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68"/>
  </p:notesMasterIdLst>
  <p:handoutMasterIdLst>
    <p:handoutMasterId r:id="rId69"/>
  </p:handoutMasterIdLst>
  <p:sldIdLst>
    <p:sldId id="256" r:id="rId6"/>
    <p:sldId id="257" r:id="rId7"/>
    <p:sldId id="272" r:id="rId8"/>
    <p:sldId id="335" r:id="rId9"/>
    <p:sldId id="273" r:id="rId10"/>
    <p:sldId id="274" r:id="rId11"/>
    <p:sldId id="277" r:id="rId12"/>
    <p:sldId id="275" r:id="rId13"/>
    <p:sldId id="278" r:id="rId14"/>
    <p:sldId id="279" r:id="rId15"/>
    <p:sldId id="343" r:id="rId16"/>
    <p:sldId id="342" r:id="rId17"/>
    <p:sldId id="341" r:id="rId18"/>
    <p:sldId id="326" r:id="rId19"/>
    <p:sldId id="340" r:id="rId20"/>
    <p:sldId id="319" r:id="rId21"/>
    <p:sldId id="322" r:id="rId22"/>
    <p:sldId id="344" r:id="rId23"/>
    <p:sldId id="323" r:id="rId24"/>
    <p:sldId id="324" r:id="rId25"/>
    <p:sldId id="345" r:id="rId26"/>
    <p:sldId id="346" r:id="rId27"/>
    <p:sldId id="327" r:id="rId28"/>
    <p:sldId id="328" r:id="rId29"/>
    <p:sldId id="336" r:id="rId30"/>
    <p:sldId id="329" r:id="rId31"/>
    <p:sldId id="330" r:id="rId32"/>
    <p:sldId id="331" r:id="rId33"/>
    <p:sldId id="337" r:id="rId34"/>
    <p:sldId id="332" r:id="rId35"/>
    <p:sldId id="338" r:id="rId36"/>
    <p:sldId id="333" r:id="rId37"/>
    <p:sldId id="280" r:id="rId38"/>
    <p:sldId id="282" r:id="rId39"/>
    <p:sldId id="281" r:id="rId40"/>
    <p:sldId id="315" r:id="rId41"/>
    <p:sldId id="308" r:id="rId42"/>
    <p:sldId id="285" r:id="rId43"/>
    <p:sldId id="286" r:id="rId44"/>
    <p:sldId id="287" r:id="rId45"/>
    <p:sldId id="309" r:id="rId46"/>
    <p:sldId id="288" r:id="rId47"/>
    <p:sldId id="310" r:id="rId48"/>
    <p:sldId id="305" r:id="rId49"/>
    <p:sldId id="289" r:id="rId50"/>
    <p:sldId id="291" r:id="rId51"/>
    <p:sldId id="290" r:id="rId52"/>
    <p:sldId id="297" r:id="rId53"/>
    <p:sldId id="298" r:id="rId54"/>
    <p:sldId id="334" r:id="rId55"/>
    <p:sldId id="311" r:id="rId56"/>
    <p:sldId id="307" r:id="rId57"/>
    <p:sldId id="314" r:id="rId58"/>
    <p:sldId id="312" r:id="rId59"/>
    <p:sldId id="293" r:id="rId60"/>
    <p:sldId id="295" r:id="rId61"/>
    <p:sldId id="294" r:id="rId62"/>
    <p:sldId id="301" r:id="rId63"/>
    <p:sldId id="303" r:id="rId64"/>
    <p:sldId id="299" r:id="rId65"/>
    <p:sldId id="306" r:id="rId66"/>
    <p:sldId id="31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E395DF"/>
    <a:srgbClr val="DAB0D4"/>
    <a:srgbClr val="9900FF"/>
    <a:srgbClr val="7F7F7F"/>
    <a:srgbClr val="B40028"/>
    <a:srgbClr val="000000"/>
    <a:srgbClr val="9966FF"/>
    <a:srgbClr val="FFFFFF"/>
    <a:srgbClr val="FFB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80" d="100"/>
          <a:sy n="80" d="100"/>
        </p:scale>
        <p:origin x="378"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16320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11</a:t>
            </a:fld>
            <a:endParaRPr lang="en-US"/>
          </a:p>
        </p:txBody>
      </p:sp>
    </p:spTree>
    <p:extLst>
      <p:ext uri="{BB962C8B-B14F-4D97-AF65-F5344CB8AC3E}">
        <p14:creationId xmlns:p14="http://schemas.microsoft.com/office/powerpoint/2010/main" val="1490707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ngular.io/guide/pipes" TargetMode="External"/><Relationship Id="rId2" Type="http://schemas.openxmlformats.org/officeDocument/2006/relationships/hyperlink" Target="https://angular.io/guide/architecture#directiv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package" Target="../embeddings/Microsoft_Word_Document.docx"/><Relationship Id="rId7"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package" Target="../embeddings/Microsoft_Word_Document1.docx"/><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package" Target="../embeddings/Microsoft_Word_Document8.docx"/><Relationship Id="rId3" Type="http://schemas.openxmlformats.org/officeDocument/2006/relationships/package" Target="../embeddings/Microsoft_Word_Document3.docx"/><Relationship Id="rId7" Type="http://schemas.openxmlformats.org/officeDocument/2006/relationships/package" Target="../embeddings/Microsoft_Word_Document5.docx"/><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package" Target="../embeddings/Microsoft_Word_Document7.docx"/><Relationship Id="rId5" Type="http://schemas.openxmlformats.org/officeDocument/2006/relationships/package" Target="../embeddings/Microsoft_Word_Document4.docx"/><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package" Target="../embeddings/Microsoft_Word_Document6.docx"/><Relationship Id="rId14" Type="http://schemas.openxmlformats.org/officeDocument/2006/relationships/image" Target="../media/image2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a:t>
            </a:r>
          </a:p>
        </p:txBody>
      </p:sp>
    </p:spTree>
    <p:extLst>
      <p:ext uri="{BB962C8B-B14F-4D97-AF65-F5344CB8AC3E}">
        <p14:creationId xmlns:p14="http://schemas.microsoft.com/office/powerpoint/2010/main" val="13513987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Architecture</a:t>
            </a:r>
          </a:p>
        </p:txBody>
      </p:sp>
      <p:pic>
        <p:nvPicPr>
          <p:cNvPr id="3074" name="Picture 2" descr="Image result for angular 2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498" y="1280160"/>
            <a:ext cx="8595360" cy="488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72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882" y="508358"/>
            <a:ext cx="8839200" cy="609599"/>
          </a:xfrm>
        </p:spPr>
        <p:txBody>
          <a:bodyPr/>
          <a:lstStyle/>
          <a:p>
            <a:r>
              <a:rPr lang="en-US" dirty="0" err="1"/>
              <a:t>NgModules</a:t>
            </a:r>
            <a:endParaRPr lang="en-US" dirty="0"/>
          </a:p>
        </p:txBody>
      </p:sp>
      <p:sp>
        <p:nvSpPr>
          <p:cNvPr id="3" name="Content Placeholder 2"/>
          <p:cNvSpPr>
            <a:spLocks noGrp="1"/>
          </p:cNvSpPr>
          <p:nvPr>
            <p:ph idx="1"/>
          </p:nvPr>
        </p:nvSpPr>
        <p:spPr/>
        <p:txBody>
          <a:bodyPr>
            <a:normAutofit/>
          </a:bodyPr>
          <a:lstStyle/>
          <a:p>
            <a:r>
              <a:rPr lang="en-US" dirty="0"/>
              <a:t>The basic building blocks of an Angular application are </a:t>
            </a:r>
            <a:r>
              <a:rPr lang="en-US" i="1" dirty="0" err="1"/>
              <a:t>NgModules</a:t>
            </a:r>
            <a:r>
              <a:rPr lang="en-US" dirty="0"/>
              <a:t>, which provide a compilation context for </a:t>
            </a:r>
            <a:r>
              <a:rPr lang="en-US" i="1" dirty="0"/>
              <a:t>components</a:t>
            </a:r>
            <a:r>
              <a:rPr lang="en-US" dirty="0"/>
              <a:t>. </a:t>
            </a:r>
          </a:p>
          <a:p>
            <a:r>
              <a:rPr lang="en-US" dirty="0" err="1"/>
              <a:t>NgModules</a:t>
            </a:r>
            <a:r>
              <a:rPr lang="en-US" dirty="0"/>
              <a:t> collect related code into functional sets; an Angular app is defined by a set of </a:t>
            </a:r>
            <a:r>
              <a:rPr lang="en-US" dirty="0" err="1"/>
              <a:t>NgModules</a:t>
            </a:r>
            <a:r>
              <a:rPr lang="en-US" dirty="0"/>
              <a:t>.</a:t>
            </a:r>
          </a:p>
          <a:p>
            <a:r>
              <a:rPr lang="en-US" dirty="0"/>
              <a:t> An app always has at least a </a:t>
            </a:r>
            <a:r>
              <a:rPr lang="en-US" i="1" dirty="0"/>
              <a:t>root module</a:t>
            </a:r>
            <a:r>
              <a:rPr lang="en-US" dirty="0"/>
              <a:t> that enables bootstrapping, and typically has many more </a:t>
            </a:r>
            <a:r>
              <a:rPr lang="en-US" i="1" dirty="0"/>
              <a:t>feature modules</a:t>
            </a:r>
            <a:r>
              <a:rPr lang="en-US" dirty="0"/>
              <a:t>.</a:t>
            </a:r>
          </a:p>
        </p:txBody>
      </p:sp>
    </p:spTree>
    <p:extLst>
      <p:ext uri="{BB962C8B-B14F-4D97-AF65-F5344CB8AC3E}">
        <p14:creationId xmlns:p14="http://schemas.microsoft.com/office/powerpoint/2010/main" val="40829784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191" y="425231"/>
            <a:ext cx="8839200" cy="609599"/>
          </a:xfrm>
        </p:spPr>
        <p:txBody>
          <a:bodyPr/>
          <a:lstStyle/>
          <a:p>
            <a:r>
              <a:rPr lang="en-US" dirty="0"/>
              <a:t> Component</a:t>
            </a:r>
          </a:p>
        </p:txBody>
      </p:sp>
      <p:sp>
        <p:nvSpPr>
          <p:cNvPr id="3" name="Content Placeholder 2"/>
          <p:cNvSpPr>
            <a:spLocks noGrp="1"/>
          </p:cNvSpPr>
          <p:nvPr>
            <p:ph idx="1"/>
          </p:nvPr>
        </p:nvSpPr>
        <p:spPr/>
        <p:txBody>
          <a:bodyPr>
            <a:normAutofit/>
          </a:bodyPr>
          <a:lstStyle/>
          <a:p>
            <a:r>
              <a:rPr lang="en-US" dirty="0"/>
              <a:t>Components define </a:t>
            </a:r>
            <a:r>
              <a:rPr lang="en-US" i="1" dirty="0"/>
              <a:t>views</a:t>
            </a:r>
            <a:r>
              <a:rPr lang="en-US" dirty="0"/>
              <a:t>, which are sets of screen elements that Angular can choose among and modify according to your program logic and data. </a:t>
            </a:r>
          </a:p>
          <a:p>
            <a:r>
              <a:rPr lang="en-US" dirty="0"/>
              <a:t>Every app has at least a root component.</a:t>
            </a:r>
          </a:p>
          <a:p>
            <a:r>
              <a:rPr lang="en-US" dirty="0"/>
              <a:t>Components use </a:t>
            </a:r>
            <a:r>
              <a:rPr lang="en-US" i="1" dirty="0"/>
              <a:t>services</a:t>
            </a:r>
            <a:r>
              <a:rPr lang="en-US" dirty="0"/>
              <a:t>, which provide specific functionality not directly related to views. </a:t>
            </a:r>
          </a:p>
          <a:p>
            <a:r>
              <a:rPr lang="en-US" dirty="0"/>
              <a:t>Service providers can be </a:t>
            </a:r>
            <a:r>
              <a:rPr lang="en-US" i="1" dirty="0"/>
              <a:t>injected</a:t>
            </a:r>
            <a:r>
              <a:rPr lang="en-US" dirty="0"/>
              <a:t> into components as </a:t>
            </a:r>
            <a:r>
              <a:rPr lang="en-US" i="1" dirty="0"/>
              <a:t>dependencies</a:t>
            </a:r>
            <a:r>
              <a:rPr lang="en-US" dirty="0"/>
              <a:t>, making your code modular, reusable, and efficient.</a:t>
            </a:r>
          </a:p>
        </p:txBody>
      </p:sp>
    </p:spTree>
    <p:extLst>
      <p:ext uri="{BB962C8B-B14F-4D97-AF65-F5344CB8AC3E}">
        <p14:creationId xmlns:p14="http://schemas.microsoft.com/office/powerpoint/2010/main" val="39285562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Component</a:t>
            </a:r>
          </a:p>
        </p:txBody>
      </p:sp>
      <p:sp>
        <p:nvSpPr>
          <p:cNvPr id="3" name="Content Placeholder 2"/>
          <p:cNvSpPr>
            <a:spLocks noGrp="1"/>
          </p:cNvSpPr>
          <p:nvPr>
            <p:ph idx="1"/>
          </p:nvPr>
        </p:nvSpPr>
        <p:spPr/>
        <p:txBody>
          <a:bodyPr>
            <a:normAutofit/>
          </a:bodyPr>
          <a:lstStyle/>
          <a:p>
            <a:r>
              <a:rPr lang="en-US" dirty="0"/>
              <a:t>Every Angular application has at least one component, the root component that connects a component hierarchy with the page DOM. </a:t>
            </a:r>
          </a:p>
          <a:p>
            <a:r>
              <a:rPr lang="en-US" dirty="0"/>
              <a:t>Each component defines a class that contains application data and logic, and is associated with an HTML template that defines a view to be displayed in a target environment.</a:t>
            </a:r>
          </a:p>
          <a:p>
            <a:r>
              <a:rPr lang="en-US" dirty="0"/>
              <a:t>The @Component decorator identifies the class immediately below it as a component, and provides the template and related component-specific metadata.</a:t>
            </a:r>
          </a:p>
        </p:txBody>
      </p:sp>
    </p:spTree>
    <p:extLst>
      <p:ext uri="{BB962C8B-B14F-4D97-AF65-F5344CB8AC3E}">
        <p14:creationId xmlns:p14="http://schemas.microsoft.com/office/powerpoint/2010/main" val="6848609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Component-based Architecture</a:t>
            </a:r>
          </a:p>
        </p:txBody>
      </p:sp>
      <p:sp>
        <p:nvSpPr>
          <p:cNvPr id="3" name="Content Placeholder 2"/>
          <p:cNvSpPr>
            <a:spLocks noGrp="1"/>
          </p:cNvSpPr>
          <p:nvPr>
            <p:ph idx="1"/>
          </p:nvPr>
        </p:nvSpPr>
        <p:spPr/>
        <p:txBody>
          <a:bodyPr>
            <a:normAutofit/>
          </a:bodyPr>
          <a:lstStyle/>
          <a:p>
            <a:pPr marL="0" indent="0">
              <a:buNone/>
            </a:pPr>
            <a:r>
              <a:rPr lang="en-US" dirty="0"/>
              <a:t>As you can see, this component-based architecture makes our applications more organized and maintainable. Plus, we can potentially reuse these components in various parts of an application or in an entirely different application</a:t>
            </a:r>
            <a:endParaRPr lang="en-US" dirty="0">
              <a:solidFill>
                <a:schemeClr val="tx1">
                  <a:lumMod val="50000"/>
                  <a:lumOff val="50000"/>
                </a:schemeClr>
              </a:solidFill>
            </a:endParaRPr>
          </a:p>
        </p:txBody>
      </p:sp>
    </p:spTree>
    <p:extLst>
      <p:ext uri="{BB962C8B-B14F-4D97-AF65-F5344CB8AC3E}">
        <p14:creationId xmlns:p14="http://schemas.microsoft.com/office/powerpoint/2010/main" val="19486657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84" y="452941"/>
            <a:ext cx="8839200" cy="609599"/>
          </a:xfrm>
        </p:spPr>
        <p:txBody>
          <a:bodyPr>
            <a:normAutofit/>
          </a:bodyPr>
          <a:lstStyle/>
          <a:p>
            <a:r>
              <a:rPr lang="en-US" dirty="0"/>
              <a:t> Modules</a:t>
            </a:r>
          </a:p>
        </p:txBody>
      </p:sp>
      <p:sp>
        <p:nvSpPr>
          <p:cNvPr id="3" name="Content Placeholder 2"/>
          <p:cNvSpPr>
            <a:spLocks noGrp="1"/>
          </p:cNvSpPr>
          <p:nvPr>
            <p:ph idx="1"/>
          </p:nvPr>
        </p:nvSpPr>
        <p:spPr/>
        <p:txBody>
          <a:bodyPr>
            <a:normAutofit/>
          </a:bodyPr>
          <a:lstStyle/>
          <a:p>
            <a:r>
              <a:rPr lang="en-US" dirty="0">
                <a:solidFill>
                  <a:schemeClr val="tx1"/>
                </a:solidFill>
              </a:rPr>
              <a:t>Every Angular app has a root module, conventionally named </a:t>
            </a:r>
            <a:r>
              <a:rPr lang="en-US" dirty="0" err="1">
                <a:solidFill>
                  <a:schemeClr val="tx1"/>
                </a:solidFill>
              </a:rPr>
              <a:t>AppModule</a:t>
            </a:r>
            <a:r>
              <a:rPr lang="en-US" dirty="0">
                <a:solidFill>
                  <a:schemeClr val="tx1"/>
                </a:solidFill>
              </a:rPr>
              <a:t>, which provides the bootstrap mechanism that launches the application.</a:t>
            </a:r>
          </a:p>
          <a:p>
            <a:r>
              <a:rPr lang="en-US" dirty="0">
                <a:solidFill>
                  <a:schemeClr val="tx1"/>
                </a:solidFill>
              </a:rPr>
              <a:t>An app typically contains many functional modules.</a:t>
            </a:r>
          </a:p>
          <a:p>
            <a:r>
              <a:rPr lang="en-US" dirty="0">
                <a:solidFill>
                  <a:schemeClr val="tx1"/>
                </a:solidFill>
              </a:rPr>
              <a:t>Like JavaScript modules, </a:t>
            </a:r>
            <a:r>
              <a:rPr lang="en-US" dirty="0" err="1">
                <a:solidFill>
                  <a:schemeClr val="tx1"/>
                </a:solidFill>
              </a:rPr>
              <a:t>NgModules</a:t>
            </a:r>
            <a:r>
              <a:rPr lang="en-US" dirty="0">
                <a:solidFill>
                  <a:schemeClr val="tx1"/>
                </a:solidFill>
              </a:rPr>
              <a:t> can import functionality from other </a:t>
            </a:r>
            <a:r>
              <a:rPr lang="en-US" dirty="0" err="1">
                <a:solidFill>
                  <a:schemeClr val="tx1"/>
                </a:solidFill>
              </a:rPr>
              <a:t>NgModules</a:t>
            </a:r>
            <a:r>
              <a:rPr lang="en-US" dirty="0">
                <a:solidFill>
                  <a:schemeClr val="tx1"/>
                </a:solidFill>
              </a:rPr>
              <a:t>, and allow their own functionality to be exported and used by other </a:t>
            </a:r>
            <a:r>
              <a:rPr lang="en-US" dirty="0" err="1">
                <a:solidFill>
                  <a:schemeClr val="tx1"/>
                </a:solidFill>
              </a:rPr>
              <a:t>NgModules</a:t>
            </a:r>
            <a:r>
              <a:rPr lang="en-US" dirty="0">
                <a:solidFill>
                  <a:schemeClr val="tx1"/>
                </a:solidFill>
              </a:rPr>
              <a:t>.</a:t>
            </a:r>
          </a:p>
          <a:p>
            <a:r>
              <a:rPr lang="en-US" dirty="0">
                <a:solidFill>
                  <a:schemeClr val="tx1"/>
                </a:solidFill>
              </a:rPr>
              <a:t> For example, to use the router service in your app, you import the Router </a:t>
            </a:r>
            <a:r>
              <a:rPr lang="en-US" dirty="0" err="1">
                <a:solidFill>
                  <a:schemeClr val="tx1"/>
                </a:solidFill>
              </a:rPr>
              <a:t>NgModule</a:t>
            </a:r>
            <a:r>
              <a:rPr lang="en-US" dirty="0">
                <a:solidFill>
                  <a:schemeClr val="tx1"/>
                </a:solidFill>
              </a:rPr>
              <a:t>.</a:t>
            </a:r>
          </a:p>
        </p:txBody>
      </p:sp>
    </p:spTree>
    <p:extLst>
      <p:ext uri="{BB962C8B-B14F-4D97-AF65-F5344CB8AC3E}">
        <p14:creationId xmlns:p14="http://schemas.microsoft.com/office/powerpoint/2010/main" val="14255594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First Angular Application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Install the latest version of Node.</a:t>
            </a:r>
          </a:p>
          <a:p>
            <a:r>
              <a:rPr lang="en-US" dirty="0"/>
              <a:t>Node comes with a tool called </a:t>
            </a:r>
            <a:r>
              <a:rPr lang="en-US" b="1" dirty="0"/>
              <a:t>Node Package Manager</a:t>
            </a:r>
            <a:r>
              <a:rPr lang="en-US" dirty="0"/>
              <a:t> or </a:t>
            </a:r>
            <a:r>
              <a:rPr lang="en-US" b="1" dirty="0"/>
              <a:t>NPM</a:t>
            </a:r>
          </a:p>
          <a:p>
            <a:r>
              <a:rPr lang="en-US" dirty="0"/>
              <a:t>NPM is used to install Angular CLI.</a:t>
            </a:r>
          </a:p>
          <a:p>
            <a:r>
              <a:rPr lang="en-US" dirty="0"/>
              <a:t>Run the following command to install Angular CLI</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npm</a:t>
            </a:r>
            <a:r>
              <a:rPr lang="en-US" dirty="0">
                <a:solidFill>
                  <a:schemeClr val="tx1">
                    <a:lumMod val="50000"/>
                    <a:lumOff val="50000"/>
                  </a:schemeClr>
                </a:solidFill>
              </a:rPr>
              <a:t> install -g @angular/cli</a:t>
            </a:r>
          </a:p>
          <a:p>
            <a:pPr marL="0" indent="0">
              <a:buNone/>
            </a:pPr>
            <a:r>
              <a:rPr lang="en-US" dirty="0"/>
              <a:t>The </a:t>
            </a:r>
            <a:r>
              <a:rPr lang="en-US" b="1" dirty="0"/>
              <a:t>-g</a:t>
            </a:r>
            <a:r>
              <a:rPr lang="en-US" dirty="0"/>
              <a:t> flag stands for global. If you don’t put -g here, Angular CLI will be installed only in the current folder, and it’s not going to be accessible anywhere else.</a:t>
            </a:r>
            <a:endParaRPr lang="en-US" dirty="0">
              <a:solidFill>
                <a:schemeClr val="tx1">
                  <a:lumMod val="50000"/>
                  <a:lumOff val="50000"/>
                </a:schemeClr>
              </a:solidFill>
            </a:endParaRPr>
          </a:p>
        </p:txBody>
      </p:sp>
    </p:spTree>
    <p:extLst>
      <p:ext uri="{BB962C8B-B14F-4D97-AF65-F5344CB8AC3E}">
        <p14:creationId xmlns:p14="http://schemas.microsoft.com/office/powerpoint/2010/main" val="7561622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Angular Application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To create a new Angular project use the following command:</a:t>
            </a:r>
          </a:p>
          <a:p>
            <a:pPr marL="0" indent="0">
              <a:buNone/>
            </a:pPr>
            <a:r>
              <a:rPr lang="en-US" dirty="0">
                <a:solidFill>
                  <a:schemeClr val="tx1">
                    <a:lumMod val="50000"/>
                    <a:lumOff val="50000"/>
                  </a:schemeClr>
                </a:solidFill>
              </a:rPr>
              <a:t>	ng new hello-world</a:t>
            </a:r>
          </a:p>
          <a:p>
            <a:r>
              <a:rPr lang="en-US" dirty="0"/>
              <a:t> Angular CLI can be accessed using </a:t>
            </a:r>
            <a:r>
              <a:rPr lang="en-US" b="1" dirty="0"/>
              <a:t>ng</a:t>
            </a:r>
            <a:r>
              <a:rPr lang="en-US" dirty="0"/>
              <a:t>. </a:t>
            </a:r>
          </a:p>
          <a:p>
            <a:r>
              <a:rPr lang="en-US" dirty="0"/>
              <a:t> Angular CLI will generate a new project called “hello-world” and store it in a folder with the same name</a:t>
            </a:r>
          </a:p>
        </p:txBody>
      </p:sp>
    </p:spTree>
    <p:extLst>
      <p:ext uri="{BB962C8B-B14F-4D97-AF65-F5344CB8AC3E}">
        <p14:creationId xmlns:p14="http://schemas.microsoft.com/office/powerpoint/2010/main" val="7169881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Angular Application	</a:t>
            </a:r>
            <a:r>
              <a:rPr lang="en-US" dirty="0" err="1"/>
              <a:t>Cont</a:t>
            </a:r>
            <a:r>
              <a:rPr lang="en-US" dirty="0"/>
              <a:t>…		</a:t>
            </a:r>
          </a:p>
        </p:txBody>
      </p:sp>
      <p:sp>
        <p:nvSpPr>
          <p:cNvPr id="3" name="Content Placeholder 2"/>
          <p:cNvSpPr>
            <a:spLocks noGrp="1"/>
          </p:cNvSpPr>
          <p:nvPr>
            <p:ph idx="1"/>
          </p:nvPr>
        </p:nvSpPr>
        <p:spPr/>
        <p:txBody>
          <a:bodyPr>
            <a:normAutofit/>
          </a:bodyPr>
          <a:lstStyle/>
          <a:p>
            <a:r>
              <a:rPr lang="en-US" dirty="0"/>
              <a:t>Run the following commands in the terminal:</a:t>
            </a:r>
          </a:p>
          <a:p>
            <a:pPr marL="875807" lvl="1" indent="-342900">
              <a:buFont typeface="Wingdings" panose="05000000000000000000" pitchFamily="2" charset="2"/>
              <a:buChar char="Ø"/>
            </a:pPr>
            <a:r>
              <a:rPr lang="en-US" dirty="0">
                <a:solidFill>
                  <a:schemeClr val="tx1">
                    <a:lumMod val="50000"/>
                    <a:lumOff val="50000"/>
                  </a:schemeClr>
                </a:solidFill>
              </a:rPr>
              <a:t>cd hello-world</a:t>
            </a:r>
          </a:p>
          <a:p>
            <a:pPr marL="875807" lvl="1" indent="-342900">
              <a:buFont typeface="Wingdings" panose="05000000000000000000" pitchFamily="2" charset="2"/>
              <a:buChar char="Ø"/>
            </a:pPr>
            <a:r>
              <a:rPr lang="en-US" dirty="0" err="1">
                <a:solidFill>
                  <a:schemeClr val="tx1">
                    <a:lumMod val="50000"/>
                    <a:lumOff val="50000"/>
                  </a:schemeClr>
                </a:solidFill>
              </a:rPr>
              <a:t>npm</a:t>
            </a:r>
            <a:r>
              <a:rPr lang="en-US" dirty="0">
                <a:solidFill>
                  <a:schemeClr val="tx1">
                    <a:lumMod val="50000"/>
                    <a:lumOff val="50000"/>
                  </a:schemeClr>
                </a:solidFill>
              </a:rPr>
              <a:t> install </a:t>
            </a:r>
          </a:p>
          <a:p>
            <a:pPr marL="875807" lvl="1" indent="-342900">
              <a:buFont typeface="Wingdings" panose="05000000000000000000" pitchFamily="2" charset="2"/>
              <a:buChar char="Ø"/>
            </a:pPr>
            <a:r>
              <a:rPr lang="en-US" dirty="0">
                <a:solidFill>
                  <a:schemeClr val="tx1">
                    <a:lumMod val="50000"/>
                    <a:lumOff val="50000"/>
                  </a:schemeClr>
                </a:solidFill>
              </a:rPr>
              <a:t>ng serve</a:t>
            </a:r>
          </a:p>
          <a:p>
            <a:r>
              <a:rPr lang="en-US" dirty="0"/>
              <a:t>The command </a:t>
            </a:r>
            <a:r>
              <a:rPr lang="en-US" b="1" dirty="0" err="1"/>
              <a:t>npm</a:t>
            </a:r>
            <a:r>
              <a:rPr lang="en-US" b="1" dirty="0"/>
              <a:t> install</a:t>
            </a:r>
            <a:r>
              <a:rPr lang="en-US" dirty="0"/>
              <a:t> will install all the dependencies of the application. </a:t>
            </a:r>
          </a:p>
          <a:p>
            <a:r>
              <a:rPr lang="en-US" dirty="0"/>
              <a:t>The command </a:t>
            </a:r>
            <a:r>
              <a:rPr lang="en-US" b="1" dirty="0"/>
              <a:t>ng serve </a:t>
            </a:r>
            <a:r>
              <a:rPr lang="en-US" dirty="0"/>
              <a:t>compiles the application and hosts it using a lightweight web server.</a:t>
            </a:r>
          </a:p>
          <a:p>
            <a:r>
              <a:rPr lang="en-US" dirty="0"/>
              <a:t>Access the application at </a:t>
            </a:r>
            <a:r>
              <a:rPr lang="en-US" b="1" dirty="0"/>
              <a:t>http://localhost:4200. </a:t>
            </a:r>
            <a:endParaRPr lang="en-US" dirty="0">
              <a:solidFill>
                <a:schemeClr val="tx1">
                  <a:lumMod val="50000"/>
                  <a:lumOff val="50000"/>
                </a:schemeClr>
              </a:solidFill>
            </a:endParaRPr>
          </a:p>
        </p:txBody>
      </p:sp>
    </p:spTree>
    <p:extLst>
      <p:ext uri="{BB962C8B-B14F-4D97-AF65-F5344CB8AC3E}">
        <p14:creationId xmlns:p14="http://schemas.microsoft.com/office/powerpoint/2010/main" val="3083662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06" y="342104"/>
            <a:ext cx="8839200" cy="609599"/>
          </a:xfrm>
        </p:spPr>
        <p:txBody>
          <a:bodyPr/>
          <a:lstStyle/>
          <a:p>
            <a:r>
              <a:rPr lang="en-US" dirty="0"/>
              <a:t>First Angular  Application</a:t>
            </a:r>
          </a:p>
        </p:txBody>
      </p:sp>
      <p:sp>
        <p:nvSpPr>
          <p:cNvPr id="3" name="Content Placeholder 2"/>
          <p:cNvSpPr>
            <a:spLocks noGrp="1"/>
          </p:cNvSpPr>
          <p:nvPr>
            <p:ph idx="1"/>
          </p:nvPr>
        </p:nvSpPr>
        <p:spPr>
          <a:xfrm>
            <a:off x="325557" y="1576514"/>
            <a:ext cx="11373491" cy="4897665"/>
          </a:xfrm>
        </p:spPr>
        <p:txBody>
          <a:bodyPr>
            <a:normAutofit/>
          </a:bodyPr>
          <a:lstStyle/>
          <a:p>
            <a:pPr marL="0" indent="0">
              <a:buNone/>
            </a:pPr>
            <a:r>
              <a:rPr lang="en-US" dirty="0"/>
              <a:t>Open the browser and navigate to this address </a:t>
            </a:r>
            <a:r>
              <a:rPr lang="en-US" b="1" dirty="0"/>
              <a:t>http://localhost:4200. </a:t>
            </a:r>
            <a:endParaRPr lang="en-US" dirty="0">
              <a:solidFill>
                <a:schemeClr val="tx1">
                  <a:lumMod val="50000"/>
                  <a:lumOff val="50000"/>
                </a:schemeClr>
              </a:solidFill>
            </a:endParaRPr>
          </a:p>
          <a:p>
            <a:pPr marL="0" indent="0">
              <a:buNone/>
            </a:pPr>
            <a:r>
              <a:rPr lang="en-US" dirty="0"/>
              <a:t> </a:t>
            </a:r>
            <a:endParaRPr lang="en-US" dirty="0">
              <a:solidFill>
                <a:schemeClr val="tx1">
                  <a:lumMod val="50000"/>
                  <a:lumOff val="50000"/>
                </a:schemeClr>
              </a:solidFill>
            </a:endParaRPr>
          </a:p>
        </p:txBody>
      </p:sp>
      <p:pic>
        <p:nvPicPr>
          <p:cNvPr id="5" name="Picture 4"/>
          <p:cNvPicPr>
            <a:picLocks noChangeAspect="1"/>
          </p:cNvPicPr>
          <p:nvPr/>
        </p:nvPicPr>
        <p:blipFill>
          <a:blip r:embed="rId2"/>
          <a:stretch>
            <a:fillRect/>
          </a:stretch>
        </p:blipFill>
        <p:spPr>
          <a:xfrm>
            <a:off x="2409341" y="2432940"/>
            <a:ext cx="5127531" cy="3705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095697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p:txBody>
          <a:bodyPr/>
          <a:lstStyle/>
          <a:p>
            <a:r>
              <a:rPr lang="en-US" dirty="0">
                <a:solidFill>
                  <a:schemeClr val="tx1"/>
                </a:solidFill>
              </a:rPr>
              <a:t> To understand and develop rich interactive Web Application using Angular.</a:t>
            </a:r>
          </a:p>
          <a:p>
            <a:pPr marL="0" indent="0">
              <a:buNone/>
            </a:pP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879" y="2784143"/>
            <a:ext cx="2618309" cy="2620369"/>
          </a:xfrm>
          <a:prstGeom prst="rect">
            <a:avLst/>
          </a:prstGeom>
        </p:spPr>
      </p:pic>
    </p:spTree>
    <p:extLst>
      <p:ext uri="{BB962C8B-B14F-4D97-AF65-F5344CB8AC3E}">
        <p14:creationId xmlns:p14="http://schemas.microsoft.com/office/powerpoint/2010/main" val="33663849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Angular Projects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Inside the generated folder,  the following top-level folders are present:</a:t>
            </a:r>
          </a:p>
          <a:p>
            <a:r>
              <a:rPr lang="en-US" b="1" dirty="0"/>
              <a:t>e2e</a:t>
            </a:r>
            <a:r>
              <a:rPr lang="en-US" dirty="0"/>
              <a:t>: includes end-to-end tests.</a:t>
            </a:r>
          </a:p>
          <a:p>
            <a:r>
              <a:rPr lang="en-US" b="1" dirty="0" err="1"/>
              <a:t>node_modules</a:t>
            </a:r>
            <a:r>
              <a:rPr lang="en-US" dirty="0"/>
              <a:t>: all the third-party libraries that our project is dependent upon.</a:t>
            </a:r>
          </a:p>
          <a:p>
            <a:r>
              <a:rPr lang="en-US" b="1" dirty="0" err="1"/>
              <a:t>src</a:t>
            </a:r>
            <a:r>
              <a:rPr lang="en-US" dirty="0"/>
              <a:t>: the actual source code of our Angular application. 9.9% of the time you’ll be working with the files inside the </a:t>
            </a:r>
            <a:r>
              <a:rPr lang="en-US" b="1" dirty="0" err="1"/>
              <a:t>src</a:t>
            </a:r>
            <a:r>
              <a:rPr lang="en-US" b="1" dirty="0"/>
              <a:t> </a:t>
            </a:r>
            <a:r>
              <a:rPr lang="en-US" dirty="0"/>
              <a:t>folder.  </a:t>
            </a:r>
          </a:p>
          <a:p>
            <a:r>
              <a:rPr lang="en-US" b="1" dirty="0"/>
              <a:t>angular-</a:t>
            </a:r>
            <a:r>
              <a:rPr lang="en-US" b="1" dirty="0" err="1"/>
              <a:t>cli.json</a:t>
            </a:r>
            <a:r>
              <a:rPr lang="en-US" b="1" dirty="0"/>
              <a:t>: </a:t>
            </a:r>
            <a:r>
              <a:rPr lang="en-US" dirty="0"/>
              <a:t>a configuration file for Angular CLI. This file is used to import third-party stylesheets or define additional environments (</a:t>
            </a:r>
            <a:r>
              <a:rPr lang="en-US" dirty="0" err="1"/>
              <a:t>eg</a:t>
            </a:r>
            <a:r>
              <a:rPr lang="en-US" dirty="0"/>
              <a:t> testing environment) for our application.</a:t>
            </a:r>
          </a:p>
        </p:txBody>
      </p:sp>
    </p:spTree>
    <p:extLst>
      <p:ext uri="{BB962C8B-B14F-4D97-AF65-F5344CB8AC3E}">
        <p14:creationId xmlns:p14="http://schemas.microsoft.com/office/powerpoint/2010/main" val="1735624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Angular Projects	Cont…</a:t>
            </a:r>
            <a:endParaRPr lang="en-US" dirty="0"/>
          </a:p>
        </p:txBody>
      </p:sp>
      <p:sp>
        <p:nvSpPr>
          <p:cNvPr id="3" name="Content Placeholder 2"/>
          <p:cNvSpPr>
            <a:spLocks noGrp="1"/>
          </p:cNvSpPr>
          <p:nvPr>
            <p:ph idx="1"/>
          </p:nvPr>
        </p:nvSpPr>
        <p:spPr>
          <a:xfrm>
            <a:off x="430209" y="1368697"/>
            <a:ext cx="11373491" cy="4897665"/>
          </a:xfrm>
        </p:spPr>
        <p:txBody>
          <a:bodyPr>
            <a:normAutofit/>
          </a:bodyPr>
          <a:lstStyle/>
          <a:p>
            <a:r>
              <a:rPr lang="en-US" b="1" dirty="0" err="1"/>
              <a:t>package.json</a:t>
            </a:r>
            <a:r>
              <a:rPr lang="en-US" b="1" dirty="0"/>
              <a:t>: </a:t>
            </a:r>
            <a:r>
              <a:rPr lang="en-US" dirty="0"/>
              <a:t>a standard file for Node-based projects. It contains metadata about our project, such as its name, version as well as the list of its dependencies.</a:t>
            </a:r>
          </a:p>
          <a:p>
            <a:r>
              <a:rPr lang="en-US" b="1" dirty="0"/>
              <a:t>protractor.conf.js: </a:t>
            </a:r>
            <a:r>
              <a:rPr lang="en-US" dirty="0"/>
              <a:t>Protractor is a tool for running end-to-end tests for Angular projects.  </a:t>
            </a:r>
          </a:p>
          <a:p>
            <a:r>
              <a:rPr lang="en-US" b="1" dirty="0"/>
              <a:t>karma.conf.js: </a:t>
            </a:r>
            <a:r>
              <a:rPr lang="en-US" dirty="0"/>
              <a:t>Karma is a test runner for JavaScript applications. This file contains some configuration for Karma.  </a:t>
            </a:r>
          </a:p>
        </p:txBody>
      </p:sp>
    </p:spTree>
    <p:extLst>
      <p:ext uri="{BB962C8B-B14F-4D97-AF65-F5344CB8AC3E}">
        <p14:creationId xmlns:p14="http://schemas.microsoft.com/office/powerpoint/2010/main" val="24757005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Angular Projects	Cont…</a:t>
            </a:r>
            <a:endParaRPr lang="en-US" dirty="0"/>
          </a:p>
        </p:txBody>
      </p:sp>
      <p:sp>
        <p:nvSpPr>
          <p:cNvPr id="3" name="Content Placeholder 2"/>
          <p:cNvSpPr>
            <a:spLocks noGrp="1"/>
          </p:cNvSpPr>
          <p:nvPr>
            <p:ph idx="1"/>
          </p:nvPr>
        </p:nvSpPr>
        <p:spPr>
          <a:xfrm>
            <a:off x="430209" y="1327133"/>
            <a:ext cx="11373491" cy="4897665"/>
          </a:xfrm>
        </p:spPr>
        <p:txBody>
          <a:bodyPr>
            <a:normAutofit/>
          </a:bodyPr>
          <a:lstStyle/>
          <a:p>
            <a:r>
              <a:rPr lang="en-US" b="1" dirty="0" err="1"/>
              <a:t>tsconfig.json</a:t>
            </a:r>
            <a:r>
              <a:rPr lang="en-US" b="1" dirty="0"/>
              <a:t>: </a:t>
            </a:r>
            <a:r>
              <a:rPr lang="en-US" dirty="0"/>
              <a:t>includes setting for the </a:t>
            </a:r>
            <a:r>
              <a:rPr lang="en-US" dirty="0" err="1"/>
              <a:t>TypeScript</a:t>
            </a:r>
            <a:r>
              <a:rPr lang="en-US" dirty="0"/>
              <a:t> compiler.  </a:t>
            </a:r>
          </a:p>
          <a:p>
            <a:r>
              <a:rPr lang="en-US" b="1" dirty="0" err="1"/>
              <a:t>tslint.json</a:t>
            </a:r>
            <a:r>
              <a:rPr lang="en-US" b="1" dirty="0"/>
              <a:t>: </a:t>
            </a:r>
            <a:r>
              <a:rPr lang="en-US" dirty="0"/>
              <a:t>includes the settings for </a:t>
            </a:r>
            <a:r>
              <a:rPr lang="en-US" dirty="0" err="1"/>
              <a:t>TSLint</a:t>
            </a:r>
            <a:r>
              <a:rPr lang="en-US" dirty="0"/>
              <a:t> which is a popular tool for </a:t>
            </a:r>
            <a:r>
              <a:rPr lang="en-US" dirty="0" err="1"/>
              <a:t>linting</a:t>
            </a:r>
            <a:r>
              <a:rPr lang="en-US" dirty="0"/>
              <a:t> </a:t>
            </a:r>
            <a:r>
              <a:rPr lang="en-US" dirty="0" err="1"/>
              <a:t>TypeScript</a:t>
            </a:r>
            <a:r>
              <a:rPr lang="en-US" dirty="0"/>
              <a:t> code.  </a:t>
            </a:r>
          </a:p>
          <a:p>
            <a:r>
              <a:rPr lang="en-US" dirty="0"/>
              <a:t>It checks the quality of our </a:t>
            </a:r>
            <a:r>
              <a:rPr lang="en-US" dirty="0" err="1"/>
              <a:t>TypeScript</a:t>
            </a:r>
            <a:r>
              <a:rPr lang="en-US" dirty="0"/>
              <a:t> code based on a few configurable parameters.</a:t>
            </a:r>
          </a:p>
          <a:p>
            <a:r>
              <a:rPr lang="en-US" dirty="0"/>
              <a:t>This is especially important in a team environment to ensure that everyone follows the same conventions and produces code of the same quality.  </a:t>
            </a:r>
          </a:p>
        </p:txBody>
      </p:sp>
    </p:spTree>
    <p:extLst>
      <p:ext uri="{BB962C8B-B14F-4D97-AF65-F5344CB8AC3E}">
        <p14:creationId xmlns:p14="http://schemas.microsoft.com/office/powerpoint/2010/main" val="1598113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in Action</a:t>
            </a:r>
          </a:p>
        </p:txBody>
      </p:sp>
      <p:sp>
        <p:nvSpPr>
          <p:cNvPr id="3" name="Content Placeholder 2"/>
          <p:cNvSpPr>
            <a:spLocks noGrp="1"/>
          </p:cNvSpPr>
          <p:nvPr>
            <p:ph idx="1"/>
          </p:nvPr>
        </p:nvSpPr>
        <p:spPr/>
        <p:txBody>
          <a:bodyPr>
            <a:normAutofit/>
          </a:bodyPr>
          <a:lstStyle/>
          <a:p>
            <a:pPr marL="0" indent="0">
              <a:buNone/>
            </a:pPr>
            <a:r>
              <a:rPr lang="en-US" dirty="0"/>
              <a:t>Open the </a:t>
            </a:r>
            <a:r>
              <a:rPr lang="en-US" b="1" dirty="0" err="1"/>
              <a:t>src</a:t>
            </a:r>
            <a:r>
              <a:rPr lang="en-US" b="1" dirty="0"/>
              <a:t>/app</a:t>
            </a:r>
            <a:r>
              <a:rPr lang="en-US" dirty="0"/>
              <a:t> folder</a:t>
            </a:r>
          </a:p>
          <a:p>
            <a:r>
              <a:rPr lang="en-US" dirty="0"/>
              <a:t>app.component.css</a:t>
            </a:r>
          </a:p>
          <a:p>
            <a:r>
              <a:rPr lang="en-US" dirty="0"/>
              <a:t>app.component.html</a:t>
            </a:r>
          </a:p>
          <a:p>
            <a:r>
              <a:rPr lang="en-US" dirty="0" err="1"/>
              <a:t>app.component.spec.ts</a:t>
            </a:r>
            <a:endParaRPr lang="en-US" dirty="0"/>
          </a:p>
          <a:p>
            <a:r>
              <a:rPr lang="en-US" dirty="0" err="1"/>
              <a:t>app.component.ts</a:t>
            </a:r>
            <a:endParaRPr lang="en-US" dirty="0"/>
          </a:p>
          <a:p>
            <a:r>
              <a:rPr lang="en-US" dirty="0" err="1"/>
              <a:t>app.module.ts</a:t>
            </a:r>
            <a:endParaRPr lang="en-US" dirty="0"/>
          </a:p>
          <a:p>
            <a:pPr marL="0" indent="0">
              <a:buNone/>
            </a:pPr>
            <a:endParaRPr lang="en-US" dirty="0">
              <a:solidFill>
                <a:schemeClr val="tx1">
                  <a:lumMod val="50000"/>
                  <a:lumOff val="50000"/>
                </a:schemeClr>
              </a:solidFill>
            </a:endParaRPr>
          </a:p>
        </p:txBody>
      </p:sp>
    </p:spTree>
    <p:extLst>
      <p:ext uri="{BB962C8B-B14F-4D97-AF65-F5344CB8AC3E}">
        <p14:creationId xmlns:p14="http://schemas.microsoft.com/office/powerpoint/2010/main" val="18716074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in Action</a:t>
            </a:r>
          </a:p>
        </p:txBody>
      </p:sp>
      <p:sp>
        <p:nvSpPr>
          <p:cNvPr id="3" name="Content Placeholder 2"/>
          <p:cNvSpPr>
            <a:spLocks noGrp="1"/>
          </p:cNvSpPr>
          <p:nvPr>
            <p:ph idx="1"/>
          </p:nvPr>
        </p:nvSpPr>
        <p:spPr/>
        <p:txBody>
          <a:bodyPr>
            <a:normAutofit/>
          </a:bodyPr>
          <a:lstStyle/>
          <a:p>
            <a:r>
              <a:rPr lang="en-US" dirty="0"/>
              <a:t>Each component in an Angular project is physically implemented using four files:</a:t>
            </a:r>
          </a:p>
          <a:p>
            <a:r>
              <a:rPr lang="en-US" b="1" dirty="0"/>
              <a:t>A CSS file</a:t>
            </a:r>
            <a:r>
              <a:rPr lang="en-US" dirty="0"/>
              <a:t>: where we define all the styles for that component. These styles will only be scoped to this component and will not leak to the outside.  </a:t>
            </a:r>
          </a:p>
          <a:p>
            <a:r>
              <a:rPr lang="en-US" b="1" dirty="0"/>
              <a:t>An HTML file</a:t>
            </a:r>
            <a:r>
              <a:rPr lang="en-US" dirty="0"/>
              <a:t>: contains the markup to render in the DOM.</a:t>
            </a:r>
          </a:p>
        </p:txBody>
      </p:sp>
    </p:spTree>
    <p:extLst>
      <p:ext uri="{BB962C8B-B14F-4D97-AF65-F5344CB8AC3E}">
        <p14:creationId xmlns:p14="http://schemas.microsoft.com/office/powerpoint/2010/main" val="22676141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Component in Action</a:t>
            </a:r>
            <a:endParaRPr lang="en-US" dirty="0"/>
          </a:p>
        </p:txBody>
      </p:sp>
      <p:sp>
        <p:nvSpPr>
          <p:cNvPr id="3" name="Content Placeholder 2"/>
          <p:cNvSpPr>
            <a:spLocks noGrp="1"/>
          </p:cNvSpPr>
          <p:nvPr>
            <p:ph idx="1"/>
          </p:nvPr>
        </p:nvSpPr>
        <p:spPr>
          <a:xfrm>
            <a:off x="430209" y="1340988"/>
            <a:ext cx="11373491" cy="4897665"/>
          </a:xfrm>
        </p:spPr>
        <p:txBody>
          <a:bodyPr>
            <a:normAutofit/>
          </a:bodyPr>
          <a:lstStyle/>
          <a:p>
            <a:r>
              <a:rPr lang="en-US" b="1" dirty="0"/>
              <a:t>A spec file</a:t>
            </a:r>
            <a:r>
              <a:rPr lang="en-US" dirty="0"/>
              <a:t>: includes the unit tests.</a:t>
            </a:r>
          </a:p>
          <a:p>
            <a:r>
              <a:rPr lang="en-US" b="1" dirty="0"/>
              <a:t>A </a:t>
            </a:r>
            <a:r>
              <a:rPr lang="en-US" b="1" dirty="0" err="1"/>
              <a:t>TypeScript</a:t>
            </a:r>
            <a:r>
              <a:rPr lang="en-US" b="1" dirty="0"/>
              <a:t> file</a:t>
            </a:r>
            <a:r>
              <a:rPr lang="en-US" dirty="0"/>
              <a:t>: where we define the state (the data to display) and behavior (logic) of our component.</a:t>
            </a:r>
          </a:p>
          <a:p>
            <a:r>
              <a:rPr lang="en-US" dirty="0"/>
              <a:t>An </a:t>
            </a:r>
            <a:r>
              <a:rPr lang="en-US" dirty="0" err="1"/>
              <a:t>app.module.ts</a:t>
            </a:r>
            <a:r>
              <a:rPr lang="en-US" dirty="0"/>
              <a:t> file is also present. This file defines the root module of our application and tells angular how to assemble the app.</a:t>
            </a:r>
          </a:p>
        </p:txBody>
      </p:sp>
    </p:spTree>
    <p:extLst>
      <p:ext uri="{BB962C8B-B14F-4D97-AF65-F5344CB8AC3E}">
        <p14:creationId xmlns:p14="http://schemas.microsoft.com/office/powerpoint/2010/main" val="18221866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Component			</a:t>
            </a:r>
            <a:r>
              <a:rPr lang="en-US" dirty="0" err="1"/>
              <a:t>Cont</a:t>
            </a:r>
            <a:r>
              <a:rPr lang="en-US" dirty="0"/>
              <a:t>…</a:t>
            </a:r>
          </a:p>
        </p:txBody>
      </p:sp>
      <p:sp>
        <p:nvSpPr>
          <p:cNvPr id="3" name="Content Placeholder 2"/>
          <p:cNvSpPr>
            <a:spLocks noGrp="1"/>
          </p:cNvSpPr>
          <p:nvPr>
            <p:ph idx="1"/>
          </p:nvPr>
        </p:nvSpPr>
        <p:spPr/>
        <p:txBody>
          <a:bodyPr>
            <a:normAutofit/>
          </a:bodyPr>
          <a:lstStyle/>
          <a:p>
            <a:r>
              <a:rPr lang="en-US" b="1" dirty="0"/>
              <a:t>Generating a Component Using Angular CLI</a:t>
            </a:r>
          </a:p>
          <a:p>
            <a:pPr marL="609036" lvl="1" indent="0">
              <a:buNone/>
            </a:pPr>
            <a:r>
              <a:rPr lang="en-US" b="1" dirty="0">
                <a:solidFill>
                  <a:schemeClr val="tx1">
                    <a:lumMod val="50000"/>
                    <a:lumOff val="50000"/>
                  </a:schemeClr>
                </a:solidFill>
              </a:rPr>
              <a:t>ng g c product</a:t>
            </a:r>
          </a:p>
          <a:p>
            <a:pPr marL="0" indent="0">
              <a:buNone/>
            </a:pPr>
            <a:r>
              <a:rPr lang="en-US" b="1" dirty="0"/>
              <a:t>      g</a:t>
            </a:r>
            <a:r>
              <a:rPr lang="en-US" dirty="0"/>
              <a:t> is short for </a:t>
            </a:r>
            <a:r>
              <a:rPr lang="en-US" b="1" dirty="0"/>
              <a:t>generate</a:t>
            </a:r>
            <a:r>
              <a:rPr lang="en-US" dirty="0"/>
              <a:t>, </a:t>
            </a:r>
            <a:r>
              <a:rPr lang="en-US" b="1" dirty="0"/>
              <a:t>c</a:t>
            </a:r>
            <a:r>
              <a:rPr lang="en-US" dirty="0"/>
              <a:t> is short for </a:t>
            </a:r>
            <a:r>
              <a:rPr lang="en-US" b="1" dirty="0"/>
              <a:t>component</a:t>
            </a:r>
            <a:r>
              <a:rPr lang="en-US" dirty="0"/>
              <a:t> and </a:t>
            </a:r>
            <a:r>
              <a:rPr lang="en-US" b="1" dirty="0"/>
              <a:t>product</a:t>
            </a:r>
            <a:r>
              <a:rPr lang="en-US" dirty="0"/>
              <a:t> is the name of         our component.</a:t>
            </a:r>
          </a:p>
          <a:p>
            <a:r>
              <a:rPr lang="en-US" dirty="0"/>
              <a:t>Inside the </a:t>
            </a:r>
            <a:r>
              <a:rPr lang="en-US" b="1" dirty="0" err="1"/>
              <a:t>src</a:t>
            </a:r>
            <a:r>
              <a:rPr lang="en-US" b="1" dirty="0"/>
              <a:t>/app </a:t>
            </a:r>
            <a:r>
              <a:rPr lang="en-US" dirty="0"/>
              <a:t>folder, a new folder </a:t>
            </a:r>
            <a:r>
              <a:rPr lang="en-US" b="1" dirty="0"/>
              <a:t>product is generated. </a:t>
            </a:r>
            <a:r>
              <a:rPr lang="en-US" dirty="0"/>
              <a:t>Expand this folder </a:t>
            </a:r>
          </a:p>
          <a:p>
            <a:pPr lvl="1"/>
            <a:r>
              <a:rPr lang="en-US" dirty="0"/>
              <a:t>product.component.css</a:t>
            </a:r>
          </a:p>
          <a:p>
            <a:pPr lvl="1"/>
            <a:r>
              <a:rPr lang="en-US" dirty="0"/>
              <a:t>product.component.html</a:t>
            </a:r>
          </a:p>
          <a:p>
            <a:pPr lvl="1"/>
            <a:r>
              <a:rPr lang="en-US" dirty="0" err="1"/>
              <a:t>product.component.spec.ts</a:t>
            </a:r>
            <a:endParaRPr lang="en-US" dirty="0"/>
          </a:p>
          <a:p>
            <a:pPr lvl="1"/>
            <a:r>
              <a:rPr lang="en-US" dirty="0" err="1"/>
              <a:t>product.component.ts</a:t>
            </a:r>
            <a:endParaRPr lang="en-US" dirty="0"/>
          </a:p>
          <a:p>
            <a:pPr lvl="1"/>
            <a:endParaRPr lang="en-US" b="1" dirty="0"/>
          </a:p>
        </p:txBody>
      </p:sp>
    </p:spTree>
    <p:extLst>
      <p:ext uri="{BB962C8B-B14F-4D97-AF65-F5344CB8AC3E}">
        <p14:creationId xmlns:p14="http://schemas.microsoft.com/office/powerpoint/2010/main" val="18843800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Component</a:t>
            </a:r>
          </a:p>
        </p:txBody>
      </p:sp>
      <p:sp>
        <p:nvSpPr>
          <p:cNvPr id="3" name="Content Placeholder 2"/>
          <p:cNvSpPr>
            <a:spLocks noGrp="1"/>
          </p:cNvSpPr>
          <p:nvPr>
            <p:ph idx="1"/>
          </p:nvPr>
        </p:nvSpPr>
        <p:spPr/>
        <p:txBody>
          <a:bodyPr>
            <a:normAutofit/>
          </a:bodyPr>
          <a:lstStyle/>
          <a:p>
            <a:pPr marL="0" indent="0">
              <a:buNone/>
            </a:pPr>
            <a:r>
              <a:rPr lang="en-US" dirty="0"/>
              <a:t>Open </a:t>
            </a:r>
            <a:r>
              <a:rPr lang="en-US" b="1" dirty="0" err="1"/>
              <a:t>product.component.ts</a:t>
            </a:r>
            <a:endParaRPr lang="en-US" b="1" dirty="0"/>
          </a:p>
          <a:p>
            <a:pPr marL="0" indent="0">
              <a:buNone/>
            </a:pPr>
            <a:r>
              <a:rPr lang="en-US" dirty="0">
                <a:solidFill>
                  <a:schemeClr val="tx1">
                    <a:lumMod val="50000"/>
                    <a:lumOff val="50000"/>
                  </a:schemeClr>
                </a:solidFill>
              </a:rPr>
              <a:t>import { Component, </a:t>
            </a:r>
            <a:r>
              <a:rPr lang="en-US" dirty="0" err="1">
                <a:solidFill>
                  <a:schemeClr val="tx1">
                    <a:lumMod val="50000"/>
                    <a:lumOff val="50000"/>
                  </a:schemeClr>
                </a:solidFill>
              </a:rPr>
              <a:t>OnInit</a:t>
            </a:r>
            <a:r>
              <a:rPr lang="en-US" dirty="0">
                <a:solidFill>
                  <a:schemeClr val="tx1">
                    <a:lumMod val="50000"/>
                    <a:lumOff val="50000"/>
                  </a:schemeClr>
                </a:solidFill>
              </a:rPr>
              <a:t> } from '@angular/core';</a:t>
            </a:r>
          </a:p>
          <a:p>
            <a:pPr marL="0" indent="0">
              <a:buNone/>
            </a:pPr>
            <a:r>
              <a:rPr lang="en-US" dirty="0">
                <a:solidFill>
                  <a:schemeClr val="tx1">
                    <a:lumMod val="50000"/>
                    <a:lumOff val="50000"/>
                  </a:schemeClr>
                </a:solidFill>
              </a:rPr>
              <a:t>@Component({</a:t>
            </a:r>
          </a:p>
          <a:p>
            <a:pPr marL="0" indent="0">
              <a:buNone/>
            </a:pPr>
            <a:r>
              <a:rPr lang="en-US" dirty="0">
                <a:solidFill>
                  <a:schemeClr val="tx1">
                    <a:lumMod val="50000"/>
                    <a:lumOff val="50000"/>
                  </a:schemeClr>
                </a:solidFill>
              </a:rPr>
              <a:t>  selector: 'app-product',</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templateUrl</a:t>
            </a:r>
            <a:r>
              <a:rPr lang="en-US" dirty="0">
                <a:solidFill>
                  <a:schemeClr val="tx1">
                    <a:lumMod val="50000"/>
                    <a:lumOff val="50000"/>
                  </a:schemeClr>
                </a:solidFill>
              </a:rPr>
              <a:t>: './product.component.html',</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styleUrls</a:t>
            </a:r>
            <a:r>
              <a:rPr lang="en-US" dirty="0">
                <a:solidFill>
                  <a:schemeClr val="tx1">
                    <a:lumMod val="50000"/>
                    <a:lumOff val="50000"/>
                  </a:schemeClr>
                </a:solidFill>
              </a:rPr>
              <a:t>: ['./product.component.css']</a:t>
            </a:r>
          </a:p>
          <a:p>
            <a:pPr marL="0" indent="0">
              <a:buNone/>
            </a:pPr>
            <a:r>
              <a:rPr lang="en-US" dirty="0">
                <a:solidFill>
                  <a:schemeClr val="tx1">
                    <a:lumMod val="50000"/>
                    <a:lumOff val="50000"/>
                  </a:schemeClr>
                </a:solidFill>
              </a:rPr>
              <a:t>})</a:t>
            </a:r>
          </a:p>
          <a:p>
            <a:pPr marL="0" indent="0">
              <a:buNone/>
            </a:pPr>
            <a:r>
              <a:rPr lang="en-US" dirty="0">
                <a:solidFill>
                  <a:schemeClr val="tx1">
                    <a:lumMod val="50000"/>
                    <a:lumOff val="50000"/>
                  </a:schemeClr>
                </a:solidFill>
              </a:rPr>
              <a:t>export class </a:t>
            </a:r>
            <a:r>
              <a:rPr lang="en-US" dirty="0" err="1">
                <a:solidFill>
                  <a:schemeClr val="tx1">
                    <a:lumMod val="50000"/>
                    <a:lumOff val="50000"/>
                  </a:schemeClr>
                </a:solidFill>
              </a:rPr>
              <a:t>ProductComponent</a:t>
            </a:r>
            <a:r>
              <a:rPr lang="en-US" dirty="0">
                <a:solidFill>
                  <a:schemeClr val="tx1">
                    <a:lumMod val="50000"/>
                    <a:lumOff val="50000"/>
                  </a:schemeClr>
                </a:solidFill>
              </a:rPr>
              <a:t> implements </a:t>
            </a:r>
            <a:r>
              <a:rPr lang="en-US" dirty="0" err="1">
                <a:solidFill>
                  <a:schemeClr val="tx1">
                    <a:lumMod val="50000"/>
                    <a:lumOff val="50000"/>
                  </a:schemeClr>
                </a:solidFill>
              </a:rPr>
              <a:t>OnInit</a:t>
            </a:r>
            <a:r>
              <a:rPr lang="en-US" dirty="0">
                <a:solidFill>
                  <a:schemeClr val="tx1">
                    <a:lumMod val="50000"/>
                    <a:lumOff val="50000"/>
                  </a:schemeClr>
                </a:solidFill>
              </a:rPr>
              <a:t> {</a:t>
            </a:r>
          </a:p>
          <a:p>
            <a:pPr marL="0" indent="0">
              <a:buNone/>
            </a:pPr>
            <a:r>
              <a:rPr lang="en-US" dirty="0">
                <a:solidFill>
                  <a:schemeClr val="tx1">
                    <a:lumMod val="50000"/>
                    <a:lumOff val="50000"/>
                  </a:schemeClr>
                </a:solidFill>
              </a:rPr>
              <a:t>  constructor() { }</a:t>
            </a:r>
          </a:p>
          <a:p>
            <a:pPr marL="0" indent="0">
              <a:buNone/>
            </a:pPr>
            <a:r>
              <a:rPr lang="en-US" dirty="0">
                <a:solidFill>
                  <a:schemeClr val="tx1">
                    <a:lumMod val="50000"/>
                    <a:lumOff val="50000"/>
                  </a:schemeClr>
                </a:solidFill>
              </a:rPr>
              <a:t>  </a:t>
            </a:r>
            <a:r>
              <a:rPr lang="en-US" dirty="0" err="1">
                <a:solidFill>
                  <a:schemeClr val="tx1">
                    <a:lumMod val="50000"/>
                    <a:lumOff val="50000"/>
                  </a:schemeClr>
                </a:solidFill>
              </a:rPr>
              <a:t>ngOnInit</a:t>
            </a:r>
            <a:r>
              <a:rPr lang="en-US" dirty="0">
                <a:solidFill>
                  <a:schemeClr val="tx1">
                    <a:lumMod val="50000"/>
                    <a:lumOff val="50000"/>
                  </a:schemeClr>
                </a:solidFill>
              </a:rPr>
              <a:t>() { </a:t>
            </a:r>
          </a:p>
          <a:p>
            <a:pPr marL="0" indent="0">
              <a:buNone/>
            </a:pPr>
            <a:r>
              <a:rPr lang="en-US" dirty="0">
                <a:solidFill>
                  <a:schemeClr val="tx1">
                    <a:lumMod val="50000"/>
                    <a:lumOff val="50000"/>
                  </a:schemeClr>
                </a:solidFill>
              </a:rPr>
              <a:t>  }</a:t>
            </a:r>
          </a:p>
        </p:txBody>
      </p:sp>
    </p:spTree>
    <p:extLst>
      <p:ext uri="{BB962C8B-B14F-4D97-AF65-F5344CB8AC3E}">
        <p14:creationId xmlns:p14="http://schemas.microsoft.com/office/powerpoint/2010/main" val="4120652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Component</a:t>
            </a:r>
          </a:p>
        </p:txBody>
      </p:sp>
      <p:sp>
        <p:nvSpPr>
          <p:cNvPr id="3" name="Content Placeholder 2"/>
          <p:cNvSpPr>
            <a:spLocks noGrp="1"/>
          </p:cNvSpPr>
          <p:nvPr>
            <p:ph idx="1"/>
          </p:nvPr>
        </p:nvSpPr>
        <p:spPr>
          <a:xfrm>
            <a:off x="325557" y="1340987"/>
            <a:ext cx="11373491" cy="4897665"/>
          </a:xfrm>
        </p:spPr>
        <p:txBody>
          <a:bodyPr>
            <a:normAutofit/>
          </a:bodyPr>
          <a:lstStyle/>
          <a:p>
            <a:pPr marL="0" indent="0">
              <a:buNone/>
            </a:pPr>
            <a:r>
              <a:rPr lang="en-US" dirty="0"/>
              <a:t>we have a </a:t>
            </a:r>
            <a:r>
              <a:rPr lang="en-US" dirty="0" err="1"/>
              <a:t>TypeScript</a:t>
            </a:r>
            <a:r>
              <a:rPr lang="en-US" dirty="0"/>
              <a:t> </a:t>
            </a:r>
            <a:r>
              <a:rPr lang="en-US" i="1" dirty="0"/>
              <a:t>class</a:t>
            </a:r>
            <a:r>
              <a:rPr lang="en-US" dirty="0"/>
              <a:t> called </a:t>
            </a:r>
            <a:r>
              <a:rPr lang="en-US" b="1" dirty="0" err="1"/>
              <a:t>ProductComponent</a:t>
            </a:r>
            <a:r>
              <a:rPr lang="en-US" dirty="0"/>
              <a:t>.</a:t>
            </a:r>
          </a:p>
          <a:p>
            <a:pPr marL="0" indent="0">
              <a:buNone/>
            </a:pPr>
            <a:r>
              <a:rPr lang="en-US" b="1" dirty="0"/>
              <a:t>What is a Class?</a:t>
            </a:r>
          </a:p>
          <a:p>
            <a:r>
              <a:rPr lang="en-US" dirty="0"/>
              <a:t>A class is a fundamental building block of many object-oriented programming languages. It’s a container for a bunch of related functions and variables.</a:t>
            </a:r>
          </a:p>
          <a:p>
            <a:r>
              <a:rPr lang="en-US" dirty="0"/>
              <a:t>In </a:t>
            </a:r>
            <a:r>
              <a:rPr lang="en-US" b="1" dirty="0" err="1"/>
              <a:t>product.component.ts</a:t>
            </a:r>
            <a:r>
              <a:rPr lang="en-US" dirty="0"/>
              <a:t>, there is a class called </a:t>
            </a:r>
            <a:r>
              <a:rPr lang="en-US" b="1" dirty="0" err="1"/>
              <a:t>ProductComponent</a:t>
            </a:r>
            <a:r>
              <a:rPr lang="en-US" dirty="0"/>
              <a:t>. </a:t>
            </a:r>
          </a:p>
          <a:p>
            <a:r>
              <a:rPr lang="en-US" dirty="0"/>
              <a:t>This class has 2 functions (methods): </a:t>
            </a:r>
            <a:r>
              <a:rPr lang="en-US" b="1" dirty="0"/>
              <a:t>constructor</a:t>
            </a:r>
            <a:r>
              <a:rPr lang="en-US" dirty="0"/>
              <a:t> and </a:t>
            </a:r>
            <a:r>
              <a:rPr lang="en-US" b="1" dirty="0" err="1"/>
              <a:t>ngOnInit</a:t>
            </a:r>
            <a:r>
              <a:rPr lang="en-US" dirty="0"/>
              <a:t>.</a:t>
            </a:r>
          </a:p>
          <a:p>
            <a:pPr marL="0" indent="0">
              <a:buNone/>
            </a:pPr>
            <a:endParaRPr lang="en-US" dirty="0"/>
          </a:p>
          <a:p>
            <a:pPr marL="0" indent="0">
              <a:buNone/>
            </a:pPr>
            <a:endParaRPr lang="en-US" dirty="0">
              <a:solidFill>
                <a:schemeClr val="tx1">
                  <a:lumMod val="50000"/>
                  <a:lumOff val="50000"/>
                </a:schemeClr>
              </a:solidFill>
            </a:endParaRPr>
          </a:p>
        </p:txBody>
      </p:sp>
    </p:spTree>
    <p:extLst>
      <p:ext uri="{BB962C8B-B14F-4D97-AF65-F5344CB8AC3E}">
        <p14:creationId xmlns:p14="http://schemas.microsoft.com/office/powerpoint/2010/main" val="1517166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Component</a:t>
            </a:r>
            <a:endParaRPr lang="en-US" dirty="0"/>
          </a:p>
        </p:txBody>
      </p:sp>
      <p:sp>
        <p:nvSpPr>
          <p:cNvPr id="3" name="Content Placeholder 2"/>
          <p:cNvSpPr>
            <a:spLocks noGrp="1"/>
          </p:cNvSpPr>
          <p:nvPr>
            <p:ph idx="1"/>
          </p:nvPr>
        </p:nvSpPr>
        <p:spPr>
          <a:xfrm>
            <a:off x="325557" y="1299424"/>
            <a:ext cx="11373491" cy="4897665"/>
          </a:xfrm>
        </p:spPr>
        <p:txBody>
          <a:bodyPr>
            <a:normAutofit/>
          </a:bodyPr>
          <a:lstStyle/>
          <a:p>
            <a:r>
              <a:rPr lang="en-US" b="1" dirty="0"/>
              <a:t>Constructor</a:t>
            </a:r>
            <a:r>
              <a:rPr lang="en-US" dirty="0"/>
              <a:t> is a reserved keyword in </a:t>
            </a:r>
            <a:r>
              <a:rPr lang="en-US" dirty="0" err="1"/>
              <a:t>TypeScript</a:t>
            </a:r>
            <a:r>
              <a:rPr lang="en-US" dirty="0"/>
              <a:t>. A method by that name is a special method in a class.</a:t>
            </a:r>
          </a:p>
          <a:p>
            <a:r>
              <a:rPr lang="en-US" dirty="0"/>
              <a:t> This method is called automatically when we create an instance of that class.</a:t>
            </a:r>
          </a:p>
          <a:p>
            <a:r>
              <a:rPr lang="en-US" b="1" dirty="0" err="1"/>
              <a:t>ngOnInit</a:t>
            </a:r>
            <a:r>
              <a:rPr lang="en-US" dirty="0"/>
              <a:t> is a special method in Angular. </a:t>
            </a:r>
          </a:p>
          <a:p>
            <a:r>
              <a:rPr lang="en-US" dirty="0"/>
              <a:t>Angular calls this method when it creates an instance of this component and displays it to the user in the browser</a:t>
            </a:r>
            <a:endParaRPr lang="en-US" dirty="0">
              <a:solidFill>
                <a:schemeClr val="tx1">
                  <a:lumMod val="50000"/>
                  <a:lumOff val="50000"/>
                </a:schemeClr>
              </a:solidFill>
            </a:endParaRPr>
          </a:p>
        </p:txBody>
      </p:sp>
    </p:spTree>
    <p:extLst>
      <p:ext uri="{BB962C8B-B14F-4D97-AF65-F5344CB8AC3E}">
        <p14:creationId xmlns:p14="http://schemas.microsoft.com/office/powerpoint/2010/main" val="22844729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Plan</a:t>
            </a:r>
          </a:p>
        </p:txBody>
      </p:sp>
      <p:sp>
        <p:nvSpPr>
          <p:cNvPr id="3" name="Content Placeholder 2"/>
          <p:cNvSpPr>
            <a:spLocks noGrp="1"/>
          </p:cNvSpPr>
          <p:nvPr>
            <p:ph idx="1"/>
          </p:nvPr>
        </p:nvSpPr>
        <p:spPr>
          <a:xfrm>
            <a:off x="430209" y="1085196"/>
            <a:ext cx="11373491" cy="4897665"/>
          </a:xfrm>
        </p:spPr>
        <p:txBody>
          <a:bodyPr>
            <a:normAutofit fontScale="92500" lnSpcReduction="10000"/>
          </a:bodyPr>
          <a:lstStyle/>
          <a:p>
            <a:r>
              <a:rPr lang="en-US" dirty="0">
                <a:solidFill>
                  <a:schemeClr val="tx1"/>
                </a:solidFill>
              </a:rPr>
              <a:t>Introduction to Angular</a:t>
            </a:r>
          </a:p>
          <a:p>
            <a:r>
              <a:rPr lang="en-US" dirty="0">
                <a:solidFill>
                  <a:schemeClr val="tx1"/>
                </a:solidFill>
              </a:rPr>
              <a:t>Typescript</a:t>
            </a:r>
          </a:p>
          <a:p>
            <a:r>
              <a:rPr lang="en-US" dirty="0">
                <a:solidFill>
                  <a:schemeClr val="tx1"/>
                </a:solidFill>
              </a:rPr>
              <a:t>Angular Architecture</a:t>
            </a:r>
          </a:p>
          <a:p>
            <a:pPr lvl="1"/>
            <a:r>
              <a:rPr lang="en-US" dirty="0">
                <a:solidFill>
                  <a:schemeClr val="tx1"/>
                </a:solidFill>
              </a:rPr>
              <a:t>Module</a:t>
            </a:r>
          </a:p>
          <a:p>
            <a:pPr lvl="1"/>
            <a:r>
              <a:rPr lang="en-US" dirty="0">
                <a:solidFill>
                  <a:schemeClr val="tx1"/>
                </a:solidFill>
              </a:rPr>
              <a:t>Component</a:t>
            </a:r>
          </a:p>
          <a:p>
            <a:pPr lvl="1"/>
            <a:r>
              <a:rPr lang="en-US" dirty="0">
                <a:solidFill>
                  <a:schemeClr val="tx1"/>
                </a:solidFill>
              </a:rPr>
              <a:t>Template</a:t>
            </a:r>
          </a:p>
          <a:p>
            <a:pPr lvl="1"/>
            <a:r>
              <a:rPr lang="en-US" dirty="0">
                <a:solidFill>
                  <a:schemeClr val="tx1"/>
                </a:solidFill>
              </a:rPr>
              <a:t>Metadata</a:t>
            </a:r>
          </a:p>
          <a:p>
            <a:pPr lvl="1"/>
            <a:r>
              <a:rPr lang="en-US" dirty="0">
                <a:solidFill>
                  <a:schemeClr val="tx1"/>
                </a:solidFill>
              </a:rPr>
              <a:t>Data Binding</a:t>
            </a:r>
          </a:p>
          <a:p>
            <a:pPr lvl="1"/>
            <a:r>
              <a:rPr lang="en-US" dirty="0">
                <a:solidFill>
                  <a:schemeClr val="tx1"/>
                </a:solidFill>
              </a:rPr>
              <a:t>Directives</a:t>
            </a:r>
          </a:p>
          <a:p>
            <a:pPr lvl="1"/>
            <a:r>
              <a:rPr lang="en-US" dirty="0">
                <a:solidFill>
                  <a:schemeClr val="tx1"/>
                </a:solidFill>
              </a:rPr>
              <a:t>Services</a:t>
            </a:r>
          </a:p>
          <a:p>
            <a:pPr lvl="1"/>
            <a:r>
              <a:rPr lang="en-US" dirty="0">
                <a:solidFill>
                  <a:schemeClr val="tx1"/>
                </a:solidFill>
              </a:rPr>
              <a:t>Dependency Injection</a:t>
            </a:r>
          </a:p>
          <a:p>
            <a:r>
              <a:rPr lang="en-US" dirty="0">
                <a:solidFill>
                  <a:schemeClr val="tx1"/>
                </a:solidFill>
              </a:rPr>
              <a:t>Routers</a:t>
            </a:r>
          </a:p>
          <a:p>
            <a:r>
              <a:rPr lang="en-US" dirty="0">
                <a:solidFill>
                  <a:schemeClr val="tx1"/>
                </a:solidFill>
              </a:rPr>
              <a:t>Forms</a:t>
            </a:r>
          </a:p>
          <a:p>
            <a:r>
              <a:rPr lang="en-US" dirty="0">
                <a:solidFill>
                  <a:schemeClr val="tx1"/>
                </a:solidFill>
              </a:rPr>
              <a:t>Using a Service</a:t>
            </a:r>
          </a:p>
          <a:p>
            <a:endParaRPr lang="en-US" dirty="0"/>
          </a:p>
          <a:p>
            <a:endParaRPr lang="en-US" dirty="0"/>
          </a:p>
          <a:p>
            <a:pPr marL="609036" lvl="1" indent="0">
              <a:buNone/>
            </a:pPr>
            <a:endParaRPr lang="en-US" dirty="0"/>
          </a:p>
          <a:p>
            <a:endParaRPr lang="en-US" dirty="0"/>
          </a:p>
          <a:p>
            <a:endParaRPr lang="en-US" dirty="0"/>
          </a:p>
        </p:txBody>
      </p:sp>
    </p:spTree>
    <p:extLst>
      <p:ext uri="{BB962C8B-B14F-4D97-AF65-F5344CB8AC3E}">
        <p14:creationId xmlns:p14="http://schemas.microsoft.com/office/powerpoint/2010/main" val="31405397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Metadata</a:t>
            </a:r>
          </a:p>
        </p:txBody>
      </p:sp>
      <p:sp>
        <p:nvSpPr>
          <p:cNvPr id="3" name="Content Placeholder 2"/>
          <p:cNvSpPr>
            <a:spLocks noGrp="1"/>
          </p:cNvSpPr>
          <p:nvPr>
            <p:ph idx="1"/>
          </p:nvPr>
        </p:nvSpPr>
        <p:spPr/>
        <p:txBody>
          <a:bodyPr>
            <a:normAutofit/>
          </a:bodyPr>
          <a:lstStyle/>
          <a:p>
            <a:r>
              <a:rPr lang="en-US" dirty="0"/>
              <a:t>we implement a component using a </a:t>
            </a:r>
            <a:r>
              <a:rPr lang="en-US" dirty="0" err="1"/>
              <a:t>TypeScript</a:t>
            </a:r>
            <a:r>
              <a:rPr lang="en-US" dirty="0"/>
              <a:t> class. </a:t>
            </a:r>
          </a:p>
          <a:p>
            <a:r>
              <a:rPr lang="en-US" dirty="0"/>
              <a:t>But a class on its own is just a class. It only includes some data and logic for a view. It doesn’t include any HTML markup or CSS styles.</a:t>
            </a:r>
          </a:p>
          <a:p>
            <a:r>
              <a:rPr lang="en-US" dirty="0"/>
              <a:t>In order to attach these to this class, we need to promote this class to a component. </a:t>
            </a:r>
          </a:p>
          <a:p>
            <a:r>
              <a:rPr lang="en-US" dirty="0"/>
              <a:t>We can do this by using the</a:t>
            </a:r>
            <a:r>
              <a:rPr lang="en-US" b="1" dirty="0"/>
              <a:t> @Component()</a:t>
            </a:r>
            <a:r>
              <a:rPr lang="en-US" dirty="0"/>
              <a:t> decorator function on top of this class </a:t>
            </a:r>
          </a:p>
        </p:txBody>
      </p:sp>
    </p:spTree>
    <p:extLst>
      <p:ext uri="{BB962C8B-B14F-4D97-AF65-F5344CB8AC3E}">
        <p14:creationId xmlns:p14="http://schemas.microsoft.com/office/powerpoint/2010/main" val="13852555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30209" y="1340987"/>
            <a:ext cx="11373491" cy="4897665"/>
          </a:xfrm>
        </p:spPr>
        <p:txBody>
          <a:bodyPr>
            <a:normAutofit/>
          </a:bodyPr>
          <a:lstStyle/>
          <a:p>
            <a:pPr marL="0" indent="0">
              <a:buNone/>
            </a:pPr>
            <a:r>
              <a:rPr lang="en-US">
                <a:solidFill>
                  <a:schemeClr val="tx1">
                    <a:lumMod val="50000"/>
                    <a:lumOff val="50000"/>
                  </a:schemeClr>
                </a:solidFill>
              </a:rPr>
              <a:t>import { Component, OnInit } from '@angular/core';</a:t>
            </a:r>
          </a:p>
          <a:p>
            <a:pPr marL="0" indent="0">
              <a:buNone/>
            </a:pPr>
            <a:endParaRPr lang="en-US">
              <a:solidFill>
                <a:schemeClr val="tx1">
                  <a:lumMod val="50000"/>
                  <a:lumOff val="50000"/>
                </a:schemeClr>
              </a:solidFill>
            </a:endParaRPr>
          </a:p>
          <a:p>
            <a:pPr marL="0" indent="0">
              <a:buNone/>
            </a:pPr>
            <a:r>
              <a:rPr lang="en-US">
                <a:solidFill>
                  <a:schemeClr val="tx1">
                    <a:lumMod val="50000"/>
                    <a:lumOff val="50000"/>
                  </a:schemeClr>
                </a:solidFill>
              </a:rPr>
              <a:t>@Component({</a:t>
            </a:r>
          </a:p>
          <a:p>
            <a:pPr marL="0" indent="0">
              <a:buNone/>
            </a:pPr>
            <a:r>
              <a:rPr lang="en-US">
                <a:solidFill>
                  <a:schemeClr val="tx1">
                    <a:lumMod val="50000"/>
                    <a:lumOff val="50000"/>
                  </a:schemeClr>
                </a:solidFill>
              </a:rPr>
              <a:t>  selector: 'app-product',</a:t>
            </a:r>
          </a:p>
          <a:p>
            <a:pPr marL="0" indent="0">
              <a:buNone/>
            </a:pPr>
            <a:r>
              <a:rPr lang="en-US">
                <a:solidFill>
                  <a:schemeClr val="tx1">
                    <a:lumMod val="50000"/>
                    <a:lumOff val="50000"/>
                  </a:schemeClr>
                </a:solidFill>
              </a:rPr>
              <a:t>  templateUrl: './product.component.html',</a:t>
            </a:r>
          </a:p>
          <a:p>
            <a:pPr marL="0" indent="0">
              <a:buNone/>
            </a:pPr>
            <a:r>
              <a:rPr lang="en-US">
                <a:solidFill>
                  <a:schemeClr val="tx1">
                    <a:lumMod val="50000"/>
                    <a:lumOff val="50000"/>
                  </a:schemeClr>
                </a:solidFill>
              </a:rPr>
              <a:t>  styleUrls: ['./product.component.css']</a:t>
            </a:r>
          </a:p>
          <a:p>
            <a:pPr marL="0" indent="0">
              <a:buNone/>
            </a:pPr>
            <a:r>
              <a:rPr lang="en-US">
                <a:solidFill>
                  <a:schemeClr val="tx1">
                    <a:lumMod val="50000"/>
                    <a:lumOff val="50000"/>
                  </a:schemeClr>
                </a:solidFill>
              </a:rPr>
              <a:t>})</a:t>
            </a:r>
          </a:p>
          <a:p>
            <a:pPr marL="0" indent="0">
              <a:buNone/>
            </a:pPr>
            <a:r>
              <a:rPr lang="en-US">
                <a:solidFill>
                  <a:schemeClr val="tx1">
                    <a:lumMod val="50000"/>
                    <a:lumOff val="50000"/>
                  </a:schemeClr>
                </a:solidFill>
              </a:rPr>
              <a:t>export class ProductComponent {</a:t>
            </a:r>
          </a:p>
          <a:p>
            <a:pPr marL="0" indent="0">
              <a:buNone/>
            </a:pPr>
            <a:r>
              <a:rPr lang="en-US">
                <a:solidFill>
                  <a:schemeClr val="tx1">
                    <a:lumMod val="50000"/>
                    <a:lumOff val="50000"/>
                  </a:schemeClr>
                </a:solidFill>
              </a:rPr>
              <a:t>}</a:t>
            </a:r>
            <a:endParaRPr lang="en-US" dirty="0">
              <a:solidFill>
                <a:schemeClr val="tx1">
                  <a:lumMod val="50000"/>
                  <a:lumOff val="50000"/>
                </a:schemeClr>
              </a:solidFill>
            </a:endParaRPr>
          </a:p>
        </p:txBody>
      </p:sp>
    </p:spTree>
    <p:extLst>
      <p:ext uri="{BB962C8B-B14F-4D97-AF65-F5344CB8AC3E}">
        <p14:creationId xmlns:p14="http://schemas.microsoft.com/office/powerpoint/2010/main" val="382141932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US" dirty="0"/>
              <a:t>It takes an object with the following properties:</a:t>
            </a:r>
          </a:p>
          <a:p>
            <a:r>
              <a:rPr lang="en-US" dirty="0"/>
              <a:t>selector</a:t>
            </a:r>
          </a:p>
          <a:p>
            <a:r>
              <a:rPr lang="en-US" dirty="0" err="1"/>
              <a:t>templateUrl</a:t>
            </a:r>
            <a:endParaRPr lang="en-US" dirty="0"/>
          </a:p>
          <a:p>
            <a:r>
              <a:rPr lang="en-US" dirty="0" err="1"/>
              <a:t>styleUrls</a:t>
            </a:r>
            <a:endParaRPr lang="en-US" dirty="0"/>
          </a:p>
          <a:p>
            <a:r>
              <a:rPr lang="en-US" dirty="0"/>
              <a:t>You’ve seen the </a:t>
            </a:r>
            <a:r>
              <a:rPr lang="en-US" b="1" dirty="0"/>
              <a:t>selector </a:t>
            </a:r>
            <a:r>
              <a:rPr lang="en-US" dirty="0"/>
              <a:t>in action. It associates a new HTML element to this component.</a:t>
            </a:r>
          </a:p>
          <a:p>
            <a:r>
              <a:rPr lang="en-US" dirty="0"/>
              <a:t>The other 2 properties (</a:t>
            </a:r>
            <a:r>
              <a:rPr lang="en-US" b="1" dirty="0" err="1"/>
              <a:t>templateUrl</a:t>
            </a:r>
            <a:r>
              <a:rPr lang="en-US" b="1" dirty="0"/>
              <a:t> </a:t>
            </a:r>
            <a:r>
              <a:rPr lang="en-US" dirty="0"/>
              <a:t>and </a:t>
            </a:r>
            <a:r>
              <a:rPr lang="en-US" b="1" dirty="0" err="1"/>
              <a:t>styleUrls</a:t>
            </a:r>
            <a:r>
              <a:rPr lang="en-US" dirty="0"/>
              <a:t>)  are self-explanatory. They specify the path to the HTML template and CSS file(s) for this component.</a:t>
            </a:r>
          </a:p>
        </p:txBody>
      </p:sp>
    </p:spTree>
    <p:extLst>
      <p:ext uri="{BB962C8B-B14F-4D97-AF65-F5344CB8AC3E}">
        <p14:creationId xmlns:p14="http://schemas.microsoft.com/office/powerpoint/2010/main" val="5234389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p>
        </p:txBody>
      </p:sp>
      <p:sp>
        <p:nvSpPr>
          <p:cNvPr id="3" name="Content Placeholder 2"/>
          <p:cNvSpPr>
            <a:spLocks noGrp="1"/>
          </p:cNvSpPr>
          <p:nvPr>
            <p:ph idx="1"/>
          </p:nvPr>
        </p:nvSpPr>
        <p:spPr/>
        <p:txBody>
          <a:bodyPr>
            <a:normAutofit/>
          </a:bodyPr>
          <a:lstStyle/>
          <a:p>
            <a:r>
              <a:rPr lang="en-US" sz="2200" dirty="0">
                <a:solidFill>
                  <a:schemeClr val="tx1"/>
                </a:solidFill>
              </a:rPr>
              <a:t>Module is very similar to a class. </a:t>
            </a:r>
          </a:p>
          <a:p>
            <a:r>
              <a:rPr lang="en-US" sz="2200" dirty="0">
                <a:solidFill>
                  <a:schemeClr val="tx1"/>
                </a:solidFill>
              </a:rPr>
              <a:t>A module can be described by a block of code which is used to perform a particular single task. </a:t>
            </a:r>
          </a:p>
          <a:p>
            <a:r>
              <a:rPr lang="en-US" sz="2200" dirty="0">
                <a:solidFill>
                  <a:schemeClr val="tx1"/>
                </a:solidFill>
              </a:rPr>
              <a:t>Angular has a feature of modularity, where a single application is built by separating it in many modules. </a:t>
            </a:r>
          </a:p>
          <a:p>
            <a:endParaRPr lang="en-US" sz="2200" dirty="0">
              <a:solidFill>
                <a:schemeClr val="tx1"/>
              </a:solidFill>
            </a:endParaRPr>
          </a:p>
          <a:p>
            <a:r>
              <a:rPr lang="en-US" sz="2200" dirty="0">
                <a:solidFill>
                  <a:schemeClr val="tx1"/>
                </a:solidFill>
              </a:rPr>
              <a:t>Export statement is used to export component class from a module.</a:t>
            </a:r>
          </a:p>
          <a:p>
            <a:endParaRPr lang="en-US" sz="2200" dirty="0">
              <a:solidFill>
                <a:schemeClr val="tx1"/>
              </a:solidFill>
            </a:endParaRPr>
          </a:p>
        </p:txBody>
      </p:sp>
      <p:sp>
        <p:nvSpPr>
          <p:cNvPr id="4" name="TextBox 3"/>
          <p:cNvSpPr txBox="1"/>
          <p:nvPr/>
        </p:nvSpPr>
        <p:spPr>
          <a:xfrm>
            <a:off x="1920729" y="4929535"/>
            <a:ext cx="6864823" cy="1323439"/>
          </a:xfrm>
          <a:prstGeom prst="rect">
            <a:avLst/>
          </a:prstGeom>
          <a:solidFill>
            <a:srgbClr val="E395DF"/>
          </a:solidFill>
          <a:ln w="28575">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export class </a:t>
            </a:r>
            <a:r>
              <a:rPr lang="en-US" sz="2000" b="1" dirty="0" err="1">
                <a:latin typeface="Courier New" panose="02070309020205020404" pitchFamily="49" charset="0"/>
                <a:cs typeface="Courier New" panose="02070309020205020404" pitchFamily="49" charset="0"/>
              </a:rPr>
              <a:t>AppComponent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923" y="217413"/>
            <a:ext cx="3047619" cy="1716258"/>
          </a:xfrm>
          <a:prstGeom prst="rect">
            <a:avLst/>
          </a:prstGeom>
        </p:spPr>
      </p:pic>
    </p:spTree>
    <p:extLst>
      <p:ext uri="{BB962C8B-B14F-4D97-AF65-F5344CB8AC3E}">
        <p14:creationId xmlns:p14="http://schemas.microsoft.com/office/powerpoint/2010/main" val="80430701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08684" y="1336431"/>
            <a:ext cx="11373491" cy="5137749"/>
          </a:xfrm>
        </p:spPr>
        <p:txBody>
          <a:bodyPr/>
          <a:lstStyle/>
          <a:p>
            <a:r>
              <a:rPr lang="en-US" dirty="0"/>
              <a:t>Modules</a:t>
            </a:r>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r>
              <a:rPr lang="en-US" sz="2000" b="1" dirty="0">
                <a:latin typeface="Arial" pitchFamily="34" charset="0"/>
                <a:ea typeface="ＭＳ Ｐゴシック"/>
                <a:cs typeface="ＭＳ Ｐゴシック"/>
              </a:rPr>
              <a:t>export</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80318"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Left Brace 15"/>
          <p:cNvSpPr/>
          <p:nvPr/>
        </p:nvSpPr>
        <p:spPr bwMode="auto">
          <a:xfrm>
            <a:off x="4121834" y="2433711"/>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7" name="Right Brace 16"/>
          <p:cNvSpPr/>
          <p:nvPr/>
        </p:nvSpPr>
        <p:spPr bwMode="auto">
          <a:xfrm>
            <a:off x="4248441" y="3202107"/>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r>
              <a:rPr lang="en-US" sz="2000" b="1" dirty="0">
                <a:latin typeface="Arial" pitchFamily="34" charset="0"/>
                <a:ea typeface="ＭＳ Ｐゴシック"/>
                <a:cs typeface="ＭＳ Ｐゴシック"/>
              </a:rPr>
              <a:t>import</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Left Brace 23"/>
          <p:cNvSpPr/>
          <p:nvPr/>
        </p:nvSpPr>
        <p:spPr bwMode="auto">
          <a:xfrm>
            <a:off x="4274234" y="4935413"/>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5" name="Right Brace 24"/>
          <p:cNvSpPr/>
          <p:nvPr/>
        </p:nvSpPr>
        <p:spPr bwMode="auto">
          <a:xfrm>
            <a:off x="4400841" y="5703809"/>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6" name="Left Brace 25"/>
          <p:cNvSpPr/>
          <p:nvPr/>
        </p:nvSpPr>
        <p:spPr bwMode="auto">
          <a:xfrm>
            <a:off x="7453533" y="2417298"/>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7" name="Right Brace 26"/>
          <p:cNvSpPr/>
          <p:nvPr/>
        </p:nvSpPr>
        <p:spPr bwMode="auto">
          <a:xfrm>
            <a:off x="7580140" y="3185694"/>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8" name="Left Brace 27"/>
          <p:cNvSpPr/>
          <p:nvPr/>
        </p:nvSpPr>
        <p:spPr bwMode="auto">
          <a:xfrm>
            <a:off x="7453534" y="5033889"/>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9" name="Right Brace 28"/>
          <p:cNvSpPr/>
          <p:nvPr/>
        </p:nvSpPr>
        <p:spPr bwMode="auto">
          <a:xfrm>
            <a:off x="7580141" y="5802285"/>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0536850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30209" y="1516328"/>
            <a:ext cx="11373491" cy="4993654"/>
          </a:xfrm>
        </p:spPr>
        <p:txBody>
          <a:bodyPr/>
          <a:lstStyle/>
          <a:p>
            <a:r>
              <a:rPr lang="en-US" dirty="0" err="1">
                <a:solidFill>
                  <a:schemeClr val="tx2"/>
                </a:solidFill>
              </a:rPr>
              <a:t>NgModule</a:t>
            </a:r>
            <a:r>
              <a:rPr lang="en-US" dirty="0">
                <a:solidFill>
                  <a:schemeClr val="tx2"/>
                </a:solidFill>
              </a:rPr>
              <a:t> </a:t>
            </a:r>
            <a:r>
              <a:rPr lang="en-US" dirty="0">
                <a:solidFill>
                  <a:schemeClr val="tx1"/>
                </a:solidFill>
              </a:rPr>
              <a:t>decorator to defines the modules.</a:t>
            </a:r>
          </a:p>
          <a:p>
            <a:endParaRPr lang="en-US" dirty="0">
              <a:solidFill>
                <a:schemeClr val="tx1"/>
              </a:solidFill>
            </a:endParaRPr>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ＭＳ Ｐゴシック"/>
                <a:cs typeface="ＭＳ Ｐゴシック"/>
              </a:rPr>
              <a:t>import</a:t>
            </a:r>
            <a:r>
              <a:rPr kumimoji="0" lang="en-US" sz="2400" b="0" i="0" u="none" strike="noStrike" cap="none" normalizeH="0" dirty="0">
                <a:ln>
                  <a:noFill/>
                </a:ln>
                <a:effectLst/>
                <a:latin typeface="Arial" pitchFamily="34" charset="0"/>
                <a:ea typeface="ＭＳ Ｐゴシック"/>
                <a:cs typeface="ＭＳ Ｐゴシック"/>
              </a:rPr>
              <a:t>  {</a:t>
            </a:r>
            <a:r>
              <a:rPr kumimoji="0" lang="en-US" sz="2400" b="0" i="0" u="none" strike="noStrike" cap="none" normalizeH="0" dirty="0" err="1">
                <a:ln>
                  <a:noFill/>
                </a:ln>
                <a:effectLst/>
                <a:latin typeface="Arial" pitchFamily="34" charset="0"/>
                <a:ea typeface="ＭＳ Ｐゴシック"/>
                <a:cs typeface="ＭＳ Ｐゴシック"/>
              </a:rPr>
              <a:t>NgModule</a:t>
            </a:r>
            <a:r>
              <a:rPr kumimoji="0" lang="en-US" sz="2400" b="0" i="0" u="none" strike="noStrike" cap="none" normalizeH="0" dirty="0">
                <a:ln>
                  <a:noFill/>
                </a:ln>
                <a:effectLst/>
                <a:latin typeface="Arial" pitchFamily="34" charset="0"/>
                <a:ea typeface="ＭＳ Ｐゴシック"/>
                <a:cs typeface="ＭＳ Ｐゴシック"/>
              </a:rPr>
              <a: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effectLst/>
                <a:latin typeface="Arial" pitchFamily="34" charset="0"/>
                <a:ea typeface="ＭＳ Ｐゴシック"/>
                <a:cs typeface="ＭＳ Ｐゴシック"/>
              </a:rPr>
              <a:t>@</a:t>
            </a:r>
            <a:r>
              <a:rPr kumimoji="0" lang="en-US" sz="2400" b="0" i="0" u="none" strike="noStrike" cap="none" normalizeH="0" dirty="0" err="1">
                <a:ln>
                  <a:noFill/>
                </a:ln>
                <a:effectLst/>
                <a:latin typeface="Arial" pitchFamily="34" charset="0"/>
                <a:ea typeface="ＭＳ Ｐゴシック"/>
                <a:cs typeface="ＭＳ Ｐゴシック"/>
              </a:rPr>
              <a:t>NgModule</a:t>
            </a:r>
            <a:r>
              <a:rPr kumimoji="0" lang="en-US" sz="2400" b="0" i="0" u="none" strike="noStrike" cap="none" normalizeH="0" dirty="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imports:</a:t>
            </a:r>
            <a:r>
              <a:rPr lang="en-US" sz="2400" dirty="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declarations: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bootstrap: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export class </a:t>
            </a:r>
            <a:r>
              <a:rPr lang="en-US" sz="2400" dirty="0" err="1">
                <a:latin typeface="Arial" pitchFamily="34" charset="0"/>
                <a:ea typeface="ＭＳ Ｐゴシック"/>
                <a:cs typeface="ＭＳ Ｐゴシック"/>
              </a:rPr>
              <a:t>AppModule</a:t>
            </a:r>
            <a:r>
              <a:rPr lang="en-US" sz="2400" dirty="0">
                <a:latin typeface="Arial" pitchFamily="34" charset="0"/>
                <a:ea typeface="ＭＳ Ｐゴシック"/>
                <a:cs typeface="ＭＳ Ｐゴシック"/>
              </a:rPr>
              <a:t>{}</a:t>
            </a:r>
          </a:p>
        </p:txBody>
      </p:sp>
      <p:sp>
        <p:nvSpPr>
          <p:cNvPr id="10" name="Left Arrow 9"/>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1" name="TextBox 10"/>
          <p:cNvSpPr txBox="1"/>
          <p:nvPr/>
        </p:nvSpPr>
        <p:spPr>
          <a:xfrm>
            <a:off x="5725550" y="3260133"/>
            <a:ext cx="1448973" cy="369332"/>
          </a:xfrm>
          <a:prstGeom prst="rect">
            <a:avLst/>
          </a:prstGeom>
          <a:solidFill>
            <a:srgbClr val="DAB0D4"/>
          </a:solidFill>
        </p:spPr>
        <p:txBody>
          <a:bodyPr wrap="square" rtlCol="0">
            <a:spAutoFit/>
          </a:bodyPr>
          <a:lstStyle/>
          <a:p>
            <a:r>
              <a:rPr lang="en-US" b="1" dirty="0">
                <a:solidFill>
                  <a:srgbClr val="B40028"/>
                </a:solidFill>
              </a:rPr>
              <a:t>Decorator</a:t>
            </a:r>
          </a:p>
        </p:txBody>
      </p:sp>
    </p:spTree>
    <p:extLst>
      <p:ext uri="{BB962C8B-B14F-4D97-AF65-F5344CB8AC3E}">
        <p14:creationId xmlns:p14="http://schemas.microsoft.com/office/powerpoint/2010/main" val="32735569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0333648"/>
              </p:ext>
            </p:extLst>
          </p:nvPr>
        </p:nvGraphicFramePr>
        <p:xfrm>
          <a:off x="1071654" y="1117485"/>
          <a:ext cx="10146805" cy="5212080"/>
        </p:xfrm>
        <a:graphic>
          <a:graphicData uri="http://schemas.openxmlformats.org/drawingml/2006/table">
            <a:tbl>
              <a:tblPr firstRow="1" bandRow="1">
                <a:tableStyleId>{5C22544A-7EE6-4342-B048-85BDC9FD1C3A}</a:tableStyleId>
              </a:tblPr>
              <a:tblGrid>
                <a:gridCol w="1715529">
                  <a:extLst>
                    <a:ext uri="{9D8B030D-6E8A-4147-A177-3AD203B41FA5}">
                      <a16:colId xmlns:a16="http://schemas.microsoft.com/office/drawing/2014/main" val="20000"/>
                    </a:ext>
                  </a:extLst>
                </a:gridCol>
                <a:gridCol w="8431276">
                  <a:extLst>
                    <a:ext uri="{9D8B030D-6E8A-4147-A177-3AD203B41FA5}">
                      <a16:colId xmlns:a16="http://schemas.microsoft.com/office/drawing/2014/main" val="20001"/>
                    </a:ext>
                  </a:extLst>
                </a:gridCol>
              </a:tblGrid>
              <a:tr h="0">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0000"/>
                  </a:ext>
                </a:extLst>
              </a:tr>
              <a:tr h="1327586">
                <a:tc>
                  <a:txBody>
                    <a:bodyPr/>
                    <a:lstStyle/>
                    <a:p>
                      <a:r>
                        <a:rPr lang="en-US" altLang="en-US" sz="1800" dirty="0">
                          <a:solidFill>
                            <a:srgbClr val="333333"/>
                          </a:solidFill>
                          <a:latin typeface="+mn-lt"/>
                          <a:ea typeface="Times New Roman" panose="02020603050405020304" pitchFamily="18" charset="0"/>
                          <a:cs typeface="Courier New" panose="02070309020205020404" pitchFamily="49" charset="0"/>
                        </a:rPr>
                        <a:t>declarations</a:t>
                      </a:r>
                      <a:r>
                        <a:rPr kumimoji="0" lang="en-US" altLang="en-US" sz="1800" b="0" i="0" u="none" strike="noStrike" cap="none" normalizeH="0" dirty="0">
                          <a:ln>
                            <a:noFill/>
                          </a:ln>
                          <a:solidFill>
                            <a:schemeClr val="tx1"/>
                          </a:solidFill>
                          <a:effectLst/>
                          <a:latin typeface="+mn-lt"/>
                          <a:ea typeface="Times New Roman" panose="02020603050405020304" pitchFamily="18" charset="0"/>
                        </a:rPr>
                        <a:t>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a:latin typeface="+mn-lt"/>
                          <a:ea typeface="Times New Roman" panose="02020603050405020304" pitchFamily="18" charset="0"/>
                        </a:rPr>
                        <a:t> - </a:t>
                      </a: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the </a:t>
                      </a:r>
                      <a:r>
                        <a:rPr kumimoji="0" lang="en-US" altLang="en-US" sz="1800" b="0" i="1" u="none" strike="noStrike" cap="none" normalizeH="0" baseline="0" dirty="0">
                          <a:ln>
                            <a:noFill/>
                          </a:ln>
                          <a:solidFill>
                            <a:schemeClr val="tx1"/>
                          </a:solidFill>
                          <a:effectLst/>
                          <a:latin typeface="+mn-lt"/>
                          <a:ea typeface="Times New Roman" panose="02020603050405020304" pitchFamily="18" charset="0"/>
                        </a:rPr>
                        <a:t>view classes</a:t>
                      </a: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 that belong to this module.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a:latin typeface="+mn-lt"/>
                          <a:ea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Angular has three kinds of view classes:</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a:latin typeface="+mn-lt"/>
                          <a:ea typeface="Times New Roman" panose="02020603050405020304" pitchFamily="18" charset="0"/>
                        </a:rPr>
                        <a:t>	</a:t>
                      </a:r>
                      <a:r>
                        <a:rPr kumimoji="0" lang="en-US" altLang="en-US" sz="1800" b="0" i="0" u="none" strike="noStrike" cap="none" normalizeH="0" baseline="0" dirty="0">
                          <a:ln>
                            <a:noFill/>
                          </a:ln>
                          <a:solidFill>
                            <a:schemeClr val="tx1">
                              <a:lumMod val="90000"/>
                              <a:lumOff val="10000"/>
                            </a:schemeClr>
                          </a:solidFill>
                          <a:effectLst/>
                          <a:latin typeface="+mn-lt"/>
                          <a:ea typeface="Times New Roman" panose="02020603050405020304" pitchFamily="18" charset="0"/>
                        </a:rPr>
                        <a:t>components,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a:solidFill>
                            <a:schemeClr val="tx1">
                              <a:lumMod val="90000"/>
                              <a:lumOff val="10000"/>
                            </a:schemeClr>
                          </a:solidFill>
                          <a:latin typeface="+mn-lt"/>
                          <a:ea typeface="Times New Roman" panose="02020603050405020304" pitchFamily="18" charset="0"/>
                          <a:hlinkClick r:id="rId2"/>
                        </a:rPr>
                        <a:t>	</a:t>
                      </a:r>
                      <a:r>
                        <a:rPr lang="en-US" altLang="en-US" sz="1800" dirty="0">
                          <a:solidFill>
                            <a:schemeClr val="tx1">
                              <a:lumMod val="90000"/>
                              <a:lumOff val="10000"/>
                            </a:schemeClr>
                          </a:solidFill>
                          <a:latin typeface="+mn-lt"/>
                          <a:ea typeface="Times New Roman" panose="02020603050405020304" pitchFamily="18" charset="0"/>
                        </a:rPr>
                        <a:t>directives</a:t>
                      </a:r>
                      <a:r>
                        <a:rPr kumimoji="0" lang="en-US" altLang="en-US" sz="1800" b="0" i="0" u="none" strike="noStrike" cap="none" normalizeH="0" baseline="0" dirty="0">
                          <a:ln>
                            <a:noFill/>
                          </a:ln>
                          <a:solidFill>
                            <a:schemeClr val="tx1">
                              <a:lumMod val="90000"/>
                              <a:lumOff val="10000"/>
                            </a:schemeClr>
                          </a:solidFill>
                          <a:effectLst/>
                          <a:latin typeface="+mn-l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a:solidFill>
                            <a:schemeClr val="tx1">
                              <a:lumMod val="90000"/>
                              <a:lumOff val="10000"/>
                            </a:schemeClr>
                          </a:solidFill>
                          <a:latin typeface="+mn-lt"/>
                          <a:ea typeface="Times New Roman" panose="02020603050405020304" pitchFamily="18" charset="0"/>
                          <a:hlinkClick r:id="rId3"/>
                        </a:rPr>
                        <a:t>	</a:t>
                      </a:r>
                      <a:r>
                        <a:rPr lang="en-US" altLang="en-US" sz="1800" dirty="0">
                          <a:solidFill>
                            <a:schemeClr val="tx1">
                              <a:lumMod val="90000"/>
                              <a:lumOff val="10000"/>
                            </a:schemeClr>
                          </a:solidFill>
                          <a:latin typeface="+mn-lt"/>
                          <a:ea typeface="Times New Roman" panose="02020603050405020304" pitchFamily="18" charset="0"/>
                        </a:rPr>
                        <a:t>pipes</a:t>
                      </a:r>
                      <a:r>
                        <a:rPr kumimoji="0" lang="en-US" altLang="en-US" sz="1800" b="0" i="0" u="none" strike="noStrike" cap="none" normalizeH="0" baseline="0" dirty="0">
                          <a:ln>
                            <a:noFill/>
                          </a:ln>
                          <a:solidFill>
                            <a:schemeClr val="tx2"/>
                          </a:solidFill>
                          <a:effectLst/>
                          <a:latin typeface="+mn-lt"/>
                          <a:ea typeface="Times New Roman" panose="02020603050405020304" pitchFamily="18" charset="0"/>
                        </a:rPr>
                        <a:t>.</a:t>
                      </a:r>
                      <a:endParaRPr lang="en-US" sz="1800" dirty="0"/>
                    </a:p>
                  </a:txBody>
                  <a:tcPr/>
                </a:tc>
                <a:extLst>
                  <a:ext uri="{0D108BD9-81ED-4DB2-BD59-A6C34878D82A}">
                    <a16:rowId xmlns:a16="http://schemas.microsoft.com/office/drawing/2014/main" val="10001"/>
                  </a:ext>
                </a:extLst>
              </a:tr>
              <a:tr h="576122">
                <a:tc>
                  <a:txBody>
                    <a:bodyPr/>
                    <a:lstStyle/>
                    <a:p>
                      <a:r>
                        <a:rPr kumimoji="0" lang="en-US" altLang="en-US" sz="1800" b="0" i="0" u="none" strike="noStrike" cap="none" normalizeH="0" baseline="0" dirty="0">
                          <a:ln>
                            <a:noFill/>
                          </a:ln>
                          <a:solidFill>
                            <a:srgbClr val="333333"/>
                          </a:solidFill>
                          <a:effectLst/>
                          <a:latin typeface="+mn-lt"/>
                          <a:ea typeface="Times New Roman" panose="02020603050405020304" pitchFamily="18" charset="0"/>
                          <a:cs typeface="Courier New" panose="02070309020205020404" pitchFamily="49" charset="0"/>
                        </a:rPr>
                        <a:t>exports</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the subset of declarations that should be visible and usable in the component templates of other modules.</a:t>
                      </a:r>
                    </a:p>
                  </a:txBody>
                  <a:tcPr/>
                </a:tc>
                <a:extLst>
                  <a:ext uri="{0D108BD9-81ED-4DB2-BD59-A6C34878D82A}">
                    <a16:rowId xmlns:a16="http://schemas.microsoft.com/office/drawing/2014/main" val="10002"/>
                  </a:ext>
                </a:extLst>
              </a:tr>
              <a:tr h="576122">
                <a:tc>
                  <a:txBody>
                    <a:bodyPr/>
                    <a:lstStyle/>
                    <a:p>
                      <a:r>
                        <a:rPr kumimoji="0" lang="en-US" altLang="en-US" sz="1800" b="0" i="0" u="none" strike="noStrike" cap="none" normalizeH="0" baseline="0" dirty="0">
                          <a:ln>
                            <a:noFill/>
                          </a:ln>
                          <a:solidFill>
                            <a:srgbClr val="333333"/>
                          </a:solidFill>
                          <a:effectLst/>
                          <a:latin typeface="+mn-lt"/>
                          <a:ea typeface="Times New Roman" panose="02020603050405020304" pitchFamily="18" charset="0"/>
                          <a:cs typeface="Courier New" panose="02070309020205020404" pitchFamily="49" charset="0"/>
                        </a:rPr>
                        <a:t>imports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other modules whose exported classes are needed by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component templates declared in </a:t>
                      </a:r>
                      <a:r>
                        <a:rPr kumimoji="0" lang="en-US" altLang="en-US" sz="1800" b="0" i="1" u="none" strike="noStrike" cap="none" normalizeH="0" baseline="0" dirty="0">
                          <a:ln>
                            <a:noFill/>
                          </a:ln>
                          <a:solidFill>
                            <a:schemeClr val="tx1"/>
                          </a:solidFill>
                          <a:effectLst/>
                          <a:latin typeface="+mn-lt"/>
                          <a:ea typeface="Times New Roman" panose="02020603050405020304" pitchFamily="18" charset="0"/>
                        </a:rPr>
                        <a:t>this </a:t>
                      </a:r>
                      <a:r>
                        <a:rPr kumimoji="0" lang="en-US" altLang="en-US" sz="1800" b="0" i="0" u="none" strike="noStrike" cap="none" normalizeH="0" baseline="0" dirty="0">
                          <a:ln>
                            <a:noFill/>
                          </a:ln>
                          <a:solidFill>
                            <a:schemeClr val="tx1"/>
                          </a:solidFill>
                          <a:effectLst/>
                          <a:latin typeface="+mn-lt"/>
                          <a:ea typeface="Times New Roman" panose="02020603050405020304" pitchFamily="18" charset="0"/>
                        </a:rPr>
                        <a:t>module.</a:t>
                      </a:r>
                    </a:p>
                  </a:txBody>
                  <a:tcPr/>
                </a:tc>
                <a:extLst>
                  <a:ext uri="{0D108BD9-81ED-4DB2-BD59-A6C34878D82A}">
                    <a16:rowId xmlns:a16="http://schemas.microsoft.com/office/drawing/2014/main" val="10003"/>
                  </a:ext>
                </a:extLst>
              </a:tr>
              <a:tr h="826610">
                <a:tc>
                  <a:txBody>
                    <a:bodyPr/>
                    <a:lstStyle/>
                    <a:p>
                      <a:r>
                        <a:rPr lang="en-US" altLang="en-US" sz="1800" dirty="0">
                          <a:solidFill>
                            <a:srgbClr val="333333"/>
                          </a:solidFill>
                          <a:ea typeface="Times New Roman" panose="02020603050405020304" pitchFamily="18" charset="0"/>
                          <a:cs typeface="Courier New" panose="02070309020205020404" pitchFamily="49" charset="0"/>
                        </a:rPr>
                        <a:t>providers</a:t>
                      </a:r>
                      <a:endParaRPr lang="en-US" sz="1800" dirty="0"/>
                    </a:p>
                  </a:txBody>
                  <a:tcPr/>
                </a:tc>
                <a:tc>
                  <a:txBody>
                    <a:bodyPr/>
                    <a:lstStyle/>
                    <a:p>
                      <a:pPr marL="0" lvl="0" indent="0" eaLnBrk="0" hangingPunct="0">
                        <a:spcBef>
                          <a:spcPct val="0"/>
                        </a:spcBef>
                        <a:buClrTx/>
                        <a:buNone/>
                        <a:tabLst>
                          <a:tab pos="457200" algn="l"/>
                        </a:tabLst>
                      </a:pPr>
                      <a:r>
                        <a:rPr lang="en-US" altLang="en-US" sz="1800" dirty="0">
                          <a:solidFill>
                            <a:schemeClr val="tx1"/>
                          </a:solidFill>
                          <a:ea typeface="Times New Roman" panose="02020603050405020304" pitchFamily="18" charset="0"/>
                        </a:rPr>
                        <a:t>- creators of services that this module contributes to the global</a:t>
                      </a:r>
                      <a:r>
                        <a:rPr lang="en-US" altLang="en-US" sz="1800" baseline="0" dirty="0">
                          <a:solidFill>
                            <a:schemeClr val="tx1"/>
                          </a:solidFill>
                          <a:ea typeface="Times New Roman" panose="02020603050405020304" pitchFamily="18" charset="0"/>
                        </a:rPr>
                        <a:t> </a:t>
                      </a:r>
                      <a:r>
                        <a:rPr lang="en-US" altLang="en-US" sz="1800" dirty="0">
                          <a:solidFill>
                            <a:schemeClr val="tx1"/>
                          </a:solidFill>
                          <a:ea typeface="Times New Roman" panose="02020603050405020304" pitchFamily="18" charset="0"/>
                        </a:rPr>
                        <a:t>collection of services; </a:t>
                      </a:r>
                    </a:p>
                    <a:p>
                      <a:pPr marL="0" lvl="0" indent="0" eaLnBrk="0" hangingPunct="0">
                        <a:spcBef>
                          <a:spcPct val="0"/>
                        </a:spcBef>
                        <a:buClrTx/>
                        <a:buNone/>
                        <a:tabLst>
                          <a:tab pos="457200" algn="l"/>
                        </a:tabLst>
                      </a:pPr>
                      <a:r>
                        <a:rPr lang="en-US" altLang="en-US" sz="1800" dirty="0">
                          <a:solidFill>
                            <a:schemeClr val="tx1"/>
                          </a:solidFill>
                          <a:ea typeface="Times New Roman" panose="02020603050405020304" pitchFamily="18" charset="0"/>
                        </a:rPr>
                        <a:t>- they become accessible in all parts of the app.</a:t>
                      </a:r>
                    </a:p>
                  </a:txBody>
                  <a:tcPr/>
                </a:tc>
                <a:extLst>
                  <a:ext uri="{0D108BD9-81ED-4DB2-BD59-A6C34878D82A}">
                    <a16:rowId xmlns:a16="http://schemas.microsoft.com/office/drawing/2014/main" val="10004"/>
                  </a:ext>
                </a:extLst>
              </a:tr>
              <a:tr h="1077098">
                <a:tc>
                  <a:txBody>
                    <a:bodyPr/>
                    <a:lstStyle/>
                    <a:p>
                      <a:r>
                        <a:rPr lang="en-US" altLang="en-US" sz="1800" dirty="0">
                          <a:solidFill>
                            <a:srgbClr val="333333"/>
                          </a:solidFill>
                          <a:ea typeface="Times New Roman" panose="02020603050405020304" pitchFamily="18" charset="0"/>
                          <a:cs typeface="Courier New" panose="02070309020205020404" pitchFamily="49" charset="0"/>
                        </a:rPr>
                        <a:t>Bootstrap </a:t>
                      </a:r>
                      <a:endParaRPr lang="en-US" sz="1800" dirty="0"/>
                    </a:p>
                  </a:txBody>
                  <a:tcPr/>
                </a:tc>
                <a:tc>
                  <a:txBody>
                    <a:bodyPr/>
                    <a:lstStyle/>
                    <a:p>
                      <a:pPr marL="0" lvl="0" indent="0" eaLnBrk="0" hangingPunct="0">
                        <a:spcBef>
                          <a:spcPct val="0"/>
                        </a:spcBef>
                        <a:buClrTx/>
                        <a:buNone/>
                        <a:tabLst>
                          <a:tab pos="457200" algn="l"/>
                        </a:tabLst>
                      </a:pPr>
                      <a:r>
                        <a:rPr lang="en-US" altLang="en-US" sz="1800" dirty="0">
                          <a:solidFill>
                            <a:schemeClr val="tx1"/>
                          </a:solidFill>
                          <a:ea typeface="Times New Roman" panose="02020603050405020304" pitchFamily="18" charset="0"/>
                        </a:rPr>
                        <a:t>the main application view, called the  </a:t>
                      </a:r>
                      <a:r>
                        <a:rPr lang="en-US" altLang="en-US" sz="1800" i="1" dirty="0">
                          <a:solidFill>
                            <a:schemeClr val="tx2"/>
                          </a:solidFill>
                          <a:ea typeface="Times New Roman" panose="02020603050405020304" pitchFamily="18" charset="0"/>
                        </a:rPr>
                        <a:t>root component</a:t>
                      </a:r>
                      <a:r>
                        <a:rPr lang="en-US" altLang="en-US" sz="1800" dirty="0">
                          <a:solidFill>
                            <a:schemeClr val="tx1"/>
                          </a:solidFill>
                          <a:ea typeface="Times New Roman" panose="02020603050405020304" pitchFamily="18" charset="0"/>
                        </a:rPr>
                        <a:t>, that hosts all other app views. </a:t>
                      </a:r>
                    </a:p>
                    <a:p>
                      <a:pPr marL="0" lvl="0" indent="0" eaLnBrk="0" hangingPunct="0">
                        <a:spcBef>
                          <a:spcPct val="0"/>
                        </a:spcBef>
                        <a:buClrTx/>
                        <a:buNone/>
                        <a:tabLst>
                          <a:tab pos="457200" algn="l"/>
                        </a:tabLst>
                      </a:pPr>
                      <a:r>
                        <a:rPr lang="en-US" altLang="en-US" sz="1800" dirty="0">
                          <a:solidFill>
                            <a:schemeClr val="tx1"/>
                          </a:solidFill>
                          <a:ea typeface="Times New Roman" panose="02020603050405020304" pitchFamily="18" charset="0"/>
                        </a:rPr>
                        <a:t>- Only the </a:t>
                      </a:r>
                      <a:r>
                        <a:rPr lang="en-US" altLang="en-US" sz="1800" i="1" dirty="0">
                          <a:solidFill>
                            <a:schemeClr val="tx1"/>
                          </a:solidFill>
                          <a:ea typeface="Times New Roman" panose="02020603050405020304" pitchFamily="18" charset="0"/>
                        </a:rPr>
                        <a:t>root module</a:t>
                      </a:r>
                      <a:r>
                        <a:rPr lang="en-US" altLang="en-US" sz="1800" dirty="0">
                          <a:solidFill>
                            <a:schemeClr val="tx1"/>
                          </a:solidFill>
                          <a:ea typeface="Times New Roman" panose="02020603050405020304" pitchFamily="18" charset="0"/>
                        </a:rPr>
                        <a:t> should set this </a:t>
                      </a:r>
                      <a:r>
                        <a:rPr lang="en-US" altLang="en-US" sz="1800" dirty="0">
                          <a:solidFill>
                            <a:schemeClr val="tx2"/>
                          </a:solidFill>
                          <a:ea typeface="Times New Roman" panose="02020603050405020304" pitchFamily="18" charset="0"/>
                          <a:cs typeface="Courier New" panose="02070309020205020404" pitchFamily="49" charset="0"/>
                        </a:rPr>
                        <a:t>bootstrap</a:t>
                      </a:r>
                      <a:r>
                        <a:rPr lang="en-US" altLang="en-US" sz="1800" dirty="0">
                          <a:solidFill>
                            <a:schemeClr val="tx1"/>
                          </a:solidFill>
                          <a:ea typeface="Times New Roman" panose="02020603050405020304" pitchFamily="18" charset="0"/>
                        </a:rPr>
                        <a:t> property.</a:t>
                      </a:r>
                      <a:endParaRPr lang="en-US" altLang="en-US" sz="1800" dirty="0">
                        <a:solidFill>
                          <a:schemeClr val="tx1"/>
                        </a:solidFill>
                      </a:endParaRPr>
                    </a:p>
                    <a:p>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250200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08684" y="1405719"/>
            <a:ext cx="11373491" cy="5068461"/>
          </a:xfrm>
        </p:spPr>
        <p:txBody>
          <a:bodyPr/>
          <a:lstStyle/>
          <a:p>
            <a:r>
              <a:rPr lang="en-US" dirty="0"/>
              <a:t>Sample </a:t>
            </a:r>
            <a:r>
              <a:rPr lang="en-US" dirty="0" err="1">
                <a:solidFill>
                  <a:schemeClr val="tx2"/>
                </a:solidFill>
              </a:rPr>
              <a:t>app.module.ts</a:t>
            </a:r>
            <a:r>
              <a:rPr lang="en-US" dirty="0">
                <a:solidFill>
                  <a:srgbClr val="FF0000"/>
                </a:solidFill>
              </a:rPr>
              <a:t> </a:t>
            </a:r>
            <a:r>
              <a:rPr lang="en-US" dirty="0"/>
              <a:t>file</a:t>
            </a:r>
          </a:p>
        </p:txBody>
      </p:sp>
      <p:sp>
        <p:nvSpPr>
          <p:cNvPr id="7" name="Flowchart: Document 6"/>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err="1"/>
              <a:t>NgModule</a:t>
            </a:r>
            <a:r>
              <a:rPr lang="en-US" sz="2000" dirty="0"/>
              <a:t> }      from    '@angular/core';</a:t>
            </a:r>
          </a:p>
          <a:p>
            <a:r>
              <a:rPr lang="en-US" sz="2000" dirty="0"/>
              <a:t>import { </a:t>
            </a:r>
            <a:r>
              <a:rPr lang="en-US" sz="2000" dirty="0" err="1"/>
              <a:t>BrowserModule</a:t>
            </a:r>
            <a:r>
              <a:rPr lang="en-US" sz="2000" dirty="0"/>
              <a:t> } from '@angular/platform-browser';</a:t>
            </a:r>
          </a:p>
          <a:p>
            <a:r>
              <a:rPr lang="en-US" sz="2000" dirty="0"/>
              <a:t> </a:t>
            </a:r>
          </a:p>
          <a:p>
            <a:r>
              <a:rPr lang="en-US" sz="2000" dirty="0"/>
              <a:t>import { </a:t>
            </a:r>
            <a:r>
              <a:rPr lang="en-US" sz="2000" dirty="0" err="1"/>
              <a:t>AppComponent</a:t>
            </a:r>
            <a:r>
              <a:rPr lang="en-US" sz="2000" dirty="0"/>
              <a:t> } from './</a:t>
            </a:r>
            <a:r>
              <a:rPr lang="en-US" sz="2000" dirty="0" err="1"/>
              <a:t>app.component</a:t>
            </a:r>
            <a:r>
              <a:rPr lang="en-US" sz="2000" dirty="0"/>
              <a:t>';</a:t>
            </a:r>
          </a:p>
          <a:p>
            <a:r>
              <a:rPr lang="en-US" sz="2000" dirty="0"/>
              <a:t>import { </a:t>
            </a:r>
            <a:r>
              <a:rPr lang="en-US" sz="2000" dirty="0" err="1"/>
              <a:t>SampleComponent</a:t>
            </a:r>
            <a:r>
              <a:rPr lang="en-US" sz="2000" dirty="0"/>
              <a:t> } from "./</a:t>
            </a:r>
            <a:r>
              <a:rPr lang="en-US" sz="2000" dirty="0" err="1"/>
              <a:t>sample.component</a:t>
            </a:r>
            <a:r>
              <a:rPr lang="en-US" sz="2000" dirty="0"/>
              <a:t>";</a:t>
            </a:r>
          </a:p>
          <a:p>
            <a:r>
              <a:rPr lang="en-US" sz="2000" dirty="0"/>
              <a:t> </a:t>
            </a:r>
          </a:p>
          <a:p>
            <a:r>
              <a:rPr lang="en-US" sz="2000" dirty="0"/>
              <a:t>@</a:t>
            </a:r>
            <a:r>
              <a:rPr lang="en-US" sz="2000" dirty="0" err="1"/>
              <a:t>NgModule</a:t>
            </a:r>
            <a:r>
              <a:rPr lang="en-US" sz="2000" dirty="0"/>
              <a:t>({</a:t>
            </a:r>
          </a:p>
          <a:p>
            <a:r>
              <a:rPr lang="en-US" sz="2000" dirty="0"/>
              <a:t>  imports:      [ </a:t>
            </a:r>
            <a:r>
              <a:rPr lang="en-US" sz="2000" dirty="0" err="1"/>
              <a:t>BrowserModule</a:t>
            </a:r>
            <a:r>
              <a:rPr lang="en-US" sz="2000" dirty="0"/>
              <a:t> ],</a:t>
            </a:r>
          </a:p>
          <a:p>
            <a:r>
              <a:rPr lang="en-US" sz="2000" dirty="0"/>
              <a:t>  declarations: [ </a:t>
            </a:r>
            <a:r>
              <a:rPr lang="en-US" sz="2000" dirty="0" err="1"/>
              <a:t>AppComponent,SampleComponent</a:t>
            </a:r>
            <a:r>
              <a:rPr lang="en-US" sz="2000" dirty="0"/>
              <a:t> ],</a:t>
            </a:r>
          </a:p>
          <a:p>
            <a:r>
              <a:rPr lang="en-US" sz="2000" dirty="0"/>
              <a:t>  bootstrap:    [ </a:t>
            </a:r>
            <a:r>
              <a:rPr lang="en-US" sz="2000" dirty="0" err="1"/>
              <a:t>AppComponent</a:t>
            </a:r>
            <a:r>
              <a:rPr lang="en-US" sz="2000" dirty="0"/>
              <a:t> ]</a:t>
            </a:r>
          </a:p>
          <a:p>
            <a:r>
              <a:rPr lang="en-US" sz="2000" dirty="0"/>
              <a:t>})</a:t>
            </a:r>
          </a:p>
          <a:p>
            <a:r>
              <a:rPr lang="en-US" sz="2000" dirty="0"/>
              <a:t>export class </a:t>
            </a:r>
            <a:r>
              <a:rPr lang="en-US" sz="2000" dirty="0" err="1">
                <a:solidFill>
                  <a:schemeClr val="tx2"/>
                </a:solidFill>
              </a:rPr>
              <a:t>AppModule</a:t>
            </a:r>
            <a:r>
              <a:rPr lang="en-US" sz="2000" dirty="0">
                <a:solidFill>
                  <a:schemeClr val="tx2"/>
                </a:solidFill>
              </a:rPr>
              <a:t> </a:t>
            </a:r>
            <a:r>
              <a:rPr lang="en-US" sz="2000" dirty="0"/>
              <a:t>{ }</a:t>
            </a:r>
          </a:p>
        </p:txBody>
      </p:sp>
    </p:spTree>
    <p:extLst>
      <p:ext uri="{BB962C8B-B14F-4D97-AF65-F5344CB8AC3E}">
        <p14:creationId xmlns:p14="http://schemas.microsoft.com/office/powerpoint/2010/main" val="15283715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t>
            </a:r>
          </a:p>
        </p:txBody>
      </p:sp>
      <p:sp>
        <p:nvSpPr>
          <p:cNvPr id="3" name="Content Placeholder 2"/>
          <p:cNvSpPr>
            <a:spLocks noGrp="1"/>
          </p:cNvSpPr>
          <p:nvPr>
            <p:ph idx="1"/>
          </p:nvPr>
        </p:nvSpPr>
        <p:spPr/>
        <p:txBody>
          <a:bodyPr>
            <a:normAutofit/>
          </a:bodyPr>
          <a:lstStyle/>
          <a:p>
            <a:r>
              <a:rPr lang="en-US" sz="2200" dirty="0">
                <a:solidFill>
                  <a:schemeClr val="tx1"/>
                </a:solidFill>
              </a:rPr>
              <a:t>Components are the most basic building block of an UI in an Angular application.</a:t>
            </a:r>
          </a:p>
          <a:p>
            <a:r>
              <a:rPr lang="en-US" sz="2200" dirty="0">
                <a:solidFill>
                  <a:schemeClr val="tx1"/>
                </a:solidFill>
              </a:rPr>
              <a:t>@Component is used to register a component and only one component is used per DOM element. </a:t>
            </a:r>
          </a:p>
          <a:p>
            <a:r>
              <a:rPr lang="en-US" sz="2200" dirty="0">
                <a:solidFill>
                  <a:schemeClr val="tx1"/>
                </a:solidFill>
              </a:rPr>
              <a:t>Component decorator allows you to mark a class as an Angular component and provide additional metadata that determines how the component should be processed, instantiated and used at runtime.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29" y="3903260"/>
            <a:ext cx="4167687" cy="2361063"/>
          </a:xfrm>
          <a:prstGeom prst="rect">
            <a:avLst/>
          </a:prstGeom>
        </p:spPr>
      </p:pic>
    </p:spTree>
    <p:extLst>
      <p:ext uri="{BB962C8B-B14F-4D97-AF65-F5344CB8AC3E}">
        <p14:creationId xmlns:p14="http://schemas.microsoft.com/office/powerpoint/2010/main" val="8000581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(cont..)</a:t>
            </a:r>
          </a:p>
        </p:txBody>
      </p:sp>
      <p:sp>
        <p:nvSpPr>
          <p:cNvPr id="3" name="Content Placeholder 2"/>
          <p:cNvSpPr>
            <a:spLocks noGrp="1"/>
          </p:cNvSpPr>
          <p:nvPr>
            <p:ph idx="1"/>
          </p:nvPr>
        </p:nvSpPr>
        <p:spPr>
          <a:xfrm>
            <a:off x="408684" y="1336431"/>
            <a:ext cx="11373491" cy="5137749"/>
          </a:xfrm>
        </p:spPr>
        <p:txBody>
          <a:bodyPr/>
          <a:lstStyle/>
          <a:p>
            <a:r>
              <a:rPr lang="en-US" dirty="0"/>
              <a:t>Component</a:t>
            </a:r>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r>
              <a:rPr lang="en-US" sz="2000" b="1" dirty="0">
                <a:latin typeface="Arial" pitchFamily="34" charset="0"/>
                <a:ea typeface="ＭＳ Ｐゴシック"/>
                <a:cs typeface="ＭＳ Ｐゴシック"/>
              </a:rPr>
              <a:t>export</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52210"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rPr>
              <a:t>   METADATA</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lang="en-US" sz="2000" dirty="0">
                <a:latin typeface="Arial" pitchFamily="34" charset="0"/>
              </a:rPr>
              <a:t>CLASS</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lang="en-US" sz="2000" b="1" dirty="0">
                <a:solidFill>
                  <a:srgbClr val="B40028"/>
                </a:solidFill>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r>
              <a:rPr lang="en-US" sz="2000" b="1" dirty="0">
                <a:latin typeface="Arial" pitchFamily="34" charset="0"/>
                <a:ea typeface="ＭＳ Ｐゴシック"/>
                <a:cs typeface="ＭＳ Ｐゴシック"/>
              </a:rPr>
              <a:t>import</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eaLnBrk="0" fontAlgn="base" hangingPunct="0">
              <a:spcBef>
                <a:spcPct val="0"/>
              </a:spcBef>
              <a:spcAft>
                <a:spcPct val="0"/>
              </a:spcAft>
            </a:pPr>
            <a:r>
              <a:rPr lang="en-US" sz="2400" dirty="0">
                <a:latin typeface="Arial" pitchFamily="34" charset="0"/>
                <a:ea typeface="ＭＳ Ｐゴシック"/>
              </a:rPr>
              <a:t>  </a:t>
            </a:r>
            <a:r>
              <a:rPr lang="en-US" sz="2000" dirty="0">
                <a:latin typeface="Arial" pitchFamily="34" charset="0"/>
              </a:rPr>
              <a:t>METADATA</a:t>
            </a:r>
          </a:p>
          <a:p>
            <a:pPr eaLnBrk="0" fontAlgn="base" hangingPunct="0">
              <a:spcBef>
                <a:spcPct val="0"/>
              </a:spcBef>
              <a:spcAft>
                <a:spcPct val="0"/>
              </a:spcAft>
            </a:pP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CLASS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06024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Angular</a:t>
            </a:r>
          </a:p>
        </p:txBody>
      </p:sp>
      <p:sp>
        <p:nvSpPr>
          <p:cNvPr id="3" name="Content Placeholder 2"/>
          <p:cNvSpPr>
            <a:spLocks noGrp="1"/>
          </p:cNvSpPr>
          <p:nvPr>
            <p:ph idx="1"/>
          </p:nvPr>
        </p:nvSpPr>
        <p:spPr/>
        <p:txBody>
          <a:bodyPr>
            <a:normAutofit/>
          </a:bodyPr>
          <a:lstStyle/>
          <a:p>
            <a:r>
              <a:rPr lang="en-US" dirty="0"/>
              <a:t>Angular is a platform and framework for building client applications in HTML and </a:t>
            </a:r>
            <a:r>
              <a:rPr lang="en-US" dirty="0" err="1"/>
              <a:t>TypeScript</a:t>
            </a:r>
            <a:r>
              <a:rPr lang="en-US" dirty="0"/>
              <a:t>. </a:t>
            </a:r>
          </a:p>
          <a:p>
            <a:r>
              <a:rPr lang="en-US" dirty="0"/>
              <a:t>Angular is itself written in </a:t>
            </a:r>
            <a:r>
              <a:rPr lang="en-US" dirty="0" err="1"/>
              <a:t>TypeScript</a:t>
            </a:r>
            <a:r>
              <a:rPr lang="en-US" dirty="0"/>
              <a:t>. </a:t>
            </a:r>
          </a:p>
          <a:p>
            <a:r>
              <a:rPr lang="en-US" dirty="0"/>
              <a:t>It implements core and optional functionality as a set of </a:t>
            </a:r>
            <a:r>
              <a:rPr lang="en-US" dirty="0" err="1"/>
              <a:t>TypeScript</a:t>
            </a:r>
            <a:r>
              <a:rPr lang="en-US" dirty="0"/>
              <a:t> libraries that you import into your apps.</a:t>
            </a:r>
          </a:p>
        </p:txBody>
      </p:sp>
    </p:spTree>
    <p:extLst>
      <p:ext uri="{BB962C8B-B14F-4D97-AF65-F5344CB8AC3E}">
        <p14:creationId xmlns:p14="http://schemas.microsoft.com/office/powerpoint/2010/main" val="51727146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(cont.)</a:t>
            </a:r>
          </a:p>
        </p:txBody>
      </p:sp>
      <p:sp>
        <p:nvSpPr>
          <p:cNvPr id="3" name="Content Placeholder 2"/>
          <p:cNvSpPr>
            <a:spLocks noGrp="1"/>
          </p:cNvSpPr>
          <p:nvPr>
            <p:ph idx="1"/>
          </p:nvPr>
        </p:nvSpPr>
        <p:spPr/>
        <p:txBody>
          <a:bodyPr/>
          <a:lstStyle/>
          <a:p>
            <a:r>
              <a:rPr lang="en-US" dirty="0"/>
              <a:t>The component would look like.</a:t>
            </a:r>
          </a:p>
          <a:p>
            <a:endParaRPr lang="en-US" dirty="0"/>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ＭＳ Ｐゴシック"/>
                <a:cs typeface="ＭＳ Ｐゴシック"/>
              </a:rPr>
              <a:t>import</a:t>
            </a:r>
            <a:r>
              <a:rPr kumimoji="0" lang="en-US" sz="2400" b="0" i="0" u="none" strike="noStrike" cap="none" normalizeH="0" dirty="0">
                <a:ln>
                  <a:noFill/>
                </a:ln>
                <a:effectLst/>
                <a:latin typeface="Arial" pitchFamily="34" charset="0"/>
                <a:ea typeface="ＭＳ Ｐゴシック"/>
                <a:cs typeface="ＭＳ Ｐゴシック"/>
              </a:rPr>
              <a:t>  {Component}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solidFill>
                  <a:srgbClr val="C00000"/>
                </a:solidFill>
                <a:effectLst/>
                <a:latin typeface="Arial" pitchFamily="34" charset="0"/>
                <a:ea typeface="ＭＳ Ｐゴシック"/>
                <a:cs typeface="ＭＳ Ｐゴシック"/>
              </a:rPr>
              <a:t>@Component</a:t>
            </a:r>
            <a:r>
              <a:rPr kumimoji="0" lang="en-US" sz="2400" b="0" i="0" u="none" strike="noStrike" cap="none" normalizeH="0" dirty="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selector:</a:t>
            </a:r>
            <a:r>
              <a:rPr lang="en-US" sz="2400" dirty="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template: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export class </a:t>
            </a:r>
            <a:r>
              <a:rPr lang="en-US" sz="2400" dirty="0" err="1">
                <a:latin typeface="Arial" pitchFamily="34" charset="0"/>
                <a:ea typeface="ＭＳ Ｐゴシック"/>
                <a:cs typeface="ＭＳ Ｐゴシック"/>
              </a:rPr>
              <a:t>AppComponent</a:t>
            </a:r>
            <a:r>
              <a:rPr lang="en-US" sz="2400" dirty="0">
                <a:latin typeface="Arial" pitchFamily="34" charset="0"/>
                <a:ea typeface="ＭＳ Ｐゴシック"/>
                <a:cs typeface="ＭＳ Ｐゴシック"/>
              </a:rPr>
              <a:t>{}</a:t>
            </a:r>
          </a:p>
        </p:txBody>
      </p:sp>
      <p:sp>
        <p:nvSpPr>
          <p:cNvPr id="7" name="Left Arrow 6"/>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8" name="TextBox 7"/>
          <p:cNvSpPr txBox="1"/>
          <p:nvPr/>
        </p:nvSpPr>
        <p:spPr>
          <a:xfrm>
            <a:off x="5725550" y="3260133"/>
            <a:ext cx="1448973" cy="369332"/>
          </a:xfrm>
          <a:prstGeom prst="rect">
            <a:avLst/>
          </a:prstGeom>
          <a:solidFill>
            <a:srgbClr val="DAB0D4"/>
          </a:solidFill>
        </p:spPr>
        <p:txBody>
          <a:bodyPr wrap="square" rtlCol="0">
            <a:spAutoFit/>
          </a:bodyPr>
          <a:lstStyle/>
          <a:p>
            <a:r>
              <a:rPr lang="en-US" b="1" dirty="0">
                <a:solidFill>
                  <a:srgbClr val="B40028"/>
                </a:solidFill>
              </a:rPr>
              <a:t>Decorator</a:t>
            </a:r>
          </a:p>
        </p:txBody>
      </p:sp>
    </p:spTree>
    <p:extLst>
      <p:ext uri="{BB962C8B-B14F-4D97-AF65-F5344CB8AC3E}">
        <p14:creationId xmlns:p14="http://schemas.microsoft.com/office/powerpoint/2010/main" val="48019473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(Cont..)</a:t>
            </a:r>
          </a:p>
        </p:txBody>
      </p:sp>
      <p:sp>
        <p:nvSpPr>
          <p:cNvPr id="3" name="Content Placeholder 2"/>
          <p:cNvSpPr>
            <a:spLocks noGrp="1"/>
          </p:cNvSpPr>
          <p:nvPr>
            <p:ph idx="1"/>
          </p:nvPr>
        </p:nvSpPr>
        <p:spPr>
          <a:xfrm>
            <a:off x="408684" y="1364777"/>
            <a:ext cx="11373491" cy="5254388"/>
          </a:xfrm>
        </p:spPr>
        <p:txBody>
          <a:bodyPr/>
          <a:lstStyle/>
          <a:p>
            <a:r>
              <a:rPr lang="en-US" dirty="0"/>
              <a:t>Sample </a:t>
            </a:r>
            <a:r>
              <a:rPr lang="en-US" dirty="0" err="1">
                <a:solidFill>
                  <a:schemeClr val="tx1">
                    <a:lumMod val="90000"/>
                    <a:lumOff val="10000"/>
                  </a:schemeClr>
                </a:solidFill>
              </a:rPr>
              <a:t>app.component.ts</a:t>
            </a:r>
            <a:r>
              <a:rPr lang="en-US" dirty="0"/>
              <a:t> file</a:t>
            </a:r>
          </a:p>
        </p:txBody>
      </p:sp>
      <p:sp>
        <p:nvSpPr>
          <p:cNvPr id="5" name="Flowchart: Document 4"/>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a:solidFill>
                  <a:srgbClr val="C00000"/>
                </a:solidFill>
              </a:rPr>
              <a:t>Component</a:t>
            </a:r>
            <a:r>
              <a:rPr lang="en-US" sz="2000" dirty="0"/>
              <a:t> } from '@angular/core';</a:t>
            </a:r>
          </a:p>
          <a:p>
            <a:br>
              <a:rPr lang="en-US" sz="2000" dirty="0"/>
            </a:br>
            <a:br>
              <a:rPr lang="en-US" sz="2000" dirty="0"/>
            </a:br>
            <a:r>
              <a:rPr lang="en-US" sz="2000" dirty="0">
                <a:solidFill>
                  <a:srgbClr val="C00000"/>
                </a:solidFill>
              </a:rPr>
              <a:t>@Component</a:t>
            </a:r>
            <a:r>
              <a:rPr lang="en-US" sz="2000" dirty="0"/>
              <a:t>({</a:t>
            </a:r>
          </a:p>
          <a:p>
            <a:r>
              <a:rPr lang="en-US" sz="2000" dirty="0"/>
              <a:t>selector: 'my-app',</a:t>
            </a:r>
          </a:p>
          <a:p>
            <a:r>
              <a:rPr lang="en-US" sz="2000" dirty="0"/>
              <a:t>template: `&lt;h1&gt;Hello {{name}}&lt;/h1&gt;</a:t>
            </a:r>
          </a:p>
          <a:p>
            <a:r>
              <a:rPr lang="en-US" sz="2000" dirty="0"/>
              <a:t>                &lt;sample-app&gt;&lt;/sample-app&gt; `,</a:t>
            </a:r>
          </a:p>
          <a:p>
            <a:r>
              <a:rPr lang="en-US" sz="2000" dirty="0"/>
              <a:t>})</a:t>
            </a:r>
          </a:p>
          <a:p>
            <a:r>
              <a:rPr lang="en-US" sz="2000" dirty="0"/>
              <a:t>export class </a:t>
            </a:r>
            <a:r>
              <a:rPr lang="en-US" sz="2000" dirty="0" err="1"/>
              <a:t>AppComponent</a:t>
            </a:r>
            <a:r>
              <a:rPr lang="en-US" sz="2000" dirty="0"/>
              <a:t> { name = 'Jamuna'; }</a:t>
            </a:r>
          </a:p>
          <a:p>
            <a:br>
              <a:rPr lang="en-US" sz="2000" dirty="0"/>
            </a:br>
            <a:endParaRPr lang="en-US" sz="2000" dirty="0"/>
          </a:p>
        </p:txBody>
      </p:sp>
    </p:spTree>
    <p:extLst>
      <p:ext uri="{BB962C8B-B14F-4D97-AF65-F5344CB8AC3E}">
        <p14:creationId xmlns:p14="http://schemas.microsoft.com/office/powerpoint/2010/main" val="36383521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normAutofit/>
          </a:bodyPr>
          <a:lstStyle/>
          <a:p>
            <a:r>
              <a:rPr lang="en-US" sz="2200" dirty="0"/>
              <a:t>Template is the main part which justifies the look of the component.</a:t>
            </a:r>
          </a:p>
          <a:p>
            <a:r>
              <a:rPr lang="en-US" sz="2200" dirty="0"/>
              <a:t>It can be said that the view of the component is defined using template.</a:t>
            </a:r>
          </a:p>
          <a:p>
            <a:r>
              <a:rPr lang="en-US" sz="2200" dirty="0"/>
              <a:t>To display value, add template expression in code</a:t>
            </a:r>
          </a:p>
        </p:txBody>
      </p:sp>
      <p:sp>
        <p:nvSpPr>
          <p:cNvPr id="5" name="Flowchart: Document 4"/>
          <p:cNvSpPr/>
          <p:nvPr/>
        </p:nvSpPr>
        <p:spPr bwMode="auto">
          <a:xfrm>
            <a:off x="1465140" y="3020460"/>
            <a:ext cx="3966670" cy="2862775"/>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&lt;div&gt;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Your name is :</a:t>
            </a:r>
            <a:r>
              <a:rPr lang="en-US" sz="2400" b="1" dirty="0">
                <a:latin typeface="Arial" pitchFamily="34" charset="0"/>
                <a:ea typeface="ＭＳ Ｐゴシック"/>
                <a:cs typeface="ＭＳ Ｐゴシック"/>
              </a:rPr>
              <a:t> {{name}}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&lt;/div&gt;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448" y="3028606"/>
            <a:ext cx="3353251" cy="2034713"/>
          </a:xfrm>
          <a:prstGeom prst="rect">
            <a:avLst/>
          </a:prstGeom>
        </p:spPr>
      </p:pic>
    </p:spTree>
    <p:extLst>
      <p:ext uri="{BB962C8B-B14F-4D97-AF65-F5344CB8AC3E}">
        <p14:creationId xmlns:p14="http://schemas.microsoft.com/office/powerpoint/2010/main" val="385770172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(Cont..)</a:t>
            </a:r>
          </a:p>
        </p:txBody>
      </p:sp>
      <p:sp>
        <p:nvSpPr>
          <p:cNvPr id="3" name="Content Placeholder 2"/>
          <p:cNvSpPr>
            <a:spLocks noGrp="1"/>
          </p:cNvSpPr>
          <p:nvPr>
            <p:ph idx="1"/>
          </p:nvPr>
        </p:nvSpPr>
        <p:spPr>
          <a:xfrm>
            <a:off x="408684" y="1576516"/>
            <a:ext cx="11373491" cy="4851580"/>
          </a:xfrm>
        </p:spPr>
        <p:txBody>
          <a:bodyPr/>
          <a:lstStyle/>
          <a:p>
            <a:r>
              <a:rPr lang="en-US" dirty="0"/>
              <a:t>Template example</a:t>
            </a:r>
          </a:p>
        </p:txBody>
      </p:sp>
      <p:sp>
        <p:nvSpPr>
          <p:cNvPr id="6" name="Flowchart: Document 5"/>
          <p:cNvSpPr/>
          <p:nvPr/>
        </p:nvSpPr>
        <p:spPr bwMode="auto">
          <a:xfrm>
            <a:off x="1888220" y="2374712"/>
            <a:ext cx="8156532" cy="3575713"/>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dirty="0"/>
          </a:p>
          <a:p>
            <a:r>
              <a:rPr lang="en-US" sz="2000" dirty="0"/>
              <a:t>import { Component } from '@angular/core';</a:t>
            </a:r>
          </a:p>
          <a:p>
            <a:r>
              <a:rPr lang="en-US" sz="2000" dirty="0"/>
              <a:t> </a:t>
            </a:r>
          </a:p>
          <a:p>
            <a:r>
              <a:rPr lang="en-US" sz="2000" dirty="0"/>
              <a:t>@Component({</a:t>
            </a:r>
          </a:p>
          <a:p>
            <a:r>
              <a:rPr lang="en-US" sz="2000" dirty="0"/>
              <a:t>  selector: 'my-app',</a:t>
            </a:r>
          </a:p>
          <a:p>
            <a:r>
              <a:rPr lang="en-US" sz="2000" dirty="0"/>
              <a:t>  </a:t>
            </a:r>
            <a:r>
              <a:rPr lang="en-US" sz="2000" dirty="0">
                <a:solidFill>
                  <a:srgbClr val="C00000"/>
                </a:solidFill>
              </a:rPr>
              <a:t>template</a:t>
            </a:r>
            <a:r>
              <a:rPr lang="en-US" sz="2000" dirty="0"/>
              <a:t>: `&lt;h1&gt;Hello </a:t>
            </a:r>
            <a:r>
              <a:rPr lang="en-US" sz="2000" dirty="0">
                <a:solidFill>
                  <a:srgbClr val="C00000"/>
                </a:solidFill>
              </a:rPr>
              <a:t>{{name}}</a:t>
            </a:r>
            <a:r>
              <a:rPr lang="en-US" sz="2000" dirty="0"/>
              <a:t>&lt;/h1&gt;`,</a:t>
            </a:r>
          </a:p>
          <a:p>
            <a:r>
              <a:rPr lang="en-US" sz="2000" dirty="0"/>
              <a:t>})</a:t>
            </a:r>
          </a:p>
          <a:p>
            <a:r>
              <a:rPr lang="en-US" sz="2000" dirty="0"/>
              <a:t>export class </a:t>
            </a:r>
            <a:r>
              <a:rPr lang="en-US" sz="2000" dirty="0" err="1"/>
              <a:t>AppComponent</a:t>
            </a:r>
            <a:r>
              <a:rPr lang="en-US" sz="2000" dirty="0"/>
              <a:t>  { name = 'Jamuna'; }</a:t>
            </a:r>
          </a:p>
        </p:txBody>
      </p:sp>
    </p:spTree>
    <p:extLst>
      <p:ext uri="{BB962C8B-B14F-4D97-AF65-F5344CB8AC3E}">
        <p14:creationId xmlns:p14="http://schemas.microsoft.com/office/powerpoint/2010/main" val="175847245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a:t>
            </a:r>
            <a:r>
              <a:rPr lang="en-US" b="0" dirty="0"/>
              <a:t> </a:t>
            </a:r>
            <a:endParaRPr lang="en-US" dirty="0"/>
          </a:p>
        </p:txBody>
      </p:sp>
      <p:sp>
        <p:nvSpPr>
          <p:cNvPr id="3" name="Content Placeholder 2"/>
          <p:cNvSpPr>
            <a:spLocks noGrp="1"/>
          </p:cNvSpPr>
          <p:nvPr>
            <p:ph idx="1"/>
          </p:nvPr>
        </p:nvSpPr>
        <p:spPr>
          <a:xfrm>
            <a:off x="430209" y="827012"/>
            <a:ext cx="11373491" cy="6030987"/>
          </a:xfrm>
        </p:spPr>
        <p:txBody>
          <a:bodyPr>
            <a:normAutofit/>
          </a:bodyPr>
          <a:lstStyle/>
          <a:p>
            <a:r>
              <a:rPr lang="en-US" sz="2200" dirty="0"/>
              <a:t>Directives are custom HTML attributes used to prolong power of HTML.</a:t>
            </a:r>
          </a:p>
          <a:p>
            <a:r>
              <a:rPr lang="en-US" sz="2200" dirty="0"/>
              <a:t>To create a directive, </a:t>
            </a:r>
            <a:r>
              <a:rPr lang="en-US" sz="2200" dirty="0">
                <a:solidFill>
                  <a:schemeClr val="tx2">
                    <a:lumMod val="50000"/>
                  </a:schemeClr>
                </a:solidFill>
              </a:rPr>
              <a:t>@Directive </a:t>
            </a:r>
            <a:r>
              <a:rPr lang="en-US" sz="2200" dirty="0"/>
              <a:t>decorator is applied on connected metadata of the class. </a:t>
            </a:r>
          </a:p>
          <a:p>
            <a:pPr marL="0" indent="0">
              <a:buNone/>
            </a:pPr>
            <a:r>
              <a:rPr lang="en-US" sz="2200" dirty="0"/>
              <a:t> </a:t>
            </a:r>
          </a:p>
          <a:p>
            <a:endParaRPr lang="en-US" sz="2200" dirty="0"/>
          </a:p>
          <a:p>
            <a:endParaRPr lang="en-US" sz="2200" dirty="0"/>
          </a:p>
          <a:p>
            <a:endParaRPr lang="en-US" sz="2200" dirty="0"/>
          </a:p>
          <a:p>
            <a:endParaRPr lang="en-US" sz="2200" dirty="0"/>
          </a:p>
          <a:p>
            <a:endParaRPr lang="en-US" sz="2200" dirty="0"/>
          </a:p>
          <a:p>
            <a:endParaRPr lang="en-US" sz="2200" dirty="0"/>
          </a:p>
          <a:p>
            <a:r>
              <a:rPr lang="en-US" sz="2000" dirty="0"/>
              <a:t>Directive decorator allows you to mark a class as an Angular directive and provide additional metadata that determines how the directive should be processed, instantiated and used at runtime.</a:t>
            </a:r>
            <a:endParaRPr lang="en-US" sz="2200" dirty="0"/>
          </a:p>
          <a:p>
            <a:r>
              <a:rPr lang="en-US" sz="2200" dirty="0"/>
              <a:t>For More Information about directive</a:t>
            </a:r>
          </a:p>
          <a:p>
            <a:pPr lvl="1"/>
            <a:r>
              <a:rPr lang="en-US" sz="2000" dirty="0">
                <a:solidFill>
                  <a:schemeClr val="tx1">
                    <a:lumMod val="50000"/>
                    <a:lumOff val="50000"/>
                  </a:schemeClr>
                </a:solidFill>
              </a:rPr>
              <a:t>https://angular.io/api/core/Directive</a:t>
            </a:r>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028" y="2340591"/>
            <a:ext cx="1904762" cy="1866667"/>
          </a:xfrm>
          <a:prstGeom prst="rect">
            <a:avLst/>
          </a:prstGeom>
        </p:spPr>
      </p:pic>
      <p:sp>
        <p:nvSpPr>
          <p:cNvPr id="15" name="Flowchart: Document 14"/>
          <p:cNvSpPr/>
          <p:nvPr/>
        </p:nvSpPr>
        <p:spPr bwMode="auto">
          <a:xfrm>
            <a:off x="1897483" y="2149518"/>
            <a:ext cx="6150312" cy="2545312"/>
          </a:xfrm>
          <a:prstGeom prst="flowChartDocumen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a:t>
            </a:r>
            <a:r>
              <a:rPr lang="en-US" sz="2000" dirty="0">
                <a:solidFill>
                  <a:srgbClr val="0070C0"/>
                </a:solidFill>
              </a:rPr>
              <a:t>Directive</a:t>
            </a:r>
            <a:r>
              <a:rPr lang="en-US" sz="2000" dirty="0"/>
              <a:t>} from '@angular/core';</a:t>
            </a:r>
          </a:p>
          <a:p>
            <a:br>
              <a:rPr lang="en-US" sz="2000" dirty="0"/>
            </a:br>
            <a:r>
              <a:rPr lang="en-US" sz="2000" dirty="0">
                <a:solidFill>
                  <a:schemeClr val="tx2">
                    <a:lumMod val="50000"/>
                  </a:schemeClr>
                </a:solidFill>
              </a:rPr>
              <a:t>@Directive</a:t>
            </a:r>
            <a:r>
              <a:rPr lang="en-US" sz="2000" dirty="0"/>
              <a:t>({</a:t>
            </a:r>
          </a:p>
          <a:p>
            <a:r>
              <a:rPr lang="en-US" sz="2000" dirty="0"/>
              <a:t>selector: 'my-directive',</a:t>
            </a:r>
          </a:p>
          <a:p>
            <a:r>
              <a:rPr lang="en-US" sz="2000" dirty="0"/>
              <a:t>})</a:t>
            </a:r>
          </a:p>
          <a:p>
            <a:r>
              <a:rPr lang="en-US" sz="2000" dirty="0"/>
              <a:t>export class </a:t>
            </a:r>
            <a:r>
              <a:rPr lang="en-US" sz="2000" dirty="0" err="1"/>
              <a:t>MyDirective</a:t>
            </a:r>
            <a:r>
              <a:rPr lang="en-US" sz="2000" dirty="0"/>
              <a:t> {</a:t>
            </a:r>
          </a:p>
          <a:p>
            <a:r>
              <a:rPr lang="en-US" sz="2000" dirty="0"/>
              <a:t>}</a:t>
            </a:r>
          </a:p>
        </p:txBody>
      </p:sp>
    </p:spTree>
    <p:extLst>
      <p:ext uri="{BB962C8B-B14F-4D97-AF65-F5344CB8AC3E}">
        <p14:creationId xmlns:p14="http://schemas.microsoft.com/office/powerpoint/2010/main" val="13081882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a:normAutofit/>
          </a:bodyPr>
          <a:lstStyle/>
          <a:p>
            <a:r>
              <a:rPr lang="en-US" sz="2200" dirty="0">
                <a:solidFill>
                  <a:schemeClr val="tx1"/>
                </a:solidFill>
              </a:rPr>
              <a:t>Metadata is majorly used to extend the functionality of the class.</a:t>
            </a:r>
          </a:p>
          <a:p>
            <a:r>
              <a:rPr lang="en-US" sz="2200" dirty="0">
                <a:solidFill>
                  <a:schemeClr val="tx1"/>
                </a:solidFill>
              </a:rPr>
              <a:t>Metadata can be attached to </a:t>
            </a:r>
            <a:r>
              <a:rPr lang="en-US" sz="2200" dirty="0" err="1">
                <a:solidFill>
                  <a:schemeClr val="tx1"/>
                </a:solidFill>
              </a:rPr>
              <a:t>TypeScript</a:t>
            </a:r>
            <a:r>
              <a:rPr lang="en-US" sz="2200" dirty="0">
                <a:solidFill>
                  <a:schemeClr val="tx1"/>
                </a:solidFill>
              </a:rPr>
              <a:t> using a decorator.</a:t>
            </a:r>
          </a:p>
          <a:p>
            <a:endParaRPr lang="en-US" sz="2200" dirty="0">
              <a:solidFill>
                <a:schemeClr val="tx1"/>
              </a:solidFill>
            </a:endParaRPr>
          </a:p>
          <a:p>
            <a:r>
              <a:rPr lang="en-US" sz="2200" dirty="0">
                <a:solidFill>
                  <a:schemeClr val="tx1"/>
                </a:solidFill>
              </a:rPr>
              <a:t> For example, to define any component in Angular application, </a:t>
            </a:r>
          </a:p>
          <a:p>
            <a:pPr marL="0" indent="0">
              <a:buNone/>
            </a:pPr>
            <a:r>
              <a:rPr lang="en-US" sz="2200" dirty="0">
                <a:solidFill>
                  <a:schemeClr val="tx1"/>
                </a:solidFill>
              </a:rPr>
              <a:t>       use metadata of the class (i.e. @Component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766" y="316524"/>
            <a:ext cx="2085096" cy="710417"/>
          </a:xfrm>
          <a:prstGeom prst="rect">
            <a:avLst/>
          </a:prstGeom>
        </p:spPr>
      </p:pic>
    </p:spTree>
    <p:extLst>
      <p:ext uri="{BB962C8B-B14F-4D97-AF65-F5344CB8AC3E}">
        <p14:creationId xmlns:p14="http://schemas.microsoft.com/office/powerpoint/2010/main" val="23291023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(cont..)</a:t>
            </a:r>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dirty="0"/>
              <a:t>                                          - </a:t>
            </a:r>
            <a:r>
              <a:rPr lang="en-US" dirty="0">
                <a:solidFill>
                  <a:schemeClr val="tx1"/>
                </a:solidFill>
              </a:rPr>
              <a:t>The metadata in the </a:t>
            </a:r>
            <a:r>
              <a:rPr lang="en-US" dirty="0">
                <a:solidFill>
                  <a:schemeClr val="tx2">
                    <a:lumMod val="50000"/>
                  </a:schemeClr>
                </a:solidFill>
              </a:rPr>
              <a:t>@Component </a:t>
            </a:r>
            <a:r>
              <a:rPr lang="en-US" dirty="0">
                <a:solidFill>
                  <a:schemeClr val="tx1"/>
                </a:solidFill>
              </a:rPr>
              <a:t>tells Angular where                        </a:t>
            </a:r>
          </a:p>
          <a:p>
            <a:pPr marL="0" indent="0">
              <a:buNone/>
            </a:pPr>
            <a:r>
              <a:rPr lang="en-US" dirty="0">
                <a:solidFill>
                  <a:schemeClr val="tx1"/>
                </a:solidFill>
              </a:rPr>
              <a:t>                                            to get the major building blocks you specify for the  </a:t>
            </a:r>
          </a:p>
          <a:p>
            <a:pPr marL="0" indent="0">
              <a:buNone/>
            </a:pPr>
            <a:r>
              <a:rPr lang="en-US" dirty="0">
                <a:solidFill>
                  <a:schemeClr val="tx1"/>
                </a:solidFill>
              </a:rPr>
              <a:t>                                            component.</a:t>
            </a:r>
          </a:p>
          <a:p>
            <a:pPr marL="0" indent="0">
              <a:buNone/>
            </a:pPr>
            <a:r>
              <a:rPr lang="en-US" dirty="0"/>
              <a:t>                                          -  </a:t>
            </a:r>
            <a:r>
              <a:rPr lang="en-US" dirty="0">
                <a:solidFill>
                  <a:schemeClr val="tx1"/>
                </a:solidFill>
              </a:rPr>
              <a:t>The</a:t>
            </a:r>
            <a:r>
              <a:rPr lang="en-US" dirty="0"/>
              <a:t> </a:t>
            </a:r>
            <a:r>
              <a:rPr lang="en-US" b="1" dirty="0">
                <a:solidFill>
                  <a:schemeClr val="tx1"/>
                </a:solidFill>
              </a:rPr>
              <a:t>template</a:t>
            </a:r>
            <a:r>
              <a:rPr lang="en-US" dirty="0"/>
              <a:t>, </a:t>
            </a:r>
            <a:r>
              <a:rPr lang="en-US" b="1" dirty="0">
                <a:solidFill>
                  <a:schemeClr val="tx1"/>
                </a:solidFill>
              </a:rPr>
              <a:t>metadata</a:t>
            </a:r>
            <a:r>
              <a:rPr lang="en-US" dirty="0"/>
              <a:t> </a:t>
            </a:r>
            <a:r>
              <a:rPr lang="en-US" dirty="0">
                <a:solidFill>
                  <a:schemeClr val="tx1"/>
                </a:solidFill>
              </a:rPr>
              <a:t>and the </a:t>
            </a:r>
            <a:r>
              <a:rPr lang="en-US" b="1" dirty="0">
                <a:solidFill>
                  <a:schemeClr val="tx1"/>
                </a:solidFill>
              </a:rPr>
              <a:t>component</a:t>
            </a:r>
            <a:r>
              <a:rPr lang="en-US" dirty="0"/>
              <a:t> </a:t>
            </a:r>
            <a:r>
              <a:rPr lang="en-US" dirty="0">
                <a:solidFill>
                  <a:schemeClr val="tx1"/>
                </a:solidFill>
              </a:rPr>
              <a:t>together  </a:t>
            </a:r>
          </a:p>
          <a:p>
            <a:pPr marL="0" indent="0">
              <a:buNone/>
            </a:pPr>
            <a:r>
              <a:rPr lang="en-US" dirty="0">
                <a:solidFill>
                  <a:schemeClr val="tx1"/>
                </a:solidFill>
              </a:rPr>
              <a:t>                                             describes a view.</a:t>
            </a:r>
          </a:p>
          <a:p>
            <a:pPr marL="0" indent="0">
              <a:buNone/>
            </a:pPr>
            <a:r>
              <a:rPr lang="en-US" dirty="0"/>
              <a:t>                                           - </a:t>
            </a:r>
            <a:r>
              <a:rPr lang="en-US" dirty="0">
                <a:solidFill>
                  <a:schemeClr val="tx2">
                    <a:lumMod val="50000"/>
                  </a:schemeClr>
                </a:solidFill>
              </a:rPr>
              <a:t>@Injectable, @Input and @Output </a:t>
            </a:r>
            <a:r>
              <a:rPr lang="en-US" dirty="0">
                <a:solidFill>
                  <a:schemeClr val="tx1"/>
                </a:solidFill>
              </a:rPr>
              <a:t>are a few of the    </a:t>
            </a:r>
          </a:p>
          <a:p>
            <a:pPr marL="0" indent="0">
              <a:buNone/>
            </a:pPr>
            <a:r>
              <a:rPr lang="en-US" dirty="0">
                <a:solidFill>
                  <a:schemeClr val="tx1"/>
                </a:solidFill>
              </a:rPr>
              <a:t>                                             more popular decorators.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77" y="1983546"/>
            <a:ext cx="1889289" cy="3404380"/>
          </a:xfrm>
          <a:prstGeom prst="rect">
            <a:avLst/>
          </a:prstGeom>
          <a:ln w="28575">
            <a:solidFill>
              <a:schemeClr val="tx1"/>
            </a:solidFill>
          </a:ln>
        </p:spPr>
      </p:pic>
    </p:spTree>
    <p:extLst>
      <p:ext uri="{BB962C8B-B14F-4D97-AF65-F5344CB8AC3E}">
        <p14:creationId xmlns:p14="http://schemas.microsoft.com/office/powerpoint/2010/main" val="417979132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a:xfrm>
            <a:off x="408684" y="1674991"/>
            <a:ext cx="11373491" cy="4897665"/>
          </a:xfrm>
        </p:spPr>
        <p:txBody>
          <a:bodyPr/>
          <a:lstStyle/>
          <a:p>
            <a:r>
              <a:rPr lang="en-US" dirty="0">
                <a:solidFill>
                  <a:schemeClr val="tx1"/>
                </a:solidFill>
              </a:rPr>
              <a:t>The most powerful feature, </a:t>
            </a:r>
            <a:r>
              <a:rPr lang="en-US" dirty="0">
                <a:solidFill>
                  <a:srgbClr val="7030A0"/>
                </a:solidFill>
              </a:rPr>
              <a:t>Data Binding</a:t>
            </a:r>
            <a:r>
              <a:rPr lang="en-US" dirty="0"/>
              <a:t>, </a:t>
            </a:r>
            <a:r>
              <a:rPr lang="en-US" dirty="0">
                <a:solidFill>
                  <a:schemeClr val="tx1"/>
                </a:solidFill>
              </a:rPr>
              <a:t>is the connection bridge between Model and View. </a:t>
            </a:r>
          </a:p>
          <a:p>
            <a:r>
              <a:rPr lang="en-US" dirty="0">
                <a:solidFill>
                  <a:schemeClr val="tx1"/>
                </a:solidFill>
              </a:rPr>
              <a:t>It gets automatically synchronized.</a:t>
            </a:r>
          </a:p>
          <a:p>
            <a:r>
              <a:rPr lang="en-US" dirty="0">
                <a:solidFill>
                  <a:schemeClr val="tx1"/>
                </a:solidFill>
              </a:rPr>
              <a:t> Angular.0 supports four types of binding – </a:t>
            </a:r>
          </a:p>
          <a:p>
            <a:pPr marL="609036" lvl="1" indent="0">
              <a:buNone/>
            </a:pPr>
            <a:endParaRPr lang="en-US" dirty="0"/>
          </a:p>
        </p:txBody>
      </p:sp>
      <p:sp>
        <p:nvSpPr>
          <p:cNvPr id="4" name="Pentagon 3"/>
          <p:cNvSpPr/>
          <p:nvPr/>
        </p:nvSpPr>
        <p:spPr bwMode="auto">
          <a:xfrm>
            <a:off x="3404382" y="3559126"/>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Property Binding</a:t>
            </a:r>
          </a:p>
        </p:txBody>
      </p:sp>
      <p:sp>
        <p:nvSpPr>
          <p:cNvPr id="5" name="Pentagon 4"/>
          <p:cNvSpPr/>
          <p:nvPr/>
        </p:nvSpPr>
        <p:spPr bwMode="auto">
          <a:xfrm>
            <a:off x="3418450" y="423828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Event Binding</a:t>
            </a:r>
          </a:p>
        </p:txBody>
      </p:sp>
      <p:sp>
        <p:nvSpPr>
          <p:cNvPr id="6" name="Pentagon 5"/>
          <p:cNvSpPr/>
          <p:nvPr/>
        </p:nvSpPr>
        <p:spPr bwMode="auto">
          <a:xfrm>
            <a:off x="3432517" y="486625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Interpolation</a:t>
            </a:r>
          </a:p>
        </p:txBody>
      </p:sp>
      <p:sp>
        <p:nvSpPr>
          <p:cNvPr id="7" name="Pentagon 6"/>
          <p:cNvSpPr/>
          <p:nvPr/>
        </p:nvSpPr>
        <p:spPr bwMode="auto">
          <a:xfrm>
            <a:off x="3432517" y="5574721"/>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Two</a:t>
            </a:r>
            <a:r>
              <a:rPr lang="en-US" sz="2400" dirty="0">
                <a:latin typeface="Arial" pitchFamily="34" charset="0"/>
                <a:ea typeface="ＭＳ Ｐゴシック"/>
                <a:cs typeface="ＭＳ Ｐゴシック"/>
              </a:rPr>
              <a:t>-Way </a:t>
            </a: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Binding</a:t>
            </a:r>
          </a:p>
        </p:txBody>
      </p:sp>
      <p:sp>
        <p:nvSpPr>
          <p:cNvPr id="8" name="Up-Down Arrow 7"/>
          <p:cNvSpPr/>
          <p:nvPr/>
        </p:nvSpPr>
        <p:spPr bwMode="auto">
          <a:xfrm>
            <a:off x="3784209" y="3347965"/>
            <a:ext cx="225083" cy="3036587"/>
          </a:xfrm>
          <a:prstGeom prst="upDownArrow">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6808135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13" y="1260192"/>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119137" y="4042462"/>
            <a:ext cx="6935373" cy="2307101"/>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a:solidFill>
                  <a:schemeClr val="bg2"/>
                </a:solidFill>
                <a:latin typeface="Courier New" panose="02070309020205020404" pitchFamily="49" charset="0"/>
                <a:cs typeface="Courier New" panose="02070309020205020404" pitchFamily="49" charset="0"/>
              </a:rPr>
              <a:t>The </a:t>
            </a:r>
            <a:r>
              <a:rPr lang="en-US" b="1" dirty="0" err="1">
                <a:solidFill>
                  <a:schemeClr val="bg2"/>
                </a:solidFill>
                <a:latin typeface="Courier New" panose="02070309020205020404" pitchFamily="49" charset="0"/>
                <a:cs typeface="Courier New" panose="02070309020205020404" pitchFamily="49" charset="0"/>
              </a:rPr>
              <a:t>HeroListComponent</a:t>
            </a:r>
            <a:r>
              <a:rPr lang="en-US" b="1" dirty="0">
                <a:solidFill>
                  <a:schemeClr val="bg2"/>
                </a:solidFill>
                <a:latin typeface="Courier New" panose="02070309020205020404" pitchFamily="49" charset="0"/>
                <a:cs typeface="Courier New" panose="02070309020205020404" pitchFamily="49" charset="0"/>
              </a:rPr>
              <a:t> example:</a:t>
            </a:r>
          </a:p>
          <a:p>
            <a:r>
              <a:rPr lang="en-US" sz="2200" dirty="0"/>
              <a:t>&lt;li&gt;{{hero.name}}&lt;/li&gt;</a:t>
            </a:r>
          </a:p>
          <a:p>
            <a:endParaRPr lang="en-US" sz="2200" dirty="0"/>
          </a:p>
          <a:p>
            <a:r>
              <a:rPr lang="en-US" sz="2200" dirty="0"/>
              <a:t>&lt;hero-detail [hero]="</a:t>
            </a:r>
            <a:r>
              <a:rPr lang="en-US" sz="2200" dirty="0" err="1"/>
              <a:t>selectedHero</a:t>
            </a:r>
            <a:r>
              <a:rPr lang="en-US" sz="2200" dirty="0"/>
              <a:t>"&gt;&lt;/hero-detail&gt;</a:t>
            </a:r>
          </a:p>
          <a:p>
            <a:endParaRPr lang="en-US" sz="2200" dirty="0"/>
          </a:p>
          <a:p>
            <a:r>
              <a:rPr lang="en-US" sz="2200" dirty="0"/>
              <a:t>&lt;li (click)="</a:t>
            </a:r>
            <a:r>
              <a:rPr lang="en-US" sz="2200" dirty="0" err="1"/>
              <a:t>selectHero</a:t>
            </a:r>
            <a:r>
              <a:rPr lang="en-US" sz="2200" dirty="0"/>
              <a:t>(hero)"&gt;&lt;/li&gt;</a:t>
            </a:r>
          </a:p>
        </p:txBody>
      </p:sp>
      <p:sp>
        <p:nvSpPr>
          <p:cNvPr id="8" name="Left Arrow 7"/>
          <p:cNvSpPr/>
          <p:nvPr/>
        </p:nvSpPr>
        <p:spPr bwMode="auto">
          <a:xfrm rot="19923453">
            <a:off x="4271076" y="3601927"/>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253880" y="2205060"/>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It displays the  </a:t>
            </a:r>
            <a:r>
              <a:rPr lang="en-US" sz="1400" b="1" dirty="0">
                <a:solidFill>
                  <a:srgbClr val="0070C0"/>
                </a:solidFill>
              </a:rPr>
              <a:t>hero.name</a:t>
            </a:r>
            <a:r>
              <a:rPr lang="en-US" sz="1400" b="1" dirty="0"/>
              <a:t> property value within the </a:t>
            </a:r>
            <a:r>
              <a:rPr lang="en-US" sz="1400" b="1" dirty="0">
                <a:solidFill>
                  <a:srgbClr val="0070C0"/>
                </a:solidFill>
              </a:rPr>
              <a:t>&lt;li&gt;</a:t>
            </a:r>
            <a:r>
              <a:rPr lang="en-US" sz="1400" b="1" dirty="0"/>
              <a:t>element.</a:t>
            </a:r>
          </a:p>
        </p:txBody>
      </p:sp>
      <p:sp>
        <p:nvSpPr>
          <p:cNvPr id="10" name="TextBox 9"/>
          <p:cNvSpPr txBox="1"/>
          <p:nvPr/>
        </p:nvSpPr>
        <p:spPr>
          <a:xfrm rot="20053120">
            <a:off x="4846575" y="3762676"/>
            <a:ext cx="1544314" cy="338554"/>
          </a:xfrm>
          <a:prstGeom prst="rect">
            <a:avLst/>
          </a:prstGeom>
          <a:noFill/>
        </p:spPr>
        <p:txBody>
          <a:bodyPr wrap="square" rtlCol="0">
            <a:spAutoFit/>
          </a:bodyPr>
          <a:lstStyle/>
          <a:p>
            <a:r>
              <a:rPr lang="en-US" sz="1600" b="1" dirty="0"/>
              <a:t>Interpolation</a:t>
            </a:r>
          </a:p>
        </p:txBody>
      </p:sp>
      <p:sp>
        <p:nvSpPr>
          <p:cNvPr id="16" name="Left Arrow 15"/>
          <p:cNvSpPr/>
          <p:nvPr/>
        </p:nvSpPr>
        <p:spPr bwMode="auto">
          <a:xfrm rot="19923453">
            <a:off x="5518408" y="4047410"/>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7" name="Horizontal Scroll 16"/>
          <p:cNvSpPr/>
          <p:nvPr/>
        </p:nvSpPr>
        <p:spPr bwMode="auto">
          <a:xfrm>
            <a:off x="7948928" y="3042519"/>
            <a:ext cx="4094657" cy="152564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The [</a:t>
            </a:r>
            <a:r>
              <a:rPr lang="en-US" sz="1400" b="1" dirty="0">
                <a:solidFill>
                  <a:srgbClr val="9900FF"/>
                </a:solidFill>
              </a:rPr>
              <a:t>hero</a:t>
            </a:r>
            <a:r>
              <a:rPr lang="en-US" sz="1400" b="1" dirty="0"/>
              <a:t>] </a:t>
            </a:r>
            <a:r>
              <a:rPr lang="en-US" sz="1400" b="1" dirty="0">
                <a:solidFill>
                  <a:srgbClr val="C00000"/>
                </a:solidFill>
              </a:rPr>
              <a:t>property binding </a:t>
            </a:r>
            <a:r>
              <a:rPr lang="en-US" sz="1400" b="1" dirty="0"/>
              <a:t>the value of </a:t>
            </a:r>
            <a:r>
              <a:rPr lang="en-US" sz="1400" b="1" dirty="0" err="1">
                <a:solidFill>
                  <a:srgbClr val="0070C0"/>
                </a:solidFill>
              </a:rPr>
              <a:t>selectedHero</a:t>
            </a:r>
            <a:r>
              <a:rPr lang="en-US" sz="1400" b="1" dirty="0"/>
              <a:t> from the parent </a:t>
            </a:r>
            <a:r>
              <a:rPr lang="en-US" sz="1400" b="1" dirty="0" err="1">
                <a:solidFill>
                  <a:srgbClr val="0070C0"/>
                </a:solidFill>
              </a:rPr>
              <a:t>HeroListComponent</a:t>
            </a:r>
            <a:r>
              <a:rPr lang="en-US" sz="1400" b="1" dirty="0"/>
              <a:t> to the </a:t>
            </a:r>
            <a:r>
              <a:rPr lang="en-US" sz="1400" b="1" dirty="0">
                <a:solidFill>
                  <a:srgbClr val="0070C0"/>
                </a:solidFill>
              </a:rPr>
              <a:t>hero</a:t>
            </a:r>
            <a:r>
              <a:rPr lang="en-US" sz="1400" b="1" dirty="0"/>
              <a:t> property of the child </a:t>
            </a:r>
            <a:r>
              <a:rPr lang="en-US" sz="1400" b="1" dirty="0" err="1">
                <a:solidFill>
                  <a:srgbClr val="0070C0"/>
                </a:solidFill>
              </a:rPr>
              <a:t>HeroDetailComponent</a:t>
            </a:r>
            <a:r>
              <a:rPr lang="en-US" sz="1400" b="1" dirty="0"/>
              <a:t>.</a:t>
            </a:r>
          </a:p>
        </p:txBody>
      </p:sp>
      <p:sp>
        <p:nvSpPr>
          <p:cNvPr id="18" name="TextBox 17"/>
          <p:cNvSpPr txBox="1"/>
          <p:nvPr/>
        </p:nvSpPr>
        <p:spPr>
          <a:xfrm rot="20053120">
            <a:off x="5879478" y="4244108"/>
            <a:ext cx="2218193" cy="338554"/>
          </a:xfrm>
          <a:prstGeom prst="rect">
            <a:avLst/>
          </a:prstGeom>
          <a:noFill/>
        </p:spPr>
        <p:txBody>
          <a:bodyPr wrap="square" rtlCol="0">
            <a:spAutoFit/>
          </a:bodyPr>
          <a:lstStyle/>
          <a:p>
            <a:r>
              <a:rPr lang="en-US" sz="1600" b="1" dirty="0"/>
              <a:t>Property Binding</a:t>
            </a:r>
          </a:p>
        </p:txBody>
      </p:sp>
      <p:sp>
        <p:nvSpPr>
          <p:cNvPr id="20" name="Horizontal Scroll 19"/>
          <p:cNvSpPr/>
          <p:nvPr/>
        </p:nvSpPr>
        <p:spPr bwMode="auto">
          <a:xfrm>
            <a:off x="7704411" y="4653812"/>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The (</a:t>
            </a:r>
            <a:r>
              <a:rPr lang="en-US" sz="1400" b="1" dirty="0">
                <a:solidFill>
                  <a:srgbClr val="9900FF"/>
                </a:solidFill>
              </a:rPr>
              <a:t>click</a:t>
            </a:r>
            <a:r>
              <a:rPr lang="en-US" sz="1400" b="1" dirty="0"/>
              <a:t>) </a:t>
            </a:r>
            <a:r>
              <a:rPr lang="en-US" sz="1400" b="1" dirty="0">
                <a:solidFill>
                  <a:srgbClr val="C00000"/>
                </a:solidFill>
              </a:rPr>
              <a:t>event binding</a:t>
            </a:r>
            <a:r>
              <a:rPr lang="en-US" sz="1400" b="1" dirty="0"/>
              <a:t> calls the component's </a:t>
            </a:r>
            <a:r>
              <a:rPr lang="en-US" sz="1400" b="1" dirty="0" err="1">
                <a:solidFill>
                  <a:srgbClr val="0070C0"/>
                </a:solidFill>
              </a:rPr>
              <a:t>selectHero</a:t>
            </a:r>
            <a:r>
              <a:rPr lang="en-US" sz="1400" b="1" dirty="0"/>
              <a:t> method when the user clicks a hero's name.</a:t>
            </a:r>
          </a:p>
        </p:txBody>
      </p:sp>
      <p:sp>
        <p:nvSpPr>
          <p:cNvPr id="28" name="Left Arrow 27"/>
          <p:cNvSpPr/>
          <p:nvPr/>
        </p:nvSpPr>
        <p:spPr bwMode="auto">
          <a:xfrm rot="19923453">
            <a:off x="5036296" y="5206416"/>
            <a:ext cx="2803531"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9" name="TextBox 28"/>
          <p:cNvSpPr txBox="1"/>
          <p:nvPr/>
        </p:nvSpPr>
        <p:spPr>
          <a:xfrm rot="20053120">
            <a:off x="5610517" y="5354500"/>
            <a:ext cx="1976352" cy="338554"/>
          </a:xfrm>
          <a:prstGeom prst="rect">
            <a:avLst/>
          </a:prstGeom>
          <a:noFill/>
        </p:spPr>
        <p:txBody>
          <a:bodyPr wrap="square" rtlCol="0">
            <a:spAutoFit/>
          </a:bodyPr>
          <a:lstStyle/>
          <a:p>
            <a:r>
              <a:rPr lang="en-US" sz="1600" b="1" dirty="0"/>
              <a:t>Event Binding</a:t>
            </a:r>
          </a:p>
        </p:txBody>
      </p:sp>
    </p:spTree>
    <p:extLst>
      <p:ext uri="{BB962C8B-B14F-4D97-AF65-F5344CB8AC3E}">
        <p14:creationId xmlns:p14="http://schemas.microsoft.com/office/powerpoint/2010/main" val="44401350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925" y="1078139"/>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514261" y="3903666"/>
            <a:ext cx="6850316" cy="1086606"/>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a:solidFill>
                  <a:schemeClr val="bg2"/>
                </a:solidFill>
                <a:latin typeface="Courier New" panose="02070309020205020404" pitchFamily="49" charset="0"/>
                <a:cs typeface="Courier New" panose="02070309020205020404" pitchFamily="49" charset="0"/>
              </a:rPr>
              <a:t>The </a:t>
            </a:r>
            <a:r>
              <a:rPr lang="en-US" b="1" dirty="0" err="1">
                <a:solidFill>
                  <a:schemeClr val="bg2"/>
                </a:solidFill>
                <a:latin typeface="Courier New" panose="02070309020205020404" pitchFamily="49" charset="0"/>
                <a:cs typeface="Courier New" panose="02070309020205020404" pitchFamily="49" charset="0"/>
              </a:rPr>
              <a:t>HeroListComponent</a:t>
            </a:r>
            <a:r>
              <a:rPr lang="en-US" b="1" dirty="0">
                <a:solidFill>
                  <a:schemeClr val="bg2"/>
                </a:solidFill>
                <a:latin typeface="Courier New" panose="02070309020205020404" pitchFamily="49" charset="0"/>
                <a:cs typeface="Courier New" panose="02070309020205020404" pitchFamily="49" charset="0"/>
              </a:rPr>
              <a:t> example:</a:t>
            </a:r>
          </a:p>
          <a:p>
            <a:r>
              <a:rPr lang="en-US" sz="2400" dirty="0"/>
              <a:t>&lt;input [(</a:t>
            </a:r>
            <a:r>
              <a:rPr lang="en-US" sz="2400" dirty="0" err="1"/>
              <a:t>ngModel</a:t>
            </a:r>
            <a:r>
              <a:rPr lang="en-US" sz="2400" dirty="0"/>
              <a:t>)]="hero.name"&gt;</a:t>
            </a:r>
          </a:p>
        </p:txBody>
      </p:sp>
      <p:sp>
        <p:nvSpPr>
          <p:cNvPr id="8" name="Left Arrow 7"/>
          <p:cNvSpPr/>
          <p:nvPr/>
        </p:nvSpPr>
        <p:spPr bwMode="auto">
          <a:xfrm rot="19045529">
            <a:off x="4920763" y="2845781"/>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820238" y="1200709"/>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It combines property and event binding in a single notation, using the </a:t>
            </a:r>
            <a:r>
              <a:rPr lang="en-US" sz="1400" b="1" dirty="0" err="1">
                <a:solidFill>
                  <a:srgbClr val="C00000"/>
                </a:solidFill>
              </a:rPr>
              <a:t>ngModel</a:t>
            </a:r>
            <a:r>
              <a:rPr lang="en-US" sz="1400" b="1" dirty="0">
                <a:solidFill>
                  <a:srgbClr val="C00000"/>
                </a:solidFill>
              </a:rPr>
              <a:t> </a:t>
            </a:r>
            <a:r>
              <a:rPr lang="en-US" sz="1400" b="1" dirty="0"/>
              <a:t>directive.</a:t>
            </a:r>
          </a:p>
        </p:txBody>
      </p:sp>
      <p:sp>
        <p:nvSpPr>
          <p:cNvPr id="10" name="TextBox 9"/>
          <p:cNvSpPr txBox="1"/>
          <p:nvPr/>
        </p:nvSpPr>
        <p:spPr>
          <a:xfrm rot="18952588">
            <a:off x="5402687" y="2896826"/>
            <a:ext cx="2019142" cy="338554"/>
          </a:xfrm>
          <a:prstGeom prst="rect">
            <a:avLst/>
          </a:prstGeom>
          <a:noFill/>
        </p:spPr>
        <p:txBody>
          <a:bodyPr wrap="square" rtlCol="0">
            <a:spAutoFit/>
          </a:bodyPr>
          <a:lstStyle/>
          <a:p>
            <a:r>
              <a:rPr lang="en-US" sz="1600" b="1" dirty="0"/>
              <a:t>Two-way Binding</a:t>
            </a:r>
          </a:p>
        </p:txBody>
      </p:sp>
      <p:sp>
        <p:nvSpPr>
          <p:cNvPr id="11" name="Rectangle 3"/>
          <p:cNvSpPr>
            <a:spLocks noChangeArrowheads="1"/>
          </p:cNvSpPr>
          <p:nvPr/>
        </p:nvSpPr>
        <p:spPr bwMode="auto">
          <a:xfrm>
            <a:off x="0" y="756041"/>
            <a:ext cx="269626"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
        <p:nvSpPr>
          <p:cNvPr id="3" name="Rectangle 2"/>
          <p:cNvSpPr/>
          <p:nvPr/>
        </p:nvSpPr>
        <p:spPr>
          <a:xfrm>
            <a:off x="574110" y="5113561"/>
            <a:ext cx="11258496" cy="1015663"/>
          </a:xfrm>
          <a:prstGeom prst="rect">
            <a:avLst/>
          </a:prstGeom>
        </p:spPr>
        <p:txBody>
          <a:bodyPr wrap="square">
            <a:spAutoFit/>
          </a:bodyPr>
          <a:lstStyle/>
          <a:p>
            <a:r>
              <a:rPr lang="en-US" sz="2000" dirty="0"/>
              <a:t>In two-way binding, a data property value flows to the input box from the component as with property binding. The user's changes also flow back to the component, resetting the property to the latest value, as with event binding.</a:t>
            </a:r>
          </a:p>
        </p:txBody>
      </p:sp>
    </p:spTree>
    <p:extLst>
      <p:ext uri="{BB962C8B-B14F-4D97-AF65-F5344CB8AC3E}">
        <p14:creationId xmlns:p14="http://schemas.microsoft.com/office/powerpoint/2010/main" val="3704914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Angular</a:t>
            </a:r>
          </a:p>
        </p:txBody>
      </p:sp>
      <p:sp>
        <p:nvSpPr>
          <p:cNvPr id="3" name="Content Placeholder 2"/>
          <p:cNvSpPr>
            <a:spLocks noGrp="1"/>
          </p:cNvSpPr>
          <p:nvPr>
            <p:ph idx="1"/>
          </p:nvPr>
        </p:nvSpPr>
        <p:spPr>
          <a:xfrm>
            <a:off x="430209" y="1397369"/>
            <a:ext cx="11373491" cy="4897665"/>
          </a:xfrm>
        </p:spPr>
        <p:txBody>
          <a:bodyPr>
            <a:normAutofit/>
          </a:bodyPr>
          <a:lstStyle/>
          <a:p>
            <a:r>
              <a:rPr lang="en-US" sz="2200" dirty="0">
                <a:solidFill>
                  <a:schemeClr val="tx1"/>
                </a:solidFill>
              </a:rPr>
              <a:t>Angular is the most advanced framework for the web.</a:t>
            </a:r>
          </a:p>
          <a:p>
            <a:r>
              <a:rPr lang="en-US" sz="2200" dirty="0">
                <a:solidFill>
                  <a:schemeClr val="tx1"/>
                </a:solidFill>
              </a:rPr>
              <a:t>It empowers developers to build applications that live on the web, mobile, or the desktop.</a:t>
            </a:r>
          </a:p>
          <a:p>
            <a:r>
              <a:rPr lang="en-US" sz="2200" dirty="0">
                <a:solidFill>
                  <a:schemeClr val="tx1"/>
                </a:solidFill>
              </a:rPr>
              <a:t>It aims to simplify both the development and testing of such applications by providing a framework for client-side model–view–controller (MVC) and model–view–view-model (MVVM) architectures, along with components commonly used in rich internet applications. </a:t>
            </a:r>
          </a:p>
          <a:p>
            <a:r>
              <a:rPr lang="en-US" sz="2200" dirty="0">
                <a:solidFill>
                  <a:schemeClr val="tx1"/>
                </a:solidFill>
              </a:rPr>
              <a:t>Angular has rebuilt the entire framework in TypeScript, </a:t>
            </a:r>
          </a:p>
          <a:p>
            <a:r>
              <a:rPr lang="en-US" sz="2200" dirty="0">
                <a:solidFill>
                  <a:schemeClr val="tx1"/>
                </a:solidFill>
              </a:rPr>
              <a:t>Angular combines declarative templates, dependency injection, end to end tooling, and integrated.</a:t>
            </a:r>
          </a:p>
        </p:txBody>
      </p:sp>
    </p:spTree>
    <p:extLst>
      <p:ext uri="{BB962C8B-B14F-4D97-AF65-F5344CB8AC3E}">
        <p14:creationId xmlns:p14="http://schemas.microsoft.com/office/powerpoint/2010/main" val="307960403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Property binding &amp; Event binding</a:t>
            </a:r>
          </a:p>
        </p:txBody>
      </p:sp>
      <p:sp>
        <p:nvSpPr>
          <p:cNvPr id="3" name="Content Placeholder 2"/>
          <p:cNvSpPr>
            <a:spLocks noGrp="1"/>
          </p:cNvSpPr>
          <p:nvPr>
            <p:ph idx="1"/>
          </p:nvPr>
        </p:nvSpPr>
        <p:spPr/>
        <p:txBody>
          <a:bodyPr>
            <a:normAutofit lnSpcReduction="10000"/>
          </a:bodyPr>
          <a:lstStyle/>
          <a:p>
            <a:r>
              <a:rPr lang="en-US" b="1" dirty="0"/>
              <a:t>&lt;p&gt;{{ title }}&lt;/p&gt;</a:t>
            </a:r>
          </a:p>
          <a:p>
            <a:r>
              <a:rPr lang="en-US" b="1" dirty="0"/>
              <a:t>&lt;p&gt;{{ </a:t>
            </a:r>
            <a:r>
              <a:rPr lang="en-US" b="1" dirty="0" err="1"/>
              <a:t>itemCount</a:t>
            </a:r>
            <a:r>
              <a:rPr lang="en-US" b="1" dirty="0"/>
              <a:t> }}&lt;/p&gt;</a:t>
            </a:r>
          </a:p>
          <a:p>
            <a:endParaRPr lang="en-US" b="1" dirty="0"/>
          </a:p>
          <a:p>
            <a:r>
              <a:rPr lang="en-US" b="1" dirty="0"/>
              <a:t>Event Binding</a:t>
            </a:r>
          </a:p>
          <a:p>
            <a:r>
              <a:rPr lang="en-US" dirty="0"/>
              <a:t>Similar to property binding, we have another concept in Angular called </a:t>
            </a:r>
            <a:r>
              <a:rPr lang="en-US" i="1" dirty="0"/>
              <a:t>event binding</a:t>
            </a:r>
            <a:r>
              <a:rPr lang="en-US" dirty="0"/>
              <a:t>. With property binding, we bind properties of DOM elements to fields/properties in our component. With event binding, we bind events of DOM elements (such as clicks) to methods in our component. So, for example, when the user clicks on a button, a method in our component will be called.</a:t>
            </a:r>
          </a:p>
          <a:p>
            <a:r>
              <a:rPr lang="en-US" dirty="0"/>
              <a:t>&lt;p&gt;{{ title }}&lt;/p&gt;</a:t>
            </a:r>
          </a:p>
          <a:p>
            <a:r>
              <a:rPr lang="en-US" dirty="0"/>
              <a:t>&lt;p&gt;{{ </a:t>
            </a:r>
            <a:r>
              <a:rPr lang="en-US" dirty="0" err="1"/>
              <a:t>itemCount</a:t>
            </a:r>
            <a:r>
              <a:rPr lang="en-US" dirty="0"/>
              <a:t> }}&lt;/p&gt;</a:t>
            </a:r>
          </a:p>
          <a:p>
            <a:r>
              <a:rPr lang="en-US" dirty="0"/>
              <a:t>&lt;button (click)="</a:t>
            </a:r>
            <a:r>
              <a:rPr lang="en-US" dirty="0" err="1"/>
              <a:t>addItem</a:t>
            </a:r>
            <a:r>
              <a:rPr lang="en-US" dirty="0"/>
              <a:t>()"&gt;Add&lt;/button&gt;</a:t>
            </a:r>
          </a:p>
        </p:txBody>
      </p:sp>
    </p:spTree>
    <p:extLst>
      <p:ext uri="{BB962C8B-B14F-4D97-AF65-F5344CB8AC3E}">
        <p14:creationId xmlns:p14="http://schemas.microsoft.com/office/powerpoint/2010/main" val="390016835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sp>
        <p:nvSpPr>
          <p:cNvPr id="3" name="Content Placeholder 2"/>
          <p:cNvSpPr>
            <a:spLocks noGrp="1"/>
          </p:cNvSpPr>
          <p:nvPr>
            <p:ph idx="1"/>
          </p:nvPr>
        </p:nvSpPr>
        <p:spPr/>
        <p:txBody>
          <a:bodyPr/>
          <a:lstStyle/>
          <a:p>
            <a:r>
              <a:rPr lang="en-US" dirty="0">
                <a:solidFill>
                  <a:schemeClr val="tx1"/>
                </a:solidFill>
              </a:rPr>
              <a:t>Data Binding Demos</a:t>
            </a:r>
          </a:p>
        </p:txBody>
      </p:sp>
      <p:graphicFrame>
        <p:nvGraphicFramePr>
          <p:cNvPr id="4" name="Object 3"/>
          <p:cNvGraphicFramePr>
            <a:graphicFrameLocks noChangeAspect="1"/>
          </p:cNvGraphicFramePr>
          <p:nvPr>
            <p:extLst>
              <p:ext uri="{D42A27DB-BD31-4B8C-83A1-F6EECF244321}">
                <p14:modId xmlns:p14="http://schemas.microsoft.com/office/powerpoint/2010/main" val="3967144680"/>
              </p:ext>
            </p:extLst>
          </p:nvPr>
        </p:nvGraphicFramePr>
        <p:xfrm>
          <a:off x="2445224" y="2320119"/>
          <a:ext cx="1594513" cy="1342931"/>
        </p:xfrm>
        <a:graphic>
          <a:graphicData uri="http://schemas.openxmlformats.org/presentationml/2006/ole">
            <mc:AlternateContent xmlns:mc="http://schemas.openxmlformats.org/markup-compatibility/2006">
              <mc:Choice xmlns:v="urn:schemas-microsoft-com:vml" Requires="v">
                <p:oleObj spid="_x0000_s1243"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445224" y="2320119"/>
                        <a:ext cx="1594513" cy="134293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6335156"/>
              </p:ext>
            </p:extLst>
          </p:nvPr>
        </p:nvGraphicFramePr>
        <p:xfrm>
          <a:off x="6347912" y="2320119"/>
          <a:ext cx="1431312" cy="1438466"/>
        </p:xfrm>
        <a:graphic>
          <a:graphicData uri="http://schemas.openxmlformats.org/presentationml/2006/ole">
            <mc:AlternateContent xmlns:mc="http://schemas.openxmlformats.org/markup-compatibility/2006">
              <mc:Choice xmlns:v="urn:schemas-microsoft-com:vml" Requires="v">
                <p:oleObj spid="_x0000_s1244"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347912" y="2320119"/>
                        <a:ext cx="1431312" cy="14384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5683702"/>
              </p:ext>
            </p:extLst>
          </p:nvPr>
        </p:nvGraphicFramePr>
        <p:xfrm>
          <a:off x="4444049" y="4258101"/>
          <a:ext cx="1651380" cy="1158531"/>
        </p:xfrm>
        <a:graphic>
          <a:graphicData uri="http://schemas.openxmlformats.org/presentationml/2006/ole">
            <mc:AlternateContent xmlns:mc="http://schemas.openxmlformats.org/markup-compatibility/2006">
              <mc:Choice xmlns:v="urn:schemas-microsoft-com:vml" Requires="v">
                <p:oleObj spid="_x0000_s1245"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4444049" y="4258101"/>
                        <a:ext cx="1651380" cy="1158531"/>
                      </a:xfrm>
                      <a:prstGeom prst="rect">
                        <a:avLst/>
                      </a:prstGeom>
                    </p:spPr>
                  </p:pic>
                </p:oleObj>
              </mc:Fallback>
            </mc:AlternateContent>
          </a:graphicData>
        </a:graphic>
      </p:graphicFrame>
    </p:spTree>
    <p:extLst>
      <p:ext uri="{BB962C8B-B14F-4D97-AF65-F5344CB8AC3E}">
        <p14:creationId xmlns:p14="http://schemas.microsoft.com/office/powerpoint/2010/main" val="30785401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5959659" y="1146412"/>
            <a:ext cx="5822516" cy="5363569"/>
          </a:xfrm>
        </p:spPr>
        <p:txBody>
          <a:bodyPr/>
          <a:lstStyle/>
          <a:p>
            <a:r>
              <a:rPr lang="en-US" dirty="0"/>
              <a:t>For information about </a:t>
            </a:r>
            <a:r>
              <a:rPr lang="en-US" dirty="0" err="1"/>
              <a:t>quickstart</a:t>
            </a:r>
            <a:r>
              <a:rPr lang="en-US" dirty="0"/>
              <a:t> directives:</a:t>
            </a:r>
          </a:p>
          <a:p>
            <a:pPr marL="0" indent="0">
              <a:buNone/>
            </a:pPr>
            <a:r>
              <a:rPr lang="en-US" dirty="0"/>
              <a:t>         </a:t>
            </a:r>
            <a:r>
              <a:rPr lang="en-US" dirty="0">
                <a:solidFill>
                  <a:schemeClr val="tx1">
                    <a:lumMod val="75000"/>
                    <a:lumOff val="25000"/>
                  </a:schemeClr>
                </a:solidFill>
              </a:rPr>
              <a:t>https://angular.io/guide/quickstart</a:t>
            </a:r>
          </a:p>
          <a:p>
            <a:pPr marL="0" indent="0">
              <a:buNone/>
            </a:pPr>
            <a:endParaRPr lang="en-US" dirty="0">
              <a:solidFill>
                <a:schemeClr val="tx1">
                  <a:lumMod val="75000"/>
                  <a:lumOff val="25000"/>
                </a:schemeClr>
              </a:solidFill>
            </a:endParaRPr>
          </a:p>
          <a:p>
            <a:pPr marL="0" indent="0">
              <a:buNone/>
            </a:pPr>
            <a:r>
              <a:rPr lang="en-US" dirty="0">
                <a:solidFill>
                  <a:schemeClr val="tx1"/>
                </a:solidFill>
              </a:rPr>
              <a:t>To set up development environment:</a:t>
            </a:r>
          </a:p>
          <a:p>
            <a:pPr marL="0" indent="0">
              <a:buNone/>
            </a:pPr>
            <a:r>
              <a:rPr lang="en-US" dirty="0" err="1">
                <a:solidFill>
                  <a:schemeClr val="tx2">
                    <a:lumMod val="50000"/>
                  </a:schemeClr>
                </a:solidFill>
              </a:rPr>
              <a:t>npm</a:t>
            </a:r>
            <a:r>
              <a:rPr lang="en-US" dirty="0">
                <a:solidFill>
                  <a:schemeClr val="tx2">
                    <a:lumMod val="50000"/>
                  </a:schemeClr>
                </a:solidFill>
              </a:rPr>
              <a:t> install</a:t>
            </a:r>
          </a:p>
          <a:p>
            <a:pPr marL="0" indent="0">
              <a:buNone/>
            </a:pPr>
            <a:endParaRPr lang="en-US" dirty="0">
              <a:solidFill>
                <a:schemeClr val="tx1">
                  <a:lumMod val="75000"/>
                  <a:lumOff val="25000"/>
                </a:schemeClr>
              </a:solidFill>
            </a:endParaRPr>
          </a:p>
          <a:p>
            <a:pPr marL="0" indent="0">
              <a:buNone/>
            </a:pPr>
            <a:r>
              <a:rPr lang="en-US" dirty="0">
                <a:solidFill>
                  <a:schemeClr val="tx1"/>
                </a:solidFill>
              </a:rPr>
              <a:t>To start the application:    </a:t>
            </a:r>
          </a:p>
          <a:p>
            <a:pPr marL="0" indent="0">
              <a:buNone/>
            </a:pPr>
            <a:r>
              <a:rPr lang="en-US" dirty="0" err="1">
                <a:solidFill>
                  <a:schemeClr val="tx2">
                    <a:lumMod val="50000"/>
                  </a:schemeClr>
                </a:solidFill>
              </a:rPr>
              <a:t>npm</a:t>
            </a:r>
            <a:r>
              <a:rPr lang="en-US" dirty="0">
                <a:solidFill>
                  <a:schemeClr val="tx2">
                    <a:lumMod val="50000"/>
                  </a:schemeClr>
                </a:solidFill>
              </a:rPr>
              <a:t> run serve</a:t>
            </a:r>
          </a:p>
          <a:p>
            <a:pPr marL="0" indent="0">
              <a:buNone/>
            </a:pPr>
            <a:r>
              <a:rPr lang="en-US" dirty="0" err="1">
                <a:solidFill>
                  <a:schemeClr val="tx2">
                    <a:lumMod val="50000"/>
                  </a:schemeClr>
                </a:solidFill>
              </a:rPr>
              <a:t>npm</a:t>
            </a:r>
            <a:r>
              <a:rPr lang="en-US" dirty="0">
                <a:solidFill>
                  <a:schemeClr val="tx2">
                    <a:lumMod val="50000"/>
                  </a:schemeClr>
                </a:solidFill>
              </a:rPr>
              <a:t> start</a:t>
            </a:r>
          </a:p>
          <a:p>
            <a:pPr marL="0" indent="0">
              <a:buNone/>
            </a:pPr>
            <a:endParaRPr lang="en-US" dirty="0">
              <a:solidFill>
                <a:schemeClr val="tx1">
                  <a:lumMod val="75000"/>
                  <a:lumOff val="25000"/>
                </a:schemeClr>
              </a:solidFill>
            </a:endParaRPr>
          </a:p>
        </p:txBody>
      </p:sp>
      <p:sp>
        <p:nvSpPr>
          <p:cNvPr id="7" name="TextBox 6"/>
          <p:cNvSpPr txBox="1"/>
          <p:nvPr/>
        </p:nvSpPr>
        <p:spPr>
          <a:xfrm>
            <a:off x="1842448" y="1446663"/>
            <a:ext cx="8734567" cy="369332"/>
          </a:xfrm>
          <a:prstGeom prst="rect">
            <a:avLst/>
          </a:prstGeom>
          <a:noFill/>
        </p:spPr>
        <p:txBody>
          <a:bodyPr wrap="square" rtlCol="0">
            <a:spAutoFit/>
          </a:bodyPr>
          <a:lstStyle/>
          <a:p>
            <a:endParaRPr lang="en-US" dirty="0"/>
          </a:p>
        </p:txBody>
      </p:sp>
      <p:sp>
        <p:nvSpPr>
          <p:cNvPr id="12" name="Rectangle 11"/>
          <p:cNvSpPr/>
          <p:nvPr/>
        </p:nvSpPr>
        <p:spPr bwMode="auto">
          <a:xfrm>
            <a:off x="1209905" y="963490"/>
            <a:ext cx="4372029" cy="5546491"/>
          </a:xfrm>
          <a:prstGeom prst="rect">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r>
              <a:rPr lang="en-US" altLang="en-US" sz="2200" dirty="0">
                <a:solidFill>
                  <a:srgbClr val="0070C0"/>
                </a:solidFill>
                <a:latin typeface="Roboto"/>
              </a:rPr>
              <a:t>my-app</a:t>
            </a:r>
            <a:endParaRPr lang="en-US" altLang="en-US" sz="2200" dirty="0">
              <a:solidFill>
                <a:srgbClr val="0070C0"/>
              </a:solidFill>
            </a:endParaRPr>
          </a:p>
          <a:p>
            <a:pPr lvl="0" eaLnBrk="0" fontAlgn="base" hangingPunct="0">
              <a:spcBef>
                <a:spcPct val="0"/>
              </a:spcBef>
              <a:spcAft>
                <a:spcPct val="0"/>
              </a:spcAft>
            </a:pPr>
            <a:r>
              <a:rPr lang="en-US" altLang="en-US" sz="2200" dirty="0">
                <a:solidFill>
                  <a:srgbClr val="333333"/>
                </a:solidFill>
                <a:latin typeface="Roboto"/>
              </a:rPr>
              <a:t>      e2e</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app.e2e-spec.ts</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app.po.ts</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tsconfig.e2e.json</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node_modules</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src</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.angular-</a:t>
            </a:r>
            <a:r>
              <a:rPr lang="en-US" altLang="en-US" sz="2200" dirty="0" err="1">
                <a:solidFill>
                  <a:srgbClr val="333333"/>
                </a:solidFill>
                <a:latin typeface="Roboto"/>
              </a:rPr>
              <a:t>cli.json</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editorconfig</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gitignore</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karma.conf.js</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package.json</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protractor.conf.js</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README.md</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tsconfig.json</a:t>
            </a:r>
            <a:endParaRPr lang="en-US" altLang="en-US" sz="2200" dirty="0"/>
          </a:p>
          <a:p>
            <a:pPr lvl="0" eaLnBrk="0" fontAlgn="base" hangingPunct="0">
              <a:spcBef>
                <a:spcPct val="0"/>
              </a:spcBef>
              <a:spcAft>
                <a:spcPct val="0"/>
              </a:spcAft>
            </a:pPr>
            <a:r>
              <a:rPr lang="en-US" altLang="en-US" sz="2200" dirty="0">
                <a:solidFill>
                  <a:srgbClr val="333333"/>
                </a:solidFill>
                <a:latin typeface="Roboto"/>
              </a:rPr>
              <a:t>     </a:t>
            </a:r>
            <a:r>
              <a:rPr lang="en-US" altLang="en-US" sz="2200" dirty="0" err="1">
                <a:solidFill>
                  <a:srgbClr val="333333"/>
                </a:solidFill>
                <a:latin typeface="Roboto"/>
              </a:rPr>
              <a:t>tslint.json</a:t>
            </a:r>
            <a:r>
              <a:rPr lang="en-US" altLang="en-US" sz="2200" dirty="0">
                <a:solidFill>
                  <a:srgbClr val="333333"/>
                </a:solidFill>
                <a:latin typeface="Roboto"/>
              </a:rPr>
              <a:t>   </a:t>
            </a:r>
            <a:endParaRPr lang="en-US" altLang="en-US" sz="2200" dirty="0">
              <a:latin typeface="Arial" panose="020B0604020202020204" pitchFamily="34" charset="0"/>
            </a:endParaRPr>
          </a:p>
        </p:txBody>
      </p:sp>
      <p:sp>
        <p:nvSpPr>
          <p:cNvPr id="13" name="Rectangle 6"/>
          <p:cNvSpPr>
            <a:spLocks noChangeArrowheads="1"/>
          </p:cNvSpPr>
          <p:nvPr/>
        </p:nvSpPr>
        <p:spPr bwMode="auto">
          <a:xfrm>
            <a:off x="0" y="-184666"/>
            <a:ext cx="184731"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Connector 14"/>
          <p:cNvCxnSpPr/>
          <p:nvPr/>
        </p:nvCxnSpPr>
        <p:spPr bwMode="auto">
          <a:xfrm flipH="1">
            <a:off x="1418954" y="1323831"/>
            <a:ext cx="45768" cy="5008729"/>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Straight Arrow Connector 17"/>
          <p:cNvCxnSpPr/>
          <p:nvPr/>
        </p:nvCxnSpPr>
        <p:spPr bwMode="auto">
          <a:xfrm>
            <a:off x="1428190" y="6305266"/>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19" name="Straight Arrow Connector 18"/>
          <p:cNvCxnSpPr/>
          <p:nvPr/>
        </p:nvCxnSpPr>
        <p:spPr bwMode="auto">
          <a:xfrm>
            <a:off x="1418954" y="589810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0" name="Straight Arrow Connector 19"/>
          <p:cNvCxnSpPr/>
          <p:nvPr/>
        </p:nvCxnSpPr>
        <p:spPr bwMode="auto">
          <a:xfrm>
            <a:off x="1418954" y="5556914"/>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1" name="Straight Arrow Connector 20"/>
          <p:cNvCxnSpPr/>
          <p:nvPr/>
        </p:nvCxnSpPr>
        <p:spPr bwMode="auto">
          <a:xfrm>
            <a:off x="1418954" y="520207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2" name="Straight Arrow Connector 21"/>
          <p:cNvCxnSpPr/>
          <p:nvPr/>
        </p:nvCxnSpPr>
        <p:spPr bwMode="auto">
          <a:xfrm>
            <a:off x="1418954" y="4874525"/>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3" name="Straight Arrow Connector 22"/>
          <p:cNvCxnSpPr/>
          <p:nvPr/>
        </p:nvCxnSpPr>
        <p:spPr bwMode="auto">
          <a:xfrm>
            <a:off x="1441838" y="458792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4" name="Straight Arrow Connector 23"/>
          <p:cNvCxnSpPr/>
          <p:nvPr/>
        </p:nvCxnSpPr>
        <p:spPr bwMode="auto">
          <a:xfrm>
            <a:off x="1462172" y="4233081"/>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5" name="Straight Arrow Connector 24"/>
          <p:cNvCxnSpPr/>
          <p:nvPr/>
        </p:nvCxnSpPr>
        <p:spPr bwMode="auto">
          <a:xfrm>
            <a:off x="1441838" y="383047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6" name="Straight Arrow Connector 25"/>
          <p:cNvCxnSpPr/>
          <p:nvPr/>
        </p:nvCxnSpPr>
        <p:spPr bwMode="auto">
          <a:xfrm>
            <a:off x="1480231" y="356434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7" name="Straight Arrow Connector 26"/>
          <p:cNvCxnSpPr/>
          <p:nvPr/>
        </p:nvCxnSpPr>
        <p:spPr bwMode="auto">
          <a:xfrm>
            <a:off x="1457072" y="319585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8" name="Straight Arrow Connector 27"/>
          <p:cNvCxnSpPr/>
          <p:nvPr/>
        </p:nvCxnSpPr>
        <p:spPr bwMode="auto">
          <a:xfrm>
            <a:off x="1491328" y="289560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9" name="Straight Arrow Connector 28"/>
          <p:cNvCxnSpPr/>
          <p:nvPr/>
        </p:nvCxnSpPr>
        <p:spPr bwMode="auto">
          <a:xfrm>
            <a:off x="1457072" y="153806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1" name="Straight Connector 30"/>
          <p:cNvCxnSpPr/>
          <p:nvPr/>
        </p:nvCxnSpPr>
        <p:spPr bwMode="auto">
          <a:xfrm>
            <a:off x="1842448" y="1579012"/>
            <a:ext cx="0" cy="986767"/>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34" name="Straight Arrow Connector 33"/>
          <p:cNvCxnSpPr/>
          <p:nvPr/>
        </p:nvCxnSpPr>
        <p:spPr bwMode="auto">
          <a:xfrm>
            <a:off x="1842447" y="256577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6" name="Straight Arrow Connector 35"/>
          <p:cNvCxnSpPr/>
          <p:nvPr/>
        </p:nvCxnSpPr>
        <p:spPr bwMode="auto">
          <a:xfrm>
            <a:off x="1842447" y="2213212"/>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7" name="Straight Arrow Connector 36"/>
          <p:cNvCxnSpPr/>
          <p:nvPr/>
        </p:nvCxnSpPr>
        <p:spPr bwMode="auto">
          <a:xfrm>
            <a:off x="1865193" y="192660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graphicFrame>
        <p:nvGraphicFramePr>
          <p:cNvPr id="4" name="Object 3"/>
          <p:cNvGraphicFramePr>
            <a:graphicFrameLocks noChangeAspect="1"/>
          </p:cNvGraphicFramePr>
          <p:nvPr>
            <p:extLst>
              <p:ext uri="{D42A27DB-BD31-4B8C-83A1-F6EECF244321}">
                <p14:modId xmlns:p14="http://schemas.microsoft.com/office/powerpoint/2010/main" val="549445976"/>
              </p:ext>
            </p:extLst>
          </p:nvPr>
        </p:nvGraphicFramePr>
        <p:xfrm>
          <a:off x="10610743" y="4629289"/>
          <a:ext cx="1171432" cy="1268819"/>
        </p:xfrm>
        <a:graphic>
          <a:graphicData uri="http://schemas.openxmlformats.org/presentationml/2006/ole">
            <mc:AlternateContent xmlns:mc="http://schemas.openxmlformats.org/markup-compatibility/2006">
              <mc:Choice xmlns:v="urn:schemas-microsoft-com:vml" Requires="v">
                <p:oleObj spid="_x0000_s2119"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610743" y="4629289"/>
                        <a:ext cx="1171432" cy="1268819"/>
                      </a:xfrm>
                      <a:prstGeom prst="rect">
                        <a:avLst/>
                      </a:prstGeom>
                    </p:spPr>
                  </p:pic>
                </p:oleObj>
              </mc:Fallback>
            </mc:AlternateContent>
          </a:graphicData>
        </a:graphic>
      </p:graphicFrame>
      <p:sp>
        <p:nvSpPr>
          <p:cNvPr id="8" name="Pie 7"/>
          <p:cNvSpPr/>
          <p:nvPr/>
        </p:nvSpPr>
        <p:spPr bwMode="auto">
          <a:xfrm>
            <a:off x="9656895" y="5076967"/>
            <a:ext cx="1766282" cy="1433014"/>
          </a:xfrm>
          <a:prstGeom prst="pie">
            <a:avLst/>
          </a:prstGeom>
          <a:solidFill>
            <a:srgbClr val="99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Quick</a:t>
            </a:r>
            <a:r>
              <a:rPr kumimoji="0" lang="en-US" b="0" i="0" u="none" strike="noStrike" cap="none" normalizeH="0" dirty="0">
                <a:ln>
                  <a:noFill/>
                </a:ln>
                <a:solidFill>
                  <a:schemeClr val="tx1"/>
                </a:solidFill>
                <a:effectLst/>
                <a:latin typeface="Arial" pitchFamily="34" charset="0"/>
                <a:ea typeface="ＭＳ Ｐゴシック"/>
                <a:cs typeface="ＭＳ Ｐゴシック"/>
              </a:rPr>
              <a:t> Start Template</a:t>
            </a:r>
            <a:endParaRPr kumimoji="0" lang="en-US"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52903159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graphicFrame>
        <p:nvGraphicFramePr>
          <p:cNvPr id="11" name="Content Placeholder 10"/>
          <p:cNvGraphicFramePr>
            <a:graphicFrameLocks noGrp="1" noChangeAspect="1"/>
          </p:cNvGraphicFramePr>
          <p:nvPr>
            <p:ph idx="1"/>
            <p:extLst>
              <p:ext uri="{D42A27DB-BD31-4B8C-83A1-F6EECF244321}">
                <p14:modId xmlns:p14="http://schemas.microsoft.com/office/powerpoint/2010/main" val="660776229"/>
              </p:ext>
            </p:extLst>
          </p:nvPr>
        </p:nvGraphicFramePr>
        <p:xfrm>
          <a:off x="1747600" y="1768806"/>
          <a:ext cx="1814465" cy="1506657"/>
        </p:xfrm>
        <a:graphic>
          <a:graphicData uri="http://schemas.openxmlformats.org/presentationml/2006/ole">
            <mc:AlternateContent xmlns:mc="http://schemas.openxmlformats.org/markup-compatibility/2006">
              <mc:Choice xmlns:v="urn:schemas-microsoft-com:vml" Requires="v">
                <p:oleObj spid="_x0000_s3473"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747600" y="1768806"/>
                        <a:ext cx="1814465" cy="150665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14284063"/>
              </p:ext>
            </p:extLst>
          </p:nvPr>
        </p:nvGraphicFramePr>
        <p:xfrm>
          <a:off x="4669808" y="1768806"/>
          <a:ext cx="1908413" cy="1220054"/>
        </p:xfrm>
        <a:graphic>
          <a:graphicData uri="http://schemas.openxmlformats.org/presentationml/2006/ole">
            <mc:AlternateContent xmlns:mc="http://schemas.openxmlformats.org/markup-compatibility/2006">
              <mc:Choice xmlns:v="urn:schemas-microsoft-com:vml" Requires="v">
                <p:oleObj spid="_x0000_s3474"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669808" y="1768806"/>
                        <a:ext cx="1908413" cy="122005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55076222"/>
              </p:ext>
            </p:extLst>
          </p:nvPr>
        </p:nvGraphicFramePr>
        <p:xfrm>
          <a:off x="7228764" y="1768806"/>
          <a:ext cx="1437564" cy="1015337"/>
        </p:xfrm>
        <a:graphic>
          <a:graphicData uri="http://schemas.openxmlformats.org/presentationml/2006/ole">
            <mc:AlternateContent xmlns:mc="http://schemas.openxmlformats.org/markup-compatibility/2006">
              <mc:Choice xmlns:v="urn:schemas-microsoft-com:vml" Requires="v">
                <p:oleObj spid="_x0000_s3475"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7228764" y="1768806"/>
                        <a:ext cx="1437564" cy="101533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4489238"/>
              </p:ext>
            </p:extLst>
          </p:nvPr>
        </p:nvGraphicFramePr>
        <p:xfrm>
          <a:off x="4824482" y="3342900"/>
          <a:ext cx="1599063" cy="1175508"/>
        </p:xfrm>
        <a:graphic>
          <a:graphicData uri="http://schemas.openxmlformats.org/presentationml/2006/ole">
            <mc:AlternateContent xmlns:mc="http://schemas.openxmlformats.org/markup-compatibility/2006">
              <mc:Choice xmlns:v="urn:schemas-microsoft-com:vml" Requires="v">
                <p:oleObj spid="_x0000_s3476"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4824482" y="3342900"/>
                        <a:ext cx="1599063" cy="117550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3031152"/>
              </p:ext>
            </p:extLst>
          </p:nvPr>
        </p:nvGraphicFramePr>
        <p:xfrm>
          <a:off x="1976749" y="3193674"/>
          <a:ext cx="1364433" cy="1064525"/>
        </p:xfrm>
        <a:graphic>
          <a:graphicData uri="http://schemas.openxmlformats.org/presentationml/2006/ole">
            <mc:AlternateContent xmlns:mc="http://schemas.openxmlformats.org/markup-compatibility/2006">
              <mc:Choice xmlns:v="urn:schemas-microsoft-com:vml" Requires="v">
                <p:oleObj spid="_x0000_s3477"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976749" y="3193674"/>
                        <a:ext cx="1364433" cy="10645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44168062"/>
              </p:ext>
            </p:extLst>
          </p:nvPr>
        </p:nvGraphicFramePr>
        <p:xfrm>
          <a:off x="7301896" y="3342900"/>
          <a:ext cx="1364432" cy="1077277"/>
        </p:xfrm>
        <a:graphic>
          <a:graphicData uri="http://schemas.openxmlformats.org/presentationml/2006/ole">
            <mc:AlternateContent xmlns:mc="http://schemas.openxmlformats.org/markup-compatibility/2006">
              <mc:Choice xmlns:v="urn:schemas-microsoft-com:vml" Requires="v">
                <p:oleObj spid="_x0000_s3478"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7301896" y="3342900"/>
                        <a:ext cx="1364432" cy="1077277"/>
                      </a:xfrm>
                      <a:prstGeom prst="rect">
                        <a:avLst/>
                      </a:prstGeom>
                    </p:spPr>
                  </p:pic>
                </p:oleObj>
              </mc:Fallback>
            </mc:AlternateContent>
          </a:graphicData>
        </a:graphic>
      </p:graphicFrame>
    </p:spTree>
    <p:extLst>
      <p:ext uri="{BB962C8B-B14F-4D97-AF65-F5344CB8AC3E}">
        <p14:creationId xmlns:p14="http://schemas.microsoft.com/office/powerpoint/2010/main" val="318962947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Pipes</a:t>
            </a:r>
          </a:p>
        </p:txBody>
      </p:sp>
      <p:sp>
        <p:nvSpPr>
          <p:cNvPr id="3" name="Content Placeholder 2"/>
          <p:cNvSpPr>
            <a:spLocks noGrp="1"/>
          </p:cNvSpPr>
          <p:nvPr>
            <p:ph idx="1"/>
          </p:nvPr>
        </p:nvSpPr>
        <p:spPr/>
        <p:txBody>
          <a:bodyPr/>
          <a:lstStyle/>
          <a:p>
            <a:endParaRPr lang="en-US" dirty="0"/>
          </a:p>
        </p:txBody>
      </p:sp>
      <p:sp>
        <p:nvSpPr>
          <p:cNvPr id="4" name="Flowchart: Document 3"/>
          <p:cNvSpPr/>
          <p:nvPr/>
        </p:nvSpPr>
        <p:spPr bwMode="auto">
          <a:xfrm>
            <a:off x="1542197" y="1617458"/>
            <a:ext cx="7410734" cy="4856722"/>
          </a:xfrm>
          <a:prstGeom prst="flowChartDocumen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000080"/>
                </a:solidFill>
              </a:rPr>
              <a:t> import </a:t>
            </a:r>
            <a:r>
              <a:rPr lang="en-US" sz="2200" dirty="0"/>
              <a:t>{</a:t>
            </a:r>
            <a:r>
              <a:rPr lang="en-US" sz="2200" b="1" i="1" dirty="0">
                <a:solidFill>
                  <a:srgbClr val="660E7A"/>
                </a:solidFill>
              </a:rPr>
              <a:t>Component</a:t>
            </a:r>
            <a:r>
              <a:rPr lang="en-US" sz="2200" dirty="0"/>
              <a:t>} </a:t>
            </a:r>
            <a:r>
              <a:rPr lang="en-US" sz="2200" b="1" dirty="0">
                <a:solidFill>
                  <a:srgbClr val="000080"/>
                </a:solidFill>
              </a:rPr>
              <a:t>from </a:t>
            </a:r>
            <a:r>
              <a:rPr lang="en-US" sz="2200" b="1" dirty="0">
                <a:solidFill>
                  <a:srgbClr val="008000"/>
                </a:solidFill>
              </a:rPr>
              <a:t>'angular2/core'</a:t>
            </a:r>
            <a:br>
              <a:rPr lang="en-US" sz="2200" b="1" dirty="0">
                <a:solidFill>
                  <a:srgbClr val="008000"/>
                </a:solidFill>
              </a:rPr>
            </a:br>
            <a:br>
              <a:rPr lang="en-US" sz="2200" b="1" dirty="0">
                <a:solidFill>
                  <a:srgbClr val="008000"/>
                </a:solidFill>
              </a:rPr>
            </a:br>
            <a:r>
              <a:rPr lang="en-US" sz="2200" dirty="0"/>
              <a:t>@</a:t>
            </a:r>
            <a:r>
              <a:rPr lang="en-US" sz="2200" b="1" i="1" dirty="0">
                <a:solidFill>
                  <a:srgbClr val="660E7A"/>
                </a:solidFill>
              </a:rPr>
              <a:t>Component</a:t>
            </a:r>
            <a:r>
              <a:rPr lang="en-US" sz="2200" dirty="0"/>
              <a:t>({</a:t>
            </a:r>
            <a:br>
              <a:rPr lang="en-US" sz="2200" dirty="0"/>
            </a:br>
            <a:r>
              <a:rPr lang="en-US" sz="2200" dirty="0"/>
              <a:t>    </a:t>
            </a:r>
            <a:r>
              <a:rPr lang="en-US" sz="2200" b="1" dirty="0">
                <a:solidFill>
                  <a:srgbClr val="660E7A"/>
                </a:solidFill>
              </a:rPr>
              <a:t>selector</a:t>
            </a:r>
            <a:r>
              <a:rPr lang="en-US" sz="2200" dirty="0"/>
              <a:t>: </a:t>
            </a:r>
            <a:r>
              <a:rPr lang="en-US" sz="2200" b="1" dirty="0">
                <a:solidFill>
                  <a:srgbClr val="008000"/>
                </a:solidFill>
              </a:rPr>
              <a:t>'hero-birthday'</a:t>
            </a:r>
            <a:r>
              <a:rPr lang="en-US" sz="2200" dirty="0"/>
              <a:t>,</a:t>
            </a:r>
            <a:br>
              <a:rPr lang="en-US" sz="2200" dirty="0"/>
            </a:br>
            <a:r>
              <a:rPr lang="en-US" sz="2200" dirty="0"/>
              <a:t>    </a:t>
            </a:r>
            <a:r>
              <a:rPr lang="en-US" sz="2200" b="1" dirty="0">
                <a:solidFill>
                  <a:srgbClr val="660E7A"/>
                </a:solidFill>
              </a:rPr>
              <a:t>template</a:t>
            </a:r>
            <a:r>
              <a:rPr lang="en-US" sz="2200" dirty="0"/>
              <a:t>: </a:t>
            </a:r>
            <a:r>
              <a:rPr lang="en-US" sz="2200" b="1" dirty="0">
                <a:solidFill>
                  <a:srgbClr val="008000"/>
                </a:solidFill>
              </a:rPr>
              <a:t>`&lt;p&gt;The hero's birthday is </a:t>
            </a:r>
            <a:br>
              <a:rPr lang="en-US" sz="2200" b="1" dirty="0">
                <a:solidFill>
                  <a:srgbClr val="008000"/>
                </a:solidFill>
              </a:rPr>
            </a:br>
            <a:r>
              <a:rPr lang="en-US" sz="2200" b="1" dirty="0">
                <a:solidFill>
                  <a:srgbClr val="008000"/>
                </a:solidFill>
              </a:rPr>
              <a:t>               {{ birthday | date }}&lt;/p&gt;`</a:t>
            </a:r>
            <a:br>
              <a:rPr lang="en-US" sz="2200" b="1" dirty="0">
                <a:solidFill>
                  <a:srgbClr val="008000"/>
                </a:solidFill>
              </a:rPr>
            </a:br>
            <a:r>
              <a:rPr lang="en-US" sz="2200" dirty="0"/>
              <a:t>})</a:t>
            </a:r>
            <a:br>
              <a:rPr lang="en-US" sz="2200" dirty="0"/>
            </a:br>
            <a:r>
              <a:rPr lang="en-US" sz="2200" b="1" dirty="0">
                <a:solidFill>
                  <a:srgbClr val="000080"/>
                </a:solidFill>
              </a:rPr>
              <a:t>export class </a:t>
            </a:r>
            <a:r>
              <a:rPr lang="en-US" sz="2200" dirty="0" err="1"/>
              <a:t>HeroBirthday</a:t>
            </a:r>
            <a:r>
              <a:rPr lang="en-US" sz="2200" dirty="0"/>
              <a:t> {</a:t>
            </a:r>
            <a:br>
              <a:rPr lang="en-US" sz="2200" dirty="0"/>
            </a:br>
            <a:r>
              <a:rPr lang="en-US" sz="2200" dirty="0"/>
              <a:t>    </a:t>
            </a:r>
            <a:r>
              <a:rPr lang="en-US" sz="2200" b="1" dirty="0">
                <a:solidFill>
                  <a:srgbClr val="660E7A"/>
                </a:solidFill>
              </a:rPr>
              <a:t>birthday </a:t>
            </a:r>
            <a:r>
              <a:rPr lang="en-US" sz="2200" dirty="0"/>
              <a:t>= </a:t>
            </a:r>
            <a:r>
              <a:rPr lang="en-US" sz="2200" b="1" dirty="0">
                <a:solidFill>
                  <a:srgbClr val="000080"/>
                </a:solidFill>
              </a:rPr>
              <a:t>new </a:t>
            </a:r>
            <a:r>
              <a:rPr lang="en-US" sz="2200" b="1" i="1" dirty="0">
                <a:solidFill>
                  <a:srgbClr val="660E7A"/>
                </a:solidFill>
              </a:rPr>
              <a:t>Date</a:t>
            </a:r>
            <a:r>
              <a:rPr lang="en-US" sz="2200" dirty="0"/>
              <a:t>(</a:t>
            </a:r>
            <a:r>
              <a:rPr lang="en-US" sz="2200" dirty="0">
                <a:solidFill>
                  <a:srgbClr val="0000FF"/>
                </a:solidFill>
              </a:rPr>
              <a:t>1988</a:t>
            </a:r>
            <a:r>
              <a:rPr lang="en-US" sz="2200" dirty="0"/>
              <a:t>,</a:t>
            </a:r>
            <a:r>
              <a:rPr lang="en-US" sz="2200" dirty="0">
                <a:solidFill>
                  <a:srgbClr val="0000FF"/>
                </a:solidFill>
              </a:rPr>
              <a:t>3</a:t>
            </a:r>
            <a:r>
              <a:rPr lang="en-US" sz="2200" dirty="0"/>
              <a:t>,</a:t>
            </a:r>
            <a:r>
              <a:rPr lang="en-US" sz="2200" dirty="0">
                <a:solidFill>
                  <a:srgbClr val="0000FF"/>
                </a:solidFill>
              </a:rPr>
              <a:t>15</a:t>
            </a:r>
            <a:r>
              <a:rPr lang="en-US" sz="2200" dirty="0"/>
              <a:t>); </a:t>
            </a:r>
            <a:r>
              <a:rPr lang="en-US" sz="2200" i="1" dirty="0">
                <a:solidFill>
                  <a:srgbClr val="808080"/>
                </a:solidFill>
              </a:rPr>
              <a:t>// April 15, 1988</a:t>
            </a:r>
            <a:br>
              <a:rPr lang="en-US" sz="2200" i="1" dirty="0">
                <a:solidFill>
                  <a:srgbClr val="808080"/>
                </a:solidFill>
              </a:rPr>
            </a:br>
            <a:r>
              <a:rPr lang="en-US" sz="2200" dirty="0"/>
              <a:t>}</a:t>
            </a:r>
            <a:br>
              <a:rPr lang="en-US" sz="2200" dirty="0"/>
            </a:br>
            <a:endParaRPr lang="en-US" sz="2200" dirty="0"/>
          </a:p>
        </p:txBody>
      </p:sp>
    </p:spTree>
    <p:extLst>
      <p:ext uri="{BB962C8B-B14F-4D97-AF65-F5344CB8AC3E}">
        <p14:creationId xmlns:p14="http://schemas.microsoft.com/office/powerpoint/2010/main" val="359359570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a:xfrm>
            <a:off x="408685" y="1575582"/>
            <a:ext cx="11295636" cy="4898599"/>
          </a:xfrm>
        </p:spPr>
        <p:txBody>
          <a:bodyPr/>
          <a:lstStyle/>
          <a:p>
            <a:endParaRPr lang="en-US" dirty="0"/>
          </a:p>
          <a:p>
            <a:r>
              <a:rPr lang="en-US" dirty="0">
                <a:solidFill>
                  <a:schemeClr val="tx1"/>
                </a:solidFill>
              </a:rPr>
              <a:t>Services are used when a single functionality is used commonly in various modules of the application.</a:t>
            </a:r>
          </a:p>
          <a:p>
            <a:r>
              <a:rPr lang="en-US" dirty="0">
                <a:solidFill>
                  <a:schemeClr val="tx1"/>
                </a:solidFill>
              </a:rPr>
              <a:t>Basically, is used to share the data and behavior within the application. </a:t>
            </a:r>
          </a:p>
          <a:p>
            <a:r>
              <a:rPr lang="en-US" dirty="0">
                <a:solidFill>
                  <a:schemeClr val="tx1"/>
                </a:solidFill>
              </a:rPr>
              <a:t>Service has no base class.</a:t>
            </a:r>
          </a:p>
          <a:p>
            <a:r>
              <a:rPr lang="en-US" dirty="0">
                <a:solidFill>
                  <a:schemeClr val="tx1"/>
                </a:solidFill>
              </a:rPr>
              <a:t>Commonly used services are </a:t>
            </a:r>
            <a:r>
              <a:rPr lang="en-US" b="1" dirty="0">
                <a:solidFill>
                  <a:schemeClr val="tx1"/>
                </a:solidFill>
              </a:rPr>
              <a:t>logging service</a:t>
            </a:r>
            <a:r>
              <a:rPr lang="en-US" b="1" dirty="0"/>
              <a:t>, </a:t>
            </a:r>
            <a:r>
              <a:rPr lang="en-US" b="1" dirty="0">
                <a:solidFill>
                  <a:schemeClr val="tx1"/>
                </a:solidFill>
              </a:rPr>
              <a:t>data service</a:t>
            </a:r>
            <a:r>
              <a:rPr lang="en-US" b="1" dirty="0"/>
              <a:t>, </a:t>
            </a:r>
            <a:r>
              <a:rPr lang="en-US" b="1" dirty="0">
                <a:solidFill>
                  <a:schemeClr val="tx1"/>
                </a:solidFill>
              </a:rPr>
              <a:t>message service</a:t>
            </a:r>
            <a:r>
              <a:rPr lang="en-US" dirty="0"/>
              <a:t>, </a:t>
            </a:r>
            <a:r>
              <a:rPr lang="en-US" dirty="0">
                <a:solidFill>
                  <a:schemeClr val="tx1"/>
                </a:solidFill>
              </a:rPr>
              <a:t>etc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973" y="217413"/>
            <a:ext cx="2239181" cy="1190625"/>
          </a:xfrm>
          <a:prstGeom prst="rect">
            <a:avLst/>
          </a:prstGeom>
        </p:spPr>
      </p:pic>
    </p:spTree>
    <p:extLst>
      <p:ext uri="{BB962C8B-B14F-4D97-AF65-F5344CB8AC3E}">
        <p14:creationId xmlns:p14="http://schemas.microsoft.com/office/powerpoint/2010/main" val="169628070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(Cont..)</a:t>
            </a:r>
          </a:p>
        </p:txBody>
      </p:sp>
      <p:sp>
        <p:nvSpPr>
          <p:cNvPr id="3" name="Content Placeholder 2"/>
          <p:cNvSpPr>
            <a:spLocks noGrp="1"/>
          </p:cNvSpPr>
          <p:nvPr>
            <p:ph idx="1"/>
          </p:nvPr>
        </p:nvSpPr>
        <p:spPr/>
        <p:txBody>
          <a:bodyPr/>
          <a:lstStyle/>
          <a:p>
            <a:pPr marL="0" indent="0">
              <a:buNone/>
            </a:pPr>
            <a:endParaRPr lang="en-US" dirty="0"/>
          </a:p>
        </p:txBody>
      </p:sp>
      <p:sp>
        <p:nvSpPr>
          <p:cNvPr id="5" name="Rounded Rectangle 4"/>
          <p:cNvSpPr/>
          <p:nvPr/>
        </p:nvSpPr>
        <p:spPr bwMode="auto">
          <a:xfrm>
            <a:off x="2531373"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6" name="Straight Connector 5"/>
          <p:cNvCxnSpPr/>
          <p:nvPr/>
        </p:nvCxnSpPr>
        <p:spPr bwMode="auto">
          <a:xfrm flipV="1">
            <a:off x="2531373"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Rounded Rectangle 6"/>
          <p:cNvSpPr/>
          <p:nvPr/>
        </p:nvSpPr>
        <p:spPr bwMode="auto">
          <a:xfrm>
            <a:off x="2531373" y="4249377"/>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8" name="Straight Connector 7"/>
          <p:cNvCxnSpPr/>
          <p:nvPr/>
        </p:nvCxnSpPr>
        <p:spPr bwMode="auto">
          <a:xfrm flipV="1">
            <a:off x="2531373" y="493776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ounded Rectangle 8"/>
          <p:cNvSpPr/>
          <p:nvPr/>
        </p:nvSpPr>
        <p:spPr bwMode="auto">
          <a:xfrm>
            <a:off x="6073156" y="296370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ＭＳ Ｐゴシック"/>
                <a:cs typeface="ＭＳ Ｐゴシック"/>
              </a:rPr>
              <a:t>    </a:t>
            </a:r>
            <a:endParaRPr kumimoji="0" lang="en-US" sz="2000" b="1"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6073156" y="365208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flipV="1">
            <a:off x="4698609" y="2775552"/>
            <a:ext cx="1374547" cy="11990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698609" y="4025347"/>
            <a:ext cx="1374547" cy="142306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Rounded Rectangle 16"/>
          <p:cNvSpPr/>
          <p:nvPr/>
        </p:nvSpPr>
        <p:spPr bwMode="auto">
          <a:xfrm>
            <a:off x="9033578" y="3591011"/>
            <a:ext cx="1955410" cy="767155"/>
          </a:xfrm>
          <a:prstGeom prst="roundRect">
            <a:avLst/>
          </a:prstGeom>
          <a:solidFill>
            <a:srgbClr val="9999FF"/>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server</a:t>
            </a:r>
          </a:p>
        </p:txBody>
      </p:sp>
      <p:cxnSp>
        <p:nvCxnSpPr>
          <p:cNvPr id="19" name="Straight Arrow Connector 18"/>
          <p:cNvCxnSpPr>
            <a:stCxn id="17" idx="1"/>
          </p:cNvCxnSpPr>
          <p:nvPr/>
        </p:nvCxnSpPr>
        <p:spPr bwMode="auto">
          <a:xfrm flipH="1">
            <a:off x="8240392" y="3974589"/>
            <a:ext cx="7931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TextBox 19"/>
          <p:cNvSpPr txBox="1"/>
          <p:nvPr/>
        </p:nvSpPr>
        <p:spPr>
          <a:xfrm>
            <a:off x="8280958" y="3585211"/>
            <a:ext cx="1186600" cy="381879"/>
          </a:xfrm>
          <a:prstGeom prst="rect">
            <a:avLst/>
          </a:prstGeom>
          <a:noFill/>
        </p:spPr>
        <p:txBody>
          <a:bodyPr wrap="square" rtlCol="0">
            <a:spAutoFit/>
          </a:bodyPr>
          <a:lstStyle/>
          <a:p>
            <a:r>
              <a:rPr lang="en-US" dirty="0"/>
              <a:t>data</a:t>
            </a:r>
          </a:p>
        </p:txBody>
      </p:sp>
    </p:spTree>
    <p:extLst>
      <p:ext uri="{BB962C8B-B14F-4D97-AF65-F5344CB8AC3E}">
        <p14:creationId xmlns:p14="http://schemas.microsoft.com/office/powerpoint/2010/main" val="243839706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endParaRPr lang="en-US" dirty="0"/>
          </a:p>
          <a:p>
            <a:r>
              <a:rPr lang="en-US" dirty="0">
                <a:solidFill>
                  <a:schemeClr val="tx1"/>
                </a:solidFill>
              </a:rPr>
              <a:t>To attach the functionality of components at runtime, dependency injection is used. </a:t>
            </a:r>
          </a:p>
          <a:p>
            <a:r>
              <a:rPr lang="en-US" dirty="0">
                <a:solidFill>
                  <a:schemeClr val="tx1"/>
                </a:solidFill>
              </a:rPr>
              <a:t>As objects are passed as dependencies, it makes dependencies configurable - removing its hard-coded dependencies. </a:t>
            </a:r>
          </a:p>
          <a:p>
            <a:r>
              <a:rPr lang="en-US" dirty="0">
                <a:solidFill>
                  <a:schemeClr val="tx1"/>
                </a:solidFill>
              </a:rPr>
              <a:t>With dependency injection, components can be easily maintainable, reusable and testable.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423" y="255583"/>
            <a:ext cx="2539682" cy="1320932"/>
          </a:xfrm>
          <a:prstGeom prst="rect">
            <a:avLst/>
          </a:prstGeom>
        </p:spPr>
      </p:pic>
    </p:spTree>
    <p:extLst>
      <p:ext uri="{BB962C8B-B14F-4D97-AF65-F5344CB8AC3E}">
        <p14:creationId xmlns:p14="http://schemas.microsoft.com/office/powerpoint/2010/main" val="178238549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03" y="1308295"/>
            <a:ext cx="4562475" cy="3023516"/>
          </a:xfrm>
        </p:spPr>
      </p:pic>
      <p:sp>
        <p:nvSpPr>
          <p:cNvPr id="7" name="Rectangle 6"/>
          <p:cNvSpPr/>
          <p:nvPr/>
        </p:nvSpPr>
        <p:spPr bwMode="auto">
          <a:xfrm>
            <a:off x="5483878" y="2537991"/>
            <a:ext cx="5993889" cy="564123"/>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pitchFamily="34" charset="0"/>
                <a:ea typeface="ＭＳ Ｐゴシック"/>
                <a:cs typeface="ＭＳ Ｐゴシック"/>
              </a:rPr>
              <a:t>constructor</a:t>
            </a:r>
            <a:r>
              <a:rPr lang="en-US" sz="2400" dirty="0">
                <a:solidFill>
                  <a:schemeClr val="tx1">
                    <a:lumMod val="75000"/>
                    <a:lumOff val="25000"/>
                  </a:schemeClr>
                </a:solidFill>
              </a:rPr>
              <a:t>(private </a:t>
            </a:r>
            <a:r>
              <a:rPr lang="en-US" sz="2400" dirty="0" err="1">
                <a:solidFill>
                  <a:schemeClr val="tx1">
                    <a:lumMod val="75000"/>
                    <a:lumOff val="25000"/>
                  </a:schemeClr>
                </a:solidFill>
              </a:rPr>
              <a:t>service</a:t>
            </a:r>
            <a:r>
              <a:rPr lang="en-US" sz="2400" dirty="0" err="1">
                <a:solidFill>
                  <a:srgbClr val="C00000"/>
                </a:solidFill>
              </a:rPr>
              <a:t>:HelloService</a:t>
            </a:r>
            <a:r>
              <a:rPr lang="en-US" sz="2400" dirty="0"/>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3" name="Rectangle 2"/>
          <p:cNvSpPr/>
          <p:nvPr/>
        </p:nvSpPr>
        <p:spPr>
          <a:xfrm>
            <a:off x="620603" y="4565462"/>
            <a:ext cx="11102824" cy="1754326"/>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When Angular creates a component, it first asks an injector for the services that the component requires.</a:t>
            </a:r>
          </a:p>
          <a:p>
            <a:pPr marL="285750" indent="-285750">
              <a:buFont typeface="Arial" panose="020B0604020202020204" pitchFamily="34" charset="0"/>
              <a:buChar char="•"/>
            </a:pPr>
            <a:r>
              <a:rPr lang="en-US" dirty="0">
                <a:latin typeface="Roboto"/>
              </a:rPr>
              <a:t>An injector maintains a container of service instances that it has previously created. If a requested service instance is not in the container, the injector makes one and adds it to the container before returning the service to Angular. </a:t>
            </a:r>
          </a:p>
          <a:p>
            <a:pPr marL="285750" indent="-285750">
              <a:buFont typeface="Arial" panose="020B0604020202020204" pitchFamily="34" charset="0"/>
              <a:buChar char="•"/>
            </a:pPr>
            <a:r>
              <a:rPr lang="en-US" dirty="0">
                <a:latin typeface="Roboto"/>
              </a:rPr>
              <a:t>When all requested services have been resolved and returned, Angular can call the component's constructor with those services as arguments. This is </a:t>
            </a:r>
            <a:r>
              <a:rPr lang="en-US" i="1" dirty="0">
                <a:latin typeface="Roboto"/>
              </a:rPr>
              <a:t>dependency injection</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359029966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(Cont..)</a:t>
            </a:r>
          </a:p>
        </p:txBody>
      </p:sp>
      <p:sp>
        <p:nvSpPr>
          <p:cNvPr id="3" name="Content Placeholder 2"/>
          <p:cNvSpPr>
            <a:spLocks noGrp="1"/>
          </p:cNvSpPr>
          <p:nvPr>
            <p:ph idx="1"/>
          </p:nvPr>
        </p:nvSpPr>
        <p:spPr/>
        <p:txBody>
          <a:bodyPr/>
          <a:lstStyle/>
          <a:p>
            <a:pPr marL="0" indent="0">
              <a:buNone/>
            </a:pPr>
            <a:r>
              <a:rPr lang="en-US" dirty="0">
                <a:solidFill>
                  <a:schemeClr val="tx1"/>
                </a:solidFill>
              </a:rPr>
              <a:t>Points to remember about dependency injection:</a:t>
            </a:r>
          </a:p>
          <a:p>
            <a:r>
              <a:rPr lang="en-US" dirty="0">
                <a:solidFill>
                  <a:schemeClr val="tx1"/>
                </a:solidFill>
              </a:rPr>
              <a:t>Dependency injection is wired into the Angular framework and used everywhere.</a:t>
            </a:r>
          </a:p>
          <a:p>
            <a:r>
              <a:rPr lang="en-US" dirty="0">
                <a:solidFill>
                  <a:schemeClr val="tx1"/>
                </a:solidFill>
              </a:rPr>
              <a:t>The</a:t>
            </a:r>
            <a:r>
              <a:rPr lang="en-US" dirty="0"/>
              <a:t> </a:t>
            </a:r>
            <a:r>
              <a:rPr lang="en-US" i="1" dirty="0">
                <a:solidFill>
                  <a:schemeClr val="tx2">
                    <a:lumMod val="50000"/>
                  </a:schemeClr>
                </a:solidFill>
              </a:rPr>
              <a:t>injector</a:t>
            </a:r>
            <a:r>
              <a:rPr lang="en-US" dirty="0"/>
              <a:t> </a:t>
            </a:r>
            <a:r>
              <a:rPr lang="en-US" dirty="0">
                <a:solidFill>
                  <a:schemeClr val="tx1"/>
                </a:solidFill>
              </a:rPr>
              <a:t>is the main mechanism.</a:t>
            </a:r>
          </a:p>
          <a:p>
            <a:pPr lvl="1"/>
            <a:r>
              <a:rPr lang="en-US" dirty="0">
                <a:solidFill>
                  <a:schemeClr val="tx1"/>
                </a:solidFill>
              </a:rPr>
              <a:t>An injector maintains a</a:t>
            </a:r>
            <a:r>
              <a:rPr lang="en-US" dirty="0"/>
              <a:t> </a:t>
            </a:r>
            <a:r>
              <a:rPr lang="en-US" b="1" i="1" dirty="0">
                <a:solidFill>
                  <a:schemeClr val="tx1">
                    <a:lumMod val="90000"/>
                    <a:lumOff val="10000"/>
                  </a:schemeClr>
                </a:solidFill>
              </a:rPr>
              <a:t>container</a:t>
            </a:r>
            <a:r>
              <a:rPr lang="en-US" dirty="0"/>
              <a:t> </a:t>
            </a:r>
            <a:r>
              <a:rPr lang="en-US" dirty="0">
                <a:solidFill>
                  <a:schemeClr val="tx1"/>
                </a:solidFill>
              </a:rPr>
              <a:t>of service instances that it created.</a:t>
            </a:r>
          </a:p>
          <a:p>
            <a:pPr lvl="1"/>
            <a:r>
              <a:rPr lang="en-US" dirty="0">
                <a:solidFill>
                  <a:schemeClr val="tx1"/>
                </a:solidFill>
              </a:rPr>
              <a:t>An injector can create a new service instance from a</a:t>
            </a:r>
            <a:r>
              <a:rPr lang="en-US" dirty="0"/>
              <a:t> </a:t>
            </a:r>
            <a:r>
              <a:rPr lang="en-US" b="1" i="1" dirty="0">
                <a:solidFill>
                  <a:schemeClr val="tx1">
                    <a:lumMod val="90000"/>
                    <a:lumOff val="10000"/>
                  </a:schemeClr>
                </a:solidFill>
              </a:rPr>
              <a:t>provider</a:t>
            </a:r>
            <a:r>
              <a:rPr lang="en-US" dirty="0"/>
              <a:t>.</a:t>
            </a:r>
          </a:p>
          <a:p>
            <a:r>
              <a:rPr lang="en-US" dirty="0">
                <a:solidFill>
                  <a:schemeClr val="tx1"/>
                </a:solidFill>
              </a:rPr>
              <a:t>A</a:t>
            </a:r>
            <a:r>
              <a:rPr lang="en-US" dirty="0"/>
              <a:t> </a:t>
            </a:r>
            <a:r>
              <a:rPr lang="en-US" b="1" i="1" dirty="0">
                <a:solidFill>
                  <a:schemeClr val="tx1">
                    <a:lumMod val="90000"/>
                    <a:lumOff val="10000"/>
                  </a:schemeClr>
                </a:solidFill>
              </a:rPr>
              <a:t>provider</a:t>
            </a:r>
            <a:r>
              <a:rPr lang="en-US" dirty="0"/>
              <a:t> </a:t>
            </a:r>
            <a:r>
              <a:rPr lang="en-US" dirty="0">
                <a:solidFill>
                  <a:schemeClr val="tx1"/>
                </a:solidFill>
              </a:rPr>
              <a:t>is a recipe for creating a service.</a:t>
            </a:r>
          </a:p>
          <a:p>
            <a:r>
              <a:rPr lang="en-US" dirty="0">
                <a:solidFill>
                  <a:schemeClr val="tx1"/>
                </a:solidFill>
              </a:rPr>
              <a:t>Register </a:t>
            </a:r>
            <a:r>
              <a:rPr lang="en-US" i="1" dirty="0">
                <a:solidFill>
                  <a:schemeClr val="tx1"/>
                </a:solidFill>
              </a:rPr>
              <a:t>providers</a:t>
            </a:r>
            <a:r>
              <a:rPr lang="en-US" dirty="0">
                <a:solidFill>
                  <a:schemeClr val="tx1"/>
                </a:solidFill>
              </a:rPr>
              <a:t> with </a:t>
            </a:r>
            <a:r>
              <a:rPr lang="en-US" b="1" dirty="0">
                <a:solidFill>
                  <a:schemeClr val="tx1">
                    <a:lumMod val="90000"/>
                    <a:lumOff val="10000"/>
                  </a:schemeClr>
                </a:solidFill>
              </a:rPr>
              <a:t>injectors</a:t>
            </a:r>
            <a:r>
              <a:rPr lang="en-US" dirty="0"/>
              <a:t>.</a:t>
            </a:r>
          </a:p>
          <a:p>
            <a:pPr marL="0" indent="0">
              <a:buNone/>
            </a:pPr>
            <a:br>
              <a:rPr lang="en-US" dirty="0"/>
            </a:br>
            <a:endParaRPr lang="en-US" dirty="0"/>
          </a:p>
        </p:txBody>
      </p:sp>
    </p:spTree>
    <p:extLst>
      <p:ext uri="{BB962C8B-B14F-4D97-AF65-F5344CB8AC3E}">
        <p14:creationId xmlns:p14="http://schemas.microsoft.com/office/powerpoint/2010/main" val="1449453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Angular?</a:t>
            </a:r>
          </a:p>
        </p:txBody>
      </p:sp>
      <p:sp>
        <p:nvSpPr>
          <p:cNvPr id="3" name="Content Placeholder 2"/>
          <p:cNvSpPr>
            <a:spLocks noGrp="1"/>
          </p:cNvSpPr>
          <p:nvPr>
            <p:ph idx="1"/>
          </p:nvPr>
        </p:nvSpPr>
        <p:spPr>
          <a:xfrm>
            <a:off x="395036" y="1112486"/>
            <a:ext cx="11373491" cy="4897665"/>
          </a:xfrm>
        </p:spPr>
        <p:txBody>
          <a:bodyPr>
            <a:normAutofit/>
          </a:bodyPr>
          <a:lstStyle/>
          <a:p>
            <a:pPr marL="0" indent="0">
              <a:buNone/>
            </a:pPr>
            <a:endParaRPr lang="en-US" sz="2200" dirty="0">
              <a:solidFill>
                <a:schemeClr val="tx1"/>
              </a:solidFill>
            </a:endParaRPr>
          </a:p>
          <a:p>
            <a:r>
              <a:rPr lang="en-US" sz="2200" dirty="0">
                <a:solidFill>
                  <a:schemeClr val="tx1"/>
                </a:solidFill>
              </a:rPr>
              <a:t>It makes mobile apps easier to handle things and improves performance, load time, etc.</a:t>
            </a:r>
          </a:p>
          <a:p>
            <a:r>
              <a:rPr lang="en-US" sz="2200" dirty="0">
                <a:solidFill>
                  <a:schemeClr val="tx1"/>
                </a:solidFill>
              </a:rPr>
              <a:t>Angular is component driven. The complexity of the core </a:t>
            </a:r>
            <a:r>
              <a:rPr lang="en-US" sz="2200" dirty="0" err="1">
                <a:solidFill>
                  <a:schemeClr val="tx1"/>
                </a:solidFill>
              </a:rPr>
              <a:t>AngularJS</a:t>
            </a:r>
            <a:r>
              <a:rPr lang="en-US" sz="2200" dirty="0">
                <a:solidFill>
                  <a:schemeClr val="tx1"/>
                </a:solidFill>
              </a:rPr>
              <a:t> will be removed, resulting better performance.</a:t>
            </a:r>
          </a:p>
          <a:p>
            <a:r>
              <a:rPr lang="en-US" sz="2200" dirty="0">
                <a:solidFill>
                  <a:schemeClr val="tx1"/>
                </a:solidFill>
              </a:rPr>
              <a:t>Angular targets ES6 and make harder for any hacks or workarounds which ensures the security of the particular business domain.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368"/>
          <a:stretch/>
        </p:blipFill>
        <p:spPr>
          <a:xfrm>
            <a:off x="5479615" y="3986273"/>
            <a:ext cx="5356707" cy="2496414"/>
          </a:xfrm>
          <a:prstGeom prst="rect">
            <a:avLst/>
          </a:prstGeom>
        </p:spPr>
      </p:pic>
    </p:spTree>
    <p:extLst>
      <p:ext uri="{BB962C8B-B14F-4D97-AF65-F5344CB8AC3E}">
        <p14:creationId xmlns:p14="http://schemas.microsoft.com/office/powerpoint/2010/main" val="295009751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Routers</a:t>
            </a:r>
          </a:p>
        </p:txBody>
      </p:sp>
      <p:sp>
        <p:nvSpPr>
          <p:cNvPr id="3" name="Content Placeholder 2"/>
          <p:cNvSpPr>
            <a:spLocks noGrp="1"/>
          </p:cNvSpPr>
          <p:nvPr>
            <p:ph idx="1"/>
          </p:nvPr>
        </p:nvSpPr>
        <p:spPr/>
        <p:txBody>
          <a:bodyPr/>
          <a:lstStyle/>
          <a:p>
            <a:r>
              <a:rPr lang="en-US" dirty="0">
                <a:solidFill>
                  <a:schemeClr val="tx1"/>
                </a:solidFill>
              </a:rPr>
              <a:t>The Angular Router enables navigation from one view to the next as users perform application tasks</a:t>
            </a:r>
          </a:p>
          <a:p>
            <a:r>
              <a:rPr lang="en-US" dirty="0">
                <a:solidFill>
                  <a:schemeClr val="tx1"/>
                </a:solidFill>
              </a:rPr>
              <a:t>Enter a URL in the address bar and the browser navigates to a corresponding page.</a:t>
            </a:r>
          </a:p>
          <a:p>
            <a:r>
              <a:rPr lang="en-US" dirty="0">
                <a:solidFill>
                  <a:schemeClr val="tx1"/>
                </a:solidFill>
              </a:rPr>
              <a:t>Click links on the page and the browser navigates to a new page.</a:t>
            </a:r>
          </a:p>
          <a:p>
            <a:r>
              <a:rPr lang="en-US" dirty="0">
                <a:solidFill>
                  <a:schemeClr val="tx1"/>
                </a:solidFill>
              </a:rPr>
              <a:t>Click the browser's back and forward buttons and the browser navigates backward and forward through the history of pages you've seen.</a:t>
            </a:r>
          </a:p>
          <a:p>
            <a:endParaRPr lang="en-US" dirty="0">
              <a:solidFill>
                <a:schemeClr val="tx1"/>
              </a:solidFill>
            </a:endParaRPr>
          </a:p>
        </p:txBody>
      </p:sp>
      <p:sp>
        <p:nvSpPr>
          <p:cNvPr id="5" name="Rectangle 4"/>
          <p:cNvSpPr/>
          <p:nvPr/>
        </p:nvSpPr>
        <p:spPr bwMode="auto">
          <a:xfrm>
            <a:off x="1758038" y="4965895"/>
            <a:ext cx="8721971" cy="745588"/>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import  {</a:t>
            </a:r>
            <a:r>
              <a:rPr kumimoji="0" lang="en-US" sz="2400" b="0" i="0" u="none" strike="noStrike" cap="none" normalizeH="0" dirty="0">
                <a:ln>
                  <a:noFill/>
                </a:ln>
                <a:solidFill>
                  <a:schemeClr val="tx1"/>
                </a:solidFill>
                <a:effectLst/>
                <a:latin typeface="Arial" pitchFamily="34" charset="0"/>
                <a:ea typeface="ＭＳ Ｐゴシック"/>
                <a:cs typeface="ＭＳ Ｐゴシック"/>
              </a:rPr>
              <a:t> </a:t>
            </a:r>
            <a:r>
              <a:rPr kumimoji="0" lang="en-US" sz="2400" b="0" i="0" u="none" strike="noStrike" cap="none" normalizeH="0" dirty="0" err="1">
                <a:ln>
                  <a:noFill/>
                </a:ln>
                <a:solidFill>
                  <a:schemeClr val="tx1">
                    <a:lumMod val="75000"/>
                    <a:lumOff val="25000"/>
                  </a:schemeClr>
                </a:solidFill>
                <a:effectLst/>
                <a:latin typeface="Arial" pitchFamily="34" charset="0"/>
                <a:ea typeface="ＭＳ Ｐゴシック"/>
                <a:cs typeface="ＭＳ Ｐゴシック"/>
              </a:rPr>
              <a:t>RouterModule</a:t>
            </a:r>
            <a:r>
              <a:rPr kumimoji="0" lang="en-US" sz="2400" b="0" i="0" u="none" strike="noStrike" cap="none" normalizeH="0" dirty="0">
                <a:ln>
                  <a:noFill/>
                </a:ln>
                <a:solidFill>
                  <a:schemeClr val="tx1">
                    <a:lumMod val="75000"/>
                    <a:lumOff val="25000"/>
                  </a:schemeClr>
                </a:solidFill>
                <a:effectLst/>
                <a:latin typeface="Arial" pitchFamily="34" charset="0"/>
                <a:ea typeface="ＭＳ Ｐゴシック"/>
                <a:cs typeface="ＭＳ Ｐゴシック"/>
              </a:rPr>
              <a:t>, Routes</a:t>
            </a:r>
            <a:r>
              <a:rPr kumimoji="0" lang="en-US" sz="2400" b="0" i="0" u="none" strike="noStrike" cap="none" normalizeH="0" dirty="0">
                <a:ln>
                  <a:noFill/>
                </a:ln>
                <a:solidFill>
                  <a:schemeClr val="tx1"/>
                </a:solidFill>
                <a:effectLst/>
                <a:latin typeface="Arial" pitchFamily="34" charset="0"/>
                <a:ea typeface="ＭＳ Ｐゴシック"/>
                <a:cs typeface="ＭＳ Ｐゴシック"/>
              </a:rPr>
              <a:t> } from  ‘</a:t>
            </a:r>
            <a:r>
              <a:rPr kumimoji="0" lang="en-US" sz="2400" b="0" i="0" u="none" strike="noStrike" cap="none" normalizeH="0" dirty="0">
                <a:ln>
                  <a:noFill/>
                </a:ln>
                <a:solidFill>
                  <a:srgbClr val="C00000"/>
                </a:solidFill>
                <a:effectLst/>
                <a:latin typeface="Arial" pitchFamily="34" charset="0"/>
                <a:ea typeface="ＭＳ Ｐゴシック"/>
                <a:cs typeface="ＭＳ Ｐゴシック"/>
              </a:rPr>
              <a:t>@angular/router</a:t>
            </a:r>
            <a:r>
              <a:rPr kumimoji="0" lang="en-US" sz="2400" b="0" i="0" u="none" strike="noStrike" cap="none" normalizeH="0" dirty="0">
                <a:ln>
                  <a:noFill/>
                </a:ln>
                <a:solidFill>
                  <a:schemeClr val="tx1"/>
                </a:solidFill>
                <a:effectLst/>
                <a:latin typeface="Arial" pitchFamily="34" charset="0"/>
                <a:ea typeface="ＭＳ Ｐゴシック"/>
                <a:cs typeface="ＭＳ Ｐゴシック"/>
              </a:rPr>
              <a:t>’;</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2238955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a:solidFill>
                  <a:schemeClr val="tx1"/>
                </a:solidFill>
              </a:rPr>
              <a:t> </a:t>
            </a:r>
            <a:endParaRPr lang="en-US" dirty="0">
              <a:solidFill>
                <a:schemeClr val="tx1">
                  <a:lumMod val="50000"/>
                  <a:lumOff val="50000"/>
                </a:schemeClr>
              </a:solidFill>
            </a:endParaRPr>
          </a:p>
          <a:p>
            <a:pPr marL="0" indent="0">
              <a:buNone/>
            </a:pPr>
            <a:r>
              <a:rPr lang="en-US" dirty="0">
                <a:solidFill>
                  <a:schemeClr val="tx1"/>
                </a:solidFill>
              </a:rPr>
              <a:t> For more information about architecture:</a:t>
            </a:r>
          </a:p>
          <a:p>
            <a:pPr marL="0" indent="0">
              <a:buNone/>
            </a:pPr>
            <a:r>
              <a:rPr lang="en-US" dirty="0">
                <a:solidFill>
                  <a:schemeClr val="tx1"/>
                </a:solidFill>
              </a:rPr>
              <a:t>	-</a:t>
            </a:r>
            <a:r>
              <a:rPr lang="en-US" dirty="0">
                <a:solidFill>
                  <a:schemeClr val="tx1">
                    <a:lumMod val="50000"/>
                    <a:lumOff val="50000"/>
                  </a:schemeClr>
                </a:solidFill>
              </a:rPr>
              <a:t> https://angular.io/guide/architecture</a:t>
            </a:r>
          </a:p>
          <a:p>
            <a:pPr marL="0" indent="0">
              <a:buNone/>
            </a:pPr>
            <a:r>
              <a:rPr lang="en-US" dirty="0">
                <a:solidFill>
                  <a:schemeClr val="tx1"/>
                </a:solidFill>
              </a:rPr>
              <a:t> For Typescript</a:t>
            </a:r>
          </a:p>
          <a:p>
            <a:pPr marL="0" indent="0">
              <a:buNone/>
            </a:pPr>
            <a:r>
              <a:rPr lang="en-US" dirty="0">
                <a:solidFill>
                  <a:schemeClr val="tx1"/>
                </a:solidFill>
              </a:rPr>
              <a:t>	-</a:t>
            </a:r>
            <a:r>
              <a:rPr lang="en-US" dirty="0">
                <a:solidFill>
                  <a:schemeClr val="tx1">
                    <a:lumMod val="50000"/>
                    <a:lumOff val="50000"/>
                  </a:schemeClr>
                </a:solidFill>
              </a:rPr>
              <a:t> https://www.learnhowtoprogram.com/javascript/angular-js/typescript- </a:t>
            </a:r>
          </a:p>
          <a:p>
            <a:pPr marL="0" indent="0">
              <a:buNone/>
            </a:pPr>
            <a:r>
              <a:rPr lang="en-US" dirty="0">
                <a:solidFill>
                  <a:schemeClr val="tx1">
                    <a:lumMod val="50000"/>
                    <a:lumOff val="50000"/>
                  </a:schemeClr>
                </a:solidFill>
              </a:rPr>
              <a:t>             introduction-and-installation</a:t>
            </a:r>
          </a:p>
        </p:txBody>
      </p:sp>
    </p:spTree>
    <p:extLst>
      <p:ext uri="{BB962C8B-B14F-4D97-AF65-F5344CB8AC3E}">
        <p14:creationId xmlns:p14="http://schemas.microsoft.com/office/powerpoint/2010/main" val="19260694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1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Features</a:t>
            </a:r>
          </a:p>
        </p:txBody>
      </p:sp>
      <p:sp>
        <p:nvSpPr>
          <p:cNvPr id="3" name="Content Placeholder 2"/>
          <p:cNvSpPr>
            <a:spLocks noGrp="1"/>
          </p:cNvSpPr>
          <p:nvPr>
            <p:ph idx="1"/>
          </p:nvPr>
        </p:nvSpPr>
        <p:spPr>
          <a:xfrm>
            <a:off x="408684" y="1078172"/>
            <a:ext cx="11373491" cy="5807121"/>
          </a:xfrm>
        </p:spPr>
        <p:txBody>
          <a:bodyPr>
            <a:noAutofit/>
          </a:bodyPr>
          <a:lstStyle/>
          <a:p>
            <a:r>
              <a:rPr lang="en-US" sz="2000" b="1" dirty="0"/>
              <a:t>Browser </a:t>
            </a:r>
            <a:r>
              <a:rPr lang="en-US" sz="2000" b="1" dirty="0" err="1"/>
              <a:t>Compatibilty</a:t>
            </a:r>
            <a:r>
              <a:rPr lang="en-US" sz="2000" dirty="0"/>
              <a:t>:</a:t>
            </a:r>
          </a:p>
          <a:p>
            <a:pPr marL="0" indent="0">
              <a:buNone/>
            </a:pPr>
            <a:r>
              <a:rPr lang="en-US" sz="2000" dirty="0"/>
              <a:t>	</a:t>
            </a:r>
            <a:r>
              <a:rPr lang="en-US" sz="2000" dirty="0">
                <a:solidFill>
                  <a:schemeClr val="tx1"/>
                </a:solidFill>
              </a:rPr>
              <a:t>- It supports IE 9, 10, 11, Firefox, Chrome, Safari, Android 4.1 &amp; Microsoft Edge.</a:t>
            </a:r>
          </a:p>
          <a:p>
            <a:r>
              <a:rPr lang="en-US" sz="2000" b="1" dirty="0"/>
              <a:t>Cross platform:</a:t>
            </a:r>
          </a:p>
          <a:p>
            <a:pPr marL="0" indent="0">
              <a:buNone/>
            </a:pPr>
            <a:r>
              <a:rPr lang="en-US" sz="2000" dirty="0"/>
              <a:t>             </a:t>
            </a:r>
            <a:r>
              <a:rPr lang="en-US" sz="2000" dirty="0">
                <a:solidFill>
                  <a:schemeClr val="tx1"/>
                </a:solidFill>
              </a:rPr>
              <a:t>- It can run on desktop, mobile, Android, </a:t>
            </a:r>
            <a:r>
              <a:rPr lang="en-US" sz="2000" dirty="0" err="1">
                <a:solidFill>
                  <a:schemeClr val="tx1"/>
                </a:solidFill>
              </a:rPr>
              <a:t>iOS</a:t>
            </a:r>
            <a:r>
              <a:rPr lang="en-US" sz="2000" dirty="0">
                <a:solidFill>
                  <a:schemeClr val="tx1"/>
                </a:solidFill>
              </a:rPr>
              <a:t>, etc.</a:t>
            </a:r>
          </a:p>
          <a:p>
            <a:r>
              <a:rPr lang="en-US" sz="2000" b="1" dirty="0"/>
              <a:t>Development </a:t>
            </a:r>
          </a:p>
          <a:p>
            <a:pPr lvl="1"/>
            <a:r>
              <a:rPr lang="en-US" sz="2000" dirty="0">
                <a:solidFill>
                  <a:schemeClr val="tx1"/>
                </a:solidFill>
              </a:rPr>
              <a:t>It provide full support for CS5, </a:t>
            </a:r>
            <a:r>
              <a:rPr lang="en-US" sz="2000" dirty="0" err="1">
                <a:solidFill>
                  <a:schemeClr val="tx1"/>
                </a:solidFill>
              </a:rPr>
              <a:t>TypeScript</a:t>
            </a:r>
            <a:r>
              <a:rPr lang="en-US" sz="2000" dirty="0">
                <a:solidFill>
                  <a:schemeClr val="tx1"/>
                </a:solidFill>
              </a:rPr>
              <a:t>, Dart, ES6, other languages that compile to JavaScript. </a:t>
            </a:r>
          </a:p>
          <a:p>
            <a:r>
              <a:rPr lang="en-US" sz="2000" b="1" dirty="0"/>
              <a:t>Mobile Support</a:t>
            </a:r>
          </a:p>
          <a:p>
            <a:pPr lvl="1"/>
            <a:r>
              <a:rPr lang="en-US" sz="2000" dirty="0">
                <a:solidFill>
                  <a:schemeClr val="tx1"/>
                </a:solidFill>
              </a:rPr>
              <a:t>Angular.0 is mobile oriented architecture. There are libraries i.e. Native script which helps mobile development fast.</a:t>
            </a:r>
          </a:p>
          <a:p>
            <a:r>
              <a:rPr lang="en-US" sz="2000" b="1" dirty="0" err="1"/>
              <a:t>TypeScript</a:t>
            </a:r>
            <a:endParaRPr lang="en-US" sz="2000" b="1" dirty="0"/>
          </a:p>
          <a:p>
            <a:pPr lvl="1"/>
            <a:r>
              <a:rPr lang="en-US" sz="2000" dirty="0">
                <a:solidFill>
                  <a:schemeClr val="tx1"/>
                </a:solidFill>
              </a:rPr>
              <a:t>TypeScript(TS) is used heavily in Angular. Google currently using DART for coding. DART or TypeScript can be used for Angular</a:t>
            </a:r>
          </a:p>
          <a:p>
            <a:r>
              <a:rPr lang="en-US" sz="2000" b="1" dirty="0"/>
              <a:t>No $Scope in Angular</a:t>
            </a:r>
            <a:br>
              <a:rPr lang="en-US" sz="2000" b="1" dirty="0"/>
            </a:br>
            <a:r>
              <a:rPr lang="en-US" sz="2000" dirty="0" err="1">
                <a:solidFill>
                  <a:schemeClr val="tx1"/>
                </a:solidFill>
              </a:rPr>
              <a:t>Angular</a:t>
            </a:r>
            <a:r>
              <a:rPr lang="en-US" sz="2000" dirty="0">
                <a:solidFill>
                  <a:schemeClr val="tx1"/>
                </a:solidFill>
              </a:rPr>
              <a:t> is not using $scope anymore to glue view and controller</a:t>
            </a:r>
          </a:p>
          <a:p>
            <a:pPr marL="609036" lvl="1" indent="0">
              <a:buNone/>
            </a:pPr>
            <a:endParaRPr lang="en-US" sz="2000" dirty="0"/>
          </a:p>
          <a:p>
            <a:pPr marL="609036" lvl="1" indent="0">
              <a:buNone/>
            </a:pPr>
            <a:br>
              <a:rPr lang="en-US" sz="2000" dirty="0"/>
            </a:br>
            <a:endParaRPr lang="en-US" sz="2000" dirty="0"/>
          </a:p>
        </p:txBody>
      </p:sp>
    </p:spTree>
    <p:extLst>
      <p:ext uri="{BB962C8B-B14F-4D97-AF65-F5344CB8AC3E}">
        <p14:creationId xmlns:p14="http://schemas.microsoft.com/office/powerpoint/2010/main" val="42067246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a:xfrm>
            <a:off x="408684" y="1037228"/>
            <a:ext cx="11373491" cy="5349921"/>
          </a:xfrm>
        </p:spPr>
        <p:txBody>
          <a:bodyPr>
            <a:normAutofit fontScale="92500" lnSpcReduction="10000"/>
          </a:bodyPr>
          <a:lstStyle/>
          <a:p>
            <a:r>
              <a:rPr lang="en-US" dirty="0">
                <a:solidFill>
                  <a:schemeClr val="tx1"/>
                </a:solidFill>
              </a:rPr>
              <a:t>Typescript is basically a compiled type language with a strongly typed layer in conjunction with JavaScript.</a:t>
            </a:r>
          </a:p>
          <a:p>
            <a:r>
              <a:rPr lang="en-US" dirty="0">
                <a:solidFill>
                  <a:schemeClr val="tx1"/>
                </a:solidFill>
              </a:rPr>
              <a:t>Typescript allows to write a class, interface, and module statements just like in Java or C# which boosts the performance of the web and mobile solution as the code written in Typescript are less inclined to run-time errors. </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solidFill>
                  <a:schemeClr val="tx1"/>
                </a:solidFill>
              </a:rPr>
              <a:t>For more about Typescript</a:t>
            </a:r>
          </a:p>
          <a:p>
            <a:pPr marL="0" indent="0">
              <a:buNone/>
            </a:pPr>
            <a:r>
              <a:rPr lang="en-US" dirty="0">
                <a:solidFill>
                  <a:schemeClr val="tx1"/>
                </a:solidFill>
              </a:rPr>
              <a:t>	-</a:t>
            </a:r>
            <a:r>
              <a:rPr lang="en-US" dirty="0">
                <a:solidFill>
                  <a:schemeClr val="tx1">
                    <a:lumMod val="50000"/>
                    <a:lumOff val="50000"/>
                  </a:schemeClr>
                </a:solidFill>
              </a:rPr>
              <a:t> https://www.learnhowtoprogram.com/javascript/angular-js/typescript- </a:t>
            </a:r>
          </a:p>
          <a:p>
            <a:pPr marL="0" indent="0">
              <a:buNone/>
            </a:pPr>
            <a:r>
              <a:rPr lang="en-US" dirty="0">
                <a:solidFill>
                  <a:schemeClr val="tx1">
                    <a:lumMod val="50000"/>
                    <a:lumOff val="50000"/>
                  </a:schemeClr>
                </a:solidFill>
              </a:rPr>
              <a:t>             introduction-and-installation</a:t>
            </a:r>
          </a:p>
          <a:p>
            <a:endParaRPr lang="en-US" dirty="0"/>
          </a:p>
        </p:txBody>
      </p:sp>
      <p:sp>
        <p:nvSpPr>
          <p:cNvPr id="5" name="TextBox 4"/>
          <p:cNvSpPr txBox="1"/>
          <p:nvPr/>
        </p:nvSpPr>
        <p:spPr>
          <a:xfrm>
            <a:off x="1856096" y="2904881"/>
            <a:ext cx="6864823" cy="923330"/>
          </a:xfrm>
          <a:prstGeom prst="rect">
            <a:avLst/>
          </a:prstGeom>
          <a:solidFill>
            <a:srgbClr val="E395DF"/>
          </a:solidFill>
          <a:ln w="28575">
            <a:solidFill>
              <a:schemeClr val="tx1"/>
            </a:solidFill>
          </a:ln>
        </p:spPr>
        <p:txBody>
          <a:bodyPr wrap="square" rtlCol="0">
            <a:spAutoFit/>
          </a:bodyPr>
          <a:lstStyle/>
          <a:p>
            <a:r>
              <a:rPr lang="en-US" b="1" dirty="0" err="1">
                <a:solidFill>
                  <a:srgbClr val="FF0000"/>
                </a:solidFill>
              </a:rPr>
              <a:t>TypeScript</a:t>
            </a:r>
            <a:r>
              <a:rPr lang="en-US" b="1" dirty="0">
                <a:solidFill>
                  <a:srgbClr val="FF0000"/>
                </a:solidFill>
              </a:rPr>
              <a:t> code:</a:t>
            </a:r>
          </a:p>
          <a:p>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message:string</a:t>
            </a:r>
            <a:r>
              <a:rPr lang="en-US" b="1" dirty="0">
                <a:latin typeface="Courier New" panose="02070309020205020404" pitchFamily="49" charset="0"/>
                <a:cs typeface="Courier New" panose="02070309020205020404" pitchFamily="49" charset="0"/>
              </a:rPr>
              <a:t> =“Hello World”</a:t>
            </a:r>
          </a:p>
          <a:p>
            <a:r>
              <a:rPr lang="en-US" b="1" dirty="0">
                <a:latin typeface="Courier New" panose="02070309020205020404" pitchFamily="49" charset="0"/>
                <a:cs typeface="Courier New" panose="02070309020205020404" pitchFamily="49" charset="0"/>
              </a:rPr>
              <a:t>Console.log(“message”)</a:t>
            </a:r>
          </a:p>
        </p:txBody>
      </p:sp>
      <p:sp>
        <p:nvSpPr>
          <p:cNvPr id="9" name="TextBox 8"/>
          <p:cNvSpPr txBox="1"/>
          <p:nvPr/>
        </p:nvSpPr>
        <p:spPr>
          <a:xfrm>
            <a:off x="1856095" y="4151650"/>
            <a:ext cx="6864824" cy="923330"/>
          </a:xfrm>
          <a:prstGeom prst="rect">
            <a:avLst/>
          </a:prstGeom>
          <a:solidFill>
            <a:srgbClr val="E395DF"/>
          </a:solidFill>
          <a:ln w="28575">
            <a:solidFill>
              <a:schemeClr val="tx1"/>
            </a:solidFill>
          </a:ln>
        </p:spPr>
        <p:txBody>
          <a:bodyPr wrap="square" rtlCol="0">
            <a:spAutoFit/>
          </a:bodyPr>
          <a:lstStyle/>
          <a:p>
            <a:r>
              <a:rPr lang="en-US" b="1" dirty="0">
                <a:solidFill>
                  <a:srgbClr val="FF0000"/>
                </a:solidFill>
              </a:rPr>
              <a:t>Compiled JavaScript Code:</a:t>
            </a:r>
          </a:p>
          <a:p>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message =“Hello World”</a:t>
            </a:r>
          </a:p>
          <a:p>
            <a:r>
              <a:rPr lang="en-US" b="1" dirty="0">
                <a:latin typeface="Courier New" panose="02070309020205020404" pitchFamily="49" charset="0"/>
                <a:cs typeface="Courier New" panose="02070309020205020404" pitchFamily="49" charset="0"/>
              </a:rPr>
              <a:t>Console.log(“message”)</a:t>
            </a:r>
          </a:p>
        </p:txBody>
      </p:sp>
      <p:sp>
        <p:nvSpPr>
          <p:cNvPr id="10" name="TextBox 9"/>
          <p:cNvSpPr txBox="1"/>
          <p:nvPr/>
        </p:nvSpPr>
        <p:spPr>
          <a:xfrm>
            <a:off x="8982595" y="3181879"/>
            <a:ext cx="2652243" cy="646331"/>
          </a:xfrm>
          <a:prstGeom prst="rect">
            <a:avLst/>
          </a:prstGeom>
          <a:noFill/>
        </p:spPr>
        <p:txBody>
          <a:bodyPr wrap="square" rtlCol="0">
            <a:spAutoFit/>
          </a:bodyPr>
          <a:lstStyle/>
          <a:p>
            <a:r>
              <a:rPr lang="en-US" dirty="0"/>
              <a:t>Typescript saved with the extension .</a:t>
            </a:r>
            <a:r>
              <a:rPr lang="en-US" dirty="0" err="1"/>
              <a:t>ts</a:t>
            </a:r>
            <a:r>
              <a:rPr lang="en-US" dirty="0"/>
              <a:t> </a:t>
            </a:r>
          </a:p>
        </p:txBody>
      </p:sp>
      <p:sp>
        <p:nvSpPr>
          <p:cNvPr id="11" name="TextBox 10"/>
          <p:cNvSpPr txBox="1"/>
          <p:nvPr/>
        </p:nvSpPr>
        <p:spPr>
          <a:xfrm>
            <a:off x="9058794" y="4278524"/>
            <a:ext cx="2499843" cy="646331"/>
          </a:xfrm>
          <a:prstGeom prst="rect">
            <a:avLst/>
          </a:prstGeom>
          <a:noFill/>
        </p:spPr>
        <p:txBody>
          <a:bodyPr wrap="square" rtlCol="0">
            <a:spAutoFit/>
          </a:bodyPr>
          <a:lstStyle/>
          <a:p>
            <a:r>
              <a:rPr lang="en-US" dirty="0"/>
              <a:t>The file is compiled to Test.js</a:t>
            </a:r>
          </a:p>
        </p:txBody>
      </p:sp>
    </p:spTree>
    <p:extLst>
      <p:ext uri="{BB962C8B-B14F-4D97-AF65-F5344CB8AC3E}">
        <p14:creationId xmlns:p14="http://schemas.microsoft.com/office/powerpoint/2010/main" val="33791317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Architecture</a:t>
            </a:r>
          </a:p>
        </p:txBody>
      </p:sp>
      <p:sp>
        <p:nvSpPr>
          <p:cNvPr id="3" name="Content Placeholder 2"/>
          <p:cNvSpPr>
            <a:spLocks noGrp="1"/>
          </p:cNvSpPr>
          <p:nvPr>
            <p:ph idx="1"/>
          </p:nvPr>
        </p:nvSpPr>
        <p:spPr>
          <a:xfrm>
            <a:off x="408684" y="928047"/>
            <a:ext cx="11373491" cy="5759355"/>
          </a:xfrm>
        </p:spPr>
        <p:txBody>
          <a:bodyPr>
            <a:normAutofit/>
          </a:bodyPr>
          <a:lstStyle/>
          <a:p>
            <a:r>
              <a:rPr lang="en-US" dirty="0">
                <a:solidFill>
                  <a:schemeClr val="tx1"/>
                </a:solidFill>
              </a:rPr>
              <a:t>The major 8 blocks of Angular architecture:</a:t>
            </a:r>
          </a:p>
          <a:p>
            <a:endParaRPr lang="en-US" dirty="0">
              <a:solidFill>
                <a:schemeClr val="tx1"/>
              </a:solidFill>
            </a:endParaRPr>
          </a:p>
          <a:p>
            <a:endParaRPr lang="en-US" dirty="0"/>
          </a:p>
        </p:txBody>
      </p:sp>
      <p:sp>
        <p:nvSpPr>
          <p:cNvPr id="41" name="Rectangle 40"/>
          <p:cNvSpPr/>
          <p:nvPr/>
        </p:nvSpPr>
        <p:spPr bwMode="auto">
          <a:xfrm>
            <a:off x="4060481" y="1529952"/>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Module</a:t>
            </a:r>
          </a:p>
        </p:txBody>
      </p:sp>
      <p:sp>
        <p:nvSpPr>
          <p:cNvPr id="43" name="Rectangle 42"/>
          <p:cNvSpPr/>
          <p:nvPr/>
        </p:nvSpPr>
        <p:spPr bwMode="auto">
          <a:xfrm>
            <a:off x="4083431" y="5259413"/>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Services</a:t>
            </a:r>
          </a:p>
        </p:txBody>
      </p:sp>
      <p:sp>
        <p:nvSpPr>
          <p:cNvPr id="44" name="Rectangle 43"/>
          <p:cNvSpPr/>
          <p:nvPr/>
        </p:nvSpPr>
        <p:spPr bwMode="auto">
          <a:xfrm>
            <a:off x="4091959" y="5875837"/>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Dependency Injection</a:t>
            </a:r>
          </a:p>
        </p:txBody>
      </p:sp>
      <p:sp>
        <p:nvSpPr>
          <p:cNvPr id="45" name="Oval 44"/>
          <p:cNvSpPr/>
          <p:nvPr/>
        </p:nvSpPr>
        <p:spPr bwMode="auto">
          <a:xfrm>
            <a:off x="3126883" y="1547044"/>
            <a:ext cx="9335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46" name="Rectangle 45"/>
          <p:cNvSpPr/>
          <p:nvPr/>
        </p:nvSpPr>
        <p:spPr bwMode="auto">
          <a:xfrm>
            <a:off x="4060481" y="2160680"/>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Component</a:t>
            </a:r>
          </a:p>
        </p:txBody>
      </p:sp>
      <p:sp>
        <p:nvSpPr>
          <p:cNvPr id="49" name="Rectangle 48"/>
          <p:cNvSpPr/>
          <p:nvPr/>
        </p:nvSpPr>
        <p:spPr bwMode="auto">
          <a:xfrm>
            <a:off x="4060481" y="2770280"/>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Template</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51" name="Rectangle 50"/>
          <p:cNvSpPr/>
          <p:nvPr/>
        </p:nvSpPr>
        <p:spPr bwMode="auto">
          <a:xfrm>
            <a:off x="4091959" y="3399946"/>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Metadata</a:t>
            </a:r>
          </a:p>
        </p:txBody>
      </p:sp>
      <p:sp>
        <p:nvSpPr>
          <p:cNvPr id="53" name="Rectangle 52"/>
          <p:cNvSpPr/>
          <p:nvPr/>
        </p:nvSpPr>
        <p:spPr bwMode="auto">
          <a:xfrm>
            <a:off x="4091959" y="4042208"/>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Data Binding</a:t>
            </a:r>
          </a:p>
        </p:txBody>
      </p:sp>
      <p:sp>
        <p:nvSpPr>
          <p:cNvPr id="55" name="Rectangle 54"/>
          <p:cNvSpPr/>
          <p:nvPr/>
        </p:nvSpPr>
        <p:spPr bwMode="auto">
          <a:xfrm>
            <a:off x="4060481" y="4633758"/>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Directive</a:t>
            </a:r>
          </a:p>
        </p:txBody>
      </p:sp>
      <p:sp>
        <p:nvSpPr>
          <p:cNvPr id="57" name="Oval 56"/>
          <p:cNvSpPr/>
          <p:nvPr/>
        </p:nvSpPr>
        <p:spPr bwMode="auto">
          <a:xfrm>
            <a:off x="3126883" y="2148544"/>
            <a:ext cx="879551"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58" name="Oval 57"/>
          <p:cNvSpPr/>
          <p:nvPr/>
        </p:nvSpPr>
        <p:spPr bwMode="auto">
          <a:xfrm>
            <a:off x="3113236" y="2792263"/>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59" name="Oval 58"/>
          <p:cNvSpPr/>
          <p:nvPr/>
        </p:nvSpPr>
        <p:spPr bwMode="auto">
          <a:xfrm>
            <a:off x="3126883" y="3435982"/>
            <a:ext cx="902297"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60" name="Oval 59"/>
          <p:cNvSpPr/>
          <p:nvPr/>
        </p:nvSpPr>
        <p:spPr bwMode="auto">
          <a:xfrm>
            <a:off x="3148628" y="4091689"/>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61" name="Oval 60"/>
          <p:cNvSpPr/>
          <p:nvPr/>
        </p:nvSpPr>
        <p:spPr bwMode="auto">
          <a:xfrm>
            <a:off x="3139258" y="4657595"/>
            <a:ext cx="894200"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62" name="Oval 61"/>
          <p:cNvSpPr/>
          <p:nvPr/>
        </p:nvSpPr>
        <p:spPr bwMode="auto">
          <a:xfrm>
            <a:off x="3126883" y="5271231"/>
            <a:ext cx="9436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63" name="Oval 62"/>
          <p:cNvSpPr/>
          <p:nvPr/>
        </p:nvSpPr>
        <p:spPr bwMode="auto">
          <a:xfrm>
            <a:off x="3126883" y="5875837"/>
            <a:ext cx="943698"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endParaRPr lang="en-US" sz="900" b="1"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ea typeface="ＭＳ Ｐゴシック"/>
                <a:cs typeface="ＭＳ Ｐゴシック"/>
              </a:rPr>
              <a:t>       </a:t>
            </a:r>
          </a:p>
        </p:txBody>
      </p:sp>
      <p:sp>
        <p:nvSpPr>
          <p:cNvPr id="66" name="Up-Down Arrow 65"/>
          <p:cNvSpPr/>
          <p:nvPr/>
        </p:nvSpPr>
        <p:spPr bwMode="auto">
          <a:xfrm>
            <a:off x="3921231" y="1265572"/>
            <a:ext cx="197432" cy="5323457"/>
          </a:xfrm>
          <a:prstGeom prst="up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21402350"/>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4E8211-D4F5-40A3-82D3-FB9BD6AA017E}"/>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EFE2F61D-0844-4312-8295-BA9460D20164}"/>
</file>

<file path=customXml/itemProps4.xml><?xml version="1.0" encoding="utf-8"?>
<ds:datastoreItem xmlns:ds="http://schemas.openxmlformats.org/officeDocument/2006/customXml" ds:itemID="{C74FD90B-882F-418B-8FC0-778383978369}"/>
</file>

<file path=docProps/app.xml><?xml version="1.0" encoding="utf-8"?>
<Properties xmlns="http://schemas.openxmlformats.org/officeDocument/2006/extended-properties" xmlns:vt="http://schemas.openxmlformats.org/officeDocument/2006/docPropsVTypes">
  <Template>Q3 2014 Board Meeting v4 November 2 2014</Template>
  <TotalTime>28872</TotalTime>
  <Words>2113</Words>
  <Application>Microsoft Office PowerPoint</Application>
  <PresentationFormat>Widescreen</PresentationFormat>
  <Paragraphs>551</Paragraphs>
  <Slides>62</Slides>
  <Notes>2</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5" baseType="lpstr">
      <vt:lpstr>Arial</vt:lpstr>
      <vt:lpstr>Brush Script Std</vt:lpstr>
      <vt:lpstr>Calibri</vt:lpstr>
      <vt:lpstr>Courier New</vt:lpstr>
      <vt:lpstr>Helvetica Condensed</vt:lpstr>
      <vt:lpstr>HelveticaNeue Condensed</vt:lpstr>
      <vt:lpstr>Roboto</vt:lpstr>
      <vt:lpstr>Times</vt:lpstr>
      <vt:lpstr>Times New Roman</vt:lpstr>
      <vt:lpstr>Wingdings</vt:lpstr>
      <vt:lpstr>Blank Presentation</vt:lpstr>
      <vt:lpstr>Document</vt:lpstr>
      <vt:lpstr>Packager Shell Object</vt:lpstr>
      <vt:lpstr>Angular</vt:lpstr>
      <vt:lpstr>Course Objective</vt:lpstr>
      <vt:lpstr>Session Plan</vt:lpstr>
      <vt:lpstr>Introduction to Angular</vt:lpstr>
      <vt:lpstr>Introduction to Angular</vt:lpstr>
      <vt:lpstr>Why Angular?</vt:lpstr>
      <vt:lpstr>Angular Features</vt:lpstr>
      <vt:lpstr>Typescript</vt:lpstr>
      <vt:lpstr>Angular Architecture</vt:lpstr>
      <vt:lpstr>Angular Architecture</vt:lpstr>
      <vt:lpstr>NgModules</vt:lpstr>
      <vt:lpstr> Component</vt:lpstr>
      <vt:lpstr> Component</vt:lpstr>
      <vt:lpstr>Benefits of Component-based Architecture</vt:lpstr>
      <vt:lpstr> Modules</vt:lpstr>
      <vt:lpstr> First Angular Application  Cont…</vt:lpstr>
      <vt:lpstr>First Angular Application  Cont…</vt:lpstr>
      <vt:lpstr>First Angular Application Cont…  </vt:lpstr>
      <vt:lpstr>First Angular  Application</vt:lpstr>
      <vt:lpstr>Structure of Angular Projects Cont…</vt:lpstr>
      <vt:lpstr>Structure of Angular Projects Cont…</vt:lpstr>
      <vt:lpstr>Structure of Angular Projects Cont…</vt:lpstr>
      <vt:lpstr>Angular Component in Action</vt:lpstr>
      <vt:lpstr>Angular Component in Action</vt:lpstr>
      <vt:lpstr>Angular Component in Action</vt:lpstr>
      <vt:lpstr>Creating a Component   Cont…</vt:lpstr>
      <vt:lpstr>Creating a Component</vt:lpstr>
      <vt:lpstr>Creating a Component</vt:lpstr>
      <vt:lpstr>Creating a Component</vt:lpstr>
      <vt:lpstr>Component Metadata</vt:lpstr>
      <vt:lpstr> </vt:lpstr>
      <vt:lpstr> </vt:lpstr>
      <vt:lpstr>Module    </vt:lpstr>
      <vt:lpstr>Module (cont..)</vt:lpstr>
      <vt:lpstr>Module (cont.)</vt:lpstr>
      <vt:lpstr>NgModule</vt:lpstr>
      <vt:lpstr>Module (cont.)</vt:lpstr>
      <vt:lpstr>Component </vt:lpstr>
      <vt:lpstr>Component (cont..)</vt:lpstr>
      <vt:lpstr>Component (cont.)</vt:lpstr>
      <vt:lpstr>Component (Cont..)</vt:lpstr>
      <vt:lpstr>Template</vt:lpstr>
      <vt:lpstr>Template (Cont..)</vt:lpstr>
      <vt:lpstr>Directive </vt:lpstr>
      <vt:lpstr>Metadata</vt:lpstr>
      <vt:lpstr>Metadata (cont..)</vt:lpstr>
      <vt:lpstr>Data Binding</vt:lpstr>
      <vt:lpstr>Data Binding (Cont..)</vt:lpstr>
      <vt:lpstr>Data Binding (Cont..)</vt:lpstr>
      <vt:lpstr> Property binding &amp; Event binding</vt:lpstr>
      <vt:lpstr>Data Binding (Cont..)</vt:lpstr>
      <vt:lpstr>Getting Started</vt:lpstr>
      <vt:lpstr>Demos</vt:lpstr>
      <vt:lpstr>Using Pipes</vt:lpstr>
      <vt:lpstr>Services</vt:lpstr>
      <vt:lpstr>Services (Cont..)</vt:lpstr>
      <vt:lpstr>Dependency Injection</vt:lpstr>
      <vt:lpstr>Dependency Injection (Cont..)</vt:lpstr>
      <vt:lpstr>Dependency Injection (Cont..)</vt:lpstr>
      <vt:lpstr>Routers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Jamuna Rani</dc:creator>
  <cp:lastModifiedBy>Umamaheswari Aravindan</cp:lastModifiedBy>
  <cp:revision>826</cp:revision>
  <dcterms:created xsi:type="dcterms:W3CDTF">2014-11-02T05:32:32Z</dcterms:created>
  <dcterms:modified xsi:type="dcterms:W3CDTF">2019-06-24T10:44:09Z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