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48"/>
  </p:notesMasterIdLst>
  <p:handoutMasterIdLst>
    <p:handoutMasterId r:id="rId49"/>
  </p:handoutMasterIdLst>
  <p:sldIdLst>
    <p:sldId id="256" r:id="rId6"/>
    <p:sldId id="274" r:id="rId7"/>
    <p:sldId id="383" r:id="rId8"/>
    <p:sldId id="276" r:id="rId9"/>
    <p:sldId id="384" r:id="rId10"/>
    <p:sldId id="377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4" r:id="rId19"/>
    <p:sldId id="375" r:id="rId20"/>
    <p:sldId id="376" r:id="rId21"/>
    <p:sldId id="385" r:id="rId22"/>
    <p:sldId id="321" r:id="rId23"/>
    <p:sldId id="323" r:id="rId24"/>
    <p:sldId id="378" r:id="rId25"/>
    <p:sldId id="382" r:id="rId26"/>
    <p:sldId id="324" r:id="rId27"/>
    <p:sldId id="325" r:id="rId28"/>
    <p:sldId id="326" r:id="rId29"/>
    <p:sldId id="327" r:id="rId30"/>
    <p:sldId id="328" r:id="rId31"/>
    <p:sldId id="386" r:id="rId32"/>
    <p:sldId id="360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2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6"/>
    <a:srgbClr val="F39220"/>
    <a:srgbClr val="0E4EFF"/>
    <a:srgbClr val="000000"/>
    <a:srgbClr val="B40028"/>
    <a:srgbClr val="FFFFFF"/>
    <a:srgbClr val="000061"/>
    <a:srgbClr val="FB0A1A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 autoAdjust="0"/>
    <p:restoredTop sz="94343" autoAdjust="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/>
              <a:t>Angular  – </a:t>
            </a:r>
            <a:r>
              <a:rPr lang="en-US" sz="3600" dirty="0"/>
              <a:t>Forms &amp; 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 handle a submit  of form “</a:t>
            </a:r>
            <a:r>
              <a:rPr lang="en-US" dirty="0" err="1"/>
              <a:t>ngSubmit</a:t>
            </a:r>
            <a:r>
              <a:rPr lang="en-US" dirty="0"/>
              <a:t>” is used.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/>
              <a:t>ngSubmit</a:t>
            </a:r>
            <a:r>
              <a:rPr lang="en-US" dirty="0"/>
              <a:t> will do the same thing that is done by </a:t>
            </a:r>
            <a:r>
              <a:rPr lang="en-US" dirty="0" err="1"/>
              <a:t>onSubmit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Passing the form name to the </a:t>
            </a:r>
            <a:r>
              <a:rPr lang="en-US" dirty="0" err="1"/>
              <a:t>ngSubmit</a:t>
            </a:r>
            <a:r>
              <a:rPr lang="en-US" dirty="0"/>
              <a:t> function we can get the handler of the submitted form in component.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E4EFF"/>
                </a:solidFill>
              </a:rPr>
              <a:t>	&lt;</a:t>
            </a:r>
            <a:r>
              <a:rPr lang="en-US" b="1" dirty="0">
                <a:solidFill>
                  <a:srgbClr val="0E4EFF"/>
                </a:solidFill>
              </a:rPr>
              <a:t>form</a:t>
            </a:r>
            <a:r>
              <a:rPr lang="en-US" dirty="0">
                <a:solidFill>
                  <a:srgbClr val="0E4EFF"/>
                </a:solidFill>
              </a:rPr>
              <a:t> #</a:t>
            </a:r>
            <a:r>
              <a:rPr lang="en-US" dirty="0" err="1">
                <a:solidFill>
                  <a:srgbClr val="0E4EFF"/>
                </a:solidFill>
              </a:rPr>
              <a:t>validateForm</a:t>
            </a:r>
            <a:r>
              <a:rPr lang="en-US" dirty="0">
                <a:solidFill>
                  <a:srgbClr val="0E4EFF"/>
                </a:solidFill>
              </a:rPr>
              <a:t>="</a:t>
            </a:r>
            <a:r>
              <a:rPr lang="en-US" dirty="0" err="1">
                <a:solidFill>
                  <a:srgbClr val="0E4EFF"/>
                </a:solidFill>
              </a:rPr>
              <a:t>ngForm</a:t>
            </a:r>
            <a:r>
              <a:rPr lang="en-US" dirty="0">
                <a:solidFill>
                  <a:srgbClr val="0E4EFF"/>
                </a:solidFill>
              </a:rPr>
              <a:t>" (</a:t>
            </a:r>
            <a:r>
              <a:rPr lang="en-US" dirty="0" err="1">
                <a:solidFill>
                  <a:srgbClr val="0E4EFF"/>
                </a:solidFill>
              </a:rPr>
              <a:t>ngSubmit</a:t>
            </a:r>
            <a:r>
              <a:rPr lang="en-US" dirty="0">
                <a:solidFill>
                  <a:srgbClr val="0E4EFF"/>
                </a:solidFill>
              </a:rPr>
              <a:t>)="validate(</a:t>
            </a:r>
            <a:r>
              <a:rPr lang="en-US" dirty="0" err="1">
                <a:solidFill>
                  <a:srgbClr val="0E4EFF"/>
                </a:solidFill>
              </a:rPr>
              <a:t>validateForm</a:t>
            </a:r>
            <a:r>
              <a:rPr lang="en-US" dirty="0">
                <a:solidFill>
                  <a:srgbClr val="0E4EFF"/>
                </a:solidFill>
              </a:rPr>
              <a:t>)"&gt;</a:t>
            </a:r>
          </a:p>
        </p:txBody>
      </p:sp>
    </p:spTree>
    <p:extLst>
      <p:ext uri="{BB962C8B-B14F-4D97-AF65-F5344CB8AC3E}">
        <p14:creationId xmlns:p14="http://schemas.microsoft.com/office/powerpoint/2010/main" val="18620663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Create a “validate” method in </a:t>
            </a:r>
            <a:r>
              <a:rPr lang="en-US" dirty="0" err="1"/>
              <a:t>AppComponent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9273" y="2880975"/>
          <a:ext cx="8128000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453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(</a:t>
                      </a:r>
                      <a:r>
                        <a:rPr lang="en-US" sz="2398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validateForm</a:t>
                      </a:r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398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NgForm</a:t>
                      </a:r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console.log('Successfully Submitted');</a:t>
                      </a:r>
                    </a:p>
                    <a:p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console.log(</a:t>
                      </a:r>
                      <a:r>
                        <a:rPr lang="en-US" sz="2398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validateForm</a:t>
                      </a:r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398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2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652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Form control state	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05836"/>
              </p:ext>
            </p:extLst>
          </p:nvPr>
        </p:nvGraphicFramePr>
        <p:xfrm>
          <a:off x="1042534" y="1880956"/>
          <a:ext cx="9695133" cy="3640736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3231711">
                  <a:extLst>
                    <a:ext uri="{9D8B030D-6E8A-4147-A177-3AD203B41FA5}">
                      <a16:colId xmlns:a16="http://schemas.microsoft.com/office/drawing/2014/main" val="2123557344"/>
                    </a:ext>
                  </a:extLst>
                </a:gridCol>
                <a:gridCol w="3231711">
                  <a:extLst>
                    <a:ext uri="{9D8B030D-6E8A-4147-A177-3AD203B41FA5}">
                      <a16:colId xmlns:a16="http://schemas.microsoft.com/office/drawing/2014/main" val="3908093072"/>
                    </a:ext>
                  </a:extLst>
                </a:gridCol>
                <a:gridCol w="3231711">
                  <a:extLst>
                    <a:ext uri="{9D8B030D-6E8A-4147-A177-3AD203B41FA5}">
                      <a16:colId xmlns:a16="http://schemas.microsoft.com/office/drawing/2014/main" val="649504311"/>
                    </a:ext>
                  </a:extLst>
                </a:gridCol>
              </a:tblGrid>
              <a:tr h="644385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1" dirty="0">
                          <a:effectLst/>
                        </a:rPr>
                        <a:t>State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1">
                          <a:effectLst/>
                        </a:rPr>
                        <a:t>Class if true</a:t>
                      </a:r>
                    </a:p>
                  </a:txBody>
                  <a:tcPr marL="148387" marR="148387" marT="148387" marB="148387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1">
                          <a:effectLst/>
                        </a:rPr>
                        <a:t>Class if false</a:t>
                      </a:r>
                    </a:p>
                  </a:txBody>
                  <a:tcPr marL="148387" marR="148387" marT="148387" marB="148387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17649"/>
                  </a:ext>
                </a:extLst>
              </a:tr>
              <a:tr h="995728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The control has been visited.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 dirty="0">
                          <a:effectLst/>
                        </a:rPr>
                        <a:t>ng-touched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ng-untouched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58955"/>
                  </a:ext>
                </a:extLst>
              </a:tr>
              <a:tr h="995728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The control's value has changed.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ng-dirty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 dirty="0">
                          <a:effectLst/>
                        </a:rPr>
                        <a:t>ng-pristine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91454"/>
                  </a:ext>
                </a:extLst>
              </a:tr>
              <a:tr h="995728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The control's value is valid.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>
                          <a:effectLst/>
                        </a:rPr>
                        <a:t>ng-valid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="0" dirty="0">
                          <a:effectLst/>
                        </a:rPr>
                        <a:t>ng-invalid</a:t>
                      </a:r>
                    </a:p>
                  </a:txBody>
                  <a:tcPr marL="148387" marR="148387" marT="148387" marB="1483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790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23" y="282728"/>
            <a:ext cx="8839200" cy="609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Form control state	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Dirty &amp; Pristine</a:t>
            </a:r>
          </a:p>
          <a:p>
            <a:pPr>
              <a:lnSpc>
                <a:spcPct val="200000"/>
              </a:lnSpc>
            </a:pPr>
            <a:r>
              <a:rPr lang="en-US" dirty="0"/>
              <a:t>Dirty is true if the user has changed the value of the control.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&lt;pre&gt;Dirty? {{</a:t>
            </a:r>
            <a:r>
              <a:rPr lang="en-US" dirty="0" err="1">
                <a:solidFill>
                  <a:schemeClr val="tx1"/>
                </a:solidFill>
              </a:rPr>
              <a:t>email.dirty</a:t>
            </a:r>
            <a:r>
              <a:rPr lang="en-US" dirty="0">
                <a:solidFill>
                  <a:schemeClr val="tx1"/>
                </a:solidFill>
              </a:rPr>
              <a:t> }}&lt;/pre&gt;</a:t>
            </a:r>
          </a:p>
          <a:p>
            <a:pPr>
              <a:lnSpc>
                <a:spcPct val="200000"/>
              </a:lnSpc>
            </a:pPr>
            <a:r>
              <a:rPr lang="en-US" dirty="0"/>
              <a:t>This would be true if the user hasn’t changed the value, and false if the user has.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&lt;pre&gt;Pristine? {{ </a:t>
            </a:r>
            <a:r>
              <a:rPr lang="en-US" dirty="0" err="1">
                <a:solidFill>
                  <a:schemeClr val="tx1"/>
                </a:solidFill>
              </a:rPr>
              <a:t>myform.controls.email.pristine</a:t>
            </a:r>
            <a:r>
              <a:rPr lang="en-US" dirty="0">
                <a:solidFill>
                  <a:schemeClr val="tx1"/>
                </a:solidFill>
              </a:rPr>
              <a:t> }}&lt;/pre&gt;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355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89" y="217413"/>
            <a:ext cx="8849640" cy="609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Form control state	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9971" y="1576515"/>
            <a:ext cx="10695858" cy="42604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Touched &amp; Untouched</a:t>
            </a:r>
          </a:p>
          <a:p>
            <a:pPr>
              <a:lnSpc>
                <a:spcPct val="200000"/>
              </a:lnSpc>
            </a:pPr>
            <a:r>
              <a:rPr lang="en-US" dirty="0"/>
              <a:t>A controls is said to be touched if the </a:t>
            </a:r>
            <a:r>
              <a:rPr lang="en-US" dirty="0" err="1"/>
              <a:t>the</a:t>
            </a:r>
            <a:r>
              <a:rPr lang="en-US" dirty="0"/>
              <a:t> user focused on the control and then focused on something else. For example by clicking into the control and then pressing tab or clicking on another control in the form.</a:t>
            </a:r>
          </a:p>
          <a:p>
            <a:pPr>
              <a:lnSpc>
                <a:spcPct val="200000"/>
              </a:lnSpc>
            </a:pPr>
            <a:r>
              <a:rPr lang="en-US" dirty="0"/>
              <a:t>The difference between touched and dirty is that with touched the user doesn’t need to actually change the value of the input control.</a:t>
            </a:r>
          </a:p>
        </p:txBody>
      </p:sp>
    </p:spTree>
    <p:extLst>
      <p:ext uri="{BB962C8B-B14F-4D97-AF65-F5344CB8AC3E}">
        <p14:creationId xmlns:p14="http://schemas.microsoft.com/office/powerpoint/2010/main" val="27769645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Form control state	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Touched is true of the field has been touched by the user, otherwise it’s false.</a:t>
            </a:r>
          </a:p>
          <a:p>
            <a:pPr>
              <a:lnSpc>
                <a:spcPct val="200000"/>
              </a:lnSpc>
            </a:pPr>
            <a:r>
              <a:rPr lang="en-US" dirty="0"/>
              <a:t>The opposite of touched is the property untouched.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&lt;pre&gt;Touched? {{</a:t>
            </a:r>
            <a:r>
              <a:rPr lang="en-US" dirty="0" err="1">
                <a:solidFill>
                  <a:schemeClr val="tx1"/>
                </a:solidFill>
              </a:rPr>
              <a:t>email.touched</a:t>
            </a:r>
            <a:r>
              <a:rPr lang="en-US" dirty="0">
                <a:solidFill>
                  <a:schemeClr val="tx1"/>
                </a:solidFill>
              </a:rPr>
              <a:t> }}&lt;/pre&gt;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304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Form control state					</a:t>
            </a:r>
            <a:r>
              <a:rPr lang="en-US" dirty="0" err="1"/>
              <a:t>Cont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Valid &amp; Invalid</a:t>
            </a:r>
          </a:p>
          <a:p>
            <a:pPr>
              <a:lnSpc>
                <a:spcPct val="200000"/>
              </a:lnSpc>
            </a:pPr>
            <a:r>
              <a:rPr lang="en-US" dirty="0"/>
              <a:t>Valid is true if the field doesn’t have any validators or if all the validators are passing.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&lt;pre&gt;Valid? {{</a:t>
            </a:r>
            <a:r>
              <a:rPr lang="en-US" dirty="0" err="1">
                <a:solidFill>
                  <a:schemeClr val="tx1"/>
                </a:solidFill>
              </a:rPr>
              <a:t>email.valid</a:t>
            </a:r>
            <a:r>
              <a:rPr lang="en-US" dirty="0">
                <a:solidFill>
                  <a:schemeClr val="tx1"/>
                </a:solidFill>
              </a:rPr>
              <a:t> }}&lt;/pre&gt;</a:t>
            </a:r>
          </a:p>
          <a:p>
            <a:pPr>
              <a:lnSpc>
                <a:spcPct val="200000"/>
              </a:lnSpc>
            </a:pPr>
            <a:r>
              <a:rPr lang="en-US" dirty="0"/>
              <a:t>This would be true if the control was invalid and false if it was valid.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&lt;pre&gt;Invalid? {{</a:t>
            </a:r>
            <a:r>
              <a:rPr lang="en-US" dirty="0" err="1">
                <a:solidFill>
                  <a:schemeClr val="tx1"/>
                </a:solidFill>
              </a:rPr>
              <a:t>email.invalid</a:t>
            </a:r>
            <a:r>
              <a:rPr lang="en-US" dirty="0">
                <a:solidFill>
                  <a:schemeClr val="tx1"/>
                </a:solidFill>
              </a:rPr>
              <a:t> }}&lt;/pre&gt;</a:t>
            </a:r>
          </a:p>
        </p:txBody>
      </p:sp>
    </p:spTree>
    <p:extLst>
      <p:ext uri="{BB962C8B-B14F-4D97-AF65-F5344CB8AC3E}">
        <p14:creationId xmlns:p14="http://schemas.microsoft.com/office/powerpoint/2010/main" val="15698989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5367175" cy="1141943"/>
          </a:xfrm>
        </p:spPr>
        <p:txBody>
          <a:bodyPr/>
          <a:lstStyle/>
          <a:p>
            <a:r>
              <a:rPr lang="en-US" dirty="0"/>
              <a:t>Reactive Form</a:t>
            </a:r>
          </a:p>
        </p:txBody>
      </p:sp>
    </p:spTree>
    <p:extLst>
      <p:ext uri="{BB962C8B-B14F-4D97-AF65-F5344CB8AC3E}">
        <p14:creationId xmlns:p14="http://schemas.microsoft.com/office/powerpoint/2010/main" val="18463290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dirty="0"/>
              <a:t>Create form controls as trees of objects in the component class and bind them to the native form controls in the template.</a:t>
            </a:r>
          </a:p>
          <a:p>
            <a:r>
              <a:rPr lang="en-US" dirty="0"/>
              <a:t> All validations and the creation of form controls are written in the component class.</a:t>
            </a:r>
          </a:p>
          <a:p>
            <a:r>
              <a:rPr lang="en-US" dirty="0"/>
              <a:t>In Reactive Forms, all validations and changes in the state of native forms are synchronous </a:t>
            </a:r>
          </a:p>
          <a:p>
            <a:r>
              <a:rPr lang="en-US" dirty="0"/>
              <a:t>Reactive form is created when the data model is immutable and usually mapped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6976065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Angular forms building blocks: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FormControl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/>
              <a:t>FormGroup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/>
              <a:t>FormArray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03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>
                <a:solidFill>
                  <a:schemeClr val="tx1"/>
                </a:solidFill>
              </a:rPr>
              <a:t>To understand and workout the base concept of Forms and its types with validation.</a:t>
            </a:r>
          </a:p>
          <a:p>
            <a:r>
              <a:rPr lang="en-US" sz="2664" dirty="0">
                <a:solidFill>
                  <a:schemeClr val="tx1"/>
                </a:solidFill>
              </a:rPr>
              <a:t>Template driven Form </a:t>
            </a:r>
          </a:p>
          <a:p>
            <a:r>
              <a:rPr lang="en-US" sz="2664" dirty="0">
                <a:solidFill>
                  <a:schemeClr val="tx1"/>
                </a:solidFill>
              </a:rPr>
              <a:t>Reactive Form</a:t>
            </a:r>
          </a:p>
          <a:p>
            <a:r>
              <a:rPr lang="en-US" sz="2664">
                <a:solidFill>
                  <a:schemeClr val="tx1"/>
                </a:solidFill>
              </a:rPr>
              <a:t>Validations</a:t>
            </a:r>
            <a:endParaRPr lang="en-US" sz="2664" dirty="0">
              <a:solidFill>
                <a:schemeClr val="tx1"/>
              </a:solidFill>
            </a:endParaRPr>
          </a:p>
          <a:p>
            <a:r>
              <a:rPr lang="en-US" sz="2664" dirty="0">
                <a:solidFill>
                  <a:schemeClr val="tx1"/>
                </a:solidFill>
              </a:rPr>
              <a:t>Built-in Directives</a:t>
            </a: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/>
              <a:t>FormControl</a:t>
            </a:r>
            <a:endParaRPr lang="en-US" sz="24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It tracks the value and validity status of an angular form control. It matches to a HTML form control like an input.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Training Name:&lt;input type="text" </a:t>
            </a:r>
            <a:r>
              <a:rPr lang="en-US" dirty="0" err="1">
                <a:solidFill>
                  <a:schemeClr val="accent4"/>
                </a:solidFill>
              </a:rPr>
              <a:t>formControlName</a:t>
            </a:r>
            <a:r>
              <a:rPr lang="en-US" dirty="0">
                <a:solidFill>
                  <a:schemeClr val="accent4"/>
                </a:solidFill>
              </a:rPr>
              <a:t>="</a:t>
            </a:r>
            <a:r>
              <a:rPr lang="en-US" dirty="0" err="1">
                <a:solidFill>
                  <a:schemeClr val="accent4"/>
                </a:solidFill>
              </a:rPr>
              <a:t>tname</a:t>
            </a:r>
            <a:r>
              <a:rPr lang="en-US" dirty="0">
                <a:solidFill>
                  <a:schemeClr val="accent4"/>
                </a:solidFill>
              </a:rPr>
              <a:t>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tname:new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FormControl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null,Validators.required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016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/>
              <a:t>FormGroup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dirty="0"/>
              <a:t>It tracks the value and validity state of a </a:t>
            </a:r>
            <a:r>
              <a:rPr lang="en-US" b="1" dirty="0" err="1"/>
              <a:t>FormBuilder</a:t>
            </a:r>
            <a:r>
              <a:rPr lang="en-US" dirty="0"/>
              <a:t> instance group.</a:t>
            </a:r>
          </a:p>
          <a:p>
            <a:pPr>
              <a:lnSpc>
                <a:spcPct val="200000"/>
              </a:lnSpc>
            </a:pPr>
            <a:r>
              <a:rPr lang="en-US" dirty="0"/>
              <a:t> It aggregates the values of each child </a:t>
            </a:r>
            <a:r>
              <a:rPr lang="en-US" b="1" dirty="0" err="1"/>
              <a:t>FormControl</a:t>
            </a:r>
            <a:r>
              <a:rPr lang="en-US" dirty="0"/>
              <a:t> into one object, using the name of each form control as the key.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769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67716"/>
              </p:ext>
            </p:extLst>
          </p:nvPr>
        </p:nvGraphicFramePr>
        <p:xfrm>
          <a:off x="1550317" y="2390920"/>
          <a:ext cx="812800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669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FormGroup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tname:new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null,Validators.required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fb:new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(null,[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Validators.required,Validators.minLength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Validators.maxLength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(8)])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3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488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FormBuilder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Form Builder is a helper class that creates </a:t>
            </a:r>
            <a:r>
              <a:rPr lang="en-US" b="1" dirty="0" err="1"/>
              <a:t>FormGroup</a:t>
            </a:r>
            <a:r>
              <a:rPr lang="en-US" b="1" dirty="0"/>
              <a:t>, </a:t>
            </a:r>
            <a:r>
              <a:rPr lang="en-US" b="1" dirty="0" err="1"/>
              <a:t>FormControl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FormArray</a:t>
            </a:r>
            <a:r>
              <a:rPr lang="en-US" dirty="0"/>
              <a:t> instances. </a:t>
            </a:r>
          </a:p>
          <a:p>
            <a:pPr>
              <a:lnSpc>
                <a:spcPct val="200000"/>
              </a:lnSpc>
            </a:pPr>
            <a:r>
              <a:rPr lang="en-US" dirty="0"/>
              <a:t>It basically reduces the repetition and clutter by handling details of form control creation for you.</a:t>
            </a:r>
          </a:p>
        </p:txBody>
      </p:sp>
    </p:spTree>
    <p:extLst>
      <p:ext uri="{BB962C8B-B14F-4D97-AF65-F5344CB8AC3E}">
        <p14:creationId xmlns:p14="http://schemas.microsoft.com/office/powerpoint/2010/main" val="27042858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All of them should be imported from the </a:t>
            </a:r>
            <a:r>
              <a:rPr lang="en-US" b="1" dirty="0"/>
              <a:t>@angular/forms</a:t>
            </a:r>
            <a:r>
              <a:rPr lang="en-US" dirty="0"/>
              <a:t> module.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import { Validators, </a:t>
            </a:r>
            <a:r>
              <a:rPr lang="en-US" dirty="0" err="1">
                <a:solidFill>
                  <a:schemeClr val="tx1"/>
                </a:solidFill>
              </a:rPr>
              <a:t>FormBuilder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FormGroup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FormControl</a:t>
            </a:r>
            <a:r>
              <a:rPr lang="en-US" dirty="0">
                <a:solidFill>
                  <a:schemeClr val="tx1"/>
                </a:solidFill>
              </a:rPr>
              <a:t> } from '@angular/forms‘;</a:t>
            </a:r>
          </a:p>
          <a:p>
            <a:pPr>
              <a:lnSpc>
                <a:spcPct val="200000"/>
              </a:lnSpc>
            </a:pPr>
            <a:r>
              <a:rPr lang="en-US" dirty="0"/>
              <a:t>Add </a:t>
            </a:r>
            <a:r>
              <a:rPr lang="en-US" b="1" dirty="0" err="1"/>
              <a:t>ReactiveFormsModule</a:t>
            </a:r>
            <a:r>
              <a:rPr lang="en-US" dirty="0"/>
              <a:t> in </a:t>
            </a:r>
            <a:r>
              <a:rPr lang="en-US" dirty="0" err="1"/>
              <a:t>Module.ts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534081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0579"/>
              </p:ext>
            </p:extLst>
          </p:nvPr>
        </p:nvGraphicFramePr>
        <p:xfrm>
          <a:off x="859654" y="1289006"/>
          <a:ext cx="10683875" cy="44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5">
                  <a:extLst>
                    <a:ext uri="{9D8B030D-6E8A-4147-A177-3AD203B41FA5}">
                      <a16:colId xmlns:a16="http://schemas.microsoft.com/office/drawing/2014/main" val="397918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 [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formGroup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(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ngSubmit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)="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fbFun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Name:&lt;input type="text"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formControlName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*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ngIf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fbform.get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').invalid &amp;&amp;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fbform.get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').touched"&gt;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name is required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&lt;/div&gt;&lt;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Feedback:&lt;input type="text"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formControlName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="fb"&gt;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*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ngIf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fbform.get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('fb').invalid &amp;&amp;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fbform.get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('fb').touched"&gt;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is required with min 4 char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&lt;/div&gt;&lt;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type="submit" value="submit"&gt;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fbform.value|json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9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229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					Cont..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26956"/>
              </p:ext>
            </p:extLst>
          </p:nvPr>
        </p:nvGraphicFramePr>
        <p:xfrm>
          <a:off x="596022" y="1334923"/>
          <a:ext cx="10683875" cy="44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5">
                  <a:extLst>
                    <a:ext uri="{9D8B030D-6E8A-4147-A177-3AD203B41FA5}">
                      <a16:colId xmlns:a16="http://schemas.microsoft.com/office/drawing/2014/main" val="1800313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class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FeedbackComponent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implements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OnInit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b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fbform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FormGroup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tname:new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null,Validators.required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fb:new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FormControl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(null,[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Validators.required,Validators.minLength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Validators.maxLength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(8)])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constructor() { }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 }</a:t>
                      </a:r>
                    </a:p>
                    <a:p>
                      <a:r>
                        <a:rPr lang="en-US" sz="2398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fbFun</a:t>
                      </a:r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console.log("feedback submitted");</a:t>
                      </a:r>
                    </a:p>
                    <a:p>
                      <a:r>
                        <a:rPr lang="en-US" sz="2398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9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095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596" y="2631511"/>
            <a:ext cx="4677629" cy="1141943"/>
          </a:xfrm>
        </p:spPr>
        <p:txBody>
          <a:bodyPr/>
          <a:lstStyle/>
          <a:p>
            <a:r>
              <a:rPr lang="en-US" dirty="0"/>
              <a:t>Built-in  Directives</a:t>
            </a:r>
          </a:p>
        </p:txBody>
      </p:sp>
    </p:spTree>
    <p:extLst>
      <p:ext uri="{BB962C8B-B14F-4D97-AF65-F5344CB8AC3E}">
        <p14:creationId xmlns:p14="http://schemas.microsoft.com/office/powerpoint/2010/main" val="36638808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Directives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Directives are components without a view.</a:t>
            </a:r>
          </a:p>
          <a:p>
            <a:pPr>
              <a:lnSpc>
                <a:spcPct val="200000"/>
              </a:lnSpc>
            </a:pPr>
            <a:r>
              <a:rPr lang="en-US" dirty="0"/>
              <a:t> They are components without a template</a:t>
            </a:r>
          </a:p>
        </p:txBody>
      </p:sp>
    </p:spTree>
    <p:extLst>
      <p:ext uri="{BB962C8B-B14F-4D97-AF65-F5344CB8AC3E}">
        <p14:creationId xmlns:p14="http://schemas.microsoft.com/office/powerpoint/2010/main" val="2175006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NgFor</a:t>
            </a:r>
            <a:r>
              <a:rPr lang="en-US" dirty="0"/>
              <a:t> is a structural directive, meaning that it changes the structure of the DOM.</a:t>
            </a:r>
          </a:p>
          <a:p>
            <a:pPr>
              <a:lnSpc>
                <a:spcPct val="200000"/>
              </a:lnSpc>
            </a:pPr>
            <a:r>
              <a:rPr lang="en-US" dirty="0"/>
              <a:t>It’s point is to repeat a given HTML template once for each value in an array, each time passing it the array value as context for string interpolation or binding</a:t>
            </a:r>
          </a:p>
        </p:txBody>
      </p:sp>
    </p:spTree>
    <p:extLst>
      <p:ext uri="{BB962C8B-B14F-4D97-AF65-F5344CB8AC3E}">
        <p14:creationId xmlns:p14="http://schemas.microsoft.com/office/powerpoint/2010/main" val="17956751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6486292" cy="1141943"/>
          </a:xfrm>
        </p:spPr>
        <p:txBody>
          <a:bodyPr/>
          <a:lstStyle/>
          <a:p>
            <a:r>
              <a:rPr lang="en-US" dirty="0"/>
              <a:t>Forms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103615180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app.component.html		</a:t>
            </a:r>
            <a:r>
              <a:rPr lang="en-US" dirty="0" err="1"/>
              <a:t>app.component.ts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28343"/>
              </p:ext>
            </p:extLst>
          </p:nvPr>
        </p:nvGraphicFramePr>
        <p:xfrm>
          <a:off x="919339" y="3436741"/>
          <a:ext cx="975301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508">
                  <a:extLst>
                    <a:ext uri="{9D8B030D-6E8A-4147-A177-3AD203B41FA5}">
                      <a16:colId xmlns:a16="http://schemas.microsoft.com/office/drawing/2014/main" val="1007973821"/>
                    </a:ext>
                  </a:extLst>
                </a:gridCol>
                <a:gridCol w="4876508">
                  <a:extLst>
                    <a:ext uri="{9D8B030D-6E8A-4147-A177-3AD203B41FA5}">
                      <a16:colId xmlns:a16="http://schemas.microsoft.com/office/drawing/2014/main" val="314726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None/>
                      </a:pP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&lt;div *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</a:rPr>
                        <a:t>ngFor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="let person of people"&gt;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None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   {{ person.name }}   &lt;/div&gt;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 people: any[] = [     </a:t>
                      </a:r>
                    </a:p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{"name": Thomas"},  </a:t>
                      </a:r>
                    </a:p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{ "name": “Sam" }, </a:t>
                      </a:r>
                    </a:p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2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8396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/>
              <a:t>Index</a:t>
            </a:r>
          </a:p>
          <a:p>
            <a:pPr>
              <a:lnSpc>
                <a:spcPct val="200000"/>
              </a:lnSpc>
            </a:pPr>
            <a:r>
              <a:rPr lang="en-US" dirty="0"/>
              <a:t>To get the index of the item in the array</a:t>
            </a:r>
          </a:p>
          <a:p>
            <a:pPr>
              <a:lnSpc>
                <a:spcPct val="200000"/>
              </a:lnSpc>
            </a:pPr>
            <a:r>
              <a:rPr lang="en-US" dirty="0"/>
              <a:t>Add another variable to </a:t>
            </a:r>
            <a:r>
              <a:rPr lang="en-US" dirty="0" err="1"/>
              <a:t>ngFor</a:t>
            </a:r>
            <a:r>
              <a:rPr lang="en-US" dirty="0"/>
              <a:t> expression and make it equal to index</a:t>
            </a:r>
          </a:p>
        </p:txBody>
      </p:sp>
    </p:spTree>
    <p:extLst>
      <p:ext uri="{BB962C8B-B14F-4D97-AF65-F5344CB8AC3E}">
        <p14:creationId xmlns:p14="http://schemas.microsoft.com/office/powerpoint/2010/main" val="332553852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21394"/>
              </p:ext>
            </p:extLst>
          </p:nvPr>
        </p:nvGraphicFramePr>
        <p:xfrm>
          <a:off x="1344609" y="2098902"/>
          <a:ext cx="9068117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117">
                  <a:extLst>
                    <a:ext uri="{9D8B030D-6E8A-4147-A177-3AD203B41FA5}">
                      <a16:colId xmlns:a16="http://schemas.microsoft.com/office/drawing/2014/main" val="3896602399"/>
                    </a:ext>
                  </a:extLst>
                </a:gridCol>
              </a:tblGrid>
              <a:tr h="12843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ul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&lt;li *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ngFor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="let person of people; let i = index"&gt; 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    {{ i + 1 }} - {{ person.name }}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&lt;/li&gt; &lt;/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ul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2138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01808" y="4461693"/>
            <a:ext cx="8885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Create another variable called i and make it equal to the special keyword index.</a:t>
            </a:r>
          </a:p>
          <a:p>
            <a:r>
              <a:rPr lang="en-US" dirty="0"/>
              <a:t>We can use the variable i just like we can use the variable person in our template.</a:t>
            </a:r>
          </a:p>
        </p:txBody>
      </p:sp>
    </p:spTree>
    <p:extLst>
      <p:ext uri="{BB962C8B-B14F-4D97-AF65-F5344CB8AC3E}">
        <p14:creationId xmlns:p14="http://schemas.microsoft.com/office/powerpoint/2010/main" val="106874601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dirty="0" err="1"/>
              <a:t>NgIf</a:t>
            </a:r>
            <a:r>
              <a:rPr lang="en-US" dirty="0"/>
              <a:t> directive is used to display or remove an element based on a condition.</a:t>
            </a:r>
          </a:p>
          <a:p>
            <a:pPr>
              <a:lnSpc>
                <a:spcPct val="200000"/>
              </a:lnSpc>
            </a:pPr>
            <a:r>
              <a:rPr lang="en-US" dirty="0"/>
              <a:t>If the condition is false the element in the directive is attached to it will be removed from the DOM.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39220"/>
                </a:solidFill>
              </a:rPr>
              <a:t>*</a:t>
            </a:r>
            <a:r>
              <a:rPr lang="en-US" dirty="0" err="1">
                <a:solidFill>
                  <a:srgbClr val="F39220"/>
                </a:solidFill>
              </a:rPr>
              <a:t>ngIf</a:t>
            </a:r>
            <a:r>
              <a:rPr lang="en-US" dirty="0">
                <a:solidFill>
                  <a:srgbClr val="F39220"/>
                </a:solidFill>
              </a:rPr>
              <a:t>="&lt;condition&gt;"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652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r>
              <a:rPr lang="en-US" dirty="0"/>
              <a:t> -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523130"/>
              </p:ext>
            </p:extLst>
          </p:nvPr>
        </p:nvGraphicFramePr>
        <p:xfrm>
          <a:off x="624523" y="2281782"/>
          <a:ext cx="10683876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317">
                  <a:extLst>
                    <a:ext uri="{9D8B030D-6E8A-4147-A177-3AD203B41FA5}">
                      <a16:colId xmlns:a16="http://schemas.microsoft.com/office/drawing/2014/main" val="3070516675"/>
                    </a:ext>
                  </a:extLst>
                </a:gridCol>
                <a:gridCol w="5730559">
                  <a:extLst>
                    <a:ext uri="{9D8B030D-6E8A-4147-A177-3AD203B41FA5}">
                      <a16:colId xmlns:a16="http://schemas.microsoft.com/office/drawing/2014/main" val="221289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App.component.html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App.component.ts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ngFor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="let person of people"&gt;  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&lt;li *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ngIf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person.age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 30"&gt;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 {{ person.name }} {{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person.age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}}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people: any[] = [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{"name": “Thomas", "age":35},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 "name": “Sam","age":32},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 "name":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Hendry","age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": 21 },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0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0391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dirty="0" err="1"/>
              <a:t>NgStyle</a:t>
            </a:r>
            <a:r>
              <a:rPr lang="en-US" dirty="0"/>
              <a:t> directive lets to set a given DOM elements style properties.</a:t>
            </a:r>
          </a:p>
          <a:p>
            <a:pPr>
              <a:lnSpc>
                <a:spcPct val="200000"/>
              </a:lnSpc>
            </a:pPr>
            <a:r>
              <a:rPr lang="en-US" dirty="0"/>
              <a:t>One way to set styles is by using the </a:t>
            </a:r>
            <a:r>
              <a:rPr lang="en-US" dirty="0" err="1"/>
              <a:t>NgStyle</a:t>
            </a:r>
            <a:r>
              <a:rPr lang="en-US" dirty="0"/>
              <a:t> directive and assigning it an object literal,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FFB006"/>
                </a:solidFill>
              </a:rPr>
              <a:t>&lt;div [</a:t>
            </a:r>
            <a:r>
              <a:rPr lang="en-US" dirty="0" err="1">
                <a:solidFill>
                  <a:srgbClr val="FFB006"/>
                </a:solidFill>
              </a:rPr>
              <a:t>ngStyle</a:t>
            </a:r>
            <a:r>
              <a:rPr lang="en-US" dirty="0">
                <a:solidFill>
                  <a:srgbClr val="FFB006"/>
                </a:solidFill>
              </a:rPr>
              <a:t>]="{'</a:t>
            </a:r>
            <a:r>
              <a:rPr lang="en-US" dirty="0" err="1">
                <a:solidFill>
                  <a:srgbClr val="FFB006"/>
                </a:solidFill>
              </a:rPr>
              <a:t>background-color':'green</a:t>
            </a:r>
            <a:r>
              <a:rPr lang="en-US" dirty="0">
                <a:solidFill>
                  <a:srgbClr val="FFB006"/>
                </a:solidFill>
              </a:rPr>
              <a:t>'}"&gt;&lt;/&lt;div&gt;</a:t>
            </a:r>
          </a:p>
          <a:p>
            <a:pPr>
              <a:lnSpc>
                <a:spcPct val="200000"/>
              </a:lnSpc>
            </a:pPr>
            <a:r>
              <a:rPr lang="en-US" dirty="0"/>
              <a:t>This sets the background color of the div to green.</a:t>
            </a:r>
          </a:p>
        </p:txBody>
      </p:sp>
    </p:spTree>
    <p:extLst>
      <p:ext uri="{BB962C8B-B14F-4D97-AF65-F5344CB8AC3E}">
        <p14:creationId xmlns:p14="http://schemas.microsoft.com/office/powerpoint/2010/main" val="95207726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err="1"/>
              <a:t>ngStyle</a:t>
            </a:r>
            <a:r>
              <a:rPr lang="en-US" dirty="0"/>
              <a:t> becomes much more useful when the value is dynamic.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B006"/>
                </a:solidFill>
              </a:rPr>
              <a:t>&lt;div [</a:t>
            </a:r>
            <a:r>
              <a:rPr lang="en-US" dirty="0" err="1">
                <a:solidFill>
                  <a:srgbClr val="FFB006"/>
                </a:solidFill>
              </a:rPr>
              <a:t>ngStyle</a:t>
            </a:r>
            <a:r>
              <a:rPr lang="en-US" dirty="0">
                <a:solidFill>
                  <a:srgbClr val="FFB006"/>
                </a:solidFill>
              </a:rPr>
              <a:t>]="{'background-color':</a:t>
            </a:r>
            <a:r>
              <a:rPr lang="en-US" dirty="0" err="1">
                <a:solidFill>
                  <a:srgbClr val="FFB006"/>
                </a:solidFill>
              </a:rPr>
              <a:t>person.country</a:t>
            </a:r>
            <a:r>
              <a:rPr lang="en-US" dirty="0">
                <a:solidFill>
                  <a:srgbClr val="FFB006"/>
                </a:solidFill>
              </a:rPr>
              <a:t> === ‘India' ? 'green' : 'red' 	}"&gt;&lt;/&lt;div&gt;</a:t>
            </a:r>
          </a:p>
        </p:txBody>
      </p:sp>
    </p:spTree>
    <p:extLst>
      <p:ext uri="{BB962C8B-B14F-4D97-AF65-F5344CB8AC3E}">
        <p14:creationId xmlns:p14="http://schemas.microsoft.com/office/powerpoint/2010/main" val="41514841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r>
              <a:rPr lang="en-US" dirty="0"/>
              <a:t>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NgSwitch</a:t>
            </a:r>
            <a:r>
              <a:rPr lang="en-US" dirty="0"/>
              <a:t> is a directive which is bound to an expression.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NgSwitch</a:t>
            </a:r>
            <a:r>
              <a:rPr lang="en-US" dirty="0"/>
              <a:t> is used to display one element tree from a set of many element trees based on some condition.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4886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r>
              <a:rPr lang="en-US" dirty="0"/>
              <a:t>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It uses three keywords as follows,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ngSwitch</a:t>
            </a:r>
            <a:r>
              <a:rPr lang="en-US" dirty="0"/>
              <a:t>: We bind an expression to it that returns the switch value. It uses property binding.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ngSwitchCase</a:t>
            </a:r>
            <a:r>
              <a:rPr lang="en-US" dirty="0"/>
              <a:t>: Defines the element for matched value. We need to prefix it with asterisk (*). 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ngSwitchDefault</a:t>
            </a:r>
            <a:r>
              <a:rPr lang="en-US" dirty="0"/>
              <a:t>: Defines the default element when there is no match. We need to prefix it with asterisk (*). </a:t>
            </a:r>
          </a:p>
        </p:txBody>
      </p:sp>
    </p:spTree>
    <p:extLst>
      <p:ext uri="{BB962C8B-B14F-4D97-AF65-F5344CB8AC3E}">
        <p14:creationId xmlns:p14="http://schemas.microsoft.com/office/powerpoint/2010/main" val="34067162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r>
              <a:rPr lang="en-US" dirty="0"/>
              <a:t>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5129"/>
              </p:ext>
            </p:extLst>
          </p:nvPr>
        </p:nvGraphicFramePr>
        <p:xfrm>
          <a:off x="1591174" y="1929085"/>
          <a:ext cx="8676231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231">
                  <a:extLst>
                    <a:ext uri="{9D8B030D-6E8A-4147-A177-3AD203B41FA5}">
                      <a16:colId xmlns:a16="http://schemas.microsoft.com/office/drawing/2014/main" val="376581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]="person"&gt;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="'Mohan'"&gt;Hello Mohan&lt;/li&gt;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="'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Sohan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'"&gt;Hello 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Sohan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&lt;/li&gt;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="'Vijay'"&gt;Hello Vijay&lt;/li&gt;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ngSwitchDefault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&gt;Bye Bye&lt;/li&gt;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&lt;/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1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85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dirty="0"/>
              <a:t>Angular provides us with two types of forms: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8316794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NgSwitch</a:t>
            </a:r>
            <a:r>
              <a:rPr lang="en-US" b="0" dirty="0"/>
              <a:t> with </a:t>
            </a:r>
            <a:r>
              <a:rPr lang="en-US" b="0" dirty="0" err="1"/>
              <a:t>NgFor</a:t>
            </a:r>
            <a:r>
              <a:rPr lang="en-US" b="0" dirty="0"/>
              <a:t> and </a:t>
            </a:r>
            <a:r>
              <a:rPr lang="en-US" b="0" dirty="0" err="1"/>
              <a:t>NgClass</a:t>
            </a:r>
            <a:r>
              <a:rPr lang="en-US" b="0" dirty="0"/>
              <a:t>		</a:t>
            </a:r>
            <a:r>
              <a:rPr lang="en-US" b="0" dirty="0" err="1"/>
              <a:t>Cont</a:t>
            </a:r>
            <a:r>
              <a:rPr lang="en-US" b="0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Code snippet 1using </a:t>
            </a:r>
            <a:r>
              <a:rPr lang="en-US" dirty="0" err="1"/>
              <a:t>NgSwitch</a:t>
            </a:r>
            <a:r>
              <a:rPr lang="en-US" dirty="0"/>
              <a:t> with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NgClass</a:t>
            </a:r>
            <a:r>
              <a:rPr lang="en-US" dirty="0"/>
              <a:t>. </a:t>
            </a:r>
            <a:r>
              <a:rPr lang="en-US" dirty="0" err="1"/>
              <a:t>NgSwitch</a:t>
            </a:r>
            <a:r>
              <a:rPr lang="en-US" dirty="0"/>
              <a:t>  using interpolation {{ }}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52167"/>
              </p:ext>
            </p:extLst>
          </p:nvPr>
        </p:nvGraphicFramePr>
        <p:xfrm>
          <a:off x="1444171" y="3249834"/>
          <a:ext cx="9955347" cy="264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347">
                  <a:extLst>
                    <a:ext uri="{9D8B030D-6E8A-4147-A177-3AD203B41FA5}">
                      <a16:colId xmlns:a16="http://schemas.microsoft.com/office/drawing/2014/main" val="63021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="let id of ids"&gt;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is {{id}}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="{{id%2}}"&gt;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&lt;div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="'0'" [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ngClass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]="'one'"&gt;I am Even.&lt;/div&gt;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="'1'" [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ngClass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]="'two'"&gt;I am Odd.&lt;/div&gt;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*</a:t>
                      </a:r>
                      <a:r>
                        <a:rPr lang="en-US" sz="2398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ngSwitchDefault</a:t>
                      </a:r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&gt;Nothing Found.&lt;/div&gt; </a:t>
                      </a:r>
                    </a:p>
                    <a:p>
                      <a:r>
                        <a:rPr lang="en-US" sz="2398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 &lt;/div&gt;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3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281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NgSwitch</a:t>
            </a:r>
            <a:r>
              <a:rPr lang="en-US" b="0" dirty="0"/>
              <a:t> with </a:t>
            </a:r>
            <a:r>
              <a:rPr lang="en-US" b="0" dirty="0" err="1"/>
              <a:t>NgFor</a:t>
            </a:r>
            <a:r>
              <a:rPr lang="en-US" b="0" dirty="0"/>
              <a:t> and </a:t>
            </a:r>
            <a:r>
              <a:rPr lang="en-US" b="0" dirty="0" err="1"/>
              <a:t>NgClass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Here ids is an array defined in component which has numbers. </a:t>
            </a:r>
          </a:p>
          <a:p>
            <a:pPr>
              <a:lnSpc>
                <a:spcPct val="200000"/>
              </a:lnSpc>
            </a:pPr>
            <a:r>
              <a:rPr lang="en-US" dirty="0"/>
              <a:t>For each iteration we are getting array element in the variable id. </a:t>
            </a:r>
          </a:p>
          <a:p>
            <a:pPr>
              <a:lnSpc>
                <a:spcPct val="200000"/>
              </a:lnSpc>
            </a:pPr>
            <a:r>
              <a:rPr lang="en-US" dirty="0"/>
              <a:t>Using this variable in </a:t>
            </a:r>
            <a:r>
              <a:rPr lang="en-US" dirty="0" err="1"/>
              <a:t>ngSwitch</a:t>
            </a:r>
            <a:r>
              <a:rPr lang="en-US" dirty="0"/>
              <a:t> and dividing it by 2.</a:t>
            </a:r>
          </a:p>
          <a:p>
            <a:pPr>
              <a:lnSpc>
                <a:spcPct val="200000"/>
              </a:lnSpc>
            </a:pPr>
            <a:r>
              <a:rPr lang="en-US" dirty="0"/>
              <a:t> For 0 value the element with CSS class .one will be executed and for 1 the element with CSS class .two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99954551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5367175" cy="1141943"/>
          </a:xfrm>
        </p:spPr>
        <p:txBody>
          <a:bodyPr/>
          <a:lstStyle/>
          <a:p>
            <a:r>
              <a:rPr lang="en-US" dirty="0"/>
              <a:t>Template Driven Form</a:t>
            </a:r>
          </a:p>
        </p:txBody>
      </p:sp>
    </p:spTree>
    <p:extLst>
      <p:ext uri="{BB962C8B-B14F-4D97-AF65-F5344CB8AC3E}">
        <p14:creationId xmlns:p14="http://schemas.microsoft.com/office/powerpoint/2010/main" val="20415534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 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600" dirty="0"/>
              <a:t>Create controls on the component template and bind data using </a:t>
            </a:r>
            <a:r>
              <a:rPr lang="en-US" sz="2600" dirty="0" err="1"/>
              <a:t>ngModel</a:t>
            </a:r>
            <a:r>
              <a:rPr lang="en-US" sz="26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 With these, we </a:t>
            </a:r>
            <a:r>
              <a:rPr lang="en-US" sz="2600" dirty="0" err="1"/>
              <a:t>dont</a:t>
            </a:r>
            <a:r>
              <a:rPr lang="en-US" sz="2600" dirty="0"/>
              <a:t> create controls, form objects, or write code to work with pushing and pulling of data between component class and template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In template driven forms, there is very little code for validations in the component class, and they're asynchronous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387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activating the template-driven form, import </a:t>
            </a:r>
            <a:r>
              <a:rPr lang="en-US" b="1" dirty="0" err="1"/>
              <a:t>FormsModule</a:t>
            </a:r>
            <a:r>
              <a:rPr lang="en-US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All the elements have “name” attribute which will be used to identify property.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E4EFF"/>
                </a:solidFill>
              </a:rPr>
              <a:t>	&lt;</a:t>
            </a:r>
            <a:r>
              <a:rPr lang="en-US" b="1" dirty="0">
                <a:solidFill>
                  <a:srgbClr val="0E4EFF"/>
                </a:solidFill>
              </a:rPr>
              <a:t>input</a:t>
            </a:r>
            <a:r>
              <a:rPr lang="en-US" dirty="0">
                <a:solidFill>
                  <a:srgbClr val="0E4EFF"/>
                </a:solidFill>
              </a:rPr>
              <a:t> type="text" name="name" </a:t>
            </a:r>
            <a:r>
              <a:rPr lang="en-US" dirty="0" err="1">
                <a:solidFill>
                  <a:srgbClr val="0E4EFF"/>
                </a:solidFill>
              </a:rPr>
              <a:t>ngModel</a:t>
            </a:r>
            <a:r>
              <a:rPr lang="en-US" dirty="0">
                <a:solidFill>
                  <a:srgbClr val="0E4EFF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3648678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err="1"/>
              <a:t>FormsModule</a:t>
            </a:r>
            <a:r>
              <a:rPr lang="en-US" dirty="0"/>
              <a:t> will detect a form element and </a:t>
            </a:r>
            <a:r>
              <a:rPr lang="en-US" b="1" dirty="0" err="1"/>
              <a:t>ngForm</a:t>
            </a:r>
            <a:r>
              <a:rPr lang="en-US" dirty="0"/>
              <a:t> automatically. </a:t>
            </a:r>
          </a:p>
          <a:p>
            <a:pPr>
              <a:lnSpc>
                <a:spcPct val="200000"/>
              </a:lnSpc>
            </a:pPr>
            <a:r>
              <a:rPr lang="en-US" dirty="0"/>
              <a:t>To register the input elements to our </a:t>
            </a:r>
            <a:r>
              <a:rPr lang="en-US" b="1" dirty="0" err="1"/>
              <a:t>ngForm</a:t>
            </a:r>
            <a:r>
              <a:rPr lang="en-US" dirty="0"/>
              <a:t>, include </a:t>
            </a:r>
            <a:r>
              <a:rPr lang="en-US" b="1" dirty="0" err="1"/>
              <a:t>ngModel</a:t>
            </a:r>
            <a:r>
              <a:rPr lang="en-US" dirty="0"/>
              <a:t> for all elements. </a:t>
            </a:r>
          </a:p>
        </p:txBody>
      </p:sp>
    </p:spTree>
    <p:extLst>
      <p:ext uri="{BB962C8B-B14F-4D97-AF65-F5344CB8AC3E}">
        <p14:creationId xmlns:p14="http://schemas.microsoft.com/office/powerpoint/2010/main" val="20387331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NgForm</a:t>
            </a:r>
            <a:r>
              <a:rPr lang="en-US" dirty="0"/>
              <a:t> offers two functionalities:</a:t>
            </a:r>
          </a:p>
          <a:p>
            <a:r>
              <a:rPr lang="en-US" dirty="0"/>
              <a:t>Retrieving all the registered controls values.</a:t>
            </a:r>
          </a:p>
          <a:p>
            <a:r>
              <a:rPr lang="en-US" dirty="0"/>
              <a:t>Retrieving the complete state of all the controls.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attach the </a:t>
            </a:r>
            <a:r>
              <a:rPr lang="en-US" dirty="0" err="1"/>
              <a:t>ngForm</a:t>
            </a:r>
            <a:r>
              <a:rPr lang="en-US" dirty="0"/>
              <a:t> to Form, include the below code.</a:t>
            </a:r>
          </a:p>
          <a:p>
            <a:pPr marL="609036" lvl="1" indent="0">
              <a:buNone/>
            </a:pPr>
            <a:r>
              <a:rPr lang="en-US" dirty="0">
                <a:solidFill>
                  <a:srgbClr val="0E4EFF"/>
                </a:solidFill>
              </a:rPr>
              <a:t>&lt;</a:t>
            </a:r>
            <a:r>
              <a:rPr lang="en-US" b="1" dirty="0">
                <a:solidFill>
                  <a:srgbClr val="0E4EFF"/>
                </a:solidFill>
              </a:rPr>
              <a:t>form</a:t>
            </a:r>
            <a:r>
              <a:rPr lang="en-US" dirty="0">
                <a:solidFill>
                  <a:srgbClr val="0E4EFF"/>
                </a:solidFill>
              </a:rPr>
              <a:t> #</a:t>
            </a:r>
            <a:r>
              <a:rPr lang="en-US" dirty="0" err="1">
                <a:solidFill>
                  <a:srgbClr val="0E4EFF"/>
                </a:solidFill>
              </a:rPr>
              <a:t>validateForm</a:t>
            </a:r>
            <a:r>
              <a:rPr lang="en-US" dirty="0">
                <a:solidFill>
                  <a:srgbClr val="0E4EFF"/>
                </a:solidFill>
              </a:rPr>
              <a:t>="</a:t>
            </a:r>
            <a:r>
              <a:rPr lang="en-US" dirty="0" err="1">
                <a:solidFill>
                  <a:srgbClr val="0E4EFF"/>
                </a:solidFill>
              </a:rPr>
              <a:t>ngForm</a:t>
            </a:r>
            <a:r>
              <a:rPr lang="en-US" dirty="0">
                <a:solidFill>
                  <a:srgbClr val="0E4EFF"/>
                </a:solidFill>
              </a:rPr>
              <a:t>"&gt;</a:t>
            </a:r>
          </a:p>
          <a:p>
            <a:pPr marL="609036" lvl="1" indent="0">
              <a:buNone/>
            </a:pPr>
            <a:r>
              <a:rPr lang="en-US" dirty="0">
                <a:solidFill>
                  <a:srgbClr val="0E4EFF"/>
                </a:solidFill>
              </a:rPr>
              <a:t> ..</a:t>
            </a:r>
          </a:p>
          <a:p>
            <a:pPr marL="609036" lvl="1" indent="0">
              <a:buNone/>
            </a:pPr>
            <a:r>
              <a:rPr lang="en-US" dirty="0">
                <a:solidFill>
                  <a:srgbClr val="0E4EFF"/>
                </a:solidFill>
              </a:rPr>
              <a:t>&lt;/</a:t>
            </a:r>
            <a:r>
              <a:rPr lang="en-US" b="1" dirty="0">
                <a:solidFill>
                  <a:srgbClr val="0E4EFF"/>
                </a:solidFill>
              </a:rPr>
              <a:t>form</a:t>
            </a:r>
            <a:r>
              <a:rPr lang="en-US" dirty="0">
                <a:solidFill>
                  <a:srgbClr val="0E4E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/>
              <a:t>ngForm</a:t>
            </a:r>
            <a:r>
              <a:rPr lang="en-US" dirty="0"/>
              <a:t> allows to access the form controls using </a:t>
            </a:r>
            <a:r>
              <a:rPr lang="en-US" b="1" dirty="0" err="1"/>
              <a:t>validateForm.value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857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563E0-FC4F-40DF-AD86-DBC46CA9B472}"/>
</file>

<file path=customXml/itemProps2.xml><?xml version="1.0" encoding="utf-8"?>
<ds:datastoreItem xmlns:ds="http://schemas.openxmlformats.org/officeDocument/2006/customXml" ds:itemID="{5EB26F21-C0D6-4370-B545-B9181336EC31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55361</TotalTime>
  <Words>1562</Words>
  <Application>Microsoft Office PowerPoint</Application>
  <PresentationFormat>Widescreen</PresentationFormat>
  <Paragraphs>219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Angular  – Forms &amp; Validation </vt:lpstr>
      <vt:lpstr>Session Objective</vt:lpstr>
      <vt:lpstr>Forms &amp; Validation</vt:lpstr>
      <vt:lpstr>Angular Forms</vt:lpstr>
      <vt:lpstr>Template Driven Form</vt:lpstr>
      <vt:lpstr>Template Driven Form     Cont…</vt:lpstr>
      <vt:lpstr>Template Driven Form   Cont…</vt:lpstr>
      <vt:lpstr>Template Driven Form   Cont…</vt:lpstr>
      <vt:lpstr>Template Driven Form   Cont…</vt:lpstr>
      <vt:lpstr>Template Driven Form   Cont…</vt:lpstr>
      <vt:lpstr>Template Driven Form   Cont…</vt:lpstr>
      <vt:lpstr> Form control state     Cont… </vt:lpstr>
      <vt:lpstr> Form control state     Cont… </vt:lpstr>
      <vt:lpstr> Form control state     Cont… </vt:lpstr>
      <vt:lpstr> Form control state     Cont… </vt:lpstr>
      <vt:lpstr> Form control state     Cont… </vt:lpstr>
      <vt:lpstr>Reactive Form</vt:lpstr>
      <vt:lpstr>Reactive Forms</vt:lpstr>
      <vt:lpstr>Reactive Forms     Cont..</vt:lpstr>
      <vt:lpstr>Reactive Forms     Cont..</vt:lpstr>
      <vt:lpstr>Reactive Forms     Cont..</vt:lpstr>
      <vt:lpstr>Reactive Forms     Cont..</vt:lpstr>
      <vt:lpstr>Reactive Forms     Cont..</vt:lpstr>
      <vt:lpstr>Reactive Forms     Cont..</vt:lpstr>
      <vt:lpstr>Reactive Forms     Cont..</vt:lpstr>
      <vt:lpstr>Reactive Forms     Cont..</vt:lpstr>
      <vt:lpstr>Built-in  Directives</vt:lpstr>
      <vt:lpstr>Built-in Directives</vt:lpstr>
      <vt:lpstr>NgFor       Cont…</vt:lpstr>
      <vt:lpstr>NgFor       Cont…</vt:lpstr>
      <vt:lpstr>NgFor       Cont…</vt:lpstr>
      <vt:lpstr>NgFor       Cont…</vt:lpstr>
      <vt:lpstr>NgIf       Cont…</vt:lpstr>
      <vt:lpstr>NgIf - Example</vt:lpstr>
      <vt:lpstr>NgStyle       Cont…</vt:lpstr>
      <vt:lpstr>NgStyle       Cont…</vt:lpstr>
      <vt:lpstr>NgSwitch      Cont…</vt:lpstr>
      <vt:lpstr>NgSwitch      Cont…</vt:lpstr>
      <vt:lpstr>NgSwitch      Cont…</vt:lpstr>
      <vt:lpstr>NgSwitch with NgFor and NgClass  Cont…</vt:lpstr>
      <vt:lpstr>NgSwitch with NgFor and NgClass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dc:creator>Vimala R</dc:creator>
  <cp:lastModifiedBy>Umamaheswari Aravindan</cp:lastModifiedBy>
  <cp:revision>806</cp:revision>
  <dcterms:created xsi:type="dcterms:W3CDTF">2014-11-02T05:32:32Z</dcterms:created>
  <dcterms:modified xsi:type="dcterms:W3CDTF">2019-06-24T10:50:47Z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