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46.xml" ContentType="application/vnd.openxmlformats-officedocument.presentationml.slide+xml"/>
  <Override PartName="/ppt/slides/slide47.xml" ContentType="application/vnd.openxmlformats-officedocument.presentationml.slide+xml"/>
  <Override PartName="/ppt/presentation.xml" ContentType="application/vnd.openxmlformats-officedocument.presentationml.presentation.main+xml"/>
  <Override PartName="/ppt/slides/slide4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52"/>
  </p:notesMasterIdLst>
  <p:handoutMasterIdLst>
    <p:handoutMasterId r:id="rId53"/>
  </p:handoutMasterIdLst>
  <p:sldIdLst>
    <p:sldId id="256" r:id="rId5"/>
    <p:sldId id="257" r:id="rId6"/>
    <p:sldId id="258" r:id="rId7"/>
    <p:sldId id="269" r:id="rId8"/>
    <p:sldId id="270" r:id="rId9"/>
    <p:sldId id="271" r:id="rId10"/>
    <p:sldId id="363" r:id="rId11"/>
    <p:sldId id="364" r:id="rId12"/>
    <p:sldId id="365" r:id="rId13"/>
    <p:sldId id="366" r:id="rId14"/>
    <p:sldId id="375" r:id="rId15"/>
    <p:sldId id="376" r:id="rId16"/>
    <p:sldId id="367" r:id="rId17"/>
    <p:sldId id="368" r:id="rId18"/>
    <p:sldId id="369" r:id="rId19"/>
    <p:sldId id="370" r:id="rId20"/>
    <p:sldId id="274" r:id="rId21"/>
    <p:sldId id="275" r:id="rId22"/>
    <p:sldId id="276" r:id="rId23"/>
    <p:sldId id="277" r:id="rId24"/>
    <p:sldId id="371" r:id="rId25"/>
    <p:sldId id="262" r:id="rId26"/>
    <p:sldId id="339" r:id="rId27"/>
    <p:sldId id="278" r:id="rId28"/>
    <p:sldId id="279" r:id="rId29"/>
    <p:sldId id="372" r:id="rId30"/>
    <p:sldId id="373" r:id="rId31"/>
    <p:sldId id="280" r:id="rId32"/>
    <p:sldId id="358" r:id="rId33"/>
    <p:sldId id="359" r:id="rId34"/>
    <p:sldId id="360" r:id="rId35"/>
    <p:sldId id="361" r:id="rId36"/>
    <p:sldId id="362" r:id="rId37"/>
    <p:sldId id="374" r:id="rId38"/>
    <p:sldId id="282" r:id="rId39"/>
    <p:sldId id="340" r:id="rId40"/>
    <p:sldId id="341" r:id="rId41"/>
    <p:sldId id="342" r:id="rId42"/>
    <p:sldId id="343" r:id="rId43"/>
    <p:sldId id="344" r:id="rId44"/>
    <p:sldId id="345" r:id="rId45"/>
    <p:sldId id="346" r:id="rId46"/>
    <p:sldId id="347" r:id="rId47"/>
    <p:sldId id="354" r:id="rId48"/>
    <p:sldId id="355" r:id="rId49"/>
    <p:sldId id="356" r:id="rId50"/>
    <p:sldId id="26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39220"/>
    <a:srgbClr val="FB0A1A"/>
    <a:srgbClr val="000000"/>
    <a:srgbClr val="FFFFFF"/>
    <a:srgbClr val="FFB006"/>
    <a:srgbClr val="0E4EFF"/>
    <a:srgbClr val="B40028"/>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7" autoAdjust="0"/>
  </p:normalViewPr>
  <p:slideViewPr>
    <p:cSldViewPr snapToGrid="0">
      <p:cViewPr varScale="1">
        <p:scale>
          <a:sx n="69" d="100"/>
          <a:sy n="69" d="100"/>
        </p:scale>
        <p:origin x="780"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customXml" Target="../customXml/item4.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5/7/2019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hyperlink" Target="https://www.youtube.com/watch?v=QJncFirhjP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Content_provider" TargetMode="External"/><Relationship Id="rId2" Type="http://schemas.openxmlformats.org/officeDocument/2006/relationships/hyperlink" Target="https://en.wikipedia.org/wiki/Over-the-top_media_services" TargetMode="External"/><Relationship Id="rId1" Type="http://schemas.openxmlformats.org/officeDocument/2006/relationships/slideLayout" Target="../slideLayouts/slideLayout2.xml"/><Relationship Id="rId4" Type="http://schemas.openxmlformats.org/officeDocument/2006/relationships/hyperlink" Target="https://en.wikipedia.org/wiki/Streaming_media"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9" y="4718050"/>
            <a:ext cx="9015430" cy="1141943"/>
          </a:xfrm>
        </p:spPr>
        <p:txBody>
          <a:bodyPr>
            <a:normAutofit fontScale="90000"/>
          </a:bodyPr>
          <a:lstStyle/>
          <a:p>
            <a:r>
              <a:rPr lang="en-US" dirty="0" smtClean="0"/>
              <a:t>Introduction to Amazon Web Service</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a:t>
            </a:r>
            <a:endParaRPr lang="en-US" dirty="0"/>
          </a:p>
        </p:txBody>
      </p:sp>
      <p:pic>
        <p:nvPicPr>
          <p:cNvPr id="5125" name="Picture 5" descr="C:\Users\s\Desktop\bus.jpg"/>
          <p:cNvPicPr>
            <a:picLocks noChangeAspect="1" noChangeArrowheads="1"/>
          </p:cNvPicPr>
          <p:nvPr/>
        </p:nvPicPr>
        <p:blipFill>
          <a:blip r:embed="rId2" cstate="print"/>
          <a:srcRect/>
          <a:stretch>
            <a:fillRect/>
          </a:stretch>
        </p:blipFill>
        <p:spPr bwMode="auto">
          <a:xfrm>
            <a:off x="1148196" y="1451264"/>
            <a:ext cx="2857500" cy="1600200"/>
          </a:xfrm>
          <a:prstGeom prst="rect">
            <a:avLst/>
          </a:prstGeom>
          <a:noFill/>
        </p:spPr>
      </p:pic>
      <p:pic>
        <p:nvPicPr>
          <p:cNvPr id="5126" name="Picture 6" descr="C:\Users\s\Desktop\car.jpg"/>
          <p:cNvPicPr>
            <a:picLocks noGrp="1" noChangeAspect="1" noChangeArrowheads="1"/>
          </p:cNvPicPr>
          <p:nvPr>
            <p:ph idx="1"/>
          </p:nvPr>
        </p:nvPicPr>
        <p:blipFill>
          <a:blip r:embed="rId3" cstate="print"/>
          <a:srcRect/>
          <a:stretch>
            <a:fillRect/>
          </a:stretch>
        </p:blipFill>
        <p:spPr bwMode="auto">
          <a:xfrm>
            <a:off x="4244758" y="3045763"/>
            <a:ext cx="2952750" cy="1543050"/>
          </a:xfrm>
          <a:prstGeom prst="rect">
            <a:avLst/>
          </a:prstGeom>
          <a:noFill/>
        </p:spPr>
      </p:pic>
      <p:pic>
        <p:nvPicPr>
          <p:cNvPr id="5127" name="Picture 7" descr="C:\Users\s\Desktop\taxi.jpg"/>
          <p:cNvPicPr>
            <a:picLocks noChangeAspect="1" noChangeArrowheads="1"/>
          </p:cNvPicPr>
          <p:nvPr/>
        </p:nvPicPr>
        <p:blipFill>
          <a:blip r:embed="rId4" cstate="print"/>
          <a:srcRect/>
          <a:stretch>
            <a:fillRect/>
          </a:stretch>
        </p:blipFill>
        <p:spPr bwMode="auto">
          <a:xfrm>
            <a:off x="7578870" y="4738254"/>
            <a:ext cx="3324225" cy="1371600"/>
          </a:xfrm>
          <a:prstGeom prst="rect">
            <a:avLst/>
          </a:prstGeom>
          <a:noFill/>
        </p:spPr>
      </p:pic>
      <p:sp>
        <p:nvSpPr>
          <p:cNvPr id="12" name="TextBox 11"/>
          <p:cNvSpPr txBox="1"/>
          <p:nvPr/>
        </p:nvSpPr>
        <p:spPr>
          <a:xfrm>
            <a:off x="1274618" y="3075709"/>
            <a:ext cx="2327564" cy="369332"/>
          </a:xfrm>
          <a:prstGeom prst="rect">
            <a:avLst/>
          </a:prstGeom>
          <a:noFill/>
        </p:spPr>
        <p:txBody>
          <a:bodyPr wrap="square" rtlCol="0">
            <a:spAutoFit/>
          </a:bodyPr>
          <a:lstStyle/>
          <a:p>
            <a:r>
              <a:rPr lang="en-US" dirty="0" smtClean="0"/>
              <a:t>Public</a:t>
            </a:r>
            <a:endParaRPr lang="en-IN" dirty="0"/>
          </a:p>
        </p:txBody>
      </p:sp>
      <p:sp>
        <p:nvSpPr>
          <p:cNvPr id="13" name="TextBox 12"/>
          <p:cNvSpPr txBox="1"/>
          <p:nvPr/>
        </p:nvSpPr>
        <p:spPr>
          <a:xfrm>
            <a:off x="4391891" y="4752109"/>
            <a:ext cx="2008909" cy="369332"/>
          </a:xfrm>
          <a:prstGeom prst="rect">
            <a:avLst/>
          </a:prstGeom>
          <a:noFill/>
        </p:spPr>
        <p:txBody>
          <a:bodyPr wrap="square" rtlCol="0">
            <a:spAutoFit/>
          </a:bodyPr>
          <a:lstStyle/>
          <a:p>
            <a:r>
              <a:rPr lang="en-US" dirty="0" smtClean="0"/>
              <a:t>Private</a:t>
            </a:r>
            <a:endParaRPr lang="en-IN" dirty="0"/>
          </a:p>
        </p:txBody>
      </p:sp>
      <p:sp>
        <p:nvSpPr>
          <p:cNvPr id="14" name="TextBox 13"/>
          <p:cNvSpPr txBox="1"/>
          <p:nvPr/>
        </p:nvSpPr>
        <p:spPr>
          <a:xfrm>
            <a:off x="7980218" y="6262255"/>
            <a:ext cx="2189018" cy="369332"/>
          </a:xfrm>
          <a:prstGeom prst="rect">
            <a:avLst/>
          </a:prstGeom>
          <a:noFill/>
        </p:spPr>
        <p:txBody>
          <a:bodyPr wrap="square" rtlCol="0">
            <a:spAutoFit/>
          </a:bodyPr>
          <a:lstStyle/>
          <a:p>
            <a:r>
              <a:rPr lang="en-US" dirty="0" smtClean="0"/>
              <a:t>Hybrid</a:t>
            </a:r>
            <a:endParaRPr lang="en-IN" dirty="0"/>
          </a:p>
        </p:txBody>
      </p:sp>
    </p:spTree>
    <p:extLst>
      <p:ext uri="{BB962C8B-B14F-4D97-AF65-F5344CB8AC3E}">
        <p14:creationId xmlns:p14="http://schemas.microsoft.com/office/powerpoint/2010/main" val="400476950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a:t>
            </a:r>
            <a:r>
              <a:rPr lang="en-US" dirty="0"/>
              <a:t>					-</a:t>
            </a:r>
            <a:r>
              <a:rPr lang="en-US" dirty="0" err="1"/>
              <a:t>contd</a:t>
            </a:r>
            <a:endParaRPr lang="en-US" dirty="0"/>
          </a:p>
        </p:txBody>
      </p:sp>
      <p:sp>
        <p:nvSpPr>
          <p:cNvPr id="3" name="Content Placeholder 2"/>
          <p:cNvSpPr>
            <a:spLocks noGrp="1"/>
          </p:cNvSpPr>
          <p:nvPr>
            <p:ph idx="1"/>
          </p:nvPr>
        </p:nvSpPr>
        <p:spPr/>
        <p:txBody>
          <a:bodyPr/>
          <a:lstStyle/>
          <a:p>
            <a:r>
              <a:rPr lang="en-US" dirty="0"/>
              <a:t>Public Cloud</a:t>
            </a:r>
          </a:p>
          <a:p>
            <a:pPr lvl="1">
              <a:buFont typeface="Courier New" panose="02070309020205020404" pitchFamily="49" charset="0"/>
              <a:buChar char="o"/>
            </a:pPr>
            <a:r>
              <a:rPr lang="en-US" sz="2398" dirty="0"/>
              <a:t> In public cloud, the third-party service providers make resources and services available to their customers via Internet. Customer’s data and related security is with the service providers’ owned infrastructure. </a:t>
            </a:r>
          </a:p>
          <a:p>
            <a:r>
              <a:rPr lang="en-US" dirty="0"/>
              <a:t>Private Cloud </a:t>
            </a:r>
          </a:p>
          <a:p>
            <a:pPr lvl="1">
              <a:buFont typeface="Courier New" panose="02070309020205020404" pitchFamily="49" charset="0"/>
              <a:buChar char="o"/>
            </a:pPr>
            <a:r>
              <a:rPr lang="en-US" sz="2398" dirty="0"/>
              <a:t>A private cloud also provides almost similar features as public cloud, but the data and services are managed by the organization or by the third party only for the customer’s organization. In this type of cloud, major control is over the infrastructure so security related issues are minimized. </a:t>
            </a:r>
          </a:p>
          <a:p>
            <a:pPr marL="0" indent="0">
              <a:buNone/>
            </a:pPr>
            <a:endParaRPr lang="en-US" dirty="0"/>
          </a:p>
        </p:txBody>
      </p:sp>
    </p:spTree>
    <p:extLst>
      <p:ext uri="{BB962C8B-B14F-4D97-AF65-F5344CB8AC3E}">
        <p14:creationId xmlns:p14="http://schemas.microsoft.com/office/powerpoint/2010/main" val="226900797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 </a:t>
            </a:r>
            <a:r>
              <a:rPr lang="en-US" dirty="0"/>
              <a:t>					</a:t>
            </a:r>
          </a:p>
        </p:txBody>
      </p:sp>
      <p:sp>
        <p:nvSpPr>
          <p:cNvPr id="3" name="Content Placeholder 2"/>
          <p:cNvSpPr>
            <a:spLocks noGrp="1"/>
          </p:cNvSpPr>
          <p:nvPr>
            <p:ph idx="1"/>
          </p:nvPr>
        </p:nvSpPr>
        <p:spPr/>
        <p:txBody>
          <a:bodyPr/>
          <a:lstStyle/>
          <a:p>
            <a:r>
              <a:rPr lang="en-US" dirty="0"/>
              <a:t>Hybrid Cloud</a:t>
            </a:r>
          </a:p>
          <a:p>
            <a:pPr lvl="1">
              <a:buFont typeface="Courier New" panose="02070309020205020404" pitchFamily="49" charset="0"/>
              <a:buChar char="o"/>
            </a:pPr>
            <a:r>
              <a:rPr lang="en-US" sz="2398" dirty="0"/>
              <a:t> A hybrid cloud is the combination of both private and public cloud. The decision to run on private or public cloud usually depends on various parameters like sensitivity of data and applications, industry certifications and required standards, regulations, etc. </a:t>
            </a:r>
          </a:p>
        </p:txBody>
      </p:sp>
    </p:spTree>
    <p:extLst>
      <p:ext uri="{BB962C8B-B14F-4D97-AF65-F5344CB8AC3E}">
        <p14:creationId xmlns:p14="http://schemas.microsoft.com/office/powerpoint/2010/main" val="2675148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a:t>
            </a:r>
            <a:endParaRPr lang="en-US" dirty="0"/>
          </a:p>
        </p:txBody>
      </p:sp>
      <p:pic>
        <p:nvPicPr>
          <p:cNvPr id="4" name="Content Placeholder 3" descr="C:\Users\s\Desktop\cloud types2.jpg"/>
          <p:cNvPicPr>
            <a:picLocks noGrp="1" noChangeAspect="1" noChangeArrowheads="1"/>
          </p:cNvPicPr>
          <p:nvPr>
            <p:ph idx="1"/>
          </p:nvPr>
        </p:nvPicPr>
        <p:blipFill>
          <a:blip r:embed="rId2" cstate="print"/>
          <a:srcRect/>
          <a:stretch>
            <a:fillRect/>
          </a:stretch>
        </p:blipFill>
        <p:spPr bwMode="auto">
          <a:xfrm>
            <a:off x="2328501" y="3103346"/>
            <a:ext cx="5676900" cy="3228975"/>
          </a:xfrm>
          <a:prstGeom prst="rect">
            <a:avLst/>
          </a:prstGeom>
          <a:noFill/>
        </p:spPr>
      </p:pic>
      <p:pic>
        <p:nvPicPr>
          <p:cNvPr id="5" name="Picture 2" descr="C:\Users\s\Desktop\could type1.jpg"/>
          <p:cNvPicPr>
            <a:picLocks noChangeAspect="1" noChangeArrowheads="1"/>
          </p:cNvPicPr>
          <p:nvPr/>
        </p:nvPicPr>
        <p:blipFill>
          <a:blip r:embed="rId3" cstate="print"/>
          <a:srcRect/>
          <a:stretch>
            <a:fillRect/>
          </a:stretch>
        </p:blipFill>
        <p:spPr bwMode="auto">
          <a:xfrm>
            <a:off x="2286000" y="1268124"/>
            <a:ext cx="5638800" cy="1495425"/>
          </a:xfrm>
          <a:prstGeom prst="rect">
            <a:avLst/>
          </a:prstGeom>
          <a:noFill/>
        </p:spPr>
      </p:pic>
    </p:spTree>
    <p:extLst>
      <p:ext uri="{BB962C8B-B14F-4D97-AF65-F5344CB8AC3E}">
        <p14:creationId xmlns:p14="http://schemas.microsoft.com/office/powerpoint/2010/main" val="92897154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4300" y="2727108"/>
            <a:ext cx="2476500" cy="18478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5086" y="4283241"/>
            <a:ext cx="2724150" cy="1676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30" y="1107532"/>
            <a:ext cx="2619375" cy="1743075"/>
          </a:xfrm>
          <a:prstGeom prst="rect">
            <a:avLst/>
          </a:prstGeom>
        </p:spPr>
      </p:pic>
    </p:spTree>
    <p:extLst>
      <p:ext uri="{BB962C8B-B14F-4D97-AF65-F5344CB8AC3E}">
        <p14:creationId xmlns:p14="http://schemas.microsoft.com/office/powerpoint/2010/main" val="149756033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a:t>
            </a:r>
            <a:endParaRPr lang="en-US" dirty="0"/>
          </a:p>
        </p:txBody>
      </p:sp>
      <p:pic>
        <p:nvPicPr>
          <p:cNvPr id="6146" name="Picture 2" descr="C:\Users\s\Desktop\pi.jpg"/>
          <p:cNvPicPr>
            <a:picLocks noGrp="1" noChangeAspect="1" noChangeArrowheads="1"/>
          </p:cNvPicPr>
          <p:nvPr>
            <p:ph idx="1"/>
          </p:nvPr>
        </p:nvPicPr>
        <p:blipFill>
          <a:blip r:embed="rId2" cstate="print"/>
          <a:srcRect/>
          <a:stretch>
            <a:fillRect/>
          </a:stretch>
        </p:blipFill>
        <p:spPr bwMode="auto">
          <a:xfrm>
            <a:off x="1948174" y="1243879"/>
            <a:ext cx="7445207" cy="4897437"/>
          </a:xfrm>
          <a:prstGeom prst="rect">
            <a:avLst/>
          </a:prstGeom>
          <a:noFill/>
        </p:spPr>
      </p:pic>
    </p:spTree>
    <p:extLst>
      <p:ext uri="{BB962C8B-B14F-4D97-AF65-F5344CB8AC3E}">
        <p14:creationId xmlns:p14="http://schemas.microsoft.com/office/powerpoint/2010/main" val="78518823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a:t>
            </a:r>
            <a:endParaRPr lang="en-US" dirty="0"/>
          </a:p>
        </p:txBody>
      </p:sp>
      <p:pic>
        <p:nvPicPr>
          <p:cNvPr id="2052" name="Picture 4" descr="C:\Users\s\Desktop\cloud types3.png"/>
          <p:cNvPicPr>
            <a:picLocks noGrp="1" noChangeAspect="1" noChangeArrowheads="1"/>
          </p:cNvPicPr>
          <p:nvPr>
            <p:ph idx="1"/>
          </p:nvPr>
        </p:nvPicPr>
        <p:blipFill>
          <a:blip r:embed="rId2" cstate="print"/>
          <a:srcRect/>
          <a:stretch>
            <a:fillRect/>
          </a:stretch>
        </p:blipFill>
        <p:spPr bwMode="auto">
          <a:xfrm>
            <a:off x="1608820" y="1091479"/>
            <a:ext cx="7725862" cy="4897437"/>
          </a:xfrm>
          <a:prstGeom prst="rect">
            <a:avLst/>
          </a:prstGeom>
          <a:noFill/>
        </p:spPr>
      </p:pic>
    </p:spTree>
    <p:extLst>
      <p:ext uri="{BB962C8B-B14F-4D97-AF65-F5344CB8AC3E}">
        <p14:creationId xmlns:p14="http://schemas.microsoft.com/office/powerpoint/2010/main" val="86623092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p>
        </p:txBody>
      </p:sp>
      <p:sp>
        <p:nvSpPr>
          <p:cNvPr id="3" name="Content Placeholder 2"/>
          <p:cNvSpPr>
            <a:spLocks noGrp="1"/>
          </p:cNvSpPr>
          <p:nvPr>
            <p:ph idx="1"/>
          </p:nvPr>
        </p:nvSpPr>
        <p:spPr/>
        <p:txBody>
          <a:bodyPr/>
          <a:lstStyle/>
          <a:p>
            <a:pPr marL="0" indent="0">
              <a:buNone/>
            </a:pPr>
            <a:r>
              <a:rPr lang="en-US" dirty="0"/>
              <a:t>There are three types of service models in cloud </a:t>
            </a:r>
          </a:p>
          <a:p>
            <a:pPr lvl="1">
              <a:buFont typeface="Wingdings" panose="05000000000000000000" pitchFamily="2" charset="2"/>
              <a:buChar char="q"/>
            </a:pPr>
            <a:r>
              <a:rPr lang="en-US" dirty="0"/>
              <a:t>IaaS - Infrastructure as a Service</a:t>
            </a:r>
          </a:p>
          <a:p>
            <a:pPr lvl="1">
              <a:buFont typeface="Wingdings" panose="05000000000000000000" pitchFamily="2" charset="2"/>
              <a:buChar char="q"/>
            </a:pPr>
            <a:r>
              <a:rPr lang="en-US" dirty="0"/>
              <a:t>PaaS - Platform as a Service</a:t>
            </a:r>
          </a:p>
          <a:p>
            <a:pPr lvl="1">
              <a:buFont typeface="Wingdings" panose="05000000000000000000" pitchFamily="2" charset="2"/>
              <a:buChar char="q"/>
            </a:pPr>
            <a:r>
              <a:rPr lang="en-US" dirty="0"/>
              <a:t>SaaS - Software as a Service</a:t>
            </a:r>
          </a:p>
          <a:p>
            <a:pPr marL="0" indent="0">
              <a:buNone/>
            </a:pP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8130" y="2424545"/>
            <a:ext cx="6249749" cy="3796647"/>
          </a:xfrm>
          <a:prstGeom prst="rect">
            <a:avLst/>
          </a:prstGeom>
        </p:spPr>
      </p:pic>
    </p:spTree>
    <p:extLst>
      <p:ext uri="{BB962C8B-B14F-4D97-AF65-F5344CB8AC3E}">
        <p14:creationId xmlns:p14="http://schemas.microsoft.com/office/powerpoint/2010/main" val="389091966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Cloud Computing	      -</a:t>
            </a:r>
            <a:r>
              <a:rPr lang="en-US" dirty="0" err="1"/>
              <a:t>contd</a:t>
            </a:r>
            <a:r>
              <a:rPr lang="en-US" dirty="0"/>
              <a:t>	</a:t>
            </a:r>
          </a:p>
        </p:txBody>
      </p:sp>
      <p:sp>
        <p:nvSpPr>
          <p:cNvPr id="3" name="Content Placeholder 2"/>
          <p:cNvSpPr>
            <a:spLocks noGrp="1"/>
          </p:cNvSpPr>
          <p:nvPr>
            <p:ph idx="1"/>
          </p:nvPr>
        </p:nvSpPr>
        <p:spPr/>
        <p:txBody>
          <a:bodyPr/>
          <a:lstStyle/>
          <a:p>
            <a:r>
              <a:rPr lang="en-US" b="1" dirty="0"/>
              <a:t>Cost-Efficient </a:t>
            </a:r>
          </a:p>
          <a:p>
            <a:pPr lvl="1">
              <a:buFont typeface="Wingdings" panose="05000000000000000000" pitchFamily="2" charset="2"/>
              <a:buChar char="Ø"/>
            </a:pPr>
            <a:r>
              <a:rPr lang="en-US" dirty="0"/>
              <a:t>Building our own servers and tools is time-consuming as well as expensive as we need to order, pay for, install, and configure expensive hardware, long before we need it. </a:t>
            </a:r>
          </a:p>
          <a:p>
            <a:pPr lvl="1">
              <a:buFont typeface="Wingdings" panose="05000000000000000000" pitchFamily="2" charset="2"/>
              <a:buChar char="Ø"/>
            </a:pPr>
            <a:r>
              <a:rPr lang="en-US" dirty="0"/>
              <a:t>Using cloud computing, we only pay for the amount we use and when we use the computing resources. In this manner, cloud computing is cost efficient. </a:t>
            </a:r>
          </a:p>
          <a:p>
            <a:r>
              <a:rPr lang="en-US" b="1" dirty="0"/>
              <a:t>Reliability</a:t>
            </a:r>
          </a:p>
          <a:p>
            <a:pPr lvl="1">
              <a:buFont typeface="Wingdings" panose="05000000000000000000" pitchFamily="2" charset="2"/>
              <a:buChar char="Ø"/>
            </a:pPr>
            <a:r>
              <a:rPr lang="en-US" dirty="0"/>
              <a:t> A cloud computing platform provides much more managed, reliable and consistent service than an in-house IT infrastructure.</a:t>
            </a:r>
          </a:p>
          <a:p>
            <a:pPr lvl="1">
              <a:buFont typeface="Wingdings" panose="05000000000000000000" pitchFamily="2" charset="2"/>
              <a:buChar char="Ø"/>
            </a:pPr>
            <a:r>
              <a:rPr lang="en-US" dirty="0"/>
              <a:t> It guarantees 24x7 and 365 days of service. If any of the server fails, then hosted applications and services can easily be transited to any of the available servers. </a:t>
            </a:r>
          </a:p>
        </p:txBody>
      </p:sp>
    </p:spTree>
    <p:extLst>
      <p:ext uri="{BB962C8B-B14F-4D97-AF65-F5344CB8AC3E}">
        <p14:creationId xmlns:p14="http://schemas.microsoft.com/office/powerpoint/2010/main" val="78480230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Cloud Computing	      -</a:t>
            </a:r>
            <a:r>
              <a:rPr lang="en-US" dirty="0" err="1"/>
              <a:t>contd</a:t>
            </a:r>
            <a:r>
              <a:rPr lang="en-US" dirty="0"/>
              <a:t>	</a:t>
            </a:r>
          </a:p>
        </p:txBody>
      </p:sp>
      <p:sp>
        <p:nvSpPr>
          <p:cNvPr id="3" name="Content Placeholder 2"/>
          <p:cNvSpPr>
            <a:spLocks noGrp="1"/>
          </p:cNvSpPr>
          <p:nvPr>
            <p:ph idx="1"/>
          </p:nvPr>
        </p:nvSpPr>
        <p:spPr/>
        <p:txBody>
          <a:bodyPr/>
          <a:lstStyle/>
          <a:p>
            <a:r>
              <a:rPr lang="en-US" b="1" dirty="0"/>
              <a:t>Backup &amp; Recovery </a:t>
            </a:r>
          </a:p>
          <a:p>
            <a:pPr lvl="1">
              <a:buFont typeface="Wingdings" panose="05000000000000000000" pitchFamily="2" charset="2"/>
              <a:buChar char="Ø"/>
            </a:pPr>
            <a:r>
              <a:rPr lang="en-US" dirty="0"/>
              <a:t>Storing data in the cloud, backing it up and restoring the same is relatively easier than storing it on a physical device. </a:t>
            </a:r>
          </a:p>
          <a:p>
            <a:pPr lvl="1">
              <a:buFont typeface="Wingdings" panose="05000000000000000000" pitchFamily="2" charset="2"/>
              <a:buChar char="Ø"/>
            </a:pPr>
            <a:r>
              <a:rPr lang="en-US" dirty="0"/>
              <a:t>The cloud service providers also have enough technology to recover our data, so there is the convenience of recovering our data anytime. </a:t>
            </a:r>
          </a:p>
          <a:p>
            <a:r>
              <a:rPr lang="en-US" b="1" dirty="0"/>
              <a:t>Easy Access to Information </a:t>
            </a:r>
          </a:p>
          <a:p>
            <a:pPr lvl="1">
              <a:buFont typeface="Wingdings" panose="05000000000000000000" pitchFamily="2" charset="2"/>
              <a:buChar char="Ø"/>
            </a:pPr>
            <a:r>
              <a:rPr lang="en-US" dirty="0"/>
              <a:t>Once you register yourself in cloud, you can access your account from anywhere in the world provided there is internet connection at that point. </a:t>
            </a:r>
          </a:p>
          <a:p>
            <a:pPr lvl="1">
              <a:buFont typeface="Wingdings" panose="05000000000000000000" pitchFamily="2" charset="2"/>
              <a:buChar char="Ø"/>
            </a:pPr>
            <a:r>
              <a:rPr lang="en-US" dirty="0"/>
              <a:t>There are various storage and security facilities that vary with the account type chosen. </a:t>
            </a:r>
          </a:p>
          <a:p>
            <a:pPr marL="0" indent="0">
              <a:buNone/>
            </a:pPr>
            <a:endParaRPr lang="en-US" dirty="0"/>
          </a:p>
        </p:txBody>
      </p:sp>
    </p:spTree>
    <p:extLst>
      <p:ext uri="{BB962C8B-B14F-4D97-AF65-F5344CB8AC3E}">
        <p14:creationId xmlns:p14="http://schemas.microsoft.com/office/powerpoint/2010/main" val="3036077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a:t>
            </a:r>
            <a:r>
              <a:rPr lang="en-US" dirty="0" smtClean="0"/>
              <a:t>Objective</a:t>
            </a:r>
            <a:endParaRPr lang="en-US" dirty="0"/>
          </a:p>
        </p:txBody>
      </p:sp>
      <p:sp>
        <p:nvSpPr>
          <p:cNvPr id="3" name="Content Placeholder 2"/>
          <p:cNvSpPr>
            <a:spLocks noGrp="1"/>
          </p:cNvSpPr>
          <p:nvPr>
            <p:ph idx="1"/>
          </p:nvPr>
        </p:nvSpPr>
        <p:spPr/>
        <p:txBody>
          <a:bodyPr/>
          <a:lstStyle/>
          <a:p>
            <a:r>
              <a:rPr lang="en-US" dirty="0"/>
              <a:t>Cloud Computing</a:t>
            </a:r>
          </a:p>
          <a:p>
            <a:r>
              <a:rPr lang="en-US" dirty="0"/>
              <a:t>AWS – </a:t>
            </a:r>
            <a:r>
              <a:rPr lang="en-US" dirty="0" smtClean="0"/>
              <a:t>Introduction</a:t>
            </a:r>
          </a:p>
          <a:p>
            <a:r>
              <a:rPr lang="en-US" dirty="0" smtClean="0"/>
              <a:t>AWS - Services</a:t>
            </a:r>
            <a:endParaRPr lang="en-US" dirty="0"/>
          </a:p>
          <a:p>
            <a:pPr marL="0" indent="0">
              <a:buNone/>
            </a:pPr>
            <a:endParaRPr lang="en-US" dirty="0"/>
          </a:p>
        </p:txBody>
      </p:sp>
    </p:spTree>
    <p:extLst>
      <p:ext uri="{BB962C8B-B14F-4D97-AF65-F5344CB8AC3E}">
        <p14:creationId xmlns:p14="http://schemas.microsoft.com/office/powerpoint/2010/main" val="14332488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Cloud Computing	      	</a:t>
            </a:r>
          </a:p>
        </p:txBody>
      </p:sp>
      <p:sp>
        <p:nvSpPr>
          <p:cNvPr id="3" name="Content Placeholder 2"/>
          <p:cNvSpPr>
            <a:spLocks noGrp="1"/>
          </p:cNvSpPr>
          <p:nvPr>
            <p:ph idx="1"/>
          </p:nvPr>
        </p:nvSpPr>
        <p:spPr/>
        <p:txBody>
          <a:bodyPr/>
          <a:lstStyle/>
          <a:p>
            <a:r>
              <a:rPr lang="en-US" b="1" dirty="0"/>
              <a:t>Unlimited Storage</a:t>
            </a:r>
          </a:p>
          <a:p>
            <a:pPr lvl="1">
              <a:buFont typeface="Wingdings" panose="05000000000000000000" pitchFamily="2" charset="2"/>
              <a:buChar char="Ø"/>
            </a:pPr>
            <a:r>
              <a:rPr lang="en-US" dirty="0"/>
              <a:t>Cloud computing provides almost unlimited storage capacity, i.e., we need not worry about running out of storage space or increasing our current storage space availability. We can access as much or as little as we need. </a:t>
            </a:r>
          </a:p>
        </p:txBody>
      </p:sp>
    </p:spTree>
    <p:extLst>
      <p:ext uri="{BB962C8B-B14F-4D97-AF65-F5344CB8AC3E}">
        <p14:creationId xmlns:p14="http://schemas.microsoft.com/office/powerpoint/2010/main" val="401000688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Providers</a:t>
            </a:r>
            <a:endParaRPr lang="en-US" dirty="0"/>
          </a:p>
        </p:txBody>
      </p:sp>
      <p:pic>
        <p:nvPicPr>
          <p:cNvPr id="7172" name="Picture 4" descr="C:\Users\s\Desktop\cloud providers.png"/>
          <p:cNvPicPr>
            <a:picLocks noGrp="1" noChangeAspect="1" noChangeArrowheads="1"/>
          </p:cNvPicPr>
          <p:nvPr>
            <p:ph idx="1"/>
          </p:nvPr>
        </p:nvPicPr>
        <p:blipFill>
          <a:blip r:embed="rId2" cstate="print"/>
          <a:srcRect/>
          <a:stretch>
            <a:fillRect/>
          </a:stretch>
        </p:blipFill>
        <p:spPr bwMode="auto">
          <a:xfrm>
            <a:off x="987393" y="1380560"/>
            <a:ext cx="4064209" cy="2324219"/>
          </a:xfrm>
          <a:prstGeom prst="rect">
            <a:avLst/>
          </a:prstGeom>
          <a:noFill/>
        </p:spPr>
      </p:pic>
      <p:pic>
        <p:nvPicPr>
          <p:cNvPr id="7173" name="Picture 5" descr="C:\Users\s\Desktop\cloud providers1.jpg"/>
          <p:cNvPicPr>
            <a:picLocks noChangeAspect="1" noChangeArrowheads="1"/>
          </p:cNvPicPr>
          <p:nvPr/>
        </p:nvPicPr>
        <p:blipFill>
          <a:blip r:embed="rId3" cstate="print"/>
          <a:srcRect/>
          <a:stretch>
            <a:fillRect/>
          </a:stretch>
        </p:blipFill>
        <p:spPr bwMode="auto">
          <a:xfrm>
            <a:off x="5910696" y="2593831"/>
            <a:ext cx="4000500" cy="3000375"/>
          </a:xfrm>
          <a:prstGeom prst="rect">
            <a:avLst/>
          </a:prstGeom>
          <a:noFill/>
        </p:spPr>
      </p:pic>
      <p:sp>
        <p:nvSpPr>
          <p:cNvPr id="3" name="Rectangle 2"/>
          <p:cNvSpPr/>
          <p:nvPr/>
        </p:nvSpPr>
        <p:spPr>
          <a:xfrm>
            <a:off x="598991" y="5224874"/>
            <a:ext cx="5064271" cy="646331"/>
          </a:xfrm>
          <a:prstGeom prst="rect">
            <a:avLst/>
          </a:prstGeom>
          <a:solidFill>
            <a:schemeClr val="accent4">
              <a:lumMod val="60000"/>
              <a:lumOff val="40000"/>
            </a:schemeClr>
          </a:solidFill>
        </p:spPr>
        <p:txBody>
          <a:bodyPr wrap="none">
            <a:spAutoFit/>
          </a:bodyPr>
          <a:lstStyle/>
          <a:p>
            <a:r>
              <a:rPr lang="en-US" dirty="0">
                <a:solidFill>
                  <a:srgbClr val="FF0000"/>
                </a:solidFill>
                <a:hlinkClick r:id="rId4"/>
              </a:rPr>
              <a:t>https://</a:t>
            </a:r>
            <a:r>
              <a:rPr lang="en-US" dirty="0" smtClean="0">
                <a:solidFill>
                  <a:srgbClr val="FF0000"/>
                </a:solidFill>
                <a:hlinkClick r:id="rId4"/>
              </a:rPr>
              <a:t>www.youtube.com/watch?v=QJncFirhjPg</a:t>
            </a:r>
            <a:endParaRPr lang="en-US" dirty="0" smtClean="0">
              <a:solidFill>
                <a:srgbClr val="FF0000"/>
              </a:solidFill>
            </a:endParaRPr>
          </a:p>
          <a:p>
            <a:endParaRPr lang="en-US" dirty="0"/>
          </a:p>
        </p:txBody>
      </p:sp>
    </p:spTree>
    <p:extLst>
      <p:ext uri="{BB962C8B-B14F-4D97-AF65-F5344CB8AC3E}">
        <p14:creationId xmlns:p14="http://schemas.microsoft.com/office/powerpoint/2010/main" val="125177779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9856" y="2631511"/>
            <a:ext cx="5596370" cy="1141943"/>
          </a:xfrm>
        </p:spPr>
        <p:txBody>
          <a:bodyPr/>
          <a:lstStyle/>
          <a:p>
            <a:r>
              <a:rPr lang="en-US" dirty="0"/>
              <a:t>Amazon Web Service</a:t>
            </a:r>
          </a:p>
        </p:txBody>
      </p:sp>
    </p:spTree>
    <p:extLst>
      <p:ext uri="{BB962C8B-B14F-4D97-AF65-F5344CB8AC3E}">
        <p14:creationId xmlns:p14="http://schemas.microsoft.com/office/powerpoint/2010/main" val="173162992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AWS?</a:t>
            </a:r>
            <a:endParaRPr lang="en-US" dirty="0"/>
          </a:p>
        </p:txBody>
      </p:sp>
      <p:sp>
        <p:nvSpPr>
          <p:cNvPr id="3" name="Content Placeholder 2"/>
          <p:cNvSpPr>
            <a:spLocks noGrp="1"/>
          </p:cNvSpPr>
          <p:nvPr>
            <p:ph idx="1"/>
          </p:nvPr>
        </p:nvSpPr>
        <p:spPr/>
        <p:txBody>
          <a:bodyPr/>
          <a:lstStyle/>
          <a:p>
            <a:r>
              <a:rPr lang="en-US" b="1" dirty="0"/>
              <a:t>Amazon Web Services(AWS)</a:t>
            </a:r>
            <a:r>
              <a:rPr lang="en-US" dirty="0"/>
              <a:t> is a cloud service from Amazon, which provides services in the form of building blocks, these building blocks can be used to create and deploy any type of application in the cloud.</a:t>
            </a:r>
          </a:p>
          <a:p>
            <a:r>
              <a:rPr lang="en-US" dirty="0"/>
              <a:t>These services or building blocks are designed to work with each other, and result in applications which are sophisticated and highly scalable.</a:t>
            </a:r>
          </a:p>
        </p:txBody>
      </p:sp>
    </p:spTree>
    <p:extLst>
      <p:ext uri="{BB962C8B-B14F-4D97-AF65-F5344CB8AC3E}">
        <p14:creationId xmlns:p14="http://schemas.microsoft.com/office/powerpoint/2010/main" val="216803019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754" y="272830"/>
            <a:ext cx="8839200" cy="609599"/>
          </a:xfrm>
        </p:spPr>
        <p:txBody>
          <a:bodyPr/>
          <a:lstStyle/>
          <a:p>
            <a:r>
              <a:rPr lang="en-US" dirty="0"/>
              <a:t>AWS ─ Basic Architecture</a:t>
            </a:r>
          </a:p>
        </p:txBody>
      </p:sp>
      <p:sp>
        <p:nvSpPr>
          <p:cNvPr id="3" name="Content Placeholder 2"/>
          <p:cNvSpPr>
            <a:spLocks noGrp="1"/>
          </p:cNvSpPr>
          <p:nvPr>
            <p:ph idx="1"/>
          </p:nvPr>
        </p:nvSpPr>
        <p:spPr/>
        <p:txBody>
          <a:bodyPr/>
          <a:lstStyle/>
          <a:p>
            <a:pPr marL="0" indent="0">
              <a:buNone/>
            </a:pPr>
            <a:endParaRPr lang="en-US" dirty="0"/>
          </a:p>
        </p:txBody>
      </p:sp>
      <p:pic>
        <p:nvPicPr>
          <p:cNvPr id="4" name="Content Placeholder 3"/>
          <p:cNvPicPr>
            <a:picLocks noChangeAspect="1"/>
          </p:cNvPicPr>
          <p:nvPr/>
        </p:nvPicPr>
        <p:blipFill>
          <a:blip r:embed="rId2"/>
          <a:stretch>
            <a:fillRect/>
          </a:stretch>
        </p:blipFill>
        <p:spPr>
          <a:xfrm>
            <a:off x="2620815" y="2045055"/>
            <a:ext cx="5715000" cy="4429125"/>
          </a:xfrm>
          <a:prstGeom prst="rect">
            <a:avLst/>
          </a:prstGeom>
        </p:spPr>
      </p:pic>
    </p:spTree>
    <p:extLst>
      <p:ext uri="{BB962C8B-B14F-4D97-AF65-F5344CB8AC3E}">
        <p14:creationId xmlns:p14="http://schemas.microsoft.com/office/powerpoint/2010/main" val="387559984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Introduction</a:t>
            </a:r>
          </a:p>
        </p:txBody>
      </p:sp>
      <p:sp>
        <p:nvSpPr>
          <p:cNvPr id="3" name="Content Placeholder 2"/>
          <p:cNvSpPr>
            <a:spLocks noGrp="1"/>
          </p:cNvSpPr>
          <p:nvPr>
            <p:ph idx="1"/>
          </p:nvPr>
        </p:nvSpPr>
        <p:spPr/>
        <p:txBody>
          <a:bodyPr/>
          <a:lstStyle/>
          <a:p>
            <a:r>
              <a:rPr lang="en-US" dirty="0"/>
              <a:t>Cloud computing is the on-demand delivery of compute power, database storage, applications, and other IT resources through a cloud services platform.</a:t>
            </a:r>
          </a:p>
          <a:p>
            <a:r>
              <a:rPr lang="en-US" dirty="0"/>
              <a:t>Cloud computing provides a simple way to access servers, storage, databases and a broad set of application services over the Internet. </a:t>
            </a:r>
          </a:p>
          <a:p>
            <a:r>
              <a:rPr lang="en-US" dirty="0"/>
              <a:t>A cloud services platform such as Amazon Web Services owns and maintains the network-connected hardware required for these application services.</a:t>
            </a:r>
          </a:p>
          <a:p>
            <a:pPr marL="0" indent="0">
              <a:buNone/>
            </a:pPr>
            <a:endParaRPr lang="en-US" dirty="0"/>
          </a:p>
        </p:txBody>
      </p:sp>
    </p:spTree>
    <p:extLst>
      <p:ext uri="{BB962C8B-B14F-4D97-AF65-F5344CB8AC3E}">
        <p14:creationId xmlns:p14="http://schemas.microsoft.com/office/powerpoint/2010/main" val="104669877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a:t>
            </a:r>
            <a:endParaRPr lang="en-US" dirty="0"/>
          </a:p>
        </p:txBody>
      </p:sp>
      <p:sp>
        <p:nvSpPr>
          <p:cNvPr id="3" name="Content Placeholder 2"/>
          <p:cNvSpPr>
            <a:spLocks noGrp="1"/>
          </p:cNvSpPr>
          <p:nvPr>
            <p:ph idx="1"/>
          </p:nvPr>
        </p:nvSpPr>
        <p:spPr/>
        <p:txBody>
          <a:bodyPr/>
          <a:lstStyle/>
          <a:p>
            <a:r>
              <a:rPr lang="en-IN" dirty="0" smtClean="0"/>
              <a:t>Amazon Web Services (</a:t>
            </a:r>
            <a:r>
              <a:rPr lang="en-IN" b="1" dirty="0" smtClean="0"/>
              <a:t>AWS</a:t>
            </a:r>
            <a:r>
              <a:rPr lang="en-IN" dirty="0" smtClean="0"/>
              <a:t>) is a secure cloud services platform, offering compute power, database storage, content delivery and other functionality to help businesses scale and grow.</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4726" y="2597726"/>
            <a:ext cx="4004683" cy="4004683"/>
          </a:xfrm>
          <a:prstGeom prst="rect">
            <a:avLst/>
          </a:prstGeom>
        </p:spPr>
      </p:pic>
    </p:spTree>
    <p:extLst>
      <p:ext uri="{BB962C8B-B14F-4D97-AF65-F5344CB8AC3E}">
        <p14:creationId xmlns:p14="http://schemas.microsoft.com/office/powerpoint/2010/main" val="284839484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Companies using AWS</a:t>
            </a:r>
            <a:endParaRPr lang="en-US" dirty="0"/>
          </a:p>
        </p:txBody>
      </p:sp>
      <p:pic>
        <p:nvPicPr>
          <p:cNvPr id="9218" name="Picture 2" descr="C:\Users\s\Desktop\aws company.png"/>
          <p:cNvPicPr>
            <a:picLocks noGrp="1" noChangeAspect="1" noChangeArrowheads="1"/>
          </p:cNvPicPr>
          <p:nvPr>
            <p:ph idx="1"/>
          </p:nvPr>
        </p:nvPicPr>
        <p:blipFill>
          <a:blip r:embed="rId2" cstate="print"/>
          <a:srcRect/>
          <a:stretch>
            <a:fillRect/>
          </a:stretch>
        </p:blipFill>
        <p:spPr bwMode="auto">
          <a:xfrm>
            <a:off x="955964" y="1595798"/>
            <a:ext cx="3408217" cy="3156311"/>
          </a:xfrm>
          <a:prstGeom prst="rect">
            <a:avLst/>
          </a:prstGeom>
          <a:noFill/>
        </p:spPr>
      </p:pic>
      <p:pic>
        <p:nvPicPr>
          <p:cNvPr id="9219" name="Picture 3" descr="C:\Users\s\Desktop\aws company1.jpg"/>
          <p:cNvPicPr>
            <a:picLocks noChangeAspect="1" noChangeArrowheads="1"/>
          </p:cNvPicPr>
          <p:nvPr/>
        </p:nvPicPr>
        <p:blipFill>
          <a:blip r:embed="rId3" cstate="print"/>
          <a:srcRect/>
          <a:stretch>
            <a:fillRect/>
          </a:stretch>
        </p:blipFill>
        <p:spPr bwMode="auto">
          <a:xfrm>
            <a:off x="4775489" y="2467408"/>
            <a:ext cx="6076950" cy="3419475"/>
          </a:xfrm>
          <a:prstGeom prst="rect">
            <a:avLst/>
          </a:prstGeom>
          <a:noFill/>
        </p:spPr>
      </p:pic>
    </p:spTree>
    <p:extLst>
      <p:ext uri="{BB962C8B-B14F-4D97-AF65-F5344CB8AC3E}">
        <p14:creationId xmlns:p14="http://schemas.microsoft.com/office/powerpoint/2010/main" val="14408293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 Example				-</a:t>
            </a:r>
            <a:r>
              <a:rPr lang="en-US" dirty="0" err="1" smtClean="0"/>
              <a:t>contd</a:t>
            </a:r>
            <a:endParaRPr lang="en-US" dirty="0"/>
          </a:p>
        </p:txBody>
      </p:sp>
      <p:sp>
        <p:nvSpPr>
          <p:cNvPr id="3" name="Content Placeholder 2"/>
          <p:cNvSpPr>
            <a:spLocks noGrp="1"/>
          </p:cNvSpPr>
          <p:nvPr>
            <p:ph idx="1"/>
          </p:nvPr>
        </p:nvSpPr>
        <p:spPr/>
        <p:txBody>
          <a:bodyPr/>
          <a:lstStyle/>
          <a:p>
            <a:r>
              <a:rPr lang="en-US" dirty="0"/>
              <a:t>Back in 2006-2007, companies were using their own private servers to create services like for storage, computing, etc. But now with internet speeds becoming better, companies big or small have started understanding the power of the cloud, therefore they are shifting their data to the cloud for improved performance, so that they can focus on core-competency. </a:t>
            </a:r>
          </a:p>
        </p:txBody>
      </p:sp>
    </p:spTree>
    <p:extLst>
      <p:ext uri="{BB962C8B-B14F-4D97-AF65-F5344CB8AC3E}">
        <p14:creationId xmlns:p14="http://schemas.microsoft.com/office/powerpoint/2010/main" val="183200450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 Example				-</a:t>
            </a:r>
            <a:r>
              <a:rPr lang="en-US" dirty="0" err="1" smtClean="0"/>
              <a:t>contd</a:t>
            </a:r>
            <a:endParaRPr lang="en-US" dirty="0"/>
          </a:p>
        </p:txBody>
      </p:sp>
      <p:sp>
        <p:nvSpPr>
          <p:cNvPr id="3" name="Content Placeholder 2"/>
          <p:cNvSpPr>
            <a:spLocks noGrp="1"/>
          </p:cNvSpPr>
          <p:nvPr>
            <p:ph idx="1"/>
          </p:nvPr>
        </p:nvSpPr>
        <p:spPr/>
        <p:txBody>
          <a:bodyPr/>
          <a:lstStyle/>
          <a:p>
            <a:r>
              <a:rPr lang="en-US" dirty="0"/>
              <a:t>Back in 2006-2007, companies were using their own private servers to create services like for storage, computing, etc. But now with internet speeds becoming better, companies big or small have started understanding the power of the cloud, therefore they are shifting their data to the cloud for improved performance, so that they can focus on core-competency. </a:t>
            </a:r>
          </a:p>
        </p:txBody>
      </p:sp>
    </p:spTree>
    <p:extLst>
      <p:ext uri="{BB962C8B-B14F-4D97-AF65-F5344CB8AC3E}">
        <p14:creationId xmlns:p14="http://schemas.microsoft.com/office/powerpoint/2010/main" val="41646735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a:t>
            </a:r>
          </a:p>
        </p:txBody>
      </p:sp>
    </p:spTree>
    <p:extLst>
      <p:ext uri="{BB962C8B-B14F-4D97-AF65-F5344CB8AC3E}">
        <p14:creationId xmlns:p14="http://schemas.microsoft.com/office/powerpoint/2010/main" val="245116509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 Example				-</a:t>
            </a:r>
            <a:r>
              <a:rPr lang="en-US" dirty="0" err="1" smtClean="0"/>
              <a:t>contd</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2586037"/>
            <a:ext cx="2705100" cy="16859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091" y="1758161"/>
            <a:ext cx="6788727" cy="3814402"/>
          </a:xfrm>
          <a:prstGeom prst="rect">
            <a:avLst/>
          </a:prstGeom>
        </p:spPr>
      </p:pic>
    </p:spTree>
    <p:extLst>
      <p:ext uri="{BB962C8B-B14F-4D97-AF65-F5344CB8AC3E}">
        <p14:creationId xmlns:p14="http://schemas.microsoft.com/office/powerpoint/2010/main" val="334690775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 Example				-</a:t>
            </a:r>
            <a:r>
              <a:rPr lang="en-US" dirty="0" err="1" smtClean="0"/>
              <a:t>contd</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891" y="2055792"/>
            <a:ext cx="5356514" cy="3338390"/>
          </a:xfrm>
          <a:prstGeom prst="rect">
            <a:avLst/>
          </a:prstGeom>
        </p:spPr>
      </p:pic>
    </p:spTree>
    <p:extLst>
      <p:ext uri="{BB962C8B-B14F-4D97-AF65-F5344CB8AC3E}">
        <p14:creationId xmlns:p14="http://schemas.microsoft.com/office/powerpoint/2010/main" val="195948958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 Example				-</a:t>
            </a:r>
            <a:r>
              <a:rPr lang="en-US" dirty="0" err="1" smtClean="0"/>
              <a:t>contd</a:t>
            </a:r>
            <a:endParaRPr lang="en-US" dirty="0"/>
          </a:p>
        </p:txBody>
      </p:sp>
      <p:sp>
        <p:nvSpPr>
          <p:cNvPr id="3" name="Content Placeholder 2"/>
          <p:cNvSpPr>
            <a:spLocks noGrp="1"/>
          </p:cNvSpPr>
          <p:nvPr>
            <p:ph idx="1"/>
          </p:nvPr>
        </p:nvSpPr>
        <p:spPr/>
        <p:txBody>
          <a:bodyPr/>
          <a:lstStyle/>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384" y="4006297"/>
            <a:ext cx="2781300" cy="1638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2231" y="3716668"/>
            <a:ext cx="2657475" cy="1714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7907" y="1576515"/>
            <a:ext cx="3286125" cy="13906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1384" y="1656594"/>
            <a:ext cx="2857500" cy="1600200"/>
          </a:xfrm>
          <a:prstGeom prst="rect">
            <a:avLst/>
          </a:prstGeom>
        </p:spPr>
      </p:pic>
    </p:spTree>
    <p:extLst>
      <p:ext uri="{BB962C8B-B14F-4D97-AF65-F5344CB8AC3E}">
        <p14:creationId xmlns:p14="http://schemas.microsoft.com/office/powerpoint/2010/main" val="247262905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dirty="0" smtClean="0"/>
              <a:t>– Example				-</a:t>
            </a:r>
            <a:r>
              <a:rPr lang="en-US" dirty="0" err="1" smtClean="0"/>
              <a:t>contd</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Pinterest</a:t>
            </a:r>
            <a:r>
              <a:rPr lang="en-US" dirty="0"/>
              <a:t>:</a:t>
            </a:r>
          </a:p>
          <a:p>
            <a:r>
              <a:rPr lang="en-US" dirty="0"/>
              <a:t>Pinterest, Inc. is a social media web and mobile application company that operates a software system designed to discover information on the World Wide Web, mainly using images and, on a smaller scale, GIFs and videos</a:t>
            </a:r>
          </a:p>
          <a:p>
            <a:pPr marL="0" indent="0">
              <a:buNone/>
            </a:pPr>
            <a:r>
              <a:rPr lang="en-US" dirty="0"/>
              <a:t>Spotify</a:t>
            </a:r>
          </a:p>
          <a:p>
            <a:r>
              <a:rPr lang="en-US" dirty="0"/>
              <a:t>Spotify is a Swedish audio streaming platform that provides DRM-protected music and podcasts from record labels and media companies</a:t>
            </a:r>
          </a:p>
          <a:p>
            <a:pPr marL="0" indent="0">
              <a:buNone/>
            </a:pPr>
            <a:r>
              <a:rPr lang="en-US" dirty="0"/>
              <a:t>Netflix</a:t>
            </a:r>
          </a:p>
          <a:p>
            <a:r>
              <a:rPr lang="en-US" dirty="0"/>
              <a:t>The company's primary business is its subscription-based streaming </a:t>
            </a:r>
            <a:r>
              <a:rPr lang="en-US" u="sng" dirty="0">
                <a:hlinkClick r:id="rId2" tooltip="Over-the-top media services"/>
              </a:rPr>
              <a:t>OTT</a:t>
            </a:r>
            <a:r>
              <a:rPr lang="en-US" dirty="0"/>
              <a:t> [</a:t>
            </a:r>
            <a:r>
              <a:rPr lang="en-US" b="1" dirty="0"/>
              <a:t>Over the top</a:t>
            </a:r>
            <a:r>
              <a:rPr lang="en-US" dirty="0"/>
              <a:t> (</a:t>
            </a:r>
            <a:r>
              <a:rPr lang="en-US" b="1" dirty="0"/>
              <a:t>OTT</a:t>
            </a:r>
            <a:r>
              <a:rPr lang="en-US" dirty="0"/>
              <a:t>) is a term used to refer to </a:t>
            </a:r>
            <a:r>
              <a:rPr lang="en-US" u="sng" dirty="0">
                <a:hlinkClick r:id="rId3" tooltip="Content provider"/>
              </a:rPr>
              <a:t>content providers</a:t>
            </a:r>
            <a:r>
              <a:rPr lang="en-US" dirty="0"/>
              <a:t> that distribute </a:t>
            </a:r>
            <a:r>
              <a:rPr lang="en-US" u="sng" dirty="0">
                <a:hlinkClick r:id="rId4" tooltip="Streaming media"/>
              </a:rPr>
              <a:t>streaming media</a:t>
            </a:r>
            <a:r>
              <a:rPr lang="en-US" dirty="0"/>
              <a:t> ]service which offers online streaming of a library of films and television programs, including those produced </a:t>
            </a:r>
            <a:r>
              <a:rPr lang="en-US" dirty="0" smtClean="0"/>
              <a:t>in-house</a:t>
            </a:r>
          </a:p>
          <a:p>
            <a:pPr marL="0" indent="0">
              <a:buNone/>
            </a:pPr>
            <a:r>
              <a:rPr lang="en-US" dirty="0" smtClean="0"/>
              <a:t>Expedia</a:t>
            </a:r>
          </a:p>
          <a:p>
            <a:r>
              <a:rPr lang="en-US" b="1" dirty="0" smtClean="0"/>
              <a:t>Expedia</a:t>
            </a:r>
            <a:r>
              <a:rPr lang="en-US" dirty="0" smtClean="0"/>
              <a:t>.com </a:t>
            </a:r>
            <a:r>
              <a:rPr lang="en-US" dirty="0"/>
              <a:t>is a travel booking website owned by </a:t>
            </a:r>
            <a:r>
              <a:rPr lang="en-US" b="1" dirty="0"/>
              <a:t>Expedia</a:t>
            </a:r>
            <a:r>
              <a:rPr lang="en-US" dirty="0"/>
              <a:t> Group. The website can be used to book airline tickets, hotel reservations, car rentals, cruises and vacation packages.</a:t>
            </a:r>
          </a:p>
          <a:p>
            <a:pPr marL="0" indent="0">
              <a:buNone/>
            </a:pPr>
            <a:r>
              <a:rPr lang="en-US" dirty="0" smtClean="0"/>
              <a:t>  </a:t>
            </a:r>
            <a:endParaRPr lang="en-US" dirty="0"/>
          </a:p>
        </p:txBody>
      </p:sp>
    </p:spTree>
    <p:extLst>
      <p:ext uri="{BB962C8B-B14F-4D97-AF65-F5344CB8AC3E}">
        <p14:creationId xmlns:p14="http://schemas.microsoft.com/office/powerpoint/2010/main" val="241145350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Services</a:t>
            </a:r>
            <a:endParaRPr lang="en-US" dirty="0"/>
          </a:p>
        </p:txBody>
      </p:sp>
      <p:pic>
        <p:nvPicPr>
          <p:cNvPr id="8194" name="Picture 2" descr="C:\Users\s\Desktop\service aws.jpg"/>
          <p:cNvPicPr>
            <a:picLocks noGrp="1" noChangeAspect="1" noChangeArrowheads="1"/>
          </p:cNvPicPr>
          <p:nvPr>
            <p:ph idx="1"/>
          </p:nvPr>
        </p:nvPicPr>
        <p:blipFill>
          <a:blip r:embed="rId2" cstate="print"/>
          <a:srcRect/>
          <a:stretch>
            <a:fillRect/>
          </a:stretch>
        </p:blipFill>
        <p:spPr bwMode="auto">
          <a:xfrm>
            <a:off x="720435" y="1163782"/>
            <a:ext cx="10931237" cy="5434734"/>
          </a:xfrm>
          <a:prstGeom prst="rect">
            <a:avLst/>
          </a:prstGeom>
          <a:noFill/>
        </p:spPr>
      </p:pic>
    </p:spTree>
    <p:extLst>
      <p:ext uri="{BB962C8B-B14F-4D97-AF65-F5344CB8AC3E}">
        <p14:creationId xmlns:p14="http://schemas.microsoft.com/office/powerpoint/2010/main" val="42172622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product categories</a:t>
            </a:r>
          </a:p>
        </p:txBody>
      </p:sp>
      <p:sp>
        <p:nvSpPr>
          <p:cNvPr id="3" name="Content Placeholder 2"/>
          <p:cNvSpPr>
            <a:spLocks noGrp="1"/>
          </p:cNvSpPr>
          <p:nvPr>
            <p:ph idx="1"/>
          </p:nvPr>
        </p:nvSpPr>
        <p:spPr/>
        <p:txBody>
          <a:bodyPr/>
          <a:lstStyle/>
          <a:p>
            <a:pPr marL="0" indent="0">
              <a:buNone/>
            </a:pPr>
            <a:r>
              <a:rPr lang="en-US" dirty="0"/>
              <a:t>AWS offers a wide range of services that can be categorized in following categories –</a:t>
            </a:r>
          </a:p>
          <a:p>
            <a:pPr lvl="1">
              <a:buFont typeface="Wingdings" panose="05000000000000000000" pitchFamily="2" charset="2"/>
              <a:buChar char="ü"/>
            </a:pPr>
            <a:r>
              <a:rPr lang="en-US" dirty="0"/>
              <a:t>Compute and Networking Services</a:t>
            </a:r>
          </a:p>
          <a:p>
            <a:pPr lvl="1">
              <a:buFont typeface="Wingdings" panose="05000000000000000000" pitchFamily="2" charset="2"/>
              <a:buChar char="ü"/>
            </a:pPr>
            <a:r>
              <a:rPr lang="en-US" dirty="0"/>
              <a:t>Storage and Content Delivery Services</a:t>
            </a:r>
          </a:p>
          <a:p>
            <a:pPr lvl="1">
              <a:buFont typeface="Wingdings" panose="05000000000000000000" pitchFamily="2" charset="2"/>
              <a:buChar char="ü"/>
            </a:pPr>
            <a:r>
              <a:rPr lang="en-US" dirty="0"/>
              <a:t>Security and Identity Services</a:t>
            </a:r>
          </a:p>
          <a:p>
            <a:pPr lvl="1">
              <a:buFont typeface="Wingdings" panose="05000000000000000000" pitchFamily="2" charset="2"/>
              <a:buChar char="ü"/>
            </a:pPr>
            <a:r>
              <a:rPr lang="en-US" dirty="0"/>
              <a:t>Database Services</a:t>
            </a:r>
          </a:p>
          <a:p>
            <a:pPr lvl="1">
              <a:buFont typeface="Wingdings" panose="05000000000000000000" pitchFamily="2" charset="2"/>
              <a:buChar char="ü"/>
            </a:pPr>
            <a:r>
              <a:rPr lang="en-US" dirty="0"/>
              <a:t>Analytics Services</a:t>
            </a:r>
          </a:p>
          <a:p>
            <a:pPr lvl="1">
              <a:buFont typeface="Wingdings" panose="05000000000000000000" pitchFamily="2" charset="2"/>
              <a:buChar char="ü"/>
            </a:pPr>
            <a:r>
              <a:rPr lang="en-US" dirty="0"/>
              <a:t>Application Services</a:t>
            </a:r>
          </a:p>
          <a:p>
            <a:pPr lvl="1">
              <a:buFont typeface="Wingdings" panose="05000000000000000000" pitchFamily="2" charset="2"/>
              <a:buChar char="ü"/>
            </a:pPr>
            <a:r>
              <a:rPr lang="en-US" dirty="0"/>
              <a:t>Management Tools</a:t>
            </a:r>
          </a:p>
        </p:txBody>
      </p:sp>
    </p:spTree>
    <p:extLst>
      <p:ext uri="{BB962C8B-B14F-4D97-AF65-F5344CB8AC3E}">
        <p14:creationId xmlns:p14="http://schemas.microsoft.com/office/powerpoint/2010/main" val="316411258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 Compute Service</a:t>
            </a:r>
            <a:endParaRPr lang="en-US" dirty="0"/>
          </a:p>
        </p:txBody>
      </p:sp>
      <p:sp>
        <p:nvSpPr>
          <p:cNvPr id="3" name="Content Placeholder 2"/>
          <p:cNvSpPr>
            <a:spLocks noGrp="1"/>
          </p:cNvSpPr>
          <p:nvPr>
            <p:ph idx="1"/>
          </p:nvPr>
        </p:nvSpPr>
        <p:spPr/>
        <p:txBody>
          <a:bodyPr/>
          <a:lstStyle/>
          <a:p>
            <a:r>
              <a:rPr lang="en-US" dirty="0"/>
              <a:t>The </a:t>
            </a:r>
            <a:r>
              <a:rPr lang="en-US" b="1" dirty="0"/>
              <a:t>Compute</a:t>
            </a:r>
            <a:r>
              <a:rPr lang="en-US" dirty="0"/>
              <a:t> domain includes services related to compute workloads, it includes the following services:</a:t>
            </a:r>
          </a:p>
          <a:p>
            <a:pPr lvl="1">
              <a:buFont typeface="Wingdings" panose="05000000000000000000" pitchFamily="2" charset="2"/>
              <a:buChar char="Ø"/>
            </a:pPr>
            <a:r>
              <a:rPr lang="en-US" dirty="0"/>
              <a:t>EC2 (Elastic Compute Cloud)</a:t>
            </a:r>
          </a:p>
          <a:p>
            <a:pPr lvl="1">
              <a:buFont typeface="Wingdings" panose="05000000000000000000" pitchFamily="2" charset="2"/>
              <a:buChar char="Ø"/>
            </a:pPr>
            <a:r>
              <a:rPr lang="en-US" dirty="0"/>
              <a:t>Lambda</a:t>
            </a:r>
          </a:p>
          <a:p>
            <a:pPr lvl="1">
              <a:buFont typeface="Wingdings" panose="05000000000000000000" pitchFamily="2" charset="2"/>
              <a:buChar char="Ø"/>
            </a:pPr>
            <a:r>
              <a:rPr lang="en-US" dirty="0"/>
              <a:t>Elastic Beanstalk</a:t>
            </a:r>
          </a:p>
          <a:p>
            <a:pPr lvl="1">
              <a:buFont typeface="Wingdings" panose="05000000000000000000" pitchFamily="2" charset="2"/>
              <a:buChar char="Ø"/>
            </a:pPr>
            <a:r>
              <a:rPr lang="en-US" dirty="0"/>
              <a:t>Amazon </a:t>
            </a:r>
            <a:r>
              <a:rPr lang="en-US" dirty="0" err="1"/>
              <a:t>LightSail</a:t>
            </a:r>
            <a:endParaRPr lang="en-US" dirty="0"/>
          </a:p>
        </p:txBody>
      </p:sp>
    </p:spTree>
    <p:extLst>
      <p:ext uri="{BB962C8B-B14F-4D97-AF65-F5344CB8AC3E}">
        <p14:creationId xmlns:p14="http://schemas.microsoft.com/office/powerpoint/2010/main" val="325061071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 Storage Service</a:t>
            </a:r>
            <a:endParaRPr lang="en-US" dirty="0"/>
          </a:p>
        </p:txBody>
      </p:sp>
      <p:sp>
        <p:nvSpPr>
          <p:cNvPr id="3" name="Content Placeholder 2"/>
          <p:cNvSpPr>
            <a:spLocks noGrp="1"/>
          </p:cNvSpPr>
          <p:nvPr>
            <p:ph idx="1"/>
          </p:nvPr>
        </p:nvSpPr>
        <p:spPr/>
        <p:txBody>
          <a:bodyPr/>
          <a:lstStyle/>
          <a:p>
            <a:r>
              <a:rPr lang="en-US" dirty="0"/>
              <a:t>The</a:t>
            </a:r>
            <a:r>
              <a:rPr lang="en-US" b="1" dirty="0"/>
              <a:t> Storage </a:t>
            </a:r>
            <a:r>
              <a:rPr lang="en-US" dirty="0"/>
              <a:t>domain includes services related data storage, it includes the following services:</a:t>
            </a:r>
          </a:p>
          <a:p>
            <a:pPr lvl="1">
              <a:buFont typeface="Wingdings" panose="05000000000000000000" pitchFamily="2" charset="2"/>
              <a:buChar char="Ø"/>
            </a:pPr>
            <a:r>
              <a:rPr lang="en-US" dirty="0"/>
              <a:t>S3 (Simple Storage Service)</a:t>
            </a:r>
          </a:p>
          <a:p>
            <a:pPr lvl="1">
              <a:buFont typeface="Wingdings" panose="05000000000000000000" pitchFamily="2" charset="2"/>
              <a:buChar char="Ø"/>
            </a:pPr>
            <a:r>
              <a:rPr lang="en-US" dirty="0"/>
              <a:t>Elastic Block Store</a:t>
            </a:r>
          </a:p>
          <a:p>
            <a:pPr lvl="1">
              <a:buFont typeface="Wingdings" panose="05000000000000000000" pitchFamily="2" charset="2"/>
              <a:buChar char="Ø"/>
            </a:pPr>
            <a:r>
              <a:rPr lang="en-US" dirty="0"/>
              <a:t>Amazon Glacier</a:t>
            </a:r>
          </a:p>
          <a:p>
            <a:pPr lvl="1">
              <a:buFont typeface="Wingdings" panose="05000000000000000000" pitchFamily="2" charset="2"/>
              <a:buChar char="Ø"/>
            </a:pPr>
            <a:r>
              <a:rPr lang="en-US" dirty="0"/>
              <a:t>AWS Snowball</a:t>
            </a:r>
          </a:p>
        </p:txBody>
      </p:sp>
    </p:spTree>
    <p:extLst>
      <p:ext uri="{BB962C8B-B14F-4D97-AF65-F5344CB8AC3E}">
        <p14:creationId xmlns:p14="http://schemas.microsoft.com/office/powerpoint/2010/main" val="13528362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 Database Service</a:t>
            </a:r>
            <a:endParaRPr lang="en-US" dirty="0"/>
          </a:p>
        </p:txBody>
      </p:sp>
      <p:sp>
        <p:nvSpPr>
          <p:cNvPr id="3" name="Content Placeholder 2"/>
          <p:cNvSpPr>
            <a:spLocks noGrp="1"/>
          </p:cNvSpPr>
          <p:nvPr>
            <p:ph idx="1"/>
          </p:nvPr>
        </p:nvSpPr>
        <p:spPr/>
        <p:txBody>
          <a:bodyPr/>
          <a:lstStyle/>
          <a:p>
            <a:r>
              <a:rPr lang="en-US" dirty="0"/>
              <a:t>The </a:t>
            </a:r>
            <a:r>
              <a:rPr lang="en-US" b="1" dirty="0"/>
              <a:t>Database </a:t>
            </a:r>
            <a:r>
              <a:rPr lang="en-US" dirty="0"/>
              <a:t>domain is used for database related workloads, it includes the following services:</a:t>
            </a:r>
          </a:p>
          <a:p>
            <a:pPr lvl="1">
              <a:buFont typeface="Wingdings" panose="05000000000000000000" pitchFamily="2" charset="2"/>
              <a:buChar char="Ø"/>
            </a:pPr>
            <a:r>
              <a:rPr lang="en-US" dirty="0"/>
              <a:t>Amazon Aurora</a:t>
            </a:r>
          </a:p>
          <a:p>
            <a:pPr lvl="1">
              <a:buFont typeface="Wingdings" panose="05000000000000000000" pitchFamily="2" charset="2"/>
              <a:buChar char="Ø"/>
            </a:pPr>
            <a:r>
              <a:rPr lang="en-US" dirty="0"/>
              <a:t>Amazon RDS</a:t>
            </a:r>
          </a:p>
          <a:p>
            <a:pPr lvl="1">
              <a:buFont typeface="Wingdings" panose="05000000000000000000" pitchFamily="2" charset="2"/>
              <a:buChar char="Ø"/>
            </a:pPr>
            <a:r>
              <a:rPr lang="en-US" dirty="0"/>
              <a:t>Amazon </a:t>
            </a:r>
            <a:r>
              <a:rPr lang="en-US" dirty="0" err="1"/>
              <a:t>DynamoDB</a:t>
            </a:r>
            <a:endParaRPr lang="en-US" dirty="0"/>
          </a:p>
          <a:p>
            <a:pPr lvl="1">
              <a:buFont typeface="Wingdings" panose="05000000000000000000" pitchFamily="2" charset="2"/>
              <a:buChar char="Ø"/>
            </a:pPr>
            <a:r>
              <a:rPr lang="en-US" dirty="0"/>
              <a:t>Amazon </a:t>
            </a:r>
            <a:r>
              <a:rPr lang="en-US" dirty="0" err="1"/>
              <a:t>RedShift</a:t>
            </a:r>
            <a:endParaRPr lang="en-US" dirty="0"/>
          </a:p>
        </p:txBody>
      </p:sp>
    </p:spTree>
    <p:extLst>
      <p:ext uri="{BB962C8B-B14F-4D97-AF65-F5344CB8AC3E}">
        <p14:creationId xmlns:p14="http://schemas.microsoft.com/office/powerpoint/2010/main" val="412691703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 Migration Service</a:t>
            </a:r>
            <a:endParaRPr lang="en-US" dirty="0"/>
          </a:p>
        </p:txBody>
      </p:sp>
      <p:sp>
        <p:nvSpPr>
          <p:cNvPr id="3" name="Content Placeholder 2"/>
          <p:cNvSpPr>
            <a:spLocks noGrp="1"/>
          </p:cNvSpPr>
          <p:nvPr>
            <p:ph idx="1"/>
          </p:nvPr>
        </p:nvSpPr>
        <p:spPr/>
        <p:txBody>
          <a:bodyPr/>
          <a:lstStyle/>
          <a:p>
            <a:r>
              <a:rPr lang="en-US" dirty="0"/>
              <a:t>The </a:t>
            </a:r>
            <a:r>
              <a:rPr lang="en-US" b="1" dirty="0"/>
              <a:t>Migration</a:t>
            </a:r>
            <a:r>
              <a:rPr lang="en-US" dirty="0"/>
              <a:t> domain is used for transferring data to or from the AWS Infrastructure, it includes the following services:</a:t>
            </a:r>
          </a:p>
          <a:p>
            <a:pPr lvl="1">
              <a:buFont typeface="Wingdings" panose="05000000000000000000" pitchFamily="2" charset="2"/>
              <a:buChar char="Ø"/>
            </a:pPr>
            <a:r>
              <a:rPr lang="en-US" dirty="0"/>
              <a:t>AWS database Migration Service</a:t>
            </a:r>
          </a:p>
          <a:p>
            <a:pPr lvl="1">
              <a:buFont typeface="Wingdings" panose="05000000000000000000" pitchFamily="2" charset="2"/>
              <a:buChar char="Ø"/>
            </a:pPr>
            <a:r>
              <a:rPr lang="en-US" dirty="0"/>
              <a:t>AWS </a:t>
            </a:r>
            <a:r>
              <a:rPr lang="en-US" dirty="0" err="1"/>
              <a:t>SnowBall</a:t>
            </a:r>
            <a:endParaRPr lang="en-US" dirty="0"/>
          </a:p>
        </p:txBody>
      </p:sp>
    </p:spTree>
    <p:extLst>
      <p:ext uri="{BB962C8B-B14F-4D97-AF65-F5344CB8AC3E}">
        <p14:creationId xmlns:p14="http://schemas.microsoft.com/office/powerpoint/2010/main" val="139795746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a:t>
            </a:r>
          </a:p>
        </p:txBody>
      </p:sp>
      <p:sp>
        <p:nvSpPr>
          <p:cNvPr id="3" name="Content Placeholder 2"/>
          <p:cNvSpPr>
            <a:spLocks noGrp="1"/>
          </p:cNvSpPr>
          <p:nvPr>
            <p:ph idx="1"/>
          </p:nvPr>
        </p:nvSpPr>
        <p:spPr/>
        <p:txBody>
          <a:bodyPr/>
          <a:lstStyle/>
          <a:p>
            <a:r>
              <a:rPr lang="en-US" sz="2400" dirty="0"/>
              <a:t>Cloud computing is an internet-based computing service in which large groups of remote servers are networked to allow centralized data storage, and online access to computer services or resources.</a:t>
            </a:r>
          </a:p>
          <a:p>
            <a:r>
              <a:rPr lang="en-US" sz="2400" dirty="0"/>
              <a:t>Using cloud computing, organizations can use shared computing and storage resources rather than building, operating, and improving infrastructure on their own.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359" y="3589613"/>
            <a:ext cx="4086140" cy="3136482"/>
          </a:xfrm>
          <a:prstGeom prst="rect">
            <a:avLst/>
          </a:prstGeom>
        </p:spPr>
      </p:pic>
    </p:spTree>
    <p:extLst>
      <p:ext uri="{BB962C8B-B14F-4D97-AF65-F5344CB8AC3E}">
        <p14:creationId xmlns:p14="http://schemas.microsoft.com/office/powerpoint/2010/main" val="411757255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 Networking  &amp; Content Delivery Service</a:t>
            </a:r>
            <a:endParaRPr lang="en-US" dirty="0"/>
          </a:p>
        </p:txBody>
      </p:sp>
      <p:sp>
        <p:nvSpPr>
          <p:cNvPr id="3" name="Content Placeholder 2"/>
          <p:cNvSpPr>
            <a:spLocks noGrp="1"/>
          </p:cNvSpPr>
          <p:nvPr>
            <p:ph idx="1"/>
          </p:nvPr>
        </p:nvSpPr>
        <p:spPr/>
        <p:txBody>
          <a:bodyPr/>
          <a:lstStyle/>
          <a:p>
            <a:r>
              <a:rPr lang="en-US" dirty="0"/>
              <a:t>The</a:t>
            </a:r>
            <a:r>
              <a:rPr lang="en-US" b="1" dirty="0"/>
              <a:t> Networking and Content Delivery</a:t>
            </a:r>
            <a:r>
              <a:rPr lang="en-US" dirty="0"/>
              <a:t> domain is used for isolating your network infrastructure, and content delivery is used for faster delivery of content. It includes the following services:</a:t>
            </a:r>
          </a:p>
          <a:p>
            <a:pPr lvl="1">
              <a:buFont typeface="Wingdings" panose="05000000000000000000" pitchFamily="2" charset="2"/>
              <a:buChar char="Ø"/>
            </a:pPr>
            <a:r>
              <a:rPr lang="en-US" dirty="0"/>
              <a:t>Amazon Route 53</a:t>
            </a:r>
          </a:p>
          <a:p>
            <a:pPr lvl="1">
              <a:buFont typeface="Wingdings" panose="05000000000000000000" pitchFamily="2" charset="2"/>
              <a:buChar char="Ø"/>
            </a:pPr>
            <a:r>
              <a:rPr lang="en-US" dirty="0"/>
              <a:t>AWS </a:t>
            </a:r>
            <a:r>
              <a:rPr lang="en-US" dirty="0" err="1"/>
              <a:t>CloudFront</a:t>
            </a:r>
            <a:endParaRPr lang="en-US" dirty="0"/>
          </a:p>
        </p:txBody>
      </p:sp>
    </p:spTree>
    <p:extLst>
      <p:ext uri="{BB962C8B-B14F-4D97-AF65-F5344CB8AC3E}">
        <p14:creationId xmlns:p14="http://schemas.microsoft.com/office/powerpoint/2010/main" val="421833889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 Management Tools</a:t>
            </a:r>
            <a:endParaRPr lang="en-US" dirty="0"/>
          </a:p>
        </p:txBody>
      </p:sp>
      <p:sp>
        <p:nvSpPr>
          <p:cNvPr id="3" name="Content Placeholder 2"/>
          <p:cNvSpPr>
            <a:spLocks noGrp="1"/>
          </p:cNvSpPr>
          <p:nvPr>
            <p:ph idx="1"/>
          </p:nvPr>
        </p:nvSpPr>
        <p:spPr/>
        <p:txBody>
          <a:bodyPr/>
          <a:lstStyle/>
          <a:p>
            <a:r>
              <a:rPr lang="en-US" dirty="0"/>
              <a:t>The </a:t>
            </a:r>
            <a:r>
              <a:rPr lang="en-US" b="1" dirty="0"/>
              <a:t>Management Tools</a:t>
            </a:r>
            <a:r>
              <a:rPr lang="en-US" dirty="0"/>
              <a:t> domain consists of services which are used to manage other services in AWS, it includes the following services:</a:t>
            </a:r>
          </a:p>
          <a:p>
            <a:pPr lvl="1">
              <a:buFont typeface="Wingdings" panose="05000000000000000000" pitchFamily="2" charset="2"/>
              <a:buChar char="Ø"/>
            </a:pPr>
            <a:r>
              <a:rPr lang="en-US" dirty="0"/>
              <a:t>AWS </a:t>
            </a:r>
            <a:r>
              <a:rPr lang="en-US" dirty="0" err="1"/>
              <a:t>CloudWatch</a:t>
            </a:r>
            <a:endParaRPr lang="en-US" dirty="0"/>
          </a:p>
          <a:p>
            <a:pPr lvl="1">
              <a:buFont typeface="Wingdings" panose="05000000000000000000" pitchFamily="2" charset="2"/>
              <a:buChar char="Ø"/>
            </a:pPr>
            <a:r>
              <a:rPr lang="en-US" dirty="0"/>
              <a:t>AWS </a:t>
            </a:r>
            <a:r>
              <a:rPr lang="en-US" dirty="0" err="1"/>
              <a:t>CloudFomation</a:t>
            </a:r>
            <a:endParaRPr lang="en-US" dirty="0"/>
          </a:p>
          <a:p>
            <a:pPr lvl="1">
              <a:buFont typeface="Wingdings" panose="05000000000000000000" pitchFamily="2" charset="2"/>
              <a:buChar char="Ø"/>
            </a:pPr>
            <a:r>
              <a:rPr lang="en-US" dirty="0"/>
              <a:t>AWS </a:t>
            </a:r>
            <a:r>
              <a:rPr lang="en-US" dirty="0" err="1"/>
              <a:t>CloudTrail</a:t>
            </a:r>
            <a:endParaRPr lang="en-US" dirty="0"/>
          </a:p>
        </p:txBody>
      </p:sp>
    </p:spTree>
    <p:extLst>
      <p:ext uri="{BB962C8B-B14F-4D97-AF65-F5344CB8AC3E}">
        <p14:creationId xmlns:p14="http://schemas.microsoft.com/office/powerpoint/2010/main" val="39687730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 </a:t>
            </a:r>
            <a:r>
              <a:rPr lang="en-US" dirty="0"/>
              <a:t>Security &amp; Identity, Compliance</a:t>
            </a:r>
          </a:p>
        </p:txBody>
      </p:sp>
      <p:sp>
        <p:nvSpPr>
          <p:cNvPr id="3" name="Content Placeholder 2"/>
          <p:cNvSpPr>
            <a:spLocks noGrp="1"/>
          </p:cNvSpPr>
          <p:nvPr>
            <p:ph idx="1"/>
          </p:nvPr>
        </p:nvSpPr>
        <p:spPr/>
        <p:txBody>
          <a:bodyPr/>
          <a:lstStyle/>
          <a:p>
            <a:r>
              <a:rPr lang="en-US" dirty="0"/>
              <a:t>The </a:t>
            </a:r>
            <a:r>
              <a:rPr lang="en-US" b="1" dirty="0"/>
              <a:t>Security &amp; Identity, Compliance</a:t>
            </a:r>
            <a:r>
              <a:rPr lang="en-US" dirty="0"/>
              <a:t> domain consist of services which are used to manage to authenticate and provide security to your AWS resources. It consists of the following services:</a:t>
            </a:r>
          </a:p>
          <a:p>
            <a:pPr lvl="1">
              <a:buFont typeface="Wingdings" panose="05000000000000000000" pitchFamily="2" charset="2"/>
              <a:buChar char="Ø"/>
            </a:pPr>
            <a:r>
              <a:rPr lang="en-US" dirty="0"/>
              <a:t>AWS IAM</a:t>
            </a:r>
          </a:p>
          <a:p>
            <a:pPr lvl="1">
              <a:buFont typeface="Wingdings" panose="05000000000000000000" pitchFamily="2" charset="2"/>
              <a:buChar char="Ø"/>
            </a:pPr>
            <a:r>
              <a:rPr lang="en-US" dirty="0"/>
              <a:t>AWS KMS</a:t>
            </a:r>
          </a:p>
          <a:p>
            <a:pPr lvl="1">
              <a:buFont typeface="Wingdings" panose="05000000000000000000" pitchFamily="2" charset="2"/>
              <a:buChar char="Ø"/>
            </a:pPr>
            <a:r>
              <a:rPr lang="en-US" dirty="0"/>
              <a:t>AWS Shield</a:t>
            </a:r>
          </a:p>
        </p:txBody>
      </p:sp>
    </p:spTree>
    <p:extLst>
      <p:ext uri="{BB962C8B-B14F-4D97-AF65-F5344CB8AC3E}">
        <p14:creationId xmlns:p14="http://schemas.microsoft.com/office/powerpoint/2010/main" val="4175721364"/>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 Messaging Service</a:t>
            </a:r>
            <a:endParaRPr lang="en-US" dirty="0"/>
          </a:p>
        </p:txBody>
      </p:sp>
      <p:sp>
        <p:nvSpPr>
          <p:cNvPr id="3" name="Content Placeholder 2"/>
          <p:cNvSpPr>
            <a:spLocks noGrp="1"/>
          </p:cNvSpPr>
          <p:nvPr>
            <p:ph idx="1"/>
          </p:nvPr>
        </p:nvSpPr>
        <p:spPr/>
        <p:txBody>
          <a:bodyPr/>
          <a:lstStyle/>
          <a:p>
            <a:r>
              <a:rPr lang="en-US" dirty="0"/>
              <a:t>The </a:t>
            </a:r>
            <a:r>
              <a:rPr lang="en-US" b="1" dirty="0"/>
              <a:t>Messaging</a:t>
            </a:r>
            <a:r>
              <a:rPr lang="en-US" dirty="0"/>
              <a:t> domain consists of services which are used for queuing, notifying or emailing messages. It consists of the following domains:</a:t>
            </a:r>
          </a:p>
          <a:p>
            <a:pPr lvl="1">
              <a:buFont typeface="Wingdings" panose="05000000000000000000" pitchFamily="2" charset="2"/>
              <a:buChar char="Ø"/>
            </a:pPr>
            <a:r>
              <a:rPr lang="en-US" dirty="0"/>
              <a:t>Amazon SQS</a:t>
            </a:r>
          </a:p>
          <a:p>
            <a:pPr lvl="1">
              <a:buFont typeface="Wingdings" panose="05000000000000000000" pitchFamily="2" charset="2"/>
              <a:buChar char="Ø"/>
            </a:pPr>
            <a:r>
              <a:rPr lang="en-US" dirty="0"/>
              <a:t>Amazon SNS</a:t>
            </a:r>
          </a:p>
          <a:p>
            <a:pPr lvl="1">
              <a:buFont typeface="Wingdings" panose="05000000000000000000" pitchFamily="2" charset="2"/>
              <a:buChar char="Ø"/>
            </a:pPr>
            <a:r>
              <a:rPr lang="en-US" dirty="0"/>
              <a:t>Amazon SES</a:t>
            </a:r>
          </a:p>
          <a:p>
            <a:pPr lvl="1">
              <a:buFont typeface="Wingdings" panose="05000000000000000000" pitchFamily="2" charset="2"/>
              <a:buChar char="Ø"/>
            </a:pPr>
            <a:r>
              <a:rPr lang="en-US" dirty="0"/>
              <a:t>Amazon </a:t>
            </a:r>
            <a:r>
              <a:rPr lang="en-US" dirty="0" smtClean="0"/>
              <a:t>Pinpoint</a:t>
            </a:r>
            <a:endParaRPr lang="en-US" dirty="0"/>
          </a:p>
        </p:txBody>
      </p:sp>
    </p:spTree>
    <p:extLst>
      <p:ext uri="{BB962C8B-B14F-4D97-AF65-F5344CB8AC3E}">
        <p14:creationId xmlns:p14="http://schemas.microsoft.com/office/powerpoint/2010/main" val="38111161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AWS	</a:t>
            </a:r>
            <a:r>
              <a:rPr lang="en-US" b="0" dirty="0" smtClean="0"/>
              <a:t>				</a:t>
            </a:r>
            <a:r>
              <a:rPr lang="en-US" sz="3200" dirty="0"/>
              <a:t>-</a:t>
            </a:r>
            <a:r>
              <a:rPr lang="en-US" sz="3200" dirty="0" err="1"/>
              <a:t>contd</a:t>
            </a:r>
            <a:endParaRPr lang="en-US" sz="3200" dirty="0"/>
          </a:p>
        </p:txBody>
      </p:sp>
      <p:sp>
        <p:nvSpPr>
          <p:cNvPr id="3" name="Content Placeholder 2"/>
          <p:cNvSpPr>
            <a:spLocks noGrp="1"/>
          </p:cNvSpPr>
          <p:nvPr>
            <p:ph idx="1"/>
          </p:nvPr>
        </p:nvSpPr>
        <p:spPr/>
        <p:txBody>
          <a:bodyPr/>
          <a:lstStyle/>
          <a:p>
            <a:r>
              <a:rPr lang="en-US" dirty="0" smtClean="0"/>
              <a:t>Flexibility</a:t>
            </a:r>
          </a:p>
          <a:p>
            <a:pPr lvl="1"/>
            <a:r>
              <a:rPr lang="en-US" dirty="0" smtClean="0"/>
              <a:t>AWS </a:t>
            </a:r>
            <a:r>
              <a:rPr lang="en-US" dirty="0"/>
              <a:t>provides effortless hosting of legacy applications. AWS does not require learning new technologies and migration of applications to the AWS provides the advanced computing and efficient storage.</a:t>
            </a:r>
          </a:p>
          <a:p>
            <a:pPr marL="609036" lvl="1" indent="0">
              <a:buNone/>
            </a:pPr>
            <a:endParaRPr lang="en-US" dirty="0" smtClean="0"/>
          </a:p>
          <a:p>
            <a:r>
              <a:rPr lang="en-US" dirty="0"/>
              <a:t>Cost-effectiveness</a:t>
            </a:r>
          </a:p>
          <a:p>
            <a:pPr lvl="1"/>
            <a:r>
              <a:rPr lang="en-US" dirty="0"/>
              <a:t>AWS requires no upfront investment, long-term commitment, and minimum expense when compared to traditional IT infrastructure that requires a huge investment</a:t>
            </a:r>
            <a:r>
              <a:rPr lang="en-US" dirty="0" smtClean="0"/>
              <a:t>.</a:t>
            </a:r>
          </a:p>
        </p:txBody>
      </p:sp>
    </p:spTree>
    <p:extLst>
      <p:ext uri="{BB962C8B-B14F-4D97-AF65-F5344CB8AC3E}">
        <p14:creationId xmlns:p14="http://schemas.microsoft.com/office/powerpoint/2010/main" val="121601871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AWS	</a:t>
            </a:r>
            <a:r>
              <a:rPr lang="en-US" b="0" dirty="0"/>
              <a:t>				</a:t>
            </a:r>
            <a:endParaRPr lang="en-US" dirty="0"/>
          </a:p>
        </p:txBody>
      </p:sp>
      <p:sp>
        <p:nvSpPr>
          <p:cNvPr id="3" name="Content Placeholder 2"/>
          <p:cNvSpPr>
            <a:spLocks noGrp="1"/>
          </p:cNvSpPr>
          <p:nvPr>
            <p:ph idx="1"/>
          </p:nvPr>
        </p:nvSpPr>
        <p:spPr/>
        <p:txBody>
          <a:bodyPr>
            <a:normAutofit/>
          </a:bodyPr>
          <a:lstStyle/>
          <a:p>
            <a:r>
              <a:rPr lang="en-US" dirty="0" smtClean="0"/>
              <a:t>Scalability/Elasticity</a:t>
            </a:r>
          </a:p>
          <a:p>
            <a:pPr lvl="1"/>
            <a:r>
              <a:rPr lang="en-US" dirty="0"/>
              <a:t>T</a:t>
            </a:r>
            <a:r>
              <a:rPr lang="en-US" dirty="0" smtClean="0"/>
              <a:t>hrough </a:t>
            </a:r>
            <a:r>
              <a:rPr lang="en-US" dirty="0"/>
              <a:t>AWS, </a:t>
            </a:r>
            <a:r>
              <a:rPr lang="en-US" dirty="0" err="1"/>
              <a:t>autoscaling</a:t>
            </a:r>
            <a:r>
              <a:rPr lang="en-US" dirty="0"/>
              <a:t> and elastic load balancing techniques are automatically scaled up or down, when demand increases or decreases respectively. AWS techniques are ideal for handling unpredictable or very high loads. Due to this reason, organizations enjoy the benefits of reduced cost and increased user satisfaction</a:t>
            </a:r>
            <a:r>
              <a:rPr lang="en-US" dirty="0" smtClean="0"/>
              <a:t>.</a:t>
            </a:r>
          </a:p>
          <a:p>
            <a:r>
              <a:rPr lang="en-US" dirty="0"/>
              <a:t>Security</a:t>
            </a:r>
          </a:p>
          <a:p>
            <a:pPr lvl="1"/>
            <a:r>
              <a:rPr lang="en-US" dirty="0"/>
              <a:t>AWS provides end-to-end security and privacy to customers.</a:t>
            </a:r>
          </a:p>
          <a:p>
            <a:pPr lvl="1"/>
            <a:r>
              <a:rPr lang="en-US" dirty="0"/>
              <a:t>AWS has a virtual infrastructure that offers optimum availability while managing full privacy and isolation of their operations.</a:t>
            </a:r>
          </a:p>
          <a:p>
            <a:pPr lvl="1"/>
            <a:r>
              <a:rPr lang="en-US" dirty="0"/>
              <a:t>Customers can expect high-level of physical security because of Amazon's several years of experience in designing, developing and maintaining large-scale IT operation centers.</a:t>
            </a:r>
          </a:p>
          <a:p>
            <a:endParaRPr lang="en-US" dirty="0"/>
          </a:p>
        </p:txBody>
      </p:sp>
      <p:sp>
        <p:nvSpPr>
          <p:cNvPr id="4" name="AutoShape 2" descr="AW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27962247"/>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Pay-As-You-Go</a:t>
            </a:r>
          </a:p>
        </p:txBody>
      </p:sp>
      <p:sp>
        <p:nvSpPr>
          <p:cNvPr id="3" name="Content Placeholder 2"/>
          <p:cNvSpPr>
            <a:spLocks noGrp="1"/>
          </p:cNvSpPr>
          <p:nvPr>
            <p:ph idx="1"/>
          </p:nvPr>
        </p:nvSpPr>
        <p:spPr>
          <a:xfrm>
            <a:off x="336954" y="1257860"/>
            <a:ext cx="11373491" cy="4897665"/>
          </a:xfrm>
        </p:spPr>
        <p:txBody>
          <a:bodyPr/>
          <a:lstStyle/>
          <a:p>
            <a:r>
              <a:rPr lang="en-US" dirty="0"/>
              <a:t>AWS provides services to customers when required without any prior commitment or upfront investment. Pay-As-You-Go enables the customers to procure services from AWS.</a:t>
            </a:r>
          </a:p>
          <a:p>
            <a:pPr lvl="1"/>
            <a:r>
              <a:rPr lang="en-US" dirty="0"/>
              <a:t>Computing</a:t>
            </a:r>
          </a:p>
          <a:p>
            <a:pPr lvl="1"/>
            <a:r>
              <a:rPr lang="en-US" dirty="0"/>
              <a:t>Programming models</a:t>
            </a:r>
          </a:p>
          <a:p>
            <a:pPr lvl="1"/>
            <a:r>
              <a:rPr lang="en-US" dirty="0"/>
              <a:t>Database storage</a:t>
            </a:r>
          </a:p>
          <a:p>
            <a:pPr lvl="1"/>
            <a:r>
              <a:rPr lang="en-US" dirty="0"/>
              <a:t>Networking</a:t>
            </a:r>
          </a:p>
        </p:txBody>
      </p:sp>
      <p:sp>
        <p:nvSpPr>
          <p:cNvPr id="4" name="AutoShape 2" descr="AWS"/>
          <p:cNvSpPr>
            <a:spLocks noChangeAspect="1" noChangeArrowheads="1"/>
          </p:cNvSpPr>
          <p:nvPr/>
        </p:nvSpPr>
        <p:spPr bwMode="auto">
          <a:xfrm>
            <a:off x="83845" y="-4631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917" y="2367395"/>
            <a:ext cx="5705475" cy="39243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94977937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Features</a:t>
            </a:r>
          </a:p>
        </p:txBody>
      </p:sp>
      <p:sp>
        <p:nvSpPr>
          <p:cNvPr id="3" name="Content Placeholder 2"/>
          <p:cNvSpPr>
            <a:spLocks noGrp="1"/>
          </p:cNvSpPr>
          <p:nvPr>
            <p:ph idx="1"/>
          </p:nvPr>
        </p:nvSpPr>
        <p:spPr/>
        <p:txBody>
          <a:bodyPr/>
          <a:lstStyle/>
          <a:p>
            <a:pPr marL="0" indent="0">
              <a:buNone/>
            </a:pPr>
            <a:r>
              <a:rPr lang="en-US" dirty="0"/>
              <a:t>Cloud computing is a model that enables the following features. </a:t>
            </a:r>
          </a:p>
          <a:p>
            <a:pPr>
              <a:buFont typeface="Wingdings" panose="05000000000000000000" pitchFamily="2" charset="2"/>
              <a:buChar char="Ø"/>
            </a:pPr>
            <a:r>
              <a:rPr lang="en-US" dirty="0"/>
              <a:t>Users can provision and release resources on-demand. </a:t>
            </a:r>
          </a:p>
          <a:p>
            <a:pPr>
              <a:buFont typeface="Wingdings" panose="05000000000000000000" pitchFamily="2" charset="2"/>
              <a:buChar char="Ø"/>
            </a:pPr>
            <a:r>
              <a:rPr lang="en-US" dirty="0"/>
              <a:t>Resources can be scaled up or down automatically, depending on the load.</a:t>
            </a:r>
          </a:p>
          <a:p>
            <a:pPr>
              <a:buFont typeface="Wingdings" panose="05000000000000000000" pitchFamily="2" charset="2"/>
              <a:buChar char="Ø"/>
            </a:pPr>
            <a:r>
              <a:rPr lang="en-US" dirty="0"/>
              <a:t>Resources are accessible over a network with proper security. </a:t>
            </a:r>
          </a:p>
          <a:p>
            <a:pPr>
              <a:buFont typeface="Wingdings" panose="05000000000000000000" pitchFamily="2" charset="2"/>
              <a:buChar char="Ø"/>
            </a:pPr>
            <a:r>
              <a:rPr lang="en-US" dirty="0"/>
              <a:t>Cloud service providers can enable a pay-as-you-go model, where customers are charged based on the type of resources and per usage. </a:t>
            </a:r>
          </a:p>
          <a:p>
            <a:pPr marL="0" indent="0">
              <a:buNone/>
            </a:pPr>
            <a:endParaRPr lang="en-US" dirty="0"/>
          </a:p>
        </p:txBody>
      </p:sp>
    </p:spTree>
    <p:extLst>
      <p:ext uri="{BB962C8B-B14F-4D97-AF65-F5344CB8AC3E}">
        <p14:creationId xmlns:p14="http://schemas.microsoft.com/office/powerpoint/2010/main" val="6172401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Clouds					-</a:t>
            </a:r>
            <a:r>
              <a:rPr lang="en-US" dirty="0" err="1"/>
              <a:t>contd</a:t>
            </a:r>
            <a:endParaRPr lang="en-US" dirty="0"/>
          </a:p>
        </p:txBody>
      </p:sp>
      <p:sp>
        <p:nvSpPr>
          <p:cNvPr id="3" name="Content Placeholder 2"/>
          <p:cNvSpPr>
            <a:spLocks noGrp="1"/>
          </p:cNvSpPr>
          <p:nvPr>
            <p:ph idx="1"/>
          </p:nvPr>
        </p:nvSpPr>
        <p:spPr/>
        <p:txBody>
          <a:bodyPr/>
          <a:lstStyle/>
          <a:p>
            <a:pPr marL="0" indent="0">
              <a:buNone/>
            </a:pPr>
            <a:r>
              <a:rPr lang="en-US" dirty="0"/>
              <a:t>There are three types of clouds – </a:t>
            </a:r>
          </a:p>
          <a:p>
            <a:pPr lvl="1">
              <a:buFont typeface="Wingdings" panose="05000000000000000000" pitchFamily="2" charset="2"/>
              <a:buChar char="v"/>
            </a:pPr>
            <a:r>
              <a:rPr lang="en-US" sz="2398" dirty="0"/>
              <a:t>Public cloud</a:t>
            </a:r>
          </a:p>
          <a:p>
            <a:pPr lvl="1">
              <a:buFont typeface="Wingdings" panose="05000000000000000000" pitchFamily="2" charset="2"/>
              <a:buChar char="v"/>
            </a:pPr>
            <a:r>
              <a:rPr lang="en-US" sz="2398" dirty="0"/>
              <a:t>Private cloud</a:t>
            </a:r>
          </a:p>
          <a:p>
            <a:pPr lvl="1">
              <a:buFont typeface="Wingdings" panose="05000000000000000000" pitchFamily="2" charset="2"/>
              <a:buChar char="v"/>
            </a:pPr>
            <a:r>
              <a:rPr lang="en-US" sz="2398" dirty="0"/>
              <a:t>Hybrid cloud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809" y="2025097"/>
            <a:ext cx="5715000" cy="4000500"/>
          </a:xfrm>
          <a:prstGeom prst="rect">
            <a:avLst/>
          </a:prstGeom>
        </p:spPr>
      </p:pic>
    </p:spTree>
    <p:extLst>
      <p:ext uri="{BB962C8B-B14F-4D97-AF65-F5344CB8AC3E}">
        <p14:creationId xmlns:p14="http://schemas.microsoft.com/office/powerpoint/2010/main" val="28598779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Cloud</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1030" name="Picture 6" descr="C:\Users\s\Desktop\cloud types.jpg"/>
          <p:cNvPicPr>
            <a:picLocks noChangeAspect="1" noChangeArrowheads="1"/>
          </p:cNvPicPr>
          <p:nvPr/>
        </p:nvPicPr>
        <p:blipFill>
          <a:blip r:embed="rId2" cstate="print"/>
          <a:srcRect/>
          <a:stretch>
            <a:fillRect/>
          </a:stretch>
        </p:blipFill>
        <p:spPr bwMode="auto">
          <a:xfrm>
            <a:off x="2798618" y="2389403"/>
            <a:ext cx="6434308" cy="3374088"/>
          </a:xfrm>
          <a:prstGeom prst="rect">
            <a:avLst/>
          </a:prstGeom>
          <a:noFill/>
        </p:spPr>
      </p:pic>
    </p:spTree>
    <p:extLst>
      <p:ext uri="{BB962C8B-B14F-4D97-AF65-F5344CB8AC3E}">
        <p14:creationId xmlns:p14="http://schemas.microsoft.com/office/powerpoint/2010/main" val="197980950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a:t>
            </a:r>
            <a:endParaRPr lang="en-US" dirty="0"/>
          </a:p>
        </p:txBody>
      </p:sp>
      <p:pic>
        <p:nvPicPr>
          <p:cNvPr id="4" name="Picture 5" descr="C:\Users\s\Desktop\cloud types5.jpg"/>
          <p:cNvPicPr>
            <a:picLocks noGrp="1" noChangeAspect="1" noChangeArrowheads="1"/>
          </p:cNvPicPr>
          <p:nvPr>
            <p:ph idx="1"/>
          </p:nvPr>
        </p:nvPicPr>
        <p:blipFill>
          <a:blip r:embed="rId2" cstate="print"/>
          <a:srcRect/>
          <a:stretch>
            <a:fillRect/>
          </a:stretch>
        </p:blipFill>
        <p:spPr bwMode="auto">
          <a:xfrm>
            <a:off x="2682658" y="1355942"/>
            <a:ext cx="6076950" cy="4562475"/>
          </a:xfrm>
          <a:prstGeom prst="rect">
            <a:avLst/>
          </a:prstGeom>
          <a:noFill/>
        </p:spPr>
      </p:pic>
    </p:spTree>
    <p:extLst>
      <p:ext uri="{BB962C8B-B14F-4D97-AF65-F5344CB8AC3E}">
        <p14:creationId xmlns:p14="http://schemas.microsoft.com/office/powerpoint/2010/main" val="2580495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Model</a:t>
            </a:r>
            <a:endParaRPr lang="en-US" dirty="0"/>
          </a:p>
        </p:txBody>
      </p:sp>
      <p:pic>
        <p:nvPicPr>
          <p:cNvPr id="5125" name="Picture 5" descr="C:\Users\s\Desktop\bus.jpg"/>
          <p:cNvPicPr>
            <a:picLocks noChangeAspect="1" noChangeArrowheads="1"/>
          </p:cNvPicPr>
          <p:nvPr/>
        </p:nvPicPr>
        <p:blipFill>
          <a:blip r:embed="rId2" cstate="print"/>
          <a:srcRect/>
          <a:stretch>
            <a:fillRect/>
          </a:stretch>
        </p:blipFill>
        <p:spPr bwMode="auto">
          <a:xfrm>
            <a:off x="1148196" y="1451264"/>
            <a:ext cx="2857500" cy="1600200"/>
          </a:xfrm>
          <a:prstGeom prst="rect">
            <a:avLst/>
          </a:prstGeom>
          <a:noFill/>
        </p:spPr>
      </p:pic>
      <p:pic>
        <p:nvPicPr>
          <p:cNvPr id="5126" name="Picture 6" descr="C:\Users\s\Desktop\car.jpg"/>
          <p:cNvPicPr>
            <a:picLocks noGrp="1" noChangeAspect="1" noChangeArrowheads="1"/>
          </p:cNvPicPr>
          <p:nvPr>
            <p:ph idx="1"/>
          </p:nvPr>
        </p:nvPicPr>
        <p:blipFill>
          <a:blip r:embed="rId3" cstate="print"/>
          <a:srcRect/>
          <a:stretch>
            <a:fillRect/>
          </a:stretch>
        </p:blipFill>
        <p:spPr bwMode="auto">
          <a:xfrm>
            <a:off x="4244758" y="3045763"/>
            <a:ext cx="2952750" cy="1543050"/>
          </a:xfrm>
          <a:prstGeom prst="rect">
            <a:avLst/>
          </a:prstGeom>
          <a:noFill/>
        </p:spPr>
      </p:pic>
      <p:pic>
        <p:nvPicPr>
          <p:cNvPr id="5127" name="Picture 7" descr="C:\Users\s\Desktop\taxi.jpg"/>
          <p:cNvPicPr>
            <a:picLocks noChangeAspect="1" noChangeArrowheads="1"/>
          </p:cNvPicPr>
          <p:nvPr/>
        </p:nvPicPr>
        <p:blipFill>
          <a:blip r:embed="rId4" cstate="print"/>
          <a:srcRect/>
          <a:stretch>
            <a:fillRect/>
          </a:stretch>
        </p:blipFill>
        <p:spPr bwMode="auto">
          <a:xfrm>
            <a:off x="7578870" y="4738254"/>
            <a:ext cx="3324225" cy="1371600"/>
          </a:xfrm>
          <a:prstGeom prst="rect">
            <a:avLst/>
          </a:prstGeom>
          <a:noFill/>
        </p:spPr>
      </p:pic>
    </p:spTree>
    <p:extLst>
      <p:ext uri="{BB962C8B-B14F-4D97-AF65-F5344CB8AC3E}">
        <p14:creationId xmlns:p14="http://schemas.microsoft.com/office/powerpoint/2010/main" val="15800837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427474e-60f8-4f75-abfc-98841d67cf98" ContentTypeId="0x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DE7874-F7E3-4F61-9797-34ABFC3170F4}"/>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410BEEE3-53A8-4FB2-958B-258111375A9F}"/>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6736</TotalTime>
  <Words>1175</Words>
  <Application>Microsoft Office PowerPoint</Application>
  <PresentationFormat>Widescreen</PresentationFormat>
  <Paragraphs>167</Paragraphs>
  <Slides>47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ＭＳ Ｐゴシック</vt:lpstr>
      <vt:lpstr>Arial</vt:lpstr>
      <vt:lpstr>Brush Script Std</vt:lpstr>
      <vt:lpstr>Calibri</vt:lpstr>
      <vt:lpstr>Courier New</vt:lpstr>
      <vt:lpstr>Helvetica Condensed</vt:lpstr>
      <vt:lpstr>HelveticaNeue Condensed</vt:lpstr>
      <vt:lpstr>Times</vt:lpstr>
      <vt:lpstr>Wingdings</vt:lpstr>
      <vt:lpstr>Blank Presentation</vt:lpstr>
      <vt:lpstr>Introduction to Amazon Web Service</vt:lpstr>
      <vt:lpstr>Session Objective</vt:lpstr>
      <vt:lpstr>Cloud Computing</vt:lpstr>
      <vt:lpstr>Cloud Computing</vt:lpstr>
      <vt:lpstr>Cloud Computing Features</vt:lpstr>
      <vt:lpstr>Types of Clouds     -contd</vt:lpstr>
      <vt:lpstr>Types of Cloud</vt:lpstr>
      <vt:lpstr>Deployment Model</vt:lpstr>
      <vt:lpstr>Deployment Model</vt:lpstr>
      <vt:lpstr>Deployment Model</vt:lpstr>
      <vt:lpstr>Deployment Model     -contd</vt:lpstr>
      <vt:lpstr>Deployment Model      </vt:lpstr>
      <vt:lpstr>Service Model</vt:lpstr>
      <vt:lpstr>Service Model</vt:lpstr>
      <vt:lpstr>Service Model</vt:lpstr>
      <vt:lpstr>Service Model</vt:lpstr>
      <vt:lpstr>Cloud Service Models</vt:lpstr>
      <vt:lpstr>Advantages of Cloud Computing       -contd </vt:lpstr>
      <vt:lpstr>Advantages of Cloud Computing       -contd </vt:lpstr>
      <vt:lpstr>Advantages of Cloud Computing        </vt:lpstr>
      <vt:lpstr>Cloud Providers</vt:lpstr>
      <vt:lpstr>Amazon Web Service</vt:lpstr>
      <vt:lpstr>What is AWS?</vt:lpstr>
      <vt:lpstr>AWS ─ Basic Architecture</vt:lpstr>
      <vt:lpstr>AWS Introduction</vt:lpstr>
      <vt:lpstr>Amazon Web Service</vt:lpstr>
      <vt:lpstr>Companies using AWS</vt:lpstr>
      <vt:lpstr>AWS – Example    -contd</vt:lpstr>
      <vt:lpstr>AWS – Example    -contd</vt:lpstr>
      <vt:lpstr>AWS – Example    -contd</vt:lpstr>
      <vt:lpstr>AWS – Example    -contd</vt:lpstr>
      <vt:lpstr>AWS – Example    -contd</vt:lpstr>
      <vt:lpstr>AWS – Example    -contd</vt:lpstr>
      <vt:lpstr>AWS Services</vt:lpstr>
      <vt:lpstr>AWS product categories</vt:lpstr>
      <vt:lpstr>AWS – Compute Service</vt:lpstr>
      <vt:lpstr>AWS – Storage Service</vt:lpstr>
      <vt:lpstr>AWS – Database Service</vt:lpstr>
      <vt:lpstr>AWS – Migration Service</vt:lpstr>
      <vt:lpstr>AWS – Networking  &amp; Content Delivery Service</vt:lpstr>
      <vt:lpstr>AWS – Management Tools</vt:lpstr>
      <vt:lpstr>AWS - Security &amp; Identity, Compliance</vt:lpstr>
      <vt:lpstr>AWS – Messaging Service</vt:lpstr>
      <vt:lpstr>Advantages of AWS     -contd</vt:lpstr>
      <vt:lpstr>Advantages of AWS     </vt:lpstr>
      <vt:lpstr>Pay-As-You-Go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Vimala R</cp:lastModifiedBy>
  <cp:revision>642</cp:revision>
  <dcterms:created xsi:type="dcterms:W3CDTF">2014-11-02T05:32:32Z</dcterms:created>
  <dcterms:modified xsi:type="dcterms:W3CDTF">2019-05-07T07:34:06Z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