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25"/>
  </p:notesMasterIdLst>
  <p:handoutMasterIdLst>
    <p:handoutMasterId r:id="rId26"/>
  </p:handoutMasterIdLst>
  <p:sldIdLst>
    <p:sldId id="256"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39220"/>
    <a:srgbClr val="FB0A1A"/>
    <a:srgbClr val="000000"/>
    <a:srgbClr val="FFFFFF"/>
    <a:srgbClr val="FFB006"/>
    <a:srgbClr val="0E4EFF"/>
    <a:srgbClr val="B40028"/>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ustomXml" Target="../customXml/item4.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6/20/2019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6/20/2019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9" y="4718050"/>
            <a:ext cx="9015430" cy="1141943"/>
          </a:xfrm>
        </p:spPr>
        <p:txBody>
          <a:bodyPr>
            <a:normAutofit/>
          </a:bodyPr>
          <a:lstStyle/>
          <a:p>
            <a:r>
              <a:rPr lang="en-US" dirty="0" smtClean="0"/>
              <a:t>Java - Exception</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Key Words Used to Handle Exception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Try –catch-finally</a:t>
            </a:r>
          </a:p>
          <a:p>
            <a:pPr marL="0" indent="0">
              <a:buNone/>
            </a:pPr>
            <a:r>
              <a:rPr lang="en-US" dirty="0" smtClean="0">
                <a:solidFill>
                  <a:schemeClr val="tx1"/>
                </a:solidFill>
              </a:rPr>
              <a:t>	 Use to handle an exception</a:t>
            </a:r>
            <a:endParaRPr lang="en-US" dirty="0">
              <a:solidFill>
                <a:schemeClr val="tx1"/>
              </a:solidFill>
            </a:endParaRPr>
          </a:p>
          <a:p>
            <a:r>
              <a:rPr lang="en-US" dirty="0" smtClean="0">
                <a:solidFill>
                  <a:schemeClr val="tx1"/>
                </a:solidFill>
              </a:rPr>
              <a:t>Throws</a:t>
            </a:r>
          </a:p>
          <a:p>
            <a:pPr marL="609036" lvl="1" indent="0">
              <a:buNone/>
            </a:pPr>
            <a:r>
              <a:rPr lang="en-US" dirty="0" smtClean="0">
                <a:solidFill>
                  <a:schemeClr val="tx1"/>
                </a:solidFill>
              </a:rPr>
              <a:t>	The </a:t>
            </a:r>
            <a:r>
              <a:rPr lang="en-US" dirty="0">
                <a:solidFill>
                  <a:schemeClr val="tx1"/>
                </a:solidFill>
              </a:rPr>
              <a:t>throws keyword is used to declare an exception. It gives an information to the </a:t>
            </a:r>
            <a:r>
              <a:rPr lang="en-US" dirty="0" smtClean="0">
                <a:solidFill>
                  <a:schemeClr val="tx1"/>
                </a:solidFill>
              </a:rPr>
              <a:t>	programmer </a:t>
            </a:r>
            <a:r>
              <a:rPr lang="en-US" dirty="0">
                <a:solidFill>
                  <a:schemeClr val="tx1"/>
                </a:solidFill>
              </a:rPr>
              <a:t>that there may occur an exception so it is better for the programmer to </a:t>
            </a:r>
            <a:r>
              <a:rPr lang="en-US" dirty="0" smtClean="0">
                <a:solidFill>
                  <a:schemeClr val="tx1"/>
                </a:solidFill>
              </a:rPr>
              <a:t>	provide </a:t>
            </a:r>
            <a:r>
              <a:rPr lang="en-US" dirty="0">
                <a:solidFill>
                  <a:schemeClr val="tx1"/>
                </a:solidFill>
              </a:rPr>
              <a:t>the exception handling code so that normal flow can be maintained. </a:t>
            </a:r>
            <a:endParaRPr lang="en-US" dirty="0" smtClean="0">
              <a:solidFill>
                <a:schemeClr val="tx1"/>
              </a:solidFill>
            </a:endParaRPr>
          </a:p>
          <a:p>
            <a:pPr marL="609036" lvl="1" indent="0">
              <a:buNone/>
            </a:pPr>
            <a:endParaRPr lang="en-US" dirty="0">
              <a:solidFill>
                <a:schemeClr val="tx1"/>
              </a:solidFill>
            </a:endParaRPr>
          </a:p>
          <a:p>
            <a:pPr marL="609036" lvl="1" indent="0">
              <a:buNone/>
            </a:pPr>
            <a:r>
              <a:rPr lang="en-US" dirty="0" smtClean="0">
                <a:solidFill>
                  <a:schemeClr val="tx1"/>
                </a:solidFill>
              </a:rPr>
              <a:t>	Exception </a:t>
            </a:r>
            <a:r>
              <a:rPr lang="en-US" dirty="0">
                <a:solidFill>
                  <a:schemeClr val="tx1"/>
                </a:solidFill>
              </a:rPr>
              <a:t>Handling is mainly used to handle the checked exceptions. If there </a:t>
            </a:r>
            <a:r>
              <a:rPr lang="en-US" dirty="0" smtClean="0">
                <a:solidFill>
                  <a:schemeClr val="tx1"/>
                </a:solidFill>
              </a:rPr>
              <a:t>	occurs </a:t>
            </a:r>
            <a:r>
              <a:rPr lang="en-US" dirty="0">
                <a:solidFill>
                  <a:schemeClr val="tx1"/>
                </a:solidFill>
              </a:rPr>
              <a:t>any unchecked exception such as NullPointerException, it is programmers </a:t>
            </a:r>
            <a:r>
              <a:rPr lang="en-US" dirty="0" smtClean="0">
                <a:solidFill>
                  <a:schemeClr val="tx1"/>
                </a:solidFill>
              </a:rPr>
              <a:t>	fault </a:t>
            </a:r>
            <a:r>
              <a:rPr lang="en-US" dirty="0">
                <a:solidFill>
                  <a:schemeClr val="tx1"/>
                </a:solidFill>
              </a:rPr>
              <a:t>that he is not performing check up before the code being used </a:t>
            </a:r>
          </a:p>
          <a:p>
            <a:pPr lvl="1"/>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7297587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Key Words Used to Handle Exception</a:t>
            </a:r>
          </a:p>
        </p:txBody>
      </p:sp>
      <p:sp>
        <p:nvSpPr>
          <p:cNvPr id="3" name="Content Placeholder 2"/>
          <p:cNvSpPr>
            <a:spLocks noGrp="1"/>
          </p:cNvSpPr>
          <p:nvPr>
            <p:ph idx="1"/>
          </p:nvPr>
        </p:nvSpPr>
        <p:spPr>
          <a:xfrm>
            <a:off x="1733524" y="2287057"/>
            <a:ext cx="5174525" cy="4897665"/>
          </a:xfrm>
        </p:spPr>
        <p:txBody>
          <a:bodyPr/>
          <a:lstStyle/>
          <a:p>
            <a:r>
              <a:rPr lang="en-US" dirty="0" smtClean="0">
                <a:solidFill>
                  <a:schemeClr val="tx1"/>
                </a:solidFill>
              </a:rPr>
              <a:t>When to use Try–catch</a:t>
            </a:r>
          </a:p>
          <a:p>
            <a:r>
              <a:rPr lang="en-US" dirty="0" smtClean="0">
                <a:solidFill>
                  <a:schemeClr val="tx1"/>
                </a:solidFill>
              </a:rPr>
              <a:t>When to use Throw</a:t>
            </a:r>
          </a:p>
          <a:p>
            <a:r>
              <a:rPr lang="en-US" dirty="0" smtClean="0">
                <a:solidFill>
                  <a:schemeClr val="tx1"/>
                </a:solidFill>
              </a:rPr>
              <a:t>When to use Throws</a:t>
            </a:r>
            <a:endParaRPr lang="en-US" dirty="0">
              <a:solidFill>
                <a:schemeClr val="tx1"/>
              </a:solidFill>
            </a:endParaRPr>
          </a:p>
        </p:txBody>
      </p:sp>
      <p:sp>
        <p:nvSpPr>
          <p:cNvPr id="4" name="Rectangle 3"/>
          <p:cNvSpPr/>
          <p:nvPr/>
        </p:nvSpPr>
        <p:spPr bwMode="auto">
          <a:xfrm>
            <a:off x="6197506" y="2312434"/>
            <a:ext cx="2842168" cy="2537650"/>
          </a:xfrm>
          <a:prstGeom prst="rect">
            <a:avLst/>
          </a:prstGeom>
          <a:blipFill>
            <a:blip r:embed="rId2"/>
            <a:stretch>
              <a:fillRect/>
            </a:stretch>
          </a:blip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
        <p:nvSpPr>
          <p:cNvPr id="5" name="Rectangle 4"/>
          <p:cNvSpPr/>
          <p:nvPr/>
        </p:nvSpPr>
        <p:spPr>
          <a:xfrm>
            <a:off x="4320708" y="2921470"/>
            <a:ext cx="1978839" cy="3525917"/>
          </a:xfrm>
          <a:prstGeom prst="rect">
            <a:avLst/>
          </a:prstGeom>
          <a:noFill/>
        </p:spPr>
        <p:txBody>
          <a:bodyPr wrap="none" lIns="121807" tIns="60904" rIns="121807" bIns="60904">
            <a:spAutoFit/>
          </a:bodyPr>
          <a:lstStyle/>
          <a:p>
            <a:pPr algn="ctr"/>
            <a:r>
              <a:rPr lang="en-US" sz="22113"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extLst>
      <p:ext uri="{BB962C8B-B14F-4D97-AF65-F5344CB8AC3E}">
        <p14:creationId xmlns:p14="http://schemas.microsoft.com/office/powerpoint/2010/main" val="60321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graphicFrame>
        <p:nvGraphicFramePr>
          <p:cNvPr id="4" name="Object 3"/>
          <p:cNvGraphicFramePr>
            <a:graphicFrameLocks noChangeAspect="1"/>
          </p:cNvGraphicFramePr>
          <p:nvPr>
            <p:extLst/>
          </p:nvPr>
        </p:nvGraphicFramePr>
        <p:xfrm>
          <a:off x="1832748" y="1906410"/>
          <a:ext cx="1827108" cy="913554"/>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3" imgW="1371960" imgH="685800" progId="Package">
                  <p:embed/>
                </p:oleObj>
              </mc:Choice>
              <mc:Fallback>
                <p:oleObj name="Packager Shell Object" showAsIcon="1" r:id="rId3" imgW="1371960" imgH="685800" progId="Package">
                  <p:embed/>
                  <p:pic>
                    <p:nvPicPr>
                      <p:cNvPr id="4" name="Object 3"/>
                      <p:cNvPicPr/>
                      <p:nvPr/>
                    </p:nvPicPr>
                    <p:blipFill>
                      <a:blip r:embed="rId4"/>
                      <a:stretch>
                        <a:fillRect/>
                      </a:stretch>
                    </p:blipFill>
                    <p:spPr>
                      <a:xfrm>
                        <a:off x="1832748" y="1906410"/>
                        <a:ext cx="1827108" cy="913554"/>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7111060" y="1804904"/>
          <a:ext cx="1285743" cy="913554"/>
        </p:xfrm>
        <a:graphic>
          <a:graphicData uri="http://schemas.openxmlformats.org/presentationml/2006/ole">
            <mc:AlternateContent xmlns:mc="http://schemas.openxmlformats.org/markup-compatibility/2006">
              <mc:Choice xmlns:v="urn:schemas-microsoft-com:vml" Requires="v">
                <p:oleObj spid="_x0000_s1031" name="Packager Shell Object" showAsIcon="1" r:id="rId5" imgW="965520" imgH="685800" progId="Package">
                  <p:embed/>
                </p:oleObj>
              </mc:Choice>
              <mc:Fallback>
                <p:oleObj name="Packager Shell Object" showAsIcon="1" r:id="rId5" imgW="965520" imgH="685800" progId="Package">
                  <p:embed/>
                  <p:pic>
                    <p:nvPicPr>
                      <p:cNvPr id="5" name="Object 4"/>
                      <p:cNvPicPr/>
                      <p:nvPr/>
                    </p:nvPicPr>
                    <p:blipFill>
                      <a:blip r:embed="rId6"/>
                      <a:stretch>
                        <a:fillRect/>
                      </a:stretch>
                    </p:blipFill>
                    <p:spPr>
                      <a:xfrm>
                        <a:off x="7111060" y="1804904"/>
                        <a:ext cx="1285743" cy="913554"/>
                      </a:xfrm>
                      <a:prstGeom prst="rect">
                        <a:avLst/>
                      </a:prstGeom>
                    </p:spPr>
                  </p:pic>
                </p:oleObj>
              </mc:Fallback>
            </mc:AlternateContent>
          </a:graphicData>
        </a:graphic>
      </p:graphicFrame>
      <p:sp>
        <p:nvSpPr>
          <p:cNvPr id="6" name="TextBox 5"/>
          <p:cNvSpPr txBox="1"/>
          <p:nvPr/>
        </p:nvSpPr>
        <p:spPr>
          <a:xfrm>
            <a:off x="2035760" y="3124483"/>
            <a:ext cx="2233132" cy="461345"/>
          </a:xfrm>
          <a:prstGeom prst="rect">
            <a:avLst/>
          </a:prstGeom>
          <a:noFill/>
        </p:spPr>
        <p:txBody>
          <a:bodyPr wrap="square" rtlCol="0">
            <a:spAutoFit/>
          </a:bodyPr>
          <a:lstStyle/>
          <a:p>
            <a:r>
              <a:rPr lang="en-US" sz="2398" dirty="0"/>
              <a:t>Try - catch</a:t>
            </a:r>
          </a:p>
        </p:txBody>
      </p:sp>
      <p:sp>
        <p:nvSpPr>
          <p:cNvPr id="7" name="TextBox 6"/>
          <p:cNvSpPr txBox="1"/>
          <p:nvPr/>
        </p:nvSpPr>
        <p:spPr>
          <a:xfrm>
            <a:off x="6705036" y="3225989"/>
            <a:ext cx="2233132" cy="461345"/>
          </a:xfrm>
          <a:prstGeom prst="rect">
            <a:avLst/>
          </a:prstGeom>
          <a:noFill/>
        </p:spPr>
        <p:txBody>
          <a:bodyPr wrap="square" rtlCol="0">
            <a:spAutoFit/>
          </a:bodyPr>
          <a:lstStyle/>
          <a:p>
            <a:r>
              <a:rPr lang="en-US" sz="2398" dirty="0"/>
              <a:t>Throws</a:t>
            </a:r>
          </a:p>
        </p:txBody>
      </p:sp>
    </p:spTree>
    <p:extLst>
      <p:ext uri="{BB962C8B-B14F-4D97-AF65-F5344CB8AC3E}">
        <p14:creationId xmlns:p14="http://schemas.microsoft.com/office/powerpoint/2010/main" val="26508568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New Features in Exception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dirty="0">
                <a:solidFill>
                  <a:schemeClr val="tx1"/>
                </a:solidFill>
              </a:rPr>
              <a:t>When you open resources such as files or database </a:t>
            </a:r>
            <a:endParaRPr lang="en-US" dirty="0" smtClean="0">
              <a:solidFill>
                <a:schemeClr val="tx1"/>
              </a:solidFill>
            </a:endParaRPr>
          </a:p>
          <a:p>
            <a:r>
              <a:rPr lang="en-US" dirty="0" smtClean="0">
                <a:solidFill>
                  <a:schemeClr val="tx1"/>
                </a:solidFill>
              </a:rPr>
              <a:t>Java </a:t>
            </a:r>
            <a:r>
              <a:rPr lang="en-US" dirty="0">
                <a:solidFill>
                  <a:schemeClr val="tx1"/>
                </a:solidFill>
              </a:rPr>
              <a:t>SE 7 provides a new try-with-resources statement that will </a:t>
            </a:r>
            <a:r>
              <a:rPr lang="en-US" dirty="0" err="1">
                <a:solidFill>
                  <a:schemeClr val="tx1"/>
                </a:solidFill>
              </a:rPr>
              <a:t>autoclose</a:t>
            </a:r>
            <a:r>
              <a:rPr lang="en-US" dirty="0">
                <a:solidFill>
                  <a:schemeClr val="tx1"/>
                </a:solidFill>
              </a:rPr>
              <a:t> resources</a:t>
            </a:r>
            <a:r>
              <a:rPr lang="en-US" dirty="0" smtClean="0">
                <a:solidFill>
                  <a:schemeClr val="tx1"/>
                </a:solidFill>
              </a:rPr>
              <a:t>.</a:t>
            </a:r>
          </a:p>
          <a:p>
            <a:r>
              <a:rPr lang="en-US" dirty="0" smtClean="0">
                <a:solidFill>
                  <a:schemeClr val="tx1"/>
                </a:solidFill>
              </a:rPr>
              <a:t>Resources </a:t>
            </a:r>
            <a:r>
              <a:rPr lang="en-US" dirty="0">
                <a:solidFill>
                  <a:schemeClr val="tx1"/>
                </a:solidFill>
              </a:rPr>
              <a:t>opened using the try-with-resources statement are always closed. </a:t>
            </a:r>
            <a:endParaRPr lang="en-US" dirty="0" smtClean="0">
              <a:solidFill>
                <a:schemeClr val="tx1"/>
              </a:solidFill>
            </a:endParaRPr>
          </a:p>
          <a:p>
            <a:r>
              <a:rPr lang="en-US" dirty="0" smtClean="0">
                <a:solidFill>
                  <a:schemeClr val="tx1"/>
                </a:solidFill>
              </a:rPr>
              <a:t>Any </a:t>
            </a:r>
            <a:r>
              <a:rPr lang="en-US" dirty="0">
                <a:solidFill>
                  <a:schemeClr val="tx1"/>
                </a:solidFill>
              </a:rPr>
              <a:t>class that implements the </a:t>
            </a:r>
            <a:r>
              <a:rPr lang="en-US" dirty="0" smtClean="0">
                <a:solidFill>
                  <a:schemeClr val="tx1"/>
                </a:solidFill>
              </a:rPr>
              <a:t>java.lang.AutoCloseable can </a:t>
            </a:r>
            <a:r>
              <a:rPr lang="en-US" dirty="0">
                <a:solidFill>
                  <a:schemeClr val="tx1"/>
                </a:solidFill>
              </a:rPr>
              <a:t>be used as a resource. If a resource should be </a:t>
            </a:r>
            <a:r>
              <a:rPr lang="en-US" dirty="0" smtClean="0">
                <a:solidFill>
                  <a:schemeClr val="tx1"/>
                </a:solidFill>
              </a:rPr>
              <a:t>auto closed, </a:t>
            </a:r>
            <a:r>
              <a:rPr lang="en-US" dirty="0">
                <a:solidFill>
                  <a:schemeClr val="tx1"/>
                </a:solidFill>
              </a:rPr>
              <a:t>its reference must be declared within the </a:t>
            </a:r>
            <a:r>
              <a:rPr lang="en-US" dirty="0" smtClean="0">
                <a:solidFill>
                  <a:schemeClr val="tx1"/>
                </a:solidFill>
              </a:rPr>
              <a:t>try statement’s </a:t>
            </a:r>
            <a:r>
              <a:rPr lang="en-US" dirty="0">
                <a:solidFill>
                  <a:schemeClr val="tx1"/>
                </a:solidFill>
              </a:rPr>
              <a:t>parentheses. Multiple resources can be opened if they are separated by semicolons. If you open multiple resources, they will be closed in the opposite order in which you opened </a:t>
            </a:r>
            <a:r>
              <a:rPr lang="en-US" dirty="0" smtClean="0">
                <a:solidFill>
                  <a:schemeClr val="tx1"/>
                </a:solidFill>
              </a:rPr>
              <a:t>them</a:t>
            </a:r>
          </a:p>
        </p:txBody>
      </p:sp>
    </p:spTree>
    <p:extLst>
      <p:ext uri="{BB962C8B-B14F-4D97-AF65-F5344CB8AC3E}">
        <p14:creationId xmlns:p14="http://schemas.microsoft.com/office/powerpoint/2010/main" val="38245629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Try with Resource</a:t>
            </a:r>
            <a:endParaRPr lang="en-US" dirty="0">
              <a:solidFill>
                <a:schemeClr val="tx1"/>
              </a:solidFill>
            </a:endParaRPr>
          </a:p>
        </p:txBody>
      </p:sp>
      <p:sp>
        <p:nvSpPr>
          <p:cNvPr id="3" name="Content Placeholder 2"/>
          <p:cNvSpPr>
            <a:spLocks noGrp="1"/>
          </p:cNvSpPr>
          <p:nvPr>
            <p:ph idx="1"/>
          </p:nvPr>
        </p:nvSpPr>
        <p:spPr>
          <a:xfrm>
            <a:off x="413945" y="1576515"/>
            <a:ext cx="11362969" cy="3070557"/>
          </a:xfrm>
        </p:spPr>
        <p:txBody>
          <a:bodyPr>
            <a:normAutofit/>
          </a:bodyPr>
          <a:lstStyle/>
          <a:p>
            <a:pPr marL="0" indent="0">
              <a:buNone/>
            </a:pPr>
            <a:r>
              <a:rPr lang="en-US" dirty="0" smtClean="0">
                <a:solidFill>
                  <a:schemeClr val="tx1"/>
                </a:solidFill>
              </a:rPr>
              <a:t>Syntax:</a:t>
            </a:r>
          </a:p>
          <a:p>
            <a:pPr marL="0" indent="0">
              <a:buNone/>
            </a:pPr>
            <a:r>
              <a:rPr lang="en-US" dirty="0">
                <a:solidFill>
                  <a:schemeClr val="tx1"/>
                </a:solidFill>
              </a:rPr>
              <a:t> </a:t>
            </a:r>
            <a:r>
              <a:rPr lang="en-US" dirty="0" smtClean="0">
                <a:solidFill>
                  <a:schemeClr val="tx1"/>
                </a:solidFill>
              </a:rPr>
              <a:t>    static </a:t>
            </a:r>
            <a:r>
              <a:rPr lang="en-US" dirty="0">
                <a:solidFill>
                  <a:schemeClr val="tx1"/>
                </a:solidFill>
              </a:rPr>
              <a:t>String </a:t>
            </a:r>
            <a:r>
              <a:rPr lang="en-US" dirty="0" err="1">
                <a:solidFill>
                  <a:schemeClr val="tx1"/>
                </a:solidFill>
              </a:rPr>
              <a:t>readFirstLineFromFile</a:t>
            </a:r>
            <a:r>
              <a:rPr lang="en-US" dirty="0">
                <a:solidFill>
                  <a:schemeClr val="tx1"/>
                </a:solidFill>
              </a:rPr>
              <a:t>(String path) throws IOException </a:t>
            </a:r>
            <a:endParaRPr lang="en-US" dirty="0" smtClean="0">
              <a:solidFill>
                <a:schemeClr val="tx1"/>
              </a:solidFill>
            </a:endParaRPr>
          </a:p>
          <a:p>
            <a:pPr marL="0" indent="0">
              <a:buNone/>
            </a:pPr>
            <a:r>
              <a:rPr lang="en-US" dirty="0">
                <a:solidFill>
                  <a:schemeClr val="tx1"/>
                </a:solidFill>
              </a:rPr>
              <a:t> </a:t>
            </a: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 </a:t>
            </a:r>
            <a:r>
              <a:rPr lang="en-US" b="1" dirty="0">
                <a:solidFill>
                  <a:schemeClr val="tx1"/>
                </a:solidFill>
              </a:rPr>
              <a:t>try (</a:t>
            </a:r>
            <a:r>
              <a:rPr lang="en-US" b="1" dirty="0" err="1">
                <a:solidFill>
                  <a:schemeClr val="tx1"/>
                </a:solidFill>
              </a:rPr>
              <a:t>BufferedReader</a:t>
            </a:r>
            <a:r>
              <a:rPr lang="en-US" b="1" dirty="0">
                <a:solidFill>
                  <a:schemeClr val="tx1"/>
                </a:solidFill>
              </a:rPr>
              <a:t> </a:t>
            </a:r>
            <a:r>
              <a:rPr lang="en-US" b="1" dirty="0" err="1">
                <a:solidFill>
                  <a:schemeClr val="tx1"/>
                </a:solidFill>
              </a:rPr>
              <a:t>br</a:t>
            </a:r>
            <a:r>
              <a:rPr lang="en-US" b="1" dirty="0">
                <a:solidFill>
                  <a:schemeClr val="tx1"/>
                </a:solidFill>
              </a:rPr>
              <a:t> = new </a:t>
            </a:r>
            <a:r>
              <a:rPr lang="en-US" b="1" dirty="0" err="1">
                <a:solidFill>
                  <a:schemeClr val="tx1"/>
                </a:solidFill>
              </a:rPr>
              <a:t>BufferedReader</a:t>
            </a:r>
            <a:r>
              <a:rPr lang="en-US" b="1" dirty="0">
                <a:solidFill>
                  <a:schemeClr val="tx1"/>
                </a:solidFill>
              </a:rPr>
              <a:t>(new </a:t>
            </a:r>
            <a:r>
              <a:rPr lang="en-US" b="1" dirty="0" err="1" smtClean="0">
                <a:solidFill>
                  <a:schemeClr val="tx1"/>
                </a:solidFill>
              </a:rPr>
              <a:t>ileReader</a:t>
            </a:r>
            <a:r>
              <a:rPr lang="en-US" b="1" dirty="0" smtClean="0">
                <a:solidFill>
                  <a:schemeClr val="tx1"/>
                </a:solidFill>
              </a:rPr>
              <a:t>(path</a:t>
            </a:r>
            <a:r>
              <a:rPr lang="en-US" b="1" dirty="0">
                <a:solidFill>
                  <a:schemeClr val="tx1"/>
                </a:solidFill>
              </a:rPr>
              <a:t>)))</a:t>
            </a:r>
            <a:r>
              <a:rPr lang="en-US" dirty="0">
                <a:solidFill>
                  <a:schemeClr val="tx1"/>
                </a:solidFill>
              </a:rPr>
              <a:t> </a:t>
            </a: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	 </a:t>
            </a:r>
            <a:r>
              <a:rPr lang="en-US" dirty="0">
                <a:solidFill>
                  <a:schemeClr val="tx1"/>
                </a:solidFill>
              </a:rPr>
              <a:t>return </a:t>
            </a:r>
            <a:r>
              <a:rPr lang="en-US" dirty="0" err="1">
                <a:solidFill>
                  <a:schemeClr val="tx1"/>
                </a:solidFill>
              </a:rPr>
              <a:t>br.readLine</a:t>
            </a:r>
            <a:r>
              <a:rPr lang="en-US" dirty="0">
                <a:solidFill>
                  <a:schemeClr val="tx1"/>
                </a:solidFill>
              </a:rPr>
              <a:t>(); </a:t>
            </a:r>
            <a:endParaRPr lang="en-US" dirty="0" smtClean="0">
              <a:solidFill>
                <a:schemeClr val="tx1"/>
              </a:solidFill>
            </a:endParaRPr>
          </a:p>
          <a:p>
            <a:pPr marL="0" indent="0">
              <a:buNone/>
            </a:pPr>
            <a:r>
              <a:rPr lang="en-US" dirty="0">
                <a:solidFill>
                  <a:schemeClr val="tx1"/>
                </a:solidFill>
              </a:rPr>
              <a:t>	</a:t>
            </a:r>
            <a:r>
              <a:rPr lang="en-US" dirty="0" smtClean="0">
                <a:solidFill>
                  <a:schemeClr val="tx1"/>
                </a:solidFill>
              </a:rPr>
              <a:t>}</a:t>
            </a:r>
          </a:p>
          <a:p>
            <a:pPr marL="0" indent="0">
              <a:buNone/>
            </a:pPr>
            <a:r>
              <a:rPr lang="en-US" dirty="0" smtClean="0">
                <a:solidFill>
                  <a:schemeClr val="tx1"/>
                </a:solidFill>
              </a:rPr>
              <a:t>     </a:t>
            </a:r>
            <a:r>
              <a:rPr lang="en-US" dirty="0">
                <a:solidFill>
                  <a:schemeClr val="tx1"/>
                </a:solidFill>
              </a:rPr>
              <a:t>} </a:t>
            </a:r>
          </a:p>
          <a:p>
            <a:pPr marL="0" indent="0">
              <a:buNone/>
            </a:pPr>
            <a:endParaRPr lang="en-US" dirty="0" smtClean="0">
              <a:solidFill>
                <a:schemeClr val="tx1"/>
              </a:solidFill>
            </a:endParaRPr>
          </a:p>
          <a:p>
            <a:endParaRPr lang="en-US" dirty="0">
              <a:solidFill>
                <a:schemeClr val="tx1"/>
              </a:solidFill>
            </a:endParaRPr>
          </a:p>
        </p:txBody>
      </p:sp>
      <p:graphicFrame>
        <p:nvGraphicFramePr>
          <p:cNvPr id="4" name="Object 3"/>
          <p:cNvGraphicFramePr>
            <a:graphicFrameLocks noChangeAspect="1"/>
          </p:cNvGraphicFramePr>
          <p:nvPr>
            <p:extLst/>
          </p:nvPr>
        </p:nvGraphicFramePr>
        <p:xfrm>
          <a:off x="4776422" y="5256108"/>
          <a:ext cx="2385391" cy="913554"/>
        </p:xfrm>
        <a:graphic>
          <a:graphicData uri="http://schemas.openxmlformats.org/presentationml/2006/ole">
            <mc:AlternateContent xmlns:mc="http://schemas.openxmlformats.org/markup-compatibility/2006">
              <mc:Choice xmlns:v="urn:schemas-microsoft-com:vml" Requires="v">
                <p:oleObj spid="_x0000_s2052" name="Packager Shell Object" showAsIcon="1" r:id="rId3" imgW="1791000" imgH="685800" progId="Package">
                  <p:embed/>
                </p:oleObj>
              </mc:Choice>
              <mc:Fallback>
                <p:oleObj name="Packager Shell Object" showAsIcon="1" r:id="rId3" imgW="1791000" imgH="685800" progId="Package">
                  <p:embed/>
                  <p:pic>
                    <p:nvPicPr>
                      <p:cNvPr id="4" name="Object 3"/>
                      <p:cNvPicPr/>
                      <p:nvPr/>
                    </p:nvPicPr>
                    <p:blipFill>
                      <a:blip r:embed="rId4"/>
                      <a:stretch>
                        <a:fillRect/>
                      </a:stretch>
                    </p:blipFill>
                    <p:spPr>
                      <a:xfrm>
                        <a:off x="4776422" y="5256108"/>
                        <a:ext cx="2385391" cy="913554"/>
                      </a:xfrm>
                      <a:prstGeom prst="rect">
                        <a:avLst/>
                      </a:prstGeom>
                    </p:spPr>
                  </p:pic>
                </p:oleObj>
              </mc:Fallback>
            </mc:AlternateContent>
          </a:graphicData>
        </a:graphic>
      </p:graphicFrame>
    </p:spTree>
    <p:extLst>
      <p:ext uri="{BB962C8B-B14F-4D97-AF65-F5344CB8AC3E}">
        <p14:creationId xmlns:p14="http://schemas.microsoft.com/office/powerpoint/2010/main" val="7852404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Multi Catch</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rPr>
              <a:t>Java SE 7 provides a new multi-</a:t>
            </a:r>
            <a:r>
              <a:rPr lang="en-US" dirty="0" err="1">
                <a:solidFill>
                  <a:schemeClr val="tx1"/>
                </a:solidFill>
              </a:rPr>
              <a:t>catchclause</a:t>
            </a:r>
            <a:r>
              <a:rPr lang="en-US" dirty="0" smtClean="0">
                <a:solidFill>
                  <a:schemeClr val="tx1"/>
                </a:solidFill>
              </a:rPr>
              <a:t>.</a:t>
            </a:r>
          </a:p>
          <a:p>
            <a:r>
              <a:rPr lang="en-US" dirty="0" smtClean="0">
                <a:solidFill>
                  <a:schemeClr val="tx1"/>
                </a:solidFill>
              </a:rPr>
              <a:t>The </a:t>
            </a:r>
            <a:r>
              <a:rPr lang="en-US" dirty="0">
                <a:solidFill>
                  <a:schemeClr val="tx1"/>
                </a:solidFill>
              </a:rPr>
              <a:t>new </a:t>
            </a:r>
            <a:r>
              <a:rPr lang="en-US" dirty="0" smtClean="0">
                <a:solidFill>
                  <a:schemeClr val="tx1"/>
                </a:solidFill>
              </a:rPr>
              <a:t>multi-catch clause </a:t>
            </a:r>
            <a:r>
              <a:rPr lang="en-US" dirty="0">
                <a:solidFill>
                  <a:schemeClr val="tx1"/>
                </a:solidFill>
              </a:rPr>
              <a:t>reduces the amount of code you must </a:t>
            </a:r>
            <a:r>
              <a:rPr lang="en-US" dirty="0" smtClean="0">
                <a:solidFill>
                  <a:schemeClr val="tx1"/>
                </a:solidFill>
              </a:rPr>
              <a:t>write</a:t>
            </a:r>
          </a:p>
          <a:p>
            <a:r>
              <a:rPr lang="en-US" dirty="0" smtClean="0">
                <a:solidFill>
                  <a:schemeClr val="tx1"/>
                </a:solidFill>
              </a:rPr>
              <a:t>Another </a:t>
            </a:r>
            <a:r>
              <a:rPr lang="en-US" dirty="0">
                <a:solidFill>
                  <a:schemeClr val="tx1"/>
                </a:solidFill>
              </a:rPr>
              <a:t>benefit of the </a:t>
            </a:r>
            <a:r>
              <a:rPr lang="en-US" dirty="0" smtClean="0">
                <a:solidFill>
                  <a:schemeClr val="tx1"/>
                </a:solidFill>
              </a:rPr>
              <a:t>multi-catch clause </a:t>
            </a:r>
            <a:r>
              <a:rPr lang="en-US" dirty="0">
                <a:solidFill>
                  <a:schemeClr val="tx1"/>
                </a:solidFill>
              </a:rPr>
              <a:t>is that it makes it less likely that you will attempt to catch a generic exception. </a:t>
            </a:r>
            <a:endParaRPr lang="en-US" dirty="0" smtClean="0">
              <a:solidFill>
                <a:schemeClr val="tx1"/>
              </a:solidFill>
            </a:endParaRPr>
          </a:p>
          <a:p>
            <a:r>
              <a:rPr lang="en-US" dirty="0" smtClean="0">
                <a:solidFill>
                  <a:schemeClr val="tx1"/>
                </a:solidFill>
              </a:rPr>
              <a:t>The </a:t>
            </a:r>
            <a:r>
              <a:rPr lang="en-US" dirty="0">
                <a:solidFill>
                  <a:schemeClr val="tx1"/>
                </a:solidFill>
              </a:rPr>
              <a:t>type alternatives that are separated with vertical bars cannot have an inheritance relationship. You may not list both a </a:t>
            </a:r>
            <a:r>
              <a:rPr lang="en-US" dirty="0" smtClean="0">
                <a:solidFill>
                  <a:schemeClr val="tx1"/>
                </a:solidFill>
              </a:rPr>
              <a:t>FileNotFoundException and </a:t>
            </a:r>
            <a:r>
              <a:rPr lang="en-US" dirty="0">
                <a:solidFill>
                  <a:schemeClr val="tx1"/>
                </a:solidFill>
              </a:rPr>
              <a:t>an </a:t>
            </a:r>
            <a:r>
              <a:rPr lang="en-US" dirty="0" smtClean="0">
                <a:solidFill>
                  <a:schemeClr val="tx1"/>
                </a:solidFill>
              </a:rPr>
              <a:t>IOException in </a:t>
            </a:r>
            <a:r>
              <a:rPr lang="en-US" dirty="0">
                <a:solidFill>
                  <a:schemeClr val="tx1"/>
                </a:solidFill>
              </a:rPr>
              <a:t>a </a:t>
            </a:r>
            <a:r>
              <a:rPr lang="en-US" dirty="0" smtClean="0">
                <a:solidFill>
                  <a:schemeClr val="tx1"/>
                </a:solidFill>
              </a:rPr>
              <a:t>multi-catch clause</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Syntax:</a:t>
            </a:r>
          </a:p>
          <a:p>
            <a:pPr marL="0" indent="0">
              <a:buNone/>
            </a:pPr>
            <a:r>
              <a:rPr lang="en-US" dirty="0">
                <a:solidFill>
                  <a:schemeClr val="tx1"/>
                </a:solidFill>
              </a:rPr>
              <a:t>	try </a:t>
            </a:r>
            <a:endParaRPr lang="en-US" dirty="0" smtClean="0">
              <a:solidFill>
                <a:schemeClr val="tx1"/>
              </a:solidFill>
            </a:endParaRPr>
          </a:p>
          <a:p>
            <a:pPr marL="0" indent="0">
              <a:buNone/>
            </a:pPr>
            <a:r>
              <a:rPr lang="en-US" dirty="0">
                <a:solidFill>
                  <a:schemeClr val="tx1"/>
                </a:solidFill>
              </a:rPr>
              <a:t>	</a:t>
            </a:r>
            <a:r>
              <a:rPr lang="en-US" dirty="0" smtClean="0">
                <a:solidFill>
                  <a:schemeClr val="tx1"/>
                </a:solidFill>
              </a:rPr>
              <a:t>{ </a:t>
            </a:r>
            <a:r>
              <a:rPr lang="en-US" dirty="0">
                <a:solidFill>
                  <a:schemeClr val="tx1"/>
                </a:solidFill>
              </a:rPr>
              <a:t>// execute code that may throw 1 of the 3 exceptions below. </a:t>
            </a:r>
            <a:endParaRPr lang="en-US" dirty="0" smtClean="0">
              <a:solidFill>
                <a:schemeClr val="tx1"/>
              </a:solidFill>
            </a:endParaRPr>
          </a:p>
          <a:p>
            <a:pPr marL="0" indent="0">
              <a:buNone/>
            </a:pPr>
            <a:r>
              <a:rPr lang="en-US" dirty="0">
                <a:solidFill>
                  <a:schemeClr val="tx1"/>
                </a:solidFill>
              </a:rPr>
              <a:t>	</a:t>
            </a:r>
            <a:r>
              <a:rPr lang="en-US" dirty="0" smtClean="0">
                <a:solidFill>
                  <a:schemeClr val="tx1"/>
                </a:solidFill>
              </a:rPr>
              <a:t>}</a:t>
            </a:r>
          </a:p>
          <a:p>
            <a:pPr marL="0" indent="0">
              <a:buNone/>
            </a:pPr>
            <a:r>
              <a:rPr lang="en-US" dirty="0">
                <a:solidFill>
                  <a:schemeClr val="tx1"/>
                </a:solidFill>
              </a:rPr>
              <a:t>	</a:t>
            </a:r>
            <a:r>
              <a:rPr lang="en-US" dirty="0" smtClean="0">
                <a:solidFill>
                  <a:schemeClr val="tx1"/>
                </a:solidFill>
              </a:rPr>
              <a:t> </a:t>
            </a:r>
            <a:r>
              <a:rPr lang="en-US" dirty="0">
                <a:solidFill>
                  <a:schemeClr val="tx1"/>
                </a:solidFill>
              </a:rPr>
              <a:t>catch(</a:t>
            </a:r>
            <a:r>
              <a:rPr lang="en-US" b="1" dirty="0" err="1">
                <a:solidFill>
                  <a:schemeClr val="tx1"/>
                </a:solidFill>
              </a:rPr>
              <a:t>SQLException</a:t>
            </a:r>
            <a:r>
              <a:rPr lang="en-US" b="1" dirty="0">
                <a:solidFill>
                  <a:schemeClr val="tx1"/>
                </a:solidFill>
              </a:rPr>
              <a:t> | IOException </a:t>
            </a:r>
            <a:r>
              <a:rPr lang="en-US" b="1" dirty="0" smtClean="0">
                <a:solidFill>
                  <a:schemeClr val="tx1"/>
                </a:solidFill>
              </a:rPr>
              <a:t>e </a:t>
            </a: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a:t>
            </a:r>
          </a:p>
          <a:p>
            <a:pPr marL="0" indent="0">
              <a:buNone/>
            </a:pPr>
            <a:r>
              <a:rPr lang="en-US" dirty="0">
                <a:solidFill>
                  <a:schemeClr val="tx1"/>
                </a:solidFill>
              </a:rPr>
              <a:t>	</a:t>
            </a:r>
            <a:r>
              <a:rPr lang="en-US" dirty="0" smtClean="0">
                <a:solidFill>
                  <a:schemeClr val="tx1"/>
                </a:solidFill>
              </a:rPr>
              <a:t> </a:t>
            </a:r>
            <a:r>
              <a:rPr lang="en-US" dirty="0">
                <a:solidFill>
                  <a:schemeClr val="tx1"/>
                </a:solidFill>
              </a:rPr>
              <a:t>logger.log(e); </a:t>
            </a:r>
            <a:endParaRPr lang="en-US" dirty="0" smtClean="0">
              <a:solidFill>
                <a:schemeClr val="tx1"/>
              </a:solidFill>
            </a:endParaRPr>
          </a:p>
          <a:p>
            <a:pPr marL="0" indent="0">
              <a:buNone/>
            </a:pPr>
            <a:r>
              <a:rPr lang="en-US" dirty="0">
                <a:solidFill>
                  <a:schemeClr val="tx1"/>
                </a:solidFill>
              </a:rPr>
              <a:t>	</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6336755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Throwing an Exception</a:t>
            </a:r>
            <a:endParaRPr lang="en-US" dirty="0">
              <a:solidFill>
                <a:schemeClr val="tx1"/>
              </a:solidFill>
            </a:endParaRPr>
          </a:p>
        </p:txBody>
      </p:sp>
      <p:sp>
        <p:nvSpPr>
          <p:cNvPr id="3" name="Content Placeholder 2"/>
          <p:cNvSpPr>
            <a:spLocks noGrp="1"/>
          </p:cNvSpPr>
          <p:nvPr>
            <p:ph idx="1"/>
          </p:nvPr>
        </p:nvSpPr>
        <p:spPr>
          <a:xfrm>
            <a:off x="413945" y="1576515"/>
            <a:ext cx="11362969" cy="2258509"/>
          </a:xfrm>
        </p:spPr>
        <p:txBody>
          <a:bodyPr>
            <a:normAutofit/>
          </a:bodyPr>
          <a:lstStyle/>
          <a:p>
            <a:r>
              <a:rPr lang="en-US" sz="1998" dirty="0">
                <a:solidFill>
                  <a:schemeClr val="tx1"/>
                </a:solidFill>
              </a:rPr>
              <a:t>You can throw an exception that has already been caught. Note that there is both a throws clause and a throw statement.</a:t>
            </a:r>
          </a:p>
          <a:p>
            <a:r>
              <a:rPr lang="en-US" sz="1998" dirty="0">
                <a:solidFill>
                  <a:schemeClr val="tx1"/>
                </a:solidFill>
              </a:rPr>
              <a:t>You can create custom exception classes by extending Exception or one of its subclasses.</a:t>
            </a:r>
          </a:p>
          <a:p>
            <a:r>
              <a:rPr lang="en-US" sz="1998" dirty="0">
                <a:solidFill>
                  <a:schemeClr val="tx1"/>
                </a:solidFill>
              </a:rPr>
              <a:t>Custom exceptions are never thrown by the standard Java class libraries. To take advantage of a custom exception class, you must throw it yourself. </a:t>
            </a:r>
          </a:p>
        </p:txBody>
      </p:sp>
      <p:graphicFrame>
        <p:nvGraphicFramePr>
          <p:cNvPr id="5" name="Object 4"/>
          <p:cNvGraphicFramePr>
            <a:graphicFrameLocks noChangeAspect="1"/>
          </p:cNvGraphicFramePr>
          <p:nvPr>
            <p:extLst/>
          </p:nvPr>
        </p:nvGraphicFramePr>
        <p:xfrm>
          <a:off x="4573410" y="4342554"/>
          <a:ext cx="2740662" cy="2030120"/>
        </p:xfrm>
        <a:graphic>
          <a:graphicData uri="http://schemas.openxmlformats.org/presentationml/2006/ole">
            <mc:AlternateContent xmlns:mc="http://schemas.openxmlformats.org/markup-compatibility/2006">
              <mc:Choice xmlns:v="urn:schemas-microsoft-com:vml" Requires="v">
                <p:oleObj spid="_x0000_s3076" name="Packager Shell Object" showAsIcon="1" r:id="rId3" imgW="1016280" imgH="685800" progId="Package">
                  <p:embed/>
                </p:oleObj>
              </mc:Choice>
              <mc:Fallback>
                <p:oleObj name="Packager Shell Object" showAsIcon="1" r:id="rId3" imgW="1016280" imgH="685800" progId="Package">
                  <p:embed/>
                  <p:pic>
                    <p:nvPicPr>
                      <p:cNvPr id="5" name="Object 4"/>
                      <p:cNvPicPr/>
                      <p:nvPr/>
                    </p:nvPicPr>
                    <p:blipFill>
                      <a:blip r:embed="rId4"/>
                      <a:stretch>
                        <a:fillRect/>
                      </a:stretch>
                    </p:blipFill>
                    <p:spPr>
                      <a:xfrm>
                        <a:off x="4573410" y="4342554"/>
                        <a:ext cx="2740662" cy="2030120"/>
                      </a:xfrm>
                      <a:prstGeom prst="rect">
                        <a:avLst/>
                      </a:prstGeom>
                      <a:solidFill>
                        <a:schemeClr val="tx1">
                          <a:lumMod val="25000"/>
                          <a:lumOff val="75000"/>
                        </a:schemeClr>
                      </a:solidFill>
                    </p:spPr>
                  </p:pic>
                </p:oleObj>
              </mc:Fallback>
            </mc:AlternateContent>
          </a:graphicData>
        </a:graphic>
      </p:graphicFrame>
    </p:spTree>
    <p:extLst>
      <p:ext uri="{BB962C8B-B14F-4D97-AF65-F5344CB8AC3E}">
        <p14:creationId xmlns:p14="http://schemas.microsoft.com/office/powerpoint/2010/main" val="13468210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3152326" y="2718458"/>
            <a:ext cx="3045180" cy="2943674"/>
          </a:xfrm>
          <a:prstGeom prst="ellipse">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
        <p:nvSpPr>
          <p:cNvPr id="5" name="Rectangle 4"/>
          <p:cNvSpPr/>
          <p:nvPr/>
        </p:nvSpPr>
        <p:spPr>
          <a:xfrm>
            <a:off x="3111647" y="1601893"/>
            <a:ext cx="5968714" cy="1229904"/>
          </a:xfrm>
          <a:prstGeom prst="rect">
            <a:avLst/>
          </a:prstGeom>
          <a:noFill/>
          <a:scene3d>
            <a:camera prst="isometricOffAxis2Left"/>
            <a:lightRig rig="threePt" dir="t"/>
          </a:scene3d>
        </p:spPr>
        <p:txBody>
          <a:bodyPr wrap="none" lIns="121807" tIns="60904" rIns="121807" bIns="60904">
            <a:spAutoFit/>
          </a:bodyPr>
          <a:lstStyle/>
          <a:p>
            <a:pPr algn="ctr"/>
            <a:r>
              <a:rPr lang="en-US" sz="7193"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anose="04020705040A02060702" pitchFamily="82" charset="0"/>
              </a:rPr>
              <a:t>Let US Think</a:t>
            </a:r>
          </a:p>
        </p:txBody>
      </p:sp>
    </p:spTree>
    <p:extLst>
      <p:ext uri="{BB962C8B-B14F-4D97-AF65-F5344CB8AC3E}">
        <p14:creationId xmlns:p14="http://schemas.microsoft.com/office/powerpoint/2010/main" val="15282069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Let Us Think</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tx1"/>
                </a:solidFill>
              </a:rPr>
              <a:t> </a:t>
            </a:r>
            <a:r>
              <a:rPr lang="en-US" dirty="0" smtClean="0">
                <a:solidFill>
                  <a:schemeClr val="tx1"/>
                </a:solidFill>
              </a:rPr>
              <a:t>       1) A null pointer Exception must be caught  by using  a try-catch statement</a:t>
            </a:r>
          </a:p>
          <a:p>
            <a:pPr marL="609036" lvl="1" indent="0">
              <a:buNone/>
            </a:pPr>
            <a:r>
              <a:rPr lang="en-US" dirty="0" smtClean="0">
                <a:solidFill>
                  <a:schemeClr val="tx1"/>
                </a:solidFill>
              </a:rPr>
              <a:t>	a)True</a:t>
            </a:r>
          </a:p>
          <a:p>
            <a:pPr marL="609036" lvl="1" indent="0">
              <a:buNone/>
            </a:pPr>
            <a:r>
              <a:rPr lang="en-US" dirty="0" smtClean="0">
                <a:solidFill>
                  <a:schemeClr val="tx1"/>
                </a:solidFill>
              </a:rPr>
              <a:t>	b)False</a:t>
            </a:r>
          </a:p>
          <a:p>
            <a:pPr marL="609036" lvl="1" indent="0">
              <a:buNone/>
            </a:pPr>
            <a:r>
              <a:rPr lang="en-US" dirty="0" smtClean="0">
                <a:solidFill>
                  <a:schemeClr val="tx1"/>
                </a:solidFill>
              </a:rPr>
              <a:t>2)</a:t>
            </a:r>
            <a:r>
              <a:rPr lang="en-US" dirty="0">
                <a:solidFill>
                  <a:schemeClr val="tx1"/>
                </a:solidFill>
              </a:rPr>
              <a:t> Which of the following types are all </a:t>
            </a:r>
            <a:r>
              <a:rPr lang="en-US" dirty="0" smtClean="0">
                <a:solidFill>
                  <a:schemeClr val="tx1"/>
                </a:solidFill>
              </a:rPr>
              <a:t>checked exceptions ?</a:t>
            </a:r>
          </a:p>
          <a:p>
            <a:pPr marL="609036" lvl="1" indent="0">
              <a:buNone/>
            </a:pPr>
            <a:r>
              <a:rPr lang="en-US" dirty="0" smtClean="0">
                <a:solidFill>
                  <a:schemeClr val="tx1"/>
                </a:solidFill>
              </a:rPr>
              <a:t>	a) Error</a:t>
            </a:r>
          </a:p>
          <a:p>
            <a:pPr marL="609036" lvl="1" indent="0">
              <a:buNone/>
            </a:pPr>
            <a:r>
              <a:rPr lang="en-US" dirty="0">
                <a:solidFill>
                  <a:schemeClr val="tx1"/>
                </a:solidFill>
              </a:rPr>
              <a:t>	</a:t>
            </a:r>
            <a:r>
              <a:rPr lang="en-US" dirty="0" smtClean="0">
                <a:solidFill>
                  <a:schemeClr val="tx1"/>
                </a:solidFill>
              </a:rPr>
              <a:t> b)Throwable</a:t>
            </a:r>
          </a:p>
          <a:p>
            <a:pPr marL="609036" lvl="1" indent="0">
              <a:buNone/>
            </a:pPr>
            <a:r>
              <a:rPr lang="en-US" dirty="0" smtClean="0">
                <a:solidFill>
                  <a:schemeClr val="tx1"/>
                </a:solidFill>
              </a:rPr>
              <a:t>        c) Runtime exception</a:t>
            </a:r>
          </a:p>
          <a:p>
            <a:pPr marL="609036" lvl="1" indent="0">
              <a:buNone/>
            </a:pPr>
            <a:r>
              <a:rPr lang="en-US" dirty="0" smtClean="0">
                <a:solidFill>
                  <a:schemeClr val="tx1"/>
                </a:solidFill>
              </a:rPr>
              <a:t>3)Which key word is used to declare an exception</a:t>
            </a:r>
          </a:p>
          <a:p>
            <a:pPr marL="609036" lvl="1" indent="0">
              <a:buNone/>
            </a:pPr>
            <a:r>
              <a:rPr lang="en-US" dirty="0" smtClean="0">
                <a:solidFill>
                  <a:schemeClr val="tx1"/>
                </a:solidFill>
              </a:rPr>
              <a:t>        a)Try</a:t>
            </a:r>
          </a:p>
          <a:p>
            <a:pPr marL="609036" lvl="1" indent="0">
              <a:buNone/>
            </a:pPr>
            <a:r>
              <a:rPr lang="en-US" dirty="0" smtClean="0">
                <a:solidFill>
                  <a:schemeClr val="tx1"/>
                </a:solidFill>
              </a:rPr>
              <a:t>        b) Throws</a:t>
            </a:r>
          </a:p>
          <a:p>
            <a:pPr marL="609036" lvl="1" indent="0">
              <a:buNone/>
            </a:pPr>
            <a:r>
              <a:rPr lang="en-US" dirty="0">
                <a:solidFill>
                  <a:schemeClr val="tx1"/>
                </a:solidFill>
              </a:rPr>
              <a:t>	</a:t>
            </a:r>
            <a:r>
              <a:rPr lang="en-US" dirty="0" smtClean="0">
                <a:solidFill>
                  <a:schemeClr val="tx1"/>
                </a:solidFill>
              </a:rPr>
              <a:t>c)Finally</a:t>
            </a:r>
          </a:p>
          <a:p>
            <a:pPr marL="609036" lvl="1" indent="0">
              <a:buNone/>
            </a:pPr>
            <a:r>
              <a:rPr lang="en-US" dirty="0">
                <a:solidFill>
                  <a:schemeClr val="tx1"/>
                </a:solidFill>
              </a:rPr>
              <a:t> </a:t>
            </a:r>
            <a:r>
              <a:rPr lang="en-US" dirty="0" smtClean="0">
                <a:solidFill>
                  <a:schemeClr val="tx1"/>
                </a:solidFill>
              </a:rPr>
              <a:t>4)Which key word is used in user defined exception</a:t>
            </a:r>
          </a:p>
          <a:p>
            <a:pPr marL="609036" lvl="1" indent="0">
              <a:buNone/>
            </a:pPr>
            <a:r>
              <a:rPr lang="en-US" dirty="0">
                <a:solidFill>
                  <a:schemeClr val="tx1"/>
                </a:solidFill>
              </a:rPr>
              <a:t>	</a:t>
            </a:r>
            <a:r>
              <a:rPr lang="en-US" dirty="0" smtClean="0">
                <a:solidFill>
                  <a:schemeClr val="tx1"/>
                </a:solidFill>
              </a:rPr>
              <a:t>a) Try</a:t>
            </a:r>
          </a:p>
          <a:p>
            <a:pPr marL="609036" lvl="1" indent="0">
              <a:buNone/>
            </a:pPr>
            <a:r>
              <a:rPr lang="en-US" dirty="0" smtClean="0">
                <a:solidFill>
                  <a:schemeClr val="tx1"/>
                </a:solidFill>
              </a:rPr>
              <a:t>	b) Finally</a:t>
            </a:r>
          </a:p>
          <a:p>
            <a:pPr marL="609036" lvl="1" indent="0">
              <a:buNone/>
            </a:pPr>
            <a:r>
              <a:rPr lang="en-US" dirty="0">
                <a:solidFill>
                  <a:schemeClr val="tx1"/>
                </a:solidFill>
              </a:rPr>
              <a:t>	</a:t>
            </a:r>
            <a:r>
              <a:rPr lang="en-US" dirty="0" smtClean="0">
                <a:solidFill>
                  <a:schemeClr val="tx1"/>
                </a:solidFill>
              </a:rPr>
              <a:t>c) Throws</a:t>
            </a:r>
          </a:p>
          <a:p>
            <a:pPr marL="609036" lvl="1" indent="0">
              <a:buNone/>
            </a:pPr>
            <a:endParaRPr lang="en-US" dirty="0"/>
          </a:p>
          <a:p>
            <a:pPr marL="609036" lvl="1" indent="0">
              <a:buNone/>
            </a:pPr>
            <a:endParaRPr lang="en-US" dirty="0" smtClean="0"/>
          </a:p>
        </p:txBody>
      </p:sp>
    </p:spTree>
    <p:extLst>
      <p:ext uri="{BB962C8B-B14F-4D97-AF65-F5344CB8AC3E}">
        <p14:creationId xmlns:p14="http://schemas.microsoft.com/office/powerpoint/2010/main" val="42363704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609" y="633050"/>
            <a:ext cx="8839200" cy="609599"/>
          </a:xfrm>
        </p:spPr>
        <p:txBody>
          <a:bodyPr>
            <a:normAutofit/>
          </a:bodyPr>
          <a:lstStyle/>
          <a:p>
            <a:r>
              <a:rPr lang="en-US" dirty="0" smtClean="0"/>
              <a:t> </a:t>
            </a:r>
            <a:r>
              <a:rPr lang="en-US" dirty="0" smtClean="0"/>
              <a:t>Exception - Assignment</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31564553"/>
              </p:ext>
            </p:extLst>
          </p:nvPr>
        </p:nvGraphicFramePr>
        <p:xfrm>
          <a:off x="4114800" y="2581258"/>
          <a:ext cx="2430895" cy="2051068"/>
        </p:xfrm>
        <a:graphic>
          <a:graphicData uri="http://schemas.openxmlformats.org/presentationml/2006/ole">
            <mc:AlternateContent xmlns:mc="http://schemas.openxmlformats.org/markup-compatibility/2006">
              <mc:Choice xmlns:v="urn:schemas-microsoft-com:vml" Requires="v">
                <p:oleObj spid="_x0000_s4098"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4114800" y="2581258"/>
                        <a:ext cx="2430895" cy="2051068"/>
                      </a:xfrm>
                      <a:prstGeom prst="rect">
                        <a:avLst/>
                      </a:prstGeom>
                    </p:spPr>
                  </p:pic>
                </p:oleObj>
              </mc:Fallback>
            </mc:AlternateContent>
          </a:graphicData>
        </a:graphic>
      </p:graphicFrame>
    </p:spTree>
    <p:extLst>
      <p:ext uri="{BB962C8B-B14F-4D97-AF65-F5344CB8AC3E}">
        <p14:creationId xmlns:p14="http://schemas.microsoft.com/office/powerpoint/2010/main" val="32566399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Session Objective</a:t>
            </a:r>
          </a:p>
        </p:txBody>
      </p:sp>
      <p:sp>
        <p:nvSpPr>
          <p:cNvPr id="3" name="Content Placeholder 2"/>
          <p:cNvSpPr>
            <a:spLocks noGrp="1"/>
          </p:cNvSpPr>
          <p:nvPr>
            <p:ph idx="1"/>
          </p:nvPr>
        </p:nvSpPr>
        <p:spPr>
          <a:xfrm>
            <a:off x="1127910" y="1576515"/>
            <a:ext cx="11362969" cy="4897665"/>
          </a:xfrm>
        </p:spPr>
        <p:txBody>
          <a:bodyPr>
            <a:normAutofit/>
          </a:bodyPr>
          <a:lstStyle/>
          <a:p>
            <a:r>
              <a:rPr lang="en-US" sz="2664" dirty="0">
                <a:solidFill>
                  <a:schemeClr val="tx1"/>
                </a:solidFill>
                <a:ea typeface="+mj-ea"/>
              </a:rPr>
              <a:t>Scenario</a:t>
            </a:r>
            <a:r>
              <a:rPr lang="en-US" sz="2131" dirty="0"/>
              <a:t> </a:t>
            </a:r>
            <a:r>
              <a:rPr lang="en-US" sz="2664" dirty="0">
                <a:solidFill>
                  <a:schemeClr val="tx1"/>
                </a:solidFill>
                <a:ea typeface="+mj-ea"/>
              </a:rPr>
              <a:t>for</a:t>
            </a:r>
            <a:r>
              <a:rPr lang="en-US" sz="2131" dirty="0"/>
              <a:t> </a:t>
            </a:r>
            <a:r>
              <a:rPr lang="en-US" sz="2664" dirty="0">
                <a:solidFill>
                  <a:schemeClr val="tx1"/>
                </a:solidFill>
                <a:ea typeface="+mj-ea"/>
              </a:rPr>
              <a:t>Exception </a:t>
            </a:r>
          </a:p>
          <a:p>
            <a:r>
              <a:rPr lang="en-US" sz="2664" dirty="0">
                <a:solidFill>
                  <a:schemeClr val="tx1"/>
                </a:solidFill>
                <a:ea typeface="+mj-ea"/>
              </a:rPr>
              <a:t>Error</a:t>
            </a:r>
            <a:r>
              <a:rPr lang="en-US" sz="2131" dirty="0"/>
              <a:t> </a:t>
            </a:r>
            <a:r>
              <a:rPr lang="en-US" sz="2664" dirty="0">
                <a:solidFill>
                  <a:schemeClr val="tx1"/>
                </a:solidFill>
                <a:ea typeface="+mj-ea"/>
              </a:rPr>
              <a:t>and</a:t>
            </a:r>
            <a:r>
              <a:rPr lang="en-US" sz="2131" dirty="0"/>
              <a:t> </a:t>
            </a:r>
            <a:r>
              <a:rPr lang="en-US" sz="2664" dirty="0">
                <a:solidFill>
                  <a:schemeClr val="tx1"/>
                </a:solidFill>
                <a:ea typeface="+mj-ea"/>
              </a:rPr>
              <a:t>Exception</a:t>
            </a:r>
            <a:r>
              <a:rPr lang="en-US" sz="2131" dirty="0"/>
              <a:t> </a:t>
            </a:r>
          </a:p>
          <a:p>
            <a:r>
              <a:rPr lang="en-US" sz="2664" dirty="0">
                <a:solidFill>
                  <a:schemeClr val="tx1"/>
                </a:solidFill>
                <a:ea typeface="+mj-ea"/>
              </a:rPr>
              <a:t>Checked</a:t>
            </a:r>
            <a:r>
              <a:rPr lang="en-US" sz="2131" dirty="0"/>
              <a:t> </a:t>
            </a:r>
            <a:r>
              <a:rPr lang="en-US" sz="2664" dirty="0">
                <a:solidFill>
                  <a:schemeClr val="tx1"/>
                </a:solidFill>
                <a:ea typeface="+mj-ea"/>
              </a:rPr>
              <a:t>and</a:t>
            </a:r>
            <a:r>
              <a:rPr lang="en-US" sz="2131" dirty="0"/>
              <a:t> </a:t>
            </a:r>
            <a:r>
              <a:rPr lang="en-US" sz="2664" dirty="0">
                <a:solidFill>
                  <a:schemeClr val="tx1"/>
                </a:solidFill>
                <a:ea typeface="+mj-ea"/>
              </a:rPr>
              <a:t>Unchecked</a:t>
            </a:r>
            <a:r>
              <a:rPr lang="en-US" sz="2131" dirty="0"/>
              <a:t> </a:t>
            </a:r>
            <a:r>
              <a:rPr lang="en-US" sz="2664" dirty="0">
                <a:solidFill>
                  <a:schemeClr val="tx1"/>
                </a:solidFill>
                <a:ea typeface="+mj-ea"/>
              </a:rPr>
              <a:t>Exception</a:t>
            </a:r>
          </a:p>
          <a:p>
            <a:r>
              <a:rPr lang="en-US" sz="2664" dirty="0">
                <a:solidFill>
                  <a:schemeClr val="tx1"/>
                </a:solidFill>
                <a:ea typeface="+mj-ea"/>
              </a:rPr>
              <a:t>Handling</a:t>
            </a:r>
            <a:r>
              <a:rPr lang="en-US" sz="2131" dirty="0"/>
              <a:t> </a:t>
            </a:r>
            <a:r>
              <a:rPr lang="en-US" sz="2664" dirty="0">
                <a:solidFill>
                  <a:schemeClr val="tx1"/>
                </a:solidFill>
                <a:ea typeface="+mj-ea"/>
              </a:rPr>
              <a:t>of</a:t>
            </a:r>
            <a:r>
              <a:rPr lang="en-US" sz="2131" dirty="0"/>
              <a:t> </a:t>
            </a:r>
            <a:r>
              <a:rPr lang="en-US" sz="2664" dirty="0">
                <a:solidFill>
                  <a:schemeClr val="tx1"/>
                </a:solidFill>
                <a:ea typeface="+mj-ea"/>
              </a:rPr>
              <a:t>Exception</a:t>
            </a:r>
            <a:r>
              <a:rPr lang="en-US" sz="2131" dirty="0"/>
              <a:t> </a:t>
            </a:r>
          </a:p>
          <a:p>
            <a:r>
              <a:rPr lang="en-US" sz="2664" dirty="0">
                <a:solidFill>
                  <a:schemeClr val="tx1"/>
                </a:solidFill>
                <a:ea typeface="+mj-ea"/>
              </a:rPr>
              <a:t>Keywords</a:t>
            </a:r>
            <a:r>
              <a:rPr lang="en-US" sz="2131" dirty="0"/>
              <a:t>  </a:t>
            </a:r>
            <a:r>
              <a:rPr lang="en-US" sz="2664" dirty="0">
                <a:solidFill>
                  <a:schemeClr val="tx1"/>
                </a:solidFill>
                <a:ea typeface="+mj-ea"/>
              </a:rPr>
              <a:t>in</a:t>
            </a:r>
            <a:r>
              <a:rPr lang="en-US" sz="2131" dirty="0"/>
              <a:t> </a:t>
            </a:r>
            <a:r>
              <a:rPr lang="en-US" sz="2664" dirty="0">
                <a:solidFill>
                  <a:schemeClr val="tx1"/>
                </a:solidFill>
                <a:ea typeface="+mj-ea"/>
              </a:rPr>
              <a:t>Exception</a:t>
            </a:r>
            <a:r>
              <a:rPr lang="en-US" sz="2131" dirty="0"/>
              <a:t> </a:t>
            </a:r>
            <a:r>
              <a:rPr lang="en-US" sz="2664" dirty="0">
                <a:solidFill>
                  <a:schemeClr val="tx1"/>
                </a:solidFill>
                <a:ea typeface="+mj-ea"/>
              </a:rPr>
              <a:t>Handling</a:t>
            </a:r>
          </a:p>
          <a:p>
            <a:r>
              <a:rPr lang="en-US" sz="2664" dirty="0">
                <a:solidFill>
                  <a:schemeClr val="tx1"/>
                </a:solidFill>
                <a:ea typeface="+mj-ea"/>
              </a:rPr>
              <a:t>New</a:t>
            </a:r>
            <a:r>
              <a:rPr lang="en-US" sz="2131" dirty="0"/>
              <a:t> </a:t>
            </a:r>
            <a:r>
              <a:rPr lang="en-US" sz="2664" dirty="0">
                <a:solidFill>
                  <a:schemeClr val="tx1"/>
                </a:solidFill>
                <a:ea typeface="+mj-ea"/>
              </a:rPr>
              <a:t>Features</a:t>
            </a:r>
            <a:r>
              <a:rPr lang="en-US" sz="2131" dirty="0"/>
              <a:t> of  </a:t>
            </a:r>
            <a:r>
              <a:rPr lang="en-US" sz="2664" dirty="0">
                <a:solidFill>
                  <a:schemeClr val="tx1"/>
                </a:solidFill>
                <a:ea typeface="+mj-ea"/>
              </a:rPr>
              <a:t>Exception</a:t>
            </a:r>
            <a:r>
              <a:rPr lang="en-US" sz="2131" dirty="0"/>
              <a:t> </a:t>
            </a:r>
            <a:r>
              <a:rPr lang="en-US" sz="2664" dirty="0">
                <a:solidFill>
                  <a:schemeClr val="tx1"/>
                </a:solidFill>
                <a:ea typeface="+mj-ea"/>
              </a:rPr>
              <a:t>Handling</a:t>
            </a:r>
            <a:r>
              <a:rPr lang="en-US" sz="2131" dirty="0"/>
              <a:t> </a:t>
            </a:r>
            <a:r>
              <a:rPr lang="en-US" sz="2664" dirty="0">
                <a:solidFill>
                  <a:schemeClr val="tx1"/>
                </a:solidFill>
                <a:ea typeface="+mj-ea"/>
              </a:rPr>
              <a:t>in</a:t>
            </a:r>
            <a:r>
              <a:rPr lang="en-US" sz="2131" dirty="0"/>
              <a:t> </a:t>
            </a:r>
            <a:r>
              <a:rPr lang="en-US" sz="2664" dirty="0">
                <a:solidFill>
                  <a:schemeClr val="tx1"/>
                </a:solidFill>
                <a:ea typeface="+mj-ea"/>
              </a:rPr>
              <a:t>Java7</a:t>
            </a:r>
            <a:r>
              <a:rPr lang="en-US" sz="2131" dirty="0"/>
              <a:t> </a:t>
            </a:r>
            <a:r>
              <a:rPr lang="en-US" sz="2664" dirty="0">
                <a:solidFill>
                  <a:schemeClr val="tx1"/>
                </a:solidFill>
                <a:ea typeface="+mj-ea"/>
              </a:rPr>
              <a:t>and</a:t>
            </a:r>
            <a:r>
              <a:rPr lang="en-US" sz="2131" dirty="0"/>
              <a:t> </a:t>
            </a:r>
            <a:r>
              <a:rPr lang="en-US" sz="2664" dirty="0">
                <a:solidFill>
                  <a:schemeClr val="tx1"/>
                </a:solidFill>
                <a:ea typeface="+mj-ea"/>
              </a:rPr>
              <a:t>Java8</a:t>
            </a:r>
          </a:p>
          <a:p>
            <a:endParaRPr lang="en-US" sz="2131" dirty="0"/>
          </a:p>
          <a:p>
            <a:endParaRPr lang="en-US" sz="2131" dirty="0"/>
          </a:p>
        </p:txBody>
      </p:sp>
    </p:spTree>
    <p:extLst>
      <p:ext uri="{BB962C8B-B14F-4D97-AF65-F5344CB8AC3E}">
        <p14:creationId xmlns:p14="http://schemas.microsoft.com/office/powerpoint/2010/main" val="119225725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Scenario</a:t>
            </a:r>
            <a:r>
              <a:rPr lang="en-US" sz="2398" dirty="0"/>
              <a:t> </a:t>
            </a:r>
            <a:r>
              <a:rPr lang="en-US" dirty="0">
                <a:solidFill>
                  <a:schemeClr val="tx1"/>
                </a:solidFill>
              </a:rPr>
              <a:t>for</a:t>
            </a:r>
            <a:r>
              <a:rPr lang="en-US" sz="2398" dirty="0"/>
              <a:t> </a:t>
            </a:r>
            <a:r>
              <a:rPr lang="en-US" dirty="0">
                <a:solidFill>
                  <a:schemeClr val="tx1"/>
                </a:solidFill>
              </a:rPr>
              <a:t>Exception </a:t>
            </a:r>
            <a:br>
              <a:rPr lang="en-US" dirty="0">
                <a:solidFill>
                  <a:schemeClr val="tx1"/>
                </a:solidFill>
              </a:rPr>
            </a:br>
            <a:endParaRPr lang="en-US" dirty="0"/>
          </a:p>
        </p:txBody>
      </p:sp>
      <p:sp>
        <p:nvSpPr>
          <p:cNvPr id="3" name="Content Placeholder 2"/>
          <p:cNvSpPr>
            <a:spLocks noGrp="1"/>
          </p:cNvSpPr>
          <p:nvPr>
            <p:ph idx="1"/>
          </p:nvPr>
        </p:nvSpPr>
        <p:spPr>
          <a:xfrm>
            <a:off x="413946" y="1576515"/>
            <a:ext cx="5479043" cy="4897665"/>
          </a:xfrm>
        </p:spPr>
        <p:txBody>
          <a:bodyPr>
            <a:normAutofit/>
          </a:bodyPr>
          <a:lstStyle/>
          <a:p>
            <a:r>
              <a:rPr lang="en-US" sz="1599" dirty="0">
                <a:solidFill>
                  <a:schemeClr val="tx1"/>
                </a:solidFill>
              </a:rPr>
              <a:t>Exception is an abnormal condition.</a:t>
            </a:r>
          </a:p>
          <a:p>
            <a:endParaRPr lang="en-US" sz="1599" dirty="0">
              <a:solidFill>
                <a:schemeClr val="tx1"/>
              </a:solidFill>
            </a:endParaRPr>
          </a:p>
          <a:p>
            <a:r>
              <a:rPr lang="en-US" sz="1599" dirty="0">
                <a:solidFill>
                  <a:schemeClr val="tx1"/>
                </a:solidFill>
              </a:rPr>
              <a:t>In java, exception is an event that disrupts the normal flow of the program. It is an object which is thrown at runtime</a:t>
            </a:r>
          </a:p>
          <a:p>
            <a:endParaRPr lang="en-US" sz="1599" dirty="0">
              <a:solidFill>
                <a:schemeClr val="tx1"/>
              </a:solidFill>
            </a:endParaRPr>
          </a:p>
          <a:p>
            <a:r>
              <a:rPr lang="en-US" sz="1599" dirty="0">
                <a:solidFill>
                  <a:schemeClr val="tx1"/>
                </a:solidFill>
              </a:rPr>
              <a:t>Exception Handling is a mechanism to handle runtime errors such as ClassNotFound, IO, SQL, Remote etc.</a:t>
            </a:r>
          </a:p>
          <a:p>
            <a:endParaRPr lang="en-US" sz="1599" dirty="0">
              <a:solidFill>
                <a:schemeClr val="tx1"/>
              </a:solidFill>
            </a:endParaRPr>
          </a:p>
          <a:p>
            <a:r>
              <a:rPr lang="en-US" sz="1599" dirty="0">
                <a:solidFill>
                  <a:schemeClr val="tx1"/>
                </a:solidFill>
              </a:rPr>
              <a:t>The core advantage of exception handling is to maintain the normal flow of the application. Exception normally disrupts the normal flow of the application that is why we use exception handling. Let's take a scenario: </a:t>
            </a:r>
          </a:p>
          <a:p>
            <a:endParaRPr lang="en-US" sz="1599" dirty="0">
              <a:solidFill>
                <a:schemeClr val="tx1"/>
              </a:solidFill>
            </a:endParaRPr>
          </a:p>
          <a:p>
            <a:endParaRPr lang="en-US" sz="1599" dirty="0">
              <a:solidFill>
                <a:schemeClr val="tx1"/>
              </a:solidFill>
            </a:endParaRPr>
          </a:p>
        </p:txBody>
      </p:sp>
      <p:sp>
        <p:nvSpPr>
          <p:cNvPr id="4" name="Rectangle 3"/>
          <p:cNvSpPr/>
          <p:nvPr/>
        </p:nvSpPr>
        <p:spPr bwMode="auto">
          <a:xfrm>
            <a:off x="7212566" y="1398880"/>
            <a:ext cx="3248192" cy="3755722"/>
          </a:xfrm>
          <a:prstGeom prst="rect">
            <a:avLst/>
          </a:prstGeom>
          <a:blipFill>
            <a:blip r:embed="rId2"/>
            <a:stretch>
              <a:fillRect/>
            </a:stretch>
          </a:blip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Tree>
    <p:extLst>
      <p:ext uri="{BB962C8B-B14F-4D97-AF65-F5344CB8AC3E}">
        <p14:creationId xmlns:p14="http://schemas.microsoft.com/office/powerpoint/2010/main" val="918717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Scenario</a:t>
            </a:r>
            <a:r>
              <a:rPr lang="en-US" sz="2398" dirty="0"/>
              <a:t> </a:t>
            </a:r>
            <a:r>
              <a:rPr lang="en-US" dirty="0">
                <a:solidFill>
                  <a:schemeClr val="tx1"/>
                </a:solidFill>
              </a:rPr>
              <a:t>for</a:t>
            </a:r>
            <a:r>
              <a:rPr lang="en-US" sz="2398" dirty="0"/>
              <a:t> </a:t>
            </a:r>
            <a:r>
              <a:rPr lang="en-US" dirty="0">
                <a:solidFill>
                  <a:schemeClr val="tx1"/>
                </a:solidFill>
              </a:rPr>
              <a:t>Exception </a:t>
            </a:r>
            <a:r>
              <a:rPr lang="en-US" dirty="0" smtClean="0">
                <a:solidFill>
                  <a:schemeClr val="tx1"/>
                </a:solidFill>
              </a:rPr>
              <a:t>cont.…</a:t>
            </a:r>
            <a:r>
              <a:rPr lang="en-US" dirty="0">
                <a:solidFill>
                  <a:schemeClr val="tx1"/>
                </a:solidFill>
              </a:rPr>
              <a:t/>
            </a:r>
            <a:br>
              <a:rPr lang="en-US" dirty="0">
                <a:solidFill>
                  <a:schemeClr val="tx1"/>
                </a:solidFill>
              </a:rPr>
            </a:br>
            <a:endParaRPr lang="en-US" dirty="0"/>
          </a:p>
        </p:txBody>
      </p:sp>
      <p:graphicFrame>
        <p:nvGraphicFramePr>
          <p:cNvPr id="4" name="Table 3"/>
          <p:cNvGraphicFramePr>
            <a:graphicFrameLocks noGrp="1"/>
          </p:cNvGraphicFramePr>
          <p:nvPr>
            <p:extLst/>
          </p:nvPr>
        </p:nvGraphicFramePr>
        <p:xfrm>
          <a:off x="1223711" y="1297374"/>
          <a:ext cx="4872289" cy="4669277"/>
        </p:xfrm>
        <a:graphic>
          <a:graphicData uri="http://schemas.openxmlformats.org/drawingml/2006/table">
            <a:tbl>
              <a:tblPr firstRow="1" bandRow="1">
                <a:tableStyleId>{00A15C55-8517-42AA-B614-E9B94910E393}</a:tableStyleId>
              </a:tblPr>
              <a:tblGrid>
                <a:gridCol w="4872289">
                  <a:extLst>
                    <a:ext uri="{9D8B030D-6E8A-4147-A177-3AD203B41FA5}">
                      <a16:colId xmlns:a16="http://schemas.microsoft.com/office/drawing/2014/main" val="20000"/>
                    </a:ext>
                  </a:extLst>
                </a:gridCol>
              </a:tblGrid>
              <a:tr h="1095419">
                <a:tc>
                  <a:txBody>
                    <a:bodyPr/>
                    <a:lstStyle/>
                    <a:p>
                      <a:r>
                        <a:rPr lang="en-US" sz="3200" dirty="0" smtClean="0"/>
                        <a:t>When Executing an Application </a:t>
                      </a:r>
                      <a:endParaRPr lang="en-US" sz="3200" dirty="0"/>
                    </a:p>
                  </a:txBody>
                  <a:tcPr marL="121807" marR="121807" marT="60904" marB="60904"/>
                </a:tc>
                <a:extLst>
                  <a:ext uri="{0D108BD9-81ED-4DB2-BD59-A6C34878D82A}">
                    <a16:rowId xmlns:a16="http://schemas.microsoft.com/office/drawing/2014/main" val="10000"/>
                  </a:ext>
                </a:extLst>
              </a:tr>
              <a:tr h="4262830">
                <a:tc>
                  <a:txBody>
                    <a:bodyPr/>
                    <a:lstStyle/>
                    <a:p>
                      <a:r>
                        <a:rPr lang="en-US" sz="2400" kern="1200" dirty="0" smtClean="0">
                          <a:solidFill>
                            <a:schemeClr val="dk1"/>
                          </a:solidFill>
                          <a:effectLst/>
                          <a:latin typeface="+mn-lt"/>
                          <a:ea typeface="+mn-ea"/>
                          <a:cs typeface="+mn-cs"/>
                        </a:rPr>
                        <a:t>statement 1;   </a:t>
                      </a:r>
                    </a:p>
                    <a:p>
                      <a:r>
                        <a:rPr lang="en-US" sz="2400" kern="1200" dirty="0" smtClean="0">
                          <a:solidFill>
                            <a:schemeClr val="dk1"/>
                          </a:solidFill>
                          <a:effectLst/>
                          <a:latin typeface="+mn-lt"/>
                          <a:ea typeface="+mn-ea"/>
                          <a:cs typeface="+mn-cs"/>
                        </a:rPr>
                        <a:t>statement 2;   </a:t>
                      </a:r>
                    </a:p>
                    <a:p>
                      <a:r>
                        <a:rPr lang="en-US" sz="2400" kern="1200" dirty="0" smtClean="0">
                          <a:solidFill>
                            <a:schemeClr val="dk1"/>
                          </a:solidFill>
                          <a:effectLst/>
                          <a:latin typeface="+mn-lt"/>
                          <a:ea typeface="+mn-ea"/>
                          <a:cs typeface="+mn-cs"/>
                        </a:rPr>
                        <a:t>statement 3;   </a:t>
                      </a:r>
                    </a:p>
                    <a:p>
                      <a:r>
                        <a:rPr lang="en-US" sz="2400" kern="1200" dirty="0" smtClean="0">
                          <a:solidFill>
                            <a:schemeClr val="dk1"/>
                          </a:solidFill>
                          <a:effectLst/>
                          <a:latin typeface="+mn-lt"/>
                          <a:ea typeface="+mn-ea"/>
                          <a:cs typeface="+mn-cs"/>
                        </a:rPr>
                        <a:t>statement 4;   </a:t>
                      </a:r>
                    </a:p>
                    <a:p>
                      <a:r>
                        <a:rPr lang="en-US" sz="2400" kern="1200" dirty="0" smtClean="0">
                          <a:solidFill>
                            <a:schemeClr val="dk1"/>
                          </a:solidFill>
                          <a:effectLst/>
                          <a:latin typeface="+mn-lt"/>
                          <a:ea typeface="+mn-ea"/>
                          <a:cs typeface="+mn-cs"/>
                        </a:rPr>
                        <a:t>statement 5;//exception occurs   </a:t>
                      </a:r>
                    </a:p>
                    <a:p>
                      <a:r>
                        <a:rPr lang="en-US" sz="2400" kern="1200" dirty="0" smtClean="0">
                          <a:solidFill>
                            <a:schemeClr val="dk1"/>
                          </a:solidFill>
                          <a:effectLst/>
                          <a:latin typeface="+mn-lt"/>
                          <a:ea typeface="+mn-ea"/>
                          <a:cs typeface="+mn-cs"/>
                        </a:rPr>
                        <a:t>statement 6;   </a:t>
                      </a:r>
                    </a:p>
                    <a:p>
                      <a:r>
                        <a:rPr lang="en-US" sz="2400" kern="1200" dirty="0" smtClean="0">
                          <a:solidFill>
                            <a:schemeClr val="dk1"/>
                          </a:solidFill>
                          <a:effectLst/>
                          <a:latin typeface="+mn-lt"/>
                          <a:ea typeface="+mn-ea"/>
                          <a:cs typeface="+mn-cs"/>
                        </a:rPr>
                        <a:t>statement 7;   </a:t>
                      </a:r>
                    </a:p>
                    <a:p>
                      <a:r>
                        <a:rPr lang="en-US" sz="2400" kern="1200" dirty="0" smtClean="0">
                          <a:solidFill>
                            <a:schemeClr val="dk1"/>
                          </a:solidFill>
                          <a:effectLst/>
                          <a:latin typeface="+mn-lt"/>
                          <a:ea typeface="+mn-ea"/>
                          <a:cs typeface="+mn-cs"/>
                        </a:rPr>
                        <a:t>statement 8;   </a:t>
                      </a:r>
                    </a:p>
                    <a:p>
                      <a:r>
                        <a:rPr lang="en-US" sz="2400" kern="1200" dirty="0" smtClean="0">
                          <a:solidFill>
                            <a:schemeClr val="dk1"/>
                          </a:solidFill>
                          <a:effectLst/>
                          <a:latin typeface="+mn-lt"/>
                          <a:ea typeface="+mn-ea"/>
                          <a:cs typeface="+mn-cs"/>
                        </a:rPr>
                        <a:t>statement 9;   </a:t>
                      </a:r>
                    </a:p>
                    <a:p>
                      <a:r>
                        <a:rPr lang="en-US" sz="2400" kern="1200" dirty="0" smtClean="0">
                          <a:solidFill>
                            <a:schemeClr val="dk1"/>
                          </a:solidFill>
                          <a:effectLst/>
                          <a:latin typeface="+mn-lt"/>
                          <a:ea typeface="+mn-ea"/>
                          <a:cs typeface="+mn-cs"/>
                        </a:rPr>
                        <a:t>statement 10;  </a:t>
                      </a:r>
                    </a:p>
                    <a:p>
                      <a:endParaRPr lang="en-US" sz="3200" dirty="0"/>
                    </a:p>
                  </a:txBody>
                  <a:tcPr marL="121807" marR="121807" marT="60904" marB="60904"/>
                </a:tc>
                <a:extLst>
                  <a:ext uri="{0D108BD9-81ED-4DB2-BD59-A6C34878D82A}">
                    <a16:rowId xmlns:a16="http://schemas.microsoft.com/office/drawing/2014/main" val="10001"/>
                  </a:ext>
                </a:extLst>
              </a:tr>
            </a:tbl>
          </a:graphicData>
        </a:graphic>
      </p:graphicFrame>
      <p:sp>
        <p:nvSpPr>
          <p:cNvPr id="5" name="TextBox 4"/>
          <p:cNvSpPr txBox="1"/>
          <p:nvPr/>
        </p:nvSpPr>
        <p:spPr>
          <a:xfrm>
            <a:off x="6705036" y="1500386"/>
            <a:ext cx="4466265" cy="4355167"/>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US" sz="2131" dirty="0"/>
          </a:p>
          <a:p>
            <a:r>
              <a:rPr lang="en-US" sz="2131" dirty="0"/>
              <a:t>Suppose there is 10 statements in your program and there occurs an exception at statement 5, rest of the code will not be executed i.e. statement 6 to 10 will not run. If we perform exception handling, rest of the exception will be executed. That is why we use exception handling in java.</a:t>
            </a:r>
          </a:p>
          <a:p>
            <a:r>
              <a:rPr lang="en-US" sz="2131" dirty="0"/>
              <a:t/>
            </a:r>
            <a:br>
              <a:rPr lang="en-US" sz="2131" dirty="0"/>
            </a:br>
            <a:r>
              <a:rPr lang="en-US" sz="2131" dirty="0"/>
              <a:t/>
            </a:r>
            <a:br>
              <a:rPr lang="en-US" sz="2131" dirty="0"/>
            </a:br>
            <a:endParaRPr lang="en-US" sz="2131" dirty="0"/>
          </a:p>
        </p:txBody>
      </p:sp>
    </p:spTree>
    <p:extLst>
      <p:ext uri="{BB962C8B-B14F-4D97-AF65-F5344CB8AC3E}">
        <p14:creationId xmlns:p14="http://schemas.microsoft.com/office/powerpoint/2010/main" val="2010702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Error and Exception</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131" dirty="0">
                <a:solidFill>
                  <a:schemeClr val="tx1"/>
                </a:solidFill>
              </a:rPr>
              <a:t>Error: Any departure from the expected behavior of the system or program, which stops the working of the system is an error. </a:t>
            </a:r>
          </a:p>
          <a:p>
            <a:endParaRPr lang="en-US" sz="2131" dirty="0">
              <a:solidFill>
                <a:schemeClr val="tx1"/>
              </a:solidFill>
            </a:endParaRPr>
          </a:p>
          <a:p>
            <a:r>
              <a:rPr lang="en-US" sz="2131" dirty="0">
                <a:solidFill>
                  <a:schemeClr val="tx1"/>
                </a:solidFill>
              </a:rPr>
              <a:t>Exception: Any error or problem which one can handle and continue to work normally.</a:t>
            </a:r>
          </a:p>
          <a:p>
            <a:endParaRPr lang="en-US" sz="2131" dirty="0">
              <a:solidFill>
                <a:schemeClr val="tx1"/>
              </a:solidFill>
            </a:endParaRPr>
          </a:p>
          <a:p>
            <a:r>
              <a:rPr lang="en-US" sz="2131" dirty="0">
                <a:solidFill>
                  <a:schemeClr val="tx1"/>
                </a:solidFill>
              </a:rPr>
              <a:t>In Java a compile time error is normally called an "error," while a runtime error is called an "exception.“</a:t>
            </a:r>
          </a:p>
          <a:p>
            <a:endParaRPr lang="en-US" sz="2131" dirty="0">
              <a:solidFill>
                <a:schemeClr val="tx1"/>
              </a:solidFill>
            </a:endParaRPr>
          </a:p>
          <a:p>
            <a:r>
              <a:rPr lang="en-US" sz="2131" dirty="0">
                <a:solidFill>
                  <a:schemeClr val="tx1"/>
                </a:solidFill>
              </a:rPr>
              <a:t>Errors don't have subclasses while exception has two subclasses, they are compile time exception or checked exception and runtime or unchecked</a:t>
            </a:r>
          </a:p>
        </p:txBody>
      </p:sp>
    </p:spTree>
    <p:extLst>
      <p:ext uri="{BB962C8B-B14F-4D97-AF65-F5344CB8AC3E}">
        <p14:creationId xmlns:p14="http://schemas.microsoft.com/office/powerpoint/2010/main" val="20185912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Checked</a:t>
            </a:r>
            <a:r>
              <a:rPr lang="en-US" sz="2398" dirty="0"/>
              <a:t> </a:t>
            </a:r>
            <a:r>
              <a:rPr lang="en-US" dirty="0">
                <a:solidFill>
                  <a:schemeClr val="tx1"/>
                </a:solidFill>
              </a:rPr>
              <a:t>and</a:t>
            </a:r>
            <a:r>
              <a:rPr lang="en-US" sz="2398" dirty="0"/>
              <a:t> </a:t>
            </a:r>
            <a:r>
              <a:rPr lang="en-US" dirty="0">
                <a:solidFill>
                  <a:schemeClr val="tx1"/>
                </a:solidFill>
              </a:rPr>
              <a:t>Unchecked</a:t>
            </a:r>
            <a:r>
              <a:rPr lang="en-US" sz="2398" dirty="0"/>
              <a:t> </a:t>
            </a:r>
            <a:r>
              <a:rPr lang="en-US" dirty="0">
                <a:solidFill>
                  <a:schemeClr val="tx1"/>
                </a:solidFill>
              </a:rPr>
              <a:t>Exception</a:t>
            </a:r>
            <a:br>
              <a:rPr lang="en-US" dirty="0">
                <a:solidFill>
                  <a:schemeClr val="tx1"/>
                </a:solidFill>
              </a:rPr>
            </a:br>
            <a:endParaRPr lang="en-US" dirty="0"/>
          </a:p>
        </p:txBody>
      </p:sp>
      <p:sp>
        <p:nvSpPr>
          <p:cNvPr id="3" name="Content Placeholder 2"/>
          <p:cNvSpPr>
            <a:spLocks noGrp="1"/>
          </p:cNvSpPr>
          <p:nvPr>
            <p:ph idx="1"/>
          </p:nvPr>
        </p:nvSpPr>
        <p:spPr>
          <a:xfrm>
            <a:off x="413945" y="1297374"/>
            <a:ext cx="11362969" cy="5176807"/>
          </a:xfrm>
        </p:spPr>
        <p:txBody>
          <a:bodyPr>
            <a:normAutofit/>
          </a:bodyPr>
          <a:lstStyle/>
          <a:p>
            <a:pPr marL="0" indent="0">
              <a:buNone/>
            </a:pPr>
            <a:r>
              <a:rPr lang="en-US" sz="2131" dirty="0">
                <a:solidFill>
                  <a:schemeClr val="tx1"/>
                </a:solidFill>
              </a:rPr>
              <a:t>Checked Exception</a:t>
            </a:r>
          </a:p>
          <a:p>
            <a:pPr marL="0" indent="0">
              <a:buNone/>
            </a:pPr>
            <a:endParaRPr lang="en-US" sz="2131" dirty="0">
              <a:solidFill>
                <a:schemeClr val="tx1"/>
              </a:solidFill>
            </a:endParaRPr>
          </a:p>
          <a:p>
            <a:pPr marL="0" indent="0">
              <a:buNone/>
            </a:pPr>
            <a:r>
              <a:rPr lang="en-US" sz="2131" dirty="0">
                <a:solidFill>
                  <a:schemeClr val="tx1"/>
                </a:solidFill>
              </a:rPr>
              <a:t>	Exceptions that are checked at compile-time are called checked Exceptions.</a:t>
            </a:r>
          </a:p>
          <a:p>
            <a:pPr marL="0" indent="0">
              <a:buNone/>
            </a:pPr>
            <a:endParaRPr lang="en-US" sz="2131" i="1" dirty="0">
              <a:solidFill>
                <a:schemeClr val="tx1"/>
              </a:solidFill>
            </a:endParaRPr>
          </a:p>
          <a:p>
            <a:pPr marL="0" indent="0">
              <a:buNone/>
            </a:pPr>
            <a:r>
              <a:rPr lang="en-US" sz="2131" i="1" dirty="0">
                <a:solidFill>
                  <a:schemeClr val="tx1"/>
                </a:solidFill>
              </a:rPr>
              <a:t>	Checked exceptions</a:t>
            </a:r>
            <a:r>
              <a:rPr lang="en-US" sz="2131" dirty="0">
                <a:solidFill>
                  <a:schemeClr val="tx1"/>
                </a:solidFill>
              </a:rPr>
              <a:t> are exceptions that the designers of Java feel that 	your programs absolutely must provide for an exception.</a:t>
            </a:r>
          </a:p>
          <a:p>
            <a:pPr marL="0" indent="0">
              <a:buNone/>
            </a:pPr>
            <a:endParaRPr lang="en-US" sz="2131" dirty="0">
              <a:solidFill>
                <a:schemeClr val="tx1"/>
              </a:solidFill>
            </a:endParaRPr>
          </a:p>
          <a:p>
            <a:pPr marL="0" indent="0">
              <a:buNone/>
            </a:pPr>
            <a:r>
              <a:rPr lang="en-US" sz="2131" dirty="0">
                <a:solidFill>
                  <a:schemeClr val="tx1"/>
                </a:solidFill>
              </a:rPr>
              <a:t>	 Whenever you code a statement that could throw a checked exception, 	your program must handle it .</a:t>
            </a:r>
          </a:p>
          <a:p>
            <a:pPr marL="0" indent="0">
              <a:buNone/>
            </a:pPr>
            <a:endParaRPr lang="en-US" sz="2131" dirty="0">
              <a:solidFill>
                <a:schemeClr val="tx1"/>
              </a:solidFill>
            </a:endParaRPr>
          </a:p>
          <a:p>
            <a:pPr marL="0" indent="0">
              <a:buNone/>
            </a:pPr>
            <a:r>
              <a:rPr lang="en-US" sz="2131" dirty="0">
                <a:solidFill>
                  <a:schemeClr val="tx1"/>
                </a:solidFill>
              </a:rPr>
              <a:t>	Checked exceptions in Java extend the java.lang.Exception class. </a:t>
            </a:r>
          </a:p>
        </p:txBody>
      </p:sp>
    </p:spTree>
    <p:extLst>
      <p:ext uri="{BB962C8B-B14F-4D97-AF65-F5344CB8AC3E}">
        <p14:creationId xmlns:p14="http://schemas.microsoft.com/office/powerpoint/2010/main" val="39530135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Checked</a:t>
            </a:r>
            <a:r>
              <a:rPr lang="en-US" sz="2398" dirty="0"/>
              <a:t> </a:t>
            </a:r>
            <a:r>
              <a:rPr lang="en-US" dirty="0">
                <a:solidFill>
                  <a:schemeClr val="tx1"/>
                </a:solidFill>
              </a:rPr>
              <a:t>and</a:t>
            </a:r>
            <a:r>
              <a:rPr lang="en-US" sz="2398" dirty="0"/>
              <a:t> </a:t>
            </a:r>
            <a:r>
              <a:rPr lang="en-US" dirty="0">
                <a:solidFill>
                  <a:schemeClr val="tx1"/>
                </a:solidFill>
              </a:rPr>
              <a:t>Unchecked</a:t>
            </a:r>
            <a:r>
              <a:rPr lang="en-US" sz="2398" dirty="0"/>
              <a:t> </a:t>
            </a:r>
            <a:r>
              <a:rPr lang="en-US" dirty="0" smtClean="0">
                <a:solidFill>
                  <a:schemeClr val="tx1"/>
                </a:solidFill>
              </a:rPr>
              <a:t>Exception cont..</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p:txBody>
          <a:bodyPr>
            <a:normAutofit fontScale="92500"/>
          </a:bodyPr>
          <a:lstStyle/>
          <a:p>
            <a:pPr marL="0" indent="0">
              <a:lnSpc>
                <a:spcPct val="150000"/>
              </a:lnSpc>
              <a:buNone/>
            </a:pPr>
            <a:r>
              <a:rPr lang="en-US" dirty="0" smtClean="0">
                <a:solidFill>
                  <a:schemeClr val="tx1"/>
                </a:solidFill>
              </a:rPr>
              <a:t>Unchecked Exception :</a:t>
            </a:r>
          </a:p>
          <a:p>
            <a:pPr>
              <a:lnSpc>
                <a:spcPct val="150000"/>
              </a:lnSpc>
            </a:pPr>
            <a:r>
              <a:rPr lang="en-US" sz="1998" dirty="0">
                <a:solidFill>
                  <a:schemeClr val="tx1"/>
                </a:solidFill>
              </a:rPr>
              <a:t>The exceptions that are not checked at compile time.</a:t>
            </a:r>
          </a:p>
          <a:p>
            <a:pPr>
              <a:lnSpc>
                <a:spcPct val="150000"/>
              </a:lnSpc>
            </a:pPr>
            <a:r>
              <a:rPr lang="en-US" sz="1998" dirty="0">
                <a:solidFill>
                  <a:schemeClr val="tx1"/>
                </a:solidFill>
              </a:rPr>
              <a:t>Unchecked Exception is the subclass for java.lang.RuntimeException and java.lang.Error .</a:t>
            </a:r>
          </a:p>
          <a:p>
            <a:pPr>
              <a:lnSpc>
                <a:spcPct val="150000"/>
              </a:lnSpc>
            </a:pPr>
            <a:r>
              <a:rPr lang="en-US" sz="1998" dirty="0">
                <a:solidFill>
                  <a:schemeClr val="tx1"/>
                </a:solidFill>
              </a:rPr>
              <a:t>Exceptions should not normally occur during the normal execution of  application</a:t>
            </a:r>
          </a:p>
          <a:p>
            <a:pPr>
              <a:lnSpc>
                <a:spcPct val="150000"/>
              </a:lnSpc>
            </a:pPr>
            <a:r>
              <a:rPr lang="en-US" sz="1998" dirty="0">
                <a:solidFill>
                  <a:schemeClr val="tx1"/>
                </a:solidFill>
              </a:rPr>
              <a:t>It will fire only because of some abnormal situation and wrong input.</a:t>
            </a:r>
          </a:p>
          <a:p>
            <a:pPr marL="0" indent="0">
              <a:lnSpc>
                <a:spcPct val="150000"/>
              </a:lnSpc>
              <a:buNone/>
            </a:pPr>
            <a:r>
              <a:rPr lang="en-US" sz="1998" dirty="0">
                <a:solidFill>
                  <a:schemeClr val="tx1"/>
                </a:solidFill>
              </a:rPr>
              <a:t>	Example:</a:t>
            </a:r>
          </a:p>
          <a:p>
            <a:pPr lvl="3">
              <a:lnSpc>
                <a:spcPct val="150000"/>
              </a:lnSpc>
              <a:buFont typeface="Wingdings" panose="05000000000000000000" pitchFamily="2" charset="2"/>
              <a:buChar char="ü"/>
            </a:pPr>
            <a:r>
              <a:rPr lang="en-US" sz="1998" dirty="0">
                <a:solidFill>
                  <a:schemeClr val="tx1"/>
                </a:solidFill>
              </a:rPr>
              <a:t>ArrayIndexOutOfBoundsException</a:t>
            </a:r>
          </a:p>
          <a:p>
            <a:pPr lvl="3">
              <a:lnSpc>
                <a:spcPct val="150000"/>
              </a:lnSpc>
              <a:buFont typeface="Wingdings" panose="05000000000000000000" pitchFamily="2" charset="2"/>
              <a:buChar char="ü"/>
            </a:pPr>
            <a:r>
              <a:rPr lang="en-US" sz="1998" dirty="0">
                <a:solidFill>
                  <a:schemeClr val="tx1"/>
                </a:solidFill>
              </a:rPr>
              <a:t>NullPointerException</a:t>
            </a:r>
          </a:p>
          <a:p>
            <a:pPr lvl="3">
              <a:lnSpc>
                <a:spcPct val="150000"/>
              </a:lnSpc>
              <a:buFont typeface="Wingdings" panose="05000000000000000000" pitchFamily="2" charset="2"/>
              <a:buChar char="ü"/>
            </a:pPr>
            <a:r>
              <a:rPr lang="en-US" sz="1998" dirty="0">
                <a:solidFill>
                  <a:schemeClr val="tx1"/>
                </a:solidFill>
              </a:rPr>
              <a:t>ArithmeticException</a:t>
            </a:r>
            <a:r>
              <a:rPr lang="en-US" dirty="0"/>
              <a:t/>
            </a:r>
            <a:br>
              <a:rPr lang="en-US" dirty="0"/>
            </a:br>
            <a:endParaRPr lang="en-US" dirty="0">
              <a:solidFill>
                <a:schemeClr val="tx1"/>
              </a:solidFill>
            </a:endParaRPr>
          </a:p>
          <a:p>
            <a:endParaRPr lang="en-US" dirty="0"/>
          </a:p>
        </p:txBody>
      </p:sp>
    </p:spTree>
    <p:extLst>
      <p:ext uri="{BB962C8B-B14F-4D97-AF65-F5344CB8AC3E}">
        <p14:creationId xmlns:p14="http://schemas.microsoft.com/office/powerpoint/2010/main" val="41794754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69" y="598413"/>
            <a:ext cx="4569360" cy="609600"/>
          </a:xfrm>
        </p:spPr>
        <p:txBody>
          <a:bodyPr/>
          <a:lstStyle/>
          <a:p>
            <a:r>
              <a:rPr lang="en-US" dirty="0" smtClean="0"/>
              <a:t>Exception hierarchy</a:t>
            </a:r>
            <a:endParaRPr lang="en-US" dirty="0"/>
          </a:p>
        </p:txBody>
      </p:sp>
      <p:sp>
        <p:nvSpPr>
          <p:cNvPr id="7" name="Rectangle 6"/>
          <p:cNvSpPr/>
          <p:nvPr/>
        </p:nvSpPr>
        <p:spPr bwMode="auto">
          <a:xfrm>
            <a:off x="5182446" y="586832"/>
            <a:ext cx="1750979" cy="761295"/>
          </a:xfrm>
          <a:prstGeom prst="rect">
            <a:avLst/>
          </a:prstGeom>
          <a:solidFill>
            <a:srgbClr val="BA7BE1"/>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21807" tIns="60904" rIns="121807" bIns="60904" numCol="1" rtlCol="0" anchor="t" anchorCtr="0" compatLnSpc="1">
            <a:prstTxWarp prst="textNoShape">
              <a:avLst/>
            </a:prstTxWarp>
          </a:bodyPr>
          <a:lstStyle/>
          <a:p>
            <a:pPr algn="ctr" defTabSz="1218072" eaLnBrk="0" fontAlgn="base" hangingPunct="0">
              <a:spcBef>
                <a:spcPct val="0"/>
              </a:spcBef>
              <a:spcAft>
                <a:spcPct val="0"/>
              </a:spcAft>
            </a:pPr>
            <a:r>
              <a:rPr lang="en-US" sz="2131" dirty="0">
                <a:solidFill>
                  <a:schemeClr val="bg1"/>
                </a:solidFill>
                <a:latin typeface="Arial" pitchFamily="34" charset="0"/>
                <a:ea typeface="ＭＳ Ｐゴシック"/>
                <a:cs typeface="ＭＳ Ｐゴシック"/>
              </a:rPr>
              <a:t>Throwable</a:t>
            </a:r>
          </a:p>
        </p:txBody>
      </p:sp>
      <p:sp>
        <p:nvSpPr>
          <p:cNvPr id="8" name="Rectangle 7"/>
          <p:cNvSpPr/>
          <p:nvPr/>
        </p:nvSpPr>
        <p:spPr bwMode="auto">
          <a:xfrm>
            <a:off x="7897732" y="2363187"/>
            <a:ext cx="1750979" cy="761295"/>
          </a:xfrm>
          <a:prstGeom prst="rect">
            <a:avLst/>
          </a:prstGeom>
          <a:solidFill>
            <a:srgbClr val="BA7BE1"/>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2131" dirty="0">
                <a:solidFill>
                  <a:schemeClr val="bg1"/>
                </a:solidFill>
                <a:latin typeface="Arial" pitchFamily="34" charset="0"/>
                <a:ea typeface="ＭＳ Ｐゴシック"/>
                <a:cs typeface="ＭＳ Ｐゴシック"/>
              </a:rPr>
              <a:t>Exception</a:t>
            </a:r>
          </a:p>
        </p:txBody>
      </p:sp>
      <p:sp>
        <p:nvSpPr>
          <p:cNvPr id="9" name="Rectangle 8"/>
          <p:cNvSpPr/>
          <p:nvPr/>
        </p:nvSpPr>
        <p:spPr bwMode="auto">
          <a:xfrm>
            <a:off x="2543289" y="2261681"/>
            <a:ext cx="1750979" cy="761295"/>
          </a:xfrm>
          <a:prstGeom prst="rect">
            <a:avLst/>
          </a:prstGeom>
          <a:solidFill>
            <a:srgbClr val="F96513"/>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998" dirty="0">
                <a:solidFill>
                  <a:schemeClr val="bg1"/>
                </a:solidFill>
                <a:latin typeface="Arial" pitchFamily="34" charset="0"/>
                <a:ea typeface="ＭＳ Ｐゴシック"/>
                <a:cs typeface="ＭＳ Ｐゴシック"/>
              </a:rPr>
              <a:t>Error</a:t>
            </a:r>
          </a:p>
        </p:txBody>
      </p:sp>
      <p:sp>
        <p:nvSpPr>
          <p:cNvPr id="10" name="Rectangle 9"/>
          <p:cNvSpPr/>
          <p:nvPr/>
        </p:nvSpPr>
        <p:spPr bwMode="auto">
          <a:xfrm>
            <a:off x="8024614" y="4951590"/>
            <a:ext cx="1750979" cy="761295"/>
          </a:xfrm>
          <a:prstGeom prst="rect">
            <a:avLst/>
          </a:prstGeom>
          <a:solidFill>
            <a:srgbClr val="BA7BE1"/>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599" dirty="0">
                <a:solidFill>
                  <a:schemeClr val="bg1"/>
                </a:solidFill>
                <a:latin typeface="Arial" pitchFamily="34" charset="0"/>
                <a:ea typeface="ＭＳ Ｐゴシック"/>
                <a:cs typeface="ＭＳ Ｐゴシック"/>
              </a:rPr>
              <a:t>SQL Exception IOException</a:t>
            </a:r>
          </a:p>
        </p:txBody>
      </p:sp>
      <p:sp>
        <p:nvSpPr>
          <p:cNvPr id="11" name="Rectangle 10"/>
          <p:cNvSpPr/>
          <p:nvPr/>
        </p:nvSpPr>
        <p:spPr bwMode="auto">
          <a:xfrm>
            <a:off x="2137266" y="4951590"/>
            <a:ext cx="2740662" cy="761295"/>
          </a:xfrm>
          <a:prstGeom prst="rect">
            <a:avLst/>
          </a:prstGeom>
          <a:solidFill>
            <a:srgbClr val="F96513"/>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599" dirty="0">
                <a:solidFill>
                  <a:schemeClr val="bg1"/>
                </a:solidFill>
                <a:latin typeface="Arial" pitchFamily="34" charset="0"/>
                <a:ea typeface="ＭＳ Ｐゴシック"/>
                <a:cs typeface="ＭＳ Ｐゴシック"/>
              </a:rPr>
              <a:t>Arithmetic Exception</a:t>
            </a:r>
          </a:p>
          <a:p>
            <a:pPr defTabSz="1218072" eaLnBrk="0" fontAlgn="base" hangingPunct="0">
              <a:spcBef>
                <a:spcPct val="0"/>
              </a:spcBef>
              <a:spcAft>
                <a:spcPct val="0"/>
              </a:spcAft>
            </a:pPr>
            <a:r>
              <a:rPr lang="en-US" sz="1599" dirty="0">
                <a:solidFill>
                  <a:schemeClr val="bg1"/>
                </a:solidFill>
              </a:rPr>
              <a:t>ArrayIndexOutOfException</a:t>
            </a:r>
          </a:p>
          <a:p>
            <a:pPr defTabSz="1218072" eaLnBrk="0" fontAlgn="base" hangingPunct="0">
              <a:spcBef>
                <a:spcPct val="0"/>
              </a:spcBef>
              <a:spcAft>
                <a:spcPct val="0"/>
              </a:spcAft>
            </a:pPr>
            <a:endParaRPr lang="en-US" sz="1599" dirty="0">
              <a:solidFill>
                <a:schemeClr val="bg1"/>
              </a:solidFill>
              <a:latin typeface="Arial" pitchFamily="34" charset="0"/>
              <a:ea typeface="ＭＳ Ｐゴシック"/>
              <a:cs typeface="ＭＳ Ｐゴシック"/>
            </a:endParaRPr>
          </a:p>
        </p:txBody>
      </p:sp>
      <p:sp>
        <p:nvSpPr>
          <p:cNvPr id="12" name="Rectangle 11"/>
          <p:cNvSpPr/>
          <p:nvPr/>
        </p:nvSpPr>
        <p:spPr bwMode="auto">
          <a:xfrm>
            <a:off x="6007928" y="3581259"/>
            <a:ext cx="1750979" cy="761295"/>
          </a:xfrm>
          <a:prstGeom prst="rect">
            <a:avLst/>
          </a:prstGeom>
          <a:solidFill>
            <a:srgbClr val="F96513"/>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998" dirty="0">
                <a:solidFill>
                  <a:schemeClr val="bg1"/>
                </a:solidFill>
                <a:latin typeface="Arial" pitchFamily="34" charset="0"/>
                <a:ea typeface="ＭＳ Ｐゴシック"/>
                <a:cs typeface="ＭＳ Ｐゴシック"/>
              </a:rPr>
              <a:t>Runtime Exception</a:t>
            </a:r>
          </a:p>
        </p:txBody>
      </p:sp>
      <p:cxnSp>
        <p:nvCxnSpPr>
          <p:cNvPr id="14" name="Straight Arrow Connector 13"/>
          <p:cNvCxnSpPr/>
          <p:nvPr/>
        </p:nvCxnSpPr>
        <p:spPr bwMode="auto">
          <a:xfrm flipH="1" flipV="1">
            <a:off x="6603531" y="1348127"/>
            <a:ext cx="1942047" cy="10150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3355338" y="1348127"/>
            <a:ext cx="2233132" cy="91224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0" idx="0"/>
          </p:cNvCxnSpPr>
          <p:nvPr/>
        </p:nvCxnSpPr>
        <p:spPr bwMode="auto">
          <a:xfrm flipV="1">
            <a:off x="8900104" y="3073729"/>
            <a:ext cx="0" cy="18778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a:endCxn id="12" idx="2"/>
          </p:cNvCxnSpPr>
          <p:nvPr/>
        </p:nvCxnSpPr>
        <p:spPr bwMode="auto">
          <a:xfrm flipV="1">
            <a:off x="6883418" y="4342554"/>
            <a:ext cx="0" cy="3552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Connector 28"/>
          <p:cNvCxnSpPr/>
          <p:nvPr/>
        </p:nvCxnSpPr>
        <p:spPr bwMode="auto">
          <a:xfrm>
            <a:off x="3529242" y="4602662"/>
            <a:ext cx="3354176" cy="951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3538200" y="4602665"/>
            <a:ext cx="0" cy="3489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Arrow Connector 34"/>
          <p:cNvCxnSpPr/>
          <p:nvPr/>
        </p:nvCxnSpPr>
        <p:spPr bwMode="auto">
          <a:xfrm flipV="1">
            <a:off x="8545579" y="3124482"/>
            <a:ext cx="0" cy="3552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Connector 35"/>
          <p:cNvCxnSpPr/>
          <p:nvPr/>
        </p:nvCxnSpPr>
        <p:spPr bwMode="auto">
          <a:xfrm>
            <a:off x="6705037" y="3435343"/>
            <a:ext cx="1840542" cy="444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flipV="1">
            <a:off x="6705036" y="3439670"/>
            <a:ext cx="0" cy="1415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8990820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Key Words Used to Handle Exception</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solidFill>
                  <a:schemeClr val="tx1"/>
                </a:solidFill>
              </a:rPr>
              <a:t>Try</a:t>
            </a:r>
          </a:p>
          <a:p>
            <a:r>
              <a:rPr lang="en-US" dirty="0" smtClean="0">
                <a:solidFill>
                  <a:schemeClr val="tx1"/>
                </a:solidFill>
              </a:rPr>
              <a:t>Catch</a:t>
            </a:r>
          </a:p>
          <a:p>
            <a:r>
              <a:rPr lang="en-US" dirty="0" smtClean="0">
                <a:solidFill>
                  <a:schemeClr val="tx1"/>
                </a:solidFill>
              </a:rPr>
              <a:t>Finally</a:t>
            </a:r>
          </a:p>
          <a:p>
            <a:r>
              <a:rPr lang="en-US" dirty="0" smtClean="0">
                <a:solidFill>
                  <a:schemeClr val="tx1"/>
                </a:solidFill>
              </a:rPr>
              <a:t>Throw</a:t>
            </a:r>
          </a:p>
          <a:p>
            <a:r>
              <a:rPr lang="en-US" dirty="0" smtClean="0">
                <a:solidFill>
                  <a:schemeClr val="tx1"/>
                </a:solidFill>
              </a:rPr>
              <a:t>Throws</a:t>
            </a:r>
            <a:endParaRPr lang="en-US" dirty="0">
              <a:solidFill>
                <a:schemeClr val="tx1"/>
              </a:solidFill>
            </a:endParaRPr>
          </a:p>
        </p:txBody>
      </p:sp>
    </p:spTree>
    <p:extLst>
      <p:ext uri="{BB962C8B-B14F-4D97-AF65-F5344CB8AC3E}">
        <p14:creationId xmlns:p14="http://schemas.microsoft.com/office/powerpoint/2010/main" val="910384193"/>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2427474e-60f8-4f75-abfc-98841d67cf98" ContentTypeId="0x01" PreviousValue="false"/>
</file>

<file path=customXml/itemProps1.xml><?xml version="1.0" encoding="utf-8"?>
<ds:datastoreItem xmlns:ds="http://schemas.openxmlformats.org/officeDocument/2006/customXml" ds:itemID="{AF2B8440-ACA9-4C15-B98A-E40C361036D4}"/>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EFE2F61D-0844-4312-8295-BA9460D20164}"/>
</file>

<file path=customXml/itemProps4.xml><?xml version="1.0" encoding="utf-8"?>
<ds:datastoreItem xmlns:ds="http://schemas.openxmlformats.org/officeDocument/2006/customXml" ds:itemID="{E33604EC-7F8E-43EF-9223-E15D094B1361}"/>
</file>

<file path=docProps/app.xml><?xml version="1.0" encoding="utf-8"?>
<Properties xmlns="http://schemas.openxmlformats.org/officeDocument/2006/extended-properties" xmlns:vt="http://schemas.openxmlformats.org/officeDocument/2006/docPropsVTypes">
  <Template>Q3 2014 Board Meeting v4 November 2 2014</Template>
  <TotalTime>6739</TotalTime>
  <Words>683</Words>
  <Application>Microsoft Office PowerPoint</Application>
  <PresentationFormat>Widescreen</PresentationFormat>
  <Paragraphs>138</Paragraphs>
  <Slides>20</Slides>
  <Notes>1</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32" baseType="lpstr">
      <vt:lpstr>ＭＳ Ｐゴシック</vt:lpstr>
      <vt:lpstr>Algerian</vt:lpstr>
      <vt:lpstr>Arial</vt:lpstr>
      <vt:lpstr>Brush Script Std</vt:lpstr>
      <vt:lpstr>Calibri</vt:lpstr>
      <vt:lpstr>Helvetica Condensed</vt:lpstr>
      <vt:lpstr>HelveticaNeue Condensed</vt:lpstr>
      <vt:lpstr>Times</vt:lpstr>
      <vt:lpstr>Wingdings</vt:lpstr>
      <vt:lpstr>Blank Presentation</vt:lpstr>
      <vt:lpstr>Packager Shell Object</vt:lpstr>
      <vt:lpstr>Microsoft Word Document</vt:lpstr>
      <vt:lpstr>Java - Exception</vt:lpstr>
      <vt:lpstr>Session Objective</vt:lpstr>
      <vt:lpstr>Scenario for Exception  </vt:lpstr>
      <vt:lpstr>Scenario for Exception cont.… </vt:lpstr>
      <vt:lpstr>Error and Exception</vt:lpstr>
      <vt:lpstr>Checked and Unchecked Exception </vt:lpstr>
      <vt:lpstr>Checked and Unchecked Exception cont.. </vt:lpstr>
      <vt:lpstr>Exception hierarchy</vt:lpstr>
      <vt:lpstr>Key Words Used to Handle Exception</vt:lpstr>
      <vt:lpstr>Key Words Used to Handle Exception</vt:lpstr>
      <vt:lpstr>Key Words Used to Handle Exception</vt:lpstr>
      <vt:lpstr>Demos</vt:lpstr>
      <vt:lpstr>New Features in Exception </vt:lpstr>
      <vt:lpstr>Try with Resource</vt:lpstr>
      <vt:lpstr>Multi Catch</vt:lpstr>
      <vt:lpstr>Throwing an Exception</vt:lpstr>
      <vt:lpstr>PowerPoint Presentation</vt:lpstr>
      <vt:lpstr>Let Us Think</vt:lpstr>
      <vt:lpstr> Exception - Assignment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Vimala R</cp:lastModifiedBy>
  <cp:revision>645</cp:revision>
  <dcterms:created xsi:type="dcterms:W3CDTF">2014-11-02T05:32:32Z</dcterms:created>
  <dcterms:modified xsi:type="dcterms:W3CDTF">2019-06-20T05:14:36Z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