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31"/>
  </p:notesMasterIdLst>
  <p:handoutMasterIdLst>
    <p:handoutMasterId r:id="rId32"/>
  </p:handoutMasterIdLst>
  <p:sldIdLst>
    <p:sldId id="256" r:id="rId5"/>
    <p:sldId id="382" r:id="rId6"/>
    <p:sldId id="381" r:id="rId7"/>
    <p:sldId id="321" r:id="rId8"/>
    <p:sldId id="322" r:id="rId9"/>
    <p:sldId id="323" r:id="rId10"/>
    <p:sldId id="324" r:id="rId11"/>
    <p:sldId id="325" r:id="rId12"/>
    <p:sldId id="326" r:id="rId13"/>
    <p:sldId id="328" r:id="rId14"/>
    <p:sldId id="333" r:id="rId15"/>
    <p:sldId id="370" r:id="rId16"/>
    <p:sldId id="371" r:id="rId17"/>
    <p:sldId id="372" r:id="rId18"/>
    <p:sldId id="337" r:id="rId19"/>
    <p:sldId id="373" r:id="rId20"/>
    <p:sldId id="374" r:id="rId21"/>
    <p:sldId id="340" r:id="rId22"/>
    <p:sldId id="375" r:id="rId23"/>
    <p:sldId id="376" r:id="rId24"/>
    <p:sldId id="342" r:id="rId25"/>
    <p:sldId id="377" r:id="rId26"/>
    <p:sldId id="344" r:id="rId27"/>
    <p:sldId id="384" r:id="rId28"/>
    <p:sldId id="378" r:id="rId29"/>
    <p:sldId id="26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89DB"/>
    <a:srgbClr val="F39220"/>
    <a:srgbClr val="0E4EFF"/>
    <a:srgbClr val="2F92CF"/>
    <a:srgbClr val="FB0A1A"/>
    <a:srgbClr val="FFFFFF"/>
    <a:srgbClr val="000061"/>
    <a:srgbClr val="FFB006"/>
    <a:srgbClr val="DAD628"/>
    <a:srgbClr val="000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7" autoAdjust="0"/>
    <p:restoredTop sz="94667" autoAdjust="0"/>
  </p:normalViewPr>
  <p:slideViewPr>
    <p:cSldViewPr snapToGrid="0">
      <p:cViewPr varScale="1">
        <p:scale>
          <a:sx n="67" d="100"/>
          <a:sy n="67" d="100"/>
        </p:scale>
        <p:origin x="90" y="18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customXml" Target="../customXml/item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7/1/2019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7/1/2019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a:t>
            </a:fld>
            <a:endParaRPr lang="en-US"/>
          </a:p>
        </p:txBody>
      </p:sp>
    </p:spTree>
    <p:extLst>
      <p:ext uri="{BB962C8B-B14F-4D97-AF65-F5344CB8AC3E}">
        <p14:creationId xmlns:p14="http://schemas.microsoft.com/office/powerpoint/2010/main" val="307693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Times New Roman" panose="02020603050405020304" pitchFamily="18" charset="0"/>
              </a:rPr>
              <a:t>Data</a:t>
            </a:r>
            <a:r>
              <a:rPr lang="en-US" altLang="en-US">
                <a:latin typeface="Times New Roman" panose="02020603050405020304" pitchFamily="18" charset="0"/>
              </a:rPr>
              <a:t>: symbols</a:t>
            </a:r>
            <a:br>
              <a:rPr lang="en-US" altLang="en-US">
                <a:latin typeface="Times New Roman" panose="02020603050405020304" pitchFamily="18" charset="0"/>
              </a:rPr>
            </a:br>
            <a:br>
              <a:rPr lang="en-US" altLang="en-US">
                <a:latin typeface="Times New Roman" panose="02020603050405020304" pitchFamily="18" charset="0"/>
              </a:rPr>
            </a:br>
            <a:r>
              <a:rPr lang="en-US" altLang="en-US">
                <a:latin typeface="Times New Roman" panose="02020603050405020304" pitchFamily="18" charset="0"/>
              </a:rPr>
              <a:t>I</a:t>
            </a:r>
            <a:r>
              <a:rPr lang="en-US" altLang="en-US" b="1">
                <a:latin typeface="Times New Roman" panose="02020603050405020304" pitchFamily="18" charset="0"/>
              </a:rPr>
              <a:t>nformation</a:t>
            </a:r>
            <a:r>
              <a:rPr lang="en-US" altLang="en-US">
                <a:latin typeface="Times New Roman" panose="02020603050405020304" pitchFamily="18" charset="0"/>
              </a:rPr>
              <a:t>: data that are processed to be useful; provides answers to "who", "what", "where", and "when" questions</a:t>
            </a:r>
            <a:br>
              <a:rPr lang="en-US" altLang="en-US">
                <a:latin typeface="Times New Roman" panose="02020603050405020304" pitchFamily="18" charset="0"/>
              </a:rPr>
            </a:br>
            <a:r>
              <a:rPr lang="en-US" altLang="en-US" b="1">
                <a:latin typeface="Times New Roman" panose="02020603050405020304" pitchFamily="18" charset="0"/>
              </a:rPr>
              <a:t>Data</a:t>
            </a:r>
            <a:r>
              <a:rPr lang="en-US" altLang="en-US">
                <a:latin typeface="Times New Roman" panose="02020603050405020304" pitchFamily="18" charset="0"/>
              </a:rPr>
              <a:t>... data is raw. It simply exists and has no significance beyond its existence (in and of itself). It can exist in any form, usable or not. It does not have meaning of itself. In computer parlance, a spreadsheet generally starts out by holding data.</a:t>
            </a:r>
            <a:endParaRPr lang="en-US" altLang="en-US" b="1">
              <a:latin typeface="Times New Roman" panose="02020603050405020304" pitchFamily="18" charset="0"/>
            </a:endParaRPr>
          </a:p>
          <a:p>
            <a:r>
              <a:rPr lang="en-US" altLang="en-US" b="1">
                <a:latin typeface="Times New Roman" panose="02020603050405020304" pitchFamily="18" charset="0"/>
              </a:rPr>
              <a:t>Information</a:t>
            </a:r>
            <a:r>
              <a:rPr lang="en-US" altLang="en-US">
                <a:latin typeface="Times New Roman" panose="02020603050405020304" pitchFamily="18" charset="0"/>
              </a:rPr>
              <a:t>... information is data that has been given meaning by way of relational connection. This "meaning" can be useful, but does not have to be. In computer parlance, a relational database makes information from the data stored within it.</a:t>
            </a:r>
          </a:p>
          <a:p>
            <a:endParaRPr lang="en-US" altLang="en-US">
              <a:latin typeface="Times New Roman" panose="02020603050405020304" pitchFamily="18" charset="0"/>
            </a:endParaRPr>
          </a:p>
        </p:txBody>
      </p:sp>
    </p:spTree>
    <p:extLst>
      <p:ext uri="{BB962C8B-B14F-4D97-AF65-F5344CB8AC3E}">
        <p14:creationId xmlns:p14="http://schemas.microsoft.com/office/powerpoint/2010/main" val="3274220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a:t>Click to edit Master title style</a:t>
            </a:r>
          </a:p>
        </p:txBody>
      </p:sp>
    </p:spTree>
    <p:extLst>
      <p:ext uri="{BB962C8B-B14F-4D97-AF65-F5344CB8AC3E}">
        <p14:creationId xmlns:p14="http://schemas.microsoft.com/office/powerpoint/2010/main" val="425631555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a:t>Photo</a:t>
            </a:r>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a:t>Photo</a:t>
            </a:r>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a:t>
            </a:r>
            <a:r>
              <a:rPr lang="en-US" sz="1066" dirty="0">
                <a:solidFill>
                  <a:srgbClr val="4D4D4D"/>
                </a:solidFill>
              </a:rPr>
              <a:t> </a:t>
            </a:r>
            <a:endParaRPr lang="en-US" sz="1066" baseline="0" dirty="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a:t>Photo</a:t>
            </a:r>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639572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330806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61153989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9101950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a:t>Click icon to add chart</a:t>
            </a:r>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a:t>Click icon to add chart</a:t>
            </a:r>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11891601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a:t>Click icon to add SmartArt graphic</a:t>
            </a:r>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0688667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a:t>Click icon to add SmartArt graphic</a:t>
            </a:r>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844468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20263779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a:solidFill>
                  <a:schemeClr val="bg1"/>
                </a:solidFill>
              </a:rPr>
              <a:t>Innovative Services</a:t>
            </a: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a:solidFill>
                  <a:schemeClr val="bg1"/>
                </a:solidFill>
                <a:latin typeface="+mn-lt"/>
                <a:ea typeface="+mn-ea"/>
                <a:cs typeface="+mn-cs"/>
              </a:rPr>
              <a:t>Passionate Employees</a:t>
            </a: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a:solidFill>
                  <a:schemeClr val="bg1"/>
                </a:solidFill>
              </a:rPr>
              <a:t>Delighted Customers</a:t>
            </a: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a:solidFill>
                  <a:schemeClr val="bg1"/>
                </a:solidFill>
                <a:latin typeface="Brush Script Std" panose="03060802040607070404" pitchFamily="66" charset="0"/>
              </a:rPr>
              <a:t>Thank you</a:t>
            </a: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a:solidFill>
                  <a:schemeClr val="bg1"/>
                </a:solidFill>
                <a:latin typeface="Calibri" panose="020F0502020204030204" pitchFamily="34" charset="0"/>
              </a:rPr>
              <a:t>www.hexaware.com</a:t>
            </a: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en-US"/>
          </a:p>
        </p:txBody>
      </p:sp>
      <p:sp>
        <p:nvSpPr>
          <p:cNvPr id="3" name="Rectangle 3"/>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p>
        </p:txBody>
      </p:sp>
      <p:sp>
        <p:nvSpPr>
          <p:cNvPr id="4" name="Rectangle 4"/>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9E19970A-8EFA-4F42-8BFE-2B7F4FCE795F}" type="slidenum">
              <a:rPr lang="en-US" altLang="en-US"/>
              <a:pPr/>
              <a:t>‹#›</a:t>
            </a:fld>
            <a:endParaRPr lang="en-US" altLang="en-US"/>
          </a:p>
        </p:txBody>
      </p:sp>
    </p:spTree>
    <p:extLst>
      <p:ext uri="{BB962C8B-B14F-4D97-AF65-F5344CB8AC3E}">
        <p14:creationId xmlns:p14="http://schemas.microsoft.com/office/powerpoint/2010/main" val="301555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4726194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a:t>Click to edit Master title style</a:t>
            </a:r>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a:t>Photo</a:t>
            </a:r>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95550848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a:t>Photo</a:t>
            </a:r>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a:t>Photo</a:t>
            </a:r>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6964188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4">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a:solidFill>
                  <a:sysClr val="windowText" lastClr="000000"/>
                </a:solidFill>
                <a:latin typeface="+mn-lt"/>
                <a:ea typeface="+mn-ea"/>
                <a:cs typeface="+mn-cs"/>
              </a:rPr>
              <a:t>www.hexaware.com  | </a:t>
            </a:r>
            <a:r>
              <a:rPr lang="en-US" sz="999" dirty="0">
                <a:solidFill>
                  <a:sysClr val="windowText" lastClr="000000"/>
                </a:solidFill>
              </a:rPr>
              <a:t>© Hexaware Technologies. All rights reserved. </a:t>
            </a: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 id="2147483705" r:id="rId22"/>
  </p:sldLayoutIdLst>
  <p:transition>
    <p:fade/>
  </p:transition>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2.xml"/><Relationship Id="rId1" Type="http://schemas.openxmlformats.org/officeDocument/2006/relationships/themeOverride" Target="../theme/themeOverr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2.xml"/><Relationship Id="rId1" Type="http://schemas.openxmlformats.org/officeDocument/2006/relationships/themeOverride" Target="../theme/themeOverride1.xml"/><Relationship Id="rId4"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78" y="4718050"/>
            <a:ext cx="11360807" cy="1141943"/>
          </a:xfrm>
        </p:spPr>
        <p:txBody>
          <a:bodyPr>
            <a:normAutofit/>
          </a:bodyPr>
          <a:lstStyle/>
          <a:p>
            <a:r>
              <a:rPr lang="en-US" dirty="0"/>
              <a:t>DBMS- Session1</a:t>
            </a:r>
          </a:p>
        </p:txBody>
      </p:sp>
    </p:spTree>
    <p:extLst>
      <p:ext uri="{BB962C8B-B14F-4D97-AF65-F5344CB8AC3E}">
        <p14:creationId xmlns:p14="http://schemas.microsoft.com/office/powerpoint/2010/main" val="124280976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266" name="Slide Number Placeholder 5"/>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9810C5EB-79C6-4A38-B31B-1B47AEC3076A}" type="slidenum">
              <a:rPr lang="en-US" altLang="en-US" sz="1400"/>
              <a:pPr algn="r" eaLnBrk="1" hangingPunct="1">
                <a:spcBef>
                  <a:spcPct val="0"/>
                </a:spcBef>
                <a:buFontTx/>
                <a:buNone/>
              </a:pPr>
              <a:t>10</a:t>
            </a:fld>
            <a:endParaRPr lang="en-US" altLang="en-US" sz="1400"/>
          </a:p>
        </p:txBody>
      </p:sp>
      <p:sp>
        <p:nvSpPr>
          <p:cNvPr id="11267" name="Rectangle 2"/>
          <p:cNvSpPr>
            <a:spLocks noGrp="1" noChangeArrowheads="1"/>
          </p:cNvSpPr>
          <p:nvPr>
            <p:ph type="title" idx="4294967295"/>
          </p:nvPr>
        </p:nvSpPr>
        <p:spPr>
          <a:xfrm>
            <a:off x="478301" y="182882"/>
            <a:ext cx="7391400" cy="685800"/>
          </a:xfrm>
        </p:spPr>
        <p:txBody>
          <a:bodyPr>
            <a:noAutofit/>
          </a:bodyPr>
          <a:lstStyle/>
          <a:p>
            <a:pPr algn="l" eaLnBrk="1" hangingPunct="1"/>
            <a:r>
              <a:rPr lang="en-US" altLang="en-US" sz="3200" dirty="0">
                <a:solidFill>
                  <a:schemeClr val="tx1"/>
                </a:solidFill>
              </a:rPr>
              <a:t>Advantages of database approach (DBMS)</a:t>
            </a:r>
          </a:p>
        </p:txBody>
      </p:sp>
      <p:sp>
        <p:nvSpPr>
          <p:cNvPr id="3075" name="Rectangle 3"/>
          <p:cNvSpPr>
            <a:spLocks noGrp="1" noChangeArrowheads="1"/>
          </p:cNvSpPr>
          <p:nvPr>
            <p:ph type="body" idx="4294967295"/>
          </p:nvPr>
        </p:nvSpPr>
        <p:spPr>
          <a:xfrm>
            <a:off x="3733800" y="914400"/>
            <a:ext cx="8458200" cy="5181600"/>
          </a:xfrm>
        </p:spPr>
        <p:txBody>
          <a:bodyPr>
            <a:normAutofit/>
          </a:bodyPr>
          <a:lstStyle/>
          <a:p>
            <a:pPr marL="533400" indent="-533400">
              <a:lnSpc>
                <a:spcPct val="150000"/>
              </a:lnSpc>
              <a:defRPr/>
            </a:pPr>
            <a:r>
              <a:rPr lang="en-GB" altLang="en-US" sz="2000" dirty="0">
                <a:solidFill>
                  <a:srgbClr val="000000"/>
                </a:solidFill>
              </a:rPr>
              <a:t>Control of data redundancy</a:t>
            </a:r>
          </a:p>
          <a:p>
            <a:pPr marL="533400" indent="-533400">
              <a:lnSpc>
                <a:spcPct val="150000"/>
              </a:lnSpc>
              <a:defRPr/>
            </a:pPr>
            <a:r>
              <a:rPr lang="en-GB" altLang="en-US" sz="2000" dirty="0">
                <a:solidFill>
                  <a:srgbClr val="000000"/>
                </a:solidFill>
              </a:rPr>
              <a:t>Data consistency</a:t>
            </a:r>
          </a:p>
          <a:p>
            <a:pPr marL="533400" indent="-533400">
              <a:lnSpc>
                <a:spcPct val="150000"/>
              </a:lnSpc>
              <a:defRPr/>
            </a:pPr>
            <a:r>
              <a:rPr lang="en-GB" altLang="en-US" sz="2000" dirty="0">
                <a:solidFill>
                  <a:srgbClr val="000000"/>
                </a:solidFill>
              </a:rPr>
              <a:t>Program-Data independence</a:t>
            </a:r>
          </a:p>
          <a:p>
            <a:pPr marL="533400" indent="-533400">
              <a:lnSpc>
                <a:spcPct val="150000"/>
              </a:lnSpc>
              <a:defRPr/>
            </a:pPr>
            <a:r>
              <a:rPr lang="en-GB" altLang="en-US" sz="2000" dirty="0">
                <a:solidFill>
                  <a:srgbClr val="000000"/>
                </a:solidFill>
              </a:rPr>
              <a:t>More Secure</a:t>
            </a:r>
          </a:p>
          <a:p>
            <a:pPr marL="533400" indent="-533400">
              <a:lnSpc>
                <a:spcPct val="150000"/>
              </a:lnSpc>
              <a:defRPr/>
            </a:pPr>
            <a:r>
              <a:rPr lang="en-GB" altLang="en-US" sz="2000" dirty="0">
                <a:solidFill>
                  <a:srgbClr val="000000"/>
                </a:solidFill>
              </a:rPr>
              <a:t>Concurrent access to data through application programs</a:t>
            </a:r>
          </a:p>
          <a:p>
            <a:pPr marL="533400" indent="-533400">
              <a:lnSpc>
                <a:spcPct val="150000"/>
              </a:lnSpc>
              <a:defRPr/>
            </a:pPr>
            <a:r>
              <a:rPr lang="en-GB" altLang="en-US" sz="2000" dirty="0">
                <a:solidFill>
                  <a:srgbClr val="000000"/>
                </a:solidFill>
              </a:rPr>
              <a:t>Flexible for application development </a:t>
            </a:r>
          </a:p>
          <a:p>
            <a:pPr marL="533400" indent="-533400">
              <a:lnSpc>
                <a:spcPct val="150000"/>
              </a:lnSpc>
              <a:defRPr/>
            </a:pPr>
            <a:endParaRPr lang="en-GB" altLang="en-US" sz="2000" dirty="0">
              <a:solidFill>
                <a:srgbClr val="000000"/>
              </a:solidFill>
            </a:endParaRPr>
          </a:p>
        </p:txBody>
      </p:sp>
    </p:spTree>
    <p:extLst>
      <p:ext uri="{BB962C8B-B14F-4D97-AF65-F5344CB8AC3E}">
        <p14:creationId xmlns:p14="http://schemas.microsoft.com/office/powerpoint/2010/main" val="113929822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21C91C3D-07B0-443C-90FB-A92389732D63}" type="slidenum">
              <a:rPr lang="en-US" altLang="en-US" sz="1400"/>
              <a:pPr algn="r" eaLnBrk="1" hangingPunct="1">
                <a:spcBef>
                  <a:spcPct val="0"/>
                </a:spcBef>
                <a:buFontTx/>
                <a:buNone/>
              </a:pPr>
              <a:t>11</a:t>
            </a:fld>
            <a:endParaRPr lang="en-US" altLang="en-US" sz="1400"/>
          </a:p>
        </p:txBody>
      </p:sp>
      <p:sp>
        <p:nvSpPr>
          <p:cNvPr id="16387" name="Rectangle 2"/>
          <p:cNvSpPr>
            <a:spLocks noGrp="1" noChangeArrowheads="1"/>
          </p:cNvSpPr>
          <p:nvPr>
            <p:ph type="title" idx="4294967295"/>
          </p:nvPr>
        </p:nvSpPr>
        <p:spPr>
          <a:xfrm>
            <a:off x="1600200" y="0"/>
            <a:ext cx="7010400" cy="685800"/>
          </a:xfrm>
        </p:spPr>
        <p:txBody>
          <a:bodyPr>
            <a:normAutofit/>
          </a:bodyPr>
          <a:lstStyle/>
          <a:p>
            <a:pPr algn="l" eaLnBrk="1" hangingPunct="1"/>
            <a:r>
              <a:rPr lang="en-US" altLang="en-US" sz="3200" dirty="0">
                <a:solidFill>
                  <a:schemeClr val="tx1"/>
                </a:solidFill>
              </a:rPr>
              <a:t>Data Model</a:t>
            </a:r>
          </a:p>
        </p:txBody>
      </p:sp>
      <p:sp>
        <p:nvSpPr>
          <p:cNvPr id="3075" name="Rectangle 3"/>
          <p:cNvSpPr>
            <a:spLocks noGrp="1" noChangeArrowheads="1"/>
          </p:cNvSpPr>
          <p:nvPr>
            <p:ph type="body" idx="4294967295"/>
          </p:nvPr>
        </p:nvSpPr>
        <p:spPr>
          <a:xfrm>
            <a:off x="2057400" y="1066800"/>
            <a:ext cx="8001000" cy="4495800"/>
          </a:xfrm>
        </p:spPr>
        <p:txBody>
          <a:bodyPr>
            <a:normAutofit/>
          </a:bodyPr>
          <a:lstStyle/>
          <a:p>
            <a:pPr marL="0" indent="0">
              <a:lnSpc>
                <a:spcPct val="80000"/>
              </a:lnSpc>
              <a:buNone/>
              <a:defRPr/>
            </a:pPr>
            <a:r>
              <a:rPr lang="en-GB" altLang="en-US" sz="2000" dirty="0">
                <a:solidFill>
                  <a:srgbClr val="000000"/>
                </a:solidFill>
              </a:rPr>
              <a:t>What is data model?</a:t>
            </a:r>
          </a:p>
          <a:p>
            <a:pPr lvl="1">
              <a:lnSpc>
                <a:spcPct val="80000"/>
              </a:lnSpc>
              <a:buFont typeface="Wingdings" panose="05000000000000000000" pitchFamily="2" charset="2"/>
              <a:buChar char="§"/>
              <a:defRPr/>
            </a:pPr>
            <a:r>
              <a:rPr lang="en-GB" altLang="en-US" sz="2000" dirty="0">
                <a:solidFill>
                  <a:srgbClr val="000000"/>
                </a:solidFill>
              </a:rPr>
              <a:t>Integrated collection of concepts (Tool) for describing data, relationships between data, and constraints on the data in a database</a:t>
            </a:r>
          </a:p>
          <a:p>
            <a:pPr lvl="1">
              <a:lnSpc>
                <a:spcPct val="80000"/>
              </a:lnSpc>
              <a:defRPr/>
            </a:pPr>
            <a:endParaRPr lang="en-GB" altLang="en-US" sz="2000" dirty="0">
              <a:solidFill>
                <a:srgbClr val="000000"/>
              </a:solidFill>
            </a:endParaRPr>
          </a:p>
          <a:p>
            <a:pPr marL="0" indent="0">
              <a:lnSpc>
                <a:spcPct val="80000"/>
              </a:lnSpc>
              <a:buNone/>
              <a:defRPr/>
            </a:pPr>
            <a:r>
              <a:rPr lang="en-GB" altLang="en-US" sz="2000" dirty="0">
                <a:solidFill>
                  <a:srgbClr val="000000"/>
                </a:solidFill>
              </a:rPr>
              <a:t>Why data model?</a:t>
            </a:r>
          </a:p>
          <a:p>
            <a:pPr lvl="1">
              <a:lnSpc>
                <a:spcPct val="80000"/>
              </a:lnSpc>
              <a:buFont typeface="Wingdings" panose="05000000000000000000" pitchFamily="2" charset="2"/>
              <a:buChar char="§"/>
              <a:defRPr/>
            </a:pPr>
            <a:r>
              <a:rPr lang="en-GB" altLang="en-US" sz="2000" dirty="0">
                <a:solidFill>
                  <a:srgbClr val="000000"/>
                </a:solidFill>
              </a:rPr>
              <a:t>To represent data in an understandable way.</a:t>
            </a:r>
          </a:p>
          <a:p>
            <a:pPr lvl="1">
              <a:lnSpc>
                <a:spcPct val="80000"/>
              </a:lnSpc>
              <a:defRPr/>
            </a:pPr>
            <a:endParaRPr lang="en-GB" altLang="en-US" sz="2000" dirty="0">
              <a:solidFill>
                <a:srgbClr val="000000"/>
              </a:solidFill>
            </a:endParaRPr>
          </a:p>
          <a:p>
            <a:pPr marL="0" indent="0">
              <a:lnSpc>
                <a:spcPct val="80000"/>
              </a:lnSpc>
              <a:buNone/>
              <a:defRPr/>
            </a:pPr>
            <a:r>
              <a:rPr lang="en-GB" altLang="en-US" sz="2000" dirty="0">
                <a:solidFill>
                  <a:srgbClr val="000000"/>
                </a:solidFill>
              </a:rPr>
              <a:t>Types of data models include:</a:t>
            </a:r>
          </a:p>
          <a:p>
            <a:pPr lvl="1">
              <a:lnSpc>
                <a:spcPct val="80000"/>
              </a:lnSpc>
              <a:buFont typeface="Wingdings" panose="05000000000000000000" pitchFamily="2" charset="2"/>
              <a:buChar char="§"/>
              <a:defRPr/>
            </a:pPr>
            <a:r>
              <a:rPr lang="en-GB" altLang="en-US" sz="2000" dirty="0">
                <a:solidFill>
                  <a:srgbClr val="000000"/>
                </a:solidFill>
              </a:rPr>
              <a:t>Object-based</a:t>
            </a:r>
          </a:p>
          <a:p>
            <a:pPr lvl="1">
              <a:lnSpc>
                <a:spcPct val="80000"/>
              </a:lnSpc>
              <a:buFont typeface="Wingdings" panose="05000000000000000000" pitchFamily="2" charset="2"/>
              <a:buChar char="§"/>
              <a:defRPr/>
            </a:pPr>
            <a:r>
              <a:rPr lang="en-GB" altLang="en-US" sz="2000" dirty="0">
                <a:solidFill>
                  <a:srgbClr val="000000"/>
                </a:solidFill>
              </a:rPr>
              <a:t>Record-based</a:t>
            </a:r>
          </a:p>
          <a:p>
            <a:pPr lvl="1">
              <a:lnSpc>
                <a:spcPct val="80000"/>
              </a:lnSpc>
              <a:buFont typeface="Wingdings" panose="05000000000000000000" pitchFamily="2" charset="2"/>
              <a:buChar char="§"/>
              <a:defRPr/>
            </a:pPr>
            <a:r>
              <a:rPr lang="en-GB" altLang="en-US" sz="2000" dirty="0">
                <a:solidFill>
                  <a:srgbClr val="000000"/>
                </a:solidFill>
              </a:rPr>
              <a:t>Physical</a:t>
            </a:r>
            <a:endParaRPr lang="en-US" altLang="en-US" sz="2000" dirty="0">
              <a:solidFill>
                <a:srgbClr val="000000"/>
              </a:solidFill>
            </a:endParaRPr>
          </a:p>
        </p:txBody>
      </p:sp>
    </p:spTree>
    <p:extLst>
      <p:ext uri="{BB962C8B-B14F-4D97-AF65-F5344CB8AC3E}">
        <p14:creationId xmlns:p14="http://schemas.microsoft.com/office/powerpoint/2010/main" val="92248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992B554C-A3CD-41E7-8508-C6B3FA894111}" type="slidenum">
              <a:rPr lang="en-US" altLang="en-US" sz="1400"/>
              <a:pPr algn="r" eaLnBrk="1" hangingPunct="1">
                <a:spcBef>
                  <a:spcPct val="0"/>
                </a:spcBef>
                <a:buFontTx/>
                <a:buNone/>
              </a:pPr>
              <a:t>12</a:t>
            </a:fld>
            <a:endParaRPr lang="en-US" altLang="en-US" sz="1400"/>
          </a:p>
        </p:txBody>
      </p:sp>
      <p:sp>
        <p:nvSpPr>
          <p:cNvPr id="17411" name="Rectangle 2"/>
          <p:cNvSpPr>
            <a:spLocks noGrp="1" noChangeArrowheads="1"/>
          </p:cNvSpPr>
          <p:nvPr>
            <p:ph type="title" idx="4294967295"/>
          </p:nvPr>
        </p:nvSpPr>
        <p:spPr>
          <a:xfrm>
            <a:off x="1600200" y="0"/>
            <a:ext cx="7010400" cy="685800"/>
          </a:xfrm>
        </p:spPr>
        <p:txBody>
          <a:bodyPr>
            <a:normAutofit/>
          </a:bodyPr>
          <a:lstStyle/>
          <a:p>
            <a:pPr algn="l" eaLnBrk="1" hangingPunct="1"/>
            <a:r>
              <a:rPr lang="en-US" altLang="en-US" sz="3200" dirty="0">
                <a:solidFill>
                  <a:schemeClr val="tx1"/>
                </a:solidFill>
              </a:rPr>
              <a:t>Types of  data model             </a:t>
            </a:r>
          </a:p>
        </p:txBody>
      </p:sp>
      <p:sp>
        <p:nvSpPr>
          <p:cNvPr id="3075" name="Rectangle 3"/>
          <p:cNvSpPr>
            <a:spLocks noGrp="1" noChangeArrowheads="1"/>
          </p:cNvSpPr>
          <p:nvPr>
            <p:ph type="body" idx="4294967295"/>
          </p:nvPr>
        </p:nvSpPr>
        <p:spPr>
          <a:xfrm>
            <a:off x="2057400" y="1066800"/>
            <a:ext cx="8077200" cy="4495800"/>
          </a:xfrm>
        </p:spPr>
        <p:txBody>
          <a:bodyPr>
            <a:normAutofit/>
          </a:bodyPr>
          <a:lstStyle/>
          <a:p>
            <a:pPr marL="0" indent="0" algn="just">
              <a:lnSpc>
                <a:spcPct val="80000"/>
              </a:lnSpc>
              <a:buNone/>
              <a:defRPr/>
            </a:pPr>
            <a:r>
              <a:rPr lang="en-GB" altLang="en-US" sz="2000" dirty="0">
                <a:solidFill>
                  <a:srgbClr val="000000"/>
                </a:solidFill>
              </a:rPr>
              <a:t>Object-Based Data Models</a:t>
            </a:r>
          </a:p>
          <a:p>
            <a:pPr lvl="1">
              <a:lnSpc>
                <a:spcPct val="80000"/>
              </a:lnSpc>
              <a:buFont typeface="Wingdings" panose="05000000000000000000" pitchFamily="2" charset="2"/>
              <a:buChar char="§"/>
              <a:defRPr/>
            </a:pPr>
            <a:r>
              <a:rPr lang="en-GB" altLang="en-US" sz="2000" dirty="0">
                <a:solidFill>
                  <a:srgbClr val="000000"/>
                </a:solidFill>
              </a:rPr>
              <a:t>Entity-Relationship</a:t>
            </a:r>
          </a:p>
          <a:p>
            <a:pPr lvl="1">
              <a:lnSpc>
                <a:spcPct val="80000"/>
              </a:lnSpc>
              <a:buFont typeface="Wingdings" panose="05000000000000000000" pitchFamily="2" charset="2"/>
              <a:buChar char="§"/>
              <a:defRPr/>
            </a:pPr>
            <a:r>
              <a:rPr lang="en-GB" altLang="en-US" sz="2000" dirty="0">
                <a:solidFill>
                  <a:srgbClr val="000000"/>
                </a:solidFill>
              </a:rPr>
              <a:t>Semantic</a:t>
            </a:r>
          </a:p>
          <a:p>
            <a:pPr lvl="1">
              <a:lnSpc>
                <a:spcPct val="80000"/>
              </a:lnSpc>
              <a:buFont typeface="Wingdings" panose="05000000000000000000" pitchFamily="2" charset="2"/>
              <a:buChar char="§"/>
              <a:defRPr/>
            </a:pPr>
            <a:r>
              <a:rPr lang="en-GB" altLang="en-US" sz="2000" dirty="0">
                <a:solidFill>
                  <a:srgbClr val="000000"/>
                </a:solidFill>
              </a:rPr>
              <a:t>Functional</a:t>
            </a:r>
          </a:p>
          <a:p>
            <a:pPr lvl="1">
              <a:lnSpc>
                <a:spcPct val="80000"/>
              </a:lnSpc>
              <a:buFont typeface="Wingdings" panose="05000000000000000000" pitchFamily="2" charset="2"/>
              <a:buChar char="§"/>
              <a:defRPr/>
            </a:pPr>
            <a:r>
              <a:rPr lang="en-GB" altLang="en-US" sz="2000" dirty="0">
                <a:solidFill>
                  <a:srgbClr val="000000"/>
                </a:solidFill>
              </a:rPr>
              <a:t>Object-Oriented.</a:t>
            </a:r>
          </a:p>
          <a:p>
            <a:pPr marL="0" indent="0" algn="just">
              <a:lnSpc>
                <a:spcPct val="80000"/>
              </a:lnSpc>
              <a:buNone/>
              <a:defRPr/>
            </a:pPr>
            <a:r>
              <a:rPr lang="en-GB" altLang="en-US" sz="2000" dirty="0">
                <a:solidFill>
                  <a:srgbClr val="000000"/>
                </a:solidFill>
              </a:rPr>
              <a:t>Record-Based Data Models</a:t>
            </a:r>
          </a:p>
          <a:p>
            <a:pPr lvl="1" algn="just">
              <a:lnSpc>
                <a:spcPct val="80000"/>
              </a:lnSpc>
              <a:buFont typeface="Wingdings" panose="05000000000000000000" pitchFamily="2" charset="2"/>
              <a:buChar char="§"/>
              <a:defRPr/>
            </a:pPr>
            <a:r>
              <a:rPr lang="en-GB" altLang="en-US" sz="2000" dirty="0">
                <a:solidFill>
                  <a:srgbClr val="000000"/>
                </a:solidFill>
              </a:rPr>
              <a:t>Relational Data Model</a:t>
            </a:r>
          </a:p>
          <a:p>
            <a:pPr lvl="1" algn="just">
              <a:lnSpc>
                <a:spcPct val="80000"/>
              </a:lnSpc>
              <a:buFont typeface="Wingdings" panose="05000000000000000000" pitchFamily="2" charset="2"/>
              <a:buChar char="§"/>
              <a:defRPr/>
            </a:pPr>
            <a:r>
              <a:rPr lang="en-GB" altLang="en-US" sz="2000" dirty="0">
                <a:solidFill>
                  <a:srgbClr val="000000"/>
                </a:solidFill>
              </a:rPr>
              <a:t>Network Data Model</a:t>
            </a:r>
          </a:p>
          <a:p>
            <a:pPr lvl="1" algn="just">
              <a:lnSpc>
                <a:spcPct val="80000"/>
              </a:lnSpc>
              <a:buFont typeface="Wingdings" panose="05000000000000000000" pitchFamily="2" charset="2"/>
              <a:buChar char="§"/>
              <a:defRPr/>
            </a:pPr>
            <a:r>
              <a:rPr lang="en-GB" altLang="en-US" sz="2000" dirty="0">
                <a:solidFill>
                  <a:srgbClr val="000000"/>
                </a:solidFill>
              </a:rPr>
              <a:t>Hierarchical Data Model</a:t>
            </a:r>
          </a:p>
          <a:p>
            <a:pPr marL="0" indent="0" algn="just">
              <a:lnSpc>
                <a:spcPct val="80000"/>
              </a:lnSpc>
              <a:buNone/>
              <a:defRPr/>
            </a:pPr>
            <a:r>
              <a:rPr lang="en-GB" altLang="en-US" sz="2000" dirty="0">
                <a:solidFill>
                  <a:srgbClr val="000000"/>
                </a:solidFill>
              </a:rPr>
              <a:t>Physical Data Models</a:t>
            </a:r>
            <a:endParaRPr lang="en-US" altLang="en-US" sz="2000" dirty="0">
              <a:solidFill>
                <a:srgbClr val="000000"/>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3948" y="1888178"/>
            <a:ext cx="3610099" cy="3289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8781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230C59BC-3A9F-47FD-A81A-36AE04BC15B4}" type="slidenum">
              <a:rPr lang="en-US" altLang="en-US" sz="1400"/>
              <a:pPr algn="r" eaLnBrk="1" hangingPunct="1">
                <a:spcBef>
                  <a:spcPct val="0"/>
                </a:spcBef>
                <a:buFontTx/>
                <a:buNone/>
              </a:pPr>
              <a:t>13</a:t>
            </a:fld>
            <a:endParaRPr lang="en-US" altLang="en-US" sz="1400"/>
          </a:p>
        </p:txBody>
      </p:sp>
      <p:sp>
        <p:nvSpPr>
          <p:cNvPr id="18435" name="Rectangle 2"/>
          <p:cNvSpPr>
            <a:spLocks noGrp="1" noChangeArrowheads="1"/>
          </p:cNvSpPr>
          <p:nvPr>
            <p:ph type="title" idx="4294967295"/>
          </p:nvPr>
        </p:nvSpPr>
        <p:spPr>
          <a:xfrm>
            <a:off x="1600200" y="0"/>
            <a:ext cx="7010400" cy="685800"/>
          </a:xfrm>
        </p:spPr>
        <p:txBody>
          <a:bodyPr>
            <a:normAutofit/>
          </a:bodyPr>
          <a:lstStyle/>
          <a:p>
            <a:pPr algn="l" eaLnBrk="1" hangingPunct="1"/>
            <a:r>
              <a:rPr lang="en-US" altLang="en-US" sz="3200" dirty="0">
                <a:solidFill>
                  <a:schemeClr val="tx1"/>
                </a:solidFill>
              </a:rPr>
              <a:t>Hierarchical Data Model             </a:t>
            </a:r>
          </a:p>
        </p:txBody>
      </p:sp>
      <p:sp>
        <p:nvSpPr>
          <p:cNvPr id="3075" name="Rectangle 3"/>
          <p:cNvSpPr>
            <a:spLocks noGrp="1" noChangeArrowheads="1"/>
          </p:cNvSpPr>
          <p:nvPr>
            <p:ph type="body" idx="4294967295"/>
          </p:nvPr>
        </p:nvSpPr>
        <p:spPr>
          <a:xfrm>
            <a:off x="2057400" y="1066800"/>
            <a:ext cx="8077200" cy="4495800"/>
          </a:xfrm>
        </p:spPr>
        <p:txBody>
          <a:bodyPr/>
          <a:lstStyle/>
          <a:p>
            <a:pPr algn="just">
              <a:defRPr/>
            </a:pPr>
            <a:endParaRPr lang="en-US" altLang="en-US" sz="4000">
              <a:solidFill>
                <a:srgbClr val="000000"/>
              </a:solidFill>
              <a:effectLst>
                <a:outerShdw blurRad="38100" dist="38100" dir="2700000" algn="tl">
                  <a:srgbClr val="C0C0C0"/>
                </a:outerShdw>
              </a:effectLst>
            </a:endParaRPr>
          </a:p>
        </p:txBody>
      </p:sp>
      <p:pic>
        <p:nvPicPr>
          <p:cNvPr id="18437" name="Picture 5" descr="C02NF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838201"/>
            <a:ext cx="7920038"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35612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86A50178-0A6A-4477-932F-171CE2DDB595}" type="slidenum">
              <a:rPr lang="en-US" altLang="en-US" sz="1400"/>
              <a:pPr algn="r" eaLnBrk="1" hangingPunct="1">
                <a:spcBef>
                  <a:spcPct val="0"/>
                </a:spcBef>
                <a:buFontTx/>
                <a:buNone/>
              </a:pPr>
              <a:t>14</a:t>
            </a:fld>
            <a:endParaRPr lang="en-US" altLang="en-US" sz="1400"/>
          </a:p>
        </p:txBody>
      </p:sp>
      <p:sp>
        <p:nvSpPr>
          <p:cNvPr id="19459" name="Rectangle 2"/>
          <p:cNvSpPr>
            <a:spLocks noGrp="1" noChangeArrowheads="1"/>
          </p:cNvSpPr>
          <p:nvPr>
            <p:ph type="title" idx="4294967295"/>
          </p:nvPr>
        </p:nvSpPr>
        <p:spPr>
          <a:xfrm>
            <a:off x="1600200" y="0"/>
            <a:ext cx="7010400" cy="685800"/>
          </a:xfrm>
        </p:spPr>
        <p:txBody>
          <a:bodyPr>
            <a:normAutofit/>
          </a:bodyPr>
          <a:lstStyle/>
          <a:p>
            <a:pPr algn="l" eaLnBrk="1" hangingPunct="1"/>
            <a:r>
              <a:rPr lang="en-US" altLang="en-US" sz="3200" dirty="0">
                <a:solidFill>
                  <a:schemeClr val="tx1"/>
                </a:solidFill>
              </a:rPr>
              <a:t>Network Data Model             </a:t>
            </a:r>
          </a:p>
        </p:txBody>
      </p:sp>
      <p:pic>
        <p:nvPicPr>
          <p:cNvPr id="19460" name="Picture 5" descr="C02NF05"/>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1828800" y="1524001"/>
            <a:ext cx="8077200" cy="2951163"/>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03912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03209" y="173406"/>
            <a:ext cx="8839200" cy="609599"/>
          </a:xfrm>
        </p:spPr>
        <p:txBody>
          <a:bodyPr>
            <a:normAutofit/>
          </a:bodyPr>
          <a:lstStyle/>
          <a:p>
            <a:pPr algn="l" eaLnBrk="1" hangingPunct="1"/>
            <a:r>
              <a:rPr lang="en-US" altLang="en-US" sz="3200" b="0" dirty="0">
                <a:solidFill>
                  <a:schemeClr val="tx1"/>
                </a:solidFill>
              </a:rPr>
              <a:t>Relational data model</a:t>
            </a:r>
          </a:p>
        </p:txBody>
      </p:sp>
      <p:sp>
        <p:nvSpPr>
          <p:cNvPr id="20483" name="Rectangle 3"/>
          <p:cNvSpPr>
            <a:spLocks noGrp="1" noChangeArrowheads="1"/>
          </p:cNvSpPr>
          <p:nvPr>
            <p:ph type="body" idx="1"/>
          </p:nvPr>
        </p:nvSpPr>
        <p:spPr>
          <a:xfrm>
            <a:off x="2286000" y="1066800"/>
            <a:ext cx="7772400" cy="4267200"/>
          </a:xfrm>
        </p:spPr>
        <p:txBody>
          <a:bodyPr/>
          <a:lstStyle/>
          <a:p>
            <a:pPr eaLnBrk="1" hangingPunct="1">
              <a:lnSpc>
                <a:spcPct val="90000"/>
              </a:lnSpc>
            </a:pPr>
            <a:endParaRPr lang="en-US" altLang="en-US" sz="2000"/>
          </a:p>
        </p:txBody>
      </p:sp>
      <p:pic>
        <p:nvPicPr>
          <p:cNvPr id="20484" name="Picture 5" descr="C02NF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914400"/>
            <a:ext cx="5832475" cy="525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9766116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03209" y="315075"/>
            <a:ext cx="8839200" cy="609599"/>
          </a:xfrm>
        </p:spPr>
        <p:txBody>
          <a:bodyPr>
            <a:normAutofit fontScale="90000"/>
          </a:bodyPr>
          <a:lstStyle/>
          <a:p>
            <a:r>
              <a:rPr lang="en-US" altLang="en-US" sz="3600" b="0" dirty="0">
                <a:solidFill>
                  <a:schemeClr val="tx1"/>
                </a:solidFill>
              </a:rPr>
              <a:t>Relational data model   	                    </a:t>
            </a:r>
            <a:r>
              <a:rPr lang="en-US" altLang="en-US" sz="3600" b="0" dirty="0" err="1">
                <a:solidFill>
                  <a:schemeClr val="tx1"/>
                </a:solidFill>
              </a:rPr>
              <a:t>contd</a:t>
            </a:r>
            <a:r>
              <a:rPr lang="en-US" altLang="en-US" sz="3600" b="0" dirty="0">
                <a:solidFill>
                  <a:schemeClr val="tx1"/>
                </a:solidFill>
              </a:rPr>
              <a:t>…</a:t>
            </a:r>
          </a:p>
        </p:txBody>
      </p:sp>
      <p:sp>
        <p:nvSpPr>
          <p:cNvPr id="184323" name="Rectangle 3"/>
          <p:cNvSpPr>
            <a:spLocks noGrp="1" noChangeArrowheads="1"/>
          </p:cNvSpPr>
          <p:nvPr>
            <p:ph type="body" idx="1"/>
          </p:nvPr>
        </p:nvSpPr>
        <p:spPr>
          <a:xfrm>
            <a:off x="1752600" y="1143000"/>
            <a:ext cx="8305800" cy="4953000"/>
          </a:xfrm>
        </p:spPr>
        <p:txBody>
          <a:bodyPr>
            <a:normAutofit/>
          </a:bodyPr>
          <a:lstStyle/>
          <a:p>
            <a:pPr algn="just">
              <a:lnSpc>
                <a:spcPct val="140000"/>
              </a:lnSpc>
              <a:defRPr/>
            </a:pPr>
            <a:r>
              <a:rPr lang="en-US" altLang="en-US" sz="2400" dirty="0">
                <a:solidFill>
                  <a:srgbClr val="000000"/>
                </a:solidFill>
              </a:rPr>
              <a:t>Relational Model: </a:t>
            </a:r>
          </a:p>
          <a:p>
            <a:pPr lvl="1">
              <a:lnSpc>
                <a:spcPct val="150000"/>
              </a:lnSpc>
              <a:buFont typeface="Wingdings" panose="05000000000000000000" pitchFamily="2" charset="2"/>
              <a:buChar char="§"/>
              <a:defRPr/>
            </a:pPr>
            <a:r>
              <a:rPr lang="en-US" altLang="en-US" sz="2000" dirty="0">
                <a:solidFill>
                  <a:srgbClr val="000000"/>
                </a:solidFill>
              </a:rPr>
              <a:t>Proposed in 1970 by E.F. </a:t>
            </a:r>
            <a:r>
              <a:rPr lang="en-US" altLang="en-US" sz="2000" dirty="0" err="1">
                <a:solidFill>
                  <a:srgbClr val="000000"/>
                </a:solidFill>
              </a:rPr>
              <a:t>Codd</a:t>
            </a:r>
            <a:r>
              <a:rPr lang="en-US" altLang="en-US" sz="2000" dirty="0">
                <a:solidFill>
                  <a:srgbClr val="000000"/>
                </a:solidFill>
              </a:rPr>
              <a:t> (IBM), first commercial system in 1981-82.</a:t>
            </a:r>
          </a:p>
          <a:p>
            <a:pPr lvl="1">
              <a:lnSpc>
                <a:spcPct val="150000"/>
              </a:lnSpc>
              <a:buFont typeface="Wingdings" panose="05000000000000000000" pitchFamily="2" charset="2"/>
              <a:buChar char="§"/>
              <a:defRPr/>
            </a:pPr>
            <a:r>
              <a:rPr lang="en-US" altLang="en-US" sz="2000" dirty="0">
                <a:solidFill>
                  <a:srgbClr val="000000"/>
                </a:solidFill>
              </a:rPr>
              <a:t>Now in several commercial products (e.g. DB2, ORACLE, MS SQL Server, SYBASE, INFORMIX).</a:t>
            </a:r>
          </a:p>
          <a:p>
            <a:pPr lvl="1">
              <a:lnSpc>
                <a:spcPct val="150000"/>
              </a:lnSpc>
              <a:buFont typeface="Wingdings" panose="05000000000000000000" pitchFamily="2" charset="2"/>
              <a:buChar char="§"/>
              <a:defRPr/>
            </a:pPr>
            <a:r>
              <a:rPr lang="en-US" altLang="en-US" sz="2000" dirty="0">
                <a:solidFill>
                  <a:srgbClr val="000000"/>
                </a:solidFill>
              </a:rPr>
              <a:t>Several free open source implementations, e.g. MySQL, PostgreSQL</a:t>
            </a:r>
          </a:p>
        </p:txBody>
      </p:sp>
    </p:spTree>
    <p:extLst>
      <p:ext uri="{BB962C8B-B14F-4D97-AF65-F5344CB8AC3E}">
        <p14:creationId xmlns:p14="http://schemas.microsoft.com/office/powerpoint/2010/main" val="33112054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03209" y="134771"/>
            <a:ext cx="8839200" cy="609599"/>
          </a:xfrm>
        </p:spPr>
        <p:txBody>
          <a:bodyPr/>
          <a:lstStyle/>
          <a:p>
            <a:pPr algn="l"/>
            <a:r>
              <a:rPr lang="en-GB" altLang="en-US" sz="3200" b="0" dirty="0">
                <a:solidFill>
                  <a:schemeClr val="tx1"/>
                </a:solidFill>
              </a:rPr>
              <a:t>Relational Model Terminology</a:t>
            </a:r>
            <a:endParaRPr lang="en-US" altLang="en-US" sz="3200" b="0" dirty="0">
              <a:solidFill>
                <a:schemeClr val="tx1"/>
              </a:solidFill>
            </a:endParaRPr>
          </a:p>
        </p:txBody>
      </p:sp>
      <p:sp>
        <p:nvSpPr>
          <p:cNvPr id="185347" name="Rectangle 3"/>
          <p:cNvSpPr>
            <a:spLocks noGrp="1" noChangeArrowheads="1"/>
          </p:cNvSpPr>
          <p:nvPr>
            <p:ph type="body" idx="1"/>
          </p:nvPr>
        </p:nvSpPr>
        <p:spPr>
          <a:xfrm>
            <a:off x="1752600" y="1155879"/>
            <a:ext cx="8305800" cy="4953000"/>
          </a:xfrm>
        </p:spPr>
        <p:txBody>
          <a:bodyPr/>
          <a:lstStyle/>
          <a:p>
            <a:pPr>
              <a:lnSpc>
                <a:spcPct val="80000"/>
              </a:lnSpc>
              <a:defRPr/>
            </a:pPr>
            <a:r>
              <a:rPr lang="en-GB" altLang="en-US" sz="2000" dirty="0">
                <a:solidFill>
                  <a:srgbClr val="000000"/>
                </a:solidFill>
              </a:rPr>
              <a:t>A table with columns and rows.</a:t>
            </a:r>
          </a:p>
          <a:p>
            <a:pPr lvl="1">
              <a:lnSpc>
                <a:spcPct val="80000"/>
              </a:lnSpc>
              <a:defRPr/>
            </a:pPr>
            <a:r>
              <a:rPr lang="en-GB" altLang="en-US" sz="1800" dirty="0">
                <a:solidFill>
                  <a:srgbClr val="000000"/>
                </a:solidFill>
              </a:rPr>
              <a:t>Only applies to logical structure of the database, not the physical structure.</a:t>
            </a:r>
          </a:p>
          <a:p>
            <a:pPr lvl="1">
              <a:lnSpc>
                <a:spcPct val="70000"/>
              </a:lnSpc>
              <a:buFontTx/>
              <a:buNone/>
              <a:defRPr/>
            </a:pPr>
            <a:endParaRPr lang="en-GB" altLang="en-US" sz="2000" dirty="0">
              <a:solidFill>
                <a:srgbClr val="000000"/>
              </a:solidFill>
            </a:endParaRPr>
          </a:p>
          <a:p>
            <a:pPr>
              <a:lnSpc>
                <a:spcPct val="80000"/>
              </a:lnSpc>
              <a:defRPr/>
            </a:pPr>
            <a:r>
              <a:rPr lang="en-GB" altLang="en-US" sz="2000" dirty="0">
                <a:solidFill>
                  <a:srgbClr val="000000"/>
                </a:solidFill>
              </a:rPr>
              <a:t>Attribute is a named column of a relation.</a:t>
            </a:r>
          </a:p>
          <a:p>
            <a:pPr>
              <a:lnSpc>
                <a:spcPct val="70000"/>
              </a:lnSpc>
              <a:defRPr/>
            </a:pPr>
            <a:endParaRPr lang="en-GB" altLang="en-US" sz="2000" dirty="0">
              <a:solidFill>
                <a:srgbClr val="000000"/>
              </a:solidFill>
            </a:endParaRPr>
          </a:p>
          <a:p>
            <a:pPr>
              <a:lnSpc>
                <a:spcPct val="80000"/>
              </a:lnSpc>
              <a:defRPr/>
            </a:pPr>
            <a:r>
              <a:rPr lang="en-GB" altLang="en-US" sz="2000" dirty="0">
                <a:solidFill>
                  <a:srgbClr val="000000"/>
                </a:solidFill>
              </a:rPr>
              <a:t>Domain is the set of allowable values for one or more attributes</a:t>
            </a:r>
          </a:p>
          <a:p>
            <a:pPr>
              <a:lnSpc>
                <a:spcPct val="80000"/>
              </a:lnSpc>
              <a:defRPr/>
            </a:pPr>
            <a:endParaRPr lang="en-GB" altLang="en-US" sz="2000" dirty="0">
              <a:solidFill>
                <a:srgbClr val="000000"/>
              </a:solidFill>
            </a:endParaRPr>
          </a:p>
          <a:p>
            <a:pPr>
              <a:lnSpc>
                <a:spcPct val="80000"/>
              </a:lnSpc>
              <a:defRPr/>
            </a:pPr>
            <a:r>
              <a:rPr lang="en-GB" altLang="en-US" sz="2000" dirty="0">
                <a:solidFill>
                  <a:srgbClr val="000000"/>
                </a:solidFill>
              </a:rPr>
              <a:t> Tuple is a row of a relation.</a:t>
            </a:r>
          </a:p>
          <a:p>
            <a:pPr algn="just">
              <a:lnSpc>
                <a:spcPct val="70000"/>
              </a:lnSpc>
              <a:defRPr/>
            </a:pPr>
            <a:endParaRPr lang="en-GB" altLang="en-US" sz="2000" dirty="0">
              <a:solidFill>
                <a:srgbClr val="000000"/>
              </a:solidFill>
            </a:endParaRPr>
          </a:p>
          <a:p>
            <a:pPr algn="just">
              <a:lnSpc>
                <a:spcPct val="80000"/>
              </a:lnSpc>
              <a:defRPr/>
            </a:pPr>
            <a:r>
              <a:rPr lang="en-GB" altLang="en-US" sz="2000" dirty="0">
                <a:solidFill>
                  <a:srgbClr val="000000"/>
                </a:solidFill>
              </a:rPr>
              <a:t>Degree is the number of attributes in a relation.</a:t>
            </a:r>
          </a:p>
          <a:p>
            <a:pPr algn="just">
              <a:lnSpc>
                <a:spcPct val="70000"/>
              </a:lnSpc>
              <a:defRPr/>
            </a:pPr>
            <a:endParaRPr lang="en-GB" altLang="en-US" sz="2000" dirty="0">
              <a:solidFill>
                <a:srgbClr val="000000"/>
              </a:solidFill>
            </a:endParaRPr>
          </a:p>
          <a:p>
            <a:pPr algn="just">
              <a:lnSpc>
                <a:spcPct val="80000"/>
              </a:lnSpc>
              <a:defRPr/>
            </a:pPr>
            <a:r>
              <a:rPr lang="en-GB" altLang="en-US" sz="2000" dirty="0">
                <a:solidFill>
                  <a:srgbClr val="000000"/>
                </a:solidFill>
              </a:rPr>
              <a:t>Cardinality is the number of tuples in a relation.</a:t>
            </a:r>
          </a:p>
          <a:p>
            <a:pPr algn="just">
              <a:lnSpc>
                <a:spcPct val="70000"/>
              </a:lnSpc>
              <a:defRPr/>
            </a:pPr>
            <a:endParaRPr lang="en-GB" altLang="en-US" sz="2000" dirty="0">
              <a:solidFill>
                <a:srgbClr val="000000"/>
              </a:solidFill>
            </a:endParaRPr>
          </a:p>
          <a:p>
            <a:pPr>
              <a:lnSpc>
                <a:spcPct val="80000"/>
              </a:lnSpc>
              <a:defRPr/>
            </a:pPr>
            <a:r>
              <a:rPr lang="en-GB" altLang="en-US" sz="2000" dirty="0">
                <a:solidFill>
                  <a:srgbClr val="000000"/>
                </a:solidFill>
              </a:rPr>
              <a:t>Relational Database is a collection of normalized relations with distinct relation names</a:t>
            </a:r>
            <a:endParaRPr lang="en-US" altLang="en-US" sz="2000" dirty="0">
              <a:solidFill>
                <a:srgbClr val="000000"/>
              </a:solidFill>
            </a:endParaRPr>
          </a:p>
        </p:txBody>
      </p:sp>
    </p:spTree>
    <p:extLst>
      <p:ext uri="{BB962C8B-B14F-4D97-AF65-F5344CB8AC3E}">
        <p14:creationId xmlns:p14="http://schemas.microsoft.com/office/powerpoint/2010/main" val="142661074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a:r>
              <a:rPr lang="en-GB" altLang="en-US" sz="3200" b="0" dirty="0">
                <a:solidFill>
                  <a:schemeClr val="tx1"/>
                </a:solidFill>
              </a:rPr>
              <a:t>Relational Model Example</a:t>
            </a:r>
            <a:endParaRPr lang="en-US" altLang="en-US" sz="3200" b="0" dirty="0">
              <a:solidFill>
                <a:schemeClr val="tx1"/>
              </a:solidFill>
            </a:endParaRPr>
          </a:p>
        </p:txBody>
      </p:sp>
      <p:pic>
        <p:nvPicPr>
          <p:cNvPr id="23555" name="Picture 4" descr="C03NF01"/>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362200" y="1295400"/>
            <a:ext cx="6553200" cy="480060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7099840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Base Keys</a:t>
            </a:r>
          </a:p>
        </p:txBody>
      </p:sp>
      <p:grpSp>
        <p:nvGrpSpPr>
          <p:cNvPr id="7" name="Group 6"/>
          <p:cNvGrpSpPr/>
          <p:nvPr/>
        </p:nvGrpSpPr>
        <p:grpSpPr>
          <a:xfrm>
            <a:off x="4481848" y="832513"/>
            <a:ext cx="3065172" cy="1562957"/>
            <a:chOff x="2538483" y="832513"/>
            <a:chExt cx="6353603" cy="332204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8483" y="1869742"/>
              <a:ext cx="4394580" cy="228481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7470" y="832513"/>
              <a:ext cx="3214616" cy="3220873"/>
            </a:xfrm>
            <a:prstGeom prst="rect">
              <a:avLst/>
            </a:prstGeom>
          </p:spPr>
        </p:pic>
      </p:grpSp>
    </p:spTree>
    <p:extLst>
      <p:ext uri="{BB962C8B-B14F-4D97-AF65-F5344CB8AC3E}">
        <p14:creationId xmlns:p14="http://schemas.microsoft.com/office/powerpoint/2010/main" val="378847653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0DB2-00AF-4EE6-B4A1-68F58A9BF1E4}"/>
              </a:ext>
            </a:extLst>
          </p:cNvPr>
          <p:cNvSpPr>
            <a:spLocks noGrp="1"/>
          </p:cNvSpPr>
          <p:nvPr>
            <p:ph type="title"/>
          </p:nvPr>
        </p:nvSpPr>
        <p:spPr/>
        <p:txBody>
          <a:bodyPr/>
          <a:lstStyle/>
          <a:p>
            <a:r>
              <a:rPr lang="en-US" dirty="0"/>
              <a:t>Course Objective</a:t>
            </a:r>
          </a:p>
        </p:txBody>
      </p:sp>
      <p:sp>
        <p:nvSpPr>
          <p:cNvPr id="3" name="Content Placeholder 2">
            <a:extLst>
              <a:ext uri="{FF2B5EF4-FFF2-40B4-BE49-F238E27FC236}">
                <a16:creationId xmlns:a16="http://schemas.microsoft.com/office/drawing/2014/main" id="{418D0BD5-CFE9-40F5-A3A5-3E5D2CF2E6F9}"/>
              </a:ext>
            </a:extLst>
          </p:cNvPr>
          <p:cNvSpPr>
            <a:spLocks noGrp="1"/>
          </p:cNvSpPr>
          <p:nvPr>
            <p:ph idx="1"/>
          </p:nvPr>
        </p:nvSpPr>
        <p:spPr/>
        <p:txBody>
          <a:bodyPr>
            <a:normAutofit/>
          </a:bodyPr>
          <a:lstStyle/>
          <a:p>
            <a:r>
              <a:rPr lang="en-US" sz="2200" dirty="0"/>
              <a:t>To understand Data Storage</a:t>
            </a:r>
          </a:p>
          <a:p>
            <a:r>
              <a:rPr lang="en-US" sz="2200" dirty="0"/>
              <a:t>Advantages of using DBMS</a:t>
            </a:r>
          </a:p>
          <a:p>
            <a:r>
              <a:rPr lang="en-US" sz="2200" dirty="0"/>
              <a:t>To understand Data models and its types</a:t>
            </a:r>
          </a:p>
          <a:p>
            <a:r>
              <a:rPr lang="en-US" sz="2200" dirty="0"/>
              <a:t>To understand Database keys and its types</a:t>
            </a:r>
          </a:p>
        </p:txBody>
      </p:sp>
    </p:spTree>
    <p:extLst>
      <p:ext uri="{BB962C8B-B14F-4D97-AF65-F5344CB8AC3E}">
        <p14:creationId xmlns:p14="http://schemas.microsoft.com/office/powerpoint/2010/main" val="239245342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3209" y="224923"/>
            <a:ext cx="8839200" cy="609599"/>
          </a:xfrm>
        </p:spPr>
        <p:txBody>
          <a:bodyPr/>
          <a:lstStyle/>
          <a:p>
            <a:pPr algn="l"/>
            <a:r>
              <a:rPr lang="en-GB" altLang="en-US" sz="3200" b="0" dirty="0">
                <a:solidFill>
                  <a:schemeClr val="tx1"/>
                </a:solidFill>
              </a:rPr>
              <a:t>Keys</a:t>
            </a:r>
            <a:endParaRPr lang="en-US" altLang="en-US" sz="3200" b="0" dirty="0">
              <a:solidFill>
                <a:schemeClr val="tx1"/>
              </a:solidFill>
            </a:endParaRPr>
          </a:p>
        </p:txBody>
      </p:sp>
      <p:sp>
        <p:nvSpPr>
          <p:cNvPr id="187395" name="Rectangle 3"/>
          <p:cNvSpPr>
            <a:spLocks noGrp="1" noChangeArrowheads="1"/>
          </p:cNvSpPr>
          <p:nvPr>
            <p:ph type="body" idx="1"/>
          </p:nvPr>
        </p:nvSpPr>
        <p:spPr>
          <a:xfrm>
            <a:off x="1752600" y="1143000"/>
            <a:ext cx="8305800" cy="4953000"/>
          </a:xfrm>
        </p:spPr>
        <p:txBody>
          <a:bodyPr>
            <a:normAutofit/>
          </a:bodyPr>
          <a:lstStyle/>
          <a:p>
            <a:pPr>
              <a:defRPr/>
            </a:pPr>
            <a:r>
              <a:rPr lang="en-GB" altLang="en-US" sz="2000" dirty="0">
                <a:solidFill>
                  <a:srgbClr val="000000"/>
                </a:solidFill>
              </a:rPr>
              <a:t>A key is a one or more attributes, used to identify a record  in a relation/table</a:t>
            </a:r>
          </a:p>
          <a:p>
            <a:pPr lvl="1">
              <a:lnSpc>
                <a:spcPct val="70000"/>
              </a:lnSpc>
              <a:buFontTx/>
              <a:buNone/>
              <a:defRPr/>
            </a:pPr>
            <a:endParaRPr lang="en-GB" altLang="en-US" sz="2000" dirty="0">
              <a:solidFill>
                <a:srgbClr val="000000"/>
              </a:solidFill>
            </a:endParaRPr>
          </a:p>
          <a:p>
            <a:pPr>
              <a:defRPr/>
            </a:pPr>
            <a:r>
              <a:rPr lang="en-GB" altLang="en-US" sz="2000" dirty="0">
                <a:solidFill>
                  <a:srgbClr val="000000"/>
                </a:solidFill>
              </a:rPr>
              <a:t>Relation model support different types of keys</a:t>
            </a:r>
          </a:p>
          <a:p>
            <a:pPr lvl="1">
              <a:lnSpc>
                <a:spcPct val="150000"/>
              </a:lnSpc>
              <a:buFont typeface="Wingdings" panose="05000000000000000000" pitchFamily="2" charset="2"/>
              <a:buChar char="Ø"/>
              <a:defRPr/>
            </a:pPr>
            <a:r>
              <a:rPr lang="en-GB" altLang="en-US" sz="1800" dirty="0">
                <a:solidFill>
                  <a:srgbClr val="000000"/>
                </a:solidFill>
              </a:rPr>
              <a:t>Candidate key</a:t>
            </a:r>
          </a:p>
          <a:p>
            <a:pPr lvl="1">
              <a:lnSpc>
                <a:spcPct val="150000"/>
              </a:lnSpc>
              <a:buFont typeface="Wingdings" panose="05000000000000000000" pitchFamily="2" charset="2"/>
              <a:buChar char="Ø"/>
              <a:defRPr/>
            </a:pPr>
            <a:r>
              <a:rPr lang="en-GB" altLang="en-US" sz="1800" dirty="0">
                <a:solidFill>
                  <a:srgbClr val="000000"/>
                </a:solidFill>
              </a:rPr>
              <a:t>Super key</a:t>
            </a:r>
          </a:p>
          <a:p>
            <a:pPr lvl="1">
              <a:lnSpc>
                <a:spcPct val="150000"/>
              </a:lnSpc>
              <a:buFont typeface="Wingdings" panose="05000000000000000000" pitchFamily="2" charset="2"/>
              <a:buChar char="Ø"/>
              <a:defRPr/>
            </a:pPr>
            <a:r>
              <a:rPr lang="en-GB" altLang="en-US" sz="1800" dirty="0">
                <a:solidFill>
                  <a:srgbClr val="000000"/>
                </a:solidFill>
              </a:rPr>
              <a:t>Foreign key</a:t>
            </a:r>
          </a:p>
          <a:p>
            <a:pPr lvl="1">
              <a:lnSpc>
                <a:spcPct val="150000"/>
              </a:lnSpc>
              <a:buFont typeface="Wingdings" panose="05000000000000000000" pitchFamily="2" charset="2"/>
              <a:buChar char="Ø"/>
              <a:defRPr/>
            </a:pPr>
            <a:r>
              <a:rPr lang="en-GB" altLang="en-US" sz="1800" dirty="0">
                <a:solidFill>
                  <a:srgbClr val="000000"/>
                </a:solidFill>
              </a:rPr>
              <a:t>Alternate key</a:t>
            </a:r>
          </a:p>
          <a:p>
            <a:pPr lvl="1">
              <a:lnSpc>
                <a:spcPct val="150000"/>
              </a:lnSpc>
              <a:buFont typeface="Wingdings" panose="05000000000000000000" pitchFamily="2" charset="2"/>
              <a:buChar char="Ø"/>
              <a:defRPr/>
            </a:pPr>
            <a:r>
              <a:rPr lang="en-GB" altLang="en-US" sz="1800" dirty="0">
                <a:solidFill>
                  <a:srgbClr val="000000"/>
                </a:solidFill>
              </a:rPr>
              <a:t>Primary key</a:t>
            </a:r>
          </a:p>
          <a:p>
            <a:pPr lvl="1">
              <a:lnSpc>
                <a:spcPct val="150000"/>
              </a:lnSpc>
              <a:buFont typeface="Wingdings" panose="05000000000000000000" pitchFamily="2" charset="2"/>
              <a:buChar char="Ø"/>
              <a:defRPr/>
            </a:pPr>
            <a:r>
              <a:rPr lang="en-GB" altLang="en-US" sz="1800" dirty="0">
                <a:solidFill>
                  <a:srgbClr val="000000"/>
                </a:solidFill>
              </a:rPr>
              <a:t>Composite key</a:t>
            </a:r>
          </a:p>
          <a:p>
            <a:pPr lvl="1">
              <a:defRPr/>
            </a:pPr>
            <a:endParaRPr lang="en-US" altLang="en-US" sz="1800" dirty="0">
              <a:solidFill>
                <a:srgbClr val="000000"/>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6427" y="2743201"/>
            <a:ext cx="3998960" cy="3026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318436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03209" y="263559"/>
            <a:ext cx="8839200" cy="609599"/>
          </a:xfrm>
        </p:spPr>
        <p:txBody>
          <a:bodyPr/>
          <a:lstStyle/>
          <a:p>
            <a:pPr algn="l"/>
            <a:r>
              <a:rPr lang="en-GB" altLang="en-US" sz="3200" b="0" dirty="0">
                <a:solidFill>
                  <a:schemeClr val="tx1"/>
                </a:solidFill>
              </a:rPr>
              <a:t>Keys                                         </a:t>
            </a:r>
            <a:r>
              <a:rPr lang="en-GB" altLang="en-US" sz="3200" b="0" dirty="0" err="1">
                <a:solidFill>
                  <a:schemeClr val="tx1"/>
                </a:solidFill>
              </a:rPr>
              <a:t>contd</a:t>
            </a:r>
            <a:r>
              <a:rPr lang="en-GB" altLang="en-US" sz="3200" b="0" dirty="0">
                <a:solidFill>
                  <a:schemeClr val="tx1"/>
                </a:solidFill>
              </a:rPr>
              <a:t>…</a:t>
            </a:r>
            <a:endParaRPr lang="en-US" altLang="en-US" sz="3200" b="0" dirty="0">
              <a:solidFill>
                <a:schemeClr val="tx1"/>
              </a:solidFill>
            </a:endParaRPr>
          </a:p>
        </p:txBody>
      </p:sp>
      <p:sp>
        <p:nvSpPr>
          <p:cNvPr id="188419" name="Rectangle 3"/>
          <p:cNvSpPr>
            <a:spLocks noGrp="1" noChangeArrowheads="1"/>
          </p:cNvSpPr>
          <p:nvPr>
            <p:ph type="body" idx="1"/>
          </p:nvPr>
        </p:nvSpPr>
        <p:spPr>
          <a:xfrm>
            <a:off x="1764406" y="1130121"/>
            <a:ext cx="8293994" cy="4953000"/>
          </a:xfrm>
        </p:spPr>
        <p:txBody>
          <a:bodyPr>
            <a:normAutofit/>
          </a:bodyPr>
          <a:lstStyle/>
          <a:p>
            <a:pPr>
              <a:defRPr/>
            </a:pPr>
            <a:r>
              <a:rPr lang="en-GB" altLang="en-US" sz="2000" b="1" dirty="0">
                <a:solidFill>
                  <a:srgbClr val="000000"/>
                </a:solidFill>
              </a:rPr>
              <a:t>Candidate Key</a:t>
            </a:r>
          </a:p>
          <a:p>
            <a:pPr lvl="1">
              <a:defRPr/>
            </a:pPr>
            <a:r>
              <a:rPr lang="en-GB" altLang="en-US" sz="1800" dirty="0">
                <a:solidFill>
                  <a:srgbClr val="000000"/>
                </a:solidFill>
              </a:rPr>
              <a:t>One or more attributes, which is used to uniquely identify a record in a relation</a:t>
            </a:r>
          </a:p>
          <a:p>
            <a:pPr lvl="1">
              <a:lnSpc>
                <a:spcPct val="70000"/>
              </a:lnSpc>
              <a:buFontTx/>
              <a:buNone/>
              <a:defRPr/>
            </a:pPr>
            <a:endParaRPr lang="en-GB" altLang="en-US" sz="2000" dirty="0">
              <a:solidFill>
                <a:srgbClr val="000000"/>
              </a:solidFill>
            </a:endParaRPr>
          </a:p>
          <a:p>
            <a:pPr>
              <a:defRPr/>
            </a:pPr>
            <a:r>
              <a:rPr lang="en-GB" altLang="en-US" sz="2000" b="1" dirty="0">
                <a:solidFill>
                  <a:srgbClr val="000000"/>
                </a:solidFill>
              </a:rPr>
              <a:t>Super key</a:t>
            </a:r>
          </a:p>
          <a:p>
            <a:pPr lvl="1">
              <a:defRPr/>
            </a:pPr>
            <a:r>
              <a:rPr lang="en-GB" altLang="en-US" sz="1800" dirty="0">
                <a:solidFill>
                  <a:srgbClr val="000000"/>
                </a:solidFill>
              </a:rPr>
              <a:t> One or more attributes, which is used to uniquely identify a record in a relation </a:t>
            </a:r>
          </a:p>
          <a:p>
            <a:pPr lvl="1">
              <a:defRPr/>
            </a:pPr>
            <a:r>
              <a:rPr lang="en-GB" altLang="en-US" sz="1800" dirty="0">
                <a:solidFill>
                  <a:srgbClr val="000000"/>
                </a:solidFill>
              </a:rPr>
              <a:t>super set of candidate key i.e., Candidate key + non key attributes</a:t>
            </a:r>
          </a:p>
          <a:p>
            <a:pPr lvl="1">
              <a:buFontTx/>
              <a:buNone/>
              <a:defRPr/>
            </a:pPr>
            <a:endParaRPr lang="en-US" altLang="en-US" sz="1800" dirty="0">
              <a:solidFill>
                <a:srgbClr val="000000"/>
              </a:solidFill>
            </a:endParaRPr>
          </a:p>
          <a:p>
            <a:pPr lvl="1">
              <a:buFontTx/>
              <a:buNone/>
              <a:defRPr/>
            </a:pPr>
            <a:endParaRPr lang="en-US" altLang="en-US" sz="1800" dirty="0">
              <a:solidFill>
                <a:srgbClr val="000000"/>
              </a:solidFill>
            </a:endParaRPr>
          </a:p>
        </p:txBody>
      </p:sp>
      <p:pic>
        <p:nvPicPr>
          <p:cNvPr id="25604" name="Picture 4" descr="key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105276"/>
            <a:ext cx="60960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08057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03209" y="250680"/>
            <a:ext cx="8839200" cy="609599"/>
          </a:xfrm>
        </p:spPr>
        <p:txBody>
          <a:bodyPr>
            <a:normAutofit/>
          </a:bodyPr>
          <a:lstStyle/>
          <a:p>
            <a:pPr algn="l"/>
            <a:r>
              <a:rPr lang="en-GB" altLang="en-US" sz="3200" b="0" dirty="0">
                <a:solidFill>
                  <a:schemeClr val="tx1"/>
                </a:solidFill>
              </a:rPr>
              <a:t>Keys</a:t>
            </a:r>
            <a:r>
              <a:rPr lang="en-GB" altLang="en-US" sz="3200" dirty="0">
                <a:solidFill>
                  <a:schemeClr val="tx1"/>
                </a:solidFill>
              </a:rPr>
              <a:t>                                              </a:t>
            </a:r>
            <a:r>
              <a:rPr lang="en-GB" altLang="en-US" sz="3200" dirty="0" err="1">
                <a:solidFill>
                  <a:schemeClr val="tx1"/>
                </a:solidFill>
              </a:rPr>
              <a:t>contd</a:t>
            </a:r>
            <a:r>
              <a:rPr lang="en-GB" altLang="en-US" sz="3200" dirty="0">
                <a:solidFill>
                  <a:schemeClr val="tx1"/>
                </a:solidFill>
              </a:rPr>
              <a:t>…</a:t>
            </a:r>
            <a:endParaRPr lang="en-US" altLang="en-US" sz="3200" dirty="0">
              <a:solidFill>
                <a:schemeClr val="tx1"/>
              </a:solidFill>
            </a:endParaRPr>
          </a:p>
        </p:txBody>
      </p:sp>
      <p:sp>
        <p:nvSpPr>
          <p:cNvPr id="189443" name="Rectangle 3"/>
          <p:cNvSpPr>
            <a:spLocks noGrp="1" noChangeArrowheads="1"/>
          </p:cNvSpPr>
          <p:nvPr>
            <p:ph type="body" idx="1"/>
          </p:nvPr>
        </p:nvSpPr>
        <p:spPr>
          <a:xfrm>
            <a:off x="1752600" y="1143000"/>
            <a:ext cx="8305800" cy="4953000"/>
          </a:xfrm>
        </p:spPr>
        <p:txBody>
          <a:bodyPr/>
          <a:lstStyle/>
          <a:p>
            <a:pPr>
              <a:defRPr/>
            </a:pPr>
            <a:r>
              <a:rPr lang="en-GB" altLang="en-US" sz="2000" b="1" dirty="0">
                <a:solidFill>
                  <a:srgbClr val="000000"/>
                </a:solidFill>
              </a:rPr>
              <a:t>Foreign Key</a:t>
            </a:r>
          </a:p>
          <a:p>
            <a:pPr lvl="1">
              <a:defRPr/>
            </a:pPr>
            <a:r>
              <a:rPr lang="en-GB" altLang="en-US" sz="2000" dirty="0">
                <a:solidFill>
                  <a:srgbClr val="000000"/>
                </a:solidFill>
              </a:rPr>
              <a:t>Used to relate one or more relations/tables</a:t>
            </a:r>
          </a:p>
          <a:p>
            <a:pPr lvl="1">
              <a:defRPr/>
            </a:pPr>
            <a:r>
              <a:rPr lang="en-GB" altLang="en-US" sz="2000" dirty="0">
                <a:solidFill>
                  <a:srgbClr val="000000"/>
                </a:solidFill>
              </a:rPr>
              <a:t>One or more attributes, which is used to refer value of a candidate key in the same relation or a different relation</a:t>
            </a:r>
          </a:p>
          <a:p>
            <a:pPr lvl="1">
              <a:defRPr/>
            </a:pPr>
            <a:endParaRPr lang="en-GB" altLang="en-US" sz="2000" dirty="0">
              <a:solidFill>
                <a:srgbClr val="000000"/>
              </a:solidFill>
            </a:endParaRPr>
          </a:p>
          <a:p>
            <a:pPr lvl="1">
              <a:defRPr/>
            </a:pPr>
            <a:endParaRPr lang="en-GB" altLang="en-US" sz="2000" dirty="0">
              <a:solidFill>
                <a:srgbClr val="000000"/>
              </a:solidFill>
            </a:endParaRPr>
          </a:p>
          <a:p>
            <a:pPr lvl="1">
              <a:defRPr/>
            </a:pPr>
            <a:endParaRPr lang="en-GB" altLang="en-US" sz="2000" dirty="0">
              <a:solidFill>
                <a:srgbClr val="000000"/>
              </a:solidFill>
            </a:endParaRPr>
          </a:p>
          <a:p>
            <a:pPr lvl="1">
              <a:defRPr/>
            </a:pPr>
            <a:endParaRPr lang="en-GB" altLang="en-US" sz="2000" dirty="0">
              <a:solidFill>
                <a:srgbClr val="000000"/>
              </a:solidFill>
            </a:endParaRPr>
          </a:p>
          <a:p>
            <a:pPr lvl="1">
              <a:defRPr/>
            </a:pPr>
            <a:endParaRPr lang="en-GB" altLang="en-US" sz="2000" dirty="0">
              <a:solidFill>
                <a:srgbClr val="000000"/>
              </a:solidFill>
            </a:endParaRPr>
          </a:p>
          <a:p>
            <a:pPr lvl="1">
              <a:defRPr/>
            </a:pPr>
            <a:endParaRPr lang="en-GB" altLang="en-US" sz="2000" dirty="0">
              <a:solidFill>
                <a:srgbClr val="000000"/>
              </a:solidFill>
            </a:endParaRPr>
          </a:p>
          <a:p>
            <a:pPr lvl="1">
              <a:defRPr/>
            </a:pPr>
            <a:endParaRPr lang="en-GB" altLang="en-US" sz="2000" dirty="0">
              <a:solidFill>
                <a:srgbClr val="000000"/>
              </a:solidFill>
            </a:endParaRPr>
          </a:p>
          <a:p>
            <a:pPr>
              <a:defRPr/>
            </a:pPr>
            <a:r>
              <a:rPr lang="en-GB" altLang="en-US" sz="2000" b="1" dirty="0">
                <a:solidFill>
                  <a:srgbClr val="000000"/>
                </a:solidFill>
              </a:rPr>
              <a:t>Alternate Key</a:t>
            </a:r>
          </a:p>
          <a:p>
            <a:pPr lvl="1">
              <a:defRPr/>
            </a:pPr>
            <a:r>
              <a:rPr lang="en-GB" altLang="en-US" sz="2000" dirty="0">
                <a:solidFill>
                  <a:srgbClr val="000000"/>
                </a:solidFill>
              </a:rPr>
              <a:t>Candidate keys that are not selected to be primary key</a:t>
            </a:r>
            <a:endParaRPr lang="en-US" altLang="en-US" sz="2000" dirty="0">
              <a:solidFill>
                <a:srgbClr val="000000"/>
              </a:solidFill>
            </a:endParaRPr>
          </a:p>
        </p:txBody>
      </p:sp>
      <p:pic>
        <p:nvPicPr>
          <p:cNvPr id="26628" name="Picture 4" descr="foreign 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819401"/>
            <a:ext cx="55626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46453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l"/>
            <a:r>
              <a:rPr lang="en-GB" altLang="en-US" sz="3200" b="0" dirty="0">
                <a:solidFill>
                  <a:schemeClr val="tx1"/>
                </a:solidFill>
              </a:rPr>
              <a:t>Keys</a:t>
            </a:r>
            <a:r>
              <a:rPr lang="en-GB" altLang="en-US" sz="3200" dirty="0">
                <a:solidFill>
                  <a:schemeClr val="tx1"/>
                </a:solidFill>
              </a:rPr>
              <a:t>                                         </a:t>
            </a:r>
            <a:r>
              <a:rPr lang="en-GB" altLang="en-US" sz="3200" dirty="0" err="1">
                <a:solidFill>
                  <a:schemeClr val="tx1"/>
                </a:solidFill>
              </a:rPr>
              <a:t>contd</a:t>
            </a:r>
            <a:r>
              <a:rPr lang="en-GB" altLang="en-US" sz="3200" dirty="0">
                <a:solidFill>
                  <a:schemeClr val="tx1"/>
                </a:solidFill>
              </a:rPr>
              <a:t>…</a:t>
            </a:r>
            <a:endParaRPr lang="en-US" altLang="en-US" sz="3200" dirty="0">
              <a:solidFill>
                <a:schemeClr val="tx1"/>
              </a:solidFill>
            </a:endParaRPr>
          </a:p>
        </p:txBody>
      </p:sp>
      <p:sp>
        <p:nvSpPr>
          <p:cNvPr id="190467" name="Rectangle 3"/>
          <p:cNvSpPr>
            <a:spLocks noGrp="1" noChangeArrowheads="1"/>
          </p:cNvSpPr>
          <p:nvPr>
            <p:ph type="body" idx="1"/>
          </p:nvPr>
        </p:nvSpPr>
        <p:spPr>
          <a:xfrm>
            <a:off x="1752600" y="1143000"/>
            <a:ext cx="8305800" cy="4953000"/>
          </a:xfrm>
        </p:spPr>
        <p:txBody>
          <a:bodyPr>
            <a:normAutofit/>
          </a:bodyPr>
          <a:lstStyle/>
          <a:p>
            <a:pPr>
              <a:defRPr/>
            </a:pPr>
            <a:r>
              <a:rPr lang="en-GB" altLang="en-US" sz="2000" b="1" dirty="0">
                <a:solidFill>
                  <a:srgbClr val="000000"/>
                </a:solidFill>
              </a:rPr>
              <a:t>Primary Key</a:t>
            </a:r>
          </a:p>
          <a:p>
            <a:pPr lvl="1">
              <a:defRPr/>
            </a:pPr>
            <a:r>
              <a:rPr lang="en-GB" altLang="en-US" sz="1800" dirty="0">
                <a:solidFill>
                  <a:srgbClr val="000000"/>
                </a:solidFill>
              </a:rPr>
              <a:t>One or more attributes, which is used to uniquely identify a record in a relation</a:t>
            </a:r>
          </a:p>
          <a:p>
            <a:pPr lvl="1">
              <a:defRPr/>
            </a:pPr>
            <a:r>
              <a:rPr lang="en-GB" altLang="en-US" sz="1800" dirty="0">
                <a:solidFill>
                  <a:srgbClr val="000000"/>
                </a:solidFill>
              </a:rPr>
              <a:t>Used in table creation</a:t>
            </a:r>
          </a:p>
          <a:p>
            <a:pPr lvl="1">
              <a:defRPr/>
            </a:pPr>
            <a:r>
              <a:rPr lang="en-US" altLang="en-US" sz="1800" dirty="0">
                <a:solidFill>
                  <a:srgbClr val="000000"/>
                </a:solidFill>
              </a:rPr>
              <a:t>If a relation has several candidate keys, one is chosen arbitrarily to be the primary key</a:t>
            </a:r>
          </a:p>
          <a:p>
            <a:pPr lvl="1">
              <a:defRPr/>
            </a:pPr>
            <a:endParaRPr lang="en-US" altLang="en-US" sz="1800" dirty="0">
              <a:solidFill>
                <a:srgbClr val="000000"/>
              </a:solidFill>
            </a:endParaRPr>
          </a:p>
          <a:p>
            <a:pPr lvl="1">
              <a:defRPr/>
            </a:pPr>
            <a:endParaRPr lang="en-US" altLang="en-US" sz="1800" dirty="0">
              <a:solidFill>
                <a:srgbClr val="000000"/>
              </a:solidFill>
            </a:endParaRPr>
          </a:p>
          <a:p>
            <a:pPr lvl="1">
              <a:defRPr/>
            </a:pPr>
            <a:endParaRPr lang="en-US" altLang="en-US" sz="1800" dirty="0">
              <a:solidFill>
                <a:srgbClr val="000000"/>
              </a:solidFill>
            </a:endParaRPr>
          </a:p>
          <a:p>
            <a:pPr lvl="1">
              <a:defRPr/>
            </a:pPr>
            <a:endParaRPr lang="en-US" altLang="en-US" sz="1800" dirty="0">
              <a:solidFill>
                <a:srgbClr val="000000"/>
              </a:solidFill>
            </a:endParaRPr>
          </a:p>
          <a:p>
            <a:pPr lvl="1">
              <a:defRPr/>
            </a:pPr>
            <a:endParaRPr lang="en-US" altLang="en-US" sz="1800" dirty="0">
              <a:solidFill>
                <a:srgbClr val="000000"/>
              </a:solidFill>
            </a:endParaRPr>
          </a:p>
          <a:p>
            <a:pPr lvl="1">
              <a:defRPr/>
            </a:pPr>
            <a:endParaRPr lang="en-US" altLang="en-US" sz="1800" dirty="0">
              <a:solidFill>
                <a:srgbClr val="000000"/>
              </a:solidFill>
            </a:endParaRPr>
          </a:p>
          <a:p>
            <a:pPr lvl="3">
              <a:defRPr/>
            </a:pPr>
            <a:endParaRPr lang="en-GB" altLang="en-US" sz="1200" b="1" dirty="0">
              <a:solidFill>
                <a:srgbClr val="000000"/>
              </a:solidFill>
            </a:endParaRPr>
          </a:p>
          <a:p>
            <a:pPr lvl="3">
              <a:defRPr/>
            </a:pPr>
            <a:r>
              <a:rPr lang="en-GB" altLang="en-US" sz="1200" b="1" dirty="0">
                <a:solidFill>
                  <a:srgbClr val="000000"/>
                </a:solidFill>
              </a:rPr>
              <a:t>Example: Primary key: Stud ID</a:t>
            </a:r>
          </a:p>
          <a:p>
            <a:pPr lvl="1">
              <a:buFontTx/>
              <a:buNone/>
              <a:defRPr/>
            </a:pPr>
            <a:endParaRPr lang="en-US" altLang="en-US" sz="1400" b="1" dirty="0">
              <a:solidFill>
                <a:srgbClr val="000000"/>
              </a:solidFill>
            </a:endParaRPr>
          </a:p>
        </p:txBody>
      </p:sp>
      <p:pic>
        <p:nvPicPr>
          <p:cNvPr id="27652" name="Picture 4" descr="key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505200"/>
            <a:ext cx="609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611355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l"/>
            <a:r>
              <a:rPr lang="en-GB" altLang="en-US" sz="3200" b="0" dirty="0">
                <a:solidFill>
                  <a:schemeClr val="tx1"/>
                </a:solidFill>
              </a:rPr>
              <a:t>Keys</a:t>
            </a:r>
            <a:r>
              <a:rPr lang="en-GB" altLang="en-US" sz="3200" dirty="0">
                <a:solidFill>
                  <a:schemeClr val="tx1"/>
                </a:solidFill>
              </a:rPr>
              <a:t>                                         </a:t>
            </a:r>
            <a:r>
              <a:rPr lang="en-GB" altLang="en-US" sz="3200" dirty="0" err="1">
                <a:solidFill>
                  <a:schemeClr val="tx1"/>
                </a:solidFill>
              </a:rPr>
              <a:t>contd</a:t>
            </a:r>
            <a:r>
              <a:rPr lang="en-GB" altLang="en-US" sz="3200" dirty="0">
                <a:solidFill>
                  <a:schemeClr val="tx1"/>
                </a:solidFill>
              </a:rPr>
              <a:t>…</a:t>
            </a:r>
            <a:endParaRPr lang="en-US" altLang="en-US" sz="3200" dirty="0">
              <a:solidFill>
                <a:schemeClr val="tx1"/>
              </a:solidFill>
            </a:endParaRPr>
          </a:p>
        </p:txBody>
      </p:sp>
      <p:sp>
        <p:nvSpPr>
          <p:cNvPr id="190467" name="Rectangle 3"/>
          <p:cNvSpPr>
            <a:spLocks noGrp="1" noChangeArrowheads="1"/>
          </p:cNvSpPr>
          <p:nvPr>
            <p:ph type="body" idx="1"/>
          </p:nvPr>
        </p:nvSpPr>
        <p:spPr>
          <a:xfrm>
            <a:off x="1219200" y="977900"/>
            <a:ext cx="9359900" cy="5118100"/>
          </a:xfrm>
        </p:spPr>
        <p:txBody>
          <a:bodyPr>
            <a:normAutofit fontScale="92500" lnSpcReduction="10000"/>
          </a:bodyPr>
          <a:lstStyle/>
          <a:p>
            <a:pPr>
              <a:defRPr/>
            </a:pPr>
            <a:r>
              <a:rPr lang="en-GB" altLang="en-US" sz="2000" b="1" dirty="0">
                <a:solidFill>
                  <a:srgbClr val="000000"/>
                </a:solidFill>
              </a:rPr>
              <a:t>Composite Key</a:t>
            </a:r>
          </a:p>
          <a:p>
            <a:pPr lvl="1">
              <a:defRPr/>
            </a:pPr>
            <a:r>
              <a:rPr lang="en-US" sz="1800" dirty="0">
                <a:solidFill>
                  <a:srgbClr val="000000"/>
                </a:solidFill>
              </a:rPr>
              <a:t>A composite key is a set of more than one key that, together, uniquely identifies each record.</a:t>
            </a:r>
            <a:endParaRPr lang="en-US" altLang="en-US" sz="1800" dirty="0">
              <a:solidFill>
                <a:srgbClr val="000000"/>
              </a:solidFill>
            </a:endParaRPr>
          </a:p>
          <a:p>
            <a:pPr lvl="1">
              <a:defRPr/>
            </a:pPr>
            <a:r>
              <a:rPr lang="en-US" altLang="en-US" sz="1800" dirty="0">
                <a:solidFill>
                  <a:srgbClr val="000000"/>
                </a:solidFill>
              </a:rPr>
              <a:t>For example, </a:t>
            </a:r>
          </a:p>
          <a:p>
            <a:pPr marL="609036" lvl="1" indent="0">
              <a:buNone/>
              <a:defRPr/>
            </a:pPr>
            <a:r>
              <a:rPr lang="en-US" altLang="en-US" sz="1800" dirty="0">
                <a:solidFill>
                  <a:srgbClr val="000000"/>
                </a:solidFill>
              </a:rPr>
              <a:t> </a:t>
            </a:r>
            <a:r>
              <a:rPr lang="en-US" altLang="en-US" sz="1800" b="1" dirty="0">
                <a:solidFill>
                  <a:srgbClr val="000000"/>
                </a:solidFill>
              </a:rPr>
              <a:t>Score table:</a:t>
            </a:r>
          </a:p>
          <a:p>
            <a:pPr lvl="1">
              <a:defRPr/>
            </a:pPr>
            <a:endParaRPr lang="en-US" altLang="en-US" sz="1800" dirty="0">
              <a:solidFill>
                <a:srgbClr val="000000"/>
              </a:solidFill>
            </a:endParaRPr>
          </a:p>
          <a:p>
            <a:pPr lvl="1">
              <a:defRPr/>
            </a:pPr>
            <a:endParaRPr lang="en-US" altLang="en-US" sz="1800" dirty="0">
              <a:solidFill>
                <a:srgbClr val="000000"/>
              </a:solidFill>
            </a:endParaRPr>
          </a:p>
          <a:p>
            <a:pPr lvl="1">
              <a:defRPr/>
            </a:pPr>
            <a:endParaRPr lang="en-US" altLang="en-US" sz="1800" dirty="0">
              <a:solidFill>
                <a:srgbClr val="000000"/>
              </a:solidFill>
            </a:endParaRPr>
          </a:p>
          <a:p>
            <a:pPr lvl="1">
              <a:defRPr/>
            </a:pPr>
            <a:endParaRPr lang="en-US" altLang="en-US" sz="1800" dirty="0">
              <a:solidFill>
                <a:srgbClr val="000000"/>
              </a:solidFill>
            </a:endParaRPr>
          </a:p>
          <a:p>
            <a:pPr lvl="1">
              <a:buFontTx/>
              <a:buNone/>
              <a:defRPr/>
            </a:pPr>
            <a:endParaRPr lang="en-US" altLang="en-US" sz="1400" b="1" dirty="0">
              <a:solidFill>
                <a:srgbClr val="000000"/>
              </a:solidFill>
            </a:endParaRPr>
          </a:p>
          <a:p>
            <a:pPr lvl="1">
              <a:buFontTx/>
              <a:buNone/>
              <a:defRPr/>
            </a:pPr>
            <a:endParaRPr lang="en-US" altLang="en-US" sz="1400" b="1" dirty="0">
              <a:solidFill>
                <a:srgbClr val="000000"/>
              </a:solidFill>
            </a:endParaRPr>
          </a:p>
          <a:p>
            <a:pPr lvl="1">
              <a:buFontTx/>
              <a:buNone/>
              <a:defRPr/>
            </a:pPr>
            <a:endParaRPr lang="en-US" altLang="en-US" sz="1400" b="1" dirty="0">
              <a:solidFill>
                <a:srgbClr val="000000"/>
              </a:solidFill>
            </a:endParaRPr>
          </a:p>
          <a:p>
            <a:pPr lvl="1">
              <a:buFontTx/>
              <a:buNone/>
              <a:defRPr/>
            </a:pPr>
            <a:endParaRPr lang="en-US" altLang="en-US" sz="1400" b="1" dirty="0">
              <a:solidFill>
                <a:srgbClr val="000000"/>
              </a:solidFill>
            </a:endParaRPr>
          </a:p>
          <a:p>
            <a:pPr lvl="1">
              <a:buFontTx/>
              <a:buNone/>
              <a:defRPr/>
            </a:pPr>
            <a:r>
              <a:rPr lang="en-US" altLang="en-US" sz="1400" b="1" dirty="0">
                <a:solidFill>
                  <a:srgbClr val="000000"/>
                </a:solidFill>
              </a:rPr>
              <a:t>                                      </a:t>
            </a:r>
          </a:p>
          <a:p>
            <a:pPr lvl="1">
              <a:buFontTx/>
              <a:buNone/>
              <a:defRPr/>
            </a:pPr>
            <a:endParaRPr lang="en-US" altLang="en-US" sz="1400" b="1" dirty="0">
              <a:solidFill>
                <a:srgbClr val="000000"/>
              </a:solidFill>
            </a:endParaRPr>
          </a:p>
          <a:p>
            <a:pPr lvl="1">
              <a:defRPr/>
            </a:pPr>
            <a:r>
              <a:rPr lang="en-US" sz="1800" dirty="0">
                <a:solidFill>
                  <a:srgbClr val="000000"/>
                </a:solidFill>
              </a:rPr>
              <a:t>The </a:t>
            </a:r>
            <a:r>
              <a:rPr lang="en-US" sz="1800" b="1" dirty="0">
                <a:solidFill>
                  <a:srgbClr val="000000"/>
                </a:solidFill>
              </a:rPr>
              <a:t>Score</a:t>
            </a:r>
            <a:r>
              <a:rPr lang="en-US" sz="1800" dirty="0">
                <a:solidFill>
                  <a:srgbClr val="000000"/>
                </a:solidFill>
              </a:rPr>
              <a:t> table which stores the marks scored by a student in a particular subject.</a:t>
            </a:r>
          </a:p>
          <a:p>
            <a:pPr lvl="1">
              <a:defRPr/>
            </a:pPr>
            <a:r>
              <a:rPr lang="en-US" altLang="en-US" sz="1800" dirty="0">
                <a:solidFill>
                  <a:srgbClr val="000000"/>
                </a:solidFill>
              </a:rPr>
              <a:t>In this table </a:t>
            </a:r>
            <a:r>
              <a:rPr lang="en-US" altLang="en-US" sz="1800" b="1" dirty="0" err="1">
                <a:solidFill>
                  <a:srgbClr val="000000"/>
                </a:solidFill>
              </a:rPr>
              <a:t>Student_id</a:t>
            </a:r>
            <a:r>
              <a:rPr lang="en-US" altLang="en-US" sz="1800" b="1" dirty="0">
                <a:solidFill>
                  <a:srgbClr val="000000"/>
                </a:solidFill>
              </a:rPr>
              <a:t> </a:t>
            </a:r>
            <a:r>
              <a:rPr lang="en-US" altLang="en-US" sz="1800" dirty="0">
                <a:solidFill>
                  <a:srgbClr val="000000"/>
                </a:solidFill>
              </a:rPr>
              <a:t>and </a:t>
            </a:r>
            <a:r>
              <a:rPr lang="en-US" altLang="en-US" sz="1800" b="1" dirty="0" err="1">
                <a:solidFill>
                  <a:srgbClr val="000000"/>
                </a:solidFill>
              </a:rPr>
              <a:t>Subject_id</a:t>
            </a:r>
            <a:r>
              <a:rPr lang="en-US" altLang="en-US" sz="1800" b="1" dirty="0">
                <a:solidFill>
                  <a:srgbClr val="000000"/>
                </a:solidFill>
              </a:rPr>
              <a:t> </a:t>
            </a:r>
            <a:r>
              <a:rPr lang="en-US" altLang="en-US" sz="1800" dirty="0">
                <a:solidFill>
                  <a:srgbClr val="000000"/>
                </a:solidFill>
              </a:rPr>
              <a:t>together will form the primary key,</a:t>
            </a:r>
          </a:p>
          <a:p>
            <a:pPr marL="609036" lvl="1" indent="0">
              <a:buNone/>
              <a:defRPr/>
            </a:pPr>
            <a:r>
              <a:rPr lang="en-US" altLang="en-US" sz="1800" dirty="0">
                <a:solidFill>
                  <a:srgbClr val="000000"/>
                </a:solidFill>
              </a:rPr>
              <a:t>       hence it is a composite key. 	</a:t>
            </a:r>
          </a:p>
        </p:txBody>
      </p:sp>
      <p:pic>
        <p:nvPicPr>
          <p:cNvPr id="5" name="Picture 4">
            <a:extLst>
              <a:ext uri="{FF2B5EF4-FFF2-40B4-BE49-F238E27FC236}">
                <a16:creationId xmlns:a16="http://schemas.microsoft.com/office/drawing/2014/main" id="{79298C54-AEDA-4AF4-8DD2-A263A9F63353}"/>
              </a:ext>
            </a:extLst>
          </p:cNvPr>
          <p:cNvPicPr>
            <a:picLocks noChangeAspect="1"/>
          </p:cNvPicPr>
          <p:nvPr/>
        </p:nvPicPr>
        <p:blipFill rotWithShape="1">
          <a:blip r:embed="rId2">
            <a:extLst>
              <a:ext uri="{28A0092B-C50C-407E-A947-70E740481C1C}">
                <a14:useLocalDpi xmlns:a14="http://schemas.microsoft.com/office/drawing/2010/main" val="0"/>
              </a:ext>
            </a:extLst>
          </a:blip>
          <a:srcRect l="13699" t="4425" r="12646" b="3939"/>
          <a:stretch/>
        </p:blipFill>
        <p:spPr>
          <a:xfrm>
            <a:off x="3987800" y="2438401"/>
            <a:ext cx="4216400" cy="2400300"/>
          </a:xfrm>
          <a:prstGeom prst="rect">
            <a:avLst/>
          </a:prstGeom>
        </p:spPr>
      </p:pic>
    </p:spTree>
    <p:extLst>
      <p:ext uri="{BB962C8B-B14F-4D97-AF65-F5344CB8AC3E}">
        <p14:creationId xmlns:p14="http://schemas.microsoft.com/office/powerpoint/2010/main" val="313307831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0" dirty="0"/>
              <a:t>Video on Keys</a:t>
            </a:r>
          </a:p>
        </p:txBody>
      </p:sp>
      <p:sp>
        <p:nvSpPr>
          <p:cNvPr id="3" name="Content Placeholder 2"/>
          <p:cNvSpPr>
            <a:spLocks noGrp="1"/>
          </p:cNvSpPr>
          <p:nvPr>
            <p:ph idx="1"/>
          </p:nvPr>
        </p:nvSpPr>
        <p:spPr>
          <a:xfrm>
            <a:off x="1255594" y="1576515"/>
            <a:ext cx="9553433" cy="4897665"/>
          </a:xfrm>
        </p:spPr>
        <p:txBody>
          <a:bodyPr>
            <a:normAutofit/>
          </a:bodyPr>
          <a:lstStyle/>
          <a:p>
            <a:pPr marL="0" indent="0">
              <a:buNone/>
            </a:pPr>
            <a:r>
              <a:rPr lang="en-US" sz="1800" b="1" dirty="0"/>
              <a:t>Objective:</a:t>
            </a:r>
          </a:p>
          <a:p>
            <a:pPr marL="0" indent="0">
              <a:buNone/>
            </a:pPr>
            <a:r>
              <a:rPr lang="en-US" sz="1800" dirty="0"/>
              <a:t>To make the Trainee understand the concept of Database keys.</a:t>
            </a:r>
          </a:p>
          <a:p>
            <a:pPr marL="0" indent="0">
              <a:buNone/>
            </a:pPr>
            <a:endParaRPr lang="en-US" sz="1800" dirty="0"/>
          </a:p>
          <a:p>
            <a:pPr marL="0" indent="0">
              <a:buNone/>
            </a:pPr>
            <a:r>
              <a:rPr lang="en-US" sz="1800" b="1" dirty="0"/>
              <a:t>Video Path:</a:t>
            </a:r>
          </a:p>
          <a:p>
            <a:pPr marL="0" indent="0">
              <a:buNone/>
            </a:pPr>
            <a:r>
              <a:rPr lang="en-US" sz="1800" dirty="0"/>
              <a:t>https://www.youtube.com/watch?v=JkwbhFUftSc</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0240" y="3794078"/>
            <a:ext cx="2333766" cy="1815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399983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2583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2AC0-959E-4225-90E8-A63FE4B6B64F}"/>
              </a:ext>
            </a:extLst>
          </p:cNvPr>
          <p:cNvSpPr>
            <a:spLocks noGrp="1"/>
          </p:cNvSpPr>
          <p:nvPr>
            <p:ph type="title"/>
          </p:nvPr>
        </p:nvSpPr>
        <p:spPr/>
        <p:txBody>
          <a:bodyPr/>
          <a:lstStyle/>
          <a:p>
            <a:r>
              <a:rPr lang="en-US" dirty="0"/>
              <a:t>Session Objective</a:t>
            </a:r>
          </a:p>
        </p:txBody>
      </p:sp>
      <p:sp>
        <p:nvSpPr>
          <p:cNvPr id="3" name="Content Placeholder 2">
            <a:extLst>
              <a:ext uri="{FF2B5EF4-FFF2-40B4-BE49-F238E27FC236}">
                <a16:creationId xmlns:a16="http://schemas.microsoft.com/office/drawing/2014/main" id="{51B717CD-7E51-43E1-95CA-765BFACAFEE3}"/>
              </a:ext>
            </a:extLst>
          </p:cNvPr>
          <p:cNvSpPr>
            <a:spLocks noGrp="1"/>
          </p:cNvSpPr>
          <p:nvPr>
            <p:ph idx="1"/>
          </p:nvPr>
        </p:nvSpPr>
        <p:spPr/>
        <p:txBody>
          <a:bodyPr>
            <a:normAutofit/>
          </a:bodyPr>
          <a:lstStyle/>
          <a:p>
            <a:r>
              <a:rPr lang="en-US" sz="2200" dirty="0"/>
              <a:t>Data Storage</a:t>
            </a:r>
          </a:p>
          <a:p>
            <a:r>
              <a:rPr lang="en-US" sz="2200" dirty="0"/>
              <a:t>Data Models</a:t>
            </a:r>
          </a:p>
          <a:p>
            <a:r>
              <a:rPr lang="en-US" sz="2200" dirty="0"/>
              <a:t>Database Keys</a:t>
            </a:r>
          </a:p>
          <a:p>
            <a:pPr marL="0" indent="0">
              <a:buNone/>
            </a:pPr>
            <a:endParaRPr lang="en-US" sz="2200" dirty="0"/>
          </a:p>
          <a:p>
            <a:endParaRPr lang="en-US" sz="2200" dirty="0"/>
          </a:p>
          <a:p>
            <a:endParaRPr lang="en-US" sz="2200" dirty="0"/>
          </a:p>
        </p:txBody>
      </p:sp>
    </p:spTree>
    <p:extLst>
      <p:ext uri="{BB962C8B-B14F-4D97-AF65-F5344CB8AC3E}">
        <p14:creationId xmlns:p14="http://schemas.microsoft.com/office/powerpoint/2010/main" val="109831223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altLang="en-US" sz="3200" dirty="0">
                <a:solidFill>
                  <a:schemeClr val="tx1"/>
                </a:solidFill>
              </a:rPr>
              <a:t>Data Storage </a:t>
            </a:r>
          </a:p>
        </p:txBody>
      </p:sp>
      <p:sp>
        <p:nvSpPr>
          <p:cNvPr id="4099" name="Rectangle 3"/>
          <p:cNvSpPr>
            <a:spLocks noGrp="1" noChangeArrowheads="1"/>
          </p:cNvSpPr>
          <p:nvPr>
            <p:ph type="body" idx="4294967295"/>
          </p:nvPr>
        </p:nvSpPr>
        <p:spPr>
          <a:xfrm>
            <a:off x="1313645" y="1684985"/>
            <a:ext cx="8897155" cy="4419600"/>
          </a:xfrm>
        </p:spPr>
        <p:txBody>
          <a:bodyPr>
            <a:normAutofit/>
          </a:bodyPr>
          <a:lstStyle/>
          <a:p>
            <a:pPr lvl="2" eaLnBrk="1" hangingPunct="1"/>
            <a:endParaRPr lang="en-US" altLang="en-US" sz="2200" dirty="0"/>
          </a:p>
          <a:p>
            <a:pPr marL="456777" lvl="1" indent="-456777">
              <a:buFont typeface="Times" pitchFamily="18" charset="0"/>
              <a:buChar char="•"/>
            </a:pPr>
            <a:r>
              <a:rPr lang="en-US" altLang="en-US" sz="2200" dirty="0"/>
              <a:t>Information storage and retrieval (data processing) is a major part of the software application development in the IT industry.</a:t>
            </a:r>
          </a:p>
          <a:p>
            <a:pPr marL="456777" lvl="1" indent="-456777">
              <a:buFont typeface="Times" pitchFamily="18" charset="0"/>
              <a:buChar char="•"/>
            </a:pPr>
            <a:endParaRPr lang="en-US" altLang="en-US" sz="2200" dirty="0"/>
          </a:p>
          <a:p>
            <a:pPr marL="456777" lvl="1" indent="-456777">
              <a:buFont typeface="Times" pitchFamily="18" charset="0"/>
              <a:buChar char="•"/>
            </a:pPr>
            <a:r>
              <a:rPr lang="en-US" altLang="en-US" sz="2200" dirty="0"/>
              <a:t>It is mandatory for every software professional to be aware of the approach of data storage and retrieval systems</a:t>
            </a:r>
          </a:p>
          <a:p>
            <a:pPr marL="456777" lvl="2" indent="-456777">
              <a:buFont typeface="Times" pitchFamily="18" charset="0"/>
              <a:buChar char="•"/>
            </a:pPr>
            <a:endParaRPr lang="en-US" altLang="en-US" sz="2200" dirty="0"/>
          </a:p>
          <a:p>
            <a:pPr lvl="2" eaLnBrk="1" hangingPunct="1"/>
            <a:endParaRPr lang="en-US" altLang="en-US" sz="2200" dirty="0"/>
          </a:p>
          <a:p>
            <a:pPr lvl="2" eaLnBrk="1" hangingPunct="1"/>
            <a:endParaRPr lang="en-US" altLang="en-US" sz="2200" dirty="0"/>
          </a:p>
        </p:txBody>
      </p:sp>
    </p:spTree>
    <p:extLst>
      <p:ext uri="{BB962C8B-B14F-4D97-AF65-F5344CB8AC3E}">
        <p14:creationId xmlns:p14="http://schemas.microsoft.com/office/powerpoint/2010/main" val="1955603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normAutofit/>
          </a:bodyPr>
          <a:lstStyle/>
          <a:p>
            <a:r>
              <a:rPr lang="en-US" altLang="en-US" sz="3200" dirty="0">
                <a:solidFill>
                  <a:schemeClr val="tx1"/>
                </a:solidFill>
              </a:rPr>
              <a:t>Data and information</a:t>
            </a:r>
          </a:p>
        </p:txBody>
      </p:sp>
      <p:sp>
        <p:nvSpPr>
          <p:cNvPr id="4" name="Rectangle 3"/>
          <p:cNvSpPr txBox="1">
            <a:spLocks noChangeArrowheads="1"/>
          </p:cNvSpPr>
          <p:nvPr/>
        </p:nvSpPr>
        <p:spPr>
          <a:xfrm>
            <a:off x="789542" y="1596788"/>
            <a:ext cx="10855287" cy="4914180"/>
          </a:xfrm>
          <a:prstGeom prst="rect">
            <a:avLst/>
          </a:prstGeom>
        </p:spPr>
        <p:txBody>
          <a:bodyPr vert="horz" lIns="68589" tIns="34295" rIns="68589" bIns="34295" rtlCol="0">
            <a:normAutofit/>
          </a:bodyPr>
          <a:lst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a:lstStyle>
          <a:p>
            <a:pPr>
              <a:defRPr/>
            </a:pPr>
            <a:r>
              <a:rPr lang="en-US" altLang="en-US" sz="2200" dirty="0"/>
              <a:t>Data: Known facts, figures, objects and events which can be stored </a:t>
            </a:r>
          </a:p>
          <a:p>
            <a:pPr lvl="1">
              <a:defRPr/>
            </a:pPr>
            <a:r>
              <a:rPr lang="en-US" altLang="en-US" sz="1800" kern="0" dirty="0">
                <a:solidFill>
                  <a:schemeClr val="tx1">
                    <a:lumMod val="90000"/>
                    <a:lumOff val="10000"/>
                  </a:schemeClr>
                </a:solidFill>
              </a:rPr>
              <a:t>Structured: numbers, text, dates</a:t>
            </a:r>
          </a:p>
          <a:p>
            <a:pPr lvl="1">
              <a:defRPr/>
            </a:pPr>
            <a:r>
              <a:rPr lang="en-US" altLang="en-US" sz="1800" kern="0" dirty="0">
                <a:solidFill>
                  <a:schemeClr val="tx1">
                    <a:lumMod val="90000"/>
                    <a:lumOff val="10000"/>
                  </a:schemeClr>
                </a:solidFill>
              </a:rPr>
              <a:t>Unstructured Data: images, video, documents</a:t>
            </a:r>
          </a:p>
          <a:p>
            <a:pPr>
              <a:defRPr/>
            </a:pPr>
            <a:r>
              <a:rPr lang="en-US" altLang="en-US" sz="2200" dirty="0"/>
              <a:t>Examples:</a:t>
            </a:r>
            <a:r>
              <a:rPr lang="en-US" altLang="en-US" sz="1800" kern="0" dirty="0">
                <a:solidFill>
                  <a:srgbClr val="000000"/>
                </a:solidFill>
              </a:rPr>
              <a:t>         </a:t>
            </a:r>
          </a:p>
          <a:p>
            <a:pPr lvl="1">
              <a:defRPr/>
            </a:pPr>
            <a:r>
              <a:rPr lang="en-US" altLang="en-US" sz="1800" kern="0" dirty="0">
                <a:solidFill>
                  <a:schemeClr val="tx1">
                    <a:lumMod val="90000"/>
                    <a:lumOff val="10000"/>
                  </a:schemeClr>
                </a:solidFill>
              </a:rPr>
              <a:t>RDBMS        02/01/2016  “It is raining”</a:t>
            </a:r>
          </a:p>
          <a:p>
            <a:pPr>
              <a:defRPr/>
            </a:pPr>
            <a:r>
              <a:rPr lang="en-US" altLang="en-US" sz="2200" dirty="0"/>
              <a:t>Information: Data that is processed to be useful</a:t>
            </a:r>
          </a:p>
          <a:p>
            <a:pPr>
              <a:defRPr/>
            </a:pPr>
            <a:r>
              <a:rPr lang="en-US" altLang="en-US" sz="2200" dirty="0"/>
              <a:t>Examples: </a:t>
            </a:r>
          </a:p>
          <a:p>
            <a:pPr lvl="1">
              <a:defRPr/>
            </a:pPr>
            <a:r>
              <a:rPr lang="en-US" altLang="en-US" sz="1800" kern="0" dirty="0">
                <a:solidFill>
                  <a:schemeClr val="tx1">
                    <a:lumMod val="90000"/>
                    <a:lumOff val="10000"/>
                  </a:schemeClr>
                </a:solidFill>
              </a:rPr>
              <a:t> Course Code is 1</a:t>
            </a:r>
          </a:p>
          <a:p>
            <a:pPr lvl="1">
              <a:defRPr/>
            </a:pPr>
            <a:r>
              <a:rPr lang="en-US" altLang="en-US" sz="1800" kern="0" dirty="0">
                <a:solidFill>
                  <a:schemeClr val="tx1">
                    <a:lumMod val="90000"/>
                    <a:lumOff val="10000"/>
                  </a:schemeClr>
                </a:solidFill>
              </a:rPr>
              <a:t>The course name is RDBMS</a:t>
            </a:r>
          </a:p>
          <a:p>
            <a:pPr lvl="1">
              <a:defRPr/>
            </a:pPr>
            <a:r>
              <a:rPr lang="en-US" altLang="en-US" sz="1800" kern="0" dirty="0">
                <a:solidFill>
                  <a:schemeClr val="tx1">
                    <a:lumMod val="90000"/>
                    <a:lumOff val="10000"/>
                  </a:schemeClr>
                </a:solidFill>
              </a:rPr>
              <a:t>The begin date of course is 02/01/2016</a:t>
            </a:r>
          </a:p>
          <a:p>
            <a:pPr lvl="1">
              <a:defRPr/>
            </a:pPr>
            <a:r>
              <a:rPr lang="en-US" altLang="en-US" sz="1800" kern="0" dirty="0">
                <a:solidFill>
                  <a:schemeClr val="tx1">
                    <a:lumMod val="90000"/>
                    <a:lumOff val="10000"/>
                  </a:schemeClr>
                </a:solidFill>
              </a:rPr>
              <a:t>The temperature dropped 20 degrees and then it started raining. </a:t>
            </a:r>
          </a:p>
          <a:p>
            <a:pPr lvl="4">
              <a:defRPr/>
            </a:pPr>
            <a:endParaRPr lang="en-US" altLang="en-US" sz="1600" kern="0" dirty="0">
              <a:solidFill>
                <a:srgbClr val="FF0000"/>
              </a:solidFill>
              <a:effectLst>
                <a:outerShdw blurRad="38100" dist="38100" dir="2700000" algn="tl">
                  <a:srgbClr val="C0C0C0"/>
                </a:outerShdw>
              </a:effectLs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2185" y="2053197"/>
            <a:ext cx="3220872" cy="3415566"/>
          </a:xfrm>
          <a:prstGeom prst="rect">
            <a:avLst/>
          </a:prstGeom>
        </p:spPr>
      </p:pic>
    </p:spTree>
    <p:extLst>
      <p:ext uri="{BB962C8B-B14F-4D97-AF65-F5344CB8AC3E}">
        <p14:creationId xmlns:p14="http://schemas.microsoft.com/office/powerpoint/2010/main" val="1934298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02106480-9666-4BCD-9849-26B02B224368}" type="slidenum">
              <a:rPr lang="en-US" altLang="en-US" sz="1400"/>
              <a:pPr algn="r" eaLnBrk="1" hangingPunct="1">
                <a:spcBef>
                  <a:spcPct val="0"/>
                </a:spcBef>
                <a:buFontTx/>
                <a:buNone/>
              </a:pPr>
              <a:t>6</a:t>
            </a:fld>
            <a:endParaRPr lang="en-US" altLang="en-US" sz="1400"/>
          </a:p>
        </p:txBody>
      </p:sp>
      <p:sp>
        <p:nvSpPr>
          <p:cNvPr id="6147" name="Rectangle 2"/>
          <p:cNvSpPr>
            <a:spLocks noGrp="1" noChangeArrowheads="1"/>
          </p:cNvSpPr>
          <p:nvPr>
            <p:ph type="title" idx="4294967295"/>
          </p:nvPr>
        </p:nvSpPr>
        <p:spPr>
          <a:xfrm>
            <a:off x="1600200" y="0"/>
            <a:ext cx="6096000" cy="685800"/>
          </a:xfrm>
        </p:spPr>
        <p:txBody>
          <a:bodyPr>
            <a:normAutofit/>
          </a:bodyPr>
          <a:lstStyle/>
          <a:p>
            <a:r>
              <a:rPr lang="en-US" altLang="en-US" sz="3200" dirty="0">
                <a:solidFill>
                  <a:schemeClr val="tx1"/>
                </a:solidFill>
              </a:rPr>
              <a:t>Traditional approach </a:t>
            </a:r>
          </a:p>
        </p:txBody>
      </p:sp>
      <p:sp>
        <p:nvSpPr>
          <p:cNvPr id="3075" name="Rectangle 3"/>
          <p:cNvSpPr>
            <a:spLocks noGrp="1" noChangeArrowheads="1"/>
          </p:cNvSpPr>
          <p:nvPr>
            <p:ph type="body" idx="4294967295"/>
          </p:nvPr>
        </p:nvSpPr>
        <p:spPr>
          <a:xfrm>
            <a:off x="2057400" y="1066800"/>
            <a:ext cx="7772400" cy="4724400"/>
          </a:xfrm>
        </p:spPr>
        <p:txBody>
          <a:bodyPr>
            <a:normAutofit/>
          </a:bodyPr>
          <a:lstStyle/>
          <a:p>
            <a:pPr eaLnBrk="1" hangingPunct="1">
              <a:defRPr/>
            </a:pPr>
            <a:r>
              <a:rPr lang="en-US" altLang="en-US" sz="2200" dirty="0"/>
              <a:t>The traditional approach to store and access the data is file based system</a:t>
            </a:r>
          </a:p>
          <a:p>
            <a:pPr eaLnBrk="1" hangingPunct="1">
              <a:buFontTx/>
              <a:buNone/>
              <a:defRPr/>
            </a:pPr>
            <a:endParaRPr lang="en-US" altLang="en-US" sz="2200" dirty="0">
              <a:solidFill>
                <a:srgbClr val="000000"/>
              </a:solidFill>
            </a:endParaRPr>
          </a:p>
          <a:p>
            <a:pPr eaLnBrk="1" hangingPunct="1">
              <a:defRPr/>
            </a:pPr>
            <a:r>
              <a:rPr lang="en-US" altLang="en-US" sz="2200" b="1" dirty="0">
                <a:solidFill>
                  <a:srgbClr val="000000"/>
                </a:solidFill>
              </a:rPr>
              <a:t>File-based System</a:t>
            </a:r>
          </a:p>
          <a:p>
            <a:pPr eaLnBrk="1" hangingPunct="1">
              <a:buFontTx/>
              <a:buNone/>
              <a:defRPr/>
            </a:pPr>
            <a:endParaRPr lang="en-US" altLang="en-US" sz="2200" dirty="0">
              <a:solidFill>
                <a:srgbClr val="000000"/>
              </a:solidFill>
            </a:endParaRPr>
          </a:p>
          <a:p>
            <a:pPr lvl="1" eaLnBrk="1" hangingPunct="1">
              <a:defRPr/>
            </a:pPr>
            <a:r>
              <a:rPr lang="en-US" altLang="en-US" sz="2200" dirty="0"/>
              <a:t>Data are stored as collection of records in  flat-files (data files) on the disk</a:t>
            </a:r>
          </a:p>
          <a:p>
            <a:pPr lvl="1" eaLnBrk="1" hangingPunct="1">
              <a:defRPr/>
            </a:pPr>
            <a:r>
              <a:rPr lang="en-GB" altLang="en-US" sz="2200" dirty="0"/>
              <a:t>Collection of application programs that perform services for the end users (e.g. reports) access these data files</a:t>
            </a:r>
          </a:p>
          <a:p>
            <a:pPr lvl="1" eaLnBrk="1" hangingPunct="1">
              <a:defRPr/>
            </a:pPr>
            <a:r>
              <a:rPr lang="en-GB" altLang="en-US" sz="2200" dirty="0"/>
              <a:t>Each application defines and manages its own data</a:t>
            </a:r>
          </a:p>
          <a:p>
            <a:pPr lvl="1" eaLnBrk="1" hangingPunct="1">
              <a:defRPr/>
            </a:pPr>
            <a:endParaRPr lang="en-US" altLang="en-US" sz="2200" dirty="0"/>
          </a:p>
          <a:p>
            <a:pPr eaLnBrk="1" hangingPunct="1">
              <a:lnSpc>
                <a:spcPct val="90000"/>
              </a:lnSpc>
              <a:defRPr/>
            </a:pPr>
            <a:endParaRPr lang="en-US" altLang="en-US" sz="2200" dirty="0">
              <a:solidFill>
                <a:srgbClr val="000000"/>
              </a:solidFill>
            </a:endParaRPr>
          </a:p>
        </p:txBody>
      </p:sp>
    </p:spTree>
    <p:extLst>
      <p:ext uri="{BB962C8B-B14F-4D97-AF65-F5344CB8AC3E}">
        <p14:creationId xmlns:p14="http://schemas.microsoft.com/office/powerpoint/2010/main" val="2023701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AC3D499D-AFF6-470E-81F7-A929688BBC46}" type="slidenum">
              <a:rPr lang="en-US" altLang="en-US" sz="1400"/>
              <a:pPr algn="r" eaLnBrk="1" hangingPunct="1">
                <a:spcBef>
                  <a:spcPct val="0"/>
                </a:spcBef>
                <a:buFontTx/>
                <a:buNone/>
              </a:pPr>
              <a:t>7</a:t>
            </a:fld>
            <a:endParaRPr lang="en-US" altLang="en-US" sz="1400"/>
          </a:p>
        </p:txBody>
      </p:sp>
      <p:sp>
        <p:nvSpPr>
          <p:cNvPr id="7171" name="Rectangle 2"/>
          <p:cNvSpPr>
            <a:spLocks noGrp="1" noChangeArrowheads="1"/>
          </p:cNvSpPr>
          <p:nvPr>
            <p:ph type="title" idx="4294967295"/>
          </p:nvPr>
        </p:nvSpPr>
        <p:spPr>
          <a:xfrm>
            <a:off x="1600200" y="0"/>
            <a:ext cx="7010400" cy="685800"/>
          </a:xfrm>
        </p:spPr>
        <p:txBody>
          <a:bodyPr>
            <a:normAutofit/>
          </a:bodyPr>
          <a:lstStyle/>
          <a:p>
            <a:r>
              <a:rPr lang="en-US" altLang="en-US" sz="3200" dirty="0">
                <a:solidFill>
                  <a:schemeClr val="tx1"/>
                </a:solidFill>
              </a:rPr>
              <a:t>How traditional approach works?</a:t>
            </a:r>
          </a:p>
        </p:txBody>
      </p:sp>
      <p:sp>
        <p:nvSpPr>
          <p:cNvPr id="3075" name="Rectangle 3"/>
          <p:cNvSpPr>
            <a:spLocks noGrp="1" noChangeArrowheads="1"/>
          </p:cNvSpPr>
          <p:nvPr>
            <p:ph type="body" idx="4294967295"/>
          </p:nvPr>
        </p:nvSpPr>
        <p:spPr>
          <a:xfrm>
            <a:off x="2057400" y="1066800"/>
            <a:ext cx="7772400" cy="4724400"/>
          </a:xfrm>
        </p:spPr>
        <p:txBody>
          <a:bodyPr/>
          <a:lstStyle/>
          <a:p>
            <a:pPr lvl="1" eaLnBrk="1" hangingPunct="1">
              <a:defRPr/>
            </a:pPr>
            <a:endParaRPr lang="en-US" altLang="en-US">
              <a:solidFill>
                <a:srgbClr val="000000"/>
              </a:solidFill>
              <a:effectLst>
                <a:outerShdw blurRad="38100" dist="38100" dir="2700000" algn="tl">
                  <a:srgbClr val="C0C0C0"/>
                </a:outerShdw>
              </a:effectLst>
            </a:endParaRPr>
          </a:p>
          <a:p>
            <a:pPr eaLnBrk="1" hangingPunct="1">
              <a:lnSpc>
                <a:spcPct val="90000"/>
              </a:lnSpc>
              <a:defRPr/>
            </a:pPr>
            <a:endParaRPr lang="en-US" altLang="en-US" sz="2800">
              <a:solidFill>
                <a:srgbClr val="000000"/>
              </a:solidFill>
              <a:effectLst>
                <a:outerShdw blurRad="38100" dist="38100" dir="2700000" algn="tl">
                  <a:srgbClr val="C0C0C0"/>
                </a:outerShdw>
              </a:effectLst>
            </a:endParaRPr>
          </a:p>
        </p:txBody>
      </p:sp>
      <p:pic>
        <p:nvPicPr>
          <p:cNvPr id="7173" name="Picture 5" descr="C01NF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314" y="1066801"/>
            <a:ext cx="7775575" cy="286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4" name="Picture 7" descr="DS3-Figure 01-0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4038600"/>
            <a:ext cx="8142288" cy="181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5" name="Picture 9" descr="whi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7200" y="1143000"/>
            <a:ext cx="2438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8"/>
          <p:cNvSpPr>
            <a:spLocks noChangeArrowheads="1"/>
          </p:cNvSpPr>
          <p:nvPr/>
        </p:nvSpPr>
        <p:spPr bwMode="auto">
          <a:xfrm>
            <a:off x="7924800" y="1295400"/>
            <a:ext cx="2514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b="1"/>
              <a:t>File Based Processing</a:t>
            </a:r>
            <a:r>
              <a:rPr lang="en-US" altLang="en-US"/>
              <a:t> </a:t>
            </a:r>
          </a:p>
          <a:p>
            <a:pPr algn="ctr" eaLnBrk="1" hangingPunct="1"/>
            <a:endParaRPr lang="en-US" altLang="en-US"/>
          </a:p>
        </p:txBody>
      </p:sp>
    </p:spTree>
    <p:extLst>
      <p:ext uri="{BB962C8B-B14F-4D97-AF65-F5344CB8AC3E}">
        <p14:creationId xmlns:p14="http://schemas.microsoft.com/office/powerpoint/2010/main" val="3195967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23E2BC72-D4C7-4281-9887-7DE88A6583B4}" type="slidenum">
              <a:rPr lang="en-US" altLang="en-US" sz="1400"/>
              <a:pPr algn="r" eaLnBrk="1" hangingPunct="1">
                <a:spcBef>
                  <a:spcPct val="0"/>
                </a:spcBef>
                <a:buFontTx/>
                <a:buNone/>
              </a:pPr>
              <a:t>8</a:t>
            </a:fld>
            <a:endParaRPr lang="en-US" altLang="en-US" sz="1400"/>
          </a:p>
        </p:txBody>
      </p:sp>
      <p:sp>
        <p:nvSpPr>
          <p:cNvPr id="8195" name="Rectangle 2"/>
          <p:cNvSpPr>
            <a:spLocks noGrp="1" noChangeArrowheads="1"/>
          </p:cNvSpPr>
          <p:nvPr>
            <p:ph type="title" idx="4294967295"/>
          </p:nvPr>
        </p:nvSpPr>
        <p:spPr>
          <a:xfrm>
            <a:off x="1600200" y="0"/>
            <a:ext cx="6781800" cy="685800"/>
          </a:xfrm>
        </p:spPr>
        <p:txBody>
          <a:bodyPr>
            <a:normAutofit/>
          </a:bodyPr>
          <a:lstStyle/>
          <a:p>
            <a:pPr algn="l" eaLnBrk="1" hangingPunct="1"/>
            <a:r>
              <a:rPr lang="en-US" altLang="en-US" sz="3200" dirty="0">
                <a:solidFill>
                  <a:schemeClr val="tx1"/>
                </a:solidFill>
              </a:rPr>
              <a:t>Limitations of traditional approach</a:t>
            </a:r>
          </a:p>
        </p:txBody>
      </p:sp>
      <p:sp>
        <p:nvSpPr>
          <p:cNvPr id="3075" name="Rectangle 3"/>
          <p:cNvSpPr>
            <a:spLocks noGrp="1" noChangeArrowheads="1"/>
          </p:cNvSpPr>
          <p:nvPr>
            <p:ph type="body" idx="4294967295"/>
          </p:nvPr>
        </p:nvSpPr>
        <p:spPr>
          <a:xfrm>
            <a:off x="1905000" y="914400"/>
            <a:ext cx="8458200" cy="5181600"/>
          </a:xfrm>
        </p:spPr>
        <p:txBody>
          <a:bodyPr/>
          <a:lstStyle/>
          <a:p>
            <a:pPr marL="533400" indent="-533400">
              <a:lnSpc>
                <a:spcPct val="80000"/>
              </a:lnSpc>
              <a:defRPr/>
            </a:pPr>
            <a:r>
              <a:rPr lang="en-GB" altLang="en-US" sz="2000" dirty="0">
                <a:solidFill>
                  <a:srgbClr val="000000"/>
                </a:solidFill>
              </a:rPr>
              <a:t>Separation and isolation of data</a:t>
            </a:r>
          </a:p>
          <a:p>
            <a:pPr marL="762494" lvl="1" indent="-381000">
              <a:lnSpc>
                <a:spcPct val="80000"/>
              </a:lnSpc>
              <a:buFont typeface="Arial" charset="0"/>
              <a:buChar char="–"/>
              <a:defRPr/>
            </a:pPr>
            <a:r>
              <a:rPr lang="en-GB" altLang="en-US" sz="1800" dirty="0">
                <a:solidFill>
                  <a:srgbClr val="000000"/>
                </a:solidFill>
              </a:rPr>
              <a:t>Each program maintains its own set of data.</a:t>
            </a:r>
          </a:p>
          <a:p>
            <a:pPr marL="762494" lvl="1" indent="-381000">
              <a:lnSpc>
                <a:spcPct val="80000"/>
              </a:lnSpc>
              <a:buFont typeface="Arial" charset="0"/>
              <a:buChar char="–"/>
              <a:defRPr/>
            </a:pPr>
            <a:r>
              <a:rPr lang="en-GB" altLang="en-US" sz="1800" dirty="0">
                <a:solidFill>
                  <a:srgbClr val="000000"/>
                </a:solidFill>
              </a:rPr>
              <a:t>Users of one program may be unaware of potentially useful data held by other programs.</a:t>
            </a:r>
          </a:p>
          <a:p>
            <a:pPr marL="1295400" lvl="2" indent="-381000">
              <a:lnSpc>
                <a:spcPct val="80000"/>
              </a:lnSpc>
              <a:buNone/>
              <a:defRPr/>
            </a:pPr>
            <a:endParaRPr lang="en-US" altLang="en-US" sz="1800" dirty="0">
              <a:solidFill>
                <a:srgbClr val="000000"/>
              </a:solidFill>
            </a:endParaRPr>
          </a:p>
          <a:p>
            <a:pPr marL="533400" indent="-533400">
              <a:lnSpc>
                <a:spcPct val="80000"/>
              </a:lnSpc>
              <a:defRPr/>
            </a:pPr>
            <a:r>
              <a:rPr lang="en-GB" altLang="en-US" sz="2000" dirty="0">
                <a:solidFill>
                  <a:srgbClr val="000000"/>
                </a:solidFill>
              </a:rPr>
              <a:t>Duplication of data</a:t>
            </a:r>
          </a:p>
          <a:p>
            <a:pPr marL="914400" lvl="1" indent="-457200">
              <a:lnSpc>
                <a:spcPct val="80000"/>
              </a:lnSpc>
              <a:defRPr/>
            </a:pPr>
            <a:r>
              <a:rPr lang="en-GB" altLang="en-US" sz="1800" dirty="0">
                <a:solidFill>
                  <a:srgbClr val="000000"/>
                </a:solidFill>
              </a:rPr>
              <a:t>Same data is held by different applications.</a:t>
            </a:r>
          </a:p>
          <a:p>
            <a:pPr marL="914400" lvl="1" indent="-457200">
              <a:lnSpc>
                <a:spcPct val="80000"/>
              </a:lnSpc>
              <a:defRPr/>
            </a:pPr>
            <a:r>
              <a:rPr lang="en-GB" altLang="en-US" sz="1800" dirty="0">
                <a:solidFill>
                  <a:srgbClr val="000000"/>
                </a:solidFill>
              </a:rPr>
              <a:t>Wasted space and potentially different values and/or different formats for the same item.</a:t>
            </a:r>
          </a:p>
          <a:p>
            <a:pPr marL="914400" lvl="1" indent="-457200">
              <a:lnSpc>
                <a:spcPct val="80000"/>
              </a:lnSpc>
              <a:buNone/>
              <a:defRPr/>
            </a:pPr>
            <a:endParaRPr lang="en-GB" altLang="en-US" sz="1800" dirty="0">
              <a:solidFill>
                <a:srgbClr val="000000"/>
              </a:solidFill>
            </a:endParaRPr>
          </a:p>
          <a:p>
            <a:pPr marL="533400" indent="-533400">
              <a:lnSpc>
                <a:spcPct val="80000"/>
              </a:lnSpc>
              <a:defRPr/>
            </a:pPr>
            <a:r>
              <a:rPr lang="en-GB" altLang="en-US" sz="2000" dirty="0">
                <a:solidFill>
                  <a:srgbClr val="000000"/>
                </a:solidFill>
              </a:rPr>
              <a:t>No Concurrent access to data</a:t>
            </a:r>
          </a:p>
          <a:p>
            <a:pPr marL="533400" indent="-533400">
              <a:lnSpc>
                <a:spcPct val="80000"/>
              </a:lnSpc>
              <a:defRPr/>
            </a:pPr>
            <a:endParaRPr lang="en-GB" altLang="en-US" sz="2000" dirty="0">
              <a:solidFill>
                <a:srgbClr val="000000"/>
              </a:solidFill>
            </a:endParaRPr>
          </a:p>
          <a:p>
            <a:pPr marL="533400" indent="-533400">
              <a:lnSpc>
                <a:spcPct val="80000"/>
              </a:lnSpc>
              <a:defRPr/>
            </a:pPr>
            <a:r>
              <a:rPr lang="en-GB" altLang="en-US" sz="2000" dirty="0">
                <a:solidFill>
                  <a:srgbClr val="000000"/>
                </a:solidFill>
              </a:rPr>
              <a:t>No simultaneous application access to data</a:t>
            </a:r>
          </a:p>
          <a:p>
            <a:pPr marL="533400" indent="-533400">
              <a:lnSpc>
                <a:spcPct val="80000"/>
              </a:lnSpc>
              <a:defRPr/>
            </a:pPr>
            <a:endParaRPr lang="en-GB" altLang="en-US" sz="2000" dirty="0">
              <a:solidFill>
                <a:srgbClr val="000000"/>
              </a:solidFill>
            </a:endParaRPr>
          </a:p>
          <a:p>
            <a:pPr marL="533400" indent="-533400">
              <a:lnSpc>
                <a:spcPct val="80000"/>
              </a:lnSpc>
              <a:defRPr/>
            </a:pPr>
            <a:r>
              <a:rPr lang="en-US" altLang="en-US" sz="2000" dirty="0">
                <a:solidFill>
                  <a:srgbClr val="000000"/>
                </a:solidFill>
              </a:rPr>
              <a:t>No data independence</a:t>
            </a:r>
          </a:p>
          <a:p>
            <a:pPr marL="914400" lvl="1" indent="-457200">
              <a:lnSpc>
                <a:spcPct val="80000"/>
              </a:lnSpc>
              <a:defRPr/>
            </a:pPr>
            <a:r>
              <a:rPr lang="en-GB" altLang="en-US" sz="1800" dirty="0">
                <a:solidFill>
                  <a:srgbClr val="000000"/>
                </a:solidFill>
              </a:rPr>
              <a:t>File structure is defined in the program code</a:t>
            </a:r>
            <a:endParaRPr lang="en-US" altLang="en-US" sz="1800" dirty="0">
              <a:solidFill>
                <a:srgbClr val="000000"/>
              </a:solidFill>
            </a:endParaRPr>
          </a:p>
        </p:txBody>
      </p:sp>
    </p:spTree>
    <p:extLst>
      <p:ext uri="{BB962C8B-B14F-4D97-AF65-F5344CB8AC3E}">
        <p14:creationId xmlns:p14="http://schemas.microsoft.com/office/powerpoint/2010/main" val="2301021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218" name="Slide Number Placeholder 5"/>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5F2625E5-21E6-4167-BA86-9A131431224B}" type="slidenum">
              <a:rPr lang="en-US" altLang="en-US" sz="1400"/>
              <a:pPr algn="r" eaLnBrk="1" hangingPunct="1">
                <a:spcBef>
                  <a:spcPct val="0"/>
                </a:spcBef>
                <a:buFontTx/>
                <a:buNone/>
              </a:pPr>
              <a:t>9</a:t>
            </a:fld>
            <a:endParaRPr lang="en-US" altLang="en-US" sz="1400"/>
          </a:p>
        </p:txBody>
      </p:sp>
      <p:sp>
        <p:nvSpPr>
          <p:cNvPr id="9219" name="Rectangle 2"/>
          <p:cNvSpPr>
            <a:spLocks noGrp="1" noChangeArrowheads="1"/>
          </p:cNvSpPr>
          <p:nvPr>
            <p:ph type="title" idx="4294967295"/>
          </p:nvPr>
        </p:nvSpPr>
        <p:spPr>
          <a:xfrm>
            <a:off x="407961" y="0"/>
            <a:ext cx="6781800" cy="685800"/>
          </a:xfrm>
        </p:spPr>
        <p:txBody>
          <a:bodyPr>
            <a:normAutofit/>
          </a:bodyPr>
          <a:lstStyle/>
          <a:p>
            <a:pPr algn="l" eaLnBrk="1" hangingPunct="1"/>
            <a:r>
              <a:rPr lang="en-US" altLang="en-US" sz="3200" dirty="0">
                <a:solidFill>
                  <a:schemeClr val="tx1"/>
                </a:solidFill>
              </a:rPr>
              <a:t>Database approach</a:t>
            </a:r>
          </a:p>
        </p:txBody>
      </p:sp>
      <p:sp>
        <p:nvSpPr>
          <p:cNvPr id="3075" name="Rectangle 3"/>
          <p:cNvSpPr>
            <a:spLocks noGrp="1" noChangeArrowheads="1"/>
          </p:cNvSpPr>
          <p:nvPr>
            <p:ph type="body" idx="4294967295"/>
          </p:nvPr>
        </p:nvSpPr>
        <p:spPr>
          <a:xfrm>
            <a:off x="3733800" y="914400"/>
            <a:ext cx="8458200" cy="5181600"/>
          </a:xfrm>
        </p:spPr>
        <p:txBody>
          <a:bodyPr>
            <a:normAutofit/>
          </a:bodyPr>
          <a:lstStyle/>
          <a:p>
            <a:pPr marL="533400" indent="-533400">
              <a:defRPr/>
            </a:pPr>
            <a:r>
              <a:rPr lang="en-GB" altLang="en-US" sz="2000" dirty="0">
                <a:solidFill>
                  <a:srgbClr val="000000"/>
                </a:solidFill>
              </a:rPr>
              <a:t>Data is stored in the database as a collection of data files</a:t>
            </a:r>
            <a:endParaRPr lang="en-GB" altLang="en-US" sz="2400" dirty="0">
              <a:solidFill>
                <a:srgbClr val="000000"/>
              </a:solidFill>
            </a:endParaRPr>
          </a:p>
          <a:p>
            <a:pPr marL="533400" indent="-533400">
              <a:defRPr/>
            </a:pPr>
            <a:r>
              <a:rPr lang="en-US" altLang="en-US" sz="2000" dirty="0">
                <a:solidFill>
                  <a:srgbClr val="000000"/>
                </a:solidFill>
              </a:rPr>
              <a:t>Database:</a:t>
            </a:r>
          </a:p>
          <a:p>
            <a:pPr marL="914400" lvl="1" indent="-457200">
              <a:defRPr/>
            </a:pPr>
            <a:r>
              <a:rPr lang="en-US" altLang="en-US" sz="2000" dirty="0">
                <a:solidFill>
                  <a:srgbClr val="000000"/>
                </a:solidFill>
              </a:rPr>
              <a:t>A collection of related data.</a:t>
            </a:r>
          </a:p>
          <a:p>
            <a:pPr marL="533400" indent="-533400">
              <a:defRPr/>
            </a:pPr>
            <a:r>
              <a:rPr lang="en-US" altLang="en-US" sz="2000" dirty="0">
                <a:solidFill>
                  <a:srgbClr val="000000"/>
                </a:solidFill>
              </a:rPr>
              <a:t>Database Management System (DBMS):</a:t>
            </a:r>
          </a:p>
          <a:p>
            <a:pPr marL="914400" lvl="1" indent="-457200">
              <a:defRPr/>
            </a:pPr>
            <a:r>
              <a:rPr lang="en-US" altLang="en-US" sz="2000" dirty="0">
                <a:solidFill>
                  <a:srgbClr val="000000"/>
                </a:solidFill>
              </a:rPr>
              <a:t>A software package/ system to facilitate the creation and maintenance of a computerized database.</a:t>
            </a:r>
          </a:p>
          <a:p>
            <a:pPr marL="533400" indent="-533400">
              <a:defRPr/>
            </a:pPr>
            <a:r>
              <a:rPr lang="en-US" altLang="en-US" sz="2000" dirty="0">
                <a:solidFill>
                  <a:srgbClr val="000000"/>
                </a:solidFill>
              </a:rPr>
              <a:t>Database System:</a:t>
            </a:r>
          </a:p>
          <a:p>
            <a:pPr marL="914400" lvl="1" indent="-457200">
              <a:defRPr/>
            </a:pPr>
            <a:r>
              <a:rPr lang="en-US" altLang="en-US" sz="2000" dirty="0">
                <a:solidFill>
                  <a:srgbClr val="000000"/>
                </a:solidFill>
              </a:rPr>
              <a:t>The DBMS software together with the database</a:t>
            </a:r>
            <a:endParaRPr lang="en-GB" altLang="en-US" sz="2000" dirty="0">
              <a:solidFill>
                <a:srgbClr val="000000"/>
              </a:solidFill>
            </a:endParaRPr>
          </a:p>
          <a:p>
            <a:pPr marL="533400" indent="-533400">
              <a:defRPr/>
            </a:pPr>
            <a:endParaRPr lang="en-US" altLang="en-US" sz="3200" dirty="0">
              <a:solidFill>
                <a:srgbClr val="000000"/>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0819" y="3944039"/>
            <a:ext cx="4439798" cy="2539311"/>
          </a:xfrm>
          <a:prstGeom prst="rect">
            <a:avLst/>
          </a:prstGeom>
        </p:spPr>
      </p:pic>
    </p:spTree>
    <p:extLst>
      <p:ext uri="{BB962C8B-B14F-4D97-AF65-F5344CB8AC3E}">
        <p14:creationId xmlns:p14="http://schemas.microsoft.com/office/powerpoint/2010/main" val="423549400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themeOverride>
</file>

<file path=ppt/theme/themeOverride2.xml><?xml version="1.0" encoding="utf-8"?>
<a:themeOverride xmlns:a="http://schemas.openxmlformats.org/drawingml/2006/main">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SharedContentType xmlns="Microsoft.SharePoint.Taxonomy.ContentTypeSync" SourceId="2427474e-60f8-4f75-abfc-98841d67cf98" ContentTypeId="0x01" PreviousValue="false"/>
</file>

<file path=customXml/item4.xml><?xml version="1.0" encoding="utf-8"?>
<ct:contentTypeSchema xmlns:ct="http://schemas.microsoft.com/office/2006/metadata/contentType" xmlns:ma="http://schemas.microsoft.com/office/2006/metadata/properties/metaAttributes" ct:_="" ma:_="" ma:contentTypeName="Document" ma:contentTypeID="0x010100DDA85A817F38494FB2CAEF50AF632CC4" ma:contentTypeVersion="0" ma:contentTypeDescription="Create a new document." ma:contentTypeScope="" ma:versionID="289e4c6a6392d02f3682c12b86bc9121">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E2F61D-0844-4312-8295-BA9460D20164}"/>
</file>

<file path=customXml/itemProps2.xml><?xml version="1.0" encoding="utf-8"?>
<ds:datastoreItem xmlns:ds="http://schemas.openxmlformats.org/officeDocument/2006/customXml" ds:itemID="{1590D1E7-2A80-490F-937A-F1E57FE1C728}"/>
</file>

<file path=customXml/itemProps3.xml><?xml version="1.0" encoding="utf-8"?>
<ds:datastoreItem xmlns:ds="http://schemas.openxmlformats.org/officeDocument/2006/customXml" ds:itemID="{524CDDB7-448F-4E27-9246-103C6329CEDC}"/>
</file>

<file path=customXml/itemProps4.xml><?xml version="1.0" encoding="utf-8"?>
<ds:datastoreItem xmlns:ds="http://schemas.openxmlformats.org/officeDocument/2006/customXml" ds:itemID="{AB13A923-7FE8-49B5-B2EE-365E91ABA237}"/>
</file>

<file path=docProps/app.xml><?xml version="1.0" encoding="utf-8"?>
<Properties xmlns="http://schemas.openxmlformats.org/officeDocument/2006/extended-properties" xmlns:vt="http://schemas.openxmlformats.org/officeDocument/2006/docPropsVTypes">
  <Template/>
  <TotalTime>40070</TotalTime>
  <Words>874</Words>
  <Application>Microsoft Office PowerPoint</Application>
  <PresentationFormat>Widescreen</PresentationFormat>
  <Paragraphs>195</Paragraphs>
  <Slides>26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Brush Script Std</vt:lpstr>
      <vt:lpstr>Calibri</vt:lpstr>
      <vt:lpstr>Helvetica Condensed</vt:lpstr>
      <vt:lpstr>HelveticaNeue Condensed</vt:lpstr>
      <vt:lpstr>Times</vt:lpstr>
      <vt:lpstr>Times New Roman</vt:lpstr>
      <vt:lpstr>Wingdings</vt:lpstr>
      <vt:lpstr>Blank Presentation</vt:lpstr>
      <vt:lpstr>DBMS- Session1</vt:lpstr>
      <vt:lpstr>Course Objective</vt:lpstr>
      <vt:lpstr>Session Objective</vt:lpstr>
      <vt:lpstr>Data Storage </vt:lpstr>
      <vt:lpstr>Data and information</vt:lpstr>
      <vt:lpstr>Traditional approach </vt:lpstr>
      <vt:lpstr>How traditional approach works?</vt:lpstr>
      <vt:lpstr>Limitations of traditional approach</vt:lpstr>
      <vt:lpstr>Database approach</vt:lpstr>
      <vt:lpstr>Advantages of database approach (DBMS)</vt:lpstr>
      <vt:lpstr>Data Model</vt:lpstr>
      <vt:lpstr>Types of  data model             </vt:lpstr>
      <vt:lpstr>Hierarchical Data Model             </vt:lpstr>
      <vt:lpstr>Network Data Model             </vt:lpstr>
      <vt:lpstr>Relational data model</vt:lpstr>
      <vt:lpstr>Relational data model                        contd…</vt:lpstr>
      <vt:lpstr>Relational Model Terminology</vt:lpstr>
      <vt:lpstr>Relational Model Example</vt:lpstr>
      <vt:lpstr>Data Base Keys</vt:lpstr>
      <vt:lpstr>Keys</vt:lpstr>
      <vt:lpstr>Keys                                         contd…</vt:lpstr>
      <vt:lpstr>Keys                                              contd…</vt:lpstr>
      <vt:lpstr>Keys                                         contd…</vt:lpstr>
      <vt:lpstr>Keys                                         contd…</vt:lpstr>
      <vt:lpstr>Video on Keys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UmamaheswariA@hexaware.com</dc:creator>
  <cp:lastModifiedBy>Jamuna rani Kanniah chandran</cp:lastModifiedBy>
  <cp:revision>877</cp:revision>
  <dcterms:created xsi:type="dcterms:W3CDTF">2014-11-02T05:32:32Z</dcterms:created>
  <dcterms:modified xsi:type="dcterms:W3CDTF">2019-07-01T06:28:20Z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0x010100DDA85A817F38494FB2CAEF50AF632CC4</vt:lpwstr>
  </property>
</Properties>
</file>