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docx" ContentType="application/vnd.openxmlformats-officedocument.wordprocessingml.document"/>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24"/>
  </p:notesMasterIdLst>
  <p:handoutMasterIdLst>
    <p:handoutMasterId r:id="rId25"/>
  </p:handoutMasterIdLst>
  <p:sldIdLst>
    <p:sldId id="256" r:id="rId5"/>
    <p:sldId id="389" r:id="rId6"/>
    <p:sldId id="381" r:id="rId7"/>
    <p:sldId id="382" r:id="rId8"/>
    <p:sldId id="383" r:id="rId9"/>
    <p:sldId id="332" r:id="rId10"/>
    <p:sldId id="384" r:id="rId11"/>
    <p:sldId id="334" r:id="rId12"/>
    <p:sldId id="335" r:id="rId13"/>
    <p:sldId id="336" r:id="rId14"/>
    <p:sldId id="339" r:id="rId15"/>
    <p:sldId id="385" r:id="rId16"/>
    <p:sldId id="386" r:id="rId17"/>
    <p:sldId id="349" r:id="rId18"/>
    <p:sldId id="341" r:id="rId19"/>
    <p:sldId id="387" r:id="rId20"/>
    <p:sldId id="343" r:id="rId21"/>
    <p:sldId id="388"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89DB"/>
    <a:srgbClr val="F39220"/>
    <a:srgbClr val="0E4EFF"/>
    <a:srgbClr val="2F92CF"/>
    <a:srgbClr val="FB0A1A"/>
    <a:srgbClr val="FFFFFF"/>
    <a:srgbClr val="000061"/>
    <a:srgbClr val="FFB006"/>
    <a:srgbClr val="DAD628"/>
    <a:srgbClr val="000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7" autoAdjust="0"/>
    <p:restoredTop sz="94667" autoAdjust="0"/>
  </p:normalViewPr>
  <p:slideViewPr>
    <p:cSldViewPr snapToGrid="0">
      <p:cViewPr varScale="1">
        <p:scale>
          <a:sx n="72" d="100"/>
          <a:sy n="72" d="100"/>
        </p:scale>
        <p:origin x="576" y="5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openxmlformats.org/officeDocument/2006/relationships/customXml" Target="../customXml/item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7/1/2019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7/1/2019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Times New Roman" panose="02020603050405020304" pitchFamily="18" charset="0"/>
              </a:rPr>
              <a:t>Data</a:t>
            </a:r>
            <a:r>
              <a:rPr lang="en-US" altLang="en-US">
                <a:latin typeface="Times New Roman" panose="02020603050405020304" pitchFamily="18" charset="0"/>
              </a:rPr>
              <a:t>: symbols</a:t>
            </a:r>
            <a:br>
              <a:rPr lang="en-US" altLang="en-US">
                <a:latin typeface="Times New Roman" panose="02020603050405020304" pitchFamily="18" charset="0"/>
              </a:rPr>
            </a:br>
            <a:br>
              <a:rPr lang="en-US" altLang="en-US">
                <a:latin typeface="Times New Roman" panose="02020603050405020304" pitchFamily="18" charset="0"/>
              </a:rPr>
            </a:br>
            <a:r>
              <a:rPr lang="en-US" altLang="en-US">
                <a:latin typeface="Times New Roman" panose="02020603050405020304" pitchFamily="18" charset="0"/>
              </a:rPr>
              <a:t>I</a:t>
            </a:r>
            <a:r>
              <a:rPr lang="en-US" altLang="en-US" b="1">
                <a:latin typeface="Times New Roman" panose="02020603050405020304" pitchFamily="18" charset="0"/>
              </a:rPr>
              <a:t>nformation</a:t>
            </a:r>
            <a:r>
              <a:rPr lang="en-US" altLang="en-US">
                <a:latin typeface="Times New Roman" panose="02020603050405020304" pitchFamily="18" charset="0"/>
              </a:rPr>
              <a:t>: data that are processed to be useful; provides answers to "who", "what", "where", and "when" questions</a:t>
            </a:r>
            <a:br>
              <a:rPr lang="en-US" altLang="en-US">
                <a:latin typeface="Times New Roman" panose="02020603050405020304" pitchFamily="18" charset="0"/>
              </a:rPr>
            </a:br>
            <a:r>
              <a:rPr lang="en-US" altLang="en-US" b="1">
                <a:latin typeface="Times New Roman" panose="02020603050405020304" pitchFamily="18" charset="0"/>
              </a:rPr>
              <a:t>Data</a:t>
            </a:r>
            <a:r>
              <a:rPr lang="en-US" altLang="en-US">
                <a:latin typeface="Times New Roman" panose="02020603050405020304" pitchFamily="18" charset="0"/>
              </a:rPr>
              <a:t>... data is raw. It simply exists and has no significance beyond its existence (in and of itself). It can exist in any form, usable or not. It does not have meaning of itself. In computer parlance, a spreadsheet generally starts out by holding data.</a:t>
            </a:r>
            <a:endParaRPr lang="en-US" altLang="en-US" b="1">
              <a:latin typeface="Times New Roman" panose="02020603050405020304" pitchFamily="18" charset="0"/>
            </a:endParaRPr>
          </a:p>
          <a:p>
            <a:r>
              <a:rPr lang="en-US" altLang="en-US" b="1">
                <a:latin typeface="Times New Roman" panose="02020603050405020304" pitchFamily="18" charset="0"/>
              </a:rPr>
              <a:t>Information</a:t>
            </a:r>
            <a:r>
              <a:rPr lang="en-US" altLang="en-US">
                <a:latin typeface="Times New Roman" panose="02020603050405020304" pitchFamily="18" charset="0"/>
              </a:rPr>
              <a:t>... information is data that has been given meaning by way of relational connection. This "meaning" can be useful, but does not have to be. In computer parlance, a relational database makes information from the data stored within it.</a:t>
            </a:r>
          </a:p>
          <a:p>
            <a:endParaRPr lang="en-US" altLang="en-US">
              <a:latin typeface="Times New Roman" panose="02020603050405020304" pitchFamily="18" charset="0"/>
            </a:endParaRPr>
          </a:p>
        </p:txBody>
      </p:sp>
    </p:spTree>
    <p:extLst>
      <p:ext uri="{BB962C8B-B14F-4D97-AF65-F5344CB8AC3E}">
        <p14:creationId xmlns:p14="http://schemas.microsoft.com/office/powerpoint/2010/main" val="2916092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Times New Roman" panose="02020603050405020304" pitchFamily="18" charset="0"/>
              </a:rPr>
              <a:t>Data</a:t>
            </a:r>
            <a:r>
              <a:rPr lang="en-US" altLang="en-US">
                <a:latin typeface="Times New Roman" panose="02020603050405020304" pitchFamily="18" charset="0"/>
              </a:rPr>
              <a:t>: symbols</a:t>
            </a:r>
            <a:br>
              <a:rPr lang="en-US" altLang="en-US">
                <a:latin typeface="Times New Roman" panose="02020603050405020304" pitchFamily="18" charset="0"/>
              </a:rPr>
            </a:br>
            <a:br>
              <a:rPr lang="en-US" altLang="en-US">
                <a:latin typeface="Times New Roman" panose="02020603050405020304" pitchFamily="18" charset="0"/>
              </a:rPr>
            </a:br>
            <a:r>
              <a:rPr lang="en-US" altLang="en-US">
                <a:latin typeface="Times New Roman" panose="02020603050405020304" pitchFamily="18" charset="0"/>
              </a:rPr>
              <a:t>I</a:t>
            </a:r>
            <a:r>
              <a:rPr lang="en-US" altLang="en-US" b="1">
                <a:latin typeface="Times New Roman" panose="02020603050405020304" pitchFamily="18" charset="0"/>
              </a:rPr>
              <a:t>nformation</a:t>
            </a:r>
            <a:r>
              <a:rPr lang="en-US" altLang="en-US">
                <a:latin typeface="Times New Roman" panose="02020603050405020304" pitchFamily="18" charset="0"/>
              </a:rPr>
              <a:t>: data that are processed to be useful; provides answers to "who", "what", "where", and "when" questions</a:t>
            </a:r>
            <a:br>
              <a:rPr lang="en-US" altLang="en-US">
                <a:latin typeface="Times New Roman" panose="02020603050405020304" pitchFamily="18" charset="0"/>
              </a:rPr>
            </a:br>
            <a:r>
              <a:rPr lang="en-US" altLang="en-US" b="1">
                <a:latin typeface="Times New Roman" panose="02020603050405020304" pitchFamily="18" charset="0"/>
              </a:rPr>
              <a:t>Data</a:t>
            </a:r>
            <a:r>
              <a:rPr lang="en-US" altLang="en-US">
                <a:latin typeface="Times New Roman" panose="02020603050405020304" pitchFamily="18" charset="0"/>
              </a:rPr>
              <a:t>... data is raw. It simply exists and has no significance beyond its existence (in and of itself). It can exist in any form, usable or not. It does not have meaning of itself. In computer parlance, a spreadsheet generally starts out by holding data.</a:t>
            </a:r>
            <a:endParaRPr lang="en-US" altLang="en-US" b="1">
              <a:latin typeface="Times New Roman" panose="02020603050405020304" pitchFamily="18" charset="0"/>
            </a:endParaRPr>
          </a:p>
          <a:p>
            <a:r>
              <a:rPr lang="en-US" altLang="en-US" b="1">
                <a:latin typeface="Times New Roman" panose="02020603050405020304" pitchFamily="18" charset="0"/>
              </a:rPr>
              <a:t>Information</a:t>
            </a:r>
            <a:r>
              <a:rPr lang="en-US" altLang="en-US">
                <a:latin typeface="Times New Roman" panose="02020603050405020304" pitchFamily="18" charset="0"/>
              </a:rPr>
              <a:t>... information is data that has been given meaning by way of relational connection. This "meaning" can be useful, but does not have to be. In computer parlance, a relational database makes information from the data stored within it.</a:t>
            </a:r>
          </a:p>
          <a:p>
            <a:endParaRPr lang="en-US" altLang="en-US">
              <a:latin typeface="Times New Roman" panose="02020603050405020304" pitchFamily="18" charset="0"/>
            </a:endParaRPr>
          </a:p>
        </p:txBody>
      </p:sp>
    </p:spTree>
    <p:extLst>
      <p:ext uri="{BB962C8B-B14F-4D97-AF65-F5344CB8AC3E}">
        <p14:creationId xmlns:p14="http://schemas.microsoft.com/office/powerpoint/2010/main" val="3550404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D2275B7-563B-4C03-A82A-88DDF932B290}" type="slidenum">
              <a:rPr lang="en-US" altLang="en-US"/>
              <a:pPr eaLnBrk="1" hangingPunct="1">
                <a:spcBef>
                  <a:spcPct val="0"/>
                </a:spcBef>
              </a:pPr>
              <a:t>17</a:t>
            </a:fld>
            <a:endParaRPr lang="en-US" altLang="en-US"/>
          </a:p>
        </p:txBody>
      </p:sp>
    </p:spTree>
    <p:extLst>
      <p:ext uri="{BB962C8B-B14F-4D97-AF65-F5344CB8AC3E}">
        <p14:creationId xmlns:p14="http://schemas.microsoft.com/office/powerpoint/2010/main" val="1129698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a:t>Click to edit Master title style</a:t>
            </a:r>
          </a:p>
        </p:txBody>
      </p:sp>
    </p:spTree>
    <p:extLst>
      <p:ext uri="{BB962C8B-B14F-4D97-AF65-F5344CB8AC3E}">
        <p14:creationId xmlns:p14="http://schemas.microsoft.com/office/powerpoint/2010/main" val="425631555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a:t>
            </a:r>
            <a:r>
              <a:rPr lang="en-US" sz="1066" dirty="0">
                <a:solidFill>
                  <a:srgbClr val="4D4D4D"/>
                </a:solidFill>
              </a:rPr>
              <a:t> </a:t>
            </a:r>
            <a:endParaRPr lang="en-US" sz="1066" baseline="0" dirty="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a:t>Photo</a:t>
            </a:r>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639572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330806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6115398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9101950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11891601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a:t>Click icon to add SmartArt graphic</a:t>
            </a:r>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0688667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a:t>Click icon to add SmartArt graphic</a:t>
            </a:r>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844468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20263779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a:solidFill>
                  <a:schemeClr val="bg1"/>
                </a:solidFill>
              </a:rPr>
              <a:t>Innovative Services</a:t>
            </a: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a:solidFill>
                  <a:schemeClr val="bg1"/>
                </a:solidFill>
                <a:latin typeface="+mn-lt"/>
                <a:ea typeface="+mn-ea"/>
                <a:cs typeface="+mn-cs"/>
              </a:rPr>
              <a:t>Passionate Employees</a:t>
            </a: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a:solidFill>
                  <a:schemeClr val="bg1"/>
                </a:solidFill>
              </a:rPr>
              <a:t>Delighted Customers</a:t>
            </a: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a:solidFill>
                  <a:schemeClr val="bg1"/>
                </a:solidFill>
                <a:latin typeface="Brush Script Std" panose="03060802040607070404" pitchFamily="66" charset="0"/>
              </a:rPr>
              <a:t>Thank you</a:t>
            </a: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a:solidFill>
                  <a:schemeClr val="bg1"/>
                </a:solidFill>
                <a:latin typeface="Calibri" panose="020F0502020204030204" pitchFamily="34" charset="0"/>
              </a:rPr>
              <a:t>www.hexaware.com</a:t>
            </a: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en-US"/>
          </a:p>
        </p:txBody>
      </p:sp>
      <p:sp>
        <p:nvSpPr>
          <p:cNvPr id="3" name="Rectangle 3"/>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p>
        </p:txBody>
      </p:sp>
      <p:sp>
        <p:nvSpPr>
          <p:cNvPr id="4" name="Rectangle 4"/>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9E19970A-8EFA-4F42-8BFE-2B7F4FCE795F}" type="slidenum">
              <a:rPr lang="en-US" altLang="en-US"/>
              <a:pPr/>
              <a:t>‹#›</a:t>
            </a:fld>
            <a:endParaRPr lang="en-US" altLang="en-US"/>
          </a:p>
        </p:txBody>
      </p:sp>
    </p:spTree>
    <p:extLst>
      <p:ext uri="{BB962C8B-B14F-4D97-AF65-F5344CB8AC3E}">
        <p14:creationId xmlns:p14="http://schemas.microsoft.com/office/powerpoint/2010/main" val="301555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4726194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a:t>Photo</a:t>
            </a:r>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95550848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6964188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4">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a:solidFill>
                  <a:sysClr val="windowText" lastClr="000000"/>
                </a:solidFill>
                <a:latin typeface="+mn-lt"/>
                <a:ea typeface="+mn-ea"/>
                <a:cs typeface="+mn-cs"/>
              </a:rPr>
              <a:t>www.hexaware.com  | </a:t>
            </a:r>
            <a:r>
              <a:rPr lang="en-US" sz="999" dirty="0">
                <a:solidFill>
                  <a:sysClr val="windowText" lastClr="000000"/>
                </a:solidFill>
              </a:rPr>
              <a:t>© Hexaware Technologies. All rights reserved. </a:t>
            </a: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 id="2147483705" r:id="rId22"/>
  </p:sldLayoutIdLst>
  <p:transition>
    <p:fade/>
  </p:transition>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78" y="4718050"/>
            <a:ext cx="11360807" cy="1141943"/>
          </a:xfrm>
        </p:spPr>
        <p:txBody>
          <a:bodyPr>
            <a:normAutofit/>
          </a:bodyPr>
          <a:lstStyle/>
          <a:p>
            <a:r>
              <a:rPr lang="en-US"/>
              <a:t>DBMS- Session2</a:t>
            </a:r>
            <a:endParaRPr lang="en-US" dirty="0"/>
          </a:p>
        </p:txBody>
      </p:sp>
    </p:spTree>
    <p:extLst>
      <p:ext uri="{BB962C8B-B14F-4D97-AF65-F5344CB8AC3E}">
        <p14:creationId xmlns:p14="http://schemas.microsoft.com/office/powerpoint/2010/main" val="124280976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59985D7F-2878-4062-9C19-416C204C95B4}" type="slidenum">
              <a:rPr lang="en-US" altLang="en-US" sz="1400"/>
              <a:pPr algn="r" eaLnBrk="1" hangingPunct="1">
                <a:spcBef>
                  <a:spcPct val="0"/>
                </a:spcBef>
                <a:buFontTx/>
                <a:buNone/>
              </a:pPr>
              <a:t>10</a:t>
            </a:fld>
            <a:endParaRPr lang="en-US" altLang="en-US" sz="1400"/>
          </a:p>
        </p:txBody>
      </p:sp>
      <p:sp>
        <p:nvSpPr>
          <p:cNvPr id="19459" name="Rectangle 2"/>
          <p:cNvSpPr>
            <a:spLocks noGrp="1" noChangeArrowheads="1"/>
          </p:cNvSpPr>
          <p:nvPr>
            <p:ph type="title" idx="4294967295"/>
          </p:nvPr>
        </p:nvSpPr>
        <p:spPr>
          <a:xfrm>
            <a:off x="1600200" y="0"/>
            <a:ext cx="6781800" cy="685800"/>
          </a:xfrm>
        </p:spPr>
        <p:txBody>
          <a:bodyPr/>
          <a:lstStyle/>
          <a:p>
            <a:pPr algn="l" eaLnBrk="1" hangingPunct="1"/>
            <a:r>
              <a:rPr lang="en-US" altLang="en-US" sz="2800" dirty="0">
                <a:solidFill>
                  <a:schemeClr val="tx1"/>
                </a:solidFill>
              </a:rPr>
              <a:t>Degree of Relationships </a:t>
            </a:r>
          </a:p>
        </p:txBody>
      </p:sp>
      <p:sp>
        <p:nvSpPr>
          <p:cNvPr id="3075" name="Rectangle 3"/>
          <p:cNvSpPr>
            <a:spLocks noGrp="1" noChangeArrowheads="1"/>
          </p:cNvSpPr>
          <p:nvPr>
            <p:ph type="body" idx="4294967295"/>
          </p:nvPr>
        </p:nvSpPr>
        <p:spPr>
          <a:xfrm>
            <a:off x="1294228" y="914400"/>
            <a:ext cx="9594166" cy="5334000"/>
          </a:xfrm>
        </p:spPr>
        <p:txBody>
          <a:bodyPr/>
          <a:lstStyle/>
          <a:p>
            <a:pPr marL="0" indent="0">
              <a:lnSpc>
                <a:spcPct val="90000"/>
              </a:lnSpc>
              <a:buNone/>
              <a:defRPr/>
            </a:pPr>
            <a:r>
              <a:rPr lang="en-US" altLang="en-US" sz="2400" dirty="0">
                <a:solidFill>
                  <a:srgbClr val="000000"/>
                </a:solidFill>
              </a:rPr>
              <a:t>Degree of a relationship is the number of entity types that participate in it.</a:t>
            </a:r>
          </a:p>
          <a:p>
            <a:pPr marL="1523506" lvl="2" indent="-533400">
              <a:lnSpc>
                <a:spcPct val="90000"/>
              </a:lnSpc>
              <a:buFont typeface="Arial" panose="020B0604020202020204" pitchFamily="34" charset="0"/>
              <a:buChar char="•"/>
              <a:defRPr/>
            </a:pPr>
            <a:r>
              <a:rPr lang="en-US" altLang="en-US" sz="2000" dirty="0">
                <a:solidFill>
                  <a:srgbClr val="000000"/>
                </a:solidFill>
              </a:rPr>
              <a:t>Unary relationship</a:t>
            </a:r>
          </a:p>
          <a:p>
            <a:pPr marL="1523506" lvl="2" indent="-533400">
              <a:lnSpc>
                <a:spcPct val="90000"/>
              </a:lnSpc>
              <a:buFont typeface="Arial" panose="020B0604020202020204" pitchFamily="34" charset="0"/>
              <a:buChar char="•"/>
              <a:defRPr/>
            </a:pPr>
            <a:r>
              <a:rPr lang="en-US" altLang="en-US" sz="2000" dirty="0">
                <a:solidFill>
                  <a:srgbClr val="000000"/>
                </a:solidFill>
              </a:rPr>
              <a:t>Binary relationship</a:t>
            </a:r>
          </a:p>
          <a:p>
            <a:pPr marL="1523506" lvl="2" indent="-533400">
              <a:lnSpc>
                <a:spcPct val="90000"/>
              </a:lnSpc>
              <a:buFont typeface="Arial" panose="020B0604020202020204" pitchFamily="34" charset="0"/>
              <a:buChar char="•"/>
              <a:defRPr/>
            </a:pPr>
            <a:r>
              <a:rPr lang="en-US" altLang="en-US" sz="2000" dirty="0">
                <a:solidFill>
                  <a:srgbClr val="000000"/>
                </a:solidFill>
              </a:rPr>
              <a:t>Ternary relationship</a:t>
            </a:r>
          </a:p>
          <a:p>
            <a:pPr marL="0" indent="0">
              <a:lnSpc>
                <a:spcPct val="90000"/>
              </a:lnSpc>
              <a:buNone/>
              <a:defRPr/>
            </a:pPr>
            <a:r>
              <a:rPr lang="en-US" altLang="en-US" sz="2400" dirty="0">
                <a:solidFill>
                  <a:srgbClr val="000000"/>
                </a:solidFill>
              </a:rPr>
              <a:t>Unary relationship (degree 1)</a:t>
            </a:r>
          </a:p>
          <a:p>
            <a:pPr marL="1523506" lvl="2" indent="-533400">
              <a:lnSpc>
                <a:spcPct val="90000"/>
              </a:lnSpc>
              <a:buFont typeface="Arial" panose="020B0604020202020204" pitchFamily="34" charset="0"/>
              <a:buChar char="•"/>
              <a:defRPr/>
            </a:pPr>
            <a:r>
              <a:rPr lang="en-US" altLang="en-US" sz="2000" dirty="0">
                <a:solidFill>
                  <a:srgbClr val="000000"/>
                </a:solidFill>
              </a:rPr>
              <a:t>One entity related to another of the same entity type</a:t>
            </a:r>
          </a:p>
          <a:p>
            <a:pPr marL="1218072" lvl="2" indent="0">
              <a:lnSpc>
                <a:spcPct val="90000"/>
              </a:lnSpc>
              <a:buNone/>
              <a:defRPr/>
            </a:pPr>
            <a:r>
              <a:rPr lang="en-US" altLang="en-US" sz="2000" dirty="0">
                <a:solidFill>
                  <a:schemeClr val="accent4">
                    <a:lumMod val="75000"/>
                  </a:schemeClr>
                </a:solidFill>
              </a:rPr>
              <a:t>Example: Employee Manages other Employee</a:t>
            </a:r>
          </a:p>
          <a:p>
            <a:pPr marL="0" indent="0">
              <a:lnSpc>
                <a:spcPct val="90000"/>
              </a:lnSpc>
              <a:spcBef>
                <a:spcPct val="0"/>
              </a:spcBef>
              <a:buNone/>
              <a:defRPr/>
            </a:pPr>
            <a:r>
              <a:rPr lang="en-US" altLang="en-US" sz="2400" dirty="0">
                <a:solidFill>
                  <a:srgbClr val="000000"/>
                </a:solidFill>
              </a:rPr>
              <a:t>Binary relationship (degree 2)</a:t>
            </a:r>
          </a:p>
          <a:p>
            <a:pPr marL="1523506" lvl="2" indent="-533400">
              <a:lnSpc>
                <a:spcPct val="90000"/>
              </a:lnSpc>
              <a:spcBef>
                <a:spcPct val="0"/>
              </a:spcBef>
              <a:buFont typeface="Arial" panose="020B0604020202020204" pitchFamily="34" charset="0"/>
              <a:buChar char="•"/>
              <a:defRPr/>
            </a:pPr>
            <a:r>
              <a:rPr lang="en-US" altLang="en-US" sz="2000" dirty="0">
                <a:solidFill>
                  <a:srgbClr val="000000"/>
                </a:solidFill>
              </a:rPr>
              <a:t>Entities of two different types related to each other</a:t>
            </a:r>
          </a:p>
          <a:p>
            <a:pPr marL="1218072" lvl="2" indent="0">
              <a:lnSpc>
                <a:spcPct val="90000"/>
              </a:lnSpc>
              <a:buNone/>
              <a:defRPr/>
            </a:pPr>
            <a:r>
              <a:rPr lang="en-US" altLang="en-US" sz="2000" dirty="0">
                <a:solidFill>
                  <a:schemeClr val="accent4">
                    <a:lumMod val="75000"/>
                  </a:schemeClr>
                </a:solidFill>
              </a:rPr>
              <a:t>Example: Supplier supplies Quotations</a:t>
            </a:r>
          </a:p>
          <a:p>
            <a:pPr marL="0" indent="0">
              <a:lnSpc>
                <a:spcPct val="90000"/>
              </a:lnSpc>
              <a:spcBef>
                <a:spcPct val="0"/>
              </a:spcBef>
              <a:buNone/>
              <a:defRPr/>
            </a:pPr>
            <a:r>
              <a:rPr lang="en-US" altLang="en-US" sz="2400" dirty="0">
                <a:solidFill>
                  <a:srgbClr val="000000"/>
                </a:solidFill>
              </a:rPr>
              <a:t>Ternary relationship (degree 3)</a:t>
            </a:r>
          </a:p>
          <a:p>
            <a:pPr marL="1333006" lvl="2" indent="-342900">
              <a:lnSpc>
                <a:spcPct val="90000"/>
              </a:lnSpc>
              <a:spcBef>
                <a:spcPct val="0"/>
              </a:spcBef>
              <a:buFont typeface="Arial" panose="020B0604020202020204" pitchFamily="34" charset="0"/>
              <a:buChar char="•"/>
              <a:defRPr/>
            </a:pPr>
            <a:r>
              <a:rPr lang="en-US" altLang="en-US" sz="2000" dirty="0">
                <a:solidFill>
                  <a:srgbClr val="000000"/>
                </a:solidFill>
              </a:rPr>
              <a:t>Entities of three different types related to each other</a:t>
            </a:r>
          </a:p>
          <a:p>
            <a:pPr marL="1218072" lvl="2" indent="0">
              <a:lnSpc>
                <a:spcPct val="90000"/>
              </a:lnSpc>
              <a:buNone/>
              <a:defRPr/>
            </a:pPr>
            <a:r>
              <a:rPr lang="en-US" altLang="en-US" sz="2000" dirty="0">
                <a:solidFill>
                  <a:schemeClr val="accent4">
                    <a:lumMod val="75000"/>
                  </a:schemeClr>
                </a:solidFill>
              </a:rPr>
              <a:t>       Example: Parental relationship between mother, father and child</a:t>
            </a:r>
          </a:p>
          <a:p>
            <a:pPr marL="1371600" lvl="2" indent="-457200">
              <a:lnSpc>
                <a:spcPct val="90000"/>
              </a:lnSpc>
              <a:spcBef>
                <a:spcPct val="0"/>
              </a:spcBef>
              <a:buFontTx/>
              <a:buChar char="-"/>
              <a:defRPr/>
            </a:pPr>
            <a:endParaRPr lang="en-US" altLang="en-US" sz="2000" dirty="0">
              <a:solidFill>
                <a:srgbClr val="000000"/>
              </a:solidFill>
            </a:endParaRPr>
          </a:p>
        </p:txBody>
      </p:sp>
    </p:spTree>
    <p:extLst>
      <p:ext uri="{BB962C8B-B14F-4D97-AF65-F5344CB8AC3E}">
        <p14:creationId xmlns:p14="http://schemas.microsoft.com/office/powerpoint/2010/main" val="1035903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2D92A436-AE79-4B23-8903-08FC8321843A}" type="slidenum">
              <a:rPr lang="en-US" altLang="en-US" sz="1400"/>
              <a:pPr algn="r" eaLnBrk="1" hangingPunct="1">
                <a:spcBef>
                  <a:spcPct val="0"/>
                </a:spcBef>
                <a:buFontTx/>
                <a:buNone/>
              </a:pPr>
              <a:t>11</a:t>
            </a:fld>
            <a:endParaRPr lang="en-US" altLang="en-US" sz="1400"/>
          </a:p>
        </p:txBody>
      </p:sp>
      <p:sp>
        <p:nvSpPr>
          <p:cNvPr id="22531" name="Rectangle 2"/>
          <p:cNvSpPr>
            <a:spLocks noGrp="1" noChangeArrowheads="1"/>
          </p:cNvSpPr>
          <p:nvPr>
            <p:ph type="title" idx="4294967295"/>
          </p:nvPr>
        </p:nvSpPr>
        <p:spPr>
          <a:xfrm>
            <a:off x="1600200" y="0"/>
            <a:ext cx="7086600" cy="685800"/>
          </a:xfrm>
        </p:spPr>
        <p:txBody>
          <a:bodyPr/>
          <a:lstStyle/>
          <a:p>
            <a:pPr algn="l" eaLnBrk="1" hangingPunct="1"/>
            <a:r>
              <a:rPr lang="en-US" altLang="en-US" sz="2800" dirty="0">
                <a:solidFill>
                  <a:schemeClr val="tx1"/>
                </a:solidFill>
              </a:rPr>
              <a:t>Cardinality of Relationships</a:t>
            </a:r>
          </a:p>
        </p:txBody>
      </p:sp>
      <p:sp>
        <p:nvSpPr>
          <p:cNvPr id="3075" name="Rectangle 3"/>
          <p:cNvSpPr>
            <a:spLocks noGrp="1" noChangeArrowheads="1"/>
          </p:cNvSpPr>
          <p:nvPr>
            <p:ph type="body" idx="4294967295"/>
          </p:nvPr>
        </p:nvSpPr>
        <p:spPr>
          <a:xfrm>
            <a:off x="762000" y="874712"/>
            <a:ext cx="8763000" cy="5181600"/>
          </a:xfrm>
        </p:spPr>
        <p:txBody>
          <a:bodyPr/>
          <a:lstStyle/>
          <a:p>
            <a:pPr marL="914400" lvl="2" indent="0">
              <a:lnSpc>
                <a:spcPct val="90000"/>
              </a:lnSpc>
              <a:buNone/>
              <a:defRPr/>
            </a:pPr>
            <a:r>
              <a:rPr lang="en-US" altLang="en-US" sz="2000" dirty="0">
                <a:solidFill>
                  <a:srgbClr val="000000"/>
                </a:solidFill>
              </a:rPr>
              <a:t>The  number of entity instances that may participate in a relationship instance</a:t>
            </a:r>
          </a:p>
          <a:p>
            <a:pPr marL="457200" lvl="1" indent="0">
              <a:lnSpc>
                <a:spcPct val="150000"/>
              </a:lnSpc>
              <a:buNone/>
              <a:defRPr/>
            </a:pPr>
            <a:r>
              <a:rPr lang="en-US" altLang="en-US" sz="2000" dirty="0">
                <a:solidFill>
                  <a:srgbClr val="000000"/>
                </a:solidFill>
              </a:rPr>
              <a:t>	</a:t>
            </a:r>
            <a:r>
              <a:rPr lang="en-US" altLang="en-US" sz="2000" b="1" dirty="0">
                <a:solidFill>
                  <a:srgbClr val="000000"/>
                </a:solidFill>
              </a:rPr>
              <a:t>One-to-one (1:1)</a:t>
            </a:r>
          </a:p>
          <a:p>
            <a:pPr marL="914400" lvl="2" indent="0">
              <a:lnSpc>
                <a:spcPct val="90000"/>
              </a:lnSpc>
              <a:buNone/>
              <a:defRPr/>
            </a:pPr>
            <a:r>
              <a:rPr lang="en-US" altLang="en-US" sz="2000" dirty="0">
                <a:solidFill>
                  <a:srgbClr val="000000"/>
                </a:solidFill>
              </a:rPr>
              <a:t>	Each entity in the relationship will have exactly one 	related entity</a:t>
            </a:r>
          </a:p>
          <a:p>
            <a:pPr marL="457200" lvl="1" indent="0">
              <a:lnSpc>
                <a:spcPct val="150000"/>
              </a:lnSpc>
              <a:buNone/>
              <a:defRPr/>
            </a:pPr>
            <a:r>
              <a:rPr lang="en-US" altLang="en-US" sz="2000" dirty="0">
                <a:solidFill>
                  <a:srgbClr val="000000"/>
                </a:solidFill>
              </a:rPr>
              <a:t>	</a:t>
            </a:r>
            <a:r>
              <a:rPr lang="en-US" altLang="en-US" sz="2000" b="1" dirty="0">
                <a:solidFill>
                  <a:srgbClr val="000000"/>
                </a:solidFill>
              </a:rPr>
              <a:t>One-to-many (1:N) or Many-to-one (N:1)</a:t>
            </a:r>
          </a:p>
          <a:p>
            <a:pPr marL="914400" lvl="2" indent="0">
              <a:lnSpc>
                <a:spcPct val="90000"/>
              </a:lnSpc>
              <a:buNone/>
              <a:defRPr/>
            </a:pPr>
            <a:r>
              <a:rPr lang="en-US" altLang="en-US" sz="2000" dirty="0">
                <a:solidFill>
                  <a:srgbClr val="000000"/>
                </a:solidFill>
              </a:rPr>
              <a:t>	An entity on one side of the relationship can have many 	related entities, but an entity on the other side will have 	a maximum of one related entity</a:t>
            </a:r>
          </a:p>
          <a:p>
            <a:pPr marL="457200" lvl="1" indent="0">
              <a:lnSpc>
                <a:spcPct val="150000"/>
              </a:lnSpc>
              <a:buNone/>
              <a:defRPr/>
            </a:pPr>
            <a:r>
              <a:rPr lang="en-US" altLang="en-US" sz="2000" dirty="0">
                <a:solidFill>
                  <a:srgbClr val="000000"/>
                </a:solidFill>
              </a:rPr>
              <a:t>	</a:t>
            </a:r>
            <a:r>
              <a:rPr lang="en-US" altLang="en-US" sz="2000" b="1" dirty="0">
                <a:solidFill>
                  <a:srgbClr val="000000"/>
                </a:solidFill>
              </a:rPr>
              <a:t>Many-to-many (M:N)</a:t>
            </a:r>
          </a:p>
          <a:p>
            <a:pPr marL="914400" lvl="2" indent="0">
              <a:lnSpc>
                <a:spcPct val="90000"/>
              </a:lnSpc>
              <a:buNone/>
              <a:defRPr/>
            </a:pPr>
            <a:r>
              <a:rPr lang="en-US" altLang="en-US" sz="2000" dirty="0">
                <a:solidFill>
                  <a:srgbClr val="000000"/>
                </a:solidFill>
              </a:rPr>
              <a:t>	Entities on both sides of the relationship can have many 	related entities on the other side</a:t>
            </a:r>
          </a:p>
          <a:p>
            <a:pPr marL="1371600" lvl="2" indent="-457200">
              <a:lnSpc>
                <a:spcPct val="90000"/>
              </a:lnSpc>
              <a:defRPr/>
            </a:pPr>
            <a:endParaRPr lang="en-US" altLang="en-US" dirty="0"/>
          </a:p>
        </p:txBody>
      </p:sp>
    </p:spTree>
    <p:extLst>
      <p:ext uri="{BB962C8B-B14F-4D97-AF65-F5344CB8AC3E}">
        <p14:creationId xmlns:p14="http://schemas.microsoft.com/office/powerpoint/2010/main" val="2123884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2D92A436-AE79-4B23-8903-08FC8321843A}" type="slidenum">
              <a:rPr lang="en-US" altLang="en-US" sz="1400"/>
              <a:pPr algn="r" eaLnBrk="1" hangingPunct="1">
                <a:spcBef>
                  <a:spcPct val="0"/>
                </a:spcBef>
                <a:buFontTx/>
                <a:buNone/>
              </a:pPr>
              <a:t>12</a:t>
            </a:fld>
            <a:endParaRPr lang="en-US" altLang="en-US" sz="1400"/>
          </a:p>
        </p:txBody>
      </p:sp>
      <p:sp>
        <p:nvSpPr>
          <p:cNvPr id="22531" name="Rectangle 2"/>
          <p:cNvSpPr>
            <a:spLocks noGrp="1" noChangeArrowheads="1"/>
          </p:cNvSpPr>
          <p:nvPr>
            <p:ph type="title" idx="4294967295"/>
          </p:nvPr>
        </p:nvSpPr>
        <p:spPr>
          <a:xfrm>
            <a:off x="1600200" y="0"/>
            <a:ext cx="7086600" cy="685800"/>
          </a:xfrm>
        </p:spPr>
        <p:txBody>
          <a:bodyPr/>
          <a:lstStyle/>
          <a:p>
            <a:pPr algn="l" eaLnBrk="1" hangingPunct="1"/>
            <a:r>
              <a:rPr lang="en-US" altLang="en-US" sz="2800" dirty="0">
                <a:solidFill>
                  <a:schemeClr val="tx1"/>
                </a:solidFill>
              </a:rPr>
              <a:t>One to One</a:t>
            </a:r>
          </a:p>
        </p:txBody>
      </p:sp>
      <p:sp>
        <p:nvSpPr>
          <p:cNvPr id="3075" name="Rectangle 3"/>
          <p:cNvSpPr>
            <a:spLocks noGrp="1" noChangeArrowheads="1"/>
          </p:cNvSpPr>
          <p:nvPr>
            <p:ph type="body" idx="4294967295"/>
          </p:nvPr>
        </p:nvSpPr>
        <p:spPr>
          <a:xfrm>
            <a:off x="762000" y="874712"/>
            <a:ext cx="10646898" cy="5181600"/>
          </a:xfrm>
        </p:spPr>
        <p:txBody>
          <a:bodyPr/>
          <a:lstStyle/>
          <a:p>
            <a:pPr marL="914400" lvl="2" indent="0">
              <a:lnSpc>
                <a:spcPct val="90000"/>
              </a:lnSpc>
              <a:buNone/>
              <a:defRPr/>
            </a:pPr>
            <a:endParaRPr lang="en-US" altLang="en-US" dirty="0"/>
          </a:p>
        </p:txBody>
      </p:sp>
      <p:sp>
        <p:nvSpPr>
          <p:cNvPr id="3" name="Rectangle 2"/>
          <p:cNvSpPr/>
          <p:nvPr/>
        </p:nvSpPr>
        <p:spPr>
          <a:xfrm>
            <a:off x="1388012" y="4465043"/>
            <a:ext cx="9880210" cy="707886"/>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000000"/>
                </a:solidFill>
                <a:latin typeface="Arial" panose="020B0604020202020204" pitchFamily="34" charset="0"/>
                <a:cs typeface="Arial" panose="020B0604020202020204" pitchFamily="34" charset="0"/>
              </a:rPr>
              <a:t>A HOD manages one Department.</a:t>
            </a:r>
          </a:p>
          <a:p>
            <a:pPr marL="285750" indent="-285750">
              <a:buFont typeface="Arial" panose="020B0604020202020204" pitchFamily="34" charset="0"/>
              <a:buChar char="•"/>
            </a:pPr>
            <a:r>
              <a:rPr lang="en-US" sz="2000" dirty="0">
                <a:solidFill>
                  <a:srgbClr val="000000"/>
                </a:solidFill>
                <a:latin typeface="Arial" panose="020B0604020202020204" pitchFamily="34" charset="0"/>
                <a:cs typeface="Arial" panose="020B0604020202020204" pitchFamily="34" charset="0"/>
              </a:rPr>
              <a:t>Each Department is managed by one HOD</a:t>
            </a:r>
          </a:p>
        </p:txBody>
      </p:sp>
      <p:sp>
        <p:nvSpPr>
          <p:cNvPr id="4" name="Rectangle 3"/>
          <p:cNvSpPr/>
          <p:nvPr/>
        </p:nvSpPr>
        <p:spPr bwMode="auto">
          <a:xfrm>
            <a:off x="2291863" y="1924428"/>
            <a:ext cx="2602523" cy="1266093"/>
          </a:xfrm>
          <a:prstGeom prst="rect">
            <a:avLst/>
          </a:prstGeom>
          <a:gradFill>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itchFamily="34" charset="0"/>
                <a:ea typeface="ＭＳ Ｐゴシック"/>
                <a:cs typeface="ＭＳ Ｐゴシック"/>
              </a:rPr>
              <a:t>HOD</a:t>
            </a: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
        <p:nvSpPr>
          <p:cNvPr id="8" name="Rectangle 7"/>
          <p:cNvSpPr/>
          <p:nvPr/>
        </p:nvSpPr>
        <p:spPr bwMode="auto">
          <a:xfrm>
            <a:off x="7385538" y="1915998"/>
            <a:ext cx="2602523" cy="1266093"/>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itchFamily="34" charset="0"/>
                <a:ea typeface="ＭＳ Ｐゴシック"/>
                <a:cs typeface="ＭＳ Ｐゴシック"/>
              </a:rPr>
              <a:t>DEPARTMENT</a:t>
            </a:r>
          </a:p>
        </p:txBody>
      </p:sp>
      <p:sp>
        <p:nvSpPr>
          <p:cNvPr id="5" name="Flowchart: Decision 4"/>
          <p:cNvSpPr/>
          <p:nvPr/>
        </p:nvSpPr>
        <p:spPr bwMode="auto">
          <a:xfrm>
            <a:off x="5434820" y="2078500"/>
            <a:ext cx="1470073" cy="907367"/>
          </a:xfrm>
          <a:prstGeom prst="flowChartDecision">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ＭＳ Ｐゴシック"/>
                <a:cs typeface="ＭＳ Ｐゴシック"/>
              </a:rPr>
              <a:t>Manage</a:t>
            </a:r>
          </a:p>
        </p:txBody>
      </p:sp>
      <p:cxnSp>
        <p:nvCxnSpPr>
          <p:cNvPr id="7" name="Straight Connector 6"/>
          <p:cNvCxnSpPr>
            <a:stCxn id="4" idx="3"/>
            <a:endCxn id="5" idx="1"/>
          </p:cNvCxnSpPr>
          <p:nvPr/>
        </p:nvCxnSpPr>
        <p:spPr bwMode="auto">
          <a:xfrm flipV="1">
            <a:off x="4894386" y="2532184"/>
            <a:ext cx="540434" cy="252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a:endCxn id="8" idx="1"/>
          </p:cNvCxnSpPr>
          <p:nvPr/>
        </p:nvCxnSpPr>
        <p:spPr bwMode="auto">
          <a:xfrm>
            <a:off x="6904893" y="2532184"/>
            <a:ext cx="480645" cy="1686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5" name="Rectangle 14"/>
          <p:cNvSpPr/>
          <p:nvPr/>
        </p:nvSpPr>
        <p:spPr>
          <a:xfrm>
            <a:off x="5011074" y="2024802"/>
            <a:ext cx="312907" cy="369332"/>
          </a:xfrm>
          <a:prstGeom prst="rect">
            <a:avLst/>
          </a:prstGeom>
          <a:noFill/>
        </p:spPr>
        <p:txBody>
          <a:bodyPr wrap="none" lIns="91440" tIns="45720" rIns="91440" bIns="45720">
            <a:spAutoFit/>
          </a:bodyPr>
          <a:lstStyle/>
          <a:p>
            <a:pPr algn="ctr"/>
            <a:r>
              <a:rPr lang="en-US" b="1" dirty="0">
                <a:ln w="0"/>
                <a:effectLst>
                  <a:outerShdw blurRad="38100" dist="19050" dir="2700000" algn="tl" rotWithShape="0">
                    <a:schemeClr val="dk1">
                      <a:alpha val="40000"/>
                    </a:schemeClr>
                  </a:outerShdw>
                </a:effectLst>
              </a:rPr>
              <a:t>1</a:t>
            </a:r>
            <a:endParaRPr lang="en-US" b="1"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6859278" y="2024802"/>
            <a:ext cx="312907" cy="369332"/>
          </a:xfrm>
          <a:prstGeom prst="rect">
            <a:avLst/>
          </a:prstGeom>
          <a:noFill/>
        </p:spPr>
        <p:txBody>
          <a:bodyPr wrap="none" lIns="91440" tIns="45720" rIns="91440" bIns="45720">
            <a:spAutoFit/>
          </a:bodyPr>
          <a:lstStyle/>
          <a:p>
            <a:pPr algn="ctr"/>
            <a:r>
              <a:rPr lang="en-US" b="1" dirty="0">
                <a:ln w="0"/>
                <a:effectLst>
                  <a:outerShdw blurRad="38100" dist="19050" dir="2700000" algn="tl" rotWithShape="0">
                    <a:schemeClr val="dk1">
                      <a:alpha val="40000"/>
                    </a:schemeClr>
                  </a:outerShdw>
                </a:effectLst>
              </a:rPr>
              <a:t>1</a:t>
            </a:r>
            <a:endParaRPr lang="en-US"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10896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2D92A436-AE79-4B23-8903-08FC8321843A}" type="slidenum">
              <a:rPr lang="en-US" altLang="en-US" sz="1400"/>
              <a:pPr algn="r" eaLnBrk="1" hangingPunct="1">
                <a:spcBef>
                  <a:spcPct val="0"/>
                </a:spcBef>
                <a:buFontTx/>
                <a:buNone/>
              </a:pPr>
              <a:t>13</a:t>
            </a:fld>
            <a:endParaRPr lang="en-US" altLang="en-US" sz="1400"/>
          </a:p>
        </p:txBody>
      </p:sp>
      <p:sp>
        <p:nvSpPr>
          <p:cNvPr id="22531" name="Rectangle 2"/>
          <p:cNvSpPr>
            <a:spLocks noGrp="1" noChangeArrowheads="1"/>
          </p:cNvSpPr>
          <p:nvPr>
            <p:ph type="title" idx="4294967295"/>
          </p:nvPr>
        </p:nvSpPr>
        <p:spPr>
          <a:xfrm>
            <a:off x="1600200" y="0"/>
            <a:ext cx="7086600" cy="685800"/>
          </a:xfrm>
        </p:spPr>
        <p:txBody>
          <a:bodyPr/>
          <a:lstStyle/>
          <a:p>
            <a:pPr algn="l" eaLnBrk="1" hangingPunct="1"/>
            <a:r>
              <a:rPr lang="en-US" altLang="en-US" sz="2800" dirty="0">
                <a:solidFill>
                  <a:schemeClr val="tx1"/>
                </a:solidFill>
              </a:rPr>
              <a:t>One to Many</a:t>
            </a:r>
          </a:p>
        </p:txBody>
      </p:sp>
      <p:sp>
        <p:nvSpPr>
          <p:cNvPr id="3075" name="Rectangle 3"/>
          <p:cNvSpPr>
            <a:spLocks noGrp="1" noChangeArrowheads="1"/>
          </p:cNvSpPr>
          <p:nvPr>
            <p:ph type="body" idx="4294967295"/>
          </p:nvPr>
        </p:nvSpPr>
        <p:spPr>
          <a:xfrm>
            <a:off x="762000" y="874712"/>
            <a:ext cx="10646898" cy="5181600"/>
          </a:xfrm>
        </p:spPr>
        <p:txBody>
          <a:bodyPr/>
          <a:lstStyle/>
          <a:p>
            <a:pPr marL="914400" lvl="2" indent="0">
              <a:lnSpc>
                <a:spcPct val="90000"/>
              </a:lnSpc>
              <a:buNone/>
              <a:defRPr/>
            </a:pPr>
            <a:endParaRPr lang="en-US" b="1" dirty="0"/>
          </a:p>
          <a:p>
            <a:pPr marL="914400" lvl="2" indent="0">
              <a:lnSpc>
                <a:spcPct val="90000"/>
              </a:lnSpc>
              <a:buNone/>
              <a:defRPr/>
            </a:pPr>
            <a:r>
              <a:rPr lang="en-US" sz="2000" dirty="0">
                <a:solidFill>
                  <a:srgbClr val="000000"/>
                </a:solidFill>
              </a:rPr>
              <a:t>It reflects business rule that one entity is associated with many number of same entity.</a:t>
            </a:r>
          </a:p>
          <a:p>
            <a:pPr marL="914400" lvl="2" indent="0">
              <a:lnSpc>
                <a:spcPct val="90000"/>
              </a:lnSpc>
              <a:buNone/>
              <a:defRPr/>
            </a:pPr>
            <a:endParaRPr lang="en-US" dirty="0"/>
          </a:p>
          <a:p>
            <a:pPr marL="914400" lvl="2" indent="0">
              <a:lnSpc>
                <a:spcPct val="90000"/>
              </a:lnSpc>
              <a:buNone/>
              <a:defRPr/>
            </a:pPr>
            <a:endParaRPr lang="en-US" dirty="0"/>
          </a:p>
          <a:p>
            <a:pPr marL="914400" lvl="2" indent="0">
              <a:lnSpc>
                <a:spcPct val="90000"/>
              </a:lnSpc>
              <a:buNone/>
              <a:defRPr/>
            </a:pPr>
            <a:endParaRPr lang="en-US" dirty="0"/>
          </a:p>
          <a:p>
            <a:pPr marL="914400" lvl="2" indent="0">
              <a:lnSpc>
                <a:spcPct val="90000"/>
              </a:lnSpc>
              <a:buNone/>
              <a:defRPr/>
            </a:pPr>
            <a:endParaRPr lang="en-US" dirty="0"/>
          </a:p>
          <a:p>
            <a:pPr marL="914400" lvl="2" indent="0">
              <a:lnSpc>
                <a:spcPct val="90000"/>
              </a:lnSpc>
              <a:buNone/>
              <a:defRPr/>
            </a:pPr>
            <a:endParaRPr lang="en-US" dirty="0"/>
          </a:p>
          <a:p>
            <a:pPr marL="914400" lvl="2" indent="0">
              <a:lnSpc>
                <a:spcPct val="90000"/>
              </a:lnSpc>
              <a:buNone/>
              <a:defRPr/>
            </a:pPr>
            <a:endParaRPr lang="en-US" dirty="0"/>
          </a:p>
          <a:p>
            <a:pPr marL="1257300" lvl="2" indent="-342900">
              <a:lnSpc>
                <a:spcPct val="90000"/>
              </a:lnSpc>
              <a:defRPr/>
            </a:pPr>
            <a:r>
              <a:rPr lang="en-US" sz="2000" dirty="0">
                <a:solidFill>
                  <a:srgbClr val="000000"/>
                </a:solidFill>
              </a:rPr>
              <a:t>A Subject can be offered many times</a:t>
            </a:r>
          </a:p>
          <a:p>
            <a:pPr marL="1257300" lvl="2" indent="-342900">
              <a:lnSpc>
                <a:spcPct val="90000"/>
              </a:lnSpc>
              <a:defRPr/>
            </a:pPr>
            <a:r>
              <a:rPr lang="en-US" sz="2000" dirty="0">
                <a:solidFill>
                  <a:srgbClr val="000000"/>
                </a:solidFill>
              </a:rPr>
              <a:t>Each Offering belongs to one Subject</a:t>
            </a:r>
          </a:p>
          <a:p>
            <a:pPr marL="914400" lvl="2" indent="0">
              <a:lnSpc>
                <a:spcPct val="90000"/>
              </a:lnSpc>
              <a:buNone/>
              <a:defRPr/>
            </a:pPr>
            <a:endParaRPr lang="en-US" sz="2000" dirty="0">
              <a:solidFill>
                <a:srgbClr val="000000"/>
              </a:solidFill>
            </a:endParaRPr>
          </a:p>
          <a:p>
            <a:pPr marL="914400" lvl="2" indent="0">
              <a:lnSpc>
                <a:spcPct val="90000"/>
              </a:lnSpc>
              <a:buNone/>
              <a:defRPr/>
            </a:pPr>
            <a:endParaRPr lang="en-US" dirty="0"/>
          </a:p>
        </p:txBody>
      </p:sp>
      <p:sp>
        <p:nvSpPr>
          <p:cNvPr id="8" name="Rectangle 7"/>
          <p:cNvSpPr/>
          <p:nvPr/>
        </p:nvSpPr>
        <p:spPr bwMode="auto">
          <a:xfrm>
            <a:off x="2291863" y="1924428"/>
            <a:ext cx="2602523" cy="1266093"/>
          </a:xfrm>
          <a:prstGeom prst="rect">
            <a:avLst/>
          </a:prstGeom>
          <a:gradFill>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Arial" pitchFamily="34" charset="0"/>
                <a:ea typeface="ＭＳ Ｐゴシック"/>
                <a:cs typeface="ＭＳ Ｐゴシック"/>
              </a:rPr>
              <a:t>Subject </a:t>
            </a: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
        <p:nvSpPr>
          <p:cNvPr id="9" name="Rectangle 8"/>
          <p:cNvSpPr/>
          <p:nvPr/>
        </p:nvSpPr>
        <p:spPr bwMode="auto">
          <a:xfrm>
            <a:off x="7385538" y="1915998"/>
            <a:ext cx="2602523" cy="1266093"/>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itchFamily="34" charset="0"/>
                <a:ea typeface="ＭＳ Ｐゴシック"/>
                <a:cs typeface="ＭＳ Ｐゴシック"/>
              </a:rPr>
              <a:t>Offerings</a:t>
            </a:r>
          </a:p>
        </p:txBody>
      </p:sp>
      <p:sp>
        <p:nvSpPr>
          <p:cNvPr id="10" name="Flowchart: Decision 9"/>
          <p:cNvSpPr/>
          <p:nvPr/>
        </p:nvSpPr>
        <p:spPr bwMode="auto">
          <a:xfrm>
            <a:off x="5434820" y="2078500"/>
            <a:ext cx="1470073" cy="907367"/>
          </a:xfrm>
          <a:prstGeom prst="flowChartDecision">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200" dirty="0">
                <a:latin typeface="Arial" pitchFamily="34" charset="0"/>
                <a:ea typeface="ＭＳ Ｐゴシック"/>
                <a:cs typeface="ＭＳ Ｐゴシック"/>
              </a:rPr>
              <a:t>Has	</a:t>
            </a:r>
            <a:endParaRPr kumimoji="0" lang="en-US" sz="1200" b="0" i="0" u="none" strike="noStrike" cap="none" normalizeH="0" baseline="0" dirty="0">
              <a:ln>
                <a:noFill/>
              </a:ln>
              <a:solidFill>
                <a:schemeClr val="tx1"/>
              </a:solidFill>
              <a:effectLst/>
              <a:latin typeface="Arial" pitchFamily="34" charset="0"/>
              <a:ea typeface="ＭＳ Ｐゴシック"/>
              <a:cs typeface="ＭＳ Ｐゴシック"/>
            </a:endParaRPr>
          </a:p>
        </p:txBody>
      </p:sp>
      <p:cxnSp>
        <p:nvCxnSpPr>
          <p:cNvPr id="11" name="Straight Connector 10"/>
          <p:cNvCxnSpPr>
            <a:stCxn id="8" idx="3"/>
            <a:endCxn id="10" idx="1"/>
          </p:cNvCxnSpPr>
          <p:nvPr/>
        </p:nvCxnSpPr>
        <p:spPr bwMode="auto">
          <a:xfrm flipV="1">
            <a:off x="4894386" y="2532184"/>
            <a:ext cx="540434" cy="252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a:endCxn id="9" idx="1"/>
          </p:cNvCxnSpPr>
          <p:nvPr/>
        </p:nvCxnSpPr>
        <p:spPr bwMode="auto">
          <a:xfrm>
            <a:off x="6904893" y="2532184"/>
            <a:ext cx="480645" cy="1686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3" name="Rectangle 12"/>
          <p:cNvSpPr/>
          <p:nvPr/>
        </p:nvSpPr>
        <p:spPr>
          <a:xfrm>
            <a:off x="5011074" y="2024802"/>
            <a:ext cx="312907" cy="369332"/>
          </a:xfrm>
          <a:prstGeom prst="rect">
            <a:avLst/>
          </a:prstGeom>
          <a:noFill/>
        </p:spPr>
        <p:txBody>
          <a:bodyPr wrap="none" lIns="91440" tIns="45720" rIns="91440" bIns="45720">
            <a:spAutoFit/>
          </a:bodyPr>
          <a:lstStyle/>
          <a:p>
            <a:pPr algn="ctr"/>
            <a:r>
              <a:rPr lang="en-US" b="1" dirty="0">
                <a:ln w="0"/>
                <a:effectLst>
                  <a:outerShdw blurRad="38100" dist="19050" dir="2700000" algn="tl" rotWithShape="0">
                    <a:schemeClr val="dk1">
                      <a:alpha val="40000"/>
                    </a:schemeClr>
                  </a:outerShdw>
                </a:effectLst>
              </a:rPr>
              <a:t>1</a:t>
            </a:r>
            <a:endParaRPr lang="en-US" b="1"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6804227" y="2022457"/>
            <a:ext cx="351379" cy="369332"/>
          </a:xfrm>
          <a:prstGeom prst="rect">
            <a:avLst/>
          </a:prstGeom>
          <a:noFill/>
        </p:spPr>
        <p:txBody>
          <a:bodyPr wrap="none" lIns="91440" tIns="45720" rIns="91440" bIns="45720">
            <a:spAutoFit/>
          </a:bodyPr>
          <a:lstStyle/>
          <a:p>
            <a:pPr algn="ctr"/>
            <a:r>
              <a:rPr lang="en-US" b="1" dirty="0">
                <a:ln w="0"/>
                <a:effectLst>
                  <a:outerShdw blurRad="38100" dist="19050" dir="2700000" algn="tl" rotWithShape="0">
                    <a:schemeClr val="dk1">
                      <a:alpha val="40000"/>
                    </a:schemeClr>
                  </a:outerShdw>
                </a:effectLst>
              </a:rPr>
              <a:t>N</a:t>
            </a:r>
            <a:endParaRPr lang="en-US"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59431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2D92A436-AE79-4B23-8903-08FC8321843A}" type="slidenum">
              <a:rPr lang="en-US" altLang="en-US" sz="1400"/>
              <a:pPr algn="r" eaLnBrk="1" hangingPunct="1">
                <a:spcBef>
                  <a:spcPct val="0"/>
                </a:spcBef>
                <a:buFontTx/>
                <a:buNone/>
              </a:pPr>
              <a:t>14</a:t>
            </a:fld>
            <a:endParaRPr lang="en-US" altLang="en-US" sz="1400"/>
          </a:p>
        </p:txBody>
      </p:sp>
      <p:sp>
        <p:nvSpPr>
          <p:cNvPr id="22531" name="Rectangle 2"/>
          <p:cNvSpPr>
            <a:spLocks noGrp="1" noChangeArrowheads="1"/>
          </p:cNvSpPr>
          <p:nvPr>
            <p:ph type="title" idx="4294967295"/>
          </p:nvPr>
        </p:nvSpPr>
        <p:spPr>
          <a:xfrm>
            <a:off x="1600200" y="0"/>
            <a:ext cx="7086600" cy="685800"/>
          </a:xfrm>
        </p:spPr>
        <p:txBody>
          <a:bodyPr/>
          <a:lstStyle/>
          <a:p>
            <a:pPr algn="l" eaLnBrk="1" hangingPunct="1"/>
            <a:r>
              <a:rPr lang="en-US" altLang="en-US" sz="2800" dirty="0">
                <a:solidFill>
                  <a:schemeClr val="tx1"/>
                </a:solidFill>
              </a:rPr>
              <a:t>Many to Many</a:t>
            </a:r>
          </a:p>
        </p:txBody>
      </p:sp>
      <p:sp>
        <p:nvSpPr>
          <p:cNvPr id="3075" name="Rectangle 3"/>
          <p:cNvSpPr>
            <a:spLocks noGrp="1" noChangeArrowheads="1"/>
          </p:cNvSpPr>
          <p:nvPr>
            <p:ph type="body" idx="4294967295"/>
          </p:nvPr>
        </p:nvSpPr>
        <p:spPr>
          <a:xfrm>
            <a:off x="762000" y="874712"/>
            <a:ext cx="10646898" cy="5181600"/>
          </a:xfrm>
        </p:spPr>
        <p:txBody>
          <a:bodyPr/>
          <a:lstStyle/>
          <a:p>
            <a:pPr marL="914400" lvl="2" indent="0">
              <a:lnSpc>
                <a:spcPct val="90000"/>
              </a:lnSpc>
              <a:buNone/>
              <a:defRPr/>
            </a:pPr>
            <a:endParaRPr lang="en-US" dirty="0"/>
          </a:p>
          <a:p>
            <a:pPr marL="914400" lvl="2" indent="0">
              <a:lnSpc>
                <a:spcPct val="90000"/>
              </a:lnSpc>
              <a:buNone/>
              <a:defRPr/>
            </a:pPr>
            <a:endParaRPr lang="en-US" dirty="0"/>
          </a:p>
          <a:p>
            <a:pPr marL="914400" lvl="2" indent="0">
              <a:lnSpc>
                <a:spcPct val="90000"/>
              </a:lnSpc>
              <a:buNone/>
              <a:defRPr/>
            </a:pPr>
            <a:endParaRPr lang="en-US" dirty="0"/>
          </a:p>
          <a:p>
            <a:pPr marL="914400" lvl="2" indent="0">
              <a:lnSpc>
                <a:spcPct val="90000"/>
              </a:lnSpc>
              <a:buNone/>
              <a:defRPr/>
            </a:pPr>
            <a:endParaRPr lang="en-US" dirty="0"/>
          </a:p>
          <a:p>
            <a:pPr marL="914400" lvl="2" indent="0">
              <a:lnSpc>
                <a:spcPct val="90000"/>
              </a:lnSpc>
              <a:buNone/>
              <a:defRPr/>
            </a:pPr>
            <a:endParaRPr lang="en-US" dirty="0"/>
          </a:p>
          <a:p>
            <a:pPr marL="914400" lvl="2" indent="0">
              <a:lnSpc>
                <a:spcPct val="90000"/>
              </a:lnSpc>
              <a:buNone/>
              <a:defRPr/>
            </a:pPr>
            <a:endParaRPr lang="en-US" dirty="0"/>
          </a:p>
          <a:p>
            <a:pPr marL="914400" lvl="2" indent="0">
              <a:lnSpc>
                <a:spcPct val="90000"/>
              </a:lnSpc>
              <a:buNone/>
              <a:defRPr/>
            </a:pPr>
            <a:endParaRPr lang="en-US" dirty="0"/>
          </a:p>
          <a:p>
            <a:pPr marL="914400" lvl="2" indent="0">
              <a:lnSpc>
                <a:spcPct val="90000"/>
              </a:lnSpc>
              <a:buNone/>
              <a:defRPr/>
            </a:pPr>
            <a:endParaRPr lang="en-US" dirty="0"/>
          </a:p>
          <a:p>
            <a:pPr marL="1257300" lvl="2" indent="-342900">
              <a:lnSpc>
                <a:spcPct val="90000"/>
              </a:lnSpc>
              <a:defRPr/>
            </a:pPr>
            <a:r>
              <a:rPr lang="en-US" sz="2000" dirty="0">
                <a:solidFill>
                  <a:srgbClr val="000000"/>
                </a:solidFill>
              </a:rPr>
              <a:t>A Teacher can teach many different Subjects</a:t>
            </a:r>
          </a:p>
          <a:p>
            <a:pPr marL="1257300" lvl="2" indent="-342900">
              <a:lnSpc>
                <a:spcPct val="90000"/>
              </a:lnSpc>
              <a:defRPr/>
            </a:pPr>
            <a:r>
              <a:rPr lang="en-US" sz="2000" dirty="0">
                <a:solidFill>
                  <a:srgbClr val="000000"/>
                </a:solidFill>
              </a:rPr>
              <a:t>Each Subject can be taught by many Teacher</a:t>
            </a:r>
          </a:p>
          <a:p>
            <a:pPr marL="914400" lvl="2" indent="0">
              <a:lnSpc>
                <a:spcPct val="90000"/>
              </a:lnSpc>
              <a:buNone/>
              <a:defRPr/>
            </a:pPr>
            <a:endParaRPr lang="en-US" sz="2000" dirty="0">
              <a:solidFill>
                <a:srgbClr val="000000"/>
              </a:solidFill>
            </a:endParaRPr>
          </a:p>
          <a:p>
            <a:pPr marL="914400" lvl="2" indent="0">
              <a:lnSpc>
                <a:spcPct val="90000"/>
              </a:lnSpc>
              <a:buNone/>
              <a:defRPr/>
            </a:pPr>
            <a:endParaRPr lang="en-US" dirty="0"/>
          </a:p>
        </p:txBody>
      </p:sp>
      <p:sp>
        <p:nvSpPr>
          <p:cNvPr id="8" name="Rectangle 7"/>
          <p:cNvSpPr/>
          <p:nvPr/>
        </p:nvSpPr>
        <p:spPr bwMode="auto">
          <a:xfrm>
            <a:off x="2291863" y="1924428"/>
            <a:ext cx="2602523" cy="1266093"/>
          </a:xfrm>
          <a:prstGeom prst="rect">
            <a:avLst/>
          </a:prstGeom>
          <a:gradFill>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Arial" pitchFamily="34" charset="0"/>
                <a:ea typeface="ＭＳ Ｐゴシック"/>
                <a:cs typeface="ＭＳ Ｐゴシック"/>
              </a:rPr>
              <a:t>Teacher</a:t>
            </a:r>
            <a:endParaRPr kumimoji="0" lang="en-US"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
        <p:nvSpPr>
          <p:cNvPr id="9" name="Rectangle 8"/>
          <p:cNvSpPr/>
          <p:nvPr/>
        </p:nvSpPr>
        <p:spPr bwMode="auto">
          <a:xfrm>
            <a:off x="7385538" y="1915998"/>
            <a:ext cx="2602523" cy="1266093"/>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itchFamily="34" charset="0"/>
                <a:ea typeface="ＭＳ Ｐゴシック"/>
                <a:cs typeface="ＭＳ Ｐゴシック"/>
              </a:rPr>
              <a:t>Subjects</a:t>
            </a:r>
          </a:p>
        </p:txBody>
      </p:sp>
      <p:sp>
        <p:nvSpPr>
          <p:cNvPr id="10" name="Flowchart: Decision 9"/>
          <p:cNvSpPr/>
          <p:nvPr/>
        </p:nvSpPr>
        <p:spPr bwMode="auto">
          <a:xfrm>
            <a:off x="5434820" y="2078500"/>
            <a:ext cx="1570891" cy="907367"/>
          </a:xfrm>
          <a:prstGeom prst="flowChartDecision">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200" dirty="0">
                <a:latin typeface="Arial" pitchFamily="34" charset="0"/>
                <a:ea typeface="ＭＳ Ｐゴシック"/>
                <a:cs typeface="ＭＳ Ｐゴシック"/>
              </a:rPr>
              <a:t>Teaches	</a:t>
            </a:r>
            <a:endParaRPr kumimoji="0" lang="en-US" sz="1200" b="0" i="0" u="none" strike="noStrike" cap="none" normalizeH="0" baseline="0" dirty="0">
              <a:ln>
                <a:noFill/>
              </a:ln>
              <a:solidFill>
                <a:schemeClr val="tx1"/>
              </a:solidFill>
              <a:effectLst/>
              <a:latin typeface="Arial" pitchFamily="34" charset="0"/>
              <a:ea typeface="ＭＳ Ｐゴシック"/>
              <a:cs typeface="ＭＳ Ｐゴシック"/>
            </a:endParaRPr>
          </a:p>
        </p:txBody>
      </p:sp>
      <p:cxnSp>
        <p:nvCxnSpPr>
          <p:cNvPr id="11" name="Straight Connector 10"/>
          <p:cNvCxnSpPr>
            <a:stCxn id="8" idx="3"/>
            <a:endCxn id="10" idx="1"/>
          </p:cNvCxnSpPr>
          <p:nvPr/>
        </p:nvCxnSpPr>
        <p:spPr bwMode="auto">
          <a:xfrm flipV="1">
            <a:off x="4894386" y="2532184"/>
            <a:ext cx="540434" cy="252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a:endCxn id="9" idx="1"/>
          </p:cNvCxnSpPr>
          <p:nvPr/>
        </p:nvCxnSpPr>
        <p:spPr bwMode="auto">
          <a:xfrm>
            <a:off x="6904893" y="2532184"/>
            <a:ext cx="480645" cy="1686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 name="Rectangle 2"/>
          <p:cNvSpPr>
            <a:spLocks noChangeArrowheads="1"/>
          </p:cNvSpPr>
          <p:nvPr/>
        </p:nvSpPr>
        <p:spPr bwMode="auto">
          <a:xfrm>
            <a:off x="609600" y="35790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6"/>
          <p:cNvSpPr/>
          <p:nvPr/>
        </p:nvSpPr>
        <p:spPr>
          <a:xfrm>
            <a:off x="5021217" y="1982598"/>
            <a:ext cx="377027" cy="369332"/>
          </a:xfrm>
          <a:prstGeom prst="rect">
            <a:avLst/>
          </a:prstGeom>
          <a:noFill/>
        </p:spPr>
        <p:txBody>
          <a:bodyPr wrap="none" lIns="91440" tIns="45720" rIns="91440" bIns="45720">
            <a:spAutoFit/>
          </a:bodyPr>
          <a:lstStyle/>
          <a:p>
            <a:pPr algn="ctr"/>
            <a:r>
              <a:rPr lang="en-US" b="1" cap="none" spc="0" dirty="0">
                <a:ln w="0"/>
                <a:solidFill>
                  <a:schemeClr val="tx1"/>
                </a:solidFill>
                <a:effectLst>
                  <a:outerShdw blurRad="38100" dist="19050" dir="2700000" algn="tl" rotWithShape="0">
                    <a:schemeClr val="dk1">
                      <a:alpha val="40000"/>
                    </a:schemeClr>
                  </a:outerShdw>
                </a:effectLst>
              </a:rPr>
              <a:t>M</a:t>
            </a:r>
          </a:p>
        </p:txBody>
      </p:sp>
      <p:sp>
        <p:nvSpPr>
          <p:cNvPr id="16" name="Rectangle 15"/>
          <p:cNvSpPr/>
          <p:nvPr/>
        </p:nvSpPr>
        <p:spPr>
          <a:xfrm>
            <a:off x="6930834" y="1994318"/>
            <a:ext cx="351379" cy="369332"/>
          </a:xfrm>
          <a:prstGeom prst="rect">
            <a:avLst/>
          </a:prstGeom>
          <a:noFill/>
        </p:spPr>
        <p:txBody>
          <a:bodyPr wrap="none" lIns="91440" tIns="45720" rIns="91440" bIns="45720">
            <a:spAutoFit/>
          </a:bodyPr>
          <a:lstStyle/>
          <a:p>
            <a:pPr algn="ctr"/>
            <a:r>
              <a:rPr lang="en-US" b="1" dirty="0">
                <a:ln w="0"/>
                <a:effectLst>
                  <a:outerShdw blurRad="38100" dist="19050" dir="2700000" algn="tl" rotWithShape="0">
                    <a:schemeClr val="dk1">
                      <a:alpha val="40000"/>
                    </a:schemeClr>
                  </a:outerShdw>
                </a:effectLst>
              </a:rPr>
              <a:t>N</a:t>
            </a:r>
            <a:endParaRPr lang="en-US"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27240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5724F7AC-7D22-43AF-B031-4AA6E108FDC1}" type="slidenum">
              <a:rPr lang="en-US" altLang="en-US" sz="1400"/>
              <a:pPr algn="r" eaLnBrk="1" hangingPunct="1">
                <a:spcBef>
                  <a:spcPct val="0"/>
                </a:spcBef>
                <a:buFontTx/>
                <a:buNone/>
              </a:pPr>
              <a:t>15</a:t>
            </a:fld>
            <a:endParaRPr lang="en-US" altLang="en-US" sz="1400"/>
          </a:p>
        </p:txBody>
      </p:sp>
      <p:sp>
        <p:nvSpPr>
          <p:cNvPr id="24579" name="Rectangle 2"/>
          <p:cNvSpPr>
            <a:spLocks noGrp="1" noChangeArrowheads="1"/>
          </p:cNvSpPr>
          <p:nvPr>
            <p:ph type="title" idx="4294967295"/>
          </p:nvPr>
        </p:nvSpPr>
        <p:spPr>
          <a:xfrm>
            <a:off x="1600200" y="0"/>
            <a:ext cx="7391400" cy="685800"/>
          </a:xfrm>
        </p:spPr>
        <p:txBody>
          <a:bodyPr/>
          <a:lstStyle/>
          <a:p>
            <a:pPr algn="l" eaLnBrk="1" hangingPunct="1"/>
            <a:r>
              <a:rPr lang="en-US" altLang="en-US" sz="3200" dirty="0">
                <a:solidFill>
                  <a:schemeClr val="tx1"/>
                </a:solidFill>
              </a:rPr>
              <a:t>ER Notations</a:t>
            </a:r>
          </a:p>
        </p:txBody>
      </p:sp>
      <p:sp>
        <p:nvSpPr>
          <p:cNvPr id="2" name="Rectangle 1"/>
          <p:cNvSpPr/>
          <p:nvPr/>
        </p:nvSpPr>
        <p:spPr bwMode="auto">
          <a:xfrm>
            <a:off x="1308295" y="941347"/>
            <a:ext cx="8902505" cy="5317946"/>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931025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4294967295"/>
          </p:nvPr>
        </p:nvSpPr>
        <p:spPr>
          <a:xfrm>
            <a:off x="8077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5EC082B2-859C-44CA-93F8-A55AC4CCE5E6}" type="slidenum">
              <a:rPr lang="en-US" altLang="en-US" sz="1400"/>
              <a:pPr eaLnBrk="1" hangingPunct="1">
                <a:spcBef>
                  <a:spcPct val="0"/>
                </a:spcBef>
                <a:buFontTx/>
                <a:buNone/>
              </a:pPr>
              <a:t>16</a:t>
            </a:fld>
            <a:endParaRPr lang="en-US" altLang="en-US" sz="1400"/>
          </a:p>
        </p:txBody>
      </p:sp>
      <p:sp>
        <p:nvSpPr>
          <p:cNvPr id="25603" name="Rectangle 2"/>
          <p:cNvSpPr>
            <a:spLocks noGrp="1" noChangeArrowheads="1"/>
          </p:cNvSpPr>
          <p:nvPr>
            <p:ph type="title"/>
          </p:nvPr>
        </p:nvSpPr>
        <p:spPr>
          <a:xfrm>
            <a:off x="1600200" y="0"/>
            <a:ext cx="7391400" cy="685800"/>
          </a:xfrm>
        </p:spPr>
        <p:txBody>
          <a:bodyPr>
            <a:normAutofit fontScale="90000"/>
          </a:bodyPr>
          <a:lstStyle/>
          <a:p>
            <a:pPr algn="l" eaLnBrk="1" hangingPunct="1"/>
            <a:r>
              <a:rPr lang="en-US" altLang="en-US" sz="2400" dirty="0">
                <a:solidFill>
                  <a:schemeClr val="tx1"/>
                </a:solidFill>
              </a:rPr>
              <a:t>Entity and Attributes representation using ER notation</a:t>
            </a:r>
          </a:p>
        </p:txBody>
      </p:sp>
      <p:sp>
        <p:nvSpPr>
          <p:cNvPr id="3075" name="Rectangle 3"/>
          <p:cNvSpPr>
            <a:spLocks noGrp="1" noChangeArrowheads="1"/>
          </p:cNvSpPr>
          <p:nvPr>
            <p:ph type="body" idx="1"/>
          </p:nvPr>
        </p:nvSpPr>
        <p:spPr>
          <a:xfrm>
            <a:off x="2057400" y="982392"/>
            <a:ext cx="8001000" cy="4495800"/>
          </a:xfrm>
        </p:spPr>
        <p:txBody>
          <a:bodyPr>
            <a:normAutofit/>
          </a:bodyPr>
          <a:lstStyle/>
          <a:p>
            <a:pPr>
              <a:lnSpc>
                <a:spcPct val="80000"/>
              </a:lnSpc>
              <a:defRPr/>
            </a:pPr>
            <a:endParaRPr lang="en-US" altLang="en-US" sz="2000" dirty="0">
              <a:solidFill>
                <a:srgbClr val="000000"/>
              </a:solidFill>
              <a:effectLst>
                <a:outerShdw blurRad="38100" dist="38100" dir="2700000" algn="tl">
                  <a:srgbClr val="C0C0C0"/>
                </a:outerShdw>
              </a:effectLst>
            </a:endParaRPr>
          </a:p>
          <a:p>
            <a:pPr>
              <a:lnSpc>
                <a:spcPct val="80000"/>
              </a:lnSpc>
              <a:defRPr/>
            </a:pPr>
            <a:endParaRPr lang="en-US" altLang="en-US" sz="2000" dirty="0">
              <a:solidFill>
                <a:srgbClr val="000000"/>
              </a:solidFill>
              <a:effectLst>
                <a:outerShdw blurRad="38100" dist="38100" dir="2700000" algn="tl">
                  <a:srgbClr val="C0C0C0"/>
                </a:outerShdw>
              </a:effectLst>
            </a:endParaRPr>
          </a:p>
          <a:p>
            <a:pPr>
              <a:lnSpc>
                <a:spcPct val="80000"/>
              </a:lnSpc>
              <a:defRPr/>
            </a:pPr>
            <a:endParaRPr lang="en-US" altLang="en-US" sz="2000" dirty="0">
              <a:solidFill>
                <a:srgbClr val="000000"/>
              </a:solidFill>
              <a:effectLst>
                <a:outerShdw blurRad="38100" dist="38100" dir="2700000" algn="tl">
                  <a:srgbClr val="C0C0C0"/>
                </a:outerShdw>
              </a:effectLst>
            </a:endParaRPr>
          </a:p>
          <a:p>
            <a:pPr>
              <a:lnSpc>
                <a:spcPct val="80000"/>
              </a:lnSpc>
              <a:defRPr/>
            </a:pPr>
            <a:endParaRPr lang="en-US" altLang="en-US" sz="2000" dirty="0">
              <a:solidFill>
                <a:srgbClr val="000000"/>
              </a:solidFill>
              <a:effectLst>
                <a:outerShdw blurRad="38100" dist="38100" dir="2700000" algn="tl">
                  <a:srgbClr val="C0C0C0"/>
                </a:outerShdw>
              </a:effectLst>
            </a:endParaRPr>
          </a:p>
          <a:p>
            <a:pPr>
              <a:lnSpc>
                <a:spcPct val="80000"/>
              </a:lnSpc>
              <a:defRPr/>
            </a:pPr>
            <a:endParaRPr lang="en-US" altLang="en-US" sz="2000" dirty="0">
              <a:solidFill>
                <a:srgbClr val="000000"/>
              </a:solidFill>
              <a:effectLst>
                <a:outerShdw blurRad="38100" dist="38100" dir="2700000" algn="tl">
                  <a:srgbClr val="C0C0C0"/>
                </a:outerShdw>
              </a:effectLst>
            </a:endParaRPr>
          </a:p>
          <a:p>
            <a:pPr>
              <a:lnSpc>
                <a:spcPct val="80000"/>
              </a:lnSpc>
              <a:defRPr/>
            </a:pPr>
            <a:endParaRPr lang="en-US" altLang="en-US" sz="2000" dirty="0">
              <a:solidFill>
                <a:srgbClr val="000000"/>
              </a:solidFill>
              <a:effectLst>
                <a:outerShdw blurRad="38100" dist="38100" dir="2700000" algn="tl">
                  <a:srgbClr val="C0C0C0"/>
                </a:outerShdw>
              </a:effectLst>
            </a:endParaRPr>
          </a:p>
          <a:p>
            <a:pPr>
              <a:lnSpc>
                <a:spcPct val="80000"/>
              </a:lnSpc>
              <a:defRPr/>
            </a:pPr>
            <a:endParaRPr lang="en-US" altLang="en-US" sz="2000" dirty="0">
              <a:solidFill>
                <a:srgbClr val="000000"/>
              </a:solidFill>
              <a:effectLst>
                <a:outerShdw blurRad="38100" dist="38100" dir="2700000" algn="tl">
                  <a:srgbClr val="C0C0C0"/>
                </a:outerShdw>
              </a:effectLst>
            </a:endParaRPr>
          </a:p>
          <a:p>
            <a:pPr>
              <a:lnSpc>
                <a:spcPct val="80000"/>
              </a:lnSpc>
              <a:defRPr/>
            </a:pPr>
            <a:endParaRPr lang="en-US" altLang="en-US" sz="2000" dirty="0">
              <a:solidFill>
                <a:srgbClr val="000000"/>
              </a:solidFill>
              <a:effectLst>
                <a:outerShdw blurRad="38100" dist="38100" dir="2700000" algn="tl">
                  <a:srgbClr val="C0C0C0"/>
                </a:outerShdw>
              </a:effectLst>
            </a:endParaRPr>
          </a:p>
          <a:p>
            <a:pPr>
              <a:lnSpc>
                <a:spcPct val="80000"/>
              </a:lnSpc>
              <a:defRPr/>
            </a:pPr>
            <a:endParaRPr lang="en-US" altLang="en-US" sz="2000" dirty="0">
              <a:solidFill>
                <a:srgbClr val="000000"/>
              </a:solidFill>
              <a:effectLst>
                <a:outerShdw blurRad="38100" dist="38100" dir="2700000" algn="tl">
                  <a:srgbClr val="C0C0C0"/>
                </a:outerShdw>
              </a:effectLst>
            </a:endParaRPr>
          </a:p>
          <a:p>
            <a:pPr>
              <a:lnSpc>
                <a:spcPct val="80000"/>
              </a:lnSpc>
              <a:defRPr/>
            </a:pPr>
            <a:endParaRPr lang="en-US" altLang="en-US" sz="2000" dirty="0">
              <a:solidFill>
                <a:srgbClr val="000000"/>
              </a:solidFill>
              <a:effectLst>
                <a:outerShdw blurRad="38100" dist="38100" dir="2700000" algn="tl">
                  <a:srgbClr val="C0C0C0"/>
                </a:outerShdw>
              </a:effectLst>
            </a:endParaRPr>
          </a:p>
          <a:p>
            <a:pPr>
              <a:lnSpc>
                <a:spcPct val="80000"/>
              </a:lnSpc>
              <a:defRPr/>
            </a:pPr>
            <a:endParaRPr lang="en-US" altLang="en-US" sz="2000" dirty="0">
              <a:solidFill>
                <a:srgbClr val="000000"/>
              </a:solidFill>
              <a:effectLst>
                <a:outerShdw blurRad="38100" dist="38100" dir="2700000" algn="tl">
                  <a:srgbClr val="C0C0C0"/>
                </a:outerShdw>
              </a:effectLst>
            </a:endParaRPr>
          </a:p>
          <a:p>
            <a:pPr>
              <a:lnSpc>
                <a:spcPct val="80000"/>
              </a:lnSpc>
              <a:defRPr/>
            </a:pPr>
            <a:endParaRPr lang="en-US" altLang="en-US" sz="2000" dirty="0">
              <a:solidFill>
                <a:srgbClr val="000000"/>
              </a:solidFill>
              <a:effectLst>
                <a:outerShdw blurRad="38100" dist="38100" dir="2700000" algn="tl">
                  <a:srgbClr val="C0C0C0"/>
                </a:outerShdw>
              </a:effectLst>
            </a:endParaRPr>
          </a:p>
          <a:p>
            <a:pPr marL="0" indent="0">
              <a:lnSpc>
                <a:spcPct val="80000"/>
              </a:lnSpc>
              <a:buNone/>
              <a:defRPr/>
            </a:pPr>
            <a:r>
              <a:rPr lang="en-US" altLang="en-US" sz="1800" dirty="0">
                <a:solidFill>
                  <a:srgbClr val="000000"/>
                </a:solidFill>
              </a:rPr>
              <a:t>Entity is represented using Rectangle, attributes are represented with ellipse and key attributes/identifiers are underlined</a:t>
            </a:r>
          </a:p>
        </p:txBody>
      </p:sp>
      <p:pic>
        <p:nvPicPr>
          <p:cNvPr id="25605" name="Picture 6" descr="CAR Ent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3932" y="1109001"/>
            <a:ext cx="494347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048033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78124" y="63837"/>
            <a:ext cx="8839200" cy="609599"/>
          </a:xfrm>
        </p:spPr>
        <p:txBody>
          <a:bodyPr/>
          <a:lstStyle/>
          <a:p>
            <a:pPr algn="l" eaLnBrk="1" hangingPunct="1"/>
            <a:r>
              <a:rPr lang="en-US" altLang="en-US" sz="2400" dirty="0">
                <a:solidFill>
                  <a:schemeClr val="tx1"/>
                </a:solidFill>
              </a:rPr>
              <a:t>Relationships representation using ER notation</a:t>
            </a:r>
          </a:p>
        </p:txBody>
      </p:sp>
      <p:sp>
        <p:nvSpPr>
          <p:cNvPr id="26627" name="Content Placeholder 2"/>
          <p:cNvSpPr>
            <a:spLocks noGrp="1"/>
          </p:cNvSpPr>
          <p:nvPr>
            <p:ph idx="1"/>
          </p:nvPr>
        </p:nvSpPr>
        <p:spPr>
          <a:xfrm>
            <a:off x="1828800" y="838200"/>
            <a:ext cx="8382000" cy="5638800"/>
          </a:xfrm>
        </p:spPr>
        <p:txBody>
          <a:bodyPr/>
          <a:lstStyle/>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p:txBody>
      </p:sp>
      <p:grpSp>
        <p:nvGrpSpPr>
          <p:cNvPr id="2" name="Group 1"/>
          <p:cNvGrpSpPr/>
          <p:nvPr/>
        </p:nvGrpSpPr>
        <p:grpSpPr>
          <a:xfrm>
            <a:off x="2057400" y="914401"/>
            <a:ext cx="8343900" cy="5276849"/>
            <a:chOff x="2057400" y="914401"/>
            <a:chExt cx="8343900" cy="5276849"/>
          </a:xfrm>
        </p:grpSpPr>
        <p:pic>
          <p:nvPicPr>
            <p:cNvPr id="4140" name="Picture 44" descr="DS3-Figure 11-07"/>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962400" y="4038600"/>
              <a:ext cx="4572000"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46" descr="ER r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257426"/>
              <a:ext cx="83439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47" descr="ER 1 to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914401"/>
              <a:ext cx="396240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2740875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p>
        </p:txBody>
      </p:sp>
      <p:sp>
        <p:nvSpPr>
          <p:cNvPr id="3" name="Content Placeholder 2"/>
          <p:cNvSpPr>
            <a:spLocks noGrp="1"/>
          </p:cNvSpPr>
          <p:nvPr>
            <p:ph idx="1"/>
          </p:nvPr>
        </p:nvSpPr>
        <p:spPr>
          <a:xfrm>
            <a:off x="798552" y="1309229"/>
            <a:ext cx="11373491" cy="4897665"/>
          </a:xfrm>
        </p:spPr>
        <p:txBody>
          <a:bodyPr/>
          <a:lstStyle/>
          <a:p>
            <a:pPr marL="0" indent="0">
              <a:buNone/>
            </a:pPr>
            <a:r>
              <a:rPr lang="en-US" sz="2400" b="1" dirty="0"/>
              <a:t>Objective</a:t>
            </a:r>
            <a:r>
              <a:rPr lang="en-US" sz="2800" b="1" dirty="0"/>
              <a:t>:</a:t>
            </a:r>
          </a:p>
          <a:p>
            <a:pPr marL="0" indent="0">
              <a:buNone/>
            </a:pPr>
            <a:endParaRPr lang="en-US" sz="2000" dirty="0"/>
          </a:p>
          <a:p>
            <a:pPr marL="0" indent="0">
              <a:buNone/>
            </a:pPr>
            <a:r>
              <a:rPr lang="en-US" sz="1800" dirty="0">
                <a:solidFill>
                  <a:srgbClr val="000000"/>
                </a:solidFill>
              </a:rPr>
              <a:t>To make the participants familiarize with ER-Diagrams.</a:t>
            </a:r>
          </a:p>
          <a:p>
            <a:pPr marL="0" indent="0">
              <a:buNone/>
            </a:pPr>
            <a:endParaRPr lang="en-US" dirty="0"/>
          </a:p>
        </p:txBody>
      </p:sp>
      <p:graphicFrame>
        <p:nvGraphicFramePr>
          <p:cNvPr id="5" name="Object 4">
            <a:extLst>
              <a:ext uri="{FF2B5EF4-FFF2-40B4-BE49-F238E27FC236}">
                <a16:creationId xmlns:a16="http://schemas.microsoft.com/office/drawing/2014/main" id="{017B6B19-98EF-4CD8-95C2-7AC54B0D5681}"/>
              </a:ext>
            </a:extLst>
          </p:cNvPr>
          <p:cNvGraphicFramePr>
            <a:graphicFrameLocks noChangeAspect="1"/>
          </p:cNvGraphicFramePr>
          <p:nvPr>
            <p:extLst>
              <p:ext uri="{D42A27DB-BD31-4B8C-83A1-F6EECF244321}">
                <p14:modId xmlns:p14="http://schemas.microsoft.com/office/powerpoint/2010/main" val="2570961369"/>
              </p:ext>
            </p:extLst>
          </p:nvPr>
        </p:nvGraphicFramePr>
        <p:xfrm>
          <a:off x="4583724" y="3041650"/>
          <a:ext cx="1746739" cy="1389673"/>
        </p:xfrm>
        <a:graphic>
          <a:graphicData uri="http://schemas.openxmlformats.org/presentationml/2006/ole">
            <mc:AlternateContent xmlns:mc="http://schemas.openxmlformats.org/markup-compatibility/2006">
              <mc:Choice xmlns:v="urn:schemas-microsoft-com:vml" Requires="v">
                <p:oleObj spid="_x0000_s1049" name="Document" showAsIcon="1" r:id="rId3" imgW="914558" imgH="771459" progId="Word.Document.12">
                  <p:embed/>
                </p:oleObj>
              </mc:Choice>
              <mc:Fallback>
                <p:oleObj name="Document" showAsIcon="1" r:id="rId3" imgW="914558" imgH="771459" progId="Word.Document.12">
                  <p:embed/>
                  <p:pic>
                    <p:nvPicPr>
                      <p:cNvPr id="0" name=""/>
                      <p:cNvPicPr/>
                      <p:nvPr/>
                    </p:nvPicPr>
                    <p:blipFill>
                      <a:blip r:embed="rId4"/>
                      <a:stretch>
                        <a:fillRect/>
                      </a:stretch>
                    </p:blipFill>
                    <p:spPr>
                      <a:xfrm>
                        <a:off x="4583724" y="3041650"/>
                        <a:ext cx="1746739" cy="1389673"/>
                      </a:xfrm>
                      <a:prstGeom prst="rect">
                        <a:avLst/>
                      </a:prstGeom>
                    </p:spPr>
                  </p:pic>
                </p:oleObj>
              </mc:Fallback>
            </mc:AlternateContent>
          </a:graphicData>
        </a:graphic>
      </p:graphicFrame>
    </p:spTree>
    <p:extLst>
      <p:ext uri="{BB962C8B-B14F-4D97-AF65-F5344CB8AC3E}">
        <p14:creationId xmlns:p14="http://schemas.microsoft.com/office/powerpoint/2010/main" val="140456632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23223-9DE2-4E88-8E43-77490DE75901}"/>
              </a:ext>
            </a:extLst>
          </p:cNvPr>
          <p:cNvSpPr>
            <a:spLocks noGrp="1"/>
          </p:cNvSpPr>
          <p:nvPr>
            <p:ph type="title"/>
          </p:nvPr>
        </p:nvSpPr>
        <p:spPr/>
        <p:txBody>
          <a:bodyPr/>
          <a:lstStyle/>
          <a:p>
            <a:r>
              <a:rPr lang="en-US" dirty="0"/>
              <a:t>Course Objective</a:t>
            </a:r>
          </a:p>
        </p:txBody>
      </p:sp>
      <p:sp>
        <p:nvSpPr>
          <p:cNvPr id="3" name="Content Placeholder 2">
            <a:extLst>
              <a:ext uri="{FF2B5EF4-FFF2-40B4-BE49-F238E27FC236}">
                <a16:creationId xmlns:a16="http://schemas.microsoft.com/office/drawing/2014/main" id="{7A6FDD2F-A63B-4774-B13A-4A57817333C1}"/>
              </a:ext>
            </a:extLst>
          </p:cNvPr>
          <p:cNvSpPr>
            <a:spLocks noGrp="1"/>
          </p:cNvSpPr>
          <p:nvPr>
            <p:ph idx="1"/>
          </p:nvPr>
        </p:nvSpPr>
        <p:spPr/>
        <p:txBody>
          <a:bodyPr/>
          <a:lstStyle/>
          <a:p>
            <a:r>
              <a:rPr lang="en-US" dirty="0"/>
              <a:t>To understand and familiarize with Entity Relationship(ER) Model.</a:t>
            </a:r>
          </a:p>
        </p:txBody>
      </p:sp>
    </p:spTree>
    <p:extLst>
      <p:ext uri="{BB962C8B-B14F-4D97-AF65-F5344CB8AC3E}">
        <p14:creationId xmlns:p14="http://schemas.microsoft.com/office/powerpoint/2010/main" val="20810248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2AC0-959E-4225-90E8-A63FE4B6B64F}"/>
              </a:ext>
            </a:extLst>
          </p:cNvPr>
          <p:cNvSpPr>
            <a:spLocks noGrp="1"/>
          </p:cNvSpPr>
          <p:nvPr>
            <p:ph type="title"/>
          </p:nvPr>
        </p:nvSpPr>
        <p:spPr/>
        <p:txBody>
          <a:bodyPr/>
          <a:lstStyle/>
          <a:p>
            <a:r>
              <a:rPr lang="en-US"/>
              <a:t>Session Objective</a:t>
            </a:r>
            <a:endParaRPr lang="en-US" dirty="0"/>
          </a:p>
        </p:txBody>
      </p:sp>
      <p:sp>
        <p:nvSpPr>
          <p:cNvPr id="3" name="Content Placeholder 2">
            <a:extLst>
              <a:ext uri="{FF2B5EF4-FFF2-40B4-BE49-F238E27FC236}">
                <a16:creationId xmlns:a16="http://schemas.microsoft.com/office/drawing/2014/main" id="{51B717CD-7E51-43E1-95CA-765BFACAFEE3}"/>
              </a:ext>
            </a:extLst>
          </p:cNvPr>
          <p:cNvSpPr>
            <a:spLocks noGrp="1"/>
          </p:cNvSpPr>
          <p:nvPr>
            <p:ph idx="1"/>
          </p:nvPr>
        </p:nvSpPr>
        <p:spPr/>
        <p:txBody>
          <a:bodyPr/>
          <a:lstStyle/>
          <a:p>
            <a:r>
              <a:rPr lang="en-US" dirty="0"/>
              <a:t>Entity Relationship Model</a:t>
            </a:r>
          </a:p>
          <a:p>
            <a:r>
              <a:rPr lang="en-US" dirty="0"/>
              <a:t>Types of Entities</a:t>
            </a:r>
          </a:p>
          <a:p>
            <a:r>
              <a:rPr lang="en-US" dirty="0"/>
              <a:t>Types of Attributes</a:t>
            </a:r>
          </a:p>
          <a:p>
            <a:r>
              <a:rPr lang="en-US" dirty="0"/>
              <a:t>Relationships</a:t>
            </a:r>
          </a:p>
          <a:p>
            <a:pPr lvl="1"/>
            <a:r>
              <a:rPr lang="en-US" dirty="0"/>
              <a:t>Degree of Relationships</a:t>
            </a:r>
          </a:p>
          <a:p>
            <a:pPr lvl="1"/>
            <a:r>
              <a:rPr lang="en-US" dirty="0"/>
              <a:t>Cardinality of Relationships</a:t>
            </a:r>
          </a:p>
          <a:p>
            <a:pPr lvl="1"/>
            <a:endParaRPr lang="en-US" dirty="0"/>
          </a:p>
          <a:p>
            <a:pPr marL="0" indent="0">
              <a:buNone/>
            </a:pPr>
            <a:endParaRPr lang="en-US" dirty="0"/>
          </a:p>
          <a:p>
            <a:endParaRPr lang="en-US" dirty="0"/>
          </a:p>
        </p:txBody>
      </p:sp>
    </p:spTree>
    <p:extLst>
      <p:ext uri="{BB962C8B-B14F-4D97-AF65-F5344CB8AC3E}">
        <p14:creationId xmlns:p14="http://schemas.microsoft.com/office/powerpoint/2010/main" val="109831223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algn="l" eaLnBrk="1" hangingPunct="1"/>
            <a:r>
              <a:rPr lang="en-US" altLang="en-US" sz="2800" dirty="0">
                <a:solidFill>
                  <a:schemeClr val="tx1"/>
                </a:solidFill>
              </a:rPr>
              <a:t>Entity-Relationship (ER) Model</a:t>
            </a:r>
          </a:p>
        </p:txBody>
      </p:sp>
      <p:sp>
        <p:nvSpPr>
          <p:cNvPr id="13315" name="Rectangle 3"/>
          <p:cNvSpPr>
            <a:spLocks noGrp="1" noChangeArrowheads="1"/>
          </p:cNvSpPr>
          <p:nvPr>
            <p:ph type="body" idx="4294967295"/>
          </p:nvPr>
        </p:nvSpPr>
        <p:spPr>
          <a:xfrm>
            <a:off x="1981200" y="1066800"/>
            <a:ext cx="8229600" cy="4419600"/>
          </a:xfrm>
        </p:spPr>
        <p:txBody>
          <a:bodyPr/>
          <a:lstStyle/>
          <a:p>
            <a:pPr lvl="2" eaLnBrk="1" hangingPunct="1"/>
            <a:endParaRPr lang="en-US" altLang="en-US" sz="2000" dirty="0"/>
          </a:p>
          <a:p>
            <a:pPr lvl="1" algn="just" eaLnBrk="1" hangingPunct="1">
              <a:lnSpc>
                <a:spcPct val="150000"/>
              </a:lnSpc>
              <a:buFont typeface="Wingdings" panose="05000000000000000000" pitchFamily="2" charset="2"/>
              <a:buChar char="§"/>
            </a:pPr>
            <a:r>
              <a:rPr lang="en-US" altLang="en-US" sz="2000" dirty="0"/>
              <a:t>ER model helps to capture conceptual database design </a:t>
            </a:r>
          </a:p>
          <a:p>
            <a:pPr lvl="1" algn="just" eaLnBrk="1" hangingPunct="1">
              <a:lnSpc>
                <a:spcPct val="150000"/>
              </a:lnSpc>
              <a:buFont typeface="Wingdings" panose="05000000000000000000" pitchFamily="2" charset="2"/>
              <a:buChar char="§"/>
            </a:pPr>
            <a:r>
              <a:rPr lang="en-US" altLang="en-US" sz="2000" dirty="0"/>
              <a:t>Adopts top-down approach</a:t>
            </a:r>
          </a:p>
          <a:p>
            <a:pPr lvl="1" algn="just" eaLnBrk="1" hangingPunct="1">
              <a:lnSpc>
                <a:spcPct val="150000"/>
              </a:lnSpc>
              <a:buFont typeface="Wingdings" panose="05000000000000000000" pitchFamily="2" charset="2"/>
              <a:buChar char="§"/>
            </a:pPr>
            <a:r>
              <a:rPr lang="en-US" altLang="en-US" sz="2000" dirty="0"/>
              <a:t>Describes the functional data requirements of a real-world problem in the form of ER diagrams</a:t>
            </a:r>
          </a:p>
          <a:p>
            <a:pPr lvl="1" algn="just" eaLnBrk="1" hangingPunct="1">
              <a:lnSpc>
                <a:spcPct val="150000"/>
              </a:lnSpc>
              <a:buFont typeface="Wingdings" panose="05000000000000000000" pitchFamily="2" charset="2"/>
              <a:buChar char="§"/>
            </a:pPr>
            <a:r>
              <a:rPr lang="en-US" altLang="en-US" sz="2000" dirty="0"/>
              <a:t>Consists of Attributes, Entities, Relationships, Identifiers </a:t>
            </a:r>
          </a:p>
          <a:p>
            <a:pPr lvl="1" algn="just" eaLnBrk="1" hangingPunct="1">
              <a:lnSpc>
                <a:spcPct val="150000"/>
              </a:lnSpc>
              <a:buFont typeface="Wingdings" panose="05000000000000000000" pitchFamily="2" charset="2"/>
              <a:buChar char="§"/>
            </a:pPr>
            <a:r>
              <a:rPr lang="en-US" altLang="en-US" sz="2000" dirty="0"/>
              <a:t>UML class diagrams is representative of another way of displaying ER concepts</a:t>
            </a:r>
          </a:p>
          <a:p>
            <a:pPr lvl="1" algn="just" eaLnBrk="1" hangingPunct="1">
              <a:lnSpc>
                <a:spcPct val="150000"/>
              </a:lnSpc>
              <a:buFont typeface="Wingdings" panose="05000000000000000000" pitchFamily="2" charset="2"/>
              <a:buChar char="§"/>
            </a:pPr>
            <a:endParaRPr lang="en-US" altLang="en-US" sz="2000" dirty="0"/>
          </a:p>
          <a:p>
            <a:pPr lvl="1" algn="just" eaLnBrk="1" hangingPunct="1">
              <a:buFont typeface="Wingdings" panose="05000000000000000000" pitchFamily="2" charset="2"/>
              <a:buChar char="§"/>
            </a:pPr>
            <a:endParaRPr lang="en-US" altLang="en-US" sz="2400" dirty="0"/>
          </a:p>
          <a:p>
            <a:pPr lvl="2" eaLnBrk="1" hangingPunct="1"/>
            <a:endParaRPr lang="en-US" altLang="en-US" sz="2000" dirty="0"/>
          </a:p>
          <a:p>
            <a:pPr lvl="2" eaLnBrk="1" hangingPunct="1"/>
            <a:endParaRPr lang="en-US" altLang="en-US" sz="2000" dirty="0"/>
          </a:p>
        </p:txBody>
      </p:sp>
    </p:spTree>
    <p:extLst>
      <p:ext uri="{BB962C8B-B14F-4D97-AF65-F5344CB8AC3E}">
        <p14:creationId xmlns:p14="http://schemas.microsoft.com/office/powerpoint/2010/main" val="4204203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294531" y="-168062"/>
            <a:ext cx="10972800" cy="1141943"/>
          </a:xfrm>
        </p:spPr>
        <p:txBody>
          <a:bodyPr/>
          <a:lstStyle/>
          <a:p>
            <a:pPr algn="l" eaLnBrk="1" hangingPunct="1"/>
            <a:r>
              <a:rPr lang="en-US" altLang="en-US" sz="2800" dirty="0">
                <a:solidFill>
                  <a:schemeClr val="tx1"/>
                </a:solidFill>
              </a:rPr>
              <a:t>Entity and Attribute</a:t>
            </a:r>
          </a:p>
        </p:txBody>
      </p:sp>
      <p:sp>
        <p:nvSpPr>
          <p:cNvPr id="14339" name="Rectangle 3"/>
          <p:cNvSpPr>
            <a:spLocks noGrp="1" noChangeArrowheads="1"/>
          </p:cNvSpPr>
          <p:nvPr>
            <p:ph type="body" idx="4294967295"/>
          </p:nvPr>
        </p:nvSpPr>
        <p:spPr>
          <a:xfrm>
            <a:off x="1268361" y="1066800"/>
            <a:ext cx="9601200" cy="5186516"/>
          </a:xfrm>
        </p:spPr>
        <p:txBody>
          <a:bodyPr>
            <a:normAutofit/>
          </a:bodyPr>
          <a:lstStyle/>
          <a:p>
            <a:pPr marL="0" indent="0">
              <a:lnSpc>
                <a:spcPct val="90000"/>
              </a:lnSpc>
              <a:buNone/>
            </a:pPr>
            <a:r>
              <a:rPr lang="en-US" altLang="en-US" sz="2000" dirty="0"/>
              <a:t>Entities </a:t>
            </a:r>
          </a:p>
          <a:p>
            <a:pPr lvl="1">
              <a:lnSpc>
                <a:spcPct val="90000"/>
              </a:lnSpc>
              <a:buFont typeface="Wingdings" panose="05000000000000000000" pitchFamily="2" charset="2"/>
              <a:buChar char="§"/>
            </a:pPr>
            <a:r>
              <a:rPr lang="en-US" altLang="en-US" sz="2000" dirty="0"/>
              <a:t>Entities are specific objects or things that are represented in the database.</a:t>
            </a:r>
          </a:p>
          <a:p>
            <a:pPr marL="1218072" lvl="2" indent="0">
              <a:lnSpc>
                <a:spcPct val="90000"/>
              </a:lnSpc>
              <a:buNone/>
            </a:pPr>
            <a:r>
              <a:rPr lang="en-US" altLang="en-US" sz="2000" dirty="0">
                <a:solidFill>
                  <a:schemeClr val="accent4">
                    <a:lumMod val="75000"/>
                  </a:schemeClr>
                </a:solidFill>
              </a:rPr>
              <a:t>Example: </a:t>
            </a:r>
          </a:p>
          <a:p>
            <a:pPr marL="1218072" lvl="2" indent="0">
              <a:lnSpc>
                <a:spcPct val="90000"/>
              </a:lnSpc>
              <a:buNone/>
            </a:pPr>
            <a:r>
              <a:rPr lang="en-US" altLang="en-US" sz="2000" dirty="0">
                <a:solidFill>
                  <a:schemeClr val="accent4">
                    <a:lumMod val="75000"/>
                  </a:schemeClr>
                </a:solidFill>
              </a:rPr>
              <a:t> The Student , the Book</a:t>
            </a:r>
          </a:p>
          <a:p>
            <a:pPr marL="0" indent="0">
              <a:lnSpc>
                <a:spcPct val="90000"/>
              </a:lnSpc>
              <a:buNone/>
            </a:pPr>
            <a:r>
              <a:rPr lang="en-US" altLang="en-US" sz="2000" dirty="0"/>
              <a:t>Attributes</a:t>
            </a:r>
          </a:p>
          <a:p>
            <a:pPr lvl="1">
              <a:lnSpc>
                <a:spcPct val="90000"/>
              </a:lnSpc>
              <a:buFont typeface="Wingdings" panose="05000000000000000000" pitchFamily="2" charset="2"/>
              <a:buChar char="§"/>
            </a:pPr>
            <a:r>
              <a:rPr lang="en-US" altLang="en-US" sz="2000" dirty="0"/>
              <a:t>Attributes are properties used to describe an entity.</a:t>
            </a:r>
          </a:p>
          <a:p>
            <a:pPr marL="1218072" lvl="2" indent="0">
              <a:lnSpc>
                <a:spcPct val="90000"/>
              </a:lnSpc>
              <a:buNone/>
            </a:pPr>
            <a:r>
              <a:rPr lang="en-US" altLang="en-US" sz="2000" dirty="0">
                <a:solidFill>
                  <a:schemeClr val="accent4">
                    <a:lumMod val="75000"/>
                  </a:schemeClr>
                </a:solidFill>
              </a:rPr>
              <a:t>	    Example:</a:t>
            </a:r>
          </a:p>
          <a:p>
            <a:pPr marL="1218072" lvl="2" indent="0">
              <a:lnSpc>
                <a:spcPct val="90000"/>
              </a:lnSpc>
              <a:buNone/>
            </a:pPr>
            <a:r>
              <a:rPr lang="en-US" altLang="en-US" sz="2000" dirty="0">
                <a:solidFill>
                  <a:schemeClr val="accent4">
                    <a:lumMod val="75000"/>
                  </a:schemeClr>
                </a:solidFill>
              </a:rPr>
              <a:t>		 STUDENT entity may have the attributes Name, Reg. no, Address,    Degree, </a:t>
            </a:r>
            <a:r>
              <a:rPr lang="en-US" altLang="en-US" sz="2000" dirty="0" err="1">
                <a:solidFill>
                  <a:schemeClr val="accent4">
                    <a:lumMod val="75000"/>
                  </a:schemeClr>
                </a:solidFill>
              </a:rPr>
              <a:t>BirthDate</a:t>
            </a:r>
            <a:endParaRPr lang="en-US" altLang="en-US" sz="2000" dirty="0">
              <a:solidFill>
                <a:schemeClr val="accent4">
                  <a:lumMod val="75000"/>
                </a:schemeClr>
              </a:solidFill>
            </a:endParaRPr>
          </a:p>
          <a:p>
            <a:pPr marL="609036" lvl="1" indent="0">
              <a:lnSpc>
                <a:spcPct val="90000"/>
              </a:lnSpc>
              <a:buNone/>
            </a:pPr>
            <a:endParaRPr lang="en-US" altLang="en-US" sz="2000" dirty="0"/>
          </a:p>
          <a:p>
            <a:pPr lvl="1">
              <a:lnSpc>
                <a:spcPct val="90000"/>
              </a:lnSpc>
              <a:buFont typeface="Wingdings" panose="05000000000000000000" pitchFamily="2" charset="2"/>
              <a:buChar char="§"/>
            </a:pPr>
            <a:r>
              <a:rPr lang="en-US" altLang="en-US" sz="2000" dirty="0"/>
              <a:t>Each attribute has a value set associated with it.</a:t>
            </a:r>
          </a:p>
          <a:p>
            <a:pPr marL="1218072" lvl="2" indent="0">
              <a:lnSpc>
                <a:spcPct val="90000"/>
              </a:lnSpc>
              <a:buNone/>
            </a:pPr>
            <a:r>
              <a:rPr lang="en-US" altLang="en-US" sz="2000" dirty="0">
                <a:solidFill>
                  <a:schemeClr val="accent4">
                    <a:lumMod val="75000"/>
                  </a:schemeClr>
                </a:solidFill>
              </a:rPr>
              <a:t>               Example: </a:t>
            </a:r>
          </a:p>
          <a:p>
            <a:pPr marL="1218072" lvl="2" indent="0">
              <a:lnSpc>
                <a:spcPct val="90000"/>
              </a:lnSpc>
              <a:buNone/>
            </a:pPr>
            <a:r>
              <a:rPr lang="en-US" altLang="en-US" sz="2000" dirty="0">
                <a:solidFill>
                  <a:schemeClr val="accent4">
                    <a:lumMod val="75000"/>
                  </a:schemeClr>
                </a:solidFill>
              </a:rPr>
              <a:t>                Attribute Age associated with value ranges from 18 to 52, attribute   Department should have values ‘CS’, ‘EE’,’ME’,’CV’</a:t>
            </a:r>
            <a:endParaRPr lang="en-GB" altLang="en-US" sz="2000" dirty="0">
              <a:solidFill>
                <a:schemeClr val="accent4">
                  <a:lumMod val="75000"/>
                </a:schemeClr>
              </a:solidFill>
            </a:endParaRPr>
          </a:p>
        </p:txBody>
      </p:sp>
    </p:spTree>
    <p:extLst>
      <p:ext uri="{BB962C8B-B14F-4D97-AF65-F5344CB8AC3E}">
        <p14:creationId xmlns:p14="http://schemas.microsoft.com/office/powerpoint/2010/main" val="3893359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294531" y="-35328"/>
            <a:ext cx="10972800" cy="1141943"/>
          </a:xfrm>
        </p:spPr>
        <p:txBody>
          <a:bodyPr/>
          <a:lstStyle/>
          <a:p>
            <a:pPr algn="l" eaLnBrk="1" hangingPunct="1"/>
            <a:r>
              <a:rPr lang="en-US" altLang="en-US" sz="2800" dirty="0">
                <a:solidFill>
                  <a:schemeClr val="tx1"/>
                </a:solidFill>
              </a:rPr>
              <a:t>Types of Entities</a:t>
            </a:r>
          </a:p>
        </p:txBody>
      </p:sp>
      <p:sp>
        <p:nvSpPr>
          <p:cNvPr id="225283" name="Rectangle 3"/>
          <p:cNvSpPr>
            <a:spLocks noGrp="1" noChangeArrowheads="1"/>
          </p:cNvSpPr>
          <p:nvPr>
            <p:ph type="body" idx="4294967295"/>
          </p:nvPr>
        </p:nvSpPr>
        <p:spPr>
          <a:xfrm>
            <a:off x="840658" y="1066800"/>
            <a:ext cx="10663084" cy="4648200"/>
          </a:xfrm>
        </p:spPr>
        <p:txBody>
          <a:bodyPr/>
          <a:lstStyle/>
          <a:p>
            <a:pPr marL="0" indent="0">
              <a:lnSpc>
                <a:spcPct val="90000"/>
              </a:lnSpc>
              <a:buNone/>
              <a:defRPr/>
            </a:pPr>
            <a:r>
              <a:rPr lang="en-US" altLang="en-US" sz="2400" dirty="0"/>
              <a:t>Strong/Regular Entity</a:t>
            </a:r>
          </a:p>
          <a:p>
            <a:pPr lvl="1">
              <a:lnSpc>
                <a:spcPct val="90000"/>
              </a:lnSpc>
              <a:buFont typeface="Wingdings" panose="05000000000000000000" pitchFamily="2" charset="2"/>
              <a:buChar char="§"/>
              <a:defRPr/>
            </a:pPr>
            <a:r>
              <a:rPr lang="en-US" altLang="en-US" sz="2000" dirty="0">
                <a:solidFill>
                  <a:srgbClr val="000000"/>
                </a:solidFill>
              </a:rPr>
              <a:t>It can exist independently of other types of entities</a:t>
            </a:r>
          </a:p>
          <a:p>
            <a:pPr lvl="1" eaLnBrk="1" hangingPunct="1">
              <a:lnSpc>
                <a:spcPct val="90000"/>
              </a:lnSpc>
              <a:buFont typeface="Wingdings" panose="05000000000000000000" pitchFamily="2" charset="2"/>
              <a:buChar char="§"/>
              <a:defRPr/>
            </a:pPr>
            <a:r>
              <a:rPr lang="en-US" altLang="en-US" sz="2000" dirty="0">
                <a:solidFill>
                  <a:srgbClr val="000000"/>
                </a:solidFill>
              </a:rPr>
              <a:t>It has its own unique identifier</a:t>
            </a:r>
          </a:p>
          <a:p>
            <a:pPr marL="1218072" lvl="2" indent="0">
              <a:lnSpc>
                <a:spcPct val="90000"/>
              </a:lnSpc>
              <a:buNone/>
              <a:defRPr/>
            </a:pPr>
            <a:r>
              <a:rPr lang="en-US" altLang="en-US" dirty="0"/>
              <a:t>Example: </a:t>
            </a:r>
          </a:p>
          <a:p>
            <a:pPr marL="1218072" lvl="2" indent="0">
              <a:lnSpc>
                <a:spcPct val="90000"/>
              </a:lnSpc>
              <a:buNone/>
              <a:defRPr/>
            </a:pPr>
            <a:r>
              <a:rPr lang="en-US" altLang="en-US" sz="2000" dirty="0">
                <a:solidFill>
                  <a:schemeClr val="accent4">
                    <a:lumMod val="75000"/>
                  </a:schemeClr>
                </a:solidFill>
              </a:rPr>
              <a:t> The Student Entity can exist independent of any other entitles</a:t>
            </a:r>
          </a:p>
          <a:p>
            <a:pPr marL="0" indent="0">
              <a:lnSpc>
                <a:spcPct val="90000"/>
              </a:lnSpc>
              <a:buNone/>
              <a:defRPr/>
            </a:pPr>
            <a:r>
              <a:rPr lang="en-US" altLang="en-US" sz="2400" dirty="0"/>
              <a:t>Weak Entity</a:t>
            </a:r>
          </a:p>
          <a:p>
            <a:pPr lvl="1" eaLnBrk="1" hangingPunct="1">
              <a:lnSpc>
                <a:spcPct val="90000"/>
              </a:lnSpc>
              <a:buFont typeface="Wingdings" panose="05000000000000000000" pitchFamily="2" charset="2"/>
              <a:buChar char="§"/>
              <a:defRPr/>
            </a:pPr>
            <a:r>
              <a:rPr lang="en-US" altLang="en-US" sz="2000" dirty="0">
                <a:solidFill>
                  <a:srgbClr val="000000"/>
                </a:solidFill>
              </a:rPr>
              <a:t>It is dependent on a strong entity (identifying owner)…cannot exist on its own</a:t>
            </a:r>
          </a:p>
          <a:p>
            <a:pPr lvl="1" eaLnBrk="1" hangingPunct="1">
              <a:lnSpc>
                <a:spcPct val="90000"/>
              </a:lnSpc>
              <a:buFont typeface="Wingdings" panose="05000000000000000000" pitchFamily="2" charset="2"/>
              <a:buChar char="§"/>
              <a:defRPr/>
            </a:pPr>
            <a:r>
              <a:rPr lang="en-US" altLang="en-US" sz="2000" dirty="0">
                <a:solidFill>
                  <a:srgbClr val="000000"/>
                </a:solidFill>
              </a:rPr>
              <a:t>It does not have a unique identifier (only a partial identifier)</a:t>
            </a:r>
            <a:endParaRPr lang="en-US" altLang="en-US" sz="2000" dirty="0"/>
          </a:p>
          <a:p>
            <a:pPr marL="1218072" lvl="2" indent="0" eaLnBrk="1" hangingPunct="1">
              <a:spcBef>
                <a:spcPct val="0"/>
              </a:spcBef>
              <a:buNone/>
              <a:defRPr/>
            </a:pPr>
            <a:r>
              <a:rPr lang="en-US" altLang="en-US" dirty="0"/>
              <a:t>Example:</a:t>
            </a:r>
          </a:p>
          <a:p>
            <a:pPr marL="1218072" lvl="2" indent="0">
              <a:lnSpc>
                <a:spcPct val="90000"/>
              </a:lnSpc>
              <a:buNone/>
              <a:defRPr/>
            </a:pPr>
            <a:r>
              <a:rPr lang="en-US" altLang="en-US" sz="2000" dirty="0">
                <a:solidFill>
                  <a:schemeClr val="accent4">
                    <a:lumMod val="75000"/>
                  </a:schemeClr>
                </a:solidFill>
              </a:rPr>
              <a:t>  Nominee Entity cannot exist independent of Policy-Holder Entity</a:t>
            </a:r>
            <a:endParaRPr lang="en-GB" altLang="en-US" sz="2000" dirty="0">
              <a:solidFill>
                <a:schemeClr val="accent4">
                  <a:lumMod val="75000"/>
                </a:schemeClr>
              </a:solidFill>
            </a:endParaRPr>
          </a:p>
        </p:txBody>
      </p:sp>
    </p:spTree>
    <p:extLst>
      <p:ext uri="{BB962C8B-B14F-4D97-AF65-F5344CB8AC3E}">
        <p14:creationId xmlns:p14="http://schemas.microsoft.com/office/powerpoint/2010/main" val="2011397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66435129-A3C7-4596-945E-8AF9EED2529A}" type="slidenum">
              <a:rPr lang="en-US" altLang="en-US" sz="1400"/>
              <a:pPr algn="r" eaLnBrk="1" hangingPunct="1">
                <a:spcBef>
                  <a:spcPct val="0"/>
                </a:spcBef>
                <a:buFontTx/>
                <a:buNone/>
              </a:pPr>
              <a:t>7</a:t>
            </a:fld>
            <a:endParaRPr lang="en-US" altLang="en-US" sz="1400"/>
          </a:p>
        </p:txBody>
      </p:sp>
      <p:sp>
        <p:nvSpPr>
          <p:cNvPr id="16387" name="Rectangle 2"/>
          <p:cNvSpPr>
            <a:spLocks noGrp="1" noChangeArrowheads="1"/>
          </p:cNvSpPr>
          <p:nvPr>
            <p:ph type="title" idx="4294967295"/>
          </p:nvPr>
        </p:nvSpPr>
        <p:spPr>
          <a:xfrm>
            <a:off x="1600200" y="0"/>
            <a:ext cx="6781800" cy="685800"/>
          </a:xfrm>
        </p:spPr>
        <p:txBody>
          <a:bodyPr/>
          <a:lstStyle/>
          <a:p>
            <a:pPr algn="l" eaLnBrk="1" hangingPunct="1"/>
            <a:r>
              <a:rPr lang="en-US" altLang="en-US" sz="2800" dirty="0">
                <a:solidFill>
                  <a:schemeClr val="tx1"/>
                </a:solidFill>
              </a:rPr>
              <a:t>Types of attributes</a:t>
            </a:r>
          </a:p>
        </p:txBody>
      </p:sp>
      <p:sp>
        <p:nvSpPr>
          <p:cNvPr id="3075" name="Rectangle 3"/>
          <p:cNvSpPr>
            <a:spLocks noGrp="1" noChangeArrowheads="1"/>
          </p:cNvSpPr>
          <p:nvPr>
            <p:ph type="body" idx="4294967295"/>
          </p:nvPr>
        </p:nvSpPr>
        <p:spPr>
          <a:xfrm>
            <a:off x="1905000" y="914399"/>
            <a:ext cx="8534400" cy="5807075"/>
          </a:xfrm>
        </p:spPr>
        <p:txBody>
          <a:bodyPr>
            <a:normAutofit/>
          </a:bodyPr>
          <a:lstStyle/>
          <a:p>
            <a:pPr marL="533400" indent="-533400">
              <a:defRPr/>
            </a:pPr>
            <a:r>
              <a:rPr lang="en-GB" altLang="en-US" sz="2000" dirty="0">
                <a:solidFill>
                  <a:srgbClr val="000000"/>
                </a:solidFill>
              </a:rPr>
              <a:t>Simple Vs Composite</a:t>
            </a:r>
          </a:p>
          <a:p>
            <a:pPr marL="533400" indent="-533400">
              <a:defRPr/>
            </a:pPr>
            <a:r>
              <a:rPr lang="en-GB" altLang="en-US" sz="2000" dirty="0">
                <a:solidFill>
                  <a:srgbClr val="000000"/>
                </a:solidFill>
              </a:rPr>
              <a:t>Single valued Vs Multi-valued</a:t>
            </a:r>
          </a:p>
          <a:p>
            <a:pPr marL="533400" indent="-533400">
              <a:defRPr/>
            </a:pPr>
            <a:r>
              <a:rPr lang="en-GB" altLang="en-US" sz="2400" dirty="0">
                <a:solidFill>
                  <a:srgbClr val="000000"/>
                </a:solidFill>
              </a:rPr>
              <a:t>Simple attribute</a:t>
            </a:r>
          </a:p>
          <a:p>
            <a:pPr marL="457200" lvl="1" indent="0">
              <a:buNone/>
              <a:defRPr/>
            </a:pPr>
            <a:r>
              <a:rPr lang="en-GB" altLang="en-US" sz="2000" dirty="0">
                <a:solidFill>
                  <a:srgbClr val="000000"/>
                </a:solidFill>
              </a:rPr>
              <a:t>      An attribute, which cannot be sub-divided further components </a:t>
            </a:r>
          </a:p>
          <a:p>
            <a:pPr marL="1218072" lvl="2" indent="0">
              <a:lnSpc>
                <a:spcPct val="90000"/>
              </a:lnSpc>
              <a:buNone/>
              <a:defRPr/>
            </a:pPr>
            <a:r>
              <a:rPr lang="en-GB" altLang="en-US" sz="2000" dirty="0">
                <a:solidFill>
                  <a:schemeClr val="accent4">
                    <a:lumMod val="75000"/>
                  </a:schemeClr>
                </a:solidFill>
              </a:rPr>
              <a:t>       Example: Age,  Sex. These attributes cannot be divided into subcomponents </a:t>
            </a:r>
          </a:p>
          <a:p>
            <a:pPr marL="533400" indent="-533400">
              <a:defRPr/>
            </a:pPr>
            <a:r>
              <a:rPr lang="en-GB" altLang="en-US" sz="2400" dirty="0">
                <a:solidFill>
                  <a:srgbClr val="000000"/>
                </a:solidFill>
              </a:rPr>
              <a:t>Composite attribute</a:t>
            </a:r>
          </a:p>
          <a:p>
            <a:pPr marL="457200" lvl="1" indent="0">
              <a:buNone/>
              <a:defRPr/>
            </a:pPr>
            <a:r>
              <a:rPr lang="en-US" altLang="en-US" sz="2000" dirty="0">
                <a:solidFill>
                  <a:srgbClr val="000000"/>
                </a:solidFill>
              </a:rPr>
              <a:t>	Attribute may be composed of several components</a:t>
            </a:r>
          </a:p>
          <a:p>
            <a:pPr marL="1218072" lvl="2" indent="0">
              <a:lnSpc>
                <a:spcPct val="90000"/>
              </a:lnSpc>
              <a:buNone/>
              <a:defRPr/>
            </a:pPr>
            <a:r>
              <a:rPr lang="en-US" altLang="en-US" sz="2000" dirty="0">
                <a:solidFill>
                  <a:schemeClr val="accent4">
                    <a:lumMod val="75000"/>
                  </a:schemeClr>
                </a:solidFill>
              </a:rPr>
              <a:t>Example: Address, Name.  Address attributes can be composted of door no., street, city, state, whereas Name can compose of First Name, Last Name</a:t>
            </a:r>
          </a:p>
          <a:p>
            <a:pPr marL="914400" lvl="1" indent="-457200">
              <a:defRPr/>
            </a:pPr>
            <a:endParaRPr lang="en-GB" altLang="en-US" sz="2000" dirty="0">
              <a:solidFill>
                <a:srgbClr val="000000"/>
              </a:solidFill>
              <a:effectLst>
                <a:outerShdw blurRad="38100" dist="38100" dir="2700000" algn="tl">
                  <a:srgbClr val="C0C0C0"/>
                </a:outerShdw>
              </a:effectLst>
            </a:endParaRPr>
          </a:p>
          <a:p>
            <a:pPr marL="533400" indent="-533400">
              <a:defRPr/>
            </a:pPr>
            <a:endParaRPr lang="en-GB" altLang="en-US" sz="2000" dirty="0">
              <a:solidFill>
                <a:srgbClr val="000000"/>
              </a:solidFill>
              <a:effectLst>
                <a:outerShdw blurRad="38100" dist="38100" dir="2700000" algn="tl">
                  <a:srgbClr val="C0C0C0"/>
                </a:outerShdw>
              </a:effectLst>
            </a:endParaRPr>
          </a:p>
        </p:txBody>
      </p:sp>
      <p:sp>
        <p:nvSpPr>
          <p:cNvPr id="16389" name="Text Box 5"/>
          <p:cNvSpPr txBox="1">
            <a:spLocks noChangeArrowheads="1"/>
          </p:cNvSpPr>
          <p:nvPr/>
        </p:nvSpPr>
        <p:spPr bwMode="auto">
          <a:xfrm>
            <a:off x="7086600" y="4800600"/>
            <a:ext cx="1828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dirty="0">
                <a:solidFill>
                  <a:schemeClr val="bg2">
                    <a:lumMod val="50000"/>
                  </a:schemeClr>
                </a:solidFill>
              </a:rPr>
              <a:t>Address</a:t>
            </a:r>
          </a:p>
        </p:txBody>
      </p:sp>
      <p:sp>
        <p:nvSpPr>
          <p:cNvPr id="16390" name="Text Box 6"/>
          <p:cNvSpPr txBox="1">
            <a:spLocks noChangeArrowheads="1"/>
          </p:cNvSpPr>
          <p:nvPr/>
        </p:nvSpPr>
        <p:spPr bwMode="auto">
          <a:xfrm>
            <a:off x="5715000" y="5638800"/>
            <a:ext cx="1828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dirty="0">
                <a:solidFill>
                  <a:schemeClr val="bg2">
                    <a:lumMod val="50000"/>
                  </a:schemeClr>
                </a:solidFill>
              </a:rPr>
              <a:t>Door No.</a:t>
            </a:r>
          </a:p>
        </p:txBody>
      </p:sp>
      <p:sp>
        <p:nvSpPr>
          <p:cNvPr id="16391" name="Text Box 7"/>
          <p:cNvSpPr txBox="1">
            <a:spLocks noChangeArrowheads="1"/>
          </p:cNvSpPr>
          <p:nvPr/>
        </p:nvSpPr>
        <p:spPr bwMode="auto">
          <a:xfrm>
            <a:off x="8534400" y="5562600"/>
            <a:ext cx="1828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dirty="0">
                <a:solidFill>
                  <a:schemeClr val="bg2">
                    <a:lumMod val="50000"/>
                  </a:schemeClr>
                </a:solidFill>
              </a:rPr>
              <a:t>State</a:t>
            </a:r>
          </a:p>
        </p:txBody>
      </p:sp>
      <p:sp>
        <p:nvSpPr>
          <p:cNvPr id="16392" name="Text Box 8"/>
          <p:cNvSpPr txBox="1">
            <a:spLocks noChangeArrowheads="1"/>
          </p:cNvSpPr>
          <p:nvPr/>
        </p:nvSpPr>
        <p:spPr bwMode="auto">
          <a:xfrm>
            <a:off x="7010400" y="5638800"/>
            <a:ext cx="1828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dirty="0">
                <a:solidFill>
                  <a:schemeClr val="bg2">
                    <a:lumMod val="50000"/>
                  </a:schemeClr>
                </a:solidFill>
              </a:rPr>
              <a:t>Street</a:t>
            </a:r>
          </a:p>
        </p:txBody>
      </p:sp>
      <p:sp>
        <p:nvSpPr>
          <p:cNvPr id="16393" name="Line 9"/>
          <p:cNvSpPr>
            <a:spLocks noChangeShapeType="1"/>
          </p:cNvSpPr>
          <p:nvPr/>
        </p:nvSpPr>
        <p:spPr bwMode="auto">
          <a:xfrm flipH="1">
            <a:off x="6858000" y="5105400"/>
            <a:ext cx="914400" cy="533400"/>
          </a:xfrm>
          <a:prstGeom prst="line">
            <a:avLst/>
          </a:prstGeom>
          <a:noFill/>
          <a:ln w="28575">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4" name="Line 10"/>
          <p:cNvSpPr>
            <a:spLocks noChangeShapeType="1"/>
          </p:cNvSpPr>
          <p:nvPr/>
        </p:nvSpPr>
        <p:spPr bwMode="auto">
          <a:xfrm>
            <a:off x="7772400" y="5105400"/>
            <a:ext cx="304800" cy="609600"/>
          </a:xfrm>
          <a:prstGeom prst="line">
            <a:avLst/>
          </a:prstGeom>
          <a:noFill/>
          <a:ln w="28575">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5" name="Line 11"/>
          <p:cNvSpPr>
            <a:spLocks noChangeShapeType="1"/>
          </p:cNvSpPr>
          <p:nvPr/>
        </p:nvSpPr>
        <p:spPr bwMode="auto">
          <a:xfrm>
            <a:off x="7772400" y="5105400"/>
            <a:ext cx="1447800" cy="457200"/>
          </a:xfrm>
          <a:prstGeom prst="line">
            <a:avLst/>
          </a:prstGeom>
          <a:noFill/>
          <a:ln w="28575">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6" name="Text Box 12"/>
          <p:cNvSpPr txBox="1">
            <a:spLocks noChangeArrowheads="1"/>
          </p:cNvSpPr>
          <p:nvPr/>
        </p:nvSpPr>
        <p:spPr bwMode="auto">
          <a:xfrm>
            <a:off x="7696200" y="5791200"/>
            <a:ext cx="1828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dirty="0">
                <a:solidFill>
                  <a:schemeClr val="bg2">
                    <a:lumMod val="50000"/>
                  </a:schemeClr>
                </a:solidFill>
              </a:rPr>
              <a:t>City</a:t>
            </a:r>
          </a:p>
        </p:txBody>
      </p:sp>
      <p:sp>
        <p:nvSpPr>
          <p:cNvPr id="16397" name="Line 13"/>
          <p:cNvSpPr>
            <a:spLocks noChangeShapeType="1"/>
          </p:cNvSpPr>
          <p:nvPr/>
        </p:nvSpPr>
        <p:spPr bwMode="auto">
          <a:xfrm>
            <a:off x="7772400" y="5105400"/>
            <a:ext cx="762000" cy="762000"/>
          </a:xfrm>
          <a:prstGeom prst="line">
            <a:avLst/>
          </a:prstGeom>
          <a:noFill/>
          <a:ln w="28575">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969010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5F3ECD1F-8945-4C4A-8D37-FDD409B0E915}" type="slidenum">
              <a:rPr lang="en-US" altLang="en-US" sz="1400"/>
              <a:pPr algn="r" eaLnBrk="1" hangingPunct="1">
                <a:spcBef>
                  <a:spcPct val="0"/>
                </a:spcBef>
                <a:buFontTx/>
                <a:buNone/>
              </a:pPr>
              <a:t>8</a:t>
            </a:fld>
            <a:endParaRPr lang="en-US" altLang="en-US" sz="1400"/>
          </a:p>
        </p:txBody>
      </p:sp>
      <p:sp>
        <p:nvSpPr>
          <p:cNvPr id="17411" name="Rectangle 2"/>
          <p:cNvSpPr>
            <a:spLocks noGrp="1" noChangeArrowheads="1"/>
          </p:cNvSpPr>
          <p:nvPr>
            <p:ph type="title" idx="4294967295"/>
          </p:nvPr>
        </p:nvSpPr>
        <p:spPr>
          <a:xfrm>
            <a:off x="1600200" y="0"/>
            <a:ext cx="6781800" cy="685800"/>
          </a:xfrm>
        </p:spPr>
        <p:txBody>
          <a:bodyPr/>
          <a:lstStyle/>
          <a:p>
            <a:pPr algn="l" eaLnBrk="1" hangingPunct="1"/>
            <a:r>
              <a:rPr lang="en-US" altLang="en-US" sz="2800" dirty="0">
                <a:solidFill>
                  <a:schemeClr val="tx1"/>
                </a:solidFill>
              </a:rPr>
              <a:t>Types of attributes                        </a:t>
            </a:r>
            <a:r>
              <a:rPr lang="en-US" altLang="en-US" sz="2800" dirty="0" err="1">
                <a:solidFill>
                  <a:schemeClr val="tx1"/>
                </a:solidFill>
              </a:rPr>
              <a:t>contd</a:t>
            </a:r>
            <a:r>
              <a:rPr lang="en-US" altLang="en-US" sz="2800" dirty="0">
                <a:solidFill>
                  <a:schemeClr val="tx1"/>
                </a:solidFill>
              </a:rPr>
              <a:t>…</a:t>
            </a:r>
          </a:p>
        </p:txBody>
      </p:sp>
      <p:sp>
        <p:nvSpPr>
          <p:cNvPr id="3075" name="Rectangle 3"/>
          <p:cNvSpPr>
            <a:spLocks noGrp="1" noChangeArrowheads="1"/>
          </p:cNvSpPr>
          <p:nvPr>
            <p:ph type="body" idx="4294967295"/>
          </p:nvPr>
        </p:nvSpPr>
        <p:spPr>
          <a:xfrm>
            <a:off x="1153551" y="914400"/>
            <a:ext cx="10030263" cy="5598942"/>
          </a:xfrm>
        </p:spPr>
        <p:txBody>
          <a:bodyPr>
            <a:normAutofit/>
          </a:bodyPr>
          <a:lstStyle/>
          <a:p>
            <a:pPr marL="533400" indent="-533400">
              <a:lnSpc>
                <a:spcPct val="80000"/>
              </a:lnSpc>
              <a:defRPr/>
            </a:pPr>
            <a:r>
              <a:rPr lang="en-GB" altLang="en-US" sz="2400" dirty="0">
                <a:solidFill>
                  <a:srgbClr val="000000"/>
                </a:solidFill>
              </a:rPr>
              <a:t>Single valued attribute</a:t>
            </a:r>
          </a:p>
          <a:p>
            <a:pPr marL="457200" lvl="1" indent="0">
              <a:lnSpc>
                <a:spcPct val="80000"/>
              </a:lnSpc>
              <a:buNone/>
              <a:defRPr/>
            </a:pPr>
            <a:r>
              <a:rPr lang="en-GB" altLang="en-US" sz="2000" dirty="0">
                <a:solidFill>
                  <a:srgbClr val="000000"/>
                </a:solidFill>
              </a:rPr>
              <a:t>     An attribute, which has only single atomic values</a:t>
            </a:r>
          </a:p>
          <a:p>
            <a:pPr marL="1218072" lvl="2" indent="0">
              <a:lnSpc>
                <a:spcPct val="90000"/>
              </a:lnSpc>
              <a:buNone/>
              <a:defRPr/>
            </a:pPr>
            <a:r>
              <a:rPr lang="en-GB" altLang="en-US" sz="2000" dirty="0">
                <a:solidFill>
                  <a:schemeClr val="accent4">
                    <a:lumMod val="75000"/>
                  </a:schemeClr>
                </a:solidFill>
              </a:rPr>
              <a:t>     Example: </a:t>
            </a:r>
          </a:p>
          <a:p>
            <a:pPr marL="1218072" lvl="2" indent="0">
              <a:lnSpc>
                <a:spcPct val="90000"/>
              </a:lnSpc>
              <a:buNone/>
              <a:defRPr/>
            </a:pPr>
            <a:r>
              <a:rPr lang="en-GB" altLang="en-US" sz="2000" dirty="0">
                <a:solidFill>
                  <a:schemeClr val="accent4">
                    <a:lumMod val="75000"/>
                  </a:schemeClr>
                </a:solidFill>
              </a:rPr>
              <a:t>      Age,  DOB, Sex. These attribute values are single and atomic</a:t>
            </a:r>
          </a:p>
          <a:p>
            <a:pPr marL="533400" indent="-533400">
              <a:lnSpc>
                <a:spcPct val="80000"/>
              </a:lnSpc>
              <a:defRPr/>
            </a:pPr>
            <a:r>
              <a:rPr lang="en-GB" altLang="en-US" sz="2400" dirty="0">
                <a:solidFill>
                  <a:srgbClr val="000000"/>
                </a:solidFill>
              </a:rPr>
              <a:t>Multi-valued attribute</a:t>
            </a:r>
          </a:p>
          <a:p>
            <a:pPr marL="990106" lvl="2" indent="0">
              <a:lnSpc>
                <a:spcPct val="80000"/>
              </a:lnSpc>
              <a:buNone/>
              <a:defRPr/>
            </a:pPr>
            <a:r>
              <a:rPr lang="en-US" altLang="en-US" sz="2000" dirty="0">
                <a:solidFill>
                  <a:srgbClr val="000000"/>
                </a:solidFill>
              </a:rPr>
              <a:t>An Attribute may have multiple values</a:t>
            </a:r>
          </a:p>
          <a:p>
            <a:pPr marL="1218072" lvl="2" indent="0">
              <a:lnSpc>
                <a:spcPct val="90000"/>
              </a:lnSpc>
              <a:buNone/>
              <a:defRPr/>
            </a:pPr>
            <a:r>
              <a:rPr lang="en-US" altLang="en-US" sz="2000" dirty="0">
                <a:solidFill>
                  <a:schemeClr val="accent4">
                    <a:lumMod val="75000"/>
                  </a:schemeClr>
                </a:solidFill>
              </a:rPr>
              <a:t>Example: </a:t>
            </a:r>
          </a:p>
          <a:p>
            <a:pPr marL="1218072" lvl="2" indent="0">
              <a:buNone/>
              <a:defRPr/>
            </a:pPr>
            <a:r>
              <a:rPr lang="en-US" altLang="en-US" sz="2000" dirty="0">
                <a:solidFill>
                  <a:schemeClr val="accent4">
                    <a:lumMod val="75000"/>
                  </a:schemeClr>
                </a:solidFill>
              </a:rPr>
              <a:t>Attribute Degree can have values ‘</a:t>
            </a:r>
            <a:r>
              <a:rPr lang="en-US" altLang="en-US" sz="2000" dirty="0" err="1">
                <a:solidFill>
                  <a:schemeClr val="accent4">
                    <a:lumMod val="75000"/>
                  </a:schemeClr>
                </a:solidFill>
              </a:rPr>
              <a:t>B.Tech</a:t>
            </a:r>
            <a:r>
              <a:rPr lang="en-US" altLang="en-US" sz="2000" dirty="0">
                <a:solidFill>
                  <a:schemeClr val="accent4">
                    <a:lumMod val="75000"/>
                  </a:schemeClr>
                </a:solidFill>
              </a:rPr>
              <a:t>’  and ‘</a:t>
            </a:r>
            <a:r>
              <a:rPr lang="en-US" altLang="en-US" sz="2000" dirty="0" err="1">
                <a:solidFill>
                  <a:schemeClr val="accent4">
                    <a:lumMod val="75000"/>
                  </a:schemeClr>
                </a:solidFill>
              </a:rPr>
              <a:t>M.Tech</a:t>
            </a:r>
            <a:r>
              <a:rPr lang="en-US" altLang="en-US" sz="2000" dirty="0">
                <a:solidFill>
                  <a:schemeClr val="accent4">
                    <a:lumMod val="75000"/>
                  </a:schemeClr>
                </a:solidFill>
              </a:rPr>
              <a:t>’, attribute hobby can have values ‘playing cricket’ and ‘watching cricket’</a:t>
            </a:r>
          </a:p>
          <a:p>
            <a:pPr marL="533400" indent="-533400">
              <a:lnSpc>
                <a:spcPct val="80000"/>
              </a:lnSpc>
              <a:defRPr/>
            </a:pPr>
            <a:r>
              <a:rPr lang="en-US" altLang="en-US" sz="2400" dirty="0">
                <a:solidFill>
                  <a:srgbClr val="000000"/>
                </a:solidFill>
              </a:rPr>
              <a:t>Key Attribute/Identifier </a:t>
            </a:r>
          </a:p>
          <a:p>
            <a:pPr marL="990106" lvl="2" indent="0">
              <a:lnSpc>
                <a:spcPct val="80000"/>
              </a:lnSpc>
              <a:buNone/>
              <a:defRPr/>
            </a:pPr>
            <a:r>
              <a:rPr lang="en-US" altLang="en-US" sz="2000" dirty="0">
                <a:solidFill>
                  <a:srgbClr val="000000"/>
                </a:solidFill>
              </a:rPr>
              <a:t>An attribute of an entity type (Collection of similar entities) for which each entity must have a unique value is called a key attribute of the entity type. </a:t>
            </a:r>
          </a:p>
          <a:p>
            <a:pPr marL="1218072" lvl="2" indent="0">
              <a:buNone/>
              <a:defRPr/>
            </a:pPr>
            <a:r>
              <a:rPr lang="en-US" altLang="en-US" sz="2000" dirty="0">
                <a:solidFill>
                  <a:schemeClr val="accent4">
                    <a:lumMod val="75000"/>
                  </a:schemeClr>
                </a:solidFill>
              </a:rPr>
              <a:t>Example: </a:t>
            </a:r>
          </a:p>
          <a:p>
            <a:pPr marL="1218072" lvl="2" indent="0">
              <a:buNone/>
              <a:defRPr/>
            </a:pPr>
            <a:r>
              <a:rPr lang="en-US" altLang="en-US" sz="2000" dirty="0" err="1">
                <a:solidFill>
                  <a:schemeClr val="accent4">
                    <a:lumMod val="75000"/>
                  </a:schemeClr>
                </a:solidFill>
              </a:rPr>
              <a:t>EmployeeNo</a:t>
            </a:r>
            <a:r>
              <a:rPr lang="en-US" altLang="en-US" sz="2000" dirty="0">
                <a:solidFill>
                  <a:schemeClr val="accent4">
                    <a:lumMod val="75000"/>
                  </a:schemeClr>
                </a:solidFill>
              </a:rPr>
              <a:t>. of EMPLOYEE is key attribute</a:t>
            </a:r>
            <a:endParaRPr lang="en-GB" altLang="en-US" sz="2000" dirty="0">
              <a:solidFill>
                <a:schemeClr val="accent4">
                  <a:lumMod val="75000"/>
                </a:schemeClr>
              </a:solidFill>
            </a:endParaRPr>
          </a:p>
        </p:txBody>
      </p:sp>
      <p:sp>
        <p:nvSpPr>
          <p:cNvPr id="17413" name="Text Box 5"/>
          <p:cNvSpPr txBox="1">
            <a:spLocks noChangeArrowheads="1"/>
          </p:cNvSpPr>
          <p:nvPr/>
        </p:nvSpPr>
        <p:spPr bwMode="auto">
          <a:xfrm>
            <a:off x="3429000" y="4419601"/>
            <a:ext cx="198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a:p>
        </p:txBody>
      </p:sp>
    </p:spTree>
    <p:extLst>
      <p:ext uri="{BB962C8B-B14F-4D97-AF65-F5344CB8AC3E}">
        <p14:creationId xmlns:p14="http://schemas.microsoft.com/office/powerpoint/2010/main" val="2834453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1084A595-0AA7-4082-BEC4-9C6878BA9C0B}" type="slidenum">
              <a:rPr lang="en-US" altLang="en-US" sz="1400"/>
              <a:pPr algn="r" eaLnBrk="1" hangingPunct="1">
                <a:spcBef>
                  <a:spcPct val="0"/>
                </a:spcBef>
                <a:buFontTx/>
                <a:buNone/>
              </a:pPr>
              <a:t>9</a:t>
            </a:fld>
            <a:endParaRPr lang="en-US" altLang="en-US" sz="1400"/>
          </a:p>
        </p:txBody>
      </p:sp>
      <p:sp>
        <p:nvSpPr>
          <p:cNvPr id="18435" name="Rectangle 2"/>
          <p:cNvSpPr>
            <a:spLocks noGrp="1" noChangeArrowheads="1"/>
          </p:cNvSpPr>
          <p:nvPr>
            <p:ph type="title" idx="4294967295"/>
          </p:nvPr>
        </p:nvSpPr>
        <p:spPr>
          <a:xfrm>
            <a:off x="1600200" y="0"/>
            <a:ext cx="6781800" cy="685800"/>
          </a:xfrm>
        </p:spPr>
        <p:txBody>
          <a:bodyPr/>
          <a:lstStyle/>
          <a:p>
            <a:pPr algn="l" eaLnBrk="1" hangingPunct="1"/>
            <a:r>
              <a:rPr lang="en-US" altLang="en-US" sz="2800" dirty="0">
                <a:solidFill>
                  <a:schemeClr val="tx1"/>
                </a:solidFill>
              </a:rPr>
              <a:t>Relationships </a:t>
            </a:r>
          </a:p>
        </p:txBody>
      </p:sp>
      <p:sp>
        <p:nvSpPr>
          <p:cNvPr id="3075" name="Rectangle 3"/>
          <p:cNvSpPr>
            <a:spLocks noGrp="1" noChangeArrowheads="1"/>
          </p:cNvSpPr>
          <p:nvPr>
            <p:ph type="body" idx="4294967295"/>
          </p:nvPr>
        </p:nvSpPr>
        <p:spPr>
          <a:xfrm>
            <a:off x="1125415" y="914400"/>
            <a:ext cx="9931791" cy="5181600"/>
          </a:xfrm>
        </p:spPr>
        <p:txBody>
          <a:bodyPr>
            <a:normAutofit/>
          </a:bodyPr>
          <a:lstStyle/>
          <a:p>
            <a:pPr>
              <a:lnSpc>
                <a:spcPct val="90000"/>
              </a:lnSpc>
              <a:spcBef>
                <a:spcPct val="0"/>
              </a:spcBef>
              <a:buFont typeface="Wingdings" panose="05000000000000000000" pitchFamily="2" charset="2"/>
              <a:buChar char="§"/>
              <a:defRPr/>
            </a:pPr>
            <a:r>
              <a:rPr lang="en-US" altLang="en-US" sz="2000" dirty="0">
                <a:solidFill>
                  <a:srgbClr val="000000"/>
                </a:solidFill>
              </a:rPr>
              <a:t>A relationship relates two or more distinct entities with a specific meaning</a:t>
            </a:r>
            <a:r>
              <a:rPr lang="en-US" altLang="en-US" sz="2000" dirty="0">
                <a:solidFill>
                  <a:schemeClr val="accent4">
                    <a:lumMod val="75000"/>
                  </a:schemeClr>
                </a:solidFill>
              </a:rPr>
              <a:t> </a:t>
            </a:r>
          </a:p>
          <a:p>
            <a:pPr marL="1218072" lvl="2" indent="0">
              <a:lnSpc>
                <a:spcPct val="90000"/>
              </a:lnSpc>
              <a:buNone/>
              <a:defRPr/>
            </a:pPr>
            <a:r>
              <a:rPr lang="en-US" altLang="en-US" sz="2000" dirty="0" err="1">
                <a:solidFill>
                  <a:schemeClr val="accent4">
                    <a:lumMod val="75000"/>
                  </a:schemeClr>
                </a:solidFill>
              </a:rPr>
              <a:t>Shyam</a:t>
            </a:r>
            <a:r>
              <a:rPr lang="en-US" altLang="en-US" sz="2000" dirty="0">
                <a:solidFill>
                  <a:schemeClr val="accent4">
                    <a:lumMod val="75000"/>
                  </a:schemeClr>
                </a:solidFill>
              </a:rPr>
              <a:t> manages the Finance Department</a:t>
            </a:r>
          </a:p>
          <a:p>
            <a:pPr marL="1657350" lvl="3" indent="-285750">
              <a:lnSpc>
                <a:spcPct val="90000"/>
              </a:lnSpc>
              <a:spcBef>
                <a:spcPct val="0"/>
              </a:spcBef>
              <a:buFont typeface="Wingdings" panose="05000000000000000000" pitchFamily="2" charset="2"/>
              <a:buChar char="§"/>
              <a:defRPr/>
            </a:pPr>
            <a:endParaRPr lang="en-US" altLang="en-US" sz="1800" dirty="0">
              <a:solidFill>
                <a:srgbClr val="996633"/>
              </a:solidFill>
            </a:endParaRPr>
          </a:p>
          <a:p>
            <a:pPr>
              <a:lnSpc>
                <a:spcPct val="90000"/>
              </a:lnSpc>
              <a:spcBef>
                <a:spcPct val="0"/>
              </a:spcBef>
              <a:buFont typeface="Wingdings" panose="05000000000000000000" pitchFamily="2" charset="2"/>
              <a:buChar char="§"/>
              <a:defRPr/>
            </a:pPr>
            <a:r>
              <a:rPr lang="en-US" altLang="en-US" sz="2000" dirty="0">
                <a:solidFill>
                  <a:srgbClr val="000000"/>
                </a:solidFill>
              </a:rPr>
              <a:t>Relationships of the same type are grouped or typed into a relationship type</a:t>
            </a:r>
          </a:p>
          <a:p>
            <a:pPr marL="1218072" lvl="2" indent="0">
              <a:buNone/>
              <a:defRPr/>
            </a:pPr>
            <a:r>
              <a:rPr lang="en-US" altLang="en-US" sz="2000" dirty="0">
                <a:solidFill>
                  <a:schemeClr val="accent4">
                    <a:lumMod val="75000"/>
                  </a:schemeClr>
                </a:solidFill>
              </a:rPr>
              <a:t>Example: </a:t>
            </a:r>
          </a:p>
          <a:p>
            <a:pPr marL="1218072" lvl="2" indent="0">
              <a:buNone/>
              <a:defRPr/>
            </a:pPr>
            <a:r>
              <a:rPr lang="en-US" altLang="en-US" sz="2000" dirty="0">
                <a:solidFill>
                  <a:schemeClr val="accent4">
                    <a:lumMod val="75000"/>
                  </a:schemeClr>
                </a:solidFill>
              </a:rPr>
              <a:t>the MANAGES relationship type in which EMPLOYEEs and DEPARTMENTs participate</a:t>
            </a:r>
          </a:p>
          <a:p>
            <a:pPr marL="1218072" lvl="2" indent="0">
              <a:buNone/>
              <a:defRPr/>
            </a:pPr>
            <a:r>
              <a:rPr lang="en-US" altLang="en-US" sz="2000" dirty="0">
                <a:solidFill>
                  <a:schemeClr val="accent4">
                    <a:lumMod val="75000"/>
                  </a:schemeClr>
                </a:solidFill>
              </a:rPr>
              <a:t>the WORKSON relationship type in which EMPLOYEEs and PROJECTs participate</a:t>
            </a:r>
          </a:p>
          <a:p>
            <a:pPr marL="1657350" lvl="3" indent="-285750">
              <a:lnSpc>
                <a:spcPct val="90000"/>
              </a:lnSpc>
              <a:spcBef>
                <a:spcPct val="0"/>
              </a:spcBef>
              <a:buFont typeface="Wingdings" panose="05000000000000000000" pitchFamily="2" charset="2"/>
              <a:buChar char="§"/>
              <a:defRPr/>
            </a:pPr>
            <a:endParaRPr lang="en-US" altLang="en-US" sz="1600" dirty="0">
              <a:solidFill>
                <a:srgbClr val="996633"/>
              </a:solidFill>
            </a:endParaRPr>
          </a:p>
          <a:p>
            <a:pPr>
              <a:lnSpc>
                <a:spcPct val="90000"/>
              </a:lnSpc>
              <a:spcBef>
                <a:spcPct val="0"/>
              </a:spcBef>
              <a:buFont typeface="Wingdings" panose="05000000000000000000" pitchFamily="2" charset="2"/>
              <a:buChar char="§"/>
              <a:defRPr/>
            </a:pPr>
            <a:r>
              <a:rPr lang="en-US" altLang="en-US" sz="2000" dirty="0">
                <a:solidFill>
                  <a:srgbClr val="000000"/>
                </a:solidFill>
              </a:rPr>
              <a:t>Relationships can have attributes, which describe features pertaining to the association between the entities in the relationship</a:t>
            </a:r>
          </a:p>
          <a:p>
            <a:pPr>
              <a:lnSpc>
                <a:spcPct val="90000"/>
              </a:lnSpc>
              <a:spcBef>
                <a:spcPct val="0"/>
              </a:spcBef>
              <a:buFont typeface="Wingdings" panose="05000000000000000000" pitchFamily="2" charset="2"/>
              <a:buChar char="§"/>
              <a:defRPr/>
            </a:pPr>
            <a:endParaRPr lang="en-US" altLang="en-US" sz="2000" dirty="0">
              <a:solidFill>
                <a:srgbClr val="000000"/>
              </a:solidFill>
            </a:endParaRPr>
          </a:p>
          <a:p>
            <a:pPr>
              <a:lnSpc>
                <a:spcPct val="90000"/>
              </a:lnSpc>
              <a:buFont typeface="Wingdings" panose="05000000000000000000" pitchFamily="2" charset="2"/>
              <a:buChar char="§"/>
              <a:defRPr/>
            </a:pPr>
            <a:r>
              <a:rPr lang="en-US" altLang="en-US" sz="2400" dirty="0">
                <a:solidFill>
                  <a:srgbClr val="000000"/>
                </a:solidFill>
              </a:rPr>
              <a:t>Identifying relationship</a:t>
            </a:r>
          </a:p>
          <a:p>
            <a:pPr marL="800100" lvl="1" indent="-342900">
              <a:lnSpc>
                <a:spcPct val="90000"/>
              </a:lnSpc>
              <a:buFont typeface="Wingdings" panose="05000000000000000000" pitchFamily="2" charset="2"/>
              <a:buChar char="§"/>
              <a:defRPr/>
            </a:pPr>
            <a:r>
              <a:rPr lang="en-US" altLang="en-US" sz="2000" dirty="0">
                <a:solidFill>
                  <a:srgbClr val="000000"/>
                </a:solidFill>
              </a:rPr>
              <a:t>links strong entities to weak entities</a:t>
            </a:r>
          </a:p>
          <a:p>
            <a:pPr>
              <a:lnSpc>
                <a:spcPct val="90000"/>
              </a:lnSpc>
              <a:spcBef>
                <a:spcPct val="0"/>
              </a:spcBef>
              <a:buFont typeface="Wingdings" panose="05000000000000000000" pitchFamily="2" charset="2"/>
              <a:buChar char="§"/>
              <a:defRPr/>
            </a:pPr>
            <a:endParaRPr lang="en-US" altLang="en-US" sz="2000" dirty="0">
              <a:solidFill>
                <a:srgbClr val="000000"/>
              </a:solidFill>
            </a:endParaRPr>
          </a:p>
          <a:p>
            <a:pPr marL="1657350" lvl="3" indent="-285750">
              <a:lnSpc>
                <a:spcPct val="90000"/>
              </a:lnSpc>
              <a:spcBef>
                <a:spcPct val="0"/>
              </a:spcBef>
              <a:buFont typeface="Wingdings" panose="05000000000000000000" pitchFamily="2" charset="2"/>
              <a:buChar char="§"/>
              <a:defRPr/>
            </a:pPr>
            <a:endParaRPr lang="en-US" altLang="en-US" sz="1600" dirty="0">
              <a:solidFill>
                <a:srgbClr val="996633"/>
              </a:solidFill>
            </a:endParaRPr>
          </a:p>
          <a:p>
            <a:pPr marL="1200150" lvl="2" indent="-285750">
              <a:lnSpc>
                <a:spcPct val="90000"/>
              </a:lnSpc>
              <a:spcBef>
                <a:spcPct val="0"/>
              </a:spcBef>
              <a:buFont typeface="Wingdings" panose="05000000000000000000" pitchFamily="2" charset="2"/>
              <a:buChar char="§"/>
              <a:defRPr/>
            </a:pPr>
            <a:endParaRPr lang="en-US" altLang="en-US" sz="1600" dirty="0">
              <a:solidFill>
                <a:srgbClr val="996633"/>
              </a:solidFill>
            </a:endParaRPr>
          </a:p>
        </p:txBody>
      </p:sp>
    </p:spTree>
    <p:extLst>
      <p:ext uri="{BB962C8B-B14F-4D97-AF65-F5344CB8AC3E}">
        <p14:creationId xmlns:p14="http://schemas.microsoft.com/office/powerpoint/2010/main" val="2473794967"/>
      </p:ext>
    </p:extLst>
  </p:cSld>
  <p:clrMapOvr>
    <a:masterClrMapping/>
  </p:clrMapOvr>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A85A817F38494FB2CAEF50AF632CC4" ma:contentTypeVersion="0" ma:contentTypeDescription="Create a new document." ma:contentTypeScope="" ma:versionID="289e4c6a6392d02f3682c12b86bc9121">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mso-contentType ?>
<SharedContentType xmlns="Microsoft.SharePoint.Taxonomy.ContentTypeSync" SourceId="2427474e-60f8-4f75-abfc-98841d67cf98" ContentTypeId="0x01" PreviousValue="false"/>
</file>

<file path=customXml/itemProps1.xml><?xml version="1.0" encoding="utf-8"?>
<ds:datastoreItem xmlns:ds="http://schemas.openxmlformats.org/officeDocument/2006/customXml" ds:itemID="{C2F11EAA-3184-4276-AB78-EABCC86DA40A}"/>
</file>

<file path=customXml/itemProps2.xml><?xml version="1.0" encoding="utf-8"?>
<ds:datastoreItem xmlns:ds="http://schemas.openxmlformats.org/officeDocument/2006/customXml" ds:itemID="{EFE2F61D-0844-4312-8295-BA9460D20164}"/>
</file>

<file path=customXml/itemProps3.xml><?xml version="1.0" encoding="utf-8"?>
<ds:datastoreItem xmlns:ds="http://schemas.openxmlformats.org/officeDocument/2006/customXml" ds:itemID="{1590D1E7-2A80-490F-937A-F1E57FE1C728}"/>
</file>

<file path=customXml/itemProps4.xml><?xml version="1.0" encoding="utf-8"?>
<ds:datastoreItem xmlns:ds="http://schemas.openxmlformats.org/officeDocument/2006/customXml" ds:itemID="{4E316D5C-AF81-4A26-98E4-39739A922290}"/>
</file>

<file path=docProps/app.xml><?xml version="1.0" encoding="utf-8"?>
<Properties xmlns="http://schemas.openxmlformats.org/officeDocument/2006/extended-properties" xmlns:vt="http://schemas.openxmlformats.org/officeDocument/2006/docPropsVTypes">
  <Template>Q3 2014 Board Meeting v4 November 2 2014</Template>
  <TotalTime>46008</TotalTime>
  <Words>691</Words>
  <Application>Microsoft Office PowerPoint</Application>
  <PresentationFormat>Widescreen</PresentationFormat>
  <Paragraphs>194</Paragraphs>
  <Slides>19</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9" baseType="lpstr">
      <vt:lpstr>Arial</vt:lpstr>
      <vt:lpstr>Brush Script Std</vt:lpstr>
      <vt:lpstr>Calibri</vt:lpstr>
      <vt:lpstr>Helvetica Condensed</vt:lpstr>
      <vt:lpstr>HelveticaNeue Condensed</vt:lpstr>
      <vt:lpstr>Times</vt:lpstr>
      <vt:lpstr>Times New Roman</vt:lpstr>
      <vt:lpstr>Wingdings</vt:lpstr>
      <vt:lpstr>Blank Presentation</vt:lpstr>
      <vt:lpstr>Document</vt:lpstr>
      <vt:lpstr>DBMS- Session2</vt:lpstr>
      <vt:lpstr>Course Objective</vt:lpstr>
      <vt:lpstr>Session Objective</vt:lpstr>
      <vt:lpstr>Entity-Relationship (ER) Model</vt:lpstr>
      <vt:lpstr>Entity and Attribute</vt:lpstr>
      <vt:lpstr>Types of Entities</vt:lpstr>
      <vt:lpstr>Types of attributes</vt:lpstr>
      <vt:lpstr>Types of attributes                        contd…</vt:lpstr>
      <vt:lpstr>Relationships </vt:lpstr>
      <vt:lpstr>Degree of Relationships </vt:lpstr>
      <vt:lpstr>Cardinality of Relationships</vt:lpstr>
      <vt:lpstr>One to One</vt:lpstr>
      <vt:lpstr>One to Many</vt:lpstr>
      <vt:lpstr>Many to Many</vt:lpstr>
      <vt:lpstr>ER Notations</vt:lpstr>
      <vt:lpstr>Entity and Attributes representation using ER notation</vt:lpstr>
      <vt:lpstr>Relationships representation using ER notation</vt:lpstr>
      <vt:lpstr>Case study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UmamaheswariA@hexaware.com</dc:creator>
  <cp:lastModifiedBy>Jamuna rani Kanniah chandran</cp:lastModifiedBy>
  <cp:revision>875</cp:revision>
  <dcterms:created xsi:type="dcterms:W3CDTF">2014-11-02T05:32:32Z</dcterms:created>
  <dcterms:modified xsi:type="dcterms:W3CDTF">2019-07-01T06:31:26Z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0x010100DDA85A817F38494FB2CAEF50AF632CC4</vt:lpwstr>
  </property>
</Properties>
</file>