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1"/>
  </p:notesMasterIdLst>
  <p:handoutMasterIdLst>
    <p:handoutMasterId r:id="rId22"/>
  </p:handoutMasterIdLst>
  <p:sldIdLst>
    <p:sldId id="256" r:id="rId5"/>
    <p:sldId id="381" r:id="rId6"/>
    <p:sldId id="397" r:id="rId7"/>
    <p:sldId id="398" r:id="rId8"/>
    <p:sldId id="321" r:id="rId9"/>
    <p:sldId id="322" r:id="rId10"/>
    <p:sldId id="395" r:id="rId11"/>
    <p:sldId id="391" r:id="rId12"/>
    <p:sldId id="392" r:id="rId13"/>
    <p:sldId id="394" r:id="rId14"/>
    <p:sldId id="396" r:id="rId15"/>
    <p:sldId id="387" r:id="rId16"/>
    <p:sldId id="383" r:id="rId17"/>
    <p:sldId id="388" r:id="rId18"/>
    <p:sldId id="378"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2CF"/>
    <a:srgbClr val="0066FF"/>
    <a:srgbClr val="9D52AC"/>
    <a:srgbClr val="F39220"/>
    <a:srgbClr val="FFB006"/>
    <a:srgbClr val="B889DB"/>
    <a:srgbClr val="0E4EFF"/>
    <a:srgbClr val="FB0A1A"/>
    <a:srgbClr val="FFFFFF"/>
    <a:srgbClr val="000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7" autoAdjust="0"/>
  </p:normalViewPr>
  <p:slideViewPr>
    <p:cSldViewPr snapToGrid="0">
      <p:cViewPr varScale="1">
        <p:scale>
          <a:sx n="66" d="100"/>
          <a:sy n="66" d="100"/>
        </p:scale>
        <p:origin x="96"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customXml" Target="../customXml/item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6/28/2019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6/28/2019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Data</a:t>
            </a:r>
            <a:r>
              <a:rPr lang="en-US" altLang="en-US">
                <a:latin typeface="Times New Roman" panose="02020603050405020304" pitchFamily="18" charset="0"/>
              </a:rPr>
              <a:t>: symbols</a:t>
            </a:r>
            <a:br>
              <a:rPr lang="en-US" altLang="en-US">
                <a:latin typeface="Times New Roman" panose="02020603050405020304" pitchFamily="18" charset="0"/>
              </a:rPr>
            </a:br>
            <a:br>
              <a:rPr lang="en-US" altLang="en-US">
                <a:latin typeface="Times New Roman" panose="02020603050405020304" pitchFamily="18" charset="0"/>
              </a:rPr>
            </a:br>
            <a:r>
              <a:rPr lang="en-US" altLang="en-US">
                <a:latin typeface="Times New Roman" panose="02020603050405020304" pitchFamily="18" charset="0"/>
              </a:rPr>
              <a:t>I</a:t>
            </a:r>
            <a:r>
              <a:rPr lang="en-US" altLang="en-US" b="1">
                <a:latin typeface="Times New Roman" panose="02020603050405020304" pitchFamily="18" charset="0"/>
              </a:rPr>
              <a:t>nformation</a:t>
            </a:r>
            <a:r>
              <a:rPr lang="en-US" altLang="en-US">
                <a:latin typeface="Times New Roman" panose="02020603050405020304" pitchFamily="18" charset="0"/>
              </a:rPr>
              <a:t>: data that are processed to be useful; provides answers to "who", "what", "where", and "when" questions</a:t>
            </a:r>
            <a:br>
              <a:rPr lang="en-US" altLang="en-US">
                <a:latin typeface="Times New Roman" panose="02020603050405020304" pitchFamily="18" charset="0"/>
              </a:rPr>
            </a:br>
            <a:r>
              <a:rPr lang="en-US" altLang="en-US" b="1">
                <a:latin typeface="Times New Roman" panose="02020603050405020304" pitchFamily="18" charset="0"/>
              </a:rPr>
              <a:t>Data</a:t>
            </a:r>
            <a:r>
              <a:rPr lang="en-US" altLang="en-US">
                <a:latin typeface="Times New Roman" panose="02020603050405020304" pitchFamily="18" charset="0"/>
              </a:rPr>
              <a:t>... data is raw. It simply exists and has no significance beyond its existence (in and of itself). It can exist in any form, usable or not. It does not have meaning of itself. In computer parlance, a spreadsheet generally starts out by holding data.</a:t>
            </a:r>
            <a:endParaRPr lang="en-US" altLang="en-US" b="1">
              <a:latin typeface="Times New Roman" panose="02020603050405020304" pitchFamily="18" charset="0"/>
            </a:endParaRPr>
          </a:p>
          <a:p>
            <a:r>
              <a:rPr lang="en-US" altLang="en-US" b="1">
                <a:latin typeface="Times New Roman" panose="02020603050405020304" pitchFamily="18" charset="0"/>
              </a:rPr>
              <a:t>Information</a:t>
            </a:r>
            <a:r>
              <a:rPr lang="en-US" altLang="en-US">
                <a:latin typeface="Times New Roman" panose="02020603050405020304" pitchFamily="18" charset="0"/>
              </a:rPr>
              <a:t>... information is data that has been given meaning by way of relational connection. This "meaning" can be useful, but does not have to be. In computer parlance, a relational database makes information from the data stored within it.</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32742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Data</a:t>
            </a:r>
            <a:r>
              <a:rPr lang="en-US" altLang="en-US">
                <a:latin typeface="Times New Roman" panose="02020603050405020304" pitchFamily="18" charset="0"/>
              </a:rPr>
              <a:t>: symbols</a:t>
            </a:r>
            <a:br>
              <a:rPr lang="en-US" altLang="en-US">
                <a:latin typeface="Times New Roman" panose="02020603050405020304" pitchFamily="18" charset="0"/>
              </a:rPr>
            </a:br>
            <a:br>
              <a:rPr lang="en-US" altLang="en-US">
                <a:latin typeface="Times New Roman" panose="02020603050405020304" pitchFamily="18" charset="0"/>
              </a:rPr>
            </a:br>
            <a:r>
              <a:rPr lang="en-US" altLang="en-US">
                <a:latin typeface="Times New Roman" panose="02020603050405020304" pitchFamily="18" charset="0"/>
              </a:rPr>
              <a:t>I</a:t>
            </a:r>
            <a:r>
              <a:rPr lang="en-US" altLang="en-US" b="1">
                <a:latin typeface="Times New Roman" panose="02020603050405020304" pitchFamily="18" charset="0"/>
              </a:rPr>
              <a:t>nformation</a:t>
            </a:r>
            <a:r>
              <a:rPr lang="en-US" altLang="en-US">
                <a:latin typeface="Times New Roman" panose="02020603050405020304" pitchFamily="18" charset="0"/>
              </a:rPr>
              <a:t>: data that are processed to be useful; provides answers to "who", "what", "where", and "when" questions</a:t>
            </a:r>
            <a:br>
              <a:rPr lang="en-US" altLang="en-US">
                <a:latin typeface="Times New Roman" panose="02020603050405020304" pitchFamily="18" charset="0"/>
              </a:rPr>
            </a:br>
            <a:r>
              <a:rPr lang="en-US" altLang="en-US" b="1">
                <a:latin typeface="Times New Roman" panose="02020603050405020304" pitchFamily="18" charset="0"/>
              </a:rPr>
              <a:t>Data</a:t>
            </a:r>
            <a:r>
              <a:rPr lang="en-US" altLang="en-US">
                <a:latin typeface="Times New Roman" panose="02020603050405020304" pitchFamily="18" charset="0"/>
              </a:rPr>
              <a:t>... data is raw. It simply exists and has no significance beyond its existence (in and of itself). It can exist in any form, usable or not. It does not have meaning of itself. In computer parlance, a spreadsheet generally starts out by holding data.</a:t>
            </a:r>
            <a:endParaRPr lang="en-US" altLang="en-US" b="1">
              <a:latin typeface="Times New Roman" panose="02020603050405020304" pitchFamily="18" charset="0"/>
            </a:endParaRPr>
          </a:p>
          <a:p>
            <a:r>
              <a:rPr lang="en-US" altLang="en-US" b="1">
                <a:latin typeface="Times New Roman" panose="02020603050405020304" pitchFamily="18" charset="0"/>
              </a:rPr>
              <a:t>Information</a:t>
            </a:r>
            <a:r>
              <a:rPr lang="en-US" altLang="en-US">
                <a:latin typeface="Times New Roman" panose="02020603050405020304" pitchFamily="18" charset="0"/>
              </a:rPr>
              <a:t>... information is data that has been given meaning by way of relational connection. This "meaning" can be useful, but does not have to be. In computer parlance, a relational database makes information from the data stored within it.</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84069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Data</a:t>
            </a:r>
            <a:r>
              <a:rPr lang="en-US" altLang="en-US">
                <a:latin typeface="Times New Roman" panose="02020603050405020304" pitchFamily="18" charset="0"/>
              </a:rPr>
              <a:t>: symbols</a:t>
            </a:r>
            <a:br>
              <a:rPr lang="en-US" altLang="en-US">
                <a:latin typeface="Times New Roman" panose="02020603050405020304" pitchFamily="18" charset="0"/>
              </a:rPr>
            </a:br>
            <a:br>
              <a:rPr lang="en-US" altLang="en-US">
                <a:latin typeface="Times New Roman" panose="02020603050405020304" pitchFamily="18" charset="0"/>
              </a:rPr>
            </a:br>
            <a:r>
              <a:rPr lang="en-US" altLang="en-US">
                <a:latin typeface="Times New Roman" panose="02020603050405020304" pitchFamily="18" charset="0"/>
              </a:rPr>
              <a:t>I</a:t>
            </a:r>
            <a:r>
              <a:rPr lang="en-US" altLang="en-US" b="1">
                <a:latin typeface="Times New Roman" panose="02020603050405020304" pitchFamily="18" charset="0"/>
              </a:rPr>
              <a:t>nformation</a:t>
            </a:r>
            <a:r>
              <a:rPr lang="en-US" altLang="en-US">
                <a:latin typeface="Times New Roman" panose="02020603050405020304" pitchFamily="18" charset="0"/>
              </a:rPr>
              <a:t>: data that are processed to be useful; provides answers to "who", "what", "where", and "when" questions</a:t>
            </a:r>
            <a:br>
              <a:rPr lang="en-US" altLang="en-US">
                <a:latin typeface="Times New Roman" panose="02020603050405020304" pitchFamily="18" charset="0"/>
              </a:rPr>
            </a:br>
            <a:r>
              <a:rPr lang="en-US" altLang="en-US" b="1">
                <a:latin typeface="Times New Roman" panose="02020603050405020304" pitchFamily="18" charset="0"/>
              </a:rPr>
              <a:t>Data</a:t>
            </a:r>
            <a:r>
              <a:rPr lang="en-US" altLang="en-US">
                <a:latin typeface="Times New Roman" panose="02020603050405020304" pitchFamily="18" charset="0"/>
              </a:rPr>
              <a:t>... data is raw. It simply exists and has no significance beyond its existence (in and of itself). It can exist in any form, usable or not. It does not have meaning of itself. In computer parlance, a spreadsheet generally starts out by holding data.</a:t>
            </a:r>
            <a:endParaRPr lang="en-US" altLang="en-US" b="1">
              <a:latin typeface="Times New Roman" panose="02020603050405020304" pitchFamily="18" charset="0"/>
            </a:endParaRPr>
          </a:p>
          <a:p>
            <a:r>
              <a:rPr lang="en-US" altLang="en-US" b="1">
                <a:latin typeface="Times New Roman" panose="02020603050405020304" pitchFamily="18" charset="0"/>
              </a:rPr>
              <a:t>Information</a:t>
            </a:r>
            <a:r>
              <a:rPr lang="en-US" altLang="en-US">
                <a:latin typeface="Times New Roman" panose="02020603050405020304" pitchFamily="18" charset="0"/>
              </a:rPr>
              <a:t>... information is data that has been given meaning by way of relational connection. This "meaning" can be useful, but does not have to be. In computer parlance, a relational database makes information from the data stored within it.</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1249797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p>
        </p:txBody>
      </p:sp>
      <p:sp>
        <p:nvSpPr>
          <p:cNvPr id="3" name="Rectangle 3"/>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9E19970A-8EFA-4F42-8BFE-2B7F4FCE795F}" type="slidenum">
              <a:rPr lang="en-US" altLang="en-US"/>
              <a:pPr/>
              <a:t>‹#›</a:t>
            </a:fld>
            <a:endParaRPr lang="en-US" altLang="en-US"/>
          </a:p>
        </p:txBody>
      </p:sp>
    </p:spTree>
    <p:extLst>
      <p:ext uri="{BB962C8B-B14F-4D97-AF65-F5344CB8AC3E}">
        <p14:creationId xmlns:p14="http://schemas.microsoft.com/office/powerpoint/2010/main" val="301555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dirty="0"/>
              <a:t>DBMS- Session4</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BAB2837-4589-49E7-92D4-75B779BB34BC}"/>
              </a:ext>
            </a:extLst>
          </p:cNvPr>
          <p:cNvSpPr txBox="1">
            <a:spLocks noChangeArrowheads="1"/>
          </p:cNvSpPr>
          <p:nvPr/>
        </p:nvSpPr>
        <p:spPr>
          <a:xfrm>
            <a:off x="960100" y="304767"/>
            <a:ext cx="10588434" cy="1062644"/>
          </a:xfrm>
          <a:prstGeom prst="rect">
            <a:avLst/>
          </a:prstGeom>
        </p:spPr>
        <p:txBody>
          <a:bodyPr vert="horz" lIns="91440" tIns="45720" rIns="91440" bIns="45720" rtlCol="0" anchor="b">
            <a:normAutofit/>
          </a:bodyPr>
          <a:lst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002F5F"/>
                </a:solidFill>
                <a:effectLst/>
                <a:uLnTx/>
                <a:uFillTx/>
                <a:latin typeface="HelveticaNeue Condensed"/>
                <a:ea typeface="ＭＳ Ｐゴシック"/>
                <a:cs typeface="+mj-cs"/>
              </a:rPr>
              <a:t>OLAP</a:t>
            </a:r>
          </a:p>
        </p:txBody>
      </p:sp>
      <p:sp>
        <p:nvSpPr>
          <p:cNvPr id="3" name="Rectangle 3">
            <a:extLst>
              <a:ext uri="{FF2B5EF4-FFF2-40B4-BE49-F238E27FC236}">
                <a16:creationId xmlns:a16="http://schemas.microsoft.com/office/drawing/2014/main" id="{BB89BDE0-D0DE-4132-A6EF-1816927DECA6}"/>
              </a:ext>
            </a:extLst>
          </p:cNvPr>
          <p:cNvSpPr txBox="1">
            <a:spLocks noChangeArrowheads="1"/>
          </p:cNvSpPr>
          <p:nvPr/>
        </p:nvSpPr>
        <p:spPr>
          <a:xfrm>
            <a:off x="1126435" y="1438178"/>
            <a:ext cx="10416635" cy="4664764"/>
          </a:xfrm>
          <a:prstGeom prst="rect">
            <a:avLst/>
          </a:prstGeom>
        </p:spPr>
        <p:txBody>
          <a:bodyPr vert="horz" lIns="91440" tIns="45720" rIns="91440" bIns="45720" rtlCol="0">
            <a:no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marL="685166" lvl="1" indent="-228600">
              <a:lnSpc>
                <a:spcPct val="90000"/>
              </a:lnSpc>
              <a:buFont typeface="Arial" panose="020B0604020202020204" pitchFamily="34" charset="0"/>
              <a:buChar char="•"/>
            </a:pPr>
            <a:r>
              <a:rPr lang="en-US" dirty="0"/>
              <a:t>OLAP (online analytical processing) is a computing method that enables users to easily and selectively extract and query data in order to analyze it from different points of view.</a:t>
            </a:r>
          </a:p>
          <a:p>
            <a:pPr marL="685166" lvl="1" indent="-228600">
              <a:lnSpc>
                <a:spcPct val="90000"/>
              </a:lnSpc>
              <a:buFont typeface="Arial" panose="020B0604020202020204" pitchFamily="34" charset="0"/>
              <a:buChar char="•"/>
            </a:pPr>
            <a:r>
              <a:rPr lang="en-US" dirty="0"/>
              <a:t>OLAP business intelligence queries often aid in trends analysis, financial reporting, sales</a:t>
            </a:r>
            <a:r>
              <a:rPr lang="en-US" u="sng" dirty="0"/>
              <a:t> </a:t>
            </a:r>
            <a:r>
              <a:rPr lang="en-US" dirty="0"/>
              <a:t>forecasting, budgeting and other planning purposes.</a:t>
            </a:r>
          </a:p>
          <a:p>
            <a:pPr marL="685166" lvl="1" indent="-228600">
              <a:lnSpc>
                <a:spcPct val="90000"/>
              </a:lnSpc>
              <a:buFont typeface="Arial" panose="020B0604020202020204" pitchFamily="34" charset="0"/>
              <a:buChar char="•"/>
            </a:pPr>
            <a:r>
              <a:rPr lang="en-US" dirty="0"/>
              <a:t>OLAP can be used for data mining or the discovery of previously undiscerned relationships between data items.</a:t>
            </a:r>
          </a:p>
          <a:p>
            <a:pPr marL="685166" lvl="1" indent="-228600">
              <a:lnSpc>
                <a:spcPct val="90000"/>
              </a:lnSpc>
              <a:buFont typeface="Arial" panose="020B0604020202020204" pitchFamily="34" charset="0"/>
              <a:buChar char="•"/>
            </a:pPr>
            <a:r>
              <a:rPr lang="en-US" dirty="0"/>
              <a:t> An OLAP database does not need to be as large as a data warehouse, since not all transactional data is needed for trend analysis.</a:t>
            </a:r>
            <a:endParaRPr kumimoji="0" lang="en-US" sz="2131" b="0" i="0" u="none" strike="noStrike" kern="1200" cap="none" spc="0" normalizeH="0" baseline="0" noProof="0" dirty="0">
              <a:ln>
                <a:noFill/>
              </a:ln>
              <a:solidFill>
                <a:srgbClr val="4D4D4D"/>
              </a:solidFill>
              <a:effectLst/>
              <a:uLnTx/>
              <a:uFillTx/>
              <a:latin typeface="Arial" panose="020B0604020202020204" pitchFamily="34" charset="0"/>
              <a:ea typeface="ＭＳ Ｐゴシック"/>
              <a:cs typeface="Arial" panose="020B0604020202020204" pitchFamily="34" charset="0"/>
            </a:endParaRPr>
          </a:p>
        </p:txBody>
      </p:sp>
      <p:pic>
        <p:nvPicPr>
          <p:cNvPr id="5" name="Picture 4">
            <a:extLst>
              <a:ext uri="{FF2B5EF4-FFF2-40B4-BE49-F238E27FC236}">
                <a16:creationId xmlns:a16="http://schemas.microsoft.com/office/drawing/2014/main" id="{9C05867F-03A3-4406-BA87-FD31400C3DFB}"/>
              </a:ext>
            </a:extLst>
          </p:cNvPr>
          <p:cNvPicPr>
            <a:picLocks noChangeAspect="1"/>
          </p:cNvPicPr>
          <p:nvPr/>
        </p:nvPicPr>
        <p:blipFill>
          <a:blip r:embed="rId2"/>
          <a:stretch>
            <a:fillRect/>
          </a:stretch>
        </p:blipFill>
        <p:spPr>
          <a:xfrm>
            <a:off x="7692572" y="4281715"/>
            <a:ext cx="3372994" cy="2271518"/>
          </a:xfrm>
          <a:prstGeom prst="rect">
            <a:avLst/>
          </a:prstGeom>
        </p:spPr>
      </p:pic>
    </p:spTree>
    <p:extLst>
      <p:ext uri="{BB962C8B-B14F-4D97-AF65-F5344CB8AC3E}">
        <p14:creationId xmlns:p14="http://schemas.microsoft.com/office/powerpoint/2010/main" val="39356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B89BDE0-D0DE-4132-A6EF-1816927DECA6}"/>
              </a:ext>
            </a:extLst>
          </p:cNvPr>
          <p:cNvSpPr txBox="1">
            <a:spLocks noChangeArrowheads="1"/>
          </p:cNvSpPr>
          <p:nvPr/>
        </p:nvSpPr>
        <p:spPr>
          <a:xfrm>
            <a:off x="1126435" y="1815548"/>
            <a:ext cx="10416635" cy="4664764"/>
          </a:xfrm>
          <a:prstGeom prst="rect">
            <a:avLst/>
          </a:prstGeom>
        </p:spPr>
        <p:txBody>
          <a:bodyPr vert="horz" lIns="91440" tIns="45720" rIns="91440" bIns="45720" rtlCol="0">
            <a:no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marL="685166" lvl="1" indent="-228600">
              <a:lnSpc>
                <a:spcPct val="90000"/>
              </a:lnSpc>
              <a:buFont typeface="Arial" panose="020B0604020202020204" pitchFamily="34" charset="0"/>
              <a:buChar char="•"/>
            </a:pPr>
            <a:endParaRPr kumimoji="0" lang="en-US" sz="2131" b="0" i="0" u="none" strike="noStrike" kern="1200" cap="none" spc="0" normalizeH="0" baseline="0" noProof="0" dirty="0">
              <a:ln>
                <a:noFill/>
              </a:ln>
              <a:solidFill>
                <a:srgbClr val="4D4D4D"/>
              </a:solidFill>
              <a:effectLst/>
              <a:uLnTx/>
              <a:uFillTx/>
              <a:latin typeface="Arial" panose="020B0604020202020204" pitchFamily="34" charset="0"/>
              <a:ea typeface="ＭＳ Ｐゴシック"/>
              <a:cs typeface="Arial" panose="020B0604020202020204" pitchFamily="34" charset="0"/>
            </a:endParaRPr>
          </a:p>
        </p:txBody>
      </p:sp>
      <p:graphicFrame>
        <p:nvGraphicFramePr>
          <p:cNvPr id="13" name="Table 12">
            <a:extLst>
              <a:ext uri="{FF2B5EF4-FFF2-40B4-BE49-F238E27FC236}">
                <a16:creationId xmlns:a16="http://schemas.microsoft.com/office/drawing/2014/main" id="{56AA3420-2838-44DA-BE19-9AC2FE14D8D3}"/>
              </a:ext>
            </a:extLst>
          </p:cNvPr>
          <p:cNvGraphicFramePr>
            <a:graphicFrameLocks noGrp="1"/>
          </p:cNvGraphicFramePr>
          <p:nvPr>
            <p:extLst>
              <p:ext uri="{D42A27DB-BD31-4B8C-83A1-F6EECF244321}">
                <p14:modId xmlns:p14="http://schemas.microsoft.com/office/powerpoint/2010/main" val="175437517"/>
              </p:ext>
            </p:extLst>
          </p:nvPr>
        </p:nvGraphicFramePr>
        <p:xfrm>
          <a:off x="887681" y="1058192"/>
          <a:ext cx="10894142" cy="5654751"/>
        </p:xfrm>
        <a:graphic>
          <a:graphicData uri="http://schemas.openxmlformats.org/drawingml/2006/table">
            <a:tbl>
              <a:tblPr firstRow="1" bandRow="1">
                <a:tableStyleId>{EB9631B5-78F2-41C9-869B-9F39066F8104}</a:tableStyleId>
              </a:tblPr>
              <a:tblGrid>
                <a:gridCol w="5447071">
                  <a:extLst>
                    <a:ext uri="{9D8B030D-6E8A-4147-A177-3AD203B41FA5}">
                      <a16:colId xmlns:a16="http://schemas.microsoft.com/office/drawing/2014/main" val="960598570"/>
                    </a:ext>
                  </a:extLst>
                </a:gridCol>
                <a:gridCol w="5447071">
                  <a:extLst>
                    <a:ext uri="{9D8B030D-6E8A-4147-A177-3AD203B41FA5}">
                      <a16:colId xmlns:a16="http://schemas.microsoft.com/office/drawing/2014/main" val="4199088901"/>
                    </a:ext>
                  </a:extLst>
                </a:gridCol>
              </a:tblGrid>
              <a:tr h="415227">
                <a:tc>
                  <a:txBody>
                    <a:bodyPr/>
                    <a:lstStyle/>
                    <a:p>
                      <a:r>
                        <a:rPr lang="en-US" altLang="en-US" sz="2000" kern="1200" dirty="0"/>
                        <a:t>OLTP</a:t>
                      </a:r>
                      <a:endParaRPr lang="en-US" sz="20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altLang="en-US" sz="2000" kern="1200" dirty="0"/>
                        <a:t>OLAP</a:t>
                      </a:r>
                      <a:endParaRPr lang="en-US" sz="200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715744939"/>
                  </a:ext>
                </a:extLst>
              </a:tr>
              <a:tr h="739224">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OLTP is an online transaction system.</a:t>
                      </a:r>
                    </a:p>
                    <a:p>
                      <a:endParaRPr lang="en-US" sz="2000" kern="1200" dirty="0">
                        <a:solidFill>
                          <a:srgbClr val="4D4D4D"/>
                        </a:solidFill>
                        <a:latin typeface="Arial" panose="020B0604020202020204" pitchFamily="34" charset="0"/>
                        <a:ea typeface="+mn-ea"/>
                        <a:cs typeface="Arial" panose="020B0604020202020204" pitchFamily="34" charset="0"/>
                      </a:endParaRPr>
                    </a:p>
                  </a:txBody>
                  <a:tcPr/>
                </a:tc>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OLAP is an online data retrieval and analysis system.</a:t>
                      </a:r>
                      <a:endParaRPr lang="en-US" sz="2000" kern="1200" dirty="0">
                        <a:solidFill>
                          <a:srgbClr val="4D4D4D"/>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42393010"/>
                  </a:ext>
                </a:extLst>
              </a:tr>
              <a:tr h="1063220">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Online transactional data becomes the source of data for OLTP.</a:t>
                      </a:r>
                    </a:p>
                    <a:p>
                      <a:endParaRPr lang="en-US" sz="2000" kern="1200" dirty="0">
                        <a:solidFill>
                          <a:srgbClr val="4D4D4D"/>
                        </a:solidFill>
                        <a:latin typeface="Arial" panose="020B0604020202020204" pitchFamily="34" charset="0"/>
                        <a:ea typeface="+mn-ea"/>
                        <a:cs typeface="Arial" panose="020B0604020202020204" pitchFamily="34" charset="0"/>
                      </a:endParaRPr>
                    </a:p>
                  </a:txBody>
                  <a:tcPr/>
                </a:tc>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The different OLTPs database becomes the source of data for OLAP.</a:t>
                      </a:r>
                      <a:endParaRPr lang="en-US" sz="2000" kern="1200" dirty="0">
                        <a:solidFill>
                          <a:srgbClr val="4D4D4D"/>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594884794"/>
                  </a:ext>
                </a:extLst>
              </a:tr>
              <a:tr h="1063220">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OLTP’s main operations are insert, update and delete.</a:t>
                      </a:r>
                    </a:p>
                    <a:p>
                      <a:endParaRPr lang="en-US" sz="2000" kern="1200" dirty="0">
                        <a:solidFill>
                          <a:srgbClr val="4D4D4D"/>
                        </a:solidFill>
                        <a:latin typeface="Arial" panose="020B0604020202020204" pitchFamily="34" charset="0"/>
                        <a:ea typeface="+mn-ea"/>
                        <a:cs typeface="Arial" panose="020B0604020202020204" pitchFamily="34" charset="0"/>
                      </a:endParaRPr>
                    </a:p>
                  </a:txBody>
                  <a:tcPr/>
                </a:tc>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OLAP’s main operation is to extract multi dimensional data for analysis.</a:t>
                      </a:r>
                    </a:p>
                    <a:p>
                      <a:endParaRPr lang="en-US" sz="2000" kern="1200" dirty="0">
                        <a:solidFill>
                          <a:srgbClr val="4D4D4D"/>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677212332"/>
                  </a:ext>
                </a:extLst>
              </a:tr>
              <a:tr h="1063220">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The tables in OLTP database must be normalized (3NF).</a:t>
                      </a:r>
                    </a:p>
                    <a:p>
                      <a:endParaRPr lang="en-US" sz="2000" kern="1200" dirty="0">
                        <a:solidFill>
                          <a:srgbClr val="4D4D4D"/>
                        </a:solidFill>
                        <a:latin typeface="Arial" panose="020B0604020202020204" pitchFamily="34" charset="0"/>
                        <a:ea typeface="+mn-ea"/>
                        <a:cs typeface="Arial" panose="020B0604020202020204" pitchFamily="34" charset="0"/>
                      </a:endParaRPr>
                    </a:p>
                  </a:txBody>
                  <a:tcPr/>
                </a:tc>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The tables in OLAP database may not be normalized.</a:t>
                      </a:r>
                      <a:endParaRPr lang="en-US" sz="2000" kern="1200" dirty="0">
                        <a:solidFill>
                          <a:srgbClr val="4D4D4D"/>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200197808"/>
                  </a:ext>
                </a:extLst>
              </a:tr>
              <a:tr h="855167">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As OLTPs frequently executes transactions in database, in case any transaction fails in middle it may harm data’s integrity and hence it must take care of data integrity.</a:t>
                      </a:r>
                      <a:endParaRPr lang="en-US" sz="2000" kern="1200" dirty="0">
                        <a:solidFill>
                          <a:srgbClr val="4D4D4D"/>
                        </a:solidFill>
                        <a:latin typeface="Arial" panose="020B0604020202020204" pitchFamily="34" charset="0"/>
                        <a:ea typeface="+mn-ea"/>
                        <a:cs typeface="Arial" panose="020B0604020202020204" pitchFamily="34" charset="0"/>
                      </a:endParaRPr>
                    </a:p>
                  </a:txBody>
                  <a:tcPr/>
                </a:tc>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lang="en-US" sz="2000" kern="1200" dirty="0"/>
                        <a:t>While in OLAP the transaction is less frequent hence, it does not bother much about data integrity.</a:t>
                      </a:r>
                      <a:endParaRPr lang="en-US" sz="2000" kern="1200" dirty="0">
                        <a:solidFill>
                          <a:srgbClr val="4D4D4D"/>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86434875"/>
                  </a:ext>
                </a:extLst>
              </a:tr>
            </a:tbl>
          </a:graphicData>
        </a:graphic>
      </p:graphicFrame>
      <p:sp>
        <p:nvSpPr>
          <p:cNvPr id="17" name="Rectangle 2">
            <a:extLst>
              <a:ext uri="{FF2B5EF4-FFF2-40B4-BE49-F238E27FC236}">
                <a16:creationId xmlns:a16="http://schemas.microsoft.com/office/drawing/2014/main" id="{3965C879-D17F-4594-9168-A213177BC74F}"/>
              </a:ext>
            </a:extLst>
          </p:cNvPr>
          <p:cNvSpPr txBox="1">
            <a:spLocks noChangeArrowheads="1"/>
          </p:cNvSpPr>
          <p:nvPr/>
        </p:nvSpPr>
        <p:spPr>
          <a:xfrm>
            <a:off x="383325" y="-231723"/>
            <a:ext cx="10588434" cy="1062644"/>
          </a:xfrm>
          <a:prstGeom prst="rect">
            <a:avLst/>
          </a:prstGeom>
        </p:spPr>
        <p:txBody>
          <a:bodyPr vert="horz" lIns="91440" tIns="45720" rIns="91440" bIns="45720" rtlCol="0" anchor="b">
            <a:normAutofit/>
          </a:bodyPr>
          <a:lst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a:lstStyle>
          <a:p>
            <a:pPr>
              <a:lnSpc>
                <a:spcPct val="90000"/>
              </a:lnSpc>
            </a:pPr>
            <a:r>
              <a:rPr lang="en-US" altLang="en-US" sz="4000" kern="1200" dirty="0">
                <a:solidFill>
                  <a:schemeClr val="tx1"/>
                </a:solidFill>
                <a:latin typeface="+mj-lt"/>
                <a:cs typeface="+mj-cs"/>
              </a:rPr>
              <a:t>OLTP Vs OLAP</a:t>
            </a:r>
          </a:p>
        </p:txBody>
      </p:sp>
    </p:spTree>
    <p:extLst>
      <p:ext uri="{BB962C8B-B14F-4D97-AF65-F5344CB8AC3E}">
        <p14:creationId xmlns:p14="http://schemas.microsoft.com/office/powerpoint/2010/main" val="37436957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lgn="l" eaLnBrk="1" hangingPunct="1"/>
            <a:r>
              <a:rPr lang="en-US" altLang="en-US" sz="2800" dirty="0">
                <a:solidFill>
                  <a:schemeClr val="tx1"/>
                </a:solidFill>
              </a:rPr>
              <a:t>OLTP Vs OLAP Visualization</a:t>
            </a:r>
          </a:p>
        </p:txBody>
      </p:sp>
      <p:sp>
        <p:nvSpPr>
          <p:cNvPr id="4" name="Rectangle 3"/>
          <p:cNvSpPr txBox="1">
            <a:spLocks noChangeArrowheads="1"/>
          </p:cNvSpPr>
          <p:nvPr/>
        </p:nvSpPr>
        <p:spPr>
          <a:xfrm>
            <a:off x="789542" y="1596788"/>
            <a:ext cx="10855287" cy="4914180"/>
          </a:xfrm>
          <a:prstGeom prst="rect">
            <a:avLst/>
          </a:prstGeom>
        </p:spPr>
        <p:txBody>
          <a:bodyPr vert="horz" lIns="68589" tIns="34295" rIns="68589" bIns="34295" rtlCol="0">
            <a:norm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lvl="2">
              <a:defRPr/>
            </a:pPr>
            <a:endParaRPr lang="en-US" altLang="en-US" sz="1533" kern="0" dirty="0">
              <a:solidFill>
                <a:srgbClr val="000000"/>
              </a:solidFill>
            </a:endParaRPr>
          </a:p>
          <a:p>
            <a:pPr lvl="4">
              <a:defRPr/>
            </a:pPr>
            <a:endParaRPr lang="en-US" altLang="en-US" sz="1600" kern="0" dirty="0">
              <a:solidFill>
                <a:srgbClr val="FF0000"/>
              </a:solidFill>
              <a:effectLst>
                <a:outerShdw blurRad="38100" dist="38100" dir="2700000" algn="tl">
                  <a:srgbClr val="C0C0C0"/>
                </a:outerShdw>
              </a:effectLst>
            </a:endParaRPr>
          </a:p>
        </p:txBody>
      </p:sp>
      <p:sp>
        <p:nvSpPr>
          <p:cNvPr id="2" name="Flowchart: Decision 1">
            <a:extLst>
              <a:ext uri="{FF2B5EF4-FFF2-40B4-BE49-F238E27FC236}">
                <a16:creationId xmlns:a16="http://schemas.microsoft.com/office/drawing/2014/main" id="{CF1226A2-4C8C-4340-A121-E4BB9550B636}"/>
              </a:ext>
            </a:extLst>
          </p:cNvPr>
          <p:cNvSpPr/>
          <p:nvPr/>
        </p:nvSpPr>
        <p:spPr bwMode="auto">
          <a:xfrm>
            <a:off x="1046922" y="2663687"/>
            <a:ext cx="2266121" cy="765313"/>
          </a:xfrm>
          <a:prstGeom prst="flowChartDecision">
            <a:avLst/>
          </a:prstGeom>
          <a:solidFill>
            <a:srgbClr val="9D52A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Arrow: Right 4">
            <a:extLst>
              <a:ext uri="{FF2B5EF4-FFF2-40B4-BE49-F238E27FC236}">
                <a16:creationId xmlns:a16="http://schemas.microsoft.com/office/drawing/2014/main" id="{C29D1F50-2C03-427E-B7B6-4770FAE0C028}"/>
              </a:ext>
            </a:extLst>
          </p:cNvPr>
          <p:cNvSpPr/>
          <p:nvPr/>
        </p:nvSpPr>
        <p:spPr bwMode="auto">
          <a:xfrm>
            <a:off x="3405809" y="2994991"/>
            <a:ext cx="940904" cy="119270"/>
          </a:xfrm>
          <a:prstGeom prst="right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Rectangle: Rounded Corners 5">
            <a:extLst>
              <a:ext uri="{FF2B5EF4-FFF2-40B4-BE49-F238E27FC236}">
                <a16:creationId xmlns:a16="http://schemas.microsoft.com/office/drawing/2014/main" id="{DF20A90D-4FD2-493A-9CAF-1104DD23463C}"/>
              </a:ext>
            </a:extLst>
          </p:cNvPr>
          <p:cNvSpPr/>
          <p:nvPr/>
        </p:nvSpPr>
        <p:spPr bwMode="auto">
          <a:xfrm>
            <a:off x="4411058" y="2663686"/>
            <a:ext cx="1694361" cy="765313"/>
          </a:xfrm>
          <a:prstGeom prst="round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7" name="Arrow: Right 6">
            <a:extLst>
              <a:ext uri="{FF2B5EF4-FFF2-40B4-BE49-F238E27FC236}">
                <a16:creationId xmlns:a16="http://schemas.microsoft.com/office/drawing/2014/main" id="{2F47A388-2BFD-466D-8771-F9418995A9EC}"/>
              </a:ext>
            </a:extLst>
          </p:cNvPr>
          <p:cNvSpPr/>
          <p:nvPr/>
        </p:nvSpPr>
        <p:spPr bwMode="auto">
          <a:xfrm>
            <a:off x="6239858" y="3046343"/>
            <a:ext cx="940904" cy="119270"/>
          </a:xfrm>
          <a:prstGeom prst="right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8" name="Flowchart: Magnetic Disk 7">
            <a:extLst>
              <a:ext uri="{FF2B5EF4-FFF2-40B4-BE49-F238E27FC236}">
                <a16:creationId xmlns:a16="http://schemas.microsoft.com/office/drawing/2014/main" id="{87EF3110-ED20-435C-A236-14F326B01C30}"/>
              </a:ext>
            </a:extLst>
          </p:cNvPr>
          <p:cNvSpPr/>
          <p:nvPr/>
        </p:nvSpPr>
        <p:spPr bwMode="auto">
          <a:xfrm>
            <a:off x="7443889" y="2526712"/>
            <a:ext cx="1342302" cy="1023214"/>
          </a:xfrm>
          <a:prstGeom prst="flowChartMagneticDisk">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cxnSp>
        <p:nvCxnSpPr>
          <p:cNvPr id="10" name="Straight Connector 9">
            <a:extLst>
              <a:ext uri="{FF2B5EF4-FFF2-40B4-BE49-F238E27FC236}">
                <a16:creationId xmlns:a16="http://schemas.microsoft.com/office/drawing/2014/main" id="{EA57BD4F-A735-4DA3-ADEF-E59A8B385F74}"/>
              </a:ext>
            </a:extLst>
          </p:cNvPr>
          <p:cNvCxnSpPr>
            <a:cxnSpLocks/>
          </p:cNvCxnSpPr>
          <p:nvPr/>
        </p:nvCxnSpPr>
        <p:spPr bwMode="auto">
          <a:xfrm>
            <a:off x="1258957" y="3962401"/>
            <a:ext cx="8142422" cy="6453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Arrow: Up 11">
            <a:extLst>
              <a:ext uri="{FF2B5EF4-FFF2-40B4-BE49-F238E27FC236}">
                <a16:creationId xmlns:a16="http://schemas.microsoft.com/office/drawing/2014/main" id="{C818D0A9-D220-4CF4-A510-4071918917C0}"/>
              </a:ext>
            </a:extLst>
          </p:cNvPr>
          <p:cNvSpPr/>
          <p:nvPr/>
        </p:nvSpPr>
        <p:spPr bwMode="auto">
          <a:xfrm>
            <a:off x="2093843" y="3604592"/>
            <a:ext cx="371061" cy="1086678"/>
          </a:xfrm>
          <a:prstGeom prst="upArrow">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Arrow: Notched Right 12">
            <a:extLst>
              <a:ext uri="{FF2B5EF4-FFF2-40B4-BE49-F238E27FC236}">
                <a16:creationId xmlns:a16="http://schemas.microsoft.com/office/drawing/2014/main" id="{0894AF6A-87F0-419B-A810-85C89EFABB51}"/>
              </a:ext>
            </a:extLst>
          </p:cNvPr>
          <p:cNvSpPr/>
          <p:nvPr/>
        </p:nvSpPr>
        <p:spPr bwMode="auto">
          <a:xfrm>
            <a:off x="2291594" y="4840554"/>
            <a:ext cx="1584668" cy="761832"/>
          </a:xfrm>
          <a:prstGeom prst="notch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4" name="Flowchart: Magnetic Disk 13">
            <a:extLst>
              <a:ext uri="{FF2B5EF4-FFF2-40B4-BE49-F238E27FC236}">
                <a16:creationId xmlns:a16="http://schemas.microsoft.com/office/drawing/2014/main" id="{100A0602-72FA-4974-874A-7A3AF039994E}"/>
              </a:ext>
            </a:extLst>
          </p:cNvPr>
          <p:cNvSpPr/>
          <p:nvPr/>
        </p:nvSpPr>
        <p:spPr bwMode="auto">
          <a:xfrm>
            <a:off x="4346713" y="4691270"/>
            <a:ext cx="1893145" cy="980651"/>
          </a:xfrm>
          <a:prstGeom prst="flowChartMagneticDisk">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5" name="Flowchart: Collate 14">
            <a:extLst>
              <a:ext uri="{FF2B5EF4-FFF2-40B4-BE49-F238E27FC236}">
                <a16:creationId xmlns:a16="http://schemas.microsoft.com/office/drawing/2014/main" id="{040E3963-5987-4F72-AAC8-6EB33FEFA35F}"/>
              </a:ext>
            </a:extLst>
          </p:cNvPr>
          <p:cNvSpPr/>
          <p:nvPr/>
        </p:nvSpPr>
        <p:spPr bwMode="auto">
          <a:xfrm>
            <a:off x="7673010" y="4585243"/>
            <a:ext cx="1007165" cy="1086670"/>
          </a:xfrm>
          <a:prstGeom prst="flowChartCollate">
            <a:avLst/>
          </a:prstGeom>
          <a:solidFill>
            <a:srgbClr val="F3922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cxnSp>
        <p:nvCxnSpPr>
          <p:cNvPr id="17" name="Straight Arrow Connector 16">
            <a:extLst>
              <a:ext uri="{FF2B5EF4-FFF2-40B4-BE49-F238E27FC236}">
                <a16:creationId xmlns:a16="http://schemas.microsoft.com/office/drawing/2014/main" id="{E099B090-4B61-4C69-BC0E-EB266BD1B15C}"/>
              </a:ext>
            </a:extLst>
          </p:cNvPr>
          <p:cNvCxnSpPr/>
          <p:nvPr/>
        </p:nvCxnSpPr>
        <p:spPr bwMode="auto">
          <a:xfrm>
            <a:off x="8163339" y="3776870"/>
            <a:ext cx="0" cy="66260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68854369-7F86-42BC-BDCB-75546471DB96}"/>
              </a:ext>
            </a:extLst>
          </p:cNvPr>
          <p:cNvCxnSpPr/>
          <p:nvPr/>
        </p:nvCxnSpPr>
        <p:spPr bwMode="auto">
          <a:xfrm flipH="1">
            <a:off x="6944139" y="4956313"/>
            <a:ext cx="728871" cy="31805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0" name="Smiley Face 19">
            <a:extLst>
              <a:ext uri="{FF2B5EF4-FFF2-40B4-BE49-F238E27FC236}">
                <a16:creationId xmlns:a16="http://schemas.microsoft.com/office/drawing/2014/main" id="{4095BE71-6504-499A-83D7-DA11DBEDF2FD}"/>
              </a:ext>
            </a:extLst>
          </p:cNvPr>
          <p:cNvSpPr/>
          <p:nvPr/>
        </p:nvSpPr>
        <p:spPr bwMode="auto">
          <a:xfrm>
            <a:off x="1828800" y="1437764"/>
            <a:ext cx="602974" cy="426438"/>
          </a:xfrm>
          <a:prstGeom prst="smileyFace">
            <a:avLst/>
          </a:prstGeom>
          <a:solidFill>
            <a:srgbClr val="FFB0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2" name="Smiley Face 21">
            <a:extLst>
              <a:ext uri="{FF2B5EF4-FFF2-40B4-BE49-F238E27FC236}">
                <a16:creationId xmlns:a16="http://schemas.microsoft.com/office/drawing/2014/main" id="{4D9E02B8-58EB-4976-B87B-5DE707628924}"/>
              </a:ext>
            </a:extLst>
          </p:cNvPr>
          <p:cNvSpPr/>
          <p:nvPr/>
        </p:nvSpPr>
        <p:spPr bwMode="auto">
          <a:xfrm>
            <a:off x="1239081" y="4545399"/>
            <a:ext cx="602974" cy="426438"/>
          </a:xfrm>
          <a:prstGeom prst="smileyFace">
            <a:avLst/>
          </a:prstGeom>
          <a:solidFill>
            <a:srgbClr val="FFB0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 name="TextBox 20">
            <a:extLst>
              <a:ext uri="{FF2B5EF4-FFF2-40B4-BE49-F238E27FC236}">
                <a16:creationId xmlns:a16="http://schemas.microsoft.com/office/drawing/2014/main" id="{40D8871E-8150-418E-8D81-39CDB0DAD26E}"/>
              </a:ext>
            </a:extLst>
          </p:cNvPr>
          <p:cNvSpPr txBox="1"/>
          <p:nvPr/>
        </p:nvSpPr>
        <p:spPr>
          <a:xfrm>
            <a:off x="1422694" y="1934819"/>
            <a:ext cx="2054086" cy="369332"/>
          </a:xfrm>
          <a:prstGeom prst="rect">
            <a:avLst/>
          </a:prstGeom>
          <a:noFill/>
        </p:spPr>
        <p:txBody>
          <a:bodyPr wrap="square" rtlCol="0">
            <a:spAutoFit/>
          </a:bodyPr>
          <a:lstStyle/>
          <a:p>
            <a:r>
              <a:rPr lang="en-US" b="1" dirty="0"/>
              <a:t>Operational User</a:t>
            </a:r>
          </a:p>
        </p:txBody>
      </p:sp>
      <p:sp>
        <p:nvSpPr>
          <p:cNvPr id="24" name="TextBox 23">
            <a:extLst>
              <a:ext uri="{FF2B5EF4-FFF2-40B4-BE49-F238E27FC236}">
                <a16:creationId xmlns:a16="http://schemas.microsoft.com/office/drawing/2014/main" id="{F5628A76-8DDC-47B3-A414-272035358494}"/>
              </a:ext>
            </a:extLst>
          </p:cNvPr>
          <p:cNvSpPr txBox="1"/>
          <p:nvPr/>
        </p:nvSpPr>
        <p:spPr>
          <a:xfrm>
            <a:off x="541428" y="5002695"/>
            <a:ext cx="2054086" cy="646331"/>
          </a:xfrm>
          <a:prstGeom prst="rect">
            <a:avLst/>
          </a:prstGeom>
          <a:noFill/>
        </p:spPr>
        <p:txBody>
          <a:bodyPr wrap="square" rtlCol="0">
            <a:spAutoFit/>
          </a:bodyPr>
          <a:lstStyle/>
          <a:p>
            <a:r>
              <a:rPr lang="en-US" b="1" dirty="0"/>
              <a:t>Management User</a:t>
            </a:r>
          </a:p>
        </p:txBody>
      </p:sp>
      <p:sp>
        <p:nvSpPr>
          <p:cNvPr id="25" name="TextBox 24">
            <a:extLst>
              <a:ext uri="{FF2B5EF4-FFF2-40B4-BE49-F238E27FC236}">
                <a16:creationId xmlns:a16="http://schemas.microsoft.com/office/drawing/2014/main" id="{B17B8CC9-04E6-4F3A-BB80-47DE3CDBD218}"/>
              </a:ext>
            </a:extLst>
          </p:cNvPr>
          <p:cNvSpPr txBox="1"/>
          <p:nvPr/>
        </p:nvSpPr>
        <p:spPr>
          <a:xfrm>
            <a:off x="2356972" y="3955775"/>
            <a:ext cx="2054086" cy="646331"/>
          </a:xfrm>
          <a:prstGeom prst="rect">
            <a:avLst/>
          </a:prstGeom>
          <a:noFill/>
        </p:spPr>
        <p:txBody>
          <a:bodyPr wrap="square" rtlCol="0">
            <a:spAutoFit/>
          </a:bodyPr>
          <a:lstStyle/>
          <a:p>
            <a:r>
              <a:rPr lang="en-US" b="1" dirty="0"/>
              <a:t>Business Decisions</a:t>
            </a:r>
          </a:p>
        </p:txBody>
      </p:sp>
      <p:sp>
        <p:nvSpPr>
          <p:cNvPr id="23" name="TextBox 22">
            <a:extLst>
              <a:ext uri="{FF2B5EF4-FFF2-40B4-BE49-F238E27FC236}">
                <a16:creationId xmlns:a16="http://schemas.microsoft.com/office/drawing/2014/main" id="{6C039BDA-9AAB-4A21-BF7F-11E25BA0D27E}"/>
              </a:ext>
            </a:extLst>
          </p:cNvPr>
          <p:cNvSpPr txBox="1"/>
          <p:nvPr/>
        </p:nvSpPr>
        <p:spPr>
          <a:xfrm>
            <a:off x="8494642" y="3657602"/>
            <a:ext cx="906737" cy="369332"/>
          </a:xfrm>
          <a:prstGeom prst="rect">
            <a:avLst/>
          </a:prstGeom>
          <a:noFill/>
        </p:spPr>
        <p:txBody>
          <a:bodyPr wrap="square" rtlCol="0">
            <a:spAutoFit/>
          </a:bodyPr>
          <a:lstStyle/>
          <a:p>
            <a:r>
              <a:rPr lang="en-US" b="1" dirty="0"/>
              <a:t>OLTP</a:t>
            </a:r>
          </a:p>
        </p:txBody>
      </p:sp>
      <p:sp>
        <p:nvSpPr>
          <p:cNvPr id="28" name="TextBox 27">
            <a:extLst>
              <a:ext uri="{FF2B5EF4-FFF2-40B4-BE49-F238E27FC236}">
                <a16:creationId xmlns:a16="http://schemas.microsoft.com/office/drawing/2014/main" id="{D9A0FF99-4C34-484B-8C74-1CFD14E35537}"/>
              </a:ext>
            </a:extLst>
          </p:cNvPr>
          <p:cNvSpPr txBox="1"/>
          <p:nvPr/>
        </p:nvSpPr>
        <p:spPr>
          <a:xfrm>
            <a:off x="8527774" y="4035287"/>
            <a:ext cx="906737" cy="369332"/>
          </a:xfrm>
          <a:prstGeom prst="rect">
            <a:avLst/>
          </a:prstGeom>
          <a:noFill/>
        </p:spPr>
        <p:txBody>
          <a:bodyPr wrap="square" rtlCol="0">
            <a:spAutoFit/>
          </a:bodyPr>
          <a:lstStyle/>
          <a:p>
            <a:r>
              <a:rPr lang="en-US" b="1" dirty="0"/>
              <a:t>OLAP</a:t>
            </a:r>
          </a:p>
        </p:txBody>
      </p:sp>
      <p:sp>
        <p:nvSpPr>
          <p:cNvPr id="27" name="TextBox 26">
            <a:extLst>
              <a:ext uri="{FF2B5EF4-FFF2-40B4-BE49-F238E27FC236}">
                <a16:creationId xmlns:a16="http://schemas.microsoft.com/office/drawing/2014/main" id="{53792DF4-AD3F-455C-AA86-AF4B15274386}"/>
              </a:ext>
            </a:extLst>
          </p:cNvPr>
          <p:cNvSpPr txBox="1"/>
          <p:nvPr/>
        </p:nvSpPr>
        <p:spPr>
          <a:xfrm>
            <a:off x="1444483" y="2834311"/>
            <a:ext cx="1790963" cy="415498"/>
          </a:xfrm>
          <a:prstGeom prst="rect">
            <a:avLst/>
          </a:prstGeom>
          <a:noFill/>
        </p:spPr>
        <p:txBody>
          <a:bodyPr wrap="square" rtlCol="0">
            <a:spAutoFit/>
          </a:bodyPr>
          <a:lstStyle/>
          <a:p>
            <a:r>
              <a:rPr lang="en-US" sz="2100" dirty="0">
                <a:solidFill>
                  <a:schemeClr val="bg1"/>
                </a:solidFill>
              </a:rPr>
              <a:t>Operations</a:t>
            </a:r>
          </a:p>
        </p:txBody>
      </p:sp>
      <p:sp>
        <p:nvSpPr>
          <p:cNvPr id="30" name="TextBox 29">
            <a:extLst>
              <a:ext uri="{FF2B5EF4-FFF2-40B4-BE49-F238E27FC236}">
                <a16:creationId xmlns:a16="http://schemas.microsoft.com/office/drawing/2014/main" id="{D7356815-D2EC-4FF5-B808-67B475FA5D34}"/>
              </a:ext>
            </a:extLst>
          </p:cNvPr>
          <p:cNvSpPr txBox="1"/>
          <p:nvPr/>
        </p:nvSpPr>
        <p:spPr>
          <a:xfrm>
            <a:off x="4631634" y="2734923"/>
            <a:ext cx="1454785" cy="707886"/>
          </a:xfrm>
          <a:prstGeom prst="rect">
            <a:avLst/>
          </a:prstGeom>
          <a:noFill/>
        </p:spPr>
        <p:txBody>
          <a:bodyPr wrap="square" rtlCol="0">
            <a:spAutoFit/>
          </a:bodyPr>
          <a:lstStyle/>
          <a:p>
            <a:r>
              <a:rPr lang="en-US" sz="2000" dirty="0">
                <a:solidFill>
                  <a:schemeClr val="bg1"/>
                </a:solidFill>
              </a:rPr>
              <a:t>Business</a:t>
            </a:r>
          </a:p>
          <a:p>
            <a:r>
              <a:rPr lang="en-US" sz="2000" dirty="0">
                <a:solidFill>
                  <a:schemeClr val="bg1"/>
                </a:solidFill>
              </a:rPr>
              <a:t>Processes</a:t>
            </a:r>
          </a:p>
        </p:txBody>
      </p:sp>
      <p:sp>
        <p:nvSpPr>
          <p:cNvPr id="31" name="TextBox 30">
            <a:extLst>
              <a:ext uri="{FF2B5EF4-FFF2-40B4-BE49-F238E27FC236}">
                <a16:creationId xmlns:a16="http://schemas.microsoft.com/office/drawing/2014/main" id="{90D9EE47-06D9-4C56-A69E-982BEDE00A01}"/>
              </a:ext>
            </a:extLst>
          </p:cNvPr>
          <p:cNvSpPr txBox="1"/>
          <p:nvPr/>
        </p:nvSpPr>
        <p:spPr>
          <a:xfrm>
            <a:off x="7580247" y="2860819"/>
            <a:ext cx="1300627" cy="707886"/>
          </a:xfrm>
          <a:prstGeom prst="rect">
            <a:avLst/>
          </a:prstGeom>
          <a:noFill/>
        </p:spPr>
        <p:txBody>
          <a:bodyPr wrap="square" rtlCol="0">
            <a:spAutoFit/>
          </a:bodyPr>
          <a:lstStyle/>
          <a:p>
            <a:r>
              <a:rPr lang="en-US" sz="2000" dirty="0">
                <a:solidFill>
                  <a:schemeClr val="bg1"/>
                </a:solidFill>
              </a:rPr>
              <a:t>OLTP</a:t>
            </a:r>
          </a:p>
          <a:p>
            <a:r>
              <a:rPr lang="en-US" sz="2000" dirty="0">
                <a:solidFill>
                  <a:schemeClr val="bg1"/>
                </a:solidFill>
              </a:rPr>
              <a:t>Database</a:t>
            </a:r>
          </a:p>
        </p:txBody>
      </p:sp>
      <p:sp>
        <p:nvSpPr>
          <p:cNvPr id="32" name="TextBox 31">
            <a:extLst>
              <a:ext uri="{FF2B5EF4-FFF2-40B4-BE49-F238E27FC236}">
                <a16:creationId xmlns:a16="http://schemas.microsoft.com/office/drawing/2014/main" id="{FE662B86-EDE7-4E99-9874-49F95348F87D}"/>
              </a:ext>
            </a:extLst>
          </p:cNvPr>
          <p:cNvSpPr txBox="1"/>
          <p:nvPr/>
        </p:nvSpPr>
        <p:spPr>
          <a:xfrm>
            <a:off x="2431775" y="4974532"/>
            <a:ext cx="1340386" cy="400110"/>
          </a:xfrm>
          <a:prstGeom prst="rect">
            <a:avLst/>
          </a:prstGeom>
          <a:noFill/>
        </p:spPr>
        <p:txBody>
          <a:bodyPr wrap="square" rtlCol="0">
            <a:spAutoFit/>
          </a:bodyPr>
          <a:lstStyle/>
          <a:p>
            <a:r>
              <a:rPr lang="en-US" sz="2000" dirty="0">
                <a:solidFill>
                  <a:schemeClr val="bg1"/>
                </a:solidFill>
              </a:rPr>
              <a:t>Analysis</a:t>
            </a:r>
          </a:p>
        </p:txBody>
      </p:sp>
      <p:sp>
        <p:nvSpPr>
          <p:cNvPr id="33" name="TextBox 32">
            <a:extLst>
              <a:ext uri="{FF2B5EF4-FFF2-40B4-BE49-F238E27FC236}">
                <a16:creationId xmlns:a16="http://schemas.microsoft.com/office/drawing/2014/main" id="{DA6AD356-9789-4C1B-BE8C-398A772A70F7}"/>
              </a:ext>
            </a:extLst>
          </p:cNvPr>
          <p:cNvSpPr txBox="1"/>
          <p:nvPr/>
        </p:nvSpPr>
        <p:spPr>
          <a:xfrm>
            <a:off x="4518992" y="4967908"/>
            <a:ext cx="1716155" cy="707886"/>
          </a:xfrm>
          <a:prstGeom prst="rect">
            <a:avLst/>
          </a:prstGeom>
          <a:noFill/>
        </p:spPr>
        <p:txBody>
          <a:bodyPr wrap="square" rtlCol="0">
            <a:spAutoFit/>
          </a:bodyPr>
          <a:lstStyle/>
          <a:p>
            <a:r>
              <a:rPr lang="en-US" sz="2000" dirty="0">
                <a:solidFill>
                  <a:schemeClr val="bg1"/>
                </a:solidFill>
              </a:rPr>
              <a:t>Data Warehousing</a:t>
            </a:r>
          </a:p>
        </p:txBody>
      </p:sp>
      <p:sp>
        <p:nvSpPr>
          <p:cNvPr id="29" name="TextBox 28">
            <a:extLst>
              <a:ext uri="{FF2B5EF4-FFF2-40B4-BE49-F238E27FC236}">
                <a16:creationId xmlns:a16="http://schemas.microsoft.com/office/drawing/2014/main" id="{46701D0C-5DD5-402B-BD0F-8B71A6572298}"/>
              </a:ext>
            </a:extLst>
          </p:cNvPr>
          <p:cNvSpPr txBox="1"/>
          <p:nvPr/>
        </p:nvSpPr>
        <p:spPr>
          <a:xfrm>
            <a:off x="9590742" y="4306957"/>
            <a:ext cx="1716155" cy="2031325"/>
          </a:xfrm>
          <a:prstGeom prst="rect">
            <a:avLst/>
          </a:prstGeom>
          <a:noFill/>
        </p:spPr>
        <p:txBody>
          <a:bodyPr wrap="square" rtlCol="0">
            <a:spAutoFit/>
          </a:bodyPr>
          <a:lstStyle/>
          <a:p>
            <a:r>
              <a:rPr lang="en-US" b="1" dirty="0"/>
              <a:t>Extraction</a:t>
            </a:r>
          </a:p>
          <a:p>
            <a:r>
              <a:rPr lang="en-US" b="1" dirty="0"/>
              <a:t>Cleansing</a:t>
            </a:r>
          </a:p>
          <a:p>
            <a:r>
              <a:rPr lang="en-US" b="1" dirty="0"/>
              <a:t>Conforming</a:t>
            </a:r>
          </a:p>
          <a:p>
            <a:r>
              <a:rPr lang="en-US" b="1" dirty="0"/>
              <a:t>and</a:t>
            </a:r>
          </a:p>
          <a:p>
            <a:r>
              <a:rPr lang="en-US" b="1" dirty="0"/>
              <a:t>Dimensional</a:t>
            </a:r>
          </a:p>
          <a:p>
            <a:r>
              <a:rPr lang="en-US" b="1" dirty="0"/>
              <a:t>Storage</a:t>
            </a:r>
          </a:p>
          <a:p>
            <a:endParaRPr lang="en-US" b="1" dirty="0"/>
          </a:p>
        </p:txBody>
      </p:sp>
    </p:spTree>
    <p:extLst>
      <p:ext uri="{BB962C8B-B14F-4D97-AF65-F5344CB8AC3E}">
        <p14:creationId xmlns:p14="http://schemas.microsoft.com/office/powerpoint/2010/main" val="35729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838200" y="365125"/>
            <a:ext cx="10515600" cy="866127"/>
          </a:xfrm>
        </p:spPr>
        <p:txBody>
          <a:bodyPr vert="horz" lIns="91440" tIns="45720" rIns="91440" bIns="45720" rtlCol="0" anchor="ctr">
            <a:normAutofit/>
          </a:bodyPr>
          <a:lstStyle/>
          <a:p>
            <a:pPr>
              <a:lnSpc>
                <a:spcPct val="90000"/>
              </a:lnSpc>
            </a:pPr>
            <a:r>
              <a:rPr lang="en-US" altLang="en-US" sz="4400" kern="1200" dirty="0">
                <a:solidFill>
                  <a:schemeClr val="tx1"/>
                </a:solidFill>
                <a:latin typeface="+mj-lt"/>
                <a:cs typeface="+mj-cs"/>
              </a:rPr>
              <a:t>BIG DATA </a:t>
            </a:r>
          </a:p>
        </p:txBody>
      </p:sp>
      <p:pic>
        <p:nvPicPr>
          <p:cNvPr id="7" name="Picture 6">
            <a:extLst>
              <a:ext uri="{FF2B5EF4-FFF2-40B4-BE49-F238E27FC236}">
                <a16:creationId xmlns:a16="http://schemas.microsoft.com/office/drawing/2014/main" id="{559ED8DF-E0D2-4736-B453-55374529A294}"/>
              </a:ext>
            </a:extLst>
          </p:cNvPr>
          <p:cNvPicPr>
            <a:picLocks noChangeAspect="1"/>
          </p:cNvPicPr>
          <p:nvPr/>
        </p:nvPicPr>
        <p:blipFill rotWithShape="1">
          <a:blip r:embed="rId2">
            <a:extLst>
              <a:ext uri="{28A0092B-C50C-407E-A947-70E740481C1C}">
                <a14:useLocalDpi xmlns:a14="http://schemas.microsoft.com/office/drawing/2010/main" val="0"/>
              </a:ext>
            </a:extLst>
          </a:blip>
          <a:srcRect r="15175" b="1"/>
          <a:stretch/>
        </p:blipFill>
        <p:spPr>
          <a:xfrm>
            <a:off x="838200" y="1668576"/>
            <a:ext cx="4181222" cy="3520848"/>
          </a:xfrm>
          <a:prstGeom prst="rect">
            <a:avLst/>
          </a:prstGeom>
        </p:spPr>
      </p:pic>
      <p:sp>
        <p:nvSpPr>
          <p:cNvPr id="4099" name="Rectangle 3"/>
          <p:cNvSpPr>
            <a:spLocks noGrp="1" noChangeArrowheads="1"/>
          </p:cNvSpPr>
          <p:nvPr>
            <p:ph type="body" idx="4294967295"/>
          </p:nvPr>
        </p:nvSpPr>
        <p:spPr>
          <a:xfrm>
            <a:off x="3962400" y="972457"/>
            <a:ext cx="8229599" cy="5204506"/>
          </a:xfrm>
        </p:spPr>
        <p:txBody>
          <a:bodyPr vert="horz" lIns="91440" tIns="45720" rIns="91440" bIns="45720" rtlCol="0">
            <a:normAutofit/>
          </a:bodyPr>
          <a:lstStyle/>
          <a:p>
            <a:pPr lvl="2" indent="-228600">
              <a:lnSpc>
                <a:spcPct val="90000"/>
              </a:lnSpc>
              <a:buFont typeface="Arial" panose="020B0604020202020204" pitchFamily="34" charset="0"/>
              <a:buChar char="•"/>
            </a:pPr>
            <a:endParaRPr lang="en-US" altLang="en-US" sz="2000" kern="1200" dirty="0">
              <a:solidFill>
                <a:schemeClr val="tx1"/>
              </a:solidFill>
              <a:latin typeface="+mn-lt"/>
              <a:cs typeface="+mn-cs"/>
            </a:endParaRPr>
          </a:p>
          <a:p>
            <a:pPr lvl="2">
              <a:lnSpc>
                <a:spcPct val="90000"/>
              </a:lnSpc>
              <a:buFont typeface="Arial" panose="020B0604020202020204" pitchFamily="34" charset="0"/>
              <a:buChar char="•"/>
            </a:pPr>
            <a:r>
              <a:rPr lang="en-US" altLang="en-US" sz="2000" dirty="0"/>
              <a:t>Big data is the term for the collection of datasets so large and complex that it becomes difficult to process using on-hand database management tools or traditional data processing applications.</a:t>
            </a:r>
          </a:p>
          <a:p>
            <a:pPr lvl="2">
              <a:lnSpc>
                <a:spcPct val="90000"/>
              </a:lnSpc>
              <a:buFont typeface="Arial" panose="020B0604020202020204" pitchFamily="34" charset="0"/>
              <a:buChar char="•"/>
            </a:pPr>
            <a:r>
              <a:rPr lang="en-US" altLang="en-US" sz="2000" dirty="0"/>
              <a:t>Big data comes in various formats accumulating at tremendous speeds and growing in size exponentially.</a:t>
            </a:r>
          </a:p>
        </p:txBody>
      </p:sp>
      <p:sp>
        <p:nvSpPr>
          <p:cNvPr id="10" name="Oval 9">
            <a:extLst>
              <a:ext uri="{FF2B5EF4-FFF2-40B4-BE49-F238E27FC236}">
                <a16:creationId xmlns:a16="http://schemas.microsoft.com/office/drawing/2014/main" id="{E346488C-48D3-4383-92C7-F7B5B599B5D2}"/>
              </a:ext>
            </a:extLst>
          </p:cNvPr>
          <p:cNvSpPr/>
          <p:nvPr/>
        </p:nvSpPr>
        <p:spPr bwMode="auto">
          <a:xfrm>
            <a:off x="6056405" y="3553161"/>
            <a:ext cx="4174434" cy="2332382"/>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1" name="Rectangle: Rounded Corners 10">
            <a:extLst>
              <a:ext uri="{FF2B5EF4-FFF2-40B4-BE49-F238E27FC236}">
                <a16:creationId xmlns:a16="http://schemas.microsoft.com/office/drawing/2014/main" id="{BD1D0AE1-4322-4BC6-884E-9FBFC71019B5}"/>
              </a:ext>
            </a:extLst>
          </p:cNvPr>
          <p:cNvSpPr/>
          <p:nvPr/>
        </p:nvSpPr>
        <p:spPr bwMode="auto">
          <a:xfrm>
            <a:off x="6811783" y="4056745"/>
            <a:ext cx="1577009" cy="437321"/>
          </a:xfrm>
          <a:prstGeom prst="roundRect">
            <a:avLst/>
          </a:prstGeom>
          <a:solidFill>
            <a:srgbClr val="F3922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pitchFamily="34" charset="0"/>
                <a:ea typeface="ＭＳ Ｐゴシック"/>
                <a:cs typeface="ＭＳ Ｐゴシック"/>
              </a:rPr>
              <a:t>Volume</a:t>
            </a:r>
          </a:p>
        </p:txBody>
      </p:sp>
      <p:sp>
        <p:nvSpPr>
          <p:cNvPr id="12" name="Rectangle: Rounded Corners 11">
            <a:extLst>
              <a:ext uri="{FF2B5EF4-FFF2-40B4-BE49-F238E27FC236}">
                <a16:creationId xmlns:a16="http://schemas.microsoft.com/office/drawing/2014/main" id="{5C36091D-ED4B-4AB3-A67A-AA18EF3036D0}"/>
              </a:ext>
            </a:extLst>
          </p:cNvPr>
          <p:cNvSpPr/>
          <p:nvPr/>
        </p:nvSpPr>
        <p:spPr bwMode="auto">
          <a:xfrm>
            <a:off x="7461140" y="4467564"/>
            <a:ext cx="1577009" cy="477078"/>
          </a:xfrm>
          <a:prstGeom prst="roundRect">
            <a:avLst/>
          </a:prstGeom>
          <a:solidFill>
            <a:srgbClr val="F3922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pitchFamily="34" charset="0"/>
                <a:ea typeface="ＭＳ Ｐゴシック"/>
                <a:cs typeface="ＭＳ Ｐゴシック"/>
              </a:rPr>
              <a:t>Velocity</a:t>
            </a:r>
          </a:p>
        </p:txBody>
      </p:sp>
      <p:sp>
        <p:nvSpPr>
          <p:cNvPr id="13" name="Rectangle: Rounded Corners 12">
            <a:extLst>
              <a:ext uri="{FF2B5EF4-FFF2-40B4-BE49-F238E27FC236}">
                <a16:creationId xmlns:a16="http://schemas.microsoft.com/office/drawing/2014/main" id="{546D9EEE-A4D0-460E-9403-8125DEDC66F1}"/>
              </a:ext>
            </a:extLst>
          </p:cNvPr>
          <p:cNvSpPr/>
          <p:nvPr/>
        </p:nvSpPr>
        <p:spPr bwMode="auto">
          <a:xfrm>
            <a:off x="8163505" y="4931390"/>
            <a:ext cx="1524001" cy="477078"/>
          </a:xfrm>
          <a:prstGeom prst="roundRect">
            <a:avLst/>
          </a:prstGeom>
          <a:solidFill>
            <a:srgbClr val="F3922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pitchFamily="34" charset="0"/>
                <a:ea typeface="ＭＳ Ｐゴシック"/>
                <a:cs typeface="ＭＳ Ｐゴシック"/>
              </a:rPr>
              <a:t>Variety</a:t>
            </a:r>
          </a:p>
        </p:txBody>
      </p:sp>
    </p:spTree>
    <p:extLst>
      <p:ext uri="{BB962C8B-B14F-4D97-AF65-F5344CB8AC3E}">
        <p14:creationId xmlns:p14="http://schemas.microsoft.com/office/powerpoint/2010/main" val="129023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960100" y="470104"/>
            <a:ext cx="10588434" cy="1062644"/>
          </a:xfrm>
        </p:spPr>
        <p:txBody>
          <a:bodyPr vert="horz" lIns="91440" tIns="45720" rIns="91440" bIns="45720" rtlCol="0" anchor="b">
            <a:normAutofit/>
          </a:bodyPr>
          <a:lstStyle/>
          <a:p>
            <a:pPr>
              <a:lnSpc>
                <a:spcPct val="90000"/>
              </a:lnSpc>
            </a:pPr>
            <a:r>
              <a:rPr lang="en-US" altLang="en-US" sz="4400" kern="1200" dirty="0">
                <a:solidFill>
                  <a:schemeClr val="tx1"/>
                </a:solidFill>
                <a:latin typeface="+mj-lt"/>
                <a:ea typeface="+mj-ea"/>
                <a:cs typeface="+mj-cs"/>
              </a:rPr>
              <a:t>Hadoop</a:t>
            </a:r>
          </a:p>
        </p:txBody>
      </p:sp>
      <p:sp>
        <p:nvSpPr>
          <p:cNvPr id="4" name="Rectangle 3"/>
          <p:cNvSpPr txBox="1">
            <a:spLocks noChangeArrowheads="1"/>
          </p:cNvSpPr>
          <p:nvPr/>
        </p:nvSpPr>
        <p:spPr>
          <a:xfrm>
            <a:off x="4253948" y="1320801"/>
            <a:ext cx="6983575" cy="4264073"/>
          </a:xfrm>
          <a:prstGeom prst="rect">
            <a:avLst/>
          </a:prstGeom>
        </p:spPr>
        <p:txBody>
          <a:bodyPr vert="horz" lIns="91440" tIns="45720" rIns="91440" bIns="45720" rtlCol="0">
            <a:norm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lvl="1" indent="-228600">
              <a:lnSpc>
                <a:spcPct val="90000"/>
              </a:lnSpc>
              <a:buFont typeface="Arial" panose="020B0604020202020204" pitchFamily="34" charset="0"/>
              <a:buChar char="•"/>
              <a:defRPr/>
            </a:pPr>
            <a:r>
              <a:rPr lang="en-US" sz="2000" dirty="0">
                <a:solidFill>
                  <a:schemeClr val="bg2">
                    <a:lumMod val="50000"/>
                  </a:schemeClr>
                </a:solidFill>
                <a:latin typeface="+mn-lt"/>
                <a:cs typeface="+mn-cs"/>
              </a:rPr>
              <a:t>Hadoop is an open source distributed processing framework that manages data processing and storage for big data applications running in clustered systems.</a:t>
            </a:r>
          </a:p>
          <a:p>
            <a:pPr lvl="1" indent="-228600">
              <a:lnSpc>
                <a:spcPct val="90000"/>
              </a:lnSpc>
              <a:buFont typeface="Arial" panose="020B0604020202020204" pitchFamily="34" charset="0"/>
              <a:buChar char="•"/>
              <a:defRPr/>
            </a:pPr>
            <a:r>
              <a:rPr lang="en-US" sz="2000" dirty="0">
                <a:solidFill>
                  <a:schemeClr val="bg2">
                    <a:lumMod val="50000"/>
                  </a:schemeClr>
                </a:solidFill>
                <a:latin typeface="+mn-lt"/>
                <a:cs typeface="+mn-cs"/>
              </a:rPr>
              <a:t> It is at the center of a growing ecosystem of big data technologies that are primarily used to support advanced analytics initiatives, including predictive analysis, data mining and</a:t>
            </a:r>
            <a:r>
              <a:rPr lang="en-US" sz="2000" dirty="0"/>
              <a:t> </a:t>
            </a:r>
            <a:r>
              <a:rPr lang="en-US" altLang="en-US" sz="2000" dirty="0">
                <a:solidFill>
                  <a:schemeClr val="bg2">
                    <a:lumMod val="50000"/>
                  </a:schemeClr>
                </a:solidFill>
                <a:latin typeface="+mn-lt"/>
                <a:cs typeface="+mn-cs"/>
              </a:rPr>
              <a:t>Machine learning applications.</a:t>
            </a:r>
          </a:p>
          <a:p>
            <a:pPr lvl="1" indent="-228600">
              <a:lnSpc>
                <a:spcPct val="90000"/>
              </a:lnSpc>
              <a:buFont typeface="Arial" panose="020B0604020202020204" pitchFamily="34" charset="0"/>
              <a:buChar char="•"/>
              <a:defRPr/>
            </a:pPr>
            <a:r>
              <a:rPr lang="en-US" sz="2000" dirty="0">
                <a:solidFill>
                  <a:schemeClr val="bg2">
                    <a:lumMod val="50000"/>
                  </a:schemeClr>
                </a:solidFill>
                <a:latin typeface="+mn-lt"/>
                <a:cs typeface="+mn-cs"/>
              </a:rPr>
              <a:t>Hadoop can handle various forms of structured and unstructured data, giving users more flexibility for collecting, processing and analyzing data than relational databases and data warehouses provide</a:t>
            </a:r>
            <a:r>
              <a:rPr lang="en-US" sz="2000" dirty="0"/>
              <a:t>.</a:t>
            </a:r>
            <a:endParaRPr lang="en-US" altLang="en-US" sz="2000" dirty="0">
              <a:solidFill>
                <a:schemeClr val="bg2">
                  <a:lumMod val="50000"/>
                </a:schemeClr>
              </a:solidFill>
              <a:latin typeface="+mn-lt"/>
              <a:cs typeface="+mn-cs"/>
            </a:endParaRPr>
          </a:p>
          <a:p>
            <a:pPr lvl="1" indent="-228600">
              <a:lnSpc>
                <a:spcPct val="90000"/>
              </a:lnSpc>
              <a:buFont typeface="Arial" panose="020B0604020202020204" pitchFamily="34" charset="0"/>
              <a:buChar char="•"/>
              <a:defRPr/>
            </a:pPr>
            <a:endParaRPr lang="en-US" altLang="en-US" sz="2000" dirty="0">
              <a:solidFill>
                <a:schemeClr val="bg2">
                  <a:lumMod val="50000"/>
                </a:schemeClr>
              </a:solidFill>
              <a:latin typeface="+mn-lt"/>
              <a:cs typeface="+mn-cs"/>
            </a:endParaRPr>
          </a:p>
          <a:p>
            <a:pPr lvl="2" indent="-228600">
              <a:lnSpc>
                <a:spcPct val="90000"/>
              </a:lnSpc>
              <a:buFont typeface="Arial" panose="020B0604020202020204" pitchFamily="34" charset="0"/>
              <a:buChar char="•"/>
              <a:defRPr/>
            </a:pPr>
            <a:endParaRPr lang="en-US" altLang="en-US" sz="2000" dirty="0">
              <a:solidFill>
                <a:schemeClr val="bg2">
                  <a:lumMod val="50000"/>
                </a:schemeClr>
              </a:solidFill>
              <a:latin typeface="+mn-lt"/>
              <a:cs typeface="+mn-cs"/>
            </a:endParaRPr>
          </a:p>
          <a:p>
            <a:pPr lvl="2" indent="-228600">
              <a:lnSpc>
                <a:spcPct val="90000"/>
              </a:lnSpc>
              <a:buFont typeface="Arial" panose="020B0604020202020204" pitchFamily="34" charset="0"/>
              <a:buChar char="•"/>
              <a:defRPr/>
            </a:pPr>
            <a:endParaRPr lang="en-US" altLang="en-US" sz="2000" dirty="0">
              <a:solidFill>
                <a:schemeClr val="bg2">
                  <a:lumMod val="50000"/>
                </a:schemeClr>
              </a:solidFill>
              <a:latin typeface="+mn-lt"/>
              <a:cs typeface="+mn-cs"/>
            </a:endParaRPr>
          </a:p>
          <a:p>
            <a:pPr lvl="4" indent="-228600">
              <a:lnSpc>
                <a:spcPct val="90000"/>
              </a:lnSpc>
              <a:buFont typeface="Arial" panose="020B0604020202020204" pitchFamily="34" charset="0"/>
              <a:buChar char="•"/>
              <a:defRPr/>
            </a:pPr>
            <a:endParaRPr lang="en-US" altLang="en-US" sz="2000" dirty="0">
              <a:solidFill>
                <a:schemeClr val="bg2">
                  <a:lumMod val="50000"/>
                </a:schemeClr>
              </a:solidFill>
              <a:effectLst>
                <a:outerShdw blurRad="38100" dist="38100" dir="2700000" algn="tl">
                  <a:srgbClr val="C0C0C0"/>
                </a:outerShdw>
              </a:effectLst>
              <a:latin typeface="+mn-lt"/>
              <a:cs typeface="+mn-cs"/>
            </a:endParaRPr>
          </a:p>
        </p:txBody>
      </p:sp>
      <p:pic>
        <p:nvPicPr>
          <p:cNvPr id="5" name="Picture 4">
            <a:extLst>
              <a:ext uri="{FF2B5EF4-FFF2-40B4-BE49-F238E27FC236}">
                <a16:creationId xmlns:a16="http://schemas.microsoft.com/office/drawing/2014/main" id="{ACC54535-7CF6-49DA-9863-8EA9DB5E7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12" y="1661884"/>
            <a:ext cx="3855625" cy="3875315"/>
          </a:xfrm>
          <a:prstGeom prst="rect">
            <a:avLst/>
          </a:prstGeom>
        </p:spPr>
      </p:pic>
    </p:spTree>
    <p:extLst>
      <p:ext uri="{BB962C8B-B14F-4D97-AF65-F5344CB8AC3E}">
        <p14:creationId xmlns:p14="http://schemas.microsoft.com/office/powerpoint/2010/main" val="3866397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dirty="0"/>
              <a:t>Video on Hadoop</a:t>
            </a:r>
          </a:p>
        </p:txBody>
      </p:sp>
      <p:sp>
        <p:nvSpPr>
          <p:cNvPr id="3" name="Content Placeholder 2"/>
          <p:cNvSpPr>
            <a:spLocks noGrp="1"/>
          </p:cNvSpPr>
          <p:nvPr>
            <p:ph idx="1"/>
          </p:nvPr>
        </p:nvSpPr>
        <p:spPr>
          <a:xfrm>
            <a:off x="1255594" y="1576515"/>
            <a:ext cx="9553433" cy="4897665"/>
          </a:xfrm>
        </p:spPr>
        <p:txBody>
          <a:bodyPr>
            <a:normAutofit/>
          </a:bodyPr>
          <a:lstStyle/>
          <a:p>
            <a:pPr marL="0" indent="0">
              <a:buNone/>
            </a:pPr>
            <a:r>
              <a:rPr lang="en-US" sz="1800" b="1" dirty="0"/>
              <a:t>Objective:</a:t>
            </a:r>
          </a:p>
          <a:p>
            <a:pPr marL="0" indent="0">
              <a:buNone/>
            </a:pPr>
            <a:r>
              <a:rPr lang="en-US" sz="1800" dirty="0"/>
              <a:t>To make the Trainee to understand the concept of Hadoop with story.</a:t>
            </a:r>
          </a:p>
          <a:p>
            <a:pPr marL="0" indent="0">
              <a:buNone/>
            </a:pPr>
            <a:endParaRPr lang="en-US" sz="1800" dirty="0"/>
          </a:p>
          <a:p>
            <a:pPr marL="0" indent="0">
              <a:buNone/>
            </a:pPr>
            <a:r>
              <a:rPr lang="en-US" sz="1800" b="1" dirty="0"/>
              <a:t>Video Path:</a:t>
            </a:r>
          </a:p>
          <a:p>
            <a:pPr marL="0" indent="0">
              <a:buNone/>
            </a:pPr>
            <a:r>
              <a:rPr lang="en-US" sz="1800" b="1" dirty="0"/>
              <a:t>  Hadoop, the story:</a:t>
            </a:r>
          </a:p>
          <a:p>
            <a:pPr marL="0" indent="0">
              <a:buNone/>
            </a:pPr>
            <a:r>
              <a:rPr lang="en-US" sz="1800" dirty="0"/>
              <a:t> https://www.youtube.com/watch?v=h2LzEvPU4jY</a:t>
            </a:r>
          </a:p>
          <a:p>
            <a:pPr marL="0" indent="0">
              <a:buNone/>
            </a:pPr>
            <a:endParaRPr lang="en-US" sz="18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0240" y="3794078"/>
            <a:ext cx="2333766" cy="181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9998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2AC0-959E-4225-90E8-A63FE4B6B64F}"/>
              </a:ext>
            </a:extLst>
          </p:cNvPr>
          <p:cNvSpPr>
            <a:spLocks noGrp="1"/>
          </p:cNvSpPr>
          <p:nvPr>
            <p:ph type="title"/>
          </p:nvPr>
        </p:nvSpPr>
        <p:spPr/>
        <p:txBody>
          <a:bodyPr/>
          <a:lstStyle/>
          <a:p>
            <a:r>
              <a:rPr lang="en-US" dirty="0"/>
              <a:t>Session Objective</a:t>
            </a:r>
          </a:p>
        </p:txBody>
      </p:sp>
      <p:sp>
        <p:nvSpPr>
          <p:cNvPr id="3" name="Content Placeholder 2">
            <a:extLst>
              <a:ext uri="{FF2B5EF4-FFF2-40B4-BE49-F238E27FC236}">
                <a16:creationId xmlns:a16="http://schemas.microsoft.com/office/drawing/2014/main" id="{51B717CD-7E51-43E1-95CA-765BFACAFEE3}"/>
              </a:ext>
            </a:extLst>
          </p:cNvPr>
          <p:cNvSpPr>
            <a:spLocks noGrp="1"/>
          </p:cNvSpPr>
          <p:nvPr>
            <p:ph idx="1"/>
          </p:nvPr>
        </p:nvSpPr>
        <p:spPr/>
        <p:txBody>
          <a:bodyPr/>
          <a:lstStyle/>
          <a:p>
            <a:r>
              <a:rPr lang="en-US" dirty="0"/>
              <a:t>To understand Transaction</a:t>
            </a:r>
          </a:p>
          <a:p>
            <a:r>
              <a:rPr lang="en-US" dirty="0" err="1"/>
              <a:t>DataWarehousing</a:t>
            </a:r>
            <a:endParaRPr lang="en-US" dirty="0"/>
          </a:p>
          <a:p>
            <a:r>
              <a:rPr lang="en-US" dirty="0"/>
              <a:t>Data Mining</a:t>
            </a:r>
          </a:p>
          <a:p>
            <a:r>
              <a:rPr lang="en-US" dirty="0"/>
              <a:t>OLTP</a:t>
            </a:r>
          </a:p>
          <a:p>
            <a:r>
              <a:rPr lang="en-US" dirty="0"/>
              <a:t>OLAP</a:t>
            </a:r>
          </a:p>
          <a:p>
            <a:r>
              <a:rPr lang="en-US" dirty="0" err="1"/>
              <a:t>BigData</a:t>
            </a:r>
            <a:endParaRPr lang="en-US" dirty="0"/>
          </a:p>
          <a:p>
            <a:r>
              <a:rPr lang="en-US" dirty="0"/>
              <a:t>Hadoop</a:t>
            </a:r>
          </a:p>
          <a:p>
            <a:endParaRPr lang="en-US" dirty="0"/>
          </a:p>
          <a:p>
            <a:endParaRPr lang="en-US" dirty="0"/>
          </a:p>
        </p:txBody>
      </p:sp>
    </p:spTree>
    <p:extLst>
      <p:ext uri="{BB962C8B-B14F-4D97-AF65-F5344CB8AC3E}">
        <p14:creationId xmlns:p14="http://schemas.microsoft.com/office/powerpoint/2010/main" val="10983122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B18B-93D1-4912-99F1-86761E210B87}"/>
              </a:ext>
            </a:extLst>
          </p:cNvPr>
          <p:cNvSpPr>
            <a:spLocks noGrp="1"/>
          </p:cNvSpPr>
          <p:nvPr>
            <p:ph type="title"/>
          </p:nvPr>
        </p:nvSpPr>
        <p:spPr/>
        <p:txBody>
          <a:bodyPr/>
          <a:lstStyle/>
          <a:p>
            <a:r>
              <a:rPr lang="en-US" dirty="0" err="1"/>
              <a:t>Trasaction</a:t>
            </a:r>
            <a:endParaRPr lang="en-US" dirty="0"/>
          </a:p>
        </p:txBody>
      </p:sp>
      <p:sp>
        <p:nvSpPr>
          <p:cNvPr id="3" name="Content Placeholder 2">
            <a:extLst>
              <a:ext uri="{FF2B5EF4-FFF2-40B4-BE49-F238E27FC236}">
                <a16:creationId xmlns:a16="http://schemas.microsoft.com/office/drawing/2014/main" id="{039ABB1E-86E1-4330-A637-FB25EEA811CA}"/>
              </a:ext>
            </a:extLst>
          </p:cNvPr>
          <p:cNvSpPr>
            <a:spLocks noGrp="1"/>
          </p:cNvSpPr>
          <p:nvPr>
            <p:ph idx="1"/>
          </p:nvPr>
        </p:nvSpPr>
        <p:spPr/>
        <p:txBody>
          <a:bodyPr/>
          <a:lstStyle/>
          <a:p>
            <a:pPr>
              <a:lnSpc>
                <a:spcPct val="90000"/>
              </a:lnSpc>
              <a:buFontTx/>
              <a:buNone/>
            </a:pPr>
            <a:r>
              <a:rPr lang="en-US" altLang="en-US" sz="2400" b="1" dirty="0"/>
              <a:t>	Logical unit</a:t>
            </a:r>
            <a:r>
              <a:rPr lang="en-US" altLang="en-US" sz="2400" dirty="0"/>
              <a:t> of program execution that takes a database from one consistent  state to another  </a:t>
            </a:r>
            <a:r>
              <a:rPr lang="en-US" altLang="en-US" sz="2400" b="1" dirty="0"/>
              <a:t>consistent state</a:t>
            </a:r>
          </a:p>
          <a:p>
            <a:pPr>
              <a:lnSpc>
                <a:spcPct val="90000"/>
              </a:lnSpc>
              <a:buFontTx/>
              <a:buNone/>
            </a:pPr>
            <a:endParaRPr lang="en-US" altLang="en-US" sz="2600" b="1" dirty="0">
              <a:solidFill>
                <a:srgbClr val="800000"/>
              </a:solidFill>
            </a:endParaRPr>
          </a:p>
          <a:p>
            <a:pPr>
              <a:lnSpc>
                <a:spcPct val="90000"/>
              </a:lnSpc>
              <a:buFontTx/>
              <a:buNone/>
            </a:pPr>
            <a:r>
              <a:rPr lang="en-US" altLang="en-US" sz="2600" b="1" dirty="0"/>
              <a:t>	</a:t>
            </a:r>
          </a:p>
          <a:p>
            <a:endParaRPr lang="en-US" dirty="0"/>
          </a:p>
        </p:txBody>
      </p:sp>
      <p:grpSp>
        <p:nvGrpSpPr>
          <p:cNvPr id="4" name="Group 4">
            <a:extLst>
              <a:ext uri="{FF2B5EF4-FFF2-40B4-BE49-F238E27FC236}">
                <a16:creationId xmlns:a16="http://schemas.microsoft.com/office/drawing/2014/main" id="{46CE09D1-C30C-4AC0-AB0F-661A75B833DE}"/>
              </a:ext>
            </a:extLst>
          </p:cNvPr>
          <p:cNvGrpSpPr>
            <a:grpSpLocks noChangeAspect="1"/>
          </p:cNvGrpSpPr>
          <p:nvPr/>
        </p:nvGrpSpPr>
        <p:grpSpPr bwMode="auto">
          <a:xfrm>
            <a:off x="1981200" y="2475914"/>
            <a:ext cx="7924800" cy="3998266"/>
            <a:chOff x="-3" y="0"/>
            <a:chExt cx="6903" cy="4410"/>
          </a:xfrm>
          <a:solidFill>
            <a:schemeClr val="accent3">
              <a:lumMod val="95000"/>
            </a:schemeClr>
          </a:solidFill>
          <a:effectLst>
            <a:outerShdw blurRad="50800" dist="38100" dir="16200000" rotWithShape="0">
              <a:prstClr val="black">
                <a:alpha val="40000"/>
              </a:prstClr>
            </a:outerShdw>
          </a:effectLst>
        </p:grpSpPr>
        <p:sp>
          <p:nvSpPr>
            <p:cNvPr id="5" name="AutoShape 5">
              <a:extLst>
                <a:ext uri="{FF2B5EF4-FFF2-40B4-BE49-F238E27FC236}">
                  <a16:creationId xmlns:a16="http://schemas.microsoft.com/office/drawing/2014/main" id="{8F21A006-536A-44D3-AFCF-9BDEC57892AE}"/>
                </a:ext>
              </a:extLst>
            </p:cNvPr>
            <p:cNvSpPr>
              <a:spLocks noChangeAspect="1" noChangeArrowheads="1"/>
            </p:cNvSpPr>
            <p:nvPr/>
          </p:nvSpPr>
          <p:spPr bwMode="auto">
            <a:xfrm>
              <a:off x="0" y="0"/>
              <a:ext cx="6900" cy="4410"/>
            </a:xfrm>
            <a:prstGeom prst="rect">
              <a:avLst/>
            </a:prstGeom>
            <a:grpFill/>
            <a:ln w="9525">
              <a:noFill/>
              <a:miter lim="800000"/>
              <a:headEnd/>
              <a:tailEnd/>
            </a:ln>
          </p:spPr>
          <p:txBody>
            <a:bodyPr/>
            <a:lstStyle/>
            <a:p>
              <a:pPr>
                <a:defRPr/>
              </a:pPr>
              <a:endParaRPr lang="en-US">
                <a:latin typeface="Arial" charset="0"/>
              </a:endParaRPr>
            </a:p>
          </p:txBody>
        </p:sp>
        <p:sp>
          <p:nvSpPr>
            <p:cNvPr id="6" name="Oval 6">
              <a:extLst>
                <a:ext uri="{FF2B5EF4-FFF2-40B4-BE49-F238E27FC236}">
                  <a16:creationId xmlns:a16="http://schemas.microsoft.com/office/drawing/2014/main" id="{80C5F5FB-844A-4C21-809E-D584A6133953}"/>
                </a:ext>
              </a:extLst>
            </p:cNvPr>
            <p:cNvSpPr>
              <a:spLocks noChangeArrowheads="1"/>
            </p:cNvSpPr>
            <p:nvPr/>
          </p:nvSpPr>
          <p:spPr bwMode="auto">
            <a:xfrm>
              <a:off x="2925" y="879"/>
              <a:ext cx="869" cy="700"/>
            </a:xfrm>
            <a:prstGeom prst="ellipse">
              <a:avLst/>
            </a:prstGeom>
            <a:grpFill/>
            <a:ln w="9525" cap="rnd">
              <a:solidFill>
                <a:srgbClr val="000000"/>
              </a:solidFill>
              <a:round/>
              <a:headEnd/>
              <a:tailEnd/>
            </a:ln>
          </p:spPr>
          <p:txBody>
            <a:bodyPr/>
            <a:lstStyle/>
            <a:p>
              <a:pPr>
                <a:defRPr/>
              </a:pPr>
              <a:endParaRPr lang="en-US">
                <a:latin typeface="Arial" charset="0"/>
              </a:endParaRPr>
            </a:p>
          </p:txBody>
        </p:sp>
        <p:sp>
          <p:nvSpPr>
            <p:cNvPr id="7" name="Rectangle 7">
              <a:extLst>
                <a:ext uri="{FF2B5EF4-FFF2-40B4-BE49-F238E27FC236}">
                  <a16:creationId xmlns:a16="http://schemas.microsoft.com/office/drawing/2014/main" id="{BC6EC050-3101-4DE4-A393-1E61A84D7366}"/>
                </a:ext>
              </a:extLst>
            </p:cNvPr>
            <p:cNvSpPr>
              <a:spLocks noChangeArrowheads="1"/>
            </p:cNvSpPr>
            <p:nvPr/>
          </p:nvSpPr>
          <p:spPr bwMode="auto">
            <a:xfrm>
              <a:off x="3088" y="1120"/>
              <a:ext cx="0" cy="201"/>
            </a:xfrm>
            <a:prstGeom prst="rect">
              <a:avLst/>
            </a:prstGeom>
            <a:grpFill/>
            <a:ln w="9525">
              <a:noFill/>
              <a:miter lim="800000"/>
              <a:headEnd/>
              <a:tailEnd/>
            </a:ln>
          </p:spPr>
          <p:txBody>
            <a:bodyPr wrap="none" lIns="0" tIns="0" rIns="0" bIns="0">
              <a:spAutoFit/>
            </a:bodyPr>
            <a:lstStyle/>
            <a:p>
              <a:pPr>
                <a:defRPr/>
              </a:pPr>
              <a:endParaRPr lang="en-US" sz="1400">
                <a:latin typeface="Arial" charset="0"/>
              </a:endParaRPr>
            </a:p>
          </p:txBody>
        </p:sp>
        <p:sp>
          <p:nvSpPr>
            <p:cNvPr id="8" name="Rectangle 8">
              <a:extLst>
                <a:ext uri="{FF2B5EF4-FFF2-40B4-BE49-F238E27FC236}">
                  <a16:creationId xmlns:a16="http://schemas.microsoft.com/office/drawing/2014/main" id="{74E374B8-E0A5-4E13-9B9B-D4FE41E4DBF1}"/>
                </a:ext>
              </a:extLst>
            </p:cNvPr>
            <p:cNvSpPr>
              <a:spLocks noChangeArrowheads="1"/>
            </p:cNvSpPr>
            <p:nvPr/>
          </p:nvSpPr>
          <p:spPr bwMode="auto">
            <a:xfrm>
              <a:off x="3208" y="1120"/>
              <a:ext cx="426"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Active</a:t>
              </a:r>
              <a:endParaRPr lang="en-US" sz="1400">
                <a:latin typeface="Arial" charset="0"/>
              </a:endParaRPr>
            </a:p>
          </p:txBody>
        </p:sp>
        <p:sp>
          <p:nvSpPr>
            <p:cNvPr id="9" name="Oval 9">
              <a:extLst>
                <a:ext uri="{FF2B5EF4-FFF2-40B4-BE49-F238E27FC236}">
                  <a16:creationId xmlns:a16="http://schemas.microsoft.com/office/drawing/2014/main" id="{19EB6995-D0B6-4891-8015-ADF4BD656EFC}"/>
                </a:ext>
              </a:extLst>
            </p:cNvPr>
            <p:cNvSpPr>
              <a:spLocks noChangeArrowheads="1"/>
            </p:cNvSpPr>
            <p:nvPr/>
          </p:nvSpPr>
          <p:spPr bwMode="auto">
            <a:xfrm>
              <a:off x="1605" y="2033"/>
              <a:ext cx="862" cy="701"/>
            </a:xfrm>
            <a:prstGeom prst="ellipse">
              <a:avLst/>
            </a:prstGeom>
            <a:grpFill/>
            <a:ln w="9525" cap="rnd">
              <a:solidFill>
                <a:srgbClr val="000000"/>
              </a:solidFill>
              <a:round/>
              <a:headEnd/>
              <a:tailEnd/>
            </a:ln>
          </p:spPr>
          <p:txBody>
            <a:bodyPr/>
            <a:lstStyle/>
            <a:p>
              <a:pPr>
                <a:defRPr/>
              </a:pPr>
              <a:endParaRPr lang="en-US">
                <a:latin typeface="Arial" charset="0"/>
              </a:endParaRPr>
            </a:p>
          </p:txBody>
        </p:sp>
        <p:sp>
          <p:nvSpPr>
            <p:cNvPr id="10" name="Rectangle 10">
              <a:extLst>
                <a:ext uri="{FF2B5EF4-FFF2-40B4-BE49-F238E27FC236}">
                  <a16:creationId xmlns:a16="http://schemas.microsoft.com/office/drawing/2014/main" id="{35674834-5A59-42B5-B066-1DD695EEAB5C}"/>
                </a:ext>
              </a:extLst>
            </p:cNvPr>
            <p:cNvSpPr>
              <a:spLocks noChangeArrowheads="1"/>
            </p:cNvSpPr>
            <p:nvPr/>
          </p:nvSpPr>
          <p:spPr bwMode="auto">
            <a:xfrm>
              <a:off x="1636" y="2189"/>
              <a:ext cx="0" cy="201"/>
            </a:xfrm>
            <a:prstGeom prst="rect">
              <a:avLst/>
            </a:prstGeom>
            <a:grpFill/>
            <a:ln w="9525">
              <a:noFill/>
              <a:miter lim="800000"/>
              <a:headEnd/>
              <a:tailEnd/>
            </a:ln>
          </p:spPr>
          <p:txBody>
            <a:bodyPr wrap="none" lIns="0" tIns="0" rIns="0" bIns="0">
              <a:spAutoFit/>
            </a:bodyPr>
            <a:lstStyle/>
            <a:p>
              <a:pPr>
                <a:defRPr/>
              </a:pPr>
              <a:endParaRPr lang="en-US" sz="1400">
                <a:latin typeface="Arial" charset="0"/>
              </a:endParaRPr>
            </a:p>
          </p:txBody>
        </p:sp>
        <p:sp>
          <p:nvSpPr>
            <p:cNvPr id="11" name="Rectangle 11">
              <a:extLst>
                <a:ext uri="{FF2B5EF4-FFF2-40B4-BE49-F238E27FC236}">
                  <a16:creationId xmlns:a16="http://schemas.microsoft.com/office/drawing/2014/main" id="{6216B244-ADC4-449A-8730-AEE67AF19AF0}"/>
                </a:ext>
              </a:extLst>
            </p:cNvPr>
            <p:cNvSpPr>
              <a:spLocks noChangeArrowheads="1"/>
            </p:cNvSpPr>
            <p:nvPr/>
          </p:nvSpPr>
          <p:spPr bwMode="auto">
            <a:xfrm>
              <a:off x="1757" y="2189"/>
              <a:ext cx="556"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Partially</a:t>
              </a:r>
              <a:endParaRPr lang="en-US" sz="1400">
                <a:latin typeface="Arial" charset="0"/>
              </a:endParaRPr>
            </a:p>
          </p:txBody>
        </p:sp>
        <p:sp>
          <p:nvSpPr>
            <p:cNvPr id="12" name="Rectangle 12">
              <a:extLst>
                <a:ext uri="{FF2B5EF4-FFF2-40B4-BE49-F238E27FC236}">
                  <a16:creationId xmlns:a16="http://schemas.microsoft.com/office/drawing/2014/main" id="{4BC62598-FA20-431E-8686-440B1DFC6995}"/>
                </a:ext>
              </a:extLst>
            </p:cNvPr>
            <p:cNvSpPr>
              <a:spLocks noChangeArrowheads="1"/>
            </p:cNvSpPr>
            <p:nvPr/>
          </p:nvSpPr>
          <p:spPr bwMode="auto">
            <a:xfrm>
              <a:off x="1636" y="2381"/>
              <a:ext cx="719"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completed</a:t>
              </a:r>
              <a:endParaRPr lang="en-US" sz="1400">
                <a:latin typeface="Arial" charset="0"/>
              </a:endParaRPr>
            </a:p>
          </p:txBody>
        </p:sp>
        <p:sp>
          <p:nvSpPr>
            <p:cNvPr id="13" name="Oval 13">
              <a:extLst>
                <a:ext uri="{FF2B5EF4-FFF2-40B4-BE49-F238E27FC236}">
                  <a16:creationId xmlns:a16="http://schemas.microsoft.com/office/drawing/2014/main" id="{31E50768-FC47-42F6-A51B-5B9D770F5B08}"/>
                </a:ext>
              </a:extLst>
            </p:cNvPr>
            <p:cNvSpPr>
              <a:spLocks noChangeArrowheads="1"/>
            </p:cNvSpPr>
            <p:nvPr/>
          </p:nvSpPr>
          <p:spPr bwMode="auto">
            <a:xfrm>
              <a:off x="4505" y="1979"/>
              <a:ext cx="830" cy="699"/>
            </a:xfrm>
            <a:prstGeom prst="ellipse">
              <a:avLst/>
            </a:prstGeom>
            <a:grpFill/>
            <a:ln w="9525" cap="rnd">
              <a:solidFill>
                <a:srgbClr val="000000"/>
              </a:solidFill>
              <a:round/>
              <a:headEnd/>
              <a:tailEnd/>
            </a:ln>
          </p:spPr>
          <p:txBody>
            <a:bodyPr/>
            <a:lstStyle/>
            <a:p>
              <a:pPr>
                <a:defRPr/>
              </a:pPr>
              <a:endParaRPr lang="en-US">
                <a:latin typeface="Arial" charset="0"/>
              </a:endParaRPr>
            </a:p>
          </p:txBody>
        </p:sp>
        <p:sp>
          <p:nvSpPr>
            <p:cNvPr id="14" name="Rectangle 14">
              <a:extLst>
                <a:ext uri="{FF2B5EF4-FFF2-40B4-BE49-F238E27FC236}">
                  <a16:creationId xmlns:a16="http://schemas.microsoft.com/office/drawing/2014/main" id="{208C576B-49F4-4381-BEB8-929D26E324A5}"/>
                </a:ext>
              </a:extLst>
            </p:cNvPr>
            <p:cNvSpPr>
              <a:spLocks noChangeArrowheads="1"/>
            </p:cNvSpPr>
            <p:nvPr/>
          </p:nvSpPr>
          <p:spPr bwMode="auto">
            <a:xfrm>
              <a:off x="4645" y="2217"/>
              <a:ext cx="95"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F</a:t>
              </a:r>
              <a:endParaRPr lang="en-US" sz="1400">
                <a:latin typeface="Arial" charset="0"/>
              </a:endParaRPr>
            </a:p>
          </p:txBody>
        </p:sp>
        <p:sp>
          <p:nvSpPr>
            <p:cNvPr id="15" name="Rectangle 15">
              <a:extLst>
                <a:ext uri="{FF2B5EF4-FFF2-40B4-BE49-F238E27FC236}">
                  <a16:creationId xmlns:a16="http://schemas.microsoft.com/office/drawing/2014/main" id="{3054858F-8C50-4937-8A47-9518DF212007}"/>
                </a:ext>
              </a:extLst>
            </p:cNvPr>
            <p:cNvSpPr>
              <a:spLocks noChangeArrowheads="1"/>
            </p:cNvSpPr>
            <p:nvPr/>
          </p:nvSpPr>
          <p:spPr bwMode="auto">
            <a:xfrm>
              <a:off x="4748" y="2217"/>
              <a:ext cx="330"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ailed</a:t>
              </a:r>
              <a:endParaRPr lang="en-US" sz="1400">
                <a:latin typeface="Arial" charset="0"/>
              </a:endParaRPr>
            </a:p>
          </p:txBody>
        </p:sp>
        <p:sp>
          <p:nvSpPr>
            <p:cNvPr id="16" name="Oval 16">
              <a:extLst>
                <a:ext uri="{FF2B5EF4-FFF2-40B4-BE49-F238E27FC236}">
                  <a16:creationId xmlns:a16="http://schemas.microsoft.com/office/drawing/2014/main" id="{586F45F7-76C8-47B0-B12D-64809AC218D9}"/>
                </a:ext>
              </a:extLst>
            </p:cNvPr>
            <p:cNvSpPr>
              <a:spLocks noChangeArrowheads="1"/>
            </p:cNvSpPr>
            <p:nvPr/>
          </p:nvSpPr>
          <p:spPr bwMode="auto">
            <a:xfrm>
              <a:off x="4583" y="3628"/>
              <a:ext cx="881" cy="700"/>
            </a:xfrm>
            <a:prstGeom prst="ellipse">
              <a:avLst/>
            </a:prstGeom>
            <a:grpFill/>
            <a:ln w="9525" cap="rnd">
              <a:solidFill>
                <a:srgbClr val="000000"/>
              </a:solidFill>
              <a:round/>
              <a:headEnd/>
              <a:tailEnd/>
            </a:ln>
          </p:spPr>
          <p:txBody>
            <a:bodyPr/>
            <a:lstStyle/>
            <a:p>
              <a:pPr>
                <a:defRPr/>
              </a:pPr>
              <a:endParaRPr lang="en-US">
                <a:latin typeface="Arial" charset="0"/>
              </a:endParaRPr>
            </a:p>
          </p:txBody>
        </p:sp>
        <p:sp>
          <p:nvSpPr>
            <p:cNvPr id="17" name="Rectangle 17">
              <a:extLst>
                <a:ext uri="{FF2B5EF4-FFF2-40B4-BE49-F238E27FC236}">
                  <a16:creationId xmlns:a16="http://schemas.microsoft.com/office/drawing/2014/main" id="{B59327E2-842F-42A8-8643-FCD1EDD020D4}"/>
                </a:ext>
              </a:extLst>
            </p:cNvPr>
            <p:cNvSpPr>
              <a:spLocks noChangeArrowheads="1"/>
            </p:cNvSpPr>
            <p:nvPr/>
          </p:nvSpPr>
          <p:spPr bwMode="auto">
            <a:xfrm>
              <a:off x="4674" y="3865"/>
              <a:ext cx="0" cy="201"/>
            </a:xfrm>
            <a:prstGeom prst="rect">
              <a:avLst/>
            </a:prstGeom>
            <a:grpFill/>
            <a:ln w="9525">
              <a:noFill/>
              <a:miter lim="800000"/>
              <a:headEnd/>
              <a:tailEnd/>
            </a:ln>
          </p:spPr>
          <p:txBody>
            <a:bodyPr wrap="none" lIns="0" tIns="0" rIns="0" bIns="0">
              <a:spAutoFit/>
            </a:bodyPr>
            <a:lstStyle/>
            <a:p>
              <a:pPr>
                <a:defRPr/>
              </a:pPr>
              <a:endParaRPr lang="en-US" sz="1400">
                <a:latin typeface="Arial" charset="0"/>
              </a:endParaRPr>
            </a:p>
          </p:txBody>
        </p:sp>
        <p:sp>
          <p:nvSpPr>
            <p:cNvPr id="18" name="Rectangle 18">
              <a:extLst>
                <a:ext uri="{FF2B5EF4-FFF2-40B4-BE49-F238E27FC236}">
                  <a16:creationId xmlns:a16="http://schemas.microsoft.com/office/drawing/2014/main" id="{7C11BED4-EB7A-4AEC-A8CC-743D5D4BC1EA}"/>
                </a:ext>
              </a:extLst>
            </p:cNvPr>
            <p:cNvSpPr>
              <a:spLocks noChangeArrowheads="1"/>
            </p:cNvSpPr>
            <p:nvPr/>
          </p:nvSpPr>
          <p:spPr bwMode="auto">
            <a:xfrm>
              <a:off x="4795" y="3865"/>
              <a:ext cx="546"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Aborted</a:t>
              </a:r>
              <a:endParaRPr lang="en-US" sz="1400">
                <a:latin typeface="Arial" charset="0"/>
              </a:endParaRPr>
            </a:p>
          </p:txBody>
        </p:sp>
        <p:sp>
          <p:nvSpPr>
            <p:cNvPr id="19" name="Rectangle 19">
              <a:extLst>
                <a:ext uri="{FF2B5EF4-FFF2-40B4-BE49-F238E27FC236}">
                  <a16:creationId xmlns:a16="http://schemas.microsoft.com/office/drawing/2014/main" id="{667CBF52-81A6-49DB-96D1-0EE3B3FF75EE}"/>
                </a:ext>
              </a:extLst>
            </p:cNvPr>
            <p:cNvSpPr>
              <a:spLocks noChangeArrowheads="1"/>
            </p:cNvSpPr>
            <p:nvPr/>
          </p:nvSpPr>
          <p:spPr bwMode="auto">
            <a:xfrm>
              <a:off x="5214" y="3865"/>
              <a:ext cx="0" cy="201"/>
            </a:xfrm>
            <a:prstGeom prst="rect">
              <a:avLst/>
            </a:prstGeom>
            <a:grpFill/>
            <a:ln w="9525">
              <a:noFill/>
              <a:miter lim="800000"/>
              <a:headEnd/>
              <a:tailEnd/>
            </a:ln>
          </p:spPr>
          <p:txBody>
            <a:bodyPr wrap="none" lIns="0" tIns="0" rIns="0" bIns="0">
              <a:spAutoFit/>
            </a:bodyPr>
            <a:lstStyle/>
            <a:p>
              <a:pPr>
                <a:defRPr/>
              </a:pPr>
              <a:endParaRPr lang="en-US" sz="1400">
                <a:latin typeface="Arial" charset="0"/>
              </a:endParaRPr>
            </a:p>
          </p:txBody>
        </p:sp>
        <p:sp>
          <p:nvSpPr>
            <p:cNvPr id="20" name="Freeform 20">
              <a:extLst>
                <a:ext uri="{FF2B5EF4-FFF2-40B4-BE49-F238E27FC236}">
                  <a16:creationId xmlns:a16="http://schemas.microsoft.com/office/drawing/2014/main" id="{5ACA20F2-2455-4F38-A054-5F379E1A5A6F}"/>
                </a:ext>
              </a:extLst>
            </p:cNvPr>
            <p:cNvSpPr>
              <a:spLocks/>
            </p:cNvSpPr>
            <p:nvPr/>
          </p:nvSpPr>
          <p:spPr bwMode="auto">
            <a:xfrm>
              <a:off x="1621" y="3684"/>
              <a:ext cx="848" cy="699"/>
            </a:xfrm>
            <a:custGeom>
              <a:avLst/>
              <a:gdLst/>
              <a:ahLst/>
              <a:cxnLst>
                <a:cxn ang="0">
                  <a:pos x="424" y="0"/>
                </a:cxn>
                <a:cxn ang="0">
                  <a:pos x="0" y="349"/>
                </a:cxn>
                <a:cxn ang="0">
                  <a:pos x="424" y="699"/>
                </a:cxn>
                <a:cxn ang="0">
                  <a:pos x="848" y="349"/>
                </a:cxn>
                <a:cxn ang="0">
                  <a:pos x="424" y="0"/>
                </a:cxn>
              </a:cxnLst>
              <a:rect l="0" t="0" r="r" b="b"/>
              <a:pathLst>
                <a:path w="848" h="699">
                  <a:moveTo>
                    <a:pt x="424" y="0"/>
                  </a:moveTo>
                  <a:cubicBezTo>
                    <a:pt x="190" y="0"/>
                    <a:pt x="0" y="157"/>
                    <a:pt x="0" y="349"/>
                  </a:cubicBezTo>
                  <a:cubicBezTo>
                    <a:pt x="0" y="543"/>
                    <a:pt x="190" y="699"/>
                    <a:pt x="424" y="699"/>
                  </a:cubicBezTo>
                  <a:cubicBezTo>
                    <a:pt x="658" y="699"/>
                    <a:pt x="848" y="543"/>
                    <a:pt x="848" y="349"/>
                  </a:cubicBezTo>
                  <a:cubicBezTo>
                    <a:pt x="848" y="157"/>
                    <a:pt x="658" y="0"/>
                    <a:pt x="424" y="0"/>
                  </a:cubicBezTo>
                </a:path>
              </a:pathLst>
            </a:custGeom>
            <a:grpFill/>
            <a:ln w="9525" cap="rnd">
              <a:solidFill>
                <a:srgbClr val="000000"/>
              </a:solidFill>
              <a:prstDash val="solid"/>
              <a:round/>
              <a:headEnd/>
              <a:tailEnd/>
            </a:ln>
          </p:spPr>
          <p:txBody>
            <a:bodyPr/>
            <a:lstStyle/>
            <a:p>
              <a:pPr>
                <a:defRPr/>
              </a:pPr>
              <a:endParaRPr lang="en-US">
                <a:latin typeface="Arial" charset="0"/>
              </a:endParaRPr>
            </a:p>
          </p:txBody>
        </p:sp>
        <p:sp>
          <p:nvSpPr>
            <p:cNvPr id="21" name="Rectangle 21">
              <a:extLst>
                <a:ext uri="{FF2B5EF4-FFF2-40B4-BE49-F238E27FC236}">
                  <a16:creationId xmlns:a16="http://schemas.microsoft.com/office/drawing/2014/main" id="{29E56823-9AA4-4ED1-A45B-674D6F2DAC68}"/>
                </a:ext>
              </a:extLst>
            </p:cNvPr>
            <p:cNvSpPr>
              <a:spLocks noChangeArrowheads="1"/>
            </p:cNvSpPr>
            <p:nvPr/>
          </p:nvSpPr>
          <p:spPr bwMode="auto">
            <a:xfrm>
              <a:off x="1605" y="3939"/>
              <a:ext cx="0" cy="201"/>
            </a:xfrm>
            <a:prstGeom prst="rect">
              <a:avLst/>
            </a:prstGeom>
            <a:grpFill/>
            <a:ln w="9525">
              <a:noFill/>
              <a:miter lim="800000"/>
              <a:headEnd/>
              <a:tailEnd/>
            </a:ln>
          </p:spPr>
          <p:txBody>
            <a:bodyPr wrap="none" lIns="0" tIns="0" rIns="0" bIns="0">
              <a:spAutoFit/>
            </a:bodyPr>
            <a:lstStyle/>
            <a:p>
              <a:pPr>
                <a:defRPr/>
              </a:pPr>
              <a:endParaRPr lang="en-US" sz="1400">
                <a:latin typeface="Arial" charset="0"/>
              </a:endParaRPr>
            </a:p>
          </p:txBody>
        </p:sp>
        <p:sp>
          <p:nvSpPr>
            <p:cNvPr id="22" name="Rectangle 22">
              <a:extLst>
                <a:ext uri="{FF2B5EF4-FFF2-40B4-BE49-F238E27FC236}">
                  <a16:creationId xmlns:a16="http://schemas.microsoft.com/office/drawing/2014/main" id="{B55D6788-9F35-48F5-B39C-7D6AEEBA4D84}"/>
                </a:ext>
              </a:extLst>
            </p:cNvPr>
            <p:cNvSpPr>
              <a:spLocks noChangeArrowheads="1"/>
            </p:cNvSpPr>
            <p:nvPr/>
          </p:nvSpPr>
          <p:spPr bwMode="auto">
            <a:xfrm>
              <a:off x="1724" y="3939"/>
              <a:ext cx="754" cy="201"/>
            </a:xfrm>
            <a:prstGeom prst="rect">
              <a:avLst/>
            </a:prstGeom>
            <a:grpFill/>
            <a:ln w="9525">
              <a:noFill/>
              <a:miter lim="800000"/>
              <a:headEnd/>
              <a:tailEnd/>
            </a:ln>
          </p:spPr>
          <p:txBody>
            <a:bodyPr wrap="none" lIns="0" tIns="0" rIns="0" bIns="0">
              <a:spAutoFit/>
            </a:bodyPr>
            <a:lstStyle/>
            <a:p>
              <a:pPr>
                <a:defRPr/>
              </a:pPr>
              <a:r>
                <a:rPr lang="en-US" sz="1400" dirty="0">
                  <a:solidFill>
                    <a:srgbClr val="000000"/>
                  </a:solidFill>
                  <a:latin typeface="Arial" charset="0"/>
                </a:rPr>
                <a:t>Committed</a:t>
              </a:r>
              <a:endParaRPr lang="en-US" sz="1400" dirty="0">
                <a:latin typeface="Arial" charset="0"/>
              </a:endParaRPr>
            </a:p>
          </p:txBody>
        </p:sp>
        <p:sp>
          <p:nvSpPr>
            <p:cNvPr id="23" name="Freeform 23">
              <a:extLst>
                <a:ext uri="{FF2B5EF4-FFF2-40B4-BE49-F238E27FC236}">
                  <a16:creationId xmlns:a16="http://schemas.microsoft.com/office/drawing/2014/main" id="{E8C523AA-3E66-4056-A106-CF618A151FAE}"/>
                </a:ext>
              </a:extLst>
            </p:cNvPr>
            <p:cNvSpPr>
              <a:spLocks noEditPoints="1"/>
            </p:cNvSpPr>
            <p:nvPr/>
          </p:nvSpPr>
          <p:spPr bwMode="auto">
            <a:xfrm>
              <a:off x="1976" y="2741"/>
              <a:ext cx="92" cy="942"/>
            </a:xfrm>
            <a:custGeom>
              <a:avLst/>
              <a:gdLst/>
              <a:ahLst/>
              <a:cxnLst>
                <a:cxn ang="0">
                  <a:pos x="58" y="8"/>
                </a:cxn>
                <a:cxn ang="0">
                  <a:pos x="58" y="926"/>
                </a:cxn>
                <a:cxn ang="0">
                  <a:pos x="50" y="934"/>
                </a:cxn>
                <a:cxn ang="0">
                  <a:pos x="41" y="926"/>
                </a:cxn>
                <a:cxn ang="0">
                  <a:pos x="41" y="8"/>
                </a:cxn>
                <a:cxn ang="0">
                  <a:pos x="50" y="0"/>
                </a:cxn>
                <a:cxn ang="0">
                  <a:pos x="58" y="8"/>
                </a:cxn>
                <a:cxn ang="0">
                  <a:pos x="99" y="910"/>
                </a:cxn>
                <a:cxn ang="0">
                  <a:pos x="50" y="1007"/>
                </a:cxn>
                <a:cxn ang="0">
                  <a:pos x="0" y="910"/>
                </a:cxn>
                <a:cxn ang="0">
                  <a:pos x="99" y="910"/>
                </a:cxn>
              </a:cxnLst>
              <a:rect l="0" t="0" r="r" b="b"/>
              <a:pathLst>
                <a:path w="99" h="1007">
                  <a:moveTo>
                    <a:pt x="58" y="8"/>
                  </a:moveTo>
                  <a:lnTo>
                    <a:pt x="58" y="926"/>
                  </a:lnTo>
                  <a:cubicBezTo>
                    <a:pt x="58" y="931"/>
                    <a:pt x="54" y="934"/>
                    <a:pt x="50" y="934"/>
                  </a:cubicBezTo>
                  <a:cubicBezTo>
                    <a:pt x="45" y="934"/>
                    <a:pt x="41" y="931"/>
                    <a:pt x="41" y="926"/>
                  </a:cubicBezTo>
                  <a:lnTo>
                    <a:pt x="41" y="8"/>
                  </a:lnTo>
                  <a:cubicBezTo>
                    <a:pt x="41" y="4"/>
                    <a:pt x="45" y="0"/>
                    <a:pt x="50" y="0"/>
                  </a:cubicBezTo>
                  <a:cubicBezTo>
                    <a:pt x="54" y="0"/>
                    <a:pt x="58" y="4"/>
                    <a:pt x="58" y="8"/>
                  </a:cubicBezTo>
                  <a:close/>
                  <a:moveTo>
                    <a:pt x="99" y="910"/>
                  </a:moveTo>
                  <a:lnTo>
                    <a:pt x="50" y="1007"/>
                  </a:lnTo>
                  <a:lnTo>
                    <a:pt x="0" y="910"/>
                  </a:lnTo>
                  <a:lnTo>
                    <a:pt x="99" y="910"/>
                  </a:lnTo>
                  <a:close/>
                </a:path>
              </a:pathLst>
            </a:custGeom>
            <a:grpFill/>
            <a:ln w="0">
              <a:solidFill>
                <a:srgbClr val="000000"/>
              </a:solidFill>
              <a:prstDash val="solid"/>
              <a:round/>
              <a:headEnd/>
              <a:tailEnd/>
            </a:ln>
          </p:spPr>
          <p:txBody>
            <a:bodyPr/>
            <a:lstStyle/>
            <a:p>
              <a:pPr>
                <a:defRPr/>
              </a:pPr>
              <a:endParaRPr lang="en-US">
                <a:latin typeface="Arial" charset="0"/>
              </a:endParaRPr>
            </a:p>
          </p:txBody>
        </p:sp>
        <p:sp>
          <p:nvSpPr>
            <p:cNvPr id="24" name="Freeform 24">
              <a:extLst>
                <a:ext uri="{FF2B5EF4-FFF2-40B4-BE49-F238E27FC236}">
                  <a16:creationId xmlns:a16="http://schemas.microsoft.com/office/drawing/2014/main" id="{48E1FA6B-E60B-4040-8B5B-D0F9997870C8}"/>
                </a:ext>
              </a:extLst>
            </p:cNvPr>
            <p:cNvSpPr>
              <a:spLocks noEditPoints="1"/>
            </p:cNvSpPr>
            <p:nvPr/>
          </p:nvSpPr>
          <p:spPr bwMode="auto">
            <a:xfrm>
              <a:off x="1976" y="2741"/>
              <a:ext cx="92" cy="942"/>
            </a:xfrm>
            <a:custGeom>
              <a:avLst/>
              <a:gdLst/>
              <a:ahLst/>
              <a:cxnLst>
                <a:cxn ang="0">
                  <a:pos x="58" y="8"/>
                </a:cxn>
                <a:cxn ang="0">
                  <a:pos x="58" y="926"/>
                </a:cxn>
                <a:cxn ang="0">
                  <a:pos x="50" y="934"/>
                </a:cxn>
                <a:cxn ang="0">
                  <a:pos x="41" y="926"/>
                </a:cxn>
                <a:cxn ang="0">
                  <a:pos x="41" y="8"/>
                </a:cxn>
                <a:cxn ang="0">
                  <a:pos x="50" y="0"/>
                </a:cxn>
                <a:cxn ang="0">
                  <a:pos x="58" y="8"/>
                </a:cxn>
                <a:cxn ang="0">
                  <a:pos x="99" y="910"/>
                </a:cxn>
                <a:cxn ang="0">
                  <a:pos x="50" y="1007"/>
                </a:cxn>
                <a:cxn ang="0">
                  <a:pos x="0" y="910"/>
                </a:cxn>
                <a:cxn ang="0">
                  <a:pos x="99" y="910"/>
                </a:cxn>
              </a:cxnLst>
              <a:rect l="0" t="0" r="r" b="b"/>
              <a:pathLst>
                <a:path w="99" h="1007">
                  <a:moveTo>
                    <a:pt x="58" y="8"/>
                  </a:moveTo>
                  <a:lnTo>
                    <a:pt x="58" y="926"/>
                  </a:lnTo>
                  <a:cubicBezTo>
                    <a:pt x="58" y="931"/>
                    <a:pt x="54" y="934"/>
                    <a:pt x="50" y="934"/>
                  </a:cubicBezTo>
                  <a:cubicBezTo>
                    <a:pt x="45" y="934"/>
                    <a:pt x="41" y="931"/>
                    <a:pt x="41" y="926"/>
                  </a:cubicBezTo>
                  <a:lnTo>
                    <a:pt x="41" y="8"/>
                  </a:lnTo>
                  <a:cubicBezTo>
                    <a:pt x="41" y="4"/>
                    <a:pt x="45" y="0"/>
                    <a:pt x="50" y="0"/>
                  </a:cubicBezTo>
                  <a:cubicBezTo>
                    <a:pt x="54" y="0"/>
                    <a:pt x="58" y="4"/>
                    <a:pt x="58" y="8"/>
                  </a:cubicBezTo>
                  <a:close/>
                  <a:moveTo>
                    <a:pt x="99" y="910"/>
                  </a:moveTo>
                  <a:lnTo>
                    <a:pt x="50" y="1007"/>
                  </a:lnTo>
                  <a:lnTo>
                    <a:pt x="0" y="910"/>
                  </a:lnTo>
                  <a:lnTo>
                    <a:pt x="99" y="910"/>
                  </a:lnTo>
                  <a:close/>
                </a:path>
              </a:pathLst>
            </a:custGeom>
            <a:grpFill/>
            <a:ln w="1270" cap="rnd">
              <a:solidFill>
                <a:srgbClr val="000000"/>
              </a:solidFill>
              <a:prstDash val="solid"/>
              <a:round/>
              <a:headEnd/>
              <a:tailEnd/>
            </a:ln>
          </p:spPr>
          <p:txBody>
            <a:bodyPr/>
            <a:lstStyle/>
            <a:p>
              <a:pPr>
                <a:defRPr/>
              </a:pPr>
              <a:endParaRPr lang="en-US">
                <a:latin typeface="Arial" charset="0"/>
              </a:endParaRPr>
            </a:p>
          </p:txBody>
        </p:sp>
        <p:sp>
          <p:nvSpPr>
            <p:cNvPr id="25" name="Freeform 25">
              <a:extLst>
                <a:ext uri="{FF2B5EF4-FFF2-40B4-BE49-F238E27FC236}">
                  <a16:creationId xmlns:a16="http://schemas.microsoft.com/office/drawing/2014/main" id="{B73A0CDD-F92A-4F08-9405-B8A8609AFE25}"/>
                </a:ext>
              </a:extLst>
            </p:cNvPr>
            <p:cNvSpPr>
              <a:spLocks noEditPoints="1"/>
            </p:cNvSpPr>
            <p:nvPr/>
          </p:nvSpPr>
          <p:spPr bwMode="auto">
            <a:xfrm>
              <a:off x="4853" y="2686"/>
              <a:ext cx="94" cy="888"/>
            </a:xfrm>
            <a:custGeom>
              <a:avLst/>
              <a:gdLst/>
              <a:ahLst/>
              <a:cxnLst>
                <a:cxn ang="0">
                  <a:pos x="58" y="8"/>
                </a:cxn>
                <a:cxn ang="0">
                  <a:pos x="58" y="867"/>
                </a:cxn>
                <a:cxn ang="0">
                  <a:pos x="50" y="875"/>
                </a:cxn>
                <a:cxn ang="0">
                  <a:pos x="42" y="867"/>
                </a:cxn>
                <a:cxn ang="0">
                  <a:pos x="42" y="8"/>
                </a:cxn>
                <a:cxn ang="0">
                  <a:pos x="50" y="0"/>
                </a:cxn>
                <a:cxn ang="0">
                  <a:pos x="58" y="8"/>
                </a:cxn>
                <a:cxn ang="0">
                  <a:pos x="100" y="851"/>
                </a:cxn>
                <a:cxn ang="0">
                  <a:pos x="50" y="948"/>
                </a:cxn>
                <a:cxn ang="0">
                  <a:pos x="0" y="851"/>
                </a:cxn>
                <a:cxn ang="0">
                  <a:pos x="100" y="851"/>
                </a:cxn>
              </a:cxnLst>
              <a:rect l="0" t="0" r="r" b="b"/>
              <a:pathLst>
                <a:path w="100" h="948">
                  <a:moveTo>
                    <a:pt x="58" y="8"/>
                  </a:moveTo>
                  <a:lnTo>
                    <a:pt x="58" y="867"/>
                  </a:lnTo>
                  <a:cubicBezTo>
                    <a:pt x="58" y="872"/>
                    <a:pt x="55" y="875"/>
                    <a:pt x="50" y="875"/>
                  </a:cubicBezTo>
                  <a:cubicBezTo>
                    <a:pt x="46" y="875"/>
                    <a:pt x="42" y="872"/>
                    <a:pt x="42" y="867"/>
                  </a:cubicBezTo>
                  <a:lnTo>
                    <a:pt x="42" y="8"/>
                  </a:lnTo>
                  <a:cubicBezTo>
                    <a:pt x="42" y="4"/>
                    <a:pt x="46" y="0"/>
                    <a:pt x="50" y="0"/>
                  </a:cubicBezTo>
                  <a:cubicBezTo>
                    <a:pt x="55" y="0"/>
                    <a:pt x="58" y="4"/>
                    <a:pt x="58" y="8"/>
                  </a:cubicBezTo>
                  <a:close/>
                  <a:moveTo>
                    <a:pt x="100" y="851"/>
                  </a:moveTo>
                  <a:lnTo>
                    <a:pt x="50" y="948"/>
                  </a:lnTo>
                  <a:lnTo>
                    <a:pt x="0" y="851"/>
                  </a:lnTo>
                  <a:lnTo>
                    <a:pt x="100" y="851"/>
                  </a:lnTo>
                  <a:close/>
                </a:path>
              </a:pathLst>
            </a:custGeom>
            <a:grpFill/>
            <a:ln w="0">
              <a:solidFill>
                <a:srgbClr val="000000"/>
              </a:solidFill>
              <a:prstDash val="solid"/>
              <a:round/>
              <a:headEnd/>
              <a:tailEnd/>
            </a:ln>
          </p:spPr>
          <p:txBody>
            <a:bodyPr/>
            <a:lstStyle/>
            <a:p>
              <a:pPr>
                <a:defRPr/>
              </a:pPr>
              <a:endParaRPr lang="en-US">
                <a:latin typeface="Arial" charset="0"/>
              </a:endParaRPr>
            </a:p>
          </p:txBody>
        </p:sp>
        <p:sp>
          <p:nvSpPr>
            <p:cNvPr id="26" name="Freeform 26">
              <a:extLst>
                <a:ext uri="{FF2B5EF4-FFF2-40B4-BE49-F238E27FC236}">
                  <a16:creationId xmlns:a16="http://schemas.microsoft.com/office/drawing/2014/main" id="{77273CBB-D230-4DBF-A300-4063E3090AF2}"/>
                </a:ext>
              </a:extLst>
            </p:cNvPr>
            <p:cNvSpPr>
              <a:spLocks noEditPoints="1"/>
            </p:cNvSpPr>
            <p:nvPr/>
          </p:nvSpPr>
          <p:spPr bwMode="auto">
            <a:xfrm>
              <a:off x="4853" y="2686"/>
              <a:ext cx="94" cy="888"/>
            </a:xfrm>
            <a:custGeom>
              <a:avLst/>
              <a:gdLst/>
              <a:ahLst/>
              <a:cxnLst>
                <a:cxn ang="0">
                  <a:pos x="58" y="8"/>
                </a:cxn>
                <a:cxn ang="0">
                  <a:pos x="58" y="867"/>
                </a:cxn>
                <a:cxn ang="0">
                  <a:pos x="50" y="875"/>
                </a:cxn>
                <a:cxn ang="0">
                  <a:pos x="42" y="867"/>
                </a:cxn>
                <a:cxn ang="0">
                  <a:pos x="42" y="8"/>
                </a:cxn>
                <a:cxn ang="0">
                  <a:pos x="50" y="0"/>
                </a:cxn>
                <a:cxn ang="0">
                  <a:pos x="58" y="8"/>
                </a:cxn>
                <a:cxn ang="0">
                  <a:pos x="100" y="851"/>
                </a:cxn>
                <a:cxn ang="0">
                  <a:pos x="50" y="948"/>
                </a:cxn>
                <a:cxn ang="0">
                  <a:pos x="0" y="851"/>
                </a:cxn>
                <a:cxn ang="0">
                  <a:pos x="100" y="851"/>
                </a:cxn>
              </a:cxnLst>
              <a:rect l="0" t="0" r="r" b="b"/>
              <a:pathLst>
                <a:path w="100" h="948">
                  <a:moveTo>
                    <a:pt x="58" y="8"/>
                  </a:moveTo>
                  <a:lnTo>
                    <a:pt x="58" y="867"/>
                  </a:lnTo>
                  <a:cubicBezTo>
                    <a:pt x="58" y="872"/>
                    <a:pt x="55" y="875"/>
                    <a:pt x="50" y="875"/>
                  </a:cubicBezTo>
                  <a:cubicBezTo>
                    <a:pt x="46" y="875"/>
                    <a:pt x="42" y="872"/>
                    <a:pt x="42" y="867"/>
                  </a:cubicBezTo>
                  <a:lnTo>
                    <a:pt x="42" y="8"/>
                  </a:lnTo>
                  <a:cubicBezTo>
                    <a:pt x="42" y="4"/>
                    <a:pt x="46" y="0"/>
                    <a:pt x="50" y="0"/>
                  </a:cubicBezTo>
                  <a:cubicBezTo>
                    <a:pt x="55" y="0"/>
                    <a:pt x="58" y="4"/>
                    <a:pt x="58" y="8"/>
                  </a:cubicBezTo>
                  <a:close/>
                  <a:moveTo>
                    <a:pt x="100" y="851"/>
                  </a:moveTo>
                  <a:lnTo>
                    <a:pt x="50" y="948"/>
                  </a:lnTo>
                  <a:lnTo>
                    <a:pt x="0" y="851"/>
                  </a:lnTo>
                  <a:lnTo>
                    <a:pt x="100" y="851"/>
                  </a:lnTo>
                  <a:close/>
                </a:path>
              </a:pathLst>
            </a:custGeom>
            <a:grpFill/>
            <a:ln w="1270" cap="rnd">
              <a:solidFill>
                <a:srgbClr val="000000"/>
              </a:solidFill>
              <a:prstDash val="solid"/>
              <a:round/>
              <a:headEnd/>
              <a:tailEnd/>
            </a:ln>
          </p:spPr>
          <p:txBody>
            <a:bodyPr/>
            <a:lstStyle/>
            <a:p>
              <a:pPr>
                <a:defRPr/>
              </a:pPr>
              <a:endParaRPr lang="en-US">
                <a:latin typeface="Arial" charset="0"/>
              </a:endParaRPr>
            </a:p>
          </p:txBody>
        </p:sp>
        <p:sp>
          <p:nvSpPr>
            <p:cNvPr id="27" name="Freeform 27">
              <a:extLst>
                <a:ext uri="{FF2B5EF4-FFF2-40B4-BE49-F238E27FC236}">
                  <a16:creationId xmlns:a16="http://schemas.microsoft.com/office/drawing/2014/main" id="{ED62791D-0D8A-4891-B2E5-8B5734FE0769}"/>
                </a:ext>
              </a:extLst>
            </p:cNvPr>
            <p:cNvSpPr>
              <a:spLocks noEditPoints="1"/>
            </p:cNvSpPr>
            <p:nvPr/>
          </p:nvSpPr>
          <p:spPr bwMode="auto">
            <a:xfrm>
              <a:off x="2304" y="1475"/>
              <a:ext cx="686" cy="558"/>
            </a:xfrm>
            <a:custGeom>
              <a:avLst/>
              <a:gdLst/>
              <a:ahLst/>
              <a:cxnLst>
                <a:cxn ang="0">
                  <a:pos x="729" y="15"/>
                </a:cxn>
                <a:cxn ang="0">
                  <a:pos x="70" y="551"/>
                </a:cxn>
                <a:cxn ang="0">
                  <a:pos x="58" y="550"/>
                </a:cxn>
                <a:cxn ang="0">
                  <a:pos x="59" y="538"/>
                </a:cxn>
                <a:cxn ang="0">
                  <a:pos x="719" y="3"/>
                </a:cxn>
                <a:cxn ang="0">
                  <a:pos x="731" y="4"/>
                </a:cxn>
                <a:cxn ang="0">
                  <a:pos x="729" y="15"/>
                </a:cxn>
                <a:cxn ang="0">
                  <a:pos x="109" y="572"/>
                </a:cxn>
                <a:cxn ang="0">
                  <a:pos x="0" y="596"/>
                </a:cxn>
                <a:cxn ang="0">
                  <a:pos x="45" y="497"/>
                </a:cxn>
                <a:cxn ang="0">
                  <a:pos x="109" y="572"/>
                </a:cxn>
              </a:cxnLst>
              <a:rect l="0" t="0" r="r" b="b"/>
              <a:pathLst>
                <a:path w="733" h="596">
                  <a:moveTo>
                    <a:pt x="729" y="15"/>
                  </a:moveTo>
                  <a:lnTo>
                    <a:pt x="70" y="551"/>
                  </a:lnTo>
                  <a:cubicBezTo>
                    <a:pt x="66" y="554"/>
                    <a:pt x="61" y="553"/>
                    <a:pt x="58" y="550"/>
                  </a:cubicBezTo>
                  <a:cubicBezTo>
                    <a:pt x="55" y="546"/>
                    <a:pt x="55" y="541"/>
                    <a:pt x="59" y="538"/>
                  </a:cubicBezTo>
                  <a:lnTo>
                    <a:pt x="719" y="3"/>
                  </a:lnTo>
                  <a:cubicBezTo>
                    <a:pt x="722" y="0"/>
                    <a:pt x="728" y="0"/>
                    <a:pt x="731" y="4"/>
                  </a:cubicBezTo>
                  <a:cubicBezTo>
                    <a:pt x="733" y="7"/>
                    <a:pt x="733" y="12"/>
                    <a:pt x="729" y="15"/>
                  </a:cubicBezTo>
                  <a:close/>
                  <a:moveTo>
                    <a:pt x="109" y="572"/>
                  </a:moveTo>
                  <a:lnTo>
                    <a:pt x="0" y="596"/>
                  </a:lnTo>
                  <a:lnTo>
                    <a:pt x="45" y="497"/>
                  </a:lnTo>
                  <a:lnTo>
                    <a:pt x="109" y="572"/>
                  </a:lnTo>
                  <a:close/>
                </a:path>
              </a:pathLst>
            </a:custGeom>
            <a:grpFill/>
            <a:ln w="0">
              <a:solidFill>
                <a:srgbClr val="000000"/>
              </a:solidFill>
              <a:prstDash val="solid"/>
              <a:round/>
              <a:headEnd/>
              <a:tailEnd/>
            </a:ln>
          </p:spPr>
          <p:txBody>
            <a:bodyPr/>
            <a:lstStyle/>
            <a:p>
              <a:pPr>
                <a:defRPr/>
              </a:pPr>
              <a:endParaRPr lang="en-US">
                <a:latin typeface="Arial" charset="0"/>
              </a:endParaRPr>
            </a:p>
          </p:txBody>
        </p:sp>
        <p:sp>
          <p:nvSpPr>
            <p:cNvPr id="28" name="Freeform 28">
              <a:extLst>
                <a:ext uri="{FF2B5EF4-FFF2-40B4-BE49-F238E27FC236}">
                  <a16:creationId xmlns:a16="http://schemas.microsoft.com/office/drawing/2014/main" id="{787AA7C0-C64F-41FD-AB9C-A24CF7DB2360}"/>
                </a:ext>
              </a:extLst>
            </p:cNvPr>
            <p:cNvSpPr>
              <a:spLocks noEditPoints="1"/>
            </p:cNvSpPr>
            <p:nvPr/>
          </p:nvSpPr>
          <p:spPr bwMode="auto">
            <a:xfrm>
              <a:off x="2304" y="1475"/>
              <a:ext cx="686" cy="558"/>
            </a:xfrm>
            <a:custGeom>
              <a:avLst/>
              <a:gdLst/>
              <a:ahLst/>
              <a:cxnLst>
                <a:cxn ang="0">
                  <a:pos x="729" y="15"/>
                </a:cxn>
                <a:cxn ang="0">
                  <a:pos x="70" y="551"/>
                </a:cxn>
                <a:cxn ang="0">
                  <a:pos x="58" y="550"/>
                </a:cxn>
                <a:cxn ang="0">
                  <a:pos x="59" y="538"/>
                </a:cxn>
                <a:cxn ang="0">
                  <a:pos x="719" y="3"/>
                </a:cxn>
                <a:cxn ang="0">
                  <a:pos x="731" y="4"/>
                </a:cxn>
                <a:cxn ang="0">
                  <a:pos x="729" y="15"/>
                </a:cxn>
                <a:cxn ang="0">
                  <a:pos x="109" y="572"/>
                </a:cxn>
                <a:cxn ang="0">
                  <a:pos x="0" y="596"/>
                </a:cxn>
                <a:cxn ang="0">
                  <a:pos x="45" y="497"/>
                </a:cxn>
                <a:cxn ang="0">
                  <a:pos x="109" y="572"/>
                </a:cxn>
              </a:cxnLst>
              <a:rect l="0" t="0" r="r" b="b"/>
              <a:pathLst>
                <a:path w="733" h="596">
                  <a:moveTo>
                    <a:pt x="729" y="15"/>
                  </a:moveTo>
                  <a:lnTo>
                    <a:pt x="70" y="551"/>
                  </a:lnTo>
                  <a:cubicBezTo>
                    <a:pt x="66" y="554"/>
                    <a:pt x="61" y="553"/>
                    <a:pt x="58" y="550"/>
                  </a:cubicBezTo>
                  <a:cubicBezTo>
                    <a:pt x="55" y="546"/>
                    <a:pt x="55" y="541"/>
                    <a:pt x="59" y="538"/>
                  </a:cubicBezTo>
                  <a:lnTo>
                    <a:pt x="719" y="3"/>
                  </a:lnTo>
                  <a:cubicBezTo>
                    <a:pt x="722" y="0"/>
                    <a:pt x="728" y="0"/>
                    <a:pt x="731" y="4"/>
                  </a:cubicBezTo>
                  <a:cubicBezTo>
                    <a:pt x="733" y="7"/>
                    <a:pt x="733" y="12"/>
                    <a:pt x="729" y="15"/>
                  </a:cubicBezTo>
                  <a:close/>
                  <a:moveTo>
                    <a:pt x="109" y="572"/>
                  </a:moveTo>
                  <a:lnTo>
                    <a:pt x="0" y="596"/>
                  </a:lnTo>
                  <a:lnTo>
                    <a:pt x="45" y="497"/>
                  </a:lnTo>
                  <a:lnTo>
                    <a:pt x="109" y="572"/>
                  </a:lnTo>
                  <a:close/>
                </a:path>
              </a:pathLst>
            </a:custGeom>
            <a:grpFill/>
            <a:ln w="1270" cap="rnd">
              <a:solidFill>
                <a:srgbClr val="000000"/>
              </a:solidFill>
              <a:prstDash val="solid"/>
              <a:round/>
              <a:headEnd/>
              <a:tailEnd/>
            </a:ln>
          </p:spPr>
          <p:txBody>
            <a:bodyPr/>
            <a:lstStyle/>
            <a:p>
              <a:pPr>
                <a:defRPr/>
              </a:pPr>
              <a:endParaRPr lang="en-US">
                <a:latin typeface="Arial" charset="0"/>
              </a:endParaRPr>
            </a:p>
          </p:txBody>
        </p:sp>
        <p:sp>
          <p:nvSpPr>
            <p:cNvPr id="29" name="Freeform 29">
              <a:extLst>
                <a:ext uri="{FF2B5EF4-FFF2-40B4-BE49-F238E27FC236}">
                  <a16:creationId xmlns:a16="http://schemas.microsoft.com/office/drawing/2014/main" id="{7737A3E2-6106-436D-A83B-70993FD01714}"/>
                </a:ext>
              </a:extLst>
            </p:cNvPr>
            <p:cNvSpPr>
              <a:spLocks noEditPoints="1"/>
            </p:cNvSpPr>
            <p:nvPr/>
          </p:nvSpPr>
          <p:spPr bwMode="auto">
            <a:xfrm>
              <a:off x="3706" y="1421"/>
              <a:ext cx="856" cy="612"/>
            </a:xfrm>
            <a:custGeom>
              <a:avLst/>
              <a:gdLst/>
              <a:ahLst/>
              <a:cxnLst>
                <a:cxn ang="0">
                  <a:pos x="15" y="2"/>
                </a:cxn>
                <a:cxn ang="0">
                  <a:pos x="852" y="600"/>
                </a:cxn>
                <a:cxn ang="0">
                  <a:pos x="853" y="611"/>
                </a:cxn>
                <a:cxn ang="0">
                  <a:pos x="842" y="613"/>
                </a:cxn>
                <a:cxn ang="0">
                  <a:pos x="5" y="15"/>
                </a:cxn>
                <a:cxn ang="0">
                  <a:pos x="3" y="4"/>
                </a:cxn>
                <a:cxn ang="0">
                  <a:pos x="15" y="2"/>
                </a:cxn>
                <a:cxn ang="0">
                  <a:pos x="863" y="558"/>
                </a:cxn>
                <a:cxn ang="0">
                  <a:pos x="914" y="654"/>
                </a:cxn>
                <a:cxn ang="0">
                  <a:pos x="804" y="636"/>
                </a:cxn>
                <a:cxn ang="0">
                  <a:pos x="863" y="558"/>
                </a:cxn>
              </a:cxnLst>
              <a:rect l="0" t="0" r="r" b="b"/>
              <a:pathLst>
                <a:path w="914" h="654">
                  <a:moveTo>
                    <a:pt x="15" y="2"/>
                  </a:moveTo>
                  <a:lnTo>
                    <a:pt x="852" y="600"/>
                  </a:lnTo>
                  <a:cubicBezTo>
                    <a:pt x="855" y="603"/>
                    <a:pt x="856" y="608"/>
                    <a:pt x="853" y="611"/>
                  </a:cubicBezTo>
                  <a:cubicBezTo>
                    <a:pt x="851" y="615"/>
                    <a:pt x="845" y="616"/>
                    <a:pt x="842" y="613"/>
                  </a:cubicBezTo>
                  <a:lnTo>
                    <a:pt x="5" y="15"/>
                  </a:lnTo>
                  <a:cubicBezTo>
                    <a:pt x="1" y="13"/>
                    <a:pt x="0" y="8"/>
                    <a:pt x="3" y="4"/>
                  </a:cubicBezTo>
                  <a:cubicBezTo>
                    <a:pt x="6" y="0"/>
                    <a:pt x="11" y="0"/>
                    <a:pt x="15" y="2"/>
                  </a:cubicBezTo>
                  <a:close/>
                  <a:moveTo>
                    <a:pt x="863" y="558"/>
                  </a:moveTo>
                  <a:lnTo>
                    <a:pt x="914" y="654"/>
                  </a:lnTo>
                  <a:lnTo>
                    <a:pt x="804" y="636"/>
                  </a:lnTo>
                  <a:lnTo>
                    <a:pt x="863" y="558"/>
                  </a:lnTo>
                  <a:close/>
                </a:path>
              </a:pathLst>
            </a:custGeom>
            <a:grpFill/>
            <a:ln w="0">
              <a:solidFill>
                <a:srgbClr val="000000"/>
              </a:solidFill>
              <a:prstDash val="solid"/>
              <a:round/>
              <a:headEnd/>
              <a:tailEnd/>
            </a:ln>
          </p:spPr>
          <p:txBody>
            <a:bodyPr/>
            <a:lstStyle/>
            <a:p>
              <a:pPr>
                <a:defRPr/>
              </a:pPr>
              <a:endParaRPr lang="en-US">
                <a:latin typeface="Arial" charset="0"/>
              </a:endParaRPr>
            </a:p>
          </p:txBody>
        </p:sp>
        <p:sp>
          <p:nvSpPr>
            <p:cNvPr id="30" name="Freeform 30">
              <a:extLst>
                <a:ext uri="{FF2B5EF4-FFF2-40B4-BE49-F238E27FC236}">
                  <a16:creationId xmlns:a16="http://schemas.microsoft.com/office/drawing/2014/main" id="{26ACAF81-B247-47C5-A03C-576A8B563EB7}"/>
                </a:ext>
              </a:extLst>
            </p:cNvPr>
            <p:cNvSpPr>
              <a:spLocks noEditPoints="1"/>
            </p:cNvSpPr>
            <p:nvPr/>
          </p:nvSpPr>
          <p:spPr bwMode="auto">
            <a:xfrm>
              <a:off x="3706" y="1421"/>
              <a:ext cx="856" cy="612"/>
            </a:xfrm>
            <a:custGeom>
              <a:avLst/>
              <a:gdLst/>
              <a:ahLst/>
              <a:cxnLst>
                <a:cxn ang="0">
                  <a:pos x="15" y="2"/>
                </a:cxn>
                <a:cxn ang="0">
                  <a:pos x="852" y="600"/>
                </a:cxn>
                <a:cxn ang="0">
                  <a:pos x="853" y="611"/>
                </a:cxn>
                <a:cxn ang="0">
                  <a:pos x="842" y="613"/>
                </a:cxn>
                <a:cxn ang="0">
                  <a:pos x="5" y="15"/>
                </a:cxn>
                <a:cxn ang="0">
                  <a:pos x="3" y="4"/>
                </a:cxn>
                <a:cxn ang="0">
                  <a:pos x="15" y="2"/>
                </a:cxn>
                <a:cxn ang="0">
                  <a:pos x="863" y="558"/>
                </a:cxn>
                <a:cxn ang="0">
                  <a:pos x="914" y="654"/>
                </a:cxn>
                <a:cxn ang="0">
                  <a:pos x="804" y="636"/>
                </a:cxn>
                <a:cxn ang="0">
                  <a:pos x="863" y="558"/>
                </a:cxn>
              </a:cxnLst>
              <a:rect l="0" t="0" r="r" b="b"/>
              <a:pathLst>
                <a:path w="914" h="654">
                  <a:moveTo>
                    <a:pt x="15" y="2"/>
                  </a:moveTo>
                  <a:lnTo>
                    <a:pt x="852" y="600"/>
                  </a:lnTo>
                  <a:cubicBezTo>
                    <a:pt x="855" y="603"/>
                    <a:pt x="856" y="608"/>
                    <a:pt x="853" y="611"/>
                  </a:cubicBezTo>
                  <a:cubicBezTo>
                    <a:pt x="851" y="615"/>
                    <a:pt x="845" y="616"/>
                    <a:pt x="842" y="613"/>
                  </a:cubicBezTo>
                  <a:lnTo>
                    <a:pt x="5" y="15"/>
                  </a:lnTo>
                  <a:cubicBezTo>
                    <a:pt x="1" y="13"/>
                    <a:pt x="0" y="8"/>
                    <a:pt x="3" y="4"/>
                  </a:cubicBezTo>
                  <a:cubicBezTo>
                    <a:pt x="6" y="0"/>
                    <a:pt x="11" y="0"/>
                    <a:pt x="15" y="2"/>
                  </a:cubicBezTo>
                  <a:close/>
                  <a:moveTo>
                    <a:pt x="863" y="558"/>
                  </a:moveTo>
                  <a:lnTo>
                    <a:pt x="914" y="654"/>
                  </a:lnTo>
                  <a:lnTo>
                    <a:pt x="804" y="636"/>
                  </a:lnTo>
                  <a:lnTo>
                    <a:pt x="863" y="558"/>
                  </a:lnTo>
                  <a:close/>
                </a:path>
              </a:pathLst>
            </a:custGeom>
            <a:grpFill/>
            <a:ln w="1270" cap="rnd">
              <a:solidFill>
                <a:srgbClr val="000000"/>
              </a:solidFill>
              <a:prstDash val="solid"/>
              <a:round/>
              <a:headEnd/>
              <a:tailEnd/>
            </a:ln>
          </p:spPr>
          <p:txBody>
            <a:bodyPr/>
            <a:lstStyle/>
            <a:p>
              <a:pPr>
                <a:defRPr/>
              </a:pPr>
              <a:endParaRPr lang="en-US">
                <a:latin typeface="Arial" charset="0"/>
              </a:endParaRPr>
            </a:p>
          </p:txBody>
        </p:sp>
        <p:sp>
          <p:nvSpPr>
            <p:cNvPr id="31" name="Freeform 31">
              <a:extLst>
                <a:ext uri="{FF2B5EF4-FFF2-40B4-BE49-F238E27FC236}">
                  <a16:creationId xmlns:a16="http://schemas.microsoft.com/office/drawing/2014/main" id="{1FB33B59-96E7-4447-9AD5-AEC109961CF1}"/>
                </a:ext>
              </a:extLst>
            </p:cNvPr>
            <p:cNvSpPr>
              <a:spLocks/>
            </p:cNvSpPr>
            <p:nvPr/>
          </p:nvSpPr>
          <p:spPr bwMode="auto">
            <a:xfrm>
              <a:off x="2118" y="2817"/>
              <a:ext cx="2627" cy="226"/>
            </a:xfrm>
            <a:custGeom>
              <a:avLst/>
              <a:gdLst/>
              <a:ahLst/>
              <a:cxnLst>
                <a:cxn ang="0">
                  <a:pos x="0" y="20"/>
                </a:cxn>
                <a:cxn ang="0">
                  <a:pos x="95" y="33"/>
                </a:cxn>
                <a:cxn ang="0">
                  <a:pos x="2627" y="0"/>
                </a:cxn>
              </a:cxnLst>
              <a:rect l="0" t="0" r="r" b="b"/>
              <a:pathLst>
                <a:path w="2627" h="226">
                  <a:moveTo>
                    <a:pt x="0" y="20"/>
                  </a:moveTo>
                  <a:cubicBezTo>
                    <a:pt x="31" y="25"/>
                    <a:pt x="63" y="29"/>
                    <a:pt x="95" y="33"/>
                  </a:cubicBezTo>
                  <a:cubicBezTo>
                    <a:pt x="1462" y="226"/>
                    <a:pt x="2596" y="212"/>
                    <a:pt x="2627" y="0"/>
                  </a:cubicBezTo>
                </a:path>
              </a:pathLst>
            </a:custGeom>
            <a:grpFill/>
            <a:ln w="6985" cap="rnd">
              <a:solidFill>
                <a:srgbClr val="000000"/>
              </a:solidFill>
              <a:prstDash val="solid"/>
              <a:round/>
              <a:headEnd/>
              <a:tailEnd/>
            </a:ln>
          </p:spPr>
          <p:txBody>
            <a:bodyPr/>
            <a:lstStyle/>
            <a:p>
              <a:pPr>
                <a:defRPr/>
              </a:pPr>
              <a:endParaRPr lang="en-US">
                <a:latin typeface="Arial" charset="0"/>
              </a:endParaRPr>
            </a:p>
          </p:txBody>
        </p:sp>
        <p:sp>
          <p:nvSpPr>
            <p:cNvPr id="32" name="Line 32">
              <a:extLst>
                <a:ext uri="{FF2B5EF4-FFF2-40B4-BE49-F238E27FC236}">
                  <a16:creationId xmlns:a16="http://schemas.microsoft.com/office/drawing/2014/main" id="{0A3FD6FE-8AC7-4391-9972-78089B66C4D3}"/>
                </a:ext>
              </a:extLst>
            </p:cNvPr>
            <p:cNvSpPr>
              <a:spLocks noChangeShapeType="1"/>
            </p:cNvSpPr>
            <p:nvPr/>
          </p:nvSpPr>
          <p:spPr bwMode="auto">
            <a:xfrm>
              <a:off x="4731" y="2803"/>
              <a:ext cx="1" cy="221"/>
            </a:xfrm>
            <a:prstGeom prst="line">
              <a:avLst/>
            </a:prstGeom>
            <a:grpFill/>
            <a:ln w="6985" cap="rnd">
              <a:solidFill>
                <a:srgbClr val="000000"/>
              </a:solidFill>
              <a:round/>
              <a:headEnd/>
              <a:tailEnd/>
            </a:ln>
          </p:spPr>
          <p:txBody>
            <a:bodyPr/>
            <a:lstStyle/>
            <a:p>
              <a:pPr>
                <a:defRPr/>
              </a:pPr>
              <a:endParaRPr lang="en-US">
                <a:latin typeface="Arial" charset="0"/>
              </a:endParaRPr>
            </a:p>
          </p:txBody>
        </p:sp>
        <p:sp>
          <p:nvSpPr>
            <p:cNvPr id="33" name="Line 33">
              <a:extLst>
                <a:ext uri="{FF2B5EF4-FFF2-40B4-BE49-F238E27FC236}">
                  <a16:creationId xmlns:a16="http://schemas.microsoft.com/office/drawing/2014/main" id="{F93B4A58-7A01-4C62-83E2-EC8D4C6C2F47}"/>
                </a:ext>
              </a:extLst>
            </p:cNvPr>
            <p:cNvSpPr>
              <a:spLocks noChangeShapeType="1"/>
            </p:cNvSpPr>
            <p:nvPr/>
          </p:nvSpPr>
          <p:spPr bwMode="auto">
            <a:xfrm flipH="1">
              <a:off x="4562" y="2859"/>
              <a:ext cx="169" cy="1"/>
            </a:xfrm>
            <a:prstGeom prst="line">
              <a:avLst/>
            </a:prstGeom>
            <a:grpFill/>
            <a:ln w="6985" cap="rnd">
              <a:solidFill>
                <a:srgbClr val="000000"/>
              </a:solidFill>
              <a:round/>
              <a:headEnd/>
              <a:tailEnd/>
            </a:ln>
          </p:spPr>
          <p:txBody>
            <a:bodyPr/>
            <a:lstStyle/>
            <a:p>
              <a:pPr>
                <a:defRPr/>
              </a:pPr>
              <a:endParaRPr lang="en-US">
                <a:latin typeface="Arial" charset="0"/>
              </a:endParaRPr>
            </a:p>
          </p:txBody>
        </p:sp>
        <p:sp>
          <p:nvSpPr>
            <p:cNvPr id="34" name="Freeform 34">
              <a:extLst>
                <a:ext uri="{FF2B5EF4-FFF2-40B4-BE49-F238E27FC236}">
                  <a16:creationId xmlns:a16="http://schemas.microsoft.com/office/drawing/2014/main" id="{18C7E830-19C9-427E-910D-7DF6FF267EF8}"/>
                </a:ext>
              </a:extLst>
            </p:cNvPr>
            <p:cNvSpPr>
              <a:spLocks/>
            </p:cNvSpPr>
            <p:nvPr/>
          </p:nvSpPr>
          <p:spPr bwMode="auto">
            <a:xfrm>
              <a:off x="3828" y="879"/>
              <a:ext cx="1693" cy="330"/>
            </a:xfrm>
            <a:custGeom>
              <a:avLst/>
              <a:gdLst/>
              <a:ahLst/>
              <a:cxnLst>
                <a:cxn ang="0">
                  <a:pos x="302" y="0"/>
                </a:cxn>
                <a:cxn ang="0">
                  <a:pos x="0" y="49"/>
                </a:cxn>
                <a:cxn ang="0">
                  <a:pos x="0" y="245"/>
                </a:cxn>
                <a:cxn ang="0">
                  <a:pos x="302" y="294"/>
                </a:cxn>
                <a:cxn ang="0">
                  <a:pos x="57" y="353"/>
                </a:cxn>
                <a:cxn ang="0">
                  <a:pos x="753" y="294"/>
                </a:cxn>
                <a:cxn ang="0">
                  <a:pos x="1507" y="294"/>
                </a:cxn>
                <a:cxn ang="0">
                  <a:pos x="1808" y="245"/>
                </a:cxn>
                <a:cxn ang="0">
                  <a:pos x="1808" y="49"/>
                </a:cxn>
                <a:cxn ang="0">
                  <a:pos x="1507" y="0"/>
                </a:cxn>
                <a:cxn ang="0">
                  <a:pos x="302" y="0"/>
                </a:cxn>
              </a:cxnLst>
              <a:rect l="0" t="0" r="r" b="b"/>
              <a:pathLst>
                <a:path w="1808" h="353">
                  <a:moveTo>
                    <a:pt x="302" y="0"/>
                  </a:moveTo>
                  <a:cubicBezTo>
                    <a:pt x="135" y="0"/>
                    <a:pt x="0" y="22"/>
                    <a:pt x="0" y="49"/>
                  </a:cubicBezTo>
                  <a:lnTo>
                    <a:pt x="0" y="245"/>
                  </a:lnTo>
                  <a:cubicBezTo>
                    <a:pt x="0" y="272"/>
                    <a:pt x="135" y="294"/>
                    <a:pt x="302" y="294"/>
                  </a:cubicBezTo>
                  <a:lnTo>
                    <a:pt x="57" y="353"/>
                  </a:lnTo>
                  <a:lnTo>
                    <a:pt x="753" y="294"/>
                  </a:lnTo>
                  <a:lnTo>
                    <a:pt x="1507" y="294"/>
                  </a:lnTo>
                  <a:cubicBezTo>
                    <a:pt x="1673" y="294"/>
                    <a:pt x="1808" y="272"/>
                    <a:pt x="1808" y="245"/>
                  </a:cubicBezTo>
                  <a:lnTo>
                    <a:pt x="1808" y="49"/>
                  </a:lnTo>
                  <a:cubicBezTo>
                    <a:pt x="1808" y="22"/>
                    <a:pt x="1673" y="0"/>
                    <a:pt x="1507" y="0"/>
                  </a:cubicBezTo>
                  <a:lnTo>
                    <a:pt x="302" y="0"/>
                  </a:lnTo>
                </a:path>
              </a:pathLst>
            </a:custGeom>
            <a:grpFill/>
            <a:ln w="6985" cap="rnd">
              <a:solidFill>
                <a:srgbClr val="000000"/>
              </a:solidFill>
              <a:prstDash val="solid"/>
              <a:round/>
              <a:headEnd/>
              <a:tailEnd/>
            </a:ln>
          </p:spPr>
          <p:txBody>
            <a:bodyPr/>
            <a:lstStyle/>
            <a:p>
              <a:pPr>
                <a:defRPr/>
              </a:pPr>
              <a:endParaRPr lang="en-US">
                <a:latin typeface="Arial" charset="0"/>
              </a:endParaRPr>
            </a:p>
          </p:txBody>
        </p:sp>
        <p:sp>
          <p:nvSpPr>
            <p:cNvPr id="35" name="Rectangle 35">
              <a:extLst>
                <a:ext uri="{FF2B5EF4-FFF2-40B4-BE49-F238E27FC236}">
                  <a16:creationId xmlns:a16="http://schemas.microsoft.com/office/drawing/2014/main" id="{BF03593E-BC43-4F5F-8E93-EC4E3098C731}"/>
                </a:ext>
              </a:extLst>
            </p:cNvPr>
            <p:cNvSpPr>
              <a:spLocks noChangeArrowheads="1"/>
            </p:cNvSpPr>
            <p:nvPr/>
          </p:nvSpPr>
          <p:spPr bwMode="auto">
            <a:xfrm>
              <a:off x="4078" y="944"/>
              <a:ext cx="1102"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While executing</a:t>
              </a:r>
              <a:endParaRPr lang="en-US" sz="1400">
                <a:latin typeface="Arial" charset="0"/>
              </a:endParaRPr>
            </a:p>
          </p:txBody>
        </p:sp>
        <p:sp>
          <p:nvSpPr>
            <p:cNvPr id="36" name="Freeform 36">
              <a:extLst>
                <a:ext uri="{FF2B5EF4-FFF2-40B4-BE49-F238E27FC236}">
                  <a16:creationId xmlns:a16="http://schemas.microsoft.com/office/drawing/2014/main" id="{6CF0AC3A-F227-47CE-99C7-3198CD3D0777}"/>
                </a:ext>
              </a:extLst>
            </p:cNvPr>
            <p:cNvSpPr>
              <a:spLocks/>
            </p:cNvSpPr>
            <p:nvPr/>
          </p:nvSpPr>
          <p:spPr bwMode="auto">
            <a:xfrm>
              <a:off x="-3" y="993"/>
              <a:ext cx="1644" cy="1564"/>
            </a:xfrm>
            <a:custGeom>
              <a:avLst/>
              <a:gdLst/>
              <a:ahLst/>
              <a:cxnLst>
                <a:cxn ang="0">
                  <a:pos x="570" y="1551"/>
                </a:cxn>
                <a:cxn ang="0">
                  <a:pos x="875" y="1603"/>
                </a:cxn>
                <a:cxn ang="0">
                  <a:pos x="1323" y="1297"/>
                </a:cxn>
                <a:cxn ang="0">
                  <a:pos x="1755" y="1142"/>
                </a:cxn>
                <a:cxn ang="0">
                  <a:pos x="1591" y="1113"/>
                </a:cxn>
                <a:cxn ang="0">
                  <a:pos x="1645" y="816"/>
                </a:cxn>
                <a:cxn ang="0">
                  <a:pos x="1458" y="555"/>
                </a:cxn>
                <a:cxn ang="0">
                  <a:pos x="1144" y="119"/>
                </a:cxn>
                <a:cxn ang="0">
                  <a:pos x="840" y="67"/>
                </a:cxn>
                <a:cxn ang="0">
                  <a:pos x="571" y="251"/>
                </a:cxn>
                <a:cxn ang="0">
                  <a:pos x="123" y="557"/>
                </a:cxn>
                <a:cxn ang="0">
                  <a:pos x="69" y="854"/>
                </a:cxn>
                <a:cxn ang="0">
                  <a:pos x="382" y="1290"/>
                </a:cxn>
                <a:cxn ang="0">
                  <a:pos x="570" y="1551"/>
                </a:cxn>
              </a:cxnLst>
              <a:rect l="0" t="0" r="r" b="b"/>
              <a:pathLst>
                <a:path w="1755" h="1671">
                  <a:moveTo>
                    <a:pt x="570" y="1551"/>
                  </a:moveTo>
                  <a:cubicBezTo>
                    <a:pt x="639" y="1647"/>
                    <a:pt x="776" y="1671"/>
                    <a:pt x="875" y="1603"/>
                  </a:cubicBezTo>
                  <a:lnTo>
                    <a:pt x="1323" y="1297"/>
                  </a:lnTo>
                  <a:lnTo>
                    <a:pt x="1755" y="1142"/>
                  </a:lnTo>
                  <a:lnTo>
                    <a:pt x="1591" y="1113"/>
                  </a:lnTo>
                  <a:cubicBezTo>
                    <a:pt x="1690" y="1046"/>
                    <a:pt x="1715" y="913"/>
                    <a:pt x="1645" y="816"/>
                  </a:cubicBezTo>
                  <a:lnTo>
                    <a:pt x="1458" y="555"/>
                  </a:lnTo>
                  <a:lnTo>
                    <a:pt x="1144" y="119"/>
                  </a:lnTo>
                  <a:cubicBezTo>
                    <a:pt x="1075" y="23"/>
                    <a:pt x="939" y="0"/>
                    <a:pt x="840" y="67"/>
                  </a:cubicBezTo>
                  <a:lnTo>
                    <a:pt x="571" y="251"/>
                  </a:lnTo>
                  <a:lnTo>
                    <a:pt x="123" y="557"/>
                  </a:lnTo>
                  <a:cubicBezTo>
                    <a:pt x="24" y="625"/>
                    <a:pt x="0" y="758"/>
                    <a:pt x="69" y="854"/>
                  </a:cubicBezTo>
                  <a:lnTo>
                    <a:pt x="382" y="1290"/>
                  </a:lnTo>
                  <a:lnTo>
                    <a:pt x="570" y="1551"/>
                  </a:lnTo>
                </a:path>
              </a:pathLst>
            </a:custGeom>
            <a:grpFill/>
            <a:ln w="6985" cap="rnd">
              <a:solidFill>
                <a:srgbClr val="000000"/>
              </a:solidFill>
              <a:prstDash val="solid"/>
              <a:round/>
              <a:headEnd/>
              <a:tailEnd/>
            </a:ln>
          </p:spPr>
          <p:txBody>
            <a:bodyPr/>
            <a:lstStyle/>
            <a:p>
              <a:pPr>
                <a:defRPr/>
              </a:pPr>
              <a:endParaRPr lang="en-US">
                <a:latin typeface="Arial" charset="0"/>
              </a:endParaRPr>
            </a:p>
          </p:txBody>
        </p:sp>
        <p:sp>
          <p:nvSpPr>
            <p:cNvPr id="37" name="Rectangle 37">
              <a:extLst>
                <a:ext uri="{FF2B5EF4-FFF2-40B4-BE49-F238E27FC236}">
                  <a16:creationId xmlns:a16="http://schemas.microsoft.com/office/drawing/2014/main" id="{21D1EF76-9DED-4532-A875-79C490B7D40F}"/>
                </a:ext>
              </a:extLst>
            </p:cNvPr>
            <p:cNvSpPr>
              <a:spLocks noChangeArrowheads="1"/>
            </p:cNvSpPr>
            <p:nvPr/>
          </p:nvSpPr>
          <p:spPr bwMode="auto">
            <a:xfrm>
              <a:off x="301" y="1303"/>
              <a:ext cx="919"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After the final</a:t>
              </a:r>
              <a:endParaRPr lang="en-US" sz="1400">
                <a:latin typeface="Arial" charset="0"/>
              </a:endParaRPr>
            </a:p>
          </p:txBody>
        </p:sp>
        <p:sp>
          <p:nvSpPr>
            <p:cNvPr id="38" name="Rectangle 38">
              <a:extLst>
                <a:ext uri="{FF2B5EF4-FFF2-40B4-BE49-F238E27FC236}">
                  <a16:creationId xmlns:a16="http://schemas.microsoft.com/office/drawing/2014/main" id="{E223CB93-232D-4CBB-A5AD-3FF675DF9E4C}"/>
                </a:ext>
              </a:extLst>
            </p:cNvPr>
            <p:cNvSpPr>
              <a:spLocks noChangeArrowheads="1"/>
            </p:cNvSpPr>
            <p:nvPr/>
          </p:nvSpPr>
          <p:spPr bwMode="auto">
            <a:xfrm>
              <a:off x="420" y="1498"/>
              <a:ext cx="684"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statement</a:t>
              </a:r>
              <a:endParaRPr lang="en-US" sz="1400">
                <a:latin typeface="Arial" charset="0"/>
              </a:endParaRPr>
            </a:p>
          </p:txBody>
        </p:sp>
        <p:sp>
          <p:nvSpPr>
            <p:cNvPr id="39" name="Rectangle 39">
              <a:extLst>
                <a:ext uri="{FF2B5EF4-FFF2-40B4-BE49-F238E27FC236}">
                  <a16:creationId xmlns:a16="http://schemas.microsoft.com/office/drawing/2014/main" id="{50337D76-63D5-4578-9270-40D732FAD858}"/>
                </a:ext>
              </a:extLst>
            </p:cNvPr>
            <p:cNvSpPr>
              <a:spLocks noChangeArrowheads="1"/>
            </p:cNvSpPr>
            <p:nvPr/>
          </p:nvSpPr>
          <p:spPr bwMode="auto">
            <a:xfrm>
              <a:off x="449" y="1692"/>
              <a:ext cx="641"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has been</a:t>
              </a:r>
              <a:endParaRPr lang="en-US" sz="1400">
                <a:latin typeface="Arial" charset="0"/>
              </a:endParaRPr>
            </a:p>
          </p:txBody>
        </p:sp>
        <p:sp>
          <p:nvSpPr>
            <p:cNvPr id="40" name="Rectangle 40">
              <a:extLst>
                <a:ext uri="{FF2B5EF4-FFF2-40B4-BE49-F238E27FC236}">
                  <a16:creationId xmlns:a16="http://schemas.microsoft.com/office/drawing/2014/main" id="{BEF36424-1360-4678-A9B9-45EF5F0F02D8}"/>
                </a:ext>
              </a:extLst>
            </p:cNvPr>
            <p:cNvSpPr>
              <a:spLocks noChangeArrowheads="1"/>
            </p:cNvSpPr>
            <p:nvPr/>
          </p:nvSpPr>
          <p:spPr bwMode="auto">
            <a:xfrm>
              <a:off x="449" y="1887"/>
              <a:ext cx="633"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executed</a:t>
              </a:r>
              <a:endParaRPr lang="en-US" sz="1400">
                <a:latin typeface="Arial" charset="0"/>
              </a:endParaRPr>
            </a:p>
          </p:txBody>
        </p:sp>
        <p:sp>
          <p:nvSpPr>
            <p:cNvPr id="41" name="Freeform 41">
              <a:extLst>
                <a:ext uri="{FF2B5EF4-FFF2-40B4-BE49-F238E27FC236}">
                  <a16:creationId xmlns:a16="http://schemas.microsoft.com/office/drawing/2014/main" id="{A66660E8-D63C-4B48-B8A9-663C3C660474}"/>
                </a:ext>
              </a:extLst>
            </p:cNvPr>
            <p:cNvSpPr>
              <a:spLocks/>
            </p:cNvSpPr>
            <p:nvPr/>
          </p:nvSpPr>
          <p:spPr bwMode="auto">
            <a:xfrm>
              <a:off x="5238" y="1208"/>
              <a:ext cx="1638" cy="1089"/>
            </a:xfrm>
            <a:custGeom>
              <a:avLst/>
              <a:gdLst/>
              <a:ahLst/>
              <a:cxnLst>
                <a:cxn ang="0">
                  <a:pos x="292" y="0"/>
                </a:cxn>
                <a:cxn ang="0">
                  <a:pos x="0" y="147"/>
                </a:cxn>
                <a:cxn ang="0">
                  <a:pos x="0" y="735"/>
                </a:cxn>
                <a:cxn ang="0">
                  <a:pos x="292" y="881"/>
                </a:cxn>
                <a:cxn ang="0">
                  <a:pos x="159" y="1163"/>
                </a:cxn>
                <a:cxn ang="0">
                  <a:pos x="728" y="881"/>
                </a:cxn>
                <a:cxn ang="0">
                  <a:pos x="1457" y="881"/>
                </a:cxn>
                <a:cxn ang="0">
                  <a:pos x="1748" y="735"/>
                </a:cxn>
                <a:cxn ang="0">
                  <a:pos x="1748" y="147"/>
                </a:cxn>
                <a:cxn ang="0">
                  <a:pos x="1457" y="0"/>
                </a:cxn>
                <a:cxn ang="0">
                  <a:pos x="292" y="0"/>
                </a:cxn>
              </a:cxnLst>
              <a:rect l="0" t="0" r="r" b="b"/>
              <a:pathLst>
                <a:path w="1748" h="1163">
                  <a:moveTo>
                    <a:pt x="292" y="0"/>
                  </a:moveTo>
                  <a:cubicBezTo>
                    <a:pt x="131" y="0"/>
                    <a:pt x="0" y="66"/>
                    <a:pt x="0" y="147"/>
                  </a:cubicBezTo>
                  <a:lnTo>
                    <a:pt x="0" y="735"/>
                  </a:lnTo>
                  <a:cubicBezTo>
                    <a:pt x="0" y="816"/>
                    <a:pt x="131" y="881"/>
                    <a:pt x="292" y="881"/>
                  </a:cubicBezTo>
                  <a:lnTo>
                    <a:pt x="159" y="1163"/>
                  </a:lnTo>
                  <a:lnTo>
                    <a:pt x="728" y="881"/>
                  </a:lnTo>
                  <a:lnTo>
                    <a:pt x="1457" y="881"/>
                  </a:lnTo>
                  <a:cubicBezTo>
                    <a:pt x="1617" y="881"/>
                    <a:pt x="1748" y="816"/>
                    <a:pt x="1748" y="735"/>
                  </a:cubicBezTo>
                  <a:lnTo>
                    <a:pt x="1748" y="147"/>
                  </a:lnTo>
                  <a:cubicBezTo>
                    <a:pt x="1748" y="66"/>
                    <a:pt x="1617" y="0"/>
                    <a:pt x="1457" y="0"/>
                  </a:cubicBezTo>
                  <a:lnTo>
                    <a:pt x="292" y="0"/>
                  </a:lnTo>
                </a:path>
              </a:pathLst>
            </a:custGeom>
            <a:grpFill/>
            <a:ln w="6985" cap="rnd">
              <a:solidFill>
                <a:srgbClr val="000000"/>
              </a:solidFill>
              <a:prstDash val="solid"/>
              <a:round/>
              <a:headEnd/>
              <a:tailEnd/>
            </a:ln>
          </p:spPr>
          <p:txBody>
            <a:bodyPr/>
            <a:lstStyle/>
            <a:p>
              <a:pPr>
                <a:defRPr/>
              </a:pPr>
              <a:endParaRPr lang="en-US">
                <a:latin typeface="Arial" charset="0"/>
              </a:endParaRPr>
            </a:p>
          </p:txBody>
        </p:sp>
        <p:sp>
          <p:nvSpPr>
            <p:cNvPr id="42" name="Rectangle 42">
              <a:extLst>
                <a:ext uri="{FF2B5EF4-FFF2-40B4-BE49-F238E27FC236}">
                  <a16:creationId xmlns:a16="http://schemas.microsoft.com/office/drawing/2014/main" id="{5E4AD495-5FEF-4418-AFB4-93AB5171B6BF}"/>
                </a:ext>
              </a:extLst>
            </p:cNvPr>
            <p:cNvSpPr>
              <a:spLocks noChangeArrowheads="1"/>
            </p:cNvSpPr>
            <p:nvPr/>
          </p:nvSpPr>
          <p:spPr bwMode="auto">
            <a:xfrm>
              <a:off x="5543" y="1288"/>
              <a:ext cx="927"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When normal</a:t>
              </a:r>
              <a:endParaRPr lang="en-US" sz="1400">
                <a:latin typeface="Arial" charset="0"/>
              </a:endParaRPr>
            </a:p>
          </p:txBody>
        </p:sp>
        <p:sp>
          <p:nvSpPr>
            <p:cNvPr id="43" name="Rectangle 43">
              <a:extLst>
                <a:ext uri="{FF2B5EF4-FFF2-40B4-BE49-F238E27FC236}">
                  <a16:creationId xmlns:a16="http://schemas.microsoft.com/office/drawing/2014/main" id="{6B8A8056-EAC0-4DCA-9FE5-DD8FCAD5DB5F}"/>
                </a:ext>
              </a:extLst>
            </p:cNvPr>
            <p:cNvSpPr>
              <a:spLocks noChangeArrowheads="1"/>
            </p:cNvSpPr>
            <p:nvPr/>
          </p:nvSpPr>
          <p:spPr bwMode="auto">
            <a:xfrm>
              <a:off x="5485" y="1482"/>
              <a:ext cx="1040"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execution can’t</a:t>
              </a:r>
              <a:endParaRPr lang="en-US" sz="1400">
                <a:latin typeface="Arial" charset="0"/>
              </a:endParaRPr>
            </a:p>
          </p:txBody>
        </p:sp>
        <p:sp>
          <p:nvSpPr>
            <p:cNvPr id="44" name="Rectangle 44">
              <a:extLst>
                <a:ext uri="{FF2B5EF4-FFF2-40B4-BE49-F238E27FC236}">
                  <a16:creationId xmlns:a16="http://schemas.microsoft.com/office/drawing/2014/main" id="{E712E085-F98F-4B6C-9891-C56A063D6910}"/>
                </a:ext>
              </a:extLst>
            </p:cNvPr>
            <p:cNvSpPr>
              <a:spLocks noChangeArrowheads="1"/>
            </p:cNvSpPr>
            <p:nvPr/>
          </p:nvSpPr>
          <p:spPr bwMode="auto">
            <a:xfrm>
              <a:off x="5754" y="1679"/>
              <a:ext cx="563"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proceed</a:t>
              </a:r>
              <a:endParaRPr lang="en-US" sz="1400">
                <a:latin typeface="Arial" charset="0"/>
              </a:endParaRPr>
            </a:p>
          </p:txBody>
        </p:sp>
        <p:sp>
          <p:nvSpPr>
            <p:cNvPr id="45" name="Freeform 45">
              <a:extLst>
                <a:ext uri="{FF2B5EF4-FFF2-40B4-BE49-F238E27FC236}">
                  <a16:creationId xmlns:a16="http://schemas.microsoft.com/office/drawing/2014/main" id="{FF195568-5DF5-400B-A08C-38D0EB347319}"/>
                </a:ext>
              </a:extLst>
            </p:cNvPr>
            <p:cNvSpPr>
              <a:spLocks/>
            </p:cNvSpPr>
            <p:nvPr/>
          </p:nvSpPr>
          <p:spPr bwMode="auto">
            <a:xfrm>
              <a:off x="5126" y="2639"/>
              <a:ext cx="1467" cy="1044"/>
            </a:xfrm>
            <a:custGeom>
              <a:avLst/>
              <a:gdLst/>
              <a:ahLst/>
              <a:cxnLst>
                <a:cxn ang="0">
                  <a:pos x="261" y="0"/>
                </a:cxn>
                <a:cxn ang="0">
                  <a:pos x="0" y="157"/>
                </a:cxn>
                <a:cxn ang="0">
                  <a:pos x="0" y="783"/>
                </a:cxn>
                <a:cxn ang="0">
                  <a:pos x="261" y="940"/>
                </a:cxn>
                <a:cxn ang="0">
                  <a:pos x="105" y="1116"/>
                </a:cxn>
                <a:cxn ang="0">
                  <a:pos x="653" y="940"/>
                </a:cxn>
                <a:cxn ang="0">
                  <a:pos x="1305" y="940"/>
                </a:cxn>
                <a:cxn ang="0">
                  <a:pos x="1566" y="783"/>
                </a:cxn>
                <a:cxn ang="0">
                  <a:pos x="1566" y="157"/>
                </a:cxn>
                <a:cxn ang="0">
                  <a:pos x="1305" y="0"/>
                </a:cxn>
                <a:cxn ang="0">
                  <a:pos x="261" y="0"/>
                </a:cxn>
              </a:cxnLst>
              <a:rect l="0" t="0" r="r" b="b"/>
              <a:pathLst>
                <a:path w="1566" h="1116">
                  <a:moveTo>
                    <a:pt x="261" y="0"/>
                  </a:moveTo>
                  <a:cubicBezTo>
                    <a:pt x="117" y="0"/>
                    <a:pt x="0" y="70"/>
                    <a:pt x="0" y="157"/>
                  </a:cubicBezTo>
                  <a:lnTo>
                    <a:pt x="0" y="783"/>
                  </a:lnTo>
                  <a:cubicBezTo>
                    <a:pt x="0" y="870"/>
                    <a:pt x="117" y="940"/>
                    <a:pt x="261" y="940"/>
                  </a:cubicBezTo>
                  <a:lnTo>
                    <a:pt x="105" y="1116"/>
                  </a:lnTo>
                  <a:lnTo>
                    <a:pt x="653" y="940"/>
                  </a:lnTo>
                  <a:lnTo>
                    <a:pt x="1305" y="940"/>
                  </a:lnTo>
                  <a:cubicBezTo>
                    <a:pt x="1449" y="940"/>
                    <a:pt x="1566" y="870"/>
                    <a:pt x="1566" y="783"/>
                  </a:cubicBezTo>
                  <a:lnTo>
                    <a:pt x="1566" y="157"/>
                  </a:lnTo>
                  <a:cubicBezTo>
                    <a:pt x="1566" y="70"/>
                    <a:pt x="1449" y="0"/>
                    <a:pt x="1305" y="0"/>
                  </a:cubicBezTo>
                  <a:lnTo>
                    <a:pt x="261" y="0"/>
                  </a:lnTo>
                </a:path>
              </a:pathLst>
            </a:custGeom>
            <a:grpFill/>
            <a:ln w="6985" cap="rnd">
              <a:solidFill>
                <a:srgbClr val="000000"/>
              </a:solidFill>
              <a:prstDash val="solid"/>
              <a:round/>
              <a:headEnd/>
              <a:tailEnd/>
            </a:ln>
          </p:spPr>
          <p:txBody>
            <a:bodyPr/>
            <a:lstStyle/>
            <a:p>
              <a:pPr>
                <a:defRPr/>
              </a:pPr>
              <a:endParaRPr lang="en-US">
                <a:latin typeface="Arial" charset="0"/>
              </a:endParaRPr>
            </a:p>
          </p:txBody>
        </p:sp>
        <p:sp>
          <p:nvSpPr>
            <p:cNvPr id="46" name="Rectangle 46">
              <a:extLst>
                <a:ext uri="{FF2B5EF4-FFF2-40B4-BE49-F238E27FC236}">
                  <a16:creationId xmlns:a16="http://schemas.microsoft.com/office/drawing/2014/main" id="{3359E5B7-EBA0-48CA-9397-6CA969ED4B9A}"/>
                </a:ext>
              </a:extLst>
            </p:cNvPr>
            <p:cNvSpPr>
              <a:spLocks noChangeArrowheads="1"/>
            </p:cNvSpPr>
            <p:nvPr/>
          </p:nvSpPr>
          <p:spPr bwMode="auto">
            <a:xfrm>
              <a:off x="5425" y="2727"/>
              <a:ext cx="789"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After rolling</a:t>
              </a:r>
              <a:endParaRPr lang="en-US" sz="1400">
                <a:latin typeface="Arial" charset="0"/>
              </a:endParaRPr>
            </a:p>
          </p:txBody>
        </p:sp>
        <p:sp>
          <p:nvSpPr>
            <p:cNvPr id="47" name="Rectangle 47">
              <a:extLst>
                <a:ext uri="{FF2B5EF4-FFF2-40B4-BE49-F238E27FC236}">
                  <a16:creationId xmlns:a16="http://schemas.microsoft.com/office/drawing/2014/main" id="{4A45958F-74CD-49BB-8DA1-4C6758734752}"/>
                </a:ext>
              </a:extLst>
            </p:cNvPr>
            <p:cNvSpPr>
              <a:spLocks noChangeArrowheads="1"/>
            </p:cNvSpPr>
            <p:nvPr/>
          </p:nvSpPr>
          <p:spPr bwMode="auto">
            <a:xfrm>
              <a:off x="5514" y="2924"/>
              <a:ext cx="614"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back</a:t>
              </a:r>
              <a:r>
                <a:rPr lang="en-US" sz="800">
                  <a:solidFill>
                    <a:srgbClr val="000000"/>
                  </a:solidFill>
                  <a:latin typeface="Arial" charset="0"/>
                </a:rPr>
                <a:t> </a:t>
              </a:r>
              <a:r>
                <a:rPr lang="en-US" sz="1400">
                  <a:solidFill>
                    <a:srgbClr val="000000"/>
                  </a:solidFill>
                  <a:latin typeface="Arial" charset="0"/>
                </a:rPr>
                <a:t>and</a:t>
              </a:r>
              <a:endParaRPr lang="en-US" sz="1400">
                <a:latin typeface="Arial" charset="0"/>
              </a:endParaRPr>
            </a:p>
          </p:txBody>
        </p:sp>
        <p:sp>
          <p:nvSpPr>
            <p:cNvPr id="48" name="Rectangle 48">
              <a:extLst>
                <a:ext uri="{FF2B5EF4-FFF2-40B4-BE49-F238E27FC236}">
                  <a16:creationId xmlns:a16="http://schemas.microsoft.com/office/drawing/2014/main" id="{F144D7B0-31A0-474B-B8DC-1B4C6629831F}"/>
                </a:ext>
              </a:extLst>
            </p:cNvPr>
            <p:cNvSpPr>
              <a:spLocks noChangeArrowheads="1"/>
            </p:cNvSpPr>
            <p:nvPr/>
          </p:nvSpPr>
          <p:spPr bwMode="auto">
            <a:xfrm>
              <a:off x="5365" y="3113"/>
              <a:ext cx="909"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restoration to</a:t>
              </a:r>
              <a:endParaRPr lang="en-US" sz="1400">
                <a:latin typeface="Arial" charset="0"/>
              </a:endParaRPr>
            </a:p>
          </p:txBody>
        </p:sp>
        <p:sp>
          <p:nvSpPr>
            <p:cNvPr id="49" name="Rectangle 49">
              <a:extLst>
                <a:ext uri="{FF2B5EF4-FFF2-40B4-BE49-F238E27FC236}">
                  <a16:creationId xmlns:a16="http://schemas.microsoft.com/office/drawing/2014/main" id="{7580ADE1-A036-41FA-AD38-4707423221B9}"/>
                </a:ext>
              </a:extLst>
            </p:cNvPr>
            <p:cNvSpPr>
              <a:spLocks noChangeArrowheads="1"/>
            </p:cNvSpPr>
            <p:nvPr/>
          </p:nvSpPr>
          <p:spPr bwMode="auto">
            <a:xfrm>
              <a:off x="5319" y="3293"/>
              <a:ext cx="952"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previous</a:t>
              </a:r>
              <a:r>
                <a:rPr lang="en-US" sz="800">
                  <a:solidFill>
                    <a:srgbClr val="000000"/>
                  </a:solidFill>
                  <a:latin typeface="Arial" charset="0"/>
                </a:rPr>
                <a:t> </a:t>
              </a:r>
              <a:r>
                <a:rPr lang="en-US" sz="1400">
                  <a:solidFill>
                    <a:srgbClr val="000000"/>
                  </a:solidFill>
                  <a:latin typeface="Arial" charset="0"/>
                </a:rPr>
                <a:t>state</a:t>
              </a:r>
              <a:endParaRPr lang="en-US" sz="1400">
                <a:latin typeface="Arial" charset="0"/>
              </a:endParaRPr>
            </a:p>
          </p:txBody>
        </p:sp>
        <p:sp>
          <p:nvSpPr>
            <p:cNvPr id="50" name="Freeform 50">
              <a:extLst>
                <a:ext uri="{FF2B5EF4-FFF2-40B4-BE49-F238E27FC236}">
                  <a16:creationId xmlns:a16="http://schemas.microsoft.com/office/drawing/2014/main" id="{562D55E7-D468-44C7-9568-E7FCB28CEB34}"/>
                </a:ext>
              </a:extLst>
            </p:cNvPr>
            <p:cNvSpPr>
              <a:spLocks/>
            </p:cNvSpPr>
            <p:nvPr/>
          </p:nvSpPr>
          <p:spPr bwMode="auto">
            <a:xfrm>
              <a:off x="167" y="2901"/>
              <a:ext cx="1836" cy="1318"/>
            </a:xfrm>
            <a:custGeom>
              <a:avLst/>
              <a:gdLst/>
              <a:ahLst/>
              <a:cxnLst>
                <a:cxn ang="0">
                  <a:pos x="42" y="757"/>
                </a:cxn>
                <a:cxn ang="0">
                  <a:pos x="162" y="1005"/>
                </a:cxn>
                <a:cxn ang="0">
                  <a:pos x="653" y="1227"/>
                </a:cxn>
                <a:cxn ang="0">
                  <a:pos x="947" y="1359"/>
                </a:cxn>
                <a:cxn ang="0">
                  <a:pos x="1219" y="1288"/>
                </a:cxn>
                <a:cxn ang="0">
                  <a:pos x="1408" y="890"/>
                </a:cxn>
                <a:cxn ang="0">
                  <a:pos x="1960" y="1173"/>
                </a:cxn>
                <a:cxn ang="0">
                  <a:pos x="1521" y="651"/>
                </a:cxn>
                <a:cxn ang="0">
                  <a:pos x="1401" y="403"/>
                </a:cxn>
                <a:cxn ang="0">
                  <a:pos x="1107" y="270"/>
                </a:cxn>
                <a:cxn ang="0">
                  <a:pos x="616" y="49"/>
                </a:cxn>
                <a:cxn ang="0">
                  <a:pos x="344" y="119"/>
                </a:cxn>
                <a:cxn ang="0">
                  <a:pos x="231" y="359"/>
                </a:cxn>
                <a:cxn ang="0">
                  <a:pos x="42" y="757"/>
                </a:cxn>
              </a:cxnLst>
              <a:rect l="0" t="0" r="r" b="b"/>
              <a:pathLst>
                <a:path w="1960" h="1408">
                  <a:moveTo>
                    <a:pt x="42" y="757"/>
                  </a:moveTo>
                  <a:cubicBezTo>
                    <a:pt x="0" y="845"/>
                    <a:pt x="54" y="956"/>
                    <a:pt x="162" y="1005"/>
                  </a:cubicBezTo>
                  <a:lnTo>
                    <a:pt x="653" y="1227"/>
                  </a:lnTo>
                  <a:lnTo>
                    <a:pt x="947" y="1359"/>
                  </a:lnTo>
                  <a:cubicBezTo>
                    <a:pt x="1055" y="1408"/>
                    <a:pt x="1177" y="1377"/>
                    <a:pt x="1219" y="1288"/>
                  </a:cubicBezTo>
                  <a:lnTo>
                    <a:pt x="1408" y="890"/>
                  </a:lnTo>
                  <a:lnTo>
                    <a:pt x="1960" y="1173"/>
                  </a:lnTo>
                  <a:lnTo>
                    <a:pt x="1521" y="651"/>
                  </a:lnTo>
                  <a:cubicBezTo>
                    <a:pt x="1563" y="563"/>
                    <a:pt x="1509" y="452"/>
                    <a:pt x="1401" y="403"/>
                  </a:cubicBezTo>
                  <a:lnTo>
                    <a:pt x="1107" y="270"/>
                  </a:lnTo>
                  <a:lnTo>
                    <a:pt x="616" y="49"/>
                  </a:lnTo>
                  <a:cubicBezTo>
                    <a:pt x="508" y="0"/>
                    <a:pt x="386" y="32"/>
                    <a:pt x="344" y="119"/>
                  </a:cubicBezTo>
                  <a:lnTo>
                    <a:pt x="231" y="359"/>
                  </a:lnTo>
                  <a:lnTo>
                    <a:pt x="42" y="757"/>
                  </a:lnTo>
                </a:path>
              </a:pathLst>
            </a:custGeom>
            <a:grpFill/>
            <a:ln w="6985" cap="rnd">
              <a:solidFill>
                <a:srgbClr val="000000"/>
              </a:solidFill>
              <a:prstDash val="solid"/>
              <a:round/>
              <a:headEnd/>
              <a:tailEnd/>
            </a:ln>
          </p:spPr>
          <p:txBody>
            <a:bodyPr/>
            <a:lstStyle/>
            <a:p>
              <a:pPr>
                <a:defRPr/>
              </a:pPr>
              <a:endParaRPr lang="en-US">
                <a:latin typeface="Arial" charset="0"/>
              </a:endParaRPr>
            </a:p>
          </p:txBody>
        </p:sp>
        <p:sp>
          <p:nvSpPr>
            <p:cNvPr id="51" name="Rectangle 51">
              <a:extLst>
                <a:ext uri="{FF2B5EF4-FFF2-40B4-BE49-F238E27FC236}">
                  <a16:creationId xmlns:a16="http://schemas.microsoft.com/office/drawing/2014/main" id="{198837E1-515B-486E-9A50-F5EBEBA691FF}"/>
                </a:ext>
              </a:extLst>
            </p:cNvPr>
            <p:cNvSpPr>
              <a:spLocks noChangeArrowheads="1"/>
            </p:cNvSpPr>
            <p:nvPr/>
          </p:nvSpPr>
          <p:spPr bwMode="auto">
            <a:xfrm>
              <a:off x="719" y="3189"/>
              <a:ext cx="330"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After</a:t>
              </a:r>
              <a:endParaRPr lang="en-US" sz="1400">
                <a:latin typeface="Arial" charset="0"/>
              </a:endParaRPr>
            </a:p>
          </p:txBody>
        </p:sp>
        <p:sp>
          <p:nvSpPr>
            <p:cNvPr id="52" name="Rectangle 52">
              <a:extLst>
                <a:ext uri="{FF2B5EF4-FFF2-40B4-BE49-F238E27FC236}">
                  <a16:creationId xmlns:a16="http://schemas.microsoft.com/office/drawing/2014/main" id="{A2BF823D-FAD3-41D8-8F4F-7D89749A257F}"/>
                </a:ext>
              </a:extLst>
            </p:cNvPr>
            <p:cNvSpPr>
              <a:spLocks noChangeArrowheads="1"/>
            </p:cNvSpPr>
            <p:nvPr/>
          </p:nvSpPr>
          <p:spPr bwMode="auto">
            <a:xfrm>
              <a:off x="1020" y="3189"/>
              <a:ext cx="0" cy="201"/>
            </a:xfrm>
            <a:prstGeom prst="rect">
              <a:avLst/>
            </a:prstGeom>
            <a:grpFill/>
            <a:ln w="9525">
              <a:noFill/>
              <a:miter lim="800000"/>
              <a:headEnd/>
              <a:tailEnd/>
            </a:ln>
          </p:spPr>
          <p:txBody>
            <a:bodyPr wrap="none" lIns="0" tIns="0" rIns="0" bIns="0">
              <a:spAutoFit/>
            </a:bodyPr>
            <a:lstStyle/>
            <a:p>
              <a:pPr>
                <a:defRPr/>
              </a:pPr>
              <a:endParaRPr lang="en-US" sz="1400">
                <a:latin typeface="Arial" charset="0"/>
              </a:endParaRPr>
            </a:p>
          </p:txBody>
        </p:sp>
        <p:sp>
          <p:nvSpPr>
            <p:cNvPr id="53" name="Rectangle 53">
              <a:extLst>
                <a:ext uri="{FF2B5EF4-FFF2-40B4-BE49-F238E27FC236}">
                  <a16:creationId xmlns:a16="http://schemas.microsoft.com/office/drawing/2014/main" id="{40538607-A9B5-4BE2-85E6-3772548AEA8A}"/>
                </a:ext>
              </a:extLst>
            </p:cNvPr>
            <p:cNvSpPr>
              <a:spLocks noChangeArrowheads="1"/>
            </p:cNvSpPr>
            <p:nvPr/>
          </p:nvSpPr>
          <p:spPr bwMode="auto">
            <a:xfrm>
              <a:off x="495" y="3382"/>
              <a:ext cx="729"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successful</a:t>
              </a:r>
              <a:endParaRPr lang="en-US" sz="1400">
                <a:latin typeface="Arial" charset="0"/>
              </a:endParaRPr>
            </a:p>
          </p:txBody>
        </p:sp>
        <p:sp>
          <p:nvSpPr>
            <p:cNvPr id="54" name="Rectangle 54">
              <a:extLst>
                <a:ext uri="{FF2B5EF4-FFF2-40B4-BE49-F238E27FC236}">
                  <a16:creationId xmlns:a16="http://schemas.microsoft.com/office/drawing/2014/main" id="{1122644C-DD8C-48AC-A064-1B23DA3D7D44}"/>
                </a:ext>
              </a:extLst>
            </p:cNvPr>
            <p:cNvSpPr>
              <a:spLocks noChangeArrowheads="1"/>
            </p:cNvSpPr>
            <p:nvPr/>
          </p:nvSpPr>
          <p:spPr bwMode="auto">
            <a:xfrm>
              <a:off x="480" y="3565"/>
              <a:ext cx="754"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completion</a:t>
              </a:r>
              <a:endParaRPr lang="en-US" sz="1400">
                <a:latin typeface="Arial" charset="0"/>
              </a:endParaRPr>
            </a:p>
          </p:txBody>
        </p:sp>
        <p:sp>
          <p:nvSpPr>
            <p:cNvPr id="55" name="Freeform 55">
              <a:extLst>
                <a:ext uri="{FF2B5EF4-FFF2-40B4-BE49-F238E27FC236}">
                  <a16:creationId xmlns:a16="http://schemas.microsoft.com/office/drawing/2014/main" id="{33339BAA-4F67-451D-A2E6-C36BAD69E54C}"/>
                </a:ext>
              </a:extLst>
            </p:cNvPr>
            <p:cNvSpPr>
              <a:spLocks/>
            </p:cNvSpPr>
            <p:nvPr/>
          </p:nvSpPr>
          <p:spPr bwMode="auto">
            <a:xfrm>
              <a:off x="2341" y="22"/>
              <a:ext cx="2132" cy="456"/>
            </a:xfrm>
            <a:custGeom>
              <a:avLst/>
              <a:gdLst/>
              <a:ahLst/>
              <a:cxnLst>
                <a:cxn ang="0">
                  <a:pos x="244" y="488"/>
                </a:cxn>
                <a:cxn ang="0">
                  <a:pos x="2032" y="488"/>
                </a:cxn>
                <a:cxn ang="0">
                  <a:pos x="2276" y="244"/>
                </a:cxn>
                <a:cxn ang="0">
                  <a:pos x="2032" y="0"/>
                </a:cxn>
                <a:cxn ang="0">
                  <a:pos x="2032" y="0"/>
                </a:cxn>
                <a:cxn ang="0">
                  <a:pos x="2032" y="0"/>
                </a:cxn>
                <a:cxn ang="0">
                  <a:pos x="244" y="0"/>
                </a:cxn>
                <a:cxn ang="0">
                  <a:pos x="0" y="244"/>
                </a:cxn>
                <a:cxn ang="0">
                  <a:pos x="244" y="488"/>
                </a:cxn>
              </a:cxnLst>
              <a:rect l="0" t="0" r="r" b="b"/>
              <a:pathLst>
                <a:path w="2276" h="488">
                  <a:moveTo>
                    <a:pt x="244" y="488"/>
                  </a:moveTo>
                  <a:lnTo>
                    <a:pt x="2032" y="488"/>
                  </a:lnTo>
                  <a:cubicBezTo>
                    <a:pt x="2167" y="488"/>
                    <a:pt x="2276" y="378"/>
                    <a:pt x="2276" y="244"/>
                  </a:cubicBezTo>
                  <a:cubicBezTo>
                    <a:pt x="2276" y="109"/>
                    <a:pt x="2167" y="0"/>
                    <a:pt x="2032" y="0"/>
                  </a:cubicBezTo>
                  <a:cubicBezTo>
                    <a:pt x="2032" y="0"/>
                    <a:pt x="2032" y="0"/>
                    <a:pt x="2032" y="0"/>
                  </a:cubicBezTo>
                  <a:lnTo>
                    <a:pt x="2032" y="0"/>
                  </a:lnTo>
                  <a:lnTo>
                    <a:pt x="244" y="0"/>
                  </a:lnTo>
                  <a:cubicBezTo>
                    <a:pt x="109" y="0"/>
                    <a:pt x="0" y="109"/>
                    <a:pt x="0" y="244"/>
                  </a:cubicBezTo>
                  <a:cubicBezTo>
                    <a:pt x="0" y="378"/>
                    <a:pt x="109" y="488"/>
                    <a:pt x="244" y="488"/>
                  </a:cubicBezTo>
                  <a:close/>
                </a:path>
              </a:pathLst>
            </a:custGeom>
            <a:grpFill/>
            <a:ln w="0">
              <a:solidFill>
                <a:srgbClr val="000000"/>
              </a:solidFill>
              <a:prstDash val="solid"/>
              <a:round/>
              <a:headEnd/>
              <a:tailEnd/>
            </a:ln>
          </p:spPr>
          <p:txBody>
            <a:bodyPr/>
            <a:lstStyle/>
            <a:p>
              <a:pPr>
                <a:defRPr/>
              </a:pPr>
              <a:endParaRPr lang="en-US">
                <a:latin typeface="Arial" charset="0"/>
              </a:endParaRPr>
            </a:p>
          </p:txBody>
        </p:sp>
        <p:sp>
          <p:nvSpPr>
            <p:cNvPr id="56" name="Freeform 56">
              <a:extLst>
                <a:ext uri="{FF2B5EF4-FFF2-40B4-BE49-F238E27FC236}">
                  <a16:creationId xmlns:a16="http://schemas.microsoft.com/office/drawing/2014/main" id="{A83F5E04-7F0F-41DB-8D3E-5E53E4EB4B41}"/>
                </a:ext>
              </a:extLst>
            </p:cNvPr>
            <p:cNvSpPr>
              <a:spLocks/>
            </p:cNvSpPr>
            <p:nvPr/>
          </p:nvSpPr>
          <p:spPr bwMode="auto">
            <a:xfrm>
              <a:off x="2341" y="22"/>
              <a:ext cx="2132" cy="456"/>
            </a:xfrm>
            <a:custGeom>
              <a:avLst/>
              <a:gdLst/>
              <a:ahLst/>
              <a:cxnLst>
                <a:cxn ang="0">
                  <a:pos x="244" y="488"/>
                </a:cxn>
                <a:cxn ang="0">
                  <a:pos x="2032" y="488"/>
                </a:cxn>
                <a:cxn ang="0">
                  <a:pos x="2276" y="244"/>
                </a:cxn>
                <a:cxn ang="0">
                  <a:pos x="2032" y="0"/>
                </a:cxn>
                <a:cxn ang="0">
                  <a:pos x="2032" y="0"/>
                </a:cxn>
                <a:cxn ang="0">
                  <a:pos x="2032" y="0"/>
                </a:cxn>
                <a:cxn ang="0">
                  <a:pos x="244" y="0"/>
                </a:cxn>
                <a:cxn ang="0">
                  <a:pos x="0" y="244"/>
                </a:cxn>
                <a:cxn ang="0">
                  <a:pos x="244" y="488"/>
                </a:cxn>
              </a:cxnLst>
              <a:rect l="0" t="0" r="r" b="b"/>
              <a:pathLst>
                <a:path w="2276" h="488">
                  <a:moveTo>
                    <a:pt x="244" y="488"/>
                  </a:moveTo>
                  <a:lnTo>
                    <a:pt x="2032" y="488"/>
                  </a:lnTo>
                  <a:cubicBezTo>
                    <a:pt x="2167" y="488"/>
                    <a:pt x="2276" y="378"/>
                    <a:pt x="2276" y="244"/>
                  </a:cubicBezTo>
                  <a:cubicBezTo>
                    <a:pt x="2276" y="109"/>
                    <a:pt x="2167" y="0"/>
                    <a:pt x="2032" y="0"/>
                  </a:cubicBezTo>
                  <a:cubicBezTo>
                    <a:pt x="2032" y="0"/>
                    <a:pt x="2032" y="0"/>
                    <a:pt x="2032" y="0"/>
                  </a:cubicBezTo>
                  <a:lnTo>
                    <a:pt x="2032" y="0"/>
                  </a:lnTo>
                  <a:lnTo>
                    <a:pt x="244" y="0"/>
                  </a:lnTo>
                  <a:cubicBezTo>
                    <a:pt x="109" y="0"/>
                    <a:pt x="0" y="109"/>
                    <a:pt x="0" y="244"/>
                  </a:cubicBezTo>
                  <a:cubicBezTo>
                    <a:pt x="0" y="378"/>
                    <a:pt x="109" y="488"/>
                    <a:pt x="244" y="488"/>
                  </a:cubicBezTo>
                  <a:close/>
                </a:path>
              </a:pathLst>
            </a:custGeom>
            <a:grpFill/>
            <a:ln w="2540" cap="rnd">
              <a:solidFill>
                <a:srgbClr val="000000"/>
              </a:solidFill>
              <a:prstDash val="solid"/>
              <a:round/>
              <a:headEnd/>
              <a:tailEnd/>
            </a:ln>
          </p:spPr>
          <p:txBody>
            <a:bodyPr/>
            <a:lstStyle/>
            <a:p>
              <a:pPr>
                <a:defRPr/>
              </a:pPr>
              <a:endParaRPr lang="en-US">
                <a:latin typeface="Arial" charset="0"/>
              </a:endParaRPr>
            </a:p>
          </p:txBody>
        </p:sp>
        <p:sp>
          <p:nvSpPr>
            <p:cNvPr id="57" name="Rectangle 57">
              <a:extLst>
                <a:ext uri="{FF2B5EF4-FFF2-40B4-BE49-F238E27FC236}">
                  <a16:creationId xmlns:a16="http://schemas.microsoft.com/office/drawing/2014/main" id="{2691A996-8198-4F00-ADFA-D17E7731EFEA}"/>
                </a:ext>
              </a:extLst>
            </p:cNvPr>
            <p:cNvSpPr>
              <a:spLocks noChangeArrowheads="1"/>
            </p:cNvSpPr>
            <p:nvPr/>
          </p:nvSpPr>
          <p:spPr bwMode="auto">
            <a:xfrm>
              <a:off x="3148" y="150"/>
              <a:ext cx="487" cy="201"/>
            </a:xfrm>
            <a:prstGeom prst="rect">
              <a:avLst/>
            </a:prstGeom>
            <a:grpFill/>
            <a:ln w="9525">
              <a:noFill/>
              <a:miter lim="800000"/>
              <a:headEnd/>
              <a:tailEnd/>
            </a:ln>
          </p:spPr>
          <p:txBody>
            <a:bodyPr wrap="none" lIns="0" tIns="0" rIns="0" bIns="0">
              <a:spAutoFit/>
            </a:bodyPr>
            <a:lstStyle/>
            <a:p>
              <a:pPr>
                <a:defRPr/>
              </a:pPr>
              <a:r>
                <a:rPr lang="en-US" sz="1400">
                  <a:solidFill>
                    <a:srgbClr val="000000"/>
                  </a:solidFill>
                  <a:latin typeface="Arial" charset="0"/>
                </a:rPr>
                <a:t>BEGIN</a:t>
              </a:r>
              <a:endParaRPr lang="en-US" sz="1400">
                <a:latin typeface="Arial" charset="0"/>
              </a:endParaRPr>
            </a:p>
          </p:txBody>
        </p:sp>
        <p:sp>
          <p:nvSpPr>
            <p:cNvPr id="58" name="Freeform 58">
              <a:extLst>
                <a:ext uri="{FF2B5EF4-FFF2-40B4-BE49-F238E27FC236}">
                  <a16:creationId xmlns:a16="http://schemas.microsoft.com/office/drawing/2014/main" id="{EF00A7DE-E7A2-4896-A3A2-79C402A4B219}"/>
                </a:ext>
              </a:extLst>
            </p:cNvPr>
            <p:cNvSpPr>
              <a:spLocks noEditPoints="1"/>
            </p:cNvSpPr>
            <p:nvPr/>
          </p:nvSpPr>
          <p:spPr bwMode="auto">
            <a:xfrm>
              <a:off x="3360" y="478"/>
              <a:ext cx="94" cy="456"/>
            </a:xfrm>
            <a:custGeom>
              <a:avLst/>
              <a:gdLst/>
              <a:ahLst/>
              <a:cxnLst>
                <a:cxn ang="0">
                  <a:pos x="58" y="4"/>
                </a:cxn>
                <a:cxn ang="0">
                  <a:pos x="58" y="446"/>
                </a:cxn>
                <a:cxn ang="0">
                  <a:pos x="50" y="450"/>
                </a:cxn>
                <a:cxn ang="0">
                  <a:pos x="42" y="446"/>
                </a:cxn>
                <a:cxn ang="0">
                  <a:pos x="42" y="4"/>
                </a:cxn>
                <a:cxn ang="0">
                  <a:pos x="50" y="0"/>
                </a:cxn>
                <a:cxn ang="0">
                  <a:pos x="58" y="4"/>
                </a:cxn>
                <a:cxn ang="0">
                  <a:pos x="100" y="437"/>
                </a:cxn>
                <a:cxn ang="0">
                  <a:pos x="50" y="487"/>
                </a:cxn>
                <a:cxn ang="0">
                  <a:pos x="0" y="437"/>
                </a:cxn>
                <a:cxn ang="0">
                  <a:pos x="100" y="437"/>
                </a:cxn>
              </a:cxnLst>
              <a:rect l="0" t="0" r="r" b="b"/>
              <a:pathLst>
                <a:path w="100" h="487">
                  <a:moveTo>
                    <a:pt x="58" y="4"/>
                  </a:moveTo>
                  <a:lnTo>
                    <a:pt x="58" y="446"/>
                  </a:lnTo>
                  <a:cubicBezTo>
                    <a:pt x="58" y="448"/>
                    <a:pt x="55" y="450"/>
                    <a:pt x="50" y="450"/>
                  </a:cubicBezTo>
                  <a:cubicBezTo>
                    <a:pt x="45" y="450"/>
                    <a:pt x="42" y="448"/>
                    <a:pt x="42" y="446"/>
                  </a:cubicBezTo>
                  <a:lnTo>
                    <a:pt x="42" y="4"/>
                  </a:lnTo>
                  <a:cubicBezTo>
                    <a:pt x="42" y="2"/>
                    <a:pt x="45" y="0"/>
                    <a:pt x="50" y="0"/>
                  </a:cubicBezTo>
                  <a:cubicBezTo>
                    <a:pt x="55" y="0"/>
                    <a:pt x="58" y="2"/>
                    <a:pt x="58" y="4"/>
                  </a:cubicBezTo>
                  <a:close/>
                  <a:moveTo>
                    <a:pt x="100" y="437"/>
                  </a:moveTo>
                  <a:lnTo>
                    <a:pt x="50" y="487"/>
                  </a:lnTo>
                  <a:lnTo>
                    <a:pt x="0" y="437"/>
                  </a:lnTo>
                  <a:lnTo>
                    <a:pt x="100" y="437"/>
                  </a:lnTo>
                  <a:close/>
                </a:path>
              </a:pathLst>
            </a:custGeom>
            <a:grpFill/>
            <a:ln w="0">
              <a:solidFill>
                <a:srgbClr val="000000"/>
              </a:solidFill>
              <a:prstDash val="solid"/>
              <a:round/>
              <a:headEnd/>
              <a:tailEnd/>
            </a:ln>
          </p:spPr>
          <p:txBody>
            <a:bodyPr/>
            <a:lstStyle/>
            <a:p>
              <a:pPr>
                <a:defRPr/>
              </a:pPr>
              <a:endParaRPr lang="en-US">
                <a:latin typeface="Arial" charset="0"/>
              </a:endParaRPr>
            </a:p>
          </p:txBody>
        </p:sp>
        <p:sp>
          <p:nvSpPr>
            <p:cNvPr id="59" name="Freeform 59">
              <a:extLst>
                <a:ext uri="{FF2B5EF4-FFF2-40B4-BE49-F238E27FC236}">
                  <a16:creationId xmlns:a16="http://schemas.microsoft.com/office/drawing/2014/main" id="{FB4CA9EE-C3C2-4F8A-9159-D8076C36D58C}"/>
                </a:ext>
              </a:extLst>
            </p:cNvPr>
            <p:cNvSpPr>
              <a:spLocks noEditPoints="1"/>
            </p:cNvSpPr>
            <p:nvPr/>
          </p:nvSpPr>
          <p:spPr bwMode="auto">
            <a:xfrm>
              <a:off x="3360" y="478"/>
              <a:ext cx="94" cy="456"/>
            </a:xfrm>
            <a:custGeom>
              <a:avLst/>
              <a:gdLst/>
              <a:ahLst/>
              <a:cxnLst>
                <a:cxn ang="0">
                  <a:pos x="58" y="4"/>
                </a:cxn>
                <a:cxn ang="0">
                  <a:pos x="58" y="446"/>
                </a:cxn>
                <a:cxn ang="0">
                  <a:pos x="50" y="450"/>
                </a:cxn>
                <a:cxn ang="0">
                  <a:pos x="42" y="446"/>
                </a:cxn>
                <a:cxn ang="0">
                  <a:pos x="42" y="4"/>
                </a:cxn>
                <a:cxn ang="0">
                  <a:pos x="50" y="0"/>
                </a:cxn>
                <a:cxn ang="0">
                  <a:pos x="58" y="4"/>
                </a:cxn>
                <a:cxn ang="0">
                  <a:pos x="100" y="437"/>
                </a:cxn>
                <a:cxn ang="0">
                  <a:pos x="50" y="487"/>
                </a:cxn>
                <a:cxn ang="0">
                  <a:pos x="0" y="437"/>
                </a:cxn>
                <a:cxn ang="0">
                  <a:pos x="100" y="437"/>
                </a:cxn>
              </a:cxnLst>
              <a:rect l="0" t="0" r="r" b="b"/>
              <a:pathLst>
                <a:path w="100" h="487">
                  <a:moveTo>
                    <a:pt x="58" y="4"/>
                  </a:moveTo>
                  <a:lnTo>
                    <a:pt x="58" y="446"/>
                  </a:lnTo>
                  <a:cubicBezTo>
                    <a:pt x="58" y="448"/>
                    <a:pt x="55" y="450"/>
                    <a:pt x="50" y="450"/>
                  </a:cubicBezTo>
                  <a:cubicBezTo>
                    <a:pt x="45" y="450"/>
                    <a:pt x="42" y="448"/>
                    <a:pt x="42" y="446"/>
                  </a:cubicBezTo>
                  <a:lnTo>
                    <a:pt x="42" y="4"/>
                  </a:lnTo>
                  <a:cubicBezTo>
                    <a:pt x="42" y="2"/>
                    <a:pt x="45" y="0"/>
                    <a:pt x="50" y="0"/>
                  </a:cubicBezTo>
                  <a:cubicBezTo>
                    <a:pt x="55" y="0"/>
                    <a:pt x="58" y="2"/>
                    <a:pt x="58" y="4"/>
                  </a:cubicBezTo>
                  <a:close/>
                  <a:moveTo>
                    <a:pt x="100" y="437"/>
                  </a:moveTo>
                  <a:lnTo>
                    <a:pt x="50" y="487"/>
                  </a:lnTo>
                  <a:lnTo>
                    <a:pt x="0" y="437"/>
                  </a:lnTo>
                  <a:lnTo>
                    <a:pt x="100" y="437"/>
                  </a:lnTo>
                  <a:close/>
                </a:path>
              </a:pathLst>
            </a:custGeom>
            <a:grpFill/>
            <a:ln w="1270" cap="rnd">
              <a:solidFill>
                <a:srgbClr val="000000"/>
              </a:solidFill>
              <a:prstDash val="solid"/>
              <a:round/>
              <a:headEnd/>
              <a:tailEnd/>
            </a:ln>
          </p:spPr>
          <p:txBody>
            <a:bodyPr/>
            <a:lstStyle/>
            <a:p>
              <a:pPr>
                <a:defRPr/>
              </a:pPr>
              <a:endParaRPr lang="en-US">
                <a:latin typeface="Arial" charset="0"/>
              </a:endParaRPr>
            </a:p>
          </p:txBody>
        </p:sp>
      </p:grpSp>
    </p:spTree>
    <p:extLst>
      <p:ext uri="{BB962C8B-B14F-4D97-AF65-F5344CB8AC3E}">
        <p14:creationId xmlns:p14="http://schemas.microsoft.com/office/powerpoint/2010/main" val="2253025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227D-1990-4498-A342-8937DF763A51}"/>
              </a:ext>
            </a:extLst>
          </p:cNvPr>
          <p:cNvSpPr>
            <a:spLocks noGrp="1"/>
          </p:cNvSpPr>
          <p:nvPr>
            <p:ph type="title"/>
          </p:nvPr>
        </p:nvSpPr>
        <p:spPr>
          <a:xfrm>
            <a:off x="648929" y="-343192"/>
            <a:ext cx="5127031" cy="1676603"/>
          </a:xfrm>
        </p:spPr>
        <p:txBody>
          <a:bodyPr>
            <a:normAutofit/>
          </a:bodyPr>
          <a:lstStyle/>
          <a:p>
            <a:r>
              <a:rPr lang="en-US" altLang="en-US" dirty="0"/>
              <a:t>Transaction Properties</a:t>
            </a:r>
            <a:endParaRPr lang="en-US" dirty="0"/>
          </a:p>
        </p:txBody>
      </p:sp>
      <p:sp>
        <p:nvSpPr>
          <p:cNvPr id="3" name="Content Placeholder 2">
            <a:extLst>
              <a:ext uri="{FF2B5EF4-FFF2-40B4-BE49-F238E27FC236}">
                <a16:creationId xmlns:a16="http://schemas.microsoft.com/office/drawing/2014/main" id="{3B649D88-54A2-4EB7-A966-2C6E75EF5E58}"/>
              </a:ext>
            </a:extLst>
          </p:cNvPr>
          <p:cNvSpPr>
            <a:spLocks noGrp="1"/>
          </p:cNvSpPr>
          <p:nvPr>
            <p:ph idx="1"/>
          </p:nvPr>
        </p:nvSpPr>
        <p:spPr>
          <a:xfrm>
            <a:off x="648930" y="1306286"/>
            <a:ext cx="5127029" cy="3785419"/>
          </a:xfrm>
        </p:spPr>
        <p:txBody>
          <a:bodyPr>
            <a:normAutofit/>
          </a:bodyPr>
          <a:lstStyle/>
          <a:p>
            <a:r>
              <a:rPr lang="en-US" altLang="en-US" dirty="0"/>
              <a:t>Atomicity</a:t>
            </a:r>
          </a:p>
          <a:p>
            <a:r>
              <a:rPr lang="en-US" altLang="en-US" dirty="0"/>
              <a:t>Consistency</a:t>
            </a:r>
          </a:p>
          <a:p>
            <a:r>
              <a:rPr lang="en-US" altLang="en-US" dirty="0"/>
              <a:t>Isolation</a:t>
            </a:r>
          </a:p>
          <a:p>
            <a:r>
              <a:rPr lang="en-US" altLang="en-US" dirty="0"/>
              <a:t>Durability</a:t>
            </a:r>
          </a:p>
          <a:p>
            <a:endParaRPr lang="en-US" dirty="0"/>
          </a:p>
        </p:txBody>
      </p:sp>
      <p:pic>
        <p:nvPicPr>
          <p:cNvPr id="5" name="Picture 4">
            <a:extLst>
              <a:ext uri="{FF2B5EF4-FFF2-40B4-BE49-F238E27FC236}">
                <a16:creationId xmlns:a16="http://schemas.microsoft.com/office/drawing/2014/main" id="{6951C35B-8610-48FE-A589-2168E2376EF8}"/>
              </a:ext>
            </a:extLst>
          </p:cNvPr>
          <p:cNvPicPr>
            <a:picLocks noChangeAspect="1"/>
          </p:cNvPicPr>
          <p:nvPr/>
        </p:nvPicPr>
        <p:blipFill rotWithShape="1">
          <a:blip r:embed="rId2">
            <a:extLst>
              <a:ext uri="{28A0092B-C50C-407E-A947-70E740481C1C}">
                <a14:useLocalDpi xmlns:a14="http://schemas.microsoft.com/office/drawing/2010/main" val="0"/>
              </a:ext>
            </a:extLst>
          </a:blip>
          <a:srcRect t="78" r="4" b="1683"/>
          <a:stretch/>
        </p:blipFill>
        <p:spPr>
          <a:xfrm>
            <a:off x="4441371" y="872310"/>
            <a:ext cx="6501367" cy="5577837"/>
          </a:xfrm>
          <a:prstGeom prst="rect">
            <a:avLst/>
          </a:prstGeom>
          <a:effectLst/>
        </p:spPr>
      </p:pic>
    </p:spTree>
    <p:extLst>
      <p:ext uri="{BB962C8B-B14F-4D97-AF65-F5344CB8AC3E}">
        <p14:creationId xmlns:p14="http://schemas.microsoft.com/office/powerpoint/2010/main" val="7962319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altLang="en-US" sz="3200" dirty="0">
                <a:solidFill>
                  <a:schemeClr val="tx1"/>
                </a:solidFill>
              </a:rPr>
              <a:t>Data Warehousing </a:t>
            </a:r>
          </a:p>
        </p:txBody>
      </p:sp>
      <p:sp>
        <p:nvSpPr>
          <p:cNvPr id="4099" name="Rectangle 3"/>
          <p:cNvSpPr>
            <a:spLocks noGrp="1" noChangeArrowheads="1"/>
          </p:cNvSpPr>
          <p:nvPr>
            <p:ph type="body" idx="4294967295"/>
          </p:nvPr>
        </p:nvSpPr>
        <p:spPr>
          <a:xfrm>
            <a:off x="768626" y="1145074"/>
            <a:ext cx="10575235" cy="5613535"/>
          </a:xfrm>
        </p:spPr>
        <p:txBody>
          <a:bodyPr>
            <a:normAutofit/>
          </a:bodyPr>
          <a:lstStyle/>
          <a:p>
            <a:pPr lvl="2" eaLnBrk="1" hangingPunct="1"/>
            <a:endParaRPr lang="en-US" altLang="en-US" sz="2000" dirty="0"/>
          </a:p>
          <a:p>
            <a:pPr lvl="2"/>
            <a:r>
              <a:rPr lang="en-US" dirty="0"/>
              <a:t>A data warehouse is built to store large quantities of historical data and enable fast, complex queries across all the data, typically using </a:t>
            </a:r>
            <a:r>
              <a:rPr lang="en-US" b="1" dirty="0"/>
              <a:t>Online Analytical Processing</a:t>
            </a:r>
            <a:r>
              <a:rPr lang="en-US" dirty="0"/>
              <a:t> (</a:t>
            </a:r>
            <a:r>
              <a:rPr lang="en-US" b="1" dirty="0"/>
              <a:t>OLAP</a:t>
            </a:r>
            <a:r>
              <a:rPr lang="en-US" dirty="0"/>
              <a:t>)</a:t>
            </a:r>
            <a:r>
              <a:rPr lang="en-US" altLang="en-US" sz="2000" dirty="0"/>
              <a:t>. </a:t>
            </a:r>
          </a:p>
          <a:p>
            <a:pPr lvl="2"/>
            <a:r>
              <a:rPr lang="en-US" altLang="en-US" sz="2000" dirty="0"/>
              <a:t>A database </a:t>
            </a:r>
            <a:r>
              <a:rPr lang="en-US" dirty="0"/>
              <a:t>was built to store current transactions and enable fast access to specific transactions for ongoing business processes, known as </a:t>
            </a:r>
            <a:r>
              <a:rPr lang="en-US" b="1" dirty="0"/>
              <a:t>Online Transaction Processing</a:t>
            </a:r>
            <a:r>
              <a:rPr lang="en-US" dirty="0"/>
              <a:t> (</a:t>
            </a:r>
            <a:r>
              <a:rPr lang="en-US" b="1" dirty="0"/>
              <a:t>OLTP</a:t>
            </a:r>
            <a:r>
              <a:rPr lang="en-US" dirty="0"/>
              <a:t>)</a:t>
            </a:r>
            <a:endParaRPr lang="en-US" altLang="en-US" sz="2000" dirty="0"/>
          </a:p>
          <a:p>
            <a:pPr marL="1218072" lvl="2" indent="0">
              <a:buNone/>
            </a:pPr>
            <a:endParaRPr lang="en-US" altLang="en-US" sz="2000" dirty="0"/>
          </a:p>
          <a:p>
            <a:pPr marL="1827108" lvl="3" indent="0">
              <a:buNone/>
            </a:pPr>
            <a:r>
              <a:rPr lang="en-US" altLang="en-US" sz="2000" dirty="0"/>
              <a:t>    </a:t>
            </a:r>
            <a:r>
              <a:rPr lang="en-US" altLang="en-US" sz="2000" b="1" dirty="0">
                <a:solidFill>
                  <a:srgbClr val="C00000"/>
                </a:solidFill>
              </a:rPr>
              <a:t>Dimensions</a:t>
            </a:r>
            <a:r>
              <a:rPr lang="en-US" altLang="en-US" sz="2000" dirty="0"/>
              <a:t> define </a:t>
            </a:r>
          </a:p>
          <a:p>
            <a:pPr marL="1827108" lvl="3" indent="0">
              <a:buNone/>
            </a:pPr>
            <a:r>
              <a:rPr lang="en-US" altLang="en-US" sz="2000" dirty="0"/>
              <a:t>     the When, Who, Where,</a:t>
            </a:r>
          </a:p>
          <a:p>
            <a:pPr marL="1827108" lvl="3" indent="0">
              <a:buNone/>
            </a:pPr>
            <a:r>
              <a:rPr lang="en-US" altLang="en-US" sz="2000" dirty="0"/>
              <a:t>     Why of business Data</a:t>
            </a:r>
          </a:p>
          <a:p>
            <a:pPr lvl="2" eaLnBrk="1" hangingPunct="1"/>
            <a:endParaRPr lang="en-US" altLang="en-US" sz="2000" dirty="0"/>
          </a:p>
          <a:p>
            <a:pPr lvl="2" eaLnBrk="1" hangingPunct="1"/>
            <a:r>
              <a:rPr lang="en-US" altLang="en-US" sz="2000" dirty="0"/>
              <a:t>          </a:t>
            </a:r>
            <a:r>
              <a:rPr lang="en-US" altLang="en-US" sz="2000" b="1" dirty="0">
                <a:solidFill>
                  <a:srgbClr val="C00000"/>
                </a:solidFill>
              </a:rPr>
              <a:t>Facts/Measures </a:t>
            </a:r>
            <a:r>
              <a:rPr lang="en-US" altLang="en-US" sz="2000" dirty="0"/>
              <a:t>contains</a:t>
            </a:r>
          </a:p>
          <a:p>
            <a:pPr lvl="2" eaLnBrk="1" hangingPunct="1"/>
            <a:r>
              <a:rPr lang="en-US" altLang="en-US" sz="2000" dirty="0"/>
              <a:t>           the How much and How many</a:t>
            </a:r>
          </a:p>
          <a:p>
            <a:pPr marL="1218072" lvl="2" indent="0" eaLnBrk="1" hangingPunct="1">
              <a:buNone/>
            </a:pPr>
            <a:r>
              <a:rPr lang="en-US" altLang="en-US" sz="2000" dirty="0"/>
              <a:t>                of Business Data</a:t>
            </a:r>
          </a:p>
        </p:txBody>
      </p:sp>
      <p:sp>
        <p:nvSpPr>
          <p:cNvPr id="2" name="Isosceles Triangle 1">
            <a:extLst>
              <a:ext uri="{FF2B5EF4-FFF2-40B4-BE49-F238E27FC236}">
                <a16:creationId xmlns:a16="http://schemas.microsoft.com/office/drawing/2014/main" id="{3FD7DC53-DD9B-47DF-8E30-FFDD707B4B4A}"/>
              </a:ext>
            </a:extLst>
          </p:cNvPr>
          <p:cNvSpPr/>
          <p:nvPr/>
        </p:nvSpPr>
        <p:spPr bwMode="auto">
          <a:xfrm>
            <a:off x="1934817" y="4147930"/>
            <a:ext cx="901148" cy="463827"/>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3" name="Cube 2">
            <a:extLst>
              <a:ext uri="{FF2B5EF4-FFF2-40B4-BE49-F238E27FC236}">
                <a16:creationId xmlns:a16="http://schemas.microsoft.com/office/drawing/2014/main" id="{2D916D38-312D-4788-B827-961EE83319BE}"/>
              </a:ext>
            </a:extLst>
          </p:cNvPr>
          <p:cNvSpPr/>
          <p:nvPr/>
        </p:nvSpPr>
        <p:spPr bwMode="auto">
          <a:xfrm>
            <a:off x="1934818" y="5499656"/>
            <a:ext cx="768625" cy="569840"/>
          </a:xfrm>
          <a:prstGeom prst="cub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4" name="Flowchart: Magnetic Disk 3">
            <a:extLst>
              <a:ext uri="{FF2B5EF4-FFF2-40B4-BE49-F238E27FC236}">
                <a16:creationId xmlns:a16="http://schemas.microsoft.com/office/drawing/2014/main" id="{CEE82219-DD77-4608-AC7B-9A9418460C21}"/>
              </a:ext>
            </a:extLst>
          </p:cNvPr>
          <p:cNvSpPr/>
          <p:nvPr/>
        </p:nvSpPr>
        <p:spPr bwMode="auto">
          <a:xfrm>
            <a:off x="7010400" y="3975652"/>
            <a:ext cx="4174435" cy="2504661"/>
          </a:xfrm>
          <a:prstGeom prst="flowChartMagneticDisk">
            <a:avLst/>
          </a:prstGeom>
          <a:solidFill>
            <a:srgbClr val="2F92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TextBox 4">
            <a:extLst>
              <a:ext uri="{FF2B5EF4-FFF2-40B4-BE49-F238E27FC236}">
                <a16:creationId xmlns:a16="http://schemas.microsoft.com/office/drawing/2014/main" id="{F90E3CBB-6303-4A83-9983-242522425CFD}"/>
              </a:ext>
            </a:extLst>
          </p:cNvPr>
          <p:cNvSpPr txBox="1"/>
          <p:nvPr/>
        </p:nvSpPr>
        <p:spPr>
          <a:xfrm>
            <a:off x="8083825" y="4242425"/>
            <a:ext cx="2173358" cy="369332"/>
          </a:xfrm>
          <a:prstGeom prst="rect">
            <a:avLst/>
          </a:prstGeom>
          <a:noFill/>
        </p:spPr>
        <p:txBody>
          <a:bodyPr wrap="square" rtlCol="0">
            <a:spAutoFit/>
          </a:bodyPr>
          <a:lstStyle/>
          <a:p>
            <a:r>
              <a:rPr lang="en-US" dirty="0"/>
              <a:t>Data Warehouse</a:t>
            </a:r>
          </a:p>
        </p:txBody>
      </p:sp>
      <p:sp>
        <p:nvSpPr>
          <p:cNvPr id="8" name="Isosceles Triangle 7">
            <a:extLst>
              <a:ext uri="{FF2B5EF4-FFF2-40B4-BE49-F238E27FC236}">
                <a16:creationId xmlns:a16="http://schemas.microsoft.com/office/drawing/2014/main" id="{23FFAE17-F0CC-4760-962A-C9102BB35003}"/>
              </a:ext>
            </a:extLst>
          </p:cNvPr>
          <p:cNvSpPr/>
          <p:nvPr/>
        </p:nvSpPr>
        <p:spPr bwMode="auto">
          <a:xfrm>
            <a:off x="7209187" y="4878531"/>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 name="Isosceles Triangle 8">
            <a:extLst>
              <a:ext uri="{FF2B5EF4-FFF2-40B4-BE49-F238E27FC236}">
                <a16:creationId xmlns:a16="http://schemas.microsoft.com/office/drawing/2014/main" id="{2FCDE854-A381-49D2-BED4-7ABD9E5A68B1}"/>
              </a:ext>
            </a:extLst>
          </p:cNvPr>
          <p:cNvSpPr/>
          <p:nvPr/>
        </p:nvSpPr>
        <p:spPr bwMode="auto">
          <a:xfrm>
            <a:off x="7361587" y="5030931"/>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0" name="Isosceles Triangle 9">
            <a:extLst>
              <a:ext uri="{FF2B5EF4-FFF2-40B4-BE49-F238E27FC236}">
                <a16:creationId xmlns:a16="http://schemas.microsoft.com/office/drawing/2014/main" id="{4526914E-7949-4517-970A-3FBF8FE8F807}"/>
              </a:ext>
            </a:extLst>
          </p:cNvPr>
          <p:cNvSpPr/>
          <p:nvPr/>
        </p:nvSpPr>
        <p:spPr bwMode="auto">
          <a:xfrm>
            <a:off x="7513987" y="5183331"/>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1" name="Isosceles Triangle 10">
            <a:extLst>
              <a:ext uri="{FF2B5EF4-FFF2-40B4-BE49-F238E27FC236}">
                <a16:creationId xmlns:a16="http://schemas.microsoft.com/office/drawing/2014/main" id="{6F71F9F4-E1A6-4BFF-83B3-21F192607242}"/>
              </a:ext>
            </a:extLst>
          </p:cNvPr>
          <p:cNvSpPr/>
          <p:nvPr/>
        </p:nvSpPr>
        <p:spPr bwMode="auto">
          <a:xfrm>
            <a:off x="7666387" y="5335731"/>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2" name="Isosceles Triangle 11">
            <a:extLst>
              <a:ext uri="{FF2B5EF4-FFF2-40B4-BE49-F238E27FC236}">
                <a16:creationId xmlns:a16="http://schemas.microsoft.com/office/drawing/2014/main" id="{E2D1AF97-7709-4DA7-9B29-3C38E3B105CE}"/>
              </a:ext>
            </a:extLst>
          </p:cNvPr>
          <p:cNvSpPr/>
          <p:nvPr/>
        </p:nvSpPr>
        <p:spPr bwMode="auto">
          <a:xfrm>
            <a:off x="7818787" y="5488131"/>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Isosceles Triangle 12">
            <a:extLst>
              <a:ext uri="{FF2B5EF4-FFF2-40B4-BE49-F238E27FC236}">
                <a16:creationId xmlns:a16="http://schemas.microsoft.com/office/drawing/2014/main" id="{BDC7674D-E7BB-4049-94ED-79D5D6F09609}"/>
              </a:ext>
            </a:extLst>
          </p:cNvPr>
          <p:cNvSpPr/>
          <p:nvPr/>
        </p:nvSpPr>
        <p:spPr bwMode="auto">
          <a:xfrm>
            <a:off x="7971187" y="5640531"/>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4" name="Isosceles Triangle 13">
            <a:extLst>
              <a:ext uri="{FF2B5EF4-FFF2-40B4-BE49-F238E27FC236}">
                <a16:creationId xmlns:a16="http://schemas.microsoft.com/office/drawing/2014/main" id="{5F1140C3-ABB1-4460-9FA1-C8AF3F45ED71}"/>
              </a:ext>
            </a:extLst>
          </p:cNvPr>
          <p:cNvSpPr/>
          <p:nvPr/>
        </p:nvSpPr>
        <p:spPr bwMode="auto">
          <a:xfrm>
            <a:off x="8123587" y="5792931"/>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5" name="Isosceles Triangle 14">
            <a:extLst>
              <a:ext uri="{FF2B5EF4-FFF2-40B4-BE49-F238E27FC236}">
                <a16:creationId xmlns:a16="http://schemas.microsoft.com/office/drawing/2014/main" id="{9BA0449A-1D23-4290-A8EF-16B3D9F66358}"/>
              </a:ext>
            </a:extLst>
          </p:cNvPr>
          <p:cNvSpPr/>
          <p:nvPr/>
        </p:nvSpPr>
        <p:spPr bwMode="auto">
          <a:xfrm>
            <a:off x="9173817" y="4871904"/>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Isosceles Triangle 15">
            <a:extLst>
              <a:ext uri="{FF2B5EF4-FFF2-40B4-BE49-F238E27FC236}">
                <a16:creationId xmlns:a16="http://schemas.microsoft.com/office/drawing/2014/main" id="{2DEE25E5-F69C-48DD-853F-5736DAEB5F6F}"/>
              </a:ext>
            </a:extLst>
          </p:cNvPr>
          <p:cNvSpPr/>
          <p:nvPr/>
        </p:nvSpPr>
        <p:spPr bwMode="auto">
          <a:xfrm>
            <a:off x="9256643" y="4977924"/>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7" name="Isosceles Triangle 16">
            <a:extLst>
              <a:ext uri="{FF2B5EF4-FFF2-40B4-BE49-F238E27FC236}">
                <a16:creationId xmlns:a16="http://schemas.microsoft.com/office/drawing/2014/main" id="{5D0C6429-6407-4FF2-BC4F-D2491FE6B658}"/>
              </a:ext>
            </a:extLst>
          </p:cNvPr>
          <p:cNvSpPr/>
          <p:nvPr/>
        </p:nvSpPr>
        <p:spPr bwMode="auto">
          <a:xfrm>
            <a:off x="9409043" y="5130324"/>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8" name="Isosceles Triangle 17">
            <a:extLst>
              <a:ext uri="{FF2B5EF4-FFF2-40B4-BE49-F238E27FC236}">
                <a16:creationId xmlns:a16="http://schemas.microsoft.com/office/drawing/2014/main" id="{B6708B30-7C8F-4158-851C-FC9E870617D4}"/>
              </a:ext>
            </a:extLst>
          </p:cNvPr>
          <p:cNvSpPr/>
          <p:nvPr/>
        </p:nvSpPr>
        <p:spPr bwMode="auto">
          <a:xfrm>
            <a:off x="9561443" y="5282724"/>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9" name="Isosceles Triangle 18">
            <a:extLst>
              <a:ext uri="{FF2B5EF4-FFF2-40B4-BE49-F238E27FC236}">
                <a16:creationId xmlns:a16="http://schemas.microsoft.com/office/drawing/2014/main" id="{4A68AF60-5775-4F38-8CF8-319496C8CD94}"/>
              </a:ext>
            </a:extLst>
          </p:cNvPr>
          <p:cNvSpPr/>
          <p:nvPr/>
        </p:nvSpPr>
        <p:spPr bwMode="auto">
          <a:xfrm>
            <a:off x="9713843" y="5435124"/>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0" name="Isosceles Triangle 19">
            <a:extLst>
              <a:ext uri="{FF2B5EF4-FFF2-40B4-BE49-F238E27FC236}">
                <a16:creationId xmlns:a16="http://schemas.microsoft.com/office/drawing/2014/main" id="{6F5395E3-D746-4E1F-A8E6-483A12EF3524}"/>
              </a:ext>
            </a:extLst>
          </p:cNvPr>
          <p:cNvSpPr/>
          <p:nvPr/>
        </p:nvSpPr>
        <p:spPr bwMode="auto">
          <a:xfrm>
            <a:off x="9866243" y="5587524"/>
            <a:ext cx="569845" cy="369332"/>
          </a:xfrm>
          <a:prstGeom prst="triangle">
            <a:avLst>
              <a:gd name="adj" fmla="val 41228"/>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2" name="Cube 21">
            <a:extLst>
              <a:ext uri="{FF2B5EF4-FFF2-40B4-BE49-F238E27FC236}">
                <a16:creationId xmlns:a16="http://schemas.microsoft.com/office/drawing/2014/main" id="{0D985B8F-8964-43D6-A15A-4A367254C91A}"/>
              </a:ext>
            </a:extLst>
          </p:cNvPr>
          <p:cNvSpPr/>
          <p:nvPr/>
        </p:nvSpPr>
        <p:spPr bwMode="auto">
          <a:xfrm>
            <a:off x="8295865" y="5170082"/>
            <a:ext cx="404192" cy="265042"/>
          </a:xfrm>
          <a:prstGeom prst="cub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4" name="Cube 23">
            <a:extLst>
              <a:ext uri="{FF2B5EF4-FFF2-40B4-BE49-F238E27FC236}">
                <a16:creationId xmlns:a16="http://schemas.microsoft.com/office/drawing/2014/main" id="{A2C1E325-FD4F-4EE1-9064-10F0BFB463B8}"/>
              </a:ext>
            </a:extLst>
          </p:cNvPr>
          <p:cNvSpPr/>
          <p:nvPr/>
        </p:nvSpPr>
        <p:spPr bwMode="auto">
          <a:xfrm>
            <a:off x="8700057" y="5712925"/>
            <a:ext cx="377684" cy="280523"/>
          </a:xfrm>
          <a:prstGeom prst="cub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5" name="Cube 24">
            <a:extLst>
              <a:ext uri="{FF2B5EF4-FFF2-40B4-BE49-F238E27FC236}">
                <a16:creationId xmlns:a16="http://schemas.microsoft.com/office/drawing/2014/main" id="{F588CDEA-EFE6-43E9-89B5-AFCC4F782E39}"/>
              </a:ext>
            </a:extLst>
          </p:cNvPr>
          <p:cNvSpPr/>
          <p:nvPr/>
        </p:nvSpPr>
        <p:spPr bwMode="auto">
          <a:xfrm>
            <a:off x="10263815" y="5030931"/>
            <a:ext cx="404192" cy="265042"/>
          </a:xfrm>
          <a:prstGeom prst="cub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6" name="Cube 25">
            <a:extLst>
              <a:ext uri="{FF2B5EF4-FFF2-40B4-BE49-F238E27FC236}">
                <a16:creationId xmlns:a16="http://schemas.microsoft.com/office/drawing/2014/main" id="{F5DDAE64-5427-44B4-8419-37A4A2F4F7FF}"/>
              </a:ext>
            </a:extLst>
          </p:cNvPr>
          <p:cNvSpPr/>
          <p:nvPr/>
        </p:nvSpPr>
        <p:spPr bwMode="auto">
          <a:xfrm>
            <a:off x="10668007" y="5573774"/>
            <a:ext cx="377684" cy="280523"/>
          </a:xfrm>
          <a:prstGeom prst="cube">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95560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lgn="l" eaLnBrk="1" hangingPunct="1"/>
            <a:r>
              <a:rPr lang="en-US" altLang="en-US" sz="2800" dirty="0">
                <a:solidFill>
                  <a:schemeClr val="tx1"/>
                </a:solidFill>
              </a:rPr>
              <a:t>Data Warehousing</a:t>
            </a:r>
          </a:p>
        </p:txBody>
      </p:sp>
      <p:sp>
        <p:nvSpPr>
          <p:cNvPr id="4" name="Rectangle 3"/>
          <p:cNvSpPr txBox="1">
            <a:spLocks noChangeArrowheads="1"/>
          </p:cNvSpPr>
          <p:nvPr/>
        </p:nvSpPr>
        <p:spPr>
          <a:xfrm>
            <a:off x="789542" y="1596788"/>
            <a:ext cx="10855287" cy="4914180"/>
          </a:xfrm>
          <a:prstGeom prst="rect">
            <a:avLst/>
          </a:prstGeom>
        </p:spPr>
        <p:txBody>
          <a:bodyPr vert="horz" lIns="68589" tIns="34295" rIns="68589" bIns="34295" rtlCol="0">
            <a:norm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marL="0" indent="0">
              <a:buNone/>
            </a:pPr>
            <a:r>
              <a:rPr lang="en-US" altLang="en-US" sz="1800" b="1" dirty="0"/>
              <a:t>Definition</a:t>
            </a:r>
            <a:r>
              <a:rPr lang="en-US" altLang="en-US" sz="1800" dirty="0"/>
              <a:t>:</a:t>
            </a:r>
          </a:p>
          <a:p>
            <a:pPr marL="0" indent="0">
              <a:buNone/>
            </a:pPr>
            <a:r>
              <a:rPr lang="en-US" altLang="en-US" sz="1800" dirty="0"/>
              <a:t>	</a:t>
            </a:r>
            <a:r>
              <a:rPr lang="en-US" altLang="en-US" sz="2000" dirty="0"/>
              <a:t>“A data warehouse is a subject-oriented, integrated, time-variant and nonvolatile collection of data in support of management’s decision-making process”.</a:t>
            </a:r>
          </a:p>
          <a:p>
            <a:pPr marL="0" indent="0">
              <a:buNone/>
            </a:pPr>
            <a:r>
              <a:rPr lang="en-US" altLang="en-US" sz="1800" dirty="0"/>
              <a:t>							- William, H </a:t>
            </a:r>
            <a:r>
              <a:rPr lang="en-US" altLang="en-US" sz="1800" dirty="0" err="1"/>
              <a:t>Inmon</a:t>
            </a:r>
            <a:endParaRPr lang="en-US" altLang="en-US" sz="1800" dirty="0"/>
          </a:p>
          <a:p>
            <a:pPr>
              <a:defRPr/>
            </a:pPr>
            <a:endParaRPr lang="en-US" altLang="en-US" sz="1800" kern="0" dirty="0">
              <a:solidFill>
                <a:srgbClr val="000000"/>
              </a:solidFill>
            </a:endParaRPr>
          </a:p>
          <a:p>
            <a:pPr marL="0" indent="0">
              <a:buNone/>
              <a:defRPr/>
            </a:pPr>
            <a:r>
              <a:rPr lang="en-US" altLang="en-US" sz="1800" b="1" kern="0" dirty="0">
                <a:solidFill>
                  <a:srgbClr val="000000"/>
                </a:solidFill>
              </a:rPr>
              <a:t>    Subject-oriented</a:t>
            </a:r>
            <a:r>
              <a:rPr lang="en-US" altLang="en-US" sz="1800" kern="0" dirty="0">
                <a:solidFill>
                  <a:srgbClr val="000000"/>
                </a:solidFill>
              </a:rPr>
              <a:t>:</a:t>
            </a:r>
          </a:p>
          <a:p>
            <a:pPr marL="609036" lvl="1" indent="0">
              <a:buNone/>
              <a:defRPr/>
            </a:pPr>
            <a:r>
              <a:rPr lang="en-US" altLang="en-US" sz="1533" kern="0" dirty="0">
                <a:solidFill>
                  <a:srgbClr val="000000"/>
                </a:solidFill>
              </a:rPr>
              <a:t>	</a:t>
            </a:r>
            <a:r>
              <a:rPr lang="en-US" altLang="en-US" sz="1800" kern="0" dirty="0">
                <a:solidFill>
                  <a:srgbClr val="000000"/>
                </a:solidFill>
              </a:rPr>
              <a:t>Focusing on the modeling and analysis of data for decision makers, not on daily operations or transaction processing.</a:t>
            </a:r>
          </a:p>
          <a:p>
            <a:pPr marL="76129" indent="0">
              <a:buNone/>
              <a:defRPr/>
            </a:pPr>
            <a:r>
              <a:rPr lang="en-US" altLang="en-US" sz="1800" b="1" kern="0" dirty="0">
                <a:solidFill>
                  <a:srgbClr val="000000"/>
                </a:solidFill>
              </a:rPr>
              <a:t>   Integrated:</a:t>
            </a:r>
          </a:p>
          <a:p>
            <a:pPr marL="609036" lvl="1" indent="0">
              <a:buNone/>
              <a:defRPr/>
            </a:pPr>
            <a:r>
              <a:rPr lang="en-US" altLang="en-US" sz="1533" kern="0" dirty="0">
                <a:solidFill>
                  <a:srgbClr val="000000"/>
                </a:solidFill>
              </a:rPr>
              <a:t>	</a:t>
            </a:r>
            <a:r>
              <a:rPr lang="en-US" altLang="en-US" sz="1800" kern="0" dirty="0">
                <a:solidFill>
                  <a:srgbClr val="000000"/>
                </a:solidFill>
              </a:rPr>
              <a:t>Integrate data from multiple data sources.</a:t>
            </a:r>
          </a:p>
          <a:p>
            <a:pPr marL="76129" indent="0">
              <a:buNone/>
              <a:defRPr/>
            </a:pPr>
            <a:r>
              <a:rPr lang="en-US" altLang="en-US" sz="1800" b="1" kern="0" dirty="0">
                <a:solidFill>
                  <a:srgbClr val="000000"/>
                </a:solidFill>
              </a:rPr>
              <a:t>  Time Variant:</a:t>
            </a:r>
          </a:p>
          <a:p>
            <a:pPr marL="609036" lvl="1" indent="0">
              <a:buNone/>
              <a:defRPr/>
            </a:pPr>
            <a:r>
              <a:rPr lang="en-US" altLang="en-US" sz="1533" kern="0" dirty="0">
                <a:solidFill>
                  <a:srgbClr val="000000"/>
                </a:solidFill>
              </a:rPr>
              <a:t>	</a:t>
            </a:r>
            <a:r>
              <a:rPr lang="en-US" altLang="en-US" sz="1800" kern="0" dirty="0">
                <a:solidFill>
                  <a:srgbClr val="000000"/>
                </a:solidFill>
              </a:rPr>
              <a:t>All data in the data warehouse is identified with a particular time period.</a:t>
            </a:r>
          </a:p>
          <a:p>
            <a:pPr marL="76129" indent="0">
              <a:buNone/>
              <a:defRPr/>
            </a:pPr>
            <a:r>
              <a:rPr lang="en-US" altLang="en-US" sz="1800" b="1" kern="0" dirty="0">
                <a:solidFill>
                  <a:srgbClr val="000000"/>
                </a:solidFill>
              </a:rPr>
              <a:t>   Non-volatile</a:t>
            </a:r>
          </a:p>
          <a:p>
            <a:pPr marL="609036" lvl="1" indent="0">
              <a:buNone/>
              <a:defRPr/>
            </a:pPr>
            <a:r>
              <a:rPr lang="en-US" altLang="en-US" sz="1533" kern="0" dirty="0">
                <a:solidFill>
                  <a:srgbClr val="000000"/>
                </a:solidFill>
              </a:rPr>
              <a:t>	</a:t>
            </a:r>
            <a:r>
              <a:rPr lang="en-US" altLang="en-US" sz="1800" kern="0" dirty="0">
                <a:solidFill>
                  <a:srgbClr val="000000"/>
                </a:solidFill>
              </a:rPr>
              <a:t>Data is stable in a data warehouse</a:t>
            </a:r>
          </a:p>
          <a:p>
            <a:pPr marL="609036" lvl="1" indent="0">
              <a:buNone/>
              <a:defRPr/>
            </a:pPr>
            <a:r>
              <a:rPr lang="en-US" sz="1800" dirty="0"/>
              <a:t>               https://www.intricity.com/data-warehousing-videos/</a:t>
            </a:r>
          </a:p>
          <a:p>
            <a:pPr lvl="1">
              <a:defRPr/>
            </a:pPr>
            <a:endParaRPr lang="en-US" altLang="en-US" sz="1800" kern="0" dirty="0">
              <a:solidFill>
                <a:srgbClr val="000000"/>
              </a:solidFill>
            </a:endParaRPr>
          </a:p>
          <a:p>
            <a:pPr lvl="4">
              <a:defRPr/>
            </a:pPr>
            <a:endParaRPr lang="en-US" altLang="en-US" sz="1600" kern="0" dirty="0">
              <a:solidFill>
                <a:srgbClr val="FF0000"/>
              </a:solidFill>
              <a:effectLst>
                <a:outerShdw blurRad="38100" dist="38100" dir="2700000" algn="tl">
                  <a:srgbClr val="C0C0C0"/>
                </a:outerShdw>
              </a:effectLst>
            </a:endParaRPr>
          </a:p>
        </p:txBody>
      </p:sp>
    </p:spTree>
    <p:extLst>
      <p:ext uri="{BB962C8B-B14F-4D97-AF65-F5344CB8AC3E}">
        <p14:creationId xmlns:p14="http://schemas.microsoft.com/office/powerpoint/2010/main" val="193429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BF55B0-57C2-40CB-A690-6B8C95315002}"/>
              </a:ext>
            </a:extLst>
          </p:cNvPr>
          <p:cNvSpPr txBox="1">
            <a:spLocks noChangeArrowheads="1"/>
          </p:cNvSpPr>
          <p:nvPr/>
        </p:nvSpPr>
        <p:spPr>
          <a:xfrm>
            <a:off x="-225286" y="1378226"/>
            <a:ext cx="9250016" cy="4613369"/>
          </a:xfrm>
          <a:prstGeom prst="rect">
            <a:avLst/>
          </a:prstGeom>
        </p:spPr>
        <p:txBody>
          <a:bodyPr vert="horz" lIns="91440" tIns="45720" rIns="91440" bIns="45720" rtlCol="0">
            <a:no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lvl="2" indent="-228600">
              <a:lnSpc>
                <a:spcPct val="90000"/>
              </a:lnSpc>
              <a:buFont typeface="Arial" panose="020B0604020202020204" pitchFamily="34" charset="0"/>
              <a:buChar char="•"/>
            </a:pPr>
            <a:endParaRPr lang="en-US" altLang="en-US" sz="1900" kern="1200" dirty="0">
              <a:solidFill>
                <a:schemeClr val="tx1"/>
              </a:solidFill>
              <a:latin typeface="+mn-lt"/>
              <a:cs typeface="+mn-cs"/>
            </a:endParaRPr>
          </a:p>
          <a:p>
            <a:pPr lvl="2">
              <a:lnSpc>
                <a:spcPct val="90000"/>
              </a:lnSpc>
              <a:buFont typeface="Arial" panose="020B0604020202020204" pitchFamily="34" charset="0"/>
              <a:buChar char="•"/>
            </a:pPr>
            <a:r>
              <a:rPr lang="en-US" sz="2000" dirty="0"/>
              <a:t>It is the process of extracting previously unknown, comprehensible and actionable information from large data warehouses and uses it to make a crucial business decision. </a:t>
            </a:r>
          </a:p>
          <a:p>
            <a:pPr marL="1218072" lvl="2" indent="0">
              <a:lnSpc>
                <a:spcPct val="90000"/>
              </a:lnSpc>
              <a:buFontTx/>
              <a:buNone/>
            </a:pPr>
            <a:endParaRPr lang="en-US" sz="2000" dirty="0"/>
          </a:p>
          <a:p>
            <a:pPr lvl="2">
              <a:lnSpc>
                <a:spcPct val="90000"/>
              </a:lnSpc>
              <a:buFont typeface="Arial" panose="020B0604020202020204" pitchFamily="34" charset="0"/>
              <a:buChar char="•"/>
            </a:pPr>
            <a:r>
              <a:rPr lang="en-US" sz="2000" dirty="0"/>
              <a:t>The information or knowledge extracted so can be used for any </a:t>
            </a:r>
          </a:p>
          <a:p>
            <a:pPr marL="1218072" lvl="2" indent="0">
              <a:lnSpc>
                <a:spcPct val="90000"/>
              </a:lnSpc>
              <a:buNone/>
            </a:pPr>
            <a:r>
              <a:rPr lang="en-US" sz="2000" dirty="0"/>
              <a:t>     of the following applications −</a:t>
            </a:r>
          </a:p>
          <a:p>
            <a:pPr lvl="3">
              <a:lnSpc>
                <a:spcPct val="90000"/>
              </a:lnSpc>
              <a:buFont typeface="Arial" panose="020B0604020202020204" pitchFamily="34" charset="0"/>
              <a:buChar char="•"/>
            </a:pPr>
            <a:r>
              <a:rPr lang="en-US" sz="2000" dirty="0"/>
              <a:t>Market Analysis</a:t>
            </a:r>
          </a:p>
          <a:p>
            <a:pPr lvl="3">
              <a:lnSpc>
                <a:spcPct val="90000"/>
              </a:lnSpc>
              <a:buFont typeface="Arial" panose="020B0604020202020204" pitchFamily="34" charset="0"/>
              <a:buChar char="•"/>
            </a:pPr>
            <a:r>
              <a:rPr lang="en-US" sz="2000" dirty="0"/>
              <a:t>Fraud Detection</a:t>
            </a:r>
          </a:p>
          <a:p>
            <a:pPr lvl="3">
              <a:lnSpc>
                <a:spcPct val="90000"/>
              </a:lnSpc>
              <a:buFont typeface="Arial" panose="020B0604020202020204" pitchFamily="34" charset="0"/>
              <a:buChar char="•"/>
            </a:pPr>
            <a:r>
              <a:rPr lang="en-US" sz="2000" dirty="0"/>
              <a:t>Customer Retention</a:t>
            </a:r>
          </a:p>
          <a:p>
            <a:pPr lvl="3">
              <a:lnSpc>
                <a:spcPct val="90000"/>
              </a:lnSpc>
              <a:buFont typeface="Arial" panose="020B0604020202020204" pitchFamily="34" charset="0"/>
              <a:buChar char="•"/>
            </a:pPr>
            <a:r>
              <a:rPr lang="en-US" sz="2000" dirty="0"/>
              <a:t>Production Control</a:t>
            </a:r>
          </a:p>
          <a:p>
            <a:pPr lvl="3">
              <a:lnSpc>
                <a:spcPct val="90000"/>
              </a:lnSpc>
              <a:buFont typeface="Arial" panose="020B0604020202020204" pitchFamily="34" charset="0"/>
              <a:buChar char="•"/>
            </a:pPr>
            <a:r>
              <a:rPr lang="en-US" sz="2000" dirty="0"/>
              <a:t>Science Exploration</a:t>
            </a:r>
          </a:p>
          <a:p>
            <a:pPr marL="1827108" lvl="3" indent="-228600">
              <a:lnSpc>
                <a:spcPct val="90000"/>
              </a:lnSpc>
              <a:buFont typeface="Arial" panose="020B0604020202020204" pitchFamily="34" charset="0"/>
              <a:buChar char="•"/>
            </a:pPr>
            <a:endParaRPr lang="en-US" altLang="en-US" sz="1900" kern="1200" dirty="0">
              <a:solidFill>
                <a:schemeClr val="tx1"/>
              </a:solidFill>
              <a:latin typeface="+mn-lt"/>
              <a:cs typeface="+mn-cs"/>
            </a:endParaRPr>
          </a:p>
        </p:txBody>
      </p:sp>
      <p:pic>
        <p:nvPicPr>
          <p:cNvPr id="5" name="Picture 4">
            <a:extLst>
              <a:ext uri="{FF2B5EF4-FFF2-40B4-BE49-F238E27FC236}">
                <a16:creationId xmlns:a16="http://schemas.microsoft.com/office/drawing/2014/main" id="{60FA2C59-A208-4EB7-B39A-AE0765DDC65A}"/>
              </a:ext>
            </a:extLst>
          </p:cNvPr>
          <p:cNvPicPr>
            <a:picLocks noChangeAspect="1"/>
          </p:cNvPicPr>
          <p:nvPr/>
        </p:nvPicPr>
        <p:blipFill rotWithShape="1">
          <a:blip r:embed="rId2">
            <a:extLst>
              <a:ext uri="{28A0092B-C50C-407E-A947-70E740481C1C}">
                <a14:useLocalDpi xmlns:a14="http://schemas.microsoft.com/office/drawing/2010/main" val="0"/>
              </a:ext>
            </a:extLst>
          </a:blip>
          <a:srcRect t="1009" r="1" b="1"/>
          <a:stretch/>
        </p:blipFill>
        <p:spPr>
          <a:xfrm>
            <a:off x="8637562" y="2421264"/>
            <a:ext cx="3371557" cy="3684114"/>
          </a:xfrm>
          <a:prstGeom prst="rect">
            <a:avLst/>
          </a:prstGeom>
          <a:effectLst/>
        </p:spPr>
      </p:pic>
      <p:sp>
        <p:nvSpPr>
          <p:cNvPr id="6" name="Rectangle 2">
            <a:extLst>
              <a:ext uri="{FF2B5EF4-FFF2-40B4-BE49-F238E27FC236}">
                <a16:creationId xmlns:a16="http://schemas.microsoft.com/office/drawing/2014/main" id="{A669A8AA-B8A3-45A0-BD07-7E470F738057}"/>
              </a:ext>
            </a:extLst>
          </p:cNvPr>
          <p:cNvSpPr txBox="1">
            <a:spLocks noChangeArrowheads="1"/>
          </p:cNvSpPr>
          <p:nvPr/>
        </p:nvSpPr>
        <p:spPr>
          <a:xfrm>
            <a:off x="648929" y="135151"/>
            <a:ext cx="5127031" cy="1676603"/>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a:lstStyle>
          <a:p>
            <a:pPr>
              <a:lnSpc>
                <a:spcPct val="90000"/>
              </a:lnSpc>
            </a:pPr>
            <a:r>
              <a:rPr lang="en-US" altLang="en-US" sz="4400" kern="1200">
                <a:solidFill>
                  <a:schemeClr val="tx1"/>
                </a:solidFill>
                <a:latin typeface="+mj-lt"/>
                <a:cs typeface="+mj-cs"/>
              </a:rPr>
              <a:t>Data Mining </a:t>
            </a:r>
            <a:endParaRPr lang="en-US" altLang="en-US" sz="4400" kern="1200" dirty="0">
              <a:solidFill>
                <a:schemeClr val="tx1"/>
              </a:solidFill>
              <a:latin typeface="+mj-lt"/>
              <a:cs typeface="+mj-cs"/>
            </a:endParaRPr>
          </a:p>
        </p:txBody>
      </p:sp>
    </p:spTree>
    <p:extLst>
      <p:ext uri="{BB962C8B-B14F-4D97-AF65-F5344CB8AC3E}">
        <p14:creationId xmlns:p14="http://schemas.microsoft.com/office/powerpoint/2010/main" val="97270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5D76FA-6586-4923-816A-125A5A445027}"/>
              </a:ext>
            </a:extLst>
          </p:cNvPr>
          <p:cNvSpPr txBox="1">
            <a:spLocks noChangeArrowheads="1"/>
          </p:cNvSpPr>
          <p:nvPr/>
        </p:nvSpPr>
        <p:spPr>
          <a:xfrm>
            <a:off x="648929" y="135151"/>
            <a:ext cx="5127031" cy="1676603"/>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a:lstStyle>
          <a:p>
            <a:pPr>
              <a:lnSpc>
                <a:spcPct val="90000"/>
              </a:lnSpc>
            </a:pPr>
            <a:r>
              <a:rPr lang="en-US" altLang="en-US" sz="4400" kern="1200" dirty="0">
                <a:solidFill>
                  <a:schemeClr val="tx1"/>
                </a:solidFill>
                <a:latin typeface="+mj-lt"/>
                <a:cs typeface="+mj-cs"/>
              </a:rPr>
              <a:t>Data Mining </a:t>
            </a:r>
          </a:p>
        </p:txBody>
      </p:sp>
      <p:sp>
        <p:nvSpPr>
          <p:cNvPr id="3" name="Rectangle 3">
            <a:extLst>
              <a:ext uri="{FF2B5EF4-FFF2-40B4-BE49-F238E27FC236}">
                <a16:creationId xmlns:a16="http://schemas.microsoft.com/office/drawing/2014/main" id="{1087BD76-F48B-4368-A5C6-0C68D32DF490}"/>
              </a:ext>
            </a:extLst>
          </p:cNvPr>
          <p:cNvSpPr txBox="1">
            <a:spLocks noChangeArrowheads="1"/>
          </p:cNvSpPr>
          <p:nvPr/>
        </p:nvSpPr>
        <p:spPr>
          <a:xfrm>
            <a:off x="1126435" y="1378225"/>
            <a:ext cx="10416635" cy="5102087"/>
          </a:xfrm>
          <a:prstGeom prst="rect">
            <a:avLst/>
          </a:prstGeom>
        </p:spPr>
        <p:txBody>
          <a:bodyPr vert="horz" lIns="91440" tIns="45720" rIns="91440" bIns="45720" rtlCol="0">
            <a:no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lvl="2" indent="-228600">
              <a:lnSpc>
                <a:spcPct val="90000"/>
              </a:lnSpc>
              <a:buFont typeface="Arial" panose="020B0604020202020204" pitchFamily="34" charset="0"/>
              <a:buChar char="•"/>
            </a:pPr>
            <a:endParaRPr lang="en-US" altLang="en-US" sz="2000" kern="1200" dirty="0">
              <a:solidFill>
                <a:schemeClr val="tx1"/>
              </a:solidFill>
              <a:latin typeface="+mn-lt"/>
              <a:cs typeface="+mn-cs"/>
            </a:endParaRPr>
          </a:p>
          <a:p>
            <a:pPr marL="0" indent="0">
              <a:lnSpc>
                <a:spcPct val="90000"/>
              </a:lnSpc>
              <a:buNone/>
            </a:pPr>
            <a:r>
              <a:rPr lang="en-US" sz="2000" b="1" dirty="0"/>
              <a:t>Process of Data Mining:</a:t>
            </a:r>
          </a:p>
          <a:p>
            <a:pPr marL="1827108" lvl="3" indent="-228600">
              <a:lnSpc>
                <a:spcPct val="90000"/>
              </a:lnSpc>
              <a:buFont typeface="Arial" panose="020B0604020202020204" pitchFamily="34" charset="0"/>
              <a:buChar char="•"/>
            </a:pPr>
            <a:endParaRPr lang="en-US" altLang="en-US" sz="1800" b="1" kern="1200" dirty="0">
              <a:solidFill>
                <a:schemeClr val="tx1"/>
              </a:solidFill>
              <a:latin typeface="+mn-lt"/>
              <a:cs typeface="+mn-cs"/>
            </a:endParaRPr>
          </a:p>
          <a:p>
            <a:pPr marL="0" indent="0">
              <a:buNone/>
            </a:pPr>
            <a:r>
              <a:rPr lang="en-US" sz="1800" dirty="0"/>
              <a:t>	</a:t>
            </a:r>
            <a:r>
              <a:rPr lang="en-US" sz="2000" dirty="0"/>
              <a:t>Data mining process is break down into below 5 stages:</a:t>
            </a:r>
          </a:p>
          <a:p>
            <a:r>
              <a:rPr lang="en-US" sz="2000" b="1" dirty="0"/>
              <a:t>Data Exploration/ Gathering:</a:t>
            </a:r>
            <a:r>
              <a:rPr lang="en-US" sz="2000" dirty="0"/>
              <a:t> Identify data from different data sources and load it to decentralized data warehouses.</a:t>
            </a:r>
          </a:p>
          <a:p>
            <a:r>
              <a:rPr lang="en-US" sz="2000" b="1" dirty="0"/>
              <a:t>Store and Manage Data:</a:t>
            </a:r>
            <a:r>
              <a:rPr lang="en-US" sz="2000" dirty="0"/>
              <a:t> Store the data in distributed storage (HDFS), in-house servers or in a cloud (Amazon S3, Azure).</a:t>
            </a:r>
          </a:p>
          <a:p>
            <a:r>
              <a:rPr lang="en-US" sz="2000" b="1" dirty="0"/>
              <a:t>Modeling:</a:t>
            </a:r>
            <a:r>
              <a:rPr lang="en-US" sz="2000" dirty="0"/>
              <a:t> Business team, Developers will access the data and apply sampling and transformation in data and remove corrupt, irrelevant, inaccurate, incomplete data.</a:t>
            </a:r>
          </a:p>
          <a:p>
            <a:r>
              <a:rPr lang="en-US" sz="2000" b="1" dirty="0"/>
              <a:t>Deploying Models:</a:t>
            </a:r>
            <a:r>
              <a:rPr lang="en-US" sz="2000" dirty="0"/>
              <a:t> Based on the results from modeled data sort the data based on users expectations or results.</a:t>
            </a:r>
          </a:p>
          <a:p>
            <a:r>
              <a:rPr lang="en-US" sz="2000" b="1" dirty="0"/>
              <a:t>Visualize Data:</a:t>
            </a:r>
            <a:r>
              <a:rPr lang="en-US" sz="2000" dirty="0"/>
              <a:t> Presents the data in the graphs or tables or charts or decision tree format so that end users can understand.</a:t>
            </a:r>
          </a:p>
          <a:p>
            <a:pPr marL="1827108" lvl="3" indent="-228600">
              <a:lnSpc>
                <a:spcPct val="90000"/>
              </a:lnSpc>
              <a:buFont typeface="Arial" panose="020B0604020202020204" pitchFamily="34" charset="0"/>
              <a:buChar char="•"/>
            </a:pPr>
            <a:endParaRPr lang="en-US" altLang="en-US" sz="1800" kern="1200" dirty="0">
              <a:solidFill>
                <a:schemeClr val="tx1"/>
              </a:solidFill>
              <a:latin typeface="+mn-lt"/>
              <a:cs typeface="+mn-cs"/>
            </a:endParaRPr>
          </a:p>
        </p:txBody>
      </p:sp>
    </p:spTree>
    <p:extLst>
      <p:ext uri="{BB962C8B-B14F-4D97-AF65-F5344CB8AC3E}">
        <p14:creationId xmlns:p14="http://schemas.microsoft.com/office/powerpoint/2010/main" val="132684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BAB2837-4589-49E7-92D4-75B779BB34BC}"/>
              </a:ext>
            </a:extLst>
          </p:cNvPr>
          <p:cNvSpPr txBox="1">
            <a:spLocks noChangeArrowheads="1"/>
          </p:cNvSpPr>
          <p:nvPr/>
        </p:nvSpPr>
        <p:spPr>
          <a:xfrm>
            <a:off x="960100" y="580538"/>
            <a:ext cx="10588434" cy="1062644"/>
          </a:xfrm>
          <a:prstGeom prst="rect">
            <a:avLst/>
          </a:prstGeom>
        </p:spPr>
        <p:txBody>
          <a:bodyPr vert="horz" lIns="91440" tIns="45720" rIns="91440" bIns="45720" rtlCol="0" anchor="b">
            <a:normAutofit/>
          </a:bodyPr>
          <a:lst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a:lstStyle>
          <a:p>
            <a:pPr>
              <a:lnSpc>
                <a:spcPct val="90000"/>
              </a:lnSpc>
            </a:pPr>
            <a:r>
              <a:rPr lang="en-US" altLang="en-US" sz="4400" dirty="0">
                <a:solidFill>
                  <a:schemeClr val="tx1"/>
                </a:solidFill>
                <a:latin typeface="+mj-lt"/>
                <a:cs typeface="+mj-cs"/>
              </a:rPr>
              <a:t>OLTP</a:t>
            </a:r>
          </a:p>
        </p:txBody>
      </p:sp>
      <p:sp>
        <p:nvSpPr>
          <p:cNvPr id="3" name="Rectangle 3">
            <a:extLst>
              <a:ext uri="{FF2B5EF4-FFF2-40B4-BE49-F238E27FC236}">
                <a16:creationId xmlns:a16="http://schemas.microsoft.com/office/drawing/2014/main" id="{BB89BDE0-D0DE-4132-A6EF-1816927DECA6}"/>
              </a:ext>
            </a:extLst>
          </p:cNvPr>
          <p:cNvSpPr txBox="1">
            <a:spLocks noChangeArrowheads="1"/>
          </p:cNvSpPr>
          <p:nvPr/>
        </p:nvSpPr>
        <p:spPr>
          <a:xfrm>
            <a:off x="1126435" y="1815548"/>
            <a:ext cx="10416635" cy="4664764"/>
          </a:xfrm>
          <a:prstGeom prst="rect">
            <a:avLst/>
          </a:prstGeom>
        </p:spPr>
        <p:txBody>
          <a:bodyPr vert="horz" lIns="91440" tIns="45720" rIns="91440" bIns="45720" rtlCol="0">
            <a:noAutofit/>
          </a:bodyPr>
          <a:lst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a:lstStyle>
          <a:p>
            <a:pPr marL="685166" lvl="1" indent="-228600">
              <a:lnSpc>
                <a:spcPct val="90000"/>
              </a:lnSpc>
              <a:buFont typeface="Arial" panose="020B0604020202020204" pitchFamily="34" charset="0"/>
              <a:buChar char="•"/>
            </a:pPr>
            <a:r>
              <a:rPr lang="en-US" dirty="0"/>
              <a:t>OLTP (Online Transaction Processing) is a class of software programs capable of supporting transaction-oriented applications on the Internet.</a:t>
            </a:r>
          </a:p>
          <a:p>
            <a:pPr marL="685166" lvl="1" indent="-228600">
              <a:lnSpc>
                <a:spcPct val="90000"/>
              </a:lnSpc>
              <a:buFont typeface="Arial" panose="020B0604020202020204" pitchFamily="34" charset="0"/>
              <a:buChar char="•"/>
            </a:pPr>
            <a:r>
              <a:rPr lang="en-US" dirty="0"/>
              <a:t>The main focus of OLTP system is to record the current </a:t>
            </a:r>
            <a:r>
              <a:rPr lang="en-US" b="1" dirty="0"/>
              <a:t>Update, Insertion and Deletion</a:t>
            </a:r>
            <a:r>
              <a:rPr lang="en-US" dirty="0"/>
              <a:t> while transaction.</a:t>
            </a:r>
          </a:p>
          <a:p>
            <a:pPr marL="685166" lvl="1" indent="-228600">
              <a:lnSpc>
                <a:spcPct val="90000"/>
              </a:lnSpc>
              <a:buFont typeface="Arial" panose="020B0604020202020204" pitchFamily="34" charset="0"/>
              <a:buChar char="•"/>
            </a:pPr>
            <a:r>
              <a:rPr lang="en-US" dirty="0"/>
              <a:t>An important attribute of an OLTP system is its ability to maintain concurrency. To avoid single points of failure, these systems are often decentralized.</a:t>
            </a:r>
          </a:p>
          <a:p>
            <a:pPr marL="685166" lvl="1" indent="-228600">
              <a:lnSpc>
                <a:spcPct val="90000"/>
              </a:lnSpc>
              <a:buFont typeface="Arial" panose="020B0604020202020204" pitchFamily="34" charset="0"/>
              <a:buChar char="•"/>
            </a:pPr>
            <a:r>
              <a:rPr lang="en-US" dirty="0"/>
              <a:t>The best example for OLTP system is an </a:t>
            </a:r>
            <a:r>
              <a:rPr lang="en-US" b="1" dirty="0"/>
              <a:t>ATM</a:t>
            </a:r>
            <a:r>
              <a:rPr lang="en-US" dirty="0"/>
              <a:t>, in which using short transactions we modify the status of our account. OLTP system becomes the source of data for OLAP.</a:t>
            </a:r>
          </a:p>
        </p:txBody>
      </p:sp>
      <p:pic>
        <p:nvPicPr>
          <p:cNvPr id="4" name="Picture 3">
            <a:extLst>
              <a:ext uri="{FF2B5EF4-FFF2-40B4-BE49-F238E27FC236}">
                <a16:creationId xmlns:a16="http://schemas.microsoft.com/office/drawing/2014/main" id="{E285103D-A8D5-45CB-BF0D-A2099AB3F514}"/>
              </a:ext>
            </a:extLst>
          </p:cNvPr>
          <p:cNvPicPr>
            <a:picLocks noChangeAspect="1"/>
          </p:cNvPicPr>
          <p:nvPr/>
        </p:nvPicPr>
        <p:blipFill>
          <a:blip r:embed="rId2"/>
          <a:stretch>
            <a:fillRect/>
          </a:stretch>
        </p:blipFill>
        <p:spPr>
          <a:xfrm>
            <a:off x="7866743" y="4547758"/>
            <a:ext cx="2946400" cy="2104920"/>
          </a:xfrm>
          <a:prstGeom prst="rect">
            <a:avLst/>
          </a:prstGeom>
        </p:spPr>
      </p:pic>
    </p:spTree>
    <p:extLst>
      <p:ext uri="{BB962C8B-B14F-4D97-AF65-F5344CB8AC3E}">
        <p14:creationId xmlns:p14="http://schemas.microsoft.com/office/powerpoint/2010/main" val="1863968549"/>
      </p:ext>
    </p:extLst>
  </p:cSld>
  <p:clrMapOvr>
    <a:masterClrMapping/>
  </p:clrMapOvr>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DAF6020E-BB46-48A3-BCE9-1D765304384D}"/>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EFE2F61D-0844-4312-8295-BA9460D20164}"/>
</file>

<file path=customXml/itemProps4.xml><?xml version="1.0" encoding="utf-8"?>
<ds:datastoreItem xmlns:ds="http://schemas.openxmlformats.org/officeDocument/2006/customXml" ds:itemID="{BD436206-DA2B-4CD8-A0C5-9CDD770A8F34}"/>
</file>

<file path=docProps/app.xml><?xml version="1.0" encoding="utf-8"?>
<Properties xmlns="http://schemas.openxmlformats.org/officeDocument/2006/extended-properties" xmlns:vt="http://schemas.openxmlformats.org/officeDocument/2006/docPropsVTypes">
  <TotalTime>1</TotalTime>
  <Words>501</Words>
  <Application>Microsoft Office PowerPoint</Application>
  <PresentationFormat>Widescreen</PresentationFormat>
  <Paragraphs>158</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Brush Script Std</vt:lpstr>
      <vt:lpstr>Calibri</vt:lpstr>
      <vt:lpstr>Helvetica Condensed</vt:lpstr>
      <vt:lpstr>HelveticaNeue Condensed</vt:lpstr>
      <vt:lpstr>Times</vt:lpstr>
      <vt:lpstr>Times New Roman</vt:lpstr>
      <vt:lpstr>Blank Presentation</vt:lpstr>
      <vt:lpstr>DBMS- Session4</vt:lpstr>
      <vt:lpstr>Session Objective</vt:lpstr>
      <vt:lpstr>Trasaction</vt:lpstr>
      <vt:lpstr>Transaction Properties</vt:lpstr>
      <vt:lpstr>Data Warehousing </vt:lpstr>
      <vt:lpstr>Data Warehousing</vt:lpstr>
      <vt:lpstr>PowerPoint Presentation</vt:lpstr>
      <vt:lpstr>PowerPoint Presentation</vt:lpstr>
      <vt:lpstr>PowerPoint Presentation</vt:lpstr>
      <vt:lpstr>PowerPoint Presentation</vt:lpstr>
      <vt:lpstr>PowerPoint Presentation</vt:lpstr>
      <vt:lpstr>OLTP Vs OLAP Visualization</vt:lpstr>
      <vt:lpstr>BIG DATA </vt:lpstr>
      <vt:lpstr>Hadoop</vt:lpstr>
      <vt:lpstr>Video on Hadoop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Session4</dc:title>
  <dc:creator>Jamuna rani Kanniah chandran</dc:creator>
  <cp:lastModifiedBy>Jamuna rani Kanniah chandran</cp:lastModifiedBy>
  <cp:revision>1</cp:revision>
  <dcterms:created xsi:type="dcterms:W3CDTF">2019-06-28T09:55:47Z</dcterms:created>
  <dcterms:modified xsi:type="dcterms:W3CDTF">2019-06-28T09:56:55Z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