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5"/>
  </p:sldMasterIdLst>
  <p:notesMasterIdLst>
    <p:notesMasterId r:id="rId142"/>
  </p:notesMasterIdLst>
  <p:handoutMasterIdLst>
    <p:handoutMasterId r:id="rId143"/>
  </p:handoutMasterIdLst>
  <p:sldIdLst>
    <p:sldId id="256" r:id="rId6"/>
    <p:sldId id="645" r:id="rId7"/>
    <p:sldId id="661" r:id="rId8"/>
    <p:sldId id="646" r:id="rId9"/>
    <p:sldId id="802" r:id="rId10"/>
    <p:sldId id="803" r:id="rId11"/>
    <p:sldId id="804" r:id="rId12"/>
    <p:sldId id="806" r:id="rId13"/>
    <p:sldId id="807" r:id="rId14"/>
    <p:sldId id="808" r:id="rId15"/>
    <p:sldId id="809" r:id="rId16"/>
    <p:sldId id="810" r:id="rId17"/>
    <p:sldId id="811" r:id="rId18"/>
    <p:sldId id="812" r:id="rId19"/>
    <p:sldId id="869" r:id="rId20"/>
    <p:sldId id="870" r:id="rId21"/>
    <p:sldId id="871" r:id="rId22"/>
    <p:sldId id="815" r:id="rId23"/>
    <p:sldId id="816" r:id="rId24"/>
    <p:sldId id="879" r:id="rId25"/>
    <p:sldId id="817" r:id="rId26"/>
    <p:sldId id="818" r:id="rId27"/>
    <p:sldId id="819" r:id="rId28"/>
    <p:sldId id="820" r:id="rId29"/>
    <p:sldId id="821" r:id="rId30"/>
    <p:sldId id="822" r:id="rId31"/>
    <p:sldId id="823" r:id="rId32"/>
    <p:sldId id="824" r:id="rId33"/>
    <p:sldId id="838" r:id="rId34"/>
    <p:sldId id="825" r:id="rId35"/>
    <p:sldId id="826" r:id="rId36"/>
    <p:sldId id="827" r:id="rId37"/>
    <p:sldId id="828" r:id="rId38"/>
    <p:sldId id="829" r:id="rId39"/>
    <p:sldId id="830" r:id="rId40"/>
    <p:sldId id="831" r:id="rId41"/>
    <p:sldId id="832" r:id="rId42"/>
    <p:sldId id="833" r:id="rId43"/>
    <p:sldId id="834" r:id="rId44"/>
    <p:sldId id="835" r:id="rId45"/>
    <p:sldId id="836" r:id="rId46"/>
    <p:sldId id="837" r:id="rId47"/>
    <p:sldId id="846" r:id="rId48"/>
    <p:sldId id="839" r:id="rId49"/>
    <p:sldId id="840" r:id="rId50"/>
    <p:sldId id="874" r:id="rId51"/>
    <p:sldId id="301" r:id="rId52"/>
    <p:sldId id="590" r:id="rId53"/>
    <p:sldId id="591" r:id="rId54"/>
    <p:sldId id="592" r:id="rId55"/>
    <p:sldId id="593" r:id="rId56"/>
    <p:sldId id="594" r:id="rId57"/>
    <p:sldId id="595" r:id="rId58"/>
    <p:sldId id="596" r:id="rId59"/>
    <p:sldId id="597" r:id="rId60"/>
    <p:sldId id="598" r:id="rId61"/>
    <p:sldId id="599" r:id="rId62"/>
    <p:sldId id="600" r:id="rId63"/>
    <p:sldId id="601" r:id="rId64"/>
    <p:sldId id="602" r:id="rId65"/>
    <p:sldId id="603" r:id="rId66"/>
    <p:sldId id="604" r:id="rId67"/>
    <p:sldId id="605" r:id="rId68"/>
    <p:sldId id="606" r:id="rId69"/>
    <p:sldId id="607" r:id="rId70"/>
    <p:sldId id="875" r:id="rId71"/>
    <p:sldId id="266" r:id="rId72"/>
    <p:sldId id="300" r:id="rId73"/>
    <p:sldId id="272" r:id="rId74"/>
    <p:sldId id="273" r:id="rId75"/>
    <p:sldId id="364" r:id="rId76"/>
    <p:sldId id="365" r:id="rId77"/>
    <p:sldId id="366" r:id="rId78"/>
    <p:sldId id="367" r:id="rId79"/>
    <p:sldId id="368" r:id="rId80"/>
    <p:sldId id="369" r:id="rId81"/>
    <p:sldId id="370" r:id="rId82"/>
    <p:sldId id="371" r:id="rId83"/>
    <p:sldId id="372" r:id="rId84"/>
    <p:sldId id="352" r:id="rId85"/>
    <p:sldId id="259" r:id="rId86"/>
    <p:sldId id="260" r:id="rId87"/>
    <p:sldId id="261" r:id="rId88"/>
    <p:sldId id="262" r:id="rId89"/>
    <p:sldId id="263" r:id="rId90"/>
    <p:sldId id="264" r:id="rId91"/>
    <p:sldId id="265" r:id="rId92"/>
    <p:sldId id="373" r:id="rId93"/>
    <p:sldId id="267" r:id="rId94"/>
    <p:sldId id="374" r:id="rId95"/>
    <p:sldId id="269" r:id="rId96"/>
    <p:sldId id="270" r:id="rId97"/>
    <p:sldId id="271" r:id="rId98"/>
    <p:sldId id="377" r:id="rId99"/>
    <p:sldId id="378" r:id="rId100"/>
    <p:sldId id="384" r:id="rId101"/>
    <p:sldId id="385" r:id="rId102"/>
    <p:sldId id="393" r:id="rId103"/>
    <p:sldId id="394" r:id="rId104"/>
    <p:sldId id="376" r:id="rId105"/>
    <p:sldId id="395" r:id="rId106"/>
    <p:sldId id="396" r:id="rId107"/>
    <p:sldId id="397" r:id="rId108"/>
    <p:sldId id="398" r:id="rId109"/>
    <p:sldId id="399" r:id="rId110"/>
    <p:sldId id="401" r:id="rId111"/>
    <p:sldId id="402" r:id="rId112"/>
    <p:sldId id="405" r:id="rId113"/>
    <p:sldId id="408" r:id="rId114"/>
    <p:sldId id="409" r:id="rId115"/>
    <p:sldId id="410" r:id="rId116"/>
    <p:sldId id="864" r:id="rId117"/>
    <p:sldId id="873" r:id="rId118"/>
    <p:sldId id="849" r:id="rId119"/>
    <p:sldId id="876" r:id="rId120"/>
    <p:sldId id="850" r:id="rId121"/>
    <p:sldId id="851" r:id="rId122"/>
    <p:sldId id="852" r:id="rId123"/>
    <p:sldId id="289" r:id="rId124"/>
    <p:sldId id="286" r:id="rId125"/>
    <p:sldId id="853" r:id="rId126"/>
    <p:sldId id="854" r:id="rId127"/>
    <p:sldId id="877" r:id="rId128"/>
    <p:sldId id="855" r:id="rId129"/>
    <p:sldId id="856" r:id="rId130"/>
    <p:sldId id="857" r:id="rId131"/>
    <p:sldId id="858" r:id="rId132"/>
    <p:sldId id="859" r:id="rId133"/>
    <p:sldId id="860" r:id="rId134"/>
    <p:sldId id="861" r:id="rId135"/>
    <p:sldId id="489" r:id="rId136"/>
    <p:sldId id="878" r:id="rId137"/>
    <p:sldId id="862" r:id="rId138"/>
    <p:sldId id="863" r:id="rId139"/>
    <p:sldId id="872" r:id="rId140"/>
    <p:sldId id="268" r:id="rId1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00"/>
    <a:srgbClr val="FFFFFF"/>
    <a:srgbClr val="FFB006"/>
    <a:srgbClr val="0E4EFF"/>
    <a:srgbClr val="FB0A1A"/>
    <a:srgbClr val="F39220"/>
    <a:srgbClr val="B40028"/>
    <a:srgbClr val="000061"/>
    <a:srgbClr val="000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7" autoAdjust="0"/>
  </p:normalViewPr>
  <p:slideViewPr>
    <p:cSldViewPr snapToGrid="0">
      <p:cViewPr varScale="1">
        <p:scale>
          <a:sx n="67" d="100"/>
          <a:sy n="67" d="100"/>
        </p:scale>
        <p:origin x="852"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5" Type="http://schemas.openxmlformats.org/officeDocument/2006/relationships/slideMaster" Target="slideMasters/slideMaster1.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notesMaster" Target="notesMasters/notesMaster1.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image" Target="../media/image51.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image" Target="../media/image55.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image" Target="../media/image5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12-Jul-19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12-Jul-19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BDC0C-B1AC-47F6-A0C9-B1E5F8C7F1AC}" type="slidenum">
              <a:rPr lang="en-US" altLang="en-US"/>
              <a:pPr/>
              <a:t>12</a:t>
            </a:fld>
            <a:endParaRPr lang="en-US" altLang="en-US"/>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pPr>
              <a:lnSpc>
                <a:spcPct val="90000"/>
              </a:lnSpc>
            </a:pPr>
            <a:r>
              <a:rPr lang="en-US" altLang="en-US" dirty="0"/>
              <a:t>Some of the algorithmic design techniques</a:t>
            </a:r>
            <a:r>
              <a:rPr lang="en-US" altLang="en-US" baseline="0" dirty="0"/>
              <a:t> are,</a:t>
            </a:r>
          </a:p>
          <a:p>
            <a:pPr marL="171450" indent="-171450">
              <a:lnSpc>
                <a:spcPct val="90000"/>
              </a:lnSpc>
              <a:buFont typeface="Arial" panose="020B0604020202020204" pitchFamily="34" charset="0"/>
              <a:buChar char="•"/>
            </a:pPr>
            <a:r>
              <a:rPr lang="en-US" altLang="en-US" dirty="0"/>
              <a:t>Brute force</a:t>
            </a:r>
          </a:p>
          <a:p>
            <a:pPr marL="171450" indent="-171450">
              <a:lnSpc>
                <a:spcPct val="90000"/>
              </a:lnSpc>
              <a:buFont typeface="Arial" panose="020B0604020202020204" pitchFamily="34" charset="0"/>
              <a:buChar char="•"/>
            </a:pPr>
            <a:r>
              <a:rPr lang="en-US" altLang="en-US" dirty="0"/>
              <a:t>Divide and conquer</a:t>
            </a:r>
          </a:p>
          <a:p>
            <a:pPr marL="171450" indent="-171450">
              <a:lnSpc>
                <a:spcPct val="90000"/>
              </a:lnSpc>
              <a:buFont typeface="Arial" panose="020B0604020202020204" pitchFamily="34" charset="0"/>
              <a:buChar char="•"/>
            </a:pPr>
            <a:r>
              <a:rPr lang="en-US" altLang="en-US" dirty="0"/>
              <a:t>Decrease and conquer</a:t>
            </a:r>
          </a:p>
          <a:p>
            <a:pPr marL="171450" indent="-171450">
              <a:lnSpc>
                <a:spcPct val="90000"/>
              </a:lnSpc>
              <a:buFont typeface="Arial" panose="020B0604020202020204" pitchFamily="34" charset="0"/>
              <a:buChar char="•"/>
            </a:pPr>
            <a:r>
              <a:rPr lang="en-US" altLang="en-US" dirty="0"/>
              <a:t>Transform and conquer</a:t>
            </a:r>
            <a:br>
              <a:rPr lang="en-US" altLang="en-US" dirty="0"/>
            </a:br>
            <a:r>
              <a:rPr lang="en-US" altLang="en-US" dirty="0"/>
              <a:t>Space and time tradeoffs</a:t>
            </a:r>
          </a:p>
          <a:p>
            <a:pPr marL="171450" indent="-171450">
              <a:lnSpc>
                <a:spcPct val="90000"/>
              </a:lnSpc>
              <a:buFont typeface="Arial" panose="020B0604020202020204" pitchFamily="34" charset="0"/>
              <a:buChar char="•"/>
            </a:pPr>
            <a:r>
              <a:rPr lang="en-US" altLang="en-US" dirty="0"/>
              <a:t>Greedy approach</a:t>
            </a:r>
          </a:p>
          <a:p>
            <a:pPr marL="171450" indent="-171450">
              <a:lnSpc>
                <a:spcPct val="90000"/>
              </a:lnSpc>
              <a:buFont typeface="Arial" panose="020B0604020202020204" pitchFamily="34" charset="0"/>
              <a:buChar char="•"/>
            </a:pPr>
            <a:r>
              <a:rPr lang="en-US" altLang="en-US" dirty="0"/>
              <a:t>Dynamic programming</a:t>
            </a:r>
            <a:br>
              <a:rPr lang="en-US" altLang="en-US" dirty="0"/>
            </a:br>
            <a:r>
              <a:rPr lang="en-US" altLang="en-US" dirty="0"/>
              <a:t>Iterative improvement</a:t>
            </a:r>
            <a:br>
              <a:rPr lang="en-US" altLang="en-US" dirty="0"/>
            </a:br>
            <a:r>
              <a:rPr lang="en-US" altLang="en-US" dirty="0"/>
              <a:t>Backtracking </a:t>
            </a:r>
            <a:br>
              <a:rPr lang="en-US" altLang="en-US" dirty="0"/>
            </a:br>
            <a:r>
              <a:rPr lang="en-US" altLang="en-US" dirty="0"/>
              <a:t>Branch and bound</a:t>
            </a:r>
          </a:p>
          <a:p>
            <a:pPr>
              <a:lnSpc>
                <a:spcPct val="90000"/>
              </a:lnSpc>
            </a:pPr>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00F6F8-3C4F-41D6-81F5-A17D455019D1}" type="slidenum">
              <a:rPr lang="en-US" altLang="en-US"/>
              <a:pPr/>
              <a:t>13</a:t>
            </a:fld>
            <a:endParaRPr lang="en-US" altLang="en-US"/>
          </a:p>
        </p:txBody>
      </p:sp>
      <p:sp>
        <p:nvSpPr>
          <p:cNvPr id="362498"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r>
              <a:rPr lang="en-US" altLang="en-US" dirty="0">
                <a:latin typeface="Arial" charset="0"/>
              </a:rPr>
              <a:t>We will understand how an algorithm designed based on  brute force technique works.</a:t>
            </a:r>
          </a:p>
          <a:p>
            <a:endParaRPr lang="en-US" altLang="en-US" dirty="0">
              <a:latin typeface="Arial" charset="0"/>
            </a:endParaRPr>
          </a:p>
          <a:p>
            <a:pPr>
              <a:buFontTx/>
              <a:buChar char="•"/>
            </a:pPr>
            <a:r>
              <a:rPr lang="en-US" altLang="en-US" dirty="0">
                <a:latin typeface="Arial" charset="0"/>
              </a:rPr>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A7A329-FC4D-40C0-849E-02FDA1415D94}" type="slidenum">
              <a:rPr lang="en-US" altLang="en-US"/>
              <a:pPr/>
              <a:t>14</a:t>
            </a:fld>
            <a:endParaRPr lang="en-US" altLang="en-US"/>
          </a:p>
        </p:txBody>
      </p:sp>
      <p:sp>
        <p:nvSpPr>
          <p:cNvPr id="376834" name="Rectangle 2"/>
          <p:cNvSpPr>
            <a:spLocks noGrp="1" noRot="1" noChangeAspect="1" noChangeArrowheads="1" noTextEdit="1"/>
          </p:cNvSpPr>
          <p:nvPr>
            <p:ph type="sldImg"/>
          </p:nvPr>
        </p:nvSpPr>
        <p:spPr>
          <a:ln/>
        </p:spPr>
      </p:sp>
      <p:sp>
        <p:nvSpPr>
          <p:cNvPr id="376835" name="Rectangle 3"/>
          <p:cNvSpPr>
            <a:spLocks noGrp="1" noChangeArrowheads="1"/>
          </p:cNvSpPr>
          <p:nvPr>
            <p:ph type="body" idx="1"/>
          </p:nvPr>
        </p:nvSpPr>
        <p:spPr/>
        <p:txBody>
          <a:bodyPr/>
          <a:lstStyle/>
          <a:p>
            <a:r>
              <a:rPr lang="en-US" altLang="en-US">
                <a:latin typeface="Arial" charset="0"/>
              </a:rPr>
              <a:t>Optimization problems are problems where in we would like to find the best of all possible solutions. In other words we need to find the solution  which has the optimal (maximum or minimum) value satisfying the given constraints. </a:t>
            </a:r>
          </a:p>
          <a:p>
            <a:r>
              <a:rPr lang="en-US" altLang="en-US">
                <a:latin typeface="Arial" charset="0"/>
              </a:rPr>
              <a:t>In the greedy approach each step chosen has to satisfy the constraints given in the problem. Each step is chosen such that it is the best alternative among all feasible choices that are available. The choice of a step once made cannot be changed in subsequent steps. </a:t>
            </a:r>
          </a:p>
          <a:p>
            <a:r>
              <a:rPr lang="en-US" altLang="en-US">
                <a:latin typeface="Arial" charset="0"/>
              </a:rPr>
              <a:t>We analyze an Activity – Selection Problem which works on the greedy approach.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F55727-70B0-45A9-8105-C9CA87EBD73B}" type="slidenum">
              <a:rPr lang="en-US" altLang="en-US"/>
              <a:pPr/>
              <a:t>15</a:t>
            </a:fld>
            <a:endParaRPr lang="en-US" altLang="en-US"/>
          </a:p>
        </p:txBody>
      </p:sp>
      <p:sp>
        <p:nvSpPr>
          <p:cNvPr id="394242" name="Rectangle 2"/>
          <p:cNvSpPr>
            <a:spLocks noGrp="1" noRot="1" noChangeAspect="1" noChangeArrowheads="1" noTextEdit="1"/>
          </p:cNvSpPr>
          <p:nvPr>
            <p:ph type="sldImg"/>
          </p:nvPr>
        </p:nvSpPr>
        <p:spPr>
          <a:ln/>
        </p:spPr>
      </p:sp>
      <p:sp>
        <p:nvSpPr>
          <p:cNvPr id="394243"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CC27CD-1660-4E13-B558-DF0D1F16CF15}" type="slidenum">
              <a:rPr lang="en-US" altLang="en-US"/>
              <a:pPr/>
              <a:t>16</a:t>
            </a:fld>
            <a:endParaRPr lang="en-US" altLang="en-US"/>
          </a:p>
        </p:txBody>
      </p:sp>
      <p:sp>
        <p:nvSpPr>
          <p:cNvPr id="395266" name="Rectangle 2"/>
          <p:cNvSpPr>
            <a:spLocks noGrp="1" noRot="1" noChangeAspect="1" noChangeArrowheads="1" noTextEdit="1"/>
          </p:cNvSpPr>
          <p:nvPr>
            <p:ph type="sldImg"/>
          </p:nvPr>
        </p:nvSpPr>
        <p:spPr>
          <a:ln/>
        </p:spPr>
      </p:sp>
      <p:sp>
        <p:nvSpPr>
          <p:cNvPr id="3952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324C3F6-A361-436C-A7E6-1FFC3CB397A9}" type="slidenum">
              <a:rPr lang="en-US" altLang="en-US"/>
              <a:pPr/>
              <a:t>17</a:t>
            </a:fld>
            <a:endParaRPr lang="en-US" altLang="en-US"/>
          </a:p>
        </p:txBody>
      </p:sp>
      <p:sp>
        <p:nvSpPr>
          <p:cNvPr id="334850" name="Rectangle 2"/>
          <p:cNvSpPr>
            <a:spLocks noGrp="1" noRot="1" noChangeAspect="1" noChangeArrowheads="1" noTextEdit="1"/>
          </p:cNvSpPr>
          <p:nvPr>
            <p:ph type="sldImg"/>
          </p:nvPr>
        </p:nvSpPr>
        <p:spPr>
          <a:xfrm>
            <a:off x="385763" y="652463"/>
            <a:ext cx="6088062" cy="3429000"/>
          </a:xfrm>
          <a:ln/>
        </p:spPr>
      </p:sp>
      <p:sp>
        <p:nvSpPr>
          <p:cNvPr id="334851" name="Rectangle 3"/>
          <p:cNvSpPr>
            <a:spLocks noGrp="1" noChangeArrowheads="1"/>
          </p:cNvSpPr>
          <p:nvPr>
            <p:ph type="body" idx="1"/>
          </p:nvPr>
        </p:nvSpPr>
        <p:spPr/>
        <p:txBody>
          <a:bodyPr/>
          <a:lstStyle/>
          <a:p>
            <a:r>
              <a:rPr lang="en-US" altLang="en-US" dirty="0"/>
              <a:t>Try to get the students involved in coming up with these:</a:t>
            </a:r>
          </a:p>
          <a:p>
            <a:r>
              <a:rPr lang="en-US" altLang="en-US" dirty="0"/>
              <a:t>Brute Force:</a:t>
            </a:r>
          </a:p>
          <a:p>
            <a:r>
              <a:rPr lang="en-US" altLang="en-US" i="1" dirty="0"/>
              <a:t>a</a:t>
            </a:r>
            <a:r>
              <a:rPr lang="en-US" altLang="en-US" i="1" baseline="30000" dirty="0"/>
              <a:t>n</a:t>
            </a:r>
            <a:r>
              <a:rPr lang="en-US" altLang="en-US" dirty="0"/>
              <a:t>= </a:t>
            </a:r>
            <a:r>
              <a:rPr lang="en-US" altLang="en-US" i="1" dirty="0"/>
              <a:t>a*a*a*a*...*a</a:t>
            </a:r>
          </a:p>
          <a:p>
            <a:r>
              <a:rPr lang="en-US" altLang="en-US" i="1" dirty="0"/>
              <a:t>                 n</a:t>
            </a:r>
          </a:p>
          <a:p>
            <a:r>
              <a:rPr lang="en-US" altLang="en-US" dirty="0"/>
              <a:t>Divide and conquer:</a:t>
            </a:r>
          </a:p>
          <a:p>
            <a:r>
              <a:rPr lang="en-US" altLang="en-US" i="1" dirty="0"/>
              <a:t>a</a:t>
            </a:r>
            <a:r>
              <a:rPr lang="en-US" altLang="en-US" i="1" baseline="30000" dirty="0"/>
              <a:t>n</a:t>
            </a:r>
            <a:r>
              <a:rPr lang="en-US" altLang="en-US" dirty="0"/>
              <a:t>= </a:t>
            </a:r>
            <a:r>
              <a:rPr lang="en-US" altLang="en-US" i="1" dirty="0"/>
              <a:t>a</a:t>
            </a:r>
            <a:r>
              <a:rPr lang="en-US" altLang="en-US" i="1" baseline="30000" dirty="0"/>
              <a:t>n</a:t>
            </a:r>
            <a:r>
              <a:rPr lang="en-US" altLang="en-US" baseline="30000" dirty="0"/>
              <a:t>/2 </a:t>
            </a:r>
            <a:r>
              <a:rPr lang="en-US" altLang="en-US" i="1" dirty="0"/>
              <a:t>* a</a:t>
            </a:r>
            <a:r>
              <a:rPr lang="en-US" altLang="en-US" i="1" baseline="30000" dirty="0"/>
              <a:t>n</a:t>
            </a:r>
            <a:r>
              <a:rPr lang="en-US" altLang="en-US" baseline="30000" dirty="0"/>
              <a:t>/2</a:t>
            </a:r>
            <a:r>
              <a:rPr lang="en-US" altLang="en-US" i="1" baseline="30000" dirty="0"/>
              <a:t> </a:t>
            </a:r>
            <a:r>
              <a:rPr lang="en-US" altLang="en-US" dirty="0"/>
              <a:t> (more accurately, </a:t>
            </a:r>
            <a:r>
              <a:rPr lang="en-US" altLang="en-US" i="1" dirty="0"/>
              <a:t>a</a:t>
            </a:r>
            <a:r>
              <a:rPr lang="en-US" altLang="en-US" i="1" baseline="30000" dirty="0"/>
              <a:t>n</a:t>
            </a:r>
            <a:r>
              <a:rPr lang="en-US" altLang="en-US" dirty="0"/>
              <a:t>= </a:t>
            </a:r>
            <a:r>
              <a:rPr lang="en-US" altLang="en-US" i="1" dirty="0" err="1"/>
              <a:t>a</a:t>
            </a:r>
            <a:r>
              <a:rPr lang="en-US" altLang="en-US" baseline="30000" dirty="0" err="1">
                <a:sym typeface="Symbol" pitchFamily="84" charset="2"/>
              </a:rPr>
              <a:t></a:t>
            </a:r>
            <a:r>
              <a:rPr lang="en-US" altLang="en-US" i="1" baseline="30000" dirty="0" err="1"/>
              <a:t>n</a:t>
            </a:r>
            <a:r>
              <a:rPr lang="en-US" altLang="en-US" baseline="30000" dirty="0"/>
              <a:t>/2</a:t>
            </a:r>
            <a:r>
              <a:rPr lang="en-US" altLang="en-US" baseline="30000" dirty="0">
                <a:sym typeface="Symbol" pitchFamily="84" charset="2"/>
              </a:rPr>
              <a:t></a:t>
            </a:r>
            <a:r>
              <a:rPr lang="en-US" altLang="en-US" baseline="30000" dirty="0"/>
              <a:t> </a:t>
            </a:r>
            <a:r>
              <a:rPr lang="en-US" altLang="en-US" i="1" dirty="0"/>
              <a:t>* a </a:t>
            </a:r>
            <a:r>
              <a:rPr lang="en-US" altLang="en-US" baseline="30000" dirty="0">
                <a:sym typeface="Symbol" pitchFamily="84" charset="2"/>
              </a:rPr>
              <a:t></a:t>
            </a:r>
            <a:r>
              <a:rPr lang="en-US" altLang="en-US" i="1" baseline="30000" dirty="0"/>
              <a:t>n</a:t>
            </a:r>
            <a:r>
              <a:rPr lang="en-US" altLang="en-US" baseline="30000" dirty="0"/>
              <a:t>/2</a:t>
            </a:r>
            <a:r>
              <a:rPr lang="en-US" altLang="en-US" baseline="30000" dirty="0">
                <a:ea typeface="ヒラギノ角ゴ Pro W3" pitchFamily="84" charset="-128"/>
              </a:rPr>
              <a:t>│</a:t>
            </a:r>
            <a:r>
              <a:rPr lang="en-US" altLang="en-US" dirty="0">
                <a:cs typeface="Times New Roman" pitchFamily="18" charset="0"/>
              </a:rPr>
              <a:t>)</a:t>
            </a:r>
            <a:r>
              <a:rPr lang="en-US" altLang="en-US" i="1" baseline="30000" dirty="0"/>
              <a:t> </a:t>
            </a:r>
          </a:p>
          <a:p>
            <a:endParaRPr lang="en-US" altLang="en-US" i="1" baseline="30000" dirty="0"/>
          </a:p>
          <a:p>
            <a:r>
              <a:rPr lang="en-US" altLang="en-US" dirty="0"/>
              <a:t>Decrease by one:</a:t>
            </a:r>
          </a:p>
          <a:p>
            <a:r>
              <a:rPr lang="en-US" altLang="en-US" i="1" dirty="0"/>
              <a:t>a</a:t>
            </a:r>
            <a:r>
              <a:rPr lang="en-US" altLang="en-US" i="1" baseline="30000" dirty="0"/>
              <a:t>n</a:t>
            </a:r>
            <a:r>
              <a:rPr lang="en-US" altLang="en-US" dirty="0"/>
              <a:t>= </a:t>
            </a:r>
            <a:r>
              <a:rPr lang="en-US" altLang="en-US" i="1" dirty="0"/>
              <a:t>a</a:t>
            </a:r>
            <a:r>
              <a:rPr lang="en-US" altLang="en-US" i="1" baseline="30000" dirty="0"/>
              <a:t>n-</a:t>
            </a:r>
            <a:r>
              <a:rPr lang="en-US" altLang="en-US" baseline="30000" dirty="0"/>
              <a:t>1</a:t>
            </a:r>
            <a:r>
              <a:rPr lang="en-US" altLang="en-US" i="1" dirty="0"/>
              <a:t>* a            </a:t>
            </a:r>
            <a:r>
              <a:rPr lang="en-US" altLang="en-US" dirty="0"/>
              <a:t>(one hopes a student will ask what is the difference with brute force here:</a:t>
            </a:r>
          </a:p>
          <a:p>
            <a:r>
              <a:rPr lang="en-US" altLang="en-US" dirty="0"/>
              <a:t>                                   there is none in the resulting algorithm, of course, but you can arrive </a:t>
            </a:r>
          </a:p>
          <a:p>
            <a:r>
              <a:rPr lang="en-US" altLang="en-US" dirty="0"/>
              <a:t>                                   at it in two different ways)</a:t>
            </a:r>
            <a:endParaRPr lang="en-US" altLang="en-US" i="1" dirty="0"/>
          </a:p>
          <a:p>
            <a:endParaRPr lang="en-US" altLang="en-US" dirty="0"/>
          </a:p>
          <a:p>
            <a:r>
              <a:rPr lang="en-US" altLang="en-US" dirty="0"/>
              <a:t>Decrease by constant factor:</a:t>
            </a:r>
          </a:p>
          <a:p>
            <a:r>
              <a:rPr lang="en-US" altLang="en-US" i="1" dirty="0"/>
              <a:t>a</a:t>
            </a:r>
            <a:r>
              <a:rPr lang="en-US" altLang="en-US" i="1" baseline="30000" dirty="0"/>
              <a:t>n</a:t>
            </a:r>
            <a:r>
              <a:rPr lang="en-US" altLang="en-US" dirty="0"/>
              <a:t>= (</a:t>
            </a:r>
            <a:r>
              <a:rPr lang="en-US" altLang="en-US" i="1" dirty="0"/>
              <a:t>a</a:t>
            </a:r>
            <a:r>
              <a:rPr lang="en-US" altLang="en-US" i="1" baseline="30000" dirty="0"/>
              <a:t>n</a:t>
            </a:r>
            <a:r>
              <a:rPr lang="en-US" altLang="en-US" baseline="30000" dirty="0"/>
              <a:t>/2</a:t>
            </a:r>
            <a:r>
              <a:rPr lang="en-US" altLang="en-US" dirty="0"/>
              <a:t>)</a:t>
            </a:r>
            <a:r>
              <a:rPr lang="en-US" altLang="en-US" baseline="30000" dirty="0"/>
              <a:t>2                   </a:t>
            </a:r>
            <a:r>
              <a:rPr lang="en-US" altLang="en-US" dirty="0"/>
              <a:t>(again, if no student asks about it, be sure to point out the difference </a:t>
            </a:r>
          </a:p>
          <a:p>
            <a:r>
              <a:rPr lang="en-US" altLang="en-US" dirty="0"/>
              <a:t>                               with divide and conquer. Here there is a significant difference that leads to a </a:t>
            </a:r>
          </a:p>
          <a:p>
            <a:r>
              <a:rPr lang="en-US" altLang="en-US" dirty="0"/>
              <a:t>                               much more efficient algorithm – in divide and conquer we </a:t>
            </a:r>
            <a:r>
              <a:rPr lang="en-US" altLang="en-US" dirty="0" err="1"/>
              <a:t>recompute</a:t>
            </a:r>
            <a:r>
              <a:rPr lang="en-US" altLang="en-US" dirty="0"/>
              <a:t> </a:t>
            </a:r>
            <a:r>
              <a:rPr lang="en-US" altLang="en-US" i="1" dirty="0"/>
              <a:t>a</a:t>
            </a:r>
            <a:r>
              <a:rPr lang="en-US" altLang="en-US" i="1" baseline="30000" dirty="0"/>
              <a:t>n</a:t>
            </a:r>
            <a:r>
              <a:rPr lang="en-US" altLang="en-US" baseline="30000" dirty="0"/>
              <a:t>/2</a:t>
            </a:r>
          </a:p>
        </p:txBody>
      </p:sp>
      <p:sp>
        <p:nvSpPr>
          <p:cNvPr id="334852" name="AutoShape 4"/>
          <p:cNvSpPr>
            <a:spLocks/>
          </p:cNvSpPr>
          <p:nvPr/>
        </p:nvSpPr>
        <p:spPr bwMode="auto">
          <a:xfrm rot="-5400000">
            <a:off x="1606777" y="4905375"/>
            <a:ext cx="72571" cy="857250"/>
          </a:xfrm>
          <a:prstGeom prst="leftBrace">
            <a:avLst>
              <a:gd name="adj1" fmla="val 100000"/>
              <a:gd name="adj2" fmla="val 50000"/>
            </a:avLst>
          </a:prstGeom>
          <a:noFill/>
          <a:ln w="12700">
            <a:solidFill>
              <a:srgbClr val="FF0000"/>
            </a:solidFill>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93" tIns="43247" rIns="86493" bIns="43247"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C8BBA1-A264-461D-8248-57551ACB6C1E}" type="slidenum">
              <a:rPr lang="en-US" altLang="en-US"/>
              <a:pPr/>
              <a:t>18</a:t>
            </a:fld>
            <a:endParaRPr lang="en-US" altLang="en-US"/>
          </a:p>
        </p:txBody>
      </p:sp>
      <p:sp>
        <p:nvSpPr>
          <p:cNvPr id="392194" name="Rectangle 2"/>
          <p:cNvSpPr>
            <a:spLocks noGrp="1" noRot="1" noChangeAspect="1" noChangeArrowheads="1" noTextEdit="1"/>
          </p:cNvSpPr>
          <p:nvPr>
            <p:ph type="sldImg"/>
          </p:nvPr>
        </p:nvSpPr>
        <p:spPr>
          <a:ln/>
        </p:spPr>
      </p:sp>
      <p:sp>
        <p:nvSpPr>
          <p:cNvPr id="392195" name="Rectangle 3"/>
          <p:cNvSpPr>
            <a:spLocks noGrp="1" noChangeArrowheads="1"/>
          </p:cNvSpPr>
          <p:nvPr>
            <p:ph type="body" idx="1"/>
          </p:nvPr>
        </p:nvSpPr>
        <p:spPr/>
        <p:txBody>
          <a:bodyPr/>
          <a:lstStyle/>
          <a:p>
            <a:r>
              <a:rPr lang="en-US" altLang="en-US">
                <a:latin typeface="Arial" charset="0"/>
              </a:rPr>
              <a:t>Dynamic Programming first appeared in the context of optimization problems. The term programming here refers to the tabular method to solve the problem. Fibonacci Series is an example of a problem which has overlapping sub problems. This can be best solved using Dynamic Programming when compared to Divide and Conquer strategy. </a:t>
            </a:r>
          </a:p>
          <a:p>
            <a:endParaRPr lang="en-US" altLang="en-US">
              <a:latin typeface="Arial" charset="0"/>
            </a:endParaRPr>
          </a:p>
          <a:p>
            <a:r>
              <a:rPr lang="en-US" altLang="en-US">
                <a:latin typeface="Arial" charset="0"/>
              </a:rPr>
              <a:t>An already designed problem is taken and is optimized using Dynamic programming.</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9017C6-117F-420A-A58F-7682149A6D60}" type="slidenum">
              <a:rPr lang="en-US" altLang="en-US"/>
              <a:pPr/>
              <a:t>19</a:t>
            </a:fld>
            <a:endParaRPr lang="en-US" altLang="en-US"/>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733890-F1F1-447C-894C-261E8EBEE101}" type="slidenum">
              <a:rPr lang="en-US" altLang="en-US"/>
              <a:pPr/>
              <a:t>21</a:t>
            </a:fld>
            <a:endParaRPr lang="en-US" altLang="en-US"/>
          </a:p>
        </p:txBody>
      </p:sp>
      <p:sp>
        <p:nvSpPr>
          <p:cNvPr id="410626" name="Rectangle 2"/>
          <p:cNvSpPr>
            <a:spLocks noGrp="1" noRot="1" noChangeAspect="1" noChangeArrowheads="1" noTextEdit="1"/>
          </p:cNvSpPr>
          <p:nvPr>
            <p:ph type="sldImg"/>
          </p:nvPr>
        </p:nvSpPr>
        <p:spPr>
          <a:ln/>
        </p:spPr>
      </p:sp>
      <p:sp>
        <p:nvSpPr>
          <p:cNvPr id="4106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1FF207-5385-4AC7-95C0-1B3B48723EEA}" type="slidenum">
              <a:rPr lang="en-US" altLang="en-US"/>
              <a:pPr/>
              <a:t>24</a:t>
            </a:fld>
            <a:endParaRPr lang="en-US" altLang="en-US"/>
          </a:p>
        </p:txBody>
      </p:sp>
      <p:sp>
        <p:nvSpPr>
          <p:cNvPr id="398338" name="Rectangle 2"/>
          <p:cNvSpPr>
            <a:spLocks noGrp="1" noRot="1" noChangeAspect="1" noChangeArrowheads="1" noTextEdit="1"/>
          </p:cNvSpPr>
          <p:nvPr>
            <p:ph type="sldImg"/>
          </p:nvPr>
        </p:nvSpPr>
        <p:spPr>
          <a:xfrm>
            <a:off x="382588" y="684213"/>
            <a:ext cx="6094412" cy="3432175"/>
          </a:xfrm>
          <a:ln/>
        </p:spPr>
      </p:sp>
      <p:sp>
        <p:nvSpPr>
          <p:cNvPr id="398339" name="Rectangle 3"/>
          <p:cNvSpPr>
            <a:spLocks noGrp="1" noChangeArrowheads="1"/>
          </p:cNvSpPr>
          <p:nvPr>
            <p:ph type="body" idx="1"/>
          </p:nvPr>
        </p:nvSpPr>
        <p:spPr>
          <a:xfrm>
            <a:off x="914400" y="4343755"/>
            <a:ext cx="5181600" cy="4019948"/>
          </a:xfrm>
        </p:spPr>
        <p:txBody>
          <a:bodyPr/>
          <a:lstStyle/>
          <a:p>
            <a:pPr marL="228600" indent="-228600"/>
            <a:r>
              <a:rPr lang="en-US" altLang="en-US" b="1" dirty="0">
                <a:latin typeface="Arial" charset="0"/>
              </a:rPr>
              <a:t>Flow Charts</a:t>
            </a:r>
            <a:r>
              <a:rPr lang="en-US" altLang="en-US" dirty="0">
                <a:latin typeface="Arial" charset="0"/>
              </a:rPr>
              <a:t> are used to help programmers during the early stages of programming. </a:t>
            </a:r>
          </a:p>
          <a:p>
            <a:pPr marL="228600" indent="-228600"/>
            <a:r>
              <a:rPr lang="en-US" altLang="en-US" dirty="0">
                <a:latin typeface="Arial" charset="0"/>
              </a:rPr>
              <a:t>Flow Charts allow the programmer to set out, in a very simple way the sequence that he/she wants for each line of the program. </a:t>
            </a:r>
          </a:p>
          <a:p>
            <a:pPr marL="228600" indent="-228600"/>
            <a:r>
              <a:rPr lang="en-US" altLang="en-US" dirty="0">
                <a:latin typeface="Arial" charset="0"/>
              </a:rPr>
              <a:t>A flow chart is an organized combination of shapes, lines and text that graphically illustrates a process or structure. </a:t>
            </a:r>
          </a:p>
          <a:p>
            <a:pPr marL="228600" indent="-228600"/>
            <a:r>
              <a:rPr lang="en-US" altLang="en-US" dirty="0">
                <a:latin typeface="Arial" charset="0"/>
              </a:rPr>
              <a:t>Here's an example of how you could use shapes, lines, and text to build a chart:</a:t>
            </a:r>
          </a:p>
          <a:p>
            <a:pPr marL="228600" indent="-228600">
              <a:buFontTx/>
              <a:buChar char="•"/>
            </a:pPr>
            <a:r>
              <a:rPr lang="en-US" altLang="en-US" dirty="0">
                <a:latin typeface="Arial" charset="0"/>
              </a:rPr>
              <a:t>The shapes (such as rectangles, circles, or diamonds) represent each step or decision point in the process.</a:t>
            </a:r>
          </a:p>
          <a:p>
            <a:pPr marL="228600" indent="-228600">
              <a:buFontTx/>
              <a:buChar char="•"/>
            </a:pPr>
            <a:r>
              <a:rPr lang="en-US" altLang="en-US" dirty="0">
                <a:latin typeface="Arial" charset="0"/>
              </a:rPr>
              <a:t>The lines show the continuity of the process, demonstrating the paths the user should follow.</a:t>
            </a:r>
          </a:p>
          <a:p>
            <a:pPr marL="228600" indent="-228600">
              <a:buFontTx/>
              <a:buChar char="•"/>
            </a:pPr>
            <a:r>
              <a:rPr lang="en-US" altLang="en-US" dirty="0">
                <a:latin typeface="Arial" charset="0"/>
              </a:rPr>
              <a:t>The text briefly describes each part of the process.</a:t>
            </a:r>
          </a:p>
          <a:p>
            <a:pPr marL="228600" indent="-228600"/>
            <a:r>
              <a:rPr lang="en-US" altLang="en-US" dirty="0">
                <a:latin typeface="Arial" charset="0"/>
              </a:rPr>
              <a:t>A flow chart can be used for:</a:t>
            </a:r>
          </a:p>
          <a:p>
            <a:pPr marL="228600" indent="-228600">
              <a:buFontTx/>
              <a:buAutoNum type="arabicParenBoth"/>
            </a:pPr>
            <a:r>
              <a:rPr lang="en-US" altLang="en-US" dirty="0">
                <a:latin typeface="Arial" charset="0"/>
              </a:rPr>
              <a:t>defining and analyzing processes </a:t>
            </a:r>
          </a:p>
          <a:p>
            <a:pPr marL="228600" indent="-228600">
              <a:buFontTx/>
              <a:buAutoNum type="arabicParenBoth"/>
            </a:pPr>
            <a:r>
              <a:rPr lang="en-US" altLang="en-US" dirty="0">
                <a:latin typeface="Arial" charset="0"/>
              </a:rPr>
              <a:t>building a step-by-step picture of the process for analysis, discussion, or communication purposes </a:t>
            </a:r>
          </a:p>
          <a:p>
            <a:pPr marL="228600" indent="-228600">
              <a:buFontTx/>
              <a:buAutoNum type="arabicParenBoth"/>
            </a:pPr>
            <a:r>
              <a:rPr lang="en-US" altLang="en-US" dirty="0">
                <a:latin typeface="Arial" charset="0"/>
              </a:rPr>
              <a:t>defining, standardizing, or finding areas for improvement in a process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Problem solving is an art rather than a science. Every problem  can have several ways to solve. But the method which would help us in solving it effectively is the one we need to opt for. Before really attempting to solve a problem one has to put efforts to understand the problem clearly. A clear understanding is the most essential step in solving a problem.</a:t>
            </a:r>
          </a:p>
          <a:p>
            <a:endParaRPr lang="en-US" dirty="0"/>
          </a:p>
        </p:txBody>
      </p:sp>
      <p:sp>
        <p:nvSpPr>
          <p:cNvPr id="4" name="Slide Number Placeholder 3"/>
          <p:cNvSpPr>
            <a:spLocks noGrp="1"/>
          </p:cNvSpPr>
          <p:nvPr>
            <p:ph type="sldNum" sz="quarter" idx="10"/>
          </p:nvPr>
        </p:nvSpPr>
        <p:spPr/>
        <p:txBody>
          <a:bodyPr/>
          <a:lstStyle/>
          <a:p>
            <a:fld id="{E5FEBB30-2327-49BF-A777-FCF620141F85}" type="slidenum">
              <a:rPr lang="en-US" smtClean="0"/>
              <a:pPr/>
              <a:t>4</a:t>
            </a:fld>
            <a:endParaRPr lang="en-US" dirty="0"/>
          </a:p>
        </p:txBody>
      </p:sp>
    </p:spTree>
    <p:extLst>
      <p:ext uri="{BB962C8B-B14F-4D97-AF65-F5344CB8AC3E}">
        <p14:creationId xmlns:p14="http://schemas.microsoft.com/office/powerpoint/2010/main" val="4248642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CB64CE-CD5C-4247-B78E-E4B6868A5679}" type="slidenum">
              <a:rPr lang="en-US" altLang="en-US"/>
              <a:pPr/>
              <a:t>25</a:t>
            </a:fld>
            <a:endParaRPr lang="en-US" altLang="en-US"/>
          </a:p>
        </p:txBody>
      </p:sp>
      <p:sp>
        <p:nvSpPr>
          <p:cNvPr id="444418" name="Rectangle 2"/>
          <p:cNvSpPr>
            <a:spLocks noGrp="1" noRot="1" noChangeAspect="1" noChangeArrowheads="1" noTextEdit="1"/>
          </p:cNvSpPr>
          <p:nvPr>
            <p:ph type="sldImg"/>
          </p:nvPr>
        </p:nvSpPr>
        <p:spPr>
          <a:ln/>
        </p:spPr>
      </p:sp>
      <p:sp>
        <p:nvSpPr>
          <p:cNvPr id="4444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440534-358C-4518-9C0B-6B0940ACDADA}" type="slidenum">
              <a:rPr lang="en-US" altLang="en-US"/>
              <a:pPr/>
              <a:t>26</a:t>
            </a:fld>
            <a:endParaRPr lang="en-US" altLang="en-US"/>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FA66D8-838E-4841-84ED-5A70A7878BFA}" type="slidenum">
              <a:rPr lang="en-US" altLang="en-US"/>
              <a:pPr/>
              <a:t>27</a:t>
            </a:fld>
            <a:endParaRPr lang="en-US" altLang="en-US"/>
          </a:p>
        </p:txBody>
      </p:sp>
      <p:sp>
        <p:nvSpPr>
          <p:cNvPr id="448514" name="Rectangle 2"/>
          <p:cNvSpPr>
            <a:spLocks noGrp="1" noRot="1" noChangeAspect="1" noChangeArrowheads="1" noTextEdit="1"/>
          </p:cNvSpPr>
          <p:nvPr>
            <p:ph type="sldImg"/>
          </p:nvPr>
        </p:nvSpPr>
        <p:spPr>
          <a:xfrm>
            <a:off x="1130300" y="683945"/>
            <a:ext cx="4598988" cy="3432356"/>
          </a:xfrm>
          <a:ln/>
        </p:spPr>
      </p:sp>
      <p:sp>
        <p:nvSpPr>
          <p:cNvPr id="448515" name="Rectangle 3"/>
          <p:cNvSpPr>
            <a:spLocks noGrp="1" noChangeArrowheads="1"/>
          </p:cNvSpPr>
          <p:nvPr>
            <p:ph type="body" idx="1"/>
          </p:nvPr>
        </p:nvSpPr>
        <p:spPr/>
        <p:txBody>
          <a:bodyPr/>
          <a:lstStyle/>
          <a:p>
            <a:pPr marL="228600" indent="-228600"/>
            <a:r>
              <a:rPr lang="en-US" altLang="en-US">
                <a:latin typeface="Arial" charset="0"/>
              </a:rPr>
              <a:t>Now lets extend the scope of our algorithms. The problem definition now needs to give us solution for a set of input values. This introduces to us the the concepts of looping constructs.</a:t>
            </a:r>
          </a:p>
          <a:p>
            <a:pPr marL="228600" indent="-228600"/>
            <a:r>
              <a:rPr lang="en-US" altLang="en-US">
                <a:latin typeface="Arial" charset="0"/>
              </a:rPr>
              <a:t>Loops are used when we want to execute a part of a program or a block of code to be executed several times.</a:t>
            </a:r>
          </a:p>
          <a:p>
            <a:pPr marL="228600" indent="-228600"/>
            <a:endParaRPr lang="en-US" altLang="en-US">
              <a:latin typeface="Arial" charset="0"/>
            </a:endParaRPr>
          </a:p>
          <a:p>
            <a:pPr marL="228600" indent="-228600"/>
            <a:r>
              <a:rPr lang="en-US" altLang="en-US">
                <a:latin typeface="Arial" charset="0"/>
              </a:rPr>
              <a:t>Iterational constructs in general could be of two types:</a:t>
            </a:r>
          </a:p>
          <a:p>
            <a:pPr marL="228600" indent="-228600">
              <a:buFontTx/>
              <a:buAutoNum type="arabicParenBoth"/>
            </a:pPr>
            <a:r>
              <a:rPr lang="en-US" altLang="en-US">
                <a:latin typeface="Arial" charset="0"/>
              </a:rPr>
              <a:t>Fixed – here the number of times the block of code to be executed is known before hand.</a:t>
            </a:r>
          </a:p>
          <a:p>
            <a:pPr marL="228600" indent="-228600">
              <a:buFontTx/>
              <a:buAutoNum type="arabicParenBoth"/>
            </a:pPr>
            <a:r>
              <a:rPr lang="en-US" altLang="en-US">
                <a:latin typeface="Arial" charset="0"/>
              </a:rPr>
              <a:t>Variable – here the number of times the block of code to be executed is not known. Depending upon the user’s choice, the block could be executed many times.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9A9D9-6FB1-4B5D-98CF-A3F2BBC0CCD3}" type="slidenum">
              <a:rPr lang="en-US" altLang="en-US"/>
              <a:pPr/>
              <a:t>28</a:t>
            </a:fld>
            <a:endParaRPr lang="en-US" altLang="en-US"/>
          </a:p>
        </p:txBody>
      </p:sp>
      <p:sp>
        <p:nvSpPr>
          <p:cNvPr id="450562" name="Rectangle 2"/>
          <p:cNvSpPr>
            <a:spLocks noGrp="1" noRot="1" noChangeAspect="1" noChangeArrowheads="1" noTextEdit="1"/>
          </p:cNvSpPr>
          <p:nvPr>
            <p:ph type="sldImg"/>
          </p:nvPr>
        </p:nvSpPr>
        <p:spPr>
          <a:ln/>
        </p:spPr>
      </p:sp>
      <p:sp>
        <p:nvSpPr>
          <p:cNvPr id="4505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1F860-5D33-4D53-9188-1F38424C7035}" type="slidenum">
              <a:rPr lang="en-US" altLang="en-US"/>
              <a:pPr/>
              <a:t>30</a:t>
            </a:fld>
            <a:endParaRPr lang="en-US" altLang="en-US"/>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r>
              <a:rPr lang="en-US" altLang="en-US" dirty="0"/>
              <a:t>An Algorithm is defined as “Finite set of instructions to accomplish a task”.</a:t>
            </a:r>
          </a:p>
          <a:p>
            <a:endParaRPr lang="en-US" altLang="en-US" dirty="0"/>
          </a:p>
          <a:p>
            <a:r>
              <a:rPr lang="en-US" altLang="en-US" dirty="0"/>
              <a:t>An Algorithm has five properties as follows:</a:t>
            </a:r>
          </a:p>
          <a:p>
            <a:r>
              <a:rPr lang="en-US" altLang="en-US" dirty="0"/>
              <a:t>Finiteness: An algorithm should end in a finite number of steps.</a:t>
            </a:r>
          </a:p>
          <a:p>
            <a:r>
              <a:rPr lang="en-US" altLang="en-US" dirty="0"/>
              <a:t>Definiteness: Every step of an algorithm should be clear and unambiguously defined.</a:t>
            </a:r>
          </a:p>
          <a:p>
            <a:r>
              <a:rPr lang="en-US" altLang="en-US" dirty="0"/>
              <a:t>Input: The input of an algorithm can either be given interactively by the user or generated internally.</a:t>
            </a:r>
          </a:p>
          <a:p>
            <a:r>
              <a:rPr lang="en-US" altLang="en-US" dirty="0"/>
              <a:t>Output: An algorithm should have at least one output. </a:t>
            </a:r>
          </a:p>
          <a:p>
            <a:r>
              <a:rPr lang="en-US" altLang="en-US" dirty="0"/>
              <a:t>Effectiveness: Every step in the algorithm should be easy to understand and prove using paper and pencil.</a:t>
            </a:r>
          </a:p>
          <a:p>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C04C3A-BDC4-4AA7-86EC-7A4A543D0C92}" type="slidenum">
              <a:rPr lang="en-US" altLang="en-US"/>
              <a:pPr/>
              <a:t>31</a:t>
            </a:fld>
            <a:endParaRPr lang="en-US" altLang="en-US"/>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EC40E-4F7F-42BF-90FD-2A19A7ACAACE}" type="slidenum">
              <a:rPr lang="en-US" altLang="en-US"/>
              <a:pPr/>
              <a:t>32</a:t>
            </a:fld>
            <a:endParaRPr lang="en-US" altLang="en-US"/>
          </a:p>
        </p:txBody>
      </p:sp>
      <p:sp>
        <p:nvSpPr>
          <p:cNvPr id="455682" name="Rectangle 2"/>
          <p:cNvSpPr>
            <a:spLocks noGrp="1" noRot="1" noChangeAspect="1" noChangeArrowheads="1" noTextEdit="1"/>
          </p:cNvSpPr>
          <p:nvPr>
            <p:ph type="sldImg"/>
          </p:nvPr>
        </p:nvSpPr>
        <p:spPr>
          <a:ln/>
        </p:spPr>
      </p:sp>
      <p:sp>
        <p:nvSpPr>
          <p:cNvPr id="455683" name="Rectangle 3"/>
          <p:cNvSpPr>
            <a:spLocks noGrp="1" noChangeArrowheads="1"/>
          </p:cNvSpPr>
          <p:nvPr>
            <p:ph type="body" idx="1"/>
          </p:nvPr>
        </p:nvSpPr>
        <p:spPr/>
        <p:txBody>
          <a:bodyPr/>
          <a:lstStyle/>
          <a:p>
            <a:r>
              <a:rPr lang="en-US" altLang="en-US">
                <a:latin typeface="Arial" charset="0"/>
              </a:rPr>
              <a:t>We will write an algorithm to find the average marks scored by a student in three subjects. </a:t>
            </a:r>
          </a:p>
          <a:p>
            <a:r>
              <a:rPr lang="en-US" altLang="en-US">
                <a:latin typeface="Arial" charset="0"/>
              </a:rPr>
              <a:t>Read the problem statement and find out </a:t>
            </a:r>
          </a:p>
          <a:p>
            <a:pPr>
              <a:buFontTx/>
              <a:buChar char="-"/>
            </a:pPr>
            <a:r>
              <a:rPr lang="en-US" altLang="en-US">
                <a:latin typeface="Arial" charset="0"/>
              </a:rPr>
              <a:t>what is the input required to solve the problem ( marks scored in 3 subjects in case of the example above)</a:t>
            </a:r>
          </a:p>
          <a:p>
            <a:pPr>
              <a:buFontTx/>
              <a:buChar char="-"/>
            </a:pPr>
            <a:r>
              <a:rPr lang="en-US" altLang="en-US">
                <a:latin typeface="Arial" charset="0"/>
              </a:rPr>
              <a:t>What is the processing needed on the input that will generate the desired output (the marks  are added and the total is divided by 3 to get average)</a:t>
            </a:r>
          </a:p>
          <a:p>
            <a:pPr>
              <a:buFontTx/>
              <a:buChar char="-"/>
            </a:pPr>
            <a:r>
              <a:rPr lang="en-US" altLang="en-US">
                <a:latin typeface="Arial" charset="0"/>
              </a:rPr>
              <a:t>What is the output (the result we get is average which is displayed back to the user)</a:t>
            </a:r>
          </a:p>
          <a:p>
            <a:endParaRPr lang="en-US" altLang="en-US"/>
          </a:p>
          <a:p>
            <a:r>
              <a:rPr lang="en-US" altLang="en-US"/>
              <a:t>The above algorithm can be written in precise steps. This is given in the next slide.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AB50EF-06BF-45BD-9871-3C2B4C36875D}" type="slidenum">
              <a:rPr lang="en-US" altLang="en-US"/>
              <a:pPr/>
              <a:t>33</a:t>
            </a:fld>
            <a:endParaRPr lang="en-US" altLang="en-US"/>
          </a:p>
        </p:txBody>
      </p:sp>
      <p:sp>
        <p:nvSpPr>
          <p:cNvPr id="457730" name="Rectangle 2"/>
          <p:cNvSpPr>
            <a:spLocks noGrp="1" noRot="1" noChangeAspect="1" noChangeArrowheads="1" noTextEdit="1"/>
          </p:cNvSpPr>
          <p:nvPr>
            <p:ph type="sldImg"/>
          </p:nvPr>
        </p:nvSpPr>
        <p:spPr>
          <a:ln/>
        </p:spPr>
      </p:sp>
      <p:sp>
        <p:nvSpPr>
          <p:cNvPr id="4577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23DF6-5322-4160-A968-4D313C2D4EDA}" type="slidenum">
              <a:rPr lang="en-US" altLang="en-US"/>
              <a:pPr/>
              <a:t>34</a:t>
            </a:fld>
            <a:endParaRPr lang="en-US" altLang="en-US"/>
          </a:p>
        </p:txBody>
      </p:sp>
      <p:sp>
        <p:nvSpPr>
          <p:cNvPr id="459778" name="Rectangle 2"/>
          <p:cNvSpPr>
            <a:spLocks noGrp="1" noRot="1" noChangeAspect="1" noChangeArrowheads="1" noTextEdit="1"/>
          </p:cNvSpPr>
          <p:nvPr>
            <p:ph type="sldImg"/>
          </p:nvPr>
        </p:nvSpPr>
        <p:spPr>
          <a:xfrm>
            <a:off x="1130300" y="683945"/>
            <a:ext cx="4598988" cy="3432356"/>
          </a:xfrm>
          <a:ln/>
        </p:spPr>
      </p:sp>
      <p:sp>
        <p:nvSpPr>
          <p:cNvPr id="459779" name="Rectangle 3"/>
          <p:cNvSpPr>
            <a:spLocks noGrp="1" noChangeArrowheads="1"/>
          </p:cNvSpPr>
          <p:nvPr>
            <p:ph type="body" idx="1"/>
          </p:nvPr>
        </p:nvSpPr>
        <p:spPr>
          <a:xfrm>
            <a:off x="914400" y="4343756"/>
            <a:ext cx="5029200" cy="1906514"/>
          </a:xfrm>
        </p:spPr>
        <p:txBody>
          <a:bodyPr/>
          <a:lstStyle/>
          <a:p>
            <a:pPr marL="228600" indent="-228600"/>
            <a:r>
              <a:rPr lang="en-US" altLang="en-US">
                <a:latin typeface="Arial" charset="0"/>
              </a:rPr>
              <a:t>While building solutions there are three major constructs on which our solutions are built up. They are </a:t>
            </a:r>
          </a:p>
          <a:p>
            <a:pPr marL="228600" indent="-228600"/>
            <a:r>
              <a:rPr lang="en-US" altLang="en-US">
                <a:latin typeface="Arial" charset="0"/>
              </a:rPr>
              <a:t>Sequential </a:t>
            </a:r>
          </a:p>
          <a:p>
            <a:pPr marL="228600" indent="-228600"/>
            <a:r>
              <a:rPr lang="en-US" altLang="en-US">
                <a:latin typeface="Arial" charset="0"/>
              </a:rPr>
              <a:t>Selectional (Conditional) </a:t>
            </a:r>
          </a:p>
          <a:p>
            <a:pPr marL="228600" indent="-228600"/>
            <a:r>
              <a:rPr lang="en-US" altLang="en-US">
                <a:latin typeface="Arial" charset="0"/>
              </a:rPr>
              <a:t>Iterational (loops)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A0B8E-5216-42D2-9A78-66F24228E37C}" type="slidenum">
              <a:rPr lang="en-US" altLang="en-US"/>
              <a:pPr/>
              <a:t>35</a:t>
            </a:fld>
            <a:endParaRPr lang="en-US" altLang="en-US"/>
          </a:p>
        </p:txBody>
      </p:sp>
      <p:sp>
        <p:nvSpPr>
          <p:cNvPr id="461826" name="Rectangle 2"/>
          <p:cNvSpPr>
            <a:spLocks noGrp="1" noRot="1" noChangeAspect="1" noChangeArrowheads="1" noTextEdit="1"/>
          </p:cNvSpPr>
          <p:nvPr>
            <p:ph type="sldImg"/>
          </p:nvPr>
        </p:nvSpPr>
        <p:spPr>
          <a:xfrm>
            <a:off x="382588" y="684213"/>
            <a:ext cx="6094412" cy="3432175"/>
          </a:xfrm>
          <a:ln/>
        </p:spPr>
      </p:sp>
      <p:sp>
        <p:nvSpPr>
          <p:cNvPr id="461827" name="Rectangle 3"/>
          <p:cNvSpPr>
            <a:spLocks noGrp="1" noChangeArrowheads="1"/>
          </p:cNvSpPr>
          <p:nvPr>
            <p:ph type="body" idx="1"/>
          </p:nvPr>
        </p:nvSpPr>
        <p:spPr/>
        <p:txBody>
          <a:bodyPr/>
          <a:lstStyle/>
          <a:p>
            <a:endParaRPr lang="en-US" altLang="en-US">
              <a:latin typeface="Arial" charset="0"/>
            </a:endParaRPr>
          </a:p>
          <a:p>
            <a:r>
              <a:rPr lang="en-US" altLang="en-US">
                <a:latin typeface="Arial" charset="0"/>
              </a:rPr>
              <a:t>We have earlier written a program to find out the average marks of a student given marks in 3 subjects. Let us now extend the scope of the problem to find out whether is has passed our failed. </a:t>
            </a:r>
          </a:p>
          <a:p>
            <a:r>
              <a:rPr lang="en-US" altLang="en-US">
                <a:latin typeface="Arial" charset="0"/>
              </a:rPr>
              <a:t>Now this introduces us to a next construct – the selectional construct</a:t>
            </a:r>
          </a:p>
          <a:p>
            <a:r>
              <a:rPr lang="en-US" altLang="en-US">
                <a:latin typeface="Arial" charset="0"/>
              </a:rPr>
              <a:t>Step 1 : START</a:t>
            </a:r>
          </a:p>
          <a:p>
            <a:r>
              <a:rPr lang="en-US" altLang="en-US">
                <a:latin typeface="Arial" charset="0"/>
              </a:rPr>
              <a:t>Step 2 : Accept marks1, marks2, marks3</a:t>
            </a:r>
          </a:p>
          <a:p>
            <a:r>
              <a:rPr lang="en-US" altLang="en-US">
                <a:latin typeface="Arial" charset="0"/>
              </a:rPr>
              <a:t>Step 3 : sum = marks1, marks2, marks3</a:t>
            </a:r>
          </a:p>
          <a:p>
            <a:r>
              <a:rPr lang="en-US" altLang="en-US">
                <a:latin typeface="Arial" charset="0"/>
              </a:rPr>
              <a:t>Step 4 : average=sum/3</a:t>
            </a:r>
          </a:p>
          <a:p>
            <a:r>
              <a:rPr lang="en-US" altLang="en-US">
                <a:latin typeface="Arial" charset="0"/>
              </a:rPr>
              <a:t>Step 5 : if average &gt;= 65 then display student has passed </a:t>
            </a:r>
          </a:p>
          <a:p>
            <a:r>
              <a:rPr lang="en-US" altLang="en-US">
                <a:latin typeface="Arial" charset="0"/>
              </a:rPr>
              <a:t>	else display the student has failed.</a:t>
            </a:r>
          </a:p>
          <a:p>
            <a:r>
              <a:rPr lang="en-US" altLang="en-US">
                <a:latin typeface="Arial" charset="0"/>
              </a:rPr>
              <a:t>Step 6 : STOP</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CDF0C4-B907-49F7-918B-36BDA85AC9FE}" type="slidenum">
              <a:rPr lang="en-US" altLang="en-US"/>
              <a:pPr/>
              <a:t>5</a:t>
            </a:fld>
            <a:endParaRPr lang="en-US" altLang="en-US"/>
          </a:p>
        </p:txBody>
      </p:sp>
      <p:sp>
        <p:nvSpPr>
          <p:cNvPr id="420866" name="Rectangle 2"/>
          <p:cNvSpPr>
            <a:spLocks noGrp="1" noRot="1" noChangeAspect="1" noChangeArrowheads="1" noTextEdit="1"/>
          </p:cNvSpPr>
          <p:nvPr>
            <p:ph type="sldImg"/>
          </p:nvPr>
        </p:nvSpPr>
        <p:spPr>
          <a:ln/>
        </p:spPr>
      </p:sp>
      <p:sp>
        <p:nvSpPr>
          <p:cNvPr id="420867" name="Rectangle 3"/>
          <p:cNvSpPr>
            <a:spLocks noGrp="1" noChangeArrowheads="1"/>
          </p:cNvSpPr>
          <p:nvPr>
            <p:ph type="body" idx="1"/>
          </p:nvPr>
        </p:nvSpPr>
        <p:spPr/>
        <p:txBody>
          <a:bodyPr/>
          <a:lstStyle/>
          <a:p>
            <a:r>
              <a:rPr lang="en-US" altLang="en-US" dirty="0"/>
              <a:t>Skill of a software developer</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27F39E-1837-44FE-874E-0C770C8A3AA4}" type="slidenum">
              <a:rPr lang="en-US" altLang="en-US"/>
              <a:pPr/>
              <a:t>36</a:t>
            </a:fld>
            <a:endParaRPr lang="en-US" altLang="en-US"/>
          </a:p>
        </p:txBody>
      </p:sp>
      <p:sp>
        <p:nvSpPr>
          <p:cNvPr id="463874" name="Rectangle 2"/>
          <p:cNvSpPr>
            <a:spLocks noGrp="1" noRot="1" noChangeAspect="1" noChangeArrowheads="1" noTextEdit="1"/>
          </p:cNvSpPr>
          <p:nvPr>
            <p:ph type="sldImg"/>
          </p:nvPr>
        </p:nvSpPr>
        <p:spPr>
          <a:xfrm>
            <a:off x="382588" y="684213"/>
            <a:ext cx="6094412" cy="3432175"/>
          </a:xfrm>
          <a:ln/>
        </p:spPr>
      </p:sp>
      <p:sp>
        <p:nvSpPr>
          <p:cNvPr id="463875" name="Rectangle 3"/>
          <p:cNvSpPr>
            <a:spLocks noGrp="1" noChangeArrowheads="1"/>
          </p:cNvSpPr>
          <p:nvPr>
            <p:ph type="body" idx="1"/>
          </p:nvPr>
        </p:nvSpPr>
        <p:spPr/>
        <p:txBody>
          <a:bodyPr/>
          <a:lstStyle/>
          <a:p>
            <a:endParaRPr lang="en-US" altLang="en-US">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A32549-1927-4778-B8B4-0F8DB975A58C}" type="slidenum">
              <a:rPr lang="en-US" altLang="en-US"/>
              <a:pPr/>
              <a:t>37</a:t>
            </a:fld>
            <a:endParaRPr lang="en-US" altLang="en-US"/>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r>
              <a:rPr lang="en-US" altLang="en-US"/>
              <a:t>Algorithms are developed during the </a:t>
            </a:r>
            <a:r>
              <a:rPr lang="en-US" altLang="en-US" i="1"/>
              <a:t>design phase</a:t>
            </a:r>
            <a:r>
              <a:rPr lang="en-US" altLang="en-US"/>
              <a:t> of software engineering. During the design phase, we first look at the problem, try to write the “</a:t>
            </a:r>
            <a:r>
              <a:rPr lang="en-US" altLang="en-US" i="1"/>
              <a:t>psuedo-code</a:t>
            </a:r>
            <a:r>
              <a:rPr lang="en-US" altLang="en-US"/>
              <a:t>” and move towards the programming (implementation) phase.</a:t>
            </a:r>
          </a:p>
          <a:p>
            <a:endParaRPr lang="en-US" altLang="en-US"/>
          </a:p>
          <a:p>
            <a:r>
              <a:rPr lang="en-US" altLang="en-US"/>
              <a:t>It is a high level description of the algorithm</a:t>
            </a:r>
          </a:p>
          <a:p>
            <a:r>
              <a:rPr lang="en-US" altLang="en-US"/>
              <a:t>It is less detailed than the program</a:t>
            </a:r>
          </a:p>
          <a:p>
            <a:r>
              <a:rPr lang="en-US" altLang="en-US"/>
              <a:t>Will not reveal the design issues of the program</a:t>
            </a:r>
          </a:p>
          <a:p>
            <a:r>
              <a:rPr lang="en-US" altLang="en-US"/>
              <a:t>Uses English like language </a:t>
            </a:r>
          </a:p>
          <a:p>
            <a:endParaRPr lang="en-US" altLang="en-US"/>
          </a:p>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D570E6-037B-4FDF-A37D-3888545E9EE9}" type="slidenum">
              <a:rPr lang="en-US" altLang="en-US"/>
              <a:pPr/>
              <a:t>38</a:t>
            </a:fld>
            <a:endParaRPr lang="en-US" altLang="en-US"/>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p:txBody>
          <a:bodyPr/>
          <a:lstStyle/>
          <a:p>
            <a:r>
              <a:rPr lang="en-US" altLang="en-US"/>
              <a:t>a,b,c are variables of integer type. Value for a and b are got from the user. The sum of a and b is stored in c. Output c is given out as result.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D5E9A3-8C8D-4952-AAC6-0E9335F67E0D}" type="slidenum">
              <a:rPr lang="en-US" altLang="en-US"/>
              <a:pPr/>
              <a:t>39</a:t>
            </a:fld>
            <a:endParaRPr lang="en-US" altLang="en-US"/>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46D560-D78B-46DE-97DA-83F639FDFF61}" type="slidenum">
              <a:rPr lang="en-US" altLang="en-US"/>
              <a:pPr/>
              <a:t>40</a:t>
            </a:fld>
            <a:endParaRPr lang="en-US" altLang="en-US"/>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BD9166-96A6-42AE-98B4-FE047D334AAA}" type="slidenum">
              <a:rPr lang="en-US" altLang="en-US"/>
              <a:pPr/>
              <a:t>41</a:t>
            </a:fld>
            <a:endParaRPr lang="en-US" altLang="en-US"/>
          </a:p>
        </p:txBody>
      </p:sp>
      <p:sp>
        <p:nvSpPr>
          <p:cNvPr id="342018" name="Rectangle 2"/>
          <p:cNvSpPr>
            <a:spLocks noGrp="1" noRot="1" noChangeAspect="1" noChangeArrowheads="1" noTextEdit="1"/>
          </p:cNvSpPr>
          <p:nvPr>
            <p:ph type="sldImg"/>
          </p:nvPr>
        </p:nvSpPr>
        <p:spPr>
          <a:xfrm>
            <a:off x="1130300" y="683945"/>
            <a:ext cx="4598988" cy="3432356"/>
          </a:xfrm>
          <a:ln/>
        </p:spPr>
      </p:sp>
      <p:sp>
        <p:nvSpPr>
          <p:cNvPr id="342019" name="Rectangle 3"/>
          <p:cNvSpPr>
            <a:spLocks noGrp="1" noChangeArrowheads="1"/>
          </p:cNvSpPr>
          <p:nvPr>
            <p:ph type="body" idx="1"/>
          </p:nvPr>
        </p:nvSpPr>
        <p:spPr/>
        <p:txBody>
          <a:bodyPr/>
          <a:lstStyle/>
          <a:p>
            <a:pPr marL="228600" indent="-228600"/>
            <a:r>
              <a:rPr lang="en-US" altLang="en-US">
                <a:latin typeface="Arial" charset="0"/>
              </a:rPr>
              <a:t>Now lets extend the scope of our algorithms. The problem definition now needs to give us solution for a set of input values. This introduces to us the the concepts of looping constructs.</a:t>
            </a:r>
          </a:p>
          <a:p>
            <a:pPr marL="228600" indent="-228600"/>
            <a:r>
              <a:rPr lang="en-US" altLang="en-US">
                <a:latin typeface="Arial" charset="0"/>
              </a:rPr>
              <a:t>Loops are used when we want to execute a part of a program or a block of code to be executed several times.</a:t>
            </a:r>
          </a:p>
          <a:p>
            <a:pPr marL="228600" indent="-228600"/>
            <a:endParaRPr lang="en-US" altLang="en-US">
              <a:latin typeface="Arial" charset="0"/>
            </a:endParaRPr>
          </a:p>
          <a:p>
            <a:pPr marL="228600" indent="-228600"/>
            <a:r>
              <a:rPr lang="en-US" altLang="en-US">
                <a:latin typeface="Arial" charset="0"/>
              </a:rPr>
              <a:t>Iterational constructs in general could be of two types:</a:t>
            </a:r>
          </a:p>
          <a:p>
            <a:pPr marL="228600" indent="-228600">
              <a:buFontTx/>
              <a:buAutoNum type="arabicParenBoth"/>
            </a:pPr>
            <a:r>
              <a:rPr lang="en-US" altLang="en-US">
                <a:latin typeface="Arial" charset="0"/>
              </a:rPr>
              <a:t>Fixed – here the number of times the block of code to be executed is known before hand.</a:t>
            </a:r>
          </a:p>
          <a:p>
            <a:pPr marL="228600" indent="-228600">
              <a:buFontTx/>
              <a:buAutoNum type="arabicParenBoth"/>
            </a:pPr>
            <a:r>
              <a:rPr lang="en-US" altLang="en-US">
                <a:latin typeface="Arial" charset="0"/>
              </a:rPr>
              <a:t>Variable – here the number of times the block of code to be executed is not known. Depending upon the user’s choice, the block could be executed many times.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EB5030-85EA-4DC1-A9CF-6B3780C808F2}" type="slidenum">
              <a:rPr lang="en-US" altLang="en-US"/>
              <a:pPr/>
              <a:t>42</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9B7CD34-E951-4FB8-BC07-D3EA6E9C80BC}"/>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39800">
              <a:defRPr sz="2400" b="1">
                <a:solidFill>
                  <a:schemeClr val="tx1"/>
                </a:solidFill>
                <a:latin typeface="Arial" panose="020B0604020202020204" pitchFamily="34" charset="0"/>
                <a:ea typeface="MS PGothic" panose="020B0600070205080204" pitchFamily="34" charset="-128"/>
              </a:defRPr>
            </a:lvl1pPr>
            <a:lvl2pPr marL="742950" indent="-285750" defTabSz="939800">
              <a:defRPr sz="2400" b="1">
                <a:solidFill>
                  <a:schemeClr val="tx1"/>
                </a:solidFill>
                <a:latin typeface="Arial" panose="020B0604020202020204" pitchFamily="34" charset="0"/>
                <a:ea typeface="MS PGothic" panose="020B0600070205080204" pitchFamily="34" charset="-128"/>
              </a:defRPr>
            </a:lvl2pPr>
            <a:lvl3pPr marL="1143000" indent="-228600" defTabSz="939800">
              <a:defRPr sz="2400" b="1">
                <a:solidFill>
                  <a:schemeClr val="tx1"/>
                </a:solidFill>
                <a:latin typeface="Arial" panose="020B0604020202020204" pitchFamily="34" charset="0"/>
                <a:ea typeface="MS PGothic" panose="020B0600070205080204" pitchFamily="34" charset="-128"/>
              </a:defRPr>
            </a:lvl3pPr>
            <a:lvl4pPr marL="1600200" indent="-228600" defTabSz="939800">
              <a:defRPr sz="2400" b="1">
                <a:solidFill>
                  <a:schemeClr val="tx1"/>
                </a:solidFill>
                <a:latin typeface="Arial" panose="020B0604020202020204" pitchFamily="34" charset="0"/>
                <a:ea typeface="MS PGothic" panose="020B0600070205080204" pitchFamily="34" charset="-128"/>
              </a:defRPr>
            </a:lvl4pPr>
            <a:lvl5pPr marL="2057400" indent="-228600" defTabSz="939800">
              <a:defRPr sz="2400" b="1">
                <a:solidFill>
                  <a:schemeClr val="tx1"/>
                </a:solidFill>
                <a:latin typeface="Arial" panose="020B0604020202020204" pitchFamily="34" charset="0"/>
                <a:ea typeface="MS PGothic" panose="020B0600070205080204" pitchFamily="34" charset="-128"/>
              </a:defRPr>
            </a:lvl5pPr>
            <a:lvl6pPr marL="25146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6CA08106-6E2D-48F3-A157-C30B840A833B}" type="slidenum">
              <a:rPr lang="en-US" altLang="en-US" sz="1000" b="0"/>
              <a:pPr/>
              <a:t>47</a:t>
            </a:fld>
            <a:endParaRPr lang="en-US" altLang="en-US" sz="1000" b="0"/>
          </a:p>
        </p:txBody>
      </p:sp>
      <p:sp>
        <p:nvSpPr>
          <p:cNvPr id="203778" name="Rectangle 2">
            <a:extLst>
              <a:ext uri="{FF2B5EF4-FFF2-40B4-BE49-F238E27FC236}">
                <a16:creationId xmlns:a16="http://schemas.microsoft.com/office/drawing/2014/main" id="{B83FF5CA-8CF6-44C2-AD04-80B26FC40696}"/>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03779" name="Rectangle 3">
            <a:extLst>
              <a:ext uri="{FF2B5EF4-FFF2-40B4-BE49-F238E27FC236}">
                <a16:creationId xmlns:a16="http://schemas.microsoft.com/office/drawing/2014/main" id="{C5920CC0-5FEF-4768-8B3C-79A0E5312E0A}"/>
              </a:ext>
            </a:extLst>
          </p:cNvPr>
          <p:cNvSpPr>
            <a:spLocks noGrp="1" noChangeArrowheads="1"/>
          </p:cNvSpPr>
          <p:nvPr>
            <p:ph type="body" idx="1"/>
          </p:nvPr>
        </p:nvSpPr>
        <p:spPr/>
        <p:txBody>
          <a:bodyPr/>
          <a:lstStyle/>
          <a:p>
            <a:pPr>
              <a:defRPr/>
            </a:pPr>
            <a:endParaRPr lang="en-US">
              <a:ea typeface="ＭＳ Ｐゴシック" charset="0"/>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E1C5A69-DCD0-45C3-9136-D53CFE8895FC}"/>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39800">
              <a:defRPr sz="2400" b="1">
                <a:solidFill>
                  <a:schemeClr val="tx1"/>
                </a:solidFill>
                <a:latin typeface="Arial" panose="020B0604020202020204" pitchFamily="34" charset="0"/>
                <a:ea typeface="MS PGothic" panose="020B0600070205080204" pitchFamily="34" charset="-128"/>
              </a:defRPr>
            </a:lvl1pPr>
            <a:lvl2pPr marL="742950" indent="-285750" defTabSz="939800">
              <a:defRPr sz="2400" b="1">
                <a:solidFill>
                  <a:schemeClr val="tx1"/>
                </a:solidFill>
                <a:latin typeface="Arial" panose="020B0604020202020204" pitchFamily="34" charset="0"/>
                <a:ea typeface="MS PGothic" panose="020B0600070205080204" pitchFamily="34" charset="-128"/>
              </a:defRPr>
            </a:lvl2pPr>
            <a:lvl3pPr marL="1143000" indent="-228600" defTabSz="939800">
              <a:defRPr sz="2400" b="1">
                <a:solidFill>
                  <a:schemeClr val="tx1"/>
                </a:solidFill>
                <a:latin typeface="Arial" panose="020B0604020202020204" pitchFamily="34" charset="0"/>
                <a:ea typeface="MS PGothic" panose="020B0600070205080204" pitchFamily="34" charset="-128"/>
              </a:defRPr>
            </a:lvl3pPr>
            <a:lvl4pPr marL="1600200" indent="-228600" defTabSz="939800">
              <a:defRPr sz="2400" b="1">
                <a:solidFill>
                  <a:schemeClr val="tx1"/>
                </a:solidFill>
                <a:latin typeface="Arial" panose="020B0604020202020204" pitchFamily="34" charset="0"/>
                <a:ea typeface="MS PGothic" panose="020B0600070205080204" pitchFamily="34" charset="-128"/>
              </a:defRPr>
            </a:lvl4pPr>
            <a:lvl5pPr marL="2057400" indent="-228600" defTabSz="939800">
              <a:defRPr sz="2400" b="1">
                <a:solidFill>
                  <a:schemeClr val="tx1"/>
                </a:solidFill>
                <a:latin typeface="Arial" panose="020B0604020202020204" pitchFamily="34" charset="0"/>
                <a:ea typeface="MS PGothic" panose="020B0600070205080204" pitchFamily="34" charset="-128"/>
              </a:defRPr>
            </a:lvl5pPr>
            <a:lvl6pPr marL="25146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58D8EF2D-68C2-44BA-96E4-905B78B1EDBC}" type="slidenum">
              <a:rPr lang="en-US" altLang="en-US" sz="1000" b="0"/>
              <a:pPr/>
              <a:t>48</a:t>
            </a:fld>
            <a:endParaRPr lang="en-US" altLang="en-US" sz="1000" b="0"/>
          </a:p>
        </p:txBody>
      </p:sp>
      <p:sp>
        <p:nvSpPr>
          <p:cNvPr id="685058" name="Rectangle 2">
            <a:extLst>
              <a:ext uri="{FF2B5EF4-FFF2-40B4-BE49-F238E27FC236}">
                <a16:creationId xmlns:a16="http://schemas.microsoft.com/office/drawing/2014/main" id="{8F17E0E0-181B-42B3-8D42-7CA795E26AB7}"/>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85059" name="Rectangle 3">
            <a:extLst>
              <a:ext uri="{FF2B5EF4-FFF2-40B4-BE49-F238E27FC236}">
                <a16:creationId xmlns:a16="http://schemas.microsoft.com/office/drawing/2014/main" id="{2FD4596D-3099-42B7-8D03-6BB4B7A9D397}"/>
              </a:ext>
            </a:extLst>
          </p:cNvPr>
          <p:cNvSpPr>
            <a:spLocks noGrp="1" noChangeArrowheads="1"/>
          </p:cNvSpPr>
          <p:nvPr>
            <p:ph type="body" idx="1"/>
          </p:nvPr>
        </p:nvSpPr>
        <p:spPr/>
        <p:txBody>
          <a:bodyPr/>
          <a:lstStyle/>
          <a:p>
            <a:pPr>
              <a:defRPr/>
            </a:pPr>
            <a:endParaRPr lang="en-US">
              <a:ea typeface="ＭＳ Ｐゴシック" charset="0"/>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7533E3D-0798-43A0-B442-476BC5A9405B}"/>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39800">
              <a:defRPr sz="2400" b="1">
                <a:solidFill>
                  <a:schemeClr val="tx1"/>
                </a:solidFill>
                <a:latin typeface="Arial" panose="020B0604020202020204" pitchFamily="34" charset="0"/>
                <a:ea typeface="MS PGothic" panose="020B0600070205080204" pitchFamily="34" charset="-128"/>
              </a:defRPr>
            </a:lvl1pPr>
            <a:lvl2pPr marL="742950" indent="-285750" defTabSz="939800">
              <a:defRPr sz="2400" b="1">
                <a:solidFill>
                  <a:schemeClr val="tx1"/>
                </a:solidFill>
                <a:latin typeface="Arial" panose="020B0604020202020204" pitchFamily="34" charset="0"/>
                <a:ea typeface="MS PGothic" panose="020B0600070205080204" pitchFamily="34" charset="-128"/>
              </a:defRPr>
            </a:lvl2pPr>
            <a:lvl3pPr marL="1143000" indent="-228600" defTabSz="939800">
              <a:defRPr sz="2400" b="1">
                <a:solidFill>
                  <a:schemeClr val="tx1"/>
                </a:solidFill>
                <a:latin typeface="Arial" panose="020B0604020202020204" pitchFamily="34" charset="0"/>
                <a:ea typeface="MS PGothic" panose="020B0600070205080204" pitchFamily="34" charset="-128"/>
              </a:defRPr>
            </a:lvl3pPr>
            <a:lvl4pPr marL="1600200" indent="-228600" defTabSz="939800">
              <a:defRPr sz="2400" b="1">
                <a:solidFill>
                  <a:schemeClr val="tx1"/>
                </a:solidFill>
                <a:latin typeface="Arial" panose="020B0604020202020204" pitchFamily="34" charset="0"/>
                <a:ea typeface="MS PGothic" panose="020B0600070205080204" pitchFamily="34" charset="-128"/>
              </a:defRPr>
            </a:lvl4pPr>
            <a:lvl5pPr marL="2057400" indent="-228600" defTabSz="939800">
              <a:defRPr sz="2400" b="1">
                <a:solidFill>
                  <a:schemeClr val="tx1"/>
                </a:solidFill>
                <a:latin typeface="Arial" panose="020B0604020202020204" pitchFamily="34" charset="0"/>
                <a:ea typeface="MS PGothic" panose="020B0600070205080204" pitchFamily="34" charset="-128"/>
              </a:defRPr>
            </a:lvl5pPr>
            <a:lvl6pPr marL="25146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656016B8-416C-41F8-9E79-71EC376D8EA4}" type="slidenum">
              <a:rPr lang="en-US" altLang="en-US" sz="1000" b="0"/>
              <a:pPr/>
              <a:t>49</a:t>
            </a:fld>
            <a:endParaRPr lang="en-US" altLang="en-US" sz="1000" b="0"/>
          </a:p>
        </p:txBody>
      </p:sp>
      <p:sp>
        <p:nvSpPr>
          <p:cNvPr id="687106" name="Rectangle 2">
            <a:extLst>
              <a:ext uri="{FF2B5EF4-FFF2-40B4-BE49-F238E27FC236}">
                <a16:creationId xmlns:a16="http://schemas.microsoft.com/office/drawing/2014/main" id="{DF6E8E4F-58E7-42D4-BAA3-98A54C6C3158}"/>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87107" name="Rectangle 3">
            <a:extLst>
              <a:ext uri="{FF2B5EF4-FFF2-40B4-BE49-F238E27FC236}">
                <a16:creationId xmlns:a16="http://schemas.microsoft.com/office/drawing/2014/main" id="{F4F600DF-2BC2-4B50-914B-F979A228D58D}"/>
              </a:ext>
            </a:extLst>
          </p:cNvPr>
          <p:cNvSpPr>
            <a:spLocks noGrp="1" noChangeArrowheads="1"/>
          </p:cNvSpPr>
          <p:nvPr>
            <p:ph type="body" idx="1"/>
          </p:nvPr>
        </p:nvSpPr>
        <p:spPr/>
        <p:txBody>
          <a:bodyPr/>
          <a:lstStyle/>
          <a:p>
            <a:pPr>
              <a:defRPr/>
            </a:pPr>
            <a:endParaRPr lang="en-US">
              <a:ea typeface="ＭＳ Ｐゴシック" charset="0"/>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4F0FF3-ADA5-4761-8848-1F21D6A74BF9}" type="slidenum">
              <a:rPr lang="en-US" altLang="en-US"/>
              <a:pPr/>
              <a:t>6</a:t>
            </a:fld>
            <a:endParaRPr lang="en-US" altLang="en-US"/>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r>
              <a:rPr lang="en-US" altLang="en-US" dirty="0"/>
              <a:t>Performance measure of a software developer</a:t>
            </a:r>
          </a:p>
          <a:p>
            <a:r>
              <a:rPr lang="en-US" altLang="en-US" dirty="0"/>
              <a:t>Timeliness: How punctual is a software engineer in completing the assigned task</a:t>
            </a:r>
          </a:p>
          <a:p>
            <a:r>
              <a:rPr lang="en-US" altLang="en-US" dirty="0"/>
              <a:t>Quality of Work: If the task assigned has been done as per the quality norms prescribed by the company</a:t>
            </a:r>
          </a:p>
          <a:p>
            <a:r>
              <a:rPr lang="en-US" altLang="en-US" dirty="0"/>
              <a:t>Customer orientation: whether a Software Developer has understood the Customer requirements properly and able to communicate with him in terms of Domain.</a:t>
            </a:r>
          </a:p>
          <a:p>
            <a:r>
              <a:rPr lang="en-US" altLang="en-US" dirty="0"/>
              <a:t>Optimal solution: The ability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98ADBA1-CF81-41B9-B6AC-8D63694B3AA0}"/>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39800">
              <a:defRPr sz="2400" b="1">
                <a:solidFill>
                  <a:schemeClr val="tx1"/>
                </a:solidFill>
                <a:latin typeface="Arial" panose="020B0604020202020204" pitchFamily="34" charset="0"/>
                <a:ea typeface="MS PGothic" panose="020B0600070205080204" pitchFamily="34" charset="-128"/>
              </a:defRPr>
            </a:lvl1pPr>
            <a:lvl2pPr marL="742950" indent="-285750" defTabSz="939800">
              <a:defRPr sz="2400" b="1">
                <a:solidFill>
                  <a:schemeClr val="tx1"/>
                </a:solidFill>
                <a:latin typeface="Arial" panose="020B0604020202020204" pitchFamily="34" charset="0"/>
                <a:ea typeface="MS PGothic" panose="020B0600070205080204" pitchFamily="34" charset="-128"/>
              </a:defRPr>
            </a:lvl2pPr>
            <a:lvl3pPr marL="1143000" indent="-228600" defTabSz="939800">
              <a:defRPr sz="2400" b="1">
                <a:solidFill>
                  <a:schemeClr val="tx1"/>
                </a:solidFill>
                <a:latin typeface="Arial" panose="020B0604020202020204" pitchFamily="34" charset="0"/>
                <a:ea typeface="MS PGothic" panose="020B0600070205080204" pitchFamily="34" charset="-128"/>
              </a:defRPr>
            </a:lvl3pPr>
            <a:lvl4pPr marL="1600200" indent="-228600" defTabSz="939800">
              <a:defRPr sz="2400" b="1">
                <a:solidFill>
                  <a:schemeClr val="tx1"/>
                </a:solidFill>
                <a:latin typeface="Arial" panose="020B0604020202020204" pitchFamily="34" charset="0"/>
                <a:ea typeface="MS PGothic" panose="020B0600070205080204" pitchFamily="34" charset="-128"/>
              </a:defRPr>
            </a:lvl4pPr>
            <a:lvl5pPr marL="2057400" indent="-228600" defTabSz="939800">
              <a:defRPr sz="2400" b="1">
                <a:solidFill>
                  <a:schemeClr val="tx1"/>
                </a:solidFill>
                <a:latin typeface="Arial" panose="020B0604020202020204" pitchFamily="34" charset="0"/>
                <a:ea typeface="MS PGothic" panose="020B0600070205080204" pitchFamily="34" charset="-128"/>
              </a:defRPr>
            </a:lvl5pPr>
            <a:lvl6pPr marL="25146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365181F6-0CE8-45D7-ABED-B42D7DDC4567}" type="slidenum">
              <a:rPr lang="en-US" altLang="en-US" sz="1000" b="0"/>
              <a:pPr/>
              <a:t>50</a:t>
            </a:fld>
            <a:endParaRPr lang="en-US" altLang="en-US" sz="1000" b="0"/>
          </a:p>
        </p:txBody>
      </p:sp>
      <p:sp>
        <p:nvSpPr>
          <p:cNvPr id="689154" name="Rectangle 2">
            <a:extLst>
              <a:ext uri="{FF2B5EF4-FFF2-40B4-BE49-F238E27FC236}">
                <a16:creationId xmlns:a16="http://schemas.microsoft.com/office/drawing/2014/main" id="{970E2DC9-73C6-4AEF-8147-1A8F8B7F6777}"/>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89155" name="Rectangle 3">
            <a:extLst>
              <a:ext uri="{FF2B5EF4-FFF2-40B4-BE49-F238E27FC236}">
                <a16:creationId xmlns:a16="http://schemas.microsoft.com/office/drawing/2014/main" id="{A9875DEE-8EE3-4B57-8A01-A199A6A96517}"/>
              </a:ext>
            </a:extLst>
          </p:cNvPr>
          <p:cNvSpPr>
            <a:spLocks noGrp="1" noChangeArrowheads="1"/>
          </p:cNvSpPr>
          <p:nvPr>
            <p:ph type="body" idx="1"/>
          </p:nvPr>
        </p:nvSpPr>
        <p:spPr/>
        <p:txBody>
          <a:bodyPr/>
          <a:lstStyle/>
          <a:p>
            <a:pPr>
              <a:defRPr/>
            </a:pPr>
            <a:endParaRPr lang="en-US">
              <a:ea typeface="ＭＳ Ｐゴシック" charset="0"/>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274D89C-CE18-4E55-82AF-6536395866CF}"/>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39800">
              <a:defRPr sz="2400" b="1">
                <a:solidFill>
                  <a:schemeClr val="tx1"/>
                </a:solidFill>
                <a:latin typeface="Arial" panose="020B0604020202020204" pitchFamily="34" charset="0"/>
                <a:ea typeface="MS PGothic" panose="020B0600070205080204" pitchFamily="34" charset="-128"/>
              </a:defRPr>
            </a:lvl1pPr>
            <a:lvl2pPr marL="742950" indent="-285750" defTabSz="939800">
              <a:defRPr sz="2400" b="1">
                <a:solidFill>
                  <a:schemeClr val="tx1"/>
                </a:solidFill>
                <a:latin typeface="Arial" panose="020B0604020202020204" pitchFamily="34" charset="0"/>
                <a:ea typeface="MS PGothic" panose="020B0600070205080204" pitchFamily="34" charset="-128"/>
              </a:defRPr>
            </a:lvl2pPr>
            <a:lvl3pPr marL="1143000" indent="-228600" defTabSz="939800">
              <a:defRPr sz="2400" b="1">
                <a:solidFill>
                  <a:schemeClr val="tx1"/>
                </a:solidFill>
                <a:latin typeface="Arial" panose="020B0604020202020204" pitchFamily="34" charset="0"/>
                <a:ea typeface="MS PGothic" panose="020B0600070205080204" pitchFamily="34" charset="-128"/>
              </a:defRPr>
            </a:lvl3pPr>
            <a:lvl4pPr marL="1600200" indent="-228600" defTabSz="939800">
              <a:defRPr sz="2400" b="1">
                <a:solidFill>
                  <a:schemeClr val="tx1"/>
                </a:solidFill>
                <a:latin typeface="Arial" panose="020B0604020202020204" pitchFamily="34" charset="0"/>
                <a:ea typeface="MS PGothic" panose="020B0600070205080204" pitchFamily="34" charset="-128"/>
              </a:defRPr>
            </a:lvl4pPr>
            <a:lvl5pPr marL="2057400" indent="-228600" defTabSz="939800">
              <a:defRPr sz="2400" b="1">
                <a:solidFill>
                  <a:schemeClr val="tx1"/>
                </a:solidFill>
                <a:latin typeface="Arial" panose="020B0604020202020204" pitchFamily="34" charset="0"/>
                <a:ea typeface="MS PGothic" panose="020B0600070205080204" pitchFamily="34" charset="-128"/>
              </a:defRPr>
            </a:lvl5pPr>
            <a:lvl6pPr marL="25146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B96C3D53-1621-40A8-9A59-6F78B30206C3}" type="slidenum">
              <a:rPr lang="en-US" altLang="en-US" sz="1000" b="0"/>
              <a:pPr/>
              <a:t>51</a:t>
            </a:fld>
            <a:endParaRPr lang="en-US" altLang="en-US" sz="1000" b="0"/>
          </a:p>
        </p:txBody>
      </p:sp>
      <p:sp>
        <p:nvSpPr>
          <p:cNvPr id="691202" name="Rectangle 2">
            <a:extLst>
              <a:ext uri="{FF2B5EF4-FFF2-40B4-BE49-F238E27FC236}">
                <a16:creationId xmlns:a16="http://schemas.microsoft.com/office/drawing/2014/main" id="{0EBC301B-3F89-418B-99BA-B0C9C6A5AD6A}"/>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91203" name="Rectangle 3">
            <a:extLst>
              <a:ext uri="{FF2B5EF4-FFF2-40B4-BE49-F238E27FC236}">
                <a16:creationId xmlns:a16="http://schemas.microsoft.com/office/drawing/2014/main" id="{B4A6647A-ABF0-4D7B-98F8-EEF0BE456570}"/>
              </a:ext>
            </a:extLst>
          </p:cNvPr>
          <p:cNvSpPr>
            <a:spLocks noGrp="1" noChangeArrowheads="1"/>
          </p:cNvSpPr>
          <p:nvPr>
            <p:ph type="body" idx="1"/>
          </p:nvPr>
        </p:nvSpPr>
        <p:spPr/>
        <p:txBody>
          <a:bodyPr/>
          <a:lstStyle/>
          <a:p>
            <a:pPr>
              <a:defRPr/>
            </a:pPr>
            <a:endParaRPr lang="en-US">
              <a:ea typeface="ＭＳ Ｐゴシック" charset="0"/>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A3928F5-B678-45EE-9328-72DBC93C8AEF}"/>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39800">
              <a:defRPr sz="2400" b="1">
                <a:solidFill>
                  <a:schemeClr val="tx1"/>
                </a:solidFill>
                <a:latin typeface="Arial" panose="020B0604020202020204" pitchFamily="34" charset="0"/>
                <a:ea typeface="MS PGothic" panose="020B0600070205080204" pitchFamily="34" charset="-128"/>
              </a:defRPr>
            </a:lvl1pPr>
            <a:lvl2pPr marL="742950" indent="-285750" defTabSz="939800">
              <a:defRPr sz="2400" b="1">
                <a:solidFill>
                  <a:schemeClr val="tx1"/>
                </a:solidFill>
                <a:latin typeface="Arial" panose="020B0604020202020204" pitchFamily="34" charset="0"/>
                <a:ea typeface="MS PGothic" panose="020B0600070205080204" pitchFamily="34" charset="-128"/>
              </a:defRPr>
            </a:lvl2pPr>
            <a:lvl3pPr marL="1143000" indent="-228600" defTabSz="939800">
              <a:defRPr sz="2400" b="1">
                <a:solidFill>
                  <a:schemeClr val="tx1"/>
                </a:solidFill>
                <a:latin typeface="Arial" panose="020B0604020202020204" pitchFamily="34" charset="0"/>
                <a:ea typeface="MS PGothic" panose="020B0600070205080204" pitchFamily="34" charset="-128"/>
              </a:defRPr>
            </a:lvl3pPr>
            <a:lvl4pPr marL="1600200" indent="-228600" defTabSz="939800">
              <a:defRPr sz="2400" b="1">
                <a:solidFill>
                  <a:schemeClr val="tx1"/>
                </a:solidFill>
                <a:latin typeface="Arial" panose="020B0604020202020204" pitchFamily="34" charset="0"/>
                <a:ea typeface="MS PGothic" panose="020B0600070205080204" pitchFamily="34" charset="-128"/>
              </a:defRPr>
            </a:lvl4pPr>
            <a:lvl5pPr marL="2057400" indent="-228600" defTabSz="939800">
              <a:defRPr sz="2400" b="1">
                <a:solidFill>
                  <a:schemeClr val="tx1"/>
                </a:solidFill>
                <a:latin typeface="Arial" panose="020B0604020202020204" pitchFamily="34" charset="0"/>
                <a:ea typeface="MS PGothic" panose="020B0600070205080204" pitchFamily="34" charset="-128"/>
              </a:defRPr>
            </a:lvl5pPr>
            <a:lvl6pPr marL="25146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458DB6A7-431D-4B38-AAC4-F04F8FAD661B}" type="slidenum">
              <a:rPr lang="en-US" altLang="en-US" sz="1000" b="0"/>
              <a:pPr/>
              <a:t>52</a:t>
            </a:fld>
            <a:endParaRPr lang="en-US" altLang="en-US" sz="1000" b="0"/>
          </a:p>
        </p:txBody>
      </p:sp>
      <p:sp>
        <p:nvSpPr>
          <p:cNvPr id="693250" name="Rectangle 2">
            <a:extLst>
              <a:ext uri="{FF2B5EF4-FFF2-40B4-BE49-F238E27FC236}">
                <a16:creationId xmlns:a16="http://schemas.microsoft.com/office/drawing/2014/main" id="{CA57C328-F23D-4E37-AF32-9A8E41B7ED73}"/>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93251" name="Rectangle 3">
            <a:extLst>
              <a:ext uri="{FF2B5EF4-FFF2-40B4-BE49-F238E27FC236}">
                <a16:creationId xmlns:a16="http://schemas.microsoft.com/office/drawing/2014/main" id="{1C102EF9-9EEB-4F89-9F6C-169F756105DE}"/>
              </a:ext>
            </a:extLst>
          </p:cNvPr>
          <p:cNvSpPr>
            <a:spLocks noGrp="1" noChangeArrowheads="1"/>
          </p:cNvSpPr>
          <p:nvPr>
            <p:ph type="body" idx="1"/>
          </p:nvPr>
        </p:nvSpPr>
        <p:spPr/>
        <p:txBody>
          <a:bodyPr/>
          <a:lstStyle/>
          <a:p>
            <a:pPr>
              <a:defRPr/>
            </a:pPr>
            <a:endParaRPr lang="en-US">
              <a:ea typeface="ＭＳ Ｐゴシック" charset="0"/>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01EF518-DBBC-495E-AC20-66CBBDD10EE8}"/>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39800">
              <a:defRPr sz="2400" b="1">
                <a:solidFill>
                  <a:schemeClr val="tx1"/>
                </a:solidFill>
                <a:latin typeface="Arial" panose="020B0604020202020204" pitchFamily="34" charset="0"/>
                <a:ea typeface="MS PGothic" panose="020B0600070205080204" pitchFamily="34" charset="-128"/>
              </a:defRPr>
            </a:lvl1pPr>
            <a:lvl2pPr marL="742950" indent="-285750" defTabSz="939800">
              <a:defRPr sz="2400" b="1">
                <a:solidFill>
                  <a:schemeClr val="tx1"/>
                </a:solidFill>
                <a:latin typeface="Arial" panose="020B0604020202020204" pitchFamily="34" charset="0"/>
                <a:ea typeface="MS PGothic" panose="020B0600070205080204" pitchFamily="34" charset="-128"/>
              </a:defRPr>
            </a:lvl2pPr>
            <a:lvl3pPr marL="1143000" indent="-228600" defTabSz="939800">
              <a:defRPr sz="2400" b="1">
                <a:solidFill>
                  <a:schemeClr val="tx1"/>
                </a:solidFill>
                <a:latin typeface="Arial" panose="020B0604020202020204" pitchFamily="34" charset="0"/>
                <a:ea typeface="MS PGothic" panose="020B0600070205080204" pitchFamily="34" charset="-128"/>
              </a:defRPr>
            </a:lvl3pPr>
            <a:lvl4pPr marL="1600200" indent="-228600" defTabSz="939800">
              <a:defRPr sz="2400" b="1">
                <a:solidFill>
                  <a:schemeClr val="tx1"/>
                </a:solidFill>
                <a:latin typeface="Arial" panose="020B0604020202020204" pitchFamily="34" charset="0"/>
                <a:ea typeface="MS PGothic" panose="020B0600070205080204" pitchFamily="34" charset="-128"/>
              </a:defRPr>
            </a:lvl4pPr>
            <a:lvl5pPr marL="2057400" indent="-228600" defTabSz="939800">
              <a:defRPr sz="2400" b="1">
                <a:solidFill>
                  <a:schemeClr val="tx1"/>
                </a:solidFill>
                <a:latin typeface="Arial" panose="020B0604020202020204" pitchFamily="34" charset="0"/>
                <a:ea typeface="MS PGothic" panose="020B0600070205080204" pitchFamily="34" charset="-128"/>
              </a:defRPr>
            </a:lvl5pPr>
            <a:lvl6pPr marL="25146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C6447D5B-0BD5-4DED-ACCE-1B0FDE3CCE67}" type="slidenum">
              <a:rPr lang="en-US" altLang="en-US" sz="1000" b="0"/>
              <a:pPr/>
              <a:t>53</a:t>
            </a:fld>
            <a:endParaRPr lang="en-US" altLang="en-US" sz="1000" b="0"/>
          </a:p>
        </p:txBody>
      </p:sp>
      <p:sp>
        <p:nvSpPr>
          <p:cNvPr id="695298" name="Rectangle 2">
            <a:extLst>
              <a:ext uri="{FF2B5EF4-FFF2-40B4-BE49-F238E27FC236}">
                <a16:creationId xmlns:a16="http://schemas.microsoft.com/office/drawing/2014/main" id="{535C165F-6D0C-4028-9D02-FD35607B7445}"/>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95299" name="Rectangle 3">
            <a:extLst>
              <a:ext uri="{FF2B5EF4-FFF2-40B4-BE49-F238E27FC236}">
                <a16:creationId xmlns:a16="http://schemas.microsoft.com/office/drawing/2014/main" id="{C4AA92DD-B1D6-47CF-AAB8-2A29A2D5F3BC}"/>
              </a:ext>
            </a:extLst>
          </p:cNvPr>
          <p:cNvSpPr>
            <a:spLocks noGrp="1" noChangeArrowheads="1"/>
          </p:cNvSpPr>
          <p:nvPr>
            <p:ph type="body" idx="1"/>
          </p:nvPr>
        </p:nvSpPr>
        <p:spPr/>
        <p:txBody>
          <a:bodyPr/>
          <a:lstStyle/>
          <a:p>
            <a:pPr>
              <a:defRPr/>
            </a:pPr>
            <a:endParaRPr lang="en-US">
              <a:ea typeface="ＭＳ Ｐゴシック" charset="0"/>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145D59A-C9CA-44DF-957C-74E5FAC2D072}"/>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39800">
              <a:defRPr sz="2400" b="1">
                <a:solidFill>
                  <a:schemeClr val="tx1"/>
                </a:solidFill>
                <a:latin typeface="Arial" panose="020B0604020202020204" pitchFamily="34" charset="0"/>
                <a:ea typeface="MS PGothic" panose="020B0600070205080204" pitchFamily="34" charset="-128"/>
              </a:defRPr>
            </a:lvl1pPr>
            <a:lvl2pPr marL="742950" indent="-285750" defTabSz="939800">
              <a:defRPr sz="2400" b="1">
                <a:solidFill>
                  <a:schemeClr val="tx1"/>
                </a:solidFill>
                <a:latin typeface="Arial" panose="020B0604020202020204" pitchFamily="34" charset="0"/>
                <a:ea typeface="MS PGothic" panose="020B0600070205080204" pitchFamily="34" charset="-128"/>
              </a:defRPr>
            </a:lvl2pPr>
            <a:lvl3pPr marL="1143000" indent="-228600" defTabSz="939800">
              <a:defRPr sz="2400" b="1">
                <a:solidFill>
                  <a:schemeClr val="tx1"/>
                </a:solidFill>
                <a:latin typeface="Arial" panose="020B0604020202020204" pitchFamily="34" charset="0"/>
                <a:ea typeface="MS PGothic" panose="020B0600070205080204" pitchFamily="34" charset="-128"/>
              </a:defRPr>
            </a:lvl3pPr>
            <a:lvl4pPr marL="1600200" indent="-228600" defTabSz="939800">
              <a:defRPr sz="2400" b="1">
                <a:solidFill>
                  <a:schemeClr val="tx1"/>
                </a:solidFill>
                <a:latin typeface="Arial" panose="020B0604020202020204" pitchFamily="34" charset="0"/>
                <a:ea typeface="MS PGothic" panose="020B0600070205080204" pitchFamily="34" charset="-128"/>
              </a:defRPr>
            </a:lvl4pPr>
            <a:lvl5pPr marL="2057400" indent="-228600" defTabSz="939800">
              <a:defRPr sz="2400" b="1">
                <a:solidFill>
                  <a:schemeClr val="tx1"/>
                </a:solidFill>
                <a:latin typeface="Arial" panose="020B0604020202020204" pitchFamily="34" charset="0"/>
                <a:ea typeface="MS PGothic" panose="020B0600070205080204" pitchFamily="34" charset="-128"/>
              </a:defRPr>
            </a:lvl5pPr>
            <a:lvl6pPr marL="25146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6DC26B12-CF11-41C1-A69E-11AF99424DBC}" type="slidenum">
              <a:rPr lang="en-US" altLang="en-US" sz="1000" b="0"/>
              <a:pPr/>
              <a:t>54</a:t>
            </a:fld>
            <a:endParaRPr lang="en-US" altLang="en-US" sz="1000" b="0"/>
          </a:p>
        </p:txBody>
      </p:sp>
      <p:sp>
        <p:nvSpPr>
          <p:cNvPr id="697346" name="Rectangle 2">
            <a:extLst>
              <a:ext uri="{FF2B5EF4-FFF2-40B4-BE49-F238E27FC236}">
                <a16:creationId xmlns:a16="http://schemas.microsoft.com/office/drawing/2014/main" id="{07E31D10-9ED0-461F-B52C-340A0F2DE53D}"/>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97347" name="Rectangle 3">
            <a:extLst>
              <a:ext uri="{FF2B5EF4-FFF2-40B4-BE49-F238E27FC236}">
                <a16:creationId xmlns:a16="http://schemas.microsoft.com/office/drawing/2014/main" id="{ACBAE195-3428-4A45-B7C5-5CAEEF850CB9}"/>
              </a:ext>
            </a:extLst>
          </p:cNvPr>
          <p:cNvSpPr>
            <a:spLocks noGrp="1" noChangeArrowheads="1"/>
          </p:cNvSpPr>
          <p:nvPr>
            <p:ph type="body" idx="1"/>
          </p:nvPr>
        </p:nvSpPr>
        <p:spPr/>
        <p:txBody>
          <a:bodyPr/>
          <a:lstStyle/>
          <a:p>
            <a:pPr>
              <a:defRPr/>
            </a:pPr>
            <a:endParaRPr lang="en-US">
              <a:ea typeface="ＭＳ Ｐゴシック" charset="0"/>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1DD4391-8922-4D93-9E33-AA240670FE0F}"/>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39800">
              <a:defRPr sz="2400" b="1">
                <a:solidFill>
                  <a:schemeClr val="tx1"/>
                </a:solidFill>
                <a:latin typeface="Arial" panose="020B0604020202020204" pitchFamily="34" charset="0"/>
                <a:ea typeface="MS PGothic" panose="020B0600070205080204" pitchFamily="34" charset="-128"/>
              </a:defRPr>
            </a:lvl1pPr>
            <a:lvl2pPr marL="742950" indent="-285750" defTabSz="939800">
              <a:defRPr sz="2400" b="1">
                <a:solidFill>
                  <a:schemeClr val="tx1"/>
                </a:solidFill>
                <a:latin typeface="Arial" panose="020B0604020202020204" pitchFamily="34" charset="0"/>
                <a:ea typeface="MS PGothic" panose="020B0600070205080204" pitchFamily="34" charset="-128"/>
              </a:defRPr>
            </a:lvl2pPr>
            <a:lvl3pPr marL="1143000" indent="-228600" defTabSz="939800">
              <a:defRPr sz="2400" b="1">
                <a:solidFill>
                  <a:schemeClr val="tx1"/>
                </a:solidFill>
                <a:latin typeface="Arial" panose="020B0604020202020204" pitchFamily="34" charset="0"/>
                <a:ea typeface="MS PGothic" panose="020B0600070205080204" pitchFamily="34" charset="-128"/>
              </a:defRPr>
            </a:lvl3pPr>
            <a:lvl4pPr marL="1600200" indent="-228600" defTabSz="939800">
              <a:defRPr sz="2400" b="1">
                <a:solidFill>
                  <a:schemeClr val="tx1"/>
                </a:solidFill>
                <a:latin typeface="Arial" panose="020B0604020202020204" pitchFamily="34" charset="0"/>
                <a:ea typeface="MS PGothic" panose="020B0600070205080204" pitchFamily="34" charset="-128"/>
              </a:defRPr>
            </a:lvl4pPr>
            <a:lvl5pPr marL="2057400" indent="-228600" defTabSz="939800">
              <a:defRPr sz="2400" b="1">
                <a:solidFill>
                  <a:schemeClr val="tx1"/>
                </a:solidFill>
                <a:latin typeface="Arial" panose="020B0604020202020204" pitchFamily="34" charset="0"/>
                <a:ea typeface="MS PGothic" panose="020B0600070205080204" pitchFamily="34" charset="-128"/>
              </a:defRPr>
            </a:lvl5pPr>
            <a:lvl6pPr marL="25146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A7FBC745-1C9B-44A6-B38A-4C5470F3F084}" type="slidenum">
              <a:rPr lang="en-US" altLang="en-US" sz="1000" b="0"/>
              <a:pPr/>
              <a:t>55</a:t>
            </a:fld>
            <a:endParaRPr lang="en-US" altLang="en-US" sz="1000" b="0"/>
          </a:p>
        </p:txBody>
      </p:sp>
      <p:sp>
        <p:nvSpPr>
          <p:cNvPr id="699394" name="Rectangle 2">
            <a:extLst>
              <a:ext uri="{FF2B5EF4-FFF2-40B4-BE49-F238E27FC236}">
                <a16:creationId xmlns:a16="http://schemas.microsoft.com/office/drawing/2014/main" id="{85B1C45A-08EE-4562-8D6C-D3855A8A88CE}"/>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99395" name="Rectangle 3">
            <a:extLst>
              <a:ext uri="{FF2B5EF4-FFF2-40B4-BE49-F238E27FC236}">
                <a16:creationId xmlns:a16="http://schemas.microsoft.com/office/drawing/2014/main" id="{CDB8DF35-D5B9-429C-8BEE-039E70019EA2}"/>
              </a:ext>
            </a:extLst>
          </p:cNvPr>
          <p:cNvSpPr>
            <a:spLocks noGrp="1" noChangeArrowheads="1"/>
          </p:cNvSpPr>
          <p:nvPr>
            <p:ph type="body" idx="1"/>
          </p:nvPr>
        </p:nvSpPr>
        <p:spPr/>
        <p:txBody>
          <a:bodyPr/>
          <a:lstStyle/>
          <a:p>
            <a:pPr>
              <a:defRPr/>
            </a:pPr>
            <a:endParaRPr lang="en-US">
              <a:ea typeface="ＭＳ Ｐゴシック" charset="0"/>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0749321-704A-4997-AE5B-4E5622021F3A}"/>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39800">
              <a:defRPr sz="2400" b="1">
                <a:solidFill>
                  <a:schemeClr val="tx1"/>
                </a:solidFill>
                <a:latin typeface="Arial" panose="020B0604020202020204" pitchFamily="34" charset="0"/>
                <a:ea typeface="MS PGothic" panose="020B0600070205080204" pitchFamily="34" charset="-128"/>
              </a:defRPr>
            </a:lvl1pPr>
            <a:lvl2pPr marL="742950" indent="-285750" defTabSz="939800">
              <a:defRPr sz="2400" b="1">
                <a:solidFill>
                  <a:schemeClr val="tx1"/>
                </a:solidFill>
                <a:latin typeface="Arial" panose="020B0604020202020204" pitchFamily="34" charset="0"/>
                <a:ea typeface="MS PGothic" panose="020B0600070205080204" pitchFamily="34" charset="-128"/>
              </a:defRPr>
            </a:lvl2pPr>
            <a:lvl3pPr marL="1143000" indent="-228600" defTabSz="939800">
              <a:defRPr sz="2400" b="1">
                <a:solidFill>
                  <a:schemeClr val="tx1"/>
                </a:solidFill>
                <a:latin typeface="Arial" panose="020B0604020202020204" pitchFamily="34" charset="0"/>
                <a:ea typeface="MS PGothic" panose="020B0600070205080204" pitchFamily="34" charset="-128"/>
              </a:defRPr>
            </a:lvl3pPr>
            <a:lvl4pPr marL="1600200" indent="-228600" defTabSz="939800">
              <a:defRPr sz="2400" b="1">
                <a:solidFill>
                  <a:schemeClr val="tx1"/>
                </a:solidFill>
                <a:latin typeface="Arial" panose="020B0604020202020204" pitchFamily="34" charset="0"/>
                <a:ea typeface="MS PGothic" panose="020B0600070205080204" pitchFamily="34" charset="-128"/>
              </a:defRPr>
            </a:lvl4pPr>
            <a:lvl5pPr marL="2057400" indent="-228600" defTabSz="939800">
              <a:defRPr sz="2400" b="1">
                <a:solidFill>
                  <a:schemeClr val="tx1"/>
                </a:solidFill>
                <a:latin typeface="Arial" panose="020B0604020202020204" pitchFamily="34" charset="0"/>
                <a:ea typeface="MS PGothic" panose="020B0600070205080204" pitchFamily="34" charset="-128"/>
              </a:defRPr>
            </a:lvl5pPr>
            <a:lvl6pPr marL="25146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6DA1C549-7FFA-48D2-8071-A53A728E79E3}" type="slidenum">
              <a:rPr lang="en-US" altLang="en-US" sz="1000" b="0"/>
              <a:pPr/>
              <a:t>56</a:t>
            </a:fld>
            <a:endParaRPr lang="en-US" altLang="en-US" sz="1000" b="0"/>
          </a:p>
        </p:txBody>
      </p:sp>
      <p:sp>
        <p:nvSpPr>
          <p:cNvPr id="701442" name="Rectangle 2">
            <a:extLst>
              <a:ext uri="{FF2B5EF4-FFF2-40B4-BE49-F238E27FC236}">
                <a16:creationId xmlns:a16="http://schemas.microsoft.com/office/drawing/2014/main" id="{294A42A2-54BA-41EE-BBB7-AFC352049029}"/>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701443" name="Rectangle 3">
            <a:extLst>
              <a:ext uri="{FF2B5EF4-FFF2-40B4-BE49-F238E27FC236}">
                <a16:creationId xmlns:a16="http://schemas.microsoft.com/office/drawing/2014/main" id="{8001B81F-FD20-4E41-AD9B-35B7FD4718C1}"/>
              </a:ext>
            </a:extLst>
          </p:cNvPr>
          <p:cNvSpPr>
            <a:spLocks noGrp="1" noChangeArrowheads="1"/>
          </p:cNvSpPr>
          <p:nvPr>
            <p:ph type="body" idx="1"/>
          </p:nvPr>
        </p:nvSpPr>
        <p:spPr/>
        <p:txBody>
          <a:bodyPr/>
          <a:lstStyle/>
          <a:p>
            <a:pPr>
              <a:defRPr/>
            </a:pPr>
            <a:endParaRPr lang="en-US">
              <a:ea typeface="ＭＳ Ｐゴシック" charset="0"/>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7E53B29-ABD7-4987-BFA3-4D833EAC14DD}"/>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39800">
              <a:defRPr sz="2400" b="1">
                <a:solidFill>
                  <a:schemeClr val="tx1"/>
                </a:solidFill>
                <a:latin typeface="Arial" panose="020B0604020202020204" pitchFamily="34" charset="0"/>
                <a:ea typeface="MS PGothic" panose="020B0600070205080204" pitchFamily="34" charset="-128"/>
              </a:defRPr>
            </a:lvl1pPr>
            <a:lvl2pPr marL="742950" indent="-285750" defTabSz="939800">
              <a:defRPr sz="2400" b="1">
                <a:solidFill>
                  <a:schemeClr val="tx1"/>
                </a:solidFill>
                <a:latin typeface="Arial" panose="020B0604020202020204" pitchFamily="34" charset="0"/>
                <a:ea typeface="MS PGothic" panose="020B0600070205080204" pitchFamily="34" charset="-128"/>
              </a:defRPr>
            </a:lvl2pPr>
            <a:lvl3pPr marL="1143000" indent="-228600" defTabSz="939800">
              <a:defRPr sz="2400" b="1">
                <a:solidFill>
                  <a:schemeClr val="tx1"/>
                </a:solidFill>
                <a:latin typeface="Arial" panose="020B0604020202020204" pitchFamily="34" charset="0"/>
                <a:ea typeface="MS PGothic" panose="020B0600070205080204" pitchFamily="34" charset="-128"/>
              </a:defRPr>
            </a:lvl3pPr>
            <a:lvl4pPr marL="1600200" indent="-228600" defTabSz="939800">
              <a:defRPr sz="2400" b="1">
                <a:solidFill>
                  <a:schemeClr val="tx1"/>
                </a:solidFill>
                <a:latin typeface="Arial" panose="020B0604020202020204" pitchFamily="34" charset="0"/>
                <a:ea typeface="MS PGothic" panose="020B0600070205080204" pitchFamily="34" charset="-128"/>
              </a:defRPr>
            </a:lvl4pPr>
            <a:lvl5pPr marL="2057400" indent="-228600" defTabSz="939800">
              <a:defRPr sz="2400" b="1">
                <a:solidFill>
                  <a:schemeClr val="tx1"/>
                </a:solidFill>
                <a:latin typeface="Arial" panose="020B0604020202020204" pitchFamily="34" charset="0"/>
                <a:ea typeface="MS PGothic" panose="020B0600070205080204" pitchFamily="34" charset="-128"/>
              </a:defRPr>
            </a:lvl5pPr>
            <a:lvl6pPr marL="25146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15ECAE0F-CABB-4E54-A1CA-6E01DFF940F0}" type="slidenum">
              <a:rPr lang="en-US" altLang="en-US" sz="1000" b="0"/>
              <a:pPr/>
              <a:t>57</a:t>
            </a:fld>
            <a:endParaRPr lang="en-US" altLang="en-US" sz="1000" b="0"/>
          </a:p>
        </p:txBody>
      </p:sp>
      <p:sp>
        <p:nvSpPr>
          <p:cNvPr id="703490" name="Rectangle 2">
            <a:extLst>
              <a:ext uri="{FF2B5EF4-FFF2-40B4-BE49-F238E27FC236}">
                <a16:creationId xmlns:a16="http://schemas.microsoft.com/office/drawing/2014/main" id="{6AFCADBC-85FB-4954-BA44-FD6EA060CF96}"/>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703491" name="Rectangle 3">
            <a:extLst>
              <a:ext uri="{FF2B5EF4-FFF2-40B4-BE49-F238E27FC236}">
                <a16:creationId xmlns:a16="http://schemas.microsoft.com/office/drawing/2014/main" id="{5DCCAA8F-6EE5-4F82-B100-02633BD7EC9E}"/>
              </a:ext>
            </a:extLst>
          </p:cNvPr>
          <p:cNvSpPr>
            <a:spLocks noGrp="1" noChangeArrowheads="1"/>
          </p:cNvSpPr>
          <p:nvPr>
            <p:ph type="body" idx="1"/>
          </p:nvPr>
        </p:nvSpPr>
        <p:spPr/>
        <p:txBody>
          <a:bodyPr/>
          <a:lstStyle/>
          <a:p>
            <a:pPr>
              <a:defRPr/>
            </a:pPr>
            <a:endParaRPr lang="en-US">
              <a:ea typeface="ＭＳ Ｐゴシック" charset="0"/>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31C1FAE-D4F3-48BC-A491-8F5EF862118E}"/>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39800">
              <a:defRPr sz="2400" b="1">
                <a:solidFill>
                  <a:schemeClr val="tx1"/>
                </a:solidFill>
                <a:latin typeface="Arial" panose="020B0604020202020204" pitchFamily="34" charset="0"/>
                <a:ea typeface="MS PGothic" panose="020B0600070205080204" pitchFamily="34" charset="-128"/>
              </a:defRPr>
            </a:lvl1pPr>
            <a:lvl2pPr marL="742950" indent="-285750" defTabSz="939800">
              <a:defRPr sz="2400" b="1">
                <a:solidFill>
                  <a:schemeClr val="tx1"/>
                </a:solidFill>
                <a:latin typeface="Arial" panose="020B0604020202020204" pitchFamily="34" charset="0"/>
                <a:ea typeface="MS PGothic" panose="020B0600070205080204" pitchFamily="34" charset="-128"/>
              </a:defRPr>
            </a:lvl2pPr>
            <a:lvl3pPr marL="1143000" indent="-228600" defTabSz="939800">
              <a:defRPr sz="2400" b="1">
                <a:solidFill>
                  <a:schemeClr val="tx1"/>
                </a:solidFill>
                <a:latin typeface="Arial" panose="020B0604020202020204" pitchFamily="34" charset="0"/>
                <a:ea typeface="MS PGothic" panose="020B0600070205080204" pitchFamily="34" charset="-128"/>
              </a:defRPr>
            </a:lvl3pPr>
            <a:lvl4pPr marL="1600200" indent="-228600" defTabSz="939800">
              <a:defRPr sz="2400" b="1">
                <a:solidFill>
                  <a:schemeClr val="tx1"/>
                </a:solidFill>
                <a:latin typeface="Arial" panose="020B0604020202020204" pitchFamily="34" charset="0"/>
                <a:ea typeface="MS PGothic" panose="020B0600070205080204" pitchFamily="34" charset="-128"/>
              </a:defRPr>
            </a:lvl4pPr>
            <a:lvl5pPr marL="2057400" indent="-228600" defTabSz="939800">
              <a:defRPr sz="2400" b="1">
                <a:solidFill>
                  <a:schemeClr val="tx1"/>
                </a:solidFill>
                <a:latin typeface="Arial" panose="020B0604020202020204" pitchFamily="34" charset="0"/>
                <a:ea typeface="MS PGothic" panose="020B0600070205080204" pitchFamily="34" charset="-128"/>
              </a:defRPr>
            </a:lvl5pPr>
            <a:lvl6pPr marL="25146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3581B645-6BBA-46DA-A1B3-2837F8E90F21}" type="slidenum">
              <a:rPr lang="en-US" altLang="en-US" sz="1000" b="0"/>
              <a:pPr/>
              <a:t>58</a:t>
            </a:fld>
            <a:endParaRPr lang="en-US" altLang="en-US" sz="1000" b="0"/>
          </a:p>
        </p:txBody>
      </p:sp>
      <p:sp>
        <p:nvSpPr>
          <p:cNvPr id="705538" name="Rectangle 2">
            <a:extLst>
              <a:ext uri="{FF2B5EF4-FFF2-40B4-BE49-F238E27FC236}">
                <a16:creationId xmlns:a16="http://schemas.microsoft.com/office/drawing/2014/main" id="{6A60482E-8F18-409F-B1EE-EC64EB1FA0A3}"/>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705539" name="Rectangle 3">
            <a:extLst>
              <a:ext uri="{FF2B5EF4-FFF2-40B4-BE49-F238E27FC236}">
                <a16:creationId xmlns:a16="http://schemas.microsoft.com/office/drawing/2014/main" id="{E6E04D03-B4C9-4020-8514-779E688CCCD3}"/>
              </a:ext>
            </a:extLst>
          </p:cNvPr>
          <p:cNvSpPr>
            <a:spLocks noGrp="1" noChangeArrowheads="1"/>
          </p:cNvSpPr>
          <p:nvPr>
            <p:ph type="body" idx="1"/>
          </p:nvPr>
        </p:nvSpPr>
        <p:spPr/>
        <p:txBody>
          <a:bodyPr/>
          <a:lstStyle/>
          <a:p>
            <a:pPr>
              <a:defRPr/>
            </a:pPr>
            <a:endParaRPr lang="en-US">
              <a:ea typeface="ＭＳ Ｐゴシック" charset="0"/>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90805A8-36FE-46D6-83CC-1EDD55DEA742}"/>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39800">
              <a:defRPr sz="2400" b="1">
                <a:solidFill>
                  <a:schemeClr val="tx1"/>
                </a:solidFill>
                <a:latin typeface="Arial" panose="020B0604020202020204" pitchFamily="34" charset="0"/>
                <a:ea typeface="MS PGothic" panose="020B0600070205080204" pitchFamily="34" charset="-128"/>
              </a:defRPr>
            </a:lvl1pPr>
            <a:lvl2pPr marL="742950" indent="-285750" defTabSz="939800">
              <a:defRPr sz="2400" b="1">
                <a:solidFill>
                  <a:schemeClr val="tx1"/>
                </a:solidFill>
                <a:latin typeface="Arial" panose="020B0604020202020204" pitchFamily="34" charset="0"/>
                <a:ea typeface="MS PGothic" panose="020B0600070205080204" pitchFamily="34" charset="-128"/>
              </a:defRPr>
            </a:lvl2pPr>
            <a:lvl3pPr marL="1143000" indent="-228600" defTabSz="939800">
              <a:defRPr sz="2400" b="1">
                <a:solidFill>
                  <a:schemeClr val="tx1"/>
                </a:solidFill>
                <a:latin typeface="Arial" panose="020B0604020202020204" pitchFamily="34" charset="0"/>
                <a:ea typeface="MS PGothic" panose="020B0600070205080204" pitchFamily="34" charset="-128"/>
              </a:defRPr>
            </a:lvl3pPr>
            <a:lvl4pPr marL="1600200" indent="-228600" defTabSz="939800">
              <a:defRPr sz="2400" b="1">
                <a:solidFill>
                  <a:schemeClr val="tx1"/>
                </a:solidFill>
                <a:latin typeface="Arial" panose="020B0604020202020204" pitchFamily="34" charset="0"/>
                <a:ea typeface="MS PGothic" panose="020B0600070205080204" pitchFamily="34" charset="-128"/>
              </a:defRPr>
            </a:lvl4pPr>
            <a:lvl5pPr marL="2057400" indent="-228600" defTabSz="939800">
              <a:defRPr sz="2400" b="1">
                <a:solidFill>
                  <a:schemeClr val="tx1"/>
                </a:solidFill>
                <a:latin typeface="Arial" panose="020B0604020202020204" pitchFamily="34" charset="0"/>
                <a:ea typeface="MS PGothic" panose="020B0600070205080204" pitchFamily="34" charset="-128"/>
              </a:defRPr>
            </a:lvl5pPr>
            <a:lvl6pPr marL="25146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D864CFF6-EEE7-41A7-8F24-C0FA1F849E3B}" type="slidenum">
              <a:rPr lang="en-US" altLang="en-US" sz="1000" b="0"/>
              <a:pPr/>
              <a:t>59</a:t>
            </a:fld>
            <a:endParaRPr lang="en-US" altLang="en-US" sz="1000" b="0"/>
          </a:p>
        </p:txBody>
      </p:sp>
      <p:sp>
        <p:nvSpPr>
          <p:cNvPr id="707586" name="Rectangle 2">
            <a:extLst>
              <a:ext uri="{FF2B5EF4-FFF2-40B4-BE49-F238E27FC236}">
                <a16:creationId xmlns:a16="http://schemas.microsoft.com/office/drawing/2014/main" id="{BD3CD60C-38E0-48C0-94AC-DF1478F16CFB}"/>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707587" name="Rectangle 3">
            <a:extLst>
              <a:ext uri="{FF2B5EF4-FFF2-40B4-BE49-F238E27FC236}">
                <a16:creationId xmlns:a16="http://schemas.microsoft.com/office/drawing/2014/main" id="{DC68564C-3CE1-4E81-930A-3D3EC6BF076D}"/>
              </a:ext>
            </a:extLst>
          </p:cNvPr>
          <p:cNvSpPr>
            <a:spLocks noGrp="1" noChangeArrowheads="1"/>
          </p:cNvSpPr>
          <p:nvPr>
            <p:ph type="body" idx="1"/>
          </p:nvPr>
        </p:nvSpPr>
        <p:spPr/>
        <p:txBody>
          <a:bodyPr/>
          <a:lstStyle/>
          <a:p>
            <a:pPr>
              <a:defRPr/>
            </a:pPr>
            <a:endParaRPr lang="en-US">
              <a:ea typeface="ＭＳ Ｐゴシック" charset="0"/>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91911B-FC51-4999-A68C-4B377CCA2B1E}" type="slidenum">
              <a:rPr lang="en-US" altLang="en-US"/>
              <a:pPr/>
              <a:t>7</a:t>
            </a:fld>
            <a:endParaRPr lang="en-US" altLang="en-US"/>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p:txBody>
          <a:bodyPr/>
          <a:lstStyle/>
          <a:p>
            <a:r>
              <a:rPr lang="en-US" altLang="en-US"/>
              <a:t>A problem is defined as “a discrepancy between the existing and a desired state of affairs”. Analyzing and understanding are two important activities that must be done to solve a problem.  Apart from this, a software engineer should also be competent in technologies like operating systems, programming languages and databases, as he would be using these to solve a given problem with the help of a computer.</a:t>
            </a:r>
          </a:p>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84E032E-FB19-4582-AFFB-7DC1B141E331}"/>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39800">
              <a:defRPr sz="2400" b="1">
                <a:solidFill>
                  <a:schemeClr val="tx1"/>
                </a:solidFill>
                <a:latin typeface="Arial" panose="020B0604020202020204" pitchFamily="34" charset="0"/>
                <a:ea typeface="MS PGothic" panose="020B0600070205080204" pitchFamily="34" charset="-128"/>
              </a:defRPr>
            </a:lvl1pPr>
            <a:lvl2pPr marL="742950" indent="-285750" defTabSz="939800">
              <a:defRPr sz="2400" b="1">
                <a:solidFill>
                  <a:schemeClr val="tx1"/>
                </a:solidFill>
                <a:latin typeface="Arial" panose="020B0604020202020204" pitchFamily="34" charset="0"/>
                <a:ea typeface="MS PGothic" panose="020B0600070205080204" pitchFamily="34" charset="-128"/>
              </a:defRPr>
            </a:lvl2pPr>
            <a:lvl3pPr marL="1143000" indent="-228600" defTabSz="939800">
              <a:defRPr sz="2400" b="1">
                <a:solidFill>
                  <a:schemeClr val="tx1"/>
                </a:solidFill>
                <a:latin typeface="Arial" panose="020B0604020202020204" pitchFamily="34" charset="0"/>
                <a:ea typeface="MS PGothic" panose="020B0600070205080204" pitchFamily="34" charset="-128"/>
              </a:defRPr>
            </a:lvl3pPr>
            <a:lvl4pPr marL="1600200" indent="-228600" defTabSz="939800">
              <a:defRPr sz="2400" b="1">
                <a:solidFill>
                  <a:schemeClr val="tx1"/>
                </a:solidFill>
                <a:latin typeface="Arial" panose="020B0604020202020204" pitchFamily="34" charset="0"/>
                <a:ea typeface="MS PGothic" panose="020B0600070205080204" pitchFamily="34" charset="-128"/>
              </a:defRPr>
            </a:lvl4pPr>
            <a:lvl5pPr marL="2057400" indent="-228600" defTabSz="939800">
              <a:defRPr sz="2400" b="1">
                <a:solidFill>
                  <a:schemeClr val="tx1"/>
                </a:solidFill>
                <a:latin typeface="Arial" panose="020B0604020202020204" pitchFamily="34" charset="0"/>
                <a:ea typeface="MS PGothic" panose="020B0600070205080204" pitchFamily="34" charset="-128"/>
              </a:defRPr>
            </a:lvl5pPr>
            <a:lvl6pPr marL="25146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369726A7-9463-4BD2-9C57-327F5F01B1D7}" type="slidenum">
              <a:rPr lang="en-US" altLang="en-US" sz="1000" b="0"/>
              <a:pPr/>
              <a:t>60</a:t>
            </a:fld>
            <a:endParaRPr lang="en-US" altLang="en-US" sz="1000" b="0"/>
          </a:p>
        </p:txBody>
      </p:sp>
      <p:sp>
        <p:nvSpPr>
          <p:cNvPr id="709634" name="Rectangle 2">
            <a:extLst>
              <a:ext uri="{FF2B5EF4-FFF2-40B4-BE49-F238E27FC236}">
                <a16:creationId xmlns:a16="http://schemas.microsoft.com/office/drawing/2014/main" id="{939B3F68-54C3-4B09-8000-0098D18AE4C8}"/>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709635" name="Rectangle 3">
            <a:extLst>
              <a:ext uri="{FF2B5EF4-FFF2-40B4-BE49-F238E27FC236}">
                <a16:creationId xmlns:a16="http://schemas.microsoft.com/office/drawing/2014/main" id="{2EE8D744-BC23-42DA-827C-FAC4754BDD30}"/>
              </a:ext>
            </a:extLst>
          </p:cNvPr>
          <p:cNvSpPr>
            <a:spLocks noGrp="1" noChangeArrowheads="1"/>
          </p:cNvSpPr>
          <p:nvPr>
            <p:ph type="body" idx="1"/>
          </p:nvPr>
        </p:nvSpPr>
        <p:spPr/>
        <p:txBody>
          <a:bodyPr/>
          <a:lstStyle/>
          <a:p>
            <a:pPr>
              <a:defRPr/>
            </a:pPr>
            <a:endParaRPr lang="en-US">
              <a:ea typeface="ＭＳ Ｐゴシック" charset="0"/>
              <a:cs typeface="+mn-c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8D7974E-B8CE-4397-BE91-5AD5D18132F2}"/>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39800">
              <a:defRPr sz="2400" b="1">
                <a:solidFill>
                  <a:schemeClr val="tx1"/>
                </a:solidFill>
                <a:latin typeface="Arial" panose="020B0604020202020204" pitchFamily="34" charset="0"/>
                <a:ea typeface="MS PGothic" panose="020B0600070205080204" pitchFamily="34" charset="-128"/>
              </a:defRPr>
            </a:lvl1pPr>
            <a:lvl2pPr marL="742950" indent="-285750" defTabSz="939800">
              <a:defRPr sz="2400" b="1">
                <a:solidFill>
                  <a:schemeClr val="tx1"/>
                </a:solidFill>
                <a:latin typeface="Arial" panose="020B0604020202020204" pitchFamily="34" charset="0"/>
                <a:ea typeface="MS PGothic" panose="020B0600070205080204" pitchFamily="34" charset="-128"/>
              </a:defRPr>
            </a:lvl2pPr>
            <a:lvl3pPr marL="1143000" indent="-228600" defTabSz="939800">
              <a:defRPr sz="2400" b="1">
                <a:solidFill>
                  <a:schemeClr val="tx1"/>
                </a:solidFill>
                <a:latin typeface="Arial" panose="020B0604020202020204" pitchFamily="34" charset="0"/>
                <a:ea typeface="MS PGothic" panose="020B0600070205080204" pitchFamily="34" charset="-128"/>
              </a:defRPr>
            </a:lvl3pPr>
            <a:lvl4pPr marL="1600200" indent="-228600" defTabSz="939800">
              <a:defRPr sz="2400" b="1">
                <a:solidFill>
                  <a:schemeClr val="tx1"/>
                </a:solidFill>
                <a:latin typeface="Arial" panose="020B0604020202020204" pitchFamily="34" charset="0"/>
                <a:ea typeface="MS PGothic" panose="020B0600070205080204" pitchFamily="34" charset="-128"/>
              </a:defRPr>
            </a:lvl4pPr>
            <a:lvl5pPr marL="2057400" indent="-228600" defTabSz="939800">
              <a:defRPr sz="2400" b="1">
                <a:solidFill>
                  <a:schemeClr val="tx1"/>
                </a:solidFill>
                <a:latin typeface="Arial" panose="020B0604020202020204" pitchFamily="34" charset="0"/>
                <a:ea typeface="MS PGothic" panose="020B0600070205080204" pitchFamily="34" charset="-128"/>
              </a:defRPr>
            </a:lvl5pPr>
            <a:lvl6pPr marL="25146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EDC42F4B-A325-47C5-B6C0-5CADAE3BA72F}" type="slidenum">
              <a:rPr lang="en-US" altLang="en-US" sz="1000" b="0"/>
              <a:pPr/>
              <a:t>61</a:t>
            </a:fld>
            <a:endParaRPr lang="en-US" altLang="en-US" sz="1000" b="0"/>
          </a:p>
        </p:txBody>
      </p:sp>
      <p:sp>
        <p:nvSpPr>
          <p:cNvPr id="711682" name="Rectangle 2">
            <a:extLst>
              <a:ext uri="{FF2B5EF4-FFF2-40B4-BE49-F238E27FC236}">
                <a16:creationId xmlns:a16="http://schemas.microsoft.com/office/drawing/2014/main" id="{83EB1885-6084-4129-8407-41445E24218B}"/>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711683" name="Rectangle 3">
            <a:extLst>
              <a:ext uri="{FF2B5EF4-FFF2-40B4-BE49-F238E27FC236}">
                <a16:creationId xmlns:a16="http://schemas.microsoft.com/office/drawing/2014/main" id="{3FD9BFFA-228E-426B-8509-88DC99625D4D}"/>
              </a:ext>
            </a:extLst>
          </p:cNvPr>
          <p:cNvSpPr>
            <a:spLocks noGrp="1" noChangeArrowheads="1"/>
          </p:cNvSpPr>
          <p:nvPr>
            <p:ph type="body" idx="1"/>
          </p:nvPr>
        </p:nvSpPr>
        <p:spPr/>
        <p:txBody>
          <a:bodyPr/>
          <a:lstStyle/>
          <a:p>
            <a:pPr>
              <a:defRPr/>
            </a:pPr>
            <a:endParaRPr lang="en-US">
              <a:ea typeface="ＭＳ Ｐゴシック" charset="0"/>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A2D4354-9EAC-4F05-ABDD-BC2A4BD33884}"/>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39800">
              <a:defRPr sz="2400" b="1">
                <a:solidFill>
                  <a:schemeClr val="tx1"/>
                </a:solidFill>
                <a:latin typeface="Arial" panose="020B0604020202020204" pitchFamily="34" charset="0"/>
                <a:ea typeface="MS PGothic" panose="020B0600070205080204" pitchFamily="34" charset="-128"/>
              </a:defRPr>
            </a:lvl1pPr>
            <a:lvl2pPr marL="742950" indent="-285750" defTabSz="939800">
              <a:defRPr sz="2400" b="1">
                <a:solidFill>
                  <a:schemeClr val="tx1"/>
                </a:solidFill>
                <a:latin typeface="Arial" panose="020B0604020202020204" pitchFamily="34" charset="0"/>
                <a:ea typeface="MS PGothic" panose="020B0600070205080204" pitchFamily="34" charset="-128"/>
              </a:defRPr>
            </a:lvl2pPr>
            <a:lvl3pPr marL="1143000" indent="-228600" defTabSz="939800">
              <a:defRPr sz="2400" b="1">
                <a:solidFill>
                  <a:schemeClr val="tx1"/>
                </a:solidFill>
                <a:latin typeface="Arial" panose="020B0604020202020204" pitchFamily="34" charset="0"/>
                <a:ea typeface="MS PGothic" panose="020B0600070205080204" pitchFamily="34" charset="-128"/>
              </a:defRPr>
            </a:lvl3pPr>
            <a:lvl4pPr marL="1600200" indent="-228600" defTabSz="939800">
              <a:defRPr sz="2400" b="1">
                <a:solidFill>
                  <a:schemeClr val="tx1"/>
                </a:solidFill>
                <a:latin typeface="Arial" panose="020B0604020202020204" pitchFamily="34" charset="0"/>
                <a:ea typeface="MS PGothic" panose="020B0600070205080204" pitchFamily="34" charset="-128"/>
              </a:defRPr>
            </a:lvl4pPr>
            <a:lvl5pPr marL="2057400" indent="-228600" defTabSz="939800">
              <a:defRPr sz="2400" b="1">
                <a:solidFill>
                  <a:schemeClr val="tx1"/>
                </a:solidFill>
                <a:latin typeface="Arial" panose="020B0604020202020204" pitchFamily="34" charset="0"/>
                <a:ea typeface="MS PGothic" panose="020B0600070205080204" pitchFamily="34" charset="-128"/>
              </a:defRPr>
            </a:lvl5pPr>
            <a:lvl6pPr marL="25146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E115C0B7-57A3-439B-8A98-12D4174436E2}" type="slidenum">
              <a:rPr lang="en-US" altLang="en-US" sz="1000" b="0"/>
              <a:pPr/>
              <a:t>62</a:t>
            </a:fld>
            <a:endParaRPr lang="en-US" altLang="en-US" sz="1000" b="0"/>
          </a:p>
        </p:txBody>
      </p:sp>
      <p:sp>
        <p:nvSpPr>
          <p:cNvPr id="713730" name="Rectangle 2">
            <a:extLst>
              <a:ext uri="{FF2B5EF4-FFF2-40B4-BE49-F238E27FC236}">
                <a16:creationId xmlns:a16="http://schemas.microsoft.com/office/drawing/2014/main" id="{0BA2E980-65D3-4693-8617-3A3025492EA0}"/>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713731" name="Rectangle 3">
            <a:extLst>
              <a:ext uri="{FF2B5EF4-FFF2-40B4-BE49-F238E27FC236}">
                <a16:creationId xmlns:a16="http://schemas.microsoft.com/office/drawing/2014/main" id="{492A08DE-550A-463E-AC7E-95E2339E64A5}"/>
              </a:ext>
            </a:extLst>
          </p:cNvPr>
          <p:cNvSpPr>
            <a:spLocks noGrp="1" noChangeArrowheads="1"/>
          </p:cNvSpPr>
          <p:nvPr>
            <p:ph type="body" idx="1"/>
          </p:nvPr>
        </p:nvSpPr>
        <p:spPr/>
        <p:txBody>
          <a:bodyPr/>
          <a:lstStyle/>
          <a:p>
            <a:pPr>
              <a:defRPr/>
            </a:pPr>
            <a:endParaRPr lang="en-US">
              <a:ea typeface="ＭＳ Ｐゴシック" charset="0"/>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67B50F1-D27C-4F78-807D-FC6F73AA5647}"/>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39800">
              <a:defRPr sz="2400" b="1">
                <a:solidFill>
                  <a:schemeClr val="tx1"/>
                </a:solidFill>
                <a:latin typeface="Arial" panose="020B0604020202020204" pitchFamily="34" charset="0"/>
                <a:ea typeface="MS PGothic" panose="020B0600070205080204" pitchFamily="34" charset="-128"/>
              </a:defRPr>
            </a:lvl1pPr>
            <a:lvl2pPr marL="742950" indent="-285750" defTabSz="939800">
              <a:defRPr sz="2400" b="1">
                <a:solidFill>
                  <a:schemeClr val="tx1"/>
                </a:solidFill>
                <a:latin typeface="Arial" panose="020B0604020202020204" pitchFamily="34" charset="0"/>
                <a:ea typeface="MS PGothic" panose="020B0600070205080204" pitchFamily="34" charset="-128"/>
              </a:defRPr>
            </a:lvl2pPr>
            <a:lvl3pPr marL="1143000" indent="-228600" defTabSz="939800">
              <a:defRPr sz="2400" b="1">
                <a:solidFill>
                  <a:schemeClr val="tx1"/>
                </a:solidFill>
                <a:latin typeface="Arial" panose="020B0604020202020204" pitchFamily="34" charset="0"/>
                <a:ea typeface="MS PGothic" panose="020B0600070205080204" pitchFamily="34" charset="-128"/>
              </a:defRPr>
            </a:lvl3pPr>
            <a:lvl4pPr marL="1600200" indent="-228600" defTabSz="939800">
              <a:defRPr sz="2400" b="1">
                <a:solidFill>
                  <a:schemeClr val="tx1"/>
                </a:solidFill>
                <a:latin typeface="Arial" panose="020B0604020202020204" pitchFamily="34" charset="0"/>
                <a:ea typeface="MS PGothic" panose="020B0600070205080204" pitchFamily="34" charset="-128"/>
              </a:defRPr>
            </a:lvl4pPr>
            <a:lvl5pPr marL="2057400" indent="-228600" defTabSz="939800">
              <a:defRPr sz="2400" b="1">
                <a:solidFill>
                  <a:schemeClr val="tx1"/>
                </a:solidFill>
                <a:latin typeface="Arial" panose="020B0604020202020204" pitchFamily="34" charset="0"/>
                <a:ea typeface="MS PGothic" panose="020B0600070205080204" pitchFamily="34" charset="-128"/>
              </a:defRPr>
            </a:lvl5pPr>
            <a:lvl6pPr marL="25146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1972D347-ABA1-4C80-8C39-DCB902C1072A}" type="slidenum">
              <a:rPr lang="en-US" altLang="en-US" sz="1000" b="0"/>
              <a:pPr/>
              <a:t>63</a:t>
            </a:fld>
            <a:endParaRPr lang="en-US" altLang="en-US" sz="1000" b="0"/>
          </a:p>
        </p:txBody>
      </p:sp>
      <p:sp>
        <p:nvSpPr>
          <p:cNvPr id="715778" name="Rectangle 2">
            <a:extLst>
              <a:ext uri="{FF2B5EF4-FFF2-40B4-BE49-F238E27FC236}">
                <a16:creationId xmlns:a16="http://schemas.microsoft.com/office/drawing/2014/main" id="{FCB67795-EB3F-4B82-9AA7-8AAEA5E77A9E}"/>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715779" name="Rectangle 3">
            <a:extLst>
              <a:ext uri="{FF2B5EF4-FFF2-40B4-BE49-F238E27FC236}">
                <a16:creationId xmlns:a16="http://schemas.microsoft.com/office/drawing/2014/main" id="{706BB62D-7612-4B67-AF68-D37DC50A6FBB}"/>
              </a:ext>
            </a:extLst>
          </p:cNvPr>
          <p:cNvSpPr>
            <a:spLocks noGrp="1" noChangeArrowheads="1"/>
          </p:cNvSpPr>
          <p:nvPr>
            <p:ph type="body" idx="1"/>
          </p:nvPr>
        </p:nvSpPr>
        <p:spPr/>
        <p:txBody>
          <a:bodyPr/>
          <a:lstStyle/>
          <a:p>
            <a:pPr>
              <a:defRPr/>
            </a:pPr>
            <a:endParaRPr lang="en-US">
              <a:ea typeface="ＭＳ Ｐゴシック" charset="0"/>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C4D08AD-1B88-40F6-8225-D41781D22598}"/>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39800">
              <a:defRPr sz="2400" b="1">
                <a:solidFill>
                  <a:schemeClr val="tx1"/>
                </a:solidFill>
                <a:latin typeface="Arial" panose="020B0604020202020204" pitchFamily="34" charset="0"/>
                <a:ea typeface="MS PGothic" panose="020B0600070205080204" pitchFamily="34" charset="-128"/>
              </a:defRPr>
            </a:lvl1pPr>
            <a:lvl2pPr marL="742950" indent="-285750" defTabSz="939800">
              <a:defRPr sz="2400" b="1">
                <a:solidFill>
                  <a:schemeClr val="tx1"/>
                </a:solidFill>
                <a:latin typeface="Arial" panose="020B0604020202020204" pitchFamily="34" charset="0"/>
                <a:ea typeface="MS PGothic" panose="020B0600070205080204" pitchFamily="34" charset="-128"/>
              </a:defRPr>
            </a:lvl2pPr>
            <a:lvl3pPr marL="1143000" indent="-228600" defTabSz="939800">
              <a:defRPr sz="2400" b="1">
                <a:solidFill>
                  <a:schemeClr val="tx1"/>
                </a:solidFill>
                <a:latin typeface="Arial" panose="020B0604020202020204" pitchFamily="34" charset="0"/>
                <a:ea typeface="MS PGothic" panose="020B0600070205080204" pitchFamily="34" charset="-128"/>
              </a:defRPr>
            </a:lvl3pPr>
            <a:lvl4pPr marL="1600200" indent="-228600" defTabSz="939800">
              <a:defRPr sz="2400" b="1">
                <a:solidFill>
                  <a:schemeClr val="tx1"/>
                </a:solidFill>
                <a:latin typeface="Arial" panose="020B0604020202020204" pitchFamily="34" charset="0"/>
                <a:ea typeface="MS PGothic" panose="020B0600070205080204" pitchFamily="34" charset="-128"/>
              </a:defRPr>
            </a:lvl4pPr>
            <a:lvl5pPr marL="2057400" indent="-228600" defTabSz="939800">
              <a:defRPr sz="2400" b="1">
                <a:solidFill>
                  <a:schemeClr val="tx1"/>
                </a:solidFill>
                <a:latin typeface="Arial" panose="020B0604020202020204" pitchFamily="34" charset="0"/>
                <a:ea typeface="MS PGothic" panose="020B0600070205080204" pitchFamily="34" charset="-128"/>
              </a:defRPr>
            </a:lvl5pPr>
            <a:lvl6pPr marL="25146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ABF7EBB1-0DB0-4939-8872-09E0CD3374D3}" type="slidenum">
              <a:rPr lang="en-US" altLang="en-US" sz="1000" b="0"/>
              <a:pPr/>
              <a:t>64</a:t>
            </a:fld>
            <a:endParaRPr lang="en-US" altLang="en-US" sz="1000" b="0"/>
          </a:p>
        </p:txBody>
      </p:sp>
      <p:sp>
        <p:nvSpPr>
          <p:cNvPr id="717826" name="Rectangle 2">
            <a:extLst>
              <a:ext uri="{FF2B5EF4-FFF2-40B4-BE49-F238E27FC236}">
                <a16:creationId xmlns:a16="http://schemas.microsoft.com/office/drawing/2014/main" id="{F93D19F0-818B-4177-AB9A-70ACA85AA0FE}"/>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717827" name="Rectangle 3">
            <a:extLst>
              <a:ext uri="{FF2B5EF4-FFF2-40B4-BE49-F238E27FC236}">
                <a16:creationId xmlns:a16="http://schemas.microsoft.com/office/drawing/2014/main" id="{DF73D7BA-82C6-42AE-8BF3-16A68BF8D000}"/>
              </a:ext>
            </a:extLst>
          </p:cNvPr>
          <p:cNvSpPr>
            <a:spLocks noGrp="1" noChangeArrowheads="1"/>
          </p:cNvSpPr>
          <p:nvPr>
            <p:ph type="body" idx="1"/>
          </p:nvPr>
        </p:nvSpPr>
        <p:spPr/>
        <p:txBody>
          <a:bodyPr/>
          <a:lstStyle/>
          <a:p>
            <a:pPr>
              <a:defRPr/>
            </a:pPr>
            <a:endParaRPr lang="en-US">
              <a:ea typeface="ＭＳ Ｐゴシック" charset="0"/>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E0EB50D-DE4D-40C3-AEC2-700DE5E228BF}"/>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39800">
              <a:defRPr sz="2400" b="1">
                <a:solidFill>
                  <a:schemeClr val="tx1"/>
                </a:solidFill>
                <a:latin typeface="Arial" panose="020B0604020202020204" pitchFamily="34" charset="0"/>
                <a:ea typeface="MS PGothic" panose="020B0600070205080204" pitchFamily="34" charset="-128"/>
              </a:defRPr>
            </a:lvl1pPr>
            <a:lvl2pPr marL="742950" indent="-285750" defTabSz="939800">
              <a:defRPr sz="2400" b="1">
                <a:solidFill>
                  <a:schemeClr val="tx1"/>
                </a:solidFill>
                <a:latin typeface="Arial" panose="020B0604020202020204" pitchFamily="34" charset="0"/>
                <a:ea typeface="MS PGothic" panose="020B0600070205080204" pitchFamily="34" charset="-128"/>
              </a:defRPr>
            </a:lvl2pPr>
            <a:lvl3pPr marL="1143000" indent="-228600" defTabSz="939800">
              <a:defRPr sz="2400" b="1">
                <a:solidFill>
                  <a:schemeClr val="tx1"/>
                </a:solidFill>
                <a:latin typeface="Arial" panose="020B0604020202020204" pitchFamily="34" charset="0"/>
                <a:ea typeface="MS PGothic" panose="020B0600070205080204" pitchFamily="34" charset="-128"/>
              </a:defRPr>
            </a:lvl3pPr>
            <a:lvl4pPr marL="1600200" indent="-228600" defTabSz="939800">
              <a:defRPr sz="2400" b="1">
                <a:solidFill>
                  <a:schemeClr val="tx1"/>
                </a:solidFill>
                <a:latin typeface="Arial" panose="020B0604020202020204" pitchFamily="34" charset="0"/>
                <a:ea typeface="MS PGothic" panose="020B0600070205080204" pitchFamily="34" charset="-128"/>
              </a:defRPr>
            </a:lvl4pPr>
            <a:lvl5pPr marL="2057400" indent="-228600" defTabSz="939800">
              <a:defRPr sz="2400" b="1">
                <a:solidFill>
                  <a:schemeClr val="tx1"/>
                </a:solidFill>
                <a:latin typeface="Arial" panose="020B0604020202020204" pitchFamily="34" charset="0"/>
                <a:ea typeface="MS PGothic" panose="020B0600070205080204" pitchFamily="34" charset="-128"/>
              </a:defRPr>
            </a:lvl5pPr>
            <a:lvl6pPr marL="25146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algn="ctr" defTabSz="939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9B853D08-85F8-4D1F-88B3-6B8359C64482}" type="slidenum">
              <a:rPr lang="en-US" altLang="en-US" sz="1000" b="0"/>
              <a:pPr/>
              <a:t>65</a:t>
            </a:fld>
            <a:endParaRPr lang="en-US" altLang="en-US" sz="1000" b="0"/>
          </a:p>
        </p:txBody>
      </p:sp>
      <p:sp>
        <p:nvSpPr>
          <p:cNvPr id="719874" name="Rectangle 2">
            <a:extLst>
              <a:ext uri="{FF2B5EF4-FFF2-40B4-BE49-F238E27FC236}">
                <a16:creationId xmlns:a16="http://schemas.microsoft.com/office/drawing/2014/main" id="{9062D068-E57A-40A6-A18B-8D7B9019E319}"/>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719875" name="Rectangle 3">
            <a:extLst>
              <a:ext uri="{FF2B5EF4-FFF2-40B4-BE49-F238E27FC236}">
                <a16:creationId xmlns:a16="http://schemas.microsoft.com/office/drawing/2014/main" id="{BD10A86C-E5E3-48C3-BB5B-50C78D4109F6}"/>
              </a:ext>
            </a:extLst>
          </p:cNvPr>
          <p:cNvSpPr>
            <a:spLocks noGrp="1" noChangeArrowheads="1"/>
          </p:cNvSpPr>
          <p:nvPr>
            <p:ph type="body" idx="1"/>
          </p:nvPr>
        </p:nvSpPr>
        <p:spPr/>
        <p:txBody>
          <a:bodyPr/>
          <a:lstStyle/>
          <a:p>
            <a:pPr>
              <a:defRPr/>
            </a:pPr>
            <a:endParaRPr lang="en-US">
              <a:ea typeface="ＭＳ Ｐゴシック" charset="0"/>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3DE2BD6-6957-40B9-A0B6-8FCD7AACD505}"/>
              </a:ext>
            </a:extLst>
          </p:cNvPr>
          <p:cNvSpPr>
            <a:spLocks noGrp="1" noChangeArrowheads="1"/>
          </p:cNvSpPr>
          <p:nvPr>
            <p:ph type="sldNum" sz="quarter" idx="5"/>
          </p:nvPr>
        </p:nvSpPr>
        <p:spPr>
          <a:ln/>
        </p:spPr>
        <p:txBody>
          <a:bodyPr/>
          <a:lstStyle/>
          <a:p>
            <a:fld id="{5DC4F995-258A-4730-A6FA-B423153726C4}" type="slidenum">
              <a:rPr lang="en-US" altLang="en-US"/>
              <a:pPr/>
              <a:t>80</a:t>
            </a:fld>
            <a:endParaRPr lang="en-US" altLang="en-US"/>
          </a:p>
        </p:txBody>
      </p:sp>
      <p:sp>
        <p:nvSpPr>
          <p:cNvPr id="305154" name="Rectangle 2">
            <a:extLst>
              <a:ext uri="{FF2B5EF4-FFF2-40B4-BE49-F238E27FC236}">
                <a16:creationId xmlns:a16="http://schemas.microsoft.com/office/drawing/2014/main" id="{5D79FD04-A67A-4DFA-8F5A-B71FB2931427}"/>
              </a:ext>
            </a:extLst>
          </p:cNvPr>
          <p:cNvSpPr>
            <a:spLocks noGrp="1" noRot="1" noChangeAspect="1" noChangeArrowheads="1" noTextEdit="1"/>
          </p:cNvSpPr>
          <p:nvPr>
            <p:ph type="sldImg"/>
          </p:nvPr>
        </p:nvSpPr>
        <p:spPr>
          <a:ln/>
        </p:spPr>
      </p:sp>
      <p:sp>
        <p:nvSpPr>
          <p:cNvPr id="305155" name="Rectangle 3">
            <a:extLst>
              <a:ext uri="{FF2B5EF4-FFF2-40B4-BE49-F238E27FC236}">
                <a16:creationId xmlns:a16="http://schemas.microsoft.com/office/drawing/2014/main" id="{B56DAD37-3E9E-49D7-8591-A104491217C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F59E4AE-1D83-4491-ACB2-085115E446D4}"/>
              </a:ext>
            </a:extLst>
          </p:cNvPr>
          <p:cNvSpPr>
            <a:spLocks noGrp="1" noChangeArrowheads="1"/>
          </p:cNvSpPr>
          <p:nvPr>
            <p:ph type="sldNum" sz="quarter" idx="5"/>
          </p:nvPr>
        </p:nvSpPr>
        <p:spPr>
          <a:ln/>
        </p:spPr>
        <p:txBody>
          <a:bodyPr/>
          <a:lstStyle/>
          <a:p>
            <a:fld id="{AFF5409E-3538-4C98-8899-EA68842CD9FF}" type="slidenum">
              <a:rPr lang="en-US" altLang="en-US"/>
              <a:pPr/>
              <a:t>81</a:t>
            </a:fld>
            <a:endParaRPr lang="en-US" altLang="en-US"/>
          </a:p>
        </p:txBody>
      </p:sp>
      <p:sp>
        <p:nvSpPr>
          <p:cNvPr id="7170" name="Rectangle 2">
            <a:extLst>
              <a:ext uri="{FF2B5EF4-FFF2-40B4-BE49-F238E27FC236}">
                <a16:creationId xmlns:a16="http://schemas.microsoft.com/office/drawing/2014/main" id="{A5AF4E77-1992-4C57-A25A-140C947E61F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The picture shows a graphical representation of an array which we will sort so that the smallest element ends up at the front, and the other elements increase to the largest at the end. The bar graph indicates the values which are in the array before sorting--for example the first element of the array contains the integer 45.</a:t>
            </a:r>
          </a:p>
        </p:txBody>
      </p:sp>
      <p:sp>
        <p:nvSpPr>
          <p:cNvPr id="7171" name="Rectangle 3">
            <a:extLst>
              <a:ext uri="{FF2B5EF4-FFF2-40B4-BE49-F238E27FC236}">
                <a16:creationId xmlns:a16="http://schemas.microsoft.com/office/drawing/2014/main" id="{0AC2F6BC-F548-4DDF-8174-430C11C342B9}"/>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C310D72-3AA9-4D96-B5B0-6FBF57998FA6}"/>
              </a:ext>
            </a:extLst>
          </p:cNvPr>
          <p:cNvSpPr>
            <a:spLocks noGrp="1" noChangeArrowheads="1"/>
          </p:cNvSpPr>
          <p:nvPr>
            <p:ph type="sldNum" sz="quarter" idx="5"/>
          </p:nvPr>
        </p:nvSpPr>
        <p:spPr>
          <a:ln/>
        </p:spPr>
        <p:txBody>
          <a:bodyPr/>
          <a:lstStyle/>
          <a:p>
            <a:fld id="{D01B4A9D-70E2-4B17-83CA-A40B3703771B}" type="slidenum">
              <a:rPr lang="en-US" altLang="en-US"/>
              <a:pPr/>
              <a:t>82</a:t>
            </a:fld>
            <a:endParaRPr lang="en-US" altLang="en-US"/>
          </a:p>
        </p:txBody>
      </p:sp>
      <p:sp>
        <p:nvSpPr>
          <p:cNvPr id="9218" name="Rectangle 2">
            <a:extLst>
              <a:ext uri="{FF2B5EF4-FFF2-40B4-BE49-F238E27FC236}">
                <a16:creationId xmlns:a16="http://schemas.microsoft.com/office/drawing/2014/main" id="{C6B1EDDA-2500-4502-9542-D9568D5E75C7}"/>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The first sorting algorithm that we'll examine is called Selectionsort. It begins by going through the entire array and finding the smallest element. In this example, the smallest element is the number 8 at location [4] of the array.</a:t>
            </a:r>
          </a:p>
        </p:txBody>
      </p:sp>
      <p:sp>
        <p:nvSpPr>
          <p:cNvPr id="9219" name="Rectangle 3">
            <a:extLst>
              <a:ext uri="{FF2B5EF4-FFF2-40B4-BE49-F238E27FC236}">
                <a16:creationId xmlns:a16="http://schemas.microsoft.com/office/drawing/2014/main" id="{EA9D46A6-368C-419A-A57F-E1DB1EDC4E38}"/>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C3422E3-3AE7-4ADE-AB2F-04956F4C9E0F}"/>
              </a:ext>
            </a:extLst>
          </p:cNvPr>
          <p:cNvSpPr>
            <a:spLocks noGrp="1" noChangeArrowheads="1"/>
          </p:cNvSpPr>
          <p:nvPr>
            <p:ph type="sldNum" sz="quarter" idx="5"/>
          </p:nvPr>
        </p:nvSpPr>
        <p:spPr>
          <a:ln/>
        </p:spPr>
        <p:txBody>
          <a:bodyPr/>
          <a:lstStyle/>
          <a:p>
            <a:fld id="{21CBE40E-E41B-4CE5-AAA1-FA9A539555B4}" type="slidenum">
              <a:rPr lang="en-US" altLang="en-US"/>
              <a:pPr/>
              <a:t>83</a:t>
            </a:fld>
            <a:endParaRPr lang="en-US" altLang="en-US"/>
          </a:p>
        </p:txBody>
      </p:sp>
      <p:sp>
        <p:nvSpPr>
          <p:cNvPr id="11266" name="Rectangle 2">
            <a:extLst>
              <a:ext uri="{FF2B5EF4-FFF2-40B4-BE49-F238E27FC236}">
                <a16:creationId xmlns:a16="http://schemas.microsoft.com/office/drawing/2014/main" id="{1AF11721-560B-4F24-BF5C-6FA9E80C14BD}"/>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Once we have found the smallest element, that element is swapped with the first element of the array...</a:t>
            </a:r>
          </a:p>
        </p:txBody>
      </p:sp>
      <p:sp>
        <p:nvSpPr>
          <p:cNvPr id="11267" name="Rectangle 3">
            <a:extLst>
              <a:ext uri="{FF2B5EF4-FFF2-40B4-BE49-F238E27FC236}">
                <a16:creationId xmlns:a16="http://schemas.microsoft.com/office/drawing/2014/main" id="{8A1A2229-5A00-42E1-8847-2436D1948FA8}"/>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21ABA5-5387-4DA7-94E7-E94FED7DD4FC}" type="slidenum">
              <a:rPr lang="en-US" altLang="en-US"/>
              <a:pPr/>
              <a:t>8</a:t>
            </a:fld>
            <a:endParaRPr lang="en-US" altLang="en-US"/>
          </a:p>
        </p:txBody>
      </p:sp>
      <p:sp>
        <p:nvSpPr>
          <p:cNvPr id="405506" name="Rectangle 2"/>
          <p:cNvSpPr>
            <a:spLocks noGrp="1" noRot="1" noChangeAspect="1" noChangeArrowheads="1" noTextEdit="1"/>
          </p:cNvSpPr>
          <p:nvPr>
            <p:ph type="sldImg"/>
          </p:nvPr>
        </p:nvSpPr>
        <p:spPr>
          <a:ln/>
        </p:spPr>
      </p:sp>
      <p:sp>
        <p:nvSpPr>
          <p:cNvPr id="4055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6C299E3-46DD-4686-B503-18A718446C8B}"/>
              </a:ext>
            </a:extLst>
          </p:cNvPr>
          <p:cNvSpPr>
            <a:spLocks noGrp="1" noChangeArrowheads="1"/>
          </p:cNvSpPr>
          <p:nvPr>
            <p:ph type="sldNum" sz="quarter" idx="5"/>
          </p:nvPr>
        </p:nvSpPr>
        <p:spPr>
          <a:ln/>
        </p:spPr>
        <p:txBody>
          <a:bodyPr/>
          <a:lstStyle/>
          <a:p>
            <a:fld id="{FF18B298-2E40-4FA9-AA7C-0C7785B0F814}" type="slidenum">
              <a:rPr lang="en-US" altLang="en-US"/>
              <a:pPr/>
              <a:t>84</a:t>
            </a:fld>
            <a:endParaRPr lang="en-US" altLang="en-US"/>
          </a:p>
        </p:txBody>
      </p:sp>
      <p:sp>
        <p:nvSpPr>
          <p:cNvPr id="13314" name="Rectangle 2">
            <a:extLst>
              <a:ext uri="{FF2B5EF4-FFF2-40B4-BE49-F238E27FC236}">
                <a16:creationId xmlns:a16="http://schemas.microsoft.com/office/drawing/2014/main" id="{B8C49B3F-1003-4F5C-8DDF-E3E3FD87B406}"/>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...like this.</a:t>
            </a:r>
          </a:p>
          <a:p>
            <a:endParaRPr lang="en-US" altLang="en-US"/>
          </a:p>
          <a:p>
            <a:r>
              <a:rPr lang="en-US" altLang="en-US"/>
              <a:t>The smallest element is now at the front of the array, and we have taken one small step toward producing a sorted array.</a:t>
            </a:r>
          </a:p>
        </p:txBody>
      </p:sp>
      <p:sp>
        <p:nvSpPr>
          <p:cNvPr id="13315" name="Rectangle 3">
            <a:extLst>
              <a:ext uri="{FF2B5EF4-FFF2-40B4-BE49-F238E27FC236}">
                <a16:creationId xmlns:a16="http://schemas.microsoft.com/office/drawing/2014/main" id="{739988B6-3B70-4C03-B4B8-979EA87D32E7}"/>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7515E70-CE14-4611-A6C4-60AE5332BE90}"/>
              </a:ext>
            </a:extLst>
          </p:cNvPr>
          <p:cNvSpPr>
            <a:spLocks noGrp="1" noChangeArrowheads="1"/>
          </p:cNvSpPr>
          <p:nvPr>
            <p:ph type="sldNum" sz="quarter" idx="5"/>
          </p:nvPr>
        </p:nvSpPr>
        <p:spPr>
          <a:ln/>
        </p:spPr>
        <p:txBody>
          <a:bodyPr/>
          <a:lstStyle/>
          <a:p>
            <a:fld id="{BB4C67E0-39D1-4BD4-BB16-4FF05E92D6D8}" type="slidenum">
              <a:rPr lang="en-US" altLang="en-US"/>
              <a:pPr/>
              <a:t>85</a:t>
            </a:fld>
            <a:endParaRPr lang="en-US" altLang="en-US"/>
          </a:p>
        </p:txBody>
      </p:sp>
      <p:sp>
        <p:nvSpPr>
          <p:cNvPr id="15362" name="Rectangle 2">
            <a:extLst>
              <a:ext uri="{FF2B5EF4-FFF2-40B4-BE49-F238E27FC236}">
                <a16:creationId xmlns:a16="http://schemas.microsoft.com/office/drawing/2014/main" id="{9CAF7739-723F-4819-9EF6-7F12166DB270}"/>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At this point, we can view the array as being split into two sides: To the left of the dotted line is the "sorted side", and to the right of the dotted line is the "unsorted side". Our goal is to push the dotted line forward, increasing the number of elements in the sorted side, until the entire array is sorted.</a:t>
            </a:r>
          </a:p>
        </p:txBody>
      </p:sp>
      <p:sp>
        <p:nvSpPr>
          <p:cNvPr id="15363" name="Rectangle 3">
            <a:extLst>
              <a:ext uri="{FF2B5EF4-FFF2-40B4-BE49-F238E27FC236}">
                <a16:creationId xmlns:a16="http://schemas.microsoft.com/office/drawing/2014/main" id="{9804D9DA-4E5B-44F7-9FED-332958F4FDB7}"/>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93D0454-DDBD-4CF0-9F69-4F8AA6EC24A8}"/>
              </a:ext>
            </a:extLst>
          </p:cNvPr>
          <p:cNvSpPr>
            <a:spLocks noGrp="1" noChangeArrowheads="1"/>
          </p:cNvSpPr>
          <p:nvPr>
            <p:ph type="sldNum" sz="quarter" idx="5"/>
          </p:nvPr>
        </p:nvSpPr>
        <p:spPr>
          <a:ln/>
        </p:spPr>
        <p:txBody>
          <a:bodyPr/>
          <a:lstStyle/>
          <a:p>
            <a:fld id="{BC4F6DEA-3DD0-4AEF-BC2F-47A15924CF06}" type="slidenum">
              <a:rPr lang="en-US" altLang="en-US"/>
              <a:pPr/>
              <a:t>86</a:t>
            </a:fld>
            <a:endParaRPr lang="en-US" altLang="en-US"/>
          </a:p>
        </p:txBody>
      </p:sp>
      <p:sp>
        <p:nvSpPr>
          <p:cNvPr id="17410" name="Rectangle 2">
            <a:extLst>
              <a:ext uri="{FF2B5EF4-FFF2-40B4-BE49-F238E27FC236}">
                <a16:creationId xmlns:a16="http://schemas.microsoft.com/office/drawing/2014/main" id="{0775424E-4358-4FD3-906E-D46BA75C531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Each step of the Selectionsort works by finding the smallest element in the unsorted side. At this point, we would find the number 15 at location [5] in the unsorted side.</a:t>
            </a:r>
          </a:p>
        </p:txBody>
      </p:sp>
      <p:sp>
        <p:nvSpPr>
          <p:cNvPr id="17411" name="Rectangle 3">
            <a:extLst>
              <a:ext uri="{FF2B5EF4-FFF2-40B4-BE49-F238E27FC236}">
                <a16:creationId xmlns:a16="http://schemas.microsoft.com/office/drawing/2014/main" id="{11B26FA8-6B48-4233-AC0B-0F2FBE52AE6A}"/>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A4DFB98-D98D-4C2C-B944-708F83D1E1DB}"/>
              </a:ext>
            </a:extLst>
          </p:cNvPr>
          <p:cNvSpPr>
            <a:spLocks noGrp="1" noChangeArrowheads="1"/>
          </p:cNvSpPr>
          <p:nvPr>
            <p:ph type="sldNum" sz="quarter" idx="5"/>
          </p:nvPr>
        </p:nvSpPr>
        <p:spPr>
          <a:ln/>
        </p:spPr>
        <p:txBody>
          <a:bodyPr/>
          <a:lstStyle/>
          <a:p>
            <a:fld id="{D21BCD22-F97B-443B-8434-BC2D2F35676D}" type="slidenum">
              <a:rPr lang="en-US" altLang="en-US"/>
              <a:pPr/>
              <a:t>87</a:t>
            </a:fld>
            <a:endParaRPr lang="en-US" altLang="en-US"/>
          </a:p>
        </p:txBody>
      </p:sp>
      <p:sp>
        <p:nvSpPr>
          <p:cNvPr id="19458" name="Rectangle 2">
            <a:extLst>
              <a:ext uri="{FF2B5EF4-FFF2-40B4-BE49-F238E27FC236}">
                <a16:creationId xmlns:a16="http://schemas.microsoft.com/office/drawing/2014/main" id="{06ACF951-5EFA-4BA8-AD04-6995957BD5F3}"/>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This small element is swapped with the number at the front of the unsorted side, as shown here...</a:t>
            </a:r>
          </a:p>
        </p:txBody>
      </p:sp>
      <p:sp>
        <p:nvSpPr>
          <p:cNvPr id="19459" name="Rectangle 3">
            <a:extLst>
              <a:ext uri="{FF2B5EF4-FFF2-40B4-BE49-F238E27FC236}">
                <a16:creationId xmlns:a16="http://schemas.microsoft.com/office/drawing/2014/main" id="{733EF505-9724-46D6-9735-B73E9A5BAA0D}"/>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2AA9E9E-B7D3-4D92-B9C1-94664B54D513}"/>
              </a:ext>
            </a:extLst>
          </p:cNvPr>
          <p:cNvSpPr>
            <a:spLocks noGrp="1" noChangeArrowheads="1"/>
          </p:cNvSpPr>
          <p:nvPr>
            <p:ph type="sldNum" sz="quarter" idx="5"/>
          </p:nvPr>
        </p:nvSpPr>
        <p:spPr>
          <a:ln/>
        </p:spPr>
        <p:txBody>
          <a:bodyPr/>
          <a:lstStyle/>
          <a:p>
            <a:fld id="{EC4D913E-B5D5-4EFD-9958-3C964BF49208}" type="slidenum">
              <a:rPr lang="en-US" altLang="en-US"/>
              <a:pPr/>
              <a:t>88</a:t>
            </a:fld>
            <a:endParaRPr lang="en-US" altLang="en-US"/>
          </a:p>
        </p:txBody>
      </p:sp>
      <p:sp>
        <p:nvSpPr>
          <p:cNvPr id="21506" name="Rectangle 2">
            <a:extLst>
              <a:ext uri="{FF2B5EF4-FFF2-40B4-BE49-F238E27FC236}">
                <a16:creationId xmlns:a16="http://schemas.microsoft.com/office/drawing/2014/main" id="{3957B883-DCA2-4B2C-8191-12845898B8D2}"/>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...and the effect is to increase the size of the sorted side by one element.</a:t>
            </a:r>
          </a:p>
          <a:p>
            <a:endParaRPr lang="en-US" altLang="en-US"/>
          </a:p>
          <a:p>
            <a:r>
              <a:rPr lang="en-US" altLang="en-US"/>
              <a:t>As you can see, the sorted side always contains the smallest numbers, and those numbers are sorted from small to large. The unsorted side contains the rest of the numbers, and those numbers are in no particular order.</a:t>
            </a:r>
          </a:p>
        </p:txBody>
      </p:sp>
      <p:sp>
        <p:nvSpPr>
          <p:cNvPr id="21507" name="Rectangle 3">
            <a:extLst>
              <a:ext uri="{FF2B5EF4-FFF2-40B4-BE49-F238E27FC236}">
                <a16:creationId xmlns:a16="http://schemas.microsoft.com/office/drawing/2014/main" id="{249B1F93-8DFB-4C15-BB37-54E0285BDAD0}"/>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F160CE1-5674-4F77-A2F9-F14E431B6370}"/>
              </a:ext>
            </a:extLst>
          </p:cNvPr>
          <p:cNvSpPr>
            <a:spLocks noGrp="1" noChangeArrowheads="1"/>
          </p:cNvSpPr>
          <p:nvPr>
            <p:ph type="sldNum" sz="quarter" idx="5"/>
          </p:nvPr>
        </p:nvSpPr>
        <p:spPr>
          <a:ln/>
        </p:spPr>
        <p:txBody>
          <a:bodyPr/>
          <a:lstStyle/>
          <a:p>
            <a:fld id="{FF00BAB8-5496-419E-9702-EE961F041CC6}" type="slidenum">
              <a:rPr lang="en-US" altLang="en-US"/>
              <a:pPr/>
              <a:t>89</a:t>
            </a:fld>
            <a:endParaRPr lang="en-US" altLang="en-US"/>
          </a:p>
        </p:txBody>
      </p:sp>
      <p:sp>
        <p:nvSpPr>
          <p:cNvPr id="23554" name="Rectangle 2">
            <a:extLst>
              <a:ext uri="{FF2B5EF4-FFF2-40B4-BE49-F238E27FC236}">
                <a16:creationId xmlns:a16="http://schemas.microsoft.com/office/drawing/2014/main" id="{E2DD1128-7396-4432-BFA5-DC1504DA1806}"/>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Again, we find the smallest entry in the unsorted side...</a:t>
            </a:r>
          </a:p>
        </p:txBody>
      </p:sp>
      <p:sp>
        <p:nvSpPr>
          <p:cNvPr id="23555" name="Rectangle 3">
            <a:extLst>
              <a:ext uri="{FF2B5EF4-FFF2-40B4-BE49-F238E27FC236}">
                <a16:creationId xmlns:a16="http://schemas.microsoft.com/office/drawing/2014/main" id="{7F0EACBB-624D-43C9-96EB-86AB61C7890D}"/>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125B8AF-B12A-4625-A8F9-14BEA73B29BF}"/>
              </a:ext>
            </a:extLst>
          </p:cNvPr>
          <p:cNvSpPr>
            <a:spLocks noGrp="1" noChangeArrowheads="1"/>
          </p:cNvSpPr>
          <p:nvPr>
            <p:ph type="sldNum" sz="quarter" idx="5"/>
          </p:nvPr>
        </p:nvSpPr>
        <p:spPr>
          <a:ln/>
        </p:spPr>
        <p:txBody>
          <a:bodyPr/>
          <a:lstStyle/>
          <a:p>
            <a:fld id="{7512FD44-79F0-455A-ACCF-68190F7C8A87}" type="slidenum">
              <a:rPr lang="en-US" altLang="en-US"/>
              <a:pPr/>
              <a:t>90</a:t>
            </a:fld>
            <a:endParaRPr lang="en-US" altLang="en-US"/>
          </a:p>
        </p:txBody>
      </p:sp>
      <p:sp>
        <p:nvSpPr>
          <p:cNvPr id="25602" name="Rectangle 2">
            <a:extLst>
              <a:ext uri="{FF2B5EF4-FFF2-40B4-BE49-F238E27FC236}">
                <a16:creationId xmlns:a16="http://schemas.microsoft.com/office/drawing/2014/main" id="{BDC39B33-6D5A-4CAF-A656-8274DE8F2D9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...and swap this element with the front of the unsorted side.</a:t>
            </a:r>
          </a:p>
        </p:txBody>
      </p:sp>
      <p:sp>
        <p:nvSpPr>
          <p:cNvPr id="25603" name="Rectangle 3">
            <a:extLst>
              <a:ext uri="{FF2B5EF4-FFF2-40B4-BE49-F238E27FC236}">
                <a16:creationId xmlns:a16="http://schemas.microsoft.com/office/drawing/2014/main" id="{87BB6454-A335-44B4-8C57-CAD88F95217C}"/>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2DE7389-A4D5-4E75-89C2-178865CC56B8}"/>
              </a:ext>
            </a:extLst>
          </p:cNvPr>
          <p:cNvSpPr>
            <a:spLocks noGrp="1" noChangeArrowheads="1"/>
          </p:cNvSpPr>
          <p:nvPr>
            <p:ph type="sldNum" sz="quarter" idx="5"/>
          </p:nvPr>
        </p:nvSpPr>
        <p:spPr>
          <a:ln/>
        </p:spPr>
        <p:txBody>
          <a:bodyPr/>
          <a:lstStyle/>
          <a:p>
            <a:fld id="{D5E0450E-7BE6-43AF-9F7B-20119E17401A}" type="slidenum">
              <a:rPr lang="en-US" altLang="en-US"/>
              <a:pPr/>
              <a:t>91</a:t>
            </a:fld>
            <a:endParaRPr lang="en-US" altLang="en-US"/>
          </a:p>
        </p:txBody>
      </p:sp>
      <p:sp>
        <p:nvSpPr>
          <p:cNvPr id="27650" name="Rectangle 2">
            <a:extLst>
              <a:ext uri="{FF2B5EF4-FFF2-40B4-BE49-F238E27FC236}">
                <a16:creationId xmlns:a16="http://schemas.microsoft.com/office/drawing/2014/main" id="{BF580AB7-8172-43F7-BC90-0354AB81E729}"/>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The sorted side now contains the three smallest elements of the array.</a:t>
            </a:r>
          </a:p>
        </p:txBody>
      </p:sp>
      <p:sp>
        <p:nvSpPr>
          <p:cNvPr id="27651" name="Rectangle 3">
            <a:extLst>
              <a:ext uri="{FF2B5EF4-FFF2-40B4-BE49-F238E27FC236}">
                <a16:creationId xmlns:a16="http://schemas.microsoft.com/office/drawing/2014/main" id="{3741D8EE-ABFB-428E-8B6B-EA7149336F85}"/>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F58CD68-942D-44E3-812B-E21484D588C9}"/>
              </a:ext>
            </a:extLst>
          </p:cNvPr>
          <p:cNvSpPr>
            <a:spLocks noGrp="1" noChangeArrowheads="1"/>
          </p:cNvSpPr>
          <p:nvPr>
            <p:ph type="sldNum" sz="quarter" idx="5"/>
          </p:nvPr>
        </p:nvSpPr>
        <p:spPr>
          <a:ln/>
        </p:spPr>
        <p:txBody>
          <a:bodyPr/>
          <a:lstStyle/>
          <a:p>
            <a:fld id="{B52003FA-75DA-487D-B9DF-0CDCF1D7F189}" type="slidenum">
              <a:rPr lang="en-US" altLang="en-US"/>
              <a:pPr/>
              <a:t>92</a:t>
            </a:fld>
            <a:endParaRPr lang="en-US" altLang="en-US"/>
          </a:p>
        </p:txBody>
      </p:sp>
      <p:sp>
        <p:nvSpPr>
          <p:cNvPr id="29698" name="Rectangle 2">
            <a:extLst>
              <a:ext uri="{FF2B5EF4-FFF2-40B4-BE49-F238E27FC236}">
                <a16:creationId xmlns:a16="http://schemas.microsoft.com/office/drawing/2014/main" id="{7E86F747-0137-4CC0-91EF-76BE9F17ED92}"/>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Here is the array after increasing the sorted side to four elements.</a:t>
            </a:r>
          </a:p>
        </p:txBody>
      </p:sp>
      <p:sp>
        <p:nvSpPr>
          <p:cNvPr id="29699" name="Rectangle 3">
            <a:extLst>
              <a:ext uri="{FF2B5EF4-FFF2-40B4-BE49-F238E27FC236}">
                <a16:creationId xmlns:a16="http://schemas.microsoft.com/office/drawing/2014/main" id="{3F4DE292-4F9B-4F44-8E3E-2BEC13502CED}"/>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6274E58-CC52-4CB2-AC47-55A6C2E09E9B}"/>
              </a:ext>
            </a:extLst>
          </p:cNvPr>
          <p:cNvSpPr>
            <a:spLocks noGrp="1" noChangeArrowheads="1"/>
          </p:cNvSpPr>
          <p:nvPr>
            <p:ph type="sldNum" sz="quarter" idx="5"/>
          </p:nvPr>
        </p:nvSpPr>
        <p:spPr>
          <a:ln/>
        </p:spPr>
        <p:txBody>
          <a:bodyPr/>
          <a:lstStyle/>
          <a:p>
            <a:fld id="{90B397D6-AE8C-4BAF-89D0-5B70DC86DF59}" type="slidenum">
              <a:rPr lang="en-US" altLang="en-US"/>
              <a:pPr/>
              <a:t>93</a:t>
            </a:fld>
            <a:endParaRPr lang="en-US" altLang="en-US"/>
          </a:p>
        </p:txBody>
      </p:sp>
      <p:sp>
        <p:nvSpPr>
          <p:cNvPr id="31746" name="Rectangle 2">
            <a:extLst>
              <a:ext uri="{FF2B5EF4-FFF2-40B4-BE49-F238E27FC236}">
                <a16:creationId xmlns:a16="http://schemas.microsoft.com/office/drawing/2014/main" id="{9CC4745D-3926-4403-8F06-77D15E6D509B}"/>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And now the sorted side has five elements.</a:t>
            </a:r>
          </a:p>
          <a:p>
            <a:r>
              <a:rPr lang="en-US" altLang="en-US"/>
              <a:t>In fact, once the unsorted side is down to a single element, the sort is completed. At this point the 5 smallest elements are in the sorted side, and so the the one largest element is left in the unsorted side.</a:t>
            </a:r>
          </a:p>
          <a:p>
            <a:r>
              <a:rPr lang="en-US" altLang="en-US"/>
              <a:t>We are done...</a:t>
            </a:r>
          </a:p>
        </p:txBody>
      </p:sp>
      <p:sp>
        <p:nvSpPr>
          <p:cNvPr id="31747" name="Rectangle 3">
            <a:extLst>
              <a:ext uri="{FF2B5EF4-FFF2-40B4-BE49-F238E27FC236}">
                <a16:creationId xmlns:a16="http://schemas.microsoft.com/office/drawing/2014/main" id="{1B6A7EE4-F165-404D-97B7-124B729291B7}"/>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CC087F-1F89-4F7A-AD9C-2244A284F6E8}" type="slidenum">
              <a:rPr lang="en-US" altLang="en-US"/>
              <a:pPr/>
              <a:t>9</a:t>
            </a:fld>
            <a:endParaRPr lang="en-US" altLang="en-US"/>
          </a:p>
        </p:txBody>
      </p:sp>
      <p:sp>
        <p:nvSpPr>
          <p:cNvPr id="406530" name="Rectangle 2"/>
          <p:cNvSpPr>
            <a:spLocks noGrp="1" noRot="1" noChangeAspect="1" noChangeArrowheads="1" noTextEdit="1"/>
          </p:cNvSpPr>
          <p:nvPr>
            <p:ph type="sldImg"/>
          </p:nvPr>
        </p:nvSpPr>
        <p:spPr>
          <a:ln/>
        </p:spPr>
      </p:sp>
      <p:sp>
        <p:nvSpPr>
          <p:cNvPr id="4065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11E422-9F85-4B58-8931-100936DD022A}" type="slidenum">
              <a:rPr lang="en-US" altLang="en-US"/>
              <a:pPr/>
              <a:t>114</a:t>
            </a:fld>
            <a:endParaRPr lang="en-US" altLang="en-US"/>
          </a:p>
        </p:txBody>
      </p:sp>
      <p:sp>
        <p:nvSpPr>
          <p:cNvPr id="607234" name="Rectangle 2"/>
          <p:cNvSpPr>
            <a:spLocks noGrp="1" noRot="1" noChangeAspect="1" noChangeArrowheads="1" noTextEdit="1"/>
          </p:cNvSpPr>
          <p:nvPr>
            <p:ph type="sldImg"/>
          </p:nvPr>
        </p:nvSpPr>
        <p:spPr>
          <a:xfrm>
            <a:off x="1141413" y="693422"/>
            <a:ext cx="4576762" cy="3414981"/>
          </a:xfrm>
          <a:ln/>
        </p:spPr>
      </p:sp>
      <p:sp>
        <p:nvSpPr>
          <p:cNvPr id="607235" name="Rectangle 3"/>
          <p:cNvSpPr>
            <a:spLocks noGrp="1" noChangeArrowheads="1"/>
          </p:cNvSpPr>
          <p:nvPr>
            <p:ph type="body" idx="1"/>
          </p:nvPr>
        </p:nvSpPr>
        <p:spPr>
          <a:xfrm>
            <a:off x="915989" y="4342177"/>
            <a:ext cx="5026025" cy="4114720"/>
          </a:xfrm>
        </p:spPr>
        <p:txBody>
          <a:bodyPr/>
          <a:lstStyle/>
          <a:p>
            <a:r>
              <a:rPr lang="en-US" altLang="en-US"/>
              <a:t>Data: Streets in a city. Mapquest.</a:t>
            </a:r>
          </a:p>
          <a:p>
            <a:r>
              <a:rPr lang="en-US" altLang="en-US"/>
              <a:t>Manipulation: Do something with the data. Add a new street. Close a street. Make a street one way. Find route from your home to nearest gas station. Input/output data.</a:t>
            </a:r>
          </a:p>
          <a:p>
            <a:endParaRPr lang="en-US" altLang="en-US"/>
          </a:p>
          <a:p>
            <a:r>
              <a:rPr lang="en-US" altLang="en-US"/>
              <a:t>Data representation: simple variables…int, float</a:t>
            </a:r>
          </a:p>
          <a:p>
            <a:r>
              <a:rPr lang="en-US" altLang="en-US"/>
              <a:t>                                array variables… int [], float []</a:t>
            </a:r>
          </a:p>
          <a:p>
            <a:r>
              <a:rPr lang="en-US" altLang="en-US"/>
              <a:t>                                 Others to be studied in this course.</a:t>
            </a:r>
          </a:p>
          <a:p>
            <a:r>
              <a:rPr lang="en-US" altLang="en-US"/>
              <a:t>Algorithm…sequence of steps that results in the performance of a specific task (find nearest gas station to home).</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A193C0-E8D1-4A66-8EA1-C95F841655AC}" type="slidenum">
              <a:rPr lang="en-US" altLang="en-US"/>
              <a:pPr/>
              <a:t>116</a:t>
            </a:fld>
            <a:endParaRPr lang="en-US" altLang="en-US"/>
          </a:p>
        </p:txBody>
      </p:sp>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092A02-823A-47DF-B35D-66FA7D549F11}" type="slidenum">
              <a:rPr lang="en-US" altLang="en-US"/>
              <a:pPr/>
              <a:t>117</a:t>
            </a:fld>
            <a:endParaRPr lang="en-US" altLang="en-US"/>
          </a:p>
        </p:txBody>
      </p:sp>
      <p:sp>
        <p:nvSpPr>
          <p:cNvPr id="564226" name="Rectangle 2"/>
          <p:cNvSpPr>
            <a:spLocks noGrp="1" noRot="1" noChangeAspect="1" noChangeArrowheads="1" noTextEdit="1"/>
          </p:cNvSpPr>
          <p:nvPr>
            <p:ph type="sldImg"/>
          </p:nvPr>
        </p:nvSpPr>
        <p:spPr>
          <a:xfrm>
            <a:off x="393700" y="690563"/>
            <a:ext cx="6069013" cy="3417887"/>
          </a:xfrm>
          <a:ln w="12700" cap="flat">
            <a:solidFill>
              <a:schemeClr val="tx1"/>
            </a:solidFill>
          </a:ln>
          <a:extLst>
            <a:ext uri="{909E8E84-426E-40DD-AFC4-6F175D3DCCD1}">
              <a14:hiddenFill xmlns:a14="http://schemas.microsoft.com/office/drawing/2010/main">
                <a:noFill/>
              </a14:hiddenFill>
            </a:ext>
          </a:extLst>
        </p:spPr>
      </p:sp>
      <p:sp>
        <p:nvSpPr>
          <p:cNvPr id="564227" name="Rectangle 3"/>
          <p:cNvSpPr>
            <a:spLocks noGrp="1" noChangeArrowheads="1"/>
          </p:cNvSpPr>
          <p:nvPr>
            <p:ph type="body" idx="1"/>
          </p:nvPr>
        </p:nvSpPr>
        <p:spPr>
          <a:ln/>
        </p:spPr>
        <p:txBody>
          <a:bodyPr lIns="92135" tIns="46849" rIns="92135" bIns="46849"/>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2CBCCA-D006-46E5-88D8-7986DBAC43B2}" type="slidenum">
              <a:rPr lang="en-US" altLang="en-US"/>
              <a:pPr/>
              <a:t>118</a:t>
            </a:fld>
            <a:endParaRPr lang="en-US" altLang="en-US"/>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FEBB30-2327-49BF-A777-FCF620141F85}" type="slidenum">
              <a:rPr lang="en-US" smtClean="0"/>
              <a:pPr/>
              <a:t>121</a:t>
            </a:fld>
            <a:endParaRPr lang="en-US" dirty="0"/>
          </a:p>
        </p:txBody>
      </p:sp>
    </p:spTree>
    <p:extLst>
      <p:ext uri="{BB962C8B-B14F-4D97-AF65-F5344CB8AC3E}">
        <p14:creationId xmlns:p14="http://schemas.microsoft.com/office/powerpoint/2010/main" val="323346583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A9BD062-153C-4B1E-9ABA-CC54B17A2357}"/>
              </a:ext>
            </a:extLst>
          </p:cNvPr>
          <p:cNvSpPr>
            <a:spLocks noGrp="1" noChangeArrowheads="1"/>
          </p:cNvSpPr>
          <p:nvPr>
            <p:ph type="sldNum" sz="quarter" idx="5"/>
          </p:nvPr>
        </p:nvSpPr>
        <p:spPr>
          <a:ln/>
        </p:spPr>
        <p:txBody>
          <a:bodyPr/>
          <a:lstStyle/>
          <a:p>
            <a:fld id="{931D2DF1-28F4-4F4A-A8BF-84E488D513F5}" type="slidenum">
              <a:rPr lang="en-US" altLang="en-US"/>
              <a:pPr/>
              <a:t>131</a:t>
            </a:fld>
            <a:endParaRPr lang="en-US" altLang="en-US"/>
          </a:p>
        </p:txBody>
      </p:sp>
      <p:sp>
        <p:nvSpPr>
          <p:cNvPr id="414722" name="Rectangle 2">
            <a:extLst>
              <a:ext uri="{FF2B5EF4-FFF2-40B4-BE49-F238E27FC236}">
                <a16:creationId xmlns:a16="http://schemas.microsoft.com/office/drawing/2014/main" id="{5493AE9A-2C48-4D6E-B915-02D47F64D31A}"/>
              </a:ext>
            </a:extLst>
          </p:cNvPr>
          <p:cNvSpPr>
            <a:spLocks noGrp="1" noRot="1" noChangeAspect="1" noChangeArrowheads="1" noTextEdit="1"/>
          </p:cNvSpPr>
          <p:nvPr>
            <p:ph type="sldImg"/>
          </p:nvPr>
        </p:nvSpPr>
        <p:spPr>
          <a:ln/>
        </p:spPr>
      </p:sp>
      <p:sp>
        <p:nvSpPr>
          <p:cNvPr id="414723" name="Rectangle 3">
            <a:extLst>
              <a:ext uri="{FF2B5EF4-FFF2-40B4-BE49-F238E27FC236}">
                <a16:creationId xmlns:a16="http://schemas.microsoft.com/office/drawing/2014/main" id="{FF98B371-FBF3-4A24-9B99-5C0E062C5E3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679EC1-6F31-45F0-8EF4-873C91D87206}" type="slidenum">
              <a:rPr lang="en-US" altLang="en-US"/>
              <a:pPr/>
              <a:t>134</a:t>
            </a:fld>
            <a:endParaRPr lang="en-US" altLang="en-US"/>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FEBB30-2327-49BF-A777-FCF620141F85}" type="slidenum">
              <a:rPr lang="en-US" smtClean="0"/>
              <a:pPr/>
              <a:t>135</a:t>
            </a:fld>
            <a:endParaRPr lang="en-US" dirty="0"/>
          </a:p>
        </p:txBody>
      </p:sp>
    </p:spTree>
    <p:extLst>
      <p:ext uri="{BB962C8B-B14F-4D97-AF65-F5344CB8AC3E}">
        <p14:creationId xmlns:p14="http://schemas.microsoft.com/office/powerpoint/2010/main" val="852358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92C32-97C0-4E68-89B3-063A38FEF674}" type="slidenum">
              <a:rPr lang="en-US" altLang="en-US"/>
              <a:pPr/>
              <a:t>10</a:t>
            </a:fld>
            <a:endParaRPr lang="en-US" altLang="en-US"/>
          </a:p>
        </p:txBody>
      </p:sp>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p:txBody>
          <a:bodyPr/>
          <a:lstStyle/>
          <a:p>
            <a:r>
              <a:rPr lang="en-US" altLang="en-US"/>
              <a:t>Distributed Problem: when the problem is solved by various people from different location and then integrated. A large problem can be divided in to small sub problems and can be given to several people to solve.</a:t>
            </a:r>
          </a:p>
          <a:p>
            <a:r>
              <a:rPr lang="en-US" altLang="en-US"/>
              <a:t>Concurrent Problem: when  2 or  more problem is solved at the same point of time, we call it a concurrent problem. Computers having more than one processor can support concurrent problem solving.</a:t>
            </a:r>
          </a:p>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7899DC-842A-4462-B52E-F7453FB5A7A8}" type="slidenum">
              <a:rPr lang="en-US" altLang="en-US"/>
              <a:pPr/>
              <a:t>11</a:t>
            </a:fld>
            <a:endParaRPr lang="en-US" altLang="en-US"/>
          </a:p>
        </p:txBody>
      </p:sp>
      <p:sp>
        <p:nvSpPr>
          <p:cNvPr id="407554" name="Rectangle 2"/>
          <p:cNvSpPr>
            <a:spLocks noGrp="1" noRot="1" noChangeAspect="1" noChangeArrowheads="1" noTextEdit="1"/>
          </p:cNvSpPr>
          <p:nvPr>
            <p:ph type="sldImg"/>
          </p:nvPr>
        </p:nvSpPr>
        <p:spPr>
          <a:ln/>
        </p:spPr>
      </p:sp>
      <p:sp>
        <p:nvSpPr>
          <p:cNvPr id="407555"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a:t>Click to edit Master title style</a:t>
            </a:r>
          </a:p>
        </p:txBody>
      </p:sp>
    </p:spTree>
    <p:extLst>
      <p:ext uri="{BB962C8B-B14F-4D97-AF65-F5344CB8AC3E}">
        <p14:creationId xmlns:p14="http://schemas.microsoft.com/office/powerpoint/2010/main" val="425631555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a:t>
            </a:r>
            <a:r>
              <a:rPr lang="en-US" sz="1066" dirty="0">
                <a:solidFill>
                  <a:srgbClr val="4D4D4D"/>
                </a:solidFill>
              </a:rPr>
              <a:t> </a:t>
            </a:r>
            <a:endParaRPr lang="en-US" sz="1066" baseline="0" dirty="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a:t>Photo</a:t>
            </a:r>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639572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330806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6115398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9101950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11891601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a:t>Click icon to add SmartArt graphic</a:t>
            </a:r>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0688667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a:t>Click icon to add SmartArt graphic</a:t>
            </a:r>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844468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20263779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a:solidFill>
                  <a:schemeClr val="bg1"/>
                </a:solidFill>
              </a:rPr>
              <a:t>Innovative Services</a:t>
            </a: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a:solidFill>
                  <a:schemeClr val="bg1"/>
                </a:solidFill>
                <a:latin typeface="+mn-lt"/>
                <a:ea typeface="+mn-ea"/>
                <a:cs typeface="+mn-cs"/>
              </a:rPr>
              <a:t>Passionate Employees</a:t>
            </a: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a:solidFill>
                  <a:schemeClr val="bg1"/>
                </a:solidFill>
              </a:rPr>
              <a:t>Delighted Customers</a:t>
            </a: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a:solidFill>
                  <a:schemeClr val="bg1"/>
                </a:solidFill>
                <a:latin typeface="Brush Script Std" panose="03060802040607070404" pitchFamily="66" charset="0"/>
              </a:rPr>
              <a:t>Thank you</a:t>
            </a: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a:solidFill>
                  <a:schemeClr val="bg1"/>
                </a:solidFill>
                <a:latin typeface="Calibri" panose="020F0502020204030204" pitchFamily="34" charset="0"/>
              </a:rPr>
              <a:t>www.hexaware.com</a:t>
            </a: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02BE2C52-7750-43D8-9DD3-BD967ED003C2}" type="slidenum">
              <a:rPr lang="en-US"/>
              <a:pPr/>
              <a:t>‹#›</a:t>
            </a:fld>
            <a:endParaRPr lang="en-US"/>
          </a:p>
        </p:txBody>
      </p:sp>
    </p:spTree>
    <p:extLst>
      <p:ext uri="{BB962C8B-B14F-4D97-AF65-F5344CB8AC3E}">
        <p14:creationId xmlns:p14="http://schemas.microsoft.com/office/powerpoint/2010/main" val="2959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69889"/>
            <a:ext cx="11582400" cy="609599"/>
          </a:xfrm>
        </p:spPr>
        <p:txBody>
          <a:bodyPr/>
          <a:lstStyle/>
          <a:p>
            <a:r>
              <a:rPr lang="en-US"/>
              <a:t>Click to edit Master title style</a:t>
            </a:r>
          </a:p>
        </p:txBody>
      </p:sp>
      <p:sp>
        <p:nvSpPr>
          <p:cNvPr id="3" name="Text Placeholder 2"/>
          <p:cNvSpPr>
            <a:spLocks noGrp="1"/>
          </p:cNvSpPr>
          <p:nvPr>
            <p:ph type="body" sz="half" idx="1"/>
          </p:nvPr>
        </p:nvSpPr>
        <p:spPr>
          <a:xfrm>
            <a:off x="304800" y="1219201"/>
            <a:ext cx="5638800" cy="4868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46800" y="1219200"/>
            <a:ext cx="5638800" cy="2357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46800" y="3729039"/>
            <a:ext cx="5638800" cy="235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93178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04800" y="369889"/>
            <a:ext cx="11582400" cy="609599"/>
          </a:xfrm>
        </p:spPr>
        <p:txBody>
          <a:bodyPr/>
          <a:lstStyle/>
          <a:p>
            <a:r>
              <a:rPr lang="en-US"/>
              <a:t>Click to edit Master title style</a:t>
            </a:r>
          </a:p>
        </p:txBody>
      </p:sp>
      <p:sp>
        <p:nvSpPr>
          <p:cNvPr id="3" name="Content Placeholder 2"/>
          <p:cNvSpPr>
            <a:spLocks noGrp="1"/>
          </p:cNvSpPr>
          <p:nvPr>
            <p:ph sz="quarter" idx="1"/>
          </p:nvPr>
        </p:nvSpPr>
        <p:spPr>
          <a:xfrm>
            <a:off x="304800" y="1219200"/>
            <a:ext cx="5638800" cy="2357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46800" y="1219200"/>
            <a:ext cx="5638800" cy="2357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04800" y="3729039"/>
            <a:ext cx="5638800" cy="235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46800" y="3729039"/>
            <a:ext cx="5638800" cy="235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4131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296032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Media">
    <p:spTree>
      <p:nvGrpSpPr>
        <p:cNvPr id="1" name=""/>
        <p:cNvGrpSpPr/>
        <p:nvPr/>
      </p:nvGrpSpPr>
      <p:grpSpPr>
        <a:xfrm>
          <a:off x="0" y="0"/>
          <a:ext cx="0" cy="0"/>
          <a:chOff x="0" y="0"/>
          <a:chExt cx="0" cy="0"/>
        </a:xfrm>
      </p:grpSpPr>
      <p:sp>
        <p:nvSpPr>
          <p:cNvPr id="6" name="Media Placeholder 5"/>
          <p:cNvSpPr>
            <a:spLocks noGrp="1"/>
          </p:cNvSpPr>
          <p:nvPr>
            <p:ph type="media" sz="quarter" idx="14"/>
          </p:nvPr>
        </p:nvSpPr>
        <p:spPr>
          <a:xfrm>
            <a:off x="410448" y="1599031"/>
            <a:ext cx="11375152" cy="4800600"/>
          </a:xfrm>
          <a:prstGeom prst="rect">
            <a:avLst/>
          </a:prstGeom>
        </p:spPr>
        <p:txBody>
          <a:bodyPr>
            <a:normAutofit/>
          </a:bodyPr>
          <a:lstStyle>
            <a:lvl1pPr>
              <a:defRPr sz="2398"/>
            </a:lvl1pPr>
          </a:lstStyle>
          <a:p>
            <a:r>
              <a:rPr lang="en-US"/>
              <a:t>Click icon to add media</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61212601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700B-9606-4E2A-B259-A019988ACD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08CF0B-12B5-4E45-824F-C8951A6D4834}"/>
              </a:ext>
            </a:extLst>
          </p:cNvPr>
          <p:cNvSpPr>
            <a:spLocks noGrp="1"/>
          </p:cNvSpPr>
          <p:nvPr>
            <p:ph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E7D6BA-33E3-462A-A032-7A3A1921621C}"/>
              </a:ext>
            </a:extLst>
          </p:cNvPr>
          <p:cNvSpPr>
            <a:spLocks noGrp="1"/>
          </p:cNvSpPr>
          <p:nvPr>
            <p:ph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4889F4-7755-4C94-A2A8-8FDC856ECF6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A9C0600-B734-4797-B826-041CB31B9D1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2AC65BBF-6EE4-4795-B105-AFE9FF678497}"/>
              </a:ext>
            </a:extLst>
          </p:cNvPr>
          <p:cNvSpPr>
            <a:spLocks noGrp="1"/>
          </p:cNvSpPr>
          <p:nvPr>
            <p:ph type="sldNum" sz="quarter" idx="12"/>
          </p:nvPr>
        </p:nvSpPr>
        <p:spPr/>
        <p:txBody>
          <a:bodyPr/>
          <a:lstStyle>
            <a:lvl1pPr>
              <a:defRPr/>
            </a:lvl1pPr>
          </a:lstStyle>
          <a:p>
            <a:fld id="{ABDBB03F-B468-4754-96A7-9B8C891F37CA}" type="slidenum">
              <a:rPr lang="en-US" altLang="en-US"/>
              <a:pPr/>
              <a:t>‹#›</a:t>
            </a:fld>
            <a:endParaRPr lang="en-US" altLang="en-US"/>
          </a:p>
        </p:txBody>
      </p:sp>
    </p:spTree>
    <p:extLst>
      <p:ext uri="{BB962C8B-B14F-4D97-AF65-F5344CB8AC3E}">
        <p14:creationId xmlns:p14="http://schemas.microsoft.com/office/powerpoint/2010/main" val="3476594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4726194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a:t>Photo</a:t>
            </a:r>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95550848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6964188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9">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a:solidFill>
                  <a:sysClr val="windowText" lastClr="000000"/>
                </a:solidFill>
                <a:latin typeface="+mn-lt"/>
                <a:ea typeface="+mn-ea"/>
                <a:cs typeface="+mn-cs"/>
              </a:rPr>
              <a:t>www.hexaware.com  | </a:t>
            </a:r>
            <a:r>
              <a:rPr lang="en-US" sz="999" dirty="0">
                <a:solidFill>
                  <a:sysClr val="windowText" lastClr="000000"/>
                </a:solidFill>
              </a:rPr>
              <a:t>© Hexaware Technologies. All rights reserved. </a:t>
            </a: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 id="2147483705" r:id="rId22"/>
    <p:sldLayoutId id="2147483706" r:id="rId23"/>
    <p:sldLayoutId id="2147483707" r:id="rId24"/>
    <p:sldLayoutId id="2147483708" r:id="rId25"/>
    <p:sldLayoutId id="2147483709" r:id="rId26"/>
    <p:sldLayoutId id="2147483710" r:id="rId27"/>
  </p:sldLayoutIdLst>
  <p:transition>
    <p:fade/>
  </p:transition>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9.xml.rels><?xml version="1.0" encoding="UTF-8" standalone="yes"?>
<Relationships xmlns="http://schemas.openxmlformats.org/package/2006/relationships"><Relationship Id="rId2" Type="http://schemas.openxmlformats.org/officeDocument/2006/relationships/hyperlink" Target="https://www.youtube.com/watch?v=H5kAcmGOn4Q" TargetMode="Externa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https://www.youtube.com/watch?v=es2T6KY45cA" TargetMode="External"/><Relationship Id="rId1" Type="http://schemas.openxmlformats.org/officeDocument/2006/relationships/slideLayout" Target="../slideLayouts/slideLayout22.xml"/></Relationships>
</file>

<file path=ppt/slides/_rels/slide111.xml.rels><?xml version="1.0" encoding="UTF-8" standalone="yes"?>
<Relationships xmlns="http://schemas.openxmlformats.org/package/2006/relationships"><Relationship Id="rId2" Type="http://schemas.openxmlformats.org/officeDocument/2006/relationships/hyperlink" Target="https://www.youtube.com/watch?v=WaNLJf8xzC4" TargetMode="External"/><Relationship Id="rId1" Type="http://schemas.openxmlformats.org/officeDocument/2006/relationships/slideLayout" Target="../slideLayouts/slideLayout2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hyperlink" Target="https://www.youtube.com/watch?v=-q-3b_093do" TargetMode="External"/><Relationship Id="rId1" Type="http://schemas.openxmlformats.org/officeDocument/2006/relationships/slideLayout" Target="../slideLayouts/slideLayout2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2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12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1.xml"/><Relationship Id="rId1" Type="http://schemas.openxmlformats.org/officeDocument/2006/relationships/slideLayout" Target="../slideLayouts/slideLayout22.xml"/><Relationship Id="rId5" Type="http://schemas.openxmlformats.org/officeDocument/2006/relationships/hyperlink" Target="https://www.youtube.com/watch?v=ZINodNt-33g" TargetMode="External"/><Relationship Id="rId4" Type="http://schemas.openxmlformats.org/officeDocument/2006/relationships/image" Target="../media/image1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69.gif"/><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SC5CX8drAtU"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wVPCT1VjySA"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notesSlide" Target="../notesSlides/notesSlide19.xml"/><Relationship Id="rId1" Type="http://schemas.openxmlformats.org/officeDocument/2006/relationships/slideLayout" Target="../slideLayouts/slideLayout23.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2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2.emf"/><Relationship Id="rId7" Type="http://schemas.openxmlformats.org/officeDocument/2006/relationships/image" Target="../media/image26.emf"/><Relationship Id="rId2" Type="http://schemas.openxmlformats.org/officeDocument/2006/relationships/notesSlide" Target="../notesSlides/notesSlide21.xml"/><Relationship Id="rId1" Type="http://schemas.openxmlformats.org/officeDocument/2006/relationships/slideLayout" Target="../slideLayouts/slideLayout24.xml"/><Relationship Id="rId6" Type="http://schemas.openxmlformats.org/officeDocument/2006/relationships/image" Target="../media/image25.emf"/><Relationship Id="rId11" Type="http://schemas.openxmlformats.org/officeDocument/2006/relationships/image" Target="../media/image30.emf"/><Relationship Id="rId5" Type="http://schemas.openxmlformats.org/officeDocument/2006/relationships/image" Target="../media/image24.emf"/><Relationship Id="rId10" Type="http://schemas.openxmlformats.org/officeDocument/2006/relationships/image" Target="../media/image29.emf"/><Relationship Id="rId4" Type="http://schemas.openxmlformats.org/officeDocument/2006/relationships/image" Target="../media/image23.emf"/><Relationship Id="rId9" Type="http://schemas.openxmlformats.org/officeDocument/2006/relationships/image" Target="../media/image28.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7.xml"/><Relationship Id="rId1" Type="http://schemas.openxmlformats.org/officeDocument/2006/relationships/vmlDrawing" Target="../drawings/vmlDrawing1.vml"/><Relationship Id="rId5" Type="http://schemas.openxmlformats.org/officeDocument/2006/relationships/image" Target="../media/image34.emf"/><Relationship Id="rId4" Type="http://schemas.openxmlformats.org/officeDocument/2006/relationships/oleObject" Target="../embeddings/oleObject1.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58.xml"/><Relationship Id="rId7" Type="http://schemas.openxmlformats.org/officeDocument/2006/relationships/image" Target="../media/image36.emf"/><Relationship Id="rId2" Type="http://schemas.openxmlformats.org/officeDocument/2006/relationships/slideLayout" Target="../slideLayouts/slideLayout2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5.emf"/><Relationship Id="rId4" Type="http://schemas.openxmlformats.org/officeDocument/2006/relationships/oleObject" Target="../embeddings/oleObject2.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image" Target="../media/image38.emf"/><Relationship Id="rId2" Type="http://schemas.openxmlformats.org/officeDocument/2006/relationships/slideLayout" Target="../slideLayouts/slideLayout27.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37.emf"/><Relationship Id="rId4" Type="http://schemas.openxmlformats.org/officeDocument/2006/relationships/oleObject" Target="../embeddings/oleObject4.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0.xml"/><Relationship Id="rId7" Type="http://schemas.openxmlformats.org/officeDocument/2006/relationships/image" Target="../media/image40.emf"/><Relationship Id="rId2" Type="http://schemas.openxmlformats.org/officeDocument/2006/relationships/slideLayout" Target="../slideLayouts/slideLayout27.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39.emf"/><Relationship Id="rId4" Type="http://schemas.openxmlformats.org/officeDocument/2006/relationships/oleObject" Target="../embeddings/oleObject6.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61.xml"/><Relationship Id="rId7" Type="http://schemas.openxmlformats.org/officeDocument/2006/relationships/image" Target="../media/image42.emf"/><Relationship Id="rId2" Type="http://schemas.openxmlformats.org/officeDocument/2006/relationships/slideLayout" Target="../slideLayouts/slideLayout27.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41.emf"/><Relationship Id="rId4" Type="http://schemas.openxmlformats.org/officeDocument/2006/relationships/oleObject" Target="../embeddings/oleObject8.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62.xml"/><Relationship Id="rId7" Type="http://schemas.openxmlformats.org/officeDocument/2006/relationships/image" Target="../media/image44.emf"/><Relationship Id="rId2" Type="http://schemas.openxmlformats.org/officeDocument/2006/relationships/slideLayout" Target="../slideLayouts/slideLayout27.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43.emf"/><Relationship Id="rId4" Type="http://schemas.openxmlformats.org/officeDocument/2006/relationships/oleObject" Target="../embeddings/oleObject10.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image" Target="../media/image46.emf"/><Relationship Id="rId2" Type="http://schemas.openxmlformats.org/officeDocument/2006/relationships/slideLayout" Target="../slideLayouts/slideLayout27.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45.emf"/><Relationship Id="rId4" Type="http://schemas.openxmlformats.org/officeDocument/2006/relationships/oleObject" Target="../embeddings/oleObject12.bin"/></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4.xml"/><Relationship Id="rId7" Type="http://schemas.openxmlformats.org/officeDocument/2006/relationships/image" Target="../media/image48.emf"/><Relationship Id="rId2" Type="http://schemas.openxmlformats.org/officeDocument/2006/relationships/slideLayout" Target="../slideLayouts/slideLayout27.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47.emf"/><Relationship Id="rId4" Type="http://schemas.openxmlformats.org/officeDocument/2006/relationships/oleObject" Target="../embeddings/oleObject14.bin"/></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image" Target="../media/image50.emf"/><Relationship Id="rId2" Type="http://schemas.openxmlformats.org/officeDocument/2006/relationships/slideLayout" Target="../slideLayouts/slideLayout27.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image" Target="../media/image49.emf"/><Relationship Id="rId4" Type="http://schemas.openxmlformats.org/officeDocument/2006/relationships/oleObject" Target="../embeddings/oleObject16.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6.xml"/><Relationship Id="rId7" Type="http://schemas.openxmlformats.org/officeDocument/2006/relationships/image" Target="../media/image52.emf"/><Relationship Id="rId2" Type="http://schemas.openxmlformats.org/officeDocument/2006/relationships/slideLayout" Target="../slideLayouts/slideLayout27.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image" Target="../media/image51.emf"/><Relationship Id="rId4" Type="http://schemas.openxmlformats.org/officeDocument/2006/relationships/oleObject" Target="../embeddings/oleObject18.bin"/></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7.xml"/><Relationship Id="rId7" Type="http://schemas.openxmlformats.org/officeDocument/2006/relationships/image" Target="../media/image54.emf"/><Relationship Id="rId2" Type="http://schemas.openxmlformats.org/officeDocument/2006/relationships/slideLayout" Target="../slideLayouts/slideLayout27.xml"/><Relationship Id="rId1" Type="http://schemas.openxmlformats.org/officeDocument/2006/relationships/vmlDrawing" Target="../drawings/vmlDrawing11.vml"/><Relationship Id="rId6" Type="http://schemas.openxmlformats.org/officeDocument/2006/relationships/oleObject" Target="../embeddings/oleObject21.bin"/><Relationship Id="rId5" Type="http://schemas.openxmlformats.org/officeDocument/2006/relationships/image" Target="../media/image53.emf"/><Relationship Id="rId4" Type="http://schemas.openxmlformats.org/officeDocument/2006/relationships/oleObject" Target="../embeddings/oleObject20.bin"/></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68.xml"/><Relationship Id="rId7" Type="http://schemas.openxmlformats.org/officeDocument/2006/relationships/image" Target="../media/image56.emf"/><Relationship Id="rId2" Type="http://schemas.openxmlformats.org/officeDocument/2006/relationships/slideLayout" Target="../slideLayouts/slideLayout27.xml"/><Relationship Id="rId1" Type="http://schemas.openxmlformats.org/officeDocument/2006/relationships/vmlDrawing" Target="../drawings/vmlDrawing12.vml"/><Relationship Id="rId6" Type="http://schemas.openxmlformats.org/officeDocument/2006/relationships/oleObject" Target="../embeddings/oleObject23.bin"/><Relationship Id="rId5" Type="http://schemas.openxmlformats.org/officeDocument/2006/relationships/image" Target="../media/image55.emf"/><Relationship Id="rId4" Type="http://schemas.openxmlformats.org/officeDocument/2006/relationships/oleObject" Target="../embeddings/oleObject22.bin"/></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69.xml"/><Relationship Id="rId7" Type="http://schemas.openxmlformats.org/officeDocument/2006/relationships/image" Target="../media/image58.emf"/><Relationship Id="rId2" Type="http://schemas.openxmlformats.org/officeDocument/2006/relationships/slideLayout" Target="../slideLayouts/slideLayout27.xml"/><Relationship Id="rId1" Type="http://schemas.openxmlformats.org/officeDocument/2006/relationships/vmlDrawing" Target="../drawings/vmlDrawing13.vml"/><Relationship Id="rId6" Type="http://schemas.openxmlformats.org/officeDocument/2006/relationships/oleObject" Target="../embeddings/oleObject25.bin"/><Relationship Id="rId5" Type="http://schemas.openxmlformats.org/officeDocument/2006/relationships/image" Target="../media/image57.emf"/><Relationship Id="rId4" Type="http://schemas.openxmlformats.org/officeDocument/2006/relationships/oleObject" Target="../embeddings/oleObject24.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79" y="4718050"/>
            <a:ext cx="11630658" cy="1141943"/>
          </a:xfrm>
        </p:spPr>
        <p:txBody>
          <a:bodyPr>
            <a:normAutofit fontScale="90000"/>
          </a:bodyPr>
          <a:lstStyle/>
          <a:p>
            <a:r>
              <a:rPr lang="en-US" dirty="0"/>
              <a:t>Problem Solving Techniques and Data Structures</a:t>
            </a:r>
          </a:p>
        </p:txBody>
      </p:sp>
    </p:spTree>
    <p:extLst>
      <p:ext uri="{BB962C8B-B14F-4D97-AF65-F5344CB8AC3E}">
        <p14:creationId xmlns:p14="http://schemas.microsoft.com/office/powerpoint/2010/main" val="124280976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xfrm>
            <a:off x="308568" y="282314"/>
            <a:ext cx="8831023" cy="609600"/>
          </a:xfrm>
        </p:spPr>
        <p:txBody>
          <a:bodyPr/>
          <a:lstStyle/>
          <a:p>
            <a:r>
              <a:rPr lang="en-US" altLang="en-US" dirty="0"/>
              <a:t>Distributed/Concurrent Problems</a:t>
            </a:r>
          </a:p>
        </p:txBody>
      </p:sp>
      <p:pic>
        <p:nvPicPr>
          <p:cNvPr id="316420" name="Picture 4" descr="j0195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665" y="1062039"/>
            <a:ext cx="2391736" cy="1833562"/>
          </a:xfrm>
          <a:prstGeom prst="rect">
            <a:avLst/>
          </a:prstGeom>
          <a:noFill/>
          <a:extLst>
            <a:ext uri="{909E8E84-426E-40DD-AFC4-6F175D3DCCD1}">
              <a14:hiddenFill xmlns:a14="http://schemas.microsoft.com/office/drawing/2010/main">
                <a:solidFill>
                  <a:srgbClr val="FFFFFF"/>
                </a:solidFill>
              </a14:hiddenFill>
            </a:ext>
          </a:extLst>
        </p:spPr>
      </p:pic>
      <p:pic>
        <p:nvPicPr>
          <p:cNvPr id="316421" name="Picture 5" descr="j0195384"/>
          <p:cNvPicPr>
            <a:picLocks noGrp="1" noChangeAspect="1" noChangeArrowheads="1"/>
          </p:cNvPicPr>
          <p:nvPr>
            <p:ph type="body" idx="1"/>
          </p:nvPr>
        </p:nvPicPr>
        <p:blipFill>
          <a:blip r:embed="rId3" cstate="print">
            <a:extLst>
              <a:ext uri="{28A0092B-C50C-407E-A947-70E740481C1C}">
                <a14:useLocalDpi xmlns:a14="http://schemas.microsoft.com/office/drawing/2010/main" val="0"/>
              </a:ext>
            </a:extLst>
          </a:blip>
          <a:srcRect/>
          <a:stretch>
            <a:fillRect/>
          </a:stretch>
        </p:blipFill>
        <p:spPr>
          <a:xfrm>
            <a:off x="8502538" y="1239839"/>
            <a:ext cx="2412883" cy="1768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6422" name="Picture 6" descr="j0195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159" y="4338640"/>
            <a:ext cx="2391736" cy="1833562"/>
          </a:xfrm>
          <a:prstGeom prst="rect">
            <a:avLst/>
          </a:prstGeom>
          <a:noFill/>
          <a:extLst>
            <a:ext uri="{909E8E84-426E-40DD-AFC4-6F175D3DCCD1}">
              <a14:hiddenFill xmlns:a14="http://schemas.microsoft.com/office/drawing/2010/main">
                <a:solidFill>
                  <a:srgbClr val="FFFFFF"/>
                </a:solidFill>
              </a14:hiddenFill>
            </a:ext>
          </a:extLst>
        </p:spPr>
      </p:pic>
      <p:pic>
        <p:nvPicPr>
          <p:cNvPr id="316423" name="Picture 7" descr="j0195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38170" y="4343401"/>
            <a:ext cx="2391736" cy="1833564"/>
          </a:xfrm>
          <a:prstGeom prst="rect">
            <a:avLst/>
          </a:prstGeom>
          <a:noFill/>
          <a:extLst>
            <a:ext uri="{909E8E84-426E-40DD-AFC4-6F175D3DCCD1}">
              <a14:hiddenFill xmlns:a14="http://schemas.microsoft.com/office/drawing/2010/main">
                <a:solidFill>
                  <a:srgbClr val="FFFFFF"/>
                </a:solidFill>
              </a14:hiddenFill>
            </a:ext>
          </a:extLst>
        </p:spPr>
      </p:pic>
      <p:grpSp>
        <p:nvGrpSpPr>
          <p:cNvPr id="316424" name="Group 8"/>
          <p:cNvGrpSpPr>
            <a:grpSpLocks/>
          </p:cNvGrpSpPr>
          <p:nvPr/>
        </p:nvGrpSpPr>
        <p:grpSpPr bwMode="auto">
          <a:xfrm>
            <a:off x="3253832" y="3271839"/>
            <a:ext cx="5142971" cy="2290762"/>
            <a:chOff x="1200" y="1824"/>
            <a:chExt cx="2432" cy="1443"/>
          </a:xfrm>
        </p:grpSpPr>
        <p:pic>
          <p:nvPicPr>
            <p:cNvPr id="316425" name="Picture 9" descr="server_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00" y="1872"/>
              <a:ext cx="560" cy="576"/>
            </a:xfrm>
            <a:prstGeom prst="rect">
              <a:avLst/>
            </a:prstGeom>
            <a:noFill/>
            <a:extLst>
              <a:ext uri="{909E8E84-426E-40DD-AFC4-6F175D3DCCD1}">
                <a14:hiddenFill xmlns:a14="http://schemas.microsoft.com/office/drawing/2010/main">
                  <a:solidFill>
                    <a:srgbClr val="FFFFFF"/>
                  </a:solidFill>
                </a14:hiddenFill>
              </a:ext>
            </a:extLst>
          </p:spPr>
        </p:pic>
        <p:pic>
          <p:nvPicPr>
            <p:cNvPr id="316426"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60" y="2976"/>
              <a:ext cx="528" cy="291"/>
            </a:xfrm>
            <a:prstGeom prst="rect">
              <a:avLst/>
            </a:prstGeom>
            <a:noFill/>
            <a:extLst>
              <a:ext uri="{909E8E84-426E-40DD-AFC4-6F175D3DCCD1}">
                <a14:hiddenFill xmlns:a14="http://schemas.microsoft.com/office/drawing/2010/main">
                  <a:solidFill>
                    <a:srgbClr val="FFFFFF"/>
                  </a:solidFill>
                </a14:hiddenFill>
              </a:ext>
            </a:extLst>
          </p:spPr>
        </p:pic>
        <p:sp>
          <p:nvSpPr>
            <p:cNvPr id="316427" name="Line 11"/>
            <p:cNvSpPr>
              <a:spLocks noChangeShapeType="1"/>
            </p:cNvSpPr>
            <p:nvPr/>
          </p:nvSpPr>
          <p:spPr bwMode="auto">
            <a:xfrm>
              <a:off x="1488" y="2448"/>
              <a:ext cx="0"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64"/>
            </a:p>
          </p:txBody>
        </p:sp>
        <p:sp>
          <p:nvSpPr>
            <p:cNvPr id="316428" name="Line 12"/>
            <p:cNvSpPr>
              <a:spLocks noChangeShapeType="1"/>
            </p:cNvSpPr>
            <p:nvPr/>
          </p:nvSpPr>
          <p:spPr bwMode="auto">
            <a:xfrm>
              <a:off x="1488" y="3120"/>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64"/>
            </a:p>
          </p:txBody>
        </p:sp>
        <p:sp>
          <p:nvSpPr>
            <p:cNvPr id="316429" name="Line 13"/>
            <p:cNvSpPr>
              <a:spLocks noChangeShapeType="1"/>
            </p:cNvSpPr>
            <p:nvPr/>
          </p:nvSpPr>
          <p:spPr bwMode="auto">
            <a:xfrm>
              <a:off x="2640" y="3120"/>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64"/>
            </a:p>
          </p:txBody>
        </p:sp>
        <p:sp>
          <p:nvSpPr>
            <p:cNvPr id="316430" name="Line 14"/>
            <p:cNvSpPr>
              <a:spLocks noChangeShapeType="1"/>
            </p:cNvSpPr>
            <p:nvPr/>
          </p:nvSpPr>
          <p:spPr bwMode="auto">
            <a:xfrm flipV="1">
              <a:off x="3360" y="2448"/>
              <a:ext cx="0"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64"/>
            </a:p>
          </p:txBody>
        </p:sp>
        <p:pic>
          <p:nvPicPr>
            <p:cNvPr id="316431" name="Picture 15" descr="server_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6" y="1824"/>
              <a:ext cx="560" cy="576"/>
            </a:xfrm>
            <a:prstGeom prst="rect">
              <a:avLst/>
            </a:prstGeom>
            <a:noFill/>
            <a:extLst>
              <a:ext uri="{909E8E84-426E-40DD-AFC4-6F175D3DCCD1}">
                <a14:hiddenFill xmlns:a14="http://schemas.microsoft.com/office/drawing/2010/main">
                  <a:solidFill>
                    <a:srgbClr val="FFFFFF"/>
                  </a:solidFill>
                </a14:hiddenFill>
              </a:ext>
            </a:extLst>
          </p:spPr>
        </p:pic>
        <p:pic>
          <p:nvPicPr>
            <p:cNvPr id="316432" name="Picture 16" descr="server_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72" y="1872"/>
              <a:ext cx="560" cy="576"/>
            </a:xfrm>
            <a:prstGeom prst="rect">
              <a:avLst/>
            </a:prstGeom>
            <a:noFill/>
            <a:extLst>
              <a:ext uri="{909E8E84-426E-40DD-AFC4-6F175D3DCCD1}">
                <a14:hiddenFill xmlns:a14="http://schemas.microsoft.com/office/drawing/2010/main">
                  <a:solidFill>
                    <a:srgbClr val="FFFFFF"/>
                  </a:solidFill>
                </a14:hiddenFill>
              </a:ext>
            </a:extLst>
          </p:spPr>
        </p:pic>
        <p:sp>
          <p:nvSpPr>
            <p:cNvPr id="316433" name="Line 17"/>
            <p:cNvSpPr>
              <a:spLocks noChangeShapeType="1"/>
            </p:cNvSpPr>
            <p:nvPr/>
          </p:nvSpPr>
          <p:spPr bwMode="auto">
            <a:xfrm>
              <a:off x="2448" y="240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64"/>
            </a:p>
          </p:txBody>
        </p:sp>
      </p:grpSp>
      <p:sp>
        <p:nvSpPr>
          <p:cNvPr id="316434" name="Text Box 18"/>
          <p:cNvSpPr txBox="1">
            <a:spLocks noChangeArrowheads="1"/>
          </p:cNvSpPr>
          <p:nvPr/>
        </p:nvSpPr>
        <p:spPr bwMode="auto">
          <a:xfrm>
            <a:off x="3456843" y="2057401"/>
            <a:ext cx="4872289" cy="912301"/>
          </a:xfrm>
          <a:prstGeom prst="rect">
            <a:avLst/>
          </a:prstGeom>
          <a:solidFill>
            <a:srgbClr val="66FFFF"/>
          </a:solidFill>
          <a:ln w="12700">
            <a:solidFill>
              <a:srgbClr val="66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uClrTx/>
              <a:buSzTx/>
              <a:buFontTx/>
              <a:buNone/>
            </a:pPr>
            <a:r>
              <a:rPr lang="en-US" altLang="en-US" sz="2664" dirty="0">
                <a:solidFill>
                  <a:srgbClr val="FF3399"/>
                </a:solidFill>
                <a:latin typeface="Frutiger 55 Roman" pitchFamily="34" charset="0"/>
              </a:rPr>
              <a:t>Computers connected by a network</a:t>
            </a:r>
          </a:p>
        </p:txBody>
      </p:sp>
      <p:sp>
        <p:nvSpPr>
          <p:cNvPr id="316440" name="Line 24"/>
          <p:cNvSpPr>
            <a:spLocks noChangeShapeType="1"/>
          </p:cNvSpPr>
          <p:nvPr/>
        </p:nvSpPr>
        <p:spPr bwMode="auto">
          <a:xfrm flipV="1">
            <a:off x="2543290" y="3962401"/>
            <a:ext cx="812048" cy="129540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64"/>
          </a:p>
        </p:txBody>
      </p:sp>
      <p:sp>
        <p:nvSpPr>
          <p:cNvPr id="316441" name="Line 25"/>
          <p:cNvSpPr>
            <a:spLocks noChangeShapeType="1"/>
          </p:cNvSpPr>
          <p:nvPr/>
        </p:nvSpPr>
        <p:spPr bwMode="auto">
          <a:xfrm flipH="1" flipV="1">
            <a:off x="8126120" y="3962401"/>
            <a:ext cx="1116566" cy="9906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64"/>
          </a:p>
        </p:txBody>
      </p:sp>
      <p:sp>
        <p:nvSpPr>
          <p:cNvPr id="316442" name="Line 26"/>
          <p:cNvSpPr>
            <a:spLocks noChangeShapeType="1"/>
          </p:cNvSpPr>
          <p:nvPr/>
        </p:nvSpPr>
        <p:spPr bwMode="auto">
          <a:xfrm flipH="1">
            <a:off x="8024614" y="2362201"/>
            <a:ext cx="812048" cy="9906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64"/>
          </a:p>
        </p:txBody>
      </p:sp>
      <p:sp>
        <p:nvSpPr>
          <p:cNvPr id="316443" name="Line 27"/>
          <p:cNvSpPr>
            <a:spLocks noChangeShapeType="1"/>
          </p:cNvSpPr>
          <p:nvPr/>
        </p:nvSpPr>
        <p:spPr bwMode="auto">
          <a:xfrm>
            <a:off x="2238772" y="2819400"/>
            <a:ext cx="1015060" cy="6858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64"/>
          </a:p>
        </p:txBody>
      </p:sp>
    </p:spTree>
    <p:extLst>
      <p:ext uri="{BB962C8B-B14F-4D97-AF65-F5344CB8AC3E}">
        <p14:creationId xmlns:p14="http://schemas.microsoft.com/office/powerpoint/2010/main" val="138075837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64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64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64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642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164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64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64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64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644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64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34" grpId="0" animBg="1"/>
      <p:bldP spid="316440" grpId="0" animBg="1"/>
      <p:bldP spid="316441" grpId="0" animBg="1"/>
      <p:bldP spid="316442" grpId="0" animBg="1"/>
      <p:bldP spid="316443"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a:extLst>
              <a:ext uri="{FF2B5EF4-FFF2-40B4-BE49-F238E27FC236}">
                <a16:creationId xmlns:a16="http://schemas.microsoft.com/office/drawing/2014/main" id="{89B7FC47-9534-4749-81A4-BE5B9FFC744C}"/>
              </a:ext>
            </a:extLst>
          </p:cNvPr>
          <p:cNvSpPr>
            <a:spLocks noGrp="1"/>
          </p:cNvSpPr>
          <p:nvPr>
            <p:ph type="sldNum" sz="quarter" idx="12"/>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0A2A9D46-4194-455F-B69F-E9E7B453A657}" type="slidenum">
              <a:rPr lang="en-US" altLang="en-US" smtClean="0"/>
              <a:pPr/>
              <a:t>100</a:t>
            </a:fld>
            <a:endParaRPr lang="en-US" altLang="en-US"/>
          </a:p>
        </p:txBody>
      </p:sp>
      <p:sp>
        <p:nvSpPr>
          <p:cNvPr id="150530" name="Rectangle 2">
            <a:extLst>
              <a:ext uri="{FF2B5EF4-FFF2-40B4-BE49-F238E27FC236}">
                <a16:creationId xmlns:a16="http://schemas.microsoft.com/office/drawing/2014/main" id="{4C0690FE-6C5C-488B-B3F8-6E14FCA2ADBE}"/>
              </a:ext>
            </a:extLst>
          </p:cNvPr>
          <p:cNvSpPr>
            <a:spLocks noGrp="1" noChangeArrowheads="1"/>
          </p:cNvSpPr>
          <p:nvPr>
            <p:ph type="title"/>
          </p:nvPr>
        </p:nvSpPr>
        <p:spPr/>
        <p:txBody>
          <a:bodyPr/>
          <a:lstStyle/>
          <a:p>
            <a:r>
              <a:rPr lang="en-US" altLang="en-US"/>
              <a:t>Execution Example (cont.)</a:t>
            </a:r>
          </a:p>
        </p:txBody>
      </p:sp>
      <p:sp>
        <p:nvSpPr>
          <p:cNvPr id="150531" name="Rectangle 3" descr="Rectangle: Click to edit Master text styles&#10;Second level&#10;Third level&#10;Fourth level&#10;Fifth level">
            <a:extLst>
              <a:ext uri="{FF2B5EF4-FFF2-40B4-BE49-F238E27FC236}">
                <a16:creationId xmlns:a16="http://schemas.microsoft.com/office/drawing/2014/main" id="{EDC386E5-8C91-44FD-BF05-D63A416EDA2E}"/>
              </a:ext>
            </a:extLst>
          </p:cNvPr>
          <p:cNvSpPr>
            <a:spLocks noGrp="1" noChangeArrowheads="1"/>
          </p:cNvSpPr>
          <p:nvPr>
            <p:ph type="body" idx="1"/>
          </p:nvPr>
        </p:nvSpPr>
        <p:spPr>
          <a:xfrm>
            <a:off x="2362200" y="1676400"/>
            <a:ext cx="7772400" cy="762000"/>
          </a:xfrm>
        </p:spPr>
        <p:txBody>
          <a:bodyPr/>
          <a:lstStyle/>
          <a:p>
            <a:r>
              <a:rPr lang="en-US" altLang="en-US"/>
              <a:t>Partition, recursive call, pivot selection</a:t>
            </a:r>
          </a:p>
        </p:txBody>
      </p:sp>
      <p:cxnSp>
        <p:nvCxnSpPr>
          <p:cNvPr id="150532" name="AutoShape 4">
            <a:extLst>
              <a:ext uri="{FF2B5EF4-FFF2-40B4-BE49-F238E27FC236}">
                <a16:creationId xmlns:a16="http://schemas.microsoft.com/office/drawing/2014/main" id="{1D658CC6-2BEB-414F-9B1B-FAC7A66BE74A}"/>
              </a:ext>
            </a:extLst>
          </p:cNvPr>
          <p:cNvCxnSpPr>
            <a:cxnSpLocks noChangeShapeType="1"/>
            <a:stCxn id="150572" idx="0"/>
            <a:endCxn id="150539" idx="2"/>
          </p:cNvCxnSpPr>
          <p:nvPr/>
        </p:nvCxnSpPr>
        <p:spPr bwMode="auto">
          <a:xfrm flipV="1">
            <a:off x="2938463" y="4064001"/>
            <a:ext cx="1090612" cy="5746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533" name="AutoShape 5">
            <a:extLst>
              <a:ext uri="{FF2B5EF4-FFF2-40B4-BE49-F238E27FC236}">
                <a16:creationId xmlns:a16="http://schemas.microsoft.com/office/drawing/2014/main" id="{4874E8F9-3322-4D14-9630-2010A67AAB7C}"/>
              </a:ext>
            </a:extLst>
          </p:cNvPr>
          <p:cNvCxnSpPr>
            <a:cxnSpLocks noChangeShapeType="1"/>
            <a:stCxn id="150543" idx="0"/>
            <a:endCxn id="150539" idx="2"/>
          </p:cNvCxnSpPr>
          <p:nvPr/>
        </p:nvCxnSpPr>
        <p:spPr bwMode="auto">
          <a:xfrm flipH="1" flipV="1">
            <a:off x="4029075" y="4064001"/>
            <a:ext cx="1066800" cy="5699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535" name="AutoShape 7">
            <a:extLst>
              <a:ext uri="{FF2B5EF4-FFF2-40B4-BE49-F238E27FC236}">
                <a16:creationId xmlns:a16="http://schemas.microsoft.com/office/drawing/2014/main" id="{0F2AB39C-20FE-44BF-90CC-23F921A7AA11}"/>
              </a:ext>
            </a:extLst>
          </p:cNvPr>
          <p:cNvCxnSpPr>
            <a:cxnSpLocks noChangeShapeType="1"/>
            <a:stCxn id="150549" idx="0"/>
            <a:endCxn id="150543" idx="2"/>
          </p:cNvCxnSpPr>
          <p:nvPr/>
        </p:nvCxnSpPr>
        <p:spPr bwMode="auto">
          <a:xfrm flipV="1">
            <a:off x="4616451" y="5080000"/>
            <a:ext cx="4794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537" name="AutoShape 9">
            <a:extLst>
              <a:ext uri="{FF2B5EF4-FFF2-40B4-BE49-F238E27FC236}">
                <a16:creationId xmlns:a16="http://schemas.microsoft.com/office/drawing/2014/main" id="{33E39BC0-B1E8-4EDD-8BF2-444F3CAD253D}"/>
              </a:ext>
            </a:extLst>
          </p:cNvPr>
          <p:cNvCxnSpPr>
            <a:cxnSpLocks noChangeShapeType="1"/>
            <a:stCxn id="150543" idx="2"/>
            <a:endCxn id="150550" idx="0"/>
          </p:cNvCxnSpPr>
          <p:nvPr/>
        </p:nvCxnSpPr>
        <p:spPr bwMode="auto">
          <a:xfrm>
            <a:off x="5095876" y="5080000"/>
            <a:ext cx="5048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0539" name="AutoShape 11">
            <a:extLst>
              <a:ext uri="{FF2B5EF4-FFF2-40B4-BE49-F238E27FC236}">
                <a16:creationId xmlns:a16="http://schemas.microsoft.com/office/drawing/2014/main" id="{77B8394B-E3D1-4BA7-9052-56C569C84445}"/>
              </a:ext>
            </a:extLst>
          </p:cNvPr>
          <p:cNvSpPr>
            <a:spLocks noChangeArrowheads="1"/>
          </p:cNvSpPr>
          <p:nvPr/>
        </p:nvSpPr>
        <p:spPr bwMode="auto">
          <a:xfrm>
            <a:off x="2747964" y="3617914"/>
            <a:ext cx="2562225" cy="427037"/>
          </a:xfrm>
          <a:prstGeom prst="roundRect">
            <a:avLst>
              <a:gd name="adj" fmla="val 16667"/>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 </a:t>
            </a:r>
            <a:r>
              <a:rPr lang="en-US" altLang="en-US" u="sng">
                <a:solidFill>
                  <a:srgbClr val="000000"/>
                </a:solidFill>
              </a:rPr>
              <a:t>2</a:t>
            </a:r>
            <a:r>
              <a:rPr lang="en-US" altLang="en-US"/>
              <a:t>  4  3  1</a:t>
            </a:r>
            <a:r>
              <a:rPr lang="en-US" altLang="en-US">
                <a:solidFill>
                  <a:schemeClr val="accent1"/>
                </a:solidFill>
              </a:rPr>
              <a:t> </a:t>
            </a:r>
            <a:r>
              <a:rPr lang="en-US" altLang="en-US" b="1">
                <a:solidFill>
                  <a:schemeClr val="accent1"/>
                </a:solidFill>
                <a:sym typeface="Symbol" panose="05050102010706020507" pitchFamily="18" charset="2"/>
              </a:rPr>
              <a:t></a:t>
            </a:r>
            <a:r>
              <a:rPr lang="en-US" altLang="en-US">
                <a:solidFill>
                  <a:schemeClr val="accent1"/>
                </a:solidFill>
              </a:rPr>
              <a:t>  2  4  7  9</a:t>
            </a:r>
          </a:p>
        </p:txBody>
      </p:sp>
      <p:sp>
        <p:nvSpPr>
          <p:cNvPr id="150543" name="AutoShape 15">
            <a:extLst>
              <a:ext uri="{FF2B5EF4-FFF2-40B4-BE49-F238E27FC236}">
                <a16:creationId xmlns:a16="http://schemas.microsoft.com/office/drawing/2014/main" id="{5861FB56-E559-46DF-A4B4-80197CFA6F3F}"/>
              </a:ext>
            </a:extLst>
          </p:cNvPr>
          <p:cNvSpPr>
            <a:spLocks noChangeArrowheads="1"/>
          </p:cNvSpPr>
          <p:nvPr/>
        </p:nvSpPr>
        <p:spPr bwMode="auto">
          <a:xfrm>
            <a:off x="4348164" y="4643439"/>
            <a:ext cx="149542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accent1"/>
                </a:solidFill>
              </a:rPr>
              <a:t>9  4  </a:t>
            </a:r>
            <a:r>
              <a:rPr lang="en-US" altLang="en-US" b="1">
                <a:solidFill>
                  <a:schemeClr val="accent1"/>
                </a:solidFill>
                <a:sym typeface="Symbol" panose="05050102010706020507" pitchFamily="18" charset="2"/>
              </a:rPr>
              <a:t></a:t>
            </a:r>
            <a:r>
              <a:rPr lang="en-US" altLang="en-US">
                <a:solidFill>
                  <a:schemeClr val="accent1"/>
                </a:solidFill>
              </a:rPr>
              <a:t>  4  9</a:t>
            </a:r>
          </a:p>
        </p:txBody>
      </p:sp>
      <p:sp>
        <p:nvSpPr>
          <p:cNvPr id="150549" name="AutoShape 21">
            <a:extLst>
              <a:ext uri="{FF2B5EF4-FFF2-40B4-BE49-F238E27FC236}">
                <a16:creationId xmlns:a16="http://schemas.microsoft.com/office/drawing/2014/main" id="{DEBBADB7-570E-48EC-A9DD-D4C6AC5809C1}"/>
              </a:ext>
            </a:extLst>
          </p:cNvPr>
          <p:cNvSpPr>
            <a:spLocks noChangeArrowheads="1"/>
          </p:cNvSpPr>
          <p:nvPr/>
        </p:nvSpPr>
        <p:spPr bwMode="auto">
          <a:xfrm>
            <a:off x="4262439" y="5668964"/>
            <a:ext cx="706437" cy="427037"/>
          </a:xfrm>
          <a:prstGeom prst="roundRect">
            <a:avLst>
              <a:gd name="adj" fmla="val 16667"/>
            </a:avLst>
          </a:prstGeom>
          <a:solidFill>
            <a:schemeClr val="folHlink"/>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folHlink"/>
                </a:solidFill>
              </a:rPr>
              <a:t>9 </a:t>
            </a:r>
            <a:r>
              <a:rPr lang="en-US" altLang="en-US" b="1">
                <a:solidFill>
                  <a:schemeClr val="folHlink"/>
                </a:solidFill>
                <a:sym typeface="Symbol" panose="05050102010706020507" pitchFamily="18" charset="2"/>
              </a:rPr>
              <a:t></a:t>
            </a:r>
            <a:r>
              <a:rPr lang="en-US" altLang="en-US">
                <a:solidFill>
                  <a:schemeClr val="folHlink"/>
                </a:solidFill>
              </a:rPr>
              <a:t> 9</a:t>
            </a:r>
          </a:p>
        </p:txBody>
      </p:sp>
      <p:sp>
        <p:nvSpPr>
          <p:cNvPr id="150550" name="AutoShape 22">
            <a:extLst>
              <a:ext uri="{FF2B5EF4-FFF2-40B4-BE49-F238E27FC236}">
                <a16:creationId xmlns:a16="http://schemas.microsoft.com/office/drawing/2014/main" id="{97D61920-0B70-4838-9FC8-FAEC611AECBD}"/>
              </a:ext>
            </a:extLst>
          </p:cNvPr>
          <p:cNvSpPr>
            <a:spLocks noChangeArrowheads="1"/>
          </p:cNvSpPr>
          <p:nvPr/>
        </p:nvSpPr>
        <p:spPr bwMode="auto">
          <a:xfrm>
            <a:off x="5256214" y="5668964"/>
            <a:ext cx="687387" cy="427037"/>
          </a:xfrm>
          <a:prstGeom prst="roundRect">
            <a:avLst>
              <a:gd name="adj" fmla="val 16667"/>
            </a:avLst>
          </a:prstGeom>
          <a:solidFill>
            <a:schemeClr val="folHlink"/>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folHlink"/>
                </a:solidFill>
              </a:rPr>
              <a:t>4 </a:t>
            </a:r>
            <a:r>
              <a:rPr lang="en-US" altLang="en-US" b="1">
                <a:solidFill>
                  <a:schemeClr val="folHlink"/>
                </a:solidFill>
                <a:sym typeface="Symbol" panose="05050102010706020507" pitchFamily="18" charset="2"/>
              </a:rPr>
              <a:t></a:t>
            </a:r>
            <a:r>
              <a:rPr lang="en-US" altLang="en-US">
                <a:solidFill>
                  <a:schemeClr val="folHlink"/>
                </a:solidFill>
              </a:rPr>
              <a:t> 4</a:t>
            </a:r>
          </a:p>
        </p:txBody>
      </p:sp>
      <p:sp>
        <p:nvSpPr>
          <p:cNvPr id="150561" name="AutoShape 33">
            <a:extLst>
              <a:ext uri="{FF2B5EF4-FFF2-40B4-BE49-F238E27FC236}">
                <a16:creationId xmlns:a16="http://schemas.microsoft.com/office/drawing/2014/main" id="{EC13FEBF-F2E8-45D2-8C63-92118F12702D}"/>
              </a:ext>
            </a:extLst>
          </p:cNvPr>
          <p:cNvSpPr>
            <a:spLocks noChangeArrowheads="1"/>
          </p:cNvSpPr>
          <p:nvPr/>
        </p:nvSpPr>
        <p:spPr bwMode="auto">
          <a:xfrm>
            <a:off x="3810000" y="2590801"/>
            <a:ext cx="4876800" cy="430213"/>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7  2  9  4  3  7  </a:t>
            </a:r>
            <a:r>
              <a:rPr lang="en-US" altLang="en-US" u="sng">
                <a:solidFill>
                  <a:srgbClr val="000000"/>
                </a:solidFill>
              </a:rPr>
              <a:t>6</a:t>
            </a:r>
            <a:r>
              <a:rPr lang="en-US" altLang="en-US"/>
              <a:t>  1</a:t>
            </a:r>
            <a:r>
              <a:rPr lang="en-US" altLang="en-US">
                <a:solidFill>
                  <a:schemeClr val="accent1"/>
                </a:solidFill>
              </a:rPr>
              <a:t> </a:t>
            </a:r>
            <a:r>
              <a:rPr lang="en-US" altLang="en-US" b="1">
                <a:solidFill>
                  <a:schemeClr val="accent1"/>
                </a:solidFill>
                <a:sym typeface="Symbol" panose="05050102010706020507" pitchFamily="18" charset="2"/>
              </a:rPr>
              <a:t></a:t>
            </a:r>
            <a:r>
              <a:rPr lang="en-US" altLang="en-US"/>
              <a:t>  </a:t>
            </a:r>
            <a:r>
              <a:rPr lang="en-US" altLang="en-US">
                <a:solidFill>
                  <a:schemeClr val="accent1"/>
                </a:solidFill>
              </a:rPr>
              <a:t>1  2  3  4  6  7  8  9</a:t>
            </a:r>
          </a:p>
        </p:txBody>
      </p:sp>
      <p:cxnSp>
        <p:nvCxnSpPr>
          <p:cNvPr id="150562" name="AutoShape 34">
            <a:extLst>
              <a:ext uri="{FF2B5EF4-FFF2-40B4-BE49-F238E27FC236}">
                <a16:creationId xmlns:a16="http://schemas.microsoft.com/office/drawing/2014/main" id="{059C69EA-B5E3-4761-9DA6-6184F320321C}"/>
              </a:ext>
            </a:extLst>
          </p:cNvPr>
          <p:cNvCxnSpPr>
            <a:cxnSpLocks noChangeShapeType="1"/>
            <a:stCxn id="150539" idx="0"/>
            <a:endCxn id="150561" idx="2"/>
          </p:cNvCxnSpPr>
          <p:nvPr/>
        </p:nvCxnSpPr>
        <p:spPr bwMode="auto">
          <a:xfrm flipV="1">
            <a:off x="4029076" y="3030539"/>
            <a:ext cx="2219325" cy="5683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563" name="AutoShape 35">
            <a:extLst>
              <a:ext uri="{FF2B5EF4-FFF2-40B4-BE49-F238E27FC236}">
                <a16:creationId xmlns:a16="http://schemas.microsoft.com/office/drawing/2014/main" id="{07C944AD-25DB-40A4-9648-636F76C47D89}"/>
              </a:ext>
            </a:extLst>
          </p:cNvPr>
          <p:cNvCxnSpPr>
            <a:cxnSpLocks noChangeShapeType="1"/>
            <a:stCxn id="150567" idx="0"/>
            <a:endCxn id="150561" idx="2"/>
          </p:cNvCxnSpPr>
          <p:nvPr/>
        </p:nvCxnSpPr>
        <p:spPr bwMode="auto">
          <a:xfrm flipH="1" flipV="1">
            <a:off x="6248401" y="3030538"/>
            <a:ext cx="2200275" cy="5778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0565" name="Line 37">
            <a:extLst>
              <a:ext uri="{FF2B5EF4-FFF2-40B4-BE49-F238E27FC236}">
                <a16:creationId xmlns:a16="http://schemas.microsoft.com/office/drawing/2014/main" id="{7D49CB18-2B6D-4C7A-A97A-9860EF69D714}"/>
              </a:ext>
            </a:extLst>
          </p:cNvPr>
          <p:cNvSpPr>
            <a:spLocks noChangeShapeType="1"/>
          </p:cNvSpPr>
          <p:nvPr/>
        </p:nvSpPr>
        <p:spPr bwMode="auto">
          <a:xfrm flipH="1">
            <a:off x="3962400" y="3200400"/>
            <a:ext cx="533400" cy="1524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567" name="AutoShape 39">
            <a:extLst>
              <a:ext uri="{FF2B5EF4-FFF2-40B4-BE49-F238E27FC236}">
                <a16:creationId xmlns:a16="http://schemas.microsoft.com/office/drawing/2014/main" id="{7C52D1CC-AA10-49DA-88ED-50C1676D8673}"/>
              </a:ext>
            </a:extLst>
          </p:cNvPr>
          <p:cNvSpPr>
            <a:spLocks noChangeArrowheads="1"/>
          </p:cNvSpPr>
          <p:nvPr/>
        </p:nvSpPr>
        <p:spPr bwMode="auto">
          <a:xfrm>
            <a:off x="7167564" y="3617914"/>
            <a:ext cx="256222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accent1"/>
                </a:solidFill>
              </a:rPr>
              <a:t>3  8  6  1  </a:t>
            </a:r>
            <a:r>
              <a:rPr lang="en-US" altLang="en-US" b="1">
                <a:solidFill>
                  <a:schemeClr val="accent1"/>
                </a:solidFill>
                <a:sym typeface="Symbol" panose="05050102010706020507" pitchFamily="18" charset="2"/>
              </a:rPr>
              <a:t></a:t>
            </a:r>
            <a:r>
              <a:rPr lang="en-US" altLang="en-US">
                <a:solidFill>
                  <a:schemeClr val="accent1"/>
                </a:solidFill>
              </a:rPr>
              <a:t>  1  3  8  6</a:t>
            </a:r>
          </a:p>
        </p:txBody>
      </p:sp>
      <p:sp>
        <p:nvSpPr>
          <p:cNvPr id="150568" name="AutoShape 40">
            <a:extLst>
              <a:ext uri="{FF2B5EF4-FFF2-40B4-BE49-F238E27FC236}">
                <a16:creationId xmlns:a16="http://schemas.microsoft.com/office/drawing/2014/main" id="{DD704822-3255-43A7-9DFC-BC6C1D5F07B9}"/>
              </a:ext>
            </a:extLst>
          </p:cNvPr>
          <p:cNvSpPr>
            <a:spLocks noChangeArrowheads="1"/>
          </p:cNvSpPr>
          <p:nvPr/>
        </p:nvSpPr>
        <p:spPr bwMode="auto">
          <a:xfrm>
            <a:off x="7010401" y="4646614"/>
            <a:ext cx="720725" cy="427037"/>
          </a:xfrm>
          <a:prstGeom prst="roundRect">
            <a:avLst>
              <a:gd name="adj" fmla="val 16667"/>
            </a:avLst>
          </a:prstGeom>
          <a:solidFill>
            <a:schemeClr val="folHlink"/>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folHlink"/>
                </a:solidFill>
              </a:rPr>
              <a:t>3 </a:t>
            </a:r>
            <a:r>
              <a:rPr lang="en-US" altLang="en-US" b="1">
                <a:solidFill>
                  <a:schemeClr val="folHlink"/>
                </a:solidFill>
                <a:sym typeface="Symbol" panose="05050102010706020507" pitchFamily="18" charset="2"/>
              </a:rPr>
              <a:t></a:t>
            </a:r>
            <a:r>
              <a:rPr lang="en-US" altLang="en-US">
                <a:solidFill>
                  <a:schemeClr val="folHlink"/>
                </a:solidFill>
              </a:rPr>
              <a:t> 3</a:t>
            </a:r>
          </a:p>
        </p:txBody>
      </p:sp>
      <p:sp>
        <p:nvSpPr>
          <p:cNvPr id="150569" name="AutoShape 41">
            <a:extLst>
              <a:ext uri="{FF2B5EF4-FFF2-40B4-BE49-F238E27FC236}">
                <a16:creationId xmlns:a16="http://schemas.microsoft.com/office/drawing/2014/main" id="{BD52D02A-C07A-4FDA-A579-A5A99B017CDE}"/>
              </a:ext>
            </a:extLst>
          </p:cNvPr>
          <p:cNvSpPr>
            <a:spLocks noChangeArrowheads="1"/>
          </p:cNvSpPr>
          <p:nvPr/>
        </p:nvSpPr>
        <p:spPr bwMode="auto">
          <a:xfrm>
            <a:off x="9144000" y="4646614"/>
            <a:ext cx="693738" cy="427037"/>
          </a:xfrm>
          <a:prstGeom prst="roundRect">
            <a:avLst>
              <a:gd name="adj" fmla="val 16667"/>
            </a:avLst>
          </a:prstGeom>
          <a:solidFill>
            <a:schemeClr val="folHlink"/>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folHlink"/>
                </a:solidFill>
              </a:rPr>
              <a:t>8 </a:t>
            </a:r>
            <a:r>
              <a:rPr lang="en-US" altLang="en-US" b="1">
                <a:solidFill>
                  <a:schemeClr val="folHlink"/>
                </a:solidFill>
                <a:sym typeface="Symbol" panose="05050102010706020507" pitchFamily="18" charset="2"/>
              </a:rPr>
              <a:t></a:t>
            </a:r>
            <a:r>
              <a:rPr lang="en-US" altLang="en-US">
                <a:solidFill>
                  <a:schemeClr val="folHlink"/>
                </a:solidFill>
              </a:rPr>
              <a:t> 8</a:t>
            </a:r>
          </a:p>
        </p:txBody>
      </p:sp>
      <p:cxnSp>
        <p:nvCxnSpPr>
          <p:cNvPr id="150570" name="AutoShape 42">
            <a:extLst>
              <a:ext uri="{FF2B5EF4-FFF2-40B4-BE49-F238E27FC236}">
                <a16:creationId xmlns:a16="http://schemas.microsoft.com/office/drawing/2014/main" id="{F0D270D7-AEC0-4D31-8658-72AE227AA5D7}"/>
              </a:ext>
            </a:extLst>
          </p:cNvPr>
          <p:cNvCxnSpPr>
            <a:cxnSpLocks noChangeShapeType="1"/>
            <a:stCxn id="150568" idx="0"/>
            <a:endCxn id="150567" idx="2"/>
          </p:cNvCxnSpPr>
          <p:nvPr/>
        </p:nvCxnSpPr>
        <p:spPr bwMode="auto">
          <a:xfrm flipV="1">
            <a:off x="7370763" y="4054476"/>
            <a:ext cx="1077912" cy="5826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571" name="AutoShape 43">
            <a:extLst>
              <a:ext uri="{FF2B5EF4-FFF2-40B4-BE49-F238E27FC236}">
                <a16:creationId xmlns:a16="http://schemas.microsoft.com/office/drawing/2014/main" id="{29AA2A09-9786-4CB3-AE25-5F1441AFBBF0}"/>
              </a:ext>
            </a:extLst>
          </p:cNvPr>
          <p:cNvCxnSpPr>
            <a:cxnSpLocks noChangeShapeType="1"/>
            <a:stCxn id="150569" idx="0"/>
            <a:endCxn id="150567" idx="2"/>
          </p:cNvCxnSpPr>
          <p:nvPr/>
        </p:nvCxnSpPr>
        <p:spPr bwMode="auto">
          <a:xfrm flipH="1" flipV="1">
            <a:off x="8448675" y="4054476"/>
            <a:ext cx="1042988" cy="5826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0572" name="AutoShape 44">
            <a:extLst>
              <a:ext uri="{FF2B5EF4-FFF2-40B4-BE49-F238E27FC236}">
                <a16:creationId xmlns:a16="http://schemas.microsoft.com/office/drawing/2014/main" id="{D91A73EE-87F4-4BFD-A608-1063F3157EB0}"/>
              </a:ext>
            </a:extLst>
          </p:cNvPr>
          <p:cNvSpPr>
            <a:spLocks noChangeArrowheads="1"/>
          </p:cNvSpPr>
          <p:nvPr/>
        </p:nvSpPr>
        <p:spPr bwMode="auto">
          <a:xfrm>
            <a:off x="2590800" y="4648200"/>
            <a:ext cx="693738" cy="427038"/>
          </a:xfrm>
          <a:prstGeom prst="roundRect">
            <a:avLst>
              <a:gd name="adj" fmla="val 16667"/>
            </a:avLst>
          </a:prstGeom>
          <a:solidFill>
            <a:schemeClr val="folHlink"/>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folHlink"/>
                </a:solidFill>
              </a:rPr>
              <a:t>2 </a:t>
            </a:r>
            <a:r>
              <a:rPr lang="en-US" altLang="en-US" b="1">
                <a:solidFill>
                  <a:schemeClr val="folHlink"/>
                </a:solidFill>
                <a:sym typeface="Symbol" panose="05050102010706020507" pitchFamily="18" charset="2"/>
              </a:rPr>
              <a:t></a:t>
            </a:r>
            <a:r>
              <a:rPr lang="en-US" altLang="en-US">
                <a:solidFill>
                  <a:schemeClr val="folHlink"/>
                </a:solidFill>
              </a:rPr>
              <a:t> 2</a:t>
            </a:r>
          </a:p>
        </p:txBody>
      </p:sp>
    </p:spTree>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a:extLst>
              <a:ext uri="{FF2B5EF4-FFF2-40B4-BE49-F238E27FC236}">
                <a16:creationId xmlns:a16="http://schemas.microsoft.com/office/drawing/2014/main" id="{17308989-A98F-46C9-BECB-41CF020B68AD}"/>
              </a:ext>
            </a:extLst>
          </p:cNvPr>
          <p:cNvSpPr>
            <a:spLocks noGrp="1"/>
          </p:cNvSpPr>
          <p:nvPr>
            <p:ph type="sldNum" sz="quarter" idx="12"/>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0A2A9D46-4194-455F-B69F-E9E7B453A657}" type="slidenum">
              <a:rPr lang="en-US" altLang="en-US" smtClean="0"/>
              <a:pPr/>
              <a:t>101</a:t>
            </a:fld>
            <a:endParaRPr lang="en-US" altLang="en-US"/>
          </a:p>
        </p:txBody>
      </p:sp>
      <p:sp>
        <p:nvSpPr>
          <p:cNvPr id="151554" name="Rectangle 2">
            <a:extLst>
              <a:ext uri="{FF2B5EF4-FFF2-40B4-BE49-F238E27FC236}">
                <a16:creationId xmlns:a16="http://schemas.microsoft.com/office/drawing/2014/main" id="{F9732A27-01B3-4B14-A2D6-4C8EDEA31D41}"/>
              </a:ext>
            </a:extLst>
          </p:cNvPr>
          <p:cNvSpPr>
            <a:spLocks noGrp="1" noChangeArrowheads="1"/>
          </p:cNvSpPr>
          <p:nvPr>
            <p:ph type="title"/>
          </p:nvPr>
        </p:nvSpPr>
        <p:spPr/>
        <p:txBody>
          <a:bodyPr/>
          <a:lstStyle/>
          <a:p>
            <a:r>
              <a:rPr lang="en-US" altLang="en-US"/>
              <a:t>Execution Example (cont.)</a:t>
            </a:r>
          </a:p>
        </p:txBody>
      </p:sp>
      <p:sp>
        <p:nvSpPr>
          <p:cNvPr id="151555" name="Rectangle 3" descr="Rectangle: Click to edit Master text styles&#10;Second level&#10;Third level&#10;Fourth level&#10;Fifth level">
            <a:extLst>
              <a:ext uri="{FF2B5EF4-FFF2-40B4-BE49-F238E27FC236}">
                <a16:creationId xmlns:a16="http://schemas.microsoft.com/office/drawing/2014/main" id="{F6AE8D53-9C0E-4EA9-867E-917BCB6C4F6E}"/>
              </a:ext>
            </a:extLst>
          </p:cNvPr>
          <p:cNvSpPr>
            <a:spLocks noGrp="1" noChangeArrowheads="1"/>
          </p:cNvSpPr>
          <p:nvPr>
            <p:ph type="body" idx="1"/>
          </p:nvPr>
        </p:nvSpPr>
        <p:spPr>
          <a:xfrm>
            <a:off x="2362200" y="1676400"/>
            <a:ext cx="7772400" cy="685800"/>
          </a:xfrm>
        </p:spPr>
        <p:txBody>
          <a:bodyPr/>
          <a:lstStyle/>
          <a:p>
            <a:r>
              <a:rPr lang="en-US" altLang="en-US"/>
              <a:t>Partition, recursive call, base case</a:t>
            </a:r>
          </a:p>
        </p:txBody>
      </p:sp>
      <p:cxnSp>
        <p:nvCxnSpPr>
          <p:cNvPr id="151556" name="AutoShape 4">
            <a:extLst>
              <a:ext uri="{FF2B5EF4-FFF2-40B4-BE49-F238E27FC236}">
                <a16:creationId xmlns:a16="http://schemas.microsoft.com/office/drawing/2014/main" id="{FCD79707-41D0-4837-A67F-4630EFB3F4ED}"/>
              </a:ext>
            </a:extLst>
          </p:cNvPr>
          <p:cNvCxnSpPr>
            <a:cxnSpLocks noChangeShapeType="1"/>
            <a:stCxn id="151565" idx="0"/>
            <a:endCxn id="151562" idx="2"/>
          </p:cNvCxnSpPr>
          <p:nvPr/>
        </p:nvCxnSpPr>
        <p:spPr bwMode="auto">
          <a:xfrm flipV="1">
            <a:off x="3048001" y="4054476"/>
            <a:ext cx="981075" cy="5699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557" name="AutoShape 5">
            <a:extLst>
              <a:ext uri="{FF2B5EF4-FFF2-40B4-BE49-F238E27FC236}">
                <a16:creationId xmlns:a16="http://schemas.microsoft.com/office/drawing/2014/main" id="{40D236E5-72AD-423F-B4AE-78B57869AA7E}"/>
              </a:ext>
            </a:extLst>
          </p:cNvPr>
          <p:cNvCxnSpPr>
            <a:cxnSpLocks noChangeShapeType="1"/>
            <a:stCxn id="151566" idx="0"/>
            <a:endCxn id="151562" idx="2"/>
          </p:cNvCxnSpPr>
          <p:nvPr/>
        </p:nvCxnSpPr>
        <p:spPr bwMode="auto">
          <a:xfrm flipH="1" flipV="1">
            <a:off x="4029075" y="4054475"/>
            <a:ext cx="10668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559" name="AutoShape 7">
            <a:extLst>
              <a:ext uri="{FF2B5EF4-FFF2-40B4-BE49-F238E27FC236}">
                <a16:creationId xmlns:a16="http://schemas.microsoft.com/office/drawing/2014/main" id="{57A9B3DD-8032-442A-BF35-9CB78F6005EB}"/>
              </a:ext>
            </a:extLst>
          </p:cNvPr>
          <p:cNvCxnSpPr>
            <a:cxnSpLocks noChangeShapeType="1"/>
            <a:stCxn id="151572" idx="0"/>
            <a:endCxn id="151566" idx="2"/>
          </p:cNvCxnSpPr>
          <p:nvPr/>
        </p:nvCxnSpPr>
        <p:spPr bwMode="auto">
          <a:xfrm flipV="1">
            <a:off x="4616451" y="5080000"/>
            <a:ext cx="4794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561" name="AutoShape 9">
            <a:extLst>
              <a:ext uri="{FF2B5EF4-FFF2-40B4-BE49-F238E27FC236}">
                <a16:creationId xmlns:a16="http://schemas.microsoft.com/office/drawing/2014/main" id="{749BA2A8-9D70-442E-AF04-5C4D0AC9AC35}"/>
              </a:ext>
            </a:extLst>
          </p:cNvPr>
          <p:cNvCxnSpPr>
            <a:cxnSpLocks noChangeShapeType="1"/>
            <a:stCxn id="151566" idx="2"/>
            <a:endCxn id="151573" idx="0"/>
          </p:cNvCxnSpPr>
          <p:nvPr/>
        </p:nvCxnSpPr>
        <p:spPr bwMode="auto">
          <a:xfrm>
            <a:off x="5095876" y="5080000"/>
            <a:ext cx="5048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1562" name="AutoShape 10">
            <a:extLst>
              <a:ext uri="{FF2B5EF4-FFF2-40B4-BE49-F238E27FC236}">
                <a16:creationId xmlns:a16="http://schemas.microsoft.com/office/drawing/2014/main" id="{026B8009-7771-49E6-B3BA-3A27F76B0CAC}"/>
              </a:ext>
            </a:extLst>
          </p:cNvPr>
          <p:cNvSpPr>
            <a:spLocks noChangeArrowheads="1"/>
          </p:cNvSpPr>
          <p:nvPr/>
        </p:nvSpPr>
        <p:spPr bwMode="auto">
          <a:xfrm>
            <a:off x="2747964" y="3617914"/>
            <a:ext cx="2562225" cy="427037"/>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  </a:t>
            </a:r>
            <a:r>
              <a:rPr lang="en-US" altLang="en-US" u="sng">
                <a:solidFill>
                  <a:srgbClr val="000000"/>
                </a:solidFill>
              </a:rPr>
              <a:t>2</a:t>
            </a:r>
            <a:r>
              <a:rPr lang="en-US" altLang="en-US"/>
              <a:t>  4  3  1</a:t>
            </a:r>
            <a:r>
              <a:rPr lang="en-US" altLang="en-US">
                <a:solidFill>
                  <a:schemeClr val="accent1"/>
                </a:solidFill>
              </a:rPr>
              <a:t> </a:t>
            </a:r>
            <a:r>
              <a:rPr lang="en-US" altLang="en-US" b="1">
                <a:solidFill>
                  <a:schemeClr val="accent1"/>
                </a:solidFill>
                <a:sym typeface="Symbol" panose="05050102010706020507" pitchFamily="18" charset="2"/>
              </a:rPr>
              <a:t></a:t>
            </a:r>
            <a:r>
              <a:rPr lang="en-US" altLang="en-US">
                <a:solidFill>
                  <a:schemeClr val="accent1"/>
                </a:solidFill>
              </a:rPr>
              <a:t>  2  4  7  </a:t>
            </a:r>
          </a:p>
        </p:txBody>
      </p:sp>
      <p:sp>
        <p:nvSpPr>
          <p:cNvPr id="151565" name="AutoShape 13">
            <a:extLst>
              <a:ext uri="{FF2B5EF4-FFF2-40B4-BE49-F238E27FC236}">
                <a16:creationId xmlns:a16="http://schemas.microsoft.com/office/drawing/2014/main" id="{4C50DF61-6E43-4B0B-A2CB-CDD5D01943A4}"/>
              </a:ext>
            </a:extLst>
          </p:cNvPr>
          <p:cNvSpPr>
            <a:spLocks noChangeArrowheads="1"/>
          </p:cNvSpPr>
          <p:nvPr/>
        </p:nvSpPr>
        <p:spPr bwMode="auto">
          <a:xfrm>
            <a:off x="2590800" y="4643439"/>
            <a:ext cx="914400" cy="427037"/>
          </a:xfrm>
          <a:prstGeom prst="roundRect">
            <a:avLst>
              <a:gd name="adj" fmla="val 16667"/>
            </a:avLst>
          </a:prstGeom>
          <a:solidFill>
            <a:schemeClr val="folHlink"/>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a:t>
            </a:r>
            <a:r>
              <a:rPr lang="en-US" altLang="en-US">
                <a:solidFill>
                  <a:schemeClr val="accent1"/>
                </a:solidFill>
              </a:rPr>
              <a:t> </a:t>
            </a:r>
            <a:r>
              <a:rPr lang="en-US" altLang="en-US" b="1">
                <a:solidFill>
                  <a:srgbClr val="000000"/>
                </a:solidFill>
                <a:sym typeface="Symbol" panose="05050102010706020507" pitchFamily="18" charset="2"/>
              </a:rPr>
              <a:t></a:t>
            </a:r>
            <a:r>
              <a:rPr lang="en-US" altLang="en-US">
                <a:solidFill>
                  <a:schemeClr val="accent1"/>
                </a:solidFill>
              </a:rPr>
              <a:t> </a:t>
            </a:r>
            <a:r>
              <a:rPr lang="en-US" altLang="en-US">
                <a:solidFill>
                  <a:schemeClr val="tx2"/>
                </a:solidFill>
              </a:rPr>
              <a:t>1</a:t>
            </a:r>
          </a:p>
        </p:txBody>
      </p:sp>
      <p:sp>
        <p:nvSpPr>
          <p:cNvPr id="151566" name="AutoShape 14">
            <a:extLst>
              <a:ext uri="{FF2B5EF4-FFF2-40B4-BE49-F238E27FC236}">
                <a16:creationId xmlns:a16="http://schemas.microsoft.com/office/drawing/2014/main" id="{A584DF16-9170-4851-BE33-9C0643063534}"/>
              </a:ext>
            </a:extLst>
          </p:cNvPr>
          <p:cNvSpPr>
            <a:spLocks noChangeArrowheads="1"/>
          </p:cNvSpPr>
          <p:nvPr/>
        </p:nvSpPr>
        <p:spPr bwMode="auto">
          <a:xfrm>
            <a:off x="4348164" y="4643439"/>
            <a:ext cx="149542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accent1"/>
                </a:solidFill>
              </a:rPr>
              <a:t>9  4  </a:t>
            </a:r>
            <a:r>
              <a:rPr lang="en-US" altLang="en-US" b="1">
                <a:solidFill>
                  <a:schemeClr val="accent1"/>
                </a:solidFill>
                <a:sym typeface="Symbol" panose="05050102010706020507" pitchFamily="18" charset="2"/>
              </a:rPr>
              <a:t></a:t>
            </a:r>
            <a:r>
              <a:rPr lang="en-US" altLang="en-US">
                <a:solidFill>
                  <a:schemeClr val="accent1"/>
                </a:solidFill>
              </a:rPr>
              <a:t>  4  9</a:t>
            </a:r>
          </a:p>
        </p:txBody>
      </p:sp>
      <p:sp>
        <p:nvSpPr>
          <p:cNvPr id="151572" name="AutoShape 20">
            <a:extLst>
              <a:ext uri="{FF2B5EF4-FFF2-40B4-BE49-F238E27FC236}">
                <a16:creationId xmlns:a16="http://schemas.microsoft.com/office/drawing/2014/main" id="{E6B2E414-55F1-4737-8168-C2CA08C0715E}"/>
              </a:ext>
            </a:extLst>
          </p:cNvPr>
          <p:cNvSpPr>
            <a:spLocks noChangeArrowheads="1"/>
          </p:cNvSpPr>
          <p:nvPr/>
        </p:nvSpPr>
        <p:spPr bwMode="auto">
          <a:xfrm>
            <a:off x="4262439" y="5668964"/>
            <a:ext cx="706437" cy="427037"/>
          </a:xfrm>
          <a:prstGeom prst="roundRect">
            <a:avLst>
              <a:gd name="adj" fmla="val 16667"/>
            </a:avLst>
          </a:prstGeom>
          <a:solidFill>
            <a:schemeClr val="folHlink"/>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folHlink"/>
                </a:solidFill>
              </a:rPr>
              <a:t>9 </a:t>
            </a:r>
            <a:r>
              <a:rPr lang="en-US" altLang="en-US" b="1">
                <a:solidFill>
                  <a:schemeClr val="folHlink"/>
                </a:solidFill>
                <a:sym typeface="Symbol" panose="05050102010706020507" pitchFamily="18" charset="2"/>
              </a:rPr>
              <a:t></a:t>
            </a:r>
            <a:r>
              <a:rPr lang="en-US" altLang="en-US">
                <a:solidFill>
                  <a:schemeClr val="folHlink"/>
                </a:solidFill>
              </a:rPr>
              <a:t> 9</a:t>
            </a:r>
          </a:p>
        </p:txBody>
      </p:sp>
      <p:sp>
        <p:nvSpPr>
          <p:cNvPr id="151573" name="AutoShape 21">
            <a:extLst>
              <a:ext uri="{FF2B5EF4-FFF2-40B4-BE49-F238E27FC236}">
                <a16:creationId xmlns:a16="http://schemas.microsoft.com/office/drawing/2014/main" id="{45B85DF9-7B41-4486-BC2D-FFE1D7C75202}"/>
              </a:ext>
            </a:extLst>
          </p:cNvPr>
          <p:cNvSpPr>
            <a:spLocks noChangeArrowheads="1"/>
          </p:cNvSpPr>
          <p:nvPr/>
        </p:nvSpPr>
        <p:spPr bwMode="auto">
          <a:xfrm>
            <a:off x="5256214" y="5668964"/>
            <a:ext cx="687387" cy="427037"/>
          </a:xfrm>
          <a:prstGeom prst="roundRect">
            <a:avLst>
              <a:gd name="adj" fmla="val 16667"/>
            </a:avLst>
          </a:prstGeom>
          <a:solidFill>
            <a:schemeClr val="folHlink"/>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folHlink"/>
                </a:solidFill>
              </a:rPr>
              <a:t>4 </a:t>
            </a:r>
            <a:r>
              <a:rPr lang="en-US" altLang="en-US" b="1">
                <a:solidFill>
                  <a:schemeClr val="folHlink"/>
                </a:solidFill>
                <a:sym typeface="Symbol" panose="05050102010706020507" pitchFamily="18" charset="2"/>
              </a:rPr>
              <a:t></a:t>
            </a:r>
            <a:r>
              <a:rPr lang="en-US" altLang="en-US">
                <a:solidFill>
                  <a:schemeClr val="folHlink"/>
                </a:solidFill>
              </a:rPr>
              <a:t> 4</a:t>
            </a:r>
          </a:p>
        </p:txBody>
      </p:sp>
      <p:sp>
        <p:nvSpPr>
          <p:cNvPr id="151584" name="AutoShape 32">
            <a:extLst>
              <a:ext uri="{FF2B5EF4-FFF2-40B4-BE49-F238E27FC236}">
                <a16:creationId xmlns:a16="http://schemas.microsoft.com/office/drawing/2014/main" id="{C2F191EC-AE23-424C-84BA-1786A84E5A62}"/>
              </a:ext>
            </a:extLst>
          </p:cNvPr>
          <p:cNvSpPr>
            <a:spLocks noChangeArrowheads="1"/>
          </p:cNvSpPr>
          <p:nvPr/>
        </p:nvSpPr>
        <p:spPr bwMode="auto">
          <a:xfrm>
            <a:off x="3810000" y="2590801"/>
            <a:ext cx="4876800" cy="430213"/>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7  2  9  4 3  7  </a:t>
            </a:r>
            <a:r>
              <a:rPr lang="en-US" altLang="en-US" u="sng">
                <a:solidFill>
                  <a:srgbClr val="000000"/>
                </a:solidFill>
              </a:rPr>
              <a:t>6</a:t>
            </a:r>
            <a:r>
              <a:rPr lang="en-US" altLang="en-US"/>
              <a:t>  1</a:t>
            </a:r>
            <a:r>
              <a:rPr lang="en-US" altLang="en-US">
                <a:solidFill>
                  <a:schemeClr val="accent1"/>
                </a:solidFill>
              </a:rPr>
              <a:t> </a:t>
            </a:r>
            <a:r>
              <a:rPr lang="en-US" altLang="en-US" b="1">
                <a:solidFill>
                  <a:schemeClr val="accent1"/>
                </a:solidFill>
                <a:sym typeface="Symbol" panose="05050102010706020507" pitchFamily="18" charset="2"/>
              </a:rPr>
              <a:t></a:t>
            </a:r>
            <a:r>
              <a:rPr lang="en-US" altLang="en-US">
                <a:solidFill>
                  <a:schemeClr val="accent1"/>
                </a:solidFill>
              </a:rPr>
              <a:t> </a:t>
            </a:r>
            <a:r>
              <a:rPr lang="en-US" altLang="en-US" b="1">
                <a:solidFill>
                  <a:schemeClr val="accent1"/>
                </a:solidFill>
                <a:sym typeface="Symbol" panose="05050102010706020507" pitchFamily="18" charset="2"/>
              </a:rPr>
              <a:t></a:t>
            </a:r>
            <a:r>
              <a:rPr lang="en-US" altLang="en-US"/>
              <a:t>  </a:t>
            </a:r>
            <a:r>
              <a:rPr lang="en-US" altLang="en-US">
                <a:solidFill>
                  <a:schemeClr val="accent1"/>
                </a:solidFill>
              </a:rPr>
              <a:t>1  2  3  4  6  7  8  9</a:t>
            </a:r>
          </a:p>
        </p:txBody>
      </p:sp>
      <p:cxnSp>
        <p:nvCxnSpPr>
          <p:cNvPr id="151585" name="AutoShape 33">
            <a:extLst>
              <a:ext uri="{FF2B5EF4-FFF2-40B4-BE49-F238E27FC236}">
                <a16:creationId xmlns:a16="http://schemas.microsoft.com/office/drawing/2014/main" id="{2AD2E1C9-904D-4EA0-A233-363F6F091106}"/>
              </a:ext>
            </a:extLst>
          </p:cNvPr>
          <p:cNvCxnSpPr>
            <a:cxnSpLocks noChangeShapeType="1"/>
            <a:stCxn id="151562" idx="0"/>
            <a:endCxn id="151584" idx="2"/>
          </p:cNvCxnSpPr>
          <p:nvPr/>
        </p:nvCxnSpPr>
        <p:spPr bwMode="auto">
          <a:xfrm flipV="1">
            <a:off x="4029076" y="3030538"/>
            <a:ext cx="2219325" cy="5778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586" name="AutoShape 34">
            <a:extLst>
              <a:ext uri="{FF2B5EF4-FFF2-40B4-BE49-F238E27FC236}">
                <a16:creationId xmlns:a16="http://schemas.microsoft.com/office/drawing/2014/main" id="{0D8EC3B5-6B53-4780-8F69-266869D77428}"/>
              </a:ext>
            </a:extLst>
          </p:cNvPr>
          <p:cNvCxnSpPr>
            <a:cxnSpLocks noChangeShapeType="1"/>
            <a:stCxn id="151588" idx="0"/>
            <a:endCxn id="151584" idx="2"/>
          </p:cNvCxnSpPr>
          <p:nvPr/>
        </p:nvCxnSpPr>
        <p:spPr bwMode="auto">
          <a:xfrm flipH="1" flipV="1">
            <a:off x="6248401" y="3030538"/>
            <a:ext cx="2200275" cy="5778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1587" name="Line 35">
            <a:extLst>
              <a:ext uri="{FF2B5EF4-FFF2-40B4-BE49-F238E27FC236}">
                <a16:creationId xmlns:a16="http://schemas.microsoft.com/office/drawing/2014/main" id="{2981ED6D-FD72-4778-B2FC-02ACD334D258}"/>
              </a:ext>
            </a:extLst>
          </p:cNvPr>
          <p:cNvSpPr>
            <a:spLocks noChangeShapeType="1"/>
          </p:cNvSpPr>
          <p:nvPr/>
        </p:nvSpPr>
        <p:spPr bwMode="auto">
          <a:xfrm flipH="1">
            <a:off x="2743200" y="4191000"/>
            <a:ext cx="533400" cy="3048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588" name="AutoShape 36">
            <a:extLst>
              <a:ext uri="{FF2B5EF4-FFF2-40B4-BE49-F238E27FC236}">
                <a16:creationId xmlns:a16="http://schemas.microsoft.com/office/drawing/2014/main" id="{6F5B891C-D203-41DE-88DB-75288DA5CFB1}"/>
              </a:ext>
            </a:extLst>
          </p:cNvPr>
          <p:cNvSpPr>
            <a:spLocks noChangeArrowheads="1"/>
          </p:cNvSpPr>
          <p:nvPr/>
        </p:nvSpPr>
        <p:spPr bwMode="auto">
          <a:xfrm>
            <a:off x="7167564" y="3617914"/>
            <a:ext cx="256222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accent1"/>
                </a:solidFill>
              </a:rPr>
              <a:t>3  8  6  1  </a:t>
            </a:r>
            <a:r>
              <a:rPr lang="en-US" altLang="en-US" b="1">
                <a:solidFill>
                  <a:schemeClr val="accent1"/>
                </a:solidFill>
                <a:sym typeface="Symbol" panose="05050102010706020507" pitchFamily="18" charset="2"/>
              </a:rPr>
              <a:t></a:t>
            </a:r>
            <a:r>
              <a:rPr lang="en-US" altLang="en-US">
                <a:solidFill>
                  <a:schemeClr val="accent1"/>
                </a:solidFill>
              </a:rPr>
              <a:t>  1  3  8  6</a:t>
            </a:r>
          </a:p>
        </p:txBody>
      </p:sp>
      <p:sp>
        <p:nvSpPr>
          <p:cNvPr id="151589" name="AutoShape 37">
            <a:extLst>
              <a:ext uri="{FF2B5EF4-FFF2-40B4-BE49-F238E27FC236}">
                <a16:creationId xmlns:a16="http://schemas.microsoft.com/office/drawing/2014/main" id="{98025850-3650-452D-B135-A7EA9FEB394A}"/>
              </a:ext>
            </a:extLst>
          </p:cNvPr>
          <p:cNvSpPr>
            <a:spLocks noChangeArrowheads="1"/>
          </p:cNvSpPr>
          <p:nvPr/>
        </p:nvSpPr>
        <p:spPr bwMode="auto">
          <a:xfrm>
            <a:off x="7010401" y="4646614"/>
            <a:ext cx="720725" cy="427037"/>
          </a:xfrm>
          <a:prstGeom prst="roundRect">
            <a:avLst>
              <a:gd name="adj" fmla="val 16667"/>
            </a:avLst>
          </a:prstGeom>
          <a:solidFill>
            <a:schemeClr val="folHlink"/>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folHlink"/>
                </a:solidFill>
              </a:rPr>
              <a:t>3 </a:t>
            </a:r>
            <a:r>
              <a:rPr lang="en-US" altLang="en-US" b="1">
                <a:solidFill>
                  <a:schemeClr val="folHlink"/>
                </a:solidFill>
                <a:sym typeface="Symbol" panose="05050102010706020507" pitchFamily="18" charset="2"/>
              </a:rPr>
              <a:t></a:t>
            </a:r>
            <a:r>
              <a:rPr lang="en-US" altLang="en-US">
                <a:solidFill>
                  <a:schemeClr val="folHlink"/>
                </a:solidFill>
              </a:rPr>
              <a:t> 3</a:t>
            </a:r>
          </a:p>
        </p:txBody>
      </p:sp>
      <p:sp>
        <p:nvSpPr>
          <p:cNvPr id="151590" name="AutoShape 38">
            <a:extLst>
              <a:ext uri="{FF2B5EF4-FFF2-40B4-BE49-F238E27FC236}">
                <a16:creationId xmlns:a16="http://schemas.microsoft.com/office/drawing/2014/main" id="{5755858E-48A1-470B-BD54-F191BC235133}"/>
              </a:ext>
            </a:extLst>
          </p:cNvPr>
          <p:cNvSpPr>
            <a:spLocks noChangeArrowheads="1"/>
          </p:cNvSpPr>
          <p:nvPr/>
        </p:nvSpPr>
        <p:spPr bwMode="auto">
          <a:xfrm>
            <a:off x="9144000" y="4646614"/>
            <a:ext cx="693738" cy="427037"/>
          </a:xfrm>
          <a:prstGeom prst="roundRect">
            <a:avLst>
              <a:gd name="adj" fmla="val 16667"/>
            </a:avLst>
          </a:prstGeom>
          <a:solidFill>
            <a:schemeClr val="folHlink"/>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folHlink"/>
                </a:solidFill>
              </a:rPr>
              <a:t>8 </a:t>
            </a:r>
            <a:r>
              <a:rPr lang="en-US" altLang="en-US" b="1">
                <a:solidFill>
                  <a:schemeClr val="folHlink"/>
                </a:solidFill>
                <a:sym typeface="Symbol" panose="05050102010706020507" pitchFamily="18" charset="2"/>
              </a:rPr>
              <a:t></a:t>
            </a:r>
            <a:r>
              <a:rPr lang="en-US" altLang="en-US">
                <a:solidFill>
                  <a:schemeClr val="folHlink"/>
                </a:solidFill>
              </a:rPr>
              <a:t> 8</a:t>
            </a:r>
          </a:p>
        </p:txBody>
      </p:sp>
      <p:cxnSp>
        <p:nvCxnSpPr>
          <p:cNvPr id="151591" name="AutoShape 39">
            <a:extLst>
              <a:ext uri="{FF2B5EF4-FFF2-40B4-BE49-F238E27FC236}">
                <a16:creationId xmlns:a16="http://schemas.microsoft.com/office/drawing/2014/main" id="{13A0EB73-3E27-43EA-B4FD-D87A57DAF9DD}"/>
              </a:ext>
            </a:extLst>
          </p:cNvPr>
          <p:cNvCxnSpPr>
            <a:cxnSpLocks noChangeShapeType="1"/>
            <a:stCxn id="151589" idx="0"/>
            <a:endCxn id="151588" idx="2"/>
          </p:cNvCxnSpPr>
          <p:nvPr/>
        </p:nvCxnSpPr>
        <p:spPr bwMode="auto">
          <a:xfrm flipV="1">
            <a:off x="7370763" y="4054476"/>
            <a:ext cx="1077912" cy="5826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592" name="AutoShape 40">
            <a:extLst>
              <a:ext uri="{FF2B5EF4-FFF2-40B4-BE49-F238E27FC236}">
                <a16:creationId xmlns:a16="http://schemas.microsoft.com/office/drawing/2014/main" id="{9B8FAB0C-826A-40C3-B7A4-4133CA05AA47}"/>
              </a:ext>
            </a:extLst>
          </p:cNvPr>
          <p:cNvCxnSpPr>
            <a:cxnSpLocks noChangeShapeType="1"/>
            <a:stCxn id="151590" idx="0"/>
            <a:endCxn id="151588" idx="2"/>
          </p:cNvCxnSpPr>
          <p:nvPr/>
        </p:nvCxnSpPr>
        <p:spPr bwMode="auto">
          <a:xfrm flipH="1" flipV="1">
            <a:off x="8448675" y="4054476"/>
            <a:ext cx="1042988" cy="5826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a:extLst>
              <a:ext uri="{FF2B5EF4-FFF2-40B4-BE49-F238E27FC236}">
                <a16:creationId xmlns:a16="http://schemas.microsoft.com/office/drawing/2014/main" id="{29F4CF52-F1D2-4EDC-B5A1-8DE5775BB7AA}"/>
              </a:ext>
            </a:extLst>
          </p:cNvPr>
          <p:cNvSpPr>
            <a:spLocks noGrp="1"/>
          </p:cNvSpPr>
          <p:nvPr>
            <p:ph type="sldNum" sz="quarter" idx="12"/>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0A2A9D46-4194-455F-B69F-E9E7B453A657}" type="slidenum">
              <a:rPr lang="en-US" altLang="en-US" smtClean="0"/>
              <a:pPr/>
              <a:t>102</a:t>
            </a:fld>
            <a:endParaRPr lang="en-US" altLang="en-US"/>
          </a:p>
        </p:txBody>
      </p:sp>
      <p:sp>
        <p:nvSpPr>
          <p:cNvPr id="152578" name="Rectangle 2">
            <a:extLst>
              <a:ext uri="{FF2B5EF4-FFF2-40B4-BE49-F238E27FC236}">
                <a16:creationId xmlns:a16="http://schemas.microsoft.com/office/drawing/2014/main" id="{1D2DA79F-2220-4A79-87D6-C687F8E526AF}"/>
              </a:ext>
            </a:extLst>
          </p:cNvPr>
          <p:cNvSpPr>
            <a:spLocks noGrp="1" noChangeArrowheads="1"/>
          </p:cNvSpPr>
          <p:nvPr>
            <p:ph type="title"/>
          </p:nvPr>
        </p:nvSpPr>
        <p:spPr/>
        <p:txBody>
          <a:bodyPr/>
          <a:lstStyle/>
          <a:p>
            <a:r>
              <a:rPr lang="en-US" altLang="en-US"/>
              <a:t>Execution Example (cont.)</a:t>
            </a:r>
          </a:p>
        </p:txBody>
      </p:sp>
      <p:sp>
        <p:nvSpPr>
          <p:cNvPr id="152579" name="Rectangle 3" descr="Rectangle: Click to edit Master text styles&#10;Second level&#10;Third level&#10;Fourth level&#10;Fifth level">
            <a:extLst>
              <a:ext uri="{FF2B5EF4-FFF2-40B4-BE49-F238E27FC236}">
                <a16:creationId xmlns:a16="http://schemas.microsoft.com/office/drawing/2014/main" id="{A0E1AD0F-C470-4857-87A7-4B7E05571E7A}"/>
              </a:ext>
            </a:extLst>
          </p:cNvPr>
          <p:cNvSpPr>
            <a:spLocks noGrp="1" noChangeArrowheads="1"/>
          </p:cNvSpPr>
          <p:nvPr>
            <p:ph type="body" idx="1"/>
          </p:nvPr>
        </p:nvSpPr>
        <p:spPr>
          <a:xfrm>
            <a:off x="2362200" y="1676400"/>
            <a:ext cx="7772400" cy="685800"/>
          </a:xfrm>
        </p:spPr>
        <p:txBody>
          <a:bodyPr/>
          <a:lstStyle/>
          <a:p>
            <a:r>
              <a:rPr lang="en-US" altLang="en-US"/>
              <a:t>Recursive call, …, base case, join</a:t>
            </a:r>
          </a:p>
        </p:txBody>
      </p:sp>
      <p:sp>
        <p:nvSpPr>
          <p:cNvPr id="152587" name="AutoShape 11">
            <a:extLst>
              <a:ext uri="{FF2B5EF4-FFF2-40B4-BE49-F238E27FC236}">
                <a16:creationId xmlns:a16="http://schemas.microsoft.com/office/drawing/2014/main" id="{8EB7F8AE-1A89-4E93-83AD-97AC3299D542}"/>
              </a:ext>
            </a:extLst>
          </p:cNvPr>
          <p:cNvSpPr>
            <a:spLocks noChangeArrowheads="1"/>
          </p:cNvSpPr>
          <p:nvPr/>
        </p:nvSpPr>
        <p:spPr bwMode="auto">
          <a:xfrm>
            <a:off x="7167564" y="3617914"/>
            <a:ext cx="256222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accent1"/>
                </a:solidFill>
              </a:rPr>
              <a:t>3  8  6  1  </a:t>
            </a:r>
            <a:r>
              <a:rPr lang="en-US" altLang="en-US" b="1">
                <a:solidFill>
                  <a:schemeClr val="accent1"/>
                </a:solidFill>
                <a:sym typeface="Symbol" panose="05050102010706020507" pitchFamily="18" charset="2"/>
              </a:rPr>
              <a:t></a:t>
            </a:r>
            <a:r>
              <a:rPr lang="en-US" altLang="en-US">
                <a:solidFill>
                  <a:schemeClr val="accent1"/>
                </a:solidFill>
              </a:rPr>
              <a:t>  1  3  8  6</a:t>
            </a:r>
          </a:p>
        </p:txBody>
      </p:sp>
      <p:sp>
        <p:nvSpPr>
          <p:cNvPr id="152598" name="AutoShape 22">
            <a:extLst>
              <a:ext uri="{FF2B5EF4-FFF2-40B4-BE49-F238E27FC236}">
                <a16:creationId xmlns:a16="http://schemas.microsoft.com/office/drawing/2014/main" id="{CA352399-4857-4AE4-853F-BBE83CC99D7F}"/>
              </a:ext>
            </a:extLst>
          </p:cNvPr>
          <p:cNvSpPr>
            <a:spLocks noChangeArrowheads="1"/>
          </p:cNvSpPr>
          <p:nvPr/>
        </p:nvSpPr>
        <p:spPr bwMode="auto">
          <a:xfrm>
            <a:off x="7010401" y="4646614"/>
            <a:ext cx="720725" cy="427037"/>
          </a:xfrm>
          <a:prstGeom prst="roundRect">
            <a:avLst>
              <a:gd name="adj" fmla="val 16667"/>
            </a:avLst>
          </a:prstGeom>
          <a:solidFill>
            <a:schemeClr val="folHlink"/>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folHlink"/>
                </a:solidFill>
              </a:rPr>
              <a:t>3 </a:t>
            </a:r>
            <a:r>
              <a:rPr lang="en-US" altLang="en-US" b="1">
                <a:solidFill>
                  <a:schemeClr val="folHlink"/>
                </a:solidFill>
                <a:sym typeface="Symbol" panose="05050102010706020507" pitchFamily="18" charset="2"/>
              </a:rPr>
              <a:t></a:t>
            </a:r>
            <a:r>
              <a:rPr lang="en-US" altLang="en-US">
                <a:solidFill>
                  <a:schemeClr val="folHlink"/>
                </a:solidFill>
              </a:rPr>
              <a:t> 3</a:t>
            </a:r>
          </a:p>
        </p:txBody>
      </p:sp>
      <p:sp>
        <p:nvSpPr>
          <p:cNvPr id="152599" name="AutoShape 23">
            <a:extLst>
              <a:ext uri="{FF2B5EF4-FFF2-40B4-BE49-F238E27FC236}">
                <a16:creationId xmlns:a16="http://schemas.microsoft.com/office/drawing/2014/main" id="{D2DE8942-3E5B-41D9-BF60-ABC160FA298C}"/>
              </a:ext>
            </a:extLst>
          </p:cNvPr>
          <p:cNvSpPr>
            <a:spLocks noChangeArrowheads="1"/>
          </p:cNvSpPr>
          <p:nvPr/>
        </p:nvSpPr>
        <p:spPr bwMode="auto">
          <a:xfrm>
            <a:off x="9144000" y="4646614"/>
            <a:ext cx="693738" cy="427037"/>
          </a:xfrm>
          <a:prstGeom prst="roundRect">
            <a:avLst>
              <a:gd name="adj" fmla="val 16667"/>
            </a:avLst>
          </a:prstGeom>
          <a:solidFill>
            <a:schemeClr val="folHlink"/>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folHlink"/>
                </a:solidFill>
              </a:rPr>
              <a:t>8 </a:t>
            </a:r>
            <a:r>
              <a:rPr lang="en-US" altLang="en-US" b="1">
                <a:solidFill>
                  <a:schemeClr val="folHlink"/>
                </a:solidFill>
                <a:sym typeface="Symbol" panose="05050102010706020507" pitchFamily="18" charset="2"/>
              </a:rPr>
              <a:t></a:t>
            </a:r>
            <a:r>
              <a:rPr lang="en-US" altLang="en-US">
                <a:solidFill>
                  <a:schemeClr val="folHlink"/>
                </a:solidFill>
              </a:rPr>
              <a:t> 8</a:t>
            </a:r>
          </a:p>
        </p:txBody>
      </p:sp>
      <p:cxnSp>
        <p:nvCxnSpPr>
          <p:cNvPr id="152602" name="AutoShape 26">
            <a:extLst>
              <a:ext uri="{FF2B5EF4-FFF2-40B4-BE49-F238E27FC236}">
                <a16:creationId xmlns:a16="http://schemas.microsoft.com/office/drawing/2014/main" id="{083B28CD-4DDC-40DB-B473-8C21C1312CE4}"/>
              </a:ext>
            </a:extLst>
          </p:cNvPr>
          <p:cNvCxnSpPr>
            <a:cxnSpLocks noChangeShapeType="1"/>
            <a:stCxn id="152598" idx="0"/>
            <a:endCxn id="152587" idx="2"/>
          </p:cNvCxnSpPr>
          <p:nvPr/>
        </p:nvCxnSpPr>
        <p:spPr bwMode="auto">
          <a:xfrm flipV="1">
            <a:off x="7370763" y="4054476"/>
            <a:ext cx="1077912" cy="5826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2603" name="AutoShape 27">
            <a:extLst>
              <a:ext uri="{FF2B5EF4-FFF2-40B4-BE49-F238E27FC236}">
                <a16:creationId xmlns:a16="http://schemas.microsoft.com/office/drawing/2014/main" id="{B9E647A9-EA0B-40D6-B35C-2E034ED3F60B}"/>
              </a:ext>
            </a:extLst>
          </p:cNvPr>
          <p:cNvCxnSpPr>
            <a:cxnSpLocks noChangeShapeType="1"/>
            <a:stCxn id="152599" idx="0"/>
            <a:endCxn id="152587" idx="2"/>
          </p:cNvCxnSpPr>
          <p:nvPr/>
        </p:nvCxnSpPr>
        <p:spPr bwMode="auto">
          <a:xfrm flipH="1" flipV="1">
            <a:off x="8448675" y="4054476"/>
            <a:ext cx="1042988" cy="5826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2608" name="AutoShape 32">
            <a:extLst>
              <a:ext uri="{FF2B5EF4-FFF2-40B4-BE49-F238E27FC236}">
                <a16:creationId xmlns:a16="http://schemas.microsoft.com/office/drawing/2014/main" id="{0CA41DF9-ADFE-43CC-AF02-3536B49334B9}"/>
              </a:ext>
            </a:extLst>
          </p:cNvPr>
          <p:cNvSpPr>
            <a:spLocks noChangeArrowheads="1"/>
          </p:cNvSpPr>
          <p:nvPr/>
        </p:nvSpPr>
        <p:spPr bwMode="auto">
          <a:xfrm>
            <a:off x="3810000" y="2590801"/>
            <a:ext cx="4876800" cy="430213"/>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7  2  9  4 3  7  </a:t>
            </a:r>
            <a:r>
              <a:rPr lang="en-US" altLang="en-US" u="sng">
                <a:solidFill>
                  <a:srgbClr val="000000"/>
                </a:solidFill>
              </a:rPr>
              <a:t>6</a:t>
            </a:r>
            <a:r>
              <a:rPr lang="en-US" altLang="en-US"/>
              <a:t>  1</a:t>
            </a:r>
            <a:r>
              <a:rPr lang="en-US" altLang="en-US">
                <a:solidFill>
                  <a:schemeClr val="accent1"/>
                </a:solidFill>
              </a:rPr>
              <a:t> </a:t>
            </a:r>
            <a:r>
              <a:rPr lang="en-US" altLang="en-US" b="1">
                <a:solidFill>
                  <a:schemeClr val="accent1"/>
                </a:solidFill>
                <a:sym typeface="Symbol" panose="05050102010706020507" pitchFamily="18" charset="2"/>
              </a:rPr>
              <a:t></a:t>
            </a:r>
            <a:r>
              <a:rPr lang="en-US" altLang="en-US"/>
              <a:t>  </a:t>
            </a:r>
            <a:r>
              <a:rPr lang="en-US" altLang="en-US">
                <a:solidFill>
                  <a:schemeClr val="accent1"/>
                </a:solidFill>
              </a:rPr>
              <a:t>1  2  3  4  6  7  8  9</a:t>
            </a:r>
          </a:p>
        </p:txBody>
      </p:sp>
      <p:cxnSp>
        <p:nvCxnSpPr>
          <p:cNvPr id="152609" name="AutoShape 33">
            <a:extLst>
              <a:ext uri="{FF2B5EF4-FFF2-40B4-BE49-F238E27FC236}">
                <a16:creationId xmlns:a16="http://schemas.microsoft.com/office/drawing/2014/main" id="{F0719CDB-25C4-4410-95D3-5D34B907D7D7}"/>
              </a:ext>
            </a:extLst>
          </p:cNvPr>
          <p:cNvCxnSpPr>
            <a:cxnSpLocks noChangeShapeType="1"/>
            <a:stCxn id="152616" idx="0"/>
            <a:endCxn id="152608" idx="2"/>
          </p:cNvCxnSpPr>
          <p:nvPr/>
        </p:nvCxnSpPr>
        <p:spPr bwMode="auto">
          <a:xfrm flipV="1">
            <a:off x="4029076" y="3030539"/>
            <a:ext cx="2219325" cy="5683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2610" name="AutoShape 34">
            <a:extLst>
              <a:ext uri="{FF2B5EF4-FFF2-40B4-BE49-F238E27FC236}">
                <a16:creationId xmlns:a16="http://schemas.microsoft.com/office/drawing/2014/main" id="{C619C7BD-4DF8-4928-9F67-4AB2975E776B}"/>
              </a:ext>
            </a:extLst>
          </p:cNvPr>
          <p:cNvCxnSpPr>
            <a:cxnSpLocks noChangeShapeType="1"/>
            <a:stCxn id="152587" idx="0"/>
            <a:endCxn id="152608" idx="2"/>
          </p:cNvCxnSpPr>
          <p:nvPr/>
        </p:nvCxnSpPr>
        <p:spPr bwMode="auto">
          <a:xfrm flipH="1" flipV="1">
            <a:off x="6248401" y="3030538"/>
            <a:ext cx="2200275" cy="5778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2612" name="AutoShape 36">
            <a:extLst>
              <a:ext uri="{FF2B5EF4-FFF2-40B4-BE49-F238E27FC236}">
                <a16:creationId xmlns:a16="http://schemas.microsoft.com/office/drawing/2014/main" id="{256001E6-4063-4516-8A47-11C893D97049}"/>
              </a:ext>
            </a:extLst>
          </p:cNvPr>
          <p:cNvCxnSpPr>
            <a:cxnSpLocks noChangeShapeType="1"/>
            <a:stCxn id="152617" idx="0"/>
            <a:endCxn id="152616" idx="2"/>
          </p:cNvCxnSpPr>
          <p:nvPr/>
        </p:nvCxnSpPr>
        <p:spPr bwMode="auto">
          <a:xfrm flipV="1">
            <a:off x="3048001" y="4064000"/>
            <a:ext cx="981075" cy="5715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2613" name="AutoShape 37">
            <a:extLst>
              <a:ext uri="{FF2B5EF4-FFF2-40B4-BE49-F238E27FC236}">
                <a16:creationId xmlns:a16="http://schemas.microsoft.com/office/drawing/2014/main" id="{2E68B289-3337-4732-85FD-FBB7846CD593}"/>
              </a:ext>
            </a:extLst>
          </p:cNvPr>
          <p:cNvCxnSpPr>
            <a:cxnSpLocks noChangeShapeType="1"/>
            <a:stCxn id="152618" idx="0"/>
            <a:endCxn id="152616" idx="2"/>
          </p:cNvCxnSpPr>
          <p:nvPr/>
        </p:nvCxnSpPr>
        <p:spPr bwMode="auto">
          <a:xfrm flipH="1" flipV="1">
            <a:off x="4029075" y="4064000"/>
            <a:ext cx="1066800" cy="5715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2614" name="AutoShape 38">
            <a:extLst>
              <a:ext uri="{FF2B5EF4-FFF2-40B4-BE49-F238E27FC236}">
                <a16:creationId xmlns:a16="http://schemas.microsoft.com/office/drawing/2014/main" id="{9939CC12-A30F-4004-8BF0-F2D6396F6CCE}"/>
              </a:ext>
            </a:extLst>
          </p:cNvPr>
          <p:cNvCxnSpPr>
            <a:cxnSpLocks noChangeShapeType="1"/>
            <a:stCxn id="152619" idx="0"/>
            <a:endCxn id="152618" idx="2"/>
          </p:cNvCxnSpPr>
          <p:nvPr/>
        </p:nvCxnSpPr>
        <p:spPr bwMode="auto">
          <a:xfrm flipV="1">
            <a:off x="4616451" y="5081588"/>
            <a:ext cx="479425" cy="5778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2615" name="AutoShape 39">
            <a:extLst>
              <a:ext uri="{FF2B5EF4-FFF2-40B4-BE49-F238E27FC236}">
                <a16:creationId xmlns:a16="http://schemas.microsoft.com/office/drawing/2014/main" id="{F4D0EAC1-7B7C-4660-AEC9-1333871125B8}"/>
              </a:ext>
            </a:extLst>
          </p:cNvPr>
          <p:cNvCxnSpPr>
            <a:cxnSpLocks noChangeShapeType="1"/>
            <a:stCxn id="152618" idx="2"/>
            <a:endCxn id="152620" idx="0"/>
          </p:cNvCxnSpPr>
          <p:nvPr/>
        </p:nvCxnSpPr>
        <p:spPr bwMode="auto">
          <a:xfrm>
            <a:off x="5095876" y="5081588"/>
            <a:ext cx="504825" cy="5778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2616" name="AutoShape 40">
            <a:extLst>
              <a:ext uri="{FF2B5EF4-FFF2-40B4-BE49-F238E27FC236}">
                <a16:creationId xmlns:a16="http://schemas.microsoft.com/office/drawing/2014/main" id="{0D47BBCC-CBB5-48B2-8EA0-5C5793020275}"/>
              </a:ext>
            </a:extLst>
          </p:cNvPr>
          <p:cNvSpPr>
            <a:spLocks noChangeArrowheads="1"/>
          </p:cNvSpPr>
          <p:nvPr/>
        </p:nvSpPr>
        <p:spPr bwMode="auto">
          <a:xfrm>
            <a:off x="2747964" y="3617914"/>
            <a:ext cx="2562225" cy="427037"/>
          </a:xfrm>
          <a:prstGeom prst="roundRect">
            <a:avLst>
              <a:gd name="adj" fmla="val 16667"/>
            </a:avLst>
          </a:prstGeom>
          <a:solidFill>
            <a:schemeClr val="accent1"/>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rgbClr val="000000"/>
                </a:solidFill>
              </a:rPr>
              <a:t>2</a:t>
            </a:r>
            <a:r>
              <a:rPr lang="en-US" altLang="en-US"/>
              <a:t>  4  3  1 </a:t>
            </a:r>
            <a:r>
              <a:rPr lang="en-US" altLang="en-US">
                <a:solidFill>
                  <a:schemeClr val="accent1"/>
                </a:solidFill>
              </a:rPr>
              <a:t> </a:t>
            </a:r>
            <a:r>
              <a:rPr lang="en-US" altLang="en-US" b="1">
                <a:solidFill>
                  <a:srgbClr val="000000"/>
                </a:solidFill>
                <a:sym typeface="Symbol" panose="05050102010706020507" pitchFamily="18" charset="2"/>
              </a:rPr>
              <a:t></a:t>
            </a:r>
            <a:r>
              <a:rPr lang="en-US" altLang="en-US">
                <a:solidFill>
                  <a:schemeClr val="tx2"/>
                </a:solidFill>
              </a:rPr>
              <a:t>  1  </a:t>
            </a:r>
            <a:r>
              <a:rPr lang="en-US" altLang="en-US" u="sng">
                <a:solidFill>
                  <a:srgbClr val="000000"/>
                </a:solidFill>
              </a:rPr>
              <a:t>2</a:t>
            </a:r>
            <a:r>
              <a:rPr lang="en-US" altLang="en-US">
                <a:solidFill>
                  <a:srgbClr val="000000"/>
                </a:solidFill>
              </a:rPr>
              <a:t> </a:t>
            </a:r>
            <a:r>
              <a:rPr lang="en-US" altLang="en-US">
                <a:solidFill>
                  <a:schemeClr val="tx2"/>
                </a:solidFill>
              </a:rPr>
              <a:t> 3  4</a:t>
            </a:r>
          </a:p>
        </p:txBody>
      </p:sp>
      <p:sp>
        <p:nvSpPr>
          <p:cNvPr id="152617" name="AutoShape 41">
            <a:extLst>
              <a:ext uri="{FF2B5EF4-FFF2-40B4-BE49-F238E27FC236}">
                <a16:creationId xmlns:a16="http://schemas.microsoft.com/office/drawing/2014/main" id="{9C0B0BFC-7370-4599-B87E-29B44E710B10}"/>
              </a:ext>
            </a:extLst>
          </p:cNvPr>
          <p:cNvSpPr>
            <a:spLocks noChangeArrowheads="1"/>
          </p:cNvSpPr>
          <p:nvPr/>
        </p:nvSpPr>
        <p:spPr bwMode="auto">
          <a:xfrm>
            <a:off x="2590800" y="4645025"/>
            <a:ext cx="914400" cy="427038"/>
          </a:xfrm>
          <a:prstGeom prst="roundRect">
            <a:avLst>
              <a:gd name="adj" fmla="val 16667"/>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a:t>
            </a:r>
            <a:r>
              <a:rPr lang="en-US" altLang="en-US">
                <a:solidFill>
                  <a:schemeClr val="accent1"/>
                </a:solidFill>
              </a:rPr>
              <a:t> </a:t>
            </a:r>
            <a:r>
              <a:rPr lang="en-US" altLang="en-US" b="1">
                <a:solidFill>
                  <a:srgbClr val="000000"/>
                </a:solidFill>
                <a:sym typeface="Symbol" panose="05050102010706020507" pitchFamily="18" charset="2"/>
              </a:rPr>
              <a:t></a:t>
            </a:r>
            <a:r>
              <a:rPr lang="en-US" altLang="en-US">
                <a:solidFill>
                  <a:schemeClr val="accent1"/>
                </a:solidFill>
              </a:rPr>
              <a:t> </a:t>
            </a:r>
            <a:r>
              <a:rPr lang="en-US" altLang="en-US">
                <a:solidFill>
                  <a:schemeClr val="tx2"/>
                </a:solidFill>
              </a:rPr>
              <a:t>1</a:t>
            </a:r>
          </a:p>
        </p:txBody>
      </p:sp>
      <p:sp>
        <p:nvSpPr>
          <p:cNvPr id="152618" name="AutoShape 42">
            <a:extLst>
              <a:ext uri="{FF2B5EF4-FFF2-40B4-BE49-F238E27FC236}">
                <a16:creationId xmlns:a16="http://schemas.microsoft.com/office/drawing/2014/main" id="{F89A00D9-B926-44D4-84C6-19EF5F7A984C}"/>
              </a:ext>
            </a:extLst>
          </p:cNvPr>
          <p:cNvSpPr>
            <a:spLocks noChangeArrowheads="1"/>
          </p:cNvSpPr>
          <p:nvPr/>
        </p:nvSpPr>
        <p:spPr bwMode="auto">
          <a:xfrm>
            <a:off x="4348164" y="4645025"/>
            <a:ext cx="1495425" cy="427038"/>
          </a:xfrm>
          <a:prstGeom prst="roundRect">
            <a:avLst>
              <a:gd name="adj" fmla="val 16667"/>
            </a:avLst>
          </a:prstGeom>
          <a:solidFill>
            <a:schemeClr val="accent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4  </a:t>
            </a:r>
            <a:r>
              <a:rPr lang="en-US" altLang="en-US" u="sng">
                <a:solidFill>
                  <a:srgbClr val="000000"/>
                </a:solidFill>
              </a:rPr>
              <a:t>3</a:t>
            </a:r>
            <a:r>
              <a:rPr lang="en-US" altLang="en-US"/>
              <a:t>  </a:t>
            </a:r>
            <a:r>
              <a:rPr lang="en-US" altLang="en-US" b="1">
                <a:solidFill>
                  <a:srgbClr val="000000"/>
                </a:solidFill>
                <a:sym typeface="Symbol" panose="05050102010706020507" pitchFamily="18" charset="2"/>
              </a:rPr>
              <a:t></a:t>
            </a:r>
            <a:r>
              <a:rPr lang="en-US" altLang="en-US">
                <a:solidFill>
                  <a:schemeClr val="accent1"/>
                </a:solidFill>
              </a:rPr>
              <a:t> </a:t>
            </a:r>
            <a:r>
              <a:rPr lang="en-US" altLang="en-US">
                <a:solidFill>
                  <a:srgbClr val="000000"/>
                </a:solidFill>
              </a:rPr>
              <a:t> </a:t>
            </a:r>
            <a:r>
              <a:rPr lang="en-US" altLang="en-US" u="sng">
                <a:solidFill>
                  <a:srgbClr val="000000"/>
                </a:solidFill>
              </a:rPr>
              <a:t>3</a:t>
            </a:r>
            <a:r>
              <a:rPr lang="en-US" altLang="en-US">
                <a:solidFill>
                  <a:srgbClr val="000000"/>
                </a:solidFill>
              </a:rPr>
              <a:t>  </a:t>
            </a:r>
            <a:r>
              <a:rPr lang="en-US" altLang="en-US">
                <a:solidFill>
                  <a:schemeClr val="tx2"/>
                </a:solidFill>
              </a:rPr>
              <a:t>4</a:t>
            </a:r>
          </a:p>
        </p:txBody>
      </p:sp>
      <p:sp>
        <p:nvSpPr>
          <p:cNvPr id="152619" name="AutoShape 43">
            <a:extLst>
              <a:ext uri="{FF2B5EF4-FFF2-40B4-BE49-F238E27FC236}">
                <a16:creationId xmlns:a16="http://schemas.microsoft.com/office/drawing/2014/main" id="{6726A6B7-BF76-4952-B08E-5B733701EE00}"/>
              </a:ext>
            </a:extLst>
          </p:cNvPr>
          <p:cNvSpPr>
            <a:spLocks noChangeArrowheads="1"/>
          </p:cNvSpPr>
          <p:nvPr/>
        </p:nvSpPr>
        <p:spPr bwMode="auto">
          <a:xfrm>
            <a:off x="4262439" y="5668964"/>
            <a:ext cx="706437" cy="427037"/>
          </a:xfrm>
          <a:prstGeom prst="roundRect">
            <a:avLst>
              <a:gd name="adj" fmla="val 16667"/>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folHlink"/>
                </a:solidFill>
              </a:rPr>
              <a:t>9 </a:t>
            </a:r>
            <a:r>
              <a:rPr lang="en-US" altLang="en-US" b="1">
                <a:solidFill>
                  <a:schemeClr val="folHlink"/>
                </a:solidFill>
                <a:sym typeface="Symbol" panose="05050102010706020507" pitchFamily="18" charset="2"/>
              </a:rPr>
              <a:t></a:t>
            </a:r>
            <a:r>
              <a:rPr lang="en-US" altLang="en-US">
                <a:solidFill>
                  <a:schemeClr val="folHlink"/>
                </a:solidFill>
              </a:rPr>
              <a:t> 9</a:t>
            </a:r>
          </a:p>
        </p:txBody>
      </p:sp>
      <p:sp>
        <p:nvSpPr>
          <p:cNvPr id="152620" name="AutoShape 44">
            <a:extLst>
              <a:ext uri="{FF2B5EF4-FFF2-40B4-BE49-F238E27FC236}">
                <a16:creationId xmlns:a16="http://schemas.microsoft.com/office/drawing/2014/main" id="{5EF82657-4837-473D-B5CE-2ADD2CAFB61B}"/>
              </a:ext>
            </a:extLst>
          </p:cNvPr>
          <p:cNvSpPr>
            <a:spLocks noChangeArrowheads="1"/>
          </p:cNvSpPr>
          <p:nvPr/>
        </p:nvSpPr>
        <p:spPr bwMode="auto">
          <a:xfrm>
            <a:off x="5256214" y="5668964"/>
            <a:ext cx="687387" cy="427037"/>
          </a:xfrm>
          <a:prstGeom prst="roundRect">
            <a:avLst>
              <a:gd name="adj" fmla="val 16667"/>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4</a:t>
            </a:r>
            <a:r>
              <a:rPr lang="en-US" altLang="en-US">
                <a:solidFill>
                  <a:schemeClr val="accent1"/>
                </a:solidFill>
              </a:rPr>
              <a:t> </a:t>
            </a:r>
            <a:r>
              <a:rPr lang="en-US" altLang="en-US" b="1">
                <a:solidFill>
                  <a:srgbClr val="000000"/>
                </a:solidFill>
                <a:sym typeface="Symbol" panose="05050102010706020507" pitchFamily="18" charset="2"/>
              </a:rPr>
              <a:t></a:t>
            </a:r>
            <a:r>
              <a:rPr lang="en-US" altLang="en-US">
                <a:solidFill>
                  <a:schemeClr val="accent1"/>
                </a:solidFill>
              </a:rPr>
              <a:t> </a:t>
            </a:r>
            <a:r>
              <a:rPr lang="en-US" altLang="en-US">
                <a:solidFill>
                  <a:schemeClr val="tx2"/>
                </a:solidFill>
              </a:rPr>
              <a:t>4</a:t>
            </a:r>
          </a:p>
        </p:txBody>
      </p:sp>
      <p:sp>
        <p:nvSpPr>
          <p:cNvPr id="152622" name="Line 46">
            <a:extLst>
              <a:ext uri="{FF2B5EF4-FFF2-40B4-BE49-F238E27FC236}">
                <a16:creationId xmlns:a16="http://schemas.microsoft.com/office/drawing/2014/main" id="{74AE9846-3BE5-47B4-A4B5-3BA38B106C18}"/>
              </a:ext>
            </a:extLst>
          </p:cNvPr>
          <p:cNvSpPr>
            <a:spLocks noChangeShapeType="1"/>
          </p:cNvSpPr>
          <p:nvPr/>
        </p:nvSpPr>
        <p:spPr bwMode="auto">
          <a:xfrm flipH="1">
            <a:off x="2667000" y="4191000"/>
            <a:ext cx="609600" cy="304800"/>
          </a:xfrm>
          <a:prstGeom prst="line">
            <a:avLst/>
          </a:prstGeom>
          <a:noFill/>
          <a:ln w="762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623" name="Line 47">
            <a:extLst>
              <a:ext uri="{FF2B5EF4-FFF2-40B4-BE49-F238E27FC236}">
                <a16:creationId xmlns:a16="http://schemas.microsoft.com/office/drawing/2014/main" id="{68148BA2-1DB4-44CE-9162-0FEA628C1F57}"/>
              </a:ext>
            </a:extLst>
          </p:cNvPr>
          <p:cNvSpPr>
            <a:spLocks noChangeShapeType="1"/>
          </p:cNvSpPr>
          <p:nvPr/>
        </p:nvSpPr>
        <p:spPr bwMode="auto">
          <a:xfrm>
            <a:off x="4800600" y="4191000"/>
            <a:ext cx="609600" cy="304800"/>
          </a:xfrm>
          <a:prstGeom prst="line">
            <a:avLst/>
          </a:prstGeom>
          <a:noFill/>
          <a:ln w="762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a:extLst>
              <a:ext uri="{FF2B5EF4-FFF2-40B4-BE49-F238E27FC236}">
                <a16:creationId xmlns:a16="http://schemas.microsoft.com/office/drawing/2014/main" id="{7C1CB8F2-0DAF-408D-8BE0-74547210519F}"/>
              </a:ext>
            </a:extLst>
          </p:cNvPr>
          <p:cNvSpPr>
            <a:spLocks noGrp="1"/>
          </p:cNvSpPr>
          <p:nvPr>
            <p:ph type="sldNum" sz="quarter" idx="12"/>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0A2A9D46-4194-455F-B69F-E9E7B453A657}" type="slidenum">
              <a:rPr lang="en-US" altLang="en-US" smtClean="0"/>
              <a:pPr/>
              <a:t>103</a:t>
            </a:fld>
            <a:endParaRPr lang="en-US" altLang="en-US"/>
          </a:p>
        </p:txBody>
      </p:sp>
      <p:sp>
        <p:nvSpPr>
          <p:cNvPr id="153602" name="Rectangle 2">
            <a:extLst>
              <a:ext uri="{FF2B5EF4-FFF2-40B4-BE49-F238E27FC236}">
                <a16:creationId xmlns:a16="http://schemas.microsoft.com/office/drawing/2014/main" id="{49105DE1-6C6F-460B-AACD-23250275FC7A}"/>
              </a:ext>
            </a:extLst>
          </p:cNvPr>
          <p:cNvSpPr>
            <a:spLocks noGrp="1" noChangeArrowheads="1"/>
          </p:cNvSpPr>
          <p:nvPr>
            <p:ph type="title"/>
          </p:nvPr>
        </p:nvSpPr>
        <p:spPr/>
        <p:txBody>
          <a:bodyPr/>
          <a:lstStyle/>
          <a:p>
            <a:r>
              <a:rPr lang="en-US" altLang="en-US"/>
              <a:t>Execution Example (cont.)</a:t>
            </a:r>
          </a:p>
        </p:txBody>
      </p:sp>
      <p:sp>
        <p:nvSpPr>
          <p:cNvPr id="153603" name="Rectangle 3" descr="Rectangle: Click to edit Master text styles&#10;Second level&#10;Third level&#10;Fourth level&#10;Fifth level">
            <a:extLst>
              <a:ext uri="{FF2B5EF4-FFF2-40B4-BE49-F238E27FC236}">
                <a16:creationId xmlns:a16="http://schemas.microsoft.com/office/drawing/2014/main" id="{1CA4E5F9-0A2C-489B-856A-C11579690DBB}"/>
              </a:ext>
            </a:extLst>
          </p:cNvPr>
          <p:cNvSpPr>
            <a:spLocks noGrp="1" noChangeArrowheads="1"/>
          </p:cNvSpPr>
          <p:nvPr>
            <p:ph type="body" idx="1"/>
          </p:nvPr>
        </p:nvSpPr>
        <p:spPr>
          <a:xfrm>
            <a:off x="2362200" y="1752600"/>
            <a:ext cx="7772400" cy="685800"/>
          </a:xfrm>
        </p:spPr>
        <p:txBody>
          <a:bodyPr/>
          <a:lstStyle/>
          <a:p>
            <a:r>
              <a:rPr lang="en-US" altLang="en-US"/>
              <a:t>Recursive call, pivot selection</a:t>
            </a:r>
          </a:p>
        </p:txBody>
      </p:sp>
      <p:sp>
        <p:nvSpPr>
          <p:cNvPr id="153636" name="AutoShape 36">
            <a:extLst>
              <a:ext uri="{FF2B5EF4-FFF2-40B4-BE49-F238E27FC236}">
                <a16:creationId xmlns:a16="http://schemas.microsoft.com/office/drawing/2014/main" id="{9897B251-9CF9-46E6-BB90-EDB610C80954}"/>
              </a:ext>
            </a:extLst>
          </p:cNvPr>
          <p:cNvSpPr>
            <a:spLocks noChangeArrowheads="1"/>
          </p:cNvSpPr>
          <p:nvPr/>
        </p:nvSpPr>
        <p:spPr bwMode="auto">
          <a:xfrm>
            <a:off x="7167564" y="3617914"/>
            <a:ext cx="2562225" cy="427037"/>
          </a:xfrm>
          <a:prstGeom prst="roundRect">
            <a:avLst>
              <a:gd name="adj" fmla="val 16667"/>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7  9  </a:t>
            </a:r>
            <a:r>
              <a:rPr lang="en-US" altLang="en-US" u="sng">
                <a:solidFill>
                  <a:srgbClr val="000000"/>
                </a:solidFill>
              </a:rPr>
              <a:t>7</a:t>
            </a:r>
            <a:r>
              <a:rPr lang="en-US" altLang="en-US">
                <a:solidFill>
                  <a:schemeClr val="accent1"/>
                </a:solidFill>
              </a:rPr>
              <a:t>  1  </a:t>
            </a:r>
            <a:r>
              <a:rPr lang="en-US" altLang="en-US" b="1">
                <a:solidFill>
                  <a:schemeClr val="accent1"/>
                </a:solidFill>
                <a:sym typeface="Symbol" panose="05050102010706020507" pitchFamily="18" charset="2"/>
              </a:rPr>
              <a:t></a:t>
            </a:r>
            <a:r>
              <a:rPr lang="en-US" altLang="en-US">
                <a:solidFill>
                  <a:schemeClr val="accent1"/>
                </a:solidFill>
              </a:rPr>
              <a:t>  1  3  8  6</a:t>
            </a:r>
          </a:p>
        </p:txBody>
      </p:sp>
      <p:sp>
        <p:nvSpPr>
          <p:cNvPr id="153640" name="AutoShape 40">
            <a:extLst>
              <a:ext uri="{FF2B5EF4-FFF2-40B4-BE49-F238E27FC236}">
                <a16:creationId xmlns:a16="http://schemas.microsoft.com/office/drawing/2014/main" id="{BF998A8A-2D2F-4B13-856B-1A5A365B2036}"/>
              </a:ext>
            </a:extLst>
          </p:cNvPr>
          <p:cNvSpPr>
            <a:spLocks noChangeArrowheads="1"/>
          </p:cNvSpPr>
          <p:nvPr/>
        </p:nvSpPr>
        <p:spPr bwMode="auto">
          <a:xfrm>
            <a:off x="7010400" y="4643439"/>
            <a:ext cx="693738" cy="427037"/>
          </a:xfrm>
          <a:prstGeom prst="roundRect">
            <a:avLst>
              <a:gd name="adj" fmla="val 16667"/>
            </a:avLst>
          </a:prstGeom>
          <a:solidFill>
            <a:schemeClr val="folHlink"/>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folHlink"/>
                </a:solidFill>
              </a:rPr>
              <a:t>8 </a:t>
            </a:r>
            <a:r>
              <a:rPr lang="en-US" altLang="en-US" b="1">
                <a:solidFill>
                  <a:schemeClr val="folHlink"/>
                </a:solidFill>
                <a:sym typeface="Symbol" panose="05050102010706020507" pitchFamily="18" charset="2"/>
              </a:rPr>
              <a:t></a:t>
            </a:r>
            <a:r>
              <a:rPr lang="en-US" altLang="en-US">
                <a:solidFill>
                  <a:schemeClr val="folHlink"/>
                </a:solidFill>
              </a:rPr>
              <a:t> 8</a:t>
            </a:r>
          </a:p>
        </p:txBody>
      </p:sp>
      <p:cxnSp>
        <p:nvCxnSpPr>
          <p:cNvPr id="153643" name="AutoShape 43">
            <a:extLst>
              <a:ext uri="{FF2B5EF4-FFF2-40B4-BE49-F238E27FC236}">
                <a16:creationId xmlns:a16="http://schemas.microsoft.com/office/drawing/2014/main" id="{748B0430-433A-459D-A7BD-710E624F1D8F}"/>
              </a:ext>
            </a:extLst>
          </p:cNvPr>
          <p:cNvCxnSpPr>
            <a:cxnSpLocks noChangeShapeType="1"/>
            <a:stCxn id="153640" idx="0"/>
            <a:endCxn id="153636" idx="2"/>
          </p:cNvCxnSpPr>
          <p:nvPr/>
        </p:nvCxnSpPr>
        <p:spPr bwMode="auto">
          <a:xfrm flipV="1">
            <a:off x="7358063" y="4064001"/>
            <a:ext cx="1090612" cy="5699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644" name="AutoShape 44">
            <a:extLst>
              <a:ext uri="{FF2B5EF4-FFF2-40B4-BE49-F238E27FC236}">
                <a16:creationId xmlns:a16="http://schemas.microsoft.com/office/drawing/2014/main" id="{FC3C657C-4DA7-41D3-9574-E25E18409C66}"/>
              </a:ext>
            </a:extLst>
          </p:cNvPr>
          <p:cNvCxnSpPr>
            <a:cxnSpLocks noChangeShapeType="1"/>
            <a:stCxn id="153664" idx="0"/>
            <a:endCxn id="153636" idx="2"/>
          </p:cNvCxnSpPr>
          <p:nvPr/>
        </p:nvCxnSpPr>
        <p:spPr bwMode="auto">
          <a:xfrm flipH="1" flipV="1">
            <a:off x="8448675" y="4064001"/>
            <a:ext cx="1042988" cy="5699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649" name="AutoShape 49">
            <a:extLst>
              <a:ext uri="{FF2B5EF4-FFF2-40B4-BE49-F238E27FC236}">
                <a16:creationId xmlns:a16="http://schemas.microsoft.com/office/drawing/2014/main" id="{EABBF838-6BC0-4795-B93C-18F8E8BE1646}"/>
              </a:ext>
            </a:extLst>
          </p:cNvPr>
          <p:cNvSpPr>
            <a:spLocks noChangeArrowheads="1"/>
          </p:cNvSpPr>
          <p:nvPr/>
        </p:nvSpPr>
        <p:spPr bwMode="auto">
          <a:xfrm>
            <a:off x="3810000" y="2590801"/>
            <a:ext cx="4876800" cy="430213"/>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7  2  9  4 3  7  </a:t>
            </a:r>
            <a:r>
              <a:rPr lang="en-US" altLang="en-US" u="sng">
                <a:solidFill>
                  <a:srgbClr val="000000"/>
                </a:solidFill>
              </a:rPr>
              <a:t>6</a:t>
            </a:r>
            <a:r>
              <a:rPr lang="en-US" altLang="en-US"/>
              <a:t>  1</a:t>
            </a:r>
            <a:r>
              <a:rPr lang="en-US" altLang="en-US">
                <a:solidFill>
                  <a:schemeClr val="accent1"/>
                </a:solidFill>
              </a:rPr>
              <a:t> </a:t>
            </a:r>
            <a:r>
              <a:rPr lang="en-US" altLang="en-US" b="1">
                <a:solidFill>
                  <a:schemeClr val="accent1"/>
                </a:solidFill>
                <a:sym typeface="Symbol" panose="05050102010706020507" pitchFamily="18" charset="2"/>
              </a:rPr>
              <a:t></a:t>
            </a:r>
            <a:r>
              <a:rPr lang="en-US" altLang="en-US"/>
              <a:t>  </a:t>
            </a:r>
            <a:r>
              <a:rPr lang="en-US" altLang="en-US">
                <a:solidFill>
                  <a:schemeClr val="accent1"/>
                </a:solidFill>
              </a:rPr>
              <a:t>1  2  3  4  6  7  8  9</a:t>
            </a:r>
          </a:p>
        </p:txBody>
      </p:sp>
      <p:cxnSp>
        <p:nvCxnSpPr>
          <p:cNvPr id="153650" name="AutoShape 50">
            <a:extLst>
              <a:ext uri="{FF2B5EF4-FFF2-40B4-BE49-F238E27FC236}">
                <a16:creationId xmlns:a16="http://schemas.microsoft.com/office/drawing/2014/main" id="{ED30E3DD-32F7-4DBD-94B0-A1A3C3D7A0B8}"/>
              </a:ext>
            </a:extLst>
          </p:cNvPr>
          <p:cNvCxnSpPr>
            <a:cxnSpLocks noChangeShapeType="1"/>
            <a:stCxn id="153656" idx="0"/>
            <a:endCxn id="153649" idx="2"/>
          </p:cNvCxnSpPr>
          <p:nvPr/>
        </p:nvCxnSpPr>
        <p:spPr bwMode="auto">
          <a:xfrm flipV="1">
            <a:off x="4029076" y="3030538"/>
            <a:ext cx="2219325" cy="5778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651" name="AutoShape 51">
            <a:extLst>
              <a:ext uri="{FF2B5EF4-FFF2-40B4-BE49-F238E27FC236}">
                <a16:creationId xmlns:a16="http://schemas.microsoft.com/office/drawing/2014/main" id="{FC5B352E-9177-4491-8F26-AAE3C950F116}"/>
              </a:ext>
            </a:extLst>
          </p:cNvPr>
          <p:cNvCxnSpPr>
            <a:cxnSpLocks noChangeShapeType="1"/>
            <a:stCxn id="153636" idx="0"/>
            <a:endCxn id="153649" idx="2"/>
          </p:cNvCxnSpPr>
          <p:nvPr/>
        </p:nvCxnSpPr>
        <p:spPr bwMode="auto">
          <a:xfrm flipH="1" flipV="1">
            <a:off x="6248401" y="3030539"/>
            <a:ext cx="2200275" cy="5683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652" name="AutoShape 52">
            <a:extLst>
              <a:ext uri="{FF2B5EF4-FFF2-40B4-BE49-F238E27FC236}">
                <a16:creationId xmlns:a16="http://schemas.microsoft.com/office/drawing/2014/main" id="{076E266E-7817-49D5-9A09-0B87971DA558}"/>
              </a:ext>
            </a:extLst>
          </p:cNvPr>
          <p:cNvCxnSpPr>
            <a:cxnSpLocks noChangeShapeType="1"/>
            <a:stCxn id="153657" idx="0"/>
            <a:endCxn id="153656" idx="2"/>
          </p:cNvCxnSpPr>
          <p:nvPr/>
        </p:nvCxnSpPr>
        <p:spPr bwMode="auto">
          <a:xfrm flipV="1">
            <a:off x="3048001" y="4054475"/>
            <a:ext cx="98107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653" name="AutoShape 53">
            <a:extLst>
              <a:ext uri="{FF2B5EF4-FFF2-40B4-BE49-F238E27FC236}">
                <a16:creationId xmlns:a16="http://schemas.microsoft.com/office/drawing/2014/main" id="{118D9162-06D3-453E-A19B-7442BF57197D}"/>
              </a:ext>
            </a:extLst>
          </p:cNvPr>
          <p:cNvCxnSpPr>
            <a:cxnSpLocks noChangeShapeType="1"/>
            <a:stCxn id="153658" idx="0"/>
            <a:endCxn id="153656" idx="2"/>
          </p:cNvCxnSpPr>
          <p:nvPr/>
        </p:nvCxnSpPr>
        <p:spPr bwMode="auto">
          <a:xfrm flipH="1" flipV="1">
            <a:off x="4029075" y="4054475"/>
            <a:ext cx="10668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654" name="AutoShape 54">
            <a:extLst>
              <a:ext uri="{FF2B5EF4-FFF2-40B4-BE49-F238E27FC236}">
                <a16:creationId xmlns:a16="http://schemas.microsoft.com/office/drawing/2014/main" id="{000A9FA1-24AF-4C1F-82DF-76EF887319D0}"/>
              </a:ext>
            </a:extLst>
          </p:cNvPr>
          <p:cNvCxnSpPr>
            <a:cxnSpLocks noChangeShapeType="1"/>
            <a:stCxn id="153659" idx="0"/>
            <a:endCxn id="153658" idx="2"/>
          </p:cNvCxnSpPr>
          <p:nvPr/>
        </p:nvCxnSpPr>
        <p:spPr bwMode="auto">
          <a:xfrm flipV="1">
            <a:off x="4616451" y="5080000"/>
            <a:ext cx="4794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655" name="AutoShape 55">
            <a:extLst>
              <a:ext uri="{FF2B5EF4-FFF2-40B4-BE49-F238E27FC236}">
                <a16:creationId xmlns:a16="http://schemas.microsoft.com/office/drawing/2014/main" id="{FC9EB462-AA49-4918-A537-DE9771A8DA5E}"/>
              </a:ext>
            </a:extLst>
          </p:cNvPr>
          <p:cNvCxnSpPr>
            <a:cxnSpLocks noChangeShapeType="1"/>
            <a:stCxn id="153658" idx="2"/>
            <a:endCxn id="153660" idx="0"/>
          </p:cNvCxnSpPr>
          <p:nvPr/>
        </p:nvCxnSpPr>
        <p:spPr bwMode="auto">
          <a:xfrm>
            <a:off x="5095876" y="5080000"/>
            <a:ext cx="5048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656" name="AutoShape 56">
            <a:extLst>
              <a:ext uri="{FF2B5EF4-FFF2-40B4-BE49-F238E27FC236}">
                <a16:creationId xmlns:a16="http://schemas.microsoft.com/office/drawing/2014/main" id="{C800AF3F-9F23-4B4B-82EA-EFD0F9C980FB}"/>
              </a:ext>
            </a:extLst>
          </p:cNvPr>
          <p:cNvSpPr>
            <a:spLocks noChangeArrowheads="1"/>
          </p:cNvSpPr>
          <p:nvPr/>
        </p:nvSpPr>
        <p:spPr bwMode="auto">
          <a:xfrm>
            <a:off x="2747964" y="3617914"/>
            <a:ext cx="2562225" cy="427037"/>
          </a:xfrm>
          <a:prstGeom prst="roundRect">
            <a:avLst>
              <a:gd name="adj" fmla="val 16667"/>
            </a:avLst>
          </a:prstGeom>
          <a:solidFill>
            <a:schemeClr val="accent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u="sng">
                <a:solidFill>
                  <a:srgbClr val="000000"/>
                </a:solidFill>
              </a:rPr>
              <a:t>2</a:t>
            </a:r>
            <a:r>
              <a:rPr lang="en-US" altLang="en-US"/>
              <a:t>  4  3  1 </a:t>
            </a:r>
            <a:r>
              <a:rPr lang="en-US" altLang="en-US">
                <a:solidFill>
                  <a:schemeClr val="accent1"/>
                </a:solidFill>
              </a:rPr>
              <a:t> </a:t>
            </a:r>
            <a:r>
              <a:rPr lang="en-US" altLang="en-US" b="1">
                <a:solidFill>
                  <a:srgbClr val="000000"/>
                </a:solidFill>
                <a:sym typeface="Symbol" panose="05050102010706020507" pitchFamily="18" charset="2"/>
              </a:rPr>
              <a:t></a:t>
            </a:r>
            <a:r>
              <a:rPr lang="en-US" altLang="en-US">
                <a:solidFill>
                  <a:schemeClr val="tx2"/>
                </a:solidFill>
              </a:rPr>
              <a:t>  1  </a:t>
            </a:r>
            <a:r>
              <a:rPr lang="en-US" altLang="en-US" u="sng">
                <a:solidFill>
                  <a:srgbClr val="000000"/>
                </a:solidFill>
              </a:rPr>
              <a:t>2</a:t>
            </a:r>
            <a:r>
              <a:rPr lang="en-US" altLang="en-US">
                <a:solidFill>
                  <a:srgbClr val="000000"/>
                </a:solidFill>
              </a:rPr>
              <a:t> </a:t>
            </a:r>
            <a:r>
              <a:rPr lang="en-US" altLang="en-US">
                <a:solidFill>
                  <a:schemeClr val="tx2"/>
                </a:solidFill>
              </a:rPr>
              <a:t> 3  4</a:t>
            </a:r>
          </a:p>
        </p:txBody>
      </p:sp>
      <p:sp>
        <p:nvSpPr>
          <p:cNvPr id="153657" name="AutoShape 57">
            <a:extLst>
              <a:ext uri="{FF2B5EF4-FFF2-40B4-BE49-F238E27FC236}">
                <a16:creationId xmlns:a16="http://schemas.microsoft.com/office/drawing/2014/main" id="{AAFF85BC-A587-43E5-9ACD-F6E18BE9AC15}"/>
              </a:ext>
            </a:extLst>
          </p:cNvPr>
          <p:cNvSpPr>
            <a:spLocks noChangeArrowheads="1"/>
          </p:cNvSpPr>
          <p:nvPr/>
        </p:nvSpPr>
        <p:spPr bwMode="auto">
          <a:xfrm>
            <a:off x="2590800" y="4643439"/>
            <a:ext cx="914400" cy="427037"/>
          </a:xfrm>
          <a:prstGeom prst="roundRect">
            <a:avLst>
              <a:gd name="adj" fmla="val 16667"/>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a:t>
            </a:r>
            <a:r>
              <a:rPr lang="en-US" altLang="en-US">
                <a:solidFill>
                  <a:schemeClr val="accent1"/>
                </a:solidFill>
              </a:rPr>
              <a:t> </a:t>
            </a:r>
            <a:r>
              <a:rPr lang="en-US" altLang="en-US" b="1">
                <a:solidFill>
                  <a:srgbClr val="000000"/>
                </a:solidFill>
                <a:sym typeface="Symbol" panose="05050102010706020507" pitchFamily="18" charset="2"/>
              </a:rPr>
              <a:t></a:t>
            </a:r>
            <a:r>
              <a:rPr lang="en-US" altLang="en-US">
                <a:solidFill>
                  <a:schemeClr val="accent1"/>
                </a:solidFill>
              </a:rPr>
              <a:t> </a:t>
            </a:r>
            <a:r>
              <a:rPr lang="en-US" altLang="en-US">
                <a:solidFill>
                  <a:schemeClr val="tx2"/>
                </a:solidFill>
              </a:rPr>
              <a:t>1</a:t>
            </a:r>
          </a:p>
        </p:txBody>
      </p:sp>
      <p:sp>
        <p:nvSpPr>
          <p:cNvPr id="153658" name="AutoShape 58">
            <a:extLst>
              <a:ext uri="{FF2B5EF4-FFF2-40B4-BE49-F238E27FC236}">
                <a16:creationId xmlns:a16="http://schemas.microsoft.com/office/drawing/2014/main" id="{1CDBCB7F-AA63-463F-B8B3-37A7DAD1F3D7}"/>
              </a:ext>
            </a:extLst>
          </p:cNvPr>
          <p:cNvSpPr>
            <a:spLocks noChangeArrowheads="1"/>
          </p:cNvSpPr>
          <p:nvPr/>
        </p:nvSpPr>
        <p:spPr bwMode="auto">
          <a:xfrm>
            <a:off x="4348164" y="4643439"/>
            <a:ext cx="1495425" cy="427037"/>
          </a:xfrm>
          <a:prstGeom prst="roundRect">
            <a:avLst>
              <a:gd name="adj" fmla="val 16667"/>
            </a:avLst>
          </a:prstGeom>
          <a:solidFill>
            <a:schemeClr val="accent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4  </a:t>
            </a:r>
            <a:r>
              <a:rPr lang="en-US" altLang="en-US" u="sng">
                <a:solidFill>
                  <a:srgbClr val="000000"/>
                </a:solidFill>
              </a:rPr>
              <a:t>3</a:t>
            </a:r>
            <a:r>
              <a:rPr lang="en-US" altLang="en-US"/>
              <a:t>  </a:t>
            </a:r>
            <a:r>
              <a:rPr lang="en-US" altLang="en-US" b="1">
                <a:solidFill>
                  <a:srgbClr val="000000"/>
                </a:solidFill>
                <a:sym typeface="Symbol" panose="05050102010706020507" pitchFamily="18" charset="2"/>
              </a:rPr>
              <a:t></a:t>
            </a:r>
            <a:r>
              <a:rPr lang="en-US" altLang="en-US">
                <a:solidFill>
                  <a:schemeClr val="accent1"/>
                </a:solidFill>
              </a:rPr>
              <a:t> </a:t>
            </a:r>
            <a:r>
              <a:rPr lang="en-US" altLang="en-US">
                <a:solidFill>
                  <a:srgbClr val="000000"/>
                </a:solidFill>
              </a:rPr>
              <a:t> </a:t>
            </a:r>
            <a:r>
              <a:rPr lang="en-US" altLang="en-US" u="sng">
                <a:solidFill>
                  <a:srgbClr val="000000"/>
                </a:solidFill>
              </a:rPr>
              <a:t>3</a:t>
            </a:r>
            <a:r>
              <a:rPr lang="en-US" altLang="en-US">
                <a:solidFill>
                  <a:srgbClr val="000000"/>
                </a:solidFill>
              </a:rPr>
              <a:t>  </a:t>
            </a:r>
            <a:r>
              <a:rPr lang="en-US" altLang="en-US">
                <a:solidFill>
                  <a:schemeClr val="tx2"/>
                </a:solidFill>
              </a:rPr>
              <a:t>4</a:t>
            </a:r>
          </a:p>
        </p:txBody>
      </p:sp>
      <p:sp>
        <p:nvSpPr>
          <p:cNvPr id="153659" name="AutoShape 59">
            <a:extLst>
              <a:ext uri="{FF2B5EF4-FFF2-40B4-BE49-F238E27FC236}">
                <a16:creationId xmlns:a16="http://schemas.microsoft.com/office/drawing/2014/main" id="{D1842A3E-4508-41F0-8331-43EED7F42C5A}"/>
              </a:ext>
            </a:extLst>
          </p:cNvPr>
          <p:cNvSpPr>
            <a:spLocks noChangeArrowheads="1"/>
          </p:cNvSpPr>
          <p:nvPr/>
        </p:nvSpPr>
        <p:spPr bwMode="auto">
          <a:xfrm>
            <a:off x="4262439" y="5668964"/>
            <a:ext cx="706437" cy="427037"/>
          </a:xfrm>
          <a:prstGeom prst="roundRect">
            <a:avLst>
              <a:gd name="adj" fmla="val 16667"/>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folHlink"/>
                </a:solidFill>
              </a:rPr>
              <a:t>9 </a:t>
            </a:r>
            <a:r>
              <a:rPr lang="en-US" altLang="en-US" b="1">
                <a:solidFill>
                  <a:schemeClr val="folHlink"/>
                </a:solidFill>
                <a:sym typeface="Symbol" panose="05050102010706020507" pitchFamily="18" charset="2"/>
              </a:rPr>
              <a:t></a:t>
            </a:r>
            <a:r>
              <a:rPr lang="en-US" altLang="en-US">
                <a:solidFill>
                  <a:schemeClr val="folHlink"/>
                </a:solidFill>
              </a:rPr>
              <a:t> 9</a:t>
            </a:r>
          </a:p>
        </p:txBody>
      </p:sp>
      <p:sp>
        <p:nvSpPr>
          <p:cNvPr id="153660" name="AutoShape 60">
            <a:extLst>
              <a:ext uri="{FF2B5EF4-FFF2-40B4-BE49-F238E27FC236}">
                <a16:creationId xmlns:a16="http://schemas.microsoft.com/office/drawing/2014/main" id="{780E302E-9063-4FA1-A279-882398796823}"/>
              </a:ext>
            </a:extLst>
          </p:cNvPr>
          <p:cNvSpPr>
            <a:spLocks noChangeArrowheads="1"/>
          </p:cNvSpPr>
          <p:nvPr/>
        </p:nvSpPr>
        <p:spPr bwMode="auto">
          <a:xfrm>
            <a:off x="5256214" y="5668964"/>
            <a:ext cx="687387" cy="427037"/>
          </a:xfrm>
          <a:prstGeom prst="roundRect">
            <a:avLst>
              <a:gd name="adj" fmla="val 16667"/>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4</a:t>
            </a:r>
            <a:r>
              <a:rPr lang="en-US" altLang="en-US">
                <a:solidFill>
                  <a:schemeClr val="accent1"/>
                </a:solidFill>
              </a:rPr>
              <a:t> </a:t>
            </a:r>
            <a:r>
              <a:rPr lang="en-US" altLang="en-US" b="1">
                <a:solidFill>
                  <a:srgbClr val="000000"/>
                </a:solidFill>
                <a:sym typeface="Symbol" panose="05050102010706020507" pitchFamily="18" charset="2"/>
              </a:rPr>
              <a:t></a:t>
            </a:r>
            <a:r>
              <a:rPr lang="en-US" altLang="en-US">
                <a:solidFill>
                  <a:schemeClr val="accent1"/>
                </a:solidFill>
              </a:rPr>
              <a:t> </a:t>
            </a:r>
            <a:r>
              <a:rPr lang="en-US" altLang="en-US">
                <a:solidFill>
                  <a:schemeClr val="tx2"/>
                </a:solidFill>
              </a:rPr>
              <a:t>4</a:t>
            </a:r>
          </a:p>
        </p:txBody>
      </p:sp>
      <p:sp>
        <p:nvSpPr>
          <p:cNvPr id="153663" name="Line 63">
            <a:extLst>
              <a:ext uri="{FF2B5EF4-FFF2-40B4-BE49-F238E27FC236}">
                <a16:creationId xmlns:a16="http://schemas.microsoft.com/office/drawing/2014/main" id="{68BD4F2A-C409-494D-A6A9-8B171B739C18}"/>
              </a:ext>
            </a:extLst>
          </p:cNvPr>
          <p:cNvSpPr>
            <a:spLocks noChangeShapeType="1"/>
          </p:cNvSpPr>
          <p:nvPr/>
        </p:nvSpPr>
        <p:spPr bwMode="auto">
          <a:xfrm>
            <a:off x="7543800" y="3124200"/>
            <a:ext cx="685800" cy="2286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64" name="AutoShape 64">
            <a:extLst>
              <a:ext uri="{FF2B5EF4-FFF2-40B4-BE49-F238E27FC236}">
                <a16:creationId xmlns:a16="http://schemas.microsoft.com/office/drawing/2014/main" id="{96E46E5D-91DF-4564-9FE6-02CEBA11391E}"/>
              </a:ext>
            </a:extLst>
          </p:cNvPr>
          <p:cNvSpPr>
            <a:spLocks noChangeArrowheads="1"/>
          </p:cNvSpPr>
          <p:nvPr/>
        </p:nvSpPr>
        <p:spPr bwMode="auto">
          <a:xfrm>
            <a:off x="9144000" y="4643439"/>
            <a:ext cx="693738" cy="427037"/>
          </a:xfrm>
          <a:prstGeom prst="roundRect">
            <a:avLst>
              <a:gd name="adj" fmla="val 16667"/>
            </a:avLst>
          </a:prstGeom>
          <a:solidFill>
            <a:schemeClr val="folHlink"/>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folHlink"/>
                </a:solidFill>
              </a:rPr>
              <a:t>9 </a:t>
            </a:r>
            <a:r>
              <a:rPr lang="en-US" altLang="en-US" b="1">
                <a:solidFill>
                  <a:schemeClr val="folHlink"/>
                </a:solidFill>
                <a:sym typeface="Symbol" panose="05050102010706020507" pitchFamily="18" charset="2"/>
              </a:rPr>
              <a:t></a:t>
            </a:r>
            <a:r>
              <a:rPr lang="en-US" altLang="en-US">
                <a:solidFill>
                  <a:schemeClr val="folHlink"/>
                </a:solidFill>
              </a:rPr>
              <a:t> 9</a:t>
            </a:r>
          </a:p>
        </p:txBody>
      </p:sp>
    </p:spTree>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a:extLst>
              <a:ext uri="{FF2B5EF4-FFF2-40B4-BE49-F238E27FC236}">
                <a16:creationId xmlns:a16="http://schemas.microsoft.com/office/drawing/2014/main" id="{E771694F-828C-426C-867E-299118116797}"/>
              </a:ext>
            </a:extLst>
          </p:cNvPr>
          <p:cNvSpPr>
            <a:spLocks noGrp="1"/>
          </p:cNvSpPr>
          <p:nvPr>
            <p:ph type="sldNum" sz="quarter" idx="12"/>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0A2A9D46-4194-455F-B69F-E9E7B453A657}" type="slidenum">
              <a:rPr lang="en-US" altLang="en-US" smtClean="0"/>
              <a:pPr/>
              <a:t>104</a:t>
            </a:fld>
            <a:endParaRPr lang="en-US" altLang="en-US"/>
          </a:p>
        </p:txBody>
      </p:sp>
      <p:sp>
        <p:nvSpPr>
          <p:cNvPr id="154626" name="Rectangle 2">
            <a:extLst>
              <a:ext uri="{FF2B5EF4-FFF2-40B4-BE49-F238E27FC236}">
                <a16:creationId xmlns:a16="http://schemas.microsoft.com/office/drawing/2014/main" id="{4C06A752-4EBA-4CBB-862D-2E5889C40BBF}"/>
              </a:ext>
            </a:extLst>
          </p:cNvPr>
          <p:cNvSpPr>
            <a:spLocks noGrp="1" noChangeArrowheads="1"/>
          </p:cNvSpPr>
          <p:nvPr>
            <p:ph type="title"/>
          </p:nvPr>
        </p:nvSpPr>
        <p:spPr/>
        <p:txBody>
          <a:bodyPr/>
          <a:lstStyle/>
          <a:p>
            <a:r>
              <a:rPr lang="en-US" altLang="en-US"/>
              <a:t>Execution Example (cont.)</a:t>
            </a:r>
          </a:p>
        </p:txBody>
      </p:sp>
      <p:sp>
        <p:nvSpPr>
          <p:cNvPr id="154627" name="Rectangle 3" descr="Rectangle: Click to edit Master text styles&#10;Second level&#10;Third level&#10;Fourth level&#10;Fifth level">
            <a:extLst>
              <a:ext uri="{FF2B5EF4-FFF2-40B4-BE49-F238E27FC236}">
                <a16:creationId xmlns:a16="http://schemas.microsoft.com/office/drawing/2014/main" id="{EAEFB058-D57C-43A6-8DC5-97D78937CB29}"/>
              </a:ext>
            </a:extLst>
          </p:cNvPr>
          <p:cNvSpPr>
            <a:spLocks noGrp="1" noChangeArrowheads="1"/>
          </p:cNvSpPr>
          <p:nvPr>
            <p:ph type="body" idx="1"/>
          </p:nvPr>
        </p:nvSpPr>
        <p:spPr>
          <a:xfrm>
            <a:off x="2362200" y="1676400"/>
            <a:ext cx="7772400" cy="762000"/>
          </a:xfrm>
        </p:spPr>
        <p:txBody>
          <a:bodyPr/>
          <a:lstStyle/>
          <a:p>
            <a:r>
              <a:rPr lang="en-US" altLang="en-US"/>
              <a:t>Partition, …, recursive call, base case</a:t>
            </a:r>
          </a:p>
        </p:txBody>
      </p:sp>
      <p:sp>
        <p:nvSpPr>
          <p:cNvPr id="154660" name="AutoShape 36">
            <a:extLst>
              <a:ext uri="{FF2B5EF4-FFF2-40B4-BE49-F238E27FC236}">
                <a16:creationId xmlns:a16="http://schemas.microsoft.com/office/drawing/2014/main" id="{82783906-32C4-4AE8-9014-300F03576DB5}"/>
              </a:ext>
            </a:extLst>
          </p:cNvPr>
          <p:cNvSpPr>
            <a:spLocks noChangeArrowheads="1"/>
          </p:cNvSpPr>
          <p:nvPr/>
        </p:nvSpPr>
        <p:spPr bwMode="auto">
          <a:xfrm>
            <a:off x="7167564" y="3617914"/>
            <a:ext cx="2562225" cy="427037"/>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7  9  </a:t>
            </a:r>
            <a:r>
              <a:rPr lang="en-US" altLang="en-US" u="sng">
                <a:solidFill>
                  <a:srgbClr val="000000"/>
                </a:solidFill>
              </a:rPr>
              <a:t>7</a:t>
            </a:r>
            <a:r>
              <a:rPr lang="en-US" altLang="en-US">
                <a:solidFill>
                  <a:schemeClr val="accent1"/>
                </a:solidFill>
              </a:rPr>
              <a:t>  1  </a:t>
            </a:r>
            <a:r>
              <a:rPr lang="en-US" altLang="en-US" b="1">
                <a:solidFill>
                  <a:schemeClr val="accent1"/>
                </a:solidFill>
                <a:sym typeface="Symbol" panose="05050102010706020507" pitchFamily="18" charset="2"/>
              </a:rPr>
              <a:t></a:t>
            </a:r>
            <a:r>
              <a:rPr lang="en-US" altLang="en-US">
                <a:solidFill>
                  <a:schemeClr val="accent1"/>
                </a:solidFill>
              </a:rPr>
              <a:t>  1  3  8  6</a:t>
            </a:r>
          </a:p>
        </p:txBody>
      </p:sp>
      <p:sp>
        <p:nvSpPr>
          <p:cNvPr id="154661" name="AutoShape 37">
            <a:extLst>
              <a:ext uri="{FF2B5EF4-FFF2-40B4-BE49-F238E27FC236}">
                <a16:creationId xmlns:a16="http://schemas.microsoft.com/office/drawing/2014/main" id="{4B2F0551-724E-4CAB-9DF8-2284B09024F2}"/>
              </a:ext>
            </a:extLst>
          </p:cNvPr>
          <p:cNvSpPr>
            <a:spLocks noChangeArrowheads="1"/>
          </p:cNvSpPr>
          <p:nvPr/>
        </p:nvSpPr>
        <p:spPr bwMode="auto">
          <a:xfrm>
            <a:off x="7010400" y="4643439"/>
            <a:ext cx="693738" cy="427037"/>
          </a:xfrm>
          <a:prstGeom prst="roundRect">
            <a:avLst>
              <a:gd name="adj" fmla="val 16667"/>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folHlink"/>
                </a:solidFill>
              </a:rPr>
              <a:t>8 </a:t>
            </a:r>
            <a:r>
              <a:rPr lang="en-US" altLang="en-US" b="1">
                <a:solidFill>
                  <a:schemeClr val="folHlink"/>
                </a:solidFill>
                <a:sym typeface="Symbol" panose="05050102010706020507" pitchFamily="18" charset="2"/>
              </a:rPr>
              <a:t></a:t>
            </a:r>
            <a:r>
              <a:rPr lang="en-US" altLang="en-US">
                <a:solidFill>
                  <a:schemeClr val="folHlink"/>
                </a:solidFill>
              </a:rPr>
              <a:t> 8</a:t>
            </a:r>
          </a:p>
        </p:txBody>
      </p:sp>
      <p:cxnSp>
        <p:nvCxnSpPr>
          <p:cNvPr id="154662" name="AutoShape 38">
            <a:extLst>
              <a:ext uri="{FF2B5EF4-FFF2-40B4-BE49-F238E27FC236}">
                <a16:creationId xmlns:a16="http://schemas.microsoft.com/office/drawing/2014/main" id="{23946E3C-6753-46F0-A6BC-605AFE8032FF}"/>
              </a:ext>
            </a:extLst>
          </p:cNvPr>
          <p:cNvCxnSpPr>
            <a:cxnSpLocks noChangeShapeType="1"/>
            <a:stCxn id="154661" idx="0"/>
            <a:endCxn id="154660" idx="2"/>
          </p:cNvCxnSpPr>
          <p:nvPr/>
        </p:nvCxnSpPr>
        <p:spPr bwMode="auto">
          <a:xfrm flipV="1">
            <a:off x="7358063" y="4054475"/>
            <a:ext cx="1090612"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663" name="AutoShape 39">
            <a:extLst>
              <a:ext uri="{FF2B5EF4-FFF2-40B4-BE49-F238E27FC236}">
                <a16:creationId xmlns:a16="http://schemas.microsoft.com/office/drawing/2014/main" id="{19B0807F-0FBA-4694-805A-2D6F8C60ED0D}"/>
              </a:ext>
            </a:extLst>
          </p:cNvPr>
          <p:cNvCxnSpPr>
            <a:cxnSpLocks noChangeShapeType="1"/>
            <a:stCxn id="154677" idx="0"/>
            <a:endCxn id="154660" idx="2"/>
          </p:cNvCxnSpPr>
          <p:nvPr/>
        </p:nvCxnSpPr>
        <p:spPr bwMode="auto">
          <a:xfrm flipH="1" flipV="1">
            <a:off x="8448675" y="4054476"/>
            <a:ext cx="1042988" cy="5699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664" name="AutoShape 40">
            <a:extLst>
              <a:ext uri="{FF2B5EF4-FFF2-40B4-BE49-F238E27FC236}">
                <a16:creationId xmlns:a16="http://schemas.microsoft.com/office/drawing/2014/main" id="{B5A8192D-6F33-405C-BEE5-C503091A4107}"/>
              </a:ext>
            </a:extLst>
          </p:cNvPr>
          <p:cNvSpPr>
            <a:spLocks noChangeArrowheads="1"/>
          </p:cNvSpPr>
          <p:nvPr/>
        </p:nvSpPr>
        <p:spPr bwMode="auto">
          <a:xfrm>
            <a:off x="3810000" y="2590801"/>
            <a:ext cx="4876800" cy="430213"/>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7  2  9  4 3  7  </a:t>
            </a:r>
            <a:r>
              <a:rPr lang="en-US" altLang="en-US" u="sng">
                <a:solidFill>
                  <a:srgbClr val="000000"/>
                </a:solidFill>
              </a:rPr>
              <a:t>6</a:t>
            </a:r>
            <a:r>
              <a:rPr lang="en-US" altLang="en-US"/>
              <a:t>  1</a:t>
            </a:r>
            <a:r>
              <a:rPr lang="en-US" altLang="en-US">
                <a:solidFill>
                  <a:schemeClr val="accent1"/>
                </a:solidFill>
              </a:rPr>
              <a:t> </a:t>
            </a:r>
            <a:r>
              <a:rPr lang="en-US" altLang="en-US" b="1">
                <a:solidFill>
                  <a:schemeClr val="accent1"/>
                </a:solidFill>
                <a:sym typeface="Symbol" panose="05050102010706020507" pitchFamily="18" charset="2"/>
              </a:rPr>
              <a:t></a:t>
            </a:r>
            <a:r>
              <a:rPr lang="en-US" altLang="en-US"/>
              <a:t>  </a:t>
            </a:r>
            <a:r>
              <a:rPr lang="en-US" altLang="en-US">
                <a:solidFill>
                  <a:schemeClr val="accent1"/>
                </a:solidFill>
              </a:rPr>
              <a:t>1  2  3  4  6  7  8  9</a:t>
            </a:r>
          </a:p>
        </p:txBody>
      </p:sp>
      <p:cxnSp>
        <p:nvCxnSpPr>
          <p:cNvPr id="154665" name="AutoShape 41">
            <a:extLst>
              <a:ext uri="{FF2B5EF4-FFF2-40B4-BE49-F238E27FC236}">
                <a16:creationId xmlns:a16="http://schemas.microsoft.com/office/drawing/2014/main" id="{D8D65FD2-50A5-403C-A6CC-67E95477E80F}"/>
              </a:ext>
            </a:extLst>
          </p:cNvPr>
          <p:cNvCxnSpPr>
            <a:cxnSpLocks noChangeShapeType="1"/>
            <a:stCxn id="154671" idx="0"/>
            <a:endCxn id="154664" idx="2"/>
          </p:cNvCxnSpPr>
          <p:nvPr/>
        </p:nvCxnSpPr>
        <p:spPr bwMode="auto">
          <a:xfrm flipV="1">
            <a:off x="4029076" y="3030538"/>
            <a:ext cx="2219325" cy="5778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666" name="AutoShape 42">
            <a:extLst>
              <a:ext uri="{FF2B5EF4-FFF2-40B4-BE49-F238E27FC236}">
                <a16:creationId xmlns:a16="http://schemas.microsoft.com/office/drawing/2014/main" id="{4074E3BE-5C9F-4BC7-83CF-FC0FB2847C3C}"/>
              </a:ext>
            </a:extLst>
          </p:cNvPr>
          <p:cNvCxnSpPr>
            <a:cxnSpLocks noChangeShapeType="1"/>
            <a:stCxn id="154660" idx="0"/>
            <a:endCxn id="154664" idx="2"/>
          </p:cNvCxnSpPr>
          <p:nvPr/>
        </p:nvCxnSpPr>
        <p:spPr bwMode="auto">
          <a:xfrm flipH="1" flipV="1">
            <a:off x="6248401" y="3030538"/>
            <a:ext cx="2200275" cy="5778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667" name="AutoShape 43">
            <a:extLst>
              <a:ext uri="{FF2B5EF4-FFF2-40B4-BE49-F238E27FC236}">
                <a16:creationId xmlns:a16="http://schemas.microsoft.com/office/drawing/2014/main" id="{99761075-FA07-4F48-B590-04BAE116D1D3}"/>
              </a:ext>
            </a:extLst>
          </p:cNvPr>
          <p:cNvCxnSpPr>
            <a:cxnSpLocks noChangeShapeType="1"/>
            <a:stCxn id="154672" idx="0"/>
            <a:endCxn id="154671" idx="2"/>
          </p:cNvCxnSpPr>
          <p:nvPr/>
        </p:nvCxnSpPr>
        <p:spPr bwMode="auto">
          <a:xfrm flipV="1">
            <a:off x="3048001" y="4054475"/>
            <a:ext cx="98107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668" name="AutoShape 44">
            <a:extLst>
              <a:ext uri="{FF2B5EF4-FFF2-40B4-BE49-F238E27FC236}">
                <a16:creationId xmlns:a16="http://schemas.microsoft.com/office/drawing/2014/main" id="{F25F4E80-B429-4EE4-A43C-37C9B482357B}"/>
              </a:ext>
            </a:extLst>
          </p:cNvPr>
          <p:cNvCxnSpPr>
            <a:cxnSpLocks noChangeShapeType="1"/>
            <a:stCxn id="154673" idx="0"/>
            <a:endCxn id="154671" idx="2"/>
          </p:cNvCxnSpPr>
          <p:nvPr/>
        </p:nvCxnSpPr>
        <p:spPr bwMode="auto">
          <a:xfrm flipH="1" flipV="1">
            <a:off x="4029075" y="4054475"/>
            <a:ext cx="10668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669" name="AutoShape 45">
            <a:extLst>
              <a:ext uri="{FF2B5EF4-FFF2-40B4-BE49-F238E27FC236}">
                <a16:creationId xmlns:a16="http://schemas.microsoft.com/office/drawing/2014/main" id="{9DD6A597-C8AB-4867-82DA-9E345C9F5A3E}"/>
              </a:ext>
            </a:extLst>
          </p:cNvPr>
          <p:cNvCxnSpPr>
            <a:cxnSpLocks noChangeShapeType="1"/>
            <a:stCxn id="154674" idx="0"/>
            <a:endCxn id="154673" idx="2"/>
          </p:cNvCxnSpPr>
          <p:nvPr/>
        </p:nvCxnSpPr>
        <p:spPr bwMode="auto">
          <a:xfrm flipV="1">
            <a:off x="4616451" y="5080000"/>
            <a:ext cx="4794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670" name="AutoShape 46">
            <a:extLst>
              <a:ext uri="{FF2B5EF4-FFF2-40B4-BE49-F238E27FC236}">
                <a16:creationId xmlns:a16="http://schemas.microsoft.com/office/drawing/2014/main" id="{D2424F7A-7D35-440A-9D11-2D5034A7707A}"/>
              </a:ext>
            </a:extLst>
          </p:cNvPr>
          <p:cNvCxnSpPr>
            <a:cxnSpLocks noChangeShapeType="1"/>
            <a:stCxn id="154673" idx="2"/>
            <a:endCxn id="154675" idx="0"/>
          </p:cNvCxnSpPr>
          <p:nvPr/>
        </p:nvCxnSpPr>
        <p:spPr bwMode="auto">
          <a:xfrm>
            <a:off x="5095876" y="5080000"/>
            <a:ext cx="5048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671" name="AutoShape 47">
            <a:extLst>
              <a:ext uri="{FF2B5EF4-FFF2-40B4-BE49-F238E27FC236}">
                <a16:creationId xmlns:a16="http://schemas.microsoft.com/office/drawing/2014/main" id="{2C7EEC52-A0BF-4A7D-A04F-52A9906B67F4}"/>
              </a:ext>
            </a:extLst>
          </p:cNvPr>
          <p:cNvSpPr>
            <a:spLocks noChangeArrowheads="1"/>
          </p:cNvSpPr>
          <p:nvPr/>
        </p:nvSpPr>
        <p:spPr bwMode="auto">
          <a:xfrm>
            <a:off x="2747964" y="3617914"/>
            <a:ext cx="2562225" cy="427037"/>
          </a:xfrm>
          <a:prstGeom prst="roundRect">
            <a:avLst>
              <a:gd name="adj" fmla="val 16667"/>
            </a:avLst>
          </a:prstGeom>
          <a:solidFill>
            <a:schemeClr val="accent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u="sng">
                <a:solidFill>
                  <a:srgbClr val="000000"/>
                </a:solidFill>
              </a:rPr>
              <a:t>2</a:t>
            </a:r>
            <a:r>
              <a:rPr lang="en-US" altLang="en-US"/>
              <a:t>  4  3  1 </a:t>
            </a:r>
            <a:r>
              <a:rPr lang="en-US" altLang="en-US">
                <a:solidFill>
                  <a:schemeClr val="accent1"/>
                </a:solidFill>
              </a:rPr>
              <a:t> </a:t>
            </a:r>
            <a:r>
              <a:rPr lang="en-US" altLang="en-US" b="1">
                <a:solidFill>
                  <a:srgbClr val="000000"/>
                </a:solidFill>
                <a:sym typeface="Symbol" panose="05050102010706020507" pitchFamily="18" charset="2"/>
              </a:rPr>
              <a:t></a:t>
            </a:r>
            <a:r>
              <a:rPr lang="en-US" altLang="en-US">
                <a:solidFill>
                  <a:schemeClr val="tx2"/>
                </a:solidFill>
              </a:rPr>
              <a:t>  1  </a:t>
            </a:r>
            <a:r>
              <a:rPr lang="en-US" altLang="en-US" u="sng">
                <a:solidFill>
                  <a:srgbClr val="000000"/>
                </a:solidFill>
              </a:rPr>
              <a:t>2</a:t>
            </a:r>
            <a:r>
              <a:rPr lang="en-US" altLang="en-US">
                <a:solidFill>
                  <a:srgbClr val="000000"/>
                </a:solidFill>
              </a:rPr>
              <a:t> </a:t>
            </a:r>
            <a:r>
              <a:rPr lang="en-US" altLang="en-US">
                <a:solidFill>
                  <a:schemeClr val="tx2"/>
                </a:solidFill>
              </a:rPr>
              <a:t> 3  4</a:t>
            </a:r>
          </a:p>
        </p:txBody>
      </p:sp>
      <p:sp>
        <p:nvSpPr>
          <p:cNvPr id="154672" name="AutoShape 48">
            <a:extLst>
              <a:ext uri="{FF2B5EF4-FFF2-40B4-BE49-F238E27FC236}">
                <a16:creationId xmlns:a16="http://schemas.microsoft.com/office/drawing/2014/main" id="{34D9933D-A451-465C-A319-55936D551EE0}"/>
              </a:ext>
            </a:extLst>
          </p:cNvPr>
          <p:cNvSpPr>
            <a:spLocks noChangeArrowheads="1"/>
          </p:cNvSpPr>
          <p:nvPr/>
        </p:nvSpPr>
        <p:spPr bwMode="auto">
          <a:xfrm>
            <a:off x="2590800" y="4643439"/>
            <a:ext cx="914400" cy="427037"/>
          </a:xfrm>
          <a:prstGeom prst="roundRect">
            <a:avLst>
              <a:gd name="adj" fmla="val 16667"/>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a:t>
            </a:r>
            <a:r>
              <a:rPr lang="en-US" altLang="en-US">
                <a:solidFill>
                  <a:schemeClr val="accent1"/>
                </a:solidFill>
              </a:rPr>
              <a:t> </a:t>
            </a:r>
            <a:r>
              <a:rPr lang="en-US" altLang="en-US" b="1">
                <a:solidFill>
                  <a:srgbClr val="000000"/>
                </a:solidFill>
                <a:sym typeface="Symbol" panose="05050102010706020507" pitchFamily="18" charset="2"/>
              </a:rPr>
              <a:t></a:t>
            </a:r>
            <a:r>
              <a:rPr lang="en-US" altLang="en-US">
                <a:solidFill>
                  <a:schemeClr val="accent1"/>
                </a:solidFill>
              </a:rPr>
              <a:t> </a:t>
            </a:r>
            <a:r>
              <a:rPr lang="en-US" altLang="en-US">
                <a:solidFill>
                  <a:schemeClr val="tx2"/>
                </a:solidFill>
              </a:rPr>
              <a:t>1</a:t>
            </a:r>
          </a:p>
        </p:txBody>
      </p:sp>
      <p:sp>
        <p:nvSpPr>
          <p:cNvPr id="154673" name="AutoShape 49">
            <a:extLst>
              <a:ext uri="{FF2B5EF4-FFF2-40B4-BE49-F238E27FC236}">
                <a16:creationId xmlns:a16="http://schemas.microsoft.com/office/drawing/2014/main" id="{C2BE7053-EED8-472F-952E-F1DC07A0BCF8}"/>
              </a:ext>
            </a:extLst>
          </p:cNvPr>
          <p:cNvSpPr>
            <a:spLocks noChangeArrowheads="1"/>
          </p:cNvSpPr>
          <p:nvPr/>
        </p:nvSpPr>
        <p:spPr bwMode="auto">
          <a:xfrm>
            <a:off x="4348164" y="4643439"/>
            <a:ext cx="1495425" cy="427037"/>
          </a:xfrm>
          <a:prstGeom prst="roundRect">
            <a:avLst>
              <a:gd name="adj" fmla="val 16667"/>
            </a:avLst>
          </a:prstGeom>
          <a:solidFill>
            <a:schemeClr val="accent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4  </a:t>
            </a:r>
            <a:r>
              <a:rPr lang="en-US" altLang="en-US" u="sng">
                <a:solidFill>
                  <a:srgbClr val="000000"/>
                </a:solidFill>
              </a:rPr>
              <a:t>3</a:t>
            </a:r>
            <a:r>
              <a:rPr lang="en-US" altLang="en-US"/>
              <a:t>  </a:t>
            </a:r>
            <a:r>
              <a:rPr lang="en-US" altLang="en-US" b="1">
                <a:solidFill>
                  <a:srgbClr val="000000"/>
                </a:solidFill>
                <a:sym typeface="Symbol" panose="05050102010706020507" pitchFamily="18" charset="2"/>
              </a:rPr>
              <a:t></a:t>
            </a:r>
            <a:r>
              <a:rPr lang="en-US" altLang="en-US">
                <a:solidFill>
                  <a:schemeClr val="accent1"/>
                </a:solidFill>
              </a:rPr>
              <a:t> </a:t>
            </a:r>
            <a:r>
              <a:rPr lang="en-US" altLang="en-US">
                <a:solidFill>
                  <a:srgbClr val="000000"/>
                </a:solidFill>
              </a:rPr>
              <a:t> </a:t>
            </a:r>
            <a:r>
              <a:rPr lang="en-US" altLang="en-US" u="sng">
                <a:solidFill>
                  <a:srgbClr val="000000"/>
                </a:solidFill>
              </a:rPr>
              <a:t>3</a:t>
            </a:r>
            <a:r>
              <a:rPr lang="en-US" altLang="en-US">
                <a:solidFill>
                  <a:srgbClr val="000000"/>
                </a:solidFill>
              </a:rPr>
              <a:t>  </a:t>
            </a:r>
            <a:r>
              <a:rPr lang="en-US" altLang="en-US">
                <a:solidFill>
                  <a:schemeClr val="tx2"/>
                </a:solidFill>
              </a:rPr>
              <a:t>4</a:t>
            </a:r>
          </a:p>
        </p:txBody>
      </p:sp>
      <p:sp>
        <p:nvSpPr>
          <p:cNvPr id="154674" name="AutoShape 50">
            <a:extLst>
              <a:ext uri="{FF2B5EF4-FFF2-40B4-BE49-F238E27FC236}">
                <a16:creationId xmlns:a16="http://schemas.microsoft.com/office/drawing/2014/main" id="{AB2C92E1-D86C-40F9-9A42-116EECBCEB48}"/>
              </a:ext>
            </a:extLst>
          </p:cNvPr>
          <p:cNvSpPr>
            <a:spLocks noChangeArrowheads="1"/>
          </p:cNvSpPr>
          <p:nvPr/>
        </p:nvSpPr>
        <p:spPr bwMode="auto">
          <a:xfrm>
            <a:off x="4262439" y="5668964"/>
            <a:ext cx="706437" cy="427037"/>
          </a:xfrm>
          <a:prstGeom prst="roundRect">
            <a:avLst>
              <a:gd name="adj" fmla="val 16667"/>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folHlink"/>
                </a:solidFill>
              </a:rPr>
              <a:t>9 </a:t>
            </a:r>
            <a:r>
              <a:rPr lang="en-US" altLang="en-US" b="1">
                <a:solidFill>
                  <a:schemeClr val="folHlink"/>
                </a:solidFill>
                <a:sym typeface="Symbol" panose="05050102010706020507" pitchFamily="18" charset="2"/>
              </a:rPr>
              <a:t></a:t>
            </a:r>
            <a:r>
              <a:rPr lang="en-US" altLang="en-US">
                <a:solidFill>
                  <a:schemeClr val="folHlink"/>
                </a:solidFill>
              </a:rPr>
              <a:t> 9</a:t>
            </a:r>
          </a:p>
        </p:txBody>
      </p:sp>
      <p:sp>
        <p:nvSpPr>
          <p:cNvPr id="154675" name="AutoShape 51">
            <a:extLst>
              <a:ext uri="{FF2B5EF4-FFF2-40B4-BE49-F238E27FC236}">
                <a16:creationId xmlns:a16="http://schemas.microsoft.com/office/drawing/2014/main" id="{9057C2A4-116D-46AE-A9C1-530ABDA575A0}"/>
              </a:ext>
            </a:extLst>
          </p:cNvPr>
          <p:cNvSpPr>
            <a:spLocks noChangeArrowheads="1"/>
          </p:cNvSpPr>
          <p:nvPr/>
        </p:nvSpPr>
        <p:spPr bwMode="auto">
          <a:xfrm>
            <a:off x="5256214" y="5668964"/>
            <a:ext cx="687387" cy="427037"/>
          </a:xfrm>
          <a:prstGeom prst="roundRect">
            <a:avLst>
              <a:gd name="adj" fmla="val 16667"/>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4</a:t>
            </a:r>
            <a:r>
              <a:rPr lang="en-US" altLang="en-US">
                <a:solidFill>
                  <a:schemeClr val="accent1"/>
                </a:solidFill>
              </a:rPr>
              <a:t> </a:t>
            </a:r>
            <a:r>
              <a:rPr lang="en-US" altLang="en-US" b="1">
                <a:solidFill>
                  <a:srgbClr val="000000"/>
                </a:solidFill>
                <a:sym typeface="Symbol" panose="05050102010706020507" pitchFamily="18" charset="2"/>
              </a:rPr>
              <a:t></a:t>
            </a:r>
            <a:r>
              <a:rPr lang="en-US" altLang="en-US">
                <a:solidFill>
                  <a:schemeClr val="accent1"/>
                </a:solidFill>
              </a:rPr>
              <a:t> </a:t>
            </a:r>
            <a:r>
              <a:rPr lang="en-US" altLang="en-US">
                <a:solidFill>
                  <a:schemeClr val="tx2"/>
                </a:solidFill>
              </a:rPr>
              <a:t>4</a:t>
            </a:r>
          </a:p>
        </p:txBody>
      </p:sp>
      <p:sp>
        <p:nvSpPr>
          <p:cNvPr id="154676" name="Line 52">
            <a:extLst>
              <a:ext uri="{FF2B5EF4-FFF2-40B4-BE49-F238E27FC236}">
                <a16:creationId xmlns:a16="http://schemas.microsoft.com/office/drawing/2014/main" id="{0CC93994-3111-4615-8B77-F4EE0236953B}"/>
              </a:ext>
            </a:extLst>
          </p:cNvPr>
          <p:cNvSpPr>
            <a:spLocks noChangeShapeType="1"/>
          </p:cNvSpPr>
          <p:nvPr/>
        </p:nvSpPr>
        <p:spPr bwMode="auto">
          <a:xfrm rot="793333">
            <a:off x="8991600" y="4191000"/>
            <a:ext cx="685800" cy="2286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77" name="AutoShape 53">
            <a:extLst>
              <a:ext uri="{FF2B5EF4-FFF2-40B4-BE49-F238E27FC236}">
                <a16:creationId xmlns:a16="http://schemas.microsoft.com/office/drawing/2014/main" id="{EBC3532D-533E-4967-B60A-1F83467D0CBF}"/>
              </a:ext>
            </a:extLst>
          </p:cNvPr>
          <p:cNvSpPr>
            <a:spLocks noChangeArrowheads="1"/>
          </p:cNvSpPr>
          <p:nvPr/>
        </p:nvSpPr>
        <p:spPr bwMode="auto">
          <a:xfrm>
            <a:off x="9144000" y="4643439"/>
            <a:ext cx="693738" cy="427037"/>
          </a:xfrm>
          <a:prstGeom prst="roundRect">
            <a:avLst>
              <a:gd name="adj" fmla="val 16667"/>
            </a:avLst>
          </a:prstGeom>
          <a:solidFill>
            <a:schemeClr val="folHlink"/>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9</a:t>
            </a:r>
            <a:r>
              <a:rPr lang="en-US" altLang="en-US">
                <a:solidFill>
                  <a:schemeClr val="accent1"/>
                </a:solidFill>
              </a:rPr>
              <a:t> </a:t>
            </a:r>
            <a:r>
              <a:rPr lang="en-US" altLang="en-US" b="1">
                <a:solidFill>
                  <a:srgbClr val="000000"/>
                </a:solidFill>
                <a:sym typeface="Symbol" panose="05050102010706020507" pitchFamily="18" charset="2"/>
              </a:rPr>
              <a:t></a:t>
            </a:r>
            <a:r>
              <a:rPr lang="en-US" altLang="en-US">
                <a:solidFill>
                  <a:schemeClr val="accent1"/>
                </a:solidFill>
              </a:rPr>
              <a:t> </a:t>
            </a:r>
            <a:r>
              <a:rPr lang="en-US" altLang="en-US">
                <a:solidFill>
                  <a:schemeClr val="tx2"/>
                </a:solidFill>
              </a:rPr>
              <a:t>9</a:t>
            </a:r>
          </a:p>
        </p:txBody>
      </p:sp>
    </p:spTree>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a:extLst>
              <a:ext uri="{FF2B5EF4-FFF2-40B4-BE49-F238E27FC236}">
                <a16:creationId xmlns:a16="http://schemas.microsoft.com/office/drawing/2014/main" id="{D1C0051A-8517-4279-8574-F8CB4EBC245B}"/>
              </a:ext>
            </a:extLst>
          </p:cNvPr>
          <p:cNvSpPr>
            <a:spLocks noGrp="1"/>
          </p:cNvSpPr>
          <p:nvPr>
            <p:ph type="sldNum" sz="quarter" idx="12"/>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0A2A9D46-4194-455F-B69F-E9E7B453A657}" type="slidenum">
              <a:rPr lang="en-US" altLang="en-US" smtClean="0"/>
              <a:pPr/>
              <a:t>105</a:t>
            </a:fld>
            <a:endParaRPr lang="en-US" altLang="en-US"/>
          </a:p>
        </p:txBody>
      </p:sp>
      <p:sp>
        <p:nvSpPr>
          <p:cNvPr id="158722" name="Rectangle 2">
            <a:extLst>
              <a:ext uri="{FF2B5EF4-FFF2-40B4-BE49-F238E27FC236}">
                <a16:creationId xmlns:a16="http://schemas.microsoft.com/office/drawing/2014/main" id="{21A767C2-25E3-4AD9-AF57-3E98569C5CB6}"/>
              </a:ext>
            </a:extLst>
          </p:cNvPr>
          <p:cNvSpPr>
            <a:spLocks noGrp="1" noChangeArrowheads="1"/>
          </p:cNvSpPr>
          <p:nvPr>
            <p:ph type="title"/>
          </p:nvPr>
        </p:nvSpPr>
        <p:spPr/>
        <p:txBody>
          <a:bodyPr/>
          <a:lstStyle/>
          <a:p>
            <a:r>
              <a:rPr lang="en-US" altLang="en-US"/>
              <a:t>Execution Example (cont.)</a:t>
            </a:r>
          </a:p>
        </p:txBody>
      </p:sp>
      <p:sp>
        <p:nvSpPr>
          <p:cNvPr id="158723" name="Rectangle 3" descr="Rectangle: Click to edit Master text styles&#10;Second level&#10;Third level&#10;Fourth level&#10;Fifth level">
            <a:extLst>
              <a:ext uri="{FF2B5EF4-FFF2-40B4-BE49-F238E27FC236}">
                <a16:creationId xmlns:a16="http://schemas.microsoft.com/office/drawing/2014/main" id="{93337766-9748-467B-B015-CD0DD0C759A3}"/>
              </a:ext>
            </a:extLst>
          </p:cNvPr>
          <p:cNvSpPr>
            <a:spLocks noGrp="1" noChangeArrowheads="1"/>
          </p:cNvSpPr>
          <p:nvPr>
            <p:ph type="body" idx="1"/>
          </p:nvPr>
        </p:nvSpPr>
        <p:spPr>
          <a:xfrm>
            <a:off x="2362200" y="1676400"/>
            <a:ext cx="7772400" cy="685800"/>
          </a:xfrm>
        </p:spPr>
        <p:txBody>
          <a:bodyPr/>
          <a:lstStyle/>
          <a:p>
            <a:r>
              <a:rPr lang="en-US" altLang="en-US"/>
              <a:t>Join, join</a:t>
            </a:r>
          </a:p>
        </p:txBody>
      </p:sp>
      <p:sp>
        <p:nvSpPr>
          <p:cNvPr id="158755" name="AutoShape 35">
            <a:extLst>
              <a:ext uri="{FF2B5EF4-FFF2-40B4-BE49-F238E27FC236}">
                <a16:creationId xmlns:a16="http://schemas.microsoft.com/office/drawing/2014/main" id="{7147D65F-441F-4F88-8C97-E0EA31CCB4A5}"/>
              </a:ext>
            </a:extLst>
          </p:cNvPr>
          <p:cNvSpPr>
            <a:spLocks noChangeArrowheads="1"/>
          </p:cNvSpPr>
          <p:nvPr/>
        </p:nvSpPr>
        <p:spPr bwMode="auto">
          <a:xfrm>
            <a:off x="7167564" y="3617914"/>
            <a:ext cx="2562225" cy="427037"/>
          </a:xfrm>
          <a:prstGeom prst="roundRect">
            <a:avLst>
              <a:gd name="adj" fmla="val 16667"/>
            </a:avLst>
          </a:prstGeom>
          <a:solidFill>
            <a:schemeClr val="accent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rgbClr val="000000"/>
                </a:solidFill>
              </a:rPr>
              <a:t>7</a:t>
            </a:r>
            <a:r>
              <a:rPr lang="en-US" altLang="en-US"/>
              <a:t>  9  </a:t>
            </a:r>
            <a:r>
              <a:rPr lang="en-US" altLang="en-US" u="sng">
                <a:solidFill>
                  <a:srgbClr val="000000"/>
                </a:solidFill>
              </a:rPr>
              <a:t>7</a:t>
            </a:r>
            <a:r>
              <a:rPr lang="en-US" altLang="en-US">
                <a:solidFill>
                  <a:schemeClr val="accent1"/>
                </a:solidFill>
              </a:rPr>
              <a:t>  </a:t>
            </a:r>
            <a:r>
              <a:rPr lang="en-US" altLang="en-US">
                <a:solidFill>
                  <a:srgbClr val="000000"/>
                </a:solidFill>
              </a:rPr>
              <a:t> </a:t>
            </a:r>
            <a:r>
              <a:rPr lang="en-US" altLang="en-US" b="1">
                <a:solidFill>
                  <a:srgbClr val="000000"/>
                </a:solidFill>
                <a:sym typeface="Symbol" panose="05050102010706020507" pitchFamily="18" charset="2"/>
              </a:rPr>
              <a:t></a:t>
            </a:r>
            <a:r>
              <a:rPr lang="en-US" altLang="en-US">
                <a:solidFill>
                  <a:schemeClr val="accent1"/>
                </a:solidFill>
              </a:rPr>
              <a:t>  1</a:t>
            </a:r>
            <a:r>
              <a:rPr lang="en-US" altLang="en-US">
                <a:solidFill>
                  <a:srgbClr val="000000"/>
                </a:solidFill>
              </a:rPr>
              <a:t>7</a:t>
            </a:r>
            <a:r>
              <a:rPr lang="en-US" altLang="en-US"/>
              <a:t>  </a:t>
            </a:r>
            <a:r>
              <a:rPr lang="en-US" altLang="en-US" u="sng">
                <a:solidFill>
                  <a:srgbClr val="000000"/>
                </a:solidFill>
              </a:rPr>
              <a:t>7</a:t>
            </a:r>
            <a:r>
              <a:rPr lang="en-US" altLang="en-US"/>
              <a:t>  </a:t>
            </a:r>
            <a:r>
              <a:rPr lang="en-US" altLang="en-US">
                <a:solidFill>
                  <a:schemeClr val="tx2"/>
                </a:solidFill>
              </a:rPr>
              <a:t>9</a:t>
            </a:r>
          </a:p>
        </p:txBody>
      </p:sp>
      <p:sp>
        <p:nvSpPr>
          <p:cNvPr id="158756" name="AutoShape 36">
            <a:extLst>
              <a:ext uri="{FF2B5EF4-FFF2-40B4-BE49-F238E27FC236}">
                <a16:creationId xmlns:a16="http://schemas.microsoft.com/office/drawing/2014/main" id="{3C0A9FA3-297C-49FC-95EE-592428CE7771}"/>
              </a:ext>
            </a:extLst>
          </p:cNvPr>
          <p:cNvSpPr>
            <a:spLocks noChangeArrowheads="1"/>
          </p:cNvSpPr>
          <p:nvPr/>
        </p:nvSpPr>
        <p:spPr bwMode="auto">
          <a:xfrm>
            <a:off x="7010400" y="4643439"/>
            <a:ext cx="693738" cy="427037"/>
          </a:xfrm>
          <a:prstGeom prst="roundRect">
            <a:avLst>
              <a:gd name="adj" fmla="val 16667"/>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folHlink"/>
                </a:solidFill>
              </a:rPr>
              <a:t>8 </a:t>
            </a:r>
            <a:r>
              <a:rPr lang="en-US" altLang="en-US" b="1">
                <a:solidFill>
                  <a:schemeClr val="folHlink"/>
                </a:solidFill>
                <a:sym typeface="Symbol" panose="05050102010706020507" pitchFamily="18" charset="2"/>
              </a:rPr>
              <a:t></a:t>
            </a:r>
            <a:r>
              <a:rPr lang="en-US" altLang="en-US">
                <a:solidFill>
                  <a:schemeClr val="folHlink"/>
                </a:solidFill>
              </a:rPr>
              <a:t> 8</a:t>
            </a:r>
          </a:p>
        </p:txBody>
      </p:sp>
      <p:cxnSp>
        <p:nvCxnSpPr>
          <p:cNvPr id="158757" name="AutoShape 37">
            <a:extLst>
              <a:ext uri="{FF2B5EF4-FFF2-40B4-BE49-F238E27FC236}">
                <a16:creationId xmlns:a16="http://schemas.microsoft.com/office/drawing/2014/main" id="{92D753E8-435E-4E08-8F8F-40FEA13B877F}"/>
              </a:ext>
            </a:extLst>
          </p:cNvPr>
          <p:cNvCxnSpPr>
            <a:cxnSpLocks noChangeShapeType="1"/>
            <a:stCxn id="158756" idx="0"/>
            <a:endCxn id="158755" idx="2"/>
          </p:cNvCxnSpPr>
          <p:nvPr/>
        </p:nvCxnSpPr>
        <p:spPr bwMode="auto">
          <a:xfrm flipV="1">
            <a:off x="7358063" y="4054475"/>
            <a:ext cx="1090612"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758" name="AutoShape 38">
            <a:extLst>
              <a:ext uri="{FF2B5EF4-FFF2-40B4-BE49-F238E27FC236}">
                <a16:creationId xmlns:a16="http://schemas.microsoft.com/office/drawing/2014/main" id="{8B28AFEF-1954-4EC7-97A2-B6A42F3542D0}"/>
              </a:ext>
            </a:extLst>
          </p:cNvPr>
          <p:cNvCxnSpPr>
            <a:cxnSpLocks noChangeShapeType="1"/>
            <a:stCxn id="158772" idx="0"/>
            <a:endCxn id="158755" idx="2"/>
          </p:cNvCxnSpPr>
          <p:nvPr/>
        </p:nvCxnSpPr>
        <p:spPr bwMode="auto">
          <a:xfrm flipH="1" flipV="1">
            <a:off x="8448675" y="4054475"/>
            <a:ext cx="1042988"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759" name="AutoShape 39">
            <a:extLst>
              <a:ext uri="{FF2B5EF4-FFF2-40B4-BE49-F238E27FC236}">
                <a16:creationId xmlns:a16="http://schemas.microsoft.com/office/drawing/2014/main" id="{91676C23-A958-45FD-A41A-BB70C9B80E4C}"/>
              </a:ext>
            </a:extLst>
          </p:cNvPr>
          <p:cNvSpPr>
            <a:spLocks noChangeArrowheads="1"/>
          </p:cNvSpPr>
          <p:nvPr/>
        </p:nvSpPr>
        <p:spPr bwMode="auto">
          <a:xfrm>
            <a:off x="3810000" y="2590801"/>
            <a:ext cx="4876800" cy="430213"/>
          </a:xfrm>
          <a:prstGeom prst="roundRect">
            <a:avLst>
              <a:gd name="adj" fmla="val 16667"/>
            </a:avLst>
          </a:prstGeom>
          <a:solidFill>
            <a:schemeClr val="accent1"/>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7  2  9  4  3  7  </a:t>
            </a:r>
            <a:r>
              <a:rPr lang="en-US" altLang="en-US" u="sng">
                <a:solidFill>
                  <a:srgbClr val="000000"/>
                </a:solidFill>
              </a:rPr>
              <a:t>6</a:t>
            </a:r>
            <a:r>
              <a:rPr lang="en-US" altLang="en-US"/>
              <a:t>  1  </a:t>
            </a:r>
            <a:r>
              <a:rPr lang="en-US" altLang="en-US" b="1">
                <a:solidFill>
                  <a:srgbClr val="000000"/>
                </a:solidFill>
                <a:sym typeface="Symbol" panose="05050102010706020507" pitchFamily="18" charset="2"/>
              </a:rPr>
              <a:t></a:t>
            </a:r>
            <a:r>
              <a:rPr lang="en-US" altLang="en-US"/>
              <a:t> </a:t>
            </a:r>
            <a:r>
              <a:rPr lang="en-US" altLang="en-US">
                <a:solidFill>
                  <a:schemeClr val="tx2"/>
                </a:solidFill>
              </a:rPr>
              <a:t>1  2  3  4  </a:t>
            </a:r>
            <a:r>
              <a:rPr lang="en-US" altLang="en-US" u="sng">
                <a:solidFill>
                  <a:srgbClr val="000000"/>
                </a:solidFill>
              </a:rPr>
              <a:t>6</a:t>
            </a:r>
            <a:r>
              <a:rPr lang="en-US" altLang="en-US">
                <a:solidFill>
                  <a:srgbClr val="000000"/>
                </a:solidFill>
              </a:rPr>
              <a:t>  </a:t>
            </a:r>
            <a:r>
              <a:rPr lang="en-US" altLang="en-US">
                <a:solidFill>
                  <a:schemeClr val="tx2"/>
                </a:solidFill>
              </a:rPr>
              <a:t>7  7  9</a:t>
            </a:r>
          </a:p>
        </p:txBody>
      </p:sp>
      <p:cxnSp>
        <p:nvCxnSpPr>
          <p:cNvPr id="158760" name="AutoShape 40">
            <a:extLst>
              <a:ext uri="{FF2B5EF4-FFF2-40B4-BE49-F238E27FC236}">
                <a16:creationId xmlns:a16="http://schemas.microsoft.com/office/drawing/2014/main" id="{8AC32222-5E9E-47BF-92CC-DD44B6F750D3}"/>
              </a:ext>
            </a:extLst>
          </p:cNvPr>
          <p:cNvCxnSpPr>
            <a:cxnSpLocks noChangeShapeType="1"/>
            <a:stCxn id="158766" idx="0"/>
            <a:endCxn id="158759" idx="2"/>
          </p:cNvCxnSpPr>
          <p:nvPr/>
        </p:nvCxnSpPr>
        <p:spPr bwMode="auto">
          <a:xfrm flipV="1">
            <a:off x="4029076" y="3040064"/>
            <a:ext cx="2219325" cy="5683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761" name="AutoShape 41">
            <a:extLst>
              <a:ext uri="{FF2B5EF4-FFF2-40B4-BE49-F238E27FC236}">
                <a16:creationId xmlns:a16="http://schemas.microsoft.com/office/drawing/2014/main" id="{31D1354A-9F52-4CAD-BA70-F3111FE25E01}"/>
              </a:ext>
            </a:extLst>
          </p:cNvPr>
          <p:cNvCxnSpPr>
            <a:cxnSpLocks noChangeShapeType="1"/>
            <a:stCxn id="158755" idx="0"/>
            <a:endCxn id="158759" idx="2"/>
          </p:cNvCxnSpPr>
          <p:nvPr/>
        </p:nvCxnSpPr>
        <p:spPr bwMode="auto">
          <a:xfrm flipH="1" flipV="1">
            <a:off x="6248401" y="3040064"/>
            <a:ext cx="2200275" cy="5683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762" name="AutoShape 42">
            <a:extLst>
              <a:ext uri="{FF2B5EF4-FFF2-40B4-BE49-F238E27FC236}">
                <a16:creationId xmlns:a16="http://schemas.microsoft.com/office/drawing/2014/main" id="{026486E3-A1EE-4F6C-A679-58D297724052}"/>
              </a:ext>
            </a:extLst>
          </p:cNvPr>
          <p:cNvCxnSpPr>
            <a:cxnSpLocks noChangeShapeType="1"/>
            <a:stCxn id="158767" idx="0"/>
            <a:endCxn id="158766" idx="2"/>
          </p:cNvCxnSpPr>
          <p:nvPr/>
        </p:nvCxnSpPr>
        <p:spPr bwMode="auto">
          <a:xfrm flipV="1">
            <a:off x="3048001" y="4054475"/>
            <a:ext cx="98107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763" name="AutoShape 43">
            <a:extLst>
              <a:ext uri="{FF2B5EF4-FFF2-40B4-BE49-F238E27FC236}">
                <a16:creationId xmlns:a16="http://schemas.microsoft.com/office/drawing/2014/main" id="{FB549639-2631-437C-819B-45E6093ABA5C}"/>
              </a:ext>
            </a:extLst>
          </p:cNvPr>
          <p:cNvCxnSpPr>
            <a:cxnSpLocks noChangeShapeType="1"/>
            <a:stCxn id="158768" idx="0"/>
            <a:endCxn id="158766" idx="2"/>
          </p:cNvCxnSpPr>
          <p:nvPr/>
        </p:nvCxnSpPr>
        <p:spPr bwMode="auto">
          <a:xfrm flipH="1" flipV="1">
            <a:off x="4029075" y="4054475"/>
            <a:ext cx="10668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764" name="AutoShape 44">
            <a:extLst>
              <a:ext uri="{FF2B5EF4-FFF2-40B4-BE49-F238E27FC236}">
                <a16:creationId xmlns:a16="http://schemas.microsoft.com/office/drawing/2014/main" id="{06FFBE1F-0A90-4F18-B355-8B480B5E4F5D}"/>
              </a:ext>
            </a:extLst>
          </p:cNvPr>
          <p:cNvCxnSpPr>
            <a:cxnSpLocks noChangeShapeType="1"/>
            <a:stCxn id="158769" idx="0"/>
            <a:endCxn id="158768" idx="2"/>
          </p:cNvCxnSpPr>
          <p:nvPr/>
        </p:nvCxnSpPr>
        <p:spPr bwMode="auto">
          <a:xfrm flipV="1">
            <a:off x="4616451" y="5080000"/>
            <a:ext cx="4794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765" name="AutoShape 45">
            <a:extLst>
              <a:ext uri="{FF2B5EF4-FFF2-40B4-BE49-F238E27FC236}">
                <a16:creationId xmlns:a16="http://schemas.microsoft.com/office/drawing/2014/main" id="{E3FB4449-1802-481F-9471-555A61B91D6A}"/>
              </a:ext>
            </a:extLst>
          </p:cNvPr>
          <p:cNvCxnSpPr>
            <a:cxnSpLocks noChangeShapeType="1"/>
            <a:stCxn id="158768" idx="2"/>
            <a:endCxn id="158770" idx="0"/>
          </p:cNvCxnSpPr>
          <p:nvPr/>
        </p:nvCxnSpPr>
        <p:spPr bwMode="auto">
          <a:xfrm>
            <a:off x="5095876" y="5080000"/>
            <a:ext cx="5048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766" name="AutoShape 46">
            <a:extLst>
              <a:ext uri="{FF2B5EF4-FFF2-40B4-BE49-F238E27FC236}">
                <a16:creationId xmlns:a16="http://schemas.microsoft.com/office/drawing/2014/main" id="{FB537065-F58E-4BE4-BDED-474A1F6F8129}"/>
              </a:ext>
            </a:extLst>
          </p:cNvPr>
          <p:cNvSpPr>
            <a:spLocks noChangeArrowheads="1"/>
          </p:cNvSpPr>
          <p:nvPr/>
        </p:nvSpPr>
        <p:spPr bwMode="auto">
          <a:xfrm>
            <a:off x="2747964" y="3617914"/>
            <a:ext cx="2562225" cy="427037"/>
          </a:xfrm>
          <a:prstGeom prst="roundRect">
            <a:avLst>
              <a:gd name="adj" fmla="val 16667"/>
            </a:avLst>
          </a:prstGeom>
          <a:solidFill>
            <a:schemeClr val="accent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u="sng">
                <a:solidFill>
                  <a:srgbClr val="000000"/>
                </a:solidFill>
              </a:rPr>
              <a:t>2</a:t>
            </a:r>
            <a:r>
              <a:rPr lang="en-US" altLang="en-US"/>
              <a:t>  4  3  1 </a:t>
            </a:r>
            <a:r>
              <a:rPr lang="en-US" altLang="en-US">
                <a:solidFill>
                  <a:schemeClr val="accent1"/>
                </a:solidFill>
              </a:rPr>
              <a:t> </a:t>
            </a:r>
            <a:r>
              <a:rPr lang="en-US" altLang="en-US" b="1">
                <a:solidFill>
                  <a:srgbClr val="000000"/>
                </a:solidFill>
                <a:sym typeface="Symbol" panose="05050102010706020507" pitchFamily="18" charset="2"/>
              </a:rPr>
              <a:t></a:t>
            </a:r>
            <a:r>
              <a:rPr lang="en-US" altLang="en-US">
                <a:solidFill>
                  <a:schemeClr val="tx2"/>
                </a:solidFill>
              </a:rPr>
              <a:t>  1  </a:t>
            </a:r>
            <a:r>
              <a:rPr lang="en-US" altLang="en-US" u="sng">
                <a:solidFill>
                  <a:srgbClr val="000000"/>
                </a:solidFill>
              </a:rPr>
              <a:t>2</a:t>
            </a:r>
            <a:r>
              <a:rPr lang="en-US" altLang="en-US">
                <a:solidFill>
                  <a:srgbClr val="000000"/>
                </a:solidFill>
              </a:rPr>
              <a:t> </a:t>
            </a:r>
            <a:r>
              <a:rPr lang="en-US" altLang="en-US">
                <a:solidFill>
                  <a:schemeClr val="tx2"/>
                </a:solidFill>
              </a:rPr>
              <a:t> 3  4</a:t>
            </a:r>
          </a:p>
        </p:txBody>
      </p:sp>
      <p:sp>
        <p:nvSpPr>
          <p:cNvPr id="158767" name="AutoShape 47">
            <a:extLst>
              <a:ext uri="{FF2B5EF4-FFF2-40B4-BE49-F238E27FC236}">
                <a16:creationId xmlns:a16="http://schemas.microsoft.com/office/drawing/2014/main" id="{E24D2348-6238-48EC-83EB-B50B23F3B809}"/>
              </a:ext>
            </a:extLst>
          </p:cNvPr>
          <p:cNvSpPr>
            <a:spLocks noChangeArrowheads="1"/>
          </p:cNvSpPr>
          <p:nvPr/>
        </p:nvSpPr>
        <p:spPr bwMode="auto">
          <a:xfrm>
            <a:off x="2590800" y="4643439"/>
            <a:ext cx="914400" cy="427037"/>
          </a:xfrm>
          <a:prstGeom prst="roundRect">
            <a:avLst>
              <a:gd name="adj" fmla="val 16667"/>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a:t>
            </a:r>
            <a:r>
              <a:rPr lang="en-US" altLang="en-US">
                <a:solidFill>
                  <a:schemeClr val="accent1"/>
                </a:solidFill>
              </a:rPr>
              <a:t> </a:t>
            </a:r>
            <a:r>
              <a:rPr lang="en-US" altLang="en-US" b="1">
                <a:solidFill>
                  <a:srgbClr val="000000"/>
                </a:solidFill>
                <a:sym typeface="Symbol" panose="05050102010706020507" pitchFamily="18" charset="2"/>
              </a:rPr>
              <a:t></a:t>
            </a:r>
            <a:r>
              <a:rPr lang="en-US" altLang="en-US">
                <a:solidFill>
                  <a:schemeClr val="accent1"/>
                </a:solidFill>
              </a:rPr>
              <a:t> </a:t>
            </a:r>
            <a:r>
              <a:rPr lang="en-US" altLang="en-US">
                <a:solidFill>
                  <a:schemeClr val="tx2"/>
                </a:solidFill>
              </a:rPr>
              <a:t>1</a:t>
            </a:r>
          </a:p>
        </p:txBody>
      </p:sp>
      <p:sp>
        <p:nvSpPr>
          <p:cNvPr id="158768" name="AutoShape 48">
            <a:extLst>
              <a:ext uri="{FF2B5EF4-FFF2-40B4-BE49-F238E27FC236}">
                <a16:creationId xmlns:a16="http://schemas.microsoft.com/office/drawing/2014/main" id="{537F65C4-1B94-45CC-936F-73EA48C00D16}"/>
              </a:ext>
            </a:extLst>
          </p:cNvPr>
          <p:cNvSpPr>
            <a:spLocks noChangeArrowheads="1"/>
          </p:cNvSpPr>
          <p:nvPr/>
        </p:nvSpPr>
        <p:spPr bwMode="auto">
          <a:xfrm>
            <a:off x="4348164" y="4643439"/>
            <a:ext cx="1495425" cy="427037"/>
          </a:xfrm>
          <a:prstGeom prst="roundRect">
            <a:avLst>
              <a:gd name="adj" fmla="val 16667"/>
            </a:avLst>
          </a:prstGeom>
          <a:solidFill>
            <a:schemeClr val="accent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4  </a:t>
            </a:r>
            <a:r>
              <a:rPr lang="en-US" altLang="en-US" u="sng">
                <a:solidFill>
                  <a:srgbClr val="000000"/>
                </a:solidFill>
              </a:rPr>
              <a:t>3</a:t>
            </a:r>
            <a:r>
              <a:rPr lang="en-US" altLang="en-US"/>
              <a:t>  </a:t>
            </a:r>
            <a:r>
              <a:rPr lang="en-US" altLang="en-US" b="1">
                <a:solidFill>
                  <a:srgbClr val="000000"/>
                </a:solidFill>
                <a:sym typeface="Symbol" panose="05050102010706020507" pitchFamily="18" charset="2"/>
              </a:rPr>
              <a:t></a:t>
            </a:r>
            <a:r>
              <a:rPr lang="en-US" altLang="en-US">
                <a:solidFill>
                  <a:schemeClr val="accent1"/>
                </a:solidFill>
              </a:rPr>
              <a:t> </a:t>
            </a:r>
            <a:r>
              <a:rPr lang="en-US" altLang="en-US">
                <a:solidFill>
                  <a:srgbClr val="000000"/>
                </a:solidFill>
              </a:rPr>
              <a:t> </a:t>
            </a:r>
            <a:r>
              <a:rPr lang="en-US" altLang="en-US" u="sng">
                <a:solidFill>
                  <a:srgbClr val="000000"/>
                </a:solidFill>
              </a:rPr>
              <a:t>3</a:t>
            </a:r>
            <a:r>
              <a:rPr lang="en-US" altLang="en-US">
                <a:solidFill>
                  <a:srgbClr val="000000"/>
                </a:solidFill>
              </a:rPr>
              <a:t>  </a:t>
            </a:r>
            <a:r>
              <a:rPr lang="en-US" altLang="en-US">
                <a:solidFill>
                  <a:schemeClr val="tx2"/>
                </a:solidFill>
              </a:rPr>
              <a:t>4</a:t>
            </a:r>
          </a:p>
        </p:txBody>
      </p:sp>
      <p:sp>
        <p:nvSpPr>
          <p:cNvPr id="158769" name="AutoShape 49">
            <a:extLst>
              <a:ext uri="{FF2B5EF4-FFF2-40B4-BE49-F238E27FC236}">
                <a16:creationId xmlns:a16="http://schemas.microsoft.com/office/drawing/2014/main" id="{C3085239-4DBC-4535-BC2E-3BC0F07FA02F}"/>
              </a:ext>
            </a:extLst>
          </p:cNvPr>
          <p:cNvSpPr>
            <a:spLocks noChangeArrowheads="1"/>
          </p:cNvSpPr>
          <p:nvPr/>
        </p:nvSpPr>
        <p:spPr bwMode="auto">
          <a:xfrm>
            <a:off x="4262439" y="5668964"/>
            <a:ext cx="706437" cy="427037"/>
          </a:xfrm>
          <a:prstGeom prst="roundRect">
            <a:avLst>
              <a:gd name="adj" fmla="val 16667"/>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folHlink"/>
                </a:solidFill>
              </a:rPr>
              <a:t>9 </a:t>
            </a:r>
            <a:r>
              <a:rPr lang="en-US" altLang="en-US" b="1">
                <a:solidFill>
                  <a:schemeClr val="folHlink"/>
                </a:solidFill>
                <a:sym typeface="Symbol" panose="05050102010706020507" pitchFamily="18" charset="2"/>
              </a:rPr>
              <a:t></a:t>
            </a:r>
            <a:r>
              <a:rPr lang="en-US" altLang="en-US">
                <a:solidFill>
                  <a:schemeClr val="folHlink"/>
                </a:solidFill>
              </a:rPr>
              <a:t> 9</a:t>
            </a:r>
          </a:p>
        </p:txBody>
      </p:sp>
      <p:sp>
        <p:nvSpPr>
          <p:cNvPr id="158770" name="AutoShape 50">
            <a:extLst>
              <a:ext uri="{FF2B5EF4-FFF2-40B4-BE49-F238E27FC236}">
                <a16:creationId xmlns:a16="http://schemas.microsoft.com/office/drawing/2014/main" id="{B23D3840-FE1F-4190-932A-CB400B9E2CE3}"/>
              </a:ext>
            </a:extLst>
          </p:cNvPr>
          <p:cNvSpPr>
            <a:spLocks noChangeArrowheads="1"/>
          </p:cNvSpPr>
          <p:nvPr/>
        </p:nvSpPr>
        <p:spPr bwMode="auto">
          <a:xfrm>
            <a:off x="5256214" y="5668964"/>
            <a:ext cx="687387" cy="427037"/>
          </a:xfrm>
          <a:prstGeom prst="roundRect">
            <a:avLst>
              <a:gd name="adj" fmla="val 16667"/>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4</a:t>
            </a:r>
            <a:r>
              <a:rPr lang="en-US" altLang="en-US">
                <a:solidFill>
                  <a:schemeClr val="accent1"/>
                </a:solidFill>
              </a:rPr>
              <a:t> </a:t>
            </a:r>
            <a:r>
              <a:rPr lang="en-US" altLang="en-US" b="1">
                <a:solidFill>
                  <a:srgbClr val="000000"/>
                </a:solidFill>
                <a:sym typeface="Symbol" panose="05050102010706020507" pitchFamily="18" charset="2"/>
              </a:rPr>
              <a:t></a:t>
            </a:r>
            <a:r>
              <a:rPr lang="en-US" altLang="en-US">
                <a:solidFill>
                  <a:schemeClr val="accent1"/>
                </a:solidFill>
              </a:rPr>
              <a:t> </a:t>
            </a:r>
            <a:r>
              <a:rPr lang="en-US" altLang="en-US">
                <a:solidFill>
                  <a:schemeClr val="tx2"/>
                </a:solidFill>
              </a:rPr>
              <a:t>4</a:t>
            </a:r>
          </a:p>
        </p:txBody>
      </p:sp>
      <p:sp>
        <p:nvSpPr>
          <p:cNvPr id="158772" name="AutoShape 52">
            <a:extLst>
              <a:ext uri="{FF2B5EF4-FFF2-40B4-BE49-F238E27FC236}">
                <a16:creationId xmlns:a16="http://schemas.microsoft.com/office/drawing/2014/main" id="{F0232AA6-62D7-4F89-A057-7876B239914E}"/>
              </a:ext>
            </a:extLst>
          </p:cNvPr>
          <p:cNvSpPr>
            <a:spLocks noChangeArrowheads="1"/>
          </p:cNvSpPr>
          <p:nvPr/>
        </p:nvSpPr>
        <p:spPr bwMode="auto">
          <a:xfrm>
            <a:off x="9144000" y="4643439"/>
            <a:ext cx="693738" cy="427037"/>
          </a:xfrm>
          <a:prstGeom prst="roundRect">
            <a:avLst>
              <a:gd name="adj" fmla="val 16667"/>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9</a:t>
            </a:r>
            <a:r>
              <a:rPr lang="en-US" altLang="en-US">
                <a:solidFill>
                  <a:schemeClr val="accent1"/>
                </a:solidFill>
              </a:rPr>
              <a:t> </a:t>
            </a:r>
            <a:r>
              <a:rPr lang="en-US" altLang="en-US" b="1">
                <a:solidFill>
                  <a:srgbClr val="000000"/>
                </a:solidFill>
                <a:sym typeface="Symbol" panose="05050102010706020507" pitchFamily="18" charset="2"/>
              </a:rPr>
              <a:t></a:t>
            </a:r>
            <a:r>
              <a:rPr lang="en-US" altLang="en-US">
                <a:solidFill>
                  <a:schemeClr val="accent1"/>
                </a:solidFill>
              </a:rPr>
              <a:t> </a:t>
            </a:r>
            <a:r>
              <a:rPr lang="en-US" altLang="en-US">
                <a:solidFill>
                  <a:schemeClr val="tx2"/>
                </a:solidFill>
              </a:rPr>
              <a:t>9</a:t>
            </a:r>
          </a:p>
        </p:txBody>
      </p:sp>
      <p:sp>
        <p:nvSpPr>
          <p:cNvPr id="158773" name="Line 53">
            <a:extLst>
              <a:ext uri="{FF2B5EF4-FFF2-40B4-BE49-F238E27FC236}">
                <a16:creationId xmlns:a16="http://schemas.microsoft.com/office/drawing/2014/main" id="{4F50E531-B3F5-4E1D-AECF-C06A3B2F1DE6}"/>
              </a:ext>
            </a:extLst>
          </p:cNvPr>
          <p:cNvSpPr>
            <a:spLocks noChangeShapeType="1"/>
          </p:cNvSpPr>
          <p:nvPr/>
        </p:nvSpPr>
        <p:spPr bwMode="auto">
          <a:xfrm flipH="1">
            <a:off x="4267200" y="3124200"/>
            <a:ext cx="685800" cy="228600"/>
          </a:xfrm>
          <a:prstGeom prst="line">
            <a:avLst/>
          </a:prstGeom>
          <a:noFill/>
          <a:ln w="762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74" name="Line 54">
            <a:extLst>
              <a:ext uri="{FF2B5EF4-FFF2-40B4-BE49-F238E27FC236}">
                <a16:creationId xmlns:a16="http://schemas.microsoft.com/office/drawing/2014/main" id="{6A99505C-E57F-4D24-93C9-6677FCD7082A}"/>
              </a:ext>
            </a:extLst>
          </p:cNvPr>
          <p:cNvSpPr>
            <a:spLocks noChangeShapeType="1"/>
          </p:cNvSpPr>
          <p:nvPr/>
        </p:nvSpPr>
        <p:spPr bwMode="auto">
          <a:xfrm>
            <a:off x="7543800" y="3124200"/>
            <a:ext cx="685800" cy="228600"/>
          </a:xfrm>
          <a:prstGeom prst="line">
            <a:avLst/>
          </a:prstGeom>
          <a:noFill/>
          <a:ln w="762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E202-BD02-4B94-A8F0-67A364B2BF78}"/>
              </a:ext>
            </a:extLst>
          </p:cNvPr>
          <p:cNvSpPr>
            <a:spLocks noGrp="1"/>
          </p:cNvSpPr>
          <p:nvPr>
            <p:ph type="title"/>
          </p:nvPr>
        </p:nvSpPr>
        <p:spPr/>
        <p:txBody>
          <a:bodyPr/>
          <a:lstStyle/>
          <a:p>
            <a:r>
              <a:rPr lang="en-US" dirty="0"/>
              <a:t>Heap Sort</a:t>
            </a:r>
          </a:p>
        </p:txBody>
      </p:sp>
      <p:sp>
        <p:nvSpPr>
          <p:cNvPr id="3" name="Content Placeholder 2">
            <a:extLst>
              <a:ext uri="{FF2B5EF4-FFF2-40B4-BE49-F238E27FC236}">
                <a16:creationId xmlns:a16="http://schemas.microsoft.com/office/drawing/2014/main" id="{3537627D-8D49-4663-A9A0-18B045CA8A25}"/>
              </a:ext>
            </a:extLst>
          </p:cNvPr>
          <p:cNvSpPr>
            <a:spLocks noGrp="1"/>
          </p:cNvSpPr>
          <p:nvPr>
            <p:ph idx="1"/>
          </p:nvPr>
        </p:nvSpPr>
        <p:spPr/>
        <p:txBody>
          <a:bodyPr>
            <a:normAutofit/>
          </a:bodyPr>
          <a:lstStyle/>
          <a:p>
            <a:pPr marL="0" indent="0">
              <a:buNone/>
            </a:pPr>
            <a:r>
              <a:rPr lang="en-US" dirty="0"/>
              <a:t>Heap sort involves building a Heap data structure from the given array and then utilizing the Heap to sort the array.</a:t>
            </a:r>
          </a:p>
          <a:p>
            <a:pPr marL="0" indent="0">
              <a:buNone/>
            </a:pPr>
            <a:endParaRPr lang="en-US" dirty="0"/>
          </a:p>
          <a:p>
            <a:r>
              <a:rPr lang="en-US" dirty="0"/>
              <a:t>Heap is a special tree-based data structure, that satisfies the following special heap properties: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0944273"/>
      </p:ext>
    </p:extLst>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E202-BD02-4B94-A8F0-67A364B2BF78}"/>
              </a:ext>
            </a:extLst>
          </p:cNvPr>
          <p:cNvSpPr>
            <a:spLocks noGrp="1"/>
          </p:cNvSpPr>
          <p:nvPr>
            <p:ph type="title"/>
          </p:nvPr>
        </p:nvSpPr>
        <p:spPr/>
        <p:txBody>
          <a:bodyPr/>
          <a:lstStyle/>
          <a:p>
            <a:r>
              <a:rPr lang="en-US" dirty="0"/>
              <a:t>Heap Sort</a:t>
            </a:r>
          </a:p>
        </p:txBody>
      </p:sp>
      <p:sp>
        <p:nvSpPr>
          <p:cNvPr id="3" name="Content Placeholder 2">
            <a:extLst>
              <a:ext uri="{FF2B5EF4-FFF2-40B4-BE49-F238E27FC236}">
                <a16:creationId xmlns:a16="http://schemas.microsoft.com/office/drawing/2014/main" id="{3537627D-8D49-4663-A9A0-18B045CA8A25}"/>
              </a:ext>
            </a:extLst>
          </p:cNvPr>
          <p:cNvSpPr>
            <a:spLocks noGrp="1"/>
          </p:cNvSpPr>
          <p:nvPr>
            <p:ph idx="1"/>
          </p:nvPr>
        </p:nvSpPr>
        <p:spPr/>
        <p:txBody>
          <a:bodyPr>
            <a:normAutofit/>
          </a:bodyPr>
          <a:lstStyle/>
          <a:p>
            <a:r>
              <a:rPr lang="en-US" dirty="0"/>
              <a:t>Shape Property: Heap data structure is always a Complete Binary Tree, which means all levels of the tree are fully filled.</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Rectangle 4">
            <a:extLst>
              <a:ext uri="{FF2B5EF4-FFF2-40B4-BE49-F238E27FC236}">
                <a16:creationId xmlns:a16="http://schemas.microsoft.com/office/drawing/2014/main" id="{E214E260-97D4-478A-9E54-667660650F98}"/>
              </a:ext>
            </a:extLst>
          </p:cNvPr>
          <p:cNvSpPr/>
          <p:nvPr/>
        </p:nvSpPr>
        <p:spPr bwMode="auto">
          <a:xfrm>
            <a:off x="1842867" y="2813538"/>
            <a:ext cx="8904849" cy="3545059"/>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933874208"/>
      </p:ext>
    </p:extLst>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Rectangle 11">
            <a:extLst>
              <a:ext uri="{FF2B5EF4-FFF2-40B4-BE49-F238E27FC236}">
                <a16:creationId xmlns:a16="http://schemas.microsoft.com/office/drawing/2014/main" id="{180D4F7A-21F0-403C-80BB-AFCD77F932AC}"/>
              </a:ext>
            </a:extLst>
          </p:cNvPr>
          <p:cNvSpPr>
            <a:spLocks noGrp="1" noChangeArrowheads="1"/>
          </p:cNvSpPr>
          <p:nvPr>
            <p:ph type="title"/>
          </p:nvPr>
        </p:nvSpPr>
        <p:spPr>
          <a:xfrm>
            <a:off x="1981200" y="274638"/>
            <a:ext cx="8229600" cy="868362"/>
          </a:xfrm>
        </p:spPr>
        <p:txBody>
          <a:bodyPr/>
          <a:lstStyle/>
          <a:p>
            <a:pPr eaLnBrk="1" hangingPunct="1">
              <a:defRPr/>
            </a:pPr>
            <a:r>
              <a:rPr lang="en-US" dirty="0">
                <a:solidFill>
                  <a:srgbClr val="000000"/>
                </a:solidFill>
                <a:ea typeface="+mj-ea"/>
              </a:rPr>
              <a:t>Sample Run</a:t>
            </a:r>
          </a:p>
        </p:txBody>
      </p:sp>
      <p:sp>
        <p:nvSpPr>
          <p:cNvPr id="10252" name="Rectangle 12">
            <a:extLst>
              <a:ext uri="{FF2B5EF4-FFF2-40B4-BE49-F238E27FC236}">
                <a16:creationId xmlns:a16="http://schemas.microsoft.com/office/drawing/2014/main" id="{27D6E2D9-04DF-4FE4-99B1-E8135F0E5A4C}"/>
              </a:ext>
            </a:extLst>
          </p:cNvPr>
          <p:cNvSpPr>
            <a:spLocks noGrp="1" noChangeArrowheads="1"/>
          </p:cNvSpPr>
          <p:nvPr>
            <p:ph type="body" sz="half" idx="1"/>
          </p:nvPr>
        </p:nvSpPr>
        <p:spPr>
          <a:xfrm>
            <a:off x="1981200" y="1219201"/>
            <a:ext cx="8305800" cy="4906963"/>
          </a:xfrm>
        </p:spPr>
        <p:txBody>
          <a:bodyPr/>
          <a:lstStyle/>
          <a:p>
            <a:pPr eaLnBrk="1" hangingPunct="1">
              <a:defRPr/>
            </a:pPr>
            <a:r>
              <a:rPr lang="en-US" sz="2800" dirty="0">
                <a:solidFill>
                  <a:srgbClr val="000000"/>
                </a:solidFill>
              </a:rPr>
              <a:t>Start with unordered array of data</a:t>
            </a:r>
          </a:p>
          <a:p>
            <a:pPr eaLnBrk="1" hangingPunct="1">
              <a:buFontTx/>
              <a:buNone/>
              <a:defRPr/>
            </a:pPr>
            <a:r>
              <a:rPr lang="en-US" sz="2400" dirty="0">
                <a:solidFill>
                  <a:srgbClr val="000000"/>
                </a:solidFill>
              </a:rPr>
              <a:t>Array representation:</a:t>
            </a:r>
          </a:p>
          <a:p>
            <a:pPr eaLnBrk="1" hangingPunct="1">
              <a:buFontTx/>
              <a:buNone/>
              <a:defRPr/>
            </a:pPr>
            <a:endParaRPr lang="en-US" sz="2400" dirty="0">
              <a:solidFill>
                <a:srgbClr val="000000"/>
              </a:solidFill>
            </a:endParaRPr>
          </a:p>
          <a:p>
            <a:pPr eaLnBrk="1" hangingPunct="1">
              <a:buFontTx/>
              <a:buNone/>
              <a:defRPr/>
            </a:pPr>
            <a:endParaRPr lang="en-US" sz="2400" dirty="0">
              <a:solidFill>
                <a:srgbClr val="000000"/>
              </a:solidFill>
            </a:endParaRPr>
          </a:p>
          <a:p>
            <a:pPr eaLnBrk="1" hangingPunct="1">
              <a:buFontTx/>
              <a:buNone/>
              <a:defRPr/>
            </a:pPr>
            <a:r>
              <a:rPr lang="en-US" sz="2400" dirty="0">
                <a:solidFill>
                  <a:srgbClr val="000000"/>
                </a:solidFill>
              </a:rPr>
              <a:t>Binary tree representation:</a:t>
            </a:r>
          </a:p>
        </p:txBody>
      </p:sp>
      <p:graphicFrame>
        <p:nvGraphicFramePr>
          <p:cNvPr id="10287" name="Group 47">
            <a:extLst>
              <a:ext uri="{FF2B5EF4-FFF2-40B4-BE49-F238E27FC236}">
                <a16:creationId xmlns:a16="http://schemas.microsoft.com/office/drawing/2014/main" id="{5A09D3A5-1A67-4A40-A76E-EF40FE9248C2}"/>
              </a:ext>
            </a:extLst>
          </p:cNvPr>
          <p:cNvGraphicFramePr>
            <a:graphicFrameLocks noGrp="1"/>
          </p:cNvGraphicFramePr>
          <p:nvPr>
            <p:ph sz="half" idx="2"/>
          </p:nvPr>
        </p:nvGraphicFramePr>
        <p:xfrm>
          <a:off x="1889760" y="2438401"/>
          <a:ext cx="7040880" cy="487363"/>
        </p:xfrm>
        <a:graphic>
          <a:graphicData uri="http://schemas.openxmlformats.org/drawingml/2006/table">
            <a:tbl>
              <a:tblPr/>
              <a:tblGrid>
                <a:gridCol w="586740">
                  <a:extLst>
                    <a:ext uri="{9D8B030D-6E8A-4147-A177-3AD203B41FA5}">
                      <a16:colId xmlns:a16="http://schemas.microsoft.com/office/drawing/2014/main" val="20000"/>
                    </a:ext>
                  </a:extLst>
                </a:gridCol>
                <a:gridCol w="586740">
                  <a:extLst>
                    <a:ext uri="{9D8B030D-6E8A-4147-A177-3AD203B41FA5}">
                      <a16:colId xmlns:a16="http://schemas.microsoft.com/office/drawing/2014/main" val="20001"/>
                    </a:ext>
                  </a:extLst>
                </a:gridCol>
                <a:gridCol w="586740">
                  <a:extLst>
                    <a:ext uri="{9D8B030D-6E8A-4147-A177-3AD203B41FA5}">
                      <a16:colId xmlns:a16="http://schemas.microsoft.com/office/drawing/2014/main" val="20002"/>
                    </a:ext>
                  </a:extLst>
                </a:gridCol>
                <a:gridCol w="586740">
                  <a:extLst>
                    <a:ext uri="{9D8B030D-6E8A-4147-A177-3AD203B41FA5}">
                      <a16:colId xmlns:a16="http://schemas.microsoft.com/office/drawing/2014/main" val="20003"/>
                    </a:ext>
                  </a:extLst>
                </a:gridCol>
                <a:gridCol w="586740">
                  <a:extLst>
                    <a:ext uri="{9D8B030D-6E8A-4147-A177-3AD203B41FA5}">
                      <a16:colId xmlns:a16="http://schemas.microsoft.com/office/drawing/2014/main" val="20004"/>
                    </a:ext>
                  </a:extLst>
                </a:gridCol>
                <a:gridCol w="586740">
                  <a:extLst>
                    <a:ext uri="{9D8B030D-6E8A-4147-A177-3AD203B41FA5}">
                      <a16:colId xmlns:a16="http://schemas.microsoft.com/office/drawing/2014/main" val="20005"/>
                    </a:ext>
                  </a:extLst>
                </a:gridCol>
                <a:gridCol w="586740">
                  <a:extLst>
                    <a:ext uri="{9D8B030D-6E8A-4147-A177-3AD203B41FA5}">
                      <a16:colId xmlns:a16="http://schemas.microsoft.com/office/drawing/2014/main" val="20006"/>
                    </a:ext>
                  </a:extLst>
                </a:gridCol>
                <a:gridCol w="586740">
                  <a:extLst>
                    <a:ext uri="{9D8B030D-6E8A-4147-A177-3AD203B41FA5}">
                      <a16:colId xmlns:a16="http://schemas.microsoft.com/office/drawing/2014/main" val="20007"/>
                    </a:ext>
                  </a:extLst>
                </a:gridCol>
                <a:gridCol w="586740">
                  <a:extLst>
                    <a:ext uri="{9D8B030D-6E8A-4147-A177-3AD203B41FA5}">
                      <a16:colId xmlns:a16="http://schemas.microsoft.com/office/drawing/2014/main" val="20008"/>
                    </a:ext>
                  </a:extLst>
                </a:gridCol>
                <a:gridCol w="586740">
                  <a:extLst>
                    <a:ext uri="{9D8B030D-6E8A-4147-A177-3AD203B41FA5}">
                      <a16:colId xmlns:a16="http://schemas.microsoft.com/office/drawing/2014/main" val="20009"/>
                    </a:ext>
                  </a:extLst>
                </a:gridCol>
                <a:gridCol w="586740">
                  <a:extLst>
                    <a:ext uri="{9D8B030D-6E8A-4147-A177-3AD203B41FA5}">
                      <a16:colId xmlns:a16="http://schemas.microsoft.com/office/drawing/2014/main" val="20010"/>
                    </a:ext>
                  </a:extLst>
                </a:gridCol>
                <a:gridCol w="586740">
                  <a:extLst>
                    <a:ext uri="{9D8B030D-6E8A-4147-A177-3AD203B41FA5}">
                      <a16:colId xmlns:a16="http://schemas.microsoft.com/office/drawing/2014/main" val="20011"/>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rgbClr val="000000"/>
                        </a:solidFill>
                        <a:effectLst/>
                        <a:latin typeface="Arial" charset="0"/>
                        <a:ea typeface="ＭＳ Ｐゴシック" charset="0"/>
                      </a:endParaRPr>
                    </a:p>
                  </a:txBody>
                  <a:tcPr marL="100584" marR="1005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ea typeface="ＭＳ Ｐゴシック" charset="0"/>
                        </a:rPr>
                        <a:t>21</a:t>
                      </a:r>
                    </a:p>
                  </a:txBody>
                  <a:tcPr marL="100584" marR="1005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ea typeface="ＭＳ Ｐゴシック" charset="0"/>
                        </a:rPr>
                        <a:t>15</a:t>
                      </a:r>
                    </a:p>
                  </a:txBody>
                  <a:tcPr marL="100584" marR="1005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ea typeface="ＭＳ Ｐゴシック" charset="0"/>
                        </a:rPr>
                        <a:t>25</a:t>
                      </a:r>
                    </a:p>
                  </a:txBody>
                  <a:tcPr marL="100584" marR="1005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ea typeface="ＭＳ Ｐゴシック" charset="0"/>
                        </a:rPr>
                        <a:t>3</a:t>
                      </a:r>
                    </a:p>
                  </a:txBody>
                  <a:tcPr marL="100584" marR="1005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ea typeface="ＭＳ Ｐゴシック" charset="0"/>
                        </a:rPr>
                        <a:t>5</a:t>
                      </a:r>
                    </a:p>
                  </a:txBody>
                  <a:tcPr marL="100584" marR="1005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ea typeface="ＭＳ Ｐゴシック" charset="0"/>
                        </a:rPr>
                        <a:t>12</a:t>
                      </a:r>
                    </a:p>
                  </a:txBody>
                  <a:tcPr marL="100584" marR="1005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ea typeface="ＭＳ Ｐゴシック" charset="0"/>
                        </a:rPr>
                        <a:t>7</a:t>
                      </a:r>
                    </a:p>
                  </a:txBody>
                  <a:tcPr marL="100584" marR="1005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ea typeface="ＭＳ Ｐゴシック" charset="0"/>
                        </a:rPr>
                        <a:t>19</a:t>
                      </a:r>
                    </a:p>
                  </a:txBody>
                  <a:tcPr marL="100584" marR="1005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ea typeface="ＭＳ Ｐゴシック" charset="0"/>
                        </a:rPr>
                        <a:t>45</a:t>
                      </a:r>
                    </a:p>
                  </a:txBody>
                  <a:tcPr marL="100584" marR="1005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ea typeface="ＭＳ Ｐゴシック" charset="0"/>
                        </a:rPr>
                        <a:t>2</a:t>
                      </a:r>
                    </a:p>
                  </a:txBody>
                  <a:tcPr marL="100584" marR="1005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ea typeface="ＭＳ Ｐゴシック" charset="0"/>
                        </a:rPr>
                        <a:t>9</a:t>
                      </a:r>
                    </a:p>
                  </a:txBody>
                  <a:tcPr marL="100584" marR="1005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9247" name="Group 48">
            <a:extLst>
              <a:ext uri="{FF2B5EF4-FFF2-40B4-BE49-F238E27FC236}">
                <a16:creationId xmlns:a16="http://schemas.microsoft.com/office/drawing/2014/main" id="{D77587C3-9DB2-42AF-88CA-0912F6F5617A}"/>
              </a:ext>
            </a:extLst>
          </p:cNvPr>
          <p:cNvGrpSpPr>
            <a:grpSpLocks/>
          </p:cNvGrpSpPr>
          <p:nvPr/>
        </p:nvGrpSpPr>
        <p:grpSpPr bwMode="auto">
          <a:xfrm>
            <a:off x="2667000" y="3733800"/>
            <a:ext cx="5334000" cy="2590800"/>
            <a:chOff x="1056" y="1152"/>
            <a:chExt cx="3552" cy="2112"/>
          </a:xfrm>
        </p:grpSpPr>
        <p:sp>
          <p:nvSpPr>
            <p:cNvPr id="10289" name="AutoShape 49">
              <a:extLst>
                <a:ext uri="{FF2B5EF4-FFF2-40B4-BE49-F238E27FC236}">
                  <a16:creationId xmlns:a16="http://schemas.microsoft.com/office/drawing/2014/main" id="{4D435DB9-75DA-495B-B35C-C89CFE6CAEEA}"/>
                </a:ext>
              </a:extLst>
            </p:cNvPr>
            <p:cNvSpPr>
              <a:spLocks noChangeArrowheads="1"/>
            </p:cNvSpPr>
            <p:nvPr/>
          </p:nvSpPr>
          <p:spPr bwMode="auto">
            <a:xfrm>
              <a:off x="2832" y="1152"/>
              <a:ext cx="336" cy="336"/>
            </a:xfrm>
            <a:prstGeom prst="flowChartConnector">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rgbClr val="000000"/>
                  </a:solidFill>
                  <a:latin typeface="Arial" charset="0"/>
                  <a:ea typeface="ＭＳ Ｐゴシック" charset="0"/>
                </a:rPr>
                <a:t>21</a:t>
              </a:r>
            </a:p>
          </p:txBody>
        </p:sp>
        <p:sp>
          <p:nvSpPr>
            <p:cNvPr id="10290" name="AutoShape 50">
              <a:extLst>
                <a:ext uri="{FF2B5EF4-FFF2-40B4-BE49-F238E27FC236}">
                  <a16:creationId xmlns:a16="http://schemas.microsoft.com/office/drawing/2014/main" id="{A5D7E713-F9FE-40F0-833F-E3F6D34CF414}"/>
                </a:ext>
              </a:extLst>
            </p:cNvPr>
            <p:cNvSpPr>
              <a:spLocks noChangeArrowheads="1"/>
            </p:cNvSpPr>
            <p:nvPr/>
          </p:nvSpPr>
          <p:spPr bwMode="auto">
            <a:xfrm>
              <a:off x="1920" y="1680"/>
              <a:ext cx="336" cy="336"/>
            </a:xfrm>
            <a:prstGeom prst="flowChartConnector">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rgbClr val="000000"/>
                  </a:solidFill>
                  <a:latin typeface="Arial" charset="0"/>
                  <a:ea typeface="ＭＳ Ｐゴシック" charset="0"/>
                </a:rPr>
                <a:t>15</a:t>
              </a:r>
            </a:p>
          </p:txBody>
        </p:sp>
        <p:sp>
          <p:nvSpPr>
            <p:cNvPr id="10291" name="AutoShape 51">
              <a:extLst>
                <a:ext uri="{FF2B5EF4-FFF2-40B4-BE49-F238E27FC236}">
                  <a16:creationId xmlns:a16="http://schemas.microsoft.com/office/drawing/2014/main" id="{92C5AB77-BE39-445A-867C-5AA4B637CE5E}"/>
                </a:ext>
              </a:extLst>
            </p:cNvPr>
            <p:cNvSpPr>
              <a:spLocks noChangeArrowheads="1"/>
            </p:cNvSpPr>
            <p:nvPr/>
          </p:nvSpPr>
          <p:spPr bwMode="auto">
            <a:xfrm>
              <a:off x="3744" y="1680"/>
              <a:ext cx="336" cy="336"/>
            </a:xfrm>
            <a:prstGeom prst="flowChartConnector">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rgbClr val="000000"/>
                  </a:solidFill>
                  <a:latin typeface="Arial" charset="0"/>
                  <a:ea typeface="ＭＳ Ｐゴシック" charset="0"/>
                </a:rPr>
                <a:t>25</a:t>
              </a:r>
            </a:p>
          </p:txBody>
        </p:sp>
        <p:cxnSp>
          <p:nvCxnSpPr>
            <p:cNvPr id="10292" name="AutoShape 52">
              <a:extLst>
                <a:ext uri="{FF2B5EF4-FFF2-40B4-BE49-F238E27FC236}">
                  <a16:creationId xmlns:a16="http://schemas.microsoft.com/office/drawing/2014/main" id="{AEFC9EB2-7DAD-4A78-9EF0-4FAFFB7444CC}"/>
                </a:ext>
              </a:extLst>
            </p:cNvPr>
            <p:cNvCxnSpPr>
              <a:cxnSpLocks noChangeShapeType="1"/>
              <a:stCxn id="10289" idx="3"/>
              <a:endCxn id="10290" idx="7"/>
            </p:cNvCxnSpPr>
            <p:nvPr/>
          </p:nvCxnSpPr>
          <p:spPr bwMode="auto">
            <a:xfrm flipH="1">
              <a:off x="2207" y="1439"/>
              <a:ext cx="673" cy="290"/>
            </a:xfrm>
            <a:prstGeom prst="straightConnector1">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0293" name="AutoShape 53">
              <a:extLst>
                <a:ext uri="{FF2B5EF4-FFF2-40B4-BE49-F238E27FC236}">
                  <a16:creationId xmlns:a16="http://schemas.microsoft.com/office/drawing/2014/main" id="{1CBB3888-1CD3-4586-8221-94F230A63EDD}"/>
                </a:ext>
              </a:extLst>
            </p:cNvPr>
            <p:cNvCxnSpPr>
              <a:cxnSpLocks noChangeShapeType="1"/>
              <a:stCxn id="10289" idx="5"/>
              <a:endCxn id="10291" idx="1"/>
            </p:cNvCxnSpPr>
            <p:nvPr/>
          </p:nvCxnSpPr>
          <p:spPr bwMode="auto">
            <a:xfrm>
              <a:off x="3118" y="1439"/>
              <a:ext cx="674" cy="290"/>
            </a:xfrm>
            <a:prstGeom prst="straightConnector1">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0294" name="AutoShape 54">
              <a:extLst>
                <a:ext uri="{FF2B5EF4-FFF2-40B4-BE49-F238E27FC236}">
                  <a16:creationId xmlns:a16="http://schemas.microsoft.com/office/drawing/2014/main" id="{ABE2A5FB-863A-4139-92E5-EAA8D124823A}"/>
                </a:ext>
              </a:extLst>
            </p:cNvPr>
            <p:cNvCxnSpPr>
              <a:cxnSpLocks noChangeShapeType="1"/>
              <a:stCxn id="10290" idx="3"/>
              <a:endCxn id="10295" idx="7"/>
            </p:cNvCxnSpPr>
            <p:nvPr/>
          </p:nvCxnSpPr>
          <p:spPr bwMode="auto">
            <a:xfrm flipH="1">
              <a:off x="1631" y="1967"/>
              <a:ext cx="338" cy="338"/>
            </a:xfrm>
            <a:prstGeom prst="straightConnector1">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10295" name="AutoShape 55">
              <a:extLst>
                <a:ext uri="{FF2B5EF4-FFF2-40B4-BE49-F238E27FC236}">
                  <a16:creationId xmlns:a16="http://schemas.microsoft.com/office/drawing/2014/main" id="{4720B4E6-8721-4541-8B9B-5061A7258A04}"/>
                </a:ext>
              </a:extLst>
            </p:cNvPr>
            <p:cNvSpPr>
              <a:spLocks noChangeArrowheads="1"/>
            </p:cNvSpPr>
            <p:nvPr/>
          </p:nvSpPr>
          <p:spPr bwMode="auto">
            <a:xfrm>
              <a:off x="1344" y="2256"/>
              <a:ext cx="336" cy="336"/>
            </a:xfrm>
            <a:prstGeom prst="flowChartConnector">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rgbClr val="000000"/>
                  </a:solidFill>
                  <a:latin typeface="Arial" charset="0"/>
                  <a:ea typeface="ＭＳ Ｐゴシック" charset="0"/>
                </a:rPr>
                <a:t>3</a:t>
              </a:r>
            </a:p>
          </p:txBody>
        </p:sp>
        <p:sp>
          <p:nvSpPr>
            <p:cNvPr id="10296" name="AutoShape 56">
              <a:extLst>
                <a:ext uri="{FF2B5EF4-FFF2-40B4-BE49-F238E27FC236}">
                  <a16:creationId xmlns:a16="http://schemas.microsoft.com/office/drawing/2014/main" id="{7527A85A-4491-49AD-94A8-4E5F5FEF8C28}"/>
                </a:ext>
              </a:extLst>
            </p:cNvPr>
            <p:cNvSpPr>
              <a:spLocks noChangeArrowheads="1"/>
            </p:cNvSpPr>
            <p:nvPr/>
          </p:nvSpPr>
          <p:spPr bwMode="auto">
            <a:xfrm>
              <a:off x="2400" y="2256"/>
              <a:ext cx="336" cy="336"/>
            </a:xfrm>
            <a:prstGeom prst="flowChartConnector">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rgbClr val="000000"/>
                  </a:solidFill>
                  <a:latin typeface="Arial" charset="0"/>
                  <a:ea typeface="ＭＳ Ｐゴシック" charset="0"/>
                </a:rPr>
                <a:t>5</a:t>
              </a:r>
            </a:p>
          </p:txBody>
        </p:sp>
        <p:cxnSp>
          <p:nvCxnSpPr>
            <p:cNvPr id="10297" name="AutoShape 57">
              <a:extLst>
                <a:ext uri="{FF2B5EF4-FFF2-40B4-BE49-F238E27FC236}">
                  <a16:creationId xmlns:a16="http://schemas.microsoft.com/office/drawing/2014/main" id="{70CE234F-C44C-44EB-A805-778360B221F4}"/>
                </a:ext>
              </a:extLst>
            </p:cNvPr>
            <p:cNvCxnSpPr>
              <a:cxnSpLocks noChangeShapeType="1"/>
              <a:stCxn id="10290" idx="5"/>
              <a:endCxn id="10296" idx="1"/>
            </p:cNvCxnSpPr>
            <p:nvPr/>
          </p:nvCxnSpPr>
          <p:spPr bwMode="auto">
            <a:xfrm>
              <a:off x="2207" y="1967"/>
              <a:ext cx="242" cy="338"/>
            </a:xfrm>
            <a:prstGeom prst="straightConnector1">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10298" name="AutoShape 58">
              <a:extLst>
                <a:ext uri="{FF2B5EF4-FFF2-40B4-BE49-F238E27FC236}">
                  <a16:creationId xmlns:a16="http://schemas.microsoft.com/office/drawing/2014/main" id="{921EA889-3346-4FDB-9B47-706844415DBB}"/>
                </a:ext>
              </a:extLst>
            </p:cNvPr>
            <p:cNvSpPr>
              <a:spLocks noChangeArrowheads="1"/>
            </p:cNvSpPr>
            <p:nvPr/>
          </p:nvSpPr>
          <p:spPr bwMode="auto">
            <a:xfrm>
              <a:off x="3264" y="2256"/>
              <a:ext cx="335" cy="336"/>
            </a:xfrm>
            <a:prstGeom prst="flowChartConnector">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rgbClr val="000000"/>
                  </a:solidFill>
                  <a:latin typeface="Arial" charset="0"/>
                  <a:ea typeface="ＭＳ Ｐゴシック" charset="0"/>
                </a:rPr>
                <a:t>12</a:t>
              </a:r>
            </a:p>
          </p:txBody>
        </p:sp>
        <p:cxnSp>
          <p:nvCxnSpPr>
            <p:cNvPr id="10299" name="AutoShape 59">
              <a:extLst>
                <a:ext uri="{FF2B5EF4-FFF2-40B4-BE49-F238E27FC236}">
                  <a16:creationId xmlns:a16="http://schemas.microsoft.com/office/drawing/2014/main" id="{91E54901-57F6-47C2-AA6B-A5310CB3DF02}"/>
                </a:ext>
              </a:extLst>
            </p:cNvPr>
            <p:cNvCxnSpPr>
              <a:cxnSpLocks noChangeShapeType="1"/>
              <a:stCxn id="10298" idx="7"/>
              <a:endCxn id="10291" idx="3"/>
            </p:cNvCxnSpPr>
            <p:nvPr/>
          </p:nvCxnSpPr>
          <p:spPr bwMode="auto">
            <a:xfrm flipV="1">
              <a:off x="3551" y="1967"/>
              <a:ext cx="242" cy="338"/>
            </a:xfrm>
            <a:prstGeom prst="straightConnector1">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10300" name="AutoShape 60">
              <a:extLst>
                <a:ext uri="{FF2B5EF4-FFF2-40B4-BE49-F238E27FC236}">
                  <a16:creationId xmlns:a16="http://schemas.microsoft.com/office/drawing/2014/main" id="{1C7EAC07-1654-49E3-9BFD-9BE1892833F5}"/>
                </a:ext>
              </a:extLst>
            </p:cNvPr>
            <p:cNvSpPr>
              <a:spLocks noChangeArrowheads="1"/>
            </p:cNvSpPr>
            <p:nvPr/>
          </p:nvSpPr>
          <p:spPr bwMode="auto">
            <a:xfrm>
              <a:off x="4272" y="2256"/>
              <a:ext cx="336" cy="336"/>
            </a:xfrm>
            <a:prstGeom prst="flowChartConnector">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rgbClr val="000000"/>
                  </a:solidFill>
                  <a:latin typeface="Arial" charset="0"/>
                  <a:ea typeface="ＭＳ Ｐゴシック" charset="0"/>
                </a:rPr>
                <a:t>7</a:t>
              </a:r>
            </a:p>
          </p:txBody>
        </p:sp>
        <p:cxnSp>
          <p:nvCxnSpPr>
            <p:cNvPr id="10301" name="AutoShape 61">
              <a:extLst>
                <a:ext uri="{FF2B5EF4-FFF2-40B4-BE49-F238E27FC236}">
                  <a16:creationId xmlns:a16="http://schemas.microsoft.com/office/drawing/2014/main" id="{5BFDCFF7-6563-4821-9563-48B5EF0B9833}"/>
                </a:ext>
              </a:extLst>
            </p:cNvPr>
            <p:cNvCxnSpPr>
              <a:cxnSpLocks noChangeShapeType="1"/>
              <a:stCxn id="10291" idx="5"/>
              <a:endCxn id="10300" idx="1"/>
            </p:cNvCxnSpPr>
            <p:nvPr/>
          </p:nvCxnSpPr>
          <p:spPr bwMode="auto">
            <a:xfrm>
              <a:off x="4031" y="1967"/>
              <a:ext cx="291" cy="338"/>
            </a:xfrm>
            <a:prstGeom prst="straightConnector1">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10302" name="AutoShape 62">
              <a:extLst>
                <a:ext uri="{FF2B5EF4-FFF2-40B4-BE49-F238E27FC236}">
                  <a16:creationId xmlns:a16="http://schemas.microsoft.com/office/drawing/2014/main" id="{997C901C-B523-4628-96E9-2C5AC738C40F}"/>
                </a:ext>
              </a:extLst>
            </p:cNvPr>
            <p:cNvSpPr>
              <a:spLocks noChangeArrowheads="1"/>
            </p:cNvSpPr>
            <p:nvPr/>
          </p:nvSpPr>
          <p:spPr bwMode="auto">
            <a:xfrm>
              <a:off x="1056" y="2928"/>
              <a:ext cx="336" cy="336"/>
            </a:xfrm>
            <a:prstGeom prst="flowChartConnector">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rgbClr val="000000"/>
                  </a:solidFill>
                  <a:latin typeface="Arial" charset="0"/>
                  <a:ea typeface="ＭＳ Ｐゴシック" charset="0"/>
                </a:rPr>
                <a:t>19</a:t>
              </a:r>
            </a:p>
          </p:txBody>
        </p:sp>
        <p:sp>
          <p:nvSpPr>
            <p:cNvPr id="10303" name="AutoShape 63">
              <a:extLst>
                <a:ext uri="{FF2B5EF4-FFF2-40B4-BE49-F238E27FC236}">
                  <a16:creationId xmlns:a16="http://schemas.microsoft.com/office/drawing/2014/main" id="{7B8387C7-4ABD-42B9-8560-682B0B1AD11D}"/>
                </a:ext>
              </a:extLst>
            </p:cNvPr>
            <p:cNvSpPr>
              <a:spLocks noChangeArrowheads="1"/>
            </p:cNvSpPr>
            <p:nvPr/>
          </p:nvSpPr>
          <p:spPr bwMode="auto">
            <a:xfrm>
              <a:off x="1632" y="2928"/>
              <a:ext cx="336" cy="336"/>
            </a:xfrm>
            <a:prstGeom prst="flowChartConnector">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rgbClr val="000000"/>
                  </a:solidFill>
                  <a:latin typeface="Arial" charset="0"/>
                  <a:ea typeface="ＭＳ Ｐゴシック" charset="0"/>
                </a:rPr>
                <a:t>45</a:t>
              </a:r>
            </a:p>
          </p:txBody>
        </p:sp>
        <p:cxnSp>
          <p:nvCxnSpPr>
            <p:cNvPr id="10304" name="AutoShape 64">
              <a:extLst>
                <a:ext uri="{FF2B5EF4-FFF2-40B4-BE49-F238E27FC236}">
                  <a16:creationId xmlns:a16="http://schemas.microsoft.com/office/drawing/2014/main" id="{A936A064-5898-44B7-ABAD-E2F63E4EDBB5}"/>
                </a:ext>
              </a:extLst>
            </p:cNvPr>
            <p:cNvCxnSpPr>
              <a:cxnSpLocks noChangeShapeType="1"/>
              <a:stCxn id="10302" idx="0"/>
              <a:endCxn id="10295" idx="3"/>
            </p:cNvCxnSpPr>
            <p:nvPr/>
          </p:nvCxnSpPr>
          <p:spPr bwMode="auto">
            <a:xfrm flipV="1">
              <a:off x="1224" y="2543"/>
              <a:ext cx="169" cy="384"/>
            </a:xfrm>
            <a:prstGeom prst="straightConnector1">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0305" name="AutoShape 65">
              <a:extLst>
                <a:ext uri="{FF2B5EF4-FFF2-40B4-BE49-F238E27FC236}">
                  <a16:creationId xmlns:a16="http://schemas.microsoft.com/office/drawing/2014/main" id="{FB2560F1-AB9A-4D9F-BF01-56C5BE208285}"/>
                </a:ext>
              </a:extLst>
            </p:cNvPr>
            <p:cNvCxnSpPr>
              <a:cxnSpLocks noChangeShapeType="1"/>
              <a:stCxn id="10303" idx="0"/>
              <a:endCxn id="10295" idx="5"/>
            </p:cNvCxnSpPr>
            <p:nvPr/>
          </p:nvCxnSpPr>
          <p:spPr bwMode="auto">
            <a:xfrm flipH="1" flipV="1">
              <a:off x="1631" y="2543"/>
              <a:ext cx="169" cy="384"/>
            </a:xfrm>
            <a:prstGeom prst="straightConnector1">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10306" name="AutoShape 66">
              <a:extLst>
                <a:ext uri="{FF2B5EF4-FFF2-40B4-BE49-F238E27FC236}">
                  <a16:creationId xmlns:a16="http://schemas.microsoft.com/office/drawing/2014/main" id="{3B6AD60D-9647-40B3-A573-F0BA34A4FC4C}"/>
                </a:ext>
              </a:extLst>
            </p:cNvPr>
            <p:cNvSpPr>
              <a:spLocks noChangeArrowheads="1"/>
            </p:cNvSpPr>
            <p:nvPr/>
          </p:nvSpPr>
          <p:spPr bwMode="auto">
            <a:xfrm>
              <a:off x="2112" y="2928"/>
              <a:ext cx="336" cy="336"/>
            </a:xfrm>
            <a:prstGeom prst="flowChartConnector">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rgbClr val="000000"/>
                  </a:solidFill>
                  <a:latin typeface="Arial" charset="0"/>
                  <a:ea typeface="ＭＳ Ｐゴシック" charset="0"/>
                </a:rPr>
                <a:t>2</a:t>
              </a:r>
            </a:p>
          </p:txBody>
        </p:sp>
        <p:cxnSp>
          <p:nvCxnSpPr>
            <p:cNvPr id="10307" name="AutoShape 67">
              <a:extLst>
                <a:ext uri="{FF2B5EF4-FFF2-40B4-BE49-F238E27FC236}">
                  <a16:creationId xmlns:a16="http://schemas.microsoft.com/office/drawing/2014/main" id="{2CC5F1D2-851F-4782-B014-B209434C14E8}"/>
                </a:ext>
              </a:extLst>
            </p:cNvPr>
            <p:cNvCxnSpPr>
              <a:cxnSpLocks noChangeShapeType="1"/>
              <a:stCxn id="10296" idx="3"/>
              <a:endCxn id="10306" idx="0"/>
            </p:cNvCxnSpPr>
            <p:nvPr/>
          </p:nvCxnSpPr>
          <p:spPr bwMode="auto">
            <a:xfrm flipH="1">
              <a:off x="2280" y="2543"/>
              <a:ext cx="169" cy="384"/>
            </a:xfrm>
            <a:prstGeom prst="straightConnector1">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10308" name="AutoShape 68">
              <a:extLst>
                <a:ext uri="{FF2B5EF4-FFF2-40B4-BE49-F238E27FC236}">
                  <a16:creationId xmlns:a16="http://schemas.microsoft.com/office/drawing/2014/main" id="{E0BDC84B-5696-4BF1-A893-F974CB370300}"/>
                </a:ext>
              </a:extLst>
            </p:cNvPr>
            <p:cNvSpPr>
              <a:spLocks noChangeArrowheads="1"/>
            </p:cNvSpPr>
            <p:nvPr/>
          </p:nvSpPr>
          <p:spPr bwMode="auto">
            <a:xfrm>
              <a:off x="2688" y="2928"/>
              <a:ext cx="336" cy="336"/>
            </a:xfrm>
            <a:prstGeom prst="flowChartConnector">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rgbClr val="000000"/>
                  </a:solidFill>
                  <a:latin typeface="Arial" charset="0"/>
                  <a:ea typeface="ＭＳ Ｐゴシック" charset="0"/>
                </a:rPr>
                <a:t>9</a:t>
              </a:r>
            </a:p>
          </p:txBody>
        </p:sp>
        <p:cxnSp>
          <p:nvCxnSpPr>
            <p:cNvPr id="10309" name="AutoShape 69">
              <a:extLst>
                <a:ext uri="{FF2B5EF4-FFF2-40B4-BE49-F238E27FC236}">
                  <a16:creationId xmlns:a16="http://schemas.microsoft.com/office/drawing/2014/main" id="{A32E5809-6DD2-4E0A-9642-454244116FBE}"/>
                </a:ext>
              </a:extLst>
            </p:cNvPr>
            <p:cNvCxnSpPr>
              <a:cxnSpLocks noChangeShapeType="1"/>
              <a:stCxn id="10296" idx="5"/>
              <a:endCxn id="10308" idx="0"/>
            </p:cNvCxnSpPr>
            <p:nvPr/>
          </p:nvCxnSpPr>
          <p:spPr bwMode="auto">
            <a:xfrm>
              <a:off x="2687" y="2543"/>
              <a:ext cx="169" cy="384"/>
            </a:xfrm>
            <a:prstGeom prst="straightConnector1">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gr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05139-6F3B-44E9-A47E-733ABE6A2FE8}"/>
              </a:ext>
            </a:extLst>
          </p:cNvPr>
          <p:cNvSpPr>
            <a:spLocks noGrp="1"/>
          </p:cNvSpPr>
          <p:nvPr>
            <p:ph type="title"/>
          </p:nvPr>
        </p:nvSpPr>
        <p:spPr/>
        <p:txBody>
          <a:bodyPr>
            <a:normAutofit fontScale="90000"/>
          </a:bodyPr>
          <a:lstStyle/>
          <a:p>
            <a:br>
              <a:rPr lang="en-US" dirty="0"/>
            </a:br>
            <a:r>
              <a:rPr lang="en-US" dirty="0"/>
              <a:t>Heap Sort - Video link</a:t>
            </a:r>
            <a:br>
              <a:rPr lang="en-US" dirty="0"/>
            </a:br>
            <a:endParaRPr lang="en-US" dirty="0"/>
          </a:p>
        </p:txBody>
      </p:sp>
      <p:sp>
        <p:nvSpPr>
          <p:cNvPr id="4" name="Content Placeholder 3">
            <a:extLst>
              <a:ext uri="{FF2B5EF4-FFF2-40B4-BE49-F238E27FC236}">
                <a16:creationId xmlns:a16="http://schemas.microsoft.com/office/drawing/2014/main" id="{8F4FCC94-F60F-4468-AD2C-488DADA7A67E}"/>
              </a:ext>
            </a:extLst>
          </p:cNvPr>
          <p:cNvSpPr>
            <a:spLocks noGrp="1"/>
          </p:cNvSpPr>
          <p:nvPr>
            <p:ph sz="half" idx="2"/>
          </p:nvPr>
        </p:nvSpPr>
        <p:spPr>
          <a:xfrm>
            <a:off x="609600" y="1600201"/>
            <a:ext cx="10972800" cy="4525963"/>
          </a:xfrm>
        </p:spPr>
        <p:txBody>
          <a:bodyPr/>
          <a:lstStyle/>
          <a:p>
            <a:pPr marL="0" indent="0">
              <a:buNone/>
            </a:pPr>
            <a:endParaRPr lang="en-US" dirty="0"/>
          </a:p>
          <a:p>
            <a:pPr marL="0" indent="0">
              <a:buNone/>
            </a:pPr>
            <a:r>
              <a:rPr lang="en-US" dirty="0"/>
              <a:t>Heap Sort</a:t>
            </a:r>
            <a:endParaRPr lang="en-US" sz="2400" b="1" dirty="0">
              <a:solidFill>
                <a:schemeClr val="tx1"/>
              </a:solidFill>
            </a:endParaRPr>
          </a:p>
          <a:p>
            <a:pPr marL="0" indent="0">
              <a:buNone/>
            </a:pPr>
            <a:r>
              <a:rPr lang="en-US" sz="2400" b="1" dirty="0">
                <a:solidFill>
                  <a:schemeClr val="tx1"/>
                </a:solidFill>
                <a:hlinkClick r:id="rId2">
                  <a:extLst>
                    <a:ext uri="{A12FA001-AC4F-418D-AE19-62706E023703}">
                      <ahyp:hlinkClr xmlns:ahyp="http://schemas.microsoft.com/office/drawing/2018/hyperlinkcolor" val="tx"/>
                    </a:ext>
                  </a:extLst>
                </a:hlinkClick>
              </a:rPr>
              <a:t>https://www.youtube.com/watch?v=H5kAcmGOn4Q</a:t>
            </a:r>
            <a:endParaRPr lang="en-US" sz="2400" b="1" dirty="0">
              <a:solidFill>
                <a:schemeClr val="tx1"/>
              </a:solidFill>
            </a:endParaRPr>
          </a:p>
          <a:p>
            <a:pPr marL="0" indent="0">
              <a:buNone/>
            </a:pPr>
            <a:endParaRPr lang="en-US" dirty="0"/>
          </a:p>
        </p:txBody>
      </p:sp>
    </p:spTree>
    <p:extLst>
      <p:ext uri="{BB962C8B-B14F-4D97-AF65-F5344CB8AC3E}">
        <p14:creationId xmlns:p14="http://schemas.microsoft.com/office/powerpoint/2010/main" val="1940772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308568" y="282314"/>
            <a:ext cx="8831023" cy="609600"/>
          </a:xfrm>
        </p:spPr>
        <p:txBody>
          <a:bodyPr/>
          <a:lstStyle/>
          <a:p>
            <a:r>
              <a:rPr lang="en-US" altLang="en-US" dirty="0"/>
              <a:t>Sequential/Event based-Example</a:t>
            </a:r>
          </a:p>
        </p:txBody>
      </p:sp>
      <p:sp>
        <p:nvSpPr>
          <p:cNvPr id="352271" name="Oval 15"/>
          <p:cNvSpPr>
            <a:spLocks noChangeArrowheads="1"/>
          </p:cNvSpPr>
          <p:nvPr/>
        </p:nvSpPr>
        <p:spPr bwMode="auto">
          <a:xfrm>
            <a:off x="4471904" y="1143001"/>
            <a:ext cx="1928614" cy="9144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ltLang="en-US" sz="1465" b="1"/>
              <a:t>Insert ATM CARD</a:t>
            </a:r>
          </a:p>
        </p:txBody>
      </p:sp>
      <p:sp>
        <p:nvSpPr>
          <p:cNvPr id="352272" name="Oval 16"/>
          <p:cNvSpPr>
            <a:spLocks noChangeArrowheads="1"/>
          </p:cNvSpPr>
          <p:nvPr/>
        </p:nvSpPr>
        <p:spPr bwMode="auto">
          <a:xfrm>
            <a:off x="7720096" y="1981201"/>
            <a:ext cx="1928614" cy="9144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ltLang="en-US" sz="1465" b="1"/>
              <a:t>Enter the Pin #</a:t>
            </a:r>
          </a:p>
        </p:txBody>
      </p:sp>
      <p:sp>
        <p:nvSpPr>
          <p:cNvPr id="352273" name="Oval 17"/>
          <p:cNvSpPr>
            <a:spLocks noChangeArrowheads="1"/>
          </p:cNvSpPr>
          <p:nvPr/>
        </p:nvSpPr>
        <p:spPr bwMode="auto">
          <a:xfrm>
            <a:off x="7923108" y="4114802"/>
            <a:ext cx="1928614" cy="9144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ltLang="en-US" sz="1465" b="1"/>
              <a:t>Enter the amount</a:t>
            </a:r>
          </a:p>
        </p:txBody>
      </p:sp>
      <p:sp>
        <p:nvSpPr>
          <p:cNvPr id="352274" name="Oval 18"/>
          <p:cNvSpPr>
            <a:spLocks noChangeArrowheads="1"/>
          </p:cNvSpPr>
          <p:nvPr/>
        </p:nvSpPr>
        <p:spPr bwMode="auto">
          <a:xfrm>
            <a:off x="4370398" y="5105402"/>
            <a:ext cx="1928614" cy="9144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ltLang="en-US" sz="1465" b="1"/>
              <a:t>Collect Cash</a:t>
            </a:r>
          </a:p>
        </p:txBody>
      </p:sp>
      <p:sp>
        <p:nvSpPr>
          <p:cNvPr id="352275" name="Oval 19"/>
          <p:cNvSpPr>
            <a:spLocks noChangeArrowheads="1"/>
          </p:cNvSpPr>
          <p:nvPr/>
        </p:nvSpPr>
        <p:spPr bwMode="auto">
          <a:xfrm>
            <a:off x="1020699" y="3962401"/>
            <a:ext cx="1928614" cy="9906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ltLang="en-US" sz="1465" b="1"/>
              <a:t>Collect the Card</a:t>
            </a:r>
          </a:p>
        </p:txBody>
      </p:sp>
      <p:sp>
        <p:nvSpPr>
          <p:cNvPr id="352276" name="Line 20"/>
          <p:cNvSpPr>
            <a:spLocks noChangeShapeType="1"/>
          </p:cNvSpPr>
          <p:nvPr/>
        </p:nvSpPr>
        <p:spPr bwMode="auto">
          <a:xfrm flipV="1">
            <a:off x="5385458" y="2057401"/>
            <a:ext cx="0" cy="990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anchor="ctr"/>
          <a:lstStyle/>
          <a:p>
            <a:endParaRPr lang="en-US" sz="1465" b="1"/>
          </a:p>
        </p:txBody>
      </p:sp>
      <p:sp>
        <p:nvSpPr>
          <p:cNvPr id="352286" name="Oval 30"/>
          <p:cNvSpPr>
            <a:spLocks noChangeArrowheads="1"/>
          </p:cNvSpPr>
          <p:nvPr/>
        </p:nvSpPr>
        <p:spPr bwMode="auto">
          <a:xfrm>
            <a:off x="1020699" y="2057401"/>
            <a:ext cx="1928614" cy="9144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ltLang="en-US" sz="1465" b="1"/>
              <a:t>EXIT</a:t>
            </a:r>
          </a:p>
        </p:txBody>
      </p:sp>
      <p:sp>
        <p:nvSpPr>
          <p:cNvPr id="352288" name="Line 32"/>
          <p:cNvSpPr>
            <a:spLocks noChangeShapeType="1"/>
          </p:cNvSpPr>
          <p:nvPr/>
        </p:nvSpPr>
        <p:spPr bwMode="auto">
          <a:xfrm>
            <a:off x="8633650" y="2895601"/>
            <a:ext cx="0" cy="1219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anchor="ctr"/>
          <a:lstStyle/>
          <a:p>
            <a:endParaRPr lang="en-US" sz="1465" b="1"/>
          </a:p>
        </p:txBody>
      </p:sp>
      <p:sp>
        <p:nvSpPr>
          <p:cNvPr id="352289" name="Line 33"/>
          <p:cNvSpPr>
            <a:spLocks noChangeShapeType="1"/>
          </p:cNvSpPr>
          <p:nvPr/>
        </p:nvSpPr>
        <p:spPr bwMode="auto">
          <a:xfrm flipH="1">
            <a:off x="6197506" y="5029201"/>
            <a:ext cx="2436144" cy="53339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anchor="ctr"/>
          <a:lstStyle/>
          <a:p>
            <a:endParaRPr lang="en-US" sz="1465" b="1"/>
          </a:p>
        </p:txBody>
      </p:sp>
      <p:sp>
        <p:nvSpPr>
          <p:cNvPr id="352290" name="Line 34"/>
          <p:cNvSpPr>
            <a:spLocks noChangeShapeType="1"/>
          </p:cNvSpPr>
          <p:nvPr/>
        </p:nvSpPr>
        <p:spPr bwMode="auto">
          <a:xfrm flipH="1" flipV="1">
            <a:off x="2543290" y="4876801"/>
            <a:ext cx="1827108"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anchor="ctr"/>
          <a:lstStyle/>
          <a:p>
            <a:endParaRPr lang="en-US" sz="1465" b="1"/>
          </a:p>
        </p:txBody>
      </p:sp>
      <p:sp>
        <p:nvSpPr>
          <p:cNvPr id="352291" name="Line 35"/>
          <p:cNvSpPr>
            <a:spLocks noChangeShapeType="1"/>
          </p:cNvSpPr>
          <p:nvPr/>
        </p:nvSpPr>
        <p:spPr bwMode="auto">
          <a:xfrm flipV="1">
            <a:off x="2035759" y="3048001"/>
            <a:ext cx="0" cy="914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anchor="ctr"/>
          <a:lstStyle/>
          <a:p>
            <a:endParaRPr lang="en-US" sz="1465" b="1"/>
          </a:p>
        </p:txBody>
      </p:sp>
      <p:sp>
        <p:nvSpPr>
          <p:cNvPr id="352293" name="Line 37"/>
          <p:cNvSpPr>
            <a:spLocks noChangeShapeType="1"/>
          </p:cNvSpPr>
          <p:nvPr/>
        </p:nvSpPr>
        <p:spPr bwMode="auto">
          <a:xfrm>
            <a:off x="6400518" y="1676400"/>
            <a:ext cx="1624096" cy="45720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anchor="ctr"/>
          <a:lstStyle/>
          <a:p>
            <a:endParaRPr lang="en-US" sz="1465" b="1"/>
          </a:p>
        </p:txBody>
      </p:sp>
      <p:pic>
        <p:nvPicPr>
          <p:cNvPr id="29697" name="Picture 1" descr="C:\Users\16534\Pictures\at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5880" y="2895601"/>
            <a:ext cx="2702598" cy="203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232640"/>
      </p:ext>
    </p:extLst>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05139-6F3B-44E9-A47E-733ABE6A2FE8}"/>
              </a:ext>
            </a:extLst>
          </p:cNvPr>
          <p:cNvSpPr>
            <a:spLocks noGrp="1"/>
          </p:cNvSpPr>
          <p:nvPr>
            <p:ph type="title"/>
          </p:nvPr>
        </p:nvSpPr>
        <p:spPr/>
        <p:txBody>
          <a:bodyPr>
            <a:normAutofit fontScale="90000"/>
          </a:bodyPr>
          <a:lstStyle/>
          <a:p>
            <a:br>
              <a:rPr lang="en-US" dirty="0"/>
            </a:br>
            <a:r>
              <a:rPr lang="en-US" dirty="0"/>
              <a:t>	Merge Sort Vs Quick Sort - Video link</a:t>
            </a:r>
            <a:br>
              <a:rPr lang="en-US" dirty="0"/>
            </a:br>
            <a:endParaRPr lang="en-US" dirty="0"/>
          </a:p>
        </p:txBody>
      </p:sp>
      <p:sp>
        <p:nvSpPr>
          <p:cNvPr id="4" name="Content Placeholder 3">
            <a:extLst>
              <a:ext uri="{FF2B5EF4-FFF2-40B4-BE49-F238E27FC236}">
                <a16:creationId xmlns:a16="http://schemas.microsoft.com/office/drawing/2014/main" id="{8F4FCC94-F60F-4468-AD2C-488DADA7A67E}"/>
              </a:ext>
            </a:extLst>
          </p:cNvPr>
          <p:cNvSpPr>
            <a:spLocks noGrp="1"/>
          </p:cNvSpPr>
          <p:nvPr>
            <p:ph sz="half" idx="2"/>
          </p:nvPr>
        </p:nvSpPr>
        <p:spPr>
          <a:xfrm>
            <a:off x="609600" y="1600201"/>
            <a:ext cx="10972800" cy="4525963"/>
          </a:xfrm>
        </p:spPr>
        <p:txBody>
          <a:bodyPr/>
          <a:lstStyle/>
          <a:p>
            <a:endParaRPr lang="en-US" dirty="0">
              <a:solidFill>
                <a:schemeClr val="tx1"/>
              </a:solidFill>
            </a:endParaRPr>
          </a:p>
          <a:p>
            <a:pPr marL="0" indent="0">
              <a:buNone/>
            </a:pPr>
            <a:r>
              <a:rPr lang="en-US" dirty="0">
                <a:solidFill>
                  <a:schemeClr val="tx1"/>
                </a:solidFill>
              </a:rPr>
              <a:t>	Merge Sort Vs Quick Sort</a:t>
            </a:r>
          </a:p>
          <a:p>
            <a:pPr marL="0" indent="0">
              <a:buNone/>
            </a:pPr>
            <a:endParaRPr lang="en-US" dirty="0">
              <a:solidFill>
                <a:schemeClr val="tx1"/>
              </a:solidFill>
            </a:endParaRPr>
          </a:p>
          <a:p>
            <a:pPr marL="0" indent="0">
              <a:buNone/>
            </a:pPr>
            <a:r>
              <a:rPr lang="en-US" dirty="0">
                <a:solidFill>
                  <a:schemeClr val="tx1"/>
                </a:solidFill>
              </a:rPr>
              <a:t>		</a:t>
            </a:r>
            <a:r>
              <a:rPr lang="en-US" dirty="0">
                <a:solidFill>
                  <a:schemeClr val="tx1"/>
                </a:solidFill>
                <a:hlinkClick r:id="rId2">
                  <a:extLst>
                    <a:ext uri="{A12FA001-AC4F-418D-AE19-62706E023703}">
                      <ahyp:hlinkClr xmlns:ahyp="http://schemas.microsoft.com/office/drawing/2018/hyperlinkcolor" val="tx"/>
                    </a:ext>
                  </a:extLst>
                </a:hlinkClick>
              </a:rPr>
              <a:t>https://www.youtube.com/watch?v=es2T6KY45cA</a:t>
            </a: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128510740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A81A-EB41-47B5-BE83-6E6300996EB1}"/>
              </a:ext>
            </a:extLst>
          </p:cNvPr>
          <p:cNvSpPr>
            <a:spLocks noGrp="1"/>
          </p:cNvSpPr>
          <p:nvPr>
            <p:ph type="title"/>
          </p:nvPr>
        </p:nvSpPr>
        <p:spPr/>
        <p:txBody>
          <a:bodyPr/>
          <a:lstStyle/>
          <a:p>
            <a:r>
              <a:rPr lang="en-US" dirty="0"/>
              <a:t>Additional References</a:t>
            </a:r>
          </a:p>
        </p:txBody>
      </p:sp>
      <p:sp>
        <p:nvSpPr>
          <p:cNvPr id="4" name="Content Placeholder 3">
            <a:extLst>
              <a:ext uri="{FF2B5EF4-FFF2-40B4-BE49-F238E27FC236}">
                <a16:creationId xmlns:a16="http://schemas.microsoft.com/office/drawing/2014/main" id="{041948DA-8412-4511-A571-51BD56FB45AE}"/>
              </a:ext>
            </a:extLst>
          </p:cNvPr>
          <p:cNvSpPr>
            <a:spLocks noGrp="1"/>
          </p:cNvSpPr>
          <p:nvPr>
            <p:ph sz="half" idx="2"/>
          </p:nvPr>
        </p:nvSpPr>
        <p:spPr>
          <a:xfrm>
            <a:off x="609600" y="1600201"/>
            <a:ext cx="10972800" cy="4525963"/>
          </a:xfrm>
        </p:spPr>
        <p:txBody>
          <a:bodyPr/>
          <a:lstStyle/>
          <a:p>
            <a:r>
              <a:rPr lang="en-US" dirty="0">
                <a:solidFill>
                  <a:schemeClr val="tx1"/>
                </a:solidFill>
                <a:hlinkClick r:id="rId2">
                  <a:extLst>
                    <a:ext uri="{A12FA001-AC4F-418D-AE19-62706E023703}">
                      <ahyp:hlinkClr xmlns:ahyp="http://schemas.microsoft.com/office/drawing/2018/hyperlinkcolor" val="tx"/>
                    </a:ext>
                  </a:extLst>
                </a:hlinkClick>
              </a:rPr>
              <a:t>https://www.youtube.com/watch?v=WaNLJf8xzC4</a:t>
            </a:r>
            <a:endParaRPr lang="en-US" dirty="0">
              <a:solidFill>
                <a:schemeClr val="tx1"/>
              </a:solidFill>
            </a:endParaRPr>
          </a:p>
        </p:txBody>
      </p:sp>
    </p:spTree>
    <p:extLst>
      <p:ext uri="{BB962C8B-B14F-4D97-AF65-F5344CB8AC3E}">
        <p14:creationId xmlns:p14="http://schemas.microsoft.com/office/powerpoint/2010/main" val="150841089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Structures</a:t>
            </a:r>
          </a:p>
        </p:txBody>
      </p:sp>
    </p:spTree>
    <p:extLst>
      <p:ext uri="{BB962C8B-B14F-4D97-AF65-F5344CB8AC3E}">
        <p14:creationId xmlns:p14="http://schemas.microsoft.com/office/powerpoint/2010/main" val="628887446"/>
      </p:ext>
    </p:extLst>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dirty="0">
                <a:solidFill>
                  <a:srgbClr val="000000"/>
                </a:solidFill>
              </a:rPr>
              <a:t>Data Structures</a:t>
            </a:r>
          </a:p>
        </p:txBody>
      </p:sp>
      <p:sp>
        <p:nvSpPr>
          <p:cNvPr id="377859" name="Rectangle 3"/>
          <p:cNvSpPr>
            <a:spLocks noGrp="1" noChangeArrowheads="1"/>
          </p:cNvSpPr>
          <p:nvPr>
            <p:ph type="body" sz="half" idx="1"/>
          </p:nvPr>
        </p:nvSpPr>
        <p:spPr>
          <a:xfrm>
            <a:off x="1752600" y="1600200"/>
            <a:ext cx="8472055" cy="4953000"/>
          </a:xfrm>
        </p:spPr>
        <p:txBody>
          <a:bodyPr>
            <a:normAutofit/>
          </a:bodyPr>
          <a:lstStyle/>
          <a:p>
            <a:pPr marL="0" indent="0">
              <a:spcBef>
                <a:spcPct val="75000"/>
              </a:spcBef>
              <a:buNone/>
            </a:pPr>
            <a:endParaRPr lang="en-US" altLang="ja-JP" sz="2400" dirty="0">
              <a:solidFill>
                <a:srgbClr val="000000"/>
              </a:solidFill>
              <a:ea typeface="ＭＳ Ｐゴシック" charset="-128"/>
            </a:endParaRPr>
          </a:p>
          <a:p>
            <a:pPr marL="0" indent="0">
              <a:spcBef>
                <a:spcPct val="75000"/>
              </a:spcBef>
              <a:buNone/>
            </a:pPr>
            <a:endParaRPr lang="en-US" altLang="ja-JP" sz="2400" dirty="0">
              <a:solidFill>
                <a:srgbClr val="000000"/>
              </a:solidFill>
              <a:ea typeface="ＭＳ Ｐゴシック" charset="-128"/>
            </a:endParaRPr>
          </a:p>
          <a:p>
            <a:pPr marL="0" indent="0">
              <a:spcBef>
                <a:spcPct val="75000"/>
              </a:spcBef>
              <a:buNone/>
            </a:pPr>
            <a:endParaRPr lang="en-US" altLang="ja-JP" sz="2400" dirty="0">
              <a:solidFill>
                <a:srgbClr val="000000"/>
              </a:solidFill>
              <a:ea typeface="ＭＳ Ｐゴシック" charset="-128"/>
            </a:endParaRPr>
          </a:p>
          <a:p>
            <a:pPr marL="0" indent="0">
              <a:spcBef>
                <a:spcPct val="75000"/>
              </a:spcBef>
              <a:buNone/>
            </a:pPr>
            <a:endParaRPr lang="en-US" altLang="ja-JP" sz="2400" dirty="0">
              <a:solidFill>
                <a:srgbClr val="000000"/>
              </a:solidFill>
              <a:ea typeface="ＭＳ Ｐゴシック" charset="-128"/>
            </a:endParaRPr>
          </a:p>
          <a:p>
            <a:pPr marL="0" indent="0">
              <a:spcBef>
                <a:spcPct val="75000"/>
              </a:spcBef>
              <a:buNone/>
            </a:pPr>
            <a:endParaRPr lang="en-US" altLang="ja-JP" sz="2400" dirty="0">
              <a:solidFill>
                <a:srgbClr val="000000"/>
              </a:solidFill>
              <a:ea typeface="ＭＳ Ｐゴシック" charset="-128"/>
            </a:endParaRPr>
          </a:p>
          <a:p>
            <a:pPr marL="0" indent="0">
              <a:spcBef>
                <a:spcPct val="75000"/>
              </a:spcBef>
              <a:buNone/>
            </a:pPr>
            <a:r>
              <a:rPr lang="en-US" dirty="0">
                <a:solidFill>
                  <a:srgbClr val="000000"/>
                </a:solidFill>
                <a:hlinkClick r:id="rId2">
                  <a:extLst>
                    <a:ext uri="{A12FA001-AC4F-418D-AE19-62706E023703}">
                      <ahyp:hlinkClr xmlns:ahyp="http://schemas.microsoft.com/office/drawing/2018/hyperlinkcolor" val="tx"/>
                    </a:ext>
                  </a:extLst>
                </a:hlinkClick>
              </a:rPr>
              <a:t>https://www.youtube.com/watch?v=-q-3b_093do</a:t>
            </a:r>
            <a:endParaRPr lang="en-US" altLang="ja-JP" sz="2400" dirty="0">
              <a:solidFill>
                <a:srgbClr val="000000"/>
              </a:solidFill>
              <a:ea typeface="ＭＳ Ｐゴシック" charset="-128"/>
            </a:endParaRPr>
          </a:p>
          <a:p>
            <a:pPr marL="0" indent="0">
              <a:spcBef>
                <a:spcPct val="75000"/>
              </a:spcBef>
              <a:buNone/>
            </a:pPr>
            <a:endParaRPr lang="en-US" altLang="ja-JP" sz="2400" dirty="0">
              <a:solidFill>
                <a:srgbClr val="000000"/>
              </a:solidFill>
              <a:ea typeface="ＭＳ Ｐゴシック" charset="-128"/>
            </a:endParaRPr>
          </a:p>
        </p:txBody>
      </p:sp>
      <p:sp>
        <p:nvSpPr>
          <p:cNvPr id="2" name="Rectangle 1">
            <a:extLst>
              <a:ext uri="{FF2B5EF4-FFF2-40B4-BE49-F238E27FC236}">
                <a16:creationId xmlns:a16="http://schemas.microsoft.com/office/drawing/2014/main" id="{FE980518-CEF4-4150-A033-EB77D0CEFDFF}"/>
              </a:ext>
            </a:extLst>
          </p:cNvPr>
          <p:cNvSpPr/>
          <p:nvPr/>
        </p:nvSpPr>
        <p:spPr bwMode="auto">
          <a:xfrm>
            <a:off x="3221503" y="1600200"/>
            <a:ext cx="4979962" cy="3112477"/>
          </a:xfrm>
          <a:prstGeom prst="rect">
            <a:avLst/>
          </a:prstGeom>
          <a:blipFill>
            <a:blip r:embed="rId3"/>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3" name="Thought Bubble: Cloud 2">
            <a:extLst>
              <a:ext uri="{FF2B5EF4-FFF2-40B4-BE49-F238E27FC236}">
                <a16:creationId xmlns:a16="http://schemas.microsoft.com/office/drawing/2014/main" id="{5BAA98CD-E0CE-47B2-8326-1F0298856CD6}"/>
              </a:ext>
            </a:extLst>
          </p:cNvPr>
          <p:cNvSpPr/>
          <p:nvPr/>
        </p:nvSpPr>
        <p:spPr bwMode="auto">
          <a:xfrm>
            <a:off x="462102" y="1121898"/>
            <a:ext cx="3010486" cy="2307102"/>
          </a:xfrm>
          <a:prstGeom prst="cloudCallout">
            <a:avLst>
              <a:gd name="adj1" fmla="val 67017"/>
              <a:gd name="adj2" fmla="val 16159"/>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ＭＳ Ｐゴシック"/>
                <a:cs typeface="ＭＳ Ｐゴシック"/>
              </a:rPr>
              <a:t>Why Data structure</a:t>
            </a:r>
          </a:p>
        </p:txBody>
      </p:sp>
      <p:sp>
        <p:nvSpPr>
          <p:cNvPr id="6" name="Thought Bubble: Cloud 5">
            <a:extLst>
              <a:ext uri="{FF2B5EF4-FFF2-40B4-BE49-F238E27FC236}">
                <a16:creationId xmlns:a16="http://schemas.microsoft.com/office/drawing/2014/main" id="{896EFAFB-127D-4909-AAE0-F19D11000AE3}"/>
              </a:ext>
            </a:extLst>
          </p:cNvPr>
          <p:cNvSpPr/>
          <p:nvPr/>
        </p:nvSpPr>
        <p:spPr bwMode="auto">
          <a:xfrm>
            <a:off x="7707817" y="1600200"/>
            <a:ext cx="3010486" cy="2307102"/>
          </a:xfrm>
          <a:prstGeom prst="cloudCallout">
            <a:avLst>
              <a:gd name="adj1" fmla="val -46067"/>
              <a:gd name="adj2" fmla="val 92988"/>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Watch the Video</a:t>
            </a: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338915453"/>
      </p:ext>
    </p:extLst>
  </p:cSld>
  <p:clrMapOvr>
    <a:masterClrMapping/>
  </p:clrMapOvr>
  <p:transition spd="med">
    <p:fade thruBlk="1"/>
  </p:transition>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noFill/>
          <a:ln/>
        </p:spPr>
        <p:txBody>
          <a:bodyPr vert="horz" lIns="122653" tIns="61327" rIns="122653" bIns="61327" rtlCol="0" anchor="ctr">
            <a:normAutofit fontScale="90000"/>
          </a:bodyPr>
          <a:lstStyle/>
          <a:p>
            <a:r>
              <a:rPr lang="en-US" altLang="en-US"/>
              <a:t>Data Structures</a:t>
            </a:r>
          </a:p>
        </p:txBody>
      </p:sp>
      <p:sp>
        <p:nvSpPr>
          <p:cNvPr id="606211" name="Rectangle 3"/>
          <p:cNvSpPr>
            <a:spLocks noGrp="1" noChangeArrowheads="1"/>
          </p:cNvSpPr>
          <p:nvPr>
            <p:ph type="body" idx="1"/>
          </p:nvPr>
        </p:nvSpPr>
        <p:spPr>
          <a:noFill/>
          <a:ln/>
        </p:spPr>
        <p:txBody>
          <a:bodyPr vert="horz" lIns="122653" tIns="61327" rIns="122653" bIns="61327" rtlCol="0">
            <a:normAutofit/>
          </a:bodyPr>
          <a:lstStyle/>
          <a:p>
            <a:r>
              <a:rPr lang="en-US" altLang="en-US"/>
              <a:t>Data structures is concerned with the representation and manipulation of data</a:t>
            </a:r>
          </a:p>
          <a:p>
            <a:r>
              <a:rPr lang="en-US" altLang="en-US"/>
              <a:t>All programs manipulate data</a:t>
            </a:r>
          </a:p>
          <a:p>
            <a:r>
              <a:rPr lang="en-US" altLang="en-US"/>
              <a:t>So, all programs represent data in some way</a:t>
            </a:r>
          </a:p>
          <a:p>
            <a:r>
              <a:rPr lang="en-US" altLang="en-US"/>
              <a:t>Data manipulation requires an algorithm</a:t>
            </a:r>
          </a:p>
          <a:p>
            <a:r>
              <a:rPr lang="en-US" altLang="en-US"/>
              <a:t>The study of Data Structure is fundamental to computer programming</a:t>
            </a:r>
          </a:p>
        </p:txBody>
      </p:sp>
    </p:spTree>
    <p:extLst>
      <p:ext uri="{BB962C8B-B14F-4D97-AF65-F5344CB8AC3E}">
        <p14:creationId xmlns:p14="http://schemas.microsoft.com/office/powerpoint/2010/main" val="3860254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62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062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062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062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062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1" grpId="0" build="p"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Types of Data Structure</a:t>
            </a:r>
          </a:p>
        </p:txBody>
      </p:sp>
      <p:sp>
        <p:nvSpPr>
          <p:cNvPr id="3" name="Text Placeholder 2"/>
          <p:cNvSpPr>
            <a:spLocks noGrp="1"/>
          </p:cNvSpPr>
          <p:nvPr>
            <p:ph type="body" sz="half" idx="1"/>
          </p:nvPr>
        </p:nvSpPr>
        <p:spPr>
          <a:xfrm>
            <a:off x="1981200" y="1600201"/>
            <a:ext cx="7869383" cy="4525963"/>
          </a:xfrm>
        </p:spPr>
        <p:txBody>
          <a:bodyPr/>
          <a:lstStyle/>
          <a:p>
            <a:pPr marL="0" indent="0">
              <a:buNone/>
            </a:pPr>
            <a:r>
              <a:rPr lang="en-US" dirty="0">
                <a:solidFill>
                  <a:srgbClr val="000000"/>
                </a:solidFill>
              </a:rPr>
              <a:t>There are basically two types of data structure</a:t>
            </a:r>
          </a:p>
          <a:p>
            <a:pPr lvl="3">
              <a:lnSpc>
                <a:spcPct val="200000"/>
              </a:lnSpc>
              <a:buNone/>
            </a:pPr>
            <a:r>
              <a:rPr lang="en-US" dirty="0">
                <a:solidFill>
                  <a:srgbClr val="000000"/>
                </a:solidFill>
              </a:rPr>
              <a:t>	1.Linear Data Structure </a:t>
            </a:r>
          </a:p>
          <a:p>
            <a:pPr lvl="3">
              <a:lnSpc>
                <a:spcPct val="200000"/>
              </a:lnSpc>
              <a:buNone/>
            </a:pPr>
            <a:r>
              <a:rPr lang="en-US" dirty="0">
                <a:solidFill>
                  <a:srgbClr val="000000"/>
                </a:solidFill>
              </a:rPr>
              <a:t>	2.Non-Linear Data Structure.</a:t>
            </a:r>
          </a:p>
          <a:p>
            <a:endParaRPr lang="en-US" dirty="0">
              <a:solidFill>
                <a:srgbClr val="000000"/>
              </a:solidFill>
            </a:endParaRPr>
          </a:p>
          <a:p>
            <a:endParaRPr lang="en-US" dirty="0">
              <a:solidFill>
                <a:srgbClr val="000000"/>
              </a:solidFill>
            </a:endParaRPr>
          </a:p>
        </p:txBody>
      </p:sp>
      <p:sp>
        <p:nvSpPr>
          <p:cNvPr id="4" name="Rectangle 3">
            <a:extLst>
              <a:ext uri="{FF2B5EF4-FFF2-40B4-BE49-F238E27FC236}">
                <a16:creationId xmlns:a16="http://schemas.microsoft.com/office/drawing/2014/main" id="{4D8D2CE3-F0AE-49B6-811D-87C461DC8160}"/>
              </a:ext>
            </a:extLst>
          </p:cNvPr>
          <p:cNvSpPr/>
          <p:nvPr/>
        </p:nvSpPr>
        <p:spPr bwMode="auto">
          <a:xfrm>
            <a:off x="2815389" y="3621505"/>
            <a:ext cx="6172200" cy="2418348"/>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en-US" altLang="en-US"/>
              <a:t>Basic data structures: </a:t>
            </a:r>
            <a:r>
              <a:rPr lang="en-US" altLang="en-US" i="1"/>
              <a:t>data collections</a:t>
            </a:r>
          </a:p>
        </p:txBody>
      </p:sp>
      <p:sp>
        <p:nvSpPr>
          <p:cNvPr id="561155" name="Rectangle 3"/>
          <p:cNvSpPr>
            <a:spLocks noGrp="1" noChangeArrowheads="1"/>
          </p:cNvSpPr>
          <p:nvPr>
            <p:ph type="body" idx="1"/>
          </p:nvPr>
        </p:nvSpPr>
        <p:spPr>
          <a:xfrm>
            <a:off x="408684" y="1576515"/>
            <a:ext cx="7764645" cy="4897665"/>
          </a:xfrm>
        </p:spPr>
        <p:txBody>
          <a:bodyPr/>
          <a:lstStyle/>
          <a:p>
            <a:pPr>
              <a:lnSpc>
                <a:spcPct val="90000"/>
              </a:lnSpc>
            </a:pPr>
            <a:r>
              <a:rPr lang="en-US" altLang="en-US" dirty="0"/>
              <a:t>Linear structures</a:t>
            </a:r>
          </a:p>
          <a:p>
            <a:pPr lvl="1">
              <a:lnSpc>
                <a:spcPct val="90000"/>
              </a:lnSpc>
            </a:pPr>
            <a:r>
              <a:rPr lang="en-US" altLang="en-US" dirty="0"/>
              <a:t>Array: Fixed-size</a:t>
            </a:r>
          </a:p>
          <a:p>
            <a:pPr lvl="1">
              <a:lnSpc>
                <a:spcPct val="90000"/>
              </a:lnSpc>
            </a:pPr>
            <a:r>
              <a:rPr lang="en-US" altLang="en-US" dirty="0"/>
              <a:t>Linked List: Add to top, bottom or in the middle</a:t>
            </a:r>
          </a:p>
          <a:p>
            <a:pPr lvl="1">
              <a:lnSpc>
                <a:spcPct val="90000"/>
              </a:lnSpc>
            </a:pPr>
            <a:r>
              <a:rPr lang="en-US" altLang="en-US" dirty="0"/>
              <a:t>Stack: Add to top and remove from top</a:t>
            </a:r>
          </a:p>
          <a:p>
            <a:pPr lvl="1">
              <a:lnSpc>
                <a:spcPct val="90000"/>
              </a:lnSpc>
            </a:pPr>
            <a:r>
              <a:rPr lang="en-US" altLang="en-US" dirty="0"/>
              <a:t>Queue: Add to back and remove from front</a:t>
            </a:r>
          </a:p>
          <a:p>
            <a:pPr lvl="1">
              <a:lnSpc>
                <a:spcPct val="90000"/>
              </a:lnSpc>
            </a:pPr>
            <a:r>
              <a:rPr lang="en-US" altLang="en-US" dirty="0"/>
              <a:t>Priority queue: Add anywhere, remove the highest priority</a:t>
            </a:r>
          </a:p>
          <a:p>
            <a:pPr>
              <a:lnSpc>
                <a:spcPct val="90000"/>
              </a:lnSpc>
              <a:buFontTx/>
              <a:buNone/>
            </a:pPr>
            <a:endParaRPr lang="en-US" altLang="en-US" dirty="0"/>
          </a:p>
          <a:p>
            <a:pPr>
              <a:lnSpc>
                <a:spcPct val="90000"/>
              </a:lnSpc>
            </a:pPr>
            <a:r>
              <a:rPr lang="en-US" altLang="en-US" dirty="0"/>
              <a:t>Non- Linear Data Structure</a:t>
            </a:r>
          </a:p>
          <a:p>
            <a:pPr lvl="1">
              <a:lnSpc>
                <a:spcPct val="90000"/>
              </a:lnSpc>
            </a:pPr>
            <a:r>
              <a:rPr lang="en-US" altLang="en-US" dirty="0"/>
              <a:t>Tree: A branching structure with no loops</a:t>
            </a:r>
          </a:p>
          <a:p>
            <a:pPr lvl="1">
              <a:lnSpc>
                <a:spcPct val="90000"/>
              </a:lnSpc>
            </a:pPr>
            <a:r>
              <a:rPr lang="en-US" altLang="en-US" dirty="0"/>
              <a:t>Graph: A more general branching structure, with less stringent connection conditions than for a tree</a:t>
            </a:r>
          </a:p>
          <a:p>
            <a:pPr>
              <a:lnSpc>
                <a:spcPct val="90000"/>
              </a:lnSpc>
            </a:pPr>
            <a:endParaRPr lang="en-US" altLang="en-US" dirty="0"/>
          </a:p>
        </p:txBody>
      </p:sp>
    </p:spTree>
    <p:extLst>
      <p:ext uri="{BB962C8B-B14F-4D97-AF65-F5344CB8AC3E}">
        <p14:creationId xmlns:p14="http://schemas.microsoft.com/office/powerpoint/2010/main" val="3568396515"/>
      </p:ext>
    </p:extLst>
  </p:cSld>
  <p:clrMapOvr>
    <a:masterClrMapping/>
  </p:clrMapOvr>
  <p:transition>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noFill/>
          <a:ln/>
        </p:spPr>
        <p:txBody>
          <a:bodyPr vert="horz" lIns="122653" tIns="61327" rIns="122653" bIns="61327" rtlCol="0" anchor="ctr">
            <a:normAutofit fontScale="90000"/>
          </a:bodyPr>
          <a:lstStyle/>
          <a:p>
            <a:r>
              <a:rPr lang="en-US" altLang="en-US"/>
              <a:t>Static vs. Dynamic Structures</a:t>
            </a:r>
          </a:p>
        </p:txBody>
      </p:sp>
      <p:sp>
        <p:nvSpPr>
          <p:cNvPr id="563203" name="Rectangle 3"/>
          <p:cNvSpPr>
            <a:spLocks noGrp="1" noChangeArrowheads="1"/>
          </p:cNvSpPr>
          <p:nvPr>
            <p:ph type="body" idx="1"/>
          </p:nvPr>
        </p:nvSpPr>
        <p:spPr>
          <a:xfrm>
            <a:off x="413945" y="1500386"/>
            <a:ext cx="11362969" cy="4897665"/>
          </a:xfrm>
          <a:noFill/>
          <a:ln>
            <a:solidFill>
              <a:schemeClr val="hlink"/>
            </a:solidFill>
            <a:miter lim="800000"/>
            <a:headEnd/>
            <a:tailEnd/>
          </a:ln>
        </p:spPr>
        <p:txBody>
          <a:bodyPr vert="horz" lIns="122653" tIns="61327" rIns="122653" bIns="61327" rtlCol="0">
            <a:normAutofit lnSpcReduction="10000"/>
          </a:bodyPr>
          <a:lstStyle/>
          <a:p>
            <a:r>
              <a:rPr lang="en-US" altLang="en-US" dirty="0"/>
              <a:t>A </a:t>
            </a:r>
            <a:r>
              <a:rPr lang="en-US" altLang="en-US" dirty="0">
                <a:solidFill>
                  <a:srgbClr val="0000FF"/>
                </a:solidFill>
              </a:rPr>
              <a:t>static</a:t>
            </a:r>
            <a:r>
              <a:rPr lang="en-US" altLang="en-US" dirty="0"/>
              <a:t> data structure has a </a:t>
            </a:r>
            <a:r>
              <a:rPr lang="en-US" altLang="en-US" dirty="0">
                <a:solidFill>
                  <a:srgbClr val="0000FF"/>
                </a:solidFill>
              </a:rPr>
              <a:t>fixed size</a:t>
            </a:r>
          </a:p>
          <a:p>
            <a:pPr lvl="4">
              <a:buFontTx/>
              <a:buNone/>
            </a:pPr>
            <a:endParaRPr lang="en-US" altLang="en-US" sz="2664" dirty="0">
              <a:solidFill>
                <a:srgbClr val="0000FF"/>
              </a:solidFill>
            </a:endParaRPr>
          </a:p>
          <a:p>
            <a:pPr>
              <a:buFontTx/>
              <a:buNone/>
            </a:pPr>
            <a:r>
              <a:rPr lang="en-US" altLang="en-US" dirty="0">
                <a:solidFill>
                  <a:schemeClr val="hlink"/>
                </a:solidFill>
              </a:rPr>
              <a:t>	</a:t>
            </a:r>
            <a:r>
              <a:rPr lang="en-US" altLang="en-US" dirty="0">
                <a:solidFill>
                  <a:srgbClr val="0000FF"/>
                </a:solidFill>
              </a:rPr>
              <a:t>This meaning is different from the meaning of the static modifier (variable shared among all instances of a class)</a:t>
            </a:r>
          </a:p>
          <a:p>
            <a:pPr lvl="4"/>
            <a:endParaRPr lang="en-US" altLang="en-US" sz="2664" dirty="0">
              <a:solidFill>
                <a:srgbClr val="0000FF"/>
              </a:solidFill>
            </a:endParaRPr>
          </a:p>
          <a:p>
            <a:r>
              <a:rPr lang="en-US" altLang="en-US" dirty="0"/>
              <a:t>Arrays are static;  once you define the number of elements it can hold, the number doesn’t change</a:t>
            </a:r>
          </a:p>
          <a:p>
            <a:pPr lvl="4"/>
            <a:endParaRPr lang="en-US" altLang="en-US" dirty="0"/>
          </a:p>
          <a:p>
            <a:r>
              <a:rPr lang="en-US" altLang="en-US" dirty="0"/>
              <a:t>A </a:t>
            </a:r>
            <a:r>
              <a:rPr lang="en-US" altLang="en-US" dirty="0">
                <a:solidFill>
                  <a:srgbClr val="0000FF"/>
                </a:solidFill>
              </a:rPr>
              <a:t>dynamic data structure</a:t>
            </a:r>
            <a:r>
              <a:rPr lang="en-US" altLang="en-US" dirty="0"/>
              <a:t> grows and shrinks at </a:t>
            </a:r>
            <a:r>
              <a:rPr lang="en-US" altLang="en-US" dirty="0">
                <a:solidFill>
                  <a:srgbClr val="0000FF"/>
                </a:solidFill>
              </a:rPr>
              <a:t>execution time as</a:t>
            </a:r>
            <a:r>
              <a:rPr lang="en-US" altLang="en-US" dirty="0">
                <a:solidFill>
                  <a:schemeClr val="hlink"/>
                </a:solidFill>
              </a:rPr>
              <a:t> </a:t>
            </a:r>
            <a:r>
              <a:rPr lang="en-US" altLang="en-US" dirty="0">
                <a:solidFill>
                  <a:srgbClr val="0000FF"/>
                </a:solidFill>
              </a:rPr>
              <a:t>required by its contents</a:t>
            </a:r>
          </a:p>
          <a:p>
            <a:endParaRPr lang="en-US" altLang="en-US" dirty="0">
              <a:solidFill>
                <a:srgbClr val="0000FF"/>
              </a:solidFill>
            </a:endParaRPr>
          </a:p>
          <a:p>
            <a:r>
              <a:rPr lang="en-US" altLang="en-US" dirty="0"/>
              <a:t>A dynamic data structure is implemented using </a:t>
            </a:r>
            <a:r>
              <a:rPr lang="en-US" altLang="en-US" dirty="0">
                <a:solidFill>
                  <a:srgbClr val="0000FF"/>
                </a:solidFill>
              </a:rPr>
              <a:t>links</a:t>
            </a:r>
          </a:p>
        </p:txBody>
      </p:sp>
    </p:spTree>
    <p:extLst>
      <p:ext uri="{BB962C8B-B14F-4D97-AF65-F5344CB8AC3E}">
        <p14:creationId xmlns:p14="http://schemas.microsoft.com/office/powerpoint/2010/main" val="4034075094"/>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altLang="en-US"/>
              <a:t>Array</a:t>
            </a:r>
          </a:p>
        </p:txBody>
      </p:sp>
      <p:grpSp>
        <p:nvGrpSpPr>
          <p:cNvPr id="532483" name="Group 3"/>
          <p:cNvGrpSpPr>
            <a:grpSpLocks/>
          </p:cNvGrpSpPr>
          <p:nvPr/>
        </p:nvGrpSpPr>
        <p:grpSpPr bwMode="auto">
          <a:xfrm>
            <a:off x="6307474" y="2643181"/>
            <a:ext cx="4667163" cy="317499"/>
            <a:chOff x="2980" y="1584"/>
            <a:chExt cx="2207" cy="200"/>
          </a:xfrm>
        </p:grpSpPr>
        <p:sp>
          <p:nvSpPr>
            <p:cNvPr id="532484" name="Text Box 4"/>
            <p:cNvSpPr txBox="1">
              <a:spLocks noChangeArrowheads="1"/>
            </p:cNvSpPr>
            <p:nvPr/>
          </p:nvSpPr>
          <p:spPr bwMode="auto">
            <a:xfrm>
              <a:off x="2980" y="1584"/>
              <a:ext cx="1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[0]</a:t>
              </a:r>
            </a:p>
          </p:txBody>
        </p:sp>
        <p:sp>
          <p:nvSpPr>
            <p:cNvPr id="532485" name="Text Box 5"/>
            <p:cNvSpPr txBox="1">
              <a:spLocks noChangeArrowheads="1"/>
            </p:cNvSpPr>
            <p:nvPr/>
          </p:nvSpPr>
          <p:spPr bwMode="auto">
            <a:xfrm>
              <a:off x="3268" y="1584"/>
              <a:ext cx="1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[1]</a:t>
              </a:r>
            </a:p>
          </p:txBody>
        </p:sp>
        <p:sp>
          <p:nvSpPr>
            <p:cNvPr id="532486" name="Text Box 6"/>
            <p:cNvSpPr txBox="1">
              <a:spLocks noChangeArrowheads="1"/>
            </p:cNvSpPr>
            <p:nvPr/>
          </p:nvSpPr>
          <p:spPr bwMode="auto">
            <a:xfrm>
              <a:off x="3552" y="1584"/>
              <a:ext cx="1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[2]</a:t>
              </a:r>
            </a:p>
          </p:txBody>
        </p:sp>
        <p:sp>
          <p:nvSpPr>
            <p:cNvPr id="532487" name="Text Box 7"/>
            <p:cNvSpPr txBox="1">
              <a:spLocks noChangeArrowheads="1"/>
            </p:cNvSpPr>
            <p:nvPr/>
          </p:nvSpPr>
          <p:spPr bwMode="auto">
            <a:xfrm>
              <a:off x="3840" y="1584"/>
              <a:ext cx="1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[3]</a:t>
              </a:r>
            </a:p>
          </p:txBody>
        </p:sp>
        <p:sp>
          <p:nvSpPr>
            <p:cNvPr id="532488" name="Text Box 8"/>
            <p:cNvSpPr txBox="1">
              <a:spLocks noChangeArrowheads="1"/>
            </p:cNvSpPr>
            <p:nvPr/>
          </p:nvSpPr>
          <p:spPr bwMode="auto">
            <a:xfrm>
              <a:off x="4128" y="1584"/>
              <a:ext cx="1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[4]</a:t>
              </a:r>
            </a:p>
          </p:txBody>
        </p:sp>
        <p:sp>
          <p:nvSpPr>
            <p:cNvPr id="532489" name="Text Box 9"/>
            <p:cNvSpPr txBox="1">
              <a:spLocks noChangeArrowheads="1"/>
            </p:cNvSpPr>
            <p:nvPr/>
          </p:nvSpPr>
          <p:spPr bwMode="auto">
            <a:xfrm>
              <a:off x="4420" y="1584"/>
              <a:ext cx="1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[5]</a:t>
              </a:r>
            </a:p>
          </p:txBody>
        </p:sp>
        <p:sp>
          <p:nvSpPr>
            <p:cNvPr id="532490" name="Text Box 10"/>
            <p:cNvSpPr txBox="1">
              <a:spLocks noChangeArrowheads="1"/>
            </p:cNvSpPr>
            <p:nvPr/>
          </p:nvSpPr>
          <p:spPr bwMode="auto">
            <a:xfrm>
              <a:off x="4708" y="1584"/>
              <a:ext cx="1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[6]</a:t>
              </a:r>
            </a:p>
          </p:txBody>
        </p:sp>
        <p:sp>
          <p:nvSpPr>
            <p:cNvPr id="532491" name="Text Box 11"/>
            <p:cNvSpPr txBox="1">
              <a:spLocks noChangeArrowheads="1"/>
            </p:cNvSpPr>
            <p:nvPr/>
          </p:nvSpPr>
          <p:spPr bwMode="auto">
            <a:xfrm>
              <a:off x="4996" y="1584"/>
              <a:ext cx="1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[7]</a:t>
              </a:r>
            </a:p>
          </p:txBody>
        </p:sp>
      </p:grpSp>
      <p:grpSp>
        <p:nvGrpSpPr>
          <p:cNvPr id="532492" name="Group 12"/>
          <p:cNvGrpSpPr>
            <a:grpSpLocks/>
          </p:cNvGrpSpPr>
          <p:nvPr/>
        </p:nvGrpSpPr>
        <p:grpSpPr bwMode="auto">
          <a:xfrm>
            <a:off x="4573410" y="2657476"/>
            <a:ext cx="6597891" cy="823913"/>
            <a:chOff x="2160" y="1674"/>
            <a:chExt cx="3120" cy="519"/>
          </a:xfrm>
        </p:grpSpPr>
        <p:grpSp>
          <p:nvGrpSpPr>
            <p:cNvPr id="532493" name="Group 13"/>
            <p:cNvGrpSpPr>
              <a:grpSpLocks/>
            </p:cNvGrpSpPr>
            <p:nvPr/>
          </p:nvGrpSpPr>
          <p:grpSpPr bwMode="auto">
            <a:xfrm>
              <a:off x="2976" y="1905"/>
              <a:ext cx="2304" cy="288"/>
              <a:chOff x="2976" y="1824"/>
              <a:chExt cx="2304" cy="288"/>
            </a:xfrm>
          </p:grpSpPr>
          <p:grpSp>
            <p:nvGrpSpPr>
              <p:cNvPr id="532494" name="Group 14"/>
              <p:cNvGrpSpPr>
                <a:grpSpLocks/>
              </p:cNvGrpSpPr>
              <p:nvPr/>
            </p:nvGrpSpPr>
            <p:grpSpPr bwMode="auto">
              <a:xfrm>
                <a:off x="2976" y="1824"/>
                <a:ext cx="1440" cy="288"/>
                <a:chOff x="2976" y="1824"/>
                <a:chExt cx="1440" cy="288"/>
              </a:xfrm>
            </p:grpSpPr>
            <p:sp>
              <p:nvSpPr>
                <p:cNvPr id="532495" name="Rectangle 15"/>
                <p:cNvSpPr>
                  <a:spLocks noChangeArrowheads="1"/>
                </p:cNvSpPr>
                <p:nvPr/>
              </p:nvSpPr>
              <p:spPr bwMode="auto">
                <a:xfrm>
                  <a:off x="3552" y="1824"/>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r>
                    <a:rPr lang="en-US" altLang="en-US" sz="1465"/>
                    <a:t>0</a:t>
                  </a:r>
                </a:p>
              </p:txBody>
            </p:sp>
            <p:sp>
              <p:nvSpPr>
                <p:cNvPr id="532496" name="Rectangle 16"/>
                <p:cNvSpPr>
                  <a:spLocks noChangeArrowheads="1"/>
                </p:cNvSpPr>
                <p:nvPr/>
              </p:nvSpPr>
              <p:spPr bwMode="auto">
                <a:xfrm>
                  <a:off x="3840" y="1824"/>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r>
                    <a:rPr lang="en-US" altLang="en-US" sz="1465"/>
                    <a:t>0</a:t>
                  </a:r>
                </a:p>
              </p:txBody>
            </p:sp>
            <p:sp>
              <p:nvSpPr>
                <p:cNvPr id="532497" name="Rectangle 17"/>
                <p:cNvSpPr>
                  <a:spLocks noChangeArrowheads="1"/>
                </p:cNvSpPr>
                <p:nvPr/>
              </p:nvSpPr>
              <p:spPr bwMode="auto">
                <a:xfrm>
                  <a:off x="4128" y="1824"/>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r>
                    <a:rPr lang="en-US" altLang="en-US" sz="1465"/>
                    <a:t>0</a:t>
                  </a:r>
                </a:p>
              </p:txBody>
            </p:sp>
            <p:sp>
              <p:nvSpPr>
                <p:cNvPr id="532498" name="Rectangle 18"/>
                <p:cNvSpPr>
                  <a:spLocks noChangeArrowheads="1"/>
                </p:cNvSpPr>
                <p:nvPr/>
              </p:nvSpPr>
              <p:spPr bwMode="auto">
                <a:xfrm>
                  <a:off x="3264" y="1824"/>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r>
                    <a:rPr lang="en-US" altLang="en-US" sz="1465"/>
                    <a:t>0</a:t>
                  </a:r>
                </a:p>
              </p:txBody>
            </p:sp>
            <p:sp>
              <p:nvSpPr>
                <p:cNvPr id="532499" name="Rectangle 19"/>
                <p:cNvSpPr>
                  <a:spLocks noChangeArrowheads="1"/>
                </p:cNvSpPr>
                <p:nvPr/>
              </p:nvSpPr>
              <p:spPr bwMode="auto">
                <a:xfrm>
                  <a:off x="2976" y="1824"/>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r>
                    <a:rPr lang="en-US" altLang="en-US" sz="1465"/>
                    <a:t>0</a:t>
                  </a:r>
                </a:p>
              </p:txBody>
            </p:sp>
          </p:grpSp>
          <p:sp>
            <p:nvSpPr>
              <p:cNvPr id="532500" name="Rectangle 20"/>
              <p:cNvSpPr>
                <a:spLocks noChangeArrowheads="1"/>
              </p:cNvSpPr>
              <p:nvPr/>
            </p:nvSpPr>
            <p:spPr bwMode="auto">
              <a:xfrm>
                <a:off x="4992" y="1824"/>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r>
                  <a:rPr lang="en-US" altLang="en-US" sz="1465"/>
                  <a:t>0</a:t>
                </a:r>
              </a:p>
            </p:txBody>
          </p:sp>
          <p:sp>
            <p:nvSpPr>
              <p:cNvPr id="532501" name="Rectangle 21"/>
              <p:cNvSpPr>
                <a:spLocks noChangeArrowheads="1"/>
              </p:cNvSpPr>
              <p:nvPr/>
            </p:nvSpPr>
            <p:spPr bwMode="auto">
              <a:xfrm>
                <a:off x="4704" y="1824"/>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r>
                  <a:rPr lang="en-US" altLang="en-US" sz="1465"/>
                  <a:t>0</a:t>
                </a:r>
              </a:p>
            </p:txBody>
          </p:sp>
          <p:sp>
            <p:nvSpPr>
              <p:cNvPr id="532502" name="Rectangle 22"/>
              <p:cNvSpPr>
                <a:spLocks noChangeArrowheads="1"/>
              </p:cNvSpPr>
              <p:nvPr/>
            </p:nvSpPr>
            <p:spPr bwMode="auto">
              <a:xfrm>
                <a:off x="4416" y="1824"/>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r>
                  <a:rPr lang="en-US" altLang="en-US" sz="1465"/>
                  <a:t>0</a:t>
                </a:r>
              </a:p>
            </p:txBody>
          </p:sp>
        </p:grpSp>
        <p:grpSp>
          <p:nvGrpSpPr>
            <p:cNvPr id="532503" name="Group 23"/>
            <p:cNvGrpSpPr>
              <a:grpSpLocks/>
            </p:cNvGrpSpPr>
            <p:nvPr/>
          </p:nvGrpSpPr>
          <p:grpSpPr bwMode="auto">
            <a:xfrm>
              <a:off x="2352" y="1905"/>
              <a:ext cx="624" cy="288"/>
              <a:chOff x="2352" y="1824"/>
              <a:chExt cx="624" cy="288"/>
            </a:xfrm>
          </p:grpSpPr>
          <p:sp>
            <p:nvSpPr>
              <p:cNvPr id="532504" name="Rectangle 24"/>
              <p:cNvSpPr>
                <a:spLocks noChangeArrowheads="1"/>
              </p:cNvSpPr>
              <p:nvPr/>
            </p:nvSpPr>
            <p:spPr bwMode="auto">
              <a:xfrm>
                <a:off x="2352" y="1824"/>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endParaRPr lang="en-GB" altLang="en-US" sz="1465"/>
              </a:p>
            </p:txBody>
          </p:sp>
          <p:sp>
            <p:nvSpPr>
              <p:cNvPr id="532505" name="Line 25"/>
              <p:cNvSpPr>
                <a:spLocks noChangeShapeType="1"/>
              </p:cNvSpPr>
              <p:nvPr/>
            </p:nvSpPr>
            <p:spPr bwMode="auto">
              <a:xfrm>
                <a:off x="2496" y="1968"/>
                <a:ext cx="480" cy="0"/>
              </a:xfrm>
              <a:prstGeom prst="line">
                <a:avLst/>
              </a:prstGeom>
              <a:noFill/>
              <a:ln w="19050">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5"/>
              </a:p>
            </p:txBody>
          </p:sp>
        </p:grpSp>
        <p:sp>
          <p:nvSpPr>
            <p:cNvPr id="532506" name="Text Box 26"/>
            <p:cNvSpPr txBox="1">
              <a:spLocks noChangeArrowheads="1"/>
            </p:cNvSpPr>
            <p:nvPr/>
          </p:nvSpPr>
          <p:spPr bwMode="auto">
            <a:xfrm>
              <a:off x="2160" y="1674"/>
              <a:ext cx="236"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Age</a:t>
              </a:r>
            </a:p>
          </p:txBody>
        </p:sp>
      </p:grpSp>
      <p:grpSp>
        <p:nvGrpSpPr>
          <p:cNvPr id="532507" name="Group 27"/>
          <p:cNvGrpSpPr>
            <a:grpSpLocks/>
          </p:cNvGrpSpPr>
          <p:nvPr/>
        </p:nvGrpSpPr>
        <p:grpSpPr bwMode="auto">
          <a:xfrm>
            <a:off x="4573410" y="3800477"/>
            <a:ext cx="6597891" cy="823913"/>
            <a:chOff x="2160" y="2394"/>
            <a:chExt cx="3120" cy="519"/>
          </a:xfrm>
        </p:grpSpPr>
        <p:grpSp>
          <p:nvGrpSpPr>
            <p:cNvPr id="532508" name="Group 28"/>
            <p:cNvGrpSpPr>
              <a:grpSpLocks/>
            </p:cNvGrpSpPr>
            <p:nvPr/>
          </p:nvGrpSpPr>
          <p:grpSpPr bwMode="auto">
            <a:xfrm>
              <a:off x="2976" y="2625"/>
              <a:ext cx="2304" cy="288"/>
              <a:chOff x="2976" y="2625"/>
              <a:chExt cx="2304" cy="288"/>
            </a:xfrm>
          </p:grpSpPr>
          <p:sp>
            <p:nvSpPr>
              <p:cNvPr id="532509" name="Rectangle 29"/>
              <p:cNvSpPr>
                <a:spLocks noChangeArrowheads="1"/>
              </p:cNvSpPr>
              <p:nvPr/>
            </p:nvSpPr>
            <p:spPr bwMode="auto">
              <a:xfrm>
                <a:off x="3840" y="2625"/>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r>
                  <a:rPr lang="en-US" altLang="en-US" sz="1465"/>
                  <a:t>38</a:t>
                </a:r>
              </a:p>
            </p:txBody>
          </p:sp>
          <p:sp>
            <p:nvSpPr>
              <p:cNvPr id="532510" name="Rectangle 30"/>
              <p:cNvSpPr>
                <a:spLocks noChangeArrowheads="1"/>
              </p:cNvSpPr>
              <p:nvPr/>
            </p:nvSpPr>
            <p:spPr bwMode="auto">
              <a:xfrm>
                <a:off x="4128" y="2625"/>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r>
                  <a:rPr lang="en-US" altLang="en-US" sz="1465"/>
                  <a:t>0</a:t>
                </a:r>
              </a:p>
            </p:txBody>
          </p:sp>
          <p:sp>
            <p:nvSpPr>
              <p:cNvPr id="532511" name="Rectangle 31"/>
              <p:cNvSpPr>
                <a:spLocks noChangeArrowheads="1"/>
              </p:cNvSpPr>
              <p:nvPr/>
            </p:nvSpPr>
            <p:spPr bwMode="auto">
              <a:xfrm>
                <a:off x="3264" y="2625"/>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r>
                  <a:rPr lang="en-US" altLang="en-US" sz="1465"/>
                  <a:t>0</a:t>
                </a:r>
              </a:p>
            </p:txBody>
          </p:sp>
          <p:sp>
            <p:nvSpPr>
              <p:cNvPr id="532512" name="Rectangle 32"/>
              <p:cNvSpPr>
                <a:spLocks noChangeArrowheads="1"/>
              </p:cNvSpPr>
              <p:nvPr/>
            </p:nvSpPr>
            <p:spPr bwMode="auto">
              <a:xfrm>
                <a:off x="2976" y="2625"/>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r>
                  <a:rPr lang="en-US" altLang="en-US" sz="1465"/>
                  <a:t>0</a:t>
                </a:r>
              </a:p>
            </p:txBody>
          </p:sp>
          <p:sp>
            <p:nvSpPr>
              <p:cNvPr id="532513" name="Rectangle 33"/>
              <p:cNvSpPr>
                <a:spLocks noChangeArrowheads="1"/>
              </p:cNvSpPr>
              <p:nvPr/>
            </p:nvSpPr>
            <p:spPr bwMode="auto">
              <a:xfrm>
                <a:off x="4992" y="2625"/>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r>
                  <a:rPr lang="en-US" altLang="en-US" sz="1465"/>
                  <a:t>0</a:t>
                </a:r>
              </a:p>
            </p:txBody>
          </p:sp>
          <p:sp>
            <p:nvSpPr>
              <p:cNvPr id="532514" name="Rectangle 34"/>
              <p:cNvSpPr>
                <a:spLocks noChangeArrowheads="1"/>
              </p:cNvSpPr>
              <p:nvPr/>
            </p:nvSpPr>
            <p:spPr bwMode="auto">
              <a:xfrm>
                <a:off x="4704" y="2625"/>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r>
                  <a:rPr lang="en-US" altLang="en-US" sz="1465"/>
                  <a:t>0</a:t>
                </a:r>
              </a:p>
            </p:txBody>
          </p:sp>
          <p:sp>
            <p:nvSpPr>
              <p:cNvPr id="532515" name="Rectangle 35"/>
              <p:cNvSpPr>
                <a:spLocks noChangeArrowheads="1"/>
              </p:cNvSpPr>
              <p:nvPr/>
            </p:nvSpPr>
            <p:spPr bwMode="auto">
              <a:xfrm>
                <a:off x="4416" y="2625"/>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r>
                  <a:rPr lang="en-US" altLang="en-US" sz="1465"/>
                  <a:t>0</a:t>
                </a:r>
              </a:p>
            </p:txBody>
          </p:sp>
          <p:sp>
            <p:nvSpPr>
              <p:cNvPr id="532516" name="Rectangle 36"/>
              <p:cNvSpPr>
                <a:spLocks noChangeArrowheads="1"/>
              </p:cNvSpPr>
              <p:nvPr/>
            </p:nvSpPr>
            <p:spPr bwMode="auto">
              <a:xfrm>
                <a:off x="3552" y="2625"/>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r>
                  <a:rPr lang="en-US" altLang="en-US" sz="1465"/>
                  <a:t>0</a:t>
                </a:r>
              </a:p>
            </p:txBody>
          </p:sp>
        </p:grpSp>
        <p:grpSp>
          <p:nvGrpSpPr>
            <p:cNvPr id="532517" name="Group 37"/>
            <p:cNvGrpSpPr>
              <a:grpSpLocks/>
            </p:cNvGrpSpPr>
            <p:nvPr/>
          </p:nvGrpSpPr>
          <p:grpSpPr bwMode="auto">
            <a:xfrm>
              <a:off x="2352" y="2625"/>
              <a:ext cx="624" cy="288"/>
              <a:chOff x="2352" y="1824"/>
              <a:chExt cx="624" cy="288"/>
            </a:xfrm>
          </p:grpSpPr>
          <p:sp>
            <p:nvSpPr>
              <p:cNvPr id="532518" name="Rectangle 38"/>
              <p:cNvSpPr>
                <a:spLocks noChangeArrowheads="1"/>
              </p:cNvSpPr>
              <p:nvPr/>
            </p:nvSpPr>
            <p:spPr bwMode="auto">
              <a:xfrm>
                <a:off x="2352" y="1824"/>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endParaRPr lang="en-GB" altLang="en-US" sz="1465"/>
              </a:p>
            </p:txBody>
          </p:sp>
          <p:sp>
            <p:nvSpPr>
              <p:cNvPr id="532519" name="Line 39"/>
              <p:cNvSpPr>
                <a:spLocks noChangeShapeType="1"/>
              </p:cNvSpPr>
              <p:nvPr/>
            </p:nvSpPr>
            <p:spPr bwMode="auto">
              <a:xfrm>
                <a:off x="2496" y="1968"/>
                <a:ext cx="480" cy="0"/>
              </a:xfrm>
              <a:prstGeom prst="line">
                <a:avLst/>
              </a:prstGeom>
              <a:noFill/>
              <a:ln w="19050">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5"/>
              </a:p>
            </p:txBody>
          </p:sp>
        </p:grpSp>
        <p:grpSp>
          <p:nvGrpSpPr>
            <p:cNvPr id="532520" name="Group 40"/>
            <p:cNvGrpSpPr>
              <a:grpSpLocks/>
            </p:cNvGrpSpPr>
            <p:nvPr/>
          </p:nvGrpSpPr>
          <p:grpSpPr bwMode="auto">
            <a:xfrm>
              <a:off x="2980" y="2394"/>
              <a:ext cx="2207" cy="200"/>
              <a:chOff x="2980" y="1584"/>
              <a:chExt cx="2207" cy="200"/>
            </a:xfrm>
          </p:grpSpPr>
          <p:sp>
            <p:nvSpPr>
              <p:cNvPr id="532521" name="Text Box 41"/>
              <p:cNvSpPr txBox="1">
                <a:spLocks noChangeArrowheads="1"/>
              </p:cNvSpPr>
              <p:nvPr/>
            </p:nvSpPr>
            <p:spPr bwMode="auto">
              <a:xfrm>
                <a:off x="2980" y="1584"/>
                <a:ext cx="1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[0]</a:t>
                </a:r>
              </a:p>
            </p:txBody>
          </p:sp>
          <p:sp>
            <p:nvSpPr>
              <p:cNvPr id="532522" name="Text Box 42"/>
              <p:cNvSpPr txBox="1">
                <a:spLocks noChangeArrowheads="1"/>
              </p:cNvSpPr>
              <p:nvPr/>
            </p:nvSpPr>
            <p:spPr bwMode="auto">
              <a:xfrm>
                <a:off x="3268" y="1584"/>
                <a:ext cx="1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[1]</a:t>
                </a:r>
              </a:p>
            </p:txBody>
          </p:sp>
          <p:sp>
            <p:nvSpPr>
              <p:cNvPr id="532523" name="Text Box 43"/>
              <p:cNvSpPr txBox="1">
                <a:spLocks noChangeArrowheads="1"/>
              </p:cNvSpPr>
              <p:nvPr/>
            </p:nvSpPr>
            <p:spPr bwMode="auto">
              <a:xfrm>
                <a:off x="3552" y="1584"/>
                <a:ext cx="1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dirty="0"/>
                  <a:t>[2]</a:t>
                </a:r>
              </a:p>
            </p:txBody>
          </p:sp>
          <p:sp>
            <p:nvSpPr>
              <p:cNvPr id="532524" name="Text Box 44"/>
              <p:cNvSpPr txBox="1">
                <a:spLocks noChangeArrowheads="1"/>
              </p:cNvSpPr>
              <p:nvPr/>
            </p:nvSpPr>
            <p:spPr bwMode="auto">
              <a:xfrm>
                <a:off x="3840" y="1584"/>
                <a:ext cx="1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[3]</a:t>
                </a:r>
              </a:p>
            </p:txBody>
          </p:sp>
          <p:sp>
            <p:nvSpPr>
              <p:cNvPr id="532525" name="Text Box 45"/>
              <p:cNvSpPr txBox="1">
                <a:spLocks noChangeArrowheads="1"/>
              </p:cNvSpPr>
              <p:nvPr/>
            </p:nvSpPr>
            <p:spPr bwMode="auto">
              <a:xfrm>
                <a:off x="4128" y="1584"/>
                <a:ext cx="1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[4]</a:t>
                </a:r>
              </a:p>
            </p:txBody>
          </p:sp>
          <p:sp>
            <p:nvSpPr>
              <p:cNvPr id="532526" name="Text Box 46"/>
              <p:cNvSpPr txBox="1">
                <a:spLocks noChangeArrowheads="1"/>
              </p:cNvSpPr>
              <p:nvPr/>
            </p:nvSpPr>
            <p:spPr bwMode="auto">
              <a:xfrm>
                <a:off x="4420" y="1584"/>
                <a:ext cx="1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[5]</a:t>
                </a:r>
              </a:p>
            </p:txBody>
          </p:sp>
          <p:sp>
            <p:nvSpPr>
              <p:cNvPr id="532527" name="Text Box 47"/>
              <p:cNvSpPr txBox="1">
                <a:spLocks noChangeArrowheads="1"/>
              </p:cNvSpPr>
              <p:nvPr/>
            </p:nvSpPr>
            <p:spPr bwMode="auto">
              <a:xfrm>
                <a:off x="4708" y="1584"/>
                <a:ext cx="1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[6]</a:t>
                </a:r>
              </a:p>
            </p:txBody>
          </p:sp>
          <p:sp>
            <p:nvSpPr>
              <p:cNvPr id="532528" name="Text Box 48"/>
              <p:cNvSpPr txBox="1">
                <a:spLocks noChangeArrowheads="1"/>
              </p:cNvSpPr>
              <p:nvPr/>
            </p:nvSpPr>
            <p:spPr bwMode="auto">
              <a:xfrm>
                <a:off x="4996" y="1584"/>
                <a:ext cx="1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[7]</a:t>
                </a:r>
              </a:p>
            </p:txBody>
          </p:sp>
        </p:grpSp>
        <p:sp>
          <p:nvSpPr>
            <p:cNvPr id="532529" name="Text Box 49"/>
            <p:cNvSpPr txBox="1">
              <a:spLocks noChangeArrowheads="1"/>
            </p:cNvSpPr>
            <p:nvPr/>
          </p:nvSpPr>
          <p:spPr bwMode="auto">
            <a:xfrm>
              <a:off x="2160" y="2394"/>
              <a:ext cx="236"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Age</a:t>
              </a:r>
            </a:p>
          </p:txBody>
        </p:sp>
      </p:grpSp>
      <p:grpSp>
        <p:nvGrpSpPr>
          <p:cNvPr id="532530" name="Group 50"/>
          <p:cNvGrpSpPr>
            <a:grpSpLocks/>
          </p:cNvGrpSpPr>
          <p:nvPr/>
        </p:nvGrpSpPr>
        <p:grpSpPr bwMode="auto">
          <a:xfrm>
            <a:off x="411665" y="1995489"/>
            <a:ext cx="3425829" cy="3605213"/>
            <a:chOff x="192" y="1257"/>
            <a:chExt cx="1620" cy="2271"/>
          </a:xfrm>
        </p:grpSpPr>
        <p:sp>
          <p:nvSpPr>
            <p:cNvPr id="532531" name="Text Box 51"/>
            <p:cNvSpPr txBox="1">
              <a:spLocks noChangeArrowheads="1"/>
            </p:cNvSpPr>
            <p:nvPr/>
          </p:nvSpPr>
          <p:spPr bwMode="auto">
            <a:xfrm>
              <a:off x="192" y="1328"/>
              <a:ext cx="137"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latin typeface="Arial" charset="0"/>
                </a:rPr>
                <a:t>1</a:t>
              </a:r>
            </a:p>
          </p:txBody>
        </p:sp>
        <p:sp>
          <p:nvSpPr>
            <p:cNvPr id="532532" name="Text Box 52"/>
            <p:cNvSpPr txBox="1">
              <a:spLocks noChangeArrowheads="1"/>
            </p:cNvSpPr>
            <p:nvPr/>
          </p:nvSpPr>
          <p:spPr bwMode="auto">
            <a:xfrm>
              <a:off x="539" y="1257"/>
              <a:ext cx="51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599"/>
                <a:t>int [ ] Age;</a:t>
              </a:r>
            </a:p>
          </p:txBody>
        </p:sp>
        <p:sp>
          <p:nvSpPr>
            <p:cNvPr id="532533" name="Text Box 53"/>
            <p:cNvSpPr txBox="1">
              <a:spLocks noChangeArrowheads="1"/>
            </p:cNvSpPr>
            <p:nvPr/>
          </p:nvSpPr>
          <p:spPr bwMode="auto">
            <a:xfrm>
              <a:off x="1152" y="3289"/>
              <a:ext cx="660"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865">
                  <a:latin typeface="Arial" charset="0"/>
                </a:rPr>
                <a:t>Declaration</a:t>
              </a:r>
            </a:p>
          </p:txBody>
        </p:sp>
      </p:grpSp>
      <p:grpSp>
        <p:nvGrpSpPr>
          <p:cNvPr id="532534" name="Group 54"/>
          <p:cNvGrpSpPr>
            <a:grpSpLocks/>
          </p:cNvGrpSpPr>
          <p:nvPr/>
        </p:nvGrpSpPr>
        <p:grpSpPr bwMode="auto">
          <a:xfrm>
            <a:off x="411663" y="2962275"/>
            <a:ext cx="5881005" cy="2638425"/>
            <a:chOff x="192" y="1866"/>
            <a:chExt cx="2781" cy="1662"/>
          </a:xfrm>
        </p:grpSpPr>
        <p:sp>
          <p:nvSpPr>
            <p:cNvPr id="532535" name="Text Box 55"/>
            <p:cNvSpPr txBox="1">
              <a:spLocks noChangeArrowheads="1"/>
            </p:cNvSpPr>
            <p:nvPr/>
          </p:nvSpPr>
          <p:spPr bwMode="auto">
            <a:xfrm>
              <a:off x="192" y="1904"/>
              <a:ext cx="137"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latin typeface="Arial" charset="0"/>
                </a:rPr>
                <a:t>2</a:t>
              </a:r>
            </a:p>
          </p:txBody>
        </p:sp>
        <p:sp>
          <p:nvSpPr>
            <p:cNvPr id="532536" name="Text Box 56"/>
            <p:cNvSpPr txBox="1">
              <a:spLocks noChangeArrowheads="1"/>
            </p:cNvSpPr>
            <p:nvPr/>
          </p:nvSpPr>
          <p:spPr bwMode="auto">
            <a:xfrm>
              <a:off x="539" y="1866"/>
              <a:ext cx="75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599"/>
                <a:t>Age= new int[8];</a:t>
              </a:r>
            </a:p>
          </p:txBody>
        </p:sp>
        <p:grpSp>
          <p:nvGrpSpPr>
            <p:cNvPr id="532537" name="Group 57"/>
            <p:cNvGrpSpPr>
              <a:grpSpLocks/>
            </p:cNvGrpSpPr>
            <p:nvPr/>
          </p:nvGrpSpPr>
          <p:grpSpPr bwMode="auto">
            <a:xfrm>
              <a:off x="2241" y="3289"/>
              <a:ext cx="732" cy="239"/>
              <a:chOff x="2241" y="3289"/>
              <a:chExt cx="732" cy="239"/>
            </a:xfrm>
          </p:grpSpPr>
          <p:sp>
            <p:nvSpPr>
              <p:cNvPr id="532538" name="Text Box 58"/>
              <p:cNvSpPr txBox="1">
                <a:spLocks noChangeArrowheads="1"/>
              </p:cNvSpPr>
              <p:nvPr/>
            </p:nvSpPr>
            <p:spPr bwMode="auto">
              <a:xfrm>
                <a:off x="2395" y="3289"/>
                <a:ext cx="578"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865">
                    <a:latin typeface="Arial" charset="0"/>
                  </a:rPr>
                  <a:t>Allocation</a:t>
                </a:r>
              </a:p>
            </p:txBody>
          </p:sp>
          <p:sp>
            <p:nvSpPr>
              <p:cNvPr id="532539" name="Line 59"/>
              <p:cNvSpPr>
                <a:spLocks noChangeShapeType="1"/>
              </p:cNvSpPr>
              <p:nvPr/>
            </p:nvSpPr>
            <p:spPr bwMode="auto">
              <a:xfrm>
                <a:off x="2241" y="3456"/>
                <a:ext cx="144"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5"/>
              </a:p>
            </p:txBody>
          </p:sp>
        </p:grpSp>
      </p:grpSp>
      <p:grpSp>
        <p:nvGrpSpPr>
          <p:cNvPr id="532540" name="Group 60"/>
          <p:cNvGrpSpPr>
            <a:grpSpLocks/>
          </p:cNvGrpSpPr>
          <p:nvPr/>
        </p:nvGrpSpPr>
        <p:grpSpPr bwMode="auto">
          <a:xfrm>
            <a:off x="411665" y="4181478"/>
            <a:ext cx="8403853" cy="1395413"/>
            <a:chOff x="192" y="2634"/>
            <a:chExt cx="3974" cy="879"/>
          </a:xfrm>
        </p:grpSpPr>
        <p:sp>
          <p:nvSpPr>
            <p:cNvPr id="532541" name="Text Box 61"/>
            <p:cNvSpPr txBox="1">
              <a:spLocks noChangeArrowheads="1"/>
            </p:cNvSpPr>
            <p:nvPr/>
          </p:nvSpPr>
          <p:spPr bwMode="auto">
            <a:xfrm>
              <a:off x="192" y="2701"/>
              <a:ext cx="137"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latin typeface="Arial" charset="0"/>
                </a:rPr>
                <a:t>3</a:t>
              </a:r>
            </a:p>
          </p:txBody>
        </p:sp>
        <p:sp>
          <p:nvSpPr>
            <p:cNvPr id="532542" name="Text Box 62"/>
            <p:cNvSpPr txBox="1">
              <a:spLocks noChangeArrowheads="1"/>
            </p:cNvSpPr>
            <p:nvPr/>
          </p:nvSpPr>
          <p:spPr bwMode="auto">
            <a:xfrm>
              <a:off x="539" y="2634"/>
              <a:ext cx="61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599"/>
                <a:t>Age [3] = 38;</a:t>
              </a:r>
            </a:p>
          </p:txBody>
        </p:sp>
        <p:grpSp>
          <p:nvGrpSpPr>
            <p:cNvPr id="532543" name="Group 63"/>
            <p:cNvGrpSpPr>
              <a:grpSpLocks/>
            </p:cNvGrpSpPr>
            <p:nvPr/>
          </p:nvGrpSpPr>
          <p:grpSpPr bwMode="auto">
            <a:xfrm>
              <a:off x="3345" y="3274"/>
              <a:ext cx="821" cy="239"/>
              <a:chOff x="3345" y="3274"/>
              <a:chExt cx="821" cy="239"/>
            </a:xfrm>
          </p:grpSpPr>
          <p:sp>
            <p:nvSpPr>
              <p:cNvPr id="532544" name="Text Box 64"/>
              <p:cNvSpPr txBox="1">
                <a:spLocks noChangeArrowheads="1"/>
              </p:cNvSpPr>
              <p:nvPr/>
            </p:nvSpPr>
            <p:spPr bwMode="auto">
              <a:xfrm>
                <a:off x="3489" y="3274"/>
                <a:ext cx="677"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865">
                    <a:latin typeface="Arial" charset="0"/>
                  </a:rPr>
                  <a:t>Initialization</a:t>
                </a:r>
              </a:p>
            </p:txBody>
          </p:sp>
          <p:sp>
            <p:nvSpPr>
              <p:cNvPr id="532545" name="Line 65"/>
              <p:cNvSpPr>
                <a:spLocks noChangeShapeType="1"/>
              </p:cNvSpPr>
              <p:nvPr/>
            </p:nvSpPr>
            <p:spPr bwMode="auto">
              <a:xfrm>
                <a:off x="3345" y="3456"/>
                <a:ext cx="144"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5"/>
              </a:p>
            </p:txBody>
          </p:sp>
        </p:grpSp>
      </p:grpSp>
      <p:grpSp>
        <p:nvGrpSpPr>
          <p:cNvPr id="532546" name="Group 66"/>
          <p:cNvGrpSpPr>
            <a:grpSpLocks/>
          </p:cNvGrpSpPr>
          <p:nvPr/>
        </p:nvGrpSpPr>
        <p:grpSpPr bwMode="auto">
          <a:xfrm>
            <a:off x="4552264" y="1638302"/>
            <a:ext cx="4011603" cy="800100"/>
            <a:chOff x="2150" y="1032"/>
            <a:chExt cx="1897" cy="504"/>
          </a:xfrm>
        </p:grpSpPr>
        <p:grpSp>
          <p:nvGrpSpPr>
            <p:cNvPr id="532547" name="Group 67"/>
            <p:cNvGrpSpPr>
              <a:grpSpLocks/>
            </p:cNvGrpSpPr>
            <p:nvPr/>
          </p:nvGrpSpPr>
          <p:grpSpPr bwMode="auto">
            <a:xfrm>
              <a:off x="2150" y="1032"/>
              <a:ext cx="490" cy="504"/>
              <a:chOff x="2150" y="1032"/>
              <a:chExt cx="490" cy="504"/>
            </a:xfrm>
          </p:grpSpPr>
          <p:grpSp>
            <p:nvGrpSpPr>
              <p:cNvPr id="532548" name="Group 68"/>
              <p:cNvGrpSpPr>
                <a:grpSpLocks/>
              </p:cNvGrpSpPr>
              <p:nvPr/>
            </p:nvGrpSpPr>
            <p:grpSpPr bwMode="auto">
              <a:xfrm>
                <a:off x="2352" y="1248"/>
                <a:ext cx="288" cy="288"/>
                <a:chOff x="2352" y="1248"/>
                <a:chExt cx="288" cy="288"/>
              </a:xfrm>
            </p:grpSpPr>
            <p:sp>
              <p:nvSpPr>
                <p:cNvPr id="532549" name="Rectangle 69"/>
                <p:cNvSpPr>
                  <a:spLocks noChangeArrowheads="1"/>
                </p:cNvSpPr>
                <p:nvPr/>
              </p:nvSpPr>
              <p:spPr bwMode="auto">
                <a:xfrm>
                  <a:off x="2352" y="1248"/>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endParaRPr lang="en-GB" altLang="en-US" sz="1199"/>
                </a:p>
              </p:txBody>
            </p:sp>
            <p:sp>
              <p:nvSpPr>
                <p:cNvPr id="532550" name="Line 70"/>
                <p:cNvSpPr>
                  <a:spLocks noChangeShapeType="1"/>
                </p:cNvSpPr>
                <p:nvPr/>
              </p:nvSpPr>
              <p:spPr bwMode="auto">
                <a:xfrm flipV="1">
                  <a:off x="2352" y="1248"/>
                  <a:ext cx="288"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99"/>
                </a:p>
              </p:txBody>
            </p:sp>
          </p:grpSp>
          <p:sp>
            <p:nvSpPr>
              <p:cNvPr id="532551" name="Text Box 71"/>
              <p:cNvSpPr txBox="1">
                <a:spLocks noChangeArrowheads="1"/>
              </p:cNvSpPr>
              <p:nvPr/>
            </p:nvSpPr>
            <p:spPr bwMode="auto">
              <a:xfrm>
                <a:off x="2150" y="1032"/>
                <a:ext cx="209"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199"/>
                  <a:t>Age</a:t>
                </a:r>
              </a:p>
            </p:txBody>
          </p:sp>
        </p:grpSp>
        <p:sp>
          <p:nvSpPr>
            <p:cNvPr id="532552" name="Text Box 72"/>
            <p:cNvSpPr txBox="1">
              <a:spLocks noChangeArrowheads="1"/>
            </p:cNvSpPr>
            <p:nvPr/>
          </p:nvSpPr>
          <p:spPr bwMode="auto">
            <a:xfrm>
              <a:off x="3071" y="1248"/>
              <a:ext cx="97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399" i="1">
                  <a:latin typeface="Arial" charset="0"/>
                </a:rPr>
                <a:t>(Arrays are like objects)</a:t>
              </a:r>
              <a:endParaRPr lang="en-US" altLang="en-US" sz="1399" u="sng">
                <a:latin typeface="Arial" charset="0"/>
              </a:endParaRPr>
            </a:p>
          </p:txBody>
        </p:sp>
      </p:grpSp>
      <p:sp>
        <p:nvSpPr>
          <p:cNvPr id="532553" name="Rectangle 73"/>
          <p:cNvSpPr>
            <a:spLocks noChangeArrowheads="1"/>
          </p:cNvSpPr>
          <p:nvPr/>
        </p:nvSpPr>
        <p:spPr bwMode="auto">
          <a:xfrm>
            <a:off x="614678" y="1219202"/>
            <a:ext cx="6561941" cy="50231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2664" dirty="0">
                <a:solidFill>
                  <a:schemeClr val="tx2">
                    <a:lumMod val="50000"/>
                  </a:schemeClr>
                </a:solidFill>
              </a:rPr>
              <a:t>An array of integers</a:t>
            </a:r>
          </a:p>
        </p:txBody>
      </p:sp>
    </p:spTree>
    <p:extLst>
      <p:ext uri="{BB962C8B-B14F-4D97-AF65-F5344CB8AC3E}">
        <p14:creationId xmlns:p14="http://schemas.microsoft.com/office/powerpoint/2010/main" val="379016396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325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325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3253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3249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3248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3254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532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a:t>
            </a:r>
          </a:p>
        </p:txBody>
      </p:sp>
      <p:sp>
        <p:nvSpPr>
          <p:cNvPr id="3" name="Text Placeholder 2"/>
          <p:cNvSpPr>
            <a:spLocks noGrp="1"/>
          </p:cNvSpPr>
          <p:nvPr>
            <p:ph type="body" sz="half" idx="1"/>
          </p:nvPr>
        </p:nvSpPr>
        <p:spPr>
          <a:xfrm>
            <a:off x="1981200" y="1600201"/>
            <a:ext cx="8686800" cy="4525963"/>
          </a:xfrm>
        </p:spPr>
        <p:txBody>
          <a:bodyPr/>
          <a:lstStyle/>
          <a:p>
            <a:r>
              <a:rPr lang="en-US" dirty="0">
                <a:solidFill>
                  <a:srgbClr val="000000"/>
                </a:solidFill>
              </a:rPr>
              <a:t>a </a:t>
            </a:r>
            <a:r>
              <a:rPr lang="en-US" b="1" dirty="0">
                <a:solidFill>
                  <a:srgbClr val="000000"/>
                </a:solidFill>
              </a:rPr>
              <a:t>linked list</a:t>
            </a:r>
            <a:r>
              <a:rPr lang="en-US" dirty="0">
                <a:solidFill>
                  <a:srgbClr val="000000"/>
                </a:solidFill>
              </a:rPr>
              <a:t> is a linear collection of data elements, in which linear order is not given by their physical placement in memory.</a:t>
            </a:r>
          </a:p>
          <a:p>
            <a:pPr>
              <a:buNone/>
            </a:pPr>
            <a:endParaRPr lang="en-US" dirty="0">
              <a:solidFill>
                <a:srgbClr val="000000"/>
              </a:solidFill>
            </a:endParaRPr>
          </a:p>
          <a:p>
            <a:r>
              <a:rPr lang="en-US" dirty="0">
                <a:solidFill>
                  <a:srgbClr val="000000"/>
                </a:solidFill>
              </a:rPr>
              <a:t>Elements may be added in front, end of list as well as middle of list.</a:t>
            </a:r>
          </a:p>
          <a:p>
            <a:r>
              <a:rPr lang="en-US" dirty="0">
                <a:solidFill>
                  <a:srgbClr val="000000"/>
                </a:solidFill>
              </a:rPr>
              <a:t>Linked List may be use for dynamic implementation of stack and queue.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altLang="en-US"/>
              <a:t>Problem solving methods</a:t>
            </a:r>
          </a:p>
        </p:txBody>
      </p:sp>
      <p:sp>
        <p:nvSpPr>
          <p:cNvPr id="315395" name="Rectangle 3"/>
          <p:cNvSpPr>
            <a:spLocks noGrp="1" noChangeArrowheads="1"/>
          </p:cNvSpPr>
          <p:nvPr>
            <p:ph type="body" idx="1"/>
          </p:nvPr>
        </p:nvSpPr>
        <p:spPr>
          <a:xfrm>
            <a:off x="513170" y="1371602"/>
            <a:ext cx="11368673" cy="4899025"/>
          </a:xfrm>
        </p:spPr>
        <p:txBody>
          <a:bodyPr/>
          <a:lstStyle/>
          <a:p>
            <a:pPr marL="1015060" lvl="1" indent="-507530">
              <a:lnSpc>
                <a:spcPct val="140000"/>
              </a:lnSpc>
              <a:buFontTx/>
              <a:buChar char="•"/>
            </a:pPr>
            <a:r>
              <a:rPr lang="en-US" altLang="en-US" sz="2664" dirty="0"/>
              <a:t>Heuristic approach/ Brute Force technique</a:t>
            </a:r>
          </a:p>
          <a:p>
            <a:pPr marL="1015060" lvl="1" indent="-507530">
              <a:lnSpc>
                <a:spcPct val="140000"/>
              </a:lnSpc>
              <a:buFontTx/>
              <a:buChar char="•"/>
            </a:pPr>
            <a:r>
              <a:rPr lang="en-US" altLang="en-US" sz="2664" dirty="0"/>
              <a:t>Greedy approach</a:t>
            </a:r>
          </a:p>
          <a:p>
            <a:pPr marL="1015060" lvl="1" indent="-507530">
              <a:lnSpc>
                <a:spcPct val="140000"/>
              </a:lnSpc>
              <a:buFontTx/>
              <a:buChar char="•"/>
            </a:pPr>
            <a:r>
              <a:rPr lang="en-US" altLang="en-US" sz="2664" dirty="0"/>
              <a:t>Divide and Conquer technique</a:t>
            </a:r>
          </a:p>
          <a:p>
            <a:pPr marL="1015060" lvl="1" indent="-507530">
              <a:lnSpc>
                <a:spcPct val="140000"/>
              </a:lnSpc>
              <a:buFontTx/>
              <a:buChar char="•"/>
            </a:pPr>
            <a:r>
              <a:rPr lang="en-US" altLang="en-US" sz="2664" dirty="0"/>
              <a:t>Dynamic Programming technique</a:t>
            </a:r>
          </a:p>
          <a:p>
            <a:pPr marL="1015060" lvl="1" indent="-507530">
              <a:lnSpc>
                <a:spcPct val="140000"/>
              </a:lnSpc>
              <a:buFontTx/>
              <a:buChar char="•"/>
            </a:pPr>
            <a:endParaRPr lang="en-US" altLang="en-US" sz="2664" dirty="0"/>
          </a:p>
          <a:p>
            <a:pPr marL="1015060" lvl="1" indent="-507530">
              <a:lnSpc>
                <a:spcPct val="140000"/>
              </a:lnSpc>
              <a:buClr>
                <a:schemeClr val="tx1"/>
              </a:buClr>
              <a:buNone/>
            </a:pPr>
            <a:endParaRPr lang="en-US" altLang="en-US" b="1" dirty="0"/>
          </a:p>
        </p:txBody>
      </p:sp>
    </p:spTree>
    <p:extLst>
      <p:ext uri="{BB962C8B-B14F-4D97-AF65-F5344CB8AC3E}">
        <p14:creationId xmlns:p14="http://schemas.microsoft.com/office/powerpoint/2010/main" val="1945160409"/>
      </p:ext>
    </p:extLst>
  </p:cSld>
  <p:clrMapOvr>
    <a:masterClrMapping/>
  </p:clrMapOvr>
  <p:transition>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a:t>
            </a:r>
          </a:p>
        </p:txBody>
      </p:sp>
      <p:sp>
        <p:nvSpPr>
          <p:cNvPr id="3" name="Text Placeholder 2"/>
          <p:cNvSpPr>
            <a:spLocks noGrp="1"/>
          </p:cNvSpPr>
          <p:nvPr>
            <p:ph type="body" sz="half" idx="1"/>
          </p:nvPr>
        </p:nvSpPr>
        <p:spPr>
          <a:xfrm>
            <a:off x="1981200" y="1600201"/>
            <a:ext cx="8077200" cy="4525963"/>
          </a:xfrm>
        </p:spPr>
        <p:txBody>
          <a:bodyPr/>
          <a:lstStyle/>
          <a:p>
            <a:r>
              <a:rPr lang="en-US" dirty="0">
                <a:solidFill>
                  <a:srgbClr val="000000"/>
                </a:solidFill>
              </a:rPr>
              <a:t>Stack is a linear data structure which works on LIFO order. So that Last In First Out .</a:t>
            </a:r>
          </a:p>
          <a:p>
            <a:pPr>
              <a:buNone/>
            </a:pPr>
            <a:endParaRPr lang="en-US" dirty="0">
              <a:solidFill>
                <a:srgbClr val="000000"/>
              </a:solidFill>
            </a:endParaRPr>
          </a:p>
          <a:p>
            <a:r>
              <a:rPr lang="en-US" dirty="0">
                <a:solidFill>
                  <a:srgbClr val="000000"/>
                </a:solidFill>
              </a:rPr>
              <a:t>In stack element is always added at top of stack and also removed from top of the stack.</a:t>
            </a:r>
          </a:p>
          <a:p>
            <a:endParaRPr lang="en-US" dirty="0">
              <a:solidFill>
                <a:srgbClr val="000000"/>
              </a:solidFill>
            </a:endParaRPr>
          </a:p>
          <a:p>
            <a:r>
              <a:rPr lang="en-US" dirty="0">
                <a:solidFill>
                  <a:srgbClr val="000000"/>
                </a:solidFill>
              </a:rPr>
              <a:t>Stack is useful in recursive function, function calling, mathematical expression calculation, reversing the string etc.</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en-US" altLang="en-US"/>
              <a:t>Data Structure -- Stacks</a:t>
            </a:r>
          </a:p>
        </p:txBody>
      </p:sp>
      <p:sp>
        <p:nvSpPr>
          <p:cNvPr id="575491" name="Rectangle 3"/>
          <p:cNvSpPr>
            <a:spLocks noGrp="1" noChangeArrowheads="1"/>
          </p:cNvSpPr>
          <p:nvPr>
            <p:ph type="body" idx="1"/>
          </p:nvPr>
        </p:nvSpPr>
        <p:spPr>
          <a:xfrm>
            <a:off x="310157" y="1219201"/>
            <a:ext cx="11470179" cy="3111500"/>
          </a:xfrm>
        </p:spPr>
        <p:txBody>
          <a:bodyPr/>
          <a:lstStyle/>
          <a:p>
            <a:pPr>
              <a:lnSpc>
                <a:spcPct val="90000"/>
              </a:lnSpc>
            </a:pPr>
            <a:r>
              <a:rPr lang="en-US" altLang="zh-CN" dirty="0">
                <a:solidFill>
                  <a:srgbClr val="0000FF"/>
                </a:solidFill>
                <a:ea typeface="SimSun" pitchFamily="2" charset="-122"/>
              </a:rPr>
              <a:t>LIFO</a:t>
            </a:r>
            <a:r>
              <a:rPr lang="en-US" altLang="zh-CN" dirty="0">
                <a:ea typeface="SimSun" pitchFamily="2" charset="-122"/>
              </a:rPr>
              <a:t> (Last In, First Out) in Stack:</a:t>
            </a:r>
            <a:br>
              <a:rPr lang="en-US" altLang="zh-CN" dirty="0">
                <a:ea typeface="SimSun" pitchFamily="2" charset="-122"/>
              </a:rPr>
            </a:br>
            <a:r>
              <a:rPr lang="en-US" altLang="zh-CN" dirty="0">
                <a:ea typeface="SimSun" pitchFamily="2" charset="-122"/>
              </a:rPr>
              <a:t>The </a:t>
            </a:r>
            <a:r>
              <a:rPr lang="en-US" altLang="zh-CN" dirty="0">
                <a:solidFill>
                  <a:srgbClr val="0000FF"/>
                </a:solidFill>
                <a:ea typeface="SimSun" pitchFamily="2" charset="-122"/>
              </a:rPr>
              <a:t>last</a:t>
            </a:r>
            <a:r>
              <a:rPr lang="en-US" altLang="zh-CN" dirty="0">
                <a:ea typeface="SimSun" pitchFamily="2" charset="-122"/>
              </a:rPr>
              <a:t> element inserted will be the </a:t>
            </a:r>
            <a:r>
              <a:rPr lang="en-US" altLang="zh-CN" dirty="0">
                <a:solidFill>
                  <a:srgbClr val="0000FF"/>
                </a:solidFill>
                <a:ea typeface="SimSun" pitchFamily="2" charset="-122"/>
              </a:rPr>
              <a:t>first</a:t>
            </a:r>
            <a:r>
              <a:rPr lang="en-US" altLang="zh-CN" dirty="0">
                <a:ea typeface="SimSun" pitchFamily="2" charset="-122"/>
              </a:rPr>
              <a:t> to be retrieved, using </a:t>
            </a:r>
            <a:r>
              <a:rPr lang="en-US" altLang="zh-CN" dirty="0">
                <a:solidFill>
                  <a:srgbClr val="0000FF"/>
                </a:solidFill>
                <a:ea typeface="SimSun" pitchFamily="2" charset="-122"/>
              </a:rPr>
              <a:t>Push</a:t>
            </a:r>
            <a:r>
              <a:rPr lang="en-US" altLang="zh-CN" dirty="0">
                <a:ea typeface="SimSun" pitchFamily="2" charset="-122"/>
              </a:rPr>
              <a:t> and </a:t>
            </a:r>
            <a:r>
              <a:rPr lang="en-US" altLang="zh-CN" dirty="0">
                <a:solidFill>
                  <a:srgbClr val="0000FF"/>
                </a:solidFill>
                <a:ea typeface="SimSun" pitchFamily="2" charset="-122"/>
              </a:rPr>
              <a:t>Pop</a:t>
            </a:r>
          </a:p>
          <a:p>
            <a:pPr>
              <a:lnSpc>
                <a:spcPct val="90000"/>
              </a:lnSpc>
            </a:pPr>
            <a:r>
              <a:rPr lang="en-US" altLang="zh-CN" dirty="0">
                <a:solidFill>
                  <a:srgbClr val="0000FF"/>
                </a:solidFill>
                <a:ea typeface="SimSun" pitchFamily="2" charset="-122"/>
              </a:rPr>
              <a:t>Push</a:t>
            </a:r>
          </a:p>
          <a:p>
            <a:pPr lvl="1">
              <a:lnSpc>
                <a:spcPct val="90000"/>
              </a:lnSpc>
            </a:pPr>
            <a:r>
              <a:rPr lang="en-US" altLang="zh-CN" sz="2664" dirty="0">
                <a:ea typeface="SimSun" pitchFamily="2" charset="-122"/>
              </a:rPr>
              <a:t>Add an element to the</a:t>
            </a:r>
            <a:r>
              <a:rPr lang="en-US" altLang="zh-CN" sz="2664" u="sng" dirty="0">
                <a:ea typeface="SimSun" pitchFamily="2" charset="-122"/>
              </a:rPr>
              <a:t> </a:t>
            </a:r>
            <a:r>
              <a:rPr lang="en-US" altLang="zh-CN" sz="2664" i="1" u="sng" dirty="0">
                <a:ea typeface="SimSun" pitchFamily="2" charset="-122"/>
              </a:rPr>
              <a:t>top</a:t>
            </a:r>
            <a:r>
              <a:rPr lang="en-US" altLang="zh-CN" sz="2664" dirty="0">
                <a:ea typeface="SimSun" pitchFamily="2" charset="-122"/>
              </a:rPr>
              <a:t> of the stack</a:t>
            </a:r>
          </a:p>
          <a:p>
            <a:pPr>
              <a:lnSpc>
                <a:spcPct val="90000"/>
              </a:lnSpc>
            </a:pPr>
            <a:r>
              <a:rPr lang="en-US" altLang="zh-CN" dirty="0">
                <a:solidFill>
                  <a:srgbClr val="0000FF"/>
                </a:solidFill>
                <a:ea typeface="SimSun" pitchFamily="2" charset="-122"/>
              </a:rPr>
              <a:t>Pop</a:t>
            </a:r>
          </a:p>
          <a:p>
            <a:pPr lvl="1">
              <a:lnSpc>
                <a:spcPct val="90000"/>
              </a:lnSpc>
            </a:pPr>
            <a:r>
              <a:rPr lang="en-US" altLang="zh-CN" sz="2664" dirty="0">
                <a:ea typeface="SimSun" pitchFamily="2" charset="-122"/>
              </a:rPr>
              <a:t>Remove the element at the</a:t>
            </a:r>
            <a:r>
              <a:rPr lang="en-US" altLang="zh-CN" sz="2664" u="sng" dirty="0">
                <a:ea typeface="SimSun" pitchFamily="2" charset="-122"/>
              </a:rPr>
              <a:t> </a:t>
            </a:r>
            <a:r>
              <a:rPr lang="en-US" altLang="zh-CN" sz="2664" i="1" u="sng" dirty="0">
                <a:ea typeface="SimSun" pitchFamily="2" charset="-122"/>
              </a:rPr>
              <a:t>top</a:t>
            </a:r>
            <a:r>
              <a:rPr lang="en-US" altLang="zh-CN" sz="2664" dirty="0">
                <a:ea typeface="SimSun" pitchFamily="2" charset="-122"/>
              </a:rPr>
              <a:t> of the stack</a:t>
            </a:r>
            <a:endParaRPr lang="en-US" altLang="en-US" sz="2664" dirty="0">
              <a:ea typeface="SimSun" pitchFamily="2" charset="-122"/>
            </a:endParaRPr>
          </a:p>
        </p:txBody>
      </p:sp>
      <p:grpSp>
        <p:nvGrpSpPr>
          <p:cNvPr id="575492" name="Group 4"/>
          <p:cNvGrpSpPr>
            <a:grpSpLocks/>
          </p:cNvGrpSpPr>
          <p:nvPr/>
        </p:nvGrpSpPr>
        <p:grpSpPr bwMode="auto">
          <a:xfrm>
            <a:off x="83884" y="4267203"/>
            <a:ext cx="3068442" cy="2020887"/>
            <a:chOff x="133" y="2880"/>
            <a:chExt cx="1451" cy="1273"/>
          </a:xfrm>
        </p:grpSpPr>
        <p:sp>
          <p:nvSpPr>
            <p:cNvPr id="575493" name="Line 5"/>
            <p:cNvSpPr>
              <a:spLocks noChangeShapeType="1"/>
            </p:cNvSpPr>
            <p:nvPr/>
          </p:nvSpPr>
          <p:spPr bwMode="auto">
            <a:xfrm flipV="1">
              <a:off x="144" y="4128"/>
              <a:ext cx="38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398"/>
            </a:p>
          </p:txBody>
        </p:sp>
        <p:sp>
          <p:nvSpPr>
            <p:cNvPr id="575494" name="Text Box 6"/>
            <p:cNvSpPr txBox="1">
              <a:spLocks noChangeArrowheads="1"/>
            </p:cNvSpPr>
            <p:nvPr/>
          </p:nvSpPr>
          <p:spPr bwMode="auto">
            <a:xfrm>
              <a:off x="133" y="3888"/>
              <a:ext cx="272"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sz="2131" dirty="0">
                  <a:solidFill>
                    <a:schemeClr val="tx2">
                      <a:lumMod val="50000"/>
                    </a:schemeClr>
                  </a:solidFill>
                  <a:latin typeface="Tahoma" pitchFamily="34" charset="0"/>
                  <a:ea typeface="SimSun" pitchFamily="2" charset="-122"/>
                </a:rPr>
                <a:t>top</a:t>
              </a:r>
            </a:p>
          </p:txBody>
        </p:sp>
        <p:sp>
          <p:nvSpPr>
            <p:cNvPr id="575495" name="Text Box 7"/>
            <p:cNvSpPr txBox="1">
              <a:spLocks noChangeArrowheads="1"/>
            </p:cNvSpPr>
            <p:nvPr/>
          </p:nvSpPr>
          <p:spPr bwMode="auto">
            <a:xfrm>
              <a:off x="572" y="2880"/>
              <a:ext cx="86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sz="2398" dirty="0">
                  <a:solidFill>
                    <a:schemeClr val="tx2">
                      <a:lumMod val="50000"/>
                    </a:schemeClr>
                  </a:solidFill>
                  <a:latin typeface="Tahoma" pitchFamily="34" charset="0"/>
                  <a:ea typeface="SimSun" pitchFamily="2" charset="-122"/>
                </a:rPr>
                <a:t>empty stack</a:t>
              </a:r>
            </a:p>
          </p:txBody>
        </p:sp>
        <p:grpSp>
          <p:nvGrpSpPr>
            <p:cNvPr id="575496" name="Group 8"/>
            <p:cNvGrpSpPr>
              <a:grpSpLocks/>
            </p:cNvGrpSpPr>
            <p:nvPr/>
          </p:nvGrpSpPr>
          <p:grpSpPr bwMode="auto">
            <a:xfrm>
              <a:off x="384" y="3216"/>
              <a:ext cx="1200" cy="912"/>
              <a:chOff x="672" y="3216"/>
              <a:chExt cx="1200" cy="912"/>
            </a:xfrm>
          </p:grpSpPr>
          <p:sp>
            <p:nvSpPr>
              <p:cNvPr id="575497" name="Line 9"/>
              <p:cNvSpPr>
                <a:spLocks noChangeShapeType="1"/>
              </p:cNvSpPr>
              <p:nvPr/>
            </p:nvSpPr>
            <p:spPr bwMode="auto">
              <a:xfrm>
                <a:off x="672" y="3216"/>
                <a:ext cx="192" cy="0"/>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5498" name="Line 10"/>
              <p:cNvSpPr>
                <a:spLocks noChangeShapeType="1"/>
              </p:cNvSpPr>
              <p:nvPr/>
            </p:nvSpPr>
            <p:spPr bwMode="auto">
              <a:xfrm>
                <a:off x="864" y="3216"/>
                <a:ext cx="0" cy="912"/>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5499" name="Line 11"/>
              <p:cNvSpPr>
                <a:spLocks noChangeShapeType="1"/>
              </p:cNvSpPr>
              <p:nvPr/>
            </p:nvSpPr>
            <p:spPr bwMode="auto">
              <a:xfrm>
                <a:off x="864" y="4128"/>
                <a:ext cx="816" cy="0"/>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5500" name="Line 12"/>
              <p:cNvSpPr>
                <a:spLocks noChangeShapeType="1"/>
              </p:cNvSpPr>
              <p:nvPr/>
            </p:nvSpPr>
            <p:spPr bwMode="auto">
              <a:xfrm flipV="1">
                <a:off x="1680" y="3216"/>
                <a:ext cx="0" cy="912"/>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5501" name="Line 13"/>
              <p:cNvSpPr>
                <a:spLocks noChangeShapeType="1"/>
              </p:cNvSpPr>
              <p:nvPr/>
            </p:nvSpPr>
            <p:spPr bwMode="auto">
              <a:xfrm>
                <a:off x="1680" y="3216"/>
                <a:ext cx="192" cy="0"/>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grpSp>
      </p:grpSp>
      <p:grpSp>
        <p:nvGrpSpPr>
          <p:cNvPr id="575502" name="Group 14"/>
          <p:cNvGrpSpPr>
            <a:grpSpLocks/>
          </p:cNvGrpSpPr>
          <p:nvPr/>
        </p:nvGrpSpPr>
        <p:grpSpPr bwMode="auto">
          <a:xfrm>
            <a:off x="3230571" y="4267201"/>
            <a:ext cx="3068442" cy="1981200"/>
            <a:chOff x="1477" y="2880"/>
            <a:chExt cx="1451" cy="1248"/>
          </a:xfrm>
        </p:grpSpPr>
        <p:grpSp>
          <p:nvGrpSpPr>
            <p:cNvPr id="575503" name="Group 15"/>
            <p:cNvGrpSpPr>
              <a:grpSpLocks/>
            </p:cNvGrpSpPr>
            <p:nvPr/>
          </p:nvGrpSpPr>
          <p:grpSpPr bwMode="auto">
            <a:xfrm>
              <a:off x="2064" y="3840"/>
              <a:ext cx="576" cy="265"/>
              <a:chOff x="3648" y="3388"/>
              <a:chExt cx="576" cy="265"/>
            </a:xfrm>
          </p:grpSpPr>
          <p:sp>
            <p:nvSpPr>
              <p:cNvPr id="575504" name="Rectangle 16"/>
              <p:cNvSpPr>
                <a:spLocks noChangeArrowheads="1"/>
              </p:cNvSpPr>
              <p:nvPr/>
            </p:nvSpPr>
            <p:spPr bwMode="auto">
              <a:xfrm>
                <a:off x="3648" y="3408"/>
                <a:ext cx="576" cy="192"/>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398"/>
              </a:p>
            </p:txBody>
          </p:sp>
          <p:sp>
            <p:nvSpPr>
              <p:cNvPr id="575505" name="Text Box 17"/>
              <p:cNvSpPr txBox="1">
                <a:spLocks noChangeArrowheads="1"/>
              </p:cNvSpPr>
              <p:nvPr/>
            </p:nvSpPr>
            <p:spPr bwMode="auto">
              <a:xfrm>
                <a:off x="3822" y="3388"/>
                <a:ext cx="21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0"/>
                  </a:spcBef>
                  <a:buClrTx/>
                  <a:buSzTx/>
                  <a:buFontTx/>
                  <a:buNone/>
                </a:pPr>
                <a:r>
                  <a:rPr lang="en-US" altLang="zh-CN" sz="2131" dirty="0">
                    <a:solidFill>
                      <a:schemeClr val="tx2">
                        <a:lumMod val="50000"/>
                      </a:schemeClr>
                    </a:solidFill>
                    <a:latin typeface="Tahoma" pitchFamily="34" charset="0"/>
                    <a:ea typeface="SimSun" pitchFamily="2" charset="-122"/>
                  </a:rPr>
                  <a:t>A</a:t>
                </a:r>
              </a:p>
            </p:txBody>
          </p:sp>
        </p:grpSp>
        <p:grpSp>
          <p:nvGrpSpPr>
            <p:cNvPr id="575506" name="Group 18"/>
            <p:cNvGrpSpPr>
              <a:grpSpLocks/>
            </p:cNvGrpSpPr>
            <p:nvPr/>
          </p:nvGrpSpPr>
          <p:grpSpPr bwMode="auto">
            <a:xfrm>
              <a:off x="1477" y="3696"/>
              <a:ext cx="395" cy="265"/>
              <a:chOff x="1477" y="3888"/>
              <a:chExt cx="395" cy="265"/>
            </a:xfrm>
          </p:grpSpPr>
          <p:sp>
            <p:nvSpPr>
              <p:cNvPr id="575507" name="Line 19"/>
              <p:cNvSpPr>
                <a:spLocks noChangeShapeType="1"/>
              </p:cNvSpPr>
              <p:nvPr/>
            </p:nvSpPr>
            <p:spPr bwMode="auto">
              <a:xfrm flipV="1">
                <a:off x="1488" y="4128"/>
                <a:ext cx="38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398"/>
              </a:p>
            </p:txBody>
          </p:sp>
          <p:sp>
            <p:nvSpPr>
              <p:cNvPr id="575508" name="Text Box 20"/>
              <p:cNvSpPr txBox="1">
                <a:spLocks noChangeArrowheads="1"/>
              </p:cNvSpPr>
              <p:nvPr/>
            </p:nvSpPr>
            <p:spPr bwMode="auto">
              <a:xfrm>
                <a:off x="1477" y="3888"/>
                <a:ext cx="272"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sz="2131" dirty="0">
                    <a:solidFill>
                      <a:schemeClr val="tx2">
                        <a:lumMod val="50000"/>
                      </a:schemeClr>
                    </a:solidFill>
                    <a:latin typeface="Tahoma" pitchFamily="34" charset="0"/>
                    <a:ea typeface="SimSun" pitchFamily="2" charset="-122"/>
                  </a:rPr>
                  <a:t>top</a:t>
                </a:r>
              </a:p>
            </p:txBody>
          </p:sp>
        </p:grpSp>
        <p:grpSp>
          <p:nvGrpSpPr>
            <p:cNvPr id="575509" name="Group 21"/>
            <p:cNvGrpSpPr>
              <a:grpSpLocks/>
            </p:cNvGrpSpPr>
            <p:nvPr/>
          </p:nvGrpSpPr>
          <p:grpSpPr bwMode="auto">
            <a:xfrm>
              <a:off x="1728" y="3216"/>
              <a:ext cx="1200" cy="912"/>
              <a:chOff x="672" y="3216"/>
              <a:chExt cx="1200" cy="912"/>
            </a:xfrm>
          </p:grpSpPr>
          <p:sp>
            <p:nvSpPr>
              <p:cNvPr id="575510" name="Line 22"/>
              <p:cNvSpPr>
                <a:spLocks noChangeShapeType="1"/>
              </p:cNvSpPr>
              <p:nvPr/>
            </p:nvSpPr>
            <p:spPr bwMode="auto">
              <a:xfrm>
                <a:off x="672" y="3216"/>
                <a:ext cx="192" cy="0"/>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5511" name="Line 23"/>
              <p:cNvSpPr>
                <a:spLocks noChangeShapeType="1"/>
              </p:cNvSpPr>
              <p:nvPr/>
            </p:nvSpPr>
            <p:spPr bwMode="auto">
              <a:xfrm>
                <a:off x="864" y="3216"/>
                <a:ext cx="0" cy="912"/>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5512" name="Line 24"/>
              <p:cNvSpPr>
                <a:spLocks noChangeShapeType="1"/>
              </p:cNvSpPr>
              <p:nvPr/>
            </p:nvSpPr>
            <p:spPr bwMode="auto">
              <a:xfrm>
                <a:off x="864" y="4128"/>
                <a:ext cx="816" cy="0"/>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5513" name="Line 25"/>
              <p:cNvSpPr>
                <a:spLocks noChangeShapeType="1"/>
              </p:cNvSpPr>
              <p:nvPr/>
            </p:nvSpPr>
            <p:spPr bwMode="auto">
              <a:xfrm flipV="1">
                <a:off x="1680" y="3216"/>
                <a:ext cx="0" cy="912"/>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5514" name="Line 26"/>
              <p:cNvSpPr>
                <a:spLocks noChangeShapeType="1"/>
              </p:cNvSpPr>
              <p:nvPr/>
            </p:nvSpPr>
            <p:spPr bwMode="auto">
              <a:xfrm>
                <a:off x="1680" y="3216"/>
                <a:ext cx="192" cy="0"/>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grpSp>
        <p:sp>
          <p:nvSpPr>
            <p:cNvPr id="575515" name="Text Box 27"/>
            <p:cNvSpPr txBox="1">
              <a:spLocks noChangeArrowheads="1"/>
            </p:cNvSpPr>
            <p:nvPr/>
          </p:nvSpPr>
          <p:spPr bwMode="auto">
            <a:xfrm>
              <a:off x="1725" y="2880"/>
              <a:ext cx="115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sz="2398" dirty="0">
                  <a:solidFill>
                    <a:schemeClr val="tx2">
                      <a:lumMod val="50000"/>
                    </a:schemeClr>
                  </a:solidFill>
                  <a:latin typeface="Tahoma" pitchFamily="34" charset="0"/>
                  <a:ea typeface="SimSun" pitchFamily="2" charset="-122"/>
                </a:rPr>
                <a:t>push an element</a:t>
              </a:r>
            </a:p>
          </p:txBody>
        </p:sp>
      </p:grpSp>
      <p:grpSp>
        <p:nvGrpSpPr>
          <p:cNvPr id="575516" name="Group 28"/>
          <p:cNvGrpSpPr>
            <a:grpSpLocks/>
          </p:cNvGrpSpPr>
          <p:nvPr/>
        </p:nvGrpSpPr>
        <p:grpSpPr bwMode="auto">
          <a:xfrm>
            <a:off x="5869726" y="4267202"/>
            <a:ext cx="3068442" cy="1981200"/>
            <a:chOff x="2773" y="2880"/>
            <a:chExt cx="1451" cy="1248"/>
          </a:xfrm>
        </p:grpSpPr>
        <p:grpSp>
          <p:nvGrpSpPr>
            <p:cNvPr id="575517" name="Group 29"/>
            <p:cNvGrpSpPr>
              <a:grpSpLocks/>
            </p:cNvGrpSpPr>
            <p:nvPr/>
          </p:nvGrpSpPr>
          <p:grpSpPr bwMode="auto">
            <a:xfrm>
              <a:off x="2773" y="3408"/>
              <a:ext cx="395" cy="265"/>
              <a:chOff x="2773" y="3888"/>
              <a:chExt cx="395" cy="265"/>
            </a:xfrm>
          </p:grpSpPr>
          <p:sp>
            <p:nvSpPr>
              <p:cNvPr id="575518" name="Line 30"/>
              <p:cNvSpPr>
                <a:spLocks noChangeShapeType="1"/>
              </p:cNvSpPr>
              <p:nvPr/>
            </p:nvSpPr>
            <p:spPr bwMode="auto">
              <a:xfrm flipV="1">
                <a:off x="2784" y="4128"/>
                <a:ext cx="38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398"/>
              </a:p>
            </p:txBody>
          </p:sp>
          <p:sp>
            <p:nvSpPr>
              <p:cNvPr id="575519" name="Text Box 31"/>
              <p:cNvSpPr txBox="1">
                <a:spLocks noChangeArrowheads="1"/>
              </p:cNvSpPr>
              <p:nvPr/>
            </p:nvSpPr>
            <p:spPr bwMode="auto">
              <a:xfrm>
                <a:off x="2773" y="3888"/>
                <a:ext cx="272"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sz="2131" dirty="0">
                    <a:solidFill>
                      <a:schemeClr val="tx2">
                        <a:lumMod val="50000"/>
                      </a:schemeClr>
                    </a:solidFill>
                    <a:latin typeface="Tahoma" pitchFamily="34" charset="0"/>
                    <a:ea typeface="SimSun" pitchFamily="2" charset="-122"/>
                  </a:rPr>
                  <a:t>top</a:t>
                </a:r>
              </a:p>
            </p:txBody>
          </p:sp>
        </p:grpSp>
        <p:grpSp>
          <p:nvGrpSpPr>
            <p:cNvPr id="575520" name="Group 32"/>
            <p:cNvGrpSpPr>
              <a:grpSpLocks/>
            </p:cNvGrpSpPr>
            <p:nvPr/>
          </p:nvGrpSpPr>
          <p:grpSpPr bwMode="auto">
            <a:xfrm>
              <a:off x="3024" y="3216"/>
              <a:ext cx="1200" cy="912"/>
              <a:chOff x="672" y="3216"/>
              <a:chExt cx="1200" cy="912"/>
            </a:xfrm>
          </p:grpSpPr>
          <p:sp>
            <p:nvSpPr>
              <p:cNvPr id="575521" name="Line 33"/>
              <p:cNvSpPr>
                <a:spLocks noChangeShapeType="1"/>
              </p:cNvSpPr>
              <p:nvPr/>
            </p:nvSpPr>
            <p:spPr bwMode="auto">
              <a:xfrm>
                <a:off x="672" y="3216"/>
                <a:ext cx="192" cy="0"/>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5522" name="Line 34"/>
              <p:cNvSpPr>
                <a:spLocks noChangeShapeType="1"/>
              </p:cNvSpPr>
              <p:nvPr/>
            </p:nvSpPr>
            <p:spPr bwMode="auto">
              <a:xfrm>
                <a:off x="864" y="3216"/>
                <a:ext cx="0" cy="912"/>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5523" name="Line 35"/>
              <p:cNvSpPr>
                <a:spLocks noChangeShapeType="1"/>
              </p:cNvSpPr>
              <p:nvPr/>
            </p:nvSpPr>
            <p:spPr bwMode="auto">
              <a:xfrm>
                <a:off x="864" y="4128"/>
                <a:ext cx="816" cy="0"/>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5524" name="Line 36"/>
              <p:cNvSpPr>
                <a:spLocks noChangeShapeType="1"/>
              </p:cNvSpPr>
              <p:nvPr/>
            </p:nvSpPr>
            <p:spPr bwMode="auto">
              <a:xfrm flipV="1">
                <a:off x="1680" y="3216"/>
                <a:ext cx="0" cy="912"/>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5525" name="Line 37"/>
              <p:cNvSpPr>
                <a:spLocks noChangeShapeType="1"/>
              </p:cNvSpPr>
              <p:nvPr/>
            </p:nvSpPr>
            <p:spPr bwMode="auto">
              <a:xfrm>
                <a:off x="1680" y="3216"/>
                <a:ext cx="192" cy="0"/>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grpSp>
        <p:sp>
          <p:nvSpPr>
            <p:cNvPr id="575526" name="Text Box 38"/>
            <p:cNvSpPr txBox="1">
              <a:spLocks noChangeArrowheads="1"/>
            </p:cNvSpPr>
            <p:nvPr/>
          </p:nvSpPr>
          <p:spPr bwMode="auto">
            <a:xfrm>
              <a:off x="3179" y="2880"/>
              <a:ext cx="9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sz="2398" dirty="0">
                  <a:solidFill>
                    <a:schemeClr val="tx2">
                      <a:lumMod val="50000"/>
                    </a:schemeClr>
                  </a:solidFill>
                  <a:latin typeface="Tahoma" pitchFamily="34" charset="0"/>
                  <a:ea typeface="SimSun" pitchFamily="2" charset="-122"/>
                </a:rPr>
                <a:t>push another</a:t>
              </a:r>
            </a:p>
          </p:txBody>
        </p:sp>
        <p:grpSp>
          <p:nvGrpSpPr>
            <p:cNvPr id="575527" name="Group 39"/>
            <p:cNvGrpSpPr>
              <a:grpSpLocks/>
            </p:cNvGrpSpPr>
            <p:nvPr/>
          </p:nvGrpSpPr>
          <p:grpSpPr bwMode="auto">
            <a:xfrm>
              <a:off x="3344" y="3828"/>
              <a:ext cx="576" cy="265"/>
              <a:chOff x="3648" y="3388"/>
              <a:chExt cx="576" cy="265"/>
            </a:xfrm>
          </p:grpSpPr>
          <p:sp>
            <p:nvSpPr>
              <p:cNvPr id="575528" name="Rectangle 40"/>
              <p:cNvSpPr>
                <a:spLocks noChangeArrowheads="1"/>
              </p:cNvSpPr>
              <p:nvPr/>
            </p:nvSpPr>
            <p:spPr bwMode="auto">
              <a:xfrm>
                <a:off x="3648" y="3408"/>
                <a:ext cx="576" cy="192"/>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398">
                  <a:solidFill>
                    <a:schemeClr val="tx2">
                      <a:lumMod val="50000"/>
                    </a:schemeClr>
                  </a:solidFill>
                </a:endParaRPr>
              </a:p>
            </p:txBody>
          </p:sp>
          <p:sp>
            <p:nvSpPr>
              <p:cNvPr id="575529" name="Text Box 41"/>
              <p:cNvSpPr txBox="1">
                <a:spLocks noChangeArrowheads="1"/>
              </p:cNvSpPr>
              <p:nvPr/>
            </p:nvSpPr>
            <p:spPr bwMode="auto">
              <a:xfrm>
                <a:off x="3822" y="3388"/>
                <a:ext cx="21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0"/>
                  </a:spcBef>
                  <a:buClrTx/>
                  <a:buSzTx/>
                  <a:buFontTx/>
                  <a:buNone/>
                </a:pPr>
                <a:r>
                  <a:rPr lang="en-US" altLang="zh-CN" sz="2131">
                    <a:solidFill>
                      <a:schemeClr val="tx2">
                        <a:lumMod val="50000"/>
                      </a:schemeClr>
                    </a:solidFill>
                    <a:latin typeface="Tahoma" pitchFamily="34" charset="0"/>
                    <a:ea typeface="SimSun" pitchFamily="2" charset="-122"/>
                  </a:rPr>
                  <a:t>A</a:t>
                </a:r>
              </a:p>
            </p:txBody>
          </p:sp>
        </p:grpSp>
        <p:grpSp>
          <p:nvGrpSpPr>
            <p:cNvPr id="575530" name="Group 42"/>
            <p:cNvGrpSpPr>
              <a:grpSpLocks/>
            </p:cNvGrpSpPr>
            <p:nvPr/>
          </p:nvGrpSpPr>
          <p:grpSpPr bwMode="auto">
            <a:xfrm>
              <a:off x="3352" y="3548"/>
              <a:ext cx="576" cy="265"/>
              <a:chOff x="3648" y="3388"/>
              <a:chExt cx="576" cy="265"/>
            </a:xfrm>
          </p:grpSpPr>
          <p:sp>
            <p:nvSpPr>
              <p:cNvPr id="575531" name="Rectangle 43"/>
              <p:cNvSpPr>
                <a:spLocks noChangeArrowheads="1"/>
              </p:cNvSpPr>
              <p:nvPr/>
            </p:nvSpPr>
            <p:spPr bwMode="auto">
              <a:xfrm>
                <a:off x="3648" y="3408"/>
                <a:ext cx="576" cy="192"/>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398">
                  <a:solidFill>
                    <a:schemeClr val="tx2">
                      <a:lumMod val="50000"/>
                    </a:schemeClr>
                  </a:solidFill>
                </a:endParaRPr>
              </a:p>
            </p:txBody>
          </p:sp>
          <p:sp>
            <p:nvSpPr>
              <p:cNvPr id="575532" name="Text Box 44"/>
              <p:cNvSpPr txBox="1">
                <a:spLocks noChangeArrowheads="1"/>
              </p:cNvSpPr>
              <p:nvPr/>
            </p:nvSpPr>
            <p:spPr bwMode="auto">
              <a:xfrm>
                <a:off x="3822" y="3388"/>
                <a:ext cx="21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0"/>
                  </a:spcBef>
                  <a:buClrTx/>
                  <a:buSzTx/>
                  <a:buFontTx/>
                  <a:buNone/>
                </a:pPr>
                <a:r>
                  <a:rPr lang="en-US" altLang="zh-CN" sz="2131" dirty="0">
                    <a:solidFill>
                      <a:schemeClr val="tx2">
                        <a:lumMod val="50000"/>
                      </a:schemeClr>
                    </a:solidFill>
                    <a:latin typeface="Tahoma" pitchFamily="34" charset="0"/>
                    <a:ea typeface="SimSun" pitchFamily="2" charset="-122"/>
                  </a:rPr>
                  <a:t>B</a:t>
                </a:r>
              </a:p>
            </p:txBody>
          </p:sp>
        </p:grpSp>
      </p:grpSp>
      <p:grpSp>
        <p:nvGrpSpPr>
          <p:cNvPr id="575533" name="Group 45"/>
          <p:cNvGrpSpPr>
            <a:grpSpLocks/>
          </p:cNvGrpSpPr>
          <p:nvPr/>
        </p:nvGrpSpPr>
        <p:grpSpPr bwMode="auto">
          <a:xfrm>
            <a:off x="8813401" y="4267201"/>
            <a:ext cx="3068442" cy="1981200"/>
            <a:chOff x="4165" y="2880"/>
            <a:chExt cx="1451" cy="1248"/>
          </a:xfrm>
        </p:grpSpPr>
        <p:grpSp>
          <p:nvGrpSpPr>
            <p:cNvPr id="575534" name="Group 46"/>
            <p:cNvGrpSpPr>
              <a:grpSpLocks/>
            </p:cNvGrpSpPr>
            <p:nvPr/>
          </p:nvGrpSpPr>
          <p:grpSpPr bwMode="auto">
            <a:xfrm>
              <a:off x="4165" y="3696"/>
              <a:ext cx="395" cy="265"/>
              <a:chOff x="4165" y="3888"/>
              <a:chExt cx="395" cy="265"/>
            </a:xfrm>
          </p:grpSpPr>
          <p:sp>
            <p:nvSpPr>
              <p:cNvPr id="575535" name="Line 47"/>
              <p:cNvSpPr>
                <a:spLocks noChangeShapeType="1"/>
              </p:cNvSpPr>
              <p:nvPr/>
            </p:nvSpPr>
            <p:spPr bwMode="auto">
              <a:xfrm flipV="1">
                <a:off x="4176" y="4128"/>
                <a:ext cx="38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398"/>
              </a:p>
            </p:txBody>
          </p:sp>
          <p:sp>
            <p:nvSpPr>
              <p:cNvPr id="575536" name="Text Box 48"/>
              <p:cNvSpPr txBox="1">
                <a:spLocks noChangeArrowheads="1"/>
              </p:cNvSpPr>
              <p:nvPr/>
            </p:nvSpPr>
            <p:spPr bwMode="auto">
              <a:xfrm>
                <a:off x="4165" y="3888"/>
                <a:ext cx="272"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sz="2131" dirty="0">
                    <a:solidFill>
                      <a:schemeClr val="tx2">
                        <a:lumMod val="50000"/>
                      </a:schemeClr>
                    </a:solidFill>
                    <a:latin typeface="Tahoma" pitchFamily="34" charset="0"/>
                    <a:ea typeface="SimSun" pitchFamily="2" charset="-122"/>
                  </a:rPr>
                  <a:t>top</a:t>
                </a:r>
              </a:p>
            </p:txBody>
          </p:sp>
        </p:grpSp>
        <p:grpSp>
          <p:nvGrpSpPr>
            <p:cNvPr id="575537" name="Group 49"/>
            <p:cNvGrpSpPr>
              <a:grpSpLocks/>
            </p:cNvGrpSpPr>
            <p:nvPr/>
          </p:nvGrpSpPr>
          <p:grpSpPr bwMode="auto">
            <a:xfrm>
              <a:off x="4416" y="3216"/>
              <a:ext cx="1200" cy="912"/>
              <a:chOff x="672" y="3216"/>
              <a:chExt cx="1200" cy="912"/>
            </a:xfrm>
          </p:grpSpPr>
          <p:sp>
            <p:nvSpPr>
              <p:cNvPr id="575538" name="Line 50"/>
              <p:cNvSpPr>
                <a:spLocks noChangeShapeType="1"/>
              </p:cNvSpPr>
              <p:nvPr/>
            </p:nvSpPr>
            <p:spPr bwMode="auto">
              <a:xfrm>
                <a:off x="672" y="3216"/>
                <a:ext cx="192" cy="0"/>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5539" name="Line 51"/>
              <p:cNvSpPr>
                <a:spLocks noChangeShapeType="1"/>
              </p:cNvSpPr>
              <p:nvPr/>
            </p:nvSpPr>
            <p:spPr bwMode="auto">
              <a:xfrm>
                <a:off x="864" y="3216"/>
                <a:ext cx="0" cy="912"/>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5540" name="Line 52"/>
              <p:cNvSpPr>
                <a:spLocks noChangeShapeType="1"/>
              </p:cNvSpPr>
              <p:nvPr/>
            </p:nvSpPr>
            <p:spPr bwMode="auto">
              <a:xfrm>
                <a:off x="864" y="4128"/>
                <a:ext cx="816" cy="0"/>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5541" name="Line 53"/>
              <p:cNvSpPr>
                <a:spLocks noChangeShapeType="1"/>
              </p:cNvSpPr>
              <p:nvPr/>
            </p:nvSpPr>
            <p:spPr bwMode="auto">
              <a:xfrm flipV="1">
                <a:off x="1680" y="3216"/>
                <a:ext cx="0" cy="912"/>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5542" name="Line 54"/>
              <p:cNvSpPr>
                <a:spLocks noChangeShapeType="1"/>
              </p:cNvSpPr>
              <p:nvPr/>
            </p:nvSpPr>
            <p:spPr bwMode="auto">
              <a:xfrm>
                <a:off x="1680" y="3216"/>
                <a:ext cx="192" cy="0"/>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grpSp>
        <p:sp>
          <p:nvSpPr>
            <p:cNvPr id="575543" name="Text Box 55"/>
            <p:cNvSpPr txBox="1">
              <a:spLocks noChangeArrowheads="1"/>
            </p:cNvSpPr>
            <p:nvPr/>
          </p:nvSpPr>
          <p:spPr bwMode="auto">
            <a:xfrm>
              <a:off x="4820" y="2880"/>
              <a:ext cx="354"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sz="2664" dirty="0">
                  <a:solidFill>
                    <a:schemeClr val="tx2">
                      <a:lumMod val="50000"/>
                    </a:schemeClr>
                  </a:solidFill>
                  <a:latin typeface="Tahoma" pitchFamily="34" charset="0"/>
                  <a:ea typeface="SimSun" pitchFamily="2" charset="-122"/>
                </a:rPr>
                <a:t>pop</a:t>
              </a:r>
            </a:p>
          </p:txBody>
        </p:sp>
        <p:grpSp>
          <p:nvGrpSpPr>
            <p:cNvPr id="575544" name="Group 56"/>
            <p:cNvGrpSpPr>
              <a:grpSpLocks/>
            </p:cNvGrpSpPr>
            <p:nvPr/>
          </p:nvGrpSpPr>
          <p:grpSpPr bwMode="auto">
            <a:xfrm>
              <a:off x="4752" y="3808"/>
              <a:ext cx="576" cy="265"/>
              <a:chOff x="3648" y="3388"/>
              <a:chExt cx="576" cy="265"/>
            </a:xfrm>
          </p:grpSpPr>
          <p:sp>
            <p:nvSpPr>
              <p:cNvPr id="575545" name="Rectangle 57"/>
              <p:cNvSpPr>
                <a:spLocks noChangeArrowheads="1"/>
              </p:cNvSpPr>
              <p:nvPr/>
            </p:nvSpPr>
            <p:spPr bwMode="auto">
              <a:xfrm>
                <a:off x="3648" y="3408"/>
                <a:ext cx="576" cy="192"/>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398"/>
              </a:p>
            </p:txBody>
          </p:sp>
          <p:sp>
            <p:nvSpPr>
              <p:cNvPr id="575546" name="Text Box 58"/>
              <p:cNvSpPr txBox="1">
                <a:spLocks noChangeArrowheads="1"/>
              </p:cNvSpPr>
              <p:nvPr/>
            </p:nvSpPr>
            <p:spPr bwMode="auto">
              <a:xfrm>
                <a:off x="3822" y="3388"/>
                <a:ext cx="21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0"/>
                  </a:spcBef>
                  <a:buClrTx/>
                  <a:buSzTx/>
                  <a:buFontTx/>
                  <a:buNone/>
                </a:pPr>
                <a:r>
                  <a:rPr lang="en-US" altLang="zh-CN" sz="2131" dirty="0">
                    <a:solidFill>
                      <a:schemeClr val="tx2">
                        <a:lumMod val="50000"/>
                      </a:schemeClr>
                    </a:solidFill>
                    <a:latin typeface="Tahoma" pitchFamily="34" charset="0"/>
                    <a:ea typeface="SimSun" pitchFamily="2" charset="-122"/>
                  </a:rPr>
                  <a:t>A</a:t>
                </a:r>
              </a:p>
            </p:txBody>
          </p:sp>
        </p:grpSp>
      </p:grpSp>
    </p:spTree>
    <p:extLst>
      <p:ext uri="{BB962C8B-B14F-4D97-AF65-F5344CB8AC3E}">
        <p14:creationId xmlns:p14="http://schemas.microsoft.com/office/powerpoint/2010/main" val="302472940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54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550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55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75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p:txBody>
          <a:bodyPr/>
          <a:lstStyle/>
          <a:p>
            <a:r>
              <a:rPr lang="en-US" altLang="en-US"/>
              <a:t>Data Structures -- Stacks</a:t>
            </a:r>
          </a:p>
        </p:txBody>
      </p:sp>
      <p:sp>
        <p:nvSpPr>
          <p:cNvPr id="574467" name="Rectangle 3"/>
          <p:cNvSpPr>
            <a:spLocks noGrp="1" noChangeArrowheads="1"/>
          </p:cNvSpPr>
          <p:nvPr>
            <p:ph type="body" idx="1"/>
          </p:nvPr>
        </p:nvSpPr>
        <p:spPr>
          <a:xfrm>
            <a:off x="411663" y="1219201"/>
            <a:ext cx="11267167" cy="5029201"/>
          </a:xfrm>
        </p:spPr>
        <p:txBody>
          <a:bodyPr/>
          <a:lstStyle/>
          <a:p>
            <a:pPr>
              <a:lnSpc>
                <a:spcPct val="90000"/>
              </a:lnSpc>
              <a:buFontTx/>
              <a:buNone/>
            </a:pPr>
            <a:r>
              <a:rPr lang="en-US" altLang="zh-CN">
                <a:ea typeface="SimSun" pitchFamily="2" charset="-122"/>
              </a:rPr>
              <a:t>Attributes of </a:t>
            </a:r>
            <a:r>
              <a:rPr lang="en-US" altLang="zh-CN">
                <a:latin typeface="Courier New" pitchFamily="49" charset="0"/>
                <a:ea typeface="SimSun" pitchFamily="2" charset="-122"/>
              </a:rPr>
              <a:t>Stack</a:t>
            </a:r>
            <a:endParaRPr lang="en-US" altLang="zh-CN">
              <a:ea typeface="SimSun" pitchFamily="2" charset="-122"/>
            </a:endParaRPr>
          </a:p>
          <a:p>
            <a:pPr lvl="1">
              <a:lnSpc>
                <a:spcPct val="90000"/>
              </a:lnSpc>
            </a:pPr>
            <a:r>
              <a:rPr lang="en-US" altLang="zh-CN">
                <a:latin typeface="Courier New" pitchFamily="49" charset="0"/>
                <a:ea typeface="SimSun" pitchFamily="2" charset="-122"/>
              </a:rPr>
              <a:t>maxTop</a:t>
            </a:r>
            <a:r>
              <a:rPr lang="en-US" altLang="zh-CN">
                <a:ea typeface="SimSun" pitchFamily="2" charset="-122"/>
              </a:rPr>
              <a:t>: the max size of stack</a:t>
            </a:r>
          </a:p>
          <a:p>
            <a:pPr lvl="1">
              <a:lnSpc>
                <a:spcPct val="90000"/>
              </a:lnSpc>
            </a:pPr>
            <a:r>
              <a:rPr lang="en-US" altLang="zh-CN">
                <a:latin typeface="Courier New" pitchFamily="49" charset="0"/>
                <a:ea typeface="SimSun" pitchFamily="2" charset="-122"/>
              </a:rPr>
              <a:t>top</a:t>
            </a:r>
            <a:r>
              <a:rPr lang="en-US" altLang="zh-CN">
                <a:ea typeface="SimSun" pitchFamily="2" charset="-122"/>
              </a:rPr>
              <a:t>: the index of the top element of stack</a:t>
            </a:r>
          </a:p>
          <a:p>
            <a:pPr lvl="1">
              <a:lnSpc>
                <a:spcPct val="90000"/>
              </a:lnSpc>
              <a:buFontTx/>
              <a:buNone/>
            </a:pPr>
            <a:endParaRPr lang="en-US" altLang="zh-CN">
              <a:ea typeface="SimSun" pitchFamily="2" charset="-122"/>
            </a:endParaRPr>
          </a:p>
          <a:p>
            <a:pPr>
              <a:lnSpc>
                <a:spcPct val="90000"/>
              </a:lnSpc>
            </a:pPr>
            <a:r>
              <a:rPr lang="en-US" altLang="zh-CN">
                <a:ea typeface="SimSun" pitchFamily="2" charset="-122"/>
              </a:rPr>
              <a:t>Operations of </a:t>
            </a:r>
            <a:r>
              <a:rPr lang="en-US" altLang="zh-CN">
                <a:latin typeface="Courier New" pitchFamily="49" charset="0"/>
                <a:ea typeface="SimSun" pitchFamily="2" charset="-122"/>
              </a:rPr>
              <a:t>Stack</a:t>
            </a:r>
          </a:p>
          <a:p>
            <a:pPr lvl="1">
              <a:lnSpc>
                <a:spcPct val="90000"/>
              </a:lnSpc>
            </a:pPr>
            <a:r>
              <a:rPr lang="en-US" altLang="zh-CN">
                <a:latin typeface="Courier New" pitchFamily="49" charset="0"/>
                <a:ea typeface="SimSun" pitchFamily="2" charset="-122"/>
              </a:rPr>
              <a:t>empty</a:t>
            </a:r>
            <a:r>
              <a:rPr lang="en-US" altLang="zh-CN">
                <a:ea typeface="SimSun" pitchFamily="2" charset="-122"/>
              </a:rPr>
              <a:t>: return true if stack is empty, return false otherwise</a:t>
            </a:r>
          </a:p>
          <a:p>
            <a:pPr lvl="1">
              <a:lnSpc>
                <a:spcPct val="90000"/>
              </a:lnSpc>
            </a:pPr>
            <a:r>
              <a:rPr lang="en-US" altLang="zh-CN">
                <a:latin typeface="Courier New" pitchFamily="49" charset="0"/>
                <a:ea typeface="SimSun" pitchFamily="2" charset="-122"/>
              </a:rPr>
              <a:t>full</a:t>
            </a:r>
            <a:r>
              <a:rPr lang="en-US" altLang="zh-CN">
                <a:ea typeface="SimSun" pitchFamily="2" charset="-122"/>
              </a:rPr>
              <a:t>: return true if stack is full, return false otherwise</a:t>
            </a:r>
          </a:p>
          <a:p>
            <a:pPr lvl="1">
              <a:lnSpc>
                <a:spcPct val="90000"/>
              </a:lnSpc>
            </a:pPr>
            <a:r>
              <a:rPr lang="en-US" altLang="zh-CN">
                <a:latin typeface="Courier New" pitchFamily="49" charset="0"/>
                <a:ea typeface="SimSun" pitchFamily="2" charset="-122"/>
              </a:rPr>
              <a:t>top</a:t>
            </a:r>
            <a:r>
              <a:rPr lang="en-US" altLang="zh-CN">
                <a:ea typeface="SimSun" pitchFamily="2" charset="-122"/>
              </a:rPr>
              <a:t>: return the element at the top of stack</a:t>
            </a:r>
          </a:p>
          <a:p>
            <a:pPr lvl="1">
              <a:lnSpc>
                <a:spcPct val="90000"/>
              </a:lnSpc>
            </a:pPr>
            <a:r>
              <a:rPr lang="en-US" altLang="zh-CN">
                <a:solidFill>
                  <a:srgbClr val="0000FF"/>
                </a:solidFill>
                <a:latin typeface="Courier New" pitchFamily="49" charset="0"/>
                <a:ea typeface="SimSun" pitchFamily="2" charset="-122"/>
              </a:rPr>
              <a:t>push</a:t>
            </a:r>
            <a:r>
              <a:rPr lang="en-US" altLang="zh-CN">
                <a:solidFill>
                  <a:srgbClr val="0000FF"/>
                </a:solidFill>
                <a:ea typeface="SimSun" pitchFamily="2" charset="-122"/>
              </a:rPr>
              <a:t>: add an element to the top of stack</a:t>
            </a:r>
          </a:p>
          <a:p>
            <a:pPr lvl="1">
              <a:lnSpc>
                <a:spcPct val="90000"/>
              </a:lnSpc>
            </a:pPr>
            <a:r>
              <a:rPr lang="en-US" altLang="zh-CN">
                <a:solidFill>
                  <a:srgbClr val="0000FF"/>
                </a:solidFill>
                <a:latin typeface="Courier New" pitchFamily="49" charset="0"/>
                <a:ea typeface="SimSun" pitchFamily="2" charset="-122"/>
              </a:rPr>
              <a:t>pop</a:t>
            </a:r>
            <a:r>
              <a:rPr lang="en-US" altLang="zh-CN">
                <a:solidFill>
                  <a:srgbClr val="0000FF"/>
                </a:solidFill>
                <a:ea typeface="SimSun" pitchFamily="2" charset="-122"/>
              </a:rPr>
              <a:t>: delete the element at the top of stack</a:t>
            </a:r>
          </a:p>
          <a:p>
            <a:pPr lvl="1">
              <a:lnSpc>
                <a:spcPct val="90000"/>
              </a:lnSpc>
            </a:pPr>
            <a:r>
              <a:rPr lang="en-US" altLang="zh-CN">
                <a:latin typeface="Courier New" pitchFamily="49" charset="0"/>
                <a:ea typeface="SimSun" pitchFamily="2" charset="-122"/>
              </a:rPr>
              <a:t>displayStack</a:t>
            </a:r>
            <a:r>
              <a:rPr lang="en-US" altLang="zh-CN">
                <a:ea typeface="SimSun" pitchFamily="2" charset="-122"/>
              </a:rPr>
              <a:t>: print all the data in the stack</a:t>
            </a:r>
          </a:p>
        </p:txBody>
      </p:sp>
    </p:spTree>
    <p:extLst>
      <p:ext uri="{BB962C8B-B14F-4D97-AF65-F5344CB8AC3E}">
        <p14:creationId xmlns:p14="http://schemas.microsoft.com/office/powerpoint/2010/main" val="442037291"/>
      </p:ext>
    </p:extLst>
  </p:cSld>
  <p:clrMapOvr>
    <a:masterClrMapping/>
  </p:clrMapOvr>
  <p:transition>
    <p:fad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altLang="en-US"/>
              <a:t>Data Structure -- Stacks</a:t>
            </a:r>
          </a:p>
        </p:txBody>
      </p:sp>
      <p:sp>
        <p:nvSpPr>
          <p:cNvPr id="576515" name="Rectangle 3"/>
          <p:cNvSpPr>
            <a:spLocks noGrp="1" noChangeArrowheads="1"/>
          </p:cNvSpPr>
          <p:nvPr>
            <p:ph type="body" idx="1"/>
          </p:nvPr>
        </p:nvSpPr>
        <p:spPr>
          <a:xfrm>
            <a:off x="614676" y="1600200"/>
            <a:ext cx="11267167" cy="5029201"/>
          </a:xfrm>
        </p:spPr>
        <p:txBody>
          <a:bodyPr/>
          <a:lstStyle/>
          <a:p>
            <a:pPr>
              <a:lnSpc>
                <a:spcPct val="90000"/>
              </a:lnSpc>
            </a:pPr>
            <a:r>
              <a:rPr lang="en-US" altLang="en-US" dirty="0"/>
              <a:t>Real life analogy:</a:t>
            </a:r>
          </a:p>
          <a:p>
            <a:pPr lvl="1">
              <a:lnSpc>
                <a:spcPct val="90000"/>
              </a:lnSpc>
            </a:pPr>
            <a:r>
              <a:rPr lang="en-US" altLang="en-US" dirty="0"/>
              <a:t>Elevator</a:t>
            </a:r>
          </a:p>
          <a:p>
            <a:pPr lvl="1">
              <a:lnSpc>
                <a:spcPct val="90000"/>
              </a:lnSpc>
            </a:pPr>
            <a:r>
              <a:rPr lang="en-US" altLang="en-US" dirty="0"/>
              <a:t>Dish holders (stacks)</a:t>
            </a:r>
          </a:p>
          <a:p>
            <a:pPr>
              <a:lnSpc>
                <a:spcPct val="90000"/>
              </a:lnSpc>
            </a:pPr>
            <a:r>
              <a:rPr lang="en-US" altLang="en-US" dirty="0"/>
              <a:t>Typical uses of stacks:</a:t>
            </a:r>
          </a:p>
          <a:p>
            <a:pPr lvl="1">
              <a:lnSpc>
                <a:spcPct val="90000"/>
              </a:lnSpc>
            </a:pPr>
            <a:r>
              <a:rPr lang="en-US" altLang="en-US" dirty="0"/>
              <a:t>Prefix-/Postfix- calculators</a:t>
            </a:r>
          </a:p>
          <a:p>
            <a:pPr>
              <a:lnSpc>
                <a:spcPct val="90000"/>
              </a:lnSpc>
            </a:pPr>
            <a:r>
              <a:rPr lang="en-US" altLang="zh-CN" dirty="0">
                <a:solidFill>
                  <a:srgbClr val="0000FF"/>
                </a:solidFill>
                <a:ea typeface="SimSun" pitchFamily="2" charset="-122"/>
              </a:rPr>
              <a:t>Any</a:t>
            </a:r>
            <a:r>
              <a:rPr lang="en-US" altLang="zh-CN" dirty="0">
                <a:ea typeface="SimSun" pitchFamily="2" charset="-122"/>
              </a:rPr>
              <a:t> list implementation could be used to implement a stack</a:t>
            </a:r>
          </a:p>
          <a:p>
            <a:pPr lvl="1">
              <a:lnSpc>
                <a:spcPct val="90000"/>
              </a:lnSpc>
            </a:pPr>
            <a:r>
              <a:rPr lang="en-US" altLang="zh-CN" dirty="0">
                <a:ea typeface="SimSun" pitchFamily="2" charset="-122"/>
              </a:rPr>
              <a:t>Arrays (</a:t>
            </a:r>
            <a:r>
              <a:rPr lang="en-US" altLang="zh-CN" dirty="0">
                <a:solidFill>
                  <a:srgbClr val="0000FF"/>
                </a:solidFill>
                <a:ea typeface="SimSun" pitchFamily="2" charset="-122"/>
              </a:rPr>
              <a:t>static</a:t>
            </a:r>
            <a:r>
              <a:rPr lang="en-US" altLang="zh-CN" dirty="0">
                <a:ea typeface="SimSun" pitchFamily="2" charset="-122"/>
              </a:rPr>
              <a:t>: the size of stack is given initially)</a:t>
            </a:r>
          </a:p>
          <a:p>
            <a:pPr lvl="1">
              <a:lnSpc>
                <a:spcPct val="90000"/>
              </a:lnSpc>
            </a:pPr>
            <a:r>
              <a:rPr lang="en-US" altLang="zh-CN" dirty="0">
                <a:ea typeface="SimSun" pitchFamily="2" charset="-122"/>
              </a:rPr>
              <a:t>Linked lists (</a:t>
            </a:r>
            <a:r>
              <a:rPr lang="en-US" altLang="zh-CN" dirty="0">
                <a:solidFill>
                  <a:srgbClr val="0000FF"/>
                </a:solidFill>
                <a:ea typeface="SimSun" pitchFamily="2" charset="-122"/>
              </a:rPr>
              <a:t>dynamic</a:t>
            </a:r>
            <a:r>
              <a:rPr lang="en-US" altLang="zh-CN" dirty="0">
                <a:ea typeface="SimSun" pitchFamily="2" charset="-122"/>
              </a:rPr>
              <a:t>: never becomes full)</a:t>
            </a:r>
          </a:p>
          <a:p>
            <a:pPr>
              <a:lnSpc>
                <a:spcPct val="90000"/>
              </a:lnSpc>
            </a:pPr>
            <a:endParaRPr lang="en-US" altLang="en-US" dirty="0"/>
          </a:p>
        </p:txBody>
      </p:sp>
    </p:spTree>
    <p:extLst>
      <p:ext uri="{BB962C8B-B14F-4D97-AF65-F5344CB8AC3E}">
        <p14:creationId xmlns:p14="http://schemas.microsoft.com/office/powerpoint/2010/main" val="3311052951"/>
      </p:ext>
    </p:extLst>
  </p:cSld>
  <p:clrMapOvr>
    <a:masterClrMapping/>
  </p:clrMapOvr>
  <p:transition>
    <p:fad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altLang="en-US"/>
              <a:t>Data Structure -- Stacks</a:t>
            </a:r>
          </a:p>
        </p:txBody>
      </p:sp>
      <p:sp>
        <p:nvSpPr>
          <p:cNvPr id="2" name="Rectangle 1">
            <a:extLst>
              <a:ext uri="{FF2B5EF4-FFF2-40B4-BE49-F238E27FC236}">
                <a16:creationId xmlns:a16="http://schemas.microsoft.com/office/drawing/2014/main" id="{9F4E8115-2CD5-4C00-A21C-2D246E98EE2E}"/>
              </a:ext>
            </a:extLst>
          </p:cNvPr>
          <p:cNvSpPr/>
          <p:nvPr/>
        </p:nvSpPr>
        <p:spPr bwMode="auto">
          <a:xfrm>
            <a:off x="1097280" y="1434903"/>
            <a:ext cx="9439421" cy="4614203"/>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4114627445"/>
      </p:ext>
    </p:extLst>
  </p:cSld>
  <p:clrMapOvr>
    <a:masterClrMapping/>
  </p:clrMapOvr>
  <p:transition>
    <p:fad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altLang="en-US"/>
              <a:t>Data Structure -- Queues</a:t>
            </a:r>
          </a:p>
        </p:txBody>
      </p:sp>
      <p:sp>
        <p:nvSpPr>
          <p:cNvPr id="577539" name="Rectangle 3"/>
          <p:cNvSpPr>
            <a:spLocks noGrp="1" noChangeArrowheads="1"/>
          </p:cNvSpPr>
          <p:nvPr>
            <p:ph type="body" idx="1"/>
          </p:nvPr>
        </p:nvSpPr>
        <p:spPr/>
        <p:txBody>
          <a:bodyPr/>
          <a:lstStyle/>
          <a:p>
            <a:r>
              <a:rPr lang="en-US" altLang="zh-TW">
                <a:ea typeface="PMingLiU" pitchFamily="18" charset="-120"/>
              </a:rPr>
              <a:t>Like a stack, a</a:t>
            </a:r>
            <a:r>
              <a:rPr lang="en-US" altLang="zh-TW" i="1">
                <a:solidFill>
                  <a:schemeClr val="hlink"/>
                </a:solidFill>
                <a:ea typeface="PMingLiU" pitchFamily="18" charset="-120"/>
              </a:rPr>
              <a:t> </a:t>
            </a:r>
            <a:r>
              <a:rPr lang="en-US" altLang="zh-TW" i="1">
                <a:solidFill>
                  <a:srgbClr val="0000FF"/>
                </a:solidFill>
                <a:ea typeface="PMingLiU" pitchFamily="18" charset="-120"/>
              </a:rPr>
              <a:t>queue</a:t>
            </a:r>
            <a:r>
              <a:rPr lang="en-US" altLang="zh-TW">
                <a:ea typeface="PMingLiU" pitchFamily="18" charset="-120"/>
              </a:rPr>
              <a:t> is also a </a:t>
            </a:r>
            <a:r>
              <a:rPr lang="en-US" altLang="zh-TW">
                <a:solidFill>
                  <a:srgbClr val="0000FF"/>
                </a:solidFill>
                <a:ea typeface="PMingLiU" pitchFamily="18" charset="-120"/>
              </a:rPr>
              <a:t>list</a:t>
            </a:r>
            <a:r>
              <a:rPr lang="en-US" altLang="zh-TW">
                <a:ea typeface="PMingLiU" pitchFamily="18" charset="-120"/>
              </a:rPr>
              <a:t>.  However, with a queue, insertion is done at </a:t>
            </a:r>
            <a:r>
              <a:rPr lang="en-US" altLang="zh-TW">
                <a:solidFill>
                  <a:srgbClr val="0000FF"/>
                </a:solidFill>
                <a:ea typeface="PMingLiU" pitchFamily="18" charset="-120"/>
              </a:rPr>
              <a:t>one end</a:t>
            </a:r>
            <a:r>
              <a:rPr lang="en-US" altLang="zh-TW">
                <a:ea typeface="PMingLiU" pitchFamily="18" charset="-120"/>
              </a:rPr>
              <a:t>, while deletion is performed at </a:t>
            </a:r>
            <a:r>
              <a:rPr lang="en-US" altLang="zh-TW">
                <a:solidFill>
                  <a:srgbClr val="0000FF"/>
                </a:solidFill>
                <a:ea typeface="PMingLiU" pitchFamily="18" charset="-120"/>
              </a:rPr>
              <a:t>the other end</a:t>
            </a:r>
          </a:p>
          <a:p>
            <a:pPr lvl="1"/>
            <a:r>
              <a:rPr lang="en-US" altLang="en-US">
                <a:ea typeface="PMingLiU" pitchFamily="18" charset="-120"/>
              </a:rPr>
              <a:t>The insertion end is called </a:t>
            </a:r>
            <a:r>
              <a:rPr lang="en-US" altLang="en-US" i="1">
                <a:solidFill>
                  <a:srgbClr val="0000FF"/>
                </a:solidFill>
                <a:ea typeface="PMingLiU" pitchFamily="18" charset="-120"/>
              </a:rPr>
              <a:t>rear</a:t>
            </a:r>
          </a:p>
          <a:p>
            <a:pPr lvl="1"/>
            <a:r>
              <a:rPr lang="en-US" altLang="en-US">
                <a:ea typeface="PMingLiU" pitchFamily="18" charset="-120"/>
              </a:rPr>
              <a:t>The deletion end is called </a:t>
            </a:r>
            <a:r>
              <a:rPr lang="en-US" altLang="en-US" i="1">
                <a:solidFill>
                  <a:srgbClr val="0000FF"/>
                </a:solidFill>
                <a:ea typeface="PMingLiU" pitchFamily="18" charset="-120"/>
              </a:rPr>
              <a:t>front</a:t>
            </a:r>
            <a:endParaRPr lang="en-US" altLang="en-US">
              <a:ea typeface="PMingLiU" pitchFamily="18" charset="-120"/>
            </a:endParaRPr>
          </a:p>
        </p:txBody>
      </p:sp>
      <p:grpSp>
        <p:nvGrpSpPr>
          <p:cNvPr id="577540" name="Group 4"/>
          <p:cNvGrpSpPr>
            <a:grpSpLocks/>
          </p:cNvGrpSpPr>
          <p:nvPr/>
        </p:nvGrpSpPr>
        <p:grpSpPr bwMode="auto">
          <a:xfrm>
            <a:off x="817687" y="4648206"/>
            <a:ext cx="10514331" cy="1598614"/>
            <a:chOff x="480" y="3264"/>
            <a:chExt cx="4972" cy="1007"/>
          </a:xfrm>
        </p:grpSpPr>
        <p:sp>
          <p:nvSpPr>
            <p:cNvPr id="577541" name="Rectangle 5"/>
            <p:cNvSpPr>
              <a:spLocks noChangeArrowheads="1"/>
            </p:cNvSpPr>
            <p:nvPr/>
          </p:nvSpPr>
          <p:spPr bwMode="auto">
            <a:xfrm>
              <a:off x="1536" y="3264"/>
              <a:ext cx="384" cy="384"/>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398"/>
            </a:p>
          </p:txBody>
        </p:sp>
        <p:sp>
          <p:nvSpPr>
            <p:cNvPr id="577542" name="Freeform 6"/>
            <p:cNvSpPr>
              <a:spLocks/>
            </p:cNvSpPr>
            <p:nvPr/>
          </p:nvSpPr>
          <p:spPr bwMode="auto">
            <a:xfrm>
              <a:off x="720" y="3456"/>
              <a:ext cx="816" cy="288"/>
            </a:xfrm>
            <a:custGeom>
              <a:avLst/>
              <a:gdLst>
                <a:gd name="T0" fmla="*/ 816 w 816"/>
                <a:gd name="T1" fmla="*/ 0 h 288"/>
                <a:gd name="T2" fmla="*/ 288 w 816"/>
                <a:gd name="T3" fmla="*/ 48 h 288"/>
                <a:gd name="T4" fmla="*/ 0 w 816"/>
                <a:gd name="T5" fmla="*/ 288 h 288"/>
              </a:gdLst>
              <a:ahLst/>
              <a:cxnLst>
                <a:cxn ang="0">
                  <a:pos x="T0" y="T1"/>
                </a:cxn>
                <a:cxn ang="0">
                  <a:pos x="T2" y="T3"/>
                </a:cxn>
                <a:cxn ang="0">
                  <a:pos x="T4" y="T5"/>
                </a:cxn>
              </a:cxnLst>
              <a:rect l="0" t="0" r="r" b="b"/>
              <a:pathLst>
                <a:path w="816" h="288">
                  <a:moveTo>
                    <a:pt x="816" y="0"/>
                  </a:moveTo>
                  <a:cubicBezTo>
                    <a:pt x="620" y="0"/>
                    <a:pt x="424" y="0"/>
                    <a:pt x="288" y="48"/>
                  </a:cubicBezTo>
                  <a:cubicBezTo>
                    <a:pt x="152" y="96"/>
                    <a:pt x="56" y="216"/>
                    <a:pt x="0" y="288"/>
                  </a:cubicBezTo>
                </a:path>
              </a:pathLst>
            </a:custGeom>
            <a:noFill/>
            <a:ln w="31750" cap="flat" cmpd="sng">
              <a:solidFill>
                <a:schemeClr val="hlink"/>
              </a:solidFill>
              <a:prstDash val="solid"/>
              <a:round/>
              <a:headEnd type="none" w="sm" len="sm"/>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7543" name="Freeform 7"/>
            <p:cNvSpPr>
              <a:spLocks/>
            </p:cNvSpPr>
            <p:nvPr/>
          </p:nvSpPr>
          <p:spPr bwMode="auto">
            <a:xfrm>
              <a:off x="4252" y="3456"/>
              <a:ext cx="864" cy="288"/>
            </a:xfrm>
            <a:custGeom>
              <a:avLst/>
              <a:gdLst>
                <a:gd name="T0" fmla="*/ 864 w 864"/>
                <a:gd name="T1" fmla="*/ 288 h 288"/>
                <a:gd name="T2" fmla="*/ 624 w 864"/>
                <a:gd name="T3" fmla="*/ 96 h 288"/>
                <a:gd name="T4" fmla="*/ 0 w 864"/>
                <a:gd name="T5" fmla="*/ 0 h 288"/>
              </a:gdLst>
              <a:ahLst/>
              <a:cxnLst>
                <a:cxn ang="0">
                  <a:pos x="T0" y="T1"/>
                </a:cxn>
                <a:cxn ang="0">
                  <a:pos x="T2" y="T3"/>
                </a:cxn>
                <a:cxn ang="0">
                  <a:pos x="T4" y="T5"/>
                </a:cxn>
              </a:cxnLst>
              <a:rect l="0" t="0" r="r" b="b"/>
              <a:pathLst>
                <a:path w="864" h="288">
                  <a:moveTo>
                    <a:pt x="864" y="288"/>
                  </a:moveTo>
                  <a:cubicBezTo>
                    <a:pt x="816" y="216"/>
                    <a:pt x="768" y="144"/>
                    <a:pt x="624" y="96"/>
                  </a:cubicBezTo>
                  <a:cubicBezTo>
                    <a:pt x="480" y="48"/>
                    <a:pt x="136" y="8"/>
                    <a:pt x="0" y="0"/>
                  </a:cubicBezTo>
                </a:path>
              </a:pathLst>
            </a:custGeom>
            <a:noFill/>
            <a:ln w="31750" cap="flat" cmpd="sng">
              <a:solidFill>
                <a:schemeClr val="hlink"/>
              </a:solidFill>
              <a:prstDash val="solid"/>
              <a:round/>
              <a:headEnd type="none" w="sm" len="sm"/>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7544" name="Rectangle 8"/>
            <p:cNvSpPr>
              <a:spLocks noChangeArrowheads="1"/>
            </p:cNvSpPr>
            <p:nvPr/>
          </p:nvSpPr>
          <p:spPr bwMode="auto">
            <a:xfrm>
              <a:off x="1920" y="3264"/>
              <a:ext cx="384" cy="384"/>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398"/>
            </a:p>
          </p:txBody>
        </p:sp>
        <p:sp>
          <p:nvSpPr>
            <p:cNvPr id="577545" name="Rectangle 9"/>
            <p:cNvSpPr>
              <a:spLocks noChangeArrowheads="1"/>
            </p:cNvSpPr>
            <p:nvPr/>
          </p:nvSpPr>
          <p:spPr bwMode="auto">
            <a:xfrm>
              <a:off x="2304" y="3264"/>
              <a:ext cx="384" cy="384"/>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398"/>
            </a:p>
          </p:txBody>
        </p:sp>
        <p:sp>
          <p:nvSpPr>
            <p:cNvPr id="577546" name="Rectangle 10"/>
            <p:cNvSpPr>
              <a:spLocks noChangeArrowheads="1"/>
            </p:cNvSpPr>
            <p:nvPr/>
          </p:nvSpPr>
          <p:spPr bwMode="auto">
            <a:xfrm>
              <a:off x="2688" y="3264"/>
              <a:ext cx="384" cy="384"/>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398"/>
            </a:p>
          </p:txBody>
        </p:sp>
        <p:sp>
          <p:nvSpPr>
            <p:cNvPr id="577547" name="Rectangle 11"/>
            <p:cNvSpPr>
              <a:spLocks noChangeArrowheads="1"/>
            </p:cNvSpPr>
            <p:nvPr/>
          </p:nvSpPr>
          <p:spPr bwMode="auto">
            <a:xfrm>
              <a:off x="3072" y="3264"/>
              <a:ext cx="384" cy="384"/>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398"/>
            </a:p>
          </p:txBody>
        </p:sp>
        <p:sp>
          <p:nvSpPr>
            <p:cNvPr id="577548" name="Rectangle 12"/>
            <p:cNvSpPr>
              <a:spLocks noChangeArrowheads="1"/>
            </p:cNvSpPr>
            <p:nvPr/>
          </p:nvSpPr>
          <p:spPr bwMode="auto">
            <a:xfrm>
              <a:off x="3456" y="3264"/>
              <a:ext cx="384" cy="384"/>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398"/>
            </a:p>
          </p:txBody>
        </p:sp>
        <p:sp>
          <p:nvSpPr>
            <p:cNvPr id="577549" name="Rectangle 13"/>
            <p:cNvSpPr>
              <a:spLocks noChangeArrowheads="1"/>
            </p:cNvSpPr>
            <p:nvPr/>
          </p:nvSpPr>
          <p:spPr bwMode="auto">
            <a:xfrm>
              <a:off x="3840" y="3264"/>
              <a:ext cx="384" cy="384"/>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398"/>
            </a:p>
          </p:txBody>
        </p:sp>
        <p:sp>
          <p:nvSpPr>
            <p:cNvPr id="577550" name="Text Box 14"/>
            <p:cNvSpPr txBox="1">
              <a:spLocks noChangeArrowheads="1"/>
            </p:cNvSpPr>
            <p:nvPr/>
          </p:nvSpPr>
          <p:spPr bwMode="auto">
            <a:xfrm>
              <a:off x="4444" y="3648"/>
              <a:ext cx="1008" cy="5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2"/>
                </a:buClr>
                <a:buSzPct val="75000"/>
                <a:buFont typeface="Monotype Sorts" pitchFamily="2" charset="2"/>
                <a:buNone/>
              </a:pPr>
              <a:r>
                <a:rPr lang="en-US" altLang="zh-CN" sz="2664">
                  <a:ea typeface="SimSun" pitchFamily="2" charset="-122"/>
                </a:rPr>
                <a:t>Insert </a:t>
              </a:r>
              <a:br>
                <a:rPr lang="en-US" altLang="zh-CN" sz="2664">
                  <a:ea typeface="SimSun" pitchFamily="2" charset="-122"/>
                </a:rPr>
              </a:br>
              <a:r>
                <a:rPr lang="en-US" altLang="zh-CN" sz="2664">
                  <a:ea typeface="SimSun" pitchFamily="2" charset="-122"/>
                </a:rPr>
                <a:t>(Enqueue)</a:t>
              </a:r>
            </a:p>
          </p:txBody>
        </p:sp>
        <p:sp>
          <p:nvSpPr>
            <p:cNvPr id="577551" name="Text Box 15"/>
            <p:cNvSpPr txBox="1">
              <a:spLocks noChangeArrowheads="1"/>
            </p:cNvSpPr>
            <p:nvPr/>
          </p:nvSpPr>
          <p:spPr bwMode="auto">
            <a:xfrm>
              <a:off x="480" y="3696"/>
              <a:ext cx="1008" cy="5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2"/>
                </a:buClr>
                <a:buSzPct val="75000"/>
                <a:buFont typeface="Monotype Sorts" pitchFamily="2" charset="2"/>
                <a:buNone/>
              </a:pPr>
              <a:r>
                <a:rPr lang="en-US" altLang="zh-CN" sz="2664">
                  <a:ea typeface="SimSun" pitchFamily="2" charset="-122"/>
                </a:rPr>
                <a:t>Remove</a:t>
              </a:r>
              <a:br>
                <a:rPr lang="en-US" altLang="zh-CN" sz="2664">
                  <a:ea typeface="SimSun" pitchFamily="2" charset="-122"/>
                </a:rPr>
              </a:br>
              <a:r>
                <a:rPr lang="en-US" altLang="zh-CN" sz="2664">
                  <a:ea typeface="SimSun" pitchFamily="2" charset="-122"/>
                </a:rPr>
                <a:t>(Dequeue)</a:t>
              </a:r>
            </a:p>
          </p:txBody>
        </p:sp>
        <p:sp>
          <p:nvSpPr>
            <p:cNvPr id="577552" name="Text Box 16"/>
            <p:cNvSpPr txBox="1">
              <a:spLocks noChangeArrowheads="1"/>
            </p:cNvSpPr>
            <p:nvPr/>
          </p:nvSpPr>
          <p:spPr bwMode="auto">
            <a:xfrm>
              <a:off x="3820" y="3878"/>
              <a:ext cx="432" cy="316"/>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2"/>
                </a:buClr>
                <a:buSzPct val="75000"/>
                <a:buFont typeface="Monotype Sorts" pitchFamily="2" charset="2"/>
                <a:buNone/>
              </a:pPr>
              <a:r>
                <a:rPr lang="en-US" altLang="zh-CN" sz="2664">
                  <a:ea typeface="SimSun" pitchFamily="2" charset="-122"/>
                </a:rPr>
                <a:t>rear</a:t>
              </a:r>
            </a:p>
          </p:txBody>
        </p:sp>
        <p:sp>
          <p:nvSpPr>
            <p:cNvPr id="577553" name="Text Box 17"/>
            <p:cNvSpPr txBox="1">
              <a:spLocks noChangeArrowheads="1"/>
            </p:cNvSpPr>
            <p:nvPr/>
          </p:nvSpPr>
          <p:spPr bwMode="auto">
            <a:xfrm>
              <a:off x="1488" y="3878"/>
              <a:ext cx="624" cy="316"/>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2"/>
                </a:buClr>
                <a:buSzPct val="75000"/>
                <a:buFont typeface="Monotype Sorts" pitchFamily="2" charset="2"/>
                <a:buNone/>
              </a:pPr>
              <a:r>
                <a:rPr lang="en-US" altLang="zh-CN" sz="2664">
                  <a:ea typeface="SimSun" pitchFamily="2" charset="-122"/>
                </a:rPr>
                <a:t>front</a:t>
              </a:r>
            </a:p>
          </p:txBody>
        </p:sp>
        <p:sp>
          <p:nvSpPr>
            <p:cNvPr id="577554" name="Line 18"/>
            <p:cNvSpPr>
              <a:spLocks noChangeShapeType="1"/>
            </p:cNvSpPr>
            <p:nvPr/>
          </p:nvSpPr>
          <p:spPr bwMode="auto">
            <a:xfrm flipV="1">
              <a:off x="1728" y="3648"/>
              <a:ext cx="0" cy="288"/>
            </a:xfrm>
            <a:prstGeom prst="line">
              <a:avLst/>
            </a:prstGeom>
            <a:noFill/>
            <a:ln w="3175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7555" name="Line 19"/>
            <p:cNvSpPr>
              <a:spLocks noChangeShapeType="1"/>
            </p:cNvSpPr>
            <p:nvPr/>
          </p:nvSpPr>
          <p:spPr bwMode="auto">
            <a:xfrm flipV="1">
              <a:off x="4060" y="3648"/>
              <a:ext cx="0" cy="288"/>
            </a:xfrm>
            <a:prstGeom prst="line">
              <a:avLst/>
            </a:prstGeom>
            <a:noFill/>
            <a:ln w="3175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grpSp>
    </p:spTree>
    <p:extLst>
      <p:ext uri="{BB962C8B-B14F-4D97-AF65-F5344CB8AC3E}">
        <p14:creationId xmlns:p14="http://schemas.microsoft.com/office/powerpoint/2010/main" val="729817480"/>
      </p:ext>
    </p:extLst>
  </p:cSld>
  <p:clrMapOvr>
    <a:masterClrMapping/>
  </p:clrMapOvr>
  <p:transition>
    <p:fad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ltLang="en-US"/>
              <a:t>Data Structure -- Queues</a:t>
            </a:r>
          </a:p>
        </p:txBody>
      </p:sp>
      <p:sp>
        <p:nvSpPr>
          <p:cNvPr id="578563" name="Rectangle 3"/>
          <p:cNvSpPr>
            <a:spLocks noGrp="1" noChangeArrowheads="1"/>
          </p:cNvSpPr>
          <p:nvPr>
            <p:ph type="body" idx="1"/>
          </p:nvPr>
        </p:nvSpPr>
        <p:spPr>
          <a:xfrm>
            <a:off x="411663" y="1219201"/>
            <a:ext cx="11977710" cy="5410200"/>
          </a:xfrm>
        </p:spPr>
        <p:txBody>
          <a:bodyPr/>
          <a:lstStyle/>
          <a:p>
            <a:r>
              <a:rPr lang="en-US" altLang="zh-TW">
                <a:ea typeface="PMingLiU" pitchFamily="18" charset="-120"/>
              </a:rPr>
              <a:t>Attributes of </a:t>
            </a:r>
            <a:r>
              <a:rPr lang="en-US" altLang="zh-TW">
                <a:latin typeface="Courier New" pitchFamily="49" charset="0"/>
                <a:ea typeface="PMingLiU" pitchFamily="18" charset="-120"/>
              </a:rPr>
              <a:t>Queue</a:t>
            </a:r>
          </a:p>
          <a:p>
            <a:pPr lvl="1"/>
            <a:r>
              <a:rPr lang="en-US" altLang="zh-TW" sz="2664">
                <a:latin typeface="Courier New" pitchFamily="49" charset="0"/>
                <a:ea typeface="PMingLiU" pitchFamily="18" charset="-120"/>
              </a:rPr>
              <a:t>front/rear</a:t>
            </a:r>
            <a:r>
              <a:rPr lang="en-US" altLang="zh-TW" sz="2664">
                <a:ea typeface="PMingLiU" pitchFamily="18" charset="-120"/>
              </a:rPr>
              <a:t>: front/rear index</a:t>
            </a:r>
          </a:p>
          <a:p>
            <a:pPr lvl="1"/>
            <a:r>
              <a:rPr lang="en-US" altLang="zh-TW" sz="2664">
                <a:latin typeface="Courier New" pitchFamily="49" charset="0"/>
                <a:ea typeface="PMingLiU" pitchFamily="18" charset="-120"/>
              </a:rPr>
              <a:t>counter</a:t>
            </a:r>
            <a:r>
              <a:rPr lang="en-US" altLang="zh-TW" sz="2664">
                <a:ea typeface="PMingLiU" pitchFamily="18" charset="-120"/>
              </a:rPr>
              <a:t>: number of elements in the queue</a:t>
            </a:r>
          </a:p>
          <a:p>
            <a:pPr lvl="1"/>
            <a:r>
              <a:rPr lang="en-US" altLang="zh-TW" sz="2664">
                <a:latin typeface="Courier New" pitchFamily="49" charset="0"/>
                <a:ea typeface="PMingLiU" pitchFamily="18" charset="-120"/>
              </a:rPr>
              <a:t>maxSize</a:t>
            </a:r>
            <a:r>
              <a:rPr lang="en-US" altLang="zh-TW" sz="2664">
                <a:ea typeface="PMingLiU" pitchFamily="18" charset="-120"/>
              </a:rPr>
              <a:t>: capacity of the queue</a:t>
            </a:r>
          </a:p>
          <a:p>
            <a:r>
              <a:rPr lang="en-US" altLang="zh-TW">
                <a:ea typeface="PMingLiU" pitchFamily="18" charset="-120"/>
              </a:rPr>
              <a:t>Operations of </a:t>
            </a:r>
            <a:r>
              <a:rPr lang="en-US" altLang="zh-TW">
                <a:latin typeface="Courier New" pitchFamily="49" charset="0"/>
                <a:ea typeface="PMingLiU" pitchFamily="18" charset="-120"/>
              </a:rPr>
              <a:t>Queue</a:t>
            </a:r>
          </a:p>
          <a:p>
            <a:pPr lvl="1"/>
            <a:r>
              <a:rPr lang="en-US" altLang="zh-TW" sz="2664">
                <a:latin typeface="Courier New" pitchFamily="49" charset="0"/>
                <a:ea typeface="PMingLiU" pitchFamily="18" charset="-120"/>
              </a:rPr>
              <a:t>IsEmpty</a:t>
            </a:r>
            <a:r>
              <a:rPr lang="en-US" altLang="zh-TW" sz="2664">
                <a:ea typeface="PMingLiU" pitchFamily="18" charset="-120"/>
              </a:rPr>
              <a:t>: return true if queue is empty, return false otherwise</a:t>
            </a:r>
          </a:p>
          <a:p>
            <a:pPr lvl="1"/>
            <a:r>
              <a:rPr lang="en-US" altLang="zh-TW" sz="2664">
                <a:latin typeface="Courier New" pitchFamily="49" charset="0"/>
                <a:ea typeface="PMingLiU" pitchFamily="18" charset="-120"/>
              </a:rPr>
              <a:t>IsFull</a:t>
            </a:r>
            <a:r>
              <a:rPr lang="en-US" altLang="zh-TW" sz="2664">
                <a:ea typeface="PMingLiU" pitchFamily="18" charset="-120"/>
              </a:rPr>
              <a:t>: return true if queue is full, return false otherwise</a:t>
            </a:r>
          </a:p>
          <a:p>
            <a:pPr lvl="1"/>
            <a:r>
              <a:rPr lang="en-US" altLang="zh-TW" sz="2664">
                <a:solidFill>
                  <a:srgbClr val="0000FF"/>
                </a:solidFill>
                <a:latin typeface="Courier New" pitchFamily="49" charset="0"/>
                <a:ea typeface="PMingLiU" pitchFamily="18" charset="-120"/>
              </a:rPr>
              <a:t>Enqueue</a:t>
            </a:r>
            <a:r>
              <a:rPr lang="en-US" altLang="zh-TW" sz="2664">
                <a:solidFill>
                  <a:srgbClr val="0000FF"/>
                </a:solidFill>
                <a:ea typeface="PMingLiU" pitchFamily="18" charset="-120"/>
              </a:rPr>
              <a:t>: add an element to the rear of queue</a:t>
            </a:r>
          </a:p>
          <a:p>
            <a:pPr lvl="1"/>
            <a:r>
              <a:rPr lang="en-US" altLang="zh-TW" sz="2664">
                <a:solidFill>
                  <a:srgbClr val="0000FF"/>
                </a:solidFill>
                <a:latin typeface="Courier New" pitchFamily="49" charset="0"/>
                <a:ea typeface="PMingLiU" pitchFamily="18" charset="-120"/>
              </a:rPr>
              <a:t>Dequeue</a:t>
            </a:r>
            <a:r>
              <a:rPr lang="en-US" altLang="zh-TW" sz="2664">
                <a:solidFill>
                  <a:srgbClr val="0000FF"/>
                </a:solidFill>
                <a:ea typeface="PMingLiU" pitchFamily="18" charset="-120"/>
              </a:rPr>
              <a:t>: delete the element at the front of queue</a:t>
            </a:r>
          </a:p>
          <a:p>
            <a:pPr lvl="1"/>
            <a:r>
              <a:rPr lang="en-US" altLang="zh-TW" sz="2664">
                <a:latin typeface="Courier New" pitchFamily="49" charset="0"/>
                <a:ea typeface="PMingLiU" pitchFamily="18" charset="-120"/>
              </a:rPr>
              <a:t>DisplayQueue</a:t>
            </a:r>
            <a:r>
              <a:rPr lang="en-US" altLang="zh-TW" sz="2664">
                <a:ea typeface="PMingLiU" pitchFamily="18" charset="-120"/>
              </a:rPr>
              <a:t>: print all the data</a:t>
            </a:r>
          </a:p>
          <a:p>
            <a:pPr>
              <a:buFontTx/>
              <a:buNone/>
            </a:pPr>
            <a:endParaRPr lang="en-US" altLang="zh-TW">
              <a:ea typeface="PMingLiU" pitchFamily="18" charset="-120"/>
            </a:endParaRPr>
          </a:p>
          <a:p>
            <a:endParaRPr lang="en-US" altLang="en-US"/>
          </a:p>
        </p:txBody>
      </p:sp>
    </p:spTree>
    <p:extLst>
      <p:ext uri="{BB962C8B-B14F-4D97-AF65-F5344CB8AC3E}">
        <p14:creationId xmlns:p14="http://schemas.microsoft.com/office/powerpoint/2010/main" val="877165261"/>
      </p:ext>
    </p:extLst>
  </p:cSld>
  <p:clrMapOvr>
    <a:masterClrMapping/>
  </p:clrMapOvr>
  <p:transition>
    <p:fad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r>
              <a:rPr lang="en-US" altLang="en-US"/>
              <a:t>Data Structure -- Queues</a:t>
            </a:r>
          </a:p>
        </p:txBody>
      </p:sp>
      <p:sp>
        <p:nvSpPr>
          <p:cNvPr id="582659" name="Rectangle 3"/>
          <p:cNvSpPr>
            <a:spLocks noGrp="1" noChangeArrowheads="1"/>
          </p:cNvSpPr>
          <p:nvPr>
            <p:ph type="body" idx="1"/>
          </p:nvPr>
        </p:nvSpPr>
        <p:spPr>
          <a:xfrm>
            <a:off x="310157" y="1219201"/>
            <a:ext cx="11470179" cy="3357563"/>
          </a:xfrm>
        </p:spPr>
        <p:txBody>
          <a:bodyPr/>
          <a:lstStyle/>
          <a:p>
            <a:r>
              <a:rPr lang="en-US" altLang="zh-TW" sz="2131">
                <a:ea typeface="PMingLiU" pitchFamily="18" charset="-120"/>
              </a:rPr>
              <a:t>Accessing the elements of queues follows a </a:t>
            </a:r>
            <a:r>
              <a:rPr lang="en-US" altLang="zh-TW" sz="2131">
                <a:solidFill>
                  <a:srgbClr val="0000FF"/>
                </a:solidFill>
                <a:ea typeface="SimSun" pitchFamily="2" charset="-122"/>
              </a:rPr>
              <a:t>FIFO</a:t>
            </a:r>
            <a:r>
              <a:rPr lang="en-US" altLang="zh-TW" sz="2131">
                <a:ea typeface="PMingLiU" pitchFamily="18" charset="-120"/>
              </a:rPr>
              <a:t> (First In, First Out)</a:t>
            </a:r>
            <a:r>
              <a:rPr lang="en-US" altLang="zh-TW" sz="2131">
                <a:solidFill>
                  <a:schemeClr val="hlink"/>
                </a:solidFill>
                <a:ea typeface="PMingLiU" pitchFamily="18" charset="-120"/>
              </a:rPr>
              <a:t> </a:t>
            </a:r>
            <a:r>
              <a:rPr lang="en-US" altLang="zh-TW" sz="2131">
                <a:ea typeface="PMingLiU" pitchFamily="18" charset="-120"/>
              </a:rPr>
              <a:t>order</a:t>
            </a:r>
            <a:br>
              <a:rPr lang="en-US" altLang="zh-TW" sz="2131">
                <a:ea typeface="PMingLiU" pitchFamily="18" charset="-120"/>
              </a:rPr>
            </a:br>
            <a:r>
              <a:rPr lang="en-US" altLang="zh-CN" sz="2131">
                <a:ea typeface="SimSun" pitchFamily="2" charset="-122"/>
              </a:rPr>
              <a:t>The </a:t>
            </a:r>
            <a:r>
              <a:rPr lang="en-US" altLang="zh-CN" sz="2131">
                <a:solidFill>
                  <a:srgbClr val="0000FF"/>
                </a:solidFill>
                <a:ea typeface="SimSun" pitchFamily="2" charset="-122"/>
              </a:rPr>
              <a:t>first</a:t>
            </a:r>
            <a:r>
              <a:rPr lang="en-US" altLang="zh-CN" sz="2131">
                <a:ea typeface="SimSun" pitchFamily="2" charset="-122"/>
              </a:rPr>
              <a:t> element inserted will be the </a:t>
            </a:r>
            <a:r>
              <a:rPr lang="en-US" altLang="zh-CN" sz="2131">
                <a:solidFill>
                  <a:srgbClr val="0000FF"/>
                </a:solidFill>
                <a:ea typeface="SimSun" pitchFamily="2" charset="-122"/>
              </a:rPr>
              <a:t>first</a:t>
            </a:r>
            <a:r>
              <a:rPr lang="en-US" altLang="zh-CN" sz="2131">
                <a:ea typeface="SimSun" pitchFamily="2" charset="-122"/>
              </a:rPr>
              <a:t> to be retrieved, using </a:t>
            </a:r>
            <a:r>
              <a:rPr lang="en-US" altLang="zh-CN" sz="2131">
                <a:solidFill>
                  <a:srgbClr val="0000FF"/>
                </a:solidFill>
                <a:ea typeface="SimSun" pitchFamily="2" charset="-122"/>
              </a:rPr>
              <a:t>Enqueue</a:t>
            </a:r>
            <a:r>
              <a:rPr lang="en-US" altLang="zh-CN" sz="2131">
                <a:ea typeface="SimSun" pitchFamily="2" charset="-122"/>
              </a:rPr>
              <a:t> and </a:t>
            </a:r>
            <a:r>
              <a:rPr lang="en-US" altLang="zh-CN" sz="2131">
                <a:solidFill>
                  <a:srgbClr val="0000FF"/>
                </a:solidFill>
                <a:ea typeface="SimSun" pitchFamily="2" charset="-122"/>
              </a:rPr>
              <a:t>Dequeue</a:t>
            </a:r>
          </a:p>
          <a:p>
            <a:pPr lvl="1"/>
            <a:r>
              <a:rPr lang="en-US" altLang="zh-CN">
                <a:solidFill>
                  <a:srgbClr val="0000FF"/>
                </a:solidFill>
                <a:ea typeface="SimSun" pitchFamily="2" charset="-122"/>
              </a:rPr>
              <a:t>Enqueue</a:t>
            </a:r>
          </a:p>
          <a:p>
            <a:pPr lvl="2"/>
            <a:r>
              <a:rPr lang="en-US" altLang="zh-CN" sz="1865">
                <a:ea typeface="SimSun" pitchFamily="2" charset="-122"/>
              </a:rPr>
              <a:t>Add an element after the </a:t>
            </a:r>
            <a:r>
              <a:rPr lang="en-US" altLang="zh-CN" sz="1865" i="1" u="sng">
                <a:ea typeface="SimSun" pitchFamily="2" charset="-122"/>
              </a:rPr>
              <a:t>rear</a:t>
            </a:r>
            <a:r>
              <a:rPr lang="en-US" altLang="zh-CN" sz="1865">
                <a:ea typeface="SimSun" pitchFamily="2" charset="-122"/>
              </a:rPr>
              <a:t> of the queue</a:t>
            </a:r>
          </a:p>
          <a:p>
            <a:pPr lvl="1"/>
            <a:r>
              <a:rPr lang="en-US" altLang="zh-CN">
                <a:solidFill>
                  <a:srgbClr val="0000FF"/>
                </a:solidFill>
                <a:ea typeface="SimSun" pitchFamily="2" charset="-122"/>
              </a:rPr>
              <a:t>Dequeue</a:t>
            </a:r>
          </a:p>
          <a:p>
            <a:pPr lvl="2"/>
            <a:r>
              <a:rPr lang="en-US" altLang="zh-CN" sz="1865">
                <a:ea typeface="SimSun" pitchFamily="2" charset="-122"/>
              </a:rPr>
              <a:t>Remove the element at the </a:t>
            </a:r>
            <a:r>
              <a:rPr lang="en-US" altLang="zh-CN" sz="1865" i="1" u="sng">
                <a:ea typeface="SimSun" pitchFamily="2" charset="-122"/>
              </a:rPr>
              <a:t>front</a:t>
            </a:r>
            <a:r>
              <a:rPr lang="en-US" altLang="zh-CN" sz="1865">
                <a:ea typeface="SimSun" pitchFamily="2" charset="-122"/>
              </a:rPr>
              <a:t> of the queue</a:t>
            </a:r>
            <a:endParaRPr lang="en-US" altLang="en-US" sz="1865">
              <a:ea typeface="SimSun" pitchFamily="2" charset="-122"/>
            </a:endParaRPr>
          </a:p>
          <a:p>
            <a:pPr lvl="1"/>
            <a:endParaRPr lang="en-US" altLang="zh-TW" sz="1865">
              <a:solidFill>
                <a:srgbClr val="0000FF"/>
              </a:solidFill>
              <a:ea typeface="SimSun" pitchFamily="2" charset="-122"/>
            </a:endParaRPr>
          </a:p>
        </p:txBody>
      </p:sp>
      <p:grpSp>
        <p:nvGrpSpPr>
          <p:cNvPr id="582660" name="Group 4"/>
          <p:cNvGrpSpPr>
            <a:grpSpLocks/>
          </p:cNvGrpSpPr>
          <p:nvPr/>
        </p:nvGrpSpPr>
        <p:grpSpPr bwMode="auto">
          <a:xfrm>
            <a:off x="817687" y="4321827"/>
            <a:ext cx="1421084" cy="1593853"/>
            <a:chOff x="384" y="2803"/>
            <a:chExt cx="672" cy="1004"/>
          </a:xfrm>
        </p:grpSpPr>
        <p:sp>
          <p:nvSpPr>
            <p:cNvPr id="582661" name="Rectangle 5"/>
            <p:cNvSpPr>
              <a:spLocks noChangeAspect="1" noChangeArrowheads="1"/>
            </p:cNvSpPr>
            <p:nvPr/>
          </p:nvSpPr>
          <p:spPr bwMode="auto">
            <a:xfrm>
              <a:off x="408" y="3179"/>
              <a:ext cx="192" cy="192"/>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32"/>
            </a:p>
          </p:txBody>
        </p:sp>
        <p:sp>
          <p:nvSpPr>
            <p:cNvPr id="582662" name="Rectangle 6"/>
            <p:cNvSpPr>
              <a:spLocks noChangeAspect="1" noChangeArrowheads="1"/>
            </p:cNvSpPr>
            <p:nvPr/>
          </p:nvSpPr>
          <p:spPr bwMode="auto">
            <a:xfrm>
              <a:off x="600" y="3179"/>
              <a:ext cx="192" cy="192"/>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32"/>
            </a:p>
          </p:txBody>
        </p:sp>
        <p:sp>
          <p:nvSpPr>
            <p:cNvPr id="582663" name="Rectangle 7"/>
            <p:cNvSpPr>
              <a:spLocks noChangeAspect="1" noChangeArrowheads="1"/>
            </p:cNvSpPr>
            <p:nvPr/>
          </p:nvSpPr>
          <p:spPr bwMode="auto">
            <a:xfrm>
              <a:off x="792" y="3179"/>
              <a:ext cx="192" cy="192"/>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32"/>
            </a:p>
          </p:txBody>
        </p:sp>
        <p:sp>
          <p:nvSpPr>
            <p:cNvPr id="582664" name="Text Box 8"/>
            <p:cNvSpPr txBox="1">
              <a:spLocks noChangeAspect="1" noChangeArrowheads="1"/>
            </p:cNvSpPr>
            <p:nvPr/>
          </p:nvSpPr>
          <p:spPr bwMode="auto">
            <a:xfrm>
              <a:off x="384" y="3486"/>
              <a:ext cx="384" cy="1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2"/>
                </a:buClr>
                <a:buSzPct val="75000"/>
                <a:buFont typeface="Monotype Sorts" pitchFamily="2" charset="2"/>
                <a:buNone/>
              </a:pPr>
              <a:r>
                <a:rPr lang="en-US" altLang="zh-TW" sz="1332">
                  <a:ea typeface="PMingLiU" pitchFamily="18" charset="-120"/>
                </a:rPr>
                <a:t>front</a:t>
              </a:r>
            </a:p>
          </p:txBody>
        </p:sp>
        <p:sp>
          <p:nvSpPr>
            <p:cNvPr id="582665" name="Line 9"/>
            <p:cNvSpPr>
              <a:spLocks noChangeAspect="1" noChangeShapeType="1"/>
            </p:cNvSpPr>
            <p:nvPr/>
          </p:nvSpPr>
          <p:spPr bwMode="auto">
            <a:xfrm flipV="1">
              <a:off x="532" y="3371"/>
              <a:ext cx="0" cy="144"/>
            </a:xfrm>
            <a:prstGeom prst="line">
              <a:avLst/>
            </a:prstGeom>
            <a:noFill/>
            <a:ln w="3175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32"/>
            </a:p>
          </p:txBody>
        </p:sp>
        <p:grpSp>
          <p:nvGrpSpPr>
            <p:cNvPr id="582666" name="Group 10"/>
            <p:cNvGrpSpPr>
              <a:grpSpLocks noChangeAspect="1"/>
            </p:cNvGrpSpPr>
            <p:nvPr/>
          </p:nvGrpSpPr>
          <p:grpSpPr bwMode="auto">
            <a:xfrm>
              <a:off x="399" y="2803"/>
              <a:ext cx="312" cy="353"/>
              <a:chOff x="2974" y="1619"/>
              <a:chExt cx="624" cy="705"/>
            </a:xfrm>
          </p:grpSpPr>
          <p:sp>
            <p:nvSpPr>
              <p:cNvPr id="582667" name="Text Box 11"/>
              <p:cNvSpPr txBox="1">
                <a:spLocks noChangeAspect="1" noChangeArrowheads="1"/>
              </p:cNvSpPr>
              <p:nvPr/>
            </p:nvSpPr>
            <p:spPr bwMode="auto">
              <a:xfrm>
                <a:off x="2974" y="1619"/>
                <a:ext cx="624" cy="374"/>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2"/>
                  </a:buClr>
                  <a:buSzPct val="75000"/>
                  <a:buFont typeface="Monotype Sorts" pitchFamily="2" charset="2"/>
                  <a:buNone/>
                </a:pPr>
                <a:r>
                  <a:rPr lang="en-US" altLang="zh-TW" sz="1332" dirty="0">
                    <a:ea typeface="PMingLiU" pitchFamily="18" charset="-120"/>
                  </a:rPr>
                  <a:t>rear</a:t>
                </a:r>
              </a:p>
            </p:txBody>
          </p:sp>
          <p:sp>
            <p:nvSpPr>
              <p:cNvPr id="582668" name="Line 12"/>
              <p:cNvSpPr>
                <a:spLocks noChangeAspect="1" noChangeShapeType="1"/>
              </p:cNvSpPr>
              <p:nvPr/>
            </p:nvSpPr>
            <p:spPr bwMode="auto">
              <a:xfrm>
                <a:off x="3194" y="1988"/>
                <a:ext cx="0" cy="336"/>
              </a:xfrm>
              <a:prstGeom prst="line">
                <a:avLst/>
              </a:prstGeom>
              <a:noFill/>
              <a:ln w="3175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32"/>
              </a:p>
            </p:txBody>
          </p:sp>
        </p:grpSp>
        <p:sp>
          <p:nvSpPr>
            <p:cNvPr id="582669" name="Text Box 13"/>
            <p:cNvSpPr txBox="1">
              <a:spLocks noChangeAspect="1" noChangeArrowheads="1"/>
            </p:cNvSpPr>
            <p:nvPr/>
          </p:nvSpPr>
          <p:spPr bwMode="auto">
            <a:xfrm>
              <a:off x="384" y="3620"/>
              <a:ext cx="672" cy="1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2"/>
                </a:buClr>
                <a:buSzPct val="75000"/>
                <a:buFont typeface="Monotype Sorts" pitchFamily="2" charset="2"/>
                <a:buNone/>
              </a:pPr>
              <a:r>
                <a:rPr lang="en-US" altLang="zh-TW" sz="1332" dirty="0" err="1">
                  <a:solidFill>
                    <a:schemeClr val="tx2">
                      <a:lumMod val="50000"/>
                    </a:schemeClr>
                  </a:solidFill>
                  <a:ea typeface="PMingLiU" pitchFamily="18" charset="-120"/>
                </a:rPr>
                <a:t>Enqueue</a:t>
              </a:r>
              <a:r>
                <a:rPr lang="en-US" altLang="zh-TW" sz="1332" dirty="0">
                  <a:solidFill>
                    <a:schemeClr val="tx2">
                      <a:lumMod val="50000"/>
                    </a:schemeClr>
                  </a:solidFill>
                  <a:ea typeface="PMingLiU" pitchFamily="18" charset="-120"/>
                </a:rPr>
                <a:t>(3)</a:t>
              </a:r>
            </a:p>
          </p:txBody>
        </p:sp>
        <p:sp>
          <p:nvSpPr>
            <p:cNvPr id="582670" name="Text Box 14"/>
            <p:cNvSpPr txBox="1">
              <a:spLocks noChangeArrowheads="1"/>
            </p:cNvSpPr>
            <p:nvPr/>
          </p:nvSpPr>
          <p:spPr bwMode="auto">
            <a:xfrm>
              <a:off x="432" y="3187"/>
              <a:ext cx="192"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en-US" sz="1332"/>
                <a:t>3</a:t>
              </a:r>
            </a:p>
          </p:txBody>
        </p:sp>
      </p:grpSp>
      <p:pic>
        <p:nvPicPr>
          <p:cNvPr id="582671" name="Picture 15"/>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172131" y="4635502"/>
            <a:ext cx="1560655" cy="1381125"/>
          </a:xfrm>
          <a:prstGeom prst="rect">
            <a:avLst/>
          </a:prstGeom>
          <a:noFill/>
          <a:extLst>
            <a:ext uri="{909E8E84-426E-40DD-AFC4-6F175D3DCCD1}">
              <a14:hiddenFill xmlns:a14="http://schemas.microsoft.com/office/drawing/2010/main">
                <a:solidFill>
                  <a:srgbClr val="FFFFFF"/>
                </a:solidFill>
              </a14:hiddenFill>
            </a:ext>
          </a:extLst>
        </p:spPr>
      </p:pic>
      <p:pic>
        <p:nvPicPr>
          <p:cNvPr id="582672" name="Picture 16"/>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23109" y="4521202"/>
            <a:ext cx="1636784" cy="1533525"/>
          </a:xfrm>
          <a:prstGeom prst="rect">
            <a:avLst/>
          </a:prstGeom>
          <a:noFill/>
          <a:extLst>
            <a:ext uri="{909E8E84-426E-40DD-AFC4-6F175D3DCCD1}">
              <a14:hiddenFill xmlns:a14="http://schemas.microsoft.com/office/drawing/2010/main">
                <a:solidFill>
                  <a:srgbClr val="FFFFFF"/>
                </a:solidFill>
              </a14:hiddenFill>
            </a:ext>
          </a:extLst>
        </p:spPr>
      </p:pic>
      <p:grpSp>
        <p:nvGrpSpPr>
          <p:cNvPr id="582673" name="Group 17"/>
          <p:cNvGrpSpPr>
            <a:grpSpLocks/>
          </p:cNvGrpSpPr>
          <p:nvPr/>
        </p:nvGrpSpPr>
        <p:grpSpPr bwMode="auto">
          <a:xfrm>
            <a:off x="2644796" y="4444147"/>
            <a:ext cx="1421084" cy="1592263"/>
            <a:chOff x="1248" y="2821"/>
            <a:chExt cx="672" cy="1003"/>
          </a:xfrm>
        </p:grpSpPr>
        <p:sp>
          <p:nvSpPr>
            <p:cNvPr id="582674" name="Rectangle 18"/>
            <p:cNvSpPr>
              <a:spLocks noChangeAspect="1" noChangeArrowheads="1"/>
            </p:cNvSpPr>
            <p:nvPr/>
          </p:nvSpPr>
          <p:spPr bwMode="auto">
            <a:xfrm>
              <a:off x="1272" y="3183"/>
              <a:ext cx="192" cy="192"/>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65"/>
            </a:p>
          </p:txBody>
        </p:sp>
        <p:sp>
          <p:nvSpPr>
            <p:cNvPr id="582675" name="Rectangle 19"/>
            <p:cNvSpPr>
              <a:spLocks noChangeAspect="1" noChangeArrowheads="1"/>
            </p:cNvSpPr>
            <p:nvPr/>
          </p:nvSpPr>
          <p:spPr bwMode="auto">
            <a:xfrm>
              <a:off x="1464" y="3183"/>
              <a:ext cx="191" cy="192"/>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65"/>
            </a:p>
          </p:txBody>
        </p:sp>
        <p:sp>
          <p:nvSpPr>
            <p:cNvPr id="582676" name="Rectangle 20"/>
            <p:cNvSpPr>
              <a:spLocks noChangeAspect="1" noChangeArrowheads="1"/>
            </p:cNvSpPr>
            <p:nvPr/>
          </p:nvSpPr>
          <p:spPr bwMode="auto">
            <a:xfrm>
              <a:off x="1655" y="3183"/>
              <a:ext cx="192" cy="192"/>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65"/>
            </a:p>
          </p:txBody>
        </p:sp>
        <p:grpSp>
          <p:nvGrpSpPr>
            <p:cNvPr id="582677" name="Group 21"/>
            <p:cNvGrpSpPr>
              <a:grpSpLocks noChangeAspect="1"/>
            </p:cNvGrpSpPr>
            <p:nvPr/>
          </p:nvGrpSpPr>
          <p:grpSpPr bwMode="auto">
            <a:xfrm>
              <a:off x="1248" y="3375"/>
              <a:ext cx="384" cy="315"/>
              <a:chOff x="2928" y="2736"/>
              <a:chExt cx="624" cy="630"/>
            </a:xfrm>
          </p:grpSpPr>
          <p:sp>
            <p:nvSpPr>
              <p:cNvPr id="582678" name="Text Box 22"/>
              <p:cNvSpPr txBox="1">
                <a:spLocks noChangeAspect="1" noChangeArrowheads="1"/>
              </p:cNvSpPr>
              <p:nvPr/>
            </p:nvSpPr>
            <p:spPr bwMode="auto">
              <a:xfrm>
                <a:off x="2928" y="2966"/>
                <a:ext cx="624" cy="4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2"/>
                  </a:buClr>
                  <a:buSzPct val="75000"/>
                  <a:buFont typeface="Monotype Sorts" pitchFamily="2" charset="2"/>
                  <a:buNone/>
                </a:pPr>
                <a:r>
                  <a:rPr lang="en-US" altLang="zh-TW" sz="1465">
                    <a:ea typeface="PMingLiU" pitchFamily="18" charset="-120"/>
                  </a:rPr>
                  <a:t>front</a:t>
                </a:r>
              </a:p>
            </p:txBody>
          </p:sp>
          <p:sp>
            <p:nvSpPr>
              <p:cNvPr id="582679" name="Line 23"/>
              <p:cNvSpPr>
                <a:spLocks noChangeAspect="1" noChangeShapeType="1"/>
              </p:cNvSpPr>
              <p:nvPr/>
            </p:nvSpPr>
            <p:spPr bwMode="auto">
              <a:xfrm flipV="1">
                <a:off x="3168" y="2736"/>
                <a:ext cx="0" cy="288"/>
              </a:xfrm>
              <a:prstGeom prst="line">
                <a:avLst/>
              </a:prstGeom>
              <a:noFill/>
              <a:ln w="3175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65"/>
              </a:p>
            </p:txBody>
          </p:sp>
        </p:grpSp>
        <p:grpSp>
          <p:nvGrpSpPr>
            <p:cNvPr id="582680" name="Group 24"/>
            <p:cNvGrpSpPr>
              <a:grpSpLocks noChangeAspect="1"/>
            </p:cNvGrpSpPr>
            <p:nvPr/>
          </p:nvGrpSpPr>
          <p:grpSpPr bwMode="auto">
            <a:xfrm>
              <a:off x="1440" y="2821"/>
              <a:ext cx="311" cy="348"/>
              <a:chOff x="2926" y="1628"/>
              <a:chExt cx="624" cy="696"/>
            </a:xfrm>
          </p:grpSpPr>
          <p:sp>
            <p:nvSpPr>
              <p:cNvPr id="582681" name="Text Box 25"/>
              <p:cNvSpPr txBox="1">
                <a:spLocks noChangeAspect="1" noChangeArrowheads="1"/>
              </p:cNvSpPr>
              <p:nvPr/>
            </p:nvSpPr>
            <p:spPr bwMode="auto">
              <a:xfrm>
                <a:off x="2926" y="1628"/>
                <a:ext cx="624" cy="4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2"/>
                  </a:buClr>
                  <a:buSzPct val="75000"/>
                  <a:buFont typeface="Monotype Sorts" pitchFamily="2" charset="2"/>
                  <a:buNone/>
                </a:pPr>
                <a:r>
                  <a:rPr lang="en-US" altLang="zh-TW" sz="1465">
                    <a:ea typeface="PMingLiU" pitchFamily="18" charset="-120"/>
                  </a:rPr>
                  <a:t>rear</a:t>
                </a:r>
              </a:p>
            </p:txBody>
          </p:sp>
          <p:sp>
            <p:nvSpPr>
              <p:cNvPr id="582682" name="Line 26"/>
              <p:cNvSpPr>
                <a:spLocks noChangeAspect="1" noChangeShapeType="1"/>
              </p:cNvSpPr>
              <p:nvPr/>
            </p:nvSpPr>
            <p:spPr bwMode="auto">
              <a:xfrm>
                <a:off x="3194" y="1988"/>
                <a:ext cx="0" cy="336"/>
              </a:xfrm>
              <a:prstGeom prst="line">
                <a:avLst/>
              </a:prstGeom>
              <a:noFill/>
              <a:ln w="3175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65"/>
              </a:p>
            </p:txBody>
          </p:sp>
        </p:grpSp>
        <p:sp>
          <p:nvSpPr>
            <p:cNvPr id="582683" name="Text Box 27"/>
            <p:cNvSpPr txBox="1">
              <a:spLocks noChangeAspect="1" noChangeArrowheads="1"/>
            </p:cNvSpPr>
            <p:nvPr/>
          </p:nvSpPr>
          <p:spPr bwMode="auto">
            <a:xfrm>
              <a:off x="1248" y="3624"/>
              <a:ext cx="672" cy="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2"/>
                </a:buClr>
                <a:buSzPct val="75000"/>
                <a:buFont typeface="Monotype Sorts" pitchFamily="2" charset="2"/>
                <a:buNone/>
              </a:pPr>
              <a:r>
                <a:rPr lang="en-US" altLang="zh-TW" sz="1465" dirty="0" err="1">
                  <a:solidFill>
                    <a:schemeClr val="tx2">
                      <a:lumMod val="50000"/>
                    </a:schemeClr>
                  </a:solidFill>
                  <a:ea typeface="PMingLiU" pitchFamily="18" charset="-120"/>
                </a:rPr>
                <a:t>Enqueue</a:t>
              </a:r>
              <a:r>
                <a:rPr lang="en-US" altLang="zh-TW" sz="1465" dirty="0">
                  <a:solidFill>
                    <a:schemeClr val="tx2">
                      <a:lumMod val="50000"/>
                    </a:schemeClr>
                  </a:solidFill>
                  <a:ea typeface="PMingLiU" pitchFamily="18" charset="-120"/>
                </a:rPr>
                <a:t>(6)</a:t>
              </a:r>
            </a:p>
          </p:txBody>
        </p:sp>
        <p:sp>
          <p:nvSpPr>
            <p:cNvPr id="582684" name="Text Box 28"/>
            <p:cNvSpPr txBox="1">
              <a:spLocks noChangeArrowheads="1"/>
            </p:cNvSpPr>
            <p:nvPr/>
          </p:nvSpPr>
          <p:spPr bwMode="auto">
            <a:xfrm>
              <a:off x="1296" y="3187"/>
              <a:ext cx="192"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en-US" sz="1465"/>
                <a:t>3</a:t>
              </a:r>
            </a:p>
          </p:txBody>
        </p:sp>
        <p:sp>
          <p:nvSpPr>
            <p:cNvPr id="582685" name="Text Box 29"/>
            <p:cNvSpPr txBox="1">
              <a:spLocks noChangeArrowheads="1"/>
            </p:cNvSpPr>
            <p:nvPr/>
          </p:nvSpPr>
          <p:spPr bwMode="auto">
            <a:xfrm>
              <a:off x="1488" y="3187"/>
              <a:ext cx="192"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en-US" sz="1465"/>
                <a:t>6</a:t>
              </a:r>
            </a:p>
          </p:txBody>
        </p:sp>
      </p:grpSp>
      <p:grpSp>
        <p:nvGrpSpPr>
          <p:cNvPr id="582686" name="Group 30"/>
          <p:cNvGrpSpPr>
            <a:grpSpLocks/>
          </p:cNvGrpSpPr>
          <p:nvPr/>
        </p:nvGrpSpPr>
        <p:grpSpPr bwMode="auto">
          <a:xfrm>
            <a:off x="4427496" y="4445000"/>
            <a:ext cx="1575457" cy="1603374"/>
            <a:chOff x="2135" y="2804"/>
            <a:chExt cx="745" cy="1010"/>
          </a:xfrm>
        </p:grpSpPr>
        <p:sp>
          <p:nvSpPr>
            <p:cNvPr id="582687" name="Rectangle 31"/>
            <p:cNvSpPr>
              <a:spLocks noChangeAspect="1" noChangeArrowheads="1"/>
            </p:cNvSpPr>
            <p:nvPr/>
          </p:nvSpPr>
          <p:spPr bwMode="auto">
            <a:xfrm>
              <a:off x="2159" y="3179"/>
              <a:ext cx="192" cy="192"/>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99"/>
            </a:p>
          </p:txBody>
        </p:sp>
        <p:sp>
          <p:nvSpPr>
            <p:cNvPr id="582688" name="Rectangle 32"/>
            <p:cNvSpPr>
              <a:spLocks noChangeAspect="1" noChangeArrowheads="1"/>
            </p:cNvSpPr>
            <p:nvPr/>
          </p:nvSpPr>
          <p:spPr bwMode="auto">
            <a:xfrm>
              <a:off x="2351" y="3179"/>
              <a:ext cx="192" cy="192"/>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99"/>
            </a:p>
          </p:txBody>
        </p:sp>
        <p:sp>
          <p:nvSpPr>
            <p:cNvPr id="582689" name="Rectangle 33"/>
            <p:cNvSpPr>
              <a:spLocks noChangeAspect="1" noChangeArrowheads="1"/>
            </p:cNvSpPr>
            <p:nvPr/>
          </p:nvSpPr>
          <p:spPr bwMode="auto">
            <a:xfrm>
              <a:off x="2543" y="3179"/>
              <a:ext cx="192" cy="192"/>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99"/>
            </a:p>
          </p:txBody>
        </p:sp>
        <p:grpSp>
          <p:nvGrpSpPr>
            <p:cNvPr id="582690" name="Group 34"/>
            <p:cNvGrpSpPr>
              <a:grpSpLocks noChangeAspect="1"/>
            </p:cNvGrpSpPr>
            <p:nvPr/>
          </p:nvGrpSpPr>
          <p:grpSpPr bwMode="auto">
            <a:xfrm>
              <a:off x="2135" y="3371"/>
              <a:ext cx="361" cy="309"/>
              <a:chOff x="2928" y="2736"/>
              <a:chExt cx="624" cy="618"/>
            </a:xfrm>
          </p:grpSpPr>
          <p:sp>
            <p:nvSpPr>
              <p:cNvPr id="582691" name="Text Box 35"/>
              <p:cNvSpPr txBox="1">
                <a:spLocks noChangeAspect="1" noChangeArrowheads="1"/>
              </p:cNvSpPr>
              <p:nvPr/>
            </p:nvSpPr>
            <p:spPr bwMode="auto">
              <a:xfrm>
                <a:off x="2928" y="2966"/>
                <a:ext cx="624" cy="3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2"/>
                  </a:buClr>
                  <a:buSzPct val="75000"/>
                  <a:buFont typeface="Monotype Sorts" pitchFamily="2" charset="2"/>
                  <a:buNone/>
                </a:pPr>
                <a:r>
                  <a:rPr lang="en-US" altLang="zh-TW" sz="1399">
                    <a:ea typeface="PMingLiU" pitchFamily="18" charset="-120"/>
                  </a:rPr>
                  <a:t>front</a:t>
                </a:r>
              </a:p>
            </p:txBody>
          </p:sp>
          <p:sp>
            <p:nvSpPr>
              <p:cNvPr id="582692" name="Line 36"/>
              <p:cNvSpPr>
                <a:spLocks noChangeAspect="1" noChangeShapeType="1"/>
              </p:cNvSpPr>
              <p:nvPr/>
            </p:nvSpPr>
            <p:spPr bwMode="auto">
              <a:xfrm flipV="1">
                <a:off x="3168" y="2736"/>
                <a:ext cx="0" cy="288"/>
              </a:xfrm>
              <a:prstGeom prst="line">
                <a:avLst/>
              </a:prstGeom>
              <a:noFill/>
              <a:ln w="3175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99"/>
              </a:p>
            </p:txBody>
          </p:sp>
        </p:grpSp>
        <p:grpSp>
          <p:nvGrpSpPr>
            <p:cNvPr id="582693" name="Group 37"/>
            <p:cNvGrpSpPr>
              <a:grpSpLocks noChangeAspect="1"/>
            </p:cNvGrpSpPr>
            <p:nvPr/>
          </p:nvGrpSpPr>
          <p:grpSpPr bwMode="auto">
            <a:xfrm>
              <a:off x="2519" y="2804"/>
              <a:ext cx="312" cy="364"/>
              <a:chOff x="2974" y="1598"/>
              <a:chExt cx="624" cy="726"/>
            </a:xfrm>
          </p:grpSpPr>
          <p:sp>
            <p:nvSpPr>
              <p:cNvPr id="582694" name="Text Box 38"/>
              <p:cNvSpPr txBox="1">
                <a:spLocks noChangeAspect="1" noChangeArrowheads="1"/>
              </p:cNvSpPr>
              <p:nvPr/>
            </p:nvSpPr>
            <p:spPr bwMode="auto">
              <a:xfrm>
                <a:off x="2974" y="1598"/>
                <a:ext cx="624" cy="386"/>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2"/>
                  </a:buClr>
                  <a:buSzPct val="75000"/>
                  <a:buFont typeface="Monotype Sorts" pitchFamily="2" charset="2"/>
                  <a:buNone/>
                </a:pPr>
                <a:r>
                  <a:rPr lang="en-US" altLang="zh-TW" sz="1399" dirty="0">
                    <a:ea typeface="PMingLiU" pitchFamily="18" charset="-120"/>
                  </a:rPr>
                  <a:t>rear</a:t>
                </a:r>
              </a:p>
            </p:txBody>
          </p:sp>
          <p:sp>
            <p:nvSpPr>
              <p:cNvPr id="582695" name="Line 39"/>
              <p:cNvSpPr>
                <a:spLocks noChangeAspect="1" noChangeShapeType="1"/>
              </p:cNvSpPr>
              <p:nvPr/>
            </p:nvSpPr>
            <p:spPr bwMode="auto">
              <a:xfrm>
                <a:off x="3194" y="1988"/>
                <a:ext cx="0" cy="336"/>
              </a:xfrm>
              <a:prstGeom prst="line">
                <a:avLst/>
              </a:prstGeom>
              <a:noFill/>
              <a:ln w="3175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99"/>
              </a:p>
            </p:txBody>
          </p:sp>
        </p:grpSp>
        <p:sp>
          <p:nvSpPr>
            <p:cNvPr id="582696" name="Text Box 40"/>
            <p:cNvSpPr txBox="1">
              <a:spLocks noChangeAspect="1" noChangeArrowheads="1"/>
            </p:cNvSpPr>
            <p:nvPr/>
          </p:nvSpPr>
          <p:spPr bwMode="auto">
            <a:xfrm>
              <a:off x="2178" y="3620"/>
              <a:ext cx="702" cy="194"/>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2"/>
                </a:buClr>
                <a:buSzPct val="75000"/>
                <a:buFont typeface="Monotype Sorts" pitchFamily="2" charset="2"/>
                <a:buNone/>
              </a:pPr>
              <a:r>
                <a:rPr lang="en-US" altLang="zh-TW" sz="1399">
                  <a:solidFill>
                    <a:schemeClr val="tx2">
                      <a:lumMod val="50000"/>
                    </a:schemeClr>
                  </a:solidFill>
                  <a:ea typeface="PMingLiU" pitchFamily="18" charset="-120"/>
                </a:rPr>
                <a:t>Enqueue(9)</a:t>
              </a:r>
            </a:p>
          </p:txBody>
        </p:sp>
        <p:sp>
          <p:nvSpPr>
            <p:cNvPr id="582697" name="Text Box 41"/>
            <p:cNvSpPr txBox="1">
              <a:spLocks noChangeArrowheads="1"/>
            </p:cNvSpPr>
            <p:nvPr/>
          </p:nvSpPr>
          <p:spPr bwMode="auto">
            <a:xfrm>
              <a:off x="2160" y="3187"/>
              <a:ext cx="19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en-US" sz="1399"/>
                <a:t>3</a:t>
              </a:r>
            </a:p>
          </p:txBody>
        </p:sp>
        <p:sp>
          <p:nvSpPr>
            <p:cNvPr id="582698" name="Text Box 42"/>
            <p:cNvSpPr txBox="1">
              <a:spLocks noChangeArrowheads="1"/>
            </p:cNvSpPr>
            <p:nvPr/>
          </p:nvSpPr>
          <p:spPr bwMode="auto">
            <a:xfrm>
              <a:off x="2352" y="3187"/>
              <a:ext cx="19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en-US" sz="1399"/>
                <a:t>6</a:t>
              </a:r>
            </a:p>
          </p:txBody>
        </p:sp>
        <p:sp>
          <p:nvSpPr>
            <p:cNvPr id="582699" name="Text Box 43"/>
            <p:cNvSpPr txBox="1">
              <a:spLocks noChangeArrowheads="1"/>
            </p:cNvSpPr>
            <p:nvPr/>
          </p:nvSpPr>
          <p:spPr bwMode="auto">
            <a:xfrm>
              <a:off x="2544" y="3187"/>
              <a:ext cx="19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en-US" sz="1399"/>
                <a:t>9</a:t>
              </a:r>
            </a:p>
          </p:txBody>
        </p:sp>
      </p:grpSp>
      <p:pic>
        <p:nvPicPr>
          <p:cNvPr id="582700" name="Picture 44"/>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50217" y="4572001"/>
            <a:ext cx="1624096"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3717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82660"/>
                                        </p:tgtEl>
                                        <p:attrNameLst>
                                          <p:attrName>style.visibility</p:attrName>
                                        </p:attrNameLst>
                                      </p:cBhvr>
                                      <p:to>
                                        <p:strVal val="visible"/>
                                      </p:to>
                                    </p:set>
                                    <p:animEffect transition="in" filter="box(in)">
                                      <p:cBhvr>
                                        <p:cTn id="7" dur="500"/>
                                        <p:tgtEl>
                                          <p:spTgt spid="5826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82673"/>
                                        </p:tgtEl>
                                        <p:attrNameLst>
                                          <p:attrName>style.visibility</p:attrName>
                                        </p:attrNameLst>
                                      </p:cBhvr>
                                      <p:to>
                                        <p:strVal val="visible"/>
                                      </p:to>
                                    </p:set>
                                    <p:animEffect transition="in" filter="box(in)">
                                      <p:cBhvr>
                                        <p:cTn id="12" dur="500"/>
                                        <p:tgtEl>
                                          <p:spTgt spid="5826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582686"/>
                                        </p:tgtEl>
                                        <p:attrNameLst>
                                          <p:attrName>style.visibility</p:attrName>
                                        </p:attrNameLst>
                                      </p:cBhvr>
                                      <p:to>
                                        <p:strVal val="visible"/>
                                      </p:to>
                                    </p:set>
                                    <p:animEffect transition="in" filter="box(in)">
                                      <p:cBhvr>
                                        <p:cTn id="17" dur="500"/>
                                        <p:tgtEl>
                                          <p:spTgt spid="5826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582671"/>
                                        </p:tgtEl>
                                        <p:attrNameLst>
                                          <p:attrName>style.visibility</p:attrName>
                                        </p:attrNameLst>
                                      </p:cBhvr>
                                      <p:to>
                                        <p:strVal val="visible"/>
                                      </p:to>
                                    </p:set>
                                    <p:animEffect transition="in" filter="box(in)">
                                      <p:cBhvr>
                                        <p:cTn id="22" dur="500"/>
                                        <p:tgtEl>
                                          <p:spTgt spid="5826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582672"/>
                                        </p:tgtEl>
                                        <p:attrNameLst>
                                          <p:attrName>style.visibility</p:attrName>
                                        </p:attrNameLst>
                                      </p:cBhvr>
                                      <p:to>
                                        <p:strVal val="visible"/>
                                      </p:to>
                                    </p:set>
                                    <p:animEffect transition="in" filter="box(in)">
                                      <p:cBhvr>
                                        <p:cTn id="27" dur="500"/>
                                        <p:tgtEl>
                                          <p:spTgt spid="5826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582700"/>
                                        </p:tgtEl>
                                        <p:attrNameLst>
                                          <p:attrName>style.visibility</p:attrName>
                                        </p:attrNameLst>
                                      </p:cBhvr>
                                      <p:to>
                                        <p:strVal val="visible"/>
                                      </p:to>
                                    </p:set>
                                    <p:animEffect transition="in" filter="box(in)">
                                      <p:cBhvr>
                                        <p:cTn id="32" dur="500"/>
                                        <p:tgtEl>
                                          <p:spTgt spid="582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ltLang="en-US" dirty="0"/>
              <a:t>Data Structure -- Queues</a:t>
            </a:r>
          </a:p>
        </p:txBody>
      </p:sp>
      <p:sp>
        <p:nvSpPr>
          <p:cNvPr id="580611" name="Rectangle 3"/>
          <p:cNvSpPr>
            <a:spLocks noGrp="1" noChangeArrowheads="1"/>
          </p:cNvSpPr>
          <p:nvPr>
            <p:ph type="body" idx="1"/>
          </p:nvPr>
        </p:nvSpPr>
        <p:spPr>
          <a:xfrm>
            <a:off x="614676" y="1600200"/>
            <a:ext cx="10962649" cy="5257801"/>
          </a:xfrm>
        </p:spPr>
        <p:txBody>
          <a:bodyPr/>
          <a:lstStyle/>
          <a:p>
            <a:r>
              <a:rPr lang="en-US" altLang="zh-TW" dirty="0">
                <a:ea typeface="PMingLiU" pitchFamily="18" charset="-120"/>
              </a:rPr>
              <a:t>Real life analogy:</a:t>
            </a:r>
          </a:p>
          <a:p>
            <a:pPr lvl="1"/>
            <a:r>
              <a:rPr lang="en-US" altLang="zh-TW" dirty="0">
                <a:ea typeface="PMingLiU" pitchFamily="18" charset="-120"/>
              </a:rPr>
              <a:t>Check-out lines in a store </a:t>
            </a:r>
            <a:br>
              <a:rPr lang="en-US" altLang="zh-TW" dirty="0">
                <a:ea typeface="PMingLiU" pitchFamily="18" charset="-120"/>
              </a:rPr>
            </a:br>
            <a:r>
              <a:rPr lang="en-US" altLang="zh-TW" dirty="0">
                <a:ea typeface="PMingLiU" pitchFamily="18" charset="-120"/>
              </a:rPr>
              <a:t>(queuing up)</a:t>
            </a:r>
          </a:p>
          <a:p>
            <a:r>
              <a:rPr lang="en-US" altLang="en-US" dirty="0">
                <a:ea typeface="PMingLiU" pitchFamily="18" charset="-120"/>
              </a:rPr>
              <a:t>Typical uses of queues:</a:t>
            </a:r>
          </a:p>
          <a:p>
            <a:pPr lvl="1"/>
            <a:r>
              <a:rPr lang="en-US" altLang="en-US" dirty="0">
                <a:ea typeface="PMingLiU" pitchFamily="18" charset="-120"/>
              </a:rPr>
              <a:t>Waiting lists of course registration</a:t>
            </a:r>
          </a:p>
          <a:p>
            <a:pPr lvl="1"/>
            <a:r>
              <a:rPr lang="en-US" altLang="en-US" dirty="0">
                <a:ea typeface="PMingLiU" pitchFamily="18" charset="-120"/>
              </a:rPr>
              <a:t>Simple scheduling in routers</a:t>
            </a:r>
          </a:p>
          <a:p>
            <a:r>
              <a:rPr lang="en-US" altLang="zh-CN" dirty="0">
                <a:ea typeface="SimSun" pitchFamily="2" charset="-122"/>
              </a:rPr>
              <a:t>Any list implementation could be used to implement a queue</a:t>
            </a:r>
          </a:p>
          <a:p>
            <a:pPr lvl="1"/>
            <a:r>
              <a:rPr lang="en-US" altLang="zh-CN" dirty="0">
                <a:ea typeface="SimSun" pitchFamily="2" charset="-122"/>
              </a:rPr>
              <a:t>Arrays (</a:t>
            </a:r>
            <a:r>
              <a:rPr lang="en-US" altLang="zh-CN" dirty="0">
                <a:solidFill>
                  <a:srgbClr val="0000FF"/>
                </a:solidFill>
                <a:ea typeface="SimSun" pitchFamily="2" charset="-122"/>
              </a:rPr>
              <a:t>static</a:t>
            </a:r>
            <a:r>
              <a:rPr lang="en-US" altLang="zh-CN" dirty="0">
                <a:ea typeface="SimSun" pitchFamily="2" charset="-122"/>
              </a:rPr>
              <a:t>: the size of queue is given initially)</a:t>
            </a:r>
          </a:p>
          <a:p>
            <a:pPr lvl="1"/>
            <a:r>
              <a:rPr lang="en-US" altLang="zh-CN" dirty="0">
                <a:ea typeface="SimSun" pitchFamily="2" charset="-122"/>
              </a:rPr>
              <a:t>Linked lists (</a:t>
            </a:r>
            <a:r>
              <a:rPr lang="en-US" altLang="zh-CN" dirty="0">
                <a:solidFill>
                  <a:srgbClr val="0000FF"/>
                </a:solidFill>
                <a:ea typeface="SimSun" pitchFamily="2" charset="-122"/>
              </a:rPr>
              <a:t>dynamic</a:t>
            </a:r>
            <a:r>
              <a:rPr lang="en-US" altLang="zh-CN" dirty="0">
                <a:ea typeface="SimSun" pitchFamily="2" charset="-122"/>
              </a:rPr>
              <a:t>: never becomes full)</a:t>
            </a:r>
            <a:endParaRPr lang="en-US" altLang="en-US" dirty="0">
              <a:ea typeface="PMingLiU" pitchFamily="18" charset="-120"/>
            </a:endParaRPr>
          </a:p>
        </p:txBody>
      </p:sp>
      <p:pic>
        <p:nvPicPr>
          <p:cNvPr id="580612" name="Picture 4" descr="MPj0302924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1391" y="4780380"/>
            <a:ext cx="3165718" cy="16954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0AD7F6C-DD64-4CEC-B8F6-1D31CDA15208}"/>
              </a:ext>
            </a:extLst>
          </p:cNvPr>
          <p:cNvSpPr/>
          <p:nvPr/>
        </p:nvSpPr>
        <p:spPr bwMode="auto">
          <a:xfrm>
            <a:off x="6443003" y="1885070"/>
            <a:ext cx="4881489" cy="2053884"/>
          </a:xfrm>
          <a:prstGeom prst="rect">
            <a:avLst/>
          </a:prstGeom>
          <a:blipFill>
            <a:blip r:embed="rId3"/>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499351940"/>
      </p:ext>
    </p:extLst>
  </p:cSld>
  <p:clrMapOvr>
    <a:masterClrMapping/>
  </p:clrMapOvr>
  <p:transition>
    <p:fad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ltLang="en-US"/>
              <a:t>Trees </a:t>
            </a:r>
          </a:p>
        </p:txBody>
      </p:sp>
      <p:sp>
        <p:nvSpPr>
          <p:cNvPr id="553987" name="Rectangle 3"/>
          <p:cNvSpPr>
            <a:spLocks noGrp="1" noChangeArrowheads="1"/>
          </p:cNvSpPr>
          <p:nvPr>
            <p:ph type="body" idx="1"/>
          </p:nvPr>
        </p:nvSpPr>
        <p:spPr>
          <a:xfrm>
            <a:off x="411664" y="1219201"/>
            <a:ext cx="11673191" cy="1676400"/>
          </a:xfrm>
        </p:spPr>
        <p:txBody>
          <a:bodyPr>
            <a:normAutofit lnSpcReduction="10000"/>
          </a:bodyPr>
          <a:lstStyle/>
          <a:p>
            <a:r>
              <a:rPr lang="en-US" altLang="en-US"/>
              <a:t>A </a:t>
            </a:r>
            <a:r>
              <a:rPr lang="en-US" altLang="en-US">
                <a:solidFill>
                  <a:srgbClr val="0000FF"/>
                </a:solidFill>
              </a:rPr>
              <a:t>tree</a:t>
            </a:r>
            <a:r>
              <a:rPr lang="en-US" altLang="en-US"/>
              <a:t> is a </a:t>
            </a:r>
            <a:r>
              <a:rPr lang="en-US" altLang="en-US">
                <a:solidFill>
                  <a:srgbClr val="0000FF"/>
                </a:solidFill>
              </a:rPr>
              <a:t>non-linear </a:t>
            </a:r>
            <a:r>
              <a:rPr lang="en-US" altLang="en-US"/>
              <a:t>data structure that consists of a </a:t>
            </a:r>
            <a:r>
              <a:rPr lang="en-US" altLang="en-US">
                <a:solidFill>
                  <a:srgbClr val="0000FF"/>
                </a:solidFill>
              </a:rPr>
              <a:t>root node</a:t>
            </a:r>
            <a:r>
              <a:rPr lang="en-US" altLang="en-US"/>
              <a:t> and potentially many levels of additional nodes that form a hierarchy </a:t>
            </a:r>
          </a:p>
          <a:p>
            <a:r>
              <a:rPr lang="en-US" altLang="en-US"/>
              <a:t>Nodes that have no children are called </a:t>
            </a:r>
            <a:r>
              <a:rPr lang="en-US" altLang="en-US">
                <a:solidFill>
                  <a:srgbClr val="0000FF"/>
                </a:solidFill>
              </a:rPr>
              <a:t>leaf nodes</a:t>
            </a:r>
          </a:p>
          <a:p>
            <a:r>
              <a:rPr lang="en-US" altLang="en-US"/>
              <a:t>Non-root and non-leaf nodes are called </a:t>
            </a:r>
            <a:r>
              <a:rPr lang="en-US" altLang="en-US">
                <a:solidFill>
                  <a:srgbClr val="0000FF"/>
                </a:solidFill>
              </a:rPr>
              <a:t>internal nodes</a:t>
            </a:r>
          </a:p>
        </p:txBody>
      </p:sp>
      <p:sp>
        <p:nvSpPr>
          <p:cNvPr id="553988" name="Oval 4"/>
          <p:cNvSpPr>
            <a:spLocks noChangeArrowheads="1"/>
          </p:cNvSpPr>
          <p:nvPr/>
        </p:nvSpPr>
        <p:spPr bwMode="auto">
          <a:xfrm>
            <a:off x="7923108" y="3028432"/>
            <a:ext cx="259766" cy="648738"/>
          </a:xfrm>
          <a:prstGeom prst="ellipse">
            <a:avLst/>
          </a:prstGeom>
          <a:solidFill>
            <a:srgbClr val="993366"/>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3989" name="Oval 5"/>
          <p:cNvSpPr>
            <a:spLocks noChangeArrowheads="1"/>
          </p:cNvSpPr>
          <p:nvPr/>
        </p:nvSpPr>
        <p:spPr bwMode="auto">
          <a:xfrm>
            <a:off x="7618590" y="371423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3990" name="Oval 6"/>
          <p:cNvSpPr>
            <a:spLocks noChangeArrowheads="1"/>
          </p:cNvSpPr>
          <p:nvPr/>
        </p:nvSpPr>
        <p:spPr bwMode="auto">
          <a:xfrm>
            <a:off x="6197506" y="371423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3991" name="Line 7"/>
          <p:cNvSpPr>
            <a:spLocks noChangeShapeType="1"/>
          </p:cNvSpPr>
          <p:nvPr/>
        </p:nvSpPr>
        <p:spPr bwMode="auto">
          <a:xfrm flipH="1" flipV="1">
            <a:off x="8227626" y="3505201"/>
            <a:ext cx="203012"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3992" name="Text Box 8"/>
          <p:cNvSpPr txBox="1">
            <a:spLocks noChangeArrowheads="1"/>
          </p:cNvSpPr>
          <p:nvPr/>
        </p:nvSpPr>
        <p:spPr bwMode="auto">
          <a:xfrm>
            <a:off x="1874676" y="5534028"/>
            <a:ext cx="3284874" cy="502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spcBef>
                <a:spcPct val="0"/>
              </a:spcBef>
              <a:buClrTx/>
              <a:buSzTx/>
              <a:buFontTx/>
              <a:buNone/>
            </a:pPr>
            <a:r>
              <a:rPr lang="en-US" altLang="en-US" sz="2664">
                <a:latin typeface="Arial Unicode MS" pitchFamily="34" charset="-128"/>
              </a:rPr>
              <a:t>A tree data structure</a:t>
            </a:r>
          </a:p>
        </p:txBody>
      </p:sp>
      <p:sp>
        <p:nvSpPr>
          <p:cNvPr id="553993" name="Oval 9"/>
          <p:cNvSpPr>
            <a:spLocks noChangeArrowheads="1"/>
          </p:cNvSpPr>
          <p:nvPr/>
        </p:nvSpPr>
        <p:spPr bwMode="auto">
          <a:xfrm>
            <a:off x="8329132" y="371423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3994" name="Line 10"/>
          <p:cNvSpPr>
            <a:spLocks noChangeShapeType="1"/>
          </p:cNvSpPr>
          <p:nvPr/>
        </p:nvSpPr>
        <p:spPr bwMode="auto">
          <a:xfrm flipV="1">
            <a:off x="7923108" y="3505200"/>
            <a:ext cx="203012" cy="4572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3995" name="Oval 11"/>
          <p:cNvSpPr>
            <a:spLocks noChangeArrowheads="1"/>
          </p:cNvSpPr>
          <p:nvPr/>
        </p:nvSpPr>
        <p:spPr bwMode="auto">
          <a:xfrm>
            <a:off x="7415578" y="4400031"/>
            <a:ext cx="259766" cy="648738"/>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3996" name="Line 12"/>
          <p:cNvSpPr>
            <a:spLocks noChangeShapeType="1"/>
          </p:cNvSpPr>
          <p:nvPr/>
        </p:nvSpPr>
        <p:spPr bwMode="auto">
          <a:xfrm flipV="1">
            <a:off x="7720096" y="4191000"/>
            <a:ext cx="101506" cy="4572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3997" name="Oval 13"/>
          <p:cNvSpPr>
            <a:spLocks noChangeArrowheads="1"/>
          </p:cNvSpPr>
          <p:nvPr/>
        </p:nvSpPr>
        <p:spPr bwMode="auto">
          <a:xfrm>
            <a:off x="6197506" y="440003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3998" name="Line 14"/>
          <p:cNvSpPr>
            <a:spLocks noChangeShapeType="1"/>
          </p:cNvSpPr>
          <p:nvPr/>
        </p:nvSpPr>
        <p:spPr bwMode="auto">
          <a:xfrm flipV="1">
            <a:off x="6400518" y="4191000"/>
            <a:ext cx="0" cy="4572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3999" name="Oval 15"/>
          <p:cNvSpPr>
            <a:spLocks noChangeArrowheads="1"/>
          </p:cNvSpPr>
          <p:nvPr/>
        </p:nvSpPr>
        <p:spPr bwMode="auto">
          <a:xfrm>
            <a:off x="6806542" y="4400031"/>
            <a:ext cx="259766" cy="648738"/>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4000" name="Oval 16"/>
          <p:cNvSpPr>
            <a:spLocks noChangeArrowheads="1"/>
          </p:cNvSpPr>
          <p:nvPr/>
        </p:nvSpPr>
        <p:spPr bwMode="auto">
          <a:xfrm>
            <a:off x="5588470" y="4400031"/>
            <a:ext cx="259766" cy="648738"/>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4001" name="Line 17"/>
          <p:cNvSpPr>
            <a:spLocks noChangeShapeType="1"/>
          </p:cNvSpPr>
          <p:nvPr/>
        </p:nvSpPr>
        <p:spPr bwMode="auto">
          <a:xfrm flipH="1" flipV="1">
            <a:off x="6502024" y="4114801"/>
            <a:ext cx="406024" cy="533399"/>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02" name="Line 18"/>
          <p:cNvSpPr>
            <a:spLocks noChangeShapeType="1"/>
          </p:cNvSpPr>
          <p:nvPr/>
        </p:nvSpPr>
        <p:spPr bwMode="auto">
          <a:xfrm flipV="1">
            <a:off x="5892988" y="4114801"/>
            <a:ext cx="406024" cy="4572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03" name="Oval 19"/>
          <p:cNvSpPr>
            <a:spLocks noChangeArrowheads="1"/>
          </p:cNvSpPr>
          <p:nvPr/>
        </p:nvSpPr>
        <p:spPr bwMode="auto">
          <a:xfrm>
            <a:off x="5892988" y="5085831"/>
            <a:ext cx="259766" cy="648738"/>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4004" name="Line 20"/>
          <p:cNvSpPr>
            <a:spLocks noChangeShapeType="1"/>
          </p:cNvSpPr>
          <p:nvPr/>
        </p:nvSpPr>
        <p:spPr bwMode="auto">
          <a:xfrm flipH="1" flipV="1">
            <a:off x="6502024" y="4876801"/>
            <a:ext cx="203012"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05" name="Oval 21"/>
          <p:cNvSpPr>
            <a:spLocks noChangeArrowheads="1"/>
          </p:cNvSpPr>
          <p:nvPr/>
        </p:nvSpPr>
        <p:spPr bwMode="auto">
          <a:xfrm>
            <a:off x="6603530" y="5085831"/>
            <a:ext cx="259766" cy="648738"/>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4006" name="Line 22"/>
          <p:cNvSpPr>
            <a:spLocks noChangeShapeType="1"/>
          </p:cNvSpPr>
          <p:nvPr/>
        </p:nvSpPr>
        <p:spPr bwMode="auto">
          <a:xfrm flipV="1">
            <a:off x="6197506" y="4876801"/>
            <a:ext cx="101506"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07" name="Line 23"/>
          <p:cNvSpPr>
            <a:spLocks noChangeShapeType="1"/>
          </p:cNvSpPr>
          <p:nvPr/>
        </p:nvSpPr>
        <p:spPr bwMode="auto">
          <a:xfrm flipV="1">
            <a:off x="6502024" y="3429002"/>
            <a:ext cx="1421084" cy="533399"/>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08" name="Oval 24"/>
          <p:cNvSpPr>
            <a:spLocks noChangeArrowheads="1"/>
          </p:cNvSpPr>
          <p:nvPr/>
        </p:nvSpPr>
        <p:spPr bwMode="auto">
          <a:xfrm>
            <a:off x="8024614" y="440003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4009" name="Line 25"/>
          <p:cNvSpPr>
            <a:spLocks noChangeShapeType="1"/>
          </p:cNvSpPr>
          <p:nvPr/>
        </p:nvSpPr>
        <p:spPr bwMode="auto">
          <a:xfrm flipH="1" flipV="1">
            <a:off x="8633650" y="4191002"/>
            <a:ext cx="203012"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10" name="Oval 26"/>
          <p:cNvSpPr>
            <a:spLocks noChangeArrowheads="1"/>
          </p:cNvSpPr>
          <p:nvPr/>
        </p:nvSpPr>
        <p:spPr bwMode="auto">
          <a:xfrm>
            <a:off x="8735156" y="4400031"/>
            <a:ext cx="259766" cy="648738"/>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4011" name="Line 27"/>
          <p:cNvSpPr>
            <a:spLocks noChangeShapeType="1"/>
          </p:cNvSpPr>
          <p:nvPr/>
        </p:nvSpPr>
        <p:spPr bwMode="auto">
          <a:xfrm flipV="1">
            <a:off x="8329132" y="4191002"/>
            <a:ext cx="101506"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12" name="Oval 28"/>
          <p:cNvSpPr>
            <a:spLocks noChangeArrowheads="1"/>
          </p:cNvSpPr>
          <p:nvPr/>
        </p:nvSpPr>
        <p:spPr bwMode="auto">
          <a:xfrm>
            <a:off x="8024614" y="508583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4013" name="Line 29"/>
          <p:cNvSpPr>
            <a:spLocks noChangeShapeType="1"/>
          </p:cNvSpPr>
          <p:nvPr/>
        </p:nvSpPr>
        <p:spPr bwMode="auto">
          <a:xfrm flipV="1">
            <a:off x="8227626" y="4876801"/>
            <a:ext cx="0" cy="4572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14" name="Oval 30"/>
          <p:cNvSpPr>
            <a:spLocks noChangeArrowheads="1"/>
          </p:cNvSpPr>
          <p:nvPr/>
        </p:nvSpPr>
        <p:spPr bwMode="auto">
          <a:xfrm>
            <a:off x="8633650" y="5085831"/>
            <a:ext cx="259766" cy="648738"/>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4015" name="Oval 31"/>
          <p:cNvSpPr>
            <a:spLocks noChangeArrowheads="1"/>
          </p:cNvSpPr>
          <p:nvPr/>
        </p:nvSpPr>
        <p:spPr bwMode="auto">
          <a:xfrm>
            <a:off x="7415578" y="5085831"/>
            <a:ext cx="259766" cy="648738"/>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4016" name="Line 32"/>
          <p:cNvSpPr>
            <a:spLocks noChangeShapeType="1"/>
          </p:cNvSpPr>
          <p:nvPr/>
        </p:nvSpPr>
        <p:spPr bwMode="auto">
          <a:xfrm flipH="1" flipV="1">
            <a:off x="8329132" y="4800601"/>
            <a:ext cx="406024" cy="533399"/>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17" name="Line 33"/>
          <p:cNvSpPr>
            <a:spLocks noChangeShapeType="1"/>
          </p:cNvSpPr>
          <p:nvPr/>
        </p:nvSpPr>
        <p:spPr bwMode="auto">
          <a:xfrm flipV="1">
            <a:off x="7720096" y="4800600"/>
            <a:ext cx="406024" cy="4572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18" name="Oval 34"/>
          <p:cNvSpPr>
            <a:spLocks noChangeArrowheads="1"/>
          </p:cNvSpPr>
          <p:nvPr/>
        </p:nvSpPr>
        <p:spPr bwMode="auto">
          <a:xfrm>
            <a:off x="7720096" y="5771632"/>
            <a:ext cx="259766" cy="648738"/>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4019" name="Line 35"/>
          <p:cNvSpPr>
            <a:spLocks noChangeShapeType="1"/>
          </p:cNvSpPr>
          <p:nvPr/>
        </p:nvSpPr>
        <p:spPr bwMode="auto">
          <a:xfrm flipH="1" flipV="1">
            <a:off x="8329132" y="5562601"/>
            <a:ext cx="203012"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20" name="Oval 36"/>
          <p:cNvSpPr>
            <a:spLocks noChangeArrowheads="1"/>
          </p:cNvSpPr>
          <p:nvPr/>
        </p:nvSpPr>
        <p:spPr bwMode="auto">
          <a:xfrm>
            <a:off x="8430638" y="5771632"/>
            <a:ext cx="259766" cy="648738"/>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4021" name="Line 37"/>
          <p:cNvSpPr>
            <a:spLocks noChangeShapeType="1"/>
          </p:cNvSpPr>
          <p:nvPr/>
        </p:nvSpPr>
        <p:spPr bwMode="auto">
          <a:xfrm flipV="1">
            <a:off x="8024614" y="5562601"/>
            <a:ext cx="101506"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22" name="Oval 38"/>
          <p:cNvSpPr>
            <a:spLocks noChangeArrowheads="1"/>
          </p:cNvSpPr>
          <p:nvPr/>
        </p:nvSpPr>
        <p:spPr bwMode="auto">
          <a:xfrm>
            <a:off x="9851723" y="371423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4023" name="Line 39"/>
          <p:cNvSpPr>
            <a:spLocks noChangeShapeType="1"/>
          </p:cNvSpPr>
          <p:nvPr/>
        </p:nvSpPr>
        <p:spPr bwMode="auto">
          <a:xfrm flipH="1" flipV="1">
            <a:off x="8329132" y="3429002"/>
            <a:ext cx="1522590" cy="533399"/>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24" name="Oval 40"/>
          <p:cNvSpPr>
            <a:spLocks noChangeArrowheads="1"/>
          </p:cNvSpPr>
          <p:nvPr/>
        </p:nvSpPr>
        <p:spPr bwMode="auto">
          <a:xfrm>
            <a:off x="9851723" y="440003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4025" name="Line 41"/>
          <p:cNvSpPr>
            <a:spLocks noChangeShapeType="1"/>
          </p:cNvSpPr>
          <p:nvPr/>
        </p:nvSpPr>
        <p:spPr bwMode="auto">
          <a:xfrm flipV="1">
            <a:off x="10054735" y="4191000"/>
            <a:ext cx="0" cy="4572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26" name="Oval 42"/>
          <p:cNvSpPr>
            <a:spLocks noChangeArrowheads="1"/>
          </p:cNvSpPr>
          <p:nvPr/>
        </p:nvSpPr>
        <p:spPr bwMode="auto">
          <a:xfrm>
            <a:off x="9648711" y="5085831"/>
            <a:ext cx="259766" cy="648738"/>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4027" name="Line 43"/>
          <p:cNvSpPr>
            <a:spLocks noChangeShapeType="1"/>
          </p:cNvSpPr>
          <p:nvPr/>
        </p:nvSpPr>
        <p:spPr bwMode="auto">
          <a:xfrm flipH="1" flipV="1">
            <a:off x="10156241" y="4876801"/>
            <a:ext cx="203012"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28" name="Oval 44"/>
          <p:cNvSpPr>
            <a:spLocks noChangeArrowheads="1"/>
          </p:cNvSpPr>
          <p:nvPr/>
        </p:nvSpPr>
        <p:spPr bwMode="auto">
          <a:xfrm>
            <a:off x="10257747" y="5085831"/>
            <a:ext cx="259766" cy="648738"/>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4029" name="Line 45"/>
          <p:cNvSpPr>
            <a:spLocks noChangeShapeType="1"/>
          </p:cNvSpPr>
          <p:nvPr/>
        </p:nvSpPr>
        <p:spPr bwMode="auto">
          <a:xfrm flipV="1">
            <a:off x="9851722" y="4876801"/>
            <a:ext cx="101506"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30" name="Text Box 46"/>
          <p:cNvSpPr txBox="1">
            <a:spLocks noChangeArrowheads="1"/>
          </p:cNvSpPr>
          <p:nvPr/>
        </p:nvSpPr>
        <p:spPr bwMode="auto">
          <a:xfrm>
            <a:off x="10037040" y="5986465"/>
            <a:ext cx="1765227" cy="502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spcBef>
                <a:spcPct val="0"/>
              </a:spcBef>
              <a:buClrTx/>
              <a:buSzTx/>
              <a:buFontTx/>
              <a:buNone/>
            </a:pPr>
            <a:r>
              <a:rPr lang="en-US" altLang="en-US" sz="2664">
                <a:solidFill>
                  <a:srgbClr val="0000FF"/>
                </a:solidFill>
              </a:rPr>
              <a:t>leaf nodes</a:t>
            </a:r>
          </a:p>
        </p:txBody>
      </p:sp>
      <p:sp>
        <p:nvSpPr>
          <p:cNvPr id="554031" name="Text Box 47"/>
          <p:cNvSpPr txBox="1">
            <a:spLocks noChangeArrowheads="1"/>
          </p:cNvSpPr>
          <p:nvPr/>
        </p:nvSpPr>
        <p:spPr bwMode="auto">
          <a:xfrm>
            <a:off x="9771365" y="3090865"/>
            <a:ext cx="1632178" cy="502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spcBef>
                <a:spcPct val="0"/>
              </a:spcBef>
              <a:buClrTx/>
              <a:buSzTx/>
              <a:buFontTx/>
              <a:buNone/>
            </a:pPr>
            <a:r>
              <a:rPr lang="en-US" altLang="en-US" sz="2664">
                <a:solidFill>
                  <a:srgbClr val="0000FF"/>
                </a:solidFill>
              </a:rPr>
              <a:t>root node</a:t>
            </a:r>
          </a:p>
        </p:txBody>
      </p:sp>
      <p:sp>
        <p:nvSpPr>
          <p:cNvPr id="554032" name="Line 48"/>
          <p:cNvSpPr>
            <a:spLocks noChangeShapeType="1"/>
          </p:cNvSpPr>
          <p:nvPr/>
        </p:nvSpPr>
        <p:spPr bwMode="auto">
          <a:xfrm flipH="1">
            <a:off x="8633650" y="3276601"/>
            <a:ext cx="913554" cy="0"/>
          </a:xfrm>
          <a:prstGeom prst="line">
            <a:avLst/>
          </a:prstGeom>
          <a:noFill/>
          <a:ln w="28575">
            <a:solidFill>
              <a:srgbClr val="FF33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endParaRPr lang="en-US" sz="2398"/>
          </a:p>
        </p:txBody>
      </p:sp>
      <p:sp>
        <p:nvSpPr>
          <p:cNvPr id="554033" name="Line 49"/>
          <p:cNvSpPr>
            <a:spLocks noChangeShapeType="1"/>
          </p:cNvSpPr>
          <p:nvPr/>
        </p:nvSpPr>
        <p:spPr bwMode="auto">
          <a:xfrm flipH="1" flipV="1">
            <a:off x="8938168" y="6096002"/>
            <a:ext cx="913554" cy="76200"/>
          </a:xfrm>
          <a:prstGeom prst="line">
            <a:avLst/>
          </a:prstGeom>
          <a:noFill/>
          <a:ln w="28575">
            <a:solidFill>
              <a:srgbClr val="FF33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34" name="Line 50"/>
          <p:cNvSpPr>
            <a:spLocks noChangeShapeType="1"/>
          </p:cNvSpPr>
          <p:nvPr/>
        </p:nvSpPr>
        <p:spPr bwMode="auto">
          <a:xfrm flipH="1" flipV="1">
            <a:off x="9953229" y="5638801"/>
            <a:ext cx="203012" cy="381001"/>
          </a:xfrm>
          <a:prstGeom prst="line">
            <a:avLst/>
          </a:prstGeom>
          <a:noFill/>
          <a:ln w="28575">
            <a:solidFill>
              <a:srgbClr val="FF33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35" name="Text Box 51"/>
          <p:cNvSpPr txBox="1">
            <a:spLocks noChangeArrowheads="1"/>
          </p:cNvSpPr>
          <p:nvPr/>
        </p:nvSpPr>
        <p:spPr bwMode="auto">
          <a:xfrm>
            <a:off x="1107404" y="3395665"/>
            <a:ext cx="3058851" cy="912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spcBef>
                <a:spcPct val="0"/>
              </a:spcBef>
              <a:buClrTx/>
              <a:buSzTx/>
              <a:buFontTx/>
              <a:buNone/>
            </a:pPr>
            <a:r>
              <a:rPr lang="en-US" altLang="en-US" sz="2664">
                <a:solidFill>
                  <a:srgbClr val="0000FF"/>
                </a:solidFill>
              </a:rPr>
              <a:t>imagine an upside </a:t>
            </a:r>
          </a:p>
          <a:p>
            <a:pPr>
              <a:spcBef>
                <a:spcPct val="0"/>
              </a:spcBef>
              <a:buClrTx/>
              <a:buSzTx/>
              <a:buFontTx/>
              <a:buNone/>
            </a:pPr>
            <a:r>
              <a:rPr lang="en-US" altLang="en-US" sz="2664">
                <a:solidFill>
                  <a:srgbClr val="0000FF"/>
                </a:solidFill>
              </a:rPr>
              <a:t>down tree</a:t>
            </a:r>
          </a:p>
        </p:txBody>
      </p:sp>
      <p:sp>
        <p:nvSpPr>
          <p:cNvPr id="554036" name="Line 52"/>
          <p:cNvSpPr>
            <a:spLocks noChangeShapeType="1"/>
          </p:cNvSpPr>
          <p:nvPr/>
        </p:nvSpPr>
        <p:spPr bwMode="auto">
          <a:xfrm flipH="1" flipV="1">
            <a:off x="9039674" y="4876801"/>
            <a:ext cx="913554" cy="1295401"/>
          </a:xfrm>
          <a:prstGeom prst="line">
            <a:avLst/>
          </a:prstGeom>
          <a:noFill/>
          <a:ln w="28575">
            <a:solidFill>
              <a:srgbClr val="FF33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37" name="Text Box 53"/>
          <p:cNvSpPr txBox="1">
            <a:spLocks noChangeArrowheads="1"/>
          </p:cNvSpPr>
          <p:nvPr/>
        </p:nvSpPr>
        <p:spPr bwMode="auto">
          <a:xfrm>
            <a:off x="10365600" y="3962401"/>
            <a:ext cx="2125281" cy="912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lgn="ctr">
              <a:spcBef>
                <a:spcPct val="0"/>
              </a:spcBef>
              <a:buClrTx/>
              <a:buSzTx/>
              <a:buFontTx/>
              <a:buNone/>
            </a:pPr>
            <a:r>
              <a:rPr lang="en-US" altLang="en-US" sz="2664">
                <a:solidFill>
                  <a:srgbClr val="0000FF"/>
                </a:solidFill>
              </a:rPr>
              <a:t>internal nodes</a:t>
            </a:r>
          </a:p>
        </p:txBody>
      </p:sp>
      <p:sp>
        <p:nvSpPr>
          <p:cNvPr id="554038" name="Line 54"/>
          <p:cNvSpPr>
            <a:spLocks noChangeShapeType="1"/>
          </p:cNvSpPr>
          <p:nvPr/>
        </p:nvSpPr>
        <p:spPr bwMode="auto">
          <a:xfrm flipH="1" flipV="1">
            <a:off x="10359253" y="4114801"/>
            <a:ext cx="304518" cy="152400"/>
          </a:xfrm>
          <a:prstGeom prst="line">
            <a:avLst/>
          </a:prstGeom>
          <a:noFill/>
          <a:ln w="28575">
            <a:solidFill>
              <a:srgbClr val="FF33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39" name="Line 55"/>
          <p:cNvSpPr>
            <a:spLocks noChangeShapeType="1"/>
          </p:cNvSpPr>
          <p:nvPr/>
        </p:nvSpPr>
        <p:spPr bwMode="auto">
          <a:xfrm flipH="1">
            <a:off x="10359253" y="4495800"/>
            <a:ext cx="406024" cy="152400"/>
          </a:xfrm>
          <a:prstGeom prst="line">
            <a:avLst/>
          </a:prstGeom>
          <a:noFill/>
          <a:ln w="28575">
            <a:solidFill>
              <a:srgbClr val="FF33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Tree>
    <p:extLst>
      <p:ext uri="{BB962C8B-B14F-4D97-AF65-F5344CB8AC3E}">
        <p14:creationId xmlns:p14="http://schemas.microsoft.com/office/powerpoint/2010/main" val="57154425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en-US" dirty="0"/>
              <a:t>Heuristic/ Brute Force approach</a:t>
            </a:r>
          </a:p>
        </p:txBody>
      </p:sp>
      <p:sp>
        <p:nvSpPr>
          <p:cNvPr id="361475" name="Rectangle 3"/>
          <p:cNvSpPr>
            <a:spLocks noGrp="1" noChangeArrowheads="1"/>
          </p:cNvSpPr>
          <p:nvPr>
            <p:ph type="body" sz="half" idx="1"/>
          </p:nvPr>
        </p:nvSpPr>
        <p:spPr>
          <a:xfrm>
            <a:off x="310157" y="1219201"/>
            <a:ext cx="6293373" cy="3873304"/>
          </a:xfrm>
        </p:spPr>
        <p:txBody>
          <a:bodyPr>
            <a:noAutofit/>
          </a:bodyPr>
          <a:lstStyle/>
          <a:p>
            <a:r>
              <a:rPr lang="en-US" altLang="en-US" dirty="0"/>
              <a:t>Brute force approach is a straight forward approach to solve the problem. It is directly based on the problem statement and the concepts</a:t>
            </a:r>
          </a:p>
          <a:p>
            <a:endParaRPr lang="en-US" altLang="en-US" dirty="0"/>
          </a:p>
          <a:p>
            <a:r>
              <a:rPr lang="en-US" altLang="en-US" dirty="0"/>
              <a:t>Brute force is a simple but a very costly technique</a:t>
            </a:r>
          </a:p>
          <a:p>
            <a:pPr>
              <a:buClr>
                <a:schemeClr val="tx1"/>
              </a:buClr>
            </a:pPr>
            <a:r>
              <a:rPr lang="en-US" altLang="en-US" dirty="0"/>
              <a:t>Example: Breaking Password</a:t>
            </a:r>
          </a:p>
        </p:txBody>
      </p:sp>
      <p:pic>
        <p:nvPicPr>
          <p:cNvPr id="361476" name="Picture 4" descr="MCj02813330000[1]"/>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9547205" y="2109422"/>
            <a:ext cx="2305032" cy="2196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60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6825" y="1691366"/>
            <a:ext cx="2310407" cy="284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a:extLst>
              <a:ext uri="{FF2B5EF4-FFF2-40B4-BE49-F238E27FC236}">
                <a16:creationId xmlns:a16="http://schemas.microsoft.com/office/drawing/2014/main" id="{C66E05B4-A959-47C7-B96F-AAD925889821}"/>
              </a:ext>
            </a:extLst>
          </p:cNvPr>
          <p:cNvSpPr/>
          <p:nvPr/>
        </p:nvSpPr>
        <p:spPr>
          <a:xfrm>
            <a:off x="3912821" y="5181567"/>
            <a:ext cx="5488505" cy="369332"/>
          </a:xfrm>
          <a:prstGeom prst="rect">
            <a:avLst/>
          </a:prstGeom>
        </p:spPr>
        <p:txBody>
          <a:bodyPr wrap="square">
            <a:spAutoFit/>
          </a:bodyPr>
          <a:lstStyle/>
          <a:p>
            <a:r>
              <a:rPr lang="en-US" b="1" dirty="0">
                <a:solidFill>
                  <a:schemeClr val="bg2">
                    <a:lumMod val="75000"/>
                  </a:schemeClr>
                </a:solidFill>
                <a:highlight>
                  <a:srgbClr val="FFFF00"/>
                </a:highlight>
                <a:hlinkClick r:id="rId5">
                  <a:extLst>
                    <a:ext uri="{A12FA001-AC4F-418D-AE19-62706E023703}">
                      <ahyp:hlinkClr xmlns:ahyp="http://schemas.microsoft.com/office/drawing/2018/hyperlinkcolor" val="tx"/>
                    </a:ext>
                  </a:extLst>
                </a:hlinkClick>
              </a:rPr>
              <a:t>https://www.youtube.com/watch?v=ZINodNt-33g</a:t>
            </a:r>
            <a:endParaRPr lang="en-US" b="1" dirty="0">
              <a:solidFill>
                <a:schemeClr val="bg2">
                  <a:lumMod val="75000"/>
                </a:schemeClr>
              </a:solidFill>
              <a:highlight>
                <a:srgbClr val="FFFF00"/>
              </a:highlight>
            </a:endParaRPr>
          </a:p>
        </p:txBody>
      </p:sp>
      <p:sp>
        <p:nvSpPr>
          <p:cNvPr id="3" name="Flowchart: Sequential Access Storage 2">
            <a:extLst>
              <a:ext uri="{FF2B5EF4-FFF2-40B4-BE49-F238E27FC236}">
                <a16:creationId xmlns:a16="http://schemas.microsoft.com/office/drawing/2014/main" id="{14C48AC0-6865-4781-AB74-DF7D3B00A244}"/>
              </a:ext>
            </a:extLst>
          </p:cNvPr>
          <p:cNvSpPr/>
          <p:nvPr/>
        </p:nvSpPr>
        <p:spPr bwMode="auto">
          <a:xfrm rot="20434114">
            <a:off x="901867" y="4706828"/>
            <a:ext cx="2305330" cy="1744394"/>
          </a:xfrm>
          <a:prstGeom prst="flowChartMagneticTape">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itchFamily="34" charset="0"/>
                <a:ea typeface="ＭＳ Ｐゴシック"/>
                <a:cs typeface="ＭＳ Ｐゴシック"/>
              </a:rPr>
              <a:t> Watch the video to get more clarity on Heuristic approach</a:t>
            </a:r>
          </a:p>
        </p:txBody>
      </p:sp>
    </p:spTree>
    <p:extLst>
      <p:ext uri="{BB962C8B-B14F-4D97-AF65-F5344CB8AC3E}">
        <p14:creationId xmlns:p14="http://schemas.microsoft.com/office/powerpoint/2010/main" val="69826100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310157" y="381001"/>
            <a:ext cx="10414941" cy="685800"/>
          </a:xfrm>
        </p:spPr>
        <p:txBody>
          <a:bodyPr>
            <a:normAutofit/>
          </a:bodyPr>
          <a:lstStyle/>
          <a:p>
            <a:r>
              <a:rPr lang="en-US" altLang="en-US" sz="2800"/>
              <a:t>Organization chart represented via a tree data structure</a:t>
            </a:r>
          </a:p>
        </p:txBody>
      </p:sp>
      <p:sp>
        <p:nvSpPr>
          <p:cNvPr id="556035" name="Oval 3"/>
          <p:cNvSpPr>
            <a:spLocks noChangeArrowheads="1"/>
          </p:cNvSpPr>
          <p:nvPr/>
        </p:nvSpPr>
        <p:spPr bwMode="auto">
          <a:xfrm>
            <a:off x="4573410" y="2791558"/>
            <a:ext cx="259766" cy="360480"/>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36" name="Oval 4"/>
          <p:cNvSpPr>
            <a:spLocks noChangeArrowheads="1"/>
          </p:cNvSpPr>
          <p:nvPr/>
        </p:nvSpPr>
        <p:spPr bwMode="auto">
          <a:xfrm>
            <a:off x="3152326" y="2791558"/>
            <a:ext cx="259766" cy="360480"/>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37" name="Line 5"/>
          <p:cNvSpPr>
            <a:spLocks noChangeShapeType="1"/>
          </p:cNvSpPr>
          <p:nvPr/>
        </p:nvSpPr>
        <p:spPr bwMode="auto">
          <a:xfrm flipH="1" flipV="1">
            <a:off x="5182446" y="2438400"/>
            <a:ext cx="203012"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38" name="Oval 6"/>
          <p:cNvSpPr>
            <a:spLocks noChangeArrowheads="1"/>
          </p:cNvSpPr>
          <p:nvPr/>
        </p:nvSpPr>
        <p:spPr bwMode="auto">
          <a:xfrm>
            <a:off x="5283952" y="2791558"/>
            <a:ext cx="259766" cy="360480"/>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39" name="Line 7"/>
          <p:cNvSpPr>
            <a:spLocks noChangeShapeType="1"/>
          </p:cNvSpPr>
          <p:nvPr/>
        </p:nvSpPr>
        <p:spPr bwMode="auto">
          <a:xfrm flipV="1">
            <a:off x="4877928" y="2438400"/>
            <a:ext cx="203012" cy="4572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40" name="Oval 8"/>
          <p:cNvSpPr>
            <a:spLocks noChangeArrowheads="1"/>
          </p:cNvSpPr>
          <p:nvPr/>
        </p:nvSpPr>
        <p:spPr bwMode="auto">
          <a:xfrm>
            <a:off x="4370398" y="3477357"/>
            <a:ext cx="259766" cy="360480"/>
          </a:xfrm>
          <a:prstGeom prst="ellipse">
            <a:avLst/>
          </a:prstGeom>
          <a:solidFill>
            <a:schemeClr val="hlink"/>
          </a:solidFill>
          <a:ln w="12700">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41" name="Line 9"/>
          <p:cNvSpPr>
            <a:spLocks noChangeShapeType="1"/>
          </p:cNvSpPr>
          <p:nvPr/>
        </p:nvSpPr>
        <p:spPr bwMode="auto">
          <a:xfrm flipV="1">
            <a:off x="4674916" y="3124201"/>
            <a:ext cx="101506" cy="4572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42" name="Oval 10"/>
          <p:cNvSpPr>
            <a:spLocks noChangeArrowheads="1"/>
          </p:cNvSpPr>
          <p:nvPr/>
        </p:nvSpPr>
        <p:spPr bwMode="auto">
          <a:xfrm>
            <a:off x="3152326" y="3477357"/>
            <a:ext cx="259766" cy="360480"/>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43" name="Line 11"/>
          <p:cNvSpPr>
            <a:spLocks noChangeShapeType="1"/>
          </p:cNvSpPr>
          <p:nvPr/>
        </p:nvSpPr>
        <p:spPr bwMode="auto">
          <a:xfrm flipV="1">
            <a:off x="3355338" y="3124201"/>
            <a:ext cx="0" cy="4572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44" name="Oval 12"/>
          <p:cNvSpPr>
            <a:spLocks noChangeArrowheads="1"/>
          </p:cNvSpPr>
          <p:nvPr/>
        </p:nvSpPr>
        <p:spPr bwMode="auto">
          <a:xfrm>
            <a:off x="3761362" y="3477357"/>
            <a:ext cx="259766" cy="360480"/>
          </a:xfrm>
          <a:prstGeom prst="ellipse">
            <a:avLst/>
          </a:prstGeom>
          <a:solidFill>
            <a:schemeClr val="hlink"/>
          </a:solidFill>
          <a:ln w="12700">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45" name="Oval 13"/>
          <p:cNvSpPr>
            <a:spLocks noChangeArrowheads="1"/>
          </p:cNvSpPr>
          <p:nvPr/>
        </p:nvSpPr>
        <p:spPr bwMode="auto">
          <a:xfrm>
            <a:off x="2543290" y="3477357"/>
            <a:ext cx="259766" cy="360480"/>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46" name="Line 14"/>
          <p:cNvSpPr>
            <a:spLocks noChangeShapeType="1"/>
          </p:cNvSpPr>
          <p:nvPr/>
        </p:nvSpPr>
        <p:spPr bwMode="auto">
          <a:xfrm flipH="1" flipV="1">
            <a:off x="3456844" y="3048001"/>
            <a:ext cx="406024" cy="533399"/>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47" name="Line 15"/>
          <p:cNvSpPr>
            <a:spLocks noChangeShapeType="1"/>
          </p:cNvSpPr>
          <p:nvPr/>
        </p:nvSpPr>
        <p:spPr bwMode="auto">
          <a:xfrm flipV="1">
            <a:off x="2847808" y="3048001"/>
            <a:ext cx="406024" cy="4572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48" name="Oval 16"/>
          <p:cNvSpPr>
            <a:spLocks noChangeArrowheads="1"/>
          </p:cNvSpPr>
          <p:nvPr/>
        </p:nvSpPr>
        <p:spPr bwMode="auto">
          <a:xfrm>
            <a:off x="2847808" y="4163158"/>
            <a:ext cx="259766" cy="360480"/>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49" name="Line 17"/>
          <p:cNvSpPr>
            <a:spLocks noChangeShapeType="1"/>
          </p:cNvSpPr>
          <p:nvPr/>
        </p:nvSpPr>
        <p:spPr bwMode="auto">
          <a:xfrm flipH="1" flipV="1">
            <a:off x="3456844" y="3810001"/>
            <a:ext cx="203012"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50" name="Oval 18"/>
          <p:cNvSpPr>
            <a:spLocks noChangeArrowheads="1"/>
          </p:cNvSpPr>
          <p:nvPr/>
        </p:nvSpPr>
        <p:spPr bwMode="auto">
          <a:xfrm>
            <a:off x="3558350" y="4163158"/>
            <a:ext cx="259766" cy="360480"/>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51" name="Line 19"/>
          <p:cNvSpPr>
            <a:spLocks noChangeShapeType="1"/>
          </p:cNvSpPr>
          <p:nvPr/>
        </p:nvSpPr>
        <p:spPr bwMode="auto">
          <a:xfrm flipV="1">
            <a:off x="3152326" y="3810001"/>
            <a:ext cx="101506"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52" name="Line 20"/>
          <p:cNvSpPr>
            <a:spLocks noChangeShapeType="1"/>
          </p:cNvSpPr>
          <p:nvPr/>
        </p:nvSpPr>
        <p:spPr bwMode="auto">
          <a:xfrm flipV="1">
            <a:off x="3456844" y="2362201"/>
            <a:ext cx="1421084" cy="533399"/>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53" name="Oval 21"/>
          <p:cNvSpPr>
            <a:spLocks noChangeArrowheads="1"/>
          </p:cNvSpPr>
          <p:nvPr/>
        </p:nvSpPr>
        <p:spPr bwMode="auto">
          <a:xfrm>
            <a:off x="4979434" y="3477357"/>
            <a:ext cx="259766" cy="360480"/>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54" name="Line 22"/>
          <p:cNvSpPr>
            <a:spLocks noChangeShapeType="1"/>
          </p:cNvSpPr>
          <p:nvPr/>
        </p:nvSpPr>
        <p:spPr bwMode="auto">
          <a:xfrm flipH="1" flipV="1">
            <a:off x="5588470" y="3124201"/>
            <a:ext cx="203012"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55" name="Oval 23"/>
          <p:cNvSpPr>
            <a:spLocks noChangeArrowheads="1"/>
          </p:cNvSpPr>
          <p:nvPr/>
        </p:nvSpPr>
        <p:spPr bwMode="auto">
          <a:xfrm>
            <a:off x="5689976" y="3477357"/>
            <a:ext cx="259766" cy="360480"/>
          </a:xfrm>
          <a:prstGeom prst="ellipse">
            <a:avLst/>
          </a:prstGeom>
          <a:solidFill>
            <a:schemeClr val="hlink"/>
          </a:solidFill>
          <a:ln w="12700">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56" name="Line 24"/>
          <p:cNvSpPr>
            <a:spLocks noChangeShapeType="1"/>
          </p:cNvSpPr>
          <p:nvPr/>
        </p:nvSpPr>
        <p:spPr bwMode="auto">
          <a:xfrm flipV="1">
            <a:off x="5283952" y="3124201"/>
            <a:ext cx="101506"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57" name="Oval 25"/>
          <p:cNvSpPr>
            <a:spLocks noChangeArrowheads="1"/>
          </p:cNvSpPr>
          <p:nvPr/>
        </p:nvSpPr>
        <p:spPr bwMode="auto">
          <a:xfrm>
            <a:off x="4979434" y="4163158"/>
            <a:ext cx="259766" cy="360480"/>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58" name="Line 26"/>
          <p:cNvSpPr>
            <a:spLocks noChangeShapeType="1"/>
          </p:cNvSpPr>
          <p:nvPr/>
        </p:nvSpPr>
        <p:spPr bwMode="auto">
          <a:xfrm flipV="1">
            <a:off x="5182446" y="3810000"/>
            <a:ext cx="0" cy="4572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59" name="Oval 27"/>
          <p:cNvSpPr>
            <a:spLocks noChangeArrowheads="1"/>
          </p:cNvSpPr>
          <p:nvPr/>
        </p:nvSpPr>
        <p:spPr bwMode="auto">
          <a:xfrm>
            <a:off x="5588470" y="4163158"/>
            <a:ext cx="259766" cy="360480"/>
          </a:xfrm>
          <a:prstGeom prst="ellipse">
            <a:avLst/>
          </a:prstGeom>
          <a:solidFill>
            <a:schemeClr val="hlink"/>
          </a:solidFill>
          <a:ln w="12700">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60" name="Oval 28"/>
          <p:cNvSpPr>
            <a:spLocks noChangeArrowheads="1"/>
          </p:cNvSpPr>
          <p:nvPr/>
        </p:nvSpPr>
        <p:spPr bwMode="auto">
          <a:xfrm>
            <a:off x="4370398" y="4163158"/>
            <a:ext cx="259766" cy="360480"/>
          </a:xfrm>
          <a:prstGeom prst="ellipse">
            <a:avLst/>
          </a:prstGeom>
          <a:solidFill>
            <a:schemeClr val="hlink"/>
          </a:solidFill>
          <a:ln w="12700">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61" name="Line 29"/>
          <p:cNvSpPr>
            <a:spLocks noChangeShapeType="1"/>
          </p:cNvSpPr>
          <p:nvPr/>
        </p:nvSpPr>
        <p:spPr bwMode="auto">
          <a:xfrm flipH="1" flipV="1">
            <a:off x="5283952" y="3733801"/>
            <a:ext cx="406024" cy="533399"/>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62" name="Line 30"/>
          <p:cNvSpPr>
            <a:spLocks noChangeShapeType="1"/>
          </p:cNvSpPr>
          <p:nvPr/>
        </p:nvSpPr>
        <p:spPr bwMode="auto">
          <a:xfrm flipV="1">
            <a:off x="4674916" y="3733800"/>
            <a:ext cx="406024" cy="4572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63" name="Oval 31"/>
          <p:cNvSpPr>
            <a:spLocks noChangeArrowheads="1"/>
          </p:cNvSpPr>
          <p:nvPr/>
        </p:nvSpPr>
        <p:spPr bwMode="auto">
          <a:xfrm>
            <a:off x="4674916" y="4848958"/>
            <a:ext cx="259766" cy="360480"/>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64" name="Line 32"/>
          <p:cNvSpPr>
            <a:spLocks noChangeShapeType="1"/>
          </p:cNvSpPr>
          <p:nvPr/>
        </p:nvSpPr>
        <p:spPr bwMode="auto">
          <a:xfrm flipH="1" flipV="1">
            <a:off x="5283952" y="4495801"/>
            <a:ext cx="203012"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65" name="Oval 33"/>
          <p:cNvSpPr>
            <a:spLocks noChangeArrowheads="1"/>
          </p:cNvSpPr>
          <p:nvPr/>
        </p:nvSpPr>
        <p:spPr bwMode="auto">
          <a:xfrm>
            <a:off x="5385458" y="4848958"/>
            <a:ext cx="259766" cy="360480"/>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66" name="Line 34"/>
          <p:cNvSpPr>
            <a:spLocks noChangeShapeType="1"/>
          </p:cNvSpPr>
          <p:nvPr/>
        </p:nvSpPr>
        <p:spPr bwMode="auto">
          <a:xfrm flipV="1">
            <a:off x="4979434" y="4495801"/>
            <a:ext cx="101506"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67" name="Oval 35"/>
          <p:cNvSpPr>
            <a:spLocks noChangeArrowheads="1"/>
          </p:cNvSpPr>
          <p:nvPr/>
        </p:nvSpPr>
        <p:spPr bwMode="auto">
          <a:xfrm>
            <a:off x="6806542" y="2791558"/>
            <a:ext cx="259766" cy="360480"/>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68" name="Line 36"/>
          <p:cNvSpPr>
            <a:spLocks noChangeShapeType="1"/>
          </p:cNvSpPr>
          <p:nvPr/>
        </p:nvSpPr>
        <p:spPr bwMode="auto">
          <a:xfrm flipH="1" flipV="1">
            <a:off x="5283952" y="2362201"/>
            <a:ext cx="1522590" cy="533399"/>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69" name="Oval 37"/>
          <p:cNvSpPr>
            <a:spLocks noChangeArrowheads="1"/>
          </p:cNvSpPr>
          <p:nvPr/>
        </p:nvSpPr>
        <p:spPr bwMode="auto">
          <a:xfrm>
            <a:off x="6806542" y="3477357"/>
            <a:ext cx="259766" cy="360480"/>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70" name="Line 38"/>
          <p:cNvSpPr>
            <a:spLocks noChangeShapeType="1"/>
          </p:cNvSpPr>
          <p:nvPr/>
        </p:nvSpPr>
        <p:spPr bwMode="auto">
          <a:xfrm flipV="1">
            <a:off x="7009554" y="3124201"/>
            <a:ext cx="0" cy="4572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71" name="Oval 39"/>
          <p:cNvSpPr>
            <a:spLocks noChangeArrowheads="1"/>
          </p:cNvSpPr>
          <p:nvPr/>
        </p:nvSpPr>
        <p:spPr bwMode="auto">
          <a:xfrm>
            <a:off x="6603530" y="4163158"/>
            <a:ext cx="259766" cy="360480"/>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72" name="Line 40"/>
          <p:cNvSpPr>
            <a:spLocks noChangeShapeType="1"/>
          </p:cNvSpPr>
          <p:nvPr/>
        </p:nvSpPr>
        <p:spPr bwMode="auto">
          <a:xfrm flipH="1" flipV="1">
            <a:off x="7111060" y="3810001"/>
            <a:ext cx="203012"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73" name="Oval 41"/>
          <p:cNvSpPr>
            <a:spLocks noChangeArrowheads="1"/>
          </p:cNvSpPr>
          <p:nvPr/>
        </p:nvSpPr>
        <p:spPr bwMode="auto">
          <a:xfrm>
            <a:off x="7212566" y="4163158"/>
            <a:ext cx="259766" cy="360480"/>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74" name="Line 42"/>
          <p:cNvSpPr>
            <a:spLocks noChangeShapeType="1"/>
          </p:cNvSpPr>
          <p:nvPr/>
        </p:nvSpPr>
        <p:spPr bwMode="auto">
          <a:xfrm flipV="1">
            <a:off x="6806542" y="3810001"/>
            <a:ext cx="101506"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75" name="Text Box 43"/>
          <p:cNvSpPr txBox="1">
            <a:spLocks noChangeArrowheads="1"/>
          </p:cNvSpPr>
          <p:nvPr/>
        </p:nvSpPr>
        <p:spPr bwMode="auto">
          <a:xfrm>
            <a:off x="7395879" y="4924426"/>
            <a:ext cx="944489" cy="235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spcBef>
                <a:spcPct val="0"/>
              </a:spcBef>
              <a:buClrTx/>
              <a:buSzTx/>
              <a:buFontTx/>
              <a:buNone/>
            </a:pPr>
            <a:r>
              <a:rPr lang="en-US" altLang="en-US" sz="932" dirty="0">
                <a:solidFill>
                  <a:schemeClr val="bg1"/>
                </a:solidFill>
                <a:latin typeface="Arial Unicode MS" pitchFamily="34" charset="-128"/>
              </a:rPr>
              <a:t>LEAF NODES</a:t>
            </a:r>
          </a:p>
        </p:txBody>
      </p:sp>
      <p:sp>
        <p:nvSpPr>
          <p:cNvPr id="556076" name="Text Box 44"/>
          <p:cNvSpPr txBox="1">
            <a:spLocks noChangeArrowheads="1"/>
          </p:cNvSpPr>
          <p:nvPr/>
        </p:nvSpPr>
        <p:spPr bwMode="auto">
          <a:xfrm>
            <a:off x="7802876" y="2028826"/>
            <a:ext cx="910827" cy="235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spcBef>
                <a:spcPct val="0"/>
              </a:spcBef>
              <a:buClrTx/>
              <a:buSzTx/>
              <a:buFontTx/>
              <a:buNone/>
            </a:pPr>
            <a:r>
              <a:rPr lang="en-US" altLang="en-US" sz="932" dirty="0">
                <a:solidFill>
                  <a:schemeClr val="bg1"/>
                </a:solidFill>
                <a:latin typeface="Arial Unicode MS" pitchFamily="34" charset="-128"/>
              </a:rPr>
              <a:t>ROOT NODE</a:t>
            </a:r>
          </a:p>
        </p:txBody>
      </p:sp>
      <p:sp>
        <p:nvSpPr>
          <p:cNvPr id="556077" name="Line 45"/>
          <p:cNvSpPr>
            <a:spLocks noChangeShapeType="1"/>
          </p:cNvSpPr>
          <p:nvPr/>
        </p:nvSpPr>
        <p:spPr bwMode="auto">
          <a:xfrm flipH="1">
            <a:off x="6197506" y="2007916"/>
            <a:ext cx="913554" cy="0"/>
          </a:xfrm>
          <a:prstGeom prst="line">
            <a:avLst/>
          </a:prstGeom>
          <a:noFill/>
          <a:ln w="28575">
            <a:solidFill>
              <a:srgbClr val="FF33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endParaRPr lang="en-US" sz="1599" dirty="0">
              <a:solidFill>
                <a:schemeClr val="bg1"/>
              </a:solidFill>
            </a:endParaRPr>
          </a:p>
        </p:txBody>
      </p:sp>
      <p:sp>
        <p:nvSpPr>
          <p:cNvPr id="556078" name="Line 46"/>
          <p:cNvSpPr>
            <a:spLocks noChangeShapeType="1"/>
          </p:cNvSpPr>
          <p:nvPr/>
        </p:nvSpPr>
        <p:spPr bwMode="auto">
          <a:xfrm flipH="1" flipV="1">
            <a:off x="5892988" y="5029202"/>
            <a:ext cx="913554" cy="76200"/>
          </a:xfrm>
          <a:prstGeom prst="line">
            <a:avLst/>
          </a:prstGeom>
          <a:noFill/>
          <a:ln w="28575">
            <a:solidFill>
              <a:srgbClr val="FF33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79" name="Line 47"/>
          <p:cNvSpPr>
            <a:spLocks noChangeShapeType="1"/>
          </p:cNvSpPr>
          <p:nvPr/>
        </p:nvSpPr>
        <p:spPr bwMode="auto">
          <a:xfrm flipH="1" flipV="1">
            <a:off x="6908048" y="4572001"/>
            <a:ext cx="203012" cy="381001"/>
          </a:xfrm>
          <a:prstGeom prst="line">
            <a:avLst/>
          </a:prstGeom>
          <a:noFill/>
          <a:ln w="28575">
            <a:solidFill>
              <a:srgbClr val="FF33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80" name="Text Box 48"/>
          <p:cNvSpPr txBox="1">
            <a:spLocks noChangeArrowheads="1"/>
          </p:cNvSpPr>
          <p:nvPr/>
        </p:nvSpPr>
        <p:spPr bwMode="auto">
          <a:xfrm>
            <a:off x="4480088" y="1905001"/>
            <a:ext cx="920444" cy="256352"/>
          </a:xfrm>
          <a:prstGeom prst="rect">
            <a:avLst/>
          </a:prstGeom>
          <a:solidFill>
            <a:schemeClr val="accent1"/>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spcBef>
                <a:spcPct val="0"/>
              </a:spcBef>
              <a:buClrTx/>
              <a:buSzTx/>
              <a:buFontTx/>
              <a:buNone/>
            </a:pPr>
            <a:r>
              <a:rPr lang="en-US" altLang="en-US" sz="1066" dirty="0">
                <a:solidFill>
                  <a:schemeClr val="bg1"/>
                </a:solidFill>
                <a:latin typeface="Times New Roman" pitchFamily="18" charset="0"/>
              </a:rPr>
              <a:t>PRESIDENT</a:t>
            </a:r>
          </a:p>
        </p:txBody>
      </p:sp>
      <p:sp>
        <p:nvSpPr>
          <p:cNvPr id="556081" name="Text Box 49"/>
          <p:cNvSpPr txBox="1">
            <a:spLocks noChangeArrowheads="1"/>
          </p:cNvSpPr>
          <p:nvPr/>
        </p:nvSpPr>
        <p:spPr bwMode="auto">
          <a:xfrm>
            <a:off x="3160835" y="2730502"/>
            <a:ext cx="359394" cy="256352"/>
          </a:xfrm>
          <a:prstGeom prst="rect">
            <a:avLst/>
          </a:prstGeom>
          <a:solidFill>
            <a:schemeClr val="accent1"/>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spcBef>
                <a:spcPct val="0"/>
              </a:spcBef>
              <a:buClrTx/>
              <a:buSzTx/>
              <a:buFontTx/>
              <a:buNone/>
            </a:pPr>
            <a:r>
              <a:rPr lang="en-US" altLang="en-US" sz="1066" dirty="0">
                <a:solidFill>
                  <a:schemeClr val="bg1"/>
                </a:solidFill>
                <a:latin typeface="Times New Roman" pitchFamily="18" charset="0"/>
              </a:rPr>
              <a:t>VP</a:t>
            </a:r>
          </a:p>
        </p:txBody>
      </p:sp>
      <p:sp>
        <p:nvSpPr>
          <p:cNvPr id="556082" name="Text Box 50"/>
          <p:cNvSpPr txBox="1">
            <a:spLocks noChangeArrowheads="1"/>
          </p:cNvSpPr>
          <p:nvPr/>
        </p:nvSpPr>
        <p:spPr bwMode="auto">
          <a:xfrm>
            <a:off x="4480413" y="2743201"/>
            <a:ext cx="359394" cy="256352"/>
          </a:xfrm>
          <a:prstGeom prst="rect">
            <a:avLst/>
          </a:prstGeom>
          <a:solidFill>
            <a:schemeClr val="accent1"/>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spcBef>
                <a:spcPct val="0"/>
              </a:spcBef>
              <a:buClrTx/>
              <a:buSzTx/>
              <a:buFontTx/>
              <a:buNone/>
            </a:pPr>
            <a:r>
              <a:rPr lang="en-US" altLang="en-US" sz="1066" dirty="0">
                <a:solidFill>
                  <a:schemeClr val="bg1"/>
                </a:solidFill>
                <a:latin typeface="Times New Roman" pitchFamily="18" charset="0"/>
              </a:rPr>
              <a:t>VP</a:t>
            </a:r>
          </a:p>
        </p:txBody>
      </p:sp>
      <p:sp>
        <p:nvSpPr>
          <p:cNvPr id="556083" name="Text Box 51"/>
          <p:cNvSpPr txBox="1">
            <a:spLocks noChangeArrowheads="1"/>
          </p:cNvSpPr>
          <p:nvPr/>
        </p:nvSpPr>
        <p:spPr bwMode="auto">
          <a:xfrm>
            <a:off x="5495473" y="2743201"/>
            <a:ext cx="359394" cy="256352"/>
          </a:xfrm>
          <a:prstGeom prst="rect">
            <a:avLst/>
          </a:prstGeom>
          <a:solidFill>
            <a:schemeClr val="accent1"/>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spcBef>
                <a:spcPct val="0"/>
              </a:spcBef>
              <a:buClrTx/>
              <a:buSzTx/>
              <a:buFontTx/>
              <a:buNone/>
            </a:pPr>
            <a:r>
              <a:rPr lang="en-US" altLang="en-US" sz="1066" dirty="0">
                <a:solidFill>
                  <a:schemeClr val="bg1"/>
                </a:solidFill>
                <a:latin typeface="Times New Roman" pitchFamily="18" charset="0"/>
              </a:rPr>
              <a:t>VP</a:t>
            </a:r>
          </a:p>
        </p:txBody>
      </p:sp>
      <p:sp>
        <p:nvSpPr>
          <p:cNvPr id="556084" name="Text Box 52"/>
          <p:cNvSpPr txBox="1">
            <a:spLocks noChangeArrowheads="1"/>
          </p:cNvSpPr>
          <p:nvPr/>
        </p:nvSpPr>
        <p:spPr bwMode="auto">
          <a:xfrm>
            <a:off x="6743152" y="2743201"/>
            <a:ext cx="359394" cy="256352"/>
          </a:xfrm>
          <a:prstGeom prst="rect">
            <a:avLst/>
          </a:prstGeom>
          <a:solidFill>
            <a:schemeClr val="accent1"/>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spcBef>
                <a:spcPct val="0"/>
              </a:spcBef>
              <a:buClrTx/>
              <a:buSzTx/>
              <a:buFontTx/>
              <a:buNone/>
            </a:pPr>
            <a:r>
              <a:rPr lang="en-US" altLang="en-US" sz="1066" dirty="0">
                <a:solidFill>
                  <a:schemeClr val="bg1"/>
                </a:solidFill>
                <a:latin typeface="Times New Roman" pitchFamily="18" charset="0"/>
              </a:rPr>
              <a:t>VP</a:t>
            </a:r>
          </a:p>
        </p:txBody>
      </p:sp>
      <p:sp>
        <p:nvSpPr>
          <p:cNvPr id="556085" name="Text Box 53"/>
          <p:cNvSpPr txBox="1">
            <a:spLocks noChangeArrowheads="1"/>
          </p:cNvSpPr>
          <p:nvPr/>
        </p:nvSpPr>
        <p:spPr bwMode="auto">
          <a:xfrm>
            <a:off x="5044938" y="3460751"/>
            <a:ext cx="378630" cy="194797"/>
          </a:xfrm>
          <a:prstGeom prst="rect">
            <a:avLst/>
          </a:prstGeom>
          <a:solidFill>
            <a:schemeClr val="accent1"/>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spcBef>
                <a:spcPct val="0"/>
              </a:spcBef>
              <a:buClrTx/>
              <a:buSzTx/>
              <a:buFontTx/>
              <a:buNone/>
            </a:pPr>
            <a:r>
              <a:rPr lang="en-US" altLang="en-US" sz="666" dirty="0">
                <a:solidFill>
                  <a:schemeClr val="bg1"/>
                </a:solidFill>
                <a:latin typeface="Times New Roman" pitchFamily="18" charset="0"/>
              </a:rPr>
              <a:t>MGR</a:t>
            </a:r>
          </a:p>
        </p:txBody>
      </p:sp>
      <p:sp>
        <p:nvSpPr>
          <p:cNvPr id="556086" name="Text Box 54"/>
          <p:cNvSpPr txBox="1">
            <a:spLocks noChangeArrowheads="1"/>
          </p:cNvSpPr>
          <p:nvPr/>
        </p:nvSpPr>
        <p:spPr bwMode="auto">
          <a:xfrm>
            <a:off x="6774770" y="3460751"/>
            <a:ext cx="378630" cy="194797"/>
          </a:xfrm>
          <a:prstGeom prst="rect">
            <a:avLst/>
          </a:prstGeom>
          <a:solidFill>
            <a:schemeClr val="accent1"/>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spcBef>
                <a:spcPct val="0"/>
              </a:spcBef>
              <a:buClrTx/>
              <a:buSzTx/>
              <a:buFontTx/>
              <a:buNone/>
            </a:pPr>
            <a:r>
              <a:rPr lang="en-US" altLang="en-US" sz="666" dirty="0">
                <a:solidFill>
                  <a:schemeClr val="bg1"/>
                </a:solidFill>
                <a:latin typeface="Times New Roman" pitchFamily="18" charset="0"/>
              </a:rPr>
              <a:t>MGR</a:t>
            </a:r>
          </a:p>
        </p:txBody>
      </p:sp>
      <p:sp>
        <p:nvSpPr>
          <p:cNvPr id="556087" name="Text Box 55"/>
          <p:cNvSpPr txBox="1">
            <a:spLocks noChangeArrowheads="1"/>
          </p:cNvSpPr>
          <p:nvPr/>
        </p:nvSpPr>
        <p:spPr bwMode="auto">
          <a:xfrm>
            <a:off x="5038595" y="4191002"/>
            <a:ext cx="378630" cy="194797"/>
          </a:xfrm>
          <a:prstGeom prst="rect">
            <a:avLst/>
          </a:prstGeom>
          <a:solidFill>
            <a:schemeClr val="accent1"/>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spcBef>
                <a:spcPct val="0"/>
              </a:spcBef>
              <a:buClrTx/>
              <a:buSzTx/>
              <a:buFontTx/>
              <a:buNone/>
            </a:pPr>
            <a:r>
              <a:rPr lang="en-US" altLang="en-US" sz="666" dirty="0">
                <a:solidFill>
                  <a:schemeClr val="bg1"/>
                </a:solidFill>
                <a:latin typeface="Times New Roman" pitchFamily="18" charset="0"/>
              </a:rPr>
              <a:t>MGR</a:t>
            </a:r>
          </a:p>
        </p:txBody>
      </p:sp>
      <p:sp>
        <p:nvSpPr>
          <p:cNvPr id="556088" name="Text Box 56"/>
          <p:cNvSpPr txBox="1">
            <a:spLocks noChangeArrowheads="1"/>
          </p:cNvSpPr>
          <p:nvPr/>
        </p:nvSpPr>
        <p:spPr bwMode="auto">
          <a:xfrm>
            <a:off x="3120554" y="3505201"/>
            <a:ext cx="378630" cy="194797"/>
          </a:xfrm>
          <a:prstGeom prst="rect">
            <a:avLst/>
          </a:prstGeom>
          <a:solidFill>
            <a:schemeClr val="accent1"/>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spcBef>
                <a:spcPct val="0"/>
              </a:spcBef>
              <a:buClrTx/>
              <a:buSzTx/>
              <a:buFontTx/>
              <a:buNone/>
            </a:pPr>
            <a:r>
              <a:rPr lang="en-US" altLang="en-US" sz="666" dirty="0">
                <a:solidFill>
                  <a:schemeClr val="bg1"/>
                </a:solidFill>
                <a:latin typeface="Times New Roman" pitchFamily="18" charset="0"/>
              </a:rPr>
              <a:t>MGR</a:t>
            </a:r>
          </a:p>
        </p:txBody>
      </p:sp>
      <p:sp>
        <p:nvSpPr>
          <p:cNvPr id="556089" name="Line 57"/>
          <p:cNvSpPr>
            <a:spLocks noChangeShapeType="1"/>
          </p:cNvSpPr>
          <p:nvPr/>
        </p:nvSpPr>
        <p:spPr bwMode="auto">
          <a:xfrm flipH="1" flipV="1">
            <a:off x="5994494" y="3810000"/>
            <a:ext cx="913554" cy="1295401"/>
          </a:xfrm>
          <a:prstGeom prst="line">
            <a:avLst/>
          </a:prstGeom>
          <a:noFill/>
          <a:ln w="28575">
            <a:solidFill>
              <a:srgbClr val="FF33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Tree>
    <p:extLst>
      <p:ext uri="{BB962C8B-B14F-4D97-AF65-F5344CB8AC3E}">
        <p14:creationId xmlns:p14="http://schemas.microsoft.com/office/powerpoint/2010/main" val="4078371019"/>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7F8D7D94-3455-466E-8A89-B921ABFD78BC}"/>
              </a:ext>
            </a:extLst>
          </p:cNvPr>
          <p:cNvSpPr>
            <a:spLocks noGrp="1" noChangeArrowheads="1"/>
          </p:cNvSpPr>
          <p:nvPr>
            <p:ph type="title"/>
          </p:nvPr>
        </p:nvSpPr>
        <p:spPr/>
        <p:txBody>
          <a:bodyPr/>
          <a:lstStyle/>
          <a:p>
            <a:r>
              <a:rPr lang="en-US" altLang="en-US"/>
              <a:t>Tree Traversal</a:t>
            </a:r>
          </a:p>
        </p:txBody>
      </p:sp>
      <p:sp>
        <p:nvSpPr>
          <p:cNvPr id="377859" name="Rectangle 3">
            <a:extLst>
              <a:ext uri="{FF2B5EF4-FFF2-40B4-BE49-F238E27FC236}">
                <a16:creationId xmlns:a16="http://schemas.microsoft.com/office/drawing/2014/main" id="{8AA706B3-FA80-42EC-80DB-F9B6818DD1CE}"/>
              </a:ext>
            </a:extLst>
          </p:cNvPr>
          <p:cNvSpPr>
            <a:spLocks noGrp="1" noChangeArrowheads="1"/>
          </p:cNvSpPr>
          <p:nvPr>
            <p:ph type="body" idx="1"/>
          </p:nvPr>
        </p:nvSpPr>
        <p:spPr>
          <a:xfrm>
            <a:off x="1071563" y="1057275"/>
            <a:ext cx="8453437" cy="4581525"/>
          </a:xfrm>
        </p:spPr>
        <p:txBody>
          <a:bodyPr>
            <a:noAutofit/>
          </a:bodyPr>
          <a:lstStyle/>
          <a:p>
            <a:pPr>
              <a:lnSpc>
                <a:spcPct val="90000"/>
              </a:lnSpc>
            </a:pPr>
            <a:r>
              <a:rPr lang="en-US" altLang="en-US" sz="2000" dirty="0"/>
              <a:t>Two main methods:</a:t>
            </a:r>
          </a:p>
          <a:p>
            <a:pPr lvl="1">
              <a:lnSpc>
                <a:spcPct val="90000"/>
              </a:lnSpc>
            </a:pPr>
            <a:r>
              <a:rPr lang="en-US" altLang="en-US" sz="2000" dirty="0" err="1">
                <a:solidFill>
                  <a:srgbClr val="FF0000"/>
                </a:solidFill>
              </a:rPr>
              <a:t>In</a:t>
            </a:r>
            <a:r>
              <a:rPr lang="en-US" altLang="en-US" sz="2000" dirty="0" err="1"/>
              <a:t>order</a:t>
            </a:r>
            <a:endParaRPr lang="en-US" altLang="en-US" sz="2000" dirty="0"/>
          </a:p>
          <a:p>
            <a:pPr lvl="1">
              <a:lnSpc>
                <a:spcPct val="90000"/>
              </a:lnSpc>
            </a:pPr>
            <a:r>
              <a:rPr lang="en-US" altLang="en-US" sz="2000" dirty="0">
                <a:solidFill>
                  <a:srgbClr val="FF3300"/>
                </a:solidFill>
              </a:rPr>
              <a:t>Pre</a:t>
            </a:r>
            <a:r>
              <a:rPr lang="en-US" altLang="en-US" sz="2000" dirty="0"/>
              <a:t>order</a:t>
            </a:r>
          </a:p>
          <a:p>
            <a:pPr lvl="1">
              <a:lnSpc>
                <a:spcPct val="90000"/>
              </a:lnSpc>
            </a:pPr>
            <a:r>
              <a:rPr lang="en-US" altLang="en-US" sz="2000" dirty="0" err="1">
                <a:solidFill>
                  <a:srgbClr val="FF3300"/>
                </a:solidFill>
              </a:rPr>
              <a:t>Post</a:t>
            </a:r>
            <a:r>
              <a:rPr lang="en-US" altLang="en-US" sz="2000" dirty="0" err="1"/>
              <a:t>order</a:t>
            </a:r>
            <a:endParaRPr lang="en-US" altLang="en-US" sz="2000" dirty="0"/>
          </a:p>
          <a:p>
            <a:pPr>
              <a:lnSpc>
                <a:spcPct val="90000"/>
              </a:lnSpc>
            </a:pPr>
            <a:r>
              <a:rPr lang="en-US" altLang="en-US" sz="2000" dirty="0"/>
              <a:t>Recursive definition</a:t>
            </a:r>
          </a:p>
          <a:p>
            <a:pPr>
              <a:lnSpc>
                <a:spcPct val="90000"/>
              </a:lnSpc>
            </a:pPr>
            <a:endParaRPr lang="en-US" altLang="en-US" sz="2000" dirty="0"/>
          </a:p>
          <a:p>
            <a:pPr>
              <a:lnSpc>
                <a:spcPct val="90000"/>
              </a:lnSpc>
            </a:pPr>
            <a:r>
              <a:rPr lang="en-US" altLang="en-US" sz="2000" dirty="0" err="1">
                <a:solidFill>
                  <a:srgbClr val="FF0000"/>
                </a:solidFill>
              </a:rPr>
              <a:t>In</a:t>
            </a:r>
            <a:r>
              <a:rPr lang="en-US" altLang="en-US" sz="2000" dirty="0" err="1"/>
              <a:t>order</a:t>
            </a:r>
            <a:endParaRPr lang="en-US" altLang="en-US" sz="2000" dirty="0"/>
          </a:p>
          <a:p>
            <a:pPr marL="0" indent="0">
              <a:lnSpc>
                <a:spcPct val="90000"/>
              </a:lnSpc>
              <a:buNone/>
            </a:pPr>
            <a:endParaRPr lang="en-US" altLang="en-US" sz="2000" dirty="0"/>
          </a:p>
          <a:p>
            <a:pPr>
              <a:lnSpc>
                <a:spcPct val="90000"/>
              </a:lnSpc>
            </a:pPr>
            <a:endParaRPr lang="en-US" altLang="en-US" sz="2000" dirty="0"/>
          </a:p>
          <a:p>
            <a:pPr>
              <a:lnSpc>
                <a:spcPct val="90000"/>
              </a:lnSpc>
            </a:pPr>
            <a:r>
              <a:rPr lang="en-US" altLang="en-US" sz="2000" dirty="0">
                <a:solidFill>
                  <a:srgbClr val="FF3300"/>
                </a:solidFill>
              </a:rPr>
              <a:t>Pre</a:t>
            </a:r>
            <a:r>
              <a:rPr lang="en-US" altLang="en-US" sz="2000" dirty="0"/>
              <a:t>order: </a:t>
            </a:r>
          </a:p>
          <a:p>
            <a:pPr lvl="1">
              <a:lnSpc>
                <a:spcPct val="90000"/>
              </a:lnSpc>
            </a:pPr>
            <a:r>
              <a:rPr lang="en-US" altLang="en-US" sz="2000" dirty="0"/>
              <a:t>visit the root</a:t>
            </a:r>
          </a:p>
          <a:p>
            <a:pPr lvl="1">
              <a:lnSpc>
                <a:spcPct val="90000"/>
              </a:lnSpc>
            </a:pPr>
            <a:r>
              <a:rPr lang="en-US" altLang="en-US" sz="2000" dirty="0"/>
              <a:t>traverse in preorder the children (subtrees)</a:t>
            </a:r>
          </a:p>
          <a:p>
            <a:pPr lvl="1">
              <a:lnSpc>
                <a:spcPct val="90000"/>
              </a:lnSpc>
            </a:pPr>
            <a:endParaRPr lang="en-US" altLang="en-US" sz="2000" dirty="0"/>
          </a:p>
          <a:p>
            <a:pPr>
              <a:lnSpc>
                <a:spcPct val="90000"/>
              </a:lnSpc>
            </a:pPr>
            <a:r>
              <a:rPr lang="en-US" altLang="en-US" sz="2000" dirty="0" err="1">
                <a:solidFill>
                  <a:srgbClr val="FF3300"/>
                </a:solidFill>
              </a:rPr>
              <a:t>Post</a:t>
            </a:r>
            <a:r>
              <a:rPr lang="en-US" altLang="en-US" sz="2000" dirty="0" err="1"/>
              <a:t>order</a:t>
            </a:r>
            <a:endParaRPr lang="en-US" altLang="en-US" sz="2000" dirty="0"/>
          </a:p>
          <a:p>
            <a:pPr lvl="1">
              <a:lnSpc>
                <a:spcPct val="90000"/>
              </a:lnSpc>
            </a:pPr>
            <a:r>
              <a:rPr lang="en-US" altLang="en-US" sz="2000" dirty="0"/>
              <a:t>traverse in </a:t>
            </a:r>
            <a:r>
              <a:rPr lang="en-US" altLang="en-US" sz="2000" dirty="0" err="1"/>
              <a:t>postorder</a:t>
            </a:r>
            <a:r>
              <a:rPr lang="en-US" altLang="en-US" sz="2000" dirty="0"/>
              <a:t> the children (subtrees)</a:t>
            </a:r>
          </a:p>
          <a:p>
            <a:pPr lvl="1">
              <a:lnSpc>
                <a:spcPct val="90000"/>
              </a:lnSpc>
            </a:pPr>
            <a:r>
              <a:rPr lang="en-US" altLang="en-US" sz="2000" dirty="0"/>
              <a:t>visit the root</a:t>
            </a:r>
          </a:p>
          <a:p>
            <a:pPr lvl="1">
              <a:lnSpc>
                <a:spcPct val="90000"/>
              </a:lnSpc>
            </a:pPr>
            <a:endParaRPr lang="en-US" altLang="en-US" sz="2000" dirty="0"/>
          </a:p>
        </p:txBody>
      </p:sp>
    </p:spTree>
  </p:cSld>
  <p:clrMapOvr>
    <a:masterClrMapping/>
  </p:clrMapOvr>
  <p:transition>
    <p:fad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7BB40-F587-4F27-8E3B-78338EF6D207}"/>
              </a:ext>
            </a:extLst>
          </p:cNvPr>
          <p:cNvSpPr>
            <a:spLocks noGrp="1"/>
          </p:cNvSpPr>
          <p:nvPr>
            <p:ph type="title"/>
          </p:nvPr>
        </p:nvSpPr>
        <p:spPr/>
        <p:txBody>
          <a:bodyPr/>
          <a:lstStyle/>
          <a:p>
            <a:r>
              <a:rPr lang="en-US" dirty="0"/>
              <a:t>Tree traversal (cont..) </a:t>
            </a:r>
          </a:p>
        </p:txBody>
      </p:sp>
      <p:sp>
        <p:nvSpPr>
          <p:cNvPr id="4" name="Rectangle 3">
            <a:extLst>
              <a:ext uri="{FF2B5EF4-FFF2-40B4-BE49-F238E27FC236}">
                <a16:creationId xmlns:a16="http://schemas.microsoft.com/office/drawing/2014/main" id="{22C8839C-48F0-4739-9EE2-8C070EA31B97}"/>
              </a:ext>
            </a:extLst>
          </p:cNvPr>
          <p:cNvSpPr/>
          <p:nvPr/>
        </p:nvSpPr>
        <p:spPr bwMode="auto">
          <a:xfrm>
            <a:off x="1350499" y="1477108"/>
            <a:ext cx="3460652" cy="3671667"/>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6" name="Rectangle 3">
            <a:extLst>
              <a:ext uri="{FF2B5EF4-FFF2-40B4-BE49-F238E27FC236}">
                <a16:creationId xmlns:a16="http://schemas.microsoft.com/office/drawing/2014/main" id="{CE78EBEE-7CB9-4FBC-BC4E-F7C34C6E2CE2}"/>
              </a:ext>
            </a:extLst>
          </p:cNvPr>
          <p:cNvSpPr txBox="1">
            <a:spLocks noChangeArrowheads="1"/>
          </p:cNvSpPr>
          <p:nvPr/>
        </p:nvSpPr>
        <p:spPr>
          <a:xfrm>
            <a:off x="5008098" y="1454248"/>
            <a:ext cx="6344530" cy="3886200"/>
          </a:xfrm>
          <a:prstGeom prst="rect">
            <a:avLst/>
          </a:prstGeom>
        </p:spPr>
        <p:txBody>
          <a:bodyPr vert="horz" lIns="68589" tIns="34295" rIns="68589" bIns="34295" rtlCol="0">
            <a:normAutofit/>
          </a:bodyPr>
          <a:lst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a:lstStyle>
          <a:p>
            <a:pPr marL="609036" lvl="1" indent="0">
              <a:lnSpc>
                <a:spcPct val="90000"/>
              </a:lnSpc>
              <a:buNone/>
            </a:pPr>
            <a:r>
              <a:rPr lang="en-US" altLang="en-US" sz="2000" b="1" kern="0" dirty="0"/>
              <a:t>BFS and DFSs of the Tree</a:t>
            </a:r>
          </a:p>
          <a:p>
            <a:pPr lvl="1">
              <a:lnSpc>
                <a:spcPct val="90000"/>
              </a:lnSpc>
            </a:pPr>
            <a:endParaRPr lang="en-US" altLang="en-US" sz="1800" kern="0" dirty="0"/>
          </a:p>
          <a:p>
            <a:pPr lvl="1">
              <a:lnSpc>
                <a:spcPct val="90000"/>
              </a:lnSpc>
            </a:pPr>
            <a:r>
              <a:rPr lang="en-US" altLang="en-US" sz="1800" kern="0" dirty="0"/>
              <a:t>Breadth First Traversal : 1 2 3 4 5</a:t>
            </a:r>
          </a:p>
          <a:p>
            <a:pPr lvl="1">
              <a:lnSpc>
                <a:spcPct val="90000"/>
              </a:lnSpc>
            </a:pPr>
            <a:endParaRPr lang="en-US" altLang="en-US" sz="1800" kern="0" dirty="0"/>
          </a:p>
          <a:p>
            <a:pPr lvl="1">
              <a:lnSpc>
                <a:spcPct val="90000"/>
              </a:lnSpc>
            </a:pPr>
            <a:r>
              <a:rPr lang="en-US" altLang="en-US" sz="1800" kern="0" dirty="0"/>
              <a:t>Depth First Traversals:</a:t>
            </a:r>
          </a:p>
          <a:p>
            <a:pPr lvl="1">
              <a:lnSpc>
                <a:spcPct val="90000"/>
              </a:lnSpc>
            </a:pPr>
            <a:r>
              <a:rPr lang="en-US" altLang="en-US" sz="1800" kern="0" dirty="0"/>
              <a:t>      Preorder Traversal : 1 2 4 5 3 </a:t>
            </a:r>
          </a:p>
          <a:p>
            <a:pPr lvl="1">
              <a:lnSpc>
                <a:spcPct val="90000"/>
              </a:lnSpc>
            </a:pPr>
            <a:r>
              <a:rPr lang="en-US" altLang="en-US" sz="1800" kern="0" dirty="0"/>
              <a:t>      </a:t>
            </a:r>
            <a:r>
              <a:rPr lang="en-US" altLang="en-US" sz="1800" kern="0" dirty="0" err="1"/>
              <a:t>Inorder</a:t>
            </a:r>
            <a:r>
              <a:rPr lang="en-US" altLang="en-US" sz="1800" kern="0" dirty="0"/>
              <a:t> Traversal  :  4 2 5 1 3 </a:t>
            </a:r>
          </a:p>
          <a:p>
            <a:pPr lvl="1">
              <a:lnSpc>
                <a:spcPct val="90000"/>
              </a:lnSpc>
            </a:pPr>
            <a:r>
              <a:rPr lang="en-US" altLang="en-US" sz="1800" kern="0" dirty="0"/>
              <a:t>      </a:t>
            </a:r>
            <a:r>
              <a:rPr lang="en-US" altLang="en-US" sz="1800" kern="0" dirty="0" err="1"/>
              <a:t>Postorder</a:t>
            </a:r>
            <a:r>
              <a:rPr lang="en-US" altLang="en-US" sz="1800" kern="0" dirty="0"/>
              <a:t> Traversal : 4 5 2 3 1</a:t>
            </a:r>
          </a:p>
          <a:p>
            <a:pPr lvl="1">
              <a:lnSpc>
                <a:spcPct val="90000"/>
              </a:lnSpc>
            </a:pPr>
            <a:endParaRPr lang="en-US" altLang="en-US" sz="1800" kern="0" dirty="0"/>
          </a:p>
        </p:txBody>
      </p:sp>
    </p:spTree>
    <p:extLst>
      <p:ext uri="{BB962C8B-B14F-4D97-AF65-F5344CB8AC3E}">
        <p14:creationId xmlns:p14="http://schemas.microsoft.com/office/powerpoint/2010/main" val="4230433788"/>
      </p:ext>
    </p:extLst>
  </p:cSld>
  <p:clrMapOvr>
    <a:masterClrMapping/>
  </p:clrMapOvr>
  <p:transition>
    <p:fad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altLang="en-US"/>
              <a:t>Graph</a:t>
            </a:r>
          </a:p>
        </p:txBody>
      </p:sp>
      <p:sp>
        <p:nvSpPr>
          <p:cNvPr id="559107" name="Rectangle 3"/>
          <p:cNvSpPr>
            <a:spLocks noGrp="1" noChangeArrowheads="1"/>
          </p:cNvSpPr>
          <p:nvPr>
            <p:ph type="body" idx="1"/>
          </p:nvPr>
        </p:nvSpPr>
        <p:spPr>
          <a:xfrm>
            <a:off x="513170" y="1219201"/>
            <a:ext cx="11673191" cy="3200401"/>
          </a:xfrm>
        </p:spPr>
        <p:txBody>
          <a:bodyPr/>
          <a:lstStyle/>
          <a:p>
            <a:r>
              <a:rPr lang="en-US" altLang="en-US"/>
              <a:t>A </a:t>
            </a:r>
            <a:r>
              <a:rPr lang="en-US" altLang="en-US">
                <a:solidFill>
                  <a:srgbClr val="0000FF"/>
                </a:solidFill>
              </a:rPr>
              <a:t>graph</a:t>
            </a:r>
            <a:r>
              <a:rPr lang="en-US" altLang="en-US"/>
              <a:t> is a non-linear structure  (also called a </a:t>
            </a:r>
            <a:r>
              <a:rPr lang="en-US" altLang="en-US">
                <a:solidFill>
                  <a:srgbClr val="0000FF"/>
                </a:solidFill>
              </a:rPr>
              <a:t>network)</a:t>
            </a:r>
          </a:p>
          <a:p>
            <a:r>
              <a:rPr lang="en-US" altLang="en-US"/>
              <a:t>Unlike a tree or binary tree, a graph does </a:t>
            </a:r>
            <a:r>
              <a:rPr lang="en-US" altLang="en-US">
                <a:solidFill>
                  <a:srgbClr val="0000FF"/>
                </a:solidFill>
              </a:rPr>
              <a:t>not </a:t>
            </a:r>
            <a:r>
              <a:rPr lang="en-US" altLang="en-US"/>
              <a:t>have a root – no primary entry point.</a:t>
            </a:r>
          </a:p>
          <a:p>
            <a:r>
              <a:rPr lang="en-US" altLang="en-US"/>
              <a:t>Any node can be connected to any other node by an </a:t>
            </a:r>
            <a:r>
              <a:rPr lang="en-US" altLang="en-US">
                <a:solidFill>
                  <a:srgbClr val="0000FF"/>
                </a:solidFill>
              </a:rPr>
              <a:t>edge</a:t>
            </a:r>
          </a:p>
          <a:p>
            <a:r>
              <a:rPr lang="en-US" altLang="en-US"/>
              <a:t>Can have any number of edges and nodes</a:t>
            </a:r>
          </a:p>
          <a:p>
            <a:endParaRPr lang="en-US" altLang="en-US"/>
          </a:p>
          <a:p>
            <a:r>
              <a:rPr lang="en-US" altLang="en-US"/>
              <a:t>Analogy: the highway system connecting cities on a map</a:t>
            </a:r>
          </a:p>
        </p:txBody>
      </p:sp>
      <p:sp>
        <p:nvSpPr>
          <p:cNvPr id="559108" name="Oval 4"/>
          <p:cNvSpPr>
            <a:spLocks noChangeArrowheads="1"/>
          </p:cNvSpPr>
          <p:nvPr/>
        </p:nvSpPr>
        <p:spPr bwMode="auto">
          <a:xfrm>
            <a:off x="5588470" y="572718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9109" name="Oval 5"/>
          <p:cNvSpPr>
            <a:spLocks noChangeArrowheads="1"/>
          </p:cNvSpPr>
          <p:nvPr/>
        </p:nvSpPr>
        <p:spPr bwMode="auto">
          <a:xfrm>
            <a:off x="5791482" y="496518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9110" name="Oval 6"/>
          <p:cNvSpPr>
            <a:spLocks noChangeArrowheads="1"/>
          </p:cNvSpPr>
          <p:nvPr/>
        </p:nvSpPr>
        <p:spPr bwMode="auto">
          <a:xfrm>
            <a:off x="6502024" y="397458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9111" name="Oval 7"/>
          <p:cNvSpPr>
            <a:spLocks noChangeArrowheads="1"/>
          </p:cNvSpPr>
          <p:nvPr/>
        </p:nvSpPr>
        <p:spPr bwMode="auto">
          <a:xfrm>
            <a:off x="6705036" y="466038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9112" name="Oval 8"/>
          <p:cNvSpPr>
            <a:spLocks noChangeArrowheads="1"/>
          </p:cNvSpPr>
          <p:nvPr/>
        </p:nvSpPr>
        <p:spPr bwMode="auto">
          <a:xfrm>
            <a:off x="7821602" y="4584182"/>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9113" name="Oval 9"/>
          <p:cNvSpPr>
            <a:spLocks noChangeArrowheads="1"/>
          </p:cNvSpPr>
          <p:nvPr/>
        </p:nvSpPr>
        <p:spPr bwMode="auto">
          <a:xfrm>
            <a:off x="8532144" y="397458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9114" name="Oval 10"/>
          <p:cNvSpPr>
            <a:spLocks noChangeArrowheads="1"/>
          </p:cNvSpPr>
          <p:nvPr/>
        </p:nvSpPr>
        <p:spPr bwMode="auto">
          <a:xfrm>
            <a:off x="8938168" y="466038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9115" name="Oval 11"/>
          <p:cNvSpPr>
            <a:spLocks noChangeArrowheads="1"/>
          </p:cNvSpPr>
          <p:nvPr/>
        </p:nvSpPr>
        <p:spPr bwMode="auto">
          <a:xfrm>
            <a:off x="9953229" y="4431782"/>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9116" name="Oval 12"/>
          <p:cNvSpPr>
            <a:spLocks noChangeArrowheads="1"/>
          </p:cNvSpPr>
          <p:nvPr/>
        </p:nvSpPr>
        <p:spPr bwMode="auto">
          <a:xfrm>
            <a:off x="7415578" y="5269982"/>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9117" name="Oval 13"/>
          <p:cNvSpPr>
            <a:spLocks noChangeArrowheads="1"/>
          </p:cNvSpPr>
          <p:nvPr/>
        </p:nvSpPr>
        <p:spPr bwMode="auto">
          <a:xfrm>
            <a:off x="6806542" y="572718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9118" name="Oval 14"/>
          <p:cNvSpPr>
            <a:spLocks noChangeArrowheads="1"/>
          </p:cNvSpPr>
          <p:nvPr/>
        </p:nvSpPr>
        <p:spPr bwMode="auto">
          <a:xfrm>
            <a:off x="7821602" y="587958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9120" name="Oval 16"/>
          <p:cNvSpPr>
            <a:spLocks noChangeArrowheads="1"/>
          </p:cNvSpPr>
          <p:nvPr/>
        </p:nvSpPr>
        <p:spPr bwMode="auto">
          <a:xfrm>
            <a:off x="9750217" y="587958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9121" name="Oval 17"/>
          <p:cNvSpPr>
            <a:spLocks noChangeArrowheads="1"/>
          </p:cNvSpPr>
          <p:nvPr/>
        </p:nvSpPr>
        <p:spPr bwMode="auto">
          <a:xfrm>
            <a:off x="11272807" y="572718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9122" name="Oval 18"/>
          <p:cNvSpPr>
            <a:spLocks noChangeArrowheads="1"/>
          </p:cNvSpPr>
          <p:nvPr/>
        </p:nvSpPr>
        <p:spPr bwMode="auto">
          <a:xfrm>
            <a:off x="10054735" y="5269982"/>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9123" name="Line 19"/>
          <p:cNvSpPr>
            <a:spLocks noChangeShapeType="1"/>
          </p:cNvSpPr>
          <p:nvPr/>
        </p:nvSpPr>
        <p:spPr bwMode="auto">
          <a:xfrm flipV="1">
            <a:off x="5791482" y="5441951"/>
            <a:ext cx="101506" cy="4572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9124" name="Line 20"/>
          <p:cNvSpPr>
            <a:spLocks noChangeShapeType="1"/>
          </p:cNvSpPr>
          <p:nvPr/>
        </p:nvSpPr>
        <p:spPr bwMode="auto">
          <a:xfrm flipH="1" flipV="1">
            <a:off x="6806542" y="4451351"/>
            <a:ext cx="101506"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9125" name="Line 21"/>
          <p:cNvSpPr>
            <a:spLocks noChangeShapeType="1"/>
          </p:cNvSpPr>
          <p:nvPr/>
        </p:nvSpPr>
        <p:spPr bwMode="auto">
          <a:xfrm>
            <a:off x="7111060" y="4984750"/>
            <a:ext cx="710542" cy="0"/>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9126" name="Line 22"/>
          <p:cNvSpPr>
            <a:spLocks noChangeShapeType="1"/>
          </p:cNvSpPr>
          <p:nvPr/>
        </p:nvSpPr>
        <p:spPr bwMode="auto">
          <a:xfrm flipV="1">
            <a:off x="8126120" y="4451351"/>
            <a:ext cx="507530"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9127" name="Line 23"/>
          <p:cNvSpPr>
            <a:spLocks noChangeShapeType="1"/>
          </p:cNvSpPr>
          <p:nvPr/>
        </p:nvSpPr>
        <p:spPr bwMode="auto">
          <a:xfrm>
            <a:off x="8227626" y="4908552"/>
            <a:ext cx="812048" cy="76200"/>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9128" name="Line 24"/>
          <p:cNvSpPr>
            <a:spLocks noChangeShapeType="1"/>
          </p:cNvSpPr>
          <p:nvPr/>
        </p:nvSpPr>
        <p:spPr bwMode="auto">
          <a:xfrm flipH="1" flipV="1">
            <a:off x="8938168" y="4375151"/>
            <a:ext cx="203012" cy="533399"/>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9129" name="Line 25"/>
          <p:cNvSpPr>
            <a:spLocks noChangeShapeType="1"/>
          </p:cNvSpPr>
          <p:nvPr/>
        </p:nvSpPr>
        <p:spPr bwMode="auto">
          <a:xfrm flipV="1">
            <a:off x="6096000" y="4451351"/>
            <a:ext cx="507530" cy="685800"/>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9130" name="Line 26"/>
          <p:cNvSpPr>
            <a:spLocks noChangeShapeType="1"/>
          </p:cNvSpPr>
          <p:nvPr/>
        </p:nvSpPr>
        <p:spPr bwMode="auto">
          <a:xfrm flipV="1">
            <a:off x="9242686" y="4832352"/>
            <a:ext cx="710542" cy="228600"/>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9131" name="Line 27"/>
          <p:cNvSpPr>
            <a:spLocks noChangeShapeType="1"/>
          </p:cNvSpPr>
          <p:nvPr/>
        </p:nvSpPr>
        <p:spPr bwMode="auto">
          <a:xfrm flipH="1">
            <a:off x="7111060" y="5670551"/>
            <a:ext cx="304518" cy="304800"/>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9132" name="Line 28"/>
          <p:cNvSpPr>
            <a:spLocks noChangeShapeType="1"/>
          </p:cNvSpPr>
          <p:nvPr/>
        </p:nvSpPr>
        <p:spPr bwMode="auto">
          <a:xfrm flipV="1">
            <a:off x="7720096" y="5594352"/>
            <a:ext cx="2436144" cy="76200"/>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9133" name="Line 29"/>
          <p:cNvSpPr>
            <a:spLocks noChangeShapeType="1"/>
          </p:cNvSpPr>
          <p:nvPr/>
        </p:nvSpPr>
        <p:spPr bwMode="auto">
          <a:xfrm flipH="1" flipV="1">
            <a:off x="10359253" y="5746752"/>
            <a:ext cx="913554" cy="228600"/>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9134" name="Line 30"/>
          <p:cNvSpPr>
            <a:spLocks noChangeShapeType="1"/>
          </p:cNvSpPr>
          <p:nvPr/>
        </p:nvSpPr>
        <p:spPr bwMode="auto">
          <a:xfrm flipH="1">
            <a:off x="7720096" y="5060950"/>
            <a:ext cx="1218072" cy="4572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9135" name="Line 31"/>
          <p:cNvSpPr>
            <a:spLocks noChangeShapeType="1"/>
          </p:cNvSpPr>
          <p:nvPr/>
        </p:nvSpPr>
        <p:spPr bwMode="auto">
          <a:xfrm flipH="1">
            <a:off x="10054735" y="6127751"/>
            <a:ext cx="1319578" cy="76200"/>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9136" name="Line 32"/>
          <p:cNvSpPr>
            <a:spLocks noChangeShapeType="1"/>
          </p:cNvSpPr>
          <p:nvPr/>
        </p:nvSpPr>
        <p:spPr bwMode="auto">
          <a:xfrm flipH="1">
            <a:off x="8227626" y="6203951"/>
            <a:ext cx="1522590" cy="0"/>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9138" name="Line 34"/>
          <p:cNvSpPr>
            <a:spLocks noChangeShapeType="1"/>
          </p:cNvSpPr>
          <p:nvPr/>
        </p:nvSpPr>
        <p:spPr bwMode="auto">
          <a:xfrm flipH="1" flipV="1">
            <a:off x="7618590" y="5746752"/>
            <a:ext cx="304518"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9139" name="Text Box 35"/>
          <p:cNvSpPr txBox="1">
            <a:spLocks noChangeArrowheads="1"/>
          </p:cNvSpPr>
          <p:nvPr/>
        </p:nvSpPr>
        <p:spPr bwMode="auto">
          <a:xfrm>
            <a:off x="1625506" y="5105401"/>
            <a:ext cx="3222816" cy="461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lgn="ctr">
              <a:spcBef>
                <a:spcPct val="0"/>
              </a:spcBef>
              <a:buClrTx/>
              <a:buSzTx/>
              <a:buFontTx/>
              <a:buNone/>
            </a:pPr>
            <a:r>
              <a:rPr lang="en-US" altLang="en-US" sz="2398">
                <a:latin typeface="Arial Unicode MS" pitchFamily="34" charset="-128"/>
              </a:rPr>
              <a:t>a graph data structure</a:t>
            </a:r>
          </a:p>
        </p:txBody>
      </p:sp>
    </p:spTree>
    <p:extLst>
      <p:ext uri="{BB962C8B-B14F-4D97-AF65-F5344CB8AC3E}">
        <p14:creationId xmlns:p14="http://schemas.microsoft.com/office/powerpoint/2010/main" val="1169913654"/>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en-US" altLang="en-US"/>
              <a:t>Summary</a:t>
            </a:r>
          </a:p>
        </p:txBody>
      </p:sp>
      <p:sp>
        <p:nvSpPr>
          <p:cNvPr id="403459" name="Rectangle 3"/>
          <p:cNvSpPr>
            <a:spLocks noGrp="1" noChangeArrowheads="1"/>
          </p:cNvSpPr>
          <p:nvPr>
            <p:ph type="body" idx="1"/>
          </p:nvPr>
        </p:nvSpPr>
        <p:spPr/>
        <p:txBody>
          <a:bodyPr/>
          <a:lstStyle/>
          <a:p>
            <a:pPr lvl="1">
              <a:buFontTx/>
              <a:buChar char="•"/>
            </a:pPr>
            <a:r>
              <a:rPr lang="en-US" altLang="en-US" dirty="0"/>
              <a:t>      </a:t>
            </a:r>
            <a:r>
              <a:rPr lang="en-US" altLang="en-US" sz="2664" dirty="0"/>
              <a:t>Qualities of a software Developer </a:t>
            </a:r>
          </a:p>
          <a:p>
            <a:pPr lvl="1">
              <a:buFontTx/>
              <a:buChar char="•"/>
            </a:pPr>
            <a:r>
              <a:rPr lang="en-US" altLang="en-US" sz="2664" dirty="0"/>
              <a:t>      Problem solving approaches</a:t>
            </a:r>
          </a:p>
          <a:p>
            <a:pPr lvl="1">
              <a:buFontTx/>
              <a:buChar char="•"/>
            </a:pPr>
            <a:r>
              <a:rPr lang="en-US" altLang="en-US" sz="2664" dirty="0"/>
              <a:t>      Problem classification</a:t>
            </a:r>
          </a:p>
          <a:p>
            <a:pPr lvl="1">
              <a:buFontTx/>
              <a:buChar char="•"/>
            </a:pPr>
            <a:r>
              <a:rPr lang="en-US" altLang="en-US" sz="2664" dirty="0"/>
              <a:t>      Flow chart design</a:t>
            </a:r>
          </a:p>
          <a:p>
            <a:pPr lvl="1">
              <a:buFontTx/>
              <a:buChar char="•"/>
            </a:pPr>
            <a:r>
              <a:rPr lang="en-US" altLang="en-US" sz="2664" dirty="0"/>
              <a:t>      Algorithms-Pseudo codes</a:t>
            </a:r>
          </a:p>
          <a:p>
            <a:pPr lvl="1">
              <a:buFontTx/>
              <a:buChar char="•"/>
            </a:pPr>
            <a:r>
              <a:rPr lang="en-US" altLang="en-US" sz="2664" dirty="0"/>
              <a:t>      Algorithm Patterns</a:t>
            </a:r>
          </a:p>
          <a:p>
            <a:pPr lvl="1">
              <a:buFontTx/>
              <a:buChar char="•"/>
            </a:pPr>
            <a:r>
              <a:rPr lang="en-US" altLang="en-US" sz="2664" dirty="0"/>
              <a:t>      Data Structures</a:t>
            </a:r>
          </a:p>
          <a:p>
            <a:pPr>
              <a:buFontTx/>
              <a:buNone/>
            </a:pPr>
            <a:endParaRPr lang="en-US" altLang="en-US" dirty="0"/>
          </a:p>
          <a:p>
            <a:pPr>
              <a:buFontTx/>
              <a:buNone/>
            </a:pPr>
            <a:endParaRPr lang="en-US" altLang="en-US" dirty="0"/>
          </a:p>
          <a:p>
            <a:pPr>
              <a:buFontTx/>
              <a:buNone/>
            </a:pPr>
            <a:endParaRPr lang="en-US" altLang="en-US" dirty="0"/>
          </a:p>
          <a:p>
            <a:pPr>
              <a:buFontTx/>
              <a:buNone/>
            </a:pPr>
            <a:endParaRPr lang="en-US" altLang="en-US" dirty="0"/>
          </a:p>
          <a:p>
            <a:pPr>
              <a:buFontTx/>
              <a:buNone/>
            </a:pPr>
            <a:endParaRPr lang="en-US" altLang="en-US" dirty="0"/>
          </a:p>
          <a:p>
            <a:pPr>
              <a:buFontTx/>
              <a:buNone/>
            </a:pPr>
            <a:endParaRPr lang="en-US" altLang="en-US" sz="3197" dirty="0"/>
          </a:p>
        </p:txBody>
      </p:sp>
    </p:spTree>
    <p:extLst>
      <p:ext uri="{BB962C8B-B14F-4D97-AF65-F5344CB8AC3E}">
        <p14:creationId xmlns:p14="http://schemas.microsoft.com/office/powerpoint/2010/main" val="2183055464"/>
      </p:ext>
    </p:extLst>
  </p:cSld>
  <p:clrMapOvr>
    <a:masterClrMapping/>
  </p:clrMapOvr>
  <p:transition>
    <p:fad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material references</a:t>
            </a:r>
          </a:p>
        </p:txBody>
      </p:sp>
      <p:sp>
        <p:nvSpPr>
          <p:cNvPr id="3" name="Content Placeholder 2"/>
          <p:cNvSpPr>
            <a:spLocks noGrp="1"/>
          </p:cNvSpPr>
          <p:nvPr>
            <p:ph idx="1"/>
          </p:nvPr>
        </p:nvSpPr>
        <p:spPr>
          <a:xfrm>
            <a:off x="408684" y="1576515"/>
            <a:ext cx="11373491" cy="4897665"/>
          </a:xfrm>
        </p:spPr>
        <p:txBody>
          <a:bodyPr/>
          <a:lstStyle/>
          <a:p>
            <a:pPr lvl="1"/>
            <a:endParaRPr lang="en-US" dirty="0"/>
          </a:p>
          <a:p>
            <a:r>
              <a:rPr lang="en-US" dirty="0"/>
              <a:t>Books</a:t>
            </a:r>
          </a:p>
          <a:p>
            <a:pPr lvl="1"/>
            <a:r>
              <a:rPr lang="en-US" dirty="0"/>
              <a:t>“Introduction to Algorithms”, Thomas H </a:t>
            </a:r>
            <a:r>
              <a:rPr lang="en-US" dirty="0" err="1"/>
              <a:t>Cormen</a:t>
            </a:r>
            <a:r>
              <a:rPr lang="en-US" dirty="0"/>
              <a:t>, Charles </a:t>
            </a:r>
            <a:r>
              <a:rPr lang="en-US" dirty="0" err="1"/>
              <a:t>Leiserson</a:t>
            </a:r>
            <a:r>
              <a:rPr lang="en-US" dirty="0"/>
              <a:t>, Ronald </a:t>
            </a:r>
            <a:r>
              <a:rPr lang="en-US" dirty="0" err="1"/>
              <a:t>Rivest</a:t>
            </a:r>
            <a:r>
              <a:rPr lang="en-US" dirty="0"/>
              <a:t> and Clifford Stein, 3rd edition, MIT, July 2009</a:t>
            </a:r>
          </a:p>
          <a:p>
            <a:pPr lvl="1"/>
            <a:r>
              <a:rPr lang="en-US" dirty="0"/>
              <a:t>“Problem Solving Using C: Structured Programming Techniques”, </a:t>
            </a:r>
            <a:r>
              <a:rPr lang="en-US" dirty="0" err="1"/>
              <a:t>Yuksel</a:t>
            </a:r>
            <a:r>
              <a:rPr lang="en-US" dirty="0"/>
              <a:t> </a:t>
            </a:r>
            <a:r>
              <a:rPr lang="en-US" dirty="0" err="1"/>
              <a:t>Uckan</a:t>
            </a:r>
            <a:r>
              <a:rPr lang="en-US" dirty="0"/>
              <a:t> , McGraw-Hill Inc.,1998</a:t>
            </a:r>
          </a:p>
          <a:p>
            <a:pPr lvl="1"/>
            <a:r>
              <a:rPr lang="en-US" dirty="0"/>
              <a:t>"Data Structures and Algorithms Made Easy in Java: Data Structure and Algorithmic Puzzles", </a:t>
            </a:r>
            <a:r>
              <a:rPr lang="en-US" dirty="0" err="1"/>
              <a:t>Narasimha</a:t>
            </a:r>
            <a:r>
              <a:rPr lang="en-US" dirty="0"/>
              <a:t> </a:t>
            </a:r>
            <a:r>
              <a:rPr lang="en-US" dirty="0" err="1"/>
              <a:t>Karumanchi</a:t>
            </a:r>
            <a:r>
              <a:rPr lang="en-US" dirty="0"/>
              <a:t>, </a:t>
            </a:r>
            <a:r>
              <a:rPr lang="en-US" dirty="0" err="1"/>
              <a:t>areerMonk</a:t>
            </a:r>
            <a:r>
              <a:rPr lang="en-US" dirty="0"/>
              <a:t> Publications, 2014</a:t>
            </a:r>
          </a:p>
          <a:p>
            <a:pPr lvl="1"/>
            <a:endParaRPr lang="en-US" dirty="0"/>
          </a:p>
          <a:p>
            <a:r>
              <a:rPr lang="en-US" dirty="0"/>
              <a:t>Web</a:t>
            </a:r>
          </a:p>
          <a:p>
            <a:pPr lvl="1"/>
            <a:r>
              <a:rPr lang="en-US" dirty="0"/>
              <a:t>http://www.slideshare.net/dokka/program-design-and-problem-solving-techniques</a:t>
            </a:r>
          </a:p>
        </p:txBody>
      </p:sp>
    </p:spTree>
    <p:extLst>
      <p:ext uri="{BB962C8B-B14F-4D97-AF65-F5344CB8AC3E}">
        <p14:creationId xmlns:p14="http://schemas.microsoft.com/office/powerpoint/2010/main" val="1938624417"/>
      </p:ext>
    </p:extLst>
  </p:cSld>
  <p:clrMapOvr>
    <a:masterClrMapping/>
  </p:clrMapOvr>
  <p:transition>
    <p:fad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208651" y="282314"/>
            <a:ext cx="8831023" cy="609600"/>
          </a:xfrm>
        </p:spPr>
        <p:txBody>
          <a:bodyPr/>
          <a:lstStyle/>
          <a:p>
            <a:r>
              <a:rPr lang="en-US" altLang="en-US" dirty="0"/>
              <a:t>Greedy Approach</a:t>
            </a:r>
          </a:p>
        </p:txBody>
      </p:sp>
      <p:sp>
        <p:nvSpPr>
          <p:cNvPr id="375811" name="Rectangle 3"/>
          <p:cNvSpPr>
            <a:spLocks noGrp="1" noChangeArrowheads="1"/>
          </p:cNvSpPr>
          <p:nvPr>
            <p:ph type="body" idx="1"/>
          </p:nvPr>
        </p:nvSpPr>
        <p:spPr>
          <a:xfrm>
            <a:off x="107145" y="1195868"/>
            <a:ext cx="11362969" cy="4897665"/>
          </a:xfrm>
        </p:spPr>
        <p:txBody>
          <a:bodyPr>
            <a:normAutofit fontScale="92500" lnSpcReduction="10000"/>
          </a:bodyPr>
          <a:lstStyle/>
          <a:p>
            <a:r>
              <a:rPr lang="en-US" altLang="en-US" dirty="0"/>
              <a:t>Greedy design technique is primarily used in Optimization problems</a:t>
            </a:r>
          </a:p>
          <a:p>
            <a:pPr>
              <a:buFontTx/>
              <a:buNone/>
            </a:pPr>
            <a:endParaRPr lang="en-US" altLang="en-US" dirty="0"/>
          </a:p>
          <a:p>
            <a:r>
              <a:rPr lang="en-US" altLang="en-US" dirty="0"/>
              <a:t>The Greedy approach helps in constructing a solution for a problem through a sequence of steps where each step is considered to be a partial solution. This partial solution is extended progressively to get the complete solution</a:t>
            </a:r>
          </a:p>
          <a:p>
            <a:pPr>
              <a:buFontTx/>
              <a:buNone/>
            </a:pPr>
            <a:endParaRPr lang="en-US" altLang="en-US" dirty="0"/>
          </a:p>
          <a:p>
            <a:r>
              <a:rPr lang="en-US" altLang="en-US" dirty="0"/>
              <a:t>The choice of each step in a greedy approach is done based on the following </a:t>
            </a:r>
          </a:p>
          <a:p>
            <a:pPr lvl="1"/>
            <a:r>
              <a:rPr lang="en-US" altLang="en-US" dirty="0"/>
              <a:t>It must be feasible</a:t>
            </a:r>
          </a:p>
          <a:p>
            <a:pPr lvl="1">
              <a:buClr>
                <a:schemeClr val="tx1"/>
              </a:buClr>
            </a:pPr>
            <a:r>
              <a:rPr lang="en-US" altLang="en-US" dirty="0"/>
              <a:t>It must be locally optimal</a:t>
            </a:r>
          </a:p>
          <a:p>
            <a:pPr lvl="1">
              <a:buClr>
                <a:schemeClr val="tx1"/>
              </a:buClr>
            </a:pPr>
            <a:r>
              <a:rPr lang="en-US" altLang="en-US" dirty="0"/>
              <a:t>It must be irrevocable</a:t>
            </a:r>
          </a:p>
          <a:p>
            <a:pPr>
              <a:buClr>
                <a:schemeClr val="tx1"/>
              </a:buClr>
            </a:pPr>
            <a:r>
              <a:rPr lang="en-US" altLang="en-US" dirty="0"/>
              <a:t>Example: TSP- Traveling Salesman Problem </a:t>
            </a:r>
            <a:endParaRPr lang="en-US" altLang="en-US" b="1" dirty="0">
              <a:solidFill>
                <a:schemeClr val="bg2">
                  <a:lumMod val="75000"/>
                </a:schemeClr>
              </a:solidFill>
              <a:highlight>
                <a:srgbClr val="FFFF00"/>
              </a:highlight>
            </a:endParaRPr>
          </a:p>
          <a:p>
            <a:pPr>
              <a:buClr>
                <a:schemeClr val="tx1"/>
              </a:buClr>
            </a:pPr>
            <a:endParaRPr lang="en-US" b="1" dirty="0">
              <a:solidFill>
                <a:schemeClr val="bg2">
                  <a:lumMod val="75000"/>
                </a:schemeClr>
              </a:solidFill>
              <a:highlight>
                <a:srgbClr val="FFFF00"/>
              </a:highlight>
              <a:hlinkClick r:id="rId3">
                <a:extLst>
                  <a:ext uri="{A12FA001-AC4F-418D-AE19-62706E023703}">
                    <ahyp:hlinkClr xmlns:ahyp="http://schemas.microsoft.com/office/drawing/2018/hyperlinkcolor" val="tx"/>
                  </a:ext>
                </a:extLst>
              </a:hlinkClick>
            </a:endParaRPr>
          </a:p>
          <a:p>
            <a:pPr>
              <a:buClr>
                <a:schemeClr val="tx1"/>
              </a:buClr>
            </a:pPr>
            <a:r>
              <a:rPr lang="en-US" sz="1900" b="1" dirty="0">
                <a:solidFill>
                  <a:schemeClr val="bg2">
                    <a:lumMod val="75000"/>
                  </a:schemeClr>
                </a:solidFill>
                <a:highlight>
                  <a:srgbClr val="FFFF00"/>
                </a:highlight>
                <a:hlinkClick r:id="rId3">
                  <a:extLst>
                    <a:ext uri="{A12FA001-AC4F-418D-AE19-62706E023703}">
                      <ahyp:hlinkClr xmlns:ahyp="http://schemas.microsoft.com/office/drawing/2018/hyperlinkcolor" val="tx"/>
                    </a:ext>
                  </a:extLst>
                </a:hlinkClick>
              </a:rPr>
              <a:t>https://www.youtube.com/watch?v=SC5CX8drAtU</a:t>
            </a:r>
            <a:endParaRPr lang="en-US" altLang="en-US" sz="1900" b="1" dirty="0">
              <a:solidFill>
                <a:schemeClr val="bg2">
                  <a:lumMod val="75000"/>
                </a:schemeClr>
              </a:solidFill>
              <a:highlight>
                <a:srgbClr val="FFFF00"/>
              </a:highlight>
            </a:endParaRPr>
          </a:p>
          <a:p>
            <a:pPr>
              <a:buClr>
                <a:srgbClr val="FF6699"/>
              </a:buClr>
              <a:buFontTx/>
              <a:buNone/>
            </a:pPr>
            <a:endParaRPr lang="en-US" altLang="en-US" dirty="0"/>
          </a:p>
        </p:txBody>
      </p:sp>
      <p:sp>
        <p:nvSpPr>
          <p:cNvPr id="2" name="AutoShape 2" descr="data:image/jpeg;base64,/9j/4AAQSkZJRgABAQAAAQABAAD/2wCEAAkGBxMTEhUTExMVFRQXGRgbFxYYFxgXHxwcGBcYGBodGxsZHSggGB0lHBYXIjEiJiorLi4uFx8zODMsNygtLywBCgoKDg0OGxAQGywkICYsLTIvLzUsLCw0LDQsLCwsLC8sLC8sLCwsLCwsLCwsLCwsLCwsLCwsLCwsLCwsLCwsLP/AABEIAIYBUAMBEQACEQEDEQH/xAAbAAEAAwEBAQEAAAAAAAAAAAAAAwQFBgIBB//EAEAQAAIBAgUCAwYEAggFBQAAAAECAwARBAUSITEGQRNRYRQiMkJxgVKRobEzwRUjJENiktHwFjRjcoJTc6Lh8f/EABoBAQADAQEBAAAAAAAAAAAAAAACAwQBBQb/xAAzEQACAgEDAwEGBgICAwEAAAAAAQIDEQQhMRITQVEFFCJhgaEjMnGRsdEV4cHwM2KSQv/aAAwDAQACEQMRAD8A/SOuM9kgOGghIWXEyaA5F9CgqGIB2J98WvVN1jjhLyen7O0sLVOyz8sFnHrzj+C1i4hE0enGFSrKZEkkU617/Fup+lq61jyVQk7IvNedtmk9n/z9Tkpc6KYjMY5cXKgi0DD+/vqZWNht7xvbY1R14lJN8cHqx03VVROFafVnq28J/b6FvqjMMZFlUU0jtFigUDaSB8Rt7w4va1SslNVJvkq0VOns10q4pOG/2OhydfFZ3WSYRjXGyOWBuNJDDUNSn4h9CKthvusmDUPtpRajnZ5WPnttszlujsxlxMQjeefx2ebTJchQItNhxpbkXHPNU1Sclht5PS19MKJuUYx6Ult53+5qYmaQ5v7N40ohaAvpDWs17XB5H04qbb7vTnbBmhGC0Hd6V1KWM48EOSY7E4pcbgzMyz4Z7RzrYFgdWnWBt8u/19K5CUpdUc7ryT1FVNDqvUfhmt4+nGcfvsfelc1kxeHTDs8iYmJyMQ2qzKFPJ2+fgD0bypXJzj0+fI1unhp7XaknBr4fR5/rn9vU6jOs3TDKhYMxd1jRRa7M3A329STV05qKPM0+nlfJpbYTbfokctlHUphbMGxDSFIpY0jRiGILA+6Dxue5NrVTGzDl1eD079ErI0qpLMk23+nk2h1fBoLblxMsOhSrEyNYgBgdJFje9+x8qs70cfXBj/x9vVjx09WfkvuVsxz3+uwgZcTCZJXTRaOzFbCz3JOk3uCtclPdcosq0v4djTjLCTzvtn0+frkmXqaObDzSRCTSiye8pTUNG3BPutyQG5tTuqUW0Q9xlVbGM8ZbWzzjf+V64IcB1TGIYAommd4DL72gPoTln3C3PYCitWF52J2aCbsm3iKUsecZfheSTE9ZRgwCOKWb2hGeMpp4UXIIZhYijuW2FnJGHs2bU+qSj0vDznz+iZ6i6ygaPDyAN/aCwQNpXdPiBJNr7gAX3vXe9HCfqcfs21TnF/8A4xnzz9y71DiGGCmkUtG4iZh2ZSBcfcV2b+Bsp0sE9RGLw1nH6mV011MPCwsc+vxJYPEEhsQ+kXfjcHvxUK7dkn6GrV6L47JV4wpYx6Z4LWA6whkcLpdQ0JmRiAQyKTfYG4O3BqSuTf0yVWezrIRzlPEul/Jn1Or4PZmxTBliCqQfda5YkBRpPx7C4PFxTvR6erwH7Ot7ypW8v68/p8zwes4ArGxLrKkXhqVYl5BdQGB0kEX3v2Nc70cHf8bb1L0w3nfhc/Mr9HY+WTFY9JGfTHJGERyDpurEgEc3P8q5VJuUkyzX1QhTTKKWWnlrzwXsy6qiheVSrsIFVpmW1kDmw2Jux2JsKlK1Jv5FNWgssjF5S6spfPBVzXrSOGSSPwJpNEQlLJoI8M/NuwNclcovGCyn2ZK2Cl1JZeMPPP7G6MeGg8dBqBTWo4uNOoDfirOr4coxdpqzty23wcHmHUuIkwWFxILRM+IQEIQdSMzXW3ewAHnWaVknBS+Z7dWiphqbKeUovnw15OiXrODwpZGV0McohMbadRc8AENp3877WNW96OGzA/ZtvXGMWnldWd+P2yamS5xHiVZo/kdkcXBsy+qkgixBuPOpwmpcGbUaedDSl5WUctkXUZiOM8d3kC4rwYV2Ju3wqOPzNUwsx1Z9cHpanRqztdtJZh1P6cs2n6thCOWDCRJRCYttXiN8IBvYg83vbmrO6sfYxr2fY5JLhrqz8lySy9RBdAeGRZJHdEjbSCSgLEhr6dJA2N9667McojHRuWXGSaSTb/X75OfzfqUzLl8+HeREmxARlNhcX95WG45HIqqVnUouPlm+jRKuV1dqTcY5R1Wd5xHhkVnuS7qiKLXZ2NgBfb/8q6c1FbnmafTzvk1Hwm38kjJx3WsUUbyGOQmOUQyINOpWPHJswPYg1B3JLJqr9mWTmoprdZT33R4zjq/w4sVpiImwwUsjEAWf4XBF9Q9OaSuwntujtHs/rnXmXwz8r5eBFnDHE4RHMyvJCzaAYzG2wJLfMD5W86dfxJP0EtMlTZKOGlLGd8r9PBHh+voWEZME6rJK0IaykeIOF2a5vxtXFqFts/QlL2TYupKUW0urzx68EkvXES4aXEGKUeDL4UsZ0ala4H4rEXI4NO+ulyxwRXsux3RqUl8Synvh/bJLN1hGpxQMUl8Kqs/w+8ri407+Xnauu5b7cEY+zptVvqXxtpc+PUhHXMe49nn1CETKtk95LXJHvWFvW3pXO+vR8ZJ/4uez6446unzs/wBv4OgyrHpPDHMl9Mihhfnfzq2MlJZRguqlVY65cplPqPIExaIGJR42DxyLa6sO9jsRtuKjZWpot0mrlp5NrdNYa9UUMX0y8+Iw8+IkjJw5JASPTrJt8WpjsNOwHmai6nKScvBfDXRqqnXVF/F6vj9MJFVOiy0mLaeRHTFhdarGVKlAdBUlzuL33Fc7OW8+S1+0lGFarTThnDzznnOxHj+j8TNglwcmKRgpW0hibVZeAf6y33rkqZOHS2Sq9o016l3xre/jO2/0N2PBYnWGMsQAB91Y2GpyAAzEvuAO361Z0yzyYnZT04UX+uVsvlsY+SdL4nCwNDHiISSzMJDC11LixsPEtUIVSjHCf2NWo11N9qslB8JY6lvj6E8nTc3toxazR3WPwlVo2O3mSHFzXe2+vqyQWtq937Di+c5yv6L/AE7kC4VZCGLyysXkkYW1Mb22HCi5sPWpQr6M+rKNVq3qHFNYjFYS9P8AZT6e6dlw+JxE7Sxv7QVLqI2XSV1W0kufxd6jCtxk3nku1WsruphWotdHG+efp8i71JkntSxWfRJFIskbW1C69mFxcEXHNSsh1Y+RTpNV2HLKypJp/Uxcb0N4oxWrEb4h0kFowNDp8J3b3hva21VujOd+TZX7U7brxD8qa55T+hbzbpd8Rh0STEWnjdZElSMKAy7D3L8ee9SlU5Rw3uVUa6NNrlGHwtYabzs/n/o+5l07PM+FkfEIWw7l2/qiAxOkWAD+6LA+e5pKuUmm3wcp1lVUbIxg8SWOePtv9iKTpEmSaUSIrywtExWMqGLcvIoazMO1rVzs7t/IkvaCUYwcW0pZ54x4W3BFB0Y8axaJkEqQPhyxjJVkbg6dYIYfWxoqWksPxgnL2lGcpdUXhyUueH+uOD3/AMHsj4UwyqFw0boA6Fi2sbkkMLedrU7OGsPgj/kVKNinHebT2fGPozxh+jGGBXBtJFIqh92iPLG6sPfurLvwd70VPwdJKXtJPUu9Jp7ef3XHDNyXKL4M4XxD/C8PxG3Pw6bkd6scPg6TFHUY1Hex5zgysB0kyNCWmB9niaOAhLEahbW12IJFhsLCoRqxjfjg1W+0FJSSj+Zpy39PC2Icq6OlimjnOKDyLE8bHwviLG4a+rkHzvx2rkaWnnJK72jCyuVahhNp88Y8cHjEdBRumJQuEE+jaNNKq0ZJD6dRuxJ3tYVx0Jpr1JQ9rThKuSWenPLy3nxnBbxvTEk0EayYgGaKRJEkEelbpxdA29wTff8AKpOptLL3Kq9dCuyThD4ZJprO+/zx+2xbyTIWgxGJnMuv2gqxQJpClRYWNyTsalCvpk3nkq1GqVtUK1HHTnfPOSlm3SHiviCkuhcUqLMCuo+4TYobgAkG24NRlTlvD5LaPaHRGClHLg3jf19SHMuj3klmdJkRJMOMOFMbMVUWsb6xc/auSpbbafjBOn2jGEIxlFtqXVzy/wBjoMty8x4ZIGYNpjCFgLXsNN7Em23rVsY4jgw23KdzsS5eTmf+CZfZYMN7SpEMokDGI8KSVWwfzJub1T2X0qOeD0f8nDvzt6H8Sxz6+eD5P0K0iYgPOoaWYToyxkaHW9tix1Cx9KOhtPL5eRH2pGEoOMNox6Xl8r9tjq8tw7ogEjh37sqaB9lubfnV0U0tzzLZxlLMFhfrn7nLr0Qx8UvMpZ8QuJjIjI0Op4ILnUpG3Y81T2Ocvzk9J+00ulRi8KLi9+U/psz3jehhLHLebTPJMJxKq7I6iygKTwATyb7110ZT33zk5X7Udc44j8Kj04zynzuX8fkWImEIfFj3GLSgRDTICAANOra2/JPP0qUoSeMsoq1VNbn018rbfdfXHkyYOhpEhwsK4hSMNMZQTEd97hdn25O9QVDSSzwzVL2pCVlk3B/HHHP34Og6kyQYpIxq0vFIksbWuAyeYuLg7jmrLIdaMGk1Tok3jKaaf6M43rXIzBhZG1F5p8SkjlUNhbsqi5so8zVFsOmPzbPX9n6ru3xWMRjBpZf8v5m7iOk/HXFu0wL4tFUMqWVFXddi12vydxVjq6svPJijr+064qO0G3zy3z42JV6al8fCzGdGOHjKEeGRquLE7P7vA867231J54IvW19qytRfxPPPH2MyHoSVUhT2iM+FifaAfCbc3B0/xNh61BUPCWfOTTL2rW5Sl0P4odPP34JpOh2eDGQvOP7TL4oZUI0Ne9iCx1DYeXeu9jKkm+Ste1FG2qyMfyLHPP22PsnRkp9rJxCk4qNEY+ERp0C1wA+452p2XvvyF7Sgu3iD+Bt885+gHRsusP48e2G9nt4TcWtq/ic+lOy85z4wP8lX09PQ/wA/Vyv24Oh6cyw4bDRwMwfw106gNNx22JO/3q2uPTFIwau9X3SsSxk0qmZxQCgFAKAUAoBQCgFAKAUAoBQCgFAKAUAoBQHKTZ480zxxt4cSbahy5BsbE8AV5c9Y52OEHhLz6myNCjFSlyyPFZrNhyr6zKl/fQ2vbzUjv9ajPVypaecolGmM9uGdZDKGUMpuCAQfQ16sWpLKMTWHhnuunBQCgFAKAUAoBQCgFAKAUAoBQCgFAKAUAoBQCgFAKAUAoBQCgFAKAUAoBQCgFAKAUAoCtjMfFELySIg/xMBUJ2QhvJ4K7Lq61mbSKH9Pa/4EMsv+LToX/M9r/a9U+89X5It/ZfuzP731f+OLl9l+7/4MfJ8sKizgKwO4vf8AXvXjwpcZdL5PbjbKUFKaw34TyW8fgRpNTsrxsShMkgzKTDqsb4Wdo1UWljCy/minXe57KeK9miDhXGL8Iw2S6pNl7Lc/w05tFMjN+C+lvujWYflVpA06AUAoBQCgFAKAUAoBQCgFAKAUAoBQCgFAKAUAoBQCgFAKAUAoBQCgFAKAUB8JoDNxOf4dDp8QO34IwZG/Jb1RLU1xeM5fy3/gzT1lMXjOX6Ld/Yh/pHEyfwsNoH4pm0//AAW5/O1R7tsvyxx+v9EO9fP8kMfNvH2W/wDA/oqeT+NiWt+GECMfnu36inZsl+ef7bf7Hu9s/wDyWP8ARbf2yzhMkgjN1jXV+Jveb/M1zU4aeuG6RZXpaobxjv68v9zQq40EMuGVjfg+YqudUZ7slGbjwfEwig33P1qMaIRefJ12Nk9XECnmGVwTi00SSW41KDbngnjk0BQOQFP+XxE0J/CW8ZO3KyXIAtwpXmgPoxGNj+OKKdR80TGNu/8Advdb8fPQHodSQKQJi2HY7ATKYwTtw59xuRwaA1o5AwBUgg8EG4oD1QCgFAKAUAoBQCgFAKAUAoBQCgFAKAUAoBQCgFAKAUBjdS50cOihAGlc2QHgW5Y+guKyavVdiKxy+C+inuP5Iz/Fntq9obV9Ft+VuKz92eM9Rb0R4wWsl6jV42M5WN49nJNgb3sVv52O1W6bWxsg3PZrkz6qMaF1SexgZx18CwSAHTf3pNr276AdgfU1lu9ppvpr49f6PnNR7YTl01ceX/X+zoYZcXMAVMMKHhgfGYj0Oy/vW5O6xZTSX7/0j0YvUWrMXGK/+v6RIvTyNvPJLOfJ2sv+RbD87133aL/O3L9f6Je5Rf8A5G5fq9v2WEaeGwqRiyIqjyUAftV8YRisRWDTCuMFiKwTVImKAUAoBQCgFAKAUAoDy6AgggEHkHegMl+msPctGrQMeWhYx+fIHutyeQeaAiOFx0VvDnjnQfLMmhzx/eR+7fnlKA8nqJ4/+Zws8XHvovjp3ubxgsoFhcso5oD1P1XhvBeWGWOYrYaEYE6jawYcryORVOouVMHNllVbsl0oo4bFTyKHaYqTvpUAAem+5+9YIX2TXU5YNMq4xeMFrIM6d5GgmsXG6OBbUBzcdmFXaXVOcnXLn19Su6jpipR4OhreZhQCgFAKAUAoBQCgFAKAUAoBQCgFAKAUBzef4dZJ0IYEqtmAIJW5uLjtext/215ftCtuUZeODZpp4TRKMCLWrOq/hyT69ynlWGg9pZZDGX0jSjWuTe91B5sB286t0MIux59DLqraZtVPDkt8HSjCRj5E/wAor1eiPoZ+3D0X7EqqBsAAPSpJYJJJcH2h0UAoBQCgFAKAUAoBQCgFAKAUAoBQHO9TYGJihAQS3ufhDMo2PqQCR+lYfaFblWmvDNOml0y/U9Q4EWrBCvK2L5T3KnhpDMssjBES+p2NgL+6LngC571Zpa83JrwRtn+Hj1OqBvxXsmE+0AoBQCgFAKAUAoBQCgFAKAUAoBQFTMcyigXVIwW+yjcsx8kUXZz6AE0BnEYnE+eFh+xmYfX4YR+bf9tAaGDyuGJCiIACbnkknzZjux9Sb1yUVJYZ1NrdHr2Ifib9P9Ko92h8yfdkeMblMMq6XQEDg8EHzDDcGpyorlHpaM91ULvzrP8A3wZwjxWG+EnFRfhawlUeh4f6Gxqr8Wr/ANl9/wDZm/Hp/wDeP3/p/YuYbPYHRmD20fGrAhk/7lO4+tWR1FbTeeOfl+qLY6qqUXJPjn1X6o0VYEAg3B4Iq5PJemmso+0OigFAKAUAoBQCgFAKAUAoBQEOLxSRIXkdUReWYhQPqTtQGT7bPiP4C+DEf76RDqI/6cTWP/k/+U0Bcy7J4odRALOwAeRzqdrX+Jj23OwsN+KAm9iHYsB5bfzFZ/doeNizuyJPZU0lSoIYWYHe49b81bCuMFiJByb5MM5HLhzfAuqp3w0moxn/ANth70J+l1492pnC5luepI3hSK0E/wD6UgsTbvG3wyr6qT62oDWoBQCgFAKAUAoBQCgFAKA5rNc8cz+zwkLp/iSEXseyr2v5k159+ras7UPqzVXR8HXIr4vMMRCNayeJblHtuPQgAg1VPU2VrqTz8icaoz2xg0VzKfEAezIEUgXmlFwL9kQEFyPUgX869KuxWRUo8MyTi4vDLeXZNHE2u7SSkWMsh1MR5DYBRtwoAqZE0aAUAoBQCgMHqfI2xAHhmNXsffKtq+gZSNvQg1k1Wnlavhwn6+TBrdJK5fBhP18/vkxMofGZepWdPEw4+ZSGKfS+9j5Vkpd+lWLFmP8ABk0cNXpn0Tj1R+W+PpyXMHmU848Qv4YPCLbYdrkjc12GpnaurOPkfTOqEeNyxleduJ/AmIYN/DkAtv8AhbtfyIqyjVvuduf0ZGyhdHXE6WvRMooBQCgFAKAUAoDB6iztomSGIAyPuSdwi8XI7k9h6Vi1eq7TUI8v7GimnrTk+CnNiMQillnuw3swUqfSwA/SqJXWRXUpFirg3hosYfP5Zo08CDVKxIfU2lIytrljyb32AFz6Vs02oV8OpfUotqdcsFnBZF7wlxDmebkXFo0P/SjuQv1JZvWtBUbNAKAUAoBQFXMcvinTRKgdbggHsRwQeVI8xvQGdHDicObB/aINtnNpIx3OviVR5GzepoDNhzuXEsxRvDiBstgNTf4iTwPIV5S1krZPpeF92bXQoJZ3Z6GdyQSqsreJE2xaw1IfO42Irq1jrmlN5T+xzsKcW48nV16hjFAKAUAoBQCgFAcouW2nlv3Ytf0O9eFbU43Sz5Z6MbM1os4nAi1csrwtzkZ7mh0/hykIB7kn8zevU0cHCpJmW+XVNs0q1FIoBQCgFAKAUBm9RYYyQMo9D+RBrLrIOdLSLqJdNibM3B4Eaa8uqvK2Ncp7kbZdeWO3ZgfyNzUq6uq2OPU5KzEGdRXuHnigFAKAUAoBQCgOazXL74nWfmUW+2x/3614+tr/ABup+UbqJ/h4JXwItVbrwjqnuTdN4TR4h7MRb7A3/f8AStns+txjKXqVamWWkbVegZRQCgFAKAUAoCDHRF43UcsrD8xaoWR6oNL0JQeJJnN5Vl4CjtXg1V+D0bJjM8tuthvfYfeu2VNvp8nIWY3OoiWygeQAr34rCwec3lnuunBQCgFAKAUBDjMUkSNJIwVFBLE9gP3+lAZ+XRSSgyygprt4cdgCi9tXm5vcjgWA7EmuyqM/zEozceC6uCHck+m38qgtPDOXuSdrKGAxrRy+zTtdm1NDJx4ig7qe3iLcX8xuO9rys2KAUAoBQCgFAKA43O+rCuIaCNguwXWRcKxPvGw3YgbAeZrzLtb02uuP7/M8bUe0um51Rfyz6P8A1/JvZZlSJGoQvbkluSTyTcbE1ohpYKPw5PW02Kq0o/fl/NnrHYSRQHgN5F3Kta0g7qTb3T5EcHm4q+uqMOC2U3LkmyrMo8RGJIztuCpFmVhsysOVYHYirCJcoBQCgFAKAUB8ZgBcmwHJoDAwMrYyQTBiuFS/hW2MxOxkJ58MD4fxXJ4tUJwjNYkdUmuDWGCH4m/T+Qqr3aHnJZ3WZ7Yw4aUJKbwStaOS3wOeI3I4U/K3n7p3IveklsipvJtV0CgFAKAUAoBQFDNsyEIUAa5XOmKO9tTep7KBuW7D7UB8wmAYIPEfVJy7ABQSfJd7AcDvbkmqZ0Qk+ryTjY1sfcVl5KMEkKSW9x7A6T224I8x3FdhTGDz5EptkOR5x4xeKQBMRDYSx79xdXS/xRtvY+hHINWkDVoBQCgFAZufZqMNEXI1MTZF82P8qz6nUKmHU/oW1VOyWEZEOJxDqGM2kkXsqrpH5gk/nWSN1kllyL3XBPGDzlGLbFTaMQReH3lRRZXa/wDEN+dO1l7E332tdpdV3W4y5X3K7qejElwzq62mcUBn57FEYWMpIVPeDLsyldwynswNRnNQi5S4RKMXJ4RhYLM55xrL+GOygLe3mxIO59Nq82Gqnb8WcI1SpjDbks5bnjrOIJiGDfBIBbf8LAbfQ1OnVvudufnhkbKF0dcTpK9EyigFAc3meeuZzBCQun45CL2P4VHF/M1592rfc7cPqzVXR8HXIp5jmWJhQukgkPGlwO/cFbcVTZqbK45TyRtqcoNVr4vHp9S30nkEEaLOD4sjjUZG7E82Hbf71fo9NXGKsW7fk8nT+zYaaTct5ev9HS1vNwoDleoMQMPiFaDaeUWkHyFRsrOPxDsRYncG4Atj1Wq7WIx5f2NFNPXlvhH2XE4hVLCe7DezKuk+lgAR+dUSusSypFirg3jBr5DmoxEWu2lgbOvkf9K16bUK+HUvqUXVOuWDSrQVCgK+PxiwxtI/wqLn/QetQssVcXKXCJQi5PCObwmZYicay/hA8IoGw9SQbmvOhqbLV1Zx8jVKmMNsZIHxD4iQYTEP/Vk3JUW8UAfw38gTubcgW872Uatuztz+jI2UJR64nZKABYbAdq9Ayn2gIsVAkiMkihkYEMrbgg83oDkMszOWS6RysIUNkdgC7Dtcnmw2B5PevL98dsmoPCX3Nnu6gl1bssnPJIJFEreJE2xawDJ67bEU98dU0pvKfn0HYU4tx5Orr1DGKAUBg9QZ4YnSGIAyPuSeEXzPmT2HpWLVartNQjy/saKaetOT4Kc+KxCKXWbURvpZVsfTYAiqJX2RXUpZLFXBvGC902yTasSbmVvdIP8AdgfIvkO5PJ78C23T3q6HUjPbW65YZuVeVigOf6qkih8PEFCcQpKxaSVJ1blWtymwJB8hbes2q1Coh1PnwW01OyWCvHiMQy6jPZiOAq6R9iL/AK1lV1jWeovdcE8YLvTmdGfUkgCypzbhhxqH+lX6TVd7MXyiq+nt4a4Zt1sKBQGF1Rgy/hN2Vjf/AMgLft+ted7Rrcoxl6GrSyw2jxHgBasca9i5z3PGVYG2I1D5VN/vxV2ir/F6l4RG+f4eDo69cwigM3qHDGSB1HofyIJrNq4OdLSLqJKM02ZmCwA0ivJqhlbGuc9yOXLbyR251KfyN6lCpytil6h2Ygzqa9084UAoDk4sttNLfkuxv6E3FeDZU43ST9T0Y2JwRZxWAGmlkMLcRnuaWQYcpAqn1P5kmvV0kHCpJmS+XVNs0a0lIoDms4wGrE6zwygD7Xv+9ePrq33VJ+UbtPP8PBK+AFqrdexJT3Jem8JoMrdmK2/8b3/f9K1+z63FSl6/8FOqllpG3XomUUBl9SYYyQEDsVJ+gNZdbBzpaRdp5KM1kz8JgBpry668rY1znuR/0d/XR27MDf0G5qVVWbo48M5Kf4bOor3DzxQEWLjLI6jkqwH3BFRmuqLR2Lw0zmMpy4BRta1eBVX4PSsmfczy66kDe+w+9dsqzt5OQng6eBNKqD2AH5CveisRSPOby8klSOCgOYzPL74osfmC2+23+/rXja2v8bqflG+if4eCeTAC1VyrwjqnuTdNYQoJD2Zhb7Cx/wB+lbfZ9bjBv1ZRqZZaRtV6BmFAYHU+C1tC3ZdQ+7abftXme0a3Lpl4Wfua9LLGUfEwAtWWNexa57nnJsDpxBYcBSD9yLftV+hr/FclxghqJ/AkdFXrGIUBFiWUIxewQAlieAALkmuNJrDOp4MvIkeWFJXJXxPeVbWKoxugN/m02v63rP7tDxnBZ3WS9PYgvGwcASo7JJbuynY2ubBlKsB5NV0IRgsRK3Jvk1KmcFAKAwcolM7zlbLCknhxkb6mQf1h37BjpHqrelZ3poZytixWsly+ZlxU0L2NkSSJrWJQ3Vwe11de3Z1qyuqMOCMpuXJs1YRFAKAys4mtJDGgHiSMd/KNBqdrd/lH1cVXZVGfJKM3HgwOssZLhjG4GpNWx7X0kFXA55BB9DXmazNLUsZ/75/4PK9p626hxlFbZ5+nD/lHS5DMXw8LE3JRbnzNt69KiXVVF/I2aWXVTGT9EX6tLxQGX1JjBDh3k063FhGgNi0jHSig9rsQKhOEZrEkdUmuDziMFMIDpZTOE2uLIX097bhSap92h5zgs7rJencxXEYaKZBpDoDp7qfmU+RBuPtWhJJYRW3nk0a6cFADQGLld5WmIssSyFI7b30bOf8APcW/w1nemhnK2LFa/J9yvEkYmeB7alCPGbEXje4+hIdWBt5r51ZXVGHBGU3Lk2asIigFAYrOXxZiTZY4w0xty0h/q1Ha4CuT9U86pnRCT6vJONjWx5xOIMOKgRtJjlDqGN7rKoDKPIhlD+oK+uyFEYvPkSsbNyriAoBQGX1HivDhuFDSkhIge8jmy8du59AahOuM1iRKMnHg8Znh5UgdoyHlVCQpFgxAvb3dxexH3qr3aHnJPusu5VjI5oY5YjeN1Vl+hFx96vSS2RU3ktV0CgIsUVCMXtpAJYnYAAXJv2rjSawzqbW6MfpwvPh0mkunie+qW3VG3QNf5tNr+prP7tDhZwWd1n3pPHtLG6yBRNFK8cunYXU7Gx3AKlT96vhCMFiJW23yblSOGDn+eGJ0hiAMjbknhF8z5k9h6Vi1Wq7clCPL+xopp605PgzM38Z4XVpPEUj3kYABh3W6gEA8c1TK+yK6urJYqoN4wb+WZwksHjfAFB1g/KV5FbKtRGyvuePJROqUZ9JzuXYx5ZJZ4z4IkK3XYk6AQGOq4BIO9vIeVYo6udu8XhF7ojDZ7sv4LPHSdYZiGV/gkAsQfJgNt/Op16tqztz88P8AsjOhOHVE0eoc4GGj1W1Oxsi+Z9fICtGq1Cohl8+Cqmp2SwZa4nEst/HsSOAq2H5gn9azK61rPV9i51wTxgl6JxaeD7OF0NCALXLahv79zuSTe9+5q/S6rvZT5RXdT28NcMqYvM/HxP8AVWXwQyiXknVbWFB20+4OQeKonrHKxwhsl5/osjQlFSl5Pc+dTYcqzt4sZNm2AZfUabX+lqjLVyqacnlfc6qIzW2zOoEq6ddxpte/pa9/yr0+pYz4MmHnBy0GeS4gsY28KMGy7Asw8zq4+lq8xayVrfQ8I1uhQXxbs8RZiYsUrTHXrXw1k4KAtexA2sTa59B5VKOscLFGe6fn0/U46FKLlHwXOtcWgiEBXW8uyj8Nre+foSKnr7YRh0SWW/8AuTK9HHVQlCXBn5WcTFAqiWxQEBSqldjt2vY/Ws9U7K60lLgaGjopjXNbrY3+n83GJjJK6XU2dfI+Y9DW7S6lXxz5XJbdU65YM7HZ67ztDCQoT45CL7+Sg7bdzWe3Vt2duHjllkKPg6pFHNMVIhikkPjrG+rSbKQbFdQ02BIBOxqE9XOrdvK+5KNEZ7LZnQ5jnMcUHj/EpA0AcsW4FbbdRCuvueCiFUpT6Dn8pEqoSjiIOzOUUAqGc3b4rnnftyaxxvsmurqwXuqEXjBqZBnbSO0MoAkXcMOHHn6EeVXabV9yThLlfcruo6EpLgsdRZyMMgsNUjmyL+5PoKs1WpVEc+XwRppdj+RnDE4m2rxhfy0Lp/a/61m71uM9X2Le3DjBN0Vi0MAgClWhAVgSWvz71zu1zcknvetGl1SvT8NclV1LrfyM6fMDiMSHiOgQh0WTkuHtqFjtpuikbcis71jsm4weEvPqWrTqMU5ck8ueS4dlMreJETZjYBl9fd2I+1ReslVJdbyv4OqhTXw7M6DMcwSGJpW3UC4t3vwB9a9C22NcHN8GaEHOXSjAwuY4iVdZkEd+EUKbfUsCTXnw1Fli6s4+RplVCLxjJ76czG00kMgHiOxfxBezmwBv5EADYbWFXafV9c3XPn+SFtHTHrjweOpseJJVwyAalZXaTf3GUhl0+Z/Sx9aX6vpn24c+fkKqMx65cHzF5liIV1hxIByjBRcehUCxqmepsrXVnPyJxqhJ4xg6LL8Ys0ayJww78jzB9RXoVWRsgpR8mWcHCXSzBxOfPJM0UJCqmzSEAkt3C32sPOsVmscrHCHjl/0aY0Yj1SKWYYt4pYZpSZljLe7sCuoWLgKAGIFwL9mPnUJaudTTk8r7nVRGfGzOhzfOUhh8X4tVtAHzE8Vsu1Eaq+v9vmUV1OcukwcpSVI7JIIwSz6FAKqXYsQNdza5O17Dtaskb7JLq6sFzrgnjBq9PZ2ZWeKQASp3HDDi48vUetXaXVd1uEuV9yF1PQlJcMr5/nTiZcPEdJ5kktfSDwBfa9Q1WrcJquP1foSpoUo9cjOzmF2gdTKzhlIZHOpXB5U9wD6Wqmd04LqjLcsjXGTw0dBlucI+G8YjQFB1r+EryB/KttWpjOruPb1M06XGfQYOXYl5XknS0PilbgAEkICFLari9j2A+9qyQ1U7d08IvlTGGz3L+XZ46ziCazBvgkAtv+FgNvoasp1b7nbn54ZGdC6OuJ4zHLycUzH5gtvsLVl1lb72X5LaZrt4JpMALVCVeFudU9yDC5afZsQo+c7D6AX/AGq+imT080vJGyxd2PyGX4AaR2rLVDPBZOe5HjctuygclhY/eu9pymkuchWYi2XOp8EXeFuQNQ+502/Y1r9o1t9MvCyU6WWMoJgBasyr+Esc9zzkuBKzsw2AUg/c7ftV+hrfccl6ENRP4EijlOV6QQdiDY/WscKnGXS+S6dmVlFjMMANJ71O2HqchPc1PY29k8L5vDt+lesqpe79HnBj613er5mTleXgKO1ePVA22T3PGZ5bqFhuTsK7OpyfSuRCzG5YzzAFp0Y7jRYfUHf9xWnX1vuRk/Qq08/gaJTgBbmqu38JLr3PXTmDKPK3Y6R9xc/zrT7PracpeNirUyykjOwOWaXcHnU1z9TesTqcbGnzkvdicUy1jcANPnXbIYW5yE9yPHZafZYFPCNcj0N7fvWi+mS00E/BCuxd2XzLEGAFqphXtsSlPcjwGAtiVYfKCT9CLVZpK/xsrwcun+Hg99SYIvLE3IAYfQ3B/wB/SrPaNbcoy8ENLPCaPQwAtWdVvpLOvc8ZLgCJZCNvc0/cnb/frV+hrfVJr0wQ1E/hSKeT5ZpWx2I2P1FY6qnF9PlF1lmdybMsANJ71K2vwchMtZzgCcLGh30aNX2Fq9DVVS93UfTBnpmu636keGwAC+VYa68rYvlPcjgy/wDtEZHYk/a1T09eb014OWT/AA2Rtlv9olJ5LXv6Hio31tXyz5Owmu2iziMALUnDC3ORnuXunMOUht5sxH0Jr0tFBxqWTNqJdUzDyzK9OoHkE3/OvJjU4ycXybJWZSaLOPwA0nvUrYY5OQnuecyy0+Bhgfk5H1G3+laNTTJUQz45K6rF3JfMsRYAWqmNbwSc9zxleBtiQw7K1/vtVujr/G6l4RG+f4eD5i8u/tLsfmsQftb+VR1VTVzb8narPw8ehNLghbaozrwtwp7lcZYfZJVHzNqt6C3+lXwol7rJeu5GVi7y+R9wOAGkdqy1Qytiyc9yObLbyR251A3+hvXY1OVsUvUdzEGdLNAG57cHyr27K4zWJGCMnHghGC82NvsKp92j5eSfdZaRQBYbCtCSSwipvJWbBD5Tb07f/VUS08G8rYsVrR7hwwU35Pmf5VOumMHlcnJTciWSMMLEXFWSipLDIptPKK3sX+I/kKz+6x4TeCzussRRBRYVfCEYLEStybeWRTYUE3Gx7kd/rVdlEZvPklGxrY+Jgxe5N/Idq5HTxTy92ddjZZq8rKz4MXuDa/PlVEtPFvqWzLFY1seosKAbnc9r9q7CiMHnyclNs9zRBhYirJwjNYkRUmnlEHsX+I/kKo91jxl4LO6yzHGFFgLCtEYqKwittt5ZFNhgxvwfMfz86rspjPd8kozcTwuDHc39OBUFp4p5e512tlllBFiLir2s7Mrzgq+xeTED7Gs/usVxsW91k8MIXjk8nzq6uuMFiJCUnLk+yxhhYi4rsoqSwzibTyiv7F/iP5CqPdY8ZeCzussRRBRYVfCCgsRK223lkUuEBNxsTzbvVc6IyfV5JRsa2EeEANyb24rkKIxfVyzsrGyci+xq8rKpwQ7EgeXNZvdor8uxarX5JoYAvG5PJNW11Rr/ACkJScuT5Phw2/BHBFLKo2fmEZuPBGMEO5JHlxVa00fO5N2vwWQK0FRDNhQxvwfMd/rVNlMZvL5Jxm47HlMGL7m/p2rkdPFPL3OuxsndARYi4NXNJrDIJ4K3sXkxt9jWf3WK4ZZ3WTwwheO/J86uhXGCxEhKTlyJoQw3H09K7OEZrEkcUmuCBMCO7Fh5bD9qpWmgnvuTdrLQFaCsrHBD5TYeXIrO9NDOVsWK1+SSHDBd+T5n+XlU66Yw3XJyU3I//9k="/>
          <p:cNvSpPr>
            <a:spLocks noChangeAspect="1" noChangeArrowheads="1"/>
          </p:cNvSpPr>
          <p:nvPr/>
        </p:nvSpPr>
        <p:spPr bwMode="auto">
          <a:xfrm>
            <a:off x="212881" y="-192438"/>
            <a:ext cx="406024" cy="406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807" tIns="60904" rIns="121807" bIns="60904" numCol="1" anchor="t" anchorCtr="0" compatLnSpc="1">
            <a:prstTxWarp prst="textNoShape">
              <a:avLst/>
            </a:prstTxWarp>
          </a:bodyPr>
          <a:lstStyle/>
          <a:p>
            <a:endParaRPr lang="en-US" sz="2398"/>
          </a:p>
        </p:txBody>
      </p:sp>
      <p:sp>
        <p:nvSpPr>
          <p:cNvPr id="3" name="AutoShape 4" descr="data:image/jpeg;base64,/9j/4AAQSkZJRgABAQAAAQABAAD/2wCEAAkGBxMTEhUTExMVFRQXGRgbFxYYFxgXHxwcGBcYGBodGxsZHSggGB0lHBYXIjEiJiorLi4uFx8zODMsNygtLywBCgoKDg0OGxAQGywkICYsLTIvLzUsLCw0LDQsLCwsLC8sLC8sLCwsLCwsLCwsLCwsLCwsLCwsLCwsLCwsLCwsLP/AABEIAIYBUAMBEQACEQEDEQH/xAAbAAEAAwEBAQEAAAAAAAAAAAAAAwQFBgIBB//EAEAQAAIBAgUCAwYEAggFBQAAAAECAwARBAUSITEGQRNRYRQiMkJxgVKRobEzwRUjJENiktHwFjRjcoJTc6Lh8f/EABoBAQADAQEBAAAAAAAAAAAAAAACAwQBBQb/xAAzEQACAgEDAwEGBgICAwEAAAAAAQIDEQQhMRITQVEFFCJhgaEjMnGRsdEV4cHwM2KSQv/aAAwDAQACEQMRAD8A/SOuM9kgOGghIWXEyaA5F9CgqGIB2J98WvVN1jjhLyen7O0sLVOyz8sFnHrzj+C1i4hE0enGFSrKZEkkU617/Fup+lq61jyVQk7IvNedtmk9n/z9Tkpc6KYjMY5cXKgi0DD+/vqZWNht7xvbY1R14lJN8cHqx03VVROFafVnq28J/b6FvqjMMZFlUU0jtFigUDaSB8Rt7w4va1SslNVJvkq0VOns10q4pOG/2OhydfFZ3WSYRjXGyOWBuNJDDUNSn4h9CKthvusmDUPtpRajnZ5WPnttszlujsxlxMQjeefx2ebTJchQItNhxpbkXHPNU1Sclht5PS19MKJuUYx6Ult53+5qYmaQ5v7N40ohaAvpDWs17XB5H04qbb7vTnbBmhGC0Hd6V1KWM48EOSY7E4pcbgzMyz4Z7RzrYFgdWnWBt8u/19K5CUpdUc7ryT1FVNDqvUfhmt4+nGcfvsfelc1kxeHTDs8iYmJyMQ2qzKFPJ2+fgD0bypXJzj0+fI1unhp7XaknBr4fR5/rn9vU6jOs3TDKhYMxd1jRRa7M3A329STV05qKPM0+nlfJpbYTbfokctlHUphbMGxDSFIpY0jRiGILA+6Dxue5NrVTGzDl1eD079ErI0qpLMk23+nk2h1fBoLblxMsOhSrEyNYgBgdJFje9+x8qs70cfXBj/x9vVjx09WfkvuVsxz3+uwgZcTCZJXTRaOzFbCz3JOk3uCtclPdcosq0v4djTjLCTzvtn0+frkmXqaObDzSRCTSiye8pTUNG3BPutyQG5tTuqUW0Q9xlVbGM8ZbWzzjf+V64IcB1TGIYAommd4DL72gPoTln3C3PYCitWF52J2aCbsm3iKUsecZfheSTE9ZRgwCOKWb2hGeMpp4UXIIZhYijuW2FnJGHs2bU+qSj0vDznz+iZ6i6ygaPDyAN/aCwQNpXdPiBJNr7gAX3vXe9HCfqcfs21TnF/8A4xnzz9y71DiGGCmkUtG4iZh2ZSBcfcV2b+Bsp0sE9RGLw1nH6mV011MPCwsc+vxJYPEEhsQ+kXfjcHvxUK7dkn6GrV6L47JV4wpYx6Z4LWA6whkcLpdQ0JmRiAQyKTfYG4O3BqSuTf0yVWezrIRzlPEul/Jn1Or4PZmxTBliCqQfda5YkBRpPx7C4PFxTvR6erwH7Ot7ypW8v68/p8zwes4ArGxLrKkXhqVYl5BdQGB0kEX3v2Nc70cHf8bb1L0w3nfhc/Mr9HY+WTFY9JGfTHJGERyDpurEgEc3P8q5VJuUkyzX1QhTTKKWWnlrzwXsy6qiheVSrsIFVpmW1kDmw2Jux2JsKlK1Jv5FNWgssjF5S6spfPBVzXrSOGSSPwJpNEQlLJoI8M/NuwNclcovGCyn2ZK2Cl1JZeMPPP7G6MeGg8dBqBTWo4uNOoDfirOr4coxdpqzty23wcHmHUuIkwWFxILRM+IQEIQdSMzXW3ewAHnWaVknBS+Z7dWiphqbKeUovnw15OiXrODwpZGV0McohMbadRc8AENp3877WNW96OGzA/ZtvXGMWnldWd+P2yamS5xHiVZo/kdkcXBsy+qkgixBuPOpwmpcGbUaedDSl5WUctkXUZiOM8d3kC4rwYV2Ju3wqOPzNUwsx1Z9cHpanRqztdtJZh1P6cs2n6thCOWDCRJRCYttXiN8IBvYg83vbmrO6sfYxr2fY5JLhrqz8lySy9RBdAeGRZJHdEjbSCSgLEhr6dJA2N9667McojHRuWXGSaSTb/X75OfzfqUzLl8+HeREmxARlNhcX95WG45HIqqVnUouPlm+jRKuV1dqTcY5R1Wd5xHhkVnuS7qiKLXZ2NgBfb/8q6c1FbnmafTzvk1Hwm38kjJx3WsUUbyGOQmOUQyINOpWPHJswPYg1B3JLJqr9mWTmoprdZT33R4zjq/w4sVpiImwwUsjEAWf4XBF9Q9OaSuwntujtHs/rnXmXwz8r5eBFnDHE4RHMyvJCzaAYzG2wJLfMD5W86dfxJP0EtMlTZKOGlLGd8r9PBHh+voWEZME6rJK0IaykeIOF2a5vxtXFqFts/QlL2TYupKUW0urzx68EkvXES4aXEGKUeDL4UsZ0ala4H4rEXI4NO+ulyxwRXsux3RqUl8Synvh/bJLN1hGpxQMUl8Kqs/w+8ri407+Xnauu5b7cEY+zptVvqXxtpc+PUhHXMe49nn1CETKtk95LXJHvWFvW3pXO+vR8ZJ/4uez6446unzs/wBv4OgyrHpPDHMl9Mihhfnfzq2MlJZRguqlVY65cplPqPIExaIGJR42DxyLa6sO9jsRtuKjZWpot0mrlp5NrdNYa9UUMX0y8+Iw8+IkjJw5JASPTrJt8WpjsNOwHmai6nKScvBfDXRqqnXVF/F6vj9MJFVOiy0mLaeRHTFhdarGVKlAdBUlzuL33Fc7OW8+S1+0lGFarTThnDzznnOxHj+j8TNglwcmKRgpW0hibVZeAf6y33rkqZOHS2Sq9o016l3xre/jO2/0N2PBYnWGMsQAB91Y2GpyAAzEvuAO361Z0yzyYnZT04UX+uVsvlsY+SdL4nCwNDHiISSzMJDC11LixsPEtUIVSjHCf2NWo11N9qslB8JY6lvj6E8nTc3toxazR3WPwlVo2O3mSHFzXe2+vqyQWtq937Di+c5yv6L/AE7kC4VZCGLyysXkkYW1Mb22HCi5sPWpQr6M+rKNVq3qHFNYjFYS9P8AZT6e6dlw+JxE7Sxv7QVLqI2XSV1W0kufxd6jCtxk3nku1WsruphWotdHG+efp8i71JkntSxWfRJFIskbW1C69mFxcEXHNSsh1Y+RTpNV2HLKypJp/Uxcb0N4oxWrEb4h0kFowNDp8J3b3hva21VujOd+TZX7U7brxD8qa55T+hbzbpd8Rh0STEWnjdZElSMKAy7D3L8ee9SlU5Rw3uVUa6NNrlGHwtYabzs/n/o+5l07PM+FkfEIWw7l2/qiAxOkWAD+6LA+e5pKuUmm3wcp1lVUbIxg8SWOePtv9iKTpEmSaUSIrywtExWMqGLcvIoazMO1rVzs7t/IkvaCUYwcW0pZ54x4W3BFB0Y8axaJkEqQPhyxjJVkbg6dYIYfWxoqWksPxgnL2lGcpdUXhyUueH+uOD3/AMHsj4UwyqFw0boA6Fi2sbkkMLedrU7OGsPgj/kVKNinHebT2fGPozxh+jGGBXBtJFIqh92iPLG6sPfurLvwd70VPwdJKXtJPUu9Jp7ef3XHDNyXKL4M4XxD/C8PxG3Pw6bkd6scPg6TFHUY1Hex5zgysB0kyNCWmB9niaOAhLEahbW12IJFhsLCoRqxjfjg1W+0FJSSj+Zpy39PC2Icq6OlimjnOKDyLE8bHwviLG4a+rkHzvx2rkaWnnJK72jCyuVahhNp88Y8cHjEdBRumJQuEE+jaNNKq0ZJD6dRuxJ3tYVx0Jpr1JQ9rThKuSWenPLy3nxnBbxvTEk0EayYgGaKRJEkEelbpxdA29wTff8AKpOptLL3Kq9dCuyThD4ZJprO+/zx+2xbyTIWgxGJnMuv2gqxQJpClRYWNyTsalCvpk3nkq1GqVtUK1HHTnfPOSlm3SHiviCkuhcUqLMCuo+4TYobgAkG24NRlTlvD5LaPaHRGClHLg3jf19SHMuj3klmdJkRJMOMOFMbMVUWsb6xc/auSpbbafjBOn2jGEIxlFtqXVzy/wBjoMty8x4ZIGYNpjCFgLXsNN7Em23rVsY4jgw23KdzsS5eTmf+CZfZYMN7SpEMokDGI8KSVWwfzJub1T2X0qOeD0f8nDvzt6H8Sxz6+eD5P0K0iYgPOoaWYToyxkaHW9tix1Cx9KOhtPL5eRH2pGEoOMNox6Xl8r9tjq8tw7ogEjh37sqaB9lubfnV0U0tzzLZxlLMFhfrn7nLr0Qx8UvMpZ8QuJjIjI0Op4ILnUpG3Y81T2Ocvzk9J+00ulRi8KLi9+U/psz3jehhLHLebTPJMJxKq7I6iygKTwATyb7110ZT33zk5X7Udc44j8Kj04zynzuX8fkWImEIfFj3GLSgRDTICAANOra2/JPP0qUoSeMsoq1VNbn018rbfdfXHkyYOhpEhwsK4hSMNMZQTEd97hdn25O9QVDSSzwzVL2pCVlk3B/HHHP34Og6kyQYpIxq0vFIksbWuAyeYuLg7jmrLIdaMGk1Tok3jKaaf6M43rXIzBhZG1F5p8SkjlUNhbsqi5so8zVFsOmPzbPX9n6ru3xWMRjBpZf8v5m7iOk/HXFu0wL4tFUMqWVFXddi12vydxVjq6svPJijr+064qO0G3zy3z42JV6al8fCzGdGOHjKEeGRquLE7P7vA867231J54IvW19qytRfxPPPH2MyHoSVUhT2iM+FifaAfCbc3B0/xNh61BUPCWfOTTL2rW5Sl0P4odPP34JpOh2eDGQvOP7TL4oZUI0Ne9iCx1DYeXeu9jKkm+Ste1FG2qyMfyLHPP22PsnRkp9rJxCk4qNEY+ERp0C1wA+452p2XvvyF7Sgu3iD+Bt885+gHRsusP48e2G9nt4TcWtq/ic+lOy85z4wP8lX09PQ/wA/Vyv24Oh6cyw4bDRwMwfw106gNNx22JO/3q2uPTFIwau9X3SsSxk0qmZxQCgFAKAUAoBQCgFAKAUAoBQCgFAKAUAoBQHKTZ480zxxt4cSbahy5BsbE8AV5c9Y52OEHhLz6myNCjFSlyyPFZrNhyr6zKl/fQ2vbzUjv9ajPVypaecolGmM9uGdZDKGUMpuCAQfQ16sWpLKMTWHhnuunBQCgFAKAUAoBQCgFAKAUAoBQCgFAKAUAoBQCgFAKAUAoBQCgFAKAUAoBQCgFAKAUAoCtjMfFELySIg/xMBUJ2QhvJ4K7Lq61mbSKH9Pa/4EMsv+LToX/M9r/a9U+89X5It/ZfuzP731f+OLl9l+7/4MfJ8sKizgKwO4vf8AXvXjwpcZdL5PbjbKUFKaw34TyW8fgRpNTsrxsShMkgzKTDqsb4Wdo1UWljCy/minXe57KeK9miDhXGL8Iw2S6pNl7Lc/w05tFMjN+C+lvujWYflVpA06AUAoBQCgFAKAUAoBQCgFAKAUAoBQCgFAKAUAoBQCgFAKAUAoBQCgFAKAUB8JoDNxOf4dDp8QO34IwZG/Jb1RLU1xeM5fy3/gzT1lMXjOX6Ld/Yh/pHEyfwsNoH4pm0//AAW5/O1R7tsvyxx+v9EO9fP8kMfNvH2W/wDA/oqeT+NiWt+GECMfnu36inZsl+ef7bf7Hu9s/wDyWP8ARbf2yzhMkgjN1jXV+Jveb/M1zU4aeuG6RZXpaobxjv68v9zQq40EMuGVjfg+YqudUZ7slGbjwfEwig33P1qMaIRefJ12Nk9XECnmGVwTi00SSW41KDbngnjk0BQOQFP+XxE0J/CW8ZO3KyXIAtwpXmgPoxGNj+OKKdR80TGNu/8Advdb8fPQHodSQKQJi2HY7ATKYwTtw59xuRwaA1o5AwBUgg8EG4oD1QCgFAKAUAoBQCgFAKAUAoBQCgFAKAUAoBQCgFAKAUBjdS50cOihAGlc2QHgW5Y+guKyavVdiKxy+C+inuP5Iz/Fntq9obV9Ft+VuKz92eM9Rb0R4wWsl6jV42M5WN49nJNgb3sVv52O1W6bWxsg3PZrkz6qMaF1SexgZx18CwSAHTf3pNr276AdgfU1lu9ppvpr49f6PnNR7YTl01ceX/X+zoYZcXMAVMMKHhgfGYj0Oy/vW5O6xZTSX7/0j0YvUWrMXGK/+v6RIvTyNvPJLOfJ2sv+RbD87133aL/O3L9f6Je5Rf8A5G5fq9v2WEaeGwqRiyIqjyUAftV8YRisRWDTCuMFiKwTVImKAUAoBQCgFAKAUAoDy6AgggEHkHegMl+msPctGrQMeWhYx+fIHutyeQeaAiOFx0VvDnjnQfLMmhzx/eR+7fnlKA8nqJ4/+Zws8XHvovjp3ubxgsoFhcso5oD1P1XhvBeWGWOYrYaEYE6jawYcryORVOouVMHNllVbsl0oo4bFTyKHaYqTvpUAAem+5+9YIX2TXU5YNMq4xeMFrIM6d5GgmsXG6OBbUBzcdmFXaXVOcnXLn19Su6jpipR4OhreZhQCgFAKAUAoBQCgFAKAUAoBQCgFAKAUBzef4dZJ0IYEqtmAIJW5uLjtext/215ftCtuUZeODZpp4TRKMCLWrOq/hyT69ynlWGg9pZZDGX0jSjWuTe91B5sB286t0MIux59DLqraZtVPDkt8HSjCRj5E/wAor1eiPoZ+3D0X7EqqBsAAPSpJYJJJcH2h0UAoBQCgFAKAUAoBQCgFAKAUAoBQHO9TYGJihAQS3ufhDMo2PqQCR+lYfaFblWmvDNOml0y/U9Q4EWrBCvK2L5T3KnhpDMssjBES+p2NgL+6LngC571Zpa83JrwRtn+Hj1OqBvxXsmE+0AoBQCgFAKAUAoBQCgFAKAUAoBQFTMcyigXVIwW+yjcsx8kUXZz6AE0BnEYnE+eFh+xmYfX4YR+bf9tAaGDyuGJCiIACbnkknzZjux9Sb1yUVJYZ1NrdHr2Ifib9P9Ko92h8yfdkeMblMMq6XQEDg8EHzDDcGpyorlHpaM91ULvzrP8A3wZwjxWG+EnFRfhawlUeh4f6Gxqr8Wr/ANl9/wDZm/Hp/wDeP3/p/YuYbPYHRmD20fGrAhk/7lO4+tWR1FbTeeOfl+qLY6qqUXJPjn1X6o0VYEAg3B4Iq5PJemmso+0OigFAKAUAoBQCgFAKAUAoBQEOLxSRIXkdUReWYhQPqTtQGT7bPiP4C+DEf76RDqI/6cTWP/k/+U0Bcy7J4odRALOwAeRzqdrX+Jj23OwsN+KAm9iHYsB5bfzFZ/doeNizuyJPZU0lSoIYWYHe49b81bCuMFiJByb5MM5HLhzfAuqp3w0moxn/ANth70J+l1492pnC5luepI3hSK0E/wD6UgsTbvG3wyr6qT62oDWoBQCgFAKAUAoBQCgFAKA5rNc8cz+zwkLp/iSEXseyr2v5k159+ras7UPqzVXR8HXIr4vMMRCNayeJblHtuPQgAg1VPU2VrqTz8icaoz2xg0VzKfEAezIEUgXmlFwL9kQEFyPUgX869KuxWRUo8MyTi4vDLeXZNHE2u7SSkWMsh1MR5DYBRtwoAqZE0aAUAoBQCgMHqfI2xAHhmNXsffKtq+gZSNvQg1k1Wnlavhwn6+TBrdJK5fBhP18/vkxMofGZepWdPEw4+ZSGKfS+9j5Vkpd+lWLFmP8ABk0cNXpn0Tj1R+W+PpyXMHmU848Qv4YPCLbYdrkjc12GpnaurOPkfTOqEeNyxleduJ/AmIYN/DkAtv8AhbtfyIqyjVvuduf0ZGyhdHXE6WvRMooBQCgFAKAUAoDB6iztomSGIAyPuSdwi8XI7k9h6Vi1eq7TUI8v7GimnrTk+CnNiMQillnuw3swUqfSwA/SqJXWRXUpFirg3hosYfP5Zo08CDVKxIfU2lIytrljyb32AFz6Vs02oV8OpfUotqdcsFnBZF7wlxDmebkXFo0P/SjuQv1JZvWtBUbNAKAUAoBQFXMcvinTRKgdbggHsRwQeVI8xvQGdHDicObB/aINtnNpIx3OviVR5GzepoDNhzuXEsxRvDiBstgNTf4iTwPIV5S1krZPpeF92bXQoJZ3Z6GdyQSqsreJE2xaw1IfO42Irq1jrmlN5T+xzsKcW48nV16hjFAKAUAoBQCgFAcouW2nlv3Ytf0O9eFbU43Sz5Z6MbM1os4nAi1csrwtzkZ7mh0/hykIB7kn8zevU0cHCpJmW+XVNs0q1FIoBQCgFAKAUBm9RYYyQMo9D+RBrLrIOdLSLqJdNibM3B4Eaa8uqvK2Ncp7kbZdeWO3ZgfyNzUq6uq2OPU5KzEGdRXuHnigFAKAUAoBQCgOazXL74nWfmUW+2x/3614+tr/ABup+UbqJ/h4JXwItVbrwjqnuTdN4TR4h7MRb7A3/f8AStns+txjKXqVamWWkbVegZRQCgFAKAUAoCDHRF43UcsrD8xaoWR6oNL0JQeJJnN5Vl4CjtXg1V+D0bJjM8tuthvfYfeu2VNvp8nIWY3OoiWygeQAr34rCwec3lnuunBQCgFAKAUBDjMUkSNJIwVFBLE9gP3+lAZ+XRSSgyygprt4cdgCi9tXm5vcjgWA7EmuyqM/zEozceC6uCHck+m38qgtPDOXuSdrKGAxrRy+zTtdm1NDJx4ig7qe3iLcX8xuO9rys2KAUAoBQCgFAKA43O+rCuIaCNguwXWRcKxPvGw3YgbAeZrzLtb02uuP7/M8bUe0um51Rfyz6P8A1/JvZZlSJGoQvbkluSTyTcbE1ohpYKPw5PW02Kq0o/fl/NnrHYSRQHgN5F3Kta0g7qTb3T5EcHm4q+uqMOC2U3LkmyrMo8RGJIztuCpFmVhsysOVYHYirCJcoBQCgFAKAUB8ZgBcmwHJoDAwMrYyQTBiuFS/hW2MxOxkJ58MD4fxXJ4tUJwjNYkdUmuDWGCH4m/T+Qqr3aHnJZ3WZ7Yw4aUJKbwStaOS3wOeI3I4U/K3n7p3IveklsipvJtV0CgFAKAUAoBQFDNsyEIUAa5XOmKO9tTep7KBuW7D7UB8wmAYIPEfVJy7ABQSfJd7AcDvbkmqZ0Qk+ryTjY1sfcVl5KMEkKSW9x7A6T224I8x3FdhTGDz5EptkOR5x4xeKQBMRDYSx79xdXS/xRtvY+hHINWkDVoBQCgFAZufZqMNEXI1MTZF82P8qz6nUKmHU/oW1VOyWEZEOJxDqGM2kkXsqrpH5gk/nWSN1kllyL3XBPGDzlGLbFTaMQReH3lRRZXa/wDEN+dO1l7E332tdpdV3W4y5X3K7qejElwzq62mcUBn57FEYWMpIVPeDLsyldwynswNRnNQi5S4RKMXJ4RhYLM55xrL+GOygLe3mxIO59Nq82Gqnb8WcI1SpjDbks5bnjrOIJiGDfBIBbf8LAbfQ1OnVvudufnhkbKF0dcTpK9EyigFAc3meeuZzBCQun45CL2P4VHF/M1592rfc7cPqzVXR8HXIp5jmWJhQukgkPGlwO/cFbcVTZqbK45TyRtqcoNVr4vHp9S30nkEEaLOD4sjjUZG7E82Hbf71fo9NXGKsW7fk8nT+zYaaTct5ev9HS1vNwoDleoMQMPiFaDaeUWkHyFRsrOPxDsRYncG4Atj1Wq7WIx5f2NFNPXlvhH2XE4hVLCe7DezKuk+lgAR+dUSusSypFirg3jBr5DmoxEWu2lgbOvkf9K16bUK+HUvqUXVOuWDSrQVCgK+PxiwxtI/wqLn/QetQssVcXKXCJQi5PCObwmZYicay/hA8IoGw9SQbmvOhqbLV1Zx8jVKmMNsZIHxD4iQYTEP/Vk3JUW8UAfw38gTubcgW872Uatuztz+jI2UJR64nZKABYbAdq9Ayn2gIsVAkiMkihkYEMrbgg83oDkMszOWS6RysIUNkdgC7Dtcnmw2B5PevL98dsmoPCX3Nnu6gl1bssnPJIJFEreJE2xawDJ67bEU98dU0pvKfn0HYU4tx5Orr1DGKAUBg9QZ4YnSGIAyPuSeEXzPmT2HpWLVartNQjy/saKaetOT4Kc+KxCKXWbURvpZVsfTYAiqJX2RXUpZLFXBvGC902yTasSbmVvdIP8AdgfIvkO5PJ78C23T3q6HUjPbW65YZuVeVigOf6qkih8PEFCcQpKxaSVJ1blWtymwJB8hbes2q1Coh1PnwW01OyWCvHiMQy6jPZiOAq6R9iL/AK1lV1jWeovdcE8YLvTmdGfUkgCypzbhhxqH+lX6TVd7MXyiq+nt4a4Zt1sKBQGF1Rgy/hN2Vjf/AMgLft+ted7Rrcoxl6GrSyw2jxHgBasca9i5z3PGVYG2I1D5VN/vxV2ir/F6l4RG+f4eDo69cwigM3qHDGSB1HofyIJrNq4OdLSLqJKM02ZmCwA0ivJqhlbGuc9yOXLbyR251KfyN6lCpytil6h2Ygzqa9084UAoDk4sttNLfkuxv6E3FeDZU43ST9T0Y2JwRZxWAGmlkMLcRnuaWQYcpAqn1P5kmvV0kHCpJmS+XVNs0a0lIoDms4wGrE6zwygD7Xv+9ePrq33VJ+UbtPP8PBK+AFqrdexJT3Jem8JoMrdmK2/8b3/f9K1+z63FSl6/8FOqllpG3XomUUBl9SYYyQEDsVJ+gNZdbBzpaRdp5KM1kz8JgBpry668rY1znuR/0d/XR27MDf0G5qVVWbo48M5Kf4bOor3DzxQEWLjLI6jkqwH3BFRmuqLR2Lw0zmMpy4BRta1eBVX4PSsmfczy66kDe+w+9dsqzt5OQng6eBNKqD2AH5CveisRSPOby8klSOCgOYzPL74osfmC2+23+/rXja2v8bqflG+if4eCeTAC1VyrwjqnuTdNYQoJD2Zhb7Cx/wB+lbfZ9bjBv1ZRqZZaRtV6BmFAYHU+C1tC3ZdQ+7abftXme0a3Lpl4Wfua9LLGUfEwAtWWNexa57nnJsDpxBYcBSD9yLftV+hr/FclxghqJ/AkdFXrGIUBFiWUIxewQAlieAALkmuNJrDOp4MvIkeWFJXJXxPeVbWKoxugN/m02v63rP7tDxnBZ3WS9PYgvGwcASo7JJbuynY2ubBlKsB5NV0IRgsRK3Jvk1KmcFAKAwcolM7zlbLCknhxkb6mQf1h37BjpHqrelZ3poZytixWsly+ZlxU0L2NkSSJrWJQ3Vwe11de3Z1qyuqMOCMpuXJs1YRFAKAys4mtJDGgHiSMd/KNBqdrd/lH1cVXZVGfJKM3HgwOssZLhjG4GpNWx7X0kFXA55BB9DXmazNLUsZ/75/4PK9p626hxlFbZ5+nD/lHS5DMXw8LE3JRbnzNt69KiXVVF/I2aWXVTGT9EX6tLxQGX1JjBDh3k063FhGgNi0jHSig9rsQKhOEZrEkdUmuDziMFMIDpZTOE2uLIX097bhSap92h5zgs7rJencxXEYaKZBpDoDp7qfmU+RBuPtWhJJYRW3nk0a6cFADQGLld5WmIssSyFI7b30bOf8APcW/w1nemhnK2LFa/J9yvEkYmeB7alCPGbEXje4+hIdWBt5r51ZXVGHBGU3Lk2asIigFAYrOXxZiTZY4w0xty0h/q1Ha4CuT9U86pnRCT6vJONjWx5xOIMOKgRtJjlDqGN7rKoDKPIhlD+oK+uyFEYvPkSsbNyriAoBQGX1HivDhuFDSkhIge8jmy8du59AahOuM1iRKMnHg8Znh5UgdoyHlVCQpFgxAvb3dxexH3qr3aHnJPusu5VjI5oY5YjeN1Vl+hFx96vSS2RU3ktV0CgIsUVCMXtpAJYnYAAXJv2rjSawzqbW6MfpwvPh0mkunie+qW3VG3QNf5tNr+prP7tDhZwWd1n3pPHtLG6yBRNFK8cunYXU7Gx3AKlT96vhCMFiJW23yblSOGDn+eGJ0hiAMjbknhF8z5k9h6Vi1Wq7clCPL+xopp605PgzM38Z4XVpPEUj3kYABh3W6gEA8c1TK+yK6urJYqoN4wb+WZwksHjfAFB1g/KV5FbKtRGyvuePJROqUZ9JzuXYx5ZJZ4z4IkK3XYk6AQGOq4BIO9vIeVYo6udu8XhF7ojDZ7sv4LPHSdYZiGV/gkAsQfJgNt/Op16tqztz88P8AsjOhOHVE0eoc4GGj1W1Oxsi+Z9fICtGq1Cohl8+Cqmp2SwZa4nEst/HsSOAq2H5gn9azK61rPV9i51wTxgl6JxaeD7OF0NCALXLahv79zuSTe9+5q/S6rvZT5RXdT28NcMqYvM/HxP8AVWXwQyiXknVbWFB20+4OQeKonrHKxwhsl5/osjQlFSl5Pc+dTYcqzt4sZNm2AZfUabX+lqjLVyqacnlfc6qIzW2zOoEq6ddxpte/pa9/yr0+pYz4MmHnBy0GeS4gsY28KMGy7Asw8zq4+lq8xayVrfQ8I1uhQXxbs8RZiYsUrTHXrXw1k4KAtexA2sTa59B5VKOscLFGe6fn0/U46FKLlHwXOtcWgiEBXW8uyj8Nre+foSKnr7YRh0SWW/8AuTK9HHVQlCXBn5WcTFAqiWxQEBSqldjt2vY/Ws9U7K60lLgaGjopjXNbrY3+n83GJjJK6XU2dfI+Y9DW7S6lXxz5XJbdU65YM7HZ67ztDCQoT45CL7+Sg7bdzWe3Vt2duHjllkKPg6pFHNMVIhikkPjrG+rSbKQbFdQ02BIBOxqE9XOrdvK+5KNEZ7LZnQ5jnMcUHj/EpA0AcsW4FbbdRCuvueCiFUpT6Dn8pEqoSjiIOzOUUAqGc3b4rnnftyaxxvsmurqwXuqEXjBqZBnbSO0MoAkXcMOHHn6EeVXabV9yThLlfcruo6EpLgsdRZyMMgsNUjmyL+5PoKs1WpVEc+XwRppdj+RnDE4m2rxhfy0Lp/a/61m71uM9X2Le3DjBN0Vi0MAgClWhAVgSWvz71zu1zcknvetGl1SvT8NclV1LrfyM6fMDiMSHiOgQh0WTkuHtqFjtpuikbcis71jsm4weEvPqWrTqMU5ck8ueS4dlMreJETZjYBl9fd2I+1ReslVJdbyv4OqhTXw7M6DMcwSGJpW3UC4t3vwB9a9C22NcHN8GaEHOXSjAwuY4iVdZkEd+EUKbfUsCTXnw1Fli6s4+RplVCLxjJ76czG00kMgHiOxfxBezmwBv5EADYbWFXafV9c3XPn+SFtHTHrjweOpseJJVwyAalZXaTf3GUhl0+Z/Sx9aX6vpn24c+fkKqMx65cHzF5liIV1hxIByjBRcehUCxqmepsrXVnPyJxqhJ4xg6LL8Ys0ayJww78jzB9RXoVWRsgpR8mWcHCXSzBxOfPJM0UJCqmzSEAkt3C32sPOsVmscrHCHjl/0aY0Yj1SKWYYt4pYZpSZljLe7sCuoWLgKAGIFwL9mPnUJaudTTk8r7nVRGfGzOhzfOUhh8X4tVtAHzE8Vsu1Eaq+v9vmUV1OcukwcpSVI7JIIwSz6FAKqXYsQNdza5O17Dtaskb7JLq6sFzrgnjBq9PZ2ZWeKQASp3HDDi48vUetXaXVd1uEuV9yF1PQlJcMr5/nTiZcPEdJ5kktfSDwBfa9Q1WrcJquP1foSpoUo9cjOzmF2gdTKzhlIZHOpXB5U9wD6Wqmd04LqjLcsjXGTw0dBlucI+G8YjQFB1r+EryB/KttWpjOruPb1M06XGfQYOXYl5XknS0PilbgAEkICFLari9j2A+9qyQ1U7d08IvlTGGz3L+XZ46ziCazBvgkAtv+FgNvoasp1b7nbn54ZGdC6OuJ4zHLycUzH5gtvsLVl1lb72X5LaZrt4JpMALVCVeFudU9yDC5afZsQo+c7D6AX/AGq+imT080vJGyxd2PyGX4AaR2rLVDPBZOe5HjctuygclhY/eu9pymkuchWYi2XOp8EXeFuQNQ+502/Y1r9o1t9MvCyU6WWMoJgBasyr+Esc9zzkuBKzsw2AUg/c7ftV+hrfccl6ENRP4EijlOV6QQdiDY/WscKnGXS+S6dmVlFjMMANJ71O2HqchPc1PY29k8L5vDt+lesqpe79HnBj613er5mTleXgKO1ePVA22T3PGZ5bqFhuTsK7OpyfSuRCzG5YzzAFp0Y7jRYfUHf9xWnX1vuRk/Qq08/gaJTgBbmqu38JLr3PXTmDKPK3Y6R9xc/zrT7PracpeNirUyykjOwOWaXcHnU1z9TesTqcbGnzkvdicUy1jcANPnXbIYW5yE9yPHZafZYFPCNcj0N7fvWi+mS00E/BCuxd2XzLEGAFqphXtsSlPcjwGAtiVYfKCT9CLVZpK/xsrwcun+Hg99SYIvLE3IAYfQ3B/wB/SrPaNbcoy8ENLPCaPQwAtWdVvpLOvc8ZLgCJZCNvc0/cnb/frV+hrfVJr0wQ1E/hSKeT5ZpWx2I2P1FY6qnF9PlF1lmdybMsANJ71K2vwchMtZzgCcLGh30aNX2Fq9DVVS93UfTBnpmu636keGwAC+VYa68rYvlPcjgy/wDtEZHYk/a1T09eb014OWT/AA2Rtlv9olJ5LXv6Hio31tXyz5Owmu2iziMALUnDC3ORnuXunMOUht5sxH0Jr0tFBxqWTNqJdUzDyzK9OoHkE3/OvJjU4ycXybJWZSaLOPwA0nvUrYY5OQnuecyy0+Bhgfk5H1G3+laNTTJUQz45K6rF3JfMsRYAWqmNbwSc9zxleBtiQw7K1/vtVujr/G6l4RG+f4eD5i8u/tLsfmsQftb+VR1VTVzb8narPw8ehNLghbaozrwtwp7lcZYfZJVHzNqt6C3+lXwol7rJeu5GVi7y+R9wOAGkdqy1Qytiyc9yObLbyR251A3+hvXY1OVsUvUdzEGdLNAG57cHyr27K4zWJGCMnHghGC82NvsKp92j5eSfdZaRQBYbCtCSSwipvJWbBD5Tb07f/VUS08G8rYsVrR7hwwU35Pmf5VOumMHlcnJTciWSMMLEXFWSipLDIptPKK3sX+I/kKz+6x4TeCzussRRBRYVfCEYLEStybeWRTYUE3Gx7kd/rVdlEZvPklGxrY+Jgxe5N/Idq5HTxTy92ddjZZq8rKz4MXuDa/PlVEtPFvqWzLFY1seosKAbnc9r9q7CiMHnyclNs9zRBhYirJwjNYkRUmnlEHsX+I/kKo91jxl4LO6yzHGFFgLCtEYqKwittt5ZFNhgxvwfMfz86rspjPd8kozcTwuDHc39OBUFp4p5e512tlllBFiLir2s7Mrzgq+xeTED7Gs/usVxsW91k8MIXjk8nzq6uuMFiJCUnLk+yxhhYi4rsoqSwzibTyiv7F/iP5CqPdY8ZeCzussRRBRYVfCCgsRK223lkUuEBNxsTzbvVc6IyfV5JRsa2EeEANyb24rkKIxfVyzsrGyci+xq8rKpwQ7EgeXNZvdor8uxarX5JoYAvG5PJNW11Rr/ACkJScuT5Phw2/BHBFLKo2fmEZuPBGMEO5JHlxVa00fO5N2vwWQK0FRDNhQxvwfMd/rVNlMZvL5Jxm47HlMGL7m/p2rkdPFPL3OuxsndARYi4NXNJrDIJ4K3sXkxt9jWf3WK4ZZ3WTwwheO/J86uhXGCxEhKTlyJoQw3H09K7OEZrEkcUmuCBMCO7Fh5bD9qpWmgnvuTdrLQFaCsrHBD5TYeXIrO9NDOVsWK1+SSHDBd+T5n+XlU66Yw3XJyU3I//9k="/>
          <p:cNvSpPr>
            <a:spLocks noChangeAspect="1" noChangeArrowheads="1"/>
          </p:cNvSpPr>
          <p:nvPr/>
        </p:nvSpPr>
        <p:spPr bwMode="auto">
          <a:xfrm>
            <a:off x="415893" y="10574"/>
            <a:ext cx="406024" cy="406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807" tIns="60904" rIns="121807" bIns="60904" numCol="1" anchor="t" anchorCtr="0" compatLnSpc="1">
            <a:prstTxWarp prst="textNoShape">
              <a:avLst/>
            </a:prstTxWarp>
          </a:bodyPr>
          <a:lstStyle/>
          <a:p>
            <a:endParaRPr lang="en-US" sz="2398"/>
          </a:p>
        </p:txBody>
      </p:sp>
      <p:pic>
        <p:nvPicPr>
          <p:cNvPr id="23557" name="Picture 5" descr="C:\Users\16534\Pictures\greedy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2729" y="4545566"/>
            <a:ext cx="3054271" cy="1218072"/>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C:\Users\16534\Pictures\greedy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69244" y="4545566"/>
            <a:ext cx="1170475" cy="1015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41691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altLang="en-US"/>
              <a:t>Divide-and-Conquer</a:t>
            </a:r>
          </a:p>
        </p:txBody>
      </p:sp>
      <p:sp>
        <p:nvSpPr>
          <p:cNvPr id="267267" name="Rectangle 3"/>
          <p:cNvSpPr>
            <a:spLocks noGrp="1" noChangeArrowheads="1"/>
          </p:cNvSpPr>
          <p:nvPr>
            <p:ph type="body" idx="1"/>
          </p:nvPr>
        </p:nvSpPr>
        <p:spPr>
          <a:xfrm>
            <a:off x="413946" y="1398880"/>
            <a:ext cx="9539283" cy="4897665"/>
          </a:xfrm>
        </p:spPr>
        <p:txBody>
          <a:bodyPr/>
          <a:lstStyle/>
          <a:p>
            <a:pPr marL="609036" indent="-609036">
              <a:buNone/>
            </a:pPr>
            <a:r>
              <a:rPr lang="en-US" altLang="en-US" dirty="0"/>
              <a:t>The most-well known algorithm design strategy:</a:t>
            </a:r>
          </a:p>
          <a:p>
            <a:pPr marL="609036" indent="-609036">
              <a:buFont typeface="Monotype Sorts" pitchFamily="2" charset="2"/>
              <a:buAutoNum type="arabicPeriod"/>
            </a:pPr>
            <a:r>
              <a:rPr lang="en-US" altLang="en-US" dirty="0"/>
              <a:t> Divide instance of problem into two or more smaller instances</a:t>
            </a:r>
          </a:p>
          <a:p>
            <a:pPr marL="609036" indent="-609036">
              <a:buFont typeface="Monotype Sorts" pitchFamily="2" charset="2"/>
              <a:buAutoNum type="arabicPeriod"/>
            </a:pPr>
            <a:endParaRPr lang="en-US" altLang="en-US" dirty="0"/>
          </a:p>
          <a:p>
            <a:pPr marL="609036" indent="-609036">
              <a:buFont typeface="Monotype Sorts" pitchFamily="2" charset="2"/>
              <a:buAutoNum type="arabicPeriod"/>
            </a:pPr>
            <a:r>
              <a:rPr lang="en-US" altLang="en-US" dirty="0"/>
              <a:t>Solve smaller instances recursively</a:t>
            </a:r>
          </a:p>
          <a:p>
            <a:pPr marL="609036" indent="-609036">
              <a:buFont typeface="Monotype Sorts" pitchFamily="2" charset="2"/>
              <a:buAutoNum type="arabicPeriod"/>
            </a:pPr>
            <a:endParaRPr lang="en-US" altLang="en-US" dirty="0"/>
          </a:p>
          <a:p>
            <a:pPr marL="609036" indent="-609036">
              <a:buFont typeface="Monotype Sorts" pitchFamily="2" charset="2"/>
              <a:buAutoNum type="arabicPeriod"/>
            </a:pPr>
            <a:r>
              <a:rPr lang="en-US" altLang="en-US" dirty="0"/>
              <a:t>Obtain solution to original (larger) instance by combining these solutions </a:t>
            </a:r>
          </a:p>
          <a:p>
            <a:pPr marL="609036" indent="-609036">
              <a:buNone/>
            </a:pPr>
            <a:r>
              <a:rPr lang="en-US" altLang="en-US" dirty="0"/>
              <a:t>Example:</a:t>
            </a:r>
          </a:p>
          <a:p>
            <a:pPr marL="1141943" lvl="1" indent="-609036"/>
            <a:r>
              <a:rPr lang="en-US" altLang="en-US" dirty="0"/>
              <a:t>  Binary  Search</a:t>
            </a:r>
            <a:endParaRPr lang="en-US" altLang="en-US" b="1" dirty="0">
              <a:solidFill>
                <a:schemeClr val="bg2">
                  <a:lumMod val="75000"/>
                </a:schemeClr>
              </a:solidFill>
              <a:highlight>
                <a:srgbClr val="FFFF00"/>
              </a:highlight>
            </a:endParaRPr>
          </a:p>
          <a:p>
            <a:pPr marL="532907" lvl="1" indent="0">
              <a:buNone/>
            </a:pPr>
            <a:endParaRPr lang="en-US" b="1" dirty="0">
              <a:solidFill>
                <a:schemeClr val="bg2">
                  <a:lumMod val="75000"/>
                </a:schemeClr>
              </a:solidFill>
              <a:highlight>
                <a:srgbClr val="FFFF00"/>
              </a:highlight>
              <a:hlinkClick r:id="rId3">
                <a:extLst>
                  <a:ext uri="{A12FA001-AC4F-418D-AE19-62706E023703}">
                    <ahyp:hlinkClr xmlns:ahyp="http://schemas.microsoft.com/office/drawing/2018/hyperlinkcolor" val="tx"/>
                  </a:ext>
                </a:extLst>
              </a:hlinkClick>
            </a:endParaRPr>
          </a:p>
          <a:p>
            <a:pPr marL="532907" lvl="1" indent="0">
              <a:buNone/>
            </a:pPr>
            <a:r>
              <a:rPr lang="en-US" sz="2000" b="1" dirty="0">
                <a:solidFill>
                  <a:schemeClr val="bg2">
                    <a:lumMod val="75000"/>
                  </a:schemeClr>
                </a:solidFill>
                <a:highlight>
                  <a:srgbClr val="FFFF00"/>
                </a:highlight>
                <a:hlinkClick r:id="rId3">
                  <a:extLst>
                    <a:ext uri="{A12FA001-AC4F-418D-AE19-62706E023703}">
                      <ahyp:hlinkClr xmlns:ahyp="http://schemas.microsoft.com/office/drawing/2018/hyperlinkcolor" val="tx"/>
                    </a:ext>
                  </a:extLst>
                </a:hlinkClick>
              </a:rPr>
              <a:t>https://www.youtube.com/watch?v=wVPCT1VjySA</a:t>
            </a:r>
            <a:endParaRPr lang="en-US" altLang="en-US" sz="2000" b="1" dirty="0">
              <a:solidFill>
                <a:schemeClr val="bg2">
                  <a:lumMod val="75000"/>
                </a:schemeClr>
              </a:solidFill>
              <a:highlight>
                <a:srgbClr val="FFFF00"/>
              </a:highlight>
            </a:endParaRPr>
          </a:p>
        </p:txBody>
      </p:sp>
      <p:pic>
        <p:nvPicPr>
          <p:cNvPr id="4" name="Picture 1" descr="C:\Users\16534\Pictures\divid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8706" y="4266425"/>
            <a:ext cx="4049348" cy="2030120"/>
          </a:xfrm>
          <a:prstGeom prst="rect">
            <a:avLst/>
          </a:prstGeom>
          <a:noFill/>
          <a:extLst>
            <a:ext uri="{909E8E84-426E-40DD-AFC4-6F175D3DCCD1}">
              <a14:hiddenFill xmlns:a14="http://schemas.microsoft.com/office/drawing/2010/main">
                <a:solidFill>
                  <a:srgbClr val="FFFFFF"/>
                </a:solidFill>
              </a14:hiddenFill>
            </a:ext>
          </a:extLst>
        </p:spPr>
      </p:pic>
      <p:sp>
        <p:nvSpPr>
          <p:cNvPr id="5" name="Flowchart: Sequential Access Storage 4">
            <a:extLst>
              <a:ext uri="{FF2B5EF4-FFF2-40B4-BE49-F238E27FC236}">
                <a16:creationId xmlns:a16="http://schemas.microsoft.com/office/drawing/2014/main" id="{2CF4492C-A9F0-459A-8C2C-F3AC57942E73}"/>
              </a:ext>
            </a:extLst>
          </p:cNvPr>
          <p:cNvSpPr/>
          <p:nvPr/>
        </p:nvSpPr>
        <p:spPr bwMode="auto">
          <a:xfrm rot="20434114" flipH="1">
            <a:off x="4839816" y="3409593"/>
            <a:ext cx="2128128" cy="1713666"/>
          </a:xfrm>
          <a:prstGeom prst="flowChartMagneticTape">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Arial" pitchFamily="34" charset="0"/>
                <a:ea typeface="ＭＳ Ｐゴシック"/>
                <a:cs typeface="ＭＳ Ｐゴシック"/>
              </a:rPr>
              <a:t>Divide and Conquer</a:t>
            </a:r>
            <a:endParaRPr kumimoji="0" lang="en-US" b="0" i="0" u="none" strike="noStrike" cap="none" normalizeH="0" baseline="0" dirty="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21538806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310157" y="152400"/>
            <a:ext cx="10962649" cy="685800"/>
          </a:xfrm>
        </p:spPr>
        <p:txBody>
          <a:bodyPr/>
          <a:lstStyle/>
          <a:p>
            <a:r>
              <a:rPr lang="en-US" altLang="en-US" dirty="0"/>
              <a:t>Divide-and-Conquer Technique (cont.)</a:t>
            </a:r>
          </a:p>
        </p:txBody>
      </p:sp>
      <p:sp>
        <p:nvSpPr>
          <p:cNvPr id="281606" name="Oval 6"/>
          <p:cNvSpPr>
            <a:spLocks noChangeArrowheads="1"/>
          </p:cNvSpPr>
          <p:nvPr/>
        </p:nvSpPr>
        <p:spPr bwMode="auto">
          <a:xfrm>
            <a:off x="7415578" y="2362201"/>
            <a:ext cx="3045180" cy="838200"/>
          </a:xfrm>
          <a:prstGeom prst="ellipse">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p>
            <a:r>
              <a:rPr lang="en-US" altLang="en-US" sz="1865" b="1" dirty="0" err="1">
                <a:solidFill>
                  <a:schemeClr val="bg2"/>
                </a:solidFill>
              </a:rPr>
              <a:t>subproblem</a:t>
            </a:r>
            <a:r>
              <a:rPr lang="en-US" altLang="en-US" sz="1865" b="1" dirty="0">
                <a:solidFill>
                  <a:schemeClr val="bg2"/>
                </a:solidFill>
              </a:rPr>
              <a:t> 2 </a:t>
            </a:r>
          </a:p>
          <a:p>
            <a:r>
              <a:rPr lang="en-US" altLang="en-US" sz="1865" b="1" dirty="0">
                <a:solidFill>
                  <a:schemeClr val="bg2"/>
                </a:solidFill>
              </a:rPr>
              <a:t>of size </a:t>
            </a:r>
            <a:r>
              <a:rPr lang="en-US" altLang="en-US" sz="1865" b="1" i="1" dirty="0">
                <a:solidFill>
                  <a:schemeClr val="bg2"/>
                </a:solidFill>
              </a:rPr>
              <a:t>n</a:t>
            </a:r>
            <a:r>
              <a:rPr lang="en-US" altLang="en-US" sz="1865" b="1" dirty="0">
                <a:solidFill>
                  <a:schemeClr val="bg2"/>
                </a:solidFill>
              </a:rPr>
              <a:t>/2</a:t>
            </a:r>
          </a:p>
        </p:txBody>
      </p:sp>
      <p:sp>
        <p:nvSpPr>
          <p:cNvPr id="281607" name="Oval 7"/>
          <p:cNvSpPr>
            <a:spLocks noChangeArrowheads="1"/>
          </p:cNvSpPr>
          <p:nvPr/>
        </p:nvSpPr>
        <p:spPr bwMode="auto">
          <a:xfrm>
            <a:off x="1629736" y="2362201"/>
            <a:ext cx="3045180" cy="838200"/>
          </a:xfrm>
          <a:prstGeom prst="ellipse">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p>
            <a:r>
              <a:rPr lang="en-US" altLang="en-US" sz="1865" b="1">
                <a:solidFill>
                  <a:schemeClr val="bg2"/>
                </a:solidFill>
              </a:rPr>
              <a:t>subproblem 1 </a:t>
            </a:r>
          </a:p>
          <a:p>
            <a:r>
              <a:rPr lang="en-US" altLang="en-US" sz="1865" b="1">
                <a:solidFill>
                  <a:schemeClr val="bg2"/>
                </a:solidFill>
              </a:rPr>
              <a:t>of size </a:t>
            </a:r>
            <a:r>
              <a:rPr lang="en-US" altLang="en-US" sz="1865" b="1" i="1">
                <a:solidFill>
                  <a:schemeClr val="bg2"/>
                </a:solidFill>
              </a:rPr>
              <a:t>n</a:t>
            </a:r>
            <a:r>
              <a:rPr lang="en-US" altLang="en-US" sz="1865" b="1">
                <a:solidFill>
                  <a:schemeClr val="bg2"/>
                </a:solidFill>
              </a:rPr>
              <a:t>/2</a:t>
            </a:r>
          </a:p>
        </p:txBody>
      </p:sp>
      <p:sp>
        <p:nvSpPr>
          <p:cNvPr id="281608" name="Rectangle 8"/>
          <p:cNvSpPr>
            <a:spLocks noChangeArrowheads="1"/>
          </p:cNvSpPr>
          <p:nvPr/>
        </p:nvSpPr>
        <p:spPr bwMode="auto">
          <a:xfrm>
            <a:off x="1629736" y="3657600"/>
            <a:ext cx="3045180" cy="685800"/>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p>
            <a:pPr algn="ctr"/>
            <a:r>
              <a:rPr lang="en-US" altLang="en-US" sz="1599" b="1">
                <a:solidFill>
                  <a:schemeClr val="bg2"/>
                </a:solidFill>
              </a:rPr>
              <a:t>a solution to </a:t>
            </a:r>
          </a:p>
          <a:p>
            <a:pPr algn="ctr"/>
            <a:r>
              <a:rPr lang="en-US" altLang="en-US" sz="1599" b="1">
                <a:solidFill>
                  <a:schemeClr val="bg2"/>
                </a:solidFill>
              </a:rPr>
              <a:t>subproblem 1</a:t>
            </a:r>
            <a:endParaRPr lang="en-US" altLang="en-US" sz="2398"/>
          </a:p>
        </p:txBody>
      </p:sp>
      <p:sp>
        <p:nvSpPr>
          <p:cNvPr id="281609" name="Rectangle 9"/>
          <p:cNvSpPr>
            <a:spLocks noChangeArrowheads="1"/>
          </p:cNvSpPr>
          <p:nvPr/>
        </p:nvSpPr>
        <p:spPr bwMode="auto">
          <a:xfrm>
            <a:off x="4573410" y="5410201"/>
            <a:ext cx="3045180" cy="685800"/>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p>
            <a:pPr algn="ctr"/>
            <a:r>
              <a:rPr lang="en-US" altLang="en-US" sz="1599" b="1">
                <a:solidFill>
                  <a:schemeClr val="bg2"/>
                </a:solidFill>
              </a:rPr>
              <a:t>a solution to</a:t>
            </a:r>
          </a:p>
          <a:p>
            <a:pPr algn="ctr"/>
            <a:r>
              <a:rPr lang="en-US" altLang="en-US" sz="1599" b="1">
                <a:solidFill>
                  <a:schemeClr val="bg2"/>
                </a:solidFill>
              </a:rPr>
              <a:t>the original problem</a:t>
            </a:r>
            <a:endParaRPr lang="en-US" altLang="en-US" sz="2398"/>
          </a:p>
        </p:txBody>
      </p:sp>
      <p:sp>
        <p:nvSpPr>
          <p:cNvPr id="281610" name="Rectangle 10"/>
          <p:cNvSpPr>
            <a:spLocks noChangeArrowheads="1"/>
          </p:cNvSpPr>
          <p:nvPr/>
        </p:nvSpPr>
        <p:spPr bwMode="auto">
          <a:xfrm>
            <a:off x="7415578" y="3657600"/>
            <a:ext cx="3045180" cy="685800"/>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p>
            <a:pPr algn="ctr"/>
            <a:r>
              <a:rPr lang="en-US" altLang="en-US" sz="1599" b="1">
                <a:solidFill>
                  <a:schemeClr val="bg2"/>
                </a:solidFill>
              </a:rPr>
              <a:t>a solution to </a:t>
            </a:r>
          </a:p>
          <a:p>
            <a:pPr algn="ctr"/>
            <a:r>
              <a:rPr lang="en-US" altLang="en-US" sz="1599" b="1">
                <a:solidFill>
                  <a:schemeClr val="bg2"/>
                </a:solidFill>
              </a:rPr>
              <a:t>subproblem 2</a:t>
            </a:r>
            <a:endParaRPr lang="en-US" altLang="en-US" sz="2398"/>
          </a:p>
        </p:txBody>
      </p:sp>
      <p:sp>
        <p:nvSpPr>
          <p:cNvPr id="281611" name="Line 11"/>
          <p:cNvSpPr>
            <a:spLocks noChangeShapeType="1"/>
          </p:cNvSpPr>
          <p:nvPr/>
        </p:nvSpPr>
        <p:spPr bwMode="auto">
          <a:xfrm flipH="1">
            <a:off x="3558350" y="2057401"/>
            <a:ext cx="1928614" cy="304800"/>
          </a:xfrm>
          <a:prstGeom prst="line">
            <a:avLst/>
          </a:prstGeom>
          <a:ln>
            <a:headEnd type="none" w="sm" len="sm"/>
            <a:tailEnd type="triangle" w="sm" len="sm"/>
          </a:ln>
        </p:spPr>
        <p:style>
          <a:lnRef idx="1">
            <a:schemeClr val="dk1"/>
          </a:lnRef>
          <a:fillRef idx="2">
            <a:schemeClr val="dk1"/>
          </a:fillRef>
          <a:effectRef idx="1">
            <a:schemeClr val="dk1"/>
          </a:effectRef>
          <a:fontRef idx="minor">
            <a:schemeClr val="dk1"/>
          </a:fontRef>
        </p:style>
        <p:txBody>
          <a:bodyPr wrap="none" anchor="ctr"/>
          <a:lstStyle/>
          <a:p>
            <a:endParaRPr lang="en-US" sz="2398"/>
          </a:p>
        </p:txBody>
      </p:sp>
      <p:sp>
        <p:nvSpPr>
          <p:cNvPr id="281612" name="Line 12"/>
          <p:cNvSpPr>
            <a:spLocks noChangeShapeType="1"/>
          </p:cNvSpPr>
          <p:nvPr/>
        </p:nvSpPr>
        <p:spPr bwMode="auto">
          <a:xfrm>
            <a:off x="6603530" y="2057401"/>
            <a:ext cx="2030120" cy="304800"/>
          </a:xfrm>
          <a:prstGeom prst="line">
            <a:avLst/>
          </a:prstGeom>
          <a:ln>
            <a:headEnd type="none" w="sm" len="sm"/>
            <a:tailEnd type="triangle" w="sm" len="sm"/>
          </a:ln>
        </p:spPr>
        <p:style>
          <a:lnRef idx="1">
            <a:schemeClr val="dk1"/>
          </a:lnRef>
          <a:fillRef idx="2">
            <a:schemeClr val="dk1"/>
          </a:fillRef>
          <a:effectRef idx="1">
            <a:schemeClr val="dk1"/>
          </a:effectRef>
          <a:fontRef idx="minor">
            <a:schemeClr val="dk1"/>
          </a:fontRef>
        </p:style>
        <p:txBody>
          <a:bodyPr wrap="none" anchor="ctr"/>
          <a:lstStyle/>
          <a:p>
            <a:endParaRPr lang="en-US" sz="2398"/>
          </a:p>
        </p:txBody>
      </p:sp>
      <p:sp>
        <p:nvSpPr>
          <p:cNvPr id="281604" name="Oval 4"/>
          <p:cNvSpPr>
            <a:spLocks noChangeArrowheads="1"/>
          </p:cNvSpPr>
          <p:nvPr/>
        </p:nvSpPr>
        <p:spPr bwMode="auto">
          <a:xfrm>
            <a:off x="4573410" y="1295401"/>
            <a:ext cx="3045180" cy="838200"/>
          </a:xfrm>
          <a:prstGeom prst="ellipse">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p>
            <a:r>
              <a:rPr lang="en-US" altLang="en-US" sz="1865" b="1">
                <a:solidFill>
                  <a:schemeClr val="bg2"/>
                </a:solidFill>
              </a:rPr>
              <a:t>a problem of size </a:t>
            </a:r>
            <a:r>
              <a:rPr lang="en-US" altLang="en-US" sz="1865" b="1" i="1">
                <a:solidFill>
                  <a:schemeClr val="bg2"/>
                </a:solidFill>
              </a:rPr>
              <a:t>n</a:t>
            </a:r>
            <a:endParaRPr lang="en-US" altLang="en-US" sz="1865" b="1">
              <a:solidFill>
                <a:schemeClr val="bg2"/>
              </a:solidFill>
            </a:endParaRPr>
          </a:p>
        </p:txBody>
      </p:sp>
      <p:sp>
        <p:nvSpPr>
          <p:cNvPr id="281613" name="Line 13"/>
          <p:cNvSpPr>
            <a:spLocks noChangeShapeType="1"/>
          </p:cNvSpPr>
          <p:nvPr/>
        </p:nvSpPr>
        <p:spPr bwMode="auto">
          <a:xfrm>
            <a:off x="3050820" y="3200401"/>
            <a:ext cx="0" cy="457201"/>
          </a:xfrm>
          <a:prstGeom prst="line">
            <a:avLst/>
          </a:prstGeom>
          <a:ln>
            <a:headEnd type="none" w="sm" len="sm"/>
            <a:tailEnd type="triangle" w="sm" len="sm"/>
          </a:ln>
        </p:spPr>
        <p:style>
          <a:lnRef idx="1">
            <a:schemeClr val="dk1"/>
          </a:lnRef>
          <a:fillRef idx="2">
            <a:schemeClr val="dk1"/>
          </a:fillRef>
          <a:effectRef idx="1">
            <a:schemeClr val="dk1"/>
          </a:effectRef>
          <a:fontRef idx="minor">
            <a:schemeClr val="dk1"/>
          </a:fontRef>
        </p:style>
        <p:txBody>
          <a:bodyPr wrap="none" anchor="ctr"/>
          <a:lstStyle/>
          <a:p>
            <a:endParaRPr lang="en-US" sz="2398"/>
          </a:p>
        </p:txBody>
      </p:sp>
      <p:sp>
        <p:nvSpPr>
          <p:cNvPr id="281614" name="Line 14"/>
          <p:cNvSpPr>
            <a:spLocks noChangeShapeType="1"/>
          </p:cNvSpPr>
          <p:nvPr/>
        </p:nvSpPr>
        <p:spPr bwMode="auto">
          <a:xfrm>
            <a:off x="8938168" y="3200401"/>
            <a:ext cx="0" cy="457201"/>
          </a:xfrm>
          <a:prstGeom prst="line">
            <a:avLst/>
          </a:prstGeom>
          <a:ln>
            <a:headEnd type="none" w="sm" len="sm"/>
            <a:tailEnd type="triangle" w="sm" len="sm"/>
          </a:ln>
        </p:spPr>
        <p:style>
          <a:lnRef idx="1">
            <a:schemeClr val="dk1"/>
          </a:lnRef>
          <a:fillRef idx="2">
            <a:schemeClr val="dk1"/>
          </a:fillRef>
          <a:effectRef idx="1">
            <a:schemeClr val="dk1"/>
          </a:effectRef>
          <a:fontRef idx="minor">
            <a:schemeClr val="dk1"/>
          </a:fontRef>
        </p:style>
        <p:txBody>
          <a:bodyPr wrap="none" anchor="ctr"/>
          <a:lstStyle/>
          <a:p>
            <a:endParaRPr lang="en-US" sz="2398"/>
          </a:p>
        </p:txBody>
      </p:sp>
      <p:sp>
        <p:nvSpPr>
          <p:cNvPr id="281615" name="Line 15"/>
          <p:cNvSpPr>
            <a:spLocks noChangeShapeType="1"/>
          </p:cNvSpPr>
          <p:nvPr/>
        </p:nvSpPr>
        <p:spPr bwMode="auto">
          <a:xfrm>
            <a:off x="3050820" y="4343402"/>
            <a:ext cx="0" cy="533399"/>
          </a:xfrm>
          <a:prstGeom prst="line">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p>
            <a:endParaRPr lang="en-US" sz="2398"/>
          </a:p>
        </p:txBody>
      </p:sp>
      <p:sp>
        <p:nvSpPr>
          <p:cNvPr id="281616" name="Line 16"/>
          <p:cNvSpPr>
            <a:spLocks noChangeShapeType="1"/>
          </p:cNvSpPr>
          <p:nvPr/>
        </p:nvSpPr>
        <p:spPr bwMode="auto">
          <a:xfrm>
            <a:off x="8938168" y="4343402"/>
            <a:ext cx="0" cy="533399"/>
          </a:xfrm>
          <a:prstGeom prst="line">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p>
            <a:endParaRPr lang="en-US" sz="2398"/>
          </a:p>
        </p:txBody>
      </p:sp>
      <p:sp>
        <p:nvSpPr>
          <p:cNvPr id="281617" name="Line 17"/>
          <p:cNvSpPr>
            <a:spLocks noChangeShapeType="1"/>
          </p:cNvSpPr>
          <p:nvPr/>
        </p:nvSpPr>
        <p:spPr bwMode="auto">
          <a:xfrm>
            <a:off x="3050819" y="4876801"/>
            <a:ext cx="5887349" cy="0"/>
          </a:xfrm>
          <a:prstGeom prst="line">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p>
            <a:endParaRPr lang="en-US" sz="2398"/>
          </a:p>
        </p:txBody>
      </p:sp>
      <p:sp>
        <p:nvSpPr>
          <p:cNvPr id="281618" name="Line 18"/>
          <p:cNvSpPr>
            <a:spLocks noChangeShapeType="1"/>
          </p:cNvSpPr>
          <p:nvPr/>
        </p:nvSpPr>
        <p:spPr bwMode="auto">
          <a:xfrm>
            <a:off x="6096000" y="4876801"/>
            <a:ext cx="0" cy="533399"/>
          </a:xfrm>
          <a:prstGeom prst="line">
            <a:avLst/>
          </a:prstGeom>
          <a:ln>
            <a:headEnd type="none" w="sm" len="sm"/>
            <a:tailEnd type="triangle" w="sm" len="sm"/>
          </a:ln>
        </p:spPr>
        <p:style>
          <a:lnRef idx="1">
            <a:schemeClr val="dk1"/>
          </a:lnRef>
          <a:fillRef idx="2">
            <a:schemeClr val="dk1"/>
          </a:fillRef>
          <a:effectRef idx="1">
            <a:schemeClr val="dk1"/>
          </a:effectRef>
          <a:fontRef idx="minor">
            <a:schemeClr val="dk1"/>
          </a:fontRef>
        </p:style>
        <p:txBody>
          <a:bodyPr wrap="none" anchor="ctr"/>
          <a:lstStyle/>
          <a:p>
            <a:endParaRPr lang="en-US" sz="2398"/>
          </a:p>
        </p:txBody>
      </p:sp>
    </p:spTree>
    <p:extLst>
      <p:ext uri="{BB962C8B-B14F-4D97-AF65-F5344CB8AC3E}">
        <p14:creationId xmlns:p14="http://schemas.microsoft.com/office/powerpoint/2010/main" val="393612351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US" altLang="en-US"/>
              <a:t>What’s the difference?</a:t>
            </a:r>
          </a:p>
        </p:txBody>
      </p:sp>
      <p:sp>
        <p:nvSpPr>
          <p:cNvPr id="318467" name="Rectangle 3"/>
          <p:cNvSpPr>
            <a:spLocks noGrp="1" noChangeArrowheads="1"/>
          </p:cNvSpPr>
          <p:nvPr>
            <p:ph type="body" idx="1"/>
          </p:nvPr>
        </p:nvSpPr>
        <p:spPr/>
        <p:txBody>
          <a:bodyPr/>
          <a:lstStyle/>
          <a:p>
            <a:pPr>
              <a:buFont typeface="Monotype Sorts" pitchFamily="2" charset="2"/>
              <a:buNone/>
            </a:pPr>
            <a:r>
              <a:rPr lang="en-US" altLang="en-US" dirty="0"/>
              <a:t>Consider the problem of exponentiation: Compute  </a:t>
            </a:r>
            <a:r>
              <a:rPr lang="en-US" altLang="en-US" i="1" dirty="0"/>
              <a:t>a</a:t>
            </a:r>
            <a:r>
              <a:rPr lang="en-US" altLang="en-US" i="1" baseline="30000" dirty="0"/>
              <a:t>n</a:t>
            </a:r>
            <a:endParaRPr lang="en-US" altLang="en-US" dirty="0"/>
          </a:p>
          <a:p>
            <a:endParaRPr lang="en-US" altLang="en-US" dirty="0"/>
          </a:p>
          <a:p>
            <a:r>
              <a:rPr lang="en-US" altLang="en-US" dirty="0"/>
              <a:t>Brute Force</a:t>
            </a:r>
          </a:p>
          <a:p>
            <a:endParaRPr lang="en-US" altLang="en-US" dirty="0"/>
          </a:p>
          <a:p>
            <a:r>
              <a:rPr lang="en-US" altLang="en-US" dirty="0"/>
              <a:t>Divide and conquer</a:t>
            </a:r>
          </a:p>
          <a:p>
            <a:endParaRPr lang="en-US" altLang="en-US" dirty="0"/>
          </a:p>
        </p:txBody>
      </p:sp>
    </p:spTree>
    <p:extLst>
      <p:ext uri="{BB962C8B-B14F-4D97-AF65-F5344CB8AC3E}">
        <p14:creationId xmlns:p14="http://schemas.microsoft.com/office/powerpoint/2010/main" val="95829075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US" altLang="en-US"/>
              <a:t>Dynamic Programming</a:t>
            </a:r>
          </a:p>
        </p:txBody>
      </p:sp>
      <p:sp>
        <p:nvSpPr>
          <p:cNvPr id="391171" name="Rectangle 3"/>
          <p:cNvSpPr>
            <a:spLocks noGrp="1" noChangeArrowheads="1"/>
          </p:cNvSpPr>
          <p:nvPr>
            <p:ph type="body" idx="1"/>
          </p:nvPr>
        </p:nvSpPr>
        <p:spPr>
          <a:xfrm>
            <a:off x="413945" y="1398880"/>
            <a:ext cx="11362969" cy="4897665"/>
          </a:xfrm>
        </p:spPr>
        <p:txBody>
          <a:bodyPr>
            <a:normAutofit fontScale="85000" lnSpcReduction="20000"/>
          </a:bodyPr>
          <a:lstStyle/>
          <a:p>
            <a:r>
              <a:rPr lang="en-US" altLang="en-US" dirty="0"/>
              <a:t>Dynamic Programming is a design principle which is used to solve problems with overlapping sub problems</a:t>
            </a:r>
          </a:p>
          <a:p>
            <a:pPr>
              <a:buFontTx/>
              <a:buNone/>
            </a:pPr>
            <a:endParaRPr lang="en-US" altLang="en-US" dirty="0"/>
          </a:p>
          <a:p>
            <a:r>
              <a:rPr lang="en-US" altLang="en-US" dirty="0"/>
              <a:t>It solves the problem by combining the solutions for the sub problems</a:t>
            </a:r>
          </a:p>
          <a:p>
            <a:pPr marL="0" indent="0">
              <a:buNone/>
            </a:pPr>
            <a:endParaRPr lang="en-US" altLang="en-US" dirty="0"/>
          </a:p>
          <a:p>
            <a:pPr>
              <a:lnSpc>
                <a:spcPct val="90000"/>
              </a:lnSpc>
              <a:buFontTx/>
              <a:buChar char="•"/>
            </a:pPr>
            <a:r>
              <a:rPr lang="en-US" altLang="en-US" dirty="0"/>
              <a:t> “Programming” here means “planning”</a:t>
            </a:r>
          </a:p>
          <a:p>
            <a:pPr>
              <a:lnSpc>
                <a:spcPct val="90000"/>
              </a:lnSpc>
              <a:buFontTx/>
              <a:buChar char="•"/>
            </a:pPr>
            <a:endParaRPr lang="en-US" altLang="en-US" dirty="0"/>
          </a:p>
          <a:p>
            <a:pPr>
              <a:lnSpc>
                <a:spcPct val="90000"/>
              </a:lnSpc>
              <a:buFontTx/>
              <a:buChar char="•"/>
            </a:pPr>
            <a:r>
              <a:rPr lang="en-US" altLang="en-US" dirty="0"/>
              <a:t>  Main idea:</a:t>
            </a:r>
          </a:p>
          <a:p>
            <a:pPr lvl="2">
              <a:lnSpc>
                <a:spcPct val="90000"/>
              </a:lnSpc>
              <a:buFontTx/>
              <a:buChar char="-"/>
            </a:pPr>
            <a:r>
              <a:rPr lang="en-US" altLang="en-US" sz="2398" dirty="0"/>
              <a:t>set up a recurrence relating a solution to a larger instance  to solutions of some smaller instances</a:t>
            </a:r>
          </a:p>
          <a:p>
            <a:pPr marL="1218072" lvl="2" indent="0">
              <a:lnSpc>
                <a:spcPct val="90000"/>
              </a:lnSpc>
              <a:buNone/>
            </a:pPr>
            <a:r>
              <a:rPr lang="en-US" altLang="en-US" sz="2398" dirty="0"/>
              <a:t>-  solve smaller instances once</a:t>
            </a:r>
          </a:p>
          <a:p>
            <a:pPr lvl="2">
              <a:lnSpc>
                <a:spcPct val="90000"/>
              </a:lnSpc>
              <a:buFontTx/>
              <a:buChar char="-"/>
            </a:pPr>
            <a:r>
              <a:rPr lang="en-US" altLang="en-US" sz="2398" dirty="0"/>
              <a:t>record solutions in a table </a:t>
            </a:r>
          </a:p>
          <a:p>
            <a:pPr lvl="2">
              <a:lnSpc>
                <a:spcPct val="90000"/>
              </a:lnSpc>
              <a:buFontTx/>
              <a:buChar char="-"/>
            </a:pPr>
            <a:r>
              <a:rPr lang="en-US" altLang="en-US" sz="2398" dirty="0"/>
              <a:t>extract solution to the initial instance from that table</a:t>
            </a:r>
          </a:p>
          <a:p>
            <a:pPr>
              <a:buFontTx/>
              <a:buNone/>
            </a:pPr>
            <a:endParaRPr lang="en-US" altLang="en-US" dirty="0"/>
          </a:p>
          <a:p>
            <a:r>
              <a:rPr lang="en-US" altLang="en-US" dirty="0"/>
              <a:t>The difference between Dynamic Programming and Divide and Conquer is that the sub problems in Divide and Conquer are considered to be disjoint and distinct whereas in Dynamic Programming they are overlapping</a:t>
            </a:r>
            <a:endParaRPr lang="en-US" altLang="en-US" sz="3197" dirty="0"/>
          </a:p>
        </p:txBody>
      </p:sp>
    </p:spTree>
    <p:extLst>
      <p:ext uri="{BB962C8B-B14F-4D97-AF65-F5344CB8AC3E}">
        <p14:creationId xmlns:p14="http://schemas.microsoft.com/office/powerpoint/2010/main" val="428805192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r>
              <a:rPr lang="en-US" altLang="en-US"/>
              <a:t>Dynamic Programming-Example</a:t>
            </a:r>
          </a:p>
        </p:txBody>
      </p:sp>
      <p:sp>
        <p:nvSpPr>
          <p:cNvPr id="308227" name="Rectangle 3"/>
          <p:cNvSpPr>
            <a:spLocks noGrp="1" noChangeArrowheads="1"/>
          </p:cNvSpPr>
          <p:nvPr>
            <p:ph type="body" idx="1"/>
          </p:nvPr>
        </p:nvSpPr>
        <p:spPr/>
        <p:txBody>
          <a:bodyPr/>
          <a:lstStyle/>
          <a:p>
            <a:pPr>
              <a:buFontTx/>
              <a:buNone/>
            </a:pPr>
            <a:r>
              <a:rPr lang="en-US" altLang="en-US"/>
              <a:t>   You have three jugs, which we will call A, B, and C.  Jug A can hold exactly 8 cups of water, B can hold exactly 5 cups, and C can hold exactly 3 cups.  A is filled to capacity with 8 cups of water.  B and C are empty.  We want you to find a way of dividing the contents of A equally between A and B so that both have 4 cups.  You are allowed to pour water from jug to jug.</a:t>
            </a:r>
          </a:p>
        </p:txBody>
      </p:sp>
    </p:spTree>
    <p:extLst>
      <p:ext uri="{BB962C8B-B14F-4D97-AF65-F5344CB8AC3E}">
        <p14:creationId xmlns:p14="http://schemas.microsoft.com/office/powerpoint/2010/main" val="16138180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Objectives</a:t>
            </a:r>
          </a:p>
        </p:txBody>
      </p:sp>
      <p:sp>
        <p:nvSpPr>
          <p:cNvPr id="3" name="Content Placeholder 2"/>
          <p:cNvSpPr>
            <a:spLocks noGrp="1"/>
          </p:cNvSpPr>
          <p:nvPr>
            <p:ph idx="1"/>
          </p:nvPr>
        </p:nvSpPr>
        <p:spPr>
          <a:xfrm>
            <a:off x="310157" y="1398880"/>
            <a:ext cx="11362969" cy="4897665"/>
          </a:xfrm>
        </p:spPr>
        <p:txBody>
          <a:bodyPr/>
          <a:lstStyle/>
          <a:p>
            <a:r>
              <a:rPr lang="en-US" dirty="0"/>
              <a:t>To introduce  problem solving and develop the ability to analyze a given problem, understand and apply various  techniques to solve problem.</a:t>
            </a:r>
          </a:p>
          <a:p>
            <a:endParaRPr lang="en-US" dirty="0"/>
          </a:p>
          <a:p>
            <a:r>
              <a:rPr lang="en-US" dirty="0"/>
              <a:t>To introduce  the concepts of Data Structures</a:t>
            </a:r>
          </a:p>
        </p:txBody>
      </p:sp>
    </p:spTree>
    <p:extLst>
      <p:ext uri="{BB962C8B-B14F-4D97-AF65-F5344CB8AC3E}">
        <p14:creationId xmlns:p14="http://schemas.microsoft.com/office/powerpoint/2010/main" val="398765188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6CE39-23CD-438C-B551-8BF01AC9D38D}"/>
              </a:ext>
            </a:extLst>
          </p:cNvPr>
          <p:cNvSpPr>
            <a:spLocks noGrp="1"/>
          </p:cNvSpPr>
          <p:nvPr>
            <p:ph type="title"/>
          </p:nvPr>
        </p:nvSpPr>
        <p:spPr/>
        <p:txBody>
          <a:bodyPr/>
          <a:lstStyle/>
          <a:p>
            <a:r>
              <a:rPr lang="en-US" dirty="0"/>
              <a:t>Solution </a:t>
            </a:r>
          </a:p>
        </p:txBody>
      </p:sp>
      <p:sp>
        <p:nvSpPr>
          <p:cNvPr id="3" name="Content Placeholder 2">
            <a:extLst>
              <a:ext uri="{FF2B5EF4-FFF2-40B4-BE49-F238E27FC236}">
                <a16:creationId xmlns:a16="http://schemas.microsoft.com/office/drawing/2014/main" id="{5115E055-BCBD-4F3B-BF43-22F8021D1748}"/>
              </a:ext>
            </a:extLst>
          </p:cNvPr>
          <p:cNvSpPr>
            <a:spLocks noGrp="1"/>
          </p:cNvSpPr>
          <p:nvPr>
            <p:ph idx="1"/>
          </p:nvPr>
        </p:nvSpPr>
        <p:spPr>
          <a:xfrm>
            <a:off x="408684" y="1215189"/>
            <a:ext cx="11373491" cy="5258991"/>
          </a:xfrm>
        </p:spPr>
        <p:txBody>
          <a:bodyPr>
            <a:normAutofit fontScale="92500"/>
          </a:bodyPr>
          <a:lstStyle/>
          <a:p>
            <a:pPr marL="0" indent="0">
              <a:buNone/>
            </a:pPr>
            <a:r>
              <a:rPr lang="en-US" dirty="0"/>
              <a:t>Step 1: First fill the 8L bucket full.</a:t>
            </a:r>
          </a:p>
          <a:p>
            <a:pPr marL="0" indent="0">
              <a:buNone/>
            </a:pPr>
            <a:r>
              <a:rPr lang="en-US" dirty="0"/>
              <a:t>Step 2: Pour the water from 8L bucket to 5L bucket. Water remaining in 8L bucket is 3L.</a:t>
            </a:r>
          </a:p>
          <a:p>
            <a:pPr marL="0" indent="0">
              <a:buNone/>
            </a:pPr>
            <a:r>
              <a:rPr lang="en-US" dirty="0"/>
              <a:t>Step 3: Pour the water from 5L bucket to 3L bucket. Water remaining in 5L bucket is 2L.</a:t>
            </a:r>
          </a:p>
          <a:p>
            <a:pPr marL="0" indent="0">
              <a:buNone/>
            </a:pPr>
            <a:r>
              <a:rPr lang="en-US" dirty="0"/>
              <a:t>Step 4: Pour the water from 3L bucket to 8L bucket. Water in 8L bucket is 6L now and 3L bucket gets empty.</a:t>
            </a:r>
          </a:p>
          <a:p>
            <a:pPr marL="0" indent="0">
              <a:buNone/>
            </a:pPr>
            <a:r>
              <a:rPr lang="en-US" dirty="0"/>
              <a:t>Step 5: Pour the water from 5L bucket to 3L bucket. Water in 3L bucket is 2L now and 5L bucket gets empty.</a:t>
            </a:r>
          </a:p>
          <a:p>
            <a:pPr marL="0" indent="0">
              <a:buNone/>
            </a:pPr>
            <a:r>
              <a:rPr lang="en-US" dirty="0"/>
              <a:t>Step 6: Pour the water from 8L bucket to 5L bucket. Water remaining in 8L bucket is 1L 5L bucket gets full.</a:t>
            </a:r>
          </a:p>
          <a:p>
            <a:pPr marL="0" indent="0">
              <a:buNone/>
            </a:pPr>
            <a:r>
              <a:rPr lang="en-US" dirty="0"/>
              <a:t>Step 7: Pour the water from 5L bucket to 3L bucket. Water remaining in 5L bucket is now 4L as 3L bucket already had 2L of water and when we poured water from 5l bucket to 3L bucket we poured 1L of water from 5L bucket and thus the remaining water in 5L bucket is now 4L.</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9057199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en-US" altLang="en-US" dirty="0"/>
              <a:t>Computer Based Problem Solving -Steps</a:t>
            </a:r>
          </a:p>
        </p:txBody>
      </p:sp>
      <p:sp>
        <p:nvSpPr>
          <p:cNvPr id="404483" name="Rectangle 3"/>
          <p:cNvSpPr>
            <a:spLocks noGrp="1" noChangeArrowheads="1"/>
          </p:cNvSpPr>
          <p:nvPr>
            <p:ph type="body" idx="1"/>
          </p:nvPr>
        </p:nvSpPr>
        <p:spPr>
          <a:xfrm>
            <a:off x="5689976" y="1170018"/>
            <a:ext cx="6293373" cy="4945064"/>
          </a:xfrm>
        </p:spPr>
        <p:txBody>
          <a:bodyPr>
            <a:normAutofit fontScale="92500" lnSpcReduction="10000"/>
          </a:bodyPr>
          <a:lstStyle/>
          <a:p>
            <a:endParaRPr lang="en-US" altLang="en-US" dirty="0"/>
          </a:p>
          <a:p>
            <a:r>
              <a:rPr lang="en-US" altLang="en-US" dirty="0"/>
              <a:t>Analysis of the Problem</a:t>
            </a:r>
          </a:p>
          <a:p>
            <a:endParaRPr lang="en-US" altLang="en-US" dirty="0"/>
          </a:p>
          <a:p>
            <a:r>
              <a:rPr lang="en-US" altLang="en-US" dirty="0"/>
              <a:t>Selecting a solution method</a:t>
            </a:r>
          </a:p>
          <a:p>
            <a:endParaRPr lang="en-US" altLang="en-US" dirty="0"/>
          </a:p>
          <a:p>
            <a:r>
              <a:rPr lang="en-US" altLang="en-US" dirty="0"/>
              <a:t>Draw Flowcharts</a:t>
            </a:r>
          </a:p>
          <a:p>
            <a:endParaRPr lang="en-US" altLang="en-US" dirty="0"/>
          </a:p>
          <a:p>
            <a:r>
              <a:rPr lang="en-US" altLang="en-US" dirty="0"/>
              <a:t>Develop Algorithms using Pseudo codes</a:t>
            </a:r>
          </a:p>
          <a:p>
            <a:endParaRPr lang="en-US" altLang="en-US" dirty="0"/>
          </a:p>
          <a:p>
            <a:r>
              <a:rPr lang="en-US" altLang="en-US" dirty="0"/>
              <a:t>Develop Program using Programming language</a:t>
            </a:r>
          </a:p>
          <a:p>
            <a:endParaRPr lang="en-US" altLang="en-US" dirty="0"/>
          </a:p>
          <a:p>
            <a:r>
              <a:rPr lang="en-US" altLang="en-US" dirty="0"/>
              <a:t>Test the program</a:t>
            </a:r>
          </a:p>
        </p:txBody>
      </p:sp>
      <p:sp>
        <p:nvSpPr>
          <p:cNvPr id="404484" name="AutoShape 4"/>
          <p:cNvSpPr>
            <a:spLocks noChangeArrowheads="1"/>
          </p:cNvSpPr>
          <p:nvPr/>
        </p:nvSpPr>
        <p:spPr bwMode="auto">
          <a:xfrm>
            <a:off x="1731242" y="1394650"/>
            <a:ext cx="2740662" cy="457201"/>
          </a:xfrm>
          <a:prstGeom prst="flowChartProcess">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altLang="en-US" sz="1599"/>
              <a:t>Understand the Problem</a:t>
            </a:r>
          </a:p>
        </p:txBody>
      </p:sp>
      <p:sp>
        <p:nvSpPr>
          <p:cNvPr id="404486" name="AutoShape 6"/>
          <p:cNvSpPr>
            <a:spLocks noChangeArrowheads="1"/>
          </p:cNvSpPr>
          <p:nvPr/>
        </p:nvSpPr>
        <p:spPr bwMode="auto">
          <a:xfrm>
            <a:off x="1731242" y="2156650"/>
            <a:ext cx="2740662" cy="457201"/>
          </a:xfrm>
          <a:prstGeom prst="flowChartProcess">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altLang="en-US" sz="1599"/>
              <a:t>Develop a Logic to solve</a:t>
            </a:r>
          </a:p>
        </p:txBody>
      </p:sp>
      <p:sp>
        <p:nvSpPr>
          <p:cNvPr id="404487" name="AutoShape 7"/>
          <p:cNvSpPr>
            <a:spLocks noChangeArrowheads="1"/>
          </p:cNvSpPr>
          <p:nvPr/>
        </p:nvSpPr>
        <p:spPr bwMode="auto">
          <a:xfrm>
            <a:off x="1325218" y="2918651"/>
            <a:ext cx="3451204" cy="533399"/>
          </a:xfrm>
          <a:prstGeom prst="flowChartProcess">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altLang="en-US" sz="1599"/>
              <a:t>Represent the logic as a diagram</a:t>
            </a:r>
          </a:p>
        </p:txBody>
      </p:sp>
      <p:sp>
        <p:nvSpPr>
          <p:cNvPr id="404488" name="AutoShape 8"/>
          <p:cNvSpPr>
            <a:spLocks noChangeArrowheads="1"/>
          </p:cNvSpPr>
          <p:nvPr/>
        </p:nvSpPr>
        <p:spPr bwMode="auto">
          <a:xfrm>
            <a:off x="817687" y="3833050"/>
            <a:ext cx="4466265" cy="457201"/>
          </a:xfrm>
          <a:prstGeom prst="flowChartProcess">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altLang="en-US" sz="1599"/>
              <a:t>Write the step by step process of the Logic</a:t>
            </a:r>
          </a:p>
        </p:txBody>
      </p:sp>
      <p:sp>
        <p:nvSpPr>
          <p:cNvPr id="404490" name="AutoShape 10"/>
          <p:cNvSpPr>
            <a:spLocks noChangeArrowheads="1"/>
          </p:cNvSpPr>
          <p:nvPr/>
        </p:nvSpPr>
        <p:spPr bwMode="auto">
          <a:xfrm>
            <a:off x="1223712" y="4671250"/>
            <a:ext cx="3552710" cy="457201"/>
          </a:xfrm>
          <a:prstGeom prst="flowChartProcess">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altLang="en-US" sz="1599" dirty="0"/>
              <a:t>Convert the steps into a program</a:t>
            </a:r>
          </a:p>
        </p:txBody>
      </p:sp>
      <p:sp>
        <p:nvSpPr>
          <p:cNvPr id="404491" name="AutoShape 11"/>
          <p:cNvSpPr>
            <a:spLocks noChangeArrowheads="1"/>
          </p:cNvSpPr>
          <p:nvPr/>
        </p:nvSpPr>
        <p:spPr bwMode="auto">
          <a:xfrm>
            <a:off x="1731242" y="5509449"/>
            <a:ext cx="2740662" cy="457201"/>
          </a:xfrm>
          <a:prstGeom prst="flowChartProcess">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altLang="en-US" sz="1599"/>
              <a:t>Test the Program</a:t>
            </a:r>
          </a:p>
        </p:txBody>
      </p:sp>
      <p:sp>
        <p:nvSpPr>
          <p:cNvPr id="404492" name="Line 12"/>
          <p:cNvSpPr>
            <a:spLocks noChangeShapeType="1"/>
          </p:cNvSpPr>
          <p:nvPr/>
        </p:nvSpPr>
        <p:spPr bwMode="auto">
          <a:xfrm>
            <a:off x="3152326" y="1851850"/>
            <a:ext cx="0" cy="304800"/>
          </a:xfrm>
          <a:prstGeom prst="line">
            <a:avLst/>
          </a:prstGeom>
          <a:ln>
            <a:headEnd/>
            <a:tailEnd type="triangle" w="med" len="med"/>
          </a:ln>
        </p:spPr>
        <p:style>
          <a:lnRef idx="1">
            <a:schemeClr val="dk1"/>
          </a:lnRef>
          <a:fillRef idx="2">
            <a:schemeClr val="dk1"/>
          </a:fillRef>
          <a:effectRef idx="1">
            <a:schemeClr val="dk1"/>
          </a:effectRef>
          <a:fontRef idx="minor">
            <a:schemeClr val="dk1"/>
          </a:fontRef>
        </p:style>
        <p:txBody>
          <a:bodyPr anchor="ctr"/>
          <a:lstStyle/>
          <a:p>
            <a:endParaRPr lang="en-US" sz="1599"/>
          </a:p>
        </p:txBody>
      </p:sp>
      <p:sp>
        <p:nvSpPr>
          <p:cNvPr id="404493" name="Line 13"/>
          <p:cNvSpPr>
            <a:spLocks noChangeShapeType="1"/>
          </p:cNvSpPr>
          <p:nvPr/>
        </p:nvSpPr>
        <p:spPr bwMode="auto">
          <a:xfrm>
            <a:off x="3050820" y="2613850"/>
            <a:ext cx="0" cy="304800"/>
          </a:xfrm>
          <a:prstGeom prst="line">
            <a:avLst/>
          </a:prstGeom>
          <a:ln>
            <a:headEnd/>
            <a:tailEnd type="triangle" w="med" len="med"/>
          </a:ln>
        </p:spPr>
        <p:style>
          <a:lnRef idx="1">
            <a:schemeClr val="dk1"/>
          </a:lnRef>
          <a:fillRef idx="2">
            <a:schemeClr val="dk1"/>
          </a:fillRef>
          <a:effectRef idx="1">
            <a:schemeClr val="dk1"/>
          </a:effectRef>
          <a:fontRef idx="minor">
            <a:schemeClr val="dk1"/>
          </a:fontRef>
        </p:style>
        <p:txBody>
          <a:bodyPr anchor="ctr"/>
          <a:lstStyle/>
          <a:p>
            <a:endParaRPr lang="en-US" sz="1599"/>
          </a:p>
        </p:txBody>
      </p:sp>
      <p:sp>
        <p:nvSpPr>
          <p:cNvPr id="404494" name="Line 14"/>
          <p:cNvSpPr>
            <a:spLocks noChangeShapeType="1"/>
          </p:cNvSpPr>
          <p:nvPr/>
        </p:nvSpPr>
        <p:spPr bwMode="auto">
          <a:xfrm>
            <a:off x="2949314" y="3452051"/>
            <a:ext cx="0" cy="381001"/>
          </a:xfrm>
          <a:prstGeom prst="line">
            <a:avLst/>
          </a:prstGeom>
          <a:ln>
            <a:headEnd/>
            <a:tailEnd type="triangle" w="med" len="med"/>
          </a:ln>
        </p:spPr>
        <p:style>
          <a:lnRef idx="1">
            <a:schemeClr val="dk1"/>
          </a:lnRef>
          <a:fillRef idx="2">
            <a:schemeClr val="dk1"/>
          </a:fillRef>
          <a:effectRef idx="1">
            <a:schemeClr val="dk1"/>
          </a:effectRef>
          <a:fontRef idx="minor">
            <a:schemeClr val="dk1"/>
          </a:fontRef>
        </p:style>
        <p:txBody>
          <a:bodyPr anchor="ctr"/>
          <a:lstStyle/>
          <a:p>
            <a:endParaRPr lang="en-US" sz="1599"/>
          </a:p>
        </p:txBody>
      </p:sp>
      <p:sp>
        <p:nvSpPr>
          <p:cNvPr id="404495" name="Line 15"/>
          <p:cNvSpPr>
            <a:spLocks noChangeShapeType="1"/>
          </p:cNvSpPr>
          <p:nvPr/>
        </p:nvSpPr>
        <p:spPr bwMode="auto">
          <a:xfrm>
            <a:off x="2949314" y="4290251"/>
            <a:ext cx="0" cy="381001"/>
          </a:xfrm>
          <a:prstGeom prst="line">
            <a:avLst/>
          </a:prstGeom>
          <a:ln>
            <a:headEnd/>
            <a:tailEnd type="triangle" w="med" len="med"/>
          </a:ln>
        </p:spPr>
        <p:style>
          <a:lnRef idx="1">
            <a:schemeClr val="dk1"/>
          </a:lnRef>
          <a:fillRef idx="2">
            <a:schemeClr val="dk1"/>
          </a:fillRef>
          <a:effectRef idx="1">
            <a:schemeClr val="dk1"/>
          </a:effectRef>
          <a:fontRef idx="minor">
            <a:schemeClr val="dk1"/>
          </a:fontRef>
        </p:style>
        <p:txBody>
          <a:bodyPr anchor="ctr"/>
          <a:lstStyle/>
          <a:p>
            <a:endParaRPr lang="en-US" sz="1599"/>
          </a:p>
        </p:txBody>
      </p:sp>
      <p:sp>
        <p:nvSpPr>
          <p:cNvPr id="404496" name="Line 16"/>
          <p:cNvSpPr>
            <a:spLocks noChangeShapeType="1"/>
          </p:cNvSpPr>
          <p:nvPr/>
        </p:nvSpPr>
        <p:spPr bwMode="auto">
          <a:xfrm>
            <a:off x="2949314" y="5128450"/>
            <a:ext cx="0" cy="457201"/>
          </a:xfrm>
          <a:prstGeom prst="line">
            <a:avLst/>
          </a:prstGeom>
          <a:ln>
            <a:headEnd/>
            <a:tailEnd type="triangle" w="med" len="med"/>
          </a:ln>
        </p:spPr>
        <p:style>
          <a:lnRef idx="1">
            <a:schemeClr val="dk1"/>
          </a:lnRef>
          <a:fillRef idx="2">
            <a:schemeClr val="dk1"/>
          </a:fillRef>
          <a:effectRef idx="1">
            <a:schemeClr val="dk1"/>
          </a:effectRef>
          <a:fontRef idx="minor">
            <a:schemeClr val="dk1"/>
          </a:fontRef>
        </p:style>
        <p:txBody>
          <a:bodyPr anchor="ctr"/>
          <a:lstStyle/>
          <a:p>
            <a:endParaRPr lang="en-US" sz="1599"/>
          </a:p>
        </p:txBody>
      </p:sp>
    </p:spTree>
    <p:extLst>
      <p:ext uri="{BB962C8B-B14F-4D97-AF65-F5344CB8AC3E}">
        <p14:creationId xmlns:p14="http://schemas.microsoft.com/office/powerpoint/2010/main" val="176669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a:t>Modeling Tools</a:t>
            </a:r>
          </a:p>
        </p:txBody>
      </p:sp>
      <p:sp>
        <p:nvSpPr>
          <p:cNvPr id="417795" name="Rectangle 3"/>
          <p:cNvSpPr>
            <a:spLocks noGrp="1" noChangeArrowheads="1"/>
          </p:cNvSpPr>
          <p:nvPr>
            <p:ph type="body" idx="1"/>
          </p:nvPr>
        </p:nvSpPr>
        <p:spPr>
          <a:xfrm>
            <a:off x="413945" y="1195868"/>
            <a:ext cx="11362969" cy="4897665"/>
          </a:xfrm>
        </p:spPr>
        <p:txBody>
          <a:bodyPr/>
          <a:lstStyle/>
          <a:p>
            <a:r>
              <a:rPr lang="en-US" altLang="en-US" dirty="0"/>
              <a:t>Diagrammatic Representation of Logic</a:t>
            </a:r>
          </a:p>
          <a:p>
            <a:endParaRPr lang="en-US" altLang="en-US" dirty="0"/>
          </a:p>
          <a:p>
            <a:r>
              <a:rPr lang="en-US" altLang="en-US" dirty="0"/>
              <a:t>Different Types:</a:t>
            </a:r>
          </a:p>
          <a:p>
            <a:pPr>
              <a:buFontTx/>
              <a:buNone/>
            </a:pPr>
            <a:endParaRPr lang="en-US" altLang="en-US" dirty="0"/>
          </a:p>
          <a:p>
            <a:pPr lvl="1"/>
            <a:r>
              <a:rPr lang="en-US" altLang="en-US" dirty="0"/>
              <a:t>Flow Charts</a:t>
            </a:r>
          </a:p>
          <a:p>
            <a:pPr lvl="1"/>
            <a:r>
              <a:rPr lang="en-US" altLang="en-US" dirty="0"/>
              <a:t>Data flow Diagrams</a:t>
            </a:r>
          </a:p>
          <a:p>
            <a:pPr lvl="1"/>
            <a:r>
              <a:rPr lang="en-US" altLang="en-US" dirty="0"/>
              <a:t>Entity Relationship diagram</a:t>
            </a:r>
          </a:p>
          <a:p>
            <a:pPr lvl="1"/>
            <a:r>
              <a:rPr lang="en-US" altLang="en-US" dirty="0"/>
              <a:t>Unified Modeling Language</a:t>
            </a:r>
          </a:p>
        </p:txBody>
      </p:sp>
    </p:spTree>
    <p:extLst>
      <p:ext uri="{BB962C8B-B14F-4D97-AF65-F5344CB8AC3E}">
        <p14:creationId xmlns:p14="http://schemas.microsoft.com/office/powerpoint/2010/main" val="43783009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Flow Charts</a:t>
            </a:r>
          </a:p>
        </p:txBody>
      </p:sp>
    </p:spTree>
    <p:extLst>
      <p:ext uri="{BB962C8B-B14F-4D97-AF65-F5344CB8AC3E}">
        <p14:creationId xmlns:p14="http://schemas.microsoft.com/office/powerpoint/2010/main" val="230892754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310157" y="239713"/>
            <a:ext cx="11421542" cy="512763"/>
          </a:xfrm>
          <a:noFill/>
          <a:ln/>
          <a:extLst>
            <a:ext uri="{91240B29-F687-4F45-9708-019B960494DF}">
              <a14:hiddenLine xmlns:a14="http://schemas.microsoft.com/office/drawing/2010/main" w="12700">
                <a:solidFill>
                  <a:schemeClr val="tx1"/>
                </a:solidFill>
                <a:miter lim="800000"/>
                <a:headEnd/>
                <a:tailEnd/>
              </a14:hiddenLine>
            </a:ext>
          </a:extLst>
        </p:spPr>
        <p:txBody>
          <a:bodyPr vert="horz" lIns="120539" tIns="59212" rIns="120539" bIns="59212" rtlCol="0" anchor="b">
            <a:normAutofit fontScale="90000"/>
          </a:bodyPr>
          <a:lstStyle/>
          <a:p>
            <a:r>
              <a:rPr lang="en-US" altLang="en-US"/>
              <a:t>Flow Charts</a:t>
            </a:r>
            <a:r>
              <a:rPr lang="en-US" altLang="en-US" sz="2664"/>
              <a:t> 	</a:t>
            </a:r>
            <a:r>
              <a:rPr lang="en-US" altLang="en-US"/>
              <a:t>	   		</a:t>
            </a:r>
          </a:p>
        </p:txBody>
      </p:sp>
      <p:sp>
        <p:nvSpPr>
          <p:cNvPr id="397315" name="Rectangle 3"/>
          <p:cNvSpPr>
            <a:spLocks noGrp="1" noChangeArrowheads="1"/>
          </p:cNvSpPr>
          <p:nvPr>
            <p:ph type="body" sz="half" idx="1"/>
          </p:nvPr>
        </p:nvSpPr>
        <p:spPr>
          <a:xfrm>
            <a:off x="310157" y="1219201"/>
            <a:ext cx="5887349" cy="4868864"/>
          </a:xfrm>
          <a:noFill/>
          <a:ln/>
          <a:extLst>
            <a:ext uri="{91240B29-F687-4F45-9708-019B960494DF}">
              <a14:hiddenLine xmlns:a14="http://schemas.microsoft.com/office/drawing/2010/main" w="12700">
                <a:solidFill>
                  <a:schemeClr val="tx1"/>
                </a:solidFill>
                <a:miter lim="800000"/>
                <a:headEnd/>
                <a:tailEnd/>
              </a14:hiddenLine>
            </a:ext>
          </a:extLst>
        </p:spPr>
        <p:txBody>
          <a:bodyPr vert="horz" lIns="120539" tIns="59212" rIns="120539" bIns="59212" rtlCol="0">
            <a:normAutofit/>
          </a:bodyPr>
          <a:lstStyle/>
          <a:p>
            <a:r>
              <a:rPr lang="en-US" altLang="en-US" dirty="0"/>
              <a:t>A flowchart  is a diagrammatic </a:t>
            </a:r>
          </a:p>
          <a:p>
            <a:pPr>
              <a:buFontTx/>
              <a:buNone/>
            </a:pPr>
            <a:r>
              <a:rPr lang="en-US" altLang="en-US" dirty="0"/>
              <a:t>   representation of an algorithm</a:t>
            </a:r>
          </a:p>
          <a:p>
            <a:endParaRPr lang="en-US" altLang="en-US" dirty="0"/>
          </a:p>
          <a:p>
            <a:r>
              <a:rPr lang="en-US" altLang="en-US" dirty="0"/>
              <a:t>A flow chart is an organized </a:t>
            </a:r>
          </a:p>
          <a:p>
            <a:pPr>
              <a:buFontTx/>
              <a:buNone/>
            </a:pPr>
            <a:r>
              <a:rPr lang="en-US" altLang="en-US" dirty="0"/>
              <a:t>  combination of shapes, lines and text that graphically illustrates a process or structure</a:t>
            </a:r>
          </a:p>
          <a:p>
            <a:endParaRPr lang="en-US" altLang="en-US" dirty="0"/>
          </a:p>
        </p:txBody>
      </p:sp>
      <p:pic>
        <p:nvPicPr>
          <p:cNvPr id="397316" name="Picture 4"/>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7212568" y="2743200"/>
            <a:ext cx="3277798" cy="630238"/>
          </a:xfrm>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pic>
        <p:nvPicPr>
          <p:cNvPr id="397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9554" y="3429001"/>
            <a:ext cx="4119452" cy="6302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pic>
        <p:nvPicPr>
          <p:cNvPr id="39731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7084" y="5867401"/>
            <a:ext cx="2512274" cy="3175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pic>
        <p:nvPicPr>
          <p:cNvPr id="39731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4074" y="4191002"/>
            <a:ext cx="3142457" cy="61118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pic>
        <p:nvPicPr>
          <p:cNvPr id="39732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2566" y="5029201"/>
            <a:ext cx="3595005" cy="6080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pic>
        <p:nvPicPr>
          <p:cNvPr id="397321" name="Picture 9"/>
          <p:cNvPicPr>
            <a:picLocks noGrp="1" noChangeAspect="1" noChangeArrowheads="1"/>
          </p:cNvPicPr>
          <p:nvPr>
            <p:ph sz="quarter" idx="3"/>
          </p:nvPr>
        </p:nvPicPr>
        <p:blipFill>
          <a:blip r:embed="rId8">
            <a:extLst>
              <a:ext uri="{28A0092B-C50C-407E-A947-70E740481C1C}">
                <a14:useLocalDpi xmlns:a14="http://schemas.microsoft.com/office/drawing/2010/main" val="0"/>
              </a:ext>
            </a:extLst>
          </a:blip>
          <a:srcRect/>
          <a:stretch>
            <a:fillRect/>
          </a:stretch>
        </p:blipFill>
        <p:spPr>
          <a:xfrm>
            <a:off x="7314072" y="2209801"/>
            <a:ext cx="2776613" cy="363538"/>
          </a:xfrm>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sp>
        <p:nvSpPr>
          <p:cNvPr id="397322" name="Text Box 10"/>
          <p:cNvSpPr txBox="1">
            <a:spLocks noChangeArrowheads="1"/>
          </p:cNvSpPr>
          <p:nvPr/>
        </p:nvSpPr>
        <p:spPr bwMode="auto">
          <a:xfrm>
            <a:off x="7644397" y="1343027"/>
            <a:ext cx="2335896" cy="50231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spAutoFit/>
          </a:bodyPr>
          <a:lstStyle/>
          <a:p>
            <a:pPr algn="ctr"/>
            <a:r>
              <a:rPr lang="en-US" altLang="en-US" sz="2664" dirty="0">
                <a:solidFill>
                  <a:srgbClr val="0066CC"/>
                </a:solidFill>
              </a:rPr>
              <a:t>Symbols used</a:t>
            </a:r>
          </a:p>
        </p:txBody>
      </p:sp>
    </p:spTree>
    <p:extLst>
      <p:ext uri="{BB962C8B-B14F-4D97-AF65-F5344CB8AC3E}">
        <p14:creationId xmlns:p14="http://schemas.microsoft.com/office/powerpoint/2010/main" val="393405390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sz="quarter"/>
          </p:nvPr>
        </p:nvSpPr>
        <p:spPr>
          <a:xfrm>
            <a:off x="310157" y="533400"/>
            <a:ext cx="11470179" cy="304800"/>
          </a:xfrm>
        </p:spPr>
        <p:txBody>
          <a:bodyPr>
            <a:normAutofit fontScale="90000"/>
          </a:bodyPr>
          <a:lstStyle/>
          <a:p>
            <a:br>
              <a:rPr lang="en-US" altLang="en-US" sz="2664"/>
            </a:br>
            <a:r>
              <a:rPr lang="en-US" altLang="en-US" sz="2664"/>
              <a:t>Example: Flow Chart (Sequential)</a:t>
            </a:r>
            <a:br>
              <a:rPr lang="en-US" altLang="en-US" sz="2664"/>
            </a:br>
            <a:br>
              <a:rPr lang="en-US" altLang="en-US"/>
            </a:br>
            <a:endParaRPr lang="en-US" altLang="en-US" sz="2131">
              <a:solidFill>
                <a:schemeClr val="tx1"/>
              </a:solidFill>
            </a:endParaRPr>
          </a:p>
        </p:txBody>
      </p:sp>
      <p:pic>
        <p:nvPicPr>
          <p:cNvPr id="4433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8894" y="1905001"/>
            <a:ext cx="2662419" cy="4052889"/>
          </a:xfrm>
          <a:prstGeom prst="rect">
            <a:avLst/>
          </a:prstGeom>
          <a:noFill/>
          <a:extLst>
            <a:ext uri="{909E8E84-426E-40DD-AFC4-6F175D3DCCD1}">
              <a14:hiddenFill xmlns:a14="http://schemas.microsoft.com/office/drawing/2010/main">
                <a:solidFill>
                  <a:srgbClr val="FFFFFF"/>
                </a:solidFill>
              </a14:hiddenFill>
            </a:ext>
          </a:extLst>
        </p:spPr>
      </p:pic>
      <p:sp>
        <p:nvSpPr>
          <p:cNvPr id="443396" name="Text Box 4"/>
          <p:cNvSpPr txBox="1">
            <a:spLocks noChangeArrowheads="1"/>
          </p:cNvSpPr>
          <p:nvPr/>
        </p:nvSpPr>
        <p:spPr bwMode="auto">
          <a:xfrm>
            <a:off x="208651" y="1094362"/>
            <a:ext cx="7308433" cy="46134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2398" dirty="0"/>
              <a:t>Find the average of three numbers</a:t>
            </a:r>
          </a:p>
        </p:txBody>
      </p:sp>
    </p:spTree>
    <p:extLst>
      <p:ext uri="{BB962C8B-B14F-4D97-AF65-F5344CB8AC3E}">
        <p14:creationId xmlns:p14="http://schemas.microsoft.com/office/powerpoint/2010/main" val="4052316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ChangeArrowheads="1"/>
          </p:cNvSpPr>
          <p:nvPr/>
        </p:nvSpPr>
        <p:spPr bwMode="auto">
          <a:xfrm>
            <a:off x="2137266" y="3886200"/>
            <a:ext cx="8018975" cy="2286001"/>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2398"/>
          </a:p>
        </p:txBody>
      </p:sp>
      <p:sp>
        <p:nvSpPr>
          <p:cNvPr id="445443" name="Rectangle 3"/>
          <p:cNvSpPr>
            <a:spLocks noGrp="1" noChangeArrowheads="1"/>
          </p:cNvSpPr>
          <p:nvPr>
            <p:ph type="title" sz="quarter"/>
          </p:nvPr>
        </p:nvSpPr>
        <p:spPr>
          <a:xfrm>
            <a:off x="310157" y="239713"/>
            <a:ext cx="11421542" cy="512763"/>
          </a:xfrm>
        </p:spPr>
        <p:txBody>
          <a:bodyPr/>
          <a:lstStyle/>
          <a:p>
            <a:r>
              <a:rPr lang="en-US" altLang="en-US" sz="2664"/>
              <a:t>Flow Chart - Selectional</a:t>
            </a:r>
          </a:p>
        </p:txBody>
      </p:sp>
      <p:pic>
        <p:nvPicPr>
          <p:cNvPr id="445444" name="Picture 4"/>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5080940" y="1066800"/>
            <a:ext cx="1067929" cy="317501"/>
          </a:xfrm>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pic>
        <p:nvPicPr>
          <p:cNvPr id="445445" name="Picture 5"/>
          <p:cNvPicPr>
            <a:picLocks noGrp="1"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4201223" y="1354139"/>
            <a:ext cx="2829480" cy="820737"/>
          </a:xfrm>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pic>
        <p:nvPicPr>
          <p:cNvPr id="445446" name="Picture 6"/>
          <p:cNvPicPr>
            <a:picLocks noGrp="1" noChangeAspect="1"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4201223" y="2162176"/>
            <a:ext cx="2637042" cy="839788"/>
          </a:xfrm>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pic>
        <p:nvPicPr>
          <p:cNvPr id="445447" name="Picture 7"/>
          <p:cNvPicPr>
            <a:picLocks noGrp="1" noChangeAspect="1" noChangeArrowheads="1"/>
          </p:cNvPicPr>
          <p:nvPr>
            <p:ph sz="quarter" idx="4"/>
          </p:nvPr>
        </p:nvPicPr>
        <p:blipFill>
          <a:blip r:embed="rId6">
            <a:extLst>
              <a:ext uri="{28A0092B-C50C-407E-A947-70E740481C1C}">
                <a14:useLocalDpi xmlns:a14="http://schemas.microsoft.com/office/drawing/2010/main" val="0"/>
              </a:ext>
            </a:extLst>
          </a:blip>
          <a:srcRect/>
          <a:stretch>
            <a:fillRect/>
          </a:stretch>
        </p:blipFill>
        <p:spPr>
          <a:xfrm>
            <a:off x="4201223" y="2970215"/>
            <a:ext cx="2637042" cy="820737"/>
          </a:xfrm>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pic>
        <p:nvPicPr>
          <p:cNvPr id="44544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79434" y="5778500"/>
            <a:ext cx="1067929" cy="3175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pic>
        <p:nvPicPr>
          <p:cNvPr id="445449"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484" y="4635501"/>
            <a:ext cx="376418" cy="1984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pic>
        <p:nvPicPr>
          <p:cNvPr id="44545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03530" y="3949700"/>
            <a:ext cx="289716" cy="1984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pic>
        <p:nvPicPr>
          <p:cNvPr id="445451"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67388" y="4648201"/>
            <a:ext cx="2679336" cy="11493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pic>
        <p:nvPicPr>
          <p:cNvPr id="445452"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94494" y="4203702"/>
            <a:ext cx="3563285" cy="17399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grpSp>
        <p:nvGrpSpPr>
          <p:cNvPr id="445453" name="Group 13"/>
          <p:cNvGrpSpPr>
            <a:grpSpLocks noChangeAspect="1"/>
          </p:cNvGrpSpPr>
          <p:nvPr/>
        </p:nvGrpSpPr>
        <p:grpSpPr bwMode="auto">
          <a:xfrm>
            <a:off x="4877930" y="3644902"/>
            <a:ext cx="1323808" cy="1020763"/>
            <a:chOff x="2304" y="2296"/>
            <a:chExt cx="626" cy="643"/>
          </a:xfrm>
        </p:grpSpPr>
        <p:sp>
          <p:nvSpPr>
            <p:cNvPr id="445454" name="AutoShape 14"/>
            <p:cNvSpPr>
              <a:spLocks noChangeAspect="1" noChangeArrowheads="1" noTextEdit="1"/>
            </p:cNvSpPr>
            <p:nvPr/>
          </p:nvSpPr>
          <p:spPr bwMode="auto">
            <a:xfrm>
              <a:off x="2304" y="2296"/>
              <a:ext cx="626" cy="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2398"/>
            </a:p>
          </p:txBody>
        </p:sp>
        <p:sp>
          <p:nvSpPr>
            <p:cNvPr id="445455" name="Line 15"/>
            <p:cNvSpPr>
              <a:spLocks noChangeShapeType="1"/>
            </p:cNvSpPr>
            <p:nvPr/>
          </p:nvSpPr>
          <p:spPr bwMode="auto">
            <a:xfrm>
              <a:off x="2618" y="2306"/>
              <a:ext cx="1" cy="72"/>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398"/>
            </a:p>
          </p:txBody>
        </p:sp>
        <p:sp>
          <p:nvSpPr>
            <p:cNvPr id="445456" name="Freeform 16"/>
            <p:cNvSpPr>
              <a:spLocks/>
            </p:cNvSpPr>
            <p:nvPr/>
          </p:nvSpPr>
          <p:spPr bwMode="auto">
            <a:xfrm>
              <a:off x="2595" y="2372"/>
              <a:ext cx="44" cy="66"/>
            </a:xfrm>
            <a:custGeom>
              <a:avLst/>
              <a:gdLst>
                <a:gd name="T0" fmla="*/ 44 w 44"/>
                <a:gd name="T1" fmla="*/ 0 h 66"/>
                <a:gd name="T2" fmla="*/ 22 w 44"/>
                <a:gd name="T3" fmla="*/ 66 h 66"/>
                <a:gd name="T4" fmla="*/ 0 w 44"/>
                <a:gd name="T5" fmla="*/ 0 h 66"/>
                <a:gd name="T6" fmla="*/ 44 w 44"/>
                <a:gd name="T7" fmla="*/ 0 h 66"/>
              </a:gdLst>
              <a:ahLst/>
              <a:cxnLst>
                <a:cxn ang="0">
                  <a:pos x="T0" y="T1"/>
                </a:cxn>
                <a:cxn ang="0">
                  <a:pos x="T2" y="T3"/>
                </a:cxn>
                <a:cxn ang="0">
                  <a:pos x="T4" y="T5"/>
                </a:cxn>
                <a:cxn ang="0">
                  <a:pos x="T6" y="T7"/>
                </a:cxn>
              </a:cxnLst>
              <a:rect l="0" t="0" r="r" b="b"/>
              <a:pathLst>
                <a:path w="44" h="66">
                  <a:moveTo>
                    <a:pt x="44" y="0"/>
                  </a:moveTo>
                  <a:lnTo>
                    <a:pt x="22" y="66"/>
                  </a:lnTo>
                  <a:lnTo>
                    <a:pt x="0" y="0"/>
                  </a:lnTo>
                  <a:lnTo>
                    <a:pt x="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398"/>
            </a:p>
          </p:txBody>
        </p:sp>
        <p:sp>
          <p:nvSpPr>
            <p:cNvPr id="445457" name="Freeform 17"/>
            <p:cNvSpPr>
              <a:spLocks/>
            </p:cNvSpPr>
            <p:nvPr/>
          </p:nvSpPr>
          <p:spPr bwMode="auto">
            <a:xfrm>
              <a:off x="2313" y="2438"/>
              <a:ext cx="609" cy="493"/>
            </a:xfrm>
            <a:custGeom>
              <a:avLst/>
              <a:gdLst>
                <a:gd name="T0" fmla="*/ 0 w 609"/>
                <a:gd name="T1" fmla="*/ 246 h 493"/>
                <a:gd name="T2" fmla="*/ 304 w 609"/>
                <a:gd name="T3" fmla="*/ 0 h 493"/>
                <a:gd name="T4" fmla="*/ 609 w 609"/>
                <a:gd name="T5" fmla="*/ 246 h 493"/>
                <a:gd name="T6" fmla="*/ 304 w 609"/>
                <a:gd name="T7" fmla="*/ 493 h 493"/>
                <a:gd name="T8" fmla="*/ 0 w 609"/>
                <a:gd name="T9" fmla="*/ 246 h 493"/>
              </a:gdLst>
              <a:ahLst/>
              <a:cxnLst>
                <a:cxn ang="0">
                  <a:pos x="T0" y="T1"/>
                </a:cxn>
                <a:cxn ang="0">
                  <a:pos x="T2" y="T3"/>
                </a:cxn>
                <a:cxn ang="0">
                  <a:pos x="T4" y="T5"/>
                </a:cxn>
                <a:cxn ang="0">
                  <a:pos x="T6" y="T7"/>
                </a:cxn>
                <a:cxn ang="0">
                  <a:pos x="T8" y="T9"/>
                </a:cxn>
              </a:cxnLst>
              <a:rect l="0" t="0" r="r" b="b"/>
              <a:pathLst>
                <a:path w="609" h="493">
                  <a:moveTo>
                    <a:pt x="0" y="246"/>
                  </a:moveTo>
                  <a:lnTo>
                    <a:pt x="304" y="0"/>
                  </a:lnTo>
                  <a:lnTo>
                    <a:pt x="609" y="246"/>
                  </a:lnTo>
                  <a:lnTo>
                    <a:pt x="304" y="493"/>
                  </a:lnTo>
                  <a:lnTo>
                    <a:pt x="0"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398"/>
            </a:p>
          </p:txBody>
        </p:sp>
        <p:sp>
          <p:nvSpPr>
            <p:cNvPr id="445458" name="Freeform 18"/>
            <p:cNvSpPr>
              <a:spLocks/>
            </p:cNvSpPr>
            <p:nvPr/>
          </p:nvSpPr>
          <p:spPr bwMode="auto">
            <a:xfrm>
              <a:off x="2313" y="2438"/>
              <a:ext cx="609" cy="493"/>
            </a:xfrm>
            <a:custGeom>
              <a:avLst/>
              <a:gdLst>
                <a:gd name="T0" fmla="*/ 0 w 609"/>
                <a:gd name="T1" fmla="*/ 246 h 493"/>
                <a:gd name="T2" fmla="*/ 304 w 609"/>
                <a:gd name="T3" fmla="*/ 0 h 493"/>
                <a:gd name="T4" fmla="*/ 609 w 609"/>
                <a:gd name="T5" fmla="*/ 246 h 493"/>
                <a:gd name="T6" fmla="*/ 304 w 609"/>
                <a:gd name="T7" fmla="*/ 493 h 493"/>
                <a:gd name="T8" fmla="*/ 0 w 609"/>
                <a:gd name="T9" fmla="*/ 246 h 493"/>
              </a:gdLst>
              <a:ahLst/>
              <a:cxnLst>
                <a:cxn ang="0">
                  <a:pos x="T0" y="T1"/>
                </a:cxn>
                <a:cxn ang="0">
                  <a:pos x="T2" y="T3"/>
                </a:cxn>
                <a:cxn ang="0">
                  <a:pos x="T4" y="T5"/>
                </a:cxn>
                <a:cxn ang="0">
                  <a:pos x="T6" y="T7"/>
                </a:cxn>
                <a:cxn ang="0">
                  <a:pos x="T8" y="T9"/>
                </a:cxn>
              </a:cxnLst>
              <a:rect l="0" t="0" r="r" b="b"/>
              <a:pathLst>
                <a:path w="609" h="493">
                  <a:moveTo>
                    <a:pt x="0" y="246"/>
                  </a:moveTo>
                  <a:lnTo>
                    <a:pt x="304" y="0"/>
                  </a:lnTo>
                  <a:lnTo>
                    <a:pt x="609" y="246"/>
                  </a:lnTo>
                  <a:lnTo>
                    <a:pt x="304" y="493"/>
                  </a:lnTo>
                  <a:lnTo>
                    <a:pt x="0" y="246"/>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2398"/>
            </a:p>
          </p:txBody>
        </p:sp>
        <p:sp>
          <p:nvSpPr>
            <p:cNvPr id="445459" name="Rectangle 19"/>
            <p:cNvSpPr>
              <a:spLocks noChangeArrowheads="1"/>
            </p:cNvSpPr>
            <p:nvPr/>
          </p:nvSpPr>
          <p:spPr bwMode="auto">
            <a:xfrm>
              <a:off x="2614" y="2536"/>
              <a:ext cx="63"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332">
                  <a:solidFill>
                    <a:srgbClr val="000000"/>
                  </a:solidFill>
                </a:rPr>
                <a:t>Is</a:t>
              </a:r>
              <a:endParaRPr lang="en-US" altLang="en-US" sz="2398"/>
            </a:p>
          </p:txBody>
        </p:sp>
        <p:sp>
          <p:nvSpPr>
            <p:cNvPr id="445460" name="Rectangle 20"/>
            <p:cNvSpPr>
              <a:spLocks noChangeArrowheads="1"/>
            </p:cNvSpPr>
            <p:nvPr/>
          </p:nvSpPr>
          <p:spPr bwMode="auto">
            <a:xfrm>
              <a:off x="2454" y="2632"/>
              <a:ext cx="40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332">
                  <a:solidFill>
                    <a:srgbClr val="000000"/>
                  </a:solidFill>
                </a:rPr>
                <a:t>average &gt;=</a:t>
              </a:r>
              <a:endParaRPr lang="en-US" altLang="en-US" sz="2398"/>
            </a:p>
          </p:txBody>
        </p:sp>
        <p:sp>
          <p:nvSpPr>
            <p:cNvPr id="445461" name="Rectangle 21"/>
            <p:cNvSpPr>
              <a:spLocks noChangeArrowheads="1"/>
            </p:cNvSpPr>
            <p:nvPr/>
          </p:nvSpPr>
          <p:spPr bwMode="auto">
            <a:xfrm>
              <a:off x="2578" y="2728"/>
              <a:ext cx="134"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332" dirty="0">
                  <a:solidFill>
                    <a:srgbClr val="000000"/>
                  </a:solidFill>
                </a:rPr>
                <a:t>65?</a:t>
              </a:r>
              <a:endParaRPr lang="en-US" altLang="en-US" sz="2398" dirty="0"/>
            </a:p>
          </p:txBody>
        </p:sp>
      </p:grpSp>
    </p:spTree>
    <p:extLst>
      <p:ext uri="{BB962C8B-B14F-4D97-AF65-F5344CB8AC3E}">
        <p14:creationId xmlns:p14="http://schemas.microsoft.com/office/powerpoint/2010/main" val="165685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a:xfrm>
            <a:off x="310157" y="239713"/>
            <a:ext cx="11421542" cy="512763"/>
          </a:xfrm>
        </p:spPr>
        <p:txBody>
          <a:bodyPr/>
          <a:lstStyle/>
          <a:p>
            <a:r>
              <a:rPr lang="en-US" altLang="en-US" sz="2664" b="0"/>
              <a:t>Example (Iterational)</a:t>
            </a:r>
          </a:p>
        </p:txBody>
      </p:sp>
      <p:sp>
        <p:nvSpPr>
          <p:cNvPr id="447491" name="Rectangle 3"/>
          <p:cNvSpPr>
            <a:spLocks noGrp="1" noChangeArrowheads="1"/>
          </p:cNvSpPr>
          <p:nvPr>
            <p:ph type="body" idx="1"/>
          </p:nvPr>
        </p:nvSpPr>
        <p:spPr/>
        <p:txBody>
          <a:bodyPr/>
          <a:lstStyle/>
          <a:p>
            <a:r>
              <a:rPr lang="en-US" altLang="en-US" dirty="0"/>
              <a:t>Do the following for N input values. Read N from user</a:t>
            </a:r>
          </a:p>
          <a:p>
            <a:pPr lvl="1">
              <a:buClr>
                <a:schemeClr val="tx1"/>
              </a:buClr>
              <a:buFont typeface="Times New Roman" pitchFamily="18" charset="0"/>
              <a:buChar char="−"/>
            </a:pPr>
            <a:r>
              <a:rPr lang="en-US" altLang="en-US" sz="2664" dirty="0"/>
              <a:t>Write a program to find the average of a student given the marks he      obtained in three subjects. </a:t>
            </a:r>
          </a:p>
          <a:p>
            <a:pPr lvl="1">
              <a:buClr>
                <a:schemeClr val="tx1"/>
              </a:buClr>
              <a:buFont typeface="Times New Roman" pitchFamily="18" charset="0"/>
              <a:buChar char="−"/>
            </a:pPr>
            <a:r>
              <a:rPr lang="en-US" altLang="en-US" sz="2664" dirty="0"/>
              <a:t>Then test whether he passed or failed. </a:t>
            </a:r>
          </a:p>
          <a:p>
            <a:pPr lvl="1">
              <a:buClr>
                <a:schemeClr val="tx1"/>
              </a:buClr>
              <a:buFont typeface="Times New Roman" pitchFamily="18" charset="0"/>
              <a:buChar char="−"/>
            </a:pPr>
            <a:r>
              <a:rPr lang="en-US" altLang="en-US" sz="2664" dirty="0"/>
              <a:t>For a student to pass, average should not be less than 65.</a:t>
            </a:r>
          </a:p>
          <a:p>
            <a:pPr>
              <a:buClr>
                <a:schemeClr val="tx1"/>
              </a:buClr>
              <a:buFont typeface="Times New Roman" pitchFamily="18" charset="0"/>
              <a:buChar char="−"/>
            </a:pPr>
            <a:endParaRPr lang="en-US" altLang="en-US" sz="3197" dirty="0"/>
          </a:p>
          <a:p>
            <a:pPr lvl="1">
              <a:buClr>
                <a:schemeClr val="tx1"/>
              </a:buClr>
              <a:buFont typeface="Times New Roman" pitchFamily="18" charset="0"/>
              <a:buChar char="−"/>
            </a:pPr>
            <a:endParaRPr lang="en-US" altLang="en-US" sz="2664" dirty="0"/>
          </a:p>
          <a:p>
            <a:pPr>
              <a:buClr>
                <a:schemeClr val="tx1"/>
              </a:buClr>
              <a:buFont typeface="Times New Roman" pitchFamily="18" charset="0"/>
              <a:buChar char="−"/>
            </a:pPr>
            <a:endParaRPr lang="en-US" altLang="en-US" sz="3197" dirty="0"/>
          </a:p>
          <a:p>
            <a:pPr lvl="1">
              <a:buClr>
                <a:schemeClr val="tx1"/>
              </a:buClr>
              <a:buFont typeface="Times New Roman" pitchFamily="18" charset="0"/>
              <a:buChar char="−"/>
            </a:pPr>
            <a:endParaRPr lang="en-US" altLang="en-US" sz="2664" dirty="0"/>
          </a:p>
          <a:p>
            <a:endParaRPr lang="en-US" altLang="en-US" dirty="0"/>
          </a:p>
        </p:txBody>
      </p:sp>
    </p:spTree>
    <p:extLst>
      <p:ext uri="{BB962C8B-B14F-4D97-AF65-F5344CB8AC3E}">
        <p14:creationId xmlns:p14="http://schemas.microsoft.com/office/powerpoint/2010/main" val="261191201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xfrm>
            <a:off x="310157" y="239713"/>
            <a:ext cx="11421542" cy="512763"/>
          </a:xfrm>
        </p:spPr>
        <p:txBody>
          <a:bodyPr/>
          <a:lstStyle/>
          <a:p>
            <a:r>
              <a:rPr lang="en-US" altLang="en-US" sz="2664" b="0"/>
              <a:t>Flow Chart – Example (Iterational)</a:t>
            </a:r>
          </a:p>
        </p:txBody>
      </p:sp>
      <p:pic>
        <p:nvPicPr>
          <p:cNvPr id="44953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16758" y="1219201"/>
            <a:ext cx="9456977" cy="4868864"/>
          </a:xfrm>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spTree>
    <p:extLst>
      <p:ext uri="{BB962C8B-B14F-4D97-AF65-F5344CB8AC3E}">
        <p14:creationId xmlns:p14="http://schemas.microsoft.com/office/powerpoint/2010/main" val="267234010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Algorithm</a:t>
            </a:r>
          </a:p>
        </p:txBody>
      </p:sp>
    </p:spTree>
    <p:extLst>
      <p:ext uri="{BB962C8B-B14F-4D97-AF65-F5344CB8AC3E}">
        <p14:creationId xmlns:p14="http://schemas.microsoft.com/office/powerpoint/2010/main" val="210344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Plan</a:t>
            </a:r>
          </a:p>
        </p:txBody>
      </p:sp>
      <p:sp>
        <p:nvSpPr>
          <p:cNvPr id="3" name="Content Placeholder 2"/>
          <p:cNvSpPr>
            <a:spLocks noGrp="1"/>
          </p:cNvSpPr>
          <p:nvPr>
            <p:ph idx="1"/>
          </p:nvPr>
        </p:nvSpPr>
        <p:spPr>
          <a:xfrm>
            <a:off x="310157" y="1398880"/>
            <a:ext cx="11362969" cy="4897665"/>
          </a:xfrm>
        </p:spPr>
        <p:txBody>
          <a:bodyPr>
            <a:normAutofit/>
          </a:bodyPr>
          <a:lstStyle/>
          <a:p>
            <a:pPr lvl="1">
              <a:buFont typeface="Wingdings" panose="05000000000000000000" pitchFamily="2" charset="2"/>
              <a:buChar char="§"/>
            </a:pPr>
            <a:r>
              <a:rPr lang="en-US" dirty="0"/>
              <a:t>To understand problem solving, problem classification and problem solving techniques </a:t>
            </a:r>
          </a:p>
          <a:p>
            <a:pPr lvl="1">
              <a:buFont typeface="Wingdings" panose="05000000000000000000" pitchFamily="2" charset="2"/>
              <a:buChar char="§"/>
            </a:pPr>
            <a:r>
              <a:rPr lang="en-US" dirty="0"/>
              <a:t>To understand  Data Structures, Why Data Structures, Types of Data Structures and operations permitted on different Data Structures </a:t>
            </a:r>
          </a:p>
          <a:p>
            <a:pPr marL="609036" lvl="1"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2624682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310158" y="-22204"/>
            <a:ext cx="11571685" cy="609600"/>
          </a:xfrm>
        </p:spPr>
        <p:txBody>
          <a:bodyPr/>
          <a:lstStyle/>
          <a:p>
            <a:r>
              <a:rPr lang="en-US" altLang="en-US" dirty="0"/>
              <a:t>Algorithm</a:t>
            </a:r>
          </a:p>
        </p:txBody>
      </p:sp>
      <p:sp>
        <p:nvSpPr>
          <p:cNvPr id="328707" name="Rectangle 3"/>
          <p:cNvSpPr>
            <a:spLocks noGrp="1" noChangeArrowheads="1"/>
          </p:cNvSpPr>
          <p:nvPr>
            <p:ph type="body" sz="half" idx="1"/>
          </p:nvPr>
        </p:nvSpPr>
        <p:spPr>
          <a:xfrm>
            <a:off x="5639" y="789844"/>
            <a:ext cx="11334838" cy="4868864"/>
          </a:xfrm>
        </p:spPr>
        <p:txBody>
          <a:bodyPr/>
          <a:lstStyle/>
          <a:p>
            <a:pPr lvl="1">
              <a:buFontTx/>
              <a:buChar char="•"/>
            </a:pPr>
            <a:r>
              <a:rPr lang="en-US" altLang="en-US" sz="2664" dirty="0"/>
              <a:t>An </a:t>
            </a:r>
            <a:r>
              <a:rPr lang="en-US" altLang="en-US" sz="2664" i="1" u="sng" dirty="0"/>
              <a:t>algorithm</a:t>
            </a:r>
            <a:r>
              <a:rPr lang="en-US" altLang="en-US" sz="2664" dirty="0"/>
              <a:t> is a sequence of unambiguous instructions for solving a problem, i.e., for obtaining a required output for any legitimate input in a finite amount of time.</a:t>
            </a:r>
          </a:p>
          <a:p>
            <a:pPr lvl="1">
              <a:buFontTx/>
              <a:buChar char="•"/>
            </a:pPr>
            <a:r>
              <a:rPr lang="en-US" altLang="en-US" sz="2664" dirty="0"/>
              <a:t>Recipe, process, method, technique, procedure, routine,… with following requirements:</a:t>
            </a:r>
          </a:p>
          <a:p>
            <a:pPr lvl="1">
              <a:buFontTx/>
              <a:buChar char="•"/>
            </a:pPr>
            <a:r>
              <a:rPr lang="en-US" altLang="en-US" sz="2664" dirty="0"/>
              <a:t>The properties of an algorithm are as follows:</a:t>
            </a:r>
          </a:p>
        </p:txBody>
      </p:sp>
      <p:pic>
        <p:nvPicPr>
          <p:cNvPr id="328708" name="Picture 4"/>
          <p:cNvPicPr>
            <a:picLocks noGrp="1" noChangeAspect="1" noChangeArrowheads="1"/>
          </p:cNvPicPr>
          <p:nvPr>
            <p:ph sz="half" idx="2"/>
          </p:nvPr>
        </p:nvPicPr>
        <p:blipFill>
          <a:blip r:embed="rId3">
            <a:grayscl/>
            <a:extLst>
              <a:ext uri="{28A0092B-C50C-407E-A947-70E740481C1C}">
                <a14:useLocalDpi xmlns:a14="http://schemas.microsoft.com/office/drawing/2010/main" val="0"/>
              </a:ext>
            </a:extLst>
          </a:blip>
          <a:srcRect/>
          <a:stretch>
            <a:fillRect/>
          </a:stretch>
        </p:blipFill>
        <p:spPr>
          <a:xfrm>
            <a:off x="1325217" y="3835024"/>
            <a:ext cx="4466265" cy="2639156"/>
          </a:xfrm>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sp>
        <p:nvSpPr>
          <p:cNvPr id="5" name="Rectangle 4"/>
          <p:cNvSpPr>
            <a:spLocks noGrp="1" noChangeArrowheads="1"/>
          </p:cNvSpPr>
          <p:nvPr/>
        </p:nvSpPr>
        <p:spPr bwMode="auto">
          <a:xfrm>
            <a:off x="6502024" y="3429000"/>
            <a:ext cx="5481325" cy="33496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121807" tIns="60904" rIns="121807" bIns="60904"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buSzPct val="75000"/>
              <a:buFont typeface="Monotype Sorts" pitchFamily="2" charset="2"/>
              <a:buChar char="b"/>
              <a:defRPr kumimoji="1" sz="2400" b="1">
                <a:solidFill>
                  <a:srgbClr val="FFFF99"/>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rgbClr val="A50021"/>
              </a:buClr>
              <a:buChar char="•"/>
              <a:defRPr kumimoji="1" sz="2000" b="1">
                <a:solidFill>
                  <a:srgbClr val="FFFF99"/>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9pPr>
          </a:lstStyle>
          <a:p>
            <a:pPr>
              <a:lnSpc>
                <a:spcPct val="90000"/>
              </a:lnSpc>
              <a:buFont typeface="Wingdings" panose="05000000000000000000" pitchFamily="2" charset="2"/>
              <a:buChar char="ü"/>
            </a:pPr>
            <a:r>
              <a:rPr lang="en-US" altLang="en-US" sz="1599" b="0" dirty="0">
                <a:solidFill>
                  <a:srgbClr val="4D4D4D"/>
                </a:solidFill>
                <a:effectLst/>
                <a:latin typeface="Arial" panose="020B0604020202020204" pitchFamily="34" charset="0"/>
                <a:cs typeface="Arial" panose="020B0604020202020204" pitchFamily="34" charset="0"/>
              </a:rPr>
              <a:t>Finiteness</a:t>
            </a:r>
          </a:p>
          <a:p>
            <a:pPr lvl="2">
              <a:lnSpc>
                <a:spcPct val="90000"/>
              </a:lnSpc>
              <a:buFont typeface="Arial" panose="020B0604020202020204" pitchFamily="34" charset="0"/>
              <a:buChar char="•"/>
            </a:pPr>
            <a:r>
              <a:rPr lang="en-US" altLang="en-US" sz="1599" b="0" dirty="0">
                <a:solidFill>
                  <a:srgbClr val="4D4D4D"/>
                </a:solidFill>
                <a:effectLst/>
                <a:latin typeface="Arial" panose="020B0604020202020204" pitchFamily="34" charset="0"/>
                <a:cs typeface="Arial" panose="020B0604020202020204" pitchFamily="34" charset="0"/>
              </a:rPr>
              <a:t>terminates after a finite number of steps</a:t>
            </a:r>
          </a:p>
          <a:p>
            <a:pPr>
              <a:lnSpc>
                <a:spcPct val="90000"/>
              </a:lnSpc>
              <a:buFont typeface="Wingdings" panose="05000000000000000000" pitchFamily="2" charset="2"/>
              <a:buChar char="ü"/>
            </a:pPr>
            <a:r>
              <a:rPr lang="en-US" altLang="en-US" sz="1599" b="0" dirty="0">
                <a:solidFill>
                  <a:srgbClr val="4D4D4D"/>
                </a:solidFill>
                <a:effectLst/>
                <a:latin typeface="Arial" panose="020B0604020202020204" pitchFamily="34" charset="0"/>
                <a:cs typeface="Arial" panose="020B0604020202020204" pitchFamily="34" charset="0"/>
              </a:rPr>
              <a:t>Definiteness</a:t>
            </a:r>
          </a:p>
          <a:p>
            <a:pPr lvl="2">
              <a:lnSpc>
                <a:spcPct val="90000"/>
              </a:lnSpc>
              <a:buFont typeface="Arial" panose="020B0604020202020204" pitchFamily="34" charset="0"/>
              <a:buChar char="•"/>
            </a:pPr>
            <a:r>
              <a:rPr lang="en-US" altLang="en-US" sz="1599" b="0" dirty="0">
                <a:solidFill>
                  <a:srgbClr val="4D4D4D"/>
                </a:solidFill>
                <a:effectLst/>
                <a:latin typeface="Arial" panose="020B0604020202020204" pitchFamily="34" charset="0"/>
                <a:cs typeface="Arial" panose="020B0604020202020204" pitchFamily="34" charset="0"/>
              </a:rPr>
              <a:t>rigorously and unambiguously specified</a:t>
            </a:r>
          </a:p>
          <a:p>
            <a:pPr>
              <a:lnSpc>
                <a:spcPct val="90000"/>
              </a:lnSpc>
              <a:buFont typeface="Wingdings" panose="05000000000000000000" pitchFamily="2" charset="2"/>
              <a:buChar char="ü"/>
            </a:pPr>
            <a:r>
              <a:rPr lang="en-US" altLang="en-US" sz="1599" b="0" dirty="0">
                <a:solidFill>
                  <a:srgbClr val="4D4D4D"/>
                </a:solidFill>
                <a:effectLst/>
                <a:latin typeface="Arial" panose="020B0604020202020204" pitchFamily="34" charset="0"/>
                <a:cs typeface="Arial" panose="020B0604020202020204" pitchFamily="34" charset="0"/>
              </a:rPr>
              <a:t>Input</a:t>
            </a:r>
          </a:p>
          <a:p>
            <a:pPr lvl="2">
              <a:lnSpc>
                <a:spcPct val="90000"/>
              </a:lnSpc>
              <a:buFont typeface="Arial" panose="020B0604020202020204" pitchFamily="34" charset="0"/>
              <a:buChar char="•"/>
            </a:pPr>
            <a:r>
              <a:rPr lang="en-US" altLang="en-US" sz="1599" b="0" dirty="0">
                <a:solidFill>
                  <a:srgbClr val="4D4D4D"/>
                </a:solidFill>
                <a:effectLst/>
                <a:latin typeface="Arial" panose="020B0604020202020204" pitchFamily="34" charset="0"/>
                <a:cs typeface="Arial" panose="020B0604020202020204" pitchFamily="34" charset="0"/>
              </a:rPr>
              <a:t>valid inputs are clearly specified</a:t>
            </a:r>
          </a:p>
          <a:p>
            <a:pPr>
              <a:lnSpc>
                <a:spcPct val="90000"/>
              </a:lnSpc>
              <a:buFont typeface="Wingdings" panose="05000000000000000000" pitchFamily="2" charset="2"/>
              <a:buChar char="ü"/>
            </a:pPr>
            <a:r>
              <a:rPr lang="en-US" altLang="en-US" sz="1599" b="0" dirty="0">
                <a:solidFill>
                  <a:srgbClr val="4D4D4D"/>
                </a:solidFill>
                <a:effectLst/>
                <a:latin typeface="Arial" panose="020B0604020202020204" pitchFamily="34" charset="0"/>
                <a:cs typeface="Arial" panose="020B0604020202020204" pitchFamily="34" charset="0"/>
              </a:rPr>
              <a:t>Output</a:t>
            </a:r>
          </a:p>
          <a:p>
            <a:pPr lvl="2">
              <a:lnSpc>
                <a:spcPct val="90000"/>
              </a:lnSpc>
              <a:buFont typeface="Arial" panose="020B0604020202020204" pitchFamily="34" charset="0"/>
              <a:buChar char="•"/>
            </a:pPr>
            <a:r>
              <a:rPr lang="en-US" altLang="en-US" sz="1599" b="0" dirty="0">
                <a:solidFill>
                  <a:srgbClr val="4D4D4D"/>
                </a:solidFill>
                <a:effectLst/>
                <a:latin typeface="Arial" panose="020B0604020202020204" pitchFamily="34" charset="0"/>
                <a:cs typeface="Arial" panose="020B0604020202020204" pitchFamily="34" charset="0"/>
              </a:rPr>
              <a:t>can be proved to produce the correct output given a valid input</a:t>
            </a:r>
          </a:p>
          <a:p>
            <a:pPr>
              <a:lnSpc>
                <a:spcPct val="90000"/>
              </a:lnSpc>
              <a:buFont typeface="Wingdings" panose="05000000000000000000" pitchFamily="2" charset="2"/>
              <a:buChar char="ü"/>
            </a:pPr>
            <a:r>
              <a:rPr lang="en-US" altLang="en-US" sz="1599" b="0" dirty="0">
                <a:solidFill>
                  <a:srgbClr val="4D4D4D"/>
                </a:solidFill>
                <a:effectLst/>
                <a:latin typeface="Arial" panose="020B0604020202020204" pitchFamily="34" charset="0"/>
                <a:cs typeface="Arial" panose="020B0604020202020204" pitchFamily="34" charset="0"/>
              </a:rPr>
              <a:t>Effectiveness</a:t>
            </a:r>
          </a:p>
          <a:p>
            <a:pPr lvl="2">
              <a:lnSpc>
                <a:spcPct val="90000"/>
              </a:lnSpc>
              <a:buFont typeface="Arial" panose="020B0604020202020204" pitchFamily="34" charset="0"/>
              <a:buChar char="•"/>
            </a:pPr>
            <a:r>
              <a:rPr lang="en-US" altLang="en-US" sz="1599" b="0" dirty="0">
                <a:solidFill>
                  <a:srgbClr val="4D4D4D"/>
                </a:solidFill>
                <a:effectLst/>
                <a:latin typeface="Arial" panose="020B0604020202020204" pitchFamily="34" charset="0"/>
                <a:cs typeface="Arial" panose="020B0604020202020204" pitchFamily="34" charset="0"/>
              </a:rPr>
              <a:t>steps are sufficiently simple and basic</a:t>
            </a:r>
          </a:p>
          <a:p>
            <a:pPr>
              <a:lnSpc>
                <a:spcPct val="90000"/>
              </a:lnSpc>
              <a:buFont typeface="Arial" panose="020B0604020202020204" pitchFamily="34" charset="0"/>
              <a:buChar char="•"/>
            </a:pPr>
            <a:endParaRPr lang="en-US" altLang="en-US" sz="1599" b="0" dirty="0">
              <a:solidFill>
                <a:schemeClr val="tx1"/>
              </a:solidFill>
              <a:effectLst/>
            </a:endParaRPr>
          </a:p>
        </p:txBody>
      </p:sp>
    </p:spTree>
    <p:extLst>
      <p:ext uri="{BB962C8B-B14F-4D97-AF65-F5344CB8AC3E}">
        <p14:creationId xmlns:p14="http://schemas.microsoft.com/office/powerpoint/2010/main" val="489724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a:xfrm>
            <a:off x="308568" y="383820"/>
            <a:ext cx="8831023" cy="609600"/>
          </a:xfrm>
        </p:spPr>
        <p:txBody>
          <a:bodyPr/>
          <a:lstStyle/>
          <a:p>
            <a:r>
              <a:rPr lang="en-US" altLang="en-US" dirty="0"/>
              <a:t>Steps to develop Algorithm</a:t>
            </a:r>
          </a:p>
        </p:txBody>
      </p:sp>
      <p:sp>
        <p:nvSpPr>
          <p:cNvPr id="452611" name="Rectangle 3"/>
          <p:cNvSpPr>
            <a:spLocks noGrp="1" noChangeArrowheads="1"/>
          </p:cNvSpPr>
          <p:nvPr>
            <p:ph type="body" idx="1"/>
          </p:nvPr>
        </p:nvSpPr>
        <p:spPr>
          <a:xfrm>
            <a:off x="413946" y="1398880"/>
            <a:ext cx="5986573" cy="4897665"/>
          </a:xfrm>
        </p:spPr>
        <p:txBody>
          <a:bodyPr/>
          <a:lstStyle/>
          <a:p>
            <a:r>
              <a:rPr lang="en-US" altLang="en-US" dirty="0"/>
              <a:t>Identify the Inputs and Outputs </a:t>
            </a:r>
          </a:p>
          <a:p>
            <a:pPr>
              <a:buNone/>
            </a:pPr>
            <a:endParaRPr lang="en-US" altLang="en-US" dirty="0"/>
          </a:p>
          <a:p>
            <a:r>
              <a:rPr lang="en-US" altLang="en-US" dirty="0"/>
              <a:t>Identify any other data and constants required to solve the problem</a:t>
            </a:r>
          </a:p>
          <a:p>
            <a:pPr>
              <a:buNone/>
            </a:pPr>
            <a:endParaRPr lang="en-US" altLang="en-US" dirty="0"/>
          </a:p>
          <a:p>
            <a:r>
              <a:rPr lang="en-US" altLang="en-US" dirty="0"/>
              <a:t>Identify what needs to be computed</a:t>
            </a:r>
          </a:p>
          <a:p>
            <a:endParaRPr lang="en-US" altLang="en-US" dirty="0"/>
          </a:p>
          <a:p>
            <a:r>
              <a:rPr lang="en-US" altLang="en-US" dirty="0"/>
              <a:t>Write an algorithm </a:t>
            </a:r>
          </a:p>
        </p:txBody>
      </p:sp>
      <p:grpSp>
        <p:nvGrpSpPr>
          <p:cNvPr id="2" name="Group 1"/>
          <p:cNvGrpSpPr/>
          <p:nvPr/>
        </p:nvGrpSpPr>
        <p:grpSpPr>
          <a:xfrm>
            <a:off x="5791482" y="1726239"/>
            <a:ext cx="6191867" cy="3834385"/>
            <a:chOff x="2427117" y="1288189"/>
            <a:chExt cx="7555083" cy="2771843"/>
          </a:xfrm>
        </p:grpSpPr>
        <p:sp>
          <p:nvSpPr>
            <p:cNvPr id="4" name="Rectangle 3"/>
            <p:cNvSpPr>
              <a:spLocks noChangeArrowheads="1"/>
            </p:cNvSpPr>
            <p:nvPr/>
          </p:nvSpPr>
          <p:spPr bwMode="auto">
            <a:xfrm>
              <a:off x="5059362" y="3298032"/>
              <a:ext cx="2445762" cy="762000"/>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599" b="1">
                  <a:solidFill>
                    <a:schemeClr val="bg2"/>
                  </a:solidFill>
                </a:rPr>
                <a:t>“computer” </a:t>
              </a:r>
            </a:p>
          </p:txBody>
        </p:sp>
        <p:sp>
          <p:nvSpPr>
            <p:cNvPr id="5" name="Line 13"/>
            <p:cNvSpPr>
              <a:spLocks noChangeShapeType="1"/>
            </p:cNvSpPr>
            <p:nvPr/>
          </p:nvSpPr>
          <p:spPr bwMode="auto">
            <a:xfrm>
              <a:off x="6354762" y="1621632"/>
              <a:ext cx="0" cy="609600"/>
            </a:xfrm>
            <a:prstGeom prst="line">
              <a:avLst/>
            </a:prstGeom>
            <a:ln>
              <a:headEnd type="none" w="sm" len="sm"/>
              <a:tailEnd type="triangle" w="med" len="med"/>
            </a:ln>
          </p:spPr>
          <p:style>
            <a:lnRef idx="1">
              <a:schemeClr val="dk1"/>
            </a:lnRef>
            <a:fillRef idx="2">
              <a:schemeClr val="dk1"/>
            </a:fillRef>
            <a:effectRef idx="1">
              <a:schemeClr val="dk1"/>
            </a:effectRef>
            <a:fontRef idx="minor">
              <a:schemeClr val="dk1"/>
            </a:fontRef>
          </p:style>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1599" b="1"/>
            </a:p>
          </p:txBody>
        </p:sp>
        <p:sp>
          <p:nvSpPr>
            <p:cNvPr id="6" name="Line 14"/>
            <p:cNvSpPr>
              <a:spLocks noChangeShapeType="1"/>
            </p:cNvSpPr>
            <p:nvPr/>
          </p:nvSpPr>
          <p:spPr bwMode="auto">
            <a:xfrm>
              <a:off x="6354762" y="2840832"/>
              <a:ext cx="0" cy="457200"/>
            </a:xfrm>
            <a:prstGeom prst="line">
              <a:avLst/>
            </a:prstGeom>
            <a:ln>
              <a:headEnd type="none" w="sm" len="sm"/>
              <a:tailEnd type="triangle" w="med" len="med"/>
            </a:ln>
          </p:spPr>
          <p:style>
            <a:lnRef idx="1">
              <a:schemeClr val="dk1"/>
            </a:lnRef>
            <a:fillRef idx="2">
              <a:schemeClr val="dk1"/>
            </a:fillRef>
            <a:effectRef idx="1">
              <a:schemeClr val="dk1"/>
            </a:effectRef>
            <a:fontRef idx="minor">
              <a:schemeClr val="dk1"/>
            </a:fontRef>
          </p:style>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1599" b="1" dirty="0"/>
            </a:p>
          </p:txBody>
        </p:sp>
        <p:sp>
          <p:nvSpPr>
            <p:cNvPr id="7" name="Text Box 15"/>
            <p:cNvSpPr txBox="1">
              <a:spLocks noChangeArrowheads="1"/>
            </p:cNvSpPr>
            <p:nvPr/>
          </p:nvSpPr>
          <p:spPr bwMode="auto">
            <a:xfrm>
              <a:off x="5746750" y="1288189"/>
              <a:ext cx="1284288" cy="244645"/>
            </a:xfrm>
            <a:prstGeom prst="rect">
              <a:avLst/>
            </a:prstGeom>
            <a:ln/>
          </p:spPr>
          <p:style>
            <a:lnRef idx="1">
              <a:schemeClr val="dk1"/>
            </a:lnRef>
            <a:fillRef idx="2">
              <a:schemeClr val="dk1"/>
            </a:fillRef>
            <a:effectRef idx="1">
              <a:schemeClr val="dk1"/>
            </a:effectRef>
            <a:fontRef idx="minor">
              <a:schemeClr val="dk1"/>
            </a:fontRef>
          </p:style>
          <p:txBody>
            <a:bodyPr>
              <a:spAutoFit/>
            </a:bodyP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599" b="1">
                  <a:solidFill>
                    <a:schemeClr val="bg2"/>
                  </a:solidFill>
                </a:rPr>
                <a:t>problem</a:t>
              </a:r>
            </a:p>
          </p:txBody>
        </p:sp>
        <p:sp>
          <p:nvSpPr>
            <p:cNvPr id="8" name="Text Box 16"/>
            <p:cNvSpPr txBox="1">
              <a:spLocks noChangeArrowheads="1"/>
            </p:cNvSpPr>
            <p:nvPr/>
          </p:nvSpPr>
          <p:spPr bwMode="auto">
            <a:xfrm>
              <a:off x="5781097" y="2231232"/>
              <a:ext cx="1285434" cy="244645"/>
            </a:xfrm>
            <a:prstGeom prst="rect">
              <a:avLst/>
            </a:prstGeom>
            <a:ln/>
          </p:spPr>
          <p:style>
            <a:lnRef idx="1">
              <a:schemeClr val="dk1"/>
            </a:lnRef>
            <a:fillRef idx="2">
              <a:schemeClr val="dk1"/>
            </a:fillRef>
            <a:effectRef idx="1">
              <a:schemeClr val="dk1"/>
            </a:effectRef>
            <a:fontRef idx="minor">
              <a:schemeClr val="dk1"/>
            </a:fontRef>
          </p:style>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599" b="1" dirty="0">
                  <a:solidFill>
                    <a:schemeClr val="bg2"/>
                  </a:solidFill>
                </a:rPr>
                <a:t>algorithm</a:t>
              </a:r>
            </a:p>
          </p:txBody>
        </p:sp>
        <p:sp>
          <p:nvSpPr>
            <p:cNvPr id="9" name="Text Box 17"/>
            <p:cNvSpPr txBox="1">
              <a:spLocks noChangeArrowheads="1"/>
            </p:cNvSpPr>
            <p:nvPr/>
          </p:nvSpPr>
          <p:spPr bwMode="auto">
            <a:xfrm>
              <a:off x="2427117" y="3592532"/>
              <a:ext cx="1198564" cy="244645"/>
            </a:xfrm>
            <a:prstGeom prst="rect">
              <a:avLst/>
            </a:prstGeom>
            <a:ln/>
          </p:spPr>
          <p:style>
            <a:lnRef idx="1">
              <a:schemeClr val="dk1"/>
            </a:lnRef>
            <a:fillRef idx="2">
              <a:schemeClr val="dk1"/>
            </a:fillRef>
            <a:effectRef idx="1">
              <a:schemeClr val="dk1"/>
            </a:effectRef>
            <a:fontRef idx="minor">
              <a:schemeClr val="dk1"/>
            </a:fontRef>
          </p:style>
          <p:txBody>
            <a:bodyPr>
              <a:spAutoFit/>
            </a:bodyP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599" b="1">
                  <a:solidFill>
                    <a:schemeClr val="bg2"/>
                  </a:solidFill>
                </a:rPr>
                <a:t>input</a:t>
              </a:r>
            </a:p>
          </p:txBody>
        </p:sp>
        <p:sp>
          <p:nvSpPr>
            <p:cNvPr id="10" name="Text Box 18"/>
            <p:cNvSpPr txBox="1">
              <a:spLocks noChangeArrowheads="1"/>
            </p:cNvSpPr>
            <p:nvPr/>
          </p:nvSpPr>
          <p:spPr bwMode="auto">
            <a:xfrm>
              <a:off x="8783636" y="3562900"/>
              <a:ext cx="1198564" cy="244645"/>
            </a:xfrm>
            <a:prstGeom prst="rect">
              <a:avLst/>
            </a:prstGeom>
            <a:ln/>
          </p:spPr>
          <p:style>
            <a:lnRef idx="1">
              <a:schemeClr val="dk1"/>
            </a:lnRef>
            <a:fillRef idx="2">
              <a:schemeClr val="dk1"/>
            </a:fillRef>
            <a:effectRef idx="1">
              <a:schemeClr val="dk1"/>
            </a:effectRef>
            <a:fontRef idx="minor">
              <a:schemeClr val="dk1"/>
            </a:fontRef>
          </p:style>
          <p:txBody>
            <a:bodyPr>
              <a:spAutoFit/>
            </a:bodyP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599" b="1">
                  <a:solidFill>
                    <a:schemeClr val="bg2"/>
                  </a:solidFill>
                </a:rPr>
                <a:t>output</a:t>
              </a:r>
            </a:p>
          </p:txBody>
        </p:sp>
        <p:sp>
          <p:nvSpPr>
            <p:cNvPr id="11" name="Line 19"/>
            <p:cNvSpPr>
              <a:spLocks noChangeShapeType="1"/>
            </p:cNvSpPr>
            <p:nvPr/>
          </p:nvSpPr>
          <p:spPr bwMode="auto">
            <a:xfrm>
              <a:off x="3830637" y="3755232"/>
              <a:ext cx="1219200" cy="0"/>
            </a:xfrm>
            <a:prstGeom prst="line">
              <a:avLst/>
            </a:prstGeom>
            <a:ln>
              <a:headEnd type="none" w="sm" len="sm"/>
              <a:tailEnd type="triangle" w="med" len="med"/>
            </a:ln>
          </p:spPr>
          <p:style>
            <a:lnRef idx="1">
              <a:schemeClr val="dk1"/>
            </a:lnRef>
            <a:fillRef idx="2">
              <a:schemeClr val="dk1"/>
            </a:fillRef>
            <a:effectRef idx="1">
              <a:schemeClr val="dk1"/>
            </a:effectRef>
            <a:fontRef idx="minor">
              <a:schemeClr val="dk1"/>
            </a:fontRef>
          </p:style>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1599" b="1"/>
            </a:p>
          </p:txBody>
        </p:sp>
        <p:sp>
          <p:nvSpPr>
            <p:cNvPr id="12" name="Line 20"/>
            <p:cNvSpPr>
              <a:spLocks noChangeShapeType="1"/>
            </p:cNvSpPr>
            <p:nvPr/>
          </p:nvSpPr>
          <p:spPr bwMode="auto">
            <a:xfrm>
              <a:off x="7476808" y="3693144"/>
              <a:ext cx="1143000" cy="0"/>
            </a:xfrm>
            <a:prstGeom prst="line">
              <a:avLst/>
            </a:prstGeom>
            <a:ln>
              <a:headEnd type="none" w="sm" len="sm"/>
              <a:tailEnd type="triangle" w="med" len="med"/>
            </a:ln>
          </p:spPr>
          <p:style>
            <a:lnRef idx="1">
              <a:schemeClr val="dk1"/>
            </a:lnRef>
            <a:fillRef idx="2">
              <a:schemeClr val="dk1"/>
            </a:fillRef>
            <a:effectRef idx="1">
              <a:schemeClr val="dk1"/>
            </a:effectRef>
            <a:fontRef idx="minor">
              <a:schemeClr val="dk1"/>
            </a:fontRef>
          </p:style>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1599" b="1"/>
            </a:p>
          </p:txBody>
        </p:sp>
      </p:grpSp>
    </p:spTree>
    <p:extLst>
      <p:ext uri="{BB962C8B-B14F-4D97-AF65-F5344CB8AC3E}">
        <p14:creationId xmlns:p14="http://schemas.microsoft.com/office/powerpoint/2010/main" val="133262387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a:xfrm>
            <a:off x="310157" y="239713"/>
            <a:ext cx="11421542" cy="512763"/>
          </a:xfrm>
        </p:spPr>
        <p:txBody>
          <a:bodyPr>
            <a:normAutofit fontScale="90000"/>
          </a:bodyPr>
          <a:lstStyle/>
          <a:p>
            <a:r>
              <a:rPr lang="en-US" altLang="en-US"/>
              <a:t>Algorithm – Example (1 of 2)</a:t>
            </a:r>
          </a:p>
        </p:txBody>
      </p:sp>
      <p:sp>
        <p:nvSpPr>
          <p:cNvPr id="454659" name="Rectangle 3"/>
          <p:cNvSpPr>
            <a:spLocks noGrp="1" noChangeArrowheads="1"/>
          </p:cNvSpPr>
          <p:nvPr>
            <p:ph type="body" idx="1"/>
          </p:nvPr>
        </p:nvSpPr>
        <p:spPr>
          <a:xfrm>
            <a:off x="208651" y="1297374"/>
            <a:ext cx="11362969" cy="4897665"/>
          </a:xfrm>
        </p:spPr>
        <p:txBody>
          <a:bodyPr>
            <a:normAutofit/>
          </a:bodyPr>
          <a:lstStyle/>
          <a:p>
            <a:pPr>
              <a:buFontTx/>
              <a:buNone/>
            </a:pPr>
            <a:r>
              <a:rPr lang="en-US" altLang="en-US" sz="2131" dirty="0">
                <a:latin typeface="+mn-lt"/>
              </a:rPr>
              <a:t>Find the average marks scored by a student in 3 subjects:</a:t>
            </a:r>
          </a:p>
          <a:p>
            <a:pPr>
              <a:buFontTx/>
              <a:buNone/>
            </a:pPr>
            <a:endParaRPr lang="en-US" altLang="en-US" sz="2131" dirty="0">
              <a:latin typeface="+mn-lt"/>
            </a:endParaRPr>
          </a:p>
          <a:p>
            <a:pPr>
              <a:buFontTx/>
              <a:buNone/>
            </a:pPr>
            <a:r>
              <a:rPr lang="en-US" altLang="en-US" sz="2131" b="1" dirty="0">
                <a:latin typeface="+mn-lt"/>
              </a:rPr>
              <a:t>BEGIN</a:t>
            </a:r>
          </a:p>
          <a:p>
            <a:pPr>
              <a:buFontTx/>
              <a:buNone/>
            </a:pPr>
            <a:r>
              <a:rPr lang="en-US" altLang="en-US" sz="2131" b="1" dirty="0">
                <a:latin typeface="+mn-lt"/>
              </a:rPr>
              <a:t>Step 1 : Accept 3 marks say </a:t>
            </a:r>
            <a:r>
              <a:rPr lang="en-US" altLang="en-US" sz="2131" b="1" dirty="0">
                <a:solidFill>
                  <a:srgbClr val="0000FF"/>
                </a:solidFill>
                <a:latin typeface="+mn-lt"/>
              </a:rPr>
              <a:t>Marks1</a:t>
            </a:r>
            <a:r>
              <a:rPr lang="en-US" altLang="en-US" sz="2131" b="1" dirty="0">
                <a:latin typeface="+mn-lt"/>
              </a:rPr>
              <a:t>, </a:t>
            </a:r>
            <a:r>
              <a:rPr lang="en-US" altLang="en-US" sz="2131" b="1" dirty="0">
                <a:solidFill>
                  <a:srgbClr val="0000FF"/>
                </a:solidFill>
                <a:latin typeface="+mn-lt"/>
              </a:rPr>
              <a:t>Marks2</a:t>
            </a:r>
            <a:r>
              <a:rPr lang="en-US" altLang="en-US" sz="2131" b="1" dirty="0">
                <a:latin typeface="+mn-lt"/>
              </a:rPr>
              <a:t>, </a:t>
            </a:r>
            <a:r>
              <a:rPr lang="en-US" altLang="en-US" sz="2131" b="1" dirty="0">
                <a:solidFill>
                  <a:srgbClr val="0000FF"/>
                </a:solidFill>
                <a:latin typeface="+mn-lt"/>
              </a:rPr>
              <a:t>Marks3</a:t>
            </a:r>
            <a:r>
              <a:rPr lang="en-US" altLang="en-US" sz="2131" b="1" dirty="0">
                <a:latin typeface="+mn-lt"/>
              </a:rPr>
              <a:t> scored by 	  the student</a:t>
            </a:r>
          </a:p>
          <a:p>
            <a:pPr>
              <a:buFontTx/>
              <a:buNone/>
            </a:pPr>
            <a:r>
              <a:rPr lang="en-US" altLang="en-US" sz="2131" b="1" dirty="0">
                <a:latin typeface="+mn-lt"/>
              </a:rPr>
              <a:t>Step 2 : Add </a:t>
            </a:r>
            <a:r>
              <a:rPr lang="en-US" altLang="en-US" sz="2131" b="1" dirty="0">
                <a:solidFill>
                  <a:srgbClr val="0000FF"/>
                </a:solidFill>
                <a:latin typeface="+mn-lt"/>
              </a:rPr>
              <a:t>Marks1</a:t>
            </a:r>
            <a:r>
              <a:rPr lang="en-US" altLang="en-US" sz="2131" b="1" dirty="0">
                <a:latin typeface="+mn-lt"/>
              </a:rPr>
              <a:t>, </a:t>
            </a:r>
            <a:r>
              <a:rPr lang="en-US" altLang="en-US" sz="2131" b="1" dirty="0">
                <a:solidFill>
                  <a:srgbClr val="0000FF"/>
                </a:solidFill>
                <a:latin typeface="+mn-lt"/>
              </a:rPr>
              <a:t>Marks2</a:t>
            </a:r>
            <a:r>
              <a:rPr lang="en-US" altLang="en-US" sz="2131" b="1" dirty="0">
                <a:latin typeface="+mn-lt"/>
              </a:rPr>
              <a:t>, </a:t>
            </a:r>
            <a:r>
              <a:rPr lang="en-US" altLang="en-US" sz="2131" b="1" dirty="0">
                <a:solidFill>
                  <a:srgbClr val="0000FF"/>
                </a:solidFill>
                <a:latin typeface="+mn-lt"/>
              </a:rPr>
              <a:t>Marks3</a:t>
            </a:r>
            <a:r>
              <a:rPr lang="en-US" altLang="en-US" sz="2131" b="1" dirty="0">
                <a:latin typeface="+mn-lt"/>
              </a:rPr>
              <a:t> and store the result in    	  </a:t>
            </a:r>
            <a:r>
              <a:rPr lang="en-US" altLang="en-US" sz="2131" b="1" dirty="0">
                <a:solidFill>
                  <a:srgbClr val="0000FF"/>
                </a:solidFill>
                <a:latin typeface="+mn-lt"/>
              </a:rPr>
              <a:t>Total</a:t>
            </a:r>
            <a:r>
              <a:rPr lang="en-US" altLang="en-US" sz="2131" b="1" dirty="0">
                <a:latin typeface="+mn-lt"/>
              </a:rPr>
              <a:t> </a:t>
            </a:r>
          </a:p>
          <a:p>
            <a:pPr>
              <a:buFontTx/>
              <a:buNone/>
            </a:pPr>
            <a:r>
              <a:rPr lang="en-US" altLang="en-US" sz="2131" b="1" dirty="0">
                <a:latin typeface="+mn-lt"/>
              </a:rPr>
              <a:t>Step 3 : Divide </a:t>
            </a:r>
            <a:r>
              <a:rPr lang="en-US" altLang="en-US" sz="2131" b="1" dirty="0">
                <a:solidFill>
                  <a:srgbClr val="0000FF"/>
                </a:solidFill>
                <a:latin typeface="+mn-lt"/>
              </a:rPr>
              <a:t>Total</a:t>
            </a:r>
            <a:r>
              <a:rPr lang="en-US" altLang="en-US" sz="2131" b="1" dirty="0">
                <a:latin typeface="+mn-lt"/>
              </a:rPr>
              <a:t> by 3 and find the </a:t>
            </a:r>
            <a:r>
              <a:rPr lang="en-US" altLang="en-US" sz="2131" b="1" dirty="0">
                <a:solidFill>
                  <a:srgbClr val="0000FF"/>
                </a:solidFill>
                <a:latin typeface="+mn-lt"/>
              </a:rPr>
              <a:t>Average</a:t>
            </a:r>
          </a:p>
          <a:p>
            <a:pPr>
              <a:buFontTx/>
              <a:buNone/>
            </a:pPr>
            <a:r>
              <a:rPr lang="en-US" altLang="en-US" sz="2131" b="1" dirty="0">
                <a:latin typeface="+mn-lt"/>
              </a:rPr>
              <a:t>Step 4 : Display </a:t>
            </a:r>
            <a:r>
              <a:rPr lang="en-US" altLang="en-US" sz="2131" b="1" dirty="0">
                <a:solidFill>
                  <a:srgbClr val="0000FF"/>
                </a:solidFill>
                <a:latin typeface="+mn-lt"/>
              </a:rPr>
              <a:t>Average</a:t>
            </a:r>
          </a:p>
          <a:p>
            <a:pPr>
              <a:buFontTx/>
              <a:buNone/>
            </a:pPr>
            <a:r>
              <a:rPr lang="en-US" altLang="en-US" sz="2131" b="1" dirty="0">
                <a:latin typeface="+mn-lt"/>
              </a:rPr>
              <a:t>END</a:t>
            </a:r>
          </a:p>
          <a:p>
            <a:pPr>
              <a:buFontTx/>
              <a:buNone/>
            </a:pPr>
            <a:endParaRPr lang="en-US" altLang="en-US" sz="2131" b="1" dirty="0">
              <a:latin typeface="+mn-lt"/>
            </a:endParaRPr>
          </a:p>
          <a:p>
            <a:pPr>
              <a:buFontTx/>
              <a:buNone/>
            </a:pPr>
            <a:endParaRPr lang="en-US" altLang="en-US" sz="2131" dirty="0">
              <a:latin typeface="+mn-lt"/>
            </a:endParaRPr>
          </a:p>
        </p:txBody>
      </p:sp>
    </p:spTree>
    <p:extLst>
      <p:ext uri="{BB962C8B-B14F-4D97-AF65-F5344CB8AC3E}">
        <p14:creationId xmlns:p14="http://schemas.microsoft.com/office/powerpoint/2010/main" val="268890900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r>
              <a:rPr lang="en-US" altLang="en-US"/>
              <a:t>Algorithm-Example</a:t>
            </a:r>
            <a:r>
              <a:rPr lang="en-US" altLang="en-US" b="0"/>
              <a:t> (</a:t>
            </a:r>
            <a:r>
              <a:rPr lang="en-US" altLang="en-US"/>
              <a:t>2 of 2)</a:t>
            </a:r>
          </a:p>
        </p:txBody>
      </p:sp>
      <p:sp>
        <p:nvSpPr>
          <p:cNvPr id="456707" name="Rectangle 3"/>
          <p:cNvSpPr>
            <a:spLocks noGrp="1" noChangeArrowheads="1"/>
          </p:cNvSpPr>
          <p:nvPr>
            <p:ph type="body" idx="1"/>
          </p:nvPr>
        </p:nvSpPr>
        <p:spPr/>
        <p:txBody>
          <a:bodyPr>
            <a:normAutofit/>
          </a:bodyPr>
          <a:lstStyle/>
          <a:p>
            <a:pPr>
              <a:buClr>
                <a:schemeClr val="tx1"/>
              </a:buClr>
              <a:buFont typeface="Arial" charset="0"/>
              <a:buNone/>
            </a:pPr>
            <a:r>
              <a:rPr lang="en-US" altLang="en-US" sz="2131" dirty="0">
                <a:latin typeface="+mn-lt"/>
              </a:rPr>
              <a:t>Find the average marks scored by a student in 3 subjects:</a:t>
            </a:r>
          </a:p>
          <a:p>
            <a:endParaRPr lang="en-US" altLang="en-US" sz="2131" dirty="0">
              <a:latin typeface="+mn-lt"/>
            </a:endParaRPr>
          </a:p>
          <a:p>
            <a:pPr>
              <a:buFontTx/>
              <a:buNone/>
            </a:pPr>
            <a:r>
              <a:rPr lang="en-US" altLang="en-US" sz="2131" b="1" dirty="0">
                <a:latin typeface="+mn-lt"/>
              </a:rPr>
              <a:t>BEGIN</a:t>
            </a:r>
          </a:p>
          <a:p>
            <a:pPr>
              <a:buFontTx/>
              <a:buNone/>
            </a:pPr>
            <a:r>
              <a:rPr lang="en-US" altLang="en-US" sz="2131" b="1" dirty="0">
                <a:latin typeface="+mn-lt"/>
              </a:rPr>
              <a:t>Step 1 : Read </a:t>
            </a:r>
            <a:r>
              <a:rPr lang="en-US" altLang="en-US" sz="2131" b="1" dirty="0">
                <a:solidFill>
                  <a:srgbClr val="0000FF"/>
                </a:solidFill>
                <a:latin typeface="+mn-lt"/>
              </a:rPr>
              <a:t>Marks1</a:t>
            </a:r>
            <a:r>
              <a:rPr lang="en-US" altLang="en-US" sz="2131" b="1" dirty="0">
                <a:latin typeface="+mn-lt"/>
              </a:rPr>
              <a:t>, </a:t>
            </a:r>
            <a:r>
              <a:rPr lang="en-US" altLang="en-US" sz="2131" b="1" dirty="0">
                <a:solidFill>
                  <a:srgbClr val="0000FF"/>
                </a:solidFill>
                <a:latin typeface="+mn-lt"/>
              </a:rPr>
              <a:t>Marks2</a:t>
            </a:r>
            <a:r>
              <a:rPr lang="en-US" altLang="en-US" sz="2131" b="1" dirty="0">
                <a:latin typeface="+mn-lt"/>
              </a:rPr>
              <a:t>, </a:t>
            </a:r>
            <a:r>
              <a:rPr lang="en-US" altLang="en-US" sz="2131" b="1" dirty="0">
                <a:solidFill>
                  <a:srgbClr val="0000FF"/>
                </a:solidFill>
                <a:latin typeface="+mn-lt"/>
              </a:rPr>
              <a:t>Marks3</a:t>
            </a:r>
            <a:r>
              <a:rPr lang="en-US" altLang="en-US" sz="2131" b="1" dirty="0">
                <a:latin typeface="+mn-lt"/>
              </a:rPr>
              <a:t> </a:t>
            </a:r>
          </a:p>
          <a:p>
            <a:pPr>
              <a:buFontTx/>
              <a:buNone/>
            </a:pPr>
            <a:r>
              <a:rPr lang="en-US" altLang="en-US" sz="2131" b="1" dirty="0">
                <a:latin typeface="+mn-lt"/>
              </a:rPr>
              <a:t>Step 2 : </a:t>
            </a:r>
            <a:r>
              <a:rPr lang="en-US" altLang="en-US" sz="2131" b="1" dirty="0">
                <a:solidFill>
                  <a:srgbClr val="0000FF"/>
                </a:solidFill>
                <a:latin typeface="+mn-lt"/>
              </a:rPr>
              <a:t>Sum</a:t>
            </a:r>
            <a:r>
              <a:rPr lang="en-US" altLang="en-US" sz="2131" b="1" dirty="0">
                <a:latin typeface="+mn-lt"/>
              </a:rPr>
              <a:t> = </a:t>
            </a:r>
            <a:r>
              <a:rPr lang="en-US" altLang="en-US" sz="2131" b="1" dirty="0">
                <a:solidFill>
                  <a:srgbClr val="0000FF"/>
                </a:solidFill>
                <a:latin typeface="+mn-lt"/>
              </a:rPr>
              <a:t>Marks1 +</a:t>
            </a:r>
            <a:r>
              <a:rPr lang="en-US" altLang="en-US" sz="2131" b="1" dirty="0">
                <a:latin typeface="+mn-lt"/>
              </a:rPr>
              <a:t> </a:t>
            </a:r>
            <a:r>
              <a:rPr lang="en-US" altLang="en-US" sz="2131" b="1" dirty="0">
                <a:solidFill>
                  <a:srgbClr val="0000FF"/>
                </a:solidFill>
                <a:latin typeface="+mn-lt"/>
              </a:rPr>
              <a:t>Marks2 +</a:t>
            </a:r>
            <a:r>
              <a:rPr lang="en-US" altLang="en-US" sz="2131" b="1" dirty="0">
                <a:latin typeface="+mn-lt"/>
              </a:rPr>
              <a:t> </a:t>
            </a:r>
            <a:r>
              <a:rPr lang="en-US" altLang="en-US" sz="2131" b="1" dirty="0">
                <a:solidFill>
                  <a:srgbClr val="0000FF"/>
                </a:solidFill>
                <a:latin typeface="+mn-lt"/>
              </a:rPr>
              <a:t>Marks3</a:t>
            </a:r>
          </a:p>
          <a:p>
            <a:pPr>
              <a:buFontTx/>
              <a:buNone/>
            </a:pPr>
            <a:r>
              <a:rPr lang="en-US" altLang="en-US" sz="2131" b="1" dirty="0">
                <a:latin typeface="+mn-lt"/>
              </a:rPr>
              <a:t>Step 3 : </a:t>
            </a:r>
            <a:r>
              <a:rPr lang="en-US" altLang="en-US" sz="2131" b="1" dirty="0">
                <a:solidFill>
                  <a:srgbClr val="0000FF"/>
                </a:solidFill>
                <a:latin typeface="+mn-lt"/>
              </a:rPr>
              <a:t>Average</a:t>
            </a:r>
            <a:r>
              <a:rPr lang="en-US" altLang="en-US" sz="2131" b="1" dirty="0">
                <a:latin typeface="+mn-lt"/>
              </a:rPr>
              <a:t> = </a:t>
            </a:r>
            <a:r>
              <a:rPr lang="en-US" altLang="en-US" sz="2131" b="1" dirty="0">
                <a:solidFill>
                  <a:srgbClr val="0000FF"/>
                </a:solidFill>
                <a:latin typeface="+mn-lt"/>
              </a:rPr>
              <a:t>Sum </a:t>
            </a:r>
            <a:r>
              <a:rPr lang="en-US" altLang="en-US" sz="2131" b="1" dirty="0">
                <a:latin typeface="+mn-lt"/>
              </a:rPr>
              <a:t>/ 3</a:t>
            </a:r>
            <a:endParaRPr lang="en-US" altLang="en-US" sz="2131" b="1" dirty="0">
              <a:solidFill>
                <a:srgbClr val="0000FF"/>
              </a:solidFill>
              <a:latin typeface="+mn-lt"/>
            </a:endParaRPr>
          </a:p>
          <a:p>
            <a:pPr>
              <a:buFontTx/>
              <a:buNone/>
            </a:pPr>
            <a:r>
              <a:rPr lang="en-US" altLang="en-US" sz="2131" b="1" dirty="0">
                <a:latin typeface="+mn-lt"/>
              </a:rPr>
              <a:t>Step 4 : Display </a:t>
            </a:r>
            <a:r>
              <a:rPr lang="en-US" altLang="en-US" sz="2131" b="1" dirty="0">
                <a:solidFill>
                  <a:srgbClr val="0000FF"/>
                </a:solidFill>
                <a:latin typeface="+mn-lt"/>
              </a:rPr>
              <a:t>Average</a:t>
            </a:r>
          </a:p>
          <a:p>
            <a:pPr>
              <a:buFontTx/>
              <a:buNone/>
            </a:pPr>
            <a:r>
              <a:rPr lang="en-US" altLang="en-US" sz="2131" b="1" dirty="0">
                <a:latin typeface="+mn-lt"/>
              </a:rPr>
              <a:t>END</a:t>
            </a:r>
          </a:p>
          <a:p>
            <a:pPr>
              <a:buFontTx/>
              <a:buNone/>
            </a:pPr>
            <a:endParaRPr lang="en-US" altLang="en-US" sz="2131" dirty="0">
              <a:latin typeface="+mn-lt"/>
            </a:endParaRPr>
          </a:p>
        </p:txBody>
      </p:sp>
    </p:spTree>
    <p:extLst>
      <p:ext uri="{BB962C8B-B14F-4D97-AF65-F5344CB8AC3E}">
        <p14:creationId xmlns:p14="http://schemas.microsoft.com/office/powerpoint/2010/main" val="359705493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310157" y="228600"/>
            <a:ext cx="11421542" cy="512763"/>
          </a:xfrm>
          <a:noFill/>
          <a:ln/>
          <a:extLst>
            <a:ext uri="{91240B29-F687-4F45-9708-019B960494DF}">
              <a14:hiddenLine xmlns:a14="http://schemas.microsoft.com/office/drawing/2010/main" w="12700">
                <a:solidFill>
                  <a:schemeClr val="tx1"/>
                </a:solidFill>
                <a:miter lim="800000"/>
                <a:headEnd/>
                <a:tailEnd/>
              </a14:hiddenLine>
            </a:ext>
          </a:extLst>
        </p:spPr>
        <p:txBody>
          <a:bodyPr vert="horz" lIns="120539" tIns="59212" rIns="120539" bIns="59212" rtlCol="0" anchor="b">
            <a:normAutofit fontScale="90000"/>
          </a:bodyPr>
          <a:lstStyle/>
          <a:p>
            <a:r>
              <a:rPr lang="en-US" altLang="en-US"/>
              <a:t>Different Patterns in Algorithms</a:t>
            </a:r>
          </a:p>
        </p:txBody>
      </p:sp>
      <p:sp>
        <p:nvSpPr>
          <p:cNvPr id="458755" name="Rectangle 3"/>
          <p:cNvSpPr>
            <a:spLocks noGrp="1" noChangeArrowheads="1"/>
          </p:cNvSpPr>
          <p:nvPr>
            <p:ph type="body" idx="1"/>
          </p:nvPr>
        </p:nvSpPr>
        <p:spPr>
          <a:xfrm>
            <a:off x="411665" y="1239840"/>
            <a:ext cx="11062041" cy="4606925"/>
          </a:xfrm>
        </p:spPr>
        <p:txBody>
          <a:bodyPr/>
          <a:lstStyle/>
          <a:p>
            <a:pPr>
              <a:buClr>
                <a:schemeClr val="tx1"/>
              </a:buClr>
              <a:buFont typeface="Arial" charset="0"/>
              <a:buChar char="•"/>
            </a:pPr>
            <a:r>
              <a:rPr lang="en-US" altLang="en-US" dirty="0"/>
              <a:t> </a:t>
            </a:r>
            <a:r>
              <a:rPr lang="en-US" altLang="en-US" b="1" dirty="0"/>
              <a:t>Sequential </a:t>
            </a:r>
          </a:p>
          <a:p>
            <a:pPr lvl="1"/>
            <a:r>
              <a:rPr lang="en-US" altLang="en-US" dirty="0"/>
              <a:t>Sequential constructs execute the program in the order in which they appear in the program</a:t>
            </a:r>
          </a:p>
          <a:p>
            <a:pPr>
              <a:buClr>
                <a:schemeClr val="tx1"/>
              </a:buClr>
              <a:buFont typeface="Arial" charset="0"/>
              <a:buNone/>
            </a:pPr>
            <a:endParaRPr lang="en-US" altLang="en-US" dirty="0"/>
          </a:p>
          <a:p>
            <a:pPr>
              <a:buClr>
                <a:schemeClr val="tx1"/>
              </a:buClr>
              <a:buFont typeface="Arial" charset="0"/>
              <a:buChar char="•"/>
            </a:pPr>
            <a:r>
              <a:rPr lang="en-US" altLang="en-US" b="1" dirty="0" err="1"/>
              <a:t>Selectional</a:t>
            </a:r>
            <a:r>
              <a:rPr lang="en-US" altLang="en-US" b="1" dirty="0"/>
              <a:t> (Conditional)</a:t>
            </a:r>
          </a:p>
          <a:p>
            <a:pPr lvl="1"/>
            <a:r>
              <a:rPr lang="en-US" altLang="en-US" dirty="0" err="1"/>
              <a:t>Selectional</a:t>
            </a:r>
            <a:r>
              <a:rPr lang="en-US" altLang="en-US" dirty="0"/>
              <a:t> constructs control the flow of statement execution in order to achieve</a:t>
            </a:r>
          </a:p>
          <a:p>
            <a:pPr lvl="1">
              <a:buFontTx/>
              <a:buNone/>
            </a:pPr>
            <a:r>
              <a:rPr lang="en-US" altLang="en-US" dirty="0"/>
              <a:t>     the required result</a:t>
            </a:r>
          </a:p>
          <a:p>
            <a:pPr>
              <a:buClr>
                <a:schemeClr val="tx1"/>
              </a:buClr>
              <a:buFont typeface="Arial" charset="0"/>
              <a:buNone/>
            </a:pPr>
            <a:endParaRPr lang="en-US" altLang="en-US" dirty="0"/>
          </a:p>
          <a:p>
            <a:pPr>
              <a:buClr>
                <a:schemeClr val="tx1"/>
              </a:buClr>
              <a:buFont typeface="Arial" charset="0"/>
              <a:buChar char="•"/>
            </a:pPr>
            <a:r>
              <a:rPr lang="en-US" altLang="en-US" b="1" dirty="0" err="1"/>
              <a:t>Iterational</a:t>
            </a:r>
            <a:r>
              <a:rPr lang="en-US" altLang="en-US" b="1" dirty="0"/>
              <a:t> (Loops)</a:t>
            </a:r>
          </a:p>
          <a:p>
            <a:pPr lvl="1"/>
            <a:r>
              <a:rPr lang="en-US" altLang="en-US" dirty="0" err="1"/>
              <a:t>Iterational</a:t>
            </a:r>
            <a:r>
              <a:rPr lang="en-US" altLang="en-US" dirty="0"/>
              <a:t> constructs are used when a part of the program is to be executed several times</a:t>
            </a:r>
            <a:endParaRPr lang="en-US" altLang="en-US" b="1" dirty="0"/>
          </a:p>
        </p:txBody>
      </p:sp>
    </p:spTree>
    <p:extLst>
      <p:ext uri="{BB962C8B-B14F-4D97-AF65-F5344CB8AC3E}">
        <p14:creationId xmlns:p14="http://schemas.microsoft.com/office/powerpoint/2010/main" val="163513847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a:xfrm>
            <a:off x="310157" y="228600"/>
            <a:ext cx="11421542" cy="512763"/>
          </a:xfrm>
        </p:spPr>
        <p:txBody>
          <a:bodyPr>
            <a:normAutofit fontScale="90000"/>
          </a:bodyPr>
          <a:lstStyle/>
          <a:p>
            <a:r>
              <a:rPr lang="en-US" altLang="en-US"/>
              <a:t>Example - Selectional</a:t>
            </a:r>
          </a:p>
        </p:txBody>
      </p:sp>
      <p:sp>
        <p:nvSpPr>
          <p:cNvPr id="460803" name="Rectangle 3"/>
          <p:cNvSpPr>
            <a:spLocks noGrp="1" noChangeArrowheads="1"/>
          </p:cNvSpPr>
          <p:nvPr>
            <p:ph type="body" idx="1"/>
          </p:nvPr>
        </p:nvSpPr>
        <p:spPr>
          <a:xfrm>
            <a:off x="310157" y="1219202"/>
            <a:ext cx="11470179" cy="1101725"/>
          </a:xfrm>
        </p:spPr>
        <p:txBody>
          <a:bodyPr>
            <a:normAutofit fontScale="92500" lnSpcReduction="10000"/>
          </a:bodyPr>
          <a:lstStyle/>
          <a:p>
            <a:r>
              <a:rPr lang="en-US" altLang="en-US"/>
              <a:t>Write an algorithm to find the average marks of a student.  Also check  whether the student  has passed or failed. </a:t>
            </a:r>
          </a:p>
          <a:p>
            <a:r>
              <a:rPr lang="en-US" altLang="en-US"/>
              <a:t>For a student to pass, average marks should not be less than 65.</a:t>
            </a:r>
          </a:p>
          <a:p>
            <a:pPr>
              <a:buFontTx/>
              <a:buNone/>
            </a:pPr>
            <a:endParaRPr lang="en-US" altLang="en-US"/>
          </a:p>
        </p:txBody>
      </p:sp>
      <p:sp>
        <p:nvSpPr>
          <p:cNvPr id="460804" name="Text Box 4"/>
          <p:cNvSpPr txBox="1">
            <a:spLocks noChangeArrowheads="1"/>
          </p:cNvSpPr>
          <p:nvPr/>
        </p:nvSpPr>
        <p:spPr bwMode="auto">
          <a:xfrm>
            <a:off x="716182" y="2587215"/>
            <a:ext cx="10759637" cy="271561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2131" dirty="0"/>
              <a:t>BEGIN</a:t>
            </a:r>
          </a:p>
          <a:p>
            <a:r>
              <a:rPr lang="en-US" altLang="en-US" sz="2131" dirty="0"/>
              <a:t>Step 1 : Read </a:t>
            </a:r>
            <a:r>
              <a:rPr lang="en-US" altLang="en-US" sz="2131" dirty="0">
                <a:solidFill>
                  <a:srgbClr val="0000FF"/>
                </a:solidFill>
              </a:rPr>
              <a:t>Marks1</a:t>
            </a:r>
            <a:r>
              <a:rPr lang="en-US" altLang="en-US" sz="2131" dirty="0"/>
              <a:t>, </a:t>
            </a:r>
            <a:r>
              <a:rPr lang="en-US" altLang="en-US" sz="2131" dirty="0">
                <a:solidFill>
                  <a:srgbClr val="0000FF"/>
                </a:solidFill>
              </a:rPr>
              <a:t>Marks2</a:t>
            </a:r>
            <a:r>
              <a:rPr lang="en-US" altLang="en-US" sz="2131" dirty="0"/>
              <a:t>, </a:t>
            </a:r>
            <a:r>
              <a:rPr lang="en-US" altLang="en-US" sz="2131" dirty="0">
                <a:solidFill>
                  <a:srgbClr val="0000FF"/>
                </a:solidFill>
              </a:rPr>
              <a:t>Marks3</a:t>
            </a:r>
          </a:p>
          <a:p>
            <a:r>
              <a:rPr lang="en-US" altLang="en-US" sz="2131" dirty="0"/>
              <a:t>Step 2 : </a:t>
            </a:r>
            <a:r>
              <a:rPr lang="en-US" altLang="en-US" sz="2131" dirty="0">
                <a:solidFill>
                  <a:srgbClr val="0000FF"/>
                </a:solidFill>
              </a:rPr>
              <a:t>Total </a:t>
            </a:r>
            <a:r>
              <a:rPr lang="en-US" altLang="en-US" sz="2131" dirty="0"/>
              <a:t>= </a:t>
            </a:r>
            <a:r>
              <a:rPr lang="en-US" altLang="en-US" sz="2131" dirty="0">
                <a:solidFill>
                  <a:srgbClr val="0000FF"/>
                </a:solidFill>
              </a:rPr>
              <a:t>Marks1</a:t>
            </a:r>
            <a:r>
              <a:rPr lang="en-US" altLang="en-US" sz="2131" dirty="0"/>
              <a:t> +</a:t>
            </a:r>
            <a:r>
              <a:rPr lang="en-US" altLang="en-US" sz="2131" dirty="0">
                <a:solidFill>
                  <a:srgbClr val="0000FF"/>
                </a:solidFill>
              </a:rPr>
              <a:t> Marks2</a:t>
            </a:r>
            <a:r>
              <a:rPr lang="en-US" altLang="en-US" sz="2131" dirty="0"/>
              <a:t> + </a:t>
            </a:r>
            <a:r>
              <a:rPr lang="en-US" altLang="en-US" sz="2131" dirty="0">
                <a:solidFill>
                  <a:srgbClr val="0000FF"/>
                </a:solidFill>
              </a:rPr>
              <a:t>Marks3</a:t>
            </a:r>
          </a:p>
          <a:p>
            <a:r>
              <a:rPr lang="en-US" altLang="en-US" sz="2131" dirty="0"/>
              <a:t>Step 3 : </a:t>
            </a:r>
            <a:r>
              <a:rPr lang="en-US" altLang="en-US" sz="2131" dirty="0">
                <a:solidFill>
                  <a:srgbClr val="0000FF"/>
                </a:solidFill>
              </a:rPr>
              <a:t>Average</a:t>
            </a:r>
            <a:r>
              <a:rPr lang="en-US" altLang="en-US" sz="2131" dirty="0"/>
              <a:t> = </a:t>
            </a:r>
            <a:r>
              <a:rPr lang="en-US" altLang="en-US" sz="2131" dirty="0">
                <a:solidFill>
                  <a:srgbClr val="0000FF"/>
                </a:solidFill>
              </a:rPr>
              <a:t>Total</a:t>
            </a:r>
            <a:r>
              <a:rPr lang="en-US" altLang="en-US" sz="2131" dirty="0"/>
              <a:t>  / 3</a:t>
            </a:r>
          </a:p>
          <a:p>
            <a:r>
              <a:rPr lang="en-US" altLang="en-US" sz="2131" dirty="0"/>
              <a:t>Step 4 : Set Output = “Student Passed”</a:t>
            </a:r>
          </a:p>
          <a:p>
            <a:r>
              <a:rPr lang="en-US" altLang="en-US" sz="2131" dirty="0"/>
              <a:t>Step 5 : if </a:t>
            </a:r>
            <a:r>
              <a:rPr lang="en-US" altLang="en-US" sz="2131" dirty="0">
                <a:solidFill>
                  <a:srgbClr val="0000FF"/>
                </a:solidFill>
              </a:rPr>
              <a:t>Average</a:t>
            </a:r>
            <a:r>
              <a:rPr lang="en-US" altLang="en-US" sz="2131" dirty="0"/>
              <a:t> &lt; 65 then Set Output = “Student Failed”</a:t>
            </a:r>
          </a:p>
          <a:p>
            <a:r>
              <a:rPr lang="en-US" altLang="en-US" sz="2131" dirty="0"/>
              <a:t>Step 6 : Display Output </a:t>
            </a:r>
          </a:p>
          <a:p>
            <a:r>
              <a:rPr lang="en-US" altLang="en-US" sz="2131" dirty="0"/>
              <a:t>END</a:t>
            </a:r>
          </a:p>
        </p:txBody>
      </p:sp>
    </p:spTree>
    <p:extLst>
      <p:ext uri="{BB962C8B-B14F-4D97-AF65-F5344CB8AC3E}">
        <p14:creationId xmlns:p14="http://schemas.microsoft.com/office/powerpoint/2010/main" val="379848025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a:xfrm>
            <a:off x="310157" y="239713"/>
            <a:ext cx="11421542" cy="512763"/>
          </a:xfrm>
        </p:spPr>
        <p:txBody>
          <a:bodyPr>
            <a:normAutofit fontScale="90000"/>
          </a:bodyPr>
          <a:lstStyle/>
          <a:p>
            <a:r>
              <a:rPr lang="en-US" altLang="en-US" sz="2664" b="0"/>
              <a:t> </a:t>
            </a:r>
            <a:r>
              <a:rPr lang="en-US" altLang="en-US"/>
              <a:t>Example - Iterational</a:t>
            </a:r>
          </a:p>
        </p:txBody>
      </p:sp>
      <p:sp>
        <p:nvSpPr>
          <p:cNvPr id="462851" name="Rectangle 3"/>
          <p:cNvSpPr>
            <a:spLocks noGrp="1" noChangeArrowheads="1"/>
          </p:cNvSpPr>
          <p:nvPr>
            <p:ph type="body" idx="1"/>
          </p:nvPr>
        </p:nvSpPr>
        <p:spPr>
          <a:xfrm>
            <a:off x="413945" y="891350"/>
            <a:ext cx="11362969" cy="4897665"/>
          </a:xfrm>
        </p:spPr>
        <p:txBody>
          <a:bodyPr>
            <a:noAutofit/>
          </a:bodyPr>
          <a:lstStyle/>
          <a:p>
            <a:pPr>
              <a:buNone/>
            </a:pPr>
            <a:r>
              <a:rPr lang="en-US" altLang="en-US" sz="2131" dirty="0"/>
              <a:t>Find the average marks scored by ‘N’ number of students</a:t>
            </a:r>
          </a:p>
          <a:p>
            <a:pPr>
              <a:buNone/>
            </a:pPr>
            <a:endParaRPr lang="en-US" altLang="en-US" sz="2131" dirty="0"/>
          </a:p>
          <a:p>
            <a:pPr>
              <a:buNone/>
            </a:pPr>
            <a:r>
              <a:rPr lang="en-US" altLang="en-US" sz="2131" b="1" dirty="0"/>
              <a:t>BEGIN</a:t>
            </a:r>
          </a:p>
          <a:p>
            <a:pPr>
              <a:buNone/>
            </a:pPr>
            <a:r>
              <a:rPr lang="en-US" altLang="en-US" sz="2131" b="1" dirty="0"/>
              <a:t>Step 1    : Read </a:t>
            </a:r>
            <a:r>
              <a:rPr lang="en-US" altLang="en-US" sz="2131" b="1" dirty="0" err="1">
                <a:solidFill>
                  <a:srgbClr val="0000FF"/>
                </a:solidFill>
              </a:rPr>
              <a:t>NumberOfStudents</a:t>
            </a:r>
            <a:endParaRPr lang="en-US" altLang="en-US" sz="2131" b="1" dirty="0">
              <a:solidFill>
                <a:srgbClr val="0000FF"/>
              </a:solidFill>
            </a:endParaRPr>
          </a:p>
          <a:p>
            <a:pPr>
              <a:buNone/>
            </a:pPr>
            <a:r>
              <a:rPr lang="en-US" altLang="en-US" sz="2131" b="1" dirty="0"/>
              <a:t>Step 2    : </a:t>
            </a:r>
            <a:r>
              <a:rPr lang="en-US" altLang="en-US" sz="2131" b="1" dirty="0">
                <a:solidFill>
                  <a:srgbClr val="0000FF"/>
                </a:solidFill>
              </a:rPr>
              <a:t>Counter</a:t>
            </a:r>
            <a:r>
              <a:rPr lang="en-US" altLang="en-US" sz="2131" b="1" dirty="0"/>
              <a:t> = 1</a:t>
            </a:r>
          </a:p>
          <a:p>
            <a:pPr>
              <a:buNone/>
            </a:pPr>
            <a:r>
              <a:rPr lang="en-US" altLang="en-US" sz="2131" b="1" dirty="0"/>
              <a:t>Step 3    : Read </a:t>
            </a:r>
            <a:r>
              <a:rPr lang="en-US" altLang="en-US" sz="2131" b="1" dirty="0">
                <a:solidFill>
                  <a:srgbClr val="0000FF"/>
                </a:solidFill>
              </a:rPr>
              <a:t>Marks1</a:t>
            </a:r>
            <a:r>
              <a:rPr lang="en-US" altLang="en-US" sz="2131" b="1" dirty="0"/>
              <a:t>, </a:t>
            </a:r>
            <a:r>
              <a:rPr lang="en-US" altLang="en-US" sz="2131" b="1" dirty="0">
                <a:solidFill>
                  <a:srgbClr val="0000FF"/>
                </a:solidFill>
              </a:rPr>
              <a:t>Marks2</a:t>
            </a:r>
            <a:r>
              <a:rPr lang="en-US" altLang="en-US" sz="2131" b="1" dirty="0"/>
              <a:t>, </a:t>
            </a:r>
            <a:r>
              <a:rPr lang="en-US" altLang="en-US" sz="2131" b="1" dirty="0">
                <a:solidFill>
                  <a:srgbClr val="0000FF"/>
                </a:solidFill>
              </a:rPr>
              <a:t>Marks3</a:t>
            </a:r>
          </a:p>
          <a:p>
            <a:pPr>
              <a:buNone/>
            </a:pPr>
            <a:r>
              <a:rPr lang="en-US" altLang="en-US" sz="2131" b="1" dirty="0"/>
              <a:t>Step 4    :</a:t>
            </a:r>
            <a:r>
              <a:rPr lang="en-US" altLang="en-US" sz="2131" b="1" dirty="0">
                <a:solidFill>
                  <a:srgbClr val="0000FF"/>
                </a:solidFill>
              </a:rPr>
              <a:t> Total</a:t>
            </a:r>
            <a:r>
              <a:rPr lang="en-US" altLang="en-US" sz="2131" b="1" dirty="0"/>
              <a:t> = </a:t>
            </a:r>
            <a:r>
              <a:rPr lang="en-US" altLang="en-US" sz="2131" b="1" dirty="0">
                <a:solidFill>
                  <a:srgbClr val="0000FF"/>
                </a:solidFill>
              </a:rPr>
              <a:t>Marks1</a:t>
            </a:r>
            <a:r>
              <a:rPr lang="en-US" altLang="en-US" sz="2131" b="1" dirty="0"/>
              <a:t> + </a:t>
            </a:r>
            <a:r>
              <a:rPr lang="en-US" altLang="en-US" sz="2131" b="1" dirty="0">
                <a:solidFill>
                  <a:srgbClr val="0000FF"/>
                </a:solidFill>
              </a:rPr>
              <a:t>Marks2</a:t>
            </a:r>
            <a:r>
              <a:rPr lang="en-US" altLang="en-US" sz="2131" b="1" dirty="0"/>
              <a:t> + </a:t>
            </a:r>
            <a:r>
              <a:rPr lang="en-US" altLang="en-US" sz="2131" b="1" dirty="0">
                <a:solidFill>
                  <a:srgbClr val="0000FF"/>
                </a:solidFill>
              </a:rPr>
              <a:t>Marks3</a:t>
            </a:r>
          </a:p>
          <a:p>
            <a:pPr>
              <a:buNone/>
            </a:pPr>
            <a:r>
              <a:rPr lang="en-US" altLang="en-US" sz="2131" b="1" dirty="0"/>
              <a:t>Step 5    :</a:t>
            </a:r>
            <a:r>
              <a:rPr lang="en-US" altLang="en-US" sz="2131" b="1" dirty="0">
                <a:solidFill>
                  <a:srgbClr val="0000FF"/>
                </a:solidFill>
              </a:rPr>
              <a:t> Average</a:t>
            </a:r>
            <a:r>
              <a:rPr lang="en-US" altLang="en-US" sz="2131" b="1" dirty="0"/>
              <a:t> = </a:t>
            </a:r>
            <a:r>
              <a:rPr lang="en-US" altLang="en-US" sz="2131" b="1" dirty="0">
                <a:solidFill>
                  <a:srgbClr val="0000FF"/>
                </a:solidFill>
              </a:rPr>
              <a:t>Total</a:t>
            </a:r>
            <a:r>
              <a:rPr lang="en-US" altLang="en-US" sz="2131" b="1" dirty="0"/>
              <a:t>  / 3</a:t>
            </a:r>
          </a:p>
          <a:p>
            <a:pPr>
              <a:buNone/>
            </a:pPr>
            <a:r>
              <a:rPr lang="en-US" altLang="en-US" sz="2131" b="1" dirty="0"/>
              <a:t>Step 6    : Set Output = “Student Passed”</a:t>
            </a:r>
          </a:p>
          <a:p>
            <a:pPr>
              <a:buNone/>
            </a:pPr>
            <a:r>
              <a:rPr lang="en-US" altLang="en-US" sz="2131" b="1" dirty="0"/>
              <a:t>Step 7    : If  (</a:t>
            </a:r>
            <a:r>
              <a:rPr lang="en-US" altLang="en-US" sz="2131" b="1" dirty="0">
                <a:solidFill>
                  <a:srgbClr val="0000FF"/>
                </a:solidFill>
              </a:rPr>
              <a:t>Average</a:t>
            </a:r>
            <a:r>
              <a:rPr lang="en-US" altLang="en-US" sz="2131" b="1" dirty="0"/>
              <a:t> &lt; 65) then Set Output  = “Student Failed”</a:t>
            </a:r>
          </a:p>
          <a:p>
            <a:pPr>
              <a:buNone/>
            </a:pPr>
            <a:r>
              <a:rPr lang="en-US" altLang="en-US" sz="2131" b="1" dirty="0"/>
              <a:t>Step 8    : Display Output</a:t>
            </a:r>
          </a:p>
          <a:p>
            <a:pPr>
              <a:buNone/>
            </a:pPr>
            <a:r>
              <a:rPr lang="en-US" altLang="en-US" sz="2131" b="1" dirty="0"/>
              <a:t>Step 9    : </a:t>
            </a:r>
            <a:r>
              <a:rPr lang="en-US" altLang="en-US" sz="2131" b="1" dirty="0">
                <a:solidFill>
                  <a:srgbClr val="0000FF"/>
                </a:solidFill>
              </a:rPr>
              <a:t>Counter</a:t>
            </a:r>
            <a:r>
              <a:rPr lang="en-US" altLang="en-US" sz="2131" b="1" dirty="0"/>
              <a:t> = </a:t>
            </a:r>
            <a:r>
              <a:rPr lang="en-US" altLang="en-US" sz="2131" b="1" dirty="0">
                <a:solidFill>
                  <a:srgbClr val="0000FF"/>
                </a:solidFill>
              </a:rPr>
              <a:t>Counter</a:t>
            </a:r>
            <a:r>
              <a:rPr lang="en-US" altLang="en-US" sz="2131" b="1" dirty="0"/>
              <a:t> + 1</a:t>
            </a:r>
          </a:p>
          <a:p>
            <a:pPr>
              <a:buNone/>
            </a:pPr>
            <a:r>
              <a:rPr lang="en-US" altLang="en-US" sz="2131" b="1" dirty="0"/>
              <a:t>Step 10  : If (</a:t>
            </a:r>
            <a:r>
              <a:rPr lang="en-US" altLang="en-US" sz="2131" b="1" dirty="0">
                <a:solidFill>
                  <a:srgbClr val="0000FF"/>
                </a:solidFill>
              </a:rPr>
              <a:t>Counter</a:t>
            </a:r>
            <a:r>
              <a:rPr lang="en-US" altLang="en-US" sz="2131" b="1" dirty="0"/>
              <a:t> &lt;= </a:t>
            </a:r>
            <a:r>
              <a:rPr lang="en-US" altLang="en-US" sz="2131" b="1" dirty="0" err="1">
                <a:solidFill>
                  <a:srgbClr val="0000FF"/>
                </a:solidFill>
              </a:rPr>
              <a:t>NumberOfStudents</a:t>
            </a:r>
            <a:r>
              <a:rPr lang="en-US" altLang="en-US" sz="2131" b="1" dirty="0"/>
              <a:t> ) then </a:t>
            </a:r>
            <a:r>
              <a:rPr lang="en-US" altLang="en-US" sz="2131" b="1" dirty="0" err="1"/>
              <a:t>goto</a:t>
            </a:r>
            <a:r>
              <a:rPr lang="en-US" altLang="en-US" sz="2131" b="1" dirty="0"/>
              <a:t> step 3</a:t>
            </a:r>
          </a:p>
          <a:p>
            <a:pPr>
              <a:buNone/>
            </a:pPr>
            <a:r>
              <a:rPr lang="en-US" altLang="en-US" sz="2131" b="1" dirty="0"/>
              <a:t>END</a:t>
            </a:r>
          </a:p>
          <a:p>
            <a:pPr>
              <a:buNone/>
            </a:pPr>
            <a:endParaRPr lang="en-US" altLang="en-US" sz="2131" b="1" dirty="0"/>
          </a:p>
        </p:txBody>
      </p:sp>
    </p:spTree>
    <p:extLst>
      <p:ext uri="{BB962C8B-B14F-4D97-AF65-F5344CB8AC3E}">
        <p14:creationId xmlns:p14="http://schemas.microsoft.com/office/powerpoint/2010/main" val="175673951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107145" y="282314"/>
            <a:ext cx="8831023" cy="609600"/>
          </a:xfrm>
        </p:spPr>
        <p:txBody>
          <a:bodyPr/>
          <a:lstStyle/>
          <a:p>
            <a:r>
              <a:rPr lang="en-US" altLang="en-US" dirty="0"/>
              <a:t>Pseudo Code</a:t>
            </a:r>
          </a:p>
        </p:txBody>
      </p:sp>
      <p:sp>
        <p:nvSpPr>
          <p:cNvPr id="330755" name="Rectangle 3"/>
          <p:cNvSpPr>
            <a:spLocks noGrp="1" noChangeArrowheads="1"/>
          </p:cNvSpPr>
          <p:nvPr>
            <p:ph type="body" idx="1"/>
          </p:nvPr>
        </p:nvSpPr>
        <p:spPr>
          <a:xfrm>
            <a:off x="208651" y="1094362"/>
            <a:ext cx="11368673" cy="5214938"/>
          </a:xfrm>
        </p:spPr>
        <p:txBody>
          <a:bodyPr/>
          <a:lstStyle/>
          <a:p>
            <a:r>
              <a:rPr lang="en-US" altLang="en-US" dirty="0"/>
              <a:t>An algorithm is independent of any language or machine whereas a</a:t>
            </a:r>
          </a:p>
          <a:p>
            <a:pPr>
              <a:buFontTx/>
              <a:buNone/>
            </a:pPr>
            <a:r>
              <a:rPr lang="en-US" altLang="en-US" dirty="0"/>
              <a:t>  program is dependent on a language and machine</a:t>
            </a:r>
          </a:p>
          <a:p>
            <a:pPr>
              <a:buFontTx/>
              <a:buNone/>
            </a:pPr>
            <a:endParaRPr lang="en-US" altLang="en-US" dirty="0"/>
          </a:p>
          <a:p>
            <a:r>
              <a:rPr lang="en-US" altLang="en-US" dirty="0"/>
              <a:t>To fill the gap between these two, we need pseudo codes</a:t>
            </a:r>
          </a:p>
          <a:p>
            <a:pPr>
              <a:buFontTx/>
              <a:buNone/>
            </a:pPr>
            <a:endParaRPr lang="en-US" altLang="en-US" i="1" dirty="0"/>
          </a:p>
          <a:p>
            <a:r>
              <a:rPr lang="en-US" altLang="en-US" i="1" dirty="0"/>
              <a:t>Pseudo-code</a:t>
            </a:r>
            <a:r>
              <a:rPr lang="en-US" altLang="en-US" dirty="0"/>
              <a:t> is a way to represent the step by step methods in finding the solution to the given problem</a:t>
            </a:r>
          </a:p>
          <a:p>
            <a:pPr>
              <a:buFontTx/>
              <a:buNone/>
            </a:pPr>
            <a:endParaRPr lang="en-US" altLang="en-US" dirty="0"/>
          </a:p>
          <a:p>
            <a:pPr>
              <a:buFontTx/>
              <a:buNone/>
            </a:pPr>
            <a:endParaRPr lang="en-US" altLang="en-US" dirty="0"/>
          </a:p>
        </p:txBody>
      </p:sp>
    </p:spTree>
    <p:extLst>
      <p:ext uri="{BB962C8B-B14F-4D97-AF65-F5344CB8AC3E}">
        <p14:creationId xmlns:p14="http://schemas.microsoft.com/office/powerpoint/2010/main" val="268813356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0755">
                                            <p:txEl>
                                              <p:pRg st="0" end="0"/>
                                            </p:txEl>
                                          </p:spTgt>
                                        </p:tgtEl>
                                        <p:attrNameLst>
                                          <p:attrName>style.visibility</p:attrName>
                                        </p:attrNameLst>
                                      </p:cBhvr>
                                      <p:to>
                                        <p:strVal val="visible"/>
                                      </p:to>
                                    </p:set>
                                    <p:animEffect transition="in" filter="blinds(horizontal)">
                                      <p:cBhvr>
                                        <p:cTn id="7" dur="1000"/>
                                        <p:tgtEl>
                                          <p:spTgt spid="330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0755">
                                            <p:txEl>
                                              <p:pRg st="1" end="1"/>
                                            </p:txEl>
                                          </p:spTgt>
                                        </p:tgtEl>
                                        <p:attrNameLst>
                                          <p:attrName>style.visibility</p:attrName>
                                        </p:attrNameLst>
                                      </p:cBhvr>
                                      <p:to>
                                        <p:strVal val="visible"/>
                                      </p:to>
                                    </p:set>
                                    <p:animEffect transition="in" filter="blinds(horizontal)">
                                      <p:cBhvr>
                                        <p:cTn id="12" dur="1000"/>
                                        <p:tgtEl>
                                          <p:spTgt spid="3307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30755">
                                            <p:txEl>
                                              <p:pRg st="3" end="3"/>
                                            </p:txEl>
                                          </p:spTgt>
                                        </p:tgtEl>
                                        <p:attrNameLst>
                                          <p:attrName>style.visibility</p:attrName>
                                        </p:attrNameLst>
                                      </p:cBhvr>
                                      <p:to>
                                        <p:strVal val="visible"/>
                                      </p:to>
                                    </p:set>
                                    <p:animEffect transition="in" filter="blinds(horizontal)">
                                      <p:cBhvr>
                                        <p:cTn id="17" dur="1000"/>
                                        <p:tgtEl>
                                          <p:spTgt spid="3307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30755">
                                            <p:txEl>
                                              <p:pRg st="5" end="5"/>
                                            </p:txEl>
                                          </p:spTgt>
                                        </p:tgtEl>
                                        <p:attrNameLst>
                                          <p:attrName>style.visibility</p:attrName>
                                        </p:attrNameLst>
                                      </p:cBhvr>
                                      <p:to>
                                        <p:strVal val="visible"/>
                                      </p:to>
                                    </p:set>
                                    <p:animEffect transition="in" filter="blinds(horizontal)">
                                      <p:cBhvr>
                                        <p:cTn id="22" dur="1000"/>
                                        <p:tgtEl>
                                          <p:spTgt spid="3307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r>
              <a:rPr lang="en-US" altLang="en-US"/>
              <a:t>Pseudo code - Example</a:t>
            </a:r>
          </a:p>
        </p:txBody>
      </p:sp>
      <p:sp>
        <p:nvSpPr>
          <p:cNvPr id="332803" name="Rectangle 3"/>
          <p:cNvSpPr>
            <a:spLocks noGrp="1" noChangeArrowheads="1"/>
          </p:cNvSpPr>
          <p:nvPr>
            <p:ph type="body" idx="1"/>
          </p:nvPr>
        </p:nvSpPr>
        <p:spPr>
          <a:xfrm>
            <a:off x="310157" y="1550131"/>
            <a:ext cx="11368673" cy="4518026"/>
          </a:xfrm>
        </p:spPr>
        <p:txBody>
          <a:bodyPr>
            <a:normAutofit/>
          </a:bodyPr>
          <a:lstStyle/>
          <a:p>
            <a:pPr>
              <a:buFontTx/>
              <a:buNone/>
            </a:pPr>
            <a:r>
              <a:rPr lang="en-US" altLang="en-US" sz="1865" dirty="0"/>
              <a:t>Here's pseudo-code to add the two numbers: </a:t>
            </a:r>
          </a:p>
          <a:p>
            <a:pPr lvl="1">
              <a:buFontTx/>
              <a:buNone/>
            </a:pPr>
            <a:endParaRPr lang="en-US" altLang="en-US" sz="2398" dirty="0"/>
          </a:p>
          <a:p>
            <a:pPr lvl="1">
              <a:buFontTx/>
              <a:buNone/>
            </a:pPr>
            <a:r>
              <a:rPr lang="en-US" altLang="en-US" sz="2398" dirty="0"/>
              <a:t>Begin</a:t>
            </a:r>
          </a:p>
          <a:p>
            <a:pPr lvl="1">
              <a:buFontTx/>
              <a:buNone/>
            </a:pPr>
            <a:r>
              <a:rPr lang="en-US" altLang="en-US" sz="2398" dirty="0" err="1"/>
              <a:t>int</a:t>
            </a:r>
            <a:r>
              <a:rPr lang="en-US" altLang="en-US" sz="2398" dirty="0"/>
              <a:t> a, b, c;</a:t>
            </a:r>
          </a:p>
          <a:p>
            <a:pPr lvl="1">
              <a:buFontTx/>
              <a:buNone/>
            </a:pPr>
            <a:r>
              <a:rPr lang="en-US" altLang="en-US" sz="2398" dirty="0"/>
              <a:t>input a, b</a:t>
            </a:r>
          </a:p>
          <a:p>
            <a:pPr lvl="1">
              <a:buFontTx/>
              <a:buNone/>
            </a:pPr>
            <a:r>
              <a:rPr lang="en-US" altLang="en-US" sz="2398" dirty="0"/>
              <a:t>Let c= a + b;</a:t>
            </a:r>
          </a:p>
          <a:p>
            <a:pPr lvl="1">
              <a:buFontTx/>
              <a:buNone/>
            </a:pPr>
            <a:r>
              <a:rPr lang="en-US" altLang="en-US" sz="2398" dirty="0"/>
              <a:t>output c;</a:t>
            </a:r>
          </a:p>
          <a:p>
            <a:pPr lvl="1">
              <a:buFontTx/>
              <a:buNone/>
            </a:pPr>
            <a:r>
              <a:rPr lang="en-US" altLang="en-US" sz="2398" dirty="0"/>
              <a:t>End</a:t>
            </a:r>
          </a:p>
        </p:txBody>
      </p:sp>
    </p:spTree>
    <p:extLst>
      <p:ext uri="{BB962C8B-B14F-4D97-AF65-F5344CB8AC3E}">
        <p14:creationId xmlns:p14="http://schemas.microsoft.com/office/powerpoint/2010/main" val="294107328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altLang="en-US"/>
              <a:t>Pseudo codes (sequential)</a:t>
            </a:r>
          </a:p>
        </p:txBody>
      </p:sp>
      <p:sp>
        <p:nvSpPr>
          <p:cNvPr id="337923" name="Rectangle 3"/>
          <p:cNvSpPr>
            <a:spLocks noGrp="1" noChangeArrowheads="1"/>
          </p:cNvSpPr>
          <p:nvPr>
            <p:ph type="body" idx="1"/>
          </p:nvPr>
        </p:nvSpPr>
        <p:spPr>
          <a:xfrm>
            <a:off x="1122205" y="1504656"/>
            <a:ext cx="8628011" cy="3954464"/>
          </a:xfrm>
        </p:spPr>
        <p:txBody>
          <a:bodyPr/>
          <a:lstStyle/>
          <a:p>
            <a:pPr lvl="1">
              <a:buFontTx/>
              <a:buNone/>
            </a:pPr>
            <a:r>
              <a:rPr lang="en-US" altLang="en-US" b="1" dirty="0"/>
              <a:t>BEGIN</a:t>
            </a:r>
          </a:p>
          <a:p>
            <a:pPr lvl="1">
              <a:buFontTx/>
              <a:buNone/>
            </a:pPr>
            <a:r>
              <a:rPr lang="en-US" altLang="en-US" b="1" dirty="0" err="1"/>
              <a:t>Int</a:t>
            </a:r>
            <a:r>
              <a:rPr lang="en-US" altLang="en-US" b="1" dirty="0"/>
              <a:t> </a:t>
            </a:r>
            <a:r>
              <a:rPr lang="en-US" altLang="en-US" b="1" dirty="0" err="1"/>
              <a:t>a,b,c,avg</a:t>
            </a:r>
            <a:r>
              <a:rPr lang="en-US" altLang="en-US" b="1" dirty="0"/>
              <a:t>;</a:t>
            </a:r>
          </a:p>
          <a:p>
            <a:pPr lvl="1">
              <a:buFontTx/>
              <a:buNone/>
            </a:pPr>
            <a:r>
              <a:rPr lang="en-US" altLang="en-US" b="1" dirty="0"/>
              <a:t>Input </a:t>
            </a:r>
            <a:r>
              <a:rPr lang="en-US" altLang="en-US" b="1" dirty="0" err="1"/>
              <a:t>a,b,c</a:t>
            </a:r>
            <a:r>
              <a:rPr lang="en-US" altLang="en-US" b="1" dirty="0"/>
              <a:t>;</a:t>
            </a:r>
          </a:p>
          <a:p>
            <a:pPr lvl="1">
              <a:buFontTx/>
              <a:buNone/>
            </a:pPr>
            <a:r>
              <a:rPr lang="en-US" altLang="en-US" b="1" dirty="0"/>
              <a:t>Let </a:t>
            </a:r>
            <a:r>
              <a:rPr lang="en-US" altLang="en-US" b="1" dirty="0" err="1"/>
              <a:t>avg</a:t>
            </a:r>
            <a:r>
              <a:rPr lang="en-US" altLang="en-US" b="1" dirty="0"/>
              <a:t> = (</a:t>
            </a:r>
            <a:r>
              <a:rPr lang="en-US" altLang="en-US" b="1" dirty="0" err="1"/>
              <a:t>a+b+c</a:t>
            </a:r>
            <a:r>
              <a:rPr lang="en-US" altLang="en-US" b="1" dirty="0"/>
              <a:t>)/3;</a:t>
            </a:r>
          </a:p>
          <a:p>
            <a:pPr lvl="1">
              <a:buFontTx/>
              <a:buNone/>
            </a:pPr>
            <a:r>
              <a:rPr lang="en-US" altLang="en-US" b="1" dirty="0"/>
              <a:t>Output </a:t>
            </a:r>
            <a:r>
              <a:rPr lang="en-US" altLang="en-US" b="1" dirty="0" err="1"/>
              <a:t>avg</a:t>
            </a:r>
            <a:r>
              <a:rPr lang="en-US" altLang="en-US" b="1" dirty="0"/>
              <a:t>;</a:t>
            </a:r>
          </a:p>
          <a:p>
            <a:pPr lvl="1">
              <a:buFontTx/>
              <a:buNone/>
            </a:pPr>
            <a:r>
              <a:rPr lang="en-US" altLang="en-US" b="1" dirty="0"/>
              <a:t>END</a:t>
            </a:r>
          </a:p>
          <a:p>
            <a:pPr lvl="1">
              <a:buFontTx/>
              <a:buNone/>
            </a:pPr>
            <a:endParaRPr lang="en-US" altLang="en-US" dirty="0"/>
          </a:p>
          <a:p>
            <a:pPr>
              <a:buFontTx/>
              <a:buNone/>
            </a:pPr>
            <a:endParaRPr lang="en-US" altLang="en-US" dirty="0"/>
          </a:p>
        </p:txBody>
      </p:sp>
    </p:spTree>
    <p:extLst>
      <p:ext uri="{BB962C8B-B14F-4D97-AF65-F5344CB8AC3E}">
        <p14:creationId xmlns:p14="http://schemas.microsoft.com/office/powerpoint/2010/main" val="284588384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8822" y="2631511"/>
            <a:ext cx="9107404" cy="1141943"/>
          </a:xfrm>
        </p:spPr>
        <p:txBody>
          <a:bodyPr>
            <a:normAutofit fontScale="90000"/>
          </a:bodyPr>
          <a:lstStyle/>
          <a:p>
            <a:r>
              <a:rPr lang="en-US" dirty="0"/>
              <a:t>Introduction to Problem Solving Techniques</a:t>
            </a:r>
          </a:p>
        </p:txBody>
      </p:sp>
    </p:spTree>
    <p:extLst>
      <p:ext uri="{BB962C8B-B14F-4D97-AF65-F5344CB8AC3E}">
        <p14:creationId xmlns:p14="http://schemas.microsoft.com/office/powerpoint/2010/main" val="337039725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308568" y="485326"/>
            <a:ext cx="8831023" cy="609600"/>
          </a:xfrm>
        </p:spPr>
        <p:txBody>
          <a:bodyPr/>
          <a:lstStyle/>
          <a:p>
            <a:r>
              <a:rPr lang="en-US" altLang="en-US"/>
              <a:t>Pseudo codes (conditional)</a:t>
            </a:r>
          </a:p>
        </p:txBody>
      </p:sp>
      <p:sp>
        <p:nvSpPr>
          <p:cNvPr id="338947" name="Rectangle 3"/>
          <p:cNvSpPr>
            <a:spLocks noGrp="1" noChangeArrowheads="1"/>
          </p:cNvSpPr>
          <p:nvPr>
            <p:ph type="body" idx="1"/>
          </p:nvPr>
        </p:nvSpPr>
        <p:spPr>
          <a:xfrm>
            <a:off x="919193" y="1351411"/>
            <a:ext cx="9643071" cy="5021264"/>
          </a:xfrm>
        </p:spPr>
        <p:txBody>
          <a:bodyPr>
            <a:normAutofit fontScale="77500" lnSpcReduction="20000"/>
          </a:bodyPr>
          <a:lstStyle/>
          <a:p>
            <a:pPr>
              <a:lnSpc>
                <a:spcPct val="140000"/>
              </a:lnSpc>
              <a:buFontTx/>
              <a:buNone/>
            </a:pPr>
            <a:r>
              <a:rPr lang="en-US" altLang="en-US" b="1" dirty="0"/>
              <a:t>Determine the largest number of A, B, C</a:t>
            </a:r>
          </a:p>
          <a:p>
            <a:pPr>
              <a:lnSpc>
                <a:spcPct val="140000"/>
              </a:lnSpc>
              <a:buFontTx/>
              <a:buNone/>
            </a:pPr>
            <a:r>
              <a:rPr lang="en-US" altLang="en-US" sz="1599" dirty="0"/>
              <a:t>	</a:t>
            </a:r>
            <a:r>
              <a:rPr lang="en-US" altLang="en-US" sz="1865" dirty="0"/>
              <a:t>Read A, B and C </a:t>
            </a:r>
          </a:p>
          <a:p>
            <a:pPr>
              <a:lnSpc>
                <a:spcPct val="140000"/>
              </a:lnSpc>
              <a:buFontTx/>
              <a:buNone/>
            </a:pPr>
            <a:r>
              <a:rPr lang="en-US" altLang="en-US" sz="1865" dirty="0"/>
              <a:t>	</a:t>
            </a:r>
            <a:r>
              <a:rPr lang="en-US" altLang="en-US" sz="1865" b="1" dirty="0"/>
              <a:t>If</a:t>
            </a:r>
            <a:r>
              <a:rPr lang="en-US" altLang="en-US" sz="1865" dirty="0"/>
              <a:t> A is greater than B </a:t>
            </a:r>
            <a:r>
              <a:rPr lang="en-US" altLang="en-US" sz="1865" b="1" dirty="0"/>
              <a:t>Then</a:t>
            </a:r>
            <a:endParaRPr lang="en-US" altLang="en-US" sz="1865" dirty="0"/>
          </a:p>
          <a:p>
            <a:pPr>
              <a:lnSpc>
                <a:spcPct val="140000"/>
              </a:lnSpc>
              <a:buFontTx/>
              <a:buNone/>
            </a:pPr>
            <a:r>
              <a:rPr lang="en-US" altLang="en-US" sz="1865" dirty="0"/>
              <a:t>		</a:t>
            </a:r>
            <a:r>
              <a:rPr lang="en-US" altLang="en-US" sz="1865" b="1" dirty="0"/>
              <a:t>If</a:t>
            </a:r>
            <a:r>
              <a:rPr lang="en-US" altLang="en-US" sz="1865" dirty="0"/>
              <a:t> A is greater than C </a:t>
            </a:r>
            <a:r>
              <a:rPr lang="en-US" altLang="en-US" sz="1865" b="1" dirty="0"/>
              <a:t>Then</a:t>
            </a:r>
            <a:endParaRPr lang="en-US" altLang="en-US" sz="1865" dirty="0"/>
          </a:p>
          <a:p>
            <a:pPr>
              <a:lnSpc>
                <a:spcPct val="140000"/>
              </a:lnSpc>
              <a:buFontTx/>
              <a:buNone/>
            </a:pPr>
            <a:r>
              <a:rPr lang="en-US" altLang="en-US" sz="1865" dirty="0"/>
              <a:t>			Display A</a:t>
            </a:r>
          </a:p>
          <a:p>
            <a:pPr>
              <a:lnSpc>
                <a:spcPct val="140000"/>
              </a:lnSpc>
              <a:buFontTx/>
              <a:buNone/>
            </a:pPr>
            <a:r>
              <a:rPr lang="en-US" altLang="en-US" sz="1865" dirty="0"/>
              <a:t>    	     </a:t>
            </a:r>
            <a:r>
              <a:rPr lang="en-US" altLang="en-US" sz="1865" b="1" dirty="0"/>
              <a:t> Else</a:t>
            </a:r>
            <a:endParaRPr lang="en-US" altLang="en-US" sz="1865" dirty="0"/>
          </a:p>
          <a:p>
            <a:pPr>
              <a:lnSpc>
                <a:spcPct val="140000"/>
              </a:lnSpc>
              <a:buFontTx/>
              <a:buNone/>
            </a:pPr>
            <a:r>
              <a:rPr lang="en-US" altLang="en-US" sz="1865" dirty="0"/>
              <a:t>			Display C</a:t>
            </a:r>
          </a:p>
          <a:p>
            <a:pPr>
              <a:lnSpc>
                <a:spcPct val="140000"/>
              </a:lnSpc>
              <a:buFontTx/>
              <a:buNone/>
            </a:pPr>
            <a:r>
              <a:rPr lang="en-US" altLang="en-US" sz="1865" dirty="0"/>
              <a:t>    	</a:t>
            </a:r>
            <a:r>
              <a:rPr lang="en-US" altLang="en-US" sz="1865" b="1" dirty="0"/>
              <a:t>      End If</a:t>
            </a:r>
            <a:endParaRPr lang="en-US" altLang="en-US" sz="1865" dirty="0"/>
          </a:p>
          <a:p>
            <a:pPr>
              <a:lnSpc>
                <a:spcPct val="140000"/>
              </a:lnSpc>
              <a:buFontTx/>
              <a:buNone/>
            </a:pPr>
            <a:r>
              <a:rPr lang="en-US" altLang="en-US" sz="1865" dirty="0"/>
              <a:t>	</a:t>
            </a:r>
            <a:r>
              <a:rPr lang="en-US" altLang="en-US" sz="1865" b="1" dirty="0"/>
              <a:t>Else</a:t>
            </a:r>
            <a:endParaRPr lang="en-US" altLang="en-US" sz="1865" dirty="0"/>
          </a:p>
          <a:p>
            <a:pPr>
              <a:lnSpc>
                <a:spcPct val="140000"/>
              </a:lnSpc>
              <a:buFontTx/>
              <a:buNone/>
            </a:pPr>
            <a:r>
              <a:rPr lang="en-US" altLang="en-US" sz="1865" dirty="0"/>
              <a:t>    	      </a:t>
            </a:r>
            <a:r>
              <a:rPr lang="en-US" altLang="en-US" sz="1865" b="1" dirty="0"/>
              <a:t>If</a:t>
            </a:r>
            <a:r>
              <a:rPr lang="en-US" altLang="en-US" sz="1865" dirty="0"/>
              <a:t> B is greater than C</a:t>
            </a:r>
            <a:r>
              <a:rPr lang="en-US" altLang="en-US" sz="1865" b="1" dirty="0"/>
              <a:t> Then</a:t>
            </a:r>
            <a:endParaRPr lang="en-US" altLang="en-US" sz="1865" dirty="0"/>
          </a:p>
          <a:p>
            <a:pPr>
              <a:lnSpc>
                <a:spcPct val="140000"/>
              </a:lnSpc>
              <a:buFontTx/>
              <a:buNone/>
            </a:pPr>
            <a:r>
              <a:rPr lang="en-US" altLang="en-US" sz="1865" dirty="0"/>
              <a:t>			Display B</a:t>
            </a:r>
          </a:p>
          <a:p>
            <a:pPr>
              <a:lnSpc>
                <a:spcPct val="140000"/>
              </a:lnSpc>
              <a:buFontTx/>
              <a:buNone/>
            </a:pPr>
            <a:r>
              <a:rPr lang="en-US" altLang="en-US" sz="1865" dirty="0"/>
              <a:t>		</a:t>
            </a:r>
            <a:r>
              <a:rPr lang="en-US" altLang="en-US" sz="1865" b="1" dirty="0"/>
              <a:t>Else</a:t>
            </a:r>
            <a:endParaRPr lang="en-US" altLang="en-US" sz="1865" dirty="0"/>
          </a:p>
          <a:p>
            <a:pPr>
              <a:lnSpc>
                <a:spcPct val="140000"/>
              </a:lnSpc>
              <a:buFontTx/>
              <a:buNone/>
            </a:pPr>
            <a:r>
              <a:rPr lang="en-US" altLang="en-US" sz="1865" dirty="0"/>
              <a:t>			Display C</a:t>
            </a:r>
          </a:p>
          <a:p>
            <a:pPr>
              <a:lnSpc>
                <a:spcPct val="140000"/>
              </a:lnSpc>
              <a:buFontTx/>
              <a:buNone/>
            </a:pPr>
            <a:r>
              <a:rPr lang="en-US" altLang="en-US" sz="1865" dirty="0"/>
              <a:t>	</a:t>
            </a:r>
            <a:r>
              <a:rPr lang="en-US" altLang="en-US" sz="1865" b="1" dirty="0"/>
              <a:t>	End If</a:t>
            </a:r>
          </a:p>
          <a:p>
            <a:pPr>
              <a:lnSpc>
                <a:spcPct val="140000"/>
              </a:lnSpc>
              <a:buFontTx/>
              <a:buNone/>
            </a:pPr>
            <a:r>
              <a:rPr lang="en-US" altLang="en-US" sz="1865" b="1" dirty="0"/>
              <a:t>	End If</a:t>
            </a:r>
          </a:p>
        </p:txBody>
      </p:sp>
    </p:spTree>
    <p:extLst>
      <p:ext uri="{BB962C8B-B14F-4D97-AF65-F5344CB8AC3E}">
        <p14:creationId xmlns:p14="http://schemas.microsoft.com/office/powerpoint/2010/main" val="26935574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310157" y="477838"/>
            <a:ext cx="11421542" cy="512763"/>
          </a:xfrm>
        </p:spPr>
        <p:txBody>
          <a:bodyPr>
            <a:normAutofit fontScale="90000"/>
          </a:bodyPr>
          <a:lstStyle/>
          <a:p>
            <a:r>
              <a:rPr lang="en-US" altLang="en-US"/>
              <a:t>Pseudo codes (iteration)</a:t>
            </a:r>
          </a:p>
        </p:txBody>
      </p:sp>
      <p:sp>
        <p:nvSpPr>
          <p:cNvPr id="340995" name="Rectangle 3"/>
          <p:cNvSpPr>
            <a:spLocks noGrp="1" noChangeArrowheads="1"/>
          </p:cNvSpPr>
          <p:nvPr>
            <p:ph type="body" idx="1"/>
          </p:nvPr>
        </p:nvSpPr>
        <p:spPr/>
        <p:txBody>
          <a:bodyPr/>
          <a:lstStyle/>
          <a:p>
            <a:pPr>
              <a:buFontTx/>
              <a:buNone/>
            </a:pPr>
            <a:r>
              <a:rPr lang="en-US" altLang="en-US"/>
              <a:t>Pseudo code:</a:t>
            </a:r>
          </a:p>
          <a:p>
            <a:pPr>
              <a:buFontTx/>
              <a:buNone/>
            </a:pPr>
            <a:endParaRPr lang="en-US" altLang="en-US"/>
          </a:p>
          <a:p>
            <a:pPr lvl="1">
              <a:buFontTx/>
              <a:buNone/>
            </a:pPr>
            <a:r>
              <a:rPr lang="en-US" altLang="en-US"/>
              <a:t>For emp # 1000 to 1500</a:t>
            </a:r>
          </a:p>
          <a:p>
            <a:pPr lvl="1">
              <a:buFontTx/>
              <a:buNone/>
            </a:pPr>
            <a:r>
              <a:rPr lang="en-US" altLang="en-US"/>
              <a:t>Salary = salary + 10000</a:t>
            </a:r>
          </a:p>
          <a:p>
            <a:pPr lvl="1">
              <a:buFontTx/>
              <a:buNone/>
            </a:pPr>
            <a:r>
              <a:rPr lang="en-US" altLang="en-US"/>
              <a:t>End for;</a:t>
            </a:r>
          </a:p>
        </p:txBody>
      </p:sp>
    </p:spTree>
    <p:extLst>
      <p:ext uri="{BB962C8B-B14F-4D97-AF65-F5344CB8AC3E}">
        <p14:creationId xmlns:p14="http://schemas.microsoft.com/office/powerpoint/2010/main" val="142198866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r>
              <a:rPr lang="en-US" altLang="en-US" dirty="0"/>
              <a:t>Recap</a:t>
            </a:r>
          </a:p>
        </p:txBody>
      </p:sp>
      <p:sp>
        <p:nvSpPr>
          <p:cNvPr id="349187" name="Rectangle 3"/>
          <p:cNvSpPr>
            <a:spLocks noGrp="1" noChangeArrowheads="1"/>
          </p:cNvSpPr>
          <p:nvPr>
            <p:ph type="body" idx="1"/>
          </p:nvPr>
        </p:nvSpPr>
        <p:spPr>
          <a:xfrm>
            <a:off x="716182" y="1752601"/>
            <a:ext cx="11470179" cy="4868864"/>
          </a:xfrm>
        </p:spPr>
        <p:txBody>
          <a:bodyPr/>
          <a:lstStyle/>
          <a:p>
            <a:pPr lvl="2"/>
            <a:r>
              <a:rPr lang="en-US" altLang="en-US" sz="2664" dirty="0"/>
              <a:t>Skills of a software developer</a:t>
            </a:r>
          </a:p>
          <a:p>
            <a:pPr lvl="2"/>
            <a:r>
              <a:rPr lang="en-US" altLang="en-US" sz="2664" dirty="0"/>
              <a:t>Problem classification</a:t>
            </a:r>
          </a:p>
          <a:p>
            <a:pPr lvl="2"/>
            <a:r>
              <a:rPr lang="en-US" altLang="en-US" sz="2664" dirty="0"/>
              <a:t>Problem solving approaches</a:t>
            </a:r>
          </a:p>
          <a:p>
            <a:pPr lvl="2"/>
            <a:r>
              <a:rPr lang="en-US" altLang="en-US" sz="2664" dirty="0"/>
              <a:t>Flow Chart</a:t>
            </a:r>
          </a:p>
          <a:p>
            <a:pPr lvl="2"/>
            <a:r>
              <a:rPr lang="en-US" altLang="en-US" sz="2664" dirty="0"/>
              <a:t>Algorithm patterns</a:t>
            </a:r>
          </a:p>
          <a:p>
            <a:pPr lvl="2"/>
            <a:r>
              <a:rPr lang="en-US" altLang="en-US" sz="2664" dirty="0"/>
              <a:t>Pseudo codes</a:t>
            </a:r>
          </a:p>
          <a:p>
            <a:pPr lvl="2"/>
            <a:endParaRPr lang="en-US" altLang="en-US" sz="2664" dirty="0"/>
          </a:p>
        </p:txBody>
      </p:sp>
      <p:sp>
        <p:nvSpPr>
          <p:cNvPr id="349188" name="Text Box 4"/>
          <p:cNvSpPr txBox="1">
            <a:spLocks noChangeArrowheads="1"/>
          </p:cNvSpPr>
          <p:nvPr/>
        </p:nvSpPr>
        <p:spPr bwMode="auto">
          <a:xfrm>
            <a:off x="10663771" y="6172202"/>
            <a:ext cx="1116566" cy="83035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r"/>
            <a:r>
              <a:rPr lang="en-US" altLang="en-US" sz="2398">
                <a:solidFill>
                  <a:schemeClr val="tx2"/>
                </a:solidFill>
              </a:rPr>
              <a:t>Ver. No.:</a:t>
            </a:r>
          </a:p>
        </p:txBody>
      </p:sp>
    </p:spTree>
    <p:extLst>
      <p:ext uri="{BB962C8B-B14F-4D97-AF65-F5344CB8AC3E}">
        <p14:creationId xmlns:p14="http://schemas.microsoft.com/office/powerpoint/2010/main" val="401962272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Algorithm Design</a:t>
            </a:r>
          </a:p>
        </p:txBody>
      </p:sp>
    </p:spTree>
    <p:extLst>
      <p:ext uri="{BB962C8B-B14F-4D97-AF65-F5344CB8AC3E}">
        <p14:creationId xmlns:p14="http://schemas.microsoft.com/office/powerpoint/2010/main" val="83423904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altLang="en-US"/>
              <a:t>Searching and Sorting</a:t>
            </a:r>
          </a:p>
        </p:txBody>
      </p:sp>
      <p:sp>
        <p:nvSpPr>
          <p:cNvPr id="630787" name="Rectangle 3"/>
          <p:cNvSpPr>
            <a:spLocks noGrp="1" noChangeArrowheads="1"/>
          </p:cNvSpPr>
          <p:nvPr>
            <p:ph type="body" idx="1"/>
          </p:nvPr>
        </p:nvSpPr>
        <p:spPr/>
        <p:txBody>
          <a:bodyPr>
            <a:normAutofit/>
          </a:bodyPr>
          <a:lstStyle/>
          <a:p>
            <a:r>
              <a:rPr lang="en-US" altLang="en-US" sz="2131" dirty="0"/>
              <a:t>Searching refers to finding whether a data item is present in the set of items or not</a:t>
            </a:r>
          </a:p>
          <a:p>
            <a:pPr>
              <a:buFontTx/>
              <a:buNone/>
            </a:pPr>
            <a:endParaRPr lang="en-US" altLang="en-US" sz="2131" dirty="0"/>
          </a:p>
          <a:p>
            <a:r>
              <a:rPr lang="en-US" altLang="en-US" sz="2131" dirty="0"/>
              <a:t>Sorting refers to the arrangement of data in a particular order. That is, arranging items in a particular way</a:t>
            </a:r>
          </a:p>
          <a:p>
            <a:endParaRPr lang="en-US" altLang="en-US" sz="2131" dirty="0"/>
          </a:p>
          <a:p>
            <a:r>
              <a:rPr lang="en-US" altLang="en-US" sz="2131" dirty="0"/>
              <a:t>Sorting and searching have many applications in the area of computers</a:t>
            </a:r>
          </a:p>
        </p:txBody>
      </p:sp>
    </p:spTree>
    <p:extLst>
      <p:ext uri="{BB962C8B-B14F-4D97-AF65-F5344CB8AC3E}">
        <p14:creationId xmlns:p14="http://schemas.microsoft.com/office/powerpoint/2010/main" val="1813858297"/>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p:txBody>
          <a:bodyPr/>
          <a:lstStyle/>
          <a:p>
            <a:r>
              <a:rPr lang="en-US" altLang="en-US"/>
              <a:t>Searching Algorithms</a:t>
            </a:r>
          </a:p>
        </p:txBody>
      </p:sp>
      <p:sp>
        <p:nvSpPr>
          <p:cNvPr id="631811" name="Rectangle 3"/>
          <p:cNvSpPr>
            <a:spLocks noGrp="1" noChangeArrowheads="1"/>
          </p:cNvSpPr>
          <p:nvPr>
            <p:ph type="body" idx="1"/>
          </p:nvPr>
        </p:nvSpPr>
        <p:spPr/>
        <p:txBody>
          <a:bodyPr>
            <a:normAutofit/>
          </a:bodyPr>
          <a:lstStyle/>
          <a:p>
            <a:r>
              <a:rPr lang="en-US" altLang="en-US" sz="2131" dirty="0"/>
              <a:t>The time required to search depends on the following factors:</a:t>
            </a:r>
          </a:p>
          <a:p>
            <a:pPr lvl="1"/>
            <a:r>
              <a:rPr lang="en-US" altLang="en-US" dirty="0"/>
              <a:t>Whether the data is arranged in a particular order or not	</a:t>
            </a:r>
          </a:p>
          <a:p>
            <a:pPr lvl="1"/>
            <a:r>
              <a:rPr lang="en-US" altLang="en-US" dirty="0"/>
              <a:t>The location of the data to be searched</a:t>
            </a:r>
          </a:p>
          <a:p>
            <a:pPr lvl="1"/>
            <a:r>
              <a:rPr lang="en-US" altLang="en-US" dirty="0"/>
              <a:t>The total number of searches to be done</a:t>
            </a:r>
          </a:p>
          <a:p>
            <a:endParaRPr lang="en-US" altLang="en-US" sz="2131" dirty="0"/>
          </a:p>
          <a:p>
            <a:r>
              <a:rPr lang="en-US" altLang="en-US" sz="2131" dirty="0"/>
              <a:t>When the data is arranged in a particular order then, the time taken to search for the item is less. </a:t>
            </a:r>
          </a:p>
          <a:p>
            <a:endParaRPr lang="en-US" altLang="en-US" sz="2131" dirty="0"/>
          </a:p>
          <a:p>
            <a:r>
              <a:rPr lang="en-US" altLang="en-US" sz="2131" dirty="0"/>
              <a:t>Searching algorithms </a:t>
            </a:r>
          </a:p>
          <a:p>
            <a:pPr lvl="1"/>
            <a:r>
              <a:rPr lang="en-US" altLang="en-US" dirty="0"/>
              <a:t>Linear Search</a:t>
            </a:r>
          </a:p>
          <a:p>
            <a:pPr lvl="1"/>
            <a:r>
              <a:rPr lang="en-US" altLang="en-US" dirty="0"/>
              <a:t>Binary Search</a:t>
            </a:r>
          </a:p>
        </p:txBody>
      </p:sp>
    </p:spTree>
    <p:extLst>
      <p:ext uri="{BB962C8B-B14F-4D97-AF65-F5344CB8AC3E}">
        <p14:creationId xmlns:p14="http://schemas.microsoft.com/office/powerpoint/2010/main" val="329958177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F255-8032-4F46-B1AD-BA781BEFC426}"/>
              </a:ext>
            </a:extLst>
          </p:cNvPr>
          <p:cNvSpPr>
            <a:spLocks noGrp="1"/>
          </p:cNvSpPr>
          <p:nvPr>
            <p:ph type="title"/>
          </p:nvPr>
        </p:nvSpPr>
        <p:spPr>
          <a:xfrm>
            <a:off x="6569612" y="2631511"/>
            <a:ext cx="4979963" cy="589991"/>
          </a:xfrm>
        </p:spPr>
        <p:txBody>
          <a:bodyPr/>
          <a:lstStyle/>
          <a:p>
            <a:pPr>
              <a:defRPr/>
            </a:pPr>
            <a:br>
              <a:rPr lang="en-US" dirty="0">
                <a:ea typeface="+mj-ea"/>
                <a:cs typeface="+mj-cs"/>
              </a:rPr>
            </a:br>
            <a:r>
              <a:rPr lang="en-US" dirty="0">
                <a:ea typeface="+mj-ea"/>
                <a:cs typeface="+mj-cs"/>
              </a:rPr>
              <a:t>Searching Algorithm </a:t>
            </a:r>
            <a:br>
              <a:rPr lang="en-US" dirty="0">
                <a:ea typeface="+mj-ea"/>
                <a:cs typeface="+mj-cs"/>
              </a:rPr>
            </a:br>
            <a:endParaRPr lang="en-US" dirty="0">
              <a:ea typeface="+mj-ea"/>
              <a:cs typeface="+mj-cs"/>
            </a:endParaRP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A5562166-2B6F-4F23-8D94-0BF6B916E3BB}"/>
              </a:ext>
            </a:extLst>
          </p:cNvPr>
          <p:cNvSpPr>
            <a:spLocks noGrp="1" noChangeArrowheads="1"/>
          </p:cNvSpPr>
          <p:nvPr>
            <p:ph type="title"/>
          </p:nvPr>
        </p:nvSpPr>
        <p:spPr>
          <a:xfrm>
            <a:off x="1685779" y="381001"/>
            <a:ext cx="6332538" cy="544513"/>
          </a:xfrm>
        </p:spPr>
        <p:txBody>
          <a:bodyPr vert="horz" wrap="none" lIns="63500" tIns="25400" rIns="63500" bIns="25400" rtlCol="0" anchor="t">
            <a:spAutoFit/>
          </a:bodyPr>
          <a:lstStyle/>
          <a:p>
            <a:pPr>
              <a:defRPr/>
            </a:pPr>
            <a:r>
              <a:rPr lang="en-US" dirty="0">
                <a:solidFill>
                  <a:srgbClr val="000000"/>
                </a:solidFill>
                <a:ea typeface="+mj-ea"/>
                <a:cs typeface="+mj-cs"/>
              </a:rPr>
              <a:t>Linear Search: A Simple Search</a:t>
            </a:r>
          </a:p>
        </p:txBody>
      </p:sp>
      <p:sp>
        <p:nvSpPr>
          <p:cNvPr id="79875" name="Rectangle 3">
            <a:extLst>
              <a:ext uri="{FF2B5EF4-FFF2-40B4-BE49-F238E27FC236}">
                <a16:creationId xmlns:a16="http://schemas.microsoft.com/office/drawing/2014/main" id="{2BC88257-F178-4F2B-BF37-AFB6D0491C6B}"/>
              </a:ext>
            </a:extLst>
          </p:cNvPr>
          <p:cNvSpPr>
            <a:spLocks noChangeArrowheads="1"/>
          </p:cNvSpPr>
          <p:nvPr/>
        </p:nvSpPr>
        <p:spPr bwMode="auto">
          <a:xfrm>
            <a:off x="2895601" y="1636713"/>
            <a:ext cx="186013"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l">
              <a:defRPr/>
            </a:pPr>
            <a:endParaRPr lang="en-US">
              <a:latin typeface="Arial" charset="0"/>
              <a:ea typeface="ＭＳ Ｐゴシック" charset="0"/>
            </a:endParaRPr>
          </a:p>
        </p:txBody>
      </p:sp>
      <p:sp>
        <p:nvSpPr>
          <p:cNvPr id="79904" name="Rectangle 32">
            <a:extLst>
              <a:ext uri="{FF2B5EF4-FFF2-40B4-BE49-F238E27FC236}">
                <a16:creationId xmlns:a16="http://schemas.microsoft.com/office/drawing/2014/main" id="{6C4A1F9E-4763-43E0-9561-CFBBD6CB6394}"/>
              </a:ext>
            </a:extLst>
          </p:cNvPr>
          <p:cNvSpPr>
            <a:spLocks noGrp="1" noChangeArrowheads="1"/>
          </p:cNvSpPr>
          <p:nvPr>
            <p:ph type="body" idx="1"/>
          </p:nvPr>
        </p:nvSpPr>
        <p:spPr>
          <a:xfrm>
            <a:off x="2057400" y="1371600"/>
            <a:ext cx="7772400" cy="4724400"/>
          </a:xfrm>
        </p:spPr>
        <p:txBody>
          <a:bodyPr>
            <a:normAutofit/>
          </a:bodyPr>
          <a:lstStyle/>
          <a:p>
            <a:pPr marL="457200" indent="-457200">
              <a:lnSpc>
                <a:spcPct val="90000"/>
              </a:lnSpc>
              <a:defRPr/>
            </a:pPr>
            <a:r>
              <a:rPr lang="en-US" sz="2400" b="1" dirty="0">
                <a:solidFill>
                  <a:srgbClr val="000000"/>
                </a:solidFill>
                <a:cs typeface="+mn-cs"/>
              </a:rPr>
              <a:t>A search traverses the collection until</a:t>
            </a:r>
          </a:p>
          <a:p>
            <a:pPr marL="914400" lvl="1" indent="-457200">
              <a:lnSpc>
                <a:spcPct val="90000"/>
              </a:lnSpc>
              <a:defRPr/>
            </a:pPr>
            <a:r>
              <a:rPr lang="en-US" sz="2400" b="1" dirty="0">
                <a:solidFill>
                  <a:srgbClr val="000000"/>
                </a:solidFill>
              </a:rPr>
              <a:t>The desired element is found </a:t>
            </a:r>
          </a:p>
          <a:p>
            <a:pPr marL="914400" lvl="1" indent="-457200">
              <a:lnSpc>
                <a:spcPct val="90000"/>
              </a:lnSpc>
              <a:defRPr/>
            </a:pPr>
            <a:r>
              <a:rPr lang="en-US" sz="2400" b="1" dirty="0">
                <a:solidFill>
                  <a:srgbClr val="000000"/>
                </a:solidFill>
              </a:rPr>
              <a:t>Or the collection is exhausted</a:t>
            </a:r>
          </a:p>
          <a:p>
            <a:pPr marL="914400" lvl="1" indent="-457200">
              <a:lnSpc>
                <a:spcPct val="90000"/>
              </a:lnSpc>
              <a:defRPr/>
            </a:pPr>
            <a:endParaRPr lang="en-US" sz="2400" b="1" dirty="0">
              <a:solidFill>
                <a:srgbClr val="000000"/>
              </a:solidFill>
            </a:endParaRPr>
          </a:p>
          <a:p>
            <a:pPr marL="457200" indent="-457200">
              <a:lnSpc>
                <a:spcPct val="90000"/>
              </a:lnSpc>
              <a:defRPr/>
            </a:pPr>
            <a:r>
              <a:rPr lang="en-US" sz="2400" b="1" dirty="0">
                <a:solidFill>
                  <a:srgbClr val="000000"/>
                </a:solidFill>
                <a:cs typeface="+mn-cs"/>
              </a:rPr>
              <a:t>If the collection is ordered, I might not have to look at all elements</a:t>
            </a:r>
          </a:p>
          <a:p>
            <a:pPr marL="914400" lvl="1" indent="-457200">
              <a:lnSpc>
                <a:spcPct val="90000"/>
              </a:lnSpc>
              <a:defRPr/>
            </a:pPr>
            <a:r>
              <a:rPr lang="en-US" sz="2400" b="1" dirty="0">
                <a:solidFill>
                  <a:srgbClr val="000000"/>
                </a:solidFill>
              </a:rPr>
              <a:t>I can stop looking when I know the element cannot be in the collection.</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a:extLst>
              <a:ext uri="{FF2B5EF4-FFF2-40B4-BE49-F238E27FC236}">
                <a16:creationId xmlns:a16="http://schemas.microsoft.com/office/drawing/2014/main" id="{E561C602-7460-465D-AAA9-F635D436D174}"/>
              </a:ext>
            </a:extLst>
          </p:cNvPr>
          <p:cNvSpPr>
            <a:spLocks noGrp="1" noChangeArrowheads="1"/>
          </p:cNvSpPr>
          <p:nvPr>
            <p:ph type="title"/>
          </p:nvPr>
        </p:nvSpPr>
        <p:spPr>
          <a:xfrm>
            <a:off x="2209800" y="609600"/>
            <a:ext cx="7772400" cy="838200"/>
          </a:xfrm>
        </p:spPr>
        <p:txBody>
          <a:bodyPr/>
          <a:lstStyle/>
          <a:p>
            <a:pPr>
              <a:defRPr/>
            </a:pPr>
            <a:r>
              <a:rPr lang="en-US" dirty="0">
                <a:solidFill>
                  <a:srgbClr val="000000"/>
                </a:solidFill>
                <a:ea typeface="+mj-ea"/>
                <a:cs typeface="+mj-cs"/>
              </a:rPr>
              <a:t>The Scenario</a:t>
            </a:r>
          </a:p>
        </p:txBody>
      </p:sp>
      <p:sp>
        <p:nvSpPr>
          <p:cNvPr id="684035" name="Rectangle 3">
            <a:extLst>
              <a:ext uri="{FF2B5EF4-FFF2-40B4-BE49-F238E27FC236}">
                <a16:creationId xmlns:a16="http://schemas.microsoft.com/office/drawing/2014/main" id="{EA292A7F-F9BA-470C-BC60-4B1664F711EB}"/>
              </a:ext>
            </a:extLst>
          </p:cNvPr>
          <p:cNvSpPr>
            <a:spLocks noGrp="1" noChangeArrowheads="1"/>
          </p:cNvSpPr>
          <p:nvPr>
            <p:ph type="body" idx="1"/>
          </p:nvPr>
        </p:nvSpPr>
        <p:spPr>
          <a:xfrm>
            <a:off x="2286000" y="1447800"/>
            <a:ext cx="8001000" cy="2819400"/>
          </a:xfrm>
        </p:spPr>
        <p:txBody>
          <a:bodyPr>
            <a:normAutofit fontScale="92500"/>
          </a:bodyPr>
          <a:lstStyle/>
          <a:p>
            <a:pPr>
              <a:defRPr/>
            </a:pPr>
            <a:r>
              <a:rPr lang="en-US" sz="2400" b="1" dirty="0">
                <a:solidFill>
                  <a:srgbClr val="000000"/>
                </a:solidFill>
                <a:cs typeface="+mn-cs"/>
              </a:rPr>
              <a:t>We have a sorted array</a:t>
            </a:r>
          </a:p>
          <a:p>
            <a:pPr>
              <a:defRPr/>
            </a:pPr>
            <a:endParaRPr lang="en-US" sz="2400" b="1" dirty="0">
              <a:solidFill>
                <a:srgbClr val="000000"/>
              </a:solidFill>
              <a:cs typeface="+mn-cs"/>
            </a:endParaRPr>
          </a:p>
          <a:p>
            <a:pPr>
              <a:defRPr/>
            </a:pPr>
            <a:r>
              <a:rPr lang="en-US" sz="2400" b="1" dirty="0">
                <a:solidFill>
                  <a:srgbClr val="000000"/>
                </a:solidFill>
                <a:cs typeface="+mn-cs"/>
              </a:rPr>
              <a:t>We want to determine if a particular element is in the array</a:t>
            </a:r>
          </a:p>
          <a:p>
            <a:pPr lvl="1">
              <a:defRPr/>
            </a:pPr>
            <a:r>
              <a:rPr lang="en-US" sz="2400" b="1" dirty="0">
                <a:solidFill>
                  <a:srgbClr val="000000"/>
                </a:solidFill>
              </a:rPr>
              <a:t>Once found, print or return (index, </a:t>
            </a:r>
            <a:r>
              <a:rPr lang="en-US" sz="2400" b="1" dirty="0" err="1">
                <a:solidFill>
                  <a:srgbClr val="000000"/>
                </a:solidFill>
              </a:rPr>
              <a:t>boolean</a:t>
            </a:r>
            <a:r>
              <a:rPr lang="en-US" sz="2400" b="1" dirty="0">
                <a:solidFill>
                  <a:srgbClr val="000000"/>
                </a:solidFill>
              </a:rPr>
              <a:t>, etc.)</a:t>
            </a:r>
          </a:p>
          <a:p>
            <a:pPr lvl="1">
              <a:defRPr/>
            </a:pPr>
            <a:r>
              <a:rPr lang="en-US" sz="2400" b="1" dirty="0">
                <a:solidFill>
                  <a:srgbClr val="000000"/>
                </a:solidFill>
              </a:rPr>
              <a:t>If not found, indicate the element is not in the collection</a:t>
            </a:r>
          </a:p>
          <a:p>
            <a:pPr>
              <a:defRPr/>
            </a:pPr>
            <a:endParaRPr lang="en-US" sz="2400" b="1" dirty="0">
              <a:solidFill>
                <a:srgbClr val="000000"/>
              </a:solidFill>
              <a:cs typeface="+mn-cs"/>
            </a:endParaRPr>
          </a:p>
        </p:txBody>
      </p:sp>
      <p:grpSp>
        <p:nvGrpSpPr>
          <p:cNvPr id="44035" name="Group 4">
            <a:extLst>
              <a:ext uri="{FF2B5EF4-FFF2-40B4-BE49-F238E27FC236}">
                <a16:creationId xmlns:a16="http://schemas.microsoft.com/office/drawing/2014/main" id="{1FF8BE09-3014-450D-9A5A-CB8F5BCF5A71}"/>
              </a:ext>
            </a:extLst>
          </p:cNvPr>
          <p:cNvGrpSpPr>
            <a:grpSpLocks/>
          </p:cNvGrpSpPr>
          <p:nvPr/>
        </p:nvGrpSpPr>
        <p:grpSpPr bwMode="auto">
          <a:xfrm>
            <a:off x="2438400" y="4419600"/>
            <a:ext cx="7315200" cy="1155700"/>
            <a:chOff x="576" y="1330"/>
            <a:chExt cx="4608" cy="728"/>
          </a:xfrm>
        </p:grpSpPr>
        <p:sp>
          <p:nvSpPr>
            <p:cNvPr id="684037" name="Rectangle 5">
              <a:extLst>
                <a:ext uri="{FF2B5EF4-FFF2-40B4-BE49-F238E27FC236}">
                  <a16:creationId xmlns:a16="http://schemas.microsoft.com/office/drawing/2014/main" id="{840CEEE4-D32C-4A34-9ADB-A3FCF11B3109}"/>
                </a:ext>
              </a:extLst>
            </p:cNvPr>
            <p:cNvSpPr>
              <a:spLocks noChangeArrowheads="1"/>
            </p:cNvSpPr>
            <p:nvPr/>
          </p:nvSpPr>
          <p:spPr bwMode="auto">
            <a:xfrm>
              <a:off x="576" y="1344"/>
              <a:ext cx="4608" cy="698"/>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84038" name="Line 6">
              <a:extLst>
                <a:ext uri="{FF2B5EF4-FFF2-40B4-BE49-F238E27FC236}">
                  <a16:creationId xmlns:a16="http://schemas.microsoft.com/office/drawing/2014/main" id="{E4B5AD67-0068-4200-B786-C500D6F605CC}"/>
                </a:ext>
              </a:extLst>
            </p:cNvPr>
            <p:cNvSpPr>
              <a:spLocks noChangeShapeType="1"/>
            </p:cNvSpPr>
            <p:nvPr/>
          </p:nvSpPr>
          <p:spPr bwMode="auto">
            <a:xfrm>
              <a:off x="2819" y="1353"/>
              <a:ext cx="0" cy="68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84039" name="Line 7">
              <a:extLst>
                <a:ext uri="{FF2B5EF4-FFF2-40B4-BE49-F238E27FC236}">
                  <a16:creationId xmlns:a16="http://schemas.microsoft.com/office/drawing/2014/main" id="{5D19B84A-F36A-447E-8372-B8521F0B9E87}"/>
                </a:ext>
              </a:extLst>
            </p:cNvPr>
            <p:cNvSpPr>
              <a:spLocks noChangeShapeType="1"/>
            </p:cNvSpPr>
            <p:nvPr/>
          </p:nvSpPr>
          <p:spPr bwMode="auto">
            <a:xfrm>
              <a:off x="1673" y="1330"/>
              <a:ext cx="0" cy="71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84040" name="Line 8">
              <a:extLst>
                <a:ext uri="{FF2B5EF4-FFF2-40B4-BE49-F238E27FC236}">
                  <a16:creationId xmlns:a16="http://schemas.microsoft.com/office/drawing/2014/main" id="{0E73818E-FF7C-462C-8F9F-32EAC59884D2}"/>
                </a:ext>
              </a:extLst>
            </p:cNvPr>
            <p:cNvSpPr>
              <a:spLocks noChangeShapeType="1"/>
            </p:cNvSpPr>
            <p:nvPr/>
          </p:nvSpPr>
          <p:spPr bwMode="auto">
            <a:xfrm>
              <a:off x="4066" y="1330"/>
              <a:ext cx="0" cy="72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84041" name="Line 9">
              <a:extLst>
                <a:ext uri="{FF2B5EF4-FFF2-40B4-BE49-F238E27FC236}">
                  <a16:creationId xmlns:a16="http://schemas.microsoft.com/office/drawing/2014/main" id="{11B3C1E1-C871-4735-B048-71190A98F45E}"/>
                </a:ext>
              </a:extLst>
            </p:cNvPr>
            <p:cNvSpPr>
              <a:spLocks noChangeShapeType="1"/>
            </p:cNvSpPr>
            <p:nvPr/>
          </p:nvSpPr>
          <p:spPr bwMode="auto">
            <a:xfrm>
              <a:off x="1092" y="1353"/>
              <a:ext cx="0" cy="68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84042" name="Line 10">
              <a:extLst>
                <a:ext uri="{FF2B5EF4-FFF2-40B4-BE49-F238E27FC236}">
                  <a16:creationId xmlns:a16="http://schemas.microsoft.com/office/drawing/2014/main" id="{BFBDBB1C-8788-4F5E-A28F-BE7A3453635E}"/>
                </a:ext>
              </a:extLst>
            </p:cNvPr>
            <p:cNvSpPr>
              <a:spLocks noChangeShapeType="1"/>
            </p:cNvSpPr>
            <p:nvPr/>
          </p:nvSpPr>
          <p:spPr bwMode="auto">
            <a:xfrm>
              <a:off x="2205" y="1330"/>
              <a:ext cx="0" cy="71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84043" name="Line 11">
              <a:extLst>
                <a:ext uri="{FF2B5EF4-FFF2-40B4-BE49-F238E27FC236}">
                  <a16:creationId xmlns:a16="http://schemas.microsoft.com/office/drawing/2014/main" id="{EFE2FA71-FAB2-4A61-8C81-D00459524D43}"/>
                </a:ext>
              </a:extLst>
            </p:cNvPr>
            <p:cNvSpPr>
              <a:spLocks noChangeShapeType="1"/>
            </p:cNvSpPr>
            <p:nvPr/>
          </p:nvSpPr>
          <p:spPr bwMode="auto">
            <a:xfrm>
              <a:off x="3401" y="1334"/>
              <a:ext cx="0" cy="724"/>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84044" name="Line 12">
              <a:extLst>
                <a:ext uri="{FF2B5EF4-FFF2-40B4-BE49-F238E27FC236}">
                  <a16:creationId xmlns:a16="http://schemas.microsoft.com/office/drawing/2014/main" id="{73B702CA-0067-4C89-BBEE-6F34841B16E3}"/>
                </a:ext>
              </a:extLst>
            </p:cNvPr>
            <p:cNvSpPr>
              <a:spLocks noChangeShapeType="1"/>
            </p:cNvSpPr>
            <p:nvPr/>
          </p:nvSpPr>
          <p:spPr bwMode="auto">
            <a:xfrm>
              <a:off x="4615" y="1344"/>
              <a:ext cx="0" cy="70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84045" name="Text Box 13">
              <a:extLst>
                <a:ext uri="{FF2B5EF4-FFF2-40B4-BE49-F238E27FC236}">
                  <a16:creationId xmlns:a16="http://schemas.microsoft.com/office/drawing/2014/main" id="{494A4729-C6BA-440D-9F96-FDA10F4EB6A0}"/>
                </a:ext>
              </a:extLst>
            </p:cNvPr>
            <p:cNvSpPr txBox="1">
              <a:spLocks noChangeArrowheads="1"/>
            </p:cNvSpPr>
            <p:nvPr/>
          </p:nvSpPr>
          <p:spPr bwMode="auto">
            <a:xfrm>
              <a:off x="662" y="1546"/>
              <a:ext cx="443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a:latin typeface="Arial" charset="0"/>
                  <a:ea typeface="ＭＳ Ｐゴシック" charset="0"/>
                </a:rPr>
                <a:t> 7	12	42	59	71	86	104	212</a:t>
              </a:r>
            </a:p>
          </p:txBody>
        </p:sp>
      </p:gr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a:extLst>
              <a:ext uri="{FF2B5EF4-FFF2-40B4-BE49-F238E27FC236}">
                <a16:creationId xmlns:a16="http://schemas.microsoft.com/office/drawing/2014/main" id="{19D7F0E8-B97A-4C90-8E43-B0101B277CD1}"/>
              </a:ext>
            </a:extLst>
          </p:cNvPr>
          <p:cNvSpPr>
            <a:spLocks noGrp="1" noChangeArrowheads="1"/>
          </p:cNvSpPr>
          <p:nvPr>
            <p:ph type="title"/>
          </p:nvPr>
        </p:nvSpPr>
        <p:spPr>
          <a:xfrm>
            <a:off x="2209800" y="304800"/>
            <a:ext cx="7772400" cy="762000"/>
          </a:xfrm>
        </p:spPr>
        <p:txBody>
          <a:bodyPr/>
          <a:lstStyle/>
          <a:p>
            <a:pPr>
              <a:defRPr/>
            </a:pPr>
            <a:r>
              <a:rPr lang="en-US" dirty="0">
                <a:solidFill>
                  <a:srgbClr val="000000"/>
                </a:solidFill>
                <a:ea typeface="+mj-ea"/>
                <a:cs typeface="+mj-cs"/>
              </a:rPr>
              <a:t>A Better Search Algorithm</a:t>
            </a:r>
          </a:p>
        </p:txBody>
      </p:sp>
      <p:sp>
        <p:nvSpPr>
          <p:cNvPr id="686083" name="Rectangle 3">
            <a:extLst>
              <a:ext uri="{FF2B5EF4-FFF2-40B4-BE49-F238E27FC236}">
                <a16:creationId xmlns:a16="http://schemas.microsoft.com/office/drawing/2014/main" id="{58E23648-FA1B-4792-995A-754015E94ABE}"/>
              </a:ext>
            </a:extLst>
          </p:cNvPr>
          <p:cNvSpPr>
            <a:spLocks noGrp="1" noChangeArrowheads="1"/>
          </p:cNvSpPr>
          <p:nvPr>
            <p:ph type="body" idx="1"/>
          </p:nvPr>
        </p:nvSpPr>
        <p:spPr>
          <a:xfrm>
            <a:off x="2057400" y="1752600"/>
            <a:ext cx="8077200" cy="4343400"/>
          </a:xfrm>
        </p:spPr>
        <p:txBody>
          <a:bodyPr>
            <a:normAutofit/>
          </a:bodyPr>
          <a:lstStyle/>
          <a:p>
            <a:pPr marL="0" indent="0">
              <a:buNone/>
              <a:defRPr/>
            </a:pPr>
            <a:r>
              <a:rPr lang="en-US" sz="2400" b="1" dirty="0">
                <a:solidFill>
                  <a:srgbClr val="000000"/>
                </a:solidFill>
                <a:cs typeface="+mn-cs"/>
              </a:rPr>
              <a:t>Of course we could use our simpler search and traverse the array.</a:t>
            </a:r>
          </a:p>
          <a:p>
            <a:pPr marL="0" indent="0">
              <a:buNone/>
              <a:defRPr/>
            </a:pPr>
            <a:r>
              <a:rPr lang="en-US" sz="2400" b="1" dirty="0">
                <a:solidFill>
                  <a:srgbClr val="000000"/>
                </a:solidFill>
                <a:cs typeface="+mn-cs"/>
              </a:rPr>
              <a:t>But we can use the fact that the array is sorted to our advantage.</a:t>
            </a:r>
          </a:p>
          <a:p>
            <a:pPr marL="0" indent="0">
              <a:buNone/>
              <a:defRPr/>
            </a:pPr>
            <a:r>
              <a:rPr lang="en-US" sz="2400" b="1" dirty="0">
                <a:solidFill>
                  <a:srgbClr val="000000"/>
                </a:solidFill>
                <a:cs typeface="+mn-cs"/>
              </a:rPr>
              <a:t>This will allow us to reduce the number of comparisons.</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en-US" altLang="en-US" dirty="0"/>
              <a:t>Skills of Software Developer</a:t>
            </a:r>
            <a:endParaRPr lang="en-US" altLang="en-US" sz="2664" dirty="0"/>
          </a:p>
        </p:txBody>
      </p:sp>
      <p:sp>
        <p:nvSpPr>
          <p:cNvPr id="419843" name="Rectangle 3"/>
          <p:cNvSpPr>
            <a:spLocks noGrp="1" noChangeArrowheads="1"/>
          </p:cNvSpPr>
          <p:nvPr>
            <p:ph type="body" idx="1"/>
          </p:nvPr>
        </p:nvSpPr>
        <p:spPr/>
        <p:txBody>
          <a:bodyPr/>
          <a:lstStyle/>
          <a:p>
            <a:r>
              <a:rPr lang="en-US" altLang="en-US" dirty="0"/>
              <a:t>The following are the ten skills to be possessed by a Software Developer</a:t>
            </a:r>
          </a:p>
          <a:p>
            <a:pPr lvl="1">
              <a:buClr>
                <a:schemeClr val="tx1"/>
              </a:buClr>
            </a:pPr>
            <a:r>
              <a:rPr lang="en-US" altLang="en-US" dirty="0"/>
              <a:t>Analytical ability </a:t>
            </a:r>
          </a:p>
          <a:p>
            <a:pPr lvl="1">
              <a:buClr>
                <a:schemeClr val="tx1"/>
              </a:buClr>
            </a:pPr>
            <a:r>
              <a:rPr lang="en-US" altLang="en-US" dirty="0"/>
              <a:t>Analysis </a:t>
            </a:r>
          </a:p>
          <a:p>
            <a:pPr lvl="1">
              <a:buClr>
                <a:schemeClr val="tx1"/>
              </a:buClr>
            </a:pPr>
            <a:r>
              <a:rPr lang="en-US" altLang="en-US" dirty="0"/>
              <a:t>Design</a:t>
            </a:r>
          </a:p>
          <a:p>
            <a:pPr lvl="1">
              <a:buClr>
                <a:schemeClr val="tx1"/>
              </a:buClr>
            </a:pPr>
            <a:r>
              <a:rPr lang="en-US" altLang="en-US" dirty="0"/>
              <a:t>Technical knowledge </a:t>
            </a:r>
          </a:p>
          <a:p>
            <a:pPr lvl="1">
              <a:buClr>
                <a:schemeClr val="tx1"/>
              </a:buClr>
            </a:pPr>
            <a:r>
              <a:rPr lang="en-US" altLang="en-US" dirty="0"/>
              <a:t>Programming ability </a:t>
            </a:r>
          </a:p>
          <a:p>
            <a:pPr lvl="1">
              <a:buClr>
                <a:schemeClr val="tx1"/>
              </a:buClr>
            </a:pPr>
            <a:r>
              <a:rPr lang="en-US" altLang="en-US" dirty="0"/>
              <a:t>Testing </a:t>
            </a:r>
          </a:p>
          <a:p>
            <a:pPr lvl="1">
              <a:buClr>
                <a:schemeClr val="tx1"/>
              </a:buClr>
            </a:pPr>
            <a:r>
              <a:rPr lang="en-US" altLang="en-US" dirty="0"/>
              <a:t>Quality planning and Practice </a:t>
            </a:r>
          </a:p>
          <a:p>
            <a:pPr lvl="1">
              <a:buClr>
                <a:schemeClr val="tx1"/>
              </a:buClr>
            </a:pPr>
            <a:r>
              <a:rPr lang="en-US" altLang="en-US" dirty="0"/>
              <a:t>Innovation </a:t>
            </a:r>
          </a:p>
          <a:p>
            <a:pPr lvl="1">
              <a:buClr>
                <a:schemeClr val="tx1"/>
              </a:buClr>
            </a:pPr>
            <a:r>
              <a:rPr lang="en-US" altLang="en-US" dirty="0"/>
              <a:t>Team working </a:t>
            </a:r>
          </a:p>
          <a:p>
            <a:pPr lvl="1">
              <a:buClr>
                <a:schemeClr val="tx1"/>
              </a:buClr>
            </a:pPr>
            <a:r>
              <a:rPr lang="en-US" altLang="en-US" dirty="0"/>
              <a:t>Communication </a:t>
            </a:r>
          </a:p>
          <a:p>
            <a:endParaRPr lang="en-US" altLang="en-US" dirty="0"/>
          </a:p>
        </p:txBody>
      </p:sp>
    </p:spTree>
    <p:extLst>
      <p:ext uri="{BB962C8B-B14F-4D97-AF65-F5344CB8AC3E}">
        <p14:creationId xmlns:p14="http://schemas.microsoft.com/office/powerpoint/2010/main" val="3104792016"/>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a:extLst>
              <a:ext uri="{FF2B5EF4-FFF2-40B4-BE49-F238E27FC236}">
                <a16:creationId xmlns:a16="http://schemas.microsoft.com/office/drawing/2014/main" id="{B4F894FB-E6F9-4FAF-B00C-43D9041AB3D3}"/>
              </a:ext>
            </a:extLst>
          </p:cNvPr>
          <p:cNvSpPr>
            <a:spLocks noGrp="1" noChangeArrowheads="1"/>
          </p:cNvSpPr>
          <p:nvPr>
            <p:ph type="title"/>
          </p:nvPr>
        </p:nvSpPr>
        <p:spPr>
          <a:xfrm>
            <a:off x="2209800" y="304800"/>
            <a:ext cx="7772400" cy="1143000"/>
          </a:xfrm>
        </p:spPr>
        <p:txBody>
          <a:bodyPr/>
          <a:lstStyle/>
          <a:p>
            <a:pPr>
              <a:defRPr/>
            </a:pPr>
            <a:r>
              <a:rPr lang="en-US">
                <a:ea typeface="+mj-ea"/>
                <a:cs typeface="+mj-cs"/>
              </a:rPr>
              <a:t>Binary Search</a:t>
            </a:r>
          </a:p>
        </p:txBody>
      </p:sp>
      <p:sp>
        <p:nvSpPr>
          <p:cNvPr id="688131" name="Rectangle 3">
            <a:extLst>
              <a:ext uri="{FF2B5EF4-FFF2-40B4-BE49-F238E27FC236}">
                <a16:creationId xmlns:a16="http://schemas.microsoft.com/office/drawing/2014/main" id="{1EBC8F51-E042-46AE-BD0E-D2EBAE1D1EF3}"/>
              </a:ext>
            </a:extLst>
          </p:cNvPr>
          <p:cNvSpPr>
            <a:spLocks noGrp="1" noChangeArrowheads="1"/>
          </p:cNvSpPr>
          <p:nvPr>
            <p:ph type="body" idx="1"/>
          </p:nvPr>
        </p:nvSpPr>
        <p:spPr>
          <a:xfrm>
            <a:off x="2209800" y="1752600"/>
            <a:ext cx="7772400" cy="4114800"/>
          </a:xfrm>
        </p:spPr>
        <p:txBody>
          <a:bodyPr/>
          <a:lstStyle/>
          <a:p>
            <a:r>
              <a:rPr lang="en-US" altLang="en-US" b="1" dirty="0">
                <a:solidFill>
                  <a:srgbClr val="000000"/>
                </a:solidFill>
              </a:rPr>
              <a:t>Requires a sorted array or a </a:t>
            </a:r>
            <a:r>
              <a:rPr lang="en-US" altLang="en-US" b="1" i="1" dirty="0">
                <a:solidFill>
                  <a:srgbClr val="000000"/>
                </a:solidFill>
              </a:rPr>
              <a:t>binary search tree</a:t>
            </a:r>
            <a:r>
              <a:rPr lang="en-US" altLang="en-US" b="1" dirty="0">
                <a:solidFill>
                  <a:srgbClr val="000000"/>
                </a:solidFill>
              </a:rPr>
              <a:t>.</a:t>
            </a:r>
          </a:p>
          <a:p>
            <a:endParaRPr lang="en-US" altLang="en-US" b="1" dirty="0">
              <a:solidFill>
                <a:srgbClr val="000000"/>
              </a:solidFill>
            </a:endParaRPr>
          </a:p>
          <a:p>
            <a:r>
              <a:rPr lang="en-US" altLang="en-US" b="1" dirty="0">
                <a:solidFill>
                  <a:srgbClr val="000000"/>
                </a:solidFill>
              </a:rPr>
              <a:t>Cuts the </a:t>
            </a:r>
            <a:r>
              <a:rPr lang="ja-JP" altLang="en-US" b="1" dirty="0">
                <a:solidFill>
                  <a:srgbClr val="000000"/>
                </a:solidFill>
              </a:rPr>
              <a:t>“</a:t>
            </a:r>
            <a:r>
              <a:rPr lang="en-US" altLang="ja-JP" b="1" dirty="0">
                <a:solidFill>
                  <a:srgbClr val="000000"/>
                </a:solidFill>
              </a:rPr>
              <a:t>search space</a:t>
            </a:r>
            <a:r>
              <a:rPr lang="ja-JP" altLang="en-US" b="1" dirty="0">
                <a:solidFill>
                  <a:srgbClr val="000000"/>
                </a:solidFill>
              </a:rPr>
              <a:t>”</a:t>
            </a:r>
            <a:r>
              <a:rPr lang="en-US" altLang="ja-JP" b="1" dirty="0">
                <a:solidFill>
                  <a:srgbClr val="000000"/>
                </a:solidFill>
              </a:rPr>
              <a:t> in half each time.</a:t>
            </a:r>
          </a:p>
          <a:p>
            <a:endParaRPr lang="en-US" altLang="en-US" b="1" dirty="0">
              <a:solidFill>
                <a:srgbClr val="000000"/>
              </a:solidFill>
            </a:endParaRPr>
          </a:p>
          <a:p>
            <a:r>
              <a:rPr lang="en-US" altLang="en-US" b="1" dirty="0">
                <a:solidFill>
                  <a:srgbClr val="000000"/>
                </a:solidFill>
              </a:rPr>
              <a:t>Keeps cutting the search space in half until the target is found or has exhausted the all possible locations.</a:t>
            </a: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a:extLst>
              <a:ext uri="{FF2B5EF4-FFF2-40B4-BE49-F238E27FC236}">
                <a16:creationId xmlns:a16="http://schemas.microsoft.com/office/drawing/2014/main" id="{FCE5A9FA-0431-41FB-B91A-CCA57C218196}"/>
              </a:ext>
            </a:extLst>
          </p:cNvPr>
          <p:cNvSpPr>
            <a:spLocks noGrp="1" noChangeArrowheads="1"/>
          </p:cNvSpPr>
          <p:nvPr>
            <p:ph type="title"/>
          </p:nvPr>
        </p:nvSpPr>
        <p:spPr>
          <a:xfrm>
            <a:off x="2209800" y="304800"/>
            <a:ext cx="7772400" cy="1143000"/>
          </a:xfrm>
        </p:spPr>
        <p:txBody>
          <a:bodyPr/>
          <a:lstStyle/>
          <a:p>
            <a:pPr>
              <a:defRPr/>
            </a:pPr>
            <a:r>
              <a:rPr lang="en-US" dirty="0">
                <a:ea typeface="+mj-ea"/>
                <a:cs typeface="+mj-cs"/>
              </a:rPr>
              <a:t>Binary Search Algorithm</a:t>
            </a:r>
          </a:p>
        </p:txBody>
      </p:sp>
      <p:sp>
        <p:nvSpPr>
          <p:cNvPr id="690179" name="Rectangle 3">
            <a:extLst>
              <a:ext uri="{FF2B5EF4-FFF2-40B4-BE49-F238E27FC236}">
                <a16:creationId xmlns:a16="http://schemas.microsoft.com/office/drawing/2014/main" id="{634AE70A-ED75-4104-88E6-60A998B99B9D}"/>
              </a:ext>
            </a:extLst>
          </p:cNvPr>
          <p:cNvSpPr>
            <a:spLocks noGrp="1" noChangeArrowheads="1"/>
          </p:cNvSpPr>
          <p:nvPr>
            <p:ph type="body" idx="1"/>
          </p:nvPr>
        </p:nvSpPr>
        <p:spPr>
          <a:xfrm>
            <a:off x="2209800" y="1676400"/>
            <a:ext cx="7772400" cy="4114800"/>
          </a:xfrm>
        </p:spPr>
        <p:txBody>
          <a:bodyPr/>
          <a:lstStyle/>
          <a:p>
            <a:pPr>
              <a:buFontTx/>
              <a:buNone/>
            </a:pPr>
            <a:r>
              <a:rPr lang="en-US" altLang="en-US" b="1" dirty="0">
                <a:solidFill>
                  <a:srgbClr val="000000"/>
                </a:solidFill>
                <a:latin typeface="Courier New" panose="02070309020205020404" pitchFamily="49" charset="0"/>
              </a:rPr>
              <a:t>look at </a:t>
            </a:r>
            <a:r>
              <a:rPr lang="ja-JP" altLang="en-US" b="1" dirty="0">
                <a:solidFill>
                  <a:srgbClr val="000000"/>
                </a:solidFill>
              </a:rPr>
              <a:t>“</a:t>
            </a:r>
            <a:r>
              <a:rPr lang="en-US" altLang="ja-JP" b="1" dirty="0">
                <a:solidFill>
                  <a:srgbClr val="000000"/>
                </a:solidFill>
                <a:latin typeface="Courier New" panose="02070309020205020404" pitchFamily="49" charset="0"/>
              </a:rPr>
              <a:t>middle</a:t>
            </a:r>
            <a:r>
              <a:rPr lang="ja-JP" altLang="en-US" b="1" dirty="0">
                <a:solidFill>
                  <a:srgbClr val="000000"/>
                </a:solidFill>
              </a:rPr>
              <a:t>”</a:t>
            </a:r>
            <a:r>
              <a:rPr lang="en-US" altLang="ja-JP" b="1" dirty="0">
                <a:solidFill>
                  <a:srgbClr val="000000"/>
                </a:solidFill>
                <a:latin typeface="Courier New" panose="02070309020205020404" pitchFamily="49" charset="0"/>
              </a:rPr>
              <a:t> element</a:t>
            </a:r>
          </a:p>
          <a:p>
            <a:pPr>
              <a:buFontTx/>
              <a:buNone/>
            </a:pPr>
            <a:endParaRPr lang="en-US" altLang="en-US" b="1" dirty="0">
              <a:solidFill>
                <a:srgbClr val="000000"/>
              </a:solidFill>
              <a:latin typeface="Courier New" panose="02070309020205020404" pitchFamily="49" charset="0"/>
            </a:endParaRPr>
          </a:p>
          <a:p>
            <a:pPr>
              <a:buFontTx/>
              <a:buNone/>
            </a:pPr>
            <a:r>
              <a:rPr lang="en-US" altLang="en-US" b="1" dirty="0">
                <a:solidFill>
                  <a:srgbClr val="000000"/>
                </a:solidFill>
                <a:latin typeface="Courier New" panose="02070309020205020404" pitchFamily="49" charset="0"/>
              </a:rPr>
              <a:t>if no match then</a:t>
            </a:r>
          </a:p>
          <a:p>
            <a:pPr>
              <a:buFontTx/>
              <a:buNone/>
            </a:pPr>
            <a:r>
              <a:rPr lang="en-US" altLang="en-US" b="1" dirty="0">
                <a:solidFill>
                  <a:srgbClr val="000000"/>
                </a:solidFill>
                <a:latin typeface="Courier New" panose="02070309020205020404" pitchFamily="49" charset="0"/>
              </a:rPr>
              <a:t>  look </a:t>
            </a:r>
            <a:r>
              <a:rPr lang="en-US" altLang="en-US" b="1" i="1" dirty="0">
                <a:solidFill>
                  <a:srgbClr val="000000"/>
                </a:solidFill>
                <a:latin typeface="Courier New" panose="02070309020205020404" pitchFamily="49" charset="0"/>
              </a:rPr>
              <a:t>left</a:t>
            </a:r>
            <a:r>
              <a:rPr lang="en-US" altLang="en-US" b="1" dirty="0">
                <a:solidFill>
                  <a:srgbClr val="000000"/>
                </a:solidFill>
                <a:latin typeface="Courier New" panose="02070309020205020404" pitchFamily="49" charset="0"/>
              </a:rPr>
              <a:t> (</a:t>
            </a:r>
            <a:r>
              <a:rPr lang="en-US" altLang="en-US" b="1" dirty="0">
                <a:solidFill>
                  <a:srgbClr val="FB0A1A"/>
                </a:solidFill>
                <a:latin typeface="Courier New" panose="02070309020205020404" pitchFamily="49" charset="0"/>
              </a:rPr>
              <a:t>if need smaller</a:t>
            </a:r>
            <a:r>
              <a:rPr lang="en-US" altLang="en-US" b="1" dirty="0">
                <a:solidFill>
                  <a:srgbClr val="000000"/>
                </a:solidFill>
                <a:latin typeface="Courier New" panose="02070309020205020404" pitchFamily="49" charset="0"/>
              </a:rPr>
              <a:t>) or </a:t>
            </a:r>
          </a:p>
          <a:p>
            <a:pPr>
              <a:buFontTx/>
              <a:buNone/>
            </a:pPr>
            <a:r>
              <a:rPr lang="en-US" altLang="en-US" b="1" dirty="0">
                <a:solidFill>
                  <a:srgbClr val="000000"/>
                </a:solidFill>
                <a:latin typeface="Courier New" panose="02070309020205020404" pitchFamily="49" charset="0"/>
              </a:rPr>
              <a:t>       </a:t>
            </a:r>
            <a:r>
              <a:rPr lang="en-US" altLang="en-US" b="1" i="1" dirty="0">
                <a:solidFill>
                  <a:srgbClr val="000000"/>
                </a:solidFill>
                <a:latin typeface="Courier New" panose="02070309020205020404" pitchFamily="49" charset="0"/>
              </a:rPr>
              <a:t>right</a:t>
            </a:r>
            <a:r>
              <a:rPr lang="en-US" altLang="en-US" b="1" dirty="0">
                <a:solidFill>
                  <a:srgbClr val="000000"/>
                </a:solidFill>
                <a:latin typeface="Courier New" panose="02070309020205020404" pitchFamily="49" charset="0"/>
              </a:rPr>
              <a:t> (</a:t>
            </a:r>
            <a:r>
              <a:rPr lang="en-US" altLang="en-US" b="1" dirty="0">
                <a:solidFill>
                  <a:srgbClr val="FB0A1A"/>
                </a:solidFill>
                <a:latin typeface="Courier New" panose="02070309020205020404" pitchFamily="49" charset="0"/>
              </a:rPr>
              <a:t>if need larger</a:t>
            </a:r>
            <a:r>
              <a:rPr lang="en-US" altLang="en-US" b="1" dirty="0">
                <a:solidFill>
                  <a:srgbClr val="000000"/>
                </a:solidFill>
                <a:latin typeface="Courier New" panose="02070309020205020404" pitchFamily="49" charset="0"/>
              </a:rPr>
              <a:t>)</a:t>
            </a:r>
          </a:p>
        </p:txBody>
      </p:sp>
      <p:grpSp>
        <p:nvGrpSpPr>
          <p:cNvPr id="50179" name="Group 4">
            <a:extLst>
              <a:ext uri="{FF2B5EF4-FFF2-40B4-BE49-F238E27FC236}">
                <a16:creationId xmlns:a16="http://schemas.microsoft.com/office/drawing/2014/main" id="{4576F8E7-68ED-484A-9AC2-FF5FC4842F6F}"/>
              </a:ext>
            </a:extLst>
          </p:cNvPr>
          <p:cNvGrpSpPr>
            <a:grpSpLocks/>
          </p:cNvGrpSpPr>
          <p:nvPr/>
        </p:nvGrpSpPr>
        <p:grpSpPr bwMode="auto">
          <a:xfrm>
            <a:off x="2209800" y="4343400"/>
            <a:ext cx="7772400" cy="457200"/>
            <a:chOff x="480" y="2832"/>
            <a:chExt cx="4896" cy="288"/>
          </a:xfrm>
        </p:grpSpPr>
        <p:grpSp>
          <p:nvGrpSpPr>
            <p:cNvPr id="50184" name="Group 5">
              <a:extLst>
                <a:ext uri="{FF2B5EF4-FFF2-40B4-BE49-F238E27FC236}">
                  <a16:creationId xmlns:a16="http://schemas.microsoft.com/office/drawing/2014/main" id="{A1612DF4-A3D5-49E5-8C7F-91FC53D159A2}"/>
                </a:ext>
              </a:extLst>
            </p:cNvPr>
            <p:cNvGrpSpPr>
              <a:grpSpLocks/>
            </p:cNvGrpSpPr>
            <p:nvPr/>
          </p:nvGrpSpPr>
          <p:grpSpPr bwMode="auto">
            <a:xfrm>
              <a:off x="480" y="2832"/>
              <a:ext cx="2784" cy="288"/>
              <a:chOff x="480" y="2832"/>
              <a:chExt cx="4608" cy="728"/>
            </a:xfrm>
          </p:grpSpPr>
          <p:sp>
            <p:nvSpPr>
              <p:cNvPr id="690182" name="Rectangle 6">
                <a:extLst>
                  <a:ext uri="{FF2B5EF4-FFF2-40B4-BE49-F238E27FC236}">
                    <a16:creationId xmlns:a16="http://schemas.microsoft.com/office/drawing/2014/main" id="{9542C796-F327-4454-8BE1-9D7060CFBF65}"/>
                  </a:ext>
                </a:extLst>
              </p:cNvPr>
              <p:cNvSpPr>
                <a:spLocks noChangeArrowheads="1"/>
              </p:cNvSpPr>
              <p:nvPr/>
            </p:nvSpPr>
            <p:spPr bwMode="auto">
              <a:xfrm>
                <a:off x="480" y="2847"/>
                <a:ext cx="4608" cy="698"/>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0183" name="Line 7">
                <a:extLst>
                  <a:ext uri="{FF2B5EF4-FFF2-40B4-BE49-F238E27FC236}">
                    <a16:creationId xmlns:a16="http://schemas.microsoft.com/office/drawing/2014/main" id="{B4D2BBB8-BAB4-448A-8E53-DBA7F6331182}"/>
                  </a:ext>
                </a:extLst>
              </p:cNvPr>
              <p:cNvSpPr>
                <a:spLocks noChangeShapeType="1"/>
              </p:cNvSpPr>
              <p:nvPr/>
            </p:nvSpPr>
            <p:spPr bwMode="auto">
              <a:xfrm>
                <a:off x="2723" y="2855"/>
                <a:ext cx="0" cy="683"/>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0184" name="Line 8">
                <a:extLst>
                  <a:ext uri="{FF2B5EF4-FFF2-40B4-BE49-F238E27FC236}">
                    <a16:creationId xmlns:a16="http://schemas.microsoft.com/office/drawing/2014/main" id="{6EC95215-A43E-47C5-B9F0-6B718E8A5811}"/>
                  </a:ext>
                </a:extLst>
              </p:cNvPr>
              <p:cNvSpPr>
                <a:spLocks noChangeShapeType="1"/>
              </p:cNvSpPr>
              <p:nvPr/>
            </p:nvSpPr>
            <p:spPr bwMode="auto">
              <a:xfrm>
                <a:off x="1577" y="2832"/>
                <a:ext cx="0" cy="71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0185" name="Line 9">
                <a:extLst>
                  <a:ext uri="{FF2B5EF4-FFF2-40B4-BE49-F238E27FC236}">
                    <a16:creationId xmlns:a16="http://schemas.microsoft.com/office/drawing/2014/main" id="{F7EB9B14-989C-4465-8621-A922E13CAE05}"/>
                  </a:ext>
                </a:extLst>
              </p:cNvPr>
              <p:cNvSpPr>
                <a:spLocks noChangeShapeType="1"/>
              </p:cNvSpPr>
              <p:nvPr/>
            </p:nvSpPr>
            <p:spPr bwMode="auto">
              <a:xfrm>
                <a:off x="3971" y="2832"/>
                <a:ext cx="0" cy="723"/>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0186" name="Line 10">
                <a:extLst>
                  <a:ext uri="{FF2B5EF4-FFF2-40B4-BE49-F238E27FC236}">
                    <a16:creationId xmlns:a16="http://schemas.microsoft.com/office/drawing/2014/main" id="{8B0D89D3-AD44-4EEC-8019-D7FF8C391D84}"/>
                  </a:ext>
                </a:extLst>
              </p:cNvPr>
              <p:cNvSpPr>
                <a:spLocks noChangeShapeType="1"/>
              </p:cNvSpPr>
              <p:nvPr/>
            </p:nvSpPr>
            <p:spPr bwMode="auto">
              <a:xfrm>
                <a:off x="996" y="2855"/>
                <a:ext cx="0" cy="683"/>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0187" name="Line 11">
                <a:extLst>
                  <a:ext uri="{FF2B5EF4-FFF2-40B4-BE49-F238E27FC236}">
                    <a16:creationId xmlns:a16="http://schemas.microsoft.com/office/drawing/2014/main" id="{3CC18264-7881-493E-917E-55711C3A4682}"/>
                  </a:ext>
                </a:extLst>
              </p:cNvPr>
              <p:cNvSpPr>
                <a:spLocks noChangeShapeType="1"/>
              </p:cNvSpPr>
              <p:nvPr/>
            </p:nvSpPr>
            <p:spPr bwMode="auto">
              <a:xfrm>
                <a:off x="2109" y="2832"/>
                <a:ext cx="0" cy="71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0188" name="Line 12">
                <a:extLst>
                  <a:ext uri="{FF2B5EF4-FFF2-40B4-BE49-F238E27FC236}">
                    <a16:creationId xmlns:a16="http://schemas.microsoft.com/office/drawing/2014/main" id="{DEFD7946-6F2A-4B59-AFB9-2F23197A53A7}"/>
                  </a:ext>
                </a:extLst>
              </p:cNvPr>
              <p:cNvSpPr>
                <a:spLocks noChangeShapeType="1"/>
              </p:cNvSpPr>
              <p:nvPr/>
            </p:nvSpPr>
            <p:spPr bwMode="auto">
              <a:xfrm>
                <a:off x="3305" y="2837"/>
                <a:ext cx="0" cy="723"/>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0189" name="Line 13">
                <a:extLst>
                  <a:ext uri="{FF2B5EF4-FFF2-40B4-BE49-F238E27FC236}">
                    <a16:creationId xmlns:a16="http://schemas.microsoft.com/office/drawing/2014/main" id="{167AC003-51D2-492C-A2A1-5D25C19060B3}"/>
                  </a:ext>
                </a:extLst>
              </p:cNvPr>
              <p:cNvSpPr>
                <a:spLocks noChangeShapeType="1"/>
              </p:cNvSpPr>
              <p:nvPr/>
            </p:nvSpPr>
            <p:spPr bwMode="auto">
              <a:xfrm>
                <a:off x="4519" y="2847"/>
                <a:ext cx="0" cy="70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50185" name="Group 14">
              <a:extLst>
                <a:ext uri="{FF2B5EF4-FFF2-40B4-BE49-F238E27FC236}">
                  <a16:creationId xmlns:a16="http://schemas.microsoft.com/office/drawing/2014/main" id="{7BF7ED5E-44F9-4CF2-81CD-1C410B833920}"/>
                </a:ext>
              </a:extLst>
            </p:cNvPr>
            <p:cNvGrpSpPr>
              <a:grpSpLocks/>
            </p:cNvGrpSpPr>
            <p:nvPr/>
          </p:nvGrpSpPr>
          <p:grpSpPr bwMode="auto">
            <a:xfrm>
              <a:off x="3264" y="2832"/>
              <a:ext cx="2112" cy="288"/>
              <a:chOff x="2544" y="3456"/>
              <a:chExt cx="2112" cy="288"/>
            </a:xfrm>
          </p:grpSpPr>
          <p:sp>
            <p:nvSpPr>
              <p:cNvPr id="690191" name="Rectangle 15">
                <a:extLst>
                  <a:ext uri="{FF2B5EF4-FFF2-40B4-BE49-F238E27FC236}">
                    <a16:creationId xmlns:a16="http://schemas.microsoft.com/office/drawing/2014/main" id="{181F30AE-D529-4664-8493-8BAD43A747C2}"/>
                  </a:ext>
                </a:extLst>
              </p:cNvPr>
              <p:cNvSpPr>
                <a:spLocks noChangeArrowheads="1"/>
              </p:cNvSpPr>
              <p:nvPr/>
            </p:nvSpPr>
            <p:spPr bwMode="auto">
              <a:xfrm>
                <a:off x="2544" y="3462"/>
                <a:ext cx="2112" cy="276"/>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0192" name="Line 16">
                <a:extLst>
                  <a:ext uri="{FF2B5EF4-FFF2-40B4-BE49-F238E27FC236}">
                    <a16:creationId xmlns:a16="http://schemas.microsoft.com/office/drawing/2014/main" id="{E7E9E94B-C40C-4338-8C08-56A2DC93F90C}"/>
                  </a:ext>
                </a:extLst>
              </p:cNvPr>
              <p:cNvSpPr>
                <a:spLocks noChangeShapeType="1"/>
              </p:cNvSpPr>
              <p:nvPr/>
            </p:nvSpPr>
            <p:spPr bwMode="auto">
              <a:xfrm>
                <a:off x="3227" y="3465"/>
                <a:ext cx="0" cy="27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0193" name="Line 17">
                <a:extLst>
                  <a:ext uri="{FF2B5EF4-FFF2-40B4-BE49-F238E27FC236}">
                    <a16:creationId xmlns:a16="http://schemas.microsoft.com/office/drawing/2014/main" id="{DBB8187A-0AF3-4AC4-9EA2-93610156B3F8}"/>
                  </a:ext>
                </a:extLst>
              </p:cNvPr>
              <p:cNvSpPr>
                <a:spLocks noChangeShapeType="1"/>
              </p:cNvSpPr>
              <p:nvPr/>
            </p:nvSpPr>
            <p:spPr bwMode="auto">
              <a:xfrm>
                <a:off x="3981" y="3456"/>
                <a:ext cx="0" cy="286"/>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0194" name="Line 18">
                <a:extLst>
                  <a:ext uri="{FF2B5EF4-FFF2-40B4-BE49-F238E27FC236}">
                    <a16:creationId xmlns:a16="http://schemas.microsoft.com/office/drawing/2014/main" id="{16EB7B2C-CE18-404F-8F61-FB2905310F18}"/>
                  </a:ext>
                </a:extLst>
              </p:cNvPr>
              <p:cNvSpPr>
                <a:spLocks noChangeShapeType="1"/>
              </p:cNvSpPr>
              <p:nvPr/>
            </p:nvSpPr>
            <p:spPr bwMode="auto">
              <a:xfrm>
                <a:off x="2856" y="3456"/>
                <a:ext cx="0" cy="281"/>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0195" name="Line 19">
                <a:extLst>
                  <a:ext uri="{FF2B5EF4-FFF2-40B4-BE49-F238E27FC236}">
                    <a16:creationId xmlns:a16="http://schemas.microsoft.com/office/drawing/2014/main" id="{60D10411-5851-44D3-80DA-4A6D3FAD5093}"/>
                  </a:ext>
                </a:extLst>
              </p:cNvPr>
              <p:cNvSpPr>
                <a:spLocks noChangeShapeType="1"/>
              </p:cNvSpPr>
              <p:nvPr/>
            </p:nvSpPr>
            <p:spPr bwMode="auto">
              <a:xfrm>
                <a:off x="3579" y="3458"/>
                <a:ext cx="0" cy="286"/>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0196" name="Line 20">
                <a:extLst>
                  <a:ext uri="{FF2B5EF4-FFF2-40B4-BE49-F238E27FC236}">
                    <a16:creationId xmlns:a16="http://schemas.microsoft.com/office/drawing/2014/main" id="{DD55E195-85FA-40CE-9F7E-17E9245970AB}"/>
                  </a:ext>
                </a:extLst>
              </p:cNvPr>
              <p:cNvSpPr>
                <a:spLocks noChangeShapeType="1"/>
              </p:cNvSpPr>
              <p:nvPr/>
            </p:nvSpPr>
            <p:spPr bwMode="auto">
              <a:xfrm>
                <a:off x="4312" y="3462"/>
                <a:ext cx="0" cy="28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sp>
        <p:nvSpPr>
          <p:cNvPr id="690197" name="Text Box 21">
            <a:extLst>
              <a:ext uri="{FF2B5EF4-FFF2-40B4-BE49-F238E27FC236}">
                <a16:creationId xmlns:a16="http://schemas.microsoft.com/office/drawing/2014/main" id="{D2E661AF-A4E1-4FAA-B00E-FFDCFC3D1765}"/>
              </a:ext>
            </a:extLst>
          </p:cNvPr>
          <p:cNvSpPr txBox="1">
            <a:spLocks noChangeArrowheads="1"/>
          </p:cNvSpPr>
          <p:nvPr/>
        </p:nvSpPr>
        <p:spPr bwMode="auto">
          <a:xfrm>
            <a:off x="2286000" y="4343400"/>
            <a:ext cx="589135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a:latin typeface="Arial" charset="0"/>
                <a:ea typeface="ＭＳ Ｐゴシック" charset="0"/>
              </a:rPr>
              <a:t>1     7    9   12   33  42    59  76   81  84  91   92   93   99</a:t>
            </a:r>
          </a:p>
        </p:txBody>
      </p:sp>
      <p:sp>
        <p:nvSpPr>
          <p:cNvPr id="690198" name="Rectangle 22">
            <a:extLst>
              <a:ext uri="{FF2B5EF4-FFF2-40B4-BE49-F238E27FC236}">
                <a16:creationId xmlns:a16="http://schemas.microsoft.com/office/drawing/2014/main" id="{01A4FBED-87AF-432C-84E7-929CBACB6461}"/>
              </a:ext>
            </a:extLst>
          </p:cNvPr>
          <p:cNvSpPr>
            <a:spLocks noChangeArrowheads="1"/>
          </p:cNvSpPr>
          <p:nvPr/>
        </p:nvSpPr>
        <p:spPr bwMode="auto">
          <a:xfrm>
            <a:off x="2057400" y="4191000"/>
            <a:ext cx="8077200" cy="762000"/>
          </a:xfrm>
          <a:prstGeom prst="rect">
            <a:avLst/>
          </a:prstGeom>
          <a:noFill/>
          <a:ln w="76200">
            <a:solidFill>
              <a:srgbClr val="3333FF"/>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0199" name="Rectangle 23">
            <a:extLst>
              <a:ext uri="{FF2B5EF4-FFF2-40B4-BE49-F238E27FC236}">
                <a16:creationId xmlns:a16="http://schemas.microsoft.com/office/drawing/2014/main" id="{F4A78474-A2BF-4E2E-8976-4C7D3FD078E1}"/>
              </a:ext>
            </a:extLst>
          </p:cNvPr>
          <p:cNvSpPr>
            <a:spLocks noChangeArrowheads="1"/>
          </p:cNvSpPr>
          <p:nvPr/>
        </p:nvSpPr>
        <p:spPr bwMode="auto">
          <a:xfrm>
            <a:off x="5486400" y="4191000"/>
            <a:ext cx="685800" cy="762000"/>
          </a:xfrm>
          <a:prstGeom prst="rect">
            <a:avLst/>
          </a:prstGeom>
          <a:noFill/>
          <a:ln w="76200">
            <a:solidFill>
              <a:srgbClr val="3333FF"/>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 name="Cloud Callout 1">
            <a:extLst>
              <a:ext uri="{FF2B5EF4-FFF2-40B4-BE49-F238E27FC236}">
                <a16:creationId xmlns:a16="http://schemas.microsoft.com/office/drawing/2014/main" id="{D82AADAC-22FD-49B6-818B-9413ACFEBC28}"/>
              </a:ext>
            </a:extLst>
          </p:cNvPr>
          <p:cNvSpPr>
            <a:spLocks noChangeArrowheads="1"/>
          </p:cNvSpPr>
          <p:nvPr/>
        </p:nvSpPr>
        <p:spPr bwMode="auto">
          <a:xfrm>
            <a:off x="5791200" y="5791200"/>
            <a:ext cx="2895600" cy="685800"/>
          </a:xfrm>
          <a:prstGeom prst="cloudCallout">
            <a:avLst>
              <a:gd name="adj1" fmla="val -62074"/>
              <a:gd name="adj2" fmla="val -143921"/>
            </a:avLst>
          </a:prstGeom>
          <a:noFill/>
          <a:ln w="508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dirty="0">
                <a:latin typeface="Arial" charset="0"/>
                <a:ea typeface="ＭＳ Ｐゴシック" charset="0"/>
                <a:cs typeface="ＭＳ Ｐゴシック" charset="0"/>
              </a:rPr>
              <a:t>Look for 42</a:t>
            </a:r>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a:extLst>
              <a:ext uri="{FF2B5EF4-FFF2-40B4-BE49-F238E27FC236}">
                <a16:creationId xmlns:a16="http://schemas.microsoft.com/office/drawing/2014/main" id="{3C4EAC4D-A95E-4ECF-AF80-0F305EF4DAEC}"/>
              </a:ext>
            </a:extLst>
          </p:cNvPr>
          <p:cNvSpPr>
            <a:spLocks noGrp="1" noChangeArrowheads="1"/>
          </p:cNvSpPr>
          <p:nvPr>
            <p:ph type="title"/>
          </p:nvPr>
        </p:nvSpPr>
        <p:spPr/>
        <p:txBody>
          <a:bodyPr/>
          <a:lstStyle/>
          <a:p>
            <a:pPr>
              <a:defRPr/>
            </a:pPr>
            <a:r>
              <a:rPr lang="en-US">
                <a:ea typeface="+mj-ea"/>
                <a:cs typeface="+mj-cs"/>
              </a:rPr>
              <a:t>The Algorithm</a:t>
            </a:r>
          </a:p>
        </p:txBody>
      </p:sp>
      <p:sp>
        <p:nvSpPr>
          <p:cNvPr id="692227" name="Rectangle 3">
            <a:extLst>
              <a:ext uri="{FF2B5EF4-FFF2-40B4-BE49-F238E27FC236}">
                <a16:creationId xmlns:a16="http://schemas.microsoft.com/office/drawing/2014/main" id="{A5BAED7C-7907-4D5A-88C0-B81F15B4802D}"/>
              </a:ext>
            </a:extLst>
          </p:cNvPr>
          <p:cNvSpPr>
            <a:spLocks noGrp="1" noChangeArrowheads="1"/>
          </p:cNvSpPr>
          <p:nvPr>
            <p:ph type="body" idx="1"/>
          </p:nvPr>
        </p:nvSpPr>
        <p:spPr/>
        <p:txBody>
          <a:bodyPr/>
          <a:lstStyle/>
          <a:p>
            <a:pPr lvl="3">
              <a:buNone/>
            </a:pPr>
            <a:r>
              <a:rPr lang="en-US" altLang="en-US" b="1" dirty="0">
                <a:solidFill>
                  <a:srgbClr val="000000"/>
                </a:solidFill>
                <a:latin typeface="+mn-lt"/>
              </a:rPr>
              <a:t>look at </a:t>
            </a:r>
            <a:r>
              <a:rPr lang="ja-JP" altLang="en-US" b="1" dirty="0">
                <a:solidFill>
                  <a:srgbClr val="000000"/>
                </a:solidFill>
                <a:latin typeface="+mn-lt"/>
              </a:rPr>
              <a:t>“</a:t>
            </a:r>
            <a:r>
              <a:rPr lang="en-US" altLang="ja-JP" b="1" dirty="0">
                <a:solidFill>
                  <a:srgbClr val="000000"/>
                </a:solidFill>
                <a:latin typeface="+mn-lt"/>
              </a:rPr>
              <a:t>middle</a:t>
            </a:r>
            <a:r>
              <a:rPr lang="ja-JP" altLang="en-US" b="1" dirty="0">
                <a:solidFill>
                  <a:srgbClr val="000000"/>
                </a:solidFill>
                <a:latin typeface="+mn-lt"/>
              </a:rPr>
              <a:t>”</a:t>
            </a:r>
            <a:r>
              <a:rPr lang="en-US" altLang="ja-JP" b="1" dirty="0">
                <a:solidFill>
                  <a:srgbClr val="000000"/>
                </a:solidFill>
                <a:latin typeface="+mn-lt"/>
              </a:rPr>
              <a:t> element</a:t>
            </a:r>
          </a:p>
          <a:p>
            <a:pPr lvl="3">
              <a:buNone/>
            </a:pPr>
            <a:r>
              <a:rPr lang="en-US" altLang="en-US" b="1" dirty="0">
                <a:solidFill>
                  <a:srgbClr val="000000"/>
                </a:solidFill>
                <a:latin typeface="+mn-lt"/>
              </a:rPr>
              <a:t>if no match then</a:t>
            </a:r>
          </a:p>
          <a:p>
            <a:pPr lvl="3">
              <a:buNone/>
            </a:pPr>
            <a:r>
              <a:rPr lang="en-US" altLang="en-US" b="1" dirty="0">
                <a:solidFill>
                  <a:srgbClr val="000000"/>
                </a:solidFill>
                <a:latin typeface="+mn-lt"/>
              </a:rPr>
              <a:t>  look left or right</a:t>
            </a:r>
          </a:p>
        </p:txBody>
      </p:sp>
      <p:grpSp>
        <p:nvGrpSpPr>
          <p:cNvPr id="52227" name="Group 4">
            <a:extLst>
              <a:ext uri="{FF2B5EF4-FFF2-40B4-BE49-F238E27FC236}">
                <a16:creationId xmlns:a16="http://schemas.microsoft.com/office/drawing/2014/main" id="{17246103-B0A1-46C9-9FC6-4F9FC6B75C04}"/>
              </a:ext>
            </a:extLst>
          </p:cNvPr>
          <p:cNvGrpSpPr>
            <a:grpSpLocks/>
          </p:cNvGrpSpPr>
          <p:nvPr/>
        </p:nvGrpSpPr>
        <p:grpSpPr bwMode="auto">
          <a:xfrm>
            <a:off x="2209800" y="4343400"/>
            <a:ext cx="7772400" cy="457200"/>
            <a:chOff x="480" y="2832"/>
            <a:chExt cx="4896" cy="288"/>
          </a:xfrm>
        </p:grpSpPr>
        <p:grpSp>
          <p:nvGrpSpPr>
            <p:cNvPr id="52235" name="Group 5">
              <a:extLst>
                <a:ext uri="{FF2B5EF4-FFF2-40B4-BE49-F238E27FC236}">
                  <a16:creationId xmlns:a16="http://schemas.microsoft.com/office/drawing/2014/main" id="{F81A52A0-9B4F-4F22-98BC-BF70807F4202}"/>
                </a:ext>
              </a:extLst>
            </p:cNvPr>
            <p:cNvGrpSpPr>
              <a:grpSpLocks/>
            </p:cNvGrpSpPr>
            <p:nvPr/>
          </p:nvGrpSpPr>
          <p:grpSpPr bwMode="auto">
            <a:xfrm>
              <a:off x="480" y="2832"/>
              <a:ext cx="2784" cy="288"/>
              <a:chOff x="480" y="2832"/>
              <a:chExt cx="4608" cy="728"/>
            </a:xfrm>
          </p:grpSpPr>
          <p:sp>
            <p:nvSpPr>
              <p:cNvPr id="692230" name="Rectangle 6">
                <a:extLst>
                  <a:ext uri="{FF2B5EF4-FFF2-40B4-BE49-F238E27FC236}">
                    <a16:creationId xmlns:a16="http://schemas.microsoft.com/office/drawing/2014/main" id="{66CA9722-B12E-4A65-B3B3-9A983CA28C9B}"/>
                  </a:ext>
                </a:extLst>
              </p:cNvPr>
              <p:cNvSpPr>
                <a:spLocks noChangeArrowheads="1"/>
              </p:cNvSpPr>
              <p:nvPr/>
            </p:nvSpPr>
            <p:spPr bwMode="auto">
              <a:xfrm>
                <a:off x="480" y="2847"/>
                <a:ext cx="4608" cy="698"/>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2231" name="Line 7">
                <a:extLst>
                  <a:ext uri="{FF2B5EF4-FFF2-40B4-BE49-F238E27FC236}">
                    <a16:creationId xmlns:a16="http://schemas.microsoft.com/office/drawing/2014/main" id="{1F1413B2-5366-43BB-84BD-AA476785DBE7}"/>
                  </a:ext>
                </a:extLst>
              </p:cNvPr>
              <p:cNvSpPr>
                <a:spLocks noChangeShapeType="1"/>
              </p:cNvSpPr>
              <p:nvPr/>
            </p:nvSpPr>
            <p:spPr bwMode="auto">
              <a:xfrm>
                <a:off x="2723" y="2855"/>
                <a:ext cx="0" cy="683"/>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2232" name="Line 8">
                <a:extLst>
                  <a:ext uri="{FF2B5EF4-FFF2-40B4-BE49-F238E27FC236}">
                    <a16:creationId xmlns:a16="http://schemas.microsoft.com/office/drawing/2014/main" id="{FEAB3FDB-B74F-4500-A1B3-D9136484AFFD}"/>
                  </a:ext>
                </a:extLst>
              </p:cNvPr>
              <p:cNvSpPr>
                <a:spLocks noChangeShapeType="1"/>
              </p:cNvSpPr>
              <p:nvPr/>
            </p:nvSpPr>
            <p:spPr bwMode="auto">
              <a:xfrm>
                <a:off x="1577" y="2832"/>
                <a:ext cx="0" cy="71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2233" name="Line 9">
                <a:extLst>
                  <a:ext uri="{FF2B5EF4-FFF2-40B4-BE49-F238E27FC236}">
                    <a16:creationId xmlns:a16="http://schemas.microsoft.com/office/drawing/2014/main" id="{31D93460-7D76-4A18-9D09-D726964768B7}"/>
                  </a:ext>
                </a:extLst>
              </p:cNvPr>
              <p:cNvSpPr>
                <a:spLocks noChangeShapeType="1"/>
              </p:cNvSpPr>
              <p:nvPr/>
            </p:nvSpPr>
            <p:spPr bwMode="auto">
              <a:xfrm>
                <a:off x="3971" y="2832"/>
                <a:ext cx="0" cy="723"/>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2234" name="Line 10">
                <a:extLst>
                  <a:ext uri="{FF2B5EF4-FFF2-40B4-BE49-F238E27FC236}">
                    <a16:creationId xmlns:a16="http://schemas.microsoft.com/office/drawing/2014/main" id="{28D1A335-0156-4B09-BBC3-357E4D786862}"/>
                  </a:ext>
                </a:extLst>
              </p:cNvPr>
              <p:cNvSpPr>
                <a:spLocks noChangeShapeType="1"/>
              </p:cNvSpPr>
              <p:nvPr/>
            </p:nvSpPr>
            <p:spPr bwMode="auto">
              <a:xfrm>
                <a:off x="996" y="2855"/>
                <a:ext cx="0" cy="683"/>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2235" name="Line 11">
                <a:extLst>
                  <a:ext uri="{FF2B5EF4-FFF2-40B4-BE49-F238E27FC236}">
                    <a16:creationId xmlns:a16="http://schemas.microsoft.com/office/drawing/2014/main" id="{D2EE0184-481D-4E0D-9E9B-D47CC1AE6F28}"/>
                  </a:ext>
                </a:extLst>
              </p:cNvPr>
              <p:cNvSpPr>
                <a:spLocks noChangeShapeType="1"/>
              </p:cNvSpPr>
              <p:nvPr/>
            </p:nvSpPr>
            <p:spPr bwMode="auto">
              <a:xfrm>
                <a:off x="2109" y="2832"/>
                <a:ext cx="0" cy="71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2236" name="Line 12">
                <a:extLst>
                  <a:ext uri="{FF2B5EF4-FFF2-40B4-BE49-F238E27FC236}">
                    <a16:creationId xmlns:a16="http://schemas.microsoft.com/office/drawing/2014/main" id="{4CDA145B-CCB0-44F5-885B-53E893D68A70}"/>
                  </a:ext>
                </a:extLst>
              </p:cNvPr>
              <p:cNvSpPr>
                <a:spLocks noChangeShapeType="1"/>
              </p:cNvSpPr>
              <p:nvPr/>
            </p:nvSpPr>
            <p:spPr bwMode="auto">
              <a:xfrm>
                <a:off x="3305" y="2837"/>
                <a:ext cx="0" cy="723"/>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2237" name="Line 13">
                <a:extLst>
                  <a:ext uri="{FF2B5EF4-FFF2-40B4-BE49-F238E27FC236}">
                    <a16:creationId xmlns:a16="http://schemas.microsoft.com/office/drawing/2014/main" id="{275CD733-1DFB-4BDB-8C3F-A9C9A8982DE7}"/>
                  </a:ext>
                </a:extLst>
              </p:cNvPr>
              <p:cNvSpPr>
                <a:spLocks noChangeShapeType="1"/>
              </p:cNvSpPr>
              <p:nvPr/>
            </p:nvSpPr>
            <p:spPr bwMode="auto">
              <a:xfrm>
                <a:off x="4519" y="2847"/>
                <a:ext cx="0" cy="70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52236" name="Group 14">
              <a:extLst>
                <a:ext uri="{FF2B5EF4-FFF2-40B4-BE49-F238E27FC236}">
                  <a16:creationId xmlns:a16="http://schemas.microsoft.com/office/drawing/2014/main" id="{6C4D5290-D530-404B-880F-A032E7F6258F}"/>
                </a:ext>
              </a:extLst>
            </p:cNvPr>
            <p:cNvGrpSpPr>
              <a:grpSpLocks/>
            </p:cNvGrpSpPr>
            <p:nvPr/>
          </p:nvGrpSpPr>
          <p:grpSpPr bwMode="auto">
            <a:xfrm>
              <a:off x="3264" y="2832"/>
              <a:ext cx="2112" cy="288"/>
              <a:chOff x="2544" y="3456"/>
              <a:chExt cx="2112" cy="288"/>
            </a:xfrm>
          </p:grpSpPr>
          <p:sp>
            <p:nvSpPr>
              <p:cNvPr id="692239" name="Rectangle 15">
                <a:extLst>
                  <a:ext uri="{FF2B5EF4-FFF2-40B4-BE49-F238E27FC236}">
                    <a16:creationId xmlns:a16="http://schemas.microsoft.com/office/drawing/2014/main" id="{73951069-B7A8-42E3-890F-AE085CD37196}"/>
                  </a:ext>
                </a:extLst>
              </p:cNvPr>
              <p:cNvSpPr>
                <a:spLocks noChangeArrowheads="1"/>
              </p:cNvSpPr>
              <p:nvPr/>
            </p:nvSpPr>
            <p:spPr bwMode="auto">
              <a:xfrm>
                <a:off x="2544" y="3462"/>
                <a:ext cx="2112" cy="276"/>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2240" name="Line 16">
                <a:extLst>
                  <a:ext uri="{FF2B5EF4-FFF2-40B4-BE49-F238E27FC236}">
                    <a16:creationId xmlns:a16="http://schemas.microsoft.com/office/drawing/2014/main" id="{F57A400C-3CD6-4623-A2A3-B35B26414782}"/>
                  </a:ext>
                </a:extLst>
              </p:cNvPr>
              <p:cNvSpPr>
                <a:spLocks noChangeShapeType="1"/>
              </p:cNvSpPr>
              <p:nvPr/>
            </p:nvSpPr>
            <p:spPr bwMode="auto">
              <a:xfrm>
                <a:off x="3227" y="3465"/>
                <a:ext cx="0" cy="27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2241" name="Line 17">
                <a:extLst>
                  <a:ext uri="{FF2B5EF4-FFF2-40B4-BE49-F238E27FC236}">
                    <a16:creationId xmlns:a16="http://schemas.microsoft.com/office/drawing/2014/main" id="{707E5FAF-8790-4925-9AD1-80DDFC7AD86B}"/>
                  </a:ext>
                </a:extLst>
              </p:cNvPr>
              <p:cNvSpPr>
                <a:spLocks noChangeShapeType="1"/>
              </p:cNvSpPr>
              <p:nvPr/>
            </p:nvSpPr>
            <p:spPr bwMode="auto">
              <a:xfrm>
                <a:off x="3981" y="3456"/>
                <a:ext cx="0" cy="286"/>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2242" name="Line 18">
                <a:extLst>
                  <a:ext uri="{FF2B5EF4-FFF2-40B4-BE49-F238E27FC236}">
                    <a16:creationId xmlns:a16="http://schemas.microsoft.com/office/drawing/2014/main" id="{E61175E2-B86D-4FA9-AAA1-CD5CD5854EBC}"/>
                  </a:ext>
                </a:extLst>
              </p:cNvPr>
              <p:cNvSpPr>
                <a:spLocks noChangeShapeType="1"/>
              </p:cNvSpPr>
              <p:nvPr/>
            </p:nvSpPr>
            <p:spPr bwMode="auto">
              <a:xfrm>
                <a:off x="2856" y="3456"/>
                <a:ext cx="0" cy="281"/>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2243" name="Line 19">
                <a:extLst>
                  <a:ext uri="{FF2B5EF4-FFF2-40B4-BE49-F238E27FC236}">
                    <a16:creationId xmlns:a16="http://schemas.microsoft.com/office/drawing/2014/main" id="{8C49842C-D778-4051-AB06-ABEFC2E8A5BA}"/>
                  </a:ext>
                </a:extLst>
              </p:cNvPr>
              <p:cNvSpPr>
                <a:spLocks noChangeShapeType="1"/>
              </p:cNvSpPr>
              <p:nvPr/>
            </p:nvSpPr>
            <p:spPr bwMode="auto">
              <a:xfrm>
                <a:off x="3579" y="3458"/>
                <a:ext cx="0" cy="286"/>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2244" name="Line 20">
                <a:extLst>
                  <a:ext uri="{FF2B5EF4-FFF2-40B4-BE49-F238E27FC236}">
                    <a16:creationId xmlns:a16="http://schemas.microsoft.com/office/drawing/2014/main" id="{92125CB9-E5AC-47D4-83D1-52E7252A0058}"/>
                  </a:ext>
                </a:extLst>
              </p:cNvPr>
              <p:cNvSpPr>
                <a:spLocks noChangeShapeType="1"/>
              </p:cNvSpPr>
              <p:nvPr/>
            </p:nvSpPr>
            <p:spPr bwMode="auto">
              <a:xfrm>
                <a:off x="4312" y="3462"/>
                <a:ext cx="0" cy="28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sp>
        <p:nvSpPr>
          <p:cNvPr id="692245" name="Text Box 21">
            <a:extLst>
              <a:ext uri="{FF2B5EF4-FFF2-40B4-BE49-F238E27FC236}">
                <a16:creationId xmlns:a16="http://schemas.microsoft.com/office/drawing/2014/main" id="{385A8A4C-9421-439C-BFEB-95131D648B9C}"/>
              </a:ext>
            </a:extLst>
          </p:cNvPr>
          <p:cNvSpPr txBox="1">
            <a:spLocks noChangeArrowheads="1"/>
          </p:cNvSpPr>
          <p:nvPr/>
        </p:nvSpPr>
        <p:spPr bwMode="auto">
          <a:xfrm>
            <a:off x="2286000" y="4343400"/>
            <a:ext cx="589135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a:latin typeface="Arial" charset="0"/>
                <a:ea typeface="ＭＳ Ｐゴシック" charset="0"/>
              </a:rPr>
              <a:t>1     7    9   12   33  42    59  76   81  84  91   92   93   99</a:t>
            </a:r>
          </a:p>
        </p:txBody>
      </p:sp>
      <p:sp>
        <p:nvSpPr>
          <p:cNvPr id="692246" name="Rectangle 22">
            <a:extLst>
              <a:ext uri="{FF2B5EF4-FFF2-40B4-BE49-F238E27FC236}">
                <a16:creationId xmlns:a16="http://schemas.microsoft.com/office/drawing/2014/main" id="{DFA3668A-58CD-47C8-9D26-9133D41A5234}"/>
              </a:ext>
            </a:extLst>
          </p:cNvPr>
          <p:cNvSpPr>
            <a:spLocks noChangeArrowheads="1"/>
          </p:cNvSpPr>
          <p:nvPr/>
        </p:nvSpPr>
        <p:spPr bwMode="auto">
          <a:xfrm>
            <a:off x="2057400" y="4191000"/>
            <a:ext cx="3581400" cy="762000"/>
          </a:xfrm>
          <a:prstGeom prst="rect">
            <a:avLst/>
          </a:prstGeom>
          <a:noFill/>
          <a:ln w="76200">
            <a:solidFill>
              <a:srgbClr val="3333FF"/>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2247" name="Rectangle 23">
            <a:extLst>
              <a:ext uri="{FF2B5EF4-FFF2-40B4-BE49-F238E27FC236}">
                <a16:creationId xmlns:a16="http://schemas.microsoft.com/office/drawing/2014/main" id="{E4E58E9B-FB18-42C3-8AD4-4EAB4A84C85A}"/>
              </a:ext>
            </a:extLst>
          </p:cNvPr>
          <p:cNvSpPr>
            <a:spLocks noChangeArrowheads="1"/>
          </p:cNvSpPr>
          <p:nvPr/>
        </p:nvSpPr>
        <p:spPr bwMode="auto">
          <a:xfrm>
            <a:off x="3200400" y="4191000"/>
            <a:ext cx="685800" cy="762000"/>
          </a:xfrm>
          <a:prstGeom prst="rect">
            <a:avLst/>
          </a:prstGeom>
          <a:noFill/>
          <a:ln w="76200">
            <a:solidFill>
              <a:srgbClr val="3333FF"/>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52231" name="Group 24">
            <a:extLst>
              <a:ext uri="{FF2B5EF4-FFF2-40B4-BE49-F238E27FC236}">
                <a16:creationId xmlns:a16="http://schemas.microsoft.com/office/drawing/2014/main" id="{D749F119-ECC7-44F0-B970-677385D298BA}"/>
              </a:ext>
            </a:extLst>
          </p:cNvPr>
          <p:cNvGrpSpPr>
            <a:grpSpLocks/>
          </p:cNvGrpSpPr>
          <p:nvPr/>
        </p:nvGrpSpPr>
        <p:grpSpPr bwMode="auto">
          <a:xfrm>
            <a:off x="5486400" y="4114800"/>
            <a:ext cx="4648200" cy="838200"/>
            <a:chOff x="2496" y="2592"/>
            <a:chExt cx="2928" cy="528"/>
          </a:xfrm>
        </p:grpSpPr>
        <p:sp>
          <p:nvSpPr>
            <p:cNvPr id="692249" name="Line 25">
              <a:extLst>
                <a:ext uri="{FF2B5EF4-FFF2-40B4-BE49-F238E27FC236}">
                  <a16:creationId xmlns:a16="http://schemas.microsoft.com/office/drawing/2014/main" id="{50B57A7B-E25F-423E-8A1E-12DA7DC25B5F}"/>
                </a:ext>
              </a:extLst>
            </p:cNvPr>
            <p:cNvSpPr>
              <a:spLocks noChangeShapeType="1"/>
            </p:cNvSpPr>
            <p:nvPr/>
          </p:nvSpPr>
          <p:spPr bwMode="auto">
            <a:xfrm>
              <a:off x="2496" y="2592"/>
              <a:ext cx="2928" cy="528"/>
            </a:xfrm>
            <a:prstGeom prst="line">
              <a:avLst/>
            </a:prstGeom>
            <a:noFill/>
            <a:ln w="7620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92250" name="Line 26">
              <a:extLst>
                <a:ext uri="{FF2B5EF4-FFF2-40B4-BE49-F238E27FC236}">
                  <a16:creationId xmlns:a16="http://schemas.microsoft.com/office/drawing/2014/main" id="{5B89897B-6695-4BB4-8C46-E907043E5508}"/>
                </a:ext>
              </a:extLst>
            </p:cNvPr>
            <p:cNvSpPr>
              <a:spLocks noChangeShapeType="1"/>
            </p:cNvSpPr>
            <p:nvPr/>
          </p:nvSpPr>
          <p:spPr bwMode="auto">
            <a:xfrm flipH="1">
              <a:off x="2496" y="2592"/>
              <a:ext cx="2928" cy="528"/>
            </a:xfrm>
            <a:prstGeom prst="line">
              <a:avLst/>
            </a:prstGeom>
            <a:noFill/>
            <a:ln w="7620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sp>
        <p:nvSpPr>
          <p:cNvPr id="27" name="Cloud Callout 26">
            <a:extLst>
              <a:ext uri="{FF2B5EF4-FFF2-40B4-BE49-F238E27FC236}">
                <a16:creationId xmlns:a16="http://schemas.microsoft.com/office/drawing/2014/main" id="{EB7BC6FC-69A8-4C97-97D6-91CD91D8F2EA}"/>
              </a:ext>
            </a:extLst>
          </p:cNvPr>
          <p:cNvSpPr>
            <a:spLocks noChangeArrowheads="1"/>
          </p:cNvSpPr>
          <p:nvPr/>
        </p:nvSpPr>
        <p:spPr bwMode="auto">
          <a:xfrm>
            <a:off x="5791200" y="5791200"/>
            <a:ext cx="2895600" cy="685800"/>
          </a:xfrm>
          <a:prstGeom prst="cloudCallout">
            <a:avLst>
              <a:gd name="adj1" fmla="val -62074"/>
              <a:gd name="adj2" fmla="val -143921"/>
            </a:avLst>
          </a:prstGeom>
          <a:noFill/>
          <a:ln w="508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dirty="0">
                <a:latin typeface="Arial" charset="0"/>
                <a:ea typeface="ＭＳ Ｐゴシック" charset="0"/>
                <a:cs typeface="ＭＳ Ｐゴシック" charset="0"/>
              </a:rPr>
              <a:t>Look for 42</a:t>
            </a: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a:extLst>
              <a:ext uri="{FF2B5EF4-FFF2-40B4-BE49-F238E27FC236}">
                <a16:creationId xmlns:a16="http://schemas.microsoft.com/office/drawing/2014/main" id="{84B7D842-5BAF-47B5-8EC6-8A150D8E6B80}"/>
              </a:ext>
            </a:extLst>
          </p:cNvPr>
          <p:cNvSpPr>
            <a:spLocks noGrp="1" noChangeArrowheads="1"/>
          </p:cNvSpPr>
          <p:nvPr>
            <p:ph type="title"/>
          </p:nvPr>
        </p:nvSpPr>
        <p:spPr/>
        <p:txBody>
          <a:bodyPr/>
          <a:lstStyle/>
          <a:p>
            <a:pPr>
              <a:defRPr/>
            </a:pPr>
            <a:r>
              <a:rPr lang="en-US">
                <a:ea typeface="+mj-ea"/>
                <a:cs typeface="+mj-cs"/>
              </a:rPr>
              <a:t>The Algorithm</a:t>
            </a:r>
          </a:p>
        </p:txBody>
      </p:sp>
      <p:sp>
        <p:nvSpPr>
          <p:cNvPr id="694275" name="Rectangle 3">
            <a:extLst>
              <a:ext uri="{FF2B5EF4-FFF2-40B4-BE49-F238E27FC236}">
                <a16:creationId xmlns:a16="http://schemas.microsoft.com/office/drawing/2014/main" id="{51103A66-DAE7-4DB3-924B-3E8D6C76BCAD}"/>
              </a:ext>
            </a:extLst>
          </p:cNvPr>
          <p:cNvSpPr>
            <a:spLocks noGrp="1" noChangeArrowheads="1"/>
          </p:cNvSpPr>
          <p:nvPr>
            <p:ph type="body" idx="1"/>
          </p:nvPr>
        </p:nvSpPr>
        <p:spPr/>
        <p:txBody>
          <a:bodyPr/>
          <a:lstStyle/>
          <a:p>
            <a:pPr lvl="1">
              <a:buNone/>
            </a:pPr>
            <a:r>
              <a:rPr lang="en-US" altLang="en-US" b="1" dirty="0">
                <a:solidFill>
                  <a:srgbClr val="000000"/>
                </a:solidFill>
                <a:latin typeface="+mn-lt"/>
              </a:rPr>
              <a:t>look at </a:t>
            </a:r>
            <a:r>
              <a:rPr lang="ja-JP" altLang="en-US" b="1" dirty="0">
                <a:solidFill>
                  <a:srgbClr val="000000"/>
                </a:solidFill>
                <a:latin typeface="+mn-lt"/>
              </a:rPr>
              <a:t>“</a:t>
            </a:r>
            <a:r>
              <a:rPr lang="en-US" altLang="ja-JP" b="1" dirty="0">
                <a:solidFill>
                  <a:srgbClr val="000000"/>
                </a:solidFill>
                <a:latin typeface="+mn-lt"/>
              </a:rPr>
              <a:t>middle</a:t>
            </a:r>
            <a:r>
              <a:rPr lang="ja-JP" altLang="en-US" b="1" dirty="0">
                <a:solidFill>
                  <a:srgbClr val="000000"/>
                </a:solidFill>
                <a:latin typeface="+mn-lt"/>
              </a:rPr>
              <a:t>”</a:t>
            </a:r>
            <a:r>
              <a:rPr lang="en-US" altLang="ja-JP" b="1" dirty="0">
                <a:solidFill>
                  <a:srgbClr val="000000"/>
                </a:solidFill>
                <a:latin typeface="+mn-lt"/>
              </a:rPr>
              <a:t> element</a:t>
            </a:r>
          </a:p>
          <a:p>
            <a:pPr lvl="1">
              <a:buNone/>
            </a:pPr>
            <a:r>
              <a:rPr lang="en-US" altLang="en-US" b="1" dirty="0">
                <a:solidFill>
                  <a:srgbClr val="000000"/>
                </a:solidFill>
                <a:latin typeface="+mn-lt"/>
              </a:rPr>
              <a:t>if no match then</a:t>
            </a:r>
          </a:p>
          <a:p>
            <a:pPr lvl="1">
              <a:buNone/>
            </a:pPr>
            <a:r>
              <a:rPr lang="en-US" altLang="en-US" b="1" dirty="0">
                <a:solidFill>
                  <a:srgbClr val="000000"/>
                </a:solidFill>
                <a:latin typeface="+mn-lt"/>
              </a:rPr>
              <a:t>  look left or right</a:t>
            </a:r>
          </a:p>
        </p:txBody>
      </p:sp>
      <p:grpSp>
        <p:nvGrpSpPr>
          <p:cNvPr id="54275" name="Group 4">
            <a:extLst>
              <a:ext uri="{FF2B5EF4-FFF2-40B4-BE49-F238E27FC236}">
                <a16:creationId xmlns:a16="http://schemas.microsoft.com/office/drawing/2014/main" id="{4646CE1D-59DD-4B4D-AB2F-46F954A8F27C}"/>
              </a:ext>
            </a:extLst>
          </p:cNvPr>
          <p:cNvGrpSpPr>
            <a:grpSpLocks/>
          </p:cNvGrpSpPr>
          <p:nvPr/>
        </p:nvGrpSpPr>
        <p:grpSpPr bwMode="auto">
          <a:xfrm>
            <a:off x="2209800" y="4343400"/>
            <a:ext cx="7772400" cy="457200"/>
            <a:chOff x="480" y="2832"/>
            <a:chExt cx="4896" cy="288"/>
          </a:xfrm>
        </p:grpSpPr>
        <p:grpSp>
          <p:nvGrpSpPr>
            <p:cNvPr id="54286" name="Group 5">
              <a:extLst>
                <a:ext uri="{FF2B5EF4-FFF2-40B4-BE49-F238E27FC236}">
                  <a16:creationId xmlns:a16="http://schemas.microsoft.com/office/drawing/2014/main" id="{FD2BD8B2-D68C-4529-BF51-A8E95D7F486A}"/>
                </a:ext>
              </a:extLst>
            </p:cNvPr>
            <p:cNvGrpSpPr>
              <a:grpSpLocks/>
            </p:cNvGrpSpPr>
            <p:nvPr/>
          </p:nvGrpSpPr>
          <p:grpSpPr bwMode="auto">
            <a:xfrm>
              <a:off x="480" y="2832"/>
              <a:ext cx="2784" cy="288"/>
              <a:chOff x="480" y="2832"/>
              <a:chExt cx="4608" cy="728"/>
            </a:xfrm>
          </p:grpSpPr>
          <p:sp>
            <p:nvSpPr>
              <p:cNvPr id="694278" name="Rectangle 6">
                <a:extLst>
                  <a:ext uri="{FF2B5EF4-FFF2-40B4-BE49-F238E27FC236}">
                    <a16:creationId xmlns:a16="http://schemas.microsoft.com/office/drawing/2014/main" id="{FCD4E4B8-5C17-4D8A-A6F4-B3BD37367489}"/>
                  </a:ext>
                </a:extLst>
              </p:cNvPr>
              <p:cNvSpPr>
                <a:spLocks noChangeArrowheads="1"/>
              </p:cNvSpPr>
              <p:nvPr/>
            </p:nvSpPr>
            <p:spPr bwMode="auto">
              <a:xfrm>
                <a:off x="480" y="2847"/>
                <a:ext cx="4608" cy="698"/>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4279" name="Line 7">
                <a:extLst>
                  <a:ext uri="{FF2B5EF4-FFF2-40B4-BE49-F238E27FC236}">
                    <a16:creationId xmlns:a16="http://schemas.microsoft.com/office/drawing/2014/main" id="{F4826244-632B-4229-A37B-4D76DA134D82}"/>
                  </a:ext>
                </a:extLst>
              </p:cNvPr>
              <p:cNvSpPr>
                <a:spLocks noChangeShapeType="1"/>
              </p:cNvSpPr>
              <p:nvPr/>
            </p:nvSpPr>
            <p:spPr bwMode="auto">
              <a:xfrm>
                <a:off x="2723" y="2855"/>
                <a:ext cx="0" cy="683"/>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4280" name="Line 8">
                <a:extLst>
                  <a:ext uri="{FF2B5EF4-FFF2-40B4-BE49-F238E27FC236}">
                    <a16:creationId xmlns:a16="http://schemas.microsoft.com/office/drawing/2014/main" id="{135FE263-5127-429A-A2AC-444BE9431640}"/>
                  </a:ext>
                </a:extLst>
              </p:cNvPr>
              <p:cNvSpPr>
                <a:spLocks noChangeShapeType="1"/>
              </p:cNvSpPr>
              <p:nvPr/>
            </p:nvSpPr>
            <p:spPr bwMode="auto">
              <a:xfrm>
                <a:off x="1577" y="2832"/>
                <a:ext cx="0" cy="71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4281" name="Line 9">
                <a:extLst>
                  <a:ext uri="{FF2B5EF4-FFF2-40B4-BE49-F238E27FC236}">
                    <a16:creationId xmlns:a16="http://schemas.microsoft.com/office/drawing/2014/main" id="{B28D15DA-022E-4FC7-A3A3-75AF797F7CDD}"/>
                  </a:ext>
                </a:extLst>
              </p:cNvPr>
              <p:cNvSpPr>
                <a:spLocks noChangeShapeType="1"/>
              </p:cNvSpPr>
              <p:nvPr/>
            </p:nvSpPr>
            <p:spPr bwMode="auto">
              <a:xfrm>
                <a:off x="3971" y="2832"/>
                <a:ext cx="0" cy="723"/>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4282" name="Line 10">
                <a:extLst>
                  <a:ext uri="{FF2B5EF4-FFF2-40B4-BE49-F238E27FC236}">
                    <a16:creationId xmlns:a16="http://schemas.microsoft.com/office/drawing/2014/main" id="{49A006CC-A744-484C-B9A9-68398296AAC4}"/>
                  </a:ext>
                </a:extLst>
              </p:cNvPr>
              <p:cNvSpPr>
                <a:spLocks noChangeShapeType="1"/>
              </p:cNvSpPr>
              <p:nvPr/>
            </p:nvSpPr>
            <p:spPr bwMode="auto">
              <a:xfrm>
                <a:off x="996" y="2855"/>
                <a:ext cx="0" cy="683"/>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4283" name="Line 11">
                <a:extLst>
                  <a:ext uri="{FF2B5EF4-FFF2-40B4-BE49-F238E27FC236}">
                    <a16:creationId xmlns:a16="http://schemas.microsoft.com/office/drawing/2014/main" id="{F7FB6527-96B1-4CB1-9018-F3559A23F083}"/>
                  </a:ext>
                </a:extLst>
              </p:cNvPr>
              <p:cNvSpPr>
                <a:spLocks noChangeShapeType="1"/>
              </p:cNvSpPr>
              <p:nvPr/>
            </p:nvSpPr>
            <p:spPr bwMode="auto">
              <a:xfrm>
                <a:off x="2109" y="2832"/>
                <a:ext cx="0" cy="71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4284" name="Line 12">
                <a:extLst>
                  <a:ext uri="{FF2B5EF4-FFF2-40B4-BE49-F238E27FC236}">
                    <a16:creationId xmlns:a16="http://schemas.microsoft.com/office/drawing/2014/main" id="{202684B3-2E50-47C8-8BFE-4BB8013EAD6B}"/>
                  </a:ext>
                </a:extLst>
              </p:cNvPr>
              <p:cNvSpPr>
                <a:spLocks noChangeShapeType="1"/>
              </p:cNvSpPr>
              <p:nvPr/>
            </p:nvSpPr>
            <p:spPr bwMode="auto">
              <a:xfrm>
                <a:off x="3305" y="2837"/>
                <a:ext cx="0" cy="723"/>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4285" name="Line 13">
                <a:extLst>
                  <a:ext uri="{FF2B5EF4-FFF2-40B4-BE49-F238E27FC236}">
                    <a16:creationId xmlns:a16="http://schemas.microsoft.com/office/drawing/2014/main" id="{AB5C43CB-C2EE-407A-AA14-3F26E6AEBECE}"/>
                  </a:ext>
                </a:extLst>
              </p:cNvPr>
              <p:cNvSpPr>
                <a:spLocks noChangeShapeType="1"/>
              </p:cNvSpPr>
              <p:nvPr/>
            </p:nvSpPr>
            <p:spPr bwMode="auto">
              <a:xfrm>
                <a:off x="4519" y="2847"/>
                <a:ext cx="0" cy="70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54287" name="Group 14">
              <a:extLst>
                <a:ext uri="{FF2B5EF4-FFF2-40B4-BE49-F238E27FC236}">
                  <a16:creationId xmlns:a16="http://schemas.microsoft.com/office/drawing/2014/main" id="{D3D38F50-189D-4625-B35B-BB906867B232}"/>
                </a:ext>
              </a:extLst>
            </p:cNvPr>
            <p:cNvGrpSpPr>
              <a:grpSpLocks/>
            </p:cNvGrpSpPr>
            <p:nvPr/>
          </p:nvGrpSpPr>
          <p:grpSpPr bwMode="auto">
            <a:xfrm>
              <a:off x="3264" y="2832"/>
              <a:ext cx="2112" cy="288"/>
              <a:chOff x="2544" y="3456"/>
              <a:chExt cx="2112" cy="288"/>
            </a:xfrm>
          </p:grpSpPr>
          <p:sp>
            <p:nvSpPr>
              <p:cNvPr id="694287" name="Rectangle 15">
                <a:extLst>
                  <a:ext uri="{FF2B5EF4-FFF2-40B4-BE49-F238E27FC236}">
                    <a16:creationId xmlns:a16="http://schemas.microsoft.com/office/drawing/2014/main" id="{6ABE2231-A9D3-498A-8010-771DC1AEF094}"/>
                  </a:ext>
                </a:extLst>
              </p:cNvPr>
              <p:cNvSpPr>
                <a:spLocks noChangeArrowheads="1"/>
              </p:cNvSpPr>
              <p:nvPr/>
            </p:nvSpPr>
            <p:spPr bwMode="auto">
              <a:xfrm>
                <a:off x="2544" y="3462"/>
                <a:ext cx="2112" cy="276"/>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4288" name="Line 16">
                <a:extLst>
                  <a:ext uri="{FF2B5EF4-FFF2-40B4-BE49-F238E27FC236}">
                    <a16:creationId xmlns:a16="http://schemas.microsoft.com/office/drawing/2014/main" id="{7AFB7C51-45DC-4514-80AE-B47B071DD4DA}"/>
                  </a:ext>
                </a:extLst>
              </p:cNvPr>
              <p:cNvSpPr>
                <a:spLocks noChangeShapeType="1"/>
              </p:cNvSpPr>
              <p:nvPr/>
            </p:nvSpPr>
            <p:spPr bwMode="auto">
              <a:xfrm>
                <a:off x="3227" y="3465"/>
                <a:ext cx="0" cy="27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4289" name="Line 17">
                <a:extLst>
                  <a:ext uri="{FF2B5EF4-FFF2-40B4-BE49-F238E27FC236}">
                    <a16:creationId xmlns:a16="http://schemas.microsoft.com/office/drawing/2014/main" id="{7D743338-192A-4CF3-AEFA-B9A6609FB540}"/>
                  </a:ext>
                </a:extLst>
              </p:cNvPr>
              <p:cNvSpPr>
                <a:spLocks noChangeShapeType="1"/>
              </p:cNvSpPr>
              <p:nvPr/>
            </p:nvSpPr>
            <p:spPr bwMode="auto">
              <a:xfrm>
                <a:off x="3981" y="3456"/>
                <a:ext cx="0" cy="286"/>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4290" name="Line 18">
                <a:extLst>
                  <a:ext uri="{FF2B5EF4-FFF2-40B4-BE49-F238E27FC236}">
                    <a16:creationId xmlns:a16="http://schemas.microsoft.com/office/drawing/2014/main" id="{5306CD12-7DC0-4BC5-AE9C-46B4CFC4B349}"/>
                  </a:ext>
                </a:extLst>
              </p:cNvPr>
              <p:cNvSpPr>
                <a:spLocks noChangeShapeType="1"/>
              </p:cNvSpPr>
              <p:nvPr/>
            </p:nvSpPr>
            <p:spPr bwMode="auto">
              <a:xfrm>
                <a:off x="2856" y="3456"/>
                <a:ext cx="0" cy="281"/>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4291" name="Line 19">
                <a:extLst>
                  <a:ext uri="{FF2B5EF4-FFF2-40B4-BE49-F238E27FC236}">
                    <a16:creationId xmlns:a16="http://schemas.microsoft.com/office/drawing/2014/main" id="{810F31F2-56D3-472B-90CA-98C40CB335F0}"/>
                  </a:ext>
                </a:extLst>
              </p:cNvPr>
              <p:cNvSpPr>
                <a:spLocks noChangeShapeType="1"/>
              </p:cNvSpPr>
              <p:nvPr/>
            </p:nvSpPr>
            <p:spPr bwMode="auto">
              <a:xfrm>
                <a:off x="3579" y="3458"/>
                <a:ext cx="0" cy="286"/>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4292" name="Line 20">
                <a:extLst>
                  <a:ext uri="{FF2B5EF4-FFF2-40B4-BE49-F238E27FC236}">
                    <a16:creationId xmlns:a16="http://schemas.microsoft.com/office/drawing/2014/main" id="{8792E7C3-E529-4159-AB17-9E9E61F254D6}"/>
                  </a:ext>
                </a:extLst>
              </p:cNvPr>
              <p:cNvSpPr>
                <a:spLocks noChangeShapeType="1"/>
              </p:cNvSpPr>
              <p:nvPr/>
            </p:nvSpPr>
            <p:spPr bwMode="auto">
              <a:xfrm>
                <a:off x="4312" y="3462"/>
                <a:ext cx="0" cy="28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sp>
        <p:nvSpPr>
          <p:cNvPr id="694293" name="Text Box 21">
            <a:extLst>
              <a:ext uri="{FF2B5EF4-FFF2-40B4-BE49-F238E27FC236}">
                <a16:creationId xmlns:a16="http://schemas.microsoft.com/office/drawing/2014/main" id="{7EACFD9B-306A-46EE-A3F1-73B17DB89AC8}"/>
              </a:ext>
            </a:extLst>
          </p:cNvPr>
          <p:cNvSpPr txBox="1">
            <a:spLocks noChangeArrowheads="1"/>
          </p:cNvSpPr>
          <p:nvPr/>
        </p:nvSpPr>
        <p:spPr bwMode="auto">
          <a:xfrm>
            <a:off x="2286000" y="4343400"/>
            <a:ext cx="589135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a:latin typeface="Arial" charset="0"/>
                <a:ea typeface="ＭＳ Ｐゴシック" charset="0"/>
              </a:rPr>
              <a:t>1     7    9   12   33  42    59  76   81  84  91   92   93   99</a:t>
            </a:r>
          </a:p>
        </p:txBody>
      </p:sp>
      <p:sp>
        <p:nvSpPr>
          <p:cNvPr id="694294" name="Rectangle 22">
            <a:extLst>
              <a:ext uri="{FF2B5EF4-FFF2-40B4-BE49-F238E27FC236}">
                <a16:creationId xmlns:a16="http://schemas.microsoft.com/office/drawing/2014/main" id="{295AE2DC-B3B2-4767-B6A3-5B597786D73F}"/>
              </a:ext>
            </a:extLst>
          </p:cNvPr>
          <p:cNvSpPr>
            <a:spLocks noChangeArrowheads="1"/>
          </p:cNvSpPr>
          <p:nvPr/>
        </p:nvSpPr>
        <p:spPr bwMode="auto">
          <a:xfrm>
            <a:off x="3657600" y="4191000"/>
            <a:ext cx="1981200" cy="762000"/>
          </a:xfrm>
          <a:prstGeom prst="rect">
            <a:avLst/>
          </a:prstGeom>
          <a:noFill/>
          <a:ln w="76200">
            <a:solidFill>
              <a:srgbClr val="3333FF"/>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4295" name="Rectangle 23">
            <a:extLst>
              <a:ext uri="{FF2B5EF4-FFF2-40B4-BE49-F238E27FC236}">
                <a16:creationId xmlns:a16="http://schemas.microsoft.com/office/drawing/2014/main" id="{8C49A3A9-51D5-422D-AE74-AF4F21C3FCCF}"/>
              </a:ext>
            </a:extLst>
          </p:cNvPr>
          <p:cNvSpPr>
            <a:spLocks noChangeArrowheads="1"/>
          </p:cNvSpPr>
          <p:nvPr/>
        </p:nvSpPr>
        <p:spPr bwMode="auto">
          <a:xfrm>
            <a:off x="4300538" y="4191000"/>
            <a:ext cx="685800" cy="762000"/>
          </a:xfrm>
          <a:prstGeom prst="rect">
            <a:avLst/>
          </a:prstGeom>
          <a:noFill/>
          <a:ln w="76200">
            <a:solidFill>
              <a:srgbClr val="3333FF"/>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54279" name="Group 24">
            <a:extLst>
              <a:ext uri="{FF2B5EF4-FFF2-40B4-BE49-F238E27FC236}">
                <a16:creationId xmlns:a16="http://schemas.microsoft.com/office/drawing/2014/main" id="{29B0ACC2-199B-47C6-A96C-D1DADBC98A44}"/>
              </a:ext>
            </a:extLst>
          </p:cNvPr>
          <p:cNvGrpSpPr>
            <a:grpSpLocks/>
          </p:cNvGrpSpPr>
          <p:nvPr/>
        </p:nvGrpSpPr>
        <p:grpSpPr bwMode="auto">
          <a:xfrm>
            <a:off x="5486400" y="4114800"/>
            <a:ext cx="4648200" cy="838200"/>
            <a:chOff x="2496" y="2592"/>
            <a:chExt cx="2928" cy="528"/>
          </a:xfrm>
        </p:grpSpPr>
        <p:sp>
          <p:nvSpPr>
            <p:cNvPr id="694297" name="Line 25">
              <a:extLst>
                <a:ext uri="{FF2B5EF4-FFF2-40B4-BE49-F238E27FC236}">
                  <a16:creationId xmlns:a16="http://schemas.microsoft.com/office/drawing/2014/main" id="{3C99C79C-F68F-44F6-99CA-8C1F56452920}"/>
                </a:ext>
              </a:extLst>
            </p:cNvPr>
            <p:cNvSpPr>
              <a:spLocks noChangeShapeType="1"/>
            </p:cNvSpPr>
            <p:nvPr/>
          </p:nvSpPr>
          <p:spPr bwMode="auto">
            <a:xfrm>
              <a:off x="2496" y="2592"/>
              <a:ext cx="2928" cy="528"/>
            </a:xfrm>
            <a:prstGeom prst="line">
              <a:avLst/>
            </a:prstGeom>
            <a:noFill/>
            <a:ln w="7620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94298" name="Line 26">
              <a:extLst>
                <a:ext uri="{FF2B5EF4-FFF2-40B4-BE49-F238E27FC236}">
                  <a16:creationId xmlns:a16="http://schemas.microsoft.com/office/drawing/2014/main" id="{A0A48BD3-7C61-4E04-82A2-EE94B0E6DDAF}"/>
                </a:ext>
              </a:extLst>
            </p:cNvPr>
            <p:cNvSpPr>
              <a:spLocks noChangeShapeType="1"/>
            </p:cNvSpPr>
            <p:nvPr/>
          </p:nvSpPr>
          <p:spPr bwMode="auto">
            <a:xfrm flipH="1">
              <a:off x="2496" y="2592"/>
              <a:ext cx="2928" cy="528"/>
            </a:xfrm>
            <a:prstGeom prst="line">
              <a:avLst/>
            </a:prstGeom>
            <a:noFill/>
            <a:ln w="7620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54280" name="Group 27">
            <a:extLst>
              <a:ext uri="{FF2B5EF4-FFF2-40B4-BE49-F238E27FC236}">
                <a16:creationId xmlns:a16="http://schemas.microsoft.com/office/drawing/2014/main" id="{FE3CB46A-A1C7-4AB0-858E-B73EED020A94}"/>
              </a:ext>
            </a:extLst>
          </p:cNvPr>
          <p:cNvGrpSpPr>
            <a:grpSpLocks/>
          </p:cNvGrpSpPr>
          <p:nvPr/>
        </p:nvGrpSpPr>
        <p:grpSpPr bwMode="auto">
          <a:xfrm>
            <a:off x="2133600" y="4191000"/>
            <a:ext cx="1524000" cy="838200"/>
            <a:chOff x="2496" y="2592"/>
            <a:chExt cx="2928" cy="528"/>
          </a:xfrm>
        </p:grpSpPr>
        <p:sp>
          <p:nvSpPr>
            <p:cNvPr id="694300" name="Line 28">
              <a:extLst>
                <a:ext uri="{FF2B5EF4-FFF2-40B4-BE49-F238E27FC236}">
                  <a16:creationId xmlns:a16="http://schemas.microsoft.com/office/drawing/2014/main" id="{9285A649-ED39-4A07-AB26-36AE6862F288}"/>
                </a:ext>
              </a:extLst>
            </p:cNvPr>
            <p:cNvSpPr>
              <a:spLocks noChangeShapeType="1"/>
            </p:cNvSpPr>
            <p:nvPr/>
          </p:nvSpPr>
          <p:spPr bwMode="auto">
            <a:xfrm>
              <a:off x="2496" y="2592"/>
              <a:ext cx="2928" cy="528"/>
            </a:xfrm>
            <a:prstGeom prst="line">
              <a:avLst/>
            </a:prstGeom>
            <a:noFill/>
            <a:ln w="7620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94301" name="Line 29">
              <a:extLst>
                <a:ext uri="{FF2B5EF4-FFF2-40B4-BE49-F238E27FC236}">
                  <a16:creationId xmlns:a16="http://schemas.microsoft.com/office/drawing/2014/main" id="{9B408181-70D6-4269-A56A-36C78F8B93EC}"/>
                </a:ext>
              </a:extLst>
            </p:cNvPr>
            <p:cNvSpPr>
              <a:spLocks noChangeShapeType="1"/>
            </p:cNvSpPr>
            <p:nvPr/>
          </p:nvSpPr>
          <p:spPr bwMode="auto">
            <a:xfrm flipH="1">
              <a:off x="2496" y="2592"/>
              <a:ext cx="2928" cy="528"/>
            </a:xfrm>
            <a:prstGeom prst="line">
              <a:avLst/>
            </a:prstGeom>
            <a:noFill/>
            <a:ln w="7620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sp>
        <p:nvSpPr>
          <p:cNvPr id="30" name="Cloud Callout 29">
            <a:extLst>
              <a:ext uri="{FF2B5EF4-FFF2-40B4-BE49-F238E27FC236}">
                <a16:creationId xmlns:a16="http://schemas.microsoft.com/office/drawing/2014/main" id="{530F85FE-79D3-453D-8B75-CE7E9F7E0868}"/>
              </a:ext>
            </a:extLst>
          </p:cNvPr>
          <p:cNvSpPr>
            <a:spLocks noChangeArrowheads="1"/>
          </p:cNvSpPr>
          <p:nvPr/>
        </p:nvSpPr>
        <p:spPr bwMode="auto">
          <a:xfrm>
            <a:off x="5791200" y="5791200"/>
            <a:ext cx="2895600" cy="685800"/>
          </a:xfrm>
          <a:prstGeom prst="cloudCallout">
            <a:avLst>
              <a:gd name="adj1" fmla="val -62074"/>
              <a:gd name="adj2" fmla="val -143921"/>
            </a:avLst>
          </a:prstGeom>
          <a:noFill/>
          <a:ln w="508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dirty="0">
                <a:latin typeface="Arial" charset="0"/>
                <a:ea typeface="ＭＳ Ｐゴシック" charset="0"/>
                <a:cs typeface="ＭＳ Ｐゴシック" charset="0"/>
              </a:rPr>
              <a:t>Look for 42</a:t>
            </a: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a:extLst>
              <a:ext uri="{FF2B5EF4-FFF2-40B4-BE49-F238E27FC236}">
                <a16:creationId xmlns:a16="http://schemas.microsoft.com/office/drawing/2014/main" id="{FAD6CA3E-BB4E-4B37-BDD6-39CE051F72A7}"/>
              </a:ext>
            </a:extLst>
          </p:cNvPr>
          <p:cNvSpPr>
            <a:spLocks noGrp="1" noChangeArrowheads="1"/>
          </p:cNvSpPr>
          <p:nvPr>
            <p:ph type="title"/>
          </p:nvPr>
        </p:nvSpPr>
        <p:spPr/>
        <p:txBody>
          <a:bodyPr/>
          <a:lstStyle/>
          <a:p>
            <a:pPr>
              <a:defRPr/>
            </a:pPr>
            <a:r>
              <a:rPr lang="en-US" dirty="0">
                <a:solidFill>
                  <a:srgbClr val="000000"/>
                </a:solidFill>
                <a:ea typeface="+mj-ea"/>
                <a:cs typeface="+mj-cs"/>
              </a:rPr>
              <a:t>The Algorithm</a:t>
            </a:r>
          </a:p>
        </p:txBody>
      </p:sp>
      <p:sp>
        <p:nvSpPr>
          <p:cNvPr id="696323" name="Rectangle 3">
            <a:extLst>
              <a:ext uri="{FF2B5EF4-FFF2-40B4-BE49-F238E27FC236}">
                <a16:creationId xmlns:a16="http://schemas.microsoft.com/office/drawing/2014/main" id="{6B943DE3-9AEC-4B19-A3FA-49E2D35C2ADD}"/>
              </a:ext>
            </a:extLst>
          </p:cNvPr>
          <p:cNvSpPr>
            <a:spLocks noGrp="1" noChangeArrowheads="1"/>
          </p:cNvSpPr>
          <p:nvPr>
            <p:ph type="body" idx="1"/>
          </p:nvPr>
        </p:nvSpPr>
        <p:spPr/>
        <p:txBody>
          <a:bodyPr/>
          <a:lstStyle/>
          <a:p>
            <a:pPr lvl="1">
              <a:buNone/>
            </a:pPr>
            <a:r>
              <a:rPr lang="en-US" altLang="en-US" b="1" dirty="0">
                <a:solidFill>
                  <a:srgbClr val="000000"/>
                </a:solidFill>
                <a:latin typeface="Ariel"/>
              </a:rPr>
              <a:t>look at </a:t>
            </a:r>
            <a:r>
              <a:rPr lang="ja-JP" altLang="en-US" b="1" dirty="0">
                <a:solidFill>
                  <a:srgbClr val="000000"/>
                </a:solidFill>
                <a:latin typeface="Ariel"/>
              </a:rPr>
              <a:t>“</a:t>
            </a:r>
            <a:r>
              <a:rPr lang="en-US" altLang="ja-JP" b="1" dirty="0">
                <a:solidFill>
                  <a:srgbClr val="000000"/>
                </a:solidFill>
                <a:latin typeface="Ariel"/>
              </a:rPr>
              <a:t>middle</a:t>
            </a:r>
            <a:r>
              <a:rPr lang="ja-JP" altLang="en-US" b="1" dirty="0">
                <a:solidFill>
                  <a:srgbClr val="000000"/>
                </a:solidFill>
                <a:latin typeface="Ariel"/>
              </a:rPr>
              <a:t>”</a:t>
            </a:r>
            <a:r>
              <a:rPr lang="en-US" altLang="ja-JP" b="1" dirty="0">
                <a:solidFill>
                  <a:srgbClr val="000000"/>
                </a:solidFill>
                <a:latin typeface="Ariel"/>
              </a:rPr>
              <a:t> element</a:t>
            </a:r>
          </a:p>
          <a:p>
            <a:pPr lvl="1">
              <a:buNone/>
            </a:pPr>
            <a:r>
              <a:rPr lang="en-US" altLang="en-US" b="1" dirty="0">
                <a:solidFill>
                  <a:srgbClr val="000000"/>
                </a:solidFill>
                <a:latin typeface="Ariel"/>
              </a:rPr>
              <a:t>if no match then</a:t>
            </a:r>
          </a:p>
          <a:p>
            <a:pPr lvl="1">
              <a:buNone/>
            </a:pPr>
            <a:r>
              <a:rPr lang="en-US" altLang="en-US" b="1" dirty="0">
                <a:solidFill>
                  <a:srgbClr val="000000"/>
                </a:solidFill>
                <a:latin typeface="Ariel"/>
              </a:rPr>
              <a:t>  look left or right</a:t>
            </a:r>
          </a:p>
        </p:txBody>
      </p:sp>
      <p:grpSp>
        <p:nvGrpSpPr>
          <p:cNvPr id="56323" name="Group 4">
            <a:extLst>
              <a:ext uri="{FF2B5EF4-FFF2-40B4-BE49-F238E27FC236}">
                <a16:creationId xmlns:a16="http://schemas.microsoft.com/office/drawing/2014/main" id="{60DCA80D-D7C2-4692-8E66-22585DBC7DCC}"/>
              </a:ext>
            </a:extLst>
          </p:cNvPr>
          <p:cNvGrpSpPr>
            <a:grpSpLocks/>
          </p:cNvGrpSpPr>
          <p:nvPr/>
        </p:nvGrpSpPr>
        <p:grpSpPr bwMode="auto">
          <a:xfrm>
            <a:off x="2209800" y="4343400"/>
            <a:ext cx="7772400" cy="457200"/>
            <a:chOff x="480" y="2832"/>
            <a:chExt cx="4896" cy="288"/>
          </a:xfrm>
        </p:grpSpPr>
        <p:grpSp>
          <p:nvGrpSpPr>
            <p:cNvPr id="56336" name="Group 5">
              <a:extLst>
                <a:ext uri="{FF2B5EF4-FFF2-40B4-BE49-F238E27FC236}">
                  <a16:creationId xmlns:a16="http://schemas.microsoft.com/office/drawing/2014/main" id="{05DAF1C4-9A0E-49F5-BF68-6C1DB52DC5EE}"/>
                </a:ext>
              </a:extLst>
            </p:cNvPr>
            <p:cNvGrpSpPr>
              <a:grpSpLocks/>
            </p:cNvGrpSpPr>
            <p:nvPr/>
          </p:nvGrpSpPr>
          <p:grpSpPr bwMode="auto">
            <a:xfrm>
              <a:off x="480" y="2832"/>
              <a:ext cx="2784" cy="288"/>
              <a:chOff x="480" y="2832"/>
              <a:chExt cx="4608" cy="728"/>
            </a:xfrm>
          </p:grpSpPr>
          <p:sp>
            <p:nvSpPr>
              <p:cNvPr id="696326" name="Rectangle 6">
                <a:extLst>
                  <a:ext uri="{FF2B5EF4-FFF2-40B4-BE49-F238E27FC236}">
                    <a16:creationId xmlns:a16="http://schemas.microsoft.com/office/drawing/2014/main" id="{BEF0F420-97E3-455D-A374-58BC9C9E4D6B}"/>
                  </a:ext>
                </a:extLst>
              </p:cNvPr>
              <p:cNvSpPr>
                <a:spLocks noChangeArrowheads="1"/>
              </p:cNvSpPr>
              <p:nvPr/>
            </p:nvSpPr>
            <p:spPr bwMode="auto">
              <a:xfrm>
                <a:off x="480" y="2847"/>
                <a:ext cx="4608" cy="698"/>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6327" name="Line 7">
                <a:extLst>
                  <a:ext uri="{FF2B5EF4-FFF2-40B4-BE49-F238E27FC236}">
                    <a16:creationId xmlns:a16="http://schemas.microsoft.com/office/drawing/2014/main" id="{A092EC67-EEA7-43AD-90BA-265A93FF1BBE}"/>
                  </a:ext>
                </a:extLst>
              </p:cNvPr>
              <p:cNvSpPr>
                <a:spLocks noChangeShapeType="1"/>
              </p:cNvSpPr>
              <p:nvPr/>
            </p:nvSpPr>
            <p:spPr bwMode="auto">
              <a:xfrm>
                <a:off x="2723" y="2855"/>
                <a:ext cx="0" cy="683"/>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6328" name="Line 8">
                <a:extLst>
                  <a:ext uri="{FF2B5EF4-FFF2-40B4-BE49-F238E27FC236}">
                    <a16:creationId xmlns:a16="http://schemas.microsoft.com/office/drawing/2014/main" id="{D7EEDCF1-A896-4C61-B2C3-47CA439CE35E}"/>
                  </a:ext>
                </a:extLst>
              </p:cNvPr>
              <p:cNvSpPr>
                <a:spLocks noChangeShapeType="1"/>
              </p:cNvSpPr>
              <p:nvPr/>
            </p:nvSpPr>
            <p:spPr bwMode="auto">
              <a:xfrm>
                <a:off x="1577" y="2832"/>
                <a:ext cx="0" cy="71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6329" name="Line 9">
                <a:extLst>
                  <a:ext uri="{FF2B5EF4-FFF2-40B4-BE49-F238E27FC236}">
                    <a16:creationId xmlns:a16="http://schemas.microsoft.com/office/drawing/2014/main" id="{E96A6CC4-F19F-45C3-8DFD-AE3E8A61A363}"/>
                  </a:ext>
                </a:extLst>
              </p:cNvPr>
              <p:cNvSpPr>
                <a:spLocks noChangeShapeType="1"/>
              </p:cNvSpPr>
              <p:nvPr/>
            </p:nvSpPr>
            <p:spPr bwMode="auto">
              <a:xfrm>
                <a:off x="3971" y="2832"/>
                <a:ext cx="0" cy="723"/>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6330" name="Line 10">
                <a:extLst>
                  <a:ext uri="{FF2B5EF4-FFF2-40B4-BE49-F238E27FC236}">
                    <a16:creationId xmlns:a16="http://schemas.microsoft.com/office/drawing/2014/main" id="{D00A055F-303B-4386-8852-BFE9747C6984}"/>
                  </a:ext>
                </a:extLst>
              </p:cNvPr>
              <p:cNvSpPr>
                <a:spLocks noChangeShapeType="1"/>
              </p:cNvSpPr>
              <p:nvPr/>
            </p:nvSpPr>
            <p:spPr bwMode="auto">
              <a:xfrm>
                <a:off x="996" y="2855"/>
                <a:ext cx="0" cy="683"/>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6331" name="Line 11">
                <a:extLst>
                  <a:ext uri="{FF2B5EF4-FFF2-40B4-BE49-F238E27FC236}">
                    <a16:creationId xmlns:a16="http://schemas.microsoft.com/office/drawing/2014/main" id="{B94D71AC-CE3A-429D-A8CF-3CCC0390763C}"/>
                  </a:ext>
                </a:extLst>
              </p:cNvPr>
              <p:cNvSpPr>
                <a:spLocks noChangeShapeType="1"/>
              </p:cNvSpPr>
              <p:nvPr/>
            </p:nvSpPr>
            <p:spPr bwMode="auto">
              <a:xfrm>
                <a:off x="2109" y="2832"/>
                <a:ext cx="0" cy="71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6332" name="Line 12">
                <a:extLst>
                  <a:ext uri="{FF2B5EF4-FFF2-40B4-BE49-F238E27FC236}">
                    <a16:creationId xmlns:a16="http://schemas.microsoft.com/office/drawing/2014/main" id="{ACD9B688-539A-4593-9E2D-E22BC085A226}"/>
                  </a:ext>
                </a:extLst>
              </p:cNvPr>
              <p:cNvSpPr>
                <a:spLocks noChangeShapeType="1"/>
              </p:cNvSpPr>
              <p:nvPr/>
            </p:nvSpPr>
            <p:spPr bwMode="auto">
              <a:xfrm>
                <a:off x="3305" y="2837"/>
                <a:ext cx="0" cy="723"/>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6333" name="Line 13">
                <a:extLst>
                  <a:ext uri="{FF2B5EF4-FFF2-40B4-BE49-F238E27FC236}">
                    <a16:creationId xmlns:a16="http://schemas.microsoft.com/office/drawing/2014/main" id="{744F0268-BEB6-4342-852D-ACA723695E32}"/>
                  </a:ext>
                </a:extLst>
              </p:cNvPr>
              <p:cNvSpPr>
                <a:spLocks noChangeShapeType="1"/>
              </p:cNvSpPr>
              <p:nvPr/>
            </p:nvSpPr>
            <p:spPr bwMode="auto">
              <a:xfrm>
                <a:off x="4519" y="2847"/>
                <a:ext cx="0" cy="70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56337" name="Group 14">
              <a:extLst>
                <a:ext uri="{FF2B5EF4-FFF2-40B4-BE49-F238E27FC236}">
                  <a16:creationId xmlns:a16="http://schemas.microsoft.com/office/drawing/2014/main" id="{50D1E63A-393E-4777-B8DB-C6B0D6CD6211}"/>
                </a:ext>
              </a:extLst>
            </p:cNvPr>
            <p:cNvGrpSpPr>
              <a:grpSpLocks/>
            </p:cNvGrpSpPr>
            <p:nvPr/>
          </p:nvGrpSpPr>
          <p:grpSpPr bwMode="auto">
            <a:xfrm>
              <a:off x="3264" y="2832"/>
              <a:ext cx="2112" cy="288"/>
              <a:chOff x="2544" y="3456"/>
              <a:chExt cx="2112" cy="288"/>
            </a:xfrm>
          </p:grpSpPr>
          <p:sp>
            <p:nvSpPr>
              <p:cNvPr id="696335" name="Rectangle 15">
                <a:extLst>
                  <a:ext uri="{FF2B5EF4-FFF2-40B4-BE49-F238E27FC236}">
                    <a16:creationId xmlns:a16="http://schemas.microsoft.com/office/drawing/2014/main" id="{3A1FABE2-D03A-412A-B19D-4CD84FF4B003}"/>
                  </a:ext>
                </a:extLst>
              </p:cNvPr>
              <p:cNvSpPr>
                <a:spLocks noChangeArrowheads="1"/>
              </p:cNvSpPr>
              <p:nvPr/>
            </p:nvSpPr>
            <p:spPr bwMode="auto">
              <a:xfrm>
                <a:off x="2544" y="3462"/>
                <a:ext cx="2112" cy="276"/>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6336" name="Line 16">
                <a:extLst>
                  <a:ext uri="{FF2B5EF4-FFF2-40B4-BE49-F238E27FC236}">
                    <a16:creationId xmlns:a16="http://schemas.microsoft.com/office/drawing/2014/main" id="{C8E76CC7-80A4-4EA2-953B-D43BBC6A9109}"/>
                  </a:ext>
                </a:extLst>
              </p:cNvPr>
              <p:cNvSpPr>
                <a:spLocks noChangeShapeType="1"/>
              </p:cNvSpPr>
              <p:nvPr/>
            </p:nvSpPr>
            <p:spPr bwMode="auto">
              <a:xfrm>
                <a:off x="3227" y="3465"/>
                <a:ext cx="0" cy="27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6337" name="Line 17">
                <a:extLst>
                  <a:ext uri="{FF2B5EF4-FFF2-40B4-BE49-F238E27FC236}">
                    <a16:creationId xmlns:a16="http://schemas.microsoft.com/office/drawing/2014/main" id="{88BB7BDD-7D6E-4B7C-B62C-775533A6C100}"/>
                  </a:ext>
                </a:extLst>
              </p:cNvPr>
              <p:cNvSpPr>
                <a:spLocks noChangeShapeType="1"/>
              </p:cNvSpPr>
              <p:nvPr/>
            </p:nvSpPr>
            <p:spPr bwMode="auto">
              <a:xfrm>
                <a:off x="3981" y="3456"/>
                <a:ext cx="0" cy="286"/>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6338" name="Line 18">
                <a:extLst>
                  <a:ext uri="{FF2B5EF4-FFF2-40B4-BE49-F238E27FC236}">
                    <a16:creationId xmlns:a16="http://schemas.microsoft.com/office/drawing/2014/main" id="{4A8B4210-1A3F-409B-B628-AF3D8A0D118D}"/>
                  </a:ext>
                </a:extLst>
              </p:cNvPr>
              <p:cNvSpPr>
                <a:spLocks noChangeShapeType="1"/>
              </p:cNvSpPr>
              <p:nvPr/>
            </p:nvSpPr>
            <p:spPr bwMode="auto">
              <a:xfrm>
                <a:off x="2856" y="3456"/>
                <a:ext cx="0" cy="281"/>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6339" name="Line 19">
                <a:extLst>
                  <a:ext uri="{FF2B5EF4-FFF2-40B4-BE49-F238E27FC236}">
                    <a16:creationId xmlns:a16="http://schemas.microsoft.com/office/drawing/2014/main" id="{CEAA9677-6843-4394-BBA2-62780B1BFEF3}"/>
                  </a:ext>
                </a:extLst>
              </p:cNvPr>
              <p:cNvSpPr>
                <a:spLocks noChangeShapeType="1"/>
              </p:cNvSpPr>
              <p:nvPr/>
            </p:nvSpPr>
            <p:spPr bwMode="auto">
              <a:xfrm>
                <a:off x="3579" y="3458"/>
                <a:ext cx="0" cy="286"/>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6340" name="Line 20">
                <a:extLst>
                  <a:ext uri="{FF2B5EF4-FFF2-40B4-BE49-F238E27FC236}">
                    <a16:creationId xmlns:a16="http://schemas.microsoft.com/office/drawing/2014/main" id="{0D1E3425-F3DC-4C05-BB41-B869BE3824FB}"/>
                  </a:ext>
                </a:extLst>
              </p:cNvPr>
              <p:cNvSpPr>
                <a:spLocks noChangeShapeType="1"/>
              </p:cNvSpPr>
              <p:nvPr/>
            </p:nvSpPr>
            <p:spPr bwMode="auto">
              <a:xfrm>
                <a:off x="4312" y="3462"/>
                <a:ext cx="0" cy="28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sp>
        <p:nvSpPr>
          <p:cNvPr id="696341" name="Text Box 21">
            <a:extLst>
              <a:ext uri="{FF2B5EF4-FFF2-40B4-BE49-F238E27FC236}">
                <a16:creationId xmlns:a16="http://schemas.microsoft.com/office/drawing/2014/main" id="{3B0F6FFC-FBD2-4EDF-AC4F-E686ECD79B8E}"/>
              </a:ext>
            </a:extLst>
          </p:cNvPr>
          <p:cNvSpPr txBox="1">
            <a:spLocks noChangeArrowheads="1"/>
          </p:cNvSpPr>
          <p:nvPr/>
        </p:nvSpPr>
        <p:spPr bwMode="auto">
          <a:xfrm>
            <a:off x="2286000" y="4343400"/>
            <a:ext cx="589135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a:latin typeface="Arial" charset="0"/>
                <a:ea typeface="ＭＳ Ｐゴシック" charset="0"/>
              </a:rPr>
              <a:t>1     7    9   12   33  42    59  76   81  84  91   92   93   99</a:t>
            </a:r>
          </a:p>
        </p:txBody>
      </p:sp>
      <p:sp>
        <p:nvSpPr>
          <p:cNvPr id="696342" name="Rectangle 22">
            <a:extLst>
              <a:ext uri="{FF2B5EF4-FFF2-40B4-BE49-F238E27FC236}">
                <a16:creationId xmlns:a16="http://schemas.microsoft.com/office/drawing/2014/main" id="{5A80818B-9E83-42EA-98A4-EA9DD8312672}"/>
              </a:ext>
            </a:extLst>
          </p:cNvPr>
          <p:cNvSpPr>
            <a:spLocks noChangeArrowheads="1"/>
          </p:cNvSpPr>
          <p:nvPr/>
        </p:nvSpPr>
        <p:spPr bwMode="auto">
          <a:xfrm>
            <a:off x="4800600" y="4191000"/>
            <a:ext cx="838200" cy="762000"/>
          </a:xfrm>
          <a:prstGeom prst="rect">
            <a:avLst/>
          </a:prstGeom>
          <a:noFill/>
          <a:ln w="76200">
            <a:solidFill>
              <a:srgbClr val="3333FF"/>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56326" name="Group 23">
            <a:extLst>
              <a:ext uri="{FF2B5EF4-FFF2-40B4-BE49-F238E27FC236}">
                <a16:creationId xmlns:a16="http://schemas.microsoft.com/office/drawing/2014/main" id="{3F0F8C0D-67A7-4DC0-8E11-191CBC05B44D}"/>
              </a:ext>
            </a:extLst>
          </p:cNvPr>
          <p:cNvGrpSpPr>
            <a:grpSpLocks/>
          </p:cNvGrpSpPr>
          <p:nvPr/>
        </p:nvGrpSpPr>
        <p:grpSpPr bwMode="auto">
          <a:xfrm>
            <a:off x="5486400" y="4114800"/>
            <a:ext cx="4648200" cy="838200"/>
            <a:chOff x="2496" y="2592"/>
            <a:chExt cx="2928" cy="528"/>
          </a:xfrm>
        </p:grpSpPr>
        <p:sp>
          <p:nvSpPr>
            <p:cNvPr id="696344" name="Line 24">
              <a:extLst>
                <a:ext uri="{FF2B5EF4-FFF2-40B4-BE49-F238E27FC236}">
                  <a16:creationId xmlns:a16="http://schemas.microsoft.com/office/drawing/2014/main" id="{53BBBEA9-72A6-4A8C-AD09-FD811257412A}"/>
                </a:ext>
              </a:extLst>
            </p:cNvPr>
            <p:cNvSpPr>
              <a:spLocks noChangeShapeType="1"/>
            </p:cNvSpPr>
            <p:nvPr/>
          </p:nvSpPr>
          <p:spPr bwMode="auto">
            <a:xfrm>
              <a:off x="2496" y="2592"/>
              <a:ext cx="2928" cy="528"/>
            </a:xfrm>
            <a:prstGeom prst="line">
              <a:avLst/>
            </a:prstGeom>
            <a:noFill/>
            <a:ln w="7620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96345" name="Line 25">
              <a:extLst>
                <a:ext uri="{FF2B5EF4-FFF2-40B4-BE49-F238E27FC236}">
                  <a16:creationId xmlns:a16="http://schemas.microsoft.com/office/drawing/2014/main" id="{210A81D9-97CE-4B57-BCB2-2777ECF4DAA8}"/>
                </a:ext>
              </a:extLst>
            </p:cNvPr>
            <p:cNvSpPr>
              <a:spLocks noChangeShapeType="1"/>
            </p:cNvSpPr>
            <p:nvPr/>
          </p:nvSpPr>
          <p:spPr bwMode="auto">
            <a:xfrm flipH="1">
              <a:off x="2496" y="2592"/>
              <a:ext cx="2928" cy="528"/>
            </a:xfrm>
            <a:prstGeom prst="line">
              <a:avLst/>
            </a:prstGeom>
            <a:noFill/>
            <a:ln w="7620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56327" name="Group 26">
            <a:extLst>
              <a:ext uri="{FF2B5EF4-FFF2-40B4-BE49-F238E27FC236}">
                <a16:creationId xmlns:a16="http://schemas.microsoft.com/office/drawing/2014/main" id="{BAF01353-705B-4D9B-BD53-2CCF78A6E475}"/>
              </a:ext>
            </a:extLst>
          </p:cNvPr>
          <p:cNvGrpSpPr>
            <a:grpSpLocks/>
          </p:cNvGrpSpPr>
          <p:nvPr/>
        </p:nvGrpSpPr>
        <p:grpSpPr bwMode="auto">
          <a:xfrm>
            <a:off x="2133600" y="4191000"/>
            <a:ext cx="1524000" cy="838200"/>
            <a:chOff x="2496" y="2592"/>
            <a:chExt cx="2928" cy="528"/>
          </a:xfrm>
        </p:grpSpPr>
        <p:sp>
          <p:nvSpPr>
            <p:cNvPr id="696347" name="Line 27">
              <a:extLst>
                <a:ext uri="{FF2B5EF4-FFF2-40B4-BE49-F238E27FC236}">
                  <a16:creationId xmlns:a16="http://schemas.microsoft.com/office/drawing/2014/main" id="{DB9B5D80-5EB1-4651-AA1C-DB75D43A02B5}"/>
                </a:ext>
              </a:extLst>
            </p:cNvPr>
            <p:cNvSpPr>
              <a:spLocks noChangeShapeType="1"/>
            </p:cNvSpPr>
            <p:nvPr/>
          </p:nvSpPr>
          <p:spPr bwMode="auto">
            <a:xfrm>
              <a:off x="2496" y="2592"/>
              <a:ext cx="2928" cy="528"/>
            </a:xfrm>
            <a:prstGeom prst="line">
              <a:avLst/>
            </a:prstGeom>
            <a:noFill/>
            <a:ln w="7620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96348" name="Line 28">
              <a:extLst>
                <a:ext uri="{FF2B5EF4-FFF2-40B4-BE49-F238E27FC236}">
                  <a16:creationId xmlns:a16="http://schemas.microsoft.com/office/drawing/2014/main" id="{D758E3E8-B1B1-438B-A55D-D8A675675596}"/>
                </a:ext>
              </a:extLst>
            </p:cNvPr>
            <p:cNvSpPr>
              <a:spLocks noChangeShapeType="1"/>
            </p:cNvSpPr>
            <p:nvPr/>
          </p:nvSpPr>
          <p:spPr bwMode="auto">
            <a:xfrm flipH="1">
              <a:off x="2496" y="2592"/>
              <a:ext cx="2928" cy="528"/>
            </a:xfrm>
            <a:prstGeom prst="line">
              <a:avLst/>
            </a:prstGeom>
            <a:noFill/>
            <a:ln w="7620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56328" name="Group 29">
            <a:extLst>
              <a:ext uri="{FF2B5EF4-FFF2-40B4-BE49-F238E27FC236}">
                <a16:creationId xmlns:a16="http://schemas.microsoft.com/office/drawing/2014/main" id="{0B1C5F14-868F-44C4-A2EB-5C1E329CDE5A}"/>
              </a:ext>
            </a:extLst>
          </p:cNvPr>
          <p:cNvGrpSpPr>
            <a:grpSpLocks/>
          </p:cNvGrpSpPr>
          <p:nvPr/>
        </p:nvGrpSpPr>
        <p:grpSpPr bwMode="auto">
          <a:xfrm>
            <a:off x="3733800" y="4191000"/>
            <a:ext cx="1066800" cy="838200"/>
            <a:chOff x="2496" y="2592"/>
            <a:chExt cx="2928" cy="528"/>
          </a:xfrm>
        </p:grpSpPr>
        <p:sp>
          <p:nvSpPr>
            <p:cNvPr id="696350" name="Line 30">
              <a:extLst>
                <a:ext uri="{FF2B5EF4-FFF2-40B4-BE49-F238E27FC236}">
                  <a16:creationId xmlns:a16="http://schemas.microsoft.com/office/drawing/2014/main" id="{C41C7C71-F415-493A-ACD4-FED973EF7CD9}"/>
                </a:ext>
              </a:extLst>
            </p:cNvPr>
            <p:cNvSpPr>
              <a:spLocks noChangeShapeType="1"/>
            </p:cNvSpPr>
            <p:nvPr/>
          </p:nvSpPr>
          <p:spPr bwMode="auto">
            <a:xfrm>
              <a:off x="2496" y="2592"/>
              <a:ext cx="2928" cy="528"/>
            </a:xfrm>
            <a:prstGeom prst="line">
              <a:avLst/>
            </a:prstGeom>
            <a:noFill/>
            <a:ln w="7620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96351" name="Line 31">
              <a:extLst>
                <a:ext uri="{FF2B5EF4-FFF2-40B4-BE49-F238E27FC236}">
                  <a16:creationId xmlns:a16="http://schemas.microsoft.com/office/drawing/2014/main" id="{32146478-0190-4FE6-8E95-820AA31BBBF8}"/>
                </a:ext>
              </a:extLst>
            </p:cNvPr>
            <p:cNvSpPr>
              <a:spLocks noChangeShapeType="1"/>
            </p:cNvSpPr>
            <p:nvPr/>
          </p:nvSpPr>
          <p:spPr bwMode="auto">
            <a:xfrm flipH="1">
              <a:off x="2496" y="2592"/>
              <a:ext cx="2928" cy="528"/>
            </a:xfrm>
            <a:prstGeom prst="line">
              <a:avLst/>
            </a:prstGeom>
            <a:noFill/>
            <a:ln w="7620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sp>
        <p:nvSpPr>
          <p:cNvPr id="32" name="Cloud Callout 31">
            <a:extLst>
              <a:ext uri="{FF2B5EF4-FFF2-40B4-BE49-F238E27FC236}">
                <a16:creationId xmlns:a16="http://schemas.microsoft.com/office/drawing/2014/main" id="{C91191A6-A671-4B75-AE05-CC4BB88B83F2}"/>
              </a:ext>
            </a:extLst>
          </p:cNvPr>
          <p:cNvSpPr>
            <a:spLocks noChangeArrowheads="1"/>
          </p:cNvSpPr>
          <p:nvPr/>
        </p:nvSpPr>
        <p:spPr bwMode="auto">
          <a:xfrm>
            <a:off x="5791200" y="5791200"/>
            <a:ext cx="2895600" cy="685800"/>
          </a:xfrm>
          <a:prstGeom prst="cloudCallout">
            <a:avLst>
              <a:gd name="adj1" fmla="val -62074"/>
              <a:gd name="adj2" fmla="val -143921"/>
            </a:avLst>
          </a:prstGeom>
          <a:noFill/>
          <a:ln w="508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dirty="0">
                <a:latin typeface="Arial" charset="0"/>
                <a:ea typeface="ＭＳ Ｐゴシック" charset="0"/>
                <a:cs typeface="ＭＳ Ｐゴシック" charset="0"/>
              </a:rPr>
              <a:t>Look for 42</a:t>
            </a: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a:extLst>
              <a:ext uri="{FF2B5EF4-FFF2-40B4-BE49-F238E27FC236}">
                <a16:creationId xmlns:a16="http://schemas.microsoft.com/office/drawing/2014/main" id="{46145963-AAF2-49BB-9E2A-FB7C6DC4A727}"/>
              </a:ext>
            </a:extLst>
          </p:cNvPr>
          <p:cNvSpPr>
            <a:spLocks noGrp="1" noChangeArrowheads="1"/>
          </p:cNvSpPr>
          <p:nvPr>
            <p:ph type="title"/>
          </p:nvPr>
        </p:nvSpPr>
        <p:spPr/>
        <p:txBody>
          <a:bodyPr/>
          <a:lstStyle/>
          <a:p>
            <a:pPr>
              <a:defRPr/>
            </a:pPr>
            <a:r>
              <a:rPr lang="en-US" dirty="0">
                <a:solidFill>
                  <a:srgbClr val="000000"/>
                </a:solidFill>
                <a:ea typeface="+mj-ea"/>
                <a:cs typeface="+mj-cs"/>
              </a:rPr>
              <a:t>The Binary Search Algorithm</a:t>
            </a:r>
          </a:p>
        </p:txBody>
      </p:sp>
      <p:sp>
        <p:nvSpPr>
          <p:cNvPr id="698371" name="Rectangle 3">
            <a:extLst>
              <a:ext uri="{FF2B5EF4-FFF2-40B4-BE49-F238E27FC236}">
                <a16:creationId xmlns:a16="http://schemas.microsoft.com/office/drawing/2014/main" id="{31D19E95-C08A-42A4-A881-EE541E580A4C}"/>
              </a:ext>
            </a:extLst>
          </p:cNvPr>
          <p:cNvSpPr>
            <a:spLocks noGrp="1" noChangeArrowheads="1"/>
          </p:cNvSpPr>
          <p:nvPr>
            <p:ph type="body" idx="1"/>
          </p:nvPr>
        </p:nvSpPr>
        <p:spPr>
          <a:xfrm>
            <a:off x="2209800" y="1981200"/>
            <a:ext cx="7162800" cy="2844018"/>
          </a:xfrm>
        </p:spPr>
        <p:txBody>
          <a:bodyPr>
            <a:normAutofit/>
          </a:bodyPr>
          <a:lstStyle/>
          <a:p>
            <a:r>
              <a:rPr lang="en-US" altLang="en-US" sz="2400" b="1" dirty="0">
                <a:solidFill>
                  <a:srgbClr val="000000"/>
                </a:solidFill>
              </a:rPr>
              <a:t>Return found or not found (true or false), so it should be a function.</a:t>
            </a:r>
          </a:p>
          <a:p>
            <a:endParaRPr lang="en-US" altLang="en-US" sz="2400" b="1" dirty="0">
              <a:solidFill>
                <a:srgbClr val="000000"/>
              </a:solidFill>
            </a:endParaRPr>
          </a:p>
          <a:p>
            <a:r>
              <a:rPr lang="en-US" altLang="en-US" sz="2400" b="1" dirty="0">
                <a:solidFill>
                  <a:srgbClr val="000000"/>
                </a:solidFill>
              </a:rPr>
              <a:t>When move </a:t>
            </a:r>
            <a:r>
              <a:rPr lang="en-US" altLang="en-US" sz="2400" b="1" i="1" dirty="0">
                <a:solidFill>
                  <a:srgbClr val="000000"/>
                </a:solidFill>
              </a:rPr>
              <a:t>left</a:t>
            </a:r>
            <a:r>
              <a:rPr lang="en-US" altLang="en-US" sz="2400" b="1" dirty="0">
                <a:solidFill>
                  <a:srgbClr val="000000"/>
                </a:solidFill>
              </a:rPr>
              <a:t> or </a:t>
            </a:r>
            <a:r>
              <a:rPr lang="en-US" altLang="en-US" sz="2400" b="1" i="1" dirty="0">
                <a:solidFill>
                  <a:srgbClr val="000000"/>
                </a:solidFill>
              </a:rPr>
              <a:t>right</a:t>
            </a:r>
            <a:r>
              <a:rPr lang="en-US" altLang="en-US" sz="2400" b="1" dirty="0">
                <a:solidFill>
                  <a:srgbClr val="000000"/>
                </a:solidFill>
              </a:rPr>
              <a:t>, change the array boundaries</a:t>
            </a:r>
          </a:p>
          <a:p>
            <a:pPr lvl="1"/>
            <a:r>
              <a:rPr lang="en-US" altLang="en-US" sz="2400" b="1" dirty="0">
                <a:solidFill>
                  <a:srgbClr val="000000"/>
                </a:solidFill>
              </a:rPr>
              <a:t>We</a:t>
            </a:r>
            <a:r>
              <a:rPr lang="ja-JP" altLang="en-US" sz="2400" b="1" dirty="0">
                <a:solidFill>
                  <a:srgbClr val="000000"/>
                </a:solidFill>
              </a:rPr>
              <a:t> </a:t>
            </a:r>
            <a:r>
              <a:rPr lang="en-US" altLang="ja-JP" sz="2400" b="1" dirty="0">
                <a:solidFill>
                  <a:srgbClr val="000000"/>
                </a:solidFill>
              </a:rPr>
              <a:t>need a first and last index value.</a:t>
            </a:r>
            <a:endParaRPr lang="en-US" altLang="en-US" sz="2400" b="1" dirty="0">
              <a:solidFill>
                <a:srgbClr val="000000"/>
              </a:solidFill>
            </a:endParaRP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a:extLst>
              <a:ext uri="{FF2B5EF4-FFF2-40B4-BE49-F238E27FC236}">
                <a16:creationId xmlns:a16="http://schemas.microsoft.com/office/drawing/2014/main" id="{E5F12BEC-D46B-421F-B8CC-097595FB2E88}"/>
              </a:ext>
            </a:extLst>
          </p:cNvPr>
          <p:cNvSpPr>
            <a:spLocks noGrp="1" noChangeArrowheads="1"/>
          </p:cNvSpPr>
          <p:nvPr>
            <p:ph type="title"/>
          </p:nvPr>
        </p:nvSpPr>
        <p:spPr>
          <a:xfrm>
            <a:off x="2209800" y="152400"/>
            <a:ext cx="7772400" cy="1143000"/>
          </a:xfrm>
        </p:spPr>
        <p:txBody>
          <a:bodyPr/>
          <a:lstStyle/>
          <a:p>
            <a:pPr>
              <a:defRPr/>
            </a:pPr>
            <a:r>
              <a:rPr lang="en-US">
                <a:ea typeface="+mj-ea"/>
                <a:cs typeface="+mj-cs"/>
              </a:rPr>
              <a:t>The Binary Search Algorithm</a:t>
            </a:r>
          </a:p>
        </p:txBody>
      </p:sp>
      <p:sp>
        <p:nvSpPr>
          <p:cNvPr id="700419" name="Rectangle 3">
            <a:extLst>
              <a:ext uri="{FF2B5EF4-FFF2-40B4-BE49-F238E27FC236}">
                <a16:creationId xmlns:a16="http://schemas.microsoft.com/office/drawing/2014/main" id="{5DC24182-9F15-4FB5-A28E-0C3EACE6B688}"/>
              </a:ext>
            </a:extLst>
          </p:cNvPr>
          <p:cNvSpPr>
            <a:spLocks noGrp="1" noChangeArrowheads="1"/>
          </p:cNvSpPr>
          <p:nvPr>
            <p:ph type="body" idx="1"/>
          </p:nvPr>
        </p:nvSpPr>
        <p:spPr>
          <a:xfrm>
            <a:off x="2057400" y="1524000"/>
            <a:ext cx="7772400" cy="4800600"/>
          </a:xfrm>
        </p:spPr>
        <p:txBody>
          <a:bodyPr/>
          <a:lstStyle/>
          <a:p>
            <a:pPr>
              <a:buFontTx/>
              <a:buNone/>
            </a:pPr>
            <a:r>
              <a:rPr lang="en-US" altLang="en-US" sz="2000" b="1" dirty="0">
                <a:solidFill>
                  <a:srgbClr val="000000"/>
                </a:solidFill>
                <a:latin typeface="Courier New" panose="02070309020205020404" pitchFamily="49" charset="0"/>
              </a:rPr>
              <a:t>calculate middle position</a:t>
            </a:r>
          </a:p>
          <a:p>
            <a:pPr>
              <a:buFontTx/>
              <a:buNone/>
            </a:pPr>
            <a:endParaRPr lang="en-US" altLang="en-US" sz="2000" b="1" dirty="0">
              <a:solidFill>
                <a:srgbClr val="000000"/>
              </a:solidFill>
              <a:latin typeface="Courier New" panose="02070309020205020404" pitchFamily="49" charset="0"/>
            </a:endParaRPr>
          </a:p>
          <a:p>
            <a:pPr>
              <a:buFontTx/>
              <a:buNone/>
            </a:pPr>
            <a:r>
              <a:rPr lang="en-US" altLang="en-US" sz="2000" b="1" dirty="0">
                <a:solidFill>
                  <a:srgbClr val="000000"/>
                </a:solidFill>
                <a:latin typeface="Courier New" panose="02070309020205020404" pitchFamily="49" charset="0"/>
              </a:rPr>
              <a:t>if (first and last have </a:t>
            </a:r>
            <a:r>
              <a:rPr lang="ja-JP" altLang="en-US" sz="2000" b="1" dirty="0">
                <a:solidFill>
                  <a:srgbClr val="000000"/>
                </a:solidFill>
              </a:rPr>
              <a:t>“</a:t>
            </a:r>
            <a:r>
              <a:rPr lang="en-US" altLang="ja-JP" sz="2000" b="1" dirty="0">
                <a:solidFill>
                  <a:srgbClr val="000000"/>
                </a:solidFill>
                <a:latin typeface="Courier New" panose="02070309020205020404" pitchFamily="49" charset="0"/>
              </a:rPr>
              <a:t>crossed</a:t>
            </a:r>
            <a:r>
              <a:rPr lang="ja-JP" altLang="en-US" sz="2000" b="1" dirty="0">
                <a:solidFill>
                  <a:srgbClr val="000000"/>
                </a:solidFill>
              </a:rPr>
              <a:t>”</a:t>
            </a:r>
            <a:r>
              <a:rPr lang="en-US" altLang="ja-JP" sz="2000" b="1" dirty="0">
                <a:solidFill>
                  <a:srgbClr val="000000"/>
                </a:solidFill>
                <a:latin typeface="Courier New" panose="02070309020205020404" pitchFamily="49" charset="0"/>
              </a:rPr>
              <a:t>) then</a:t>
            </a:r>
          </a:p>
          <a:p>
            <a:pPr>
              <a:buFontTx/>
              <a:buNone/>
            </a:pPr>
            <a:r>
              <a:rPr lang="en-US" altLang="en-US" sz="2000" b="1" dirty="0">
                <a:solidFill>
                  <a:srgbClr val="000000"/>
                </a:solidFill>
                <a:latin typeface="Courier New" panose="02070309020205020404" pitchFamily="49" charset="0"/>
              </a:rPr>
              <a:t>  “Item not found”</a:t>
            </a:r>
          </a:p>
          <a:p>
            <a:pPr>
              <a:buFontTx/>
              <a:buNone/>
            </a:pPr>
            <a:endParaRPr lang="en-US" altLang="en-US" sz="2000" b="1" dirty="0">
              <a:solidFill>
                <a:srgbClr val="000000"/>
              </a:solidFill>
              <a:latin typeface="Courier New" panose="02070309020205020404" pitchFamily="49" charset="0"/>
            </a:endParaRPr>
          </a:p>
          <a:p>
            <a:pPr>
              <a:buFontTx/>
              <a:buNone/>
            </a:pPr>
            <a:r>
              <a:rPr lang="en-US" altLang="en-US" sz="2000" b="1" dirty="0">
                <a:solidFill>
                  <a:srgbClr val="000000"/>
                </a:solidFill>
                <a:latin typeface="Courier New" panose="02070309020205020404" pitchFamily="49" charset="0"/>
              </a:rPr>
              <a:t>elseif (element at middle = </a:t>
            </a:r>
            <a:r>
              <a:rPr lang="en-US" altLang="en-US" sz="2000" b="1" dirty="0" err="1">
                <a:solidFill>
                  <a:srgbClr val="000000"/>
                </a:solidFill>
                <a:latin typeface="Courier New" panose="02070309020205020404" pitchFamily="49" charset="0"/>
              </a:rPr>
              <a:t>to_find</a:t>
            </a:r>
            <a:r>
              <a:rPr lang="en-US" altLang="en-US" sz="2000" b="1" dirty="0">
                <a:solidFill>
                  <a:srgbClr val="000000"/>
                </a:solidFill>
                <a:latin typeface="Courier New" panose="02070309020205020404" pitchFamily="49" charset="0"/>
              </a:rPr>
              <a:t>) then</a:t>
            </a:r>
          </a:p>
          <a:p>
            <a:pPr>
              <a:buFontTx/>
              <a:buNone/>
            </a:pPr>
            <a:r>
              <a:rPr lang="en-US" altLang="en-US" sz="2000" b="1" dirty="0">
                <a:solidFill>
                  <a:srgbClr val="000000"/>
                </a:solidFill>
                <a:latin typeface="Courier New" panose="02070309020205020404" pitchFamily="49" charset="0"/>
              </a:rPr>
              <a:t>  “Item Found”</a:t>
            </a:r>
          </a:p>
          <a:p>
            <a:pPr>
              <a:buFontTx/>
              <a:buNone/>
            </a:pPr>
            <a:endParaRPr lang="en-US" altLang="en-US" sz="2000" b="1" dirty="0">
              <a:latin typeface="Courier New" panose="02070309020205020404" pitchFamily="49" charset="0"/>
            </a:endParaRPr>
          </a:p>
          <a:p>
            <a:pPr>
              <a:buFontTx/>
              <a:buNone/>
            </a:pPr>
            <a:r>
              <a:rPr lang="en-US" altLang="en-US" sz="2000" b="1" dirty="0">
                <a:solidFill>
                  <a:srgbClr val="3333FF"/>
                </a:solidFill>
                <a:latin typeface="Courier New" panose="02070309020205020404" pitchFamily="49" charset="0"/>
              </a:rPr>
              <a:t>elseif </a:t>
            </a:r>
            <a:r>
              <a:rPr lang="en-US" altLang="en-US" sz="2000" b="1" dirty="0" err="1">
                <a:solidFill>
                  <a:srgbClr val="3333FF"/>
                </a:solidFill>
                <a:latin typeface="Courier New" panose="02070309020205020404" pitchFamily="49" charset="0"/>
              </a:rPr>
              <a:t>to_find</a:t>
            </a:r>
            <a:r>
              <a:rPr lang="en-US" altLang="en-US" sz="2000" b="1" dirty="0">
                <a:solidFill>
                  <a:srgbClr val="3333FF"/>
                </a:solidFill>
                <a:latin typeface="Courier New" panose="02070309020205020404" pitchFamily="49" charset="0"/>
              </a:rPr>
              <a:t> &lt; element at middle then</a:t>
            </a:r>
          </a:p>
          <a:p>
            <a:pPr>
              <a:buFontTx/>
              <a:buNone/>
            </a:pPr>
            <a:r>
              <a:rPr lang="en-US" altLang="en-US" sz="2000" b="1" dirty="0">
                <a:solidFill>
                  <a:srgbClr val="3333FF"/>
                </a:solidFill>
                <a:latin typeface="Courier New" panose="02070309020205020404" pitchFamily="49" charset="0"/>
              </a:rPr>
              <a:t>  Look to the left</a:t>
            </a:r>
          </a:p>
          <a:p>
            <a:pPr>
              <a:buFontTx/>
              <a:buNone/>
            </a:pPr>
            <a:endParaRPr lang="en-US" altLang="en-US" sz="2000" b="1" dirty="0">
              <a:solidFill>
                <a:srgbClr val="3333FF"/>
              </a:solidFill>
              <a:latin typeface="Courier New" panose="02070309020205020404" pitchFamily="49" charset="0"/>
            </a:endParaRPr>
          </a:p>
          <a:p>
            <a:pPr>
              <a:buFontTx/>
              <a:buNone/>
            </a:pPr>
            <a:r>
              <a:rPr lang="en-US" altLang="en-US" sz="2000" b="1" dirty="0">
                <a:solidFill>
                  <a:srgbClr val="FF0033"/>
                </a:solidFill>
                <a:latin typeface="Courier New" panose="02070309020205020404" pitchFamily="49" charset="0"/>
              </a:rPr>
              <a:t>else</a:t>
            </a:r>
          </a:p>
          <a:p>
            <a:pPr>
              <a:buFontTx/>
              <a:buNone/>
            </a:pPr>
            <a:r>
              <a:rPr lang="en-US" altLang="en-US" sz="2000" b="1" dirty="0">
                <a:solidFill>
                  <a:srgbClr val="FF0033"/>
                </a:solidFill>
                <a:latin typeface="Courier New" panose="02070309020205020404" pitchFamily="49" charset="0"/>
              </a:rPr>
              <a:t>  Look to the right</a:t>
            </a: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a:extLst>
              <a:ext uri="{FF2B5EF4-FFF2-40B4-BE49-F238E27FC236}">
                <a16:creationId xmlns:a16="http://schemas.microsoft.com/office/drawing/2014/main" id="{DC2D12E9-1FE2-4C21-A68E-D31D1CDD7646}"/>
              </a:ext>
            </a:extLst>
          </p:cNvPr>
          <p:cNvSpPr>
            <a:spLocks noGrp="1" noChangeArrowheads="1"/>
          </p:cNvSpPr>
          <p:nvPr>
            <p:ph type="title"/>
          </p:nvPr>
        </p:nvSpPr>
        <p:spPr/>
        <p:txBody>
          <a:bodyPr/>
          <a:lstStyle/>
          <a:p>
            <a:pPr>
              <a:defRPr/>
            </a:pPr>
            <a:r>
              <a:rPr lang="en-US">
                <a:ea typeface="+mj-ea"/>
                <a:cs typeface="+mj-cs"/>
              </a:rPr>
              <a:t>Looking Left</a:t>
            </a:r>
          </a:p>
        </p:txBody>
      </p:sp>
      <p:sp>
        <p:nvSpPr>
          <p:cNvPr id="702467" name="Rectangle 3">
            <a:extLst>
              <a:ext uri="{FF2B5EF4-FFF2-40B4-BE49-F238E27FC236}">
                <a16:creationId xmlns:a16="http://schemas.microsoft.com/office/drawing/2014/main" id="{40F57DD2-521C-4634-AB80-814C8909D45A}"/>
              </a:ext>
            </a:extLst>
          </p:cNvPr>
          <p:cNvSpPr>
            <a:spLocks noGrp="1" noChangeArrowheads="1"/>
          </p:cNvSpPr>
          <p:nvPr>
            <p:ph type="body" idx="1"/>
          </p:nvPr>
        </p:nvSpPr>
        <p:spPr/>
        <p:txBody>
          <a:bodyPr/>
          <a:lstStyle/>
          <a:p>
            <a:r>
              <a:rPr lang="en-US" altLang="en-US" b="1"/>
              <a:t>Use indices </a:t>
            </a:r>
            <a:r>
              <a:rPr lang="ja-JP" altLang="en-US" b="1"/>
              <a:t>“</a:t>
            </a:r>
            <a:r>
              <a:rPr lang="en-US" altLang="ja-JP" b="1">
                <a:solidFill>
                  <a:srgbClr val="3333FF"/>
                </a:solidFill>
              </a:rPr>
              <a:t>first</a:t>
            </a:r>
            <a:r>
              <a:rPr lang="ja-JP" altLang="en-US" b="1"/>
              <a:t>”</a:t>
            </a:r>
            <a:r>
              <a:rPr lang="en-US" altLang="ja-JP" b="1"/>
              <a:t> and </a:t>
            </a:r>
            <a:r>
              <a:rPr lang="ja-JP" altLang="en-US" b="1"/>
              <a:t>“</a:t>
            </a:r>
            <a:r>
              <a:rPr lang="en-US" altLang="ja-JP" b="1">
                <a:solidFill>
                  <a:srgbClr val="3333FF"/>
                </a:solidFill>
              </a:rPr>
              <a:t>last</a:t>
            </a:r>
            <a:r>
              <a:rPr lang="ja-JP" altLang="en-US" b="1"/>
              <a:t>”</a:t>
            </a:r>
            <a:r>
              <a:rPr lang="en-US" altLang="ja-JP" b="1"/>
              <a:t> to keep track of where we are looking</a:t>
            </a:r>
          </a:p>
          <a:p>
            <a:r>
              <a:rPr lang="en-US" altLang="en-US" b="1"/>
              <a:t>Move </a:t>
            </a:r>
            <a:r>
              <a:rPr lang="en-US" altLang="en-US" b="1">
                <a:solidFill>
                  <a:srgbClr val="3333FF"/>
                </a:solidFill>
              </a:rPr>
              <a:t>left</a:t>
            </a:r>
            <a:r>
              <a:rPr lang="en-US" altLang="en-US" b="1"/>
              <a:t> by setting </a:t>
            </a:r>
            <a:r>
              <a:rPr lang="en-US" altLang="en-US" b="1">
                <a:solidFill>
                  <a:srgbClr val="3333FF"/>
                </a:solidFill>
              </a:rPr>
              <a:t>last = middle – 1</a:t>
            </a:r>
          </a:p>
          <a:p>
            <a:endParaRPr lang="en-US" altLang="en-US" b="1"/>
          </a:p>
        </p:txBody>
      </p:sp>
      <p:grpSp>
        <p:nvGrpSpPr>
          <p:cNvPr id="62467" name="Group 4">
            <a:extLst>
              <a:ext uri="{FF2B5EF4-FFF2-40B4-BE49-F238E27FC236}">
                <a16:creationId xmlns:a16="http://schemas.microsoft.com/office/drawing/2014/main" id="{27DAA0F5-B904-40BB-917E-C95275D5B65F}"/>
              </a:ext>
            </a:extLst>
          </p:cNvPr>
          <p:cNvGrpSpPr>
            <a:grpSpLocks/>
          </p:cNvGrpSpPr>
          <p:nvPr/>
        </p:nvGrpSpPr>
        <p:grpSpPr bwMode="auto">
          <a:xfrm>
            <a:off x="2438400" y="3741738"/>
            <a:ext cx="7315200" cy="1155700"/>
            <a:chOff x="576" y="1330"/>
            <a:chExt cx="4608" cy="728"/>
          </a:xfrm>
        </p:grpSpPr>
        <p:sp>
          <p:nvSpPr>
            <p:cNvPr id="702469" name="Rectangle 5">
              <a:extLst>
                <a:ext uri="{FF2B5EF4-FFF2-40B4-BE49-F238E27FC236}">
                  <a16:creationId xmlns:a16="http://schemas.microsoft.com/office/drawing/2014/main" id="{E3CB2928-DBE0-41A5-AFAA-4FAB7950AFF3}"/>
                </a:ext>
              </a:extLst>
            </p:cNvPr>
            <p:cNvSpPr>
              <a:spLocks noChangeArrowheads="1"/>
            </p:cNvSpPr>
            <p:nvPr/>
          </p:nvSpPr>
          <p:spPr bwMode="auto">
            <a:xfrm>
              <a:off x="576" y="1344"/>
              <a:ext cx="4608" cy="698"/>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2470" name="Line 6">
              <a:extLst>
                <a:ext uri="{FF2B5EF4-FFF2-40B4-BE49-F238E27FC236}">
                  <a16:creationId xmlns:a16="http://schemas.microsoft.com/office/drawing/2014/main" id="{7E9010B7-504E-4B30-91F5-832ACC45106A}"/>
                </a:ext>
              </a:extLst>
            </p:cNvPr>
            <p:cNvSpPr>
              <a:spLocks noChangeShapeType="1"/>
            </p:cNvSpPr>
            <p:nvPr/>
          </p:nvSpPr>
          <p:spPr bwMode="auto">
            <a:xfrm>
              <a:off x="2819" y="1353"/>
              <a:ext cx="0" cy="68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2471" name="Line 7">
              <a:extLst>
                <a:ext uri="{FF2B5EF4-FFF2-40B4-BE49-F238E27FC236}">
                  <a16:creationId xmlns:a16="http://schemas.microsoft.com/office/drawing/2014/main" id="{92B68FAE-4803-411F-B276-9414FC9967B0}"/>
                </a:ext>
              </a:extLst>
            </p:cNvPr>
            <p:cNvSpPr>
              <a:spLocks noChangeShapeType="1"/>
            </p:cNvSpPr>
            <p:nvPr/>
          </p:nvSpPr>
          <p:spPr bwMode="auto">
            <a:xfrm>
              <a:off x="1673" y="1330"/>
              <a:ext cx="0" cy="71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2472" name="Line 8">
              <a:extLst>
                <a:ext uri="{FF2B5EF4-FFF2-40B4-BE49-F238E27FC236}">
                  <a16:creationId xmlns:a16="http://schemas.microsoft.com/office/drawing/2014/main" id="{66F6534D-6420-4E8C-9F7D-F3F683F00F07}"/>
                </a:ext>
              </a:extLst>
            </p:cNvPr>
            <p:cNvSpPr>
              <a:spLocks noChangeShapeType="1"/>
            </p:cNvSpPr>
            <p:nvPr/>
          </p:nvSpPr>
          <p:spPr bwMode="auto">
            <a:xfrm>
              <a:off x="4066" y="1330"/>
              <a:ext cx="0" cy="72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2473" name="Line 9">
              <a:extLst>
                <a:ext uri="{FF2B5EF4-FFF2-40B4-BE49-F238E27FC236}">
                  <a16:creationId xmlns:a16="http://schemas.microsoft.com/office/drawing/2014/main" id="{04B32793-03DB-49E3-866B-AE8B4631DA6C}"/>
                </a:ext>
              </a:extLst>
            </p:cNvPr>
            <p:cNvSpPr>
              <a:spLocks noChangeShapeType="1"/>
            </p:cNvSpPr>
            <p:nvPr/>
          </p:nvSpPr>
          <p:spPr bwMode="auto">
            <a:xfrm>
              <a:off x="1092" y="1353"/>
              <a:ext cx="0" cy="68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2474" name="Line 10">
              <a:extLst>
                <a:ext uri="{FF2B5EF4-FFF2-40B4-BE49-F238E27FC236}">
                  <a16:creationId xmlns:a16="http://schemas.microsoft.com/office/drawing/2014/main" id="{C7F88C70-1029-4803-B6B6-A55A11DA3EA7}"/>
                </a:ext>
              </a:extLst>
            </p:cNvPr>
            <p:cNvSpPr>
              <a:spLocks noChangeShapeType="1"/>
            </p:cNvSpPr>
            <p:nvPr/>
          </p:nvSpPr>
          <p:spPr bwMode="auto">
            <a:xfrm>
              <a:off x="2205" y="1330"/>
              <a:ext cx="0" cy="71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2475" name="Line 11">
              <a:extLst>
                <a:ext uri="{FF2B5EF4-FFF2-40B4-BE49-F238E27FC236}">
                  <a16:creationId xmlns:a16="http://schemas.microsoft.com/office/drawing/2014/main" id="{D42CCDAC-99E8-4E6D-B0B2-2B5B85E316B5}"/>
                </a:ext>
              </a:extLst>
            </p:cNvPr>
            <p:cNvSpPr>
              <a:spLocks noChangeShapeType="1"/>
            </p:cNvSpPr>
            <p:nvPr/>
          </p:nvSpPr>
          <p:spPr bwMode="auto">
            <a:xfrm>
              <a:off x="3401" y="1334"/>
              <a:ext cx="0" cy="724"/>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2476" name="Line 12">
              <a:extLst>
                <a:ext uri="{FF2B5EF4-FFF2-40B4-BE49-F238E27FC236}">
                  <a16:creationId xmlns:a16="http://schemas.microsoft.com/office/drawing/2014/main" id="{1707098E-0576-49F8-A40E-E205E8554C16}"/>
                </a:ext>
              </a:extLst>
            </p:cNvPr>
            <p:cNvSpPr>
              <a:spLocks noChangeShapeType="1"/>
            </p:cNvSpPr>
            <p:nvPr/>
          </p:nvSpPr>
          <p:spPr bwMode="auto">
            <a:xfrm>
              <a:off x="4615" y="1344"/>
              <a:ext cx="0" cy="70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2477" name="Text Box 13">
              <a:extLst>
                <a:ext uri="{FF2B5EF4-FFF2-40B4-BE49-F238E27FC236}">
                  <a16:creationId xmlns:a16="http://schemas.microsoft.com/office/drawing/2014/main" id="{C30E4699-8718-44CE-9807-A3A407923CB4}"/>
                </a:ext>
              </a:extLst>
            </p:cNvPr>
            <p:cNvSpPr txBox="1">
              <a:spLocks noChangeArrowheads="1"/>
            </p:cNvSpPr>
            <p:nvPr/>
          </p:nvSpPr>
          <p:spPr bwMode="auto">
            <a:xfrm>
              <a:off x="662" y="1546"/>
              <a:ext cx="443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a:latin typeface="Arial" charset="0"/>
                  <a:ea typeface="ＭＳ Ｐゴシック" charset="0"/>
                </a:rPr>
                <a:t> 7	12	42	59	71	86	104	212</a:t>
              </a:r>
            </a:p>
          </p:txBody>
        </p:sp>
      </p:grpSp>
      <p:sp>
        <p:nvSpPr>
          <p:cNvPr id="702478" name="Rectangle 14">
            <a:extLst>
              <a:ext uri="{FF2B5EF4-FFF2-40B4-BE49-F238E27FC236}">
                <a16:creationId xmlns:a16="http://schemas.microsoft.com/office/drawing/2014/main" id="{FEAB314A-F1E7-44DB-9C87-98FF6F2CF1C1}"/>
              </a:ext>
            </a:extLst>
          </p:cNvPr>
          <p:cNvSpPr>
            <a:spLocks noChangeArrowheads="1"/>
          </p:cNvSpPr>
          <p:nvPr/>
        </p:nvSpPr>
        <p:spPr bwMode="auto">
          <a:xfrm>
            <a:off x="2286000" y="3673475"/>
            <a:ext cx="7620000" cy="1295400"/>
          </a:xfrm>
          <a:prstGeom prst="rect">
            <a:avLst/>
          </a:prstGeom>
          <a:noFill/>
          <a:ln w="76200">
            <a:solidFill>
              <a:srgbClr val="3333FF"/>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2479" name="Rectangle 15">
            <a:extLst>
              <a:ext uri="{FF2B5EF4-FFF2-40B4-BE49-F238E27FC236}">
                <a16:creationId xmlns:a16="http://schemas.microsoft.com/office/drawing/2014/main" id="{224E7267-3C02-4232-A1FC-629D0BBEA142}"/>
              </a:ext>
            </a:extLst>
          </p:cNvPr>
          <p:cNvSpPr>
            <a:spLocks noChangeArrowheads="1"/>
          </p:cNvSpPr>
          <p:nvPr/>
        </p:nvSpPr>
        <p:spPr bwMode="auto">
          <a:xfrm>
            <a:off x="5057775" y="3763963"/>
            <a:ext cx="914400" cy="1085850"/>
          </a:xfrm>
          <a:prstGeom prst="rect">
            <a:avLst/>
          </a:prstGeom>
          <a:noFill/>
          <a:ln w="76200">
            <a:solidFill>
              <a:srgbClr val="FF0033"/>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2480" name="Text Box 16">
            <a:extLst>
              <a:ext uri="{FF2B5EF4-FFF2-40B4-BE49-F238E27FC236}">
                <a16:creationId xmlns:a16="http://schemas.microsoft.com/office/drawing/2014/main" id="{606A1D8E-9DB1-40DF-856F-F2DEB64E9E0F}"/>
              </a:ext>
            </a:extLst>
          </p:cNvPr>
          <p:cNvSpPr txBox="1">
            <a:spLocks noChangeArrowheads="1"/>
          </p:cNvSpPr>
          <p:nvPr/>
        </p:nvSpPr>
        <p:spPr bwMode="auto">
          <a:xfrm>
            <a:off x="2605088" y="5135564"/>
            <a:ext cx="43180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3200">
                <a:solidFill>
                  <a:srgbClr val="3333FF"/>
                </a:solidFill>
                <a:latin typeface="Arial" charset="0"/>
                <a:ea typeface="ＭＳ Ｐゴシック" charset="0"/>
              </a:rPr>
              <a:t>F</a:t>
            </a:r>
          </a:p>
        </p:txBody>
      </p:sp>
      <p:sp>
        <p:nvSpPr>
          <p:cNvPr id="702481" name="Text Box 17">
            <a:extLst>
              <a:ext uri="{FF2B5EF4-FFF2-40B4-BE49-F238E27FC236}">
                <a16:creationId xmlns:a16="http://schemas.microsoft.com/office/drawing/2014/main" id="{74226167-E90C-400E-B5DB-5895356C6158}"/>
              </a:ext>
            </a:extLst>
          </p:cNvPr>
          <p:cNvSpPr txBox="1">
            <a:spLocks noChangeArrowheads="1"/>
          </p:cNvSpPr>
          <p:nvPr/>
        </p:nvSpPr>
        <p:spPr bwMode="auto">
          <a:xfrm>
            <a:off x="9096375" y="5135564"/>
            <a:ext cx="412292"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3200">
                <a:solidFill>
                  <a:srgbClr val="3333FF"/>
                </a:solidFill>
                <a:latin typeface="Arial" charset="0"/>
                <a:ea typeface="ＭＳ Ｐゴシック" charset="0"/>
              </a:rPr>
              <a:t>L</a:t>
            </a:r>
          </a:p>
        </p:txBody>
      </p:sp>
      <p:sp>
        <p:nvSpPr>
          <p:cNvPr id="702482" name="Text Box 18">
            <a:extLst>
              <a:ext uri="{FF2B5EF4-FFF2-40B4-BE49-F238E27FC236}">
                <a16:creationId xmlns:a16="http://schemas.microsoft.com/office/drawing/2014/main" id="{3E7A7D0F-8D5E-4FE3-92EB-943943C03317}"/>
              </a:ext>
            </a:extLst>
          </p:cNvPr>
          <p:cNvSpPr txBox="1">
            <a:spLocks noChangeArrowheads="1"/>
          </p:cNvSpPr>
          <p:nvPr/>
        </p:nvSpPr>
        <p:spPr bwMode="auto">
          <a:xfrm>
            <a:off x="5257800" y="5135564"/>
            <a:ext cx="522288"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3200">
                <a:solidFill>
                  <a:srgbClr val="FF0033"/>
                </a:solidFill>
                <a:latin typeface="Arial" charset="0"/>
                <a:ea typeface="ＭＳ Ｐゴシック" charset="0"/>
              </a:rPr>
              <a:t>M</a:t>
            </a:r>
          </a:p>
        </p:txBody>
      </p:sp>
      <p:sp>
        <p:nvSpPr>
          <p:cNvPr id="702483" name="AutoShape 19">
            <a:extLst>
              <a:ext uri="{FF2B5EF4-FFF2-40B4-BE49-F238E27FC236}">
                <a16:creationId xmlns:a16="http://schemas.microsoft.com/office/drawing/2014/main" id="{5E79C25D-8765-4578-95F3-FAE8107D5D1B}"/>
              </a:ext>
            </a:extLst>
          </p:cNvPr>
          <p:cNvSpPr>
            <a:spLocks noChangeArrowheads="1"/>
          </p:cNvSpPr>
          <p:nvPr/>
        </p:nvSpPr>
        <p:spPr bwMode="auto">
          <a:xfrm flipH="1">
            <a:off x="3810000" y="5715000"/>
            <a:ext cx="5715000" cy="533400"/>
          </a:xfrm>
          <a:prstGeom prst="curvedUpArrow">
            <a:avLst>
              <a:gd name="adj1" fmla="val 93155"/>
              <a:gd name="adj2" fmla="val 296726"/>
              <a:gd name="adj3" fmla="val 41069"/>
            </a:avLst>
          </a:prstGeom>
          <a:solidFill>
            <a:srgbClr val="3333FF"/>
          </a:solidFill>
          <a:ln w="381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2484" name="Text Box 20">
            <a:extLst>
              <a:ext uri="{FF2B5EF4-FFF2-40B4-BE49-F238E27FC236}">
                <a16:creationId xmlns:a16="http://schemas.microsoft.com/office/drawing/2014/main" id="{6E73782F-89B4-4568-B1D0-AC561566BE19}"/>
              </a:ext>
            </a:extLst>
          </p:cNvPr>
          <p:cNvSpPr txBox="1">
            <a:spLocks noChangeArrowheads="1"/>
          </p:cNvSpPr>
          <p:nvPr/>
        </p:nvSpPr>
        <p:spPr bwMode="auto">
          <a:xfrm>
            <a:off x="4419600" y="5105401"/>
            <a:ext cx="412292"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3200">
                <a:solidFill>
                  <a:srgbClr val="3333FF"/>
                </a:solidFill>
                <a:latin typeface="Arial" charset="0"/>
                <a:ea typeface="ＭＳ Ｐゴシック" charset="0"/>
              </a:rPr>
              <a:t>L</a:t>
            </a:r>
          </a:p>
        </p:txBody>
      </p:sp>
      <p:sp>
        <p:nvSpPr>
          <p:cNvPr id="702485" name="Rectangle 21">
            <a:extLst>
              <a:ext uri="{FF2B5EF4-FFF2-40B4-BE49-F238E27FC236}">
                <a16:creationId xmlns:a16="http://schemas.microsoft.com/office/drawing/2014/main" id="{A2BF4D45-56FE-4C0A-A40B-E0CDF5005991}"/>
              </a:ext>
            </a:extLst>
          </p:cNvPr>
          <p:cNvSpPr>
            <a:spLocks noChangeArrowheads="1"/>
          </p:cNvSpPr>
          <p:nvPr/>
        </p:nvSpPr>
        <p:spPr bwMode="auto">
          <a:xfrm>
            <a:off x="9067800" y="5181600"/>
            <a:ext cx="533400" cy="457200"/>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702486" name="Group 22">
            <a:extLst>
              <a:ext uri="{FF2B5EF4-FFF2-40B4-BE49-F238E27FC236}">
                <a16:creationId xmlns:a16="http://schemas.microsoft.com/office/drawing/2014/main" id="{C068F850-06FB-4651-BF46-CB7ADED39CF0}"/>
              </a:ext>
            </a:extLst>
          </p:cNvPr>
          <p:cNvGrpSpPr>
            <a:grpSpLocks/>
          </p:cNvGrpSpPr>
          <p:nvPr/>
        </p:nvGrpSpPr>
        <p:grpSpPr bwMode="auto">
          <a:xfrm>
            <a:off x="4953000" y="3657600"/>
            <a:ext cx="4953000" cy="1295400"/>
            <a:chOff x="2160" y="2304"/>
            <a:chExt cx="3120" cy="816"/>
          </a:xfrm>
        </p:grpSpPr>
        <p:sp>
          <p:nvSpPr>
            <p:cNvPr id="702487" name="Line 23">
              <a:extLst>
                <a:ext uri="{FF2B5EF4-FFF2-40B4-BE49-F238E27FC236}">
                  <a16:creationId xmlns:a16="http://schemas.microsoft.com/office/drawing/2014/main" id="{B11C7B3D-FC06-4154-AD1E-7240FADB8F4C}"/>
                </a:ext>
              </a:extLst>
            </p:cNvPr>
            <p:cNvSpPr>
              <a:spLocks noChangeShapeType="1"/>
            </p:cNvSpPr>
            <p:nvPr/>
          </p:nvSpPr>
          <p:spPr bwMode="auto">
            <a:xfrm flipH="1">
              <a:off x="2160" y="2304"/>
              <a:ext cx="3072" cy="816"/>
            </a:xfrm>
            <a:prstGeom prst="line">
              <a:avLst/>
            </a:prstGeom>
            <a:noFill/>
            <a:ln w="762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02488" name="Line 24">
              <a:extLst>
                <a:ext uri="{FF2B5EF4-FFF2-40B4-BE49-F238E27FC236}">
                  <a16:creationId xmlns:a16="http://schemas.microsoft.com/office/drawing/2014/main" id="{98211F82-E7DD-4706-AC81-4C0401FA83CD}"/>
                </a:ext>
              </a:extLst>
            </p:cNvPr>
            <p:cNvSpPr>
              <a:spLocks noChangeShapeType="1"/>
            </p:cNvSpPr>
            <p:nvPr/>
          </p:nvSpPr>
          <p:spPr bwMode="auto">
            <a:xfrm>
              <a:off x="2160" y="2304"/>
              <a:ext cx="3120" cy="816"/>
            </a:xfrm>
            <a:prstGeom prst="line">
              <a:avLst/>
            </a:prstGeom>
            <a:noFill/>
            <a:ln w="762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sp>
        <p:nvSpPr>
          <p:cNvPr id="702489" name="Rectangle 25">
            <a:extLst>
              <a:ext uri="{FF2B5EF4-FFF2-40B4-BE49-F238E27FC236}">
                <a16:creationId xmlns:a16="http://schemas.microsoft.com/office/drawing/2014/main" id="{B1E2BA60-2622-4622-8F6F-9FB8A3D6E0CE}"/>
              </a:ext>
            </a:extLst>
          </p:cNvPr>
          <p:cNvSpPr>
            <a:spLocks noChangeArrowheads="1"/>
          </p:cNvSpPr>
          <p:nvPr/>
        </p:nvSpPr>
        <p:spPr bwMode="auto">
          <a:xfrm>
            <a:off x="2286000" y="3657600"/>
            <a:ext cx="7620000" cy="1295400"/>
          </a:xfrm>
          <a:prstGeom prst="rect">
            <a:avLst/>
          </a:prstGeom>
          <a:noFill/>
          <a:ln w="114300">
            <a:solidFill>
              <a:schemeClr val="bg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2490" name="Rectangle 26">
            <a:extLst>
              <a:ext uri="{FF2B5EF4-FFF2-40B4-BE49-F238E27FC236}">
                <a16:creationId xmlns:a16="http://schemas.microsoft.com/office/drawing/2014/main" id="{1309F2F1-C99B-402F-B007-AA7DD4B48681}"/>
              </a:ext>
            </a:extLst>
          </p:cNvPr>
          <p:cNvSpPr>
            <a:spLocks noChangeArrowheads="1"/>
          </p:cNvSpPr>
          <p:nvPr/>
        </p:nvSpPr>
        <p:spPr bwMode="auto">
          <a:xfrm>
            <a:off x="2286000" y="3657600"/>
            <a:ext cx="2895600" cy="1295400"/>
          </a:xfrm>
          <a:prstGeom prst="rect">
            <a:avLst/>
          </a:prstGeom>
          <a:noFill/>
          <a:ln w="76200">
            <a:solidFill>
              <a:srgbClr val="3333FF"/>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248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702484"/>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702485"/>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702489"/>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702490"/>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nodeType="afterEffect">
                                  <p:stCondLst>
                                    <p:cond delay="0"/>
                                  </p:stCondLst>
                                  <p:childTnLst>
                                    <p:set>
                                      <p:cBhvr>
                                        <p:cTn id="21" dur="1" fill="hold">
                                          <p:stCondLst>
                                            <p:cond delay="499"/>
                                          </p:stCondLst>
                                        </p:cTn>
                                        <p:tgtEl>
                                          <p:spTgt spid="702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83" grpId="0" animBg="1"/>
      <p:bldP spid="702484" grpId="0" autoUpdateAnimBg="0"/>
      <p:bldP spid="702485" grpId="0" animBg="1"/>
      <p:bldP spid="702489" grpId="0" animBg="1"/>
      <p:bldP spid="70249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a:extLst>
              <a:ext uri="{FF2B5EF4-FFF2-40B4-BE49-F238E27FC236}">
                <a16:creationId xmlns:a16="http://schemas.microsoft.com/office/drawing/2014/main" id="{53625742-969C-45A0-986A-C7EFDD5E6FFA}"/>
              </a:ext>
            </a:extLst>
          </p:cNvPr>
          <p:cNvSpPr>
            <a:spLocks noGrp="1" noChangeArrowheads="1"/>
          </p:cNvSpPr>
          <p:nvPr>
            <p:ph type="title"/>
          </p:nvPr>
        </p:nvSpPr>
        <p:spPr/>
        <p:txBody>
          <a:bodyPr/>
          <a:lstStyle/>
          <a:p>
            <a:pPr>
              <a:defRPr/>
            </a:pPr>
            <a:r>
              <a:rPr lang="en-US">
                <a:ea typeface="+mj-ea"/>
                <a:cs typeface="+mj-cs"/>
              </a:rPr>
              <a:t>Looking Right</a:t>
            </a:r>
          </a:p>
        </p:txBody>
      </p:sp>
      <p:sp>
        <p:nvSpPr>
          <p:cNvPr id="704515" name="Rectangle 3">
            <a:extLst>
              <a:ext uri="{FF2B5EF4-FFF2-40B4-BE49-F238E27FC236}">
                <a16:creationId xmlns:a16="http://schemas.microsoft.com/office/drawing/2014/main" id="{021BE90E-1940-4E1D-A995-96E2D1C2C742}"/>
              </a:ext>
            </a:extLst>
          </p:cNvPr>
          <p:cNvSpPr>
            <a:spLocks noGrp="1" noChangeArrowheads="1"/>
          </p:cNvSpPr>
          <p:nvPr>
            <p:ph type="body" idx="1"/>
          </p:nvPr>
        </p:nvSpPr>
        <p:spPr/>
        <p:txBody>
          <a:bodyPr/>
          <a:lstStyle/>
          <a:p>
            <a:r>
              <a:rPr lang="en-US" altLang="en-US" b="1"/>
              <a:t>Use indices </a:t>
            </a:r>
            <a:r>
              <a:rPr lang="ja-JP" altLang="en-US" b="1"/>
              <a:t>“</a:t>
            </a:r>
            <a:r>
              <a:rPr lang="en-US" altLang="ja-JP" b="1">
                <a:solidFill>
                  <a:srgbClr val="3333FF"/>
                </a:solidFill>
              </a:rPr>
              <a:t>first</a:t>
            </a:r>
            <a:r>
              <a:rPr lang="ja-JP" altLang="en-US" b="1"/>
              <a:t>”</a:t>
            </a:r>
            <a:r>
              <a:rPr lang="en-US" altLang="ja-JP" b="1"/>
              <a:t> and </a:t>
            </a:r>
            <a:r>
              <a:rPr lang="ja-JP" altLang="en-US" b="1"/>
              <a:t>“</a:t>
            </a:r>
            <a:r>
              <a:rPr lang="en-US" altLang="ja-JP" b="1">
                <a:solidFill>
                  <a:srgbClr val="3333FF"/>
                </a:solidFill>
              </a:rPr>
              <a:t>last</a:t>
            </a:r>
            <a:r>
              <a:rPr lang="ja-JP" altLang="en-US" b="1"/>
              <a:t>”</a:t>
            </a:r>
            <a:r>
              <a:rPr lang="en-US" altLang="ja-JP" b="1"/>
              <a:t> to keep track of where we are looking</a:t>
            </a:r>
          </a:p>
          <a:p>
            <a:r>
              <a:rPr lang="en-US" altLang="en-US" b="1"/>
              <a:t>Move </a:t>
            </a:r>
            <a:r>
              <a:rPr lang="en-US" altLang="en-US" b="1">
                <a:solidFill>
                  <a:srgbClr val="FF0033"/>
                </a:solidFill>
              </a:rPr>
              <a:t>right</a:t>
            </a:r>
            <a:r>
              <a:rPr lang="en-US" altLang="en-US" b="1"/>
              <a:t> by setting </a:t>
            </a:r>
            <a:r>
              <a:rPr lang="en-US" altLang="en-US" b="1">
                <a:solidFill>
                  <a:srgbClr val="FF0033"/>
                </a:solidFill>
              </a:rPr>
              <a:t>first = middle + 1</a:t>
            </a:r>
          </a:p>
          <a:p>
            <a:endParaRPr lang="en-US" altLang="en-US" b="1"/>
          </a:p>
        </p:txBody>
      </p:sp>
      <p:grpSp>
        <p:nvGrpSpPr>
          <p:cNvPr id="64515" name="Group 4">
            <a:extLst>
              <a:ext uri="{FF2B5EF4-FFF2-40B4-BE49-F238E27FC236}">
                <a16:creationId xmlns:a16="http://schemas.microsoft.com/office/drawing/2014/main" id="{6DAD06F9-D131-4FF2-9FB3-F7471F278FFA}"/>
              </a:ext>
            </a:extLst>
          </p:cNvPr>
          <p:cNvGrpSpPr>
            <a:grpSpLocks/>
          </p:cNvGrpSpPr>
          <p:nvPr/>
        </p:nvGrpSpPr>
        <p:grpSpPr bwMode="auto">
          <a:xfrm>
            <a:off x="2438400" y="3741738"/>
            <a:ext cx="7315200" cy="1155700"/>
            <a:chOff x="576" y="1330"/>
            <a:chExt cx="4608" cy="728"/>
          </a:xfrm>
        </p:grpSpPr>
        <p:sp>
          <p:nvSpPr>
            <p:cNvPr id="704517" name="Rectangle 5">
              <a:extLst>
                <a:ext uri="{FF2B5EF4-FFF2-40B4-BE49-F238E27FC236}">
                  <a16:creationId xmlns:a16="http://schemas.microsoft.com/office/drawing/2014/main" id="{13C767E5-D7C0-48FC-8B29-2931F8C62B13}"/>
                </a:ext>
              </a:extLst>
            </p:cNvPr>
            <p:cNvSpPr>
              <a:spLocks noChangeArrowheads="1"/>
            </p:cNvSpPr>
            <p:nvPr/>
          </p:nvSpPr>
          <p:spPr bwMode="auto">
            <a:xfrm>
              <a:off x="576" y="1344"/>
              <a:ext cx="4608" cy="698"/>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4518" name="Line 6">
              <a:extLst>
                <a:ext uri="{FF2B5EF4-FFF2-40B4-BE49-F238E27FC236}">
                  <a16:creationId xmlns:a16="http://schemas.microsoft.com/office/drawing/2014/main" id="{40F5E657-0A4F-4307-BD12-76770893D7B8}"/>
                </a:ext>
              </a:extLst>
            </p:cNvPr>
            <p:cNvSpPr>
              <a:spLocks noChangeShapeType="1"/>
            </p:cNvSpPr>
            <p:nvPr/>
          </p:nvSpPr>
          <p:spPr bwMode="auto">
            <a:xfrm>
              <a:off x="2819" y="1353"/>
              <a:ext cx="0" cy="68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4519" name="Line 7">
              <a:extLst>
                <a:ext uri="{FF2B5EF4-FFF2-40B4-BE49-F238E27FC236}">
                  <a16:creationId xmlns:a16="http://schemas.microsoft.com/office/drawing/2014/main" id="{ABF53F36-EFB9-4306-939E-7502A0C3C8CB}"/>
                </a:ext>
              </a:extLst>
            </p:cNvPr>
            <p:cNvSpPr>
              <a:spLocks noChangeShapeType="1"/>
            </p:cNvSpPr>
            <p:nvPr/>
          </p:nvSpPr>
          <p:spPr bwMode="auto">
            <a:xfrm>
              <a:off x="1673" y="1330"/>
              <a:ext cx="0" cy="71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4520" name="Line 8">
              <a:extLst>
                <a:ext uri="{FF2B5EF4-FFF2-40B4-BE49-F238E27FC236}">
                  <a16:creationId xmlns:a16="http://schemas.microsoft.com/office/drawing/2014/main" id="{9C7EC8DF-BE05-47F6-859E-3365D48EDDEE}"/>
                </a:ext>
              </a:extLst>
            </p:cNvPr>
            <p:cNvSpPr>
              <a:spLocks noChangeShapeType="1"/>
            </p:cNvSpPr>
            <p:nvPr/>
          </p:nvSpPr>
          <p:spPr bwMode="auto">
            <a:xfrm>
              <a:off x="4066" y="1330"/>
              <a:ext cx="0" cy="72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4521" name="Line 9">
              <a:extLst>
                <a:ext uri="{FF2B5EF4-FFF2-40B4-BE49-F238E27FC236}">
                  <a16:creationId xmlns:a16="http://schemas.microsoft.com/office/drawing/2014/main" id="{BF2EEE7C-516E-4C67-A467-6B5B05A764DC}"/>
                </a:ext>
              </a:extLst>
            </p:cNvPr>
            <p:cNvSpPr>
              <a:spLocks noChangeShapeType="1"/>
            </p:cNvSpPr>
            <p:nvPr/>
          </p:nvSpPr>
          <p:spPr bwMode="auto">
            <a:xfrm>
              <a:off x="1092" y="1353"/>
              <a:ext cx="0" cy="68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4522" name="Line 10">
              <a:extLst>
                <a:ext uri="{FF2B5EF4-FFF2-40B4-BE49-F238E27FC236}">
                  <a16:creationId xmlns:a16="http://schemas.microsoft.com/office/drawing/2014/main" id="{2E2C02E7-A997-42D2-A565-EF8909D15190}"/>
                </a:ext>
              </a:extLst>
            </p:cNvPr>
            <p:cNvSpPr>
              <a:spLocks noChangeShapeType="1"/>
            </p:cNvSpPr>
            <p:nvPr/>
          </p:nvSpPr>
          <p:spPr bwMode="auto">
            <a:xfrm>
              <a:off x="2205" y="1330"/>
              <a:ext cx="0" cy="71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4523" name="Line 11">
              <a:extLst>
                <a:ext uri="{FF2B5EF4-FFF2-40B4-BE49-F238E27FC236}">
                  <a16:creationId xmlns:a16="http://schemas.microsoft.com/office/drawing/2014/main" id="{120D35FA-8DA6-4E2D-9AF1-50A3522B6E12}"/>
                </a:ext>
              </a:extLst>
            </p:cNvPr>
            <p:cNvSpPr>
              <a:spLocks noChangeShapeType="1"/>
            </p:cNvSpPr>
            <p:nvPr/>
          </p:nvSpPr>
          <p:spPr bwMode="auto">
            <a:xfrm>
              <a:off x="3401" y="1334"/>
              <a:ext cx="0" cy="724"/>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4524" name="Line 12">
              <a:extLst>
                <a:ext uri="{FF2B5EF4-FFF2-40B4-BE49-F238E27FC236}">
                  <a16:creationId xmlns:a16="http://schemas.microsoft.com/office/drawing/2014/main" id="{AE6ADF39-680A-4D68-BA5A-C7CE7D0C59CA}"/>
                </a:ext>
              </a:extLst>
            </p:cNvPr>
            <p:cNvSpPr>
              <a:spLocks noChangeShapeType="1"/>
            </p:cNvSpPr>
            <p:nvPr/>
          </p:nvSpPr>
          <p:spPr bwMode="auto">
            <a:xfrm>
              <a:off x="4615" y="1344"/>
              <a:ext cx="0" cy="70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4525" name="Text Box 13">
              <a:extLst>
                <a:ext uri="{FF2B5EF4-FFF2-40B4-BE49-F238E27FC236}">
                  <a16:creationId xmlns:a16="http://schemas.microsoft.com/office/drawing/2014/main" id="{E7115A20-A109-4093-8E82-5A1EC3278835}"/>
                </a:ext>
              </a:extLst>
            </p:cNvPr>
            <p:cNvSpPr txBox="1">
              <a:spLocks noChangeArrowheads="1"/>
            </p:cNvSpPr>
            <p:nvPr/>
          </p:nvSpPr>
          <p:spPr bwMode="auto">
            <a:xfrm>
              <a:off x="662" y="1546"/>
              <a:ext cx="443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a:latin typeface="Arial" charset="0"/>
                  <a:ea typeface="ＭＳ Ｐゴシック" charset="0"/>
                </a:rPr>
                <a:t> 7	12	42	59	71	86	104	212</a:t>
              </a:r>
            </a:p>
          </p:txBody>
        </p:sp>
      </p:grpSp>
      <p:sp>
        <p:nvSpPr>
          <p:cNvPr id="704526" name="Rectangle 14">
            <a:extLst>
              <a:ext uri="{FF2B5EF4-FFF2-40B4-BE49-F238E27FC236}">
                <a16:creationId xmlns:a16="http://schemas.microsoft.com/office/drawing/2014/main" id="{8E980DE8-B00E-4C45-8566-4920CA45426B}"/>
              </a:ext>
            </a:extLst>
          </p:cNvPr>
          <p:cNvSpPr>
            <a:spLocks noChangeArrowheads="1"/>
          </p:cNvSpPr>
          <p:nvPr/>
        </p:nvSpPr>
        <p:spPr bwMode="auto">
          <a:xfrm>
            <a:off x="2286000" y="3673475"/>
            <a:ext cx="7620000" cy="1295400"/>
          </a:xfrm>
          <a:prstGeom prst="rect">
            <a:avLst/>
          </a:prstGeom>
          <a:noFill/>
          <a:ln w="76200">
            <a:solidFill>
              <a:srgbClr val="3333FF"/>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4527" name="Rectangle 15">
            <a:extLst>
              <a:ext uri="{FF2B5EF4-FFF2-40B4-BE49-F238E27FC236}">
                <a16:creationId xmlns:a16="http://schemas.microsoft.com/office/drawing/2014/main" id="{DF836426-A2A6-4998-AC7E-96AE15E3D697}"/>
              </a:ext>
            </a:extLst>
          </p:cNvPr>
          <p:cNvSpPr>
            <a:spLocks noChangeArrowheads="1"/>
          </p:cNvSpPr>
          <p:nvPr/>
        </p:nvSpPr>
        <p:spPr bwMode="auto">
          <a:xfrm>
            <a:off x="5057775" y="3763963"/>
            <a:ext cx="914400" cy="1085850"/>
          </a:xfrm>
          <a:prstGeom prst="rect">
            <a:avLst/>
          </a:prstGeom>
          <a:noFill/>
          <a:ln w="76200">
            <a:solidFill>
              <a:srgbClr val="FF0033"/>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4528" name="Text Box 16">
            <a:extLst>
              <a:ext uri="{FF2B5EF4-FFF2-40B4-BE49-F238E27FC236}">
                <a16:creationId xmlns:a16="http://schemas.microsoft.com/office/drawing/2014/main" id="{11AB272B-3183-443D-8189-758AD62385A1}"/>
              </a:ext>
            </a:extLst>
          </p:cNvPr>
          <p:cNvSpPr txBox="1">
            <a:spLocks noChangeArrowheads="1"/>
          </p:cNvSpPr>
          <p:nvPr/>
        </p:nvSpPr>
        <p:spPr bwMode="auto">
          <a:xfrm>
            <a:off x="2605088" y="5135564"/>
            <a:ext cx="43180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3200">
                <a:solidFill>
                  <a:srgbClr val="3333FF"/>
                </a:solidFill>
                <a:latin typeface="Arial" charset="0"/>
                <a:ea typeface="ＭＳ Ｐゴシック" charset="0"/>
              </a:rPr>
              <a:t>F</a:t>
            </a:r>
          </a:p>
        </p:txBody>
      </p:sp>
      <p:sp>
        <p:nvSpPr>
          <p:cNvPr id="704529" name="Text Box 17">
            <a:extLst>
              <a:ext uri="{FF2B5EF4-FFF2-40B4-BE49-F238E27FC236}">
                <a16:creationId xmlns:a16="http://schemas.microsoft.com/office/drawing/2014/main" id="{16D155E5-B213-4420-8BBB-98901FC7764E}"/>
              </a:ext>
            </a:extLst>
          </p:cNvPr>
          <p:cNvSpPr txBox="1">
            <a:spLocks noChangeArrowheads="1"/>
          </p:cNvSpPr>
          <p:nvPr/>
        </p:nvSpPr>
        <p:spPr bwMode="auto">
          <a:xfrm>
            <a:off x="9096375" y="5135564"/>
            <a:ext cx="412292"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3200">
                <a:solidFill>
                  <a:srgbClr val="3333FF"/>
                </a:solidFill>
                <a:latin typeface="Arial" charset="0"/>
                <a:ea typeface="ＭＳ Ｐゴシック" charset="0"/>
              </a:rPr>
              <a:t>L</a:t>
            </a:r>
          </a:p>
        </p:txBody>
      </p:sp>
      <p:sp>
        <p:nvSpPr>
          <p:cNvPr id="704530" name="Text Box 18">
            <a:extLst>
              <a:ext uri="{FF2B5EF4-FFF2-40B4-BE49-F238E27FC236}">
                <a16:creationId xmlns:a16="http://schemas.microsoft.com/office/drawing/2014/main" id="{F32F6DB8-B943-4066-8A15-2AA54A6DFE8E}"/>
              </a:ext>
            </a:extLst>
          </p:cNvPr>
          <p:cNvSpPr txBox="1">
            <a:spLocks noChangeArrowheads="1"/>
          </p:cNvSpPr>
          <p:nvPr/>
        </p:nvSpPr>
        <p:spPr bwMode="auto">
          <a:xfrm>
            <a:off x="5257800" y="5135564"/>
            <a:ext cx="522288"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3200">
                <a:solidFill>
                  <a:srgbClr val="FF0033"/>
                </a:solidFill>
                <a:latin typeface="Arial" charset="0"/>
                <a:ea typeface="ＭＳ Ｐゴシック" charset="0"/>
              </a:rPr>
              <a:t>M</a:t>
            </a:r>
          </a:p>
        </p:txBody>
      </p:sp>
      <p:sp>
        <p:nvSpPr>
          <p:cNvPr id="704531" name="AutoShape 19">
            <a:extLst>
              <a:ext uri="{FF2B5EF4-FFF2-40B4-BE49-F238E27FC236}">
                <a16:creationId xmlns:a16="http://schemas.microsoft.com/office/drawing/2014/main" id="{E648B802-DB53-4DA3-ACC6-6FEFCD722117}"/>
              </a:ext>
            </a:extLst>
          </p:cNvPr>
          <p:cNvSpPr>
            <a:spLocks noChangeArrowheads="1"/>
          </p:cNvSpPr>
          <p:nvPr/>
        </p:nvSpPr>
        <p:spPr bwMode="auto">
          <a:xfrm>
            <a:off x="2514600" y="5715000"/>
            <a:ext cx="4572000" cy="533400"/>
          </a:xfrm>
          <a:prstGeom prst="curvedUpArrow">
            <a:avLst>
              <a:gd name="adj1" fmla="val 74524"/>
              <a:gd name="adj2" fmla="val 237381"/>
              <a:gd name="adj3" fmla="val 41069"/>
            </a:avLst>
          </a:prstGeom>
          <a:solidFill>
            <a:srgbClr val="3333FF"/>
          </a:solidFill>
          <a:ln w="381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4532" name="Text Box 20">
            <a:extLst>
              <a:ext uri="{FF2B5EF4-FFF2-40B4-BE49-F238E27FC236}">
                <a16:creationId xmlns:a16="http://schemas.microsoft.com/office/drawing/2014/main" id="{85098C98-A005-4AC7-A56F-2B483AB558E1}"/>
              </a:ext>
            </a:extLst>
          </p:cNvPr>
          <p:cNvSpPr txBox="1">
            <a:spLocks noChangeArrowheads="1"/>
          </p:cNvSpPr>
          <p:nvPr/>
        </p:nvSpPr>
        <p:spPr bwMode="auto">
          <a:xfrm>
            <a:off x="6248400" y="5105400"/>
            <a:ext cx="4318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3200">
                <a:solidFill>
                  <a:srgbClr val="3333FF"/>
                </a:solidFill>
                <a:latin typeface="Arial" charset="0"/>
                <a:ea typeface="ＭＳ Ｐゴシック" charset="0"/>
              </a:rPr>
              <a:t>F</a:t>
            </a:r>
          </a:p>
        </p:txBody>
      </p:sp>
      <p:sp>
        <p:nvSpPr>
          <p:cNvPr id="704533" name="Rectangle 21">
            <a:extLst>
              <a:ext uri="{FF2B5EF4-FFF2-40B4-BE49-F238E27FC236}">
                <a16:creationId xmlns:a16="http://schemas.microsoft.com/office/drawing/2014/main" id="{0BBE6274-C19B-4B78-9D44-DCF5FD98EE19}"/>
              </a:ext>
            </a:extLst>
          </p:cNvPr>
          <p:cNvSpPr>
            <a:spLocks noChangeArrowheads="1"/>
          </p:cNvSpPr>
          <p:nvPr/>
        </p:nvSpPr>
        <p:spPr bwMode="auto">
          <a:xfrm>
            <a:off x="2514600" y="5181600"/>
            <a:ext cx="533400" cy="457200"/>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4534" name="Rectangle 22">
            <a:extLst>
              <a:ext uri="{FF2B5EF4-FFF2-40B4-BE49-F238E27FC236}">
                <a16:creationId xmlns:a16="http://schemas.microsoft.com/office/drawing/2014/main" id="{A8840A98-B0AC-4D59-8274-B6BC7176BC10}"/>
              </a:ext>
            </a:extLst>
          </p:cNvPr>
          <p:cNvSpPr>
            <a:spLocks noChangeArrowheads="1"/>
          </p:cNvSpPr>
          <p:nvPr/>
        </p:nvSpPr>
        <p:spPr bwMode="auto">
          <a:xfrm>
            <a:off x="2286000" y="3657600"/>
            <a:ext cx="7620000" cy="1295400"/>
          </a:xfrm>
          <a:prstGeom prst="rect">
            <a:avLst/>
          </a:prstGeom>
          <a:noFill/>
          <a:ln w="114300">
            <a:solidFill>
              <a:schemeClr val="bg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704535" name="Group 23">
            <a:extLst>
              <a:ext uri="{FF2B5EF4-FFF2-40B4-BE49-F238E27FC236}">
                <a16:creationId xmlns:a16="http://schemas.microsoft.com/office/drawing/2014/main" id="{AEA0C991-C99E-4EF9-9A68-64EBEA6BEF83}"/>
              </a:ext>
            </a:extLst>
          </p:cNvPr>
          <p:cNvGrpSpPr>
            <a:grpSpLocks/>
          </p:cNvGrpSpPr>
          <p:nvPr/>
        </p:nvGrpSpPr>
        <p:grpSpPr bwMode="auto">
          <a:xfrm>
            <a:off x="2286000" y="3733800"/>
            <a:ext cx="3733800" cy="1295400"/>
            <a:chOff x="2160" y="2304"/>
            <a:chExt cx="3120" cy="816"/>
          </a:xfrm>
        </p:grpSpPr>
        <p:sp>
          <p:nvSpPr>
            <p:cNvPr id="704536" name="Line 24">
              <a:extLst>
                <a:ext uri="{FF2B5EF4-FFF2-40B4-BE49-F238E27FC236}">
                  <a16:creationId xmlns:a16="http://schemas.microsoft.com/office/drawing/2014/main" id="{C81F910F-B19D-4FFD-A5BC-864B575EC887}"/>
                </a:ext>
              </a:extLst>
            </p:cNvPr>
            <p:cNvSpPr>
              <a:spLocks noChangeShapeType="1"/>
            </p:cNvSpPr>
            <p:nvPr/>
          </p:nvSpPr>
          <p:spPr bwMode="auto">
            <a:xfrm flipH="1">
              <a:off x="2160" y="2304"/>
              <a:ext cx="3072" cy="816"/>
            </a:xfrm>
            <a:prstGeom prst="line">
              <a:avLst/>
            </a:prstGeom>
            <a:noFill/>
            <a:ln w="762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04537" name="Line 25">
              <a:extLst>
                <a:ext uri="{FF2B5EF4-FFF2-40B4-BE49-F238E27FC236}">
                  <a16:creationId xmlns:a16="http://schemas.microsoft.com/office/drawing/2014/main" id="{C92A5F4E-8FAA-48D5-8708-BA28F7FD6F83}"/>
                </a:ext>
              </a:extLst>
            </p:cNvPr>
            <p:cNvSpPr>
              <a:spLocks noChangeShapeType="1"/>
            </p:cNvSpPr>
            <p:nvPr/>
          </p:nvSpPr>
          <p:spPr bwMode="auto">
            <a:xfrm>
              <a:off x="2160" y="2304"/>
              <a:ext cx="3120" cy="816"/>
            </a:xfrm>
            <a:prstGeom prst="line">
              <a:avLst/>
            </a:prstGeom>
            <a:noFill/>
            <a:ln w="762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sp>
        <p:nvSpPr>
          <p:cNvPr id="704538" name="Rectangle 26">
            <a:extLst>
              <a:ext uri="{FF2B5EF4-FFF2-40B4-BE49-F238E27FC236}">
                <a16:creationId xmlns:a16="http://schemas.microsoft.com/office/drawing/2014/main" id="{5988584D-2061-4A25-BFA8-D40D4A190D4C}"/>
              </a:ext>
            </a:extLst>
          </p:cNvPr>
          <p:cNvSpPr>
            <a:spLocks noChangeArrowheads="1"/>
          </p:cNvSpPr>
          <p:nvPr/>
        </p:nvSpPr>
        <p:spPr bwMode="auto">
          <a:xfrm flipH="1">
            <a:off x="5867400" y="3657600"/>
            <a:ext cx="3962400" cy="1295400"/>
          </a:xfrm>
          <a:prstGeom prst="rect">
            <a:avLst/>
          </a:prstGeom>
          <a:noFill/>
          <a:ln w="76200">
            <a:solidFill>
              <a:srgbClr val="3333FF"/>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4531"/>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70453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704533"/>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704534"/>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704538"/>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nodeType="afterEffect">
                                  <p:stCondLst>
                                    <p:cond delay="0"/>
                                  </p:stCondLst>
                                  <p:childTnLst>
                                    <p:set>
                                      <p:cBhvr>
                                        <p:cTn id="21" dur="1" fill="hold">
                                          <p:stCondLst>
                                            <p:cond delay="499"/>
                                          </p:stCondLst>
                                        </p:cTn>
                                        <p:tgtEl>
                                          <p:spTgt spid="704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31" grpId="0" animBg="1"/>
      <p:bldP spid="704532" grpId="0" autoUpdateAnimBg="0"/>
      <p:bldP spid="704533" grpId="0" animBg="1"/>
      <p:bldP spid="704534" grpId="0" animBg="1"/>
      <p:bldP spid="704538"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a:extLst>
              <a:ext uri="{FF2B5EF4-FFF2-40B4-BE49-F238E27FC236}">
                <a16:creationId xmlns:a16="http://schemas.microsoft.com/office/drawing/2014/main" id="{08DFD677-8D39-469D-80E6-A50FE1B11E10}"/>
              </a:ext>
            </a:extLst>
          </p:cNvPr>
          <p:cNvSpPr>
            <a:spLocks noGrp="1" noChangeArrowheads="1"/>
          </p:cNvSpPr>
          <p:nvPr>
            <p:ph type="title"/>
          </p:nvPr>
        </p:nvSpPr>
        <p:spPr/>
        <p:txBody>
          <a:bodyPr/>
          <a:lstStyle/>
          <a:p>
            <a:r>
              <a:rPr lang="en-US" altLang="en-US"/>
              <a:t>Binary Search Example – Found</a:t>
            </a:r>
          </a:p>
        </p:txBody>
      </p:sp>
      <p:grpSp>
        <p:nvGrpSpPr>
          <p:cNvPr id="66562" name="Group 3">
            <a:extLst>
              <a:ext uri="{FF2B5EF4-FFF2-40B4-BE49-F238E27FC236}">
                <a16:creationId xmlns:a16="http://schemas.microsoft.com/office/drawing/2014/main" id="{78BDF513-8A8A-487E-90F5-52B48D154783}"/>
              </a:ext>
            </a:extLst>
          </p:cNvPr>
          <p:cNvGrpSpPr>
            <a:grpSpLocks/>
          </p:cNvGrpSpPr>
          <p:nvPr/>
        </p:nvGrpSpPr>
        <p:grpSpPr bwMode="auto">
          <a:xfrm>
            <a:off x="2438400" y="2111375"/>
            <a:ext cx="7315200" cy="1155700"/>
            <a:chOff x="576" y="1330"/>
            <a:chExt cx="4608" cy="728"/>
          </a:xfrm>
        </p:grpSpPr>
        <p:sp>
          <p:nvSpPr>
            <p:cNvPr id="706564" name="Rectangle 4">
              <a:extLst>
                <a:ext uri="{FF2B5EF4-FFF2-40B4-BE49-F238E27FC236}">
                  <a16:creationId xmlns:a16="http://schemas.microsoft.com/office/drawing/2014/main" id="{1E17A868-7598-49B5-A0DC-088736BD24EE}"/>
                </a:ext>
              </a:extLst>
            </p:cNvPr>
            <p:cNvSpPr>
              <a:spLocks noChangeArrowheads="1"/>
            </p:cNvSpPr>
            <p:nvPr/>
          </p:nvSpPr>
          <p:spPr bwMode="auto">
            <a:xfrm>
              <a:off x="576" y="1344"/>
              <a:ext cx="4608" cy="698"/>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6565" name="Line 5">
              <a:extLst>
                <a:ext uri="{FF2B5EF4-FFF2-40B4-BE49-F238E27FC236}">
                  <a16:creationId xmlns:a16="http://schemas.microsoft.com/office/drawing/2014/main" id="{ED639C2C-4E4B-4935-9DD8-32E05626E640}"/>
                </a:ext>
              </a:extLst>
            </p:cNvPr>
            <p:cNvSpPr>
              <a:spLocks noChangeShapeType="1"/>
            </p:cNvSpPr>
            <p:nvPr/>
          </p:nvSpPr>
          <p:spPr bwMode="auto">
            <a:xfrm>
              <a:off x="2819" y="1353"/>
              <a:ext cx="0" cy="68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6566" name="Line 6">
              <a:extLst>
                <a:ext uri="{FF2B5EF4-FFF2-40B4-BE49-F238E27FC236}">
                  <a16:creationId xmlns:a16="http://schemas.microsoft.com/office/drawing/2014/main" id="{EE421CD8-3631-4367-9964-52E7DD8105DE}"/>
                </a:ext>
              </a:extLst>
            </p:cNvPr>
            <p:cNvSpPr>
              <a:spLocks noChangeShapeType="1"/>
            </p:cNvSpPr>
            <p:nvPr/>
          </p:nvSpPr>
          <p:spPr bwMode="auto">
            <a:xfrm>
              <a:off x="1673" y="1330"/>
              <a:ext cx="0" cy="71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6567" name="Line 7">
              <a:extLst>
                <a:ext uri="{FF2B5EF4-FFF2-40B4-BE49-F238E27FC236}">
                  <a16:creationId xmlns:a16="http://schemas.microsoft.com/office/drawing/2014/main" id="{DA78D796-CD72-4DEB-96F5-DD6909E35949}"/>
                </a:ext>
              </a:extLst>
            </p:cNvPr>
            <p:cNvSpPr>
              <a:spLocks noChangeShapeType="1"/>
            </p:cNvSpPr>
            <p:nvPr/>
          </p:nvSpPr>
          <p:spPr bwMode="auto">
            <a:xfrm>
              <a:off x="4066" y="1330"/>
              <a:ext cx="0" cy="72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6568" name="Line 8">
              <a:extLst>
                <a:ext uri="{FF2B5EF4-FFF2-40B4-BE49-F238E27FC236}">
                  <a16:creationId xmlns:a16="http://schemas.microsoft.com/office/drawing/2014/main" id="{6BC61C39-07F1-4637-B693-D07D6D1A3C0A}"/>
                </a:ext>
              </a:extLst>
            </p:cNvPr>
            <p:cNvSpPr>
              <a:spLocks noChangeShapeType="1"/>
            </p:cNvSpPr>
            <p:nvPr/>
          </p:nvSpPr>
          <p:spPr bwMode="auto">
            <a:xfrm>
              <a:off x="1092" y="1353"/>
              <a:ext cx="0" cy="68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6569" name="Line 9">
              <a:extLst>
                <a:ext uri="{FF2B5EF4-FFF2-40B4-BE49-F238E27FC236}">
                  <a16:creationId xmlns:a16="http://schemas.microsoft.com/office/drawing/2014/main" id="{3CA12E15-30EB-4F58-8465-858AFD7392E0}"/>
                </a:ext>
              </a:extLst>
            </p:cNvPr>
            <p:cNvSpPr>
              <a:spLocks noChangeShapeType="1"/>
            </p:cNvSpPr>
            <p:nvPr/>
          </p:nvSpPr>
          <p:spPr bwMode="auto">
            <a:xfrm>
              <a:off x="2205" y="1330"/>
              <a:ext cx="0" cy="71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6570" name="Line 10">
              <a:extLst>
                <a:ext uri="{FF2B5EF4-FFF2-40B4-BE49-F238E27FC236}">
                  <a16:creationId xmlns:a16="http://schemas.microsoft.com/office/drawing/2014/main" id="{985AEAA3-4E47-4C83-B022-30840928E36E}"/>
                </a:ext>
              </a:extLst>
            </p:cNvPr>
            <p:cNvSpPr>
              <a:spLocks noChangeShapeType="1"/>
            </p:cNvSpPr>
            <p:nvPr/>
          </p:nvSpPr>
          <p:spPr bwMode="auto">
            <a:xfrm>
              <a:off x="3401" y="1334"/>
              <a:ext cx="0" cy="724"/>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6571" name="Line 11">
              <a:extLst>
                <a:ext uri="{FF2B5EF4-FFF2-40B4-BE49-F238E27FC236}">
                  <a16:creationId xmlns:a16="http://schemas.microsoft.com/office/drawing/2014/main" id="{E0E1D76C-ABD9-4405-8D72-02C9FD9C5F3B}"/>
                </a:ext>
              </a:extLst>
            </p:cNvPr>
            <p:cNvSpPr>
              <a:spLocks noChangeShapeType="1"/>
            </p:cNvSpPr>
            <p:nvPr/>
          </p:nvSpPr>
          <p:spPr bwMode="auto">
            <a:xfrm>
              <a:off x="4615" y="1344"/>
              <a:ext cx="0" cy="70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6572" name="Text Box 12">
              <a:extLst>
                <a:ext uri="{FF2B5EF4-FFF2-40B4-BE49-F238E27FC236}">
                  <a16:creationId xmlns:a16="http://schemas.microsoft.com/office/drawing/2014/main" id="{C1372B73-1536-464C-AE6A-28D6E75CE6A5}"/>
                </a:ext>
              </a:extLst>
            </p:cNvPr>
            <p:cNvSpPr txBox="1">
              <a:spLocks noChangeArrowheads="1"/>
            </p:cNvSpPr>
            <p:nvPr/>
          </p:nvSpPr>
          <p:spPr bwMode="auto">
            <a:xfrm>
              <a:off x="662" y="1546"/>
              <a:ext cx="443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a:latin typeface="Arial" charset="0"/>
                  <a:ea typeface="ＭＳ Ｐゴシック" charset="0"/>
                </a:rPr>
                <a:t> 7	12	42	59	71	86	104	212</a:t>
              </a:r>
            </a:p>
          </p:txBody>
        </p:sp>
      </p:grpSp>
      <p:sp>
        <p:nvSpPr>
          <p:cNvPr id="706573" name="Rectangle 13">
            <a:extLst>
              <a:ext uri="{FF2B5EF4-FFF2-40B4-BE49-F238E27FC236}">
                <a16:creationId xmlns:a16="http://schemas.microsoft.com/office/drawing/2014/main" id="{25E0A7EF-D12A-42A4-8B1C-2D00678C01D8}"/>
              </a:ext>
            </a:extLst>
          </p:cNvPr>
          <p:cNvSpPr>
            <a:spLocks noChangeArrowheads="1"/>
          </p:cNvSpPr>
          <p:nvPr/>
        </p:nvSpPr>
        <p:spPr bwMode="auto">
          <a:xfrm>
            <a:off x="2286000" y="2043113"/>
            <a:ext cx="7620000" cy="1295400"/>
          </a:xfrm>
          <a:prstGeom prst="rect">
            <a:avLst/>
          </a:prstGeom>
          <a:noFill/>
          <a:ln w="76200">
            <a:solidFill>
              <a:srgbClr val="3333FF"/>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6574" name="Rectangle 14">
            <a:extLst>
              <a:ext uri="{FF2B5EF4-FFF2-40B4-BE49-F238E27FC236}">
                <a16:creationId xmlns:a16="http://schemas.microsoft.com/office/drawing/2014/main" id="{A988A1F1-A9D8-497F-9678-350A5D0815B5}"/>
              </a:ext>
            </a:extLst>
          </p:cNvPr>
          <p:cNvSpPr>
            <a:spLocks noChangeArrowheads="1"/>
          </p:cNvSpPr>
          <p:nvPr/>
        </p:nvSpPr>
        <p:spPr bwMode="auto">
          <a:xfrm>
            <a:off x="5057775" y="2133600"/>
            <a:ext cx="914400" cy="1085850"/>
          </a:xfrm>
          <a:prstGeom prst="rect">
            <a:avLst/>
          </a:prstGeom>
          <a:noFill/>
          <a:ln w="76200">
            <a:solidFill>
              <a:srgbClr val="FF0033"/>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6575" name="Text Box 15">
            <a:extLst>
              <a:ext uri="{FF2B5EF4-FFF2-40B4-BE49-F238E27FC236}">
                <a16:creationId xmlns:a16="http://schemas.microsoft.com/office/drawing/2014/main" id="{6F9CD8ED-AE1B-435F-A8C2-C100A92F656A}"/>
              </a:ext>
            </a:extLst>
          </p:cNvPr>
          <p:cNvSpPr txBox="1">
            <a:spLocks noChangeArrowheads="1"/>
          </p:cNvSpPr>
          <p:nvPr/>
        </p:nvSpPr>
        <p:spPr bwMode="auto">
          <a:xfrm>
            <a:off x="4572000" y="4876800"/>
            <a:ext cx="246574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2800">
                <a:latin typeface="Arial" charset="0"/>
                <a:ea typeface="ＭＳ Ｐゴシック" charset="0"/>
              </a:rPr>
              <a:t>Looking for 42</a:t>
            </a:r>
          </a:p>
        </p:txBody>
      </p:sp>
      <p:sp>
        <p:nvSpPr>
          <p:cNvPr id="706576" name="Text Box 16">
            <a:extLst>
              <a:ext uri="{FF2B5EF4-FFF2-40B4-BE49-F238E27FC236}">
                <a16:creationId xmlns:a16="http://schemas.microsoft.com/office/drawing/2014/main" id="{018C32A0-8D12-439F-BFAB-0866003BCE78}"/>
              </a:ext>
            </a:extLst>
          </p:cNvPr>
          <p:cNvSpPr txBox="1">
            <a:spLocks noChangeArrowheads="1"/>
          </p:cNvSpPr>
          <p:nvPr/>
        </p:nvSpPr>
        <p:spPr bwMode="auto">
          <a:xfrm>
            <a:off x="2605088" y="3505200"/>
            <a:ext cx="4318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3200">
                <a:solidFill>
                  <a:srgbClr val="3333FF"/>
                </a:solidFill>
                <a:latin typeface="Arial" charset="0"/>
                <a:ea typeface="ＭＳ Ｐゴシック" charset="0"/>
              </a:rPr>
              <a:t>F</a:t>
            </a:r>
          </a:p>
        </p:txBody>
      </p:sp>
      <p:sp>
        <p:nvSpPr>
          <p:cNvPr id="706577" name="Text Box 17">
            <a:extLst>
              <a:ext uri="{FF2B5EF4-FFF2-40B4-BE49-F238E27FC236}">
                <a16:creationId xmlns:a16="http://schemas.microsoft.com/office/drawing/2014/main" id="{301E1746-6E2D-440C-9F08-1C12A84A5EFE}"/>
              </a:ext>
            </a:extLst>
          </p:cNvPr>
          <p:cNvSpPr txBox="1">
            <a:spLocks noChangeArrowheads="1"/>
          </p:cNvSpPr>
          <p:nvPr/>
        </p:nvSpPr>
        <p:spPr bwMode="auto">
          <a:xfrm>
            <a:off x="9096375" y="3505201"/>
            <a:ext cx="412292"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3200">
                <a:solidFill>
                  <a:srgbClr val="3333FF"/>
                </a:solidFill>
                <a:latin typeface="Arial" charset="0"/>
                <a:ea typeface="ＭＳ Ｐゴシック" charset="0"/>
              </a:rPr>
              <a:t>L</a:t>
            </a:r>
          </a:p>
        </p:txBody>
      </p:sp>
      <p:sp>
        <p:nvSpPr>
          <p:cNvPr id="706578" name="Text Box 18">
            <a:extLst>
              <a:ext uri="{FF2B5EF4-FFF2-40B4-BE49-F238E27FC236}">
                <a16:creationId xmlns:a16="http://schemas.microsoft.com/office/drawing/2014/main" id="{0BC4BFBB-DCE0-4732-B4FA-095EC1F8968E}"/>
              </a:ext>
            </a:extLst>
          </p:cNvPr>
          <p:cNvSpPr txBox="1">
            <a:spLocks noChangeArrowheads="1"/>
          </p:cNvSpPr>
          <p:nvPr/>
        </p:nvSpPr>
        <p:spPr bwMode="auto">
          <a:xfrm>
            <a:off x="5257800" y="3505200"/>
            <a:ext cx="522288"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3200">
                <a:solidFill>
                  <a:srgbClr val="FF0033"/>
                </a:solidFill>
                <a:latin typeface="Arial" charset="0"/>
                <a:ea typeface="ＭＳ Ｐゴシック" charset="0"/>
              </a:rPr>
              <a:t>M</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en-US" altLang="en-US"/>
              <a:t>Performance measures</a:t>
            </a:r>
            <a:r>
              <a:rPr lang="en-US" altLang="en-US" sz="2664"/>
              <a:t> </a:t>
            </a:r>
          </a:p>
        </p:txBody>
      </p:sp>
      <p:sp>
        <p:nvSpPr>
          <p:cNvPr id="299011" name="Rectangle 3"/>
          <p:cNvSpPr>
            <a:spLocks noGrp="1" noChangeArrowheads="1"/>
          </p:cNvSpPr>
          <p:nvPr>
            <p:ph type="body" idx="1"/>
          </p:nvPr>
        </p:nvSpPr>
        <p:spPr/>
        <p:txBody>
          <a:bodyPr/>
          <a:lstStyle/>
          <a:p>
            <a:r>
              <a:rPr lang="en-US" altLang="en-US" dirty="0"/>
              <a:t>The following are the five points deciding the performance of a software developer</a:t>
            </a:r>
          </a:p>
          <a:p>
            <a:pPr>
              <a:buFontTx/>
              <a:buNone/>
            </a:pPr>
            <a:endParaRPr lang="en-US" altLang="en-US" dirty="0"/>
          </a:p>
          <a:p>
            <a:pPr lvl="1">
              <a:buClr>
                <a:schemeClr val="tx1"/>
              </a:buClr>
            </a:pPr>
            <a:r>
              <a:rPr lang="en-US" altLang="en-US" dirty="0"/>
              <a:t>Timeliness </a:t>
            </a:r>
          </a:p>
          <a:p>
            <a:pPr lvl="1">
              <a:buClr>
                <a:schemeClr val="tx1"/>
              </a:buClr>
            </a:pPr>
            <a:r>
              <a:rPr lang="en-US" altLang="en-US" dirty="0"/>
              <a:t>Quality of work </a:t>
            </a:r>
          </a:p>
          <a:p>
            <a:pPr lvl="1">
              <a:buClr>
                <a:schemeClr val="tx1"/>
              </a:buClr>
            </a:pPr>
            <a:r>
              <a:rPr lang="en-US" altLang="en-US" dirty="0"/>
              <a:t>Customer Orientation </a:t>
            </a:r>
          </a:p>
          <a:p>
            <a:pPr lvl="1">
              <a:buClr>
                <a:schemeClr val="tx1"/>
              </a:buClr>
            </a:pPr>
            <a:r>
              <a:rPr lang="en-US" altLang="en-US" dirty="0"/>
              <a:t>Optimal solution </a:t>
            </a:r>
          </a:p>
          <a:p>
            <a:pPr lvl="1">
              <a:buClr>
                <a:schemeClr val="tx1"/>
              </a:buClr>
            </a:pPr>
            <a:r>
              <a:rPr lang="en-US" altLang="en-US" dirty="0"/>
              <a:t>Team satisfaction </a:t>
            </a:r>
          </a:p>
          <a:p>
            <a:pPr>
              <a:buClr>
                <a:schemeClr val="bg1"/>
              </a:buClr>
              <a:buFont typeface="Times New Roman" pitchFamily="18" charset="0"/>
              <a:buChar char="–"/>
            </a:pPr>
            <a:endParaRPr lang="en-US" altLang="en-US" dirty="0"/>
          </a:p>
          <a:p>
            <a:pPr>
              <a:buClr>
                <a:schemeClr val="bg1"/>
              </a:buClr>
              <a:buFontTx/>
              <a:buChar char="–"/>
            </a:pPr>
            <a:endParaRPr lang="en-US" altLang="en-US" dirty="0"/>
          </a:p>
        </p:txBody>
      </p:sp>
    </p:spTree>
    <p:extLst>
      <p:ext uri="{BB962C8B-B14F-4D97-AF65-F5344CB8AC3E}">
        <p14:creationId xmlns:p14="http://schemas.microsoft.com/office/powerpoint/2010/main" val="21680671"/>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a:extLst>
              <a:ext uri="{FF2B5EF4-FFF2-40B4-BE49-F238E27FC236}">
                <a16:creationId xmlns:a16="http://schemas.microsoft.com/office/drawing/2014/main" id="{98CAEC0E-DD78-4FF2-8D43-508B9A4EDF79}"/>
              </a:ext>
            </a:extLst>
          </p:cNvPr>
          <p:cNvSpPr>
            <a:spLocks noGrp="1" noChangeArrowheads="1"/>
          </p:cNvSpPr>
          <p:nvPr>
            <p:ph type="title"/>
          </p:nvPr>
        </p:nvSpPr>
        <p:spPr/>
        <p:txBody>
          <a:bodyPr/>
          <a:lstStyle/>
          <a:p>
            <a:r>
              <a:rPr lang="en-US" altLang="en-US"/>
              <a:t>Binary Search Example – Found</a:t>
            </a:r>
          </a:p>
        </p:txBody>
      </p:sp>
      <p:grpSp>
        <p:nvGrpSpPr>
          <p:cNvPr id="68610" name="Group 3">
            <a:extLst>
              <a:ext uri="{FF2B5EF4-FFF2-40B4-BE49-F238E27FC236}">
                <a16:creationId xmlns:a16="http://schemas.microsoft.com/office/drawing/2014/main" id="{B900891B-C646-4885-B70B-BCC4079369F9}"/>
              </a:ext>
            </a:extLst>
          </p:cNvPr>
          <p:cNvGrpSpPr>
            <a:grpSpLocks/>
          </p:cNvGrpSpPr>
          <p:nvPr/>
        </p:nvGrpSpPr>
        <p:grpSpPr bwMode="auto">
          <a:xfrm>
            <a:off x="2438400" y="2111375"/>
            <a:ext cx="7315200" cy="1155700"/>
            <a:chOff x="576" y="1330"/>
            <a:chExt cx="4608" cy="728"/>
          </a:xfrm>
        </p:grpSpPr>
        <p:sp>
          <p:nvSpPr>
            <p:cNvPr id="708612" name="Rectangle 4">
              <a:extLst>
                <a:ext uri="{FF2B5EF4-FFF2-40B4-BE49-F238E27FC236}">
                  <a16:creationId xmlns:a16="http://schemas.microsoft.com/office/drawing/2014/main" id="{C9365A93-7429-44E4-A96C-D9EB3B09DAAA}"/>
                </a:ext>
              </a:extLst>
            </p:cNvPr>
            <p:cNvSpPr>
              <a:spLocks noChangeArrowheads="1"/>
            </p:cNvSpPr>
            <p:nvPr/>
          </p:nvSpPr>
          <p:spPr bwMode="auto">
            <a:xfrm>
              <a:off x="576" y="1344"/>
              <a:ext cx="4608" cy="698"/>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8613" name="Line 5">
              <a:extLst>
                <a:ext uri="{FF2B5EF4-FFF2-40B4-BE49-F238E27FC236}">
                  <a16:creationId xmlns:a16="http://schemas.microsoft.com/office/drawing/2014/main" id="{7215235C-A924-4BAA-B5D0-621520503874}"/>
                </a:ext>
              </a:extLst>
            </p:cNvPr>
            <p:cNvSpPr>
              <a:spLocks noChangeShapeType="1"/>
            </p:cNvSpPr>
            <p:nvPr/>
          </p:nvSpPr>
          <p:spPr bwMode="auto">
            <a:xfrm>
              <a:off x="2819" y="1353"/>
              <a:ext cx="0" cy="68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8614" name="Line 6">
              <a:extLst>
                <a:ext uri="{FF2B5EF4-FFF2-40B4-BE49-F238E27FC236}">
                  <a16:creationId xmlns:a16="http://schemas.microsoft.com/office/drawing/2014/main" id="{1C3DDD0A-7156-49E5-A0E3-29302986A862}"/>
                </a:ext>
              </a:extLst>
            </p:cNvPr>
            <p:cNvSpPr>
              <a:spLocks noChangeShapeType="1"/>
            </p:cNvSpPr>
            <p:nvPr/>
          </p:nvSpPr>
          <p:spPr bwMode="auto">
            <a:xfrm>
              <a:off x="1673" y="1330"/>
              <a:ext cx="0" cy="71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8615" name="Line 7">
              <a:extLst>
                <a:ext uri="{FF2B5EF4-FFF2-40B4-BE49-F238E27FC236}">
                  <a16:creationId xmlns:a16="http://schemas.microsoft.com/office/drawing/2014/main" id="{35140250-3192-4183-A2BD-C19B056E90AC}"/>
                </a:ext>
              </a:extLst>
            </p:cNvPr>
            <p:cNvSpPr>
              <a:spLocks noChangeShapeType="1"/>
            </p:cNvSpPr>
            <p:nvPr/>
          </p:nvSpPr>
          <p:spPr bwMode="auto">
            <a:xfrm>
              <a:off x="4066" y="1330"/>
              <a:ext cx="0" cy="72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8616" name="Line 8">
              <a:extLst>
                <a:ext uri="{FF2B5EF4-FFF2-40B4-BE49-F238E27FC236}">
                  <a16:creationId xmlns:a16="http://schemas.microsoft.com/office/drawing/2014/main" id="{E3FCC6FF-2EEE-41D4-AA11-76C501C28AD8}"/>
                </a:ext>
              </a:extLst>
            </p:cNvPr>
            <p:cNvSpPr>
              <a:spLocks noChangeShapeType="1"/>
            </p:cNvSpPr>
            <p:nvPr/>
          </p:nvSpPr>
          <p:spPr bwMode="auto">
            <a:xfrm>
              <a:off x="1092" y="1353"/>
              <a:ext cx="0" cy="68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8617" name="Line 9">
              <a:extLst>
                <a:ext uri="{FF2B5EF4-FFF2-40B4-BE49-F238E27FC236}">
                  <a16:creationId xmlns:a16="http://schemas.microsoft.com/office/drawing/2014/main" id="{52972421-3E7E-4847-8333-A3DB66BB88AF}"/>
                </a:ext>
              </a:extLst>
            </p:cNvPr>
            <p:cNvSpPr>
              <a:spLocks noChangeShapeType="1"/>
            </p:cNvSpPr>
            <p:nvPr/>
          </p:nvSpPr>
          <p:spPr bwMode="auto">
            <a:xfrm>
              <a:off x="2205" y="1330"/>
              <a:ext cx="0" cy="71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8618" name="Line 10">
              <a:extLst>
                <a:ext uri="{FF2B5EF4-FFF2-40B4-BE49-F238E27FC236}">
                  <a16:creationId xmlns:a16="http://schemas.microsoft.com/office/drawing/2014/main" id="{DBCB2AFD-BF66-44F6-8429-A6567C580314}"/>
                </a:ext>
              </a:extLst>
            </p:cNvPr>
            <p:cNvSpPr>
              <a:spLocks noChangeShapeType="1"/>
            </p:cNvSpPr>
            <p:nvPr/>
          </p:nvSpPr>
          <p:spPr bwMode="auto">
            <a:xfrm>
              <a:off x="3401" y="1334"/>
              <a:ext cx="0" cy="724"/>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8619" name="Line 11">
              <a:extLst>
                <a:ext uri="{FF2B5EF4-FFF2-40B4-BE49-F238E27FC236}">
                  <a16:creationId xmlns:a16="http://schemas.microsoft.com/office/drawing/2014/main" id="{52C096E5-5EA1-459B-903F-CB8564C34D1D}"/>
                </a:ext>
              </a:extLst>
            </p:cNvPr>
            <p:cNvSpPr>
              <a:spLocks noChangeShapeType="1"/>
            </p:cNvSpPr>
            <p:nvPr/>
          </p:nvSpPr>
          <p:spPr bwMode="auto">
            <a:xfrm>
              <a:off x="4615" y="1344"/>
              <a:ext cx="0" cy="70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8620" name="Text Box 12">
              <a:extLst>
                <a:ext uri="{FF2B5EF4-FFF2-40B4-BE49-F238E27FC236}">
                  <a16:creationId xmlns:a16="http://schemas.microsoft.com/office/drawing/2014/main" id="{6351BFCF-31CC-4F31-972E-F61F1176C7CB}"/>
                </a:ext>
              </a:extLst>
            </p:cNvPr>
            <p:cNvSpPr txBox="1">
              <a:spLocks noChangeArrowheads="1"/>
            </p:cNvSpPr>
            <p:nvPr/>
          </p:nvSpPr>
          <p:spPr bwMode="auto">
            <a:xfrm>
              <a:off x="662" y="1546"/>
              <a:ext cx="443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a:latin typeface="Arial" charset="0"/>
                  <a:ea typeface="ＭＳ Ｐゴシック" charset="0"/>
                </a:rPr>
                <a:t> 7	12	42	59	71	86	104	212</a:t>
              </a:r>
            </a:p>
          </p:txBody>
        </p:sp>
      </p:grpSp>
      <p:sp>
        <p:nvSpPr>
          <p:cNvPr id="708621" name="Rectangle 13">
            <a:extLst>
              <a:ext uri="{FF2B5EF4-FFF2-40B4-BE49-F238E27FC236}">
                <a16:creationId xmlns:a16="http://schemas.microsoft.com/office/drawing/2014/main" id="{27E653B3-B931-49C7-933E-AA234A77A2B4}"/>
              </a:ext>
            </a:extLst>
          </p:cNvPr>
          <p:cNvSpPr>
            <a:spLocks noChangeArrowheads="1"/>
          </p:cNvSpPr>
          <p:nvPr/>
        </p:nvSpPr>
        <p:spPr bwMode="auto">
          <a:xfrm>
            <a:off x="3262313" y="2133600"/>
            <a:ext cx="914400" cy="1085850"/>
          </a:xfrm>
          <a:prstGeom prst="rect">
            <a:avLst/>
          </a:prstGeom>
          <a:noFill/>
          <a:ln w="76200">
            <a:solidFill>
              <a:srgbClr val="FF0033"/>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8622" name="Text Box 14">
            <a:extLst>
              <a:ext uri="{FF2B5EF4-FFF2-40B4-BE49-F238E27FC236}">
                <a16:creationId xmlns:a16="http://schemas.microsoft.com/office/drawing/2014/main" id="{53437D42-D0F7-45EE-B591-BB3E53644E50}"/>
              </a:ext>
            </a:extLst>
          </p:cNvPr>
          <p:cNvSpPr txBox="1">
            <a:spLocks noChangeArrowheads="1"/>
          </p:cNvSpPr>
          <p:nvPr/>
        </p:nvSpPr>
        <p:spPr bwMode="auto">
          <a:xfrm>
            <a:off x="4572000" y="4800600"/>
            <a:ext cx="246574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2800">
                <a:latin typeface="Arial" charset="0"/>
                <a:ea typeface="ＭＳ Ｐゴシック" charset="0"/>
              </a:rPr>
              <a:t>Looking for 42</a:t>
            </a:r>
          </a:p>
        </p:txBody>
      </p:sp>
      <p:sp>
        <p:nvSpPr>
          <p:cNvPr id="708623" name="Line 15">
            <a:extLst>
              <a:ext uri="{FF2B5EF4-FFF2-40B4-BE49-F238E27FC236}">
                <a16:creationId xmlns:a16="http://schemas.microsoft.com/office/drawing/2014/main" id="{E6A50D68-5B17-4755-B9B2-8545AF16AD15}"/>
              </a:ext>
            </a:extLst>
          </p:cNvPr>
          <p:cNvSpPr>
            <a:spLocks noChangeShapeType="1"/>
          </p:cNvSpPr>
          <p:nvPr/>
        </p:nvSpPr>
        <p:spPr bwMode="auto">
          <a:xfrm flipH="1">
            <a:off x="4953000" y="2057400"/>
            <a:ext cx="4876800" cy="1295400"/>
          </a:xfrm>
          <a:prstGeom prst="line">
            <a:avLst/>
          </a:prstGeom>
          <a:noFill/>
          <a:ln w="5715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08624" name="Line 16">
            <a:extLst>
              <a:ext uri="{FF2B5EF4-FFF2-40B4-BE49-F238E27FC236}">
                <a16:creationId xmlns:a16="http://schemas.microsoft.com/office/drawing/2014/main" id="{7722A73B-81BA-4A01-B422-D68242A744B5}"/>
              </a:ext>
            </a:extLst>
          </p:cNvPr>
          <p:cNvSpPr>
            <a:spLocks noChangeShapeType="1"/>
          </p:cNvSpPr>
          <p:nvPr/>
        </p:nvSpPr>
        <p:spPr bwMode="auto">
          <a:xfrm>
            <a:off x="4953000" y="2057400"/>
            <a:ext cx="4953000" cy="1295400"/>
          </a:xfrm>
          <a:prstGeom prst="line">
            <a:avLst/>
          </a:prstGeom>
          <a:noFill/>
          <a:ln w="5715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08625" name="Rectangle 17">
            <a:extLst>
              <a:ext uri="{FF2B5EF4-FFF2-40B4-BE49-F238E27FC236}">
                <a16:creationId xmlns:a16="http://schemas.microsoft.com/office/drawing/2014/main" id="{62B58F2D-DCCC-4225-B683-8E1E45672253}"/>
              </a:ext>
            </a:extLst>
          </p:cNvPr>
          <p:cNvSpPr>
            <a:spLocks noChangeArrowheads="1"/>
          </p:cNvSpPr>
          <p:nvPr/>
        </p:nvSpPr>
        <p:spPr bwMode="auto">
          <a:xfrm>
            <a:off x="2328863" y="2043113"/>
            <a:ext cx="2819400" cy="1295400"/>
          </a:xfrm>
          <a:prstGeom prst="rect">
            <a:avLst/>
          </a:prstGeom>
          <a:noFill/>
          <a:ln w="76200">
            <a:solidFill>
              <a:srgbClr val="3333FF"/>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8626" name="Text Box 18">
            <a:extLst>
              <a:ext uri="{FF2B5EF4-FFF2-40B4-BE49-F238E27FC236}">
                <a16:creationId xmlns:a16="http://schemas.microsoft.com/office/drawing/2014/main" id="{8F37A498-1DA2-4A67-9B9E-4743AC3F56A4}"/>
              </a:ext>
            </a:extLst>
          </p:cNvPr>
          <p:cNvSpPr txBox="1">
            <a:spLocks noChangeArrowheads="1"/>
          </p:cNvSpPr>
          <p:nvPr/>
        </p:nvSpPr>
        <p:spPr bwMode="auto">
          <a:xfrm>
            <a:off x="2590800" y="3429000"/>
            <a:ext cx="4318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3200">
                <a:solidFill>
                  <a:srgbClr val="3333FF"/>
                </a:solidFill>
                <a:latin typeface="Arial" charset="0"/>
                <a:ea typeface="ＭＳ Ｐゴシック" charset="0"/>
              </a:rPr>
              <a:t>F</a:t>
            </a:r>
          </a:p>
        </p:txBody>
      </p:sp>
      <p:sp>
        <p:nvSpPr>
          <p:cNvPr id="708627" name="Text Box 19">
            <a:extLst>
              <a:ext uri="{FF2B5EF4-FFF2-40B4-BE49-F238E27FC236}">
                <a16:creationId xmlns:a16="http://schemas.microsoft.com/office/drawing/2014/main" id="{BCC24E03-0210-4EAF-973E-68357C752997}"/>
              </a:ext>
            </a:extLst>
          </p:cNvPr>
          <p:cNvSpPr txBox="1">
            <a:spLocks noChangeArrowheads="1"/>
          </p:cNvSpPr>
          <p:nvPr/>
        </p:nvSpPr>
        <p:spPr bwMode="auto">
          <a:xfrm>
            <a:off x="4524375" y="3429001"/>
            <a:ext cx="412292"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3200">
                <a:solidFill>
                  <a:srgbClr val="3333FF"/>
                </a:solidFill>
                <a:latin typeface="Arial" charset="0"/>
                <a:ea typeface="ＭＳ Ｐゴシック" charset="0"/>
              </a:rPr>
              <a:t>L</a:t>
            </a:r>
          </a:p>
        </p:txBody>
      </p:sp>
      <p:sp>
        <p:nvSpPr>
          <p:cNvPr id="708628" name="Text Box 20">
            <a:extLst>
              <a:ext uri="{FF2B5EF4-FFF2-40B4-BE49-F238E27FC236}">
                <a16:creationId xmlns:a16="http://schemas.microsoft.com/office/drawing/2014/main" id="{424873F2-4613-473E-AE4B-3F2E32C9D3AC}"/>
              </a:ext>
            </a:extLst>
          </p:cNvPr>
          <p:cNvSpPr txBox="1">
            <a:spLocks noChangeArrowheads="1"/>
          </p:cNvSpPr>
          <p:nvPr/>
        </p:nvSpPr>
        <p:spPr bwMode="auto">
          <a:xfrm>
            <a:off x="3429000" y="3429000"/>
            <a:ext cx="522288"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3200">
                <a:solidFill>
                  <a:srgbClr val="FF0033"/>
                </a:solidFill>
                <a:latin typeface="Arial" charset="0"/>
                <a:ea typeface="ＭＳ Ｐゴシック" charset="0"/>
              </a:rPr>
              <a:t>M</a:t>
            </a:r>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a:extLst>
              <a:ext uri="{FF2B5EF4-FFF2-40B4-BE49-F238E27FC236}">
                <a16:creationId xmlns:a16="http://schemas.microsoft.com/office/drawing/2014/main" id="{456E8D13-E1A2-472F-954B-A8143CF31FAD}"/>
              </a:ext>
            </a:extLst>
          </p:cNvPr>
          <p:cNvSpPr>
            <a:spLocks noGrp="1" noChangeArrowheads="1"/>
          </p:cNvSpPr>
          <p:nvPr>
            <p:ph type="title"/>
          </p:nvPr>
        </p:nvSpPr>
        <p:spPr/>
        <p:txBody>
          <a:bodyPr/>
          <a:lstStyle/>
          <a:p>
            <a:r>
              <a:rPr lang="en-US" altLang="en-US"/>
              <a:t>Binary Search Example – Found</a:t>
            </a:r>
          </a:p>
        </p:txBody>
      </p:sp>
      <p:grpSp>
        <p:nvGrpSpPr>
          <p:cNvPr id="70658" name="Group 3">
            <a:extLst>
              <a:ext uri="{FF2B5EF4-FFF2-40B4-BE49-F238E27FC236}">
                <a16:creationId xmlns:a16="http://schemas.microsoft.com/office/drawing/2014/main" id="{F367C957-F269-47A5-B1D5-B08CD1A1F58C}"/>
              </a:ext>
            </a:extLst>
          </p:cNvPr>
          <p:cNvGrpSpPr>
            <a:grpSpLocks/>
          </p:cNvGrpSpPr>
          <p:nvPr/>
        </p:nvGrpSpPr>
        <p:grpSpPr bwMode="auto">
          <a:xfrm>
            <a:off x="2438400" y="2111375"/>
            <a:ext cx="7315200" cy="1155700"/>
            <a:chOff x="576" y="1330"/>
            <a:chExt cx="4608" cy="728"/>
          </a:xfrm>
        </p:grpSpPr>
        <p:sp>
          <p:nvSpPr>
            <p:cNvPr id="710660" name="Rectangle 4">
              <a:extLst>
                <a:ext uri="{FF2B5EF4-FFF2-40B4-BE49-F238E27FC236}">
                  <a16:creationId xmlns:a16="http://schemas.microsoft.com/office/drawing/2014/main" id="{A498910A-257A-4FEA-AC35-EEABE4DF0036}"/>
                </a:ext>
              </a:extLst>
            </p:cNvPr>
            <p:cNvSpPr>
              <a:spLocks noChangeArrowheads="1"/>
            </p:cNvSpPr>
            <p:nvPr/>
          </p:nvSpPr>
          <p:spPr bwMode="auto">
            <a:xfrm>
              <a:off x="576" y="1344"/>
              <a:ext cx="4608" cy="698"/>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0661" name="Line 5">
              <a:extLst>
                <a:ext uri="{FF2B5EF4-FFF2-40B4-BE49-F238E27FC236}">
                  <a16:creationId xmlns:a16="http://schemas.microsoft.com/office/drawing/2014/main" id="{A478BD18-A2F9-4D24-8715-22DF1EE398DF}"/>
                </a:ext>
              </a:extLst>
            </p:cNvPr>
            <p:cNvSpPr>
              <a:spLocks noChangeShapeType="1"/>
            </p:cNvSpPr>
            <p:nvPr/>
          </p:nvSpPr>
          <p:spPr bwMode="auto">
            <a:xfrm>
              <a:off x="2819" y="1353"/>
              <a:ext cx="0" cy="68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0662" name="Line 6">
              <a:extLst>
                <a:ext uri="{FF2B5EF4-FFF2-40B4-BE49-F238E27FC236}">
                  <a16:creationId xmlns:a16="http://schemas.microsoft.com/office/drawing/2014/main" id="{7CA88F7F-DA7C-4119-A2E3-8D614E5CB0B3}"/>
                </a:ext>
              </a:extLst>
            </p:cNvPr>
            <p:cNvSpPr>
              <a:spLocks noChangeShapeType="1"/>
            </p:cNvSpPr>
            <p:nvPr/>
          </p:nvSpPr>
          <p:spPr bwMode="auto">
            <a:xfrm>
              <a:off x="1673" y="1330"/>
              <a:ext cx="0" cy="71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0663" name="Line 7">
              <a:extLst>
                <a:ext uri="{FF2B5EF4-FFF2-40B4-BE49-F238E27FC236}">
                  <a16:creationId xmlns:a16="http://schemas.microsoft.com/office/drawing/2014/main" id="{5DA39DFE-ADB8-4F49-A015-9A43A427C237}"/>
                </a:ext>
              </a:extLst>
            </p:cNvPr>
            <p:cNvSpPr>
              <a:spLocks noChangeShapeType="1"/>
            </p:cNvSpPr>
            <p:nvPr/>
          </p:nvSpPr>
          <p:spPr bwMode="auto">
            <a:xfrm>
              <a:off x="4066" y="1330"/>
              <a:ext cx="0" cy="72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0664" name="Line 8">
              <a:extLst>
                <a:ext uri="{FF2B5EF4-FFF2-40B4-BE49-F238E27FC236}">
                  <a16:creationId xmlns:a16="http://schemas.microsoft.com/office/drawing/2014/main" id="{28E9927B-5549-45EA-BCDE-E3E00A727163}"/>
                </a:ext>
              </a:extLst>
            </p:cNvPr>
            <p:cNvSpPr>
              <a:spLocks noChangeShapeType="1"/>
            </p:cNvSpPr>
            <p:nvPr/>
          </p:nvSpPr>
          <p:spPr bwMode="auto">
            <a:xfrm>
              <a:off x="1092" y="1353"/>
              <a:ext cx="0" cy="68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0665" name="Line 9">
              <a:extLst>
                <a:ext uri="{FF2B5EF4-FFF2-40B4-BE49-F238E27FC236}">
                  <a16:creationId xmlns:a16="http://schemas.microsoft.com/office/drawing/2014/main" id="{009A911E-0091-48B3-8BB8-A6522F367D90}"/>
                </a:ext>
              </a:extLst>
            </p:cNvPr>
            <p:cNvSpPr>
              <a:spLocks noChangeShapeType="1"/>
            </p:cNvSpPr>
            <p:nvPr/>
          </p:nvSpPr>
          <p:spPr bwMode="auto">
            <a:xfrm>
              <a:off x="2205" y="1330"/>
              <a:ext cx="0" cy="71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0666" name="Line 10">
              <a:extLst>
                <a:ext uri="{FF2B5EF4-FFF2-40B4-BE49-F238E27FC236}">
                  <a16:creationId xmlns:a16="http://schemas.microsoft.com/office/drawing/2014/main" id="{4465CC6B-C26F-4DEF-A242-CF6A8B8AB854}"/>
                </a:ext>
              </a:extLst>
            </p:cNvPr>
            <p:cNvSpPr>
              <a:spLocks noChangeShapeType="1"/>
            </p:cNvSpPr>
            <p:nvPr/>
          </p:nvSpPr>
          <p:spPr bwMode="auto">
            <a:xfrm>
              <a:off x="3401" y="1334"/>
              <a:ext cx="0" cy="724"/>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0667" name="Line 11">
              <a:extLst>
                <a:ext uri="{FF2B5EF4-FFF2-40B4-BE49-F238E27FC236}">
                  <a16:creationId xmlns:a16="http://schemas.microsoft.com/office/drawing/2014/main" id="{1353DD3C-3CBE-4A9E-8521-89552F808706}"/>
                </a:ext>
              </a:extLst>
            </p:cNvPr>
            <p:cNvSpPr>
              <a:spLocks noChangeShapeType="1"/>
            </p:cNvSpPr>
            <p:nvPr/>
          </p:nvSpPr>
          <p:spPr bwMode="auto">
            <a:xfrm>
              <a:off x="4615" y="1344"/>
              <a:ext cx="0" cy="70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0668" name="Text Box 12">
              <a:extLst>
                <a:ext uri="{FF2B5EF4-FFF2-40B4-BE49-F238E27FC236}">
                  <a16:creationId xmlns:a16="http://schemas.microsoft.com/office/drawing/2014/main" id="{58BE2DBC-2DD7-475F-A073-2C45A7E42160}"/>
                </a:ext>
              </a:extLst>
            </p:cNvPr>
            <p:cNvSpPr txBox="1">
              <a:spLocks noChangeArrowheads="1"/>
            </p:cNvSpPr>
            <p:nvPr/>
          </p:nvSpPr>
          <p:spPr bwMode="auto">
            <a:xfrm>
              <a:off x="662" y="1546"/>
              <a:ext cx="443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a:latin typeface="Arial" charset="0"/>
                  <a:ea typeface="ＭＳ Ｐゴシック" charset="0"/>
                </a:rPr>
                <a:t> 7	12	42	59	71	86	104	212</a:t>
              </a:r>
            </a:p>
          </p:txBody>
        </p:sp>
      </p:grpSp>
      <p:sp>
        <p:nvSpPr>
          <p:cNvPr id="710669" name="Text Box 13">
            <a:extLst>
              <a:ext uri="{FF2B5EF4-FFF2-40B4-BE49-F238E27FC236}">
                <a16:creationId xmlns:a16="http://schemas.microsoft.com/office/drawing/2014/main" id="{D204748B-F4F2-4D0C-8933-5AC73541A23B}"/>
              </a:ext>
            </a:extLst>
          </p:cNvPr>
          <p:cNvSpPr txBox="1">
            <a:spLocks noChangeArrowheads="1"/>
          </p:cNvSpPr>
          <p:nvPr/>
        </p:nvSpPr>
        <p:spPr bwMode="auto">
          <a:xfrm>
            <a:off x="3429000" y="4953001"/>
            <a:ext cx="49911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l"/>
            <a:r>
              <a:rPr lang="en-US" altLang="en-US" sz="2800"/>
              <a:t>42 found – in 3 comparisons</a:t>
            </a:r>
          </a:p>
        </p:txBody>
      </p:sp>
      <p:sp>
        <p:nvSpPr>
          <p:cNvPr id="710670" name="Rectangle 14">
            <a:extLst>
              <a:ext uri="{FF2B5EF4-FFF2-40B4-BE49-F238E27FC236}">
                <a16:creationId xmlns:a16="http://schemas.microsoft.com/office/drawing/2014/main" id="{BA1CB3F8-6C4A-43FB-AFC5-2917389F5329}"/>
              </a:ext>
            </a:extLst>
          </p:cNvPr>
          <p:cNvSpPr>
            <a:spLocks noChangeArrowheads="1"/>
          </p:cNvSpPr>
          <p:nvPr/>
        </p:nvSpPr>
        <p:spPr bwMode="auto">
          <a:xfrm flipH="1">
            <a:off x="4191000" y="2133600"/>
            <a:ext cx="838200" cy="1085850"/>
          </a:xfrm>
          <a:prstGeom prst="rect">
            <a:avLst/>
          </a:prstGeom>
          <a:noFill/>
          <a:ln w="76200">
            <a:solidFill>
              <a:srgbClr val="FF0033"/>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0671" name="Line 15">
            <a:extLst>
              <a:ext uri="{FF2B5EF4-FFF2-40B4-BE49-F238E27FC236}">
                <a16:creationId xmlns:a16="http://schemas.microsoft.com/office/drawing/2014/main" id="{A10056DD-4944-4360-A74B-CBBD7882256C}"/>
              </a:ext>
            </a:extLst>
          </p:cNvPr>
          <p:cNvSpPr>
            <a:spLocks noChangeShapeType="1"/>
          </p:cNvSpPr>
          <p:nvPr/>
        </p:nvSpPr>
        <p:spPr bwMode="auto">
          <a:xfrm flipH="1">
            <a:off x="2286000" y="2071688"/>
            <a:ext cx="1981200" cy="1281112"/>
          </a:xfrm>
          <a:prstGeom prst="line">
            <a:avLst/>
          </a:prstGeom>
          <a:noFill/>
          <a:ln w="5715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10672" name="Line 16">
            <a:extLst>
              <a:ext uri="{FF2B5EF4-FFF2-40B4-BE49-F238E27FC236}">
                <a16:creationId xmlns:a16="http://schemas.microsoft.com/office/drawing/2014/main" id="{306AC26B-1A01-4E16-AD27-5E981F286619}"/>
              </a:ext>
            </a:extLst>
          </p:cNvPr>
          <p:cNvSpPr>
            <a:spLocks noChangeShapeType="1"/>
          </p:cNvSpPr>
          <p:nvPr/>
        </p:nvSpPr>
        <p:spPr bwMode="auto">
          <a:xfrm>
            <a:off x="2286000" y="2071688"/>
            <a:ext cx="1905000" cy="1281112"/>
          </a:xfrm>
          <a:prstGeom prst="line">
            <a:avLst/>
          </a:prstGeom>
          <a:noFill/>
          <a:ln w="5715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10673" name="Rectangle 17">
            <a:extLst>
              <a:ext uri="{FF2B5EF4-FFF2-40B4-BE49-F238E27FC236}">
                <a16:creationId xmlns:a16="http://schemas.microsoft.com/office/drawing/2014/main" id="{6AD3E41C-3EB2-4012-B159-4DC2D0B8DFFE}"/>
              </a:ext>
            </a:extLst>
          </p:cNvPr>
          <p:cNvSpPr>
            <a:spLocks noChangeArrowheads="1"/>
          </p:cNvSpPr>
          <p:nvPr/>
        </p:nvSpPr>
        <p:spPr bwMode="auto">
          <a:xfrm flipH="1">
            <a:off x="4071938" y="2043113"/>
            <a:ext cx="1066800" cy="1295400"/>
          </a:xfrm>
          <a:prstGeom prst="rect">
            <a:avLst/>
          </a:prstGeom>
          <a:noFill/>
          <a:ln w="76200">
            <a:solidFill>
              <a:srgbClr val="3333FF"/>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0674" name="Text Box 18">
            <a:extLst>
              <a:ext uri="{FF2B5EF4-FFF2-40B4-BE49-F238E27FC236}">
                <a16:creationId xmlns:a16="http://schemas.microsoft.com/office/drawing/2014/main" id="{9D553F46-A422-4E4A-86DF-5EF53AE40A9A}"/>
              </a:ext>
            </a:extLst>
          </p:cNvPr>
          <p:cNvSpPr txBox="1">
            <a:spLocks noChangeArrowheads="1"/>
          </p:cNvSpPr>
          <p:nvPr/>
        </p:nvSpPr>
        <p:spPr bwMode="auto">
          <a:xfrm flipH="1">
            <a:off x="4425950" y="3524250"/>
            <a:ext cx="4318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3200">
                <a:solidFill>
                  <a:srgbClr val="3333FF"/>
                </a:solidFill>
                <a:latin typeface="Arial" charset="0"/>
                <a:ea typeface="ＭＳ Ｐゴシック" charset="0"/>
              </a:rPr>
              <a:t>F</a:t>
            </a:r>
          </a:p>
        </p:txBody>
      </p:sp>
      <p:sp>
        <p:nvSpPr>
          <p:cNvPr id="710675" name="Text Box 19">
            <a:extLst>
              <a:ext uri="{FF2B5EF4-FFF2-40B4-BE49-F238E27FC236}">
                <a16:creationId xmlns:a16="http://schemas.microsoft.com/office/drawing/2014/main" id="{31DEDB4C-4046-4BC0-8D84-4FB6EADC4975}"/>
              </a:ext>
            </a:extLst>
          </p:cNvPr>
          <p:cNvSpPr txBox="1">
            <a:spLocks noChangeArrowheads="1"/>
          </p:cNvSpPr>
          <p:nvPr/>
        </p:nvSpPr>
        <p:spPr bwMode="auto">
          <a:xfrm flipH="1">
            <a:off x="4406900" y="4281489"/>
            <a:ext cx="412292"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3200">
                <a:solidFill>
                  <a:srgbClr val="3333FF"/>
                </a:solidFill>
                <a:latin typeface="Arial" charset="0"/>
                <a:ea typeface="ＭＳ Ｐゴシック" charset="0"/>
              </a:rPr>
              <a:t>L</a:t>
            </a:r>
          </a:p>
        </p:txBody>
      </p:sp>
      <p:sp>
        <p:nvSpPr>
          <p:cNvPr id="710676" name="Text Box 20">
            <a:extLst>
              <a:ext uri="{FF2B5EF4-FFF2-40B4-BE49-F238E27FC236}">
                <a16:creationId xmlns:a16="http://schemas.microsoft.com/office/drawing/2014/main" id="{D8BD35E4-3EBD-48D1-8465-DB167349B9F4}"/>
              </a:ext>
            </a:extLst>
          </p:cNvPr>
          <p:cNvSpPr txBox="1">
            <a:spLocks noChangeArrowheads="1"/>
          </p:cNvSpPr>
          <p:nvPr/>
        </p:nvSpPr>
        <p:spPr bwMode="auto">
          <a:xfrm flipH="1">
            <a:off x="4378325" y="3900489"/>
            <a:ext cx="522288"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3200">
                <a:solidFill>
                  <a:srgbClr val="FF0033"/>
                </a:solidFill>
                <a:latin typeface="Arial" charset="0"/>
                <a:ea typeface="ＭＳ Ｐゴシック" charset="0"/>
              </a:rPr>
              <a:t>M</a:t>
            </a:r>
          </a:p>
        </p:txBody>
      </p:sp>
      <p:sp>
        <p:nvSpPr>
          <p:cNvPr id="710677" name="Line 21">
            <a:extLst>
              <a:ext uri="{FF2B5EF4-FFF2-40B4-BE49-F238E27FC236}">
                <a16:creationId xmlns:a16="http://schemas.microsoft.com/office/drawing/2014/main" id="{29D77DD3-FA48-485F-9BBB-7A96BDBBBCB7}"/>
              </a:ext>
            </a:extLst>
          </p:cNvPr>
          <p:cNvSpPr>
            <a:spLocks noChangeShapeType="1"/>
          </p:cNvSpPr>
          <p:nvPr/>
        </p:nvSpPr>
        <p:spPr bwMode="auto">
          <a:xfrm flipH="1">
            <a:off x="4953000" y="2057400"/>
            <a:ext cx="4876800" cy="1295400"/>
          </a:xfrm>
          <a:prstGeom prst="line">
            <a:avLst/>
          </a:prstGeom>
          <a:noFill/>
          <a:ln w="5715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10678" name="Line 22">
            <a:extLst>
              <a:ext uri="{FF2B5EF4-FFF2-40B4-BE49-F238E27FC236}">
                <a16:creationId xmlns:a16="http://schemas.microsoft.com/office/drawing/2014/main" id="{6116D979-91B6-445C-ACDB-1B0F46B06D3E}"/>
              </a:ext>
            </a:extLst>
          </p:cNvPr>
          <p:cNvSpPr>
            <a:spLocks noChangeShapeType="1"/>
          </p:cNvSpPr>
          <p:nvPr/>
        </p:nvSpPr>
        <p:spPr bwMode="auto">
          <a:xfrm>
            <a:off x="4953000" y="2057400"/>
            <a:ext cx="4953000" cy="1295400"/>
          </a:xfrm>
          <a:prstGeom prst="line">
            <a:avLst/>
          </a:prstGeom>
          <a:noFill/>
          <a:ln w="5715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a:extLst>
              <a:ext uri="{FF2B5EF4-FFF2-40B4-BE49-F238E27FC236}">
                <a16:creationId xmlns:a16="http://schemas.microsoft.com/office/drawing/2014/main" id="{56652D38-DD00-43A0-A22D-3BC556E5D8C1}"/>
              </a:ext>
            </a:extLst>
          </p:cNvPr>
          <p:cNvSpPr>
            <a:spLocks noGrp="1" noChangeArrowheads="1"/>
          </p:cNvSpPr>
          <p:nvPr>
            <p:ph type="title"/>
          </p:nvPr>
        </p:nvSpPr>
        <p:spPr/>
        <p:txBody>
          <a:bodyPr/>
          <a:lstStyle/>
          <a:p>
            <a:r>
              <a:rPr lang="en-US" altLang="en-US"/>
              <a:t>Binary Search Example – Not Found</a:t>
            </a:r>
          </a:p>
        </p:txBody>
      </p:sp>
      <p:grpSp>
        <p:nvGrpSpPr>
          <p:cNvPr id="72706" name="Group 3">
            <a:extLst>
              <a:ext uri="{FF2B5EF4-FFF2-40B4-BE49-F238E27FC236}">
                <a16:creationId xmlns:a16="http://schemas.microsoft.com/office/drawing/2014/main" id="{5E71FEE5-8429-4F8F-816A-48E7CE8F4D3D}"/>
              </a:ext>
            </a:extLst>
          </p:cNvPr>
          <p:cNvGrpSpPr>
            <a:grpSpLocks/>
          </p:cNvGrpSpPr>
          <p:nvPr/>
        </p:nvGrpSpPr>
        <p:grpSpPr bwMode="auto">
          <a:xfrm>
            <a:off x="2438400" y="2111375"/>
            <a:ext cx="7315200" cy="1155700"/>
            <a:chOff x="576" y="1330"/>
            <a:chExt cx="4608" cy="728"/>
          </a:xfrm>
        </p:grpSpPr>
        <p:sp>
          <p:nvSpPr>
            <p:cNvPr id="712708" name="Rectangle 4">
              <a:extLst>
                <a:ext uri="{FF2B5EF4-FFF2-40B4-BE49-F238E27FC236}">
                  <a16:creationId xmlns:a16="http://schemas.microsoft.com/office/drawing/2014/main" id="{65F759C2-1354-4718-B021-2B8B74C10F3A}"/>
                </a:ext>
              </a:extLst>
            </p:cNvPr>
            <p:cNvSpPr>
              <a:spLocks noChangeArrowheads="1"/>
            </p:cNvSpPr>
            <p:nvPr/>
          </p:nvSpPr>
          <p:spPr bwMode="auto">
            <a:xfrm>
              <a:off x="576" y="1344"/>
              <a:ext cx="4608" cy="698"/>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2709" name="Line 5">
              <a:extLst>
                <a:ext uri="{FF2B5EF4-FFF2-40B4-BE49-F238E27FC236}">
                  <a16:creationId xmlns:a16="http://schemas.microsoft.com/office/drawing/2014/main" id="{880E3A37-DE61-4824-B5DD-080E8491386D}"/>
                </a:ext>
              </a:extLst>
            </p:cNvPr>
            <p:cNvSpPr>
              <a:spLocks noChangeShapeType="1"/>
            </p:cNvSpPr>
            <p:nvPr/>
          </p:nvSpPr>
          <p:spPr bwMode="auto">
            <a:xfrm>
              <a:off x="2819" y="1353"/>
              <a:ext cx="0" cy="68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2710" name="Line 6">
              <a:extLst>
                <a:ext uri="{FF2B5EF4-FFF2-40B4-BE49-F238E27FC236}">
                  <a16:creationId xmlns:a16="http://schemas.microsoft.com/office/drawing/2014/main" id="{1ACE59B7-F200-41A8-B66D-E4F7A333ED59}"/>
                </a:ext>
              </a:extLst>
            </p:cNvPr>
            <p:cNvSpPr>
              <a:spLocks noChangeShapeType="1"/>
            </p:cNvSpPr>
            <p:nvPr/>
          </p:nvSpPr>
          <p:spPr bwMode="auto">
            <a:xfrm>
              <a:off x="1673" y="1330"/>
              <a:ext cx="0" cy="71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2711" name="Line 7">
              <a:extLst>
                <a:ext uri="{FF2B5EF4-FFF2-40B4-BE49-F238E27FC236}">
                  <a16:creationId xmlns:a16="http://schemas.microsoft.com/office/drawing/2014/main" id="{05B00421-5688-4DBC-B631-6E2D04FA4E3C}"/>
                </a:ext>
              </a:extLst>
            </p:cNvPr>
            <p:cNvSpPr>
              <a:spLocks noChangeShapeType="1"/>
            </p:cNvSpPr>
            <p:nvPr/>
          </p:nvSpPr>
          <p:spPr bwMode="auto">
            <a:xfrm>
              <a:off x="4066" y="1330"/>
              <a:ext cx="0" cy="72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2712" name="Line 8">
              <a:extLst>
                <a:ext uri="{FF2B5EF4-FFF2-40B4-BE49-F238E27FC236}">
                  <a16:creationId xmlns:a16="http://schemas.microsoft.com/office/drawing/2014/main" id="{C8E21C7C-EC89-47DB-A1AC-2D15EE29C9BD}"/>
                </a:ext>
              </a:extLst>
            </p:cNvPr>
            <p:cNvSpPr>
              <a:spLocks noChangeShapeType="1"/>
            </p:cNvSpPr>
            <p:nvPr/>
          </p:nvSpPr>
          <p:spPr bwMode="auto">
            <a:xfrm>
              <a:off x="1092" y="1353"/>
              <a:ext cx="0" cy="68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2713" name="Line 9">
              <a:extLst>
                <a:ext uri="{FF2B5EF4-FFF2-40B4-BE49-F238E27FC236}">
                  <a16:creationId xmlns:a16="http://schemas.microsoft.com/office/drawing/2014/main" id="{C7972390-5C0A-4315-AB5B-FA7702411B70}"/>
                </a:ext>
              </a:extLst>
            </p:cNvPr>
            <p:cNvSpPr>
              <a:spLocks noChangeShapeType="1"/>
            </p:cNvSpPr>
            <p:nvPr/>
          </p:nvSpPr>
          <p:spPr bwMode="auto">
            <a:xfrm>
              <a:off x="2205" y="1330"/>
              <a:ext cx="0" cy="71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2714" name="Line 10">
              <a:extLst>
                <a:ext uri="{FF2B5EF4-FFF2-40B4-BE49-F238E27FC236}">
                  <a16:creationId xmlns:a16="http://schemas.microsoft.com/office/drawing/2014/main" id="{2B249EC8-407A-412C-BD60-5A7182F66BB6}"/>
                </a:ext>
              </a:extLst>
            </p:cNvPr>
            <p:cNvSpPr>
              <a:spLocks noChangeShapeType="1"/>
            </p:cNvSpPr>
            <p:nvPr/>
          </p:nvSpPr>
          <p:spPr bwMode="auto">
            <a:xfrm>
              <a:off x="3401" y="1334"/>
              <a:ext cx="0" cy="724"/>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2715" name="Line 11">
              <a:extLst>
                <a:ext uri="{FF2B5EF4-FFF2-40B4-BE49-F238E27FC236}">
                  <a16:creationId xmlns:a16="http://schemas.microsoft.com/office/drawing/2014/main" id="{47C0D259-9EAD-4DC3-8393-9D4D7F6B1187}"/>
                </a:ext>
              </a:extLst>
            </p:cNvPr>
            <p:cNvSpPr>
              <a:spLocks noChangeShapeType="1"/>
            </p:cNvSpPr>
            <p:nvPr/>
          </p:nvSpPr>
          <p:spPr bwMode="auto">
            <a:xfrm>
              <a:off x="4615" y="1344"/>
              <a:ext cx="0" cy="70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2716" name="Text Box 12">
              <a:extLst>
                <a:ext uri="{FF2B5EF4-FFF2-40B4-BE49-F238E27FC236}">
                  <a16:creationId xmlns:a16="http://schemas.microsoft.com/office/drawing/2014/main" id="{1AE9CCC0-966D-41CF-9367-073E5D673797}"/>
                </a:ext>
              </a:extLst>
            </p:cNvPr>
            <p:cNvSpPr txBox="1">
              <a:spLocks noChangeArrowheads="1"/>
            </p:cNvSpPr>
            <p:nvPr/>
          </p:nvSpPr>
          <p:spPr bwMode="auto">
            <a:xfrm>
              <a:off x="662" y="1546"/>
              <a:ext cx="443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a:latin typeface="Arial" charset="0"/>
                  <a:ea typeface="ＭＳ Ｐゴシック" charset="0"/>
                </a:rPr>
                <a:t> 7	12	42	59	71	86	104	212</a:t>
              </a:r>
            </a:p>
          </p:txBody>
        </p:sp>
      </p:grpSp>
      <p:sp>
        <p:nvSpPr>
          <p:cNvPr id="712717" name="Rectangle 13">
            <a:extLst>
              <a:ext uri="{FF2B5EF4-FFF2-40B4-BE49-F238E27FC236}">
                <a16:creationId xmlns:a16="http://schemas.microsoft.com/office/drawing/2014/main" id="{715D9570-4C4D-48B6-BC18-0ED96CE67D1A}"/>
              </a:ext>
            </a:extLst>
          </p:cNvPr>
          <p:cNvSpPr>
            <a:spLocks noChangeArrowheads="1"/>
          </p:cNvSpPr>
          <p:nvPr/>
        </p:nvSpPr>
        <p:spPr bwMode="auto">
          <a:xfrm>
            <a:off x="2286000" y="2043113"/>
            <a:ext cx="7620000" cy="1295400"/>
          </a:xfrm>
          <a:prstGeom prst="rect">
            <a:avLst/>
          </a:prstGeom>
          <a:noFill/>
          <a:ln w="76200">
            <a:solidFill>
              <a:srgbClr val="3333FF"/>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2718" name="Rectangle 14">
            <a:extLst>
              <a:ext uri="{FF2B5EF4-FFF2-40B4-BE49-F238E27FC236}">
                <a16:creationId xmlns:a16="http://schemas.microsoft.com/office/drawing/2014/main" id="{88C50D85-ED9E-4C3F-A7C1-ADEF47C1DE6C}"/>
              </a:ext>
            </a:extLst>
          </p:cNvPr>
          <p:cNvSpPr>
            <a:spLocks noChangeArrowheads="1"/>
          </p:cNvSpPr>
          <p:nvPr/>
        </p:nvSpPr>
        <p:spPr bwMode="auto">
          <a:xfrm>
            <a:off x="5048250" y="2133600"/>
            <a:ext cx="914400" cy="1085850"/>
          </a:xfrm>
          <a:prstGeom prst="rect">
            <a:avLst/>
          </a:prstGeom>
          <a:noFill/>
          <a:ln w="76200">
            <a:solidFill>
              <a:srgbClr val="FF0033"/>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2719" name="Text Box 15">
            <a:extLst>
              <a:ext uri="{FF2B5EF4-FFF2-40B4-BE49-F238E27FC236}">
                <a16:creationId xmlns:a16="http://schemas.microsoft.com/office/drawing/2014/main" id="{D919019A-79BF-457A-B86B-54B76F7D429A}"/>
              </a:ext>
            </a:extLst>
          </p:cNvPr>
          <p:cNvSpPr txBox="1">
            <a:spLocks noChangeArrowheads="1"/>
          </p:cNvSpPr>
          <p:nvPr/>
        </p:nvSpPr>
        <p:spPr bwMode="auto">
          <a:xfrm>
            <a:off x="4572000" y="4876800"/>
            <a:ext cx="246574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2800">
                <a:latin typeface="Arial" charset="0"/>
                <a:ea typeface="ＭＳ Ｐゴシック" charset="0"/>
              </a:rPr>
              <a:t>Looking for 89</a:t>
            </a:r>
          </a:p>
        </p:txBody>
      </p:sp>
      <p:sp>
        <p:nvSpPr>
          <p:cNvPr id="712720" name="Text Box 16">
            <a:extLst>
              <a:ext uri="{FF2B5EF4-FFF2-40B4-BE49-F238E27FC236}">
                <a16:creationId xmlns:a16="http://schemas.microsoft.com/office/drawing/2014/main" id="{69A80BD0-BB05-4CA0-A9BC-58E6F79B0F99}"/>
              </a:ext>
            </a:extLst>
          </p:cNvPr>
          <p:cNvSpPr txBox="1">
            <a:spLocks noChangeArrowheads="1"/>
          </p:cNvSpPr>
          <p:nvPr/>
        </p:nvSpPr>
        <p:spPr bwMode="auto">
          <a:xfrm>
            <a:off x="2605088" y="3505200"/>
            <a:ext cx="4318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3200">
                <a:solidFill>
                  <a:srgbClr val="3333FF"/>
                </a:solidFill>
                <a:latin typeface="Arial" charset="0"/>
                <a:ea typeface="ＭＳ Ｐゴシック" charset="0"/>
              </a:rPr>
              <a:t>F</a:t>
            </a:r>
          </a:p>
        </p:txBody>
      </p:sp>
      <p:sp>
        <p:nvSpPr>
          <p:cNvPr id="712721" name="Text Box 17">
            <a:extLst>
              <a:ext uri="{FF2B5EF4-FFF2-40B4-BE49-F238E27FC236}">
                <a16:creationId xmlns:a16="http://schemas.microsoft.com/office/drawing/2014/main" id="{8AB87C71-534D-4D1D-AFB4-A0E72353BDDA}"/>
              </a:ext>
            </a:extLst>
          </p:cNvPr>
          <p:cNvSpPr txBox="1">
            <a:spLocks noChangeArrowheads="1"/>
          </p:cNvSpPr>
          <p:nvPr/>
        </p:nvSpPr>
        <p:spPr bwMode="auto">
          <a:xfrm>
            <a:off x="9096375" y="3505201"/>
            <a:ext cx="412292"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3200">
                <a:solidFill>
                  <a:srgbClr val="3333FF"/>
                </a:solidFill>
                <a:latin typeface="Arial" charset="0"/>
                <a:ea typeface="ＭＳ Ｐゴシック" charset="0"/>
              </a:rPr>
              <a:t>L</a:t>
            </a:r>
          </a:p>
        </p:txBody>
      </p:sp>
      <p:sp>
        <p:nvSpPr>
          <p:cNvPr id="712722" name="Text Box 18">
            <a:extLst>
              <a:ext uri="{FF2B5EF4-FFF2-40B4-BE49-F238E27FC236}">
                <a16:creationId xmlns:a16="http://schemas.microsoft.com/office/drawing/2014/main" id="{6871C28D-8867-43BB-9DC2-AC2F56297301}"/>
              </a:ext>
            </a:extLst>
          </p:cNvPr>
          <p:cNvSpPr txBox="1">
            <a:spLocks noChangeArrowheads="1"/>
          </p:cNvSpPr>
          <p:nvPr/>
        </p:nvSpPr>
        <p:spPr bwMode="auto">
          <a:xfrm>
            <a:off x="5257800" y="3505200"/>
            <a:ext cx="522288"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3200">
                <a:solidFill>
                  <a:srgbClr val="FF0033"/>
                </a:solidFill>
                <a:latin typeface="Arial" charset="0"/>
                <a:ea typeface="ＭＳ Ｐゴシック" charset="0"/>
              </a:rPr>
              <a:t>M</a:t>
            </a: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a:extLst>
              <a:ext uri="{FF2B5EF4-FFF2-40B4-BE49-F238E27FC236}">
                <a16:creationId xmlns:a16="http://schemas.microsoft.com/office/drawing/2014/main" id="{9B71246E-B8A3-44F3-A419-41795E1A08A8}"/>
              </a:ext>
            </a:extLst>
          </p:cNvPr>
          <p:cNvSpPr>
            <a:spLocks noGrp="1" noChangeArrowheads="1"/>
          </p:cNvSpPr>
          <p:nvPr>
            <p:ph type="title"/>
          </p:nvPr>
        </p:nvSpPr>
        <p:spPr/>
        <p:txBody>
          <a:bodyPr/>
          <a:lstStyle/>
          <a:p>
            <a:r>
              <a:rPr lang="en-US" altLang="en-US"/>
              <a:t>Binary Search Example – Not Found</a:t>
            </a:r>
          </a:p>
        </p:txBody>
      </p:sp>
      <p:grpSp>
        <p:nvGrpSpPr>
          <p:cNvPr id="74754" name="Group 3">
            <a:extLst>
              <a:ext uri="{FF2B5EF4-FFF2-40B4-BE49-F238E27FC236}">
                <a16:creationId xmlns:a16="http://schemas.microsoft.com/office/drawing/2014/main" id="{8DF42C24-AA6F-41D9-9530-554083757670}"/>
              </a:ext>
            </a:extLst>
          </p:cNvPr>
          <p:cNvGrpSpPr>
            <a:grpSpLocks/>
          </p:cNvGrpSpPr>
          <p:nvPr/>
        </p:nvGrpSpPr>
        <p:grpSpPr bwMode="auto">
          <a:xfrm>
            <a:off x="2438400" y="2111375"/>
            <a:ext cx="7315200" cy="1155700"/>
            <a:chOff x="576" y="1330"/>
            <a:chExt cx="4608" cy="728"/>
          </a:xfrm>
        </p:grpSpPr>
        <p:sp>
          <p:nvSpPr>
            <p:cNvPr id="714756" name="Rectangle 4">
              <a:extLst>
                <a:ext uri="{FF2B5EF4-FFF2-40B4-BE49-F238E27FC236}">
                  <a16:creationId xmlns:a16="http://schemas.microsoft.com/office/drawing/2014/main" id="{0BE3F492-AB21-4C37-9A77-1A2A5FB73577}"/>
                </a:ext>
              </a:extLst>
            </p:cNvPr>
            <p:cNvSpPr>
              <a:spLocks noChangeArrowheads="1"/>
            </p:cNvSpPr>
            <p:nvPr/>
          </p:nvSpPr>
          <p:spPr bwMode="auto">
            <a:xfrm>
              <a:off x="576" y="1344"/>
              <a:ext cx="4608" cy="698"/>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4757" name="Line 5">
              <a:extLst>
                <a:ext uri="{FF2B5EF4-FFF2-40B4-BE49-F238E27FC236}">
                  <a16:creationId xmlns:a16="http://schemas.microsoft.com/office/drawing/2014/main" id="{B42B1AAF-B1E0-4AB4-9429-82AA3D73E950}"/>
                </a:ext>
              </a:extLst>
            </p:cNvPr>
            <p:cNvSpPr>
              <a:spLocks noChangeShapeType="1"/>
            </p:cNvSpPr>
            <p:nvPr/>
          </p:nvSpPr>
          <p:spPr bwMode="auto">
            <a:xfrm>
              <a:off x="2819" y="1353"/>
              <a:ext cx="0" cy="68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4758" name="Line 6">
              <a:extLst>
                <a:ext uri="{FF2B5EF4-FFF2-40B4-BE49-F238E27FC236}">
                  <a16:creationId xmlns:a16="http://schemas.microsoft.com/office/drawing/2014/main" id="{A5FC7E61-D2D8-47B0-BFC2-E9023C41BCE5}"/>
                </a:ext>
              </a:extLst>
            </p:cNvPr>
            <p:cNvSpPr>
              <a:spLocks noChangeShapeType="1"/>
            </p:cNvSpPr>
            <p:nvPr/>
          </p:nvSpPr>
          <p:spPr bwMode="auto">
            <a:xfrm>
              <a:off x="1673" y="1330"/>
              <a:ext cx="0" cy="71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4759" name="Line 7">
              <a:extLst>
                <a:ext uri="{FF2B5EF4-FFF2-40B4-BE49-F238E27FC236}">
                  <a16:creationId xmlns:a16="http://schemas.microsoft.com/office/drawing/2014/main" id="{ECE87E49-8CF8-41EE-80E6-5F03519D178B}"/>
                </a:ext>
              </a:extLst>
            </p:cNvPr>
            <p:cNvSpPr>
              <a:spLocks noChangeShapeType="1"/>
            </p:cNvSpPr>
            <p:nvPr/>
          </p:nvSpPr>
          <p:spPr bwMode="auto">
            <a:xfrm>
              <a:off x="4066" y="1330"/>
              <a:ext cx="0" cy="72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4760" name="Line 8">
              <a:extLst>
                <a:ext uri="{FF2B5EF4-FFF2-40B4-BE49-F238E27FC236}">
                  <a16:creationId xmlns:a16="http://schemas.microsoft.com/office/drawing/2014/main" id="{CD3DBCC5-50D3-4FC4-AC69-371A7A6EB2D7}"/>
                </a:ext>
              </a:extLst>
            </p:cNvPr>
            <p:cNvSpPr>
              <a:spLocks noChangeShapeType="1"/>
            </p:cNvSpPr>
            <p:nvPr/>
          </p:nvSpPr>
          <p:spPr bwMode="auto">
            <a:xfrm>
              <a:off x="1092" y="1353"/>
              <a:ext cx="0" cy="68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4761" name="Line 9">
              <a:extLst>
                <a:ext uri="{FF2B5EF4-FFF2-40B4-BE49-F238E27FC236}">
                  <a16:creationId xmlns:a16="http://schemas.microsoft.com/office/drawing/2014/main" id="{7B25CD08-374D-4425-9577-EBECFA4515B2}"/>
                </a:ext>
              </a:extLst>
            </p:cNvPr>
            <p:cNvSpPr>
              <a:spLocks noChangeShapeType="1"/>
            </p:cNvSpPr>
            <p:nvPr/>
          </p:nvSpPr>
          <p:spPr bwMode="auto">
            <a:xfrm>
              <a:off x="2205" y="1330"/>
              <a:ext cx="0" cy="71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4762" name="Line 10">
              <a:extLst>
                <a:ext uri="{FF2B5EF4-FFF2-40B4-BE49-F238E27FC236}">
                  <a16:creationId xmlns:a16="http://schemas.microsoft.com/office/drawing/2014/main" id="{E6C3F23A-9D20-4AA5-97A3-F9314332E67F}"/>
                </a:ext>
              </a:extLst>
            </p:cNvPr>
            <p:cNvSpPr>
              <a:spLocks noChangeShapeType="1"/>
            </p:cNvSpPr>
            <p:nvPr/>
          </p:nvSpPr>
          <p:spPr bwMode="auto">
            <a:xfrm>
              <a:off x="3401" y="1334"/>
              <a:ext cx="0" cy="724"/>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4763" name="Line 11">
              <a:extLst>
                <a:ext uri="{FF2B5EF4-FFF2-40B4-BE49-F238E27FC236}">
                  <a16:creationId xmlns:a16="http://schemas.microsoft.com/office/drawing/2014/main" id="{DE8D3A1E-2424-4F66-8A3E-133BF505AE69}"/>
                </a:ext>
              </a:extLst>
            </p:cNvPr>
            <p:cNvSpPr>
              <a:spLocks noChangeShapeType="1"/>
            </p:cNvSpPr>
            <p:nvPr/>
          </p:nvSpPr>
          <p:spPr bwMode="auto">
            <a:xfrm>
              <a:off x="4615" y="1344"/>
              <a:ext cx="0" cy="70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4764" name="Text Box 12">
              <a:extLst>
                <a:ext uri="{FF2B5EF4-FFF2-40B4-BE49-F238E27FC236}">
                  <a16:creationId xmlns:a16="http://schemas.microsoft.com/office/drawing/2014/main" id="{06A6F0C0-533F-4A30-8B31-15600078CE48}"/>
                </a:ext>
              </a:extLst>
            </p:cNvPr>
            <p:cNvSpPr txBox="1">
              <a:spLocks noChangeArrowheads="1"/>
            </p:cNvSpPr>
            <p:nvPr/>
          </p:nvSpPr>
          <p:spPr bwMode="auto">
            <a:xfrm>
              <a:off x="662" y="1546"/>
              <a:ext cx="443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a:latin typeface="Arial" charset="0"/>
                  <a:ea typeface="ＭＳ Ｐゴシック" charset="0"/>
                </a:rPr>
                <a:t> 7	12	42	59	71	86	104	212</a:t>
              </a:r>
            </a:p>
          </p:txBody>
        </p:sp>
      </p:grpSp>
      <p:sp>
        <p:nvSpPr>
          <p:cNvPr id="714765" name="Rectangle 13">
            <a:extLst>
              <a:ext uri="{FF2B5EF4-FFF2-40B4-BE49-F238E27FC236}">
                <a16:creationId xmlns:a16="http://schemas.microsoft.com/office/drawing/2014/main" id="{03915E79-7602-428D-B6B6-319310720B96}"/>
              </a:ext>
            </a:extLst>
          </p:cNvPr>
          <p:cNvSpPr>
            <a:spLocks noChangeArrowheads="1"/>
          </p:cNvSpPr>
          <p:nvPr/>
        </p:nvSpPr>
        <p:spPr bwMode="auto">
          <a:xfrm>
            <a:off x="6996113" y="2133600"/>
            <a:ext cx="914400" cy="1085850"/>
          </a:xfrm>
          <a:prstGeom prst="rect">
            <a:avLst/>
          </a:prstGeom>
          <a:noFill/>
          <a:ln w="76200">
            <a:solidFill>
              <a:srgbClr val="FF0033"/>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4766" name="Text Box 14">
            <a:extLst>
              <a:ext uri="{FF2B5EF4-FFF2-40B4-BE49-F238E27FC236}">
                <a16:creationId xmlns:a16="http://schemas.microsoft.com/office/drawing/2014/main" id="{029E4946-4A57-4C94-B759-413AECC363F2}"/>
              </a:ext>
            </a:extLst>
          </p:cNvPr>
          <p:cNvSpPr txBox="1">
            <a:spLocks noChangeArrowheads="1"/>
          </p:cNvSpPr>
          <p:nvPr/>
        </p:nvSpPr>
        <p:spPr bwMode="auto">
          <a:xfrm>
            <a:off x="4572000" y="4800600"/>
            <a:ext cx="246574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2800">
                <a:latin typeface="Arial" charset="0"/>
                <a:ea typeface="ＭＳ Ｐゴシック" charset="0"/>
              </a:rPr>
              <a:t>Looking for 89</a:t>
            </a:r>
          </a:p>
        </p:txBody>
      </p:sp>
      <p:sp>
        <p:nvSpPr>
          <p:cNvPr id="714767" name="Line 15">
            <a:extLst>
              <a:ext uri="{FF2B5EF4-FFF2-40B4-BE49-F238E27FC236}">
                <a16:creationId xmlns:a16="http://schemas.microsoft.com/office/drawing/2014/main" id="{D3D7931F-351B-48AB-9922-5412C3F0C176}"/>
              </a:ext>
            </a:extLst>
          </p:cNvPr>
          <p:cNvSpPr>
            <a:spLocks noChangeShapeType="1"/>
          </p:cNvSpPr>
          <p:nvPr/>
        </p:nvSpPr>
        <p:spPr bwMode="auto">
          <a:xfrm>
            <a:off x="2286000" y="2057400"/>
            <a:ext cx="3886200" cy="1295400"/>
          </a:xfrm>
          <a:prstGeom prst="line">
            <a:avLst/>
          </a:prstGeom>
          <a:noFill/>
          <a:ln w="5715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14768" name="Line 16">
            <a:extLst>
              <a:ext uri="{FF2B5EF4-FFF2-40B4-BE49-F238E27FC236}">
                <a16:creationId xmlns:a16="http://schemas.microsoft.com/office/drawing/2014/main" id="{9591F382-BBB4-4CF9-8D13-B736D46ED104}"/>
              </a:ext>
            </a:extLst>
          </p:cNvPr>
          <p:cNvSpPr>
            <a:spLocks noChangeShapeType="1"/>
          </p:cNvSpPr>
          <p:nvPr/>
        </p:nvSpPr>
        <p:spPr bwMode="auto">
          <a:xfrm flipH="1">
            <a:off x="2286000" y="2133600"/>
            <a:ext cx="3810000" cy="1295400"/>
          </a:xfrm>
          <a:prstGeom prst="line">
            <a:avLst/>
          </a:prstGeom>
          <a:noFill/>
          <a:ln w="5715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14769" name="Rectangle 17">
            <a:extLst>
              <a:ext uri="{FF2B5EF4-FFF2-40B4-BE49-F238E27FC236}">
                <a16:creationId xmlns:a16="http://schemas.microsoft.com/office/drawing/2014/main" id="{F119A386-DA91-4CB6-8A1E-E6B08B127299}"/>
              </a:ext>
            </a:extLst>
          </p:cNvPr>
          <p:cNvSpPr>
            <a:spLocks noChangeArrowheads="1"/>
          </p:cNvSpPr>
          <p:nvPr/>
        </p:nvSpPr>
        <p:spPr bwMode="auto">
          <a:xfrm>
            <a:off x="5867400" y="2043113"/>
            <a:ext cx="4038600" cy="1295400"/>
          </a:xfrm>
          <a:prstGeom prst="rect">
            <a:avLst/>
          </a:prstGeom>
          <a:noFill/>
          <a:ln w="76200">
            <a:solidFill>
              <a:srgbClr val="3333FF"/>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4770" name="Text Box 18">
            <a:extLst>
              <a:ext uri="{FF2B5EF4-FFF2-40B4-BE49-F238E27FC236}">
                <a16:creationId xmlns:a16="http://schemas.microsoft.com/office/drawing/2014/main" id="{B41D9DCB-9C69-4AD8-8CA6-00653246DC25}"/>
              </a:ext>
            </a:extLst>
          </p:cNvPr>
          <p:cNvSpPr txBox="1">
            <a:spLocks noChangeArrowheads="1"/>
          </p:cNvSpPr>
          <p:nvPr/>
        </p:nvSpPr>
        <p:spPr bwMode="auto">
          <a:xfrm>
            <a:off x="6248400" y="3505200"/>
            <a:ext cx="4318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3200">
                <a:solidFill>
                  <a:srgbClr val="3333FF"/>
                </a:solidFill>
                <a:latin typeface="Arial" charset="0"/>
                <a:ea typeface="ＭＳ Ｐゴシック" charset="0"/>
              </a:rPr>
              <a:t>F</a:t>
            </a:r>
          </a:p>
        </p:txBody>
      </p:sp>
      <p:sp>
        <p:nvSpPr>
          <p:cNvPr id="714771" name="Text Box 19">
            <a:extLst>
              <a:ext uri="{FF2B5EF4-FFF2-40B4-BE49-F238E27FC236}">
                <a16:creationId xmlns:a16="http://schemas.microsoft.com/office/drawing/2014/main" id="{4D5C3FC8-CADD-4565-9680-1280E4642F3E}"/>
              </a:ext>
            </a:extLst>
          </p:cNvPr>
          <p:cNvSpPr txBox="1">
            <a:spLocks noChangeArrowheads="1"/>
          </p:cNvSpPr>
          <p:nvPr/>
        </p:nvSpPr>
        <p:spPr bwMode="auto">
          <a:xfrm>
            <a:off x="9096375" y="3505201"/>
            <a:ext cx="412292"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3200">
                <a:solidFill>
                  <a:srgbClr val="3333FF"/>
                </a:solidFill>
                <a:latin typeface="Arial" charset="0"/>
                <a:ea typeface="ＭＳ Ｐゴシック" charset="0"/>
              </a:rPr>
              <a:t>L</a:t>
            </a:r>
          </a:p>
        </p:txBody>
      </p:sp>
      <p:sp>
        <p:nvSpPr>
          <p:cNvPr id="714772" name="Text Box 20">
            <a:extLst>
              <a:ext uri="{FF2B5EF4-FFF2-40B4-BE49-F238E27FC236}">
                <a16:creationId xmlns:a16="http://schemas.microsoft.com/office/drawing/2014/main" id="{4C7DF163-50F5-4CD2-994B-5E392D86E7BF}"/>
              </a:ext>
            </a:extLst>
          </p:cNvPr>
          <p:cNvSpPr txBox="1">
            <a:spLocks noChangeArrowheads="1"/>
          </p:cNvSpPr>
          <p:nvPr/>
        </p:nvSpPr>
        <p:spPr bwMode="auto">
          <a:xfrm>
            <a:off x="7239000" y="3505200"/>
            <a:ext cx="522288"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3200">
                <a:solidFill>
                  <a:srgbClr val="FF0033"/>
                </a:solidFill>
                <a:latin typeface="Arial" charset="0"/>
                <a:ea typeface="ＭＳ Ｐゴシック" charset="0"/>
              </a:rPr>
              <a:t>M</a:t>
            </a: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a:extLst>
              <a:ext uri="{FF2B5EF4-FFF2-40B4-BE49-F238E27FC236}">
                <a16:creationId xmlns:a16="http://schemas.microsoft.com/office/drawing/2014/main" id="{245A825E-CEBC-406C-ACE7-D07AE4270E68}"/>
              </a:ext>
            </a:extLst>
          </p:cNvPr>
          <p:cNvSpPr>
            <a:spLocks noGrp="1" noChangeArrowheads="1"/>
          </p:cNvSpPr>
          <p:nvPr>
            <p:ph type="title"/>
          </p:nvPr>
        </p:nvSpPr>
        <p:spPr/>
        <p:txBody>
          <a:bodyPr/>
          <a:lstStyle/>
          <a:p>
            <a:r>
              <a:rPr lang="en-US" altLang="en-US"/>
              <a:t>Binary Search Example – Not Found</a:t>
            </a:r>
          </a:p>
        </p:txBody>
      </p:sp>
      <p:grpSp>
        <p:nvGrpSpPr>
          <p:cNvPr id="76802" name="Group 3">
            <a:extLst>
              <a:ext uri="{FF2B5EF4-FFF2-40B4-BE49-F238E27FC236}">
                <a16:creationId xmlns:a16="http://schemas.microsoft.com/office/drawing/2014/main" id="{E7C23F47-8E37-49BB-B61E-39548BBBD073}"/>
              </a:ext>
            </a:extLst>
          </p:cNvPr>
          <p:cNvGrpSpPr>
            <a:grpSpLocks/>
          </p:cNvGrpSpPr>
          <p:nvPr/>
        </p:nvGrpSpPr>
        <p:grpSpPr bwMode="auto">
          <a:xfrm>
            <a:off x="2438400" y="2111375"/>
            <a:ext cx="7315200" cy="1155700"/>
            <a:chOff x="576" y="1330"/>
            <a:chExt cx="4608" cy="728"/>
          </a:xfrm>
        </p:grpSpPr>
        <p:sp>
          <p:nvSpPr>
            <p:cNvPr id="716804" name="Rectangle 4">
              <a:extLst>
                <a:ext uri="{FF2B5EF4-FFF2-40B4-BE49-F238E27FC236}">
                  <a16:creationId xmlns:a16="http://schemas.microsoft.com/office/drawing/2014/main" id="{07CA1D88-DF28-40D7-ADD0-585A9DC31BD8}"/>
                </a:ext>
              </a:extLst>
            </p:cNvPr>
            <p:cNvSpPr>
              <a:spLocks noChangeArrowheads="1"/>
            </p:cNvSpPr>
            <p:nvPr/>
          </p:nvSpPr>
          <p:spPr bwMode="auto">
            <a:xfrm>
              <a:off x="576" y="1344"/>
              <a:ext cx="4608" cy="698"/>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6805" name="Line 5">
              <a:extLst>
                <a:ext uri="{FF2B5EF4-FFF2-40B4-BE49-F238E27FC236}">
                  <a16:creationId xmlns:a16="http://schemas.microsoft.com/office/drawing/2014/main" id="{34D7BD72-4616-40C2-B7E3-E8C1D5844E8C}"/>
                </a:ext>
              </a:extLst>
            </p:cNvPr>
            <p:cNvSpPr>
              <a:spLocks noChangeShapeType="1"/>
            </p:cNvSpPr>
            <p:nvPr/>
          </p:nvSpPr>
          <p:spPr bwMode="auto">
            <a:xfrm>
              <a:off x="2819" y="1353"/>
              <a:ext cx="0" cy="68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6806" name="Line 6">
              <a:extLst>
                <a:ext uri="{FF2B5EF4-FFF2-40B4-BE49-F238E27FC236}">
                  <a16:creationId xmlns:a16="http://schemas.microsoft.com/office/drawing/2014/main" id="{77C657A5-CD6A-4CB8-9582-631A445FC18D}"/>
                </a:ext>
              </a:extLst>
            </p:cNvPr>
            <p:cNvSpPr>
              <a:spLocks noChangeShapeType="1"/>
            </p:cNvSpPr>
            <p:nvPr/>
          </p:nvSpPr>
          <p:spPr bwMode="auto">
            <a:xfrm>
              <a:off x="1673" y="1330"/>
              <a:ext cx="0" cy="71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6807" name="Line 7">
              <a:extLst>
                <a:ext uri="{FF2B5EF4-FFF2-40B4-BE49-F238E27FC236}">
                  <a16:creationId xmlns:a16="http://schemas.microsoft.com/office/drawing/2014/main" id="{B1F91F57-68FA-4040-8196-955B0938424B}"/>
                </a:ext>
              </a:extLst>
            </p:cNvPr>
            <p:cNvSpPr>
              <a:spLocks noChangeShapeType="1"/>
            </p:cNvSpPr>
            <p:nvPr/>
          </p:nvSpPr>
          <p:spPr bwMode="auto">
            <a:xfrm>
              <a:off x="4066" y="1330"/>
              <a:ext cx="0" cy="72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6808" name="Line 8">
              <a:extLst>
                <a:ext uri="{FF2B5EF4-FFF2-40B4-BE49-F238E27FC236}">
                  <a16:creationId xmlns:a16="http://schemas.microsoft.com/office/drawing/2014/main" id="{D72E0A7B-2751-4B85-B604-4E25AAD1A9F0}"/>
                </a:ext>
              </a:extLst>
            </p:cNvPr>
            <p:cNvSpPr>
              <a:spLocks noChangeShapeType="1"/>
            </p:cNvSpPr>
            <p:nvPr/>
          </p:nvSpPr>
          <p:spPr bwMode="auto">
            <a:xfrm>
              <a:off x="1092" y="1353"/>
              <a:ext cx="0" cy="68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6809" name="Line 9">
              <a:extLst>
                <a:ext uri="{FF2B5EF4-FFF2-40B4-BE49-F238E27FC236}">
                  <a16:creationId xmlns:a16="http://schemas.microsoft.com/office/drawing/2014/main" id="{EC137AA6-FD03-44D9-932D-3E0A186C7627}"/>
                </a:ext>
              </a:extLst>
            </p:cNvPr>
            <p:cNvSpPr>
              <a:spLocks noChangeShapeType="1"/>
            </p:cNvSpPr>
            <p:nvPr/>
          </p:nvSpPr>
          <p:spPr bwMode="auto">
            <a:xfrm>
              <a:off x="2205" y="1330"/>
              <a:ext cx="0" cy="71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6810" name="Line 10">
              <a:extLst>
                <a:ext uri="{FF2B5EF4-FFF2-40B4-BE49-F238E27FC236}">
                  <a16:creationId xmlns:a16="http://schemas.microsoft.com/office/drawing/2014/main" id="{FD10C5E8-ADB5-4DC1-A764-0B1D136858DA}"/>
                </a:ext>
              </a:extLst>
            </p:cNvPr>
            <p:cNvSpPr>
              <a:spLocks noChangeShapeType="1"/>
            </p:cNvSpPr>
            <p:nvPr/>
          </p:nvSpPr>
          <p:spPr bwMode="auto">
            <a:xfrm>
              <a:off x="3401" y="1334"/>
              <a:ext cx="0" cy="724"/>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6811" name="Line 11">
              <a:extLst>
                <a:ext uri="{FF2B5EF4-FFF2-40B4-BE49-F238E27FC236}">
                  <a16:creationId xmlns:a16="http://schemas.microsoft.com/office/drawing/2014/main" id="{41ED7889-6CDD-4C4F-BE6C-22F6F65382FF}"/>
                </a:ext>
              </a:extLst>
            </p:cNvPr>
            <p:cNvSpPr>
              <a:spLocks noChangeShapeType="1"/>
            </p:cNvSpPr>
            <p:nvPr/>
          </p:nvSpPr>
          <p:spPr bwMode="auto">
            <a:xfrm>
              <a:off x="4615" y="1344"/>
              <a:ext cx="0" cy="70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6812" name="Text Box 12">
              <a:extLst>
                <a:ext uri="{FF2B5EF4-FFF2-40B4-BE49-F238E27FC236}">
                  <a16:creationId xmlns:a16="http://schemas.microsoft.com/office/drawing/2014/main" id="{C96E5639-AEA4-4534-B30B-A64FA40CC2DB}"/>
                </a:ext>
              </a:extLst>
            </p:cNvPr>
            <p:cNvSpPr txBox="1">
              <a:spLocks noChangeArrowheads="1"/>
            </p:cNvSpPr>
            <p:nvPr/>
          </p:nvSpPr>
          <p:spPr bwMode="auto">
            <a:xfrm>
              <a:off x="662" y="1546"/>
              <a:ext cx="443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a:latin typeface="Arial" charset="0"/>
                  <a:ea typeface="ＭＳ Ｐゴシック" charset="0"/>
                </a:rPr>
                <a:t> 7	12	42	59	71	86	104	212</a:t>
              </a:r>
            </a:p>
          </p:txBody>
        </p:sp>
      </p:grpSp>
      <p:sp>
        <p:nvSpPr>
          <p:cNvPr id="716813" name="Rectangle 13">
            <a:extLst>
              <a:ext uri="{FF2B5EF4-FFF2-40B4-BE49-F238E27FC236}">
                <a16:creationId xmlns:a16="http://schemas.microsoft.com/office/drawing/2014/main" id="{AAD02E40-6045-49F8-A22E-73A5AF8A24C3}"/>
              </a:ext>
            </a:extLst>
          </p:cNvPr>
          <p:cNvSpPr>
            <a:spLocks noChangeArrowheads="1"/>
          </p:cNvSpPr>
          <p:nvPr/>
        </p:nvSpPr>
        <p:spPr bwMode="auto">
          <a:xfrm>
            <a:off x="7972425" y="2133600"/>
            <a:ext cx="914400" cy="1085850"/>
          </a:xfrm>
          <a:prstGeom prst="rect">
            <a:avLst/>
          </a:prstGeom>
          <a:noFill/>
          <a:ln w="76200">
            <a:solidFill>
              <a:srgbClr val="FF0033"/>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6814" name="Text Box 14">
            <a:extLst>
              <a:ext uri="{FF2B5EF4-FFF2-40B4-BE49-F238E27FC236}">
                <a16:creationId xmlns:a16="http://schemas.microsoft.com/office/drawing/2014/main" id="{14C88091-2E95-419C-8730-53E2193F9A26}"/>
              </a:ext>
            </a:extLst>
          </p:cNvPr>
          <p:cNvSpPr txBox="1">
            <a:spLocks noChangeArrowheads="1"/>
          </p:cNvSpPr>
          <p:nvPr/>
        </p:nvSpPr>
        <p:spPr bwMode="auto">
          <a:xfrm>
            <a:off x="4572000" y="4800600"/>
            <a:ext cx="246574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2800">
                <a:latin typeface="Arial" charset="0"/>
                <a:ea typeface="ＭＳ Ｐゴシック" charset="0"/>
              </a:rPr>
              <a:t>Looking for 89</a:t>
            </a:r>
          </a:p>
        </p:txBody>
      </p:sp>
      <p:sp>
        <p:nvSpPr>
          <p:cNvPr id="716815" name="Line 15">
            <a:extLst>
              <a:ext uri="{FF2B5EF4-FFF2-40B4-BE49-F238E27FC236}">
                <a16:creationId xmlns:a16="http://schemas.microsoft.com/office/drawing/2014/main" id="{0CE65B85-873E-4E40-B717-C340B2CAAD77}"/>
              </a:ext>
            </a:extLst>
          </p:cNvPr>
          <p:cNvSpPr>
            <a:spLocks noChangeShapeType="1"/>
          </p:cNvSpPr>
          <p:nvPr/>
        </p:nvSpPr>
        <p:spPr bwMode="auto">
          <a:xfrm flipH="1">
            <a:off x="5943600" y="2057400"/>
            <a:ext cx="2057400" cy="1295400"/>
          </a:xfrm>
          <a:prstGeom prst="line">
            <a:avLst/>
          </a:prstGeom>
          <a:noFill/>
          <a:ln w="5715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16816" name="Line 16">
            <a:extLst>
              <a:ext uri="{FF2B5EF4-FFF2-40B4-BE49-F238E27FC236}">
                <a16:creationId xmlns:a16="http://schemas.microsoft.com/office/drawing/2014/main" id="{EF787950-122E-48FA-A4E8-A2F4E880836D}"/>
              </a:ext>
            </a:extLst>
          </p:cNvPr>
          <p:cNvSpPr>
            <a:spLocks noChangeShapeType="1"/>
          </p:cNvSpPr>
          <p:nvPr/>
        </p:nvSpPr>
        <p:spPr bwMode="auto">
          <a:xfrm>
            <a:off x="5943600" y="2057400"/>
            <a:ext cx="2057400" cy="1371600"/>
          </a:xfrm>
          <a:prstGeom prst="line">
            <a:avLst/>
          </a:prstGeom>
          <a:noFill/>
          <a:ln w="5715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16817" name="Rectangle 17">
            <a:extLst>
              <a:ext uri="{FF2B5EF4-FFF2-40B4-BE49-F238E27FC236}">
                <a16:creationId xmlns:a16="http://schemas.microsoft.com/office/drawing/2014/main" id="{991B268C-2E7D-4CA0-B628-D5869205F303}"/>
              </a:ext>
            </a:extLst>
          </p:cNvPr>
          <p:cNvSpPr>
            <a:spLocks noChangeArrowheads="1"/>
          </p:cNvSpPr>
          <p:nvPr/>
        </p:nvSpPr>
        <p:spPr bwMode="auto">
          <a:xfrm>
            <a:off x="7848600" y="2043113"/>
            <a:ext cx="2057400" cy="1295400"/>
          </a:xfrm>
          <a:prstGeom prst="rect">
            <a:avLst/>
          </a:prstGeom>
          <a:noFill/>
          <a:ln w="76200">
            <a:solidFill>
              <a:srgbClr val="3333FF"/>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6818" name="Text Box 18">
            <a:extLst>
              <a:ext uri="{FF2B5EF4-FFF2-40B4-BE49-F238E27FC236}">
                <a16:creationId xmlns:a16="http://schemas.microsoft.com/office/drawing/2014/main" id="{3894F8A6-7BB4-4214-A464-B59132893C08}"/>
              </a:ext>
            </a:extLst>
          </p:cNvPr>
          <p:cNvSpPr txBox="1">
            <a:spLocks noChangeArrowheads="1"/>
          </p:cNvSpPr>
          <p:nvPr/>
        </p:nvSpPr>
        <p:spPr bwMode="auto">
          <a:xfrm>
            <a:off x="8229600" y="3505200"/>
            <a:ext cx="4318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3200">
                <a:solidFill>
                  <a:srgbClr val="3333FF"/>
                </a:solidFill>
                <a:latin typeface="Arial" charset="0"/>
                <a:ea typeface="ＭＳ Ｐゴシック" charset="0"/>
              </a:rPr>
              <a:t>F</a:t>
            </a:r>
          </a:p>
        </p:txBody>
      </p:sp>
      <p:sp>
        <p:nvSpPr>
          <p:cNvPr id="716819" name="Text Box 19">
            <a:extLst>
              <a:ext uri="{FF2B5EF4-FFF2-40B4-BE49-F238E27FC236}">
                <a16:creationId xmlns:a16="http://schemas.microsoft.com/office/drawing/2014/main" id="{DFD279F0-5EBE-4A77-B115-02B0354D0302}"/>
              </a:ext>
            </a:extLst>
          </p:cNvPr>
          <p:cNvSpPr txBox="1">
            <a:spLocks noChangeArrowheads="1"/>
          </p:cNvSpPr>
          <p:nvPr/>
        </p:nvSpPr>
        <p:spPr bwMode="auto">
          <a:xfrm>
            <a:off x="9096375" y="3505201"/>
            <a:ext cx="412292"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3200">
                <a:solidFill>
                  <a:srgbClr val="3333FF"/>
                </a:solidFill>
                <a:latin typeface="Arial" charset="0"/>
                <a:ea typeface="ＭＳ Ｐゴシック" charset="0"/>
              </a:rPr>
              <a:t>L</a:t>
            </a:r>
          </a:p>
        </p:txBody>
      </p:sp>
      <p:sp>
        <p:nvSpPr>
          <p:cNvPr id="716820" name="Text Box 20">
            <a:extLst>
              <a:ext uri="{FF2B5EF4-FFF2-40B4-BE49-F238E27FC236}">
                <a16:creationId xmlns:a16="http://schemas.microsoft.com/office/drawing/2014/main" id="{AD0C4C86-D868-422C-B7F9-C53E0AE0D928}"/>
              </a:ext>
            </a:extLst>
          </p:cNvPr>
          <p:cNvSpPr txBox="1">
            <a:spLocks noChangeArrowheads="1"/>
          </p:cNvSpPr>
          <p:nvPr/>
        </p:nvSpPr>
        <p:spPr bwMode="auto">
          <a:xfrm>
            <a:off x="8153400" y="4114800"/>
            <a:ext cx="522288"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3200">
                <a:solidFill>
                  <a:srgbClr val="FF0033"/>
                </a:solidFill>
                <a:latin typeface="Arial" charset="0"/>
                <a:ea typeface="ＭＳ Ｐゴシック" charset="0"/>
              </a:rPr>
              <a:t>M</a:t>
            </a:r>
          </a:p>
        </p:txBody>
      </p:sp>
      <p:sp>
        <p:nvSpPr>
          <p:cNvPr id="716821" name="Line 21">
            <a:extLst>
              <a:ext uri="{FF2B5EF4-FFF2-40B4-BE49-F238E27FC236}">
                <a16:creationId xmlns:a16="http://schemas.microsoft.com/office/drawing/2014/main" id="{C82C9DD0-1A15-4D8C-B593-F108514D9E85}"/>
              </a:ext>
            </a:extLst>
          </p:cNvPr>
          <p:cNvSpPr>
            <a:spLocks noChangeShapeType="1"/>
          </p:cNvSpPr>
          <p:nvPr/>
        </p:nvSpPr>
        <p:spPr bwMode="auto">
          <a:xfrm>
            <a:off x="2286000" y="2057400"/>
            <a:ext cx="3886200" cy="1295400"/>
          </a:xfrm>
          <a:prstGeom prst="line">
            <a:avLst/>
          </a:prstGeom>
          <a:noFill/>
          <a:ln w="5715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16822" name="Line 22">
            <a:extLst>
              <a:ext uri="{FF2B5EF4-FFF2-40B4-BE49-F238E27FC236}">
                <a16:creationId xmlns:a16="http://schemas.microsoft.com/office/drawing/2014/main" id="{909894E4-0B81-46DA-93AD-5576EA98F334}"/>
              </a:ext>
            </a:extLst>
          </p:cNvPr>
          <p:cNvSpPr>
            <a:spLocks noChangeShapeType="1"/>
          </p:cNvSpPr>
          <p:nvPr/>
        </p:nvSpPr>
        <p:spPr bwMode="auto">
          <a:xfrm flipH="1">
            <a:off x="2286000" y="2133600"/>
            <a:ext cx="3810000" cy="1295400"/>
          </a:xfrm>
          <a:prstGeom prst="line">
            <a:avLst/>
          </a:prstGeom>
          <a:noFill/>
          <a:ln w="5715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a:extLst>
              <a:ext uri="{FF2B5EF4-FFF2-40B4-BE49-F238E27FC236}">
                <a16:creationId xmlns:a16="http://schemas.microsoft.com/office/drawing/2014/main" id="{6858A2C7-C9CF-4D60-81A3-14CD4E4A44A5}"/>
              </a:ext>
            </a:extLst>
          </p:cNvPr>
          <p:cNvSpPr>
            <a:spLocks noGrp="1" noChangeArrowheads="1"/>
          </p:cNvSpPr>
          <p:nvPr>
            <p:ph type="title"/>
          </p:nvPr>
        </p:nvSpPr>
        <p:spPr/>
        <p:txBody>
          <a:bodyPr/>
          <a:lstStyle/>
          <a:p>
            <a:r>
              <a:rPr lang="en-US" altLang="en-US"/>
              <a:t>Binary Search Example – Not Found</a:t>
            </a:r>
          </a:p>
        </p:txBody>
      </p:sp>
      <p:grpSp>
        <p:nvGrpSpPr>
          <p:cNvPr id="78850" name="Group 3">
            <a:extLst>
              <a:ext uri="{FF2B5EF4-FFF2-40B4-BE49-F238E27FC236}">
                <a16:creationId xmlns:a16="http://schemas.microsoft.com/office/drawing/2014/main" id="{4C73745E-CD60-4BB1-909C-D2E6624CF92C}"/>
              </a:ext>
            </a:extLst>
          </p:cNvPr>
          <p:cNvGrpSpPr>
            <a:grpSpLocks/>
          </p:cNvGrpSpPr>
          <p:nvPr/>
        </p:nvGrpSpPr>
        <p:grpSpPr bwMode="auto">
          <a:xfrm>
            <a:off x="2438400" y="2111375"/>
            <a:ext cx="7315200" cy="1155700"/>
            <a:chOff x="576" y="1330"/>
            <a:chExt cx="4608" cy="728"/>
          </a:xfrm>
        </p:grpSpPr>
        <p:sp>
          <p:nvSpPr>
            <p:cNvPr id="718852" name="Rectangle 4">
              <a:extLst>
                <a:ext uri="{FF2B5EF4-FFF2-40B4-BE49-F238E27FC236}">
                  <a16:creationId xmlns:a16="http://schemas.microsoft.com/office/drawing/2014/main" id="{97E369E3-7256-4E36-94B6-D15EC111DBE0}"/>
                </a:ext>
              </a:extLst>
            </p:cNvPr>
            <p:cNvSpPr>
              <a:spLocks noChangeArrowheads="1"/>
            </p:cNvSpPr>
            <p:nvPr/>
          </p:nvSpPr>
          <p:spPr bwMode="auto">
            <a:xfrm>
              <a:off x="576" y="1344"/>
              <a:ext cx="4608" cy="698"/>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8853" name="Line 5">
              <a:extLst>
                <a:ext uri="{FF2B5EF4-FFF2-40B4-BE49-F238E27FC236}">
                  <a16:creationId xmlns:a16="http://schemas.microsoft.com/office/drawing/2014/main" id="{A1DFB20E-54C0-4F87-BEEA-D85EA0C475B1}"/>
                </a:ext>
              </a:extLst>
            </p:cNvPr>
            <p:cNvSpPr>
              <a:spLocks noChangeShapeType="1"/>
            </p:cNvSpPr>
            <p:nvPr/>
          </p:nvSpPr>
          <p:spPr bwMode="auto">
            <a:xfrm>
              <a:off x="2819" y="1353"/>
              <a:ext cx="0" cy="68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8854" name="Line 6">
              <a:extLst>
                <a:ext uri="{FF2B5EF4-FFF2-40B4-BE49-F238E27FC236}">
                  <a16:creationId xmlns:a16="http://schemas.microsoft.com/office/drawing/2014/main" id="{89014B06-E691-4993-8915-E2921B0BF61F}"/>
                </a:ext>
              </a:extLst>
            </p:cNvPr>
            <p:cNvSpPr>
              <a:spLocks noChangeShapeType="1"/>
            </p:cNvSpPr>
            <p:nvPr/>
          </p:nvSpPr>
          <p:spPr bwMode="auto">
            <a:xfrm>
              <a:off x="1673" y="1330"/>
              <a:ext cx="0" cy="71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8855" name="Line 7">
              <a:extLst>
                <a:ext uri="{FF2B5EF4-FFF2-40B4-BE49-F238E27FC236}">
                  <a16:creationId xmlns:a16="http://schemas.microsoft.com/office/drawing/2014/main" id="{B5BD5DD1-27C0-47FD-AEA5-CF6E99B6B479}"/>
                </a:ext>
              </a:extLst>
            </p:cNvPr>
            <p:cNvSpPr>
              <a:spLocks noChangeShapeType="1"/>
            </p:cNvSpPr>
            <p:nvPr/>
          </p:nvSpPr>
          <p:spPr bwMode="auto">
            <a:xfrm>
              <a:off x="4066" y="1330"/>
              <a:ext cx="0" cy="72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8856" name="Line 8">
              <a:extLst>
                <a:ext uri="{FF2B5EF4-FFF2-40B4-BE49-F238E27FC236}">
                  <a16:creationId xmlns:a16="http://schemas.microsoft.com/office/drawing/2014/main" id="{0030684A-8BAE-4DE9-898E-AD15A45EB26D}"/>
                </a:ext>
              </a:extLst>
            </p:cNvPr>
            <p:cNvSpPr>
              <a:spLocks noChangeShapeType="1"/>
            </p:cNvSpPr>
            <p:nvPr/>
          </p:nvSpPr>
          <p:spPr bwMode="auto">
            <a:xfrm>
              <a:off x="1092" y="1353"/>
              <a:ext cx="0" cy="68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8857" name="Line 9">
              <a:extLst>
                <a:ext uri="{FF2B5EF4-FFF2-40B4-BE49-F238E27FC236}">
                  <a16:creationId xmlns:a16="http://schemas.microsoft.com/office/drawing/2014/main" id="{BB4D1196-E355-481F-9BE9-FA24533D229E}"/>
                </a:ext>
              </a:extLst>
            </p:cNvPr>
            <p:cNvSpPr>
              <a:spLocks noChangeShapeType="1"/>
            </p:cNvSpPr>
            <p:nvPr/>
          </p:nvSpPr>
          <p:spPr bwMode="auto">
            <a:xfrm>
              <a:off x="2205" y="1330"/>
              <a:ext cx="0" cy="71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8858" name="Line 10">
              <a:extLst>
                <a:ext uri="{FF2B5EF4-FFF2-40B4-BE49-F238E27FC236}">
                  <a16:creationId xmlns:a16="http://schemas.microsoft.com/office/drawing/2014/main" id="{ECEB3D47-00AC-44A2-A060-6E66CB17F11F}"/>
                </a:ext>
              </a:extLst>
            </p:cNvPr>
            <p:cNvSpPr>
              <a:spLocks noChangeShapeType="1"/>
            </p:cNvSpPr>
            <p:nvPr/>
          </p:nvSpPr>
          <p:spPr bwMode="auto">
            <a:xfrm>
              <a:off x="3401" y="1334"/>
              <a:ext cx="0" cy="724"/>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8859" name="Line 11">
              <a:extLst>
                <a:ext uri="{FF2B5EF4-FFF2-40B4-BE49-F238E27FC236}">
                  <a16:creationId xmlns:a16="http://schemas.microsoft.com/office/drawing/2014/main" id="{353A9AC2-82F6-459D-A939-AF928B4EECF0}"/>
                </a:ext>
              </a:extLst>
            </p:cNvPr>
            <p:cNvSpPr>
              <a:spLocks noChangeShapeType="1"/>
            </p:cNvSpPr>
            <p:nvPr/>
          </p:nvSpPr>
          <p:spPr bwMode="auto">
            <a:xfrm>
              <a:off x="4615" y="1344"/>
              <a:ext cx="0" cy="70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8860" name="Text Box 12">
              <a:extLst>
                <a:ext uri="{FF2B5EF4-FFF2-40B4-BE49-F238E27FC236}">
                  <a16:creationId xmlns:a16="http://schemas.microsoft.com/office/drawing/2014/main" id="{46715017-4363-4E71-8E64-1CDD73DFB8FE}"/>
                </a:ext>
              </a:extLst>
            </p:cNvPr>
            <p:cNvSpPr txBox="1">
              <a:spLocks noChangeArrowheads="1"/>
            </p:cNvSpPr>
            <p:nvPr/>
          </p:nvSpPr>
          <p:spPr bwMode="auto">
            <a:xfrm>
              <a:off x="662" y="1546"/>
              <a:ext cx="443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a:latin typeface="Arial" charset="0"/>
                  <a:ea typeface="ＭＳ Ｐゴシック" charset="0"/>
                </a:rPr>
                <a:t> 7	12	42	59	71	86	104	212</a:t>
              </a:r>
            </a:p>
          </p:txBody>
        </p:sp>
      </p:grpSp>
      <p:sp>
        <p:nvSpPr>
          <p:cNvPr id="718861" name="Text Box 13">
            <a:extLst>
              <a:ext uri="{FF2B5EF4-FFF2-40B4-BE49-F238E27FC236}">
                <a16:creationId xmlns:a16="http://schemas.microsoft.com/office/drawing/2014/main" id="{55CD623C-1249-464B-B037-FE82251FC11B}"/>
              </a:ext>
            </a:extLst>
          </p:cNvPr>
          <p:cNvSpPr txBox="1">
            <a:spLocks noChangeArrowheads="1"/>
          </p:cNvSpPr>
          <p:nvPr/>
        </p:nvSpPr>
        <p:spPr bwMode="auto">
          <a:xfrm>
            <a:off x="3429001" y="5029201"/>
            <a:ext cx="5229225"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l"/>
            <a:r>
              <a:rPr lang="en-US" altLang="en-US" sz="2800"/>
              <a:t>89 not found – </a:t>
            </a:r>
            <a:r>
              <a:rPr lang="en-US" altLang="en-US" sz="2800">
                <a:solidFill>
                  <a:srgbClr val="FF0033"/>
                </a:solidFill>
              </a:rPr>
              <a:t>3</a:t>
            </a:r>
            <a:r>
              <a:rPr lang="en-US" altLang="en-US" sz="2800"/>
              <a:t> comparisons</a:t>
            </a:r>
          </a:p>
        </p:txBody>
      </p:sp>
      <p:sp>
        <p:nvSpPr>
          <p:cNvPr id="718862" name="Text Box 14">
            <a:extLst>
              <a:ext uri="{FF2B5EF4-FFF2-40B4-BE49-F238E27FC236}">
                <a16:creationId xmlns:a16="http://schemas.microsoft.com/office/drawing/2014/main" id="{7CACF326-18F0-4EC5-B257-00AB482DB37C}"/>
              </a:ext>
            </a:extLst>
          </p:cNvPr>
          <p:cNvSpPr txBox="1">
            <a:spLocks noChangeArrowheads="1"/>
          </p:cNvSpPr>
          <p:nvPr/>
        </p:nvSpPr>
        <p:spPr bwMode="auto">
          <a:xfrm>
            <a:off x="8153400" y="3505200"/>
            <a:ext cx="4318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3200">
                <a:solidFill>
                  <a:srgbClr val="3333FF"/>
                </a:solidFill>
                <a:latin typeface="Arial" charset="0"/>
                <a:ea typeface="ＭＳ Ｐゴシック" charset="0"/>
              </a:rPr>
              <a:t>F</a:t>
            </a:r>
          </a:p>
        </p:txBody>
      </p:sp>
      <p:sp>
        <p:nvSpPr>
          <p:cNvPr id="718863" name="Text Box 15">
            <a:extLst>
              <a:ext uri="{FF2B5EF4-FFF2-40B4-BE49-F238E27FC236}">
                <a16:creationId xmlns:a16="http://schemas.microsoft.com/office/drawing/2014/main" id="{A58B03BF-EF25-4F66-A4D4-EB5564F111E8}"/>
              </a:ext>
            </a:extLst>
          </p:cNvPr>
          <p:cNvSpPr txBox="1">
            <a:spLocks noChangeArrowheads="1"/>
          </p:cNvSpPr>
          <p:nvPr/>
        </p:nvSpPr>
        <p:spPr bwMode="auto">
          <a:xfrm>
            <a:off x="7162800" y="3505201"/>
            <a:ext cx="412292"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3200">
                <a:solidFill>
                  <a:srgbClr val="3333FF"/>
                </a:solidFill>
                <a:latin typeface="Arial" charset="0"/>
                <a:ea typeface="ＭＳ Ｐゴシック" charset="0"/>
              </a:rPr>
              <a:t>L</a:t>
            </a:r>
          </a:p>
        </p:txBody>
      </p:sp>
      <p:sp>
        <p:nvSpPr>
          <p:cNvPr id="718864" name="Line 16">
            <a:extLst>
              <a:ext uri="{FF2B5EF4-FFF2-40B4-BE49-F238E27FC236}">
                <a16:creationId xmlns:a16="http://schemas.microsoft.com/office/drawing/2014/main" id="{15AF79E3-285A-441A-B047-E80C5AAF7BDC}"/>
              </a:ext>
            </a:extLst>
          </p:cNvPr>
          <p:cNvSpPr>
            <a:spLocks noChangeShapeType="1"/>
          </p:cNvSpPr>
          <p:nvPr/>
        </p:nvSpPr>
        <p:spPr bwMode="auto">
          <a:xfrm flipH="1">
            <a:off x="7848600" y="2057400"/>
            <a:ext cx="2057400" cy="1295400"/>
          </a:xfrm>
          <a:prstGeom prst="line">
            <a:avLst/>
          </a:prstGeom>
          <a:noFill/>
          <a:ln w="5715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18865" name="Line 17">
            <a:extLst>
              <a:ext uri="{FF2B5EF4-FFF2-40B4-BE49-F238E27FC236}">
                <a16:creationId xmlns:a16="http://schemas.microsoft.com/office/drawing/2014/main" id="{F2BACC92-CE72-4903-A42A-26A38A5EF7D8}"/>
              </a:ext>
            </a:extLst>
          </p:cNvPr>
          <p:cNvSpPr>
            <a:spLocks noChangeShapeType="1"/>
          </p:cNvSpPr>
          <p:nvPr/>
        </p:nvSpPr>
        <p:spPr bwMode="auto">
          <a:xfrm>
            <a:off x="7848600" y="2057400"/>
            <a:ext cx="2057400" cy="1295400"/>
          </a:xfrm>
          <a:prstGeom prst="line">
            <a:avLst/>
          </a:prstGeom>
          <a:noFill/>
          <a:ln w="5715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18866" name="Rectangle 18">
            <a:extLst>
              <a:ext uri="{FF2B5EF4-FFF2-40B4-BE49-F238E27FC236}">
                <a16:creationId xmlns:a16="http://schemas.microsoft.com/office/drawing/2014/main" id="{BB4AB12E-B3D9-498C-AA20-5BA6B845CA26}"/>
              </a:ext>
            </a:extLst>
          </p:cNvPr>
          <p:cNvSpPr>
            <a:spLocks noChangeArrowheads="1"/>
          </p:cNvSpPr>
          <p:nvPr/>
        </p:nvSpPr>
        <p:spPr bwMode="auto">
          <a:xfrm>
            <a:off x="7924800" y="2043113"/>
            <a:ext cx="76200" cy="1295400"/>
          </a:xfrm>
          <a:prstGeom prst="rect">
            <a:avLst/>
          </a:prstGeom>
          <a:noFill/>
          <a:ln w="76200">
            <a:solidFill>
              <a:srgbClr val="3333FF"/>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8867" name="Line 19">
            <a:extLst>
              <a:ext uri="{FF2B5EF4-FFF2-40B4-BE49-F238E27FC236}">
                <a16:creationId xmlns:a16="http://schemas.microsoft.com/office/drawing/2014/main" id="{AA1910CA-017B-46B9-A9FC-D883C90F3495}"/>
              </a:ext>
            </a:extLst>
          </p:cNvPr>
          <p:cNvSpPr>
            <a:spLocks noChangeShapeType="1"/>
          </p:cNvSpPr>
          <p:nvPr/>
        </p:nvSpPr>
        <p:spPr bwMode="auto">
          <a:xfrm>
            <a:off x="2286000" y="2057400"/>
            <a:ext cx="3886200" cy="1295400"/>
          </a:xfrm>
          <a:prstGeom prst="line">
            <a:avLst/>
          </a:prstGeom>
          <a:noFill/>
          <a:ln w="5715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18868" name="Line 20">
            <a:extLst>
              <a:ext uri="{FF2B5EF4-FFF2-40B4-BE49-F238E27FC236}">
                <a16:creationId xmlns:a16="http://schemas.microsoft.com/office/drawing/2014/main" id="{4D2B7EDD-E4C9-403C-879F-193B96AF8DAA}"/>
              </a:ext>
            </a:extLst>
          </p:cNvPr>
          <p:cNvSpPr>
            <a:spLocks noChangeShapeType="1"/>
          </p:cNvSpPr>
          <p:nvPr/>
        </p:nvSpPr>
        <p:spPr bwMode="auto">
          <a:xfrm flipH="1">
            <a:off x="2286000" y="2133600"/>
            <a:ext cx="3810000" cy="1295400"/>
          </a:xfrm>
          <a:prstGeom prst="line">
            <a:avLst/>
          </a:prstGeom>
          <a:noFill/>
          <a:ln w="5715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18869" name="Line 21">
            <a:extLst>
              <a:ext uri="{FF2B5EF4-FFF2-40B4-BE49-F238E27FC236}">
                <a16:creationId xmlns:a16="http://schemas.microsoft.com/office/drawing/2014/main" id="{55960159-9F1D-4A4F-ADFB-2ACA01B367BB}"/>
              </a:ext>
            </a:extLst>
          </p:cNvPr>
          <p:cNvSpPr>
            <a:spLocks noChangeShapeType="1"/>
          </p:cNvSpPr>
          <p:nvPr/>
        </p:nvSpPr>
        <p:spPr bwMode="auto">
          <a:xfrm flipH="1">
            <a:off x="5943600" y="2057400"/>
            <a:ext cx="2057400" cy="1295400"/>
          </a:xfrm>
          <a:prstGeom prst="line">
            <a:avLst/>
          </a:prstGeom>
          <a:noFill/>
          <a:ln w="5715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18870" name="Line 22">
            <a:extLst>
              <a:ext uri="{FF2B5EF4-FFF2-40B4-BE49-F238E27FC236}">
                <a16:creationId xmlns:a16="http://schemas.microsoft.com/office/drawing/2014/main" id="{A4F84CC8-5C08-4897-8386-80171936D229}"/>
              </a:ext>
            </a:extLst>
          </p:cNvPr>
          <p:cNvSpPr>
            <a:spLocks noChangeShapeType="1"/>
          </p:cNvSpPr>
          <p:nvPr/>
        </p:nvSpPr>
        <p:spPr bwMode="auto">
          <a:xfrm>
            <a:off x="5943600" y="2057400"/>
            <a:ext cx="2057400" cy="1371600"/>
          </a:xfrm>
          <a:prstGeom prst="line">
            <a:avLst/>
          </a:prstGeom>
          <a:noFill/>
          <a:ln w="5715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44B892-41E2-4420-A14F-7663286FBAF7}"/>
              </a:ext>
            </a:extLst>
          </p:cNvPr>
          <p:cNvSpPr>
            <a:spLocks noGrp="1"/>
          </p:cNvSpPr>
          <p:nvPr>
            <p:ph type="title"/>
          </p:nvPr>
        </p:nvSpPr>
        <p:spPr/>
        <p:txBody>
          <a:bodyPr/>
          <a:lstStyle/>
          <a:p>
            <a:r>
              <a:rPr lang="en-US" dirty="0"/>
              <a:t>Sorting Techniques</a:t>
            </a:r>
          </a:p>
        </p:txBody>
      </p:sp>
    </p:spTree>
    <p:extLst>
      <p:ext uri="{BB962C8B-B14F-4D97-AF65-F5344CB8AC3E}">
        <p14:creationId xmlns:p14="http://schemas.microsoft.com/office/powerpoint/2010/main" val="1163216132"/>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9664" y="541020"/>
            <a:ext cx="8839200" cy="609599"/>
          </a:xfrm>
        </p:spPr>
        <p:txBody>
          <a:bodyPr/>
          <a:lstStyle/>
          <a:p>
            <a:r>
              <a:rPr lang="en-US" dirty="0"/>
              <a:t>Sorting</a:t>
            </a:r>
          </a:p>
        </p:txBody>
      </p:sp>
      <p:sp>
        <p:nvSpPr>
          <p:cNvPr id="4" name="Rectangle 3">
            <a:extLst>
              <a:ext uri="{FF2B5EF4-FFF2-40B4-BE49-F238E27FC236}">
                <a16:creationId xmlns:a16="http://schemas.microsoft.com/office/drawing/2014/main" id="{7E83E70A-1112-46FB-B7B6-9D737B19C3A4}"/>
              </a:ext>
            </a:extLst>
          </p:cNvPr>
          <p:cNvSpPr/>
          <p:nvPr/>
        </p:nvSpPr>
        <p:spPr>
          <a:xfrm>
            <a:off x="485776" y="1524895"/>
            <a:ext cx="5253844" cy="4921284"/>
          </a:xfrm>
          <a:prstGeom prst="rect">
            <a:avLst/>
          </a:prstGeom>
        </p:spPr>
        <p:txBody>
          <a:bodyPr wrap="square">
            <a:spAutoFit/>
          </a:bodyPr>
          <a:lstStyle/>
          <a:p>
            <a:pPr>
              <a:lnSpc>
                <a:spcPct val="200000"/>
              </a:lnSpc>
            </a:pPr>
            <a:r>
              <a:rPr lang="en-US" sz="2000" b="1" dirty="0">
                <a:solidFill>
                  <a:srgbClr val="222222"/>
                </a:solidFill>
                <a:latin typeface="arial" panose="020B0604020202020204" pitchFamily="34" charset="0"/>
              </a:rPr>
              <a:t>Sorting</a:t>
            </a:r>
            <a:r>
              <a:rPr lang="en-US" sz="2000" dirty="0">
                <a:solidFill>
                  <a:srgbClr val="222222"/>
                </a:solidFill>
                <a:latin typeface="arial" panose="020B0604020202020204" pitchFamily="34" charset="0"/>
              </a:rPr>
              <a:t> is any process of arranging items systematically, and has two common, yet distinct meanings: ordering: arranging items in a sequence ordered by some criterion; categorizing: grouping items with similar properties.</a:t>
            </a:r>
          </a:p>
          <a:p>
            <a:pPr>
              <a:lnSpc>
                <a:spcPct val="200000"/>
              </a:lnSpc>
            </a:pPr>
            <a:br>
              <a:rPr lang="en-US" sz="2000" dirty="0">
                <a:solidFill>
                  <a:srgbClr val="222222"/>
                </a:solidFill>
                <a:latin typeface="arial" panose="020B0604020202020204" pitchFamily="34" charset="0"/>
              </a:rPr>
            </a:br>
            <a:endParaRPr lang="en-US" sz="2000" dirty="0"/>
          </a:p>
        </p:txBody>
      </p:sp>
      <p:sp>
        <p:nvSpPr>
          <p:cNvPr id="5" name="Rectangle 4">
            <a:extLst>
              <a:ext uri="{FF2B5EF4-FFF2-40B4-BE49-F238E27FC236}">
                <a16:creationId xmlns:a16="http://schemas.microsoft.com/office/drawing/2014/main" id="{CDF96C4F-77CA-4EB2-8D5E-18B6A5A114C2}"/>
              </a:ext>
            </a:extLst>
          </p:cNvPr>
          <p:cNvSpPr/>
          <p:nvPr/>
        </p:nvSpPr>
        <p:spPr bwMode="auto">
          <a:xfrm>
            <a:off x="6555545" y="1842868"/>
            <a:ext cx="4473527" cy="3643532"/>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091124793"/>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80" name="Rectangle 32">
            <a:extLst>
              <a:ext uri="{FF2B5EF4-FFF2-40B4-BE49-F238E27FC236}">
                <a16:creationId xmlns:a16="http://schemas.microsoft.com/office/drawing/2014/main" id="{2C2BFF9D-7CF7-4E10-9E89-2582404D085B}"/>
              </a:ext>
            </a:extLst>
          </p:cNvPr>
          <p:cNvSpPr>
            <a:spLocks noGrp="1" noChangeArrowheads="1"/>
          </p:cNvSpPr>
          <p:nvPr>
            <p:ph type="title"/>
          </p:nvPr>
        </p:nvSpPr>
        <p:spPr/>
        <p:txBody>
          <a:bodyPr/>
          <a:lstStyle/>
          <a:p>
            <a:r>
              <a:rPr lang="en-US" altLang="en-US"/>
              <a:t>Sorting</a:t>
            </a:r>
          </a:p>
        </p:txBody>
      </p:sp>
      <p:sp>
        <p:nvSpPr>
          <p:cNvPr id="78881" name="Rectangle 33">
            <a:extLst>
              <a:ext uri="{FF2B5EF4-FFF2-40B4-BE49-F238E27FC236}">
                <a16:creationId xmlns:a16="http://schemas.microsoft.com/office/drawing/2014/main" id="{3E7EA200-B25A-4E0E-B344-CA08033FC9CC}"/>
              </a:ext>
            </a:extLst>
          </p:cNvPr>
          <p:cNvSpPr>
            <a:spLocks noGrp="1" noChangeArrowheads="1"/>
          </p:cNvSpPr>
          <p:nvPr>
            <p:ph type="body" idx="1"/>
          </p:nvPr>
        </p:nvSpPr>
        <p:spPr>
          <a:xfrm>
            <a:off x="2209800" y="1676400"/>
            <a:ext cx="7772400" cy="4419600"/>
          </a:xfrm>
        </p:spPr>
        <p:txBody>
          <a:bodyPr/>
          <a:lstStyle/>
          <a:p>
            <a:r>
              <a:rPr lang="en-US" altLang="en-US" sz="2800" b="1"/>
              <a:t>Sorting takes an unordered collection and makes it an ordered one.</a:t>
            </a:r>
          </a:p>
        </p:txBody>
      </p:sp>
      <p:sp>
        <p:nvSpPr>
          <p:cNvPr id="78852" name="Rectangle 4">
            <a:extLst>
              <a:ext uri="{FF2B5EF4-FFF2-40B4-BE49-F238E27FC236}">
                <a16:creationId xmlns:a16="http://schemas.microsoft.com/office/drawing/2014/main" id="{7CCBAE8F-192D-43B3-A130-D782ED869A87}"/>
              </a:ext>
            </a:extLst>
          </p:cNvPr>
          <p:cNvSpPr>
            <a:spLocks noChangeArrowheads="1"/>
          </p:cNvSpPr>
          <p:nvPr/>
        </p:nvSpPr>
        <p:spPr bwMode="auto">
          <a:xfrm>
            <a:off x="2735264" y="3203576"/>
            <a:ext cx="6518275" cy="71596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3" name="Line 5">
            <a:extLst>
              <a:ext uri="{FF2B5EF4-FFF2-40B4-BE49-F238E27FC236}">
                <a16:creationId xmlns:a16="http://schemas.microsoft.com/office/drawing/2014/main" id="{59F8AE12-DD0E-4067-AE47-4A8F4A84B1C7}"/>
              </a:ext>
            </a:extLst>
          </p:cNvPr>
          <p:cNvSpPr>
            <a:spLocks noChangeShapeType="1"/>
          </p:cNvSpPr>
          <p:nvPr/>
        </p:nvSpPr>
        <p:spPr bwMode="auto">
          <a:xfrm>
            <a:off x="3744913" y="3198814"/>
            <a:ext cx="0" cy="712787"/>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4" name="Line 6">
            <a:extLst>
              <a:ext uri="{FF2B5EF4-FFF2-40B4-BE49-F238E27FC236}">
                <a16:creationId xmlns:a16="http://schemas.microsoft.com/office/drawing/2014/main" id="{6D9E42D7-83C0-4482-BCB8-07396077E643}"/>
              </a:ext>
            </a:extLst>
          </p:cNvPr>
          <p:cNvSpPr>
            <a:spLocks noChangeShapeType="1"/>
          </p:cNvSpPr>
          <p:nvPr/>
        </p:nvSpPr>
        <p:spPr bwMode="auto">
          <a:xfrm>
            <a:off x="4762500" y="3198814"/>
            <a:ext cx="0" cy="725487"/>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5" name="Line 7">
            <a:extLst>
              <a:ext uri="{FF2B5EF4-FFF2-40B4-BE49-F238E27FC236}">
                <a16:creationId xmlns:a16="http://schemas.microsoft.com/office/drawing/2014/main" id="{A27374C0-C1FF-46F8-9716-B1D2C4DF9954}"/>
              </a:ext>
            </a:extLst>
          </p:cNvPr>
          <p:cNvSpPr>
            <a:spLocks noChangeShapeType="1"/>
          </p:cNvSpPr>
          <p:nvPr/>
        </p:nvSpPr>
        <p:spPr bwMode="auto">
          <a:xfrm>
            <a:off x="5800725" y="3198814"/>
            <a:ext cx="0" cy="725487"/>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6" name="Line 8">
            <a:extLst>
              <a:ext uri="{FF2B5EF4-FFF2-40B4-BE49-F238E27FC236}">
                <a16:creationId xmlns:a16="http://schemas.microsoft.com/office/drawing/2014/main" id="{640AFA32-23B9-443B-A288-0E84BED6BDF3}"/>
              </a:ext>
            </a:extLst>
          </p:cNvPr>
          <p:cNvSpPr>
            <a:spLocks noChangeShapeType="1"/>
          </p:cNvSpPr>
          <p:nvPr/>
        </p:nvSpPr>
        <p:spPr bwMode="auto">
          <a:xfrm>
            <a:off x="6910388" y="3198814"/>
            <a:ext cx="0" cy="725487"/>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7" name="Line 9">
            <a:extLst>
              <a:ext uri="{FF2B5EF4-FFF2-40B4-BE49-F238E27FC236}">
                <a16:creationId xmlns:a16="http://schemas.microsoft.com/office/drawing/2014/main" id="{F8EBBD65-D3EE-4ABF-8990-75888B13E471}"/>
              </a:ext>
            </a:extLst>
          </p:cNvPr>
          <p:cNvSpPr>
            <a:spLocks noChangeShapeType="1"/>
          </p:cNvSpPr>
          <p:nvPr/>
        </p:nvSpPr>
        <p:spPr bwMode="auto">
          <a:xfrm>
            <a:off x="8064500" y="3211514"/>
            <a:ext cx="0" cy="700087"/>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8" name="Rectangle 10">
            <a:extLst>
              <a:ext uri="{FF2B5EF4-FFF2-40B4-BE49-F238E27FC236}">
                <a16:creationId xmlns:a16="http://schemas.microsoft.com/office/drawing/2014/main" id="{076FBF3C-EDA9-4D66-8934-F5A0B9437D5C}"/>
              </a:ext>
            </a:extLst>
          </p:cNvPr>
          <p:cNvSpPr>
            <a:spLocks noChangeArrowheads="1"/>
          </p:cNvSpPr>
          <p:nvPr/>
        </p:nvSpPr>
        <p:spPr bwMode="auto">
          <a:xfrm>
            <a:off x="8482014" y="3378200"/>
            <a:ext cx="31418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5</a:t>
            </a:r>
          </a:p>
        </p:txBody>
      </p:sp>
      <p:sp>
        <p:nvSpPr>
          <p:cNvPr id="78859" name="Rectangle 11">
            <a:extLst>
              <a:ext uri="{FF2B5EF4-FFF2-40B4-BE49-F238E27FC236}">
                <a16:creationId xmlns:a16="http://schemas.microsoft.com/office/drawing/2014/main" id="{BCF6D63F-9E74-45C8-A08B-861A2EE1B439}"/>
              </a:ext>
            </a:extLst>
          </p:cNvPr>
          <p:cNvSpPr>
            <a:spLocks noChangeArrowheads="1"/>
          </p:cNvSpPr>
          <p:nvPr/>
        </p:nvSpPr>
        <p:spPr bwMode="auto">
          <a:xfrm>
            <a:off x="6040439" y="3365500"/>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12</a:t>
            </a:r>
          </a:p>
        </p:txBody>
      </p:sp>
      <p:sp>
        <p:nvSpPr>
          <p:cNvPr id="78860" name="Rectangle 12">
            <a:extLst>
              <a:ext uri="{FF2B5EF4-FFF2-40B4-BE49-F238E27FC236}">
                <a16:creationId xmlns:a16="http://schemas.microsoft.com/office/drawing/2014/main" id="{4420A1FD-462E-483F-98C7-A2E32D2DE7C5}"/>
              </a:ext>
            </a:extLst>
          </p:cNvPr>
          <p:cNvSpPr>
            <a:spLocks noChangeArrowheads="1"/>
          </p:cNvSpPr>
          <p:nvPr/>
        </p:nvSpPr>
        <p:spPr bwMode="auto">
          <a:xfrm>
            <a:off x="4954589" y="3378200"/>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35</a:t>
            </a:r>
          </a:p>
        </p:txBody>
      </p:sp>
      <p:sp>
        <p:nvSpPr>
          <p:cNvPr id="78861" name="Rectangle 13">
            <a:extLst>
              <a:ext uri="{FF2B5EF4-FFF2-40B4-BE49-F238E27FC236}">
                <a16:creationId xmlns:a16="http://schemas.microsoft.com/office/drawing/2014/main" id="{B8EA5B84-E41A-4300-99BF-BA20C28A278F}"/>
              </a:ext>
            </a:extLst>
          </p:cNvPr>
          <p:cNvSpPr>
            <a:spLocks noChangeArrowheads="1"/>
          </p:cNvSpPr>
          <p:nvPr/>
        </p:nvSpPr>
        <p:spPr bwMode="auto">
          <a:xfrm>
            <a:off x="3868739" y="3378200"/>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42</a:t>
            </a:r>
          </a:p>
        </p:txBody>
      </p:sp>
      <p:sp>
        <p:nvSpPr>
          <p:cNvPr id="78862" name="Rectangle 14">
            <a:extLst>
              <a:ext uri="{FF2B5EF4-FFF2-40B4-BE49-F238E27FC236}">
                <a16:creationId xmlns:a16="http://schemas.microsoft.com/office/drawing/2014/main" id="{F636B3D8-E0E0-420D-A8D4-F0AA1443BBEC}"/>
              </a:ext>
            </a:extLst>
          </p:cNvPr>
          <p:cNvSpPr>
            <a:spLocks noChangeArrowheads="1"/>
          </p:cNvSpPr>
          <p:nvPr/>
        </p:nvSpPr>
        <p:spPr bwMode="auto">
          <a:xfrm>
            <a:off x="2900364" y="3392488"/>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77</a:t>
            </a:r>
          </a:p>
        </p:txBody>
      </p:sp>
      <p:sp>
        <p:nvSpPr>
          <p:cNvPr id="78863" name="Rectangle 15">
            <a:extLst>
              <a:ext uri="{FF2B5EF4-FFF2-40B4-BE49-F238E27FC236}">
                <a16:creationId xmlns:a16="http://schemas.microsoft.com/office/drawing/2014/main" id="{3E12E896-46E9-4B7A-AB43-F07849B7E2A2}"/>
              </a:ext>
            </a:extLst>
          </p:cNvPr>
          <p:cNvSpPr>
            <a:spLocks noChangeArrowheads="1"/>
          </p:cNvSpPr>
          <p:nvPr/>
        </p:nvSpPr>
        <p:spPr bwMode="auto">
          <a:xfrm>
            <a:off x="7083426" y="3363913"/>
            <a:ext cx="57066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101</a:t>
            </a:r>
          </a:p>
        </p:txBody>
      </p:sp>
      <p:sp>
        <p:nvSpPr>
          <p:cNvPr id="78864" name="Rectangle 16">
            <a:extLst>
              <a:ext uri="{FF2B5EF4-FFF2-40B4-BE49-F238E27FC236}">
                <a16:creationId xmlns:a16="http://schemas.microsoft.com/office/drawing/2014/main" id="{F014791E-B862-4D77-A390-3CB77E30E70D}"/>
              </a:ext>
            </a:extLst>
          </p:cNvPr>
          <p:cNvSpPr>
            <a:spLocks noChangeArrowheads="1"/>
          </p:cNvSpPr>
          <p:nvPr/>
        </p:nvSpPr>
        <p:spPr bwMode="auto">
          <a:xfrm>
            <a:off x="2971800" y="4816475"/>
            <a:ext cx="4417876"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1          2          3           4           5            6</a:t>
            </a:r>
          </a:p>
        </p:txBody>
      </p:sp>
      <p:grpSp>
        <p:nvGrpSpPr>
          <p:cNvPr id="78865" name="Group 17">
            <a:extLst>
              <a:ext uri="{FF2B5EF4-FFF2-40B4-BE49-F238E27FC236}">
                <a16:creationId xmlns:a16="http://schemas.microsoft.com/office/drawing/2014/main" id="{3C94BF1F-5EBA-434D-BC24-42806A43C421}"/>
              </a:ext>
            </a:extLst>
          </p:cNvPr>
          <p:cNvGrpSpPr>
            <a:grpSpLocks/>
          </p:cNvGrpSpPr>
          <p:nvPr/>
        </p:nvGrpSpPr>
        <p:grpSpPr bwMode="auto">
          <a:xfrm>
            <a:off x="2667001" y="5224463"/>
            <a:ext cx="6518275" cy="723900"/>
            <a:chOff x="539" y="3921"/>
            <a:chExt cx="3074" cy="608"/>
          </a:xfrm>
        </p:grpSpPr>
        <p:sp>
          <p:nvSpPr>
            <p:cNvPr id="78866" name="Rectangle 18">
              <a:extLst>
                <a:ext uri="{FF2B5EF4-FFF2-40B4-BE49-F238E27FC236}">
                  <a16:creationId xmlns:a16="http://schemas.microsoft.com/office/drawing/2014/main" id="{55E14AFB-6C65-4039-91BB-8B139C6CA3B3}"/>
                </a:ext>
              </a:extLst>
            </p:cNvPr>
            <p:cNvSpPr>
              <a:spLocks noChangeArrowheads="1"/>
            </p:cNvSpPr>
            <p:nvPr/>
          </p:nvSpPr>
          <p:spPr bwMode="auto">
            <a:xfrm>
              <a:off x="539" y="3925"/>
              <a:ext cx="3074" cy="6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7" name="Line 19">
              <a:extLst>
                <a:ext uri="{FF2B5EF4-FFF2-40B4-BE49-F238E27FC236}">
                  <a16:creationId xmlns:a16="http://schemas.microsoft.com/office/drawing/2014/main" id="{2FEAA26B-88CC-4562-80B7-DAE0D813DD32}"/>
                </a:ext>
              </a:extLst>
            </p:cNvPr>
            <p:cNvSpPr>
              <a:spLocks noChangeShapeType="1"/>
            </p:cNvSpPr>
            <p:nvPr/>
          </p:nvSpPr>
          <p:spPr bwMode="auto">
            <a:xfrm>
              <a:off x="1015" y="3921"/>
              <a:ext cx="0" cy="59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8" name="Line 20">
              <a:extLst>
                <a:ext uri="{FF2B5EF4-FFF2-40B4-BE49-F238E27FC236}">
                  <a16:creationId xmlns:a16="http://schemas.microsoft.com/office/drawing/2014/main" id="{B056C78D-AD22-4A16-84AF-8107C7AE17FB}"/>
                </a:ext>
              </a:extLst>
            </p:cNvPr>
            <p:cNvSpPr>
              <a:spLocks noChangeShapeType="1"/>
            </p:cNvSpPr>
            <p:nvPr/>
          </p:nvSpPr>
          <p:spPr bwMode="auto">
            <a:xfrm>
              <a:off x="1495" y="3921"/>
              <a:ext cx="0" cy="60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9" name="Line 21">
              <a:extLst>
                <a:ext uri="{FF2B5EF4-FFF2-40B4-BE49-F238E27FC236}">
                  <a16:creationId xmlns:a16="http://schemas.microsoft.com/office/drawing/2014/main" id="{36704616-59B0-4326-8DD4-28859DD3E82B}"/>
                </a:ext>
              </a:extLst>
            </p:cNvPr>
            <p:cNvSpPr>
              <a:spLocks noChangeShapeType="1"/>
            </p:cNvSpPr>
            <p:nvPr/>
          </p:nvSpPr>
          <p:spPr bwMode="auto">
            <a:xfrm>
              <a:off x="1985" y="3921"/>
              <a:ext cx="0" cy="60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0" name="Line 22">
              <a:extLst>
                <a:ext uri="{FF2B5EF4-FFF2-40B4-BE49-F238E27FC236}">
                  <a16:creationId xmlns:a16="http://schemas.microsoft.com/office/drawing/2014/main" id="{A8418974-F7A9-4823-A95C-CEA9157A72B0}"/>
                </a:ext>
              </a:extLst>
            </p:cNvPr>
            <p:cNvSpPr>
              <a:spLocks noChangeShapeType="1"/>
            </p:cNvSpPr>
            <p:nvPr/>
          </p:nvSpPr>
          <p:spPr bwMode="auto">
            <a:xfrm>
              <a:off x="2508" y="3921"/>
              <a:ext cx="0" cy="60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1" name="Line 23">
              <a:extLst>
                <a:ext uri="{FF2B5EF4-FFF2-40B4-BE49-F238E27FC236}">
                  <a16:creationId xmlns:a16="http://schemas.microsoft.com/office/drawing/2014/main" id="{D539697F-004D-40DD-BC5C-647F342B936F}"/>
                </a:ext>
              </a:extLst>
            </p:cNvPr>
            <p:cNvSpPr>
              <a:spLocks noChangeShapeType="1"/>
            </p:cNvSpPr>
            <p:nvPr/>
          </p:nvSpPr>
          <p:spPr bwMode="auto">
            <a:xfrm>
              <a:off x="3052" y="3932"/>
              <a:ext cx="0" cy="587"/>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2" name="Rectangle 24">
              <a:extLst>
                <a:ext uri="{FF2B5EF4-FFF2-40B4-BE49-F238E27FC236}">
                  <a16:creationId xmlns:a16="http://schemas.microsoft.com/office/drawing/2014/main" id="{98A30693-A675-40C5-A47B-0CBC669BF212}"/>
                </a:ext>
              </a:extLst>
            </p:cNvPr>
            <p:cNvSpPr>
              <a:spLocks noChangeArrowheads="1"/>
            </p:cNvSpPr>
            <p:nvPr/>
          </p:nvSpPr>
          <p:spPr bwMode="auto">
            <a:xfrm>
              <a:off x="679" y="4061"/>
              <a:ext cx="14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5</a:t>
              </a:r>
            </a:p>
          </p:txBody>
        </p:sp>
        <p:sp>
          <p:nvSpPr>
            <p:cNvPr id="78873" name="Rectangle 25">
              <a:extLst>
                <a:ext uri="{FF2B5EF4-FFF2-40B4-BE49-F238E27FC236}">
                  <a16:creationId xmlns:a16="http://schemas.microsoft.com/office/drawing/2014/main" id="{F3AFCE66-3298-47CC-96D2-8D36D14AB93C}"/>
                </a:ext>
              </a:extLst>
            </p:cNvPr>
            <p:cNvSpPr>
              <a:spLocks noChangeArrowheads="1"/>
            </p:cNvSpPr>
            <p:nvPr/>
          </p:nvSpPr>
          <p:spPr bwMode="auto">
            <a:xfrm>
              <a:off x="1106" y="4050"/>
              <a:ext cx="209"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12</a:t>
              </a:r>
            </a:p>
          </p:txBody>
        </p:sp>
        <p:sp>
          <p:nvSpPr>
            <p:cNvPr id="78874" name="Rectangle 26">
              <a:extLst>
                <a:ext uri="{FF2B5EF4-FFF2-40B4-BE49-F238E27FC236}">
                  <a16:creationId xmlns:a16="http://schemas.microsoft.com/office/drawing/2014/main" id="{9D0CB8F3-3AD4-4433-ADFD-196DEE209527}"/>
                </a:ext>
              </a:extLst>
            </p:cNvPr>
            <p:cNvSpPr>
              <a:spLocks noChangeArrowheads="1"/>
            </p:cNvSpPr>
            <p:nvPr/>
          </p:nvSpPr>
          <p:spPr bwMode="auto">
            <a:xfrm>
              <a:off x="1586" y="4040"/>
              <a:ext cx="209"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35</a:t>
              </a:r>
            </a:p>
          </p:txBody>
        </p:sp>
        <p:sp>
          <p:nvSpPr>
            <p:cNvPr id="78875" name="Rectangle 27">
              <a:extLst>
                <a:ext uri="{FF2B5EF4-FFF2-40B4-BE49-F238E27FC236}">
                  <a16:creationId xmlns:a16="http://schemas.microsoft.com/office/drawing/2014/main" id="{9816BCCD-CE9A-4520-894A-4B209301562E}"/>
                </a:ext>
              </a:extLst>
            </p:cNvPr>
            <p:cNvSpPr>
              <a:spLocks noChangeArrowheads="1"/>
            </p:cNvSpPr>
            <p:nvPr/>
          </p:nvSpPr>
          <p:spPr bwMode="auto">
            <a:xfrm>
              <a:off x="2087" y="4061"/>
              <a:ext cx="209"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42</a:t>
              </a:r>
            </a:p>
          </p:txBody>
        </p:sp>
        <p:sp>
          <p:nvSpPr>
            <p:cNvPr id="78876" name="Rectangle 28">
              <a:extLst>
                <a:ext uri="{FF2B5EF4-FFF2-40B4-BE49-F238E27FC236}">
                  <a16:creationId xmlns:a16="http://schemas.microsoft.com/office/drawing/2014/main" id="{5D5853A4-134E-4DD2-9E39-3594F13CC852}"/>
                </a:ext>
              </a:extLst>
            </p:cNvPr>
            <p:cNvSpPr>
              <a:spLocks noChangeArrowheads="1"/>
            </p:cNvSpPr>
            <p:nvPr/>
          </p:nvSpPr>
          <p:spPr bwMode="auto">
            <a:xfrm>
              <a:off x="2621" y="4050"/>
              <a:ext cx="209"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77</a:t>
              </a:r>
            </a:p>
          </p:txBody>
        </p:sp>
        <p:sp>
          <p:nvSpPr>
            <p:cNvPr id="78877" name="Rectangle 29">
              <a:extLst>
                <a:ext uri="{FF2B5EF4-FFF2-40B4-BE49-F238E27FC236}">
                  <a16:creationId xmlns:a16="http://schemas.microsoft.com/office/drawing/2014/main" id="{623113D8-07F5-4791-86F4-2F10A46555F4}"/>
                </a:ext>
              </a:extLst>
            </p:cNvPr>
            <p:cNvSpPr>
              <a:spLocks noChangeArrowheads="1"/>
            </p:cNvSpPr>
            <p:nvPr/>
          </p:nvSpPr>
          <p:spPr bwMode="auto">
            <a:xfrm>
              <a:off x="3112" y="4050"/>
              <a:ext cx="269"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101</a:t>
              </a:r>
            </a:p>
          </p:txBody>
        </p:sp>
      </p:grpSp>
      <p:sp>
        <p:nvSpPr>
          <p:cNvPr id="78878" name="Rectangle 30">
            <a:extLst>
              <a:ext uri="{FF2B5EF4-FFF2-40B4-BE49-F238E27FC236}">
                <a16:creationId xmlns:a16="http://schemas.microsoft.com/office/drawing/2014/main" id="{7E6222E0-40C3-4864-9CB1-E2768F679927}"/>
              </a:ext>
            </a:extLst>
          </p:cNvPr>
          <p:cNvSpPr>
            <a:spLocks noChangeArrowheads="1"/>
          </p:cNvSpPr>
          <p:nvPr/>
        </p:nvSpPr>
        <p:spPr bwMode="auto">
          <a:xfrm>
            <a:off x="3048000" y="2743200"/>
            <a:ext cx="4417876"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1          2          3          4            5            6</a:t>
            </a:r>
          </a:p>
        </p:txBody>
      </p:sp>
      <p:sp>
        <p:nvSpPr>
          <p:cNvPr id="78882" name="Line 34">
            <a:extLst>
              <a:ext uri="{FF2B5EF4-FFF2-40B4-BE49-F238E27FC236}">
                <a16:creationId xmlns:a16="http://schemas.microsoft.com/office/drawing/2014/main" id="{3453F416-CE68-46E4-8729-40CAF50744CA}"/>
              </a:ext>
            </a:extLst>
          </p:cNvPr>
          <p:cNvSpPr>
            <a:spLocks noChangeShapeType="1"/>
          </p:cNvSpPr>
          <p:nvPr/>
        </p:nvSpPr>
        <p:spPr bwMode="auto">
          <a:xfrm>
            <a:off x="5800725" y="4094163"/>
            <a:ext cx="0" cy="900112"/>
          </a:xfrm>
          <a:prstGeom prst="line">
            <a:avLst/>
          </a:prstGeom>
          <a:noFill/>
          <a:ln w="76200">
            <a:solidFill>
              <a:srgbClr val="FF0033"/>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56F416-880C-45F4-B497-8D0E58CF9D6D}"/>
              </a:ext>
            </a:extLst>
          </p:cNvPr>
          <p:cNvSpPr>
            <a:spLocks noGrp="1"/>
          </p:cNvSpPr>
          <p:nvPr>
            <p:ph type="title"/>
          </p:nvPr>
        </p:nvSpPr>
        <p:spPr/>
        <p:txBody>
          <a:bodyPr/>
          <a:lstStyle/>
          <a:p>
            <a:r>
              <a:rPr lang="en-US" dirty="0"/>
              <a:t>Complexity of sorting Algorithm</a:t>
            </a:r>
          </a:p>
        </p:txBody>
      </p:sp>
      <p:sp>
        <p:nvSpPr>
          <p:cNvPr id="4" name="Rectangle 3">
            <a:extLst>
              <a:ext uri="{FF2B5EF4-FFF2-40B4-BE49-F238E27FC236}">
                <a16:creationId xmlns:a16="http://schemas.microsoft.com/office/drawing/2014/main" id="{BB521FED-C922-4D24-B91C-B613EE53B3E4}"/>
              </a:ext>
            </a:extLst>
          </p:cNvPr>
          <p:cNvSpPr/>
          <p:nvPr/>
        </p:nvSpPr>
        <p:spPr>
          <a:xfrm>
            <a:off x="815705" y="827012"/>
            <a:ext cx="10842895" cy="5563831"/>
          </a:xfrm>
          <a:prstGeom prst="rect">
            <a:avLst/>
          </a:prstGeom>
        </p:spPr>
        <p:txBody>
          <a:bodyPr wrap="square">
            <a:spAutoFit/>
          </a:bodyPr>
          <a:lstStyle/>
          <a:p>
            <a:pPr>
              <a:lnSpc>
                <a:spcPct val="150000"/>
              </a:lnSpc>
            </a:pPr>
            <a:r>
              <a:rPr lang="en-US" sz="2400" dirty="0"/>
              <a:t>The complexity of sorting algorithm calculates the running time of a function in which 'n' number of items are to be sorted. The choice for which sorting method is suitable for a problem depends on several dependency configurations for different problems. The most noteworthy of these considerations are:</a:t>
            </a:r>
          </a:p>
          <a:p>
            <a:pPr>
              <a:lnSpc>
                <a:spcPct val="150000"/>
              </a:lnSpc>
            </a:pPr>
            <a:endParaRPr lang="en-US" sz="2400" dirty="0"/>
          </a:p>
          <a:p>
            <a:pPr marL="342900" indent="-342900">
              <a:lnSpc>
                <a:spcPct val="150000"/>
              </a:lnSpc>
              <a:buFont typeface="Arial" panose="020B0604020202020204" pitchFamily="34" charset="0"/>
              <a:buChar char="•"/>
            </a:pPr>
            <a:r>
              <a:rPr lang="en-US" sz="2400" dirty="0"/>
              <a:t>The length of time spent by the programmer in programming a specific sorting program</a:t>
            </a:r>
          </a:p>
          <a:p>
            <a:pPr marL="342900" indent="-342900">
              <a:lnSpc>
                <a:spcPct val="150000"/>
              </a:lnSpc>
              <a:buFont typeface="Arial" panose="020B0604020202020204" pitchFamily="34" charset="0"/>
              <a:buChar char="•"/>
            </a:pPr>
            <a:r>
              <a:rPr lang="en-US" sz="2400" dirty="0"/>
              <a:t>Amount of machine time necessary for running the program</a:t>
            </a:r>
          </a:p>
          <a:p>
            <a:pPr marL="342900" indent="-342900">
              <a:lnSpc>
                <a:spcPct val="150000"/>
              </a:lnSpc>
              <a:buFont typeface="Arial" panose="020B0604020202020204" pitchFamily="34" charset="0"/>
              <a:buChar char="•"/>
            </a:pPr>
            <a:r>
              <a:rPr lang="en-US" sz="2400" dirty="0"/>
              <a:t>The amount of memory necessary for running the program</a:t>
            </a:r>
          </a:p>
        </p:txBody>
      </p:sp>
    </p:spTree>
    <p:extLst>
      <p:ext uri="{BB962C8B-B14F-4D97-AF65-F5344CB8AC3E}">
        <p14:creationId xmlns:p14="http://schemas.microsoft.com/office/powerpoint/2010/main" val="140719965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308568" y="383820"/>
            <a:ext cx="8831023" cy="609600"/>
          </a:xfrm>
        </p:spPr>
        <p:txBody>
          <a:bodyPr/>
          <a:lstStyle/>
          <a:p>
            <a:r>
              <a:rPr lang="en-US" altLang="en-US" dirty="0"/>
              <a:t>Problem-Definition</a:t>
            </a:r>
            <a:r>
              <a:rPr lang="en-US" altLang="en-US" sz="2664" b="0" dirty="0"/>
              <a:t> </a:t>
            </a:r>
          </a:p>
        </p:txBody>
      </p:sp>
      <p:sp>
        <p:nvSpPr>
          <p:cNvPr id="303107" name="Rectangle 3"/>
          <p:cNvSpPr>
            <a:spLocks noGrp="1" noChangeArrowheads="1"/>
          </p:cNvSpPr>
          <p:nvPr>
            <p:ph type="body" idx="1"/>
          </p:nvPr>
        </p:nvSpPr>
        <p:spPr>
          <a:xfrm>
            <a:off x="411664" y="1219201"/>
            <a:ext cx="11470179" cy="4518026"/>
          </a:xfrm>
        </p:spPr>
        <p:txBody>
          <a:bodyPr/>
          <a:lstStyle/>
          <a:p>
            <a:r>
              <a:rPr lang="en-US" altLang="en-US" b="1" dirty="0">
                <a:solidFill>
                  <a:schemeClr val="tx2">
                    <a:lumMod val="75000"/>
                  </a:schemeClr>
                </a:solidFill>
              </a:rPr>
              <a:t>Definition:</a:t>
            </a:r>
            <a:r>
              <a:rPr lang="en-US" altLang="en-US" dirty="0">
                <a:solidFill>
                  <a:schemeClr val="tx2">
                    <a:lumMod val="75000"/>
                  </a:schemeClr>
                </a:solidFill>
              </a:rPr>
              <a:t> </a:t>
            </a:r>
            <a:r>
              <a:rPr lang="en-US" altLang="en-US" dirty="0"/>
              <a:t>A </a:t>
            </a:r>
            <a:r>
              <a:rPr lang="en-US" altLang="en-US" i="1" dirty="0"/>
              <a:t>problem</a:t>
            </a:r>
            <a:r>
              <a:rPr lang="en-US" altLang="en-US" dirty="0"/>
              <a:t> is a puzzle that requires logical thought or mathematics to solve</a:t>
            </a:r>
          </a:p>
          <a:p>
            <a:pPr>
              <a:buFontTx/>
              <a:buNone/>
            </a:pPr>
            <a:endParaRPr lang="en-US" altLang="en-US" dirty="0"/>
          </a:p>
          <a:p>
            <a:r>
              <a:rPr lang="en-US" altLang="en-US" dirty="0"/>
              <a:t>What is </a:t>
            </a:r>
            <a:r>
              <a:rPr lang="en-US" altLang="en-US" b="1" dirty="0">
                <a:solidFill>
                  <a:schemeClr val="tx2">
                    <a:lumMod val="75000"/>
                  </a:schemeClr>
                </a:solidFill>
              </a:rPr>
              <a:t>Problem solving</a:t>
            </a:r>
            <a:r>
              <a:rPr lang="en-US" altLang="en-US" i="1" dirty="0">
                <a:solidFill>
                  <a:schemeClr val="tx2">
                    <a:lumMod val="75000"/>
                  </a:schemeClr>
                </a:solidFill>
              </a:rPr>
              <a:t> </a:t>
            </a:r>
            <a:r>
              <a:rPr lang="en-US" altLang="en-US" dirty="0"/>
              <a:t>?</a:t>
            </a:r>
          </a:p>
          <a:p>
            <a:pPr>
              <a:buFontTx/>
              <a:buNone/>
            </a:pPr>
            <a:r>
              <a:rPr lang="en-US" altLang="en-US" dirty="0"/>
              <a:t>      The act of defining a problem; determining its cause; identifying, prioritizing and selecting alternatives for a solution; and implementing that solution.</a:t>
            </a:r>
            <a:br>
              <a:rPr lang="en-US" altLang="en-US" dirty="0"/>
            </a:br>
            <a:endParaRPr lang="en-US" altLang="en-US" dirty="0"/>
          </a:p>
          <a:p>
            <a:endParaRPr lang="en-US" altLang="en-US" dirty="0"/>
          </a:p>
        </p:txBody>
      </p:sp>
    </p:spTree>
    <p:extLst>
      <p:ext uri="{BB962C8B-B14F-4D97-AF65-F5344CB8AC3E}">
        <p14:creationId xmlns:p14="http://schemas.microsoft.com/office/powerpoint/2010/main" val="3011273136"/>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951F80-702F-4BAA-9A99-AEC740714ED6}"/>
              </a:ext>
            </a:extLst>
          </p:cNvPr>
          <p:cNvSpPr>
            <a:spLocks noGrp="1"/>
          </p:cNvSpPr>
          <p:nvPr>
            <p:ph type="title"/>
          </p:nvPr>
        </p:nvSpPr>
        <p:spPr/>
        <p:txBody>
          <a:bodyPr/>
          <a:lstStyle/>
          <a:p>
            <a:r>
              <a:rPr lang="en-US" dirty="0"/>
              <a:t>Types of Sorting Techniques</a:t>
            </a:r>
          </a:p>
        </p:txBody>
      </p:sp>
      <p:sp>
        <p:nvSpPr>
          <p:cNvPr id="4" name="Rectangle 3">
            <a:extLst>
              <a:ext uri="{FF2B5EF4-FFF2-40B4-BE49-F238E27FC236}">
                <a16:creationId xmlns:a16="http://schemas.microsoft.com/office/drawing/2014/main" id="{BE6BD907-3165-4F3F-8336-504A91366227}"/>
              </a:ext>
            </a:extLst>
          </p:cNvPr>
          <p:cNvSpPr/>
          <p:nvPr/>
        </p:nvSpPr>
        <p:spPr>
          <a:xfrm>
            <a:off x="1120725" y="1005669"/>
            <a:ext cx="9950549" cy="6852838"/>
          </a:xfrm>
          <a:prstGeom prst="rect">
            <a:avLst/>
          </a:prstGeom>
        </p:spPr>
        <p:txBody>
          <a:bodyPr wrap="square">
            <a:spAutoFit/>
          </a:bodyPr>
          <a:lstStyle/>
          <a:p>
            <a:pPr>
              <a:lnSpc>
                <a:spcPct val="200000"/>
              </a:lnSpc>
              <a:buFont typeface="Arial" panose="020B0604020202020204" pitchFamily="34" charset="0"/>
              <a:buChar char="•"/>
            </a:pPr>
            <a:r>
              <a:rPr lang="en-US" sz="2800" dirty="0">
                <a:solidFill>
                  <a:srgbClr val="000000"/>
                </a:solidFill>
                <a:latin typeface="Roboto"/>
              </a:rPr>
              <a:t>Bubble Sort</a:t>
            </a:r>
          </a:p>
          <a:p>
            <a:pPr>
              <a:lnSpc>
                <a:spcPct val="200000"/>
              </a:lnSpc>
              <a:buFont typeface="Arial" panose="020B0604020202020204" pitchFamily="34" charset="0"/>
              <a:buChar char="•"/>
            </a:pPr>
            <a:r>
              <a:rPr lang="en-US" sz="2800" dirty="0">
                <a:solidFill>
                  <a:srgbClr val="000000"/>
                </a:solidFill>
                <a:latin typeface="Roboto"/>
              </a:rPr>
              <a:t>Selection Sort</a:t>
            </a:r>
          </a:p>
          <a:p>
            <a:pPr>
              <a:lnSpc>
                <a:spcPct val="200000"/>
              </a:lnSpc>
              <a:buFont typeface="Arial" panose="020B0604020202020204" pitchFamily="34" charset="0"/>
              <a:buChar char="•"/>
            </a:pPr>
            <a:r>
              <a:rPr lang="en-US" sz="2800" dirty="0">
                <a:solidFill>
                  <a:srgbClr val="000000"/>
                </a:solidFill>
                <a:latin typeface="Roboto"/>
              </a:rPr>
              <a:t>Merge Sort</a:t>
            </a:r>
          </a:p>
          <a:p>
            <a:pPr>
              <a:lnSpc>
                <a:spcPct val="200000"/>
              </a:lnSpc>
              <a:buFont typeface="Arial" panose="020B0604020202020204" pitchFamily="34" charset="0"/>
              <a:buChar char="•"/>
            </a:pPr>
            <a:r>
              <a:rPr lang="en-US" sz="2800" dirty="0">
                <a:solidFill>
                  <a:srgbClr val="000000"/>
                </a:solidFill>
                <a:latin typeface="Roboto"/>
              </a:rPr>
              <a:t>Insertion Sort</a:t>
            </a:r>
          </a:p>
          <a:p>
            <a:pPr>
              <a:lnSpc>
                <a:spcPct val="200000"/>
              </a:lnSpc>
              <a:buFont typeface="Arial" panose="020B0604020202020204" pitchFamily="34" charset="0"/>
              <a:buChar char="•"/>
            </a:pPr>
            <a:r>
              <a:rPr lang="en-US" sz="2800" dirty="0">
                <a:solidFill>
                  <a:srgbClr val="000000"/>
                </a:solidFill>
                <a:latin typeface="Roboto"/>
              </a:rPr>
              <a:t>Quick Sort</a:t>
            </a:r>
          </a:p>
          <a:p>
            <a:pPr>
              <a:lnSpc>
                <a:spcPct val="200000"/>
              </a:lnSpc>
              <a:buFont typeface="Arial" panose="020B0604020202020204" pitchFamily="34" charset="0"/>
              <a:buChar char="•"/>
            </a:pPr>
            <a:r>
              <a:rPr lang="en-US" sz="2800" dirty="0">
                <a:solidFill>
                  <a:srgbClr val="000000"/>
                </a:solidFill>
                <a:latin typeface="Roboto"/>
              </a:rPr>
              <a:t>Heap Sort</a:t>
            </a:r>
          </a:p>
          <a:p>
            <a:pPr>
              <a:lnSpc>
                <a:spcPct val="200000"/>
              </a:lnSpc>
            </a:pPr>
            <a:br>
              <a:rPr lang="en-US" sz="2800" dirty="0">
                <a:solidFill>
                  <a:srgbClr val="000000"/>
                </a:solidFill>
              </a:rPr>
            </a:br>
            <a:endParaRPr lang="en-US" sz="2800" dirty="0">
              <a:solidFill>
                <a:srgbClr val="000000"/>
              </a:solidFill>
            </a:endParaRPr>
          </a:p>
        </p:txBody>
      </p:sp>
    </p:spTree>
    <p:extLst>
      <p:ext uri="{BB962C8B-B14F-4D97-AF65-F5344CB8AC3E}">
        <p14:creationId xmlns:p14="http://schemas.microsoft.com/office/powerpoint/2010/main" val="2955172840"/>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a:extLst>
              <a:ext uri="{FF2B5EF4-FFF2-40B4-BE49-F238E27FC236}">
                <a16:creationId xmlns:a16="http://schemas.microsoft.com/office/drawing/2014/main" id="{30D28180-EA68-4FE2-BA5B-2C3834119574}"/>
              </a:ext>
            </a:extLst>
          </p:cNvPr>
          <p:cNvSpPr>
            <a:spLocks noGrp="1" noChangeArrowheads="1"/>
          </p:cNvSpPr>
          <p:nvPr>
            <p:ph type="title"/>
          </p:nvPr>
        </p:nvSpPr>
        <p:spPr/>
        <p:txBody>
          <a:bodyPr>
            <a:normAutofit fontScale="90000"/>
          </a:bodyPr>
          <a:lstStyle/>
          <a:p>
            <a:r>
              <a:rPr lang="en-US" altLang="en-US" dirty="0"/>
              <a:t>Bubble sort - "Bubbling Up" the Largest Element</a:t>
            </a:r>
          </a:p>
        </p:txBody>
      </p:sp>
      <p:sp>
        <p:nvSpPr>
          <p:cNvPr id="210947" name="Rectangle 3">
            <a:extLst>
              <a:ext uri="{FF2B5EF4-FFF2-40B4-BE49-F238E27FC236}">
                <a16:creationId xmlns:a16="http://schemas.microsoft.com/office/drawing/2014/main" id="{2D6B4C1B-334C-4CEE-A4C3-8FAD0256D25A}"/>
              </a:ext>
            </a:extLst>
          </p:cNvPr>
          <p:cNvSpPr>
            <a:spLocks noGrp="1" noChangeArrowheads="1"/>
          </p:cNvSpPr>
          <p:nvPr>
            <p:ph type="body" idx="1"/>
          </p:nvPr>
        </p:nvSpPr>
        <p:spPr/>
        <p:txBody>
          <a:bodyPr/>
          <a:lstStyle/>
          <a:p>
            <a:r>
              <a:rPr lang="en-US" altLang="en-US" b="1"/>
              <a:t>Traverse a collection of elements</a:t>
            </a:r>
          </a:p>
          <a:p>
            <a:pPr lvl="1"/>
            <a:r>
              <a:rPr lang="en-US" altLang="en-US" b="1"/>
              <a:t>Move from the front to the end</a:t>
            </a:r>
          </a:p>
          <a:p>
            <a:pPr lvl="1"/>
            <a:r>
              <a:rPr lang="en-US" altLang="en-US" b="1"/>
              <a:t>“Bubble” the </a:t>
            </a:r>
            <a:r>
              <a:rPr lang="en-US" altLang="en-US" b="1">
                <a:solidFill>
                  <a:srgbClr val="3333FF"/>
                </a:solidFill>
              </a:rPr>
              <a:t>largest value</a:t>
            </a:r>
            <a:r>
              <a:rPr lang="en-US" altLang="en-US" b="1"/>
              <a:t> to the end using </a:t>
            </a:r>
            <a:r>
              <a:rPr lang="en-US" altLang="en-US" b="1">
                <a:solidFill>
                  <a:srgbClr val="3333FF"/>
                </a:solidFill>
              </a:rPr>
              <a:t>pair-wise comparisons and swapping</a:t>
            </a:r>
          </a:p>
        </p:txBody>
      </p:sp>
      <p:sp>
        <p:nvSpPr>
          <p:cNvPr id="210948" name="Rectangle 4">
            <a:extLst>
              <a:ext uri="{FF2B5EF4-FFF2-40B4-BE49-F238E27FC236}">
                <a16:creationId xmlns:a16="http://schemas.microsoft.com/office/drawing/2014/main" id="{C1D2F8CB-D663-45E2-A5BB-803BC71DC5E5}"/>
              </a:ext>
            </a:extLst>
          </p:cNvPr>
          <p:cNvSpPr>
            <a:spLocks noChangeArrowheads="1"/>
          </p:cNvSpPr>
          <p:nvPr/>
        </p:nvSpPr>
        <p:spPr bwMode="auto">
          <a:xfrm>
            <a:off x="2735264" y="4592638"/>
            <a:ext cx="6518275" cy="71596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Line 5">
            <a:extLst>
              <a:ext uri="{FF2B5EF4-FFF2-40B4-BE49-F238E27FC236}">
                <a16:creationId xmlns:a16="http://schemas.microsoft.com/office/drawing/2014/main" id="{DECD747A-73ED-4F8B-8340-1F2469BB8C72}"/>
              </a:ext>
            </a:extLst>
          </p:cNvPr>
          <p:cNvSpPr>
            <a:spLocks noChangeShapeType="1"/>
          </p:cNvSpPr>
          <p:nvPr/>
        </p:nvSpPr>
        <p:spPr bwMode="auto">
          <a:xfrm>
            <a:off x="3744913" y="4587875"/>
            <a:ext cx="0" cy="7127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0" name="Line 6">
            <a:extLst>
              <a:ext uri="{FF2B5EF4-FFF2-40B4-BE49-F238E27FC236}">
                <a16:creationId xmlns:a16="http://schemas.microsoft.com/office/drawing/2014/main" id="{AFF48BD3-5737-4CB4-9ED4-2028CC7D736C}"/>
              </a:ext>
            </a:extLst>
          </p:cNvPr>
          <p:cNvSpPr>
            <a:spLocks noChangeShapeType="1"/>
          </p:cNvSpPr>
          <p:nvPr/>
        </p:nvSpPr>
        <p:spPr bwMode="auto">
          <a:xfrm>
            <a:off x="4762500" y="4587875"/>
            <a:ext cx="0" cy="7254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1" name="Line 7">
            <a:extLst>
              <a:ext uri="{FF2B5EF4-FFF2-40B4-BE49-F238E27FC236}">
                <a16:creationId xmlns:a16="http://schemas.microsoft.com/office/drawing/2014/main" id="{757D639F-B9D6-4870-845B-5B1B7BCE0DCC}"/>
              </a:ext>
            </a:extLst>
          </p:cNvPr>
          <p:cNvSpPr>
            <a:spLocks noChangeShapeType="1"/>
          </p:cNvSpPr>
          <p:nvPr/>
        </p:nvSpPr>
        <p:spPr bwMode="auto">
          <a:xfrm>
            <a:off x="5800725" y="4587875"/>
            <a:ext cx="0" cy="7254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Line 8">
            <a:extLst>
              <a:ext uri="{FF2B5EF4-FFF2-40B4-BE49-F238E27FC236}">
                <a16:creationId xmlns:a16="http://schemas.microsoft.com/office/drawing/2014/main" id="{ECE6A2C4-E479-40C1-B8BD-7578B78C7AB0}"/>
              </a:ext>
            </a:extLst>
          </p:cNvPr>
          <p:cNvSpPr>
            <a:spLocks noChangeShapeType="1"/>
          </p:cNvSpPr>
          <p:nvPr/>
        </p:nvSpPr>
        <p:spPr bwMode="auto">
          <a:xfrm>
            <a:off x="6910388" y="4587875"/>
            <a:ext cx="0" cy="7254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3" name="Line 9">
            <a:extLst>
              <a:ext uri="{FF2B5EF4-FFF2-40B4-BE49-F238E27FC236}">
                <a16:creationId xmlns:a16="http://schemas.microsoft.com/office/drawing/2014/main" id="{95F9D86A-8332-455F-94ED-CD717E4B0BD8}"/>
              </a:ext>
            </a:extLst>
          </p:cNvPr>
          <p:cNvSpPr>
            <a:spLocks noChangeShapeType="1"/>
          </p:cNvSpPr>
          <p:nvPr/>
        </p:nvSpPr>
        <p:spPr bwMode="auto">
          <a:xfrm>
            <a:off x="8064500" y="4600575"/>
            <a:ext cx="0" cy="7000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a:extLst>
              <a:ext uri="{FF2B5EF4-FFF2-40B4-BE49-F238E27FC236}">
                <a16:creationId xmlns:a16="http://schemas.microsoft.com/office/drawing/2014/main" id="{5E183CEF-5679-4CF7-B627-65D93E32CF07}"/>
              </a:ext>
            </a:extLst>
          </p:cNvPr>
          <p:cNvSpPr>
            <a:spLocks noChangeArrowheads="1"/>
          </p:cNvSpPr>
          <p:nvPr/>
        </p:nvSpPr>
        <p:spPr bwMode="auto">
          <a:xfrm>
            <a:off x="8482014" y="4767263"/>
            <a:ext cx="31418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5</a:t>
            </a:r>
          </a:p>
        </p:txBody>
      </p:sp>
      <p:sp>
        <p:nvSpPr>
          <p:cNvPr id="210955" name="Rectangle 11">
            <a:extLst>
              <a:ext uri="{FF2B5EF4-FFF2-40B4-BE49-F238E27FC236}">
                <a16:creationId xmlns:a16="http://schemas.microsoft.com/office/drawing/2014/main" id="{1B7F2E94-3122-45FB-827C-5F47F7D3E661}"/>
              </a:ext>
            </a:extLst>
          </p:cNvPr>
          <p:cNvSpPr>
            <a:spLocks noChangeArrowheads="1"/>
          </p:cNvSpPr>
          <p:nvPr/>
        </p:nvSpPr>
        <p:spPr bwMode="auto">
          <a:xfrm>
            <a:off x="6040439" y="4754563"/>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12</a:t>
            </a:r>
          </a:p>
        </p:txBody>
      </p:sp>
      <p:sp>
        <p:nvSpPr>
          <p:cNvPr id="210956" name="Rectangle 12">
            <a:extLst>
              <a:ext uri="{FF2B5EF4-FFF2-40B4-BE49-F238E27FC236}">
                <a16:creationId xmlns:a16="http://schemas.microsoft.com/office/drawing/2014/main" id="{67A52567-4556-4626-A263-9916BD7DA9C1}"/>
              </a:ext>
            </a:extLst>
          </p:cNvPr>
          <p:cNvSpPr>
            <a:spLocks noChangeArrowheads="1"/>
          </p:cNvSpPr>
          <p:nvPr/>
        </p:nvSpPr>
        <p:spPr bwMode="auto">
          <a:xfrm>
            <a:off x="4954589" y="4767263"/>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35</a:t>
            </a:r>
          </a:p>
        </p:txBody>
      </p:sp>
      <p:sp>
        <p:nvSpPr>
          <p:cNvPr id="210957" name="Rectangle 13">
            <a:extLst>
              <a:ext uri="{FF2B5EF4-FFF2-40B4-BE49-F238E27FC236}">
                <a16:creationId xmlns:a16="http://schemas.microsoft.com/office/drawing/2014/main" id="{094802E4-496F-4597-B578-1875C134070B}"/>
              </a:ext>
            </a:extLst>
          </p:cNvPr>
          <p:cNvSpPr>
            <a:spLocks noChangeArrowheads="1"/>
          </p:cNvSpPr>
          <p:nvPr/>
        </p:nvSpPr>
        <p:spPr bwMode="auto">
          <a:xfrm>
            <a:off x="3868739" y="4767263"/>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42</a:t>
            </a:r>
          </a:p>
        </p:txBody>
      </p:sp>
      <p:sp>
        <p:nvSpPr>
          <p:cNvPr id="210958" name="Rectangle 14">
            <a:extLst>
              <a:ext uri="{FF2B5EF4-FFF2-40B4-BE49-F238E27FC236}">
                <a16:creationId xmlns:a16="http://schemas.microsoft.com/office/drawing/2014/main" id="{47DD9347-A47F-4EF6-A0D9-AC1216B2226C}"/>
              </a:ext>
            </a:extLst>
          </p:cNvPr>
          <p:cNvSpPr>
            <a:spLocks noChangeArrowheads="1"/>
          </p:cNvSpPr>
          <p:nvPr/>
        </p:nvSpPr>
        <p:spPr bwMode="auto">
          <a:xfrm>
            <a:off x="2900364" y="4781550"/>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77</a:t>
            </a:r>
          </a:p>
        </p:txBody>
      </p:sp>
      <p:sp>
        <p:nvSpPr>
          <p:cNvPr id="210959" name="Rectangle 15">
            <a:extLst>
              <a:ext uri="{FF2B5EF4-FFF2-40B4-BE49-F238E27FC236}">
                <a16:creationId xmlns:a16="http://schemas.microsoft.com/office/drawing/2014/main" id="{7186530C-B0BB-4325-A6D5-5A96D8B35FE3}"/>
              </a:ext>
            </a:extLst>
          </p:cNvPr>
          <p:cNvSpPr>
            <a:spLocks noChangeArrowheads="1"/>
          </p:cNvSpPr>
          <p:nvPr/>
        </p:nvSpPr>
        <p:spPr bwMode="auto">
          <a:xfrm>
            <a:off x="7083426" y="4752975"/>
            <a:ext cx="57066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101</a:t>
            </a:r>
          </a:p>
        </p:txBody>
      </p:sp>
      <p:sp>
        <p:nvSpPr>
          <p:cNvPr id="210960" name="Rectangle 16">
            <a:extLst>
              <a:ext uri="{FF2B5EF4-FFF2-40B4-BE49-F238E27FC236}">
                <a16:creationId xmlns:a16="http://schemas.microsoft.com/office/drawing/2014/main" id="{00B74972-1DEF-4675-A2D3-B49487AEC2E1}"/>
              </a:ext>
            </a:extLst>
          </p:cNvPr>
          <p:cNvSpPr>
            <a:spLocks noChangeArrowheads="1"/>
          </p:cNvSpPr>
          <p:nvPr/>
        </p:nvSpPr>
        <p:spPr bwMode="auto">
          <a:xfrm>
            <a:off x="3048000" y="4132263"/>
            <a:ext cx="4417876"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1          2          3          4            5            6</a:t>
            </a:r>
          </a:p>
        </p:txBody>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050">
            <a:extLst>
              <a:ext uri="{FF2B5EF4-FFF2-40B4-BE49-F238E27FC236}">
                <a16:creationId xmlns:a16="http://schemas.microsoft.com/office/drawing/2014/main" id="{5D718900-28C8-4FB9-B396-8944242E6968}"/>
              </a:ext>
            </a:extLst>
          </p:cNvPr>
          <p:cNvSpPr>
            <a:spLocks noGrp="1" noChangeArrowheads="1"/>
          </p:cNvSpPr>
          <p:nvPr>
            <p:ph type="title"/>
          </p:nvPr>
        </p:nvSpPr>
        <p:spPr/>
        <p:txBody>
          <a:bodyPr/>
          <a:lstStyle/>
          <a:p>
            <a:r>
              <a:rPr lang="en-US" altLang="en-US"/>
              <a:t>"Bubbling Up" the Largest Element</a:t>
            </a:r>
          </a:p>
        </p:txBody>
      </p:sp>
      <p:sp>
        <p:nvSpPr>
          <p:cNvPr id="211971" name="Rectangle 2051">
            <a:extLst>
              <a:ext uri="{FF2B5EF4-FFF2-40B4-BE49-F238E27FC236}">
                <a16:creationId xmlns:a16="http://schemas.microsoft.com/office/drawing/2014/main" id="{5EA9D7AE-FE88-44A1-ADE0-07F87BF8EC00}"/>
              </a:ext>
            </a:extLst>
          </p:cNvPr>
          <p:cNvSpPr>
            <a:spLocks noGrp="1" noChangeArrowheads="1"/>
          </p:cNvSpPr>
          <p:nvPr>
            <p:ph type="body" idx="1"/>
          </p:nvPr>
        </p:nvSpPr>
        <p:spPr/>
        <p:txBody>
          <a:bodyPr/>
          <a:lstStyle/>
          <a:p>
            <a:r>
              <a:rPr lang="en-US" altLang="en-US" b="1"/>
              <a:t>Traverse a collection of elements</a:t>
            </a:r>
          </a:p>
          <a:p>
            <a:pPr lvl="1"/>
            <a:r>
              <a:rPr lang="en-US" altLang="en-US" b="1"/>
              <a:t>Move from the front to the end</a:t>
            </a:r>
          </a:p>
          <a:p>
            <a:pPr lvl="1"/>
            <a:r>
              <a:rPr lang="en-US" altLang="en-US" b="1"/>
              <a:t>“Bubble” the largest value to the end using pair-wise comparisons and swapping</a:t>
            </a:r>
          </a:p>
        </p:txBody>
      </p:sp>
      <p:sp>
        <p:nvSpPr>
          <p:cNvPr id="211972" name="Rectangle 2052">
            <a:extLst>
              <a:ext uri="{FF2B5EF4-FFF2-40B4-BE49-F238E27FC236}">
                <a16:creationId xmlns:a16="http://schemas.microsoft.com/office/drawing/2014/main" id="{C56C27D1-416B-457F-A06A-F4C8DDDFBD8A}"/>
              </a:ext>
            </a:extLst>
          </p:cNvPr>
          <p:cNvSpPr>
            <a:spLocks noChangeArrowheads="1"/>
          </p:cNvSpPr>
          <p:nvPr/>
        </p:nvSpPr>
        <p:spPr bwMode="auto">
          <a:xfrm>
            <a:off x="2735264" y="4592638"/>
            <a:ext cx="6518275" cy="71596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73" name="Line 2053">
            <a:extLst>
              <a:ext uri="{FF2B5EF4-FFF2-40B4-BE49-F238E27FC236}">
                <a16:creationId xmlns:a16="http://schemas.microsoft.com/office/drawing/2014/main" id="{258D6DB9-7F57-4ED5-A0CA-7C79AE0B3D26}"/>
              </a:ext>
            </a:extLst>
          </p:cNvPr>
          <p:cNvSpPr>
            <a:spLocks noChangeShapeType="1"/>
          </p:cNvSpPr>
          <p:nvPr/>
        </p:nvSpPr>
        <p:spPr bwMode="auto">
          <a:xfrm>
            <a:off x="3744913" y="4587875"/>
            <a:ext cx="0" cy="7127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74" name="Line 2054">
            <a:extLst>
              <a:ext uri="{FF2B5EF4-FFF2-40B4-BE49-F238E27FC236}">
                <a16:creationId xmlns:a16="http://schemas.microsoft.com/office/drawing/2014/main" id="{03903975-79AC-4851-AB86-0258BCFA40E3}"/>
              </a:ext>
            </a:extLst>
          </p:cNvPr>
          <p:cNvSpPr>
            <a:spLocks noChangeShapeType="1"/>
          </p:cNvSpPr>
          <p:nvPr/>
        </p:nvSpPr>
        <p:spPr bwMode="auto">
          <a:xfrm>
            <a:off x="4762500" y="4587875"/>
            <a:ext cx="0" cy="7254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75" name="Line 2055">
            <a:extLst>
              <a:ext uri="{FF2B5EF4-FFF2-40B4-BE49-F238E27FC236}">
                <a16:creationId xmlns:a16="http://schemas.microsoft.com/office/drawing/2014/main" id="{7D38616B-8F35-4542-A253-755009B4E20C}"/>
              </a:ext>
            </a:extLst>
          </p:cNvPr>
          <p:cNvSpPr>
            <a:spLocks noChangeShapeType="1"/>
          </p:cNvSpPr>
          <p:nvPr/>
        </p:nvSpPr>
        <p:spPr bwMode="auto">
          <a:xfrm>
            <a:off x="5800725" y="4587875"/>
            <a:ext cx="0" cy="7254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76" name="Line 2056">
            <a:extLst>
              <a:ext uri="{FF2B5EF4-FFF2-40B4-BE49-F238E27FC236}">
                <a16:creationId xmlns:a16="http://schemas.microsoft.com/office/drawing/2014/main" id="{C0074BC2-9ACA-4E4D-98C7-A521374A79F4}"/>
              </a:ext>
            </a:extLst>
          </p:cNvPr>
          <p:cNvSpPr>
            <a:spLocks noChangeShapeType="1"/>
          </p:cNvSpPr>
          <p:nvPr/>
        </p:nvSpPr>
        <p:spPr bwMode="auto">
          <a:xfrm>
            <a:off x="6910388" y="4587875"/>
            <a:ext cx="0" cy="7254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77" name="Line 2057">
            <a:extLst>
              <a:ext uri="{FF2B5EF4-FFF2-40B4-BE49-F238E27FC236}">
                <a16:creationId xmlns:a16="http://schemas.microsoft.com/office/drawing/2014/main" id="{A76B89BC-5D30-4D3F-9B98-0792C9D50FC6}"/>
              </a:ext>
            </a:extLst>
          </p:cNvPr>
          <p:cNvSpPr>
            <a:spLocks noChangeShapeType="1"/>
          </p:cNvSpPr>
          <p:nvPr/>
        </p:nvSpPr>
        <p:spPr bwMode="auto">
          <a:xfrm>
            <a:off x="8064500" y="4600575"/>
            <a:ext cx="0" cy="7000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78" name="Rectangle 2058">
            <a:extLst>
              <a:ext uri="{FF2B5EF4-FFF2-40B4-BE49-F238E27FC236}">
                <a16:creationId xmlns:a16="http://schemas.microsoft.com/office/drawing/2014/main" id="{F8A7C4CF-A4A3-4889-A29B-DF6CFD2705C6}"/>
              </a:ext>
            </a:extLst>
          </p:cNvPr>
          <p:cNvSpPr>
            <a:spLocks noChangeArrowheads="1"/>
          </p:cNvSpPr>
          <p:nvPr/>
        </p:nvSpPr>
        <p:spPr bwMode="auto">
          <a:xfrm>
            <a:off x="8482014" y="4767263"/>
            <a:ext cx="31418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5</a:t>
            </a:r>
          </a:p>
        </p:txBody>
      </p:sp>
      <p:sp>
        <p:nvSpPr>
          <p:cNvPr id="211979" name="Rectangle 2059">
            <a:extLst>
              <a:ext uri="{FF2B5EF4-FFF2-40B4-BE49-F238E27FC236}">
                <a16:creationId xmlns:a16="http://schemas.microsoft.com/office/drawing/2014/main" id="{4B6E2E93-9D8B-4C67-916A-266E34B3AB2F}"/>
              </a:ext>
            </a:extLst>
          </p:cNvPr>
          <p:cNvSpPr>
            <a:spLocks noChangeArrowheads="1"/>
          </p:cNvSpPr>
          <p:nvPr/>
        </p:nvSpPr>
        <p:spPr bwMode="auto">
          <a:xfrm>
            <a:off x="6040439" y="4754563"/>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12</a:t>
            </a:r>
          </a:p>
        </p:txBody>
      </p:sp>
      <p:sp>
        <p:nvSpPr>
          <p:cNvPr id="211980" name="Rectangle 2060">
            <a:extLst>
              <a:ext uri="{FF2B5EF4-FFF2-40B4-BE49-F238E27FC236}">
                <a16:creationId xmlns:a16="http://schemas.microsoft.com/office/drawing/2014/main" id="{28E55E91-4F0E-4679-9153-106DCC857A62}"/>
              </a:ext>
            </a:extLst>
          </p:cNvPr>
          <p:cNvSpPr>
            <a:spLocks noChangeArrowheads="1"/>
          </p:cNvSpPr>
          <p:nvPr/>
        </p:nvSpPr>
        <p:spPr bwMode="auto">
          <a:xfrm>
            <a:off x="4954589" y="4767263"/>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35</a:t>
            </a:r>
          </a:p>
        </p:txBody>
      </p:sp>
      <p:sp>
        <p:nvSpPr>
          <p:cNvPr id="211981" name="Rectangle 2061">
            <a:extLst>
              <a:ext uri="{FF2B5EF4-FFF2-40B4-BE49-F238E27FC236}">
                <a16:creationId xmlns:a16="http://schemas.microsoft.com/office/drawing/2014/main" id="{D01F451F-A3AA-4F72-87E4-1E991EF83999}"/>
              </a:ext>
            </a:extLst>
          </p:cNvPr>
          <p:cNvSpPr>
            <a:spLocks noChangeArrowheads="1"/>
          </p:cNvSpPr>
          <p:nvPr/>
        </p:nvSpPr>
        <p:spPr bwMode="auto">
          <a:xfrm>
            <a:off x="3868739" y="4767263"/>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solidFill>
                  <a:srgbClr val="FF0033"/>
                </a:solidFill>
              </a:rPr>
              <a:t>42</a:t>
            </a:r>
          </a:p>
        </p:txBody>
      </p:sp>
      <p:sp>
        <p:nvSpPr>
          <p:cNvPr id="211982" name="Rectangle 2062">
            <a:extLst>
              <a:ext uri="{FF2B5EF4-FFF2-40B4-BE49-F238E27FC236}">
                <a16:creationId xmlns:a16="http://schemas.microsoft.com/office/drawing/2014/main" id="{01CAE6A1-F63D-42E7-9502-21E40D445D71}"/>
              </a:ext>
            </a:extLst>
          </p:cNvPr>
          <p:cNvSpPr>
            <a:spLocks noChangeArrowheads="1"/>
          </p:cNvSpPr>
          <p:nvPr/>
        </p:nvSpPr>
        <p:spPr bwMode="auto">
          <a:xfrm>
            <a:off x="2900364" y="4781550"/>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solidFill>
                  <a:srgbClr val="FF0033"/>
                </a:solidFill>
              </a:rPr>
              <a:t>77</a:t>
            </a:r>
          </a:p>
        </p:txBody>
      </p:sp>
      <p:sp>
        <p:nvSpPr>
          <p:cNvPr id="211983" name="Rectangle 2063">
            <a:extLst>
              <a:ext uri="{FF2B5EF4-FFF2-40B4-BE49-F238E27FC236}">
                <a16:creationId xmlns:a16="http://schemas.microsoft.com/office/drawing/2014/main" id="{E118AE50-3893-4450-94F5-2C78B96C2E7A}"/>
              </a:ext>
            </a:extLst>
          </p:cNvPr>
          <p:cNvSpPr>
            <a:spLocks noChangeArrowheads="1"/>
          </p:cNvSpPr>
          <p:nvPr/>
        </p:nvSpPr>
        <p:spPr bwMode="auto">
          <a:xfrm>
            <a:off x="7083426" y="4752975"/>
            <a:ext cx="57066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101</a:t>
            </a:r>
          </a:p>
        </p:txBody>
      </p:sp>
      <p:sp>
        <p:nvSpPr>
          <p:cNvPr id="211984" name="Rectangle 2064">
            <a:extLst>
              <a:ext uri="{FF2B5EF4-FFF2-40B4-BE49-F238E27FC236}">
                <a16:creationId xmlns:a16="http://schemas.microsoft.com/office/drawing/2014/main" id="{BBAA793A-205C-48FE-99DD-5E06B29ED015}"/>
              </a:ext>
            </a:extLst>
          </p:cNvPr>
          <p:cNvSpPr>
            <a:spLocks noChangeArrowheads="1"/>
          </p:cNvSpPr>
          <p:nvPr/>
        </p:nvSpPr>
        <p:spPr bwMode="auto">
          <a:xfrm>
            <a:off x="3048000" y="4132263"/>
            <a:ext cx="4417876"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1          2          3          4            5            6</a:t>
            </a:r>
          </a:p>
        </p:txBody>
      </p:sp>
      <p:sp>
        <p:nvSpPr>
          <p:cNvPr id="211985" name="Rectangle 2065">
            <a:extLst>
              <a:ext uri="{FF2B5EF4-FFF2-40B4-BE49-F238E27FC236}">
                <a16:creationId xmlns:a16="http://schemas.microsoft.com/office/drawing/2014/main" id="{83DD4CAA-9FFD-409E-9808-639331A00685}"/>
              </a:ext>
            </a:extLst>
          </p:cNvPr>
          <p:cNvSpPr>
            <a:spLocks noChangeArrowheads="1"/>
          </p:cNvSpPr>
          <p:nvPr/>
        </p:nvSpPr>
        <p:spPr bwMode="auto">
          <a:xfrm>
            <a:off x="2735263" y="4600576"/>
            <a:ext cx="1009650" cy="708025"/>
          </a:xfrm>
          <a:prstGeom prst="rect">
            <a:avLst/>
          </a:prstGeom>
          <a:noFill/>
          <a:ln w="76200">
            <a:solidFill>
              <a:srgbClr val="FF0033"/>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86" name="Rectangle 2066">
            <a:extLst>
              <a:ext uri="{FF2B5EF4-FFF2-40B4-BE49-F238E27FC236}">
                <a16:creationId xmlns:a16="http://schemas.microsoft.com/office/drawing/2014/main" id="{8938A4CE-BA41-49E6-9FDC-187B85DEB727}"/>
              </a:ext>
            </a:extLst>
          </p:cNvPr>
          <p:cNvSpPr>
            <a:spLocks noChangeArrowheads="1"/>
          </p:cNvSpPr>
          <p:nvPr/>
        </p:nvSpPr>
        <p:spPr bwMode="auto">
          <a:xfrm>
            <a:off x="3744913" y="4600576"/>
            <a:ext cx="1009650" cy="708025"/>
          </a:xfrm>
          <a:prstGeom prst="rect">
            <a:avLst/>
          </a:prstGeom>
          <a:noFill/>
          <a:ln w="76200">
            <a:solidFill>
              <a:srgbClr val="FF0033"/>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87" name="AutoShape 2067">
            <a:extLst>
              <a:ext uri="{FF2B5EF4-FFF2-40B4-BE49-F238E27FC236}">
                <a16:creationId xmlns:a16="http://schemas.microsoft.com/office/drawing/2014/main" id="{CBCDF087-7612-49A2-8E4E-C69B857E0C45}"/>
              </a:ext>
            </a:extLst>
          </p:cNvPr>
          <p:cNvSpPr>
            <a:spLocks noChangeArrowheads="1"/>
          </p:cNvSpPr>
          <p:nvPr/>
        </p:nvSpPr>
        <p:spPr bwMode="auto">
          <a:xfrm>
            <a:off x="2535238" y="4132263"/>
            <a:ext cx="2419350" cy="1536700"/>
          </a:xfrm>
          <a:prstGeom prst="irregularSeal1">
            <a:avLst/>
          </a:prstGeom>
          <a:solidFill>
            <a:srgbClr val="FFCC00"/>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Swap</a:t>
            </a:r>
          </a:p>
        </p:txBody>
      </p:sp>
      <p:grpSp>
        <p:nvGrpSpPr>
          <p:cNvPr id="211990" name="Group 2070">
            <a:extLst>
              <a:ext uri="{FF2B5EF4-FFF2-40B4-BE49-F238E27FC236}">
                <a16:creationId xmlns:a16="http://schemas.microsoft.com/office/drawing/2014/main" id="{C8445994-A87A-4B31-9E7B-69D726A797C6}"/>
              </a:ext>
            </a:extLst>
          </p:cNvPr>
          <p:cNvGrpSpPr>
            <a:grpSpLocks/>
          </p:cNvGrpSpPr>
          <p:nvPr/>
        </p:nvGrpSpPr>
        <p:grpSpPr bwMode="auto">
          <a:xfrm>
            <a:off x="2730500" y="4595814"/>
            <a:ext cx="2019300" cy="708025"/>
            <a:chOff x="760" y="2895"/>
            <a:chExt cx="1272" cy="446"/>
          </a:xfrm>
        </p:grpSpPr>
        <p:sp>
          <p:nvSpPr>
            <p:cNvPr id="211988" name="Rectangle 2068">
              <a:extLst>
                <a:ext uri="{FF2B5EF4-FFF2-40B4-BE49-F238E27FC236}">
                  <a16:creationId xmlns:a16="http://schemas.microsoft.com/office/drawing/2014/main" id="{770D8123-9F4F-4E6F-9CD9-2E65A16C730B}"/>
                </a:ext>
              </a:extLst>
            </p:cNvPr>
            <p:cNvSpPr>
              <a:spLocks noChangeArrowheads="1"/>
            </p:cNvSpPr>
            <p:nvPr/>
          </p:nvSpPr>
          <p:spPr bwMode="auto">
            <a:xfrm>
              <a:off x="760" y="2895"/>
              <a:ext cx="636" cy="446"/>
            </a:xfrm>
            <a:prstGeom prst="rect">
              <a:avLst/>
            </a:prstGeom>
            <a:solidFill>
              <a:schemeClr val="bg1"/>
            </a:solidFill>
            <a:ln w="76200">
              <a:solidFill>
                <a:srgbClr val="FF00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42</a:t>
              </a:r>
            </a:p>
          </p:txBody>
        </p:sp>
        <p:sp>
          <p:nvSpPr>
            <p:cNvPr id="211989" name="Rectangle 2069">
              <a:extLst>
                <a:ext uri="{FF2B5EF4-FFF2-40B4-BE49-F238E27FC236}">
                  <a16:creationId xmlns:a16="http://schemas.microsoft.com/office/drawing/2014/main" id="{EF623B0A-34F7-43F7-B159-C655D379DB7A}"/>
                </a:ext>
              </a:extLst>
            </p:cNvPr>
            <p:cNvSpPr>
              <a:spLocks noChangeArrowheads="1"/>
            </p:cNvSpPr>
            <p:nvPr/>
          </p:nvSpPr>
          <p:spPr bwMode="auto">
            <a:xfrm>
              <a:off x="1396" y="2895"/>
              <a:ext cx="636" cy="446"/>
            </a:xfrm>
            <a:prstGeom prst="rect">
              <a:avLst/>
            </a:prstGeom>
            <a:solidFill>
              <a:schemeClr val="bg1"/>
            </a:solidFill>
            <a:ln w="76200">
              <a:solidFill>
                <a:srgbClr val="FF00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77</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11987"/>
                                        </p:tgtEl>
                                        <p:attrNameLst>
                                          <p:attrName>style.visibility</p:attrName>
                                        </p:attrNameLst>
                                      </p:cBhvr>
                                      <p:to>
                                        <p:strVal val="visible"/>
                                      </p:to>
                                    </p:set>
                                    <p:anim calcmode="lin" valueType="num">
                                      <p:cBhvr>
                                        <p:cTn id="7" dur="500" fill="hold"/>
                                        <p:tgtEl>
                                          <p:spTgt spid="211987"/>
                                        </p:tgtEl>
                                        <p:attrNameLst>
                                          <p:attrName>ppt_w</p:attrName>
                                        </p:attrNameLst>
                                      </p:cBhvr>
                                      <p:tavLst>
                                        <p:tav tm="0">
                                          <p:val>
                                            <p:fltVal val="0"/>
                                          </p:val>
                                        </p:tav>
                                        <p:tav tm="100000">
                                          <p:val>
                                            <p:strVal val="#ppt_w"/>
                                          </p:val>
                                        </p:tav>
                                      </p:tavLst>
                                    </p:anim>
                                    <p:anim calcmode="lin" valueType="num">
                                      <p:cBhvr>
                                        <p:cTn id="8" dur="500" fill="hold"/>
                                        <p:tgtEl>
                                          <p:spTgt spid="211987"/>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211987"/>
                                        </p:tgtEl>
                                        <p:attrNameLst>
                                          <p:attrName>style.visibility</p:attrName>
                                        </p:attrNameLst>
                                      </p:cBhvr>
                                      <p:to>
                                        <p:strVal val="hidden"/>
                                      </p:to>
                                    </p:set>
                                  </p:sub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2119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87"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a:extLst>
              <a:ext uri="{FF2B5EF4-FFF2-40B4-BE49-F238E27FC236}">
                <a16:creationId xmlns:a16="http://schemas.microsoft.com/office/drawing/2014/main" id="{4BA2321E-E291-4CDC-AF2E-D90423610369}"/>
              </a:ext>
            </a:extLst>
          </p:cNvPr>
          <p:cNvSpPr>
            <a:spLocks noGrp="1" noChangeArrowheads="1"/>
          </p:cNvSpPr>
          <p:nvPr>
            <p:ph type="title"/>
          </p:nvPr>
        </p:nvSpPr>
        <p:spPr/>
        <p:txBody>
          <a:bodyPr/>
          <a:lstStyle/>
          <a:p>
            <a:r>
              <a:rPr lang="en-US" altLang="en-US"/>
              <a:t>"Bubbling Up" the Largest Element</a:t>
            </a:r>
          </a:p>
        </p:txBody>
      </p:sp>
      <p:sp>
        <p:nvSpPr>
          <p:cNvPr id="212995" name="Rectangle 3">
            <a:extLst>
              <a:ext uri="{FF2B5EF4-FFF2-40B4-BE49-F238E27FC236}">
                <a16:creationId xmlns:a16="http://schemas.microsoft.com/office/drawing/2014/main" id="{6363D8BC-A548-4265-8484-AE97CBF08653}"/>
              </a:ext>
            </a:extLst>
          </p:cNvPr>
          <p:cNvSpPr>
            <a:spLocks noGrp="1" noChangeArrowheads="1"/>
          </p:cNvSpPr>
          <p:nvPr>
            <p:ph type="body" idx="1"/>
          </p:nvPr>
        </p:nvSpPr>
        <p:spPr/>
        <p:txBody>
          <a:bodyPr/>
          <a:lstStyle/>
          <a:p>
            <a:r>
              <a:rPr lang="en-US" altLang="en-US" b="1"/>
              <a:t>Traverse a collection of elements</a:t>
            </a:r>
          </a:p>
          <a:p>
            <a:pPr lvl="1"/>
            <a:r>
              <a:rPr lang="en-US" altLang="en-US" b="1"/>
              <a:t>Move from the front to the end</a:t>
            </a:r>
          </a:p>
          <a:p>
            <a:pPr lvl="1"/>
            <a:r>
              <a:rPr lang="en-US" altLang="en-US" b="1"/>
              <a:t>“Bubble” the largest value to the end using pair-wise comparisons and swapping</a:t>
            </a:r>
          </a:p>
        </p:txBody>
      </p:sp>
      <p:sp>
        <p:nvSpPr>
          <p:cNvPr id="212996" name="Rectangle 4">
            <a:extLst>
              <a:ext uri="{FF2B5EF4-FFF2-40B4-BE49-F238E27FC236}">
                <a16:creationId xmlns:a16="http://schemas.microsoft.com/office/drawing/2014/main" id="{1E510548-B430-44F5-A64A-381B57AB8B47}"/>
              </a:ext>
            </a:extLst>
          </p:cNvPr>
          <p:cNvSpPr>
            <a:spLocks noChangeArrowheads="1"/>
          </p:cNvSpPr>
          <p:nvPr/>
        </p:nvSpPr>
        <p:spPr bwMode="auto">
          <a:xfrm>
            <a:off x="2735264" y="4592638"/>
            <a:ext cx="6518275" cy="71596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997" name="Line 5">
            <a:extLst>
              <a:ext uri="{FF2B5EF4-FFF2-40B4-BE49-F238E27FC236}">
                <a16:creationId xmlns:a16="http://schemas.microsoft.com/office/drawing/2014/main" id="{6122D1F2-3948-44A4-9966-CD55A1CE4A52}"/>
              </a:ext>
            </a:extLst>
          </p:cNvPr>
          <p:cNvSpPr>
            <a:spLocks noChangeShapeType="1"/>
          </p:cNvSpPr>
          <p:nvPr/>
        </p:nvSpPr>
        <p:spPr bwMode="auto">
          <a:xfrm>
            <a:off x="3744913" y="4587875"/>
            <a:ext cx="0" cy="7127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998" name="Line 6">
            <a:extLst>
              <a:ext uri="{FF2B5EF4-FFF2-40B4-BE49-F238E27FC236}">
                <a16:creationId xmlns:a16="http://schemas.microsoft.com/office/drawing/2014/main" id="{73157374-D8F2-409A-AAE9-CAE6614FE6C1}"/>
              </a:ext>
            </a:extLst>
          </p:cNvPr>
          <p:cNvSpPr>
            <a:spLocks noChangeShapeType="1"/>
          </p:cNvSpPr>
          <p:nvPr/>
        </p:nvSpPr>
        <p:spPr bwMode="auto">
          <a:xfrm>
            <a:off x="4762500" y="4587875"/>
            <a:ext cx="0" cy="7254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999" name="Line 7">
            <a:extLst>
              <a:ext uri="{FF2B5EF4-FFF2-40B4-BE49-F238E27FC236}">
                <a16:creationId xmlns:a16="http://schemas.microsoft.com/office/drawing/2014/main" id="{048E27A6-5D9A-46A0-9E1F-19EC4F54202F}"/>
              </a:ext>
            </a:extLst>
          </p:cNvPr>
          <p:cNvSpPr>
            <a:spLocks noChangeShapeType="1"/>
          </p:cNvSpPr>
          <p:nvPr/>
        </p:nvSpPr>
        <p:spPr bwMode="auto">
          <a:xfrm>
            <a:off x="5800725" y="4587875"/>
            <a:ext cx="0" cy="7254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000" name="Line 8">
            <a:extLst>
              <a:ext uri="{FF2B5EF4-FFF2-40B4-BE49-F238E27FC236}">
                <a16:creationId xmlns:a16="http://schemas.microsoft.com/office/drawing/2014/main" id="{9460B259-76A1-48B5-9C43-9C004806B42C}"/>
              </a:ext>
            </a:extLst>
          </p:cNvPr>
          <p:cNvSpPr>
            <a:spLocks noChangeShapeType="1"/>
          </p:cNvSpPr>
          <p:nvPr/>
        </p:nvSpPr>
        <p:spPr bwMode="auto">
          <a:xfrm>
            <a:off x="6910388" y="4587875"/>
            <a:ext cx="0" cy="7254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001" name="Line 9">
            <a:extLst>
              <a:ext uri="{FF2B5EF4-FFF2-40B4-BE49-F238E27FC236}">
                <a16:creationId xmlns:a16="http://schemas.microsoft.com/office/drawing/2014/main" id="{5A4322FF-EF6D-41EF-8FF9-D69B95F71EED}"/>
              </a:ext>
            </a:extLst>
          </p:cNvPr>
          <p:cNvSpPr>
            <a:spLocks noChangeShapeType="1"/>
          </p:cNvSpPr>
          <p:nvPr/>
        </p:nvSpPr>
        <p:spPr bwMode="auto">
          <a:xfrm>
            <a:off x="8064500" y="4600575"/>
            <a:ext cx="0" cy="7000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002" name="Rectangle 10">
            <a:extLst>
              <a:ext uri="{FF2B5EF4-FFF2-40B4-BE49-F238E27FC236}">
                <a16:creationId xmlns:a16="http://schemas.microsoft.com/office/drawing/2014/main" id="{9405E37C-E89A-4615-A4FB-19446BDB65C8}"/>
              </a:ext>
            </a:extLst>
          </p:cNvPr>
          <p:cNvSpPr>
            <a:spLocks noChangeArrowheads="1"/>
          </p:cNvSpPr>
          <p:nvPr/>
        </p:nvSpPr>
        <p:spPr bwMode="auto">
          <a:xfrm>
            <a:off x="8482014" y="4767263"/>
            <a:ext cx="31418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5</a:t>
            </a:r>
          </a:p>
        </p:txBody>
      </p:sp>
      <p:sp>
        <p:nvSpPr>
          <p:cNvPr id="213003" name="Rectangle 11">
            <a:extLst>
              <a:ext uri="{FF2B5EF4-FFF2-40B4-BE49-F238E27FC236}">
                <a16:creationId xmlns:a16="http://schemas.microsoft.com/office/drawing/2014/main" id="{99ACB004-6B1B-4B97-8ACD-31686093A535}"/>
              </a:ext>
            </a:extLst>
          </p:cNvPr>
          <p:cNvSpPr>
            <a:spLocks noChangeArrowheads="1"/>
          </p:cNvSpPr>
          <p:nvPr/>
        </p:nvSpPr>
        <p:spPr bwMode="auto">
          <a:xfrm>
            <a:off x="6040439" y="4754563"/>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12</a:t>
            </a:r>
          </a:p>
        </p:txBody>
      </p:sp>
      <p:sp>
        <p:nvSpPr>
          <p:cNvPr id="213004" name="Rectangle 12">
            <a:extLst>
              <a:ext uri="{FF2B5EF4-FFF2-40B4-BE49-F238E27FC236}">
                <a16:creationId xmlns:a16="http://schemas.microsoft.com/office/drawing/2014/main" id="{2CF1F5B7-CBE3-4C2A-8E94-AACDFCC90343}"/>
              </a:ext>
            </a:extLst>
          </p:cNvPr>
          <p:cNvSpPr>
            <a:spLocks noChangeArrowheads="1"/>
          </p:cNvSpPr>
          <p:nvPr/>
        </p:nvSpPr>
        <p:spPr bwMode="auto">
          <a:xfrm>
            <a:off x="4954589" y="4767263"/>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solidFill>
                  <a:srgbClr val="FF0033"/>
                </a:solidFill>
              </a:rPr>
              <a:t>35</a:t>
            </a:r>
          </a:p>
        </p:txBody>
      </p:sp>
      <p:sp>
        <p:nvSpPr>
          <p:cNvPr id="213005" name="Rectangle 13">
            <a:extLst>
              <a:ext uri="{FF2B5EF4-FFF2-40B4-BE49-F238E27FC236}">
                <a16:creationId xmlns:a16="http://schemas.microsoft.com/office/drawing/2014/main" id="{FD942BF1-B984-474B-985D-2DE158C8D4B5}"/>
              </a:ext>
            </a:extLst>
          </p:cNvPr>
          <p:cNvSpPr>
            <a:spLocks noChangeArrowheads="1"/>
          </p:cNvSpPr>
          <p:nvPr/>
        </p:nvSpPr>
        <p:spPr bwMode="auto">
          <a:xfrm>
            <a:off x="3868739" y="4767263"/>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solidFill>
                  <a:srgbClr val="FF0033"/>
                </a:solidFill>
              </a:rPr>
              <a:t>77</a:t>
            </a:r>
          </a:p>
        </p:txBody>
      </p:sp>
      <p:sp>
        <p:nvSpPr>
          <p:cNvPr id="213006" name="Rectangle 14">
            <a:extLst>
              <a:ext uri="{FF2B5EF4-FFF2-40B4-BE49-F238E27FC236}">
                <a16:creationId xmlns:a16="http://schemas.microsoft.com/office/drawing/2014/main" id="{D36AD91B-BF77-4F73-9009-B2E4C517DCE8}"/>
              </a:ext>
            </a:extLst>
          </p:cNvPr>
          <p:cNvSpPr>
            <a:spLocks noChangeArrowheads="1"/>
          </p:cNvSpPr>
          <p:nvPr/>
        </p:nvSpPr>
        <p:spPr bwMode="auto">
          <a:xfrm>
            <a:off x="2900364" y="4781550"/>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42</a:t>
            </a:r>
          </a:p>
        </p:txBody>
      </p:sp>
      <p:sp>
        <p:nvSpPr>
          <p:cNvPr id="213007" name="Rectangle 15">
            <a:extLst>
              <a:ext uri="{FF2B5EF4-FFF2-40B4-BE49-F238E27FC236}">
                <a16:creationId xmlns:a16="http://schemas.microsoft.com/office/drawing/2014/main" id="{0D1EA63C-AD74-4D28-ACBF-6FBED5104EAA}"/>
              </a:ext>
            </a:extLst>
          </p:cNvPr>
          <p:cNvSpPr>
            <a:spLocks noChangeArrowheads="1"/>
          </p:cNvSpPr>
          <p:nvPr/>
        </p:nvSpPr>
        <p:spPr bwMode="auto">
          <a:xfrm>
            <a:off x="7083426" y="4752975"/>
            <a:ext cx="57066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101</a:t>
            </a:r>
          </a:p>
        </p:txBody>
      </p:sp>
      <p:sp>
        <p:nvSpPr>
          <p:cNvPr id="213008" name="Rectangle 16">
            <a:extLst>
              <a:ext uri="{FF2B5EF4-FFF2-40B4-BE49-F238E27FC236}">
                <a16:creationId xmlns:a16="http://schemas.microsoft.com/office/drawing/2014/main" id="{94BA4864-B0AC-408D-A7AC-9B0AF14C5585}"/>
              </a:ext>
            </a:extLst>
          </p:cNvPr>
          <p:cNvSpPr>
            <a:spLocks noChangeArrowheads="1"/>
          </p:cNvSpPr>
          <p:nvPr/>
        </p:nvSpPr>
        <p:spPr bwMode="auto">
          <a:xfrm>
            <a:off x="3048000" y="4132263"/>
            <a:ext cx="4417876"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1          2          3          4            5            6</a:t>
            </a:r>
          </a:p>
        </p:txBody>
      </p:sp>
      <p:sp>
        <p:nvSpPr>
          <p:cNvPr id="213009" name="Rectangle 17">
            <a:extLst>
              <a:ext uri="{FF2B5EF4-FFF2-40B4-BE49-F238E27FC236}">
                <a16:creationId xmlns:a16="http://schemas.microsoft.com/office/drawing/2014/main" id="{195C0844-B018-4931-8EB5-F238F5814333}"/>
              </a:ext>
            </a:extLst>
          </p:cNvPr>
          <p:cNvSpPr>
            <a:spLocks noChangeArrowheads="1"/>
          </p:cNvSpPr>
          <p:nvPr/>
        </p:nvSpPr>
        <p:spPr bwMode="auto">
          <a:xfrm>
            <a:off x="3744913" y="4587876"/>
            <a:ext cx="1009650" cy="708025"/>
          </a:xfrm>
          <a:prstGeom prst="rect">
            <a:avLst/>
          </a:prstGeom>
          <a:noFill/>
          <a:ln w="76200">
            <a:solidFill>
              <a:srgbClr val="FF0033"/>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010" name="Rectangle 18">
            <a:extLst>
              <a:ext uri="{FF2B5EF4-FFF2-40B4-BE49-F238E27FC236}">
                <a16:creationId xmlns:a16="http://schemas.microsoft.com/office/drawing/2014/main" id="{14D61C2D-4B74-49BC-B46D-59E6508D1F15}"/>
              </a:ext>
            </a:extLst>
          </p:cNvPr>
          <p:cNvSpPr>
            <a:spLocks noChangeArrowheads="1"/>
          </p:cNvSpPr>
          <p:nvPr/>
        </p:nvSpPr>
        <p:spPr bwMode="auto">
          <a:xfrm>
            <a:off x="4783138" y="4587876"/>
            <a:ext cx="1009650" cy="708025"/>
          </a:xfrm>
          <a:prstGeom prst="rect">
            <a:avLst/>
          </a:prstGeom>
          <a:noFill/>
          <a:ln w="76200">
            <a:solidFill>
              <a:srgbClr val="FF0033"/>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011" name="AutoShape 19">
            <a:extLst>
              <a:ext uri="{FF2B5EF4-FFF2-40B4-BE49-F238E27FC236}">
                <a16:creationId xmlns:a16="http://schemas.microsoft.com/office/drawing/2014/main" id="{EB5EEE3A-E967-409C-81F6-E8161B507B6B}"/>
              </a:ext>
            </a:extLst>
          </p:cNvPr>
          <p:cNvSpPr>
            <a:spLocks noChangeArrowheads="1"/>
          </p:cNvSpPr>
          <p:nvPr/>
        </p:nvSpPr>
        <p:spPr bwMode="auto">
          <a:xfrm>
            <a:off x="3586163" y="4141788"/>
            <a:ext cx="2419350" cy="1536700"/>
          </a:xfrm>
          <a:prstGeom prst="irregularSeal1">
            <a:avLst/>
          </a:prstGeom>
          <a:solidFill>
            <a:srgbClr val="FFCC00"/>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Swap</a:t>
            </a:r>
          </a:p>
        </p:txBody>
      </p:sp>
      <p:grpSp>
        <p:nvGrpSpPr>
          <p:cNvPr id="213012" name="Group 20">
            <a:extLst>
              <a:ext uri="{FF2B5EF4-FFF2-40B4-BE49-F238E27FC236}">
                <a16:creationId xmlns:a16="http://schemas.microsoft.com/office/drawing/2014/main" id="{7052DCAE-397F-48A2-8B38-9A4B9EB3D8DC}"/>
              </a:ext>
            </a:extLst>
          </p:cNvPr>
          <p:cNvGrpSpPr>
            <a:grpSpLocks/>
          </p:cNvGrpSpPr>
          <p:nvPr/>
        </p:nvGrpSpPr>
        <p:grpSpPr bwMode="auto">
          <a:xfrm>
            <a:off x="3781425" y="4605339"/>
            <a:ext cx="2019300" cy="708025"/>
            <a:chOff x="760" y="2895"/>
            <a:chExt cx="1272" cy="446"/>
          </a:xfrm>
        </p:grpSpPr>
        <p:sp>
          <p:nvSpPr>
            <p:cNvPr id="213013" name="Rectangle 21">
              <a:extLst>
                <a:ext uri="{FF2B5EF4-FFF2-40B4-BE49-F238E27FC236}">
                  <a16:creationId xmlns:a16="http://schemas.microsoft.com/office/drawing/2014/main" id="{09AABCA5-8C9B-4F87-9FC2-0DD6FBEA5E29}"/>
                </a:ext>
              </a:extLst>
            </p:cNvPr>
            <p:cNvSpPr>
              <a:spLocks noChangeArrowheads="1"/>
            </p:cNvSpPr>
            <p:nvPr/>
          </p:nvSpPr>
          <p:spPr bwMode="auto">
            <a:xfrm>
              <a:off x="760" y="2895"/>
              <a:ext cx="636" cy="446"/>
            </a:xfrm>
            <a:prstGeom prst="rect">
              <a:avLst/>
            </a:prstGeom>
            <a:solidFill>
              <a:schemeClr val="bg1"/>
            </a:solidFill>
            <a:ln w="76200">
              <a:solidFill>
                <a:srgbClr val="FF00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35</a:t>
              </a:r>
            </a:p>
          </p:txBody>
        </p:sp>
        <p:sp>
          <p:nvSpPr>
            <p:cNvPr id="213014" name="Rectangle 22">
              <a:extLst>
                <a:ext uri="{FF2B5EF4-FFF2-40B4-BE49-F238E27FC236}">
                  <a16:creationId xmlns:a16="http://schemas.microsoft.com/office/drawing/2014/main" id="{AEFFCBCB-E154-4CED-A8D0-C535A4337C6C}"/>
                </a:ext>
              </a:extLst>
            </p:cNvPr>
            <p:cNvSpPr>
              <a:spLocks noChangeArrowheads="1"/>
            </p:cNvSpPr>
            <p:nvPr/>
          </p:nvSpPr>
          <p:spPr bwMode="auto">
            <a:xfrm>
              <a:off x="1396" y="2895"/>
              <a:ext cx="636" cy="446"/>
            </a:xfrm>
            <a:prstGeom prst="rect">
              <a:avLst/>
            </a:prstGeom>
            <a:solidFill>
              <a:schemeClr val="bg1"/>
            </a:solidFill>
            <a:ln w="76200">
              <a:solidFill>
                <a:srgbClr val="FF00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77</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13011"/>
                                        </p:tgtEl>
                                        <p:attrNameLst>
                                          <p:attrName>style.visibility</p:attrName>
                                        </p:attrNameLst>
                                      </p:cBhvr>
                                      <p:to>
                                        <p:strVal val="visible"/>
                                      </p:to>
                                    </p:set>
                                    <p:anim calcmode="lin" valueType="num">
                                      <p:cBhvr>
                                        <p:cTn id="7" dur="500" fill="hold"/>
                                        <p:tgtEl>
                                          <p:spTgt spid="213011"/>
                                        </p:tgtEl>
                                        <p:attrNameLst>
                                          <p:attrName>ppt_w</p:attrName>
                                        </p:attrNameLst>
                                      </p:cBhvr>
                                      <p:tavLst>
                                        <p:tav tm="0">
                                          <p:val>
                                            <p:fltVal val="0"/>
                                          </p:val>
                                        </p:tav>
                                        <p:tav tm="100000">
                                          <p:val>
                                            <p:strVal val="#ppt_w"/>
                                          </p:val>
                                        </p:tav>
                                      </p:tavLst>
                                    </p:anim>
                                    <p:anim calcmode="lin" valueType="num">
                                      <p:cBhvr>
                                        <p:cTn id="8" dur="500" fill="hold"/>
                                        <p:tgtEl>
                                          <p:spTgt spid="213011"/>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213011"/>
                                        </p:tgtEl>
                                        <p:attrNameLst>
                                          <p:attrName>style.visibility</p:attrName>
                                        </p:attrNameLst>
                                      </p:cBhvr>
                                      <p:to>
                                        <p:strVal val="hidden"/>
                                      </p:to>
                                    </p:set>
                                  </p:sub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213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11"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3B11CD15-69FE-40FF-B30A-DA820FD30DE2}"/>
              </a:ext>
            </a:extLst>
          </p:cNvPr>
          <p:cNvSpPr>
            <a:spLocks noGrp="1" noChangeArrowheads="1"/>
          </p:cNvSpPr>
          <p:nvPr>
            <p:ph type="title"/>
          </p:nvPr>
        </p:nvSpPr>
        <p:spPr/>
        <p:txBody>
          <a:bodyPr/>
          <a:lstStyle/>
          <a:p>
            <a:r>
              <a:rPr lang="en-US" altLang="en-US"/>
              <a:t>"Bubbling Up" the Largest Element</a:t>
            </a:r>
          </a:p>
        </p:txBody>
      </p:sp>
      <p:sp>
        <p:nvSpPr>
          <p:cNvPr id="214019" name="Rectangle 3">
            <a:extLst>
              <a:ext uri="{FF2B5EF4-FFF2-40B4-BE49-F238E27FC236}">
                <a16:creationId xmlns:a16="http://schemas.microsoft.com/office/drawing/2014/main" id="{B88A94D7-4114-4803-B4EA-B05E3C670BA4}"/>
              </a:ext>
            </a:extLst>
          </p:cNvPr>
          <p:cNvSpPr>
            <a:spLocks noGrp="1" noChangeArrowheads="1"/>
          </p:cNvSpPr>
          <p:nvPr>
            <p:ph type="body" idx="1"/>
          </p:nvPr>
        </p:nvSpPr>
        <p:spPr/>
        <p:txBody>
          <a:bodyPr/>
          <a:lstStyle/>
          <a:p>
            <a:r>
              <a:rPr lang="en-US" altLang="en-US" b="1"/>
              <a:t>Traverse a collection of elements</a:t>
            </a:r>
          </a:p>
          <a:p>
            <a:pPr lvl="1"/>
            <a:r>
              <a:rPr lang="en-US" altLang="en-US" b="1"/>
              <a:t>Move from the front to the end</a:t>
            </a:r>
          </a:p>
          <a:p>
            <a:pPr lvl="1"/>
            <a:r>
              <a:rPr lang="en-US" altLang="en-US" b="1"/>
              <a:t>“Bubble” the largest value to the end using pair-wise comparisons and swapping</a:t>
            </a:r>
          </a:p>
        </p:txBody>
      </p:sp>
      <p:sp>
        <p:nvSpPr>
          <p:cNvPr id="214020" name="Rectangle 4">
            <a:extLst>
              <a:ext uri="{FF2B5EF4-FFF2-40B4-BE49-F238E27FC236}">
                <a16:creationId xmlns:a16="http://schemas.microsoft.com/office/drawing/2014/main" id="{41330AAC-35EB-4B4E-9013-B8662F42039C}"/>
              </a:ext>
            </a:extLst>
          </p:cNvPr>
          <p:cNvSpPr>
            <a:spLocks noChangeArrowheads="1"/>
          </p:cNvSpPr>
          <p:nvPr/>
        </p:nvSpPr>
        <p:spPr bwMode="auto">
          <a:xfrm>
            <a:off x="2735264" y="4592638"/>
            <a:ext cx="6518275" cy="71596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21" name="Line 5">
            <a:extLst>
              <a:ext uri="{FF2B5EF4-FFF2-40B4-BE49-F238E27FC236}">
                <a16:creationId xmlns:a16="http://schemas.microsoft.com/office/drawing/2014/main" id="{9E5EED59-FA59-4375-92FA-2CD482936DB9}"/>
              </a:ext>
            </a:extLst>
          </p:cNvPr>
          <p:cNvSpPr>
            <a:spLocks noChangeShapeType="1"/>
          </p:cNvSpPr>
          <p:nvPr/>
        </p:nvSpPr>
        <p:spPr bwMode="auto">
          <a:xfrm>
            <a:off x="3744913" y="4587875"/>
            <a:ext cx="0" cy="7127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22" name="Line 6">
            <a:extLst>
              <a:ext uri="{FF2B5EF4-FFF2-40B4-BE49-F238E27FC236}">
                <a16:creationId xmlns:a16="http://schemas.microsoft.com/office/drawing/2014/main" id="{F93EC9D5-8C82-4143-898D-1B95CE8C5B47}"/>
              </a:ext>
            </a:extLst>
          </p:cNvPr>
          <p:cNvSpPr>
            <a:spLocks noChangeShapeType="1"/>
          </p:cNvSpPr>
          <p:nvPr/>
        </p:nvSpPr>
        <p:spPr bwMode="auto">
          <a:xfrm>
            <a:off x="4762500" y="4587875"/>
            <a:ext cx="0" cy="7254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23" name="Line 7">
            <a:extLst>
              <a:ext uri="{FF2B5EF4-FFF2-40B4-BE49-F238E27FC236}">
                <a16:creationId xmlns:a16="http://schemas.microsoft.com/office/drawing/2014/main" id="{C310A4AC-AE9E-4846-9518-EB240E2410E3}"/>
              </a:ext>
            </a:extLst>
          </p:cNvPr>
          <p:cNvSpPr>
            <a:spLocks noChangeShapeType="1"/>
          </p:cNvSpPr>
          <p:nvPr/>
        </p:nvSpPr>
        <p:spPr bwMode="auto">
          <a:xfrm>
            <a:off x="5800725" y="4587875"/>
            <a:ext cx="0" cy="7254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24" name="Line 8">
            <a:extLst>
              <a:ext uri="{FF2B5EF4-FFF2-40B4-BE49-F238E27FC236}">
                <a16:creationId xmlns:a16="http://schemas.microsoft.com/office/drawing/2014/main" id="{2E75D695-F592-4D77-A8ED-2D27F46F2D80}"/>
              </a:ext>
            </a:extLst>
          </p:cNvPr>
          <p:cNvSpPr>
            <a:spLocks noChangeShapeType="1"/>
          </p:cNvSpPr>
          <p:nvPr/>
        </p:nvSpPr>
        <p:spPr bwMode="auto">
          <a:xfrm>
            <a:off x="6910388" y="4587875"/>
            <a:ext cx="0" cy="7254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25" name="Line 9">
            <a:extLst>
              <a:ext uri="{FF2B5EF4-FFF2-40B4-BE49-F238E27FC236}">
                <a16:creationId xmlns:a16="http://schemas.microsoft.com/office/drawing/2014/main" id="{F968BD26-4D3F-4C49-9E87-C9C16B676C91}"/>
              </a:ext>
            </a:extLst>
          </p:cNvPr>
          <p:cNvSpPr>
            <a:spLocks noChangeShapeType="1"/>
          </p:cNvSpPr>
          <p:nvPr/>
        </p:nvSpPr>
        <p:spPr bwMode="auto">
          <a:xfrm>
            <a:off x="8064500" y="4600575"/>
            <a:ext cx="0" cy="7000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26" name="Rectangle 10">
            <a:extLst>
              <a:ext uri="{FF2B5EF4-FFF2-40B4-BE49-F238E27FC236}">
                <a16:creationId xmlns:a16="http://schemas.microsoft.com/office/drawing/2014/main" id="{3B7D159E-0AC8-471B-A968-FEDFF7669760}"/>
              </a:ext>
            </a:extLst>
          </p:cNvPr>
          <p:cNvSpPr>
            <a:spLocks noChangeArrowheads="1"/>
          </p:cNvSpPr>
          <p:nvPr/>
        </p:nvSpPr>
        <p:spPr bwMode="auto">
          <a:xfrm>
            <a:off x="8482014" y="4767263"/>
            <a:ext cx="31418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5</a:t>
            </a:r>
          </a:p>
        </p:txBody>
      </p:sp>
      <p:sp>
        <p:nvSpPr>
          <p:cNvPr id="214027" name="Rectangle 11">
            <a:extLst>
              <a:ext uri="{FF2B5EF4-FFF2-40B4-BE49-F238E27FC236}">
                <a16:creationId xmlns:a16="http://schemas.microsoft.com/office/drawing/2014/main" id="{37AB748F-F7E5-4847-9043-33145044761D}"/>
              </a:ext>
            </a:extLst>
          </p:cNvPr>
          <p:cNvSpPr>
            <a:spLocks noChangeArrowheads="1"/>
          </p:cNvSpPr>
          <p:nvPr/>
        </p:nvSpPr>
        <p:spPr bwMode="auto">
          <a:xfrm>
            <a:off x="6040439" y="4754563"/>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solidFill>
                  <a:srgbClr val="FF0033"/>
                </a:solidFill>
              </a:rPr>
              <a:t>12</a:t>
            </a:r>
          </a:p>
        </p:txBody>
      </p:sp>
      <p:sp>
        <p:nvSpPr>
          <p:cNvPr id="214028" name="Rectangle 12">
            <a:extLst>
              <a:ext uri="{FF2B5EF4-FFF2-40B4-BE49-F238E27FC236}">
                <a16:creationId xmlns:a16="http://schemas.microsoft.com/office/drawing/2014/main" id="{F8F9938F-370E-4C2A-84C2-054BEB77378F}"/>
              </a:ext>
            </a:extLst>
          </p:cNvPr>
          <p:cNvSpPr>
            <a:spLocks noChangeArrowheads="1"/>
          </p:cNvSpPr>
          <p:nvPr/>
        </p:nvSpPr>
        <p:spPr bwMode="auto">
          <a:xfrm>
            <a:off x="4954589" y="4767263"/>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solidFill>
                  <a:srgbClr val="FF0033"/>
                </a:solidFill>
              </a:rPr>
              <a:t>77</a:t>
            </a:r>
          </a:p>
        </p:txBody>
      </p:sp>
      <p:sp>
        <p:nvSpPr>
          <p:cNvPr id="214029" name="Rectangle 13">
            <a:extLst>
              <a:ext uri="{FF2B5EF4-FFF2-40B4-BE49-F238E27FC236}">
                <a16:creationId xmlns:a16="http://schemas.microsoft.com/office/drawing/2014/main" id="{92F35FA4-2A53-4AC4-9A81-C6B5E6AB7CEA}"/>
              </a:ext>
            </a:extLst>
          </p:cNvPr>
          <p:cNvSpPr>
            <a:spLocks noChangeArrowheads="1"/>
          </p:cNvSpPr>
          <p:nvPr/>
        </p:nvSpPr>
        <p:spPr bwMode="auto">
          <a:xfrm>
            <a:off x="3868739" y="4767263"/>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35</a:t>
            </a:r>
          </a:p>
        </p:txBody>
      </p:sp>
      <p:sp>
        <p:nvSpPr>
          <p:cNvPr id="214030" name="Rectangle 14">
            <a:extLst>
              <a:ext uri="{FF2B5EF4-FFF2-40B4-BE49-F238E27FC236}">
                <a16:creationId xmlns:a16="http://schemas.microsoft.com/office/drawing/2014/main" id="{0A3BDF82-5AF3-420D-B655-265498BAEF6B}"/>
              </a:ext>
            </a:extLst>
          </p:cNvPr>
          <p:cNvSpPr>
            <a:spLocks noChangeArrowheads="1"/>
          </p:cNvSpPr>
          <p:nvPr/>
        </p:nvSpPr>
        <p:spPr bwMode="auto">
          <a:xfrm>
            <a:off x="2900364" y="4781550"/>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42</a:t>
            </a:r>
          </a:p>
        </p:txBody>
      </p:sp>
      <p:sp>
        <p:nvSpPr>
          <p:cNvPr id="214031" name="Rectangle 15">
            <a:extLst>
              <a:ext uri="{FF2B5EF4-FFF2-40B4-BE49-F238E27FC236}">
                <a16:creationId xmlns:a16="http://schemas.microsoft.com/office/drawing/2014/main" id="{1211A717-9CF2-4949-AA7E-62DA29152B35}"/>
              </a:ext>
            </a:extLst>
          </p:cNvPr>
          <p:cNvSpPr>
            <a:spLocks noChangeArrowheads="1"/>
          </p:cNvSpPr>
          <p:nvPr/>
        </p:nvSpPr>
        <p:spPr bwMode="auto">
          <a:xfrm>
            <a:off x="7083426" y="4752975"/>
            <a:ext cx="57066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101</a:t>
            </a:r>
          </a:p>
        </p:txBody>
      </p:sp>
      <p:sp>
        <p:nvSpPr>
          <p:cNvPr id="214032" name="Rectangle 16">
            <a:extLst>
              <a:ext uri="{FF2B5EF4-FFF2-40B4-BE49-F238E27FC236}">
                <a16:creationId xmlns:a16="http://schemas.microsoft.com/office/drawing/2014/main" id="{398D68D3-2FB1-4E3F-BD86-BD61211EE3B8}"/>
              </a:ext>
            </a:extLst>
          </p:cNvPr>
          <p:cNvSpPr>
            <a:spLocks noChangeArrowheads="1"/>
          </p:cNvSpPr>
          <p:nvPr/>
        </p:nvSpPr>
        <p:spPr bwMode="auto">
          <a:xfrm>
            <a:off x="3048000" y="4132263"/>
            <a:ext cx="4417876"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1          2          3          4            5            6</a:t>
            </a:r>
          </a:p>
        </p:txBody>
      </p:sp>
      <p:sp>
        <p:nvSpPr>
          <p:cNvPr id="214033" name="Rectangle 17">
            <a:extLst>
              <a:ext uri="{FF2B5EF4-FFF2-40B4-BE49-F238E27FC236}">
                <a16:creationId xmlns:a16="http://schemas.microsoft.com/office/drawing/2014/main" id="{A7F02CE2-1E1A-46B1-BED6-817E813C9D21}"/>
              </a:ext>
            </a:extLst>
          </p:cNvPr>
          <p:cNvSpPr>
            <a:spLocks noChangeArrowheads="1"/>
          </p:cNvSpPr>
          <p:nvPr/>
        </p:nvSpPr>
        <p:spPr bwMode="auto">
          <a:xfrm>
            <a:off x="4791075" y="4600576"/>
            <a:ext cx="1009650" cy="708025"/>
          </a:xfrm>
          <a:prstGeom prst="rect">
            <a:avLst/>
          </a:prstGeom>
          <a:noFill/>
          <a:ln w="76200">
            <a:solidFill>
              <a:srgbClr val="FF0033"/>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34" name="Rectangle 18">
            <a:extLst>
              <a:ext uri="{FF2B5EF4-FFF2-40B4-BE49-F238E27FC236}">
                <a16:creationId xmlns:a16="http://schemas.microsoft.com/office/drawing/2014/main" id="{000C9D45-E3B3-4231-BF1C-310E13984DCA}"/>
              </a:ext>
            </a:extLst>
          </p:cNvPr>
          <p:cNvSpPr>
            <a:spLocks noChangeArrowheads="1"/>
          </p:cNvSpPr>
          <p:nvPr/>
        </p:nvSpPr>
        <p:spPr bwMode="auto">
          <a:xfrm>
            <a:off x="5800726" y="4600576"/>
            <a:ext cx="1095375" cy="708025"/>
          </a:xfrm>
          <a:prstGeom prst="rect">
            <a:avLst/>
          </a:prstGeom>
          <a:noFill/>
          <a:ln w="76200">
            <a:solidFill>
              <a:srgbClr val="FF0033"/>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35" name="AutoShape 19">
            <a:extLst>
              <a:ext uri="{FF2B5EF4-FFF2-40B4-BE49-F238E27FC236}">
                <a16:creationId xmlns:a16="http://schemas.microsoft.com/office/drawing/2014/main" id="{4A3DD6DC-5E1B-4DBB-A749-72364759E49E}"/>
              </a:ext>
            </a:extLst>
          </p:cNvPr>
          <p:cNvSpPr>
            <a:spLocks noChangeArrowheads="1"/>
          </p:cNvSpPr>
          <p:nvPr/>
        </p:nvSpPr>
        <p:spPr bwMode="auto">
          <a:xfrm>
            <a:off x="4581525" y="4132263"/>
            <a:ext cx="2501900" cy="1536700"/>
          </a:xfrm>
          <a:prstGeom prst="irregularSeal1">
            <a:avLst/>
          </a:prstGeom>
          <a:solidFill>
            <a:srgbClr val="FFCC00"/>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Swap</a:t>
            </a:r>
          </a:p>
        </p:txBody>
      </p:sp>
      <p:grpSp>
        <p:nvGrpSpPr>
          <p:cNvPr id="214036" name="Group 20">
            <a:extLst>
              <a:ext uri="{FF2B5EF4-FFF2-40B4-BE49-F238E27FC236}">
                <a16:creationId xmlns:a16="http://schemas.microsoft.com/office/drawing/2014/main" id="{37BE65C6-1A66-435B-A5FE-723007391B54}"/>
              </a:ext>
            </a:extLst>
          </p:cNvPr>
          <p:cNvGrpSpPr>
            <a:grpSpLocks/>
          </p:cNvGrpSpPr>
          <p:nvPr/>
        </p:nvGrpSpPr>
        <p:grpSpPr bwMode="auto">
          <a:xfrm>
            <a:off x="4791076" y="4595814"/>
            <a:ext cx="2087563" cy="708025"/>
            <a:chOff x="760" y="2895"/>
            <a:chExt cx="1272" cy="446"/>
          </a:xfrm>
        </p:grpSpPr>
        <p:sp>
          <p:nvSpPr>
            <p:cNvPr id="214037" name="Rectangle 21">
              <a:extLst>
                <a:ext uri="{FF2B5EF4-FFF2-40B4-BE49-F238E27FC236}">
                  <a16:creationId xmlns:a16="http://schemas.microsoft.com/office/drawing/2014/main" id="{88EAF752-B064-4F5D-969E-1ECB91067236}"/>
                </a:ext>
              </a:extLst>
            </p:cNvPr>
            <p:cNvSpPr>
              <a:spLocks noChangeArrowheads="1"/>
            </p:cNvSpPr>
            <p:nvPr/>
          </p:nvSpPr>
          <p:spPr bwMode="auto">
            <a:xfrm>
              <a:off x="760" y="2895"/>
              <a:ext cx="636" cy="446"/>
            </a:xfrm>
            <a:prstGeom prst="rect">
              <a:avLst/>
            </a:prstGeom>
            <a:solidFill>
              <a:schemeClr val="bg1"/>
            </a:solidFill>
            <a:ln w="76200">
              <a:solidFill>
                <a:srgbClr val="FF00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12</a:t>
              </a:r>
            </a:p>
          </p:txBody>
        </p:sp>
        <p:sp>
          <p:nvSpPr>
            <p:cNvPr id="214038" name="Rectangle 22">
              <a:extLst>
                <a:ext uri="{FF2B5EF4-FFF2-40B4-BE49-F238E27FC236}">
                  <a16:creationId xmlns:a16="http://schemas.microsoft.com/office/drawing/2014/main" id="{8C80D578-D6BB-4697-9CCB-425ECA23EC74}"/>
                </a:ext>
              </a:extLst>
            </p:cNvPr>
            <p:cNvSpPr>
              <a:spLocks noChangeArrowheads="1"/>
            </p:cNvSpPr>
            <p:nvPr/>
          </p:nvSpPr>
          <p:spPr bwMode="auto">
            <a:xfrm>
              <a:off x="1396" y="2895"/>
              <a:ext cx="636" cy="446"/>
            </a:xfrm>
            <a:prstGeom prst="rect">
              <a:avLst/>
            </a:prstGeom>
            <a:solidFill>
              <a:schemeClr val="bg1"/>
            </a:solidFill>
            <a:ln w="76200">
              <a:solidFill>
                <a:srgbClr val="FF00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77</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14035"/>
                                        </p:tgtEl>
                                        <p:attrNameLst>
                                          <p:attrName>style.visibility</p:attrName>
                                        </p:attrNameLst>
                                      </p:cBhvr>
                                      <p:to>
                                        <p:strVal val="visible"/>
                                      </p:to>
                                    </p:set>
                                    <p:anim calcmode="lin" valueType="num">
                                      <p:cBhvr>
                                        <p:cTn id="7" dur="500" fill="hold"/>
                                        <p:tgtEl>
                                          <p:spTgt spid="214035"/>
                                        </p:tgtEl>
                                        <p:attrNameLst>
                                          <p:attrName>ppt_w</p:attrName>
                                        </p:attrNameLst>
                                      </p:cBhvr>
                                      <p:tavLst>
                                        <p:tav tm="0">
                                          <p:val>
                                            <p:fltVal val="0"/>
                                          </p:val>
                                        </p:tav>
                                        <p:tav tm="100000">
                                          <p:val>
                                            <p:strVal val="#ppt_w"/>
                                          </p:val>
                                        </p:tav>
                                      </p:tavLst>
                                    </p:anim>
                                    <p:anim calcmode="lin" valueType="num">
                                      <p:cBhvr>
                                        <p:cTn id="8" dur="500" fill="hold"/>
                                        <p:tgtEl>
                                          <p:spTgt spid="214035"/>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214035"/>
                                        </p:tgtEl>
                                        <p:attrNameLst>
                                          <p:attrName>style.visibility</p:attrName>
                                        </p:attrNameLst>
                                      </p:cBhvr>
                                      <p:to>
                                        <p:strVal val="hidden"/>
                                      </p:to>
                                    </p:set>
                                  </p:sub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214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35"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1026">
            <a:extLst>
              <a:ext uri="{FF2B5EF4-FFF2-40B4-BE49-F238E27FC236}">
                <a16:creationId xmlns:a16="http://schemas.microsoft.com/office/drawing/2014/main" id="{B52504AF-66D4-484E-AE50-ED2876154F14}"/>
              </a:ext>
            </a:extLst>
          </p:cNvPr>
          <p:cNvSpPr>
            <a:spLocks noGrp="1" noChangeArrowheads="1"/>
          </p:cNvSpPr>
          <p:nvPr>
            <p:ph type="title"/>
          </p:nvPr>
        </p:nvSpPr>
        <p:spPr/>
        <p:txBody>
          <a:bodyPr/>
          <a:lstStyle/>
          <a:p>
            <a:r>
              <a:rPr lang="en-US" altLang="en-US"/>
              <a:t>"Bubbling Up" the Largest Element</a:t>
            </a:r>
          </a:p>
        </p:txBody>
      </p:sp>
      <p:sp>
        <p:nvSpPr>
          <p:cNvPr id="215043" name="Rectangle 1027">
            <a:extLst>
              <a:ext uri="{FF2B5EF4-FFF2-40B4-BE49-F238E27FC236}">
                <a16:creationId xmlns:a16="http://schemas.microsoft.com/office/drawing/2014/main" id="{59F6072B-4F51-43AD-9D27-B119584DDC92}"/>
              </a:ext>
            </a:extLst>
          </p:cNvPr>
          <p:cNvSpPr>
            <a:spLocks noGrp="1" noChangeArrowheads="1"/>
          </p:cNvSpPr>
          <p:nvPr>
            <p:ph type="body" idx="1"/>
          </p:nvPr>
        </p:nvSpPr>
        <p:spPr/>
        <p:txBody>
          <a:bodyPr/>
          <a:lstStyle/>
          <a:p>
            <a:r>
              <a:rPr lang="en-US" altLang="en-US" b="1"/>
              <a:t>Traverse a collection of elements</a:t>
            </a:r>
          </a:p>
          <a:p>
            <a:pPr lvl="1"/>
            <a:r>
              <a:rPr lang="en-US" altLang="en-US" b="1"/>
              <a:t>Move from the front to the end</a:t>
            </a:r>
          </a:p>
          <a:p>
            <a:pPr lvl="1"/>
            <a:r>
              <a:rPr lang="en-US" altLang="en-US" b="1"/>
              <a:t>“Bubble” the largest value to the end using pair-wise comparisons and swapping</a:t>
            </a:r>
          </a:p>
        </p:txBody>
      </p:sp>
      <p:sp>
        <p:nvSpPr>
          <p:cNvPr id="215044" name="Rectangle 1028">
            <a:extLst>
              <a:ext uri="{FF2B5EF4-FFF2-40B4-BE49-F238E27FC236}">
                <a16:creationId xmlns:a16="http://schemas.microsoft.com/office/drawing/2014/main" id="{1142E38E-3B36-4DDB-A70D-7F84ED0C11EF}"/>
              </a:ext>
            </a:extLst>
          </p:cNvPr>
          <p:cNvSpPr>
            <a:spLocks noChangeArrowheads="1"/>
          </p:cNvSpPr>
          <p:nvPr/>
        </p:nvSpPr>
        <p:spPr bwMode="auto">
          <a:xfrm>
            <a:off x="2735264" y="4592638"/>
            <a:ext cx="6518275" cy="71596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45" name="Line 1029">
            <a:extLst>
              <a:ext uri="{FF2B5EF4-FFF2-40B4-BE49-F238E27FC236}">
                <a16:creationId xmlns:a16="http://schemas.microsoft.com/office/drawing/2014/main" id="{E6E983DA-49CE-412E-8DB3-D6C6AA0A361C}"/>
              </a:ext>
            </a:extLst>
          </p:cNvPr>
          <p:cNvSpPr>
            <a:spLocks noChangeShapeType="1"/>
          </p:cNvSpPr>
          <p:nvPr/>
        </p:nvSpPr>
        <p:spPr bwMode="auto">
          <a:xfrm>
            <a:off x="3744913" y="4587875"/>
            <a:ext cx="0" cy="7127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46" name="Line 1030">
            <a:extLst>
              <a:ext uri="{FF2B5EF4-FFF2-40B4-BE49-F238E27FC236}">
                <a16:creationId xmlns:a16="http://schemas.microsoft.com/office/drawing/2014/main" id="{65C0F44F-6CC1-4637-933A-33044601A4C8}"/>
              </a:ext>
            </a:extLst>
          </p:cNvPr>
          <p:cNvSpPr>
            <a:spLocks noChangeShapeType="1"/>
          </p:cNvSpPr>
          <p:nvPr/>
        </p:nvSpPr>
        <p:spPr bwMode="auto">
          <a:xfrm>
            <a:off x="4762500" y="4587875"/>
            <a:ext cx="0" cy="7254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47" name="Line 1031">
            <a:extLst>
              <a:ext uri="{FF2B5EF4-FFF2-40B4-BE49-F238E27FC236}">
                <a16:creationId xmlns:a16="http://schemas.microsoft.com/office/drawing/2014/main" id="{1F6B8883-5DBF-4596-8E33-5B6944DF7D6C}"/>
              </a:ext>
            </a:extLst>
          </p:cNvPr>
          <p:cNvSpPr>
            <a:spLocks noChangeShapeType="1"/>
          </p:cNvSpPr>
          <p:nvPr/>
        </p:nvSpPr>
        <p:spPr bwMode="auto">
          <a:xfrm>
            <a:off x="5800725" y="4587875"/>
            <a:ext cx="0" cy="7254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48" name="Line 1032">
            <a:extLst>
              <a:ext uri="{FF2B5EF4-FFF2-40B4-BE49-F238E27FC236}">
                <a16:creationId xmlns:a16="http://schemas.microsoft.com/office/drawing/2014/main" id="{584B2036-BD01-40D7-A36A-B3CE08D36D52}"/>
              </a:ext>
            </a:extLst>
          </p:cNvPr>
          <p:cNvSpPr>
            <a:spLocks noChangeShapeType="1"/>
          </p:cNvSpPr>
          <p:nvPr/>
        </p:nvSpPr>
        <p:spPr bwMode="auto">
          <a:xfrm>
            <a:off x="6910388" y="4587875"/>
            <a:ext cx="0" cy="7254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49" name="Line 1033">
            <a:extLst>
              <a:ext uri="{FF2B5EF4-FFF2-40B4-BE49-F238E27FC236}">
                <a16:creationId xmlns:a16="http://schemas.microsoft.com/office/drawing/2014/main" id="{D3176348-5ABA-4878-8EAF-21873A7EAA24}"/>
              </a:ext>
            </a:extLst>
          </p:cNvPr>
          <p:cNvSpPr>
            <a:spLocks noChangeShapeType="1"/>
          </p:cNvSpPr>
          <p:nvPr/>
        </p:nvSpPr>
        <p:spPr bwMode="auto">
          <a:xfrm>
            <a:off x="8064500" y="4600575"/>
            <a:ext cx="0" cy="7000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50" name="Rectangle 1034">
            <a:extLst>
              <a:ext uri="{FF2B5EF4-FFF2-40B4-BE49-F238E27FC236}">
                <a16:creationId xmlns:a16="http://schemas.microsoft.com/office/drawing/2014/main" id="{7A74AF30-8510-41DA-BF9D-9662ECB2582C}"/>
              </a:ext>
            </a:extLst>
          </p:cNvPr>
          <p:cNvSpPr>
            <a:spLocks noChangeArrowheads="1"/>
          </p:cNvSpPr>
          <p:nvPr/>
        </p:nvSpPr>
        <p:spPr bwMode="auto">
          <a:xfrm>
            <a:off x="8482014" y="4767263"/>
            <a:ext cx="31418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5</a:t>
            </a:r>
          </a:p>
        </p:txBody>
      </p:sp>
      <p:sp>
        <p:nvSpPr>
          <p:cNvPr id="215051" name="Rectangle 1035">
            <a:extLst>
              <a:ext uri="{FF2B5EF4-FFF2-40B4-BE49-F238E27FC236}">
                <a16:creationId xmlns:a16="http://schemas.microsoft.com/office/drawing/2014/main" id="{1208C65C-8805-4FE0-A564-81D154058F3D}"/>
              </a:ext>
            </a:extLst>
          </p:cNvPr>
          <p:cNvSpPr>
            <a:spLocks noChangeArrowheads="1"/>
          </p:cNvSpPr>
          <p:nvPr/>
        </p:nvSpPr>
        <p:spPr bwMode="auto">
          <a:xfrm>
            <a:off x="6040439" y="4754563"/>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solidFill>
                  <a:srgbClr val="FF0033"/>
                </a:solidFill>
              </a:rPr>
              <a:t>77</a:t>
            </a:r>
          </a:p>
        </p:txBody>
      </p:sp>
      <p:sp>
        <p:nvSpPr>
          <p:cNvPr id="215052" name="Rectangle 1036">
            <a:extLst>
              <a:ext uri="{FF2B5EF4-FFF2-40B4-BE49-F238E27FC236}">
                <a16:creationId xmlns:a16="http://schemas.microsoft.com/office/drawing/2014/main" id="{BF5B9771-7DD2-4965-8206-81B24895E845}"/>
              </a:ext>
            </a:extLst>
          </p:cNvPr>
          <p:cNvSpPr>
            <a:spLocks noChangeArrowheads="1"/>
          </p:cNvSpPr>
          <p:nvPr/>
        </p:nvSpPr>
        <p:spPr bwMode="auto">
          <a:xfrm>
            <a:off x="4954589" y="4767263"/>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12</a:t>
            </a:r>
          </a:p>
        </p:txBody>
      </p:sp>
      <p:sp>
        <p:nvSpPr>
          <p:cNvPr id="215053" name="Rectangle 1037">
            <a:extLst>
              <a:ext uri="{FF2B5EF4-FFF2-40B4-BE49-F238E27FC236}">
                <a16:creationId xmlns:a16="http://schemas.microsoft.com/office/drawing/2014/main" id="{E2370818-6188-495E-9A95-5FD326B764C0}"/>
              </a:ext>
            </a:extLst>
          </p:cNvPr>
          <p:cNvSpPr>
            <a:spLocks noChangeArrowheads="1"/>
          </p:cNvSpPr>
          <p:nvPr/>
        </p:nvSpPr>
        <p:spPr bwMode="auto">
          <a:xfrm>
            <a:off x="3868739" y="4767263"/>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35</a:t>
            </a:r>
          </a:p>
        </p:txBody>
      </p:sp>
      <p:sp>
        <p:nvSpPr>
          <p:cNvPr id="215054" name="Rectangle 1038">
            <a:extLst>
              <a:ext uri="{FF2B5EF4-FFF2-40B4-BE49-F238E27FC236}">
                <a16:creationId xmlns:a16="http://schemas.microsoft.com/office/drawing/2014/main" id="{D7512908-24AC-4712-BAF1-3E28787F6FE7}"/>
              </a:ext>
            </a:extLst>
          </p:cNvPr>
          <p:cNvSpPr>
            <a:spLocks noChangeArrowheads="1"/>
          </p:cNvSpPr>
          <p:nvPr/>
        </p:nvSpPr>
        <p:spPr bwMode="auto">
          <a:xfrm>
            <a:off x="2900364" y="4781550"/>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42</a:t>
            </a:r>
          </a:p>
        </p:txBody>
      </p:sp>
      <p:sp>
        <p:nvSpPr>
          <p:cNvPr id="215055" name="Rectangle 1039">
            <a:extLst>
              <a:ext uri="{FF2B5EF4-FFF2-40B4-BE49-F238E27FC236}">
                <a16:creationId xmlns:a16="http://schemas.microsoft.com/office/drawing/2014/main" id="{93DFC08B-0A3C-48A5-BC54-FC93FAEEE07C}"/>
              </a:ext>
            </a:extLst>
          </p:cNvPr>
          <p:cNvSpPr>
            <a:spLocks noChangeArrowheads="1"/>
          </p:cNvSpPr>
          <p:nvPr/>
        </p:nvSpPr>
        <p:spPr bwMode="auto">
          <a:xfrm>
            <a:off x="7083426" y="4752975"/>
            <a:ext cx="57066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solidFill>
                  <a:srgbClr val="FF0033"/>
                </a:solidFill>
              </a:rPr>
              <a:t>101</a:t>
            </a:r>
          </a:p>
        </p:txBody>
      </p:sp>
      <p:sp>
        <p:nvSpPr>
          <p:cNvPr id="215056" name="Rectangle 1040">
            <a:extLst>
              <a:ext uri="{FF2B5EF4-FFF2-40B4-BE49-F238E27FC236}">
                <a16:creationId xmlns:a16="http://schemas.microsoft.com/office/drawing/2014/main" id="{E78A0D53-AD43-4BD9-8E60-C6395104E8FB}"/>
              </a:ext>
            </a:extLst>
          </p:cNvPr>
          <p:cNvSpPr>
            <a:spLocks noChangeArrowheads="1"/>
          </p:cNvSpPr>
          <p:nvPr/>
        </p:nvSpPr>
        <p:spPr bwMode="auto">
          <a:xfrm>
            <a:off x="3048000" y="4132263"/>
            <a:ext cx="4417876"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1          2          3          4            5            6</a:t>
            </a:r>
          </a:p>
        </p:txBody>
      </p:sp>
      <p:sp>
        <p:nvSpPr>
          <p:cNvPr id="215057" name="Rectangle 1041">
            <a:extLst>
              <a:ext uri="{FF2B5EF4-FFF2-40B4-BE49-F238E27FC236}">
                <a16:creationId xmlns:a16="http://schemas.microsoft.com/office/drawing/2014/main" id="{C1A77FC4-9F1A-4352-8430-6BB092BF8EAD}"/>
              </a:ext>
            </a:extLst>
          </p:cNvPr>
          <p:cNvSpPr>
            <a:spLocks noChangeArrowheads="1"/>
          </p:cNvSpPr>
          <p:nvPr/>
        </p:nvSpPr>
        <p:spPr bwMode="auto">
          <a:xfrm>
            <a:off x="5815014" y="4587876"/>
            <a:ext cx="1081087" cy="708025"/>
          </a:xfrm>
          <a:prstGeom prst="rect">
            <a:avLst/>
          </a:prstGeom>
          <a:noFill/>
          <a:ln w="76200">
            <a:solidFill>
              <a:srgbClr val="FF0033"/>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58" name="Rectangle 1042">
            <a:extLst>
              <a:ext uri="{FF2B5EF4-FFF2-40B4-BE49-F238E27FC236}">
                <a16:creationId xmlns:a16="http://schemas.microsoft.com/office/drawing/2014/main" id="{E1575D45-F22E-4C0E-ABC8-84D05377D33C}"/>
              </a:ext>
            </a:extLst>
          </p:cNvPr>
          <p:cNvSpPr>
            <a:spLocks noChangeArrowheads="1"/>
          </p:cNvSpPr>
          <p:nvPr/>
        </p:nvSpPr>
        <p:spPr bwMode="auto">
          <a:xfrm>
            <a:off x="6910389" y="4587876"/>
            <a:ext cx="1152525" cy="708025"/>
          </a:xfrm>
          <a:prstGeom prst="rect">
            <a:avLst/>
          </a:prstGeom>
          <a:noFill/>
          <a:ln w="76200">
            <a:solidFill>
              <a:srgbClr val="FF0033"/>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63" name="Text Box 1047">
            <a:extLst>
              <a:ext uri="{FF2B5EF4-FFF2-40B4-BE49-F238E27FC236}">
                <a16:creationId xmlns:a16="http://schemas.microsoft.com/office/drawing/2014/main" id="{2CC0DB08-608C-427A-A821-5D93F378A0F6}"/>
              </a:ext>
            </a:extLst>
          </p:cNvPr>
          <p:cNvSpPr txBox="1">
            <a:spLocks noChangeArrowheads="1"/>
          </p:cNvSpPr>
          <p:nvPr/>
        </p:nvSpPr>
        <p:spPr bwMode="auto">
          <a:xfrm>
            <a:off x="5681664" y="5454650"/>
            <a:ext cx="19159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3333FF"/>
                </a:solidFill>
              </a:rPr>
              <a:t>No need to swap</a:t>
            </a:r>
          </a:p>
        </p:txBody>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3EABF37C-5AE8-442D-9847-B043F442BB7C}"/>
              </a:ext>
            </a:extLst>
          </p:cNvPr>
          <p:cNvSpPr>
            <a:spLocks noGrp="1" noChangeArrowheads="1"/>
          </p:cNvSpPr>
          <p:nvPr>
            <p:ph type="title"/>
          </p:nvPr>
        </p:nvSpPr>
        <p:spPr/>
        <p:txBody>
          <a:bodyPr/>
          <a:lstStyle/>
          <a:p>
            <a:r>
              <a:rPr lang="en-US" altLang="en-US"/>
              <a:t>"Bubbling Up" the Largest Element</a:t>
            </a:r>
          </a:p>
        </p:txBody>
      </p:sp>
      <p:sp>
        <p:nvSpPr>
          <p:cNvPr id="216067" name="Rectangle 3">
            <a:extLst>
              <a:ext uri="{FF2B5EF4-FFF2-40B4-BE49-F238E27FC236}">
                <a16:creationId xmlns:a16="http://schemas.microsoft.com/office/drawing/2014/main" id="{E546DFD5-5B17-438E-A01D-C7821B5E9AE4}"/>
              </a:ext>
            </a:extLst>
          </p:cNvPr>
          <p:cNvSpPr>
            <a:spLocks noGrp="1" noChangeArrowheads="1"/>
          </p:cNvSpPr>
          <p:nvPr>
            <p:ph type="body" idx="1"/>
          </p:nvPr>
        </p:nvSpPr>
        <p:spPr/>
        <p:txBody>
          <a:bodyPr/>
          <a:lstStyle/>
          <a:p>
            <a:r>
              <a:rPr lang="en-US" altLang="en-US" b="1"/>
              <a:t>Traverse a collection of elements</a:t>
            </a:r>
          </a:p>
          <a:p>
            <a:pPr lvl="1"/>
            <a:r>
              <a:rPr lang="en-US" altLang="en-US" b="1"/>
              <a:t>Move from the front to the end</a:t>
            </a:r>
          </a:p>
          <a:p>
            <a:pPr lvl="1"/>
            <a:r>
              <a:rPr lang="en-US" altLang="en-US" b="1"/>
              <a:t>“Bubble” the largest value to the end using pair-wise comparisons and swapping</a:t>
            </a:r>
          </a:p>
        </p:txBody>
      </p:sp>
      <p:sp>
        <p:nvSpPr>
          <p:cNvPr id="216068" name="Rectangle 4">
            <a:extLst>
              <a:ext uri="{FF2B5EF4-FFF2-40B4-BE49-F238E27FC236}">
                <a16:creationId xmlns:a16="http://schemas.microsoft.com/office/drawing/2014/main" id="{A5AED19F-6E93-40A4-90C8-38CA187E5B01}"/>
              </a:ext>
            </a:extLst>
          </p:cNvPr>
          <p:cNvSpPr>
            <a:spLocks noChangeArrowheads="1"/>
          </p:cNvSpPr>
          <p:nvPr/>
        </p:nvSpPr>
        <p:spPr bwMode="auto">
          <a:xfrm>
            <a:off x="2735264" y="4592638"/>
            <a:ext cx="6518275" cy="71596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069" name="Line 5">
            <a:extLst>
              <a:ext uri="{FF2B5EF4-FFF2-40B4-BE49-F238E27FC236}">
                <a16:creationId xmlns:a16="http://schemas.microsoft.com/office/drawing/2014/main" id="{95873711-327B-44F4-BD85-B421339E0008}"/>
              </a:ext>
            </a:extLst>
          </p:cNvPr>
          <p:cNvSpPr>
            <a:spLocks noChangeShapeType="1"/>
          </p:cNvSpPr>
          <p:nvPr/>
        </p:nvSpPr>
        <p:spPr bwMode="auto">
          <a:xfrm>
            <a:off x="3744913" y="4587875"/>
            <a:ext cx="0" cy="7127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070" name="Line 6">
            <a:extLst>
              <a:ext uri="{FF2B5EF4-FFF2-40B4-BE49-F238E27FC236}">
                <a16:creationId xmlns:a16="http://schemas.microsoft.com/office/drawing/2014/main" id="{390870DC-CA47-40B9-83BE-7EA38DB04032}"/>
              </a:ext>
            </a:extLst>
          </p:cNvPr>
          <p:cNvSpPr>
            <a:spLocks noChangeShapeType="1"/>
          </p:cNvSpPr>
          <p:nvPr/>
        </p:nvSpPr>
        <p:spPr bwMode="auto">
          <a:xfrm>
            <a:off x="4762500" y="4587875"/>
            <a:ext cx="0" cy="7254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071" name="Line 7">
            <a:extLst>
              <a:ext uri="{FF2B5EF4-FFF2-40B4-BE49-F238E27FC236}">
                <a16:creationId xmlns:a16="http://schemas.microsoft.com/office/drawing/2014/main" id="{C0BA978C-D0C8-434D-8A1C-179AA5A09BA2}"/>
              </a:ext>
            </a:extLst>
          </p:cNvPr>
          <p:cNvSpPr>
            <a:spLocks noChangeShapeType="1"/>
          </p:cNvSpPr>
          <p:nvPr/>
        </p:nvSpPr>
        <p:spPr bwMode="auto">
          <a:xfrm>
            <a:off x="5800725" y="4587875"/>
            <a:ext cx="0" cy="7254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072" name="Line 8">
            <a:extLst>
              <a:ext uri="{FF2B5EF4-FFF2-40B4-BE49-F238E27FC236}">
                <a16:creationId xmlns:a16="http://schemas.microsoft.com/office/drawing/2014/main" id="{CE0679CE-897E-4510-B091-DE7EFBD575CE}"/>
              </a:ext>
            </a:extLst>
          </p:cNvPr>
          <p:cNvSpPr>
            <a:spLocks noChangeShapeType="1"/>
          </p:cNvSpPr>
          <p:nvPr/>
        </p:nvSpPr>
        <p:spPr bwMode="auto">
          <a:xfrm>
            <a:off x="6910388" y="4587875"/>
            <a:ext cx="0" cy="7254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073" name="Line 9">
            <a:extLst>
              <a:ext uri="{FF2B5EF4-FFF2-40B4-BE49-F238E27FC236}">
                <a16:creationId xmlns:a16="http://schemas.microsoft.com/office/drawing/2014/main" id="{4EF21C8A-A9CF-4D82-8090-0B47C3A30A87}"/>
              </a:ext>
            </a:extLst>
          </p:cNvPr>
          <p:cNvSpPr>
            <a:spLocks noChangeShapeType="1"/>
          </p:cNvSpPr>
          <p:nvPr/>
        </p:nvSpPr>
        <p:spPr bwMode="auto">
          <a:xfrm>
            <a:off x="8064500" y="4600575"/>
            <a:ext cx="0" cy="7000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074" name="Rectangle 10">
            <a:extLst>
              <a:ext uri="{FF2B5EF4-FFF2-40B4-BE49-F238E27FC236}">
                <a16:creationId xmlns:a16="http://schemas.microsoft.com/office/drawing/2014/main" id="{3931CDF3-C984-4186-9F1D-0FD0E49AE418}"/>
              </a:ext>
            </a:extLst>
          </p:cNvPr>
          <p:cNvSpPr>
            <a:spLocks noChangeArrowheads="1"/>
          </p:cNvSpPr>
          <p:nvPr/>
        </p:nvSpPr>
        <p:spPr bwMode="auto">
          <a:xfrm>
            <a:off x="8482014" y="4767263"/>
            <a:ext cx="31418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solidFill>
                  <a:srgbClr val="FF0033"/>
                </a:solidFill>
              </a:rPr>
              <a:t>5</a:t>
            </a:r>
          </a:p>
        </p:txBody>
      </p:sp>
      <p:sp>
        <p:nvSpPr>
          <p:cNvPr id="216075" name="Rectangle 11">
            <a:extLst>
              <a:ext uri="{FF2B5EF4-FFF2-40B4-BE49-F238E27FC236}">
                <a16:creationId xmlns:a16="http://schemas.microsoft.com/office/drawing/2014/main" id="{DEECA4BC-AD5A-42D6-A2DB-5316AFD990D8}"/>
              </a:ext>
            </a:extLst>
          </p:cNvPr>
          <p:cNvSpPr>
            <a:spLocks noChangeArrowheads="1"/>
          </p:cNvSpPr>
          <p:nvPr/>
        </p:nvSpPr>
        <p:spPr bwMode="auto">
          <a:xfrm>
            <a:off x="6040439" y="4754563"/>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77</a:t>
            </a:r>
          </a:p>
        </p:txBody>
      </p:sp>
      <p:sp>
        <p:nvSpPr>
          <p:cNvPr id="216076" name="Rectangle 12">
            <a:extLst>
              <a:ext uri="{FF2B5EF4-FFF2-40B4-BE49-F238E27FC236}">
                <a16:creationId xmlns:a16="http://schemas.microsoft.com/office/drawing/2014/main" id="{04B068A3-9A09-4352-973B-AE22410CC338}"/>
              </a:ext>
            </a:extLst>
          </p:cNvPr>
          <p:cNvSpPr>
            <a:spLocks noChangeArrowheads="1"/>
          </p:cNvSpPr>
          <p:nvPr/>
        </p:nvSpPr>
        <p:spPr bwMode="auto">
          <a:xfrm>
            <a:off x="4954589" y="4767263"/>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12</a:t>
            </a:r>
          </a:p>
        </p:txBody>
      </p:sp>
      <p:sp>
        <p:nvSpPr>
          <p:cNvPr id="216077" name="Rectangle 13">
            <a:extLst>
              <a:ext uri="{FF2B5EF4-FFF2-40B4-BE49-F238E27FC236}">
                <a16:creationId xmlns:a16="http://schemas.microsoft.com/office/drawing/2014/main" id="{67D4AE09-AFEE-4828-A5B2-9E851C3A00F2}"/>
              </a:ext>
            </a:extLst>
          </p:cNvPr>
          <p:cNvSpPr>
            <a:spLocks noChangeArrowheads="1"/>
          </p:cNvSpPr>
          <p:nvPr/>
        </p:nvSpPr>
        <p:spPr bwMode="auto">
          <a:xfrm>
            <a:off x="3868739" y="4767263"/>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35</a:t>
            </a:r>
          </a:p>
        </p:txBody>
      </p:sp>
      <p:sp>
        <p:nvSpPr>
          <p:cNvPr id="216078" name="Rectangle 14">
            <a:extLst>
              <a:ext uri="{FF2B5EF4-FFF2-40B4-BE49-F238E27FC236}">
                <a16:creationId xmlns:a16="http://schemas.microsoft.com/office/drawing/2014/main" id="{4041F3F7-2F9B-41E3-AAE6-4281331DA723}"/>
              </a:ext>
            </a:extLst>
          </p:cNvPr>
          <p:cNvSpPr>
            <a:spLocks noChangeArrowheads="1"/>
          </p:cNvSpPr>
          <p:nvPr/>
        </p:nvSpPr>
        <p:spPr bwMode="auto">
          <a:xfrm>
            <a:off x="2900364" y="4781550"/>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42</a:t>
            </a:r>
          </a:p>
        </p:txBody>
      </p:sp>
      <p:sp>
        <p:nvSpPr>
          <p:cNvPr id="216079" name="Rectangle 15">
            <a:extLst>
              <a:ext uri="{FF2B5EF4-FFF2-40B4-BE49-F238E27FC236}">
                <a16:creationId xmlns:a16="http://schemas.microsoft.com/office/drawing/2014/main" id="{F1069851-20C2-4151-8AD0-FAE65A49A3B6}"/>
              </a:ext>
            </a:extLst>
          </p:cNvPr>
          <p:cNvSpPr>
            <a:spLocks noChangeArrowheads="1"/>
          </p:cNvSpPr>
          <p:nvPr/>
        </p:nvSpPr>
        <p:spPr bwMode="auto">
          <a:xfrm>
            <a:off x="7083426" y="4752975"/>
            <a:ext cx="57066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solidFill>
                  <a:srgbClr val="FF0033"/>
                </a:solidFill>
              </a:rPr>
              <a:t>101</a:t>
            </a:r>
          </a:p>
        </p:txBody>
      </p:sp>
      <p:sp>
        <p:nvSpPr>
          <p:cNvPr id="216080" name="Rectangle 16">
            <a:extLst>
              <a:ext uri="{FF2B5EF4-FFF2-40B4-BE49-F238E27FC236}">
                <a16:creationId xmlns:a16="http://schemas.microsoft.com/office/drawing/2014/main" id="{CE057616-7700-4A73-9F2D-DBC9D295B00A}"/>
              </a:ext>
            </a:extLst>
          </p:cNvPr>
          <p:cNvSpPr>
            <a:spLocks noChangeArrowheads="1"/>
          </p:cNvSpPr>
          <p:nvPr/>
        </p:nvSpPr>
        <p:spPr bwMode="auto">
          <a:xfrm>
            <a:off x="3048000" y="4132263"/>
            <a:ext cx="4417876"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1          2          3          4            5            6</a:t>
            </a:r>
          </a:p>
        </p:txBody>
      </p:sp>
      <p:sp>
        <p:nvSpPr>
          <p:cNvPr id="216081" name="Rectangle 17">
            <a:extLst>
              <a:ext uri="{FF2B5EF4-FFF2-40B4-BE49-F238E27FC236}">
                <a16:creationId xmlns:a16="http://schemas.microsoft.com/office/drawing/2014/main" id="{30DBA97F-B8B0-4F6B-B0EE-86F51B2F4230}"/>
              </a:ext>
            </a:extLst>
          </p:cNvPr>
          <p:cNvSpPr>
            <a:spLocks noChangeArrowheads="1"/>
          </p:cNvSpPr>
          <p:nvPr/>
        </p:nvSpPr>
        <p:spPr bwMode="auto">
          <a:xfrm>
            <a:off x="6924676" y="4584701"/>
            <a:ext cx="1139825" cy="708025"/>
          </a:xfrm>
          <a:prstGeom prst="rect">
            <a:avLst/>
          </a:prstGeom>
          <a:noFill/>
          <a:ln w="76200">
            <a:solidFill>
              <a:srgbClr val="FF0033"/>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082" name="Rectangle 18">
            <a:extLst>
              <a:ext uri="{FF2B5EF4-FFF2-40B4-BE49-F238E27FC236}">
                <a16:creationId xmlns:a16="http://schemas.microsoft.com/office/drawing/2014/main" id="{4162D498-D882-4D7C-929C-8A21F3AC38C8}"/>
              </a:ext>
            </a:extLst>
          </p:cNvPr>
          <p:cNvSpPr>
            <a:spLocks noChangeArrowheads="1"/>
          </p:cNvSpPr>
          <p:nvPr/>
        </p:nvSpPr>
        <p:spPr bwMode="auto">
          <a:xfrm>
            <a:off x="8077201" y="4584701"/>
            <a:ext cx="1152525" cy="708025"/>
          </a:xfrm>
          <a:prstGeom prst="rect">
            <a:avLst/>
          </a:prstGeom>
          <a:noFill/>
          <a:ln w="76200">
            <a:solidFill>
              <a:srgbClr val="FF0033"/>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083" name="AutoShape 19">
            <a:extLst>
              <a:ext uri="{FF2B5EF4-FFF2-40B4-BE49-F238E27FC236}">
                <a16:creationId xmlns:a16="http://schemas.microsoft.com/office/drawing/2014/main" id="{FB78F5F8-E7D6-4921-BDB0-A144A0E3B412}"/>
              </a:ext>
            </a:extLst>
          </p:cNvPr>
          <p:cNvSpPr>
            <a:spLocks noChangeArrowheads="1"/>
          </p:cNvSpPr>
          <p:nvPr/>
        </p:nvSpPr>
        <p:spPr bwMode="auto">
          <a:xfrm>
            <a:off x="6813550" y="4156075"/>
            <a:ext cx="2501900" cy="1536700"/>
          </a:xfrm>
          <a:prstGeom prst="irregularSeal1">
            <a:avLst/>
          </a:prstGeom>
          <a:solidFill>
            <a:srgbClr val="FFCC00"/>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Swap</a:t>
            </a:r>
          </a:p>
        </p:txBody>
      </p:sp>
      <p:grpSp>
        <p:nvGrpSpPr>
          <p:cNvPr id="216084" name="Group 20">
            <a:extLst>
              <a:ext uri="{FF2B5EF4-FFF2-40B4-BE49-F238E27FC236}">
                <a16:creationId xmlns:a16="http://schemas.microsoft.com/office/drawing/2014/main" id="{EDB710EE-E3D7-40E1-9632-B6C4F062927C}"/>
              </a:ext>
            </a:extLst>
          </p:cNvPr>
          <p:cNvGrpSpPr>
            <a:grpSpLocks/>
          </p:cNvGrpSpPr>
          <p:nvPr/>
        </p:nvGrpSpPr>
        <p:grpSpPr bwMode="auto">
          <a:xfrm>
            <a:off x="6924676" y="4591051"/>
            <a:ext cx="2328863" cy="708025"/>
            <a:chOff x="760" y="2895"/>
            <a:chExt cx="1272" cy="446"/>
          </a:xfrm>
        </p:grpSpPr>
        <p:sp>
          <p:nvSpPr>
            <p:cNvPr id="216085" name="Rectangle 21">
              <a:extLst>
                <a:ext uri="{FF2B5EF4-FFF2-40B4-BE49-F238E27FC236}">
                  <a16:creationId xmlns:a16="http://schemas.microsoft.com/office/drawing/2014/main" id="{3C64E0CA-D9A2-42DD-AF45-1CC74762D489}"/>
                </a:ext>
              </a:extLst>
            </p:cNvPr>
            <p:cNvSpPr>
              <a:spLocks noChangeArrowheads="1"/>
            </p:cNvSpPr>
            <p:nvPr/>
          </p:nvSpPr>
          <p:spPr bwMode="auto">
            <a:xfrm>
              <a:off x="760" y="2895"/>
              <a:ext cx="636" cy="446"/>
            </a:xfrm>
            <a:prstGeom prst="rect">
              <a:avLst/>
            </a:prstGeom>
            <a:solidFill>
              <a:schemeClr val="bg1"/>
            </a:solidFill>
            <a:ln w="76200">
              <a:solidFill>
                <a:srgbClr val="FF00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5</a:t>
              </a:r>
            </a:p>
          </p:txBody>
        </p:sp>
        <p:sp>
          <p:nvSpPr>
            <p:cNvPr id="216086" name="Rectangle 22">
              <a:extLst>
                <a:ext uri="{FF2B5EF4-FFF2-40B4-BE49-F238E27FC236}">
                  <a16:creationId xmlns:a16="http://schemas.microsoft.com/office/drawing/2014/main" id="{6A82BBE0-56C5-487E-9B76-C61D04BF3E10}"/>
                </a:ext>
              </a:extLst>
            </p:cNvPr>
            <p:cNvSpPr>
              <a:spLocks noChangeArrowheads="1"/>
            </p:cNvSpPr>
            <p:nvPr/>
          </p:nvSpPr>
          <p:spPr bwMode="auto">
            <a:xfrm>
              <a:off x="1396" y="2895"/>
              <a:ext cx="636" cy="446"/>
            </a:xfrm>
            <a:prstGeom prst="rect">
              <a:avLst/>
            </a:prstGeom>
            <a:solidFill>
              <a:schemeClr val="bg1"/>
            </a:solidFill>
            <a:ln w="76200">
              <a:solidFill>
                <a:srgbClr val="FF00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101</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16083"/>
                                        </p:tgtEl>
                                        <p:attrNameLst>
                                          <p:attrName>style.visibility</p:attrName>
                                        </p:attrNameLst>
                                      </p:cBhvr>
                                      <p:to>
                                        <p:strVal val="visible"/>
                                      </p:to>
                                    </p:set>
                                    <p:anim calcmode="lin" valueType="num">
                                      <p:cBhvr>
                                        <p:cTn id="7" dur="500" fill="hold"/>
                                        <p:tgtEl>
                                          <p:spTgt spid="216083"/>
                                        </p:tgtEl>
                                        <p:attrNameLst>
                                          <p:attrName>ppt_w</p:attrName>
                                        </p:attrNameLst>
                                      </p:cBhvr>
                                      <p:tavLst>
                                        <p:tav tm="0">
                                          <p:val>
                                            <p:fltVal val="0"/>
                                          </p:val>
                                        </p:tav>
                                        <p:tav tm="100000">
                                          <p:val>
                                            <p:strVal val="#ppt_w"/>
                                          </p:val>
                                        </p:tav>
                                      </p:tavLst>
                                    </p:anim>
                                    <p:anim calcmode="lin" valueType="num">
                                      <p:cBhvr>
                                        <p:cTn id="8" dur="500" fill="hold"/>
                                        <p:tgtEl>
                                          <p:spTgt spid="216083"/>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216083"/>
                                        </p:tgtEl>
                                        <p:attrNameLst>
                                          <p:attrName>style.visibility</p:attrName>
                                        </p:attrNameLst>
                                      </p:cBhvr>
                                      <p:to>
                                        <p:strVal val="hidden"/>
                                      </p:to>
                                    </p:set>
                                  </p:sub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216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83"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a:extLst>
              <a:ext uri="{FF2B5EF4-FFF2-40B4-BE49-F238E27FC236}">
                <a16:creationId xmlns:a16="http://schemas.microsoft.com/office/drawing/2014/main" id="{0E84B7B7-FF73-4582-8A21-EA7E731B6FF2}"/>
              </a:ext>
            </a:extLst>
          </p:cNvPr>
          <p:cNvSpPr>
            <a:spLocks noGrp="1" noChangeArrowheads="1"/>
          </p:cNvSpPr>
          <p:nvPr>
            <p:ph type="title"/>
          </p:nvPr>
        </p:nvSpPr>
        <p:spPr/>
        <p:txBody>
          <a:bodyPr/>
          <a:lstStyle/>
          <a:p>
            <a:r>
              <a:rPr lang="en-US" altLang="en-US"/>
              <a:t>"Bubbling Up" the Largest Element</a:t>
            </a:r>
          </a:p>
        </p:txBody>
      </p:sp>
      <p:sp>
        <p:nvSpPr>
          <p:cNvPr id="217091" name="Rectangle 3">
            <a:extLst>
              <a:ext uri="{FF2B5EF4-FFF2-40B4-BE49-F238E27FC236}">
                <a16:creationId xmlns:a16="http://schemas.microsoft.com/office/drawing/2014/main" id="{85E353F4-7F76-409C-B3C9-6BDDB3EBE218}"/>
              </a:ext>
            </a:extLst>
          </p:cNvPr>
          <p:cNvSpPr>
            <a:spLocks noGrp="1" noChangeArrowheads="1"/>
          </p:cNvSpPr>
          <p:nvPr>
            <p:ph type="body" idx="1"/>
          </p:nvPr>
        </p:nvSpPr>
        <p:spPr/>
        <p:txBody>
          <a:bodyPr/>
          <a:lstStyle/>
          <a:p>
            <a:r>
              <a:rPr lang="en-US" altLang="en-US" b="1"/>
              <a:t>Traverse a collection of elements</a:t>
            </a:r>
          </a:p>
          <a:p>
            <a:pPr lvl="1"/>
            <a:r>
              <a:rPr lang="en-US" altLang="en-US" b="1"/>
              <a:t>Move from the front to the end</a:t>
            </a:r>
          </a:p>
          <a:p>
            <a:pPr lvl="1"/>
            <a:r>
              <a:rPr lang="en-US" altLang="en-US" b="1"/>
              <a:t>“Bubble” the largest value to the end using pair-wise comparisons and swapping</a:t>
            </a:r>
          </a:p>
        </p:txBody>
      </p:sp>
      <p:sp>
        <p:nvSpPr>
          <p:cNvPr id="217092" name="Rectangle 4">
            <a:extLst>
              <a:ext uri="{FF2B5EF4-FFF2-40B4-BE49-F238E27FC236}">
                <a16:creationId xmlns:a16="http://schemas.microsoft.com/office/drawing/2014/main" id="{FB9F125F-3CFD-4A9F-9F03-37D38E636726}"/>
              </a:ext>
            </a:extLst>
          </p:cNvPr>
          <p:cNvSpPr>
            <a:spLocks noChangeArrowheads="1"/>
          </p:cNvSpPr>
          <p:nvPr/>
        </p:nvSpPr>
        <p:spPr bwMode="auto">
          <a:xfrm>
            <a:off x="2735264" y="4592638"/>
            <a:ext cx="6518275" cy="71596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093" name="Line 5">
            <a:extLst>
              <a:ext uri="{FF2B5EF4-FFF2-40B4-BE49-F238E27FC236}">
                <a16:creationId xmlns:a16="http://schemas.microsoft.com/office/drawing/2014/main" id="{F361A9A9-BA9B-4030-A9A9-B69BAADF39DF}"/>
              </a:ext>
            </a:extLst>
          </p:cNvPr>
          <p:cNvSpPr>
            <a:spLocks noChangeShapeType="1"/>
          </p:cNvSpPr>
          <p:nvPr/>
        </p:nvSpPr>
        <p:spPr bwMode="auto">
          <a:xfrm>
            <a:off x="3744913" y="4587875"/>
            <a:ext cx="0" cy="7127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094" name="Line 6">
            <a:extLst>
              <a:ext uri="{FF2B5EF4-FFF2-40B4-BE49-F238E27FC236}">
                <a16:creationId xmlns:a16="http://schemas.microsoft.com/office/drawing/2014/main" id="{6F889E63-0B23-41E6-8271-23F7D2306381}"/>
              </a:ext>
            </a:extLst>
          </p:cNvPr>
          <p:cNvSpPr>
            <a:spLocks noChangeShapeType="1"/>
          </p:cNvSpPr>
          <p:nvPr/>
        </p:nvSpPr>
        <p:spPr bwMode="auto">
          <a:xfrm>
            <a:off x="4762500" y="4587875"/>
            <a:ext cx="0" cy="7254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095" name="Line 7">
            <a:extLst>
              <a:ext uri="{FF2B5EF4-FFF2-40B4-BE49-F238E27FC236}">
                <a16:creationId xmlns:a16="http://schemas.microsoft.com/office/drawing/2014/main" id="{F746E891-2041-4787-98A8-AB77CE985742}"/>
              </a:ext>
            </a:extLst>
          </p:cNvPr>
          <p:cNvSpPr>
            <a:spLocks noChangeShapeType="1"/>
          </p:cNvSpPr>
          <p:nvPr/>
        </p:nvSpPr>
        <p:spPr bwMode="auto">
          <a:xfrm>
            <a:off x="5800725" y="4587875"/>
            <a:ext cx="0" cy="7254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096" name="Line 8">
            <a:extLst>
              <a:ext uri="{FF2B5EF4-FFF2-40B4-BE49-F238E27FC236}">
                <a16:creationId xmlns:a16="http://schemas.microsoft.com/office/drawing/2014/main" id="{41B7138E-F122-4813-9F0C-DB7CAC429070}"/>
              </a:ext>
            </a:extLst>
          </p:cNvPr>
          <p:cNvSpPr>
            <a:spLocks noChangeShapeType="1"/>
          </p:cNvSpPr>
          <p:nvPr/>
        </p:nvSpPr>
        <p:spPr bwMode="auto">
          <a:xfrm>
            <a:off x="6910388" y="4587875"/>
            <a:ext cx="0" cy="7254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097" name="Line 9">
            <a:extLst>
              <a:ext uri="{FF2B5EF4-FFF2-40B4-BE49-F238E27FC236}">
                <a16:creationId xmlns:a16="http://schemas.microsoft.com/office/drawing/2014/main" id="{31DE8E02-46E2-44EC-BAE8-776EB0B273C3}"/>
              </a:ext>
            </a:extLst>
          </p:cNvPr>
          <p:cNvSpPr>
            <a:spLocks noChangeShapeType="1"/>
          </p:cNvSpPr>
          <p:nvPr/>
        </p:nvSpPr>
        <p:spPr bwMode="auto">
          <a:xfrm>
            <a:off x="8064500" y="4600575"/>
            <a:ext cx="0" cy="7000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099" name="Rectangle 11">
            <a:extLst>
              <a:ext uri="{FF2B5EF4-FFF2-40B4-BE49-F238E27FC236}">
                <a16:creationId xmlns:a16="http://schemas.microsoft.com/office/drawing/2014/main" id="{1E568EBD-4DC3-4E67-A4DB-6001052EAFD9}"/>
              </a:ext>
            </a:extLst>
          </p:cNvPr>
          <p:cNvSpPr>
            <a:spLocks noChangeArrowheads="1"/>
          </p:cNvSpPr>
          <p:nvPr/>
        </p:nvSpPr>
        <p:spPr bwMode="auto">
          <a:xfrm>
            <a:off x="6040439" y="4754563"/>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77</a:t>
            </a:r>
          </a:p>
        </p:txBody>
      </p:sp>
      <p:sp>
        <p:nvSpPr>
          <p:cNvPr id="217100" name="Rectangle 12">
            <a:extLst>
              <a:ext uri="{FF2B5EF4-FFF2-40B4-BE49-F238E27FC236}">
                <a16:creationId xmlns:a16="http://schemas.microsoft.com/office/drawing/2014/main" id="{B691F044-69DB-44D7-A2F4-FBE7D5FB9F08}"/>
              </a:ext>
            </a:extLst>
          </p:cNvPr>
          <p:cNvSpPr>
            <a:spLocks noChangeArrowheads="1"/>
          </p:cNvSpPr>
          <p:nvPr/>
        </p:nvSpPr>
        <p:spPr bwMode="auto">
          <a:xfrm>
            <a:off x="4954589" y="4767263"/>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12</a:t>
            </a:r>
          </a:p>
        </p:txBody>
      </p:sp>
      <p:sp>
        <p:nvSpPr>
          <p:cNvPr id="217101" name="Rectangle 13">
            <a:extLst>
              <a:ext uri="{FF2B5EF4-FFF2-40B4-BE49-F238E27FC236}">
                <a16:creationId xmlns:a16="http://schemas.microsoft.com/office/drawing/2014/main" id="{C3733E19-4405-4809-AA2B-E86C3D1F536A}"/>
              </a:ext>
            </a:extLst>
          </p:cNvPr>
          <p:cNvSpPr>
            <a:spLocks noChangeArrowheads="1"/>
          </p:cNvSpPr>
          <p:nvPr/>
        </p:nvSpPr>
        <p:spPr bwMode="auto">
          <a:xfrm>
            <a:off x="3868739" y="4767263"/>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35</a:t>
            </a:r>
          </a:p>
        </p:txBody>
      </p:sp>
      <p:sp>
        <p:nvSpPr>
          <p:cNvPr id="217102" name="Rectangle 14">
            <a:extLst>
              <a:ext uri="{FF2B5EF4-FFF2-40B4-BE49-F238E27FC236}">
                <a16:creationId xmlns:a16="http://schemas.microsoft.com/office/drawing/2014/main" id="{292F37CD-D63D-4DB1-9E61-CFEE1632878C}"/>
              </a:ext>
            </a:extLst>
          </p:cNvPr>
          <p:cNvSpPr>
            <a:spLocks noChangeArrowheads="1"/>
          </p:cNvSpPr>
          <p:nvPr/>
        </p:nvSpPr>
        <p:spPr bwMode="auto">
          <a:xfrm>
            <a:off x="2900364" y="4781550"/>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42</a:t>
            </a:r>
          </a:p>
        </p:txBody>
      </p:sp>
      <p:sp>
        <p:nvSpPr>
          <p:cNvPr id="217103" name="Rectangle 15">
            <a:extLst>
              <a:ext uri="{FF2B5EF4-FFF2-40B4-BE49-F238E27FC236}">
                <a16:creationId xmlns:a16="http://schemas.microsoft.com/office/drawing/2014/main" id="{B344B4F0-55F3-44AE-831E-B9F13A226A57}"/>
              </a:ext>
            </a:extLst>
          </p:cNvPr>
          <p:cNvSpPr>
            <a:spLocks noChangeArrowheads="1"/>
          </p:cNvSpPr>
          <p:nvPr/>
        </p:nvSpPr>
        <p:spPr bwMode="auto">
          <a:xfrm>
            <a:off x="7083426" y="4752975"/>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  5</a:t>
            </a:r>
          </a:p>
        </p:txBody>
      </p:sp>
      <p:sp>
        <p:nvSpPr>
          <p:cNvPr id="217104" name="Rectangle 16">
            <a:extLst>
              <a:ext uri="{FF2B5EF4-FFF2-40B4-BE49-F238E27FC236}">
                <a16:creationId xmlns:a16="http://schemas.microsoft.com/office/drawing/2014/main" id="{AB0DB3CD-E104-4A2B-90F4-8AC82C519FE3}"/>
              </a:ext>
            </a:extLst>
          </p:cNvPr>
          <p:cNvSpPr>
            <a:spLocks noChangeArrowheads="1"/>
          </p:cNvSpPr>
          <p:nvPr/>
        </p:nvSpPr>
        <p:spPr bwMode="auto">
          <a:xfrm>
            <a:off x="3048000" y="4132263"/>
            <a:ext cx="4417876"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1          2          3          4            5            6</a:t>
            </a:r>
          </a:p>
        </p:txBody>
      </p:sp>
      <p:sp>
        <p:nvSpPr>
          <p:cNvPr id="217106" name="Rectangle 18">
            <a:extLst>
              <a:ext uri="{FF2B5EF4-FFF2-40B4-BE49-F238E27FC236}">
                <a16:creationId xmlns:a16="http://schemas.microsoft.com/office/drawing/2014/main" id="{12C64AEC-4361-4855-AF0F-66E567D678A2}"/>
              </a:ext>
            </a:extLst>
          </p:cNvPr>
          <p:cNvSpPr>
            <a:spLocks noChangeArrowheads="1"/>
          </p:cNvSpPr>
          <p:nvPr/>
        </p:nvSpPr>
        <p:spPr bwMode="auto">
          <a:xfrm>
            <a:off x="8077201" y="4584701"/>
            <a:ext cx="1152525" cy="708025"/>
          </a:xfrm>
          <a:prstGeom prst="rect">
            <a:avLst/>
          </a:prstGeom>
          <a:noFill/>
          <a:ln w="76200">
            <a:solidFill>
              <a:srgbClr val="3333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3333FF"/>
                </a:solidFill>
              </a:rPr>
              <a:t>101</a:t>
            </a:r>
          </a:p>
        </p:txBody>
      </p:sp>
      <p:sp>
        <p:nvSpPr>
          <p:cNvPr id="217111" name="Text Box 23">
            <a:extLst>
              <a:ext uri="{FF2B5EF4-FFF2-40B4-BE49-F238E27FC236}">
                <a16:creationId xmlns:a16="http://schemas.microsoft.com/office/drawing/2014/main" id="{18442779-99D2-4B50-A12A-E45A82FD9ED9}"/>
              </a:ext>
            </a:extLst>
          </p:cNvPr>
          <p:cNvSpPr txBox="1">
            <a:spLocks noChangeArrowheads="1"/>
          </p:cNvSpPr>
          <p:nvPr/>
        </p:nvSpPr>
        <p:spPr bwMode="auto">
          <a:xfrm>
            <a:off x="3514725" y="5524500"/>
            <a:ext cx="32496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3333FF"/>
                </a:solidFill>
              </a:rPr>
              <a:t>Largest value correctly placed</a:t>
            </a:r>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id="{38BEE338-076C-4B19-BCCF-14D4297290F8}"/>
              </a:ext>
            </a:extLst>
          </p:cNvPr>
          <p:cNvSpPr>
            <a:spLocks noGrp="1" noChangeArrowheads="1"/>
          </p:cNvSpPr>
          <p:nvPr>
            <p:ph type="title"/>
          </p:nvPr>
        </p:nvSpPr>
        <p:spPr/>
        <p:txBody>
          <a:bodyPr/>
          <a:lstStyle/>
          <a:p>
            <a:r>
              <a:rPr lang="en-US" altLang="en-US" dirty="0"/>
              <a:t>Items of Interest</a:t>
            </a:r>
          </a:p>
        </p:txBody>
      </p:sp>
      <p:sp>
        <p:nvSpPr>
          <p:cNvPr id="218115" name="Rectangle 3">
            <a:extLst>
              <a:ext uri="{FF2B5EF4-FFF2-40B4-BE49-F238E27FC236}">
                <a16:creationId xmlns:a16="http://schemas.microsoft.com/office/drawing/2014/main" id="{D3E56C66-0AA1-4BD2-B6F7-A44AA59EFF3A}"/>
              </a:ext>
            </a:extLst>
          </p:cNvPr>
          <p:cNvSpPr>
            <a:spLocks noGrp="1" noChangeArrowheads="1"/>
          </p:cNvSpPr>
          <p:nvPr>
            <p:ph type="body" idx="1"/>
          </p:nvPr>
        </p:nvSpPr>
        <p:spPr>
          <a:xfrm>
            <a:off x="2209800" y="1752600"/>
            <a:ext cx="7772400" cy="4343400"/>
          </a:xfrm>
        </p:spPr>
        <p:txBody>
          <a:bodyPr/>
          <a:lstStyle/>
          <a:p>
            <a:r>
              <a:rPr lang="en-US" altLang="en-US" sz="2800" b="1"/>
              <a:t>Notice that only the largest value is correctly placed</a:t>
            </a:r>
          </a:p>
          <a:p>
            <a:r>
              <a:rPr lang="en-US" altLang="en-US" sz="2800" b="1">
                <a:solidFill>
                  <a:srgbClr val="3333FF"/>
                </a:solidFill>
              </a:rPr>
              <a:t>All other values are still out of order</a:t>
            </a:r>
          </a:p>
          <a:p>
            <a:r>
              <a:rPr lang="en-US" altLang="en-US" sz="2800" b="1"/>
              <a:t>So we need to </a:t>
            </a:r>
            <a:r>
              <a:rPr lang="en-US" altLang="en-US" sz="2800" b="1">
                <a:solidFill>
                  <a:srgbClr val="FF0033"/>
                </a:solidFill>
              </a:rPr>
              <a:t>repeat this process</a:t>
            </a:r>
          </a:p>
        </p:txBody>
      </p:sp>
      <p:sp>
        <p:nvSpPr>
          <p:cNvPr id="218116" name="Rectangle 4">
            <a:extLst>
              <a:ext uri="{FF2B5EF4-FFF2-40B4-BE49-F238E27FC236}">
                <a16:creationId xmlns:a16="http://schemas.microsoft.com/office/drawing/2014/main" id="{0E98F0EB-D5AF-4D99-87C1-8D6C92AC2CEB}"/>
              </a:ext>
            </a:extLst>
          </p:cNvPr>
          <p:cNvSpPr>
            <a:spLocks noChangeArrowheads="1"/>
          </p:cNvSpPr>
          <p:nvPr/>
        </p:nvSpPr>
        <p:spPr bwMode="auto">
          <a:xfrm>
            <a:off x="2735264" y="4592638"/>
            <a:ext cx="6518275" cy="71596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17" name="Line 5">
            <a:extLst>
              <a:ext uri="{FF2B5EF4-FFF2-40B4-BE49-F238E27FC236}">
                <a16:creationId xmlns:a16="http://schemas.microsoft.com/office/drawing/2014/main" id="{68892128-B44C-4A25-A703-CEF60F3344E5}"/>
              </a:ext>
            </a:extLst>
          </p:cNvPr>
          <p:cNvSpPr>
            <a:spLocks noChangeShapeType="1"/>
          </p:cNvSpPr>
          <p:nvPr/>
        </p:nvSpPr>
        <p:spPr bwMode="auto">
          <a:xfrm>
            <a:off x="3744913" y="4587875"/>
            <a:ext cx="0" cy="7127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18" name="Line 6">
            <a:extLst>
              <a:ext uri="{FF2B5EF4-FFF2-40B4-BE49-F238E27FC236}">
                <a16:creationId xmlns:a16="http://schemas.microsoft.com/office/drawing/2014/main" id="{3776BA62-FE73-4380-8555-C25F95A870F8}"/>
              </a:ext>
            </a:extLst>
          </p:cNvPr>
          <p:cNvSpPr>
            <a:spLocks noChangeShapeType="1"/>
          </p:cNvSpPr>
          <p:nvPr/>
        </p:nvSpPr>
        <p:spPr bwMode="auto">
          <a:xfrm>
            <a:off x="4762500" y="4587875"/>
            <a:ext cx="0" cy="7254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19" name="Line 7">
            <a:extLst>
              <a:ext uri="{FF2B5EF4-FFF2-40B4-BE49-F238E27FC236}">
                <a16:creationId xmlns:a16="http://schemas.microsoft.com/office/drawing/2014/main" id="{87EB72E4-1265-46BD-B906-F5D7A32F95B9}"/>
              </a:ext>
            </a:extLst>
          </p:cNvPr>
          <p:cNvSpPr>
            <a:spLocks noChangeShapeType="1"/>
          </p:cNvSpPr>
          <p:nvPr/>
        </p:nvSpPr>
        <p:spPr bwMode="auto">
          <a:xfrm>
            <a:off x="5800725" y="4587875"/>
            <a:ext cx="0" cy="7254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20" name="Line 8">
            <a:extLst>
              <a:ext uri="{FF2B5EF4-FFF2-40B4-BE49-F238E27FC236}">
                <a16:creationId xmlns:a16="http://schemas.microsoft.com/office/drawing/2014/main" id="{2632814F-1D9C-4C32-9500-8D11114DE2FF}"/>
              </a:ext>
            </a:extLst>
          </p:cNvPr>
          <p:cNvSpPr>
            <a:spLocks noChangeShapeType="1"/>
          </p:cNvSpPr>
          <p:nvPr/>
        </p:nvSpPr>
        <p:spPr bwMode="auto">
          <a:xfrm>
            <a:off x="6910388" y="4587875"/>
            <a:ext cx="0" cy="7254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21" name="Line 9">
            <a:extLst>
              <a:ext uri="{FF2B5EF4-FFF2-40B4-BE49-F238E27FC236}">
                <a16:creationId xmlns:a16="http://schemas.microsoft.com/office/drawing/2014/main" id="{AE083BFD-816F-4157-937C-B91BA2A428C7}"/>
              </a:ext>
            </a:extLst>
          </p:cNvPr>
          <p:cNvSpPr>
            <a:spLocks noChangeShapeType="1"/>
          </p:cNvSpPr>
          <p:nvPr/>
        </p:nvSpPr>
        <p:spPr bwMode="auto">
          <a:xfrm>
            <a:off x="8064500" y="4600575"/>
            <a:ext cx="0" cy="7000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22" name="Rectangle 10">
            <a:extLst>
              <a:ext uri="{FF2B5EF4-FFF2-40B4-BE49-F238E27FC236}">
                <a16:creationId xmlns:a16="http://schemas.microsoft.com/office/drawing/2014/main" id="{FFD9B1F1-836B-48CB-B327-CD6A6A93455D}"/>
              </a:ext>
            </a:extLst>
          </p:cNvPr>
          <p:cNvSpPr>
            <a:spLocks noChangeArrowheads="1"/>
          </p:cNvSpPr>
          <p:nvPr/>
        </p:nvSpPr>
        <p:spPr bwMode="auto">
          <a:xfrm>
            <a:off x="6040439" y="4754563"/>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77</a:t>
            </a:r>
          </a:p>
        </p:txBody>
      </p:sp>
      <p:sp>
        <p:nvSpPr>
          <p:cNvPr id="218123" name="Rectangle 11">
            <a:extLst>
              <a:ext uri="{FF2B5EF4-FFF2-40B4-BE49-F238E27FC236}">
                <a16:creationId xmlns:a16="http://schemas.microsoft.com/office/drawing/2014/main" id="{F0EEFBDC-F7CC-4CB1-B335-DE6863F98415}"/>
              </a:ext>
            </a:extLst>
          </p:cNvPr>
          <p:cNvSpPr>
            <a:spLocks noChangeArrowheads="1"/>
          </p:cNvSpPr>
          <p:nvPr/>
        </p:nvSpPr>
        <p:spPr bwMode="auto">
          <a:xfrm>
            <a:off x="4954589" y="4767263"/>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12</a:t>
            </a:r>
          </a:p>
        </p:txBody>
      </p:sp>
      <p:sp>
        <p:nvSpPr>
          <p:cNvPr id="218124" name="Rectangle 12">
            <a:extLst>
              <a:ext uri="{FF2B5EF4-FFF2-40B4-BE49-F238E27FC236}">
                <a16:creationId xmlns:a16="http://schemas.microsoft.com/office/drawing/2014/main" id="{CCBED6C7-F243-407B-BD15-75C468D7A7B8}"/>
              </a:ext>
            </a:extLst>
          </p:cNvPr>
          <p:cNvSpPr>
            <a:spLocks noChangeArrowheads="1"/>
          </p:cNvSpPr>
          <p:nvPr/>
        </p:nvSpPr>
        <p:spPr bwMode="auto">
          <a:xfrm>
            <a:off x="3868739" y="4767263"/>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35</a:t>
            </a:r>
          </a:p>
        </p:txBody>
      </p:sp>
      <p:sp>
        <p:nvSpPr>
          <p:cNvPr id="218125" name="Rectangle 13">
            <a:extLst>
              <a:ext uri="{FF2B5EF4-FFF2-40B4-BE49-F238E27FC236}">
                <a16:creationId xmlns:a16="http://schemas.microsoft.com/office/drawing/2014/main" id="{21BCB2C2-A844-4E43-9799-DA46B1CDFE5C}"/>
              </a:ext>
            </a:extLst>
          </p:cNvPr>
          <p:cNvSpPr>
            <a:spLocks noChangeArrowheads="1"/>
          </p:cNvSpPr>
          <p:nvPr/>
        </p:nvSpPr>
        <p:spPr bwMode="auto">
          <a:xfrm>
            <a:off x="2900364" y="4781550"/>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42</a:t>
            </a:r>
          </a:p>
        </p:txBody>
      </p:sp>
      <p:sp>
        <p:nvSpPr>
          <p:cNvPr id="218126" name="Rectangle 14">
            <a:extLst>
              <a:ext uri="{FF2B5EF4-FFF2-40B4-BE49-F238E27FC236}">
                <a16:creationId xmlns:a16="http://schemas.microsoft.com/office/drawing/2014/main" id="{9197783B-0B3F-4893-B300-E0FDB6D4D243}"/>
              </a:ext>
            </a:extLst>
          </p:cNvPr>
          <p:cNvSpPr>
            <a:spLocks noChangeArrowheads="1"/>
          </p:cNvSpPr>
          <p:nvPr/>
        </p:nvSpPr>
        <p:spPr bwMode="auto">
          <a:xfrm>
            <a:off x="7083426" y="4752975"/>
            <a:ext cx="44242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  5</a:t>
            </a:r>
          </a:p>
        </p:txBody>
      </p:sp>
      <p:sp>
        <p:nvSpPr>
          <p:cNvPr id="218127" name="Rectangle 15">
            <a:extLst>
              <a:ext uri="{FF2B5EF4-FFF2-40B4-BE49-F238E27FC236}">
                <a16:creationId xmlns:a16="http://schemas.microsoft.com/office/drawing/2014/main" id="{56315BB5-47CC-4602-A4C7-C6161986A49A}"/>
              </a:ext>
            </a:extLst>
          </p:cNvPr>
          <p:cNvSpPr>
            <a:spLocks noChangeArrowheads="1"/>
          </p:cNvSpPr>
          <p:nvPr/>
        </p:nvSpPr>
        <p:spPr bwMode="auto">
          <a:xfrm>
            <a:off x="3048000" y="4132263"/>
            <a:ext cx="4417876"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1          2          3          4            5            6</a:t>
            </a:r>
          </a:p>
        </p:txBody>
      </p:sp>
      <p:sp>
        <p:nvSpPr>
          <p:cNvPr id="218128" name="Rectangle 16">
            <a:extLst>
              <a:ext uri="{FF2B5EF4-FFF2-40B4-BE49-F238E27FC236}">
                <a16:creationId xmlns:a16="http://schemas.microsoft.com/office/drawing/2014/main" id="{8ED9DCDB-A089-43B8-9C20-48F79E38BD68}"/>
              </a:ext>
            </a:extLst>
          </p:cNvPr>
          <p:cNvSpPr>
            <a:spLocks noChangeArrowheads="1"/>
          </p:cNvSpPr>
          <p:nvPr/>
        </p:nvSpPr>
        <p:spPr bwMode="auto">
          <a:xfrm>
            <a:off x="8077201" y="4584701"/>
            <a:ext cx="1152525" cy="708025"/>
          </a:xfrm>
          <a:prstGeom prst="rect">
            <a:avLst/>
          </a:prstGeom>
          <a:noFill/>
          <a:ln w="76200">
            <a:solidFill>
              <a:srgbClr val="3333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3333FF"/>
                </a:solidFill>
              </a:rPr>
              <a:t>101</a:t>
            </a:r>
          </a:p>
        </p:txBody>
      </p:sp>
      <p:sp>
        <p:nvSpPr>
          <p:cNvPr id="218129" name="Text Box 17">
            <a:extLst>
              <a:ext uri="{FF2B5EF4-FFF2-40B4-BE49-F238E27FC236}">
                <a16:creationId xmlns:a16="http://schemas.microsoft.com/office/drawing/2014/main" id="{6ECFA354-1319-447C-8242-1AA2DA11D312}"/>
              </a:ext>
            </a:extLst>
          </p:cNvPr>
          <p:cNvSpPr txBox="1">
            <a:spLocks noChangeArrowheads="1"/>
          </p:cNvSpPr>
          <p:nvPr/>
        </p:nvSpPr>
        <p:spPr bwMode="auto">
          <a:xfrm>
            <a:off x="3514725" y="5524500"/>
            <a:ext cx="32496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3333FF"/>
                </a:solidFill>
              </a:rPr>
              <a:t>Largest value correctly placed</a:t>
            </a:r>
          </a:p>
        </p:txBody>
      </p:sp>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148278-7799-41B0-B831-6ABFA8B3ED51}"/>
              </a:ext>
            </a:extLst>
          </p:cNvPr>
          <p:cNvSpPr>
            <a:spLocks noGrp="1"/>
          </p:cNvSpPr>
          <p:nvPr>
            <p:ph type="title"/>
          </p:nvPr>
        </p:nvSpPr>
        <p:spPr/>
        <p:txBody>
          <a:bodyPr/>
          <a:lstStyle/>
          <a:p>
            <a:r>
              <a:rPr lang="en-US" dirty="0"/>
              <a:t>Selection sort</a:t>
            </a:r>
          </a:p>
        </p:txBody>
      </p:sp>
    </p:spTree>
    <p:extLst>
      <p:ext uri="{BB962C8B-B14F-4D97-AF65-F5344CB8AC3E}">
        <p14:creationId xmlns:p14="http://schemas.microsoft.com/office/powerpoint/2010/main" val="24717696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a:xfrm>
            <a:off x="308568" y="282314"/>
            <a:ext cx="8831023" cy="609600"/>
          </a:xfrm>
        </p:spPr>
        <p:txBody>
          <a:bodyPr/>
          <a:lstStyle/>
          <a:p>
            <a:r>
              <a:rPr lang="en-US" altLang="en-US" dirty="0"/>
              <a:t>Problem Solving-Steps</a:t>
            </a:r>
          </a:p>
        </p:txBody>
      </p:sp>
      <p:sp>
        <p:nvSpPr>
          <p:cNvPr id="403460" name="AutoShape 4"/>
          <p:cNvSpPr>
            <a:spLocks noChangeArrowheads="1"/>
          </p:cNvSpPr>
          <p:nvPr/>
        </p:nvSpPr>
        <p:spPr bwMode="auto">
          <a:xfrm>
            <a:off x="513169" y="1447800"/>
            <a:ext cx="4669277" cy="457201"/>
          </a:xfrm>
          <a:prstGeom prst="flowChartProcess">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en-US" sz="1865" dirty="0">
                <a:latin typeface="Times" panose="02020603050405020304" pitchFamily="18" charset="0"/>
                <a:ea typeface="Tahoma" panose="020B0604030504040204" pitchFamily="34" charset="0"/>
                <a:cs typeface="Times" panose="02020603050405020304" pitchFamily="18" charset="0"/>
              </a:rPr>
              <a:t>Analyze and understand the Problem</a:t>
            </a:r>
          </a:p>
        </p:txBody>
      </p:sp>
      <p:sp>
        <p:nvSpPr>
          <p:cNvPr id="403461" name="Rectangle 5"/>
          <p:cNvSpPr>
            <a:spLocks noChangeArrowheads="1"/>
          </p:cNvSpPr>
          <p:nvPr/>
        </p:nvSpPr>
        <p:spPr bwMode="auto">
          <a:xfrm>
            <a:off x="513169" y="2209801"/>
            <a:ext cx="4669277" cy="457201"/>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en-US" sz="1865" dirty="0">
                <a:latin typeface="Times" panose="02020603050405020304" pitchFamily="18" charset="0"/>
                <a:cs typeface="Times" panose="02020603050405020304" pitchFamily="18" charset="0"/>
              </a:rPr>
              <a:t>Select a method to solve the problem</a:t>
            </a:r>
          </a:p>
        </p:txBody>
      </p:sp>
      <p:sp>
        <p:nvSpPr>
          <p:cNvPr id="403462" name="Rectangle 6"/>
          <p:cNvSpPr>
            <a:spLocks noChangeArrowheads="1"/>
          </p:cNvSpPr>
          <p:nvPr/>
        </p:nvSpPr>
        <p:spPr bwMode="auto">
          <a:xfrm>
            <a:off x="513169" y="2971800"/>
            <a:ext cx="4669277" cy="457201"/>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en-US" sz="1865">
                <a:latin typeface="Times" panose="02020603050405020304" pitchFamily="18" charset="0"/>
                <a:cs typeface="Times" panose="02020603050405020304" pitchFamily="18" charset="0"/>
              </a:rPr>
              <a:t>Design a solution</a:t>
            </a:r>
          </a:p>
        </p:txBody>
      </p:sp>
      <p:sp>
        <p:nvSpPr>
          <p:cNvPr id="403463" name="Rectangle 7"/>
          <p:cNvSpPr>
            <a:spLocks noChangeArrowheads="1"/>
          </p:cNvSpPr>
          <p:nvPr/>
        </p:nvSpPr>
        <p:spPr bwMode="auto">
          <a:xfrm>
            <a:off x="513169" y="3733800"/>
            <a:ext cx="4669277" cy="457201"/>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en-US" sz="1865">
                <a:latin typeface="Times" panose="02020603050405020304" pitchFamily="18" charset="0"/>
                <a:cs typeface="Times" panose="02020603050405020304" pitchFamily="18" charset="0"/>
              </a:rPr>
              <a:t>Develop the solution</a:t>
            </a:r>
          </a:p>
        </p:txBody>
      </p:sp>
      <p:sp>
        <p:nvSpPr>
          <p:cNvPr id="403464" name="Rectangle 8"/>
          <p:cNvSpPr>
            <a:spLocks noChangeArrowheads="1"/>
          </p:cNvSpPr>
          <p:nvPr/>
        </p:nvSpPr>
        <p:spPr bwMode="auto">
          <a:xfrm>
            <a:off x="513169" y="4572000"/>
            <a:ext cx="4669277" cy="457201"/>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en-US" sz="1865">
                <a:latin typeface="Times" panose="02020603050405020304" pitchFamily="18" charset="0"/>
                <a:cs typeface="Times" panose="02020603050405020304" pitchFamily="18" charset="0"/>
              </a:rPr>
              <a:t>Test the solution</a:t>
            </a:r>
          </a:p>
        </p:txBody>
      </p:sp>
      <p:sp>
        <p:nvSpPr>
          <p:cNvPr id="403465" name="Line 9"/>
          <p:cNvSpPr>
            <a:spLocks noChangeShapeType="1"/>
          </p:cNvSpPr>
          <p:nvPr/>
        </p:nvSpPr>
        <p:spPr bwMode="auto">
          <a:xfrm>
            <a:off x="2644796" y="1905001"/>
            <a:ext cx="0" cy="304800"/>
          </a:xfrm>
          <a:prstGeom prst="line">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anchor="ctr"/>
          <a:lstStyle/>
          <a:p>
            <a:endParaRPr lang="en-US" sz="2398"/>
          </a:p>
        </p:txBody>
      </p:sp>
      <p:sp>
        <p:nvSpPr>
          <p:cNvPr id="403466" name="Line 10"/>
          <p:cNvSpPr>
            <a:spLocks noChangeShapeType="1"/>
          </p:cNvSpPr>
          <p:nvPr/>
        </p:nvSpPr>
        <p:spPr bwMode="auto">
          <a:xfrm>
            <a:off x="2644796" y="2667000"/>
            <a:ext cx="0" cy="304800"/>
          </a:xfrm>
          <a:prstGeom prst="line">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anchor="ctr"/>
          <a:lstStyle/>
          <a:p>
            <a:endParaRPr lang="en-US" sz="2398"/>
          </a:p>
        </p:txBody>
      </p:sp>
      <p:sp>
        <p:nvSpPr>
          <p:cNvPr id="403467" name="Line 11"/>
          <p:cNvSpPr>
            <a:spLocks noChangeShapeType="1"/>
          </p:cNvSpPr>
          <p:nvPr/>
        </p:nvSpPr>
        <p:spPr bwMode="auto">
          <a:xfrm>
            <a:off x="2644796" y="3429000"/>
            <a:ext cx="0" cy="304800"/>
          </a:xfrm>
          <a:prstGeom prst="line">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anchor="ctr"/>
          <a:lstStyle/>
          <a:p>
            <a:endParaRPr lang="en-US" sz="2398"/>
          </a:p>
        </p:txBody>
      </p:sp>
      <p:sp>
        <p:nvSpPr>
          <p:cNvPr id="403468" name="Line 12"/>
          <p:cNvSpPr>
            <a:spLocks noChangeShapeType="1"/>
          </p:cNvSpPr>
          <p:nvPr/>
        </p:nvSpPr>
        <p:spPr bwMode="auto">
          <a:xfrm>
            <a:off x="2644796" y="4114801"/>
            <a:ext cx="0" cy="457201"/>
          </a:xfrm>
          <a:prstGeom prst="line">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anchor="ctr"/>
          <a:lstStyle/>
          <a:p>
            <a:endParaRPr lang="en-US" sz="1865"/>
          </a:p>
        </p:txBody>
      </p:sp>
      <p:pic>
        <p:nvPicPr>
          <p:cNvPr id="1026" name="Picture 2"/>
          <p:cNvPicPr>
            <a:picLocks noChangeAspect="1" noChangeArrowheads="1"/>
          </p:cNvPicPr>
          <p:nvPr/>
        </p:nvPicPr>
        <p:blipFill rotWithShape="1">
          <a:blip r:embed="rId3">
            <a:duotone>
              <a:prstClr val="black"/>
              <a:schemeClr val="accent2">
                <a:tint val="45000"/>
                <a:satMod val="400000"/>
              </a:schemeClr>
            </a:duotone>
            <a:extLst>
              <a:ext uri="{28A0092B-C50C-407E-A947-70E740481C1C}">
                <a14:useLocalDpi xmlns:a14="http://schemas.microsoft.com/office/drawing/2010/main" val="0"/>
              </a:ext>
            </a:extLst>
          </a:blip>
          <a:srcRect/>
          <a:stretch/>
        </p:blipFill>
        <p:spPr bwMode="auto">
          <a:xfrm>
            <a:off x="5791482" y="1359779"/>
            <a:ext cx="5481325" cy="413844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964513787"/>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B61126-729E-4753-93D4-4491CB8574C2}"/>
              </a:ext>
            </a:extLst>
          </p:cNvPr>
          <p:cNvSpPr>
            <a:spLocks noGrp="1"/>
          </p:cNvSpPr>
          <p:nvPr>
            <p:ph type="sldNum" sz="quarter" idx="11"/>
          </p:nvPr>
        </p:nvSpPr>
        <p:spPr bwMode="auto">
          <a:xfrm>
            <a:off x="6553200" y="639762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5D3DF786-C7B4-4956-9A2D-19A8E37AD2A3}" type="slidenum">
              <a:rPr lang="en-US" altLang="en-US" smtClean="0"/>
              <a:pPr/>
              <a:t>80</a:t>
            </a:fld>
            <a:endParaRPr lang="en-US" altLang="en-US"/>
          </a:p>
        </p:txBody>
      </p:sp>
      <p:sp>
        <p:nvSpPr>
          <p:cNvPr id="230402" name="Rectangle 2">
            <a:extLst>
              <a:ext uri="{FF2B5EF4-FFF2-40B4-BE49-F238E27FC236}">
                <a16:creationId xmlns:a16="http://schemas.microsoft.com/office/drawing/2014/main" id="{B1F43826-1118-4D3E-842D-ED773782304C}"/>
              </a:ext>
            </a:extLst>
          </p:cNvPr>
          <p:cNvSpPr>
            <a:spLocks noGrp="1" noChangeArrowheads="1"/>
          </p:cNvSpPr>
          <p:nvPr>
            <p:ph type="title"/>
          </p:nvPr>
        </p:nvSpPr>
        <p:spPr/>
        <p:txBody>
          <a:bodyPr/>
          <a:lstStyle/>
          <a:p>
            <a:pPr algn="l"/>
            <a:r>
              <a:rPr lang="en-US" altLang="en-US" dirty="0"/>
              <a:t>Selection Sort </a:t>
            </a:r>
          </a:p>
        </p:txBody>
      </p:sp>
      <p:sp>
        <p:nvSpPr>
          <p:cNvPr id="230403" name="Rectangle 3">
            <a:extLst>
              <a:ext uri="{FF2B5EF4-FFF2-40B4-BE49-F238E27FC236}">
                <a16:creationId xmlns:a16="http://schemas.microsoft.com/office/drawing/2014/main" id="{6166316F-B48E-4114-921E-038A58C6C176}"/>
              </a:ext>
            </a:extLst>
          </p:cNvPr>
          <p:cNvSpPr>
            <a:spLocks noGrp="1" noChangeArrowheads="1"/>
          </p:cNvSpPr>
          <p:nvPr>
            <p:ph type="body" idx="1"/>
          </p:nvPr>
        </p:nvSpPr>
        <p:spPr>
          <a:xfrm>
            <a:off x="1882776" y="1157288"/>
            <a:ext cx="8340725" cy="5465762"/>
          </a:xfrm>
        </p:spPr>
        <p:txBody>
          <a:bodyPr/>
          <a:lstStyle/>
          <a:p>
            <a:r>
              <a:rPr lang="en-US" altLang="en-US"/>
              <a:t>Idea:</a:t>
            </a:r>
          </a:p>
          <a:p>
            <a:pPr lvl="1"/>
            <a:r>
              <a:rPr lang="en-US" altLang="en-US"/>
              <a:t>Find the smallest element in the array</a:t>
            </a:r>
          </a:p>
          <a:p>
            <a:pPr lvl="1"/>
            <a:r>
              <a:rPr lang="en-US" altLang="en-US"/>
              <a:t>Exchange it with the element in the first position</a:t>
            </a:r>
          </a:p>
          <a:p>
            <a:pPr lvl="1"/>
            <a:r>
              <a:rPr lang="en-US" altLang="en-US"/>
              <a:t>Find the second smallest element and exchange it with the element in the second position</a:t>
            </a:r>
          </a:p>
          <a:p>
            <a:pPr lvl="1"/>
            <a:r>
              <a:rPr lang="en-US" altLang="en-US"/>
              <a:t>Continue until the array is sorted</a:t>
            </a:r>
          </a:p>
          <a:p>
            <a:r>
              <a:rPr lang="en-US" altLang="en-US"/>
              <a:t>Disadvantage:</a:t>
            </a:r>
          </a:p>
          <a:p>
            <a:pPr lvl="1"/>
            <a:r>
              <a:rPr lang="en-US" altLang="en-US"/>
              <a:t>Running time depends only slightly on the amount of order in the file</a:t>
            </a:r>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E745E0FF-C774-4BA7-BB3C-64830DD57EF7}"/>
              </a:ext>
            </a:extLst>
          </p:cNvPr>
          <p:cNvSpPr>
            <a:spLocks noGrp="1" noChangeArrowheads="1"/>
          </p:cNvSpPr>
          <p:nvPr>
            <p:ph type="body" sz="half" idx="1"/>
          </p:nvPr>
        </p:nvSpPr>
        <p:spPr>
          <a:xfrm>
            <a:off x="1905001" y="1981201"/>
            <a:ext cx="2435225" cy="4676775"/>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r>
              <a:rPr lang="en-US" altLang="en-US" sz="2800"/>
              <a:t>Example: we are given an array of six integers that we want to sort from smallest to largest</a:t>
            </a:r>
          </a:p>
        </p:txBody>
      </p:sp>
      <p:graphicFrame>
        <p:nvGraphicFramePr>
          <p:cNvPr id="5124" name="Object 4">
            <a:hlinkClick r:id="" action="ppaction://ole?verb=0"/>
            <a:extLst>
              <a:ext uri="{FF2B5EF4-FFF2-40B4-BE49-F238E27FC236}">
                <a16:creationId xmlns:a16="http://schemas.microsoft.com/office/drawing/2014/main" id="{824A2315-1D81-48FF-9ACF-2DC928DBC0E3}"/>
              </a:ext>
            </a:extLst>
          </p:cNvPr>
          <p:cNvGraphicFramePr>
            <a:graphicFrameLocks/>
          </p:cNvGraphicFramePr>
          <p:nvPr/>
        </p:nvGraphicFramePr>
        <p:xfrm>
          <a:off x="4281489" y="2428876"/>
          <a:ext cx="6080125" cy="4041775"/>
        </p:xfrm>
        <a:graphic>
          <a:graphicData uri="http://schemas.openxmlformats.org/presentationml/2006/ole">
            <mc:AlternateContent xmlns:mc="http://schemas.openxmlformats.org/markup-compatibility/2006">
              <mc:Choice xmlns:v="urn:schemas-microsoft-com:vml" Requires="v">
                <p:oleObj spid="_x0000_s1041" name="Chart" r:id="rId4" imgW="6096075" imgH="4048194" progId="MSGraph.Chart.8">
                  <p:embed followColorScheme="full"/>
                </p:oleObj>
              </mc:Choice>
              <mc:Fallback>
                <p:oleObj name="Chart" r:id="rId4" imgW="6096075" imgH="4048194" progId="MSGraph.Chart.8">
                  <p:embed followColorScheme="full"/>
                  <p:pic>
                    <p:nvPicPr>
                      <p:cNvPr id="5124" name="Object 4">
                        <a:hlinkClick r:id="" action="ppaction://ole?verb=0"/>
                        <a:extLst>
                          <a:ext uri="{FF2B5EF4-FFF2-40B4-BE49-F238E27FC236}">
                            <a16:creationId xmlns:a16="http://schemas.microsoft.com/office/drawing/2014/main" id="{824A2315-1D81-48FF-9ACF-2DC928DBC0E3}"/>
                          </a:ext>
                        </a:extLst>
                      </p:cNvPr>
                      <p:cNvPicPr>
                        <a:picLocks noChangeArrowheads="1"/>
                      </p:cNvPicPr>
                      <p:nvPr/>
                    </p:nvPicPr>
                    <p:blipFill>
                      <a:blip r:embed="rId5"/>
                      <a:srcRect/>
                      <a:stretch>
                        <a:fillRect/>
                      </a:stretch>
                    </p:blipFill>
                    <p:spPr bwMode="auto">
                      <a:xfrm>
                        <a:off x="4281489" y="2428876"/>
                        <a:ext cx="6080125" cy="404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5" name="Rectangle 5">
            <a:extLst>
              <a:ext uri="{FF2B5EF4-FFF2-40B4-BE49-F238E27FC236}">
                <a16:creationId xmlns:a16="http://schemas.microsoft.com/office/drawing/2014/main" id="{EB90462E-543B-47C8-9722-C5E44F670C4A}"/>
              </a:ext>
            </a:extLst>
          </p:cNvPr>
          <p:cNvSpPr>
            <a:spLocks noChangeArrowheads="1"/>
          </p:cNvSpPr>
          <p:nvPr/>
        </p:nvSpPr>
        <p:spPr bwMode="auto">
          <a:xfrm>
            <a:off x="5165726" y="6038850"/>
            <a:ext cx="4664075" cy="36353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en-US" b="1">
                <a:latin typeface="Helvetica" panose="020B0604020202020204" pitchFamily="34" charset="0"/>
              </a:rPr>
              <a:t>[0]</a:t>
            </a:r>
            <a:r>
              <a:rPr lang="en-US" altLang="en-US">
                <a:latin typeface="Helvetica" panose="020B0604020202020204" pitchFamily="34" charset="0"/>
              </a:rPr>
              <a:t>       </a:t>
            </a:r>
            <a:r>
              <a:rPr lang="en-US" altLang="en-US" b="1">
                <a:latin typeface="Helvetica" panose="020B0604020202020204" pitchFamily="34" charset="0"/>
              </a:rPr>
              <a:t>[1]        [2]       [3]        [4]       [5]  </a:t>
            </a:r>
          </a:p>
        </p:txBody>
      </p:sp>
      <p:sp>
        <p:nvSpPr>
          <p:cNvPr id="2" name="Title 1">
            <a:extLst>
              <a:ext uri="{FF2B5EF4-FFF2-40B4-BE49-F238E27FC236}">
                <a16:creationId xmlns:a16="http://schemas.microsoft.com/office/drawing/2014/main" id="{7EAC2AAB-5871-4398-8E65-9372D7E09D74}"/>
              </a:ext>
            </a:extLst>
          </p:cNvPr>
          <p:cNvSpPr>
            <a:spLocks noGrp="1"/>
          </p:cNvSpPr>
          <p:nvPr>
            <p:ph type="title"/>
          </p:nvPr>
        </p:nvSpPr>
        <p:spPr/>
        <p:txBody>
          <a:bodyPr/>
          <a:lstStyle/>
          <a:p>
            <a:r>
              <a:rPr lang="en-US" dirty="0"/>
              <a:t>Selection Sort</a:t>
            </a:r>
          </a:p>
        </p:txBody>
      </p:sp>
    </p:spTree>
  </p:cSld>
  <p:clrMapOvr>
    <a:masterClrMapping/>
  </p:clrMapOvr>
  <p:transition>
    <p:randomBar dir="ver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a:hlinkClick r:id="" action="ppaction://ole?verb=0"/>
            <a:extLst>
              <a:ext uri="{FF2B5EF4-FFF2-40B4-BE49-F238E27FC236}">
                <a16:creationId xmlns:a16="http://schemas.microsoft.com/office/drawing/2014/main" id="{6B59D09D-5AAE-4E54-8DA9-4267BF7B57CF}"/>
              </a:ext>
            </a:extLst>
          </p:cNvPr>
          <p:cNvGraphicFramePr>
            <a:graphicFrameLocks/>
          </p:cNvGraphicFramePr>
          <p:nvPr/>
        </p:nvGraphicFramePr>
        <p:xfrm>
          <a:off x="4281489" y="2428876"/>
          <a:ext cx="6080125" cy="4041775"/>
        </p:xfrm>
        <a:graphic>
          <a:graphicData uri="http://schemas.openxmlformats.org/presentationml/2006/ole">
            <mc:AlternateContent xmlns:mc="http://schemas.openxmlformats.org/markup-compatibility/2006">
              <mc:Choice xmlns:v="urn:schemas-microsoft-com:vml" Requires="v">
                <p:oleObj spid="_x0000_s2080" name="Chart" r:id="rId4" imgW="6096075" imgH="4057642" progId="MSGraph.Chart.8">
                  <p:embed followColorScheme="full"/>
                </p:oleObj>
              </mc:Choice>
              <mc:Fallback>
                <p:oleObj name="Chart" r:id="rId4" imgW="6096075" imgH="4057642" progId="MSGraph.Chart.8">
                  <p:embed followColorScheme="full"/>
                  <p:pic>
                    <p:nvPicPr>
                      <p:cNvPr id="8194" name="Object 2">
                        <a:hlinkClick r:id="" action="ppaction://ole?verb=0"/>
                        <a:extLst>
                          <a:ext uri="{FF2B5EF4-FFF2-40B4-BE49-F238E27FC236}">
                            <a16:creationId xmlns:a16="http://schemas.microsoft.com/office/drawing/2014/main" id="{6B59D09D-5AAE-4E54-8DA9-4267BF7B57CF}"/>
                          </a:ext>
                        </a:extLst>
                      </p:cNvPr>
                      <p:cNvPicPr>
                        <a:picLocks noChangeArrowheads="1"/>
                      </p:cNvPicPr>
                      <p:nvPr/>
                    </p:nvPicPr>
                    <p:blipFill>
                      <a:blip r:embed="rId5"/>
                      <a:srcRect/>
                      <a:stretch>
                        <a:fillRect/>
                      </a:stretch>
                    </p:blipFill>
                    <p:spPr bwMode="auto">
                      <a:xfrm>
                        <a:off x="4281489" y="2428876"/>
                        <a:ext cx="6080125" cy="404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6" name="Rectangle 4">
            <a:extLst>
              <a:ext uri="{FF2B5EF4-FFF2-40B4-BE49-F238E27FC236}">
                <a16:creationId xmlns:a16="http://schemas.microsoft.com/office/drawing/2014/main" id="{0B244D9E-8A43-453A-B418-F8F4D40E6C11}"/>
              </a:ext>
            </a:extLst>
          </p:cNvPr>
          <p:cNvSpPr>
            <a:spLocks noGrp="1" noChangeArrowheads="1"/>
          </p:cNvSpPr>
          <p:nvPr>
            <p:ph type="body" sz="half" idx="1"/>
          </p:nvPr>
        </p:nvSpPr>
        <p:spPr>
          <a:xfrm>
            <a:off x="2209801" y="1981201"/>
            <a:ext cx="2435225" cy="4676775"/>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r>
              <a:rPr lang="en-US" altLang="en-US" sz="2800"/>
              <a:t>Start by finding the </a:t>
            </a:r>
            <a:r>
              <a:rPr lang="en-US" altLang="en-US" sz="2800" b="1" u="sng">
                <a:solidFill>
                  <a:schemeClr val="accent2"/>
                </a:solidFill>
              </a:rPr>
              <a:t>smallest</a:t>
            </a:r>
            <a:r>
              <a:rPr lang="en-US" altLang="en-US" sz="2800"/>
              <a:t> entry.</a:t>
            </a:r>
          </a:p>
        </p:txBody>
      </p:sp>
      <p:graphicFrame>
        <p:nvGraphicFramePr>
          <p:cNvPr id="8197" name="Object 5">
            <a:hlinkClick r:id="" action="ppaction://ole?verb=0"/>
            <a:extLst>
              <a:ext uri="{FF2B5EF4-FFF2-40B4-BE49-F238E27FC236}">
                <a16:creationId xmlns:a16="http://schemas.microsoft.com/office/drawing/2014/main" id="{C6A97D51-8A64-442D-BA05-A5324A030351}"/>
              </a:ext>
            </a:extLst>
          </p:cNvPr>
          <p:cNvGraphicFramePr>
            <a:graphicFrameLocks/>
          </p:cNvGraphicFramePr>
          <p:nvPr/>
        </p:nvGraphicFramePr>
        <p:xfrm>
          <a:off x="8074026" y="2428876"/>
          <a:ext cx="798513" cy="4041775"/>
        </p:xfrm>
        <a:graphic>
          <a:graphicData uri="http://schemas.openxmlformats.org/presentationml/2006/ole">
            <mc:AlternateContent xmlns:mc="http://schemas.openxmlformats.org/markup-compatibility/2006">
              <mc:Choice xmlns:v="urn:schemas-microsoft-com:vml" Requires="v">
                <p:oleObj spid="_x0000_s2081" name="Chart" r:id="rId6" imgW="6096075" imgH="4057642" progId="MSGraph.Chart.8">
                  <p:embed followColorScheme="full"/>
                </p:oleObj>
              </mc:Choice>
              <mc:Fallback>
                <p:oleObj name="Chart" r:id="rId6" imgW="6096075" imgH="4057642" progId="MSGraph.Chart.8">
                  <p:embed followColorScheme="full"/>
                  <p:pic>
                    <p:nvPicPr>
                      <p:cNvPr id="8197" name="Object 5">
                        <a:hlinkClick r:id="" action="ppaction://ole?verb=0"/>
                        <a:extLst>
                          <a:ext uri="{FF2B5EF4-FFF2-40B4-BE49-F238E27FC236}">
                            <a16:creationId xmlns:a16="http://schemas.microsoft.com/office/drawing/2014/main" id="{C6A97D51-8A64-442D-BA05-A5324A030351}"/>
                          </a:ext>
                        </a:extLst>
                      </p:cNvPr>
                      <p:cNvPicPr>
                        <a:picLocks noChangeArrowheads="1"/>
                      </p:cNvPicPr>
                      <p:nvPr/>
                    </p:nvPicPr>
                    <p:blipFill>
                      <a:blip r:embed="rId7"/>
                      <a:srcRect l="62392" r="24472"/>
                      <a:stretch>
                        <a:fillRect/>
                      </a:stretch>
                    </p:blipFill>
                    <p:spPr bwMode="auto">
                      <a:xfrm>
                        <a:off x="8074026" y="2428876"/>
                        <a:ext cx="798513" cy="404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8" name="Rectangle 6">
            <a:extLst>
              <a:ext uri="{FF2B5EF4-FFF2-40B4-BE49-F238E27FC236}">
                <a16:creationId xmlns:a16="http://schemas.microsoft.com/office/drawing/2014/main" id="{6A0D76A4-931F-42DF-97E0-59FA00DC6B2C}"/>
              </a:ext>
            </a:extLst>
          </p:cNvPr>
          <p:cNvSpPr>
            <a:spLocks noChangeArrowheads="1"/>
          </p:cNvSpPr>
          <p:nvPr/>
        </p:nvSpPr>
        <p:spPr bwMode="auto">
          <a:xfrm>
            <a:off x="5165726" y="6038850"/>
            <a:ext cx="4740275" cy="36353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en-US" b="1">
                <a:latin typeface="Helvetica" panose="020B0604020202020204" pitchFamily="34" charset="0"/>
              </a:rPr>
              <a:t>[0]</a:t>
            </a:r>
            <a:r>
              <a:rPr lang="en-US" altLang="en-US">
                <a:latin typeface="Helvetica" panose="020B0604020202020204" pitchFamily="34" charset="0"/>
              </a:rPr>
              <a:t>       </a:t>
            </a:r>
            <a:r>
              <a:rPr lang="en-US" altLang="en-US" b="1">
                <a:latin typeface="Helvetica" panose="020B0604020202020204" pitchFamily="34" charset="0"/>
              </a:rPr>
              <a:t>[1]        [2]       [3]        [4]       [5]  </a:t>
            </a:r>
          </a:p>
        </p:txBody>
      </p:sp>
      <p:sp>
        <p:nvSpPr>
          <p:cNvPr id="2" name="Title 1">
            <a:extLst>
              <a:ext uri="{FF2B5EF4-FFF2-40B4-BE49-F238E27FC236}">
                <a16:creationId xmlns:a16="http://schemas.microsoft.com/office/drawing/2014/main" id="{C0532A38-805D-4E67-992A-099A23B8D969}"/>
              </a:ext>
            </a:extLst>
          </p:cNvPr>
          <p:cNvSpPr>
            <a:spLocks noGrp="1"/>
          </p:cNvSpPr>
          <p:nvPr>
            <p:ph type="title"/>
          </p:nvPr>
        </p:nvSpPr>
        <p:spPr/>
        <p:txBody>
          <a:bodyPr/>
          <a:lstStyle/>
          <a:p>
            <a:r>
              <a:rPr lang="en-US" dirty="0"/>
              <a:t>Selection Sort</a:t>
            </a:r>
          </a:p>
        </p:txBody>
      </p:sp>
    </p:spTree>
  </p:cSld>
  <p:clrMapOvr>
    <a:masterClrMapping/>
  </p:clrMapOvr>
  <p:transition>
    <p:randomBar dir="vert"/>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a:hlinkClick r:id="" action="ppaction://ole?verb=0"/>
            <a:extLst>
              <a:ext uri="{FF2B5EF4-FFF2-40B4-BE49-F238E27FC236}">
                <a16:creationId xmlns:a16="http://schemas.microsoft.com/office/drawing/2014/main" id="{8B4DA50C-E776-44F4-A961-8256A4E28EBB}"/>
              </a:ext>
            </a:extLst>
          </p:cNvPr>
          <p:cNvGraphicFramePr>
            <a:graphicFrameLocks/>
          </p:cNvGraphicFramePr>
          <p:nvPr/>
        </p:nvGraphicFramePr>
        <p:xfrm>
          <a:off x="4281489" y="2428876"/>
          <a:ext cx="6080125" cy="4041775"/>
        </p:xfrm>
        <a:graphic>
          <a:graphicData uri="http://schemas.openxmlformats.org/presentationml/2006/ole">
            <mc:AlternateContent xmlns:mc="http://schemas.openxmlformats.org/markup-compatibility/2006">
              <mc:Choice xmlns:v="urn:schemas-microsoft-com:vml" Requires="v">
                <p:oleObj spid="_x0000_s3104" name="Chart" r:id="rId4" imgW="6096075" imgH="4057642" progId="MSGraph.Chart.8">
                  <p:embed followColorScheme="full"/>
                </p:oleObj>
              </mc:Choice>
              <mc:Fallback>
                <p:oleObj name="Chart" r:id="rId4" imgW="6096075" imgH="4057642" progId="MSGraph.Chart.8">
                  <p:embed followColorScheme="full"/>
                  <p:pic>
                    <p:nvPicPr>
                      <p:cNvPr id="10242" name="Object 2">
                        <a:hlinkClick r:id="" action="ppaction://ole?verb=0"/>
                        <a:extLst>
                          <a:ext uri="{FF2B5EF4-FFF2-40B4-BE49-F238E27FC236}">
                            <a16:creationId xmlns:a16="http://schemas.microsoft.com/office/drawing/2014/main" id="{8B4DA50C-E776-44F4-A961-8256A4E28EBB}"/>
                          </a:ext>
                        </a:extLst>
                      </p:cNvPr>
                      <p:cNvPicPr>
                        <a:picLocks noChangeArrowheads="1"/>
                      </p:cNvPicPr>
                      <p:nvPr/>
                    </p:nvPicPr>
                    <p:blipFill>
                      <a:blip r:embed="rId5"/>
                      <a:srcRect/>
                      <a:stretch>
                        <a:fillRect/>
                      </a:stretch>
                    </p:blipFill>
                    <p:spPr bwMode="auto">
                      <a:xfrm>
                        <a:off x="4281489" y="2428876"/>
                        <a:ext cx="6080125" cy="404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4" name="Rectangle 4">
            <a:extLst>
              <a:ext uri="{FF2B5EF4-FFF2-40B4-BE49-F238E27FC236}">
                <a16:creationId xmlns:a16="http://schemas.microsoft.com/office/drawing/2014/main" id="{2AA08E99-037D-4C7D-BADD-DFCF90A3A10B}"/>
              </a:ext>
            </a:extLst>
          </p:cNvPr>
          <p:cNvSpPr>
            <a:spLocks noGrp="1" noChangeArrowheads="1"/>
          </p:cNvSpPr>
          <p:nvPr>
            <p:ph type="body" sz="half" idx="1"/>
          </p:nvPr>
        </p:nvSpPr>
        <p:spPr>
          <a:xfrm>
            <a:off x="2209801" y="1981201"/>
            <a:ext cx="2435225" cy="4676775"/>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r>
              <a:rPr lang="en-US" altLang="en-US" sz="2800"/>
              <a:t>Swap the smallest entry with the </a:t>
            </a:r>
            <a:r>
              <a:rPr lang="en-US" altLang="en-US" sz="2800" b="1" u="sng">
                <a:solidFill>
                  <a:schemeClr val="accent2"/>
                </a:solidFill>
              </a:rPr>
              <a:t>first entry</a:t>
            </a:r>
            <a:r>
              <a:rPr lang="en-US" altLang="en-US" sz="2800"/>
              <a:t>.</a:t>
            </a:r>
          </a:p>
        </p:txBody>
      </p:sp>
      <p:graphicFrame>
        <p:nvGraphicFramePr>
          <p:cNvPr id="10245" name="Object 5">
            <a:hlinkClick r:id="" action="ppaction://ole?verb=0"/>
            <a:extLst>
              <a:ext uri="{FF2B5EF4-FFF2-40B4-BE49-F238E27FC236}">
                <a16:creationId xmlns:a16="http://schemas.microsoft.com/office/drawing/2014/main" id="{8D701BF4-2B76-43B9-9383-DB807160C843}"/>
              </a:ext>
            </a:extLst>
          </p:cNvPr>
          <p:cNvGraphicFramePr>
            <a:graphicFrameLocks/>
          </p:cNvGraphicFramePr>
          <p:nvPr/>
        </p:nvGraphicFramePr>
        <p:xfrm>
          <a:off x="8074026" y="2428876"/>
          <a:ext cx="798513" cy="4041775"/>
        </p:xfrm>
        <a:graphic>
          <a:graphicData uri="http://schemas.openxmlformats.org/presentationml/2006/ole">
            <mc:AlternateContent xmlns:mc="http://schemas.openxmlformats.org/markup-compatibility/2006">
              <mc:Choice xmlns:v="urn:schemas-microsoft-com:vml" Requires="v">
                <p:oleObj spid="_x0000_s3105" name="Chart" r:id="rId6" imgW="6096075" imgH="4057642" progId="MSGraph.Chart.8">
                  <p:embed followColorScheme="full"/>
                </p:oleObj>
              </mc:Choice>
              <mc:Fallback>
                <p:oleObj name="Chart" r:id="rId6" imgW="6096075" imgH="4057642" progId="MSGraph.Chart.8">
                  <p:embed followColorScheme="full"/>
                  <p:pic>
                    <p:nvPicPr>
                      <p:cNvPr id="10245" name="Object 5">
                        <a:hlinkClick r:id="" action="ppaction://ole?verb=0"/>
                        <a:extLst>
                          <a:ext uri="{FF2B5EF4-FFF2-40B4-BE49-F238E27FC236}">
                            <a16:creationId xmlns:a16="http://schemas.microsoft.com/office/drawing/2014/main" id="{8D701BF4-2B76-43B9-9383-DB807160C843}"/>
                          </a:ext>
                        </a:extLst>
                      </p:cNvPr>
                      <p:cNvPicPr>
                        <a:picLocks noChangeArrowheads="1"/>
                      </p:cNvPicPr>
                      <p:nvPr/>
                    </p:nvPicPr>
                    <p:blipFill>
                      <a:blip r:embed="rId7"/>
                      <a:srcRect l="62392" r="24472"/>
                      <a:stretch>
                        <a:fillRect/>
                      </a:stretch>
                    </p:blipFill>
                    <p:spPr bwMode="auto">
                      <a:xfrm>
                        <a:off x="8074026" y="2428876"/>
                        <a:ext cx="798513" cy="404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6" name="Arc 6">
            <a:extLst>
              <a:ext uri="{FF2B5EF4-FFF2-40B4-BE49-F238E27FC236}">
                <a16:creationId xmlns:a16="http://schemas.microsoft.com/office/drawing/2014/main" id="{01A9318A-88B8-4B05-9F5B-20C50B522F63}"/>
              </a:ext>
            </a:extLst>
          </p:cNvPr>
          <p:cNvSpPr>
            <a:spLocks/>
          </p:cNvSpPr>
          <p:nvPr/>
        </p:nvSpPr>
        <p:spPr bwMode="auto">
          <a:xfrm>
            <a:off x="5553076" y="1833564"/>
            <a:ext cx="1597025" cy="835025"/>
          </a:xfrm>
          <a:custGeom>
            <a:avLst/>
            <a:gdLst>
              <a:gd name="G0" fmla="+- 21600 0 0"/>
              <a:gd name="G1" fmla="+- 21600 0 0"/>
              <a:gd name="G2" fmla="+- 21600 0 0"/>
              <a:gd name="T0" fmla="*/ 0 w 21600"/>
              <a:gd name="T1" fmla="*/ 21600 h 21600"/>
              <a:gd name="T2" fmla="*/ 2157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8"/>
                  <a:pt x="9657" y="11"/>
                  <a:pt x="21579" y="0"/>
                </a:cubicBezTo>
              </a:path>
              <a:path w="21600" h="21600" stroke="0" extrusionOk="0">
                <a:moveTo>
                  <a:pt x="0" y="21600"/>
                </a:moveTo>
                <a:cubicBezTo>
                  <a:pt x="0" y="9678"/>
                  <a:pt x="9657" y="11"/>
                  <a:pt x="21579" y="0"/>
                </a:cubicBezTo>
                <a:lnTo>
                  <a:pt x="21600" y="21600"/>
                </a:lnTo>
                <a:close/>
              </a:path>
            </a:pathLst>
          </a:custGeom>
          <a:noFill/>
          <a:ln w="50800" cap="rnd">
            <a:solidFill>
              <a:schemeClr val="accent2"/>
            </a:solidFill>
            <a:round/>
            <a:headEnd type="triangle" w="med" len="me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7" name="Arc 7">
            <a:extLst>
              <a:ext uri="{FF2B5EF4-FFF2-40B4-BE49-F238E27FC236}">
                <a16:creationId xmlns:a16="http://schemas.microsoft.com/office/drawing/2014/main" id="{C396BB28-FEF6-49D2-862D-7919D94DBB62}"/>
              </a:ext>
            </a:extLst>
          </p:cNvPr>
          <p:cNvSpPr>
            <a:spLocks/>
          </p:cNvSpPr>
          <p:nvPr/>
        </p:nvSpPr>
        <p:spPr bwMode="auto">
          <a:xfrm>
            <a:off x="7112001" y="1851026"/>
            <a:ext cx="1560513" cy="243046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accent2"/>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8" name="Rectangle 8">
            <a:extLst>
              <a:ext uri="{FF2B5EF4-FFF2-40B4-BE49-F238E27FC236}">
                <a16:creationId xmlns:a16="http://schemas.microsoft.com/office/drawing/2014/main" id="{2BC8C460-97A5-4AC6-9835-E63556E0113C}"/>
              </a:ext>
            </a:extLst>
          </p:cNvPr>
          <p:cNvSpPr>
            <a:spLocks noChangeArrowheads="1"/>
          </p:cNvSpPr>
          <p:nvPr/>
        </p:nvSpPr>
        <p:spPr bwMode="auto">
          <a:xfrm>
            <a:off x="5165726" y="6038850"/>
            <a:ext cx="4740275" cy="36353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en-US" b="1">
                <a:latin typeface="Helvetica" panose="020B0604020202020204" pitchFamily="34" charset="0"/>
              </a:rPr>
              <a:t>[0]</a:t>
            </a:r>
            <a:r>
              <a:rPr lang="en-US" altLang="en-US">
                <a:latin typeface="Helvetica" panose="020B0604020202020204" pitchFamily="34" charset="0"/>
              </a:rPr>
              <a:t>       </a:t>
            </a:r>
            <a:r>
              <a:rPr lang="en-US" altLang="en-US" b="1">
                <a:latin typeface="Helvetica" panose="020B0604020202020204" pitchFamily="34" charset="0"/>
              </a:rPr>
              <a:t>[1]        [2]       [3]        [4]       [5]  </a:t>
            </a:r>
          </a:p>
        </p:txBody>
      </p:sp>
      <p:sp>
        <p:nvSpPr>
          <p:cNvPr id="10" name="Title 1">
            <a:extLst>
              <a:ext uri="{FF2B5EF4-FFF2-40B4-BE49-F238E27FC236}">
                <a16:creationId xmlns:a16="http://schemas.microsoft.com/office/drawing/2014/main" id="{D4378F46-3F83-491B-A328-FEBFBEAB7940}"/>
              </a:ext>
            </a:extLst>
          </p:cNvPr>
          <p:cNvSpPr>
            <a:spLocks noGrp="1"/>
          </p:cNvSpPr>
          <p:nvPr>
            <p:ph type="title"/>
          </p:nvPr>
        </p:nvSpPr>
        <p:spPr>
          <a:xfrm>
            <a:off x="624395" y="3131"/>
            <a:ext cx="10972800" cy="1141943"/>
          </a:xfrm>
        </p:spPr>
        <p:txBody>
          <a:bodyPr/>
          <a:lstStyle/>
          <a:p>
            <a:r>
              <a:rPr lang="en-US" dirty="0"/>
              <a:t>Selection Sort</a:t>
            </a:r>
          </a:p>
        </p:txBody>
      </p:sp>
    </p:spTree>
  </p:cSld>
  <p:clrMapOvr>
    <a:masterClrMapping/>
  </p:clrMapOvr>
  <p:transition>
    <p:randomBar dir="ver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a:hlinkClick r:id="" action="ppaction://ole?verb=0"/>
            <a:extLst>
              <a:ext uri="{FF2B5EF4-FFF2-40B4-BE49-F238E27FC236}">
                <a16:creationId xmlns:a16="http://schemas.microsoft.com/office/drawing/2014/main" id="{6A11A04E-F704-44E0-ACF3-B70A2362B1BB}"/>
              </a:ext>
            </a:extLst>
          </p:cNvPr>
          <p:cNvGraphicFramePr>
            <a:graphicFrameLocks/>
          </p:cNvGraphicFramePr>
          <p:nvPr/>
        </p:nvGraphicFramePr>
        <p:xfrm>
          <a:off x="4281489" y="2428876"/>
          <a:ext cx="6080125" cy="4041775"/>
        </p:xfrm>
        <a:graphic>
          <a:graphicData uri="http://schemas.openxmlformats.org/presentationml/2006/ole">
            <mc:AlternateContent xmlns:mc="http://schemas.openxmlformats.org/markup-compatibility/2006">
              <mc:Choice xmlns:v="urn:schemas-microsoft-com:vml" Requires="v">
                <p:oleObj spid="_x0000_s4128" name="Chart" r:id="rId4" imgW="6096075" imgH="4057642" progId="MSGraph.Chart.8">
                  <p:embed followColorScheme="full"/>
                </p:oleObj>
              </mc:Choice>
              <mc:Fallback>
                <p:oleObj name="Chart" r:id="rId4" imgW="6096075" imgH="4057642" progId="MSGraph.Chart.8">
                  <p:embed followColorScheme="full"/>
                  <p:pic>
                    <p:nvPicPr>
                      <p:cNvPr id="12290" name="Object 2">
                        <a:hlinkClick r:id="" action="ppaction://ole?verb=0"/>
                        <a:extLst>
                          <a:ext uri="{FF2B5EF4-FFF2-40B4-BE49-F238E27FC236}">
                            <a16:creationId xmlns:a16="http://schemas.microsoft.com/office/drawing/2014/main" id="{6A11A04E-F704-44E0-ACF3-B70A2362B1BB}"/>
                          </a:ext>
                        </a:extLst>
                      </p:cNvPr>
                      <p:cNvPicPr>
                        <a:picLocks noChangeArrowheads="1"/>
                      </p:cNvPicPr>
                      <p:nvPr/>
                    </p:nvPicPr>
                    <p:blipFill>
                      <a:blip r:embed="rId5"/>
                      <a:srcRect/>
                      <a:stretch>
                        <a:fillRect/>
                      </a:stretch>
                    </p:blipFill>
                    <p:spPr bwMode="auto">
                      <a:xfrm>
                        <a:off x="4281489" y="2428876"/>
                        <a:ext cx="6080125" cy="404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2" name="Rectangle 4">
            <a:extLst>
              <a:ext uri="{FF2B5EF4-FFF2-40B4-BE49-F238E27FC236}">
                <a16:creationId xmlns:a16="http://schemas.microsoft.com/office/drawing/2014/main" id="{2BFE8121-865A-4CC1-9F25-7B3B5D4595C6}"/>
              </a:ext>
            </a:extLst>
          </p:cNvPr>
          <p:cNvSpPr>
            <a:spLocks noGrp="1" noChangeArrowheads="1"/>
          </p:cNvSpPr>
          <p:nvPr>
            <p:ph type="body" sz="half" idx="1"/>
          </p:nvPr>
        </p:nvSpPr>
        <p:spPr>
          <a:xfrm>
            <a:off x="2209801" y="1981201"/>
            <a:ext cx="2435225" cy="4676775"/>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r>
              <a:rPr lang="en-US" altLang="en-US" sz="2800"/>
              <a:t>Swap the smallest entry with the </a:t>
            </a:r>
            <a:r>
              <a:rPr lang="en-US" altLang="en-US" sz="2800" b="1" u="sng">
                <a:solidFill>
                  <a:schemeClr val="accent2"/>
                </a:solidFill>
              </a:rPr>
              <a:t>first entry</a:t>
            </a:r>
            <a:r>
              <a:rPr lang="en-US" altLang="en-US" sz="2800"/>
              <a:t>.</a:t>
            </a:r>
          </a:p>
        </p:txBody>
      </p:sp>
      <p:graphicFrame>
        <p:nvGraphicFramePr>
          <p:cNvPr id="12293" name="Object 5">
            <a:hlinkClick r:id="" action="ppaction://ole?verb=0"/>
            <a:extLst>
              <a:ext uri="{FF2B5EF4-FFF2-40B4-BE49-F238E27FC236}">
                <a16:creationId xmlns:a16="http://schemas.microsoft.com/office/drawing/2014/main" id="{72DFFB40-1BB4-4BA4-A318-D346E476C2C2}"/>
              </a:ext>
            </a:extLst>
          </p:cNvPr>
          <p:cNvGraphicFramePr>
            <a:graphicFrameLocks/>
          </p:cNvGraphicFramePr>
          <p:nvPr/>
        </p:nvGraphicFramePr>
        <p:xfrm>
          <a:off x="4427539" y="2428876"/>
          <a:ext cx="1398587" cy="4041775"/>
        </p:xfrm>
        <a:graphic>
          <a:graphicData uri="http://schemas.openxmlformats.org/presentationml/2006/ole">
            <mc:AlternateContent xmlns:mc="http://schemas.openxmlformats.org/markup-compatibility/2006">
              <mc:Choice xmlns:v="urn:schemas-microsoft-com:vml" Requires="v">
                <p:oleObj spid="_x0000_s4129" name="Chart" r:id="rId6" imgW="6096075" imgH="4057642" progId="MSGraph.Chart.8">
                  <p:embed followColorScheme="full"/>
                </p:oleObj>
              </mc:Choice>
              <mc:Fallback>
                <p:oleObj name="Chart" r:id="rId6" imgW="6096075" imgH="4057642" progId="MSGraph.Chart.8">
                  <p:embed followColorScheme="full"/>
                  <p:pic>
                    <p:nvPicPr>
                      <p:cNvPr id="12293" name="Object 5">
                        <a:hlinkClick r:id="" action="ppaction://ole?verb=0"/>
                        <a:extLst>
                          <a:ext uri="{FF2B5EF4-FFF2-40B4-BE49-F238E27FC236}">
                            <a16:creationId xmlns:a16="http://schemas.microsoft.com/office/drawing/2014/main" id="{72DFFB40-1BB4-4BA4-A318-D346E476C2C2}"/>
                          </a:ext>
                        </a:extLst>
                      </p:cNvPr>
                      <p:cNvPicPr>
                        <a:picLocks noChangeArrowheads="1"/>
                      </p:cNvPicPr>
                      <p:nvPr/>
                    </p:nvPicPr>
                    <p:blipFill>
                      <a:blip r:embed="rId7"/>
                      <a:srcRect l="2402" r="74615"/>
                      <a:stretch>
                        <a:fillRect/>
                      </a:stretch>
                    </p:blipFill>
                    <p:spPr bwMode="auto">
                      <a:xfrm>
                        <a:off x="4427539" y="2428876"/>
                        <a:ext cx="1398587" cy="404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4" name="Rectangle 6">
            <a:extLst>
              <a:ext uri="{FF2B5EF4-FFF2-40B4-BE49-F238E27FC236}">
                <a16:creationId xmlns:a16="http://schemas.microsoft.com/office/drawing/2014/main" id="{B8690BD7-B699-42CA-9847-EC8F55638D8D}"/>
              </a:ext>
            </a:extLst>
          </p:cNvPr>
          <p:cNvSpPr>
            <a:spLocks noChangeArrowheads="1"/>
          </p:cNvSpPr>
          <p:nvPr/>
        </p:nvSpPr>
        <p:spPr bwMode="auto">
          <a:xfrm>
            <a:off x="5165726" y="6038850"/>
            <a:ext cx="4587875" cy="36353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en-US" b="1">
                <a:latin typeface="Helvetica" panose="020B0604020202020204" pitchFamily="34" charset="0"/>
              </a:rPr>
              <a:t>[0]</a:t>
            </a:r>
            <a:r>
              <a:rPr lang="en-US" altLang="en-US">
                <a:latin typeface="Helvetica" panose="020B0604020202020204" pitchFamily="34" charset="0"/>
              </a:rPr>
              <a:t>       </a:t>
            </a:r>
            <a:r>
              <a:rPr lang="en-US" altLang="en-US" b="1">
                <a:latin typeface="Helvetica" panose="020B0604020202020204" pitchFamily="34" charset="0"/>
              </a:rPr>
              <a:t>[1]        [2]       [3]        [4]       [5]  </a:t>
            </a:r>
          </a:p>
        </p:txBody>
      </p:sp>
      <p:sp>
        <p:nvSpPr>
          <p:cNvPr id="8" name="Title 1">
            <a:extLst>
              <a:ext uri="{FF2B5EF4-FFF2-40B4-BE49-F238E27FC236}">
                <a16:creationId xmlns:a16="http://schemas.microsoft.com/office/drawing/2014/main" id="{B0CE493E-F70F-441B-8E4A-BBB4F42F06ED}"/>
              </a:ext>
            </a:extLst>
          </p:cNvPr>
          <p:cNvSpPr>
            <a:spLocks noGrp="1"/>
          </p:cNvSpPr>
          <p:nvPr>
            <p:ph type="title"/>
          </p:nvPr>
        </p:nvSpPr>
        <p:spPr>
          <a:xfrm>
            <a:off x="623888" y="17243"/>
            <a:ext cx="10972800" cy="1141413"/>
          </a:xfrm>
        </p:spPr>
        <p:txBody>
          <a:bodyPr/>
          <a:lstStyle/>
          <a:p>
            <a:r>
              <a:rPr lang="en-US" dirty="0"/>
              <a:t>Selection Sort</a:t>
            </a:r>
          </a:p>
        </p:txBody>
      </p:sp>
    </p:spTree>
  </p:cSld>
  <p:clrMapOvr>
    <a:masterClrMapping/>
  </p:clrMapOvr>
  <p:transition>
    <p:split/>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a:hlinkClick r:id="" action="ppaction://ole?verb=0"/>
            <a:extLst>
              <a:ext uri="{FF2B5EF4-FFF2-40B4-BE49-F238E27FC236}">
                <a16:creationId xmlns:a16="http://schemas.microsoft.com/office/drawing/2014/main" id="{34F4BB46-7EB9-4B75-86AE-2DBF77F6967A}"/>
              </a:ext>
            </a:extLst>
          </p:cNvPr>
          <p:cNvGraphicFramePr>
            <a:graphicFrameLocks/>
          </p:cNvGraphicFramePr>
          <p:nvPr/>
        </p:nvGraphicFramePr>
        <p:xfrm>
          <a:off x="4281489" y="2428876"/>
          <a:ext cx="6080125" cy="4041775"/>
        </p:xfrm>
        <a:graphic>
          <a:graphicData uri="http://schemas.openxmlformats.org/presentationml/2006/ole">
            <mc:AlternateContent xmlns:mc="http://schemas.openxmlformats.org/markup-compatibility/2006">
              <mc:Choice xmlns:v="urn:schemas-microsoft-com:vml" Requires="v">
                <p:oleObj spid="_x0000_s5152" name="Chart" r:id="rId4" imgW="6096075" imgH="4057642" progId="MSGraph.Chart.8">
                  <p:embed followColorScheme="full"/>
                </p:oleObj>
              </mc:Choice>
              <mc:Fallback>
                <p:oleObj name="Chart" r:id="rId4" imgW="6096075" imgH="4057642" progId="MSGraph.Chart.8">
                  <p:embed followColorScheme="full"/>
                  <p:pic>
                    <p:nvPicPr>
                      <p:cNvPr id="14338" name="Object 2">
                        <a:hlinkClick r:id="" action="ppaction://ole?verb=0"/>
                        <a:extLst>
                          <a:ext uri="{FF2B5EF4-FFF2-40B4-BE49-F238E27FC236}">
                            <a16:creationId xmlns:a16="http://schemas.microsoft.com/office/drawing/2014/main" id="{34F4BB46-7EB9-4B75-86AE-2DBF77F6967A}"/>
                          </a:ext>
                        </a:extLst>
                      </p:cNvPr>
                      <p:cNvPicPr>
                        <a:picLocks noChangeArrowheads="1"/>
                      </p:cNvPicPr>
                      <p:nvPr/>
                    </p:nvPicPr>
                    <p:blipFill>
                      <a:blip r:embed="rId5"/>
                      <a:srcRect/>
                      <a:stretch>
                        <a:fillRect/>
                      </a:stretch>
                    </p:blipFill>
                    <p:spPr bwMode="auto">
                      <a:xfrm>
                        <a:off x="4281489" y="2428876"/>
                        <a:ext cx="6080125" cy="404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0" name="Rectangle 4">
            <a:extLst>
              <a:ext uri="{FF2B5EF4-FFF2-40B4-BE49-F238E27FC236}">
                <a16:creationId xmlns:a16="http://schemas.microsoft.com/office/drawing/2014/main" id="{3676AC61-356E-43CA-A71A-26B5F5C37E90}"/>
              </a:ext>
            </a:extLst>
          </p:cNvPr>
          <p:cNvSpPr>
            <a:spLocks noGrp="1" noChangeArrowheads="1"/>
          </p:cNvSpPr>
          <p:nvPr>
            <p:ph type="body" sz="half" idx="1"/>
          </p:nvPr>
        </p:nvSpPr>
        <p:spPr>
          <a:xfrm>
            <a:off x="1828801" y="2811463"/>
            <a:ext cx="2435225" cy="3846512"/>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r>
              <a:rPr lang="en-US" altLang="en-US" sz="2800"/>
              <a:t>Part of the array is now sorted.</a:t>
            </a:r>
          </a:p>
        </p:txBody>
      </p:sp>
      <p:graphicFrame>
        <p:nvGraphicFramePr>
          <p:cNvPr id="14341" name="Object 5">
            <a:hlinkClick r:id="" action="ppaction://ole?verb=0"/>
            <a:extLst>
              <a:ext uri="{FF2B5EF4-FFF2-40B4-BE49-F238E27FC236}">
                <a16:creationId xmlns:a16="http://schemas.microsoft.com/office/drawing/2014/main" id="{84459FC2-27F7-4BDD-9759-69B54DAB210E}"/>
              </a:ext>
            </a:extLst>
          </p:cNvPr>
          <p:cNvGraphicFramePr>
            <a:graphicFrameLocks/>
          </p:cNvGraphicFramePr>
          <p:nvPr/>
        </p:nvGraphicFramePr>
        <p:xfrm>
          <a:off x="4427539" y="2428876"/>
          <a:ext cx="1398587" cy="4041775"/>
        </p:xfrm>
        <a:graphic>
          <a:graphicData uri="http://schemas.openxmlformats.org/presentationml/2006/ole">
            <mc:AlternateContent xmlns:mc="http://schemas.openxmlformats.org/markup-compatibility/2006">
              <mc:Choice xmlns:v="urn:schemas-microsoft-com:vml" Requires="v">
                <p:oleObj spid="_x0000_s5153" name="Chart" r:id="rId6" imgW="6096075" imgH="4057642" progId="MSGraph.Chart.8">
                  <p:embed followColorScheme="full"/>
                </p:oleObj>
              </mc:Choice>
              <mc:Fallback>
                <p:oleObj name="Chart" r:id="rId6" imgW="6096075" imgH="4057642" progId="MSGraph.Chart.8">
                  <p:embed followColorScheme="full"/>
                  <p:pic>
                    <p:nvPicPr>
                      <p:cNvPr id="14341" name="Object 5">
                        <a:hlinkClick r:id="" action="ppaction://ole?verb=0"/>
                        <a:extLst>
                          <a:ext uri="{FF2B5EF4-FFF2-40B4-BE49-F238E27FC236}">
                            <a16:creationId xmlns:a16="http://schemas.microsoft.com/office/drawing/2014/main" id="{84459FC2-27F7-4BDD-9759-69B54DAB210E}"/>
                          </a:ext>
                        </a:extLst>
                      </p:cNvPr>
                      <p:cNvPicPr>
                        <a:picLocks noChangeArrowheads="1"/>
                      </p:cNvPicPr>
                      <p:nvPr/>
                    </p:nvPicPr>
                    <p:blipFill>
                      <a:blip r:embed="rId7"/>
                      <a:srcRect l="2402" r="74615"/>
                      <a:stretch>
                        <a:fillRect/>
                      </a:stretch>
                    </p:blipFill>
                    <p:spPr bwMode="auto">
                      <a:xfrm>
                        <a:off x="4427539" y="2428876"/>
                        <a:ext cx="1398587" cy="404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2" name="Rectangle 6">
            <a:extLst>
              <a:ext uri="{FF2B5EF4-FFF2-40B4-BE49-F238E27FC236}">
                <a16:creationId xmlns:a16="http://schemas.microsoft.com/office/drawing/2014/main" id="{4F001A7F-105C-4836-907B-8C5FBDAE5255}"/>
              </a:ext>
            </a:extLst>
          </p:cNvPr>
          <p:cNvSpPr>
            <a:spLocks noChangeArrowheads="1"/>
          </p:cNvSpPr>
          <p:nvPr/>
        </p:nvSpPr>
        <p:spPr bwMode="auto">
          <a:xfrm>
            <a:off x="3652839" y="1928813"/>
            <a:ext cx="2128837" cy="495300"/>
          </a:xfrm>
          <a:prstGeom prst="rect">
            <a:avLst/>
          </a:prstGeom>
          <a:pattFill prst="pct90">
            <a:fgClr>
              <a:srgbClr val="FFFFFF"/>
            </a:fgClr>
            <a:bgClr>
              <a:schemeClr val="bg1"/>
            </a:bgClr>
          </a:patt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b="1">
                <a:solidFill>
                  <a:srgbClr val="000000"/>
                </a:solidFill>
              </a:rPr>
              <a:t>Sorted side</a:t>
            </a:r>
          </a:p>
        </p:txBody>
      </p:sp>
      <p:sp>
        <p:nvSpPr>
          <p:cNvPr id="14343" name="Rectangle 7">
            <a:extLst>
              <a:ext uri="{FF2B5EF4-FFF2-40B4-BE49-F238E27FC236}">
                <a16:creationId xmlns:a16="http://schemas.microsoft.com/office/drawing/2014/main" id="{3884FE88-FDCD-4BFE-9F14-BD57288A2B13}"/>
              </a:ext>
            </a:extLst>
          </p:cNvPr>
          <p:cNvSpPr>
            <a:spLocks noChangeArrowheads="1"/>
          </p:cNvSpPr>
          <p:nvPr/>
        </p:nvSpPr>
        <p:spPr bwMode="auto">
          <a:xfrm>
            <a:off x="5837239" y="1936750"/>
            <a:ext cx="2128837" cy="495300"/>
          </a:xfrm>
          <a:prstGeom prst="rect">
            <a:avLst/>
          </a:prstGeom>
          <a:solidFill>
            <a:srgbClr val="FC012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b="1">
                <a:solidFill>
                  <a:srgbClr val="FFFFFF"/>
                </a:solidFill>
              </a:rPr>
              <a:t>Unsorted side</a:t>
            </a:r>
          </a:p>
        </p:txBody>
      </p:sp>
      <p:sp>
        <p:nvSpPr>
          <p:cNvPr id="14344" name="Line 8">
            <a:extLst>
              <a:ext uri="{FF2B5EF4-FFF2-40B4-BE49-F238E27FC236}">
                <a16:creationId xmlns:a16="http://schemas.microsoft.com/office/drawing/2014/main" id="{E97128D3-8FB3-4D91-99F1-92E77ECD6691}"/>
              </a:ext>
            </a:extLst>
          </p:cNvPr>
          <p:cNvSpPr>
            <a:spLocks noChangeShapeType="1"/>
          </p:cNvSpPr>
          <p:nvPr/>
        </p:nvSpPr>
        <p:spPr bwMode="auto">
          <a:xfrm>
            <a:off x="5805488" y="2049464"/>
            <a:ext cx="0" cy="4554537"/>
          </a:xfrm>
          <a:prstGeom prst="line">
            <a:avLst/>
          </a:prstGeom>
          <a:noFill/>
          <a:ln w="12700">
            <a:solidFill>
              <a:schemeClr val="accent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5" name="Rectangle 9">
            <a:extLst>
              <a:ext uri="{FF2B5EF4-FFF2-40B4-BE49-F238E27FC236}">
                <a16:creationId xmlns:a16="http://schemas.microsoft.com/office/drawing/2014/main" id="{DEC0C298-8A85-4AE9-B354-275F8E00B00F}"/>
              </a:ext>
            </a:extLst>
          </p:cNvPr>
          <p:cNvSpPr>
            <a:spLocks noChangeArrowheads="1"/>
          </p:cNvSpPr>
          <p:nvPr/>
        </p:nvSpPr>
        <p:spPr bwMode="auto">
          <a:xfrm>
            <a:off x="5165726" y="6038850"/>
            <a:ext cx="4511675" cy="36353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en-US" b="1">
                <a:latin typeface="Helvetica" panose="020B0604020202020204" pitchFamily="34" charset="0"/>
              </a:rPr>
              <a:t>[0]</a:t>
            </a:r>
            <a:r>
              <a:rPr lang="en-US" altLang="en-US">
                <a:latin typeface="Helvetica" panose="020B0604020202020204" pitchFamily="34" charset="0"/>
              </a:rPr>
              <a:t>       </a:t>
            </a:r>
            <a:r>
              <a:rPr lang="en-US" altLang="en-US" b="1">
                <a:latin typeface="Helvetica" panose="020B0604020202020204" pitchFamily="34" charset="0"/>
              </a:rPr>
              <a:t>[1]        [2]       [3]        [4]       [5]  </a:t>
            </a:r>
          </a:p>
        </p:txBody>
      </p:sp>
      <p:sp>
        <p:nvSpPr>
          <p:cNvPr id="10" name="Title 1">
            <a:extLst>
              <a:ext uri="{FF2B5EF4-FFF2-40B4-BE49-F238E27FC236}">
                <a16:creationId xmlns:a16="http://schemas.microsoft.com/office/drawing/2014/main" id="{97184568-2131-45CA-A022-553310181B90}"/>
              </a:ext>
            </a:extLst>
          </p:cNvPr>
          <p:cNvSpPr>
            <a:spLocks noGrp="1"/>
          </p:cNvSpPr>
          <p:nvPr>
            <p:ph type="title"/>
          </p:nvPr>
        </p:nvSpPr>
        <p:spPr>
          <a:xfrm>
            <a:off x="624395" y="3131"/>
            <a:ext cx="10972800" cy="1141943"/>
          </a:xfrm>
        </p:spPr>
        <p:txBody>
          <a:bodyPr/>
          <a:lstStyle/>
          <a:p>
            <a:r>
              <a:rPr lang="en-US" dirty="0"/>
              <a:t>Selection Sort</a:t>
            </a:r>
          </a:p>
        </p:txBody>
      </p:sp>
    </p:spTree>
  </p:cSld>
  <p:clrMapOvr>
    <a:masterClrMapping/>
  </p:clrMapOvr>
  <p:transition>
    <p:randomBar dir="vert"/>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a:hlinkClick r:id="" action="ppaction://ole?verb=0"/>
            <a:extLst>
              <a:ext uri="{FF2B5EF4-FFF2-40B4-BE49-F238E27FC236}">
                <a16:creationId xmlns:a16="http://schemas.microsoft.com/office/drawing/2014/main" id="{31DCC868-EC6F-4B4A-83F3-B05E3FFB8164}"/>
              </a:ext>
            </a:extLst>
          </p:cNvPr>
          <p:cNvGraphicFramePr>
            <a:graphicFrameLocks/>
          </p:cNvGraphicFramePr>
          <p:nvPr/>
        </p:nvGraphicFramePr>
        <p:xfrm>
          <a:off x="4427539" y="2428876"/>
          <a:ext cx="5426075" cy="4041775"/>
        </p:xfrm>
        <a:graphic>
          <a:graphicData uri="http://schemas.openxmlformats.org/presentationml/2006/ole">
            <mc:AlternateContent xmlns:mc="http://schemas.openxmlformats.org/markup-compatibility/2006">
              <mc:Choice xmlns:v="urn:schemas-microsoft-com:vml" Requires="v">
                <p:oleObj spid="_x0000_s6176" name="Chart" r:id="rId4" imgW="6096075" imgH="4057642" progId="MSGraph.Chart.8">
                  <p:embed followColorScheme="full"/>
                </p:oleObj>
              </mc:Choice>
              <mc:Fallback>
                <p:oleObj name="Chart" r:id="rId4" imgW="6096075" imgH="4057642" progId="MSGraph.Chart.8">
                  <p:embed followColorScheme="full"/>
                  <p:pic>
                    <p:nvPicPr>
                      <p:cNvPr id="16386" name="Object 2">
                        <a:hlinkClick r:id="" action="ppaction://ole?verb=0"/>
                        <a:extLst>
                          <a:ext uri="{FF2B5EF4-FFF2-40B4-BE49-F238E27FC236}">
                            <a16:creationId xmlns:a16="http://schemas.microsoft.com/office/drawing/2014/main" id="{31DCC868-EC6F-4B4A-83F3-B05E3FFB8164}"/>
                          </a:ext>
                        </a:extLst>
                      </p:cNvPr>
                      <p:cNvPicPr>
                        <a:picLocks noChangeArrowheads="1"/>
                      </p:cNvPicPr>
                      <p:nvPr/>
                    </p:nvPicPr>
                    <p:blipFill>
                      <a:blip r:embed="rId5"/>
                      <a:srcRect l="2402" r="8357"/>
                      <a:stretch>
                        <a:fillRect/>
                      </a:stretch>
                    </p:blipFill>
                    <p:spPr bwMode="auto">
                      <a:xfrm>
                        <a:off x="4427539" y="2428876"/>
                        <a:ext cx="5426075" cy="404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7" name="Object 3">
            <a:hlinkClick r:id="" action="ppaction://ole?verb=0"/>
            <a:extLst>
              <a:ext uri="{FF2B5EF4-FFF2-40B4-BE49-F238E27FC236}">
                <a16:creationId xmlns:a16="http://schemas.microsoft.com/office/drawing/2014/main" id="{912AA07F-94FD-450E-9E90-C264CACACE44}"/>
              </a:ext>
            </a:extLst>
          </p:cNvPr>
          <p:cNvGraphicFramePr>
            <a:graphicFrameLocks/>
          </p:cNvGraphicFramePr>
          <p:nvPr/>
        </p:nvGraphicFramePr>
        <p:xfrm>
          <a:off x="5878514" y="2428876"/>
          <a:ext cx="2974975" cy="4041775"/>
        </p:xfrm>
        <a:graphic>
          <a:graphicData uri="http://schemas.openxmlformats.org/presentationml/2006/ole">
            <mc:AlternateContent xmlns:mc="http://schemas.openxmlformats.org/markup-compatibility/2006">
              <mc:Choice xmlns:v="urn:schemas-microsoft-com:vml" Requires="v">
                <p:oleObj spid="_x0000_s6177" name="Chart" r:id="rId6" imgW="6096075" imgH="4048194" progId="MSGraph.Chart.8">
                  <p:embed followColorScheme="full"/>
                </p:oleObj>
              </mc:Choice>
              <mc:Fallback>
                <p:oleObj name="Chart" r:id="rId6" imgW="6096075" imgH="4048194" progId="MSGraph.Chart.8">
                  <p:embed followColorScheme="full"/>
                  <p:pic>
                    <p:nvPicPr>
                      <p:cNvPr id="16387" name="Object 3">
                        <a:hlinkClick r:id="" action="ppaction://ole?verb=0"/>
                        <a:extLst>
                          <a:ext uri="{FF2B5EF4-FFF2-40B4-BE49-F238E27FC236}">
                            <a16:creationId xmlns:a16="http://schemas.microsoft.com/office/drawing/2014/main" id="{912AA07F-94FD-450E-9E90-C264CACACE44}"/>
                          </a:ext>
                        </a:extLst>
                      </p:cNvPr>
                      <p:cNvPicPr>
                        <a:picLocks noChangeArrowheads="1"/>
                      </p:cNvPicPr>
                      <p:nvPr/>
                    </p:nvPicPr>
                    <p:blipFill>
                      <a:blip r:embed="rId7"/>
                      <a:srcRect l="26273" r="24785"/>
                      <a:stretch>
                        <a:fillRect/>
                      </a:stretch>
                    </p:blipFill>
                    <p:spPr bwMode="auto">
                      <a:xfrm>
                        <a:off x="5878514" y="2428876"/>
                        <a:ext cx="2974975" cy="404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9" name="Rectangle 5">
            <a:extLst>
              <a:ext uri="{FF2B5EF4-FFF2-40B4-BE49-F238E27FC236}">
                <a16:creationId xmlns:a16="http://schemas.microsoft.com/office/drawing/2014/main" id="{68D97271-F64A-4976-AF0E-19B2F2441336}"/>
              </a:ext>
            </a:extLst>
          </p:cNvPr>
          <p:cNvSpPr>
            <a:spLocks noGrp="1" noChangeArrowheads="1"/>
          </p:cNvSpPr>
          <p:nvPr>
            <p:ph type="body" sz="half" idx="1"/>
          </p:nvPr>
        </p:nvSpPr>
        <p:spPr>
          <a:xfrm>
            <a:off x="2209801" y="2811463"/>
            <a:ext cx="2435225" cy="3846512"/>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r>
              <a:rPr lang="en-US" altLang="en-US" sz="2800"/>
              <a:t>Find the smallest element in the unsorted side.</a:t>
            </a:r>
          </a:p>
        </p:txBody>
      </p:sp>
      <p:sp>
        <p:nvSpPr>
          <p:cNvPr id="16390" name="Rectangle 6">
            <a:extLst>
              <a:ext uri="{FF2B5EF4-FFF2-40B4-BE49-F238E27FC236}">
                <a16:creationId xmlns:a16="http://schemas.microsoft.com/office/drawing/2014/main" id="{0717257D-5616-46D4-9F2B-11ED1BDCD7FC}"/>
              </a:ext>
            </a:extLst>
          </p:cNvPr>
          <p:cNvSpPr>
            <a:spLocks noChangeArrowheads="1"/>
          </p:cNvSpPr>
          <p:nvPr/>
        </p:nvSpPr>
        <p:spPr bwMode="auto">
          <a:xfrm>
            <a:off x="3652839" y="1928813"/>
            <a:ext cx="2128837" cy="495300"/>
          </a:xfrm>
          <a:prstGeom prst="rect">
            <a:avLst/>
          </a:prstGeom>
          <a:pattFill prst="pct90">
            <a:fgClr>
              <a:srgbClr val="FFFFFF"/>
            </a:fgClr>
            <a:bgClr>
              <a:schemeClr val="bg1"/>
            </a:bgClr>
          </a:patt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b="1">
                <a:solidFill>
                  <a:srgbClr val="000000"/>
                </a:solidFill>
              </a:rPr>
              <a:t>Sorted side</a:t>
            </a:r>
          </a:p>
        </p:txBody>
      </p:sp>
      <p:sp>
        <p:nvSpPr>
          <p:cNvPr id="16391" name="Rectangle 7">
            <a:extLst>
              <a:ext uri="{FF2B5EF4-FFF2-40B4-BE49-F238E27FC236}">
                <a16:creationId xmlns:a16="http://schemas.microsoft.com/office/drawing/2014/main" id="{6AEDAF5C-E002-4C46-BBA5-51644DD00AF9}"/>
              </a:ext>
            </a:extLst>
          </p:cNvPr>
          <p:cNvSpPr>
            <a:spLocks noChangeArrowheads="1"/>
          </p:cNvSpPr>
          <p:nvPr/>
        </p:nvSpPr>
        <p:spPr bwMode="auto">
          <a:xfrm>
            <a:off x="5837239" y="1936750"/>
            <a:ext cx="2128837" cy="495300"/>
          </a:xfrm>
          <a:prstGeom prst="rect">
            <a:avLst/>
          </a:prstGeom>
          <a:solidFill>
            <a:srgbClr val="FC012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b="1">
                <a:solidFill>
                  <a:srgbClr val="FFFFFF"/>
                </a:solidFill>
              </a:rPr>
              <a:t>Unsorted side</a:t>
            </a:r>
          </a:p>
        </p:txBody>
      </p:sp>
      <p:sp>
        <p:nvSpPr>
          <p:cNvPr id="16392" name="Line 8">
            <a:extLst>
              <a:ext uri="{FF2B5EF4-FFF2-40B4-BE49-F238E27FC236}">
                <a16:creationId xmlns:a16="http://schemas.microsoft.com/office/drawing/2014/main" id="{5E75BDF2-E691-4B67-B2D3-68E780380374}"/>
              </a:ext>
            </a:extLst>
          </p:cNvPr>
          <p:cNvSpPr>
            <a:spLocks noChangeShapeType="1"/>
          </p:cNvSpPr>
          <p:nvPr/>
        </p:nvSpPr>
        <p:spPr bwMode="auto">
          <a:xfrm>
            <a:off x="5805488" y="2049464"/>
            <a:ext cx="0" cy="4554537"/>
          </a:xfrm>
          <a:prstGeom prst="line">
            <a:avLst/>
          </a:prstGeom>
          <a:noFill/>
          <a:ln w="12700">
            <a:solidFill>
              <a:schemeClr val="accent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3" name="Rectangle 9">
            <a:extLst>
              <a:ext uri="{FF2B5EF4-FFF2-40B4-BE49-F238E27FC236}">
                <a16:creationId xmlns:a16="http://schemas.microsoft.com/office/drawing/2014/main" id="{3023615E-D10D-4173-8AFD-D1552FBE036A}"/>
              </a:ext>
            </a:extLst>
          </p:cNvPr>
          <p:cNvSpPr>
            <a:spLocks noChangeArrowheads="1"/>
          </p:cNvSpPr>
          <p:nvPr/>
        </p:nvSpPr>
        <p:spPr bwMode="auto">
          <a:xfrm>
            <a:off x="5165726" y="6038850"/>
            <a:ext cx="4511675" cy="36353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en-US" b="1">
                <a:latin typeface="Helvetica" panose="020B0604020202020204" pitchFamily="34" charset="0"/>
              </a:rPr>
              <a:t>[0]</a:t>
            </a:r>
            <a:r>
              <a:rPr lang="en-US" altLang="en-US">
                <a:latin typeface="Helvetica" panose="020B0604020202020204" pitchFamily="34" charset="0"/>
              </a:rPr>
              <a:t>       </a:t>
            </a:r>
            <a:r>
              <a:rPr lang="en-US" altLang="en-US" b="1">
                <a:latin typeface="Helvetica" panose="020B0604020202020204" pitchFamily="34" charset="0"/>
              </a:rPr>
              <a:t>[1]        [2]       [3]        [4]       [5]  </a:t>
            </a:r>
          </a:p>
        </p:txBody>
      </p:sp>
      <p:sp>
        <p:nvSpPr>
          <p:cNvPr id="12" name="Title 1">
            <a:extLst>
              <a:ext uri="{FF2B5EF4-FFF2-40B4-BE49-F238E27FC236}">
                <a16:creationId xmlns:a16="http://schemas.microsoft.com/office/drawing/2014/main" id="{DC788278-A352-49A2-88F4-662C19B3C6FA}"/>
              </a:ext>
            </a:extLst>
          </p:cNvPr>
          <p:cNvSpPr>
            <a:spLocks noGrp="1"/>
          </p:cNvSpPr>
          <p:nvPr>
            <p:ph type="title"/>
          </p:nvPr>
        </p:nvSpPr>
        <p:spPr>
          <a:xfrm>
            <a:off x="624395" y="3131"/>
            <a:ext cx="10972800" cy="1141943"/>
          </a:xfrm>
        </p:spPr>
        <p:txBody>
          <a:bodyPr/>
          <a:lstStyle/>
          <a:p>
            <a:r>
              <a:rPr lang="en-US" dirty="0"/>
              <a:t>Selection Sort</a:t>
            </a:r>
          </a:p>
        </p:txBody>
      </p:sp>
    </p:spTree>
  </p:cSld>
  <p:clrMapOvr>
    <a:masterClrMapping/>
  </p:clrMapOvr>
  <p:transition>
    <p:randomBar dir="vert"/>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a:hlinkClick r:id="" action="ppaction://ole?verb=0"/>
            <a:extLst>
              <a:ext uri="{FF2B5EF4-FFF2-40B4-BE49-F238E27FC236}">
                <a16:creationId xmlns:a16="http://schemas.microsoft.com/office/drawing/2014/main" id="{2C9DE708-D315-486E-B25E-0C51C0219F2E}"/>
              </a:ext>
            </a:extLst>
          </p:cNvPr>
          <p:cNvGraphicFramePr>
            <a:graphicFrameLocks/>
          </p:cNvGraphicFramePr>
          <p:nvPr/>
        </p:nvGraphicFramePr>
        <p:xfrm>
          <a:off x="4427539" y="2428876"/>
          <a:ext cx="5426075" cy="4041775"/>
        </p:xfrm>
        <a:graphic>
          <a:graphicData uri="http://schemas.openxmlformats.org/presentationml/2006/ole">
            <mc:AlternateContent xmlns:mc="http://schemas.openxmlformats.org/markup-compatibility/2006">
              <mc:Choice xmlns:v="urn:schemas-microsoft-com:vml" Requires="v">
                <p:oleObj spid="_x0000_s7200" name="Chart" r:id="rId4" imgW="6096075" imgH="4057642" progId="MSGraph.Chart.8">
                  <p:embed followColorScheme="full"/>
                </p:oleObj>
              </mc:Choice>
              <mc:Fallback>
                <p:oleObj name="Chart" r:id="rId4" imgW="6096075" imgH="4057642" progId="MSGraph.Chart.8">
                  <p:embed followColorScheme="full"/>
                  <p:pic>
                    <p:nvPicPr>
                      <p:cNvPr id="18434" name="Object 2">
                        <a:hlinkClick r:id="" action="ppaction://ole?verb=0"/>
                        <a:extLst>
                          <a:ext uri="{FF2B5EF4-FFF2-40B4-BE49-F238E27FC236}">
                            <a16:creationId xmlns:a16="http://schemas.microsoft.com/office/drawing/2014/main" id="{2C9DE708-D315-486E-B25E-0C51C0219F2E}"/>
                          </a:ext>
                        </a:extLst>
                      </p:cNvPr>
                      <p:cNvPicPr>
                        <a:picLocks noChangeArrowheads="1"/>
                      </p:cNvPicPr>
                      <p:nvPr/>
                    </p:nvPicPr>
                    <p:blipFill>
                      <a:blip r:embed="rId5"/>
                      <a:srcRect l="2402" r="8357"/>
                      <a:stretch>
                        <a:fillRect/>
                      </a:stretch>
                    </p:blipFill>
                    <p:spPr bwMode="auto">
                      <a:xfrm>
                        <a:off x="4427539" y="2428876"/>
                        <a:ext cx="5426075" cy="404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5" name="Object 3">
            <a:hlinkClick r:id="" action="ppaction://ole?verb=0"/>
            <a:extLst>
              <a:ext uri="{FF2B5EF4-FFF2-40B4-BE49-F238E27FC236}">
                <a16:creationId xmlns:a16="http://schemas.microsoft.com/office/drawing/2014/main" id="{D4CC7C53-9CEC-4752-B140-468EDF5110AC}"/>
              </a:ext>
            </a:extLst>
          </p:cNvPr>
          <p:cNvGraphicFramePr>
            <a:graphicFrameLocks/>
          </p:cNvGraphicFramePr>
          <p:nvPr/>
        </p:nvGraphicFramePr>
        <p:xfrm>
          <a:off x="6477001" y="2428876"/>
          <a:ext cx="3446463" cy="4041775"/>
        </p:xfrm>
        <a:graphic>
          <a:graphicData uri="http://schemas.openxmlformats.org/presentationml/2006/ole">
            <mc:AlternateContent xmlns:mc="http://schemas.openxmlformats.org/markup-compatibility/2006">
              <mc:Choice xmlns:v="urn:schemas-microsoft-com:vml" Requires="v">
                <p:oleObj spid="_x0000_s7201" name="Chart" r:id="rId6" imgW="6096075" imgH="4057642" progId="MSGraph.Chart.8">
                  <p:embed followColorScheme="full"/>
                </p:oleObj>
              </mc:Choice>
              <mc:Fallback>
                <p:oleObj name="Chart" r:id="rId6" imgW="6096075" imgH="4057642" progId="MSGraph.Chart.8">
                  <p:embed followColorScheme="full"/>
                  <p:pic>
                    <p:nvPicPr>
                      <p:cNvPr id="18435" name="Object 3">
                        <a:hlinkClick r:id="" action="ppaction://ole?verb=0"/>
                        <a:extLst>
                          <a:ext uri="{FF2B5EF4-FFF2-40B4-BE49-F238E27FC236}">
                            <a16:creationId xmlns:a16="http://schemas.microsoft.com/office/drawing/2014/main" id="{D4CC7C53-9CEC-4752-B140-468EDF5110AC}"/>
                          </a:ext>
                        </a:extLst>
                      </p:cNvPr>
                      <p:cNvPicPr>
                        <a:picLocks noChangeArrowheads="1"/>
                      </p:cNvPicPr>
                      <p:nvPr/>
                    </p:nvPicPr>
                    <p:blipFill>
                      <a:blip r:embed="rId7"/>
                      <a:srcRect l="36118" r="7182"/>
                      <a:stretch>
                        <a:fillRect/>
                      </a:stretch>
                    </p:blipFill>
                    <p:spPr bwMode="auto">
                      <a:xfrm>
                        <a:off x="6477001" y="2428876"/>
                        <a:ext cx="3446463" cy="404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7" name="Rectangle 5">
            <a:extLst>
              <a:ext uri="{FF2B5EF4-FFF2-40B4-BE49-F238E27FC236}">
                <a16:creationId xmlns:a16="http://schemas.microsoft.com/office/drawing/2014/main" id="{DDF7B88A-714B-40E9-AA6C-745A0B209DC4}"/>
              </a:ext>
            </a:extLst>
          </p:cNvPr>
          <p:cNvSpPr>
            <a:spLocks noGrp="1" noChangeArrowheads="1"/>
          </p:cNvSpPr>
          <p:nvPr>
            <p:ph type="body" sz="half" idx="1"/>
          </p:nvPr>
        </p:nvSpPr>
        <p:spPr>
          <a:xfrm>
            <a:off x="2209801" y="2811463"/>
            <a:ext cx="2435225" cy="3846512"/>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r>
              <a:rPr lang="en-US" altLang="en-US" sz="2800"/>
              <a:t>Swap with the front of the unsorted side.</a:t>
            </a:r>
          </a:p>
        </p:txBody>
      </p:sp>
      <p:sp>
        <p:nvSpPr>
          <p:cNvPr id="18438" name="Rectangle 6">
            <a:extLst>
              <a:ext uri="{FF2B5EF4-FFF2-40B4-BE49-F238E27FC236}">
                <a16:creationId xmlns:a16="http://schemas.microsoft.com/office/drawing/2014/main" id="{1BCC390A-2FDD-453D-9935-47E3F294930F}"/>
              </a:ext>
            </a:extLst>
          </p:cNvPr>
          <p:cNvSpPr>
            <a:spLocks noChangeArrowheads="1"/>
          </p:cNvSpPr>
          <p:nvPr/>
        </p:nvSpPr>
        <p:spPr bwMode="auto">
          <a:xfrm>
            <a:off x="3652839" y="1928813"/>
            <a:ext cx="2128837" cy="495300"/>
          </a:xfrm>
          <a:prstGeom prst="rect">
            <a:avLst/>
          </a:prstGeom>
          <a:pattFill prst="pct90">
            <a:fgClr>
              <a:srgbClr val="FFFFFF"/>
            </a:fgClr>
            <a:bgClr>
              <a:schemeClr val="bg1"/>
            </a:bgClr>
          </a:patt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b="1">
                <a:solidFill>
                  <a:srgbClr val="000000"/>
                </a:solidFill>
              </a:rPr>
              <a:t>Sorted side</a:t>
            </a:r>
          </a:p>
        </p:txBody>
      </p:sp>
      <p:sp>
        <p:nvSpPr>
          <p:cNvPr id="18439" name="Rectangle 7">
            <a:extLst>
              <a:ext uri="{FF2B5EF4-FFF2-40B4-BE49-F238E27FC236}">
                <a16:creationId xmlns:a16="http://schemas.microsoft.com/office/drawing/2014/main" id="{64E9E4C0-BBFC-4592-9BB7-23C7BB59BEF7}"/>
              </a:ext>
            </a:extLst>
          </p:cNvPr>
          <p:cNvSpPr>
            <a:spLocks noChangeArrowheads="1"/>
          </p:cNvSpPr>
          <p:nvPr/>
        </p:nvSpPr>
        <p:spPr bwMode="auto">
          <a:xfrm>
            <a:off x="5837239" y="1936750"/>
            <a:ext cx="2128837" cy="495300"/>
          </a:xfrm>
          <a:prstGeom prst="rect">
            <a:avLst/>
          </a:prstGeom>
          <a:solidFill>
            <a:srgbClr val="FC012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b="1">
                <a:solidFill>
                  <a:srgbClr val="FFFFFF"/>
                </a:solidFill>
              </a:rPr>
              <a:t>Unsorted side</a:t>
            </a:r>
          </a:p>
        </p:txBody>
      </p:sp>
      <p:sp>
        <p:nvSpPr>
          <p:cNvPr id="18440" name="Line 8">
            <a:extLst>
              <a:ext uri="{FF2B5EF4-FFF2-40B4-BE49-F238E27FC236}">
                <a16:creationId xmlns:a16="http://schemas.microsoft.com/office/drawing/2014/main" id="{9CD99E36-26CF-4A82-8A7F-4B6234C8BB39}"/>
              </a:ext>
            </a:extLst>
          </p:cNvPr>
          <p:cNvSpPr>
            <a:spLocks noChangeShapeType="1"/>
          </p:cNvSpPr>
          <p:nvPr/>
        </p:nvSpPr>
        <p:spPr bwMode="auto">
          <a:xfrm>
            <a:off x="5805488" y="2049464"/>
            <a:ext cx="0" cy="4554537"/>
          </a:xfrm>
          <a:prstGeom prst="line">
            <a:avLst/>
          </a:prstGeom>
          <a:noFill/>
          <a:ln w="12700">
            <a:solidFill>
              <a:schemeClr val="accent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1" name="Rectangle 9">
            <a:extLst>
              <a:ext uri="{FF2B5EF4-FFF2-40B4-BE49-F238E27FC236}">
                <a16:creationId xmlns:a16="http://schemas.microsoft.com/office/drawing/2014/main" id="{EC60D044-D305-491E-85D6-6CCCB3231D1C}"/>
              </a:ext>
            </a:extLst>
          </p:cNvPr>
          <p:cNvSpPr>
            <a:spLocks noChangeArrowheads="1"/>
          </p:cNvSpPr>
          <p:nvPr/>
        </p:nvSpPr>
        <p:spPr bwMode="auto">
          <a:xfrm>
            <a:off x="5165726" y="6038850"/>
            <a:ext cx="4664075" cy="36353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en-US" b="1">
                <a:latin typeface="Helvetica" panose="020B0604020202020204" pitchFamily="34" charset="0"/>
              </a:rPr>
              <a:t>[0]</a:t>
            </a:r>
            <a:r>
              <a:rPr lang="en-US" altLang="en-US">
                <a:latin typeface="Helvetica" panose="020B0604020202020204" pitchFamily="34" charset="0"/>
              </a:rPr>
              <a:t>       </a:t>
            </a:r>
            <a:r>
              <a:rPr lang="en-US" altLang="en-US" b="1">
                <a:latin typeface="Helvetica" panose="020B0604020202020204" pitchFamily="34" charset="0"/>
              </a:rPr>
              <a:t>[1]        [2]       [3]        [4]       [5]  </a:t>
            </a:r>
          </a:p>
        </p:txBody>
      </p:sp>
      <p:sp>
        <p:nvSpPr>
          <p:cNvPr id="11" name="Title 1">
            <a:extLst>
              <a:ext uri="{FF2B5EF4-FFF2-40B4-BE49-F238E27FC236}">
                <a16:creationId xmlns:a16="http://schemas.microsoft.com/office/drawing/2014/main" id="{05D72E0B-1352-412B-8B6A-1397318DF034}"/>
              </a:ext>
            </a:extLst>
          </p:cNvPr>
          <p:cNvSpPr>
            <a:spLocks noGrp="1"/>
          </p:cNvSpPr>
          <p:nvPr>
            <p:ph type="title"/>
          </p:nvPr>
        </p:nvSpPr>
        <p:spPr>
          <a:xfrm>
            <a:off x="624395" y="3131"/>
            <a:ext cx="10972800" cy="1141943"/>
          </a:xfrm>
        </p:spPr>
        <p:txBody>
          <a:bodyPr/>
          <a:lstStyle/>
          <a:p>
            <a:r>
              <a:rPr lang="en-US" dirty="0"/>
              <a:t>Selection Sort</a:t>
            </a:r>
          </a:p>
        </p:txBody>
      </p:sp>
    </p:spTree>
  </p:cSld>
  <p:clrMapOvr>
    <a:masterClrMapping/>
  </p:clrMapOvr>
  <p:transition>
    <p:randomBar dir="vert"/>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a:hlinkClick r:id="" action="ppaction://ole?verb=0"/>
            <a:extLst>
              <a:ext uri="{FF2B5EF4-FFF2-40B4-BE49-F238E27FC236}">
                <a16:creationId xmlns:a16="http://schemas.microsoft.com/office/drawing/2014/main" id="{142E404B-7A2D-4D0C-8095-2529D9E5CEA7}"/>
              </a:ext>
            </a:extLst>
          </p:cNvPr>
          <p:cNvGraphicFramePr>
            <a:graphicFrameLocks/>
          </p:cNvGraphicFramePr>
          <p:nvPr/>
        </p:nvGraphicFramePr>
        <p:xfrm>
          <a:off x="4427539" y="2428876"/>
          <a:ext cx="5426075" cy="4041775"/>
        </p:xfrm>
        <a:graphic>
          <a:graphicData uri="http://schemas.openxmlformats.org/presentationml/2006/ole">
            <mc:AlternateContent xmlns:mc="http://schemas.openxmlformats.org/markup-compatibility/2006">
              <mc:Choice xmlns:v="urn:schemas-microsoft-com:vml" Requires="v">
                <p:oleObj spid="_x0000_s8224" name="Chart" r:id="rId4" imgW="6096075" imgH="4057642" progId="MSGraph.Chart.8">
                  <p:embed followColorScheme="full"/>
                </p:oleObj>
              </mc:Choice>
              <mc:Fallback>
                <p:oleObj name="Chart" r:id="rId4" imgW="6096075" imgH="4057642" progId="MSGraph.Chart.8">
                  <p:embed followColorScheme="full"/>
                  <p:pic>
                    <p:nvPicPr>
                      <p:cNvPr id="20482" name="Object 2">
                        <a:hlinkClick r:id="" action="ppaction://ole?verb=0"/>
                        <a:extLst>
                          <a:ext uri="{FF2B5EF4-FFF2-40B4-BE49-F238E27FC236}">
                            <a16:creationId xmlns:a16="http://schemas.microsoft.com/office/drawing/2014/main" id="{142E404B-7A2D-4D0C-8095-2529D9E5CEA7}"/>
                          </a:ext>
                        </a:extLst>
                      </p:cNvPr>
                      <p:cNvPicPr>
                        <a:picLocks noChangeArrowheads="1"/>
                      </p:cNvPicPr>
                      <p:nvPr/>
                    </p:nvPicPr>
                    <p:blipFill>
                      <a:blip r:embed="rId5"/>
                      <a:srcRect l="2402" r="8357"/>
                      <a:stretch>
                        <a:fillRect/>
                      </a:stretch>
                    </p:blipFill>
                    <p:spPr bwMode="auto">
                      <a:xfrm>
                        <a:off x="4427539" y="2428876"/>
                        <a:ext cx="5426075" cy="404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3" name="Object 3">
            <a:hlinkClick r:id="" action="ppaction://ole?verb=0"/>
            <a:extLst>
              <a:ext uri="{FF2B5EF4-FFF2-40B4-BE49-F238E27FC236}">
                <a16:creationId xmlns:a16="http://schemas.microsoft.com/office/drawing/2014/main" id="{FF3F9172-5790-4FA6-8FAB-7742D99BF873}"/>
              </a:ext>
            </a:extLst>
          </p:cNvPr>
          <p:cNvGraphicFramePr>
            <a:graphicFrameLocks/>
          </p:cNvGraphicFramePr>
          <p:nvPr/>
        </p:nvGraphicFramePr>
        <p:xfrm>
          <a:off x="6477001" y="2428876"/>
          <a:ext cx="3446463" cy="4041775"/>
        </p:xfrm>
        <a:graphic>
          <a:graphicData uri="http://schemas.openxmlformats.org/presentationml/2006/ole">
            <mc:AlternateContent xmlns:mc="http://schemas.openxmlformats.org/markup-compatibility/2006">
              <mc:Choice xmlns:v="urn:schemas-microsoft-com:vml" Requires="v">
                <p:oleObj spid="_x0000_s8225" name="Chart" r:id="rId6" imgW="6096075" imgH="4057642" progId="MSGraph.Chart.8">
                  <p:embed followColorScheme="full"/>
                </p:oleObj>
              </mc:Choice>
              <mc:Fallback>
                <p:oleObj name="Chart" r:id="rId6" imgW="6096075" imgH="4057642" progId="MSGraph.Chart.8">
                  <p:embed followColorScheme="full"/>
                  <p:pic>
                    <p:nvPicPr>
                      <p:cNvPr id="20483" name="Object 3">
                        <a:hlinkClick r:id="" action="ppaction://ole?verb=0"/>
                        <a:extLst>
                          <a:ext uri="{FF2B5EF4-FFF2-40B4-BE49-F238E27FC236}">
                            <a16:creationId xmlns:a16="http://schemas.microsoft.com/office/drawing/2014/main" id="{FF3F9172-5790-4FA6-8FAB-7742D99BF873}"/>
                          </a:ext>
                        </a:extLst>
                      </p:cNvPr>
                      <p:cNvPicPr>
                        <a:picLocks noChangeArrowheads="1"/>
                      </p:cNvPicPr>
                      <p:nvPr/>
                    </p:nvPicPr>
                    <p:blipFill>
                      <a:blip r:embed="rId7"/>
                      <a:srcRect l="36118" r="7182"/>
                      <a:stretch>
                        <a:fillRect/>
                      </a:stretch>
                    </p:blipFill>
                    <p:spPr bwMode="auto">
                      <a:xfrm>
                        <a:off x="6477001" y="2428876"/>
                        <a:ext cx="3446463" cy="404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5" name="Rectangle 5">
            <a:extLst>
              <a:ext uri="{FF2B5EF4-FFF2-40B4-BE49-F238E27FC236}">
                <a16:creationId xmlns:a16="http://schemas.microsoft.com/office/drawing/2014/main" id="{37741A0B-F6DD-4E71-9BD6-D4AFEF4A7223}"/>
              </a:ext>
            </a:extLst>
          </p:cNvPr>
          <p:cNvSpPr>
            <a:spLocks noGrp="1" noChangeArrowheads="1"/>
          </p:cNvSpPr>
          <p:nvPr>
            <p:ph type="body" sz="half" idx="1"/>
          </p:nvPr>
        </p:nvSpPr>
        <p:spPr>
          <a:xfrm>
            <a:off x="2209801" y="2811463"/>
            <a:ext cx="2435225" cy="3846512"/>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r>
              <a:rPr lang="en-US" altLang="en-US" sz="2800"/>
              <a:t>We have increased the size of the sorted side by one element.</a:t>
            </a:r>
          </a:p>
        </p:txBody>
      </p:sp>
      <p:sp>
        <p:nvSpPr>
          <p:cNvPr id="20486" name="Rectangle 6">
            <a:extLst>
              <a:ext uri="{FF2B5EF4-FFF2-40B4-BE49-F238E27FC236}">
                <a16:creationId xmlns:a16="http://schemas.microsoft.com/office/drawing/2014/main" id="{36BE4F48-74F5-47E6-BFA1-7BD30608B9D8}"/>
              </a:ext>
            </a:extLst>
          </p:cNvPr>
          <p:cNvSpPr>
            <a:spLocks noChangeArrowheads="1"/>
          </p:cNvSpPr>
          <p:nvPr/>
        </p:nvSpPr>
        <p:spPr bwMode="auto">
          <a:xfrm>
            <a:off x="4438650" y="1928813"/>
            <a:ext cx="2128838" cy="495300"/>
          </a:xfrm>
          <a:prstGeom prst="rect">
            <a:avLst/>
          </a:prstGeom>
          <a:pattFill prst="pct90">
            <a:fgClr>
              <a:srgbClr val="FFFFFF"/>
            </a:fgClr>
            <a:bgClr>
              <a:schemeClr val="bg1"/>
            </a:bgClr>
          </a:patt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b="1">
                <a:solidFill>
                  <a:srgbClr val="000000"/>
                </a:solidFill>
              </a:rPr>
              <a:t>Sorted side</a:t>
            </a:r>
          </a:p>
        </p:txBody>
      </p:sp>
      <p:sp>
        <p:nvSpPr>
          <p:cNvPr id="20487" name="Rectangle 7">
            <a:extLst>
              <a:ext uri="{FF2B5EF4-FFF2-40B4-BE49-F238E27FC236}">
                <a16:creationId xmlns:a16="http://schemas.microsoft.com/office/drawing/2014/main" id="{4CFD54CC-36B7-4462-9F12-84E050E466D8}"/>
              </a:ext>
            </a:extLst>
          </p:cNvPr>
          <p:cNvSpPr>
            <a:spLocks noChangeArrowheads="1"/>
          </p:cNvSpPr>
          <p:nvPr/>
        </p:nvSpPr>
        <p:spPr bwMode="auto">
          <a:xfrm>
            <a:off x="6623050" y="1936750"/>
            <a:ext cx="2128838" cy="495300"/>
          </a:xfrm>
          <a:prstGeom prst="rect">
            <a:avLst/>
          </a:prstGeom>
          <a:solidFill>
            <a:srgbClr val="FC012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b="1">
                <a:solidFill>
                  <a:srgbClr val="FFFFFF"/>
                </a:solidFill>
              </a:rPr>
              <a:t>Unsorted side</a:t>
            </a:r>
          </a:p>
        </p:txBody>
      </p:sp>
      <p:sp>
        <p:nvSpPr>
          <p:cNvPr id="20488" name="Rectangle 8">
            <a:extLst>
              <a:ext uri="{FF2B5EF4-FFF2-40B4-BE49-F238E27FC236}">
                <a16:creationId xmlns:a16="http://schemas.microsoft.com/office/drawing/2014/main" id="{80E2B959-6BAC-4DA1-B4C4-4E17476898D3}"/>
              </a:ext>
            </a:extLst>
          </p:cNvPr>
          <p:cNvSpPr>
            <a:spLocks noChangeArrowheads="1"/>
          </p:cNvSpPr>
          <p:nvPr/>
        </p:nvSpPr>
        <p:spPr bwMode="auto">
          <a:xfrm>
            <a:off x="5165726" y="6038850"/>
            <a:ext cx="4740275" cy="36353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en-US" b="1">
                <a:latin typeface="Helvetica" panose="020B0604020202020204" pitchFamily="34" charset="0"/>
              </a:rPr>
              <a:t>[0]</a:t>
            </a:r>
            <a:r>
              <a:rPr lang="en-US" altLang="en-US">
                <a:latin typeface="Helvetica" panose="020B0604020202020204" pitchFamily="34" charset="0"/>
              </a:rPr>
              <a:t>       </a:t>
            </a:r>
            <a:r>
              <a:rPr lang="en-US" altLang="en-US" b="1">
                <a:latin typeface="Helvetica" panose="020B0604020202020204" pitchFamily="34" charset="0"/>
              </a:rPr>
              <a:t>[1]        [2]       [3]        [4]       [5]  </a:t>
            </a:r>
          </a:p>
        </p:txBody>
      </p:sp>
      <p:sp>
        <p:nvSpPr>
          <p:cNvPr id="20489" name="Line 9">
            <a:extLst>
              <a:ext uri="{FF2B5EF4-FFF2-40B4-BE49-F238E27FC236}">
                <a16:creationId xmlns:a16="http://schemas.microsoft.com/office/drawing/2014/main" id="{2A6BFAE2-E66E-46BB-B7A1-8DB391D8ABF7}"/>
              </a:ext>
            </a:extLst>
          </p:cNvPr>
          <p:cNvSpPr>
            <a:spLocks noChangeShapeType="1"/>
          </p:cNvSpPr>
          <p:nvPr/>
        </p:nvSpPr>
        <p:spPr bwMode="auto">
          <a:xfrm>
            <a:off x="6591300" y="2049464"/>
            <a:ext cx="0" cy="4554537"/>
          </a:xfrm>
          <a:prstGeom prst="line">
            <a:avLst/>
          </a:prstGeom>
          <a:noFill/>
          <a:ln w="12700">
            <a:solidFill>
              <a:schemeClr val="accent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itle 1">
            <a:extLst>
              <a:ext uri="{FF2B5EF4-FFF2-40B4-BE49-F238E27FC236}">
                <a16:creationId xmlns:a16="http://schemas.microsoft.com/office/drawing/2014/main" id="{D9A38E44-3A55-4519-A53E-8031284ABEA5}"/>
              </a:ext>
            </a:extLst>
          </p:cNvPr>
          <p:cNvSpPr>
            <a:spLocks noGrp="1"/>
          </p:cNvSpPr>
          <p:nvPr>
            <p:ph type="title"/>
          </p:nvPr>
        </p:nvSpPr>
        <p:spPr>
          <a:xfrm>
            <a:off x="624395" y="3131"/>
            <a:ext cx="10972800" cy="1141943"/>
          </a:xfrm>
        </p:spPr>
        <p:txBody>
          <a:bodyPr/>
          <a:lstStyle/>
          <a:p>
            <a:r>
              <a:rPr lang="en-US" dirty="0"/>
              <a:t>Selection Sort</a:t>
            </a:r>
          </a:p>
        </p:txBody>
      </p:sp>
    </p:spTree>
  </p:cSld>
  <p:clrMapOvr>
    <a:masterClrMapping/>
  </p:clrMapOvr>
  <p:transition>
    <p:randomBar dir="ver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a:hlinkClick r:id="" action="ppaction://ole?verb=0"/>
            <a:extLst>
              <a:ext uri="{FF2B5EF4-FFF2-40B4-BE49-F238E27FC236}">
                <a16:creationId xmlns:a16="http://schemas.microsoft.com/office/drawing/2014/main" id="{4F7A120A-02E8-4196-A03E-A390941883DD}"/>
              </a:ext>
            </a:extLst>
          </p:cNvPr>
          <p:cNvGraphicFramePr>
            <a:graphicFrameLocks/>
          </p:cNvGraphicFramePr>
          <p:nvPr/>
        </p:nvGraphicFramePr>
        <p:xfrm>
          <a:off x="4427539" y="2428876"/>
          <a:ext cx="5426075" cy="4041775"/>
        </p:xfrm>
        <a:graphic>
          <a:graphicData uri="http://schemas.openxmlformats.org/presentationml/2006/ole">
            <mc:AlternateContent xmlns:mc="http://schemas.openxmlformats.org/markup-compatibility/2006">
              <mc:Choice xmlns:v="urn:schemas-microsoft-com:vml" Requires="v">
                <p:oleObj spid="_x0000_s9248" name="Chart" r:id="rId4" imgW="6096075" imgH="4057642" progId="MSGraph.Chart.8">
                  <p:embed followColorScheme="full"/>
                </p:oleObj>
              </mc:Choice>
              <mc:Fallback>
                <p:oleObj name="Chart" r:id="rId4" imgW="6096075" imgH="4057642" progId="MSGraph.Chart.8">
                  <p:embed followColorScheme="full"/>
                  <p:pic>
                    <p:nvPicPr>
                      <p:cNvPr id="22530" name="Object 2">
                        <a:hlinkClick r:id="" action="ppaction://ole?verb=0"/>
                        <a:extLst>
                          <a:ext uri="{FF2B5EF4-FFF2-40B4-BE49-F238E27FC236}">
                            <a16:creationId xmlns:a16="http://schemas.microsoft.com/office/drawing/2014/main" id="{4F7A120A-02E8-4196-A03E-A390941883DD}"/>
                          </a:ext>
                        </a:extLst>
                      </p:cNvPr>
                      <p:cNvPicPr>
                        <a:picLocks noChangeArrowheads="1"/>
                      </p:cNvPicPr>
                      <p:nvPr/>
                    </p:nvPicPr>
                    <p:blipFill>
                      <a:blip r:embed="rId5"/>
                      <a:srcRect l="2402" r="8357"/>
                      <a:stretch>
                        <a:fillRect/>
                      </a:stretch>
                    </p:blipFill>
                    <p:spPr bwMode="auto">
                      <a:xfrm>
                        <a:off x="4427539" y="2428876"/>
                        <a:ext cx="5426075" cy="404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1" name="Object 3">
            <a:hlinkClick r:id="" action="ppaction://ole?verb=0"/>
            <a:extLst>
              <a:ext uri="{FF2B5EF4-FFF2-40B4-BE49-F238E27FC236}">
                <a16:creationId xmlns:a16="http://schemas.microsoft.com/office/drawing/2014/main" id="{F95F6C17-ABF2-41BC-AF25-34238BBBB697}"/>
              </a:ext>
            </a:extLst>
          </p:cNvPr>
          <p:cNvGraphicFramePr>
            <a:graphicFrameLocks/>
          </p:cNvGraphicFramePr>
          <p:nvPr/>
        </p:nvGraphicFramePr>
        <p:xfrm>
          <a:off x="6477000" y="2428876"/>
          <a:ext cx="2395538" cy="4041775"/>
        </p:xfrm>
        <a:graphic>
          <a:graphicData uri="http://schemas.openxmlformats.org/presentationml/2006/ole">
            <mc:AlternateContent xmlns:mc="http://schemas.openxmlformats.org/markup-compatibility/2006">
              <mc:Choice xmlns:v="urn:schemas-microsoft-com:vml" Requires="v">
                <p:oleObj spid="_x0000_s9249" name="Chart" r:id="rId6" imgW="6096075" imgH="4057642" progId="MSGraph.Chart.8">
                  <p:embed followColorScheme="full"/>
                </p:oleObj>
              </mc:Choice>
              <mc:Fallback>
                <p:oleObj name="Chart" r:id="rId6" imgW="6096075" imgH="4057642" progId="MSGraph.Chart.8">
                  <p:embed followColorScheme="full"/>
                  <p:pic>
                    <p:nvPicPr>
                      <p:cNvPr id="22531" name="Object 3">
                        <a:hlinkClick r:id="" action="ppaction://ole?verb=0"/>
                        <a:extLst>
                          <a:ext uri="{FF2B5EF4-FFF2-40B4-BE49-F238E27FC236}">
                            <a16:creationId xmlns:a16="http://schemas.microsoft.com/office/drawing/2014/main" id="{F95F6C17-ABF2-41BC-AF25-34238BBBB697}"/>
                          </a:ext>
                        </a:extLst>
                      </p:cNvPr>
                      <p:cNvPicPr>
                        <a:picLocks noChangeArrowheads="1"/>
                      </p:cNvPicPr>
                      <p:nvPr/>
                    </p:nvPicPr>
                    <p:blipFill>
                      <a:blip r:embed="rId7"/>
                      <a:srcRect l="36118" r="24472"/>
                      <a:stretch>
                        <a:fillRect/>
                      </a:stretch>
                    </p:blipFill>
                    <p:spPr bwMode="auto">
                      <a:xfrm>
                        <a:off x="6477000" y="2428876"/>
                        <a:ext cx="2395538" cy="404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3" name="Rectangle 5">
            <a:extLst>
              <a:ext uri="{FF2B5EF4-FFF2-40B4-BE49-F238E27FC236}">
                <a16:creationId xmlns:a16="http://schemas.microsoft.com/office/drawing/2014/main" id="{86339EAB-BF75-44A3-9306-97F200E366A7}"/>
              </a:ext>
            </a:extLst>
          </p:cNvPr>
          <p:cNvSpPr>
            <a:spLocks noGrp="1" noChangeArrowheads="1"/>
          </p:cNvSpPr>
          <p:nvPr>
            <p:ph type="body" sz="half" idx="1"/>
          </p:nvPr>
        </p:nvSpPr>
        <p:spPr>
          <a:xfrm>
            <a:off x="2209801" y="2811463"/>
            <a:ext cx="2435225" cy="3846512"/>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r>
              <a:rPr lang="en-US" altLang="en-US" sz="2800"/>
              <a:t>The process continues...</a:t>
            </a:r>
          </a:p>
        </p:txBody>
      </p:sp>
      <p:sp>
        <p:nvSpPr>
          <p:cNvPr id="22534" name="Rectangle 6">
            <a:extLst>
              <a:ext uri="{FF2B5EF4-FFF2-40B4-BE49-F238E27FC236}">
                <a16:creationId xmlns:a16="http://schemas.microsoft.com/office/drawing/2014/main" id="{129A076A-C6CC-425E-9AA2-F74D9AF3925C}"/>
              </a:ext>
            </a:extLst>
          </p:cNvPr>
          <p:cNvSpPr>
            <a:spLocks noChangeArrowheads="1"/>
          </p:cNvSpPr>
          <p:nvPr/>
        </p:nvSpPr>
        <p:spPr bwMode="auto">
          <a:xfrm>
            <a:off x="4438650" y="1928813"/>
            <a:ext cx="2128838" cy="495300"/>
          </a:xfrm>
          <a:prstGeom prst="rect">
            <a:avLst/>
          </a:prstGeom>
          <a:pattFill prst="pct90">
            <a:fgClr>
              <a:srgbClr val="FFFFFF"/>
            </a:fgClr>
            <a:bgClr>
              <a:schemeClr val="bg1"/>
            </a:bgClr>
          </a:patt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b="1">
                <a:solidFill>
                  <a:srgbClr val="000000"/>
                </a:solidFill>
              </a:rPr>
              <a:t>Sorted side</a:t>
            </a:r>
          </a:p>
        </p:txBody>
      </p:sp>
      <p:sp>
        <p:nvSpPr>
          <p:cNvPr id="22535" name="Rectangle 7">
            <a:extLst>
              <a:ext uri="{FF2B5EF4-FFF2-40B4-BE49-F238E27FC236}">
                <a16:creationId xmlns:a16="http://schemas.microsoft.com/office/drawing/2014/main" id="{5243FE7B-9148-45B1-A9F3-BE24CD48C6C5}"/>
              </a:ext>
            </a:extLst>
          </p:cNvPr>
          <p:cNvSpPr>
            <a:spLocks noChangeArrowheads="1"/>
          </p:cNvSpPr>
          <p:nvPr/>
        </p:nvSpPr>
        <p:spPr bwMode="auto">
          <a:xfrm>
            <a:off x="6623050" y="1936750"/>
            <a:ext cx="2128838" cy="495300"/>
          </a:xfrm>
          <a:prstGeom prst="rect">
            <a:avLst/>
          </a:prstGeom>
          <a:solidFill>
            <a:srgbClr val="FC012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b="1">
                <a:solidFill>
                  <a:srgbClr val="FFFFFF"/>
                </a:solidFill>
              </a:rPr>
              <a:t>Unsorted side</a:t>
            </a:r>
          </a:p>
        </p:txBody>
      </p:sp>
      <p:sp>
        <p:nvSpPr>
          <p:cNvPr id="22536" name="AutoShape 8">
            <a:extLst>
              <a:ext uri="{FF2B5EF4-FFF2-40B4-BE49-F238E27FC236}">
                <a16:creationId xmlns:a16="http://schemas.microsoft.com/office/drawing/2014/main" id="{E26C1F11-2955-40D6-B062-8427FB711F3B}"/>
              </a:ext>
            </a:extLst>
          </p:cNvPr>
          <p:cNvSpPr>
            <a:spLocks noChangeArrowheads="1"/>
          </p:cNvSpPr>
          <p:nvPr/>
        </p:nvSpPr>
        <p:spPr bwMode="auto">
          <a:xfrm rot="16200000" flipH="1">
            <a:off x="8609013" y="2670176"/>
            <a:ext cx="1419225" cy="2476500"/>
          </a:xfrm>
          <a:prstGeom prst="rightArrow">
            <a:avLst>
              <a:gd name="adj1" fmla="val 50000"/>
              <a:gd name="adj2" fmla="val 50005"/>
            </a:avLst>
          </a:prstGeom>
          <a:solidFill>
            <a:schemeClr val="folHlink"/>
          </a:solidFill>
          <a:ln w="12700">
            <a:solidFill>
              <a:srgbClr val="000000"/>
            </a:solidFill>
            <a:miter lim="800000"/>
            <a:headEnd/>
            <a:tailEnd/>
          </a:ln>
          <a:effectLst>
            <a:outerShdw dist="107763" dir="2700000" algn="ctr" rotWithShape="0">
              <a:srgbClr val="000000"/>
            </a:outerShdw>
          </a:effectLst>
        </p:spPr>
        <p:txBody>
          <a:bodyPr vert="eaVert" wrap="none" lIns="90488" tIns="44450" rIns="90488" bIns="44450" anchor="ctr"/>
          <a:lstStyle/>
          <a:p>
            <a:pPr algn="ctr" eaLnBrk="0" hangingPunct="0"/>
            <a:r>
              <a:rPr lang="en-US" altLang="en-US" sz="2000" b="1">
                <a:solidFill>
                  <a:srgbClr val="BC3700"/>
                </a:solidFill>
                <a:latin typeface="Arial" panose="020B0604020202020204" pitchFamily="34" charset="0"/>
              </a:rPr>
              <a:t>Smallest</a:t>
            </a:r>
          </a:p>
          <a:p>
            <a:pPr algn="ctr" eaLnBrk="0" hangingPunct="0"/>
            <a:r>
              <a:rPr lang="en-US" altLang="en-US" sz="2000" b="1">
                <a:solidFill>
                  <a:srgbClr val="BC3700"/>
                </a:solidFill>
                <a:latin typeface="Arial" panose="020B0604020202020204" pitchFamily="34" charset="0"/>
              </a:rPr>
              <a:t>from</a:t>
            </a:r>
          </a:p>
          <a:p>
            <a:pPr algn="ctr" eaLnBrk="0" hangingPunct="0"/>
            <a:r>
              <a:rPr lang="en-US" altLang="en-US" sz="2000" b="1">
                <a:solidFill>
                  <a:srgbClr val="BC3700"/>
                </a:solidFill>
                <a:latin typeface="Arial" panose="020B0604020202020204" pitchFamily="34" charset="0"/>
              </a:rPr>
              <a:t>unsorted</a:t>
            </a:r>
          </a:p>
        </p:txBody>
      </p:sp>
      <p:sp>
        <p:nvSpPr>
          <p:cNvPr id="22537" name="Rectangle 9">
            <a:extLst>
              <a:ext uri="{FF2B5EF4-FFF2-40B4-BE49-F238E27FC236}">
                <a16:creationId xmlns:a16="http://schemas.microsoft.com/office/drawing/2014/main" id="{3EF0FFDB-AB16-4513-B5DB-31A7628B417C}"/>
              </a:ext>
            </a:extLst>
          </p:cNvPr>
          <p:cNvSpPr>
            <a:spLocks noChangeArrowheads="1"/>
          </p:cNvSpPr>
          <p:nvPr/>
        </p:nvSpPr>
        <p:spPr bwMode="auto">
          <a:xfrm>
            <a:off x="5165726" y="6038850"/>
            <a:ext cx="4664075" cy="36353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en-US" b="1">
                <a:latin typeface="Helvetica" panose="020B0604020202020204" pitchFamily="34" charset="0"/>
              </a:rPr>
              <a:t>[0]</a:t>
            </a:r>
            <a:r>
              <a:rPr lang="en-US" altLang="en-US">
                <a:latin typeface="Helvetica" panose="020B0604020202020204" pitchFamily="34" charset="0"/>
              </a:rPr>
              <a:t>       </a:t>
            </a:r>
            <a:r>
              <a:rPr lang="en-US" altLang="en-US" b="1">
                <a:latin typeface="Helvetica" panose="020B0604020202020204" pitchFamily="34" charset="0"/>
              </a:rPr>
              <a:t>[1]        [2]       [3]        [4]       [5]  </a:t>
            </a:r>
          </a:p>
        </p:txBody>
      </p:sp>
      <p:sp>
        <p:nvSpPr>
          <p:cNvPr id="22538" name="Line 10">
            <a:extLst>
              <a:ext uri="{FF2B5EF4-FFF2-40B4-BE49-F238E27FC236}">
                <a16:creationId xmlns:a16="http://schemas.microsoft.com/office/drawing/2014/main" id="{6E8647A0-3A73-4A45-8B97-05660B252713}"/>
              </a:ext>
            </a:extLst>
          </p:cNvPr>
          <p:cNvSpPr>
            <a:spLocks noChangeShapeType="1"/>
          </p:cNvSpPr>
          <p:nvPr/>
        </p:nvSpPr>
        <p:spPr bwMode="auto">
          <a:xfrm>
            <a:off x="6591300" y="2049464"/>
            <a:ext cx="0" cy="4554537"/>
          </a:xfrm>
          <a:prstGeom prst="line">
            <a:avLst/>
          </a:prstGeom>
          <a:noFill/>
          <a:ln w="12700">
            <a:solidFill>
              <a:schemeClr val="accent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itle 1">
            <a:extLst>
              <a:ext uri="{FF2B5EF4-FFF2-40B4-BE49-F238E27FC236}">
                <a16:creationId xmlns:a16="http://schemas.microsoft.com/office/drawing/2014/main" id="{3644830A-B39F-4B60-8CFF-36F14C8F86B2}"/>
              </a:ext>
            </a:extLst>
          </p:cNvPr>
          <p:cNvSpPr>
            <a:spLocks noGrp="1"/>
          </p:cNvSpPr>
          <p:nvPr>
            <p:ph type="title"/>
          </p:nvPr>
        </p:nvSpPr>
        <p:spPr>
          <a:xfrm>
            <a:off x="624395" y="3131"/>
            <a:ext cx="10972800" cy="1141943"/>
          </a:xfrm>
        </p:spPr>
        <p:txBody>
          <a:bodyPr/>
          <a:lstStyle/>
          <a:p>
            <a:r>
              <a:rPr lang="en-US" dirty="0"/>
              <a:t>Selection Sort</a:t>
            </a:r>
          </a:p>
        </p:txBody>
      </p:sp>
    </p:spTree>
  </p:cSld>
  <p:clrMapOvr>
    <a:masterClrMapping/>
  </p:clrMapOvr>
  <p:transition>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a:xfrm>
            <a:off x="308568" y="485326"/>
            <a:ext cx="8831023" cy="609600"/>
          </a:xfrm>
        </p:spPr>
        <p:txBody>
          <a:bodyPr/>
          <a:lstStyle/>
          <a:p>
            <a:r>
              <a:rPr lang="en-US" altLang="en-US" dirty="0"/>
              <a:t>Problem Classification</a:t>
            </a:r>
          </a:p>
        </p:txBody>
      </p:sp>
      <p:sp>
        <p:nvSpPr>
          <p:cNvPr id="323587" name="Rectangle 3"/>
          <p:cNvSpPr>
            <a:spLocks noGrp="1" noChangeArrowheads="1"/>
          </p:cNvSpPr>
          <p:nvPr>
            <p:ph type="body" idx="1"/>
          </p:nvPr>
        </p:nvSpPr>
        <p:spPr>
          <a:xfrm>
            <a:off x="413779" y="1219201"/>
            <a:ext cx="11163546" cy="4427539"/>
          </a:xfrm>
        </p:spPr>
        <p:txBody>
          <a:bodyPr/>
          <a:lstStyle/>
          <a:p>
            <a:r>
              <a:rPr lang="en-US" altLang="en-US" dirty="0"/>
              <a:t>Concurrent:  Operations overlap in time</a:t>
            </a:r>
          </a:p>
          <a:p>
            <a:r>
              <a:rPr lang="en-US" altLang="en-US" dirty="0"/>
              <a:t>Sequential:  Operations are performed in a step-by-step manner</a:t>
            </a:r>
          </a:p>
          <a:p>
            <a:r>
              <a:rPr lang="en-US" altLang="en-US" dirty="0"/>
              <a:t>Distributed:  Operations are performed at different locations</a:t>
            </a:r>
          </a:p>
          <a:p>
            <a:r>
              <a:rPr lang="en-US" altLang="en-US" dirty="0"/>
              <a:t>Event-Based:  Operations are performed based on the input</a:t>
            </a:r>
          </a:p>
          <a:p>
            <a:endParaRPr lang="en-US" altLang="en-US" dirty="0"/>
          </a:p>
        </p:txBody>
      </p:sp>
    </p:spTree>
    <p:extLst>
      <p:ext uri="{BB962C8B-B14F-4D97-AF65-F5344CB8AC3E}">
        <p14:creationId xmlns:p14="http://schemas.microsoft.com/office/powerpoint/2010/main" val="2038141242"/>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2">
            <a:hlinkClick r:id="" action="ppaction://ole?verb=0"/>
            <a:extLst>
              <a:ext uri="{FF2B5EF4-FFF2-40B4-BE49-F238E27FC236}">
                <a16:creationId xmlns:a16="http://schemas.microsoft.com/office/drawing/2014/main" id="{7F198AD2-2417-48C2-A674-A7A0A6FE9BA3}"/>
              </a:ext>
            </a:extLst>
          </p:cNvPr>
          <p:cNvGraphicFramePr>
            <a:graphicFrameLocks/>
          </p:cNvGraphicFramePr>
          <p:nvPr/>
        </p:nvGraphicFramePr>
        <p:xfrm>
          <a:off x="4427539" y="2428876"/>
          <a:ext cx="5426075" cy="4041775"/>
        </p:xfrm>
        <a:graphic>
          <a:graphicData uri="http://schemas.openxmlformats.org/presentationml/2006/ole">
            <mc:AlternateContent xmlns:mc="http://schemas.openxmlformats.org/markup-compatibility/2006">
              <mc:Choice xmlns:v="urn:schemas-microsoft-com:vml" Requires="v">
                <p:oleObj spid="_x0000_s10272" name="Chart" r:id="rId4" imgW="6096075" imgH="4057642" progId="MSGraph.Chart.8">
                  <p:embed followColorScheme="full"/>
                </p:oleObj>
              </mc:Choice>
              <mc:Fallback>
                <p:oleObj name="Chart" r:id="rId4" imgW="6096075" imgH="4057642" progId="MSGraph.Chart.8">
                  <p:embed followColorScheme="full"/>
                  <p:pic>
                    <p:nvPicPr>
                      <p:cNvPr id="24578" name="Object 2">
                        <a:hlinkClick r:id="" action="ppaction://ole?verb=0"/>
                        <a:extLst>
                          <a:ext uri="{FF2B5EF4-FFF2-40B4-BE49-F238E27FC236}">
                            <a16:creationId xmlns:a16="http://schemas.microsoft.com/office/drawing/2014/main" id="{7F198AD2-2417-48C2-A674-A7A0A6FE9BA3}"/>
                          </a:ext>
                        </a:extLst>
                      </p:cNvPr>
                      <p:cNvPicPr>
                        <a:picLocks noChangeArrowheads="1"/>
                      </p:cNvPicPr>
                      <p:nvPr/>
                    </p:nvPicPr>
                    <p:blipFill>
                      <a:blip r:embed="rId5"/>
                      <a:srcRect l="2402" r="8357"/>
                      <a:stretch>
                        <a:fillRect/>
                      </a:stretch>
                    </p:blipFill>
                    <p:spPr bwMode="auto">
                      <a:xfrm>
                        <a:off x="4427539" y="2428876"/>
                        <a:ext cx="5426075" cy="404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79" name="Object 3">
            <a:hlinkClick r:id="" action="ppaction://ole?verb=0"/>
            <a:extLst>
              <a:ext uri="{FF2B5EF4-FFF2-40B4-BE49-F238E27FC236}">
                <a16:creationId xmlns:a16="http://schemas.microsoft.com/office/drawing/2014/main" id="{465E4566-4E82-4478-B893-1DB2C2986B74}"/>
              </a:ext>
            </a:extLst>
          </p:cNvPr>
          <p:cNvGraphicFramePr>
            <a:graphicFrameLocks/>
          </p:cNvGraphicFramePr>
          <p:nvPr/>
        </p:nvGraphicFramePr>
        <p:xfrm>
          <a:off x="7292976" y="2428876"/>
          <a:ext cx="2576513" cy="4041775"/>
        </p:xfrm>
        <a:graphic>
          <a:graphicData uri="http://schemas.openxmlformats.org/presentationml/2006/ole">
            <mc:AlternateContent xmlns:mc="http://schemas.openxmlformats.org/markup-compatibility/2006">
              <mc:Choice xmlns:v="urn:schemas-microsoft-com:vml" Requires="v">
                <p:oleObj spid="_x0000_s10273" name="Chart" r:id="rId6" imgW="6096075" imgH="4057642" progId="MSGraph.Chart.8">
                  <p:embed followColorScheme="full"/>
                </p:oleObj>
              </mc:Choice>
              <mc:Fallback>
                <p:oleObj name="Chart" r:id="rId6" imgW="6096075" imgH="4057642" progId="MSGraph.Chart.8">
                  <p:embed followColorScheme="full"/>
                  <p:pic>
                    <p:nvPicPr>
                      <p:cNvPr id="24579" name="Object 3">
                        <a:hlinkClick r:id="" action="ppaction://ole?verb=0"/>
                        <a:extLst>
                          <a:ext uri="{FF2B5EF4-FFF2-40B4-BE49-F238E27FC236}">
                            <a16:creationId xmlns:a16="http://schemas.microsoft.com/office/drawing/2014/main" id="{465E4566-4E82-4478-B893-1DB2C2986B74}"/>
                          </a:ext>
                        </a:extLst>
                      </p:cNvPr>
                      <p:cNvPicPr>
                        <a:picLocks noChangeArrowheads="1"/>
                      </p:cNvPicPr>
                      <p:nvPr/>
                    </p:nvPicPr>
                    <p:blipFill>
                      <a:blip r:embed="rId7"/>
                      <a:srcRect l="49541" r="8070"/>
                      <a:stretch>
                        <a:fillRect/>
                      </a:stretch>
                    </p:blipFill>
                    <p:spPr bwMode="auto">
                      <a:xfrm>
                        <a:off x="7292976" y="2428876"/>
                        <a:ext cx="2576513" cy="404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1" name="Rectangle 5">
            <a:extLst>
              <a:ext uri="{FF2B5EF4-FFF2-40B4-BE49-F238E27FC236}">
                <a16:creationId xmlns:a16="http://schemas.microsoft.com/office/drawing/2014/main" id="{938F6EFB-5CD3-4125-95A6-555322BA38B1}"/>
              </a:ext>
            </a:extLst>
          </p:cNvPr>
          <p:cNvSpPr>
            <a:spLocks noGrp="1" noChangeArrowheads="1"/>
          </p:cNvSpPr>
          <p:nvPr>
            <p:ph type="body" sz="half" idx="1"/>
          </p:nvPr>
        </p:nvSpPr>
        <p:spPr>
          <a:xfrm>
            <a:off x="2209801" y="2811463"/>
            <a:ext cx="2435225" cy="3846512"/>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r>
              <a:rPr lang="en-US" altLang="en-US" sz="2800"/>
              <a:t>The process continues...</a:t>
            </a:r>
          </a:p>
        </p:txBody>
      </p:sp>
      <p:sp>
        <p:nvSpPr>
          <p:cNvPr id="24582" name="Rectangle 6">
            <a:extLst>
              <a:ext uri="{FF2B5EF4-FFF2-40B4-BE49-F238E27FC236}">
                <a16:creationId xmlns:a16="http://schemas.microsoft.com/office/drawing/2014/main" id="{23A9C485-6920-4B20-A82C-069DBE0CF134}"/>
              </a:ext>
            </a:extLst>
          </p:cNvPr>
          <p:cNvSpPr>
            <a:spLocks noChangeArrowheads="1"/>
          </p:cNvSpPr>
          <p:nvPr/>
        </p:nvSpPr>
        <p:spPr bwMode="auto">
          <a:xfrm>
            <a:off x="4438650" y="1928813"/>
            <a:ext cx="2128838" cy="495300"/>
          </a:xfrm>
          <a:prstGeom prst="rect">
            <a:avLst/>
          </a:prstGeom>
          <a:pattFill prst="pct90">
            <a:fgClr>
              <a:srgbClr val="FFFFFF"/>
            </a:fgClr>
            <a:bgClr>
              <a:schemeClr val="bg1"/>
            </a:bgClr>
          </a:patt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b="1">
                <a:solidFill>
                  <a:srgbClr val="000000"/>
                </a:solidFill>
              </a:rPr>
              <a:t>Sorted side</a:t>
            </a:r>
          </a:p>
        </p:txBody>
      </p:sp>
      <p:sp>
        <p:nvSpPr>
          <p:cNvPr id="24583" name="Rectangle 7">
            <a:extLst>
              <a:ext uri="{FF2B5EF4-FFF2-40B4-BE49-F238E27FC236}">
                <a16:creationId xmlns:a16="http://schemas.microsoft.com/office/drawing/2014/main" id="{71F40587-F69E-482C-A001-281246A514E1}"/>
              </a:ext>
            </a:extLst>
          </p:cNvPr>
          <p:cNvSpPr>
            <a:spLocks noChangeArrowheads="1"/>
          </p:cNvSpPr>
          <p:nvPr/>
        </p:nvSpPr>
        <p:spPr bwMode="auto">
          <a:xfrm>
            <a:off x="6623050" y="1936750"/>
            <a:ext cx="2128838" cy="495300"/>
          </a:xfrm>
          <a:prstGeom prst="rect">
            <a:avLst/>
          </a:prstGeom>
          <a:solidFill>
            <a:srgbClr val="FC012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b="1">
                <a:solidFill>
                  <a:srgbClr val="FFFFFF"/>
                </a:solidFill>
              </a:rPr>
              <a:t>Unsorted side</a:t>
            </a:r>
          </a:p>
        </p:txBody>
      </p:sp>
      <p:sp>
        <p:nvSpPr>
          <p:cNvPr id="24584" name="Rectangle 8">
            <a:extLst>
              <a:ext uri="{FF2B5EF4-FFF2-40B4-BE49-F238E27FC236}">
                <a16:creationId xmlns:a16="http://schemas.microsoft.com/office/drawing/2014/main" id="{088AAE07-B77F-4EB3-98C6-1EB3D03C3139}"/>
              </a:ext>
            </a:extLst>
          </p:cNvPr>
          <p:cNvSpPr>
            <a:spLocks noChangeArrowheads="1"/>
          </p:cNvSpPr>
          <p:nvPr/>
        </p:nvSpPr>
        <p:spPr bwMode="auto">
          <a:xfrm>
            <a:off x="5165726" y="6038850"/>
            <a:ext cx="4587875" cy="36353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en-US" b="1">
                <a:latin typeface="Helvetica" panose="020B0604020202020204" pitchFamily="34" charset="0"/>
              </a:rPr>
              <a:t>[0]</a:t>
            </a:r>
            <a:r>
              <a:rPr lang="en-US" altLang="en-US">
                <a:latin typeface="Helvetica" panose="020B0604020202020204" pitchFamily="34" charset="0"/>
              </a:rPr>
              <a:t>       </a:t>
            </a:r>
            <a:r>
              <a:rPr lang="en-US" altLang="en-US" b="1">
                <a:latin typeface="Helvetica" panose="020B0604020202020204" pitchFamily="34" charset="0"/>
              </a:rPr>
              <a:t>[1]        [2]       [3]        [4]       [5]  </a:t>
            </a:r>
          </a:p>
        </p:txBody>
      </p:sp>
      <p:sp>
        <p:nvSpPr>
          <p:cNvPr id="24585" name="Line 9">
            <a:extLst>
              <a:ext uri="{FF2B5EF4-FFF2-40B4-BE49-F238E27FC236}">
                <a16:creationId xmlns:a16="http://schemas.microsoft.com/office/drawing/2014/main" id="{90C6DFC2-5FDC-4D66-86A9-2542819A36F0}"/>
              </a:ext>
            </a:extLst>
          </p:cNvPr>
          <p:cNvSpPr>
            <a:spLocks noChangeShapeType="1"/>
          </p:cNvSpPr>
          <p:nvPr/>
        </p:nvSpPr>
        <p:spPr bwMode="auto">
          <a:xfrm>
            <a:off x="6591300" y="2049464"/>
            <a:ext cx="0" cy="4554537"/>
          </a:xfrm>
          <a:prstGeom prst="line">
            <a:avLst/>
          </a:prstGeom>
          <a:noFill/>
          <a:ln w="12700">
            <a:solidFill>
              <a:schemeClr val="accent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6" name="AutoShape 10">
            <a:extLst>
              <a:ext uri="{FF2B5EF4-FFF2-40B4-BE49-F238E27FC236}">
                <a16:creationId xmlns:a16="http://schemas.microsoft.com/office/drawing/2014/main" id="{B4A92200-3A61-45CC-922D-576E09B7B224}"/>
              </a:ext>
            </a:extLst>
          </p:cNvPr>
          <p:cNvSpPr>
            <a:spLocks noChangeArrowheads="1"/>
          </p:cNvSpPr>
          <p:nvPr/>
        </p:nvSpPr>
        <p:spPr bwMode="auto">
          <a:xfrm rot="14580000" flipH="1">
            <a:off x="5707063" y="2743201"/>
            <a:ext cx="1419225" cy="2476500"/>
          </a:xfrm>
          <a:prstGeom prst="rightArrow">
            <a:avLst>
              <a:gd name="adj1" fmla="val 50000"/>
              <a:gd name="adj2" fmla="val 50005"/>
            </a:avLst>
          </a:prstGeom>
          <a:solidFill>
            <a:schemeClr val="folHlink"/>
          </a:solidFill>
          <a:ln w="12700">
            <a:solidFill>
              <a:srgbClr val="000000"/>
            </a:solidFill>
            <a:miter lim="800000"/>
            <a:headEnd/>
            <a:tailEnd/>
          </a:ln>
          <a:effectLst>
            <a:outerShdw dist="107763" dir="2700000" algn="ctr" rotWithShape="0">
              <a:srgbClr val="000000"/>
            </a:outerShdw>
          </a:effectLst>
        </p:spPr>
        <p:txBody>
          <a:bodyPr vert="eaVert" wrap="none" lIns="90488" tIns="44450" rIns="90488" bIns="44450" anchor="ctr"/>
          <a:lstStyle/>
          <a:p>
            <a:pPr algn="ctr" eaLnBrk="0" hangingPunct="0"/>
            <a:r>
              <a:rPr lang="en-US" altLang="en-US" sz="2000" b="1">
                <a:solidFill>
                  <a:srgbClr val="BC3700"/>
                </a:solidFill>
                <a:latin typeface="Arial" panose="020B0604020202020204" pitchFamily="34" charset="0"/>
              </a:rPr>
              <a:t>Swap</a:t>
            </a:r>
          </a:p>
          <a:p>
            <a:pPr algn="ctr" eaLnBrk="0" hangingPunct="0"/>
            <a:r>
              <a:rPr lang="en-US" altLang="en-US" sz="2000" b="1">
                <a:solidFill>
                  <a:srgbClr val="BC3700"/>
                </a:solidFill>
                <a:latin typeface="Arial" panose="020B0604020202020204" pitchFamily="34" charset="0"/>
              </a:rPr>
              <a:t>with</a:t>
            </a:r>
          </a:p>
          <a:p>
            <a:pPr algn="ctr" eaLnBrk="0" hangingPunct="0"/>
            <a:r>
              <a:rPr lang="en-US" altLang="en-US" sz="2000" b="1">
                <a:solidFill>
                  <a:srgbClr val="BC3700"/>
                </a:solidFill>
                <a:latin typeface="Arial" panose="020B0604020202020204" pitchFamily="34" charset="0"/>
              </a:rPr>
              <a:t>front</a:t>
            </a:r>
          </a:p>
        </p:txBody>
      </p:sp>
      <p:sp>
        <p:nvSpPr>
          <p:cNvPr id="12" name="Title 1">
            <a:extLst>
              <a:ext uri="{FF2B5EF4-FFF2-40B4-BE49-F238E27FC236}">
                <a16:creationId xmlns:a16="http://schemas.microsoft.com/office/drawing/2014/main" id="{B4EDB615-5561-44BF-BAB2-3C01BDA39DD2}"/>
              </a:ext>
            </a:extLst>
          </p:cNvPr>
          <p:cNvSpPr>
            <a:spLocks noGrp="1"/>
          </p:cNvSpPr>
          <p:nvPr>
            <p:ph type="title"/>
          </p:nvPr>
        </p:nvSpPr>
        <p:spPr>
          <a:xfrm>
            <a:off x="624395" y="3131"/>
            <a:ext cx="10972800" cy="1141943"/>
          </a:xfrm>
        </p:spPr>
        <p:txBody>
          <a:bodyPr/>
          <a:lstStyle/>
          <a:p>
            <a:r>
              <a:rPr lang="en-US" dirty="0"/>
              <a:t>Selection Sort</a:t>
            </a:r>
          </a:p>
        </p:txBody>
      </p:sp>
    </p:spTree>
  </p:cSld>
  <p:clrMapOvr>
    <a:masterClrMapping/>
  </p:clrMapOvr>
  <p:transition>
    <p:randomBar dir="vert"/>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a:hlinkClick r:id="" action="ppaction://ole?verb=0"/>
            <a:extLst>
              <a:ext uri="{FF2B5EF4-FFF2-40B4-BE49-F238E27FC236}">
                <a16:creationId xmlns:a16="http://schemas.microsoft.com/office/drawing/2014/main" id="{AD06692D-933A-4B7A-BD2B-12CB1A2D9739}"/>
              </a:ext>
            </a:extLst>
          </p:cNvPr>
          <p:cNvGraphicFramePr>
            <a:graphicFrameLocks/>
          </p:cNvGraphicFramePr>
          <p:nvPr/>
        </p:nvGraphicFramePr>
        <p:xfrm>
          <a:off x="4427539" y="2428876"/>
          <a:ext cx="5426075" cy="4041775"/>
        </p:xfrm>
        <a:graphic>
          <a:graphicData uri="http://schemas.openxmlformats.org/presentationml/2006/ole">
            <mc:AlternateContent xmlns:mc="http://schemas.openxmlformats.org/markup-compatibility/2006">
              <mc:Choice xmlns:v="urn:schemas-microsoft-com:vml" Requires="v">
                <p:oleObj spid="_x0000_s11296" name="Chart" r:id="rId4" imgW="6096075" imgH="4057642" progId="MSGraph.Chart.8">
                  <p:embed followColorScheme="full"/>
                </p:oleObj>
              </mc:Choice>
              <mc:Fallback>
                <p:oleObj name="Chart" r:id="rId4" imgW="6096075" imgH="4057642" progId="MSGraph.Chart.8">
                  <p:embed followColorScheme="full"/>
                  <p:pic>
                    <p:nvPicPr>
                      <p:cNvPr id="26626" name="Object 2">
                        <a:hlinkClick r:id="" action="ppaction://ole?verb=0"/>
                        <a:extLst>
                          <a:ext uri="{FF2B5EF4-FFF2-40B4-BE49-F238E27FC236}">
                            <a16:creationId xmlns:a16="http://schemas.microsoft.com/office/drawing/2014/main" id="{AD06692D-933A-4B7A-BD2B-12CB1A2D9739}"/>
                          </a:ext>
                        </a:extLst>
                      </p:cNvPr>
                      <p:cNvPicPr>
                        <a:picLocks noChangeArrowheads="1"/>
                      </p:cNvPicPr>
                      <p:nvPr/>
                    </p:nvPicPr>
                    <p:blipFill>
                      <a:blip r:embed="rId5"/>
                      <a:srcRect l="2402" r="8357"/>
                      <a:stretch>
                        <a:fillRect/>
                      </a:stretch>
                    </p:blipFill>
                    <p:spPr bwMode="auto">
                      <a:xfrm>
                        <a:off x="4427539" y="2428876"/>
                        <a:ext cx="5426075" cy="404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7" name="Object 3">
            <a:hlinkClick r:id="" action="ppaction://ole?verb=0"/>
            <a:extLst>
              <a:ext uri="{FF2B5EF4-FFF2-40B4-BE49-F238E27FC236}">
                <a16:creationId xmlns:a16="http://schemas.microsoft.com/office/drawing/2014/main" id="{FA976382-1157-43C1-A87C-25187F6DDAAA}"/>
              </a:ext>
            </a:extLst>
          </p:cNvPr>
          <p:cNvGraphicFramePr>
            <a:graphicFrameLocks/>
          </p:cNvGraphicFramePr>
          <p:nvPr/>
        </p:nvGraphicFramePr>
        <p:xfrm>
          <a:off x="7292976" y="2428876"/>
          <a:ext cx="2576513" cy="4041775"/>
        </p:xfrm>
        <a:graphic>
          <a:graphicData uri="http://schemas.openxmlformats.org/presentationml/2006/ole">
            <mc:AlternateContent xmlns:mc="http://schemas.openxmlformats.org/markup-compatibility/2006">
              <mc:Choice xmlns:v="urn:schemas-microsoft-com:vml" Requires="v">
                <p:oleObj spid="_x0000_s11297" name="Chart" r:id="rId6" imgW="6096075" imgH="4057642" progId="MSGraph.Chart.8">
                  <p:embed followColorScheme="full"/>
                </p:oleObj>
              </mc:Choice>
              <mc:Fallback>
                <p:oleObj name="Chart" r:id="rId6" imgW="6096075" imgH="4057642" progId="MSGraph.Chart.8">
                  <p:embed followColorScheme="full"/>
                  <p:pic>
                    <p:nvPicPr>
                      <p:cNvPr id="26627" name="Object 3">
                        <a:hlinkClick r:id="" action="ppaction://ole?verb=0"/>
                        <a:extLst>
                          <a:ext uri="{FF2B5EF4-FFF2-40B4-BE49-F238E27FC236}">
                            <a16:creationId xmlns:a16="http://schemas.microsoft.com/office/drawing/2014/main" id="{FA976382-1157-43C1-A87C-25187F6DDAAA}"/>
                          </a:ext>
                        </a:extLst>
                      </p:cNvPr>
                      <p:cNvPicPr>
                        <a:picLocks noChangeArrowheads="1"/>
                      </p:cNvPicPr>
                      <p:nvPr/>
                    </p:nvPicPr>
                    <p:blipFill>
                      <a:blip r:embed="rId7"/>
                      <a:srcRect l="49541" r="8070"/>
                      <a:stretch>
                        <a:fillRect/>
                      </a:stretch>
                    </p:blipFill>
                    <p:spPr bwMode="auto">
                      <a:xfrm>
                        <a:off x="7292976" y="2428876"/>
                        <a:ext cx="2576513" cy="404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9" name="Rectangle 5">
            <a:extLst>
              <a:ext uri="{FF2B5EF4-FFF2-40B4-BE49-F238E27FC236}">
                <a16:creationId xmlns:a16="http://schemas.microsoft.com/office/drawing/2014/main" id="{B3B6856F-D062-443D-A9D3-0F506808A1F4}"/>
              </a:ext>
            </a:extLst>
          </p:cNvPr>
          <p:cNvSpPr>
            <a:spLocks noGrp="1" noChangeArrowheads="1"/>
          </p:cNvSpPr>
          <p:nvPr>
            <p:ph type="body" sz="half" idx="1"/>
          </p:nvPr>
        </p:nvSpPr>
        <p:spPr>
          <a:xfrm>
            <a:off x="2209801" y="2811463"/>
            <a:ext cx="2435225" cy="3846512"/>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r>
              <a:rPr lang="en-US" altLang="en-US" sz="2800"/>
              <a:t>The process continues...</a:t>
            </a:r>
          </a:p>
        </p:txBody>
      </p:sp>
      <p:sp>
        <p:nvSpPr>
          <p:cNvPr id="26630" name="Rectangle 6">
            <a:extLst>
              <a:ext uri="{FF2B5EF4-FFF2-40B4-BE49-F238E27FC236}">
                <a16:creationId xmlns:a16="http://schemas.microsoft.com/office/drawing/2014/main" id="{891B0B23-7E2B-4D5D-AEDF-3A9FA5771C85}"/>
              </a:ext>
            </a:extLst>
          </p:cNvPr>
          <p:cNvSpPr>
            <a:spLocks noChangeArrowheads="1"/>
          </p:cNvSpPr>
          <p:nvPr/>
        </p:nvSpPr>
        <p:spPr bwMode="auto">
          <a:xfrm>
            <a:off x="5189539" y="1928813"/>
            <a:ext cx="2128837" cy="495300"/>
          </a:xfrm>
          <a:prstGeom prst="rect">
            <a:avLst/>
          </a:prstGeom>
          <a:pattFill prst="pct90">
            <a:fgClr>
              <a:srgbClr val="FFFFFF"/>
            </a:fgClr>
            <a:bgClr>
              <a:schemeClr val="bg1"/>
            </a:bgClr>
          </a:patt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b="1">
                <a:solidFill>
                  <a:srgbClr val="000000"/>
                </a:solidFill>
              </a:rPr>
              <a:t>Sorted side</a:t>
            </a:r>
          </a:p>
        </p:txBody>
      </p:sp>
      <p:sp>
        <p:nvSpPr>
          <p:cNvPr id="26631" name="Rectangle 7">
            <a:extLst>
              <a:ext uri="{FF2B5EF4-FFF2-40B4-BE49-F238E27FC236}">
                <a16:creationId xmlns:a16="http://schemas.microsoft.com/office/drawing/2014/main" id="{B24EC4C4-64C7-456D-A841-14C032D97AB0}"/>
              </a:ext>
            </a:extLst>
          </p:cNvPr>
          <p:cNvSpPr>
            <a:spLocks noChangeArrowheads="1"/>
          </p:cNvSpPr>
          <p:nvPr/>
        </p:nvSpPr>
        <p:spPr bwMode="auto">
          <a:xfrm>
            <a:off x="7373939" y="1936750"/>
            <a:ext cx="2128837" cy="495300"/>
          </a:xfrm>
          <a:prstGeom prst="rect">
            <a:avLst/>
          </a:prstGeom>
          <a:solidFill>
            <a:srgbClr val="FC012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b="1">
                <a:solidFill>
                  <a:srgbClr val="FFFFFF"/>
                </a:solidFill>
              </a:rPr>
              <a:t>Unsorted side</a:t>
            </a:r>
          </a:p>
        </p:txBody>
      </p:sp>
      <p:sp>
        <p:nvSpPr>
          <p:cNvPr id="26632" name="AutoShape 8">
            <a:extLst>
              <a:ext uri="{FF2B5EF4-FFF2-40B4-BE49-F238E27FC236}">
                <a16:creationId xmlns:a16="http://schemas.microsoft.com/office/drawing/2014/main" id="{2D710E99-2D41-4F05-9005-1B5C87FB2937}"/>
              </a:ext>
            </a:extLst>
          </p:cNvPr>
          <p:cNvSpPr>
            <a:spLocks noChangeArrowheads="1"/>
          </p:cNvSpPr>
          <p:nvPr/>
        </p:nvSpPr>
        <p:spPr bwMode="auto">
          <a:xfrm>
            <a:off x="2854326" y="1295400"/>
            <a:ext cx="2163763" cy="1620838"/>
          </a:xfrm>
          <a:prstGeom prst="rightArrow">
            <a:avLst>
              <a:gd name="adj1" fmla="val 50000"/>
              <a:gd name="adj2" fmla="val 66754"/>
            </a:avLst>
          </a:prstGeom>
          <a:solidFill>
            <a:schemeClr val="folHlink"/>
          </a:solidFill>
          <a:ln w="12700">
            <a:solidFill>
              <a:srgbClr val="000000"/>
            </a:solidFill>
            <a:miter lim="800000"/>
            <a:headEnd/>
            <a:tailEnd/>
          </a:ln>
          <a:effectLst>
            <a:outerShdw dist="107763" dir="2700000" algn="ctr" rotWithShape="0">
              <a:srgbClr val="000000"/>
            </a:outerShdw>
          </a:effectLst>
        </p:spPr>
        <p:txBody>
          <a:bodyPr wrap="none" lIns="90488" tIns="44450" rIns="90488" bIns="44450" anchor="ctr"/>
          <a:lstStyle/>
          <a:p>
            <a:pPr algn="ctr" eaLnBrk="0" hangingPunct="0"/>
            <a:r>
              <a:rPr lang="en-US" altLang="en-US" sz="2000" b="1">
                <a:solidFill>
                  <a:srgbClr val="BC3700"/>
                </a:solidFill>
                <a:latin typeface="Arial" panose="020B0604020202020204" pitchFamily="34" charset="0"/>
              </a:rPr>
              <a:t>Sorted side</a:t>
            </a:r>
          </a:p>
          <a:p>
            <a:pPr algn="ctr" eaLnBrk="0" hangingPunct="0"/>
            <a:r>
              <a:rPr lang="en-US" altLang="en-US" sz="2000" b="1">
                <a:solidFill>
                  <a:srgbClr val="BC3700"/>
                </a:solidFill>
                <a:latin typeface="Arial" panose="020B0604020202020204" pitchFamily="34" charset="0"/>
              </a:rPr>
              <a:t>is bigger</a:t>
            </a:r>
          </a:p>
        </p:txBody>
      </p:sp>
      <p:sp>
        <p:nvSpPr>
          <p:cNvPr id="26633" name="Rectangle 9">
            <a:extLst>
              <a:ext uri="{FF2B5EF4-FFF2-40B4-BE49-F238E27FC236}">
                <a16:creationId xmlns:a16="http://schemas.microsoft.com/office/drawing/2014/main" id="{F0E06B35-C2B3-4F78-96E0-2171BA381BD8}"/>
              </a:ext>
            </a:extLst>
          </p:cNvPr>
          <p:cNvSpPr>
            <a:spLocks noChangeArrowheads="1"/>
          </p:cNvSpPr>
          <p:nvPr/>
        </p:nvSpPr>
        <p:spPr bwMode="auto">
          <a:xfrm>
            <a:off x="5165726" y="6038850"/>
            <a:ext cx="4587875" cy="36353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en-US" b="1">
                <a:latin typeface="Helvetica" panose="020B0604020202020204" pitchFamily="34" charset="0"/>
              </a:rPr>
              <a:t>[0]</a:t>
            </a:r>
            <a:r>
              <a:rPr lang="en-US" altLang="en-US">
                <a:latin typeface="Helvetica" panose="020B0604020202020204" pitchFamily="34" charset="0"/>
              </a:rPr>
              <a:t>       </a:t>
            </a:r>
            <a:r>
              <a:rPr lang="en-US" altLang="en-US" b="1">
                <a:latin typeface="Helvetica" panose="020B0604020202020204" pitchFamily="34" charset="0"/>
              </a:rPr>
              <a:t>[1]        [2]       [3]        [4]       [5]  </a:t>
            </a:r>
          </a:p>
        </p:txBody>
      </p:sp>
      <p:sp>
        <p:nvSpPr>
          <p:cNvPr id="26634" name="Line 10">
            <a:extLst>
              <a:ext uri="{FF2B5EF4-FFF2-40B4-BE49-F238E27FC236}">
                <a16:creationId xmlns:a16="http://schemas.microsoft.com/office/drawing/2014/main" id="{1B16820B-FAFB-4995-8C66-AB3ED2263A98}"/>
              </a:ext>
            </a:extLst>
          </p:cNvPr>
          <p:cNvSpPr>
            <a:spLocks noChangeShapeType="1"/>
          </p:cNvSpPr>
          <p:nvPr/>
        </p:nvSpPr>
        <p:spPr bwMode="auto">
          <a:xfrm>
            <a:off x="7342188" y="2049464"/>
            <a:ext cx="0" cy="4554537"/>
          </a:xfrm>
          <a:prstGeom prst="line">
            <a:avLst/>
          </a:prstGeom>
          <a:noFill/>
          <a:ln w="12700">
            <a:solidFill>
              <a:schemeClr val="accent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itle 1">
            <a:extLst>
              <a:ext uri="{FF2B5EF4-FFF2-40B4-BE49-F238E27FC236}">
                <a16:creationId xmlns:a16="http://schemas.microsoft.com/office/drawing/2014/main" id="{92A2B154-D8DA-4E71-BDDF-B5391C4451FB}"/>
              </a:ext>
            </a:extLst>
          </p:cNvPr>
          <p:cNvSpPr>
            <a:spLocks noGrp="1"/>
          </p:cNvSpPr>
          <p:nvPr>
            <p:ph type="title"/>
          </p:nvPr>
        </p:nvSpPr>
        <p:spPr>
          <a:xfrm>
            <a:off x="624395" y="3131"/>
            <a:ext cx="10972800" cy="1141943"/>
          </a:xfrm>
        </p:spPr>
        <p:txBody>
          <a:bodyPr/>
          <a:lstStyle/>
          <a:p>
            <a:r>
              <a:rPr lang="en-US" dirty="0"/>
              <a:t>Selection Sort</a:t>
            </a:r>
          </a:p>
        </p:txBody>
      </p:sp>
    </p:spTree>
  </p:cSld>
  <p:clrMapOvr>
    <a:masterClrMapping/>
  </p:clrMapOvr>
  <p:transition>
    <p:randomBar dir="vert"/>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a:hlinkClick r:id="" action="ppaction://ole?verb=0"/>
            <a:extLst>
              <a:ext uri="{FF2B5EF4-FFF2-40B4-BE49-F238E27FC236}">
                <a16:creationId xmlns:a16="http://schemas.microsoft.com/office/drawing/2014/main" id="{3EB4C382-A2A2-4999-A6EB-0FDF45DAB837}"/>
              </a:ext>
            </a:extLst>
          </p:cNvPr>
          <p:cNvGraphicFramePr>
            <a:graphicFrameLocks/>
          </p:cNvGraphicFramePr>
          <p:nvPr/>
        </p:nvGraphicFramePr>
        <p:xfrm>
          <a:off x="4427539" y="2428876"/>
          <a:ext cx="5426075" cy="4041775"/>
        </p:xfrm>
        <a:graphic>
          <a:graphicData uri="http://schemas.openxmlformats.org/presentationml/2006/ole">
            <mc:AlternateContent xmlns:mc="http://schemas.openxmlformats.org/markup-compatibility/2006">
              <mc:Choice xmlns:v="urn:schemas-microsoft-com:vml" Requires="v">
                <p:oleObj spid="_x0000_s12320" name="Chart" r:id="rId4" imgW="6096075" imgH="4057642" progId="MSGraph.Chart.8">
                  <p:embed followColorScheme="full"/>
                </p:oleObj>
              </mc:Choice>
              <mc:Fallback>
                <p:oleObj name="Chart" r:id="rId4" imgW="6096075" imgH="4057642" progId="MSGraph.Chart.8">
                  <p:embed followColorScheme="full"/>
                  <p:pic>
                    <p:nvPicPr>
                      <p:cNvPr id="28674" name="Object 2">
                        <a:hlinkClick r:id="" action="ppaction://ole?verb=0"/>
                        <a:extLst>
                          <a:ext uri="{FF2B5EF4-FFF2-40B4-BE49-F238E27FC236}">
                            <a16:creationId xmlns:a16="http://schemas.microsoft.com/office/drawing/2014/main" id="{3EB4C382-A2A2-4999-A6EB-0FDF45DAB837}"/>
                          </a:ext>
                        </a:extLst>
                      </p:cNvPr>
                      <p:cNvPicPr>
                        <a:picLocks noChangeArrowheads="1"/>
                      </p:cNvPicPr>
                      <p:nvPr/>
                    </p:nvPicPr>
                    <p:blipFill>
                      <a:blip r:embed="rId5"/>
                      <a:srcRect l="2402" r="8357"/>
                      <a:stretch>
                        <a:fillRect/>
                      </a:stretch>
                    </p:blipFill>
                    <p:spPr bwMode="auto">
                      <a:xfrm>
                        <a:off x="4427539" y="2428876"/>
                        <a:ext cx="5426075" cy="404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5" name="Object 3">
            <a:hlinkClick r:id="" action="ppaction://ole?verb=0"/>
            <a:extLst>
              <a:ext uri="{FF2B5EF4-FFF2-40B4-BE49-F238E27FC236}">
                <a16:creationId xmlns:a16="http://schemas.microsoft.com/office/drawing/2014/main" id="{2FF9937E-324F-4144-A365-7A6D56D8B748}"/>
              </a:ext>
            </a:extLst>
          </p:cNvPr>
          <p:cNvGraphicFramePr>
            <a:graphicFrameLocks/>
          </p:cNvGraphicFramePr>
          <p:nvPr/>
        </p:nvGraphicFramePr>
        <p:xfrm>
          <a:off x="8110538" y="2428876"/>
          <a:ext cx="1758950" cy="4041775"/>
        </p:xfrm>
        <a:graphic>
          <a:graphicData uri="http://schemas.openxmlformats.org/presentationml/2006/ole">
            <mc:AlternateContent xmlns:mc="http://schemas.openxmlformats.org/markup-compatibility/2006">
              <mc:Choice xmlns:v="urn:schemas-microsoft-com:vml" Requires="v">
                <p:oleObj spid="_x0000_s12321" name="Chart" r:id="rId6" imgW="6096075" imgH="4057642" progId="MSGraph.Chart.8">
                  <p:embed followColorScheme="full"/>
                </p:oleObj>
              </mc:Choice>
              <mc:Fallback>
                <p:oleObj name="Chart" r:id="rId6" imgW="6096075" imgH="4057642" progId="MSGraph.Chart.8">
                  <p:embed followColorScheme="full"/>
                  <p:pic>
                    <p:nvPicPr>
                      <p:cNvPr id="28675" name="Object 3">
                        <a:hlinkClick r:id="" action="ppaction://ole?verb=0"/>
                        <a:extLst>
                          <a:ext uri="{FF2B5EF4-FFF2-40B4-BE49-F238E27FC236}">
                            <a16:creationId xmlns:a16="http://schemas.microsoft.com/office/drawing/2014/main" id="{2FF9937E-324F-4144-A365-7A6D56D8B748}"/>
                          </a:ext>
                        </a:extLst>
                      </p:cNvPr>
                      <p:cNvPicPr>
                        <a:picLocks noChangeArrowheads="1"/>
                      </p:cNvPicPr>
                      <p:nvPr/>
                    </p:nvPicPr>
                    <p:blipFill>
                      <a:blip r:embed="rId7"/>
                      <a:srcRect l="62993" r="8070"/>
                      <a:stretch>
                        <a:fillRect/>
                      </a:stretch>
                    </p:blipFill>
                    <p:spPr bwMode="auto">
                      <a:xfrm>
                        <a:off x="8110538" y="2428876"/>
                        <a:ext cx="1758950" cy="404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7" name="Rectangle 5">
            <a:extLst>
              <a:ext uri="{FF2B5EF4-FFF2-40B4-BE49-F238E27FC236}">
                <a16:creationId xmlns:a16="http://schemas.microsoft.com/office/drawing/2014/main" id="{2DE19DCD-627D-4C1C-8D0A-B57C0AFA7C8D}"/>
              </a:ext>
            </a:extLst>
          </p:cNvPr>
          <p:cNvSpPr>
            <a:spLocks noGrp="1" noChangeArrowheads="1"/>
          </p:cNvSpPr>
          <p:nvPr>
            <p:ph type="body" sz="half" idx="1"/>
          </p:nvPr>
        </p:nvSpPr>
        <p:spPr>
          <a:xfrm>
            <a:off x="1724025" y="1978025"/>
            <a:ext cx="2921000" cy="467995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lnSpcReduction="10000"/>
          </a:bodyPr>
          <a:lstStyle/>
          <a:p>
            <a:r>
              <a:rPr lang="en-US" altLang="en-US" sz="2800"/>
              <a:t>The process keeps adding one more number to the sorted side.</a:t>
            </a:r>
          </a:p>
          <a:p>
            <a:r>
              <a:rPr lang="en-US" altLang="en-US" sz="2800"/>
              <a:t>The sorted side has the smallest numbers, arranged from small to large.</a:t>
            </a:r>
          </a:p>
        </p:txBody>
      </p:sp>
      <p:sp>
        <p:nvSpPr>
          <p:cNvPr id="28678" name="Rectangle 6">
            <a:extLst>
              <a:ext uri="{FF2B5EF4-FFF2-40B4-BE49-F238E27FC236}">
                <a16:creationId xmlns:a16="http://schemas.microsoft.com/office/drawing/2014/main" id="{DA1FEDE4-CB2F-4908-828C-B0920680C416}"/>
              </a:ext>
            </a:extLst>
          </p:cNvPr>
          <p:cNvSpPr>
            <a:spLocks noChangeArrowheads="1"/>
          </p:cNvSpPr>
          <p:nvPr/>
        </p:nvSpPr>
        <p:spPr bwMode="auto">
          <a:xfrm>
            <a:off x="5957889" y="1928813"/>
            <a:ext cx="2128837" cy="495300"/>
          </a:xfrm>
          <a:prstGeom prst="rect">
            <a:avLst/>
          </a:prstGeom>
          <a:pattFill prst="pct90">
            <a:fgClr>
              <a:srgbClr val="FFFFFF"/>
            </a:fgClr>
            <a:bgClr>
              <a:schemeClr val="bg1"/>
            </a:bgClr>
          </a:patt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b="1">
                <a:solidFill>
                  <a:srgbClr val="000000"/>
                </a:solidFill>
              </a:rPr>
              <a:t>Sorted side</a:t>
            </a:r>
          </a:p>
        </p:txBody>
      </p:sp>
      <p:sp>
        <p:nvSpPr>
          <p:cNvPr id="28679" name="Rectangle 7">
            <a:extLst>
              <a:ext uri="{FF2B5EF4-FFF2-40B4-BE49-F238E27FC236}">
                <a16:creationId xmlns:a16="http://schemas.microsoft.com/office/drawing/2014/main" id="{AC3E6DDE-7571-4B65-8C5B-1063289BC54C}"/>
              </a:ext>
            </a:extLst>
          </p:cNvPr>
          <p:cNvSpPr>
            <a:spLocks noChangeArrowheads="1"/>
          </p:cNvSpPr>
          <p:nvPr/>
        </p:nvSpPr>
        <p:spPr bwMode="auto">
          <a:xfrm>
            <a:off x="8142289" y="1936750"/>
            <a:ext cx="2128837" cy="495300"/>
          </a:xfrm>
          <a:prstGeom prst="rect">
            <a:avLst/>
          </a:prstGeom>
          <a:solidFill>
            <a:srgbClr val="FC012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b="1">
                <a:solidFill>
                  <a:srgbClr val="FFFFFF"/>
                </a:solidFill>
              </a:rPr>
              <a:t>Unsorted side</a:t>
            </a:r>
          </a:p>
        </p:txBody>
      </p:sp>
      <p:sp>
        <p:nvSpPr>
          <p:cNvPr id="28680" name="Rectangle 8">
            <a:extLst>
              <a:ext uri="{FF2B5EF4-FFF2-40B4-BE49-F238E27FC236}">
                <a16:creationId xmlns:a16="http://schemas.microsoft.com/office/drawing/2014/main" id="{68B3C2C3-6EC0-4258-AC6D-76948689A5AF}"/>
              </a:ext>
            </a:extLst>
          </p:cNvPr>
          <p:cNvSpPr>
            <a:spLocks noChangeArrowheads="1"/>
          </p:cNvSpPr>
          <p:nvPr/>
        </p:nvSpPr>
        <p:spPr bwMode="auto">
          <a:xfrm>
            <a:off x="5165726" y="6038850"/>
            <a:ext cx="4587875" cy="36353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en-US" b="1">
                <a:latin typeface="Helvetica" panose="020B0604020202020204" pitchFamily="34" charset="0"/>
              </a:rPr>
              <a:t>[0]</a:t>
            </a:r>
            <a:r>
              <a:rPr lang="en-US" altLang="en-US">
                <a:latin typeface="Helvetica" panose="020B0604020202020204" pitchFamily="34" charset="0"/>
              </a:rPr>
              <a:t>       </a:t>
            </a:r>
            <a:r>
              <a:rPr lang="en-US" altLang="en-US" b="1">
                <a:latin typeface="Helvetica" panose="020B0604020202020204" pitchFamily="34" charset="0"/>
              </a:rPr>
              <a:t>[1]        [2]       [3]        [4]       [5]  </a:t>
            </a:r>
          </a:p>
        </p:txBody>
      </p:sp>
      <p:sp>
        <p:nvSpPr>
          <p:cNvPr id="28681" name="Line 9">
            <a:extLst>
              <a:ext uri="{FF2B5EF4-FFF2-40B4-BE49-F238E27FC236}">
                <a16:creationId xmlns:a16="http://schemas.microsoft.com/office/drawing/2014/main" id="{3428A7E0-FC49-4161-92F2-C59A9285ED1D}"/>
              </a:ext>
            </a:extLst>
          </p:cNvPr>
          <p:cNvSpPr>
            <a:spLocks noChangeShapeType="1"/>
          </p:cNvSpPr>
          <p:nvPr/>
        </p:nvSpPr>
        <p:spPr bwMode="auto">
          <a:xfrm>
            <a:off x="8110538" y="2049464"/>
            <a:ext cx="0" cy="4554537"/>
          </a:xfrm>
          <a:prstGeom prst="line">
            <a:avLst/>
          </a:prstGeom>
          <a:noFill/>
          <a:ln w="12700">
            <a:solidFill>
              <a:schemeClr val="accent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itle 1">
            <a:extLst>
              <a:ext uri="{FF2B5EF4-FFF2-40B4-BE49-F238E27FC236}">
                <a16:creationId xmlns:a16="http://schemas.microsoft.com/office/drawing/2014/main" id="{D12E5FC5-5717-4F2F-9637-5F9D85B35FF5}"/>
              </a:ext>
            </a:extLst>
          </p:cNvPr>
          <p:cNvSpPr>
            <a:spLocks noGrp="1"/>
          </p:cNvSpPr>
          <p:nvPr>
            <p:ph type="title"/>
          </p:nvPr>
        </p:nvSpPr>
        <p:spPr>
          <a:xfrm>
            <a:off x="624395" y="3131"/>
            <a:ext cx="10972800" cy="1141943"/>
          </a:xfrm>
        </p:spPr>
        <p:txBody>
          <a:bodyPr/>
          <a:lstStyle/>
          <a:p>
            <a:r>
              <a:rPr lang="en-US" dirty="0"/>
              <a:t>Selection Sort</a:t>
            </a:r>
          </a:p>
        </p:txBody>
      </p:sp>
    </p:spTree>
  </p:cSld>
  <p:clrMapOvr>
    <a:masterClrMapping/>
  </p:clrMapOvr>
  <p:transition>
    <p:randomBar dir="vert"/>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2">
            <a:hlinkClick r:id="" action="ppaction://ole?verb=0"/>
            <a:extLst>
              <a:ext uri="{FF2B5EF4-FFF2-40B4-BE49-F238E27FC236}">
                <a16:creationId xmlns:a16="http://schemas.microsoft.com/office/drawing/2014/main" id="{E9931D75-089B-4296-BBD5-ECF0BEF74059}"/>
              </a:ext>
            </a:extLst>
          </p:cNvPr>
          <p:cNvGraphicFramePr>
            <a:graphicFrameLocks/>
          </p:cNvGraphicFramePr>
          <p:nvPr/>
        </p:nvGraphicFramePr>
        <p:xfrm>
          <a:off x="4427539" y="2428876"/>
          <a:ext cx="5426075" cy="4041775"/>
        </p:xfrm>
        <a:graphic>
          <a:graphicData uri="http://schemas.openxmlformats.org/presentationml/2006/ole">
            <mc:AlternateContent xmlns:mc="http://schemas.openxmlformats.org/markup-compatibility/2006">
              <mc:Choice xmlns:v="urn:schemas-microsoft-com:vml" Requires="v">
                <p:oleObj spid="_x0000_s13344" name="Chart" r:id="rId4" imgW="6096075" imgH="4057642" progId="MSGraph.Chart.8">
                  <p:embed followColorScheme="full"/>
                </p:oleObj>
              </mc:Choice>
              <mc:Fallback>
                <p:oleObj name="Chart" r:id="rId4" imgW="6096075" imgH="4057642" progId="MSGraph.Chart.8">
                  <p:embed followColorScheme="full"/>
                  <p:pic>
                    <p:nvPicPr>
                      <p:cNvPr id="30722" name="Object 2">
                        <a:hlinkClick r:id="" action="ppaction://ole?verb=0"/>
                        <a:extLst>
                          <a:ext uri="{FF2B5EF4-FFF2-40B4-BE49-F238E27FC236}">
                            <a16:creationId xmlns:a16="http://schemas.microsoft.com/office/drawing/2014/main" id="{E9931D75-089B-4296-BBD5-ECF0BEF74059}"/>
                          </a:ext>
                        </a:extLst>
                      </p:cNvPr>
                      <p:cNvPicPr>
                        <a:picLocks noChangeArrowheads="1"/>
                      </p:cNvPicPr>
                      <p:nvPr/>
                    </p:nvPicPr>
                    <p:blipFill>
                      <a:blip r:embed="rId5"/>
                      <a:srcRect l="2402" r="8357"/>
                      <a:stretch>
                        <a:fillRect/>
                      </a:stretch>
                    </p:blipFill>
                    <p:spPr bwMode="auto">
                      <a:xfrm>
                        <a:off x="4427539" y="2428876"/>
                        <a:ext cx="5426075" cy="404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3" name="Object 3">
            <a:hlinkClick r:id="" action="ppaction://ole?verb=0"/>
            <a:extLst>
              <a:ext uri="{FF2B5EF4-FFF2-40B4-BE49-F238E27FC236}">
                <a16:creationId xmlns:a16="http://schemas.microsoft.com/office/drawing/2014/main" id="{9E7D0B1A-E364-4B00-8061-14B0D8502F41}"/>
              </a:ext>
            </a:extLst>
          </p:cNvPr>
          <p:cNvGraphicFramePr>
            <a:graphicFrameLocks/>
          </p:cNvGraphicFramePr>
          <p:nvPr/>
        </p:nvGraphicFramePr>
        <p:xfrm>
          <a:off x="8872538" y="2428876"/>
          <a:ext cx="996950" cy="4041775"/>
        </p:xfrm>
        <a:graphic>
          <a:graphicData uri="http://schemas.openxmlformats.org/presentationml/2006/ole">
            <mc:AlternateContent xmlns:mc="http://schemas.openxmlformats.org/markup-compatibility/2006">
              <mc:Choice xmlns:v="urn:schemas-microsoft-com:vml" Requires="v">
                <p:oleObj spid="_x0000_s13345" name="Chart" r:id="rId6" imgW="6096075" imgH="4057642" progId="MSGraph.Chart.8">
                  <p:embed followColorScheme="full"/>
                </p:oleObj>
              </mc:Choice>
              <mc:Fallback>
                <p:oleObj name="Chart" r:id="rId6" imgW="6096075" imgH="4057642" progId="MSGraph.Chart.8">
                  <p:embed followColorScheme="full"/>
                  <p:pic>
                    <p:nvPicPr>
                      <p:cNvPr id="30723" name="Object 3">
                        <a:hlinkClick r:id="" action="ppaction://ole?verb=0"/>
                        <a:extLst>
                          <a:ext uri="{FF2B5EF4-FFF2-40B4-BE49-F238E27FC236}">
                            <a16:creationId xmlns:a16="http://schemas.microsoft.com/office/drawing/2014/main" id="{9E7D0B1A-E364-4B00-8061-14B0D8502F41}"/>
                          </a:ext>
                        </a:extLst>
                      </p:cNvPr>
                      <p:cNvPicPr>
                        <a:picLocks noChangeArrowheads="1"/>
                      </p:cNvPicPr>
                      <p:nvPr/>
                    </p:nvPicPr>
                    <p:blipFill>
                      <a:blip r:embed="rId7"/>
                      <a:srcRect l="75528" r="8070"/>
                      <a:stretch>
                        <a:fillRect/>
                      </a:stretch>
                    </p:blipFill>
                    <p:spPr bwMode="auto">
                      <a:xfrm>
                        <a:off x="8872538" y="2428876"/>
                        <a:ext cx="996950" cy="404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5" name="Rectangle 5">
            <a:extLst>
              <a:ext uri="{FF2B5EF4-FFF2-40B4-BE49-F238E27FC236}">
                <a16:creationId xmlns:a16="http://schemas.microsoft.com/office/drawing/2014/main" id="{C8CD8C54-5918-4B6F-BEE4-DEE2607FE6B1}"/>
              </a:ext>
            </a:extLst>
          </p:cNvPr>
          <p:cNvSpPr>
            <a:spLocks noGrp="1" noChangeArrowheads="1"/>
          </p:cNvSpPr>
          <p:nvPr>
            <p:ph type="body" sz="half" idx="1"/>
          </p:nvPr>
        </p:nvSpPr>
        <p:spPr>
          <a:xfrm>
            <a:off x="1724025" y="1978025"/>
            <a:ext cx="2921000" cy="467995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r>
              <a:rPr lang="en-US" altLang="en-US" sz="2800"/>
              <a:t>We can stop when the unsorted side has just one number, since that number must be the largest number.</a:t>
            </a:r>
          </a:p>
        </p:txBody>
      </p:sp>
      <p:sp>
        <p:nvSpPr>
          <p:cNvPr id="30726" name="Rectangle 6">
            <a:extLst>
              <a:ext uri="{FF2B5EF4-FFF2-40B4-BE49-F238E27FC236}">
                <a16:creationId xmlns:a16="http://schemas.microsoft.com/office/drawing/2014/main" id="{D857AC6F-264C-446D-BC84-07B7ED92B18F}"/>
              </a:ext>
            </a:extLst>
          </p:cNvPr>
          <p:cNvSpPr>
            <a:spLocks noChangeArrowheads="1"/>
          </p:cNvSpPr>
          <p:nvPr/>
        </p:nvSpPr>
        <p:spPr bwMode="auto">
          <a:xfrm>
            <a:off x="5165726" y="6038850"/>
            <a:ext cx="4587875" cy="36353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en-US" b="1">
                <a:latin typeface="Helvetica" panose="020B0604020202020204" pitchFamily="34" charset="0"/>
              </a:rPr>
              <a:t>[0]</a:t>
            </a:r>
            <a:r>
              <a:rPr lang="en-US" altLang="en-US">
                <a:latin typeface="Helvetica" panose="020B0604020202020204" pitchFamily="34" charset="0"/>
              </a:rPr>
              <a:t>       </a:t>
            </a:r>
            <a:r>
              <a:rPr lang="en-US" altLang="en-US" b="1">
                <a:latin typeface="Helvetica" panose="020B0604020202020204" pitchFamily="34" charset="0"/>
              </a:rPr>
              <a:t>[1]        [2]       [3]        [4]       [5]  </a:t>
            </a:r>
          </a:p>
        </p:txBody>
      </p:sp>
      <p:grpSp>
        <p:nvGrpSpPr>
          <p:cNvPr id="30727" name="Group 7">
            <a:extLst>
              <a:ext uri="{FF2B5EF4-FFF2-40B4-BE49-F238E27FC236}">
                <a16:creationId xmlns:a16="http://schemas.microsoft.com/office/drawing/2014/main" id="{8D51BEE5-A425-4175-B011-3E568AC4815F}"/>
              </a:ext>
            </a:extLst>
          </p:cNvPr>
          <p:cNvGrpSpPr>
            <a:grpSpLocks/>
          </p:cNvGrpSpPr>
          <p:nvPr/>
        </p:nvGrpSpPr>
        <p:grpSpPr bwMode="auto">
          <a:xfrm>
            <a:off x="6719889" y="1928814"/>
            <a:ext cx="4313237" cy="4675187"/>
            <a:chOff x="3273" y="1215"/>
            <a:chExt cx="2717" cy="2945"/>
          </a:xfrm>
        </p:grpSpPr>
        <p:sp>
          <p:nvSpPr>
            <p:cNvPr id="30728" name="Rectangle 8">
              <a:extLst>
                <a:ext uri="{FF2B5EF4-FFF2-40B4-BE49-F238E27FC236}">
                  <a16:creationId xmlns:a16="http://schemas.microsoft.com/office/drawing/2014/main" id="{1A8FADDA-C9C8-4F53-8D62-3077888ABA5F}"/>
                </a:ext>
              </a:extLst>
            </p:cNvPr>
            <p:cNvSpPr>
              <a:spLocks noChangeArrowheads="1"/>
            </p:cNvSpPr>
            <p:nvPr/>
          </p:nvSpPr>
          <p:spPr bwMode="auto">
            <a:xfrm>
              <a:off x="3273" y="1215"/>
              <a:ext cx="1341" cy="312"/>
            </a:xfrm>
            <a:prstGeom prst="rect">
              <a:avLst/>
            </a:prstGeom>
            <a:pattFill prst="pct90">
              <a:fgClr>
                <a:srgbClr val="FFFFFF"/>
              </a:fgClr>
              <a:bgClr>
                <a:schemeClr val="bg1"/>
              </a:bgClr>
            </a:patt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30388">
                <a:defRPr sz="2400">
                  <a:solidFill>
                    <a:schemeClr val="tx1"/>
                  </a:solidFill>
                  <a:latin typeface="Times New Roman" panose="02020603050405020304" pitchFamily="18" charset="0"/>
                </a:defRPr>
              </a:lvl5pPr>
              <a:lvl6pPr marL="2287588" fontAlgn="base">
                <a:spcBef>
                  <a:spcPct val="0"/>
                </a:spcBef>
                <a:spcAft>
                  <a:spcPct val="0"/>
                </a:spcAft>
                <a:defRPr sz="2400">
                  <a:solidFill>
                    <a:schemeClr val="tx1"/>
                  </a:solidFill>
                  <a:latin typeface="Times New Roman" panose="02020603050405020304" pitchFamily="18" charset="0"/>
                </a:defRPr>
              </a:lvl6pPr>
              <a:lvl7pPr marL="2744788" fontAlgn="base">
                <a:spcBef>
                  <a:spcPct val="0"/>
                </a:spcBef>
                <a:spcAft>
                  <a:spcPct val="0"/>
                </a:spcAft>
                <a:defRPr sz="2400">
                  <a:solidFill>
                    <a:schemeClr val="tx1"/>
                  </a:solidFill>
                  <a:latin typeface="Times New Roman" panose="02020603050405020304" pitchFamily="18" charset="0"/>
                </a:defRPr>
              </a:lvl7pPr>
              <a:lvl8pPr marL="3201988" fontAlgn="base">
                <a:spcBef>
                  <a:spcPct val="0"/>
                </a:spcBef>
                <a:spcAft>
                  <a:spcPct val="0"/>
                </a:spcAft>
                <a:defRPr sz="2400">
                  <a:solidFill>
                    <a:schemeClr val="tx1"/>
                  </a:solidFill>
                  <a:latin typeface="Times New Roman" panose="02020603050405020304" pitchFamily="18" charset="0"/>
                </a:defRPr>
              </a:lvl8pPr>
              <a:lvl9pPr marL="3659188"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b="1">
                  <a:solidFill>
                    <a:srgbClr val="000000"/>
                  </a:solidFill>
                </a:rPr>
                <a:t>Sorted side</a:t>
              </a:r>
            </a:p>
          </p:txBody>
        </p:sp>
        <p:sp>
          <p:nvSpPr>
            <p:cNvPr id="30729" name="Rectangle 9">
              <a:extLst>
                <a:ext uri="{FF2B5EF4-FFF2-40B4-BE49-F238E27FC236}">
                  <a16:creationId xmlns:a16="http://schemas.microsoft.com/office/drawing/2014/main" id="{4140EEC5-5E74-40CD-9634-E5435D64A01F}"/>
                </a:ext>
              </a:extLst>
            </p:cNvPr>
            <p:cNvSpPr>
              <a:spLocks noChangeArrowheads="1"/>
            </p:cNvSpPr>
            <p:nvPr/>
          </p:nvSpPr>
          <p:spPr bwMode="auto">
            <a:xfrm>
              <a:off x="4649" y="1220"/>
              <a:ext cx="1341" cy="312"/>
            </a:xfrm>
            <a:prstGeom prst="rect">
              <a:avLst/>
            </a:prstGeom>
            <a:solidFill>
              <a:srgbClr val="FC012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1830388">
                <a:defRPr sz="2400">
                  <a:solidFill>
                    <a:schemeClr val="tx1"/>
                  </a:solidFill>
                  <a:latin typeface="Times New Roman" panose="02020603050405020304" pitchFamily="18" charset="0"/>
                </a:defRPr>
              </a:lvl5pPr>
              <a:lvl6pPr marL="2287588" fontAlgn="base">
                <a:spcBef>
                  <a:spcPct val="0"/>
                </a:spcBef>
                <a:spcAft>
                  <a:spcPct val="0"/>
                </a:spcAft>
                <a:defRPr sz="2400">
                  <a:solidFill>
                    <a:schemeClr val="tx1"/>
                  </a:solidFill>
                  <a:latin typeface="Times New Roman" panose="02020603050405020304" pitchFamily="18" charset="0"/>
                </a:defRPr>
              </a:lvl6pPr>
              <a:lvl7pPr marL="2744788" fontAlgn="base">
                <a:spcBef>
                  <a:spcPct val="0"/>
                </a:spcBef>
                <a:spcAft>
                  <a:spcPct val="0"/>
                </a:spcAft>
                <a:defRPr sz="2400">
                  <a:solidFill>
                    <a:schemeClr val="tx1"/>
                  </a:solidFill>
                  <a:latin typeface="Times New Roman" panose="02020603050405020304" pitchFamily="18" charset="0"/>
                </a:defRPr>
              </a:lvl7pPr>
              <a:lvl8pPr marL="3201988" fontAlgn="base">
                <a:spcBef>
                  <a:spcPct val="0"/>
                </a:spcBef>
                <a:spcAft>
                  <a:spcPct val="0"/>
                </a:spcAft>
                <a:defRPr sz="2400">
                  <a:solidFill>
                    <a:schemeClr val="tx1"/>
                  </a:solidFill>
                  <a:latin typeface="Times New Roman" panose="02020603050405020304" pitchFamily="18" charset="0"/>
                </a:defRPr>
              </a:lvl8pPr>
              <a:lvl9pPr marL="3659188"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b="1">
                  <a:solidFill>
                    <a:srgbClr val="FFFFFF"/>
                  </a:solidFill>
                </a:rPr>
                <a:t>Unsorted side</a:t>
              </a:r>
            </a:p>
          </p:txBody>
        </p:sp>
        <p:sp>
          <p:nvSpPr>
            <p:cNvPr id="30730" name="Line 10">
              <a:extLst>
                <a:ext uri="{FF2B5EF4-FFF2-40B4-BE49-F238E27FC236}">
                  <a16:creationId xmlns:a16="http://schemas.microsoft.com/office/drawing/2014/main" id="{6BDC6098-2F41-4154-B7B8-E02F82386A48}"/>
                </a:ext>
              </a:extLst>
            </p:cNvPr>
            <p:cNvSpPr>
              <a:spLocks noChangeShapeType="1"/>
            </p:cNvSpPr>
            <p:nvPr/>
          </p:nvSpPr>
          <p:spPr bwMode="auto">
            <a:xfrm>
              <a:off x="4629" y="1291"/>
              <a:ext cx="0" cy="2869"/>
            </a:xfrm>
            <a:prstGeom prst="line">
              <a:avLst/>
            </a:prstGeom>
            <a:noFill/>
            <a:ln w="12700">
              <a:solidFill>
                <a:schemeClr val="accent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 name="Title 1">
            <a:extLst>
              <a:ext uri="{FF2B5EF4-FFF2-40B4-BE49-F238E27FC236}">
                <a16:creationId xmlns:a16="http://schemas.microsoft.com/office/drawing/2014/main" id="{87544A6A-4AF3-495D-85A0-D6052A7264A4}"/>
              </a:ext>
            </a:extLst>
          </p:cNvPr>
          <p:cNvSpPr>
            <a:spLocks noGrp="1"/>
          </p:cNvSpPr>
          <p:nvPr>
            <p:ph type="title"/>
          </p:nvPr>
        </p:nvSpPr>
        <p:spPr>
          <a:xfrm>
            <a:off x="624395" y="-39073"/>
            <a:ext cx="10972800" cy="1141943"/>
          </a:xfrm>
        </p:spPr>
        <p:txBody>
          <a:bodyPr/>
          <a:lstStyle/>
          <a:p>
            <a:r>
              <a:rPr lang="en-US" dirty="0"/>
              <a:t>Selection Sort</a:t>
            </a:r>
          </a:p>
        </p:txBody>
      </p:sp>
    </p:spTree>
  </p:cSld>
  <p:clrMapOvr>
    <a:masterClrMapping/>
  </p:clrMapOvr>
  <p:transition>
    <p:randomBar dir="vert"/>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CE595DC-3F1F-4FE1-A6A0-53FBCCDD19C8}"/>
              </a:ext>
            </a:extLst>
          </p:cNvPr>
          <p:cNvSpPr>
            <a:spLocks noGrp="1"/>
          </p:cNvSpPr>
          <p:nvPr>
            <p:ph type="dt" sz="half" idx="10"/>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a:lstStyle>
          <a:p>
            <a:r>
              <a:rPr lang="en-US" altLang="en-US"/>
              <a:t>2/19/03</a:t>
            </a:r>
          </a:p>
        </p:txBody>
      </p:sp>
      <p:sp>
        <p:nvSpPr>
          <p:cNvPr id="6" name="Slide Number Placeholder 5">
            <a:extLst>
              <a:ext uri="{FF2B5EF4-FFF2-40B4-BE49-F238E27FC236}">
                <a16:creationId xmlns:a16="http://schemas.microsoft.com/office/drawing/2014/main" id="{6118E990-1F55-4CD2-8DFD-25DC40CEEA5A}"/>
              </a:ext>
            </a:extLst>
          </p:cNvPr>
          <p:cNvSpPr>
            <a:spLocks noGrp="1"/>
          </p:cNvSpPr>
          <p:nvPr>
            <p:ph type="sldNum" sz="quarter" idx="12"/>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a:lstStyle>
          <a:p>
            <a:fld id="{F1717E61-7A16-4CF7-AE8A-4B66EF10077F}" type="slidenum">
              <a:rPr lang="en-US" altLang="en-US" smtClean="0"/>
              <a:pPr/>
              <a:t>94</a:t>
            </a:fld>
            <a:endParaRPr lang="en-US" altLang="en-US"/>
          </a:p>
        </p:txBody>
      </p:sp>
      <p:sp>
        <p:nvSpPr>
          <p:cNvPr id="53250" name="Rectangle 2">
            <a:extLst>
              <a:ext uri="{FF2B5EF4-FFF2-40B4-BE49-F238E27FC236}">
                <a16:creationId xmlns:a16="http://schemas.microsoft.com/office/drawing/2014/main" id="{AADDBD12-D50F-4332-8E65-269D78BB9832}"/>
              </a:ext>
            </a:extLst>
          </p:cNvPr>
          <p:cNvSpPr>
            <a:spLocks noGrp="1" noChangeArrowheads="1"/>
          </p:cNvSpPr>
          <p:nvPr>
            <p:ph type="title"/>
          </p:nvPr>
        </p:nvSpPr>
        <p:spPr/>
        <p:txBody>
          <a:bodyPr/>
          <a:lstStyle/>
          <a:p>
            <a:r>
              <a:rPr lang="en-US" altLang="en-US" dirty="0">
                <a:solidFill>
                  <a:schemeClr val="tx1"/>
                </a:solidFill>
              </a:rPr>
              <a:t>“Divide and Conquer”</a:t>
            </a:r>
          </a:p>
        </p:txBody>
      </p:sp>
      <p:sp>
        <p:nvSpPr>
          <p:cNvPr id="53251" name="Rectangle 3">
            <a:extLst>
              <a:ext uri="{FF2B5EF4-FFF2-40B4-BE49-F238E27FC236}">
                <a16:creationId xmlns:a16="http://schemas.microsoft.com/office/drawing/2014/main" id="{8293DC1D-72E1-4E01-A365-DF33B0345A28}"/>
              </a:ext>
            </a:extLst>
          </p:cNvPr>
          <p:cNvSpPr>
            <a:spLocks noGrp="1" noChangeArrowheads="1"/>
          </p:cNvSpPr>
          <p:nvPr>
            <p:ph type="body" idx="1"/>
          </p:nvPr>
        </p:nvSpPr>
        <p:spPr/>
        <p:txBody>
          <a:bodyPr/>
          <a:lstStyle/>
          <a:p>
            <a:pPr marL="457200" indent="-457200">
              <a:lnSpc>
                <a:spcPct val="90000"/>
              </a:lnSpc>
            </a:pPr>
            <a:r>
              <a:rPr lang="en-US" altLang="en-US" sz="2800"/>
              <a:t>Very important strategy in computer science:</a:t>
            </a:r>
          </a:p>
          <a:p>
            <a:pPr marL="838200" lvl="1" indent="-381000">
              <a:lnSpc>
                <a:spcPct val="90000"/>
              </a:lnSpc>
            </a:pPr>
            <a:r>
              <a:rPr lang="en-US" altLang="en-US" sz="2400"/>
              <a:t>Divide problem into smaller parts</a:t>
            </a:r>
          </a:p>
          <a:p>
            <a:pPr marL="838200" lvl="1" indent="-381000">
              <a:lnSpc>
                <a:spcPct val="90000"/>
              </a:lnSpc>
            </a:pPr>
            <a:r>
              <a:rPr lang="en-US" altLang="en-US" sz="2400"/>
              <a:t>Independently solve the parts</a:t>
            </a:r>
          </a:p>
          <a:p>
            <a:pPr marL="838200" lvl="1" indent="-381000">
              <a:lnSpc>
                <a:spcPct val="90000"/>
              </a:lnSpc>
            </a:pPr>
            <a:r>
              <a:rPr lang="en-US" altLang="en-US" sz="2400"/>
              <a:t>Combine these solutions to get overall solution</a:t>
            </a:r>
          </a:p>
          <a:p>
            <a:pPr marL="457200" indent="-457200">
              <a:lnSpc>
                <a:spcPct val="90000"/>
              </a:lnSpc>
            </a:pPr>
            <a:r>
              <a:rPr lang="en-US" altLang="en-US" sz="2800" b="1">
                <a:solidFill>
                  <a:srgbClr val="0000FF"/>
                </a:solidFill>
              </a:rPr>
              <a:t>Idea 1</a:t>
            </a:r>
            <a:r>
              <a:rPr lang="en-US" altLang="en-US" sz="2800"/>
              <a:t>: Divide array into two halves, </a:t>
            </a:r>
            <a:r>
              <a:rPr lang="en-US" altLang="en-US" sz="2800" i="1"/>
              <a:t>recursively </a:t>
            </a:r>
            <a:r>
              <a:rPr lang="en-US" altLang="en-US" sz="2800"/>
              <a:t>sort left and right halves, then </a:t>
            </a:r>
            <a:r>
              <a:rPr lang="en-US" altLang="en-US" sz="2800" i="1"/>
              <a:t>merge</a:t>
            </a:r>
            <a:r>
              <a:rPr lang="en-US" altLang="en-US" sz="2800"/>
              <a:t> two halves </a:t>
            </a:r>
            <a:r>
              <a:rPr lang="en-US" altLang="en-US" sz="2800">
                <a:sym typeface="Wingdings" panose="05000000000000000000" pitchFamily="2" charset="2"/>
              </a:rPr>
              <a:t> </a:t>
            </a:r>
            <a:r>
              <a:rPr lang="en-US" altLang="en-US" sz="2800">
                <a:solidFill>
                  <a:schemeClr val="accent2"/>
                </a:solidFill>
                <a:sym typeface="Wingdings" panose="05000000000000000000" pitchFamily="2" charset="2"/>
              </a:rPr>
              <a:t>Mergesort</a:t>
            </a:r>
          </a:p>
          <a:p>
            <a:pPr marL="457200" indent="-457200">
              <a:lnSpc>
                <a:spcPct val="90000"/>
              </a:lnSpc>
            </a:pPr>
            <a:r>
              <a:rPr lang="en-US" altLang="en-US" sz="2800" b="1">
                <a:solidFill>
                  <a:srgbClr val="0000FF"/>
                </a:solidFill>
                <a:sym typeface="Wingdings" panose="05000000000000000000" pitchFamily="2" charset="2"/>
              </a:rPr>
              <a:t>Idea 2 : </a:t>
            </a:r>
            <a:r>
              <a:rPr lang="en-US" altLang="en-US" sz="2800">
                <a:sym typeface="Wingdings" panose="05000000000000000000" pitchFamily="2" charset="2"/>
              </a:rPr>
              <a:t>Partition array into items that are “small” and items that are “large”, then recursively sort the two sets  </a:t>
            </a:r>
            <a:r>
              <a:rPr lang="en-US" altLang="en-US" sz="2800">
                <a:solidFill>
                  <a:schemeClr val="accent2"/>
                </a:solidFill>
                <a:sym typeface="Wingdings" panose="05000000000000000000" pitchFamily="2" charset="2"/>
              </a:rPr>
              <a:t>Quicksort </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8898F224-D51F-4A13-9EDD-EE2B53E638E9}"/>
              </a:ext>
            </a:extLst>
          </p:cNvPr>
          <p:cNvSpPr>
            <a:spLocks noGrp="1"/>
          </p:cNvSpPr>
          <p:nvPr>
            <p:ph type="dt" sz="half" idx="10"/>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a:lstStyle>
          <a:p>
            <a:r>
              <a:rPr lang="en-US" altLang="en-US"/>
              <a:t>2/19/03</a:t>
            </a:r>
          </a:p>
        </p:txBody>
      </p:sp>
      <p:sp>
        <p:nvSpPr>
          <p:cNvPr id="16" name="Slide Number Placeholder 15">
            <a:extLst>
              <a:ext uri="{FF2B5EF4-FFF2-40B4-BE49-F238E27FC236}">
                <a16:creationId xmlns:a16="http://schemas.microsoft.com/office/drawing/2014/main" id="{79733037-9BCA-428A-B595-B94EC4E102AE}"/>
              </a:ext>
            </a:extLst>
          </p:cNvPr>
          <p:cNvSpPr>
            <a:spLocks noGrp="1"/>
          </p:cNvSpPr>
          <p:nvPr>
            <p:ph type="sldNum" sz="quarter" idx="12"/>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a:lstStyle>
          <a:p>
            <a:fld id="{F1717E61-7A16-4CF7-AE8A-4B66EF10077F}" type="slidenum">
              <a:rPr lang="en-US" altLang="en-US" smtClean="0"/>
              <a:pPr/>
              <a:t>95</a:t>
            </a:fld>
            <a:endParaRPr lang="en-US" altLang="en-US"/>
          </a:p>
        </p:txBody>
      </p:sp>
      <p:sp>
        <p:nvSpPr>
          <p:cNvPr id="54274" name="Rectangle 2">
            <a:extLst>
              <a:ext uri="{FF2B5EF4-FFF2-40B4-BE49-F238E27FC236}">
                <a16:creationId xmlns:a16="http://schemas.microsoft.com/office/drawing/2014/main" id="{9F71DFDD-5F2E-491C-BACE-0999EB768317}"/>
              </a:ext>
            </a:extLst>
          </p:cNvPr>
          <p:cNvSpPr>
            <a:spLocks noGrp="1" noChangeArrowheads="1"/>
          </p:cNvSpPr>
          <p:nvPr>
            <p:ph type="title"/>
          </p:nvPr>
        </p:nvSpPr>
        <p:spPr>
          <a:xfrm>
            <a:off x="614289" y="103163"/>
            <a:ext cx="7772400" cy="1143000"/>
          </a:xfrm>
        </p:spPr>
        <p:txBody>
          <a:bodyPr/>
          <a:lstStyle/>
          <a:p>
            <a:r>
              <a:rPr lang="en-US" altLang="en-US" dirty="0" err="1">
                <a:solidFill>
                  <a:schemeClr val="tx1"/>
                </a:solidFill>
              </a:rPr>
              <a:t>Mergesort</a:t>
            </a:r>
            <a:endParaRPr lang="en-US" altLang="en-US" dirty="0">
              <a:solidFill>
                <a:schemeClr val="tx1"/>
              </a:solidFill>
            </a:endParaRPr>
          </a:p>
        </p:txBody>
      </p:sp>
      <p:sp>
        <p:nvSpPr>
          <p:cNvPr id="2" name="Rectangle 1">
            <a:extLst>
              <a:ext uri="{FF2B5EF4-FFF2-40B4-BE49-F238E27FC236}">
                <a16:creationId xmlns:a16="http://schemas.microsoft.com/office/drawing/2014/main" id="{FCCDFFE0-8ED7-40E1-BDA8-CB0CE617F554}"/>
              </a:ext>
            </a:extLst>
          </p:cNvPr>
          <p:cNvSpPr/>
          <p:nvPr/>
        </p:nvSpPr>
        <p:spPr bwMode="auto">
          <a:xfrm>
            <a:off x="2590800" y="1322363"/>
            <a:ext cx="8086578" cy="4926037"/>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4E4F-E5B0-4958-B473-1C963237AF1B}"/>
              </a:ext>
            </a:extLst>
          </p:cNvPr>
          <p:cNvSpPr>
            <a:spLocks noGrp="1"/>
          </p:cNvSpPr>
          <p:nvPr>
            <p:ph type="title"/>
          </p:nvPr>
        </p:nvSpPr>
        <p:spPr/>
        <p:txBody>
          <a:bodyPr/>
          <a:lstStyle/>
          <a:p>
            <a:r>
              <a:rPr lang="en-US" dirty="0"/>
              <a:t>Quick Sort</a:t>
            </a:r>
          </a:p>
        </p:txBody>
      </p:sp>
      <p:sp>
        <p:nvSpPr>
          <p:cNvPr id="3" name="Content Placeholder 2">
            <a:extLst>
              <a:ext uri="{FF2B5EF4-FFF2-40B4-BE49-F238E27FC236}">
                <a16:creationId xmlns:a16="http://schemas.microsoft.com/office/drawing/2014/main" id="{9FE78A1F-F2FC-4BD2-976E-3FC0918B1A21}"/>
              </a:ext>
            </a:extLst>
          </p:cNvPr>
          <p:cNvSpPr>
            <a:spLocks noGrp="1"/>
          </p:cNvSpPr>
          <p:nvPr>
            <p:ph idx="1"/>
          </p:nvPr>
        </p:nvSpPr>
        <p:spPr/>
        <p:txBody>
          <a:bodyPr/>
          <a:lstStyle/>
          <a:p>
            <a:pPr>
              <a:lnSpc>
                <a:spcPct val="150000"/>
              </a:lnSpc>
            </a:pPr>
            <a:r>
              <a:rPr lang="en-US" dirty="0"/>
              <a:t>Quick Sort is based on the </a:t>
            </a:r>
            <a:r>
              <a:rPr lang="en-US" b="1" dirty="0"/>
              <a:t>Divide and Conquer rule.</a:t>
            </a:r>
          </a:p>
          <a:p>
            <a:pPr>
              <a:lnSpc>
                <a:spcPct val="150000"/>
              </a:lnSpc>
            </a:pPr>
            <a:r>
              <a:rPr lang="en-US" dirty="0"/>
              <a:t>It is also called </a:t>
            </a:r>
            <a:r>
              <a:rPr lang="en-US" b="1" dirty="0"/>
              <a:t>partition-exchange sort</a:t>
            </a:r>
            <a:r>
              <a:rPr lang="en-US" dirty="0"/>
              <a:t>. This algorithm divides the list into three main parts:</a:t>
            </a:r>
          </a:p>
          <a:p>
            <a:pPr>
              <a:lnSpc>
                <a:spcPct val="150000"/>
              </a:lnSpc>
            </a:pPr>
            <a:r>
              <a:rPr lang="en-US" dirty="0"/>
              <a:t>Elements less than the </a:t>
            </a:r>
            <a:r>
              <a:rPr lang="en-US" b="1" dirty="0"/>
              <a:t>Pivot</a:t>
            </a:r>
            <a:r>
              <a:rPr lang="en-US" dirty="0"/>
              <a:t> element</a:t>
            </a:r>
          </a:p>
          <a:p>
            <a:pPr>
              <a:lnSpc>
                <a:spcPct val="150000"/>
              </a:lnSpc>
            </a:pPr>
            <a:r>
              <a:rPr lang="en-US" dirty="0"/>
              <a:t>Pivot element(Central element)</a:t>
            </a:r>
          </a:p>
          <a:p>
            <a:pPr>
              <a:lnSpc>
                <a:spcPct val="150000"/>
              </a:lnSpc>
            </a:pPr>
            <a:r>
              <a:rPr lang="en-US" dirty="0"/>
              <a:t>Elements greater than the pivot element</a:t>
            </a:r>
          </a:p>
          <a:p>
            <a:pPr marL="0" indent="0">
              <a:lnSpc>
                <a:spcPct val="150000"/>
              </a:lnSpc>
              <a:buNone/>
            </a:pPr>
            <a:br>
              <a:rPr lang="en-US" dirty="0"/>
            </a:br>
            <a:endParaRPr lang="en-US" dirty="0"/>
          </a:p>
        </p:txBody>
      </p:sp>
    </p:spTree>
    <p:extLst>
      <p:ext uri="{BB962C8B-B14F-4D97-AF65-F5344CB8AC3E}">
        <p14:creationId xmlns:p14="http://schemas.microsoft.com/office/powerpoint/2010/main" val="1141477124"/>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9D11A-B8A8-4C66-8985-43F6E1560DF6}"/>
              </a:ext>
            </a:extLst>
          </p:cNvPr>
          <p:cNvSpPr>
            <a:spLocks noGrp="1"/>
          </p:cNvSpPr>
          <p:nvPr>
            <p:ph type="title"/>
          </p:nvPr>
        </p:nvSpPr>
        <p:spPr/>
        <p:txBody>
          <a:bodyPr/>
          <a:lstStyle/>
          <a:p>
            <a:r>
              <a:rPr lang="en-US" dirty="0"/>
              <a:t>Quick Sort</a:t>
            </a:r>
          </a:p>
        </p:txBody>
      </p:sp>
      <p:sp>
        <p:nvSpPr>
          <p:cNvPr id="3" name="Content Placeholder 2">
            <a:extLst>
              <a:ext uri="{FF2B5EF4-FFF2-40B4-BE49-F238E27FC236}">
                <a16:creationId xmlns:a16="http://schemas.microsoft.com/office/drawing/2014/main" id="{F92C0D4A-EAA1-4529-9280-22FB1045D393}"/>
              </a:ext>
            </a:extLst>
          </p:cNvPr>
          <p:cNvSpPr>
            <a:spLocks noGrp="1"/>
          </p:cNvSpPr>
          <p:nvPr>
            <p:ph idx="1"/>
          </p:nvPr>
        </p:nvSpPr>
        <p:spPr/>
        <p:txBody>
          <a:bodyPr>
            <a:normAutofit/>
          </a:bodyPr>
          <a:lstStyle/>
          <a:p>
            <a:pPr marL="0" indent="0">
              <a:buNone/>
            </a:pPr>
            <a:r>
              <a:rPr lang="en-US" dirty="0"/>
              <a:t>Pivot element can be any element from the array, it can be the first element, the last element or any random element. In this tutorial, we will take the rightmost element or the last element as pivot.</a:t>
            </a:r>
          </a:p>
          <a:p>
            <a:pPr marL="0" indent="0">
              <a:buNone/>
            </a:pPr>
            <a:endParaRPr lang="en-US" dirty="0"/>
          </a:p>
          <a:p>
            <a:pPr marL="0" indent="0">
              <a:buNone/>
            </a:pPr>
            <a:r>
              <a:rPr lang="en-US" dirty="0"/>
              <a:t>For example: In the array {52, 37, 63, 14, 17, 8, 6, 25}, we take 25 as pivot. So after the first pass, the list will be changed like this.</a:t>
            </a:r>
          </a:p>
          <a:p>
            <a:pPr marL="0" indent="0">
              <a:buNone/>
            </a:pPr>
            <a:endParaRPr lang="en-US" dirty="0"/>
          </a:p>
          <a:p>
            <a:pPr marL="0" indent="0">
              <a:buNone/>
            </a:pPr>
            <a:r>
              <a:rPr lang="en-US" dirty="0"/>
              <a:t>{6 8 17 14 25 63 37 52}</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30946905"/>
      </p:ext>
    </p:extLst>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a:extLst>
              <a:ext uri="{FF2B5EF4-FFF2-40B4-BE49-F238E27FC236}">
                <a16:creationId xmlns:a16="http://schemas.microsoft.com/office/drawing/2014/main" id="{5A5621DA-3B67-4E3C-9C20-2CCED5621F88}"/>
              </a:ext>
            </a:extLst>
          </p:cNvPr>
          <p:cNvSpPr>
            <a:spLocks noGrp="1"/>
          </p:cNvSpPr>
          <p:nvPr>
            <p:ph type="sldNum" sz="quarter" idx="12"/>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0A2A9D46-4194-455F-B69F-E9E7B453A657}" type="slidenum">
              <a:rPr lang="en-US" altLang="en-US" smtClean="0"/>
              <a:pPr/>
              <a:t>98</a:t>
            </a:fld>
            <a:endParaRPr lang="en-US" altLang="en-US"/>
          </a:p>
        </p:txBody>
      </p:sp>
      <p:sp>
        <p:nvSpPr>
          <p:cNvPr id="168962" name="Rectangle 2">
            <a:extLst>
              <a:ext uri="{FF2B5EF4-FFF2-40B4-BE49-F238E27FC236}">
                <a16:creationId xmlns:a16="http://schemas.microsoft.com/office/drawing/2014/main" id="{35580368-CBBD-417E-8A0B-2092938ECA03}"/>
              </a:ext>
            </a:extLst>
          </p:cNvPr>
          <p:cNvSpPr>
            <a:spLocks noGrp="1" noChangeArrowheads="1"/>
          </p:cNvSpPr>
          <p:nvPr>
            <p:ph type="title"/>
          </p:nvPr>
        </p:nvSpPr>
        <p:spPr/>
        <p:txBody>
          <a:bodyPr/>
          <a:lstStyle/>
          <a:p>
            <a:r>
              <a:rPr lang="en-US" altLang="en-US"/>
              <a:t>Quick-Sort Tree</a:t>
            </a:r>
          </a:p>
        </p:txBody>
      </p:sp>
      <p:sp>
        <p:nvSpPr>
          <p:cNvPr id="168963" name="Rectangle 3" descr="Rectangle: Click to edit Master text styles&#10;Second level&#10;Third level&#10;Fourth level&#10;Fifth level">
            <a:extLst>
              <a:ext uri="{FF2B5EF4-FFF2-40B4-BE49-F238E27FC236}">
                <a16:creationId xmlns:a16="http://schemas.microsoft.com/office/drawing/2014/main" id="{D14F6475-3EB5-4875-9DCD-27D573834A2A}"/>
              </a:ext>
            </a:extLst>
          </p:cNvPr>
          <p:cNvSpPr>
            <a:spLocks noGrp="1" noChangeArrowheads="1"/>
          </p:cNvSpPr>
          <p:nvPr>
            <p:ph type="body" idx="1"/>
          </p:nvPr>
        </p:nvSpPr>
        <p:spPr>
          <a:xfrm>
            <a:off x="2286000" y="1600200"/>
            <a:ext cx="7924800" cy="2286000"/>
          </a:xfrm>
        </p:spPr>
        <p:txBody>
          <a:bodyPr>
            <a:normAutofit lnSpcReduction="10000"/>
          </a:bodyPr>
          <a:lstStyle/>
          <a:p>
            <a:r>
              <a:rPr lang="en-US" altLang="en-US" sz="2400"/>
              <a:t>An execution of quick-sort is depicted by a binary tree</a:t>
            </a:r>
          </a:p>
          <a:p>
            <a:pPr lvl="1"/>
            <a:r>
              <a:rPr lang="en-US" altLang="en-US" sz="2000"/>
              <a:t>Each node represents a recursive call of quick-sort and stores</a:t>
            </a:r>
          </a:p>
          <a:p>
            <a:pPr lvl="2"/>
            <a:r>
              <a:rPr lang="en-US" altLang="en-US" sz="1800"/>
              <a:t>Unsorted sequence before the execution and its pivot</a:t>
            </a:r>
          </a:p>
          <a:p>
            <a:pPr lvl="2"/>
            <a:r>
              <a:rPr lang="en-US" altLang="en-US" sz="1800"/>
              <a:t>Sorted sequence at the end of the execution</a:t>
            </a:r>
          </a:p>
          <a:p>
            <a:pPr lvl="1"/>
            <a:r>
              <a:rPr lang="en-US" altLang="en-US" sz="2000"/>
              <a:t>The root is the initial call </a:t>
            </a:r>
          </a:p>
          <a:p>
            <a:pPr lvl="1"/>
            <a:r>
              <a:rPr lang="en-US" altLang="en-US" sz="2000"/>
              <a:t>The leaves are calls on subsequences of size 0 or 1</a:t>
            </a:r>
            <a:endParaRPr lang="en-US" altLang="en-US" sz="2400"/>
          </a:p>
        </p:txBody>
      </p:sp>
      <p:sp>
        <p:nvSpPr>
          <p:cNvPr id="168964" name="AutoShape 4">
            <a:extLst>
              <a:ext uri="{FF2B5EF4-FFF2-40B4-BE49-F238E27FC236}">
                <a16:creationId xmlns:a16="http://schemas.microsoft.com/office/drawing/2014/main" id="{7371FAC1-F522-4500-89A9-BB1F07BE08EF}"/>
              </a:ext>
            </a:extLst>
          </p:cNvPr>
          <p:cNvSpPr>
            <a:spLocks noChangeArrowheads="1"/>
          </p:cNvSpPr>
          <p:nvPr/>
        </p:nvSpPr>
        <p:spPr bwMode="auto">
          <a:xfrm>
            <a:off x="3949700" y="3962400"/>
            <a:ext cx="4267200" cy="457200"/>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7  4  9  </a:t>
            </a:r>
            <a:r>
              <a:rPr lang="en-US" altLang="en-US" u="sng">
                <a:solidFill>
                  <a:srgbClr val="000000"/>
                </a:solidFill>
              </a:rPr>
              <a:t>6</a:t>
            </a:r>
            <a:r>
              <a:rPr lang="en-US" altLang="en-US"/>
              <a:t>  2  </a:t>
            </a:r>
            <a:r>
              <a:rPr lang="en-US" altLang="en-US" b="1">
                <a:solidFill>
                  <a:srgbClr val="000000"/>
                </a:solidFill>
                <a:sym typeface="Symbol" panose="05050102010706020507" pitchFamily="18" charset="2"/>
              </a:rPr>
              <a:t></a:t>
            </a:r>
            <a:r>
              <a:rPr lang="en-US" altLang="en-US"/>
              <a:t>  </a:t>
            </a:r>
            <a:r>
              <a:rPr lang="en-US" altLang="en-US">
                <a:solidFill>
                  <a:schemeClr val="tx2"/>
                </a:solidFill>
              </a:rPr>
              <a:t>2  4  </a:t>
            </a:r>
            <a:r>
              <a:rPr lang="en-US" altLang="en-US" u="sng">
                <a:solidFill>
                  <a:srgbClr val="000000"/>
                </a:solidFill>
              </a:rPr>
              <a:t>6</a:t>
            </a:r>
            <a:r>
              <a:rPr lang="en-US" altLang="en-US">
                <a:solidFill>
                  <a:schemeClr val="tx2"/>
                </a:solidFill>
              </a:rPr>
              <a:t>  7  9</a:t>
            </a:r>
          </a:p>
        </p:txBody>
      </p:sp>
      <p:sp>
        <p:nvSpPr>
          <p:cNvPr id="168965" name="AutoShape 5">
            <a:extLst>
              <a:ext uri="{FF2B5EF4-FFF2-40B4-BE49-F238E27FC236}">
                <a16:creationId xmlns:a16="http://schemas.microsoft.com/office/drawing/2014/main" id="{F196AC1B-D140-4127-8910-D558A5C31ED2}"/>
              </a:ext>
            </a:extLst>
          </p:cNvPr>
          <p:cNvSpPr>
            <a:spLocks noChangeArrowheads="1"/>
          </p:cNvSpPr>
          <p:nvPr/>
        </p:nvSpPr>
        <p:spPr bwMode="auto">
          <a:xfrm>
            <a:off x="3505200" y="4876800"/>
            <a:ext cx="2133600" cy="457200"/>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u="sng">
                <a:solidFill>
                  <a:srgbClr val="000000"/>
                </a:solidFill>
              </a:rPr>
              <a:t>4</a:t>
            </a:r>
            <a:r>
              <a:rPr lang="en-US" altLang="en-US"/>
              <a:t>  2  </a:t>
            </a:r>
            <a:r>
              <a:rPr lang="en-US" altLang="en-US" b="1">
                <a:solidFill>
                  <a:srgbClr val="000000"/>
                </a:solidFill>
                <a:sym typeface="Symbol" panose="05050102010706020507" pitchFamily="18" charset="2"/>
              </a:rPr>
              <a:t></a:t>
            </a:r>
            <a:r>
              <a:rPr lang="en-US" altLang="en-US"/>
              <a:t>  </a:t>
            </a:r>
            <a:r>
              <a:rPr lang="en-US" altLang="en-US">
                <a:solidFill>
                  <a:schemeClr val="tx2"/>
                </a:solidFill>
              </a:rPr>
              <a:t>2  </a:t>
            </a:r>
            <a:r>
              <a:rPr lang="en-US" altLang="en-US" u="sng">
                <a:solidFill>
                  <a:srgbClr val="000000"/>
                </a:solidFill>
              </a:rPr>
              <a:t>4</a:t>
            </a:r>
          </a:p>
        </p:txBody>
      </p:sp>
      <p:sp>
        <p:nvSpPr>
          <p:cNvPr id="168966" name="AutoShape 6">
            <a:extLst>
              <a:ext uri="{FF2B5EF4-FFF2-40B4-BE49-F238E27FC236}">
                <a16:creationId xmlns:a16="http://schemas.microsoft.com/office/drawing/2014/main" id="{D2DDA200-4729-4FFA-91C4-2E22F62F4CEB}"/>
              </a:ext>
            </a:extLst>
          </p:cNvPr>
          <p:cNvSpPr>
            <a:spLocks noChangeArrowheads="1"/>
          </p:cNvSpPr>
          <p:nvPr/>
        </p:nvSpPr>
        <p:spPr bwMode="auto">
          <a:xfrm>
            <a:off x="6553200" y="4876800"/>
            <a:ext cx="2133600" cy="457200"/>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u="sng">
                <a:solidFill>
                  <a:srgbClr val="000000"/>
                </a:solidFill>
              </a:rPr>
              <a:t>7</a:t>
            </a:r>
            <a:r>
              <a:rPr lang="en-US" altLang="en-US"/>
              <a:t>  9  </a:t>
            </a:r>
            <a:r>
              <a:rPr lang="en-US" altLang="en-US" b="1">
                <a:solidFill>
                  <a:srgbClr val="000000"/>
                </a:solidFill>
                <a:sym typeface="Symbol" panose="05050102010706020507" pitchFamily="18" charset="2"/>
              </a:rPr>
              <a:t></a:t>
            </a:r>
            <a:r>
              <a:rPr lang="en-US" altLang="en-US"/>
              <a:t>  </a:t>
            </a:r>
            <a:r>
              <a:rPr lang="en-US" altLang="en-US" u="sng">
                <a:solidFill>
                  <a:srgbClr val="000000"/>
                </a:solidFill>
              </a:rPr>
              <a:t>7</a:t>
            </a:r>
            <a:r>
              <a:rPr lang="en-US" altLang="en-US">
                <a:solidFill>
                  <a:schemeClr val="tx2"/>
                </a:solidFill>
              </a:rPr>
              <a:t>  9</a:t>
            </a:r>
          </a:p>
        </p:txBody>
      </p:sp>
      <p:sp>
        <p:nvSpPr>
          <p:cNvPr id="168967" name="AutoShape 7">
            <a:extLst>
              <a:ext uri="{FF2B5EF4-FFF2-40B4-BE49-F238E27FC236}">
                <a16:creationId xmlns:a16="http://schemas.microsoft.com/office/drawing/2014/main" id="{BA66842F-8CF5-48C9-ADA9-8B55C4B6CDF2}"/>
              </a:ext>
            </a:extLst>
          </p:cNvPr>
          <p:cNvSpPr>
            <a:spLocks noChangeArrowheads="1"/>
          </p:cNvSpPr>
          <p:nvPr/>
        </p:nvSpPr>
        <p:spPr bwMode="auto">
          <a:xfrm>
            <a:off x="3390900" y="5791200"/>
            <a:ext cx="1028700" cy="457200"/>
          </a:xfrm>
          <a:prstGeom prst="roundRect">
            <a:avLst>
              <a:gd name="adj" fmla="val 16667"/>
            </a:avLst>
          </a:prstGeom>
          <a:solidFill>
            <a:schemeClr val="folHlink"/>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2 </a:t>
            </a:r>
            <a:r>
              <a:rPr lang="en-US" altLang="en-US" b="1">
                <a:solidFill>
                  <a:srgbClr val="000000"/>
                </a:solidFill>
                <a:sym typeface="Symbol" panose="05050102010706020507" pitchFamily="18" charset="2"/>
              </a:rPr>
              <a:t></a:t>
            </a:r>
            <a:r>
              <a:rPr lang="en-US" altLang="en-US"/>
              <a:t> </a:t>
            </a:r>
            <a:r>
              <a:rPr lang="en-US" altLang="en-US">
                <a:solidFill>
                  <a:schemeClr val="tx2"/>
                </a:solidFill>
              </a:rPr>
              <a:t>2</a:t>
            </a:r>
          </a:p>
        </p:txBody>
      </p:sp>
      <p:sp>
        <p:nvSpPr>
          <p:cNvPr id="168968" name="AutoShape 8">
            <a:extLst>
              <a:ext uri="{FF2B5EF4-FFF2-40B4-BE49-F238E27FC236}">
                <a16:creationId xmlns:a16="http://schemas.microsoft.com/office/drawing/2014/main" id="{DA4C50C3-F308-47EF-940B-5C15CBE87198}"/>
              </a:ext>
            </a:extLst>
          </p:cNvPr>
          <p:cNvSpPr>
            <a:spLocks noChangeArrowheads="1"/>
          </p:cNvSpPr>
          <p:nvPr/>
        </p:nvSpPr>
        <p:spPr bwMode="auto">
          <a:xfrm>
            <a:off x="4800600" y="5791200"/>
            <a:ext cx="990600" cy="457200"/>
          </a:xfrm>
          <a:prstGeom prst="roundRect">
            <a:avLst>
              <a:gd name="adj" fmla="val 16667"/>
            </a:avLst>
          </a:prstGeom>
          <a:solidFill>
            <a:schemeClr val="folHlink"/>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solidFill>
                <a:schemeClr val="tx2"/>
              </a:solidFill>
            </a:endParaRPr>
          </a:p>
        </p:txBody>
      </p:sp>
      <p:sp>
        <p:nvSpPr>
          <p:cNvPr id="168969" name="AutoShape 9">
            <a:extLst>
              <a:ext uri="{FF2B5EF4-FFF2-40B4-BE49-F238E27FC236}">
                <a16:creationId xmlns:a16="http://schemas.microsoft.com/office/drawing/2014/main" id="{9F9C5FFA-11D9-4C43-81C0-E85257233295}"/>
              </a:ext>
            </a:extLst>
          </p:cNvPr>
          <p:cNvSpPr>
            <a:spLocks noChangeArrowheads="1"/>
          </p:cNvSpPr>
          <p:nvPr/>
        </p:nvSpPr>
        <p:spPr bwMode="auto">
          <a:xfrm>
            <a:off x="6429375" y="5791200"/>
            <a:ext cx="1009650" cy="457200"/>
          </a:xfrm>
          <a:prstGeom prst="roundRect">
            <a:avLst>
              <a:gd name="adj" fmla="val 16667"/>
            </a:avLst>
          </a:prstGeom>
          <a:solidFill>
            <a:schemeClr val="folHlink"/>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solidFill>
                <a:schemeClr val="tx2"/>
              </a:solidFill>
            </a:endParaRPr>
          </a:p>
        </p:txBody>
      </p:sp>
      <p:sp>
        <p:nvSpPr>
          <p:cNvPr id="168970" name="AutoShape 10">
            <a:extLst>
              <a:ext uri="{FF2B5EF4-FFF2-40B4-BE49-F238E27FC236}">
                <a16:creationId xmlns:a16="http://schemas.microsoft.com/office/drawing/2014/main" id="{97CD1250-A272-44C7-AF70-72BC9597095F}"/>
              </a:ext>
            </a:extLst>
          </p:cNvPr>
          <p:cNvSpPr>
            <a:spLocks noChangeArrowheads="1"/>
          </p:cNvSpPr>
          <p:nvPr/>
        </p:nvSpPr>
        <p:spPr bwMode="auto">
          <a:xfrm>
            <a:off x="7848601" y="5791200"/>
            <a:ext cx="981075" cy="457200"/>
          </a:xfrm>
          <a:prstGeom prst="roundRect">
            <a:avLst>
              <a:gd name="adj" fmla="val 16667"/>
            </a:avLst>
          </a:prstGeom>
          <a:solidFill>
            <a:schemeClr val="folHlink"/>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9 </a:t>
            </a:r>
            <a:r>
              <a:rPr lang="en-US" altLang="en-US" b="1">
                <a:solidFill>
                  <a:srgbClr val="000000"/>
                </a:solidFill>
                <a:sym typeface="Symbol" panose="05050102010706020507" pitchFamily="18" charset="2"/>
              </a:rPr>
              <a:t></a:t>
            </a:r>
            <a:r>
              <a:rPr lang="en-US" altLang="en-US"/>
              <a:t> </a:t>
            </a:r>
            <a:r>
              <a:rPr lang="en-US" altLang="en-US">
                <a:solidFill>
                  <a:schemeClr val="tx2"/>
                </a:solidFill>
              </a:rPr>
              <a:t>9</a:t>
            </a:r>
          </a:p>
        </p:txBody>
      </p:sp>
      <p:cxnSp>
        <p:nvCxnSpPr>
          <p:cNvPr id="168971" name="AutoShape 11">
            <a:extLst>
              <a:ext uri="{FF2B5EF4-FFF2-40B4-BE49-F238E27FC236}">
                <a16:creationId xmlns:a16="http://schemas.microsoft.com/office/drawing/2014/main" id="{1CB2CFE4-2A8D-481D-83C4-C4420D3410FE}"/>
              </a:ext>
            </a:extLst>
          </p:cNvPr>
          <p:cNvCxnSpPr>
            <a:cxnSpLocks noChangeShapeType="1"/>
            <a:stCxn id="168965" idx="0"/>
            <a:endCxn id="168964" idx="2"/>
          </p:cNvCxnSpPr>
          <p:nvPr/>
        </p:nvCxnSpPr>
        <p:spPr bwMode="auto">
          <a:xfrm flipV="1">
            <a:off x="4572000" y="4429125"/>
            <a:ext cx="1511300" cy="438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972" name="AutoShape 12">
            <a:extLst>
              <a:ext uri="{FF2B5EF4-FFF2-40B4-BE49-F238E27FC236}">
                <a16:creationId xmlns:a16="http://schemas.microsoft.com/office/drawing/2014/main" id="{579807B5-EF95-49A9-B80C-CF9713934102}"/>
              </a:ext>
            </a:extLst>
          </p:cNvPr>
          <p:cNvCxnSpPr>
            <a:cxnSpLocks noChangeShapeType="1"/>
            <a:stCxn id="168966" idx="0"/>
            <a:endCxn id="168964" idx="2"/>
          </p:cNvCxnSpPr>
          <p:nvPr/>
        </p:nvCxnSpPr>
        <p:spPr bwMode="auto">
          <a:xfrm flipH="1" flipV="1">
            <a:off x="6083300" y="4429125"/>
            <a:ext cx="1536700" cy="438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973" name="AutoShape 13">
            <a:extLst>
              <a:ext uri="{FF2B5EF4-FFF2-40B4-BE49-F238E27FC236}">
                <a16:creationId xmlns:a16="http://schemas.microsoft.com/office/drawing/2014/main" id="{66B1A750-4C5D-4115-9A53-E73AF4B6B34D}"/>
              </a:ext>
            </a:extLst>
          </p:cNvPr>
          <p:cNvCxnSpPr>
            <a:cxnSpLocks noChangeShapeType="1"/>
            <a:stCxn id="168967" idx="0"/>
            <a:endCxn id="168965" idx="2"/>
          </p:cNvCxnSpPr>
          <p:nvPr/>
        </p:nvCxnSpPr>
        <p:spPr bwMode="auto">
          <a:xfrm flipV="1">
            <a:off x="3905250" y="5343525"/>
            <a:ext cx="666750" cy="438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974" name="AutoShape 14">
            <a:extLst>
              <a:ext uri="{FF2B5EF4-FFF2-40B4-BE49-F238E27FC236}">
                <a16:creationId xmlns:a16="http://schemas.microsoft.com/office/drawing/2014/main" id="{6D71F278-75D9-4093-B872-125EEDDECF3F}"/>
              </a:ext>
            </a:extLst>
          </p:cNvPr>
          <p:cNvCxnSpPr>
            <a:cxnSpLocks noChangeShapeType="1"/>
            <a:stCxn id="168969" idx="0"/>
            <a:endCxn id="168966" idx="2"/>
          </p:cNvCxnSpPr>
          <p:nvPr/>
        </p:nvCxnSpPr>
        <p:spPr bwMode="auto">
          <a:xfrm flipV="1">
            <a:off x="6934200" y="5343525"/>
            <a:ext cx="685800" cy="438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975" name="AutoShape 15">
            <a:extLst>
              <a:ext uri="{FF2B5EF4-FFF2-40B4-BE49-F238E27FC236}">
                <a16:creationId xmlns:a16="http://schemas.microsoft.com/office/drawing/2014/main" id="{F2EE76EA-445F-43F4-9DD2-B44697A09564}"/>
              </a:ext>
            </a:extLst>
          </p:cNvPr>
          <p:cNvCxnSpPr>
            <a:cxnSpLocks noChangeShapeType="1"/>
            <a:stCxn id="168965" idx="2"/>
            <a:endCxn id="168968" idx="0"/>
          </p:cNvCxnSpPr>
          <p:nvPr/>
        </p:nvCxnSpPr>
        <p:spPr bwMode="auto">
          <a:xfrm>
            <a:off x="4572000" y="5343525"/>
            <a:ext cx="723900" cy="438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976" name="AutoShape 16">
            <a:extLst>
              <a:ext uri="{FF2B5EF4-FFF2-40B4-BE49-F238E27FC236}">
                <a16:creationId xmlns:a16="http://schemas.microsoft.com/office/drawing/2014/main" id="{88AEE51E-0205-4BEC-AC94-968996BE889E}"/>
              </a:ext>
            </a:extLst>
          </p:cNvPr>
          <p:cNvCxnSpPr>
            <a:cxnSpLocks noChangeShapeType="1"/>
            <a:stCxn id="168966" idx="2"/>
            <a:endCxn id="168970" idx="0"/>
          </p:cNvCxnSpPr>
          <p:nvPr/>
        </p:nvCxnSpPr>
        <p:spPr bwMode="auto">
          <a:xfrm>
            <a:off x="7620000" y="5343525"/>
            <a:ext cx="719138" cy="438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a:extLst>
              <a:ext uri="{FF2B5EF4-FFF2-40B4-BE49-F238E27FC236}">
                <a16:creationId xmlns:a16="http://schemas.microsoft.com/office/drawing/2014/main" id="{E0486180-8273-49C8-9DC5-0B0E3A2F1D99}"/>
              </a:ext>
            </a:extLst>
          </p:cNvPr>
          <p:cNvSpPr>
            <a:spLocks noGrp="1"/>
          </p:cNvSpPr>
          <p:nvPr>
            <p:ph type="sldNum" sz="quarter" idx="12"/>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0A2A9D46-4194-455F-B69F-E9E7B453A657}" type="slidenum">
              <a:rPr lang="en-US" altLang="en-US" smtClean="0"/>
              <a:pPr/>
              <a:t>99</a:t>
            </a:fld>
            <a:endParaRPr lang="en-US" altLang="en-US"/>
          </a:p>
        </p:txBody>
      </p:sp>
      <p:sp>
        <p:nvSpPr>
          <p:cNvPr id="149506" name="Rectangle 2">
            <a:extLst>
              <a:ext uri="{FF2B5EF4-FFF2-40B4-BE49-F238E27FC236}">
                <a16:creationId xmlns:a16="http://schemas.microsoft.com/office/drawing/2014/main" id="{81DAC81B-CEB9-4AF5-972E-A85661CDA007}"/>
              </a:ext>
            </a:extLst>
          </p:cNvPr>
          <p:cNvSpPr>
            <a:spLocks noGrp="1" noChangeArrowheads="1"/>
          </p:cNvSpPr>
          <p:nvPr>
            <p:ph type="title"/>
          </p:nvPr>
        </p:nvSpPr>
        <p:spPr/>
        <p:txBody>
          <a:bodyPr/>
          <a:lstStyle/>
          <a:p>
            <a:r>
              <a:rPr lang="en-US" altLang="en-US"/>
              <a:t>Execution Example</a:t>
            </a:r>
          </a:p>
        </p:txBody>
      </p:sp>
      <p:sp>
        <p:nvSpPr>
          <p:cNvPr id="149507" name="Rectangle 3" descr="Rectangle: Click to edit Master text styles&#10;Second level&#10;Third level&#10;Fourth level&#10;Fifth level">
            <a:extLst>
              <a:ext uri="{FF2B5EF4-FFF2-40B4-BE49-F238E27FC236}">
                <a16:creationId xmlns:a16="http://schemas.microsoft.com/office/drawing/2014/main" id="{32FAA890-94FE-41A9-AC9C-36A375B59CD3}"/>
              </a:ext>
            </a:extLst>
          </p:cNvPr>
          <p:cNvSpPr>
            <a:spLocks noGrp="1" noChangeArrowheads="1"/>
          </p:cNvSpPr>
          <p:nvPr>
            <p:ph type="body" idx="1"/>
          </p:nvPr>
        </p:nvSpPr>
        <p:spPr>
          <a:xfrm>
            <a:off x="2286000" y="1676400"/>
            <a:ext cx="7772400" cy="685800"/>
          </a:xfrm>
        </p:spPr>
        <p:txBody>
          <a:bodyPr/>
          <a:lstStyle/>
          <a:p>
            <a:r>
              <a:rPr lang="en-US" altLang="en-US"/>
              <a:t>Pivot selection</a:t>
            </a:r>
          </a:p>
        </p:txBody>
      </p:sp>
      <p:cxnSp>
        <p:nvCxnSpPr>
          <p:cNvPr id="149508" name="AutoShape 4">
            <a:extLst>
              <a:ext uri="{FF2B5EF4-FFF2-40B4-BE49-F238E27FC236}">
                <a16:creationId xmlns:a16="http://schemas.microsoft.com/office/drawing/2014/main" id="{5EFCF66D-74FF-45E9-999B-1A52D64827BC}"/>
              </a:ext>
            </a:extLst>
          </p:cNvPr>
          <p:cNvCxnSpPr>
            <a:cxnSpLocks noChangeShapeType="1"/>
            <a:stCxn id="149524" idx="0"/>
            <a:endCxn id="149515" idx="2"/>
          </p:cNvCxnSpPr>
          <p:nvPr/>
        </p:nvCxnSpPr>
        <p:spPr bwMode="auto">
          <a:xfrm flipV="1">
            <a:off x="2938463" y="4054475"/>
            <a:ext cx="1090612" cy="5842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509" name="AutoShape 5">
            <a:extLst>
              <a:ext uri="{FF2B5EF4-FFF2-40B4-BE49-F238E27FC236}">
                <a16:creationId xmlns:a16="http://schemas.microsoft.com/office/drawing/2014/main" id="{47204BD8-F16F-4851-B363-E17F48B5B865}"/>
              </a:ext>
            </a:extLst>
          </p:cNvPr>
          <p:cNvCxnSpPr>
            <a:cxnSpLocks noChangeShapeType="1"/>
            <a:stCxn id="149547" idx="0"/>
            <a:endCxn id="149515" idx="2"/>
          </p:cNvCxnSpPr>
          <p:nvPr/>
        </p:nvCxnSpPr>
        <p:spPr bwMode="auto">
          <a:xfrm flipH="1" flipV="1">
            <a:off x="4029075" y="4054475"/>
            <a:ext cx="10668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515" name="AutoShape 11">
            <a:extLst>
              <a:ext uri="{FF2B5EF4-FFF2-40B4-BE49-F238E27FC236}">
                <a16:creationId xmlns:a16="http://schemas.microsoft.com/office/drawing/2014/main" id="{553C3845-7ABD-48C0-BC29-11F78AF8300E}"/>
              </a:ext>
            </a:extLst>
          </p:cNvPr>
          <p:cNvSpPr>
            <a:spLocks noChangeArrowheads="1"/>
          </p:cNvSpPr>
          <p:nvPr/>
        </p:nvSpPr>
        <p:spPr bwMode="auto">
          <a:xfrm>
            <a:off x="2747964" y="3617914"/>
            <a:ext cx="256222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accent1"/>
                </a:solidFill>
              </a:rPr>
              <a:t>7  2  9  4  </a:t>
            </a:r>
            <a:r>
              <a:rPr lang="en-US" altLang="en-US" b="1">
                <a:solidFill>
                  <a:schemeClr val="accent1"/>
                </a:solidFill>
                <a:sym typeface="Symbol" panose="05050102010706020507" pitchFamily="18" charset="2"/>
              </a:rPr>
              <a:t></a:t>
            </a:r>
            <a:r>
              <a:rPr lang="en-US" altLang="en-US">
                <a:solidFill>
                  <a:schemeClr val="accent1"/>
                </a:solidFill>
              </a:rPr>
              <a:t>  2  4  7  9</a:t>
            </a:r>
          </a:p>
        </p:txBody>
      </p:sp>
      <p:sp>
        <p:nvSpPr>
          <p:cNvPr id="149524" name="AutoShape 20">
            <a:extLst>
              <a:ext uri="{FF2B5EF4-FFF2-40B4-BE49-F238E27FC236}">
                <a16:creationId xmlns:a16="http://schemas.microsoft.com/office/drawing/2014/main" id="{DBD4C8EB-19D9-4E66-92AF-C410FFAEEF98}"/>
              </a:ext>
            </a:extLst>
          </p:cNvPr>
          <p:cNvSpPr>
            <a:spLocks noChangeArrowheads="1"/>
          </p:cNvSpPr>
          <p:nvPr/>
        </p:nvSpPr>
        <p:spPr bwMode="auto">
          <a:xfrm>
            <a:off x="2590800" y="4648200"/>
            <a:ext cx="693738" cy="427038"/>
          </a:xfrm>
          <a:prstGeom prst="roundRect">
            <a:avLst>
              <a:gd name="adj" fmla="val 16667"/>
            </a:avLst>
          </a:prstGeom>
          <a:solidFill>
            <a:schemeClr val="folHlink"/>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folHlink"/>
                </a:solidFill>
              </a:rPr>
              <a:t>2 </a:t>
            </a:r>
            <a:r>
              <a:rPr lang="en-US" altLang="en-US" b="1">
                <a:solidFill>
                  <a:schemeClr val="folHlink"/>
                </a:solidFill>
                <a:sym typeface="Symbol" panose="05050102010706020507" pitchFamily="18" charset="2"/>
              </a:rPr>
              <a:t></a:t>
            </a:r>
            <a:r>
              <a:rPr lang="en-US" altLang="en-US">
                <a:solidFill>
                  <a:schemeClr val="folHlink"/>
                </a:solidFill>
              </a:rPr>
              <a:t> 2</a:t>
            </a:r>
          </a:p>
        </p:txBody>
      </p:sp>
      <p:sp>
        <p:nvSpPr>
          <p:cNvPr id="149537" name="AutoShape 33">
            <a:extLst>
              <a:ext uri="{FF2B5EF4-FFF2-40B4-BE49-F238E27FC236}">
                <a16:creationId xmlns:a16="http://schemas.microsoft.com/office/drawing/2014/main" id="{36088711-6B0A-446E-954A-D39706919F48}"/>
              </a:ext>
            </a:extLst>
          </p:cNvPr>
          <p:cNvSpPr>
            <a:spLocks noChangeArrowheads="1"/>
          </p:cNvSpPr>
          <p:nvPr/>
        </p:nvSpPr>
        <p:spPr bwMode="auto">
          <a:xfrm>
            <a:off x="3810000" y="2590801"/>
            <a:ext cx="4876800" cy="430213"/>
          </a:xfrm>
          <a:prstGeom prst="roundRect">
            <a:avLst>
              <a:gd name="adj" fmla="val 16667"/>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7  2  9  4 3  7  </a:t>
            </a:r>
            <a:r>
              <a:rPr lang="en-US" altLang="en-US" u="sng">
                <a:solidFill>
                  <a:srgbClr val="000000"/>
                </a:solidFill>
              </a:rPr>
              <a:t>6</a:t>
            </a:r>
            <a:r>
              <a:rPr lang="en-US" altLang="en-US"/>
              <a:t>  1</a:t>
            </a:r>
            <a:r>
              <a:rPr lang="en-US" altLang="en-US">
                <a:solidFill>
                  <a:schemeClr val="accent1"/>
                </a:solidFill>
              </a:rPr>
              <a:t>  </a:t>
            </a:r>
            <a:r>
              <a:rPr lang="en-US" altLang="en-US" b="1">
                <a:solidFill>
                  <a:schemeClr val="accent1"/>
                </a:solidFill>
                <a:sym typeface="Symbol" panose="05050102010706020507" pitchFamily="18" charset="2"/>
              </a:rPr>
              <a:t></a:t>
            </a:r>
            <a:r>
              <a:rPr lang="en-US" altLang="en-US"/>
              <a:t>  </a:t>
            </a:r>
            <a:r>
              <a:rPr lang="en-US" altLang="en-US">
                <a:solidFill>
                  <a:schemeClr val="accent1"/>
                </a:solidFill>
              </a:rPr>
              <a:t>1  2  3  4  6  7  8  9</a:t>
            </a:r>
          </a:p>
        </p:txBody>
      </p:sp>
      <p:cxnSp>
        <p:nvCxnSpPr>
          <p:cNvPr id="149538" name="AutoShape 34">
            <a:extLst>
              <a:ext uri="{FF2B5EF4-FFF2-40B4-BE49-F238E27FC236}">
                <a16:creationId xmlns:a16="http://schemas.microsoft.com/office/drawing/2014/main" id="{7DDF8C8A-53D0-4199-B43D-B0F8E9ECF1F9}"/>
              </a:ext>
            </a:extLst>
          </p:cNvPr>
          <p:cNvCxnSpPr>
            <a:cxnSpLocks noChangeShapeType="1"/>
            <a:stCxn id="149515" idx="0"/>
            <a:endCxn id="149537" idx="2"/>
          </p:cNvCxnSpPr>
          <p:nvPr/>
        </p:nvCxnSpPr>
        <p:spPr bwMode="auto">
          <a:xfrm flipV="1">
            <a:off x="4029076" y="3040064"/>
            <a:ext cx="2219325" cy="5683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539" name="AutoShape 35">
            <a:extLst>
              <a:ext uri="{FF2B5EF4-FFF2-40B4-BE49-F238E27FC236}">
                <a16:creationId xmlns:a16="http://schemas.microsoft.com/office/drawing/2014/main" id="{6AA72E4B-9D84-4FC5-A705-4941EA5B9428}"/>
              </a:ext>
            </a:extLst>
          </p:cNvPr>
          <p:cNvCxnSpPr>
            <a:cxnSpLocks noChangeShapeType="1"/>
            <a:stCxn id="149540" idx="0"/>
            <a:endCxn id="149537" idx="2"/>
          </p:cNvCxnSpPr>
          <p:nvPr/>
        </p:nvCxnSpPr>
        <p:spPr bwMode="auto">
          <a:xfrm flipH="1" flipV="1">
            <a:off x="6248401" y="3040064"/>
            <a:ext cx="2200275" cy="5683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540" name="AutoShape 36">
            <a:extLst>
              <a:ext uri="{FF2B5EF4-FFF2-40B4-BE49-F238E27FC236}">
                <a16:creationId xmlns:a16="http://schemas.microsoft.com/office/drawing/2014/main" id="{52CFFC4E-5C22-4B32-BEE3-AEDF22A844BE}"/>
              </a:ext>
            </a:extLst>
          </p:cNvPr>
          <p:cNvSpPr>
            <a:spLocks noChangeArrowheads="1"/>
          </p:cNvSpPr>
          <p:nvPr/>
        </p:nvSpPr>
        <p:spPr bwMode="auto">
          <a:xfrm>
            <a:off x="7167564" y="3617914"/>
            <a:ext cx="256222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accent1"/>
                </a:solidFill>
              </a:rPr>
              <a:t>3  8  6  1  </a:t>
            </a:r>
            <a:r>
              <a:rPr lang="en-US" altLang="en-US" b="1">
                <a:solidFill>
                  <a:schemeClr val="accent1"/>
                </a:solidFill>
                <a:sym typeface="Symbol" panose="05050102010706020507" pitchFamily="18" charset="2"/>
              </a:rPr>
              <a:t></a:t>
            </a:r>
            <a:r>
              <a:rPr lang="en-US" altLang="en-US">
                <a:solidFill>
                  <a:schemeClr val="accent1"/>
                </a:solidFill>
              </a:rPr>
              <a:t>  1  3  8  6</a:t>
            </a:r>
          </a:p>
        </p:txBody>
      </p:sp>
      <p:sp>
        <p:nvSpPr>
          <p:cNvPr id="149541" name="AutoShape 37">
            <a:extLst>
              <a:ext uri="{FF2B5EF4-FFF2-40B4-BE49-F238E27FC236}">
                <a16:creationId xmlns:a16="http://schemas.microsoft.com/office/drawing/2014/main" id="{5EF58E6A-B10B-4B6B-B4D8-6979CE702DB0}"/>
              </a:ext>
            </a:extLst>
          </p:cNvPr>
          <p:cNvSpPr>
            <a:spLocks noChangeArrowheads="1"/>
          </p:cNvSpPr>
          <p:nvPr/>
        </p:nvSpPr>
        <p:spPr bwMode="auto">
          <a:xfrm>
            <a:off x="7010401" y="4646614"/>
            <a:ext cx="720725" cy="427037"/>
          </a:xfrm>
          <a:prstGeom prst="roundRect">
            <a:avLst>
              <a:gd name="adj" fmla="val 16667"/>
            </a:avLst>
          </a:prstGeom>
          <a:solidFill>
            <a:schemeClr val="folHlink"/>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folHlink"/>
                </a:solidFill>
              </a:rPr>
              <a:t>3 </a:t>
            </a:r>
            <a:r>
              <a:rPr lang="en-US" altLang="en-US" b="1">
                <a:solidFill>
                  <a:schemeClr val="folHlink"/>
                </a:solidFill>
                <a:sym typeface="Symbol" panose="05050102010706020507" pitchFamily="18" charset="2"/>
              </a:rPr>
              <a:t></a:t>
            </a:r>
            <a:r>
              <a:rPr lang="en-US" altLang="en-US">
                <a:solidFill>
                  <a:schemeClr val="folHlink"/>
                </a:solidFill>
              </a:rPr>
              <a:t> 3</a:t>
            </a:r>
          </a:p>
        </p:txBody>
      </p:sp>
      <p:sp>
        <p:nvSpPr>
          <p:cNvPr id="149542" name="AutoShape 38">
            <a:extLst>
              <a:ext uri="{FF2B5EF4-FFF2-40B4-BE49-F238E27FC236}">
                <a16:creationId xmlns:a16="http://schemas.microsoft.com/office/drawing/2014/main" id="{A0C73177-E1A1-4128-90E7-67A904ED3D6D}"/>
              </a:ext>
            </a:extLst>
          </p:cNvPr>
          <p:cNvSpPr>
            <a:spLocks noChangeArrowheads="1"/>
          </p:cNvSpPr>
          <p:nvPr/>
        </p:nvSpPr>
        <p:spPr bwMode="auto">
          <a:xfrm>
            <a:off x="9144000" y="4646614"/>
            <a:ext cx="693738" cy="427037"/>
          </a:xfrm>
          <a:prstGeom prst="roundRect">
            <a:avLst>
              <a:gd name="adj" fmla="val 16667"/>
            </a:avLst>
          </a:prstGeom>
          <a:solidFill>
            <a:schemeClr val="folHlink"/>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folHlink"/>
                </a:solidFill>
              </a:rPr>
              <a:t>8 </a:t>
            </a:r>
            <a:r>
              <a:rPr lang="en-US" altLang="en-US" b="1">
                <a:solidFill>
                  <a:schemeClr val="folHlink"/>
                </a:solidFill>
                <a:sym typeface="Symbol" panose="05050102010706020507" pitchFamily="18" charset="2"/>
              </a:rPr>
              <a:t></a:t>
            </a:r>
            <a:r>
              <a:rPr lang="en-US" altLang="en-US">
                <a:solidFill>
                  <a:schemeClr val="folHlink"/>
                </a:solidFill>
              </a:rPr>
              <a:t> 8</a:t>
            </a:r>
          </a:p>
        </p:txBody>
      </p:sp>
      <p:cxnSp>
        <p:nvCxnSpPr>
          <p:cNvPr id="149543" name="AutoShape 39">
            <a:extLst>
              <a:ext uri="{FF2B5EF4-FFF2-40B4-BE49-F238E27FC236}">
                <a16:creationId xmlns:a16="http://schemas.microsoft.com/office/drawing/2014/main" id="{CB5E012D-F361-45A8-B404-505BBEF3B672}"/>
              </a:ext>
            </a:extLst>
          </p:cNvPr>
          <p:cNvCxnSpPr>
            <a:cxnSpLocks noChangeShapeType="1"/>
            <a:stCxn id="149541" idx="0"/>
            <a:endCxn id="149540" idx="2"/>
          </p:cNvCxnSpPr>
          <p:nvPr/>
        </p:nvCxnSpPr>
        <p:spPr bwMode="auto">
          <a:xfrm flipV="1">
            <a:off x="7370763" y="4054476"/>
            <a:ext cx="1077912" cy="5826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544" name="AutoShape 40">
            <a:extLst>
              <a:ext uri="{FF2B5EF4-FFF2-40B4-BE49-F238E27FC236}">
                <a16:creationId xmlns:a16="http://schemas.microsoft.com/office/drawing/2014/main" id="{2FF838F5-7F35-4301-8126-11DF8F6E61C0}"/>
              </a:ext>
            </a:extLst>
          </p:cNvPr>
          <p:cNvCxnSpPr>
            <a:cxnSpLocks noChangeShapeType="1"/>
            <a:stCxn id="149542" idx="0"/>
            <a:endCxn id="149540" idx="2"/>
          </p:cNvCxnSpPr>
          <p:nvPr/>
        </p:nvCxnSpPr>
        <p:spPr bwMode="auto">
          <a:xfrm flipH="1" flipV="1">
            <a:off x="8448675" y="4054476"/>
            <a:ext cx="1042988" cy="5826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545" name="AutoShape 41">
            <a:extLst>
              <a:ext uri="{FF2B5EF4-FFF2-40B4-BE49-F238E27FC236}">
                <a16:creationId xmlns:a16="http://schemas.microsoft.com/office/drawing/2014/main" id="{50DE8647-5849-42F7-9145-F6E6ADC1BFCA}"/>
              </a:ext>
            </a:extLst>
          </p:cNvPr>
          <p:cNvCxnSpPr>
            <a:cxnSpLocks noChangeShapeType="1"/>
            <a:stCxn id="149548" idx="0"/>
            <a:endCxn id="149547" idx="2"/>
          </p:cNvCxnSpPr>
          <p:nvPr/>
        </p:nvCxnSpPr>
        <p:spPr bwMode="auto">
          <a:xfrm flipV="1">
            <a:off x="4616451" y="5080000"/>
            <a:ext cx="4794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546" name="AutoShape 42">
            <a:extLst>
              <a:ext uri="{FF2B5EF4-FFF2-40B4-BE49-F238E27FC236}">
                <a16:creationId xmlns:a16="http://schemas.microsoft.com/office/drawing/2014/main" id="{B9AB2033-509C-43CC-822D-79CAFA603CAD}"/>
              </a:ext>
            </a:extLst>
          </p:cNvPr>
          <p:cNvCxnSpPr>
            <a:cxnSpLocks noChangeShapeType="1"/>
            <a:stCxn id="149547" idx="2"/>
            <a:endCxn id="149549" idx="0"/>
          </p:cNvCxnSpPr>
          <p:nvPr/>
        </p:nvCxnSpPr>
        <p:spPr bwMode="auto">
          <a:xfrm>
            <a:off x="5095876" y="5080000"/>
            <a:ext cx="5048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547" name="AutoShape 43">
            <a:extLst>
              <a:ext uri="{FF2B5EF4-FFF2-40B4-BE49-F238E27FC236}">
                <a16:creationId xmlns:a16="http://schemas.microsoft.com/office/drawing/2014/main" id="{8C7CB6B2-3B24-4F49-BCCC-7887BA15915B}"/>
              </a:ext>
            </a:extLst>
          </p:cNvPr>
          <p:cNvSpPr>
            <a:spLocks noChangeArrowheads="1"/>
          </p:cNvSpPr>
          <p:nvPr/>
        </p:nvSpPr>
        <p:spPr bwMode="auto">
          <a:xfrm>
            <a:off x="4348164" y="4643439"/>
            <a:ext cx="149542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accent1"/>
                </a:solidFill>
              </a:rPr>
              <a:t>9  4  </a:t>
            </a:r>
            <a:r>
              <a:rPr lang="en-US" altLang="en-US" b="1">
                <a:solidFill>
                  <a:schemeClr val="accent1"/>
                </a:solidFill>
                <a:sym typeface="Symbol" panose="05050102010706020507" pitchFamily="18" charset="2"/>
              </a:rPr>
              <a:t></a:t>
            </a:r>
            <a:r>
              <a:rPr lang="en-US" altLang="en-US">
                <a:solidFill>
                  <a:schemeClr val="accent1"/>
                </a:solidFill>
              </a:rPr>
              <a:t>  4  9</a:t>
            </a:r>
          </a:p>
        </p:txBody>
      </p:sp>
      <p:sp>
        <p:nvSpPr>
          <p:cNvPr id="149548" name="AutoShape 44">
            <a:extLst>
              <a:ext uri="{FF2B5EF4-FFF2-40B4-BE49-F238E27FC236}">
                <a16:creationId xmlns:a16="http://schemas.microsoft.com/office/drawing/2014/main" id="{46EC03ED-AAEA-4AA1-BD15-0E2FBD9A60F0}"/>
              </a:ext>
            </a:extLst>
          </p:cNvPr>
          <p:cNvSpPr>
            <a:spLocks noChangeArrowheads="1"/>
          </p:cNvSpPr>
          <p:nvPr/>
        </p:nvSpPr>
        <p:spPr bwMode="auto">
          <a:xfrm>
            <a:off x="4262439" y="5668964"/>
            <a:ext cx="706437" cy="427037"/>
          </a:xfrm>
          <a:prstGeom prst="roundRect">
            <a:avLst>
              <a:gd name="adj" fmla="val 16667"/>
            </a:avLst>
          </a:prstGeom>
          <a:solidFill>
            <a:schemeClr val="folHlink"/>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dirty="0">
                <a:solidFill>
                  <a:schemeClr val="folHlink"/>
                </a:solidFill>
              </a:rPr>
              <a:t>9 </a:t>
            </a:r>
            <a:r>
              <a:rPr lang="en-US" altLang="en-US" b="1" dirty="0">
                <a:solidFill>
                  <a:schemeClr val="folHlink"/>
                </a:solidFill>
                <a:sym typeface="Symbol" panose="05050102010706020507" pitchFamily="18" charset="2"/>
              </a:rPr>
              <a:t></a:t>
            </a:r>
            <a:r>
              <a:rPr lang="en-US" altLang="en-US" dirty="0">
                <a:solidFill>
                  <a:schemeClr val="folHlink"/>
                </a:solidFill>
              </a:rPr>
              <a:t> 9</a:t>
            </a:r>
          </a:p>
        </p:txBody>
      </p:sp>
      <p:sp>
        <p:nvSpPr>
          <p:cNvPr id="149549" name="AutoShape 45">
            <a:extLst>
              <a:ext uri="{FF2B5EF4-FFF2-40B4-BE49-F238E27FC236}">
                <a16:creationId xmlns:a16="http://schemas.microsoft.com/office/drawing/2014/main" id="{699135EE-33BB-42CB-87AE-94D4743E57D0}"/>
              </a:ext>
            </a:extLst>
          </p:cNvPr>
          <p:cNvSpPr>
            <a:spLocks noChangeArrowheads="1"/>
          </p:cNvSpPr>
          <p:nvPr/>
        </p:nvSpPr>
        <p:spPr bwMode="auto">
          <a:xfrm>
            <a:off x="5256214" y="5668964"/>
            <a:ext cx="687387" cy="427037"/>
          </a:xfrm>
          <a:prstGeom prst="roundRect">
            <a:avLst>
              <a:gd name="adj" fmla="val 16667"/>
            </a:avLst>
          </a:prstGeom>
          <a:solidFill>
            <a:schemeClr val="folHlink"/>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folHlink"/>
                </a:solidFill>
              </a:rPr>
              <a:t>4 </a:t>
            </a:r>
            <a:r>
              <a:rPr lang="en-US" altLang="en-US" b="1">
                <a:solidFill>
                  <a:schemeClr val="folHlink"/>
                </a:solidFill>
                <a:sym typeface="Symbol" panose="05050102010706020507" pitchFamily="18" charset="2"/>
              </a:rPr>
              <a:t></a:t>
            </a:r>
            <a:r>
              <a:rPr lang="en-US" altLang="en-US">
                <a:solidFill>
                  <a:schemeClr val="folHlink"/>
                </a:solidFill>
              </a:rPr>
              <a:t> 4</a:t>
            </a:r>
          </a:p>
        </p:txBody>
      </p:sp>
    </p:spTree>
  </p:cSld>
  <p:clrMapOvr>
    <a:masterClrMapping/>
  </p:clrMapOvr>
  <p:transition>
    <p:fade/>
  </p:transition>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DA85A817F38494FB2CAEF50AF632CC4" ma:contentTypeVersion="0" ma:contentTypeDescription="Create a new document." ma:contentTypeScope="" ma:versionID="289e4c6a6392d02f3682c12b86bc9121">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2427474e-60f8-4f75-abfc-98841d67cf98" ContentTypeId="0x01" PreviousValue="false"/>
</file>

<file path=customXml/itemProps1.xml><?xml version="1.0" encoding="utf-8"?>
<ds:datastoreItem xmlns:ds="http://schemas.openxmlformats.org/officeDocument/2006/customXml" ds:itemID="{1590D1E7-2A80-490F-937A-F1E57FE1C728}">
  <ds:schemaRefs>
    <ds:schemaRef ds:uri="http://purl.org/dc/dcmitype/"/>
    <ds:schemaRef ds:uri="http://purl.org/dc/elements/1.1/"/>
    <ds:schemaRef ds:uri="http://schemas.openxmlformats.org/package/2006/metadata/core-properties"/>
    <ds:schemaRef ds:uri="http://schemas.microsoft.com/office/2006/documentManagement/types"/>
    <ds:schemaRef ds:uri="http://purl.org/dc/terms/"/>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EFE2F61D-0844-4312-8295-BA9460D20164}">
  <ds:schemaRefs>
    <ds:schemaRef ds:uri="http://schemas.microsoft.com/sharepoint/v3/contenttype/forms"/>
  </ds:schemaRefs>
</ds:datastoreItem>
</file>

<file path=customXml/itemProps3.xml><?xml version="1.0" encoding="utf-8"?>
<ds:datastoreItem xmlns:ds="http://schemas.openxmlformats.org/officeDocument/2006/customXml" ds:itemID="{4DC4E235-7E3E-4972-B71D-242CFB2EA1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92744862-7C45-4E83-B459-D60330727C6B}">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Q3 2014 Board Meeting v4 November 2 2014</Template>
  <TotalTime>8342</TotalTime>
  <Words>7541</Words>
  <Application>Microsoft Office PowerPoint</Application>
  <PresentationFormat>Widescreen</PresentationFormat>
  <Paragraphs>1322</Paragraphs>
  <Slides>136</Slides>
  <Notes>77</Notes>
  <HiddenSlides>0</HiddenSlides>
  <MMClips>0</MMClips>
  <ScaleCrop>false</ScaleCrop>
  <HeadingPairs>
    <vt:vector size="8" baseType="variant">
      <vt:variant>
        <vt:lpstr>Fonts Used</vt:lpstr>
      </vt:variant>
      <vt:variant>
        <vt:i4>17</vt:i4>
      </vt:variant>
      <vt:variant>
        <vt:lpstr>Theme</vt:lpstr>
      </vt:variant>
      <vt:variant>
        <vt:i4>1</vt:i4>
      </vt:variant>
      <vt:variant>
        <vt:lpstr>Embedded OLE Servers</vt:lpstr>
      </vt:variant>
      <vt:variant>
        <vt:i4>1</vt:i4>
      </vt:variant>
      <vt:variant>
        <vt:lpstr>Slide Titles</vt:lpstr>
      </vt:variant>
      <vt:variant>
        <vt:i4>136</vt:i4>
      </vt:variant>
    </vt:vector>
  </HeadingPairs>
  <TitlesOfParts>
    <vt:vector size="155" baseType="lpstr">
      <vt:lpstr>Arial</vt:lpstr>
      <vt:lpstr>Arial</vt:lpstr>
      <vt:lpstr>Arial Unicode MS</vt:lpstr>
      <vt:lpstr>Ariel</vt:lpstr>
      <vt:lpstr>Brush Script Std</vt:lpstr>
      <vt:lpstr>Calibri</vt:lpstr>
      <vt:lpstr>Courier New</vt:lpstr>
      <vt:lpstr>Frutiger 55 Roman</vt:lpstr>
      <vt:lpstr>Helvetica</vt:lpstr>
      <vt:lpstr>Helvetica Condensed</vt:lpstr>
      <vt:lpstr>HelveticaNeue Condensed</vt:lpstr>
      <vt:lpstr>Monotype Sorts</vt:lpstr>
      <vt:lpstr>Roboto</vt:lpstr>
      <vt:lpstr>Tahoma</vt:lpstr>
      <vt:lpstr>Times</vt:lpstr>
      <vt:lpstr>Times New Roman</vt:lpstr>
      <vt:lpstr>Wingdings</vt:lpstr>
      <vt:lpstr>Blank Presentation</vt:lpstr>
      <vt:lpstr>Chart</vt:lpstr>
      <vt:lpstr>Problem Solving Techniques and Data Structures</vt:lpstr>
      <vt:lpstr>Course Objectives</vt:lpstr>
      <vt:lpstr>Session Plan</vt:lpstr>
      <vt:lpstr>Introduction to Problem Solving Techniques</vt:lpstr>
      <vt:lpstr>Skills of Software Developer</vt:lpstr>
      <vt:lpstr>Performance measures </vt:lpstr>
      <vt:lpstr>Problem-Definition </vt:lpstr>
      <vt:lpstr>Problem Solving-Steps</vt:lpstr>
      <vt:lpstr>Problem Classification</vt:lpstr>
      <vt:lpstr>Distributed/Concurrent Problems</vt:lpstr>
      <vt:lpstr>Sequential/Event based-Example</vt:lpstr>
      <vt:lpstr>Problem solving methods</vt:lpstr>
      <vt:lpstr>Heuristic/ Brute Force approach</vt:lpstr>
      <vt:lpstr>Greedy Approach</vt:lpstr>
      <vt:lpstr>Divide-and-Conquer</vt:lpstr>
      <vt:lpstr>Divide-and-Conquer Technique (cont.)</vt:lpstr>
      <vt:lpstr>What’s the difference?</vt:lpstr>
      <vt:lpstr>Dynamic Programming</vt:lpstr>
      <vt:lpstr>Dynamic Programming-Example</vt:lpstr>
      <vt:lpstr>Solution </vt:lpstr>
      <vt:lpstr>Computer Based Problem Solving -Steps</vt:lpstr>
      <vt:lpstr>Modeling Tools</vt:lpstr>
      <vt:lpstr>Flow Charts</vt:lpstr>
      <vt:lpstr>Flow Charts        </vt:lpstr>
      <vt:lpstr> Example: Flow Chart (Sequential)  </vt:lpstr>
      <vt:lpstr>Flow Chart - Selectional</vt:lpstr>
      <vt:lpstr>Example (Iterational)</vt:lpstr>
      <vt:lpstr>Flow Chart – Example (Iterational)</vt:lpstr>
      <vt:lpstr>Algorithm</vt:lpstr>
      <vt:lpstr>Algorithm</vt:lpstr>
      <vt:lpstr>Steps to develop Algorithm</vt:lpstr>
      <vt:lpstr>Algorithm – Example (1 of 2)</vt:lpstr>
      <vt:lpstr>Algorithm-Example (2 of 2)</vt:lpstr>
      <vt:lpstr>Different Patterns in Algorithms</vt:lpstr>
      <vt:lpstr>Example - Selectional</vt:lpstr>
      <vt:lpstr> Example - Iterational</vt:lpstr>
      <vt:lpstr>Pseudo Code</vt:lpstr>
      <vt:lpstr>Pseudo code - Example</vt:lpstr>
      <vt:lpstr>Pseudo codes (sequential)</vt:lpstr>
      <vt:lpstr>Pseudo codes (conditional)</vt:lpstr>
      <vt:lpstr>Pseudo codes (iteration)</vt:lpstr>
      <vt:lpstr>Recap</vt:lpstr>
      <vt:lpstr>Algorithm Design</vt:lpstr>
      <vt:lpstr>Searching and Sorting</vt:lpstr>
      <vt:lpstr>Searching Algorithms</vt:lpstr>
      <vt:lpstr> Searching Algorithm  </vt:lpstr>
      <vt:lpstr>Linear Search: A Simple Search</vt:lpstr>
      <vt:lpstr>The Scenario</vt:lpstr>
      <vt:lpstr>A Better Search Algorithm</vt:lpstr>
      <vt:lpstr>Binary Search</vt:lpstr>
      <vt:lpstr>Binary Search Algorithm</vt:lpstr>
      <vt:lpstr>The Algorithm</vt:lpstr>
      <vt:lpstr>The Algorithm</vt:lpstr>
      <vt:lpstr>The Algorithm</vt:lpstr>
      <vt:lpstr>The Binary Search Algorithm</vt:lpstr>
      <vt:lpstr>The Binary Search Algorithm</vt:lpstr>
      <vt:lpstr>Looking Left</vt:lpstr>
      <vt:lpstr>Looking Right</vt:lpstr>
      <vt:lpstr>Binary Search Example – Found</vt:lpstr>
      <vt:lpstr>Binary Search Example – Found</vt:lpstr>
      <vt:lpstr>Binary Search Example – Found</vt:lpstr>
      <vt:lpstr>Binary Search Example – Not Found</vt:lpstr>
      <vt:lpstr>Binary Search Example – Not Found</vt:lpstr>
      <vt:lpstr>Binary Search Example – Not Found</vt:lpstr>
      <vt:lpstr>Binary Search Example – Not Found</vt:lpstr>
      <vt:lpstr>Sorting Techniques</vt:lpstr>
      <vt:lpstr>Sorting</vt:lpstr>
      <vt:lpstr>Sorting</vt:lpstr>
      <vt:lpstr>Complexity of sorting Algorithm</vt:lpstr>
      <vt:lpstr>Types of Sorting Techniques</vt:lpstr>
      <vt:lpstr>Bubble sort - "Bubbling Up" the Largest Element</vt:lpstr>
      <vt:lpstr>"Bubbling Up" the Largest Element</vt:lpstr>
      <vt:lpstr>"Bubbling Up" the Largest Element</vt:lpstr>
      <vt:lpstr>"Bubbling Up" the Largest Element</vt:lpstr>
      <vt:lpstr>"Bubbling Up" the Largest Element</vt:lpstr>
      <vt:lpstr>"Bubbling Up" the Largest Element</vt:lpstr>
      <vt:lpstr>"Bubbling Up" the Largest Element</vt:lpstr>
      <vt:lpstr>Items of Interest</vt:lpstr>
      <vt:lpstr>Selection sort</vt:lpstr>
      <vt:lpstr>Selection Sort </vt:lpstr>
      <vt:lpstr>Selection Sort</vt:lpstr>
      <vt:lpstr>Selection Sort</vt:lpstr>
      <vt:lpstr>Selection Sort</vt:lpstr>
      <vt:lpstr>Selection Sort</vt:lpstr>
      <vt:lpstr>Selection Sort</vt:lpstr>
      <vt:lpstr>Selection Sort</vt:lpstr>
      <vt:lpstr>Selection Sort</vt:lpstr>
      <vt:lpstr>Selection Sort</vt:lpstr>
      <vt:lpstr>Selection Sort</vt:lpstr>
      <vt:lpstr>Selection Sort</vt:lpstr>
      <vt:lpstr>Selection Sort</vt:lpstr>
      <vt:lpstr>Selection Sort</vt:lpstr>
      <vt:lpstr>Selection Sort</vt:lpstr>
      <vt:lpstr>“Divide and Conquer”</vt:lpstr>
      <vt:lpstr>Mergesort</vt:lpstr>
      <vt:lpstr>Quick Sort</vt:lpstr>
      <vt:lpstr>Quick Sort</vt:lpstr>
      <vt:lpstr>Quick-Sort Tree</vt:lpstr>
      <vt:lpstr>Execution Example</vt:lpstr>
      <vt:lpstr>Execution Example (cont.)</vt:lpstr>
      <vt:lpstr>Execution Example (cont.)</vt:lpstr>
      <vt:lpstr>Execution Example (cont.)</vt:lpstr>
      <vt:lpstr>Execution Example (cont.)</vt:lpstr>
      <vt:lpstr>Execution Example (cont.)</vt:lpstr>
      <vt:lpstr>Execution Example (cont.)</vt:lpstr>
      <vt:lpstr>Heap Sort</vt:lpstr>
      <vt:lpstr>Heap Sort</vt:lpstr>
      <vt:lpstr>Sample Run</vt:lpstr>
      <vt:lpstr> Heap Sort - Video link </vt:lpstr>
      <vt:lpstr>  Merge Sort Vs Quick Sort - Video link </vt:lpstr>
      <vt:lpstr>Additional References</vt:lpstr>
      <vt:lpstr>Data Structures</vt:lpstr>
      <vt:lpstr>Data Structures</vt:lpstr>
      <vt:lpstr>Data Structures</vt:lpstr>
      <vt:lpstr>Types of Data Structure</vt:lpstr>
      <vt:lpstr>Basic data structures: data collections</vt:lpstr>
      <vt:lpstr>Static vs. Dynamic Structures</vt:lpstr>
      <vt:lpstr>Array</vt:lpstr>
      <vt:lpstr>Linked List</vt:lpstr>
      <vt:lpstr>Stack</vt:lpstr>
      <vt:lpstr>Data Structure -- Stacks</vt:lpstr>
      <vt:lpstr>Data Structures -- Stacks</vt:lpstr>
      <vt:lpstr>Data Structure -- Stacks</vt:lpstr>
      <vt:lpstr>Data Structure -- Stacks</vt:lpstr>
      <vt:lpstr>Data Structure -- Queues</vt:lpstr>
      <vt:lpstr>Data Structure -- Queues</vt:lpstr>
      <vt:lpstr>Data Structure -- Queues</vt:lpstr>
      <vt:lpstr>Data Structure -- Queues</vt:lpstr>
      <vt:lpstr>Trees </vt:lpstr>
      <vt:lpstr>Organization chart represented via a tree data structure</vt:lpstr>
      <vt:lpstr>Tree Traversal</vt:lpstr>
      <vt:lpstr>Tree traversal (cont..) </vt:lpstr>
      <vt:lpstr>Graph</vt:lpstr>
      <vt:lpstr>Summary</vt:lpstr>
      <vt:lpstr>Learning material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Sivaraj R</dc:creator>
  <cp:lastModifiedBy>Muruganantham A</cp:lastModifiedBy>
  <cp:revision>642</cp:revision>
  <dcterms:created xsi:type="dcterms:W3CDTF">2014-11-02T05:32:32Z</dcterms:created>
  <dcterms:modified xsi:type="dcterms:W3CDTF">2019-07-12T07:08:32Z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0x010100DDA85A817F38494FB2CAEF50AF632CC4</vt:lpwstr>
  </property>
</Properties>
</file>