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40"/>
  </p:notesMasterIdLst>
  <p:handoutMasterIdLst>
    <p:handoutMasterId r:id="rId41"/>
  </p:handoutMasterIdLst>
  <p:sldIdLst>
    <p:sldId id="256" r:id="rId6"/>
    <p:sldId id="257" r:id="rId7"/>
    <p:sldId id="347" r:id="rId8"/>
    <p:sldId id="272" r:id="rId9"/>
    <p:sldId id="278" r:id="rId10"/>
    <p:sldId id="258" r:id="rId11"/>
    <p:sldId id="273" r:id="rId12"/>
    <p:sldId id="284" r:id="rId13"/>
    <p:sldId id="285" r:id="rId14"/>
    <p:sldId id="302" r:id="rId15"/>
    <p:sldId id="277" r:id="rId16"/>
    <p:sldId id="343" r:id="rId17"/>
    <p:sldId id="299" r:id="rId18"/>
    <p:sldId id="301" r:id="rId19"/>
    <p:sldId id="286" r:id="rId20"/>
    <p:sldId id="344" r:id="rId21"/>
    <p:sldId id="333" r:id="rId22"/>
    <p:sldId id="334" r:id="rId23"/>
    <p:sldId id="336" r:id="rId24"/>
    <p:sldId id="337" r:id="rId25"/>
    <p:sldId id="338" r:id="rId26"/>
    <p:sldId id="339" r:id="rId27"/>
    <p:sldId id="340" r:id="rId28"/>
    <p:sldId id="341" r:id="rId29"/>
    <p:sldId id="345" r:id="rId30"/>
    <p:sldId id="265" r:id="rId31"/>
    <p:sldId id="288" r:id="rId32"/>
    <p:sldId id="289" r:id="rId33"/>
    <p:sldId id="290" r:id="rId34"/>
    <p:sldId id="296" r:id="rId35"/>
    <p:sldId id="280" r:id="rId36"/>
    <p:sldId id="346" r:id="rId37"/>
    <p:sldId id="323" r:id="rId38"/>
    <p:sldId id="26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4" d="100"/>
          <a:sy n="64" d="100"/>
        </p:scale>
        <p:origin x="97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514" y="2631511"/>
            <a:ext cx="6301712" cy="1141943"/>
          </a:xfrm>
        </p:spPr>
        <p:txBody>
          <a:bodyPr/>
          <a:lstStyle/>
          <a:p>
            <a:r>
              <a:rPr lang="en-US" dirty="0"/>
              <a:t>UNIX Commands: Directory </a:t>
            </a:r>
          </a:p>
        </p:txBody>
      </p:sp>
    </p:spTree>
    <p:extLst>
      <p:ext uri="{BB962C8B-B14F-4D97-AF65-F5344CB8AC3E}">
        <p14:creationId xmlns:p14="http://schemas.microsoft.com/office/powerpoint/2010/main" val="2270818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Command				</a:t>
            </a:r>
          </a:p>
        </p:txBody>
      </p:sp>
      <p:sp>
        <p:nvSpPr>
          <p:cNvPr id="3" name="Content Placeholder 2"/>
          <p:cNvSpPr>
            <a:spLocks noGrp="1"/>
          </p:cNvSpPr>
          <p:nvPr>
            <p:ph idx="1"/>
          </p:nvPr>
        </p:nvSpPr>
        <p:spPr>
          <a:xfrm>
            <a:off x="408684" y="1259174"/>
            <a:ext cx="11373491" cy="5215006"/>
          </a:xfrm>
        </p:spPr>
        <p:txBody>
          <a:bodyPr>
            <a:normAutofit/>
          </a:bodyPr>
          <a:lstStyle/>
          <a:p>
            <a:r>
              <a:rPr lang="en-US" dirty="0" err="1"/>
              <a:t>pwd</a:t>
            </a:r>
            <a:r>
              <a:rPr lang="en-US" b="1" dirty="0"/>
              <a:t> </a:t>
            </a:r>
          </a:p>
          <a:p>
            <a:pPr lvl="1">
              <a:buFont typeface="Wingdings" panose="05000000000000000000" pitchFamily="2" charset="2"/>
              <a:buChar char="ü"/>
            </a:pPr>
            <a:r>
              <a:rPr lang="en-US" dirty="0"/>
              <a:t>To get the present working directory </a:t>
            </a:r>
          </a:p>
          <a:p>
            <a:pPr lvl="1">
              <a:buFont typeface="Wingdings" panose="05000000000000000000" pitchFamily="2" charset="2"/>
              <a:buChar char="ü"/>
            </a:pPr>
            <a:r>
              <a:rPr lang="en-US" dirty="0" err="1"/>
              <a:t>pwd</a:t>
            </a:r>
            <a:r>
              <a:rPr lang="en-US" dirty="0"/>
              <a:t>  is used to identify the present directory in which the user is working. </a:t>
            </a:r>
          </a:p>
          <a:p>
            <a:pPr lvl="1">
              <a:buFont typeface="Wingdings" panose="05000000000000000000" pitchFamily="2" charset="2"/>
              <a:buChar char="ü"/>
            </a:pPr>
            <a:r>
              <a:rPr lang="en-US" dirty="0"/>
              <a:t>$ </a:t>
            </a:r>
            <a:r>
              <a:rPr lang="en-US" dirty="0" err="1"/>
              <a:t>pwd</a:t>
            </a:r>
            <a:r>
              <a:rPr lang="en-US" dirty="0"/>
              <a:t> &lt;enter&gt; </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r>
              <a:rPr lang="en-US" dirty="0" err="1"/>
              <a:t>mkdir</a:t>
            </a:r>
            <a:endParaRPr lang="en-US" dirty="0"/>
          </a:p>
          <a:p>
            <a:pPr lvl="1">
              <a:buFont typeface="Wingdings" panose="05000000000000000000" pitchFamily="2" charset="2"/>
              <a:buChar char="ü"/>
            </a:pPr>
            <a:r>
              <a:rPr lang="en-US" b="1" dirty="0"/>
              <a:t> </a:t>
            </a:r>
            <a:r>
              <a:rPr lang="en-US" dirty="0"/>
              <a:t>To create a new directory by an user in Unix  </a:t>
            </a:r>
          </a:p>
          <a:p>
            <a:pPr lvl="1">
              <a:buFont typeface="Wingdings" panose="05000000000000000000" pitchFamily="2" charset="2"/>
              <a:buChar char="ü"/>
            </a:pPr>
            <a:r>
              <a:rPr lang="en-US" dirty="0"/>
              <a:t> $</a:t>
            </a:r>
            <a:r>
              <a:rPr lang="en-US" dirty="0" err="1"/>
              <a:t>mkdir</a:t>
            </a:r>
            <a:r>
              <a:rPr lang="en-US" dirty="0"/>
              <a:t> </a:t>
            </a:r>
            <a:r>
              <a:rPr lang="en-US" dirty="0" err="1"/>
              <a:t>dirxyz</a:t>
            </a:r>
            <a:r>
              <a:rPr lang="en-US" dirty="0"/>
              <a:t>                                                          </a:t>
            </a:r>
          </a:p>
          <a:p>
            <a:pPr marL="609036" lvl="1" indent="0">
              <a:buNone/>
            </a:pPr>
            <a:endParaRPr lang="en-US" dirty="0"/>
          </a:p>
          <a:p>
            <a:pPr marL="609036" lvl="1" indent="0">
              <a:buNone/>
            </a:pPr>
            <a:endParaRPr lang="en-US" dirty="0"/>
          </a:p>
          <a:p>
            <a:pPr lvl="1">
              <a:buFont typeface="Wingdings" panose="05000000000000000000" pitchFamily="2" charset="2"/>
              <a:buChar char="ü"/>
            </a:pPr>
            <a:endParaRPr lang="en-US" dirty="0"/>
          </a:p>
        </p:txBody>
      </p:sp>
      <p:pic>
        <p:nvPicPr>
          <p:cNvPr id="4" name="Picture 3">
            <a:extLst>
              <a:ext uri="{FF2B5EF4-FFF2-40B4-BE49-F238E27FC236}">
                <a16:creationId xmlns:a16="http://schemas.microsoft.com/office/drawing/2014/main" id="{D1AFC449-1314-43CE-9877-8A6BC2FE15D1}"/>
              </a:ext>
            </a:extLst>
          </p:cNvPr>
          <p:cNvPicPr>
            <a:picLocks noChangeAspect="1"/>
          </p:cNvPicPr>
          <p:nvPr/>
        </p:nvPicPr>
        <p:blipFill rotWithShape="1">
          <a:blip r:embed="rId2"/>
          <a:srcRect l="-574" t="277" r="64635" b="80697"/>
          <a:stretch/>
        </p:blipFill>
        <p:spPr>
          <a:xfrm>
            <a:off x="4378108" y="2752458"/>
            <a:ext cx="4891299" cy="1324082"/>
          </a:xfrm>
          <a:prstGeom prst="rect">
            <a:avLst/>
          </a:prstGeom>
        </p:spPr>
      </p:pic>
      <p:pic>
        <p:nvPicPr>
          <p:cNvPr id="5" name="Picture 4">
            <a:extLst>
              <a:ext uri="{FF2B5EF4-FFF2-40B4-BE49-F238E27FC236}">
                <a16:creationId xmlns:a16="http://schemas.microsoft.com/office/drawing/2014/main" id="{9A64C5FC-F22F-47BF-BD75-316FCCD6E199}"/>
              </a:ext>
            </a:extLst>
          </p:cNvPr>
          <p:cNvPicPr>
            <a:picLocks noChangeAspect="1"/>
          </p:cNvPicPr>
          <p:nvPr/>
        </p:nvPicPr>
        <p:blipFill rotWithShape="1">
          <a:blip r:embed="rId3"/>
          <a:srcRect t="17034" r="64959" b="68533"/>
          <a:stretch/>
        </p:blipFill>
        <p:spPr>
          <a:xfrm>
            <a:off x="4378109" y="5150098"/>
            <a:ext cx="4891300" cy="1324082"/>
          </a:xfrm>
          <a:prstGeom prst="rect">
            <a:avLst/>
          </a:prstGeom>
        </p:spPr>
      </p:pic>
    </p:spTree>
    <p:extLst>
      <p:ext uri="{BB962C8B-B14F-4D97-AF65-F5344CB8AC3E}">
        <p14:creationId xmlns:p14="http://schemas.microsoft.com/office/powerpoint/2010/main" val="22624476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88E4-6301-4874-9DB0-B7F28C6AC667}"/>
              </a:ext>
            </a:extLst>
          </p:cNvPr>
          <p:cNvSpPr>
            <a:spLocks noGrp="1"/>
          </p:cNvSpPr>
          <p:nvPr>
            <p:ph type="title"/>
          </p:nvPr>
        </p:nvSpPr>
        <p:spPr/>
        <p:txBody>
          <a:bodyPr/>
          <a:lstStyle/>
          <a:p>
            <a:r>
              <a:rPr lang="en-US" dirty="0"/>
              <a:t>Directory Command				</a:t>
            </a:r>
            <a:r>
              <a:rPr lang="en-US" dirty="0" err="1"/>
              <a:t>Cont</a:t>
            </a:r>
            <a:r>
              <a:rPr lang="en-US" dirty="0"/>
              <a:t>… </a:t>
            </a:r>
          </a:p>
        </p:txBody>
      </p:sp>
      <p:sp>
        <p:nvSpPr>
          <p:cNvPr id="3" name="Content Placeholder 2">
            <a:extLst>
              <a:ext uri="{FF2B5EF4-FFF2-40B4-BE49-F238E27FC236}">
                <a16:creationId xmlns:a16="http://schemas.microsoft.com/office/drawing/2014/main" id="{F355642E-E381-49C4-8316-CE449601DE8A}"/>
              </a:ext>
            </a:extLst>
          </p:cNvPr>
          <p:cNvSpPr>
            <a:spLocks noGrp="1"/>
          </p:cNvSpPr>
          <p:nvPr>
            <p:ph idx="1"/>
          </p:nvPr>
        </p:nvSpPr>
        <p:spPr/>
        <p:txBody>
          <a:bodyPr/>
          <a:lstStyle/>
          <a:p>
            <a:r>
              <a:rPr lang="en-US" dirty="0"/>
              <a:t>cat  </a:t>
            </a:r>
          </a:p>
          <a:p>
            <a:pPr lvl="1">
              <a:buFont typeface="Wingdings" panose="05000000000000000000" pitchFamily="2" charset="2"/>
              <a:buChar char="ü"/>
            </a:pPr>
            <a:r>
              <a:rPr lang="en-US" dirty="0"/>
              <a:t>$ cat &gt; file</a:t>
            </a:r>
          </a:p>
          <a:p>
            <a:pPr lvl="1">
              <a:buFont typeface="Wingdings" panose="05000000000000000000" pitchFamily="2" charset="2"/>
              <a:buChar char="ü"/>
            </a:pPr>
            <a:r>
              <a:rPr lang="en-US" dirty="0"/>
              <a:t>It creates a new file by accepting text from the standard input </a:t>
            </a:r>
          </a:p>
          <a:p>
            <a:pPr marL="609036" lvl="1" indent="0">
              <a:buNone/>
            </a:pPr>
            <a:endParaRPr lang="en-US" dirty="0"/>
          </a:p>
          <a:p>
            <a:endParaRPr lang="en-US" dirty="0"/>
          </a:p>
        </p:txBody>
      </p:sp>
      <p:pic>
        <p:nvPicPr>
          <p:cNvPr id="4" name="Picture 3">
            <a:extLst>
              <a:ext uri="{FF2B5EF4-FFF2-40B4-BE49-F238E27FC236}">
                <a16:creationId xmlns:a16="http://schemas.microsoft.com/office/drawing/2014/main" id="{A372D9D1-9692-4BDA-A839-5CF1D84F0EC2}"/>
              </a:ext>
            </a:extLst>
          </p:cNvPr>
          <p:cNvPicPr>
            <a:picLocks noChangeAspect="1"/>
          </p:cNvPicPr>
          <p:nvPr/>
        </p:nvPicPr>
        <p:blipFill rotWithShape="1">
          <a:blip r:embed="rId2"/>
          <a:srcRect t="28550" r="58689" b="16924"/>
          <a:stretch/>
        </p:blipFill>
        <p:spPr>
          <a:xfrm>
            <a:off x="4736892" y="2902987"/>
            <a:ext cx="5036695" cy="3227990"/>
          </a:xfrm>
          <a:prstGeom prst="rect">
            <a:avLst/>
          </a:prstGeom>
        </p:spPr>
      </p:pic>
    </p:spTree>
    <p:extLst>
      <p:ext uri="{BB962C8B-B14F-4D97-AF65-F5344CB8AC3E}">
        <p14:creationId xmlns:p14="http://schemas.microsoft.com/office/powerpoint/2010/main" val="21599043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Command				</a:t>
            </a:r>
            <a:r>
              <a:rPr lang="en-US" dirty="0" err="1"/>
              <a:t>Cont</a:t>
            </a:r>
            <a:r>
              <a:rPr lang="en-US" dirty="0"/>
              <a:t>… </a:t>
            </a:r>
          </a:p>
        </p:txBody>
      </p:sp>
      <p:sp>
        <p:nvSpPr>
          <p:cNvPr id="3" name="Content Placeholder 2"/>
          <p:cNvSpPr>
            <a:spLocks noGrp="1"/>
          </p:cNvSpPr>
          <p:nvPr>
            <p:ph idx="1"/>
          </p:nvPr>
        </p:nvSpPr>
        <p:spPr>
          <a:xfrm>
            <a:off x="408684" y="989351"/>
            <a:ext cx="11373491" cy="5484830"/>
          </a:xfrm>
        </p:spPr>
        <p:txBody>
          <a:bodyPr>
            <a:normAutofit/>
          </a:bodyPr>
          <a:lstStyle/>
          <a:p>
            <a:r>
              <a:rPr lang="en-US" dirty="0"/>
              <a:t>cd </a:t>
            </a:r>
          </a:p>
          <a:p>
            <a:pPr lvl="1">
              <a:buFont typeface="Wingdings" panose="05000000000000000000" pitchFamily="2" charset="2"/>
              <a:buChar char="ü"/>
            </a:pPr>
            <a:r>
              <a:rPr lang="en-US" dirty="0"/>
              <a:t>To change from the present working directory </a:t>
            </a:r>
          </a:p>
          <a:p>
            <a:pPr lvl="1">
              <a:buFont typeface="Wingdings" panose="05000000000000000000" pitchFamily="2" charset="2"/>
              <a:buChar char="ü"/>
            </a:pPr>
            <a:r>
              <a:rPr lang="en-US" dirty="0"/>
              <a:t>Changing from one directory to the other is done by the command cd</a:t>
            </a:r>
          </a:p>
          <a:p>
            <a:pPr lvl="1">
              <a:buFont typeface="Wingdings" panose="05000000000000000000" pitchFamily="2" charset="2"/>
              <a:buChar char="ü"/>
            </a:pPr>
            <a:r>
              <a:rPr lang="en-US" dirty="0"/>
              <a:t> $cd /</a:t>
            </a:r>
            <a:r>
              <a:rPr lang="en-US" dirty="0" err="1"/>
              <a:t>usr</a:t>
            </a:r>
            <a:r>
              <a:rPr lang="en-US" dirty="0"/>
              <a:t>/</a:t>
            </a:r>
            <a:r>
              <a:rPr lang="en-US" dirty="0" err="1"/>
              <a:t>dirxyz</a:t>
            </a:r>
            <a:r>
              <a:rPr lang="en-US" dirty="0"/>
              <a:t>/AP </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endParaRPr lang="en-US" dirty="0"/>
          </a:p>
          <a:p>
            <a:r>
              <a:rPr lang="en-US" dirty="0"/>
              <a:t>mv </a:t>
            </a:r>
          </a:p>
          <a:p>
            <a:pPr lvl="1">
              <a:buFont typeface="Wingdings" panose="05000000000000000000" pitchFamily="2" charset="2"/>
              <a:buChar char="ü"/>
            </a:pPr>
            <a:r>
              <a:rPr lang="en-US" dirty="0"/>
              <a:t>To rename the files </a:t>
            </a:r>
          </a:p>
          <a:p>
            <a:pPr lvl="1">
              <a:buFont typeface="Wingdings" panose="05000000000000000000" pitchFamily="2" charset="2"/>
              <a:buChar char="ü"/>
            </a:pPr>
            <a:r>
              <a:rPr lang="en-US" dirty="0"/>
              <a:t>mv  is used to change the name of files and directories </a:t>
            </a:r>
          </a:p>
          <a:p>
            <a:pPr lvl="1">
              <a:buFont typeface="Wingdings" panose="05000000000000000000" pitchFamily="2" charset="2"/>
              <a:buChar char="ü"/>
            </a:pPr>
            <a:r>
              <a:rPr lang="en-US" dirty="0"/>
              <a:t>$mv </a:t>
            </a:r>
            <a:r>
              <a:rPr lang="en-US" dirty="0" err="1"/>
              <a:t>fileabc</a:t>
            </a:r>
            <a:r>
              <a:rPr lang="en-US" dirty="0"/>
              <a:t> </a:t>
            </a:r>
            <a:r>
              <a:rPr lang="en-US" dirty="0" err="1"/>
              <a:t>filexyz</a:t>
            </a:r>
            <a:endParaRPr lang="en-US" dirty="0"/>
          </a:p>
          <a:p>
            <a:pPr marL="0" indent="0">
              <a:buNone/>
            </a:pPr>
            <a:endParaRPr lang="en-US" dirty="0"/>
          </a:p>
        </p:txBody>
      </p:sp>
      <p:pic>
        <p:nvPicPr>
          <p:cNvPr id="5" name="Picture 4">
            <a:extLst>
              <a:ext uri="{FF2B5EF4-FFF2-40B4-BE49-F238E27FC236}">
                <a16:creationId xmlns:a16="http://schemas.microsoft.com/office/drawing/2014/main" id="{6D71EDF4-8687-4493-8E42-403207120018}"/>
              </a:ext>
            </a:extLst>
          </p:cNvPr>
          <p:cNvPicPr>
            <a:picLocks noChangeAspect="1"/>
          </p:cNvPicPr>
          <p:nvPr/>
        </p:nvPicPr>
        <p:blipFill rotWithShape="1">
          <a:blip r:embed="rId2"/>
          <a:srcRect t="5575" r="38524" b="68534"/>
          <a:stretch/>
        </p:blipFill>
        <p:spPr>
          <a:xfrm>
            <a:off x="4175252" y="2388065"/>
            <a:ext cx="7067371" cy="1673485"/>
          </a:xfrm>
          <a:prstGeom prst="rect">
            <a:avLst/>
          </a:prstGeom>
        </p:spPr>
      </p:pic>
      <p:pic>
        <p:nvPicPr>
          <p:cNvPr id="6" name="Picture 5">
            <a:extLst>
              <a:ext uri="{FF2B5EF4-FFF2-40B4-BE49-F238E27FC236}">
                <a16:creationId xmlns:a16="http://schemas.microsoft.com/office/drawing/2014/main" id="{ADBF2F53-989D-4C25-82E9-B8E2B1956C7A}"/>
              </a:ext>
            </a:extLst>
          </p:cNvPr>
          <p:cNvPicPr>
            <a:picLocks noChangeAspect="1"/>
          </p:cNvPicPr>
          <p:nvPr/>
        </p:nvPicPr>
        <p:blipFill rotWithShape="1">
          <a:blip r:embed="rId3"/>
          <a:srcRect t="14408" r="38524" b="61755"/>
          <a:stretch/>
        </p:blipFill>
        <p:spPr>
          <a:xfrm>
            <a:off x="4175252" y="5113510"/>
            <a:ext cx="7067371" cy="1360671"/>
          </a:xfrm>
          <a:prstGeom prst="rect">
            <a:avLst/>
          </a:prstGeom>
        </p:spPr>
      </p:pic>
    </p:spTree>
    <p:extLst>
      <p:ext uri="{BB962C8B-B14F-4D97-AF65-F5344CB8AC3E}">
        <p14:creationId xmlns:p14="http://schemas.microsoft.com/office/powerpoint/2010/main" val="38420272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Command				</a:t>
            </a:r>
            <a:r>
              <a:rPr lang="en-US" dirty="0" err="1"/>
              <a:t>Cont</a:t>
            </a:r>
            <a:r>
              <a:rPr lang="en-US" dirty="0"/>
              <a:t>… </a:t>
            </a:r>
          </a:p>
        </p:txBody>
      </p:sp>
      <p:sp>
        <p:nvSpPr>
          <p:cNvPr id="3" name="Content Placeholder 2"/>
          <p:cNvSpPr>
            <a:spLocks noGrp="1"/>
          </p:cNvSpPr>
          <p:nvPr>
            <p:ph idx="1"/>
          </p:nvPr>
        </p:nvSpPr>
        <p:spPr>
          <a:xfrm>
            <a:off x="408684" y="827012"/>
            <a:ext cx="11373491" cy="5918561"/>
          </a:xfrm>
        </p:spPr>
        <p:txBody>
          <a:bodyPr>
            <a:normAutofit/>
          </a:bodyPr>
          <a:lstStyle/>
          <a:p>
            <a:r>
              <a:rPr lang="en-US" dirty="0" err="1"/>
              <a:t>cp</a:t>
            </a:r>
            <a:endParaRPr lang="en-US" dirty="0"/>
          </a:p>
          <a:p>
            <a:pPr lvl="1">
              <a:buFont typeface="Wingdings" panose="05000000000000000000" pitchFamily="2" charset="2"/>
              <a:buChar char="ü"/>
            </a:pPr>
            <a:r>
              <a:rPr lang="en-US" dirty="0"/>
              <a:t>To copy the contents of one file into another file </a:t>
            </a:r>
          </a:p>
          <a:p>
            <a:pPr lvl="1">
              <a:buFont typeface="Wingdings" panose="05000000000000000000" pitchFamily="2" charset="2"/>
              <a:buChar char="ü"/>
            </a:pPr>
            <a:r>
              <a:rPr lang="en-US" dirty="0"/>
              <a:t>$ </a:t>
            </a:r>
            <a:r>
              <a:rPr lang="en-US" dirty="0" err="1"/>
              <a:t>cp</a:t>
            </a:r>
            <a:r>
              <a:rPr lang="en-US" dirty="0"/>
              <a:t> file1 file2</a:t>
            </a:r>
          </a:p>
          <a:p>
            <a:pPr lvl="1">
              <a:buFont typeface="Wingdings" panose="05000000000000000000" pitchFamily="2" charset="2"/>
              <a:buChar char="ü"/>
            </a:pPr>
            <a:r>
              <a:rPr lang="en-US" dirty="0"/>
              <a:t>Copies file1 to file2 </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r>
              <a:rPr lang="en-US" dirty="0"/>
              <a:t>ls </a:t>
            </a:r>
          </a:p>
          <a:p>
            <a:pPr lvl="1">
              <a:buFont typeface="Wingdings" panose="05000000000000000000" pitchFamily="2" charset="2"/>
              <a:buChar char="ü"/>
            </a:pPr>
            <a:r>
              <a:rPr lang="en-US" dirty="0"/>
              <a:t>The command ls  is used to list the files and directories which are available in that current working directory </a:t>
            </a:r>
          </a:p>
          <a:p>
            <a:pPr lvl="1">
              <a:buFont typeface="Wingdings" panose="05000000000000000000" pitchFamily="2" charset="2"/>
              <a:buChar char="ü"/>
            </a:pPr>
            <a:r>
              <a:rPr lang="en-US" dirty="0"/>
              <a:t>$ ls &lt;enter&gt;</a:t>
            </a:r>
          </a:p>
          <a:p>
            <a:pPr lvl="1">
              <a:buFont typeface="Wingdings" panose="05000000000000000000" pitchFamily="2" charset="2"/>
              <a:buChar char="ü"/>
            </a:pPr>
            <a:endParaRPr lang="en-US" dirty="0"/>
          </a:p>
          <a:p>
            <a:pPr marL="0" indent="0">
              <a:buNone/>
            </a:pPr>
            <a:endParaRPr lang="en-US" dirty="0"/>
          </a:p>
        </p:txBody>
      </p:sp>
      <p:pic>
        <p:nvPicPr>
          <p:cNvPr id="5" name="Picture 4">
            <a:extLst>
              <a:ext uri="{FF2B5EF4-FFF2-40B4-BE49-F238E27FC236}">
                <a16:creationId xmlns:a16="http://schemas.microsoft.com/office/drawing/2014/main" id="{9CA6287B-E1E4-4DA9-9F18-F6D2121296FA}"/>
              </a:ext>
            </a:extLst>
          </p:cNvPr>
          <p:cNvPicPr>
            <a:picLocks noChangeAspect="1"/>
          </p:cNvPicPr>
          <p:nvPr/>
        </p:nvPicPr>
        <p:blipFill rotWithShape="1">
          <a:blip r:embed="rId2"/>
          <a:srcRect t="36059" r="38893" b="47977"/>
          <a:stretch/>
        </p:blipFill>
        <p:spPr>
          <a:xfrm>
            <a:off x="4576996" y="5647490"/>
            <a:ext cx="6695606" cy="929389"/>
          </a:xfrm>
          <a:prstGeom prst="rect">
            <a:avLst/>
          </a:prstGeom>
        </p:spPr>
      </p:pic>
      <p:pic>
        <p:nvPicPr>
          <p:cNvPr id="6" name="Picture 5">
            <a:extLst>
              <a:ext uri="{FF2B5EF4-FFF2-40B4-BE49-F238E27FC236}">
                <a16:creationId xmlns:a16="http://schemas.microsoft.com/office/drawing/2014/main" id="{916C550B-F4DD-4D69-A318-3972168DACBD}"/>
              </a:ext>
            </a:extLst>
          </p:cNvPr>
          <p:cNvPicPr>
            <a:picLocks noChangeAspect="1"/>
          </p:cNvPicPr>
          <p:nvPr/>
        </p:nvPicPr>
        <p:blipFill rotWithShape="1">
          <a:blip r:embed="rId3"/>
          <a:srcRect t="9379" r="38893" b="20860"/>
          <a:stretch/>
        </p:blipFill>
        <p:spPr>
          <a:xfrm>
            <a:off x="4576995" y="1783265"/>
            <a:ext cx="6695607" cy="2907972"/>
          </a:xfrm>
          <a:prstGeom prst="rect">
            <a:avLst/>
          </a:prstGeom>
        </p:spPr>
      </p:pic>
    </p:spTree>
    <p:extLst>
      <p:ext uri="{BB962C8B-B14F-4D97-AF65-F5344CB8AC3E}">
        <p14:creationId xmlns:p14="http://schemas.microsoft.com/office/powerpoint/2010/main" val="4047319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Command				 </a:t>
            </a:r>
          </a:p>
        </p:txBody>
      </p:sp>
      <p:sp>
        <p:nvSpPr>
          <p:cNvPr id="3" name="Content Placeholder 2"/>
          <p:cNvSpPr>
            <a:spLocks noGrp="1"/>
          </p:cNvSpPr>
          <p:nvPr>
            <p:ph idx="1"/>
          </p:nvPr>
        </p:nvSpPr>
        <p:spPr>
          <a:xfrm>
            <a:off x="408684" y="1169233"/>
            <a:ext cx="11373491" cy="5304947"/>
          </a:xfrm>
        </p:spPr>
        <p:txBody>
          <a:bodyPr/>
          <a:lstStyle/>
          <a:p>
            <a:r>
              <a:rPr lang="en-US" dirty="0"/>
              <a:t>rm </a:t>
            </a:r>
          </a:p>
          <a:p>
            <a:pPr lvl="1">
              <a:buFont typeface="Wingdings" panose="05000000000000000000" pitchFamily="2" charset="2"/>
              <a:buChar char="ü"/>
            </a:pPr>
            <a:r>
              <a:rPr lang="en-US" dirty="0"/>
              <a:t>To delete a file </a:t>
            </a:r>
          </a:p>
          <a:p>
            <a:pPr lvl="1">
              <a:buFont typeface="Wingdings" panose="05000000000000000000" pitchFamily="2" charset="2"/>
              <a:buChar char="ü"/>
            </a:pPr>
            <a:r>
              <a:rPr lang="en-US" dirty="0"/>
              <a:t>rm command is used for deleting unwanted files/directories </a:t>
            </a:r>
          </a:p>
          <a:p>
            <a:pPr lvl="1">
              <a:buFont typeface="Wingdings" panose="05000000000000000000" pitchFamily="2" charset="2"/>
              <a:buChar char="ü"/>
            </a:pPr>
            <a:r>
              <a:rPr lang="en-US" dirty="0"/>
              <a:t>$ rm  file   </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609036" lvl="1" indent="0">
              <a:buNone/>
            </a:pPr>
            <a:r>
              <a:rPr lang="en-US" dirty="0"/>
              <a:t>           </a:t>
            </a:r>
          </a:p>
          <a:p>
            <a:r>
              <a:rPr lang="en-US" dirty="0" err="1"/>
              <a:t>rmdir</a:t>
            </a:r>
            <a:r>
              <a:rPr lang="en-US" dirty="0"/>
              <a:t> </a:t>
            </a:r>
          </a:p>
          <a:p>
            <a:pPr lvl="1">
              <a:buFont typeface="Wingdings" panose="05000000000000000000" pitchFamily="2" charset="2"/>
              <a:buChar char="ü"/>
            </a:pPr>
            <a:r>
              <a:rPr lang="en-US" dirty="0"/>
              <a:t>To remove a directory from the file system </a:t>
            </a:r>
          </a:p>
          <a:p>
            <a:pPr lvl="1">
              <a:buFont typeface="Wingdings" panose="05000000000000000000" pitchFamily="2" charset="2"/>
              <a:buChar char="ü"/>
            </a:pPr>
            <a:r>
              <a:rPr lang="en-US" dirty="0"/>
              <a:t>$</a:t>
            </a:r>
            <a:r>
              <a:rPr lang="en-US" dirty="0" err="1"/>
              <a:t>rmdir</a:t>
            </a:r>
            <a:r>
              <a:rPr lang="en-US" dirty="0"/>
              <a:t> </a:t>
            </a:r>
            <a:r>
              <a:rPr lang="en-US" dirty="0" err="1"/>
              <a:t>dirxyz</a:t>
            </a:r>
            <a:r>
              <a:rPr lang="en-US" dirty="0"/>
              <a:t> </a:t>
            </a:r>
          </a:p>
        </p:txBody>
      </p:sp>
      <p:pic>
        <p:nvPicPr>
          <p:cNvPr id="4" name="Picture 3">
            <a:extLst>
              <a:ext uri="{FF2B5EF4-FFF2-40B4-BE49-F238E27FC236}">
                <a16:creationId xmlns:a16="http://schemas.microsoft.com/office/drawing/2014/main" id="{392209A0-F8C4-4527-979D-8DB6392C6BA2}"/>
              </a:ext>
            </a:extLst>
          </p:cNvPr>
          <p:cNvPicPr>
            <a:picLocks noChangeAspect="1"/>
          </p:cNvPicPr>
          <p:nvPr/>
        </p:nvPicPr>
        <p:blipFill rotWithShape="1">
          <a:blip r:embed="rId2"/>
          <a:srcRect t="63176" r="38033" b="14555"/>
          <a:stretch/>
        </p:blipFill>
        <p:spPr>
          <a:xfrm>
            <a:off x="3812499" y="2627539"/>
            <a:ext cx="6805534" cy="1205410"/>
          </a:xfrm>
          <a:prstGeom prst="rect">
            <a:avLst/>
          </a:prstGeom>
        </p:spPr>
      </p:pic>
    </p:spTree>
    <p:extLst>
      <p:ext uri="{BB962C8B-B14F-4D97-AF65-F5344CB8AC3E}">
        <p14:creationId xmlns:p14="http://schemas.microsoft.com/office/powerpoint/2010/main" val="18566129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4AF2-3F79-4625-9485-24B36BF87CA0}"/>
              </a:ext>
            </a:extLst>
          </p:cNvPr>
          <p:cNvSpPr>
            <a:spLocks noGrp="1"/>
          </p:cNvSpPr>
          <p:nvPr>
            <p:ph type="title"/>
          </p:nvPr>
        </p:nvSpPr>
        <p:spPr/>
        <p:txBody>
          <a:bodyPr>
            <a:normAutofit/>
          </a:bodyPr>
          <a:lstStyle/>
          <a:p>
            <a:r>
              <a:rPr lang="en-US" dirty="0"/>
              <a:t>Practice Exercises</a:t>
            </a:r>
          </a:p>
        </p:txBody>
      </p:sp>
      <p:sp>
        <p:nvSpPr>
          <p:cNvPr id="3" name="Content Placeholder 2">
            <a:extLst>
              <a:ext uri="{FF2B5EF4-FFF2-40B4-BE49-F238E27FC236}">
                <a16:creationId xmlns:a16="http://schemas.microsoft.com/office/drawing/2014/main" id="{7FCBD8D4-E6E3-47A9-81BF-26F55D6AC855}"/>
              </a:ext>
            </a:extLst>
          </p:cNvPr>
          <p:cNvSpPr>
            <a:spLocks noGrp="1"/>
          </p:cNvSpPr>
          <p:nvPr>
            <p:ph idx="1"/>
          </p:nvPr>
        </p:nvSpPr>
        <p:spPr/>
        <p:txBody>
          <a:bodyPr/>
          <a:lstStyle/>
          <a:p>
            <a:pPr marL="0" indent="0">
              <a:buNone/>
            </a:pPr>
            <a:r>
              <a:rPr lang="en-US" dirty="0"/>
              <a:t>1. Change the current directory to /user/</a:t>
            </a:r>
            <a:r>
              <a:rPr lang="en-US" dirty="0" err="1"/>
              <a:t>hvuser</a:t>
            </a:r>
            <a:r>
              <a:rPr lang="en-US" dirty="0"/>
              <a:t>/workspace.</a:t>
            </a:r>
          </a:p>
          <a:p>
            <a:pPr marL="0" indent="0">
              <a:buNone/>
            </a:pPr>
            <a:r>
              <a:rPr lang="en-US" dirty="0"/>
              <a:t>2. Create new directory called MVP.</a:t>
            </a:r>
          </a:p>
          <a:p>
            <a:pPr marL="0" indent="0">
              <a:buNone/>
            </a:pPr>
            <a:r>
              <a:rPr lang="en-US" dirty="0"/>
              <a:t>3. Create the file trainees.txt in the MVP and add some trainees name.</a:t>
            </a:r>
          </a:p>
          <a:p>
            <a:pPr marL="0" indent="0">
              <a:buNone/>
            </a:pPr>
            <a:r>
              <a:rPr lang="en-US" dirty="0"/>
              <a:t>3. Display content of file trainees.txt</a:t>
            </a:r>
          </a:p>
          <a:p>
            <a:pPr marL="0" indent="0">
              <a:buNone/>
            </a:pPr>
            <a:r>
              <a:rPr lang="en-US" dirty="0"/>
              <a:t>4. Rename the file from trainees to maverick.txt.</a:t>
            </a:r>
          </a:p>
          <a:p>
            <a:pPr marL="0" indent="0">
              <a:buNone/>
            </a:pPr>
            <a:r>
              <a:rPr lang="en-US" dirty="0"/>
              <a:t>5. Write a command to listing of file details such as data, size and access permission.</a:t>
            </a:r>
          </a:p>
          <a:p>
            <a:pPr marL="0" indent="0">
              <a:buNone/>
            </a:pPr>
            <a:endParaRPr lang="en-US" dirty="0"/>
          </a:p>
        </p:txBody>
      </p:sp>
    </p:spTree>
    <p:extLst>
      <p:ext uri="{BB962C8B-B14F-4D97-AF65-F5344CB8AC3E}">
        <p14:creationId xmlns:p14="http://schemas.microsoft.com/office/powerpoint/2010/main" val="1005275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514" y="2631511"/>
            <a:ext cx="6301712" cy="1141943"/>
          </a:xfrm>
        </p:spPr>
        <p:txBody>
          <a:bodyPr/>
          <a:lstStyle/>
          <a:p>
            <a:r>
              <a:rPr lang="en-US" dirty="0"/>
              <a:t>Pipes &amp; Filters </a:t>
            </a:r>
          </a:p>
        </p:txBody>
      </p:sp>
    </p:spTree>
    <p:extLst>
      <p:ext uri="{BB962C8B-B14F-4D97-AF65-F5344CB8AC3E}">
        <p14:creationId xmlns:p14="http://schemas.microsoft.com/office/powerpoint/2010/main" val="11535797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a:t>
            </a:r>
          </a:p>
        </p:txBody>
      </p:sp>
      <p:sp>
        <p:nvSpPr>
          <p:cNvPr id="3" name="Content Placeholder 2"/>
          <p:cNvSpPr>
            <a:spLocks noGrp="1"/>
          </p:cNvSpPr>
          <p:nvPr>
            <p:ph idx="1"/>
          </p:nvPr>
        </p:nvSpPr>
        <p:spPr>
          <a:xfrm>
            <a:off x="408684" y="1486575"/>
            <a:ext cx="11373491" cy="4897665"/>
          </a:xfrm>
        </p:spPr>
        <p:txBody>
          <a:bodyPr/>
          <a:lstStyle/>
          <a:p>
            <a:r>
              <a:rPr lang="en-US" dirty="0"/>
              <a:t>It is a feature by which filters &amp; other commands can be combined in such a way that the standard output of one filter or command can be sent as standard input to another filter.</a:t>
            </a:r>
          </a:p>
          <a:p>
            <a:endParaRPr lang="en-US" dirty="0"/>
          </a:p>
          <a:p>
            <a:r>
              <a:rPr lang="en-US" dirty="0"/>
              <a:t>e.g. $ cat </a:t>
            </a:r>
            <a:r>
              <a:rPr lang="en-US" dirty="0" err="1"/>
              <a:t>newfile</a:t>
            </a:r>
            <a:r>
              <a:rPr lang="en-US" dirty="0"/>
              <a:t> | </a:t>
            </a:r>
            <a:r>
              <a:rPr lang="en-US" dirty="0" err="1"/>
              <a:t>wc</a:t>
            </a:r>
            <a:endParaRPr lang="en-US" dirty="0"/>
          </a:p>
          <a:p>
            <a:pPr marL="0" indent="0">
              <a:buNone/>
            </a:pP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2239936012"/>
              </p:ext>
            </p:extLst>
          </p:nvPr>
        </p:nvGraphicFramePr>
        <p:xfrm>
          <a:off x="3671247" y="4500096"/>
          <a:ext cx="5349924" cy="456883"/>
        </p:xfrm>
        <a:graphic>
          <a:graphicData uri="http://schemas.openxmlformats.org/drawingml/2006/table">
            <a:tbl>
              <a:tblPr firstRow="1" bandRow="1">
                <a:tableStyleId>{5C22544A-7EE6-4342-B048-85BDC9FD1C3A}</a:tableStyleId>
              </a:tblPr>
              <a:tblGrid>
                <a:gridCol w="2674962">
                  <a:extLst>
                    <a:ext uri="{9D8B030D-6E8A-4147-A177-3AD203B41FA5}">
                      <a16:colId xmlns:a16="http://schemas.microsoft.com/office/drawing/2014/main" val="20000"/>
                    </a:ext>
                  </a:extLst>
                </a:gridCol>
                <a:gridCol w="2674962">
                  <a:extLst>
                    <a:ext uri="{9D8B030D-6E8A-4147-A177-3AD203B41FA5}">
                      <a16:colId xmlns:a16="http://schemas.microsoft.com/office/drawing/2014/main" val="20001"/>
                    </a:ext>
                  </a:extLst>
                </a:gridCol>
              </a:tblGrid>
              <a:tr h="370840">
                <a:tc>
                  <a:txBody>
                    <a:bodyPr/>
                    <a:lstStyle/>
                    <a:p>
                      <a:pPr algn="ctr"/>
                      <a:r>
                        <a:rPr lang="en-US" b="1" dirty="0" err="1">
                          <a:solidFill>
                            <a:sysClr val="windowText" lastClr="000000"/>
                          </a:solidFill>
                        </a:rPr>
                        <a:t>Newfile</a:t>
                      </a:r>
                      <a:endParaRPr lang="en-US" b="1" dirty="0">
                        <a:solidFill>
                          <a:sysClr val="windowText" lastClr="000000"/>
                        </a:solidFill>
                      </a:endParaRPr>
                    </a:p>
                  </a:txBody>
                  <a:tcPr>
                    <a:solidFill>
                      <a:schemeClr val="tx1">
                        <a:lumMod val="25000"/>
                        <a:lumOff val="75000"/>
                      </a:schemeClr>
                    </a:solidFill>
                  </a:tcPr>
                </a:tc>
                <a:tc>
                  <a:txBody>
                    <a:bodyPr/>
                    <a:lstStyle/>
                    <a:p>
                      <a:pPr algn="ctr"/>
                      <a:r>
                        <a:rPr lang="en-US" dirty="0" err="1">
                          <a:solidFill>
                            <a:sysClr val="windowText" lastClr="000000"/>
                          </a:solidFill>
                        </a:rPr>
                        <a:t>wc</a:t>
                      </a:r>
                      <a:endParaRPr lang="en-US" dirty="0">
                        <a:solidFill>
                          <a:sysClr val="windowText" lastClr="000000"/>
                        </a:solidFill>
                      </a:endParaRPr>
                    </a:p>
                  </a:txBody>
                  <a:tcPr>
                    <a:solidFill>
                      <a:schemeClr val="tx1">
                        <a:lumMod val="25000"/>
                        <a:lumOff val="75000"/>
                      </a:schemeClr>
                    </a:solidFill>
                  </a:tcPr>
                </a:tc>
                <a:extLst>
                  <a:ext uri="{0D108BD9-81ED-4DB2-BD59-A6C34878D82A}">
                    <a16:rowId xmlns:a16="http://schemas.microsoft.com/office/drawing/2014/main" val="10000"/>
                  </a:ext>
                </a:extLst>
              </a:tr>
            </a:tbl>
          </a:graphicData>
        </a:graphic>
      </p:graphicFrame>
      <p:cxnSp>
        <p:nvCxnSpPr>
          <p:cNvPr id="7" name="Straight Arrow Connector 6"/>
          <p:cNvCxnSpPr>
            <a:endCxn id="5" idx="1"/>
          </p:cNvCxnSpPr>
          <p:nvPr/>
        </p:nvCxnSpPr>
        <p:spPr bwMode="auto">
          <a:xfrm flipV="1">
            <a:off x="2361063" y="4728537"/>
            <a:ext cx="1310184" cy="20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2361063" y="4321833"/>
            <a:ext cx="1255593" cy="369332"/>
          </a:xfrm>
          <a:prstGeom prst="rect">
            <a:avLst/>
          </a:prstGeom>
          <a:noFill/>
        </p:spPr>
        <p:txBody>
          <a:bodyPr wrap="square" rtlCol="0">
            <a:spAutoFit/>
          </a:bodyPr>
          <a:lstStyle/>
          <a:p>
            <a:r>
              <a:rPr lang="en-US" dirty="0"/>
              <a:t>Input</a:t>
            </a:r>
          </a:p>
        </p:txBody>
      </p:sp>
      <p:cxnSp>
        <p:nvCxnSpPr>
          <p:cNvPr id="11" name="Straight Arrow Connector 10"/>
          <p:cNvCxnSpPr/>
          <p:nvPr/>
        </p:nvCxnSpPr>
        <p:spPr bwMode="auto">
          <a:xfrm>
            <a:off x="9021171" y="4691165"/>
            <a:ext cx="103722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9021171" y="4321833"/>
            <a:ext cx="1269241" cy="369332"/>
          </a:xfrm>
          <a:prstGeom prst="rect">
            <a:avLst/>
          </a:prstGeom>
          <a:noFill/>
        </p:spPr>
        <p:txBody>
          <a:bodyPr wrap="square" rtlCol="0">
            <a:spAutoFit/>
          </a:bodyPr>
          <a:lstStyle/>
          <a:p>
            <a:r>
              <a:rPr lang="en-US" dirty="0"/>
              <a:t>Output</a:t>
            </a:r>
          </a:p>
        </p:txBody>
      </p:sp>
      <p:sp>
        <p:nvSpPr>
          <p:cNvPr id="13" name="TextBox 12"/>
          <p:cNvSpPr txBox="1"/>
          <p:nvPr/>
        </p:nvSpPr>
        <p:spPr>
          <a:xfrm>
            <a:off x="5968926" y="3937155"/>
            <a:ext cx="2451743" cy="369332"/>
          </a:xfrm>
          <a:prstGeom prst="rect">
            <a:avLst/>
          </a:prstGeom>
          <a:noFill/>
        </p:spPr>
        <p:txBody>
          <a:bodyPr wrap="square" rtlCol="0">
            <a:spAutoFit/>
          </a:bodyPr>
          <a:lstStyle/>
          <a:p>
            <a:r>
              <a:rPr lang="en-US" dirty="0"/>
              <a:t>Pipe</a:t>
            </a:r>
          </a:p>
        </p:txBody>
      </p:sp>
      <p:pic>
        <p:nvPicPr>
          <p:cNvPr id="4" name="Picture 3">
            <a:extLst>
              <a:ext uri="{FF2B5EF4-FFF2-40B4-BE49-F238E27FC236}">
                <a16:creationId xmlns:a16="http://schemas.microsoft.com/office/drawing/2014/main" id="{E2011D86-E04A-4395-AF1D-959518972616}"/>
              </a:ext>
            </a:extLst>
          </p:cNvPr>
          <p:cNvPicPr>
            <a:picLocks noChangeAspect="1"/>
          </p:cNvPicPr>
          <p:nvPr/>
        </p:nvPicPr>
        <p:blipFill rotWithShape="1">
          <a:blip r:embed="rId2"/>
          <a:srcRect t="71623" r="37541" b="14378"/>
          <a:stretch/>
        </p:blipFill>
        <p:spPr>
          <a:xfrm>
            <a:off x="2361063" y="5221331"/>
            <a:ext cx="7615003" cy="959566"/>
          </a:xfrm>
          <a:prstGeom prst="rect">
            <a:avLst/>
          </a:prstGeom>
        </p:spPr>
      </p:pic>
    </p:spTree>
    <p:extLst>
      <p:ext uri="{BB962C8B-B14F-4D97-AF65-F5344CB8AC3E}">
        <p14:creationId xmlns:p14="http://schemas.microsoft.com/office/powerpoint/2010/main" val="18398755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a:t>
            </a:r>
            <a:r>
              <a:rPr lang="en-US" dirty="0" err="1"/>
              <a:t>Cont</a:t>
            </a:r>
            <a:r>
              <a:rPr lang="en-US" dirty="0"/>
              <a:t>…</a:t>
            </a:r>
          </a:p>
        </p:txBody>
      </p:sp>
      <p:sp>
        <p:nvSpPr>
          <p:cNvPr id="3" name="Content Placeholder 2"/>
          <p:cNvSpPr>
            <a:spLocks noGrp="1"/>
          </p:cNvSpPr>
          <p:nvPr>
            <p:ph idx="1"/>
          </p:nvPr>
        </p:nvSpPr>
        <p:spPr/>
        <p:txBody>
          <a:bodyPr/>
          <a:lstStyle/>
          <a:p>
            <a:r>
              <a:rPr lang="en-US" dirty="0"/>
              <a:t> A filter is a shell command which takes input from the standard input, processes it, and sends its output to the standard output (unless we redirect the input and output) </a:t>
            </a:r>
          </a:p>
          <a:p>
            <a:pPr marL="0" indent="0">
              <a:buNone/>
            </a:pPr>
            <a:r>
              <a:rPr lang="en-US" dirty="0"/>
              <a:t> </a:t>
            </a:r>
          </a:p>
          <a:p>
            <a:pPr marL="0" indent="0">
              <a:buNone/>
            </a:pPr>
            <a:r>
              <a:rPr lang="en-US" dirty="0"/>
              <a:t>•     At run time, the system supplies data to the filter as standard input. This standard input file can not be altered by the program. </a:t>
            </a:r>
          </a:p>
        </p:txBody>
      </p:sp>
    </p:spTree>
    <p:extLst>
      <p:ext uri="{BB962C8B-B14F-4D97-AF65-F5344CB8AC3E}">
        <p14:creationId xmlns:p14="http://schemas.microsoft.com/office/powerpoint/2010/main" val="26875007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p:txBody>
          <a:bodyPr/>
          <a:lstStyle/>
          <a:p>
            <a:r>
              <a:rPr lang="en-US" dirty="0"/>
              <a:t>To discuss about the basics of UNIX OS </a:t>
            </a:r>
          </a:p>
          <a:p>
            <a:pPr marL="0" indent="0">
              <a:buNone/>
            </a:pPr>
            <a:r>
              <a:rPr lang="en-US" dirty="0"/>
              <a:t>•    To describe the various commands of UNIX </a:t>
            </a:r>
          </a:p>
        </p:txBody>
      </p:sp>
    </p:spTree>
    <p:extLst>
      <p:ext uri="{BB962C8B-B14F-4D97-AF65-F5344CB8AC3E}">
        <p14:creationId xmlns:p14="http://schemas.microsoft.com/office/powerpoint/2010/main" val="14332488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a:t>
            </a:r>
            <a:r>
              <a:rPr lang="en-US" dirty="0" err="1"/>
              <a:t>Cont</a:t>
            </a:r>
            <a:r>
              <a:rPr lang="en-US" dirty="0"/>
              <a:t>…</a:t>
            </a:r>
          </a:p>
        </p:txBody>
      </p:sp>
      <p:graphicFrame>
        <p:nvGraphicFramePr>
          <p:cNvPr id="4" name="Content Placeholder 3"/>
          <p:cNvGraphicFramePr>
            <a:graphicFrameLocks noGrp="1"/>
          </p:cNvGraphicFramePr>
          <p:nvPr>
            <p:ph idx="1"/>
          </p:nvPr>
        </p:nvGraphicFramePr>
        <p:xfrm>
          <a:off x="430209" y="1221546"/>
          <a:ext cx="11374438" cy="4934272"/>
        </p:xfrm>
        <a:graphic>
          <a:graphicData uri="http://schemas.openxmlformats.org/drawingml/2006/table">
            <a:tbl>
              <a:tblPr firstRow="1" bandRow="1">
                <a:tableStyleId>{5C22544A-7EE6-4342-B048-85BDC9FD1C3A}</a:tableStyleId>
              </a:tblPr>
              <a:tblGrid>
                <a:gridCol w="2266973">
                  <a:extLst>
                    <a:ext uri="{9D8B030D-6E8A-4147-A177-3AD203B41FA5}">
                      <a16:colId xmlns:a16="http://schemas.microsoft.com/office/drawing/2014/main" val="20000"/>
                    </a:ext>
                  </a:extLst>
                </a:gridCol>
                <a:gridCol w="9107465">
                  <a:extLst>
                    <a:ext uri="{9D8B030D-6E8A-4147-A177-3AD203B41FA5}">
                      <a16:colId xmlns:a16="http://schemas.microsoft.com/office/drawing/2014/main" val="20001"/>
                    </a:ext>
                  </a:extLst>
                </a:gridCol>
              </a:tblGrid>
              <a:tr h="370840">
                <a:tc>
                  <a:txBody>
                    <a:bodyPr/>
                    <a:lstStyle/>
                    <a:p>
                      <a:r>
                        <a:rPr lang="en-US" dirty="0"/>
                        <a:t>Command</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cut </a:t>
                      </a:r>
                    </a:p>
                  </a:txBody>
                  <a:tcPr/>
                </a:tc>
                <a:tc>
                  <a:txBody>
                    <a:bodyPr/>
                    <a:lstStyle/>
                    <a:p>
                      <a:r>
                        <a:rPr lang="en-US" dirty="0"/>
                        <a:t>A given number of columns will be shown in the standard output </a:t>
                      </a:r>
                    </a:p>
                  </a:txBody>
                  <a:tcPr/>
                </a:tc>
                <a:extLst>
                  <a:ext uri="{0D108BD9-81ED-4DB2-BD59-A6C34878D82A}">
                    <a16:rowId xmlns:a16="http://schemas.microsoft.com/office/drawing/2014/main" val="10001"/>
                  </a:ext>
                </a:extLst>
              </a:tr>
              <a:tr h="370840">
                <a:tc>
                  <a:txBody>
                    <a:bodyPr/>
                    <a:lstStyle/>
                    <a:p>
                      <a:r>
                        <a:rPr lang="en-US" dirty="0" err="1"/>
                        <a:t>comm</a:t>
                      </a:r>
                      <a:endParaRPr lang="en-US" dirty="0"/>
                    </a:p>
                  </a:txBody>
                  <a:tcPr/>
                </a:tc>
                <a:tc>
                  <a:txBody>
                    <a:bodyPr/>
                    <a:lstStyle/>
                    <a:p>
                      <a:r>
                        <a:rPr lang="en-US" dirty="0"/>
                        <a:t>Line by line comparison of two files </a:t>
                      </a:r>
                    </a:p>
                  </a:txBody>
                  <a:tcPr/>
                </a:tc>
                <a:extLst>
                  <a:ext uri="{0D108BD9-81ED-4DB2-BD59-A6C34878D82A}">
                    <a16:rowId xmlns:a16="http://schemas.microsoft.com/office/drawing/2014/main" val="10002"/>
                  </a:ext>
                </a:extLst>
              </a:tr>
              <a:tr h="370840">
                <a:tc>
                  <a:txBody>
                    <a:bodyPr/>
                    <a:lstStyle/>
                    <a:p>
                      <a:r>
                        <a:rPr lang="en-US" dirty="0"/>
                        <a:t>paste</a:t>
                      </a:r>
                    </a:p>
                  </a:txBody>
                  <a:tcPr/>
                </a:tc>
                <a:tc>
                  <a:txBody>
                    <a:bodyPr/>
                    <a:lstStyle/>
                    <a:p>
                      <a:r>
                        <a:rPr lang="en-US" dirty="0"/>
                        <a:t>Horizontally to combine two files </a:t>
                      </a:r>
                    </a:p>
                  </a:txBody>
                  <a:tcPr/>
                </a:tc>
                <a:extLst>
                  <a:ext uri="{0D108BD9-81ED-4DB2-BD59-A6C34878D82A}">
                    <a16:rowId xmlns:a16="http://schemas.microsoft.com/office/drawing/2014/main" val="10003"/>
                  </a:ext>
                </a:extLst>
              </a:tr>
              <a:tr h="370840">
                <a:tc>
                  <a:txBody>
                    <a:bodyPr/>
                    <a:lstStyle/>
                    <a:p>
                      <a:r>
                        <a:rPr lang="en-US" dirty="0"/>
                        <a:t>diff</a:t>
                      </a:r>
                    </a:p>
                  </a:txBody>
                  <a:tcPr/>
                </a:tc>
                <a:tc>
                  <a:txBody>
                    <a:bodyPr/>
                    <a:lstStyle/>
                    <a:p>
                      <a:r>
                        <a:rPr lang="en-US" dirty="0"/>
                        <a:t>To get the different between two files </a:t>
                      </a:r>
                    </a:p>
                  </a:txBody>
                  <a:tcPr/>
                </a:tc>
                <a:extLst>
                  <a:ext uri="{0D108BD9-81ED-4DB2-BD59-A6C34878D82A}">
                    <a16:rowId xmlns:a16="http://schemas.microsoft.com/office/drawing/2014/main" val="10004"/>
                  </a:ext>
                </a:extLst>
              </a:tr>
              <a:tr h="370840">
                <a:tc>
                  <a:txBody>
                    <a:bodyPr/>
                    <a:lstStyle/>
                    <a:p>
                      <a:r>
                        <a:rPr lang="en-US" dirty="0" err="1"/>
                        <a:t>grep</a:t>
                      </a:r>
                      <a:endParaRPr lang="en-US" dirty="0"/>
                    </a:p>
                  </a:txBody>
                  <a:tcPr/>
                </a:tc>
                <a:tc>
                  <a:txBody>
                    <a:bodyPr/>
                    <a:lstStyle/>
                    <a:p>
                      <a:r>
                        <a:rPr lang="en-US" dirty="0"/>
                        <a:t>Globally search for the regular expression and print it </a:t>
                      </a:r>
                    </a:p>
                  </a:txBody>
                  <a:tcPr/>
                </a:tc>
                <a:extLst>
                  <a:ext uri="{0D108BD9-81ED-4DB2-BD59-A6C34878D82A}">
                    <a16:rowId xmlns:a16="http://schemas.microsoft.com/office/drawing/2014/main" val="10005"/>
                  </a:ext>
                </a:extLst>
              </a:tr>
              <a:tr h="370840">
                <a:tc>
                  <a:txBody>
                    <a:bodyPr/>
                    <a:lstStyle/>
                    <a:p>
                      <a:r>
                        <a:rPr lang="en-US" dirty="0"/>
                        <a:t>tail</a:t>
                      </a:r>
                    </a:p>
                  </a:txBody>
                  <a:tcPr/>
                </a:tc>
                <a:tc>
                  <a:txBody>
                    <a:bodyPr/>
                    <a:lstStyle/>
                    <a:p>
                      <a:r>
                        <a:rPr lang="en-US" dirty="0"/>
                        <a:t>To output only required number of lines </a:t>
                      </a:r>
                    </a:p>
                  </a:txBody>
                  <a:tcPr/>
                </a:tc>
                <a:extLst>
                  <a:ext uri="{0D108BD9-81ED-4DB2-BD59-A6C34878D82A}">
                    <a16:rowId xmlns:a16="http://schemas.microsoft.com/office/drawing/2014/main" val="10006"/>
                  </a:ext>
                </a:extLst>
              </a:tr>
              <a:tr h="370840">
                <a:tc>
                  <a:txBody>
                    <a:bodyPr/>
                    <a:lstStyle/>
                    <a:p>
                      <a:r>
                        <a:rPr lang="en-US" dirty="0" err="1"/>
                        <a:t>uniq</a:t>
                      </a:r>
                      <a:endParaRPr lang="en-US" dirty="0"/>
                    </a:p>
                  </a:txBody>
                  <a:tcPr/>
                </a:tc>
                <a:tc>
                  <a:txBody>
                    <a:bodyPr/>
                    <a:lstStyle/>
                    <a:p>
                      <a:r>
                        <a:rPr lang="en-US" dirty="0"/>
                        <a:t>Used to count / eliminate repeated (duplicate) lines in a file which is pre-sorted </a:t>
                      </a:r>
                    </a:p>
                  </a:txBody>
                  <a:tcPr/>
                </a:tc>
                <a:extLst>
                  <a:ext uri="{0D108BD9-81ED-4DB2-BD59-A6C34878D82A}">
                    <a16:rowId xmlns:a16="http://schemas.microsoft.com/office/drawing/2014/main" val="10007"/>
                  </a:ext>
                </a:extLst>
              </a:tr>
              <a:tr h="370840">
                <a:tc>
                  <a:txBody>
                    <a:bodyPr/>
                    <a:lstStyle/>
                    <a:p>
                      <a:r>
                        <a:rPr lang="en-US" dirty="0"/>
                        <a:t>head</a:t>
                      </a:r>
                    </a:p>
                  </a:txBody>
                  <a:tcPr/>
                </a:tc>
                <a:tc>
                  <a:txBody>
                    <a:bodyPr/>
                    <a:lstStyle/>
                    <a:p>
                      <a:r>
                        <a:rPr lang="en-US" dirty="0"/>
                        <a:t>To show the first few lines of the file </a:t>
                      </a:r>
                    </a:p>
                  </a:txBody>
                  <a:tcPr/>
                </a:tc>
                <a:extLst>
                  <a:ext uri="{0D108BD9-81ED-4DB2-BD59-A6C34878D82A}">
                    <a16:rowId xmlns:a16="http://schemas.microsoft.com/office/drawing/2014/main" val="10008"/>
                  </a:ext>
                </a:extLst>
              </a:tr>
              <a:tr h="370840">
                <a:tc>
                  <a:txBody>
                    <a:bodyPr/>
                    <a:lstStyle/>
                    <a:p>
                      <a:r>
                        <a:rPr lang="en-US" dirty="0" err="1"/>
                        <a:t>cmp</a:t>
                      </a:r>
                      <a:endParaRPr lang="en-US" dirty="0"/>
                    </a:p>
                  </a:txBody>
                  <a:tcPr/>
                </a:tc>
                <a:tc>
                  <a:txBody>
                    <a:bodyPr/>
                    <a:lstStyle/>
                    <a:p>
                      <a:r>
                        <a:rPr lang="en-US" dirty="0"/>
                        <a:t>To compare two files </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674098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a:t>
            </a:r>
            <a:r>
              <a:rPr lang="en-US" dirty="0" err="1"/>
              <a:t>Cont</a:t>
            </a:r>
            <a:r>
              <a:rPr lang="en-US" dirty="0"/>
              <a:t>…</a:t>
            </a:r>
          </a:p>
        </p:txBody>
      </p:sp>
      <p:sp>
        <p:nvSpPr>
          <p:cNvPr id="3" name="Content Placeholder 2"/>
          <p:cNvSpPr>
            <a:spLocks noGrp="1"/>
          </p:cNvSpPr>
          <p:nvPr>
            <p:ph idx="1"/>
          </p:nvPr>
        </p:nvSpPr>
        <p:spPr>
          <a:xfrm>
            <a:off x="408684" y="1141531"/>
            <a:ext cx="11373491" cy="5332650"/>
          </a:xfrm>
        </p:spPr>
        <p:txBody>
          <a:bodyPr>
            <a:normAutofit/>
          </a:bodyPr>
          <a:lstStyle/>
          <a:p>
            <a:pPr marL="0" indent="0">
              <a:buNone/>
            </a:pPr>
            <a:r>
              <a:rPr lang="en-US" dirty="0"/>
              <a:t> • head: </a:t>
            </a:r>
          </a:p>
          <a:p>
            <a:pPr marL="0" indent="0">
              <a:buNone/>
            </a:pPr>
            <a:r>
              <a:rPr lang="en-US" dirty="0"/>
              <a:t>	- displays first ‘n’ lines, horizontal slicing  </a:t>
            </a:r>
          </a:p>
          <a:p>
            <a:pPr marL="0" indent="0">
              <a:buNone/>
            </a:pPr>
            <a:r>
              <a:rPr lang="en-US" dirty="0"/>
              <a:t>	- $ head -[n] [filename] </a:t>
            </a:r>
          </a:p>
          <a:p>
            <a:pPr marL="0" indent="0">
              <a:buNone/>
            </a:pPr>
            <a:r>
              <a:rPr lang="en-US" dirty="0"/>
              <a:t> • tail: </a:t>
            </a:r>
          </a:p>
          <a:p>
            <a:pPr marL="0" indent="0">
              <a:buNone/>
            </a:pPr>
            <a:r>
              <a:rPr lang="en-US" dirty="0"/>
              <a:t>	- displays last ‘n’ lines, horizontal slicing </a:t>
            </a:r>
          </a:p>
          <a:p>
            <a:pPr marL="0" indent="0">
              <a:buNone/>
            </a:pPr>
            <a:r>
              <a:rPr lang="en-US" dirty="0"/>
              <a:t>	- $ tail -[n] [filename] </a:t>
            </a:r>
          </a:p>
          <a:p>
            <a:pPr marL="0" indent="0">
              <a:buNone/>
            </a:pPr>
            <a:r>
              <a:rPr lang="en-US" dirty="0"/>
              <a:t> </a:t>
            </a:r>
          </a:p>
        </p:txBody>
      </p:sp>
      <p:pic>
        <p:nvPicPr>
          <p:cNvPr id="6" name="Picture 5">
            <a:extLst>
              <a:ext uri="{FF2B5EF4-FFF2-40B4-BE49-F238E27FC236}">
                <a16:creationId xmlns:a16="http://schemas.microsoft.com/office/drawing/2014/main" id="{7CEBE0F9-618D-4770-8CDB-8C88B1E7BF79}"/>
              </a:ext>
            </a:extLst>
          </p:cNvPr>
          <p:cNvPicPr>
            <a:picLocks noChangeAspect="1"/>
          </p:cNvPicPr>
          <p:nvPr/>
        </p:nvPicPr>
        <p:blipFill rotWithShape="1">
          <a:blip r:embed="rId2"/>
          <a:srcRect t="30591" r="39508" b="14300"/>
          <a:stretch/>
        </p:blipFill>
        <p:spPr>
          <a:xfrm>
            <a:off x="4512039" y="3567659"/>
            <a:ext cx="7150309" cy="2906522"/>
          </a:xfrm>
          <a:prstGeom prst="rect">
            <a:avLst/>
          </a:prstGeom>
        </p:spPr>
      </p:pic>
    </p:spTree>
    <p:extLst>
      <p:ext uri="{BB962C8B-B14F-4D97-AF65-F5344CB8AC3E}">
        <p14:creationId xmlns:p14="http://schemas.microsoft.com/office/powerpoint/2010/main" val="3917155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p:spPr>
        <p:txBody>
          <a:bodyPr/>
          <a:lstStyle/>
          <a:p>
            <a:r>
              <a:rPr lang="en-US"/>
              <a:t>Filters							Cont…</a:t>
            </a:r>
            <a:endParaRPr lang="en-US" dirty="0"/>
          </a:p>
        </p:txBody>
      </p:sp>
      <p:sp>
        <p:nvSpPr>
          <p:cNvPr id="3" name="Content Placeholder 2"/>
          <p:cNvSpPr>
            <a:spLocks noGrp="1"/>
          </p:cNvSpPr>
          <p:nvPr>
            <p:ph idx="1"/>
          </p:nvPr>
        </p:nvSpPr>
        <p:spPr>
          <a:xfrm>
            <a:off x="408684" y="1576515"/>
            <a:ext cx="11373491" cy="4897665"/>
          </a:xfrm>
        </p:spPr>
        <p:txBody>
          <a:bodyPr/>
          <a:lstStyle/>
          <a:p>
            <a:r>
              <a:rPr lang="en-US" dirty="0"/>
              <a:t>cut:</a:t>
            </a:r>
          </a:p>
          <a:p>
            <a:pPr marL="0" indent="0">
              <a:buNone/>
            </a:pPr>
            <a:r>
              <a:rPr lang="en-US" dirty="0"/>
              <a:t>	- cuts file vertically either column wise/field wise </a:t>
            </a:r>
          </a:p>
          <a:p>
            <a:pPr marL="0" indent="0">
              <a:buNone/>
            </a:pPr>
            <a:r>
              <a:rPr lang="en-US" dirty="0"/>
              <a:t> </a:t>
            </a:r>
          </a:p>
          <a:p>
            <a:pPr marL="0" indent="0">
              <a:buNone/>
            </a:pPr>
            <a:r>
              <a:rPr lang="en-US" dirty="0"/>
              <a:t>• $ cut -[</a:t>
            </a:r>
            <a:r>
              <a:rPr lang="en-US" dirty="0" err="1"/>
              <a:t>cfd</a:t>
            </a:r>
            <a:r>
              <a:rPr lang="en-US" dirty="0"/>
              <a:t>] [filename] </a:t>
            </a:r>
          </a:p>
          <a:p>
            <a:pPr marL="532907" lvl="1" indent="0">
              <a:buNone/>
            </a:pPr>
            <a:r>
              <a:rPr lang="en-US" dirty="0"/>
              <a:t>– -c  columns/characters</a:t>
            </a:r>
          </a:p>
          <a:p>
            <a:pPr marL="532907" lvl="1" indent="0">
              <a:buNone/>
            </a:pPr>
            <a:r>
              <a:rPr lang="en-US" dirty="0"/>
              <a:t>– -f  field number </a:t>
            </a:r>
          </a:p>
          <a:p>
            <a:pPr marL="532907" lvl="1" indent="0">
              <a:buNone/>
            </a:pPr>
            <a:r>
              <a:rPr lang="en-US" dirty="0"/>
              <a:t>– -d  field delimiter/separator </a:t>
            </a:r>
          </a:p>
          <a:p>
            <a:pPr marL="0" indent="0">
              <a:buNone/>
            </a:pPr>
            <a:r>
              <a:rPr lang="en-US" dirty="0"/>
              <a:t> </a:t>
            </a:r>
          </a:p>
          <a:p>
            <a:pPr marL="0" indent="0">
              <a:buNone/>
            </a:pPr>
            <a:r>
              <a:rPr lang="en-US" dirty="0"/>
              <a:t> $ cut -c2-5 sample</a:t>
            </a:r>
          </a:p>
          <a:p>
            <a:pPr marL="532907" lvl="1" indent="0">
              <a:buNone/>
            </a:pPr>
            <a:r>
              <a:rPr lang="en-US" dirty="0"/>
              <a:t> – cuts columns 2 to 5 from the file sample </a:t>
            </a:r>
          </a:p>
        </p:txBody>
      </p:sp>
      <p:pic>
        <p:nvPicPr>
          <p:cNvPr id="4" name="Picture 3">
            <a:extLst>
              <a:ext uri="{FF2B5EF4-FFF2-40B4-BE49-F238E27FC236}">
                <a16:creationId xmlns:a16="http://schemas.microsoft.com/office/drawing/2014/main" id="{9637AB5F-80FC-426A-8A78-082C5397C0B1}"/>
              </a:ext>
            </a:extLst>
          </p:cNvPr>
          <p:cNvPicPr>
            <a:picLocks noChangeAspect="1"/>
          </p:cNvPicPr>
          <p:nvPr/>
        </p:nvPicPr>
        <p:blipFill rotWithShape="1">
          <a:blip r:embed="rId2"/>
          <a:srcRect t="61864" r="67459" b="13862"/>
          <a:stretch/>
        </p:blipFill>
        <p:spPr>
          <a:xfrm>
            <a:off x="6355831" y="2773179"/>
            <a:ext cx="5096654" cy="1663909"/>
          </a:xfrm>
          <a:prstGeom prst="rect">
            <a:avLst/>
          </a:prstGeom>
        </p:spPr>
      </p:pic>
      <p:pic>
        <p:nvPicPr>
          <p:cNvPr id="5" name="Picture 4">
            <a:extLst>
              <a:ext uri="{FF2B5EF4-FFF2-40B4-BE49-F238E27FC236}">
                <a16:creationId xmlns:a16="http://schemas.microsoft.com/office/drawing/2014/main" id="{23972892-7122-4209-BC9C-3B91BBDEA799}"/>
              </a:ext>
            </a:extLst>
          </p:cNvPr>
          <p:cNvPicPr>
            <a:picLocks noChangeAspect="1"/>
          </p:cNvPicPr>
          <p:nvPr/>
        </p:nvPicPr>
        <p:blipFill rotWithShape="1">
          <a:blip r:embed="rId3"/>
          <a:srcRect t="61426" r="67640" b="14299"/>
          <a:stretch/>
        </p:blipFill>
        <p:spPr>
          <a:xfrm>
            <a:off x="6355831" y="4608689"/>
            <a:ext cx="5096654" cy="1865491"/>
          </a:xfrm>
          <a:prstGeom prst="rect">
            <a:avLst/>
          </a:prstGeom>
        </p:spPr>
      </p:pic>
    </p:spTree>
    <p:extLst>
      <p:ext uri="{BB962C8B-B14F-4D97-AF65-F5344CB8AC3E}">
        <p14:creationId xmlns:p14="http://schemas.microsoft.com/office/powerpoint/2010/main" val="26401143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a:t>
            </a:r>
            <a:r>
              <a:rPr lang="en-US" dirty="0" err="1"/>
              <a:t>Cont</a:t>
            </a:r>
            <a:r>
              <a:rPr lang="en-US" dirty="0"/>
              <a:t>…</a:t>
            </a:r>
          </a:p>
        </p:txBody>
      </p:sp>
      <p:sp>
        <p:nvSpPr>
          <p:cNvPr id="3" name="Content Placeholder 2"/>
          <p:cNvSpPr>
            <a:spLocks noGrp="1"/>
          </p:cNvSpPr>
          <p:nvPr>
            <p:ph idx="1"/>
          </p:nvPr>
        </p:nvSpPr>
        <p:spPr/>
        <p:txBody>
          <a:bodyPr/>
          <a:lstStyle/>
          <a:p>
            <a:r>
              <a:rPr lang="en-US" dirty="0"/>
              <a:t>paste:</a:t>
            </a:r>
          </a:p>
          <a:p>
            <a:pPr marL="0" indent="0">
              <a:buNone/>
            </a:pPr>
            <a:r>
              <a:rPr lang="en-US" dirty="0"/>
              <a:t>	- merges lines of specified files and display onto standard output</a:t>
            </a:r>
          </a:p>
          <a:p>
            <a:pPr marL="0" indent="0">
              <a:buNone/>
            </a:pPr>
            <a:r>
              <a:rPr lang="en-US" dirty="0"/>
              <a:t>	- $ paste -d[field separator] [list of files]  </a:t>
            </a:r>
          </a:p>
          <a:p>
            <a:pPr marL="0" indent="0">
              <a:buNone/>
            </a:pPr>
            <a:r>
              <a:rPr lang="en-US" dirty="0"/>
              <a:t> </a:t>
            </a:r>
          </a:p>
          <a:p>
            <a:pPr marL="0" indent="0">
              <a:buNone/>
            </a:pPr>
            <a:endParaRPr lang="en-US" dirty="0"/>
          </a:p>
          <a:p>
            <a:pPr marL="0" indent="0">
              <a:buNone/>
            </a:pPr>
            <a:endParaRPr lang="en-US" dirty="0"/>
          </a:p>
          <a:p>
            <a:pPr marL="0" indent="0">
              <a:buNone/>
            </a:pPr>
            <a:r>
              <a:rPr lang="en-US" dirty="0"/>
              <a:t>• sort: ordering text files </a:t>
            </a:r>
          </a:p>
          <a:p>
            <a:pPr marL="532907" lvl="1" indent="0">
              <a:buNone/>
            </a:pPr>
            <a:r>
              <a:rPr lang="en-US" dirty="0"/>
              <a:t> - $ sort filename   </a:t>
            </a:r>
          </a:p>
        </p:txBody>
      </p:sp>
      <p:pic>
        <p:nvPicPr>
          <p:cNvPr id="4" name="Picture 3">
            <a:extLst>
              <a:ext uri="{FF2B5EF4-FFF2-40B4-BE49-F238E27FC236}">
                <a16:creationId xmlns:a16="http://schemas.microsoft.com/office/drawing/2014/main" id="{72061C05-223F-456E-B3F6-F62E2FBB763A}"/>
              </a:ext>
            </a:extLst>
          </p:cNvPr>
          <p:cNvPicPr>
            <a:picLocks noChangeAspect="1"/>
          </p:cNvPicPr>
          <p:nvPr/>
        </p:nvPicPr>
        <p:blipFill rotWithShape="1">
          <a:blip r:embed="rId2"/>
          <a:srcRect t="64707" r="39631" b="13425"/>
          <a:stretch/>
        </p:blipFill>
        <p:spPr>
          <a:xfrm>
            <a:off x="4542021" y="2972205"/>
            <a:ext cx="6670622" cy="1358578"/>
          </a:xfrm>
          <a:prstGeom prst="rect">
            <a:avLst/>
          </a:prstGeom>
        </p:spPr>
      </p:pic>
      <p:pic>
        <p:nvPicPr>
          <p:cNvPr id="6" name="Picture 5">
            <a:extLst>
              <a:ext uri="{FF2B5EF4-FFF2-40B4-BE49-F238E27FC236}">
                <a16:creationId xmlns:a16="http://schemas.microsoft.com/office/drawing/2014/main" id="{8DF1ED96-B59A-44F2-A494-7FC38E56031B}"/>
              </a:ext>
            </a:extLst>
          </p:cNvPr>
          <p:cNvPicPr>
            <a:picLocks noChangeAspect="1"/>
          </p:cNvPicPr>
          <p:nvPr/>
        </p:nvPicPr>
        <p:blipFill rotWithShape="1">
          <a:blip r:embed="rId3"/>
          <a:srcRect t="43336" r="38771" b="34638"/>
          <a:stretch/>
        </p:blipFill>
        <p:spPr>
          <a:xfrm>
            <a:off x="4542021" y="4786016"/>
            <a:ext cx="6670622" cy="1509854"/>
          </a:xfrm>
          <a:prstGeom prst="rect">
            <a:avLst/>
          </a:prstGeom>
        </p:spPr>
      </p:pic>
    </p:spTree>
    <p:extLst>
      <p:ext uri="{BB962C8B-B14F-4D97-AF65-F5344CB8AC3E}">
        <p14:creationId xmlns:p14="http://schemas.microsoft.com/office/powerpoint/2010/main" val="14277251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a:t>
            </a:r>
            <a:r>
              <a:rPr lang="en-US" dirty="0" err="1"/>
              <a:t>Cont</a:t>
            </a:r>
            <a:r>
              <a:rPr lang="en-US" dirty="0"/>
              <a:t>…</a:t>
            </a:r>
          </a:p>
        </p:txBody>
      </p:sp>
      <p:sp>
        <p:nvSpPr>
          <p:cNvPr id="3" name="Content Placeholder 2"/>
          <p:cNvSpPr>
            <a:spLocks noGrp="1"/>
          </p:cNvSpPr>
          <p:nvPr>
            <p:ph idx="1"/>
          </p:nvPr>
        </p:nvSpPr>
        <p:spPr>
          <a:xfrm>
            <a:off x="408684" y="1079293"/>
            <a:ext cx="11373491" cy="5394888"/>
          </a:xfrm>
        </p:spPr>
        <p:txBody>
          <a:bodyPr>
            <a:normAutofit/>
          </a:bodyPr>
          <a:lstStyle/>
          <a:p>
            <a:pPr marL="0" indent="0">
              <a:buNone/>
            </a:pPr>
            <a:r>
              <a:rPr lang="en-US" dirty="0"/>
              <a:t>• </a:t>
            </a:r>
            <a:r>
              <a:rPr lang="en-US" dirty="0" err="1"/>
              <a:t>nl</a:t>
            </a:r>
            <a:r>
              <a:rPr lang="en-US" dirty="0"/>
              <a:t>: number lines of files </a:t>
            </a:r>
          </a:p>
          <a:p>
            <a:pPr marL="532907" lvl="1" indent="0">
              <a:buNone/>
            </a:pPr>
            <a:r>
              <a:rPr lang="en-US" dirty="0"/>
              <a:t>– $ </a:t>
            </a:r>
            <a:r>
              <a:rPr lang="en-US" dirty="0" err="1"/>
              <a:t>nl</a:t>
            </a:r>
            <a:r>
              <a:rPr lang="en-US" dirty="0"/>
              <a:t> –[options] [files] </a:t>
            </a:r>
          </a:p>
          <a:p>
            <a:pPr marL="532907" lvl="1" indent="0">
              <a:buNone/>
            </a:pPr>
            <a:endParaRPr lang="en-US" dirty="0"/>
          </a:p>
          <a:p>
            <a:pPr marL="532907" lvl="1" indent="0">
              <a:buNone/>
            </a:pPr>
            <a:endParaRPr lang="en-US" dirty="0"/>
          </a:p>
          <a:p>
            <a:r>
              <a:rPr lang="en-US" dirty="0"/>
              <a:t> </a:t>
            </a:r>
            <a:r>
              <a:rPr lang="en-US" dirty="0" err="1"/>
              <a:t>tr:translating</a:t>
            </a:r>
            <a:r>
              <a:rPr lang="en-US" dirty="0"/>
              <a:t> Characters   </a:t>
            </a:r>
          </a:p>
          <a:p>
            <a:pPr marL="532907" lvl="1" indent="0">
              <a:buNone/>
            </a:pPr>
            <a:r>
              <a:rPr lang="en-US" dirty="0"/>
              <a:t>$ tr  [options] &lt; [file]   </a:t>
            </a:r>
          </a:p>
          <a:p>
            <a:pPr marL="532907" lvl="1" indent="0">
              <a:buNone/>
            </a:pPr>
            <a:r>
              <a:rPr lang="en-US" dirty="0"/>
              <a:t>-d: deletes specified characters </a:t>
            </a:r>
          </a:p>
          <a:p>
            <a:pPr marL="532907" lvl="1" indent="0">
              <a:buNone/>
            </a:pPr>
            <a:r>
              <a:rPr lang="en-US" dirty="0"/>
              <a:t>-cd: do not delete specified characters   </a:t>
            </a:r>
          </a:p>
          <a:p>
            <a:pPr marL="532907" lvl="1" indent="0">
              <a:buNone/>
            </a:pPr>
            <a:r>
              <a:rPr lang="en-US" dirty="0"/>
              <a:t>-s: substitute multiple occurrences of a character by single occurrence. </a:t>
            </a:r>
          </a:p>
          <a:p>
            <a:pPr marL="0" indent="0">
              <a:buNone/>
            </a:pPr>
            <a:r>
              <a:rPr lang="en-US" dirty="0"/>
              <a:t> • $ tr “</a:t>
            </a:r>
            <a:r>
              <a:rPr lang="en-US" dirty="0" err="1"/>
              <a:t>abc</a:t>
            </a:r>
            <a:r>
              <a:rPr lang="en-US" dirty="0"/>
              <a:t>” “ABC” &lt; </a:t>
            </a:r>
            <a:r>
              <a:rPr lang="en-US" dirty="0" err="1"/>
              <a:t>samp</a:t>
            </a:r>
            <a:r>
              <a:rPr lang="en-US" dirty="0"/>
              <a:t>: replaces all occurrences of a with A, b with B, c with C </a:t>
            </a:r>
          </a:p>
          <a:p>
            <a:pPr marL="532907" lvl="1"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58AAB067-4231-4589-878F-BEC10D9B5E8F}"/>
              </a:ext>
            </a:extLst>
          </p:cNvPr>
          <p:cNvPicPr>
            <a:picLocks noChangeAspect="1"/>
          </p:cNvPicPr>
          <p:nvPr/>
        </p:nvPicPr>
        <p:blipFill rotWithShape="1">
          <a:blip r:embed="rId2"/>
          <a:srcRect t="65800" r="39754" b="13644"/>
          <a:stretch/>
        </p:blipFill>
        <p:spPr>
          <a:xfrm>
            <a:off x="4107306" y="1079293"/>
            <a:ext cx="7345180" cy="1409077"/>
          </a:xfrm>
          <a:prstGeom prst="rect">
            <a:avLst/>
          </a:prstGeom>
        </p:spPr>
      </p:pic>
      <p:pic>
        <p:nvPicPr>
          <p:cNvPr id="7" name="Picture 6">
            <a:extLst>
              <a:ext uri="{FF2B5EF4-FFF2-40B4-BE49-F238E27FC236}">
                <a16:creationId xmlns:a16="http://schemas.microsoft.com/office/drawing/2014/main" id="{7B42C448-18C0-4902-859B-848291780122}"/>
              </a:ext>
            </a:extLst>
          </p:cNvPr>
          <p:cNvPicPr>
            <a:picLocks noChangeAspect="1"/>
          </p:cNvPicPr>
          <p:nvPr/>
        </p:nvPicPr>
        <p:blipFill rotWithShape="1">
          <a:blip r:embed="rId3"/>
          <a:srcRect t="65144" r="39754" b="14300"/>
          <a:stretch/>
        </p:blipFill>
        <p:spPr>
          <a:xfrm>
            <a:off x="2608288" y="5231510"/>
            <a:ext cx="7345180" cy="1409077"/>
          </a:xfrm>
          <a:prstGeom prst="rect">
            <a:avLst/>
          </a:prstGeom>
        </p:spPr>
      </p:pic>
    </p:spTree>
    <p:extLst>
      <p:ext uri="{BB962C8B-B14F-4D97-AF65-F5344CB8AC3E}">
        <p14:creationId xmlns:p14="http://schemas.microsoft.com/office/powerpoint/2010/main" val="6201948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B07F-7445-4BFF-9366-CEDB7A2CC2E7}"/>
              </a:ext>
            </a:extLst>
          </p:cNvPr>
          <p:cNvSpPr>
            <a:spLocks noGrp="1"/>
          </p:cNvSpPr>
          <p:nvPr>
            <p:ph type="title"/>
          </p:nvPr>
        </p:nvSpPr>
        <p:spPr/>
        <p:txBody>
          <a:bodyPr/>
          <a:lstStyle/>
          <a:p>
            <a:r>
              <a:rPr lang="en-US" dirty="0"/>
              <a:t>Practice Exercises</a:t>
            </a:r>
          </a:p>
        </p:txBody>
      </p:sp>
      <p:sp>
        <p:nvSpPr>
          <p:cNvPr id="3" name="Content Placeholder 2">
            <a:extLst>
              <a:ext uri="{FF2B5EF4-FFF2-40B4-BE49-F238E27FC236}">
                <a16:creationId xmlns:a16="http://schemas.microsoft.com/office/drawing/2014/main" id="{723E7714-8936-4E0F-B902-6128CC59EF5E}"/>
              </a:ext>
            </a:extLst>
          </p:cNvPr>
          <p:cNvSpPr>
            <a:spLocks noGrp="1"/>
          </p:cNvSpPr>
          <p:nvPr>
            <p:ph idx="1"/>
          </p:nvPr>
        </p:nvSpPr>
        <p:spPr/>
        <p:txBody>
          <a:bodyPr/>
          <a:lstStyle/>
          <a:p>
            <a:pPr marL="0" indent="0">
              <a:buNone/>
            </a:pPr>
            <a:r>
              <a:rPr lang="en-US" dirty="0"/>
              <a:t>1. Write the command to sort the maverick.txt file and print the </a:t>
            </a:r>
            <a:r>
              <a:rPr lang="en-US" dirty="0" err="1"/>
              <a:t>uniq</a:t>
            </a:r>
            <a:r>
              <a:rPr lang="en-US" dirty="0"/>
              <a:t> values.</a:t>
            </a:r>
          </a:p>
          <a:p>
            <a:pPr marL="0" indent="0">
              <a:buNone/>
            </a:pPr>
            <a:r>
              <a:rPr lang="en-US" dirty="0"/>
              <a:t>2. Use head and tail to print the lines in a particular range in a file.</a:t>
            </a:r>
          </a:p>
          <a:p>
            <a:pPr marL="0" indent="0">
              <a:buNone/>
            </a:pPr>
            <a:r>
              <a:rPr lang="en-US" dirty="0"/>
              <a:t>3. Write the command to extract two columns from the file.</a:t>
            </a:r>
          </a:p>
          <a:p>
            <a:pPr marL="0" indent="0">
              <a:buNone/>
            </a:pPr>
            <a:r>
              <a:rPr lang="en-US" dirty="0"/>
              <a:t>4. Write the command to count lines, words and characters in a file.</a:t>
            </a:r>
          </a:p>
          <a:p>
            <a:pPr marL="0" indent="0">
              <a:buNone/>
            </a:pPr>
            <a:r>
              <a:rPr lang="en-US" dirty="0"/>
              <a:t>5. Display the first 5 lines of the file “maverick.txt" on the screen.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58964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a:t>
            </a:r>
          </a:p>
        </p:txBody>
      </p:sp>
    </p:spTree>
    <p:extLst>
      <p:ext uri="{BB962C8B-B14F-4D97-AF65-F5344CB8AC3E}">
        <p14:creationId xmlns:p14="http://schemas.microsoft.com/office/powerpoint/2010/main" val="16408560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							</a:t>
            </a:r>
            <a:r>
              <a:rPr lang="en-US" dirty="0" err="1"/>
              <a:t>Cont</a:t>
            </a:r>
            <a:r>
              <a:rPr lang="en-US" dirty="0"/>
              <a:t>…</a:t>
            </a:r>
          </a:p>
        </p:txBody>
      </p:sp>
      <p:sp>
        <p:nvSpPr>
          <p:cNvPr id="3" name="Content Placeholder 2"/>
          <p:cNvSpPr>
            <a:spLocks noGrp="1"/>
          </p:cNvSpPr>
          <p:nvPr>
            <p:ph idx="1"/>
          </p:nvPr>
        </p:nvSpPr>
        <p:spPr/>
        <p:txBody>
          <a:bodyPr/>
          <a:lstStyle/>
          <a:p>
            <a:r>
              <a:rPr lang="en-US" dirty="0"/>
              <a:t>The vi editor is a screen-based editor which lets a user create new files or edit existing files </a:t>
            </a:r>
          </a:p>
          <a:p>
            <a:pPr marL="0" indent="0">
              <a:buNone/>
            </a:pPr>
            <a:endParaRPr lang="en-US" dirty="0"/>
          </a:p>
          <a:p>
            <a:r>
              <a:rPr lang="en-US" dirty="0"/>
              <a:t>A key concept in vi is combining a certain action with a movement </a:t>
            </a:r>
          </a:p>
          <a:p>
            <a:pPr marL="0" indent="0">
              <a:buNone/>
            </a:pPr>
            <a:endParaRPr lang="en-US" dirty="0"/>
          </a:p>
          <a:p>
            <a:r>
              <a:rPr lang="en-US" dirty="0"/>
              <a:t>vi is extremely powerful in moving around within (or between) files </a:t>
            </a:r>
          </a:p>
        </p:txBody>
      </p:sp>
    </p:spTree>
    <p:extLst>
      <p:ext uri="{BB962C8B-B14F-4D97-AF65-F5344CB8AC3E}">
        <p14:creationId xmlns:p14="http://schemas.microsoft.com/office/powerpoint/2010/main" val="227169116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							</a:t>
            </a:r>
            <a:r>
              <a:rPr lang="en-US" dirty="0" err="1"/>
              <a:t>Cont</a:t>
            </a:r>
            <a:r>
              <a:rPr lang="en-US" dirty="0"/>
              <a:t>…</a:t>
            </a:r>
          </a:p>
        </p:txBody>
      </p:sp>
      <p:sp>
        <p:nvSpPr>
          <p:cNvPr id="3" name="Content Placeholder 2"/>
          <p:cNvSpPr>
            <a:spLocks noGrp="1"/>
          </p:cNvSpPr>
          <p:nvPr>
            <p:ph idx="1"/>
          </p:nvPr>
        </p:nvSpPr>
        <p:spPr/>
        <p:txBody>
          <a:bodyPr/>
          <a:lstStyle/>
          <a:p>
            <a:r>
              <a:rPr lang="en-US" dirty="0"/>
              <a:t>vi session begins by invoking the command “vi” with a filename </a:t>
            </a:r>
          </a:p>
          <a:p>
            <a:pPr marL="0" indent="0">
              <a:buNone/>
            </a:pPr>
            <a:endParaRPr lang="en-US" dirty="0"/>
          </a:p>
          <a:p>
            <a:r>
              <a:rPr lang="en-US" dirty="0"/>
              <a:t>$ vi [filename]  </a:t>
            </a:r>
          </a:p>
          <a:p>
            <a:pPr marL="0" indent="0">
              <a:buNone/>
            </a:pPr>
            <a:r>
              <a:rPr lang="en-US" dirty="0"/>
              <a:t> </a:t>
            </a:r>
          </a:p>
          <a:p>
            <a:pPr marL="0" indent="0">
              <a:buNone/>
            </a:pPr>
            <a:r>
              <a:rPr lang="en-US" dirty="0"/>
              <a:t>•    vi can be started without a filename, and it can be saved when required.  </a:t>
            </a:r>
          </a:p>
          <a:p>
            <a:pPr marL="0" indent="0">
              <a:buNone/>
            </a:pPr>
            <a:r>
              <a:rPr lang="en-US" dirty="0"/>
              <a:t> </a:t>
            </a:r>
          </a:p>
          <a:p>
            <a:pPr marL="0" indent="0">
              <a:buNone/>
            </a:pPr>
            <a:r>
              <a:rPr lang="en-US" dirty="0"/>
              <a:t>•   The last line in the screen is reserved for some commands that can be entered    to act on the text. This line is also used by the system to display messages. </a:t>
            </a:r>
          </a:p>
          <a:p>
            <a:pPr marL="0" indent="0">
              <a:buNone/>
            </a:pPr>
            <a:r>
              <a:rPr lang="en-US" dirty="0"/>
              <a:t> </a:t>
            </a:r>
          </a:p>
        </p:txBody>
      </p:sp>
    </p:spTree>
    <p:extLst>
      <p:ext uri="{BB962C8B-B14F-4D97-AF65-F5344CB8AC3E}">
        <p14:creationId xmlns:p14="http://schemas.microsoft.com/office/powerpoint/2010/main" val="16148447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							</a:t>
            </a:r>
            <a:r>
              <a:rPr lang="en-US" dirty="0" err="1"/>
              <a:t>Cont</a:t>
            </a:r>
            <a:r>
              <a:rPr lang="en-US" dirty="0"/>
              <a:t>…</a:t>
            </a:r>
          </a:p>
        </p:txBody>
      </p:sp>
      <p:sp>
        <p:nvSpPr>
          <p:cNvPr id="3" name="Content Placeholder 2"/>
          <p:cNvSpPr>
            <a:spLocks noGrp="1"/>
          </p:cNvSpPr>
          <p:nvPr>
            <p:ph idx="1"/>
          </p:nvPr>
        </p:nvSpPr>
        <p:spPr/>
        <p:txBody>
          <a:bodyPr>
            <a:normAutofit/>
          </a:bodyPr>
          <a:lstStyle/>
          <a:p>
            <a:pPr marL="0" indent="0">
              <a:buNone/>
            </a:pPr>
            <a:r>
              <a:rPr lang="en-US" dirty="0"/>
              <a:t> The three different modes of operations are: </a:t>
            </a:r>
          </a:p>
          <a:p>
            <a:pPr marL="532907" lvl="1" indent="0">
              <a:buNone/>
            </a:pPr>
            <a:r>
              <a:rPr lang="en-US" dirty="0"/>
              <a:t>– Command mode: </a:t>
            </a:r>
          </a:p>
          <a:p>
            <a:pPr marL="875807" lvl="1" indent="-342900">
              <a:buFont typeface="Wingdings" panose="05000000000000000000" pitchFamily="2" charset="2"/>
              <a:buChar char="v"/>
            </a:pPr>
            <a:r>
              <a:rPr lang="en-US" dirty="0"/>
              <a:t>	This is the default mode where commands are passed to act on the text, using most of the 	keys of the keyboard   </a:t>
            </a:r>
          </a:p>
          <a:p>
            <a:pPr marL="875807" lvl="1" indent="-342900">
              <a:buFont typeface="Wingdings" panose="05000000000000000000" pitchFamily="2" charset="2"/>
              <a:buChar char="v"/>
            </a:pPr>
            <a:r>
              <a:rPr lang="en-US" dirty="0"/>
              <a:t>	Switch to this mode using “Esc” key  </a:t>
            </a:r>
          </a:p>
          <a:p>
            <a:pPr marL="0" indent="0">
              <a:buNone/>
            </a:pPr>
            <a:r>
              <a:rPr lang="en-US" dirty="0"/>
              <a:t> </a:t>
            </a:r>
          </a:p>
          <a:p>
            <a:pPr marL="0" indent="0">
              <a:buNone/>
            </a:pPr>
            <a:r>
              <a:rPr lang="en-US" dirty="0"/>
              <a:t>       – Insert (Input) mode:</a:t>
            </a:r>
          </a:p>
          <a:p>
            <a:pPr lvl="1">
              <a:buFont typeface="Wingdings" panose="05000000000000000000" pitchFamily="2" charset="2"/>
              <a:buChar char="v"/>
            </a:pPr>
            <a:r>
              <a:rPr lang="en-US" dirty="0"/>
              <a:t> To enter the text, go to input mode</a:t>
            </a:r>
          </a:p>
          <a:p>
            <a:pPr lvl="1">
              <a:buFont typeface="Wingdings" panose="05000000000000000000" pitchFamily="2" charset="2"/>
              <a:buChar char="v"/>
            </a:pPr>
            <a:r>
              <a:rPr lang="en-US" dirty="0"/>
              <a:t> Press key “</a:t>
            </a:r>
            <a:r>
              <a:rPr lang="en-US" dirty="0" err="1"/>
              <a:t>i</a:t>
            </a:r>
            <a:r>
              <a:rPr lang="en-US" dirty="0"/>
              <a:t>” to enter into insert mode from command mode </a:t>
            </a:r>
          </a:p>
          <a:p>
            <a:pPr lvl="1">
              <a:buFont typeface="Wingdings" panose="05000000000000000000" pitchFamily="2" charset="2"/>
              <a:buChar char="v"/>
            </a:pPr>
            <a:r>
              <a:rPr lang="en-US" dirty="0"/>
              <a:t> Switch to command mode by pressing “Esc” key </a:t>
            </a:r>
          </a:p>
          <a:p>
            <a:pPr marL="0" indent="0">
              <a:buNone/>
            </a:pPr>
            <a:r>
              <a:rPr lang="en-US" dirty="0"/>
              <a:t> </a:t>
            </a:r>
          </a:p>
        </p:txBody>
      </p:sp>
    </p:spTree>
    <p:extLst>
      <p:ext uri="{BB962C8B-B14F-4D97-AF65-F5344CB8AC3E}">
        <p14:creationId xmlns:p14="http://schemas.microsoft.com/office/powerpoint/2010/main" val="2503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4C70-29AE-4F07-BB84-99AC535F886D}"/>
              </a:ext>
            </a:extLst>
          </p:cNvPr>
          <p:cNvSpPr>
            <a:spLocks noGrp="1"/>
          </p:cNvSpPr>
          <p:nvPr>
            <p:ph type="title"/>
          </p:nvPr>
        </p:nvSpPr>
        <p:spPr/>
        <p:txBody>
          <a:bodyPr/>
          <a:lstStyle/>
          <a:p>
            <a:r>
              <a:rPr lang="en-US" dirty="0"/>
              <a:t>Session Objective</a:t>
            </a:r>
          </a:p>
        </p:txBody>
      </p:sp>
      <p:sp>
        <p:nvSpPr>
          <p:cNvPr id="3" name="Content Placeholder 2">
            <a:extLst>
              <a:ext uri="{FF2B5EF4-FFF2-40B4-BE49-F238E27FC236}">
                <a16:creationId xmlns:a16="http://schemas.microsoft.com/office/drawing/2014/main" id="{4D4A5E6F-60AA-4728-83F3-99EBDF6DDA9D}"/>
              </a:ext>
            </a:extLst>
          </p:cNvPr>
          <p:cNvSpPr>
            <a:spLocks noGrp="1"/>
          </p:cNvSpPr>
          <p:nvPr>
            <p:ph idx="1"/>
          </p:nvPr>
        </p:nvSpPr>
        <p:spPr/>
        <p:txBody>
          <a:bodyPr/>
          <a:lstStyle/>
          <a:p>
            <a:r>
              <a:rPr lang="en-US" dirty="0"/>
              <a:t>Unix Introduction</a:t>
            </a:r>
          </a:p>
          <a:p>
            <a:r>
              <a:rPr lang="en-US" dirty="0"/>
              <a:t>Unix Architecture</a:t>
            </a:r>
          </a:p>
          <a:p>
            <a:pPr lvl="1"/>
            <a:r>
              <a:rPr lang="en-US" dirty="0"/>
              <a:t>Kernel</a:t>
            </a:r>
          </a:p>
          <a:p>
            <a:pPr lvl="1"/>
            <a:r>
              <a:rPr lang="en-US" dirty="0"/>
              <a:t>Shell</a:t>
            </a:r>
          </a:p>
          <a:p>
            <a:r>
              <a:rPr lang="en-US" dirty="0"/>
              <a:t>Unix directory commands</a:t>
            </a:r>
          </a:p>
          <a:p>
            <a:r>
              <a:rPr lang="en-US" dirty="0"/>
              <a:t>Pipes &amp; Filters</a:t>
            </a:r>
          </a:p>
          <a:p>
            <a:r>
              <a:rPr lang="en-US" dirty="0"/>
              <a:t>Vi Editor </a:t>
            </a:r>
          </a:p>
        </p:txBody>
      </p:sp>
    </p:spTree>
    <p:extLst>
      <p:ext uri="{BB962C8B-B14F-4D97-AF65-F5344CB8AC3E}">
        <p14:creationId xmlns:p14="http://schemas.microsoft.com/office/powerpoint/2010/main" val="40767284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							</a:t>
            </a:r>
            <a:r>
              <a:rPr lang="en-US" dirty="0" err="1"/>
              <a:t>Cont</a:t>
            </a:r>
            <a:r>
              <a:rPr lang="en-US" dirty="0"/>
              <a:t>…</a:t>
            </a:r>
          </a:p>
        </p:txBody>
      </p:sp>
      <p:sp>
        <p:nvSpPr>
          <p:cNvPr id="3" name="Content Placeholder 2"/>
          <p:cNvSpPr>
            <a:spLocks noGrp="1"/>
          </p:cNvSpPr>
          <p:nvPr>
            <p:ph idx="1"/>
          </p:nvPr>
        </p:nvSpPr>
        <p:spPr>
          <a:xfrm>
            <a:off x="408684" y="1126815"/>
            <a:ext cx="11373491" cy="4897665"/>
          </a:xfrm>
        </p:spPr>
        <p:txBody>
          <a:bodyPr/>
          <a:lstStyle/>
          <a:p>
            <a:pPr marL="0" indent="0">
              <a:buNone/>
            </a:pPr>
            <a:r>
              <a:rPr lang="en-US" dirty="0"/>
              <a:t>ex mode or line mode: </a:t>
            </a:r>
          </a:p>
          <a:p>
            <a:pPr lvl="1">
              <a:buFont typeface="Wingdings" panose="05000000000000000000" pitchFamily="2" charset="2"/>
              <a:buChar char="v"/>
            </a:pPr>
            <a:r>
              <a:rPr lang="en-US" dirty="0"/>
              <a:t>Save the file or switch to another file or make a global substitution in the file.</a:t>
            </a:r>
          </a:p>
          <a:p>
            <a:pPr lvl="1">
              <a:buFont typeface="Wingdings" panose="05000000000000000000" pitchFamily="2" charset="2"/>
              <a:buChar char="v"/>
            </a:pPr>
            <a:r>
              <a:rPr lang="en-US" dirty="0"/>
              <a:t>Use ex mode, where instruction can be entered in the last line of the screen. </a:t>
            </a:r>
          </a:p>
          <a:p>
            <a:pPr lvl="1">
              <a:buFont typeface="Wingdings" panose="05000000000000000000" pitchFamily="2" charset="2"/>
              <a:buChar char="v"/>
            </a:pPr>
            <a:r>
              <a:rPr lang="en-US" dirty="0"/>
              <a:t>To enter into this mode, press “Esc”  key followed by  “:” </a:t>
            </a:r>
          </a:p>
          <a:p>
            <a:pPr marL="0" indent="0">
              <a:buNone/>
            </a:pPr>
            <a:endParaRPr lang="en-US" dirty="0"/>
          </a:p>
        </p:txBody>
      </p:sp>
      <p:pic>
        <p:nvPicPr>
          <p:cNvPr id="5" name="Picture 4">
            <a:extLst>
              <a:ext uri="{FF2B5EF4-FFF2-40B4-BE49-F238E27FC236}">
                <a16:creationId xmlns:a16="http://schemas.microsoft.com/office/drawing/2014/main" id="{2C300D79-1214-45E2-A120-0534FC0CB15F}"/>
              </a:ext>
            </a:extLst>
          </p:cNvPr>
          <p:cNvPicPr>
            <a:picLocks noChangeAspect="1"/>
          </p:cNvPicPr>
          <p:nvPr/>
        </p:nvPicPr>
        <p:blipFill rotWithShape="1">
          <a:blip r:embed="rId2"/>
          <a:srcRect t="2984" r="811" b="3961"/>
          <a:stretch/>
        </p:blipFill>
        <p:spPr>
          <a:xfrm>
            <a:off x="3567660" y="2773181"/>
            <a:ext cx="7330190" cy="3867406"/>
          </a:xfrm>
          <a:prstGeom prst="rect">
            <a:avLst/>
          </a:prstGeom>
        </p:spPr>
      </p:pic>
    </p:spTree>
    <p:extLst>
      <p:ext uri="{BB962C8B-B14F-4D97-AF65-F5344CB8AC3E}">
        <p14:creationId xmlns:p14="http://schemas.microsoft.com/office/powerpoint/2010/main" val="32131461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Editor - Commands				</a:t>
            </a:r>
            <a:r>
              <a:rPr lang="en-US" dirty="0" err="1"/>
              <a:t>Cont</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i</a:t>
            </a:r>
            <a:r>
              <a:rPr lang="en-US" dirty="0"/>
              <a:t>  		inserts text before cursor position</a:t>
            </a:r>
          </a:p>
          <a:p>
            <a:pPr>
              <a:buFont typeface="Wingdings" panose="05000000000000000000" pitchFamily="2" charset="2"/>
              <a:buChar char="Ø"/>
            </a:pPr>
            <a:r>
              <a:rPr lang="en-US" dirty="0"/>
              <a:t>a  		Appends text after cursor position   </a:t>
            </a:r>
          </a:p>
          <a:p>
            <a:pPr>
              <a:buFont typeface="Wingdings" panose="05000000000000000000" pitchFamily="2" charset="2"/>
              <a:buChar char="Ø"/>
            </a:pPr>
            <a:r>
              <a:rPr lang="en-US" dirty="0"/>
              <a:t>I  		inserts text at beginning of line  </a:t>
            </a:r>
          </a:p>
          <a:p>
            <a:pPr>
              <a:buFont typeface="Wingdings" panose="05000000000000000000" pitchFamily="2" charset="2"/>
              <a:buChar char="Ø"/>
            </a:pPr>
            <a:r>
              <a:rPr lang="en-US" dirty="0"/>
              <a:t>A  		Appends text after end of line</a:t>
            </a:r>
          </a:p>
          <a:p>
            <a:pPr>
              <a:buFont typeface="Wingdings" panose="05000000000000000000" pitchFamily="2" charset="2"/>
              <a:buChar char="Ø"/>
            </a:pPr>
            <a:r>
              <a:rPr lang="en-US" dirty="0"/>
              <a:t>o  		opens line below current line to insert text   </a:t>
            </a:r>
          </a:p>
          <a:p>
            <a:pPr>
              <a:buFont typeface="Wingdings" panose="05000000000000000000" pitchFamily="2" charset="2"/>
              <a:buChar char="Ø"/>
            </a:pPr>
            <a:r>
              <a:rPr lang="en-US" dirty="0"/>
              <a:t>O  		opens line above current line to insert text </a:t>
            </a:r>
          </a:p>
        </p:txBody>
      </p:sp>
    </p:spTree>
    <p:extLst>
      <p:ext uri="{BB962C8B-B14F-4D97-AF65-F5344CB8AC3E}">
        <p14:creationId xmlns:p14="http://schemas.microsoft.com/office/powerpoint/2010/main" val="874111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F29B-1867-47DC-8A65-B29EE505EDE0}"/>
              </a:ext>
            </a:extLst>
          </p:cNvPr>
          <p:cNvSpPr>
            <a:spLocks noGrp="1"/>
          </p:cNvSpPr>
          <p:nvPr>
            <p:ph type="title"/>
          </p:nvPr>
        </p:nvSpPr>
        <p:spPr/>
        <p:txBody>
          <a:bodyPr/>
          <a:lstStyle/>
          <a:p>
            <a:r>
              <a:rPr lang="en-US" dirty="0"/>
              <a:t>Practice Exercises</a:t>
            </a:r>
          </a:p>
        </p:txBody>
      </p:sp>
      <p:sp>
        <p:nvSpPr>
          <p:cNvPr id="3" name="Content Placeholder 2">
            <a:extLst>
              <a:ext uri="{FF2B5EF4-FFF2-40B4-BE49-F238E27FC236}">
                <a16:creationId xmlns:a16="http://schemas.microsoft.com/office/drawing/2014/main" id="{DCC5D6EE-8A18-4EC5-A523-C277BD0DE062}"/>
              </a:ext>
            </a:extLst>
          </p:cNvPr>
          <p:cNvSpPr>
            <a:spLocks noGrp="1"/>
          </p:cNvSpPr>
          <p:nvPr>
            <p:ph idx="1"/>
          </p:nvPr>
        </p:nvSpPr>
        <p:spPr/>
        <p:txBody>
          <a:bodyPr/>
          <a:lstStyle/>
          <a:p>
            <a:pPr marL="457200" indent="-457200">
              <a:buFont typeface="+mj-lt"/>
              <a:buAutoNum type="arabicPeriod"/>
            </a:pPr>
            <a:r>
              <a:rPr lang="en-US" dirty="0"/>
              <a:t>Copy the file "foo.txt" into "</a:t>
            </a:r>
            <a:r>
              <a:rPr lang="en-US" dirty="0" err="1"/>
              <a:t>foo.txt.copy</a:t>
            </a:r>
            <a:r>
              <a:rPr lang="en-US" dirty="0"/>
              <a:t>".</a:t>
            </a:r>
          </a:p>
          <a:p>
            <a:pPr marL="457200" indent="-457200">
              <a:buFont typeface="+mj-lt"/>
              <a:buAutoNum type="arabicPeriod"/>
            </a:pPr>
            <a:r>
              <a:rPr lang="en-US" dirty="0"/>
              <a:t>Rename the file "</a:t>
            </a:r>
            <a:r>
              <a:rPr lang="en-US" dirty="0" err="1"/>
              <a:t>foo.txt.copy</a:t>
            </a:r>
            <a:r>
              <a:rPr lang="en-US" dirty="0"/>
              <a:t>" to "foo2".</a:t>
            </a:r>
          </a:p>
          <a:p>
            <a:pPr marL="457200" indent="-457200">
              <a:buFont typeface="+mj-lt"/>
              <a:buAutoNum type="arabicPeriod"/>
            </a:pPr>
            <a:r>
              <a:rPr lang="en-US" dirty="0"/>
              <a:t>Move the file "foo2" into the "data" subdirectory.</a:t>
            </a:r>
          </a:p>
          <a:p>
            <a:pPr marL="457200" indent="-457200">
              <a:buFont typeface="+mj-lt"/>
              <a:buAutoNum type="arabicPeriod"/>
            </a:pPr>
            <a:r>
              <a:rPr lang="en-US" dirty="0"/>
              <a:t>Create a new subdirectory called "new" in the </a:t>
            </a:r>
            <a:r>
              <a:rPr lang="en-US" dirty="0" err="1"/>
              <a:t>unix</a:t>
            </a:r>
            <a:r>
              <a:rPr lang="en-US" dirty="0"/>
              <a:t> directory.</a:t>
            </a:r>
          </a:p>
          <a:p>
            <a:pPr marL="457200" indent="-457200">
              <a:buFont typeface="+mj-lt"/>
              <a:buAutoNum type="arabicPeriod"/>
            </a:pPr>
            <a:r>
              <a:rPr lang="en-US" dirty="0"/>
              <a:t>Move the file "foo2" in the "data" directory into the "new" directory.</a:t>
            </a:r>
          </a:p>
          <a:p>
            <a:pPr marL="457200" indent="-457200">
              <a:buFont typeface="+mj-lt"/>
              <a:buAutoNum type="arabicPeriod"/>
            </a:pPr>
            <a:r>
              <a:rPr lang="en-US" dirty="0"/>
              <a:t>Move the file "foo2" in the "new" directory back into the "</a:t>
            </a:r>
            <a:r>
              <a:rPr lang="en-US" dirty="0" err="1"/>
              <a:t>unix</a:t>
            </a:r>
            <a:r>
              <a:rPr lang="en-US" dirty="0"/>
              <a:t>" directory and change the name to "</a:t>
            </a:r>
            <a:r>
              <a:rPr lang="en-US" dirty="0" err="1"/>
              <a:t>foo.old</a:t>
            </a:r>
            <a:r>
              <a:rPr lang="en-US" dirty="0"/>
              <a:t>".</a:t>
            </a:r>
          </a:p>
          <a:p>
            <a:pPr marL="457200" indent="-457200">
              <a:buFont typeface="+mj-lt"/>
              <a:buAutoNum type="arabicPeriod"/>
            </a:pPr>
            <a:r>
              <a:rPr lang="en-US" dirty="0"/>
              <a:t>Delete the file "</a:t>
            </a:r>
            <a:r>
              <a:rPr lang="en-US" dirty="0" err="1"/>
              <a:t>foo.old</a:t>
            </a:r>
            <a:r>
              <a:rPr lang="en-US" dirty="0"/>
              <a:t>".</a:t>
            </a:r>
          </a:p>
          <a:p>
            <a:pPr marL="457200" indent="-457200">
              <a:buFont typeface="+mj-lt"/>
              <a:buAutoNum type="arabicPeriod"/>
            </a:pPr>
            <a:r>
              <a:rPr lang="en-US" dirty="0"/>
              <a:t>Remove the "new" subdirectory.</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0839955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UNIX is a stable, multi-user, multi-tasking system </a:t>
            </a:r>
          </a:p>
          <a:p>
            <a:pPr>
              <a:buFont typeface="Wingdings" panose="05000000000000000000" pitchFamily="2" charset="2"/>
              <a:buChar char="ü"/>
            </a:pPr>
            <a:r>
              <a:rPr lang="en-US" dirty="0"/>
              <a:t>Kernel provides various types of services to the users </a:t>
            </a:r>
          </a:p>
          <a:p>
            <a:pPr>
              <a:buFont typeface="Wingdings" panose="05000000000000000000" pitchFamily="2" charset="2"/>
              <a:buChar char="ü"/>
            </a:pPr>
            <a:r>
              <a:rPr lang="en-US" dirty="0"/>
              <a:t>Shell acts as an interface between the user and the UNIX OS </a:t>
            </a:r>
          </a:p>
          <a:p>
            <a:pPr>
              <a:buFont typeface="Wingdings" panose="05000000000000000000" pitchFamily="2" charset="2"/>
              <a:buChar char="ü"/>
            </a:pPr>
            <a:r>
              <a:rPr lang="en-US" dirty="0"/>
              <a:t>A directory contains some fields like the file name, a pointer which is directed to a disk space which has details regarding the files which are stored</a:t>
            </a:r>
          </a:p>
          <a:p>
            <a:pPr>
              <a:buFont typeface="Wingdings" panose="05000000000000000000" pitchFamily="2" charset="2"/>
              <a:buChar char="ü"/>
            </a:pPr>
            <a:r>
              <a:rPr lang="en-US" dirty="0"/>
              <a:t>Pipes and filters are featured by which filters &amp; other commands can be combined in such a way that the standard output of one filter or command can be sent as standard input to another filter</a:t>
            </a:r>
          </a:p>
          <a:p>
            <a:pPr>
              <a:buFont typeface="Wingdings" panose="05000000000000000000" pitchFamily="2" charset="2"/>
              <a:buChar char="ü"/>
            </a:pPr>
            <a:r>
              <a:rPr lang="en-US" dirty="0"/>
              <a:t>The vi editor is a screen-based editor which lets a user create new files or edit existing files </a:t>
            </a:r>
          </a:p>
        </p:txBody>
      </p:sp>
    </p:spTree>
    <p:extLst>
      <p:ext uri="{BB962C8B-B14F-4D97-AF65-F5344CB8AC3E}">
        <p14:creationId xmlns:p14="http://schemas.microsoft.com/office/powerpoint/2010/main" val="7168292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material references</a:t>
            </a:r>
          </a:p>
        </p:txBody>
      </p:sp>
      <p:sp>
        <p:nvSpPr>
          <p:cNvPr id="3" name="Content Placeholder 2"/>
          <p:cNvSpPr>
            <a:spLocks noGrp="1"/>
          </p:cNvSpPr>
          <p:nvPr>
            <p:ph idx="1"/>
          </p:nvPr>
        </p:nvSpPr>
        <p:spPr/>
        <p:txBody>
          <a:bodyPr/>
          <a:lstStyle/>
          <a:p>
            <a:r>
              <a:rPr lang="en-US" dirty="0" err="1"/>
              <a:t>HexaGuru</a:t>
            </a:r>
            <a:r>
              <a:rPr lang="en-US" dirty="0"/>
              <a:t>+</a:t>
            </a:r>
          </a:p>
          <a:p>
            <a:pPr marL="609036" lvl="1" indent="0">
              <a:buNone/>
            </a:pPr>
            <a:r>
              <a:rPr lang="en-US" dirty="0"/>
              <a:t> – Unix Command and Shell Scripting </a:t>
            </a:r>
          </a:p>
          <a:p>
            <a:pPr marL="0" indent="0">
              <a:buNone/>
            </a:pPr>
            <a:endParaRPr lang="en-US" dirty="0"/>
          </a:p>
          <a:p>
            <a:r>
              <a:rPr lang="en-US" dirty="0"/>
              <a:t>Books </a:t>
            </a:r>
          </a:p>
          <a:p>
            <a:pPr marL="609036" lvl="1" indent="0">
              <a:buNone/>
            </a:pPr>
            <a:r>
              <a:rPr lang="en-US" dirty="0"/>
              <a:t>– Unix concept and Application by </a:t>
            </a:r>
            <a:r>
              <a:rPr lang="en-US" dirty="0" err="1"/>
              <a:t>SumitaBha</a:t>
            </a:r>
            <a:r>
              <a:rPr lang="en-US" dirty="0"/>
              <a:t> Das 4th Edition </a:t>
            </a:r>
          </a:p>
          <a:p>
            <a:pPr marL="0" indent="0">
              <a:buNone/>
            </a:pPr>
            <a:r>
              <a:rPr lang="en-US" dirty="0"/>
              <a:t> </a:t>
            </a:r>
          </a:p>
          <a:p>
            <a:r>
              <a:rPr lang="en-US" dirty="0"/>
              <a:t>Web</a:t>
            </a:r>
          </a:p>
          <a:p>
            <a:pPr marL="609036" lvl="1" indent="0">
              <a:buNone/>
            </a:pPr>
            <a:r>
              <a:rPr lang="en-US" dirty="0"/>
              <a:t> – http://hexaware.skillport.com/skillportfe/main.action –       http://www.tutorialspoint.com/unix/ </a:t>
            </a:r>
          </a:p>
        </p:txBody>
      </p:sp>
    </p:spTree>
    <p:extLst>
      <p:ext uri="{BB962C8B-B14F-4D97-AF65-F5344CB8AC3E}">
        <p14:creationId xmlns:p14="http://schemas.microsoft.com/office/powerpoint/2010/main" val="10750102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 Introduction</a:t>
            </a:r>
          </a:p>
        </p:txBody>
      </p:sp>
      <p:sp>
        <p:nvSpPr>
          <p:cNvPr id="3" name="Content Placeholder 2"/>
          <p:cNvSpPr>
            <a:spLocks noGrp="1"/>
          </p:cNvSpPr>
          <p:nvPr>
            <p:ph idx="1"/>
          </p:nvPr>
        </p:nvSpPr>
        <p:spPr/>
        <p:txBody>
          <a:bodyPr/>
          <a:lstStyle/>
          <a:p>
            <a:r>
              <a:rPr lang="en-US" dirty="0"/>
              <a:t>UNIX is an operating system which was first developed in the 1960s</a:t>
            </a:r>
          </a:p>
          <a:p>
            <a:pPr marL="0" indent="0">
              <a:buNone/>
            </a:pPr>
            <a:endParaRPr lang="en-US" dirty="0"/>
          </a:p>
          <a:p>
            <a:r>
              <a:rPr lang="en-US" dirty="0"/>
              <a:t>It is a stable, multi-user, multi-tasking system for servers, desktops and laptops.</a:t>
            </a:r>
          </a:p>
          <a:p>
            <a:pPr marL="0" indent="0">
              <a:buNone/>
            </a:pPr>
            <a:endParaRPr lang="en-US" dirty="0"/>
          </a:p>
          <a:p>
            <a:r>
              <a:rPr lang="en-US" dirty="0"/>
              <a:t>The most popular varieties of UNIX are Sun Solaris, GNU/Linux, and </a:t>
            </a:r>
            <a:r>
              <a:rPr lang="en-US" dirty="0" err="1"/>
              <a:t>MacOS</a:t>
            </a:r>
            <a:r>
              <a:rPr lang="en-US" dirty="0"/>
              <a:t> 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557" y="4275516"/>
            <a:ext cx="2838450" cy="1609725"/>
          </a:xfrm>
          <a:prstGeom prst="rect">
            <a:avLst/>
          </a:prstGeom>
        </p:spPr>
      </p:pic>
    </p:spTree>
    <p:extLst>
      <p:ext uri="{BB962C8B-B14F-4D97-AF65-F5344CB8AC3E}">
        <p14:creationId xmlns:p14="http://schemas.microsoft.com/office/powerpoint/2010/main" val="20038509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6568178" cy="1141943"/>
          </a:xfrm>
        </p:spPr>
        <p:txBody>
          <a:bodyPr/>
          <a:lstStyle/>
          <a:p>
            <a:r>
              <a:rPr lang="en-US" dirty="0"/>
              <a:t>UNIX ARCHITECTURE</a:t>
            </a:r>
          </a:p>
        </p:txBody>
      </p:sp>
    </p:spTree>
    <p:extLst>
      <p:ext uri="{BB962C8B-B14F-4D97-AF65-F5344CB8AC3E}">
        <p14:creationId xmlns:p14="http://schemas.microsoft.com/office/powerpoint/2010/main" val="24511650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UNIX has a layered architecture with two major separable parts </a:t>
            </a:r>
          </a:p>
          <a:p>
            <a:pPr marL="0" indent="0">
              <a:buNone/>
            </a:pPr>
            <a:r>
              <a:rPr lang="en-US" dirty="0"/>
              <a:t>	- Kernel </a:t>
            </a:r>
          </a:p>
          <a:p>
            <a:pPr marL="0" indent="0">
              <a:buNone/>
            </a:pPr>
            <a:r>
              <a:rPr lang="en-US" dirty="0"/>
              <a:t>	-Systems programs </a:t>
            </a:r>
          </a:p>
          <a:p>
            <a:r>
              <a:rPr lang="en-US" dirty="0"/>
              <a:t> Components of the UNIX OS are </a:t>
            </a:r>
          </a:p>
          <a:p>
            <a:pPr marL="532907" lvl="1" indent="0">
              <a:buNone/>
            </a:pPr>
            <a:r>
              <a:rPr lang="en-US" dirty="0"/>
              <a:t>-Kernel </a:t>
            </a:r>
          </a:p>
          <a:p>
            <a:pPr marL="532907" lvl="1" indent="0">
              <a:buNone/>
            </a:pPr>
            <a:r>
              <a:rPr lang="en-US" dirty="0"/>
              <a:t>-Shell </a:t>
            </a:r>
          </a:p>
          <a:p>
            <a:pPr marL="532907" lvl="1" indent="0">
              <a:buNone/>
            </a:pPr>
            <a:r>
              <a:rPr lang="en-US" dirty="0"/>
              <a:t>-Command and Utilities </a:t>
            </a:r>
          </a:p>
          <a:p>
            <a:pPr marL="532907" lvl="1" indent="0">
              <a:buNone/>
            </a:pPr>
            <a:r>
              <a:rPr lang="en-US" dirty="0"/>
              <a:t>-Applications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684765" y="2563091"/>
            <a:ext cx="4692505" cy="3564725"/>
          </a:xfrm>
          <a:prstGeom prst="rect">
            <a:avLst/>
          </a:prstGeom>
          <a:solidFill>
            <a:schemeClr val="accent2"/>
          </a:solidFill>
        </p:spPr>
      </p:pic>
    </p:spTree>
    <p:extLst>
      <p:ext uri="{BB962C8B-B14F-4D97-AF65-F5344CB8AC3E}">
        <p14:creationId xmlns:p14="http://schemas.microsoft.com/office/powerpoint/2010/main" val="31503520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t>
            </a:r>
            <a:r>
              <a:rPr lang="en-US" dirty="0" err="1"/>
              <a:t>Cont</a:t>
            </a:r>
            <a:r>
              <a:rPr lang="en-US" dirty="0"/>
              <a:t>…</a:t>
            </a:r>
          </a:p>
        </p:txBody>
      </p:sp>
      <p:sp>
        <p:nvSpPr>
          <p:cNvPr id="3" name="Content Placeholder 2"/>
          <p:cNvSpPr>
            <a:spLocks noGrp="1"/>
          </p:cNvSpPr>
          <p:nvPr>
            <p:ph idx="1"/>
          </p:nvPr>
        </p:nvSpPr>
        <p:spPr/>
        <p:txBody>
          <a:bodyPr/>
          <a:lstStyle/>
          <a:p>
            <a:r>
              <a:rPr lang="en-US" dirty="0"/>
              <a:t>Kernel forms the heart of the UNIX OS</a:t>
            </a:r>
          </a:p>
          <a:p>
            <a:pPr marL="0" indent="0">
              <a:buNone/>
            </a:pPr>
            <a:endParaRPr lang="en-US" dirty="0"/>
          </a:p>
          <a:p>
            <a:r>
              <a:rPr lang="en-US" dirty="0"/>
              <a:t>Kernel provides various types of services to the users </a:t>
            </a:r>
          </a:p>
          <a:p>
            <a:pPr marL="0" indent="0">
              <a:buNone/>
            </a:pPr>
            <a:endParaRPr lang="en-US" dirty="0"/>
          </a:p>
          <a:p>
            <a:r>
              <a:rPr lang="en-US" dirty="0"/>
              <a:t>In the bootstrapping process, the kernel is loaded into the memory and initiates various other processes for the users to effectively make use of the Unix OS. </a:t>
            </a:r>
          </a:p>
          <a:p>
            <a:pPr marL="0" indent="0">
              <a:buNone/>
            </a:pPr>
            <a:endParaRPr lang="en-US" dirty="0"/>
          </a:p>
        </p:txBody>
      </p:sp>
    </p:spTree>
    <p:extLst>
      <p:ext uri="{BB962C8B-B14F-4D97-AF65-F5344CB8AC3E}">
        <p14:creationId xmlns:p14="http://schemas.microsoft.com/office/powerpoint/2010/main" val="20390076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a:t>
            </a:r>
            <a:r>
              <a:rPr lang="en-US" dirty="0" err="1"/>
              <a:t>Cont</a:t>
            </a:r>
            <a:r>
              <a:rPr lang="en-US" dirty="0"/>
              <a:t>…</a:t>
            </a:r>
          </a:p>
        </p:txBody>
      </p:sp>
      <p:sp>
        <p:nvSpPr>
          <p:cNvPr id="3" name="Content Placeholder 2"/>
          <p:cNvSpPr>
            <a:spLocks noGrp="1"/>
          </p:cNvSpPr>
          <p:nvPr>
            <p:ph idx="1"/>
          </p:nvPr>
        </p:nvSpPr>
        <p:spPr/>
        <p:txBody>
          <a:bodyPr/>
          <a:lstStyle/>
          <a:p>
            <a:r>
              <a:rPr lang="en-US" dirty="0"/>
              <a:t>Shell acts as an interface between the user and the UNIX OS </a:t>
            </a:r>
          </a:p>
          <a:p>
            <a:r>
              <a:rPr lang="en-US" dirty="0"/>
              <a:t> It is called the “Command interpreter”. </a:t>
            </a:r>
          </a:p>
          <a:p>
            <a:r>
              <a:rPr lang="en-US" dirty="0"/>
              <a:t>Every user of the UNIX OS is provided with a shell by the kernel. </a:t>
            </a:r>
          </a:p>
          <a:p>
            <a:r>
              <a:rPr lang="en-US" dirty="0"/>
              <a:t>Kernel controls all the functions of the OS whereas Shell provides services to different users of the OS </a:t>
            </a:r>
          </a:p>
          <a:p>
            <a:r>
              <a:rPr lang="en-US" dirty="0"/>
              <a:t>Shell acts as “command interpreter” which gives different types of prompts for different types of shells like %, $ etc. </a:t>
            </a:r>
          </a:p>
          <a:p>
            <a:pPr marL="0" indent="0">
              <a:buNone/>
            </a:pPr>
            <a:endParaRPr lang="en-US" dirty="0"/>
          </a:p>
        </p:txBody>
      </p:sp>
    </p:spTree>
    <p:extLst>
      <p:ext uri="{BB962C8B-B14F-4D97-AF65-F5344CB8AC3E}">
        <p14:creationId xmlns:p14="http://schemas.microsoft.com/office/powerpoint/2010/main" val="638512316"/>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SharedContentType xmlns="Microsoft.SharePoint.Taxonomy.ContentTypeSync" SourceId="2427474e-60f8-4f75-abfc-98841d67cf98"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90D1E7-2A80-490F-937A-F1E57FE1C728}"/>
</file>

<file path=customXml/itemProps2.xml><?xml version="1.0" encoding="utf-8"?>
<ds:datastoreItem xmlns:ds="http://schemas.openxmlformats.org/officeDocument/2006/customXml" ds:itemID="{09C4CEAB-5F5F-490A-BCE8-8CA83BCE7B2A}"/>
</file>

<file path=customXml/itemProps3.xml><?xml version="1.0" encoding="utf-8"?>
<ds:datastoreItem xmlns:ds="http://schemas.openxmlformats.org/officeDocument/2006/customXml" ds:itemID="{5518BB38-9B80-4416-B0D6-88648B5A81FC}"/>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15768</TotalTime>
  <Words>1378</Words>
  <Application>Microsoft Office PowerPoint</Application>
  <PresentationFormat>Widescreen</PresentationFormat>
  <Paragraphs>250</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Brush Script Std</vt:lpstr>
      <vt:lpstr>Calibri</vt:lpstr>
      <vt:lpstr>Helvetica Condensed</vt:lpstr>
      <vt:lpstr>HelveticaNeue Condensed</vt:lpstr>
      <vt:lpstr>Times</vt:lpstr>
      <vt:lpstr>Wingdings</vt:lpstr>
      <vt:lpstr>Blank Presentation</vt:lpstr>
      <vt:lpstr>UNIX</vt:lpstr>
      <vt:lpstr>Course Objective</vt:lpstr>
      <vt:lpstr>Session Objective</vt:lpstr>
      <vt:lpstr>Learning material references</vt:lpstr>
      <vt:lpstr>UNIX - Introduction</vt:lpstr>
      <vt:lpstr>UNIX ARCHITECTURE</vt:lpstr>
      <vt:lpstr>Unix Architecture     Cont…</vt:lpstr>
      <vt:lpstr>Kernel       Cont…</vt:lpstr>
      <vt:lpstr>Shell       Cont…</vt:lpstr>
      <vt:lpstr>UNIX Commands: Directory </vt:lpstr>
      <vt:lpstr>Directory Command    </vt:lpstr>
      <vt:lpstr>Directory Command    Cont… </vt:lpstr>
      <vt:lpstr>Directory Command    Cont… </vt:lpstr>
      <vt:lpstr>Directory Command    Cont… </vt:lpstr>
      <vt:lpstr>Directory Command     </vt:lpstr>
      <vt:lpstr>Practice Exercises</vt:lpstr>
      <vt:lpstr>Pipes &amp; Filters </vt:lpstr>
      <vt:lpstr>Pipes</vt:lpstr>
      <vt:lpstr>Filters       Cont…</vt:lpstr>
      <vt:lpstr>Filters       Cont…</vt:lpstr>
      <vt:lpstr>Filters       Cont…</vt:lpstr>
      <vt:lpstr>Filters       Cont…</vt:lpstr>
      <vt:lpstr>Filters       Cont…</vt:lpstr>
      <vt:lpstr>Filters       Cont…</vt:lpstr>
      <vt:lpstr>Practice Exercises</vt:lpstr>
      <vt:lpstr>Vi Editor</vt:lpstr>
      <vt:lpstr>Vi Editor       Cont…</vt:lpstr>
      <vt:lpstr>Vi Editor       Cont…</vt:lpstr>
      <vt:lpstr>Vi Editor       Cont…</vt:lpstr>
      <vt:lpstr>Vi Editor       Cont…</vt:lpstr>
      <vt:lpstr>Vi Editor - Commands    Cont…</vt:lpstr>
      <vt:lpstr>Practice Exercises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Jamuna rani Kanniah chandran</cp:lastModifiedBy>
  <cp:revision>748</cp:revision>
  <dcterms:created xsi:type="dcterms:W3CDTF">2014-11-02T05:32:32Z</dcterms:created>
  <dcterms:modified xsi:type="dcterms:W3CDTF">2019-06-26T17:44:59Z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