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36"/>
  </p:notesMasterIdLst>
  <p:handoutMasterIdLst>
    <p:handoutMasterId r:id="rId37"/>
  </p:handoutMasterIdLst>
  <p:sldIdLst>
    <p:sldId id="256" r:id="rId6"/>
    <p:sldId id="274" r:id="rId7"/>
    <p:sldId id="365" r:id="rId8"/>
    <p:sldId id="300" r:id="rId9"/>
    <p:sldId id="301" r:id="rId10"/>
    <p:sldId id="302" r:id="rId11"/>
    <p:sldId id="303" r:id="rId12"/>
    <p:sldId id="320" r:id="rId13"/>
    <p:sldId id="304" r:id="rId14"/>
    <p:sldId id="305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63" r:id="rId24"/>
    <p:sldId id="364" r:id="rId25"/>
    <p:sldId id="366" r:id="rId26"/>
    <p:sldId id="306" r:id="rId27"/>
    <p:sldId id="351" r:id="rId28"/>
    <p:sldId id="307" r:id="rId29"/>
    <p:sldId id="308" r:id="rId30"/>
    <p:sldId id="309" r:id="rId31"/>
    <p:sldId id="310" r:id="rId32"/>
    <p:sldId id="311" r:id="rId33"/>
    <p:sldId id="352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06"/>
    <a:srgbClr val="F39220"/>
    <a:srgbClr val="0E4EFF"/>
    <a:srgbClr val="000000"/>
    <a:srgbClr val="B40028"/>
    <a:srgbClr val="FFFFFF"/>
    <a:srgbClr val="000061"/>
    <a:srgbClr val="FB0A1A"/>
    <a:srgbClr val="FF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4" autoAdjust="0"/>
    <p:restoredTop sz="94343" autoAdjust="0"/>
  </p:normalViewPr>
  <p:slideViewPr>
    <p:cSldViewPr snapToGrid="0">
      <p:cViewPr varScale="1">
        <p:scale>
          <a:sx n="82" d="100"/>
          <a:sy n="82" d="100"/>
        </p:scale>
        <p:origin x="6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78" y="4718050"/>
            <a:ext cx="11360807" cy="1141943"/>
          </a:xfrm>
        </p:spPr>
        <p:txBody>
          <a:bodyPr>
            <a:normAutofit/>
          </a:bodyPr>
          <a:lstStyle/>
          <a:p>
            <a:r>
              <a:rPr lang="en-US" dirty="0"/>
              <a:t>Angular  – </a:t>
            </a:r>
            <a:r>
              <a:rPr lang="en-US" sz="3600" dirty="0"/>
              <a:t>Routing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&amp; Router Module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mapping of URLs to Components on the page is done using Route Configuration, it’s an array which can defined as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80317"/>
              </p:ext>
            </p:extLst>
          </p:nvPr>
        </p:nvGraphicFramePr>
        <p:xfrm>
          <a:off x="1450109" y="3587556"/>
          <a:ext cx="8128000" cy="185727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0092753"/>
                    </a:ext>
                  </a:extLst>
                </a:gridCol>
              </a:tblGrid>
              <a:tr h="185727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routes: Routes = [  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{ path: '', component: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HomeComponent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},  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{ path: 'search', component: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SearchComponent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} 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];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5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3970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&amp; Router Module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b="1" dirty="0"/>
              <a:t>path property </a:t>
            </a:r>
            <a:r>
              <a:rPr lang="en-US" dirty="0"/>
              <a:t>describes the URL this route will handle.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•    The </a:t>
            </a:r>
            <a:r>
              <a:rPr lang="en-US" b="1" dirty="0"/>
              <a:t>component property </a:t>
            </a:r>
            <a:r>
              <a:rPr lang="en-US" dirty="0"/>
              <a:t>is the name of the component we want to display when the URL in the browser matches this path.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868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&amp; Router Module			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then install these routes into our application by importing </a:t>
            </a:r>
            <a:r>
              <a:rPr lang="en-US" dirty="0" err="1"/>
              <a:t>RouterModule.forRoot</a:t>
            </a:r>
            <a:r>
              <a:rPr lang="en-US" dirty="0"/>
              <a:t>(routes) into </a:t>
            </a:r>
            <a:r>
              <a:rPr lang="en-US" dirty="0" err="1"/>
              <a:t>NgModule</a:t>
            </a:r>
            <a:r>
              <a:rPr lang="en-US" dirty="0"/>
              <a:t>,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45043"/>
              </p:ext>
            </p:extLst>
          </p:nvPr>
        </p:nvGraphicFramePr>
        <p:xfrm>
          <a:off x="1436255" y="3189837"/>
          <a:ext cx="8128000" cy="2649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969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NgModule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({  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imports: [    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.       .      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RouterModule.forRoot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(routes)  ]  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.     .     .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})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class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AppModule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 }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47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501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RouterOutlet</a:t>
            </a:r>
            <a:r>
              <a:rPr lang="en-US" dirty="0"/>
              <a:t> Directive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need to add a directive called router-outlet in the template HTML. </a:t>
            </a:r>
          </a:p>
          <a:p>
            <a:pPr>
              <a:lnSpc>
                <a:spcPct val="200000"/>
              </a:lnSpc>
            </a:pPr>
            <a:r>
              <a:rPr lang="en-US" dirty="0"/>
              <a:t>This directive tells Angular where it should insert each of those components in the route,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26277"/>
              </p:ext>
            </p:extLst>
          </p:nvPr>
        </p:nvGraphicFramePr>
        <p:xfrm>
          <a:off x="1463964" y="4266430"/>
          <a:ext cx="812800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12283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&lt;router-outlet&gt;&lt;/router-outlet&gt; 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3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472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	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There are more ways to configure the routes, for example we might like to change our routes to add some redirects,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00486"/>
              </p:ext>
            </p:extLst>
          </p:nvPr>
        </p:nvGraphicFramePr>
        <p:xfrm>
          <a:off x="1297709" y="3314846"/>
          <a:ext cx="8128000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70688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routes:Routes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[   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{path: '',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redirectTo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'home',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pathMatch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'full'},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{path: 'find',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redirectTo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'search'},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{path: 'home', component: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HomeComponent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},    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{path: 'search', component: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SearchComponent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0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672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5444" y="1618079"/>
            <a:ext cx="10683239" cy="426040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b="1" dirty="0" err="1"/>
              <a:t>redirectTo</a:t>
            </a:r>
            <a:r>
              <a:rPr lang="en-US" dirty="0"/>
              <a:t> property describes the path we want to redirect the user to, if they navigate to this URL.</a:t>
            </a:r>
          </a:p>
          <a:p>
            <a:pPr>
              <a:lnSpc>
                <a:spcPct val="200000"/>
              </a:lnSpc>
            </a:pPr>
            <a:r>
              <a:rPr lang="en-US" dirty="0"/>
              <a:t>Now if the user visits the root (empty) URL they are redirected to /home instead.</a:t>
            </a:r>
          </a:p>
          <a:p>
            <a:pPr>
              <a:lnSpc>
                <a:spcPct val="200000"/>
              </a:lnSpc>
            </a:pPr>
            <a:r>
              <a:rPr lang="en-US" dirty="0"/>
              <a:t>For the special case of an empty URL we also need to add the </a:t>
            </a:r>
            <a:r>
              <a:rPr lang="en-US" dirty="0" err="1"/>
              <a:t>pathMatch</a:t>
            </a:r>
            <a:r>
              <a:rPr lang="en-US" dirty="0"/>
              <a:t>: 'full' property so Angular knows it should be matching exactly the empty string and not partially the empty string.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191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all route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can also add a catch all route by using the path **, if the URL doesn’t match any of the other routes it will match this route.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17921"/>
              </p:ext>
            </p:extLst>
          </p:nvPr>
        </p:nvGraphicFramePr>
        <p:xfrm>
          <a:off x="1519381" y="3144983"/>
          <a:ext cx="9120909" cy="284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909">
                  <a:extLst>
                    <a:ext uri="{9D8B030D-6E8A-4147-A177-3AD203B41FA5}">
                      <a16:colId xmlns:a16="http://schemas.microsoft.com/office/drawing/2014/main" val="1595034545"/>
                    </a:ext>
                  </a:extLst>
                </a:gridCol>
              </a:tblGrid>
              <a:tr h="28458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routes:Routes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[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{path: '',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redirectTo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'home',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pathMatch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'full'},  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{path: 'find',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redirectTo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'search'},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{path: 'home', component: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HomeComponent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{path: 'search', component: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SearchComponent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{path: '**', component: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HomeComponent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];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6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860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all route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 If nothing matches, the </a:t>
            </a:r>
            <a:r>
              <a:rPr lang="en-US" dirty="0" err="1"/>
              <a:t>HomeComponent</a:t>
            </a:r>
            <a:r>
              <a:rPr lang="en-US" dirty="0"/>
              <a:t> is shown</a:t>
            </a:r>
          </a:p>
          <a:p>
            <a:pPr>
              <a:lnSpc>
                <a:spcPct val="200000"/>
              </a:lnSpc>
            </a:pPr>
            <a:r>
              <a:rPr lang="en-US" dirty="0"/>
              <a:t>Now if we navigate to /foo it will show us the welcome message.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3316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via a </a:t>
            </a:r>
            <a:r>
              <a:rPr lang="en-US" dirty="0" err="1"/>
              <a:t>routerLink</a:t>
            </a:r>
            <a:r>
              <a:rPr lang="en-US" dirty="0"/>
              <a:t> directive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Navigation can also be controlled by using the </a:t>
            </a:r>
            <a:r>
              <a:rPr lang="en-US" dirty="0" err="1"/>
              <a:t>routerLink</a:t>
            </a:r>
            <a:r>
              <a:rPr lang="en-US" dirty="0"/>
              <a:t> directive in the template,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dirty="0" err="1"/>
              <a:t>routerLink</a:t>
            </a:r>
            <a:r>
              <a:rPr lang="en-US" dirty="0"/>
              <a:t> directive takes as input the same link </a:t>
            </a:r>
            <a:r>
              <a:rPr lang="en-US" dirty="0" err="1"/>
              <a:t>params</a:t>
            </a:r>
            <a:r>
              <a:rPr lang="en-US" dirty="0"/>
              <a:t> array format that the </a:t>
            </a:r>
            <a:r>
              <a:rPr lang="en-US" dirty="0" err="1"/>
              <a:t>router.navigate</a:t>
            </a:r>
            <a:r>
              <a:rPr lang="en-US" dirty="0"/>
              <a:t>(…) function takes.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18163"/>
              </p:ext>
            </p:extLst>
          </p:nvPr>
        </p:nvGraphicFramePr>
        <p:xfrm>
          <a:off x="1349227" y="2930113"/>
          <a:ext cx="9110955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955">
                  <a:extLst>
                    <a:ext uri="{9D8B030D-6E8A-4147-A177-3AD203B41FA5}">
                      <a16:colId xmlns:a16="http://schemas.microsoft.com/office/drawing/2014/main" val="2176967976"/>
                    </a:ext>
                  </a:extLst>
                </a:gridCol>
              </a:tblGrid>
              <a:tr h="3811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&lt;a class="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nav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-link" 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routerLink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]="['home']"&gt;Home&lt;/a&gt; 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7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6228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An important feature of any navigation component is giving the user feedback about which menu item they are currently viewing.</a:t>
            </a:r>
          </a:p>
          <a:p>
            <a:pPr>
              <a:lnSpc>
                <a:spcPct val="200000"/>
              </a:lnSpc>
            </a:pPr>
            <a:r>
              <a:rPr lang="en-US" dirty="0"/>
              <a:t> Another way to describe this is giving the user feedback about which route is currently active.</a:t>
            </a:r>
          </a:p>
        </p:txBody>
      </p:sp>
    </p:spTree>
    <p:extLst>
      <p:ext uri="{BB962C8B-B14F-4D97-AF65-F5344CB8AC3E}">
        <p14:creationId xmlns:p14="http://schemas.microsoft.com/office/powerpoint/2010/main" val="30885947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4" dirty="0">
                <a:solidFill>
                  <a:schemeClr val="tx1"/>
                </a:solidFill>
              </a:rPr>
              <a:t>To understand and workout the base concept of routing and Navigation using dynamic forms from below topics.</a:t>
            </a:r>
          </a:p>
          <a:p>
            <a:pPr lvl="1"/>
            <a:r>
              <a:rPr lang="en-US" sz="2397" dirty="0">
                <a:solidFill>
                  <a:schemeClr val="tx1"/>
                </a:solidFill>
              </a:rPr>
              <a:t>Routes</a:t>
            </a:r>
          </a:p>
          <a:p>
            <a:pPr lvl="1"/>
            <a:r>
              <a:rPr lang="en-US" sz="2397" dirty="0" err="1">
                <a:solidFill>
                  <a:schemeClr val="tx1"/>
                </a:solidFill>
              </a:rPr>
              <a:t>RouterModules</a:t>
            </a:r>
            <a:endParaRPr lang="en-US" sz="2397" dirty="0">
              <a:solidFill>
                <a:schemeClr val="tx1"/>
              </a:solidFill>
            </a:endParaRPr>
          </a:p>
          <a:p>
            <a:pPr lvl="1"/>
            <a:r>
              <a:rPr lang="en-US" sz="2397" dirty="0" err="1">
                <a:solidFill>
                  <a:schemeClr val="tx1"/>
                </a:solidFill>
              </a:rPr>
              <a:t>RouterLink</a:t>
            </a:r>
            <a:endParaRPr lang="en-US" sz="2397" dirty="0">
              <a:solidFill>
                <a:schemeClr val="tx1"/>
              </a:solidFill>
            </a:endParaRPr>
          </a:p>
          <a:p>
            <a:pPr lvl="1"/>
            <a:r>
              <a:rPr lang="en-US" sz="2397" dirty="0">
                <a:solidFill>
                  <a:schemeClr val="tx1"/>
                </a:solidFill>
              </a:rPr>
              <a:t>Route Parameter</a:t>
            </a:r>
          </a:p>
          <a:p>
            <a:pPr marL="0" indent="0">
              <a:buNone/>
            </a:pPr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</a:t>
            </a:r>
            <a:r>
              <a:rPr lang="en-US" dirty="0" err="1"/>
              <a:t>routerLinkActive</a:t>
            </a:r>
            <a:r>
              <a:rPr lang="en-US" dirty="0"/>
              <a:t> directive is associated with a route through a </a:t>
            </a:r>
            <a:r>
              <a:rPr lang="en-US" dirty="0" err="1"/>
              <a:t>routerLink</a:t>
            </a:r>
            <a:r>
              <a:rPr lang="en-US" dirty="0"/>
              <a:t> directive.</a:t>
            </a:r>
          </a:p>
          <a:p>
            <a:pPr>
              <a:lnSpc>
                <a:spcPct val="200000"/>
              </a:lnSpc>
            </a:pPr>
            <a:r>
              <a:rPr lang="en-US" dirty="0"/>
              <a:t>It takes as input an array of classes which it will add to the element it’s attached to if it’s route is currently active,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57100"/>
              </p:ext>
            </p:extLst>
          </p:nvPr>
        </p:nvGraphicFramePr>
        <p:xfrm>
          <a:off x="1408545" y="4572000"/>
          <a:ext cx="9578109" cy="1685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8109">
                  <a:extLst>
                    <a:ext uri="{9D8B030D-6E8A-4147-A177-3AD203B41FA5}">
                      <a16:colId xmlns:a16="http://schemas.microsoft.com/office/drawing/2014/main" val="576539819"/>
                    </a:ext>
                  </a:extLst>
                </a:gridCol>
              </a:tblGrid>
              <a:tr h="16851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&lt;a    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routerLink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]="['home']"   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routerLinkActive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]="['active']"&gt;    Home &lt;/a&gt;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6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2245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0" y="2631511"/>
            <a:ext cx="5579745" cy="1141943"/>
          </a:xfrm>
        </p:spPr>
        <p:txBody>
          <a:bodyPr/>
          <a:lstStyle/>
          <a:p>
            <a:r>
              <a:rPr lang="en-US" dirty="0"/>
              <a:t>Route Parameter</a:t>
            </a:r>
          </a:p>
        </p:txBody>
      </p:sp>
    </p:spTree>
    <p:extLst>
      <p:ext uri="{BB962C8B-B14F-4D97-AF65-F5344CB8AC3E}">
        <p14:creationId xmlns:p14="http://schemas.microsoft.com/office/powerpoint/2010/main" val="19495102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	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Two Ways to Grab Route Parameters</a:t>
            </a:r>
          </a:p>
          <a:p>
            <a:r>
              <a:rPr lang="en-US" b="1" dirty="0"/>
              <a:t>The Snapshot Way</a:t>
            </a:r>
            <a:r>
              <a:rPr lang="en-US" dirty="0"/>
              <a:t>: The router provides us with a snapshot of the current route</a:t>
            </a:r>
          </a:p>
          <a:p>
            <a:r>
              <a:rPr lang="en-US" b="1" dirty="0"/>
              <a:t>The Observable/Stream Way</a:t>
            </a:r>
            <a:r>
              <a:rPr lang="en-US" dirty="0"/>
              <a:t>: Since Angular employs Observables heavily, the router also returns an Observable that we can listen to.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402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r>
              <a:rPr lang="en-US" dirty="0"/>
              <a:t>Add a route parameter ID</a:t>
            </a:r>
          </a:p>
          <a:p>
            <a:r>
              <a:rPr lang="en-US" dirty="0"/>
              <a:t>link the route to the parameter</a:t>
            </a:r>
          </a:p>
          <a:p>
            <a:r>
              <a:rPr lang="en-US" dirty="0"/>
              <a:t>add the service that reads the parameter.</a:t>
            </a:r>
          </a:p>
        </p:txBody>
      </p:sp>
    </p:spTree>
    <p:extLst>
      <p:ext uri="{BB962C8B-B14F-4D97-AF65-F5344CB8AC3E}">
        <p14:creationId xmlns:p14="http://schemas.microsoft.com/office/powerpoint/2010/main" val="43079083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Route Parameters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route for the component that displays the details for a specific product would need a route parameter for the ID of that product. 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06192"/>
              </p:ext>
            </p:extLst>
          </p:nvPr>
        </p:nvGraphicFramePr>
        <p:xfrm>
          <a:off x="1519381" y="3706717"/>
          <a:ext cx="8734962" cy="191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962">
                  <a:extLst>
                    <a:ext uri="{9D8B030D-6E8A-4147-A177-3AD203B41FA5}">
                      <a16:colId xmlns:a16="http://schemas.microsoft.com/office/drawing/2014/main" val="3265138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export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routes: Routes = [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{ path: '',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redirectTo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'product-list',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pathMatch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 'full' },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{ path: 'product-list', component: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ProductList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},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{ path: 'product-details/:id', component: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ProductDetails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}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74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106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Route Parameters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:id </a:t>
            </a:r>
            <a:r>
              <a:rPr lang="en-US" dirty="0"/>
              <a:t>in the path of the product-details route, which places the parameter in the path.</a:t>
            </a:r>
          </a:p>
          <a:p>
            <a:pPr>
              <a:lnSpc>
                <a:spcPct val="200000"/>
              </a:lnSpc>
            </a:pPr>
            <a:r>
              <a:rPr lang="en-US" dirty="0"/>
              <a:t> For example, to see the product details page for product with ID 5, use the following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URL: localhost:3000/product-details/5</a:t>
            </a:r>
          </a:p>
        </p:txBody>
      </p:sp>
    </p:spTree>
    <p:extLst>
      <p:ext uri="{BB962C8B-B14F-4D97-AF65-F5344CB8AC3E}">
        <p14:creationId xmlns:p14="http://schemas.microsoft.com/office/powerpoint/2010/main" val="15078046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Routes with Parameters 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the </a:t>
            </a:r>
            <a:r>
              <a:rPr lang="en-US" dirty="0" err="1"/>
              <a:t>ProductList</a:t>
            </a:r>
            <a:r>
              <a:rPr lang="en-US" dirty="0"/>
              <a:t> component list of products can be displayed. Each product would have a link to the product-details route, passing the ID of the product: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896"/>
              </p:ext>
            </p:extLst>
          </p:nvPr>
        </p:nvGraphicFramePr>
        <p:xfrm>
          <a:off x="1353127" y="4155593"/>
          <a:ext cx="8128000" cy="155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74330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&lt;a *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ngFor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="let product of products"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routerLink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]="['/product-details', product.id]"&gt;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{{ product.name }}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&lt;/a&gt;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8780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Routes with Parameters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Alternatively we could navigate to the route programmatically: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6290"/>
              </p:ext>
            </p:extLst>
          </p:nvPr>
        </p:nvGraphicFramePr>
        <p:xfrm>
          <a:off x="1509485" y="2496215"/>
          <a:ext cx="8128000" cy="3632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3902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&lt;div (click)="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goToProductDetails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(pro)" *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ngFor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="let pro of products" &gt;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goToProductDetails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(id) {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this.router.navigate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(['/product-details', id]);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2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38908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Route Parameters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dirty="0" err="1"/>
              <a:t>ActivatedRoute</a:t>
            </a:r>
            <a:r>
              <a:rPr lang="en-US" dirty="0"/>
              <a:t> service provides a </a:t>
            </a:r>
            <a:r>
              <a:rPr lang="en-US" dirty="0" err="1"/>
              <a:t>params</a:t>
            </a:r>
            <a:r>
              <a:rPr lang="en-US" dirty="0"/>
              <a:t> Observable which we can subscribe to </a:t>
            </a:r>
            <a:r>
              <a:rPr lang="en-US" dirty="0" err="1"/>
              <a:t>to</a:t>
            </a:r>
            <a:r>
              <a:rPr lang="en-US" dirty="0"/>
              <a:t> get the route parameters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18355"/>
              </p:ext>
            </p:extLst>
          </p:nvPr>
        </p:nvGraphicFramePr>
        <p:xfrm>
          <a:off x="1605280" y="3163517"/>
          <a:ext cx="8128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36427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export class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LoanDetailsPage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implements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OnInit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OnDestroy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id: number;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private sub: any;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constructor(private route: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ActivatedRoute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 {}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ngOnInit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this.sub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this.route.params.subscribe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=&gt; {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   this.id = +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['id'];         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  });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11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3192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Route Parameters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r>
              <a:rPr lang="en-US" b="1" dirty="0"/>
              <a:t>Grabbing Route Parameters (The Snapshot Way)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493"/>
              </p:ext>
            </p:extLst>
          </p:nvPr>
        </p:nvGraphicFramePr>
        <p:xfrm>
          <a:off x="1141409" y="2652969"/>
          <a:ext cx="8128000" cy="191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9649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constructor(private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route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ActivatedRoute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  <a:p>
                      <a:r>
                        <a:rPr lang="en-US" sz="2398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398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route</a:t>
                      </a:r>
                      <a:r>
                        <a:rPr lang="en-US" sz="2398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snapshot</a:t>
                      </a:r>
                      <a:r>
                        <a:rPr lang="en-US" sz="2398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[‘id’];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9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439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0" y="2631511"/>
            <a:ext cx="5579745" cy="1141943"/>
          </a:xfrm>
        </p:spPr>
        <p:txBody>
          <a:bodyPr/>
          <a:lstStyle/>
          <a:p>
            <a:r>
              <a:rPr lang="en-US" dirty="0"/>
              <a:t>Routing &amp; Navigation</a:t>
            </a:r>
          </a:p>
        </p:txBody>
      </p:sp>
    </p:spTree>
    <p:extLst>
      <p:ext uri="{BB962C8B-B14F-4D97-AF65-F5344CB8AC3E}">
        <p14:creationId xmlns:p14="http://schemas.microsoft.com/office/powerpoint/2010/main" val="156773306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&amp; Navigation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r>
              <a:rPr lang="en-US" dirty="0"/>
              <a:t>When a user enters a web application or website, routing is their means of navigating throughout the application. To change from one view to another, the user clicks on the available links on a page.</a:t>
            </a:r>
          </a:p>
          <a:p>
            <a:r>
              <a:rPr lang="en-US" dirty="0"/>
              <a:t>Angular provides a Router to make it easier to define routes for the web applications and to navigate from one view to another view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12795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r>
              <a:rPr lang="en-US" dirty="0"/>
              <a:t>In web development, routing means splitting the application into different areas usually based on rules that are derived from the current URL in the browser.</a:t>
            </a:r>
          </a:p>
          <a:p>
            <a:r>
              <a:rPr lang="en-US" dirty="0"/>
              <a:t> For instance, if we visit the / path of a website, we may be visiting the home route of that website. Or if we visit /about we want to render the “about page”, and so on.</a:t>
            </a:r>
          </a:p>
        </p:txBody>
      </p:sp>
    </p:spTree>
    <p:extLst>
      <p:ext uri="{BB962C8B-B14F-4D97-AF65-F5344CB8AC3E}">
        <p14:creationId xmlns:p14="http://schemas.microsoft.com/office/powerpoint/2010/main" val="2591914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Routing?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Defining routes in our application is useful because we can: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separate different areas of the app;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maintain the state in the app;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protect areas of the app based on certain rules;</a:t>
            </a:r>
          </a:p>
        </p:txBody>
      </p:sp>
    </p:spTree>
    <p:extLst>
      <p:ext uri="{BB962C8B-B14F-4D97-AF65-F5344CB8AC3E}">
        <p14:creationId xmlns:p14="http://schemas.microsoft.com/office/powerpoint/2010/main" val="3878469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Angular routing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There are three main components that we use to configure routing in Angular: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sz="2300" b="1" dirty="0"/>
              <a:t>Routes </a:t>
            </a:r>
            <a:r>
              <a:rPr lang="en-US" dirty="0"/>
              <a:t>describes the routes our application supports </a:t>
            </a:r>
          </a:p>
          <a:p>
            <a:pPr lvl="1">
              <a:lnSpc>
                <a:spcPct val="200000"/>
              </a:lnSpc>
            </a:pPr>
            <a:r>
              <a:rPr lang="en-US" sz="2300" b="1" dirty="0"/>
              <a:t> </a:t>
            </a:r>
            <a:r>
              <a:rPr lang="en-US" sz="2300" b="1" dirty="0" err="1"/>
              <a:t>RouterOutlet</a:t>
            </a:r>
            <a:r>
              <a:rPr lang="en-US" sz="2300" b="1" dirty="0"/>
              <a:t> </a:t>
            </a:r>
            <a:r>
              <a:rPr lang="en-US" dirty="0"/>
              <a:t>is a “placeholder” component that shows Angular where to put the content of each route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sz="2300" b="1" dirty="0" err="1"/>
              <a:t>RouterLink</a:t>
            </a:r>
            <a:r>
              <a:rPr lang="en-US" sz="2300" b="1" dirty="0"/>
              <a:t> </a:t>
            </a:r>
            <a:r>
              <a:rPr lang="en-US" dirty="0"/>
              <a:t>directive is used to link to routes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060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&amp; Router Module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 order to use the router in Angular, import constants from the @angular/router package: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{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RouterModule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Routes } from '@angular/router';</a:t>
            </a:r>
          </a:p>
        </p:txBody>
      </p:sp>
    </p:spTree>
    <p:extLst>
      <p:ext uri="{BB962C8B-B14F-4D97-AF65-F5344CB8AC3E}">
        <p14:creationId xmlns:p14="http://schemas.microsoft.com/office/powerpoint/2010/main" val="815741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&amp; Router Module			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6280" y="1576515"/>
            <a:ext cx="10683239" cy="42604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To define routes for our application, create a Routes configuration and then use </a:t>
            </a:r>
            <a:r>
              <a:rPr lang="en-US" sz="2400" b="1" dirty="0" err="1"/>
              <a:t>RouterModule.forRoot</a:t>
            </a:r>
            <a:r>
              <a:rPr lang="en-US" sz="2400" b="1" dirty="0"/>
              <a:t>(routes)</a:t>
            </a:r>
            <a:r>
              <a:rPr lang="en-US" dirty="0"/>
              <a:t> to provide our application with the dependencies necessary to use the router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6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B26F21-C0D6-4370-B545-B9181336EC31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DC5F8751-7E25-4136-B0DD-D674CD24EF1B}"/>
</file>

<file path=customXml/itemProps4.xml><?xml version="1.0" encoding="utf-8"?>
<ds:datastoreItem xmlns:ds="http://schemas.openxmlformats.org/officeDocument/2006/customXml" ds:itemID="{EFE2F61D-0844-4312-8295-BA9460D20164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55362</TotalTime>
  <Words>1214</Words>
  <Application>Microsoft Office PowerPoint</Application>
  <PresentationFormat>Widescreen</PresentationFormat>
  <Paragraphs>139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Angular  – Routing </vt:lpstr>
      <vt:lpstr>Session Objective</vt:lpstr>
      <vt:lpstr>Routing &amp; Navigation</vt:lpstr>
      <vt:lpstr>Routing &amp; Navigation</vt:lpstr>
      <vt:lpstr>Routing</vt:lpstr>
      <vt:lpstr>Why Do We Need Routing?</vt:lpstr>
      <vt:lpstr>Components of Angular routing</vt:lpstr>
      <vt:lpstr>Routes &amp; Router Module   Cont…</vt:lpstr>
      <vt:lpstr>Routes &amp; Router Module   Cont…</vt:lpstr>
      <vt:lpstr>Routes &amp; Router Module   Cont…</vt:lpstr>
      <vt:lpstr>Routes &amp; Router Module   Cont…</vt:lpstr>
      <vt:lpstr>Routes &amp; Router Module   </vt:lpstr>
      <vt:lpstr>RouterOutlet Directive</vt:lpstr>
      <vt:lpstr>Redirects     Cont…</vt:lpstr>
      <vt:lpstr>Redirects</vt:lpstr>
      <vt:lpstr>Catch all route    Cont…</vt:lpstr>
      <vt:lpstr>Catch all route</vt:lpstr>
      <vt:lpstr>Navigating via a routerLink directive</vt:lpstr>
      <vt:lpstr>routerLinkActive    Cont…</vt:lpstr>
      <vt:lpstr>routerLinkActive</vt:lpstr>
      <vt:lpstr>Route Parameter</vt:lpstr>
      <vt:lpstr>Route Parameters    Cont…</vt:lpstr>
      <vt:lpstr>Route Parameters</vt:lpstr>
      <vt:lpstr>Declaring Route Parameters   Cont…</vt:lpstr>
      <vt:lpstr>Declaring Route Parameters</vt:lpstr>
      <vt:lpstr>Linking to Routes with Parameters  Cont…</vt:lpstr>
      <vt:lpstr>Linking to Routes with Parameters</vt:lpstr>
      <vt:lpstr>Reading Route Parameters   Cont…</vt:lpstr>
      <vt:lpstr>Reading Route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 Routing</dc:title>
  <dc:creator>Vimala R</dc:creator>
  <cp:lastModifiedBy>Umamaheswari Aravindan</cp:lastModifiedBy>
  <cp:revision>809</cp:revision>
  <dcterms:created xsi:type="dcterms:W3CDTF">2014-11-02T05:32:32Z</dcterms:created>
  <dcterms:modified xsi:type="dcterms:W3CDTF">2019-06-24T10:52:11Z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