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slideLayouts/slideLayout19.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66"/>
  </p:notesMasterIdLst>
  <p:handoutMasterIdLst>
    <p:handoutMasterId r:id="rId67"/>
  </p:handoutMasterIdLst>
  <p:sldIdLst>
    <p:sldId id="256" r:id="rId5"/>
    <p:sldId id="646" r:id="rId6"/>
    <p:sldId id="647" r:id="rId7"/>
    <p:sldId id="660" r:id="rId8"/>
    <p:sldId id="645" r:id="rId9"/>
    <p:sldId id="648" r:id="rId10"/>
    <p:sldId id="659" r:id="rId11"/>
    <p:sldId id="649" r:id="rId12"/>
    <p:sldId id="650" r:id="rId13"/>
    <p:sldId id="651" r:id="rId14"/>
    <p:sldId id="652" r:id="rId15"/>
    <p:sldId id="690" r:id="rId16"/>
    <p:sldId id="653" r:id="rId17"/>
    <p:sldId id="654" r:id="rId18"/>
    <p:sldId id="655" r:id="rId19"/>
    <p:sldId id="656" r:id="rId20"/>
    <p:sldId id="691" r:id="rId21"/>
    <p:sldId id="692" r:id="rId22"/>
    <p:sldId id="657" r:id="rId23"/>
    <p:sldId id="693" r:id="rId24"/>
    <p:sldId id="677" r:id="rId25"/>
    <p:sldId id="694" r:id="rId26"/>
    <p:sldId id="695" r:id="rId27"/>
    <p:sldId id="678" r:id="rId28"/>
    <p:sldId id="679" r:id="rId29"/>
    <p:sldId id="658" r:id="rId30"/>
    <p:sldId id="682" r:id="rId31"/>
    <p:sldId id="683" r:id="rId32"/>
    <p:sldId id="684" r:id="rId33"/>
    <p:sldId id="662" r:id="rId34"/>
    <p:sldId id="702" r:id="rId35"/>
    <p:sldId id="663" r:id="rId36"/>
    <p:sldId id="664" r:id="rId37"/>
    <p:sldId id="665" r:id="rId38"/>
    <p:sldId id="666" r:id="rId39"/>
    <p:sldId id="670" r:id="rId40"/>
    <p:sldId id="696" r:id="rId41"/>
    <p:sldId id="697" r:id="rId42"/>
    <p:sldId id="680" r:id="rId43"/>
    <p:sldId id="681" r:id="rId44"/>
    <p:sldId id="685" r:id="rId45"/>
    <p:sldId id="686" r:id="rId46"/>
    <p:sldId id="687" r:id="rId47"/>
    <p:sldId id="688" r:id="rId48"/>
    <p:sldId id="689" r:id="rId49"/>
    <p:sldId id="698" r:id="rId50"/>
    <p:sldId id="661" r:id="rId51"/>
    <p:sldId id="699" r:id="rId52"/>
    <p:sldId id="700" r:id="rId53"/>
    <p:sldId id="701" r:id="rId54"/>
    <p:sldId id="713" r:id="rId55"/>
    <p:sldId id="704" r:id="rId56"/>
    <p:sldId id="705" r:id="rId57"/>
    <p:sldId id="706" r:id="rId58"/>
    <p:sldId id="707" r:id="rId59"/>
    <p:sldId id="708" r:id="rId60"/>
    <p:sldId id="709" r:id="rId61"/>
    <p:sldId id="710" r:id="rId62"/>
    <p:sldId id="711" r:id="rId63"/>
    <p:sldId id="712" r:id="rId64"/>
    <p:sldId id="59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B006"/>
    <a:srgbClr val="0E4EFF"/>
    <a:srgbClr val="FB0A1A"/>
    <a:srgbClr val="F39220"/>
    <a:srgbClr val="B40028"/>
    <a:srgbClr val="FF0000"/>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7" autoAdjust="0"/>
  </p:normalViewPr>
  <p:slideViewPr>
    <p:cSldViewPr snapToGrid="0">
      <p:cViewPr varScale="1">
        <p:scale>
          <a:sx n="68" d="100"/>
          <a:sy n="68" d="100"/>
        </p:scale>
        <p:origin x="816"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customXml" Target="../customXml/item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5/13/2019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5/13/2019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43000" y="685800"/>
            <a:ext cx="4572000" cy="3429000"/>
          </a:xfrm>
          <a:ln cap="flat"/>
        </p:spPr>
      </p:sp>
      <p:sp>
        <p:nvSpPr>
          <p:cNvPr id="6041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384175" y="685800"/>
            <a:ext cx="6089650" cy="3429000"/>
          </a:xfrm>
          <a:ln cap="flat"/>
        </p:spPr>
      </p:sp>
      <p:sp>
        <p:nvSpPr>
          <p:cNvPr id="64515"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ln/>
        </p:spPr>
        <p:txBody>
          <a:bodyPr/>
          <a:lstStyle/>
          <a:p>
            <a:endParaRPr lang="en-US" altLang="en-US"/>
          </a:p>
        </p:txBody>
      </p:sp>
      <p:sp>
        <p:nvSpPr>
          <p:cNvPr id="76803" name="Rectangle 3"/>
          <p:cNvSpPr>
            <a:spLocks noGrp="1" noRot="1" noChangeAspect="1" noChangeArrowheads="1" noTextEdit="1"/>
          </p:cNvSpPr>
          <p:nvPr>
            <p:ph type="sldImg"/>
          </p:nvPr>
        </p:nvSpPr>
        <p:spPr>
          <a:xfrm>
            <a:off x="384175" y="685800"/>
            <a:ext cx="6089650" cy="34290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ln/>
        </p:spPr>
        <p:txBody>
          <a:bodyPr/>
          <a:lstStyle/>
          <a:p>
            <a:endParaRPr lang="en-US" altLang="en-US"/>
          </a:p>
        </p:txBody>
      </p:sp>
      <p:sp>
        <p:nvSpPr>
          <p:cNvPr id="78851" name="Rectangle 3"/>
          <p:cNvSpPr>
            <a:spLocks noGrp="1" noRot="1" noChangeAspect="1" noChangeArrowheads="1" noTextEdit="1"/>
          </p:cNvSpPr>
          <p:nvPr>
            <p:ph type="sldImg"/>
          </p:nvPr>
        </p:nvSpPr>
        <p:spPr>
          <a:xfrm>
            <a:off x="384175" y="685800"/>
            <a:ext cx="6089650" cy="34290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ln/>
        </p:spPr>
        <p:txBody>
          <a:bodyPr/>
          <a:lstStyle/>
          <a:p>
            <a:endParaRPr lang="en-US" altLang="en-US"/>
          </a:p>
        </p:txBody>
      </p:sp>
      <p:sp>
        <p:nvSpPr>
          <p:cNvPr id="78851" name="Rectangle 3"/>
          <p:cNvSpPr>
            <a:spLocks noGrp="1" noRot="1" noChangeAspect="1" noChangeArrowheads="1" noTextEdit="1"/>
          </p:cNvSpPr>
          <p:nvPr>
            <p:ph type="sldImg"/>
          </p:nvPr>
        </p:nvSpPr>
        <p:spPr>
          <a:xfrm>
            <a:off x="384175" y="685800"/>
            <a:ext cx="6089650" cy="34290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body" idx="1"/>
          </p:nvPr>
        </p:nvSpPr>
        <p:spPr>
          <a:ln/>
        </p:spPr>
        <p:txBody>
          <a:bodyPr/>
          <a:lstStyle/>
          <a:p>
            <a:endParaRPr lang="en-US" altLang="en-US"/>
          </a:p>
        </p:txBody>
      </p:sp>
      <p:sp>
        <p:nvSpPr>
          <p:cNvPr id="222211" name="Rectangle 3"/>
          <p:cNvSpPr>
            <a:spLocks noGrp="1" noRot="1" noChangeAspect="1" noChangeArrowheads="1" noTextEdit="1"/>
          </p:cNvSpPr>
          <p:nvPr>
            <p:ph type="sldImg"/>
          </p:nvPr>
        </p:nvSpPr>
        <p:spPr>
          <a:xfrm>
            <a:off x="1143000" y="685800"/>
            <a:ext cx="4572000" cy="34290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xfrm>
            <a:off x="384175" y="685800"/>
            <a:ext cx="6089650" cy="3429000"/>
          </a:xfrm>
          <a:ln cap="flat"/>
        </p:spPr>
      </p:sp>
      <p:sp>
        <p:nvSpPr>
          <p:cNvPr id="22425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xfrm>
            <a:off x="1143000" y="685800"/>
            <a:ext cx="4572000" cy="3429000"/>
          </a:xfrm>
          <a:ln cap="flat"/>
        </p:spPr>
      </p:sp>
      <p:sp>
        <p:nvSpPr>
          <p:cNvPr id="226307"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Rot="1" noChangeAspect="1" noChangeArrowheads="1" noTextEdit="1"/>
          </p:cNvSpPr>
          <p:nvPr>
            <p:ph type="sldImg"/>
          </p:nvPr>
        </p:nvSpPr>
        <p:spPr>
          <a:xfrm>
            <a:off x="1143000" y="685800"/>
            <a:ext cx="4572000" cy="3429000"/>
          </a:xfrm>
          <a:ln cap="flat"/>
        </p:spPr>
      </p:sp>
      <p:sp>
        <p:nvSpPr>
          <p:cNvPr id="338947"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1143000" y="685800"/>
            <a:ext cx="4572000" cy="3429000"/>
          </a:xfrm>
          <a:ln cap="flat"/>
        </p:spPr>
      </p:sp>
      <p:sp>
        <p:nvSpPr>
          <p:cNvPr id="228355"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ChangeArrowheads="1" noTextEdit="1"/>
          </p:cNvSpPr>
          <p:nvPr>
            <p:ph type="sldImg"/>
          </p:nvPr>
        </p:nvSpPr>
        <p:spPr>
          <a:xfrm>
            <a:off x="384175" y="685800"/>
            <a:ext cx="6089650" cy="3429000"/>
          </a:xfrm>
          <a:ln/>
        </p:spPr>
      </p:sp>
      <p:sp>
        <p:nvSpPr>
          <p:cNvPr id="3461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xfrm>
            <a:off x="384175" y="685800"/>
            <a:ext cx="6089650" cy="3429000"/>
          </a:xfrm>
          <a:ln cap="flat"/>
        </p:spPr>
      </p:sp>
      <p:sp>
        <p:nvSpPr>
          <p:cNvPr id="230403"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ChangeArrowheads="1" noTextEdit="1"/>
          </p:cNvSpPr>
          <p:nvPr>
            <p:ph type="sldImg"/>
          </p:nvPr>
        </p:nvSpPr>
        <p:spPr>
          <a:xfrm>
            <a:off x="1143000" y="685800"/>
            <a:ext cx="4572000" cy="3429000"/>
          </a:xfrm>
          <a:ln cap="flat"/>
        </p:spPr>
      </p:sp>
      <p:sp>
        <p:nvSpPr>
          <p:cNvPr id="33689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Rot="1" noChangeAspect="1" noChangeArrowheads="1" noTextEdit="1"/>
          </p:cNvSpPr>
          <p:nvPr>
            <p:ph type="sldImg"/>
          </p:nvPr>
        </p:nvSpPr>
        <p:spPr>
          <a:xfrm>
            <a:off x="1143000" y="685800"/>
            <a:ext cx="4572000" cy="3429000"/>
          </a:xfrm>
          <a:ln cap="flat"/>
        </p:spPr>
      </p:sp>
      <p:sp>
        <p:nvSpPr>
          <p:cNvPr id="334851"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spect="1" noChangeArrowheads="1" noTextEdit="1"/>
          </p:cNvSpPr>
          <p:nvPr>
            <p:ph type="sldImg"/>
          </p:nvPr>
        </p:nvSpPr>
        <p:spPr>
          <a:xfrm>
            <a:off x="1143000" y="685800"/>
            <a:ext cx="4572000" cy="3429000"/>
          </a:xfrm>
          <a:ln cap="flat"/>
        </p:spPr>
      </p:sp>
      <p:sp>
        <p:nvSpPr>
          <p:cNvPr id="232451"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ln/>
        </p:spPr>
        <p:txBody>
          <a:bodyPr/>
          <a:lstStyle/>
          <a:p>
            <a:endParaRPr lang="en-US" altLang="en-US"/>
          </a:p>
        </p:txBody>
      </p:sp>
      <p:sp>
        <p:nvSpPr>
          <p:cNvPr id="37891" name="Rectangle 3"/>
          <p:cNvSpPr>
            <a:spLocks noGrp="1" noRot="1" noChangeAspect="1" noChangeArrowheads="1" noTextEdit="1"/>
          </p:cNvSpPr>
          <p:nvPr>
            <p:ph type="sldImg"/>
          </p:nvPr>
        </p:nvSpPr>
        <p:spPr>
          <a:xfrm>
            <a:off x="1143000" y="685800"/>
            <a:ext cx="4572000" cy="34290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43000" y="685800"/>
            <a:ext cx="4572000" cy="3429000"/>
          </a:xfrm>
          <a:ln cap="flat"/>
        </p:spPr>
      </p:sp>
      <p:sp>
        <p:nvSpPr>
          <p:cNvPr id="3993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4175" y="685800"/>
            <a:ext cx="6089650" cy="3429000"/>
          </a:xfrm>
          <a:ln cap="flat"/>
        </p:spPr>
      </p:sp>
      <p:sp>
        <p:nvSpPr>
          <p:cNvPr id="41987"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384175" y="685800"/>
            <a:ext cx="6089650" cy="3429000"/>
          </a:xfrm>
          <a:ln cap="flat"/>
        </p:spPr>
      </p:sp>
      <p:sp>
        <p:nvSpPr>
          <p:cNvPr id="46083"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384175" y="685800"/>
            <a:ext cx="6089650" cy="3429000"/>
          </a:xfrm>
          <a:ln cap="flat"/>
        </p:spPr>
      </p:sp>
      <p:sp>
        <p:nvSpPr>
          <p:cNvPr id="44035"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Rot="1" noChangeAspect="1" noChangeArrowheads="1" noTextEdit="1"/>
          </p:cNvSpPr>
          <p:nvPr>
            <p:ph type="sldImg"/>
          </p:nvPr>
        </p:nvSpPr>
        <p:spPr>
          <a:xfrm>
            <a:off x="384175" y="685800"/>
            <a:ext cx="6089650" cy="3429000"/>
          </a:xfrm>
          <a:ln/>
        </p:spPr>
      </p:sp>
      <p:sp>
        <p:nvSpPr>
          <p:cNvPr id="349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384175" y="685800"/>
            <a:ext cx="6089650" cy="3429000"/>
          </a:xfrm>
          <a:ln cap="flat"/>
        </p:spPr>
      </p:sp>
      <p:sp>
        <p:nvSpPr>
          <p:cNvPr id="58371"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r>
              <a:rPr lang="en-US" dirty="0"/>
              <a:t>Writing JavaScript</a:t>
            </a:r>
          </a:p>
          <a:p>
            <a:pPr lvl="1"/>
            <a:r>
              <a:rPr lang="en-US" dirty="0"/>
              <a:t>JavaScript code is typically embedded in the HTML, to be interpreted and run by the client's browser. Here are some tips to remember when writing JavaScript commands.</a:t>
            </a:r>
          </a:p>
          <a:p>
            <a:pPr lvl="2"/>
            <a:r>
              <a:rPr lang="en-US" dirty="0"/>
              <a:t>JavaScript code is case sensitive</a:t>
            </a:r>
          </a:p>
          <a:p>
            <a:pPr lvl="2"/>
            <a:r>
              <a:rPr lang="en-US" dirty="0"/>
              <a:t>White space between words and tabs are ignored</a:t>
            </a:r>
          </a:p>
          <a:p>
            <a:pPr lvl="2"/>
            <a:r>
              <a:rPr lang="en-US" dirty="0"/>
              <a:t>Line breaks are ignored except within a statement</a:t>
            </a:r>
          </a:p>
          <a:p>
            <a:pPr lvl="2"/>
            <a:r>
              <a:rPr lang="en-US" dirty="0"/>
              <a:t>JavaScript statements end with a semi- colon  (;)</a:t>
            </a:r>
          </a:p>
        </p:txBody>
      </p:sp>
    </p:spTree>
    <p:extLst>
      <p:ext uri="{BB962C8B-B14F-4D97-AF65-F5344CB8AC3E}">
        <p14:creationId xmlns:p14="http://schemas.microsoft.com/office/powerpoint/2010/main" val="24806572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r>
              <a:rPr lang="en-US" dirty="0"/>
              <a:t>The SCRIPT Tag</a:t>
            </a:r>
          </a:p>
          <a:p>
            <a:pPr lvl="1"/>
            <a:r>
              <a:rPr lang="en-US" dirty="0"/>
              <a:t>The &lt;SCRIPT&gt; tag alerts a browser that JavaScript code follows. It is typically embedded in the HTML.</a:t>
            </a:r>
          </a:p>
          <a:p>
            <a:pPr marL="609036" lvl="1" indent="0">
              <a:buNone/>
            </a:pPr>
            <a:r>
              <a:rPr lang="en-US" dirty="0"/>
              <a:t>&lt;SCRIPT language = "JavaScript"&gt;</a:t>
            </a:r>
          </a:p>
          <a:p>
            <a:pPr marL="609036" lvl="1" indent="0">
              <a:buNone/>
            </a:pPr>
            <a:r>
              <a:rPr lang="en-US" dirty="0"/>
              <a:t>	Statements</a:t>
            </a:r>
          </a:p>
          <a:p>
            <a:pPr marL="609036" lvl="1" indent="0">
              <a:buNone/>
            </a:pPr>
            <a:r>
              <a:rPr lang="en-US" dirty="0"/>
              <a:t>&lt;/SCRIPT&gt;</a:t>
            </a:r>
          </a:p>
        </p:txBody>
      </p:sp>
    </p:spTree>
    <p:extLst>
      <p:ext uri="{BB962C8B-B14F-4D97-AF65-F5344CB8AC3E}">
        <p14:creationId xmlns:p14="http://schemas.microsoft.com/office/powerpoint/2010/main" val="42195646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050"/>
          <p:cNvSpPr>
            <a:spLocks noGrp="1" noChangeArrowheads="1"/>
          </p:cNvSpPr>
          <p:nvPr>
            <p:ph type="title"/>
          </p:nvPr>
        </p:nvSpPr>
        <p:spPr/>
        <p:txBody>
          <a:bodyPr/>
          <a:lstStyle/>
          <a:p>
            <a:r>
              <a:rPr lang="en-US" altLang="en-US"/>
              <a:t>NOSCRIPT Tag</a:t>
            </a:r>
          </a:p>
        </p:txBody>
      </p:sp>
      <p:sp>
        <p:nvSpPr>
          <p:cNvPr id="332803" name="Rectangle 2051"/>
          <p:cNvSpPr>
            <a:spLocks noGrp="1" noChangeArrowheads="1"/>
          </p:cNvSpPr>
          <p:nvPr>
            <p:ph type="body" idx="1"/>
          </p:nvPr>
        </p:nvSpPr>
        <p:spPr/>
        <p:txBody>
          <a:bodyPr>
            <a:normAutofit/>
          </a:bodyPr>
          <a:lstStyle/>
          <a:p>
            <a:pPr>
              <a:lnSpc>
                <a:spcPct val="90000"/>
              </a:lnSpc>
            </a:pPr>
            <a:r>
              <a:rPr lang="en-US" altLang="en-US" dirty="0"/>
              <a:t>Use the &lt;NOSCRIPT&gt; tag to specify alternate content for browsers that do not support JavaScript. </a:t>
            </a:r>
          </a:p>
          <a:p>
            <a:pPr>
              <a:lnSpc>
                <a:spcPct val="90000"/>
              </a:lnSpc>
            </a:pPr>
            <a:r>
              <a:rPr lang="en-US" altLang="en-US" dirty="0"/>
              <a:t>HTML enclosed within a &lt;NOSCRIPT&gt; tag is displayed by browsers that do not support JavaScript; code within the tag is ignored by Navigator. </a:t>
            </a:r>
          </a:p>
          <a:p>
            <a:pPr>
              <a:lnSpc>
                <a:spcPct val="90000"/>
              </a:lnSpc>
            </a:pPr>
            <a:r>
              <a:rPr lang="en-US" altLang="en-US" dirty="0"/>
              <a:t>Note however, that if the user has disabled JavaScript from the Advanced tab of the Preferences dialog, Navigator displays the code within the &lt;NOSCRIPT&gt; tag.</a:t>
            </a:r>
          </a:p>
          <a:p>
            <a:pPr>
              <a:lnSpc>
                <a:spcPct val="90000"/>
              </a:lnSpc>
            </a:pPr>
            <a:r>
              <a:rPr lang="en-US" altLang="en-US" sz="2131" dirty="0"/>
              <a:t>The following example shows a &lt;NOSCRIPT&gt; tag.</a:t>
            </a:r>
          </a:p>
          <a:p>
            <a:pPr lvl="1">
              <a:lnSpc>
                <a:spcPct val="90000"/>
              </a:lnSpc>
              <a:buFontTx/>
              <a:buNone/>
            </a:pPr>
            <a:r>
              <a:rPr lang="en-US" altLang="en-US" sz="1599" dirty="0"/>
              <a:t>&lt;NOSCRIPT&gt;</a:t>
            </a:r>
          </a:p>
          <a:p>
            <a:pPr lvl="1">
              <a:lnSpc>
                <a:spcPct val="90000"/>
              </a:lnSpc>
              <a:buFontTx/>
              <a:buNone/>
            </a:pPr>
            <a:r>
              <a:rPr lang="en-US" altLang="en-US" sz="1599" dirty="0"/>
              <a:t>&lt;B&gt;This page uses JavaScript, so you need to get Netscape Navigator 2.0</a:t>
            </a:r>
          </a:p>
          <a:p>
            <a:pPr lvl="1">
              <a:lnSpc>
                <a:spcPct val="90000"/>
              </a:lnSpc>
              <a:buFontTx/>
              <a:buNone/>
            </a:pPr>
            <a:r>
              <a:rPr lang="en-US" altLang="en-US" sz="1599" dirty="0"/>
              <a:t>or later!&lt;/B&gt;</a:t>
            </a:r>
          </a:p>
          <a:p>
            <a:pPr lvl="1">
              <a:lnSpc>
                <a:spcPct val="90000"/>
              </a:lnSpc>
              <a:buFontTx/>
              <a:buNone/>
            </a:pPr>
            <a:r>
              <a:rPr lang="en-US" altLang="en-US" sz="1599" dirty="0"/>
              <a:t>&lt;/NOSCRIPT&gt;</a:t>
            </a:r>
          </a:p>
          <a:p>
            <a:pPr lvl="1">
              <a:lnSpc>
                <a:spcPct val="90000"/>
              </a:lnSpc>
              <a:buFontTx/>
              <a:buNone/>
            </a:pPr>
            <a:r>
              <a:rPr lang="en-US" altLang="en-US" sz="1599" dirty="0"/>
              <a:t>...</a:t>
            </a:r>
          </a:p>
        </p:txBody>
      </p:sp>
    </p:spTree>
    <p:extLst>
      <p:ext uri="{BB962C8B-B14F-4D97-AF65-F5344CB8AC3E}">
        <p14:creationId xmlns:p14="http://schemas.microsoft.com/office/powerpoint/2010/main" val="12973120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r>
              <a:rPr lang="en-US" dirty="0"/>
              <a:t>Implementing JavaScript</a:t>
            </a:r>
          </a:p>
          <a:p>
            <a:pPr lvl="1"/>
            <a:r>
              <a:rPr lang="en-US" dirty="0"/>
              <a:t>There are three ways to add JavaScript commands to your Web Pages.</a:t>
            </a:r>
          </a:p>
          <a:p>
            <a:pPr lvl="2"/>
            <a:r>
              <a:rPr lang="en-US" dirty="0"/>
              <a:t>Embedding code</a:t>
            </a:r>
          </a:p>
          <a:p>
            <a:pPr lvl="2"/>
            <a:r>
              <a:rPr lang="en-US" dirty="0"/>
              <a:t>Inline code</a:t>
            </a:r>
          </a:p>
          <a:p>
            <a:pPr lvl="2"/>
            <a:r>
              <a:rPr lang="en-US" dirty="0"/>
              <a:t>External file</a:t>
            </a:r>
          </a:p>
        </p:txBody>
      </p:sp>
    </p:spTree>
    <p:extLst>
      <p:ext uri="{BB962C8B-B14F-4D97-AF65-F5344CB8AC3E}">
        <p14:creationId xmlns:p14="http://schemas.microsoft.com/office/powerpoint/2010/main" val="9517642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r>
              <a:rPr lang="en-US" dirty="0"/>
              <a:t>External File</a:t>
            </a:r>
          </a:p>
          <a:p>
            <a:pPr lvl="1"/>
            <a:r>
              <a:rPr lang="en-US" dirty="0"/>
              <a:t>You can use the SRC attribute of the &lt;SCRIPT&gt; tag to call JavaScript code from an external text file. </a:t>
            </a:r>
          </a:p>
          <a:p>
            <a:pPr lvl="1"/>
            <a:r>
              <a:rPr lang="en-US" dirty="0"/>
              <a:t>This is useful if you have a lot of code or you want to run it from several pages, because any number of pages can call the same external JavaScript file. </a:t>
            </a:r>
          </a:p>
          <a:p>
            <a:pPr lvl="1"/>
            <a:r>
              <a:rPr lang="en-US" dirty="0"/>
              <a:t>The text file itself contains no HTML tags. </a:t>
            </a:r>
          </a:p>
          <a:p>
            <a:pPr lvl="1"/>
            <a:r>
              <a:rPr lang="en-US" dirty="0"/>
              <a:t>It is call by the following tag:</a:t>
            </a:r>
          </a:p>
          <a:p>
            <a:pPr lvl="1"/>
            <a:endParaRPr lang="en-US" dirty="0"/>
          </a:p>
          <a:p>
            <a:pPr marL="1218072" lvl="2" indent="0">
              <a:buNone/>
            </a:pPr>
            <a:r>
              <a:rPr lang="en-US" dirty="0"/>
              <a:t>&lt;SCRIPT SRC="filename.js"&gt;</a:t>
            </a:r>
          </a:p>
          <a:p>
            <a:pPr marL="1218072" lvl="2" indent="0">
              <a:buNone/>
            </a:pPr>
            <a:endParaRPr lang="en-US" dirty="0"/>
          </a:p>
          <a:p>
            <a:pPr marL="1218072" lvl="2" indent="0">
              <a:buNone/>
            </a:pPr>
            <a:r>
              <a:rPr lang="en-US" dirty="0"/>
              <a:t>&lt;/SCRIPT&gt;</a:t>
            </a:r>
          </a:p>
        </p:txBody>
      </p:sp>
    </p:spTree>
    <p:extLst>
      <p:ext uri="{BB962C8B-B14F-4D97-AF65-F5344CB8AC3E}">
        <p14:creationId xmlns:p14="http://schemas.microsoft.com/office/powerpoint/2010/main" val="41685085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r>
              <a:rPr lang="en-US" dirty="0"/>
              <a:t>Inline JavaScript</a:t>
            </a:r>
          </a:p>
          <a:p>
            <a:pPr lvl="1"/>
            <a:r>
              <a:rPr lang="en-US" dirty="0"/>
              <a:t>Using inline JavaScript allows you to easily work with HTML and JavaScript within the same page. </a:t>
            </a:r>
          </a:p>
          <a:p>
            <a:pPr lvl="1"/>
            <a:r>
              <a:rPr lang="en-US" dirty="0"/>
              <a:t>This is commonly used for temporarily testing out some ideas, and in situations where the script code is specific to that one page.</a:t>
            </a:r>
          </a:p>
          <a:p>
            <a:pPr lvl="1"/>
            <a:endParaRPr lang="en-US" dirty="0"/>
          </a:p>
          <a:p>
            <a:pPr marL="1141943" lvl="2" indent="0">
              <a:buNone/>
            </a:pPr>
            <a:r>
              <a:rPr lang="en-US" dirty="0"/>
              <a:t>&lt;script type="text/</a:t>
            </a:r>
            <a:r>
              <a:rPr lang="en-US" dirty="0" err="1"/>
              <a:t>javascript</a:t>
            </a:r>
            <a:r>
              <a:rPr lang="en-US" dirty="0"/>
              <a:t>"&gt;</a:t>
            </a:r>
          </a:p>
          <a:p>
            <a:pPr marL="1141943" lvl="2" indent="0">
              <a:buNone/>
            </a:pPr>
            <a:r>
              <a:rPr lang="en-US" dirty="0"/>
              <a:t>    // JavaScript code here</a:t>
            </a:r>
          </a:p>
          <a:p>
            <a:pPr marL="1141943" lvl="2" indent="0">
              <a:buNone/>
            </a:pPr>
            <a:r>
              <a:rPr lang="en-US" dirty="0"/>
              <a:t>&lt;/script&gt;</a:t>
            </a:r>
          </a:p>
          <a:p>
            <a:pPr lvl="1"/>
            <a:endParaRPr lang="en-US" dirty="0"/>
          </a:p>
        </p:txBody>
      </p:sp>
    </p:spTree>
    <p:extLst>
      <p:ext uri="{BB962C8B-B14F-4D97-AF65-F5344CB8AC3E}">
        <p14:creationId xmlns:p14="http://schemas.microsoft.com/office/powerpoint/2010/main" val="397475909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r>
              <a:rPr lang="en-US" dirty="0"/>
              <a:t>Embedding code</a:t>
            </a:r>
          </a:p>
          <a:p>
            <a:pPr lvl="1"/>
            <a:r>
              <a:rPr lang="en-US" dirty="0"/>
              <a:t>The code will be embedded in the HTML tag itself instead of written in under the script tag.</a:t>
            </a:r>
          </a:p>
          <a:p>
            <a:pPr lvl="2"/>
            <a:r>
              <a:rPr lang="en-US" dirty="0"/>
              <a:t>&lt;a </a:t>
            </a:r>
            <a:r>
              <a:rPr lang="en-US" dirty="0" err="1"/>
              <a:t>href</a:t>
            </a:r>
            <a:r>
              <a:rPr lang="en-US" dirty="0"/>
              <a:t>=“#” </a:t>
            </a:r>
            <a:r>
              <a:rPr lang="en-US" dirty="0" err="1"/>
              <a:t>onclick</a:t>
            </a:r>
            <a:r>
              <a:rPr lang="en-US" dirty="0"/>
              <a:t>=“alert(‘hi’);”&gt;click here &lt;/a&gt;</a:t>
            </a:r>
          </a:p>
        </p:txBody>
      </p:sp>
    </p:spTree>
    <p:extLst>
      <p:ext uri="{BB962C8B-B14F-4D97-AF65-F5344CB8AC3E}">
        <p14:creationId xmlns:p14="http://schemas.microsoft.com/office/powerpoint/2010/main" val="13248368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ltLang="en-US"/>
              <a:t>Data Types</a:t>
            </a:r>
          </a:p>
        </p:txBody>
      </p:sp>
      <p:sp>
        <p:nvSpPr>
          <p:cNvPr id="36867" name="Rectangle 3"/>
          <p:cNvSpPr>
            <a:spLocks noGrp="1" noChangeArrowheads="1"/>
          </p:cNvSpPr>
          <p:nvPr>
            <p:ph type="body" idx="1"/>
          </p:nvPr>
        </p:nvSpPr>
        <p:spPr>
          <a:noFill/>
          <a:ln/>
        </p:spPr>
        <p:txBody>
          <a:bodyPr/>
          <a:lstStyle/>
          <a:p>
            <a:pPr>
              <a:lnSpc>
                <a:spcPct val="90000"/>
              </a:lnSpc>
            </a:pPr>
            <a:r>
              <a:rPr lang="en-US" altLang="en-US"/>
              <a:t>Numbers</a:t>
            </a:r>
          </a:p>
          <a:p>
            <a:pPr lvl="1">
              <a:lnSpc>
                <a:spcPct val="90000"/>
              </a:lnSpc>
              <a:buSzPct val="75000"/>
            </a:pPr>
            <a:r>
              <a:rPr lang="en-US" altLang="en-US"/>
              <a:t>1, 3.14159, -99</a:t>
            </a:r>
          </a:p>
          <a:p>
            <a:pPr>
              <a:lnSpc>
                <a:spcPct val="90000"/>
              </a:lnSpc>
            </a:pPr>
            <a:r>
              <a:rPr lang="en-US" altLang="en-US"/>
              <a:t>Logical (Boolean) values</a:t>
            </a:r>
          </a:p>
          <a:p>
            <a:pPr lvl="1">
              <a:lnSpc>
                <a:spcPct val="90000"/>
              </a:lnSpc>
              <a:buSzPct val="75000"/>
            </a:pPr>
            <a:r>
              <a:rPr lang="en-US" altLang="en-US"/>
              <a:t>true or false</a:t>
            </a:r>
          </a:p>
          <a:p>
            <a:pPr>
              <a:lnSpc>
                <a:spcPct val="90000"/>
              </a:lnSpc>
            </a:pPr>
            <a:r>
              <a:rPr lang="en-US" altLang="en-US"/>
              <a:t>Strings</a:t>
            </a:r>
          </a:p>
          <a:p>
            <a:pPr lvl="1">
              <a:lnSpc>
                <a:spcPct val="90000"/>
              </a:lnSpc>
              <a:buSzPct val="75000"/>
            </a:pPr>
            <a:r>
              <a:rPr lang="en-US" altLang="en-US"/>
              <a:t>“hello”, ‘hello’</a:t>
            </a:r>
          </a:p>
          <a:p>
            <a:pPr>
              <a:lnSpc>
                <a:spcPct val="90000"/>
              </a:lnSpc>
            </a:pPr>
            <a:r>
              <a:rPr lang="en-US" altLang="en-US"/>
              <a:t>null</a:t>
            </a:r>
          </a:p>
          <a:p>
            <a:pPr lvl="1">
              <a:lnSpc>
                <a:spcPct val="90000"/>
              </a:lnSpc>
              <a:buSzPct val="75000"/>
            </a:pPr>
            <a:r>
              <a:rPr lang="en-US" altLang="en-US"/>
              <a:t>special keyword denoting null value</a:t>
            </a:r>
          </a:p>
        </p:txBody>
      </p:sp>
    </p:spTree>
    <p:extLst>
      <p:ext uri="{BB962C8B-B14F-4D97-AF65-F5344CB8AC3E}">
        <p14:creationId xmlns:p14="http://schemas.microsoft.com/office/powerpoint/2010/main" val="2486168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ltLang="en-US"/>
              <a:t>String Literals</a:t>
            </a:r>
          </a:p>
        </p:txBody>
      </p:sp>
      <p:sp>
        <p:nvSpPr>
          <p:cNvPr id="38915" name="Rectangle 3"/>
          <p:cNvSpPr>
            <a:spLocks noGrp="1" noChangeArrowheads="1"/>
          </p:cNvSpPr>
          <p:nvPr>
            <p:ph type="body" idx="1"/>
          </p:nvPr>
        </p:nvSpPr>
        <p:spPr>
          <a:xfrm>
            <a:off x="716182" y="1752600"/>
            <a:ext cx="11267167" cy="4114801"/>
          </a:xfrm>
          <a:noFill/>
          <a:ln/>
        </p:spPr>
        <p:txBody>
          <a:bodyPr>
            <a:normAutofit lnSpcReduction="10000"/>
          </a:bodyPr>
          <a:lstStyle/>
          <a:p>
            <a:r>
              <a:rPr lang="en-US" altLang="en-US" sz="3197"/>
              <a:t>A string literal is zero or more characters enclosed in double (") or single (') quotes. A string must be delimited by quotes of the same type; that is, either both single quotes or double quotes. The following are examples of string literals: </a:t>
            </a:r>
            <a:endParaRPr lang="en-US" altLang="en-US"/>
          </a:p>
          <a:p>
            <a:pPr lvl="1">
              <a:buSzPct val="75000"/>
            </a:pPr>
            <a:r>
              <a:rPr lang="en-US" altLang="en-US"/>
              <a:t>"Hello" </a:t>
            </a:r>
          </a:p>
          <a:p>
            <a:pPr lvl="1">
              <a:buSzPct val="75000"/>
            </a:pPr>
            <a:r>
              <a:rPr lang="en-US" altLang="en-US"/>
              <a:t>'Hello' </a:t>
            </a:r>
          </a:p>
          <a:p>
            <a:pPr lvl="1">
              <a:buSzPct val="75000"/>
            </a:pPr>
            <a:r>
              <a:rPr lang="en-US" altLang="en-US"/>
              <a:t>"1234" </a:t>
            </a:r>
          </a:p>
          <a:p>
            <a:pPr lvl="1">
              <a:buSzPct val="75000"/>
            </a:pPr>
            <a:r>
              <a:rPr lang="en-US" altLang="en-US"/>
              <a:t>“one line \n another line”</a:t>
            </a:r>
          </a:p>
          <a:p>
            <a:pPr lvl="1">
              <a:buSzPct val="75000"/>
            </a:pPr>
            <a:r>
              <a:rPr lang="en-US" altLang="en-US"/>
              <a:t>'"Don\'t try that again!," I yelled.'</a:t>
            </a:r>
          </a:p>
        </p:txBody>
      </p:sp>
    </p:spTree>
    <p:extLst>
      <p:ext uri="{BB962C8B-B14F-4D97-AF65-F5344CB8AC3E}">
        <p14:creationId xmlns:p14="http://schemas.microsoft.com/office/powerpoint/2010/main" val="202628552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r>
              <a:rPr lang="en-US" b="1" dirty="0"/>
              <a:t>Variables</a:t>
            </a:r>
          </a:p>
          <a:p>
            <a:pPr lvl="1"/>
            <a:r>
              <a:rPr lang="en-US" dirty="0"/>
              <a:t>Variables are used to store data. </a:t>
            </a:r>
          </a:p>
          <a:p>
            <a:pPr lvl="1"/>
            <a:r>
              <a:rPr lang="en-US" dirty="0"/>
              <a:t>A variable is a "container" for information you want to store. A variable's value can change during the script. You can refer to a variable by name to see its value or to change its value.</a:t>
            </a:r>
          </a:p>
          <a:p>
            <a:pPr lvl="1"/>
            <a:r>
              <a:rPr lang="en-US" dirty="0"/>
              <a:t>Rules for variable names:</a:t>
            </a:r>
          </a:p>
          <a:p>
            <a:pPr lvl="2"/>
            <a:r>
              <a:rPr lang="en-US" dirty="0"/>
              <a:t>Variable names are case sensitive </a:t>
            </a:r>
          </a:p>
          <a:p>
            <a:pPr lvl="2"/>
            <a:r>
              <a:rPr lang="en-US" dirty="0"/>
              <a:t>They must begin with a letter or the underscore character </a:t>
            </a:r>
          </a:p>
          <a:p>
            <a:pPr lvl="2"/>
            <a:r>
              <a:rPr lang="en-US" dirty="0" err="1"/>
              <a:t>strname</a:t>
            </a:r>
            <a:r>
              <a:rPr lang="en-US" dirty="0"/>
              <a:t> – STRNAME (not same)</a:t>
            </a:r>
          </a:p>
          <a:p>
            <a:pPr marL="1218072" lvl="2" indent="0">
              <a:buNone/>
            </a:pPr>
            <a:endParaRPr lang="en-US" dirty="0"/>
          </a:p>
        </p:txBody>
      </p:sp>
    </p:spTree>
    <p:extLst>
      <p:ext uri="{BB962C8B-B14F-4D97-AF65-F5344CB8AC3E}">
        <p14:creationId xmlns:p14="http://schemas.microsoft.com/office/powerpoint/2010/main" val="35284148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a:xfrm>
            <a:off x="310157" y="1398880"/>
            <a:ext cx="11362969" cy="4897665"/>
          </a:xfrm>
        </p:spPr>
        <p:txBody>
          <a:bodyPr/>
          <a:lstStyle/>
          <a:p>
            <a:r>
              <a:rPr lang="en-US" dirty="0"/>
              <a:t>To  introduces the web application development using HTML 5, CSS3, JavaScript &amp; XML </a:t>
            </a:r>
          </a:p>
          <a:p>
            <a:endParaRPr lang="en-US" dirty="0"/>
          </a:p>
          <a:p>
            <a:r>
              <a:rPr lang="en-US" dirty="0"/>
              <a:t>To understand  tags and API’s Available in HTML 5 and new properties available in the CSS.</a:t>
            </a:r>
          </a:p>
        </p:txBody>
      </p:sp>
    </p:spTree>
    <p:extLst>
      <p:ext uri="{BB962C8B-B14F-4D97-AF65-F5344CB8AC3E}">
        <p14:creationId xmlns:p14="http://schemas.microsoft.com/office/powerpoint/2010/main" val="103716354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US" altLang="en-US"/>
              <a:t>Variables</a:t>
            </a:r>
          </a:p>
        </p:txBody>
      </p:sp>
      <p:sp>
        <p:nvSpPr>
          <p:cNvPr id="40963" name="Rectangle 3"/>
          <p:cNvSpPr>
            <a:spLocks noGrp="1" noChangeArrowheads="1"/>
          </p:cNvSpPr>
          <p:nvPr>
            <p:ph type="body" idx="1"/>
          </p:nvPr>
        </p:nvSpPr>
        <p:spPr>
          <a:noFill/>
          <a:ln/>
        </p:spPr>
        <p:txBody>
          <a:bodyPr>
            <a:normAutofit/>
          </a:bodyPr>
          <a:lstStyle/>
          <a:p>
            <a:r>
              <a:rPr lang="en-US" altLang="en-US" sz="3730" dirty="0"/>
              <a:t>JavaScript is a loosely typed language.</a:t>
            </a:r>
          </a:p>
          <a:p>
            <a:pPr lvl="1">
              <a:buSzPct val="75000"/>
              <a:buFontTx/>
              <a:buNone/>
            </a:pPr>
            <a:r>
              <a:rPr lang="en-US" altLang="en-US" sz="3197" dirty="0" err="1"/>
              <a:t>myVar</a:t>
            </a:r>
            <a:r>
              <a:rPr lang="en-US" altLang="en-US" sz="3197" dirty="0"/>
              <a:t> = 33;</a:t>
            </a:r>
          </a:p>
          <a:p>
            <a:pPr lvl="1">
              <a:buSzPct val="75000"/>
              <a:buFontTx/>
              <a:buNone/>
            </a:pPr>
            <a:r>
              <a:rPr lang="en-US" altLang="en-US" sz="3197" dirty="0" err="1"/>
              <a:t>myVar</a:t>
            </a:r>
            <a:r>
              <a:rPr lang="en-US" altLang="en-US" sz="3197" dirty="0"/>
              <a:t> = “Hello World”;</a:t>
            </a:r>
          </a:p>
          <a:p>
            <a:pPr lvl="1">
              <a:buSzPct val="75000"/>
              <a:buFontTx/>
              <a:buNone/>
            </a:pPr>
            <a:r>
              <a:rPr lang="en-US" altLang="en-US" sz="3197" dirty="0" err="1"/>
              <a:t>myVar</a:t>
            </a:r>
            <a:r>
              <a:rPr lang="en-US" altLang="en-US" sz="3197" dirty="0"/>
              <a:t> = 33 + “Hello World”; // gets “33Hello World” </a:t>
            </a:r>
          </a:p>
          <a:p>
            <a:pPr lvl="1">
              <a:buSzPct val="75000"/>
              <a:buFontTx/>
              <a:buNone/>
            </a:pPr>
            <a:r>
              <a:rPr lang="en-US" altLang="en-US" sz="3197" dirty="0" err="1"/>
              <a:t>myVar</a:t>
            </a:r>
            <a:r>
              <a:rPr lang="en-US" altLang="en-US" sz="3197" dirty="0"/>
              <a:t> = “Hello World” + 33; //  gets “Hello World33 ” </a:t>
            </a:r>
          </a:p>
        </p:txBody>
      </p:sp>
    </p:spTree>
    <p:extLst>
      <p:ext uri="{BB962C8B-B14F-4D97-AF65-F5344CB8AC3E}">
        <p14:creationId xmlns:p14="http://schemas.microsoft.com/office/powerpoint/2010/main" val="383551002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r>
              <a:rPr lang="en-US" b="1" dirty="0"/>
              <a:t>Variables</a:t>
            </a:r>
          </a:p>
          <a:p>
            <a:pPr lvl="1"/>
            <a:r>
              <a:rPr lang="en-US" dirty="0"/>
              <a:t>To declare variables, use the keyword </a:t>
            </a:r>
            <a:r>
              <a:rPr lang="en-US" dirty="0" err="1"/>
              <a:t>var</a:t>
            </a:r>
            <a:r>
              <a:rPr lang="en-US" dirty="0"/>
              <a:t> and the variable name:</a:t>
            </a:r>
          </a:p>
          <a:p>
            <a:pPr marL="1218072" lvl="2" indent="0">
              <a:buNone/>
            </a:pPr>
            <a:r>
              <a:rPr lang="en-US" dirty="0" err="1"/>
              <a:t>var</a:t>
            </a:r>
            <a:r>
              <a:rPr lang="en-US" dirty="0"/>
              <a:t> </a:t>
            </a:r>
            <a:r>
              <a:rPr lang="en-US" dirty="0" err="1"/>
              <a:t>userName</a:t>
            </a:r>
            <a:endParaRPr lang="en-US" dirty="0"/>
          </a:p>
          <a:p>
            <a:pPr lvl="1"/>
            <a:r>
              <a:rPr lang="en-US" dirty="0"/>
              <a:t>To assign values to variables, add an equal sign and the value:</a:t>
            </a:r>
          </a:p>
          <a:p>
            <a:pPr marL="1218072" lvl="2" indent="0">
              <a:buNone/>
            </a:pPr>
            <a:r>
              <a:rPr lang="en-US" dirty="0" err="1"/>
              <a:t>var</a:t>
            </a:r>
            <a:r>
              <a:rPr lang="en-US" dirty="0"/>
              <a:t> </a:t>
            </a:r>
            <a:r>
              <a:rPr lang="en-US" dirty="0" err="1"/>
              <a:t>userName</a:t>
            </a:r>
            <a:r>
              <a:rPr lang="en-US" dirty="0"/>
              <a:t> = "Smith"</a:t>
            </a:r>
          </a:p>
          <a:p>
            <a:pPr marL="1218072" lvl="2" indent="0">
              <a:buNone/>
            </a:pPr>
            <a:r>
              <a:rPr lang="en-US" dirty="0" err="1"/>
              <a:t>var</a:t>
            </a:r>
            <a:r>
              <a:rPr lang="en-US" dirty="0"/>
              <a:t> price = 100</a:t>
            </a:r>
          </a:p>
        </p:txBody>
      </p:sp>
    </p:spTree>
    <p:extLst>
      <p:ext uri="{BB962C8B-B14F-4D97-AF65-F5344CB8AC3E}">
        <p14:creationId xmlns:p14="http://schemas.microsoft.com/office/powerpoint/2010/main" val="330588717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altLang="en-US" dirty="0"/>
              <a:t>Introduction to JavaScript</a:t>
            </a:r>
          </a:p>
        </p:txBody>
      </p:sp>
      <p:sp>
        <p:nvSpPr>
          <p:cNvPr id="45059" name="Rectangle 3"/>
          <p:cNvSpPr>
            <a:spLocks noGrp="1" noChangeArrowheads="1"/>
          </p:cNvSpPr>
          <p:nvPr>
            <p:ph type="body" idx="1"/>
          </p:nvPr>
        </p:nvSpPr>
        <p:spPr>
          <a:noFill/>
          <a:ln/>
        </p:spPr>
        <p:txBody>
          <a:bodyPr/>
          <a:lstStyle/>
          <a:p>
            <a:r>
              <a:rPr lang="en-US" altLang="en-US" sz="3197" b="1" dirty="0"/>
              <a:t>More Syntax</a:t>
            </a:r>
          </a:p>
          <a:p>
            <a:pPr lvl="1"/>
            <a:r>
              <a:rPr lang="en-US" altLang="en-US" sz="2664" b="1" i="1" dirty="0" err="1"/>
              <a:t>var</a:t>
            </a:r>
            <a:r>
              <a:rPr lang="en-US" altLang="en-US" sz="2664" i="1" dirty="0"/>
              <a:t> </a:t>
            </a:r>
            <a:r>
              <a:rPr lang="en-US" altLang="en-US" sz="2664" i="1" dirty="0" err="1"/>
              <a:t>Variablename</a:t>
            </a:r>
            <a:r>
              <a:rPr lang="en-US" altLang="en-US" sz="2664" i="1" dirty="0"/>
              <a:t> = value;</a:t>
            </a:r>
          </a:p>
          <a:p>
            <a:pPr lvl="2"/>
            <a:r>
              <a:rPr lang="en-US" altLang="en-US" sz="2664" dirty="0" err="1"/>
              <a:t>var</a:t>
            </a:r>
            <a:r>
              <a:rPr lang="en-US" altLang="en-US" sz="2664" dirty="0"/>
              <a:t> x = 3;</a:t>
            </a:r>
          </a:p>
          <a:p>
            <a:pPr lvl="2"/>
            <a:r>
              <a:rPr lang="en-US" altLang="en-US" sz="2664" dirty="0" err="1"/>
              <a:t>var</a:t>
            </a:r>
            <a:r>
              <a:rPr lang="en-US" altLang="en-US" sz="2664" dirty="0"/>
              <a:t> name = “ISU”;</a:t>
            </a:r>
          </a:p>
          <a:p>
            <a:pPr lvl="2"/>
            <a:r>
              <a:rPr lang="en-US" altLang="en-US" sz="2664" dirty="0" err="1"/>
              <a:t>var</a:t>
            </a:r>
            <a:r>
              <a:rPr lang="en-US" altLang="en-US" sz="2664" dirty="0"/>
              <a:t> x, y = 0;</a:t>
            </a:r>
          </a:p>
          <a:p>
            <a:pPr lvl="2"/>
            <a:r>
              <a:rPr lang="en-US" altLang="en-US" sz="2664" dirty="0" err="1"/>
              <a:t>var</a:t>
            </a:r>
            <a:r>
              <a:rPr lang="en-US" altLang="en-US" sz="2664" dirty="0"/>
              <a:t> x = null;</a:t>
            </a:r>
          </a:p>
          <a:p>
            <a:pPr lvl="2"/>
            <a:endParaRPr lang="en-US" altLang="en-US" sz="2398" dirty="0"/>
          </a:p>
          <a:p>
            <a:pPr lvl="1"/>
            <a:r>
              <a:rPr lang="en-US" altLang="en-US" sz="2664" dirty="0"/>
              <a:t>Note:  Null is: 0 (number), false (Boolean)</a:t>
            </a:r>
          </a:p>
          <a:p>
            <a:pPr lvl="1"/>
            <a:r>
              <a:rPr lang="en-US" altLang="en-US" sz="2664" dirty="0"/>
              <a:t>There is no way to specify that a particular variable represents an integer, a string or a floating-point (real) number.</a:t>
            </a:r>
          </a:p>
        </p:txBody>
      </p:sp>
    </p:spTree>
    <p:extLst>
      <p:ext uri="{BB962C8B-B14F-4D97-AF65-F5344CB8AC3E}">
        <p14:creationId xmlns:p14="http://schemas.microsoft.com/office/powerpoint/2010/main" val="155278438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ltLang="en-US"/>
              <a:t>Variable Names</a:t>
            </a:r>
          </a:p>
        </p:txBody>
      </p:sp>
      <p:sp>
        <p:nvSpPr>
          <p:cNvPr id="43011" name="Rectangle 3"/>
          <p:cNvSpPr>
            <a:spLocks noGrp="1" noChangeArrowheads="1"/>
          </p:cNvSpPr>
          <p:nvPr>
            <p:ph type="body" idx="1"/>
          </p:nvPr>
        </p:nvSpPr>
        <p:spPr>
          <a:xfrm>
            <a:off x="716182" y="1752600"/>
            <a:ext cx="10962649" cy="4721580"/>
          </a:xfrm>
          <a:noFill/>
          <a:ln/>
        </p:spPr>
        <p:txBody>
          <a:bodyPr>
            <a:normAutofit fontScale="92500" lnSpcReduction="10000"/>
          </a:bodyPr>
          <a:lstStyle/>
          <a:p>
            <a:r>
              <a:rPr lang="en-US" altLang="en-US" sz="3197" dirty="0"/>
              <a:t>A JavaScript identifier or name must start with a letter or underscore ("_"); subsequent characters can also be digits (0-9). </a:t>
            </a:r>
          </a:p>
          <a:p>
            <a:r>
              <a:rPr lang="en-US" altLang="en-US" sz="3197" dirty="0"/>
              <a:t>Letters include the characters "A" through "Z" (uppercase) and the characters "a" through "z" (lowercase). JavaScript is case-sensitive. </a:t>
            </a:r>
          </a:p>
          <a:p>
            <a:r>
              <a:rPr lang="en-US" altLang="en-US" sz="3197" dirty="0"/>
              <a:t>Some examples of legal names are: </a:t>
            </a:r>
          </a:p>
          <a:p>
            <a:pPr lvl="1">
              <a:buSzPct val="75000"/>
            </a:pPr>
            <a:r>
              <a:rPr lang="en-US" altLang="en-US" sz="3197" dirty="0" err="1"/>
              <a:t>Last_Name</a:t>
            </a:r>
            <a:endParaRPr lang="en-US" altLang="en-US" sz="3197" dirty="0"/>
          </a:p>
          <a:p>
            <a:pPr lvl="1">
              <a:buSzPct val="75000"/>
            </a:pPr>
            <a:r>
              <a:rPr lang="en-US" altLang="en-US" sz="3197" dirty="0"/>
              <a:t>status </a:t>
            </a:r>
          </a:p>
          <a:p>
            <a:pPr lvl="1">
              <a:buSzPct val="75000"/>
            </a:pPr>
            <a:r>
              <a:rPr lang="en-US" altLang="en-US" sz="3197" dirty="0"/>
              <a:t>_name </a:t>
            </a:r>
          </a:p>
        </p:txBody>
      </p:sp>
    </p:spTree>
    <p:extLst>
      <p:ext uri="{BB962C8B-B14F-4D97-AF65-F5344CB8AC3E}">
        <p14:creationId xmlns:p14="http://schemas.microsoft.com/office/powerpoint/2010/main" val="195559413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Operators</a:t>
            </a:r>
          </a:p>
        </p:txBody>
      </p:sp>
      <p:pic>
        <p:nvPicPr>
          <p:cNvPr id="5" name="table"/>
          <p:cNvPicPr>
            <a:picLocks noChangeAspect="1"/>
          </p:cNvPicPr>
          <p:nvPr/>
        </p:nvPicPr>
        <p:blipFill>
          <a:blip r:embed="rId2"/>
          <a:stretch>
            <a:fillRect/>
          </a:stretch>
        </p:blipFill>
        <p:spPr>
          <a:xfrm>
            <a:off x="6096001" y="383820"/>
            <a:ext cx="5587060" cy="6341588"/>
          </a:xfrm>
          <a:prstGeom prst="rect">
            <a:avLst/>
          </a:prstGeom>
        </p:spPr>
      </p:pic>
      <p:pic>
        <p:nvPicPr>
          <p:cNvPr id="6" name="table"/>
          <p:cNvPicPr>
            <a:picLocks noChangeAspect="1"/>
          </p:cNvPicPr>
          <p:nvPr/>
        </p:nvPicPr>
        <p:blipFill>
          <a:blip r:embed="rId3"/>
          <a:stretch>
            <a:fillRect/>
          </a:stretch>
        </p:blipFill>
        <p:spPr>
          <a:xfrm>
            <a:off x="310158" y="1195868"/>
            <a:ext cx="5176807" cy="5553017"/>
          </a:xfrm>
          <a:prstGeom prst="rect">
            <a:avLst/>
          </a:prstGeom>
        </p:spPr>
      </p:pic>
    </p:spTree>
    <p:extLst>
      <p:ext uri="{BB962C8B-B14F-4D97-AF65-F5344CB8AC3E}">
        <p14:creationId xmlns:p14="http://schemas.microsoft.com/office/powerpoint/2010/main" val="351423731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Operators</a:t>
            </a:r>
          </a:p>
        </p:txBody>
      </p:sp>
      <p:pic>
        <p:nvPicPr>
          <p:cNvPr id="7" name="table"/>
          <p:cNvPicPr>
            <a:picLocks noChangeAspect="1"/>
          </p:cNvPicPr>
          <p:nvPr/>
        </p:nvPicPr>
        <p:blipFill>
          <a:blip r:embed="rId2"/>
          <a:stretch>
            <a:fillRect/>
          </a:stretch>
        </p:blipFill>
        <p:spPr>
          <a:xfrm>
            <a:off x="467145" y="1204530"/>
            <a:ext cx="5411565" cy="5575432"/>
          </a:xfrm>
          <a:prstGeom prst="rect">
            <a:avLst/>
          </a:prstGeom>
        </p:spPr>
      </p:pic>
      <p:pic>
        <p:nvPicPr>
          <p:cNvPr id="8" name="table"/>
          <p:cNvPicPr>
            <a:picLocks noChangeAspect="1"/>
          </p:cNvPicPr>
          <p:nvPr/>
        </p:nvPicPr>
        <p:blipFill>
          <a:blip r:embed="rId3"/>
          <a:stretch>
            <a:fillRect/>
          </a:stretch>
        </p:blipFill>
        <p:spPr>
          <a:xfrm>
            <a:off x="6183671" y="1195868"/>
            <a:ext cx="5190642" cy="5567861"/>
          </a:xfrm>
          <a:prstGeom prst="rect">
            <a:avLst/>
          </a:prstGeom>
        </p:spPr>
      </p:pic>
    </p:spTree>
    <p:extLst>
      <p:ext uri="{BB962C8B-B14F-4D97-AF65-F5344CB8AC3E}">
        <p14:creationId xmlns:p14="http://schemas.microsoft.com/office/powerpoint/2010/main" val="290761387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dirty="0"/>
              <a:t>JavaScript Popup Boxes </a:t>
            </a:r>
            <a:endParaRPr lang="en-US" dirty="0"/>
          </a:p>
        </p:txBody>
      </p:sp>
      <p:sp>
        <p:nvSpPr>
          <p:cNvPr id="3" name="Content Placeholder 2"/>
          <p:cNvSpPr>
            <a:spLocks noGrp="1"/>
          </p:cNvSpPr>
          <p:nvPr>
            <p:ph idx="1"/>
          </p:nvPr>
        </p:nvSpPr>
        <p:spPr/>
        <p:txBody>
          <a:bodyPr/>
          <a:lstStyle/>
          <a:p>
            <a:pPr lvl="1"/>
            <a:r>
              <a:rPr lang="en-US" dirty="0"/>
              <a:t>JavaScript has built-in functions for several predefined operations.</a:t>
            </a:r>
          </a:p>
          <a:p>
            <a:pPr lvl="1"/>
            <a:r>
              <a:rPr lang="en-US" dirty="0"/>
              <a:t>Here are some functions which is used for Pop up boxes.</a:t>
            </a:r>
          </a:p>
          <a:p>
            <a:pPr lvl="2"/>
            <a:r>
              <a:rPr lang="fr-FR" dirty="0" err="1"/>
              <a:t>alert</a:t>
            </a:r>
            <a:r>
              <a:rPr lang="fr-FR" dirty="0"/>
              <a:t>("message")</a:t>
            </a:r>
          </a:p>
          <a:p>
            <a:pPr lvl="2"/>
            <a:r>
              <a:rPr lang="fr-FR" dirty="0" err="1"/>
              <a:t>confirm</a:t>
            </a:r>
            <a:r>
              <a:rPr lang="fr-FR" dirty="0"/>
              <a:t>("message")</a:t>
            </a:r>
          </a:p>
          <a:p>
            <a:pPr lvl="2"/>
            <a:r>
              <a:rPr lang="fr-FR" dirty="0"/>
              <a:t>prompt("message")</a:t>
            </a:r>
            <a:endParaRPr lang="en-US" dirty="0"/>
          </a:p>
        </p:txBody>
      </p:sp>
    </p:spTree>
    <p:extLst>
      <p:ext uri="{BB962C8B-B14F-4D97-AF65-F5344CB8AC3E}">
        <p14:creationId xmlns:p14="http://schemas.microsoft.com/office/powerpoint/2010/main" val="9290527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r>
              <a:rPr lang="tr-TR" altLang="en-US" dirty="0"/>
              <a:t>JavaScript Popup Boxes </a:t>
            </a:r>
          </a:p>
        </p:txBody>
      </p:sp>
      <p:sp>
        <p:nvSpPr>
          <p:cNvPr id="22531" name="Rectangle 3"/>
          <p:cNvSpPr>
            <a:spLocks noGrp="1" noRot="1" noChangeArrowheads="1"/>
          </p:cNvSpPr>
          <p:nvPr>
            <p:ph type="body" idx="1"/>
          </p:nvPr>
        </p:nvSpPr>
        <p:spPr/>
        <p:txBody>
          <a:bodyPr/>
          <a:lstStyle/>
          <a:p>
            <a:r>
              <a:rPr lang="tr-TR" altLang="en-US"/>
              <a:t>Alert Box</a:t>
            </a:r>
          </a:p>
          <a:p>
            <a:pPr lvl="1"/>
            <a:r>
              <a:rPr lang="tr-TR" altLang="en-US"/>
              <a:t>An alert box is often used if you want to make sure information comes through to the user.</a:t>
            </a:r>
          </a:p>
          <a:p>
            <a:pPr lvl="1"/>
            <a:r>
              <a:rPr lang="tr-TR" altLang="en-US"/>
              <a:t>When an alert box pops up, the user will have to click "OK" to proceed. </a:t>
            </a:r>
          </a:p>
          <a:p>
            <a:pPr>
              <a:buFont typeface="Arial" pitchFamily="34" charset="0"/>
              <a:buNone/>
            </a:pPr>
            <a:r>
              <a:rPr lang="tr-TR" altLang="en-US"/>
              <a:t>&lt;script&gt;</a:t>
            </a:r>
          </a:p>
          <a:p>
            <a:pPr>
              <a:buFont typeface="Arial" pitchFamily="34" charset="0"/>
              <a:buNone/>
            </a:pPr>
            <a:r>
              <a:rPr lang="tr-TR" altLang="en-US"/>
              <a:t>alert("Hello World!")</a:t>
            </a:r>
          </a:p>
          <a:p>
            <a:pPr>
              <a:buFont typeface="Arial" pitchFamily="34" charset="0"/>
              <a:buNone/>
            </a:pPr>
            <a:r>
              <a:rPr lang="tr-TR" altLang="en-US"/>
              <a:t>&lt;/script&gt;</a:t>
            </a:r>
          </a:p>
        </p:txBody>
      </p:sp>
    </p:spTree>
    <p:extLst>
      <p:ext uri="{BB962C8B-B14F-4D97-AF65-F5344CB8AC3E}">
        <p14:creationId xmlns:p14="http://schemas.microsoft.com/office/powerpoint/2010/main" val="6401008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r>
              <a:rPr lang="tr-TR" altLang="en-US" dirty="0"/>
              <a:t>JavaScript Popup Boxes </a:t>
            </a:r>
          </a:p>
        </p:txBody>
      </p:sp>
      <p:sp>
        <p:nvSpPr>
          <p:cNvPr id="23555" name="Rectangle 3"/>
          <p:cNvSpPr>
            <a:spLocks noGrp="1" noRot="1" noChangeArrowheads="1"/>
          </p:cNvSpPr>
          <p:nvPr>
            <p:ph type="body" idx="1"/>
          </p:nvPr>
        </p:nvSpPr>
        <p:spPr/>
        <p:txBody>
          <a:bodyPr/>
          <a:lstStyle/>
          <a:p>
            <a:r>
              <a:rPr lang="tr-TR" altLang="en-US"/>
              <a:t>Confirm Box </a:t>
            </a:r>
          </a:p>
          <a:p>
            <a:pPr lvl="1"/>
            <a:r>
              <a:rPr lang="tr-TR" altLang="en-US"/>
              <a:t>A confirm box is often used if you want the user to verify or accept something.</a:t>
            </a:r>
          </a:p>
          <a:p>
            <a:pPr lvl="1"/>
            <a:r>
              <a:rPr lang="tr-TR" altLang="en-US"/>
              <a:t>When a confirm box pops up, the user will have to click either "OK" or "Cancel" to proceed. </a:t>
            </a:r>
          </a:p>
          <a:p>
            <a:pPr lvl="1"/>
            <a:r>
              <a:rPr lang="tr-TR" altLang="en-US"/>
              <a:t>If the user clicks "OK", the box returns true. If the user clicks "Cancel", the box returns false.</a:t>
            </a:r>
          </a:p>
        </p:txBody>
      </p:sp>
    </p:spTree>
    <p:extLst>
      <p:ext uri="{BB962C8B-B14F-4D97-AF65-F5344CB8AC3E}">
        <p14:creationId xmlns:p14="http://schemas.microsoft.com/office/powerpoint/2010/main" val="20142687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tr-TR" altLang="en-US" dirty="0"/>
              <a:t>JavaScript Popup Boxes </a:t>
            </a:r>
          </a:p>
        </p:txBody>
      </p:sp>
      <p:sp>
        <p:nvSpPr>
          <p:cNvPr id="24579" name="Rectangle 3"/>
          <p:cNvSpPr>
            <a:spLocks noGrp="1" noRot="1" noChangeArrowheads="1"/>
          </p:cNvSpPr>
          <p:nvPr>
            <p:ph type="body" idx="1"/>
          </p:nvPr>
        </p:nvSpPr>
        <p:spPr/>
        <p:txBody>
          <a:bodyPr/>
          <a:lstStyle/>
          <a:p>
            <a:r>
              <a:rPr lang="tr-TR" altLang="en-US"/>
              <a:t>Prompt Box</a:t>
            </a:r>
          </a:p>
          <a:p>
            <a:pPr lvl="1"/>
            <a:r>
              <a:rPr lang="tr-TR" altLang="en-US"/>
              <a:t>A prompt box is often used if you want the user to input a value before entering a page.</a:t>
            </a:r>
          </a:p>
          <a:p>
            <a:pPr lvl="1"/>
            <a:r>
              <a:rPr lang="tr-TR" altLang="en-US"/>
              <a:t>When a prompt box pops up, the user will have to click either "OK" or "Cancel" to proceed after entering an input value. </a:t>
            </a:r>
          </a:p>
          <a:p>
            <a:pPr lvl="1"/>
            <a:r>
              <a:rPr lang="tr-TR" altLang="en-US"/>
              <a:t>If the user clicks "OK“, the box returns the input value. If the user clicks "Cancel“, the box returns null.</a:t>
            </a:r>
          </a:p>
        </p:txBody>
      </p:sp>
    </p:spTree>
    <p:extLst>
      <p:ext uri="{BB962C8B-B14F-4D97-AF65-F5344CB8AC3E}">
        <p14:creationId xmlns:p14="http://schemas.microsoft.com/office/powerpoint/2010/main" val="13872026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Plan</a:t>
            </a:r>
          </a:p>
        </p:txBody>
      </p:sp>
      <p:sp>
        <p:nvSpPr>
          <p:cNvPr id="3" name="Content Placeholder 2"/>
          <p:cNvSpPr>
            <a:spLocks noGrp="1"/>
          </p:cNvSpPr>
          <p:nvPr>
            <p:ph idx="1"/>
          </p:nvPr>
        </p:nvSpPr>
        <p:spPr>
          <a:xfrm>
            <a:off x="310157" y="1398880"/>
            <a:ext cx="11362969" cy="4897665"/>
          </a:xfrm>
        </p:spPr>
        <p:txBody>
          <a:bodyPr>
            <a:normAutofit lnSpcReduction="10000"/>
          </a:bodyPr>
          <a:lstStyle/>
          <a:p>
            <a:pPr marL="0" indent="0">
              <a:buNone/>
            </a:pPr>
            <a:r>
              <a:rPr lang="en-US" dirty="0"/>
              <a:t>Day 1:</a:t>
            </a:r>
          </a:p>
          <a:p>
            <a:pPr lvl="1">
              <a:buFont typeface="Wingdings" panose="05000000000000000000" pitchFamily="2" charset="2"/>
              <a:buChar char="§"/>
            </a:pPr>
            <a:r>
              <a:rPr lang="en-US" dirty="0"/>
              <a:t>History and evolution of the web and HTML</a:t>
            </a:r>
          </a:p>
          <a:p>
            <a:pPr lvl="1">
              <a:buFont typeface="Wingdings" panose="05000000000000000000" pitchFamily="2" charset="2"/>
              <a:buChar char="§"/>
            </a:pPr>
            <a:r>
              <a:rPr lang="en-US" dirty="0"/>
              <a:t>Basic structure of a HTML document and concept of encodings, simplification in HTML5 </a:t>
            </a:r>
            <a:r>
              <a:rPr lang="en-US" dirty="0" err="1"/>
              <a:t>etc</a:t>
            </a:r>
            <a:endParaRPr lang="en-US" dirty="0"/>
          </a:p>
          <a:p>
            <a:pPr lvl="1">
              <a:buFont typeface="Wingdings" panose="05000000000000000000" pitchFamily="2" charset="2"/>
              <a:buChar char="§"/>
            </a:pPr>
            <a:r>
              <a:rPr lang="en-US" dirty="0"/>
              <a:t>Fundamentals of HTML5 new tags </a:t>
            </a:r>
          </a:p>
          <a:p>
            <a:pPr lvl="1">
              <a:buFont typeface="Wingdings" panose="05000000000000000000" pitchFamily="2" charset="2"/>
              <a:buChar char="§"/>
            </a:pPr>
            <a:r>
              <a:rPr lang="en-US" dirty="0"/>
              <a:t>Concept of semantic tags and Forms API</a:t>
            </a:r>
          </a:p>
          <a:p>
            <a:pPr marL="0" indent="0">
              <a:buNone/>
            </a:pPr>
            <a:r>
              <a:rPr lang="en-US" dirty="0"/>
              <a:t>Day 2:</a:t>
            </a:r>
          </a:p>
          <a:p>
            <a:pPr lvl="1">
              <a:buFont typeface="Wingdings" panose="05000000000000000000" pitchFamily="2" charset="2"/>
              <a:buChar char="§"/>
            </a:pPr>
            <a:r>
              <a:rPr lang="en-US" dirty="0"/>
              <a:t>Introduction to the 2D Graphics API </a:t>
            </a:r>
          </a:p>
          <a:p>
            <a:pPr lvl="1">
              <a:buFont typeface="Wingdings" panose="05000000000000000000" pitchFamily="2" charset="2"/>
              <a:buChar char="§"/>
            </a:pPr>
            <a:r>
              <a:rPr lang="en-US" dirty="0"/>
              <a:t>Media support</a:t>
            </a:r>
          </a:p>
          <a:p>
            <a:pPr lvl="1">
              <a:buFont typeface="Wingdings" panose="05000000000000000000" pitchFamily="2" charset="2"/>
              <a:buChar char="§"/>
            </a:pPr>
            <a:r>
              <a:rPr lang="en-US" dirty="0"/>
              <a:t>Introduction to CSS3</a:t>
            </a:r>
          </a:p>
          <a:p>
            <a:pPr marL="0" indent="0">
              <a:buNone/>
            </a:pPr>
            <a:r>
              <a:rPr lang="en-US" dirty="0"/>
              <a:t>Day 3:</a:t>
            </a:r>
          </a:p>
          <a:p>
            <a:pPr lvl="1">
              <a:buFont typeface="Wingdings" panose="05000000000000000000" pitchFamily="2" charset="2"/>
              <a:buChar char="§"/>
            </a:pPr>
            <a:r>
              <a:rPr lang="en-US" dirty="0"/>
              <a:t>Introduction to JavaScript</a:t>
            </a:r>
          </a:p>
          <a:p>
            <a:pPr lvl="1">
              <a:buFont typeface="Wingdings" panose="05000000000000000000" pitchFamily="2" charset="2"/>
              <a:buChar char="§"/>
            </a:pPr>
            <a:r>
              <a:rPr lang="en-US" dirty="0"/>
              <a:t>Introduction to XML</a:t>
            </a:r>
          </a:p>
          <a:p>
            <a:pPr marL="0" indent="0">
              <a:buNone/>
            </a:pPr>
            <a:endParaRPr lang="en-US" dirty="0"/>
          </a:p>
        </p:txBody>
      </p:sp>
    </p:spTree>
    <p:extLst>
      <p:ext uri="{BB962C8B-B14F-4D97-AF65-F5344CB8AC3E}">
        <p14:creationId xmlns:p14="http://schemas.microsoft.com/office/powerpoint/2010/main" val="100618676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r>
              <a:rPr lang="en-US" dirty="0"/>
              <a:t>Objects</a:t>
            </a:r>
          </a:p>
          <a:p>
            <a:pPr lvl="1"/>
            <a:r>
              <a:rPr lang="en-US" dirty="0"/>
              <a:t>JavaScript supports programming with objects. Objects are a way of organizing the variables. The different screen elements such as Web pages, forms, text boxes, images, and buttons are treated as objects.</a:t>
            </a:r>
          </a:p>
          <a:p>
            <a:pPr lvl="1"/>
            <a:r>
              <a:rPr lang="en-US" dirty="0"/>
              <a:t>Properties and Methods</a:t>
            </a:r>
          </a:p>
          <a:p>
            <a:pPr lvl="2"/>
            <a:r>
              <a:rPr lang="en-US" dirty="0"/>
              <a:t>Every object has its own properties and methods.</a:t>
            </a:r>
          </a:p>
          <a:p>
            <a:pPr lvl="2"/>
            <a:r>
              <a:rPr lang="en-US" dirty="0"/>
              <a:t>Properties define the characteristics of an object</a:t>
            </a:r>
          </a:p>
          <a:p>
            <a:pPr lvl="3"/>
            <a:r>
              <a:rPr lang="en-US" dirty="0"/>
              <a:t>Ex. color, length, name, height, width</a:t>
            </a:r>
          </a:p>
          <a:p>
            <a:pPr lvl="2"/>
            <a:r>
              <a:rPr lang="en-US" dirty="0"/>
              <a:t>Methods are the actions that the object can perform or that can be performed on the object.</a:t>
            </a:r>
          </a:p>
          <a:p>
            <a:pPr lvl="3"/>
            <a:r>
              <a:rPr lang="en-US" dirty="0"/>
              <a:t>Ex. alert, confirm, write, open, close</a:t>
            </a:r>
          </a:p>
        </p:txBody>
      </p:sp>
    </p:spTree>
    <p:extLst>
      <p:ext uri="{BB962C8B-B14F-4D97-AF65-F5344CB8AC3E}">
        <p14:creationId xmlns:p14="http://schemas.microsoft.com/office/powerpoint/2010/main" val="168868058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1026"/>
          <p:cNvSpPr>
            <a:spLocks noGrp="1" noChangeArrowheads="1"/>
          </p:cNvSpPr>
          <p:nvPr>
            <p:ph type="title"/>
          </p:nvPr>
        </p:nvSpPr>
        <p:spPr/>
        <p:txBody>
          <a:bodyPr/>
          <a:lstStyle/>
          <a:p>
            <a:r>
              <a:rPr lang="en-US" altLang="en-US"/>
              <a:t>Objects in a Page</a:t>
            </a:r>
          </a:p>
        </p:txBody>
      </p:sp>
      <p:sp>
        <p:nvSpPr>
          <p:cNvPr id="339971" name="Rectangle 1027"/>
          <p:cNvSpPr>
            <a:spLocks noGrp="1" noChangeArrowheads="1"/>
          </p:cNvSpPr>
          <p:nvPr>
            <p:ph type="body" idx="1"/>
          </p:nvPr>
        </p:nvSpPr>
        <p:spPr>
          <a:xfrm>
            <a:off x="817687" y="1600200"/>
            <a:ext cx="10353613" cy="4670968"/>
          </a:xfrm>
        </p:spPr>
        <p:txBody>
          <a:bodyPr>
            <a:normAutofit fontScale="85000" lnSpcReduction="10000"/>
          </a:bodyPr>
          <a:lstStyle/>
          <a:p>
            <a:pPr>
              <a:spcBef>
                <a:spcPts val="666"/>
              </a:spcBef>
              <a:spcAft>
                <a:spcPts val="666"/>
              </a:spcAft>
            </a:pPr>
            <a:r>
              <a:rPr lang="en-US" altLang="en-US" sz="2664" dirty="0"/>
              <a:t>Every page has the following objects: </a:t>
            </a:r>
          </a:p>
          <a:p>
            <a:pPr lvl="1">
              <a:spcBef>
                <a:spcPts val="666"/>
              </a:spcBef>
              <a:spcAft>
                <a:spcPts val="666"/>
              </a:spcAft>
            </a:pPr>
            <a:r>
              <a:rPr lang="en-US" altLang="en-US" b="1" dirty="0"/>
              <a:t>navigator</a:t>
            </a:r>
            <a:r>
              <a:rPr lang="en-US" altLang="en-US" dirty="0"/>
              <a:t>: has properties for the name and version of the Navigator being used, for the MIME types supported by the client, and for the plug-ins installed on the client. </a:t>
            </a:r>
          </a:p>
          <a:p>
            <a:pPr lvl="1">
              <a:spcBef>
                <a:spcPts val="666"/>
              </a:spcBef>
              <a:spcAft>
                <a:spcPts val="666"/>
              </a:spcAft>
            </a:pPr>
            <a:r>
              <a:rPr lang="en-US" altLang="en-US" b="1" dirty="0"/>
              <a:t>window</a:t>
            </a:r>
            <a:r>
              <a:rPr lang="en-US" altLang="en-US" dirty="0"/>
              <a:t>: the top-level object; has properties that apply to the entire window. There is also a window object for each "child window" in a frames document. </a:t>
            </a:r>
          </a:p>
          <a:p>
            <a:pPr lvl="1">
              <a:spcBef>
                <a:spcPts val="666"/>
              </a:spcBef>
              <a:spcAft>
                <a:spcPts val="666"/>
              </a:spcAft>
            </a:pPr>
            <a:r>
              <a:rPr lang="en-US" altLang="en-US" b="1" dirty="0"/>
              <a:t>document</a:t>
            </a:r>
            <a:r>
              <a:rPr lang="en-US" altLang="en-US" dirty="0"/>
              <a:t>: contains properties based on the content of the document, such as title, background color, links, and forms. </a:t>
            </a:r>
          </a:p>
          <a:p>
            <a:pPr lvl="1">
              <a:spcBef>
                <a:spcPts val="666"/>
              </a:spcBef>
              <a:spcAft>
                <a:spcPts val="666"/>
              </a:spcAft>
            </a:pPr>
            <a:r>
              <a:rPr lang="en-US" altLang="en-US" b="1" dirty="0"/>
              <a:t>location</a:t>
            </a:r>
            <a:r>
              <a:rPr lang="en-US" altLang="en-US" dirty="0"/>
              <a:t>: has properties based on the current URL. </a:t>
            </a:r>
          </a:p>
          <a:p>
            <a:pPr lvl="1">
              <a:spcBef>
                <a:spcPts val="666"/>
              </a:spcBef>
              <a:spcAft>
                <a:spcPts val="666"/>
              </a:spcAft>
            </a:pPr>
            <a:r>
              <a:rPr lang="en-US" altLang="en-US" b="1" dirty="0"/>
              <a:t>history</a:t>
            </a:r>
            <a:r>
              <a:rPr lang="en-US" altLang="en-US" dirty="0"/>
              <a:t>: contains properties representing URLs the client has previously requested.</a:t>
            </a:r>
            <a:r>
              <a:rPr lang="en-US" altLang="en-US" dirty="0">
                <a:latin typeface="Courier New" pitchFamily="49" charset="0"/>
              </a:rPr>
              <a:t> </a:t>
            </a:r>
          </a:p>
          <a:p>
            <a:pPr>
              <a:spcBef>
                <a:spcPts val="666"/>
              </a:spcBef>
              <a:spcAft>
                <a:spcPts val="666"/>
              </a:spcAft>
            </a:pPr>
            <a:r>
              <a:rPr lang="en-US" altLang="en-US" sz="2664" dirty="0"/>
              <a:t>Depending on its content, the document may contain other objects. </a:t>
            </a:r>
          </a:p>
          <a:p>
            <a:pPr lvl="1">
              <a:spcBef>
                <a:spcPts val="666"/>
              </a:spcBef>
              <a:spcAft>
                <a:spcPts val="666"/>
              </a:spcAft>
            </a:pPr>
            <a:r>
              <a:rPr lang="en-US" altLang="en-US" sz="2398" dirty="0"/>
              <a:t>For instance, each form (defined by a FORM tag) in the document has a corresponding Form object.</a:t>
            </a:r>
            <a:endParaRPr lang="en-US" altLang="en-US" sz="2664" dirty="0"/>
          </a:p>
        </p:txBody>
      </p:sp>
    </p:spTree>
    <p:extLst>
      <p:ext uri="{BB962C8B-B14F-4D97-AF65-F5344CB8AC3E}">
        <p14:creationId xmlns:p14="http://schemas.microsoft.com/office/powerpoint/2010/main" val="374963842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r>
              <a:rPr lang="en-US" dirty="0"/>
              <a:t>Naming Objects</a:t>
            </a:r>
          </a:p>
          <a:p>
            <a:pPr lvl="1"/>
            <a:r>
              <a:rPr lang="en-US" dirty="0"/>
              <a:t>Objects are organized in a hierarchy. To refer to an object use :</a:t>
            </a:r>
          </a:p>
          <a:p>
            <a:pPr marL="1218072" lvl="2" indent="0">
              <a:buNone/>
            </a:pPr>
            <a:r>
              <a:rPr lang="en-US" dirty="0" err="1"/>
              <a:t>objectName</a:t>
            </a:r>
            <a:endParaRPr lang="en-US" dirty="0"/>
          </a:p>
          <a:p>
            <a:pPr lvl="1"/>
            <a:r>
              <a:rPr lang="en-US" dirty="0"/>
              <a:t>To refer to a property of an object use:</a:t>
            </a:r>
          </a:p>
          <a:p>
            <a:pPr marL="1218072" lvl="2" indent="0">
              <a:buNone/>
            </a:pPr>
            <a:r>
              <a:rPr lang="en-US" dirty="0" err="1"/>
              <a:t>objectName.propertyName</a:t>
            </a:r>
            <a:endParaRPr lang="en-US" dirty="0"/>
          </a:p>
          <a:p>
            <a:pPr lvl="1"/>
            <a:r>
              <a:rPr lang="en-US" dirty="0"/>
              <a:t> To refer to a method of an object use:</a:t>
            </a:r>
          </a:p>
          <a:p>
            <a:pPr marL="1218072" lvl="2" indent="0">
              <a:buNone/>
            </a:pPr>
            <a:r>
              <a:rPr lang="en-US" dirty="0" err="1"/>
              <a:t>objectName.methodName</a:t>
            </a:r>
            <a:r>
              <a:rPr lang="en-US" dirty="0"/>
              <a:t>()</a:t>
            </a:r>
          </a:p>
        </p:txBody>
      </p:sp>
    </p:spTree>
    <p:extLst>
      <p:ext uri="{BB962C8B-B14F-4D97-AF65-F5344CB8AC3E}">
        <p14:creationId xmlns:p14="http://schemas.microsoft.com/office/powerpoint/2010/main" val="79798436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568" y="598413"/>
            <a:ext cx="9035624" cy="609600"/>
          </a:xfrm>
        </p:spPr>
        <p:txBody>
          <a:bodyPr>
            <a:normAutofit/>
          </a:bodyPr>
          <a:lstStyle/>
          <a:p>
            <a:r>
              <a:rPr lang="en-US" dirty="0"/>
              <a:t>Introduction to JavaScript - Document Object</a:t>
            </a:r>
          </a:p>
        </p:txBody>
      </p:sp>
      <p:sp>
        <p:nvSpPr>
          <p:cNvPr id="3" name="Content Placeholder 2"/>
          <p:cNvSpPr>
            <a:spLocks noGrp="1"/>
          </p:cNvSpPr>
          <p:nvPr>
            <p:ph idx="1"/>
          </p:nvPr>
        </p:nvSpPr>
        <p:spPr/>
        <p:txBody>
          <a:bodyPr/>
          <a:lstStyle/>
          <a:p>
            <a:r>
              <a:rPr lang="en-US" dirty="0"/>
              <a:t>The Document object represents the Web page that is loaded in the browser window, and the content displayed on that page, including text and form elements.</a:t>
            </a:r>
          </a:p>
          <a:p>
            <a:r>
              <a:rPr lang="en-US" b="1" dirty="0"/>
              <a:t>Document Methods</a:t>
            </a:r>
          </a:p>
          <a:p>
            <a:pPr lvl="1"/>
            <a:r>
              <a:rPr lang="en-US" dirty="0"/>
              <a:t>You can use the methods of the document object to work on a Web page.</a:t>
            </a:r>
          </a:p>
          <a:p>
            <a:pPr lvl="1"/>
            <a:r>
              <a:rPr lang="en-US" dirty="0"/>
              <a:t>Here are the most common document methods:</a:t>
            </a:r>
          </a:p>
          <a:p>
            <a:pPr lvl="2"/>
            <a:r>
              <a:rPr lang="en-US" dirty="0"/>
              <a:t>write() - write a string to the Web page</a:t>
            </a:r>
          </a:p>
          <a:p>
            <a:pPr lvl="2"/>
            <a:r>
              <a:rPr lang="en-US" dirty="0"/>
              <a:t>open() - opens a new document</a:t>
            </a:r>
          </a:p>
          <a:p>
            <a:pPr lvl="2"/>
            <a:r>
              <a:rPr lang="en-US" dirty="0"/>
              <a:t>close() - closes the document</a:t>
            </a:r>
          </a:p>
        </p:txBody>
      </p:sp>
    </p:spTree>
    <p:extLst>
      <p:ext uri="{BB962C8B-B14F-4D97-AF65-F5344CB8AC3E}">
        <p14:creationId xmlns:p14="http://schemas.microsoft.com/office/powerpoint/2010/main" val="61600412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Document Properties</a:t>
            </a:r>
          </a:p>
          <a:p>
            <a:pPr lvl="1"/>
            <a:r>
              <a:rPr lang="en-US" dirty="0"/>
              <a:t>Use the properties of the document object to set the colors of the page, the title and display the date the document was last modified. JavaScript has about 150 defined color words you can use or you can provide the hexadecimal RGB codes. </a:t>
            </a:r>
          </a:p>
          <a:p>
            <a:pPr lvl="1"/>
            <a:r>
              <a:rPr lang="en-US" dirty="0"/>
              <a:t>Here are the most common document properties:</a:t>
            </a:r>
          </a:p>
          <a:p>
            <a:pPr lvl="2"/>
            <a:r>
              <a:rPr lang="en-US" dirty="0" err="1"/>
              <a:t>bgColor</a:t>
            </a:r>
            <a:endParaRPr lang="en-US" dirty="0"/>
          </a:p>
          <a:p>
            <a:pPr lvl="2"/>
            <a:r>
              <a:rPr lang="en-US" dirty="0" err="1"/>
              <a:t>fgColor</a:t>
            </a:r>
            <a:endParaRPr lang="en-US" dirty="0"/>
          </a:p>
          <a:p>
            <a:pPr lvl="2"/>
            <a:r>
              <a:rPr lang="en-US" dirty="0" err="1"/>
              <a:t>linkColor</a:t>
            </a:r>
            <a:endParaRPr lang="en-US" dirty="0"/>
          </a:p>
          <a:p>
            <a:pPr lvl="2"/>
            <a:r>
              <a:rPr lang="en-US" dirty="0" err="1"/>
              <a:t>vlinkColor</a:t>
            </a:r>
            <a:endParaRPr lang="en-US" dirty="0"/>
          </a:p>
          <a:p>
            <a:pPr lvl="2"/>
            <a:r>
              <a:rPr lang="en-US" dirty="0"/>
              <a:t>title</a:t>
            </a:r>
          </a:p>
          <a:p>
            <a:pPr lvl="2"/>
            <a:r>
              <a:rPr lang="en-US" dirty="0" err="1"/>
              <a:t>lastModified</a:t>
            </a:r>
            <a:endParaRPr lang="en-US" dirty="0"/>
          </a:p>
        </p:txBody>
      </p:sp>
      <p:sp>
        <p:nvSpPr>
          <p:cNvPr id="6" name="Title 1"/>
          <p:cNvSpPr>
            <a:spLocks noGrp="1"/>
          </p:cNvSpPr>
          <p:nvPr>
            <p:ph type="title"/>
          </p:nvPr>
        </p:nvSpPr>
        <p:spPr>
          <a:xfrm>
            <a:off x="308568" y="598413"/>
            <a:ext cx="9035624" cy="609600"/>
          </a:xfrm>
        </p:spPr>
        <p:txBody>
          <a:bodyPr>
            <a:normAutofit/>
          </a:bodyPr>
          <a:lstStyle/>
          <a:p>
            <a:r>
              <a:rPr lang="en-US" dirty="0"/>
              <a:t>Introduction to JavaScript - Document Object</a:t>
            </a:r>
          </a:p>
        </p:txBody>
      </p:sp>
    </p:spTree>
    <p:extLst>
      <p:ext uri="{BB962C8B-B14F-4D97-AF65-F5344CB8AC3E}">
        <p14:creationId xmlns:p14="http://schemas.microsoft.com/office/powerpoint/2010/main" val="296023738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window object represents the browser window. You can use it to open a Web page in a new window and to set the attributes for the window. There are only two main window properties. They are:</a:t>
            </a:r>
          </a:p>
          <a:p>
            <a:pPr lvl="1"/>
            <a:r>
              <a:rPr lang="en-US" dirty="0"/>
              <a:t>status - set the status bar message</a:t>
            </a:r>
          </a:p>
          <a:p>
            <a:pPr lvl="1"/>
            <a:r>
              <a:rPr lang="en-US" dirty="0"/>
              <a:t>self - stores the name </a:t>
            </a:r>
            <a:r>
              <a:rPr lang="en-US" dirty="0" err="1"/>
              <a:t>mof</a:t>
            </a:r>
            <a:r>
              <a:rPr lang="en-US" dirty="0"/>
              <a:t> the current window</a:t>
            </a:r>
          </a:p>
          <a:p>
            <a:r>
              <a:rPr lang="en-US" b="1" dirty="0"/>
              <a:t>Window Methods</a:t>
            </a:r>
          </a:p>
          <a:p>
            <a:pPr lvl="1"/>
            <a:r>
              <a:rPr lang="en-US" dirty="0"/>
              <a:t>The window methods are mainly for opening and closing new windows. The following are the main window methods. They are:</a:t>
            </a:r>
          </a:p>
          <a:p>
            <a:pPr lvl="2"/>
            <a:r>
              <a:rPr lang="en-US" dirty="0"/>
              <a:t>alert() - to display a message box</a:t>
            </a:r>
          </a:p>
          <a:p>
            <a:pPr lvl="2"/>
            <a:r>
              <a:rPr lang="en-US" dirty="0"/>
              <a:t>confirm() - to display a confirmation box</a:t>
            </a:r>
          </a:p>
          <a:p>
            <a:pPr lvl="2"/>
            <a:r>
              <a:rPr lang="en-US" dirty="0"/>
              <a:t>prompt() - to display a prompt box</a:t>
            </a:r>
          </a:p>
          <a:p>
            <a:pPr lvl="2"/>
            <a:r>
              <a:rPr lang="en-US" dirty="0"/>
              <a:t>open() - to open a new window</a:t>
            </a:r>
          </a:p>
          <a:p>
            <a:pPr lvl="2"/>
            <a:r>
              <a:rPr lang="en-US" dirty="0"/>
              <a:t>close() - to close a window</a:t>
            </a:r>
          </a:p>
        </p:txBody>
      </p:sp>
      <p:sp>
        <p:nvSpPr>
          <p:cNvPr id="5" name="Title 1"/>
          <p:cNvSpPr>
            <a:spLocks noGrp="1"/>
          </p:cNvSpPr>
          <p:nvPr>
            <p:ph type="title"/>
          </p:nvPr>
        </p:nvSpPr>
        <p:spPr>
          <a:xfrm>
            <a:off x="308568" y="598413"/>
            <a:ext cx="9035624" cy="609600"/>
          </a:xfrm>
        </p:spPr>
        <p:txBody>
          <a:bodyPr>
            <a:normAutofit/>
          </a:bodyPr>
          <a:lstStyle/>
          <a:p>
            <a:r>
              <a:rPr lang="en-US" dirty="0"/>
              <a:t>Introduction to JavaScript - Window Object</a:t>
            </a:r>
          </a:p>
        </p:txBody>
      </p:sp>
    </p:spTree>
    <p:extLst>
      <p:ext uri="{BB962C8B-B14F-4D97-AF65-F5344CB8AC3E}">
        <p14:creationId xmlns:p14="http://schemas.microsoft.com/office/powerpoint/2010/main" val="382862116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Window Attributes</a:t>
            </a:r>
          </a:p>
          <a:p>
            <a:pPr lvl="1"/>
            <a:r>
              <a:rPr lang="en-US" dirty="0"/>
              <a:t>If the default new window does not suit your needs, you can specify different features of the window when you open it. The complete syntax of the "</a:t>
            </a:r>
            <a:r>
              <a:rPr lang="en-US" dirty="0" err="1"/>
              <a:t>window.open</a:t>
            </a:r>
            <a:r>
              <a:rPr lang="en-US" dirty="0"/>
              <a:t>" is as follow:</a:t>
            </a:r>
          </a:p>
          <a:p>
            <a:pPr marL="1218072" lvl="2" indent="0">
              <a:buNone/>
            </a:pPr>
            <a:r>
              <a:rPr lang="en-US" dirty="0" err="1"/>
              <a:t>window.open</a:t>
            </a:r>
            <a:r>
              <a:rPr lang="en-US" dirty="0"/>
              <a:t>(URL, </a:t>
            </a:r>
            <a:r>
              <a:rPr lang="en-US" dirty="0" err="1"/>
              <a:t>windowName</a:t>
            </a:r>
            <a:r>
              <a:rPr lang="en-US" dirty="0"/>
              <a:t>, </a:t>
            </a:r>
            <a:r>
              <a:rPr lang="en-US" dirty="0" err="1"/>
              <a:t>featureList</a:t>
            </a:r>
            <a:r>
              <a:rPr lang="en-US" dirty="0"/>
              <a:t>)</a:t>
            </a:r>
          </a:p>
          <a:p>
            <a:pPr lvl="1"/>
            <a:r>
              <a:rPr lang="en-US" dirty="0"/>
              <a:t>By default, if you do not specify any features, then a window will have all of them. If you specify any one feature, then the window will have only those you set equal to 1.</a:t>
            </a:r>
          </a:p>
        </p:txBody>
      </p:sp>
      <p:sp>
        <p:nvSpPr>
          <p:cNvPr id="5" name="Title 1"/>
          <p:cNvSpPr>
            <a:spLocks noGrp="1"/>
          </p:cNvSpPr>
          <p:nvPr>
            <p:ph type="title"/>
          </p:nvPr>
        </p:nvSpPr>
        <p:spPr>
          <a:xfrm>
            <a:off x="308568" y="598413"/>
            <a:ext cx="9035624" cy="609600"/>
          </a:xfrm>
        </p:spPr>
        <p:txBody>
          <a:bodyPr>
            <a:normAutofit/>
          </a:bodyPr>
          <a:lstStyle/>
          <a:p>
            <a:r>
              <a:rPr lang="en-US" dirty="0"/>
              <a:t>Introduction to JavaScript - Window Object</a:t>
            </a:r>
          </a:p>
        </p:txBody>
      </p:sp>
    </p:spTree>
    <p:extLst>
      <p:ext uri="{BB962C8B-B14F-4D97-AF65-F5344CB8AC3E}">
        <p14:creationId xmlns:p14="http://schemas.microsoft.com/office/powerpoint/2010/main" val="104631660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US" altLang="en-US"/>
              <a:t>Statements</a:t>
            </a:r>
          </a:p>
        </p:txBody>
      </p:sp>
      <p:sp>
        <p:nvSpPr>
          <p:cNvPr id="57347" name="Rectangle 3"/>
          <p:cNvSpPr>
            <a:spLocks noGrp="1" noChangeArrowheads="1"/>
          </p:cNvSpPr>
          <p:nvPr>
            <p:ph type="body" idx="1"/>
          </p:nvPr>
        </p:nvSpPr>
        <p:spPr>
          <a:noFill/>
          <a:ln/>
        </p:spPr>
        <p:txBody>
          <a:bodyPr>
            <a:normAutofit/>
          </a:bodyPr>
          <a:lstStyle/>
          <a:p>
            <a:pPr>
              <a:lnSpc>
                <a:spcPct val="90000"/>
              </a:lnSpc>
            </a:pPr>
            <a:r>
              <a:rPr lang="en-US" altLang="en-US" sz="3197" dirty="0"/>
              <a:t>Variable Declaration / Assignment </a:t>
            </a:r>
          </a:p>
          <a:p>
            <a:pPr>
              <a:lnSpc>
                <a:spcPct val="90000"/>
              </a:lnSpc>
            </a:pPr>
            <a:r>
              <a:rPr lang="en-US" altLang="en-US" sz="3197" dirty="0"/>
              <a:t>Function Definition </a:t>
            </a:r>
          </a:p>
          <a:p>
            <a:pPr>
              <a:lnSpc>
                <a:spcPct val="90000"/>
              </a:lnSpc>
            </a:pPr>
            <a:r>
              <a:rPr lang="en-US" altLang="en-US" sz="3197" dirty="0"/>
              <a:t>Conditionals </a:t>
            </a:r>
          </a:p>
          <a:p>
            <a:pPr>
              <a:lnSpc>
                <a:spcPct val="90000"/>
              </a:lnSpc>
            </a:pPr>
            <a:r>
              <a:rPr lang="en-US" altLang="en-US" sz="3197" dirty="0"/>
              <a:t>Loops</a:t>
            </a:r>
          </a:p>
          <a:p>
            <a:pPr>
              <a:lnSpc>
                <a:spcPct val="90000"/>
              </a:lnSpc>
            </a:pPr>
            <a:r>
              <a:rPr lang="en-US" altLang="en-US" sz="3197" dirty="0"/>
              <a:t>with statement</a:t>
            </a:r>
          </a:p>
          <a:p>
            <a:pPr>
              <a:lnSpc>
                <a:spcPct val="90000"/>
              </a:lnSpc>
            </a:pPr>
            <a:r>
              <a:rPr lang="en-US" altLang="en-US" sz="3197" dirty="0"/>
              <a:t>Comments </a:t>
            </a:r>
          </a:p>
        </p:txBody>
      </p:sp>
    </p:spTree>
    <p:extLst>
      <p:ext uri="{BB962C8B-B14F-4D97-AF65-F5344CB8AC3E}">
        <p14:creationId xmlns:p14="http://schemas.microsoft.com/office/powerpoint/2010/main" val="402694093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ltLang="en-US"/>
              <a:t>Comments</a:t>
            </a:r>
          </a:p>
        </p:txBody>
      </p:sp>
      <p:sp>
        <p:nvSpPr>
          <p:cNvPr id="59395" name="Rectangle 3"/>
          <p:cNvSpPr>
            <a:spLocks noGrp="1" noChangeArrowheads="1"/>
          </p:cNvSpPr>
          <p:nvPr>
            <p:ph type="body" idx="1"/>
          </p:nvPr>
        </p:nvSpPr>
        <p:spPr>
          <a:noFill/>
          <a:ln/>
        </p:spPr>
        <p:txBody>
          <a:bodyPr/>
          <a:lstStyle/>
          <a:p>
            <a:r>
              <a:rPr lang="en-US" altLang="en-US" dirty="0"/>
              <a:t>// Single Line</a:t>
            </a:r>
          </a:p>
          <a:p>
            <a:r>
              <a:rPr lang="en-US" altLang="en-US" dirty="0" err="1"/>
              <a:t>var</a:t>
            </a:r>
            <a:r>
              <a:rPr lang="en-US" altLang="en-US" dirty="0"/>
              <a:t> x   // this part of the line is a comment</a:t>
            </a:r>
          </a:p>
          <a:p>
            <a:r>
              <a:rPr lang="en-US" altLang="en-US" dirty="0"/>
              <a:t>/* Multiline Comment</a:t>
            </a:r>
          </a:p>
          <a:p>
            <a:pPr lvl="1">
              <a:buFontTx/>
              <a:buNone/>
            </a:pPr>
            <a:r>
              <a:rPr lang="en-US" altLang="en-US" dirty="0"/>
              <a:t>Line 2.....</a:t>
            </a:r>
          </a:p>
          <a:p>
            <a:pPr lvl="1">
              <a:buFontTx/>
              <a:buNone/>
            </a:pPr>
            <a:r>
              <a:rPr lang="en-US" altLang="en-US" dirty="0"/>
              <a:t>Line 3  */</a:t>
            </a:r>
          </a:p>
        </p:txBody>
      </p:sp>
    </p:spTree>
    <p:extLst>
      <p:ext uri="{BB962C8B-B14F-4D97-AF65-F5344CB8AC3E}">
        <p14:creationId xmlns:p14="http://schemas.microsoft.com/office/powerpoint/2010/main" val="393248391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tr-TR" altLang="en-US"/>
              <a:t>JavaScript Basic Examples</a:t>
            </a:r>
          </a:p>
        </p:txBody>
      </p:sp>
      <p:sp>
        <p:nvSpPr>
          <p:cNvPr id="20483" name="Rectangle 3"/>
          <p:cNvSpPr>
            <a:spLocks noGrp="1" noRot="1" noChangeArrowheads="1"/>
          </p:cNvSpPr>
          <p:nvPr>
            <p:ph type="body" idx="1"/>
          </p:nvPr>
        </p:nvSpPr>
        <p:spPr/>
        <p:txBody>
          <a:bodyPr/>
          <a:lstStyle/>
          <a:p>
            <a:pPr>
              <a:buFont typeface="Arial" pitchFamily="34" charset="0"/>
              <a:buNone/>
            </a:pPr>
            <a:r>
              <a:rPr lang="tr-TR" altLang="en-US"/>
              <a:t>&lt;script&gt;</a:t>
            </a:r>
          </a:p>
          <a:p>
            <a:pPr>
              <a:buFont typeface="Arial" pitchFamily="34" charset="0"/>
              <a:buNone/>
            </a:pPr>
            <a:r>
              <a:rPr lang="tr-TR" altLang="en-US"/>
              <a:t>document.write("Hello World!")</a:t>
            </a:r>
          </a:p>
          <a:p>
            <a:pPr>
              <a:buFont typeface="Arial" pitchFamily="34" charset="0"/>
              <a:buNone/>
            </a:pPr>
            <a:r>
              <a:rPr lang="tr-TR" altLang="en-US"/>
              <a:t>&lt;/script&gt; </a:t>
            </a:r>
            <a:r>
              <a:rPr lang="tr-TR" altLang="en-US">
                <a:solidFill>
                  <a:srgbClr val="FF0000"/>
                </a:solidFill>
                <a:sym typeface="Symbol" pitchFamily="18" charset="2"/>
              </a:rPr>
              <a:t></a:t>
            </a:r>
            <a:r>
              <a:rPr lang="tr-TR" altLang="en-US">
                <a:sym typeface="Symbol" pitchFamily="18" charset="2"/>
              </a:rPr>
              <a:t> </a:t>
            </a:r>
            <a:r>
              <a:rPr lang="tr-TR" altLang="en-US" sz="2664">
                <a:solidFill>
                  <a:srgbClr val="FF0000"/>
                </a:solidFill>
                <a:sym typeface="Symbol" pitchFamily="18" charset="2"/>
              </a:rPr>
              <a:t>format text with HTML code - heading</a:t>
            </a:r>
          </a:p>
          <a:p>
            <a:pPr>
              <a:buFont typeface="Arial" pitchFamily="34" charset="0"/>
              <a:buNone/>
            </a:pPr>
            <a:endParaRPr lang="tr-TR" altLang="en-US"/>
          </a:p>
          <a:p>
            <a:pPr>
              <a:buFont typeface="Arial" pitchFamily="34" charset="0"/>
              <a:buNone/>
            </a:pPr>
            <a:r>
              <a:rPr lang="tr-TR" altLang="en-US"/>
              <a:t>&lt;script&gt;</a:t>
            </a:r>
          </a:p>
          <a:p>
            <a:pPr>
              <a:buFont typeface="Arial" pitchFamily="34" charset="0"/>
              <a:buNone/>
            </a:pPr>
            <a:r>
              <a:rPr lang="tr-TR" altLang="en-US"/>
              <a:t>alert("Hello World!")</a:t>
            </a:r>
          </a:p>
          <a:p>
            <a:pPr>
              <a:buFont typeface="Arial" pitchFamily="34" charset="0"/>
              <a:buNone/>
            </a:pPr>
            <a:r>
              <a:rPr lang="tr-TR" altLang="en-US"/>
              <a:t>&lt;/script&gt;</a:t>
            </a:r>
          </a:p>
        </p:txBody>
      </p:sp>
      <p:sp>
        <p:nvSpPr>
          <p:cNvPr id="20484" name="Line 4"/>
          <p:cNvSpPr>
            <a:spLocks noChangeShapeType="1"/>
          </p:cNvSpPr>
          <p:nvPr/>
        </p:nvSpPr>
        <p:spPr bwMode="auto">
          <a:xfrm>
            <a:off x="614675" y="3225988"/>
            <a:ext cx="1045511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Tree>
    <p:extLst>
      <p:ext uri="{BB962C8B-B14F-4D97-AF65-F5344CB8AC3E}">
        <p14:creationId xmlns:p14="http://schemas.microsoft.com/office/powerpoint/2010/main" val="17163403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material references</a:t>
            </a:r>
          </a:p>
        </p:txBody>
      </p:sp>
      <p:sp>
        <p:nvSpPr>
          <p:cNvPr id="3" name="Content Placeholder 2"/>
          <p:cNvSpPr>
            <a:spLocks noGrp="1"/>
          </p:cNvSpPr>
          <p:nvPr>
            <p:ph idx="1"/>
          </p:nvPr>
        </p:nvSpPr>
        <p:spPr/>
        <p:txBody>
          <a:bodyPr/>
          <a:lstStyle/>
          <a:p>
            <a:r>
              <a:rPr lang="en-US" dirty="0" err="1"/>
              <a:t>HexaGuru</a:t>
            </a:r>
            <a:r>
              <a:rPr lang="en-US" dirty="0"/>
              <a:t>+</a:t>
            </a:r>
          </a:p>
          <a:p>
            <a:pPr lvl="1"/>
            <a:r>
              <a:rPr lang="en-US" dirty="0"/>
              <a:t>HTML 5 and JavaScript</a:t>
            </a:r>
          </a:p>
          <a:p>
            <a:pPr lvl="1"/>
            <a:endParaRPr lang="en-US" dirty="0"/>
          </a:p>
          <a:p>
            <a:r>
              <a:rPr lang="en-US" dirty="0"/>
              <a:t>Books</a:t>
            </a:r>
          </a:p>
          <a:p>
            <a:pPr lvl="1"/>
            <a:r>
              <a:rPr lang="en-US" altLang="en-US" dirty="0"/>
              <a:t>JavaScript Bible</a:t>
            </a:r>
          </a:p>
          <a:p>
            <a:pPr lvl="2"/>
            <a:r>
              <a:rPr lang="en-US" altLang="en-US" dirty="0"/>
              <a:t>John Wiley &amp; sons (US)</a:t>
            </a:r>
          </a:p>
          <a:p>
            <a:pPr lvl="1"/>
            <a:r>
              <a:rPr lang="en-US" altLang="en-US" dirty="0"/>
              <a:t>JavaScript—A Beginner's Guide, Fourth Edition </a:t>
            </a:r>
          </a:p>
          <a:p>
            <a:pPr lvl="2"/>
            <a:r>
              <a:rPr lang="en-US" altLang="en-US" dirty="0"/>
              <a:t>McGraw-Hill/Osborne</a:t>
            </a:r>
          </a:p>
          <a:p>
            <a:pPr lvl="2"/>
            <a:endParaRPr lang="en-US" altLang="en-US" dirty="0"/>
          </a:p>
          <a:p>
            <a:r>
              <a:rPr lang="en-US" dirty="0"/>
              <a:t>Web</a:t>
            </a:r>
          </a:p>
          <a:p>
            <a:pPr lvl="1"/>
            <a:r>
              <a:rPr lang="en-US" dirty="0"/>
              <a:t>http://www.w3schools.com/</a:t>
            </a:r>
          </a:p>
        </p:txBody>
      </p:sp>
    </p:spTree>
    <p:extLst>
      <p:ext uri="{BB962C8B-B14F-4D97-AF65-F5344CB8AC3E}">
        <p14:creationId xmlns:p14="http://schemas.microsoft.com/office/powerpoint/2010/main" val="328121152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r>
              <a:rPr lang="tr-TR" altLang="en-US"/>
              <a:t>Example</a:t>
            </a:r>
          </a:p>
        </p:txBody>
      </p:sp>
      <p:sp>
        <p:nvSpPr>
          <p:cNvPr id="21507" name="Rectangle 3"/>
          <p:cNvSpPr>
            <a:spLocks noGrp="1" noRot="1" noChangeArrowheads="1"/>
          </p:cNvSpPr>
          <p:nvPr>
            <p:ph type="body" idx="1"/>
          </p:nvPr>
        </p:nvSpPr>
        <p:spPr/>
        <p:txBody>
          <a:bodyPr/>
          <a:lstStyle/>
          <a:p>
            <a:pPr>
              <a:lnSpc>
                <a:spcPct val="90000"/>
              </a:lnSpc>
              <a:buFont typeface="Arial" pitchFamily="34" charset="0"/>
              <a:buNone/>
            </a:pPr>
            <a:r>
              <a:rPr lang="tr-TR" altLang="en-US" sz="3730" dirty="0"/>
              <a:t>&lt;script&gt;</a:t>
            </a:r>
          </a:p>
          <a:p>
            <a:pPr>
              <a:lnSpc>
                <a:spcPct val="90000"/>
              </a:lnSpc>
              <a:buFont typeface="Arial" pitchFamily="34" charset="0"/>
              <a:buNone/>
            </a:pPr>
            <a:r>
              <a:rPr lang="en-US" altLang="en-US" sz="3730" dirty="0"/>
              <a:t>	</a:t>
            </a:r>
            <a:r>
              <a:rPr lang="tr-TR" altLang="en-US" sz="3730" dirty="0"/>
              <a:t>x=“Hello World!”</a:t>
            </a:r>
          </a:p>
          <a:p>
            <a:pPr>
              <a:lnSpc>
                <a:spcPct val="90000"/>
              </a:lnSpc>
              <a:buFont typeface="Arial" pitchFamily="34" charset="0"/>
              <a:buNone/>
            </a:pPr>
            <a:r>
              <a:rPr lang="en-US" altLang="en-US" sz="3730" dirty="0"/>
              <a:t>	</a:t>
            </a:r>
            <a:r>
              <a:rPr lang="tr-TR" altLang="en-US" sz="3730" dirty="0"/>
              <a:t>document.write(</a:t>
            </a:r>
            <a:r>
              <a:rPr lang="en-US" altLang="en-US" sz="3730" dirty="0"/>
              <a:t>“welcome” + </a:t>
            </a:r>
            <a:r>
              <a:rPr lang="tr-TR" altLang="en-US" sz="3730" dirty="0"/>
              <a:t>x)</a:t>
            </a:r>
          </a:p>
          <a:p>
            <a:pPr>
              <a:lnSpc>
                <a:spcPct val="90000"/>
              </a:lnSpc>
              <a:buFont typeface="Arial" pitchFamily="34" charset="0"/>
              <a:buNone/>
            </a:pPr>
            <a:r>
              <a:rPr lang="tr-TR" altLang="en-US" sz="3730" dirty="0"/>
              <a:t>&lt;/script&gt;</a:t>
            </a:r>
          </a:p>
        </p:txBody>
      </p:sp>
    </p:spTree>
    <p:extLst>
      <p:ext uri="{BB962C8B-B14F-4D97-AF65-F5344CB8AC3E}">
        <p14:creationId xmlns:p14="http://schemas.microsoft.com/office/powerpoint/2010/main" val="11277435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tr-TR" altLang="en-US"/>
              <a:t>Conditional Statements</a:t>
            </a:r>
          </a:p>
        </p:txBody>
      </p:sp>
      <p:sp>
        <p:nvSpPr>
          <p:cNvPr id="30723" name="Rectangle 3"/>
          <p:cNvSpPr>
            <a:spLocks noGrp="1" noRot="1" noChangeArrowheads="1"/>
          </p:cNvSpPr>
          <p:nvPr>
            <p:ph type="body" idx="1"/>
          </p:nvPr>
        </p:nvSpPr>
        <p:spPr/>
        <p:txBody>
          <a:bodyPr/>
          <a:lstStyle/>
          <a:p>
            <a:pPr>
              <a:lnSpc>
                <a:spcPct val="80000"/>
              </a:lnSpc>
            </a:pPr>
            <a:r>
              <a:rPr lang="tr-TR" altLang="en-US" sz="2664"/>
              <a:t>Very often when you write code, you want to perform different actions for different decisions. You can use conditional statements in your code to do this.</a:t>
            </a:r>
          </a:p>
          <a:p>
            <a:pPr>
              <a:lnSpc>
                <a:spcPct val="80000"/>
              </a:lnSpc>
              <a:buFont typeface="Arial" pitchFamily="34" charset="0"/>
              <a:buNone/>
            </a:pPr>
            <a:endParaRPr lang="tr-TR" altLang="en-US" sz="2664"/>
          </a:p>
          <a:p>
            <a:pPr>
              <a:lnSpc>
                <a:spcPct val="80000"/>
              </a:lnSpc>
              <a:buFont typeface="Arial" pitchFamily="34" charset="0"/>
              <a:buNone/>
            </a:pPr>
            <a:r>
              <a:rPr lang="tr-TR" altLang="en-US" sz="2664"/>
              <a:t>In JavaScript we have the following conditional statements:</a:t>
            </a:r>
          </a:p>
          <a:p>
            <a:pPr>
              <a:lnSpc>
                <a:spcPct val="80000"/>
              </a:lnSpc>
            </a:pPr>
            <a:r>
              <a:rPr lang="tr-TR" altLang="en-US" sz="2664" b="1"/>
              <a:t>if statement</a:t>
            </a:r>
            <a:r>
              <a:rPr lang="tr-TR" altLang="en-US" sz="2664"/>
              <a:t> - use this statement if you want to execute some code only if a specified condition is true </a:t>
            </a:r>
          </a:p>
          <a:p>
            <a:pPr>
              <a:lnSpc>
                <a:spcPct val="80000"/>
              </a:lnSpc>
            </a:pPr>
            <a:r>
              <a:rPr lang="tr-TR" altLang="en-US" sz="2664" b="1"/>
              <a:t>if...else statement</a:t>
            </a:r>
            <a:r>
              <a:rPr lang="tr-TR" altLang="en-US" sz="2664"/>
              <a:t> - use this statement if you want to execute some code if the condition is true and another code if the condition is false </a:t>
            </a:r>
          </a:p>
          <a:p>
            <a:pPr>
              <a:lnSpc>
                <a:spcPct val="80000"/>
              </a:lnSpc>
            </a:pPr>
            <a:r>
              <a:rPr lang="tr-TR" altLang="en-US" sz="2664" b="1"/>
              <a:t>if...else if....else statement</a:t>
            </a:r>
            <a:r>
              <a:rPr lang="tr-TR" altLang="en-US" sz="2664"/>
              <a:t> - use this statement if you want to select one of many blocks of code to be executed </a:t>
            </a:r>
          </a:p>
          <a:p>
            <a:pPr>
              <a:lnSpc>
                <a:spcPct val="80000"/>
              </a:lnSpc>
            </a:pPr>
            <a:r>
              <a:rPr lang="tr-TR" altLang="en-US" sz="2664" b="1"/>
              <a:t>switch statement</a:t>
            </a:r>
            <a:r>
              <a:rPr lang="tr-TR" altLang="en-US" sz="2664"/>
              <a:t> - use this statement if you want to select one of many blocks of code to be executed </a:t>
            </a:r>
          </a:p>
          <a:p>
            <a:pPr>
              <a:lnSpc>
                <a:spcPct val="80000"/>
              </a:lnSpc>
            </a:pPr>
            <a:endParaRPr lang="tr-TR" altLang="en-US" sz="2664"/>
          </a:p>
        </p:txBody>
      </p:sp>
    </p:spTree>
    <p:extLst>
      <p:ext uri="{BB962C8B-B14F-4D97-AF65-F5344CB8AC3E}">
        <p14:creationId xmlns:p14="http://schemas.microsoft.com/office/powerpoint/2010/main" val="7675949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tr-TR" altLang="en-US"/>
              <a:t>Conditional Statements - 2</a:t>
            </a:r>
          </a:p>
        </p:txBody>
      </p:sp>
      <p:sp>
        <p:nvSpPr>
          <p:cNvPr id="31747" name="Rectangle 3"/>
          <p:cNvSpPr>
            <a:spLocks noGrp="1" noRot="1" noChangeArrowheads="1"/>
          </p:cNvSpPr>
          <p:nvPr>
            <p:ph type="body" idx="1"/>
          </p:nvPr>
        </p:nvSpPr>
        <p:spPr/>
        <p:txBody>
          <a:bodyPr>
            <a:normAutofit lnSpcReduction="10000"/>
          </a:bodyPr>
          <a:lstStyle/>
          <a:p>
            <a:pPr>
              <a:lnSpc>
                <a:spcPct val="80000"/>
              </a:lnSpc>
              <a:buFont typeface="Arial" pitchFamily="34" charset="0"/>
              <a:buNone/>
            </a:pPr>
            <a:r>
              <a:rPr lang="tr-TR" altLang="en-US" dirty="0"/>
              <a:t>if (</a:t>
            </a:r>
            <a:r>
              <a:rPr lang="tr-TR" altLang="en-US" i="1" dirty="0"/>
              <a:t>condition</a:t>
            </a:r>
            <a:r>
              <a:rPr lang="tr-TR" altLang="en-US" dirty="0"/>
              <a:t>)</a:t>
            </a:r>
          </a:p>
          <a:p>
            <a:pPr>
              <a:lnSpc>
                <a:spcPct val="80000"/>
              </a:lnSpc>
              <a:buFont typeface="Arial" pitchFamily="34" charset="0"/>
              <a:buNone/>
            </a:pPr>
            <a:r>
              <a:rPr lang="tr-TR" altLang="en-US" dirty="0"/>
              <a:t>{</a:t>
            </a:r>
          </a:p>
          <a:p>
            <a:pPr>
              <a:lnSpc>
                <a:spcPct val="80000"/>
              </a:lnSpc>
              <a:buFont typeface="Arial" pitchFamily="34" charset="0"/>
              <a:buNone/>
            </a:pPr>
            <a:r>
              <a:rPr lang="tr-TR" altLang="en-US" i="1" dirty="0"/>
              <a:t>code to be executed if condition is true</a:t>
            </a:r>
            <a:endParaRPr lang="tr-TR" altLang="en-US" dirty="0"/>
          </a:p>
          <a:p>
            <a:pPr>
              <a:lnSpc>
                <a:spcPct val="80000"/>
              </a:lnSpc>
              <a:buFont typeface="Arial" pitchFamily="34" charset="0"/>
              <a:buNone/>
            </a:pPr>
            <a:r>
              <a:rPr lang="tr-TR" altLang="en-US" dirty="0"/>
              <a:t>}</a:t>
            </a:r>
            <a:r>
              <a:rPr lang="tr-TR" altLang="en-US" sz="3730" dirty="0"/>
              <a:t> </a:t>
            </a:r>
          </a:p>
          <a:p>
            <a:pPr>
              <a:lnSpc>
                <a:spcPct val="80000"/>
              </a:lnSpc>
              <a:buFont typeface="Arial" pitchFamily="34" charset="0"/>
              <a:buNone/>
            </a:pPr>
            <a:endParaRPr lang="tr-TR" altLang="en-US" sz="2664" dirty="0"/>
          </a:p>
          <a:p>
            <a:pPr>
              <a:lnSpc>
                <a:spcPct val="80000"/>
              </a:lnSpc>
              <a:buFont typeface="Arial" pitchFamily="34" charset="0"/>
              <a:buNone/>
            </a:pPr>
            <a:r>
              <a:rPr lang="tr-TR" altLang="en-US" sz="2664" dirty="0"/>
              <a:t>if (</a:t>
            </a:r>
            <a:r>
              <a:rPr lang="tr-TR" altLang="en-US" sz="2664" i="1" dirty="0"/>
              <a:t>condition</a:t>
            </a:r>
            <a:r>
              <a:rPr lang="tr-TR" altLang="en-US" sz="2664" dirty="0"/>
              <a:t>)</a:t>
            </a:r>
          </a:p>
          <a:p>
            <a:pPr>
              <a:lnSpc>
                <a:spcPct val="80000"/>
              </a:lnSpc>
              <a:buFont typeface="Arial" pitchFamily="34" charset="0"/>
              <a:buNone/>
            </a:pPr>
            <a:r>
              <a:rPr lang="tr-TR" altLang="en-US" sz="2664" dirty="0"/>
              <a:t>{</a:t>
            </a:r>
          </a:p>
          <a:p>
            <a:pPr>
              <a:lnSpc>
                <a:spcPct val="80000"/>
              </a:lnSpc>
              <a:buFont typeface="Arial" pitchFamily="34" charset="0"/>
              <a:buNone/>
            </a:pPr>
            <a:r>
              <a:rPr lang="tr-TR" altLang="en-US" sz="2664" i="1" dirty="0"/>
              <a:t>code to be executed if condition is true</a:t>
            </a:r>
          </a:p>
          <a:p>
            <a:pPr>
              <a:lnSpc>
                <a:spcPct val="80000"/>
              </a:lnSpc>
              <a:buFont typeface="Arial" pitchFamily="34" charset="0"/>
              <a:buNone/>
            </a:pPr>
            <a:r>
              <a:rPr lang="tr-TR" altLang="en-US" sz="2664" dirty="0"/>
              <a:t>}</a:t>
            </a:r>
          </a:p>
          <a:p>
            <a:pPr>
              <a:lnSpc>
                <a:spcPct val="80000"/>
              </a:lnSpc>
              <a:buFont typeface="Arial" pitchFamily="34" charset="0"/>
              <a:buNone/>
            </a:pPr>
            <a:r>
              <a:rPr lang="tr-TR" altLang="en-US" sz="2664" dirty="0"/>
              <a:t>else</a:t>
            </a:r>
          </a:p>
          <a:p>
            <a:pPr>
              <a:lnSpc>
                <a:spcPct val="80000"/>
              </a:lnSpc>
              <a:buFont typeface="Arial" pitchFamily="34" charset="0"/>
              <a:buNone/>
            </a:pPr>
            <a:r>
              <a:rPr lang="tr-TR" altLang="en-US" sz="2664" dirty="0"/>
              <a:t>{</a:t>
            </a:r>
          </a:p>
          <a:p>
            <a:pPr>
              <a:lnSpc>
                <a:spcPct val="80000"/>
              </a:lnSpc>
              <a:buFont typeface="Arial" pitchFamily="34" charset="0"/>
              <a:buNone/>
            </a:pPr>
            <a:r>
              <a:rPr lang="tr-TR" altLang="en-US" sz="2664" i="1" dirty="0"/>
              <a:t>code to be executed if condition is not true</a:t>
            </a:r>
          </a:p>
          <a:p>
            <a:pPr>
              <a:lnSpc>
                <a:spcPct val="80000"/>
              </a:lnSpc>
              <a:buFont typeface="Arial" pitchFamily="34" charset="0"/>
              <a:buNone/>
            </a:pPr>
            <a:r>
              <a:rPr lang="tr-TR" altLang="en-US" sz="2664" dirty="0"/>
              <a:t>} </a:t>
            </a:r>
          </a:p>
        </p:txBody>
      </p:sp>
      <p:sp>
        <p:nvSpPr>
          <p:cNvPr id="31748" name="Line 4"/>
          <p:cNvSpPr>
            <a:spLocks noChangeShapeType="1"/>
          </p:cNvSpPr>
          <p:nvPr/>
        </p:nvSpPr>
        <p:spPr bwMode="auto">
          <a:xfrm>
            <a:off x="532204" y="3213101"/>
            <a:ext cx="108399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Tree>
    <p:extLst>
      <p:ext uri="{BB962C8B-B14F-4D97-AF65-F5344CB8AC3E}">
        <p14:creationId xmlns:p14="http://schemas.microsoft.com/office/powerpoint/2010/main" val="375362671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tr-TR" altLang="en-US" dirty="0"/>
              <a:t>Conditional Statements Examples</a:t>
            </a:r>
          </a:p>
        </p:txBody>
      </p:sp>
      <p:sp>
        <p:nvSpPr>
          <p:cNvPr id="32771" name="Rectangle 3"/>
          <p:cNvSpPr>
            <a:spLocks noGrp="1" noRot="1" noChangeArrowheads="1"/>
          </p:cNvSpPr>
          <p:nvPr>
            <p:ph type="body" idx="1"/>
          </p:nvPr>
        </p:nvSpPr>
        <p:spPr>
          <a:xfrm>
            <a:off x="407434" y="1500386"/>
            <a:ext cx="11377132" cy="4770783"/>
          </a:xfrm>
          <a:ln>
            <a:solidFill>
              <a:schemeClr val="tx1"/>
            </a:solidFill>
            <a:miter lim="800000"/>
            <a:headEnd/>
            <a:tailEnd/>
          </a:ln>
        </p:spPr>
        <p:txBody>
          <a:bodyPr>
            <a:normAutofit fontScale="92500" lnSpcReduction="10000"/>
          </a:bodyPr>
          <a:lstStyle/>
          <a:p>
            <a:pPr>
              <a:lnSpc>
                <a:spcPct val="80000"/>
              </a:lnSpc>
              <a:buFont typeface="Arial" pitchFamily="34" charset="0"/>
              <a:buNone/>
            </a:pPr>
            <a:r>
              <a:rPr lang="tr-TR" altLang="en-US" sz="3463" dirty="0"/>
              <a:t>&lt;script&gt;</a:t>
            </a:r>
          </a:p>
          <a:p>
            <a:pPr>
              <a:lnSpc>
                <a:spcPct val="80000"/>
              </a:lnSpc>
              <a:buFont typeface="Arial" pitchFamily="34" charset="0"/>
              <a:buNone/>
            </a:pPr>
            <a:r>
              <a:rPr lang="en-US" altLang="en-US" sz="3197" dirty="0"/>
              <a:t>	</a:t>
            </a:r>
            <a:r>
              <a:rPr lang="tr-TR" altLang="en-US" sz="3197" dirty="0"/>
              <a:t>x=3</a:t>
            </a:r>
          </a:p>
          <a:p>
            <a:pPr>
              <a:lnSpc>
                <a:spcPct val="80000"/>
              </a:lnSpc>
              <a:buFont typeface="Arial" pitchFamily="34" charset="0"/>
              <a:buNone/>
            </a:pPr>
            <a:r>
              <a:rPr lang="en-US" altLang="en-US" sz="3197" dirty="0"/>
              <a:t>	</a:t>
            </a:r>
            <a:r>
              <a:rPr lang="tr-TR" altLang="en-US" sz="3197" dirty="0"/>
              <a:t>if(x&lt;0)</a:t>
            </a:r>
          </a:p>
          <a:p>
            <a:pPr>
              <a:lnSpc>
                <a:spcPct val="80000"/>
              </a:lnSpc>
              <a:buFont typeface="Arial" pitchFamily="34" charset="0"/>
              <a:buNone/>
            </a:pPr>
            <a:r>
              <a:rPr lang="en-US" altLang="en-US" sz="3197" dirty="0"/>
              <a:t>	</a:t>
            </a:r>
            <a:r>
              <a:rPr lang="tr-TR" altLang="en-US" sz="3197" dirty="0"/>
              <a:t>{</a:t>
            </a:r>
          </a:p>
          <a:p>
            <a:pPr>
              <a:lnSpc>
                <a:spcPct val="80000"/>
              </a:lnSpc>
              <a:buFont typeface="Arial" pitchFamily="34" charset="0"/>
              <a:buNone/>
            </a:pPr>
            <a:r>
              <a:rPr lang="en-US" altLang="en-US" sz="3197" dirty="0"/>
              <a:t>		</a:t>
            </a:r>
            <a:r>
              <a:rPr lang="tr-TR" altLang="en-US" sz="3197" dirty="0"/>
              <a:t>alert (“</a:t>
            </a:r>
            <a:r>
              <a:rPr lang="en-US" altLang="en-US" sz="3197" dirty="0"/>
              <a:t>Negative</a:t>
            </a:r>
            <a:r>
              <a:rPr lang="tr-TR" altLang="en-US" sz="3197" dirty="0"/>
              <a:t>”)</a:t>
            </a:r>
          </a:p>
          <a:p>
            <a:pPr>
              <a:lnSpc>
                <a:spcPct val="80000"/>
              </a:lnSpc>
              <a:buFont typeface="Arial" pitchFamily="34" charset="0"/>
              <a:buNone/>
            </a:pPr>
            <a:r>
              <a:rPr lang="en-US" altLang="en-US" sz="3197" dirty="0"/>
              <a:t>	</a:t>
            </a:r>
            <a:r>
              <a:rPr lang="tr-TR" altLang="en-US" sz="3197" dirty="0"/>
              <a:t>}</a:t>
            </a:r>
          </a:p>
          <a:p>
            <a:pPr>
              <a:lnSpc>
                <a:spcPct val="80000"/>
              </a:lnSpc>
              <a:buFont typeface="Arial" pitchFamily="34" charset="0"/>
              <a:buNone/>
            </a:pPr>
            <a:r>
              <a:rPr lang="en-US" altLang="en-US" sz="3197" dirty="0"/>
              <a:t>	</a:t>
            </a:r>
            <a:r>
              <a:rPr lang="tr-TR" altLang="en-US" sz="3197" dirty="0"/>
              <a:t>else</a:t>
            </a:r>
          </a:p>
          <a:p>
            <a:pPr>
              <a:lnSpc>
                <a:spcPct val="80000"/>
              </a:lnSpc>
              <a:buFont typeface="Arial" pitchFamily="34" charset="0"/>
              <a:buNone/>
            </a:pPr>
            <a:r>
              <a:rPr lang="en-US" altLang="en-US" sz="3197" dirty="0"/>
              <a:t>	</a:t>
            </a:r>
            <a:r>
              <a:rPr lang="tr-TR" altLang="en-US" sz="3197" dirty="0"/>
              <a:t>{</a:t>
            </a:r>
          </a:p>
          <a:p>
            <a:pPr>
              <a:lnSpc>
                <a:spcPct val="80000"/>
              </a:lnSpc>
              <a:buFont typeface="Arial" pitchFamily="34" charset="0"/>
              <a:buNone/>
            </a:pPr>
            <a:r>
              <a:rPr lang="en-US" altLang="en-US" sz="3197" dirty="0"/>
              <a:t>		</a:t>
            </a:r>
            <a:r>
              <a:rPr lang="tr-TR" altLang="en-US" sz="3197" dirty="0"/>
              <a:t>alert (“</a:t>
            </a:r>
            <a:r>
              <a:rPr lang="en-US" altLang="en-US" sz="3197" dirty="0"/>
              <a:t>Positive</a:t>
            </a:r>
            <a:r>
              <a:rPr lang="tr-TR" altLang="en-US" sz="3197" dirty="0"/>
              <a:t>”)</a:t>
            </a:r>
          </a:p>
          <a:p>
            <a:pPr>
              <a:lnSpc>
                <a:spcPct val="80000"/>
              </a:lnSpc>
              <a:buFont typeface="Arial" pitchFamily="34" charset="0"/>
              <a:buNone/>
            </a:pPr>
            <a:r>
              <a:rPr lang="en-US" altLang="en-US" sz="3197" dirty="0"/>
              <a:t>	</a:t>
            </a:r>
            <a:r>
              <a:rPr lang="tr-TR" altLang="en-US" sz="3197" dirty="0"/>
              <a:t>}</a:t>
            </a:r>
          </a:p>
          <a:p>
            <a:pPr>
              <a:lnSpc>
                <a:spcPct val="80000"/>
              </a:lnSpc>
              <a:buFont typeface="Arial" pitchFamily="34" charset="0"/>
              <a:buNone/>
            </a:pPr>
            <a:r>
              <a:rPr lang="tr-TR" altLang="en-US" sz="3463" dirty="0"/>
              <a:t>&lt;/script&gt;</a:t>
            </a:r>
          </a:p>
        </p:txBody>
      </p:sp>
    </p:spTree>
    <p:extLst>
      <p:ext uri="{BB962C8B-B14F-4D97-AF65-F5344CB8AC3E}">
        <p14:creationId xmlns:p14="http://schemas.microsoft.com/office/powerpoint/2010/main" val="127691777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Rot="1" noChangeArrowheads="1"/>
          </p:cNvSpPr>
          <p:nvPr>
            <p:ph type="body" idx="1"/>
          </p:nvPr>
        </p:nvSpPr>
        <p:spPr>
          <a:xfrm>
            <a:off x="407434" y="1600202"/>
            <a:ext cx="11377132" cy="4276725"/>
          </a:xfrm>
          <a:ln>
            <a:solidFill>
              <a:schemeClr val="tx1"/>
            </a:solidFill>
            <a:miter lim="800000"/>
            <a:headEnd/>
            <a:tailEnd/>
          </a:ln>
        </p:spPr>
        <p:txBody>
          <a:bodyPr>
            <a:normAutofit fontScale="92500" lnSpcReduction="20000"/>
          </a:bodyPr>
          <a:lstStyle/>
          <a:p>
            <a:pPr>
              <a:lnSpc>
                <a:spcPct val="80000"/>
              </a:lnSpc>
              <a:buFont typeface="Arial" pitchFamily="34" charset="0"/>
              <a:buNone/>
            </a:pPr>
            <a:r>
              <a:rPr lang="tr-TR" altLang="en-US" sz="3463" dirty="0"/>
              <a:t>&lt;script&gt;</a:t>
            </a:r>
          </a:p>
          <a:p>
            <a:pPr>
              <a:lnSpc>
                <a:spcPct val="80000"/>
              </a:lnSpc>
              <a:buFont typeface="Arial" pitchFamily="34" charset="0"/>
              <a:buNone/>
            </a:pPr>
            <a:r>
              <a:rPr lang="en-US" altLang="en-US" sz="3197" dirty="0"/>
              <a:t>	</a:t>
            </a:r>
            <a:r>
              <a:rPr lang="tr-TR" altLang="en-US" sz="3197" dirty="0"/>
              <a:t>c=confirm(“</a:t>
            </a:r>
            <a:r>
              <a:rPr lang="en-US" altLang="en-US" sz="3197" dirty="0"/>
              <a:t>Do You Want to Continue</a:t>
            </a:r>
            <a:r>
              <a:rPr lang="tr-TR" altLang="en-US" sz="3197" dirty="0"/>
              <a:t>”)</a:t>
            </a:r>
          </a:p>
          <a:p>
            <a:pPr>
              <a:lnSpc>
                <a:spcPct val="80000"/>
              </a:lnSpc>
              <a:buFont typeface="Arial" pitchFamily="34" charset="0"/>
              <a:buNone/>
            </a:pPr>
            <a:r>
              <a:rPr lang="en-US" altLang="en-US" sz="3197" dirty="0"/>
              <a:t>	</a:t>
            </a:r>
            <a:r>
              <a:rPr lang="tr-TR" altLang="en-US" sz="3197" dirty="0"/>
              <a:t>if(c)</a:t>
            </a:r>
          </a:p>
          <a:p>
            <a:pPr>
              <a:lnSpc>
                <a:spcPct val="80000"/>
              </a:lnSpc>
              <a:buFont typeface="Arial" pitchFamily="34" charset="0"/>
              <a:buNone/>
            </a:pPr>
            <a:r>
              <a:rPr lang="en-US" altLang="en-US" sz="3197" dirty="0"/>
              <a:t>	</a:t>
            </a:r>
            <a:r>
              <a:rPr lang="tr-TR" altLang="en-US" sz="3197" dirty="0"/>
              <a:t>{</a:t>
            </a:r>
          </a:p>
          <a:p>
            <a:pPr>
              <a:lnSpc>
                <a:spcPct val="80000"/>
              </a:lnSpc>
              <a:buFont typeface="Arial" pitchFamily="34" charset="0"/>
              <a:buNone/>
            </a:pPr>
            <a:r>
              <a:rPr lang="en-US" altLang="en-US" sz="3197" dirty="0"/>
              <a:t>		</a:t>
            </a:r>
            <a:r>
              <a:rPr lang="tr-TR" altLang="en-US" sz="3197" dirty="0"/>
              <a:t>alert (“</a:t>
            </a:r>
            <a:r>
              <a:rPr lang="en-US" altLang="en-US" sz="3197" dirty="0"/>
              <a:t>Welcome</a:t>
            </a:r>
            <a:r>
              <a:rPr lang="tr-TR" altLang="en-US" sz="3197" dirty="0"/>
              <a:t>”)</a:t>
            </a:r>
          </a:p>
          <a:p>
            <a:pPr>
              <a:lnSpc>
                <a:spcPct val="80000"/>
              </a:lnSpc>
              <a:buFont typeface="Arial" pitchFamily="34" charset="0"/>
              <a:buNone/>
            </a:pPr>
            <a:r>
              <a:rPr lang="en-US" altLang="en-US" sz="3197" dirty="0"/>
              <a:t>	</a:t>
            </a:r>
            <a:r>
              <a:rPr lang="tr-TR" altLang="en-US" sz="3197" dirty="0"/>
              <a:t>}</a:t>
            </a:r>
          </a:p>
          <a:p>
            <a:pPr>
              <a:lnSpc>
                <a:spcPct val="80000"/>
              </a:lnSpc>
              <a:buFont typeface="Arial" pitchFamily="34" charset="0"/>
              <a:buNone/>
            </a:pPr>
            <a:r>
              <a:rPr lang="en-US" altLang="en-US" sz="3197" dirty="0"/>
              <a:t>	</a:t>
            </a:r>
            <a:r>
              <a:rPr lang="tr-TR" altLang="en-US" sz="3197" dirty="0"/>
              <a:t>else</a:t>
            </a:r>
          </a:p>
          <a:p>
            <a:pPr>
              <a:lnSpc>
                <a:spcPct val="80000"/>
              </a:lnSpc>
              <a:buFont typeface="Arial" pitchFamily="34" charset="0"/>
              <a:buNone/>
            </a:pPr>
            <a:r>
              <a:rPr lang="en-US" altLang="en-US" sz="3197" dirty="0"/>
              <a:t>	</a:t>
            </a:r>
            <a:r>
              <a:rPr lang="tr-TR" altLang="en-US" sz="3197" dirty="0"/>
              <a:t>{</a:t>
            </a:r>
          </a:p>
          <a:p>
            <a:pPr>
              <a:lnSpc>
                <a:spcPct val="80000"/>
              </a:lnSpc>
              <a:buFont typeface="Arial" pitchFamily="34" charset="0"/>
              <a:buNone/>
            </a:pPr>
            <a:r>
              <a:rPr lang="en-US" altLang="en-US" sz="3197" dirty="0"/>
              <a:t>		</a:t>
            </a:r>
            <a:r>
              <a:rPr lang="tr-TR" altLang="en-US" sz="3197" dirty="0"/>
              <a:t>alert (“</a:t>
            </a:r>
            <a:r>
              <a:rPr lang="en-US" altLang="en-US" sz="3197" dirty="0"/>
              <a:t>Thank You</a:t>
            </a:r>
            <a:r>
              <a:rPr lang="tr-TR" altLang="en-US" sz="3197" dirty="0"/>
              <a:t>”)</a:t>
            </a:r>
          </a:p>
          <a:p>
            <a:pPr>
              <a:lnSpc>
                <a:spcPct val="80000"/>
              </a:lnSpc>
              <a:buFont typeface="Arial" pitchFamily="34" charset="0"/>
              <a:buNone/>
            </a:pPr>
            <a:r>
              <a:rPr lang="en-US" altLang="en-US" sz="3197" dirty="0"/>
              <a:t>	</a:t>
            </a:r>
            <a:r>
              <a:rPr lang="tr-TR" altLang="en-US" sz="3197" dirty="0"/>
              <a:t>}</a:t>
            </a:r>
          </a:p>
          <a:p>
            <a:pPr>
              <a:lnSpc>
                <a:spcPct val="80000"/>
              </a:lnSpc>
              <a:buFont typeface="Arial" pitchFamily="34" charset="0"/>
              <a:buNone/>
            </a:pPr>
            <a:r>
              <a:rPr lang="tr-TR" altLang="en-US" sz="3463" dirty="0"/>
              <a:t>&lt;/script&gt;</a:t>
            </a:r>
            <a:endParaRPr lang="tr-TR" altLang="en-US" sz="3197" dirty="0"/>
          </a:p>
        </p:txBody>
      </p:sp>
      <p:sp>
        <p:nvSpPr>
          <p:cNvPr id="5" name="Rectangle 2"/>
          <p:cNvSpPr txBox="1">
            <a:spLocks noRot="1" noChangeArrowheads="1"/>
          </p:cNvSpPr>
          <p:nvPr/>
        </p:nvSpPr>
        <p:spPr>
          <a:xfrm>
            <a:off x="511580" y="801425"/>
            <a:ext cx="8831023" cy="609600"/>
          </a:xfrm>
          <a:prstGeom prst="rect">
            <a:avLst/>
          </a:prstGeom>
        </p:spPr>
        <p:txBody>
          <a:bodyPr vert="horz" lIns="91367" tIns="45684" rIns="91367" bIns="45684" rtlCol="0" anchor="ctr">
            <a:normAutofit/>
          </a:bodyPr>
          <a:lstStyle>
            <a:lvl1pPr algn="l" rtl="0" fontAlgn="base">
              <a:spcBef>
                <a:spcPct val="0"/>
              </a:spcBef>
              <a:spcAft>
                <a:spcPct val="0"/>
              </a:spcAft>
              <a:defRPr sz="2400" b="1">
                <a:solidFill>
                  <a:srgbClr val="4D4D4D"/>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3200">
                <a:solidFill>
                  <a:srgbClr val="002A4A"/>
                </a:solidFill>
                <a:latin typeface="HelveticaNeue Condensed"/>
                <a:ea typeface="ＭＳ Ｐゴシック"/>
                <a:cs typeface="ＭＳ Ｐゴシック"/>
              </a:defRPr>
            </a:lvl2pPr>
            <a:lvl3pPr algn="l" rtl="0" fontAlgn="base">
              <a:spcBef>
                <a:spcPct val="0"/>
              </a:spcBef>
              <a:spcAft>
                <a:spcPct val="0"/>
              </a:spcAft>
              <a:defRPr sz="3200">
                <a:solidFill>
                  <a:srgbClr val="002A4A"/>
                </a:solidFill>
                <a:latin typeface="HelveticaNeue Condensed"/>
                <a:ea typeface="ＭＳ Ｐゴシック"/>
                <a:cs typeface="ＭＳ Ｐゴシック"/>
              </a:defRPr>
            </a:lvl3pPr>
            <a:lvl4pPr algn="l" rtl="0" fontAlgn="base">
              <a:spcBef>
                <a:spcPct val="0"/>
              </a:spcBef>
              <a:spcAft>
                <a:spcPct val="0"/>
              </a:spcAft>
              <a:defRPr sz="3200">
                <a:solidFill>
                  <a:srgbClr val="002A4A"/>
                </a:solidFill>
                <a:latin typeface="HelveticaNeue Condensed"/>
                <a:ea typeface="ＭＳ Ｐゴシック"/>
                <a:cs typeface="ＭＳ Ｐゴシック"/>
              </a:defRPr>
            </a:lvl4pPr>
            <a:lvl5pPr algn="l" rtl="0" fontAlgn="base">
              <a:spcBef>
                <a:spcPct val="0"/>
              </a:spcBef>
              <a:spcAft>
                <a:spcPct val="0"/>
              </a:spcAft>
              <a:defRPr sz="3200">
                <a:solidFill>
                  <a:srgbClr val="002A4A"/>
                </a:solidFill>
                <a:latin typeface="HelveticaNeue Condensed"/>
                <a:ea typeface="ＭＳ Ｐゴシック"/>
                <a:cs typeface="ＭＳ Ｐゴシック"/>
              </a:defRPr>
            </a:lvl5pPr>
            <a:lvl6pPr marL="457200" algn="l" rtl="0" fontAlgn="base">
              <a:spcBef>
                <a:spcPct val="0"/>
              </a:spcBef>
              <a:spcAft>
                <a:spcPct val="0"/>
              </a:spcAft>
              <a:defRPr sz="3200">
                <a:solidFill>
                  <a:srgbClr val="002A4A"/>
                </a:solidFill>
                <a:latin typeface="HelveticaNeue Condensed"/>
                <a:ea typeface="ＭＳ Ｐゴシック"/>
                <a:cs typeface="ＭＳ Ｐゴシック"/>
              </a:defRPr>
            </a:lvl6pPr>
            <a:lvl7pPr marL="914400" algn="l" rtl="0" fontAlgn="base">
              <a:spcBef>
                <a:spcPct val="0"/>
              </a:spcBef>
              <a:spcAft>
                <a:spcPct val="0"/>
              </a:spcAft>
              <a:defRPr sz="3200">
                <a:solidFill>
                  <a:srgbClr val="002A4A"/>
                </a:solidFill>
                <a:latin typeface="HelveticaNeue Condensed"/>
                <a:ea typeface="ＭＳ Ｐゴシック"/>
                <a:cs typeface="ＭＳ Ｐゴシック"/>
              </a:defRPr>
            </a:lvl7pPr>
            <a:lvl8pPr marL="1371600" algn="l" rtl="0" fontAlgn="base">
              <a:spcBef>
                <a:spcPct val="0"/>
              </a:spcBef>
              <a:spcAft>
                <a:spcPct val="0"/>
              </a:spcAft>
              <a:defRPr sz="3200">
                <a:solidFill>
                  <a:srgbClr val="002A4A"/>
                </a:solidFill>
                <a:latin typeface="HelveticaNeue Condensed"/>
                <a:ea typeface="ＭＳ Ｐゴシック"/>
                <a:cs typeface="ＭＳ Ｐゴシック"/>
              </a:defRPr>
            </a:lvl8pPr>
            <a:lvl9pPr marL="1828800" algn="l" rtl="0" fontAlgn="base">
              <a:spcBef>
                <a:spcPct val="0"/>
              </a:spcBef>
              <a:spcAft>
                <a:spcPct val="0"/>
              </a:spcAft>
              <a:defRPr sz="3200">
                <a:solidFill>
                  <a:srgbClr val="002A4A"/>
                </a:solidFill>
                <a:latin typeface="HelveticaNeue Condensed"/>
                <a:ea typeface="ＭＳ Ｐゴシック"/>
                <a:cs typeface="ＭＳ Ｐゴシック"/>
              </a:defRPr>
            </a:lvl9pPr>
          </a:lstStyle>
          <a:p>
            <a:pPr eaLnBrk="1" hangingPunct="1"/>
            <a:r>
              <a:rPr lang="tr-TR" altLang="en-US" sz="3197" kern="0" dirty="0"/>
              <a:t>Conditional Statements Examples</a:t>
            </a:r>
          </a:p>
        </p:txBody>
      </p:sp>
    </p:spTree>
    <p:extLst>
      <p:ext uri="{BB962C8B-B14F-4D97-AF65-F5344CB8AC3E}">
        <p14:creationId xmlns:p14="http://schemas.microsoft.com/office/powerpoint/2010/main" val="68654183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Rot="1" noChangeArrowheads="1"/>
          </p:cNvSpPr>
          <p:nvPr>
            <p:ph type="body" idx="1"/>
          </p:nvPr>
        </p:nvSpPr>
        <p:spPr/>
        <p:txBody>
          <a:bodyPr>
            <a:normAutofit fontScale="92500" lnSpcReduction="20000"/>
          </a:bodyPr>
          <a:lstStyle/>
          <a:p>
            <a:pPr>
              <a:lnSpc>
                <a:spcPct val="90000"/>
              </a:lnSpc>
              <a:buFont typeface="Arial" pitchFamily="34" charset="0"/>
              <a:buNone/>
            </a:pPr>
            <a:r>
              <a:rPr lang="tr-TR" altLang="en-US" sz="3197" dirty="0"/>
              <a:t>&lt;script&gt;</a:t>
            </a:r>
          </a:p>
          <a:p>
            <a:pPr>
              <a:lnSpc>
                <a:spcPct val="90000"/>
              </a:lnSpc>
              <a:buFont typeface="Arial" pitchFamily="34" charset="0"/>
              <a:buNone/>
            </a:pPr>
            <a:r>
              <a:rPr lang="tr-TR" altLang="en-US" sz="3197" dirty="0"/>
              <a:t>p=prompt(“</a:t>
            </a:r>
            <a:r>
              <a:rPr lang="en-US" altLang="en-US" sz="3197" dirty="0"/>
              <a:t>Enter the Value</a:t>
            </a:r>
            <a:r>
              <a:rPr lang="tr-TR" altLang="en-US" sz="3197" dirty="0"/>
              <a:t>", " ")</a:t>
            </a:r>
          </a:p>
          <a:p>
            <a:pPr>
              <a:lnSpc>
                <a:spcPct val="90000"/>
              </a:lnSpc>
              <a:buFont typeface="Arial" pitchFamily="34" charset="0"/>
              <a:buNone/>
            </a:pPr>
            <a:r>
              <a:rPr lang="tr-TR" altLang="en-US" sz="3197" dirty="0"/>
              <a:t>if(p=="06")</a:t>
            </a:r>
          </a:p>
          <a:p>
            <a:pPr>
              <a:lnSpc>
                <a:spcPct val="90000"/>
              </a:lnSpc>
              <a:buFont typeface="Arial" pitchFamily="34" charset="0"/>
              <a:buNone/>
            </a:pPr>
            <a:r>
              <a:rPr lang="tr-TR" altLang="en-US" sz="3197" dirty="0"/>
              <a:t>{</a:t>
            </a:r>
          </a:p>
          <a:p>
            <a:pPr>
              <a:lnSpc>
                <a:spcPct val="90000"/>
              </a:lnSpc>
              <a:buFont typeface="Arial" pitchFamily="34" charset="0"/>
              <a:buNone/>
            </a:pPr>
            <a:r>
              <a:rPr lang="tr-TR" altLang="en-US" sz="3197" dirty="0"/>
              <a:t>alert(“</a:t>
            </a:r>
            <a:r>
              <a:rPr lang="en-US" altLang="en-US" sz="3197" dirty="0"/>
              <a:t>Welcome</a:t>
            </a:r>
            <a:r>
              <a:rPr lang="tr-TR" altLang="en-US" sz="3197" dirty="0"/>
              <a:t>")</a:t>
            </a:r>
          </a:p>
          <a:p>
            <a:pPr>
              <a:lnSpc>
                <a:spcPct val="90000"/>
              </a:lnSpc>
              <a:buFont typeface="Arial" pitchFamily="34" charset="0"/>
              <a:buNone/>
            </a:pPr>
            <a:r>
              <a:rPr lang="tr-TR" altLang="en-US" sz="3197" dirty="0"/>
              <a:t>}</a:t>
            </a:r>
          </a:p>
          <a:p>
            <a:pPr>
              <a:lnSpc>
                <a:spcPct val="90000"/>
              </a:lnSpc>
              <a:buFont typeface="Arial" pitchFamily="34" charset="0"/>
              <a:buNone/>
            </a:pPr>
            <a:r>
              <a:rPr lang="tr-TR" altLang="en-US" sz="3197" dirty="0"/>
              <a:t>else</a:t>
            </a:r>
          </a:p>
          <a:p>
            <a:pPr>
              <a:lnSpc>
                <a:spcPct val="90000"/>
              </a:lnSpc>
              <a:buFont typeface="Arial" pitchFamily="34" charset="0"/>
              <a:buNone/>
            </a:pPr>
            <a:r>
              <a:rPr lang="tr-TR" altLang="en-US" sz="3197" dirty="0"/>
              <a:t>{</a:t>
            </a:r>
          </a:p>
          <a:p>
            <a:pPr>
              <a:lnSpc>
                <a:spcPct val="90000"/>
              </a:lnSpc>
              <a:buFont typeface="Arial" pitchFamily="34" charset="0"/>
              <a:buNone/>
            </a:pPr>
            <a:r>
              <a:rPr lang="tr-TR" altLang="en-US" sz="3197" dirty="0"/>
              <a:t>alert(“</a:t>
            </a:r>
            <a:r>
              <a:rPr lang="en-US" altLang="en-US" sz="3197" dirty="0"/>
              <a:t>Thank you</a:t>
            </a:r>
            <a:r>
              <a:rPr lang="tr-TR" altLang="en-US" sz="3197" dirty="0"/>
              <a:t>")</a:t>
            </a:r>
          </a:p>
          <a:p>
            <a:pPr>
              <a:lnSpc>
                <a:spcPct val="90000"/>
              </a:lnSpc>
              <a:buFont typeface="Arial" pitchFamily="34" charset="0"/>
              <a:buNone/>
            </a:pPr>
            <a:r>
              <a:rPr lang="tr-TR" altLang="en-US" sz="3197" dirty="0"/>
              <a:t>}</a:t>
            </a:r>
          </a:p>
          <a:p>
            <a:pPr>
              <a:lnSpc>
                <a:spcPct val="90000"/>
              </a:lnSpc>
              <a:buFont typeface="Arial" pitchFamily="34" charset="0"/>
              <a:buNone/>
            </a:pPr>
            <a:r>
              <a:rPr lang="tr-TR" altLang="en-US" sz="3197" dirty="0"/>
              <a:t>&lt;/script&gt;</a:t>
            </a:r>
          </a:p>
        </p:txBody>
      </p:sp>
      <p:sp>
        <p:nvSpPr>
          <p:cNvPr id="5" name="Rectangle 2"/>
          <p:cNvSpPr txBox="1">
            <a:spLocks noRot="1" noChangeArrowheads="1"/>
          </p:cNvSpPr>
          <p:nvPr/>
        </p:nvSpPr>
        <p:spPr>
          <a:xfrm>
            <a:off x="511580" y="801425"/>
            <a:ext cx="8831023" cy="609600"/>
          </a:xfrm>
          <a:prstGeom prst="rect">
            <a:avLst/>
          </a:prstGeom>
        </p:spPr>
        <p:txBody>
          <a:bodyPr vert="horz" lIns="91367" tIns="45684" rIns="91367" bIns="45684" rtlCol="0" anchor="ctr">
            <a:normAutofit/>
          </a:bodyPr>
          <a:lstStyle>
            <a:lvl1pPr algn="l" rtl="0" fontAlgn="base">
              <a:spcBef>
                <a:spcPct val="0"/>
              </a:spcBef>
              <a:spcAft>
                <a:spcPct val="0"/>
              </a:spcAft>
              <a:defRPr sz="2400" b="1">
                <a:solidFill>
                  <a:srgbClr val="4D4D4D"/>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3200">
                <a:solidFill>
                  <a:srgbClr val="002A4A"/>
                </a:solidFill>
                <a:latin typeface="HelveticaNeue Condensed"/>
                <a:ea typeface="ＭＳ Ｐゴシック"/>
                <a:cs typeface="ＭＳ Ｐゴシック"/>
              </a:defRPr>
            </a:lvl2pPr>
            <a:lvl3pPr algn="l" rtl="0" fontAlgn="base">
              <a:spcBef>
                <a:spcPct val="0"/>
              </a:spcBef>
              <a:spcAft>
                <a:spcPct val="0"/>
              </a:spcAft>
              <a:defRPr sz="3200">
                <a:solidFill>
                  <a:srgbClr val="002A4A"/>
                </a:solidFill>
                <a:latin typeface="HelveticaNeue Condensed"/>
                <a:ea typeface="ＭＳ Ｐゴシック"/>
                <a:cs typeface="ＭＳ Ｐゴシック"/>
              </a:defRPr>
            </a:lvl3pPr>
            <a:lvl4pPr algn="l" rtl="0" fontAlgn="base">
              <a:spcBef>
                <a:spcPct val="0"/>
              </a:spcBef>
              <a:spcAft>
                <a:spcPct val="0"/>
              </a:spcAft>
              <a:defRPr sz="3200">
                <a:solidFill>
                  <a:srgbClr val="002A4A"/>
                </a:solidFill>
                <a:latin typeface="HelveticaNeue Condensed"/>
                <a:ea typeface="ＭＳ Ｐゴシック"/>
                <a:cs typeface="ＭＳ Ｐゴシック"/>
              </a:defRPr>
            </a:lvl4pPr>
            <a:lvl5pPr algn="l" rtl="0" fontAlgn="base">
              <a:spcBef>
                <a:spcPct val="0"/>
              </a:spcBef>
              <a:spcAft>
                <a:spcPct val="0"/>
              </a:spcAft>
              <a:defRPr sz="3200">
                <a:solidFill>
                  <a:srgbClr val="002A4A"/>
                </a:solidFill>
                <a:latin typeface="HelveticaNeue Condensed"/>
                <a:ea typeface="ＭＳ Ｐゴシック"/>
                <a:cs typeface="ＭＳ Ｐゴシック"/>
              </a:defRPr>
            </a:lvl5pPr>
            <a:lvl6pPr marL="457200" algn="l" rtl="0" fontAlgn="base">
              <a:spcBef>
                <a:spcPct val="0"/>
              </a:spcBef>
              <a:spcAft>
                <a:spcPct val="0"/>
              </a:spcAft>
              <a:defRPr sz="3200">
                <a:solidFill>
                  <a:srgbClr val="002A4A"/>
                </a:solidFill>
                <a:latin typeface="HelveticaNeue Condensed"/>
                <a:ea typeface="ＭＳ Ｐゴシック"/>
                <a:cs typeface="ＭＳ Ｐゴシック"/>
              </a:defRPr>
            </a:lvl6pPr>
            <a:lvl7pPr marL="914400" algn="l" rtl="0" fontAlgn="base">
              <a:spcBef>
                <a:spcPct val="0"/>
              </a:spcBef>
              <a:spcAft>
                <a:spcPct val="0"/>
              </a:spcAft>
              <a:defRPr sz="3200">
                <a:solidFill>
                  <a:srgbClr val="002A4A"/>
                </a:solidFill>
                <a:latin typeface="HelveticaNeue Condensed"/>
                <a:ea typeface="ＭＳ Ｐゴシック"/>
                <a:cs typeface="ＭＳ Ｐゴシック"/>
              </a:defRPr>
            </a:lvl7pPr>
            <a:lvl8pPr marL="1371600" algn="l" rtl="0" fontAlgn="base">
              <a:spcBef>
                <a:spcPct val="0"/>
              </a:spcBef>
              <a:spcAft>
                <a:spcPct val="0"/>
              </a:spcAft>
              <a:defRPr sz="3200">
                <a:solidFill>
                  <a:srgbClr val="002A4A"/>
                </a:solidFill>
                <a:latin typeface="HelveticaNeue Condensed"/>
                <a:ea typeface="ＭＳ Ｐゴシック"/>
                <a:cs typeface="ＭＳ Ｐゴシック"/>
              </a:defRPr>
            </a:lvl8pPr>
            <a:lvl9pPr marL="1828800" algn="l" rtl="0" fontAlgn="base">
              <a:spcBef>
                <a:spcPct val="0"/>
              </a:spcBef>
              <a:spcAft>
                <a:spcPct val="0"/>
              </a:spcAft>
              <a:defRPr sz="3200">
                <a:solidFill>
                  <a:srgbClr val="002A4A"/>
                </a:solidFill>
                <a:latin typeface="HelveticaNeue Condensed"/>
                <a:ea typeface="ＭＳ Ｐゴシック"/>
                <a:cs typeface="ＭＳ Ｐゴシック"/>
              </a:defRPr>
            </a:lvl9pPr>
          </a:lstStyle>
          <a:p>
            <a:pPr eaLnBrk="1" hangingPunct="1"/>
            <a:r>
              <a:rPr lang="tr-TR" altLang="en-US" sz="3197" kern="0" dirty="0"/>
              <a:t>Conditional Statements Examples</a:t>
            </a:r>
          </a:p>
        </p:txBody>
      </p:sp>
    </p:spTree>
    <p:extLst>
      <p:ext uri="{BB962C8B-B14F-4D97-AF65-F5344CB8AC3E}">
        <p14:creationId xmlns:p14="http://schemas.microsoft.com/office/powerpoint/2010/main" val="343121156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p:spPr>
        <p:txBody>
          <a:bodyPr/>
          <a:lstStyle/>
          <a:p>
            <a:r>
              <a:rPr lang="en-US" altLang="en-US"/>
              <a:t>Loops</a:t>
            </a:r>
          </a:p>
        </p:txBody>
      </p:sp>
      <p:sp>
        <p:nvSpPr>
          <p:cNvPr id="63491" name="Rectangle 3"/>
          <p:cNvSpPr>
            <a:spLocks noGrp="1" noChangeArrowheads="1"/>
          </p:cNvSpPr>
          <p:nvPr>
            <p:ph type="body" idx="1"/>
          </p:nvPr>
        </p:nvSpPr>
        <p:spPr>
          <a:noFill/>
          <a:ln/>
        </p:spPr>
        <p:txBody>
          <a:bodyPr/>
          <a:lstStyle/>
          <a:p>
            <a:pPr>
              <a:lnSpc>
                <a:spcPct val="90000"/>
              </a:lnSpc>
            </a:pPr>
            <a:r>
              <a:rPr lang="en-US" altLang="en-US" dirty="0"/>
              <a:t>Syntax</a:t>
            </a:r>
          </a:p>
          <a:p>
            <a:pPr>
              <a:lnSpc>
                <a:spcPct val="90000"/>
              </a:lnSpc>
              <a:buFont typeface="Wingdings" pitchFamily="2" charset="2"/>
              <a:buNone/>
            </a:pPr>
            <a:r>
              <a:rPr lang="en-US" altLang="en-US" sz="3197" dirty="0"/>
              <a:t>	</a:t>
            </a:r>
            <a:r>
              <a:rPr lang="en-US" altLang="en-US" sz="3197" b="1" dirty="0"/>
              <a:t>for</a:t>
            </a:r>
            <a:r>
              <a:rPr lang="en-US" altLang="en-US" sz="3197" dirty="0"/>
              <a:t> ([initial expression]; [condition]; [update expression]) {</a:t>
            </a:r>
          </a:p>
          <a:p>
            <a:pPr>
              <a:lnSpc>
                <a:spcPct val="90000"/>
              </a:lnSpc>
              <a:buFont typeface="Wingdings" pitchFamily="2" charset="2"/>
              <a:buNone/>
            </a:pPr>
            <a:r>
              <a:rPr lang="en-US" altLang="en-US" sz="3197" dirty="0"/>
              <a:t>  		 statements</a:t>
            </a:r>
          </a:p>
          <a:p>
            <a:pPr>
              <a:lnSpc>
                <a:spcPct val="90000"/>
              </a:lnSpc>
              <a:buFont typeface="Wingdings" pitchFamily="2" charset="2"/>
              <a:buNone/>
            </a:pPr>
            <a:r>
              <a:rPr lang="en-US" altLang="en-US" sz="3197" dirty="0"/>
              <a:t>	}</a:t>
            </a:r>
            <a:endParaRPr lang="en-US" altLang="en-US" dirty="0"/>
          </a:p>
          <a:p>
            <a:pPr>
              <a:lnSpc>
                <a:spcPct val="90000"/>
              </a:lnSpc>
            </a:pPr>
            <a:r>
              <a:rPr lang="en-US" altLang="en-US" dirty="0"/>
              <a:t>Example</a:t>
            </a:r>
          </a:p>
          <a:p>
            <a:pPr>
              <a:lnSpc>
                <a:spcPct val="90000"/>
              </a:lnSpc>
              <a:buFont typeface="Wingdings" pitchFamily="2" charset="2"/>
              <a:buNone/>
            </a:pPr>
            <a:r>
              <a:rPr lang="en-US" altLang="en-US" sz="2664" dirty="0"/>
              <a:t>	</a:t>
            </a:r>
            <a:r>
              <a:rPr lang="en-US" altLang="en-US" sz="2664" b="1" dirty="0"/>
              <a:t>for</a:t>
            </a:r>
            <a:r>
              <a:rPr lang="en-US" altLang="en-US" sz="2664" dirty="0"/>
              <a:t> (</a:t>
            </a:r>
            <a:r>
              <a:rPr lang="en-US" altLang="en-US" sz="2664" b="1" dirty="0" err="1"/>
              <a:t>var</a:t>
            </a:r>
            <a:r>
              <a:rPr lang="en-US" altLang="en-US" sz="2664" dirty="0"/>
              <a:t> i = 0; i &lt; 10; i++) {</a:t>
            </a:r>
          </a:p>
          <a:p>
            <a:pPr lvl="1">
              <a:lnSpc>
                <a:spcPct val="90000"/>
              </a:lnSpc>
              <a:buFontTx/>
              <a:buNone/>
            </a:pPr>
            <a:r>
              <a:rPr lang="en-US" altLang="en-US" sz="2664" dirty="0"/>
              <a:t>	</a:t>
            </a:r>
            <a:r>
              <a:rPr lang="en-US" altLang="en-US" sz="2664" dirty="0" err="1"/>
              <a:t>document.write</a:t>
            </a:r>
            <a:r>
              <a:rPr lang="en-US" altLang="en-US" sz="2664" dirty="0"/>
              <a:t>(i);</a:t>
            </a:r>
          </a:p>
          <a:p>
            <a:pPr lvl="1">
              <a:lnSpc>
                <a:spcPct val="90000"/>
              </a:lnSpc>
              <a:buFontTx/>
              <a:buNone/>
            </a:pPr>
            <a:r>
              <a:rPr lang="en-US" altLang="en-US" sz="2664" dirty="0"/>
              <a:t>}</a:t>
            </a:r>
          </a:p>
          <a:p>
            <a:pPr>
              <a:lnSpc>
                <a:spcPct val="90000"/>
              </a:lnSpc>
              <a:buFont typeface="Wingdings" pitchFamily="2" charset="2"/>
              <a:buNone/>
            </a:pPr>
            <a:endParaRPr lang="en-US" altLang="en-US" sz="2664" dirty="0"/>
          </a:p>
        </p:txBody>
      </p:sp>
      <p:sp>
        <p:nvSpPr>
          <p:cNvPr id="63495" name="Text Box 7"/>
          <p:cNvSpPr txBox="1">
            <a:spLocks noChangeArrowheads="1"/>
          </p:cNvSpPr>
          <p:nvPr/>
        </p:nvSpPr>
        <p:spPr bwMode="auto">
          <a:xfrm>
            <a:off x="9858069" y="6172202"/>
            <a:ext cx="2050561" cy="46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98" b="1">
                <a:solidFill>
                  <a:srgbClr val="FF0000"/>
                </a:solidFill>
              </a:rPr>
              <a:t>Exercise 8, 9</a:t>
            </a:r>
          </a:p>
        </p:txBody>
      </p:sp>
    </p:spTree>
    <p:extLst>
      <p:ext uri="{BB962C8B-B14F-4D97-AF65-F5344CB8AC3E}">
        <p14:creationId xmlns:p14="http://schemas.microsoft.com/office/powerpoint/2010/main" val="72467257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r>
              <a:rPr lang="en-US" dirty="0"/>
              <a:t>Functions</a:t>
            </a:r>
          </a:p>
          <a:p>
            <a:pPr lvl="1"/>
            <a:r>
              <a:rPr lang="en-US" dirty="0"/>
              <a:t>With functions, we can give a name to a whole block of code, allowing us to reference it from anywhere in your program. </a:t>
            </a:r>
          </a:p>
          <a:p>
            <a:pPr lvl="1"/>
            <a:r>
              <a:rPr lang="en-US" dirty="0"/>
              <a:t>With user-defined functions, we can name a block of code and call it when we need it. </a:t>
            </a:r>
          </a:p>
          <a:p>
            <a:pPr lvl="1"/>
            <a:r>
              <a:rPr lang="en-US" dirty="0"/>
              <a:t>You define a function in the HEAD section of a web page. It is defined with the function keyword, followed by the function name and any arguments.</a:t>
            </a:r>
          </a:p>
          <a:p>
            <a:pPr marL="1218072" lvl="2" indent="0">
              <a:buNone/>
            </a:pPr>
            <a:r>
              <a:rPr lang="en-US" dirty="0"/>
              <a:t>function </a:t>
            </a:r>
            <a:r>
              <a:rPr lang="en-US" dirty="0" err="1"/>
              <a:t>functionName</a:t>
            </a:r>
            <a:r>
              <a:rPr lang="en-US" dirty="0"/>
              <a:t>(argument)</a:t>
            </a:r>
          </a:p>
          <a:p>
            <a:pPr marL="1218072" lvl="2" indent="0">
              <a:buNone/>
            </a:pPr>
            <a:r>
              <a:rPr lang="en-US" dirty="0"/>
              <a:t>{</a:t>
            </a:r>
          </a:p>
          <a:p>
            <a:pPr marL="1218072" lvl="2" indent="0">
              <a:buNone/>
            </a:pPr>
            <a:r>
              <a:rPr lang="en-US" dirty="0"/>
              <a:t>Statements;</a:t>
            </a:r>
          </a:p>
          <a:p>
            <a:pPr marL="1218072" lvl="2" indent="0">
              <a:buNone/>
            </a:pPr>
            <a:r>
              <a:rPr lang="en-US" dirty="0"/>
              <a:t>}</a:t>
            </a:r>
          </a:p>
        </p:txBody>
      </p:sp>
    </p:spTree>
    <p:extLst>
      <p:ext uri="{BB962C8B-B14F-4D97-AF65-F5344CB8AC3E}">
        <p14:creationId xmlns:p14="http://schemas.microsoft.com/office/powerpoint/2010/main" val="398649981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p:spPr>
        <p:txBody>
          <a:bodyPr/>
          <a:lstStyle/>
          <a:p>
            <a:r>
              <a:rPr lang="en-US" altLang="en-US"/>
              <a:t>Functions</a:t>
            </a:r>
          </a:p>
        </p:txBody>
      </p:sp>
      <p:sp>
        <p:nvSpPr>
          <p:cNvPr id="75779" name="Rectangle 3"/>
          <p:cNvSpPr>
            <a:spLocks noGrp="1" noChangeArrowheads="1"/>
          </p:cNvSpPr>
          <p:nvPr>
            <p:ph type="body" idx="1"/>
          </p:nvPr>
        </p:nvSpPr>
        <p:spPr>
          <a:xfrm>
            <a:off x="919194" y="1600200"/>
            <a:ext cx="10353613" cy="4114801"/>
          </a:xfrm>
          <a:noFill/>
          <a:ln/>
        </p:spPr>
        <p:txBody>
          <a:bodyPr>
            <a:normAutofit/>
          </a:bodyPr>
          <a:lstStyle/>
          <a:p>
            <a:pPr>
              <a:lnSpc>
                <a:spcPct val="90000"/>
              </a:lnSpc>
            </a:pPr>
            <a:r>
              <a:rPr lang="en-US" altLang="en-US" sz="2664" b="1" dirty="0"/>
              <a:t>Example</a:t>
            </a:r>
            <a:endParaRPr lang="en-US" altLang="en-US" sz="2664" dirty="0"/>
          </a:p>
          <a:p>
            <a:pPr lvl="1">
              <a:lnSpc>
                <a:spcPct val="90000"/>
              </a:lnSpc>
              <a:buFontTx/>
              <a:buNone/>
            </a:pPr>
            <a:r>
              <a:rPr lang="en-US" altLang="en-US" sz="2398" dirty="0"/>
              <a:t>// Takes an </a:t>
            </a:r>
            <a:r>
              <a:rPr lang="en-US" altLang="en-US" sz="2398" dirty="0" err="1"/>
              <a:t>endValue</a:t>
            </a:r>
            <a:r>
              <a:rPr lang="en-US" altLang="en-US" sz="2398" dirty="0"/>
              <a:t> and returns 1+2+3+ … + </a:t>
            </a:r>
            <a:r>
              <a:rPr lang="en-US" altLang="en-US" sz="2398" dirty="0" err="1"/>
              <a:t>endValue</a:t>
            </a:r>
            <a:endParaRPr lang="en-US" altLang="en-US" sz="2398" dirty="0"/>
          </a:p>
          <a:p>
            <a:pPr lvl="1">
              <a:lnSpc>
                <a:spcPct val="90000"/>
              </a:lnSpc>
              <a:buFontTx/>
              <a:buNone/>
            </a:pPr>
            <a:r>
              <a:rPr lang="en-US" altLang="en-US" sz="2398" dirty="0"/>
              <a:t>function summation (</a:t>
            </a:r>
            <a:r>
              <a:rPr lang="en-US" altLang="en-US" sz="2398" dirty="0" err="1"/>
              <a:t>endVal</a:t>
            </a:r>
            <a:r>
              <a:rPr lang="en-US" altLang="en-US" sz="2398" dirty="0"/>
              <a:t>) {</a:t>
            </a:r>
          </a:p>
          <a:p>
            <a:pPr lvl="1">
              <a:lnSpc>
                <a:spcPct val="90000"/>
              </a:lnSpc>
              <a:buFontTx/>
              <a:buNone/>
            </a:pPr>
            <a:r>
              <a:rPr lang="en-US" altLang="en-US" sz="2398" dirty="0"/>
              <a:t>     </a:t>
            </a:r>
            <a:r>
              <a:rPr lang="en-US" altLang="en-US" sz="2398" dirty="0" err="1"/>
              <a:t>var</a:t>
            </a:r>
            <a:r>
              <a:rPr lang="en-US" altLang="en-US" sz="2398" dirty="0"/>
              <a:t> </a:t>
            </a:r>
            <a:r>
              <a:rPr lang="en-US" altLang="en-US" sz="2398" dirty="0" err="1"/>
              <a:t>thesum</a:t>
            </a:r>
            <a:r>
              <a:rPr lang="en-US" altLang="en-US" sz="2398" dirty="0"/>
              <a:t>=0;</a:t>
            </a:r>
          </a:p>
          <a:p>
            <a:pPr lvl="1">
              <a:lnSpc>
                <a:spcPct val="90000"/>
              </a:lnSpc>
              <a:buFontTx/>
              <a:buNone/>
            </a:pPr>
            <a:r>
              <a:rPr lang="en-US" altLang="en-US" sz="2398" dirty="0"/>
              <a:t>     for ( </a:t>
            </a:r>
            <a:r>
              <a:rPr lang="en-US" altLang="en-US" sz="2398" dirty="0" err="1"/>
              <a:t>var</a:t>
            </a:r>
            <a:r>
              <a:rPr lang="en-US" altLang="en-US" sz="2398" dirty="0"/>
              <a:t> </a:t>
            </a:r>
            <a:r>
              <a:rPr lang="en-US" altLang="en-US" sz="2398" dirty="0" err="1"/>
              <a:t>iter</a:t>
            </a:r>
            <a:r>
              <a:rPr lang="en-US" altLang="en-US" sz="2398" dirty="0"/>
              <a:t> = 1; </a:t>
            </a:r>
            <a:r>
              <a:rPr lang="en-US" altLang="en-US" sz="2398" dirty="0" err="1"/>
              <a:t>iter</a:t>
            </a:r>
            <a:r>
              <a:rPr lang="en-US" altLang="en-US" sz="2398" dirty="0"/>
              <a:t> &lt;= </a:t>
            </a:r>
            <a:r>
              <a:rPr lang="en-US" altLang="en-US" sz="2398" dirty="0" err="1"/>
              <a:t>endVal</a:t>
            </a:r>
            <a:r>
              <a:rPr lang="en-US" altLang="en-US" sz="2398" dirty="0"/>
              <a:t>; </a:t>
            </a:r>
            <a:r>
              <a:rPr lang="en-US" altLang="en-US" sz="2398" dirty="0" err="1"/>
              <a:t>iter</a:t>
            </a:r>
            <a:r>
              <a:rPr lang="en-US" altLang="en-US" sz="2398" dirty="0"/>
              <a:t>++ ) </a:t>
            </a:r>
          </a:p>
          <a:p>
            <a:pPr lvl="1">
              <a:lnSpc>
                <a:spcPct val="90000"/>
              </a:lnSpc>
              <a:buFontTx/>
              <a:buNone/>
            </a:pPr>
            <a:r>
              <a:rPr lang="en-US" altLang="en-US" sz="2398" dirty="0"/>
              <a:t>            </a:t>
            </a:r>
            <a:r>
              <a:rPr lang="en-US" altLang="en-US" sz="2398" dirty="0" err="1"/>
              <a:t>thesum</a:t>
            </a:r>
            <a:r>
              <a:rPr lang="en-US" altLang="en-US" sz="2398" dirty="0"/>
              <a:t> += </a:t>
            </a:r>
            <a:r>
              <a:rPr lang="en-US" altLang="en-US" sz="2398" dirty="0" err="1"/>
              <a:t>iter</a:t>
            </a:r>
            <a:r>
              <a:rPr lang="en-US" altLang="en-US" sz="2398" dirty="0"/>
              <a:t>;</a:t>
            </a:r>
          </a:p>
          <a:p>
            <a:pPr lvl="1">
              <a:lnSpc>
                <a:spcPct val="90000"/>
              </a:lnSpc>
              <a:buFontTx/>
              <a:buNone/>
            </a:pPr>
            <a:r>
              <a:rPr lang="en-US" altLang="en-US" sz="2398" dirty="0"/>
              <a:t>     return ( </a:t>
            </a:r>
            <a:r>
              <a:rPr lang="en-US" altLang="en-US" sz="2398" dirty="0" err="1"/>
              <a:t>thesum</a:t>
            </a:r>
            <a:r>
              <a:rPr lang="en-US" altLang="en-US" sz="2398" dirty="0"/>
              <a:t> );</a:t>
            </a:r>
          </a:p>
          <a:p>
            <a:pPr lvl="1">
              <a:lnSpc>
                <a:spcPct val="90000"/>
              </a:lnSpc>
              <a:buFontTx/>
              <a:buNone/>
            </a:pPr>
            <a:r>
              <a:rPr lang="en-US" altLang="en-US" sz="2398" dirty="0"/>
              <a:t>}</a:t>
            </a:r>
          </a:p>
          <a:p>
            <a:pPr lvl="1">
              <a:lnSpc>
                <a:spcPct val="90000"/>
              </a:lnSpc>
              <a:buFontTx/>
              <a:buNone/>
            </a:pPr>
            <a:r>
              <a:rPr lang="en-US" altLang="en-US" sz="2398" dirty="0"/>
              <a:t>answer  = summation(5);</a:t>
            </a:r>
          </a:p>
        </p:txBody>
      </p:sp>
    </p:spTree>
    <p:extLst>
      <p:ext uri="{BB962C8B-B14F-4D97-AF65-F5344CB8AC3E}">
        <p14:creationId xmlns:p14="http://schemas.microsoft.com/office/powerpoint/2010/main" val="84858207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p:spPr>
        <p:txBody>
          <a:bodyPr/>
          <a:lstStyle/>
          <a:p>
            <a:r>
              <a:rPr lang="en-US" altLang="en-US"/>
              <a:t>Arguments and Parameters</a:t>
            </a:r>
          </a:p>
        </p:txBody>
      </p:sp>
      <p:sp>
        <p:nvSpPr>
          <p:cNvPr id="77827" name="Rectangle 3"/>
          <p:cNvSpPr>
            <a:spLocks noGrp="1" noChangeArrowheads="1"/>
          </p:cNvSpPr>
          <p:nvPr>
            <p:ph type="body" idx="1"/>
          </p:nvPr>
        </p:nvSpPr>
        <p:spPr>
          <a:xfrm>
            <a:off x="817687" y="1600200"/>
            <a:ext cx="10353613" cy="4114801"/>
          </a:xfrm>
          <a:noFill/>
          <a:ln/>
        </p:spPr>
        <p:txBody>
          <a:bodyPr>
            <a:normAutofit/>
          </a:bodyPr>
          <a:lstStyle/>
          <a:p>
            <a:pPr>
              <a:lnSpc>
                <a:spcPct val="90000"/>
              </a:lnSpc>
              <a:buFont typeface="Wingdings" pitchFamily="2" charset="2"/>
              <a:buNone/>
            </a:pPr>
            <a:r>
              <a:rPr lang="en-US" altLang="en-US" dirty="0">
                <a:solidFill>
                  <a:schemeClr val="bg2"/>
                </a:solidFill>
              </a:rPr>
              <a:t>&lt;SCRIPT LANGUAGE="JavaScript"&gt;</a:t>
            </a:r>
          </a:p>
          <a:p>
            <a:pPr>
              <a:lnSpc>
                <a:spcPct val="90000"/>
              </a:lnSpc>
              <a:buFont typeface="Wingdings" pitchFamily="2" charset="2"/>
              <a:buNone/>
            </a:pPr>
            <a:r>
              <a:rPr lang="en-US" altLang="en-US" dirty="0">
                <a:solidFill>
                  <a:schemeClr val="bg2"/>
                </a:solidFill>
              </a:rPr>
              <a:t>&lt;!--  to hide script contents from old browsers</a:t>
            </a:r>
          </a:p>
          <a:p>
            <a:pPr>
              <a:lnSpc>
                <a:spcPct val="90000"/>
              </a:lnSpc>
              <a:buFont typeface="Wingdings" pitchFamily="2" charset="2"/>
              <a:buNone/>
            </a:pPr>
            <a:r>
              <a:rPr lang="en-US" altLang="en-US" dirty="0">
                <a:solidFill>
                  <a:schemeClr val="bg2"/>
                </a:solidFill>
              </a:rPr>
              <a:t>  function square(</a:t>
            </a:r>
            <a:r>
              <a:rPr lang="en-US" altLang="en-US" b="1" dirty="0">
                <a:solidFill>
                  <a:schemeClr val="bg2"/>
                </a:solidFill>
              </a:rPr>
              <a:t>i</a:t>
            </a:r>
            <a:r>
              <a:rPr lang="en-US" altLang="en-US" dirty="0">
                <a:solidFill>
                  <a:schemeClr val="bg2"/>
                </a:solidFill>
              </a:rPr>
              <a:t>) {</a:t>
            </a:r>
          </a:p>
          <a:p>
            <a:pPr>
              <a:lnSpc>
                <a:spcPct val="90000"/>
              </a:lnSpc>
              <a:buFont typeface="Wingdings" pitchFamily="2" charset="2"/>
              <a:buNone/>
            </a:pPr>
            <a:r>
              <a:rPr lang="en-US" altLang="en-US" dirty="0">
                <a:solidFill>
                  <a:schemeClr val="bg2"/>
                </a:solidFill>
              </a:rPr>
              <a:t>      </a:t>
            </a:r>
            <a:r>
              <a:rPr lang="en-US" altLang="en-US" dirty="0" err="1">
                <a:solidFill>
                  <a:schemeClr val="bg2"/>
                </a:solidFill>
              </a:rPr>
              <a:t>document.write</a:t>
            </a:r>
            <a:r>
              <a:rPr lang="en-US" altLang="en-US" dirty="0">
                <a:solidFill>
                  <a:schemeClr val="bg2"/>
                </a:solidFill>
              </a:rPr>
              <a:t>("The call passed “+ i + " to the function.“+"&lt;BR&gt;")</a:t>
            </a:r>
          </a:p>
          <a:p>
            <a:pPr>
              <a:lnSpc>
                <a:spcPct val="90000"/>
              </a:lnSpc>
              <a:buFont typeface="Wingdings" pitchFamily="2" charset="2"/>
              <a:buNone/>
            </a:pPr>
            <a:r>
              <a:rPr lang="en-US" altLang="en-US" dirty="0">
                <a:solidFill>
                  <a:schemeClr val="bg2"/>
                </a:solidFill>
              </a:rPr>
              <a:t>      return i * i</a:t>
            </a:r>
          </a:p>
          <a:p>
            <a:pPr>
              <a:lnSpc>
                <a:spcPct val="90000"/>
              </a:lnSpc>
              <a:buFont typeface="Wingdings" pitchFamily="2" charset="2"/>
              <a:buNone/>
            </a:pPr>
            <a:r>
              <a:rPr lang="en-US" altLang="en-US" dirty="0">
                <a:solidFill>
                  <a:schemeClr val="bg2"/>
                </a:solidFill>
              </a:rPr>
              <a:t>  }</a:t>
            </a:r>
          </a:p>
          <a:p>
            <a:pPr>
              <a:lnSpc>
                <a:spcPct val="90000"/>
              </a:lnSpc>
              <a:buFont typeface="Wingdings" pitchFamily="2" charset="2"/>
              <a:buNone/>
            </a:pPr>
            <a:r>
              <a:rPr lang="en-US" altLang="en-US" dirty="0">
                <a:solidFill>
                  <a:schemeClr val="bg2"/>
                </a:solidFill>
              </a:rPr>
              <a:t>  </a:t>
            </a:r>
            <a:r>
              <a:rPr lang="en-US" altLang="en-US" dirty="0" err="1">
                <a:solidFill>
                  <a:schemeClr val="bg2"/>
                </a:solidFill>
              </a:rPr>
              <a:t>document.write</a:t>
            </a:r>
            <a:r>
              <a:rPr lang="en-US" altLang="en-US" dirty="0">
                <a:solidFill>
                  <a:schemeClr val="bg2"/>
                </a:solidFill>
              </a:rPr>
              <a:t>("The function returned “+square(</a:t>
            </a:r>
            <a:r>
              <a:rPr lang="en-US" altLang="en-US" b="1" dirty="0">
                <a:solidFill>
                  <a:schemeClr val="bg2"/>
                </a:solidFill>
              </a:rPr>
              <a:t>8</a:t>
            </a:r>
            <a:r>
              <a:rPr lang="en-US" altLang="en-US" dirty="0">
                <a:solidFill>
                  <a:schemeClr val="bg2"/>
                </a:solidFill>
              </a:rPr>
              <a:t>)+".")</a:t>
            </a:r>
          </a:p>
          <a:p>
            <a:pPr>
              <a:lnSpc>
                <a:spcPct val="90000"/>
              </a:lnSpc>
              <a:buFont typeface="Wingdings" pitchFamily="2" charset="2"/>
              <a:buNone/>
            </a:pPr>
            <a:r>
              <a:rPr lang="en-US" altLang="en-US" dirty="0">
                <a:solidFill>
                  <a:schemeClr val="bg2"/>
                </a:solidFill>
              </a:rPr>
              <a:t>// end hiding contents from old browsers  --&gt;</a:t>
            </a:r>
          </a:p>
          <a:p>
            <a:pPr>
              <a:lnSpc>
                <a:spcPct val="90000"/>
              </a:lnSpc>
              <a:buFont typeface="Wingdings" pitchFamily="2" charset="2"/>
              <a:buNone/>
            </a:pPr>
            <a:r>
              <a:rPr lang="en-US" altLang="en-US" dirty="0">
                <a:solidFill>
                  <a:schemeClr val="bg2"/>
                </a:solidFill>
              </a:rPr>
              <a:t>&lt;/SCRIPT&gt;</a:t>
            </a:r>
          </a:p>
        </p:txBody>
      </p:sp>
    </p:spTree>
    <p:extLst>
      <p:ext uri="{BB962C8B-B14F-4D97-AF65-F5344CB8AC3E}">
        <p14:creationId xmlns:p14="http://schemas.microsoft.com/office/powerpoint/2010/main" val="10506208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r>
              <a:rPr lang="en-US" dirty="0"/>
              <a:t>JavaScript is a programming language that can be included on web pages to make them more interactive.</a:t>
            </a:r>
          </a:p>
          <a:p>
            <a:r>
              <a:rPr lang="en-US" dirty="0"/>
              <a:t>Its is a lightweight programming language that is interpreted by the browser engine when the web page is loaded.</a:t>
            </a:r>
          </a:p>
          <a:p>
            <a:r>
              <a:rPr lang="en-US" dirty="0"/>
              <a:t>You can use JavaScript to:</a:t>
            </a:r>
          </a:p>
          <a:p>
            <a:pPr lvl="1"/>
            <a:r>
              <a:rPr lang="en-US" dirty="0"/>
              <a:t>Change HTML content</a:t>
            </a:r>
          </a:p>
          <a:p>
            <a:pPr lvl="1"/>
            <a:r>
              <a:rPr lang="en-US" dirty="0"/>
              <a:t>Change HTML attributes</a:t>
            </a:r>
          </a:p>
          <a:p>
            <a:pPr lvl="1"/>
            <a:r>
              <a:rPr lang="en-US" dirty="0"/>
              <a:t>Change HTML styles</a:t>
            </a:r>
          </a:p>
          <a:p>
            <a:pPr lvl="1"/>
            <a:r>
              <a:rPr lang="en-US" dirty="0"/>
              <a:t>Detect visitors' browsers</a:t>
            </a:r>
          </a:p>
          <a:p>
            <a:pPr lvl="1"/>
            <a:r>
              <a:rPr lang="en-US" dirty="0"/>
              <a:t>Validate web form data </a:t>
            </a:r>
          </a:p>
          <a:p>
            <a:pPr marL="609036" lvl="1" indent="0">
              <a:buNone/>
            </a:pPr>
            <a:r>
              <a:rPr lang="en-US" dirty="0"/>
              <a:t>			etc..</a:t>
            </a:r>
          </a:p>
          <a:p>
            <a:endParaRPr lang="en-US" dirty="0"/>
          </a:p>
        </p:txBody>
      </p:sp>
    </p:spTree>
    <p:extLst>
      <p:ext uri="{BB962C8B-B14F-4D97-AF65-F5344CB8AC3E}">
        <p14:creationId xmlns:p14="http://schemas.microsoft.com/office/powerpoint/2010/main" val="398765188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p:spPr>
        <p:txBody>
          <a:bodyPr/>
          <a:lstStyle/>
          <a:p>
            <a:r>
              <a:rPr lang="en-US" altLang="en-US"/>
              <a:t>Arguments and Parameters</a:t>
            </a:r>
          </a:p>
        </p:txBody>
      </p:sp>
      <p:sp>
        <p:nvSpPr>
          <p:cNvPr id="77827" name="Rectangle 3"/>
          <p:cNvSpPr>
            <a:spLocks noGrp="1" noChangeArrowheads="1"/>
          </p:cNvSpPr>
          <p:nvPr>
            <p:ph type="body" idx="1"/>
          </p:nvPr>
        </p:nvSpPr>
        <p:spPr>
          <a:xfrm>
            <a:off x="817687" y="1600200"/>
            <a:ext cx="10353613" cy="4873980"/>
          </a:xfrm>
          <a:noFill/>
          <a:ln/>
        </p:spPr>
        <p:txBody>
          <a:bodyPr>
            <a:normAutofit/>
          </a:bodyPr>
          <a:lstStyle/>
          <a:p>
            <a:pPr>
              <a:lnSpc>
                <a:spcPct val="90000"/>
              </a:lnSpc>
              <a:buFont typeface="Wingdings" pitchFamily="2" charset="2"/>
              <a:buNone/>
            </a:pPr>
            <a:r>
              <a:rPr lang="en-US" altLang="en-US" b="1" u="sng" dirty="0" err="1"/>
              <a:t>FileName</a:t>
            </a:r>
            <a:r>
              <a:rPr lang="en-US" altLang="en-US" b="1" u="sng" dirty="0"/>
              <a:t>: argument.htm</a:t>
            </a:r>
          </a:p>
          <a:p>
            <a:pPr>
              <a:lnSpc>
                <a:spcPct val="90000"/>
              </a:lnSpc>
              <a:buFont typeface="Wingdings" pitchFamily="2" charset="2"/>
              <a:buNone/>
            </a:pPr>
            <a:r>
              <a:rPr lang="en-US" altLang="en-US" dirty="0">
                <a:solidFill>
                  <a:schemeClr val="bg2"/>
                </a:solidFill>
              </a:rPr>
              <a:t>&lt;SCRIPT LANGUAGE="JavaScript"&gt;</a:t>
            </a:r>
          </a:p>
          <a:p>
            <a:pPr>
              <a:lnSpc>
                <a:spcPct val="90000"/>
              </a:lnSpc>
              <a:buFont typeface="Wingdings" pitchFamily="2" charset="2"/>
              <a:buNone/>
            </a:pPr>
            <a:r>
              <a:rPr lang="en-US" altLang="en-US" dirty="0">
                <a:solidFill>
                  <a:schemeClr val="bg2"/>
                </a:solidFill>
              </a:rPr>
              <a:t>&lt;!--  to hide script contents from old browsers</a:t>
            </a:r>
          </a:p>
          <a:p>
            <a:pPr>
              <a:lnSpc>
                <a:spcPct val="90000"/>
              </a:lnSpc>
              <a:buFont typeface="Wingdings" pitchFamily="2" charset="2"/>
              <a:buNone/>
            </a:pPr>
            <a:r>
              <a:rPr lang="en-US" altLang="en-US" dirty="0">
                <a:solidFill>
                  <a:schemeClr val="bg2"/>
                </a:solidFill>
              </a:rPr>
              <a:t>  function square(</a:t>
            </a:r>
            <a:r>
              <a:rPr lang="en-US" altLang="en-US" b="1" dirty="0">
                <a:solidFill>
                  <a:schemeClr val="bg2"/>
                </a:solidFill>
              </a:rPr>
              <a:t>i</a:t>
            </a:r>
            <a:r>
              <a:rPr lang="en-US" altLang="en-US" dirty="0">
                <a:solidFill>
                  <a:schemeClr val="bg2"/>
                </a:solidFill>
              </a:rPr>
              <a:t>) {</a:t>
            </a:r>
          </a:p>
          <a:p>
            <a:pPr>
              <a:lnSpc>
                <a:spcPct val="90000"/>
              </a:lnSpc>
              <a:buFont typeface="Wingdings" pitchFamily="2" charset="2"/>
              <a:buNone/>
            </a:pPr>
            <a:r>
              <a:rPr lang="en-US" altLang="en-US" dirty="0">
                <a:solidFill>
                  <a:schemeClr val="bg2"/>
                </a:solidFill>
              </a:rPr>
              <a:t>      </a:t>
            </a:r>
            <a:r>
              <a:rPr lang="en-US" altLang="en-US" dirty="0" err="1">
                <a:solidFill>
                  <a:schemeClr val="bg2"/>
                </a:solidFill>
              </a:rPr>
              <a:t>document.write</a:t>
            </a:r>
            <a:r>
              <a:rPr lang="en-US" altLang="en-US" dirty="0">
                <a:solidFill>
                  <a:schemeClr val="bg2"/>
                </a:solidFill>
              </a:rPr>
              <a:t>("The call passed “+ i + " to the function.“+"&lt;BR&gt;")</a:t>
            </a:r>
          </a:p>
          <a:p>
            <a:pPr>
              <a:lnSpc>
                <a:spcPct val="90000"/>
              </a:lnSpc>
              <a:buFont typeface="Wingdings" pitchFamily="2" charset="2"/>
              <a:buNone/>
            </a:pPr>
            <a:r>
              <a:rPr lang="en-US" altLang="en-US" dirty="0">
                <a:solidFill>
                  <a:schemeClr val="bg2"/>
                </a:solidFill>
              </a:rPr>
              <a:t>      return i * i</a:t>
            </a:r>
          </a:p>
          <a:p>
            <a:pPr>
              <a:lnSpc>
                <a:spcPct val="90000"/>
              </a:lnSpc>
              <a:buFont typeface="Wingdings" pitchFamily="2" charset="2"/>
              <a:buNone/>
            </a:pPr>
            <a:r>
              <a:rPr lang="en-US" altLang="en-US" dirty="0">
                <a:solidFill>
                  <a:schemeClr val="bg2"/>
                </a:solidFill>
              </a:rPr>
              <a:t>  }</a:t>
            </a:r>
          </a:p>
          <a:p>
            <a:pPr>
              <a:lnSpc>
                <a:spcPct val="90000"/>
              </a:lnSpc>
              <a:buFont typeface="Wingdings" pitchFamily="2" charset="2"/>
              <a:buNone/>
            </a:pPr>
            <a:r>
              <a:rPr lang="en-US" altLang="en-US" dirty="0">
                <a:solidFill>
                  <a:schemeClr val="bg2"/>
                </a:solidFill>
              </a:rPr>
              <a:t>  </a:t>
            </a:r>
            <a:r>
              <a:rPr lang="en-US" altLang="en-US" dirty="0" err="1">
                <a:solidFill>
                  <a:schemeClr val="bg2"/>
                </a:solidFill>
              </a:rPr>
              <a:t>document.write</a:t>
            </a:r>
            <a:r>
              <a:rPr lang="en-US" altLang="en-US" dirty="0">
                <a:solidFill>
                  <a:schemeClr val="bg2"/>
                </a:solidFill>
              </a:rPr>
              <a:t>("The function returned “+square(</a:t>
            </a:r>
            <a:r>
              <a:rPr lang="en-US" altLang="en-US" b="1" dirty="0">
                <a:solidFill>
                  <a:schemeClr val="bg2"/>
                </a:solidFill>
              </a:rPr>
              <a:t>8</a:t>
            </a:r>
            <a:r>
              <a:rPr lang="en-US" altLang="en-US" dirty="0">
                <a:solidFill>
                  <a:schemeClr val="bg2"/>
                </a:solidFill>
              </a:rPr>
              <a:t>)+".")</a:t>
            </a:r>
          </a:p>
          <a:p>
            <a:pPr>
              <a:lnSpc>
                <a:spcPct val="90000"/>
              </a:lnSpc>
              <a:buFont typeface="Wingdings" pitchFamily="2" charset="2"/>
              <a:buNone/>
            </a:pPr>
            <a:r>
              <a:rPr lang="en-US" altLang="en-US" dirty="0">
                <a:solidFill>
                  <a:schemeClr val="bg2"/>
                </a:solidFill>
              </a:rPr>
              <a:t>// end hiding contents from old browsers  --&gt;</a:t>
            </a:r>
          </a:p>
          <a:p>
            <a:pPr>
              <a:lnSpc>
                <a:spcPct val="90000"/>
              </a:lnSpc>
              <a:buFont typeface="Wingdings" pitchFamily="2" charset="2"/>
              <a:buNone/>
            </a:pPr>
            <a:r>
              <a:rPr lang="en-US" altLang="en-US" dirty="0">
                <a:solidFill>
                  <a:schemeClr val="bg2"/>
                </a:solidFill>
              </a:rPr>
              <a:t>&lt;/SCRIPT&gt;</a:t>
            </a:r>
          </a:p>
        </p:txBody>
      </p:sp>
    </p:spTree>
    <p:extLst>
      <p:ext uri="{BB962C8B-B14F-4D97-AF65-F5344CB8AC3E}">
        <p14:creationId xmlns:p14="http://schemas.microsoft.com/office/powerpoint/2010/main" val="63507750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Handling</a:t>
            </a:r>
          </a:p>
        </p:txBody>
      </p:sp>
    </p:spTree>
    <p:extLst>
      <p:ext uri="{BB962C8B-B14F-4D97-AF65-F5344CB8AC3E}">
        <p14:creationId xmlns:p14="http://schemas.microsoft.com/office/powerpoint/2010/main" val="341215565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noFill/>
          <a:ln/>
        </p:spPr>
        <p:txBody>
          <a:bodyPr/>
          <a:lstStyle/>
          <a:p>
            <a:r>
              <a:rPr lang="en-US" altLang="en-US"/>
              <a:t>Event Handling</a:t>
            </a:r>
          </a:p>
        </p:txBody>
      </p:sp>
      <p:sp>
        <p:nvSpPr>
          <p:cNvPr id="221187" name="Rectangle 3"/>
          <p:cNvSpPr>
            <a:spLocks noGrp="1" noChangeArrowheads="1"/>
          </p:cNvSpPr>
          <p:nvPr>
            <p:ph type="body" idx="1"/>
          </p:nvPr>
        </p:nvSpPr>
        <p:spPr>
          <a:xfrm>
            <a:off x="716181" y="1676400"/>
            <a:ext cx="10353613" cy="4114801"/>
          </a:xfrm>
          <a:noFill/>
          <a:ln/>
        </p:spPr>
        <p:txBody>
          <a:bodyPr>
            <a:normAutofit fontScale="92500" lnSpcReduction="20000"/>
          </a:bodyPr>
          <a:lstStyle/>
          <a:p>
            <a:r>
              <a:rPr lang="en-US" altLang="en-US" sz="3730" dirty="0"/>
              <a:t>JavaScript provides a moderate level of event detection to pass control to functions attached to built-in event handlers</a:t>
            </a:r>
          </a:p>
          <a:p>
            <a:r>
              <a:rPr lang="en-US" altLang="en-US" sz="3730" dirty="0"/>
              <a:t>e.g.,</a:t>
            </a:r>
          </a:p>
          <a:p>
            <a:pPr lvl="1">
              <a:buSzPct val="75000"/>
            </a:pPr>
            <a:r>
              <a:rPr lang="en-US" altLang="en-US" sz="2664" dirty="0"/>
              <a:t>&lt;INPUT type=“button” VALUE=“button1”</a:t>
            </a:r>
          </a:p>
          <a:p>
            <a:pPr lvl="1">
              <a:buSzPct val="75000"/>
            </a:pPr>
            <a:r>
              <a:rPr lang="en-US" altLang="en-US" sz="2664" dirty="0"/>
              <a:t>	</a:t>
            </a:r>
            <a:r>
              <a:rPr lang="en-US" altLang="en-US" sz="2664" dirty="0" err="1"/>
              <a:t>onClick</a:t>
            </a:r>
            <a:r>
              <a:rPr lang="en-US" altLang="en-US" sz="2664" dirty="0"/>
              <a:t>=“</a:t>
            </a:r>
            <a:r>
              <a:rPr lang="en-US" altLang="en-US" sz="2664" dirty="0" err="1"/>
              <a:t>computeSomething</a:t>
            </a:r>
            <a:r>
              <a:rPr lang="en-US" altLang="en-US" sz="2664" dirty="0"/>
              <a:t>()”&gt;</a:t>
            </a:r>
          </a:p>
          <a:p>
            <a:r>
              <a:rPr lang="en-US" altLang="en-US" sz="3730" dirty="0"/>
              <a:t>Events are triggered in the browser primarily by user actions such as button click, page load, form submit.</a:t>
            </a:r>
          </a:p>
        </p:txBody>
      </p:sp>
    </p:spTree>
    <p:extLst>
      <p:ext uri="{BB962C8B-B14F-4D97-AF65-F5344CB8AC3E}">
        <p14:creationId xmlns:p14="http://schemas.microsoft.com/office/powerpoint/2010/main" val="396808536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noFill/>
          <a:ln/>
        </p:spPr>
        <p:txBody>
          <a:bodyPr/>
          <a:lstStyle/>
          <a:p>
            <a:r>
              <a:rPr lang="en-US" altLang="en-US"/>
              <a:t>Event Handlers</a:t>
            </a:r>
          </a:p>
        </p:txBody>
      </p:sp>
      <p:sp>
        <p:nvSpPr>
          <p:cNvPr id="223235" name="Rectangle 3"/>
          <p:cNvSpPr>
            <a:spLocks noGrp="1" noChangeArrowheads="1"/>
          </p:cNvSpPr>
          <p:nvPr>
            <p:ph type="body" idx="1"/>
          </p:nvPr>
        </p:nvSpPr>
        <p:spPr>
          <a:noFill/>
          <a:ln/>
        </p:spPr>
        <p:txBody>
          <a:bodyPr>
            <a:normAutofit fontScale="92500" lnSpcReduction="10000"/>
          </a:bodyPr>
          <a:lstStyle/>
          <a:p>
            <a:pPr>
              <a:lnSpc>
                <a:spcPct val="90000"/>
              </a:lnSpc>
            </a:pPr>
            <a:r>
              <a:rPr lang="en-US" altLang="en-US" sz="3197" dirty="0"/>
              <a:t>The following event handlers are available in JavaScript: </a:t>
            </a:r>
          </a:p>
          <a:p>
            <a:pPr lvl="1">
              <a:lnSpc>
                <a:spcPct val="90000"/>
              </a:lnSpc>
              <a:buSzPct val="75000"/>
            </a:pPr>
            <a:r>
              <a:rPr lang="en-US" altLang="en-US" sz="2664" dirty="0" err="1"/>
              <a:t>onAbort</a:t>
            </a:r>
            <a:r>
              <a:rPr lang="en-US" altLang="en-US" sz="2664" dirty="0"/>
              <a:t> </a:t>
            </a:r>
          </a:p>
          <a:p>
            <a:pPr lvl="1">
              <a:lnSpc>
                <a:spcPct val="90000"/>
              </a:lnSpc>
              <a:buSzPct val="75000"/>
            </a:pPr>
            <a:r>
              <a:rPr lang="en-US" altLang="en-US" sz="2664" dirty="0" err="1"/>
              <a:t>onBlur</a:t>
            </a:r>
            <a:r>
              <a:rPr lang="en-US" altLang="en-US" sz="2664" dirty="0"/>
              <a:t> </a:t>
            </a:r>
          </a:p>
          <a:p>
            <a:pPr lvl="1">
              <a:lnSpc>
                <a:spcPct val="90000"/>
              </a:lnSpc>
              <a:buSzPct val="75000"/>
            </a:pPr>
            <a:r>
              <a:rPr lang="en-US" altLang="en-US" sz="2664" dirty="0" err="1"/>
              <a:t>onChange</a:t>
            </a:r>
            <a:r>
              <a:rPr lang="en-US" altLang="en-US" sz="2664" dirty="0"/>
              <a:t> </a:t>
            </a:r>
          </a:p>
          <a:p>
            <a:pPr lvl="1">
              <a:lnSpc>
                <a:spcPct val="90000"/>
              </a:lnSpc>
              <a:buSzPct val="75000"/>
            </a:pPr>
            <a:r>
              <a:rPr lang="en-US" altLang="en-US" sz="2664" dirty="0" err="1"/>
              <a:t>onClick</a:t>
            </a:r>
            <a:r>
              <a:rPr lang="en-US" altLang="en-US" sz="2664" dirty="0"/>
              <a:t> </a:t>
            </a:r>
          </a:p>
          <a:p>
            <a:pPr lvl="1">
              <a:lnSpc>
                <a:spcPct val="90000"/>
              </a:lnSpc>
              <a:buSzPct val="75000"/>
            </a:pPr>
            <a:r>
              <a:rPr lang="en-US" altLang="en-US" sz="2664" dirty="0" err="1"/>
              <a:t>onDragDrop</a:t>
            </a:r>
            <a:r>
              <a:rPr lang="en-US" altLang="en-US" sz="2664" dirty="0"/>
              <a:t> </a:t>
            </a:r>
          </a:p>
          <a:p>
            <a:pPr lvl="1">
              <a:lnSpc>
                <a:spcPct val="90000"/>
              </a:lnSpc>
              <a:buSzPct val="75000"/>
            </a:pPr>
            <a:r>
              <a:rPr lang="en-US" altLang="en-US" sz="2664" dirty="0" err="1"/>
              <a:t>onError</a:t>
            </a:r>
            <a:r>
              <a:rPr lang="en-US" altLang="en-US" sz="2664" dirty="0"/>
              <a:t> </a:t>
            </a:r>
          </a:p>
          <a:p>
            <a:pPr lvl="1">
              <a:lnSpc>
                <a:spcPct val="90000"/>
              </a:lnSpc>
              <a:buSzPct val="75000"/>
            </a:pPr>
            <a:r>
              <a:rPr lang="en-US" altLang="en-US" sz="2664" dirty="0" err="1"/>
              <a:t>onFocus</a:t>
            </a:r>
            <a:r>
              <a:rPr lang="en-US" altLang="en-US" sz="2664" dirty="0"/>
              <a:t> </a:t>
            </a:r>
          </a:p>
          <a:p>
            <a:pPr lvl="1">
              <a:lnSpc>
                <a:spcPct val="90000"/>
              </a:lnSpc>
              <a:buSzPct val="75000"/>
            </a:pPr>
            <a:r>
              <a:rPr lang="en-US" altLang="en-US" sz="2664" dirty="0" err="1"/>
              <a:t>onKeyDown</a:t>
            </a:r>
            <a:endParaRPr lang="en-US" altLang="en-US" sz="2664" dirty="0"/>
          </a:p>
          <a:p>
            <a:pPr lvl="1">
              <a:lnSpc>
                <a:spcPct val="90000"/>
              </a:lnSpc>
              <a:buSzPct val="75000"/>
            </a:pPr>
            <a:r>
              <a:rPr lang="en-US" altLang="en-US" sz="2664" dirty="0" err="1"/>
              <a:t>onKeyPress</a:t>
            </a:r>
            <a:r>
              <a:rPr lang="en-US" altLang="en-US" sz="2664" dirty="0"/>
              <a:t> </a:t>
            </a:r>
          </a:p>
          <a:p>
            <a:pPr lvl="1">
              <a:lnSpc>
                <a:spcPct val="90000"/>
              </a:lnSpc>
              <a:buSzPct val="75000"/>
            </a:pPr>
            <a:r>
              <a:rPr lang="en-US" altLang="en-US" sz="2664" dirty="0" err="1"/>
              <a:t>onKeyUp</a:t>
            </a:r>
            <a:r>
              <a:rPr lang="en-US" altLang="en-US" sz="2664" dirty="0"/>
              <a:t> </a:t>
            </a:r>
          </a:p>
          <a:p>
            <a:pPr lvl="1">
              <a:lnSpc>
                <a:spcPct val="90000"/>
              </a:lnSpc>
              <a:buSzPct val="75000"/>
            </a:pPr>
            <a:r>
              <a:rPr lang="en-US" altLang="en-US" sz="2664" dirty="0" err="1"/>
              <a:t>onLoad</a:t>
            </a:r>
            <a:r>
              <a:rPr lang="en-US" altLang="en-US" sz="2664" dirty="0"/>
              <a:t> </a:t>
            </a:r>
          </a:p>
        </p:txBody>
      </p:sp>
      <p:sp>
        <p:nvSpPr>
          <p:cNvPr id="223238" name="Text Box 6"/>
          <p:cNvSpPr txBox="1">
            <a:spLocks noChangeArrowheads="1"/>
          </p:cNvSpPr>
          <p:nvPr/>
        </p:nvSpPr>
        <p:spPr bwMode="auto">
          <a:xfrm>
            <a:off x="5994494" y="2007916"/>
            <a:ext cx="3607398" cy="479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989684" lvl="1" indent="-380648">
              <a:lnSpc>
                <a:spcPct val="80000"/>
              </a:lnSpc>
              <a:spcBef>
                <a:spcPct val="20000"/>
              </a:spcBef>
              <a:buClr>
                <a:srgbClr val="4D4D4D"/>
              </a:buClr>
              <a:buSzPct val="75000"/>
              <a:buFontTx/>
              <a:buChar char="–"/>
            </a:pPr>
            <a:r>
              <a:rPr lang="en-US" altLang="en-US" sz="2398" dirty="0"/>
              <a:t>   </a:t>
            </a:r>
            <a:r>
              <a:rPr lang="en-US" altLang="en-US" sz="2531" dirty="0" err="1">
                <a:solidFill>
                  <a:srgbClr val="4D4D4D"/>
                </a:solidFill>
                <a:cs typeface="Arial" panose="020B0604020202020204" pitchFamily="34" charset="0"/>
              </a:rPr>
              <a:t>onMouseDown</a:t>
            </a:r>
            <a:endParaRPr lang="en-US" altLang="en-US" sz="2531" dirty="0">
              <a:solidFill>
                <a:srgbClr val="4D4D4D"/>
              </a:solidFill>
              <a:cs typeface="Arial" panose="020B0604020202020204" pitchFamily="34" charset="0"/>
            </a:endParaRPr>
          </a:p>
          <a:p>
            <a:pPr marL="989684" lvl="1" indent="-380648">
              <a:lnSpc>
                <a:spcPct val="80000"/>
              </a:lnSpc>
              <a:spcBef>
                <a:spcPct val="20000"/>
              </a:spcBef>
              <a:buClr>
                <a:srgbClr val="4D4D4D"/>
              </a:buClr>
              <a:buSzPct val="75000"/>
              <a:buFontTx/>
              <a:buChar char="–"/>
            </a:pPr>
            <a:r>
              <a:rPr lang="en-US" altLang="en-US" sz="2531" dirty="0">
                <a:solidFill>
                  <a:srgbClr val="4D4D4D"/>
                </a:solidFill>
                <a:cs typeface="Arial" panose="020B0604020202020204" pitchFamily="34" charset="0"/>
              </a:rPr>
              <a:t>   </a:t>
            </a:r>
            <a:r>
              <a:rPr lang="en-US" altLang="en-US" sz="2531" dirty="0" err="1">
                <a:solidFill>
                  <a:srgbClr val="4D4D4D"/>
                </a:solidFill>
                <a:cs typeface="Arial" panose="020B0604020202020204" pitchFamily="34" charset="0"/>
              </a:rPr>
              <a:t>onMouseMove</a:t>
            </a:r>
            <a:endParaRPr lang="en-US" altLang="en-US" sz="2531" dirty="0">
              <a:solidFill>
                <a:srgbClr val="4D4D4D"/>
              </a:solidFill>
              <a:cs typeface="Arial" panose="020B0604020202020204" pitchFamily="34" charset="0"/>
            </a:endParaRPr>
          </a:p>
          <a:p>
            <a:pPr marL="989684" lvl="1" indent="-380648">
              <a:lnSpc>
                <a:spcPct val="80000"/>
              </a:lnSpc>
              <a:spcBef>
                <a:spcPct val="20000"/>
              </a:spcBef>
              <a:buClr>
                <a:srgbClr val="4D4D4D"/>
              </a:buClr>
              <a:buSzPct val="75000"/>
              <a:buFontTx/>
              <a:buChar char="–"/>
            </a:pPr>
            <a:r>
              <a:rPr lang="en-US" altLang="en-US" sz="2531" dirty="0">
                <a:solidFill>
                  <a:srgbClr val="4D4D4D"/>
                </a:solidFill>
                <a:cs typeface="Arial" panose="020B0604020202020204" pitchFamily="34" charset="0"/>
              </a:rPr>
              <a:t>   </a:t>
            </a:r>
            <a:r>
              <a:rPr lang="en-US" altLang="en-US" sz="2531" dirty="0" err="1">
                <a:solidFill>
                  <a:srgbClr val="4D4D4D"/>
                </a:solidFill>
                <a:cs typeface="Arial" panose="020B0604020202020204" pitchFamily="34" charset="0"/>
              </a:rPr>
              <a:t>onMouseOut</a:t>
            </a:r>
            <a:r>
              <a:rPr lang="en-US" altLang="en-US" sz="2531" dirty="0">
                <a:solidFill>
                  <a:srgbClr val="4D4D4D"/>
                </a:solidFill>
                <a:cs typeface="Arial" panose="020B0604020202020204" pitchFamily="34" charset="0"/>
              </a:rPr>
              <a:t> </a:t>
            </a:r>
          </a:p>
          <a:p>
            <a:pPr marL="989684" lvl="1" indent="-380648">
              <a:lnSpc>
                <a:spcPct val="80000"/>
              </a:lnSpc>
              <a:spcBef>
                <a:spcPct val="20000"/>
              </a:spcBef>
              <a:buClr>
                <a:srgbClr val="4D4D4D"/>
              </a:buClr>
              <a:buSzPct val="75000"/>
              <a:buFontTx/>
              <a:buChar char="–"/>
            </a:pPr>
            <a:r>
              <a:rPr lang="en-US" altLang="en-US" sz="2531" dirty="0">
                <a:solidFill>
                  <a:srgbClr val="4D4D4D"/>
                </a:solidFill>
                <a:cs typeface="Arial" panose="020B0604020202020204" pitchFamily="34" charset="0"/>
              </a:rPr>
              <a:t>   </a:t>
            </a:r>
            <a:r>
              <a:rPr lang="en-US" altLang="en-US" sz="2531" dirty="0" err="1">
                <a:solidFill>
                  <a:srgbClr val="4D4D4D"/>
                </a:solidFill>
                <a:cs typeface="Arial" panose="020B0604020202020204" pitchFamily="34" charset="0"/>
              </a:rPr>
              <a:t>onMouseOver</a:t>
            </a:r>
            <a:r>
              <a:rPr lang="en-US" altLang="en-US" sz="2531" dirty="0">
                <a:solidFill>
                  <a:srgbClr val="4D4D4D"/>
                </a:solidFill>
                <a:cs typeface="Arial" panose="020B0604020202020204" pitchFamily="34" charset="0"/>
              </a:rPr>
              <a:t> </a:t>
            </a:r>
          </a:p>
          <a:p>
            <a:pPr marL="989684" lvl="1" indent="-380648">
              <a:lnSpc>
                <a:spcPct val="80000"/>
              </a:lnSpc>
              <a:spcBef>
                <a:spcPct val="20000"/>
              </a:spcBef>
              <a:buClr>
                <a:srgbClr val="4D4D4D"/>
              </a:buClr>
              <a:buSzPct val="75000"/>
              <a:buFontTx/>
              <a:buChar char="–"/>
            </a:pPr>
            <a:r>
              <a:rPr lang="en-US" altLang="en-US" sz="2531" dirty="0">
                <a:solidFill>
                  <a:srgbClr val="4D4D4D"/>
                </a:solidFill>
                <a:cs typeface="Arial" panose="020B0604020202020204" pitchFamily="34" charset="0"/>
              </a:rPr>
              <a:t>   </a:t>
            </a:r>
            <a:r>
              <a:rPr lang="en-US" altLang="en-US" sz="2531" dirty="0" err="1">
                <a:solidFill>
                  <a:srgbClr val="4D4D4D"/>
                </a:solidFill>
                <a:cs typeface="Arial" panose="020B0604020202020204" pitchFamily="34" charset="0"/>
              </a:rPr>
              <a:t>onMouseUp</a:t>
            </a:r>
            <a:endParaRPr lang="en-US" altLang="en-US" sz="2531" dirty="0">
              <a:solidFill>
                <a:srgbClr val="4D4D4D"/>
              </a:solidFill>
              <a:cs typeface="Arial" panose="020B0604020202020204" pitchFamily="34" charset="0"/>
            </a:endParaRPr>
          </a:p>
          <a:p>
            <a:pPr marL="989684" lvl="1" indent="-380648">
              <a:lnSpc>
                <a:spcPct val="80000"/>
              </a:lnSpc>
              <a:spcBef>
                <a:spcPct val="20000"/>
              </a:spcBef>
              <a:buClr>
                <a:srgbClr val="4D4D4D"/>
              </a:buClr>
              <a:buSzPct val="75000"/>
              <a:buFontTx/>
              <a:buChar char="–"/>
            </a:pPr>
            <a:r>
              <a:rPr lang="en-US" altLang="en-US" sz="2531" dirty="0">
                <a:solidFill>
                  <a:srgbClr val="4D4D4D"/>
                </a:solidFill>
                <a:cs typeface="Arial" panose="020B0604020202020204" pitchFamily="34" charset="0"/>
              </a:rPr>
              <a:t>   </a:t>
            </a:r>
            <a:r>
              <a:rPr lang="en-US" altLang="en-US" sz="2531" dirty="0" err="1">
                <a:solidFill>
                  <a:srgbClr val="4D4D4D"/>
                </a:solidFill>
                <a:cs typeface="Arial" panose="020B0604020202020204" pitchFamily="34" charset="0"/>
              </a:rPr>
              <a:t>onMove</a:t>
            </a:r>
            <a:endParaRPr lang="en-US" altLang="en-US" sz="2531" dirty="0">
              <a:solidFill>
                <a:srgbClr val="4D4D4D"/>
              </a:solidFill>
              <a:cs typeface="Arial" panose="020B0604020202020204" pitchFamily="34" charset="0"/>
            </a:endParaRPr>
          </a:p>
          <a:p>
            <a:pPr marL="989684" lvl="1" indent="-380648">
              <a:lnSpc>
                <a:spcPct val="80000"/>
              </a:lnSpc>
              <a:spcBef>
                <a:spcPct val="20000"/>
              </a:spcBef>
              <a:buClr>
                <a:srgbClr val="4D4D4D"/>
              </a:buClr>
              <a:buSzPct val="75000"/>
              <a:buFontTx/>
              <a:buChar char="–"/>
            </a:pPr>
            <a:r>
              <a:rPr lang="en-US" altLang="en-US" sz="2531" dirty="0">
                <a:solidFill>
                  <a:srgbClr val="4D4D4D"/>
                </a:solidFill>
                <a:cs typeface="Arial" panose="020B0604020202020204" pitchFamily="34" charset="0"/>
              </a:rPr>
              <a:t>   </a:t>
            </a:r>
            <a:r>
              <a:rPr lang="en-US" altLang="en-US" sz="2531" dirty="0" err="1">
                <a:solidFill>
                  <a:srgbClr val="4D4D4D"/>
                </a:solidFill>
                <a:cs typeface="Arial" panose="020B0604020202020204" pitchFamily="34" charset="0"/>
              </a:rPr>
              <a:t>onReset</a:t>
            </a:r>
            <a:endParaRPr lang="en-US" altLang="en-US" sz="2531" dirty="0">
              <a:solidFill>
                <a:srgbClr val="4D4D4D"/>
              </a:solidFill>
              <a:cs typeface="Arial" panose="020B0604020202020204" pitchFamily="34" charset="0"/>
            </a:endParaRPr>
          </a:p>
          <a:p>
            <a:pPr marL="989684" lvl="1" indent="-380648">
              <a:lnSpc>
                <a:spcPct val="80000"/>
              </a:lnSpc>
              <a:spcBef>
                <a:spcPct val="20000"/>
              </a:spcBef>
              <a:buClr>
                <a:srgbClr val="4D4D4D"/>
              </a:buClr>
              <a:buSzPct val="75000"/>
              <a:buFontTx/>
              <a:buChar char="–"/>
            </a:pPr>
            <a:r>
              <a:rPr lang="en-US" altLang="en-US" sz="2531" dirty="0">
                <a:solidFill>
                  <a:srgbClr val="4D4D4D"/>
                </a:solidFill>
                <a:cs typeface="Arial" panose="020B0604020202020204" pitchFamily="34" charset="0"/>
              </a:rPr>
              <a:t>   </a:t>
            </a:r>
            <a:r>
              <a:rPr lang="en-US" altLang="en-US" sz="2531" dirty="0" err="1">
                <a:solidFill>
                  <a:srgbClr val="4D4D4D"/>
                </a:solidFill>
                <a:cs typeface="Arial" panose="020B0604020202020204" pitchFamily="34" charset="0"/>
              </a:rPr>
              <a:t>onResize</a:t>
            </a:r>
            <a:endParaRPr lang="en-US" altLang="en-US" sz="2531" dirty="0">
              <a:solidFill>
                <a:srgbClr val="4D4D4D"/>
              </a:solidFill>
              <a:cs typeface="Arial" panose="020B0604020202020204" pitchFamily="34" charset="0"/>
            </a:endParaRPr>
          </a:p>
          <a:p>
            <a:pPr marL="989684" lvl="1" indent="-380648">
              <a:lnSpc>
                <a:spcPct val="80000"/>
              </a:lnSpc>
              <a:spcBef>
                <a:spcPct val="20000"/>
              </a:spcBef>
              <a:buClr>
                <a:srgbClr val="4D4D4D"/>
              </a:buClr>
              <a:buSzPct val="75000"/>
              <a:buFontTx/>
              <a:buChar char="–"/>
            </a:pPr>
            <a:r>
              <a:rPr lang="en-US" altLang="en-US" sz="2531" dirty="0">
                <a:solidFill>
                  <a:srgbClr val="4D4D4D"/>
                </a:solidFill>
                <a:cs typeface="Arial" panose="020B0604020202020204" pitchFamily="34" charset="0"/>
              </a:rPr>
              <a:t>   </a:t>
            </a:r>
            <a:r>
              <a:rPr lang="en-US" altLang="en-US" sz="2531" dirty="0" err="1">
                <a:solidFill>
                  <a:srgbClr val="4D4D4D"/>
                </a:solidFill>
                <a:cs typeface="Arial" panose="020B0604020202020204" pitchFamily="34" charset="0"/>
              </a:rPr>
              <a:t>onSelect</a:t>
            </a:r>
            <a:endParaRPr lang="en-US" altLang="en-US" sz="2531" dirty="0">
              <a:solidFill>
                <a:srgbClr val="4D4D4D"/>
              </a:solidFill>
              <a:cs typeface="Arial" panose="020B0604020202020204" pitchFamily="34" charset="0"/>
            </a:endParaRPr>
          </a:p>
          <a:p>
            <a:pPr marL="989684" lvl="1" indent="-380648">
              <a:lnSpc>
                <a:spcPct val="80000"/>
              </a:lnSpc>
              <a:spcBef>
                <a:spcPct val="20000"/>
              </a:spcBef>
              <a:buClr>
                <a:srgbClr val="4D4D4D"/>
              </a:buClr>
              <a:buSzPct val="75000"/>
              <a:buFontTx/>
              <a:buChar char="–"/>
            </a:pPr>
            <a:r>
              <a:rPr lang="en-US" altLang="en-US" sz="2531" dirty="0">
                <a:solidFill>
                  <a:srgbClr val="4D4D4D"/>
                </a:solidFill>
                <a:cs typeface="Arial" panose="020B0604020202020204" pitchFamily="34" charset="0"/>
              </a:rPr>
              <a:t>   </a:t>
            </a:r>
            <a:r>
              <a:rPr lang="en-US" altLang="en-US" sz="2531" dirty="0" err="1">
                <a:solidFill>
                  <a:srgbClr val="4D4D4D"/>
                </a:solidFill>
                <a:cs typeface="Arial" panose="020B0604020202020204" pitchFamily="34" charset="0"/>
              </a:rPr>
              <a:t>onSubmit</a:t>
            </a:r>
            <a:r>
              <a:rPr lang="en-US" altLang="en-US" sz="2531" dirty="0">
                <a:solidFill>
                  <a:srgbClr val="4D4D4D"/>
                </a:solidFill>
                <a:cs typeface="Arial" panose="020B0604020202020204" pitchFamily="34" charset="0"/>
              </a:rPr>
              <a:t> </a:t>
            </a:r>
          </a:p>
          <a:p>
            <a:pPr marL="989684" lvl="1" indent="-380648">
              <a:lnSpc>
                <a:spcPct val="80000"/>
              </a:lnSpc>
              <a:spcBef>
                <a:spcPct val="20000"/>
              </a:spcBef>
              <a:buClr>
                <a:srgbClr val="4D4D4D"/>
              </a:buClr>
              <a:buSzPct val="75000"/>
              <a:buFontTx/>
              <a:buChar char="–"/>
            </a:pPr>
            <a:r>
              <a:rPr lang="en-US" altLang="en-US" sz="2531" dirty="0">
                <a:solidFill>
                  <a:srgbClr val="4D4D4D"/>
                </a:solidFill>
                <a:cs typeface="Arial" panose="020B0604020202020204" pitchFamily="34" charset="0"/>
              </a:rPr>
              <a:t>   </a:t>
            </a:r>
            <a:r>
              <a:rPr lang="en-US" altLang="en-US" sz="2531" dirty="0" err="1">
                <a:solidFill>
                  <a:srgbClr val="4D4D4D"/>
                </a:solidFill>
                <a:cs typeface="Arial" panose="020B0604020202020204" pitchFamily="34" charset="0"/>
              </a:rPr>
              <a:t>onUnload</a:t>
            </a:r>
            <a:r>
              <a:rPr lang="en-US" altLang="en-US" sz="2398" dirty="0"/>
              <a:t> </a:t>
            </a:r>
          </a:p>
          <a:p>
            <a:endParaRPr lang="en-US" altLang="en-US" sz="3197" dirty="0"/>
          </a:p>
        </p:txBody>
      </p:sp>
    </p:spTree>
    <p:extLst>
      <p:ext uri="{BB962C8B-B14F-4D97-AF65-F5344CB8AC3E}">
        <p14:creationId xmlns:p14="http://schemas.microsoft.com/office/powerpoint/2010/main" val="169520816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noFill/>
          <a:ln/>
        </p:spPr>
        <p:txBody>
          <a:bodyPr/>
          <a:lstStyle/>
          <a:p>
            <a:r>
              <a:rPr lang="en-US" altLang="en-US"/>
              <a:t>Event Handlers (Cont...)</a:t>
            </a:r>
          </a:p>
        </p:txBody>
      </p:sp>
      <p:sp>
        <p:nvSpPr>
          <p:cNvPr id="225283" name="Rectangle 3"/>
          <p:cNvSpPr>
            <a:spLocks noGrp="1" noChangeArrowheads="1"/>
          </p:cNvSpPr>
          <p:nvPr>
            <p:ph type="body" idx="1"/>
          </p:nvPr>
        </p:nvSpPr>
        <p:spPr>
          <a:xfrm>
            <a:off x="919194" y="1752600"/>
            <a:ext cx="10353613" cy="4114801"/>
          </a:xfrm>
          <a:noFill/>
          <a:ln/>
        </p:spPr>
        <p:txBody>
          <a:bodyPr>
            <a:normAutofit fontScale="92500" lnSpcReduction="20000"/>
          </a:bodyPr>
          <a:lstStyle/>
          <a:p>
            <a:pPr>
              <a:lnSpc>
                <a:spcPct val="90000"/>
              </a:lnSpc>
            </a:pPr>
            <a:r>
              <a:rPr lang="en-US" altLang="en-US" sz="3197" b="1" dirty="0" err="1"/>
              <a:t>onAbort</a:t>
            </a:r>
            <a:endParaRPr lang="en-US" altLang="en-US" sz="3197" b="1" dirty="0"/>
          </a:p>
          <a:p>
            <a:pPr lvl="1">
              <a:lnSpc>
                <a:spcPct val="90000"/>
              </a:lnSpc>
              <a:spcBef>
                <a:spcPts val="666"/>
              </a:spcBef>
              <a:spcAft>
                <a:spcPts val="666"/>
              </a:spcAft>
            </a:pPr>
            <a:r>
              <a:rPr lang="en-US" altLang="en-US" sz="2664" dirty="0"/>
              <a:t>An abort event occurs when a user aborts the loading of an image (for example by clicking a link or clicking the Stop button)</a:t>
            </a:r>
            <a:endParaRPr lang="en-US" altLang="en-US" sz="2664" b="1" dirty="0"/>
          </a:p>
          <a:p>
            <a:pPr>
              <a:lnSpc>
                <a:spcPct val="90000"/>
              </a:lnSpc>
            </a:pPr>
            <a:r>
              <a:rPr lang="en-US" altLang="en-US" sz="3197" b="1" dirty="0" err="1"/>
              <a:t>onBlur</a:t>
            </a:r>
            <a:r>
              <a:rPr lang="en-US" altLang="en-US" sz="3197" dirty="0"/>
              <a:t> </a:t>
            </a:r>
          </a:p>
          <a:p>
            <a:pPr lvl="1">
              <a:lnSpc>
                <a:spcPct val="90000"/>
              </a:lnSpc>
              <a:buSzPct val="75000"/>
            </a:pPr>
            <a:r>
              <a:rPr lang="en-US" altLang="en-US" sz="2664" dirty="0"/>
              <a:t>A blur event occurs when a select, text, or </a:t>
            </a:r>
            <a:r>
              <a:rPr lang="en-US" altLang="en-US" sz="2664" dirty="0" err="1"/>
              <a:t>textarea</a:t>
            </a:r>
            <a:r>
              <a:rPr lang="en-US" altLang="en-US" sz="2664" dirty="0"/>
              <a:t> field on a form loses focus.</a:t>
            </a:r>
          </a:p>
          <a:p>
            <a:pPr>
              <a:lnSpc>
                <a:spcPct val="90000"/>
              </a:lnSpc>
            </a:pPr>
            <a:r>
              <a:rPr lang="en-US" altLang="en-US" sz="3197" b="1" dirty="0" err="1"/>
              <a:t>onChange</a:t>
            </a:r>
            <a:endParaRPr lang="en-US" altLang="en-US" sz="3197" dirty="0"/>
          </a:p>
          <a:p>
            <a:pPr lvl="1">
              <a:lnSpc>
                <a:spcPct val="90000"/>
              </a:lnSpc>
              <a:buSzPct val="75000"/>
            </a:pPr>
            <a:r>
              <a:rPr lang="en-US" altLang="en-US" sz="2664" dirty="0"/>
              <a:t>A change event occurs when a select, text, or </a:t>
            </a:r>
            <a:r>
              <a:rPr lang="en-US" altLang="en-US" sz="2664" dirty="0" err="1"/>
              <a:t>textarea</a:t>
            </a:r>
            <a:r>
              <a:rPr lang="en-US" altLang="en-US" sz="2664" dirty="0"/>
              <a:t> field loses focus and its value has been modified.</a:t>
            </a:r>
            <a:endParaRPr lang="en-US" altLang="en-US" sz="3197" dirty="0"/>
          </a:p>
          <a:p>
            <a:pPr>
              <a:lnSpc>
                <a:spcPct val="90000"/>
              </a:lnSpc>
            </a:pPr>
            <a:r>
              <a:rPr lang="en-US" altLang="en-US" sz="3197" b="1" dirty="0" err="1"/>
              <a:t>onClick</a:t>
            </a:r>
            <a:endParaRPr lang="en-US" altLang="en-US" sz="3197" b="1" dirty="0"/>
          </a:p>
          <a:p>
            <a:pPr lvl="1">
              <a:lnSpc>
                <a:spcPct val="90000"/>
              </a:lnSpc>
              <a:buSzPct val="75000"/>
            </a:pPr>
            <a:r>
              <a:rPr lang="en-US" altLang="en-US" sz="2664" dirty="0"/>
              <a:t>A click event occurs when an object on a form is clicked.</a:t>
            </a:r>
            <a:endParaRPr lang="en-US" altLang="en-US" sz="3197" dirty="0"/>
          </a:p>
        </p:txBody>
      </p:sp>
    </p:spTree>
    <p:extLst>
      <p:ext uri="{BB962C8B-B14F-4D97-AF65-F5344CB8AC3E}">
        <p14:creationId xmlns:p14="http://schemas.microsoft.com/office/powerpoint/2010/main" val="285780008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noFill/>
          <a:ln/>
        </p:spPr>
        <p:txBody>
          <a:bodyPr/>
          <a:lstStyle/>
          <a:p>
            <a:r>
              <a:rPr lang="en-US" altLang="en-US"/>
              <a:t>Event Handlers (Cont...)</a:t>
            </a:r>
          </a:p>
        </p:txBody>
      </p:sp>
      <p:sp>
        <p:nvSpPr>
          <p:cNvPr id="337923" name="Rectangle 3"/>
          <p:cNvSpPr>
            <a:spLocks noGrp="1" noChangeArrowheads="1"/>
          </p:cNvSpPr>
          <p:nvPr>
            <p:ph type="body" idx="1"/>
          </p:nvPr>
        </p:nvSpPr>
        <p:spPr>
          <a:xfrm>
            <a:off x="919194" y="1752600"/>
            <a:ext cx="10353613" cy="4114801"/>
          </a:xfrm>
          <a:noFill/>
          <a:ln/>
        </p:spPr>
        <p:txBody>
          <a:bodyPr>
            <a:normAutofit fontScale="85000" lnSpcReduction="20000"/>
          </a:bodyPr>
          <a:lstStyle/>
          <a:p>
            <a:pPr>
              <a:lnSpc>
                <a:spcPct val="90000"/>
              </a:lnSpc>
            </a:pPr>
            <a:r>
              <a:rPr lang="en-US" altLang="en-US" sz="3197" b="1" dirty="0" err="1"/>
              <a:t>onDragDrop</a:t>
            </a:r>
            <a:endParaRPr lang="en-US" altLang="en-US" sz="3197" b="1" dirty="0"/>
          </a:p>
          <a:p>
            <a:pPr lvl="1">
              <a:lnSpc>
                <a:spcPct val="90000"/>
              </a:lnSpc>
              <a:spcBef>
                <a:spcPts val="666"/>
              </a:spcBef>
              <a:spcAft>
                <a:spcPts val="666"/>
              </a:spcAft>
            </a:pPr>
            <a:r>
              <a:rPr lang="en-US" altLang="en-US" sz="2664" dirty="0"/>
              <a:t>A </a:t>
            </a:r>
            <a:r>
              <a:rPr lang="en-US" altLang="en-US" sz="2664" dirty="0" err="1"/>
              <a:t>drapDrop</a:t>
            </a:r>
            <a:r>
              <a:rPr lang="en-US" altLang="en-US" sz="2664" dirty="0"/>
              <a:t> event occurs when a user drops an object onto the browser window, such as dropping a file on the browser window</a:t>
            </a:r>
          </a:p>
          <a:p>
            <a:pPr>
              <a:lnSpc>
                <a:spcPct val="90000"/>
              </a:lnSpc>
              <a:spcBef>
                <a:spcPts val="666"/>
              </a:spcBef>
              <a:spcAft>
                <a:spcPts val="666"/>
              </a:spcAft>
            </a:pPr>
            <a:r>
              <a:rPr lang="en-US" altLang="en-US" sz="3197" b="1" dirty="0" err="1"/>
              <a:t>onError</a:t>
            </a:r>
            <a:r>
              <a:rPr lang="en-US" altLang="en-US" sz="3197" dirty="0"/>
              <a:t> </a:t>
            </a:r>
          </a:p>
          <a:p>
            <a:pPr lvl="1">
              <a:lnSpc>
                <a:spcPct val="90000"/>
              </a:lnSpc>
              <a:spcBef>
                <a:spcPts val="666"/>
              </a:spcBef>
              <a:spcAft>
                <a:spcPts val="666"/>
              </a:spcAft>
            </a:pPr>
            <a:r>
              <a:rPr lang="en-US" altLang="en-US" sz="2664" dirty="0"/>
              <a:t>An error event occurs when the loading of a document or image causes an error</a:t>
            </a:r>
            <a:endParaRPr lang="en-US" altLang="en-US" dirty="0"/>
          </a:p>
          <a:p>
            <a:pPr>
              <a:lnSpc>
                <a:spcPct val="90000"/>
              </a:lnSpc>
            </a:pPr>
            <a:r>
              <a:rPr lang="en-US" altLang="en-US" sz="3197" b="1" dirty="0" err="1"/>
              <a:t>onFocus</a:t>
            </a:r>
            <a:endParaRPr lang="en-US" altLang="en-US" sz="3197" b="1" dirty="0"/>
          </a:p>
          <a:p>
            <a:pPr lvl="1">
              <a:lnSpc>
                <a:spcPct val="90000"/>
              </a:lnSpc>
              <a:buSzPct val="75000"/>
            </a:pPr>
            <a:r>
              <a:rPr lang="en-US" altLang="en-US" sz="2664" dirty="0"/>
              <a:t>A focus event occurs when a field receives input focus by tabbing with the keyboard or clicking with the mouse.</a:t>
            </a:r>
          </a:p>
          <a:p>
            <a:pPr>
              <a:lnSpc>
                <a:spcPct val="90000"/>
              </a:lnSpc>
            </a:pPr>
            <a:r>
              <a:rPr lang="en-US" altLang="en-US" sz="3197" b="1" dirty="0" err="1"/>
              <a:t>onKeyDown</a:t>
            </a:r>
            <a:r>
              <a:rPr lang="en-US" altLang="en-US" sz="3197" b="1" dirty="0"/>
              <a:t>, </a:t>
            </a:r>
            <a:r>
              <a:rPr lang="en-US" altLang="en-US" sz="3197" b="1" dirty="0" err="1"/>
              <a:t>onKeyPress</a:t>
            </a:r>
            <a:r>
              <a:rPr lang="en-US" altLang="en-US" sz="3197" b="1" dirty="0"/>
              <a:t>, </a:t>
            </a:r>
            <a:r>
              <a:rPr lang="en-US" altLang="en-US" sz="3197" b="1" dirty="0" err="1"/>
              <a:t>onKeyUp</a:t>
            </a:r>
            <a:endParaRPr lang="en-US" altLang="en-US" sz="3197" b="1" dirty="0"/>
          </a:p>
          <a:p>
            <a:pPr lvl="1">
              <a:lnSpc>
                <a:spcPct val="90000"/>
              </a:lnSpc>
              <a:buSzPct val="75000"/>
            </a:pPr>
            <a:r>
              <a:rPr lang="en-US" altLang="en-US" sz="2664" dirty="0"/>
              <a:t>A </a:t>
            </a:r>
            <a:r>
              <a:rPr lang="en-US" altLang="en-US" sz="2664" dirty="0" err="1"/>
              <a:t>keyDown</a:t>
            </a:r>
            <a:r>
              <a:rPr lang="en-US" altLang="en-US" sz="2664" dirty="0"/>
              <a:t>, </a:t>
            </a:r>
            <a:r>
              <a:rPr lang="en-US" altLang="en-US" sz="2664" dirty="0" err="1"/>
              <a:t>keyPress</a:t>
            </a:r>
            <a:r>
              <a:rPr lang="en-US" altLang="en-US" sz="2664" dirty="0"/>
              <a:t>, or </a:t>
            </a:r>
            <a:r>
              <a:rPr lang="en-US" altLang="en-US" sz="2664" dirty="0" err="1"/>
              <a:t>keyUp</a:t>
            </a:r>
            <a:r>
              <a:rPr lang="en-US" altLang="en-US" sz="2664" dirty="0"/>
              <a:t> event occurs when a user depresses a key, presses or holds down a key, or releases a key, respectively</a:t>
            </a:r>
          </a:p>
          <a:p>
            <a:pPr lvl="1">
              <a:lnSpc>
                <a:spcPct val="90000"/>
              </a:lnSpc>
              <a:buSzPct val="75000"/>
            </a:pPr>
            <a:endParaRPr lang="en-US" altLang="en-US" sz="2664" dirty="0"/>
          </a:p>
          <a:p>
            <a:pPr lvl="1">
              <a:lnSpc>
                <a:spcPct val="90000"/>
              </a:lnSpc>
              <a:buSzPct val="75000"/>
            </a:pPr>
            <a:endParaRPr lang="en-US" altLang="en-US" sz="2664" dirty="0"/>
          </a:p>
        </p:txBody>
      </p:sp>
    </p:spTree>
    <p:extLst>
      <p:ext uri="{BB962C8B-B14F-4D97-AF65-F5344CB8AC3E}">
        <p14:creationId xmlns:p14="http://schemas.microsoft.com/office/powerpoint/2010/main" val="150821167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noFill/>
          <a:ln/>
        </p:spPr>
        <p:txBody>
          <a:bodyPr/>
          <a:lstStyle/>
          <a:p>
            <a:r>
              <a:rPr lang="en-US" altLang="en-US"/>
              <a:t>Event Handlers (Cont...)</a:t>
            </a:r>
          </a:p>
        </p:txBody>
      </p:sp>
      <p:sp>
        <p:nvSpPr>
          <p:cNvPr id="227331" name="Rectangle 3"/>
          <p:cNvSpPr>
            <a:spLocks noGrp="1" noChangeArrowheads="1"/>
          </p:cNvSpPr>
          <p:nvPr>
            <p:ph type="body" idx="1"/>
          </p:nvPr>
        </p:nvSpPr>
        <p:spPr>
          <a:xfrm>
            <a:off x="919194" y="1600200"/>
            <a:ext cx="10861143" cy="4114801"/>
          </a:xfrm>
          <a:noFill/>
          <a:ln/>
        </p:spPr>
        <p:txBody>
          <a:bodyPr>
            <a:normAutofit fontScale="85000" lnSpcReduction="20000"/>
          </a:bodyPr>
          <a:lstStyle/>
          <a:p>
            <a:pPr>
              <a:lnSpc>
                <a:spcPct val="90000"/>
              </a:lnSpc>
            </a:pPr>
            <a:r>
              <a:rPr lang="en-US" altLang="en-US" sz="3197" b="1" dirty="0" err="1"/>
              <a:t>onLoad</a:t>
            </a:r>
            <a:endParaRPr lang="en-US" altLang="en-US" sz="3197" b="1" dirty="0"/>
          </a:p>
          <a:p>
            <a:pPr lvl="1">
              <a:lnSpc>
                <a:spcPct val="90000"/>
              </a:lnSpc>
              <a:buSzPct val="75000"/>
            </a:pPr>
            <a:r>
              <a:rPr lang="en-US" altLang="en-US" sz="3197" dirty="0"/>
              <a:t>A load event occurs when Navigator finishes loading a window or all frames within a &lt;FRAMESET&gt;.</a:t>
            </a:r>
          </a:p>
          <a:p>
            <a:pPr lvl="1">
              <a:lnSpc>
                <a:spcPct val="90000"/>
              </a:lnSpc>
              <a:buSzPct val="75000"/>
            </a:pPr>
            <a:r>
              <a:rPr lang="en-US" altLang="en-US" sz="2664" dirty="0"/>
              <a:t>Examples</a:t>
            </a:r>
          </a:p>
          <a:p>
            <a:pPr lvl="2">
              <a:lnSpc>
                <a:spcPct val="90000"/>
              </a:lnSpc>
              <a:buSzPct val="65000"/>
            </a:pPr>
            <a:r>
              <a:rPr lang="en-US" altLang="en-US" sz="2664" dirty="0"/>
              <a:t>In the following example, the </a:t>
            </a:r>
            <a:r>
              <a:rPr lang="en-US" altLang="en-US" sz="2664" dirty="0" err="1"/>
              <a:t>onLoad</a:t>
            </a:r>
            <a:r>
              <a:rPr lang="en-US" altLang="en-US" sz="2664" dirty="0"/>
              <a:t> event handler displays a greeting message after a web page is loaded. </a:t>
            </a:r>
          </a:p>
          <a:p>
            <a:pPr lvl="2">
              <a:lnSpc>
                <a:spcPct val="90000"/>
              </a:lnSpc>
              <a:buSzPct val="65000"/>
            </a:pPr>
            <a:r>
              <a:rPr lang="en-US" altLang="en-US" sz="2664" dirty="0"/>
              <a:t>&lt;BODY </a:t>
            </a:r>
            <a:r>
              <a:rPr lang="en-US" altLang="en-US" sz="2664" dirty="0" err="1"/>
              <a:t>onLoad</a:t>
            </a:r>
            <a:r>
              <a:rPr lang="en-US" altLang="en-US" sz="2664" dirty="0"/>
              <a:t>="</a:t>
            </a:r>
            <a:r>
              <a:rPr lang="en-US" altLang="en-US" sz="2664" dirty="0" err="1"/>
              <a:t>window.alert</a:t>
            </a:r>
            <a:r>
              <a:rPr lang="en-US" altLang="en-US" sz="2664" dirty="0"/>
              <a:t>('Welcome to my home page!')"&gt;</a:t>
            </a:r>
          </a:p>
          <a:p>
            <a:pPr>
              <a:lnSpc>
                <a:spcPct val="90000"/>
              </a:lnSpc>
              <a:buClr>
                <a:schemeClr val="tx1"/>
              </a:buClr>
            </a:pPr>
            <a:r>
              <a:rPr lang="en-US" altLang="en-US" sz="3197" b="1" dirty="0" err="1"/>
              <a:t>onMouseDown</a:t>
            </a:r>
            <a:r>
              <a:rPr lang="en-US" altLang="en-US" sz="3197" b="1" dirty="0"/>
              <a:t>, </a:t>
            </a:r>
            <a:r>
              <a:rPr lang="en-US" altLang="en-US" sz="3197" b="1" dirty="0" err="1"/>
              <a:t>onMouseMove</a:t>
            </a:r>
            <a:r>
              <a:rPr lang="en-US" altLang="en-US" sz="3197" b="1" dirty="0"/>
              <a:t>, </a:t>
            </a:r>
            <a:r>
              <a:rPr lang="en-US" altLang="en-US" sz="3197" b="1" dirty="0" err="1"/>
              <a:t>onMouseOut</a:t>
            </a:r>
            <a:r>
              <a:rPr lang="en-US" altLang="en-US" sz="3197" b="1" dirty="0"/>
              <a:t>,   </a:t>
            </a:r>
            <a:r>
              <a:rPr lang="en-US" altLang="en-US" sz="3197" b="1" dirty="0" err="1"/>
              <a:t>onMouseOver</a:t>
            </a:r>
            <a:r>
              <a:rPr lang="en-US" altLang="en-US" sz="3197" b="1" dirty="0"/>
              <a:t>, and </a:t>
            </a:r>
            <a:r>
              <a:rPr lang="en-US" altLang="en-US" sz="3197" b="1" dirty="0" err="1"/>
              <a:t>onMouseUp</a:t>
            </a:r>
            <a:endParaRPr lang="en-US" altLang="en-US" sz="3197" b="1" dirty="0"/>
          </a:p>
          <a:p>
            <a:pPr lvl="1">
              <a:lnSpc>
                <a:spcPct val="90000"/>
              </a:lnSpc>
              <a:buSzPct val="75000"/>
            </a:pPr>
            <a:r>
              <a:rPr lang="en-US" altLang="en-US" sz="2664" dirty="0"/>
              <a:t>A </a:t>
            </a:r>
            <a:r>
              <a:rPr lang="en-US" altLang="en-US" sz="2664" dirty="0" err="1"/>
              <a:t>MouseDown</a:t>
            </a:r>
            <a:r>
              <a:rPr lang="en-US" altLang="en-US" sz="2664" dirty="0"/>
              <a:t>, </a:t>
            </a:r>
            <a:r>
              <a:rPr lang="en-US" altLang="en-US" sz="2664" dirty="0" err="1"/>
              <a:t>MouseMove</a:t>
            </a:r>
            <a:r>
              <a:rPr lang="en-US" altLang="en-US" sz="2664" dirty="0"/>
              <a:t>, </a:t>
            </a:r>
            <a:r>
              <a:rPr lang="en-US" altLang="en-US" sz="2664" dirty="0" err="1"/>
              <a:t>MouseOut</a:t>
            </a:r>
            <a:r>
              <a:rPr lang="en-US" altLang="en-US" sz="2664" dirty="0"/>
              <a:t>, </a:t>
            </a:r>
            <a:r>
              <a:rPr lang="en-US" altLang="en-US" sz="2664" dirty="0" err="1"/>
              <a:t>MouseOver</a:t>
            </a:r>
            <a:r>
              <a:rPr lang="en-US" altLang="en-US" sz="2664" dirty="0"/>
              <a:t>, or </a:t>
            </a:r>
            <a:r>
              <a:rPr lang="en-US" altLang="en-US" sz="2664" dirty="0" err="1"/>
              <a:t>MouseUp</a:t>
            </a:r>
            <a:r>
              <a:rPr lang="en-US" altLang="en-US" sz="2664" dirty="0"/>
              <a:t> event occurs when a user depresses a mouse button, moves a cursor, moves a cursor out of a link or image map, moves a cursor over a link, releases a mouse button, respectively</a:t>
            </a:r>
          </a:p>
          <a:p>
            <a:pPr lvl="1">
              <a:lnSpc>
                <a:spcPct val="90000"/>
              </a:lnSpc>
              <a:buSzPct val="65000"/>
            </a:pPr>
            <a:endParaRPr lang="en-US" altLang="en-US" sz="2664" dirty="0"/>
          </a:p>
        </p:txBody>
      </p:sp>
    </p:spTree>
    <p:extLst>
      <p:ext uri="{BB962C8B-B14F-4D97-AF65-F5344CB8AC3E}">
        <p14:creationId xmlns:p14="http://schemas.microsoft.com/office/powerpoint/2010/main" val="316529218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noFill/>
          <a:ln/>
        </p:spPr>
        <p:txBody>
          <a:bodyPr/>
          <a:lstStyle/>
          <a:p>
            <a:r>
              <a:rPr lang="en-US" altLang="en-US"/>
              <a:t>Event Handlers (Cont...)</a:t>
            </a:r>
          </a:p>
        </p:txBody>
      </p:sp>
      <p:sp>
        <p:nvSpPr>
          <p:cNvPr id="229379" name="Rectangle 3"/>
          <p:cNvSpPr>
            <a:spLocks noGrp="1" noChangeArrowheads="1"/>
          </p:cNvSpPr>
          <p:nvPr>
            <p:ph type="body" idx="1"/>
          </p:nvPr>
        </p:nvSpPr>
        <p:spPr>
          <a:xfrm>
            <a:off x="817687" y="1905000"/>
            <a:ext cx="10353613" cy="4114801"/>
          </a:xfrm>
          <a:noFill/>
          <a:ln/>
        </p:spPr>
        <p:txBody>
          <a:bodyPr>
            <a:normAutofit lnSpcReduction="10000"/>
          </a:bodyPr>
          <a:lstStyle/>
          <a:p>
            <a:r>
              <a:rPr lang="en-US" altLang="en-US" sz="3730" b="1" dirty="0" err="1"/>
              <a:t>onMouseOver</a:t>
            </a:r>
            <a:endParaRPr lang="en-US" altLang="en-US" sz="3730" b="1" dirty="0"/>
          </a:p>
          <a:p>
            <a:pPr lvl="1">
              <a:buSzPct val="75000"/>
            </a:pPr>
            <a:r>
              <a:rPr lang="en-US" altLang="en-US" dirty="0"/>
              <a:t>A </a:t>
            </a:r>
            <a:r>
              <a:rPr lang="en-US" altLang="en-US" dirty="0" err="1"/>
              <a:t>mouseOver</a:t>
            </a:r>
            <a:r>
              <a:rPr lang="en-US" altLang="en-US" dirty="0"/>
              <a:t> event occurs once each time the mouse pointer moves over an object from outside that object.</a:t>
            </a:r>
          </a:p>
          <a:p>
            <a:r>
              <a:rPr lang="en-US" altLang="en-US" sz="3730" dirty="0"/>
              <a:t>Example</a:t>
            </a:r>
          </a:p>
          <a:p>
            <a:pPr lvl="1">
              <a:buFontTx/>
              <a:buNone/>
            </a:pPr>
            <a:r>
              <a:rPr lang="en-US" altLang="en-US" sz="3197" dirty="0"/>
              <a:t>&lt;A HREF="http://www.ilstu.edu/"</a:t>
            </a:r>
          </a:p>
          <a:p>
            <a:pPr lvl="1">
              <a:buFontTx/>
              <a:buNone/>
            </a:pPr>
            <a:r>
              <a:rPr lang="en-US" altLang="en-US" sz="3197" dirty="0"/>
              <a:t>   </a:t>
            </a:r>
            <a:r>
              <a:rPr lang="en-US" altLang="en-US" sz="3197" dirty="0" err="1"/>
              <a:t>onMouseOver</a:t>
            </a:r>
            <a:r>
              <a:rPr lang="en-US" altLang="en-US" sz="3197" dirty="0"/>
              <a:t>="</a:t>
            </a:r>
            <a:r>
              <a:rPr lang="en-US" altLang="en-US" sz="3197" dirty="0" err="1"/>
              <a:t>window.status</a:t>
            </a:r>
            <a:r>
              <a:rPr lang="en-US" altLang="en-US" sz="3197" dirty="0"/>
              <a:t>=‘A Good Place …!'; return true"&gt;</a:t>
            </a:r>
          </a:p>
          <a:p>
            <a:pPr lvl="1">
              <a:buFontTx/>
              <a:buNone/>
            </a:pPr>
            <a:r>
              <a:rPr lang="en-US" altLang="en-US" sz="3197" dirty="0"/>
              <a:t>Click me&lt;/A&gt;</a:t>
            </a:r>
          </a:p>
        </p:txBody>
      </p:sp>
      <p:sp>
        <p:nvSpPr>
          <p:cNvPr id="229380" name="Text Box 4"/>
          <p:cNvSpPr txBox="1">
            <a:spLocks noChangeArrowheads="1"/>
          </p:cNvSpPr>
          <p:nvPr/>
        </p:nvSpPr>
        <p:spPr bwMode="auto">
          <a:xfrm>
            <a:off x="5588472" y="5451266"/>
            <a:ext cx="6317755" cy="10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131" dirty="0">
                <a:solidFill>
                  <a:schemeClr val="bg2"/>
                </a:solidFill>
              </a:rPr>
              <a:t>Return true tells the browser not to perform its own</a:t>
            </a:r>
          </a:p>
          <a:p>
            <a:r>
              <a:rPr lang="en-US" altLang="en-US" sz="2131" dirty="0">
                <a:solidFill>
                  <a:schemeClr val="bg2"/>
                </a:solidFill>
              </a:rPr>
              <a:t>event handling routine of displaying the link’s URL</a:t>
            </a:r>
          </a:p>
          <a:p>
            <a:r>
              <a:rPr lang="en-US" altLang="en-US" sz="2131" dirty="0">
                <a:solidFill>
                  <a:schemeClr val="bg2"/>
                </a:solidFill>
              </a:rPr>
              <a:t>in the status bar</a:t>
            </a:r>
          </a:p>
        </p:txBody>
      </p:sp>
      <p:sp>
        <p:nvSpPr>
          <p:cNvPr id="229381" name="Line 5"/>
          <p:cNvSpPr>
            <a:spLocks noChangeShapeType="1"/>
          </p:cNvSpPr>
          <p:nvPr/>
        </p:nvSpPr>
        <p:spPr bwMode="auto">
          <a:xfrm flipH="1" flipV="1">
            <a:off x="3659856" y="5486402"/>
            <a:ext cx="1928614"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398"/>
          </a:p>
        </p:txBody>
      </p:sp>
    </p:spTree>
    <p:extLst>
      <p:ext uri="{BB962C8B-B14F-4D97-AF65-F5344CB8AC3E}">
        <p14:creationId xmlns:p14="http://schemas.microsoft.com/office/powerpoint/2010/main" val="162044101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noFill/>
          <a:ln/>
        </p:spPr>
        <p:txBody>
          <a:bodyPr/>
          <a:lstStyle/>
          <a:p>
            <a:r>
              <a:rPr lang="en-US" altLang="en-US"/>
              <a:t>Event Handlers (Cont...)</a:t>
            </a:r>
          </a:p>
        </p:txBody>
      </p:sp>
      <p:sp>
        <p:nvSpPr>
          <p:cNvPr id="335875" name="Rectangle 3"/>
          <p:cNvSpPr>
            <a:spLocks noGrp="1" noChangeArrowheads="1"/>
          </p:cNvSpPr>
          <p:nvPr>
            <p:ph type="body" idx="1"/>
          </p:nvPr>
        </p:nvSpPr>
        <p:spPr>
          <a:xfrm>
            <a:off x="817687" y="1752600"/>
            <a:ext cx="10353613" cy="4114801"/>
          </a:xfrm>
          <a:noFill/>
          <a:ln/>
        </p:spPr>
        <p:txBody>
          <a:bodyPr>
            <a:normAutofit fontScale="85000" lnSpcReduction="20000"/>
          </a:bodyPr>
          <a:lstStyle/>
          <a:p>
            <a:pPr>
              <a:lnSpc>
                <a:spcPct val="90000"/>
              </a:lnSpc>
            </a:pPr>
            <a:r>
              <a:rPr lang="en-US" altLang="en-US" sz="2664" b="1" dirty="0" err="1">
                <a:latin typeface="Courier New" pitchFamily="49" charset="0"/>
              </a:rPr>
              <a:t>OnResize</a:t>
            </a:r>
            <a:endParaRPr lang="en-US" altLang="en-US" sz="2664" b="1" dirty="0">
              <a:latin typeface="Courier New" pitchFamily="49" charset="0"/>
            </a:endParaRPr>
          </a:p>
          <a:p>
            <a:pPr lvl="1">
              <a:lnSpc>
                <a:spcPct val="90000"/>
              </a:lnSpc>
              <a:spcBef>
                <a:spcPts val="666"/>
              </a:spcBef>
              <a:spcAft>
                <a:spcPts val="666"/>
              </a:spcAft>
            </a:pPr>
            <a:r>
              <a:rPr lang="en-US" altLang="en-US" sz="2664" dirty="0"/>
              <a:t>A Resize event occurs when a user or script resizes a window</a:t>
            </a:r>
            <a:endParaRPr lang="en-US" altLang="en-US" dirty="0"/>
          </a:p>
          <a:p>
            <a:pPr lvl="1">
              <a:lnSpc>
                <a:spcPct val="90000"/>
              </a:lnSpc>
            </a:pPr>
            <a:endParaRPr lang="en-US" altLang="en-US" sz="2398" b="1" dirty="0">
              <a:latin typeface="Courier New" pitchFamily="49" charset="0"/>
            </a:endParaRPr>
          </a:p>
          <a:p>
            <a:pPr lvl="1">
              <a:lnSpc>
                <a:spcPct val="90000"/>
              </a:lnSpc>
              <a:buFontTx/>
              <a:buNone/>
            </a:pPr>
            <a:r>
              <a:rPr lang="en-US" altLang="en-US" sz="1865" dirty="0">
                <a:latin typeface="Courier New" pitchFamily="49" charset="0"/>
              </a:rPr>
              <a:t>&lt;html&gt;</a:t>
            </a:r>
          </a:p>
          <a:p>
            <a:pPr lvl="1">
              <a:lnSpc>
                <a:spcPct val="90000"/>
              </a:lnSpc>
              <a:buFontTx/>
              <a:buNone/>
            </a:pPr>
            <a:r>
              <a:rPr lang="en-US" altLang="en-US" sz="1865" dirty="0">
                <a:latin typeface="Courier New" pitchFamily="49" charset="0"/>
              </a:rPr>
              <a:t>&lt;head&gt;</a:t>
            </a:r>
          </a:p>
          <a:p>
            <a:pPr lvl="1">
              <a:lnSpc>
                <a:spcPct val="90000"/>
              </a:lnSpc>
              <a:buFontTx/>
              <a:buNone/>
            </a:pPr>
            <a:r>
              <a:rPr lang="en-US" altLang="en-US" sz="1865" dirty="0">
                <a:latin typeface="Courier New" pitchFamily="49" charset="0"/>
              </a:rPr>
              <a:t>&lt;script language="JavaScript"&gt;</a:t>
            </a:r>
          </a:p>
          <a:p>
            <a:pPr lvl="1">
              <a:lnSpc>
                <a:spcPct val="90000"/>
              </a:lnSpc>
              <a:buFontTx/>
              <a:buNone/>
            </a:pPr>
            <a:r>
              <a:rPr lang="en-US" altLang="en-US" sz="1865" dirty="0" err="1">
                <a:latin typeface="Courier New" pitchFamily="49" charset="0"/>
              </a:rPr>
              <a:t>window.onresize</a:t>
            </a:r>
            <a:r>
              <a:rPr lang="en-US" altLang="en-US" sz="1865" dirty="0">
                <a:latin typeface="Courier New" pitchFamily="49" charset="0"/>
              </a:rPr>
              <a:t>= message;</a:t>
            </a:r>
          </a:p>
          <a:p>
            <a:pPr lvl="1">
              <a:lnSpc>
                <a:spcPct val="90000"/>
              </a:lnSpc>
              <a:buFontTx/>
              <a:buNone/>
            </a:pPr>
            <a:r>
              <a:rPr lang="en-US" altLang="en-US" sz="1865" dirty="0">
                <a:latin typeface="Courier New" pitchFamily="49" charset="0"/>
              </a:rPr>
              <a:t>function message() {</a:t>
            </a:r>
          </a:p>
          <a:p>
            <a:pPr lvl="1">
              <a:lnSpc>
                <a:spcPct val="90000"/>
              </a:lnSpc>
              <a:buFontTx/>
              <a:buNone/>
            </a:pPr>
            <a:r>
              <a:rPr lang="en-US" altLang="en-US" sz="1865" dirty="0">
                <a:latin typeface="Courier New" pitchFamily="49" charset="0"/>
              </a:rPr>
              <a:t>  alert("The window has been resized!");</a:t>
            </a:r>
          </a:p>
          <a:p>
            <a:pPr lvl="1">
              <a:lnSpc>
                <a:spcPct val="90000"/>
              </a:lnSpc>
              <a:buFontTx/>
              <a:buNone/>
            </a:pPr>
            <a:r>
              <a:rPr lang="en-US" altLang="en-US" sz="1865" dirty="0">
                <a:latin typeface="Courier New" pitchFamily="49" charset="0"/>
              </a:rPr>
              <a:t>}</a:t>
            </a:r>
          </a:p>
          <a:p>
            <a:pPr lvl="1">
              <a:lnSpc>
                <a:spcPct val="90000"/>
              </a:lnSpc>
              <a:buFontTx/>
              <a:buNone/>
            </a:pPr>
            <a:r>
              <a:rPr lang="en-US" altLang="en-US" sz="1865" dirty="0">
                <a:latin typeface="Courier New" pitchFamily="49" charset="0"/>
              </a:rPr>
              <a:t>&lt;/script&gt;</a:t>
            </a:r>
          </a:p>
          <a:p>
            <a:pPr lvl="1">
              <a:lnSpc>
                <a:spcPct val="90000"/>
              </a:lnSpc>
              <a:buFontTx/>
              <a:buNone/>
            </a:pPr>
            <a:r>
              <a:rPr lang="en-US" altLang="en-US" sz="1865" dirty="0">
                <a:latin typeface="Courier New" pitchFamily="49" charset="0"/>
              </a:rPr>
              <a:t>&lt;/head&gt;</a:t>
            </a:r>
          </a:p>
          <a:p>
            <a:pPr lvl="1">
              <a:lnSpc>
                <a:spcPct val="90000"/>
              </a:lnSpc>
              <a:buFontTx/>
              <a:buNone/>
            </a:pPr>
            <a:r>
              <a:rPr lang="en-US" altLang="en-US" sz="1865" dirty="0">
                <a:latin typeface="Courier New" pitchFamily="49" charset="0"/>
              </a:rPr>
              <a:t>&lt;body&gt;</a:t>
            </a:r>
          </a:p>
          <a:p>
            <a:pPr lvl="1">
              <a:lnSpc>
                <a:spcPct val="90000"/>
              </a:lnSpc>
              <a:buFontTx/>
              <a:buNone/>
            </a:pPr>
            <a:r>
              <a:rPr lang="en-US" altLang="en-US" sz="1865" dirty="0">
                <a:latin typeface="Courier New" pitchFamily="49" charset="0"/>
              </a:rPr>
              <a:t>Please resize the window.</a:t>
            </a:r>
          </a:p>
          <a:p>
            <a:pPr lvl="1">
              <a:lnSpc>
                <a:spcPct val="90000"/>
              </a:lnSpc>
              <a:buFontTx/>
              <a:buNone/>
            </a:pPr>
            <a:r>
              <a:rPr lang="en-US" altLang="en-US" sz="1865" dirty="0">
                <a:latin typeface="Courier New" pitchFamily="49" charset="0"/>
              </a:rPr>
              <a:t>&lt;/body&gt;</a:t>
            </a:r>
          </a:p>
          <a:p>
            <a:pPr lvl="1">
              <a:lnSpc>
                <a:spcPct val="90000"/>
              </a:lnSpc>
              <a:buFontTx/>
              <a:buNone/>
            </a:pPr>
            <a:r>
              <a:rPr lang="en-US" altLang="en-US" sz="1865" dirty="0">
                <a:latin typeface="Courier New" pitchFamily="49" charset="0"/>
              </a:rPr>
              <a:t>&lt;/html&gt;</a:t>
            </a:r>
          </a:p>
          <a:p>
            <a:pPr lvl="1">
              <a:lnSpc>
                <a:spcPct val="90000"/>
              </a:lnSpc>
            </a:pPr>
            <a:endParaRPr lang="en-US" altLang="en-US" sz="1865" dirty="0">
              <a:latin typeface="Courier New" pitchFamily="49" charset="0"/>
            </a:endParaRPr>
          </a:p>
          <a:p>
            <a:pPr>
              <a:lnSpc>
                <a:spcPct val="90000"/>
              </a:lnSpc>
            </a:pPr>
            <a:endParaRPr lang="en-US" altLang="en-US" sz="2131" dirty="0">
              <a:latin typeface="Courier New" pitchFamily="49" charset="0"/>
            </a:endParaRPr>
          </a:p>
        </p:txBody>
      </p:sp>
    </p:spTree>
    <p:extLst>
      <p:ext uri="{BB962C8B-B14F-4D97-AF65-F5344CB8AC3E}">
        <p14:creationId xmlns:p14="http://schemas.microsoft.com/office/powerpoint/2010/main" val="246345820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noFill/>
          <a:ln/>
        </p:spPr>
        <p:txBody>
          <a:bodyPr/>
          <a:lstStyle/>
          <a:p>
            <a:r>
              <a:rPr lang="en-US" altLang="en-US"/>
              <a:t>Event Handlers (Cont...)</a:t>
            </a:r>
          </a:p>
        </p:txBody>
      </p:sp>
      <p:sp>
        <p:nvSpPr>
          <p:cNvPr id="333827" name="Rectangle 3"/>
          <p:cNvSpPr>
            <a:spLocks noGrp="1" noChangeArrowheads="1"/>
          </p:cNvSpPr>
          <p:nvPr>
            <p:ph type="body" idx="1"/>
          </p:nvPr>
        </p:nvSpPr>
        <p:spPr>
          <a:xfrm>
            <a:off x="919194" y="1752600"/>
            <a:ext cx="10353613" cy="4114801"/>
          </a:xfrm>
          <a:noFill/>
          <a:ln/>
        </p:spPr>
        <p:txBody>
          <a:bodyPr>
            <a:normAutofit fontScale="77500" lnSpcReduction="20000"/>
          </a:bodyPr>
          <a:lstStyle/>
          <a:p>
            <a:pPr algn="just">
              <a:lnSpc>
                <a:spcPct val="90000"/>
              </a:lnSpc>
            </a:pPr>
            <a:r>
              <a:rPr lang="de-DE" altLang="en-US" b="1" u="sng" dirty="0">
                <a:solidFill>
                  <a:srgbClr val="000000"/>
                </a:solidFill>
              </a:rPr>
              <a:t>Another look at onClick:</a:t>
            </a:r>
            <a:endParaRPr lang="de-DE" altLang="en-US" dirty="0">
              <a:solidFill>
                <a:srgbClr val="000000"/>
              </a:solidFill>
            </a:endParaRPr>
          </a:p>
          <a:p>
            <a:pPr algn="just">
              <a:lnSpc>
                <a:spcPct val="90000"/>
              </a:lnSpc>
              <a:buFont typeface="Wingdings" pitchFamily="2" charset="2"/>
              <a:buNone/>
            </a:pPr>
            <a:endParaRPr lang="de-DE" altLang="en-US" dirty="0">
              <a:solidFill>
                <a:srgbClr val="000000"/>
              </a:solidFill>
            </a:endParaRPr>
          </a:p>
          <a:p>
            <a:pPr lvl="1" algn="just">
              <a:lnSpc>
                <a:spcPct val="90000"/>
              </a:lnSpc>
              <a:buFontTx/>
              <a:buNone/>
            </a:pPr>
            <a:r>
              <a:rPr lang="de-DE" altLang="en-US" sz="2398" dirty="0">
                <a:solidFill>
                  <a:srgbClr val="000000"/>
                </a:solidFill>
              </a:rPr>
              <a:t>&lt;body&gt;</a:t>
            </a:r>
          </a:p>
          <a:p>
            <a:pPr lvl="1" algn="just">
              <a:lnSpc>
                <a:spcPct val="90000"/>
              </a:lnSpc>
              <a:buFontTx/>
              <a:buNone/>
            </a:pPr>
            <a:r>
              <a:rPr lang="de-DE" altLang="en-US" sz="2398" dirty="0">
                <a:solidFill>
                  <a:srgbClr val="000000"/>
                </a:solidFill>
              </a:rPr>
              <a:t>&lt;form name="myForm"&gt;</a:t>
            </a:r>
          </a:p>
          <a:p>
            <a:pPr lvl="1" algn="just">
              <a:lnSpc>
                <a:spcPct val="90000"/>
              </a:lnSpc>
              <a:buFontTx/>
              <a:buNone/>
            </a:pPr>
            <a:r>
              <a:rPr lang="de-DE" altLang="en-US" sz="2398" dirty="0">
                <a:solidFill>
                  <a:srgbClr val="000000"/>
                </a:solidFill>
              </a:rPr>
              <a:t>&lt;input type="button" name="myButton" value="ClickMe!" &gt;</a:t>
            </a:r>
          </a:p>
          <a:p>
            <a:pPr lvl="1" algn="just">
              <a:lnSpc>
                <a:spcPct val="90000"/>
              </a:lnSpc>
              <a:buFontTx/>
              <a:buNone/>
            </a:pPr>
            <a:r>
              <a:rPr lang="de-DE" altLang="en-US" sz="2398" dirty="0">
                <a:solidFill>
                  <a:srgbClr val="000000"/>
                </a:solidFill>
              </a:rPr>
              <a:t>&lt;/form&gt;</a:t>
            </a:r>
          </a:p>
          <a:p>
            <a:pPr lvl="1" algn="just">
              <a:lnSpc>
                <a:spcPct val="90000"/>
              </a:lnSpc>
              <a:buFontTx/>
              <a:buNone/>
            </a:pPr>
            <a:r>
              <a:rPr lang="de-DE" altLang="en-US" sz="2398" dirty="0">
                <a:solidFill>
                  <a:srgbClr val="000000"/>
                </a:solidFill>
              </a:rPr>
              <a:t>&lt;script language="JavaScript"&gt;</a:t>
            </a:r>
          </a:p>
          <a:p>
            <a:pPr lvl="1" algn="just">
              <a:lnSpc>
                <a:spcPct val="90000"/>
              </a:lnSpc>
              <a:buFontTx/>
              <a:buNone/>
            </a:pPr>
            <a:r>
              <a:rPr lang="de-DE" altLang="en-US" sz="2398" dirty="0">
                <a:solidFill>
                  <a:srgbClr val="000000"/>
                </a:solidFill>
              </a:rPr>
              <a:t>document.myForm.myButton.onClick= message;</a:t>
            </a:r>
          </a:p>
          <a:p>
            <a:pPr lvl="1" algn="just">
              <a:lnSpc>
                <a:spcPct val="90000"/>
              </a:lnSpc>
              <a:buFontTx/>
              <a:buNone/>
            </a:pPr>
            <a:endParaRPr lang="de-DE" altLang="en-US" sz="2398" dirty="0">
              <a:solidFill>
                <a:srgbClr val="000000"/>
              </a:solidFill>
            </a:endParaRPr>
          </a:p>
          <a:p>
            <a:pPr lvl="1" algn="just">
              <a:lnSpc>
                <a:spcPct val="90000"/>
              </a:lnSpc>
              <a:buFontTx/>
              <a:buNone/>
            </a:pPr>
            <a:r>
              <a:rPr lang="de-DE" altLang="en-US" sz="2398" dirty="0">
                <a:solidFill>
                  <a:srgbClr val="000000"/>
                </a:solidFill>
              </a:rPr>
              <a:t>function message() {</a:t>
            </a:r>
          </a:p>
          <a:p>
            <a:pPr lvl="1" algn="just">
              <a:lnSpc>
                <a:spcPct val="90000"/>
              </a:lnSpc>
              <a:buFontTx/>
              <a:buNone/>
            </a:pPr>
            <a:r>
              <a:rPr lang="de-DE" altLang="en-US" sz="2398" dirty="0">
                <a:solidFill>
                  <a:srgbClr val="000000"/>
                </a:solidFill>
              </a:rPr>
              <a:t>  alert('Click event occured!');</a:t>
            </a:r>
          </a:p>
          <a:p>
            <a:pPr lvl="1" algn="just">
              <a:lnSpc>
                <a:spcPct val="90000"/>
              </a:lnSpc>
              <a:buFontTx/>
              <a:buNone/>
            </a:pPr>
            <a:r>
              <a:rPr lang="de-DE" altLang="en-US" sz="2398" dirty="0">
                <a:solidFill>
                  <a:srgbClr val="000000"/>
                </a:solidFill>
              </a:rPr>
              <a:t>}</a:t>
            </a:r>
          </a:p>
          <a:p>
            <a:pPr lvl="1" algn="just">
              <a:lnSpc>
                <a:spcPct val="90000"/>
              </a:lnSpc>
              <a:buFontTx/>
              <a:buNone/>
            </a:pPr>
            <a:endParaRPr lang="de-DE" altLang="en-US" sz="2398" dirty="0">
              <a:solidFill>
                <a:srgbClr val="000000"/>
              </a:solidFill>
            </a:endParaRPr>
          </a:p>
          <a:p>
            <a:pPr lvl="1" algn="just">
              <a:lnSpc>
                <a:spcPct val="90000"/>
              </a:lnSpc>
              <a:buFontTx/>
              <a:buNone/>
            </a:pPr>
            <a:r>
              <a:rPr lang="de-DE" altLang="en-US" sz="2398" dirty="0">
                <a:solidFill>
                  <a:srgbClr val="000000"/>
                </a:solidFill>
              </a:rPr>
              <a:t>&lt;/script&gt;</a:t>
            </a:r>
          </a:p>
          <a:p>
            <a:pPr lvl="1" algn="just">
              <a:lnSpc>
                <a:spcPct val="90000"/>
              </a:lnSpc>
              <a:buFontTx/>
              <a:buNone/>
            </a:pPr>
            <a:r>
              <a:rPr lang="de-DE" altLang="en-US" sz="2398" dirty="0">
                <a:solidFill>
                  <a:srgbClr val="000000"/>
                </a:solidFill>
              </a:rPr>
              <a:t>&lt;/body&gt;</a:t>
            </a:r>
          </a:p>
          <a:p>
            <a:pPr>
              <a:lnSpc>
                <a:spcPct val="90000"/>
              </a:lnSpc>
            </a:pPr>
            <a:endParaRPr lang="en-US" altLang="en-US" sz="2131" dirty="0">
              <a:solidFill>
                <a:srgbClr val="000000"/>
              </a:solidFill>
              <a:latin typeface="Courier New" pitchFamily="49" charset="0"/>
            </a:endParaRPr>
          </a:p>
          <a:p>
            <a:pPr>
              <a:lnSpc>
                <a:spcPct val="90000"/>
              </a:lnSpc>
            </a:pPr>
            <a:endParaRPr lang="en-US" altLang="en-US" sz="2131" dirty="0"/>
          </a:p>
        </p:txBody>
      </p:sp>
    </p:spTree>
    <p:extLst>
      <p:ext uri="{BB962C8B-B14F-4D97-AF65-F5344CB8AC3E}">
        <p14:creationId xmlns:p14="http://schemas.microsoft.com/office/powerpoint/2010/main" val="151802402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r>
              <a:rPr lang="en-US" dirty="0"/>
              <a:t>JavaScript and Java are completely different languages, both in concept and design.</a:t>
            </a:r>
          </a:p>
          <a:p>
            <a:r>
              <a:rPr lang="en-US" dirty="0"/>
              <a:t>JavaScript was invented by Brendan </a:t>
            </a:r>
            <a:r>
              <a:rPr lang="en-US" dirty="0" err="1"/>
              <a:t>Eich</a:t>
            </a:r>
            <a:r>
              <a:rPr lang="en-US" dirty="0"/>
              <a:t> in 1995, and became an ECMA standard in 1997.</a:t>
            </a:r>
          </a:p>
          <a:p>
            <a:r>
              <a:rPr lang="en-US" dirty="0"/>
              <a:t>ECMA-262 is the official name. ECMAScript 5 (JavaScript 1.8.5 - July 2010) is the latest standard.</a:t>
            </a:r>
          </a:p>
          <a:p>
            <a:r>
              <a:rPr lang="en-US" dirty="0"/>
              <a:t>JavaScript code is written into an HTML page.</a:t>
            </a:r>
          </a:p>
          <a:p>
            <a:r>
              <a:rPr lang="en-US" dirty="0"/>
              <a:t>Netscape initiative </a:t>
            </a:r>
          </a:p>
          <a:p>
            <a:r>
              <a:rPr lang="en-US" dirty="0"/>
              <a:t>Initially named as “</a:t>
            </a:r>
            <a:r>
              <a:rPr lang="en-US" dirty="0" err="1"/>
              <a:t>Livescript</a:t>
            </a:r>
            <a:r>
              <a:rPr lang="en-US" dirty="0"/>
              <a:t>”, later renamed to “</a:t>
            </a:r>
            <a:r>
              <a:rPr lang="en-US" dirty="0" err="1"/>
              <a:t>Javascript</a:t>
            </a:r>
            <a:r>
              <a:rPr lang="en-US" dirty="0"/>
              <a:t>”</a:t>
            </a:r>
          </a:p>
          <a:p>
            <a:endParaRPr lang="en-US" dirty="0"/>
          </a:p>
        </p:txBody>
      </p:sp>
    </p:spTree>
    <p:extLst>
      <p:ext uri="{BB962C8B-B14F-4D97-AF65-F5344CB8AC3E}">
        <p14:creationId xmlns:p14="http://schemas.microsoft.com/office/powerpoint/2010/main" val="262970727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noFill/>
          <a:ln/>
        </p:spPr>
        <p:txBody>
          <a:bodyPr/>
          <a:lstStyle/>
          <a:p>
            <a:r>
              <a:rPr lang="en-US" altLang="en-US"/>
              <a:t>Event Handlers (Cont...)</a:t>
            </a:r>
          </a:p>
        </p:txBody>
      </p:sp>
      <p:sp>
        <p:nvSpPr>
          <p:cNvPr id="231427" name="Rectangle 3"/>
          <p:cNvSpPr>
            <a:spLocks noGrp="1" noChangeArrowheads="1"/>
          </p:cNvSpPr>
          <p:nvPr>
            <p:ph type="body" idx="1"/>
          </p:nvPr>
        </p:nvSpPr>
        <p:spPr>
          <a:noFill/>
          <a:ln/>
        </p:spPr>
        <p:txBody>
          <a:bodyPr/>
          <a:lstStyle/>
          <a:p>
            <a:r>
              <a:rPr lang="en-US" altLang="en-US" sz="3197" b="1"/>
              <a:t>onSelect</a:t>
            </a:r>
          </a:p>
          <a:p>
            <a:pPr lvl="1">
              <a:buSzPct val="75000"/>
            </a:pPr>
            <a:r>
              <a:rPr lang="en-US" altLang="en-US" sz="3197"/>
              <a:t>A select event occurs when a user selects some of the text within a text or textarea field.</a:t>
            </a:r>
          </a:p>
          <a:p>
            <a:r>
              <a:rPr lang="en-US" altLang="en-US" sz="3197" b="1"/>
              <a:t>onSubmit</a:t>
            </a:r>
          </a:p>
          <a:p>
            <a:pPr lvl="1">
              <a:buSzPct val="75000"/>
            </a:pPr>
            <a:r>
              <a:rPr lang="en-US" altLang="en-US" sz="3197"/>
              <a:t>A submit event occurs when a user submits a form</a:t>
            </a:r>
          </a:p>
          <a:p>
            <a:r>
              <a:rPr lang="en-US" altLang="en-US" sz="3197" b="1"/>
              <a:t>onUnload</a:t>
            </a:r>
          </a:p>
          <a:p>
            <a:pPr lvl="1">
              <a:buSzPct val="75000"/>
            </a:pPr>
            <a:r>
              <a:rPr lang="en-US" altLang="en-US" sz="3197"/>
              <a:t>An unload event occurs when you exit a document.</a:t>
            </a:r>
          </a:p>
        </p:txBody>
      </p:sp>
    </p:spTree>
    <p:extLst>
      <p:ext uri="{BB962C8B-B14F-4D97-AF65-F5344CB8AC3E}">
        <p14:creationId xmlns:p14="http://schemas.microsoft.com/office/powerpoint/2010/main" val="354024495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2454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r>
              <a:rPr lang="en-US" dirty="0"/>
              <a:t>HTML have limited functionality </a:t>
            </a:r>
          </a:p>
          <a:p>
            <a:pPr lvl="1"/>
            <a:r>
              <a:rPr lang="en-US" dirty="0"/>
              <a:t>Text, images, tables, frames</a:t>
            </a:r>
          </a:p>
          <a:p>
            <a:r>
              <a:rPr lang="en-US" dirty="0"/>
              <a:t>JavaScript allows for interactivity</a:t>
            </a:r>
          </a:p>
          <a:p>
            <a:pPr lvl="1"/>
            <a:r>
              <a:rPr lang="en-US" dirty="0"/>
              <a:t>Browser/page manipulation</a:t>
            </a:r>
          </a:p>
          <a:p>
            <a:pPr lvl="1"/>
            <a:r>
              <a:rPr lang="en-US" dirty="0"/>
              <a:t>Reacting to user actions</a:t>
            </a:r>
          </a:p>
          <a:p>
            <a:r>
              <a:rPr lang="en-US" dirty="0"/>
              <a:t>A type of programming language</a:t>
            </a:r>
          </a:p>
          <a:p>
            <a:pPr lvl="1"/>
            <a:r>
              <a:rPr lang="en-US" dirty="0"/>
              <a:t>Easy to learn</a:t>
            </a:r>
          </a:p>
          <a:p>
            <a:r>
              <a:rPr lang="en-US" dirty="0"/>
              <a:t>Developed by Netscape</a:t>
            </a:r>
          </a:p>
          <a:p>
            <a:r>
              <a:rPr lang="en-US" dirty="0"/>
              <a:t>Now a standard exists –  www.ecma-international.org/publications/</a:t>
            </a:r>
            <a:br>
              <a:rPr lang="en-US" dirty="0"/>
            </a:br>
            <a:r>
              <a:rPr lang="en-US" dirty="0"/>
              <a:t>standards/ECMA-262.HTM</a:t>
            </a:r>
          </a:p>
        </p:txBody>
      </p:sp>
    </p:spTree>
    <p:extLst>
      <p:ext uri="{BB962C8B-B14F-4D97-AF65-F5344CB8AC3E}">
        <p14:creationId xmlns:p14="http://schemas.microsoft.com/office/powerpoint/2010/main" val="32267638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r>
              <a:rPr lang="en-US" dirty="0"/>
              <a:t>How Java Script Works?</a:t>
            </a:r>
          </a:p>
          <a:p>
            <a:pPr lvl="1"/>
            <a:r>
              <a:rPr lang="en-US" dirty="0"/>
              <a:t>JavaScript is most commonly used as a client side scripting language. </a:t>
            </a:r>
          </a:p>
          <a:p>
            <a:pPr lvl="1"/>
            <a:r>
              <a:rPr lang="en-US" dirty="0"/>
              <a:t>This means that JavaScript code is written into an HTML page (Embedded within HTML page). </a:t>
            </a:r>
          </a:p>
          <a:p>
            <a:pPr lvl="1"/>
            <a:r>
              <a:rPr lang="en-US" dirty="0"/>
              <a:t>When a user requests an HTML page with JavaScript in it, the script is sent to the browser.</a:t>
            </a:r>
          </a:p>
          <a:p>
            <a:pPr lvl="1"/>
            <a:r>
              <a:rPr lang="en-US" dirty="0"/>
              <a:t>When the browser loads the page, the browser has a built-in interpreter that reads the JavaScript code it finds in the page and runs it.</a:t>
            </a:r>
          </a:p>
          <a:p>
            <a:pPr lvl="1"/>
            <a:r>
              <a:rPr lang="en-US" dirty="0"/>
              <a:t>Executes on client (Fast, no connection needed once loaded)</a:t>
            </a:r>
          </a:p>
          <a:p>
            <a:pPr lvl="1"/>
            <a:r>
              <a:rPr lang="en-US" dirty="0"/>
              <a:t>Interpreted (not compiled)</a:t>
            </a:r>
          </a:p>
          <a:p>
            <a:pPr lvl="1"/>
            <a:endParaRPr lang="en-US" dirty="0"/>
          </a:p>
          <a:p>
            <a:pPr lvl="1"/>
            <a:endParaRPr lang="en-US" dirty="0"/>
          </a:p>
        </p:txBody>
      </p:sp>
    </p:spTree>
    <p:extLst>
      <p:ext uri="{BB962C8B-B14F-4D97-AF65-F5344CB8AC3E}">
        <p14:creationId xmlns:p14="http://schemas.microsoft.com/office/powerpoint/2010/main" val="306069189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JavaScript</a:t>
            </a:r>
          </a:p>
        </p:txBody>
      </p:sp>
      <p:sp>
        <p:nvSpPr>
          <p:cNvPr id="3" name="Content Placeholder 2"/>
          <p:cNvSpPr>
            <a:spLocks noGrp="1"/>
          </p:cNvSpPr>
          <p:nvPr>
            <p:ph idx="1"/>
          </p:nvPr>
        </p:nvSpPr>
        <p:spPr/>
        <p:txBody>
          <a:bodyPr/>
          <a:lstStyle/>
          <a:p>
            <a:r>
              <a:rPr lang="en-US" dirty="0"/>
              <a:t>Uses of JavaScript</a:t>
            </a:r>
          </a:p>
          <a:p>
            <a:pPr lvl="1"/>
            <a:r>
              <a:rPr lang="en-US" dirty="0"/>
              <a:t>Use it to add multimedia elements</a:t>
            </a:r>
          </a:p>
          <a:p>
            <a:pPr lvl="2"/>
            <a:r>
              <a:rPr lang="en-US" dirty="0"/>
              <a:t>With JavaScript you can show, hide, change, resize images, and create image rollovers. You can create scrolling text across the status bar.</a:t>
            </a:r>
          </a:p>
          <a:p>
            <a:pPr lvl="1"/>
            <a:r>
              <a:rPr lang="en-US" dirty="0"/>
              <a:t>Create pages dynamically</a:t>
            </a:r>
          </a:p>
          <a:p>
            <a:pPr lvl="2"/>
            <a:r>
              <a:rPr lang="en-US" dirty="0"/>
              <a:t>Based on the user's choices, the date, or other external data, JavaScript can produce pages that are customized to the user.</a:t>
            </a:r>
          </a:p>
          <a:p>
            <a:pPr lvl="1"/>
            <a:r>
              <a:rPr lang="en-US" dirty="0"/>
              <a:t>Interact with the user</a:t>
            </a:r>
          </a:p>
          <a:p>
            <a:pPr lvl="2"/>
            <a:r>
              <a:rPr lang="en-US" dirty="0"/>
              <a:t>It can do some processing of forms and can validate user input when the user submits the form.</a:t>
            </a:r>
          </a:p>
        </p:txBody>
      </p:sp>
    </p:spTree>
    <p:extLst>
      <p:ext uri="{BB962C8B-B14F-4D97-AF65-F5344CB8AC3E}">
        <p14:creationId xmlns:p14="http://schemas.microsoft.com/office/powerpoint/2010/main" val="3720925469"/>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427474e-60f8-4f75-abfc-98841d67cf98" ContentTypeId="0x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Props1.xml><?xml version="1.0" encoding="utf-8"?>
<ds:datastoreItem xmlns:ds="http://schemas.openxmlformats.org/officeDocument/2006/customXml" ds:itemID="{08BD8D91-7AFC-4B49-B247-654B23812345}"/>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96AA969F-6EE3-4007-A247-C00AA79DA508}"/>
</file>

<file path=customXml/itemProps4.xml><?xml version="1.0" encoding="utf-8"?>
<ds:datastoreItem xmlns:ds="http://schemas.openxmlformats.org/officeDocument/2006/customXml" ds:itemID="{1590D1E7-2A80-490F-937A-F1E57FE1C728}"/>
</file>

<file path=docProps/app.xml><?xml version="1.0" encoding="utf-8"?>
<Properties xmlns="http://schemas.openxmlformats.org/officeDocument/2006/extended-properties" xmlns:vt="http://schemas.openxmlformats.org/officeDocument/2006/docPropsVTypes">
  <Template>Q3 2014 Board Meeting v4 November 2 2014</Template>
  <TotalTime>5181</TotalTime>
  <Words>3546</Words>
  <Application>Microsoft Office PowerPoint</Application>
  <PresentationFormat>Widescreen</PresentationFormat>
  <Paragraphs>505</Paragraphs>
  <Slides>61</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Brush Script Std</vt:lpstr>
      <vt:lpstr>Calibri</vt:lpstr>
      <vt:lpstr>Courier New</vt:lpstr>
      <vt:lpstr>Helvetica Condensed</vt:lpstr>
      <vt:lpstr>HelveticaNeue Condensed</vt:lpstr>
      <vt:lpstr>Times</vt:lpstr>
      <vt:lpstr>Wingdings</vt:lpstr>
      <vt:lpstr>Blank Presentation</vt:lpstr>
      <vt:lpstr>Javascript</vt:lpstr>
      <vt:lpstr>Course Objectives</vt:lpstr>
      <vt:lpstr>Session Plan</vt:lpstr>
      <vt:lpstr>Learning material references</vt:lpstr>
      <vt:lpstr>Introduction to JavaScript</vt:lpstr>
      <vt:lpstr>Introduction to JavaScript</vt:lpstr>
      <vt:lpstr>Introduction to JavaScript</vt:lpstr>
      <vt:lpstr>Introduction to JavaScript</vt:lpstr>
      <vt:lpstr>Introduction to JavaScript</vt:lpstr>
      <vt:lpstr>Introduction to JavaScript</vt:lpstr>
      <vt:lpstr>Introduction to JavaScript</vt:lpstr>
      <vt:lpstr>NOSCRIPT Tag</vt:lpstr>
      <vt:lpstr>Introduction to JavaScript</vt:lpstr>
      <vt:lpstr>Introduction to JavaScript</vt:lpstr>
      <vt:lpstr>Introduction to JavaScript</vt:lpstr>
      <vt:lpstr>Introduction to JavaScript</vt:lpstr>
      <vt:lpstr>Data Types</vt:lpstr>
      <vt:lpstr>String Literals</vt:lpstr>
      <vt:lpstr>Introduction to JavaScript</vt:lpstr>
      <vt:lpstr>Variables</vt:lpstr>
      <vt:lpstr>Introduction to JavaScript</vt:lpstr>
      <vt:lpstr>Introduction to JavaScript</vt:lpstr>
      <vt:lpstr>Variable Names</vt:lpstr>
      <vt:lpstr>JavaScript Operators</vt:lpstr>
      <vt:lpstr>JavaScript Operators</vt:lpstr>
      <vt:lpstr>JavaScript Popup Boxes </vt:lpstr>
      <vt:lpstr>JavaScript Popup Boxes </vt:lpstr>
      <vt:lpstr>JavaScript Popup Boxes </vt:lpstr>
      <vt:lpstr>JavaScript Popup Boxes </vt:lpstr>
      <vt:lpstr>Introduction to JavaScript</vt:lpstr>
      <vt:lpstr>Objects in a Page</vt:lpstr>
      <vt:lpstr>Introduction to JavaScript</vt:lpstr>
      <vt:lpstr>Introduction to JavaScript - Document Object</vt:lpstr>
      <vt:lpstr>Introduction to JavaScript - Document Object</vt:lpstr>
      <vt:lpstr>Introduction to JavaScript - Window Object</vt:lpstr>
      <vt:lpstr>Introduction to JavaScript - Window Object</vt:lpstr>
      <vt:lpstr>Statements</vt:lpstr>
      <vt:lpstr>Comments</vt:lpstr>
      <vt:lpstr>JavaScript Basic Examples</vt:lpstr>
      <vt:lpstr>Example</vt:lpstr>
      <vt:lpstr>Conditional Statements</vt:lpstr>
      <vt:lpstr>Conditional Statements - 2</vt:lpstr>
      <vt:lpstr>Conditional Statements Examples</vt:lpstr>
      <vt:lpstr>PowerPoint Presentation</vt:lpstr>
      <vt:lpstr>PowerPoint Presentation</vt:lpstr>
      <vt:lpstr>Loops</vt:lpstr>
      <vt:lpstr>Introduction to JavaScript</vt:lpstr>
      <vt:lpstr>Functions</vt:lpstr>
      <vt:lpstr>Arguments and Parameters</vt:lpstr>
      <vt:lpstr>Arguments and Parameters</vt:lpstr>
      <vt:lpstr>Event Handling</vt:lpstr>
      <vt:lpstr>Event Handling</vt:lpstr>
      <vt:lpstr>Event Handlers</vt:lpstr>
      <vt:lpstr>Event Handlers (Cont...)</vt:lpstr>
      <vt:lpstr>Event Handlers (Cont...)</vt:lpstr>
      <vt:lpstr>Event Handlers (Cont...)</vt:lpstr>
      <vt:lpstr>Event Handlers (Cont...)</vt:lpstr>
      <vt:lpstr>Event Handlers (Cont...)</vt:lpstr>
      <vt:lpstr>Event Handlers (Cont...)</vt:lpstr>
      <vt:lpstr>Event Handlers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Umamaheswari Aravindan</cp:lastModifiedBy>
  <cp:revision>589</cp:revision>
  <dcterms:created xsi:type="dcterms:W3CDTF">2014-11-02T05:32:32Z</dcterms:created>
  <dcterms:modified xsi:type="dcterms:W3CDTF">2019-05-13T05:54:20Z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ies>
</file>