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38"/>
  </p:notesMasterIdLst>
  <p:handoutMasterIdLst>
    <p:handoutMasterId r:id="rId39"/>
  </p:handoutMasterIdLst>
  <p:sldIdLst>
    <p:sldId id="256" r:id="rId5"/>
    <p:sldId id="398" r:id="rId6"/>
    <p:sldId id="399" r:id="rId7"/>
    <p:sldId id="403" r:id="rId8"/>
    <p:sldId id="608" r:id="rId9"/>
    <p:sldId id="607" r:id="rId10"/>
    <p:sldId id="599" r:id="rId11"/>
    <p:sldId id="598" r:id="rId12"/>
    <p:sldId id="601" r:id="rId13"/>
    <p:sldId id="602" r:id="rId14"/>
    <p:sldId id="603" r:id="rId15"/>
    <p:sldId id="604" r:id="rId16"/>
    <p:sldId id="605" r:id="rId17"/>
    <p:sldId id="606" r:id="rId18"/>
    <p:sldId id="609" r:id="rId19"/>
    <p:sldId id="600" r:id="rId20"/>
    <p:sldId id="610" r:id="rId21"/>
    <p:sldId id="420" r:id="rId22"/>
    <p:sldId id="400" r:id="rId23"/>
    <p:sldId id="421" r:id="rId24"/>
    <p:sldId id="422" r:id="rId25"/>
    <p:sldId id="414" r:id="rId26"/>
    <p:sldId id="423" r:id="rId27"/>
    <p:sldId id="424" r:id="rId28"/>
    <p:sldId id="594" r:id="rId29"/>
    <p:sldId id="409" r:id="rId30"/>
    <p:sldId id="595" r:id="rId31"/>
    <p:sldId id="257" r:id="rId32"/>
    <p:sldId id="596" r:id="rId33"/>
    <p:sldId id="282" r:id="rId34"/>
    <p:sldId id="283" r:id="rId35"/>
    <p:sldId id="316" r:id="rId36"/>
    <p:sldId id="5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41"/>
    <a:srgbClr val="000000"/>
    <a:srgbClr val="FFFFFF"/>
    <a:srgbClr val="FFB006"/>
    <a:srgbClr val="0E4EFF"/>
    <a:srgbClr val="FB0A1A"/>
    <a:srgbClr val="F39220"/>
    <a:srgbClr val="B40028"/>
    <a:srgbClr val="FF0000"/>
    <a:srgbClr val="000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331" autoAdjust="0"/>
  </p:normalViewPr>
  <p:slideViewPr>
    <p:cSldViewPr snapToGrid="0">
      <p:cViewPr varScale="1">
        <p:scale>
          <a:sx n="68" d="100"/>
          <a:sy n="68" d="100"/>
        </p:scale>
        <p:origin x="78" y="3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ustomXml" Target="../customXml/item4.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7/2/2019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ebopedia.com/TERM/D/data.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webopedia.com/TERM/C/CPU.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ebopedia.com/TERM/D/data.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webopedia.com/TERM/C/CPU.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Main Frame:</a:t>
            </a:r>
          </a:p>
          <a:p>
            <a:pPr marL="342900" indent="-342900">
              <a:buFont typeface="Arial" panose="020B0604020202020204" pitchFamily="34" charset="0"/>
              <a:buChar char="•"/>
            </a:pPr>
            <a:r>
              <a:rPr lang="en-US" altLang="en-US" sz="2400" dirty="0"/>
              <a:t>Dump Terminals</a:t>
            </a:r>
            <a:endParaRPr lang="en-US" altLang="en-US" sz="1600" dirty="0">
              <a:solidFill>
                <a:schemeClr val="tx1"/>
              </a:solidFill>
            </a:endParaRPr>
          </a:p>
          <a:p>
            <a:pPr marL="285750" indent="-285750">
              <a:buFont typeface="Arial" panose="020B0604020202020204" pitchFamily="34" charset="0"/>
              <a:buChar char="•"/>
            </a:pPr>
            <a:r>
              <a:rPr lang="en-US" sz="1600" dirty="0">
                <a:solidFill>
                  <a:schemeClr val="tx1"/>
                </a:solidFill>
              </a:rPr>
              <a:t>A display monitor that has no processing capabilities. A dumb terminal is simply an output device that accepts </a:t>
            </a:r>
            <a:r>
              <a:rPr lang="en-US" sz="1600" dirty="0">
                <a:solidFill>
                  <a:schemeClr val="tx1"/>
                </a:solidFill>
                <a:hlinkClick r:id="rId3">
                  <a:extLst>
                    <a:ext uri="{A12FA001-AC4F-418D-AE19-62706E023703}">
                      <ahyp:hlinkClr xmlns:ahyp="http://schemas.microsoft.com/office/drawing/2018/hyperlinkcolor" val="tx"/>
                    </a:ext>
                  </a:extLst>
                </a:hlinkClick>
              </a:rPr>
              <a:t>data</a:t>
            </a:r>
            <a:r>
              <a:rPr lang="en-US" sz="1600" dirty="0">
                <a:solidFill>
                  <a:schemeClr val="tx1"/>
                </a:solidFill>
              </a:rPr>
              <a:t> from the </a:t>
            </a:r>
            <a:r>
              <a:rPr lang="en-US" sz="1600" dirty="0">
                <a:solidFill>
                  <a:schemeClr val="tx1"/>
                </a:solidFill>
                <a:hlinkClick r:id="rId4">
                  <a:extLst>
                    <a:ext uri="{A12FA001-AC4F-418D-AE19-62706E023703}">
                      <ahyp:hlinkClr xmlns:ahyp="http://schemas.microsoft.com/office/drawing/2018/hyperlinkcolor" val="tx"/>
                    </a:ext>
                  </a:extLst>
                </a:hlinkClick>
              </a:rPr>
              <a:t>CPU</a:t>
            </a:r>
            <a:endParaRPr lang="en-US" sz="1600" dirty="0">
              <a:solidFill>
                <a:schemeClr val="tx1"/>
              </a:solidFill>
            </a:endParaRPr>
          </a:p>
          <a:p>
            <a:pPr marL="171450" indent="-171450">
              <a:buFont typeface="Arial" panose="020B0604020202020204" pitchFamily="34" charset="0"/>
              <a:buChar char="•"/>
            </a:pPr>
            <a:r>
              <a:rPr lang="en-US" altLang="en-US" dirty="0"/>
              <a:t>All processing/data storage on mainframe computer Large number of users Expensive</a:t>
            </a:r>
          </a:p>
          <a:p>
            <a:pPr marL="0" indent="0">
              <a:buFont typeface="Arial" panose="020B0604020202020204" pitchFamily="34" charset="0"/>
              <a:buNone/>
            </a:pPr>
            <a:r>
              <a:rPr lang="en-US" altLang="en-US" b="1" dirty="0"/>
              <a:t>Personal Computer:</a:t>
            </a:r>
          </a:p>
          <a:p>
            <a:pPr marL="1257300" lvl="2" indent="-342900" eaLnBrk="1" hangingPunct="1">
              <a:lnSpc>
                <a:spcPct val="200000"/>
              </a:lnSpc>
              <a:buFont typeface="Arial" panose="020B0604020202020204" pitchFamily="34" charset="0"/>
              <a:buChar char="•"/>
            </a:pPr>
            <a:r>
              <a:rPr lang="en-US" altLang="en-US" sz="2400" dirty="0"/>
              <a:t>Single User System</a:t>
            </a:r>
          </a:p>
          <a:p>
            <a:pPr marL="1257300" lvl="2" indent="-342900" eaLnBrk="1" hangingPunct="1">
              <a:lnSpc>
                <a:spcPct val="200000"/>
              </a:lnSpc>
              <a:buFont typeface="Arial" panose="020B0604020202020204" pitchFamily="34" charset="0"/>
              <a:buChar char="•"/>
            </a:pPr>
            <a:r>
              <a:rPr lang="en-US" altLang="en-US" sz="2400" dirty="0"/>
              <a:t>Multi purpose system</a:t>
            </a:r>
          </a:p>
          <a:p>
            <a:pPr marL="1257300" lvl="2" indent="-342900" eaLnBrk="1" hangingPunct="1">
              <a:lnSpc>
                <a:spcPct val="200000"/>
              </a:lnSpc>
              <a:buFont typeface="Arial" panose="020B0604020202020204" pitchFamily="34" charset="0"/>
              <a:buChar char="•"/>
            </a:pPr>
            <a:r>
              <a:rPr lang="en-US" altLang="en-US" sz="2400" dirty="0"/>
              <a:t>User can develop their own application</a:t>
            </a:r>
            <a:endParaRPr lang="en-US" altLang="en-US" dirty="0"/>
          </a:p>
          <a:p>
            <a:pPr marL="0" indent="0">
              <a:buFont typeface="Arial" panose="020B0604020202020204" pitchFamily="34" charset="0"/>
              <a:buNone/>
            </a:pPr>
            <a:r>
              <a:rPr lang="en-US" altLang="en-US" b="1" dirty="0"/>
              <a:t>Client Server Architecture: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en-US" dirty="0"/>
              <a:t>Client/server architecture is a computing model in which the server hosts, delivers and manages most of the resources and services to be consumed by the client. This type of architecture has one or more client computers connected to a central server over a network or internet connection.</a:t>
            </a:r>
          </a:p>
          <a:p>
            <a:pPr marL="0" indent="0">
              <a:buFont typeface="Arial" panose="020B0604020202020204" pitchFamily="34" charset="0"/>
              <a:buNone/>
            </a:pPr>
            <a:r>
              <a:rPr lang="en-US" altLang="en-US" b="1" dirty="0"/>
              <a:t>Two-Tier Architecture:</a:t>
            </a:r>
          </a:p>
          <a:p>
            <a:pPr marL="0" indent="0">
              <a:buFont typeface="Arial" panose="020B0604020202020204" pitchFamily="34" charset="0"/>
              <a:buNone/>
            </a:pPr>
            <a:r>
              <a:rPr lang="en-US" altLang="en-US" b="1" dirty="0"/>
              <a:t>Three-Tier Architecture:</a:t>
            </a:r>
          </a:p>
          <a:p>
            <a:pPr marL="0" indent="0">
              <a:buFont typeface="Arial" panose="020B0604020202020204" pitchFamily="34" charset="0"/>
              <a:buNone/>
            </a:pPr>
            <a:r>
              <a:rPr lang="en-US" altLang="en-US" b="1" dirty="0"/>
              <a:t>N-Tier Architecture:</a:t>
            </a:r>
          </a:p>
          <a:p>
            <a:endParaRPr lang="en-US" dirty="0"/>
          </a:p>
        </p:txBody>
      </p:sp>
      <p:sp>
        <p:nvSpPr>
          <p:cNvPr id="4" name="Slide Number Placeholder 3"/>
          <p:cNvSpPr>
            <a:spLocks noGrp="1"/>
          </p:cNvSpPr>
          <p:nvPr>
            <p:ph type="sldNum" sz="quarter" idx="5"/>
          </p:nvPr>
        </p:nvSpPr>
        <p:spPr/>
        <p:txBody>
          <a:bodyPr/>
          <a:lstStyle/>
          <a:p>
            <a:fld id="{3AA22F9C-AE55-4436-AB15-B0A9204A92F8}" type="slidenum">
              <a:rPr lang="en-US" smtClean="0"/>
              <a:t>5</a:t>
            </a:fld>
            <a:endParaRPr lang="en-US"/>
          </a:p>
        </p:txBody>
      </p:sp>
    </p:spTree>
    <p:extLst>
      <p:ext uri="{BB962C8B-B14F-4D97-AF65-F5344CB8AC3E}">
        <p14:creationId xmlns:p14="http://schemas.microsoft.com/office/powerpoint/2010/main" val="1313539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Main Frame:</a:t>
            </a:r>
          </a:p>
          <a:p>
            <a:pPr marL="342900" indent="-342900">
              <a:buFont typeface="Arial" panose="020B0604020202020204" pitchFamily="34" charset="0"/>
              <a:buChar char="•"/>
            </a:pPr>
            <a:r>
              <a:rPr lang="en-US" altLang="en-US" sz="2400" dirty="0"/>
              <a:t>Dump Terminals</a:t>
            </a:r>
            <a:endParaRPr lang="en-US" altLang="en-US" sz="1600" dirty="0">
              <a:solidFill>
                <a:schemeClr val="tx1"/>
              </a:solidFill>
            </a:endParaRPr>
          </a:p>
          <a:p>
            <a:pPr marL="285750" indent="-285750">
              <a:buFont typeface="Arial" panose="020B0604020202020204" pitchFamily="34" charset="0"/>
              <a:buChar char="•"/>
            </a:pPr>
            <a:r>
              <a:rPr lang="en-US" sz="1600" dirty="0">
                <a:solidFill>
                  <a:schemeClr val="tx1"/>
                </a:solidFill>
              </a:rPr>
              <a:t>A display monitor that has no processing capabilities. A dumb terminal is simply an output device that accepts </a:t>
            </a:r>
            <a:r>
              <a:rPr lang="en-US" sz="1600" dirty="0">
                <a:solidFill>
                  <a:schemeClr val="tx1"/>
                </a:solidFill>
                <a:hlinkClick r:id="rId3">
                  <a:extLst>
                    <a:ext uri="{A12FA001-AC4F-418D-AE19-62706E023703}">
                      <ahyp:hlinkClr xmlns:ahyp="http://schemas.microsoft.com/office/drawing/2018/hyperlinkcolor" val="tx"/>
                    </a:ext>
                  </a:extLst>
                </a:hlinkClick>
              </a:rPr>
              <a:t>data</a:t>
            </a:r>
            <a:r>
              <a:rPr lang="en-US" sz="1600" dirty="0">
                <a:solidFill>
                  <a:schemeClr val="tx1"/>
                </a:solidFill>
              </a:rPr>
              <a:t> from the </a:t>
            </a:r>
            <a:r>
              <a:rPr lang="en-US" sz="1600" dirty="0">
                <a:solidFill>
                  <a:schemeClr val="tx1"/>
                </a:solidFill>
                <a:hlinkClick r:id="rId4">
                  <a:extLst>
                    <a:ext uri="{A12FA001-AC4F-418D-AE19-62706E023703}">
                      <ahyp:hlinkClr xmlns:ahyp="http://schemas.microsoft.com/office/drawing/2018/hyperlinkcolor" val="tx"/>
                    </a:ext>
                  </a:extLst>
                </a:hlinkClick>
              </a:rPr>
              <a:t>CPU</a:t>
            </a:r>
            <a:endParaRPr lang="en-US" sz="1600" dirty="0">
              <a:solidFill>
                <a:schemeClr val="tx1"/>
              </a:solidFill>
            </a:endParaRPr>
          </a:p>
          <a:p>
            <a:pPr marL="171450" indent="-171450">
              <a:buFont typeface="Arial" panose="020B0604020202020204" pitchFamily="34" charset="0"/>
              <a:buChar char="•"/>
            </a:pPr>
            <a:r>
              <a:rPr lang="en-US" altLang="en-US" dirty="0"/>
              <a:t>All processing/data storage on mainframe computer Large number of users Expensive</a:t>
            </a:r>
          </a:p>
          <a:p>
            <a:pPr marL="0" indent="0">
              <a:buFont typeface="Arial" panose="020B0604020202020204" pitchFamily="34" charset="0"/>
              <a:buNone/>
            </a:pPr>
            <a:r>
              <a:rPr lang="en-US" altLang="en-US" b="1" dirty="0"/>
              <a:t>Personal Computer:</a:t>
            </a:r>
          </a:p>
          <a:p>
            <a:pPr marL="1257300" lvl="2" indent="-342900" eaLnBrk="1" hangingPunct="1">
              <a:lnSpc>
                <a:spcPct val="200000"/>
              </a:lnSpc>
              <a:buFont typeface="Arial" panose="020B0604020202020204" pitchFamily="34" charset="0"/>
              <a:buChar char="•"/>
            </a:pPr>
            <a:r>
              <a:rPr lang="en-US" altLang="en-US" sz="2400" dirty="0"/>
              <a:t>Single User System</a:t>
            </a:r>
          </a:p>
          <a:p>
            <a:pPr marL="1257300" lvl="2" indent="-342900" eaLnBrk="1" hangingPunct="1">
              <a:lnSpc>
                <a:spcPct val="200000"/>
              </a:lnSpc>
              <a:buFont typeface="Arial" panose="020B0604020202020204" pitchFamily="34" charset="0"/>
              <a:buChar char="•"/>
            </a:pPr>
            <a:r>
              <a:rPr lang="en-US" altLang="en-US" sz="2400" dirty="0"/>
              <a:t>Multi purpose system</a:t>
            </a:r>
          </a:p>
          <a:p>
            <a:pPr marL="1257300" lvl="2" indent="-342900" eaLnBrk="1" hangingPunct="1">
              <a:lnSpc>
                <a:spcPct val="200000"/>
              </a:lnSpc>
              <a:buFont typeface="Arial" panose="020B0604020202020204" pitchFamily="34" charset="0"/>
              <a:buChar char="•"/>
            </a:pPr>
            <a:r>
              <a:rPr lang="en-US" altLang="en-US" sz="2400" dirty="0"/>
              <a:t>User can develop their own application</a:t>
            </a:r>
            <a:endParaRPr lang="en-US" altLang="en-US" dirty="0"/>
          </a:p>
          <a:p>
            <a:pPr marL="0" indent="0">
              <a:buFont typeface="Arial" panose="020B0604020202020204" pitchFamily="34" charset="0"/>
              <a:buNone/>
            </a:pPr>
            <a:r>
              <a:rPr lang="en-US" altLang="en-US" b="1" dirty="0"/>
              <a:t>Client Server Architecture: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en-US" dirty="0"/>
              <a:t>Client/server architecture is a computing model in which the server hosts, delivers and manages most of the resources and services to be consumed by the client. This type of architecture has one or more client computers connected to a central server over a network or internet connection.</a:t>
            </a:r>
          </a:p>
          <a:p>
            <a:pPr marL="0" indent="0">
              <a:buFont typeface="Arial" panose="020B0604020202020204" pitchFamily="34" charset="0"/>
              <a:buNone/>
            </a:pPr>
            <a:r>
              <a:rPr lang="en-US" altLang="en-US" b="1" dirty="0"/>
              <a:t>Two-Tier Architecture:</a:t>
            </a:r>
          </a:p>
          <a:p>
            <a:pPr marL="0" indent="0">
              <a:buFont typeface="Arial" panose="020B0604020202020204" pitchFamily="34" charset="0"/>
              <a:buNone/>
            </a:pPr>
            <a:r>
              <a:rPr lang="en-US" altLang="en-US" b="1" dirty="0"/>
              <a:t>Three-Tier Architecture:</a:t>
            </a:r>
          </a:p>
          <a:p>
            <a:pPr marL="0" indent="0">
              <a:buFont typeface="Arial" panose="020B0604020202020204" pitchFamily="34" charset="0"/>
              <a:buNone/>
            </a:pPr>
            <a:r>
              <a:rPr lang="en-US" altLang="en-US" b="1" dirty="0"/>
              <a:t>N-Tier Architecture:</a:t>
            </a:r>
          </a:p>
          <a:p>
            <a:endParaRPr lang="en-US" dirty="0"/>
          </a:p>
        </p:txBody>
      </p:sp>
      <p:sp>
        <p:nvSpPr>
          <p:cNvPr id="4" name="Slide Number Placeholder 3"/>
          <p:cNvSpPr>
            <a:spLocks noGrp="1"/>
          </p:cNvSpPr>
          <p:nvPr>
            <p:ph type="sldNum" sz="quarter" idx="5"/>
          </p:nvPr>
        </p:nvSpPr>
        <p:spPr/>
        <p:txBody>
          <a:bodyPr/>
          <a:lstStyle/>
          <a:p>
            <a:fld id="{3AA22F9C-AE55-4436-AB15-B0A9204A92F8}" type="slidenum">
              <a:rPr lang="en-US" smtClean="0"/>
              <a:t>15</a:t>
            </a:fld>
            <a:endParaRPr lang="en-US"/>
          </a:p>
        </p:txBody>
      </p:sp>
    </p:spTree>
    <p:extLst>
      <p:ext uri="{BB962C8B-B14F-4D97-AF65-F5344CB8AC3E}">
        <p14:creationId xmlns:p14="http://schemas.microsoft.com/office/powerpoint/2010/main" val="121209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2F9C-AE55-4436-AB15-B0A9204A92F8}" type="slidenum">
              <a:rPr lang="en-US" smtClean="0"/>
              <a:t>17</a:t>
            </a:fld>
            <a:endParaRPr lang="en-US"/>
          </a:p>
        </p:txBody>
      </p:sp>
    </p:spTree>
    <p:extLst>
      <p:ext uri="{BB962C8B-B14F-4D97-AF65-F5344CB8AC3E}">
        <p14:creationId xmlns:p14="http://schemas.microsoft.com/office/powerpoint/2010/main" val="3490502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6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13.jp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O7CuFlM4V54" TargetMode="Externa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s://www.webopedia.com/TERM/C/CPU.html" TargetMode="External"/><Relationship Id="rId2" Type="http://schemas.openxmlformats.org/officeDocument/2006/relationships/hyperlink" Target="https://www.webopedia.com/TERM/D/data.html" TargetMode="Externa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Design  </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8587154" cy="58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Evolution of Client/Server architecture</a:t>
            </a:r>
            <a:endParaRPr lang="en-US" sz="3200" dirty="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9F36512F-3417-4F16-A5C7-6D2C5DB7A43F}"/>
              </a:ext>
            </a:extLst>
          </p:cNvPr>
          <p:cNvSpPr/>
          <p:nvPr/>
        </p:nvSpPr>
        <p:spPr bwMode="auto">
          <a:xfrm>
            <a:off x="1983545" y="1350498"/>
            <a:ext cx="8159261" cy="4529797"/>
          </a:xfrm>
          <a:prstGeom prst="rect">
            <a:avLst/>
          </a:prstGeom>
          <a:blipFill>
            <a:blip r:embed="rId2"/>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1905187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latin typeface="+mj-lt"/>
                <a:ea typeface="+mj-ea"/>
                <a:cs typeface="Arial" panose="020B0604020202020204" pitchFamily="34" charset="0"/>
              </a:rPr>
              <a:t>Client/Server architecture</a:t>
            </a:r>
            <a:endParaRPr lang="en-US" sz="3200" dirty="0">
              <a:latin typeface="+mj-lt"/>
              <a:ea typeface="+mj-ea"/>
              <a:cs typeface="+mj-cs"/>
            </a:endParaRPr>
          </a:p>
        </p:txBody>
      </p:sp>
      <p:sp>
        <p:nvSpPr>
          <p:cNvPr id="4" name="Rectangle 3">
            <a:extLst>
              <a:ext uri="{FF2B5EF4-FFF2-40B4-BE49-F238E27FC236}">
                <a16:creationId xmlns:a16="http://schemas.microsoft.com/office/drawing/2014/main" id="{65955B5E-BF50-40F0-8601-45F09209D080}"/>
              </a:ext>
            </a:extLst>
          </p:cNvPr>
          <p:cNvSpPr txBox="1">
            <a:spLocks noChangeArrowheads="1"/>
          </p:cNvSpPr>
          <p:nvPr/>
        </p:nvSpPr>
        <p:spPr bwMode="auto">
          <a:xfrm>
            <a:off x="1981200" y="10668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lvl="2" eaLnBrk="1" hangingPunct="1">
              <a:lnSpc>
                <a:spcPct val="200000"/>
              </a:lnSpc>
            </a:pPr>
            <a:r>
              <a:rPr lang="en-US" altLang="en-US" dirty="0"/>
              <a:t>Client/server architecture is a computing model in which the server hosts, delivers and manages most of the resources and services to be consumed by the client. This type of architecture has one or more client computers connected to a central server over a network or internet connection.</a:t>
            </a:r>
          </a:p>
        </p:txBody>
      </p:sp>
    </p:spTree>
    <p:extLst>
      <p:ext uri="{BB962C8B-B14F-4D97-AF65-F5344CB8AC3E}">
        <p14:creationId xmlns:p14="http://schemas.microsoft.com/office/powerpoint/2010/main" val="40519148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8587154" cy="58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Two-tier  architecture</a:t>
            </a:r>
            <a:endParaRPr lang="en-US" sz="3200" dirty="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9F36512F-3417-4F16-A5C7-6D2C5DB7A43F}"/>
              </a:ext>
            </a:extLst>
          </p:cNvPr>
          <p:cNvSpPr/>
          <p:nvPr/>
        </p:nvSpPr>
        <p:spPr bwMode="auto">
          <a:xfrm>
            <a:off x="1983545" y="1350498"/>
            <a:ext cx="8159261" cy="4529797"/>
          </a:xfrm>
          <a:prstGeom prst="rect">
            <a:avLst/>
          </a:prstGeom>
          <a:blipFill>
            <a:blip r:embed="rId2"/>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41954382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8587154" cy="58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Three-tier  architecture</a:t>
            </a:r>
            <a:endParaRPr lang="en-US" sz="3200" dirty="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9F36512F-3417-4F16-A5C7-6D2C5DB7A43F}"/>
              </a:ext>
            </a:extLst>
          </p:cNvPr>
          <p:cNvSpPr/>
          <p:nvPr/>
        </p:nvSpPr>
        <p:spPr bwMode="auto">
          <a:xfrm>
            <a:off x="1983545" y="1350498"/>
            <a:ext cx="8159261" cy="4529797"/>
          </a:xfrm>
          <a:prstGeom prst="rect">
            <a:avLst/>
          </a:prstGeom>
          <a:blipFill>
            <a:blip r:embed="rId2"/>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4260319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8587154" cy="58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Three-tier  architecture</a:t>
            </a:r>
            <a:endParaRPr lang="en-US" sz="3200" dirty="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9F36512F-3417-4F16-A5C7-6D2C5DB7A43F}"/>
              </a:ext>
            </a:extLst>
          </p:cNvPr>
          <p:cNvSpPr/>
          <p:nvPr/>
        </p:nvSpPr>
        <p:spPr bwMode="auto">
          <a:xfrm>
            <a:off x="1983545" y="1350498"/>
            <a:ext cx="8159261" cy="4529797"/>
          </a:xfrm>
          <a:prstGeom prst="rect">
            <a:avLst/>
          </a:prstGeom>
          <a:blipFill>
            <a:blip r:embed="rId2"/>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8401858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Evolution of Computers</a:t>
            </a:r>
            <a:endParaRPr lang="en-US" sz="3200" dirty="0">
              <a:solidFill>
                <a:schemeClr val="bg1"/>
              </a:solidFill>
              <a:latin typeface="+mj-lt"/>
              <a:ea typeface="+mj-ea"/>
              <a:cs typeface="+mj-cs"/>
            </a:endParaRPr>
          </a:p>
        </p:txBody>
      </p:sp>
      <p:sp>
        <p:nvSpPr>
          <p:cNvPr id="3" name="Rectangle 2">
            <a:extLst>
              <a:ext uri="{FF2B5EF4-FFF2-40B4-BE49-F238E27FC236}">
                <a16:creationId xmlns:a16="http://schemas.microsoft.com/office/drawing/2014/main" id="{E4BA7EE5-ADA6-4AF4-92D4-D5CC2A54A052}"/>
              </a:ext>
            </a:extLst>
          </p:cNvPr>
          <p:cNvSpPr/>
          <p:nvPr/>
        </p:nvSpPr>
        <p:spPr bwMode="auto">
          <a:xfrm>
            <a:off x="1237958" y="1160584"/>
            <a:ext cx="2377440" cy="1378634"/>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4" name="Rectangle 3">
            <a:extLst>
              <a:ext uri="{FF2B5EF4-FFF2-40B4-BE49-F238E27FC236}">
                <a16:creationId xmlns:a16="http://schemas.microsoft.com/office/drawing/2014/main" id="{B830AE68-6096-4720-8040-4FC6B0D269C1}"/>
              </a:ext>
            </a:extLst>
          </p:cNvPr>
          <p:cNvSpPr/>
          <p:nvPr/>
        </p:nvSpPr>
        <p:spPr bwMode="auto">
          <a:xfrm>
            <a:off x="9383151" y="1350499"/>
            <a:ext cx="2377440" cy="1519311"/>
          </a:xfrm>
          <a:prstGeom prst="rect">
            <a:avLst/>
          </a:prstGeom>
          <a:blipFill>
            <a:blip r:embed="rId4"/>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Rectangle 4">
            <a:extLst>
              <a:ext uri="{FF2B5EF4-FFF2-40B4-BE49-F238E27FC236}">
                <a16:creationId xmlns:a16="http://schemas.microsoft.com/office/drawing/2014/main" id="{4CBC4F58-0024-4719-B8D9-C2B4A3F488CA}"/>
              </a:ext>
            </a:extLst>
          </p:cNvPr>
          <p:cNvSpPr/>
          <p:nvPr/>
        </p:nvSpPr>
        <p:spPr bwMode="auto">
          <a:xfrm>
            <a:off x="4747846" y="1134011"/>
            <a:ext cx="3502857" cy="2419644"/>
          </a:xfrm>
          <a:prstGeom prst="rect">
            <a:avLst/>
          </a:prstGeom>
          <a:blipFill>
            <a:blip r:embed="rId5"/>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6" name="Rectangle 5">
            <a:extLst>
              <a:ext uri="{FF2B5EF4-FFF2-40B4-BE49-F238E27FC236}">
                <a16:creationId xmlns:a16="http://schemas.microsoft.com/office/drawing/2014/main" id="{961F5A87-FD98-4098-9798-AB662B62C72F}"/>
              </a:ext>
            </a:extLst>
          </p:cNvPr>
          <p:cNvSpPr/>
          <p:nvPr/>
        </p:nvSpPr>
        <p:spPr bwMode="auto">
          <a:xfrm>
            <a:off x="872198" y="3932311"/>
            <a:ext cx="2743200" cy="1786597"/>
          </a:xfrm>
          <a:prstGeom prst="rect">
            <a:avLst/>
          </a:prstGeom>
          <a:blipFill>
            <a:blip r:embed="rId6"/>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7" name="Rectangle 6">
            <a:extLst>
              <a:ext uri="{FF2B5EF4-FFF2-40B4-BE49-F238E27FC236}">
                <a16:creationId xmlns:a16="http://schemas.microsoft.com/office/drawing/2014/main" id="{CCB06EB3-B288-4309-854A-3CA9D43322C9}"/>
              </a:ext>
            </a:extLst>
          </p:cNvPr>
          <p:cNvSpPr/>
          <p:nvPr/>
        </p:nvSpPr>
        <p:spPr bwMode="auto">
          <a:xfrm>
            <a:off x="4149969" y="3943639"/>
            <a:ext cx="2982351" cy="2194560"/>
          </a:xfrm>
          <a:prstGeom prst="rect">
            <a:avLst/>
          </a:prstGeom>
          <a:blipFill>
            <a:blip r:embed="rId7"/>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8" name="Rectangle 7">
            <a:extLst>
              <a:ext uri="{FF2B5EF4-FFF2-40B4-BE49-F238E27FC236}">
                <a16:creationId xmlns:a16="http://schemas.microsoft.com/office/drawing/2014/main" id="{8956B851-20CC-4179-83FE-B4B3314F6976}"/>
              </a:ext>
            </a:extLst>
          </p:cNvPr>
          <p:cNvSpPr/>
          <p:nvPr/>
        </p:nvSpPr>
        <p:spPr bwMode="auto">
          <a:xfrm>
            <a:off x="7499252" y="4030031"/>
            <a:ext cx="4318781" cy="2039033"/>
          </a:xfrm>
          <a:prstGeom prst="rect">
            <a:avLst/>
          </a:prstGeom>
          <a:blipFill>
            <a:blip r:embed="rId8"/>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 name="TextBox 8">
            <a:extLst>
              <a:ext uri="{FF2B5EF4-FFF2-40B4-BE49-F238E27FC236}">
                <a16:creationId xmlns:a16="http://schemas.microsoft.com/office/drawing/2014/main" id="{EABC7831-2E9C-48E6-A94E-A2662E5C177D}"/>
              </a:ext>
            </a:extLst>
          </p:cNvPr>
          <p:cNvSpPr txBox="1"/>
          <p:nvPr/>
        </p:nvSpPr>
        <p:spPr>
          <a:xfrm>
            <a:off x="1237958" y="2869810"/>
            <a:ext cx="2377440" cy="369332"/>
          </a:xfrm>
          <a:prstGeom prst="rect">
            <a:avLst/>
          </a:prstGeom>
          <a:noFill/>
        </p:spPr>
        <p:txBody>
          <a:bodyPr wrap="square" rtlCol="0">
            <a:spAutoFit/>
          </a:bodyPr>
          <a:lstStyle/>
          <a:p>
            <a:r>
              <a:rPr lang="en-US" dirty="0"/>
              <a:t>Mainframe Computer</a:t>
            </a:r>
          </a:p>
        </p:txBody>
      </p:sp>
      <p:sp>
        <p:nvSpPr>
          <p:cNvPr id="10" name="TextBox 9">
            <a:extLst>
              <a:ext uri="{FF2B5EF4-FFF2-40B4-BE49-F238E27FC236}">
                <a16:creationId xmlns:a16="http://schemas.microsoft.com/office/drawing/2014/main" id="{3EDD4DA5-28A4-459B-AE12-EE782BBC0156}"/>
              </a:ext>
            </a:extLst>
          </p:cNvPr>
          <p:cNvSpPr txBox="1"/>
          <p:nvPr/>
        </p:nvSpPr>
        <p:spPr>
          <a:xfrm>
            <a:off x="9383151" y="3059668"/>
            <a:ext cx="2377440" cy="369332"/>
          </a:xfrm>
          <a:prstGeom prst="rect">
            <a:avLst/>
          </a:prstGeom>
          <a:noFill/>
        </p:spPr>
        <p:txBody>
          <a:bodyPr wrap="square" rtlCol="0">
            <a:spAutoFit/>
          </a:bodyPr>
          <a:lstStyle/>
          <a:p>
            <a:r>
              <a:rPr lang="en-US" dirty="0"/>
              <a:t>Personal Computer</a:t>
            </a:r>
          </a:p>
        </p:txBody>
      </p:sp>
      <p:sp>
        <p:nvSpPr>
          <p:cNvPr id="11" name="TextBox 10">
            <a:extLst>
              <a:ext uri="{FF2B5EF4-FFF2-40B4-BE49-F238E27FC236}">
                <a16:creationId xmlns:a16="http://schemas.microsoft.com/office/drawing/2014/main" id="{F149B996-AB3A-4257-BA2A-1883F657198D}"/>
              </a:ext>
            </a:extLst>
          </p:cNvPr>
          <p:cNvSpPr txBox="1"/>
          <p:nvPr/>
        </p:nvSpPr>
        <p:spPr>
          <a:xfrm>
            <a:off x="5202700" y="3563981"/>
            <a:ext cx="2872155" cy="369332"/>
          </a:xfrm>
          <a:prstGeom prst="rect">
            <a:avLst/>
          </a:prstGeom>
          <a:noFill/>
        </p:spPr>
        <p:txBody>
          <a:bodyPr wrap="square" rtlCol="0">
            <a:spAutoFit/>
          </a:bodyPr>
          <a:lstStyle/>
          <a:p>
            <a:r>
              <a:rPr lang="en-US" dirty="0"/>
              <a:t>Client Server architecture</a:t>
            </a:r>
          </a:p>
        </p:txBody>
      </p:sp>
      <p:sp>
        <p:nvSpPr>
          <p:cNvPr id="12" name="TextBox 11">
            <a:extLst>
              <a:ext uri="{FF2B5EF4-FFF2-40B4-BE49-F238E27FC236}">
                <a16:creationId xmlns:a16="http://schemas.microsoft.com/office/drawing/2014/main" id="{C8EE43B7-CFD5-411F-B902-67E6A03DE8D9}"/>
              </a:ext>
            </a:extLst>
          </p:cNvPr>
          <p:cNvSpPr txBox="1"/>
          <p:nvPr/>
        </p:nvSpPr>
        <p:spPr>
          <a:xfrm>
            <a:off x="807720" y="5813419"/>
            <a:ext cx="2872155" cy="369332"/>
          </a:xfrm>
          <a:prstGeom prst="rect">
            <a:avLst/>
          </a:prstGeom>
          <a:noFill/>
        </p:spPr>
        <p:txBody>
          <a:bodyPr wrap="square" rtlCol="0">
            <a:spAutoFit/>
          </a:bodyPr>
          <a:lstStyle/>
          <a:p>
            <a:r>
              <a:rPr lang="en-US" dirty="0"/>
              <a:t>Two-Tier Architecture</a:t>
            </a:r>
          </a:p>
        </p:txBody>
      </p:sp>
      <p:sp>
        <p:nvSpPr>
          <p:cNvPr id="13" name="TextBox 12">
            <a:extLst>
              <a:ext uri="{FF2B5EF4-FFF2-40B4-BE49-F238E27FC236}">
                <a16:creationId xmlns:a16="http://schemas.microsoft.com/office/drawing/2014/main" id="{87961167-ADBD-4BAC-8D43-FFCAB2D68ED8}"/>
              </a:ext>
            </a:extLst>
          </p:cNvPr>
          <p:cNvSpPr txBox="1"/>
          <p:nvPr/>
        </p:nvSpPr>
        <p:spPr>
          <a:xfrm>
            <a:off x="4747846" y="6158859"/>
            <a:ext cx="2872155" cy="369332"/>
          </a:xfrm>
          <a:prstGeom prst="rect">
            <a:avLst/>
          </a:prstGeom>
          <a:noFill/>
        </p:spPr>
        <p:txBody>
          <a:bodyPr wrap="square" rtlCol="0">
            <a:spAutoFit/>
          </a:bodyPr>
          <a:lstStyle/>
          <a:p>
            <a:r>
              <a:rPr lang="en-US" dirty="0"/>
              <a:t>Three-Tier Architecture</a:t>
            </a:r>
          </a:p>
        </p:txBody>
      </p:sp>
      <p:sp>
        <p:nvSpPr>
          <p:cNvPr id="14" name="TextBox 13">
            <a:extLst>
              <a:ext uri="{FF2B5EF4-FFF2-40B4-BE49-F238E27FC236}">
                <a16:creationId xmlns:a16="http://schemas.microsoft.com/office/drawing/2014/main" id="{0B540E54-A78C-426A-B945-0C470434813E}"/>
              </a:ext>
            </a:extLst>
          </p:cNvPr>
          <p:cNvSpPr txBox="1"/>
          <p:nvPr/>
        </p:nvSpPr>
        <p:spPr>
          <a:xfrm>
            <a:off x="8945878" y="6158859"/>
            <a:ext cx="2872155" cy="369332"/>
          </a:xfrm>
          <a:prstGeom prst="rect">
            <a:avLst/>
          </a:prstGeom>
          <a:noFill/>
        </p:spPr>
        <p:txBody>
          <a:bodyPr wrap="square" rtlCol="0">
            <a:spAutoFit/>
          </a:bodyPr>
          <a:lstStyle/>
          <a:p>
            <a:r>
              <a:rPr lang="en-US" dirty="0"/>
              <a:t>N-Tier Architecture</a:t>
            </a:r>
          </a:p>
        </p:txBody>
      </p:sp>
    </p:spTree>
    <p:extLst>
      <p:ext uri="{BB962C8B-B14F-4D97-AF65-F5344CB8AC3E}">
        <p14:creationId xmlns:p14="http://schemas.microsoft.com/office/powerpoint/2010/main" val="4153084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EA2F75C-018C-47BB-9E8C-0BEDA5DC5CDE}"/>
              </a:ext>
            </a:extLst>
          </p:cNvPr>
          <p:cNvSpPr txBox="1">
            <a:spLocks noChangeArrowheads="1"/>
          </p:cNvSpPr>
          <p:nvPr/>
        </p:nvSpPr>
        <p:spPr bwMode="auto">
          <a:xfrm>
            <a:off x="1981200" y="10668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lvl="2" eaLnBrk="1" hangingPunct="1">
              <a:lnSpc>
                <a:spcPct val="200000"/>
              </a:lnSpc>
            </a:pPr>
            <a:r>
              <a:rPr lang="en-US" altLang="en-US" dirty="0"/>
              <a:t>A web application is a software application that runs on a remote server. </a:t>
            </a:r>
          </a:p>
          <a:p>
            <a:pPr lvl="2" eaLnBrk="1" hangingPunct="1">
              <a:lnSpc>
                <a:spcPct val="200000"/>
              </a:lnSpc>
            </a:pPr>
            <a:r>
              <a:rPr lang="en-US" altLang="en-US" dirty="0"/>
              <a:t>Web browsers are used to access Web applications, over a network, such as the Internet. </a:t>
            </a:r>
          </a:p>
          <a:p>
            <a:pPr marL="914400" lvl="2" indent="0" eaLnBrk="1" hangingPunct="1">
              <a:lnSpc>
                <a:spcPct val="200000"/>
              </a:lnSpc>
              <a:buNone/>
            </a:pPr>
            <a:r>
              <a:rPr lang="en-US" altLang="en-US" dirty="0"/>
              <a:t>   (ex: Facebook, Gmail etc..)</a:t>
            </a:r>
          </a:p>
        </p:txBody>
      </p:sp>
      <p:sp>
        <p:nvSpPr>
          <p:cNvPr id="3" name="TextBox 2">
            <a:extLst>
              <a:ext uri="{FF2B5EF4-FFF2-40B4-BE49-F238E27FC236}">
                <a16:creationId xmlns:a16="http://schemas.microsoft.com/office/drawing/2014/main" id="{130EEF78-DB1B-439B-AF97-C04D8A249121}"/>
              </a:ext>
            </a:extLst>
          </p:cNvPr>
          <p:cNvSpPr txBox="1">
            <a:spLocks noChangeArrowheads="1"/>
          </p:cNvSpPr>
          <p:nvPr/>
        </p:nvSpPr>
        <p:spPr bwMode="auto">
          <a:xfrm>
            <a:off x="1752600" y="304800"/>
            <a:ext cx="8587154" cy="58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latin typeface="+mj-lt"/>
                <a:ea typeface="+mj-ea"/>
                <a:cs typeface="Arial" panose="020B0604020202020204" pitchFamily="34" charset="0"/>
              </a:rPr>
              <a:t>Web Application</a:t>
            </a:r>
            <a:endParaRPr lang="en-US" sz="3200" dirty="0">
              <a:latin typeface="+mj-lt"/>
              <a:ea typeface="+mj-ea"/>
              <a:cs typeface="+mj-cs"/>
            </a:endParaRPr>
          </a:p>
        </p:txBody>
      </p:sp>
    </p:spTree>
    <p:extLst>
      <p:ext uri="{BB962C8B-B14F-4D97-AF65-F5344CB8AC3E}">
        <p14:creationId xmlns:p14="http://schemas.microsoft.com/office/powerpoint/2010/main" val="946256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Web Applications</a:t>
            </a:r>
            <a:endParaRPr lang="en-US" sz="3200" dirty="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4CBC4F58-0024-4719-B8D9-C2B4A3F488CA}"/>
              </a:ext>
            </a:extLst>
          </p:cNvPr>
          <p:cNvSpPr/>
          <p:nvPr/>
        </p:nvSpPr>
        <p:spPr bwMode="auto">
          <a:xfrm>
            <a:off x="1244990" y="1175657"/>
            <a:ext cx="3767882" cy="2253343"/>
          </a:xfrm>
          <a:prstGeom prst="rect">
            <a:avLst/>
          </a:prstGeom>
          <a:blipFill>
            <a:blip r:embed="rId3"/>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7" name="Rectangle 6">
            <a:extLst>
              <a:ext uri="{FF2B5EF4-FFF2-40B4-BE49-F238E27FC236}">
                <a16:creationId xmlns:a16="http://schemas.microsoft.com/office/drawing/2014/main" id="{CCB06EB3-B288-4309-854A-3CA9D43322C9}"/>
              </a:ext>
            </a:extLst>
          </p:cNvPr>
          <p:cNvSpPr/>
          <p:nvPr/>
        </p:nvSpPr>
        <p:spPr bwMode="auto">
          <a:xfrm>
            <a:off x="3615397" y="3715657"/>
            <a:ext cx="4646859" cy="2837543"/>
          </a:xfrm>
          <a:prstGeom prst="rect">
            <a:avLst/>
          </a:prstGeom>
          <a:blipFill>
            <a:blip r:embed="rId4"/>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5" name="Rectangle 14">
            <a:extLst>
              <a:ext uri="{FF2B5EF4-FFF2-40B4-BE49-F238E27FC236}">
                <a16:creationId xmlns:a16="http://schemas.microsoft.com/office/drawing/2014/main" id="{DEF66BE0-CC43-44D3-863D-31F834C35433}"/>
              </a:ext>
            </a:extLst>
          </p:cNvPr>
          <p:cNvSpPr/>
          <p:nvPr/>
        </p:nvSpPr>
        <p:spPr bwMode="auto">
          <a:xfrm>
            <a:off x="7014418" y="1175657"/>
            <a:ext cx="3767882" cy="2253343"/>
          </a:xfrm>
          <a:prstGeom prst="rect">
            <a:avLst/>
          </a:prstGeom>
          <a:blipFill>
            <a:blip r:embed="rId5"/>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54814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a:extLst>
              <a:ext uri="{FF2B5EF4-FFF2-40B4-BE49-F238E27FC236}">
                <a16:creationId xmlns:a16="http://schemas.microsoft.com/office/drawing/2014/main" id="{333300CC-3EA3-4325-93DA-9F014881A923}"/>
              </a:ext>
            </a:extLst>
          </p:cNvPr>
          <p:cNvGrpSpPr>
            <a:grpSpLocks noChangeAspect="1"/>
          </p:cNvGrpSpPr>
          <p:nvPr/>
        </p:nvGrpSpPr>
        <p:grpSpPr bwMode="auto">
          <a:xfrm>
            <a:off x="2222500" y="1619250"/>
            <a:ext cx="7791450" cy="5410200"/>
            <a:chOff x="116" y="720"/>
            <a:chExt cx="5712" cy="3009"/>
          </a:xfrm>
        </p:grpSpPr>
        <p:sp>
          <p:nvSpPr>
            <p:cNvPr id="8196" name="AutoShape 4">
              <a:extLst>
                <a:ext uri="{FF2B5EF4-FFF2-40B4-BE49-F238E27FC236}">
                  <a16:creationId xmlns:a16="http://schemas.microsoft.com/office/drawing/2014/main" id="{D79F9BE5-C01B-4AC2-A964-56833361E27C}"/>
                </a:ext>
              </a:extLst>
            </p:cNvPr>
            <p:cNvSpPr>
              <a:spLocks noChangeAspect="1" noChangeArrowheads="1" noTextEdit="1"/>
            </p:cNvSpPr>
            <p:nvPr/>
          </p:nvSpPr>
          <p:spPr bwMode="auto">
            <a:xfrm>
              <a:off x="116" y="720"/>
              <a:ext cx="5712" cy="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8197" name="Group 206">
              <a:extLst>
                <a:ext uri="{FF2B5EF4-FFF2-40B4-BE49-F238E27FC236}">
                  <a16:creationId xmlns:a16="http://schemas.microsoft.com/office/drawing/2014/main" id="{BCA85B51-2DAF-4276-B600-CEABC9516467}"/>
                </a:ext>
              </a:extLst>
            </p:cNvPr>
            <p:cNvGrpSpPr>
              <a:grpSpLocks/>
            </p:cNvGrpSpPr>
            <p:nvPr/>
          </p:nvGrpSpPr>
          <p:grpSpPr bwMode="auto">
            <a:xfrm>
              <a:off x="227" y="739"/>
              <a:ext cx="5388" cy="2250"/>
              <a:chOff x="227" y="739"/>
              <a:chExt cx="5388" cy="2250"/>
            </a:xfrm>
          </p:grpSpPr>
          <p:sp>
            <p:nvSpPr>
              <p:cNvPr id="8278" name="Line 6">
                <a:extLst>
                  <a:ext uri="{FF2B5EF4-FFF2-40B4-BE49-F238E27FC236}">
                    <a16:creationId xmlns:a16="http://schemas.microsoft.com/office/drawing/2014/main" id="{D90B679C-71CB-4331-9CC7-CB220AB9043D}"/>
                  </a:ext>
                </a:extLst>
              </p:cNvPr>
              <p:cNvSpPr>
                <a:spLocks noChangeShapeType="1"/>
              </p:cNvSpPr>
              <p:nvPr/>
            </p:nvSpPr>
            <p:spPr bwMode="auto">
              <a:xfrm flipV="1">
                <a:off x="2375" y="2054"/>
                <a:ext cx="333" cy="2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9" name="Line 7">
                <a:extLst>
                  <a:ext uri="{FF2B5EF4-FFF2-40B4-BE49-F238E27FC236}">
                    <a16:creationId xmlns:a16="http://schemas.microsoft.com/office/drawing/2014/main" id="{39E59A2D-6CB2-4FEF-9975-F561520C8A6E}"/>
                  </a:ext>
                </a:extLst>
              </p:cNvPr>
              <p:cNvSpPr>
                <a:spLocks noChangeShapeType="1"/>
              </p:cNvSpPr>
              <p:nvPr/>
            </p:nvSpPr>
            <p:spPr bwMode="auto">
              <a:xfrm flipV="1">
                <a:off x="2708" y="2054"/>
                <a:ext cx="0" cy="35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0" name="Line 8">
                <a:extLst>
                  <a:ext uri="{FF2B5EF4-FFF2-40B4-BE49-F238E27FC236}">
                    <a16:creationId xmlns:a16="http://schemas.microsoft.com/office/drawing/2014/main" id="{5F989F39-71BD-4BC9-8F05-8C76BD7A3DB1}"/>
                  </a:ext>
                </a:extLst>
              </p:cNvPr>
              <p:cNvSpPr>
                <a:spLocks noChangeShapeType="1"/>
              </p:cNvSpPr>
              <p:nvPr/>
            </p:nvSpPr>
            <p:spPr bwMode="auto">
              <a:xfrm flipH="1" flipV="1">
                <a:off x="2708" y="2054"/>
                <a:ext cx="333" cy="2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1" name="Line 9">
                <a:extLst>
                  <a:ext uri="{FF2B5EF4-FFF2-40B4-BE49-F238E27FC236}">
                    <a16:creationId xmlns:a16="http://schemas.microsoft.com/office/drawing/2014/main" id="{3EDEFA62-2139-4CAC-8459-220785A098E7}"/>
                  </a:ext>
                </a:extLst>
              </p:cNvPr>
              <p:cNvSpPr>
                <a:spLocks noChangeShapeType="1"/>
              </p:cNvSpPr>
              <p:nvPr/>
            </p:nvSpPr>
            <p:spPr bwMode="auto">
              <a:xfrm flipH="1">
                <a:off x="2708" y="2054"/>
                <a:ext cx="5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2" name="Line 10">
                <a:extLst>
                  <a:ext uri="{FF2B5EF4-FFF2-40B4-BE49-F238E27FC236}">
                    <a16:creationId xmlns:a16="http://schemas.microsoft.com/office/drawing/2014/main" id="{ABB9BC7A-A0AC-4403-9754-B1C5B43C582D}"/>
                  </a:ext>
                </a:extLst>
              </p:cNvPr>
              <p:cNvSpPr>
                <a:spLocks noChangeShapeType="1"/>
              </p:cNvSpPr>
              <p:nvPr/>
            </p:nvSpPr>
            <p:spPr bwMode="auto">
              <a:xfrm flipH="1">
                <a:off x="2708" y="1803"/>
                <a:ext cx="333" cy="25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3" name="Line 11">
                <a:extLst>
                  <a:ext uri="{FF2B5EF4-FFF2-40B4-BE49-F238E27FC236}">
                    <a16:creationId xmlns:a16="http://schemas.microsoft.com/office/drawing/2014/main" id="{E202C054-220A-4537-96BA-E1F8BD496AE8}"/>
                  </a:ext>
                </a:extLst>
              </p:cNvPr>
              <p:cNvSpPr>
                <a:spLocks noChangeShapeType="1"/>
              </p:cNvSpPr>
              <p:nvPr/>
            </p:nvSpPr>
            <p:spPr bwMode="auto">
              <a:xfrm>
                <a:off x="2708" y="1674"/>
                <a:ext cx="0" cy="38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4" name="Line 12">
                <a:extLst>
                  <a:ext uri="{FF2B5EF4-FFF2-40B4-BE49-F238E27FC236}">
                    <a16:creationId xmlns:a16="http://schemas.microsoft.com/office/drawing/2014/main" id="{0FD22870-B02E-46C4-B7AD-71CF7D17F1F5}"/>
                  </a:ext>
                </a:extLst>
              </p:cNvPr>
              <p:cNvSpPr>
                <a:spLocks noChangeShapeType="1"/>
              </p:cNvSpPr>
              <p:nvPr/>
            </p:nvSpPr>
            <p:spPr bwMode="auto">
              <a:xfrm>
                <a:off x="2476" y="1841"/>
                <a:ext cx="232" cy="21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5" name="Line 13">
                <a:extLst>
                  <a:ext uri="{FF2B5EF4-FFF2-40B4-BE49-F238E27FC236}">
                    <a16:creationId xmlns:a16="http://schemas.microsoft.com/office/drawing/2014/main" id="{D00C9E17-EFFB-4F83-98C9-B453EA830A2B}"/>
                  </a:ext>
                </a:extLst>
              </p:cNvPr>
              <p:cNvSpPr>
                <a:spLocks noChangeShapeType="1"/>
              </p:cNvSpPr>
              <p:nvPr/>
            </p:nvSpPr>
            <p:spPr bwMode="auto">
              <a:xfrm>
                <a:off x="2208" y="2054"/>
                <a:ext cx="5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6" name="Freeform 14">
                <a:extLst>
                  <a:ext uri="{FF2B5EF4-FFF2-40B4-BE49-F238E27FC236}">
                    <a16:creationId xmlns:a16="http://schemas.microsoft.com/office/drawing/2014/main" id="{D0C71989-CC99-4EC9-9DAF-3355B547BFBA}"/>
                  </a:ext>
                </a:extLst>
              </p:cNvPr>
              <p:cNvSpPr>
                <a:spLocks noEditPoints="1"/>
              </p:cNvSpPr>
              <p:nvPr/>
            </p:nvSpPr>
            <p:spPr bwMode="auto">
              <a:xfrm>
                <a:off x="2041" y="1553"/>
                <a:ext cx="1333" cy="1001"/>
              </a:xfrm>
              <a:custGeom>
                <a:avLst/>
                <a:gdLst>
                  <a:gd name="T0" fmla="*/ 0 w 1333"/>
                  <a:gd name="T1" fmla="*/ 0 h 1001"/>
                  <a:gd name="T2" fmla="*/ 1333 w 1333"/>
                  <a:gd name="T3" fmla="*/ 0 h 1001"/>
                  <a:gd name="T4" fmla="*/ 1333 w 1333"/>
                  <a:gd name="T5" fmla="*/ 1001 h 1001"/>
                  <a:gd name="T6" fmla="*/ 0 w 1333"/>
                  <a:gd name="T7" fmla="*/ 1001 h 1001"/>
                  <a:gd name="T8" fmla="*/ 0 w 1333"/>
                  <a:gd name="T9" fmla="*/ 0 h 1001"/>
                  <a:gd name="T10" fmla="*/ 1333 w 1333"/>
                  <a:gd name="T11" fmla="*/ 501 h 1001"/>
                  <a:gd name="T12" fmla="*/ 1324 w 1333"/>
                  <a:gd name="T13" fmla="*/ 417 h 1001"/>
                  <a:gd name="T14" fmla="*/ 1296 w 1333"/>
                  <a:gd name="T15" fmla="*/ 334 h 1001"/>
                  <a:gd name="T16" fmla="*/ 1250 w 1333"/>
                  <a:gd name="T17" fmla="*/ 260 h 1001"/>
                  <a:gd name="T18" fmla="*/ 1195 w 1333"/>
                  <a:gd name="T19" fmla="*/ 195 h 1001"/>
                  <a:gd name="T20" fmla="*/ 1121 w 1333"/>
                  <a:gd name="T21" fmla="*/ 130 h 1001"/>
                  <a:gd name="T22" fmla="*/ 1028 w 1333"/>
                  <a:gd name="T23" fmla="*/ 84 h 1001"/>
                  <a:gd name="T24" fmla="*/ 935 w 1333"/>
                  <a:gd name="T25" fmla="*/ 37 h 1001"/>
                  <a:gd name="T26" fmla="*/ 834 w 1333"/>
                  <a:gd name="T27" fmla="*/ 19 h 1001"/>
                  <a:gd name="T28" fmla="*/ 722 w 1333"/>
                  <a:gd name="T29" fmla="*/ 0 h 1001"/>
                  <a:gd name="T30" fmla="*/ 611 w 1333"/>
                  <a:gd name="T31" fmla="*/ 0 h 1001"/>
                  <a:gd name="T32" fmla="*/ 500 w 1333"/>
                  <a:gd name="T33" fmla="*/ 19 h 1001"/>
                  <a:gd name="T34" fmla="*/ 398 w 1333"/>
                  <a:gd name="T35" fmla="*/ 37 h 1001"/>
                  <a:gd name="T36" fmla="*/ 306 w 1333"/>
                  <a:gd name="T37" fmla="*/ 84 h 1001"/>
                  <a:gd name="T38" fmla="*/ 213 w 1333"/>
                  <a:gd name="T39" fmla="*/ 130 h 1001"/>
                  <a:gd name="T40" fmla="*/ 139 w 1333"/>
                  <a:gd name="T41" fmla="*/ 195 h 1001"/>
                  <a:gd name="T42" fmla="*/ 84 w 1333"/>
                  <a:gd name="T43" fmla="*/ 260 h 1001"/>
                  <a:gd name="T44" fmla="*/ 37 w 1333"/>
                  <a:gd name="T45" fmla="*/ 334 h 1001"/>
                  <a:gd name="T46" fmla="*/ 10 w 1333"/>
                  <a:gd name="T47" fmla="*/ 417 h 1001"/>
                  <a:gd name="T48" fmla="*/ 0 w 1333"/>
                  <a:gd name="T49" fmla="*/ 501 h 1001"/>
                  <a:gd name="T50" fmla="*/ 10 w 1333"/>
                  <a:gd name="T51" fmla="*/ 584 h 1001"/>
                  <a:gd name="T52" fmla="*/ 37 w 1333"/>
                  <a:gd name="T53" fmla="*/ 658 h 1001"/>
                  <a:gd name="T54" fmla="*/ 84 w 1333"/>
                  <a:gd name="T55" fmla="*/ 741 h 1001"/>
                  <a:gd name="T56" fmla="*/ 139 w 1333"/>
                  <a:gd name="T57" fmla="*/ 806 h 1001"/>
                  <a:gd name="T58" fmla="*/ 213 w 1333"/>
                  <a:gd name="T59" fmla="*/ 871 h 1001"/>
                  <a:gd name="T60" fmla="*/ 306 w 1333"/>
                  <a:gd name="T61" fmla="*/ 917 h 1001"/>
                  <a:gd name="T62" fmla="*/ 398 w 1333"/>
                  <a:gd name="T63" fmla="*/ 954 h 1001"/>
                  <a:gd name="T64" fmla="*/ 500 w 1333"/>
                  <a:gd name="T65" fmla="*/ 982 h 1001"/>
                  <a:gd name="T66" fmla="*/ 611 w 1333"/>
                  <a:gd name="T67" fmla="*/ 1001 h 1001"/>
                  <a:gd name="T68" fmla="*/ 722 w 1333"/>
                  <a:gd name="T69" fmla="*/ 1001 h 1001"/>
                  <a:gd name="T70" fmla="*/ 834 w 1333"/>
                  <a:gd name="T71" fmla="*/ 982 h 1001"/>
                  <a:gd name="T72" fmla="*/ 935 w 1333"/>
                  <a:gd name="T73" fmla="*/ 954 h 1001"/>
                  <a:gd name="T74" fmla="*/ 1028 w 1333"/>
                  <a:gd name="T75" fmla="*/ 917 h 1001"/>
                  <a:gd name="T76" fmla="*/ 1121 w 1333"/>
                  <a:gd name="T77" fmla="*/ 871 h 1001"/>
                  <a:gd name="T78" fmla="*/ 1195 w 1333"/>
                  <a:gd name="T79" fmla="*/ 806 h 1001"/>
                  <a:gd name="T80" fmla="*/ 1250 w 1333"/>
                  <a:gd name="T81" fmla="*/ 741 h 1001"/>
                  <a:gd name="T82" fmla="*/ 1296 w 1333"/>
                  <a:gd name="T83" fmla="*/ 658 h 1001"/>
                  <a:gd name="T84" fmla="*/ 1324 w 1333"/>
                  <a:gd name="T85" fmla="*/ 584 h 1001"/>
                  <a:gd name="T86" fmla="*/ 1333 w 1333"/>
                  <a:gd name="T87" fmla="*/ 501 h 100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33"/>
                  <a:gd name="T133" fmla="*/ 0 h 1001"/>
                  <a:gd name="T134" fmla="*/ 1333 w 1333"/>
                  <a:gd name="T135" fmla="*/ 1001 h 100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33" h="1001">
                    <a:moveTo>
                      <a:pt x="0" y="0"/>
                    </a:moveTo>
                    <a:lnTo>
                      <a:pt x="1333" y="0"/>
                    </a:lnTo>
                    <a:lnTo>
                      <a:pt x="1333" y="1001"/>
                    </a:lnTo>
                    <a:lnTo>
                      <a:pt x="0" y="1001"/>
                    </a:lnTo>
                    <a:lnTo>
                      <a:pt x="0" y="0"/>
                    </a:lnTo>
                    <a:close/>
                    <a:moveTo>
                      <a:pt x="1333" y="501"/>
                    </a:moveTo>
                    <a:lnTo>
                      <a:pt x="1324" y="417"/>
                    </a:lnTo>
                    <a:lnTo>
                      <a:pt x="1296" y="334"/>
                    </a:lnTo>
                    <a:lnTo>
                      <a:pt x="1250" y="260"/>
                    </a:lnTo>
                    <a:lnTo>
                      <a:pt x="1195" y="195"/>
                    </a:lnTo>
                    <a:lnTo>
                      <a:pt x="1121" y="130"/>
                    </a:lnTo>
                    <a:lnTo>
                      <a:pt x="1028" y="84"/>
                    </a:lnTo>
                    <a:lnTo>
                      <a:pt x="935" y="37"/>
                    </a:lnTo>
                    <a:lnTo>
                      <a:pt x="834" y="19"/>
                    </a:lnTo>
                    <a:lnTo>
                      <a:pt x="722" y="0"/>
                    </a:lnTo>
                    <a:lnTo>
                      <a:pt x="611" y="0"/>
                    </a:lnTo>
                    <a:lnTo>
                      <a:pt x="500" y="19"/>
                    </a:lnTo>
                    <a:lnTo>
                      <a:pt x="398" y="37"/>
                    </a:lnTo>
                    <a:lnTo>
                      <a:pt x="306" y="84"/>
                    </a:lnTo>
                    <a:lnTo>
                      <a:pt x="213" y="130"/>
                    </a:lnTo>
                    <a:lnTo>
                      <a:pt x="139" y="195"/>
                    </a:lnTo>
                    <a:lnTo>
                      <a:pt x="84" y="260"/>
                    </a:lnTo>
                    <a:lnTo>
                      <a:pt x="37" y="334"/>
                    </a:lnTo>
                    <a:lnTo>
                      <a:pt x="10" y="417"/>
                    </a:lnTo>
                    <a:lnTo>
                      <a:pt x="0" y="501"/>
                    </a:lnTo>
                    <a:lnTo>
                      <a:pt x="10" y="584"/>
                    </a:lnTo>
                    <a:lnTo>
                      <a:pt x="37" y="658"/>
                    </a:lnTo>
                    <a:lnTo>
                      <a:pt x="84" y="741"/>
                    </a:lnTo>
                    <a:lnTo>
                      <a:pt x="139" y="806"/>
                    </a:lnTo>
                    <a:lnTo>
                      <a:pt x="213" y="871"/>
                    </a:lnTo>
                    <a:lnTo>
                      <a:pt x="306" y="917"/>
                    </a:lnTo>
                    <a:lnTo>
                      <a:pt x="398" y="954"/>
                    </a:lnTo>
                    <a:lnTo>
                      <a:pt x="500" y="982"/>
                    </a:lnTo>
                    <a:lnTo>
                      <a:pt x="611" y="1001"/>
                    </a:lnTo>
                    <a:lnTo>
                      <a:pt x="722" y="1001"/>
                    </a:lnTo>
                    <a:lnTo>
                      <a:pt x="834" y="982"/>
                    </a:lnTo>
                    <a:lnTo>
                      <a:pt x="935" y="954"/>
                    </a:lnTo>
                    <a:lnTo>
                      <a:pt x="1028" y="917"/>
                    </a:lnTo>
                    <a:lnTo>
                      <a:pt x="1121" y="871"/>
                    </a:lnTo>
                    <a:lnTo>
                      <a:pt x="1195" y="806"/>
                    </a:lnTo>
                    <a:lnTo>
                      <a:pt x="1250" y="741"/>
                    </a:lnTo>
                    <a:lnTo>
                      <a:pt x="1296" y="658"/>
                    </a:lnTo>
                    <a:lnTo>
                      <a:pt x="1324" y="584"/>
                    </a:lnTo>
                    <a:lnTo>
                      <a:pt x="1333" y="50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7" name="Freeform 15">
                <a:extLst>
                  <a:ext uri="{FF2B5EF4-FFF2-40B4-BE49-F238E27FC236}">
                    <a16:creationId xmlns:a16="http://schemas.microsoft.com/office/drawing/2014/main" id="{1628B860-FC3A-4497-958B-4B26EEBD07DF}"/>
                  </a:ext>
                </a:extLst>
              </p:cNvPr>
              <p:cNvSpPr>
                <a:spLocks noEditPoints="1"/>
              </p:cNvSpPr>
              <p:nvPr/>
            </p:nvSpPr>
            <p:spPr bwMode="auto">
              <a:xfrm>
                <a:off x="2041" y="1553"/>
                <a:ext cx="1333" cy="1001"/>
              </a:xfrm>
              <a:custGeom>
                <a:avLst/>
                <a:gdLst>
                  <a:gd name="T0" fmla="*/ 1324 w 1333"/>
                  <a:gd name="T1" fmla="*/ 417 h 1001"/>
                  <a:gd name="T2" fmla="*/ 1250 w 1333"/>
                  <a:gd name="T3" fmla="*/ 260 h 1001"/>
                  <a:gd name="T4" fmla="*/ 1121 w 1333"/>
                  <a:gd name="T5" fmla="*/ 130 h 1001"/>
                  <a:gd name="T6" fmla="*/ 935 w 1333"/>
                  <a:gd name="T7" fmla="*/ 37 h 1001"/>
                  <a:gd name="T8" fmla="*/ 722 w 1333"/>
                  <a:gd name="T9" fmla="*/ 0 h 1001"/>
                  <a:gd name="T10" fmla="*/ 500 w 1333"/>
                  <a:gd name="T11" fmla="*/ 19 h 1001"/>
                  <a:gd name="T12" fmla="*/ 306 w 1333"/>
                  <a:gd name="T13" fmla="*/ 84 h 1001"/>
                  <a:gd name="T14" fmla="*/ 139 w 1333"/>
                  <a:gd name="T15" fmla="*/ 195 h 1001"/>
                  <a:gd name="T16" fmla="*/ 37 w 1333"/>
                  <a:gd name="T17" fmla="*/ 334 h 1001"/>
                  <a:gd name="T18" fmla="*/ 0 w 1333"/>
                  <a:gd name="T19" fmla="*/ 501 h 1001"/>
                  <a:gd name="T20" fmla="*/ 37 w 1333"/>
                  <a:gd name="T21" fmla="*/ 658 h 1001"/>
                  <a:gd name="T22" fmla="*/ 139 w 1333"/>
                  <a:gd name="T23" fmla="*/ 806 h 1001"/>
                  <a:gd name="T24" fmla="*/ 306 w 1333"/>
                  <a:gd name="T25" fmla="*/ 917 h 1001"/>
                  <a:gd name="T26" fmla="*/ 500 w 1333"/>
                  <a:gd name="T27" fmla="*/ 982 h 1001"/>
                  <a:gd name="T28" fmla="*/ 722 w 1333"/>
                  <a:gd name="T29" fmla="*/ 1001 h 1001"/>
                  <a:gd name="T30" fmla="*/ 935 w 1333"/>
                  <a:gd name="T31" fmla="*/ 954 h 1001"/>
                  <a:gd name="T32" fmla="*/ 1121 w 1333"/>
                  <a:gd name="T33" fmla="*/ 871 h 1001"/>
                  <a:gd name="T34" fmla="*/ 1250 w 1333"/>
                  <a:gd name="T35" fmla="*/ 741 h 1001"/>
                  <a:gd name="T36" fmla="*/ 1324 w 1333"/>
                  <a:gd name="T37" fmla="*/ 584 h 1001"/>
                  <a:gd name="T38" fmla="*/ 1306 w 1333"/>
                  <a:gd name="T39" fmla="*/ 501 h 1001"/>
                  <a:gd name="T40" fmla="*/ 1269 w 1333"/>
                  <a:gd name="T41" fmla="*/ 343 h 1001"/>
                  <a:gd name="T42" fmla="*/ 1167 w 1333"/>
                  <a:gd name="T43" fmla="*/ 195 h 1001"/>
                  <a:gd name="T44" fmla="*/ 1000 w 1333"/>
                  <a:gd name="T45" fmla="*/ 93 h 1001"/>
                  <a:gd name="T46" fmla="*/ 806 w 1333"/>
                  <a:gd name="T47" fmla="*/ 28 h 1001"/>
                  <a:gd name="T48" fmla="*/ 584 w 1333"/>
                  <a:gd name="T49" fmla="*/ 28 h 1001"/>
                  <a:gd name="T50" fmla="*/ 380 w 1333"/>
                  <a:gd name="T51" fmla="*/ 75 h 1001"/>
                  <a:gd name="T52" fmla="*/ 204 w 1333"/>
                  <a:gd name="T53" fmla="*/ 167 h 1001"/>
                  <a:gd name="T54" fmla="*/ 84 w 1333"/>
                  <a:gd name="T55" fmla="*/ 306 h 1001"/>
                  <a:gd name="T56" fmla="*/ 28 w 1333"/>
                  <a:gd name="T57" fmla="*/ 463 h 1001"/>
                  <a:gd name="T58" fmla="*/ 47 w 1333"/>
                  <a:gd name="T59" fmla="*/ 621 h 1001"/>
                  <a:gd name="T60" fmla="*/ 139 w 1333"/>
                  <a:gd name="T61" fmla="*/ 769 h 1001"/>
                  <a:gd name="T62" fmla="*/ 287 w 1333"/>
                  <a:gd name="T63" fmla="*/ 889 h 1001"/>
                  <a:gd name="T64" fmla="*/ 482 w 1333"/>
                  <a:gd name="T65" fmla="*/ 954 h 1001"/>
                  <a:gd name="T66" fmla="*/ 695 w 1333"/>
                  <a:gd name="T67" fmla="*/ 982 h 1001"/>
                  <a:gd name="T68" fmla="*/ 908 w 1333"/>
                  <a:gd name="T69" fmla="*/ 945 h 1001"/>
                  <a:gd name="T70" fmla="*/ 1093 w 1333"/>
                  <a:gd name="T71" fmla="*/ 862 h 1001"/>
                  <a:gd name="T72" fmla="*/ 1222 w 1333"/>
                  <a:gd name="T73" fmla="*/ 732 h 1001"/>
                  <a:gd name="T74" fmla="*/ 1296 w 1333"/>
                  <a:gd name="T75" fmla="*/ 584 h 10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3"/>
                  <a:gd name="T115" fmla="*/ 0 h 1001"/>
                  <a:gd name="T116" fmla="*/ 1333 w 1333"/>
                  <a:gd name="T117" fmla="*/ 1001 h 100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3" h="1001">
                    <a:moveTo>
                      <a:pt x="1333" y="501"/>
                    </a:moveTo>
                    <a:lnTo>
                      <a:pt x="1324" y="417"/>
                    </a:lnTo>
                    <a:lnTo>
                      <a:pt x="1296" y="334"/>
                    </a:lnTo>
                    <a:lnTo>
                      <a:pt x="1250" y="260"/>
                    </a:lnTo>
                    <a:lnTo>
                      <a:pt x="1195" y="195"/>
                    </a:lnTo>
                    <a:lnTo>
                      <a:pt x="1121" y="130"/>
                    </a:lnTo>
                    <a:lnTo>
                      <a:pt x="1028" y="84"/>
                    </a:lnTo>
                    <a:lnTo>
                      <a:pt x="935" y="37"/>
                    </a:lnTo>
                    <a:lnTo>
                      <a:pt x="834" y="19"/>
                    </a:lnTo>
                    <a:lnTo>
                      <a:pt x="722" y="0"/>
                    </a:lnTo>
                    <a:lnTo>
                      <a:pt x="611" y="0"/>
                    </a:lnTo>
                    <a:lnTo>
                      <a:pt x="500" y="19"/>
                    </a:lnTo>
                    <a:lnTo>
                      <a:pt x="398" y="37"/>
                    </a:lnTo>
                    <a:lnTo>
                      <a:pt x="306" y="84"/>
                    </a:lnTo>
                    <a:lnTo>
                      <a:pt x="213" y="130"/>
                    </a:lnTo>
                    <a:lnTo>
                      <a:pt x="139" y="195"/>
                    </a:lnTo>
                    <a:lnTo>
                      <a:pt x="84" y="260"/>
                    </a:lnTo>
                    <a:lnTo>
                      <a:pt x="37" y="334"/>
                    </a:lnTo>
                    <a:lnTo>
                      <a:pt x="10" y="417"/>
                    </a:lnTo>
                    <a:lnTo>
                      <a:pt x="0" y="501"/>
                    </a:lnTo>
                    <a:lnTo>
                      <a:pt x="10" y="584"/>
                    </a:lnTo>
                    <a:lnTo>
                      <a:pt x="37" y="658"/>
                    </a:lnTo>
                    <a:lnTo>
                      <a:pt x="84" y="741"/>
                    </a:lnTo>
                    <a:lnTo>
                      <a:pt x="139" y="806"/>
                    </a:lnTo>
                    <a:lnTo>
                      <a:pt x="213" y="871"/>
                    </a:lnTo>
                    <a:lnTo>
                      <a:pt x="306" y="917"/>
                    </a:lnTo>
                    <a:lnTo>
                      <a:pt x="398" y="954"/>
                    </a:lnTo>
                    <a:lnTo>
                      <a:pt x="500" y="982"/>
                    </a:lnTo>
                    <a:lnTo>
                      <a:pt x="611" y="1001"/>
                    </a:lnTo>
                    <a:lnTo>
                      <a:pt x="722" y="1001"/>
                    </a:lnTo>
                    <a:lnTo>
                      <a:pt x="834" y="982"/>
                    </a:lnTo>
                    <a:lnTo>
                      <a:pt x="935" y="954"/>
                    </a:lnTo>
                    <a:lnTo>
                      <a:pt x="1028" y="917"/>
                    </a:lnTo>
                    <a:lnTo>
                      <a:pt x="1121" y="871"/>
                    </a:lnTo>
                    <a:lnTo>
                      <a:pt x="1195" y="806"/>
                    </a:lnTo>
                    <a:lnTo>
                      <a:pt x="1250" y="741"/>
                    </a:lnTo>
                    <a:lnTo>
                      <a:pt x="1296" y="658"/>
                    </a:lnTo>
                    <a:lnTo>
                      <a:pt x="1324" y="584"/>
                    </a:lnTo>
                    <a:lnTo>
                      <a:pt x="1333" y="501"/>
                    </a:lnTo>
                    <a:close/>
                    <a:moveTo>
                      <a:pt x="1306" y="501"/>
                    </a:moveTo>
                    <a:lnTo>
                      <a:pt x="1296" y="417"/>
                    </a:lnTo>
                    <a:lnTo>
                      <a:pt x="1269" y="343"/>
                    </a:lnTo>
                    <a:lnTo>
                      <a:pt x="1222" y="269"/>
                    </a:lnTo>
                    <a:lnTo>
                      <a:pt x="1167" y="195"/>
                    </a:lnTo>
                    <a:lnTo>
                      <a:pt x="1093" y="139"/>
                    </a:lnTo>
                    <a:lnTo>
                      <a:pt x="1000" y="93"/>
                    </a:lnTo>
                    <a:lnTo>
                      <a:pt x="908" y="56"/>
                    </a:lnTo>
                    <a:lnTo>
                      <a:pt x="806" y="28"/>
                    </a:lnTo>
                    <a:lnTo>
                      <a:pt x="695" y="19"/>
                    </a:lnTo>
                    <a:lnTo>
                      <a:pt x="584" y="28"/>
                    </a:lnTo>
                    <a:lnTo>
                      <a:pt x="482" y="37"/>
                    </a:lnTo>
                    <a:lnTo>
                      <a:pt x="380" y="75"/>
                    </a:lnTo>
                    <a:lnTo>
                      <a:pt x="287" y="112"/>
                    </a:lnTo>
                    <a:lnTo>
                      <a:pt x="204" y="167"/>
                    </a:lnTo>
                    <a:lnTo>
                      <a:pt x="139" y="232"/>
                    </a:lnTo>
                    <a:lnTo>
                      <a:pt x="84" y="306"/>
                    </a:lnTo>
                    <a:lnTo>
                      <a:pt x="47" y="380"/>
                    </a:lnTo>
                    <a:lnTo>
                      <a:pt x="28" y="463"/>
                    </a:lnTo>
                    <a:lnTo>
                      <a:pt x="28" y="538"/>
                    </a:lnTo>
                    <a:lnTo>
                      <a:pt x="47" y="621"/>
                    </a:lnTo>
                    <a:lnTo>
                      <a:pt x="84" y="695"/>
                    </a:lnTo>
                    <a:lnTo>
                      <a:pt x="139" y="769"/>
                    </a:lnTo>
                    <a:lnTo>
                      <a:pt x="204" y="834"/>
                    </a:lnTo>
                    <a:lnTo>
                      <a:pt x="287" y="889"/>
                    </a:lnTo>
                    <a:lnTo>
                      <a:pt x="380" y="926"/>
                    </a:lnTo>
                    <a:lnTo>
                      <a:pt x="482" y="954"/>
                    </a:lnTo>
                    <a:lnTo>
                      <a:pt x="584" y="973"/>
                    </a:lnTo>
                    <a:lnTo>
                      <a:pt x="695" y="982"/>
                    </a:lnTo>
                    <a:lnTo>
                      <a:pt x="806" y="973"/>
                    </a:lnTo>
                    <a:lnTo>
                      <a:pt x="908" y="945"/>
                    </a:lnTo>
                    <a:lnTo>
                      <a:pt x="1000" y="908"/>
                    </a:lnTo>
                    <a:lnTo>
                      <a:pt x="1093" y="862"/>
                    </a:lnTo>
                    <a:lnTo>
                      <a:pt x="1167" y="797"/>
                    </a:lnTo>
                    <a:lnTo>
                      <a:pt x="1222" y="732"/>
                    </a:lnTo>
                    <a:lnTo>
                      <a:pt x="1269" y="658"/>
                    </a:lnTo>
                    <a:lnTo>
                      <a:pt x="1296" y="584"/>
                    </a:lnTo>
                    <a:lnTo>
                      <a:pt x="1306" y="50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8" name="Freeform 16">
                <a:extLst>
                  <a:ext uri="{FF2B5EF4-FFF2-40B4-BE49-F238E27FC236}">
                    <a16:creationId xmlns:a16="http://schemas.microsoft.com/office/drawing/2014/main" id="{4D785396-1731-4DA8-9F21-139FBB27FAF4}"/>
                  </a:ext>
                </a:extLst>
              </p:cNvPr>
              <p:cNvSpPr>
                <a:spLocks noEditPoints="1"/>
              </p:cNvSpPr>
              <p:nvPr/>
            </p:nvSpPr>
            <p:spPr bwMode="auto">
              <a:xfrm>
                <a:off x="2069" y="1572"/>
                <a:ext cx="1278" cy="963"/>
              </a:xfrm>
              <a:custGeom>
                <a:avLst/>
                <a:gdLst>
                  <a:gd name="T0" fmla="*/ 1268 w 1278"/>
                  <a:gd name="T1" fmla="*/ 398 h 963"/>
                  <a:gd name="T2" fmla="*/ 1194 w 1278"/>
                  <a:gd name="T3" fmla="*/ 250 h 963"/>
                  <a:gd name="T4" fmla="*/ 1065 w 1278"/>
                  <a:gd name="T5" fmla="*/ 120 h 963"/>
                  <a:gd name="T6" fmla="*/ 880 w 1278"/>
                  <a:gd name="T7" fmla="*/ 37 h 963"/>
                  <a:gd name="T8" fmla="*/ 667 w 1278"/>
                  <a:gd name="T9" fmla="*/ 0 h 963"/>
                  <a:gd name="T10" fmla="*/ 454 w 1278"/>
                  <a:gd name="T11" fmla="*/ 18 h 963"/>
                  <a:gd name="T12" fmla="*/ 259 w 1278"/>
                  <a:gd name="T13" fmla="*/ 93 h 963"/>
                  <a:gd name="T14" fmla="*/ 111 w 1278"/>
                  <a:gd name="T15" fmla="*/ 213 h 963"/>
                  <a:gd name="T16" fmla="*/ 19 w 1278"/>
                  <a:gd name="T17" fmla="*/ 361 h 963"/>
                  <a:gd name="T18" fmla="*/ 0 w 1278"/>
                  <a:gd name="T19" fmla="*/ 519 h 963"/>
                  <a:gd name="T20" fmla="*/ 56 w 1278"/>
                  <a:gd name="T21" fmla="*/ 676 h 963"/>
                  <a:gd name="T22" fmla="*/ 176 w 1278"/>
                  <a:gd name="T23" fmla="*/ 815 h 963"/>
                  <a:gd name="T24" fmla="*/ 352 w 1278"/>
                  <a:gd name="T25" fmla="*/ 907 h 963"/>
                  <a:gd name="T26" fmla="*/ 556 w 1278"/>
                  <a:gd name="T27" fmla="*/ 954 h 963"/>
                  <a:gd name="T28" fmla="*/ 778 w 1278"/>
                  <a:gd name="T29" fmla="*/ 954 h 963"/>
                  <a:gd name="T30" fmla="*/ 972 w 1278"/>
                  <a:gd name="T31" fmla="*/ 889 h 963"/>
                  <a:gd name="T32" fmla="*/ 1139 w 1278"/>
                  <a:gd name="T33" fmla="*/ 778 h 963"/>
                  <a:gd name="T34" fmla="*/ 1241 w 1278"/>
                  <a:gd name="T35" fmla="*/ 639 h 963"/>
                  <a:gd name="T36" fmla="*/ 1278 w 1278"/>
                  <a:gd name="T37" fmla="*/ 482 h 963"/>
                  <a:gd name="T38" fmla="*/ 1241 w 1278"/>
                  <a:gd name="T39" fmla="*/ 407 h 963"/>
                  <a:gd name="T40" fmla="*/ 1176 w 1278"/>
                  <a:gd name="T41" fmla="*/ 259 h 963"/>
                  <a:gd name="T42" fmla="*/ 1046 w 1278"/>
                  <a:gd name="T43" fmla="*/ 139 h 963"/>
                  <a:gd name="T44" fmla="*/ 870 w 1278"/>
                  <a:gd name="T45" fmla="*/ 56 h 963"/>
                  <a:gd name="T46" fmla="*/ 667 w 1278"/>
                  <a:gd name="T47" fmla="*/ 18 h 963"/>
                  <a:gd name="T48" fmla="*/ 463 w 1278"/>
                  <a:gd name="T49" fmla="*/ 46 h 963"/>
                  <a:gd name="T50" fmla="*/ 278 w 1278"/>
                  <a:gd name="T51" fmla="*/ 111 h 963"/>
                  <a:gd name="T52" fmla="*/ 130 w 1278"/>
                  <a:gd name="T53" fmla="*/ 222 h 963"/>
                  <a:gd name="T54" fmla="*/ 46 w 1278"/>
                  <a:gd name="T55" fmla="*/ 361 h 963"/>
                  <a:gd name="T56" fmla="*/ 28 w 1278"/>
                  <a:gd name="T57" fmla="*/ 519 h 963"/>
                  <a:gd name="T58" fmla="*/ 84 w 1278"/>
                  <a:gd name="T59" fmla="*/ 667 h 963"/>
                  <a:gd name="T60" fmla="*/ 195 w 1278"/>
                  <a:gd name="T61" fmla="*/ 796 h 963"/>
                  <a:gd name="T62" fmla="*/ 361 w 1278"/>
                  <a:gd name="T63" fmla="*/ 889 h 963"/>
                  <a:gd name="T64" fmla="*/ 565 w 1278"/>
                  <a:gd name="T65" fmla="*/ 935 h 963"/>
                  <a:gd name="T66" fmla="*/ 769 w 1278"/>
                  <a:gd name="T67" fmla="*/ 926 h 963"/>
                  <a:gd name="T68" fmla="*/ 963 w 1278"/>
                  <a:gd name="T69" fmla="*/ 870 h 963"/>
                  <a:gd name="T70" fmla="*/ 1111 w 1278"/>
                  <a:gd name="T71" fmla="*/ 769 h 963"/>
                  <a:gd name="T72" fmla="*/ 1213 w 1278"/>
                  <a:gd name="T73" fmla="*/ 630 h 963"/>
                  <a:gd name="T74" fmla="*/ 1250 w 1278"/>
                  <a:gd name="T75" fmla="*/ 482 h 96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8"/>
                  <a:gd name="T115" fmla="*/ 0 h 963"/>
                  <a:gd name="T116" fmla="*/ 1278 w 1278"/>
                  <a:gd name="T117" fmla="*/ 963 h 96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8" h="963">
                    <a:moveTo>
                      <a:pt x="1278" y="482"/>
                    </a:moveTo>
                    <a:lnTo>
                      <a:pt x="1268" y="398"/>
                    </a:lnTo>
                    <a:lnTo>
                      <a:pt x="1241" y="324"/>
                    </a:lnTo>
                    <a:lnTo>
                      <a:pt x="1194" y="250"/>
                    </a:lnTo>
                    <a:lnTo>
                      <a:pt x="1139" y="176"/>
                    </a:lnTo>
                    <a:lnTo>
                      <a:pt x="1065" y="120"/>
                    </a:lnTo>
                    <a:lnTo>
                      <a:pt x="972" y="74"/>
                    </a:lnTo>
                    <a:lnTo>
                      <a:pt x="880" y="37"/>
                    </a:lnTo>
                    <a:lnTo>
                      <a:pt x="778" y="9"/>
                    </a:lnTo>
                    <a:lnTo>
                      <a:pt x="667" y="0"/>
                    </a:lnTo>
                    <a:lnTo>
                      <a:pt x="556" y="9"/>
                    </a:lnTo>
                    <a:lnTo>
                      <a:pt x="454" y="18"/>
                    </a:lnTo>
                    <a:lnTo>
                      <a:pt x="352" y="56"/>
                    </a:lnTo>
                    <a:lnTo>
                      <a:pt x="259" y="93"/>
                    </a:lnTo>
                    <a:lnTo>
                      <a:pt x="176" y="148"/>
                    </a:lnTo>
                    <a:lnTo>
                      <a:pt x="111" y="213"/>
                    </a:lnTo>
                    <a:lnTo>
                      <a:pt x="56" y="287"/>
                    </a:lnTo>
                    <a:lnTo>
                      <a:pt x="19" y="361"/>
                    </a:lnTo>
                    <a:lnTo>
                      <a:pt x="0" y="444"/>
                    </a:lnTo>
                    <a:lnTo>
                      <a:pt x="0" y="519"/>
                    </a:lnTo>
                    <a:lnTo>
                      <a:pt x="19" y="602"/>
                    </a:lnTo>
                    <a:lnTo>
                      <a:pt x="56" y="676"/>
                    </a:lnTo>
                    <a:lnTo>
                      <a:pt x="111" y="750"/>
                    </a:lnTo>
                    <a:lnTo>
                      <a:pt x="176" y="815"/>
                    </a:lnTo>
                    <a:lnTo>
                      <a:pt x="259" y="870"/>
                    </a:lnTo>
                    <a:lnTo>
                      <a:pt x="352" y="907"/>
                    </a:lnTo>
                    <a:lnTo>
                      <a:pt x="454" y="935"/>
                    </a:lnTo>
                    <a:lnTo>
                      <a:pt x="556" y="954"/>
                    </a:lnTo>
                    <a:lnTo>
                      <a:pt x="667" y="963"/>
                    </a:lnTo>
                    <a:lnTo>
                      <a:pt x="778" y="954"/>
                    </a:lnTo>
                    <a:lnTo>
                      <a:pt x="880" y="926"/>
                    </a:lnTo>
                    <a:lnTo>
                      <a:pt x="972" y="889"/>
                    </a:lnTo>
                    <a:lnTo>
                      <a:pt x="1065" y="843"/>
                    </a:lnTo>
                    <a:lnTo>
                      <a:pt x="1139" y="778"/>
                    </a:lnTo>
                    <a:lnTo>
                      <a:pt x="1194" y="713"/>
                    </a:lnTo>
                    <a:lnTo>
                      <a:pt x="1241" y="639"/>
                    </a:lnTo>
                    <a:lnTo>
                      <a:pt x="1268" y="565"/>
                    </a:lnTo>
                    <a:lnTo>
                      <a:pt x="1278" y="482"/>
                    </a:lnTo>
                    <a:close/>
                    <a:moveTo>
                      <a:pt x="1250" y="482"/>
                    </a:moveTo>
                    <a:lnTo>
                      <a:pt x="1241" y="407"/>
                    </a:lnTo>
                    <a:lnTo>
                      <a:pt x="1213" y="324"/>
                    </a:lnTo>
                    <a:lnTo>
                      <a:pt x="1176" y="259"/>
                    </a:lnTo>
                    <a:lnTo>
                      <a:pt x="1111" y="194"/>
                    </a:lnTo>
                    <a:lnTo>
                      <a:pt x="1046" y="139"/>
                    </a:lnTo>
                    <a:lnTo>
                      <a:pt x="963" y="93"/>
                    </a:lnTo>
                    <a:lnTo>
                      <a:pt x="870" y="56"/>
                    </a:lnTo>
                    <a:lnTo>
                      <a:pt x="769" y="37"/>
                    </a:lnTo>
                    <a:lnTo>
                      <a:pt x="667" y="18"/>
                    </a:lnTo>
                    <a:lnTo>
                      <a:pt x="565" y="28"/>
                    </a:lnTo>
                    <a:lnTo>
                      <a:pt x="463" y="46"/>
                    </a:lnTo>
                    <a:lnTo>
                      <a:pt x="361" y="74"/>
                    </a:lnTo>
                    <a:lnTo>
                      <a:pt x="278" y="111"/>
                    </a:lnTo>
                    <a:lnTo>
                      <a:pt x="195" y="167"/>
                    </a:lnTo>
                    <a:lnTo>
                      <a:pt x="130" y="222"/>
                    </a:lnTo>
                    <a:lnTo>
                      <a:pt x="84" y="296"/>
                    </a:lnTo>
                    <a:lnTo>
                      <a:pt x="46" y="361"/>
                    </a:lnTo>
                    <a:lnTo>
                      <a:pt x="28" y="444"/>
                    </a:lnTo>
                    <a:lnTo>
                      <a:pt x="28" y="519"/>
                    </a:lnTo>
                    <a:lnTo>
                      <a:pt x="46" y="593"/>
                    </a:lnTo>
                    <a:lnTo>
                      <a:pt x="84" y="667"/>
                    </a:lnTo>
                    <a:lnTo>
                      <a:pt x="130" y="741"/>
                    </a:lnTo>
                    <a:lnTo>
                      <a:pt x="195" y="796"/>
                    </a:lnTo>
                    <a:lnTo>
                      <a:pt x="278" y="852"/>
                    </a:lnTo>
                    <a:lnTo>
                      <a:pt x="361" y="889"/>
                    </a:lnTo>
                    <a:lnTo>
                      <a:pt x="463" y="917"/>
                    </a:lnTo>
                    <a:lnTo>
                      <a:pt x="565" y="935"/>
                    </a:lnTo>
                    <a:lnTo>
                      <a:pt x="667" y="935"/>
                    </a:lnTo>
                    <a:lnTo>
                      <a:pt x="769" y="926"/>
                    </a:lnTo>
                    <a:lnTo>
                      <a:pt x="870" y="907"/>
                    </a:lnTo>
                    <a:lnTo>
                      <a:pt x="963" y="870"/>
                    </a:lnTo>
                    <a:lnTo>
                      <a:pt x="1046" y="824"/>
                    </a:lnTo>
                    <a:lnTo>
                      <a:pt x="1111" y="769"/>
                    </a:lnTo>
                    <a:lnTo>
                      <a:pt x="1176" y="704"/>
                    </a:lnTo>
                    <a:lnTo>
                      <a:pt x="1213" y="630"/>
                    </a:lnTo>
                    <a:lnTo>
                      <a:pt x="1241" y="556"/>
                    </a:lnTo>
                    <a:lnTo>
                      <a:pt x="1250" y="48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89" name="Freeform 17">
                <a:extLst>
                  <a:ext uri="{FF2B5EF4-FFF2-40B4-BE49-F238E27FC236}">
                    <a16:creationId xmlns:a16="http://schemas.microsoft.com/office/drawing/2014/main" id="{26C48A8E-5F73-4390-90EE-8AEE7B7E5A99}"/>
                  </a:ext>
                </a:extLst>
              </p:cNvPr>
              <p:cNvSpPr>
                <a:spLocks noEditPoints="1"/>
              </p:cNvSpPr>
              <p:nvPr/>
            </p:nvSpPr>
            <p:spPr bwMode="auto">
              <a:xfrm>
                <a:off x="2097" y="1590"/>
                <a:ext cx="1222" cy="917"/>
              </a:xfrm>
              <a:custGeom>
                <a:avLst/>
                <a:gdLst>
                  <a:gd name="T0" fmla="*/ 1213 w 1222"/>
                  <a:gd name="T1" fmla="*/ 389 h 917"/>
                  <a:gd name="T2" fmla="*/ 1148 w 1222"/>
                  <a:gd name="T3" fmla="*/ 241 h 917"/>
                  <a:gd name="T4" fmla="*/ 1018 w 1222"/>
                  <a:gd name="T5" fmla="*/ 121 h 917"/>
                  <a:gd name="T6" fmla="*/ 842 w 1222"/>
                  <a:gd name="T7" fmla="*/ 38 h 917"/>
                  <a:gd name="T8" fmla="*/ 639 w 1222"/>
                  <a:gd name="T9" fmla="*/ 0 h 917"/>
                  <a:gd name="T10" fmla="*/ 435 w 1222"/>
                  <a:gd name="T11" fmla="*/ 28 h 917"/>
                  <a:gd name="T12" fmla="*/ 250 w 1222"/>
                  <a:gd name="T13" fmla="*/ 93 h 917"/>
                  <a:gd name="T14" fmla="*/ 102 w 1222"/>
                  <a:gd name="T15" fmla="*/ 204 h 917"/>
                  <a:gd name="T16" fmla="*/ 18 w 1222"/>
                  <a:gd name="T17" fmla="*/ 343 h 917"/>
                  <a:gd name="T18" fmla="*/ 0 w 1222"/>
                  <a:gd name="T19" fmla="*/ 501 h 917"/>
                  <a:gd name="T20" fmla="*/ 56 w 1222"/>
                  <a:gd name="T21" fmla="*/ 649 h 917"/>
                  <a:gd name="T22" fmla="*/ 167 w 1222"/>
                  <a:gd name="T23" fmla="*/ 778 h 917"/>
                  <a:gd name="T24" fmla="*/ 333 w 1222"/>
                  <a:gd name="T25" fmla="*/ 871 h 917"/>
                  <a:gd name="T26" fmla="*/ 537 w 1222"/>
                  <a:gd name="T27" fmla="*/ 917 h 917"/>
                  <a:gd name="T28" fmla="*/ 741 w 1222"/>
                  <a:gd name="T29" fmla="*/ 908 h 917"/>
                  <a:gd name="T30" fmla="*/ 935 w 1222"/>
                  <a:gd name="T31" fmla="*/ 852 h 917"/>
                  <a:gd name="T32" fmla="*/ 1083 w 1222"/>
                  <a:gd name="T33" fmla="*/ 751 h 917"/>
                  <a:gd name="T34" fmla="*/ 1185 w 1222"/>
                  <a:gd name="T35" fmla="*/ 612 h 917"/>
                  <a:gd name="T36" fmla="*/ 1222 w 1222"/>
                  <a:gd name="T37" fmla="*/ 464 h 917"/>
                  <a:gd name="T38" fmla="*/ 1185 w 1222"/>
                  <a:gd name="T39" fmla="*/ 389 h 917"/>
                  <a:gd name="T40" fmla="*/ 1120 w 1222"/>
                  <a:gd name="T41" fmla="*/ 241 h 917"/>
                  <a:gd name="T42" fmla="*/ 990 w 1222"/>
                  <a:gd name="T43" fmla="*/ 130 h 917"/>
                  <a:gd name="T44" fmla="*/ 815 w 1222"/>
                  <a:gd name="T45" fmla="*/ 56 h 917"/>
                  <a:gd name="T46" fmla="*/ 611 w 1222"/>
                  <a:gd name="T47" fmla="*/ 28 h 917"/>
                  <a:gd name="T48" fmla="*/ 407 w 1222"/>
                  <a:gd name="T49" fmla="*/ 56 h 917"/>
                  <a:gd name="T50" fmla="*/ 241 w 1222"/>
                  <a:gd name="T51" fmla="*/ 130 h 917"/>
                  <a:gd name="T52" fmla="*/ 102 w 1222"/>
                  <a:gd name="T53" fmla="*/ 241 h 917"/>
                  <a:gd name="T54" fmla="*/ 37 w 1222"/>
                  <a:gd name="T55" fmla="*/ 389 h 917"/>
                  <a:gd name="T56" fmla="*/ 37 w 1222"/>
                  <a:gd name="T57" fmla="*/ 538 h 917"/>
                  <a:gd name="T58" fmla="*/ 102 w 1222"/>
                  <a:gd name="T59" fmla="*/ 686 h 917"/>
                  <a:gd name="T60" fmla="*/ 241 w 1222"/>
                  <a:gd name="T61" fmla="*/ 797 h 917"/>
                  <a:gd name="T62" fmla="*/ 407 w 1222"/>
                  <a:gd name="T63" fmla="*/ 871 h 917"/>
                  <a:gd name="T64" fmla="*/ 611 w 1222"/>
                  <a:gd name="T65" fmla="*/ 899 h 917"/>
                  <a:gd name="T66" fmla="*/ 815 w 1222"/>
                  <a:gd name="T67" fmla="*/ 871 h 917"/>
                  <a:gd name="T68" fmla="*/ 990 w 1222"/>
                  <a:gd name="T69" fmla="*/ 797 h 917"/>
                  <a:gd name="T70" fmla="*/ 1120 w 1222"/>
                  <a:gd name="T71" fmla="*/ 686 h 917"/>
                  <a:gd name="T72" fmla="*/ 1185 w 1222"/>
                  <a:gd name="T73" fmla="*/ 538 h 9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2"/>
                  <a:gd name="T112" fmla="*/ 0 h 917"/>
                  <a:gd name="T113" fmla="*/ 1222 w 1222"/>
                  <a:gd name="T114" fmla="*/ 917 h 9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2" h="917">
                    <a:moveTo>
                      <a:pt x="1222" y="464"/>
                    </a:moveTo>
                    <a:lnTo>
                      <a:pt x="1213" y="389"/>
                    </a:lnTo>
                    <a:lnTo>
                      <a:pt x="1185" y="306"/>
                    </a:lnTo>
                    <a:lnTo>
                      <a:pt x="1148" y="241"/>
                    </a:lnTo>
                    <a:lnTo>
                      <a:pt x="1083" y="176"/>
                    </a:lnTo>
                    <a:lnTo>
                      <a:pt x="1018" y="121"/>
                    </a:lnTo>
                    <a:lnTo>
                      <a:pt x="935" y="75"/>
                    </a:lnTo>
                    <a:lnTo>
                      <a:pt x="842" y="38"/>
                    </a:lnTo>
                    <a:lnTo>
                      <a:pt x="741" y="19"/>
                    </a:lnTo>
                    <a:lnTo>
                      <a:pt x="639" y="0"/>
                    </a:lnTo>
                    <a:lnTo>
                      <a:pt x="537" y="10"/>
                    </a:lnTo>
                    <a:lnTo>
                      <a:pt x="435" y="28"/>
                    </a:lnTo>
                    <a:lnTo>
                      <a:pt x="333" y="56"/>
                    </a:lnTo>
                    <a:lnTo>
                      <a:pt x="250" y="93"/>
                    </a:lnTo>
                    <a:lnTo>
                      <a:pt x="167" y="149"/>
                    </a:lnTo>
                    <a:lnTo>
                      <a:pt x="102" y="204"/>
                    </a:lnTo>
                    <a:lnTo>
                      <a:pt x="56" y="278"/>
                    </a:lnTo>
                    <a:lnTo>
                      <a:pt x="18" y="343"/>
                    </a:lnTo>
                    <a:lnTo>
                      <a:pt x="0" y="426"/>
                    </a:lnTo>
                    <a:lnTo>
                      <a:pt x="0" y="501"/>
                    </a:lnTo>
                    <a:lnTo>
                      <a:pt x="18" y="575"/>
                    </a:lnTo>
                    <a:lnTo>
                      <a:pt x="56" y="649"/>
                    </a:lnTo>
                    <a:lnTo>
                      <a:pt x="102" y="723"/>
                    </a:lnTo>
                    <a:lnTo>
                      <a:pt x="167" y="778"/>
                    </a:lnTo>
                    <a:lnTo>
                      <a:pt x="250" y="834"/>
                    </a:lnTo>
                    <a:lnTo>
                      <a:pt x="333" y="871"/>
                    </a:lnTo>
                    <a:lnTo>
                      <a:pt x="435" y="899"/>
                    </a:lnTo>
                    <a:lnTo>
                      <a:pt x="537" y="917"/>
                    </a:lnTo>
                    <a:lnTo>
                      <a:pt x="639" y="917"/>
                    </a:lnTo>
                    <a:lnTo>
                      <a:pt x="741" y="908"/>
                    </a:lnTo>
                    <a:lnTo>
                      <a:pt x="842" y="889"/>
                    </a:lnTo>
                    <a:lnTo>
                      <a:pt x="935" y="852"/>
                    </a:lnTo>
                    <a:lnTo>
                      <a:pt x="1018" y="806"/>
                    </a:lnTo>
                    <a:lnTo>
                      <a:pt x="1083" y="751"/>
                    </a:lnTo>
                    <a:lnTo>
                      <a:pt x="1148" y="686"/>
                    </a:lnTo>
                    <a:lnTo>
                      <a:pt x="1185" y="612"/>
                    </a:lnTo>
                    <a:lnTo>
                      <a:pt x="1213" y="538"/>
                    </a:lnTo>
                    <a:lnTo>
                      <a:pt x="1222" y="464"/>
                    </a:lnTo>
                    <a:close/>
                    <a:moveTo>
                      <a:pt x="1194" y="464"/>
                    </a:moveTo>
                    <a:lnTo>
                      <a:pt x="1185" y="389"/>
                    </a:lnTo>
                    <a:lnTo>
                      <a:pt x="1157" y="315"/>
                    </a:lnTo>
                    <a:lnTo>
                      <a:pt x="1120" y="241"/>
                    </a:lnTo>
                    <a:lnTo>
                      <a:pt x="1055" y="186"/>
                    </a:lnTo>
                    <a:lnTo>
                      <a:pt x="990" y="130"/>
                    </a:lnTo>
                    <a:lnTo>
                      <a:pt x="907" y="84"/>
                    </a:lnTo>
                    <a:lnTo>
                      <a:pt x="815" y="56"/>
                    </a:lnTo>
                    <a:lnTo>
                      <a:pt x="713" y="28"/>
                    </a:lnTo>
                    <a:lnTo>
                      <a:pt x="611" y="28"/>
                    </a:lnTo>
                    <a:lnTo>
                      <a:pt x="509" y="28"/>
                    </a:lnTo>
                    <a:lnTo>
                      <a:pt x="407" y="56"/>
                    </a:lnTo>
                    <a:lnTo>
                      <a:pt x="324" y="84"/>
                    </a:lnTo>
                    <a:lnTo>
                      <a:pt x="241" y="130"/>
                    </a:lnTo>
                    <a:lnTo>
                      <a:pt x="167" y="186"/>
                    </a:lnTo>
                    <a:lnTo>
                      <a:pt x="102" y="241"/>
                    </a:lnTo>
                    <a:lnTo>
                      <a:pt x="65" y="315"/>
                    </a:lnTo>
                    <a:lnTo>
                      <a:pt x="37" y="389"/>
                    </a:lnTo>
                    <a:lnTo>
                      <a:pt x="28" y="464"/>
                    </a:lnTo>
                    <a:lnTo>
                      <a:pt x="37" y="538"/>
                    </a:lnTo>
                    <a:lnTo>
                      <a:pt x="65" y="612"/>
                    </a:lnTo>
                    <a:lnTo>
                      <a:pt x="102" y="686"/>
                    </a:lnTo>
                    <a:lnTo>
                      <a:pt x="167" y="741"/>
                    </a:lnTo>
                    <a:lnTo>
                      <a:pt x="241" y="797"/>
                    </a:lnTo>
                    <a:lnTo>
                      <a:pt x="324" y="843"/>
                    </a:lnTo>
                    <a:lnTo>
                      <a:pt x="407" y="871"/>
                    </a:lnTo>
                    <a:lnTo>
                      <a:pt x="509" y="889"/>
                    </a:lnTo>
                    <a:lnTo>
                      <a:pt x="611" y="899"/>
                    </a:lnTo>
                    <a:lnTo>
                      <a:pt x="713" y="889"/>
                    </a:lnTo>
                    <a:lnTo>
                      <a:pt x="815" y="871"/>
                    </a:lnTo>
                    <a:lnTo>
                      <a:pt x="907" y="843"/>
                    </a:lnTo>
                    <a:lnTo>
                      <a:pt x="990" y="797"/>
                    </a:lnTo>
                    <a:lnTo>
                      <a:pt x="1055" y="741"/>
                    </a:lnTo>
                    <a:lnTo>
                      <a:pt x="1120" y="686"/>
                    </a:lnTo>
                    <a:lnTo>
                      <a:pt x="1157" y="612"/>
                    </a:lnTo>
                    <a:lnTo>
                      <a:pt x="1185" y="538"/>
                    </a:lnTo>
                    <a:lnTo>
                      <a:pt x="1194" y="464"/>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0" name="Freeform 18">
                <a:extLst>
                  <a:ext uri="{FF2B5EF4-FFF2-40B4-BE49-F238E27FC236}">
                    <a16:creationId xmlns:a16="http://schemas.microsoft.com/office/drawing/2014/main" id="{6904A8F5-D8A2-4649-988E-6A22C6F1F3D0}"/>
                  </a:ext>
                </a:extLst>
              </p:cNvPr>
              <p:cNvSpPr>
                <a:spLocks noEditPoints="1"/>
              </p:cNvSpPr>
              <p:nvPr/>
            </p:nvSpPr>
            <p:spPr bwMode="auto">
              <a:xfrm>
                <a:off x="2125" y="1618"/>
                <a:ext cx="1166" cy="871"/>
              </a:xfrm>
              <a:custGeom>
                <a:avLst/>
                <a:gdLst>
                  <a:gd name="T0" fmla="*/ 1157 w 1166"/>
                  <a:gd name="T1" fmla="*/ 361 h 871"/>
                  <a:gd name="T2" fmla="*/ 1092 w 1166"/>
                  <a:gd name="T3" fmla="*/ 213 h 871"/>
                  <a:gd name="T4" fmla="*/ 962 w 1166"/>
                  <a:gd name="T5" fmla="*/ 102 h 871"/>
                  <a:gd name="T6" fmla="*/ 787 w 1166"/>
                  <a:gd name="T7" fmla="*/ 28 h 871"/>
                  <a:gd name="T8" fmla="*/ 583 w 1166"/>
                  <a:gd name="T9" fmla="*/ 0 h 871"/>
                  <a:gd name="T10" fmla="*/ 379 w 1166"/>
                  <a:gd name="T11" fmla="*/ 28 h 871"/>
                  <a:gd name="T12" fmla="*/ 213 w 1166"/>
                  <a:gd name="T13" fmla="*/ 102 h 871"/>
                  <a:gd name="T14" fmla="*/ 74 w 1166"/>
                  <a:gd name="T15" fmla="*/ 213 h 871"/>
                  <a:gd name="T16" fmla="*/ 9 w 1166"/>
                  <a:gd name="T17" fmla="*/ 361 h 871"/>
                  <a:gd name="T18" fmla="*/ 9 w 1166"/>
                  <a:gd name="T19" fmla="*/ 510 h 871"/>
                  <a:gd name="T20" fmla="*/ 74 w 1166"/>
                  <a:gd name="T21" fmla="*/ 658 h 871"/>
                  <a:gd name="T22" fmla="*/ 213 w 1166"/>
                  <a:gd name="T23" fmla="*/ 769 h 871"/>
                  <a:gd name="T24" fmla="*/ 379 w 1166"/>
                  <a:gd name="T25" fmla="*/ 843 h 871"/>
                  <a:gd name="T26" fmla="*/ 583 w 1166"/>
                  <a:gd name="T27" fmla="*/ 871 h 871"/>
                  <a:gd name="T28" fmla="*/ 787 w 1166"/>
                  <a:gd name="T29" fmla="*/ 843 h 871"/>
                  <a:gd name="T30" fmla="*/ 962 w 1166"/>
                  <a:gd name="T31" fmla="*/ 769 h 871"/>
                  <a:gd name="T32" fmla="*/ 1092 w 1166"/>
                  <a:gd name="T33" fmla="*/ 658 h 871"/>
                  <a:gd name="T34" fmla="*/ 1157 w 1166"/>
                  <a:gd name="T35" fmla="*/ 510 h 871"/>
                  <a:gd name="T36" fmla="*/ 1138 w 1166"/>
                  <a:gd name="T37" fmla="*/ 436 h 871"/>
                  <a:gd name="T38" fmla="*/ 1101 w 1166"/>
                  <a:gd name="T39" fmla="*/ 287 h 871"/>
                  <a:gd name="T40" fmla="*/ 999 w 1166"/>
                  <a:gd name="T41" fmla="*/ 158 h 871"/>
                  <a:gd name="T42" fmla="*/ 842 w 1166"/>
                  <a:gd name="T43" fmla="*/ 65 h 871"/>
                  <a:gd name="T44" fmla="*/ 657 w 1166"/>
                  <a:gd name="T45" fmla="*/ 19 h 871"/>
                  <a:gd name="T46" fmla="*/ 463 w 1166"/>
                  <a:gd name="T47" fmla="*/ 28 h 871"/>
                  <a:gd name="T48" fmla="*/ 277 w 1166"/>
                  <a:gd name="T49" fmla="*/ 84 h 871"/>
                  <a:gd name="T50" fmla="*/ 129 w 1166"/>
                  <a:gd name="T51" fmla="*/ 185 h 871"/>
                  <a:gd name="T52" fmla="*/ 46 w 1166"/>
                  <a:gd name="T53" fmla="*/ 324 h 871"/>
                  <a:gd name="T54" fmla="*/ 28 w 1166"/>
                  <a:gd name="T55" fmla="*/ 473 h 871"/>
                  <a:gd name="T56" fmla="*/ 83 w 1166"/>
                  <a:gd name="T57" fmla="*/ 611 h 871"/>
                  <a:gd name="T58" fmla="*/ 203 w 1166"/>
                  <a:gd name="T59" fmla="*/ 732 h 871"/>
                  <a:gd name="T60" fmla="*/ 361 w 1166"/>
                  <a:gd name="T61" fmla="*/ 815 h 871"/>
                  <a:gd name="T62" fmla="*/ 555 w 1166"/>
                  <a:gd name="T63" fmla="*/ 852 h 871"/>
                  <a:gd name="T64" fmla="*/ 759 w 1166"/>
                  <a:gd name="T65" fmla="*/ 834 h 871"/>
                  <a:gd name="T66" fmla="*/ 925 w 1166"/>
                  <a:gd name="T67" fmla="*/ 760 h 871"/>
                  <a:gd name="T68" fmla="*/ 1064 w 1166"/>
                  <a:gd name="T69" fmla="*/ 649 h 871"/>
                  <a:gd name="T70" fmla="*/ 1129 w 1166"/>
                  <a:gd name="T71" fmla="*/ 510 h 8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6"/>
                  <a:gd name="T109" fmla="*/ 0 h 871"/>
                  <a:gd name="T110" fmla="*/ 1166 w 1166"/>
                  <a:gd name="T111" fmla="*/ 871 h 8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6" h="871">
                    <a:moveTo>
                      <a:pt x="1166" y="436"/>
                    </a:moveTo>
                    <a:lnTo>
                      <a:pt x="1157" y="361"/>
                    </a:lnTo>
                    <a:lnTo>
                      <a:pt x="1129" y="287"/>
                    </a:lnTo>
                    <a:lnTo>
                      <a:pt x="1092" y="213"/>
                    </a:lnTo>
                    <a:lnTo>
                      <a:pt x="1027" y="158"/>
                    </a:lnTo>
                    <a:lnTo>
                      <a:pt x="962" y="102"/>
                    </a:lnTo>
                    <a:lnTo>
                      <a:pt x="879" y="56"/>
                    </a:lnTo>
                    <a:lnTo>
                      <a:pt x="787" y="28"/>
                    </a:lnTo>
                    <a:lnTo>
                      <a:pt x="685" y="0"/>
                    </a:lnTo>
                    <a:lnTo>
                      <a:pt x="583" y="0"/>
                    </a:lnTo>
                    <a:lnTo>
                      <a:pt x="481" y="0"/>
                    </a:lnTo>
                    <a:lnTo>
                      <a:pt x="379" y="28"/>
                    </a:lnTo>
                    <a:lnTo>
                      <a:pt x="296" y="56"/>
                    </a:lnTo>
                    <a:lnTo>
                      <a:pt x="213" y="102"/>
                    </a:lnTo>
                    <a:lnTo>
                      <a:pt x="139" y="158"/>
                    </a:lnTo>
                    <a:lnTo>
                      <a:pt x="74" y="213"/>
                    </a:lnTo>
                    <a:lnTo>
                      <a:pt x="37" y="287"/>
                    </a:lnTo>
                    <a:lnTo>
                      <a:pt x="9" y="361"/>
                    </a:lnTo>
                    <a:lnTo>
                      <a:pt x="0" y="436"/>
                    </a:lnTo>
                    <a:lnTo>
                      <a:pt x="9" y="510"/>
                    </a:lnTo>
                    <a:lnTo>
                      <a:pt x="37" y="584"/>
                    </a:lnTo>
                    <a:lnTo>
                      <a:pt x="74" y="658"/>
                    </a:lnTo>
                    <a:lnTo>
                      <a:pt x="139" y="713"/>
                    </a:lnTo>
                    <a:lnTo>
                      <a:pt x="213" y="769"/>
                    </a:lnTo>
                    <a:lnTo>
                      <a:pt x="296" y="815"/>
                    </a:lnTo>
                    <a:lnTo>
                      <a:pt x="379" y="843"/>
                    </a:lnTo>
                    <a:lnTo>
                      <a:pt x="481" y="861"/>
                    </a:lnTo>
                    <a:lnTo>
                      <a:pt x="583" y="871"/>
                    </a:lnTo>
                    <a:lnTo>
                      <a:pt x="685" y="861"/>
                    </a:lnTo>
                    <a:lnTo>
                      <a:pt x="787" y="843"/>
                    </a:lnTo>
                    <a:lnTo>
                      <a:pt x="879" y="815"/>
                    </a:lnTo>
                    <a:lnTo>
                      <a:pt x="962" y="769"/>
                    </a:lnTo>
                    <a:lnTo>
                      <a:pt x="1027" y="713"/>
                    </a:lnTo>
                    <a:lnTo>
                      <a:pt x="1092" y="658"/>
                    </a:lnTo>
                    <a:lnTo>
                      <a:pt x="1129" y="584"/>
                    </a:lnTo>
                    <a:lnTo>
                      <a:pt x="1157" y="510"/>
                    </a:lnTo>
                    <a:lnTo>
                      <a:pt x="1166" y="436"/>
                    </a:lnTo>
                    <a:close/>
                    <a:moveTo>
                      <a:pt x="1138" y="436"/>
                    </a:moveTo>
                    <a:lnTo>
                      <a:pt x="1129" y="361"/>
                    </a:lnTo>
                    <a:lnTo>
                      <a:pt x="1101" y="287"/>
                    </a:lnTo>
                    <a:lnTo>
                      <a:pt x="1064" y="223"/>
                    </a:lnTo>
                    <a:lnTo>
                      <a:pt x="999" y="158"/>
                    </a:lnTo>
                    <a:lnTo>
                      <a:pt x="925" y="111"/>
                    </a:lnTo>
                    <a:lnTo>
                      <a:pt x="842" y="65"/>
                    </a:lnTo>
                    <a:lnTo>
                      <a:pt x="759" y="37"/>
                    </a:lnTo>
                    <a:lnTo>
                      <a:pt x="657" y="19"/>
                    </a:lnTo>
                    <a:lnTo>
                      <a:pt x="555" y="19"/>
                    </a:lnTo>
                    <a:lnTo>
                      <a:pt x="463" y="28"/>
                    </a:lnTo>
                    <a:lnTo>
                      <a:pt x="361" y="56"/>
                    </a:lnTo>
                    <a:lnTo>
                      <a:pt x="277" y="84"/>
                    </a:lnTo>
                    <a:lnTo>
                      <a:pt x="203" y="130"/>
                    </a:lnTo>
                    <a:lnTo>
                      <a:pt x="129" y="185"/>
                    </a:lnTo>
                    <a:lnTo>
                      <a:pt x="83" y="250"/>
                    </a:lnTo>
                    <a:lnTo>
                      <a:pt x="46" y="324"/>
                    </a:lnTo>
                    <a:lnTo>
                      <a:pt x="28" y="398"/>
                    </a:lnTo>
                    <a:lnTo>
                      <a:pt x="28" y="473"/>
                    </a:lnTo>
                    <a:lnTo>
                      <a:pt x="46" y="547"/>
                    </a:lnTo>
                    <a:lnTo>
                      <a:pt x="83" y="611"/>
                    </a:lnTo>
                    <a:lnTo>
                      <a:pt x="129" y="676"/>
                    </a:lnTo>
                    <a:lnTo>
                      <a:pt x="203" y="732"/>
                    </a:lnTo>
                    <a:lnTo>
                      <a:pt x="277" y="778"/>
                    </a:lnTo>
                    <a:lnTo>
                      <a:pt x="361" y="815"/>
                    </a:lnTo>
                    <a:lnTo>
                      <a:pt x="463" y="843"/>
                    </a:lnTo>
                    <a:lnTo>
                      <a:pt x="555" y="852"/>
                    </a:lnTo>
                    <a:lnTo>
                      <a:pt x="657" y="852"/>
                    </a:lnTo>
                    <a:lnTo>
                      <a:pt x="759" y="834"/>
                    </a:lnTo>
                    <a:lnTo>
                      <a:pt x="842" y="806"/>
                    </a:lnTo>
                    <a:lnTo>
                      <a:pt x="925" y="760"/>
                    </a:lnTo>
                    <a:lnTo>
                      <a:pt x="999" y="713"/>
                    </a:lnTo>
                    <a:lnTo>
                      <a:pt x="1064" y="649"/>
                    </a:lnTo>
                    <a:lnTo>
                      <a:pt x="1101" y="584"/>
                    </a:lnTo>
                    <a:lnTo>
                      <a:pt x="1129" y="510"/>
                    </a:lnTo>
                    <a:lnTo>
                      <a:pt x="1138" y="43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1" name="Freeform 19">
                <a:extLst>
                  <a:ext uri="{FF2B5EF4-FFF2-40B4-BE49-F238E27FC236}">
                    <a16:creationId xmlns:a16="http://schemas.microsoft.com/office/drawing/2014/main" id="{561AB6B3-C271-40D6-9740-118930D10CA2}"/>
                  </a:ext>
                </a:extLst>
              </p:cNvPr>
              <p:cNvSpPr>
                <a:spLocks noEditPoints="1"/>
              </p:cNvSpPr>
              <p:nvPr/>
            </p:nvSpPr>
            <p:spPr bwMode="auto">
              <a:xfrm>
                <a:off x="2153" y="1637"/>
                <a:ext cx="1110" cy="833"/>
              </a:xfrm>
              <a:custGeom>
                <a:avLst/>
                <a:gdLst>
                  <a:gd name="T0" fmla="*/ 1101 w 1110"/>
                  <a:gd name="T1" fmla="*/ 342 h 833"/>
                  <a:gd name="T2" fmla="*/ 1036 w 1110"/>
                  <a:gd name="T3" fmla="*/ 204 h 833"/>
                  <a:gd name="T4" fmla="*/ 897 w 1110"/>
                  <a:gd name="T5" fmla="*/ 92 h 833"/>
                  <a:gd name="T6" fmla="*/ 731 w 1110"/>
                  <a:gd name="T7" fmla="*/ 18 h 833"/>
                  <a:gd name="T8" fmla="*/ 527 w 1110"/>
                  <a:gd name="T9" fmla="*/ 0 h 833"/>
                  <a:gd name="T10" fmla="*/ 333 w 1110"/>
                  <a:gd name="T11" fmla="*/ 37 h 833"/>
                  <a:gd name="T12" fmla="*/ 175 w 1110"/>
                  <a:gd name="T13" fmla="*/ 111 h 833"/>
                  <a:gd name="T14" fmla="*/ 55 w 1110"/>
                  <a:gd name="T15" fmla="*/ 231 h 833"/>
                  <a:gd name="T16" fmla="*/ 0 w 1110"/>
                  <a:gd name="T17" fmla="*/ 379 h 833"/>
                  <a:gd name="T18" fmla="*/ 18 w 1110"/>
                  <a:gd name="T19" fmla="*/ 528 h 833"/>
                  <a:gd name="T20" fmla="*/ 101 w 1110"/>
                  <a:gd name="T21" fmla="*/ 657 h 833"/>
                  <a:gd name="T22" fmla="*/ 249 w 1110"/>
                  <a:gd name="T23" fmla="*/ 759 h 833"/>
                  <a:gd name="T24" fmla="*/ 435 w 1110"/>
                  <a:gd name="T25" fmla="*/ 824 h 833"/>
                  <a:gd name="T26" fmla="*/ 629 w 1110"/>
                  <a:gd name="T27" fmla="*/ 833 h 833"/>
                  <a:gd name="T28" fmla="*/ 814 w 1110"/>
                  <a:gd name="T29" fmla="*/ 787 h 833"/>
                  <a:gd name="T30" fmla="*/ 971 w 1110"/>
                  <a:gd name="T31" fmla="*/ 694 h 833"/>
                  <a:gd name="T32" fmla="*/ 1073 w 1110"/>
                  <a:gd name="T33" fmla="*/ 565 h 833"/>
                  <a:gd name="T34" fmla="*/ 1110 w 1110"/>
                  <a:gd name="T35" fmla="*/ 417 h 833"/>
                  <a:gd name="T36" fmla="*/ 1073 w 1110"/>
                  <a:gd name="T37" fmla="*/ 342 h 833"/>
                  <a:gd name="T38" fmla="*/ 1009 w 1110"/>
                  <a:gd name="T39" fmla="*/ 204 h 833"/>
                  <a:gd name="T40" fmla="*/ 870 w 1110"/>
                  <a:gd name="T41" fmla="*/ 102 h 833"/>
                  <a:gd name="T42" fmla="*/ 703 w 1110"/>
                  <a:gd name="T43" fmla="*/ 37 h 833"/>
                  <a:gd name="T44" fmla="*/ 509 w 1110"/>
                  <a:gd name="T45" fmla="*/ 18 h 833"/>
                  <a:gd name="T46" fmla="*/ 323 w 1110"/>
                  <a:gd name="T47" fmla="*/ 65 h 833"/>
                  <a:gd name="T48" fmla="*/ 166 w 1110"/>
                  <a:gd name="T49" fmla="*/ 148 h 833"/>
                  <a:gd name="T50" fmla="*/ 64 w 1110"/>
                  <a:gd name="T51" fmla="*/ 268 h 833"/>
                  <a:gd name="T52" fmla="*/ 27 w 1110"/>
                  <a:gd name="T53" fmla="*/ 417 h 833"/>
                  <a:gd name="T54" fmla="*/ 64 w 1110"/>
                  <a:gd name="T55" fmla="*/ 555 h 833"/>
                  <a:gd name="T56" fmla="*/ 166 w 1110"/>
                  <a:gd name="T57" fmla="*/ 685 h 833"/>
                  <a:gd name="T58" fmla="*/ 323 w 1110"/>
                  <a:gd name="T59" fmla="*/ 768 h 833"/>
                  <a:gd name="T60" fmla="*/ 509 w 1110"/>
                  <a:gd name="T61" fmla="*/ 805 h 833"/>
                  <a:gd name="T62" fmla="*/ 703 w 1110"/>
                  <a:gd name="T63" fmla="*/ 796 h 833"/>
                  <a:gd name="T64" fmla="*/ 870 w 1110"/>
                  <a:gd name="T65" fmla="*/ 731 h 833"/>
                  <a:gd name="T66" fmla="*/ 1009 w 1110"/>
                  <a:gd name="T67" fmla="*/ 620 h 833"/>
                  <a:gd name="T68" fmla="*/ 1073 w 1110"/>
                  <a:gd name="T69" fmla="*/ 491 h 8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10"/>
                  <a:gd name="T106" fmla="*/ 0 h 833"/>
                  <a:gd name="T107" fmla="*/ 1110 w 1110"/>
                  <a:gd name="T108" fmla="*/ 833 h 8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10" h="833">
                    <a:moveTo>
                      <a:pt x="1110" y="417"/>
                    </a:moveTo>
                    <a:lnTo>
                      <a:pt x="1101" y="342"/>
                    </a:lnTo>
                    <a:lnTo>
                      <a:pt x="1073" y="268"/>
                    </a:lnTo>
                    <a:lnTo>
                      <a:pt x="1036" y="204"/>
                    </a:lnTo>
                    <a:lnTo>
                      <a:pt x="971" y="139"/>
                    </a:lnTo>
                    <a:lnTo>
                      <a:pt x="897" y="92"/>
                    </a:lnTo>
                    <a:lnTo>
                      <a:pt x="814" y="46"/>
                    </a:lnTo>
                    <a:lnTo>
                      <a:pt x="731" y="18"/>
                    </a:lnTo>
                    <a:lnTo>
                      <a:pt x="629" y="0"/>
                    </a:lnTo>
                    <a:lnTo>
                      <a:pt x="527" y="0"/>
                    </a:lnTo>
                    <a:lnTo>
                      <a:pt x="435" y="9"/>
                    </a:lnTo>
                    <a:lnTo>
                      <a:pt x="333" y="37"/>
                    </a:lnTo>
                    <a:lnTo>
                      <a:pt x="249" y="65"/>
                    </a:lnTo>
                    <a:lnTo>
                      <a:pt x="175" y="111"/>
                    </a:lnTo>
                    <a:lnTo>
                      <a:pt x="101" y="166"/>
                    </a:lnTo>
                    <a:lnTo>
                      <a:pt x="55" y="231"/>
                    </a:lnTo>
                    <a:lnTo>
                      <a:pt x="18" y="305"/>
                    </a:lnTo>
                    <a:lnTo>
                      <a:pt x="0" y="379"/>
                    </a:lnTo>
                    <a:lnTo>
                      <a:pt x="0" y="454"/>
                    </a:lnTo>
                    <a:lnTo>
                      <a:pt x="18" y="528"/>
                    </a:lnTo>
                    <a:lnTo>
                      <a:pt x="55" y="592"/>
                    </a:lnTo>
                    <a:lnTo>
                      <a:pt x="101" y="657"/>
                    </a:lnTo>
                    <a:lnTo>
                      <a:pt x="175" y="713"/>
                    </a:lnTo>
                    <a:lnTo>
                      <a:pt x="249" y="759"/>
                    </a:lnTo>
                    <a:lnTo>
                      <a:pt x="333" y="796"/>
                    </a:lnTo>
                    <a:lnTo>
                      <a:pt x="435" y="824"/>
                    </a:lnTo>
                    <a:lnTo>
                      <a:pt x="527" y="833"/>
                    </a:lnTo>
                    <a:lnTo>
                      <a:pt x="629" y="833"/>
                    </a:lnTo>
                    <a:lnTo>
                      <a:pt x="731" y="815"/>
                    </a:lnTo>
                    <a:lnTo>
                      <a:pt x="814" y="787"/>
                    </a:lnTo>
                    <a:lnTo>
                      <a:pt x="897" y="741"/>
                    </a:lnTo>
                    <a:lnTo>
                      <a:pt x="971" y="694"/>
                    </a:lnTo>
                    <a:lnTo>
                      <a:pt x="1036" y="630"/>
                    </a:lnTo>
                    <a:lnTo>
                      <a:pt x="1073" y="565"/>
                    </a:lnTo>
                    <a:lnTo>
                      <a:pt x="1101" y="491"/>
                    </a:lnTo>
                    <a:lnTo>
                      <a:pt x="1110" y="417"/>
                    </a:lnTo>
                    <a:close/>
                    <a:moveTo>
                      <a:pt x="1083" y="417"/>
                    </a:moveTo>
                    <a:lnTo>
                      <a:pt x="1073" y="342"/>
                    </a:lnTo>
                    <a:lnTo>
                      <a:pt x="1046" y="268"/>
                    </a:lnTo>
                    <a:lnTo>
                      <a:pt x="1009" y="204"/>
                    </a:lnTo>
                    <a:lnTo>
                      <a:pt x="944" y="148"/>
                    </a:lnTo>
                    <a:lnTo>
                      <a:pt x="870" y="102"/>
                    </a:lnTo>
                    <a:lnTo>
                      <a:pt x="786" y="65"/>
                    </a:lnTo>
                    <a:lnTo>
                      <a:pt x="703" y="37"/>
                    </a:lnTo>
                    <a:lnTo>
                      <a:pt x="601" y="18"/>
                    </a:lnTo>
                    <a:lnTo>
                      <a:pt x="509" y="18"/>
                    </a:lnTo>
                    <a:lnTo>
                      <a:pt x="407" y="37"/>
                    </a:lnTo>
                    <a:lnTo>
                      <a:pt x="323" y="65"/>
                    </a:lnTo>
                    <a:lnTo>
                      <a:pt x="240" y="102"/>
                    </a:lnTo>
                    <a:lnTo>
                      <a:pt x="166" y="148"/>
                    </a:lnTo>
                    <a:lnTo>
                      <a:pt x="111" y="204"/>
                    </a:lnTo>
                    <a:lnTo>
                      <a:pt x="64" y="268"/>
                    </a:lnTo>
                    <a:lnTo>
                      <a:pt x="37" y="342"/>
                    </a:lnTo>
                    <a:lnTo>
                      <a:pt x="27" y="417"/>
                    </a:lnTo>
                    <a:lnTo>
                      <a:pt x="37" y="491"/>
                    </a:lnTo>
                    <a:lnTo>
                      <a:pt x="64" y="555"/>
                    </a:lnTo>
                    <a:lnTo>
                      <a:pt x="111" y="620"/>
                    </a:lnTo>
                    <a:lnTo>
                      <a:pt x="166" y="685"/>
                    </a:lnTo>
                    <a:lnTo>
                      <a:pt x="240" y="731"/>
                    </a:lnTo>
                    <a:lnTo>
                      <a:pt x="323" y="768"/>
                    </a:lnTo>
                    <a:lnTo>
                      <a:pt x="407" y="796"/>
                    </a:lnTo>
                    <a:lnTo>
                      <a:pt x="509" y="805"/>
                    </a:lnTo>
                    <a:lnTo>
                      <a:pt x="601" y="805"/>
                    </a:lnTo>
                    <a:lnTo>
                      <a:pt x="703" y="796"/>
                    </a:lnTo>
                    <a:lnTo>
                      <a:pt x="786" y="768"/>
                    </a:lnTo>
                    <a:lnTo>
                      <a:pt x="870" y="731"/>
                    </a:lnTo>
                    <a:lnTo>
                      <a:pt x="944" y="685"/>
                    </a:lnTo>
                    <a:lnTo>
                      <a:pt x="1009" y="620"/>
                    </a:lnTo>
                    <a:lnTo>
                      <a:pt x="1046" y="555"/>
                    </a:lnTo>
                    <a:lnTo>
                      <a:pt x="1073" y="491"/>
                    </a:lnTo>
                    <a:lnTo>
                      <a:pt x="1083" y="417"/>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2" name="Freeform 20">
                <a:extLst>
                  <a:ext uri="{FF2B5EF4-FFF2-40B4-BE49-F238E27FC236}">
                    <a16:creationId xmlns:a16="http://schemas.microsoft.com/office/drawing/2014/main" id="{88EAA154-C77F-46E8-B1B0-3C495AE50425}"/>
                  </a:ext>
                </a:extLst>
              </p:cNvPr>
              <p:cNvSpPr>
                <a:spLocks noEditPoints="1"/>
              </p:cNvSpPr>
              <p:nvPr/>
            </p:nvSpPr>
            <p:spPr bwMode="auto">
              <a:xfrm>
                <a:off x="2180" y="1655"/>
                <a:ext cx="1056" cy="787"/>
              </a:xfrm>
              <a:custGeom>
                <a:avLst/>
                <a:gdLst>
                  <a:gd name="T0" fmla="*/ 1046 w 1056"/>
                  <a:gd name="T1" fmla="*/ 324 h 787"/>
                  <a:gd name="T2" fmla="*/ 982 w 1056"/>
                  <a:gd name="T3" fmla="*/ 186 h 787"/>
                  <a:gd name="T4" fmla="*/ 843 w 1056"/>
                  <a:gd name="T5" fmla="*/ 84 h 787"/>
                  <a:gd name="T6" fmla="*/ 676 w 1056"/>
                  <a:gd name="T7" fmla="*/ 19 h 787"/>
                  <a:gd name="T8" fmla="*/ 482 w 1056"/>
                  <a:gd name="T9" fmla="*/ 0 h 787"/>
                  <a:gd name="T10" fmla="*/ 296 w 1056"/>
                  <a:gd name="T11" fmla="*/ 47 h 787"/>
                  <a:gd name="T12" fmla="*/ 139 w 1056"/>
                  <a:gd name="T13" fmla="*/ 130 h 787"/>
                  <a:gd name="T14" fmla="*/ 37 w 1056"/>
                  <a:gd name="T15" fmla="*/ 250 h 787"/>
                  <a:gd name="T16" fmla="*/ 0 w 1056"/>
                  <a:gd name="T17" fmla="*/ 399 h 787"/>
                  <a:gd name="T18" fmla="*/ 37 w 1056"/>
                  <a:gd name="T19" fmla="*/ 537 h 787"/>
                  <a:gd name="T20" fmla="*/ 139 w 1056"/>
                  <a:gd name="T21" fmla="*/ 667 h 787"/>
                  <a:gd name="T22" fmla="*/ 296 w 1056"/>
                  <a:gd name="T23" fmla="*/ 750 h 787"/>
                  <a:gd name="T24" fmla="*/ 482 w 1056"/>
                  <a:gd name="T25" fmla="*/ 787 h 787"/>
                  <a:gd name="T26" fmla="*/ 676 w 1056"/>
                  <a:gd name="T27" fmla="*/ 778 h 787"/>
                  <a:gd name="T28" fmla="*/ 843 w 1056"/>
                  <a:gd name="T29" fmla="*/ 713 h 787"/>
                  <a:gd name="T30" fmla="*/ 982 w 1056"/>
                  <a:gd name="T31" fmla="*/ 602 h 787"/>
                  <a:gd name="T32" fmla="*/ 1046 w 1056"/>
                  <a:gd name="T33" fmla="*/ 473 h 787"/>
                  <a:gd name="T34" fmla="*/ 1028 w 1056"/>
                  <a:gd name="T35" fmla="*/ 399 h 787"/>
                  <a:gd name="T36" fmla="*/ 991 w 1056"/>
                  <a:gd name="T37" fmla="*/ 260 h 787"/>
                  <a:gd name="T38" fmla="*/ 889 w 1056"/>
                  <a:gd name="T39" fmla="*/ 139 h 787"/>
                  <a:gd name="T40" fmla="*/ 732 w 1056"/>
                  <a:gd name="T41" fmla="*/ 56 h 787"/>
                  <a:gd name="T42" fmla="*/ 556 w 1056"/>
                  <a:gd name="T43" fmla="*/ 19 h 787"/>
                  <a:gd name="T44" fmla="*/ 361 w 1056"/>
                  <a:gd name="T45" fmla="*/ 47 h 787"/>
                  <a:gd name="T46" fmla="*/ 204 w 1056"/>
                  <a:gd name="T47" fmla="*/ 111 h 787"/>
                  <a:gd name="T48" fmla="*/ 84 w 1056"/>
                  <a:gd name="T49" fmla="*/ 223 h 787"/>
                  <a:gd name="T50" fmla="*/ 28 w 1056"/>
                  <a:gd name="T51" fmla="*/ 361 h 787"/>
                  <a:gd name="T52" fmla="*/ 47 w 1056"/>
                  <a:gd name="T53" fmla="*/ 500 h 787"/>
                  <a:gd name="T54" fmla="*/ 139 w 1056"/>
                  <a:gd name="T55" fmla="*/ 630 h 787"/>
                  <a:gd name="T56" fmla="*/ 278 w 1056"/>
                  <a:gd name="T57" fmla="*/ 723 h 787"/>
                  <a:gd name="T58" fmla="*/ 454 w 1056"/>
                  <a:gd name="T59" fmla="*/ 769 h 787"/>
                  <a:gd name="T60" fmla="*/ 648 w 1056"/>
                  <a:gd name="T61" fmla="*/ 760 h 787"/>
                  <a:gd name="T62" fmla="*/ 815 w 1056"/>
                  <a:gd name="T63" fmla="*/ 704 h 787"/>
                  <a:gd name="T64" fmla="*/ 944 w 1056"/>
                  <a:gd name="T65" fmla="*/ 602 h 787"/>
                  <a:gd name="T66" fmla="*/ 1019 w 1056"/>
                  <a:gd name="T67" fmla="*/ 473 h 7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56"/>
                  <a:gd name="T103" fmla="*/ 0 h 787"/>
                  <a:gd name="T104" fmla="*/ 1056 w 1056"/>
                  <a:gd name="T105" fmla="*/ 787 h 7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56" h="787">
                    <a:moveTo>
                      <a:pt x="1056" y="399"/>
                    </a:moveTo>
                    <a:lnTo>
                      <a:pt x="1046" y="324"/>
                    </a:lnTo>
                    <a:lnTo>
                      <a:pt x="1019" y="250"/>
                    </a:lnTo>
                    <a:lnTo>
                      <a:pt x="982" y="186"/>
                    </a:lnTo>
                    <a:lnTo>
                      <a:pt x="917" y="130"/>
                    </a:lnTo>
                    <a:lnTo>
                      <a:pt x="843" y="84"/>
                    </a:lnTo>
                    <a:lnTo>
                      <a:pt x="759" y="47"/>
                    </a:lnTo>
                    <a:lnTo>
                      <a:pt x="676" y="19"/>
                    </a:lnTo>
                    <a:lnTo>
                      <a:pt x="574" y="0"/>
                    </a:lnTo>
                    <a:lnTo>
                      <a:pt x="482" y="0"/>
                    </a:lnTo>
                    <a:lnTo>
                      <a:pt x="380" y="19"/>
                    </a:lnTo>
                    <a:lnTo>
                      <a:pt x="296" y="47"/>
                    </a:lnTo>
                    <a:lnTo>
                      <a:pt x="213" y="84"/>
                    </a:lnTo>
                    <a:lnTo>
                      <a:pt x="139" y="130"/>
                    </a:lnTo>
                    <a:lnTo>
                      <a:pt x="84" y="186"/>
                    </a:lnTo>
                    <a:lnTo>
                      <a:pt x="37" y="250"/>
                    </a:lnTo>
                    <a:lnTo>
                      <a:pt x="10" y="324"/>
                    </a:lnTo>
                    <a:lnTo>
                      <a:pt x="0" y="399"/>
                    </a:lnTo>
                    <a:lnTo>
                      <a:pt x="10" y="473"/>
                    </a:lnTo>
                    <a:lnTo>
                      <a:pt x="37" y="537"/>
                    </a:lnTo>
                    <a:lnTo>
                      <a:pt x="84" y="602"/>
                    </a:lnTo>
                    <a:lnTo>
                      <a:pt x="139" y="667"/>
                    </a:lnTo>
                    <a:lnTo>
                      <a:pt x="213" y="713"/>
                    </a:lnTo>
                    <a:lnTo>
                      <a:pt x="296" y="750"/>
                    </a:lnTo>
                    <a:lnTo>
                      <a:pt x="380" y="778"/>
                    </a:lnTo>
                    <a:lnTo>
                      <a:pt x="482" y="787"/>
                    </a:lnTo>
                    <a:lnTo>
                      <a:pt x="574" y="787"/>
                    </a:lnTo>
                    <a:lnTo>
                      <a:pt x="676" y="778"/>
                    </a:lnTo>
                    <a:lnTo>
                      <a:pt x="759" y="750"/>
                    </a:lnTo>
                    <a:lnTo>
                      <a:pt x="843" y="713"/>
                    </a:lnTo>
                    <a:lnTo>
                      <a:pt x="917" y="667"/>
                    </a:lnTo>
                    <a:lnTo>
                      <a:pt x="982" y="602"/>
                    </a:lnTo>
                    <a:lnTo>
                      <a:pt x="1019" y="537"/>
                    </a:lnTo>
                    <a:lnTo>
                      <a:pt x="1046" y="473"/>
                    </a:lnTo>
                    <a:lnTo>
                      <a:pt x="1056" y="399"/>
                    </a:lnTo>
                    <a:close/>
                    <a:moveTo>
                      <a:pt x="1028" y="399"/>
                    </a:moveTo>
                    <a:lnTo>
                      <a:pt x="1019" y="324"/>
                    </a:lnTo>
                    <a:lnTo>
                      <a:pt x="991" y="260"/>
                    </a:lnTo>
                    <a:lnTo>
                      <a:pt x="944" y="195"/>
                    </a:lnTo>
                    <a:lnTo>
                      <a:pt x="889" y="139"/>
                    </a:lnTo>
                    <a:lnTo>
                      <a:pt x="815" y="93"/>
                    </a:lnTo>
                    <a:lnTo>
                      <a:pt x="732" y="56"/>
                    </a:lnTo>
                    <a:lnTo>
                      <a:pt x="648" y="37"/>
                    </a:lnTo>
                    <a:lnTo>
                      <a:pt x="556" y="19"/>
                    </a:lnTo>
                    <a:lnTo>
                      <a:pt x="454" y="28"/>
                    </a:lnTo>
                    <a:lnTo>
                      <a:pt x="361" y="47"/>
                    </a:lnTo>
                    <a:lnTo>
                      <a:pt x="278" y="74"/>
                    </a:lnTo>
                    <a:lnTo>
                      <a:pt x="204" y="111"/>
                    </a:lnTo>
                    <a:lnTo>
                      <a:pt x="139" y="167"/>
                    </a:lnTo>
                    <a:lnTo>
                      <a:pt x="84" y="223"/>
                    </a:lnTo>
                    <a:lnTo>
                      <a:pt x="47" y="297"/>
                    </a:lnTo>
                    <a:lnTo>
                      <a:pt x="28" y="361"/>
                    </a:lnTo>
                    <a:lnTo>
                      <a:pt x="28" y="436"/>
                    </a:lnTo>
                    <a:lnTo>
                      <a:pt x="47" y="500"/>
                    </a:lnTo>
                    <a:lnTo>
                      <a:pt x="84" y="565"/>
                    </a:lnTo>
                    <a:lnTo>
                      <a:pt x="139" y="630"/>
                    </a:lnTo>
                    <a:lnTo>
                      <a:pt x="204" y="686"/>
                    </a:lnTo>
                    <a:lnTo>
                      <a:pt x="278" y="723"/>
                    </a:lnTo>
                    <a:lnTo>
                      <a:pt x="361" y="750"/>
                    </a:lnTo>
                    <a:lnTo>
                      <a:pt x="454" y="769"/>
                    </a:lnTo>
                    <a:lnTo>
                      <a:pt x="556" y="769"/>
                    </a:lnTo>
                    <a:lnTo>
                      <a:pt x="648" y="760"/>
                    </a:lnTo>
                    <a:lnTo>
                      <a:pt x="732" y="741"/>
                    </a:lnTo>
                    <a:lnTo>
                      <a:pt x="815" y="704"/>
                    </a:lnTo>
                    <a:lnTo>
                      <a:pt x="889" y="658"/>
                    </a:lnTo>
                    <a:lnTo>
                      <a:pt x="944" y="602"/>
                    </a:lnTo>
                    <a:lnTo>
                      <a:pt x="991" y="537"/>
                    </a:lnTo>
                    <a:lnTo>
                      <a:pt x="1019" y="473"/>
                    </a:lnTo>
                    <a:lnTo>
                      <a:pt x="1028" y="39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3" name="Freeform 21">
                <a:extLst>
                  <a:ext uri="{FF2B5EF4-FFF2-40B4-BE49-F238E27FC236}">
                    <a16:creationId xmlns:a16="http://schemas.microsoft.com/office/drawing/2014/main" id="{83EF0CFA-D394-4AF4-962D-1BBBCC1DF127}"/>
                  </a:ext>
                </a:extLst>
              </p:cNvPr>
              <p:cNvSpPr>
                <a:spLocks noEditPoints="1"/>
              </p:cNvSpPr>
              <p:nvPr/>
            </p:nvSpPr>
            <p:spPr bwMode="auto">
              <a:xfrm>
                <a:off x="2208" y="1674"/>
                <a:ext cx="1000" cy="750"/>
              </a:xfrm>
              <a:custGeom>
                <a:avLst/>
                <a:gdLst>
                  <a:gd name="T0" fmla="*/ 991 w 1000"/>
                  <a:gd name="T1" fmla="*/ 305 h 750"/>
                  <a:gd name="T2" fmla="*/ 916 w 1000"/>
                  <a:gd name="T3" fmla="*/ 176 h 750"/>
                  <a:gd name="T4" fmla="*/ 787 w 1000"/>
                  <a:gd name="T5" fmla="*/ 74 h 750"/>
                  <a:gd name="T6" fmla="*/ 620 w 1000"/>
                  <a:gd name="T7" fmla="*/ 18 h 750"/>
                  <a:gd name="T8" fmla="*/ 426 w 1000"/>
                  <a:gd name="T9" fmla="*/ 9 h 750"/>
                  <a:gd name="T10" fmla="*/ 250 w 1000"/>
                  <a:gd name="T11" fmla="*/ 55 h 750"/>
                  <a:gd name="T12" fmla="*/ 111 w 1000"/>
                  <a:gd name="T13" fmla="*/ 148 h 750"/>
                  <a:gd name="T14" fmla="*/ 19 w 1000"/>
                  <a:gd name="T15" fmla="*/ 278 h 750"/>
                  <a:gd name="T16" fmla="*/ 0 w 1000"/>
                  <a:gd name="T17" fmla="*/ 417 h 750"/>
                  <a:gd name="T18" fmla="*/ 56 w 1000"/>
                  <a:gd name="T19" fmla="*/ 546 h 750"/>
                  <a:gd name="T20" fmla="*/ 176 w 1000"/>
                  <a:gd name="T21" fmla="*/ 667 h 750"/>
                  <a:gd name="T22" fmla="*/ 333 w 1000"/>
                  <a:gd name="T23" fmla="*/ 731 h 750"/>
                  <a:gd name="T24" fmla="*/ 528 w 1000"/>
                  <a:gd name="T25" fmla="*/ 750 h 750"/>
                  <a:gd name="T26" fmla="*/ 704 w 1000"/>
                  <a:gd name="T27" fmla="*/ 722 h 750"/>
                  <a:gd name="T28" fmla="*/ 861 w 1000"/>
                  <a:gd name="T29" fmla="*/ 639 h 750"/>
                  <a:gd name="T30" fmla="*/ 963 w 1000"/>
                  <a:gd name="T31" fmla="*/ 518 h 750"/>
                  <a:gd name="T32" fmla="*/ 1000 w 1000"/>
                  <a:gd name="T33" fmla="*/ 380 h 750"/>
                  <a:gd name="T34" fmla="*/ 963 w 1000"/>
                  <a:gd name="T35" fmla="*/ 305 h 750"/>
                  <a:gd name="T36" fmla="*/ 889 w 1000"/>
                  <a:gd name="T37" fmla="*/ 185 h 750"/>
                  <a:gd name="T38" fmla="*/ 759 w 1000"/>
                  <a:gd name="T39" fmla="*/ 83 h 750"/>
                  <a:gd name="T40" fmla="*/ 592 w 1000"/>
                  <a:gd name="T41" fmla="*/ 28 h 750"/>
                  <a:gd name="T42" fmla="*/ 407 w 1000"/>
                  <a:gd name="T43" fmla="*/ 28 h 750"/>
                  <a:gd name="T44" fmla="*/ 241 w 1000"/>
                  <a:gd name="T45" fmla="*/ 83 h 750"/>
                  <a:gd name="T46" fmla="*/ 111 w 1000"/>
                  <a:gd name="T47" fmla="*/ 185 h 750"/>
                  <a:gd name="T48" fmla="*/ 37 w 1000"/>
                  <a:gd name="T49" fmla="*/ 305 h 750"/>
                  <a:gd name="T50" fmla="*/ 37 w 1000"/>
                  <a:gd name="T51" fmla="*/ 444 h 750"/>
                  <a:gd name="T52" fmla="*/ 111 w 1000"/>
                  <a:gd name="T53" fmla="*/ 574 h 750"/>
                  <a:gd name="T54" fmla="*/ 241 w 1000"/>
                  <a:gd name="T55" fmla="*/ 676 h 750"/>
                  <a:gd name="T56" fmla="*/ 407 w 1000"/>
                  <a:gd name="T57" fmla="*/ 722 h 750"/>
                  <a:gd name="T58" fmla="*/ 592 w 1000"/>
                  <a:gd name="T59" fmla="*/ 722 h 750"/>
                  <a:gd name="T60" fmla="*/ 759 w 1000"/>
                  <a:gd name="T61" fmla="*/ 676 h 750"/>
                  <a:gd name="T62" fmla="*/ 889 w 1000"/>
                  <a:gd name="T63" fmla="*/ 574 h 750"/>
                  <a:gd name="T64" fmla="*/ 963 w 1000"/>
                  <a:gd name="T65" fmla="*/ 444 h 7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0"/>
                  <a:gd name="T100" fmla="*/ 0 h 750"/>
                  <a:gd name="T101" fmla="*/ 1000 w 1000"/>
                  <a:gd name="T102" fmla="*/ 750 h 7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0" h="750">
                    <a:moveTo>
                      <a:pt x="1000" y="380"/>
                    </a:moveTo>
                    <a:lnTo>
                      <a:pt x="991" y="305"/>
                    </a:lnTo>
                    <a:lnTo>
                      <a:pt x="963" y="241"/>
                    </a:lnTo>
                    <a:lnTo>
                      <a:pt x="916" y="176"/>
                    </a:lnTo>
                    <a:lnTo>
                      <a:pt x="861" y="120"/>
                    </a:lnTo>
                    <a:lnTo>
                      <a:pt x="787" y="74"/>
                    </a:lnTo>
                    <a:lnTo>
                      <a:pt x="704" y="37"/>
                    </a:lnTo>
                    <a:lnTo>
                      <a:pt x="620" y="18"/>
                    </a:lnTo>
                    <a:lnTo>
                      <a:pt x="528" y="0"/>
                    </a:lnTo>
                    <a:lnTo>
                      <a:pt x="426" y="9"/>
                    </a:lnTo>
                    <a:lnTo>
                      <a:pt x="333" y="28"/>
                    </a:lnTo>
                    <a:lnTo>
                      <a:pt x="250" y="55"/>
                    </a:lnTo>
                    <a:lnTo>
                      <a:pt x="176" y="92"/>
                    </a:lnTo>
                    <a:lnTo>
                      <a:pt x="111" y="148"/>
                    </a:lnTo>
                    <a:lnTo>
                      <a:pt x="56" y="204"/>
                    </a:lnTo>
                    <a:lnTo>
                      <a:pt x="19" y="278"/>
                    </a:lnTo>
                    <a:lnTo>
                      <a:pt x="0" y="342"/>
                    </a:lnTo>
                    <a:lnTo>
                      <a:pt x="0" y="417"/>
                    </a:lnTo>
                    <a:lnTo>
                      <a:pt x="19" y="481"/>
                    </a:lnTo>
                    <a:lnTo>
                      <a:pt x="56" y="546"/>
                    </a:lnTo>
                    <a:lnTo>
                      <a:pt x="111" y="611"/>
                    </a:lnTo>
                    <a:lnTo>
                      <a:pt x="176" y="667"/>
                    </a:lnTo>
                    <a:lnTo>
                      <a:pt x="250" y="704"/>
                    </a:lnTo>
                    <a:lnTo>
                      <a:pt x="333" y="731"/>
                    </a:lnTo>
                    <a:lnTo>
                      <a:pt x="426" y="750"/>
                    </a:lnTo>
                    <a:lnTo>
                      <a:pt x="528" y="750"/>
                    </a:lnTo>
                    <a:lnTo>
                      <a:pt x="620" y="741"/>
                    </a:lnTo>
                    <a:lnTo>
                      <a:pt x="704" y="722"/>
                    </a:lnTo>
                    <a:lnTo>
                      <a:pt x="787" y="685"/>
                    </a:lnTo>
                    <a:lnTo>
                      <a:pt x="861" y="639"/>
                    </a:lnTo>
                    <a:lnTo>
                      <a:pt x="916" y="583"/>
                    </a:lnTo>
                    <a:lnTo>
                      <a:pt x="963" y="518"/>
                    </a:lnTo>
                    <a:lnTo>
                      <a:pt x="991" y="454"/>
                    </a:lnTo>
                    <a:lnTo>
                      <a:pt x="1000" y="380"/>
                    </a:lnTo>
                    <a:close/>
                    <a:moveTo>
                      <a:pt x="972" y="380"/>
                    </a:moveTo>
                    <a:lnTo>
                      <a:pt x="963" y="305"/>
                    </a:lnTo>
                    <a:lnTo>
                      <a:pt x="935" y="241"/>
                    </a:lnTo>
                    <a:lnTo>
                      <a:pt x="889" y="185"/>
                    </a:lnTo>
                    <a:lnTo>
                      <a:pt x="833" y="129"/>
                    </a:lnTo>
                    <a:lnTo>
                      <a:pt x="759" y="83"/>
                    </a:lnTo>
                    <a:lnTo>
                      <a:pt x="685" y="55"/>
                    </a:lnTo>
                    <a:lnTo>
                      <a:pt x="592" y="28"/>
                    </a:lnTo>
                    <a:lnTo>
                      <a:pt x="500" y="28"/>
                    </a:lnTo>
                    <a:lnTo>
                      <a:pt x="407" y="28"/>
                    </a:lnTo>
                    <a:lnTo>
                      <a:pt x="324" y="55"/>
                    </a:lnTo>
                    <a:lnTo>
                      <a:pt x="241" y="83"/>
                    </a:lnTo>
                    <a:lnTo>
                      <a:pt x="167" y="129"/>
                    </a:lnTo>
                    <a:lnTo>
                      <a:pt x="111" y="185"/>
                    </a:lnTo>
                    <a:lnTo>
                      <a:pt x="65" y="241"/>
                    </a:lnTo>
                    <a:lnTo>
                      <a:pt x="37" y="305"/>
                    </a:lnTo>
                    <a:lnTo>
                      <a:pt x="28" y="380"/>
                    </a:lnTo>
                    <a:lnTo>
                      <a:pt x="37" y="444"/>
                    </a:lnTo>
                    <a:lnTo>
                      <a:pt x="65" y="518"/>
                    </a:lnTo>
                    <a:lnTo>
                      <a:pt x="111" y="574"/>
                    </a:lnTo>
                    <a:lnTo>
                      <a:pt x="167" y="630"/>
                    </a:lnTo>
                    <a:lnTo>
                      <a:pt x="241" y="676"/>
                    </a:lnTo>
                    <a:lnTo>
                      <a:pt x="324" y="704"/>
                    </a:lnTo>
                    <a:lnTo>
                      <a:pt x="407" y="722"/>
                    </a:lnTo>
                    <a:lnTo>
                      <a:pt x="500" y="731"/>
                    </a:lnTo>
                    <a:lnTo>
                      <a:pt x="592" y="722"/>
                    </a:lnTo>
                    <a:lnTo>
                      <a:pt x="685" y="704"/>
                    </a:lnTo>
                    <a:lnTo>
                      <a:pt x="759" y="676"/>
                    </a:lnTo>
                    <a:lnTo>
                      <a:pt x="833" y="630"/>
                    </a:lnTo>
                    <a:lnTo>
                      <a:pt x="889" y="574"/>
                    </a:lnTo>
                    <a:lnTo>
                      <a:pt x="935" y="518"/>
                    </a:lnTo>
                    <a:lnTo>
                      <a:pt x="963" y="444"/>
                    </a:lnTo>
                    <a:lnTo>
                      <a:pt x="972" y="38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4" name="Freeform 22">
                <a:extLst>
                  <a:ext uri="{FF2B5EF4-FFF2-40B4-BE49-F238E27FC236}">
                    <a16:creationId xmlns:a16="http://schemas.microsoft.com/office/drawing/2014/main" id="{460159F8-0756-43E7-BEDD-B08922D939E9}"/>
                  </a:ext>
                </a:extLst>
              </p:cNvPr>
              <p:cNvSpPr>
                <a:spLocks noEditPoints="1"/>
              </p:cNvSpPr>
              <p:nvPr/>
            </p:nvSpPr>
            <p:spPr bwMode="auto">
              <a:xfrm>
                <a:off x="2236" y="1702"/>
                <a:ext cx="944" cy="703"/>
              </a:xfrm>
              <a:custGeom>
                <a:avLst/>
                <a:gdLst>
                  <a:gd name="T0" fmla="*/ 935 w 944"/>
                  <a:gd name="T1" fmla="*/ 277 h 703"/>
                  <a:gd name="T2" fmla="*/ 861 w 944"/>
                  <a:gd name="T3" fmla="*/ 157 h 703"/>
                  <a:gd name="T4" fmla="*/ 731 w 944"/>
                  <a:gd name="T5" fmla="*/ 55 h 703"/>
                  <a:gd name="T6" fmla="*/ 564 w 944"/>
                  <a:gd name="T7" fmla="*/ 0 h 703"/>
                  <a:gd name="T8" fmla="*/ 379 w 944"/>
                  <a:gd name="T9" fmla="*/ 0 h 703"/>
                  <a:gd name="T10" fmla="*/ 213 w 944"/>
                  <a:gd name="T11" fmla="*/ 55 h 703"/>
                  <a:gd name="T12" fmla="*/ 83 w 944"/>
                  <a:gd name="T13" fmla="*/ 157 h 703"/>
                  <a:gd name="T14" fmla="*/ 9 w 944"/>
                  <a:gd name="T15" fmla="*/ 277 h 703"/>
                  <a:gd name="T16" fmla="*/ 9 w 944"/>
                  <a:gd name="T17" fmla="*/ 416 h 703"/>
                  <a:gd name="T18" fmla="*/ 83 w 944"/>
                  <a:gd name="T19" fmla="*/ 546 h 703"/>
                  <a:gd name="T20" fmla="*/ 213 w 944"/>
                  <a:gd name="T21" fmla="*/ 648 h 703"/>
                  <a:gd name="T22" fmla="*/ 379 w 944"/>
                  <a:gd name="T23" fmla="*/ 694 h 703"/>
                  <a:gd name="T24" fmla="*/ 564 w 944"/>
                  <a:gd name="T25" fmla="*/ 694 h 703"/>
                  <a:gd name="T26" fmla="*/ 731 w 944"/>
                  <a:gd name="T27" fmla="*/ 648 h 703"/>
                  <a:gd name="T28" fmla="*/ 861 w 944"/>
                  <a:gd name="T29" fmla="*/ 546 h 703"/>
                  <a:gd name="T30" fmla="*/ 935 w 944"/>
                  <a:gd name="T31" fmla="*/ 416 h 703"/>
                  <a:gd name="T32" fmla="*/ 916 w 944"/>
                  <a:gd name="T33" fmla="*/ 352 h 703"/>
                  <a:gd name="T34" fmla="*/ 879 w 944"/>
                  <a:gd name="T35" fmla="*/ 222 h 703"/>
                  <a:gd name="T36" fmla="*/ 777 w 944"/>
                  <a:gd name="T37" fmla="*/ 111 h 703"/>
                  <a:gd name="T38" fmla="*/ 629 w 944"/>
                  <a:gd name="T39" fmla="*/ 37 h 703"/>
                  <a:gd name="T40" fmla="*/ 453 w 944"/>
                  <a:gd name="T41" fmla="*/ 18 h 703"/>
                  <a:gd name="T42" fmla="*/ 278 w 944"/>
                  <a:gd name="T43" fmla="*/ 55 h 703"/>
                  <a:gd name="T44" fmla="*/ 139 w 944"/>
                  <a:gd name="T45" fmla="*/ 129 h 703"/>
                  <a:gd name="T46" fmla="*/ 46 w 944"/>
                  <a:gd name="T47" fmla="*/ 250 h 703"/>
                  <a:gd name="T48" fmla="*/ 28 w 944"/>
                  <a:gd name="T49" fmla="*/ 389 h 703"/>
                  <a:gd name="T50" fmla="*/ 83 w 944"/>
                  <a:gd name="T51" fmla="*/ 509 h 703"/>
                  <a:gd name="T52" fmla="*/ 203 w 944"/>
                  <a:gd name="T53" fmla="*/ 611 h 703"/>
                  <a:gd name="T54" fmla="*/ 361 w 944"/>
                  <a:gd name="T55" fmla="*/ 676 h 703"/>
                  <a:gd name="T56" fmla="*/ 537 w 944"/>
                  <a:gd name="T57" fmla="*/ 685 h 703"/>
                  <a:gd name="T58" fmla="*/ 703 w 944"/>
                  <a:gd name="T59" fmla="*/ 629 h 703"/>
                  <a:gd name="T60" fmla="*/ 833 w 944"/>
                  <a:gd name="T61" fmla="*/ 537 h 703"/>
                  <a:gd name="T62" fmla="*/ 907 w 944"/>
                  <a:gd name="T63" fmla="*/ 416 h 7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4"/>
                  <a:gd name="T97" fmla="*/ 0 h 703"/>
                  <a:gd name="T98" fmla="*/ 944 w 944"/>
                  <a:gd name="T99" fmla="*/ 703 h 7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4" h="703">
                    <a:moveTo>
                      <a:pt x="944" y="352"/>
                    </a:moveTo>
                    <a:lnTo>
                      <a:pt x="935" y="277"/>
                    </a:lnTo>
                    <a:lnTo>
                      <a:pt x="907" y="213"/>
                    </a:lnTo>
                    <a:lnTo>
                      <a:pt x="861" y="157"/>
                    </a:lnTo>
                    <a:lnTo>
                      <a:pt x="805" y="101"/>
                    </a:lnTo>
                    <a:lnTo>
                      <a:pt x="731" y="55"/>
                    </a:lnTo>
                    <a:lnTo>
                      <a:pt x="657" y="27"/>
                    </a:lnTo>
                    <a:lnTo>
                      <a:pt x="564" y="0"/>
                    </a:lnTo>
                    <a:lnTo>
                      <a:pt x="472" y="0"/>
                    </a:lnTo>
                    <a:lnTo>
                      <a:pt x="379" y="0"/>
                    </a:lnTo>
                    <a:lnTo>
                      <a:pt x="296" y="27"/>
                    </a:lnTo>
                    <a:lnTo>
                      <a:pt x="213" y="55"/>
                    </a:lnTo>
                    <a:lnTo>
                      <a:pt x="139" y="101"/>
                    </a:lnTo>
                    <a:lnTo>
                      <a:pt x="83" y="157"/>
                    </a:lnTo>
                    <a:lnTo>
                      <a:pt x="37" y="213"/>
                    </a:lnTo>
                    <a:lnTo>
                      <a:pt x="9" y="277"/>
                    </a:lnTo>
                    <a:lnTo>
                      <a:pt x="0" y="352"/>
                    </a:lnTo>
                    <a:lnTo>
                      <a:pt x="9" y="416"/>
                    </a:lnTo>
                    <a:lnTo>
                      <a:pt x="37" y="490"/>
                    </a:lnTo>
                    <a:lnTo>
                      <a:pt x="83" y="546"/>
                    </a:lnTo>
                    <a:lnTo>
                      <a:pt x="139" y="602"/>
                    </a:lnTo>
                    <a:lnTo>
                      <a:pt x="213" y="648"/>
                    </a:lnTo>
                    <a:lnTo>
                      <a:pt x="296" y="676"/>
                    </a:lnTo>
                    <a:lnTo>
                      <a:pt x="379" y="694"/>
                    </a:lnTo>
                    <a:lnTo>
                      <a:pt x="472" y="703"/>
                    </a:lnTo>
                    <a:lnTo>
                      <a:pt x="564" y="694"/>
                    </a:lnTo>
                    <a:lnTo>
                      <a:pt x="657" y="676"/>
                    </a:lnTo>
                    <a:lnTo>
                      <a:pt x="731" y="648"/>
                    </a:lnTo>
                    <a:lnTo>
                      <a:pt x="805" y="602"/>
                    </a:lnTo>
                    <a:lnTo>
                      <a:pt x="861" y="546"/>
                    </a:lnTo>
                    <a:lnTo>
                      <a:pt x="907" y="490"/>
                    </a:lnTo>
                    <a:lnTo>
                      <a:pt x="935" y="416"/>
                    </a:lnTo>
                    <a:lnTo>
                      <a:pt x="944" y="352"/>
                    </a:lnTo>
                    <a:close/>
                    <a:moveTo>
                      <a:pt x="916" y="352"/>
                    </a:moveTo>
                    <a:lnTo>
                      <a:pt x="907" y="287"/>
                    </a:lnTo>
                    <a:lnTo>
                      <a:pt x="879" y="222"/>
                    </a:lnTo>
                    <a:lnTo>
                      <a:pt x="833" y="157"/>
                    </a:lnTo>
                    <a:lnTo>
                      <a:pt x="777" y="111"/>
                    </a:lnTo>
                    <a:lnTo>
                      <a:pt x="703" y="64"/>
                    </a:lnTo>
                    <a:lnTo>
                      <a:pt x="629" y="37"/>
                    </a:lnTo>
                    <a:lnTo>
                      <a:pt x="537" y="18"/>
                    </a:lnTo>
                    <a:lnTo>
                      <a:pt x="453" y="18"/>
                    </a:lnTo>
                    <a:lnTo>
                      <a:pt x="361" y="27"/>
                    </a:lnTo>
                    <a:lnTo>
                      <a:pt x="278" y="55"/>
                    </a:lnTo>
                    <a:lnTo>
                      <a:pt x="203" y="83"/>
                    </a:lnTo>
                    <a:lnTo>
                      <a:pt x="139" y="129"/>
                    </a:lnTo>
                    <a:lnTo>
                      <a:pt x="83" y="185"/>
                    </a:lnTo>
                    <a:lnTo>
                      <a:pt x="46" y="250"/>
                    </a:lnTo>
                    <a:lnTo>
                      <a:pt x="28" y="314"/>
                    </a:lnTo>
                    <a:lnTo>
                      <a:pt x="28" y="389"/>
                    </a:lnTo>
                    <a:lnTo>
                      <a:pt x="46" y="453"/>
                    </a:lnTo>
                    <a:lnTo>
                      <a:pt x="83" y="509"/>
                    </a:lnTo>
                    <a:lnTo>
                      <a:pt x="139" y="565"/>
                    </a:lnTo>
                    <a:lnTo>
                      <a:pt x="203" y="611"/>
                    </a:lnTo>
                    <a:lnTo>
                      <a:pt x="278" y="648"/>
                    </a:lnTo>
                    <a:lnTo>
                      <a:pt x="361" y="676"/>
                    </a:lnTo>
                    <a:lnTo>
                      <a:pt x="453" y="685"/>
                    </a:lnTo>
                    <a:lnTo>
                      <a:pt x="537" y="685"/>
                    </a:lnTo>
                    <a:lnTo>
                      <a:pt x="629" y="666"/>
                    </a:lnTo>
                    <a:lnTo>
                      <a:pt x="703" y="629"/>
                    </a:lnTo>
                    <a:lnTo>
                      <a:pt x="777" y="592"/>
                    </a:lnTo>
                    <a:lnTo>
                      <a:pt x="833" y="537"/>
                    </a:lnTo>
                    <a:lnTo>
                      <a:pt x="879" y="481"/>
                    </a:lnTo>
                    <a:lnTo>
                      <a:pt x="907" y="416"/>
                    </a:lnTo>
                    <a:lnTo>
                      <a:pt x="916" y="352"/>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5" name="Freeform 23">
                <a:extLst>
                  <a:ext uri="{FF2B5EF4-FFF2-40B4-BE49-F238E27FC236}">
                    <a16:creationId xmlns:a16="http://schemas.microsoft.com/office/drawing/2014/main" id="{DD0AFC20-5217-4736-BC2E-705E8FD50AD1}"/>
                  </a:ext>
                </a:extLst>
              </p:cNvPr>
              <p:cNvSpPr>
                <a:spLocks noEditPoints="1"/>
              </p:cNvSpPr>
              <p:nvPr/>
            </p:nvSpPr>
            <p:spPr bwMode="auto">
              <a:xfrm>
                <a:off x="2264" y="1720"/>
                <a:ext cx="888" cy="667"/>
              </a:xfrm>
              <a:custGeom>
                <a:avLst/>
                <a:gdLst>
                  <a:gd name="T0" fmla="*/ 888 w 888"/>
                  <a:gd name="T1" fmla="*/ 334 h 667"/>
                  <a:gd name="T2" fmla="*/ 879 w 888"/>
                  <a:gd name="T3" fmla="*/ 269 h 667"/>
                  <a:gd name="T4" fmla="*/ 851 w 888"/>
                  <a:gd name="T5" fmla="*/ 204 h 667"/>
                  <a:gd name="T6" fmla="*/ 805 w 888"/>
                  <a:gd name="T7" fmla="*/ 139 h 667"/>
                  <a:gd name="T8" fmla="*/ 749 w 888"/>
                  <a:gd name="T9" fmla="*/ 93 h 667"/>
                  <a:gd name="T10" fmla="*/ 675 w 888"/>
                  <a:gd name="T11" fmla="*/ 46 h 667"/>
                  <a:gd name="T12" fmla="*/ 601 w 888"/>
                  <a:gd name="T13" fmla="*/ 19 h 667"/>
                  <a:gd name="T14" fmla="*/ 509 w 888"/>
                  <a:gd name="T15" fmla="*/ 0 h 667"/>
                  <a:gd name="T16" fmla="*/ 425 w 888"/>
                  <a:gd name="T17" fmla="*/ 0 h 667"/>
                  <a:gd name="T18" fmla="*/ 333 w 888"/>
                  <a:gd name="T19" fmla="*/ 9 h 667"/>
                  <a:gd name="T20" fmla="*/ 250 w 888"/>
                  <a:gd name="T21" fmla="*/ 37 h 667"/>
                  <a:gd name="T22" fmla="*/ 175 w 888"/>
                  <a:gd name="T23" fmla="*/ 65 h 667"/>
                  <a:gd name="T24" fmla="*/ 111 w 888"/>
                  <a:gd name="T25" fmla="*/ 111 h 667"/>
                  <a:gd name="T26" fmla="*/ 55 w 888"/>
                  <a:gd name="T27" fmla="*/ 167 h 667"/>
                  <a:gd name="T28" fmla="*/ 18 w 888"/>
                  <a:gd name="T29" fmla="*/ 232 h 667"/>
                  <a:gd name="T30" fmla="*/ 0 w 888"/>
                  <a:gd name="T31" fmla="*/ 296 h 667"/>
                  <a:gd name="T32" fmla="*/ 0 w 888"/>
                  <a:gd name="T33" fmla="*/ 371 h 667"/>
                  <a:gd name="T34" fmla="*/ 18 w 888"/>
                  <a:gd name="T35" fmla="*/ 435 h 667"/>
                  <a:gd name="T36" fmla="*/ 55 w 888"/>
                  <a:gd name="T37" fmla="*/ 491 h 667"/>
                  <a:gd name="T38" fmla="*/ 111 w 888"/>
                  <a:gd name="T39" fmla="*/ 547 h 667"/>
                  <a:gd name="T40" fmla="*/ 175 w 888"/>
                  <a:gd name="T41" fmla="*/ 593 h 667"/>
                  <a:gd name="T42" fmla="*/ 250 w 888"/>
                  <a:gd name="T43" fmla="*/ 630 h 667"/>
                  <a:gd name="T44" fmla="*/ 333 w 888"/>
                  <a:gd name="T45" fmla="*/ 658 h 667"/>
                  <a:gd name="T46" fmla="*/ 425 w 888"/>
                  <a:gd name="T47" fmla="*/ 667 h 667"/>
                  <a:gd name="T48" fmla="*/ 509 w 888"/>
                  <a:gd name="T49" fmla="*/ 667 h 667"/>
                  <a:gd name="T50" fmla="*/ 601 w 888"/>
                  <a:gd name="T51" fmla="*/ 648 h 667"/>
                  <a:gd name="T52" fmla="*/ 675 w 888"/>
                  <a:gd name="T53" fmla="*/ 611 h 667"/>
                  <a:gd name="T54" fmla="*/ 749 w 888"/>
                  <a:gd name="T55" fmla="*/ 574 h 667"/>
                  <a:gd name="T56" fmla="*/ 805 w 888"/>
                  <a:gd name="T57" fmla="*/ 519 h 667"/>
                  <a:gd name="T58" fmla="*/ 851 w 888"/>
                  <a:gd name="T59" fmla="*/ 463 h 667"/>
                  <a:gd name="T60" fmla="*/ 879 w 888"/>
                  <a:gd name="T61" fmla="*/ 398 h 667"/>
                  <a:gd name="T62" fmla="*/ 888 w 888"/>
                  <a:gd name="T63" fmla="*/ 334 h 667"/>
                  <a:gd name="T64" fmla="*/ 860 w 888"/>
                  <a:gd name="T65" fmla="*/ 334 h 667"/>
                  <a:gd name="T66" fmla="*/ 851 w 888"/>
                  <a:gd name="T67" fmla="*/ 269 h 667"/>
                  <a:gd name="T68" fmla="*/ 823 w 888"/>
                  <a:gd name="T69" fmla="*/ 204 h 667"/>
                  <a:gd name="T70" fmla="*/ 777 w 888"/>
                  <a:gd name="T71" fmla="*/ 148 h 667"/>
                  <a:gd name="T72" fmla="*/ 722 w 888"/>
                  <a:gd name="T73" fmla="*/ 102 h 667"/>
                  <a:gd name="T74" fmla="*/ 657 w 888"/>
                  <a:gd name="T75" fmla="*/ 65 h 667"/>
                  <a:gd name="T76" fmla="*/ 574 w 888"/>
                  <a:gd name="T77" fmla="*/ 37 h 667"/>
                  <a:gd name="T78" fmla="*/ 490 w 888"/>
                  <a:gd name="T79" fmla="*/ 19 h 667"/>
                  <a:gd name="T80" fmla="*/ 398 w 888"/>
                  <a:gd name="T81" fmla="*/ 19 h 667"/>
                  <a:gd name="T82" fmla="*/ 314 w 888"/>
                  <a:gd name="T83" fmla="*/ 37 h 667"/>
                  <a:gd name="T84" fmla="*/ 240 w 888"/>
                  <a:gd name="T85" fmla="*/ 65 h 667"/>
                  <a:gd name="T86" fmla="*/ 166 w 888"/>
                  <a:gd name="T87" fmla="*/ 102 h 667"/>
                  <a:gd name="T88" fmla="*/ 111 w 888"/>
                  <a:gd name="T89" fmla="*/ 148 h 667"/>
                  <a:gd name="T90" fmla="*/ 64 w 888"/>
                  <a:gd name="T91" fmla="*/ 204 h 667"/>
                  <a:gd name="T92" fmla="*/ 37 w 888"/>
                  <a:gd name="T93" fmla="*/ 269 h 667"/>
                  <a:gd name="T94" fmla="*/ 27 w 888"/>
                  <a:gd name="T95" fmla="*/ 334 h 667"/>
                  <a:gd name="T96" fmla="*/ 37 w 888"/>
                  <a:gd name="T97" fmla="*/ 398 h 667"/>
                  <a:gd name="T98" fmla="*/ 64 w 888"/>
                  <a:gd name="T99" fmla="*/ 463 h 667"/>
                  <a:gd name="T100" fmla="*/ 111 w 888"/>
                  <a:gd name="T101" fmla="*/ 519 h 667"/>
                  <a:gd name="T102" fmla="*/ 166 w 888"/>
                  <a:gd name="T103" fmla="*/ 565 h 667"/>
                  <a:gd name="T104" fmla="*/ 240 w 888"/>
                  <a:gd name="T105" fmla="*/ 602 h 667"/>
                  <a:gd name="T106" fmla="*/ 314 w 888"/>
                  <a:gd name="T107" fmla="*/ 630 h 667"/>
                  <a:gd name="T108" fmla="*/ 398 w 888"/>
                  <a:gd name="T109" fmla="*/ 639 h 667"/>
                  <a:gd name="T110" fmla="*/ 490 w 888"/>
                  <a:gd name="T111" fmla="*/ 639 h 667"/>
                  <a:gd name="T112" fmla="*/ 574 w 888"/>
                  <a:gd name="T113" fmla="*/ 630 h 667"/>
                  <a:gd name="T114" fmla="*/ 657 w 888"/>
                  <a:gd name="T115" fmla="*/ 602 h 667"/>
                  <a:gd name="T116" fmla="*/ 722 w 888"/>
                  <a:gd name="T117" fmla="*/ 565 h 667"/>
                  <a:gd name="T118" fmla="*/ 777 w 888"/>
                  <a:gd name="T119" fmla="*/ 519 h 667"/>
                  <a:gd name="T120" fmla="*/ 823 w 888"/>
                  <a:gd name="T121" fmla="*/ 463 h 667"/>
                  <a:gd name="T122" fmla="*/ 851 w 888"/>
                  <a:gd name="T123" fmla="*/ 398 h 667"/>
                  <a:gd name="T124" fmla="*/ 860 w 888"/>
                  <a:gd name="T125" fmla="*/ 334 h 66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88"/>
                  <a:gd name="T190" fmla="*/ 0 h 667"/>
                  <a:gd name="T191" fmla="*/ 888 w 888"/>
                  <a:gd name="T192" fmla="*/ 667 h 66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88" h="667">
                    <a:moveTo>
                      <a:pt x="888" y="334"/>
                    </a:moveTo>
                    <a:lnTo>
                      <a:pt x="879" y="269"/>
                    </a:lnTo>
                    <a:lnTo>
                      <a:pt x="851" y="204"/>
                    </a:lnTo>
                    <a:lnTo>
                      <a:pt x="805" y="139"/>
                    </a:lnTo>
                    <a:lnTo>
                      <a:pt x="749" y="93"/>
                    </a:lnTo>
                    <a:lnTo>
                      <a:pt x="675" y="46"/>
                    </a:lnTo>
                    <a:lnTo>
                      <a:pt x="601" y="19"/>
                    </a:lnTo>
                    <a:lnTo>
                      <a:pt x="509" y="0"/>
                    </a:lnTo>
                    <a:lnTo>
                      <a:pt x="425" y="0"/>
                    </a:lnTo>
                    <a:lnTo>
                      <a:pt x="333" y="9"/>
                    </a:lnTo>
                    <a:lnTo>
                      <a:pt x="250" y="37"/>
                    </a:lnTo>
                    <a:lnTo>
                      <a:pt x="175" y="65"/>
                    </a:lnTo>
                    <a:lnTo>
                      <a:pt x="111" y="111"/>
                    </a:lnTo>
                    <a:lnTo>
                      <a:pt x="55" y="167"/>
                    </a:lnTo>
                    <a:lnTo>
                      <a:pt x="18" y="232"/>
                    </a:lnTo>
                    <a:lnTo>
                      <a:pt x="0" y="296"/>
                    </a:lnTo>
                    <a:lnTo>
                      <a:pt x="0" y="371"/>
                    </a:lnTo>
                    <a:lnTo>
                      <a:pt x="18" y="435"/>
                    </a:lnTo>
                    <a:lnTo>
                      <a:pt x="55" y="491"/>
                    </a:lnTo>
                    <a:lnTo>
                      <a:pt x="111" y="547"/>
                    </a:lnTo>
                    <a:lnTo>
                      <a:pt x="175" y="593"/>
                    </a:lnTo>
                    <a:lnTo>
                      <a:pt x="250" y="630"/>
                    </a:lnTo>
                    <a:lnTo>
                      <a:pt x="333" y="658"/>
                    </a:lnTo>
                    <a:lnTo>
                      <a:pt x="425" y="667"/>
                    </a:lnTo>
                    <a:lnTo>
                      <a:pt x="509" y="667"/>
                    </a:lnTo>
                    <a:lnTo>
                      <a:pt x="601" y="648"/>
                    </a:lnTo>
                    <a:lnTo>
                      <a:pt x="675" y="611"/>
                    </a:lnTo>
                    <a:lnTo>
                      <a:pt x="749" y="574"/>
                    </a:lnTo>
                    <a:lnTo>
                      <a:pt x="805" y="519"/>
                    </a:lnTo>
                    <a:lnTo>
                      <a:pt x="851" y="463"/>
                    </a:lnTo>
                    <a:lnTo>
                      <a:pt x="879" y="398"/>
                    </a:lnTo>
                    <a:lnTo>
                      <a:pt x="888" y="334"/>
                    </a:lnTo>
                    <a:close/>
                    <a:moveTo>
                      <a:pt x="860" y="334"/>
                    </a:moveTo>
                    <a:lnTo>
                      <a:pt x="851" y="269"/>
                    </a:lnTo>
                    <a:lnTo>
                      <a:pt x="823" y="204"/>
                    </a:lnTo>
                    <a:lnTo>
                      <a:pt x="777" y="148"/>
                    </a:lnTo>
                    <a:lnTo>
                      <a:pt x="722" y="102"/>
                    </a:lnTo>
                    <a:lnTo>
                      <a:pt x="657" y="65"/>
                    </a:lnTo>
                    <a:lnTo>
                      <a:pt x="574" y="37"/>
                    </a:lnTo>
                    <a:lnTo>
                      <a:pt x="490" y="19"/>
                    </a:lnTo>
                    <a:lnTo>
                      <a:pt x="398" y="19"/>
                    </a:lnTo>
                    <a:lnTo>
                      <a:pt x="314" y="37"/>
                    </a:lnTo>
                    <a:lnTo>
                      <a:pt x="240" y="65"/>
                    </a:lnTo>
                    <a:lnTo>
                      <a:pt x="166" y="102"/>
                    </a:lnTo>
                    <a:lnTo>
                      <a:pt x="111" y="148"/>
                    </a:lnTo>
                    <a:lnTo>
                      <a:pt x="64" y="204"/>
                    </a:lnTo>
                    <a:lnTo>
                      <a:pt x="37" y="269"/>
                    </a:lnTo>
                    <a:lnTo>
                      <a:pt x="27" y="334"/>
                    </a:lnTo>
                    <a:lnTo>
                      <a:pt x="37" y="398"/>
                    </a:lnTo>
                    <a:lnTo>
                      <a:pt x="64" y="463"/>
                    </a:lnTo>
                    <a:lnTo>
                      <a:pt x="111" y="519"/>
                    </a:lnTo>
                    <a:lnTo>
                      <a:pt x="166" y="565"/>
                    </a:lnTo>
                    <a:lnTo>
                      <a:pt x="240" y="602"/>
                    </a:lnTo>
                    <a:lnTo>
                      <a:pt x="314" y="630"/>
                    </a:lnTo>
                    <a:lnTo>
                      <a:pt x="398" y="639"/>
                    </a:lnTo>
                    <a:lnTo>
                      <a:pt x="490" y="639"/>
                    </a:lnTo>
                    <a:lnTo>
                      <a:pt x="574" y="630"/>
                    </a:lnTo>
                    <a:lnTo>
                      <a:pt x="657" y="602"/>
                    </a:lnTo>
                    <a:lnTo>
                      <a:pt x="722" y="565"/>
                    </a:lnTo>
                    <a:lnTo>
                      <a:pt x="777" y="519"/>
                    </a:lnTo>
                    <a:lnTo>
                      <a:pt x="823" y="463"/>
                    </a:lnTo>
                    <a:lnTo>
                      <a:pt x="851" y="398"/>
                    </a:lnTo>
                    <a:lnTo>
                      <a:pt x="860" y="334"/>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6" name="Freeform 24">
                <a:extLst>
                  <a:ext uri="{FF2B5EF4-FFF2-40B4-BE49-F238E27FC236}">
                    <a16:creationId xmlns:a16="http://schemas.microsoft.com/office/drawing/2014/main" id="{8B5C2E6C-0CA8-4F58-93DE-8A7E609923F9}"/>
                  </a:ext>
                </a:extLst>
              </p:cNvPr>
              <p:cNvSpPr>
                <a:spLocks noEditPoints="1"/>
              </p:cNvSpPr>
              <p:nvPr/>
            </p:nvSpPr>
            <p:spPr bwMode="auto">
              <a:xfrm>
                <a:off x="2291" y="1739"/>
                <a:ext cx="833" cy="620"/>
              </a:xfrm>
              <a:custGeom>
                <a:avLst/>
                <a:gdLst>
                  <a:gd name="T0" fmla="*/ 833 w 833"/>
                  <a:gd name="T1" fmla="*/ 315 h 620"/>
                  <a:gd name="T2" fmla="*/ 824 w 833"/>
                  <a:gd name="T3" fmla="*/ 250 h 620"/>
                  <a:gd name="T4" fmla="*/ 796 w 833"/>
                  <a:gd name="T5" fmla="*/ 185 h 620"/>
                  <a:gd name="T6" fmla="*/ 750 w 833"/>
                  <a:gd name="T7" fmla="*/ 129 h 620"/>
                  <a:gd name="T8" fmla="*/ 695 w 833"/>
                  <a:gd name="T9" fmla="*/ 83 h 620"/>
                  <a:gd name="T10" fmla="*/ 630 w 833"/>
                  <a:gd name="T11" fmla="*/ 46 h 620"/>
                  <a:gd name="T12" fmla="*/ 547 w 833"/>
                  <a:gd name="T13" fmla="*/ 18 h 620"/>
                  <a:gd name="T14" fmla="*/ 463 w 833"/>
                  <a:gd name="T15" fmla="*/ 0 h 620"/>
                  <a:gd name="T16" fmla="*/ 371 w 833"/>
                  <a:gd name="T17" fmla="*/ 0 h 620"/>
                  <a:gd name="T18" fmla="*/ 287 w 833"/>
                  <a:gd name="T19" fmla="*/ 18 h 620"/>
                  <a:gd name="T20" fmla="*/ 213 w 833"/>
                  <a:gd name="T21" fmla="*/ 46 h 620"/>
                  <a:gd name="T22" fmla="*/ 139 w 833"/>
                  <a:gd name="T23" fmla="*/ 83 h 620"/>
                  <a:gd name="T24" fmla="*/ 84 w 833"/>
                  <a:gd name="T25" fmla="*/ 129 h 620"/>
                  <a:gd name="T26" fmla="*/ 37 w 833"/>
                  <a:gd name="T27" fmla="*/ 185 h 620"/>
                  <a:gd name="T28" fmla="*/ 10 w 833"/>
                  <a:gd name="T29" fmla="*/ 250 h 620"/>
                  <a:gd name="T30" fmla="*/ 0 w 833"/>
                  <a:gd name="T31" fmla="*/ 315 h 620"/>
                  <a:gd name="T32" fmla="*/ 10 w 833"/>
                  <a:gd name="T33" fmla="*/ 379 h 620"/>
                  <a:gd name="T34" fmla="*/ 37 w 833"/>
                  <a:gd name="T35" fmla="*/ 444 h 620"/>
                  <a:gd name="T36" fmla="*/ 84 w 833"/>
                  <a:gd name="T37" fmla="*/ 500 h 620"/>
                  <a:gd name="T38" fmla="*/ 139 w 833"/>
                  <a:gd name="T39" fmla="*/ 546 h 620"/>
                  <a:gd name="T40" fmla="*/ 213 w 833"/>
                  <a:gd name="T41" fmla="*/ 583 h 620"/>
                  <a:gd name="T42" fmla="*/ 287 w 833"/>
                  <a:gd name="T43" fmla="*/ 611 h 620"/>
                  <a:gd name="T44" fmla="*/ 371 w 833"/>
                  <a:gd name="T45" fmla="*/ 620 h 620"/>
                  <a:gd name="T46" fmla="*/ 463 w 833"/>
                  <a:gd name="T47" fmla="*/ 620 h 620"/>
                  <a:gd name="T48" fmla="*/ 547 w 833"/>
                  <a:gd name="T49" fmla="*/ 611 h 620"/>
                  <a:gd name="T50" fmla="*/ 630 w 833"/>
                  <a:gd name="T51" fmla="*/ 583 h 620"/>
                  <a:gd name="T52" fmla="*/ 695 w 833"/>
                  <a:gd name="T53" fmla="*/ 546 h 620"/>
                  <a:gd name="T54" fmla="*/ 750 w 833"/>
                  <a:gd name="T55" fmla="*/ 500 h 620"/>
                  <a:gd name="T56" fmla="*/ 796 w 833"/>
                  <a:gd name="T57" fmla="*/ 444 h 620"/>
                  <a:gd name="T58" fmla="*/ 824 w 833"/>
                  <a:gd name="T59" fmla="*/ 379 h 620"/>
                  <a:gd name="T60" fmla="*/ 833 w 833"/>
                  <a:gd name="T61" fmla="*/ 315 h 620"/>
                  <a:gd name="T62" fmla="*/ 806 w 833"/>
                  <a:gd name="T63" fmla="*/ 315 h 620"/>
                  <a:gd name="T64" fmla="*/ 796 w 833"/>
                  <a:gd name="T65" fmla="*/ 250 h 620"/>
                  <a:gd name="T66" fmla="*/ 769 w 833"/>
                  <a:gd name="T67" fmla="*/ 194 h 620"/>
                  <a:gd name="T68" fmla="*/ 722 w 833"/>
                  <a:gd name="T69" fmla="*/ 139 h 620"/>
                  <a:gd name="T70" fmla="*/ 667 w 833"/>
                  <a:gd name="T71" fmla="*/ 92 h 620"/>
                  <a:gd name="T72" fmla="*/ 602 w 833"/>
                  <a:gd name="T73" fmla="*/ 55 h 620"/>
                  <a:gd name="T74" fmla="*/ 519 w 833"/>
                  <a:gd name="T75" fmla="*/ 37 h 620"/>
                  <a:gd name="T76" fmla="*/ 435 w 833"/>
                  <a:gd name="T77" fmla="*/ 18 h 620"/>
                  <a:gd name="T78" fmla="*/ 352 w 833"/>
                  <a:gd name="T79" fmla="*/ 27 h 620"/>
                  <a:gd name="T80" fmla="*/ 269 w 833"/>
                  <a:gd name="T81" fmla="*/ 46 h 620"/>
                  <a:gd name="T82" fmla="*/ 195 w 833"/>
                  <a:gd name="T83" fmla="*/ 74 h 620"/>
                  <a:gd name="T84" fmla="*/ 139 w 833"/>
                  <a:gd name="T85" fmla="*/ 111 h 620"/>
                  <a:gd name="T86" fmla="*/ 84 w 833"/>
                  <a:gd name="T87" fmla="*/ 166 h 620"/>
                  <a:gd name="T88" fmla="*/ 47 w 833"/>
                  <a:gd name="T89" fmla="*/ 222 h 620"/>
                  <a:gd name="T90" fmla="*/ 28 w 833"/>
                  <a:gd name="T91" fmla="*/ 287 h 620"/>
                  <a:gd name="T92" fmla="*/ 28 w 833"/>
                  <a:gd name="T93" fmla="*/ 342 h 620"/>
                  <a:gd name="T94" fmla="*/ 47 w 833"/>
                  <a:gd name="T95" fmla="*/ 407 h 620"/>
                  <a:gd name="T96" fmla="*/ 84 w 833"/>
                  <a:gd name="T97" fmla="*/ 463 h 620"/>
                  <a:gd name="T98" fmla="*/ 139 w 833"/>
                  <a:gd name="T99" fmla="*/ 518 h 620"/>
                  <a:gd name="T100" fmla="*/ 195 w 833"/>
                  <a:gd name="T101" fmla="*/ 555 h 620"/>
                  <a:gd name="T102" fmla="*/ 269 w 833"/>
                  <a:gd name="T103" fmla="*/ 583 h 620"/>
                  <a:gd name="T104" fmla="*/ 352 w 833"/>
                  <a:gd name="T105" fmla="*/ 602 h 620"/>
                  <a:gd name="T106" fmla="*/ 435 w 833"/>
                  <a:gd name="T107" fmla="*/ 602 h 620"/>
                  <a:gd name="T108" fmla="*/ 519 w 833"/>
                  <a:gd name="T109" fmla="*/ 592 h 620"/>
                  <a:gd name="T110" fmla="*/ 602 w 833"/>
                  <a:gd name="T111" fmla="*/ 574 h 620"/>
                  <a:gd name="T112" fmla="*/ 667 w 833"/>
                  <a:gd name="T113" fmla="*/ 537 h 620"/>
                  <a:gd name="T114" fmla="*/ 722 w 833"/>
                  <a:gd name="T115" fmla="*/ 490 h 620"/>
                  <a:gd name="T116" fmla="*/ 769 w 833"/>
                  <a:gd name="T117" fmla="*/ 435 h 620"/>
                  <a:gd name="T118" fmla="*/ 796 w 833"/>
                  <a:gd name="T119" fmla="*/ 379 h 620"/>
                  <a:gd name="T120" fmla="*/ 806 w 833"/>
                  <a:gd name="T121" fmla="*/ 315 h 62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33"/>
                  <a:gd name="T184" fmla="*/ 0 h 620"/>
                  <a:gd name="T185" fmla="*/ 833 w 833"/>
                  <a:gd name="T186" fmla="*/ 620 h 62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33" h="620">
                    <a:moveTo>
                      <a:pt x="833" y="315"/>
                    </a:moveTo>
                    <a:lnTo>
                      <a:pt x="824" y="250"/>
                    </a:lnTo>
                    <a:lnTo>
                      <a:pt x="796" y="185"/>
                    </a:lnTo>
                    <a:lnTo>
                      <a:pt x="750" y="129"/>
                    </a:lnTo>
                    <a:lnTo>
                      <a:pt x="695" y="83"/>
                    </a:lnTo>
                    <a:lnTo>
                      <a:pt x="630" y="46"/>
                    </a:lnTo>
                    <a:lnTo>
                      <a:pt x="547" y="18"/>
                    </a:lnTo>
                    <a:lnTo>
                      <a:pt x="463" y="0"/>
                    </a:lnTo>
                    <a:lnTo>
                      <a:pt x="371" y="0"/>
                    </a:lnTo>
                    <a:lnTo>
                      <a:pt x="287" y="18"/>
                    </a:lnTo>
                    <a:lnTo>
                      <a:pt x="213" y="46"/>
                    </a:lnTo>
                    <a:lnTo>
                      <a:pt x="139" y="83"/>
                    </a:lnTo>
                    <a:lnTo>
                      <a:pt x="84" y="129"/>
                    </a:lnTo>
                    <a:lnTo>
                      <a:pt x="37" y="185"/>
                    </a:lnTo>
                    <a:lnTo>
                      <a:pt x="10" y="250"/>
                    </a:lnTo>
                    <a:lnTo>
                      <a:pt x="0" y="315"/>
                    </a:lnTo>
                    <a:lnTo>
                      <a:pt x="10" y="379"/>
                    </a:lnTo>
                    <a:lnTo>
                      <a:pt x="37" y="444"/>
                    </a:lnTo>
                    <a:lnTo>
                      <a:pt x="84" y="500"/>
                    </a:lnTo>
                    <a:lnTo>
                      <a:pt x="139" y="546"/>
                    </a:lnTo>
                    <a:lnTo>
                      <a:pt x="213" y="583"/>
                    </a:lnTo>
                    <a:lnTo>
                      <a:pt x="287" y="611"/>
                    </a:lnTo>
                    <a:lnTo>
                      <a:pt x="371" y="620"/>
                    </a:lnTo>
                    <a:lnTo>
                      <a:pt x="463" y="620"/>
                    </a:lnTo>
                    <a:lnTo>
                      <a:pt x="547" y="611"/>
                    </a:lnTo>
                    <a:lnTo>
                      <a:pt x="630" y="583"/>
                    </a:lnTo>
                    <a:lnTo>
                      <a:pt x="695" y="546"/>
                    </a:lnTo>
                    <a:lnTo>
                      <a:pt x="750" y="500"/>
                    </a:lnTo>
                    <a:lnTo>
                      <a:pt x="796" y="444"/>
                    </a:lnTo>
                    <a:lnTo>
                      <a:pt x="824" y="379"/>
                    </a:lnTo>
                    <a:lnTo>
                      <a:pt x="833" y="315"/>
                    </a:lnTo>
                    <a:close/>
                    <a:moveTo>
                      <a:pt x="806" y="315"/>
                    </a:moveTo>
                    <a:lnTo>
                      <a:pt x="796" y="250"/>
                    </a:lnTo>
                    <a:lnTo>
                      <a:pt x="769" y="194"/>
                    </a:lnTo>
                    <a:lnTo>
                      <a:pt x="722" y="139"/>
                    </a:lnTo>
                    <a:lnTo>
                      <a:pt x="667" y="92"/>
                    </a:lnTo>
                    <a:lnTo>
                      <a:pt x="602" y="55"/>
                    </a:lnTo>
                    <a:lnTo>
                      <a:pt x="519" y="37"/>
                    </a:lnTo>
                    <a:lnTo>
                      <a:pt x="435" y="18"/>
                    </a:lnTo>
                    <a:lnTo>
                      <a:pt x="352" y="27"/>
                    </a:lnTo>
                    <a:lnTo>
                      <a:pt x="269" y="46"/>
                    </a:lnTo>
                    <a:lnTo>
                      <a:pt x="195" y="74"/>
                    </a:lnTo>
                    <a:lnTo>
                      <a:pt x="139" y="111"/>
                    </a:lnTo>
                    <a:lnTo>
                      <a:pt x="84" y="166"/>
                    </a:lnTo>
                    <a:lnTo>
                      <a:pt x="47" y="222"/>
                    </a:lnTo>
                    <a:lnTo>
                      <a:pt x="28" y="287"/>
                    </a:lnTo>
                    <a:lnTo>
                      <a:pt x="28" y="342"/>
                    </a:lnTo>
                    <a:lnTo>
                      <a:pt x="47" y="407"/>
                    </a:lnTo>
                    <a:lnTo>
                      <a:pt x="84" y="463"/>
                    </a:lnTo>
                    <a:lnTo>
                      <a:pt x="139" y="518"/>
                    </a:lnTo>
                    <a:lnTo>
                      <a:pt x="195" y="555"/>
                    </a:lnTo>
                    <a:lnTo>
                      <a:pt x="269" y="583"/>
                    </a:lnTo>
                    <a:lnTo>
                      <a:pt x="352" y="602"/>
                    </a:lnTo>
                    <a:lnTo>
                      <a:pt x="435" y="602"/>
                    </a:lnTo>
                    <a:lnTo>
                      <a:pt x="519" y="592"/>
                    </a:lnTo>
                    <a:lnTo>
                      <a:pt x="602" y="574"/>
                    </a:lnTo>
                    <a:lnTo>
                      <a:pt x="667" y="537"/>
                    </a:lnTo>
                    <a:lnTo>
                      <a:pt x="722" y="490"/>
                    </a:lnTo>
                    <a:lnTo>
                      <a:pt x="769" y="435"/>
                    </a:lnTo>
                    <a:lnTo>
                      <a:pt x="796" y="379"/>
                    </a:lnTo>
                    <a:lnTo>
                      <a:pt x="806" y="315"/>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7" name="Freeform 25">
                <a:extLst>
                  <a:ext uri="{FF2B5EF4-FFF2-40B4-BE49-F238E27FC236}">
                    <a16:creationId xmlns:a16="http://schemas.microsoft.com/office/drawing/2014/main" id="{8917A9B5-70F3-4A15-AC05-2189AE22C2A4}"/>
                  </a:ext>
                </a:extLst>
              </p:cNvPr>
              <p:cNvSpPr>
                <a:spLocks noEditPoints="1"/>
              </p:cNvSpPr>
              <p:nvPr/>
            </p:nvSpPr>
            <p:spPr bwMode="auto">
              <a:xfrm>
                <a:off x="2319" y="1757"/>
                <a:ext cx="778" cy="584"/>
              </a:xfrm>
              <a:custGeom>
                <a:avLst/>
                <a:gdLst>
                  <a:gd name="T0" fmla="*/ 778 w 778"/>
                  <a:gd name="T1" fmla="*/ 297 h 584"/>
                  <a:gd name="T2" fmla="*/ 768 w 778"/>
                  <a:gd name="T3" fmla="*/ 232 h 584"/>
                  <a:gd name="T4" fmla="*/ 741 w 778"/>
                  <a:gd name="T5" fmla="*/ 176 h 584"/>
                  <a:gd name="T6" fmla="*/ 694 w 778"/>
                  <a:gd name="T7" fmla="*/ 121 h 584"/>
                  <a:gd name="T8" fmla="*/ 639 w 778"/>
                  <a:gd name="T9" fmla="*/ 74 h 584"/>
                  <a:gd name="T10" fmla="*/ 574 w 778"/>
                  <a:gd name="T11" fmla="*/ 37 h 584"/>
                  <a:gd name="T12" fmla="*/ 491 w 778"/>
                  <a:gd name="T13" fmla="*/ 19 h 584"/>
                  <a:gd name="T14" fmla="*/ 407 w 778"/>
                  <a:gd name="T15" fmla="*/ 0 h 584"/>
                  <a:gd name="T16" fmla="*/ 324 w 778"/>
                  <a:gd name="T17" fmla="*/ 9 h 584"/>
                  <a:gd name="T18" fmla="*/ 241 w 778"/>
                  <a:gd name="T19" fmla="*/ 28 h 584"/>
                  <a:gd name="T20" fmla="*/ 167 w 778"/>
                  <a:gd name="T21" fmla="*/ 56 h 584"/>
                  <a:gd name="T22" fmla="*/ 111 w 778"/>
                  <a:gd name="T23" fmla="*/ 93 h 584"/>
                  <a:gd name="T24" fmla="*/ 56 w 778"/>
                  <a:gd name="T25" fmla="*/ 148 h 584"/>
                  <a:gd name="T26" fmla="*/ 19 w 778"/>
                  <a:gd name="T27" fmla="*/ 204 h 584"/>
                  <a:gd name="T28" fmla="*/ 0 w 778"/>
                  <a:gd name="T29" fmla="*/ 269 h 584"/>
                  <a:gd name="T30" fmla="*/ 0 w 778"/>
                  <a:gd name="T31" fmla="*/ 324 h 584"/>
                  <a:gd name="T32" fmla="*/ 19 w 778"/>
                  <a:gd name="T33" fmla="*/ 389 h 584"/>
                  <a:gd name="T34" fmla="*/ 56 w 778"/>
                  <a:gd name="T35" fmla="*/ 445 h 584"/>
                  <a:gd name="T36" fmla="*/ 111 w 778"/>
                  <a:gd name="T37" fmla="*/ 500 h 584"/>
                  <a:gd name="T38" fmla="*/ 167 w 778"/>
                  <a:gd name="T39" fmla="*/ 537 h 584"/>
                  <a:gd name="T40" fmla="*/ 241 w 778"/>
                  <a:gd name="T41" fmla="*/ 565 h 584"/>
                  <a:gd name="T42" fmla="*/ 324 w 778"/>
                  <a:gd name="T43" fmla="*/ 584 h 584"/>
                  <a:gd name="T44" fmla="*/ 407 w 778"/>
                  <a:gd name="T45" fmla="*/ 584 h 584"/>
                  <a:gd name="T46" fmla="*/ 491 w 778"/>
                  <a:gd name="T47" fmla="*/ 574 h 584"/>
                  <a:gd name="T48" fmla="*/ 574 w 778"/>
                  <a:gd name="T49" fmla="*/ 556 h 584"/>
                  <a:gd name="T50" fmla="*/ 639 w 778"/>
                  <a:gd name="T51" fmla="*/ 519 h 584"/>
                  <a:gd name="T52" fmla="*/ 694 w 778"/>
                  <a:gd name="T53" fmla="*/ 472 h 584"/>
                  <a:gd name="T54" fmla="*/ 741 w 778"/>
                  <a:gd name="T55" fmla="*/ 417 h 584"/>
                  <a:gd name="T56" fmla="*/ 768 w 778"/>
                  <a:gd name="T57" fmla="*/ 361 h 584"/>
                  <a:gd name="T58" fmla="*/ 778 w 778"/>
                  <a:gd name="T59" fmla="*/ 297 h 584"/>
                  <a:gd name="T60" fmla="*/ 750 w 778"/>
                  <a:gd name="T61" fmla="*/ 297 h 584"/>
                  <a:gd name="T62" fmla="*/ 741 w 778"/>
                  <a:gd name="T63" fmla="*/ 232 h 584"/>
                  <a:gd name="T64" fmla="*/ 713 w 778"/>
                  <a:gd name="T65" fmla="*/ 176 h 584"/>
                  <a:gd name="T66" fmla="*/ 676 w 778"/>
                  <a:gd name="T67" fmla="*/ 130 h 584"/>
                  <a:gd name="T68" fmla="*/ 611 w 778"/>
                  <a:gd name="T69" fmla="*/ 84 h 584"/>
                  <a:gd name="T70" fmla="*/ 546 w 778"/>
                  <a:gd name="T71" fmla="*/ 56 h 584"/>
                  <a:gd name="T72" fmla="*/ 472 w 778"/>
                  <a:gd name="T73" fmla="*/ 28 h 584"/>
                  <a:gd name="T74" fmla="*/ 389 w 778"/>
                  <a:gd name="T75" fmla="*/ 28 h 584"/>
                  <a:gd name="T76" fmla="*/ 306 w 778"/>
                  <a:gd name="T77" fmla="*/ 28 h 584"/>
                  <a:gd name="T78" fmla="*/ 232 w 778"/>
                  <a:gd name="T79" fmla="*/ 56 h 584"/>
                  <a:gd name="T80" fmla="*/ 167 w 778"/>
                  <a:gd name="T81" fmla="*/ 84 h 584"/>
                  <a:gd name="T82" fmla="*/ 111 w 778"/>
                  <a:gd name="T83" fmla="*/ 130 h 584"/>
                  <a:gd name="T84" fmla="*/ 65 w 778"/>
                  <a:gd name="T85" fmla="*/ 176 h 584"/>
                  <a:gd name="T86" fmla="*/ 37 w 778"/>
                  <a:gd name="T87" fmla="*/ 232 h 584"/>
                  <a:gd name="T88" fmla="*/ 28 w 778"/>
                  <a:gd name="T89" fmla="*/ 297 h 584"/>
                  <a:gd name="T90" fmla="*/ 37 w 778"/>
                  <a:gd name="T91" fmla="*/ 352 h 584"/>
                  <a:gd name="T92" fmla="*/ 65 w 778"/>
                  <a:gd name="T93" fmla="*/ 417 h 584"/>
                  <a:gd name="T94" fmla="*/ 111 w 778"/>
                  <a:gd name="T95" fmla="*/ 463 h 584"/>
                  <a:gd name="T96" fmla="*/ 167 w 778"/>
                  <a:gd name="T97" fmla="*/ 510 h 584"/>
                  <a:gd name="T98" fmla="*/ 232 w 778"/>
                  <a:gd name="T99" fmla="*/ 537 h 584"/>
                  <a:gd name="T100" fmla="*/ 306 w 778"/>
                  <a:gd name="T101" fmla="*/ 556 h 584"/>
                  <a:gd name="T102" fmla="*/ 389 w 778"/>
                  <a:gd name="T103" fmla="*/ 565 h 584"/>
                  <a:gd name="T104" fmla="*/ 472 w 778"/>
                  <a:gd name="T105" fmla="*/ 556 h 584"/>
                  <a:gd name="T106" fmla="*/ 546 w 778"/>
                  <a:gd name="T107" fmla="*/ 537 h 584"/>
                  <a:gd name="T108" fmla="*/ 611 w 778"/>
                  <a:gd name="T109" fmla="*/ 510 h 584"/>
                  <a:gd name="T110" fmla="*/ 676 w 778"/>
                  <a:gd name="T111" fmla="*/ 463 h 584"/>
                  <a:gd name="T112" fmla="*/ 713 w 778"/>
                  <a:gd name="T113" fmla="*/ 417 h 584"/>
                  <a:gd name="T114" fmla="*/ 741 w 778"/>
                  <a:gd name="T115" fmla="*/ 352 h 584"/>
                  <a:gd name="T116" fmla="*/ 750 w 778"/>
                  <a:gd name="T117" fmla="*/ 297 h 5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78"/>
                  <a:gd name="T178" fmla="*/ 0 h 584"/>
                  <a:gd name="T179" fmla="*/ 778 w 778"/>
                  <a:gd name="T180" fmla="*/ 584 h 58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78" h="584">
                    <a:moveTo>
                      <a:pt x="778" y="297"/>
                    </a:moveTo>
                    <a:lnTo>
                      <a:pt x="768" y="232"/>
                    </a:lnTo>
                    <a:lnTo>
                      <a:pt x="741" y="176"/>
                    </a:lnTo>
                    <a:lnTo>
                      <a:pt x="694" y="121"/>
                    </a:lnTo>
                    <a:lnTo>
                      <a:pt x="639" y="74"/>
                    </a:lnTo>
                    <a:lnTo>
                      <a:pt x="574" y="37"/>
                    </a:lnTo>
                    <a:lnTo>
                      <a:pt x="491" y="19"/>
                    </a:lnTo>
                    <a:lnTo>
                      <a:pt x="407" y="0"/>
                    </a:lnTo>
                    <a:lnTo>
                      <a:pt x="324" y="9"/>
                    </a:lnTo>
                    <a:lnTo>
                      <a:pt x="241" y="28"/>
                    </a:lnTo>
                    <a:lnTo>
                      <a:pt x="167" y="56"/>
                    </a:lnTo>
                    <a:lnTo>
                      <a:pt x="111" y="93"/>
                    </a:lnTo>
                    <a:lnTo>
                      <a:pt x="56" y="148"/>
                    </a:lnTo>
                    <a:lnTo>
                      <a:pt x="19" y="204"/>
                    </a:lnTo>
                    <a:lnTo>
                      <a:pt x="0" y="269"/>
                    </a:lnTo>
                    <a:lnTo>
                      <a:pt x="0" y="324"/>
                    </a:lnTo>
                    <a:lnTo>
                      <a:pt x="19" y="389"/>
                    </a:lnTo>
                    <a:lnTo>
                      <a:pt x="56" y="445"/>
                    </a:lnTo>
                    <a:lnTo>
                      <a:pt x="111" y="500"/>
                    </a:lnTo>
                    <a:lnTo>
                      <a:pt x="167" y="537"/>
                    </a:lnTo>
                    <a:lnTo>
                      <a:pt x="241" y="565"/>
                    </a:lnTo>
                    <a:lnTo>
                      <a:pt x="324" y="584"/>
                    </a:lnTo>
                    <a:lnTo>
                      <a:pt x="407" y="584"/>
                    </a:lnTo>
                    <a:lnTo>
                      <a:pt x="491" y="574"/>
                    </a:lnTo>
                    <a:lnTo>
                      <a:pt x="574" y="556"/>
                    </a:lnTo>
                    <a:lnTo>
                      <a:pt x="639" y="519"/>
                    </a:lnTo>
                    <a:lnTo>
                      <a:pt x="694" y="472"/>
                    </a:lnTo>
                    <a:lnTo>
                      <a:pt x="741" y="417"/>
                    </a:lnTo>
                    <a:lnTo>
                      <a:pt x="768" y="361"/>
                    </a:lnTo>
                    <a:lnTo>
                      <a:pt x="778" y="297"/>
                    </a:lnTo>
                    <a:close/>
                    <a:moveTo>
                      <a:pt x="750" y="297"/>
                    </a:moveTo>
                    <a:lnTo>
                      <a:pt x="741" y="232"/>
                    </a:lnTo>
                    <a:lnTo>
                      <a:pt x="713" y="176"/>
                    </a:lnTo>
                    <a:lnTo>
                      <a:pt x="676" y="130"/>
                    </a:lnTo>
                    <a:lnTo>
                      <a:pt x="611" y="84"/>
                    </a:lnTo>
                    <a:lnTo>
                      <a:pt x="546" y="56"/>
                    </a:lnTo>
                    <a:lnTo>
                      <a:pt x="472" y="28"/>
                    </a:lnTo>
                    <a:lnTo>
                      <a:pt x="389" y="28"/>
                    </a:lnTo>
                    <a:lnTo>
                      <a:pt x="306" y="28"/>
                    </a:lnTo>
                    <a:lnTo>
                      <a:pt x="232" y="56"/>
                    </a:lnTo>
                    <a:lnTo>
                      <a:pt x="167" y="84"/>
                    </a:lnTo>
                    <a:lnTo>
                      <a:pt x="111" y="130"/>
                    </a:lnTo>
                    <a:lnTo>
                      <a:pt x="65" y="176"/>
                    </a:lnTo>
                    <a:lnTo>
                      <a:pt x="37" y="232"/>
                    </a:lnTo>
                    <a:lnTo>
                      <a:pt x="28" y="297"/>
                    </a:lnTo>
                    <a:lnTo>
                      <a:pt x="37" y="352"/>
                    </a:lnTo>
                    <a:lnTo>
                      <a:pt x="65" y="417"/>
                    </a:lnTo>
                    <a:lnTo>
                      <a:pt x="111" y="463"/>
                    </a:lnTo>
                    <a:lnTo>
                      <a:pt x="167" y="510"/>
                    </a:lnTo>
                    <a:lnTo>
                      <a:pt x="232" y="537"/>
                    </a:lnTo>
                    <a:lnTo>
                      <a:pt x="306" y="556"/>
                    </a:lnTo>
                    <a:lnTo>
                      <a:pt x="389" y="565"/>
                    </a:lnTo>
                    <a:lnTo>
                      <a:pt x="472" y="556"/>
                    </a:lnTo>
                    <a:lnTo>
                      <a:pt x="546" y="537"/>
                    </a:lnTo>
                    <a:lnTo>
                      <a:pt x="611" y="510"/>
                    </a:lnTo>
                    <a:lnTo>
                      <a:pt x="676" y="463"/>
                    </a:lnTo>
                    <a:lnTo>
                      <a:pt x="713" y="417"/>
                    </a:lnTo>
                    <a:lnTo>
                      <a:pt x="741" y="352"/>
                    </a:lnTo>
                    <a:lnTo>
                      <a:pt x="750" y="297"/>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8" name="Freeform 26">
                <a:extLst>
                  <a:ext uri="{FF2B5EF4-FFF2-40B4-BE49-F238E27FC236}">
                    <a16:creationId xmlns:a16="http://schemas.microsoft.com/office/drawing/2014/main" id="{1604EBAD-A144-4A78-827B-B8655D5522B1}"/>
                  </a:ext>
                </a:extLst>
              </p:cNvPr>
              <p:cNvSpPr>
                <a:spLocks noEditPoints="1"/>
              </p:cNvSpPr>
              <p:nvPr/>
            </p:nvSpPr>
            <p:spPr bwMode="auto">
              <a:xfrm>
                <a:off x="2347" y="1785"/>
                <a:ext cx="722" cy="537"/>
              </a:xfrm>
              <a:custGeom>
                <a:avLst/>
                <a:gdLst>
                  <a:gd name="T0" fmla="*/ 722 w 722"/>
                  <a:gd name="T1" fmla="*/ 269 h 537"/>
                  <a:gd name="T2" fmla="*/ 713 w 722"/>
                  <a:gd name="T3" fmla="*/ 204 h 537"/>
                  <a:gd name="T4" fmla="*/ 685 w 722"/>
                  <a:gd name="T5" fmla="*/ 148 h 537"/>
                  <a:gd name="T6" fmla="*/ 648 w 722"/>
                  <a:gd name="T7" fmla="*/ 102 h 537"/>
                  <a:gd name="T8" fmla="*/ 583 w 722"/>
                  <a:gd name="T9" fmla="*/ 56 h 537"/>
                  <a:gd name="T10" fmla="*/ 518 w 722"/>
                  <a:gd name="T11" fmla="*/ 28 h 537"/>
                  <a:gd name="T12" fmla="*/ 444 w 722"/>
                  <a:gd name="T13" fmla="*/ 0 h 537"/>
                  <a:gd name="T14" fmla="*/ 361 w 722"/>
                  <a:gd name="T15" fmla="*/ 0 h 537"/>
                  <a:gd name="T16" fmla="*/ 278 w 722"/>
                  <a:gd name="T17" fmla="*/ 0 h 537"/>
                  <a:gd name="T18" fmla="*/ 204 w 722"/>
                  <a:gd name="T19" fmla="*/ 28 h 537"/>
                  <a:gd name="T20" fmla="*/ 139 w 722"/>
                  <a:gd name="T21" fmla="*/ 56 h 537"/>
                  <a:gd name="T22" fmla="*/ 83 w 722"/>
                  <a:gd name="T23" fmla="*/ 102 h 537"/>
                  <a:gd name="T24" fmla="*/ 37 w 722"/>
                  <a:gd name="T25" fmla="*/ 148 h 537"/>
                  <a:gd name="T26" fmla="*/ 9 w 722"/>
                  <a:gd name="T27" fmla="*/ 204 h 537"/>
                  <a:gd name="T28" fmla="*/ 0 w 722"/>
                  <a:gd name="T29" fmla="*/ 269 h 537"/>
                  <a:gd name="T30" fmla="*/ 9 w 722"/>
                  <a:gd name="T31" fmla="*/ 324 h 537"/>
                  <a:gd name="T32" fmla="*/ 37 w 722"/>
                  <a:gd name="T33" fmla="*/ 389 h 537"/>
                  <a:gd name="T34" fmla="*/ 83 w 722"/>
                  <a:gd name="T35" fmla="*/ 435 h 537"/>
                  <a:gd name="T36" fmla="*/ 139 w 722"/>
                  <a:gd name="T37" fmla="*/ 482 h 537"/>
                  <a:gd name="T38" fmla="*/ 204 w 722"/>
                  <a:gd name="T39" fmla="*/ 509 h 537"/>
                  <a:gd name="T40" fmla="*/ 278 w 722"/>
                  <a:gd name="T41" fmla="*/ 528 h 537"/>
                  <a:gd name="T42" fmla="*/ 361 w 722"/>
                  <a:gd name="T43" fmla="*/ 537 h 537"/>
                  <a:gd name="T44" fmla="*/ 444 w 722"/>
                  <a:gd name="T45" fmla="*/ 528 h 537"/>
                  <a:gd name="T46" fmla="*/ 518 w 722"/>
                  <a:gd name="T47" fmla="*/ 509 h 537"/>
                  <a:gd name="T48" fmla="*/ 583 w 722"/>
                  <a:gd name="T49" fmla="*/ 482 h 537"/>
                  <a:gd name="T50" fmla="*/ 648 w 722"/>
                  <a:gd name="T51" fmla="*/ 435 h 537"/>
                  <a:gd name="T52" fmla="*/ 685 w 722"/>
                  <a:gd name="T53" fmla="*/ 389 h 537"/>
                  <a:gd name="T54" fmla="*/ 713 w 722"/>
                  <a:gd name="T55" fmla="*/ 324 h 537"/>
                  <a:gd name="T56" fmla="*/ 722 w 722"/>
                  <a:gd name="T57" fmla="*/ 269 h 537"/>
                  <a:gd name="T58" fmla="*/ 694 w 722"/>
                  <a:gd name="T59" fmla="*/ 269 h 537"/>
                  <a:gd name="T60" fmla="*/ 685 w 722"/>
                  <a:gd name="T61" fmla="*/ 213 h 537"/>
                  <a:gd name="T62" fmla="*/ 657 w 722"/>
                  <a:gd name="T63" fmla="*/ 157 h 537"/>
                  <a:gd name="T64" fmla="*/ 620 w 722"/>
                  <a:gd name="T65" fmla="*/ 111 h 537"/>
                  <a:gd name="T66" fmla="*/ 565 w 722"/>
                  <a:gd name="T67" fmla="*/ 65 h 537"/>
                  <a:gd name="T68" fmla="*/ 491 w 722"/>
                  <a:gd name="T69" fmla="*/ 37 h 537"/>
                  <a:gd name="T70" fmla="*/ 416 w 722"/>
                  <a:gd name="T71" fmla="*/ 18 h 537"/>
                  <a:gd name="T72" fmla="*/ 342 w 722"/>
                  <a:gd name="T73" fmla="*/ 18 h 537"/>
                  <a:gd name="T74" fmla="*/ 268 w 722"/>
                  <a:gd name="T75" fmla="*/ 28 h 537"/>
                  <a:gd name="T76" fmla="*/ 194 w 722"/>
                  <a:gd name="T77" fmla="*/ 56 h 537"/>
                  <a:gd name="T78" fmla="*/ 129 w 722"/>
                  <a:gd name="T79" fmla="*/ 83 h 537"/>
                  <a:gd name="T80" fmla="*/ 83 w 722"/>
                  <a:gd name="T81" fmla="*/ 130 h 537"/>
                  <a:gd name="T82" fmla="*/ 46 w 722"/>
                  <a:gd name="T83" fmla="*/ 185 h 537"/>
                  <a:gd name="T84" fmla="*/ 28 w 722"/>
                  <a:gd name="T85" fmla="*/ 241 h 537"/>
                  <a:gd name="T86" fmla="*/ 28 w 722"/>
                  <a:gd name="T87" fmla="*/ 296 h 537"/>
                  <a:gd name="T88" fmla="*/ 46 w 722"/>
                  <a:gd name="T89" fmla="*/ 352 h 537"/>
                  <a:gd name="T90" fmla="*/ 83 w 722"/>
                  <a:gd name="T91" fmla="*/ 407 h 537"/>
                  <a:gd name="T92" fmla="*/ 129 w 722"/>
                  <a:gd name="T93" fmla="*/ 454 h 537"/>
                  <a:gd name="T94" fmla="*/ 194 w 722"/>
                  <a:gd name="T95" fmla="*/ 482 h 537"/>
                  <a:gd name="T96" fmla="*/ 268 w 722"/>
                  <a:gd name="T97" fmla="*/ 509 h 537"/>
                  <a:gd name="T98" fmla="*/ 342 w 722"/>
                  <a:gd name="T99" fmla="*/ 519 h 537"/>
                  <a:gd name="T100" fmla="*/ 416 w 722"/>
                  <a:gd name="T101" fmla="*/ 519 h 537"/>
                  <a:gd name="T102" fmla="*/ 491 w 722"/>
                  <a:gd name="T103" fmla="*/ 500 h 537"/>
                  <a:gd name="T104" fmla="*/ 565 w 722"/>
                  <a:gd name="T105" fmla="*/ 472 h 537"/>
                  <a:gd name="T106" fmla="*/ 620 w 722"/>
                  <a:gd name="T107" fmla="*/ 426 h 537"/>
                  <a:gd name="T108" fmla="*/ 657 w 722"/>
                  <a:gd name="T109" fmla="*/ 380 h 537"/>
                  <a:gd name="T110" fmla="*/ 685 w 722"/>
                  <a:gd name="T111" fmla="*/ 324 h 537"/>
                  <a:gd name="T112" fmla="*/ 694 w 722"/>
                  <a:gd name="T113" fmla="*/ 269 h 5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537"/>
                  <a:gd name="T173" fmla="*/ 722 w 722"/>
                  <a:gd name="T174" fmla="*/ 537 h 5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537">
                    <a:moveTo>
                      <a:pt x="722" y="269"/>
                    </a:moveTo>
                    <a:lnTo>
                      <a:pt x="713" y="204"/>
                    </a:lnTo>
                    <a:lnTo>
                      <a:pt x="685" y="148"/>
                    </a:lnTo>
                    <a:lnTo>
                      <a:pt x="648" y="102"/>
                    </a:lnTo>
                    <a:lnTo>
                      <a:pt x="583" y="56"/>
                    </a:lnTo>
                    <a:lnTo>
                      <a:pt x="518" y="28"/>
                    </a:lnTo>
                    <a:lnTo>
                      <a:pt x="444" y="0"/>
                    </a:lnTo>
                    <a:lnTo>
                      <a:pt x="361" y="0"/>
                    </a:lnTo>
                    <a:lnTo>
                      <a:pt x="278" y="0"/>
                    </a:lnTo>
                    <a:lnTo>
                      <a:pt x="204" y="28"/>
                    </a:lnTo>
                    <a:lnTo>
                      <a:pt x="139" y="56"/>
                    </a:lnTo>
                    <a:lnTo>
                      <a:pt x="83" y="102"/>
                    </a:lnTo>
                    <a:lnTo>
                      <a:pt x="37" y="148"/>
                    </a:lnTo>
                    <a:lnTo>
                      <a:pt x="9" y="204"/>
                    </a:lnTo>
                    <a:lnTo>
                      <a:pt x="0" y="269"/>
                    </a:lnTo>
                    <a:lnTo>
                      <a:pt x="9" y="324"/>
                    </a:lnTo>
                    <a:lnTo>
                      <a:pt x="37" y="389"/>
                    </a:lnTo>
                    <a:lnTo>
                      <a:pt x="83" y="435"/>
                    </a:lnTo>
                    <a:lnTo>
                      <a:pt x="139" y="482"/>
                    </a:lnTo>
                    <a:lnTo>
                      <a:pt x="204" y="509"/>
                    </a:lnTo>
                    <a:lnTo>
                      <a:pt x="278" y="528"/>
                    </a:lnTo>
                    <a:lnTo>
                      <a:pt x="361" y="537"/>
                    </a:lnTo>
                    <a:lnTo>
                      <a:pt x="444" y="528"/>
                    </a:lnTo>
                    <a:lnTo>
                      <a:pt x="518" y="509"/>
                    </a:lnTo>
                    <a:lnTo>
                      <a:pt x="583" y="482"/>
                    </a:lnTo>
                    <a:lnTo>
                      <a:pt x="648" y="435"/>
                    </a:lnTo>
                    <a:lnTo>
                      <a:pt x="685" y="389"/>
                    </a:lnTo>
                    <a:lnTo>
                      <a:pt x="713" y="324"/>
                    </a:lnTo>
                    <a:lnTo>
                      <a:pt x="722" y="269"/>
                    </a:lnTo>
                    <a:close/>
                    <a:moveTo>
                      <a:pt x="694" y="269"/>
                    </a:moveTo>
                    <a:lnTo>
                      <a:pt x="685" y="213"/>
                    </a:lnTo>
                    <a:lnTo>
                      <a:pt x="657" y="157"/>
                    </a:lnTo>
                    <a:lnTo>
                      <a:pt x="620" y="111"/>
                    </a:lnTo>
                    <a:lnTo>
                      <a:pt x="565" y="65"/>
                    </a:lnTo>
                    <a:lnTo>
                      <a:pt x="491" y="37"/>
                    </a:lnTo>
                    <a:lnTo>
                      <a:pt x="416" y="18"/>
                    </a:lnTo>
                    <a:lnTo>
                      <a:pt x="342" y="18"/>
                    </a:lnTo>
                    <a:lnTo>
                      <a:pt x="268" y="28"/>
                    </a:lnTo>
                    <a:lnTo>
                      <a:pt x="194" y="56"/>
                    </a:lnTo>
                    <a:lnTo>
                      <a:pt x="129" y="83"/>
                    </a:lnTo>
                    <a:lnTo>
                      <a:pt x="83" y="130"/>
                    </a:lnTo>
                    <a:lnTo>
                      <a:pt x="46" y="185"/>
                    </a:lnTo>
                    <a:lnTo>
                      <a:pt x="28" y="241"/>
                    </a:lnTo>
                    <a:lnTo>
                      <a:pt x="28" y="296"/>
                    </a:lnTo>
                    <a:lnTo>
                      <a:pt x="46" y="352"/>
                    </a:lnTo>
                    <a:lnTo>
                      <a:pt x="83" y="407"/>
                    </a:lnTo>
                    <a:lnTo>
                      <a:pt x="129" y="454"/>
                    </a:lnTo>
                    <a:lnTo>
                      <a:pt x="194" y="482"/>
                    </a:lnTo>
                    <a:lnTo>
                      <a:pt x="268" y="509"/>
                    </a:lnTo>
                    <a:lnTo>
                      <a:pt x="342" y="519"/>
                    </a:lnTo>
                    <a:lnTo>
                      <a:pt x="416" y="519"/>
                    </a:lnTo>
                    <a:lnTo>
                      <a:pt x="491" y="500"/>
                    </a:lnTo>
                    <a:lnTo>
                      <a:pt x="565" y="472"/>
                    </a:lnTo>
                    <a:lnTo>
                      <a:pt x="620" y="426"/>
                    </a:lnTo>
                    <a:lnTo>
                      <a:pt x="657" y="380"/>
                    </a:lnTo>
                    <a:lnTo>
                      <a:pt x="685" y="324"/>
                    </a:lnTo>
                    <a:lnTo>
                      <a:pt x="694" y="269"/>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9" name="Freeform 27">
                <a:extLst>
                  <a:ext uri="{FF2B5EF4-FFF2-40B4-BE49-F238E27FC236}">
                    <a16:creationId xmlns:a16="http://schemas.microsoft.com/office/drawing/2014/main" id="{1970EEDC-5461-4A18-ACC5-40F6C6CEAD9A}"/>
                  </a:ext>
                </a:extLst>
              </p:cNvPr>
              <p:cNvSpPr>
                <a:spLocks noEditPoints="1"/>
              </p:cNvSpPr>
              <p:nvPr/>
            </p:nvSpPr>
            <p:spPr bwMode="auto">
              <a:xfrm>
                <a:off x="2375" y="1803"/>
                <a:ext cx="666" cy="501"/>
              </a:xfrm>
              <a:custGeom>
                <a:avLst/>
                <a:gdLst>
                  <a:gd name="T0" fmla="*/ 666 w 666"/>
                  <a:gd name="T1" fmla="*/ 251 h 501"/>
                  <a:gd name="T2" fmla="*/ 657 w 666"/>
                  <a:gd name="T3" fmla="*/ 195 h 501"/>
                  <a:gd name="T4" fmla="*/ 629 w 666"/>
                  <a:gd name="T5" fmla="*/ 139 h 501"/>
                  <a:gd name="T6" fmla="*/ 592 w 666"/>
                  <a:gd name="T7" fmla="*/ 93 h 501"/>
                  <a:gd name="T8" fmla="*/ 537 w 666"/>
                  <a:gd name="T9" fmla="*/ 47 h 501"/>
                  <a:gd name="T10" fmla="*/ 463 w 666"/>
                  <a:gd name="T11" fmla="*/ 19 h 501"/>
                  <a:gd name="T12" fmla="*/ 388 w 666"/>
                  <a:gd name="T13" fmla="*/ 0 h 501"/>
                  <a:gd name="T14" fmla="*/ 314 w 666"/>
                  <a:gd name="T15" fmla="*/ 0 h 501"/>
                  <a:gd name="T16" fmla="*/ 240 w 666"/>
                  <a:gd name="T17" fmla="*/ 10 h 501"/>
                  <a:gd name="T18" fmla="*/ 166 w 666"/>
                  <a:gd name="T19" fmla="*/ 38 h 501"/>
                  <a:gd name="T20" fmla="*/ 101 w 666"/>
                  <a:gd name="T21" fmla="*/ 65 h 501"/>
                  <a:gd name="T22" fmla="*/ 55 w 666"/>
                  <a:gd name="T23" fmla="*/ 112 h 501"/>
                  <a:gd name="T24" fmla="*/ 18 w 666"/>
                  <a:gd name="T25" fmla="*/ 167 h 501"/>
                  <a:gd name="T26" fmla="*/ 0 w 666"/>
                  <a:gd name="T27" fmla="*/ 223 h 501"/>
                  <a:gd name="T28" fmla="*/ 0 w 666"/>
                  <a:gd name="T29" fmla="*/ 278 h 501"/>
                  <a:gd name="T30" fmla="*/ 18 w 666"/>
                  <a:gd name="T31" fmla="*/ 334 h 501"/>
                  <a:gd name="T32" fmla="*/ 55 w 666"/>
                  <a:gd name="T33" fmla="*/ 389 h 501"/>
                  <a:gd name="T34" fmla="*/ 101 w 666"/>
                  <a:gd name="T35" fmla="*/ 436 h 501"/>
                  <a:gd name="T36" fmla="*/ 166 w 666"/>
                  <a:gd name="T37" fmla="*/ 464 h 501"/>
                  <a:gd name="T38" fmla="*/ 240 w 666"/>
                  <a:gd name="T39" fmla="*/ 491 h 501"/>
                  <a:gd name="T40" fmla="*/ 314 w 666"/>
                  <a:gd name="T41" fmla="*/ 501 h 501"/>
                  <a:gd name="T42" fmla="*/ 388 w 666"/>
                  <a:gd name="T43" fmla="*/ 501 h 501"/>
                  <a:gd name="T44" fmla="*/ 463 w 666"/>
                  <a:gd name="T45" fmla="*/ 482 h 501"/>
                  <a:gd name="T46" fmla="*/ 537 w 666"/>
                  <a:gd name="T47" fmla="*/ 454 h 501"/>
                  <a:gd name="T48" fmla="*/ 592 w 666"/>
                  <a:gd name="T49" fmla="*/ 408 h 501"/>
                  <a:gd name="T50" fmla="*/ 629 w 666"/>
                  <a:gd name="T51" fmla="*/ 362 h 501"/>
                  <a:gd name="T52" fmla="*/ 657 w 666"/>
                  <a:gd name="T53" fmla="*/ 306 h 501"/>
                  <a:gd name="T54" fmla="*/ 666 w 666"/>
                  <a:gd name="T55" fmla="*/ 251 h 501"/>
                  <a:gd name="T56" fmla="*/ 638 w 666"/>
                  <a:gd name="T57" fmla="*/ 251 h 501"/>
                  <a:gd name="T58" fmla="*/ 629 w 666"/>
                  <a:gd name="T59" fmla="*/ 195 h 501"/>
                  <a:gd name="T60" fmla="*/ 601 w 666"/>
                  <a:gd name="T61" fmla="*/ 139 h 501"/>
                  <a:gd name="T62" fmla="*/ 564 w 666"/>
                  <a:gd name="T63" fmla="*/ 102 h 501"/>
                  <a:gd name="T64" fmla="*/ 509 w 666"/>
                  <a:gd name="T65" fmla="*/ 65 h 501"/>
                  <a:gd name="T66" fmla="*/ 444 w 666"/>
                  <a:gd name="T67" fmla="*/ 38 h 501"/>
                  <a:gd name="T68" fmla="*/ 370 w 666"/>
                  <a:gd name="T69" fmla="*/ 19 h 501"/>
                  <a:gd name="T70" fmla="*/ 296 w 666"/>
                  <a:gd name="T71" fmla="*/ 19 h 501"/>
                  <a:gd name="T72" fmla="*/ 222 w 666"/>
                  <a:gd name="T73" fmla="*/ 38 h 501"/>
                  <a:gd name="T74" fmla="*/ 157 w 666"/>
                  <a:gd name="T75" fmla="*/ 65 h 501"/>
                  <a:gd name="T76" fmla="*/ 101 w 666"/>
                  <a:gd name="T77" fmla="*/ 102 h 501"/>
                  <a:gd name="T78" fmla="*/ 64 w 666"/>
                  <a:gd name="T79" fmla="*/ 139 h 501"/>
                  <a:gd name="T80" fmla="*/ 37 w 666"/>
                  <a:gd name="T81" fmla="*/ 195 h 501"/>
                  <a:gd name="T82" fmla="*/ 27 w 666"/>
                  <a:gd name="T83" fmla="*/ 251 h 501"/>
                  <a:gd name="T84" fmla="*/ 37 w 666"/>
                  <a:gd name="T85" fmla="*/ 306 h 501"/>
                  <a:gd name="T86" fmla="*/ 64 w 666"/>
                  <a:gd name="T87" fmla="*/ 352 h 501"/>
                  <a:gd name="T88" fmla="*/ 101 w 666"/>
                  <a:gd name="T89" fmla="*/ 399 h 501"/>
                  <a:gd name="T90" fmla="*/ 157 w 666"/>
                  <a:gd name="T91" fmla="*/ 436 h 501"/>
                  <a:gd name="T92" fmla="*/ 222 w 666"/>
                  <a:gd name="T93" fmla="*/ 464 h 501"/>
                  <a:gd name="T94" fmla="*/ 296 w 666"/>
                  <a:gd name="T95" fmla="*/ 473 h 501"/>
                  <a:gd name="T96" fmla="*/ 370 w 666"/>
                  <a:gd name="T97" fmla="*/ 473 h 501"/>
                  <a:gd name="T98" fmla="*/ 444 w 666"/>
                  <a:gd name="T99" fmla="*/ 464 h 501"/>
                  <a:gd name="T100" fmla="*/ 509 w 666"/>
                  <a:gd name="T101" fmla="*/ 436 h 501"/>
                  <a:gd name="T102" fmla="*/ 564 w 666"/>
                  <a:gd name="T103" fmla="*/ 399 h 501"/>
                  <a:gd name="T104" fmla="*/ 601 w 666"/>
                  <a:gd name="T105" fmla="*/ 352 h 501"/>
                  <a:gd name="T106" fmla="*/ 629 w 666"/>
                  <a:gd name="T107" fmla="*/ 306 h 501"/>
                  <a:gd name="T108" fmla="*/ 638 w 666"/>
                  <a:gd name="T109" fmla="*/ 251 h 50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66"/>
                  <a:gd name="T166" fmla="*/ 0 h 501"/>
                  <a:gd name="T167" fmla="*/ 666 w 666"/>
                  <a:gd name="T168" fmla="*/ 501 h 50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66" h="501">
                    <a:moveTo>
                      <a:pt x="666" y="251"/>
                    </a:moveTo>
                    <a:lnTo>
                      <a:pt x="657" y="195"/>
                    </a:lnTo>
                    <a:lnTo>
                      <a:pt x="629" y="139"/>
                    </a:lnTo>
                    <a:lnTo>
                      <a:pt x="592" y="93"/>
                    </a:lnTo>
                    <a:lnTo>
                      <a:pt x="537" y="47"/>
                    </a:lnTo>
                    <a:lnTo>
                      <a:pt x="463" y="19"/>
                    </a:lnTo>
                    <a:lnTo>
                      <a:pt x="388" y="0"/>
                    </a:lnTo>
                    <a:lnTo>
                      <a:pt x="314" y="0"/>
                    </a:lnTo>
                    <a:lnTo>
                      <a:pt x="240" y="10"/>
                    </a:lnTo>
                    <a:lnTo>
                      <a:pt x="166" y="38"/>
                    </a:lnTo>
                    <a:lnTo>
                      <a:pt x="101" y="65"/>
                    </a:lnTo>
                    <a:lnTo>
                      <a:pt x="55" y="112"/>
                    </a:lnTo>
                    <a:lnTo>
                      <a:pt x="18" y="167"/>
                    </a:lnTo>
                    <a:lnTo>
                      <a:pt x="0" y="223"/>
                    </a:lnTo>
                    <a:lnTo>
                      <a:pt x="0" y="278"/>
                    </a:lnTo>
                    <a:lnTo>
                      <a:pt x="18" y="334"/>
                    </a:lnTo>
                    <a:lnTo>
                      <a:pt x="55" y="389"/>
                    </a:lnTo>
                    <a:lnTo>
                      <a:pt x="101" y="436"/>
                    </a:lnTo>
                    <a:lnTo>
                      <a:pt x="166" y="464"/>
                    </a:lnTo>
                    <a:lnTo>
                      <a:pt x="240" y="491"/>
                    </a:lnTo>
                    <a:lnTo>
                      <a:pt x="314" y="501"/>
                    </a:lnTo>
                    <a:lnTo>
                      <a:pt x="388" y="501"/>
                    </a:lnTo>
                    <a:lnTo>
                      <a:pt x="463" y="482"/>
                    </a:lnTo>
                    <a:lnTo>
                      <a:pt x="537" y="454"/>
                    </a:lnTo>
                    <a:lnTo>
                      <a:pt x="592" y="408"/>
                    </a:lnTo>
                    <a:lnTo>
                      <a:pt x="629" y="362"/>
                    </a:lnTo>
                    <a:lnTo>
                      <a:pt x="657" y="306"/>
                    </a:lnTo>
                    <a:lnTo>
                      <a:pt x="666" y="251"/>
                    </a:lnTo>
                    <a:close/>
                    <a:moveTo>
                      <a:pt x="638" y="251"/>
                    </a:moveTo>
                    <a:lnTo>
                      <a:pt x="629" y="195"/>
                    </a:lnTo>
                    <a:lnTo>
                      <a:pt x="601" y="139"/>
                    </a:lnTo>
                    <a:lnTo>
                      <a:pt x="564" y="102"/>
                    </a:lnTo>
                    <a:lnTo>
                      <a:pt x="509" y="65"/>
                    </a:lnTo>
                    <a:lnTo>
                      <a:pt x="444" y="38"/>
                    </a:lnTo>
                    <a:lnTo>
                      <a:pt x="370" y="19"/>
                    </a:lnTo>
                    <a:lnTo>
                      <a:pt x="296" y="19"/>
                    </a:lnTo>
                    <a:lnTo>
                      <a:pt x="222" y="38"/>
                    </a:lnTo>
                    <a:lnTo>
                      <a:pt x="157" y="65"/>
                    </a:lnTo>
                    <a:lnTo>
                      <a:pt x="101" y="102"/>
                    </a:lnTo>
                    <a:lnTo>
                      <a:pt x="64" y="139"/>
                    </a:lnTo>
                    <a:lnTo>
                      <a:pt x="37" y="195"/>
                    </a:lnTo>
                    <a:lnTo>
                      <a:pt x="27" y="251"/>
                    </a:lnTo>
                    <a:lnTo>
                      <a:pt x="37" y="306"/>
                    </a:lnTo>
                    <a:lnTo>
                      <a:pt x="64" y="352"/>
                    </a:lnTo>
                    <a:lnTo>
                      <a:pt x="101" y="399"/>
                    </a:lnTo>
                    <a:lnTo>
                      <a:pt x="157" y="436"/>
                    </a:lnTo>
                    <a:lnTo>
                      <a:pt x="222" y="464"/>
                    </a:lnTo>
                    <a:lnTo>
                      <a:pt x="296" y="473"/>
                    </a:lnTo>
                    <a:lnTo>
                      <a:pt x="370" y="473"/>
                    </a:lnTo>
                    <a:lnTo>
                      <a:pt x="444" y="464"/>
                    </a:lnTo>
                    <a:lnTo>
                      <a:pt x="509" y="436"/>
                    </a:lnTo>
                    <a:lnTo>
                      <a:pt x="564" y="399"/>
                    </a:lnTo>
                    <a:lnTo>
                      <a:pt x="601" y="352"/>
                    </a:lnTo>
                    <a:lnTo>
                      <a:pt x="629" y="306"/>
                    </a:lnTo>
                    <a:lnTo>
                      <a:pt x="638" y="25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0" name="Freeform 28">
                <a:extLst>
                  <a:ext uri="{FF2B5EF4-FFF2-40B4-BE49-F238E27FC236}">
                    <a16:creationId xmlns:a16="http://schemas.microsoft.com/office/drawing/2014/main" id="{D3127968-7AE5-4FB2-9FE9-D85819BB709B}"/>
                  </a:ext>
                </a:extLst>
              </p:cNvPr>
              <p:cNvSpPr>
                <a:spLocks noEditPoints="1"/>
              </p:cNvSpPr>
              <p:nvPr/>
            </p:nvSpPr>
            <p:spPr bwMode="auto">
              <a:xfrm>
                <a:off x="2402" y="1822"/>
                <a:ext cx="611" cy="454"/>
              </a:xfrm>
              <a:custGeom>
                <a:avLst/>
                <a:gdLst>
                  <a:gd name="T0" fmla="*/ 611 w 611"/>
                  <a:gd name="T1" fmla="*/ 232 h 454"/>
                  <a:gd name="T2" fmla="*/ 602 w 611"/>
                  <a:gd name="T3" fmla="*/ 176 h 454"/>
                  <a:gd name="T4" fmla="*/ 574 w 611"/>
                  <a:gd name="T5" fmla="*/ 120 h 454"/>
                  <a:gd name="T6" fmla="*/ 537 w 611"/>
                  <a:gd name="T7" fmla="*/ 83 h 454"/>
                  <a:gd name="T8" fmla="*/ 482 w 611"/>
                  <a:gd name="T9" fmla="*/ 46 h 454"/>
                  <a:gd name="T10" fmla="*/ 417 w 611"/>
                  <a:gd name="T11" fmla="*/ 19 h 454"/>
                  <a:gd name="T12" fmla="*/ 343 w 611"/>
                  <a:gd name="T13" fmla="*/ 0 h 454"/>
                  <a:gd name="T14" fmla="*/ 269 w 611"/>
                  <a:gd name="T15" fmla="*/ 0 h 454"/>
                  <a:gd name="T16" fmla="*/ 195 w 611"/>
                  <a:gd name="T17" fmla="*/ 19 h 454"/>
                  <a:gd name="T18" fmla="*/ 130 w 611"/>
                  <a:gd name="T19" fmla="*/ 46 h 454"/>
                  <a:gd name="T20" fmla="*/ 74 w 611"/>
                  <a:gd name="T21" fmla="*/ 83 h 454"/>
                  <a:gd name="T22" fmla="*/ 37 w 611"/>
                  <a:gd name="T23" fmla="*/ 120 h 454"/>
                  <a:gd name="T24" fmla="*/ 10 w 611"/>
                  <a:gd name="T25" fmla="*/ 176 h 454"/>
                  <a:gd name="T26" fmla="*/ 0 w 611"/>
                  <a:gd name="T27" fmla="*/ 232 h 454"/>
                  <a:gd name="T28" fmla="*/ 10 w 611"/>
                  <a:gd name="T29" fmla="*/ 287 h 454"/>
                  <a:gd name="T30" fmla="*/ 37 w 611"/>
                  <a:gd name="T31" fmla="*/ 333 h 454"/>
                  <a:gd name="T32" fmla="*/ 74 w 611"/>
                  <a:gd name="T33" fmla="*/ 380 h 454"/>
                  <a:gd name="T34" fmla="*/ 130 w 611"/>
                  <a:gd name="T35" fmla="*/ 417 h 454"/>
                  <a:gd name="T36" fmla="*/ 195 w 611"/>
                  <a:gd name="T37" fmla="*/ 445 h 454"/>
                  <a:gd name="T38" fmla="*/ 269 w 611"/>
                  <a:gd name="T39" fmla="*/ 454 h 454"/>
                  <a:gd name="T40" fmla="*/ 343 w 611"/>
                  <a:gd name="T41" fmla="*/ 454 h 454"/>
                  <a:gd name="T42" fmla="*/ 417 w 611"/>
                  <a:gd name="T43" fmla="*/ 445 h 454"/>
                  <a:gd name="T44" fmla="*/ 482 w 611"/>
                  <a:gd name="T45" fmla="*/ 417 h 454"/>
                  <a:gd name="T46" fmla="*/ 537 w 611"/>
                  <a:gd name="T47" fmla="*/ 380 h 454"/>
                  <a:gd name="T48" fmla="*/ 574 w 611"/>
                  <a:gd name="T49" fmla="*/ 333 h 454"/>
                  <a:gd name="T50" fmla="*/ 602 w 611"/>
                  <a:gd name="T51" fmla="*/ 287 h 454"/>
                  <a:gd name="T52" fmla="*/ 611 w 611"/>
                  <a:gd name="T53" fmla="*/ 232 h 454"/>
                  <a:gd name="T54" fmla="*/ 584 w 611"/>
                  <a:gd name="T55" fmla="*/ 232 h 454"/>
                  <a:gd name="T56" fmla="*/ 574 w 611"/>
                  <a:gd name="T57" fmla="*/ 176 h 454"/>
                  <a:gd name="T58" fmla="*/ 547 w 611"/>
                  <a:gd name="T59" fmla="*/ 130 h 454"/>
                  <a:gd name="T60" fmla="*/ 510 w 611"/>
                  <a:gd name="T61" fmla="*/ 93 h 454"/>
                  <a:gd name="T62" fmla="*/ 454 w 611"/>
                  <a:gd name="T63" fmla="*/ 56 h 454"/>
                  <a:gd name="T64" fmla="*/ 389 w 611"/>
                  <a:gd name="T65" fmla="*/ 37 h 454"/>
                  <a:gd name="T66" fmla="*/ 324 w 611"/>
                  <a:gd name="T67" fmla="*/ 19 h 454"/>
                  <a:gd name="T68" fmla="*/ 250 w 611"/>
                  <a:gd name="T69" fmla="*/ 28 h 454"/>
                  <a:gd name="T70" fmla="*/ 186 w 611"/>
                  <a:gd name="T71" fmla="*/ 46 h 454"/>
                  <a:gd name="T72" fmla="*/ 130 w 611"/>
                  <a:gd name="T73" fmla="*/ 74 h 454"/>
                  <a:gd name="T74" fmla="*/ 84 w 611"/>
                  <a:gd name="T75" fmla="*/ 111 h 454"/>
                  <a:gd name="T76" fmla="*/ 47 w 611"/>
                  <a:gd name="T77" fmla="*/ 157 h 454"/>
                  <a:gd name="T78" fmla="*/ 28 w 611"/>
                  <a:gd name="T79" fmla="*/ 204 h 454"/>
                  <a:gd name="T80" fmla="*/ 28 w 611"/>
                  <a:gd name="T81" fmla="*/ 259 h 454"/>
                  <a:gd name="T82" fmla="*/ 47 w 611"/>
                  <a:gd name="T83" fmla="*/ 306 h 454"/>
                  <a:gd name="T84" fmla="*/ 84 w 611"/>
                  <a:gd name="T85" fmla="*/ 352 h 454"/>
                  <a:gd name="T86" fmla="*/ 130 w 611"/>
                  <a:gd name="T87" fmla="*/ 389 h 454"/>
                  <a:gd name="T88" fmla="*/ 186 w 611"/>
                  <a:gd name="T89" fmla="*/ 417 h 454"/>
                  <a:gd name="T90" fmla="*/ 250 w 611"/>
                  <a:gd name="T91" fmla="*/ 435 h 454"/>
                  <a:gd name="T92" fmla="*/ 324 w 611"/>
                  <a:gd name="T93" fmla="*/ 435 h 454"/>
                  <a:gd name="T94" fmla="*/ 389 w 611"/>
                  <a:gd name="T95" fmla="*/ 426 h 454"/>
                  <a:gd name="T96" fmla="*/ 454 w 611"/>
                  <a:gd name="T97" fmla="*/ 407 h 454"/>
                  <a:gd name="T98" fmla="*/ 510 w 611"/>
                  <a:gd name="T99" fmla="*/ 370 h 454"/>
                  <a:gd name="T100" fmla="*/ 547 w 611"/>
                  <a:gd name="T101" fmla="*/ 333 h 454"/>
                  <a:gd name="T102" fmla="*/ 574 w 611"/>
                  <a:gd name="T103" fmla="*/ 287 h 454"/>
                  <a:gd name="T104" fmla="*/ 584 w 611"/>
                  <a:gd name="T105" fmla="*/ 232 h 45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1"/>
                  <a:gd name="T160" fmla="*/ 0 h 454"/>
                  <a:gd name="T161" fmla="*/ 611 w 611"/>
                  <a:gd name="T162" fmla="*/ 454 h 45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1" h="454">
                    <a:moveTo>
                      <a:pt x="611" y="232"/>
                    </a:moveTo>
                    <a:lnTo>
                      <a:pt x="602" y="176"/>
                    </a:lnTo>
                    <a:lnTo>
                      <a:pt x="574" y="120"/>
                    </a:lnTo>
                    <a:lnTo>
                      <a:pt x="537" y="83"/>
                    </a:lnTo>
                    <a:lnTo>
                      <a:pt x="482" y="46"/>
                    </a:lnTo>
                    <a:lnTo>
                      <a:pt x="417" y="19"/>
                    </a:lnTo>
                    <a:lnTo>
                      <a:pt x="343" y="0"/>
                    </a:lnTo>
                    <a:lnTo>
                      <a:pt x="269" y="0"/>
                    </a:lnTo>
                    <a:lnTo>
                      <a:pt x="195" y="19"/>
                    </a:lnTo>
                    <a:lnTo>
                      <a:pt x="130" y="46"/>
                    </a:lnTo>
                    <a:lnTo>
                      <a:pt x="74" y="83"/>
                    </a:lnTo>
                    <a:lnTo>
                      <a:pt x="37" y="120"/>
                    </a:lnTo>
                    <a:lnTo>
                      <a:pt x="10" y="176"/>
                    </a:lnTo>
                    <a:lnTo>
                      <a:pt x="0" y="232"/>
                    </a:lnTo>
                    <a:lnTo>
                      <a:pt x="10" y="287"/>
                    </a:lnTo>
                    <a:lnTo>
                      <a:pt x="37" y="333"/>
                    </a:lnTo>
                    <a:lnTo>
                      <a:pt x="74" y="380"/>
                    </a:lnTo>
                    <a:lnTo>
                      <a:pt x="130" y="417"/>
                    </a:lnTo>
                    <a:lnTo>
                      <a:pt x="195" y="445"/>
                    </a:lnTo>
                    <a:lnTo>
                      <a:pt x="269" y="454"/>
                    </a:lnTo>
                    <a:lnTo>
                      <a:pt x="343" y="454"/>
                    </a:lnTo>
                    <a:lnTo>
                      <a:pt x="417" y="445"/>
                    </a:lnTo>
                    <a:lnTo>
                      <a:pt x="482" y="417"/>
                    </a:lnTo>
                    <a:lnTo>
                      <a:pt x="537" y="380"/>
                    </a:lnTo>
                    <a:lnTo>
                      <a:pt x="574" y="333"/>
                    </a:lnTo>
                    <a:lnTo>
                      <a:pt x="602" y="287"/>
                    </a:lnTo>
                    <a:lnTo>
                      <a:pt x="611" y="232"/>
                    </a:lnTo>
                    <a:close/>
                    <a:moveTo>
                      <a:pt x="584" y="232"/>
                    </a:moveTo>
                    <a:lnTo>
                      <a:pt x="574" y="176"/>
                    </a:lnTo>
                    <a:lnTo>
                      <a:pt x="547" y="130"/>
                    </a:lnTo>
                    <a:lnTo>
                      <a:pt x="510" y="93"/>
                    </a:lnTo>
                    <a:lnTo>
                      <a:pt x="454" y="56"/>
                    </a:lnTo>
                    <a:lnTo>
                      <a:pt x="389" y="37"/>
                    </a:lnTo>
                    <a:lnTo>
                      <a:pt x="324" y="19"/>
                    </a:lnTo>
                    <a:lnTo>
                      <a:pt x="250" y="28"/>
                    </a:lnTo>
                    <a:lnTo>
                      <a:pt x="186" y="46"/>
                    </a:lnTo>
                    <a:lnTo>
                      <a:pt x="130" y="74"/>
                    </a:lnTo>
                    <a:lnTo>
                      <a:pt x="84" y="111"/>
                    </a:lnTo>
                    <a:lnTo>
                      <a:pt x="47" y="157"/>
                    </a:lnTo>
                    <a:lnTo>
                      <a:pt x="28" y="204"/>
                    </a:lnTo>
                    <a:lnTo>
                      <a:pt x="28" y="259"/>
                    </a:lnTo>
                    <a:lnTo>
                      <a:pt x="47" y="306"/>
                    </a:lnTo>
                    <a:lnTo>
                      <a:pt x="84" y="352"/>
                    </a:lnTo>
                    <a:lnTo>
                      <a:pt x="130" y="389"/>
                    </a:lnTo>
                    <a:lnTo>
                      <a:pt x="186" y="417"/>
                    </a:lnTo>
                    <a:lnTo>
                      <a:pt x="250" y="435"/>
                    </a:lnTo>
                    <a:lnTo>
                      <a:pt x="324" y="435"/>
                    </a:lnTo>
                    <a:lnTo>
                      <a:pt x="389" y="426"/>
                    </a:lnTo>
                    <a:lnTo>
                      <a:pt x="454" y="407"/>
                    </a:lnTo>
                    <a:lnTo>
                      <a:pt x="510" y="370"/>
                    </a:lnTo>
                    <a:lnTo>
                      <a:pt x="547" y="333"/>
                    </a:lnTo>
                    <a:lnTo>
                      <a:pt x="574" y="287"/>
                    </a:lnTo>
                    <a:lnTo>
                      <a:pt x="584" y="23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1" name="Freeform 29">
                <a:extLst>
                  <a:ext uri="{FF2B5EF4-FFF2-40B4-BE49-F238E27FC236}">
                    <a16:creationId xmlns:a16="http://schemas.microsoft.com/office/drawing/2014/main" id="{CEFFF012-21AE-42CA-9CFF-BAA18AF46A1A}"/>
                  </a:ext>
                </a:extLst>
              </p:cNvPr>
              <p:cNvSpPr>
                <a:spLocks noEditPoints="1"/>
              </p:cNvSpPr>
              <p:nvPr/>
            </p:nvSpPr>
            <p:spPr bwMode="auto">
              <a:xfrm>
                <a:off x="2430" y="1841"/>
                <a:ext cx="556" cy="416"/>
              </a:xfrm>
              <a:custGeom>
                <a:avLst/>
                <a:gdLst>
                  <a:gd name="T0" fmla="*/ 556 w 556"/>
                  <a:gd name="T1" fmla="*/ 213 h 416"/>
                  <a:gd name="T2" fmla="*/ 546 w 556"/>
                  <a:gd name="T3" fmla="*/ 157 h 416"/>
                  <a:gd name="T4" fmla="*/ 519 w 556"/>
                  <a:gd name="T5" fmla="*/ 111 h 416"/>
                  <a:gd name="T6" fmla="*/ 482 w 556"/>
                  <a:gd name="T7" fmla="*/ 74 h 416"/>
                  <a:gd name="T8" fmla="*/ 426 w 556"/>
                  <a:gd name="T9" fmla="*/ 37 h 416"/>
                  <a:gd name="T10" fmla="*/ 361 w 556"/>
                  <a:gd name="T11" fmla="*/ 18 h 416"/>
                  <a:gd name="T12" fmla="*/ 296 w 556"/>
                  <a:gd name="T13" fmla="*/ 0 h 416"/>
                  <a:gd name="T14" fmla="*/ 222 w 556"/>
                  <a:gd name="T15" fmla="*/ 9 h 416"/>
                  <a:gd name="T16" fmla="*/ 158 w 556"/>
                  <a:gd name="T17" fmla="*/ 27 h 416"/>
                  <a:gd name="T18" fmla="*/ 102 w 556"/>
                  <a:gd name="T19" fmla="*/ 55 h 416"/>
                  <a:gd name="T20" fmla="*/ 56 w 556"/>
                  <a:gd name="T21" fmla="*/ 92 h 416"/>
                  <a:gd name="T22" fmla="*/ 19 w 556"/>
                  <a:gd name="T23" fmla="*/ 138 h 416"/>
                  <a:gd name="T24" fmla="*/ 0 w 556"/>
                  <a:gd name="T25" fmla="*/ 185 h 416"/>
                  <a:gd name="T26" fmla="*/ 0 w 556"/>
                  <a:gd name="T27" fmla="*/ 240 h 416"/>
                  <a:gd name="T28" fmla="*/ 19 w 556"/>
                  <a:gd name="T29" fmla="*/ 287 h 416"/>
                  <a:gd name="T30" fmla="*/ 56 w 556"/>
                  <a:gd name="T31" fmla="*/ 333 h 416"/>
                  <a:gd name="T32" fmla="*/ 102 w 556"/>
                  <a:gd name="T33" fmla="*/ 370 h 416"/>
                  <a:gd name="T34" fmla="*/ 158 w 556"/>
                  <a:gd name="T35" fmla="*/ 398 h 416"/>
                  <a:gd name="T36" fmla="*/ 222 w 556"/>
                  <a:gd name="T37" fmla="*/ 416 h 416"/>
                  <a:gd name="T38" fmla="*/ 296 w 556"/>
                  <a:gd name="T39" fmla="*/ 416 h 416"/>
                  <a:gd name="T40" fmla="*/ 361 w 556"/>
                  <a:gd name="T41" fmla="*/ 407 h 416"/>
                  <a:gd name="T42" fmla="*/ 426 w 556"/>
                  <a:gd name="T43" fmla="*/ 388 h 416"/>
                  <a:gd name="T44" fmla="*/ 482 w 556"/>
                  <a:gd name="T45" fmla="*/ 351 h 416"/>
                  <a:gd name="T46" fmla="*/ 519 w 556"/>
                  <a:gd name="T47" fmla="*/ 314 h 416"/>
                  <a:gd name="T48" fmla="*/ 546 w 556"/>
                  <a:gd name="T49" fmla="*/ 268 h 416"/>
                  <a:gd name="T50" fmla="*/ 556 w 556"/>
                  <a:gd name="T51" fmla="*/ 213 h 416"/>
                  <a:gd name="T52" fmla="*/ 528 w 556"/>
                  <a:gd name="T53" fmla="*/ 213 h 416"/>
                  <a:gd name="T54" fmla="*/ 519 w 556"/>
                  <a:gd name="T55" fmla="*/ 166 h 416"/>
                  <a:gd name="T56" fmla="*/ 491 w 556"/>
                  <a:gd name="T57" fmla="*/ 120 h 416"/>
                  <a:gd name="T58" fmla="*/ 454 w 556"/>
                  <a:gd name="T59" fmla="*/ 83 h 416"/>
                  <a:gd name="T60" fmla="*/ 408 w 556"/>
                  <a:gd name="T61" fmla="*/ 46 h 416"/>
                  <a:gd name="T62" fmla="*/ 343 w 556"/>
                  <a:gd name="T63" fmla="*/ 27 h 416"/>
                  <a:gd name="T64" fmla="*/ 278 w 556"/>
                  <a:gd name="T65" fmla="*/ 27 h 416"/>
                  <a:gd name="T66" fmla="*/ 213 w 556"/>
                  <a:gd name="T67" fmla="*/ 27 h 416"/>
                  <a:gd name="T68" fmla="*/ 158 w 556"/>
                  <a:gd name="T69" fmla="*/ 46 h 416"/>
                  <a:gd name="T70" fmla="*/ 102 w 556"/>
                  <a:gd name="T71" fmla="*/ 83 h 416"/>
                  <a:gd name="T72" fmla="*/ 65 w 556"/>
                  <a:gd name="T73" fmla="*/ 120 h 416"/>
                  <a:gd name="T74" fmla="*/ 37 w 556"/>
                  <a:gd name="T75" fmla="*/ 166 h 416"/>
                  <a:gd name="T76" fmla="*/ 28 w 556"/>
                  <a:gd name="T77" fmla="*/ 213 h 416"/>
                  <a:gd name="T78" fmla="*/ 37 w 556"/>
                  <a:gd name="T79" fmla="*/ 259 h 416"/>
                  <a:gd name="T80" fmla="*/ 65 w 556"/>
                  <a:gd name="T81" fmla="*/ 305 h 416"/>
                  <a:gd name="T82" fmla="*/ 102 w 556"/>
                  <a:gd name="T83" fmla="*/ 342 h 416"/>
                  <a:gd name="T84" fmla="*/ 158 w 556"/>
                  <a:gd name="T85" fmla="*/ 370 h 416"/>
                  <a:gd name="T86" fmla="*/ 213 w 556"/>
                  <a:gd name="T87" fmla="*/ 388 h 416"/>
                  <a:gd name="T88" fmla="*/ 278 w 556"/>
                  <a:gd name="T89" fmla="*/ 398 h 416"/>
                  <a:gd name="T90" fmla="*/ 343 w 556"/>
                  <a:gd name="T91" fmla="*/ 388 h 416"/>
                  <a:gd name="T92" fmla="*/ 408 w 556"/>
                  <a:gd name="T93" fmla="*/ 370 h 416"/>
                  <a:gd name="T94" fmla="*/ 454 w 556"/>
                  <a:gd name="T95" fmla="*/ 342 h 416"/>
                  <a:gd name="T96" fmla="*/ 491 w 556"/>
                  <a:gd name="T97" fmla="*/ 305 h 416"/>
                  <a:gd name="T98" fmla="*/ 519 w 556"/>
                  <a:gd name="T99" fmla="*/ 259 h 416"/>
                  <a:gd name="T100" fmla="*/ 528 w 556"/>
                  <a:gd name="T101" fmla="*/ 213 h 41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56"/>
                  <a:gd name="T154" fmla="*/ 0 h 416"/>
                  <a:gd name="T155" fmla="*/ 556 w 556"/>
                  <a:gd name="T156" fmla="*/ 416 h 41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56" h="416">
                    <a:moveTo>
                      <a:pt x="556" y="213"/>
                    </a:moveTo>
                    <a:lnTo>
                      <a:pt x="546" y="157"/>
                    </a:lnTo>
                    <a:lnTo>
                      <a:pt x="519" y="111"/>
                    </a:lnTo>
                    <a:lnTo>
                      <a:pt x="482" y="74"/>
                    </a:lnTo>
                    <a:lnTo>
                      <a:pt x="426" y="37"/>
                    </a:lnTo>
                    <a:lnTo>
                      <a:pt x="361" y="18"/>
                    </a:lnTo>
                    <a:lnTo>
                      <a:pt x="296" y="0"/>
                    </a:lnTo>
                    <a:lnTo>
                      <a:pt x="222" y="9"/>
                    </a:lnTo>
                    <a:lnTo>
                      <a:pt x="158" y="27"/>
                    </a:lnTo>
                    <a:lnTo>
                      <a:pt x="102" y="55"/>
                    </a:lnTo>
                    <a:lnTo>
                      <a:pt x="56" y="92"/>
                    </a:lnTo>
                    <a:lnTo>
                      <a:pt x="19" y="138"/>
                    </a:lnTo>
                    <a:lnTo>
                      <a:pt x="0" y="185"/>
                    </a:lnTo>
                    <a:lnTo>
                      <a:pt x="0" y="240"/>
                    </a:lnTo>
                    <a:lnTo>
                      <a:pt x="19" y="287"/>
                    </a:lnTo>
                    <a:lnTo>
                      <a:pt x="56" y="333"/>
                    </a:lnTo>
                    <a:lnTo>
                      <a:pt x="102" y="370"/>
                    </a:lnTo>
                    <a:lnTo>
                      <a:pt x="158" y="398"/>
                    </a:lnTo>
                    <a:lnTo>
                      <a:pt x="222" y="416"/>
                    </a:lnTo>
                    <a:lnTo>
                      <a:pt x="296" y="416"/>
                    </a:lnTo>
                    <a:lnTo>
                      <a:pt x="361" y="407"/>
                    </a:lnTo>
                    <a:lnTo>
                      <a:pt x="426" y="388"/>
                    </a:lnTo>
                    <a:lnTo>
                      <a:pt x="482" y="351"/>
                    </a:lnTo>
                    <a:lnTo>
                      <a:pt x="519" y="314"/>
                    </a:lnTo>
                    <a:lnTo>
                      <a:pt x="546" y="268"/>
                    </a:lnTo>
                    <a:lnTo>
                      <a:pt x="556" y="213"/>
                    </a:lnTo>
                    <a:close/>
                    <a:moveTo>
                      <a:pt x="528" y="213"/>
                    </a:moveTo>
                    <a:lnTo>
                      <a:pt x="519" y="166"/>
                    </a:lnTo>
                    <a:lnTo>
                      <a:pt x="491" y="120"/>
                    </a:lnTo>
                    <a:lnTo>
                      <a:pt x="454" y="83"/>
                    </a:lnTo>
                    <a:lnTo>
                      <a:pt x="408" y="46"/>
                    </a:lnTo>
                    <a:lnTo>
                      <a:pt x="343" y="27"/>
                    </a:lnTo>
                    <a:lnTo>
                      <a:pt x="278" y="27"/>
                    </a:lnTo>
                    <a:lnTo>
                      <a:pt x="213" y="27"/>
                    </a:lnTo>
                    <a:lnTo>
                      <a:pt x="158" y="46"/>
                    </a:lnTo>
                    <a:lnTo>
                      <a:pt x="102" y="83"/>
                    </a:lnTo>
                    <a:lnTo>
                      <a:pt x="65" y="120"/>
                    </a:lnTo>
                    <a:lnTo>
                      <a:pt x="37" y="166"/>
                    </a:lnTo>
                    <a:lnTo>
                      <a:pt x="28" y="213"/>
                    </a:lnTo>
                    <a:lnTo>
                      <a:pt x="37" y="259"/>
                    </a:lnTo>
                    <a:lnTo>
                      <a:pt x="65" y="305"/>
                    </a:lnTo>
                    <a:lnTo>
                      <a:pt x="102" y="342"/>
                    </a:lnTo>
                    <a:lnTo>
                      <a:pt x="158" y="370"/>
                    </a:lnTo>
                    <a:lnTo>
                      <a:pt x="213" y="388"/>
                    </a:lnTo>
                    <a:lnTo>
                      <a:pt x="278" y="398"/>
                    </a:lnTo>
                    <a:lnTo>
                      <a:pt x="343" y="388"/>
                    </a:lnTo>
                    <a:lnTo>
                      <a:pt x="408" y="370"/>
                    </a:lnTo>
                    <a:lnTo>
                      <a:pt x="454" y="342"/>
                    </a:lnTo>
                    <a:lnTo>
                      <a:pt x="491" y="305"/>
                    </a:lnTo>
                    <a:lnTo>
                      <a:pt x="519" y="259"/>
                    </a:lnTo>
                    <a:lnTo>
                      <a:pt x="528" y="213"/>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2" name="Freeform 30">
                <a:extLst>
                  <a:ext uri="{FF2B5EF4-FFF2-40B4-BE49-F238E27FC236}">
                    <a16:creationId xmlns:a16="http://schemas.microsoft.com/office/drawing/2014/main" id="{4443936C-F0F0-4206-B91A-7655256BEE95}"/>
                  </a:ext>
                </a:extLst>
              </p:cNvPr>
              <p:cNvSpPr>
                <a:spLocks noEditPoints="1"/>
              </p:cNvSpPr>
              <p:nvPr/>
            </p:nvSpPr>
            <p:spPr bwMode="auto">
              <a:xfrm>
                <a:off x="2458" y="1868"/>
                <a:ext cx="500" cy="371"/>
              </a:xfrm>
              <a:custGeom>
                <a:avLst/>
                <a:gdLst>
                  <a:gd name="T0" fmla="*/ 500 w 500"/>
                  <a:gd name="T1" fmla="*/ 186 h 371"/>
                  <a:gd name="T2" fmla="*/ 491 w 500"/>
                  <a:gd name="T3" fmla="*/ 139 h 371"/>
                  <a:gd name="T4" fmla="*/ 463 w 500"/>
                  <a:gd name="T5" fmla="*/ 93 h 371"/>
                  <a:gd name="T6" fmla="*/ 426 w 500"/>
                  <a:gd name="T7" fmla="*/ 56 h 371"/>
                  <a:gd name="T8" fmla="*/ 380 w 500"/>
                  <a:gd name="T9" fmla="*/ 19 h 371"/>
                  <a:gd name="T10" fmla="*/ 315 w 500"/>
                  <a:gd name="T11" fmla="*/ 0 h 371"/>
                  <a:gd name="T12" fmla="*/ 250 w 500"/>
                  <a:gd name="T13" fmla="*/ 0 h 371"/>
                  <a:gd name="T14" fmla="*/ 185 w 500"/>
                  <a:gd name="T15" fmla="*/ 0 h 371"/>
                  <a:gd name="T16" fmla="*/ 130 w 500"/>
                  <a:gd name="T17" fmla="*/ 19 h 371"/>
                  <a:gd name="T18" fmla="*/ 74 w 500"/>
                  <a:gd name="T19" fmla="*/ 56 h 371"/>
                  <a:gd name="T20" fmla="*/ 37 w 500"/>
                  <a:gd name="T21" fmla="*/ 93 h 371"/>
                  <a:gd name="T22" fmla="*/ 9 w 500"/>
                  <a:gd name="T23" fmla="*/ 139 h 371"/>
                  <a:gd name="T24" fmla="*/ 0 w 500"/>
                  <a:gd name="T25" fmla="*/ 186 h 371"/>
                  <a:gd name="T26" fmla="*/ 9 w 500"/>
                  <a:gd name="T27" fmla="*/ 232 h 371"/>
                  <a:gd name="T28" fmla="*/ 37 w 500"/>
                  <a:gd name="T29" fmla="*/ 278 h 371"/>
                  <a:gd name="T30" fmla="*/ 74 w 500"/>
                  <a:gd name="T31" fmla="*/ 315 h 371"/>
                  <a:gd name="T32" fmla="*/ 130 w 500"/>
                  <a:gd name="T33" fmla="*/ 343 h 371"/>
                  <a:gd name="T34" fmla="*/ 185 w 500"/>
                  <a:gd name="T35" fmla="*/ 361 h 371"/>
                  <a:gd name="T36" fmla="*/ 250 w 500"/>
                  <a:gd name="T37" fmla="*/ 371 h 371"/>
                  <a:gd name="T38" fmla="*/ 315 w 500"/>
                  <a:gd name="T39" fmla="*/ 361 h 371"/>
                  <a:gd name="T40" fmla="*/ 380 w 500"/>
                  <a:gd name="T41" fmla="*/ 343 h 371"/>
                  <a:gd name="T42" fmla="*/ 426 w 500"/>
                  <a:gd name="T43" fmla="*/ 315 h 371"/>
                  <a:gd name="T44" fmla="*/ 463 w 500"/>
                  <a:gd name="T45" fmla="*/ 278 h 371"/>
                  <a:gd name="T46" fmla="*/ 491 w 500"/>
                  <a:gd name="T47" fmla="*/ 232 h 371"/>
                  <a:gd name="T48" fmla="*/ 500 w 500"/>
                  <a:gd name="T49" fmla="*/ 186 h 371"/>
                  <a:gd name="T50" fmla="*/ 472 w 500"/>
                  <a:gd name="T51" fmla="*/ 186 h 371"/>
                  <a:gd name="T52" fmla="*/ 463 w 500"/>
                  <a:gd name="T53" fmla="*/ 139 h 371"/>
                  <a:gd name="T54" fmla="*/ 435 w 500"/>
                  <a:gd name="T55" fmla="*/ 93 h 371"/>
                  <a:gd name="T56" fmla="*/ 398 w 500"/>
                  <a:gd name="T57" fmla="*/ 56 h 371"/>
                  <a:gd name="T58" fmla="*/ 342 w 500"/>
                  <a:gd name="T59" fmla="*/ 37 h 371"/>
                  <a:gd name="T60" fmla="*/ 278 w 500"/>
                  <a:gd name="T61" fmla="*/ 19 h 371"/>
                  <a:gd name="T62" fmla="*/ 222 w 500"/>
                  <a:gd name="T63" fmla="*/ 19 h 371"/>
                  <a:gd name="T64" fmla="*/ 157 w 500"/>
                  <a:gd name="T65" fmla="*/ 37 h 371"/>
                  <a:gd name="T66" fmla="*/ 102 w 500"/>
                  <a:gd name="T67" fmla="*/ 56 h 371"/>
                  <a:gd name="T68" fmla="*/ 65 w 500"/>
                  <a:gd name="T69" fmla="*/ 93 h 371"/>
                  <a:gd name="T70" fmla="*/ 37 w 500"/>
                  <a:gd name="T71" fmla="*/ 139 h 371"/>
                  <a:gd name="T72" fmla="*/ 28 w 500"/>
                  <a:gd name="T73" fmla="*/ 186 h 371"/>
                  <a:gd name="T74" fmla="*/ 37 w 500"/>
                  <a:gd name="T75" fmla="*/ 232 h 371"/>
                  <a:gd name="T76" fmla="*/ 65 w 500"/>
                  <a:gd name="T77" fmla="*/ 278 h 371"/>
                  <a:gd name="T78" fmla="*/ 102 w 500"/>
                  <a:gd name="T79" fmla="*/ 315 h 371"/>
                  <a:gd name="T80" fmla="*/ 157 w 500"/>
                  <a:gd name="T81" fmla="*/ 334 h 371"/>
                  <a:gd name="T82" fmla="*/ 222 w 500"/>
                  <a:gd name="T83" fmla="*/ 352 h 371"/>
                  <a:gd name="T84" fmla="*/ 278 w 500"/>
                  <a:gd name="T85" fmla="*/ 352 h 371"/>
                  <a:gd name="T86" fmla="*/ 342 w 500"/>
                  <a:gd name="T87" fmla="*/ 334 h 371"/>
                  <a:gd name="T88" fmla="*/ 398 w 500"/>
                  <a:gd name="T89" fmla="*/ 315 h 371"/>
                  <a:gd name="T90" fmla="*/ 435 w 500"/>
                  <a:gd name="T91" fmla="*/ 278 h 371"/>
                  <a:gd name="T92" fmla="*/ 463 w 500"/>
                  <a:gd name="T93" fmla="*/ 232 h 371"/>
                  <a:gd name="T94" fmla="*/ 472 w 500"/>
                  <a:gd name="T95" fmla="*/ 186 h 37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00"/>
                  <a:gd name="T145" fmla="*/ 0 h 371"/>
                  <a:gd name="T146" fmla="*/ 500 w 500"/>
                  <a:gd name="T147" fmla="*/ 371 h 37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00" h="371">
                    <a:moveTo>
                      <a:pt x="500" y="186"/>
                    </a:moveTo>
                    <a:lnTo>
                      <a:pt x="491" y="139"/>
                    </a:lnTo>
                    <a:lnTo>
                      <a:pt x="463" y="93"/>
                    </a:lnTo>
                    <a:lnTo>
                      <a:pt x="426" y="56"/>
                    </a:lnTo>
                    <a:lnTo>
                      <a:pt x="380" y="19"/>
                    </a:lnTo>
                    <a:lnTo>
                      <a:pt x="315" y="0"/>
                    </a:lnTo>
                    <a:lnTo>
                      <a:pt x="250" y="0"/>
                    </a:lnTo>
                    <a:lnTo>
                      <a:pt x="185" y="0"/>
                    </a:lnTo>
                    <a:lnTo>
                      <a:pt x="130" y="19"/>
                    </a:lnTo>
                    <a:lnTo>
                      <a:pt x="74" y="56"/>
                    </a:lnTo>
                    <a:lnTo>
                      <a:pt x="37" y="93"/>
                    </a:lnTo>
                    <a:lnTo>
                      <a:pt x="9" y="139"/>
                    </a:lnTo>
                    <a:lnTo>
                      <a:pt x="0" y="186"/>
                    </a:lnTo>
                    <a:lnTo>
                      <a:pt x="9" y="232"/>
                    </a:lnTo>
                    <a:lnTo>
                      <a:pt x="37" y="278"/>
                    </a:lnTo>
                    <a:lnTo>
                      <a:pt x="74" y="315"/>
                    </a:lnTo>
                    <a:lnTo>
                      <a:pt x="130" y="343"/>
                    </a:lnTo>
                    <a:lnTo>
                      <a:pt x="185" y="361"/>
                    </a:lnTo>
                    <a:lnTo>
                      <a:pt x="250" y="371"/>
                    </a:lnTo>
                    <a:lnTo>
                      <a:pt x="315" y="361"/>
                    </a:lnTo>
                    <a:lnTo>
                      <a:pt x="380" y="343"/>
                    </a:lnTo>
                    <a:lnTo>
                      <a:pt x="426" y="315"/>
                    </a:lnTo>
                    <a:lnTo>
                      <a:pt x="463" y="278"/>
                    </a:lnTo>
                    <a:lnTo>
                      <a:pt x="491" y="232"/>
                    </a:lnTo>
                    <a:lnTo>
                      <a:pt x="500" y="186"/>
                    </a:lnTo>
                    <a:close/>
                    <a:moveTo>
                      <a:pt x="472" y="186"/>
                    </a:moveTo>
                    <a:lnTo>
                      <a:pt x="463" y="139"/>
                    </a:lnTo>
                    <a:lnTo>
                      <a:pt x="435" y="93"/>
                    </a:lnTo>
                    <a:lnTo>
                      <a:pt x="398" y="56"/>
                    </a:lnTo>
                    <a:lnTo>
                      <a:pt x="342" y="37"/>
                    </a:lnTo>
                    <a:lnTo>
                      <a:pt x="278" y="19"/>
                    </a:lnTo>
                    <a:lnTo>
                      <a:pt x="222" y="19"/>
                    </a:lnTo>
                    <a:lnTo>
                      <a:pt x="157" y="37"/>
                    </a:lnTo>
                    <a:lnTo>
                      <a:pt x="102" y="56"/>
                    </a:lnTo>
                    <a:lnTo>
                      <a:pt x="65" y="93"/>
                    </a:lnTo>
                    <a:lnTo>
                      <a:pt x="37" y="139"/>
                    </a:lnTo>
                    <a:lnTo>
                      <a:pt x="28" y="186"/>
                    </a:lnTo>
                    <a:lnTo>
                      <a:pt x="37" y="232"/>
                    </a:lnTo>
                    <a:lnTo>
                      <a:pt x="65" y="278"/>
                    </a:lnTo>
                    <a:lnTo>
                      <a:pt x="102" y="315"/>
                    </a:lnTo>
                    <a:lnTo>
                      <a:pt x="157" y="334"/>
                    </a:lnTo>
                    <a:lnTo>
                      <a:pt x="222" y="352"/>
                    </a:lnTo>
                    <a:lnTo>
                      <a:pt x="278" y="352"/>
                    </a:lnTo>
                    <a:lnTo>
                      <a:pt x="342" y="334"/>
                    </a:lnTo>
                    <a:lnTo>
                      <a:pt x="398" y="315"/>
                    </a:lnTo>
                    <a:lnTo>
                      <a:pt x="435" y="278"/>
                    </a:lnTo>
                    <a:lnTo>
                      <a:pt x="463" y="232"/>
                    </a:lnTo>
                    <a:lnTo>
                      <a:pt x="472" y="186"/>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3" name="Freeform 31">
                <a:extLst>
                  <a:ext uri="{FF2B5EF4-FFF2-40B4-BE49-F238E27FC236}">
                    <a16:creationId xmlns:a16="http://schemas.microsoft.com/office/drawing/2014/main" id="{D73E5C71-9A25-4AB3-A2D8-CA8DD64AB237}"/>
                  </a:ext>
                </a:extLst>
              </p:cNvPr>
              <p:cNvSpPr>
                <a:spLocks noEditPoints="1"/>
              </p:cNvSpPr>
              <p:nvPr/>
            </p:nvSpPr>
            <p:spPr bwMode="auto">
              <a:xfrm>
                <a:off x="2486" y="1887"/>
                <a:ext cx="444" cy="333"/>
              </a:xfrm>
              <a:custGeom>
                <a:avLst/>
                <a:gdLst>
                  <a:gd name="T0" fmla="*/ 444 w 444"/>
                  <a:gd name="T1" fmla="*/ 167 h 333"/>
                  <a:gd name="T2" fmla="*/ 435 w 444"/>
                  <a:gd name="T3" fmla="*/ 120 h 333"/>
                  <a:gd name="T4" fmla="*/ 407 w 444"/>
                  <a:gd name="T5" fmla="*/ 74 h 333"/>
                  <a:gd name="T6" fmla="*/ 370 w 444"/>
                  <a:gd name="T7" fmla="*/ 37 h 333"/>
                  <a:gd name="T8" fmla="*/ 314 w 444"/>
                  <a:gd name="T9" fmla="*/ 18 h 333"/>
                  <a:gd name="T10" fmla="*/ 250 w 444"/>
                  <a:gd name="T11" fmla="*/ 0 h 333"/>
                  <a:gd name="T12" fmla="*/ 194 w 444"/>
                  <a:gd name="T13" fmla="*/ 0 h 333"/>
                  <a:gd name="T14" fmla="*/ 129 w 444"/>
                  <a:gd name="T15" fmla="*/ 18 h 333"/>
                  <a:gd name="T16" fmla="*/ 74 w 444"/>
                  <a:gd name="T17" fmla="*/ 37 h 333"/>
                  <a:gd name="T18" fmla="*/ 37 w 444"/>
                  <a:gd name="T19" fmla="*/ 74 h 333"/>
                  <a:gd name="T20" fmla="*/ 9 w 444"/>
                  <a:gd name="T21" fmla="*/ 120 h 333"/>
                  <a:gd name="T22" fmla="*/ 0 w 444"/>
                  <a:gd name="T23" fmla="*/ 167 h 333"/>
                  <a:gd name="T24" fmla="*/ 9 w 444"/>
                  <a:gd name="T25" fmla="*/ 213 h 333"/>
                  <a:gd name="T26" fmla="*/ 37 w 444"/>
                  <a:gd name="T27" fmla="*/ 259 h 333"/>
                  <a:gd name="T28" fmla="*/ 74 w 444"/>
                  <a:gd name="T29" fmla="*/ 296 h 333"/>
                  <a:gd name="T30" fmla="*/ 129 w 444"/>
                  <a:gd name="T31" fmla="*/ 315 h 333"/>
                  <a:gd name="T32" fmla="*/ 194 w 444"/>
                  <a:gd name="T33" fmla="*/ 333 h 333"/>
                  <a:gd name="T34" fmla="*/ 250 w 444"/>
                  <a:gd name="T35" fmla="*/ 333 h 333"/>
                  <a:gd name="T36" fmla="*/ 314 w 444"/>
                  <a:gd name="T37" fmla="*/ 315 h 333"/>
                  <a:gd name="T38" fmla="*/ 370 w 444"/>
                  <a:gd name="T39" fmla="*/ 296 h 333"/>
                  <a:gd name="T40" fmla="*/ 407 w 444"/>
                  <a:gd name="T41" fmla="*/ 259 h 333"/>
                  <a:gd name="T42" fmla="*/ 435 w 444"/>
                  <a:gd name="T43" fmla="*/ 213 h 333"/>
                  <a:gd name="T44" fmla="*/ 444 w 444"/>
                  <a:gd name="T45" fmla="*/ 167 h 333"/>
                  <a:gd name="T46" fmla="*/ 416 w 444"/>
                  <a:gd name="T47" fmla="*/ 167 h 333"/>
                  <a:gd name="T48" fmla="*/ 407 w 444"/>
                  <a:gd name="T49" fmla="*/ 120 h 333"/>
                  <a:gd name="T50" fmla="*/ 379 w 444"/>
                  <a:gd name="T51" fmla="*/ 83 h 333"/>
                  <a:gd name="T52" fmla="*/ 342 w 444"/>
                  <a:gd name="T53" fmla="*/ 55 h 333"/>
                  <a:gd name="T54" fmla="*/ 296 w 444"/>
                  <a:gd name="T55" fmla="*/ 28 h 333"/>
                  <a:gd name="T56" fmla="*/ 240 w 444"/>
                  <a:gd name="T57" fmla="*/ 18 h 333"/>
                  <a:gd name="T58" fmla="*/ 176 w 444"/>
                  <a:gd name="T59" fmla="*/ 28 h 333"/>
                  <a:gd name="T60" fmla="*/ 129 w 444"/>
                  <a:gd name="T61" fmla="*/ 37 h 333"/>
                  <a:gd name="T62" fmla="*/ 83 w 444"/>
                  <a:gd name="T63" fmla="*/ 65 h 333"/>
                  <a:gd name="T64" fmla="*/ 46 w 444"/>
                  <a:gd name="T65" fmla="*/ 102 h 333"/>
                  <a:gd name="T66" fmla="*/ 28 w 444"/>
                  <a:gd name="T67" fmla="*/ 148 h 333"/>
                  <a:gd name="T68" fmla="*/ 28 w 444"/>
                  <a:gd name="T69" fmla="*/ 185 h 333"/>
                  <a:gd name="T70" fmla="*/ 46 w 444"/>
                  <a:gd name="T71" fmla="*/ 231 h 333"/>
                  <a:gd name="T72" fmla="*/ 83 w 444"/>
                  <a:gd name="T73" fmla="*/ 268 h 333"/>
                  <a:gd name="T74" fmla="*/ 129 w 444"/>
                  <a:gd name="T75" fmla="*/ 296 h 333"/>
                  <a:gd name="T76" fmla="*/ 176 w 444"/>
                  <a:gd name="T77" fmla="*/ 305 h 333"/>
                  <a:gd name="T78" fmla="*/ 240 w 444"/>
                  <a:gd name="T79" fmla="*/ 315 h 333"/>
                  <a:gd name="T80" fmla="*/ 296 w 444"/>
                  <a:gd name="T81" fmla="*/ 305 h 333"/>
                  <a:gd name="T82" fmla="*/ 342 w 444"/>
                  <a:gd name="T83" fmla="*/ 278 h 333"/>
                  <a:gd name="T84" fmla="*/ 379 w 444"/>
                  <a:gd name="T85" fmla="*/ 250 h 333"/>
                  <a:gd name="T86" fmla="*/ 407 w 444"/>
                  <a:gd name="T87" fmla="*/ 213 h 333"/>
                  <a:gd name="T88" fmla="*/ 416 w 444"/>
                  <a:gd name="T89" fmla="*/ 167 h 33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4"/>
                  <a:gd name="T136" fmla="*/ 0 h 333"/>
                  <a:gd name="T137" fmla="*/ 444 w 444"/>
                  <a:gd name="T138" fmla="*/ 333 h 33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4" h="333">
                    <a:moveTo>
                      <a:pt x="444" y="167"/>
                    </a:moveTo>
                    <a:lnTo>
                      <a:pt x="435" y="120"/>
                    </a:lnTo>
                    <a:lnTo>
                      <a:pt x="407" y="74"/>
                    </a:lnTo>
                    <a:lnTo>
                      <a:pt x="370" y="37"/>
                    </a:lnTo>
                    <a:lnTo>
                      <a:pt x="314" y="18"/>
                    </a:lnTo>
                    <a:lnTo>
                      <a:pt x="250" y="0"/>
                    </a:lnTo>
                    <a:lnTo>
                      <a:pt x="194" y="0"/>
                    </a:lnTo>
                    <a:lnTo>
                      <a:pt x="129" y="18"/>
                    </a:lnTo>
                    <a:lnTo>
                      <a:pt x="74" y="37"/>
                    </a:lnTo>
                    <a:lnTo>
                      <a:pt x="37" y="74"/>
                    </a:lnTo>
                    <a:lnTo>
                      <a:pt x="9" y="120"/>
                    </a:lnTo>
                    <a:lnTo>
                      <a:pt x="0" y="167"/>
                    </a:lnTo>
                    <a:lnTo>
                      <a:pt x="9" y="213"/>
                    </a:lnTo>
                    <a:lnTo>
                      <a:pt x="37" y="259"/>
                    </a:lnTo>
                    <a:lnTo>
                      <a:pt x="74" y="296"/>
                    </a:lnTo>
                    <a:lnTo>
                      <a:pt x="129" y="315"/>
                    </a:lnTo>
                    <a:lnTo>
                      <a:pt x="194" y="333"/>
                    </a:lnTo>
                    <a:lnTo>
                      <a:pt x="250" y="333"/>
                    </a:lnTo>
                    <a:lnTo>
                      <a:pt x="314" y="315"/>
                    </a:lnTo>
                    <a:lnTo>
                      <a:pt x="370" y="296"/>
                    </a:lnTo>
                    <a:lnTo>
                      <a:pt x="407" y="259"/>
                    </a:lnTo>
                    <a:lnTo>
                      <a:pt x="435" y="213"/>
                    </a:lnTo>
                    <a:lnTo>
                      <a:pt x="444" y="167"/>
                    </a:lnTo>
                    <a:close/>
                    <a:moveTo>
                      <a:pt x="416" y="167"/>
                    </a:moveTo>
                    <a:lnTo>
                      <a:pt x="407" y="120"/>
                    </a:lnTo>
                    <a:lnTo>
                      <a:pt x="379" y="83"/>
                    </a:lnTo>
                    <a:lnTo>
                      <a:pt x="342" y="55"/>
                    </a:lnTo>
                    <a:lnTo>
                      <a:pt x="296" y="28"/>
                    </a:lnTo>
                    <a:lnTo>
                      <a:pt x="240" y="18"/>
                    </a:lnTo>
                    <a:lnTo>
                      <a:pt x="176" y="28"/>
                    </a:lnTo>
                    <a:lnTo>
                      <a:pt x="129" y="37"/>
                    </a:lnTo>
                    <a:lnTo>
                      <a:pt x="83" y="65"/>
                    </a:lnTo>
                    <a:lnTo>
                      <a:pt x="46" y="102"/>
                    </a:lnTo>
                    <a:lnTo>
                      <a:pt x="28" y="148"/>
                    </a:lnTo>
                    <a:lnTo>
                      <a:pt x="28" y="185"/>
                    </a:lnTo>
                    <a:lnTo>
                      <a:pt x="46" y="231"/>
                    </a:lnTo>
                    <a:lnTo>
                      <a:pt x="83" y="268"/>
                    </a:lnTo>
                    <a:lnTo>
                      <a:pt x="129" y="296"/>
                    </a:lnTo>
                    <a:lnTo>
                      <a:pt x="176" y="305"/>
                    </a:lnTo>
                    <a:lnTo>
                      <a:pt x="240" y="315"/>
                    </a:lnTo>
                    <a:lnTo>
                      <a:pt x="296" y="305"/>
                    </a:lnTo>
                    <a:lnTo>
                      <a:pt x="342" y="278"/>
                    </a:lnTo>
                    <a:lnTo>
                      <a:pt x="379" y="250"/>
                    </a:lnTo>
                    <a:lnTo>
                      <a:pt x="407" y="213"/>
                    </a:lnTo>
                    <a:lnTo>
                      <a:pt x="416" y="167"/>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4" name="Freeform 32">
                <a:extLst>
                  <a:ext uri="{FF2B5EF4-FFF2-40B4-BE49-F238E27FC236}">
                    <a16:creationId xmlns:a16="http://schemas.microsoft.com/office/drawing/2014/main" id="{51E6F1D9-CF07-4DA0-A10C-ED963812DA99}"/>
                  </a:ext>
                </a:extLst>
              </p:cNvPr>
              <p:cNvSpPr>
                <a:spLocks noEditPoints="1"/>
              </p:cNvSpPr>
              <p:nvPr/>
            </p:nvSpPr>
            <p:spPr bwMode="auto">
              <a:xfrm>
                <a:off x="2514" y="1905"/>
                <a:ext cx="388" cy="297"/>
              </a:xfrm>
              <a:custGeom>
                <a:avLst/>
                <a:gdLst>
                  <a:gd name="T0" fmla="*/ 388 w 388"/>
                  <a:gd name="T1" fmla="*/ 149 h 297"/>
                  <a:gd name="T2" fmla="*/ 379 w 388"/>
                  <a:gd name="T3" fmla="*/ 102 h 297"/>
                  <a:gd name="T4" fmla="*/ 351 w 388"/>
                  <a:gd name="T5" fmla="*/ 65 h 297"/>
                  <a:gd name="T6" fmla="*/ 314 w 388"/>
                  <a:gd name="T7" fmla="*/ 37 h 297"/>
                  <a:gd name="T8" fmla="*/ 268 w 388"/>
                  <a:gd name="T9" fmla="*/ 10 h 297"/>
                  <a:gd name="T10" fmla="*/ 212 w 388"/>
                  <a:gd name="T11" fmla="*/ 0 h 297"/>
                  <a:gd name="T12" fmla="*/ 148 w 388"/>
                  <a:gd name="T13" fmla="*/ 10 h 297"/>
                  <a:gd name="T14" fmla="*/ 101 w 388"/>
                  <a:gd name="T15" fmla="*/ 19 h 297"/>
                  <a:gd name="T16" fmla="*/ 55 w 388"/>
                  <a:gd name="T17" fmla="*/ 47 h 297"/>
                  <a:gd name="T18" fmla="*/ 18 w 388"/>
                  <a:gd name="T19" fmla="*/ 84 h 297"/>
                  <a:gd name="T20" fmla="*/ 0 w 388"/>
                  <a:gd name="T21" fmla="*/ 130 h 297"/>
                  <a:gd name="T22" fmla="*/ 0 w 388"/>
                  <a:gd name="T23" fmla="*/ 167 h 297"/>
                  <a:gd name="T24" fmla="*/ 18 w 388"/>
                  <a:gd name="T25" fmla="*/ 213 h 297"/>
                  <a:gd name="T26" fmla="*/ 55 w 388"/>
                  <a:gd name="T27" fmla="*/ 250 h 297"/>
                  <a:gd name="T28" fmla="*/ 101 w 388"/>
                  <a:gd name="T29" fmla="*/ 278 h 297"/>
                  <a:gd name="T30" fmla="*/ 148 w 388"/>
                  <a:gd name="T31" fmla="*/ 287 h 297"/>
                  <a:gd name="T32" fmla="*/ 212 w 388"/>
                  <a:gd name="T33" fmla="*/ 297 h 297"/>
                  <a:gd name="T34" fmla="*/ 268 w 388"/>
                  <a:gd name="T35" fmla="*/ 287 h 297"/>
                  <a:gd name="T36" fmla="*/ 314 w 388"/>
                  <a:gd name="T37" fmla="*/ 260 h 297"/>
                  <a:gd name="T38" fmla="*/ 351 w 388"/>
                  <a:gd name="T39" fmla="*/ 232 h 297"/>
                  <a:gd name="T40" fmla="*/ 379 w 388"/>
                  <a:gd name="T41" fmla="*/ 195 h 297"/>
                  <a:gd name="T42" fmla="*/ 388 w 388"/>
                  <a:gd name="T43" fmla="*/ 149 h 297"/>
                  <a:gd name="T44" fmla="*/ 361 w 388"/>
                  <a:gd name="T45" fmla="*/ 149 h 297"/>
                  <a:gd name="T46" fmla="*/ 351 w 388"/>
                  <a:gd name="T47" fmla="*/ 111 h 297"/>
                  <a:gd name="T48" fmla="*/ 324 w 388"/>
                  <a:gd name="T49" fmla="*/ 74 h 297"/>
                  <a:gd name="T50" fmla="*/ 286 w 388"/>
                  <a:gd name="T51" fmla="*/ 47 h 297"/>
                  <a:gd name="T52" fmla="*/ 231 w 388"/>
                  <a:gd name="T53" fmla="*/ 28 h 297"/>
                  <a:gd name="T54" fmla="*/ 185 w 388"/>
                  <a:gd name="T55" fmla="*/ 19 h 297"/>
                  <a:gd name="T56" fmla="*/ 129 w 388"/>
                  <a:gd name="T57" fmla="*/ 37 h 297"/>
                  <a:gd name="T58" fmla="*/ 83 w 388"/>
                  <a:gd name="T59" fmla="*/ 56 h 297"/>
                  <a:gd name="T60" fmla="*/ 46 w 388"/>
                  <a:gd name="T61" fmla="*/ 84 h 297"/>
                  <a:gd name="T62" fmla="*/ 27 w 388"/>
                  <a:gd name="T63" fmla="*/ 130 h 297"/>
                  <a:gd name="T64" fmla="*/ 27 w 388"/>
                  <a:gd name="T65" fmla="*/ 167 h 297"/>
                  <a:gd name="T66" fmla="*/ 46 w 388"/>
                  <a:gd name="T67" fmla="*/ 204 h 297"/>
                  <a:gd name="T68" fmla="*/ 83 w 388"/>
                  <a:gd name="T69" fmla="*/ 241 h 297"/>
                  <a:gd name="T70" fmla="*/ 129 w 388"/>
                  <a:gd name="T71" fmla="*/ 260 h 297"/>
                  <a:gd name="T72" fmla="*/ 185 w 388"/>
                  <a:gd name="T73" fmla="*/ 269 h 297"/>
                  <a:gd name="T74" fmla="*/ 231 w 388"/>
                  <a:gd name="T75" fmla="*/ 269 h 297"/>
                  <a:gd name="T76" fmla="*/ 286 w 388"/>
                  <a:gd name="T77" fmla="*/ 250 h 297"/>
                  <a:gd name="T78" fmla="*/ 324 w 388"/>
                  <a:gd name="T79" fmla="*/ 223 h 297"/>
                  <a:gd name="T80" fmla="*/ 351 w 388"/>
                  <a:gd name="T81" fmla="*/ 186 h 297"/>
                  <a:gd name="T82" fmla="*/ 361 w 388"/>
                  <a:gd name="T83" fmla="*/ 149 h 2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8"/>
                  <a:gd name="T127" fmla="*/ 0 h 297"/>
                  <a:gd name="T128" fmla="*/ 388 w 388"/>
                  <a:gd name="T129" fmla="*/ 297 h 2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8" h="297">
                    <a:moveTo>
                      <a:pt x="388" y="149"/>
                    </a:moveTo>
                    <a:lnTo>
                      <a:pt x="379" y="102"/>
                    </a:lnTo>
                    <a:lnTo>
                      <a:pt x="351" y="65"/>
                    </a:lnTo>
                    <a:lnTo>
                      <a:pt x="314" y="37"/>
                    </a:lnTo>
                    <a:lnTo>
                      <a:pt x="268" y="10"/>
                    </a:lnTo>
                    <a:lnTo>
                      <a:pt x="212" y="0"/>
                    </a:lnTo>
                    <a:lnTo>
                      <a:pt x="148" y="10"/>
                    </a:lnTo>
                    <a:lnTo>
                      <a:pt x="101" y="19"/>
                    </a:lnTo>
                    <a:lnTo>
                      <a:pt x="55" y="47"/>
                    </a:lnTo>
                    <a:lnTo>
                      <a:pt x="18" y="84"/>
                    </a:lnTo>
                    <a:lnTo>
                      <a:pt x="0" y="130"/>
                    </a:lnTo>
                    <a:lnTo>
                      <a:pt x="0" y="167"/>
                    </a:lnTo>
                    <a:lnTo>
                      <a:pt x="18" y="213"/>
                    </a:lnTo>
                    <a:lnTo>
                      <a:pt x="55" y="250"/>
                    </a:lnTo>
                    <a:lnTo>
                      <a:pt x="101" y="278"/>
                    </a:lnTo>
                    <a:lnTo>
                      <a:pt x="148" y="287"/>
                    </a:lnTo>
                    <a:lnTo>
                      <a:pt x="212" y="297"/>
                    </a:lnTo>
                    <a:lnTo>
                      <a:pt x="268" y="287"/>
                    </a:lnTo>
                    <a:lnTo>
                      <a:pt x="314" y="260"/>
                    </a:lnTo>
                    <a:lnTo>
                      <a:pt x="351" y="232"/>
                    </a:lnTo>
                    <a:lnTo>
                      <a:pt x="379" y="195"/>
                    </a:lnTo>
                    <a:lnTo>
                      <a:pt x="388" y="149"/>
                    </a:lnTo>
                    <a:close/>
                    <a:moveTo>
                      <a:pt x="361" y="149"/>
                    </a:moveTo>
                    <a:lnTo>
                      <a:pt x="351" y="111"/>
                    </a:lnTo>
                    <a:lnTo>
                      <a:pt x="324" y="74"/>
                    </a:lnTo>
                    <a:lnTo>
                      <a:pt x="286" y="47"/>
                    </a:lnTo>
                    <a:lnTo>
                      <a:pt x="231" y="28"/>
                    </a:lnTo>
                    <a:lnTo>
                      <a:pt x="185" y="19"/>
                    </a:lnTo>
                    <a:lnTo>
                      <a:pt x="129" y="37"/>
                    </a:lnTo>
                    <a:lnTo>
                      <a:pt x="83" y="56"/>
                    </a:lnTo>
                    <a:lnTo>
                      <a:pt x="46" y="84"/>
                    </a:lnTo>
                    <a:lnTo>
                      <a:pt x="27" y="130"/>
                    </a:lnTo>
                    <a:lnTo>
                      <a:pt x="27" y="167"/>
                    </a:lnTo>
                    <a:lnTo>
                      <a:pt x="46" y="204"/>
                    </a:lnTo>
                    <a:lnTo>
                      <a:pt x="83" y="241"/>
                    </a:lnTo>
                    <a:lnTo>
                      <a:pt x="129" y="260"/>
                    </a:lnTo>
                    <a:lnTo>
                      <a:pt x="185" y="269"/>
                    </a:lnTo>
                    <a:lnTo>
                      <a:pt x="231" y="269"/>
                    </a:lnTo>
                    <a:lnTo>
                      <a:pt x="286" y="250"/>
                    </a:lnTo>
                    <a:lnTo>
                      <a:pt x="324" y="223"/>
                    </a:lnTo>
                    <a:lnTo>
                      <a:pt x="351" y="186"/>
                    </a:lnTo>
                    <a:lnTo>
                      <a:pt x="361" y="14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5" name="Freeform 33">
                <a:extLst>
                  <a:ext uri="{FF2B5EF4-FFF2-40B4-BE49-F238E27FC236}">
                    <a16:creationId xmlns:a16="http://schemas.microsoft.com/office/drawing/2014/main" id="{5FD19FF6-FFB1-4789-8B1A-8384DA8647D6}"/>
                  </a:ext>
                </a:extLst>
              </p:cNvPr>
              <p:cNvSpPr>
                <a:spLocks noEditPoints="1"/>
              </p:cNvSpPr>
              <p:nvPr/>
            </p:nvSpPr>
            <p:spPr bwMode="auto">
              <a:xfrm>
                <a:off x="2541" y="1924"/>
                <a:ext cx="334" cy="250"/>
              </a:xfrm>
              <a:custGeom>
                <a:avLst/>
                <a:gdLst>
                  <a:gd name="T0" fmla="*/ 334 w 334"/>
                  <a:gd name="T1" fmla="*/ 130 h 250"/>
                  <a:gd name="T2" fmla="*/ 324 w 334"/>
                  <a:gd name="T3" fmla="*/ 92 h 250"/>
                  <a:gd name="T4" fmla="*/ 297 w 334"/>
                  <a:gd name="T5" fmla="*/ 55 h 250"/>
                  <a:gd name="T6" fmla="*/ 259 w 334"/>
                  <a:gd name="T7" fmla="*/ 28 h 250"/>
                  <a:gd name="T8" fmla="*/ 204 w 334"/>
                  <a:gd name="T9" fmla="*/ 9 h 250"/>
                  <a:gd name="T10" fmla="*/ 158 w 334"/>
                  <a:gd name="T11" fmla="*/ 0 h 250"/>
                  <a:gd name="T12" fmla="*/ 102 w 334"/>
                  <a:gd name="T13" fmla="*/ 18 h 250"/>
                  <a:gd name="T14" fmla="*/ 56 w 334"/>
                  <a:gd name="T15" fmla="*/ 37 h 250"/>
                  <a:gd name="T16" fmla="*/ 19 w 334"/>
                  <a:gd name="T17" fmla="*/ 65 h 250"/>
                  <a:gd name="T18" fmla="*/ 0 w 334"/>
                  <a:gd name="T19" fmla="*/ 111 h 250"/>
                  <a:gd name="T20" fmla="*/ 0 w 334"/>
                  <a:gd name="T21" fmla="*/ 148 h 250"/>
                  <a:gd name="T22" fmla="*/ 19 w 334"/>
                  <a:gd name="T23" fmla="*/ 185 h 250"/>
                  <a:gd name="T24" fmla="*/ 56 w 334"/>
                  <a:gd name="T25" fmla="*/ 222 h 250"/>
                  <a:gd name="T26" fmla="*/ 102 w 334"/>
                  <a:gd name="T27" fmla="*/ 241 h 250"/>
                  <a:gd name="T28" fmla="*/ 158 w 334"/>
                  <a:gd name="T29" fmla="*/ 250 h 250"/>
                  <a:gd name="T30" fmla="*/ 204 w 334"/>
                  <a:gd name="T31" fmla="*/ 250 h 250"/>
                  <a:gd name="T32" fmla="*/ 259 w 334"/>
                  <a:gd name="T33" fmla="*/ 231 h 250"/>
                  <a:gd name="T34" fmla="*/ 297 w 334"/>
                  <a:gd name="T35" fmla="*/ 204 h 250"/>
                  <a:gd name="T36" fmla="*/ 324 w 334"/>
                  <a:gd name="T37" fmla="*/ 167 h 250"/>
                  <a:gd name="T38" fmla="*/ 334 w 334"/>
                  <a:gd name="T39" fmla="*/ 130 h 250"/>
                  <a:gd name="T40" fmla="*/ 306 w 334"/>
                  <a:gd name="T41" fmla="*/ 130 h 250"/>
                  <a:gd name="T42" fmla="*/ 297 w 334"/>
                  <a:gd name="T43" fmla="*/ 92 h 250"/>
                  <a:gd name="T44" fmla="*/ 278 w 334"/>
                  <a:gd name="T45" fmla="*/ 65 h 250"/>
                  <a:gd name="T46" fmla="*/ 241 w 334"/>
                  <a:gd name="T47" fmla="*/ 37 h 250"/>
                  <a:gd name="T48" fmla="*/ 195 w 334"/>
                  <a:gd name="T49" fmla="*/ 28 h 250"/>
                  <a:gd name="T50" fmla="*/ 139 w 334"/>
                  <a:gd name="T51" fmla="*/ 28 h 250"/>
                  <a:gd name="T52" fmla="*/ 102 w 334"/>
                  <a:gd name="T53" fmla="*/ 37 h 250"/>
                  <a:gd name="T54" fmla="*/ 65 w 334"/>
                  <a:gd name="T55" fmla="*/ 65 h 250"/>
                  <a:gd name="T56" fmla="*/ 37 w 334"/>
                  <a:gd name="T57" fmla="*/ 92 h 250"/>
                  <a:gd name="T58" fmla="*/ 28 w 334"/>
                  <a:gd name="T59" fmla="*/ 130 h 250"/>
                  <a:gd name="T60" fmla="*/ 37 w 334"/>
                  <a:gd name="T61" fmla="*/ 167 h 250"/>
                  <a:gd name="T62" fmla="*/ 65 w 334"/>
                  <a:gd name="T63" fmla="*/ 194 h 250"/>
                  <a:gd name="T64" fmla="*/ 102 w 334"/>
                  <a:gd name="T65" fmla="*/ 222 h 250"/>
                  <a:gd name="T66" fmla="*/ 139 w 334"/>
                  <a:gd name="T67" fmla="*/ 231 h 250"/>
                  <a:gd name="T68" fmla="*/ 195 w 334"/>
                  <a:gd name="T69" fmla="*/ 231 h 250"/>
                  <a:gd name="T70" fmla="*/ 241 w 334"/>
                  <a:gd name="T71" fmla="*/ 222 h 250"/>
                  <a:gd name="T72" fmla="*/ 278 w 334"/>
                  <a:gd name="T73" fmla="*/ 194 h 250"/>
                  <a:gd name="T74" fmla="*/ 297 w 334"/>
                  <a:gd name="T75" fmla="*/ 167 h 250"/>
                  <a:gd name="T76" fmla="*/ 306 w 334"/>
                  <a:gd name="T77" fmla="*/ 130 h 2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4"/>
                  <a:gd name="T118" fmla="*/ 0 h 250"/>
                  <a:gd name="T119" fmla="*/ 334 w 334"/>
                  <a:gd name="T120" fmla="*/ 250 h 2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4" h="250">
                    <a:moveTo>
                      <a:pt x="334" y="130"/>
                    </a:moveTo>
                    <a:lnTo>
                      <a:pt x="324" y="92"/>
                    </a:lnTo>
                    <a:lnTo>
                      <a:pt x="297" y="55"/>
                    </a:lnTo>
                    <a:lnTo>
                      <a:pt x="259" y="28"/>
                    </a:lnTo>
                    <a:lnTo>
                      <a:pt x="204" y="9"/>
                    </a:lnTo>
                    <a:lnTo>
                      <a:pt x="158" y="0"/>
                    </a:lnTo>
                    <a:lnTo>
                      <a:pt x="102" y="18"/>
                    </a:lnTo>
                    <a:lnTo>
                      <a:pt x="56" y="37"/>
                    </a:lnTo>
                    <a:lnTo>
                      <a:pt x="19" y="65"/>
                    </a:lnTo>
                    <a:lnTo>
                      <a:pt x="0" y="111"/>
                    </a:lnTo>
                    <a:lnTo>
                      <a:pt x="0" y="148"/>
                    </a:lnTo>
                    <a:lnTo>
                      <a:pt x="19" y="185"/>
                    </a:lnTo>
                    <a:lnTo>
                      <a:pt x="56" y="222"/>
                    </a:lnTo>
                    <a:lnTo>
                      <a:pt x="102" y="241"/>
                    </a:lnTo>
                    <a:lnTo>
                      <a:pt x="158" y="250"/>
                    </a:lnTo>
                    <a:lnTo>
                      <a:pt x="204" y="250"/>
                    </a:lnTo>
                    <a:lnTo>
                      <a:pt x="259" y="231"/>
                    </a:lnTo>
                    <a:lnTo>
                      <a:pt x="297" y="204"/>
                    </a:lnTo>
                    <a:lnTo>
                      <a:pt x="324" y="167"/>
                    </a:lnTo>
                    <a:lnTo>
                      <a:pt x="334" y="130"/>
                    </a:lnTo>
                    <a:close/>
                    <a:moveTo>
                      <a:pt x="306" y="130"/>
                    </a:moveTo>
                    <a:lnTo>
                      <a:pt x="297" y="92"/>
                    </a:lnTo>
                    <a:lnTo>
                      <a:pt x="278" y="65"/>
                    </a:lnTo>
                    <a:lnTo>
                      <a:pt x="241" y="37"/>
                    </a:lnTo>
                    <a:lnTo>
                      <a:pt x="195" y="28"/>
                    </a:lnTo>
                    <a:lnTo>
                      <a:pt x="139" y="28"/>
                    </a:lnTo>
                    <a:lnTo>
                      <a:pt x="102" y="37"/>
                    </a:lnTo>
                    <a:lnTo>
                      <a:pt x="65" y="65"/>
                    </a:lnTo>
                    <a:lnTo>
                      <a:pt x="37" y="92"/>
                    </a:lnTo>
                    <a:lnTo>
                      <a:pt x="28" y="130"/>
                    </a:lnTo>
                    <a:lnTo>
                      <a:pt x="37" y="167"/>
                    </a:lnTo>
                    <a:lnTo>
                      <a:pt x="65" y="194"/>
                    </a:lnTo>
                    <a:lnTo>
                      <a:pt x="102" y="222"/>
                    </a:lnTo>
                    <a:lnTo>
                      <a:pt x="139" y="231"/>
                    </a:lnTo>
                    <a:lnTo>
                      <a:pt x="195" y="231"/>
                    </a:lnTo>
                    <a:lnTo>
                      <a:pt x="241" y="222"/>
                    </a:lnTo>
                    <a:lnTo>
                      <a:pt x="278" y="194"/>
                    </a:lnTo>
                    <a:lnTo>
                      <a:pt x="297" y="167"/>
                    </a:lnTo>
                    <a:lnTo>
                      <a:pt x="306" y="13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6" name="Freeform 34">
                <a:extLst>
                  <a:ext uri="{FF2B5EF4-FFF2-40B4-BE49-F238E27FC236}">
                    <a16:creationId xmlns:a16="http://schemas.microsoft.com/office/drawing/2014/main" id="{05E76D88-8C17-472D-9078-9FC8EDBBDE46}"/>
                  </a:ext>
                </a:extLst>
              </p:cNvPr>
              <p:cNvSpPr>
                <a:spLocks noEditPoints="1"/>
              </p:cNvSpPr>
              <p:nvPr/>
            </p:nvSpPr>
            <p:spPr bwMode="auto">
              <a:xfrm>
                <a:off x="2569" y="1952"/>
                <a:ext cx="278" cy="203"/>
              </a:xfrm>
              <a:custGeom>
                <a:avLst/>
                <a:gdLst>
                  <a:gd name="T0" fmla="*/ 278 w 278"/>
                  <a:gd name="T1" fmla="*/ 102 h 203"/>
                  <a:gd name="T2" fmla="*/ 269 w 278"/>
                  <a:gd name="T3" fmla="*/ 64 h 203"/>
                  <a:gd name="T4" fmla="*/ 250 w 278"/>
                  <a:gd name="T5" fmla="*/ 37 h 203"/>
                  <a:gd name="T6" fmla="*/ 213 w 278"/>
                  <a:gd name="T7" fmla="*/ 9 h 203"/>
                  <a:gd name="T8" fmla="*/ 167 w 278"/>
                  <a:gd name="T9" fmla="*/ 0 h 203"/>
                  <a:gd name="T10" fmla="*/ 111 w 278"/>
                  <a:gd name="T11" fmla="*/ 0 h 203"/>
                  <a:gd name="T12" fmla="*/ 74 w 278"/>
                  <a:gd name="T13" fmla="*/ 9 h 203"/>
                  <a:gd name="T14" fmla="*/ 37 w 278"/>
                  <a:gd name="T15" fmla="*/ 37 h 203"/>
                  <a:gd name="T16" fmla="*/ 9 w 278"/>
                  <a:gd name="T17" fmla="*/ 64 h 203"/>
                  <a:gd name="T18" fmla="*/ 0 w 278"/>
                  <a:gd name="T19" fmla="*/ 102 h 203"/>
                  <a:gd name="T20" fmla="*/ 9 w 278"/>
                  <a:gd name="T21" fmla="*/ 139 h 203"/>
                  <a:gd name="T22" fmla="*/ 37 w 278"/>
                  <a:gd name="T23" fmla="*/ 166 h 203"/>
                  <a:gd name="T24" fmla="*/ 74 w 278"/>
                  <a:gd name="T25" fmla="*/ 194 h 203"/>
                  <a:gd name="T26" fmla="*/ 111 w 278"/>
                  <a:gd name="T27" fmla="*/ 203 h 203"/>
                  <a:gd name="T28" fmla="*/ 167 w 278"/>
                  <a:gd name="T29" fmla="*/ 203 h 203"/>
                  <a:gd name="T30" fmla="*/ 213 w 278"/>
                  <a:gd name="T31" fmla="*/ 194 h 203"/>
                  <a:gd name="T32" fmla="*/ 250 w 278"/>
                  <a:gd name="T33" fmla="*/ 166 h 203"/>
                  <a:gd name="T34" fmla="*/ 269 w 278"/>
                  <a:gd name="T35" fmla="*/ 139 h 203"/>
                  <a:gd name="T36" fmla="*/ 278 w 278"/>
                  <a:gd name="T37" fmla="*/ 102 h 203"/>
                  <a:gd name="T38" fmla="*/ 250 w 278"/>
                  <a:gd name="T39" fmla="*/ 102 h 203"/>
                  <a:gd name="T40" fmla="*/ 241 w 278"/>
                  <a:gd name="T41" fmla="*/ 64 h 203"/>
                  <a:gd name="T42" fmla="*/ 222 w 278"/>
                  <a:gd name="T43" fmla="*/ 46 h 203"/>
                  <a:gd name="T44" fmla="*/ 185 w 278"/>
                  <a:gd name="T45" fmla="*/ 27 h 203"/>
                  <a:gd name="T46" fmla="*/ 139 w 278"/>
                  <a:gd name="T47" fmla="*/ 18 h 203"/>
                  <a:gd name="T48" fmla="*/ 93 w 278"/>
                  <a:gd name="T49" fmla="*/ 27 h 203"/>
                  <a:gd name="T50" fmla="*/ 65 w 278"/>
                  <a:gd name="T51" fmla="*/ 46 h 203"/>
                  <a:gd name="T52" fmla="*/ 37 w 278"/>
                  <a:gd name="T53" fmla="*/ 64 h 203"/>
                  <a:gd name="T54" fmla="*/ 28 w 278"/>
                  <a:gd name="T55" fmla="*/ 102 h 203"/>
                  <a:gd name="T56" fmla="*/ 37 w 278"/>
                  <a:gd name="T57" fmla="*/ 129 h 203"/>
                  <a:gd name="T58" fmla="*/ 65 w 278"/>
                  <a:gd name="T59" fmla="*/ 157 h 203"/>
                  <a:gd name="T60" fmla="*/ 93 w 278"/>
                  <a:gd name="T61" fmla="*/ 176 h 203"/>
                  <a:gd name="T62" fmla="*/ 139 w 278"/>
                  <a:gd name="T63" fmla="*/ 185 h 203"/>
                  <a:gd name="T64" fmla="*/ 185 w 278"/>
                  <a:gd name="T65" fmla="*/ 176 h 203"/>
                  <a:gd name="T66" fmla="*/ 222 w 278"/>
                  <a:gd name="T67" fmla="*/ 157 h 203"/>
                  <a:gd name="T68" fmla="*/ 241 w 278"/>
                  <a:gd name="T69" fmla="*/ 129 h 203"/>
                  <a:gd name="T70" fmla="*/ 250 w 278"/>
                  <a:gd name="T71" fmla="*/ 102 h 2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8"/>
                  <a:gd name="T109" fmla="*/ 0 h 203"/>
                  <a:gd name="T110" fmla="*/ 278 w 278"/>
                  <a:gd name="T111" fmla="*/ 203 h 2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8" h="203">
                    <a:moveTo>
                      <a:pt x="278" y="102"/>
                    </a:moveTo>
                    <a:lnTo>
                      <a:pt x="269" y="64"/>
                    </a:lnTo>
                    <a:lnTo>
                      <a:pt x="250" y="37"/>
                    </a:lnTo>
                    <a:lnTo>
                      <a:pt x="213" y="9"/>
                    </a:lnTo>
                    <a:lnTo>
                      <a:pt x="167" y="0"/>
                    </a:lnTo>
                    <a:lnTo>
                      <a:pt x="111" y="0"/>
                    </a:lnTo>
                    <a:lnTo>
                      <a:pt x="74" y="9"/>
                    </a:lnTo>
                    <a:lnTo>
                      <a:pt x="37" y="37"/>
                    </a:lnTo>
                    <a:lnTo>
                      <a:pt x="9" y="64"/>
                    </a:lnTo>
                    <a:lnTo>
                      <a:pt x="0" y="102"/>
                    </a:lnTo>
                    <a:lnTo>
                      <a:pt x="9" y="139"/>
                    </a:lnTo>
                    <a:lnTo>
                      <a:pt x="37" y="166"/>
                    </a:lnTo>
                    <a:lnTo>
                      <a:pt x="74" y="194"/>
                    </a:lnTo>
                    <a:lnTo>
                      <a:pt x="111" y="203"/>
                    </a:lnTo>
                    <a:lnTo>
                      <a:pt x="167" y="203"/>
                    </a:lnTo>
                    <a:lnTo>
                      <a:pt x="213" y="194"/>
                    </a:lnTo>
                    <a:lnTo>
                      <a:pt x="250" y="166"/>
                    </a:lnTo>
                    <a:lnTo>
                      <a:pt x="269" y="139"/>
                    </a:lnTo>
                    <a:lnTo>
                      <a:pt x="278" y="102"/>
                    </a:lnTo>
                    <a:close/>
                    <a:moveTo>
                      <a:pt x="250" y="102"/>
                    </a:moveTo>
                    <a:lnTo>
                      <a:pt x="241" y="64"/>
                    </a:lnTo>
                    <a:lnTo>
                      <a:pt x="222" y="46"/>
                    </a:lnTo>
                    <a:lnTo>
                      <a:pt x="185" y="27"/>
                    </a:lnTo>
                    <a:lnTo>
                      <a:pt x="139" y="18"/>
                    </a:lnTo>
                    <a:lnTo>
                      <a:pt x="93" y="27"/>
                    </a:lnTo>
                    <a:lnTo>
                      <a:pt x="65" y="46"/>
                    </a:lnTo>
                    <a:lnTo>
                      <a:pt x="37" y="64"/>
                    </a:lnTo>
                    <a:lnTo>
                      <a:pt x="28" y="102"/>
                    </a:lnTo>
                    <a:lnTo>
                      <a:pt x="37" y="129"/>
                    </a:lnTo>
                    <a:lnTo>
                      <a:pt x="65" y="157"/>
                    </a:lnTo>
                    <a:lnTo>
                      <a:pt x="93" y="176"/>
                    </a:lnTo>
                    <a:lnTo>
                      <a:pt x="139" y="185"/>
                    </a:lnTo>
                    <a:lnTo>
                      <a:pt x="185" y="176"/>
                    </a:lnTo>
                    <a:lnTo>
                      <a:pt x="222" y="157"/>
                    </a:lnTo>
                    <a:lnTo>
                      <a:pt x="241" y="129"/>
                    </a:lnTo>
                    <a:lnTo>
                      <a:pt x="250" y="102"/>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7" name="Freeform 35">
                <a:extLst>
                  <a:ext uri="{FF2B5EF4-FFF2-40B4-BE49-F238E27FC236}">
                    <a16:creationId xmlns:a16="http://schemas.microsoft.com/office/drawing/2014/main" id="{A35C7784-796D-4CDA-AD23-712BE3BB8280}"/>
                  </a:ext>
                </a:extLst>
              </p:cNvPr>
              <p:cNvSpPr>
                <a:spLocks noEditPoints="1"/>
              </p:cNvSpPr>
              <p:nvPr/>
            </p:nvSpPr>
            <p:spPr bwMode="auto">
              <a:xfrm>
                <a:off x="2597" y="1970"/>
                <a:ext cx="222" cy="167"/>
              </a:xfrm>
              <a:custGeom>
                <a:avLst/>
                <a:gdLst>
                  <a:gd name="T0" fmla="*/ 222 w 222"/>
                  <a:gd name="T1" fmla="*/ 84 h 167"/>
                  <a:gd name="T2" fmla="*/ 213 w 222"/>
                  <a:gd name="T3" fmla="*/ 46 h 167"/>
                  <a:gd name="T4" fmla="*/ 194 w 222"/>
                  <a:gd name="T5" fmla="*/ 28 h 167"/>
                  <a:gd name="T6" fmla="*/ 157 w 222"/>
                  <a:gd name="T7" fmla="*/ 9 h 167"/>
                  <a:gd name="T8" fmla="*/ 111 w 222"/>
                  <a:gd name="T9" fmla="*/ 0 h 167"/>
                  <a:gd name="T10" fmla="*/ 65 w 222"/>
                  <a:gd name="T11" fmla="*/ 9 h 167"/>
                  <a:gd name="T12" fmla="*/ 37 w 222"/>
                  <a:gd name="T13" fmla="*/ 28 h 167"/>
                  <a:gd name="T14" fmla="*/ 9 w 222"/>
                  <a:gd name="T15" fmla="*/ 46 h 167"/>
                  <a:gd name="T16" fmla="*/ 0 w 222"/>
                  <a:gd name="T17" fmla="*/ 84 h 167"/>
                  <a:gd name="T18" fmla="*/ 9 w 222"/>
                  <a:gd name="T19" fmla="*/ 111 h 167"/>
                  <a:gd name="T20" fmla="*/ 37 w 222"/>
                  <a:gd name="T21" fmla="*/ 139 h 167"/>
                  <a:gd name="T22" fmla="*/ 65 w 222"/>
                  <a:gd name="T23" fmla="*/ 158 h 167"/>
                  <a:gd name="T24" fmla="*/ 111 w 222"/>
                  <a:gd name="T25" fmla="*/ 167 h 167"/>
                  <a:gd name="T26" fmla="*/ 157 w 222"/>
                  <a:gd name="T27" fmla="*/ 158 h 167"/>
                  <a:gd name="T28" fmla="*/ 194 w 222"/>
                  <a:gd name="T29" fmla="*/ 139 h 167"/>
                  <a:gd name="T30" fmla="*/ 213 w 222"/>
                  <a:gd name="T31" fmla="*/ 111 h 167"/>
                  <a:gd name="T32" fmla="*/ 222 w 222"/>
                  <a:gd name="T33" fmla="*/ 84 h 167"/>
                  <a:gd name="T34" fmla="*/ 194 w 222"/>
                  <a:gd name="T35" fmla="*/ 84 h 167"/>
                  <a:gd name="T36" fmla="*/ 185 w 222"/>
                  <a:gd name="T37" fmla="*/ 56 h 167"/>
                  <a:gd name="T38" fmla="*/ 166 w 222"/>
                  <a:gd name="T39" fmla="*/ 37 h 167"/>
                  <a:gd name="T40" fmla="*/ 129 w 222"/>
                  <a:gd name="T41" fmla="*/ 19 h 167"/>
                  <a:gd name="T42" fmla="*/ 92 w 222"/>
                  <a:gd name="T43" fmla="*/ 19 h 167"/>
                  <a:gd name="T44" fmla="*/ 55 w 222"/>
                  <a:gd name="T45" fmla="*/ 37 h 167"/>
                  <a:gd name="T46" fmla="*/ 37 w 222"/>
                  <a:gd name="T47" fmla="*/ 56 h 167"/>
                  <a:gd name="T48" fmla="*/ 28 w 222"/>
                  <a:gd name="T49" fmla="*/ 84 h 167"/>
                  <a:gd name="T50" fmla="*/ 37 w 222"/>
                  <a:gd name="T51" fmla="*/ 111 h 167"/>
                  <a:gd name="T52" fmla="*/ 55 w 222"/>
                  <a:gd name="T53" fmla="*/ 130 h 167"/>
                  <a:gd name="T54" fmla="*/ 92 w 222"/>
                  <a:gd name="T55" fmla="*/ 148 h 167"/>
                  <a:gd name="T56" fmla="*/ 129 w 222"/>
                  <a:gd name="T57" fmla="*/ 148 h 167"/>
                  <a:gd name="T58" fmla="*/ 166 w 222"/>
                  <a:gd name="T59" fmla="*/ 130 h 167"/>
                  <a:gd name="T60" fmla="*/ 185 w 222"/>
                  <a:gd name="T61" fmla="*/ 111 h 167"/>
                  <a:gd name="T62" fmla="*/ 194 w 222"/>
                  <a:gd name="T63" fmla="*/ 84 h 1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22"/>
                  <a:gd name="T97" fmla="*/ 0 h 167"/>
                  <a:gd name="T98" fmla="*/ 222 w 222"/>
                  <a:gd name="T99" fmla="*/ 167 h 1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22" h="167">
                    <a:moveTo>
                      <a:pt x="222" y="84"/>
                    </a:moveTo>
                    <a:lnTo>
                      <a:pt x="213" y="46"/>
                    </a:lnTo>
                    <a:lnTo>
                      <a:pt x="194" y="28"/>
                    </a:lnTo>
                    <a:lnTo>
                      <a:pt x="157" y="9"/>
                    </a:lnTo>
                    <a:lnTo>
                      <a:pt x="111" y="0"/>
                    </a:lnTo>
                    <a:lnTo>
                      <a:pt x="65" y="9"/>
                    </a:lnTo>
                    <a:lnTo>
                      <a:pt x="37" y="28"/>
                    </a:lnTo>
                    <a:lnTo>
                      <a:pt x="9" y="46"/>
                    </a:lnTo>
                    <a:lnTo>
                      <a:pt x="0" y="84"/>
                    </a:lnTo>
                    <a:lnTo>
                      <a:pt x="9" y="111"/>
                    </a:lnTo>
                    <a:lnTo>
                      <a:pt x="37" y="139"/>
                    </a:lnTo>
                    <a:lnTo>
                      <a:pt x="65" y="158"/>
                    </a:lnTo>
                    <a:lnTo>
                      <a:pt x="111" y="167"/>
                    </a:lnTo>
                    <a:lnTo>
                      <a:pt x="157" y="158"/>
                    </a:lnTo>
                    <a:lnTo>
                      <a:pt x="194" y="139"/>
                    </a:lnTo>
                    <a:lnTo>
                      <a:pt x="213" y="111"/>
                    </a:lnTo>
                    <a:lnTo>
                      <a:pt x="222" y="84"/>
                    </a:lnTo>
                    <a:close/>
                    <a:moveTo>
                      <a:pt x="194" y="84"/>
                    </a:moveTo>
                    <a:lnTo>
                      <a:pt x="185" y="56"/>
                    </a:lnTo>
                    <a:lnTo>
                      <a:pt x="166" y="37"/>
                    </a:lnTo>
                    <a:lnTo>
                      <a:pt x="129" y="19"/>
                    </a:lnTo>
                    <a:lnTo>
                      <a:pt x="92" y="19"/>
                    </a:lnTo>
                    <a:lnTo>
                      <a:pt x="55" y="37"/>
                    </a:lnTo>
                    <a:lnTo>
                      <a:pt x="37" y="56"/>
                    </a:lnTo>
                    <a:lnTo>
                      <a:pt x="28" y="84"/>
                    </a:lnTo>
                    <a:lnTo>
                      <a:pt x="37" y="111"/>
                    </a:lnTo>
                    <a:lnTo>
                      <a:pt x="55" y="130"/>
                    </a:lnTo>
                    <a:lnTo>
                      <a:pt x="92" y="148"/>
                    </a:lnTo>
                    <a:lnTo>
                      <a:pt x="129" y="148"/>
                    </a:lnTo>
                    <a:lnTo>
                      <a:pt x="166" y="130"/>
                    </a:lnTo>
                    <a:lnTo>
                      <a:pt x="185" y="111"/>
                    </a:lnTo>
                    <a:lnTo>
                      <a:pt x="194" y="84"/>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8" name="Freeform 36">
                <a:extLst>
                  <a:ext uri="{FF2B5EF4-FFF2-40B4-BE49-F238E27FC236}">
                    <a16:creationId xmlns:a16="http://schemas.microsoft.com/office/drawing/2014/main" id="{699C56E5-D470-49ED-B6EE-C5F50517D565}"/>
                  </a:ext>
                </a:extLst>
              </p:cNvPr>
              <p:cNvSpPr>
                <a:spLocks noEditPoints="1"/>
              </p:cNvSpPr>
              <p:nvPr/>
            </p:nvSpPr>
            <p:spPr bwMode="auto">
              <a:xfrm>
                <a:off x="2625" y="1989"/>
                <a:ext cx="166" cy="129"/>
              </a:xfrm>
              <a:custGeom>
                <a:avLst/>
                <a:gdLst>
                  <a:gd name="T0" fmla="*/ 166 w 166"/>
                  <a:gd name="T1" fmla="*/ 65 h 129"/>
                  <a:gd name="T2" fmla="*/ 157 w 166"/>
                  <a:gd name="T3" fmla="*/ 37 h 129"/>
                  <a:gd name="T4" fmla="*/ 138 w 166"/>
                  <a:gd name="T5" fmla="*/ 18 h 129"/>
                  <a:gd name="T6" fmla="*/ 101 w 166"/>
                  <a:gd name="T7" fmla="*/ 0 h 129"/>
                  <a:gd name="T8" fmla="*/ 64 w 166"/>
                  <a:gd name="T9" fmla="*/ 0 h 129"/>
                  <a:gd name="T10" fmla="*/ 27 w 166"/>
                  <a:gd name="T11" fmla="*/ 18 h 129"/>
                  <a:gd name="T12" fmla="*/ 9 w 166"/>
                  <a:gd name="T13" fmla="*/ 37 h 129"/>
                  <a:gd name="T14" fmla="*/ 0 w 166"/>
                  <a:gd name="T15" fmla="*/ 65 h 129"/>
                  <a:gd name="T16" fmla="*/ 9 w 166"/>
                  <a:gd name="T17" fmla="*/ 92 h 129"/>
                  <a:gd name="T18" fmla="*/ 27 w 166"/>
                  <a:gd name="T19" fmla="*/ 111 h 129"/>
                  <a:gd name="T20" fmla="*/ 64 w 166"/>
                  <a:gd name="T21" fmla="*/ 129 h 129"/>
                  <a:gd name="T22" fmla="*/ 101 w 166"/>
                  <a:gd name="T23" fmla="*/ 129 h 129"/>
                  <a:gd name="T24" fmla="*/ 138 w 166"/>
                  <a:gd name="T25" fmla="*/ 111 h 129"/>
                  <a:gd name="T26" fmla="*/ 157 w 166"/>
                  <a:gd name="T27" fmla="*/ 92 h 129"/>
                  <a:gd name="T28" fmla="*/ 166 w 166"/>
                  <a:gd name="T29" fmla="*/ 65 h 129"/>
                  <a:gd name="T30" fmla="*/ 138 w 166"/>
                  <a:gd name="T31" fmla="*/ 65 h 129"/>
                  <a:gd name="T32" fmla="*/ 129 w 166"/>
                  <a:gd name="T33" fmla="*/ 37 h 129"/>
                  <a:gd name="T34" fmla="*/ 111 w 166"/>
                  <a:gd name="T35" fmla="*/ 27 h 129"/>
                  <a:gd name="T36" fmla="*/ 74 w 166"/>
                  <a:gd name="T37" fmla="*/ 18 h 129"/>
                  <a:gd name="T38" fmla="*/ 46 w 166"/>
                  <a:gd name="T39" fmla="*/ 37 h 129"/>
                  <a:gd name="T40" fmla="*/ 27 w 166"/>
                  <a:gd name="T41" fmla="*/ 55 h 129"/>
                  <a:gd name="T42" fmla="*/ 27 w 166"/>
                  <a:gd name="T43" fmla="*/ 74 h 129"/>
                  <a:gd name="T44" fmla="*/ 46 w 166"/>
                  <a:gd name="T45" fmla="*/ 92 h 129"/>
                  <a:gd name="T46" fmla="*/ 74 w 166"/>
                  <a:gd name="T47" fmla="*/ 102 h 129"/>
                  <a:gd name="T48" fmla="*/ 111 w 166"/>
                  <a:gd name="T49" fmla="*/ 102 h 129"/>
                  <a:gd name="T50" fmla="*/ 129 w 166"/>
                  <a:gd name="T51" fmla="*/ 83 h 129"/>
                  <a:gd name="T52" fmla="*/ 138 w 166"/>
                  <a:gd name="T53" fmla="*/ 65 h 12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6"/>
                  <a:gd name="T82" fmla="*/ 0 h 129"/>
                  <a:gd name="T83" fmla="*/ 166 w 166"/>
                  <a:gd name="T84" fmla="*/ 129 h 12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6" h="129">
                    <a:moveTo>
                      <a:pt x="166" y="65"/>
                    </a:moveTo>
                    <a:lnTo>
                      <a:pt x="157" y="37"/>
                    </a:lnTo>
                    <a:lnTo>
                      <a:pt x="138" y="18"/>
                    </a:lnTo>
                    <a:lnTo>
                      <a:pt x="101" y="0"/>
                    </a:lnTo>
                    <a:lnTo>
                      <a:pt x="64" y="0"/>
                    </a:lnTo>
                    <a:lnTo>
                      <a:pt x="27" y="18"/>
                    </a:lnTo>
                    <a:lnTo>
                      <a:pt x="9" y="37"/>
                    </a:lnTo>
                    <a:lnTo>
                      <a:pt x="0" y="65"/>
                    </a:lnTo>
                    <a:lnTo>
                      <a:pt x="9" y="92"/>
                    </a:lnTo>
                    <a:lnTo>
                      <a:pt x="27" y="111"/>
                    </a:lnTo>
                    <a:lnTo>
                      <a:pt x="64" y="129"/>
                    </a:lnTo>
                    <a:lnTo>
                      <a:pt x="101" y="129"/>
                    </a:lnTo>
                    <a:lnTo>
                      <a:pt x="138" y="111"/>
                    </a:lnTo>
                    <a:lnTo>
                      <a:pt x="157" y="92"/>
                    </a:lnTo>
                    <a:lnTo>
                      <a:pt x="166" y="65"/>
                    </a:lnTo>
                    <a:close/>
                    <a:moveTo>
                      <a:pt x="138" y="65"/>
                    </a:moveTo>
                    <a:lnTo>
                      <a:pt x="129" y="37"/>
                    </a:lnTo>
                    <a:lnTo>
                      <a:pt x="111" y="27"/>
                    </a:lnTo>
                    <a:lnTo>
                      <a:pt x="74" y="18"/>
                    </a:lnTo>
                    <a:lnTo>
                      <a:pt x="46" y="37"/>
                    </a:lnTo>
                    <a:lnTo>
                      <a:pt x="27" y="55"/>
                    </a:lnTo>
                    <a:lnTo>
                      <a:pt x="27" y="74"/>
                    </a:lnTo>
                    <a:lnTo>
                      <a:pt x="46" y="92"/>
                    </a:lnTo>
                    <a:lnTo>
                      <a:pt x="74" y="102"/>
                    </a:lnTo>
                    <a:lnTo>
                      <a:pt x="111" y="102"/>
                    </a:lnTo>
                    <a:lnTo>
                      <a:pt x="129" y="83"/>
                    </a:lnTo>
                    <a:lnTo>
                      <a:pt x="138" y="6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9" name="Freeform 37">
                <a:extLst>
                  <a:ext uri="{FF2B5EF4-FFF2-40B4-BE49-F238E27FC236}">
                    <a16:creationId xmlns:a16="http://schemas.microsoft.com/office/drawing/2014/main" id="{030CCE69-D559-4D99-A2E8-58B3A1E83D50}"/>
                  </a:ext>
                </a:extLst>
              </p:cNvPr>
              <p:cNvSpPr>
                <a:spLocks noEditPoints="1"/>
              </p:cNvSpPr>
              <p:nvPr/>
            </p:nvSpPr>
            <p:spPr bwMode="auto">
              <a:xfrm>
                <a:off x="2652" y="2007"/>
                <a:ext cx="111" cy="84"/>
              </a:xfrm>
              <a:custGeom>
                <a:avLst/>
                <a:gdLst>
                  <a:gd name="T0" fmla="*/ 111 w 111"/>
                  <a:gd name="T1" fmla="*/ 47 h 84"/>
                  <a:gd name="T2" fmla="*/ 102 w 111"/>
                  <a:gd name="T3" fmla="*/ 19 h 84"/>
                  <a:gd name="T4" fmla="*/ 84 w 111"/>
                  <a:gd name="T5" fmla="*/ 9 h 84"/>
                  <a:gd name="T6" fmla="*/ 47 w 111"/>
                  <a:gd name="T7" fmla="*/ 0 h 84"/>
                  <a:gd name="T8" fmla="*/ 19 w 111"/>
                  <a:gd name="T9" fmla="*/ 19 h 84"/>
                  <a:gd name="T10" fmla="*/ 0 w 111"/>
                  <a:gd name="T11" fmla="*/ 37 h 84"/>
                  <a:gd name="T12" fmla="*/ 0 w 111"/>
                  <a:gd name="T13" fmla="*/ 56 h 84"/>
                  <a:gd name="T14" fmla="*/ 19 w 111"/>
                  <a:gd name="T15" fmla="*/ 74 h 84"/>
                  <a:gd name="T16" fmla="*/ 47 w 111"/>
                  <a:gd name="T17" fmla="*/ 84 h 84"/>
                  <a:gd name="T18" fmla="*/ 84 w 111"/>
                  <a:gd name="T19" fmla="*/ 84 h 84"/>
                  <a:gd name="T20" fmla="*/ 102 w 111"/>
                  <a:gd name="T21" fmla="*/ 65 h 84"/>
                  <a:gd name="T22" fmla="*/ 111 w 111"/>
                  <a:gd name="T23" fmla="*/ 47 h 84"/>
                  <a:gd name="T24" fmla="*/ 84 w 111"/>
                  <a:gd name="T25" fmla="*/ 47 h 84"/>
                  <a:gd name="T26" fmla="*/ 74 w 111"/>
                  <a:gd name="T27" fmla="*/ 28 h 84"/>
                  <a:gd name="T28" fmla="*/ 56 w 111"/>
                  <a:gd name="T29" fmla="*/ 28 h 84"/>
                  <a:gd name="T30" fmla="*/ 37 w 111"/>
                  <a:gd name="T31" fmla="*/ 28 h 84"/>
                  <a:gd name="T32" fmla="*/ 28 w 111"/>
                  <a:gd name="T33" fmla="*/ 47 h 84"/>
                  <a:gd name="T34" fmla="*/ 37 w 111"/>
                  <a:gd name="T35" fmla="*/ 65 h 84"/>
                  <a:gd name="T36" fmla="*/ 56 w 111"/>
                  <a:gd name="T37" fmla="*/ 65 h 84"/>
                  <a:gd name="T38" fmla="*/ 74 w 111"/>
                  <a:gd name="T39" fmla="*/ 65 h 84"/>
                  <a:gd name="T40" fmla="*/ 84 w 111"/>
                  <a:gd name="T41" fmla="*/ 4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84"/>
                  <a:gd name="T65" fmla="*/ 111 w 111"/>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84">
                    <a:moveTo>
                      <a:pt x="111" y="47"/>
                    </a:moveTo>
                    <a:lnTo>
                      <a:pt x="102" y="19"/>
                    </a:lnTo>
                    <a:lnTo>
                      <a:pt x="84" y="9"/>
                    </a:lnTo>
                    <a:lnTo>
                      <a:pt x="47" y="0"/>
                    </a:lnTo>
                    <a:lnTo>
                      <a:pt x="19" y="19"/>
                    </a:lnTo>
                    <a:lnTo>
                      <a:pt x="0" y="37"/>
                    </a:lnTo>
                    <a:lnTo>
                      <a:pt x="0" y="56"/>
                    </a:lnTo>
                    <a:lnTo>
                      <a:pt x="19" y="74"/>
                    </a:lnTo>
                    <a:lnTo>
                      <a:pt x="47" y="84"/>
                    </a:lnTo>
                    <a:lnTo>
                      <a:pt x="84" y="84"/>
                    </a:lnTo>
                    <a:lnTo>
                      <a:pt x="102" y="65"/>
                    </a:lnTo>
                    <a:lnTo>
                      <a:pt x="111" y="47"/>
                    </a:lnTo>
                    <a:close/>
                    <a:moveTo>
                      <a:pt x="84" y="47"/>
                    </a:moveTo>
                    <a:lnTo>
                      <a:pt x="74" y="28"/>
                    </a:lnTo>
                    <a:lnTo>
                      <a:pt x="56" y="28"/>
                    </a:lnTo>
                    <a:lnTo>
                      <a:pt x="37" y="28"/>
                    </a:lnTo>
                    <a:lnTo>
                      <a:pt x="28" y="47"/>
                    </a:lnTo>
                    <a:lnTo>
                      <a:pt x="37" y="65"/>
                    </a:lnTo>
                    <a:lnTo>
                      <a:pt x="56" y="65"/>
                    </a:lnTo>
                    <a:lnTo>
                      <a:pt x="74" y="65"/>
                    </a:lnTo>
                    <a:lnTo>
                      <a:pt x="84"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0" name="Freeform 38">
                <a:extLst>
                  <a:ext uri="{FF2B5EF4-FFF2-40B4-BE49-F238E27FC236}">
                    <a16:creationId xmlns:a16="http://schemas.microsoft.com/office/drawing/2014/main" id="{77B45445-545A-469B-9185-FA14AFC30798}"/>
                  </a:ext>
                </a:extLst>
              </p:cNvPr>
              <p:cNvSpPr>
                <a:spLocks noEditPoints="1"/>
              </p:cNvSpPr>
              <p:nvPr/>
            </p:nvSpPr>
            <p:spPr bwMode="auto">
              <a:xfrm>
                <a:off x="2680" y="2035"/>
                <a:ext cx="56" cy="37"/>
              </a:xfrm>
              <a:custGeom>
                <a:avLst/>
                <a:gdLst>
                  <a:gd name="T0" fmla="*/ 56 w 56"/>
                  <a:gd name="T1" fmla="*/ 19 h 37"/>
                  <a:gd name="T2" fmla="*/ 46 w 56"/>
                  <a:gd name="T3" fmla="*/ 0 h 37"/>
                  <a:gd name="T4" fmla="*/ 28 w 56"/>
                  <a:gd name="T5" fmla="*/ 0 h 37"/>
                  <a:gd name="T6" fmla="*/ 9 w 56"/>
                  <a:gd name="T7" fmla="*/ 0 h 37"/>
                  <a:gd name="T8" fmla="*/ 0 w 56"/>
                  <a:gd name="T9" fmla="*/ 19 h 37"/>
                  <a:gd name="T10" fmla="*/ 9 w 56"/>
                  <a:gd name="T11" fmla="*/ 37 h 37"/>
                  <a:gd name="T12" fmla="*/ 28 w 56"/>
                  <a:gd name="T13" fmla="*/ 37 h 37"/>
                  <a:gd name="T14" fmla="*/ 46 w 56"/>
                  <a:gd name="T15" fmla="*/ 37 h 37"/>
                  <a:gd name="T16" fmla="*/ 56 w 56"/>
                  <a:gd name="T17" fmla="*/ 19 h 37"/>
                  <a:gd name="T18" fmla="*/ 28 w 56"/>
                  <a:gd name="T19" fmla="*/ 19 h 37"/>
                  <a:gd name="T20" fmla="*/ 28 w 56"/>
                  <a:gd name="T21" fmla="*/ 19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37"/>
                  <a:gd name="T35" fmla="*/ 56 w 56"/>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37">
                    <a:moveTo>
                      <a:pt x="56" y="19"/>
                    </a:moveTo>
                    <a:lnTo>
                      <a:pt x="46" y="0"/>
                    </a:lnTo>
                    <a:lnTo>
                      <a:pt x="28" y="0"/>
                    </a:lnTo>
                    <a:lnTo>
                      <a:pt x="9" y="0"/>
                    </a:lnTo>
                    <a:lnTo>
                      <a:pt x="0" y="19"/>
                    </a:lnTo>
                    <a:lnTo>
                      <a:pt x="9" y="37"/>
                    </a:lnTo>
                    <a:lnTo>
                      <a:pt x="28" y="37"/>
                    </a:lnTo>
                    <a:lnTo>
                      <a:pt x="46" y="37"/>
                    </a:lnTo>
                    <a:lnTo>
                      <a:pt x="56" y="19"/>
                    </a:lnTo>
                    <a:close/>
                    <a:moveTo>
                      <a:pt x="28" y="19"/>
                    </a:moveTo>
                    <a:lnTo>
                      <a:pt x="28"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1" name="Freeform 39">
                <a:extLst>
                  <a:ext uri="{FF2B5EF4-FFF2-40B4-BE49-F238E27FC236}">
                    <a16:creationId xmlns:a16="http://schemas.microsoft.com/office/drawing/2014/main" id="{9DAE68C2-11CD-46BC-A896-BBFD10807F2A}"/>
                  </a:ext>
                </a:extLst>
              </p:cNvPr>
              <p:cNvSpPr>
                <a:spLocks noEditPoints="1"/>
              </p:cNvSpPr>
              <p:nvPr/>
            </p:nvSpPr>
            <p:spPr bwMode="auto">
              <a:xfrm>
                <a:off x="2708" y="2054"/>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0" b="0"/>
                <a:pathLst>
                  <a:path>
                    <a:moveTo>
                      <a:pt x="0" y="0"/>
                    </a:moveTo>
                    <a:lnTo>
                      <a:pt x="0" y="0"/>
                    </a:lnTo>
                    <a:close/>
                    <a:moveTo>
                      <a:pt x="0" y="0"/>
                    </a:move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2" name="Freeform 40">
                <a:extLst>
                  <a:ext uri="{FF2B5EF4-FFF2-40B4-BE49-F238E27FC236}">
                    <a16:creationId xmlns:a16="http://schemas.microsoft.com/office/drawing/2014/main" id="{D89585BF-61BE-4955-BC5B-DB443340E9BA}"/>
                  </a:ext>
                </a:extLst>
              </p:cNvPr>
              <p:cNvSpPr>
                <a:spLocks/>
              </p:cNvSpPr>
              <p:nvPr/>
            </p:nvSpPr>
            <p:spPr bwMode="auto">
              <a:xfrm>
                <a:off x="2115" y="1915"/>
                <a:ext cx="1019" cy="435"/>
              </a:xfrm>
              <a:custGeom>
                <a:avLst/>
                <a:gdLst>
                  <a:gd name="T0" fmla="*/ 1019 w 1019"/>
                  <a:gd name="T1" fmla="*/ 0 h 435"/>
                  <a:gd name="T2" fmla="*/ 880 w 1019"/>
                  <a:gd name="T3" fmla="*/ 0 h 435"/>
                  <a:gd name="T4" fmla="*/ 750 w 1019"/>
                  <a:gd name="T5" fmla="*/ 9 h 435"/>
                  <a:gd name="T6" fmla="*/ 630 w 1019"/>
                  <a:gd name="T7" fmla="*/ 27 h 435"/>
                  <a:gd name="T8" fmla="*/ 510 w 1019"/>
                  <a:gd name="T9" fmla="*/ 55 h 435"/>
                  <a:gd name="T10" fmla="*/ 399 w 1019"/>
                  <a:gd name="T11" fmla="*/ 92 h 435"/>
                  <a:gd name="T12" fmla="*/ 297 w 1019"/>
                  <a:gd name="T13" fmla="*/ 129 h 435"/>
                  <a:gd name="T14" fmla="*/ 213 w 1019"/>
                  <a:gd name="T15" fmla="*/ 166 h 435"/>
                  <a:gd name="T16" fmla="*/ 139 w 1019"/>
                  <a:gd name="T17" fmla="*/ 222 h 435"/>
                  <a:gd name="T18" fmla="*/ 84 w 1019"/>
                  <a:gd name="T19" fmla="*/ 268 h 435"/>
                  <a:gd name="T20" fmla="*/ 38 w 1019"/>
                  <a:gd name="T21" fmla="*/ 324 h 435"/>
                  <a:gd name="T22" fmla="*/ 10 w 1019"/>
                  <a:gd name="T23" fmla="*/ 379 h 435"/>
                  <a:gd name="T24" fmla="*/ 0 w 1019"/>
                  <a:gd name="T25" fmla="*/ 435 h 435"/>
                  <a:gd name="T26" fmla="*/ 0 w 1019"/>
                  <a:gd name="T27" fmla="*/ 0 h 435"/>
                  <a:gd name="T28" fmla="*/ 1019 w 1019"/>
                  <a:gd name="T29" fmla="*/ 0 h 4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19"/>
                  <a:gd name="T46" fmla="*/ 0 h 435"/>
                  <a:gd name="T47" fmla="*/ 1019 w 1019"/>
                  <a:gd name="T48" fmla="*/ 435 h 4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19" h="435">
                    <a:moveTo>
                      <a:pt x="1019" y="0"/>
                    </a:moveTo>
                    <a:lnTo>
                      <a:pt x="880" y="0"/>
                    </a:lnTo>
                    <a:lnTo>
                      <a:pt x="750" y="9"/>
                    </a:lnTo>
                    <a:lnTo>
                      <a:pt x="630" y="27"/>
                    </a:lnTo>
                    <a:lnTo>
                      <a:pt x="510" y="55"/>
                    </a:lnTo>
                    <a:lnTo>
                      <a:pt x="399" y="92"/>
                    </a:lnTo>
                    <a:lnTo>
                      <a:pt x="297" y="129"/>
                    </a:lnTo>
                    <a:lnTo>
                      <a:pt x="213" y="166"/>
                    </a:lnTo>
                    <a:lnTo>
                      <a:pt x="139" y="222"/>
                    </a:lnTo>
                    <a:lnTo>
                      <a:pt x="84" y="268"/>
                    </a:lnTo>
                    <a:lnTo>
                      <a:pt x="38" y="324"/>
                    </a:lnTo>
                    <a:lnTo>
                      <a:pt x="10" y="379"/>
                    </a:lnTo>
                    <a:lnTo>
                      <a:pt x="0" y="435"/>
                    </a:lnTo>
                    <a:lnTo>
                      <a:pt x="0" y="0"/>
                    </a:lnTo>
                    <a:lnTo>
                      <a:pt x="1019"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3" name="Freeform 41">
                <a:extLst>
                  <a:ext uri="{FF2B5EF4-FFF2-40B4-BE49-F238E27FC236}">
                    <a16:creationId xmlns:a16="http://schemas.microsoft.com/office/drawing/2014/main" id="{F805E8C0-BC2B-47B5-B5D2-433EFE118867}"/>
                  </a:ext>
                </a:extLst>
              </p:cNvPr>
              <p:cNvSpPr>
                <a:spLocks/>
              </p:cNvSpPr>
              <p:nvPr/>
            </p:nvSpPr>
            <p:spPr bwMode="auto">
              <a:xfrm>
                <a:off x="2115" y="1915"/>
                <a:ext cx="1019" cy="435"/>
              </a:xfrm>
              <a:custGeom>
                <a:avLst/>
                <a:gdLst>
                  <a:gd name="T0" fmla="*/ 1019 w 1019"/>
                  <a:gd name="T1" fmla="*/ 0 h 435"/>
                  <a:gd name="T2" fmla="*/ 880 w 1019"/>
                  <a:gd name="T3" fmla="*/ 0 h 435"/>
                  <a:gd name="T4" fmla="*/ 750 w 1019"/>
                  <a:gd name="T5" fmla="*/ 9 h 435"/>
                  <a:gd name="T6" fmla="*/ 630 w 1019"/>
                  <a:gd name="T7" fmla="*/ 27 h 435"/>
                  <a:gd name="T8" fmla="*/ 510 w 1019"/>
                  <a:gd name="T9" fmla="*/ 55 h 435"/>
                  <a:gd name="T10" fmla="*/ 399 w 1019"/>
                  <a:gd name="T11" fmla="*/ 92 h 435"/>
                  <a:gd name="T12" fmla="*/ 297 w 1019"/>
                  <a:gd name="T13" fmla="*/ 129 h 435"/>
                  <a:gd name="T14" fmla="*/ 213 w 1019"/>
                  <a:gd name="T15" fmla="*/ 166 h 435"/>
                  <a:gd name="T16" fmla="*/ 139 w 1019"/>
                  <a:gd name="T17" fmla="*/ 222 h 435"/>
                  <a:gd name="T18" fmla="*/ 84 w 1019"/>
                  <a:gd name="T19" fmla="*/ 268 h 435"/>
                  <a:gd name="T20" fmla="*/ 38 w 1019"/>
                  <a:gd name="T21" fmla="*/ 324 h 435"/>
                  <a:gd name="T22" fmla="*/ 10 w 1019"/>
                  <a:gd name="T23" fmla="*/ 379 h 435"/>
                  <a:gd name="T24" fmla="*/ 0 w 1019"/>
                  <a:gd name="T25" fmla="*/ 435 h 435"/>
                  <a:gd name="T26" fmla="*/ 28 w 1019"/>
                  <a:gd name="T27" fmla="*/ 435 h 435"/>
                  <a:gd name="T28" fmla="*/ 38 w 1019"/>
                  <a:gd name="T29" fmla="*/ 379 h 435"/>
                  <a:gd name="T30" fmla="*/ 65 w 1019"/>
                  <a:gd name="T31" fmla="*/ 324 h 435"/>
                  <a:gd name="T32" fmla="*/ 102 w 1019"/>
                  <a:gd name="T33" fmla="*/ 277 h 435"/>
                  <a:gd name="T34" fmla="*/ 167 w 1019"/>
                  <a:gd name="T35" fmla="*/ 222 h 435"/>
                  <a:gd name="T36" fmla="*/ 232 w 1019"/>
                  <a:gd name="T37" fmla="*/ 176 h 435"/>
                  <a:gd name="T38" fmla="*/ 324 w 1019"/>
                  <a:gd name="T39" fmla="*/ 139 h 435"/>
                  <a:gd name="T40" fmla="*/ 417 w 1019"/>
                  <a:gd name="T41" fmla="*/ 101 h 435"/>
                  <a:gd name="T42" fmla="*/ 528 w 1019"/>
                  <a:gd name="T43" fmla="*/ 64 h 435"/>
                  <a:gd name="T44" fmla="*/ 639 w 1019"/>
                  <a:gd name="T45" fmla="*/ 46 h 435"/>
                  <a:gd name="T46" fmla="*/ 760 w 1019"/>
                  <a:gd name="T47" fmla="*/ 27 h 435"/>
                  <a:gd name="T48" fmla="*/ 889 w 1019"/>
                  <a:gd name="T49" fmla="*/ 18 h 435"/>
                  <a:gd name="T50" fmla="*/ 1019 w 1019"/>
                  <a:gd name="T51" fmla="*/ 9 h 435"/>
                  <a:gd name="T52" fmla="*/ 1019 w 1019"/>
                  <a:gd name="T53" fmla="*/ 0 h 4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19"/>
                  <a:gd name="T82" fmla="*/ 0 h 435"/>
                  <a:gd name="T83" fmla="*/ 1019 w 1019"/>
                  <a:gd name="T84" fmla="*/ 435 h 4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19" h="435">
                    <a:moveTo>
                      <a:pt x="1019" y="0"/>
                    </a:moveTo>
                    <a:lnTo>
                      <a:pt x="880" y="0"/>
                    </a:lnTo>
                    <a:lnTo>
                      <a:pt x="750" y="9"/>
                    </a:lnTo>
                    <a:lnTo>
                      <a:pt x="630" y="27"/>
                    </a:lnTo>
                    <a:lnTo>
                      <a:pt x="510" y="55"/>
                    </a:lnTo>
                    <a:lnTo>
                      <a:pt x="399" y="92"/>
                    </a:lnTo>
                    <a:lnTo>
                      <a:pt x="297" y="129"/>
                    </a:lnTo>
                    <a:lnTo>
                      <a:pt x="213" y="166"/>
                    </a:lnTo>
                    <a:lnTo>
                      <a:pt x="139" y="222"/>
                    </a:lnTo>
                    <a:lnTo>
                      <a:pt x="84" y="268"/>
                    </a:lnTo>
                    <a:lnTo>
                      <a:pt x="38" y="324"/>
                    </a:lnTo>
                    <a:lnTo>
                      <a:pt x="10" y="379"/>
                    </a:lnTo>
                    <a:lnTo>
                      <a:pt x="0" y="435"/>
                    </a:lnTo>
                    <a:lnTo>
                      <a:pt x="28" y="435"/>
                    </a:lnTo>
                    <a:lnTo>
                      <a:pt x="38" y="379"/>
                    </a:lnTo>
                    <a:lnTo>
                      <a:pt x="65" y="324"/>
                    </a:lnTo>
                    <a:lnTo>
                      <a:pt x="102" y="277"/>
                    </a:lnTo>
                    <a:lnTo>
                      <a:pt x="167" y="222"/>
                    </a:lnTo>
                    <a:lnTo>
                      <a:pt x="232" y="176"/>
                    </a:lnTo>
                    <a:lnTo>
                      <a:pt x="324" y="139"/>
                    </a:lnTo>
                    <a:lnTo>
                      <a:pt x="417" y="101"/>
                    </a:lnTo>
                    <a:lnTo>
                      <a:pt x="528" y="64"/>
                    </a:lnTo>
                    <a:lnTo>
                      <a:pt x="639" y="46"/>
                    </a:lnTo>
                    <a:lnTo>
                      <a:pt x="760" y="27"/>
                    </a:lnTo>
                    <a:lnTo>
                      <a:pt x="889" y="18"/>
                    </a:lnTo>
                    <a:lnTo>
                      <a:pt x="1019" y="9"/>
                    </a:lnTo>
                    <a:lnTo>
                      <a:pt x="1019"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4" name="Freeform 42">
                <a:extLst>
                  <a:ext uri="{FF2B5EF4-FFF2-40B4-BE49-F238E27FC236}">
                    <a16:creationId xmlns:a16="http://schemas.microsoft.com/office/drawing/2014/main" id="{7EEB2CBF-6180-4E07-9458-0C59D829183E}"/>
                  </a:ext>
                </a:extLst>
              </p:cNvPr>
              <p:cNvSpPr>
                <a:spLocks/>
              </p:cNvSpPr>
              <p:nvPr/>
            </p:nvSpPr>
            <p:spPr bwMode="auto">
              <a:xfrm>
                <a:off x="2143" y="1924"/>
                <a:ext cx="991" cy="426"/>
              </a:xfrm>
              <a:custGeom>
                <a:avLst/>
                <a:gdLst>
                  <a:gd name="T0" fmla="*/ 991 w 991"/>
                  <a:gd name="T1" fmla="*/ 0 h 426"/>
                  <a:gd name="T2" fmla="*/ 861 w 991"/>
                  <a:gd name="T3" fmla="*/ 9 h 426"/>
                  <a:gd name="T4" fmla="*/ 732 w 991"/>
                  <a:gd name="T5" fmla="*/ 18 h 426"/>
                  <a:gd name="T6" fmla="*/ 611 w 991"/>
                  <a:gd name="T7" fmla="*/ 37 h 426"/>
                  <a:gd name="T8" fmla="*/ 500 w 991"/>
                  <a:gd name="T9" fmla="*/ 55 h 426"/>
                  <a:gd name="T10" fmla="*/ 389 w 991"/>
                  <a:gd name="T11" fmla="*/ 92 h 426"/>
                  <a:gd name="T12" fmla="*/ 296 w 991"/>
                  <a:gd name="T13" fmla="*/ 130 h 426"/>
                  <a:gd name="T14" fmla="*/ 204 w 991"/>
                  <a:gd name="T15" fmla="*/ 167 h 426"/>
                  <a:gd name="T16" fmla="*/ 139 w 991"/>
                  <a:gd name="T17" fmla="*/ 213 h 426"/>
                  <a:gd name="T18" fmla="*/ 74 w 991"/>
                  <a:gd name="T19" fmla="*/ 268 h 426"/>
                  <a:gd name="T20" fmla="*/ 37 w 991"/>
                  <a:gd name="T21" fmla="*/ 315 h 426"/>
                  <a:gd name="T22" fmla="*/ 10 w 991"/>
                  <a:gd name="T23" fmla="*/ 370 h 426"/>
                  <a:gd name="T24" fmla="*/ 0 w 991"/>
                  <a:gd name="T25" fmla="*/ 426 h 426"/>
                  <a:gd name="T26" fmla="*/ 28 w 991"/>
                  <a:gd name="T27" fmla="*/ 426 h 426"/>
                  <a:gd name="T28" fmla="*/ 37 w 991"/>
                  <a:gd name="T29" fmla="*/ 370 h 426"/>
                  <a:gd name="T30" fmla="*/ 65 w 991"/>
                  <a:gd name="T31" fmla="*/ 324 h 426"/>
                  <a:gd name="T32" fmla="*/ 102 w 991"/>
                  <a:gd name="T33" fmla="*/ 268 h 426"/>
                  <a:gd name="T34" fmla="*/ 158 w 991"/>
                  <a:gd name="T35" fmla="*/ 222 h 426"/>
                  <a:gd name="T36" fmla="*/ 232 w 991"/>
                  <a:gd name="T37" fmla="*/ 176 h 426"/>
                  <a:gd name="T38" fmla="*/ 315 w 991"/>
                  <a:gd name="T39" fmla="*/ 139 h 426"/>
                  <a:gd name="T40" fmla="*/ 408 w 991"/>
                  <a:gd name="T41" fmla="*/ 102 h 426"/>
                  <a:gd name="T42" fmla="*/ 509 w 991"/>
                  <a:gd name="T43" fmla="*/ 65 h 426"/>
                  <a:gd name="T44" fmla="*/ 620 w 991"/>
                  <a:gd name="T45" fmla="*/ 46 h 426"/>
                  <a:gd name="T46" fmla="*/ 741 w 991"/>
                  <a:gd name="T47" fmla="*/ 28 h 426"/>
                  <a:gd name="T48" fmla="*/ 861 w 991"/>
                  <a:gd name="T49" fmla="*/ 18 h 426"/>
                  <a:gd name="T50" fmla="*/ 991 w 991"/>
                  <a:gd name="T51" fmla="*/ 9 h 426"/>
                  <a:gd name="T52" fmla="*/ 991 w 991"/>
                  <a:gd name="T53" fmla="*/ 0 h 4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91"/>
                  <a:gd name="T82" fmla="*/ 0 h 426"/>
                  <a:gd name="T83" fmla="*/ 991 w 991"/>
                  <a:gd name="T84" fmla="*/ 426 h 42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91" h="426">
                    <a:moveTo>
                      <a:pt x="991" y="0"/>
                    </a:moveTo>
                    <a:lnTo>
                      <a:pt x="861" y="9"/>
                    </a:lnTo>
                    <a:lnTo>
                      <a:pt x="732" y="18"/>
                    </a:lnTo>
                    <a:lnTo>
                      <a:pt x="611" y="37"/>
                    </a:lnTo>
                    <a:lnTo>
                      <a:pt x="500" y="55"/>
                    </a:lnTo>
                    <a:lnTo>
                      <a:pt x="389" y="92"/>
                    </a:lnTo>
                    <a:lnTo>
                      <a:pt x="296" y="130"/>
                    </a:lnTo>
                    <a:lnTo>
                      <a:pt x="204" y="167"/>
                    </a:lnTo>
                    <a:lnTo>
                      <a:pt x="139" y="213"/>
                    </a:lnTo>
                    <a:lnTo>
                      <a:pt x="74" y="268"/>
                    </a:lnTo>
                    <a:lnTo>
                      <a:pt x="37" y="315"/>
                    </a:lnTo>
                    <a:lnTo>
                      <a:pt x="10" y="370"/>
                    </a:lnTo>
                    <a:lnTo>
                      <a:pt x="0" y="426"/>
                    </a:lnTo>
                    <a:lnTo>
                      <a:pt x="28" y="426"/>
                    </a:lnTo>
                    <a:lnTo>
                      <a:pt x="37" y="370"/>
                    </a:lnTo>
                    <a:lnTo>
                      <a:pt x="65" y="324"/>
                    </a:lnTo>
                    <a:lnTo>
                      <a:pt x="102" y="268"/>
                    </a:lnTo>
                    <a:lnTo>
                      <a:pt x="158" y="222"/>
                    </a:lnTo>
                    <a:lnTo>
                      <a:pt x="232" y="176"/>
                    </a:lnTo>
                    <a:lnTo>
                      <a:pt x="315" y="139"/>
                    </a:lnTo>
                    <a:lnTo>
                      <a:pt x="408" y="102"/>
                    </a:lnTo>
                    <a:lnTo>
                      <a:pt x="509" y="65"/>
                    </a:lnTo>
                    <a:lnTo>
                      <a:pt x="620" y="46"/>
                    </a:lnTo>
                    <a:lnTo>
                      <a:pt x="741" y="28"/>
                    </a:lnTo>
                    <a:lnTo>
                      <a:pt x="861" y="18"/>
                    </a:lnTo>
                    <a:lnTo>
                      <a:pt x="991" y="9"/>
                    </a:lnTo>
                    <a:lnTo>
                      <a:pt x="991"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 name="Freeform 43">
                <a:extLst>
                  <a:ext uri="{FF2B5EF4-FFF2-40B4-BE49-F238E27FC236}">
                    <a16:creationId xmlns:a16="http://schemas.microsoft.com/office/drawing/2014/main" id="{F2FC06EB-4590-492C-8949-09D170B10ADE}"/>
                  </a:ext>
                </a:extLst>
              </p:cNvPr>
              <p:cNvSpPr>
                <a:spLocks/>
              </p:cNvSpPr>
              <p:nvPr/>
            </p:nvSpPr>
            <p:spPr bwMode="auto">
              <a:xfrm>
                <a:off x="2171" y="1933"/>
                <a:ext cx="963" cy="417"/>
              </a:xfrm>
              <a:custGeom>
                <a:avLst/>
                <a:gdLst>
                  <a:gd name="T0" fmla="*/ 963 w 963"/>
                  <a:gd name="T1" fmla="*/ 0 h 417"/>
                  <a:gd name="T2" fmla="*/ 833 w 963"/>
                  <a:gd name="T3" fmla="*/ 9 h 417"/>
                  <a:gd name="T4" fmla="*/ 713 w 963"/>
                  <a:gd name="T5" fmla="*/ 19 h 417"/>
                  <a:gd name="T6" fmla="*/ 592 w 963"/>
                  <a:gd name="T7" fmla="*/ 37 h 417"/>
                  <a:gd name="T8" fmla="*/ 481 w 963"/>
                  <a:gd name="T9" fmla="*/ 56 h 417"/>
                  <a:gd name="T10" fmla="*/ 380 w 963"/>
                  <a:gd name="T11" fmla="*/ 93 h 417"/>
                  <a:gd name="T12" fmla="*/ 287 w 963"/>
                  <a:gd name="T13" fmla="*/ 130 h 417"/>
                  <a:gd name="T14" fmla="*/ 204 w 963"/>
                  <a:gd name="T15" fmla="*/ 167 h 417"/>
                  <a:gd name="T16" fmla="*/ 130 w 963"/>
                  <a:gd name="T17" fmla="*/ 213 h 417"/>
                  <a:gd name="T18" fmla="*/ 74 w 963"/>
                  <a:gd name="T19" fmla="*/ 259 h 417"/>
                  <a:gd name="T20" fmla="*/ 37 w 963"/>
                  <a:gd name="T21" fmla="*/ 315 h 417"/>
                  <a:gd name="T22" fmla="*/ 9 w 963"/>
                  <a:gd name="T23" fmla="*/ 361 h 417"/>
                  <a:gd name="T24" fmla="*/ 0 w 963"/>
                  <a:gd name="T25" fmla="*/ 417 h 417"/>
                  <a:gd name="T26" fmla="*/ 28 w 963"/>
                  <a:gd name="T27" fmla="*/ 417 h 417"/>
                  <a:gd name="T28" fmla="*/ 37 w 963"/>
                  <a:gd name="T29" fmla="*/ 371 h 417"/>
                  <a:gd name="T30" fmla="*/ 65 w 963"/>
                  <a:gd name="T31" fmla="*/ 315 h 417"/>
                  <a:gd name="T32" fmla="*/ 102 w 963"/>
                  <a:gd name="T33" fmla="*/ 269 h 417"/>
                  <a:gd name="T34" fmla="*/ 157 w 963"/>
                  <a:gd name="T35" fmla="*/ 222 h 417"/>
                  <a:gd name="T36" fmla="*/ 222 w 963"/>
                  <a:gd name="T37" fmla="*/ 176 h 417"/>
                  <a:gd name="T38" fmla="*/ 305 w 963"/>
                  <a:gd name="T39" fmla="*/ 139 h 417"/>
                  <a:gd name="T40" fmla="*/ 398 w 963"/>
                  <a:gd name="T41" fmla="*/ 102 h 417"/>
                  <a:gd name="T42" fmla="*/ 500 w 963"/>
                  <a:gd name="T43" fmla="*/ 74 h 417"/>
                  <a:gd name="T44" fmla="*/ 602 w 963"/>
                  <a:gd name="T45" fmla="*/ 46 h 417"/>
                  <a:gd name="T46" fmla="*/ 722 w 963"/>
                  <a:gd name="T47" fmla="*/ 28 h 417"/>
                  <a:gd name="T48" fmla="*/ 842 w 963"/>
                  <a:gd name="T49" fmla="*/ 19 h 417"/>
                  <a:gd name="T50" fmla="*/ 963 w 963"/>
                  <a:gd name="T51" fmla="*/ 19 h 417"/>
                  <a:gd name="T52" fmla="*/ 963 w 963"/>
                  <a:gd name="T53" fmla="*/ 0 h 4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3"/>
                  <a:gd name="T82" fmla="*/ 0 h 417"/>
                  <a:gd name="T83" fmla="*/ 963 w 963"/>
                  <a:gd name="T84" fmla="*/ 417 h 4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3" h="417">
                    <a:moveTo>
                      <a:pt x="963" y="0"/>
                    </a:moveTo>
                    <a:lnTo>
                      <a:pt x="833" y="9"/>
                    </a:lnTo>
                    <a:lnTo>
                      <a:pt x="713" y="19"/>
                    </a:lnTo>
                    <a:lnTo>
                      <a:pt x="592" y="37"/>
                    </a:lnTo>
                    <a:lnTo>
                      <a:pt x="481" y="56"/>
                    </a:lnTo>
                    <a:lnTo>
                      <a:pt x="380" y="93"/>
                    </a:lnTo>
                    <a:lnTo>
                      <a:pt x="287" y="130"/>
                    </a:lnTo>
                    <a:lnTo>
                      <a:pt x="204" y="167"/>
                    </a:lnTo>
                    <a:lnTo>
                      <a:pt x="130" y="213"/>
                    </a:lnTo>
                    <a:lnTo>
                      <a:pt x="74" y="259"/>
                    </a:lnTo>
                    <a:lnTo>
                      <a:pt x="37" y="315"/>
                    </a:lnTo>
                    <a:lnTo>
                      <a:pt x="9" y="361"/>
                    </a:lnTo>
                    <a:lnTo>
                      <a:pt x="0" y="417"/>
                    </a:lnTo>
                    <a:lnTo>
                      <a:pt x="28" y="417"/>
                    </a:lnTo>
                    <a:lnTo>
                      <a:pt x="37" y="371"/>
                    </a:lnTo>
                    <a:lnTo>
                      <a:pt x="65" y="315"/>
                    </a:lnTo>
                    <a:lnTo>
                      <a:pt x="102" y="269"/>
                    </a:lnTo>
                    <a:lnTo>
                      <a:pt x="157" y="222"/>
                    </a:lnTo>
                    <a:lnTo>
                      <a:pt x="222" y="176"/>
                    </a:lnTo>
                    <a:lnTo>
                      <a:pt x="305" y="139"/>
                    </a:lnTo>
                    <a:lnTo>
                      <a:pt x="398" y="102"/>
                    </a:lnTo>
                    <a:lnTo>
                      <a:pt x="500" y="74"/>
                    </a:lnTo>
                    <a:lnTo>
                      <a:pt x="602" y="46"/>
                    </a:lnTo>
                    <a:lnTo>
                      <a:pt x="722" y="28"/>
                    </a:lnTo>
                    <a:lnTo>
                      <a:pt x="842" y="19"/>
                    </a:lnTo>
                    <a:lnTo>
                      <a:pt x="963" y="19"/>
                    </a:lnTo>
                    <a:lnTo>
                      <a:pt x="963"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6" name="Freeform 44">
                <a:extLst>
                  <a:ext uri="{FF2B5EF4-FFF2-40B4-BE49-F238E27FC236}">
                    <a16:creationId xmlns:a16="http://schemas.microsoft.com/office/drawing/2014/main" id="{BEA87682-96B4-4917-B23C-4EC0A99CF29F}"/>
                  </a:ext>
                </a:extLst>
              </p:cNvPr>
              <p:cNvSpPr>
                <a:spLocks/>
              </p:cNvSpPr>
              <p:nvPr/>
            </p:nvSpPr>
            <p:spPr bwMode="auto">
              <a:xfrm>
                <a:off x="2199" y="1952"/>
                <a:ext cx="935" cy="398"/>
              </a:xfrm>
              <a:custGeom>
                <a:avLst/>
                <a:gdLst>
                  <a:gd name="T0" fmla="*/ 935 w 935"/>
                  <a:gd name="T1" fmla="*/ 0 h 398"/>
                  <a:gd name="T2" fmla="*/ 814 w 935"/>
                  <a:gd name="T3" fmla="*/ 0 h 398"/>
                  <a:gd name="T4" fmla="*/ 694 w 935"/>
                  <a:gd name="T5" fmla="*/ 9 h 398"/>
                  <a:gd name="T6" fmla="*/ 574 w 935"/>
                  <a:gd name="T7" fmla="*/ 27 h 398"/>
                  <a:gd name="T8" fmla="*/ 472 w 935"/>
                  <a:gd name="T9" fmla="*/ 55 h 398"/>
                  <a:gd name="T10" fmla="*/ 370 w 935"/>
                  <a:gd name="T11" fmla="*/ 83 h 398"/>
                  <a:gd name="T12" fmla="*/ 277 w 935"/>
                  <a:gd name="T13" fmla="*/ 120 h 398"/>
                  <a:gd name="T14" fmla="*/ 194 w 935"/>
                  <a:gd name="T15" fmla="*/ 157 h 398"/>
                  <a:gd name="T16" fmla="*/ 129 w 935"/>
                  <a:gd name="T17" fmla="*/ 203 h 398"/>
                  <a:gd name="T18" fmla="*/ 74 w 935"/>
                  <a:gd name="T19" fmla="*/ 250 h 398"/>
                  <a:gd name="T20" fmla="*/ 37 w 935"/>
                  <a:gd name="T21" fmla="*/ 296 h 398"/>
                  <a:gd name="T22" fmla="*/ 9 w 935"/>
                  <a:gd name="T23" fmla="*/ 352 h 398"/>
                  <a:gd name="T24" fmla="*/ 0 w 935"/>
                  <a:gd name="T25" fmla="*/ 398 h 398"/>
                  <a:gd name="T26" fmla="*/ 28 w 935"/>
                  <a:gd name="T27" fmla="*/ 398 h 398"/>
                  <a:gd name="T28" fmla="*/ 37 w 935"/>
                  <a:gd name="T29" fmla="*/ 342 h 398"/>
                  <a:gd name="T30" fmla="*/ 65 w 935"/>
                  <a:gd name="T31" fmla="*/ 287 h 398"/>
                  <a:gd name="T32" fmla="*/ 111 w 935"/>
                  <a:gd name="T33" fmla="*/ 240 h 398"/>
                  <a:gd name="T34" fmla="*/ 176 w 935"/>
                  <a:gd name="T35" fmla="*/ 185 h 398"/>
                  <a:gd name="T36" fmla="*/ 250 w 935"/>
                  <a:gd name="T37" fmla="*/ 148 h 398"/>
                  <a:gd name="T38" fmla="*/ 342 w 935"/>
                  <a:gd name="T39" fmla="*/ 102 h 398"/>
                  <a:gd name="T40" fmla="*/ 444 w 935"/>
                  <a:gd name="T41" fmla="*/ 74 h 398"/>
                  <a:gd name="T42" fmla="*/ 555 w 935"/>
                  <a:gd name="T43" fmla="*/ 46 h 398"/>
                  <a:gd name="T44" fmla="*/ 676 w 935"/>
                  <a:gd name="T45" fmla="*/ 27 h 398"/>
                  <a:gd name="T46" fmla="*/ 805 w 935"/>
                  <a:gd name="T47" fmla="*/ 18 h 398"/>
                  <a:gd name="T48" fmla="*/ 935 w 935"/>
                  <a:gd name="T49" fmla="*/ 9 h 398"/>
                  <a:gd name="T50" fmla="*/ 935 w 935"/>
                  <a:gd name="T51" fmla="*/ 0 h 39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35"/>
                  <a:gd name="T79" fmla="*/ 0 h 398"/>
                  <a:gd name="T80" fmla="*/ 935 w 935"/>
                  <a:gd name="T81" fmla="*/ 398 h 39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35" h="398">
                    <a:moveTo>
                      <a:pt x="935" y="0"/>
                    </a:moveTo>
                    <a:lnTo>
                      <a:pt x="814" y="0"/>
                    </a:lnTo>
                    <a:lnTo>
                      <a:pt x="694" y="9"/>
                    </a:lnTo>
                    <a:lnTo>
                      <a:pt x="574" y="27"/>
                    </a:lnTo>
                    <a:lnTo>
                      <a:pt x="472" y="55"/>
                    </a:lnTo>
                    <a:lnTo>
                      <a:pt x="370" y="83"/>
                    </a:lnTo>
                    <a:lnTo>
                      <a:pt x="277" y="120"/>
                    </a:lnTo>
                    <a:lnTo>
                      <a:pt x="194" y="157"/>
                    </a:lnTo>
                    <a:lnTo>
                      <a:pt x="129" y="203"/>
                    </a:lnTo>
                    <a:lnTo>
                      <a:pt x="74" y="250"/>
                    </a:lnTo>
                    <a:lnTo>
                      <a:pt x="37" y="296"/>
                    </a:lnTo>
                    <a:lnTo>
                      <a:pt x="9" y="352"/>
                    </a:lnTo>
                    <a:lnTo>
                      <a:pt x="0" y="398"/>
                    </a:lnTo>
                    <a:lnTo>
                      <a:pt x="28" y="398"/>
                    </a:lnTo>
                    <a:lnTo>
                      <a:pt x="37" y="342"/>
                    </a:lnTo>
                    <a:lnTo>
                      <a:pt x="65" y="287"/>
                    </a:lnTo>
                    <a:lnTo>
                      <a:pt x="111" y="240"/>
                    </a:lnTo>
                    <a:lnTo>
                      <a:pt x="176" y="185"/>
                    </a:lnTo>
                    <a:lnTo>
                      <a:pt x="250" y="148"/>
                    </a:lnTo>
                    <a:lnTo>
                      <a:pt x="342" y="102"/>
                    </a:lnTo>
                    <a:lnTo>
                      <a:pt x="444" y="74"/>
                    </a:lnTo>
                    <a:lnTo>
                      <a:pt x="555" y="46"/>
                    </a:lnTo>
                    <a:lnTo>
                      <a:pt x="676" y="27"/>
                    </a:lnTo>
                    <a:lnTo>
                      <a:pt x="805" y="18"/>
                    </a:lnTo>
                    <a:lnTo>
                      <a:pt x="935" y="9"/>
                    </a:lnTo>
                    <a:lnTo>
                      <a:pt x="935"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7" name="Freeform 45">
                <a:extLst>
                  <a:ext uri="{FF2B5EF4-FFF2-40B4-BE49-F238E27FC236}">
                    <a16:creationId xmlns:a16="http://schemas.microsoft.com/office/drawing/2014/main" id="{978072A4-D3F4-4AB5-82F5-D1FD043E1506}"/>
                  </a:ext>
                </a:extLst>
              </p:cNvPr>
              <p:cNvSpPr>
                <a:spLocks/>
              </p:cNvSpPr>
              <p:nvPr/>
            </p:nvSpPr>
            <p:spPr bwMode="auto">
              <a:xfrm>
                <a:off x="2227" y="1961"/>
                <a:ext cx="907" cy="389"/>
              </a:xfrm>
              <a:custGeom>
                <a:avLst/>
                <a:gdLst>
                  <a:gd name="T0" fmla="*/ 907 w 907"/>
                  <a:gd name="T1" fmla="*/ 0 h 389"/>
                  <a:gd name="T2" fmla="*/ 777 w 907"/>
                  <a:gd name="T3" fmla="*/ 9 h 389"/>
                  <a:gd name="T4" fmla="*/ 648 w 907"/>
                  <a:gd name="T5" fmla="*/ 18 h 389"/>
                  <a:gd name="T6" fmla="*/ 527 w 907"/>
                  <a:gd name="T7" fmla="*/ 37 h 389"/>
                  <a:gd name="T8" fmla="*/ 416 w 907"/>
                  <a:gd name="T9" fmla="*/ 65 h 389"/>
                  <a:gd name="T10" fmla="*/ 314 w 907"/>
                  <a:gd name="T11" fmla="*/ 93 h 389"/>
                  <a:gd name="T12" fmla="*/ 222 w 907"/>
                  <a:gd name="T13" fmla="*/ 139 h 389"/>
                  <a:gd name="T14" fmla="*/ 148 w 907"/>
                  <a:gd name="T15" fmla="*/ 176 h 389"/>
                  <a:gd name="T16" fmla="*/ 83 w 907"/>
                  <a:gd name="T17" fmla="*/ 231 h 389"/>
                  <a:gd name="T18" fmla="*/ 37 w 907"/>
                  <a:gd name="T19" fmla="*/ 278 h 389"/>
                  <a:gd name="T20" fmla="*/ 9 w 907"/>
                  <a:gd name="T21" fmla="*/ 333 h 389"/>
                  <a:gd name="T22" fmla="*/ 0 w 907"/>
                  <a:gd name="T23" fmla="*/ 389 h 389"/>
                  <a:gd name="T24" fmla="*/ 37 w 907"/>
                  <a:gd name="T25" fmla="*/ 389 h 389"/>
                  <a:gd name="T26" fmla="*/ 37 w 907"/>
                  <a:gd name="T27" fmla="*/ 343 h 389"/>
                  <a:gd name="T28" fmla="*/ 64 w 907"/>
                  <a:gd name="T29" fmla="*/ 287 h 389"/>
                  <a:gd name="T30" fmla="*/ 111 w 907"/>
                  <a:gd name="T31" fmla="*/ 231 h 389"/>
                  <a:gd name="T32" fmla="*/ 166 w 907"/>
                  <a:gd name="T33" fmla="*/ 185 h 389"/>
                  <a:gd name="T34" fmla="*/ 249 w 907"/>
                  <a:gd name="T35" fmla="*/ 148 h 389"/>
                  <a:gd name="T36" fmla="*/ 333 w 907"/>
                  <a:gd name="T37" fmla="*/ 102 h 389"/>
                  <a:gd name="T38" fmla="*/ 435 w 907"/>
                  <a:gd name="T39" fmla="*/ 74 h 389"/>
                  <a:gd name="T40" fmla="*/ 546 w 907"/>
                  <a:gd name="T41" fmla="*/ 46 h 389"/>
                  <a:gd name="T42" fmla="*/ 657 w 907"/>
                  <a:gd name="T43" fmla="*/ 28 h 389"/>
                  <a:gd name="T44" fmla="*/ 777 w 907"/>
                  <a:gd name="T45" fmla="*/ 18 h 389"/>
                  <a:gd name="T46" fmla="*/ 907 w 907"/>
                  <a:gd name="T47" fmla="*/ 9 h 389"/>
                  <a:gd name="T48" fmla="*/ 907 w 907"/>
                  <a:gd name="T49" fmla="*/ 0 h 3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07"/>
                  <a:gd name="T76" fmla="*/ 0 h 389"/>
                  <a:gd name="T77" fmla="*/ 907 w 907"/>
                  <a:gd name="T78" fmla="*/ 389 h 3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07" h="389">
                    <a:moveTo>
                      <a:pt x="907" y="0"/>
                    </a:moveTo>
                    <a:lnTo>
                      <a:pt x="777" y="9"/>
                    </a:lnTo>
                    <a:lnTo>
                      <a:pt x="648" y="18"/>
                    </a:lnTo>
                    <a:lnTo>
                      <a:pt x="527" y="37"/>
                    </a:lnTo>
                    <a:lnTo>
                      <a:pt x="416" y="65"/>
                    </a:lnTo>
                    <a:lnTo>
                      <a:pt x="314" y="93"/>
                    </a:lnTo>
                    <a:lnTo>
                      <a:pt x="222" y="139"/>
                    </a:lnTo>
                    <a:lnTo>
                      <a:pt x="148" y="176"/>
                    </a:lnTo>
                    <a:lnTo>
                      <a:pt x="83" y="231"/>
                    </a:lnTo>
                    <a:lnTo>
                      <a:pt x="37" y="278"/>
                    </a:lnTo>
                    <a:lnTo>
                      <a:pt x="9" y="333"/>
                    </a:lnTo>
                    <a:lnTo>
                      <a:pt x="0" y="389"/>
                    </a:lnTo>
                    <a:lnTo>
                      <a:pt x="37" y="389"/>
                    </a:lnTo>
                    <a:lnTo>
                      <a:pt x="37" y="343"/>
                    </a:lnTo>
                    <a:lnTo>
                      <a:pt x="64" y="287"/>
                    </a:lnTo>
                    <a:lnTo>
                      <a:pt x="111" y="231"/>
                    </a:lnTo>
                    <a:lnTo>
                      <a:pt x="166" y="185"/>
                    </a:lnTo>
                    <a:lnTo>
                      <a:pt x="249" y="148"/>
                    </a:lnTo>
                    <a:lnTo>
                      <a:pt x="333" y="102"/>
                    </a:lnTo>
                    <a:lnTo>
                      <a:pt x="435" y="74"/>
                    </a:lnTo>
                    <a:lnTo>
                      <a:pt x="546" y="46"/>
                    </a:lnTo>
                    <a:lnTo>
                      <a:pt x="657" y="28"/>
                    </a:lnTo>
                    <a:lnTo>
                      <a:pt x="777" y="18"/>
                    </a:lnTo>
                    <a:lnTo>
                      <a:pt x="907" y="9"/>
                    </a:lnTo>
                    <a:lnTo>
                      <a:pt x="907"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8" name="Freeform 46">
                <a:extLst>
                  <a:ext uri="{FF2B5EF4-FFF2-40B4-BE49-F238E27FC236}">
                    <a16:creationId xmlns:a16="http://schemas.microsoft.com/office/drawing/2014/main" id="{021F0D92-E3E3-4B6D-B55B-F9DF37F6B855}"/>
                  </a:ext>
                </a:extLst>
              </p:cNvPr>
              <p:cNvSpPr>
                <a:spLocks/>
              </p:cNvSpPr>
              <p:nvPr/>
            </p:nvSpPr>
            <p:spPr bwMode="auto">
              <a:xfrm>
                <a:off x="2264" y="1970"/>
                <a:ext cx="870" cy="380"/>
              </a:xfrm>
              <a:custGeom>
                <a:avLst/>
                <a:gdLst>
                  <a:gd name="T0" fmla="*/ 870 w 870"/>
                  <a:gd name="T1" fmla="*/ 0 h 380"/>
                  <a:gd name="T2" fmla="*/ 740 w 870"/>
                  <a:gd name="T3" fmla="*/ 9 h 380"/>
                  <a:gd name="T4" fmla="*/ 620 w 870"/>
                  <a:gd name="T5" fmla="*/ 19 h 380"/>
                  <a:gd name="T6" fmla="*/ 509 w 870"/>
                  <a:gd name="T7" fmla="*/ 37 h 380"/>
                  <a:gd name="T8" fmla="*/ 398 w 870"/>
                  <a:gd name="T9" fmla="*/ 65 h 380"/>
                  <a:gd name="T10" fmla="*/ 296 w 870"/>
                  <a:gd name="T11" fmla="*/ 93 h 380"/>
                  <a:gd name="T12" fmla="*/ 212 w 870"/>
                  <a:gd name="T13" fmla="*/ 139 h 380"/>
                  <a:gd name="T14" fmla="*/ 129 w 870"/>
                  <a:gd name="T15" fmla="*/ 176 h 380"/>
                  <a:gd name="T16" fmla="*/ 74 w 870"/>
                  <a:gd name="T17" fmla="*/ 222 h 380"/>
                  <a:gd name="T18" fmla="*/ 27 w 870"/>
                  <a:gd name="T19" fmla="*/ 278 h 380"/>
                  <a:gd name="T20" fmla="*/ 0 w 870"/>
                  <a:gd name="T21" fmla="*/ 334 h 380"/>
                  <a:gd name="T22" fmla="*/ 0 w 870"/>
                  <a:gd name="T23" fmla="*/ 380 h 380"/>
                  <a:gd name="T24" fmla="*/ 27 w 870"/>
                  <a:gd name="T25" fmla="*/ 380 h 380"/>
                  <a:gd name="T26" fmla="*/ 27 w 870"/>
                  <a:gd name="T27" fmla="*/ 334 h 380"/>
                  <a:gd name="T28" fmla="*/ 55 w 870"/>
                  <a:gd name="T29" fmla="*/ 278 h 380"/>
                  <a:gd name="T30" fmla="*/ 101 w 870"/>
                  <a:gd name="T31" fmla="*/ 232 h 380"/>
                  <a:gd name="T32" fmla="*/ 157 w 870"/>
                  <a:gd name="T33" fmla="*/ 185 h 380"/>
                  <a:gd name="T34" fmla="*/ 231 w 870"/>
                  <a:gd name="T35" fmla="*/ 139 h 380"/>
                  <a:gd name="T36" fmla="*/ 314 w 870"/>
                  <a:gd name="T37" fmla="*/ 102 h 380"/>
                  <a:gd name="T38" fmla="*/ 407 w 870"/>
                  <a:gd name="T39" fmla="*/ 74 h 380"/>
                  <a:gd name="T40" fmla="*/ 518 w 870"/>
                  <a:gd name="T41" fmla="*/ 46 h 380"/>
                  <a:gd name="T42" fmla="*/ 629 w 870"/>
                  <a:gd name="T43" fmla="*/ 28 h 380"/>
                  <a:gd name="T44" fmla="*/ 749 w 870"/>
                  <a:gd name="T45" fmla="*/ 19 h 380"/>
                  <a:gd name="T46" fmla="*/ 870 w 870"/>
                  <a:gd name="T47" fmla="*/ 19 h 380"/>
                  <a:gd name="T48" fmla="*/ 870 w 870"/>
                  <a:gd name="T49" fmla="*/ 0 h 3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0"/>
                  <a:gd name="T76" fmla="*/ 0 h 380"/>
                  <a:gd name="T77" fmla="*/ 870 w 870"/>
                  <a:gd name="T78" fmla="*/ 380 h 3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0" h="380">
                    <a:moveTo>
                      <a:pt x="870" y="0"/>
                    </a:moveTo>
                    <a:lnTo>
                      <a:pt x="740" y="9"/>
                    </a:lnTo>
                    <a:lnTo>
                      <a:pt x="620" y="19"/>
                    </a:lnTo>
                    <a:lnTo>
                      <a:pt x="509" y="37"/>
                    </a:lnTo>
                    <a:lnTo>
                      <a:pt x="398" y="65"/>
                    </a:lnTo>
                    <a:lnTo>
                      <a:pt x="296" y="93"/>
                    </a:lnTo>
                    <a:lnTo>
                      <a:pt x="212" y="139"/>
                    </a:lnTo>
                    <a:lnTo>
                      <a:pt x="129" y="176"/>
                    </a:lnTo>
                    <a:lnTo>
                      <a:pt x="74" y="222"/>
                    </a:lnTo>
                    <a:lnTo>
                      <a:pt x="27" y="278"/>
                    </a:lnTo>
                    <a:lnTo>
                      <a:pt x="0" y="334"/>
                    </a:lnTo>
                    <a:lnTo>
                      <a:pt x="0" y="380"/>
                    </a:lnTo>
                    <a:lnTo>
                      <a:pt x="27" y="380"/>
                    </a:lnTo>
                    <a:lnTo>
                      <a:pt x="27" y="334"/>
                    </a:lnTo>
                    <a:lnTo>
                      <a:pt x="55" y="278"/>
                    </a:lnTo>
                    <a:lnTo>
                      <a:pt x="101" y="232"/>
                    </a:lnTo>
                    <a:lnTo>
                      <a:pt x="157" y="185"/>
                    </a:lnTo>
                    <a:lnTo>
                      <a:pt x="231" y="139"/>
                    </a:lnTo>
                    <a:lnTo>
                      <a:pt x="314" y="102"/>
                    </a:lnTo>
                    <a:lnTo>
                      <a:pt x="407" y="74"/>
                    </a:lnTo>
                    <a:lnTo>
                      <a:pt x="518" y="46"/>
                    </a:lnTo>
                    <a:lnTo>
                      <a:pt x="629" y="28"/>
                    </a:lnTo>
                    <a:lnTo>
                      <a:pt x="749" y="19"/>
                    </a:lnTo>
                    <a:lnTo>
                      <a:pt x="870" y="19"/>
                    </a:lnTo>
                    <a:lnTo>
                      <a:pt x="87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9" name="Freeform 47">
                <a:extLst>
                  <a:ext uri="{FF2B5EF4-FFF2-40B4-BE49-F238E27FC236}">
                    <a16:creationId xmlns:a16="http://schemas.microsoft.com/office/drawing/2014/main" id="{F5060584-DC6C-4C8A-9AD5-2F1CFCF4C2C7}"/>
                  </a:ext>
                </a:extLst>
              </p:cNvPr>
              <p:cNvSpPr>
                <a:spLocks/>
              </p:cNvSpPr>
              <p:nvPr/>
            </p:nvSpPr>
            <p:spPr bwMode="auto">
              <a:xfrm>
                <a:off x="2291" y="1989"/>
                <a:ext cx="843" cy="361"/>
              </a:xfrm>
              <a:custGeom>
                <a:avLst/>
                <a:gdLst>
                  <a:gd name="T0" fmla="*/ 843 w 843"/>
                  <a:gd name="T1" fmla="*/ 0 h 361"/>
                  <a:gd name="T2" fmla="*/ 722 w 843"/>
                  <a:gd name="T3" fmla="*/ 0 h 361"/>
                  <a:gd name="T4" fmla="*/ 602 w 843"/>
                  <a:gd name="T5" fmla="*/ 9 h 361"/>
                  <a:gd name="T6" fmla="*/ 491 w 843"/>
                  <a:gd name="T7" fmla="*/ 27 h 361"/>
                  <a:gd name="T8" fmla="*/ 380 w 843"/>
                  <a:gd name="T9" fmla="*/ 55 h 361"/>
                  <a:gd name="T10" fmla="*/ 287 w 843"/>
                  <a:gd name="T11" fmla="*/ 83 h 361"/>
                  <a:gd name="T12" fmla="*/ 204 w 843"/>
                  <a:gd name="T13" fmla="*/ 120 h 361"/>
                  <a:gd name="T14" fmla="*/ 130 w 843"/>
                  <a:gd name="T15" fmla="*/ 166 h 361"/>
                  <a:gd name="T16" fmla="*/ 74 w 843"/>
                  <a:gd name="T17" fmla="*/ 213 h 361"/>
                  <a:gd name="T18" fmla="*/ 28 w 843"/>
                  <a:gd name="T19" fmla="*/ 259 h 361"/>
                  <a:gd name="T20" fmla="*/ 0 w 843"/>
                  <a:gd name="T21" fmla="*/ 315 h 361"/>
                  <a:gd name="T22" fmla="*/ 0 w 843"/>
                  <a:gd name="T23" fmla="*/ 361 h 361"/>
                  <a:gd name="T24" fmla="*/ 28 w 843"/>
                  <a:gd name="T25" fmla="*/ 361 h 361"/>
                  <a:gd name="T26" fmla="*/ 28 w 843"/>
                  <a:gd name="T27" fmla="*/ 315 h 361"/>
                  <a:gd name="T28" fmla="*/ 56 w 843"/>
                  <a:gd name="T29" fmla="*/ 268 h 361"/>
                  <a:gd name="T30" fmla="*/ 102 w 843"/>
                  <a:gd name="T31" fmla="*/ 213 h 361"/>
                  <a:gd name="T32" fmla="*/ 158 w 843"/>
                  <a:gd name="T33" fmla="*/ 176 h 361"/>
                  <a:gd name="T34" fmla="*/ 223 w 843"/>
                  <a:gd name="T35" fmla="*/ 129 h 361"/>
                  <a:gd name="T36" fmla="*/ 306 w 843"/>
                  <a:gd name="T37" fmla="*/ 92 h 361"/>
                  <a:gd name="T38" fmla="*/ 398 w 843"/>
                  <a:gd name="T39" fmla="*/ 65 h 361"/>
                  <a:gd name="T40" fmla="*/ 500 w 843"/>
                  <a:gd name="T41" fmla="*/ 46 h 361"/>
                  <a:gd name="T42" fmla="*/ 611 w 843"/>
                  <a:gd name="T43" fmla="*/ 27 h 361"/>
                  <a:gd name="T44" fmla="*/ 722 w 843"/>
                  <a:gd name="T45" fmla="*/ 9 h 361"/>
                  <a:gd name="T46" fmla="*/ 843 w 843"/>
                  <a:gd name="T47" fmla="*/ 9 h 361"/>
                  <a:gd name="T48" fmla="*/ 843 w 843"/>
                  <a:gd name="T49" fmla="*/ 0 h 3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3"/>
                  <a:gd name="T76" fmla="*/ 0 h 361"/>
                  <a:gd name="T77" fmla="*/ 843 w 843"/>
                  <a:gd name="T78" fmla="*/ 361 h 3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3" h="361">
                    <a:moveTo>
                      <a:pt x="843" y="0"/>
                    </a:moveTo>
                    <a:lnTo>
                      <a:pt x="722" y="0"/>
                    </a:lnTo>
                    <a:lnTo>
                      <a:pt x="602" y="9"/>
                    </a:lnTo>
                    <a:lnTo>
                      <a:pt x="491" y="27"/>
                    </a:lnTo>
                    <a:lnTo>
                      <a:pt x="380" y="55"/>
                    </a:lnTo>
                    <a:lnTo>
                      <a:pt x="287" y="83"/>
                    </a:lnTo>
                    <a:lnTo>
                      <a:pt x="204" y="120"/>
                    </a:lnTo>
                    <a:lnTo>
                      <a:pt x="130" y="166"/>
                    </a:lnTo>
                    <a:lnTo>
                      <a:pt x="74" y="213"/>
                    </a:lnTo>
                    <a:lnTo>
                      <a:pt x="28" y="259"/>
                    </a:lnTo>
                    <a:lnTo>
                      <a:pt x="0" y="315"/>
                    </a:lnTo>
                    <a:lnTo>
                      <a:pt x="0" y="361"/>
                    </a:lnTo>
                    <a:lnTo>
                      <a:pt x="28" y="361"/>
                    </a:lnTo>
                    <a:lnTo>
                      <a:pt x="28" y="315"/>
                    </a:lnTo>
                    <a:lnTo>
                      <a:pt x="56" y="268"/>
                    </a:lnTo>
                    <a:lnTo>
                      <a:pt x="102" y="213"/>
                    </a:lnTo>
                    <a:lnTo>
                      <a:pt x="158" y="176"/>
                    </a:lnTo>
                    <a:lnTo>
                      <a:pt x="223" y="129"/>
                    </a:lnTo>
                    <a:lnTo>
                      <a:pt x="306" y="92"/>
                    </a:lnTo>
                    <a:lnTo>
                      <a:pt x="398" y="65"/>
                    </a:lnTo>
                    <a:lnTo>
                      <a:pt x="500" y="46"/>
                    </a:lnTo>
                    <a:lnTo>
                      <a:pt x="611" y="27"/>
                    </a:lnTo>
                    <a:lnTo>
                      <a:pt x="722" y="9"/>
                    </a:lnTo>
                    <a:lnTo>
                      <a:pt x="843" y="9"/>
                    </a:lnTo>
                    <a:lnTo>
                      <a:pt x="843"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0" name="Freeform 48">
                <a:extLst>
                  <a:ext uri="{FF2B5EF4-FFF2-40B4-BE49-F238E27FC236}">
                    <a16:creationId xmlns:a16="http://schemas.microsoft.com/office/drawing/2014/main" id="{586C9158-3D26-4137-B5F5-ECE7FE40BB20}"/>
                  </a:ext>
                </a:extLst>
              </p:cNvPr>
              <p:cNvSpPr>
                <a:spLocks/>
              </p:cNvSpPr>
              <p:nvPr/>
            </p:nvSpPr>
            <p:spPr bwMode="auto">
              <a:xfrm>
                <a:off x="2319" y="1998"/>
                <a:ext cx="815" cy="352"/>
              </a:xfrm>
              <a:custGeom>
                <a:avLst/>
                <a:gdLst>
                  <a:gd name="T0" fmla="*/ 815 w 815"/>
                  <a:gd name="T1" fmla="*/ 0 h 352"/>
                  <a:gd name="T2" fmla="*/ 694 w 815"/>
                  <a:gd name="T3" fmla="*/ 0 h 352"/>
                  <a:gd name="T4" fmla="*/ 583 w 815"/>
                  <a:gd name="T5" fmla="*/ 18 h 352"/>
                  <a:gd name="T6" fmla="*/ 472 w 815"/>
                  <a:gd name="T7" fmla="*/ 37 h 352"/>
                  <a:gd name="T8" fmla="*/ 370 w 815"/>
                  <a:gd name="T9" fmla="*/ 56 h 352"/>
                  <a:gd name="T10" fmla="*/ 278 w 815"/>
                  <a:gd name="T11" fmla="*/ 83 h 352"/>
                  <a:gd name="T12" fmla="*/ 195 w 815"/>
                  <a:gd name="T13" fmla="*/ 120 h 352"/>
                  <a:gd name="T14" fmla="*/ 130 w 815"/>
                  <a:gd name="T15" fmla="*/ 167 h 352"/>
                  <a:gd name="T16" fmla="*/ 74 w 815"/>
                  <a:gd name="T17" fmla="*/ 204 h 352"/>
                  <a:gd name="T18" fmla="*/ 28 w 815"/>
                  <a:gd name="T19" fmla="*/ 259 h 352"/>
                  <a:gd name="T20" fmla="*/ 0 w 815"/>
                  <a:gd name="T21" fmla="*/ 306 h 352"/>
                  <a:gd name="T22" fmla="*/ 0 w 815"/>
                  <a:gd name="T23" fmla="*/ 352 h 352"/>
                  <a:gd name="T24" fmla="*/ 28 w 815"/>
                  <a:gd name="T25" fmla="*/ 352 h 352"/>
                  <a:gd name="T26" fmla="*/ 37 w 815"/>
                  <a:gd name="T27" fmla="*/ 306 h 352"/>
                  <a:gd name="T28" fmla="*/ 56 w 815"/>
                  <a:gd name="T29" fmla="*/ 259 h 352"/>
                  <a:gd name="T30" fmla="*/ 93 w 815"/>
                  <a:gd name="T31" fmla="*/ 213 h 352"/>
                  <a:gd name="T32" fmla="*/ 148 w 815"/>
                  <a:gd name="T33" fmla="*/ 167 h 352"/>
                  <a:gd name="T34" fmla="*/ 213 w 815"/>
                  <a:gd name="T35" fmla="*/ 130 h 352"/>
                  <a:gd name="T36" fmla="*/ 296 w 815"/>
                  <a:gd name="T37" fmla="*/ 93 h 352"/>
                  <a:gd name="T38" fmla="*/ 389 w 815"/>
                  <a:gd name="T39" fmla="*/ 65 h 352"/>
                  <a:gd name="T40" fmla="*/ 481 w 815"/>
                  <a:gd name="T41" fmla="*/ 46 h 352"/>
                  <a:gd name="T42" fmla="*/ 593 w 815"/>
                  <a:gd name="T43" fmla="*/ 28 h 352"/>
                  <a:gd name="T44" fmla="*/ 704 w 815"/>
                  <a:gd name="T45" fmla="*/ 18 h 352"/>
                  <a:gd name="T46" fmla="*/ 815 w 815"/>
                  <a:gd name="T47" fmla="*/ 9 h 352"/>
                  <a:gd name="T48" fmla="*/ 815 w 815"/>
                  <a:gd name="T49" fmla="*/ 0 h 3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15"/>
                  <a:gd name="T76" fmla="*/ 0 h 352"/>
                  <a:gd name="T77" fmla="*/ 815 w 815"/>
                  <a:gd name="T78" fmla="*/ 352 h 3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15" h="352">
                    <a:moveTo>
                      <a:pt x="815" y="0"/>
                    </a:moveTo>
                    <a:lnTo>
                      <a:pt x="694" y="0"/>
                    </a:lnTo>
                    <a:lnTo>
                      <a:pt x="583" y="18"/>
                    </a:lnTo>
                    <a:lnTo>
                      <a:pt x="472" y="37"/>
                    </a:lnTo>
                    <a:lnTo>
                      <a:pt x="370" y="56"/>
                    </a:lnTo>
                    <a:lnTo>
                      <a:pt x="278" y="83"/>
                    </a:lnTo>
                    <a:lnTo>
                      <a:pt x="195" y="120"/>
                    </a:lnTo>
                    <a:lnTo>
                      <a:pt x="130" y="167"/>
                    </a:lnTo>
                    <a:lnTo>
                      <a:pt x="74" y="204"/>
                    </a:lnTo>
                    <a:lnTo>
                      <a:pt x="28" y="259"/>
                    </a:lnTo>
                    <a:lnTo>
                      <a:pt x="0" y="306"/>
                    </a:lnTo>
                    <a:lnTo>
                      <a:pt x="0" y="352"/>
                    </a:lnTo>
                    <a:lnTo>
                      <a:pt x="28" y="352"/>
                    </a:lnTo>
                    <a:lnTo>
                      <a:pt x="37" y="306"/>
                    </a:lnTo>
                    <a:lnTo>
                      <a:pt x="56" y="259"/>
                    </a:lnTo>
                    <a:lnTo>
                      <a:pt x="93" y="213"/>
                    </a:lnTo>
                    <a:lnTo>
                      <a:pt x="148" y="167"/>
                    </a:lnTo>
                    <a:lnTo>
                      <a:pt x="213" y="130"/>
                    </a:lnTo>
                    <a:lnTo>
                      <a:pt x="296" y="93"/>
                    </a:lnTo>
                    <a:lnTo>
                      <a:pt x="389" y="65"/>
                    </a:lnTo>
                    <a:lnTo>
                      <a:pt x="481" y="46"/>
                    </a:lnTo>
                    <a:lnTo>
                      <a:pt x="593" y="28"/>
                    </a:lnTo>
                    <a:lnTo>
                      <a:pt x="704" y="18"/>
                    </a:lnTo>
                    <a:lnTo>
                      <a:pt x="815" y="9"/>
                    </a:lnTo>
                    <a:lnTo>
                      <a:pt x="815"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1" name="Freeform 49">
                <a:extLst>
                  <a:ext uri="{FF2B5EF4-FFF2-40B4-BE49-F238E27FC236}">
                    <a16:creationId xmlns:a16="http://schemas.microsoft.com/office/drawing/2014/main" id="{E4362B3B-5AB1-47EF-BB98-014BFE3CEEDF}"/>
                  </a:ext>
                </a:extLst>
              </p:cNvPr>
              <p:cNvSpPr>
                <a:spLocks/>
              </p:cNvSpPr>
              <p:nvPr/>
            </p:nvSpPr>
            <p:spPr bwMode="auto">
              <a:xfrm>
                <a:off x="2347" y="2007"/>
                <a:ext cx="787" cy="343"/>
              </a:xfrm>
              <a:custGeom>
                <a:avLst/>
                <a:gdLst>
                  <a:gd name="T0" fmla="*/ 787 w 787"/>
                  <a:gd name="T1" fmla="*/ 0 h 343"/>
                  <a:gd name="T2" fmla="*/ 676 w 787"/>
                  <a:gd name="T3" fmla="*/ 9 h 343"/>
                  <a:gd name="T4" fmla="*/ 565 w 787"/>
                  <a:gd name="T5" fmla="*/ 19 h 343"/>
                  <a:gd name="T6" fmla="*/ 453 w 787"/>
                  <a:gd name="T7" fmla="*/ 37 h 343"/>
                  <a:gd name="T8" fmla="*/ 361 w 787"/>
                  <a:gd name="T9" fmla="*/ 56 h 343"/>
                  <a:gd name="T10" fmla="*/ 268 w 787"/>
                  <a:gd name="T11" fmla="*/ 84 h 343"/>
                  <a:gd name="T12" fmla="*/ 185 w 787"/>
                  <a:gd name="T13" fmla="*/ 121 h 343"/>
                  <a:gd name="T14" fmla="*/ 120 w 787"/>
                  <a:gd name="T15" fmla="*/ 158 h 343"/>
                  <a:gd name="T16" fmla="*/ 65 w 787"/>
                  <a:gd name="T17" fmla="*/ 204 h 343"/>
                  <a:gd name="T18" fmla="*/ 28 w 787"/>
                  <a:gd name="T19" fmla="*/ 250 h 343"/>
                  <a:gd name="T20" fmla="*/ 9 w 787"/>
                  <a:gd name="T21" fmla="*/ 297 h 343"/>
                  <a:gd name="T22" fmla="*/ 0 w 787"/>
                  <a:gd name="T23" fmla="*/ 343 h 343"/>
                  <a:gd name="T24" fmla="*/ 28 w 787"/>
                  <a:gd name="T25" fmla="*/ 343 h 343"/>
                  <a:gd name="T26" fmla="*/ 37 w 787"/>
                  <a:gd name="T27" fmla="*/ 297 h 343"/>
                  <a:gd name="T28" fmla="*/ 55 w 787"/>
                  <a:gd name="T29" fmla="*/ 250 h 343"/>
                  <a:gd name="T30" fmla="*/ 92 w 787"/>
                  <a:gd name="T31" fmla="*/ 213 h 343"/>
                  <a:gd name="T32" fmla="*/ 148 w 787"/>
                  <a:gd name="T33" fmla="*/ 167 h 343"/>
                  <a:gd name="T34" fmla="*/ 213 w 787"/>
                  <a:gd name="T35" fmla="*/ 130 h 343"/>
                  <a:gd name="T36" fmla="*/ 287 w 787"/>
                  <a:gd name="T37" fmla="*/ 93 h 343"/>
                  <a:gd name="T38" fmla="*/ 370 w 787"/>
                  <a:gd name="T39" fmla="*/ 65 h 343"/>
                  <a:gd name="T40" fmla="*/ 472 w 787"/>
                  <a:gd name="T41" fmla="*/ 47 h 343"/>
                  <a:gd name="T42" fmla="*/ 574 w 787"/>
                  <a:gd name="T43" fmla="*/ 28 h 343"/>
                  <a:gd name="T44" fmla="*/ 676 w 787"/>
                  <a:gd name="T45" fmla="*/ 19 h 343"/>
                  <a:gd name="T46" fmla="*/ 787 w 787"/>
                  <a:gd name="T47" fmla="*/ 19 h 343"/>
                  <a:gd name="T48" fmla="*/ 787 w 787"/>
                  <a:gd name="T49" fmla="*/ 0 h 3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87"/>
                  <a:gd name="T76" fmla="*/ 0 h 343"/>
                  <a:gd name="T77" fmla="*/ 787 w 787"/>
                  <a:gd name="T78" fmla="*/ 343 h 3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87" h="343">
                    <a:moveTo>
                      <a:pt x="787" y="0"/>
                    </a:moveTo>
                    <a:lnTo>
                      <a:pt x="676" y="9"/>
                    </a:lnTo>
                    <a:lnTo>
                      <a:pt x="565" y="19"/>
                    </a:lnTo>
                    <a:lnTo>
                      <a:pt x="453" y="37"/>
                    </a:lnTo>
                    <a:lnTo>
                      <a:pt x="361" y="56"/>
                    </a:lnTo>
                    <a:lnTo>
                      <a:pt x="268" y="84"/>
                    </a:lnTo>
                    <a:lnTo>
                      <a:pt x="185" y="121"/>
                    </a:lnTo>
                    <a:lnTo>
                      <a:pt x="120" y="158"/>
                    </a:lnTo>
                    <a:lnTo>
                      <a:pt x="65" y="204"/>
                    </a:lnTo>
                    <a:lnTo>
                      <a:pt x="28" y="250"/>
                    </a:lnTo>
                    <a:lnTo>
                      <a:pt x="9" y="297"/>
                    </a:lnTo>
                    <a:lnTo>
                      <a:pt x="0" y="343"/>
                    </a:lnTo>
                    <a:lnTo>
                      <a:pt x="28" y="343"/>
                    </a:lnTo>
                    <a:lnTo>
                      <a:pt x="37" y="297"/>
                    </a:lnTo>
                    <a:lnTo>
                      <a:pt x="55" y="250"/>
                    </a:lnTo>
                    <a:lnTo>
                      <a:pt x="92" y="213"/>
                    </a:lnTo>
                    <a:lnTo>
                      <a:pt x="148" y="167"/>
                    </a:lnTo>
                    <a:lnTo>
                      <a:pt x="213" y="130"/>
                    </a:lnTo>
                    <a:lnTo>
                      <a:pt x="287" y="93"/>
                    </a:lnTo>
                    <a:lnTo>
                      <a:pt x="370" y="65"/>
                    </a:lnTo>
                    <a:lnTo>
                      <a:pt x="472" y="47"/>
                    </a:lnTo>
                    <a:lnTo>
                      <a:pt x="574" y="28"/>
                    </a:lnTo>
                    <a:lnTo>
                      <a:pt x="676" y="19"/>
                    </a:lnTo>
                    <a:lnTo>
                      <a:pt x="787" y="19"/>
                    </a:lnTo>
                    <a:lnTo>
                      <a:pt x="787"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2" name="Freeform 50">
                <a:extLst>
                  <a:ext uri="{FF2B5EF4-FFF2-40B4-BE49-F238E27FC236}">
                    <a16:creationId xmlns:a16="http://schemas.microsoft.com/office/drawing/2014/main" id="{3A7B48C2-A5E5-4315-B9DF-AF06EBEEAB40}"/>
                  </a:ext>
                </a:extLst>
              </p:cNvPr>
              <p:cNvSpPr>
                <a:spLocks/>
              </p:cNvSpPr>
              <p:nvPr/>
            </p:nvSpPr>
            <p:spPr bwMode="auto">
              <a:xfrm>
                <a:off x="2375" y="2026"/>
                <a:ext cx="759" cy="324"/>
              </a:xfrm>
              <a:custGeom>
                <a:avLst/>
                <a:gdLst>
                  <a:gd name="T0" fmla="*/ 759 w 759"/>
                  <a:gd name="T1" fmla="*/ 0 h 324"/>
                  <a:gd name="T2" fmla="*/ 648 w 759"/>
                  <a:gd name="T3" fmla="*/ 0 h 324"/>
                  <a:gd name="T4" fmla="*/ 546 w 759"/>
                  <a:gd name="T5" fmla="*/ 9 h 324"/>
                  <a:gd name="T6" fmla="*/ 444 w 759"/>
                  <a:gd name="T7" fmla="*/ 28 h 324"/>
                  <a:gd name="T8" fmla="*/ 342 w 759"/>
                  <a:gd name="T9" fmla="*/ 46 h 324"/>
                  <a:gd name="T10" fmla="*/ 259 w 759"/>
                  <a:gd name="T11" fmla="*/ 74 h 324"/>
                  <a:gd name="T12" fmla="*/ 185 w 759"/>
                  <a:gd name="T13" fmla="*/ 111 h 324"/>
                  <a:gd name="T14" fmla="*/ 120 w 759"/>
                  <a:gd name="T15" fmla="*/ 148 h 324"/>
                  <a:gd name="T16" fmla="*/ 64 w 759"/>
                  <a:gd name="T17" fmla="*/ 194 h 324"/>
                  <a:gd name="T18" fmla="*/ 27 w 759"/>
                  <a:gd name="T19" fmla="*/ 231 h 324"/>
                  <a:gd name="T20" fmla="*/ 9 w 759"/>
                  <a:gd name="T21" fmla="*/ 278 h 324"/>
                  <a:gd name="T22" fmla="*/ 0 w 759"/>
                  <a:gd name="T23" fmla="*/ 324 h 324"/>
                  <a:gd name="T24" fmla="*/ 27 w 759"/>
                  <a:gd name="T25" fmla="*/ 324 h 324"/>
                  <a:gd name="T26" fmla="*/ 37 w 759"/>
                  <a:gd name="T27" fmla="*/ 278 h 324"/>
                  <a:gd name="T28" fmla="*/ 64 w 759"/>
                  <a:gd name="T29" fmla="*/ 231 h 324"/>
                  <a:gd name="T30" fmla="*/ 101 w 759"/>
                  <a:gd name="T31" fmla="*/ 185 h 324"/>
                  <a:gd name="T32" fmla="*/ 166 w 759"/>
                  <a:gd name="T33" fmla="*/ 139 h 324"/>
                  <a:gd name="T34" fmla="*/ 240 w 759"/>
                  <a:gd name="T35" fmla="*/ 102 h 324"/>
                  <a:gd name="T36" fmla="*/ 324 w 759"/>
                  <a:gd name="T37" fmla="*/ 74 h 324"/>
                  <a:gd name="T38" fmla="*/ 425 w 759"/>
                  <a:gd name="T39" fmla="*/ 46 h 324"/>
                  <a:gd name="T40" fmla="*/ 527 w 759"/>
                  <a:gd name="T41" fmla="*/ 28 h 324"/>
                  <a:gd name="T42" fmla="*/ 638 w 759"/>
                  <a:gd name="T43" fmla="*/ 9 h 324"/>
                  <a:gd name="T44" fmla="*/ 759 w 759"/>
                  <a:gd name="T45" fmla="*/ 9 h 324"/>
                  <a:gd name="T46" fmla="*/ 759 w 759"/>
                  <a:gd name="T47" fmla="*/ 0 h 3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59"/>
                  <a:gd name="T73" fmla="*/ 0 h 324"/>
                  <a:gd name="T74" fmla="*/ 759 w 759"/>
                  <a:gd name="T75" fmla="*/ 324 h 3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59" h="324">
                    <a:moveTo>
                      <a:pt x="759" y="0"/>
                    </a:moveTo>
                    <a:lnTo>
                      <a:pt x="648" y="0"/>
                    </a:lnTo>
                    <a:lnTo>
                      <a:pt x="546" y="9"/>
                    </a:lnTo>
                    <a:lnTo>
                      <a:pt x="444" y="28"/>
                    </a:lnTo>
                    <a:lnTo>
                      <a:pt x="342" y="46"/>
                    </a:lnTo>
                    <a:lnTo>
                      <a:pt x="259" y="74"/>
                    </a:lnTo>
                    <a:lnTo>
                      <a:pt x="185" y="111"/>
                    </a:lnTo>
                    <a:lnTo>
                      <a:pt x="120" y="148"/>
                    </a:lnTo>
                    <a:lnTo>
                      <a:pt x="64" y="194"/>
                    </a:lnTo>
                    <a:lnTo>
                      <a:pt x="27" y="231"/>
                    </a:lnTo>
                    <a:lnTo>
                      <a:pt x="9" y="278"/>
                    </a:lnTo>
                    <a:lnTo>
                      <a:pt x="0" y="324"/>
                    </a:lnTo>
                    <a:lnTo>
                      <a:pt x="27" y="324"/>
                    </a:lnTo>
                    <a:lnTo>
                      <a:pt x="37" y="278"/>
                    </a:lnTo>
                    <a:lnTo>
                      <a:pt x="64" y="231"/>
                    </a:lnTo>
                    <a:lnTo>
                      <a:pt x="101" y="185"/>
                    </a:lnTo>
                    <a:lnTo>
                      <a:pt x="166" y="139"/>
                    </a:lnTo>
                    <a:lnTo>
                      <a:pt x="240" y="102"/>
                    </a:lnTo>
                    <a:lnTo>
                      <a:pt x="324" y="74"/>
                    </a:lnTo>
                    <a:lnTo>
                      <a:pt x="425" y="46"/>
                    </a:lnTo>
                    <a:lnTo>
                      <a:pt x="527" y="28"/>
                    </a:lnTo>
                    <a:lnTo>
                      <a:pt x="638" y="9"/>
                    </a:lnTo>
                    <a:lnTo>
                      <a:pt x="759" y="9"/>
                    </a:lnTo>
                    <a:lnTo>
                      <a:pt x="759"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3" name="Freeform 51">
                <a:extLst>
                  <a:ext uri="{FF2B5EF4-FFF2-40B4-BE49-F238E27FC236}">
                    <a16:creationId xmlns:a16="http://schemas.microsoft.com/office/drawing/2014/main" id="{F5E8C51F-E906-47D8-BD10-3EF7B89487C8}"/>
                  </a:ext>
                </a:extLst>
              </p:cNvPr>
              <p:cNvSpPr>
                <a:spLocks/>
              </p:cNvSpPr>
              <p:nvPr/>
            </p:nvSpPr>
            <p:spPr bwMode="auto">
              <a:xfrm>
                <a:off x="2402" y="2035"/>
                <a:ext cx="732" cy="315"/>
              </a:xfrm>
              <a:custGeom>
                <a:avLst/>
                <a:gdLst>
                  <a:gd name="T0" fmla="*/ 732 w 732"/>
                  <a:gd name="T1" fmla="*/ 0 h 315"/>
                  <a:gd name="T2" fmla="*/ 611 w 732"/>
                  <a:gd name="T3" fmla="*/ 0 h 315"/>
                  <a:gd name="T4" fmla="*/ 500 w 732"/>
                  <a:gd name="T5" fmla="*/ 19 h 315"/>
                  <a:gd name="T6" fmla="*/ 398 w 732"/>
                  <a:gd name="T7" fmla="*/ 37 h 315"/>
                  <a:gd name="T8" fmla="*/ 297 w 732"/>
                  <a:gd name="T9" fmla="*/ 65 h 315"/>
                  <a:gd name="T10" fmla="*/ 213 w 732"/>
                  <a:gd name="T11" fmla="*/ 93 h 315"/>
                  <a:gd name="T12" fmla="*/ 139 w 732"/>
                  <a:gd name="T13" fmla="*/ 130 h 315"/>
                  <a:gd name="T14" fmla="*/ 74 w 732"/>
                  <a:gd name="T15" fmla="*/ 176 h 315"/>
                  <a:gd name="T16" fmla="*/ 37 w 732"/>
                  <a:gd name="T17" fmla="*/ 222 h 315"/>
                  <a:gd name="T18" fmla="*/ 10 w 732"/>
                  <a:gd name="T19" fmla="*/ 269 h 315"/>
                  <a:gd name="T20" fmla="*/ 0 w 732"/>
                  <a:gd name="T21" fmla="*/ 315 h 315"/>
                  <a:gd name="T22" fmla="*/ 28 w 732"/>
                  <a:gd name="T23" fmla="*/ 315 h 315"/>
                  <a:gd name="T24" fmla="*/ 37 w 732"/>
                  <a:gd name="T25" fmla="*/ 269 h 315"/>
                  <a:gd name="T26" fmla="*/ 56 w 732"/>
                  <a:gd name="T27" fmla="*/ 222 h 315"/>
                  <a:gd name="T28" fmla="*/ 102 w 732"/>
                  <a:gd name="T29" fmla="*/ 176 h 315"/>
                  <a:gd name="T30" fmla="*/ 158 w 732"/>
                  <a:gd name="T31" fmla="*/ 139 h 315"/>
                  <a:gd name="T32" fmla="*/ 232 w 732"/>
                  <a:gd name="T33" fmla="*/ 102 h 315"/>
                  <a:gd name="T34" fmla="*/ 315 w 732"/>
                  <a:gd name="T35" fmla="*/ 74 h 315"/>
                  <a:gd name="T36" fmla="*/ 408 w 732"/>
                  <a:gd name="T37" fmla="*/ 46 h 315"/>
                  <a:gd name="T38" fmla="*/ 510 w 732"/>
                  <a:gd name="T39" fmla="*/ 28 h 315"/>
                  <a:gd name="T40" fmla="*/ 621 w 732"/>
                  <a:gd name="T41" fmla="*/ 19 h 315"/>
                  <a:gd name="T42" fmla="*/ 732 w 732"/>
                  <a:gd name="T43" fmla="*/ 9 h 315"/>
                  <a:gd name="T44" fmla="*/ 732 w 732"/>
                  <a:gd name="T45" fmla="*/ 0 h 3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32"/>
                  <a:gd name="T70" fmla="*/ 0 h 315"/>
                  <a:gd name="T71" fmla="*/ 732 w 732"/>
                  <a:gd name="T72" fmla="*/ 315 h 3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32" h="315">
                    <a:moveTo>
                      <a:pt x="732" y="0"/>
                    </a:moveTo>
                    <a:lnTo>
                      <a:pt x="611" y="0"/>
                    </a:lnTo>
                    <a:lnTo>
                      <a:pt x="500" y="19"/>
                    </a:lnTo>
                    <a:lnTo>
                      <a:pt x="398" y="37"/>
                    </a:lnTo>
                    <a:lnTo>
                      <a:pt x="297" y="65"/>
                    </a:lnTo>
                    <a:lnTo>
                      <a:pt x="213" y="93"/>
                    </a:lnTo>
                    <a:lnTo>
                      <a:pt x="139" y="130"/>
                    </a:lnTo>
                    <a:lnTo>
                      <a:pt x="74" y="176"/>
                    </a:lnTo>
                    <a:lnTo>
                      <a:pt x="37" y="222"/>
                    </a:lnTo>
                    <a:lnTo>
                      <a:pt x="10" y="269"/>
                    </a:lnTo>
                    <a:lnTo>
                      <a:pt x="0" y="315"/>
                    </a:lnTo>
                    <a:lnTo>
                      <a:pt x="28" y="315"/>
                    </a:lnTo>
                    <a:lnTo>
                      <a:pt x="37" y="269"/>
                    </a:lnTo>
                    <a:lnTo>
                      <a:pt x="56" y="222"/>
                    </a:lnTo>
                    <a:lnTo>
                      <a:pt x="102" y="176"/>
                    </a:lnTo>
                    <a:lnTo>
                      <a:pt x="158" y="139"/>
                    </a:lnTo>
                    <a:lnTo>
                      <a:pt x="232" y="102"/>
                    </a:lnTo>
                    <a:lnTo>
                      <a:pt x="315" y="74"/>
                    </a:lnTo>
                    <a:lnTo>
                      <a:pt x="408" y="46"/>
                    </a:lnTo>
                    <a:lnTo>
                      <a:pt x="510" y="28"/>
                    </a:lnTo>
                    <a:lnTo>
                      <a:pt x="621" y="19"/>
                    </a:lnTo>
                    <a:lnTo>
                      <a:pt x="732" y="9"/>
                    </a:lnTo>
                    <a:lnTo>
                      <a:pt x="732"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4" name="Freeform 52">
                <a:extLst>
                  <a:ext uri="{FF2B5EF4-FFF2-40B4-BE49-F238E27FC236}">
                    <a16:creationId xmlns:a16="http://schemas.microsoft.com/office/drawing/2014/main" id="{DE492FF4-9E2D-420D-A988-B1C52A9C8EBF}"/>
                  </a:ext>
                </a:extLst>
              </p:cNvPr>
              <p:cNvSpPr>
                <a:spLocks/>
              </p:cNvSpPr>
              <p:nvPr/>
            </p:nvSpPr>
            <p:spPr bwMode="auto">
              <a:xfrm>
                <a:off x="2430" y="2044"/>
                <a:ext cx="704" cy="306"/>
              </a:xfrm>
              <a:custGeom>
                <a:avLst/>
                <a:gdLst>
                  <a:gd name="T0" fmla="*/ 704 w 704"/>
                  <a:gd name="T1" fmla="*/ 0 h 306"/>
                  <a:gd name="T2" fmla="*/ 593 w 704"/>
                  <a:gd name="T3" fmla="*/ 10 h 306"/>
                  <a:gd name="T4" fmla="*/ 482 w 704"/>
                  <a:gd name="T5" fmla="*/ 19 h 306"/>
                  <a:gd name="T6" fmla="*/ 380 w 704"/>
                  <a:gd name="T7" fmla="*/ 37 h 306"/>
                  <a:gd name="T8" fmla="*/ 287 w 704"/>
                  <a:gd name="T9" fmla="*/ 65 h 306"/>
                  <a:gd name="T10" fmla="*/ 204 w 704"/>
                  <a:gd name="T11" fmla="*/ 93 h 306"/>
                  <a:gd name="T12" fmla="*/ 130 w 704"/>
                  <a:gd name="T13" fmla="*/ 130 h 306"/>
                  <a:gd name="T14" fmla="*/ 74 w 704"/>
                  <a:gd name="T15" fmla="*/ 167 h 306"/>
                  <a:gd name="T16" fmla="*/ 28 w 704"/>
                  <a:gd name="T17" fmla="*/ 213 h 306"/>
                  <a:gd name="T18" fmla="*/ 9 w 704"/>
                  <a:gd name="T19" fmla="*/ 260 h 306"/>
                  <a:gd name="T20" fmla="*/ 0 w 704"/>
                  <a:gd name="T21" fmla="*/ 306 h 306"/>
                  <a:gd name="T22" fmla="*/ 28 w 704"/>
                  <a:gd name="T23" fmla="*/ 306 h 306"/>
                  <a:gd name="T24" fmla="*/ 37 w 704"/>
                  <a:gd name="T25" fmla="*/ 260 h 306"/>
                  <a:gd name="T26" fmla="*/ 56 w 704"/>
                  <a:gd name="T27" fmla="*/ 223 h 306"/>
                  <a:gd name="T28" fmla="*/ 102 w 704"/>
                  <a:gd name="T29" fmla="*/ 176 h 306"/>
                  <a:gd name="T30" fmla="*/ 158 w 704"/>
                  <a:gd name="T31" fmla="*/ 139 h 306"/>
                  <a:gd name="T32" fmla="*/ 222 w 704"/>
                  <a:gd name="T33" fmla="*/ 102 h 306"/>
                  <a:gd name="T34" fmla="*/ 306 w 704"/>
                  <a:gd name="T35" fmla="*/ 74 h 306"/>
                  <a:gd name="T36" fmla="*/ 398 w 704"/>
                  <a:gd name="T37" fmla="*/ 47 h 306"/>
                  <a:gd name="T38" fmla="*/ 491 w 704"/>
                  <a:gd name="T39" fmla="*/ 28 h 306"/>
                  <a:gd name="T40" fmla="*/ 593 w 704"/>
                  <a:gd name="T41" fmla="*/ 19 h 306"/>
                  <a:gd name="T42" fmla="*/ 704 w 704"/>
                  <a:gd name="T43" fmla="*/ 19 h 306"/>
                  <a:gd name="T44" fmla="*/ 704 w 704"/>
                  <a:gd name="T45" fmla="*/ 0 h 3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04"/>
                  <a:gd name="T70" fmla="*/ 0 h 306"/>
                  <a:gd name="T71" fmla="*/ 704 w 704"/>
                  <a:gd name="T72" fmla="*/ 306 h 3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04" h="306">
                    <a:moveTo>
                      <a:pt x="704" y="0"/>
                    </a:moveTo>
                    <a:lnTo>
                      <a:pt x="593" y="10"/>
                    </a:lnTo>
                    <a:lnTo>
                      <a:pt x="482" y="19"/>
                    </a:lnTo>
                    <a:lnTo>
                      <a:pt x="380" y="37"/>
                    </a:lnTo>
                    <a:lnTo>
                      <a:pt x="287" y="65"/>
                    </a:lnTo>
                    <a:lnTo>
                      <a:pt x="204" y="93"/>
                    </a:lnTo>
                    <a:lnTo>
                      <a:pt x="130" y="130"/>
                    </a:lnTo>
                    <a:lnTo>
                      <a:pt x="74" y="167"/>
                    </a:lnTo>
                    <a:lnTo>
                      <a:pt x="28" y="213"/>
                    </a:lnTo>
                    <a:lnTo>
                      <a:pt x="9" y="260"/>
                    </a:lnTo>
                    <a:lnTo>
                      <a:pt x="0" y="306"/>
                    </a:lnTo>
                    <a:lnTo>
                      <a:pt x="28" y="306"/>
                    </a:lnTo>
                    <a:lnTo>
                      <a:pt x="37" y="260"/>
                    </a:lnTo>
                    <a:lnTo>
                      <a:pt x="56" y="223"/>
                    </a:lnTo>
                    <a:lnTo>
                      <a:pt x="102" y="176"/>
                    </a:lnTo>
                    <a:lnTo>
                      <a:pt x="158" y="139"/>
                    </a:lnTo>
                    <a:lnTo>
                      <a:pt x="222" y="102"/>
                    </a:lnTo>
                    <a:lnTo>
                      <a:pt x="306" y="74"/>
                    </a:lnTo>
                    <a:lnTo>
                      <a:pt x="398" y="47"/>
                    </a:lnTo>
                    <a:lnTo>
                      <a:pt x="491" y="28"/>
                    </a:lnTo>
                    <a:lnTo>
                      <a:pt x="593" y="19"/>
                    </a:lnTo>
                    <a:lnTo>
                      <a:pt x="704" y="19"/>
                    </a:lnTo>
                    <a:lnTo>
                      <a:pt x="704"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5" name="Freeform 53">
                <a:extLst>
                  <a:ext uri="{FF2B5EF4-FFF2-40B4-BE49-F238E27FC236}">
                    <a16:creationId xmlns:a16="http://schemas.microsoft.com/office/drawing/2014/main" id="{E581A5D6-5806-40A2-BC10-0CC5E780DA25}"/>
                  </a:ext>
                </a:extLst>
              </p:cNvPr>
              <p:cNvSpPr>
                <a:spLocks/>
              </p:cNvSpPr>
              <p:nvPr/>
            </p:nvSpPr>
            <p:spPr bwMode="auto">
              <a:xfrm>
                <a:off x="2458" y="2063"/>
                <a:ext cx="676" cy="287"/>
              </a:xfrm>
              <a:custGeom>
                <a:avLst/>
                <a:gdLst>
                  <a:gd name="T0" fmla="*/ 676 w 676"/>
                  <a:gd name="T1" fmla="*/ 0 h 287"/>
                  <a:gd name="T2" fmla="*/ 565 w 676"/>
                  <a:gd name="T3" fmla="*/ 0 h 287"/>
                  <a:gd name="T4" fmla="*/ 463 w 676"/>
                  <a:gd name="T5" fmla="*/ 9 h 287"/>
                  <a:gd name="T6" fmla="*/ 370 w 676"/>
                  <a:gd name="T7" fmla="*/ 28 h 287"/>
                  <a:gd name="T8" fmla="*/ 278 w 676"/>
                  <a:gd name="T9" fmla="*/ 55 h 287"/>
                  <a:gd name="T10" fmla="*/ 194 w 676"/>
                  <a:gd name="T11" fmla="*/ 83 h 287"/>
                  <a:gd name="T12" fmla="*/ 130 w 676"/>
                  <a:gd name="T13" fmla="*/ 120 h 287"/>
                  <a:gd name="T14" fmla="*/ 74 w 676"/>
                  <a:gd name="T15" fmla="*/ 157 h 287"/>
                  <a:gd name="T16" fmla="*/ 28 w 676"/>
                  <a:gd name="T17" fmla="*/ 204 h 287"/>
                  <a:gd name="T18" fmla="*/ 9 w 676"/>
                  <a:gd name="T19" fmla="*/ 241 h 287"/>
                  <a:gd name="T20" fmla="*/ 0 w 676"/>
                  <a:gd name="T21" fmla="*/ 287 h 287"/>
                  <a:gd name="T22" fmla="*/ 28 w 676"/>
                  <a:gd name="T23" fmla="*/ 287 h 287"/>
                  <a:gd name="T24" fmla="*/ 37 w 676"/>
                  <a:gd name="T25" fmla="*/ 250 h 287"/>
                  <a:gd name="T26" fmla="*/ 56 w 676"/>
                  <a:gd name="T27" fmla="*/ 204 h 287"/>
                  <a:gd name="T28" fmla="*/ 93 w 676"/>
                  <a:gd name="T29" fmla="*/ 166 h 287"/>
                  <a:gd name="T30" fmla="*/ 148 w 676"/>
                  <a:gd name="T31" fmla="*/ 120 h 287"/>
                  <a:gd name="T32" fmla="*/ 213 w 676"/>
                  <a:gd name="T33" fmla="*/ 92 h 287"/>
                  <a:gd name="T34" fmla="*/ 296 w 676"/>
                  <a:gd name="T35" fmla="*/ 65 h 287"/>
                  <a:gd name="T36" fmla="*/ 380 w 676"/>
                  <a:gd name="T37" fmla="*/ 37 h 287"/>
                  <a:gd name="T38" fmla="*/ 472 w 676"/>
                  <a:gd name="T39" fmla="*/ 18 h 287"/>
                  <a:gd name="T40" fmla="*/ 574 w 676"/>
                  <a:gd name="T41" fmla="*/ 9 h 287"/>
                  <a:gd name="T42" fmla="*/ 676 w 676"/>
                  <a:gd name="T43" fmla="*/ 9 h 287"/>
                  <a:gd name="T44" fmla="*/ 676 w 676"/>
                  <a:gd name="T45" fmla="*/ 0 h 2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6"/>
                  <a:gd name="T70" fmla="*/ 0 h 287"/>
                  <a:gd name="T71" fmla="*/ 676 w 676"/>
                  <a:gd name="T72" fmla="*/ 287 h 2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6" h="287">
                    <a:moveTo>
                      <a:pt x="676" y="0"/>
                    </a:moveTo>
                    <a:lnTo>
                      <a:pt x="565" y="0"/>
                    </a:lnTo>
                    <a:lnTo>
                      <a:pt x="463" y="9"/>
                    </a:lnTo>
                    <a:lnTo>
                      <a:pt x="370" y="28"/>
                    </a:lnTo>
                    <a:lnTo>
                      <a:pt x="278" y="55"/>
                    </a:lnTo>
                    <a:lnTo>
                      <a:pt x="194" y="83"/>
                    </a:lnTo>
                    <a:lnTo>
                      <a:pt x="130" y="120"/>
                    </a:lnTo>
                    <a:lnTo>
                      <a:pt x="74" y="157"/>
                    </a:lnTo>
                    <a:lnTo>
                      <a:pt x="28" y="204"/>
                    </a:lnTo>
                    <a:lnTo>
                      <a:pt x="9" y="241"/>
                    </a:lnTo>
                    <a:lnTo>
                      <a:pt x="0" y="287"/>
                    </a:lnTo>
                    <a:lnTo>
                      <a:pt x="28" y="287"/>
                    </a:lnTo>
                    <a:lnTo>
                      <a:pt x="37" y="250"/>
                    </a:lnTo>
                    <a:lnTo>
                      <a:pt x="56" y="204"/>
                    </a:lnTo>
                    <a:lnTo>
                      <a:pt x="93" y="166"/>
                    </a:lnTo>
                    <a:lnTo>
                      <a:pt x="148" y="120"/>
                    </a:lnTo>
                    <a:lnTo>
                      <a:pt x="213" y="92"/>
                    </a:lnTo>
                    <a:lnTo>
                      <a:pt x="296" y="65"/>
                    </a:lnTo>
                    <a:lnTo>
                      <a:pt x="380" y="37"/>
                    </a:lnTo>
                    <a:lnTo>
                      <a:pt x="472" y="18"/>
                    </a:lnTo>
                    <a:lnTo>
                      <a:pt x="574" y="9"/>
                    </a:lnTo>
                    <a:lnTo>
                      <a:pt x="676" y="9"/>
                    </a:lnTo>
                    <a:lnTo>
                      <a:pt x="676"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6" name="Freeform 54">
                <a:extLst>
                  <a:ext uri="{FF2B5EF4-FFF2-40B4-BE49-F238E27FC236}">
                    <a16:creationId xmlns:a16="http://schemas.microsoft.com/office/drawing/2014/main" id="{EEA9BBB6-67D0-4E6E-9496-4D22DA8E8267}"/>
                  </a:ext>
                </a:extLst>
              </p:cNvPr>
              <p:cNvSpPr>
                <a:spLocks/>
              </p:cNvSpPr>
              <p:nvPr/>
            </p:nvSpPr>
            <p:spPr bwMode="auto">
              <a:xfrm>
                <a:off x="2486" y="2072"/>
                <a:ext cx="648" cy="278"/>
              </a:xfrm>
              <a:custGeom>
                <a:avLst/>
                <a:gdLst>
                  <a:gd name="T0" fmla="*/ 648 w 648"/>
                  <a:gd name="T1" fmla="*/ 0 h 278"/>
                  <a:gd name="T2" fmla="*/ 546 w 648"/>
                  <a:gd name="T3" fmla="*/ 0 h 278"/>
                  <a:gd name="T4" fmla="*/ 444 w 648"/>
                  <a:gd name="T5" fmla="*/ 9 h 278"/>
                  <a:gd name="T6" fmla="*/ 352 w 648"/>
                  <a:gd name="T7" fmla="*/ 28 h 278"/>
                  <a:gd name="T8" fmla="*/ 268 w 648"/>
                  <a:gd name="T9" fmla="*/ 56 h 278"/>
                  <a:gd name="T10" fmla="*/ 185 w 648"/>
                  <a:gd name="T11" fmla="*/ 83 h 278"/>
                  <a:gd name="T12" fmla="*/ 120 w 648"/>
                  <a:gd name="T13" fmla="*/ 111 h 278"/>
                  <a:gd name="T14" fmla="*/ 65 w 648"/>
                  <a:gd name="T15" fmla="*/ 157 h 278"/>
                  <a:gd name="T16" fmla="*/ 28 w 648"/>
                  <a:gd name="T17" fmla="*/ 195 h 278"/>
                  <a:gd name="T18" fmla="*/ 9 w 648"/>
                  <a:gd name="T19" fmla="*/ 241 h 278"/>
                  <a:gd name="T20" fmla="*/ 0 w 648"/>
                  <a:gd name="T21" fmla="*/ 278 h 278"/>
                  <a:gd name="T22" fmla="*/ 28 w 648"/>
                  <a:gd name="T23" fmla="*/ 278 h 278"/>
                  <a:gd name="T24" fmla="*/ 37 w 648"/>
                  <a:gd name="T25" fmla="*/ 241 h 278"/>
                  <a:gd name="T26" fmla="*/ 55 w 648"/>
                  <a:gd name="T27" fmla="*/ 195 h 278"/>
                  <a:gd name="T28" fmla="*/ 92 w 648"/>
                  <a:gd name="T29" fmla="*/ 157 h 278"/>
                  <a:gd name="T30" fmla="*/ 148 w 648"/>
                  <a:gd name="T31" fmla="*/ 120 h 278"/>
                  <a:gd name="T32" fmla="*/ 203 w 648"/>
                  <a:gd name="T33" fmla="*/ 93 h 278"/>
                  <a:gd name="T34" fmla="*/ 277 w 648"/>
                  <a:gd name="T35" fmla="*/ 65 h 278"/>
                  <a:gd name="T36" fmla="*/ 361 w 648"/>
                  <a:gd name="T37" fmla="*/ 37 h 278"/>
                  <a:gd name="T38" fmla="*/ 453 w 648"/>
                  <a:gd name="T39" fmla="*/ 28 h 278"/>
                  <a:gd name="T40" fmla="*/ 546 w 648"/>
                  <a:gd name="T41" fmla="*/ 19 h 278"/>
                  <a:gd name="T42" fmla="*/ 648 w 648"/>
                  <a:gd name="T43" fmla="*/ 9 h 278"/>
                  <a:gd name="T44" fmla="*/ 648 w 648"/>
                  <a:gd name="T45" fmla="*/ 0 h 2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48"/>
                  <a:gd name="T70" fmla="*/ 0 h 278"/>
                  <a:gd name="T71" fmla="*/ 648 w 648"/>
                  <a:gd name="T72" fmla="*/ 278 h 2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48" h="278">
                    <a:moveTo>
                      <a:pt x="648" y="0"/>
                    </a:moveTo>
                    <a:lnTo>
                      <a:pt x="546" y="0"/>
                    </a:lnTo>
                    <a:lnTo>
                      <a:pt x="444" y="9"/>
                    </a:lnTo>
                    <a:lnTo>
                      <a:pt x="352" y="28"/>
                    </a:lnTo>
                    <a:lnTo>
                      <a:pt x="268" y="56"/>
                    </a:lnTo>
                    <a:lnTo>
                      <a:pt x="185" y="83"/>
                    </a:lnTo>
                    <a:lnTo>
                      <a:pt x="120" y="111"/>
                    </a:lnTo>
                    <a:lnTo>
                      <a:pt x="65" y="157"/>
                    </a:lnTo>
                    <a:lnTo>
                      <a:pt x="28" y="195"/>
                    </a:lnTo>
                    <a:lnTo>
                      <a:pt x="9" y="241"/>
                    </a:lnTo>
                    <a:lnTo>
                      <a:pt x="0" y="278"/>
                    </a:lnTo>
                    <a:lnTo>
                      <a:pt x="28" y="278"/>
                    </a:lnTo>
                    <a:lnTo>
                      <a:pt x="37" y="241"/>
                    </a:lnTo>
                    <a:lnTo>
                      <a:pt x="55" y="195"/>
                    </a:lnTo>
                    <a:lnTo>
                      <a:pt x="92" y="157"/>
                    </a:lnTo>
                    <a:lnTo>
                      <a:pt x="148" y="120"/>
                    </a:lnTo>
                    <a:lnTo>
                      <a:pt x="203" y="93"/>
                    </a:lnTo>
                    <a:lnTo>
                      <a:pt x="277" y="65"/>
                    </a:lnTo>
                    <a:lnTo>
                      <a:pt x="361" y="37"/>
                    </a:lnTo>
                    <a:lnTo>
                      <a:pt x="453" y="28"/>
                    </a:lnTo>
                    <a:lnTo>
                      <a:pt x="546" y="19"/>
                    </a:lnTo>
                    <a:lnTo>
                      <a:pt x="648" y="9"/>
                    </a:lnTo>
                    <a:lnTo>
                      <a:pt x="648"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7" name="Freeform 55">
                <a:extLst>
                  <a:ext uri="{FF2B5EF4-FFF2-40B4-BE49-F238E27FC236}">
                    <a16:creationId xmlns:a16="http://schemas.microsoft.com/office/drawing/2014/main" id="{9A465D71-135B-4BAC-9E8F-B3BC362893A3}"/>
                  </a:ext>
                </a:extLst>
              </p:cNvPr>
              <p:cNvSpPr>
                <a:spLocks/>
              </p:cNvSpPr>
              <p:nvPr/>
            </p:nvSpPr>
            <p:spPr bwMode="auto">
              <a:xfrm>
                <a:off x="2514" y="2081"/>
                <a:ext cx="620" cy="269"/>
              </a:xfrm>
              <a:custGeom>
                <a:avLst/>
                <a:gdLst>
                  <a:gd name="T0" fmla="*/ 620 w 620"/>
                  <a:gd name="T1" fmla="*/ 0 h 269"/>
                  <a:gd name="T2" fmla="*/ 518 w 620"/>
                  <a:gd name="T3" fmla="*/ 10 h 269"/>
                  <a:gd name="T4" fmla="*/ 425 w 620"/>
                  <a:gd name="T5" fmla="*/ 19 h 269"/>
                  <a:gd name="T6" fmla="*/ 333 w 620"/>
                  <a:gd name="T7" fmla="*/ 28 h 269"/>
                  <a:gd name="T8" fmla="*/ 249 w 620"/>
                  <a:gd name="T9" fmla="*/ 56 h 269"/>
                  <a:gd name="T10" fmla="*/ 175 w 620"/>
                  <a:gd name="T11" fmla="*/ 84 h 269"/>
                  <a:gd name="T12" fmla="*/ 120 w 620"/>
                  <a:gd name="T13" fmla="*/ 111 h 269"/>
                  <a:gd name="T14" fmla="*/ 64 w 620"/>
                  <a:gd name="T15" fmla="*/ 148 h 269"/>
                  <a:gd name="T16" fmla="*/ 27 w 620"/>
                  <a:gd name="T17" fmla="*/ 186 h 269"/>
                  <a:gd name="T18" fmla="*/ 9 w 620"/>
                  <a:gd name="T19" fmla="*/ 232 h 269"/>
                  <a:gd name="T20" fmla="*/ 0 w 620"/>
                  <a:gd name="T21" fmla="*/ 269 h 269"/>
                  <a:gd name="T22" fmla="*/ 27 w 620"/>
                  <a:gd name="T23" fmla="*/ 269 h 269"/>
                  <a:gd name="T24" fmla="*/ 37 w 620"/>
                  <a:gd name="T25" fmla="*/ 232 h 269"/>
                  <a:gd name="T26" fmla="*/ 64 w 620"/>
                  <a:gd name="T27" fmla="*/ 186 h 269"/>
                  <a:gd name="T28" fmla="*/ 101 w 620"/>
                  <a:gd name="T29" fmla="*/ 139 h 269"/>
                  <a:gd name="T30" fmla="*/ 166 w 620"/>
                  <a:gd name="T31" fmla="*/ 111 h 269"/>
                  <a:gd name="T32" fmla="*/ 240 w 620"/>
                  <a:gd name="T33" fmla="*/ 74 h 269"/>
                  <a:gd name="T34" fmla="*/ 324 w 620"/>
                  <a:gd name="T35" fmla="*/ 47 h 269"/>
                  <a:gd name="T36" fmla="*/ 416 w 620"/>
                  <a:gd name="T37" fmla="*/ 28 h 269"/>
                  <a:gd name="T38" fmla="*/ 518 w 620"/>
                  <a:gd name="T39" fmla="*/ 19 h 269"/>
                  <a:gd name="T40" fmla="*/ 620 w 620"/>
                  <a:gd name="T41" fmla="*/ 19 h 269"/>
                  <a:gd name="T42" fmla="*/ 620 w 620"/>
                  <a:gd name="T43" fmla="*/ 0 h 2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20"/>
                  <a:gd name="T67" fmla="*/ 0 h 269"/>
                  <a:gd name="T68" fmla="*/ 620 w 620"/>
                  <a:gd name="T69" fmla="*/ 269 h 2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20" h="269">
                    <a:moveTo>
                      <a:pt x="620" y="0"/>
                    </a:moveTo>
                    <a:lnTo>
                      <a:pt x="518" y="10"/>
                    </a:lnTo>
                    <a:lnTo>
                      <a:pt x="425" y="19"/>
                    </a:lnTo>
                    <a:lnTo>
                      <a:pt x="333" y="28"/>
                    </a:lnTo>
                    <a:lnTo>
                      <a:pt x="249" y="56"/>
                    </a:lnTo>
                    <a:lnTo>
                      <a:pt x="175" y="84"/>
                    </a:lnTo>
                    <a:lnTo>
                      <a:pt x="120" y="111"/>
                    </a:lnTo>
                    <a:lnTo>
                      <a:pt x="64" y="148"/>
                    </a:lnTo>
                    <a:lnTo>
                      <a:pt x="27" y="186"/>
                    </a:lnTo>
                    <a:lnTo>
                      <a:pt x="9" y="232"/>
                    </a:lnTo>
                    <a:lnTo>
                      <a:pt x="0" y="269"/>
                    </a:lnTo>
                    <a:lnTo>
                      <a:pt x="27" y="269"/>
                    </a:lnTo>
                    <a:lnTo>
                      <a:pt x="37" y="232"/>
                    </a:lnTo>
                    <a:lnTo>
                      <a:pt x="64" y="186"/>
                    </a:lnTo>
                    <a:lnTo>
                      <a:pt x="101" y="139"/>
                    </a:lnTo>
                    <a:lnTo>
                      <a:pt x="166" y="111"/>
                    </a:lnTo>
                    <a:lnTo>
                      <a:pt x="240" y="74"/>
                    </a:lnTo>
                    <a:lnTo>
                      <a:pt x="324" y="47"/>
                    </a:lnTo>
                    <a:lnTo>
                      <a:pt x="416" y="28"/>
                    </a:lnTo>
                    <a:lnTo>
                      <a:pt x="518" y="19"/>
                    </a:lnTo>
                    <a:lnTo>
                      <a:pt x="620" y="19"/>
                    </a:lnTo>
                    <a:lnTo>
                      <a:pt x="62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8" name="Freeform 56">
                <a:extLst>
                  <a:ext uri="{FF2B5EF4-FFF2-40B4-BE49-F238E27FC236}">
                    <a16:creationId xmlns:a16="http://schemas.microsoft.com/office/drawing/2014/main" id="{AEB4BF14-DD0C-4050-97EB-0362A7650EC1}"/>
                  </a:ext>
                </a:extLst>
              </p:cNvPr>
              <p:cNvSpPr>
                <a:spLocks/>
              </p:cNvSpPr>
              <p:nvPr/>
            </p:nvSpPr>
            <p:spPr bwMode="auto">
              <a:xfrm>
                <a:off x="2541" y="2100"/>
                <a:ext cx="593" cy="250"/>
              </a:xfrm>
              <a:custGeom>
                <a:avLst/>
                <a:gdLst>
                  <a:gd name="T0" fmla="*/ 593 w 593"/>
                  <a:gd name="T1" fmla="*/ 0 h 250"/>
                  <a:gd name="T2" fmla="*/ 491 w 593"/>
                  <a:gd name="T3" fmla="*/ 0 h 250"/>
                  <a:gd name="T4" fmla="*/ 389 w 593"/>
                  <a:gd name="T5" fmla="*/ 9 h 250"/>
                  <a:gd name="T6" fmla="*/ 297 w 593"/>
                  <a:gd name="T7" fmla="*/ 28 h 250"/>
                  <a:gd name="T8" fmla="*/ 213 w 593"/>
                  <a:gd name="T9" fmla="*/ 55 h 250"/>
                  <a:gd name="T10" fmla="*/ 139 w 593"/>
                  <a:gd name="T11" fmla="*/ 92 h 250"/>
                  <a:gd name="T12" fmla="*/ 74 w 593"/>
                  <a:gd name="T13" fmla="*/ 120 h 250"/>
                  <a:gd name="T14" fmla="*/ 37 w 593"/>
                  <a:gd name="T15" fmla="*/ 167 h 250"/>
                  <a:gd name="T16" fmla="*/ 10 w 593"/>
                  <a:gd name="T17" fmla="*/ 213 h 250"/>
                  <a:gd name="T18" fmla="*/ 0 w 593"/>
                  <a:gd name="T19" fmla="*/ 250 h 250"/>
                  <a:gd name="T20" fmla="*/ 28 w 593"/>
                  <a:gd name="T21" fmla="*/ 250 h 250"/>
                  <a:gd name="T22" fmla="*/ 37 w 593"/>
                  <a:gd name="T23" fmla="*/ 213 h 250"/>
                  <a:gd name="T24" fmla="*/ 65 w 593"/>
                  <a:gd name="T25" fmla="*/ 167 h 250"/>
                  <a:gd name="T26" fmla="*/ 102 w 593"/>
                  <a:gd name="T27" fmla="*/ 129 h 250"/>
                  <a:gd name="T28" fmla="*/ 158 w 593"/>
                  <a:gd name="T29" fmla="*/ 92 h 250"/>
                  <a:gd name="T30" fmla="*/ 232 w 593"/>
                  <a:gd name="T31" fmla="*/ 65 h 250"/>
                  <a:gd name="T32" fmla="*/ 306 w 593"/>
                  <a:gd name="T33" fmla="*/ 37 h 250"/>
                  <a:gd name="T34" fmla="*/ 398 w 593"/>
                  <a:gd name="T35" fmla="*/ 28 h 250"/>
                  <a:gd name="T36" fmla="*/ 491 w 593"/>
                  <a:gd name="T37" fmla="*/ 9 h 250"/>
                  <a:gd name="T38" fmla="*/ 593 w 593"/>
                  <a:gd name="T39" fmla="*/ 9 h 250"/>
                  <a:gd name="T40" fmla="*/ 593 w 593"/>
                  <a:gd name="T41" fmla="*/ 0 h 2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3"/>
                  <a:gd name="T64" fmla="*/ 0 h 250"/>
                  <a:gd name="T65" fmla="*/ 593 w 593"/>
                  <a:gd name="T66" fmla="*/ 250 h 2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3" h="250">
                    <a:moveTo>
                      <a:pt x="593" y="0"/>
                    </a:moveTo>
                    <a:lnTo>
                      <a:pt x="491" y="0"/>
                    </a:lnTo>
                    <a:lnTo>
                      <a:pt x="389" y="9"/>
                    </a:lnTo>
                    <a:lnTo>
                      <a:pt x="297" y="28"/>
                    </a:lnTo>
                    <a:lnTo>
                      <a:pt x="213" y="55"/>
                    </a:lnTo>
                    <a:lnTo>
                      <a:pt x="139" y="92"/>
                    </a:lnTo>
                    <a:lnTo>
                      <a:pt x="74" y="120"/>
                    </a:lnTo>
                    <a:lnTo>
                      <a:pt x="37" y="167"/>
                    </a:lnTo>
                    <a:lnTo>
                      <a:pt x="10" y="213"/>
                    </a:lnTo>
                    <a:lnTo>
                      <a:pt x="0" y="250"/>
                    </a:lnTo>
                    <a:lnTo>
                      <a:pt x="28" y="250"/>
                    </a:lnTo>
                    <a:lnTo>
                      <a:pt x="37" y="213"/>
                    </a:lnTo>
                    <a:lnTo>
                      <a:pt x="65" y="167"/>
                    </a:lnTo>
                    <a:lnTo>
                      <a:pt x="102" y="129"/>
                    </a:lnTo>
                    <a:lnTo>
                      <a:pt x="158" y="92"/>
                    </a:lnTo>
                    <a:lnTo>
                      <a:pt x="232" y="65"/>
                    </a:lnTo>
                    <a:lnTo>
                      <a:pt x="306" y="37"/>
                    </a:lnTo>
                    <a:lnTo>
                      <a:pt x="398" y="28"/>
                    </a:lnTo>
                    <a:lnTo>
                      <a:pt x="491" y="9"/>
                    </a:lnTo>
                    <a:lnTo>
                      <a:pt x="593" y="9"/>
                    </a:lnTo>
                    <a:lnTo>
                      <a:pt x="593"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9" name="Freeform 57">
                <a:extLst>
                  <a:ext uri="{FF2B5EF4-FFF2-40B4-BE49-F238E27FC236}">
                    <a16:creationId xmlns:a16="http://schemas.microsoft.com/office/drawing/2014/main" id="{80A61877-7A26-4C2E-BD30-998611D69F38}"/>
                  </a:ext>
                </a:extLst>
              </p:cNvPr>
              <p:cNvSpPr>
                <a:spLocks/>
              </p:cNvSpPr>
              <p:nvPr/>
            </p:nvSpPr>
            <p:spPr bwMode="auto">
              <a:xfrm>
                <a:off x="2569" y="2109"/>
                <a:ext cx="565" cy="241"/>
              </a:xfrm>
              <a:custGeom>
                <a:avLst/>
                <a:gdLst>
                  <a:gd name="T0" fmla="*/ 565 w 565"/>
                  <a:gd name="T1" fmla="*/ 0 h 241"/>
                  <a:gd name="T2" fmla="*/ 463 w 565"/>
                  <a:gd name="T3" fmla="*/ 0 h 241"/>
                  <a:gd name="T4" fmla="*/ 370 w 565"/>
                  <a:gd name="T5" fmla="*/ 19 h 241"/>
                  <a:gd name="T6" fmla="*/ 278 w 565"/>
                  <a:gd name="T7" fmla="*/ 28 h 241"/>
                  <a:gd name="T8" fmla="*/ 204 w 565"/>
                  <a:gd name="T9" fmla="*/ 56 h 241"/>
                  <a:gd name="T10" fmla="*/ 130 w 565"/>
                  <a:gd name="T11" fmla="*/ 83 h 241"/>
                  <a:gd name="T12" fmla="*/ 74 w 565"/>
                  <a:gd name="T13" fmla="*/ 120 h 241"/>
                  <a:gd name="T14" fmla="*/ 37 w 565"/>
                  <a:gd name="T15" fmla="*/ 158 h 241"/>
                  <a:gd name="T16" fmla="*/ 9 w 565"/>
                  <a:gd name="T17" fmla="*/ 204 h 241"/>
                  <a:gd name="T18" fmla="*/ 0 w 565"/>
                  <a:gd name="T19" fmla="*/ 241 h 241"/>
                  <a:gd name="T20" fmla="*/ 28 w 565"/>
                  <a:gd name="T21" fmla="*/ 241 h 241"/>
                  <a:gd name="T22" fmla="*/ 37 w 565"/>
                  <a:gd name="T23" fmla="*/ 204 h 241"/>
                  <a:gd name="T24" fmla="*/ 56 w 565"/>
                  <a:gd name="T25" fmla="*/ 167 h 241"/>
                  <a:gd name="T26" fmla="*/ 102 w 565"/>
                  <a:gd name="T27" fmla="*/ 130 h 241"/>
                  <a:gd name="T28" fmla="*/ 157 w 565"/>
                  <a:gd name="T29" fmla="*/ 93 h 241"/>
                  <a:gd name="T30" fmla="*/ 222 w 565"/>
                  <a:gd name="T31" fmla="*/ 65 h 241"/>
                  <a:gd name="T32" fmla="*/ 296 w 565"/>
                  <a:gd name="T33" fmla="*/ 46 h 241"/>
                  <a:gd name="T34" fmla="*/ 380 w 565"/>
                  <a:gd name="T35" fmla="*/ 28 h 241"/>
                  <a:gd name="T36" fmla="*/ 472 w 565"/>
                  <a:gd name="T37" fmla="*/ 19 h 241"/>
                  <a:gd name="T38" fmla="*/ 565 w 565"/>
                  <a:gd name="T39" fmla="*/ 9 h 241"/>
                  <a:gd name="T40" fmla="*/ 565 w 565"/>
                  <a:gd name="T41" fmla="*/ 0 h 2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5"/>
                  <a:gd name="T64" fmla="*/ 0 h 241"/>
                  <a:gd name="T65" fmla="*/ 565 w 565"/>
                  <a:gd name="T66" fmla="*/ 241 h 2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5" h="241">
                    <a:moveTo>
                      <a:pt x="565" y="0"/>
                    </a:moveTo>
                    <a:lnTo>
                      <a:pt x="463" y="0"/>
                    </a:lnTo>
                    <a:lnTo>
                      <a:pt x="370" y="19"/>
                    </a:lnTo>
                    <a:lnTo>
                      <a:pt x="278" y="28"/>
                    </a:lnTo>
                    <a:lnTo>
                      <a:pt x="204" y="56"/>
                    </a:lnTo>
                    <a:lnTo>
                      <a:pt x="130" y="83"/>
                    </a:lnTo>
                    <a:lnTo>
                      <a:pt x="74" y="120"/>
                    </a:lnTo>
                    <a:lnTo>
                      <a:pt x="37" y="158"/>
                    </a:lnTo>
                    <a:lnTo>
                      <a:pt x="9" y="204"/>
                    </a:lnTo>
                    <a:lnTo>
                      <a:pt x="0" y="241"/>
                    </a:lnTo>
                    <a:lnTo>
                      <a:pt x="28" y="241"/>
                    </a:lnTo>
                    <a:lnTo>
                      <a:pt x="37" y="204"/>
                    </a:lnTo>
                    <a:lnTo>
                      <a:pt x="56" y="167"/>
                    </a:lnTo>
                    <a:lnTo>
                      <a:pt x="102" y="130"/>
                    </a:lnTo>
                    <a:lnTo>
                      <a:pt x="157" y="93"/>
                    </a:lnTo>
                    <a:lnTo>
                      <a:pt x="222" y="65"/>
                    </a:lnTo>
                    <a:lnTo>
                      <a:pt x="296" y="46"/>
                    </a:lnTo>
                    <a:lnTo>
                      <a:pt x="380" y="28"/>
                    </a:lnTo>
                    <a:lnTo>
                      <a:pt x="472" y="19"/>
                    </a:lnTo>
                    <a:lnTo>
                      <a:pt x="565" y="9"/>
                    </a:lnTo>
                    <a:lnTo>
                      <a:pt x="565"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0" name="Freeform 58">
                <a:extLst>
                  <a:ext uri="{FF2B5EF4-FFF2-40B4-BE49-F238E27FC236}">
                    <a16:creationId xmlns:a16="http://schemas.microsoft.com/office/drawing/2014/main" id="{D641BC92-929E-44B2-ACA3-C033ADD97497}"/>
                  </a:ext>
                </a:extLst>
              </p:cNvPr>
              <p:cNvSpPr>
                <a:spLocks/>
              </p:cNvSpPr>
              <p:nvPr/>
            </p:nvSpPr>
            <p:spPr bwMode="auto">
              <a:xfrm>
                <a:off x="2597" y="2118"/>
                <a:ext cx="537" cy="232"/>
              </a:xfrm>
              <a:custGeom>
                <a:avLst/>
                <a:gdLst>
                  <a:gd name="T0" fmla="*/ 537 w 537"/>
                  <a:gd name="T1" fmla="*/ 0 h 232"/>
                  <a:gd name="T2" fmla="*/ 444 w 537"/>
                  <a:gd name="T3" fmla="*/ 10 h 232"/>
                  <a:gd name="T4" fmla="*/ 352 w 537"/>
                  <a:gd name="T5" fmla="*/ 19 h 232"/>
                  <a:gd name="T6" fmla="*/ 268 w 537"/>
                  <a:gd name="T7" fmla="*/ 37 h 232"/>
                  <a:gd name="T8" fmla="*/ 194 w 537"/>
                  <a:gd name="T9" fmla="*/ 56 h 232"/>
                  <a:gd name="T10" fmla="*/ 129 w 537"/>
                  <a:gd name="T11" fmla="*/ 84 h 232"/>
                  <a:gd name="T12" fmla="*/ 74 w 537"/>
                  <a:gd name="T13" fmla="*/ 121 h 232"/>
                  <a:gd name="T14" fmla="*/ 28 w 537"/>
                  <a:gd name="T15" fmla="*/ 158 h 232"/>
                  <a:gd name="T16" fmla="*/ 9 w 537"/>
                  <a:gd name="T17" fmla="*/ 195 h 232"/>
                  <a:gd name="T18" fmla="*/ 0 w 537"/>
                  <a:gd name="T19" fmla="*/ 232 h 232"/>
                  <a:gd name="T20" fmla="*/ 28 w 537"/>
                  <a:gd name="T21" fmla="*/ 232 h 232"/>
                  <a:gd name="T22" fmla="*/ 37 w 537"/>
                  <a:gd name="T23" fmla="*/ 195 h 232"/>
                  <a:gd name="T24" fmla="*/ 55 w 537"/>
                  <a:gd name="T25" fmla="*/ 158 h 232"/>
                  <a:gd name="T26" fmla="*/ 92 w 537"/>
                  <a:gd name="T27" fmla="*/ 121 h 232"/>
                  <a:gd name="T28" fmla="*/ 148 w 537"/>
                  <a:gd name="T29" fmla="*/ 93 h 232"/>
                  <a:gd name="T30" fmla="*/ 213 w 537"/>
                  <a:gd name="T31" fmla="*/ 65 h 232"/>
                  <a:gd name="T32" fmla="*/ 278 w 537"/>
                  <a:gd name="T33" fmla="*/ 47 h 232"/>
                  <a:gd name="T34" fmla="*/ 361 w 537"/>
                  <a:gd name="T35" fmla="*/ 28 h 232"/>
                  <a:gd name="T36" fmla="*/ 444 w 537"/>
                  <a:gd name="T37" fmla="*/ 19 h 232"/>
                  <a:gd name="T38" fmla="*/ 537 w 537"/>
                  <a:gd name="T39" fmla="*/ 19 h 232"/>
                  <a:gd name="T40" fmla="*/ 537 w 537"/>
                  <a:gd name="T41" fmla="*/ 0 h 2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7"/>
                  <a:gd name="T64" fmla="*/ 0 h 232"/>
                  <a:gd name="T65" fmla="*/ 537 w 537"/>
                  <a:gd name="T66" fmla="*/ 232 h 2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7" h="232">
                    <a:moveTo>
                      <a:pt x="537" y="0"/>
                    </a:moveTo>
                    <a:lnTo>
                      <a:pt x="444" y="10"/>
                    </a:lnTo>
                    <a:lnTo>
                      <a:pt x="352" y="19"/>
                    </a:lnTo>
                    <a:lnTo>
                      <a:pt x="268" y="37"/>
                    </a:lnTo>
                    <a:lnTo>
                      <a:pt x="194" y="56"/>
                    </a:lnTo>
                    <a:lnTo>
                      <a:pt x="129" y="84"/>
                    </a:lnTo>
                    <a:lnTo>
                      <a:pt x="74" y="121"/>
                    </a:lnTo>
                    <a:lnTo>
                      <a:pt x="28" y="158"/>
                    </a:lnTo>
                    <a:lnTo>
                      <a:pt x="9" y="195"/>
                    </a:lnTo>
                    <a:lnTo>
                      <a:pt x="0" y="232"/>
                    </a:lnTo>
                    <a:lnTo>
                      <a:pt x="28" y="232"/>
                    </a:lnTo>
                    <a:lnTo>
                      <a:pt x="37" y="195"/>
                    </a:lnTo>
                    <a:lnTo>
                      <a:pt x="55" y="158"/>
                    </a:lnTo>
                    <a:lnTo>
                      <a:pt x="92" y="121"/>
                    </a:lnTo>
                    <a:lnTo>
                      <a:pt x="148" y="93"/>
                    </a:lnTo>
                    <a:lnTo>
                      <a:pt x="213" y="65"/>
                    </a:lnTo>
                    <a:lnTo>
                      <a:pt x="278" y="47"/>
                    </a:lnTo>
                    <a:lnTo>
                      <a:pt x="361" y="28"/>
                    </a:lnTo>
                    <a:lnTo>
                      <a:pt x="444" y="19"/>
                    </a:lnTo>
                    <a:lnTo>
                      <a:pt x="537" y="19"/>
                    </a:lnTo>
                    <a:lnTo>
                      <a:pt x="537"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1" name="Freeform 59">
                <a:extLst>
                  <a:ext uri="{FF2B5EF4-FFF2-40B4-BE49-F238E27FC236}">
                    <a16:creationId xmlns:a16="http://schemas.microsoft.com/office/drawing/2014/main" id="{A12AE114-D1EC-4047-937A-273408C2EF7D}"/>
                  </a:ext>
                </a:extLst>
              </p:cNvPr>
              <p:cNvSpPr>
                <a:spLocks/>
              </p:cNvSpPr>
              <p:nvPr/>
            </p:nvSpPr>
            <p:spPr bwMode="auto">
              <a:xfrm>
                <a:off x="2625" y="2137"/>
                <a:ext cx="509" cy="213"/>
              </a:xfrm>
              <a:custGeom>
                <a:avLst/>
                <a:gdLst>
                  <a:gd name="T0" fmla="*/ 509 w 509"/>
                  <a:gd name="T1" fmla="*/ 0 h 213"/>
                  <a:gd name="T2" fmla="*/ 416 w 509"/>
                  <a:gd name="T3" fmla="*/ 0 h 213"/>
                  <a:gd name="T4" fmla="*/ 333 w 509"/>
                  <a:gd name="T5" fmla="*/ 9 h 213"/>
                  <a:gd name="T6" fmla="*/ 250 w 509"/>
                  <a:gd name="T7" fmla="*/ 28 h 213"/>
                  <a:gd name="T8" fmla="*/ 185 w 509"/>
                  <a:gd name="T9" fmla="*/ 46 h 213"/>
                  <a:gd name="T10" fmla="*/ 120 w 509"/>
                  <a:gd name="T11" fmla="*/ 74 h 213"/>
                  <a:gd name="T12" fmla="*/ 64 w 509"/>
                  <a:gd name="T13" fmla="*/ 102 h 213"/>
                  <a:gd name="T14" fmla="*/ 27 w 509"/>
                  <a:gd name="T15" fmla="*/ 139 h 213"/>
                  <a:gd name="T16" fmla="*/ 9 w 509"/>
                  <a:gd name="T17" fmla="*/ 176 h 213"/>
                  <a:gd name="T18" fmla="*/ 0 w 509"/>
                  <a:gd name="T19" fmla="*/ 213 h 213"/>
                  <a:gd name="T20" fmla="*/ 27 w 509"/>
                  <a:gd name="T21" fmla="*/ 213 h 213"/>
                  <a:gd name="T22" fmla="*/ 37 w 509"/>
                  <a:gd name="T23" fmla="*/ 176 h 213"/>
                  <a:gd name="T24" fmla="*/ 64 w 509"/>
                  <a:gd name="T25" fmla="*/ 139 h 213"/>
                  <a:gd name="T26" fmla="*/ 111 w 509"/>
                  <a:gd name="T27" fmla="*/ 102 h 213"/>
                  <a:gd name="T28" fmla="*/ 166 w 509"/>
                  <a:gd name="T29" fmla="*/ 65 h 213"/>
                  <a:gd name="T30" fmla="*/ 240 w 509"/>
                  <a:gd name="T31" fmla="*/ 46 h 213"/>
                  <a:gd name="T32" fmla="*/ 324 w 509"/>
                  <a:gd name="T33" fmla="*/ 28 h 213"/>
                  <a:gd name="T34" fmla="*/ 416 w 509"/>
                  <a:gd name="T35" fmla="*/ 9 h 213"/>
                  <a:gd name="T36" fmla="*/ 509 w 509"/>
                  <a:gd name="T37" fmla="*/ 9 h 213"/>
                  <a:gd name="T38" fmla="*/ 509 w 509"/>
                  <a:gd name="T39" fmla="*/ 0 h 2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9"/>
                  <a:gd name="T61" fmla="*/ 0 h 213"/>
                  <a:gd name="T62" fmla="*/ 509 w 509"/>
                  <a:gd name="T63" fmla="*/ 213 h 2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9" h="213">
                    <a:moveTo>
                      <a:pt x="509" y="0"/>
                    </a:moveTo>
                    <a:lnTo>
                      <a:pt x="416" y="0"/>
                    </a:lnTo>
                    <a:lnTo>
                      <a:pt x="333" y="9"/>
                    </a:lnTo>
                    <a:lnTo>
                      <a:pt x="250" y="28"/>
                    </a:lnTo>
                    <a:lnTo>
                      <a:pt x="185" y="46"/>
                    </a:lnTo>
                    <a:lnTo>
                      <a:pt x="120" y="74"/>
                    </a:lnTo>
                    <a:lnTo>
                      <a:pt x="64" y="102"/>
                    </a:lnTo>
                    <a:lnTo>
                      <a:pt x="27" y="139"/>
                    </a:lnTo>
                    <a:lnTo>
                      <a:pt x="9" y="176"/>
                    </a:lnTo>
                    <a:lnTo>
                      <a:pt x="0" y="213"/>
                    </a:lnTo>
                    <a:lnTo>
                      <a:pt x="27" y="213"/>
                    </a:lnTo>
                    <a:lnTo>
                      <a:pt x="37" y="176"/>
                    </a:lnTo>
                    <a:lnTo>
                      <a:pt x="64" y="139"/>
                    </a:lnTo>
                    <a:lnTo>
                      <a:pt x="111" y="102"/>
                    </a:lnTo>
                    <a:lnTo>
                      <a:pt x="166" y="65"/>
                    </a:lnTo>
                    <a:lnTo>
                      <a:pt x="240" y="46"/>
                    </a:lnTo>
                    <a:lnTo>
                      <a:pt x="324" y="28"/>
                    </a:lnTo>
                    <a:lnTo>
                      <a:pt x="416" y="9"/>
                    </a:lnTo>
                    <a:lnTo>
                      <a:pt x="509" y="9"/>
                    </a:lnTo>
                    <a:lnTo>
                      <a:pt x="509"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2" name="Freeform 60">
                <a:extLst>
                  <a:ext uri="{FF2B5EF4-FFF2-40B4-BE49-F238E27FC236}">
                    <a16:creationId xmlns:a16="http://schemas.microsoft.com/office/drawing/2014/main" id="{05424699-CECB-4308-9ED5-8BC375CA551B}"/>
                  </a:ext>
                </a:extLst>
              </p:cNvPr>
              <p:cNvSpPr>
                <a:spLocks/>
              </p:cNvSpPr>
              <p:nvPr/>
            </p:nvSpPr>
            <p:spPr bwMode="auto">
              <a:xfrm>
                <a:off x="2652" y="2146"/>
                <a:ext cx="482" cy="204"/>
              </a:xfrm>
              <a:custGeom>
                <a:avLst/>
                <a:gdLst>
                  <a:gd name="T0" fmla="*/ 482 w 482"/>
                  <a:gd name="T1" fmla="*/ 0 h 204"/>
                  <a:gd name="T2" fmla="*/ 389 w 482"/>
                  <a:gd name="T3" fmla="*/ 0 h 204"/>
                  <a:gd name="T4" fmla="*/ 297 w 482"/>
                  <a:gd name="T5" fmla="*/ 19 h 204"/>
                  <a:gd name="T6" fmla="*/ 213 w 482"/>
                  <a:gd name="T7" fmla="*/ 37 h 204"/>
                  <a:gd name="T8" fmla="*/ 139 w 482"/>
                  <a:gd name="T9" fmla="*/ 56 h 204"/>
                  <a:gd name="T10" fmla="*/ 84 w 482"/>
                  <a:gd name="T11" fmla="*/ 93 h 204"/>
                  <a:gd name="T12" fmla="*/ 37 w 482"/>
                  <a:gd name="T13" fmla="*/ 130 h 204"/>
                  <a:gd name="T14" fmla="*/ 10 w 482"/>
                  <a:gd name="T15" fmla="*/ 167 h 204"/>
                  <a:gd name="T16" fmla="*/ 0 w 482"/>
                  <a:gd name="T17" fmla="*/ 204 h 204"/>
                  <a:gd name="T18" fmla="*/ 28 w 482"/>
                  <a:gd name="T19" fmla="*/ 204 h 204"/>
                  <a:gd name="T20" fmla="*/ 37 w 482"/>
                  <a:gd name="T21" fmla="*/ 167 h 204"/>
                  <a:gd name="T22" fmla="*/ 65 w 482"/>
                  <a:gd name="T23" fmla="*/ 130 h 204"/>
                  <a:gd name="T24" fmla="*/ 102 w 482"/>
                  <a:gd name="T25" fmla="*/ 102 h 204"/>
                  <a:gd name="T26" fmla="*/ 158 w 482"/>
                  <a:gd name="T27" fmla="*/ 65 h 204"/>
                  <a:gd name="T28" fmla="*/ 232 w 482"/>
                  <a:gd name="T29" fmla="*/ 46 h 204"/>
                  <a:gd name="T30" fmla="*/ 306 w 482"/>
                  <a:gd name="T31" fmla="*/ 28 h 204"/>
                  <a:gd name="T32" fmla="*/ 389 w 482"/>
                  <a:gd name="T33" fmla="*/ 19 h 204"/>
                  <a:gd name="T34" fmla="*/ 482 w 482"/>
                  <a:gd name="T35" fmla="*/ 9 h 204"/>
                  <a:gd name="T36" fmla="*/ 482 w 482"/>
                  <a:gd name="T37" fmla="*/ 0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2"/>
                  <a:gd name="T58" fmla="*/ 0 h 204"/>
                  <a:gd name="T59" fmla="*/ 482 w 482"/>
                  <a:gd name="T60" fmla="*/ 204 h 2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2" h="204">
                    <a:moveTo>
                      <a:pt x="482" y="0"/>
                    </a:moveTo>
                    <a:lnTo>
                      <a:pt x="389" y="0"/>
                    </a:lnTo>
                    <a:lnTo>
                      <a:pt x="297" y="19"/>
                    </a:lnTo>
                    <a:lnTo>
                      <a:pt x="213" y="37"/>
                    </a:lnTo>
                    <a:lnTo>
                      <a:pt x="139" y="56"/>
                    </a:lnTo>
                    <a:lnTo>
                      <a:pt x="84" y="93"/>
                    </a:lnTo>
                    <a:lnTo>
                      <a:pt x="37" y="130"/>
                    </a:lnTo>
                    <a:lnTo>
                      <a:pt x="10" y="167"/>
                    </a:lnTo>
                    <a:lnTo>
                      <a:pt x="0" y="204"/>
                    </a:lnTo>
                    <a:lnTo>
                      <a:pt x="28" y="204"/>
                    </a:lnTo>
                    <a:lnTo>
                      <a:pt x="37" y="167"/>
                    </a:lnTo>
                    <a:lnTo>
                      <a:pt x="65" y="130"/>
                    </a:lnTo>
                    <a:lnTo>
                      <a:pt x="102" y="102"/>
                    </a:lnTo>
                    <a:lnTo>
                      <a:pt x="158" y="65"/>
                    </a:lnTo>
                    <a:lnTo>
                      <a:pt x="232" y="46"/>
                    </a:lnTo>
                    <a:lnTo>
                      <a:pt x="306" y="28"/>
                    </a:lnTo>
                    <a:lnTo>
                      <a:pt x="389" y="19"/>
                    </a:lnTo>
                    <a:lnTo>
                      <a:pt x="482" y="9"/>
                    </a:lnTo>
                    <a:lnTo>
                      <a:pt x="482"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3" name="Freeform 61">
                <a:extLst>
                  <a:ext uri="{FF2B5EF4-FFF2-40B4-BE49-F238E27FC236}">
                    <a16:creationId xmlns:a16="http://schemas.microsoft.com/office/drawing/2014/main" id="{E159A9AF-0920-4E80-80C4-3E1A35E98D02}"/>
                  </a:ext>
                </a:extLst>
              </p:cNvPr>
              <p:cNvSpPr>
                <a:spLocks/>
              </p:cNvSpPr>
              <p:nvPr/>
            </p:nvSpPr>
            <p:spPr bwMode="auto">
              <a:xfrm>
                <a:off x="2680" y="2155"/>
                <a:ext cx="454" cy="195"/>
              </a:xfrm>
              <a:custGeom>
                <a:avLst/>
                <a:gdLst>
                  <a:gd name="T0" fmla="*/ 454 w 454"/>
                  <a:gd name="T1" fmla="*/ 0 h 195"/>
                  <a:gd name="T2" fmla="*/ 361 w 454"/>
                  <a:gd name="T3" fmla="*/ 10 h 195"/>
                  <a:gd name="T4" fmla="*/ 278 w 454"/>
                  <a:gd name="T5" fmla="*/ 19 h 195"/>
                  <a:gd name="T6" fmla="*/ 204 w 454"/>
                  <a:gd name="T7" fmla="*/ 37 h 195"/>
                  <a:gd name="T8" fmla="*/ 130 w 454"/>
                  <a:gd name="T9" fmla="*/ 56 h 195"/>
                  <a:gd name="T10" fmla="*/ 74 w 454"/>
                  <a:gd name="T11" fmla="*/ 93 h 195"/>
                  <a:gd name="T12" fmla="*/ 37 w 454"/>
                  <a:gd name="T13" fmla="*/ 121 h 195"/>
                  <a:gd name="T14" fmla="*/ 9 w 454"/>
                  <a:gd name="T15" fmla="*/ 158 h 195"/>
                  <a:gd name="T16" fmla="*/ 0 w 454"/>
                  <a:gd name="T17" fmla="*/ 195 h 195"/>
                  <a:gd name="T18" fmla="*/ 28 w 454"/>
                  <a:gd name="T19" fmla="*/ 195 h 195"/>
                  <a:gd name="T20" fmla="*/ 37 w 454"/>
                  <a:gd name="T21" fmla="*/ 158 h 195"/>
                  <a:gd name="T22" fmla="*/ 65 w 454"/>
                  <a:gd name="T23" fmla="*/ 130 h 195"/>
                  <a:gd name="T24" fmla="*/ 102 w 454"/>
                  <a:gd name="T25" fmla="*/ 93 h 195"/>
                  <a:gd name="T26" fmla="*/ 158 w 454"/>
                  <a:gd name="T27" fmla="*/ 65 h 195"/>
                  <a:gd name="T28" fmla="*/ 213 w 454"/>
                  <a:gd name="T29" fmla="*/ 47 h 195"/>
                  <a:gd name="T30" fmla="*/ 287 w 454"/>
                  <a:gd name="T31" fmla="*/ 28 h 195"/>
                  <a:gd name="T32" fmla="*/ 370 w 454"/>
                  <a:gd name="T33" fmla="*/ 19 h 195"/>
                  <a:gd name="T34" fmla="*/ 454 w 454"/>
                  <a:gd name="T35" fmla="*/ 19 h 195"/>
                  <a:gd name="T36" fmla="*/ 454 w 454"/>
                  <a:gd name="T37" fmla="*/ 0 h 1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4"/>
                  <a:gd name="T58" fmla="*/ 0 h 195"/>
                  <a:gd name="T59" fmla="*/ 454 w 454"/>
                  <a:gd name="T60" fmla="*/ 195 h 1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4" h="195">
                    <a:moveTo>
                      <a:pt x="454" y="0"/>
                    </a:moveTo>
                    <a:lnTo>
                      <a:pt x="361" y="10"/>
                    </a:lnTo>
                    <a:lnTo>
                      <a:pt x="278" y="19"/>
                    </a:lnTo>
                    <a:lnTo>
                      <a:pt x="204" y="37"/>
                    </a:lnTo>
                    <a:lnTo>
                      <a:pt x="130" y="56"/>
                    </a:lnTo>
                    <a:lnTo>
                      <a:pt x="74" y="93"/>
                    </a:lnTo>
                    <a:lnTo>
                      <a:pt x="37" y="121"/>
                    </a:lnTo>
                    <a:lnTo>
                      <a:pt x="9" y="158"/>
                    </a:lnTo>
                    <a:lnTo>
                      <a:pt x="0" y="195"/>
                    </a:lnTo>
                    <a:lnTo>
                      <a:pt x="28" y="195"/>
                    </a:lnTo>
                    <a:lnTo>
                      <a:pt x="37" y="158"/>
                    </a:lnTo>
                    <a:lnTo>
                      <a:pt x="65" y="130"/>
                    </a:lnTo>
                    <a:lnTo>
                      <a:pt x="102" y="93"/>
                    </a:lnTo>
                    <a:lnTo>
                      <a:pt x="158" y="65"/>
                    </a:lnTo>
                    <a:lnTo>
                      <a:pt x="213" y="47"/>
                    </a:lnTo>
                    <a:lnTo>
                      <a:pt x="287" y="28"/>
                    </a:lnTo>
                    <a:lnTo>
                      <a:pt x="370" y="19"/>
                    </a:lnTo>
                    <a:lnTo>
                      <a:pt x="454" y="19"/>
                    </a:lnTo>
                    <a:lnTo>
                      <a:pt x="454"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4" name="Freeform 62">
                <a:extLst>
                  <a:ext uri="{FF2B5EF4-FFF2-40B4-BE49-F238E27FC236}">
                    <a16:creationId xmlns:a16="http://schemas.microsoft.com/office/drawing/2014/main" id="{B874B36C-D9BB-4847-87FA-4130CF8160B8}"/>
                  </a:ext>
                </a:extLst>
              </p:cNvPr>
              <p:cNvSpPr>
                <a:spLocks/>
              </p:cNvSpPr>
              <p:nvPr/>
            </p:nvSpPr>
            <p:spPr bwMode="auto">
              <a:xfrm>
                <a:off x="2708" y="2174"/>
                <a:ext cx="426" cy="176"/>
              </a:xfrm>
              <a:custGeom>
                <a:avLst/>
                <a:gdLst>
                  <a:gd name="T0" fmla="*/ 426 w 426"/>
                  <a:gd name="T1" fmla="*/ 0 h 176"/>
                  <a:gd name="T2" fmla="*/ 342 w 426"/>
                  <a:gd name="T3" fmla="*/ 0 h 176"/>
                  <a:gd name="T4" fmla="*/ 259 w 426"/>
                  <a:gd name="T5" fmla="*/ 9 h 176"/>
                  <a:gd name="T6" fmla="*/ 185 w 426"/>
                  <a:gd name="T7" fmla="*/ 28 h 176"/>
                  <a:gd name="T8" fmla="*/ 130 w 426"/>
                  <a:gd name="T9" fmla="*/ 46 h 176"/>
                  <a:gd name="T10" fmla="*/ 74 w 426"/>
                  <a:gd name="T11" fmla="*/ 74 h 176"/>
                  <a:gd name="T12" fmla="*/ 37 w 426"/>
                  <a:gd name="T13" fmla="*/ 111 h 176"/>
                  <a:gd name="T14" fmla="*/ 9 w 426"/>
                  <a:gd name="T15" fmla="*/ 139 h 176"/>
                  <a:gd name="T16" fmla="*/ 0 w 426"/>
                  <a:gd name="T17" fmla="*/ 176 h 176"/>
                  <a:gd name="T18" fmla="*/ 28 w 426"/>
                  <a:gd name="T19" fmla="*/ 176 h 176"/>
                  <a:gd name="T20" fmla="*/ 37 w 426"/>
                  <a:gd name="T21" fmla="*/ 148 h 176"/>
                  <a:gd name="T22" fmla="*/ 55 w 426"/>
                  <a:gd name="T23" fmla="*/ 111 h 176"/>
                  <a:gd name="T24" fmla="*/ 92 w 426"/>
                  <a:gd name="T25" fmla="*/ 83 h 176"/>
                  <a:gd name="T26" fmla="*/ 148 w 426"/>
                  <a:gd name="T27" fmla="*/ 55 h 176"/>
                  <a:gd name="T28" fmla="*/ 204 w 426"/>
                  <a:gd name="T29" fmla="*/ 37 h 176"/>
                  <a:gd name="T30" fmla="*/ 268 w 426"/>
                  <a:gd name="T31" fmla="*/ 18 h 176"/>
                  <a:gd name="T32" fmla="*/ 342 w 426"/>
                  <a:gd name="T33" fmla="*/ 9 h 176"/>
                  <a:gd name="T34" fmla="*/ 426 w 426"/>
                  <a:gd name="T35" fmla="*/ 9 h 176"/>
                  <a:gd name="T36" fmla="*/ 426 w 426"/>
                  <a:gd name="T37" fmla="*/ 0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6"/>
                  <a:gd name="T58" fmla="*/ 0 h 176"/>
                  <a:gd name="T59" fmla="*/ 426 w 426"/>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6" h="176">
                    <a:moveTo>
                      <a:pt x="426" y="0"/>
                    </a:moveTo>
                    <a:lnTo>
                      <a:pt x="342" y="0"/>
                    </a:lnTo>
                    <a:lnTo>
                      <a:pt x="259" y="9"/>
                    </a:lnTo>
                    <a:lnTo>
                      <a:pt x="185" y="28"/>
                    </a:lnTo>
                    <a:lnTo>
                      <a:pt x="130" y="46"/>
                    </a:lnTo>
                    <a:lnTo>
                      <a:pt x="74" y="74"/>
                    </a:lnTo>
                    <a:lnTo>
                      <a:pt x="37" y="111"/>
                    </a:lnTo>
                    <a:lnTo>
                      <a:pt x="9" y="139"/>
                    </a:lnTo>
                    <a:lnTo>
                      <a:pt x="0" y="176"/>
                    </a:lnTo>
                    <a:lnTo>
                      <a:pt x="28" y="176"/>
                    </a:lnTo>
                    <a:lnTo>
                      <a:pt x="37" y="148"/>
                    </a:lnTo>
                    <a:lnTo>
                      <a:pt x="55" y="111"/>
                    </a:lnTo>
                    <a:lnTo>
                      <a:pt x="92" y="83"/>
                    </a:lnTo>
                    <a:lnTo>
                      <a:pt x="148" y="55"/>
                    </a:lnTo>
                    <a:lnTo>
                      <a:pt x="204" y="37"/>
                    </a:lnTo>
                    <a:lnTo>
                      <a:pt x="268" y="18"/>
                    </a:lnTo>
                    <a:lnTo>
                      <a:pt x="342" y="9"/>
                    </a:lnTo>
                    <a:lnTo>
                      <a:pt x="426" y="9"/>
                    </a:lnTo>
                    <a:lnTo>
                      <a:pt x="426"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5" name="Freeform 63">
                <a:extLst>
                  <a:ext uri="{FF2B5EF4-FFF2-40B4-BE49-F238E27FC236}">
                    <a16:creationId xmlns:a16="http://schemas.microsoft.com/office/drawing/2014/main" id="{611FD817-A18F-4A09-9269-2C2E74BB2D72}"/>
                  </a:ext>
                </a:extLst>
              </p:cNvPr>
              <p:cNvSpPr>
                <a:spLocks/>
              </p:cNvSpPr>
              <p:nvPr/>
            </p:nvSpPr>
            <p:spPr bwMode="auto">
              <a:xfrm>
                <a:off x="2736" y="2183"/>
                <a:ext cx="398" cy="167"/>
              </a:xfrm>
              <a:custGeom>
                <a:avLst/>
                <a:gdLst>
                  <a:gd name="T0" fmla="*/ 398 w 398"/>
                  <a:gd name="T1" fmla="*/ 0 h 167"/>
                  <a:gd name="T2" fmla="*/ 314 w 398"/>
                  <a:gd name="T3" fmla="*/ 0 h 167"/>
                  <a:gd name="T4" fmla="*/ 240 w 398"/>
                  <a:gd name="T5" fmla="*/ 9 h 167"/>
                  <a:gd name="T6" fmla="*/ 176 w 398"/>
                  <a:gd name="T7" fmla="*/ 28 h 167"/>
                  <a:gd name="T8" fmla="*/ 120 w 398"/>
                  <a:gd name="T9" fmla="*/ 46 h 167"/>
                  <a:gd name="T10" fmla="*/ 64 w 398"/>
                  <a:gd name="T11" fmla="*/ 74 h 167"/>
                  <a:gd name="T12" fmla="*/ 27 w 398"/>
                  <a:gd name="T13" fmla="*/ 102 h 167"/>
                  <a:gd name="T14" fmla="*/ 9 w 398"/>
                  <a:gd name="T15" fmla="*/ 139 h 167"/>
                  <a:gd name="T16" fmla="*/ 0 w 398"/>
                  <a:gd name="T17" fmla="*/ 167 h 167"/>
                  <a:gd name="T18" fmla="*/ 27 w 398"/>
                  <a:gd name="T19" fmla="*/ 167 h 167"/>
                  <a:gd name="T20" fmla="*/ 37 w 398"/>
                  <a:gd name="T21" fmla="*/ 139 h 167"/>
                  <a:gd name="T22" fmla="*/ 64 w 398"/>
                  <a:gd name="T23" fmla="*/ 102 h 167"/>
                  <a:gd name="T24" fmla="*/ 111 w 398"/>
                  <a:gd name="T25" fmla="*/ 74 h 167"/>
                  <a:gd name="T26" fmla="*/ 166 w 398"/>
                  <a:gd name="T27" fmla="*/ 46 h 167"/>
                  <a:gd name="T28" fmla="*/ 240 w 398"/>
                  <a:gd name="T29" fmla="*/ 28 h 167"/>
                  <a:gd name="T30" fmla="*/ 314 w 398"/>
                  <a:gd name="T31" fmla="*/ 19 h 167"/>
                  <a:gd name="T32" fmla="*/ 398 w 398"/>
                  <a:gd name="T33" fmla="*/ 9 h 167"/>
                  <a:gd name="T34" fmla="*/ 398 w 398"/>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8"/>
                  <a:gd name="T55" fmla="*/ 0 h 167"/>
                  <a:gd name="T56" fmla="*/ 398 w 398"/>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8" h="167">
                    <a:moveTo>
                      <a:pt x="398" y="0"/>
                    </a:moveTo>
                    <a:lnTo>
                      <a:pt x="314" y="0"/>
                    </a:lnTo>
                    <a:lnTo>
                      <a:pt x="240" y="9"/>
                    </a:lnTo>
                    <a:lnTo>
                      <a:pt x="176" y="28"/>
                    </a:lnTo>
                    <a:lnTo>
                      <a:pt x="120" y="46"/>
                    </a:lnTo>
                    <a:lnTo>
                      <a:pt x="64" y="74"/>
                    </a:lnTo>
                    <a:lnTo>
                      <a:pt x="27" y="102"/>
                    </a:lnTo>
                    <a:lnTo>
                      <a:pt x="9" y="139"/>
                    </a:lnTo>
                    <a:lnTo>
                      <a:pt x="0" y="167"/>
                    </a:lnTo>
                    <a:lnTo>
                      <a:pt x="27" y="167"/>
                    </a:lnTo>
                    <a:lnTo>
                      <a:pt x="37" y="139"/>
                    </a:lnTo>
                    <a:lnTo>
                      <a:pt x="64" y="102"/>
                    </a:lnTo>
                    <a:lnTo>
                      <a:pt x="111" y="74"/>
                    </a:lnTo>
                    <a:lnTo>
                      <a:pt x="166" y="46"/>
                    </a:lnTo>
                    <a:lnTo>
                      <a:pt x="240" y="28"/>
                    </a:lnTo>
                    <a:lnTo>
                      <a:pt x="314" y="19"/>
                    </a:lnTo>
                    <a:lnTo>
                      <a:pt x="398" y="9"/>
                    </a:lnTo>
                    <a:lnTo>
                      <a:pt x="39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6" name="Freeform 64">
                <a:extLst>
                  <a:ext uri="{FF2B5EF4-FFF2-40B4-BE49-F238E27FC236}">
                    <a16:creationId xmlns:a16="http://schemas.microsoft.com/office/drawing/2014/main" id="{64D0175E-6011-4A69-B7DB-EEC69700E9D6}"/>
                  </a:ext>
                </a:extLst>
              </p:cNvPr>
              <p:cNvSpPr>
                <a:spLocks/>
              </p:cNvSpPr>
              <p:nvPr/>
            </p:nvSpPr>
            <p:spPr bwMode="auto">
              <a:xfrm>
                <a:off x="2763" y="2192"/>
                <a:ext cx="371" cy="158"/>
              </a:xfrm>
              <a:custGeom>
                <a:avLst/>
                <a:gdLst>
                  <a:gd name="T0" fmla="*/ 371 w 371"/>
                  <a:gd name="T1" fmla="*/ 0 h 158"/>
                  <a:gd name="T2" fmla="*/ 287 w 371"/>
                  <a:gd name="T3" fmla="*/ 10 h 158"/>
                  <a:gd name="T4" fmla="*/ 213 w 371"/>
                  <a:gd name="T5" fmla="*/ 19 h 158"/>
                  <a:gd name="T6" fmla="*/ 139 w 371"/>
                  <a:gd name="T7" fmla="*/ 37 h 158"/>
                  <a:gd name="T8" fmla="*/ 84 w 371"/>
                  <a:gd name="T9" fmla="*/ 65 h 158"/>
                  <a:gd name="T10" fmla="*/ 37 w 371"/>
                  <a:gd name="T11" fmla="*/ 93 h 158"/>
                  <a:gd name="T12" fmla="*/ 10 w 371"/>
                  <a:gd name="T13" fmla="*/ 130 h 158"/>
                  <a:gd name="T14" fmla="*/ 0 w 371"/>
                  <a:gd name="T15" fmla="*/ 158 h 158"/>
                  <a:gd name="T16" fmla="*/ 28 w 371"/>
                  <a:gd name="T17" fmla="*/ 158 h 158"/>
                  <a:gd name="T18" fmla="*/ 37 w 371"/>
                  <a:gd name="T19" fmla="*/ 130 h 158"/>
                  <a:gd name="T20" fmla="*/ 65 w 371"/>
                  <a:gd name="T21" fmla="*/ 93 h 158"/>
                  <a:gd name="T22" fmla="*/ 102 w 371"/>
                  <a:gd name="T23" fmla="*/ 65 h 158"/>
                  <a:gd name="T24" fmla="*/ 158 w 371"/>
                  <a:gd name="T25" fmla="*/ 47 h 158"/>
                  <a:gd name="T26" fmla="*/ 223 w 371"/>
                  <a:gd name="T27" fmla="*/ 28 h 158"/>
                  <a:gd name="T28" fmla="*/ 297 w 371"/>
                  <a:gd name="T29" fmla="*/ 19 h 158"/>
                  <a:gd name="T30" fmla="*/ 371 w 371"/>
                  <a:gd name="T31" fmla="*/ 10 h 158"/>
                  <a:gd name="T32" fmla="*/ 371 w 371"/>
                  <a:gd name="T33" fmla="*/ 0 h 1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1"/>
                  <a:gd name="T52" fmla="*/ 0 h 158"/>
                  <a:gd name="T53" fmla="*/ 371 w 371"/>
                  <a:gd name="T54" fmla="*/ 158 h 1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1" h="158">
                    <a:moveTo>
                      <a:pt x="371" y="0"/>
                    </a:moveTo>
                    <a:lnTo>
                      <a:pt x="287" y="10"/>
                    </a:lnTo>
                    <a:lnTo>
                      <a:pt x="213" y="19"/>
                    </a:lnTo>
                    <a:lnTo>
                      <a:pt x="139" y="37"/>
                    </a:lnTo>
                    <a:lnTo>
                      <a:pt x="84" y="65"/>
                    </a:lnTo>
                    <a:lnTo>
                      <a:pt x="37" y="93"/>
                    </a:lnTo>
                    <a:lnTo>
                      <a:pt x="10" y="130"/>
                    </a:lnTo>
                    <a:lnTo>
                      <a:pt x="0" y="158"/>
                    </a:lnTo>
                    <a:lnTo>
                      <a:pt x="28" y="158"/>
                    </a:lnTo>
                    <a:lnTo>
                      <a:pt x="37" y="130"/>
                    </a:lnTo>
                    <a:lnTo>
                      <a:pt x="65" y="93"/>
                    </a:lnTo>
                    <a:lnTo>
                      <a:pt x="102" y="65"/>
                    </a:lnTo>
                    <a:lnTo>
                      <a:pt x="158" y="47"/>
                    </a:lnTo>
                    <a:lnTo>
                      <a:pt x="223" y="28"/>
                    </a:lnTo>
                    <a:lnTo>
                      <a:pt x="297" y="19"/>
                    </a:lnTo>
                    <a:lnTo>
                      <a:pt x="371" y="10"/>
                    </a:lnTo>
                    <a:lnTo>
                      <a:pt x="371"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7" name="Freeform 65">
                <a:extLst>
                  <a:ext uri="{FF2B5EF4-FFF2-40B4-BE49-F238E27FC236}">
                    <a16:creationId xmlns:a16="http://schemas.microsoft.com/office/drawing/2014/main" id="{F11343A9-D825-4286-8408-F6DCA103FFAB}"/>
                  </a:ext>
                </a:extLst>
              </p:cNvPr>
              <p:cNvSpPr>
                <a:spLocks/>
              </p:cNvSpPr>
              <p:nvPr/>
            </p:nvSpPr>
            <p:spPr bwMode="auto">
              <a:xfrm>
                <a:off x="2791" y="2202"/>
                <a:ext cx="343" cy="148"/>
              </a:xfrm>
              <a:custGeom>
                <a:avLst/>
                <a:gdLst>
                  <a:gd name="T0" fmla="*/ 343 w 343"/>
                  <a:gd name="T1" fmla="*/ 0 h 148"/>
                  <a:gd name="T2" fmla="*/ 269 w 343"/>
                  <a:gd name="T3" fmla="*/ 9 h 148"/>
                  <a:gd name="T4" fmla="*/ 195 w 343"/>
                  <a:gd name="T5" fmla="*/ 18 h 148"/>
                  <a:gd name="T6" fmla="*/ 130 w 343"/>
                  <a:gd name="T7" fmla="*/ 37 h 148"/>
                  <a:gd name="T8" fmla="*/ 74 w 343"/>
                  <a:gd name="T9" fmla="*/ 55 h 148"/>
                  <a:gd name="T10" fmla="*/ 37 w 343"/>
                  <a:gd name="T11" fmla="*/ 83 h 148"/>
                  <a:gd name="T12" fmla="*/ 9 w 343"/>
                  <a:gd name="T13" fmla="*/ 120 h 148"/>
                  <a:gd name="T14" fmla="*/ 0 w 343"/>
                  <a:gd name="T15" fmla="*/ 148 h 148"/>
                  <a:gd name="T16" fmla="*/ 28 w 343"/>
                  <a:gd name="T17" fmla="*/ 148 h 148"/>
                  <a:gd name="T18" fmla="*/ 37 w 343"/>
                  <a:gd name="T19" fmla="*/ 120 h 148"/>
                  <a:gd name="T20" fmla="*/ 65 w 343"/>
                  <a:gd name="T21" fmla="*/ 92 h 148"/>
                  <a:gd name="T22" fmla="*/ 102 w 343"/>
                  <a:gd name="T23" fmla="*/ 65 h 148"/>
                  <a:gd name="T24" fmla="*/ 148 w 343"/>
                  <a:gd name="T25" fmla="*/ 46 h 148"/>
                  <a:gd name="T26" fmla="*/ 204 w 343"/>
                  <a:gd name="T27" fmla="*/ 27 h 148"/>
                  <a:gd name="T28" fmla="*/ 269 w 343"/>
                  <a:gd name="T29" fmla="*/ 18 h 148"/>
                  <a:gd name="T30" fmla="*/ 343 w 343"/>
                  <a:gd name="T31" fmla="*/ 18 h 148"/>
                  <a:gd name="T32" fmla="*/ 343 w 343"/>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3"/>
                  <a:gd name="T52" fmla="*/ 0 h 148"/>
                  <a:gd name="T53" fmla="*/ 343 w 343"/>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3" h="148">
                    <a:moveTo>
                      <a:pt x="343" y="0"/>
                    </a:moveTo>
                    <a:lnTo>
                      <a:pt x="269" y="9"/>
                    </a:lnTo>
                    <a:lnTo>
                      <a:pt x="195" y="18"/>
                    </a:lnTo>
                    <a:lnTo>
                      <a:pt x="130" y="37"/>
                    </a:lnTo>
                    <a:lnTo>
                      <a:pt x="74" y="55"/>
                    </a:lnTo>
                    <a:lnTo>
                      <a:pt x="37" y="83"/>
                    </a:lnTo>
                    <a:lnTo>
                      <a:pt x="9" y="120"/>
                    </a:lnTo>
                    <a:lnTo>
                      <a:pt x="0" y="148"/>
                    </a:lnTo>
                    <a:lnTo>
                      <a:pt x="28" y="148"/>
                    </a:lnTo>
                    <a:lnTo>
                      <a:pt x="37" y="120"/>
                    </a:lnTo>
                    <a:lnTo>
                      <a:pt x="65" y="92"/>
                    </a:lnTo>
                    <a:lnTo>
                      <a:pt x="102" y="65"/>
                    </a:lnTo>
                    <a:lnTo>
                      <a:pt x="148" y="46"/>
                    </a:lnTo>
                    <a:lnTo>
                      <a:pt x="204" y="27"/>
                    </a:lnTo>
                    <a:lnTo>
                      <a:pt x="269" y="18"/>
                    </a:lnTo>
                    <a:lnTo>
                      <a:pt x="343" y="18"/>
                    </a:lnTo>
                    <a:lnTo>
                      <a:pt x="343"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8" name="Freeform 66">
                <a:extLst>
                  <a:ext uri="{FF2B5EF4-FFF2-40B4-BE49-F238E27FC236}">
                    <a16:creationId xmlns:a16="http://schemas.microsoft.com/office/drawing/2014/main" id="{7827F25A-41CF-4F18-86E8-ED673154C6F6}"/>
                  </a:ext>
                </a:extLst>
              </p:cNvPr>
              <p:cNvSpPr>
                <a:spLocks/>
              </p:cNvSpPr>
              <p:nvPr/>
            </p:nvSpPr>
            <p:spPr bwMode="auto">
              <a:xfrm>
                <a:off x="2819" y="2220"/>
                <a:ext cx="315" cy="130"/>
              </a:xfrm>
              <a:custGeom>
                <a:avLst/>
                <a:gdLst>
                  <a:gd name="T0" fmla="*/ 315 w 315"/>
                  <a:gd name="T1" fmla="*/ 0 h 130"/>
                  <a:gd name="T2" fmla="*/ 241 w 315"/>
                  <a:gd name="T3" fmla="*/ 0 h 130"/>
                  <a:gd name="T4" fmla="*/ 176 w 315"/>
                  <a:gd name="T5" fmla="*/ 9 h 130"/>
                  <a:gd name="T6" fmla="*/ 120 w 315"/>
                  <a:gd name="T7" fmla="*/ 28 h 130"/>
                  <a:gd name="T8" fmla="*/ 74 w 315"/>
                  <a:gd name="T9" fmla="*/ 47 h 130"/>
                  <a:gd name="T10" fmla="*/ 37 w 315"/>
                  <a:gd name="T11" fmla="*/ 74 h 130"/>
                  <a:gd name="T12" fmla="*/ 9 w 315"/>
                  <a:gd name="T13" fmla="*/ 102 h 130"/>
                  <a:gd name="T14" fmla="*/ 0 w 315"/>
                  <a:gd name="T15" fmla="*/ 130 h 130"/>
                  <a:gd name="T16" fmla="*/ 28 w 315"/>
                  <a:gd name="T17" fmla="*/ 130 h 130"/>
                  <a:gd name="T18" fmla="*/ 37 w 315"/>
                  <a:gd name="T19" fmla="*/ 102 h 130"/>
                  <a:gd name="T20" fmla="*/ 56 w 315"/>
                  <a:gd name="T21" fmla="*/ 84 h 130"/>
                  <a:gd name="T22" fmla="*/ 93 w 315"/>
                  <a:gd name="T23" fmla="*/ 56 h 130"/>
                  <a:gd name="T24" fmla="*/ 139 w 315"/>
                  <a:gd name="T25" fmla="*/ 37 h 130"/>
                  <a:gd name="T26" fmla="*/ 194 w 315"/>
                  <a:gd name="T27" fmla="*/ 19 h 130"/>
                  <a:gd name="T28" fmla="*/ 250 w 315"/>
                  <a:gd name="T29" fmla="*/ 9 h 130"/>
                  <a:gd name="T30" fmla="*/ 315 w 315"/>
                  <a:gd name="T31" fmla="*/ 9 h 130"/>
                  <a:gd name="T32" fmla="*/ 315 w 315"/>
                  <a:gd name="T33" fmla="*/ 0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5"/>
                  <a:gd name="T52" fmla="*/ 0 h 130"/>
                  <a:gd name="T53" fmla="*/ 315 w 315"/>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5" h="130">
                    <a:moveTo>
                      <a:pt x="315" y="0"/>
                    </a:moveTo>
                    <a:lnTo>
                      <a:pt x="241" y="0"/>
                    </a:lnTo>
                    <a:lnTo>
                      <a:pt x="176" y="9"/>
                    </a:lnTo>
                    <a:lnTo>
                      <a:pt x="120" y="28"/>
                    </a:lnTo>
                    <a:lnTo>
                      <a:pt x="74" y="47"/>
                    </a:lnTo>
                    <a:lnTo>
                      <a:pt x="37" y="74"/>
                    </a:lnTo>
                    <a:lnTo>
                      <a:pt x="9" y="102"/>
                    </a:lnTo>
                    <a:lnTo>
                      <a:pt x="0" y="130"/>
                    </a:lnTo>
                    <a:lnTo>
                      <a:pt x="28" y="130"/>
                    </a:lnTo>
                    <a:lnTo>
                      <a:pt x="37" y="102"/>
                    </a:lnTo>
                    <a:lnTo>
                      <a:pt x="56" y="84"/>
                    </a:lnTo>
                    <a:lnTo>
                      <a:pt x="93" y="56"/>
                    </a:lnTo>
                    <a:lnTo>
                      <a:pt x="139" y="37"/>
                    </a:lnTo>
                    <a:lnTo>
                      <a:pt x="194" y="19"/>
                    </a:lnTo>
                    <a:lnTo>
                      <a:pt x="250" y="9"/>
                    </a:lnTo>
                    <a:lnTo>
                      <a:pt x="315" y="9"/>
                    </a:lnTo>
                    <a:lnTo>
                      <a:pt x="31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9" name="Freeform 67">
                <a:extLst>
                  <a:ext uri="{FF2B5EF4-FFF2-40B4-BE49-F238E27FC236}">
                    <a16:creationId xmlns:a16="http://schemas.microsoft.com/office/drawing/2014/main" id="{A7CC5D0D-22AF-4BE6-B584-EAEB9E74181D}"/>
                  </a:ext>
                </a:extLst>
              </p:cNvPr>
              <p:cNvSpPr>
                <a:spLocks/>
              </p:cNvSpPr>
              <p:nvPr/>
            </p:nvSpPr>
            <p:spPr bwMode="auto">
              <a:xfrm>
                <a:off x="2847" y="2229"/>
                <a:ext cx="287" cy="121"/>
              </a:xfrm>
              <a:custGeom>
                <a:avLst/>
                <a:gdLst>
                  <a:gd name="T0" fmla="*/ 287 w 287"/>
                  <a:gd name="T1" fmla="*/ 0 h 121"/>
                  <a:gd name="T2" fmla="*/ 222 w 287"/>
                  <a:gd name="T3" fmla="*/ 0 h 121"/>
                  <a:gd name="T4" fmla="*/ 166 w 287"/>
                  <a:gd name="T5" fmla="*/ 10 h 121"/>
                  <a:gd name="T6" fmla="*/ 111 w 287"/>
                  <a:gd name="T7" fmla="*/ 28 h 121"/>
                  <a:gd name="T8" fmla="*/ 65 w 287"/>
                  <a:gd name="T9" fmla="*/ 47 h 121"/>
                  <a:gd name="T10" fmla="*/ 28 w 287"/>
                  <a:gd name="T11" fmla="*/ 75 h 121"/>
                  <a:gd name="T12" fmla="*/ 9 w 287"/>
                  <a:gd name="T13" fmla="*/ 93 h 121"/>
                  <a:gd name="T14" fmla="*/ 0 w 287"/>
                  <a:gd name="T15" fmla="*/ 121 h 121"/>
                  <a:gd name="T16" fmla="*/ 28 w 287"/>
                  <a:gd name="T17" fmla="*/ 121 h 121"/>
                  <a:gd name="T18" fmla="*/ 37 w 287"/>
                  <a:gd name="T19" fmla="*/ 93 h 121"/>
                  <a:gd name="T20" fmla="*/ 65 w 287"/>
                  <a:gd name="T21" fmla="*/ 65 h 121"/>
                  <a:gd name="T22" fmla="*/ 102 w 287"/>
                  <a:gd name="T23" fmla="*/ 47 h 121"/>
                  <a:gd name="T24" fmla="*/ 157 w 287"/>
                  <a:gd name="T25" fmla="*/ 28 h 121"/>
                  <a:gd name="T26" fmla="*/ 222 w 287"/>
                  <a:gd name="T27" fmla="*/ 19 h 121"/>
                  <a:gd name="T28" fmla="*/ 287 w 287"/>
                  <a:gd name="T29" fmla="*/ 10 h 121"/>
                  <a:gd name="T30" fmla="*/ 287 w 287"/>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7"/>
                  <a:gd name="T49" fmla="*/ 0 h 121"/>
                  <a:gd name="T50" fmla="*/ 287 w 287"/>
                  <a:gd name="T51" fmla="*/ 121 h 1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7" h="121">
                    <a:moveTo>
                      <a:pt x="287" y="0"/>
                    </a:moveTo>
                    <a:lnTo>
                      <a:pt x="222" y="0"/>
                    </a:lnTo>
                    <a:lnTo>
                      <a:pt x="166" y="10"/>
                    </a:lnTo>
                    <a:lnTo>
                      <a:pt x="111" y="28"/>
                    </a:lnTo>
                    <a:lnTo>
                      <a:pt x="65" y="47"/>
                    </a:lnTo>
                    <a:lnTo>
                      <a:pt x="28" y="75"/>
                    </a:lnTo>
                    <a:lnTo>
                      <a:pt x="9" y="93"/>
                    </a:lnTo>
                    <a:lnTo>
                      <a:pt x="0" y="121"/>
                    </a:lnTo>
                    <a:lnTo>
                      <a:pt x="28" y="121"/>
                    </a:lnTo>
                    <a:lnTo>
                      <a:pt x="37" y="93"/>
                    </a:lnTo>
                    <a:lnTo>
                      <a:pt x="65" y="65"/>
                    </a:lnTo>
                    <a:lnTo>
                      <a:pt x="102" y="47"/>
                    </a:lnTo>
                    <a:lnTo>
                      <a:pt x="157" y="28"/>
                    </a:lnTo>
                    <a:lnTo>
                      <a:pt x="222" y="19"/>
                    </a:lnTo>
                    <a:lnTo>
                      <a:pt x="287" y="10"/>
                    </a:lnTo>
                    <a:lnTo>
                      <a:pt x="287"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0" name="Freeform 68">
                <a:extLst>
                  <a:ext uri="{FF2B5EF4-FFF2-40B4-BE49-F238E27FC236}">
                    <a16:creationId xmlns:a16="http://schemas.microsoft.com/office/drawing/2014/main" id="{B1C8E118-0FC4-449B-B4B1-35614942F178}"/>
                  </a:ext>
                </a:extLst>
              </p:cNvPr>
              <p:cNvSpPr>
                <a:spLocks/>
              </p:cNvSpPr>
              <p:nvPr/>
            </p:nvSpPr>
            <p:spPr bwMode="auto">
              <a:xfrm>
                <a:off x="2875" y="2239"/>
                <a:ext cx="259" cy="111"/>
              </a:xfrm>
              <a:custGeom>
                <a:avLst/>
                <a:gdLst>
                  <a:gd name="T0" fmla="*/ 259 w 259"/>
                  <a:gd name="T1" fmla="*/ 0 h 111"/>
                  <a:gd name="T2" fmla="*/ 194 w 259"/>
                  <a:gd name="T3" fmla="*/ 9 h 111"/>
                  <a:gd name="T4" fmla="*/ 129 w 259"/>
                  <a:gd name="T5" fmla="*/ 18 h 111"/>
                  <a:gd name="T6" fmla="*/ 74 w 259"/>
                  <a:gd name="T7" fmla="*/ 37 h 111"/>
                  <a:gd name="T8" fmla="*/ 37 w 259"/>
                  <a:gd name="T9" fmla="*/ 55 h 111"/>
                  <a:gd name="T10" fmla="*/ 9 w 259"/>
                  <a:gd name="T11" fmla="*/ 83 h 111"/>
                  <a:gd name="T12" fmla="*/ 0 w 259"/>
                  <a:gd name="T13" fmla="*/ 111 h 111"/>
                  <a:gd name="T14" fmla="*/ 27 w 259"/>
                  <a:gd name="T15" fmla="*/ 111 h 111"/>
                  <a:gd name="T16" fmla="*/ 37 w 259"/>
                  <a:gd name="T17" fmla="*/ 92 h 111"/>
                  <a:gd name="T18" fmla="*/ 64 w 259"/>
                  <a:gd name="T19" fmla="*/ 65 h 111"/>
                  <a:gd name="T20" fmla="*/ 101 w 259"/>
                  <a:gd name="T21" fmla="*/ 46 h 111"/>
                  <a:gd name="T22" fmla="*/ 148 w 259"/>
                  <a:gd name="T23" fmla="*/ 28 h 111"/>
                  <a:gd name="T24" fmla="*/ 194 w 259"/>
                  <a:gd name="T25" fmla="*/ 18 h 111"/>
                  <a:gd name="T26" fmla="*/ 259 w 259"/>
                  <a:gd name="T27" fmla="*/ 18 h 111"/>
                  <a:gd name="T28" fmla="*/ 259 w 259"/>
                  <a:gd name="T29" fmla="*/ 0 h 1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9"/>
                  <a:gd name="T46" fmla="*/ 0 h 111"/>
                  <a:gd name="T47" fmla="*/ 259 w 259"/>
                  <a:gd name="T48" fmla="*/ 111 h 1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9" h="111">
                    <a:moveTo>
                      <a:pt x="259" y="0"/>
                    </a:moveTo>
                    <a:lnTo>
                      <a:pt x="194" y="9"/>
                    </a:lnTo>
                    <a:lnTo>
                      <a:pt x="129" y="18"/>
                    </a:lnTo>
                    <a:lnTo>
                      <a:pt x="74" y="37"/>
                    </a:lnTo>
                    <a:lnTo>
                      <a:pt x="37" y="55"/>
                    </a:lnTo>
                    <a:lnTo>
                      <a:pt x="9" y="83"/>
                    </a:lnTo>
                    <a:lnTo>
                      <a:pt x="0" y="111"/>
                    </a:lnTo>
                    <a:lnTo>
                      <a:pt x="27" y="111"/>
                    </a:lnTo>
                    <a:lnTo>
                      <a:pt x="37" y="92"/>
                    </a:lnTo>
                    <a:lnTo>
                      <a:pt x="64" y="65"/>
                    </a:lnTo>
                    <a:lnTo>
                      <a:pt x="101" y="46"/>
                    </a:lnTo>
                    <a:lnTo>
                      <a:pt x="148" y="28"/>
                    </a:lnTo>
                    <a:lnTo>
                      <a:pt x="194" y="18"/>
                    </a:lnTo>
                    <a:lnTo>
                      <a:pt x="259" y="18"/>
                    </a:lnTo>
                    <a:lnTo>
                      <a:pt x="259"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1" name="Freeform 69">
                <a:extLst>
                  <a:ext uri="{FF2B5EF4-FFF2-40B4-BE49-F238E27FC236}">
                    <a16:creationId xmlns:a16="http://schemas.microsoft.com/office/drawing/2014/main" id="{F37361EF-D357-4032-9B15-43984191F95D}"/>
                  </a:ext>
                </a:extLst>
              </p:cNvPr>
              <p:cNvSpPr>
                <a:spLocks/>
              </p:cNvSpPr>
              <p:nvPr/>
            </p:nvSpPr>
            <p:spPr bwMode="auto">
              <a:xfrm>
                <a:off x="2902" y="2257"/>
                <a:ext cx="232" cy="93"/>
              </a:xfrm>
              <a:custGeom>
                <a:avLst/>
                <a:gdLst>
                  <a:gd name="T0" fmla="*/ 232 w 232"/>
                  <a:gd name="T1" fmla="*/ 0 h 93"/>
                  <a:gd name="T2" fmla="*/ 167 w 232"/>
                  <a:gd name="T3" fmla="*/ 0 h 93"/>
                  <a:gd name="T4" fmla="*/ 121 w 232"/>
                  <a:gd name="T5" fmla="*/ 10 h 93"/>
                  <a:gd name="T6" fmla="*/ 74 w 232"/>
                  <a:gd name="T7" fmla="*/ 28 h 93"/>
                  <a:gd name="T8" fmla="*/ 37 w 232"/>
                  <a:gd name="T9" fmla="*/ 47 h 93"/>
                  <a:gd name="T10" fmla="*/ 10 w 232"/>
                  <a:gd name="T11" fmla="*/ 74 h 93"/>
                  <a:gd name="T12" fmla="*/ 0 w 232"/>
                  <a:gd name="T13" fmla="*/ 93 h 93"/>
                  <a:gd name="T14" fmla="*/ 28 w 232"/>
                  <a:gd name="T15" fmla="*/ 93 h 93"/>
                  <a:gd name="T16" fmla="*/ 37 w 232"/>
                  <a:gd name="T17" fmla="*/ 74 h 93"/>
                  <a:gd name="T18" fmla="*/ 56 w 232"/>
                  <a:gd name="T19" fmla="*/ 56 h 93"/>
                  <a:gd name="T20" fmla="*/ 93 w 232"/>
                  <a:gd name="T21" fmla="*/ 37 h 93"/>
                  <a:gd name="T22" fmla="*/ 130 w 232"/>
                  <a:gd name="T23" fmla="*/ 19 h 93"/>
                  <a:gd name="T24" fmla="*/ 176 w 232"/>
                  <a:gd name="T25" fmla="*/ 10 h 93"/>
                  <a:gd name="T26" fmla="*/ 232 w 232"/>
                  <a:gd name="T27" fmla="*/ 10 h 93"/>
                  <a:gd name="T28" fmla="*/ 232 w 232"/>
                  <a:gd name="T29" fmla="*/ 0 h 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2"/>
                  <a:gd name="T46" fmla="*/ 0 h 93"/>
                  <a:gd name="T47" fmla="*/ 232 w 232"/>
                  <a:gd name="T48" fmla="*/ 93 h 9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2" h="93">
                    <a:moveTo>
                      <a:pt x="232" y="0"/>
                    </a:moveTo>
                    <a:lnTo>
                      <a:pt x="167" y="0"/>
                    </a:lnTo>
                    <a:lnTo>
                      <a:pt x="121" y="10"/>
                    </a:lnTo>
                    <a:lnTo>
                      <a:pt x="74" y="28"/>
                    </a:lnTo>
                    <a:lnTo>
                      <a:pt x="37" y="47"/>
                    </a:lnTo>
                    <a:lnTo>
                      <a:pt x="10" y="74"/>
                    </a:lnTo>
                    <a:lnTo>
                      <a:pt x="0" y="93"/>
                    </a:lnTo>
                    <a:lnTo>
                      <a:pt x="28" y="93"/>
                    </a:lnTo>
                    <a:lnTo>
                      <a:pt x="37" y="74"/>
                    </a:lnTo>
                    <a:lnTo>
                      <a:pt x="56" y="56"/>
                    </a:lnTo>
                    <a:lnTo>
                      <a:pt x="93" y="37"/>
                    </a:lnTo>
                    <a:lnTo>
                      <a:pt x="130" y="19"/>
                    </a:lnTo>
                    <a:lnTo>
                      <a:pt x="176" y="10"/>
                    </a:lnTo>
                    <a:lnTo>
                      <a:pt x="232" y="10"/>
                    </a:lnTo>
                    <a:lnTo>
                      <a:pt x="23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2" name="Freeform 70">
                <a:extLst>
                  <a:ext uri="{FF2B5EF4-FFF2-40B4-BE49-F238E27FC236}">
                    <a16:creationId xmlns:a16="http://schemas.microsoft.com/office/drawing/2014/main" id="{4199D71A-9295-44F2-85DD-BBFE4D162F2D}"/>
                  </a:ext>
                </a:extLst>
              </p:cNvPr>
              <p:cNvSpPr>
                <a:spLocks/>
              </p:cNvSpPr>
              <p:nvPr/>
            </p:nvSpPr>
            <p:spPr bwMode="auto">
              <a:xfrm>
                <a:off x="2930" y="2267"/>
                <a:ext cx="204" cy="83"/>
              </a:xfrm>
              <a:custGeom>
                <a:avLst/>
                <a:gdLst>
                  <a:gd name="T0" fmla="*/ 204 w 204"/>
                  <a:gd name="T1" fmla="*/ 0 h 83"/>
                  <a:gd name="T2" fmla="*/ 148 w 204"/>
                  <a:gd name="T3" fmla="*/ 0 h 83"/>
                  <a:gd name="T4" fmla="*/ 102 w 204"/>
                  <a:gd name="T5" fmla="*/ 9 h 83"/>
                  <a:gd name="T6" fmla="*/ 65 w 204"/>
                  <a:gd name="T7" fmla="*/ 27 h 83"/>
                  <a:gd name="T8" fmla="*/ 28 w 204"/>
                  <a:gd name="T9" fmla="*/ 46 h 83"/>
                  <a:gd name="T10" fmla="*/ 9 w 204"/>
                  <a:gd name="T11" fmla="*/ 64 h 83"/>
                  <a:gd name="T12" fmla="*/ 0 w 204"/>
                  <a:gd name="T13" fmla="*/ 83 h 83"/>
                  <a:gd name="T14" fmla="*/ 37 w 204"/>
                  <a:gd name="T15" fmla="*/ 83 h 83"/>
                  <a:gd name="T16" fmla="*/ 37 w 204"/>
                  <a:gd name="T17" fmla="*/ 64 h 83"/>
                  <a:gd name="T18" fmla="*/ 65 w 204"/>
                  <a:gd name="T19" fmla="*/ 46 h 83"/>
                  <a:gd name="T20" fmla="*/ 102 w 204"/>
                  <a:gd name="T21" fmla="*/ 27 h 83"/>
                  <a:gd name="T22" fmla="*/ 148 w 204"/>
                  <a:gd name="T23" fmla="*/ 18 h 83"/>
                  <a:gd name="T24" fmla="*/ 204 w 204"/>
                  <a:gd name="T25" fmla="*/ 9 h 83"/>
                  <a:gd name="T26" fmla="*/ 204 w 204"/>
                  <a:gd name="T27" fmla="*/ 0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4"/>
                  <a:gd name="T43" fmla="*/ 0 h 83"/>
                  <a:gd name="T44" fmla="*/ 204 w 204"/>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4" h="83">
                    <a:moveTo>
                      <a:pt x="204" y="0"/>
                    </a:moveTo>
                    <a:lnTo>
                      <a:pt x="148" y="0"/>
                    </a:lnTo>
                    <a:lnTo>
                      <a:pt x="102" y="9"/>
                    </a:lnTo>
                    <a:lnTo>
                      <a:pt x="65" y="27"/>
                    </a:lnTo>
                    <a:lnTo>
                      <a:pt x="28" y="46"/>
                    </a:lnTo>
                    <a:lnTo>
                      <a:pt x="9" y="64"/>
                    </a:lnTo>
                    <a:lnTo>
                      <a:pt x="0" y="83"/>
                    </a:lnTo>
                    <a:lnTo>
                      <a:pt x="37" y="83"/>
                    </a:lnTo>
                    <a:lnTo>
                      <a:pt x="37" y="64"/>
                    </a:lnTo>
                    <a:lnTo>
                      <a:pt x="65" y="46"/>
                    </a:lnTo>
                    <a:lnTo>
                      <a:pt x="102" y="27"/>
                    </a:lnTo>
                    <a:lnTo>
                      <a:pt x="148" y="18"/>
                    </a:lnTo>
                    <a:lnTo>
                      <a:pt x="204" y="9"/>
                    </a:lnTo>
                    <a:lnTo>
                      <a:pt x="204"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3" name="Freeform 71">
                <a:extLst>
                  <a:ext uri="{FF2B5EF4-FFF2-40B4-BE49-F238E27FC236}">
                    <a16:creationId xmlns:a16="http://schemas.microsoft.com/office/drawing/2014/main" id="{43C8C3B9-8585-45C8-B09A-F2DF6EB37B80}"/>
                  </a:ext>
                </a:extLst>
              </p:cNvPr>
              <p:cNvSpPr>
                <a:spLocks/>
              </p:cNvSpPr>
              <p:nvPr/>
            </p:nvSpPr>
            <p:spPr bwMode="auto">
              <a:xfrm>
                <a:off x="2967" y="2276"/>
                <a:ext cx="167" cy="74"/>
              </a:xfrm>
              <a:custGeom>
                <a:avLst/>
                <a:gdLst>
                  <a:gd name="T0" fmla="*/ 167 w 167"/>
                  <a:gd name="T1" fmla="*/ 0 h 74"/>
                  <a:gd name="T2" fmla="*/ 111 w 167"/>
                  <a:gd name="T3" fmla="*/ 9 h 74"/>
                  <a:gd name="T4" fmla="*/ 65 w 167"/>
                  <a:gd name="T5" fmla="*/ 18 h 74"/>
                  <a:gd name="T6" fmla="*/ 28 w 167"/>
                  <a:gd name="T7" fmla="*/ 37 h 74"/>
                  <a:gd name="T8" fmla="*/ 0 w 167"/>
                  <a:gd name="T9" fmla="*/ 55 h 74"/>
                  <a:gd name="T10" fmla="*/ 0 w 167"/>
                  <a:gd name="T11" fmla="*/ 74 h 74"/>
                  <a:gd name="T12" fmla="*/ 28 w 167"/>
                  <a:gd name="T13" fmla="*/ 74 h 74"/>
                  <a:gd name="T14" fmla="*/ 28 w 167"/>
                  <a:gd name="T15" fmla="*/ 55 h 74"/>
                  <a:gd name="T16" fmla="*/ 46 w 167"/>
                  <a:gd name="T17" fmla="*/ 37 h 74"/>
                  <a:gd name="T18" fmla="*/ 83 w 167"/>
                  <a:gd name="T19" fmla="*/ 28 h 74"/>
                  <a:gd name="T20" fmla="*/ 120 w 167"/>
                  <a:gd name="T21" fmla="*/ 18 h 74"/>
                  <a:gd name="T22" fmla="*/ 167 w 167"/>
                  <a:gd name="T23" fmla="*/ 18 h 74"/>
                  <a:gd name="T24" fmla="*/ 167 w 167"/>
                  <a:gd name="T25" fmla="*/ 0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7"/>
                  <a:gd name="T40" fmla="*/ 0 h 74"/>
                  <a:gd name="T41" fmla="*/ 167 w 167"/>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7" h="74">
                    <a:moveTo>
                      <a:pt x="167" y="0"/>
                    </a:moveTo>
                    <a:lnTo>
                      <a:pt x="111" y="9"/>
                    </a:lnTo>
                    <a:lnTo>
                      <a:pt x="65" y="18"/>
                    </a:lnTo>
                    <a:lnTo>
                      <a:pt x="28" y="37"/>
                    </a:lnTo>
                    <a:lnTo>
                      <a:pt x="0" y="55"/>
                    </a:lnTo>
                    <a:lnTo>
                      <a:pt x="0" y="74"/>
                    </a:lnTo>
                    <a:lnTo>
                      <a:pt x="28" y="74"/>
                    </a:lnTo>
                    <a:lnTo>
                      <a:pt x="28" y="55"/>
                    </a:lnTo>
                    <a:lnTo>
                      <a:pt x="46" y="37"/>
                    </a:lnTo>
                    <a:lnTo>
                      <a:pt x="83" y="28"/>
                    </a:lnTo>
                    <a:lnTo>
                      <a:pt x="120" y="18"/>
                    </a:lnTo>
                    <a:lnTo>
                      <a:pt x="167" y="18"/>
                    </a:lnTo>
                    <a:lnTo>
                      <a:pt x="167"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4" name="Freeform 72">
                <a:extLst>
                  <a:ext uri="{FF2B5EF4-FFF2-40B4-BE49-F238E27FC236}">
                    <a16:creationId xmlns:a16="http://schemas.microsoft.com/office/drawing/2014/main" id="{E450AA36-3978-4F70-85CA-01B30D6E771B}"/>
                  </a:ext>
                </a:extLst>
              </p:cNvPr>
              <p:cNvSpPr>
                <a:spLocks/>
              </p:cNvSpPr>
              <p:nvPr/>
            </p:nvSpPr>
            <p:spPr bwMode="auto">
              <a:xfrm>
                <a:off x="2995" y="2294"/>
                <a:ext cx="139" cy="56"/>
              </a:xfrm>
              <a:custGeom>
                <a:avLst/>
                <a:gdLst>
                  <a:gd name="T0" fmla="*/ 139 w 139"/>
                  <a:gd name="T1" fmla="*/ 0 h 56"/>
                  <a:gd name="T2" fmla="*/ 92 w 139"/>
                  <a:gd name="T3" fmla="*/ 0 h 56"/>
                  <a:gd name="T4" fmla="*/ 55 w 139"/>
                  <a:gd name="T5" fmla="*/ 10 h 56"/>
                  <a:gd name="T6" fmla="*/ 18 w 139"/>
                  <a:gd name="T7" fmla="*/ 19 h 56"/>
                  <a:gd name="T8" fmla="*/ 0 w 139"/>
                  <a:gd name="T9" fmla="*/ 37 h 56"/>
                  <a:gd name="T10" fmla="*/ 0 w 139"/>
                  <a:gd name="T11" fmla="*/ 56 h 56"/>
                  <a:gd name="T12" fmla="*/ 28 w 139"/>
                  <a:gd name="T13" fmla="*/ 56 h 56"/>
                  <a:gd name="T14" fmla="*/ 37 w 139"/>
                  <a:gd name="T15" fmla="*/ 37 h 56"/>
                  <a:gd name="T16" fmla="*/ 55 w 139"/>
                  <a:gd name="T17" fmla="*/ 28 h 56"/>
                  <a:gd name="T18" fmla="*/ 92 w 139"/>
                  <a:gd name="T19" fmla="*/ 10 h 56"/>
                  <a:gd name="T20" fmla="*/ 139 w 139"/>
                  <a:gd name="T21" fmla="*/ 10 h 56"/>
                  <a:gd name="T22" fmla="*/ 139 w 139"/>
                  <a:gd name="T23" fmla="*/ 0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56"/>
                  <a:gd name="T38" fmla="*/ 139 w 139"/>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56">
                    <a:moveTo>
                      <a:pt x="139" y="0"/>
                    </a:moveTo>
                    <a:lnTo>
                      <a:pt x="92" y="0"/>
                    </a:lnTo>
                    <a:lnTo>
                      <a:pt x="55" y="10"/>
                    </a:lnTo>
                    <a:lnTo>
                      <a:pt x="18" y="19"/>
                    </a:lnTo>
                    <a:lnTo>
                      <a:pt x="0" y="37"/>
                    </a:lnTo>
                    <a:lnTo>
                      <a:pt x="0" y="56"/>
                    </a:lnTo>
                    <a:lnTo>
                      <a:pt x="28" y="56"/>
                    </a:lnTo>
                    <a:lnTo>
                      <a:pt x="37" y="37"/>
                    </a:lnTo>
                    <a:lnTo>
                      <a:pt x="55" y="28"/>
                    </a:lnTo>
                    <a:lnTo>
                      <a:pt x="92" y="10"/>
                    </a:lnTo>
                    <a:lnTo>
                      <a:pt x="139" y="10"/>
                    </a:lnTo>
                    <a:lnTo>
                      <a:pt x="13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5" name="Freeform 73">
                <a:extLst>
                  <a:ext uri="{FF2B5EF4-FFF2-40B4-BE49-F238E27FC236}">
                    <a16:creationId xmlns:a16="http://schemas.microsoft.com/office/drawing/2014/main" id="{1691B7CF-D793-4FBA-BD9D-E0E1718C203F}"/>
                  </a:ext>
                </a:extLst>
              </p:cNvPr>
              <p:cNvSpPr>
                <a:spLocks/>
              </p:cNvSpPr>
              <p:nvPr/>
            </p:nvSpPr>
            <p:spPr bwMode="auto">
              <a:xfrm>
                <a:off x="3023" y="2304"/>
                <a:ext cx="111" cy="46"/>
              </a:xfrm>
              <a:custGeom>
                <a:avLst/>
                <a:gdLst>
                  <a:gd name="T0" fmla="*/ 111 w 111"/>
                  <a:gd name="T1" fmla="*/ 0 h 46"/>
                  <a:gd name="T2" fmla="*/ 64 w 111"/>
                  <a:gd name="T3" fmla="*/ 0 h 46"/>
                  <a:gd name="T4" fmla="*/ 27 w 111"/>
                  <a:gd name="T5" fmla="*/ 18 h 46"/>
                  <a:gd name="T6" fmla="*/ 9 w 111"/>
                  <a:gd name="T7" fmla="*/ 27 h 46"/>
                  <a:gd name="T8" fmla="*/ 0 w 111"/>
                  <a:gd name="T9" fmla="*/ 46 h 46"/>
                  <a:gd name="T10" fmla="*/ 27 w 111"/>
                  <a:gd name="T11" fmla="*/ 46 h 46"/>
                  <a:gd name="T12" fmla="*/ 27 w 111"/>
                  <a:gd name="T13" fmla="*/ 37 h 46"/>
                  <a:gd name="T14" fmla="*/ 46 w 111"/>
                  <a:gd name="T15" fmla="*/ 27 h 46"/>
                  <a:gd name="T16" fmla="*/ 74 w 111"/>
                  <a:gd name="T17" fmla="*/ 18 h 46"/>
                  <a:gd name="T18" fmla="*/ 111 w 111"/>
                  <a:gd name="T19" fmla="*/ 9 h 46"/>
                  <a:gd name="T20" fmla="*/ 111 w 111"/>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1"/>
                  <a:gd name="T34" fmla="*/ 0 h 46"/>
                  <a:gd name="T35" fmla="*/ 111 w 111"/>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1" h="46">
                    <a:moveTo>
                      <a:pt x="111" y="0"/>
                    </a:moveTo>
                    <a:lnTo>
                      <a:pt x="64" y="0"/>
                    </a:lnTo>
                    <a:lnTo>
                      <a:pt x="27" y="18"/>
                    </a:lnTo>
                    <a:lnTo>
                      <a:pt x="9" y="27"/>
                    </a:lnTo>
                    <a:lnTo>
                      <a:pt x="0" y="46"/>
                    </a:lnTo>
                    <a:lnTo>
                      <a:pt x="27" y="46"/>
                    </a:lnTo>
                    <a:lnTo>
                      <a:pt x="27" y="37"/>
                    </a:lnTo>
                    <a:lnTo>
                      <a:pt x="46" y="27"/>
                    </a:lnTo>
                    <a:lnTo>
                      <a:pt x="74" y="18"/>
                    </a:lnTo>
                    <a:lnTo>
                      <a:pt x="111" y="9"/>
                    </a:lnTo>
                    <a:lnTo>
                      <a:pt x="11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6" name="Freeform 74">
                <a:extLst>
                  <a:ext uri="{FF2B5EF4-FFF2-40B4-BE49-F238E27FC236}">
                    <a16:creationId xmlns:a16="http://schemas.microsoft.com/office/drawing/2014/main" id="{55B7A022-F1DA-47EC-A2FB-6C68A448B6BD}"/>
                  </a:ext>
                </a:extLst>
              </p:cNvPr>
              <p:cNvSpPr>
                <a:spLocks/>
              </p:cNvSpPr>
              <p:nvPr/>
            </p:nvSpPr>
            <p:spPr bwMode="auto">
              <a:xfrm>
                <a:off x="3050" y="2313"/>
                <a:ext cx="84" cy="37"/>
              </a:xfrm>
              <a:custGeom>
                <a:avLst/>
                <a:gdLst>
                  <a:gd name="T0" fmla="*/ 84 w 84"/>
                  <a:gd name="T1" fmla="*/ 0 h 37"/>
                  <a:gd name="T2" fmla="*/ 47 w 84"/>
                  <a:gd name="T3" fmla="*/ 9 h 37"/>
                  <a:gd name="T4" fmla="*/ 19 w 84"/>
                  <a:gd name="T5" fmla="*/ 18 h 37"/>
                  <a:gd name="T6" fmla="*/ 0 w 84"/>
                  <a:gd name="T7" fmla="*/ 28 h 37"/>
                  <a:gd name="T8" fmla="*/ 0 w 84"/>
                  <a:gd name="T9" fmla="*/ 37 h 37"/>
                  <a:gd name="T10" fmla="*/ 28 w 84"/>
                  <a:gd name="T11" fmla="*/ 37 h 37"/>
                  <a:gd name="T12" fmla="*/ 37 w 84"/>
                  <a:gd name="T13" fmla="*/ 28 h 37"/>
                  <a:gd name="T14" fmla="*/ 56 w 84"/>
                  <a:gd name="T15" fmla="*/ 18 h 37"/>
                  <a:gd name="T16" fmla="*/ 84 w 84"/>
                  <a:gd name="T17" fmla="*/ 18 h 37"/>
                  <a:gd name="T18" fmla="*/ 84 w 84"/>
                  <a:gd name="T19" fmla="*/ 0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37"/>
                  <a:gd name="T32" fmla="*/ 84 w 84"/>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37">
                    <a:moveTo>
                      <a:pt x="84" y="0"/>
                    </a:moveTo>
                    <a:lnTo>
                      <a:pt x="47" y="9"/>
                    </a:lnTo>
                    <a:lnTo>
                      <a:pt x="19" y="18"/>
                    </a:lnTo>
                    <a:lnTo>
                      <a:pt x="0" y="28"/>
                    </a:lnTo>
                    <a:lnTo>
                      <a:pt x="0" y="37"/>
                    </a:lnTo>
                    <a:lnTo>
                      <a:pt x="28" y="37"/>
                    </a:lnTo>
                    <a:lnTo>
                      <a:pt x="37" y="28"/>
                    </a:lnTo>
                    <a:lnTo>
                      <a:pt x="56" y="18"/>
                    </a:lnTo>
                    <a:lnTo>
                      <a:pt x="84" y="18"/>
                    </a:lnTo>
                    <a:lnTo>
                      <a:pt x="8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7" name="Freeform 75">
                <a:extLst>
                  <a:ext uri="{FF2B5EF4-FFF2-40B4-BE49-F238E27FC236}">
                    <a16:creationId xmlns:a16="http://schemas.microsoft.com/office/drawing/2014/main" id="{A43E5CA4-EE8B-4058-92DF-94A5BE68C92F}"/>
                  </a:ext>
                </a:extLst>
              </p:cNvPr>
              <p:cNvSpPr>
                <a:spLocks/>
              </p:cNvSpPr>
              <p:nvPr/>
            </p:nvSpPr>
            <p:spPr bwMode="auto">
              <a:xfrm>
                <a:off x="3078" y="2331"/>
                <a:ext cx="56" cy="19"/>
              </a:xfrm>
              <a:custGeom>
                <a:avLst/>
                <a:gdLst>
                  <a:gd name="T0" fmla="*/ 56 w 56"/>
                  <a:gd name="T1" fmla="*/ 0 h 19"/>
                  <a:gd name="T2" fmla="*/ 28 w 56"/>
                  <a:gd name="T3" fmla="*/ 0 h 19"/>
                  <a:gd name="T4" fmla="*/ 9 w 56"/>
                  <a:gd name="T5" fmla="*/ 10 h 19"/>
                  <a:gd name="T6" fmla="*/ 0 w 56"/>
                  <a:gd name="T7" fmla="*/ 19 h 19"/>
                  <a:gd name="T8" fmla="*/ 28 w 56"/>
                  <a:gd name="T9" fmla="*/ 19 h 19"/>
                  <a:gd name="T10" fmla="*/ 37 w 56"/>
                  <a:gd name="T11" fmla="*/ 10 h 19"/>
                  <a:gd name="T12" fmla="*/ 56 w 56"/>
                  <a:gd name="T13" fmla="*/ 10 h 19"/>
                  <a:gd name="T14" fmla="*/ 56 w 56"/>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19"/>
                  <a:gd name="T26" fmla="*/ 56 w 5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19">
                    <a:moveTo>
                      <a:pt x="56" y="0"/>
                    </a:moveTo>
                    <a:lnTo>
                      <a:pt x="28" y="0"/>
                    </a:lnTo>
                    <a:lnTo>
                      <a:pt x="9" y="10"/>
                    </a:lnTo>
                    <a:lnTo>
                      <a:pt x="0" y="19"/>
                    </a:lnTo>
                    <a:lnTo>
                      <a:pt x="28" y="19"/>
                    </a:lnTo>
                    <a:lnTo>
                      <a:pt x="37" y="10"/>
                    </a:lnTo>
                    <a:lnTo>
                      <a:pt x="56" y="10"/>
                    </a:lnTo>
                    <a:lnTo>
                      <a:pt x="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8" name="Freeform 76">
                <a:extLst>
                  <a:ext uri="{FF2B5EF4-FFF2-40B4-BE49-F238E27FC236}">
                    <a16:creationId xmlns:a16="http://schemas.microsoft.com/office/drawing/2014/main" id="{54C720B4-B011-4897-8BF5-77C2DC5CDA48}"/>
                  </a:ext>
                </a:extLst>
              </p:cNvPr>
              <p:cNvSpPr>
                <a:spLocks/>
              </p:cNvSpPr>
              <p:nvPr/>
            </p:nvSpPr>
            <p:spPr bwMode="auto">
              <a:xfrm>
                <a:off x="3106" y="2341"/>
                <a:ext cx="28" cy="9"/>
              </a:xfrm>
              <a:custGeom>
                <a:avLst/>
                <a:gdLst>
                  <a:gd name="T0" fmla="*/ 28 w 28"/>
                  <a:gd name="T1" fmla="*/ 0 h 9"/>
                  <a:gd name="T2" fmla="*/ 9 w 28"/>
                  <a:gd name="T3" fmla="*/ 0 h 9"/>
                  <a:gd name="T4" fmla="*/ 0 w 28"/>
                  <a:gd name="T5" fmla="*/ 9 h 9"/>
                  <a:gd name="T6" fmla="*/ 28 w 28"/>
                  <a:gd name="T7" fmla="*/ 9 h 9"/>
                  <a:gd name="T8" fmla="*/ 28 w 28"/>
                  <a:gd name="T9" fmla="*/ 9 h 9"/>
                  <a:gd name="T10" fmla="*/ 28 w 28"/>
                  <a:gd name="T11" fmla="*/ 0 h 9"/>
                  <a:gd name="T12" fmla="*/ 0 60000 65536"/>
                  <a:gd name="T13" fmla="*/ 0 60000 65536"/>
                  <a:gd name="T14" fmla="*/ 0 60000 65536"/>
                  <a:gd name="T15" fmla="*/ 0 60000 65536"/>
                  <a:gd name="T16" fmla="*/ 0 60000 65536"/>
                  <a:gd name="T17" fmla="*/ 0 60000 65536"/>
                  <a:gd name="T18" fmla="*/ 0 w 28"/>
                  <a:gd name="T19" fmla="*/ 0 h 9"/>
                  <a:gd name="T20" fmla="*/ 28 w 28"/>
                  <a:gd name="T21" fmla="*/ 9 h 9"/>
                </a:gdLst>
                <a:ahLst/>
                <a:cxnLst>
                  <a:cxn ang="T12">
                    <a:pos x="T0" y="T1"/>
                  </a:cxn>
                  <a:cxn ang="T13">
                    <a:pos x="T2" y="T3"/>
                  </a:cxn>
                  <a:cxn ang="T14">
                    <a:pos x="T4" y="T5"/>
                  </a:cxn>
                  <a:cxn ang="T15">
                    <a:pos x="T6" y="T7"/>
                  </a:cxn>
                  <a:cxn ang="T16">
                    <a:pos x="T8" y="T9"/>
                  </a:cxn>
                  <a:cxn ang="T17">
                    <a:pos x="T10" y="T11"/>
                  </a:cxn>
                </a:cxnLst>
                <a:rect l="T18" t="T19" r="T20" b="T21"/>
                <a:pathLst>
                  <a:path w="28" h="9">
                    <a:moveTo>
                      <a:pt x="28" y="0"/>
                    </a:moveTo>
                    <a:lnTo>
                      <a:pt x="9" y="0"/>
                    </a:lnTo>
                    <a:lnTo>
                      <a:pt x="0" y="9"/>
                    </a:lnTo>
                    <a:lnTo>
                      <a:pt x="28" y="9"/>
                    </a:lnTo>
                    <a:lnTo>
                      <a:pt x="2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9" name="Freeform 77">
                <a:extLst>
                  <a:ext uri="{FF2B5EF4-FFF2-40B4-BE49-F238E27FC236}">
                    <a16:creationId xmlns:a16="http://schemas.microsoft.com/office/drawing/2014/main" id="{8A82CFD2-C13A-4F68-9164-78D2E8BE5C93}"/>
                  </a:ext>
                </a:extLst>
              </p:cNvPr>
              <p:cNvSpPr>
                <a:spLocks/>
              </p:cNvSpPr>
              <p:nvPr/>
            </p:nvSpPr>
            <p:spPr bwMode="auto">
              <a:xfrm>
                <a:off x="2671" y="1609"/>
                <a:ext cx="518" cy="445"/>
              </a:xfrm>
              <a:custGeom>
                <a:avLst/>
                <a:gdLst>
                  <a:gd name="T0" fmla="*/ 518 w 518"/>
                  <a:gd name="T1" fmla="*/ 0 h 445"/>
                  <a:gd name="T2" fmla="*/ 426 w 518"/>
                  <a:gd name="T3" fmla="*/ 9 h 445"/>
                  <a:gd name="T4" fmla="*/ 342 w 518"/>
                  <a:gd name="T5" fmla="*/ 28 h 445"/>
                  <a:gd name="T6" fmla="*/ 259 w 518"/>
                  <a:gd name="T7" fmla="*/ 65 h 445"/>
                  <a:gd name="T8" fmla="*/ 185 w 518"/>
                  <a:gd name="T9" fmla="*/ 111 h 445"/>
                  <a:gd name="T10" fmla="*/ 120 w 518"/>
                  <a:gd name="T11" fmla="*/ 157 h 445"/>
                  <a:gd name="T12" fmla="*/ 74 w 518"/>
                  <a:gd name="T13" fmla="*/ 222 h 445"/>
                  <a:gd name="T14" fmla="*/ 37 w 518"/>
                  <a:gd name="T15" fmla="*/ 296 h 445"/>
                  <a:gd name="T16" fmla="*/ 9 w 518"/>
                  <a:gd name="T17" fmla="*/ 370 h 445"/>
                  <a:gd name="T18" fmla="*/ 0 w 518"/>
                  <a:gd name="T19" fmla="*/ 445 h 445"/>
                  <a:gd name="T20" fmla="*/ 0 w 518"/>
                  <a:gd name="T21" fmla="*/ 0 h 445"/>
                  <a:gd name="T22" fmla="*/ 518 w 518"/>
                  <a:gd name="T23" fmla="*/ 0 h 4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18"/>
                  <a:gd name="T37" fmla="*/ 0 h 445"/>
                  <a:gd name="T38" fmla="*/ 518 w 518"/>
                  <a:gd name="T39" fmla="*/ 445 h 4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18" h="445">
                    <a:moveTo>
                      <a:pt x="518" y="0"/>
                    </a:moveTo>
                    <a:lnTo>
                      <a:pt x="426" y="9"/>
                    </a:lnTo>
                    <a:lnTo>
                      <a:pt x="342" y="28"/>
                    </a:lnTo>
                    <a:lnTo>
                      <a:pt x="259" y="65"/>
                    </a:lnTo>
                    <a:lnTo>
                      <a:pt x="185" y="111"/>
                    </a:lnTo>
                    <a:lnTo>
                      <a:pt x="120" y="157"/>
                    </a:lnTo>
                    <a:lnTo>
                      <a:pt x="74" y="222"/>
                    </a:lnTo>
                    <a:lnTo>
                      <a:pt x="37" y="296"/>
                    </a:lnTo>
                    <a:lnTo>
                      <a:pt x="9" y="370"/>
                    </a:lnTo>
                    <a:lnTo>
                      <a:pt x="0" y="445"/>
                    </a:lnTo>
                    <a:lnTo>
                      <a:pt x="0" y="0"/>
                    </a:lnTo>
                    <a:lnTo>
                      <a:pt x="51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0" name="Freeform 78">
                <a:extLst>
                  <a:ext uri="{FF2B5EF4-FFF2-40B4-BE49-F238E27FC236}">
                    <a16:creationId xmlns:a16="http://schemas.microsoft.com/office/drawing/2014/main" id="{4C7153D0-3408-4D5D-B5A0-953AD1B6AACE}"/>
                  </a:ext>
                </a:extLst>
              </p:cNvPr>
              <p:cNvSpPr>
                <a:spLocks/>
              </p:cNvSpPr>
              <p:nvPr/>
            </p:nvSpPr>
            <p:spPr bwMode="auto">
              <a:xfrm>
                <a:off x="2671" y="1609"/>
                <a:ext cx="518" cy="445"/>
              </a:xfrm>
              <a:custGeom>
                <a:avLst/>
                <a:gdLst>
                  <a:gd name="T0" fmla="*/ 518 w 518"/>
                  <a:gd name="T1" fmla="*/ 0 h 445"/>
                  <a:gd name="T2" fmla="*/ 426 w 518"/>
                  <a:gd name="T3" fmla="*/ 9 h 445"/>
                  <a:gd name="T4" fmla="*/ 342 w 518"/>
                  <a:gd name="T5" fmla="*/ 28 h 445"/>
                  <a:gd name="T6" fmla="*/ 259 w 518"/>
                  <a:gd name="T7" fmla="*/ 65 h 445"/>
                  <a:gd name="T8" fmla="*/ 185 w 518"/>
                  <a:gd name="T9" fmla="*/ 111 h 445"/>
                  <a:gd name="T10" fmla="*/ 120 w 518"/>
                  <a:gd name="T11" fmla="*/ 157 h 445"/>
                  <a:gd name="T12" fmla="*/ 74 w 518"/>
                  <a:gd name="T13" fmla="*/ 222 h 445"/>
                  <a:gd name="T14" fmla="*/ 37 w 518"/>
                  <a:gd name="T15" fmla="*/ 296 h 445"/>
                  <a:gd name="T16" fmla="*/ 9 w 518"/>
                  <a:gd name="T17" fmla="*/ 370 h 445"/>
                  <a:gd name="T18" fmla="*/ 0 w 518"/>
                  <a:gd name="T19" fmla="*/ 445 h 445"/>
                  <a:gd name="T20" fmla="*/ 37 w 518"/>
                  <a:gd name="T21" fmla="*/ 445 h 445"/>
                  <a:gd name="T22" fmla="*/ 37 w 518"/>
                  <a:gd name="T23" fmla="*/ 370 h 445"/>
                  <a:gd name="T24" fmla="*/ 65 w 518"/>
                  <a:gd name="T25" fmla="*/ 306 h 445"/>
                  <a:gd name="T26" fmla="*/ 102 w 518"/>
                  <a:gd name="T27" fmla="*/ 232 h 445"/>
                  <a:gd name="T28" fmla="*/ 148 w 518"/>
                  <a:gd name="T29" fmla="*/ 176 h 445"/>
                  <a:gd name="T30" fmla="*/ 204 w 518"/>
                  <a:gd name="T31" fmla="*/ 130 h 445"/>
                  <a:gd name="T32" fmla="*/ 278 w 518"/>
                  <a:gd name="T33" fmla="*/ 83 h 445"/>
                  <a:gd name="T34" fmla="*/ 352 w 518"/>
                  <a:gd name="T35" fmla="*/ 56 h 445"/>
                  <a:gd name="T36" fmla="*/ 435 w 518"/>
                  <a:gd name="T37" fmla="*/ 37 h 445"/>
                  <a:gd name="T38" fmla="*/ 518 w 518"/>
                  <a:gd name="T39" fmla="*/ 28 h 445"/>
                  <a:gd name="T40" fmla="*/ 518 w 518"/>
                  <a:gd name="T41" fmla="*/ 0 h 4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8"/>
                  <a:gd name="T64" fmla="*/ 0 h 445"/>
                  <a:gd name="T65" fmla="*/ 518 w 518"/>
                  <a:gd name="T66" fmla="*/ 445 h 4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8" h="445">
                    <a:moveTo>
                      <a:pt x="518" y="0"/>
                    </a:moveTo>
                    <a:lnTo>
                      <a:pt x="426" y="9"/>
                    </a:lnTo>
                    <a:lnTo>
                      <a:pt x="342" y="28"/>
                    </a:lnTo>
                    <a:lnTo>
                      <a:pt x="259" y="65"/>
                    </a:lnTo>
                    <a:lnTo>
                      <a:pt x="185" y="111"/>
                    </a:lnTo>
                    <a:lnTo>
                      <a:pt x="120" y="157"/>
                    </a:lnTo>
                    <a:lnTo>
                      <a:pt x="74" y="222"/>
                    </a:lnTo>
                    <a:lnTo>
                      <a:pt x="37" y="296"/>
                    </a:lnTo>
                    <a:lnTo>
                      <a:pt x="9" y="370"/>
                    </a:lnTo>
                    <a:lnTo>
                      <a:pt x="0" y="445"/>
                    </a:lnTo>
                    <a:lnTo>
                      <a:pt x="37" y="445"/>
                    </a:lnTo>
                    <a:lnTo>
                      <a:pt x="37" y="370"/>
                    </a:lnTo>
                    <a:lnTo>
                      <a:pt x="65" y="306"/>
                    </a:lnTo>
                    <a:lnTo>
                      <a:pt x="102" y="232"/>
                    </a:lnTo>
                    <a:lnTo>
                      <a:pt x="148" y="176"/>
                    </a:lnTo>
                    <a:lnTo>
                      <a:pt x="204" y="130"/>
                    </a:lnTo>
                    <a:lnTo>
                      <a:pt x="278" y="83"/>
                    </a:lnTo>
                    <a:lnTo>
                      <a:pt x="352" y="56"/>
                    </a:lnTo>
                    <a:lnTo>
                      <a:pt x="435" y="37"/>
                    </a:lnTo>
                    <a:lnTo>
                      <a:pt x="518" y="28"/>
                    </a:lnTo>
                    <a:lnTo>
                      <a:pt x="51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1" name="Freeform 79">
                <a:extLst>
                  <a:ext uri="{FF2B5EF4-FFF2-40B4-BE49-F238E27FC236}">
                    <a16:creationId xmlns:a16="http://schemas.microsoft.com/office/drawing/2014/main" id="{9B4B0084-95F0-4885-9DE0-3C2C18B57765}"/>
                  </a:ext>
                </a:extLst>
              </p:cNvPr>
              <p:cNvSpPr>
                <a:spLocks/>
              </p:cNvSpPr>
              <p:nvPr/>
            </p:nvSpPr>
            <p:spPr bwMode="auto">
              <a:xfrm>
                <a:off x="2708" y="1637"/>
                <a:ext cx="481" cy="417"/>
              </a:xfrm>
              <a:custGeom>
                <a:avLst/>
                <a:gdLst>
                  <a:gd name="T0" fmla="*/ 481 w 481"/>
                  <a:gd name="T1" fmla="*/ 0 h 417"/>
                  <a:gd name="T2" fmla="*/ 398 w 481"/>
                  <a:gd name="T3" fmla="*/ 9 h 417"/>
                  <a:gd name="T4" fmla="*/ 315 w 481"/>
                  <a:gd name="T5" fmla="*/ 28 h 417"/>
                  <a:gd name="T6" fmla="*/ 241 w 481"/>
                  <a:gd name="T7" fmla="*/ 55 h 417"/>
                  <a:gd name="T8" fmla="*/ 167 w 481"/>
                  <a:gd name="T9" fmla="*/ 102 h 417"/>
                  <a:gd name="T10" fmla="*/ 111 w 481"/>
                  <a:gd name="T11" fmla="*/ 148 h 417"/>
                  <a:gd name="T12" fmla="*/ 65 w 481"/>
                  <a:gd name="T13" fmla="*/ 204 h 417"/>
                  <a:gd name="T14" fmla="*/ 28 w 481"/>
                  <a:gd name="T15" fmla="*/ 278 h 417"/>
                  <a:gd name="T16" fmla="*/ 0 w 481"/>
                  <a:gd name="T17" fmla="*/ 342 h 417"/>
                  <a:gd name="T18" fmla="*/ 0 w 481"/>
                  <a:gd name="T19" fmla="*/ 417 h 417"/>
                  <a:gd name="T20" fmla="*/ 28 w 481"/>
                  <a:gd name="T21" fmla="*/ 417 h 417"/>
                  <a:gd name="T22" fmla="*/ 37 w 481"/>
                  <a:gd name="T23" fmla="*/ 342 h 417"/>
                  <a:gd name="T24" fmla="*/ 55 w 481"/>
                  <a:gd name="T25" fmla="*/ 268 h 417"/>
                  <a:gd name="T26" fmla="*/ 102 w 481"/>
                  <a:gd name="T27" fmla="*/ 194 h 417"/>
                  <a:gd name="T28" fmla="*/ 157 w 481"/>
                  <a:gd name="T29" fmla="*/ 139 h 417"/>
                  <a:gd name="T30" fmla="*/ 231 w 481"/>
                  <a:gd name="T31" fmla="*/ 92 h 417"/>
                  <a:gd name="T32" fmla="*/ 305 w 481"/>
                  <a:gd name="T33" fmla="*/ 55 h 417"/>
                  <a:gd name="T34" fmla="*/ 389 w 481"/>
                  <a:gd name="T35" fmla="*/ 28 h 417"/>
                  <a:gd name="T36" fmla="*/ 481 w 481"/>
                  <a:gd name="T37" fmla="*/ 28 h 417"/>
                  <a:gd name="T38" fmla="*/ 481 w 481"/>
                  <a:gd name="T39" fmla="*/ 0 h 4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81"/>
                  <a:gd name="T61" fmla="*/ 0 h 417"/>
                  <a:gd name="T62" fmla="*/ 481 w 481"/>
                  <a:gd name="T63" fmla="*/ 417 h 4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81" h="417">
                    <a:moveTo>
                      <a:pt x="481" y="0"/>
                    </a:moveTo>
                    <a:lnTo>
                      <a:pt x="398" y="9"/>
                    </a:lnTo>
                    <a:lnTo>
                      <a:pt x="315" y="28"/>
                    </a:lnTo>
                    <a:lnTo>
                      <a:pt x="241" y="55"/>
                    </a:lnTo>
                    <a:lnTo>
                      <a:pt x="167" y="102"/>
                    </a:lnTo>
                    <a:lnTo>
                      <a:pt x="111" y="148"/>
                    </a:lnTo>
                    <a:lnTo>
                      <a:pt x="65" y="204"/>
                    </a:lnTo>
                    <a:lnTo>
                      <a:pt x="28" y="278"/>
                    </a:lnTo>
                    <a:lnTo>
                      <a:pt x="0" y="342"/>
                    </a:lnTo>
                    <a:lnTo>
                      <a:pt x="0" y="417"/>
                    </a:lnTo>
                    <a:lnTo>
                      <a:pt x="28" y="417"/>
                    </a:lnTo>
                    <a:lnTo>
                      <a:pt x="37" y="342"/>
                    </a:lnTo>
                    <a:lnTo>
                      <a:pt x="55" y="268"/>
                    </a:lnTo>
                    <a:lnTo>
                      <a:pt x="102" y="194"/>
                    </a:lnTo>
                    <a:lnTo>
                      <a:pt x="157" y="139"/>
                    </a:lnTo>
                    <a:lnTo>
                      <a:pt x="231" y="92"/>
                    </a:lnTo>
                    <a:lnTo>
                      <a:pt x="305" y="55"/>
                    </a:lnTo>
                    <a:lnTo>
                      <a:pt x="389" y="28"/>
                    </a:lnTo>
                    <a:lnTo>
                      <a:pt x="481" y="28"/>
                    </a:lnTo>
                    <a:lnTo>
                      <a:pt x="481"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2" name="Freeform 80">
                <a:extLst>
                  <a:ext uri="{FF2B5EF4-FFF2-40B4-BE49-F238E27FC236}">
                    <a16:creationId xmlns:a16="http://schemas.microsoft.com/office/drawing/2014/main" id="{924294EB-CC3A-42EF-B41E-A5706718419C}"/>
                  </a:ext>
                </a:extLst>
              </p:cNvPr>
              <p:cNvSpPr>
                <a:spLocks/>
              </p:cNvSpPr>
              <p:nvPr/>
            </p:nvSpPr>
            <p:spPr bwMode="auto">
              <a:xfrm>
                <a:off x="2736" y="1665"/>
                <a:ext cx="453" cy="389"/>
              </a:xfrm>
              <a:custGeom>
                <a:avLst/>
                <a:gdLst>
                  <a:gd name="T0" fmla="*/ 453 w 453"/>
                  <a:gd name="T1" fmla="*/ 0 h 389"/>
                  <a:gd name="T2" fmla="*/ 361 w 453"/>
                  <a:gd name="T3" fmla="*/ 0 h 389"/>
                  <a:gd name="T4" fmla="*/ 277 w 453"/>
                  <a:gd name="T5" fmla="*/ 27 h 389"/>
                  <a:gd name="T6" fmla="*/ 203 w 453"/>
                  <a:gd name="T7" fmla="*/ 64 h 389"/>
                  <a:gd name="T8" fmla="*/ 129 w 453"/>
                  <a:gd name="T9" fmla="*/ 111 h 389"/>
                  <a:gd name="T10" fmla="*/ 74 w 453"/>
                  <a:gd name="T11" fmla="*/ 166 h 389"/>
                  <a:gd name="T12" fmla="*/ 27 w 453"/>
                  <a:gd name="T13" fmla="*/ 240 h 389"/>
                  <a:gd name="T14" fmla="*/ 9 w 453"/>
                  <a:gd name="T15" fmla="*/ 314 h 389"/>
                  <a:gd name="T16" fmla="*/ 0 w 453"/>
                  <a:gd name="T17" fmla="*/ 389 h 389"/>
                  <a:gd name="T18" fmla="*/ 27 w 453"/>
                  <a:gd name="T19" fmla="*/ 389 h 389"/>
                  <a:gd name="T20" fmla="*/ 37 w 453"/>
                  <a:gd name="T21" fmla="*/ 314 h 389"/>
                  <a:gd name="T22" fmla="*/ 55 w 453"/>
                  <a:gd name="T23" fmla="*/ 250 h 389"/>
                  <a:gd name="T24" fmla="*/ 92 w 453"/>
                  <a:gd name="T25" fmla="*/ 185 h 389"/>
                  <a:gd name="T26" fmla="*/ 148 w 453"/>
                  <a:gd name="T27" fmla="*/ 129 h 389"/>
                  <a:gd name="T28" fmla="*/ 213 w 453"/>
                  <a:gd name="T29" fmla="*/ 83 h 389"/>
                  <a:gd name="T30" fmla="*/ 287 w 453"/>
                  <a:gd name="T31" fmla="*/ 46 h 389"/>
                  <a:gd name="T32" fmla="*/ 370 w 453"/>
                  <a:gd name="T33" fmla="*/ 27 h 389"/>
                  <a:gd name="T34" fmla="*/ 453 w 453"/>
                  <a:gd name="T35" fmla="*/ 18 h 389"/>
                  <a:gd name="T36" fmla="*/ 453 w 453"/>
                  <a:gd name="T37" fmla="*/ 0 h 3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3"/>
                  <a:gd name="T58" fmla="*/ 0 h 389"/>
                  <a:gd name="T59" fmla="*/ 453 w 453"/>
                  <a:gd name="T60" fmla="*/ 389 h 3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3" h="389">
                    <a:moveTo>
                      <a:pt x="453" y="0"/>
                    </a:moveTo>
                    <a:lnTo>
                      <a:pt x="361" y="0"/>
                    </a:lnTo>
                    <a:lnTo>
                      <a:pt x="277" y="27"/>
                    </a:lnTo>
                    <a:lnTo>
                      <a:pt x="203" y="64"/>
                    </a:lnTo>
                    <a:lnTo>
                      <a:pt x="129" y="111"/>
                    </a:lnTo>
                    <a:lnTo>
                      <a:pt x="74" y="166"/>
                    </a:lnTo>
                    <a:lnTo>
                      <a:pt x="27" y="240"/>
                    </a:lnTo>
                    <a:lnTo>
                      <a:pt x="9" y="314"/>
                    </a:lnTo>
                    <a:lnTo>
                      <a:pt x="0" y="389"/>
                    </a:lnTo>
                    <a:lnTo>
                      <a:pt x="27" y="389"/>
                    </a:lnTo>
                    <a:lnTo>
                      <a:pt x="37" y="314"/>
                    </a:lnTo>
                    <a:lnTo>
                      <a:pt x="55" y="250"/>
                    </a:lnTo>
                    <a:lnTo>
                      <a:pt x="92" y="185"/>
                    </a:lnTo>
                    <a:lnTo>
                      <a:pt x="148" y="129"/>
                    </a:lnTo>
                    <a:lnTo>
                      <a:pt x="213" y="83"/>
                    </a:lnTo>
                    <a:lnTo>
                      <a:pt x="287" y="46"/>
                    </a:lnTo>
                    <a:lnTo>
                      <a:pt x="370" y="27"/>
                    </a:lnTo>
                    <a:lnTo>
                      <a:pt x="453" y="18"/>
                    </a:lnTo>
                    <a:lnTo>
                      <a:pt x="453"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3" name="Freeform 81">
                <a:extLst>
                  <a:ext uri="{FF2B5EF4-FFF2-40B4-BE49-F238E27FC236}">
                    <a16:creationId xmlns:a16="http://schemas.microsoft.com/office/drawing/2014/main" id="{A5627971-C81E-4C65-93EE-0033EF00B45B}"/>
                  </a:ext>
                </a:extLst>
              </p:cNvPr>
              <p:cNvSpPr>
                <a:spLocks/>
              </p:cNvSpPr>
              <p:nvPr/>
            </p:nvSpPr>
            <p:spPr bwMode="auto">
              <a:xfrm>
                <a:off x="2763" y="1683"/>
                <a:ext cx="426" cy="371"/>
              </a:xfrm>
              <a:custGeom>
                <a:avLst/>
                <a:gdLst>
                  <a:gd name="T0" fmla="*/ 426 w 426"/>
                  <a:gd name="T1" fmla="*/ 0 h 371"/>
                  <a:gd name="T2" fmla="*/ 343 w 426"/>
                  <a:gd name="T3" fmla="*/ 9 h 371"/>
                  <a:gd name="T4" fmla="*/ 260 w 426"/>
                  <a:gd name="T5" fmla="*/ 28 h 371"/>
                  <a:gd name="T6" fmla="*/ 186 w 426"/>
                  <a:gd name="T7" fmla="*/ 65 h 371"/>
                  <a:gd name="T8" fmla="*/ 121 w 426"/>
                  <a:gd name="T9" fmla="*/ 111 h 371"/>
                  <a:gd name="T10" fmla="*/ 65 w 426"/>
                  <a:gd name="T11" fmla="*/ 167 h 371"/>
                  <a:gd name="T12" fmla="*/ 28 w 426"/>
                  <a:gd name="T13" fmla="*/ 232 h 371"/>
                  <a:gd name="T14" fmla="*/ 10 w 426"/>
                  <a:gd name="T15" fmla="*/ 296 h 371"/>
                  <a:gd name="T16" fmla="*/ 0 w 426"/>
                  <a:gd name="T17" fmla="*/ 371 h 371"/>
                  <a:gd name="T18" fmla="*/ 28 w 426"/>
                  <a:gd name="T19" fmla="*/ 371 h 371"/>
                  <a:gd name="T20" fmla="*/ 37 w 426"/>
                  <a:gd name="T21" fmla="*/ 306 h 371"/>
                  <a:gd name="T22" fmla="*/ 56 w 426"/>
                  <a:gd name="T23" fmla="*/ 241 h 371"/>
                  <a:gd name="T24" fmla="*/ 93 w 426"/>
                  <a:gd name="T25" fmla="*/ 176 h 371"/>
                  <a:gd name="T26" fmla="*/ 139 w 426"/>
                  <a:gd name="T27" fmla="*/ 130 h 371"/>
                  <a:gd name="T28" fmla="*/ 204 w 426"/>
                  <a:gd name="T29" fmla="*/ 83 h 371"/>
                  <a:gd name="T30" fmla="*/ 269 w 426"/>
                  <a:gd name="T31" fmla="*/ 56 h 371"/>
                  <a:gd name="T32" fmla="*/ 343 w 426"/>
                  <a:gd name="T33" fmla="*/ 37 h 371"/>
                  <a:gd name="T34" fmla="*/ 426 w 426"/>
                  <a:gd name="T35" fmla="*/ 28 h 371"/>
                  <a:gd name="T36" fmla="*/ 426 w 426"/>
                  <a:gd name="T37" fmla="*/ 0 h 3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6"/>
                  <a:gd name="T58" fmla="*/ 0 h 371"/>
                  <a:gd name="T59" fmla="*/ 426 w 426"/>
                  <a:gd name="T60" fmla="*/ 371 h 3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6" h="371">
                    <a:moveTo>
                      <a:pt x="426" y="0"/>
                    </a:moveTo>
                    <a:lnTo>
                      <a:pt x="343" y="9"/>
                    </a:lnTo>
                    <a:lnTo>
                      <a:pt x="260" y="28"/>
                    </a:lnTo>
                    <a:lnTo>
                      <a:pt x="186" y="65"/>
                    </a:lnTo>
                    <a:lnTo>
                      <a:pt x="121" y="111"/>
                    </a:lnTo>
                    <a:lnTo>
                      <a:pt x="65" y="167"/>
                    </a:lnTo>
                    <a:lnTo>
                      <a:pt x="28" y="232"/>
                    </a:lnTo>
                    <a:lnTo>
                      <a:pt x="10" y="296"/>
                    </a:lnTo>
                    <a:lnTo>
                      <a:pt x="0" y="371"/>
                    </a:lnTo>
                    <a:lnTo>
                      <a:pt x="28" y="371"/>
                    </a:lnTo>
                    <a:lnTo>
                      <a:pt x="37" y="306"/>
                    </a:lnTo>
                    <a:lnTo>
                      <a:pt x="56" y="241"/>
                    </a:lnTo>
                    <a:lnTo>
                      <a:pt x="93" y="176"/>
                    </a:lnTo>
                    <a:lnTo>
                      <a:pt x="139" y="130"/>
                    </a:lnTo>
                    <a:lnTo>
                      <a:pt x="204" y="83"/>
                    </a:lnTo>
                    <a:lnTo>
                      <a:pt x="269" y="56"/>
                    </a:lnTo>
                    <a:lnTo>
                      <a:pt x="343" y="37"/>
                    </a:lnTo>
                    <a:lnTo>
                      <a:pt x="426" y="28"/>
                    </a:lnTo>
                    <a:lnTo>
                      <a:pt x="426"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4" name="Freeform 82">
                <a:extLst>
                  <a:ext uri="{FF2B5EF4-FFF2-40B4-BE49-F238E27FC236}">
                    <a16:creationId xmlns:a16="http://schemas.microsoft.com/office/drawing/2014/main" id="{63765F00-8AAA-489B-99CA-0C1E43B5AFE1}"/>
                  </a:ext>
                </a:extLst>
              </p:cNvPr>
              <p:cNvSpPr>
                <a:spLocks/>
              </p:cNvSpPr>
              <p:nvPr/>
            </p:nvSpPr>
            <p:spPr bwMode="auto">
              <a:xfrm>
                <a:off x="2791" y="1711"/>
                <a:ext cx="398" cy="343"/>
              </a:xfrm>
              <a:custGeom>
                <a:avLst/>
                <a:gdLst>
                  <a:gd name="T0" fmla="*/ 398 w 398"/>
                  <a:gd name="T1" fmla="*/ 0 h 343"/>
                  <a:gd name="T2" fmla="*/ 315 w 398"/>
                  <a:gd name="T3" fmla="*/ 9 h 343"/>
                  <a:gd name="T4" fmla="*/ 241 w 398"/>
                  <a:gd name="T5" fmla="*/ 28 h 343"/>
                  <a:gd name="T6" fmla="*/ 176 w 398"/>
                  <a:gd name="T7" fmla="*/ 55 h 343"/>
                  <a:gd name="T8" fmla="*/ 111 w 398"/>
                  <a:gd name="T9" fmla="*/ 102 h 343"/>
                  <a:gd name="T10" fmla="*/ 65 w 398"/>
                  <a:gd name="T11" fmla="*/ 148 h 343"/>
                  <a:gd name="T12" fmla="*/ 28 w 398"/>
                  <a:gd name="T13" fmla="*/ 213 h 343"/>
                  <a:gd name="T14" fmla="*/ 9 w 398"/>
                  <a:gd name="T15" fmla="*/ 278 h 343"/>
                  <a:gd name="T16" fmla="*/ 0 w 398"/>
                  <a:gd name="T17" fmla="*/ 343 h 343"/>
                  <a:gd name="T18" fmla="*/ 28 w 398"/>
                  <a:gd name="T19" fmla="*/ 343 h 343"/>
                  <a:gd name="T20" fmla="*/ 37 w 398"/>
                  <a:gd name="T21" fmla="*/ 278 h 343"/>
                  <a:gd name="T22" fmla="*/ 56 w 398"/>
                  <a:gd name="T23" fmla="*/ 222 h 343"/>
                  <a:gd name="T24" fmla="*/ 93 w 398"/>
                  <a:gd name="T25" fmla="*/ 167 h 343"/>
                  <a:gd name="T26" fmla="*/ 139 w 398"/>
                  <a:gd name="T27" fmla="*/ 120 h 343"/>
                  <a:gd name="T28" fmla="*/ 195 w 398"/>
                  <a:gd name="T29" fmla="*/ 74 h 343"/>
                  <a:gd name="T30" fmla="*/ 259 w 398"/>
                  <a:gd name="T31" fmla="*/ 46 h 343"/>
                  <a:gd name="T32" fmla="*/ 324 w 398"/>
                  <a:gd name="T33" fmla="*/ 28 h 343"/>
                  <a:gd name="T34" fmla="*/ 398 w 398"/>
                  <a:gd name="T35" fmla="*/ 28 h 343"/>
                  <a:gd name="T36" fmla="*/ 398 w 398"/>
                  <a:gd name="T37" fmla="*/ 0 h 3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8"/>
                  <a:gd name="T58" fmla="*/ 0 h 343"/>
                  <a:gd name="T59" fmla="*/ 398 w 398"/>
                  <a:gd name="T60" fmla="*/ 343 h 34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8" h="343">
                    <a:moveTo>
                      <a:pt x="398" y="0"/>
                    </a:moveTo>
                    <a:lnTo>
                      <a:pt x="315" y="9"/>
                    </a:lnTo>
                    <a:lnTo>
                      <a:pt x="241" y="28"/>
                    </a:lnTo>
                    <a:lnTo>
                      <a:pt x="176" y="55"/>
                    </a:lnTo>
                    <a:lnTo>
                      <a:pt x="111" y="102"/>
                    </a:lnTo>
                    <a:lnTo>
                      <a:pt x="65" y="148"/>
                    </a:lnTo>
                    <a:lnTo>
                      <a:pt x="28" y="213"/>
                    </a:lnTo>
                    <a:lnTo>
                      <a:pt x="9" y="278"/>
                    </a:lnTo>
                    <a:lnTo>
                      <a:pt x="0" y="343"/>
                    </a:lnTo>
                    <a:lnTo>
                      <a:pt x="28" y="343"/>
                    </a:lnTo>
                    <a:lnTo>
                      <a:pt x="37" y="278"/>
                    </a:lnTo>
                    <a:lnTo>
                      <a:pt x="56" y="222"/>
                    </a:lnTo>
                    <a:lnTo>
                      <a:pt x="93" y="167"/>
                    </a:lnTo>
                    <a:lnTo>
                      <a:pt x="139" y="120"/>
                    </a:lnTo>
                    <a:lnTo>
                      <a:pt x="195" y="74"/>
                    </a:lnTo>
                    <a:lnTo>
                      <a:pt x="259" y="46"/>
                    </a:lnTo>
                    <a:lnTo>
                      <a:pt x="324" y="28"/>
                    </a:lnTo>
                    <a:lnTo>
                      <a:pt x="398" y="28"/>
                    </a:lnTo>
                    <a:lnTo>
                      <a:pt x="398"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5" name="Freeform 83">
                <a:extLst>
                  <a:ext uri="{FF2B5EF4-FFF2-40B4-BE49-F238E27FC236}">
                    <a16:creationId xmlns:a16="http://schemas.microsoft.com/office/drawing/2014/main" id="{10A6C19E-44A3-47C4-86AB-BCAE953FE084}"/>
                  </a:ext>
                </a:extLst>
              </p:cNvPr>
              <p:cNvSpPr>
                <a:spLocks/>
              </p:cNvSpPr>
              <p:nvPr/>
            </p:nvSpPr>
            <p:spPr bwMode="auto">
              <a:xfrm>
                <a:off x="2819" y="1739"/>
                <a:ext cx="370" cy="315"/>
              </a:xfrm>
              <a:custGeom>
                <a:avLst/>
                <a:gdLst>
                  <a:gd name="T0" fmla="*/ 370 w 370"/>
                  <a:gd name="T1" fmla="*/ 0 h 315"/>
                  <a:gd name="T2" fmla="*/ 296 w 370"/>
                  <a:gd name="T3" fmla="*/ 0 h 315"/>
                  <a:gd name="T4" fmla="*/ 231 w 370"/>
                  <a:gd name="T5" fmla="*/ 18 h 315"/>
                  <a:gd name="T6" fmla="*/ 167 w 370"/>
                  <a:gd name="T7" fmla="*/ 46 h 315"/>
                  <a:gd name="T8" fmla="*/ 111 w 370"/>
                  <a:gd name="T9" fmla="*/ 92 h 315"/>
                  <a:gd name="T10" fmla="*/ 65 w 370"/>
                  <a:gd name="T11" fmla="*/ 139 h 315"/>
                  <a:gd name="T12" fmla="*/ 28 w 370"/>
                  <a:gd name="T13" fmla="*/ 194 h 315"/>
                  <a:gd name="T14" fmla="*/ 9 w 370"/>
                  <a:gd name="T15" fmla="*/ 250 h 315"/>
                  <a:gd name="T16" fmla="*/ 0 w 370"/>
                  <a:gd name="T17" fmla="*/ 315 h 315"/>
                  <a:gd name="T18" fmla="*/ 28 w 370"/>
                  <a:gd name="T19" fmla="*/ 315 h 315"/>
                  <a:gd name="T20" fmla="*/ 37 w 370"/>
                  <a:gd name="T21" fmla="*/ 250 h 315"/>
                  <a:gd name="T22" fmla="*/ 65 w 370"/>
                  <a:gd name="T23" fmla="*/ 185 h 315"/>
                  <a:gd name="T24" fmla="*/ 102 w 370"/>
                  <a:gd name="T25" fmla="*/ 129 h 315"/>
                  <a:gd name="T26" fmla="*/ 157 w 370"/>
                  <a:gd name="T27" fmla="*/ 83 h 315"/>
                  <a:gd name="T28" fmla="*/ 222 w 370"/>
                  <a:gd name="T29" fmla="*/ 46 h 315"/>
                  <a:gd name="T30" fmla="*/ 296 w 370"/>
                  <a:gd name="T31" fmla="*/ 27 h 315"/>
                  <a:gd name="T32" fmla="*/ 370 w 370"/>
                  <a:gd name="T33" fmla="*/ 18 h 315"/>
                  <a:gd name="T34" fmla="*/ 370 w 370"/>
                  <a:gd name="T35" fmla="*/ 0 h 3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0"/>
                  <a:gd name="T55" fmla="*/ 0 h 315"/>
                  <a:gd name="T56" fmla="*/ 370 w 370"/>
                  <a:gd name="T57" fmla="*/ 315 h 3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0" h="315">
                    <a:moveTo>
                      <a:pt x="370" y="0"/>
                    </a:moveTo>
                    <a:lnTo>
                      <a:pt x="296" y="0"/>
                    </a:lnTo>
                    <a:lnTo>
                      <a:pt x="231" y="18"/>
                    </a:lnTo>
                    <a:lnTo>
                      <a:pt x="167" y="46"/>
                    </a:lnTo>
                    <a:lnTo>
                      <a:pt x="111" y="92"/>
                    </a:lnTo>
                    <a:lnTo>
                      <a:pt x="65" y="139"/>
                    </a:lnTo>
                    <a:lnTo>
                      <a:pt x="28" y="194"/>
                    </a:lnTo>
                    <a:lnTo>
                      <a:pt x="9" y="250"/>
                    </a:lnTo>
                    <a:lnTo>
                      <a:pt x="0" y="315"/>
                    </a:lnTo>
                    <a:lnTo>
                      <a:pt x="28" y="315"/>
                    </a:lnTo>
                    <a:lnTo>
                      <a:pt x="37" y="250"/>
                    </a:lnTo>
                    <a:lnTo>
                      <a:pt x="65" y="185"/>
                    </a:lnTo>
                    <a:lnTo>
                      <a:pt x="102" y="129"/>
                    </a:lnTo>
                    <a:lnTo>
                      <a:pt x="157" y="83"/>
                    </a:lnTo>
                    <a:lnTo>
                      <a:pt x="222" y="46"/>
                    </a:lnTo>
                    <a:lnTo>
                      <a:pt x="296" y="27"/>
                    </a:lnTo>
                    <a:lnTo>
                      <a:pt x="370" y="18"/>
                    </a:lnTo>
                    <a:lnTo>
                      <a:pt x="37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 name="Freeform 84">
                <a:extLst>
                  <a:ext uri="{FF2B5EF4-FFF2-40B4-BE49-F238E27FC236}">
                    <a16:creationId xmlns:a16="http://schemas.microsoft.com/office/drawing/2014/main" id="{E0E5636C-043F-4367-98F8-8FC5956C9D92}"/>
                  </a:ext>
                </a:extLst>
              </p:cNvPr>
              <p:cNvSpPr>
                <a:spLocks/>
              </p:cNvSpPr>
              <p:nvPr/>
            </p:nvSpPr>
            <p:spPr bwMode="auto">
              <a:xfrm>
                <a:off x="2847" y="1757"/>
                <a:ext cx="342" cy="297"/>
              </a:xfrm>
              <a:custGeom>
                <a:avLst/>
                <a:gdLst>
                  <a:gd name="T0" fmla="*/ 342 w 342"/>
                  <a:gd name="T1" fmla="*/ 0 h 297"/>
                  <a:gd name="T2" fmla="*/ 268 w 342"/>
                  <a:gd name="T3" fmla="*/ 9 h 297"/>
                  <a:gd name="T4" fmla="*/ 194 w 342"/>
                  <a:gd name="T5" fmla="*/ 28 h 297"/>
                  <a:gd name="T6" fmla="*/ 129 w 342"/>
                  <a:gd name="T7" fmla="*/ 65 h 297"/>
                  <a:gd name="T8" fmla="*/ 74 w 342"/>
                  <a:gd name="T9" fmla="*/ 111 h 297"/>
                  <a:gd name="T10" fmla="*/ 37 w 342"/>
                  <a:gd name="T11" fmla="*/ 167 h 297"/>
                  <a:gd name="T12" fmla="*/ 9 w 342"/>
                  <a:gd name="T13" fmla="*/ 232 h 297"/>
                  <a:gd name="T14" fmla="*/ 0 w 342"/>
                  <a:gd name="T15" fmla="*/ 297 h 297"/>
                  <a:gd name="T16" fmla="*/ 28 w 342"/>
                  <a:gd name="T17" fmla="*/ 297 h 297"/>
                  <a:gd name="T18" fmla="*/ 37 w 342"/>
                  <a:gd name="T19" fmla="*/ 232 h 297"/>
                  <a:gd name="T20" fmla="*/ 55 w 342"/>
                  <a:gd name="T21" fmla="*/ 176 h 297"/>
                  <a:gd name="T22" fmla="*/ 92 w 342"/>
                  <a:gd name="T23" fmla="*/ 130 h 297"/>
                  <a:gd name="T24" fmla="*/ 148 w 342"/>
                  <a:gd name="T25" fmla="*/ 84 h 297"/>
                  <a:gd name="T26" fmla="*/ 203 w 342"/>
                  <a:gd name="T27" fmla="*/ 56 h 297"/>
                  <a:gd name="T28" fmla="*/ 268 w 342"/>
                  <a:gd name="T29" fmla="*/ 37 h 297"/>
                  <a:gd name="T30" fmla="*/ 342 w 342"/>
                  <a:gd name="T31" fmla="*/ 28 h 297"/>
                  <a:gd name="T32" fmla="*/ 342 w 342"/>
                  <a:gd name="T33" fmla="*/ 0 h 29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2"/>
                  <a:gd name="T52" fmla="*/ 0 h 297"/>
                  <a:gd name="T53" fmla="*/ 342 w 342"/>
                  <a:gd name="T54" fmla="*/ 297 h 29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2" h="297">
                    <a:moveTo>
                      <a:pt x="342" y="0"/>
                    </a:moveTo>
                    <a:lnTo>
                      <a:pt x="268" y="9"/>
                    </a:lnTo>
                    <a:lnTo>
                      <a:pt x="194" y="28"/>
                    </a:lnTo>
                    <a:lnTo>
                      <a:pt x="129" y="65"/>
                    </a:lnTo>
                    <a:lnTo>
                      <a:pt x="74" y="111"/>
                    </a:lnTo>
                    <a:lnTo>
                      <a:pt x="37" y="167"/>
                    </a:lnTo>
                    <a:lnTo>
                      <a:pt x="9" y="232"/>
                    </a:lnTo>
                    <a:lnTo>
                      <a:pt x="0" y="297"/>
                    </a:lnTo>
                    <a:lnTo>
                      <a:pt x="28" y="297"/>
                    </a:lnTo>
                    <a:lnTo>
                      <a:pt x="37" y="232"/>
                    </a:lnTo>
                    <a:lnTo>
                      <a:pt x="55" y="176"/>
                    </a:lnTo>
                    <a:lnTo>
                      <a:pt x="92" y="130"/>
                    </a:lnTo>
                    <a:lnTo>
                      <a:pt x="148" y="84"/>
                    </a:lnTo>
                    <a:lnTo>
                      <a:pt x="203" y="56"/>
                    </a:lnTo>
                    <a:lnTo>
                      <a:pt x="268" y="37"/>
                    </a:lnTo>
                    <a:lnTo>
                      <a:pt x="342" y="28"/>
                    </a:lnTo>
                    <a:lnTo>
                      <a:pt x="342"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7" name="Freeform 85">
                <a:extLst>
                  <a:ext uri="{FF2B5EF4-FFF2-40B4-BE49-F238E27FC236}">
                    <a16:creationId xmlns:a16="http://schemas.microsoft.com/office/drawing/2014/main" id="{C9D2598B-0F8C-4841-ABA3-5385F8FA7247}"/>
                  </a:ext>
                </a:extLst>
              </p:cNvPr>
              <p:cNvSpPr>
                <a:spLocks/>
              </p:cNvSpPr>
              <p:nvPr/>
            </p:nvSpPr>
            <p:spPr bwMode="auto">
              <a:xfrm>
                <a:off x="2875" y="1785"/>
                <a:ext cx="314" cy="269"/>
              </a:xfrm>
              <a:custGeom>
                <a:avLst/>
                <a:gdLst>
                  <a:gd name="T0" fmla="*/ 314 w 314"/>
                  <a:gd name="T1" fmla="*/ 0 h 269"/>
                  <a:gd name="T2" fmla="*/ 240 w 314"/>
                  <a:gd name="T3" fmla="*/ 9 h 269"/>
                  <a:gd name="T4" fmla="*/ 175 w 314"/>
                  <a:gd name="T5" fmla="*/ 28 h 269"/>
                  <a:gd name="T6" fmla="*/ 120 w 314"/>
                  <a:gd name="T7" fmla="*/ 56 h 269"/>
                  <a:gd name="T8" fmla="*/ 64 w 314"/>
                  <a:gd name="T9" fmla="*/ 102 h 269"/>
                  <a:gd name="T10" fmla="*/ 27 w 314"/>
                  <a:gd name="T11" fmla="*/ 148 h 269"/>
                  <a:gd name="T12" fmla="*/ 9 w 314"/>
                  <a:gd name="T13" fmla="*/ 204 h 269"/>
                  <a:gd name="T14" fmla="*/ 0 w 314"/>
                  <a:gd name="T15" fmla="*/ 269 h 269"/>
                  <a:gd name="T16" fmla="*/ 27 w 314"/>
                  <a:gd name="T17" fmla="*/ 269 h 269"/>
                  <a:gd name="T18" fmla="*/ 37 w 314"/>
                  <a:gd name="T19" fmla="*/ 213 h 269"/>
                  <a:gd name="T20" fmla="*/ 55 w 314"/>
                  <a:gd name="T21" fmla="*/ 157 h 269"/>
                  <a:gd name="T22" fmla="*/ 92 w 314"/>
                  <a:gd name="T23" fmla="*/ 111 h 269"/>
                  <a:gd name="T24" fmla="*/ 138 w 314"/>
                  <a:gd name="T25" fmla="*/ 74 h 269"/>
                  <a:gd name="T26" fmla="*/ 194 w 314"/>
                  <a:gd name="T27" fmla="*/ 46 h 269"/>
                  <a:gd name="T28" fmla="*/ 249 w 314"/>
                  <a:gd name="T29" fmla="*/ 28 h 269"/>
                  <a:gd name="T30" fmla="*/ 314 w 314"/>
                  <a:gd name="T31" fmla="*/ 28 h 269"/>
                  <a:gd name="T32" fmla="*/ 314 w 314"/>
                  <a:gd name="T33" fmla="*/ 0 h 2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4"/>
                  <a:gd name="T52" fmla="*/ 0 h 269"/>
                  <a:gd name="T53" fmla="*/ 314 w 314"/>
                  <a:gd name="T54" fmla="*/ 269 h 2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4" h="269">
                    <a:moveTo>
                      <a:pt x="314" y="0"/>
                    </a:moveTo>
                    <a:lnTo>
                      <a:pt x="240" y="9"/>
                    </a:lnTo>
                    <a:lnTo>
                      <a:pt x="175" y="28"/>
                    </a:lnTo>
                    <a:lnTo>
                      <a:pt x="120" y="56"/>
                    </a:lnTo>
                    <a:lnTo>
                      <a:pt x="64" y="102"/>
                    </a:lnTo>
                    <a:lnTo>
                      <a:pt x="27" y="148"/>
                    </a:lnTo>
                    <a:lnTo>
                      <a:pt x="9" y="204"/>
                    </a:lnTo>
                    <a:lnTo>
                      <a:pt x="0" y="269"/>
                    </a:lnTo>
                    <a:lnTo>
                      <a:pt x="27" y="269"/>
                    </a:lnTo>
                    <a:lnTo>
                      <a:pt x="37" y="213"/>
                    </a:lnTo>
                    <a:lnTo>
                      <a:pt x="55" y="157"/>
                    </a:lnTo>
                    <a:lnTo>
                      <a:pt x="92" y="111"/>
                    </a:lnTo>
                    <a:lnTo>
                      <a:pt x="138" y="74"/>
                    </a:lnTo>
                    <a:lnTo>
                      <a:pt x="194" y="46"/>
                    </a:lnTo>
                    <a:lnTo>
                      <a:pt x="249" y="28"/>
                    </a:lnTo>
                    <a:lnTo>
                      <a:pt x="314" y="28"/>
                    </a:lnTo>
                    <a:lnTo>
                      <a:pt x="314"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8" name="Freeform 86">
                <a:extLst>
                  <a:ext uri="{FF2B5EF4-FFF2-40B4-BE49-F238E27FC236}">
                    <a16:creationId xmlns:a16="http://schemas.microsoft.com/office/drawing/2014/main" id="{392F92D7-AA60-4658-AA02-67563176AE28}"/>
                  </a:ext>
                </a:extLst>
              </p:cNvPr>
              <p:cNvSpPr>
                <a:spLocks/>
              </p:cNvSpPr>
              <p:nvPr/>
            </p:nvSpPr>
            <p:spPr bwMode="auto">
              <a:xfrm>
                <a:off x="2902" y="1813"/>
                <a:ext cx="287" cy="241"/>
              </a:xfrm>
              <a:custGeom>
                <a:avLst/>
                <a:gdLst>
                  <a:gd name="T0" fmla="*/ 287 w 287"/>
                  <a:gd name="T1" fmla="*/ 0 h 241"/>
                  <a:gd name="T2" fmla="*/ 222 w 287"/>
                  <a:gd name="T3" fmla="*/ 0 h 241"/>
                  <a:gd name="T4" fmla="*/ 167 w 287"/>
                  <a:gd name="T5" fmla="*/ 18 h 241"/>
                  <a:gd name="T6" fmla="*/ 111 w 287"/>
                  <a:gd name="T7" fmla="*/ 46 h 241"/>
                  <a:gd name="T8" fmla="*/ 65 w 287"/>
                  <a:gd name="T9" fmla="*/ 83 h 241"/>
                  <a:gd name="T10" fmla="*/ 28 w 287"/>
                  <a:gd name="T11" fmla="*/ 129 h 241"/>
                  <a:gd name="T12" fmla="*/ 10 w 287"/>
                  <a:gd name="T13" fmla="*/ 185 h 241"/>
                  <a:gd name="T14" fmla="*/ 0 w 287"/>
                  <a:gd name="T15" fmla="*/ 241 h 241"/>
                  <a:gd name="T16" fmla="*/ 28 w 287"/>
                  <a:gd name="T17" fmla="*/ 241 h 241"/>
                  <a:gd name="T18" fmla="*/ 37 w 287"/>
                  <a:gd name="T19" fmla="*/ 185 h 241"/>
                  <a:gd name="T20" fmla="*/ 65 w 287"/>
                  <a:gd name="T21" fmla="*/ 129 h 241"/>
                  <a:gd name="T22" fmla="*/ 102 w 287"/>
                  <a:gd name="T23" fmla="*/ 83 h 241"/>
                  <a:gd name="T24" fmla="*/ 158 w 287"/>
                  <a:gd name="T25" fmla="*/ 46 h 241"/>
                  <a:gd name="T26" fmla="*/ 222 w 287"/>
                  <a:gd name="T27" fmla="*/ 28 h 241"/>
                  <a:gd name="T28" fmla="*/ 287 w 287"/>
                  <a:gd name="T29" fmla="*/ 18 h 241"/>
                  <a:gd name="T30" fmla="*/ 287 w 287"/>
                  <a:gd name="T31" fmla="*/ 0 h 2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7"/>
                  <a:gd name="T49" fmla="*/ 0 h 241"/>
                  <a:gd name="T50" fmla="*/ 287 w 287"/>
                  <a:gd name="T51" fmla="*/ 241 h 2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7" h="241">
                    <a:moveTo>
                      <a:pt x="287" y="0"/>
                    </a:moveTo>
                    <a:lnTo>
                      <a:pt x="222" y="0"/>
                    </a:lnTo>
                    <a:lnTo>
                      <a:pt x="167" y="18"/>
                    </a:lnTo>
                    <a:lnTo>
                      <a:pt x="111" y="46"/>
                    </a:lnTo>
                    <a:lnTo>
                      <a:pt x="65" y="83"/>
                    </a:lnTo>
                    <a:lnTo>
                      <a:pt x="28" y="129"/>
                    </a:lnTo>
                    <a:lnTo>
                      <a:pt x="10" y="185"/>
                    </a:lnTo>
                    <a:lnTo>
                      <a:pt x="0" y="241"/>
                    </a:lnTo>
                    <a:lnTo>
                      <a:pt x="28" y="241"/>
                    </a:lnTo>
                    <a:lnTo>
                      <a:pt x="37" y="185"/>
                    </a:lnTo>
                    <a:lnTo>
                      <a:pt x="65" y="129"/>
                    </a:lnTo>
                    <a:lnTo>
                      <a:pt x="102" y="83"/>
                    </a:lnTo>
                    <a:lnTo>
                      <a:pt x="158" y="46"/>
                    </a:lnTo>
                    <a:lnTo>
                      <a:pt x="222" y="28"/>
                    </a:lnTo>
                    <a:lnTo>
                      <a:pt x="287" y="18"/>
                    </a:lnTo>
                    <a:lnTo>
                      <a:pt x="28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9" name="Freeform 87">
                <a:extLst>
                  <a:ext uri="{FF2B5EF4-FFF2-40B4-BE49-F238E27FC236}">
                    <a16:creationId xmlns:a16="http://schemas.microsoft.com/office/drawing/2014/main" id="{293E7041-B035-4268-A7AC-EB9CF281277A}"/>
                  </a:ext>
                </a:extLst>
              </p:cNvPr>
              <p:cNvSpPr>
                <a:spLocks/>
              </p:cNvSpPr>
              <p:nvPr/>
            </p:nvSpPr>
            <p:spPr bwMode="auto">
              <a:xfrm>
                <a:off x="2930" y="1831"/>
                <a:ext cx="259" cy="223"/>
              </a:xfrm>
              <a:custGeom>
                <a:avLst/>
                <a:gdLst>
                  <a:gd name="T0" fmla="*/ 259 w 259"/>
                  <a:gd name="T1" fmla="*/ 0 h 223"/>
                  <a:gd name="T2" fmla="*/ 194 w 259"/>
                  <a:gd name="T3" fmla="*/ 10 h 223"/>
                  <a:gd name="T4" fmla="*/ 130 w 259"/>
                  <a:gd name="T5" fmla="*/ 28 h 223"/>
                  <a:gd name="T6" fmla="*/ 74 w 259"/>
                  <a:gd name="T7" fmla="*/ 65 h 223"/>
                  <a:gd name="T8" fmla="*/ 37 w 259"/>
                  <a:gd name="T9" fmla="*/ 111 h 223"/>
                  <a:gd name="T10" fmla="*/ 9 w 259"/>
                  <a:gd name="T11" fmla="*/ 167 h 223"/>
                  <a:gd name="T12" fmla="*/ 0 w 259"/>
                  <a:gd name="T13" fmla="*/ 223 h 223"/>
                  <a:gd name="T14" fmla="*/ 28 w 259"/>
                  <a:gd name="T15" fmla="*/ 223 h 223"/>
                  <a:gd name="T16" fmla="*/ 37 w 259"/>
                  <a:gd name="T17" fmla="*/ 167 h 223"/>
                  <a:gd name="T18" fmla="*/ 65 w 259"/>
                  <a:gd name="T19" fmla="*/ 121 h 223"/>
                  <a:gd name="T20" fmla="*/ 93 w 259"/>
                  <a:gd name="T21" fmla="*/ 84 h 223"/>
                  <a:gd name="T22" fmla="*/ 148 w 259"/>
                  <a:gd name="T23" fmla="*/ 56 h 223"/>
                  <a:gd name="T24" fmla="*/ 204 w 259"/>
                  <a:gd name="T25" fmla="*/ 37 h 223"/>
                  <a:gd name="T26" fmla="*/ 259 w 259"/>
                  <a:gd name="T27" fmla="*/ 28 h 223"/>
                  <a:gd name="T28" fmla="*/ 259 w 259"/>
                  <a:gd name="T29" fmla="*/ 0 h 2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9"/>
                  <a:gd name="T46" fmla="*/ 0 h 223"/>
                  <a:gd name="T47" fmla="*/ 259 w 259"/>
                  <a:gd name="T48" fmla="*/ 223 h 2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9" h="223">
                    <a:moveTo>
                      <a:pt x="259" y="0"/>
                    </a:moveTo>
                    <a:lnTo>
                      <a:pt x="194" y="10"/>
                    </a:lnTo>
                    <a:lnTo>
                      <a:pt x="130" y="28"/>
                    </a:lnTo>
                    <a:lnTo>
                      <a:pt x="74" y="65"/>
                    </a:lnTo>
                    <a:lnTo>
                      <a:pt x="37" y="111"/>
                    </a:lnTo>
                    <a:lnTo>
                      <a:pt x="9" y="167"/>
                    </a:lnTo>
                    <a:lnTo>
                      <a:pt x="0" y="223"/>
                    </a:lnTo>
                    <a:lnTo>
                      <a:pt x="28" y="223"/>
                    </a:lnTo>
                    <a:lnTo>
                      <a:pt x="37" y="167"/>
                    </a:lnTo>
                    <a:lnTo>
                      <a:pt x="65" y="121"/>
                    </a:lnTo>
                    <a:lnTo>
                      <a:pt x="93" y="84"/>
                    </a:lnTo>
                    <a:lnTo>
                      <a:pt x="148" y="56"/>
                    </a:lnTo>
                    <a:lnTo>
                      <a:pt x="204" y="37"/>
                    </a:lnTo>
                    <a:lnTo>
                      <a:pt x="259" y="28"/>
                    </a:lnTo>
                    <a:lnTo>
                      <a:pt x="25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0" name="Freeform 88">
                <a:extLst>
                  <a:ext uri="{FF2B5EF4-FFF2-40B4-BE49-F238E27FC236}">
                    <a16:creationId xmlns:a16="http://schemas.microsoft.com/office/drawing/2014/main" id="{877D7F6C-D65C-41DF-9ADB-2E74C4225C2B}"/>
                  </a:ext>
                </a:extLst>
              </p:cNvPr>
              <p:cNvSpPr>
                <a:spLocks/>
              </p:cNvSpPr>
              <p:nvPr/>
            </p:nvSpPr>
            <p:spPr bwMode="auto">
              <a:xfrm>
                <a:off x="2958" y="1859"/>
                <a:ext cx="231" cy="195"/>
              </a:xfrm>
              <a:custGeom>
                <a:avLst/>
                <a:gdLst>
                  <a:gd name="T0" fmla="*/ 231 w 231"/>
                  <a:gd name="T1" fmla="*/ 0 h 195"/>
                  <a:gd name="T2" fmla="*/ 176 w 231"/>
                  <a:gd name="T3" fmla="*/ 9 h 195"/>
                  <a:gd name="T4" fmla="*/ 120 w 231"/>
                  <a:gd name="T5" fmla="*/ 28 h 195"/>
                  <a:gd name="T6" fmla="*/ 65 w 231"/>
                  <a:gd name="T7" fmla="*/ 56 h 195"/>
                  <a:gd name="T8" fmla="*/ 37 w 231"/>
                  <a:gd name="T9" fmla="*/ 93 h 195"/>
                  <a:gd name="T10" fmla="*/ 9 w 231"/>
                  <a:gd name="T11" fmla="*/ 139 h 195"/>
                  <a:gd name="T12" fmla="*/ 0 w 231"/>
                  <a:gd name="T13" fmla="*/ 195 h 195"/>
                  <a:gd name="T14" fmla="*/ 28 w 231"/>
                  <a:gd name="T15" fmla="*/ 195 h 195"/>
                  <a:gd name="T16" fmla="*/ 37 w 231"/>
                  <a:gd name="T17" fmla="*/ 148 h 195"/>
                  <a:gd name="T18" fmla="*/ 55 w 231"/>
                  <a:gd name="T19" fmla="*/ 111 h 195"/>
                  <a:gd name="T20" fmla="*/ 92 w 231"/>
                  <a:gd name="T21" fmla="*/ 74 h 195"/>
                  <a:gd name="T22" fmla="*/ 129 w 231"/>
                  <a:gd name="T23" fmla="*/ 46 h 195"/>
                  <a:gd name="T24" fmla="*/ 176 w 231"/>
                  <a:gd name="T25" fmla="*/ 28 h 195"/>
                  <a:gd name="T26" fmla="*/ 231 w 231"/>
                  <a:gd name="T27" fmla="*/ 19 h 195"/>
                  <a:gd name="T28" fmla="*/ 231 w 231"/>
                  <a:gd name="T29" fmla="*/ 0 h 1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
                  <a:gd name="T46" fmla="*/ 0 h 195"/>
                  <a:gd name="T47" fmla="*/ 231 w 231"/>
                  <a:gd name="T48" fmla="*/ 195 h 19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 h="195">
                    <a:moveTo>
                      <a:pt x="231" y="0"/>
                    </a:moveTo>
                    <a:lnTo>
                      <a:pt x="176" y="9"/>
                    </a:lnTo>
                    <a:lnTo>
                      <a:pt x="120" y="28"/>
                    </a:lnTo>
                    <a:lnTo>
                      <a:pt x="65" y="56"/>
                    </a:lnTo>
                    <a:lnTo>
                      <a:pt x="37" y="93"/>
                    </a:lnTo>
                    <a:lnTo>
                      <a:pt x="9" y="139"/>
                    </a:lnTo>
                    <a:lnTo>
                      <a:pt x="0" y="195"/>
                    </a:lnTo>
                    <a:lnTo>
                      <a:pt x="28" y="195"/>
                    </a:lnTo>
                    <a:lnTo>
                      <a:pt x="37" y="148"/>
                    </a:lnTo>
                    <a:lnTo>
                      <a:pt x="55" y="111"/>
                    </a:lnTo>
                    <a:lnTo>
                      <a:pt x="92" y="74"/>
                    </a:lnTo>
                    <a:lnTo>
                      <a:pt x="129" y="46"/>
                    </a:lnTo>
                    <a:lnTo>
                      <a:pt x="176" y="28"/>
                    </a:lnTo>
                    <a:lnTo>
                      <a:pt x="231" y="19"/>
                    </a:lnTo>
                    <a:lnTo>
                      <a:pt x="2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1" name="Freeform 89">
                <a:extLst>
                  <a:ext uri="{FF2B5EF4-FFF2-40B4-BE49-F238E27FC236}">
                    <a16:creationId xmlns:a16="http://schemas.microsoft.com/office/drawing/2014/main" id="{9F640695-114E-4867-A09E-8271A10E7DE4}"/>
                  </a:ext>
                </a:extLst>
              </p:cNvPr>
              <p:cNvSpPr>
                <a:spLocks/>
              </p:cNvSpPr>
              <p:nvPr/>
            </p:nvSpPr>
            <p:spPr bwMode="auto">
              <a:xfrm>
                <a:off x="2986" y="1878"/>
                <a:ext cx="203" cy="176"/>
              </a:xfrm>
              <a:custGeom>
                <a:avLst/>
                <a:gdLst>
                  <a:gd name="T0" fmla="*/ 203 w 203"/>
                  <a:gd name="T1" fmla="*/ 0 h 176"/>
                  <a:gd name="T2" fmla="*/ 148 w 203"/>
                  <a:gd name="T3" fmla="*/ 9 h 176"/>
                  <a:gd name="T4" fmla="*/ 101 w 203"/>
                  <a:gd name="T5" fmla="*/ 27 h 176"/>
                  <a:gd name="T6" fmla="*/ 64 w 203"/>
                  <a:gd name="T7" fmla="*/ 55 h 176"/>
                  <a:gd name="T8" fmla="*/ 27 w 203"/>
                  <a:gd name="T9" fmla="*/ 92 h 176"/>
                  <a:gd name="T10" fmla="*/ 9 w 203"/>
                  <a:gd name="T11" fmla="*/ 129 h 176"/>
                  <a:gd name="T12" fmla="*/ 0 w 203"/>
                  <a:gd name="T13" fmla="*/ 176 h 176"/>
                  <a:gd name="T14" fmla="*/ 27 w 203"/>
                  <a:gd name="T15" fmla="*/ 176 h 176"/>
                  <a:gd name="T16" fmla="*/ 37 w 203"/>
                  <a:gd name="T17" fmla="*/ 129 h 176"/>
                  <a:gd name="T18" fmla="*/ 64 w 203"/>
                  <a:gd name="T19" fmla="*/ 92 h 176"/>
                  <a:gd name="T20" fmla="*/ 101 w 203"/>
                  <a:gd name="T21" fmla="*/ 55 h 176"/>
                  <a:gd name="T22" fmla="*/ 148 w 203"/>
                  <a:gd name="T23" fmla="*/ 37 h 176"/>
                  <a:gd name="T24" fmla="*/ 203 w 203"/>
                  <a:gd name="T25" fmla="*/ 27 h 176"/>
                  <a:gd name="T26" fmla="*/ 203 w 203"/>
                  <a:gd name="T27" fmla="*/ 0 h 1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3"/>
                  <a:gd name="T43" fmla="*/ 0 h 176"/>
                  <a:gd name="T44" fmla="*/ 203 w 203"/>
                  <a:gd name="T45" fmla="*/ 176 h 1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3" h="176">
                    <a:moveTo>
                      <a:pt x="203" y="0"/>
                    </a:moveTo>
                    <a:lnTo>
                      <a:pt x="148" y="9"/>
                    </a:lnTo>
                    <a:lnTo>
                      <a:pt x="101" y="27"/>
                    </a:lnTo>
                    <a:lnTo>
                      <a:pt x="64" y="55"/>
                    </a:lnTo>
                    <a:lnTo>
                      <a:pt x="27" y="92"/>
                    </a:lnTo>
                    <a:lnTo>
                      <a:pt x="9" y="129"/>
                    </a:lnTo>
                    <a:lnTo>
                      <a:pt x="0" y="176"/>
                    </a:lnTo>
                    <a:lnTo>
                      <a:pt x="27" y="176"/>
                    </a:lnTo>
                    <a:lnTo>
                      <a:pt x="37" y="129"/>
                    </a:lnTo>
                    <a:lnTo>
                      <a:pt x="64" y="92"/>
                    </a:lnTo>
                    <a:lnTo>
                      <a:pt x="101" y="55"/>
                    </a:lnTo>
                    <a:lnTo>
                      <a:pt x="148" y="37"/>
                    </a:lnTo>
                    <a:lnTo>
                      <a:pt x="203" y="27"/>
                    </a:lnTo>
                    <a:lnTo>
                      <a:pt x="203"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2" name="Freeform 90">
                <a:extLst>
                  <a:ext uri="{FF2B5EF4-FFF2-40B4-BE49-F238E27FC236}">
                    <a16:creationId xmlns:a16="http://schemas.microsoft.com/office/drawing/2014/main" id="{2095A837-F3B5-40F6-99EC-45BCCE2E2B18}"/>
                  </a:ext>
                </a:extLst>
              </p:cNvPr>
              <p:cNvSpPr>
                <a:spLocks/>
              </p:cNvSpPr>
              <p:nvPr/>
            </p:nvSpPr>
            <p:spPr bwMode="auto">
              <a:xfrm>
                <a:off x="3013" y="1905"/>
                <a:ext cx="176" cy="149"/>
              </a:xfrm>
              <a:custGeom>
                <a:avLst/>
                <a:gdLst>
                  <a:gd name="T0" fmla="*/ 176 w 176"/>
                  <a:gd name="T1" fmla="*/ 0 h 149"/>
                  <a:gd name="T2" fmla="*/ 121 w 176"/>
                  <a:gd name="T3" fmla="*/ 10 h 149"/>
                  <a:gd name="T4" fmla="*/ 74 w 176"/>
                  <a:gd name="T5" fmla="*/ 28 h 149"/>
                  <a:gd name="T6" fmla="*/ 37 w 176"/>
                  <a:gd name="T7" fmla="*/ 65 h 149"/>
                  <a:gd name="T8" fmla="*/ 10 w 176"/>
                  <a:gd name="T9" fmla="*/ 102 h 149"/>
                  <a:gd name="T10" fmla="*/ 0 w 176"/>
                  <a:gd name="T11" fmla="*/ 149 h 149"/>
                  <a:gd name="T12" fmla="*/ 28 w 176"/>
                  <a:gd name="T13" fmla="*/ 149 h 149"/>
                  <a:gd name="T14" fmla="*/ 37 w 176"/>
                  <a:gd name="T15" fmla="*/ 111 h 149"/>
                  <a:gd name="T16" fmla="*/ 56 w 176"/>
                  <a:gd name="T17" fmla="*/ 74 h 149"/>
                  <a:gd name="T18" fmla="*/ 93 w 176"/>
                  <a:gd name="T19" fmla="*/ 47 h 149"/>
                  <a:gd name="T20" fmla="*/ 130 w 176"/>
                  <a:gd name="T21" fmla="*/ 28 h 149"/>
                  <a:gd name="T22" fmla="*/ 176 w 176"/>
                  <a:gd name="T23" fmla="*/ 28 h 149"/>
                  <a:gd name="T24" fmla="*/ 176 w 176"/>
                  <a:gd name="T25" fmla="*/ 0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149"/>
                  <a:gd name="T41" fmla="*/ 176 w 176"/>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149">
                    <a:moveTo>
                      <a:pt x="176" y="0"/>
                    </a:moveTo>
                    <a:lnTo>
                      <a:pt x="121" y="10"/>
                    </a:lnTo>
                    <a:lnTo>
                      <a:pt x="74" y="28"/>
                    </a:lnTo>
                    <a:lnTo>
                      <a:pt x="37" y="65"/>
                    </a:lnTo>
                    <a:lnTo>
                      <a:pt x="10" y="102"/>
                    </a:lnTo>
                    <a:lnTo>
                      <a:pt x="0" y="149"/>
                    </a:lnTo>
                    <a:lnTo>
                      <a:pt x="28" y="149"/>
                    </a:lnTo>
                    <a:lnTo>
                      <a:pt x="37" y="111"/>
                    </a:lnTo>
                    <a:lnTo>
                      <a:pt x="56" y="74"/>
                    </a:lnTo>
                    <a:lnTo>
                      <a:pt x="93" y="47"/>
                    </a:lnTo>
                    <a:lnTo>
                      <a:pt x="130" y="28"/>
                    </a:lnTo>
                    <a:lnTo>
                      <a:pt x="176" y="28"/>
                    </a:lnTo>
                    <a:lnTo>
                      <a:pt x="176"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3" name="Freeform 91">
                <a:extLst>
                  <a:ext uri="{FF2B5EF4-FFF2-40B4-BE49-F238E27FC236}">
                    <a16:creationId xmlns:a16="http://schemas.microsoft.com/office/drawing/2014/main" id="{91320304-190E-49E0-95AE-094DF05CFCE6}"/>
                  </a:ext>
                </a:extLst>
              </p:cNvPr>
              <p:cNvSpPr>
                <a:spLocks/>
              </p:cNvSpPr>
              <p:nvPr/>
            </p:nvSpPr>
            <p:spPr bwMode="auto">
              <a:xfrm>
                <a:off x="3041" y="1933"/>
                <a:ext cx="148" cy="121"/>
              </a:xfrm>
              <a:custGeom>
                <a:avLst/>
                <a:gdLst>
                  <a:gd name="T0" fmla="*/ 148 w 148"/>
                  <a:gd name="T1" fmla="*/ 0 h 121"/>
                  <a:gd name="T2" fmla="*/ 102 w 148"/>
                  <a:gd name="T3" fmla="*/ 0 h 121"/>
                  <a:gd name="T4" fmla="*/ 65 w 148"/>
                  <a:gd name="T5" fmla="*/ 19 h 121"/>
                  <a:gd name="T6" fmla="*/ 28 w 148"/>
                  <a:gd name="T7" fmla="*/ 46 h 121"/>
                  <a:gd name="T8" fmla="*/ 9 w 148"/>
                  <a:gd name="T9" fmla="*/ 83 h 121"/>
                  <a:gd name="T10" fmla="*/ 0 w 148"/>
                  <a:gd name="T11" fmla="*/ 121 h 121"/>
                  <a:gd name="T12" fmla="*/ 37 w 148"/>
                  <a:gd name="T13" fmla="*/ 121 h 121"/>
                  <a:gd name="T14" fmla="*/ 46 w 148"/>
                  <a:gd name="T15" fmla="*/ 83 h 121"/>
                  <a:gd name="T16" fmla="*/ 65 w 148"/>
                  <a:gd name="T17" fmla="*/ 46 h 121"/>
                  <a:gd name="T18" fmla="*/ 102 w 148"/>
                  <a:gd name="T19" fmla="*/ 28 h 121"/>
                  <a:gd name="T20" fmla="*/ 148 w 148"/>
                  <a:gd name="T21" fmla="*/ 19 h 121"/>
                  <a:gd name="T22" fmla="*/ 148 w 148"/>
                  <a:gd name="T23" fmla="*/ 0 h 1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121"/>
                  <a:gd name="T38" fmla="*/ 148 w 148"/>
                  <a:gd name="T39" fmla="*/ 121 h 1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121">
                    <a:moveTo>
                      <a:pt x="148" y="0"/>
                    </a:moveTo>
                    <a:lnTo>
                      <a:pt x="102" y="0"/>
                    </a:lnTo>
                    <a:lnTo>
                      <a:pt x="65" y="19"/>
                    </a:lnTo>
                    <a:lnTo>
                      <a:pt x="28" y="46"/>
                    </a:lnTo>
                    <a:lnTo>
                      <a:pt x="9" y="83"/>
                    </a:lnTo>
                    <a:lnTo>
                      <a:pt x="0" y="121"/>
                    </a:lnTo>
                    <a:lnTo>
                      <a:pt x="37" y="121"/>
                    </a:lnTo>
                    <a:lnTo>
                      <a:pt x="46" y="83"/>
                    </a:lnTo>
                    <a:lnTo>
                      <a:pt x="65" y="46"/>
                    </a:lnTo>
                    <a:lnTo>
                      <a:pt x="102" y="28"/>
                    </a:lnTo>
                    <a:lnTo>
                      <a:pt x="148" y="19"/>
                    </a:lnTo>
                    <a:lnTo>
                      <a:pt x="148"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4" name="Freeform 92">
                <a:extLst>
                  <a:ext uri="{FF2B5EF4-FFF2-40B4-BE49-F238E27FC236}">
                    <a16:creationId xmlns:a16="http://schemas.microsoft.com/office/drawing/2014/main" id="{A5C75458-1FEE-4CF3-81DA-793EE224D032}"/>
                  </a:ext>
                </a:extLst>
              </p:cNvPr>
              <p:cNvSpPr>
                <a:spLocks/>
              </p:cNvSpPr>
              <p:nvPr/>
            </p:nvSpPr>
            <p:spPr bwMode="auto">
              <a:xfrm>
                <a:off x="3078" y="1952"/>
                <a:ext cx="111" cy="102"/>
              </a:xfrm>
              <a:custGeom>
                <a:avLst/>
                <a:gdLst>
                  <a:gd name="T0" fmla="*/ 111 w 111"/>
                  <a:gd name="T1" fmla="*/ 0 h 102"/>
                  <a:gd name="T2" fmla="*/ 65 w 111"/>
                  <a:gd name="T3" fmla="*/ 9 h 102"/>
                  <a:gd name="T4" fmla="*/ 28 w 111"/>
                  <a:gd name="T5" fmla="*/ 27 h 102"/>
                  <a:gd name="T6" fmla="*/ 9 w 111"/>
                  <a:gd name="T7" fmla="*/ 64 h 102"/>
                  <a:gd name="T8" fmla="*/ 0 w 111"/>
                  <a:gd name="T9" fmla="*/ 102 h 102"/>
                  <a:gd name="T10" fmla="*/ 28 w 111"/>
                  <a:gd name="T11" fmla="*/ 102 h 102"/>
                  <a:gd name="T12" fmla="*/ 28 w 111"/>
                  <a:gd name="T13" fmla="*/ 74 h 102"/>
                  <a:gd name="T14" fmla="*/ 46 w 111"/>
                  <a:gd name="T15" fmla="*/ 46 h 102"/>
                  <a:gd name="T16" fmla="*/ 74 w 111"/>
                  <a:gd name="T17" fmla="*/ 37 h 102"/>
                  <a:gd name="T18" fmla="*/ 111 w 111"/>
                  <a:gd name="T19" fmla="*/ 27 h 102"/>
                  <a:gd name="T20" fmla="*/ 111 w 111"/>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1"/>
                  <a:gd name="T34" fmla="*/ 0 h 102"/>
                  <a:gd name="T35" fmla="*/ 111 w 111"/>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1" h="102">
                    <a:moveTo>
                      <a:pt x="111" y="0"/>
                    </a:moveTo>
                    <a:lnTo>
                      <a:pt x="65" y="9"/>
                    </a:lnTo>
                    <a:lnTo>
                      <a:pt x="28" y="27"/>
                    </a:lnTo>
                    <a:lnTo>
                      <a:pt x="9" y="64"/>
                    </a:lnTo>
                    <a:lnTo>
                      <a:pt x="0" y="102"/>
                    </a:lnTo>
                    <a:lnTo>
                      <a:pt x="28" y="102"/>
                    </a:lnTo>
                    <a:lnTo>
                      <a:pt x="28" y="74"/>
                    </a:lnTo>
                    <a:lnTo>
                      <a:pt x="46" y="46"/>
                    </a:lnTo>
                    <a:lnTo>
                      <a:pt x="74" y="37"/>
                    </a:lnTo>
                    <a:lnTo>
                      <a:pt x="111" y="27"/>
                    </a:lnTo>
                    <a:lnTo>
                      <a:pt x="111"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5" name="Freeform 93">
                <a:extLst>
                  <a:ext uri="{FF2B5EF4-FFF2-40B4-BE49-F238E27FC236}">
                    <a16:creationId xmlns:a16="http://schemas.microsoft.com/office/drawing/2014/main" id="{8D260B4D-8028-4424-AF86-386EEDC41BBD}"/>
                  </a:ext>
                </a:extLst>
              </p:cNvPr>
              <p:cNvSpPr>
                <a:spLocks/>
              </p:cNvSpPr>
              <p:nvPr/>
            </p:nvSpPr>
            <p:spPr bwMode="auto">
              <a:xfrm>
                <a:off x="3106" y="1979"/>
                <a:ext cx="83" cy="75"/>
              </a:xfrm>
              <a:custGeom>
                <a:avLst/>
                <a:gdLst>
                  <a:gd name="T0" fmla="*/ 83 w 83"/>
                  <a:gd name="T1" fmla="*/ 0 h 75"/>
                  <a:gd name="T2" fmla="*/ 46 w 83"/>
                  <a:gd name="T3" fmla="*/ 10 h 75"/>
                  <a:gd name="T4" fmla="*/ 18 w 83"/>
                  <a:gd name="T5" fmla="*/ 19 h 75"/>
                  <a:gd name="T6" fmla="*/ 0 w 83"/>
                  <a:gd name="T7" fmla="*/ 47 h 75"/>
                  <a:gd name="T8" fmla="*/ 0 w 83"/>
                  <a:gd name="T9" fmla="*/ 75 h 75"/>
                  <a:gd name="T10" fmla="*/ 28 w 83"/>
                  <a:gd name="T11" fmla="*/ 75 h 75"/>
                  <a:gd name="T12" fmla="*/ 37 w 83"/>
                  <a:gd name="T13" fmla="*/ 47 h 75"/>
                  <a:gd name="T14" fmla="*/ 56 w 83"/>
                  <a:gd name="T15" fmla="*/ 28 h 75"/>
                  <a:gd name="T16" fmla="*/ 83 w 83"/>
                  <a:gd name="T17" fmla="*/ 28 h 75"/>
                  <a:gd name="T18" fmla="*/ 83 w 83"/>
                  <a:gd name="T19" fmla="*/ 0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75"/>
                  <a:gd name="T32" fmla="*/ 83 w 83"/>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75">
                    <a:moveTo>
                      <a:pt x="83" y="0"/>
                    </a:moveTo>
                    <a:lnTo>
                      <a:pt x="46" y="10"/>
                    </a:lnTo>
                    <a:lnTo>
                      <a:pt x="18" y="19"/>
                    </a:lnTo>
                    <a:lnTo>
                      <a:pt x="0" y="47"/>
                    </a:lnTo>
                    <a:lnTo>
                      <a:pt x="0" y="75"/>
                    </a:lnTo>
                    <a:lnTo>
                      <a:pt x="28" y="75"/>
                    </a:lnTo>
                    <a:lnTo>
                      <a:pt x="37" y="47"/>
                    </a:lnTo>
                    <a:lnTo>
                      <a:pt x="56" y="28"/>
                    </a:lnTo>
                    <a:lnTo>
                      <a:pt x="83" y="28"/>
                    </a:lnTo>
                    <a:lnTo>
                      <a:pt x="83"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 name="Freeform 94">
                <a:extLst>
                  <a:ext uri="{FF2B5EF4-FFF2-40B4-BE49-F238E27FC236}">
                    <a16:creationId xmlns:a16="http://schemas.microsoft.com/office/drawing/2014/main" id="{045222DA-8EAA-4223-9E45-494E35C0EFFE}"/>
                  </a:ext>
                </a:extLst>
              </p:cNvPr>
              <p:cNvSpPr>
                <a:spLocks/>
              </p:cNvSpPr>
              <p:nvPr/>
            </p:nvSpPr>
            <p:spPr bwMode="auto">
              <a:xfrm>
                <a:off x="3134" y="2007"/>
                <a:ext cx="55" cy="47"/>
              </a:xfrm>
              <a:custGeom>
                <a:avLst/>
                <a:gdLst>
                  <a:gd name="T0" fmla="*/ 55 w 55"/>
                  <a:gd name="T1" fmla="*/ 0 h 47"/>
                  <a:gd name="T2" fmla="*/ 28 w 55"/>
                  <a:gd name="T3" fmla="*/ 0 h 47"/>
                  <a:gd name="T4" fmla="*/ 9 w 55"/>
                  <a:gd name="T5" fmla="*/ 19 h 47"/>
                  <a:gd name="T6" fmla="*/ 0 w 55"/>
                  <a:gd name="T7" fmla="*/ 47 h 47"/>
                  <a:gd name="T8" fmla="*/ 28 w 55"/>
                  <a:gd name="T9" fmla="*/ 47 h 47"/>
                  <a:gd name="T10" fmla="*/ 37 w 55"/>
                  <a:gd name="T11" fmla="*/ 28 h 47"/>
                  <a:gd name="T12" fmla="*/ 55 w 55"/>
                  <a:gd name="T13" fmla="*/ 19 h 47"/>
                  <a:gd name="T14" fmla="*/ 55 w 55"/>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55"/>
                  <a:gd name="T25" fmla="*/ 0 h 47"/>
                  <a:gd name="T26" fmla="*/ 55 w 55"/>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 h="47">
                    <a:moveTo>
                      <a:pt x="55" y="0"/>
                    </a:moveTo>
                    <a:lnTo>
                      <a:pt x="28" y="0"/>
                    </a:lnTo>
                    <a:lnTo>
                      <a:pt x="9" y="19"/>
                    </a:lnTo>
                    <a:lnTo>
                      <a:pt x="0" y="47"/>
                    </a:lnTo>
                    <a:lnTo>
                      <a:pt x="28" y="47"/>
                    </a:lnTo>
                    <a:lnTo>
                      <a:pt x="37" y="28"/>
                    </a:lnTo>
                    <a:lnTo>
                      <a:pt x="55" y="19"/>
                    </a:lnTo>
                    <a:lnTo>
                      <a:pt x="5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7" name="Freeform 95">
                <a:extLst>
                  <a:ext uri="{FF2B5EF4-FFF2-40B4-BE49-F238E27FC236}">
                    <a16:creationId xmlns:a16="http://schemas.microsoft.com/office/drawing/2014/main" id="{59819EDC-3A83-4885-8135-BA192200CFED}"/>
                  </a:ext>
                </a:extLst>
              </p:cNvPr>
              <p:cNvSpPr>
                <a:spLocks/>
              </p:cNvSpPr>
              <p:nvPr/>
            </p:nvSpPr>
            <p:spPr bwMode="auto">
              <a:xfrm>
                <a:off x="3162" y="2026"/>
                <a:ext cx="27" cy="28"/>
              </a:xfrm>
              <a:custGeom>
                <a:avLst/>
                <a:gdLst>
                  <a:gd name="T0" fmla="*/ 27 w 27"/>
                  <a:gd name="T1" fmla="*/ 0 h 28"/>
                  <a:gd name="T2" fmla="*/ 9 w 27"/>
                  <a:gd name="T3" fmla="*/ 9 h 28"/>
                  <a:gd name="T4" fmla="*/ 0 w 27"/>
                  <a:gd name="T5" fmla="*/ 28 h 28"/>
                  <a:gd name="T6" fmla="*/ 27 w 27"/>
                  <a:gd name="T7" fmla="*/ 28 h 28"/>
                  <a:gd name="T8" fmla="*/ 27 w 27"/>
                  <a:gd name="T9" fmla="*/ 28 h 28"/>
                  <a:gd name="T10" fmla="*/ 27 w 27"/>
                  <a:gd name="T11" fmla="*/ 0 h 28"/>
                  <a:gd name="T12" fmla="*/ 0 60000 65536"/>
                  <a:gd name="T13" fmla="*/ 0 60000 65536"/>
                  <a:gd name="T14" fmla="*/ 0 60000 65536"/>
                  <a:gd name="T15" fmla="*/ 0 60000 65536"/>
                  <a:gd name="T16" fmla="*/ 0 60000 65536"/>
                  <a:gd name="T17" fmla="*/ 0 60000 65536"/>
                  <a:gd name="T18" fmla="*/ 0 w 27"/>
                  <a:gd name="T19" fmla="*/ 0 h 28"/>
                  <a:gd name="T20" fmla="*/ 27 w 27"/>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27" h="28">
                    <a:moveTo>
                      <a:pt x="27" y="0"/>
                    </a:moveTo>
                    <a:lnTo>
                      <a:pt x="9" y="9"/>
                    </a:lnTo>
                    <a:lnTo>
                      <a:pt x="0" y="28"/>
                    </a:lnTo>
                    <a:lnTo>
                      <a:pt x="27" y="28"/>
                    </a:lnTo>
                    <a:lnTo>
                      <a:pt x="27"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8" name="Freeform 96">
                <a:extLst>
                  <a:ext uri="{FF2B5EF4-FFF2-40B4-BE49-F238E27FC236}">
                    <a16:creationId xmlns:a16="http://schemas.microsoft.com/office/drawing/2014/main" id="{D75332F1-614B-4639-BAD4-2255351E1B0F}"/>
                  </a:ext>
                </a:extLst>
              </p:cNvPr>
              <p:cNvSpPr>
                <a:spLocks/>
              </p:cNvSpPr>
              <p:nvPr/>
            </p:nvSpPr>
            <p:spPr bwMode="auto">
              <a:xfrm>
                <a:off x="2791" y="2026"/>
                <a:ext cx="500" cy="259"/>
              </a:xfrm>
              <a:custGeom>
                <a:avLst/>
                <a:gdLst>
                  <a:gd name="T0" fmla="*/ 500 w 500"/>
                  <a:gd name="T1" fmla="*/ 0 h 259"/>
                  <a:gd name="T2" fmla="*/ 417 w 500"/>
                  <a:gd name="T3" fmla="*/ 0 h 259"/>
                  <a:gd name="T4" fmla="*/ 333 w 500"/>
                  <a:gd name="T5" fmla="*/ 9 h 259"/>
                  <a:gd name="T6" fmla="*/ 250 w 500"/>
                  <a:gd name="T7" fmla="*/ 28 h 259"/>
                  <a:gd name="T8" fmla="*/ 176 w 500"/>
                  <a:gd name="T9" fmla="*/ 55 h 259"/>
                  <a:gd name="T10" fmla="*/ 121 w 500"/>
                  <a:gd name="T11" fmla="*/ 92 h 259"/>
                  <a:gd name="T12" fmla="*/ 65 w 500"/>
                  <a:gd name="T13" fmla="*/ 129 h 259"/>
                  <a:gd name="T14" fmla="*/ 28 w 500"/>
                  <a:gd name="T15" fmla="*/ 166 h 259"/>
                  <a:gd name="T16" fmla="*/ 9 w 500"/>
                  <a:gd name="T17" fmla="*/ 213 h 259"/>
                  <a:gd name="T18" fmla="*/ 0 w 500"/>
                  <a:gd name="T19" fmla="*/ 259 h 259"/>
                  <a:gd name="T20" fmla="*/ 0 w 500"/>
                  <a:gd name="T21" fmla="*/ 0 h 259"/>
                  <a:gd name="T22" fmla="*/ 500 w 500"/>
                  <a:gd name="T23" fmla="*/ 0 h 2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
                  <a:gd name="T37" fmla="*/ 0 h 259"/>
                  <a:gd name="T38" fmla="*/ 500 w 500"/>
                  <a:gd name="T39" fmla="*/ 259 h 2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 h="259">
                    <a:moveTo>
                      <a:pt x="500" y="0"/>
                    </a:moveTo>
                    <a:lnTo>
                      <a:pt x="417" y="0"/>
                    </a:lnTo>
                    <a:lnTo>
                      <a:pt x="333" y="9"/>
                    </a:lnTo>
                    <a:lnTo>
                      <a:pt x="250" y="28"/>
                    </a:lnTo>
                    <a:lnTo>
                      <a:pt x="176" y="55"/>
                    </a:lnTo>
                    <a:lnTo>
                      <a:pt x="121" y="92"/>
                    </a:lnTo>
                    <a:lnTo>
                      <a:pt x="65" y="129"/>
                    </a:lnTo>
                    <a:lnTo>
                      <a:pt x="28" y="166"/>
                    </a:lnTo>
                    <a:lnTo>
                      <a:pt x="9" y="213"/>
                    </a:lnTo>
                    <a:lnTo>
                      <a:pt x="0" y="259"/>
                    </a:lnTo>
                    <a:lnTo>
                      <a:pt x="0" y="0"/>
                    </a:lnTo>
                    <a:lnTo>
                      <a:pt x="50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9" name="Freeform 97">
                <a:extLst>
                  <a:ext uri="{FF2B5EF4-FFF2-40B4-BE49-F238E27FC236}">
                    <a16:creationId xmlns:a16="http://schemas.microsoft.com/office/drawing/2014/main" id="{6C9148C4-6502-4BBF-8BA7-E9B5CBAA5D03}"/>
                  </a:ext>
                </a:extLst>
              </p:cNvPr>
              <p:cNvSpPr>
                <a:spLocks/>
              </p:cNvSpPr>
              <p:nvPr/>
            </p:nvSpPr>
            <p:spPr bwMode="auto">
              <a:xfrm>
                <a:off x="2791" y="2026"/>
                <a:ext cx="500" cy="259"/>
              </a:xfrm>
              <a:custGeom>
                <a:avLst/>
                <a:gdLst>
                  <a:gd name="T0" fmla="*/ 500 w 500"/>
                  <a:gd name="T1" fmla="*/ 0 h 259"/>
                  <a:gd name="T2" fmla="*/ 417 w 500"/>
                  <a:gd name="T3" fmla="*/ 0 h 259"/>
                  <a:gd name="T4" fmla="*/ 333 w 500"/>
                  <a:gd name="T5" fmla="*/ 9 h 259"/>
                  <a:gd name="T6" fmla="*/ 250 w 500"/>
                  <a:gd name="T7" fmla="*/ 28 h 259"/>
                  <a:gd name="T8" fmla="*/ 176 w 500"/>
                  <a:gd name="T9" fmla="*/ 55 h 259"/>
                  <a:gd name="T10" fmla="*/ 121 w 500"/>
                  <a:gd name="T11" fmla="*/ 92 h 259"/>
                  <a:gd name="T12" fmla="*/ 65 w 500"/>
                  <a:gd name="T13" fmla="*/ 129 h 259"/>
                  <a:gd name="T14" fmla="*/ 28 w 500"/>
                  <a:gd name="T15" fmla="*/ 166 h 259"/>
                  <a:gd name="T16" fmla="*/ 9 w 500"/>
                  <a:gd name="T17" fmla="*/ 213 h 259"/>
                  <a:gd name="T18" fmla="*/ 0 w 500"/>
                  <a:gd name="T19" fmla="*/ 259 h 259"/>
                  <a:gd name="T20" fmla="*/ 28 w 500"/>
                  <a:gd name="T21" fmla="*/ 259 h 259"/>
                  <a:gd name="T22" fmla="*/ 37 w 500"/>
                  <a:gd name="T23" fmla="*/ 213 h 259"/>
                  <a:gd name="T24" fmla="*/ 65 w 500"/>
                  <a:gd name="T25" fmla="*/ 166 h 259"/>
                  <a:gd name="T26" fmla="*/ 111 w 500"/>
                  <a:gd name="T27" fmla="*/ 120 h 259"/>
                  <a:gd name="T28" fmla="*/ 167 w 500"/>
                  <a:gd name="T29" fmla="*/ 83 h 259"/>
                  <a:gd name="T30" fmla="*/ 241 w 500"/>
                  <a:gd name="T31" fmla="*/ 55 h 259"/>
                  <a:gd name="T32" fmla="*/ 324 w 500"/>
                  <a:gd name="T33" fmla="*/ 28 h 259"/>
                  <a:gd name="T34" fmla="*/ 408 w 500"/>
                  <a:gd name="T35" fmla="*/ 18 h 259"/>
                  <a:gd name="T36" fmla="*/ 500 w 500"/>
                  <a:gd name="T37" fmla="*/ 9 h 259"/>
                  <a:gd name="T38" fmla="*/ 500 w 500"/>
                  <a:gd name="T39" fmla="*/ 0 h 2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0"/>
                  <a:gd name="T61" fmla="*/ 0 h 259"/>
                  <a:gd name="T62" fmla="*/ 500 w 500"/>
                  <a:gd name="T63" fmla="*/ 259 h 2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0" h="259">
                    <a:moveTo>
                      <a:pt x="500" y="0"/>
                    </a:moveTo>
                    <a:lnTo>
                      <a:pt x="417" y="0"/>
                    </a:lnTo>
                    <a:lnTo>
                      <a:pt x="333" y="9"/>
                    </a:lnTo>
                    <a:lnTo>
                      <a:pt x="250" y="28"/>
                    </a:lnTo>
                    <a:lnTo>
                      <a:pt x="176" y="55"/>
                    </a:lnTo>
                    <a:lnTo>
                      <a:pt x="121" y="92"/>
                    </a:lnTo>
                    <a:lnTo>
                      <a:pt x="65" y="129"/>
                    </a:lnTo>
                    <a:lnTo>
                      <a:pt x="28" y="166"/>
                    </a:lnTo>
                    <a:lnTo>
                      <a:pt x="9" y="213"/>
                    </a:lnTo>
                    <a:lnTo>
                      <a:pt x="0" y="259"/>
                    </a:lnTo>
                    <a:lnTo>
                      <a:pt x="28" y="259"/>
                    </a:lnTo>
                    <a:lnTo>
                      <a:pt x="37" y="213"/>
                    </a:lnTo>
                    <a:lnTo>
                      <a:pt x="65" y="166"/>
                    </a:lnTo>
                    <a:lnTo>
                      <a:pt x="111" y="120"/>
                    </a:lnTo>
                    <a:lnTo>
                      <a:pt x="167" y="83"/>
                    </a:lnTo>
                    <a:lnTo>
                      <a:pt x="241" y="55"/>
                    </a:lnTo>
                    <a:lnTo>
                      <a:pt x="324" y="28"/>
                    </a:lnTo>
                    <a:lnTo>
                      <a:pt x="408" y="18"/>
                    </a:lnTo>
                    <a:lnTo>
                      <a:pt x="500" y="9"/>
                    </a:lnTo>
                    <a:lnTo>
                      <a:pt x="50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0" name="Freeform 98">
                <a:extLst>
                  <a:ext uri="{FF2B5EF4-FFF2-40B4-BE49-F238E27FC236}">
                    <a16:creationId xmlns:a16="http://schemas.microsoft.com/office/drawing/2014/main" id="{370F99D4-7511-4BE2-8DB0-65C3EDF38DFA}"/>
                  </a:ext>
                </a:extLst>
              </p:cNvPr>
              <p:cNvSpPr>
                <a:spLocks/>
              </p:cNvSpPr>
              <p:nvPr/>
            </p:nvSpPr>
            <p:spPr bwMode="auto">
              <a:xfrm>
                <a:off x="2819" y="2035"/>
                <a:ext cx="472" cy="250"/>
              </a:xfrm>
              <a:custGeom>
                <a:avLst/>
                <a:gdLst>
                  <a:gd name="T0" fmla="*/ 472 w 472"/>
                  <a:gd name="T1" fmla="*/ 0 h 250"/>
                  <a:gd name="T2" fmla="*/ 380 w 472"/>
                  <a:gd name="T3" fmla="*/ 9 h 250"/>
                  <a:gd name="T4" fmla="*/ 296 w 472"/>
                  <a:gd name="T5" fmla="*/ 19 h 250"/>
                  <a:gd name="T6" fmla="*/ 213 w 472"/>
                  <a:gd name="T7" fmla="*/ 46 h 250"/>
                  <a:gd name="T8" fmla="*/ 139 w 472"/>
                  <a:gd name="T9" fmla="*/ 74 h 250"/>
                  <a:gd name="T10" fmla="*/ 83 w 472"/>
                  <a:gd name="T11" fmla="*/ 111 h 250"/>
                  <a:gd name="T12" fmla="*/ 37 w 472"/>
                  <a:gd name="T13" fmla="*/ 157 h 250"/>
                  <a:gd name="T14" fmla="*/ 9 w 472"/>
                  <a:gd name="T15" fmla="*/ 204 h 250"/>
                  <a:gd name="T16" fmla="*/ 0 w 472"/>
                  <a:gd name="T17" fmla="*/ 250 h 250"/>
                  <a:gd name="T18" fmla="*/ 28 w 472"/>
                  <a:gd name="T19" fmla="*/ 250 h 250"/>
                  <a:gd name="T20" fmla="*/ 37 w 472"/>
                  <a:gd name="T21" fmla="*/ 204 h 250"/>
                  <a:gd name="T22" fmla="*/ 65 w 472"/>
                  <a:gd name="T23" fmla="*/ 157 h 250"/>
                  <a:gd name="T24" fmla="*/ 102 w 472"/>
                  <a:gd name="T25" fmla="*/ 120 h 250"/>
                  <a:gd name="T26" fmla="*/ 157 w 472"/>
                  <a:gd name="T27" fmla="*/ 83 h 250"/>
                  <a:gd name="T28" fmla="*/ 222 w 472"/>
                  <a:gd name="T29" fmla="*/ 56 h 250"/>
                  <a:gd name="T30" fmla="*/ 305 w 472"/>
                  <a:gd name="T31" fmla="*/ 37 h 250"/>
                  <a:gd name="T32" fmla="*/ 389 w 472"/>
                  <a:gd name="T33" fmla="*/ 19 h 250"/>
                  <a:gd name="T34" fmla="*/ 472 w 472"/>
                  <a:gd name="T35" fmla="*/ 19 h 250"/>
                  <a:gd name="T36" fmla="*/ 472 w 472"/>
                  <a:gd name="T37" fmla="*/ 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2"/>
                  <a:gd name="T58" fmla="*/ 0 h 250"/>
                  <a:gd name="T59" fmla="*/ 472 w 472"/>
                  <a:gd name="T60" fmla="*/ 250 h 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2" h="250">
                    <a:moveTo>
                      <a:pt x="472" y="0"/>
                    </a:moveTo>
                    <a:lnTo>
                      <a:pt x="380" y="9"/>
                    </a:lnTo>
                    <a:lnTo>
                      <a:pt x="296" y="19"/>
                    </a:lnTo>
                    <a:lnTo>
                      <a:pt x="213" y="46"/>
                    </a:lnTo>
                    <a:lnTo>
                      <a:pt x="139" y="74"/>
                    </a:lnTo>
                    <a:lnTo>
                      <a:pt x="83" y="111"/>
                    </a:lnTo>
                    <a:lnTo>
                      <a:pt x="37" y="157"/>
                    </a:lnTo>
                    <a:lnTo>
                      <a:pt x="9" y="204"/>
                    </a:lnTo>
                    <a:lnTo>
                      <a:pt x="0" y="250"/>
                    </a:lnTo>
                    <a:lnTo>
                      <a:pt x="28" y="250"/>
                    </a:lnTo>
                    <a:lnTo>
                      <a:pt x="37" y="204"/>
                    </a:lnTo>
                    <a:lnTo>
                      <a:pt x="65" y="157"/>
                    </a:lnTo>
                    <a:lnTo>
                      <a:pt x="102" y="120"/>
                    </a:lnTo>
                    <a:lnTo>
                      <a:pt x="157" y="83"/>
                    </a:lnTo>
                    <a:lnTo>
                      <a:pt x="222" y="56"/>
                    </a:lnTo>
                    <a:lnTo>
                      <a:pt x="305" y="37"/>
                    </a:lnTo>
                    <a:lnTo>
                      <a:pt x="389" y="19"/>
                    </a:lnTo>
                    <a:lnTo>
                      <a:pt x="472" y="19"/>
                    </a:lnTo>
                    <a:lnTo>
                      <a:pt x="472"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1" name="Freeform 99">
                <a:extLst>
                  <a:ext uri="{FF2B5EF4-FFF2-40B4-BE49-F238E27FC236}">
                    <a16:creationId xmlns:a16="http://schemas.microsoft.com/office/drawing/2014/main" id="{2D1767D2-DB6E-4888-89BF-BA9571E06277}"/>
                  </a:ext>
                </a:extLst>
              </p:cNvPr>
              <p:cNvSpPr>
                <a:spLocks/>
              </p:cNvSpPr>
              <p:nvPr/>
            </p:nvSpPr>
            <p:spPr bwMode="auto">
              <a:xfrm>
                <a:off x="2847" y="2054"/>
                <a:ext cx="444" cy="231"/>
              </a:xfrm>
              <a:custGeom>
                <a:avLst/>
                <a:gdLst>
                  <a:gd name="T0" fmla="*/ 444 w 444"/>
                  <a:gd name="T1" fmla="*/ 0 h 231"/>
                  <a:gd name="T2" fmla="*/ 361 w 444"/>
                  <a:gd name="T3" fmla="*/ 0 h 231"/>
                  <a:gd name="T4" fmla="*/ 277 w 444"/>
                  <a:gd name="T5" fmla="*/ 18 h 231"/>
                  <a:gd name="T6" fmla="*/ 194 w 444"/>
                  <a:gd name="T7" fmla="*/ 37 h 231"/>
                  <a:gd name="T8" fmla="*/ 129 w 444"/>
                  <a:gd name="T9" fmla="*/ 64 h 231"/>
                  <a:gd name="T10" fmla="*/ 74 w 444"/>
                  <a:gd name="T11" fmla="*/ 101 h 231"/>
                  <a:gd name="T12" fmla="*/ 37 w 444"/>
                  <a:gd name="T13" fmla="*/ 138 h 231"/>
                  <a:gd name="T14" fmla="*/ 9 w 444"/>
                  <a:gd name="T15" fmla="*/ 185 h 231"/>
                  <a:gd name="T16" fmla="*/ 0 w 444"/>
                  <a:gd name="T17" fmla="*/ 231 h 231"/>
                  <a:gd name="T18" fmla="*/ 28 w 444"/>
                  <a:gd name="T19" fmla="*/ 231 h 231"/>
                  <a:gd name="T20" fmla="*/ 37 w 444"/>
                  <a:gd name="T21" fmla="*/ 185 h 231"/>
                  <a:gd name="T22" fmla="*/ 55 w 444"/>
                  <a:gd name="T23" fmla="*/ 148 h 231"/>
                  <a:gd name="T24" fmla="*/ 102 w 444"/>
                  <a:gd name="T25" fmla="*/ 111 h 231"/>
                  <a:gd name="T26" fmla="*/ 148 w 444"/>
                  <a:gd name="T27" fmla="*/ 74 h 231"/>
                  <a:gd name="T28" fmla="*/ 213 w 444"/>
                  <a:gd name="T29" fmla="*/ 46 h 231"/>
                  <a:gd name="T30" fmla="*/ 287 w 444"/>
                  <a:gd name="T31" fmla="*/ 27 h 231"/>
                  <a:gd name="T32" fmla="*/ 361 w 444"/>
                  <a:gd name="T33" fmla="*/ 18 h 231"/>
                  <a:gd name="T34" fmla="*/ 444 w 444"/>
                  <a:gd name="T35" fmla="*/ 9 h 231"/>
                  <a:gd name="T36" fmla="*/ 444 w 444"/>
                  <a:gd name="T37" fmla="*/ 0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44"/>
                  <a:gd name="T58" fmla="*/ 0 h 231"/>
                  <a:gd name="T59" fmla="*/ 444 w 444"/>
                  <a:gd name="T60" fmla="*/ 231 h 2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44" h="231">
                    <a:moveTo>
                      <a:pt x="444" y="0"/>
                    </a:moveTo>
                    <a:lnTo>
                      <a:pt x="361" y="0"/>
                    </a:lnTo>
                    <a:lnTo>
                      <a:pt x="277" y="18"/>
                    </a:lnTo>
                    <a:lnTo>
                      <a:pt x="194" y="37"/>
                    </a:lnTo>
                    <a:lnTo>
                      <a:pt x="129" y="64"/>
                    </a:lnTo>
                    <a:lnTo>
                      <a:pt x="74" y="101"/>
                    </a:lnTo>
                    <a:lnTo>
                      <a:pt x="37" y="138"/>
                    </a:lnTo>
                    <a:lnTo>
                      <a:pt x="9" y="185"/>
                    </a:lnTo>
                    <a:lnTo>
                      <a:pt x="0" y="231"/>
                    </a:lnTo>
                    <a:lnTo>
                      <a:pt x="28" y="231"/>
                    </a:lnTo>
                    <a:lnTo>
                      <a:pt x="37" y="185"/>
                    </a:lnTo>
                    <a:lnTo>
                      <a:pt x="55" y="148"/>
                    </a:lnTo>
                    <a:lnTo>
                      <a:pt x="102" y="111"/>
                    </a:lnTo>
                    <a:lnTo>
                      <a:pt x="148" y="74"/>
                    </a:lnTo>
                    <a:lnTo>
                      <a:pt x="213" y="46"/>
                    </a:lnTo>
                    <a:lnTo>
                      <a:pt x="287" y="27"/>
                    </a:lnTo>
                    <a:lnTo>
                      <a:pt x="361" y="18"/>
                    </a:lnTo>
                    <a:lnTo>
                      <a:pt x="444" y="9"/>
                    </a:lnTo>
                    <a:lnTo>
                      <a:pt x="444"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2" name="Freeform 100">
                <a:extLst>
                  <a:ext uri="{FF2B5EF4-FFF2-40B4-BE49-F238E27FC236}">
                    <a16:creationId xmlns:a16="http://schemas.microsoft.com/office/drawing/2014/main" id="{C281665A-719C-4C4D-810E-3D02F11BA35C}"/>
                  </a:ext>
                </a:extLst>
              </p:cNvPr>
              <p:cNvSpPr>
                <a:spLocks/>
              </p:cNvSpPr>
              <p:nvPr/>
            </p:nvSpPr>
            <p:spPr bwMode="auto">
              <a:xfrm>
                <a:off x="2875" y="2063"/>
                <a:ext cx="416" cy="222"/>
              </a:xfrm>
              <a:custGeom>
                <a:avLst/>
                <a:gdLst>
                  <a:gd name="T0" fmla="*/ 416 w 416"/>
                  <a:gd name="T1" fmla="*/ 0 h 222"/>
                  <a:gd name="T2" fmla="*/ 333 w 416"/>
                  <a:gd name="T3" fmla="*/ 9 h 222"/>
                  <a:gd name="T4" fmla="*/ 259 w 416"/>
                  <a:gd name="T5" fmla="*/ 18 h 222"/>
                  <a:gd name="T6" fmla="*/ 185 w 416"/>
                  <a:gd name="T7" fmla="*/ 37 h 222"/>
                  <a:gd name="T8" fmla="*/ 120 w 416"/>
                  <a:gd name="T9" fmla="*/ 65 h 222"/>
                  <a:gd name="T10" fmla="*/ 74 w 416"/>
                  <a:gd name="T11" fmla="*/ 102 h 222"/>
                  <a:gd name="T12" fmla="*/ 27 w 416"/>
                  <a:gd name="T13" fmla="*/ 139 h 222"/>
                  <a:gd name="T14" fmla="*/ 9 w 416"/>
                  <a:gd name="T15" fmla="*/ 176 h 222"/>
                  <a:gd name="T16" fmla="*/ 0 w 416"/>
                  <a:gd name="T17" fmla="*/ 222 h 222"/>
                  <a:gd name="T18" fmla="*/ 27 w 416"/>
                  <a:gd name="T19" fmla="*/ 222 h 222"/>
                  <a:gd name="T20" fmla="*/ 37 w 416"/>
                  <a:gd name="T21" fmla="*/ 176 h 222"/>
                  <a:gd name="T22" fmla="*/ 55 w 416"/>
                  <a:gd name="T23" fmla="*/ 139 h 222"/>
                  <a:gd name="T24" fmla="*/ 92 w 416"/>
                  <a:gd name="T25" fmla="*/ 111 h 222"/>
                  <a:gd name="T26" fmla="*/ 138 w 416"/>
                  <a:gd name="T27" fmla="*/ 74 h 222"/>
                  <a:gd name="T28" fmla="*/ 203 w 416"/>
                  <a:gd name="T29" fmla="*/ 55 h 222"/>
                  <a:gd name="T30" fmla="*/ 268 w 416"/>
                  <a:gd name="T31" fmla="*/ 37 h 222"/>
                  <a:gd name="T32" fmla="*/ 342 w 416"/>
                  <a:gd name="T33" fmla="*/ 18 h 222"/>
                  <a:gd name="T34" fmla="*/ 416 w 416"/>
                  <a:gd name="T35" fmla="*/ 18 h 222"/>
                  <a:gd name="T36" fmla="*/ 416 w 416"/>
                  <a:gd name="T37" fmla="*/ 0 h 2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6"/>
                  <a:gd name="T58" fmla="*/ 0 h 222"/>
                  <a:gd name="T59" fmla="*/ 416 w 416"/>
                  <a:gd name="T60" fmla="*/ 222 h 2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6" h="222">
                    <a:moveTo>
                      <a:pt x="416" y="0"/>
                    </a:moveTo>
                    <a:lnTo>
                      <a:pt x="333" y="9"/>
                    </a:lnTo>
                    <a:lnTo>
                      <a:pt x="259" y="18"/>
                    </a:lnTo>
                    <a:lnTo>
                      <a:pt x="185" y="37"/>
                    </a:lnTo>
                    <a:lnTo>
                      <a:pt x="120" y="65"/>
                    </a:lnTo>
                    <a:lnTo>
                      <a:pt x="74" y="102"/>
                    </a:lnTo>
                    <a:lnTo>
                      <a:pt x="27" y="139"/>
                    </a:lnTo>
                    <a:lnTo>
                      <a:pt x="9" y="176"/>
                    </a:lnTo>
                    <a:lnTo>
                      <a:pt x="0" y="222"/>
                    </a:lnTo>
                    <a:lnTo>
                      <a:pt x="27" y="222"/>
                    </a:lnTo>
                    <a:lnTo>
                      <a:pt x="37" y="176"/>
                    </a:lnTo>
                    <a:lnTo>
                      <a:pt x="55" y="139"/>
                    </a:lnTo>
                    <a:lnTo>
                      <a:pt x="92" y="111"/>
                    </a:lnTo>
                    <a:lnTo>
                      <a:pt x="138" y="74"/>
                    </a:lnTo>
                    <a:lnTo>
                      <a:pt x="203" y="55"/>
                    </a:lnTo>
                    <a:lnTo>
                      <a:pt x="268" y="37"/>
                    </a:lnTo>
                    <a:lnTo>
                      <a:pt x="342" y="18"/>
                    </a:lnTo>
                    <a:lnTo>
                      <a:pt x="416" y="18"/>
                    </a:lnTo>
                    <a:lnTo>
                      <a:pt x="416"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3" name="Freeform 101">
                <a:extLst>
                  <a:ext uri="{FF2B5EF4-FFF2-40B4-BE49-F238E27FC236}">
                    <a16:creationId xmlns:a16="http://schemas.microsoft.com/office/drawing/2014/main" id="{467FA65E-D6B4-4D88-9577-45D8BCFA95AB}"/>
                  </a:ext>
                </a:extLst>
              </p:cNvPr>
              <p:cNvSpPr>
                <a:spLocks/>
              </p:cNvSpPr>
              <p:nvPr/>
            </p:nvSpPr>
            <p:spPr bwMode="auto">
              <a:xfrm>
                <a:off x="2902" y="2081"/>
                <a:ext cx="389" cy="204"/>
              </a:xfrm>
              <a:custGeom>
                <a:avLst/>
                <a:gdLst>
                  <a:gd name="T0" fmla="*/ 389 w 389"/>
                  <a:gd name="T1" fmla="*/ 0 h 204"/>
                  <a:gd name="T2" fmla="*/ 315 w 389"/>
                  <a:gd name="T3" fmla="*/ 0 h 204"/>
                  <a:gd name="T4" fmla="*/ 241 w 389"/>
                  <a:gd name="T5" fmla="*/ 19 h 204"/>
                  <a:gd name="T6" fmla="*/ 176 w 389"/>
                  <a:gd name="T7" fmla="*/ 37 h 204"/>
                  <a:gd name="T8" fmla="*/ 111 w 389"/>
                  <a:gd name="T9" fmla="*/ 56 h 204"/>
                  <a:gd name="T10" fmla="*/ 65 w 389"/>
                  <a:gd name="T11" fmla="*/ 93 h 204"/>
                  <a:gd name="T12" fmla="*/ 28 w 389"/>
                  <a:gd name="T13" fmla="*/ 121 h 204"/>
                  <a:gd name="T14" fmla="*/ 10 w 389"/>
                  <a:gd name="T15" fmla="*/ 158 h 204"/>
                  <a:gd name="T16" fmla="*/ 0 w 389"/>
                  <a:gd name="T17" fmla="*/ 204 h 204"/>
                  <a:gd name="T18" fmla="*/ 28 w 389"/>
                  <a:gd name="T19" fmla="*/ 204 h 204"/>
                  <a:gd name="T20" fmla="*/ 37 w 389"/>
                  <a:gd name="T21" fmla="*/ 158 h 204"/>
                  <a:gd name="T22" fmla="*/ 65 w 389"/>
                  <a:gd name="T23" fmla="*/ 121 h 204"/>
                  <a:gd name="T24" fmla="*/ 111 w 389"/>
                  <a:gd name="T25" fmla="*/ 84 h 204"/>
                  <a:gd name="T26" fmla="*/ 167 w 389"/>
                  <a:gd name="T27" fmla="*/ 56 h 204"/>
                  <a:gd name="T28" fmla="*/ 232 w 389"/>
                  <a:gd name="T29" fmla="*/ 28 h 204"/>
                  <a:gd name="T30" fmla="*/ 306 w 389"/>
                  <a:gd name="T31" fmla="*/ 19 h 204"/>
                  <a:gd name="T32" fmla="*/ 389 w 389"/>
                  <a:gd name="T33" fmla="*/ 10 h 204"/>
                  <a:gd name="T34" fmla="*/ 389 w 389"/>
                  <a:gd name="T35" fmla="*/ 0 h 2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9"/>
                  <a:gd name="T55" fmla="*/ 0 h 204"/>
                  <a:gd name="T56" fmla="*/ 389 w 389"/>
                  <a:gd name="T57" fmla="*/ 204 h 2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9" h="204">
                    <a:moveTo>
                      <a:pt x="389" y="0"/>
                    </a:moveTo>
                    <a:lnTo>
                      <a:pt x="315" y="0"/>
                    </a:lnTo>
                    <a:lnTo>
                      <a:pt x="241" y="19"/>
                    </a:lnTo>
                    <a:lnTo>
                      <a:pt x="176" y="37"/>
                    </a:lnTo>
                    <a:lnTo>
                      <a:pt x="111" y="56"/>
                    </a:lnTo>
                    <a:lnTo>
                      <a:pt x="65" y="93"/>
                    </a:lnTo>
                    <a:lnTo>
                      <a:pt x="28" y="121"/>
                    </a:lnTo>
                    <a:lnTo>
                      <a:pt x="10" y="158"/>
                    </a:lnTo>
                    <a:lnTo>
                      <a:pt x="0" y="204"/>
                    </a:lnTo>
                    <a:lnTo>
                      <a:pt x="28" y="204"/>
                    </a:lnTo>
                    <a:lnTo>
                      <a:pt x="37" y="158"/>
                    </a:lnTo>
                    <a:lnTo>
                      <a:pt x="65" y="121"/>
                    </a:lnTo>
                    <a:lnTo>
                      <a:pt x="111" y="84"/>
                    </a:lnTo>
                    <a:lnTo>
                      <a:pt x="167" y="56"/>
                    </a:lnTo>
                    <a:lnTo>
                      <a:pt x="232" y="28"/>
                    </a:lnTo>
                    <a:lnTo>
                      <a:pt x="306" y="19"/>
                    </a:lnTo>
                    <a:lnTo>
                      <a:pt x="389" y="10"/>
                    </a:lnTo>
                    <a:lnTo>
                      <a:pt x="38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4" name="Freeform 102">
                <a:extLst>
                  <a:ext uri="{FF2B5EF4-FFF2-40B4-BE49-F238E27FC236}">
                    <a16:creationId xmlns:a16="http://schemas.microsoft.com/office/drawing/2014/main" id="{2727BA90-380C-4E9D-8590-D2A9808C8FB8}"/>
                  </a:ext>
                </a:extLst>
              </p:cNvPr>
              <p:cNvSpPr>
                <a:spLocks/>
              </p:cNvSpPr>
              <p:nvPr/>
            </p:nvSpPr>
            <p:spPr bwMode="auto">
              <a:xfrm>
                <a:off x="2930" y="2091"/>
                <a:ext cx="361" cy="194"/>
              </a:xfrm>
              <a:custGeom>
                <a:avLst/>
                <a:gdLst>
                  <a:gd name="T0" fmla="*/ 361 w 361"/>
                  <a:gd name="T1" fmla="*/ 0 h 194"/>
                  <a:gd name="T2" fmla="*/ 278 w 361"/>
                  <a:gd name="T3" fmla="*/ 9 h 194"/>
                  <a:gd name="T4" fmla="*/ 204 w 361"/>
                  <a:gd name="T5" fmla="*/ 18 h 194"/>
                  <a:gd name="T6" fmla="*/ 139 w 361"/>
                  <a:gd name="T7" fmla="*/ 46 h 194"/>
                  <a:gd name="T8" fmla="*/ 83 w 361"/>
                  <a:gd name="T9" fmla="*/ 74 h 194"/>
                  <a:gd name="T10" fmla="*/ 37 w 361"/>
                  <a:gd name="T11" fmla="*/ 111 h 194"/>
                  <a:gd name="T12" fmla="*/ 9 w 361"/>
                  <a:gd name="T13" fmla="*/ 148 h 194"/>
                  <a:gd name="T14" fmla="*/ 0 w 361"/>
                  <a:gd name="T15" fmla="*/ 194 h 194"/>
                  <a:gd name="T16" fmla="*/ 28 w 361"/>
                  <a:gd name="T17" fmla="*/ 194 h 194"/>
                  <a:gd name="T18" fmla="*/ 37 w 361"/>
                  <a:gd name="T19" fmla="*/ 157 h 194"/>
                  <a:gd name="T20" fmla="*/ 65 w 361"/>
                  <a:gd name="T21" fmla="*/ 120 h 194"/>
                  <a:gd name="T22" fmla="*/ 102 w 361"/>
                  <a:gd name="T23" fmla="*/ 83 h 194"/>
                  <a:gd name="T24" fmla="*/ 157 w 361"/>
                  <a:gd name="T25" fmla="*/ 55 h 194"/>
                  <a:gd name="T26" fmla="*/ 213 w 361"/>
                  <a:gd name="T27" fmla="*/ 37 h 194"/>
                  <a:gd name="T28" fmla="*/ 287 w 361"/>
                  <a:gd name="T29" fmla="*/ 27 h 194"/>
                  <a:gd name="T30" fmla="*/ 361 w 361"/>
                  <a:gd name="T31" fmla="*/ 18 h 194"/>
                  <a:gd name="T32" fmla="*/ 361 w 361"/>
                  <a:gd name="T33" fmla="*/ 0 h 1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1"/>
                  <a:gd name="T52" fmla="*/ 0 h 194"/>
                  <a:gd name="T53" fmla="*/ 361 w 361"/>
                  <a:gd name="T54" fmla="*/ 194 h 1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1" h="194">
                    <a:moveTo>
                      <a:pt x="361" y="0"/>
                    </a:moveTo>
                    <a:lnTo>
                      <a:pt x="278" y="9"/>
                    </a:lnTo>
                    <a:lnTo>
                      <a:pt x="204" y="18"/>
                    </a:lnTo>
                    <a:lnTo>
                      <a:pt x="139" y="46"/>
                    </a:lnTo>
                    <a:lnTo>
                      <a:pt x="83" y="74"/>
                    </a:lnTo>
                    <a:lnTo>
                      <a:pt x="37" y="111"/>
                    </a:lnTo>
                    <a:lnTo>
                      <a:pt x="9" y="148"/>
                    </a:lnTo>
                    <a:lnTo>
                      <a:pt x="0" y="194"/>
                    </a:lnTo>
                    <a:lnTo>
                      <a:pt x="28" y="194"/>
                    </a:lnTo>
                    <a:lnTo>
                      <a:pt x="37" y="157"/>
                    </a:lnTo>
                    <a:lnTo>
                      <a:pt x="65" y="120"/>
                    </a:lnTo>
                    <a:lnTo>
                      <a:pt x="102" y="83"/>
                    </a:lnTo>
                    <a:lnTo>
                      <a:pt x="157" y="55"/>
                    </a:lnTo>
                    <a:lnTo>
                      <a:pt x="213" y="37"/>
                    </a:lnTo>
                    <a:lnTo>
                      <a:pt x="287" y="27"/>
                    </a:lnTo>
                    <a:lnTo>
                      <a:pt x="361" y="18"/>
                    </a:lnTo>
                    <a:lnTo>
                      <a:pt x="36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5" name="Freeform 103">
                <a:extLst>
                  <a:ext uri="{FF2B5EF4-FFF2-40B4-BE49-F238E27FC236}">
                    <a16:creationId xmlns:a16="http://schemas.microsoft.com/office/drawing/2014/main" id="{98B3D87E-E731-4A41-B63B-00951B5C866B}"/>
                  </a:ext>
                </a:extLst>
              </p:cNvPr>
              <p:cNvSpPr>
                <a:spLocks/>
              </p:cNvSpPr>
              <p:nvPr/>
            </p:nvSpPr>
            <p:spPr bwMode="auto">
              <a:xfrm>
                <a:off x="2958" y="2109"/>
                <a:ext cx="333" cy="176"/>
              </a:xfrm>
              <a:custGeom>
                <a:avLst/>
                <a:gdLst>
                  <a:gd name="T0" fmla="*/ 333 w 333"/>
                  <a:gd name="T1" fmla="*/ 0 h 176"/>
                  <a:gd name="T2" fmla="*/ 259 w 333"/>
                  <a:gd name="T3" fmla="*/ 9 h 176"/>
                  <a:gd name="T4" fmla="*/ 185 w 333"/>
                  <a:gd name="T5" fmla="*/ 19 h 176"/>
                  <a:gd name="T6" fmla="*/ 129 w 333"/>
                  <a:gd name="T7" fmla="*/ 37 h 176"/>
                  <a:gd name="T8" fmla="*/ 74 w 333"/>
                  <a:gd name="T9" fmla="*/ 65 h 176"/>
                  <a:gd name="T10" fmla="*/ 37 w 333"/>
                  <a:gd name="T11" fmla="*/ 102 h 176"/>
                  <a:gd name="T12" fmla="*/ 9 w 333"/>
                  <a:gd name="T13" fmla="*/ 139 h 176"/>
                  <a:gd name="T14" fmla="*/ 0 w 333"/>
                  <a:gd name="T15" fmla="*/ 176 h 176"/>
                  <a:gd name="T16" fmla="*/ 28 w 333"/>
                  <a:gd name="T17" fmla="*/ 176 h 176"/>
                  <a:gd name="T18" fmla="*/ 37 w 333"/>
                  <a:gd name="T19" fmla="*/ 139 h 176"/>
                  <a:gd name="T20" fmla="*/ 55 w 333"/>
                  <a:gd name="T21" fmla="*/ 102 h 176"/>
                  <a:gd name="T22" fmla="*/ 92 w 333"/>
                  <a:gd name="T23" fmla="*/ 74 h 176"/>
                  <a:gd name="T24" fmla="*/ 139 w 333"/>
                  <a:gd name="T25" fmla="*/ 46 h 176"/>
                  <a:gd name="T26" fmla="*/ 204 w 333"/>
                  <a:gd name="T27" fmla="*/ 28 h 176"/>
                  <a:gd name="T28" fmla="*/ 268 w 333"/>
                  <a:gd name="T29" fmla="*/ 19 h 176"/>
                  <a:gd name="T30" fmla="*/ 333 w 333"/>
                  <a:gd name="T31" fmla="*/ 19 h 176"/>
                  <a:gd name="T32" fmla="*/ 333 w 333"/>
                  <a:gd name="T33" fmla="*/ 0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3"/>
                  <a:gd name="T52" fmla="*/ 0 h 176"/>
                  <a:gd name="T53" fmla="*/ 333 w 333"/>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3" h="176">
                    <a:moveTo>
                      <a:pt x="333" y="0"/>
                    </a:moveTo>
                    <a:lnTo>
                      <a:pt x="259" y="9"/>
                    </a:lnTo>
                    <a:lnTo>
                      <a:pt x="185" y="19"/>
                    </a:lnTo>
                    <a:lnTo>
                      <a:pt x="129" y="37"/>
                    </a:lnTo>
                    <a:lnTo>
                      <a:pt x="74" y="65"/>
                    </a:lnTo>
                    <a:lnTo>
                      <a:pt x="37" y="102"/>
                    </a:lnTo>
                    <a:lnTo>
                      <a:pt x="9" y="139"/>
                    </a:lnTo>
                    <a:lnTo>
                      <a:pt x="0" y="176"/>
                    </a:lnTo>
                    <a:lnTo>
                      <a:pt x="28" y="176"/>
                    </a:lnTo>
                    <a:lnTo>
                      <a:pt x="37" y="139"/>
                    </a:lnTo>
                    <a:lnTo>
                      <a:pt x="55" y="102"/>
                    </a:lnTo>
                    <a:lnTo>
                      <a:pt x="92" y="74"/>
                    </a:lnTo>
                    <a:lnTo>
                      <a:pt x="139" y="46"/>
                    </a:lnTo>
                    <a:lnTo>
                      <a:pt x="204" y="28"/>
                    </a:lnTo>
                    <a:lnTo>
                      <a:pt x="268" y="19"/>
                    </a:lnTo>
                    <a:lnTo>
                      <a:pt x="333" y="19"/>
                    </a:lnTo>
                    <a:lnTo>
                      <a:pt x="333"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6" name="Freeform 104">
                <a:extLst>
                  <a:ext uri="{FF2B5EF4-FFF2-40B4-BE49-F238E27FC236}">
                    <a16:creationId xmlns:a16="http://schemas.microsoft.com/office/drawing/2014/main" id="{ED9213F7-9882-4DC4-917D-0221F3D380F1}"/>
                  </a:ext>
                </a:extLst>
              </p:cNvPr>
              <p:cNvSpPr>
                <a:spLocks/>
              </p:cNvSpPr>
              <p:nvPr/>
            </p:nvSpPr>
            <p:spPr bwMode="auto">
              <a:xfrm>
                <a:off x="2986" y="2128"/>
                <a:ext cx="305" cy="157"/>
              </a:xfrm>
              <a:custGeom>
                <a:avLst/>
                <a:gdLst>
                  <a:gd name="T0" fmla="*/ 305 w 305"/>
                  <a:gd name="T1" fmla="*/ 0 h 157"/>
                  <a:gd name="T2" fmla="*/ 240 w 305"/>
                  <a:gd name="T3" fmla="*/ 0 h 157"/>
                  <a:gd name="T4" fmla="*/ 176 w 305"/>
                  <a:gd name="T5" fmla="*/ 9 h 157"/>
                  <a:gd name="T6" fmla="*/ 111 w 305"/>
                  <a:gd name="T7" fmla="*/ 27 h 157"/>
                  <a:gd name="T8" fmla="*/ 64 w 305"/>
                  <a:gd name="T9" fmla="*/ 55 h 157"/>
                  <a:gd name="T10" fmla="*/ 27 w 305"/>
                  <a:gd name="T11" fmla="*/ 83 h 157"/>
                  <a:gd name="T12" fmla="*/ 9 w 305"/>
                  <a:gd name="T13" fmla="*/ 120 h 157"/>
                  <a:gd name="T14" fmla="*/ 0 w 305"/>
                  <a:gd name="T15" fmla="*/ 157 h 157"/>
                  <a:gd name="T16" fmla="*/ 27 w 305"/>
                  <a:gd name="T17" fmla="*/ 157 h 157"/>
                  <a:gd name="T18" fmla="*/ 37 w 305"/>
                  <a:gd name="T19" fmla="*/ 120 h 157"/>
                  <a:gd name="T20" fmla="*/ 55 w 305"/>
                  <a:gd name="T21" fmla="*/ 92 h 157"/>
                  <a:gd name="T22" fmla="*/ 92 w 305"/>
                  <a:gd name="T23" fmla="*/ 64 h 157"/>
                  <a:gd name="T24" fmla="*/ 129 w 305"/>
                  <a:gd name="T25" fmla="*/ 46 h 157"/>
                  <a:gd name="T26" fmla="*/ 185 w 305"/>
                  <a:gd name="T27" fmla="*/ 27 h 157"/>
                  <a:gd name="T28" fmla="*/ 240 w 305"/>
                  <a:gd name="T29" fmla="*/ 18 h 157"/>
                  <a:gd name="T30" fmla="*/ 305 w 305"/>
                  <a:gd name="T31" fmla="*/ 9 h 157"/>
                  <a:gd name="T32" fmla="*/ 305 w 305"/>
                  <a:gd name="T33" fmla="*/ 0 h 1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5"/>
                  <a:gd name="T52" fmla="*/ 0 h 157"/>
                  <a:gd name="T53" fmla="*/ 305 w 305"/>
                  <a:gd name="T54" fmla="*/ 157 h 1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5" h="157">
                    <a:moveTo>
                      <a:pt x="305" y="0"/>
                    </a:moveTo>
                    <a:lnTo>
                      <a:pt x="240" y="0"/>
                    </a:lnTo>
                    <a:lnTo>
                      <a:pt x="176" y="9"/>
                    </a:lnTo>
                    <a:lnTo>
                      <a:pt x="111" y="27"/>
                    </a:lnTo>
                    <a:lnTo>
                      <a:pt x="64" y="55"/>
                    </a:lnTo>
                    <a:lnTo>
                      <a:pt x="27" y="83"/>
                    </a:lnTo>
                    <a:lnTo>
                      <a:pt x="9" y="120"/>
                    </a:lnTo>
                    <a:lnTo>
                      <a:pt x="0" y="157"/>
                    </a:lnTo>
                    <a:lnTo>
                      <a:pt x="27" y="157"/>
                    </a:lnTo>
                    <a:lnTo>
                      <a:pt x="37" y="120"/>
                    </a:lnTo>
                    <a:lnTo>
                      <a:pt x="55" y="92"/>
                    </a:lnTo>
                    <a:lnTo>
                      <a:pt x="92" y="64"/>
                    </a:lnTo>
                    <a:lnTo>
                      <a:pt x="129" y="46"/>
                    </a:lnTo>
                    <a:lnTo>
                      <a:pt x="185" y="27"/>
                    </a:lnTo>
                    <a:lnTo>
                      <a:pt x="240" y="18"/>
                    </a:lnTo>
                    <a:lnTo>
                      <a:pt x="305" y="9"/>
                    </a:lnTo>
                    <a:lnTo>
                      <a:pt x="305"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7" name="Freeform 105">
                <a:extLst>
                  <a:ext uri="{FF2B5EF4-FFF2-40B4-BE49-F238E27FC236}">
                    <a16:creationId xmlns:a16="http://schemas.microsoft.com/office/drawing/2014/main" id="{8815E342-35C6-486E-8D70-B8C1FA1728F9}"/>
                  </a:ext>
                </a:extLst>
              </p:cNvPr>
              <p:cNvSpPr>
                <a:spLocks/>
              </p:cNvSpPr>
              <p:nvPr/>
            </p:nvSpPr>
            <p:spPr bwMode="auto">
              <a:xfrm>
                <a:off x="3013" y="2137"/>
                <a:ext cx="278" cy="148"/>
              </a:xfrm>
              <a:custGeom>
                <a:avLst/>
                <a:gdLst>
                  <a:gd name="T0" fmla="*/ 278 w 278"/>
                  <a:gd name="T1" fmla="*/ 0 h 148"/>
                  <a:gd name="T2" fmla="*/ 213 w 278"/>
                  <a:gd name="T3" fmla="*/ 9 h 148"/>
                  <a:gd name="T4" fmla="*/ 158 w 278"/>
                  <a:gd name="T5" fmla="*/ 18 h 148"/>
                  <a:gd name="T6" fmla="*/ 102 w 278"/>
                  <a:gd name="T7" fmla="*/ 37 h 148"/>
                  <a:gd name="T8" fmla="*/ 65 w 278"/>
                  <a:gd name="T9" fmla="*/ 55 h 148"/>
                  <a:gd name="T10" fmla="*/ 28 w 278"/>
                  <a:gd name="T11" fmla="*/ 83 h 148"/>
                  <a:gd name="T12" fmla="*/ 10 w 278"/>
                  <a:gd name="T13" fmla="*/ 111 h 148"/>
                  <a:gd name="T14" fmla="*/ 0 w 278"/>
                  <a:gd name="T15" fmla="*/ 148 h 148"/>
                  <a:gd name="T16" fmla="*/ 28 w 278"/>
                  <a:gd name="T17" fmla="*/ 148 h 148"/>
                  <a:gd name="T18" fmla="*/ 37 w 278"/>
                  <a:gd name="T19" fmla="*/ 111 h 148"/>
                  <a:gd name="T20" fmla="*/ 65 w 278"/>
                  <a:gd name="T21" fmla="*/ 83 h 148"/>
                  <a:gd name="T22" fmla="*/ 102 w 278"/>
                  <a:gd name="T23" fmla="*/ 55 h 148"/>
                  <a:gd name="T24" fmla="*/ 158 w 278"/>
                  <a:gd name="T25" fmla="*/ 37 h 148"/>
                  <a:gd name="T26" fmla="*/ 213 w 278"/>
                  <a:gd name="T27" fmla="*/ 18 h 148"/>
                  <a:gd name="T28" fmla="*/ 278 w 278"/>
                  <a:gd name="T29" fmla="*/ 18 h 148"/>
                  <a:gd name="T30" fmla="*/ 278 w 278"/>
                  <a:gd name="T31" fmla="*/ 0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8"/>
                  <a:gd name="T49" fmla="*/ 0 h 148"/>
                  <a:gd name="T50" fmla="*/ 278 w 278"/>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8" h="148">
                    <a:moveTo>
                      <a:pt x="278" y="0"/>
                    </a:moveTo>
                    <a:lnTo>
                      <a:pt x="213" y="9"/>
                    </a:lnTo>
                    <a:lnTo>
                      <a:pt x="158" y="18"/>
                    </a:lnTo>
                    <a:lnTo>
                      <a:pt x="102" y="37"/>
                    </a:lnTo>
                    <a:lnTo>
                      <a:pt x="65" y="55"/>
                    </a:lnTo>
                    <a:lnTo>
                      <a:pt x="28" y="83"/>
                    </a:lnTo>
                    <a:lnTo>
                      <a:pt x="10" y="111"/>
                    </a:lnTo>
                    <a:lnTo>
                      <a:pt x="0" y="148"/>
                    </a:lnTo>
                    <a:lnTo>
                      <a:pt x="28" y="148"/>
                    </a:lnTo>
                    <a:lnTo>
                      <a:pt x="37" y="111"/>
                    </a:lnTo>
                    <a:lnTo>
                      <a:pt x="65" y="83"/>
                    </a:lnTo>
                    <a:lnTo>
                      <a:pt x="102" y="55"/>
                    </a:lnTo>
                    <a:lnTo>
                      <a:pt x="158" y="37"/>
                    </a:lnTo>
                    <a:lnTo>
                      <a:pt x="213" y="18"/>
                    </a:lnTo>
                    <a:lnTo>
                      <a:pt x="278" y="18"/>
                    </a:lnTo>
                    <a:lnTo>
                      <a:pt x="278"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8" name="Freeform 106">
                <a:extLst>
                  <a:ext uri="{FF2B5EF4-FFF2-40B4-BE49-F238E27FC236}">
                    <a16:creationId xmlns:a16="http://schemas.microsoft.com/office/drawing/2014/main" id="{8CA5DE7F-9C4F-4552-8169-42C292056644}"/>
                  </a:ext>
                </a:extLst>
              </p:cNvPr>
              <p:cNvSpPr>
                <a:spLocks/>
              </p:cNvSpPr>
              <p:nvPr/>
            </p:nvSpPr>
            <p:spPr bwMode="auto">
              <a:xfrm>
                <a:off x="3041" y="2155"/>
                <a:ext cx="250" cy="130"/>
              </a:xfrm>
              <a:custGeom>
                <a:avLst/>
                <a:gdLst>
                  <a:gd name="T0" fmla="*/ 250 w 250"/>
                  <a:gd name="T1" fmla="*/ 0 h 130"/>
                  <a:gd name="T2" fmla="*/ 185 w 250"/>
                  <a:gd name="T3" fmla="*/ 0 h 130"/>
                  <a:gd name="T4" fmla="*/ 130 w 250"/>
                  <a:gd name="T5" fmla="*/ 19 h 130"/>
                  <a:gd name="T6" fmla="*/ 74 w 250"/>
                  <a:gd name="T7" fmla="*/ 37 h 130"/>
                  <a:gd name="T8" fmla="*/ 37 w 250"/>
                  <a:gd name="T9" fmla="*/ 65 h 130"/>
                  <a:gd name="T10" fmla="*/ 9 w 250"/>
                  <a:gd name="T11" fmla="*/ 93 h 130"/>
                  <a:gd name="T12" fmla="*/ 0 w 250"/>
                  <a:gd name="T13" fmla="*/ 130 h 130"/>
                  <a:gd name="T14" fmla="*/ 28 w 250"/>
                  <a:gd name="T15" fmla="*/ 130 h 130"/>
                  <a:gd name="T16" fmla="*/ 37 w 250"/>
                  <a:gd name="T17" fmla="*/ 102 h 130"/>
                  <a:gd name="T18" fmla="*/ 56 w 250"/>
                  <a:gd name="T19" fmla="*/ 74 h 130"/>
                  <a:gd name="T20" fmla="*/ 93 w 250"/>
                  <a:gd name="T21" fmla="*/ 47 h 130"/>
                  <a:gd name="T22" fmla="*/ 139 w 250"/>
                  <a:gd name="T23" fmla="*/ 28 h 130"/>
                  <a:gd name="T24" fmla="*/ 195 w 250"/>
                  <a:gd name="T25" fmla="*/ 19 h 130"/>
                  <a:gd name="T26" fmla="*/ 250 w 250"/>
                  <a:gd name="T27" fmla="*/ 10 h 130"/>
                  <a:gd name="T28" fmla="*/ 250 w 250"/>
                  <a:gd name="T29" fmla="*/ 0 h 1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0"/>
                  <a:gd name="T46" fmla="*/ 0 h 130"/>
                  <a:gd name="T47" fmla="*/ 250 w 250"/>
                  <a:gd name="T48" fmla="*/ 130 h 1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0" h="130">
                    <a:moveTo>
                      <a:pt x="250" y="0"/>
                    </a:moveTo>
                    <a:lnTo>
                      <a:pt x="185" y="0"/>
                    </a:lnTo>
                    <a:lnTo>
                      <a:pt x="130" y="19"/>
                    </a:lnTo>
                    <a:lnTo>
                      <a:pt x="74" y="37"/>
                    </a:lnTo>
                    <a:lnTo>
                      <a:pt x="37" y="65"/>
                    </a:lnTo>
                    <a:lnTo>
                      <a:pt x="9" y="93"/>
                    </a:lnTo>
                    <a:lnTo>
                      <a:pt x="0" y="130"/>
                    </a:lnTo>
                    <a:lnTo>
                      <a:pt x="28" y="130"/>
                    </a:lnTo>
                    <a:lnTo>
                      <a:pt x="37" y="102"/>
                    </a:lnTo>
                    <a:lnTo>
                      <a:pt x="56" y="74"/>
                    </a:lnTo>
                    <a:lnTo>
                      <a:pt x="93" y="47"/>
                    </a:lnTo>
                    <a:lnTo>
                      <a:pt x="139" y="28"/>
                    </a:lnTo>
                    <a:lnTo>
                      <a:pt x="195" y="19"/>
                    </a:lnTo>
                    <a:lnTo>
                      <a:pt x="250" y="10"/>
                    </a:lnTo>
                    <a:lnTo>
                      <a:pt x="25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9" name="Freeform 107">
                <a:extLst>
                  <a:ext uri="{FF2B5EF4-FFF2-40B4-BE49-F238E27FC236}">
                    <a16:creationId xmlns:a16="http://schemas.microsoft.com/office/drawing/2014/main" id="{BFDCDDDD-44D3-41B4-AA61-11EEF75B6FE9}"/>
                  </a:ext>
                </a:extLst>
              </p:cNvPr>
              <p:cNvSpPr>
                <a:spLocks/>
              </p:cNvSpPr>
              <p:nvPr/>
            </p:nvSpPr>
            <p:spPr bwMode="auto">
              <a:xfrm>
                <a:off x="3069" y="2165"/>
                <a:ext cx="222" cy="120"/>
              </a:xfrm>
              <a:custGeom>
                <a:avLst/>
                <a:gdLst>
                  <a:gd name="T0" fmla="*/ 222 w 222"/>
                  <a:gd name="T1" fmla="*/ 0 h 120"/>
                  <a:gd name="T2" fmla="*/ 167 w 222"/>
                  <a:gd name="T3" fmla="*/ 9 h 120"/>
                  <a:gd name="T4" fmla="*/ 111 w 222"/>
                  <a:gd name="T5" fmla="*/ 18 h 120"/>
                  <a:gd name="T6" fmla="*/ 65 w 222"/>
                  <a:gd name="T7" fmla="*/ 37 h 120"/>
                  <a:gd name="T8" fmla="*/ 28 w 222"/>
                  <a:gd name="T9" fmla="*/ 64 h 120"/>
                  <a:gd name="T10" fmla="*/ 9 w 222"/>
                  <a:gd name="T11" fmla="*/ 92 h 120"/>
                  <a:gd name="T12" fmla="*/ 0 w 222"/>
                  <a:gd name="T13" fmla="*/ 120 h 120"/>
                  <a:gd name="T14" fmla="*/ 28 w 222"/>
                  <a:gd name="T15" fmla="*/ 120 h 120"/>
                  <a:gd name="T16" fmla="*/ 37 w 222"/>
                  <a:gd name="T17" fmla="*/ 92 h 120"/>
                  <a:gd name="T18" fmla="*/ 55 w 222"/>
                  <a:gd name="T19" fmla="*/ 64 h 120"/>
                  <a:gd name="T20" fmla="*/ 83 w 222"/>
                  <a:gd name="T21" fmla="*/ 46 h 120"/>
                  <a:gd name="T22" fmla="*/ 130 w 222"/>
                  <a:gd name="T23" fmla="*/ 27 h 120"/>
                  <a:gd name="T24" fmla="*/ 176 w 222"/>
                  <a:gd name="T25" fmla="*/ 18 h 120"/>
                  <a:gd name="T26" fmla="*/ 222 w 222"/>
                  <a:gd name="T27" fmla="*/ 18 h 120"/>
                  <a:gd name="T28" fmla="*/ 222 w 222"/>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2"/>
                  <a:gd name="T46" fmla="*/ 0 h 120"/>
                  <a:gd name="T47" fmla="*/ 222 w 222"/>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2" h="120">
                    <a:moveTo>
                      <a:pt x="222" y="0"/>
                    </a:moveTo>
                    <a:lnTo>
                      <a:pt x="167" y="9"/>
                    </a:lnTo>
                    <a:lnTo>
                      <a:pt x="111" y="18"/>
                    </a:lnTo>
                    <a:lnTo>
                      <a:pt x="65" y="37"/>
                    </a:lnTo>
                    <a:lnTo>
                      <a:pt x="28" y="64"/>
                    </a:lnTo>
                    <a:lnTo>
                      <a:pt x="9" y="92"/>
                    </a:lnTo>
                    <a:lnTo>
                      <a:pt x="0" y="120"/>
                    </a:lnTo>
                    <a:lnTo>
                      <a:pt x="28" y="120"/>
                    </a:lnTo>
                    <a:lnTo>
                      <a:pt x="37" y="92"/>
                    </a:lnTo>
                    <a:lnTo>
                      <a:pt x="55" y="64"/>
                    </a:lnTo>
                    <a:lnTo>
                      <a:pt x="83" y="46"/>
                    </a:lnTo>
                    <a:lnTo>
                      <a:pt x="130" y="27"/>
                    </a:lnTo>
                    <a:lnTo>
                      <a:pt x="176" y="18"/>
                    </a:lnTo>
                    <a:lnTo>
                      <a:pt x="222" y="18"/>
                    </a:lnTo>
                    <a:lnTo>
                      <a:pt x="222"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80" name="Freeform 108">
                <a:extLst>
                  <a:ext uri="{FF2B5EF4-FFF2-40B4-BE49-F238E27FC236}">
                    <a16:creationId xmlns:a16="http://schemas.microsoft.com/office/drawing/2014/main" id="{11FB941E-15F7-4CDD-A673-DDA06427D5BE}"/>
                  </a:ext>
                </a:extLst>
              </p:cNvPr>
              <p:cNvSpPr>
                <a:spLocks/>
              </p:cNvSpPr>
              <p:nvPr/>
            </p:nvSpPr>
            <p:spPr bwMode="auto">
              <a:xfrm>
                <a:off x="3097" y="2183"/>
                <a:ext cx="194" cy="102"/>
              </a:xfrm>
              <a:custGeom>
                <a:avLst/>
                <a:gdLst>
                  <a:gd name="T0" fmla="*/ 194 w 194"/>
                  <a:gd name="T1" fmla="*/ 0 h 102"/>
                  <a:gd name="T2" fmla="*/ 148 w 194"/>
                  <a:gd name="T3" fmla="*/ 0 h 102"/>
                  <a:gd name="T4" fmla="*/ 102 w 194"/>
                  <a:gd name="T5" fmla="*/ 9 h 102"/>
                  <a:gd name="T6" fmla="*/ 55 w 194"/>
                  <a:gd name="T7" fmla="*/ 28 h 102"/>
                  <a:gd name="T8" fmla="*/ 27 w 194"/>
                  <a:gd name="T9" fmla="*/ 46 h 102"/>
                  <a:gd name="T10" fmla="*/ 9 w 194"/>
                  <a:gd name="T11" fmla="*/ 74 h 102"/>
                  <a:gd name="T12" fmla="*/ 0 w 194"/>
                  <a:gd name="T13" fmla="*/ 102 h 102"/>
                  <a:gd name="T14" fmla="*/ 27 w 194"/>
                  <a:gd name="T15" fmla="*/ 102 h 102"/>
                  <a:gd name="T16" fmla="*/ 37 w 194"/>
                  <a:gd name="T17" fmla="*/ 74 h 102"/>
                  <a:gd name="T18" fmla="*/ 55 w 194"/>
                  <a:gd name="T19" fmla="*/ 46 h 102"/>
                  <a:gd name="T20" fmla="*/ 92 w 194"/>
                  <a:gd name="T21" fmla="*/ 28 h 102"/>
                  <a:gd name="T22" fmla="*/ 139 w 194"/>
                  <a:gd name="T23" fmla="*/ 19 h 102"/>
                  <a:gd name="T24" fmla="*/ 194 w 194"/>
                  <a:gd name="T25" fmla="*/ 9 h 102"/>
                  <a:gd name="T26" fmla="*/ 194 w 194"/>
                  <a:gd name="T27" fmla="*/ 0 h 1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4"/>
                  <a:gd name="T43" fmla="*/ 0 h 102"/>
                  <a:gd name="T44" fmla="*/ 194 w 194"/>
                  <a:gd name="T45" fmla="*/ 102 h 1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4" h="102">
                    <a:moveTo>
                      <a:pt x="194" y="0"/>
                    </a:moveTo>
                    <a:lnTo>
                      <a:pt x="148" y="0"/>
                    </a:lnTo>
                    <a:lnTo>
                      <a:pt x="102" y="9"/>
                    </a:lnTo>
                    <a:lnTo>
                      <a:pt x="55" y="28"/>
                    </a:lnTo>
                    <a:lnTo>
                      <a:pt x="27" y="46"/>
                    </a:lnTo>
                    <a:lnTo>
                      <a:pt x="9" y="74"/>
                    </a:lnTo>
                    <a:lnTo>
                      <a:pt x="0" y="102"/>
                    </a:lnTo>
                    <a:lnTo>
                      <a:pt x="27" y="102"/>
                    </a:lnTo>
                    <a:lnTo>
                      <a:pt x="37" y="74"/>
                    </a:lnTo>
                    <a:lnTo>
                      <a:pt x="55" y="46"/>
                    </a:lnTo>
                    <a:lnTo>
                      <a:pt x="92" y="28"/>
                    </a:lnTo>
                    <a:lnTo>
                      <a:pt x="139" y="19"/>
                    </a:lnTo>
                    <a:lnTo>
                      <a:pt x="194" y="9"/>
                    </a:lnTo>
                    <a:lnTo>
                      <a:pt x="194"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81" name="Freeform 109">
                <a:extLst>
                  <a:ext uri="{FF2B5EF4-FFF2-40B4-BE49-F238E27FC236}">
                    <a16:creationId xmlns:a16="http://schemas.microsoft.com/office/drawing/2014/main" id="{3648F309-0546-4535-92A0-0A3371455475}"/>
                  </a:ext>
                </a:extLst>
              </p:cNvPr>
              <p:cNvSpPr>
                <a:spLocks/>
              </p:cNvSpPr>
              <p:nvPr/>
            </p:nvSpPr>
            <p:spPr bwMode="auto">
              <a:xfrm>
                <a:off x="3124" y="2192"/>
                <a:ext cx="167" cy="93"/>
              </a:xfrm>
              <a:custGeom>
                <a:avLst/>
                <a:gdLst>
                  <a:gd name="T0" fmla="*/ 167 w 167"/>
                  <a:gd name="T1" fmla="*/ 0 h 93"/>
                  <a:gd name="T2" fmla="*/ 112 w 167"/>
                  <a:gd name="T3" fmla="*/ 10 h 93"/>
                  <a:gd name="T4" fmla="*/ 65 w 167"/>
                  <a:gd name="T5" fmla="*/ 19 h 93"/>
                  <a:gd name="T6" fmla="*/ 28 w 167"/>
                  <a:gd name="T7" fmla="*/ 37 h 93"/>
                  <a:gd name="T8" fmla="*/ 10 w 167"/>
                  <a:gd name="T9" fmla="*/ 65 h 93"/>
                  <a:gd name="T10" fmla="*/ 0 w 167"/>
                  <a:gd name="T11" fmla="*/ 93 h 93"/>
                  <a:gd name="T12" fmla="*/ 28 w 167"/>
                  <a:gd name="T13" fmla="*/ 93 h 93"/>
                  <a:gd name="T14" fmla="*/ 38 w 167"/>
                  <a:gd name="T15" fmla="*/ 65 h 93"/>
                  <a:gd name="T16" fmla="*/ 56 w 167"/>
                  <a:gd name="T17" fmla="*/ 47 h 93"/>
                  <a:gd name="T18" fmla="*/ 84 w 167"/>
                  <a:gd name="T19" fmla="*/ 28 h 93"/>
                  <a:gd name="T20" fmla="*/ 121 w 167"/>
                  <a:gd name="T21" fmla="*/ 19 h 93"/>
                  <a:gd name="T22" fmla="*/ 167 w 167"/>
                  <a:gd name="T23" fmla="*/ 19 h 93"/>
                  <a:gd name="T24" fmla="*/ 167 w 167"/>
                  <a:gd name="T25" fmla="*/ 0 h 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7"/>
                  <a:gd name="T40" fmla="*/ 0 h 93"/>
                  <a:gd name="T41" fmla="*/ 167 w 167"/>
                  <a:gd name="T42" fmla="*/ 93 h 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7" h="93">
                    <a:moveTo>
                      <a:pt x="167" y="0"/>
                    </a:moveTo>
                    <a:lnTo>
                      <a:pt x="112" y="10"/>
                    </a:lnTo>
                    <a:lnTo>
                      <a:pt x="65" y="19"/>
                    </a:lnTo>
                    <a:lnTo>
                      <a:pt x="28" y="37"/>
                    </a:lnTo>
                    <a:lnTo>
                      <a:pt x="10" y="65"/>
                    </a:lnTo>
                    <a:lnTo>
                      <a:pt x="0" y="93"/>
                    </a:lnTo>
                    <a:lnTo>
                      <a:pt x="28" y="93"/>
                    </a:lnTo>
                    <a:lnTo>
                      <a:pt x="38" y="65"/>
                    </a:lnTo>
                    <a:lnTo>
                      <a:pt x="56" y="47"/>
                    </a:lnTo>
                    <a:lnTo>
                      <a:pt x="84" y="28"/>
                    </a:lnTo>
                    <a:lnTo>
                      <a:pt x="121" y="19"/>
                    </a:lnTo>
                    <a:lnTo>
                      <a:pt x="167" y="19"/>
                    </a:lnTo>
                    <a:lnTo>
                      <a:pt x="167"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82" name="Freeform 110">
                <a:extLst>
                  <a:ext uri="{FF2B5EF4-FFF2-40B4-BE49-F238E27FC236}">
                    <a16:creationId xmlns:a16="http://schemas.microsoft.com/office/drawing/2014/main" id="{08406207-E2D8-4527-ABAD-840EA567751D}"/>
                  </a:ext>
                </a:extLst>
              </p:cNvPr>
              <p:cNvSpPr>
                <a:spLocks/>
              </p:cNvSpPr>
              <p:nvPr/>
            </p:nvSpPr>
            <p:spPr bwMode="auto">
              <a:xfrm>
                <a:off x="3152" y="2211"/>
                <a:ext cx="139" cy="74"/>
              </a:xfrm>
              <a:custGeom>
                <a:avLst/>
                <a:gdLst>
                  <a:gd name="T0" fmla="*/ 139 w 139"/>
                  <a:gd name="T1" fmla="*/ 0 h 74"/>
                  <a:gd name="T2" fmla="*/ 93 w 139"/>
                  <a:gd name="T3" fmla="*/ 0 h 74"/>
                  <a:gd name="T4" fmla="*/ 56 w 139"/>
                  <a:gd name="T5" fmla="*/ 9 h 74"/>
                  <a:gd name="T6" fmla="*/ 28 w 139"/>
                  <a:gd name="T7" fmla="*/ 28 h 74"/>
                  <a:gd name="T8" fmla="*/ 10 w 139"/>
                  <a:gd name="T9" fmla="*/ 46 h 74"/>
                  <a:gd name="T10" fmla="*/ 0 w 139"/>
                  <a:gd name="T11" fmla="*/ 74 h 74"/>
                  <a:gd name="T12" fmla="*/ 28 w 139"/>
                  <a:gd name="T13" fmla="*/ 74 h 74"/>
                  <a:gd name="T14" fmla="*/ 37 w 139"/>
                  <a:gd name="T15" fmla="*/ 46 h 74"/>
                  <a:gd name="T16" fmla="*/ 65 w 139"/>
                  <a:gd name="T17" fmla="*/ 28 h 74"/>
                  <a:gd name="T18" fmla="*/ 93 w 139"/>
                  <a:gd name="T19" fmla="*/ 18 h 74"/>
                  <a:gd name="T20" fmla="*/ 139 w 139"/>
                  <a:gd name="T21" fmla="*/ 18 h 74"/>
                  <a:gd name="T22" fmla="*/ 139 w 139"/>
                  <a:gd name="T23" fmla="*/ 0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74"/>
                  <a:gd name="T38" fmla="*/ 139 w 139"/>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74">
                    <a:moveTo>
                      <a:pt x="139" y="0"/>
                    </a:moveTo>
                    <a:lnTo>
                      <a:pt x="93" y="0"/>
                    </a:lnTo>
                    <a:lnTo>
                      <a:pt x="56" y="9"/>
                    </a:lnTo>
                    <a:lnTo>
                      <a:pt x="28" y="28"/>
                    </a:lnTo>
                    <a:lnTo>
                      <a:pt x="10" y="46"/>
                    </a:lnTo>
                    <a:lnTo>
                      <a:pt x="0" y="74"/>
                    </a:lnTo>
                    <a:lnTo>
                      <a:pt x="28" y="74"/>
                    </a:lnTo>
                    <a:lnTo>
                      <a:pt x="37" y="46"/>
                    </a:lnTo>
                    <a:lnTo>
                      <a:pt x="65" y="28"/>
                    </a:lnTo>
                    <a:lnTo>
                      <a:pt x="93" y="18"/>
                    </a:lnTo>
                    <a:lnTo>
                      <a:pt x="139" y="18"/>
                    </a:lnTo>
                    <a:lnTo>
                      <a:pt x="139"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83" name="Freeform 111">
                <a:extLst>
                  <a:ext uri="{FF2B5EF4-FFF2-40B4-BE49-F238E27FC236}">
                    <a16:creationId xmlns:a16="http://schemas.microsoft.com/office/drawing/2014/main" id="{FF989B03-F64E-4B87-A2E8-204B9354DBFC}"/>
                  </a:ext>
                </a:extLst>
              </p:cNvPr>
              <p:cNvSpPr>
                <a:spLocks/>
              </p:cNvSpPr>
              <p:nvPr/>
            </p:nvSpPr>
            <p:spPr bwMode="auto">
              <a:xfrm>
                <a:off x="3180" y="2229"/>
                <a:ext cx="111" cy="56"/>
              </a:xfrm>
              <a:custGeom>
                <a:avLst/>
                <a:gdLst>
                  <a:gd name="T0" fmla="*/ 111 w 111"/>
                  <a:gd name="T1" fmla="*/ 0 h 56"/>
                  <a:gd name="T2" fmla="*/ 65 w 111"/>
                  <a:gd name="T3" fmla="*/ 0 h 56"/>
                  <a:gd name="T4" fmla="*/ 37 w 111"/>
                  <a:gd name="T5" fmla="*/ 10 h 56"/>
                  <a:gd name="T6" fmla="*/ 9 w 111"/>
                  <a:gd name="T7" fmla="*/ 28 h 56"/>
                  <a:gd name="T8" fmla="*/ 0 w 111"/>
                  <a:gd name="T9" fmla="*/ 56 h 56"/>
                  <a:gd name="T10" fmla="*/ 28 w 111"/>
                  <a:gd name="T11" fmla="*/ 56 h 56"/>
                  <a:gd name="T12" fmla="*/ 37 w 111"/>
                  <a:gd name="T13" fmla="*/ 38 h 56"/>
                  <a:gd name="T14" fmla="*/ 56 w 111"/>
                  <a:gd name="T15" fmla="*/ 19 h 56"/>
                  <a:gd name="T16" fmla="*/ 83 w 111"/>
                  <a:gd name="T17" fmla="*/ 10 h 56"/>
                  <a:gd name="T18" fmla="*/ 111 w 111"/>
                  <a:gd name="T19" fmla="*/ 10 h 56"/>
                  <a:gd name="T20" fmla="*/ 111 w 111"/>
                  <a:gd name="T21" fmla="*/ 0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1"/>
                  <a:gd name="T34" fmla="*/ 0 h 56"/>
                  <a:gd name="T35" fmla="*/ 111 w 111"/>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1" h="56">
                    <a:moveTo>
                      <a:pt x="111" y="0"/>
                    </a:moveTo>
                    <a:lnTo>
                      <a:pt x="65" y="0"/>
                    </a:lnTo>
                    <a:lnTo>
                      <a:pt x="37" y="10"/>
                    </a:lnTo>
                    <a:lnTo>
                      <a:pt x="9" y="28"/>
                    </a:lnTo>
                    <a:lnTo>
                      <a:pt x="0" y="56"/>
                    </a:lnTo>
                    <a:lnTo>
                      <a:pt x="28" y="56"/>
                    </a:lnTo>
                    <a:lnTo>
                      <a:pt x="37" y="38"/>
                    </a:lnTo>
                    <a:lnTo>
                      <a:pt x="56" y="19"/>
                    </a:lnTo>
                    <a:lnTo>
                      <a:pt x="83" y="10"/>
                    </a:lnTo>
                    <a:lnTo>
                      <a:pt x="111" y="10"/>
                    </a:lnTo>
                    <a:lnTo>
                      <a:pt x="111"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84" name="Freeform 112">
                <a:extLst>
                  <a:ext uri="{FF2B5EF4-FFF2-40B4-BE49-F238E27FC236}">
                    <a16:creationId xmlns:a16="http://schemas.microsoft.com/office/drawing/2014/main" id="{45D31430-1AEA-425C-8502-4F6D38D1F784}"/>
                  </a:ext>
                </a:extLst>
              </p:cNvPr>
              <p:cNvSpPr>
                <a:spLocks/>
              </p:cNvSpPr>
              <p:nvPr/>
            </p:nvSpPr>
            <p:spPr bwMode="auto">
              <a:xfrm>
                <a:off x="3208" y="2239"/>
                <a:ext cx="83" cy="46"/>
              </a:xfrm>
              <a:custGeom>
                <a:avLst/>
                <a:gdLst>
                  <a:gd name="T0" fmla="*/ 83 w 83"/>
                  <a:gd name="T1" fmla="*/ 0 h 46"/>
                  <a:gd name="T2" fmla="*/ 55 w 83"/>
                  <a:gd name="T3" fmla="*/ 0 h 46"/>
                  <a:gd name="T4" fmla="*/ 28 w 83"/>
                  <a:gd name="T5" fmla="*/ 9 h 46"/>
                  <a:gd name="T6" fmla="*/ 9 w 83"/>
                  <a:gd name="T7" fmla="*/ 28 h 46"/>
                  <a:gd name="T8" fmla="*/ 0 w 83"/>
                  <a:gd name="T9" fmla="*/ 46 h 46"/>
                  <a:gd name="T10" fmla="*/ 28 w 83"/>
                  <a:gd name="T11" fmla="*/ 46 h 46"/>
                  <a:gd name="T12" fmla="*/ 37 w 83"/>
                  <a:gd name="T13" fmla="*/ 28 h 46"/>
                  <a:gd name="T14" fmla="*/ 55 w 83"/>
                  <a:gd name="T15" fmla="*/ 18 h 46"/>
                  <a:gd name="T16" fmla="*/ 83 w 83"/>
                  <a:gd name="T17" fmla="*/ 18 h 46"/>
                  <a:gd name="T18" fmla="*/ 83 w 83"/>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46"/>
                  <a:gd name="T32" fmla="*/ 83 w 83"/>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46">
                    <a:moveTo>
                      <a:pt x="83" y="0"/>
                    </a:moveTo>
                    <a:lnTo>
                      <a:pt x="55" y="0"/>
                    </a:lnTo>
                    <a:lnTo>
                      <a:pt x="28" y="9"/>
                    </a:lnTo>
                    <a:lnTo>
                      <a:pt x="9" y="28"/>
                    </a:lnTo>
                    <a:lnTo>
                      <a:pt x="0" y="46"/>
                    </a:lnTo>
                    <a:lnTo>
                      <a:pt x="28" y="46"/>
                    </a:lnTo>
                    <a:lnTo>
                      <a:pt x="37" y="28"/>
                    </a:lnTo>
                    <a:lnTo>
                      <a:pt x="55" y="18"/>
                    </a:lnTo>
                    <a:lnTo>
                      <a:pt x="83" y="18"/>
                    </a:lnTo>
                    <a:lnTo>
                      <a:pt x="83"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85" name="Freeform 113">
                <a:extLst>
                  <a:ext uri="{FF2B5EF4-FFF2-40B4-BE49-F238E27FC236}">
                    <a16:creationId xmlns:a16="http://schemas.microsoft.com/office/drawing/2014/main" id="{DD01A122-D876-444E-A4B4-BE23B3F7F533}"/>
                  </a:ext>
                </a:extLst>
              </p:cNvPr>
              <p:cNvSpPr>
                <a:spLocks/>
              </p:cNvSpPr>
              <p:nvPr/>
            </p:nvSpPr>
            <p:spPr bwMode="auto">
              <a:xfrm>
                <a:off x="3236" y="2257"/>
                <a:ext cx="55" cy="28"/>
              </a:xfrm>
              <a:custGeom>
                <a:avLst/>
                <a:gdLst>
                  <a:gd name="T0" fmla="*/ 55 w 55"/>
                  <a:gd name="T1" fmla="*/ 0 h 28"/>
                  <a:gd name="T2" fmla="*/ 27 w 55"/>
                  <a:gd name="T3" fmla="*/ 0 h 28"/>
                  <a:gd name="T4" fmla="*/ 9 w 55"/>
                  <a:gd name="T5" fmla="*/ 10 h 28"/>
                  <a:gd name="T6" fmla="*/ 0 w 55"/>
                  <a:gd name="T7" fmla="*/ 28 h 28"/>
                  <a:gd name="T8" fmla="*/ 27 w 55"/>
                  <a:gd name="T9" fmla="*/ 28 h 28"/>
                  <a:gd name="T10" fmla="*/ 37 w 55"/>
                  <a:gd name="T11" fmla="*/ 19 h 28"/>
                  <a:gd name="T12" fmla="*/ 55 w 55"/>
                  <a:gd name="T13" fmla="*/ 10 h 28"/>
                  <a:gd name="T14" fmla="*/ 55 w 55"/>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55"/>
                  <a:gd name="T25" fmla="*/ 0 h 28"/>
                  <a:gd name="T26" fmla="*/ 55 w 55"/>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 h="28">
                    <a:moveTo>
                      <a:pt x="55" y="0"/>
                    </a:moveTo>
                    <a:lnTo>
                      <a:pt x="27" y="0"/>
                    </a:lnTo>
                    <a:lnTo>
                      <a:pt x="9" y="10"/>
                    </a:lnTo>
                    <a:lnTo>
                      <a:pt x="0" y="28"/>
                    </a:lnTo>
                    <a:lnTo>
                      <a:pt x="27" y="28"/>
                    </a:lnTo>
                    <a:lnTo>
                      <a:pt x="37" y="19"/>
                    </a:lnTo>
                    <a:lnTo>
                      <a:pt x="55" y="10"/>
                    </a:lnTo>
                    <a:lnTo>
                      <a:pt x="5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86" name="Freeform 114">
                <a:extLst>
                  <a:ext uri="{FF2B5EF4-FFF2-40B4-BE49-F238E27FC236}">
                    <a16:creationId xmlns:a16="http://schemas.microsoft.com/office/drawing/2014/main" id="{3CD546BD-5CAF-430D-AD15-58F4D6A02502}"/>
                  </a:ext>
                </a:extLst>
              </p:cNvPr>
              <p:cNvSpPr>
                <a:spLocks/>
              </p:cNvSpPr>
              <p:nvPr/>
            </p:nvSpPr>
            <p:spPr bwMode="auto">
              <a:xfrm>
                <a:off x="3263" y="2267"/>
                <a:ext cx="28" cy="18"/>
              </a:xfrm>
              <a:custGeom>
                <a:avLst/>
                <a:gdLst>
                  <a:gd name="T0" fmla="*/ 28 w 28"/>
                  <a:gd name="T1" fmla="*/ 0 h 18"/>
                  <a:gd name="T2" fmla="*/ 10 w 28"/>
                  <a:gd name="T3" fmla="*/ 9 h 18"/>
                  <a:gd name="T4" fmla="*/ 0 w 28"/>
                  <a:gd name="T5" fmla="*/ 18 h 18"/>
                  <a:gd name="T6" fmla="*/ 28 w 28"/>
                  <a:gd name="T7" fmla="*/ 18 h 18"/>
                  <a:gd name="T8" fmla="*/ 28 w 28"/>
                  <a:gd name="T9" fmla="*/ 18 h 18"/>
                  <a:gd name="T10" fmla="*/ 28 w 28"/>
                  <a:gd name="T11" fmla="*/ 0 h 18"/>
                  <a:gd name="T12" fmla="*/ 0 60000 65536"/>
                  <a:gd name="T13" fmla="*/ 0 60000 65536"/>
                  <a:gd name="T14" fmla="*/ 0 60000 65536"/>
                  <a:gd name="T15" fmla="*/ 0 60000 65536"/>
                  <a:gd name="T16" fmla="*/ 0 60000 65536"/>
                  <a:gd name="T17" fmla="*/ 0 60000 65536"/>
                  <a:gd name="T18" fmla="*/ 0 w 28"/>
                  <a:gd name="T19" fmla="*/ 0 h 18"/>
                  <a:gd name="T20" fmla="*/ 28 w 28"/>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8" h="18">
                    <a:moveTo>
                      <a:pt x="28" y="0"/>
                    </a:moveTo>
                    <a:lnTo>
                      <a:pt x="10" y="9"/>
                    </a:lnTo>
                    <a:lnTo>
                      <a:pt x="0" y="18"/>
                    </a:lnTo>
                    <a:lnTo>
                      <a:pt x="28" y="18"/>
                    </a:lnTo>
                    <a:lnTo>
                      <a:pt x="2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Rectangle 115">
                <a:extLst>
                  <a:ext uri="{FF2B5EF4-FFF2-40B4-BE49-F238E27FC236}">
                    <a16:creationId xmlns:a16="http://schemas.microsoft.com/office/drawing/2014/main" id="{6F75FDF3-6C68-43BA-90E2-33F155E2C8AE}"/>
                  </a:ext>
                </a:extLst>
              </p:cNvPr>
              <p:cNvSpPr>
                <a:spLocks noChangeArrowheads="1"/>
              </p:cNvSpPr>
              <p:nvPr/>
            </p:nvSpPr>
            <p:spPr bwMode="auto">
              <a:xfrm>
                <a:off x="2986" y="739"/>
                <a:ext cx="2629" cy="2250"/>
              </a:xfrm>
              <a:prstGeom prst="rect">
                <a:avLst/>
              </a:prstGeom>
              <a:solidFill>
                <a:schemeClr val="accent2">
                  <a:lumMod val="20000"/>
                  <a:lumOff val="80000"/>
                </a:schemeClr>
              </a:solidFill>
              <a:ln w="14288">
                <a:solidFill>
                  <a:srgbClr val="000000"/>
                </a:solidFill>
                <a:miter lim="800000"/>
                <a:headEnd/>
                <a:tailEnd/>
              </a:ln>
            </p:spPr>
            <p:txBody>
              <a:bodyPr/>
              <a:lstStyle/>
              <a:p>
                <a:pPr>
                  <a:defRPr/>
                </a:pPr>
                <a:endParaRPr lang="en-US"/>
              </a:p>
            </p:txBody>
          </p:sp>
          <p:sp>
            <p:nvSpPr>
              <p:cNvPr id="8388" name="Freeform 116">
                <a:extLst>
                  <a:ext uri="{FF2B5EF4-FFF2-40B4-BE49-F238E27FC236}">
                    <a16:creationId xmlns:a16="http://schemas.microsoft.com/office/drawing/2014/main" id="{0DB97CA7-B2C2-4CA7-A71D-D4B252A1F836}"/>
                  </a:ext>
                </a:extLst>
              </p:cNvPr>
              <p:cNvSpPr>
                <a:spLocks/>
              </p:cNvSpPr>
              <p:nvPr/>
            </p:nvSpPr>
            <p:spPr bwMode="auto">
              <a:xfrm>
                <a:off x="227" y="1396"/>
                <a:ext cx="1500" cy="1500"/>
              </a:xfrm>
              <a:custGeom>
                <a:avLst/>
                <a:gdLst>
                  <a:gd name="T0" fmla="*/ 324 w 1500"/>
                  <a:gd name="T1" fmla="*/ 982 h 1500"/>
                  <a:gd name="T2" fmla="*/ 0 w 1500"/>
                  <a:gd name="T3" fmla="*/ 982 h 1500"/>
                  <a:gd name="T4" fmla="*/ 0 w 1500"/>
                  <a:gd name="T5" fmla="*/ 1500 h 1500"/>
                  <a:gd name="T6" fmla="*/ 1500 w 1500"/>
                  <a:gd name="T7" fmla="*/ 1500 h 1500"/>
                  <a:gd name="T8" fmla="*/ 1500 w 1500"/>
                  <a:gd name="T9" fmla="*/ 982 h 1500"/>
                  <a:gd name="T10" fmla="*/ 1166 w 1500"/>
                  <a:gd name="T11" fmla="*/ 982 h 1500"/>
                  <a:gd name="T12" fmla="*/ 1166 w 1500"/>
                  <a:gd name="T13" fmla="*/ 908 h 1500"/>
                  <a:gd name="T14" fmla="*/ 1305 w 1500"/>
                  <a:gd name="T15" fmla="*/ 908 h 1500"/>
                  <a:gd name="T16" fmla="*/ 1305 w 1500"/>
                  <a:gd name="T17" fmla="*/ 0 h 1500"/>
                  <a:gd name="T18" fmla="*/ 185 w 1500"/>
                  <a:gd name="T19" fmla="*/ 0 h 1500"/>
                  <a:gd name="T20" fmla="*/ 185 w 1500"/>
                  <a:gd name="T21" fmla="*/ 908 h 1500"/>
                  <a:gd name="T22" fmla="*/ 324 w 1500"/>
                  <a:gd name="T23" fmla="*/ 908 h 1500"/>
                  <a:gd name="T24" fmla="*/ 324 w 1500"/>
                  <a:gd name="T25" fmla="*/ 982 h 15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00"/>
                  <a:gd name="T40" fmla="*/ 0 h 1500"/>
                  <a:gd name="T41" fmla="*/ 1500 w 1500"/>
                  <a:gd name="T42" fmla="*/ 1500 h 15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00" h="1500">
                    <a:moveTo>
                      <a:pt x="324" y="982"/>
                    </a:moveTo>
                    <a:lnTo>
                      <a:pt x="0" y="982"/>
                    </a:lnTo>
                    <a:lnTo>
                      <a:pt x="0" y="1500"/>
                    </a:lnTo>
                    <a:lnTo>
                      <a:pt x="1500" y="1500"/>
                    </a:lnTo>
                    <a:lnTo>
                      <a:pt x="1500" y="982"/>
                    </a:lnTo>
                    <a:lnTo>
                      <a:pt x="1166" y="982"/>
                    </a:lnTo>
                    <a:lnTo>
                      <a:pt x="1166" y="908"/>
                    </a:lnTo>
                    <a:lnTo>
                      <a:pt x="1305" y="908"/>
                    </a:lnTo>
                    <a:lnTo>
                      <a:pt x="1305" y="0"/>
                    </a:lnTo>
                    <a:lnTo>
                      <a:pt x="185" y="0"/>
                    </a:lnTo>
                    <a:lnTo>
                      <a:pt x="185" y="908"/>
                    </a:lnTo>
                    <a:lnTo>
                      <a:pt x="324" y="908"/>
                    </a:lnTo>
                    <a:lnTo>
                      <a:pt x="324" y="9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89" name="Freeform 117">
                <a:extLst>
                  <a:ext uri="{FF2B5EF4-FFF2-40B4-BE49-F238E27FC236}">
                    <a16:creationId xmlns:a16="http://schemas.microsoft.com/office/drawing/2014/main" id="{271C163D-174E-43BC-8A3B-BF33ACD6F470}"/>
                  </a:ext>
                </a:extLst>
              </p:cNvPr>
              <p:cNvSpPr>
                <a:spLocks/>
              </p:cNvSpPr>
              <p:nvPr/>
            </p:nvSpPr>
            <p:spPr bwMode="auto">
              <a:xfrm>
                <a:off x="227" y="1396"/>
                <a:ext cx="1500" cy="1500"/>
              </a:xfrm>
              <a:custGeom>
                <a:avLst/>
                <a:gdLst>
                  <a:gd name="T0" fmla="*/ 324 w 1500"/>
                  <a:gd name="T1" fmla="*/ 982 h 1500"/>
                  <a:gd name="T2" fmla="*/ 0 w 1500"/>
                  <a:gd name="T3" fmla="*/ 982 h 1500"/>
                  <a:gd name="T4" fmla="*/ 0 w 1500"/>
                  <a:gd name="T5" fmla="*/ 1500 h 1500"/>
                  <a:gd name="T6" fmla="*/ 1500 w 1500"/>
                  <a:gd name="T7" fmla="*/ 1500 h 1500"/>
                  <a:gd name="T8" fmla="*/ 1500 w 1500"/>
                  <a:gd name="T9" fmla="*/ 982 h 1500"/>
                  <a:gd name="T10" fmla="*/ 1166 w 1500"/>
                  <a:gd name="T11" fmla="*/ 982 h 1500"/>
                  <a:gd name="T12" fmla="*/ 1166 w 1500"/>
                  <a:gd name="T13" fmla="*/ 908 h 1500"/>
                  <a:gd name="T14" fmla="*/ 1305 w 1500"/>
                  <a:gd name="T15" fmla="*/ 908 h 1500"/>
                  <a:gd name="T16" fmla="*/ 1305 w 1500"/>
                  <a:gd name="T17" fmla="*/ 0 h 1500"/>
                  <a:gd name="T18" fmla="*/ 185 w 1500"/>
                  <a:gd name="T19" fmla="*/ 0 h 1500"/>
                  <a:gd name="T20" fmla="*/ 185 w 1500"/>
                  <a:gd name="T21" fmla="*/ 908 h 1500"/>
                  <a:gd name="T22" fmla="*/ 324 w 1500"/>
                  <a:gd name="T23" fmla="*/ 908 h 1500"/>
                  <a:gd name="T24" fmla="*/ 324 w 1500"/>
                  <a:gd name="T25" fmla="*/ 982 h 15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00"/>
                  <a:gd name="T40" fmla="*/ 0 h 1500"/>
                  <a:gd name="T41" fmla="*/ 1500 w 1500"/>
                  <a:gd name="T42" fmla="*/ 1500 h 15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00" h="1500">
                    <a:moveTo>
                      <a:pt x="324" y="982"/>
                    </a:moveTo>
                    <a:lnTo>
                      <a:pt x="0" y="982"/>
                    </a:lnTo>
                    <a:lnTo>
                      <a:pt x="0" y="1500"/>
                    </a:lnTo>
                    <a:lnTo>
                      <a:pt x="1500" y="1500"/>
                    </a:lnTo>
                    <a:lnTo>
                      <a:pt x="1500" y="982"/>
                    </a:lnTo>
                    <a:lnTo>
                      <a:pt x="1166" y="982"/>
                    </a:lnTo>
                    <a:lnTo>
                      <a:pt x="1166" y="908"/>
                    </a:lnTo>
                    <a:lnTo>
                      <a:pt x="1305" y="908"/>
                    </a:lnTo>
                    <a:lnTo>
                      <a:pt x="1305" y="0"/>
                    </a:lnTo>
                    <a:lnTo>
                      <a:pt x="185" y="0"/>
                    </a:lnTo>
                    <a:lnTo>
                      <a:pt x="185" y="908"/>
                    </a:lnTo>
                    <a:lnTo>
                      <a:pt x="324" y="908"/>
                    </a:lnTo>
                    <a:lnTo>
                      <a:pt x="324" y="98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90" name="Line 118">
                <a:extLst>
                  <a:ext uri="{FF2B5EF4-FFF2-40B4-BE49-F238E27FC236}">
                    <a16:creationId xmlns:a16="http://schemas.microsoft.com/office/drawing/2014/main" id="{E15C60BF-294B-4897-9BA6-3F1CC8BD48BE}"/>
                  </a:ext>
                </a:extLst>
              </p:cNvPr>
              <p:cNvSpPr>
                <a:spLocks noChangeShapeType="1"/>
              </p:cNvSpPr>
              <p:nvPr/>
            </p:nvSpPr>
            <p:spPr bwMode="auto">
              <a:xfrm>
                <a:off x="551" y="2378"/>
                <a:ext cx="842"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1" name="Line 119">
                <a:extLst>
                  <a:ext uri="{FF2B5EF4-FFF2-40B4-BE49-F238E27FC236}">
                    <a16:creationId xmlns:a16="http://schemas.microsoft.com/office/drawing/2014/main" id="{2C0A9E98-9D42-4918-9F39-88D1BE74BEDA}"/>
                  </a:ext>
                </a:extLst>
              </p:cNvPr>
              <p:cNvSpPr>
                <a:spLocks noChangeShapeType="1"/>
              </p:cNvSpPr>
              <p:nvPr/>
            </p:nvSpPr>
            <p:spPr bwMode="auto">
              <a:xfrm>
                <a:off x="551" y="2304"/>
                <a:ext cx="842"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2" name="Freeform 120">
                <a:extLst>
                  <a:ext uri="{FF2B5EF4-FFF2-40B4-BE49-F238E27FC236}">
                    <a16:creationId xmlns:a16="http://schemas.microsoft.com/office/drawing/2014/main" id="{4F037997-7FA0-4554-9E41-B5E648BA565B}"/>
                  </a:ext>
                </a:extLst>
              </p:cNvPr>
              <p:cNvSpPr>
                <a:spLocks noEditPoints="1"/>
              </p:cNvSpPr>
              <p:nvPr/>
            </p:nvSpPr>
            <p:spPr bwMode="auto">
              <a:xfrm>
                <a:off x="995" y="2424"/>
                <a:ext cx="611" cy="426"/>
              </a:xfrm>
              <a:custGeom>
                <a:avLst/>
                <a:gdLst>
                  <a:gd name="T0" fmla="*/ 0 w 611"/>
                  <a:gd name="T1" fmla="*/ 426 h 426"/>
                  <a:gd name="T2" fmla="*/ 491 w 611"/>
                  <a:gd name="T3" fmla="*/ 426 h 426"/>
                  <a:gd name="T4" fmla="*/ 491 w 611"/>
                  <a:gd name="T5" fmla="*/ 0 h 426"/>
                  <a:gd name="T6" fmla="*/ 0 w 611"/>
                  <a:gd name="T7" fmla="*/ 0 h 426"/>
                  <a:gd name="T8" fmla="*/ 0 w 611"/>
                  <a:gd name="T9" fmla="*/ 426 h 426"/>
                  <a:gd name="T10" fmla="*/ 537 w 611"/>
                  <a:gd name="T11" fmla="*/ 74 h 426"/>
                  <a:gd name="T12" fmla="*/ 611 w 611"/>
                  <a:gd name="T13" fmla="*/ 74 h 426"/>
                  <a:gd name="T14" fmla="*/ 611 w 611"/>
                  <a:gd name="T15" fmla="*/ 0 h 426"/>
                  <a:gd name="T16" fmla="*/ 537 w 611"/>
                  <a:gd name="T17" fmla="*/ 0 h 426"/>
                  <a:gd name="T18" fmla="*/ 537 w 611"/>
                  <a:gd name="T19" fmla="*/ 74 h 4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1"/>
                  <a:gd name="T31" fmla="*/ 0 h 426"/>
                  <a:gd name="T32" fmla="*/ 611 w 611"/>
                  <a:gd name="T33" fmla="*/ 426 h 4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1" h="426">
                    <a:moveTo>
                      <a:pt x="0" y="426"/>
                    </a:moveTo>
                    <a:lnTo>
                      <a:pt x="491" y="426"/>
                    </a:lnTo>
                    <a:lnTo>
                      <a:pt x="491" y="0"/>
                    </a:lnTo>
                    <a:lnTo>
                      <a:pt x="0" y="0"/>
                    </a:lnTo>
                    <a:lnTo>
                      <a:pt x="0" y="426"/>
                    </a:lnTo>
                    <a:close/>
                    <a:moveTo>
                      <a:pt x="537" y="74"/>
                    </a:moveTo>
                    <a:lnTo>
                      <a:pt x="611" y="74"/>
                    </a:lnTo>
                    <a:lnTo>
                      <a:pt x="611" y="0"/>
                    </a:lnTo>
                    <a:lnTo>
                      <a:pt x="537" y="0"/>
                    </a:lnTo>
                    <a:lnTo>
                      <a:pt x="537"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93" name="Rectangle 121">
                <a:extLst>
                  <a:ext uri="{FF2B5EF4-FFF2-40B4-BE49-F238E27FC236}">
                    <a16:creationId xmlns:a16="http://schemas.microsoft.com/office/drawing/2014/main" id="{53E3BFE3-138A-4CDE-A1D5-AE302A79E4DE}"/>
                  </a:ext>
                </a:extLst>
              </p:cNvPr>
              <p:cNvSpPr>
                <a:spLocks noChangeArrowheads="1"/>
              </p:cNvSpPr>
              <p:nvPr/>
            </p:nvSpPr>
            <p:spPr bwMode="auto">
              <a:xfrm>
                <a:off x="995" y="2424"/>
                <a:ext cx="491" cy="426"/>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394" name="Line 122">
                <a:extLst>
                  <a:ext uri="{FF2B5EF4-FFF2-40B4-BE49-F238E27FC236}">
                    <a16:creationId xmlns:a16="http://schemas.microsoft.com/office/drawing/2014/main" id="{D4677C02-51AE-4570-BDB2-04F2876170A1}"/>
                  </a:ext>
                </a:extLst>
              </p:cNvPr>
              <p:cNvSpPr>
                <a:spLocks noChangeShapeType="1"/>
              </p:cNvSpPr>
              <p:nvPr/>
            </p:nvSpPr>
            <p:spPr bwMode="auto">
              <a:xfrm>
                <a:off x="995" y="2563"/>
                <a:ext cx="491"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5" name="Line 123">
                <a:extLst>
                  <a:ext uri="{FF2B5EF4-FFF2-40B4-BE49-F238E27FC236}">
                    <a16:creationId xmlns:a16="http://schemas.microsoft.com/office/drawing/2014/main" id="{B70C2C7A-F79A-4C24-9F7E-1BD0A7DCC595}"/>
                  </a:ext>
                </a:extLst>
              </p:cNvPr>
              <p:cNvSpPr>
                <a:spLocks noChangeShapeType="1"/>
              </p:cNvSpPr>
              <p:nvPr/>
            </p:nvSpPr>
            <p:spPr bwMode="auto">
              <a:xfrm>
                <a:off x="995" y="2702"/>
                <a:ext cx="491"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6" name="Line 124">
                <a:extLst>
                  <a:ext uri="{FF2B5EF4-FFF2-40B4-BE49-F238E27FC236}">
                    <a16:creationId xmlns:a16="http://schemas.microsoft.com/office/drawing/2014/main" id="{30848B0D-6F0D-4837-B904-EBD68F0AADD1}"/>
                  </a:ext>
                </a:extLst>
              </p:cNvPr>
              <p:cNvSpPr>
                <a:spLocks noChangeShapeType="1"/>
              </p:cNvSpPr>
              <p:nvPr/>
            </p:nvSpPr>
            <p:spPr bwMode="auto">
              <a:xfrm>
                <a:off x="1023" y="2637"/>
                <a:ext cx="445"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 name="Rectangle 125">
                <a:extLst>
                  <a:ext uri="{FF2B5EF4-FFF2-40B4-BE49-F238E27FC236}">
                    <a16:creationId xmlns:a16="http://schemas.microsoft.com/office/drawing/2014/main" id="{B76A9109-74B1-4DA3-8FA1-880F0FABD9BF}"/>
                  </a:ext>
                </a:extLst>
              </p:cNvPr>
              <p:cNvSpPr>
                <a:spLocks noChangeArrowheads="1"/>
              </p:cNvSpPr>
              <p:nvPr/>
            </p:nvSpPr>
            <p:spPr bwMode="auto">
              <a:xfrm>
                <a:off x="1282" y="2591"/>
                <a:ext cx="139" cy="9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398" name="Rectangle 126">
                <a:extLst>
                  <a:ext uri="{FF2B5EF4-FFF2-40B4-BE49-F238E27FC236}">
                    <a16:creationId xmlns:a16="http://schemas.microsoft.com/office/drawing/2014/main" id="{917A3DF8-A07B-4597-BECF-6692071E234D}"/>
                  </a:ext>
                </a:extLst>
              </p:cNvPr>
              <p:cNvSpPr>
                <a:spLocks noChangeArrowheads="1"/>
              </p:cNvSpPr>
              <p:nvPr/>
            </p:nvSpPr>
            <p:spPr bwMode="auto">
              <a:xfrm>
                <a:off x="1532" y="2424"/>
                <a:ext cx="74" cy="7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399" name="Freeform 127">
                <a:extLst>
                  <a:ext uri="{FF2B5EF4-FFF2-40B4-BE49-F238E27FC236}">
                    <a16:creationId xmlns:a16="http://schemas.microsoft.com/office/drawing/2014/main" id="{96F2121C-C698-4AC0-A408-88301AD7F893}"/>
                  </a:ext>
                </a:extLst>
              </p:cNvPr>
              <p:cNvSpPr>
                <a:spLocks noEditPoints="1"/>
              </p:cNvSpPr>
              <p:nvPr/>
            </p:nvSpPr>
            <p:spPr bwMode="auto">
              <a:xfrm>
                <a:off x="273" y="1498"/>
                <a:ext cx="1407" cy="1009"/>
              </a:xfrm>
              <a:custGeom>
                <a:avLst/>
                <a:gdLst>
                  <a:gd name="T0" fmla="*/ 1176 w 1407"/>
                  <a:gd name="T1" fmla="*/ 722 h 1009"/>
                  <a:gd name="T2" fmla="*/ 1232 w 1407"/>
                  <a:gd name="T3" fmla="*/ 722 h 1009"/>
                  <a:gd name="T4" fmla="*/ 1232 w 1407"/>
                  <a:gd name="T5" fmla="*/ 704 h 1009"/>
                  <a:gd name="T6" fmla="*/ 1176 w 1407"/>
                  <a:gd name="T7" fmla="*/ 704 h 1009"/>
                  <a:gd name="T8" fmla="*/ 1176 w 1407"/>
                  <a:gd name="T9" fmla="*/ 722 h 1009"/>
                  <a:gd name="T10" fmla="*/ 315 w 1407"/>
                  <a:gd name="T11" fmla="*/ 602 h 1009"/>
                  <a:gd name="T12" fmla="*/ 315 w 1407"/>
                  <a:gd name="T13" fmla="*/ 74 h 1009"/>
                  <a:gd name="T14" fmla="*/ 1083 w 1407"/>
                  <a:gd name="T15" fmla="*/ 74 h 1009"/>
                  <a:gd name="T16" fmla="*/ 1083 w 1407"/>
                  <a:gd name="T17" fmla="*/ 602 h 1009"/>
                  <a:gd name="T18" fmla="*/ 315 w 1407"/>
                  <a:gd name="T19" fmla="*/ 602 h 1009"/>
                  <a:gd name="T20" fmla="*/ 278 w 1407"/>
                  <a:gd name="T21" fmla="*/ 630 h 1009"/>
                  <a:gd name="T22" fmla="*/ 1120 w 1407"/>
                  <a:gd name="T23" fmla="*/ 630 h 1009"/>
                  <a:gd name="T24" fmla="*/ 1120 w 1407"/>
                  <a:gd name="T25" fmla="*/ 37 h 1009"/>
                  <a:gd name="T26" fmla="*/ 1157 w 1407"/>
                  <a:gd name="T27" fmla="*/ 37 h 1009"/>
                  <a:gd name="T28" fmla="*/ 1157 w 1407"/>
                  <a:gd name="T29" fmla="*/ 0 h 1009"/>
                  <a:gd name="T30" fmla="*/ 241 w 1407"/>
                  <a:gd name="T31" fmla="*/ 0 h 1009"/>
                  <a:gd name="T32" fmla="*/ 241 w 1407"/>
                  <a:gd name="T33" fmla="*/ 667 h 1009"/>
                  <a:gd name="T34" fmla="*/ 278 w 1407"/>
                  <a:gd name="T35" fmla="*/ 667 h 1009"/>
                  <a:gd name="T36" fmla="*/ 278 w 1407"/>
                  <a:gd name="T37" fmla="*/ 630 h 1009"/>
                  <a:gd name="T38" fmla="*/ 0 w 1407"/>
                  <a:gd name="T39" fmla="*/ 972 h 1009"/>
                  <a:gd name="T40" fmla="*/ 139 w 1407"/>
                  <a:gd name="T41" fmla="*/ 972 h 1009"/>
                  <a:gd name="T42" fmla="*/ 139 w 1407"/>
                  <a:gd name="T43" fmla="*/ 926 h 1009"/>
                  <a:gd name="T44" fmla="*/ 0 w 1407"/>
                  <a:gd name="T45" fmla="*/ 926 h 1009"/>
                  <a:gd name="T46" fmla="*/ 0 w 1407"/>
                  <a:gd name="T47" fmla="*/ 972 h 1009"/>
                  <a:gd name="T48" fmla="*/ 815 w 1407"/>
                  <a:gd name="T49" fmla="*/ 1009 h 1009"/>
                  <a:gd name="T50" fmla="*/ 1120 w 1407"/>
                  <a:gd name="T51" fmla="*/ 1009 h 1009"/>
                  <a:gd name="T52" fmla="*/ 1120 w 1407"/>
                  <a:gd name="T53" fmla="*/ 981 h 1009"/>
                  <a:gd name="T54" fmla="*/ 815 w 1407"/>
                  <a:gd name="T55" fmla="*/ 981 h 1009"/>
                  <a:gd name="T56" fmla="*/ 815 w 1407"/>
                  <a:gd name="T57" fmla="*/ 1009 h 1009"/>
                  <a:gd name="T58" fmla="*/ 1361 w 1407"/>
                  <a:gd name="T59" fmla="*/ 954 h 1009"/>
                  <a:gd name="T60" fmla="*/ 1407 w 1407"/>
                  <a:gd name="T61" fmla="*/ 954 h 1009"/>
                  <a:gd name="T62" fmla="*/ 1407 w 1407"/>
                  <a:gd name="T63" fmla="*/ 926 h 1009"/>
                  <a:gd name="T64" fmla="*/ 1361 w 1407"/>
                  <a:gd name="T65" fmla="*/ 926 h 1009"/>
                  <a:gd name="T66" fmla="*/ 1361 w 1407"/>
                  <a:gd name="T67" fmla="*/ 954 h 1009"/>
                  <a:gd name="T68" fmla="*/ 1361 w 1407"/>
                  <a:gd name="T69" fmla="*/ 1000 h 1009"/>
                  <a:gd name="T70" fmla="*/ 1407 w 1407"/>
                  <a:gd name="T71" fmla="*/ 1000 h 1009"/>
                  <a:gd name="T72" fmla="*/ 1407 w 1407"/>
                  <a:gd name="T73" fmla="*/ 972 h 1009"/>
                  <a:gd name="T74" fmla="*/ 1361 w 1407"/>
                  <a:gd name="T75" fmla="*/ 972 h 1009"/>
                  <a:gd name="T76" fmla="*/ 1361 w 1407"/>
                  <a:gd name="T77" fmla="*/ 1000 h 100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7"/>
                  <a:gd name="T118" fmla="*/ 0 h 1009"/>
                  <a:gd name="T119" fmla="*/ 1407 w 1407"/>
                  <a:gd name="T120" fmla="*/ 1009 h 100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7" h="1009">
                    <a:moveTo>
                      <a:pt x="1176" y="722"/>
                    </a:moveTo>
                    <a:lnTo>
                      <a:pt x="1232" y="722"/>
                    </a:lnTo>
                    <a:lnTo>
                      <a:pt x="1232" y="704"/>
                    </a:lnTo>
                    <a:lnTo>
                      <a:pt x="1176" y="704"/>
                    </a:lnTo>
                    <a:lnTo>
                      <a:pt x="1176" y="722"/>
                    </a:lnTo>
                    <a:close/>
                    <a:moveTo>
                      <a:pt x="315" y="602"/>
                    </a:moveTo>
                    <a:lnTo>
                      <a:pt x="315" y="74"/>
                    </a:lnTo>
                    <a:lnTo>
                      <a:pt x="1083" y="74"/>
                    </a:lnTo>
                    <a:lnTo>
                      <a:pt x="1083" y="602"/>
                    </a:lnTo>
                    <a:lnTo>
                      <a:pt x="315" y="602"/>
                    </a:lnTo>
                    <a:close/>
                    <a:moveTo>
                      <a:pt x="278" y="630"/>
                    </a:moveTo>
                    <a:lnTo>
                      <a:pt x="1120" y="630"/>
                    </a:lnTo>
                    <a:lnTo>
                      <a:pt x="1120" y="37"/>
                    </a:lnTo>
                    <a:lnTo>
                      <a:pt x="1157" y="37"/>
                    </a:lnTo>
                    <a:lnTo>
                      <a:pt x="1157" y="0"/>
                    </a:lnTo>
                    <a:lnTo>
                      <a:pt x="241" y="0"/>
                    </a:lnTo>
                    <a:lnTo>
                      <a:pt x="241" y="667"/>
                    </a:lnTo>
                    <a:lnTo>
                      <a:pt x="278" y="667"/>
                    </a:lnTo>
                    <a:lnTo>
                      <a:pt x="278" y="630"/>
                    </a:lnTo>
                    <a:close/>
                    <a:moveTo>
                      <a:pt x="0" y="972"/>
                    </a:moveTo>
                    <a:lnTo>
                      <a:pt x="139" y="972"/>
                    </a:lnTo>
                    <a:lnTo>
                      <a:pt x="139" y="926"/>
                    </a:lnTo>
                    <a:lnTo>
                      <a:pt x="0" y="926"/>
                    </a:lnTo>
                    <a:lnTo>
                      <a:pt x="0" y="972"/>
                    </a:lnTo>
                    <a:close/>
                    <a:moveTo>
                      <a:pt x="815" y="1009"/>
                    </a:moveTo>
                    <a:lnTo>
                      <a:pt x="1120" y="1009"/>
                    </a:lnTo>
                    <a:lnTo>
                      <a:pt x="1120" y="981"/>
                    </a:lnTo>
                    <a:lnTo>
                      <a:pt x="815" y="981"/>
                    </a:lnTo>
                    <a:lnTo>
                      <a:pt x="815" y="1009"/>
                    </a:lnTo>
                    <a:close/>
                    <a:moveTo>
                      <a:pt x="1361" y="954"/>
                    </a:moveTo>
                    <a:lnTo>
                      <a:pt x="1407" y="954"/>
                    </a:lnTo>
                    <a:lnTo>
                      <a:pt x="1407" y="926"/>
                    </a:lnTo>
                    <a:lnTo>
                      <a:pt x="1361" y="926"/>
                    </a:lnTo>
                    <a:lnTo>
                      <a:pt x="1361" y="954"/>
                    </a:lnTo>
                    <a:close/>
                    <a:moveTo>
                      <a:pt x="1361" y="1000"/>
                    </a:moveTo>
                    <a:lnTo>
                      <a:pt x="1407" y="1000"/>
                    </a:lnTo>
                    <a:lnTo>
                      <a:pt x="1407" y="972"/>
                    </a:lnTo>
                    <a:lnTo>
                      <a:pt x="1361" y="972"/>
                    </a:lnTo>
                    <a:lnTo>
                      <a:pt x="1361" y="10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00" name="Rectangle 128">
                <a:extLst>
                  <a:ext uri="{FF2B5EF4-FFF2-40B4-BE49-F238E27FC236}">
                    <a16:creationId xmlns:a16="http://schemas.microsoft.com/office/drawing/2014/main" id="{4DE1B142-07D0-4951-8918-4DE48DD00483}"/>
                  </a:ext>
                </a:extLst>
              </p:cNvPr>
              <p:cNvSpPr>
                <a:spLocks noChangeArrowheads="1"/>
              </p:cNvSpPr>
              <p:nvPr/>
            </p:nvSpPr>
            <p:spPr bwMode="auto">
              <a:xfrm>
                <a:off x="1449" y="2202"/>
                <a:ext cx="56" cy="1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401" name="Rectangle 129">
                <a:extLst>
                  <a:ext uri="{FF2B5EF4-FFF2-40B4-BE49-F238E27FC236}">
                    <a16:creationId xmlns:a16="http://schemas.microsoft.com/office/drawing/2014/main" id="{B252FBBD-57A3-4466-9D48-AA4625384A37}"/>
                  </a:ext>
                </a:extLst>
              </p:cNvPr>
              <p:cNvSpPr>
                <a:spLocks noChangeArrowheads="1"/>
              </p:cNvSpPr>
              <p:nvPr/>
            </p:nvSpPr>
            <p:spPr bwMode="auto">
              <a:xfrm>
                <a:off x="588" y="1572"/>
                <a:ext cx="768" cy="52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402" name="Freeform 130">
                <a:extLst>
                  <a:ext uri="{FF2B5EF4-FFF2-40B4-BE49-F238E27FC236}">
                    <a16:creationId xmlns:a16="http://schemas.microsoft.com/office/drawing/2014/main" id="{746B8E8D-9B38-4C72-B9D0-B3AEC77D0155}"/>
                  </a:ext>
                </a:extLst>
              </p:cNvPr>
              <p:cNvSpPr>
                <a:spLocks/>
              </p:cNvSpPr>
              <p:nvPr/>
            </p:nvSpPr>
            <p:spPr bwMode="auto">
              <a:xfrm>
                <a:off x="514" y="1498"/>
                <a:ext cx="916" cy="667"/>
              </a:xfrm>
              <a:custGeom>
                <a:avLst/>
                <a:gdLst>
                  <a:gd name="T0" fmla="*/ 37 w 916"/>
                  <a:gd name="T1" fmla="*/ 630 h 667"/>
                  <a:gd name="T2" fmla="*/ 879 w 916"/>
                  <a:gd name="T3" fmla="*/ 630 h 667"/>
                  <a:gd name="T4" fmla="*/ 879 w 916"/>
                  <a:gd name="T5" fmla="*/ 37 h 667"/>
                  <a:gd name="T6" fmla="*/ 916 w 916"/>
                  <a:gd name="T7" fmla="*/ 37 h 667"/>
                  <a:gd name="T8" fmla="*/ 916 w 916"/>
                  <a:gd name="T9" fmla="*/ 0 h 667"/>
                  <a:gd name="T10" fmla="*/ 0 w 916"/>
                  <a:gd name="T11" fmla="*/ 0 h 667"/>
                  <a:gd name="T12" fmla="*/ 0 w 916"/>
                  <a:gd name="T13" fmla="*/ 667 h 667"/>
                  <a:gd name="T14" fmla="*/ 37 w 916"/>
                  <a:gd name="T15" fmla="*/ 667 h 667"/>
                  <a:gd name="T16" fmla="*/ 37 w 916"/>
                  <a:gd name="T17" fmla="*/ 630 h 6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6"/>
                  <a:gd name="T28" fmla="*/ 0 h 667"/>
                  <a:gd name="T29" fmla="*/ 916 w 916"/>
                  <a:gd name="T30" fmla="*/ 667 h 6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6" h="667">
                    <a:moveTo>
                      <a:pt x="37" y="630"/>
                    </a:moveTo>
                    <a:lnTo>
                      <a:pt x="879" y="630"/>
                    </a:lnTo>
                    <a:lnTo>
                      <a:pt x="879" y="37"/>
                    </a:lnTo>
                    <a:lnTo>
                      <a:pt x="916" y="37"/>
                    </a:lnTo>
                    <a:lnTo>
                      <a:pt x="916" y="0"/>
                    </a:lnTo>
                    <a:lnTo>
                      <a:pt x="0" y="0"/>
                    </a:lnTo>
                    <a:lnTo>
                      <a:pt x="0" y="667"/>
                    </a:lnTo>
                    <a:lnTo>
                      <a:pt x="37" y="667"/>
                    </a:lnTo>
                    <a:lnTo>
                      <a:pt x="37" y="63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03" name="Line 131">
                <a:extLst>
                  <a:ext uri="{FF2B5EF4-FFF2-40B4-BE49-F238E27FC236}">
                    <a16:creationId xmlns:a16="http://schemas.microsoft.com/office/drawing/2014/main" id="{9A8943FB-D6CE-47EC-B541-166CCA1D9019}"/>
                  </a:ext>
                </a:extLst>
              </p:cNvPr>
              <p:cNvSpPr>
                <a:spLocks noChangeShapeType="1"/>
              </p:cNvSpPr>
              <p:nvPr/>
            </p:nvSpPr>
            <p:spPr bwMode="auto">
              <a:xfrm>
                <a:off x="412" y="2257"/>
                <a:ext cx="112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4" name="Line 132">
                <a:extLst>
                  <a:ext uri="{FF2B5EF4-FFF2-40B4-BE49-F238E27FC236}">
                    <a16:creationId xmlns:a16="http://schemas.microsoft.com/office/drawing/2014/main" id="{7FDFEAD2-FFB9-4F8C-B51F-0C3E4183ACC2}"/>
                  </a:ext>
                </a:extLst>
              </p:cNvPr>
              <p:cNvSpPr>
                <a:spLocks noChangeShapeType="1"/>
              </p:cNvSpPr>
              <p:nvPr/>
            </p:nvSpPr>
            <p:spPr bwMode="auto">
              <a:xfrm flipV="1">
                <a:off x="690" y="2257"/>
                <a:ext cx="0" cy="4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5" name="Line 133">
                <a:extLst>
                  <a:ext uri="{FF2B5EF4-FFF2-40B4-BE49-F238E27FC236}">
                    <a16:creationId xmlns:a16="http://schemas.microsoft.com/office/drawing/2014/main" id="{0F4B18A0-CFB7-4922-8FBB-FA70A0854724}"/>
                  </a:ext>
                </a:extLst>
              </p:cNvPr>
              <p:cNvSpPr>
                <a:spLocks noChangeShapeType="1"/>
              </p:cNvSpPr>
              <p:nvPr/>
            </p:nvSpPr>
            <p:spPr bwMode="auto">
              <a:xfrm flipV="1">
                <a:off x="977" y="2257"/>
                <a:ext cx="0" cy="4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6" name="Rectangle 134">
                <a:extLst>
                  <a:ext uri="{FF2B5EF4-FFF2-40B4-BE49-F238E27FC236}">
                    <a16:creationId xmlns:a16="http://schemas.microsoft.com/office/drawing/2014/main" id="{3FD2D14E-E627-41C8-B19A-BC3B77899CFD}"/>
                  </a:ext>
                </a:extLst>
              </p:cNvPr>
              <p:cNvSpPr>
                <a:spLocks noChangeArrowheads="1"/>
              </p:cNvSpPr>
              <p:nvPr/>
            </p:nvSpPr>
            <p:spPr bwMode="auto">
              <a:xfrm>
                <a:off x="273" y="2424"/>
                <a:ext cx="139" cy="46"/>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407" name="Rectangle 135">
                <a:extLst>
                  <a:ext uri="{FF2B5EF4-FFF2-40B4-BE49-F238E27FC236}">
                    <a16:creationId xmlns:a16="http://schemas.microsoft.com/office/drawing/2014/main" id="{93CC1D76-05DE-4F91-907F-10C2976C8506}"/>
                  </a:ext>
                </a:extLst>
              </p:cNvPr>
              <p:cNvSpPr>
                <a:spLocks noChangeArrowheads="1"/>
              </p:cNvSpPr>
              <p:nvPr/>
            </p:nvSpPr>
            <p:spPr bwMode="auto">
              <a:xfrm>
                <a:off x="1088" y="2479"/>
                <a:ext cx="305" cy="2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408" name="Rectangle 136">
                <a:extLst>
                  <a:ext uri="{FF2B5EF4-FFF2-40B4-BE49-F238E27FC236}">
                    <a16:creationId xmlns:a16="http://schemas.microsoft.com/office/drawing/2014/main" id="{D9F68B33-1601-41C7-9955-DFCF185F3706}"/>
                  </a:ext>
                </a:extLst>
              </p:cNvPr>
              <p:cNvSpPr>
                <a:spLocks noChangeArrowheads="1"/>
              </p:cNvSpPr>
              <p:nvPr/>
            </p:nvSpPr>
            <p:spPr bwMode="auto">
              <a:xfrm>
                <a:off x="1634" y="2424"/>
                <a:ext cx="46" cy="2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409" name="Rectangle 137">
                <a:extLst>
                  <a:ext uri="{FF2B5EF4-FFF2-40B4-BE49-F238E27FC236}">
                    <a16:creationId xmlns:a16="http://schemas.microsoft.com/office/drawing/2014/main" id="{3AC52A8E-3BE1-4D46-AC35-ADE68E131EFB}"/>
                  </a:ext>
                </a:extLst>
              </p:cNvPr>
              <p:cNvSpPr>
                <a:spLocks noChangeArrowheads="1"/>
              </p:cNvSpPr>
              <p:nvPr/>
            </p:nvSpPr>
            <p:spPr bwMode="auto">
              <a:xfrm>
                <a:off x="1634" y="2470"/>
                <a:ext cx="46" cy="2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410" name="Line 139">
                <a:extLst>
                  <a:ext uri="{FF2B5EF4-FFF2-40B4-BE49-F238E27FC236}">
                    <a16:creationId xmlns:a16="http://schemas.microsoft.com/office/drawing/2014/main" id="{6E6F6AA3-9C33-46EC-A3AF-75EB11B420DA}"/>
                  </a:ext>
                </a:extLst>
              </p:cNvPr>
              <p:cNvSpPr>
                <a:spLocks noChangeShapeType="1"/>
              </p:cNvSpPr>
              <p:nvPr/>
            </p:nvSpPr>
            <p:spPr bwMode="auto">
              <a:xfrm flipV="1">
                <a:off x="1588" y="2118"/>
                <a:ext cx="1546" cy="61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11" name="Freeform 140">
                <a:extLst>
                  <a:ext uri="{FF2B5EF4-FFF2-40B4-BE49-F238E27FC236}">
                    <a16:creationId xmlns:a16="http://schemas.microsoft.com/office/drawing/2014/main" id="{9C6139D2-1E62-4795-B742-C322238A3BCE}"/>
                  </a:ext>
                </a:extLst>
              </p:cNvPr>
              <p:cNvSpPr>
                <a:spLocks/>
              </p:cNvSpPr>
              <p:nvPr/>
            </p:nvSpPr>
            <p:spPr bwMode="auto">
              <a:xfrm>
                <a:off x="1495" y="2692"/>
                <a:ext cx="121" cy="75"/>
              </a:xfrm>
              <a:custGeom>
                <a:avLst/>
                <a:gdLst>
                  <a:gd name="T0" fmla="*/ 121 w 121"/>
                  <a:gd name="T1" fmla="*/ 75 h 75"/>
                  <a:gd name="T2" fmla="*/ 0 w 121"/>
                  <a:gd name="T3" fmla="*/ 75 h 75"/>
                  <a:gd name="T4" fmla="*/ 93 w 121"/>
                  <a:gd name="T5" fmla="*/ 0 h 75"/>
                  <a:gd name="T6" fmla="*/ 121 w 121"/>
                  <a:gd name="T7" fmla="*/ 75 h 75"/>
                  <a:gd name="T8" fmla="*/ 0 60000 65536"/>
                  <a:gd name="T9" fmla="*/ 0 60000 65536"/>
                  <a:gd name="T10" fmla="*/ 0 60000 65536"/>
                  <a:gd name="T11" fmla="*/ 0 60000 65536"/>
                  <a:gd name="T12" fmla="*/ 0 w 121"/>
                  <a:gd name="T13" fmla="*/ 0 h 75"/>
                  <a:gd name="T14" fmla="*/ 121 w 121"/>
                  <a:gd name="T15" fmla="*/ 75 h 75"/>
                </a:gdLst>
                <a:ahLst/>
                <a:cxnLst>
                  <a:cxn ang="T8">
                    <a:pos x="T0" y="T1"/>
                  </a:cxn>
                  <a:cxn ang="T9">
                    <a:pos x="T2" y="T3"/>
                  </a:cxn>
                  <a:cxn ang="T10">
                    <a:pos x="T4" y="T5"/>
                  </a:cxn>
                  <a:cxn ang="T11">
                    <a:pos x="T6" y="T7"/>
                  </a:cxn>
                </a:cxnLst>
                <a:rect l="T12" t="T13" r="T14" b="T15"/>
                <a:pathLst>
                  <a:path w="121" h="75">
                    <a:moveTo>
                      <a:pt x="121" y="75"/>
                    </a:moveTo>
                    <a:lnTo>
                      <a:pt x="0" y="75"/>
                    </a:lnTo>
                    <a:lnTo>
                      <a:pt x="93" y="0"/>
                    </a:lnTo>
                    <a:lnTo>
                      <a:pt x="121"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12" name="Rectangle 141">
                <a:extLst>
                  <a:ext uri="{FF2B5EF4-FFF2-40B4-BE49-F238E27FC236}">
                    <a16:creationId xmlns:a16="http://schemas.microsoft.com/office/drawing/2014/main" id="{D6B2B565-D40A-4D0B-AB72-B31A4387EA0F}"/>
                  </a:ext>
                </a:extLst>
              </p:cNvPr>
              <p:cNvSpPr>
                <a:spLocks noChangeArrowheads="1"/>
              </p:cNvSpPr>
              <p:nvPr/>
            </p:nvSpPr>
            <p:spPr bwMode="auto">
              <a:xfrm rot="20280000">
                <a:off x="2028" y="2317"/>
                <a:ext cx="55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600">
                    <a:solidFill>
                      <a:srgbClr val="000000"/>
                    </a:solidFill>
                    <a:latin typeface="Arial" panose="020B0604020202020204" pitchFamily="34" charset="0"/>
                  </a:rPr>
                  <a:t>3. Reply</a:t>
                </a:r>
                <a:endParaRPr lang="en-US" altLang="en-US" sz="1800">
                  <a:solidFill>
                    <a:schemeClr val="tx1"/>
                  </a:solidFill>
                  <a:latin typeface="Arial" panose="020B0604020202020204" pitchFamily="34" charset="0"/>
                </a:endParaRPr>
              </a:p>
            </p:txBody>
          </p:sp>
          <p:sp>
            <p:nvSpPr>
              <p:cNvPr id="8413" name="Freeform 142">
                <a:extLst>
                  <a:ext uri="{FF2B5EF4-FFF2-40B4-BE49-F238E27FC236}">
                    <a16:creationId xmlns:a16="http://schemas.microsoft.com/office/drawing/2014/main" id="{147397EE-E0BD-4FAC-AC04-435CB10BF8F9}"/>
                  </a:ext>
                </a:extLst>
              </p:cNvPr>
              <p:cNvSpPr>
                <a:spLocks/>
              </p:cNvSpPr>
              <p:nvPr/>
            </p:nvSpPr>
            <p:spPr bwMode="auto">
              <a:xfrm>
                <a:off x="3708" y="2359"/>
                <a:ext cx="176" cy="204"/>
              </a:xfrm>
              <a:custGeom>
                <a:avLst/>
                <a:gdLst>
                  <a:gd name="T0" fmla="*/ 0 w 176"/>
                  <a:gd name="T1" fmla="*/ 204 h 204"/>
                  <a:gd name="T2" fmla="*/ 176 w 176"/>
                  <a:gd name="T3" fmla="*/ 28 h 204"/>
                  <a:gd name="T4" fmla="*/ 176 w 176"/>
                  <a:gd name="T5" fmla="*/ 0 h 204"/>
                  <a:gd name="T6" fmla="*/ 0 w 176"/>
                  <a:gd name="T7" fmla="*/ 176 h 204"/>
                  <a:gd name="T8" fmla="*/ 0 w 176"/>
                  <a:gd name="T9" fmla="*/ 204 h 204"/>
                  <a:gd name="T10" fmla="*/ 0 60000 65536"/>
                  <a:gd name="T11" fmla="*/ 0 60000 65536"/>
                  <a:gd name="T12" fmla="*/ 0 60000 65536"/>
                  <a:gd name="T13" fmla="*/ 0 60000 65536"/>
                  <a:gd name="T14" fmla="*/ 0 60000 65536"/>
                  <a:gd name="T15" fmla="*/ 0 w 176"/>
                  <a:gd name="T16" fmla="*/ 0 h 204"/>
                  <a:gd name="T17" fmla="*/ 176 w 176"/>
                  <a:gd name="T18" fmla="*/ 204 h 204"/>
                </a:gdLst>
                <a:ahLst/>
                <a:cxnLst>
                  <a:cxn ang="T10">
                    <a:pos x="T0" y="T1"/>
                  </a:cxn>
                  <a:cxn ang="T11">
                    <a:pos x="T2" y="T3"/>
                  </a:cxn>
                  <a:cxn ang="T12">
                    <a:pos x="T4" y="T5"/>
                  </a:cxn>
                  <a:cxn ang="T13">
                    <a:pos x="T6" y="T7"/>
                  </a:cxn>
                  <a:cxn ang="T14">
                    <a:pos x="T8" y="T9"/>
                  </a:cxn>
                </a:cxnLst>
                <a:rect l="T15" t="T16" r="T17" b="T18"/>
                <a:pathLst>
                  <a:path w="176" h="204">
                    <a:moveTo>
                      <a:pt x="0" y="204"/>
                    </a:moveTo>
                    <a:lnTo>
                      <a:pt x="176" y="28"/>
                    </a:lnTo>
                    <a:lnTo>
                      <a:pt x="176" y="0"/>
                    </a:lnTo>
                    <a:lnTo>
                      <a:pt x="0" y="176"/>
                    </a:lnTo>
                    <a:lnTo>
                      <a:pt x="0" y="204"/>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14" name="Freeform 143">
                <a:extLst>
                  <a:ext uri="{FF2B5EF4-FFF2-40B4-BE49-F238E27FC236}">
                    <a16:creationId xmlns:a16="http://schemas.microsoft.com/office/drawing/2014/main" id="{FE9DB28E-AFD8-4192-8005-3AD6B89D3881}"/>
                  </a:ext>
                </a:extLst>
              </p:cNvPr>
              <p:cNvSpPr>
                <a:spLocks/>
              </p:cNvSpPr>
              <p:nvPr/>
            </p:nvSpPr>
            <p:spPr bwMode="auto">
              <a:xfrm>
                <a:off x="3236" y="1090"/>
                <a:ext cx="657" cy="158"/>
              </a:xfrm>
              <a:custGeom>
                <a:avLst/>
                <a:gdLst>
                  <a:gd name="T0" fmla="*/ 0 w 657"/>
                  <a:gd name="T1" fmla="*/ 158 h 158"/>
                  <a:gd name="T2" fmla="*/ 166 w 657"/>
                  <a:gd name="T3" fmla="*/ 0 h 158"/>
                  <a:gd name="T4" fmla="*/ 657 w 657"/>
                  <a:gd name="T5" fmla="*/ 0 h 158"/>
                  <a:gd name="T6" fmla="*/ 490 w 657"/>
                  <a:gd name="T7" fmla="*/ 158 h 158"/>
                  <a:gd name="T8" fmla="*/ 0 w 657"/>
                  <a:gd name="T9" fmla="*/ 158 h 158"/>
                  <a:gd name="T10" fmla="*/ 0 60000 65536"/>
                  <a:gd name="T11" fmla="*/ 0 60000 65536"/>
                  <a:gd name="T12" fmla="*/ 0 60000 65536"/>
                  <a:gd name="T13" fmla="*/ 0 60000 65536"/>
                  <a:gd name="T14" fmla="*/ 0 60000 65536"/>
                  <a:gd name="T15" fmla="*/ 0 w 657"/>
                  <a:gd name="T16" fmla="*/ 0 h 158"/>
                  <a:gd name="T17" fmla="*/ 657 w 657"/>
                  <a:gd name="T18" fmla="*/ 158 h 158"/>
                </a:gdLst>
                <a:ahLst/>
                <a:cxnLst>
                  <a:cxn ang="T10">
                    <a:pos x="T0" y="T1"/>
                  </a:cxn>
                  <a:cxn ang="T11">
                    <a:pos x="T2" y="T3"/>
                  </a:cxn>
                  <a:cxn ang="T12">
                    <a:pos x="T4" y="T5"/>
                  </a:cxn>
                  <a:cxn ang="T13">
                    <a:pos x="T6" y="T7"/>
                  </a:cxn>
                  <a:cxn ang="T14">
                    <a:pos x="T8" y="T9"/>
                  </a:cxn>
                </a:cxnLst>
                <a:rect l="T15" t="T16" r="T17" b="T18"/>
                <a:pathLst>
                  <a:path w="657" h="158">
                    <a:moveTo>
                      <a:pt x="0" y="158"/>
                    </a:moveTo>
                    <a:lnTo>
                      <a:pt x="166" y="0"/>
                    </a:lnTo>
                    <a:lnTo>
                      <a:pt x="657" y="0"/>
                    </a:lnTo>
                    <a:lnTo>
                      <a:pt x="490" y="158"/>
                    </a:lnTo>
                    <a:lnTo>
                      <a:pt x="0" y="158"/>
                    </a:lnTo>
                    <a:close/>
                  </a:path>
                </a:pathLst>
              </a:custGeom>
              <a:solidFill>
                <a:srgbClr val="E6E6E6"/>
              </a:solidFill>
              <a:ln w="14288">
                <a:solidFill>
                  <a:srgbClr val="000000"/>
                </a:solidFill>
                <a:round/>
                <a:headEnd/>
                <a:tailEnd/>
              </a:ln>
            </p:spPr>
            <p:txBody>
              <a:bodyPr/>
              <a:lstStyle/>
              <a:p>
                <a:endParaRPr lang="en-US"/>
              </a:p>
            </p:txBody>
          </p:sp>
          <p:sp>
            <p:nvSpPr>
              <p:cNvPr id="8415" name="Freeform 144">
                <a:extLst>
                  <a:ext uri="{FF2B5EF4-FFF2-40B4-BE49-F238E27FC236}">
                    <a16:creationId xmlns:a16="http://schemas.microsoft.com/office/drawing/2014/main" id="{E38FB634-4A5A-442E-BD1D-578B0AB36B93}"/>
                  </a:ext>
                </a:extLst>
              </p:cNvPr>
              <p:cNvSpPr>
                <a:spLocks/>
              </p:cNvSpPr>
              <p:nvPr/>
            </p:nvSpPr>
            <p:spPr bwMode="auto">
              <a:xfrm>
                <a:off x="3726" y="1090"/>
                <a:ext cx="167" cy="1445"/>
              </a:xfrm>
              <a:custGeom>
                <a:avLst/>
                <a:gdLst>
                  <a:gd name="T0" fmla="*/ 0 w 167"/>
                  <a:gd name="T1" fmla="*/ 158 h 1445"/>
                  <a:gd name="T2" fmla="*/ 167 w 167"/>
                  <a:gd name="T3" fmla="*/ 0 h 1445"/>
                  <a:gd name="T4" fmla="*/ 167 w 167"/>
                  <a:gd name="T5" fmla="*/ 1278 h 1445"/>
                  <a:gd name="T6" fmla="*/ 0 w 167"/>
                  <a:gd name="T7" fmla="*/ 1445 h 1445"/>
                  <a:gd name="T8" fmla="*/ 0 w 167"/>
                  <a:gd name="T9" fmla="*/ 158 h 1445"/>
                  <a:gd name="T10" fmla="*/ 0 60000 65536"/>
                  <a:gd name="T11" fmla="*/ 0 60000 65536"/>
                  <a:gd name="T12" fmla="*/ 0 60000 65536"/>
                  <a:gd name="T13" fmla="*/ 0 60000 65536"/>
                  <a:gd name="T14" fmla="*/ 0 60000 65536"/>
                  <a:gd name="T15" fmla="*/ 0 w 167"/>
                  <a:gd name="T16" fmla="*/ 0 h 1445"/>
                  <a:gd name="T17" fmla="*/ 167 w 167"/>
                  <a:gd name="T18" fmla="*/ 1445 h 1445"/>
                </a:gdLst>
                <a:ahLst/>
                <a:cxnLst>
                  <a:cxn ang="T10">
                    <a:pos x="T0" y="T1"/>
                  </a:cxn>
                  <a:cxn ang="T11">
                    <a:pos x="T2" y="T3"/>
                  </a:cxn>
                  <a:cxn ang="T12">
                    <a:pos x="T4" y="T5"/>
                  </a:cxn>
                  <a:cxn ang="T13">
                    <a:pos x="T6" y="T7"/>
                  </a:cxn>
                  <a:cxn ang="T14">
                    <a:pos x="T8" y="T9"/>
                  </a:cxn>
                </a:cxnLst>
                <a:rect l="T15" t="T16" r="T17" b="T18"/>
                <a:pathLst>
                  <a:path w="167" h="1445">
                    <a:moveTo>
                      <a:pt x="0" y="158"/>
                    </a:moveTo>
                    <a:lnTo>
                      <a:pt x="167" y="0"/>
                    </a:lnTo>
                    <a:lnTo>
                      <a:pt x="167" y="1278"/>
                    </a:lnTo>
                    <a:lnTo>
                      <a:pt x="0" y="1445"/>
                    </a:lnTo>
                    <a:lnTo>
                      <a:pt x="0" y="15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16" name="Rectangle 145">
                <a:extLst>
                  <a:ext uri="{FF2B5EF4-FFF2-40B4-BE49-F238E27FC236}">
                    <a16:creationId xmlns:a16="http://schemas.microsoft.com/office/drawing/2014/main" id="{CC0515E8-9717-4956-AB13-CB15584FAD4B}"/>
                  </a:ext>
                </a:extLst>
              </p:cNvPr>
              <p:cNvSpPr>
                <a:spLocks noChangeArrowheads="1"/>
              </p:cNvSpPr>
              <p:nvPr/>
            </p:nvSpPr>
            <p:spPr bwMode="auto">
              <a:xfrm>
                <a:off x="3236" y="1248"/>
                <a:ext cx="490" cy="1287"/>
              </a:xfrm>
              <a:prstGeom prst="rect">
                <a:avLst/>
              </a:prstGeom>
              <a:solidFill>
                <a:srgbClr val="C0C0C0"/>
              </a:solidFill>
              <a:ln w="14288">
                <a:solidFill>
                  <a:srgbClr val="000000"/>
                </a:solidFill>
                <a:miter lim="800000"/>
                <a:headEnd/>
                <a:tailEnd/>
              </a:ln>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417" name="Freeform 146">
                <a:extLst>
                  <a:ext uri="{FF2B5EF4-FFF2-40B4-BE49-F238E27FC236}">
                    <a16:creationId xmlns:a16="http://schemas.microsoft.com/office/drawing/2014/main" id="{8DB32E5B-1190-4E50-A913-6AB01847471F}"/>
                  </a:ext>
                </a:extLst>
              </p:cNvPr>
              <p:cNvSpPr>
                <a:spLocks noEditPoints="1"/>
              </p:cNvSpPr>
              <p:nvPr/>
            </p:nvSpPr>
            <p:spPr bwMode="auto">
              <a:xfrm>
                <a:off x="3300" y="1313"/>
                <a:ext cx="371" cy="778"/>
              </a:xfrm>
              <a:custGeom>
                <a:avLst/>
                <a:gdLst>
                  <a:gd name="T0" fmla="*/ 0 w 371"/>
                  <a:gd name="T1" fmla="*/ 0 h 778"/>
                  <a:gd name="T2" fmla="*/ 371 w 371"/>
                  <a:gd name="T3" fmla="*/ 0 h 778"/>
                  <a:gd name="T4" fmla="*/ 371 w 371"/>
                  <a:gd name="T5" fmla="*/ 778 h 778"/>
                  <a:gd name="T6" fmla="*/ 0 w 371"/>
                  <a:gd name="T7" fmla="*/ 778 h 778"/>
                  <a:gd name="T8" fmla="*/ 0 w 371"/>
                  <a:gd name="T9" fmla="*/ 0 h 778"/>
                  <a:gd name="T10" fmla="*/ 10 w 371"/>
                  <a:gd name="T11" fmla="*/ 18 h 778"/>
                  <a:gd name="T12" fmla="*/ 371 w 371"/>
                  <a:gd name="T13" fmla="*/ 18 h 778"/>
                  <a:gd name="T14" fmla="*/ 371 w 371"/>
                  <a:gd name="T15" fmla="*/ 778 h 778"/>
                  <a:gd name="T16" fmla="*/ 10 w 371"/>
                  <a:gd name="T17" fmla="*/ 778 h 778"/>
                  <a:gd name="T18" fmla="*/ 10 w 371"/>
                  <a:gd name="T19" fmla="*/ 18 h 7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1"/>
                  <a:gd name="T31" fmla="*/ 0 h 778"/>
                  <a:gd name="T32" fmla="*/ 371 w 371"/>
                  <a:gd name="T33" fmla="*/ 778 h 7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1" h="778">
                    <a:moveTo>
                      <a:pt x="0" y="0"/>
                    </a:moveTo>
                    <a:lnTo>
                      <a:pt x="371" y="0"/>
                    </a:lnTo>
                    <a:lnTo>
                      <a:pt x="371" y="778"/>
                    </a:lnTo>
                    <a:lnTo>
                      <a:pt x="0" y="778"/>
                    </a:lnTo>
                    <a:lnTo>
                      <a:pt x="0" y="0"/>
                    </a:lnTo>
                    <a:close/>
                    <a:moveTo>
                      <a:pt x="10" y="18"/>
                    </a:moveTo>
                    <a:lnTo>
                      <a:pt x="371" y="18"/>
                    </a:lnTo>
                    <a:lnTo>
                      <a:pt x="371" y="778"/>
                    </a:lnTo>
                    <a:lnTo>
                      <a:pt x="10" y="778"/>
                    </a:lnTo>
                    <a:lnTo>
                      <a:pt x="1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18" name="Freeform 147">
                <a:extLst>
                  <a:ext uri="{FF2B5EF4-FFF2-40B4-BE49-F238E27FC236}">
                    <a16:creationId xmlns:a16="http://schemas.microsoft.com/office/drawing/2014/main" id="{7C6AD033-F319-4F03-AB7A-FD18910077AC}"/>
                  </a:ext>
                </a:extLst>
              </p:cNvPr>
              <p:cNvSpPr>
                <a:spLocks noEditPoints="1"/>
              </p:cNvSpPr>
              <p:nvPr/>
            </p:nvSpPr>
            <p:spPr bwMode="auto">
              <a:xfrm>
                <a:off x="3310" y="1331"/>
                <a:ext cx="361" cy="760"/>
              </a:xfrm>
              <a:custGeom>
                <a:avLst/>
                <a:gdLst>
                  <a:gd name="T0" fmla="*/ 0 w 361"/>
                  <a:gd name="T1" fmla="*/ 0 h 760"/>
                  <a:gd name="T2" fmla="*/ 361 w 361"/>
                  <a:gd name="T3" fmla="*/ 0 h 760"/>
                  <a:gd name="T4" fmla="*/ 361 w 361"/>
                  <a:gd name="T5" fmla="*/ 760 h 760"/>
                  <a:gd name="T6" fmla="*/ 0 w 361"/>
                  <a:gd name="T7" fmla="*/ 760 h 760"/>
                  <a:gd name="T8" fmla="*/ 0 w 361"/>
                  <a:gd name="T9" fmla="*/ 0 h 760"/>
                  <a:gd name="T10" fmla="*/ 9 w 361"/>
                  <a:gd name="T11" fmla="*/ 28 h 760"/>
                  <a:gd name="T12" fmla="*/ 361 w 361"/>
                  <a:gd name="T13" fmla="*/ 28 h 760"/>
                  <a:gd name="T14" fmla="*/ 361 w 361"/>
                  <a:gd name="T15" fmla="*/ 760 h 760"/>
                  <a:gd name="T16" fmla="*/ 9 w 361"/>
                  <a:gd name="T17" fmla="*/ 760 h 760"/>
                  <a:gd name="T18" fmla="*/ 9 w 361"/>
                  <a:gd name="T19" fmla="*/ 28 h 7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1"/>
                  <a:gd name="T31" fmla="*/ 0 h 760"/>
                  <a:gd name="T32" fmla="*/ 361 w 361"/>
                  <a:gd name="T33" fmla="*/ 760 h 7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1" h="760">
                    <a:moveTo>
                      <a:pt x="0" y="0"/>
                    </a:moveTo>
                    <a:lnTo>
                      <a:pt x="361" y="0"/>
                    </a:lnTo>
                    <a:lnTo>
                      <a:pt x="361" y="760"/>
                    </a:lnTo>
                    <a:lnTo>
                      <a:pt x="0" y="760"/>
                    </a:lnTo>
                    <a:lnTo>
                      <a:pt x="0" y="0"/>
                    </a:lnTo>
                    <a:close/>
                    <a:moveTo>
                      <a:pt x="9" y="28"/>
                    </a:moveTo>
                    <a:lnTo>
                      <a:pt x="361" y="28"/>
                    </a:lnTo>
                    <a:lnTo>
                      <a:pt x="361" y="760"/>
                    </a:lnTo>
                    <a:lnTo>
                      <a:pt x="9" y="760"/>
                    </a:lnTo>
                    <a:lnTo>
                      <a:pt x="9" y="28"/>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19" name="Freeform 148">
                <a:extLst>
                  <a:ext uri="{FF2B5EF4-FFF2-40B4-BE49-F238E27FC236}">
                    <a16:creationId xmlns:a16="http://schemas.microsoft.com/office/drawing/2014/main" id="{2C294885-A03E-40FD-AC49-AE9807EA7B3B}"/>
                  </a:ext>
                </a:extLst>
              </p:cNvPr>
              <p:cNvSpPr>
                <a:spLocks noEditPoints="1"/>
              </p:cNvSpPr>
              <p:nvPr/>
            </p:nvSpPr>
            <p:spPr bwMode="auto">
              <a:xfrm>
                <a:off x="3319" y="1359"/>
                <a:ext cx="352" cy="732"/>
              </a:xfrm>
              <a:custGeom>
                <a:avLst/>
                <a:gdLst>
                  <a:gd name="T0" fmla="*/ 0 w 352"/>
                  <a:gd name="T1" fmla="*/ 0 h 732"/>
                  <a:gd name="T2" fmla="*/ 352 w 352"/>
                  <a:gd name="T3" fmla="*/ 0 h 732"/>
                  <a:gd name="T4" fmla="*/ 352 w 352"/>
                  <a:gd name="T5" fmla="*/ 732 h 732"/>
                  <a:gd name="T6" fmla="*/ 0 w 352"/>
                  <a:gd name="T7" fmla="*/ 732 h 732"/>
                  <a:gd name="T8" fmla="*/ 0 w 352"/>
                  <a:gd name="T9" fmla="*/ 0 h 732"/>
                  <a:gd name="T10" fmla="*/ 9 w 352"/>
                  <a:gd name="T11" fmla="*/ 18 h 732"/>
                  <a:gd name="T12" fmla="*/ 352 w 352"/>
                  <a:gd name="T13" fmla="*/ 18 h 732"/>
                  <a:gd name="T14" fmla="*/ 352 w 352"/>
                  <a:gd name="T15" fmla="*/ 732 h 732"/>
                  <a:gd name="T16" fmla="*/ 9 w 352"/>
                  <a:gd name="T17" fmla="*/ 732 h 732"/>
                  <a:gd name="T18" fmla="*/ 9 w 352"/>
                  <a:gd name="T19" fmla="*/ 18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732"/>
                  <a:gd name="T32" fmla="*/ 352 w 352"/>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732">
                    <a:moveTo>
                      <a:pt x="0" y="0"/>
                    </a:moveTo>
                    <a:lnTo>
                      <a:pt x="352" y="0"/>
                    </a:lnTo>
                    <a:lnTo>
                      <a:pt x="352" y="732"/>
                    </a:lnTo>
                    <a:lnTo>
                      <a:pt x="0" y="732"/>
                    </a:lnTo>
                    <a:lnTo>
                      <a:pt x="0" y="0"/>
                    </a:lnTo>
                    <a:close/>
                    <a:moveTo>
                      <a:pt x="9" y="18"/>
                    </a:moveTo>
                    <a:lnTo>
                      <a:pt x="352" y="18"/>
                    </a:lnTo>
                    <a:lnTo>
                      <a:pt x="352" y="732"/>
                    </a:lnTo>
                    <a:lnTo>
                      <a:pt x="9" y="732"/>
                    </a:lnTo>
                    <a:lnTo>
                      <a:pt x="9" y="1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0" name="Freeform 149">
                <a:extLst>
                  <a:ext uri="{FF2B5EF4-FFF2-40B4-BE49-F238E27FC236}">
                    <a16:creationId xmlns:a16="http://schemas.microsoft.com/office/drawing/2014/main" id="{D3DD1FA8-74E7-4B27-9D52-36D5619C3E0E}"/>
                  </a:ext>
                </a:extLst>
              </p:cNvPr>
              <p:cNvSpPr>
                <a:spLocks noEditPoints="1"/>
              </p:cNvSpPr>
              <p:nvPr/>
            </p:nvSpPr>
            <p:spPr bwMode="auto">
              <a:xfrm>
                <a:off x="3328" y="1377"/>
                <a:ext cx="343" cy="714"/>
              </a:xfrm>
              <a:custGeom>
                <a:avLst/>
                <a:gdLst>
                  <a:gd name="T0" fmla="*/ 0 w 343"/>
                  <a:gd name="T1" fmla="*/ 0 h 714"/>
                  <a:gd name="T2" fmla="*/ 343 w 343"/>
                  <a:gd name="T3" fmla="*/ 0 h 714"/>
                  <a:gd name="T4" fmla="*/ 343 w 343"/>
                  <a:gd name="T5" fmla="*/ 714 h 714"/>
                  <a:gd name="T6" fmla="*/ 0 w 343"/>
                  <a:gd name="T7" fmla="*/ 714 h 714"/>
                  <a:gd name="T8" fmla="*/ 0 w 343"/>
                  <a:gd name="T9" fmla="*/ 0 h 714"/>
                  <a:gd name="T10" fmla="*/ 9 w 343"/>
                  <a:gd name="T11" fmla="*/ 19 h 714"/>
                  <a:gd name="T12" fmla="*/ 343 w 343"/>
                  <a:gd name="T13" fmla="*/ 19 h 714"/>
                  <a:gd name="T14" fmla="*/ 343 w 343"/>
                  <a:gd name="T15" fmla="*/ 714 h 714"/>
                  <a:gd name="T16" fmla="*/ 9 w 343"/>
                  <a:gd name="T17" fmla="*/ 714 h 714"/>
                  <a:gd name="T18" fmla="*/ 9 w 343"/>
                  <a:gd name="T19" fmla="*/ 19 h 7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3"/>
                  <a:gd name="T31" fmla="*/ 0 h 714"/>
                  <a:gd name="T32" fmla="*/ 343 w 343"/>
                  <a:gd name="T33" fmla="*/ 714 h 7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3" h="714">
                    <a:moveTo>
                      <a:pt x="0" y="0"/>
                    </a:moveTo>
                    <a:lnTo>
                      <a:pt x="343" y="0"/>
                    </a:lnTo>
                    <a:lnTo>
                      <a:pt x="343" y="714"/>
                    </a:lnTo>
                    <a:lnTo>
                      <a:pt x="0" y="714"/>
                    </a:lnTo>
                    <a:lnTo>
                      <a:pt x="0" y="0"/>
                    </a:lnTo>
                    <a:close/>
                    <a:moveTo>
                      <a:pt x="9" y="19"/>
                    </a:moveTo>
                    <a:lnTo>
                      <a:pt x="343" y="19"/>
                    </a:lnTo>
                    <a:lnTo>
                      <a:pt x="343" y="714"/>
                    </a:lnTo>
                    <a:lnTo>
                      <a:pt x="9" y="714"/>
                    </a:lnTo>
                    <a:lnTo>
                      <a:pt x="9" y="19"/>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1" name="Freeform 150">
                <a:extLst>
                  <a:ext uri="{FF2B5EF4-FFF2-40B4-BE49-F238E27FC236}">
                    <a16:creationId xmlns:a16="http://schemas.microsoft.com/office/drawing/2014/main" id="{9A7EF72A-92A0-4289-BE4D-ED1650778D61}"/>
                  </a:ext>
                </a:extLst>
              </p:cNvPr>
              <p:cNvSpPr>
                <a:spLocks noEditPoints="1"/>
              </p:cNvSpPr>
              <p:nvPr/>
            </p:nvSpPr>
            <p:spPr bwMode="auto">
              <a:xfrm>
                <a:off x="3337" y="1396"/>
                <a:ext cx="334" cy="695"/>
              </a:xfrm>
              <a:custGeom>
                <a:avLst/>
                <a:gdLst>
                  <a:gd name="T0" fmla="*/ 0 w 334"/>
                  <a:gd name="T1" fmla="*/ 0 h 695"/>
                  <a:gd name="T2" fmla="*/ 334 w 334"/>
                  <a:gd name="T3" fmla="*/ 0 h 695"/>
                  <a:gd name="T4" fmla="*/ 334 w 334"/>
                  <a:gd name="T5" fmla="*/ 695 h 695"/>
                  <a:gd name="T6" fmla="*/ 0 w 334"/>
                  <a:gd name="T7" fmla="*/ 695 h 695"/>
                  <a:gd name="T8" fmla="*/ 0 w 334"/>
                  <a:gd name="T9" fmla="*/ 0 h 695"/>
                  <a:gd name="T10" fmla="*/ 10 w 334"/>
                  <a:gd name="T11" fmla="*/ 19 h 695"/>
                  <a:gd name="T12" fmla="*/ 334 w 334"/>
                  <a:gd name="T13" fmla="*/ 19 h 695"/>
                  <a:gd name="T14" fmla="*/ 334 w 334"/>
                  <a:gd name="T15" fmla="*/ 695 h 695"/>
                  <a:gd name="T16" fmla="*/ 10 w 334"/>
                  <a:gd name="T17" fmla="*/ 695 h 695"/>
                  <a:gd name="T18" fmla="*/ 10 w 334"/>
                  <a:gd name="T19" fmla="*/ 19 h 6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4"/>
                  <a:gd name="T31" fmla="*/ 0 h 695"/>
                  <a:gd name="T32" fmla="*/ 334 w 334"/>
                  <a:gd name="T33" fmla="*/ 695 h 6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4" h="695">
                    <a:moveTo>
                      <a:pt x="0" y="0"/>
                    </a:moveTo>
                    <a:lnTo>
                      <a:pt x="334" y="0"/>
                    </a:lnTo>
                    <a:lnTo>
                      <a:pt x="334" y="695"/>
                    </a:lnTo>
                    <a:lnTo>
                      <a:pt x="0" y="695"/>
                    </a:lnTo>
                    <a:lnTo>
                      <a:pt x="0" y="0"/>
                    </a:lnTo>
                    <a:close/>
                    <a:moveTo>
                      <a:pt x="10" y="19"/>
                    </a:moveTo>
                    <a:lnTo>
                      <a:pt x="334" y="19"/>
                    </a:lnTo>
                    <a:lnTo>
                      <a:pt x="334" y="695"/>
                    </a:lnTo>
                    <a:lnTo>
                      <a:pt x="10" y="695"/>
                    </a:lnTo>
                    <a:lnTo>
                      <a:pt x="10" y="1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2" name="Freeform 151">
                <a:extLst>
                  <a:ext uri="{FF2B5EF4-FFF2-40B4-BE49-F238E27FC236}">
                    <a16:creationId xmlns:a16="http://schemas.microsoft.com/office/drawing/2014/main" id="{6DE14DFD-C9CB-403E-AC6C-A4408FED4850}"/>
                  </a:ext>
                </a:extLst>
              </p:cNvPr>
              <p:cNvSpPr>
                <a:spLocks noEditPoints="1"/>
              </p:cNvSpPr>
              <p:nvPr/>
            </p:nvSpPr>
            <p:spPr bwMode="auto">
              <a:xfrm>
                <a:off x="3347" y="1415"/>
                <a:ext cx="324" cy="676"/>
              </a:xfrm>
              <a:custGeom>
                <a:avLst/>
                <a:gdLst>
                  <a:gd name="T0" fmla="*/ 0 w 324"/>
                  <a:gd name="T1" fmla="*/ 0 h 676"/>
                  <a:gd name="T2" fmla="*/ 324 w 324"/>
                  <a:gd name="T3" fmla="*/ 0 h 676"/>
                  <a:gd name="T4" fmla="*/ 324 w 324"/>
                  <a:gd name="T5" fmla="*/ 676 h 676"/>
                  <a:gd name="T6" fmla="*/ 0 w 324"/>
                  <a:gd name="T7" fmla="*/ 676 h 676"/>
                  <a:gd name="T8" fmla="*/ 0 w 324"/>
                  <a:gd name="T9" fmla="*/ 0 h 676"/>
                  <a:gd name="T10" fmla="*/ 9 w 324"/>
                  <a:gd name="T11" fmla="*/ 18 h 676"/>
                  <a:gd name="T12" fmla="*/ 324 w 324"/>
                  <a:gd name="T13" fmla="*/ 18 h 676"/>
                  <a:gd name="T14" fmla="*/ 324 w 324"/>
                  <a:gd name="T15" fmla="*/ 676 h 676"/>
                  <a:gd name="T16" fmla="*/ 9 w 324"/>
                  <a:gd name="T17" fmla="*/ 676 h 676"/>
                  <a:gd name="T18" fmla="*/ 9 w 324"/>
                  <a:gd name="T19" fmla="*/ 18 h 6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4"/>
                  <a:gd name="T31" fmla="*/ 0 h 676"/>
                  <a:gd name="T32" fmla="*/ 324 w 324"/>
                  <a:gd name="T33" fmla="*/ 676 h 6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4" h="676">
                    <a:moveTo>
                      <a:pt x="0" y="0"/>
                    </a:moveTo>
                    <a:lnTo>
                      <a:pt x="324" y="0"/>
                    </a:lnTo>
                    <a:lnTo>
                      <a:pt x="324" y="676"/>
                    </a:lnTo>
                    <a:lnTo>
                      <a:pt x="0" y="676"/>
                    </a:lnTo>
                    <a:lnTo>
                      <a:pt x="0" y="0"/>
                    </a:lnTo>
                    <a:close/>
                    <a:moveTo>
                      <a:pt x="9" y="18"/>
                    </a:moveTo>
                    <a:lnTo>
                      <a:pt x="324" y="18"/>
                    </a:lnTo>
                    <a:lnTo>
                      <a:pt x="324" y="676"/>
                    </a:lnTo>
                    <a:lnTo>
                      <a:pt x="9" y="676"/>
                    </a:lnTo>
                    <a:lnTo>
                      <a:pt x="9" y="1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3" name="Freeform 152">
                <a:extLst>
                  <a:ext uri="{FF2B5EF4-FFF2-40B4-BE49-F238E27FC236}">
                    <a16:creationId xmlns:a16="http://schemas.microsoft.com/office/drawing/2014/main" id="{6979C9B1-F70E-41D3-86E1-D17F29C3CEF7}"/>
                  </a:ext>
                </a:extLst>
              </p:cNvPr>
              <p:cNvSpPr>
                <a:spLocks noEditPoints="1"/>
              </p:cNvSpPr>
              <p:nvPr/>
            </p:nvSpPr>
            <p:spPr bwMode="auto">
              <a:xfrm>
                <a:off x="3356" y="1433"/>
                <a:ext cx="315" cy="658"/>
              </a:xfrm>
              <a:custGeom>
                <a:avLst/>
                <a:gdLst>
                  <a:gd name="T0" fmla="*/ 0 w 315"/>
                  <a:gd name="T1" fmla="*/ 0 h 658"/>
                  <a:gd name="T2" fmla="*/ 315 w 315"/>
                  <a:gd name="T3" fmla="*/ 0 h 658"/>
                  <a:gd name="T4" fmla="*/ 315 w 315"/>
                  <a:gd name="T5" fmla="*/ 658 h 658"/>
                  <a:gd name="T6" fmla="*/ 0 w 315"/>
                  <a:gd name="T7" fmla="*/ 658 h 658"/>
                  <a:gd name="T8" fmla="*/ 0 w 315"/>
                  <a:gd name="T9" fmla="*/ 0 h 658"/>
                  <a:gd name="T10" fmla="*/ 9 w 315"/>
                  <a:gd name="T11" fmla="*/ 28 h 658"/>
                  <a:gd name="T12" fmla="*/ 315 w 315"/>
                  <a:gd name="T13" fmla="*/ 28 h 658"/>
                  <a:gd name="T14" fmla="*/ 315 w 315"/>
                  <a:gd name="T15" fmla="*/ 658 h 658"/>
                  <a:gd name="T16" fmla="*/ 9 w 315"/>
                  <a:gd name="T17" fmla="*/ 658 h 658"/>
                  <a:gd name="T18" fmla="*/ 9 w 315"/>
                  <a:gd name="T19" fmla="*/ 28 h 6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5"/>
                  <a:gd name="T31" fmla="*/ 0 h 658"/>
                  <a:gd name="T32" fmla="*/ 315 w 315"/>
                  <a:gd name="T33" fmla="*/ 658 h 6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5" h="658">
                    <a:moveTo>
                      <a:pt x="0" y="0"/>
                    </a:moveTo>
                    <a:lnTo>
                      <a:pt x="315" y="0"/>
                    </a:lnTo>
                    <a:lnTo>
                      <a:pt x="315" y="658"/>
                    </a:lnTo>
                    <a:lnTo>
                      <a:pt x="0" y="658"/>
                    </a:lnTo>
                    <a:lnTo>
                      <a:pt x="0" y="0"/>
                    </a:lnTo>
                    <a:close/>
                    <a:moveTo>
                      <a:pt x="9" y="28"/>
                    </a:moveTo>
                    <a:lnTo>
                      <a:pt x="315" y="28"/>
                    </a:lnTo>
                    <a:lnTo>
                      <a:pt x="315" y="658"/>
                    </a:lnTo>
                    <a:lnTo>
                      <a:pt x="9" y="658"/>
                    </a:lnTo>
                    <a:lnTo>
                      <a:pt x="9" y="28"/>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4" name="Freeform 153">
                <a:extLst>
                  <a:ext uri="{FF2B5EF4-FFF2-40B4-BE49-F238E27FC236}">
                    <a16:creationId xmlns:a16="http://schemas.microsoft.com/office/drawing/2014/main" id="{BF7589CF-7FF1-4019-9F5E-7A03D6F92171}"/>
                  </a:ext>
                </a:extLst>
              </p:cNvPr>
              <p:cNvSpPr>
                <a:spLocks noEditPoints="1"/>
              </p:cNvSpPr>
              <p:nvPr/>
            </p:nvSpPr>
            <p:spPr bwMode="auto">
              <a:xfrm>
                <a:off x="3365" y="1461"/>
                <a:ext cx="306" cy="630"/>
              </a:xfrm>
              <a:custGeom>
                <a:avLst/>
                <a:gdLst>
                  <a:gd name="T0" fmla="*/ 0 w 306"/>
                  <a:gd name="T1" fmla="*/ 0 h 630"/>
                  <a:gd name="T2" fmla="*/ 306 w 306"/>
                  <a:gd name="T3" fmla="*/ 0 h 630"/>
                  <a:gd name="T4" fmla="*/ 306 w 306"/>
                  <a:gd name="T5" fmla="*/ 630 h 630"/>
                  <a:gd name="T6" fmla="*/ 0 w 306"/>
                  <a:gd name="T7" fmla="*/ 630 h 630"/>
                  <a:gd name="T8" fmla="*/ 0 w 306"/>
                  <a:gd name="T9" fmla="*/ 0 h 630"/>
                  <a:gd name="T10" fmla="*/ 9 w 306"/>
                  <a:gd name="T11" fmla="*/ 18 h 630"/>
                  <a:gd name="T12" fmla="*/ 306 w 306"/>
                  <a:gd name="T13" fmla="*/ 18 h 630"/>
                  <a:gd name="T14" fmla="*/ 306 w 306"/>
                  <a:gd name="T15" fmla="*/ 630 h 630"/>
                  <a:gd name="T16" fmla="*/ 9 w 306"/>
                  <a:gd name="T17" fmla="*/ 630 h 630"/>
                  <a:gd name="T18" fmla="*/ 9 w 306"/>
                  <a:gd name="T19" fmla="*/ 18 h 6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6"/>
                  <a:gd name="T31" fmla="*/ 0 h 630"/>
                  <a:gd name="T32" fmla="*/ 306 w 306"/>
                  <a:gd name="T33" fmla="*/ 630 h 6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6" h="630">
                    <a:moveTo>
                      <a:pt x="0" y="0"/>
                    </a:moveTo>
                    <a:lnTo>
                      <a:pt x="306" y="0"/>
                    </a:lnTo>
                    <a:lnTo>
                      <a:pt x="306" y="630"/>
                    </a:lnTo>
                    <a:lnTo>
                      <a:pt x="0" y="630"/>
                    </a:lnTo>
                    <a:lnTo>
                      <a:pt x="0" y="0"/>
                    </a:lnTo>
                    <a:close/>
                    <a:moveTo>
                      <a:pt x="9" y="18"/>
                    </a:moveTo>
                    <a:lnTo>
                      <a:pt x="306" y="18"/>
                    </a:lnTo>
                    <a:lnTo>
                      <a:pt x="306" y="630"/>
                    </a:lnTo>
                    <a:lnTo>
                      <a:pt x="9" y="630"/>
                    </a:lnTo>
                    <a:lnTo>
                      <a:pt x="9" y="18"/>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5" name="Freeform 154">
                <a:extLst>
                  <a:ext uri="{FF2B5EF4-FFF2-40B4-BE49-F238E27FC236}">
                    <a16:creationId xmlns:a16="http://schemas.microsoft.com/office/drawing/2014/main" id="{36D4C560-8F54-453F-A297-7A4444708FF0}"/>
                  </a:ext>
                </a:extLst>
              </p:cNvPr>
              <p:cNvSpPr>
                <a:spLocks noEditPoints="1"/>
              </p:cNvSpPr>
              <p:nvPr/>
            </p:nvSpPr>
            <p:spPr bwMode="auto">
              <a:xfrm>
                <a:off x="3374" y="1479"/>
                <a:ext cx="297" cy="612"/>
              </a:xfrm>
              <a:custGeom>
                <a:avLst/>
                <a:gdLst>
                  <a:gd name="T0" fmla="*/ 0 w 297"/>
                  <a:gd name="T1" fmla="*/ 0 h 612"/>
                  <a:gd name="T2" fmla="*/ 297 w 297"/>
                  <a:gd name="T3" fmla="*/ 0 h 612"/>
                  <a:gd name="T4" fmla="*/ 297 w 297"/>
                  <a:gd name="T5" fmla="*/ 612 h 612"/>
                  <a:gd name="T6" fmla="*/ 0 w 297"/>
                  <a:gd name="T7" fmla="*/ 612 h 612"/>
                  <a:gd name="T8" fmla="*/ 0 w 297"/>
                  <a:gd name="T9" fmla="*/ 0 h 612"/>
                  <a:gd name="T10" fmla="*/ 10 w 297"/>
                  <a:gd name="T11" fmla="*/ 19 h 612"/>
                  <a:gd name="T12" fmla="*/ 297 w 297"/>
                  <a:gd name="T13" fmla="*/ 19 h 612"/>
                  <a:gd name="T14" fmla="*/ 297 w 297"/>
                  <a:gd name="T15" fmla="*/ 612 h 612"/>
                  <a:gd name="T16" fmla="*/ 10 w 297"/>
                  <a:gd name="T17" fmla="*/ 612 h 612"/>
                  <a:gd name="T18" fmla="*/ 10 w 297"/>
                  <a:gd name="T19" fmla="*/ 19 h 6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7"/>
                  <a:gd name="T31" fmla="*/ 0 h 612"/>
                  <a:gd name="T32" fmla="*/ 297 w 297"/>
                  <a:gd name="T33" fmla="*/ 612 h 6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7" h="612">
                    <a:moveTo>
                      <a:pt x="0" y="0"/>
                    </a:moveTo>
                    <a:lnTo>
                      <a:pt x="297" y="0"/>
                    </a:lnTo>
                    <a:lnTo>
                      <a:pt x="297" y="612"/>
                    </a:lnTo>
                    <a:lnTo>
                      <a:pt x="0" y="612"/>
                    </a:lnTo>
                    <a:lnTo>
                      <a:pt x="0" y="0"/>
                    </a:lnTo>
                    <a:close/>
                    <a:moveTo>
                      <a:pt x="10" y="19"/>
                    </a:moveTo>
                    <a:lnTo>
                      <a:pt x="297" y="19"/>
                    </a:lnTo>
                    <a:lnTo>
                      <a:pt x="297" y="612"/>
                    </a:lnTo>
                    <a:lnTo>
                      <a:pt x="10" y="612"/>
                    </a:lnTo>
                    <a:lnTo>
                      <a:pt x="10" y="19"/>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6" name="Freeform 155">
                <a:extLst>
                  <a:ext uri="{FF2B5EF4-FFF2-40B4-BE49-F238E27FC236}">
                    <a16:creationId xmlns:a16="http://schemas.microsoft.com/office/drawing/2014/main" id="{A63FF3AA-27A2-4849-BAAE-99C755574354}"/>
                  </a:ext>
                </a:extLst>
              </p:cNvPr>
              <p:cNvSpPr>
                <a:spLocks noEditPoints="1"/>
              </p:cNvSpPr>
              <p:nvPr/>
            </p:nvSpPr>
            <p:spPr bwMode="auto">
              <a:xfrm>
                <a:off x="3384" y="1498"/>
                <a:ext cx="287" cy="593"/>
              </a:xfrm>
              <a:custGeom>
                <a:avLst/>
                <a:gdLst>
                  <a:gd name="T0" fmla="*/ 0 w 287"/>
                  <a:gd name="T1" fmla="*/ 0 h 593"/>
                  <a:gd name="T2" fmla="*/ 287 w 287"/>
                  <a:gd name="T3" fmla="*/ 0 h 593"/>
                  <a:gd name="T4" fmla="*/ 287 w 287"/>
                  <a:gd name="T5" fmla="*/ 593 h 593"/>
                  <a:gd name="T6" fmla="*/ 0 w 287"/>
                  <a:gd name="T7" fmla="*/ 593 h 593"/>
                  <a:gd name="T8" fmla="*/ 0 w 287"/>
                  <a:gd name="T9" fmla="*/ 0 h 593"/>
                  <a:gd name="T10" fmla="*/ 9 w 287"/>
                  <a:gd name="T11" fmla="*/ 18 h 593"/>
                  <a:gd name="T12" fmla="*/ 287 w 287"/>
                  <a:gd name="T13" fmla="*/ 18 h 593"/>
                  <a:gd name="T14" fmla="*/ 287 w 287"/>
                  <a:gd name="T15" fmla="*/ 593 h 593"/>
                  <a:gd name="T16" fmla="*/ 9 w 287"/>
                  <a:gd name="T17" fmla="*/ 593 h 593"/>
                  <a:gd name="T18" fmla="*/ 9 w 287"/>
                  <a:gd name="T19" fmla="*/ 18 h 5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593"/>
                  <a:gd name="T32" fmla="*/ 287 w 287"/>
                  <a:gd name="T33" fmla="*/ 593 h 5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593">
                    <a:moveTo>
                      <a:pt x="0" y="0"/>
                    </a:moveTo>
                    <a:lnTo>
                      <a:pt x="287" y="0"/>
                    </a:lnTo>
                    <a:lnTo>
                      <a:pt x="287" y="593"/>
                    </a:lnTo>
                    <a:lnTo>
                      <a:pt x="0" y="593"/>
                    </a:lnTo>
                    <a:lnTo>
                      <a:pt x="0" y="0"/>
                    </a:lnTo>
                    <a:close/>
                    <a:moveTo>
                      <a:pt x="9" y="18"/>
                    </a:moveTo>
                    <a:lnTo>
                      <a:pt x="287" y="18"/>
                    </a:lnTo>
                    <a:lnTo>
                      <a:pt x="287" y="593"/>
                    </a:lnTo>
                    <a:lnTo>
                      <a:pt x="9" y="593"/>
                    </a:lnTo>
                    <a:lnTo>
                      <a:pt x="9" y="1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7" name="Freeform 156">
                <a:extLst>
                  <a:ext uri="{FF2B5EF4-FFF2-40B4-BE49-F238E27FC236}">
                    <a16:creationId xmlns:a16="http://schemas.microsoft.com/office/drawing/2014/main" id="{0916BFB1-40B0-4A21-9804-CFE368868F95}"/>
                  </a:ext>
                </a:extLst>
              </p:cNvPr>
              <p:cNvSpPr>
                <a:spLocks noEditPoints="1"/>
              </p:cNvSpPr>
              <p:nvPr/>
            </p:nvSpPr>
            <p:spPr bwMode="auto">
              <a:xfrm>
                <a:off x="3393" y="1516"/>
                <a:ext cx="278" cy="575"/>
              </a:xfrm>
              <a:custGeom>
                <a:avLst/>
                <a:gdLst>
                  <a:gd name="T0" fmla="*/ 0 w 278"/>
                  <a:gd name="T1" fmla="*/ 0 h 575"/>
                  <a:gd name="T2" fmla="*/ 278 w 278"/>
                  <a:gd name="T3" fmla="*/ 0 h 575"/>
                  <a:gd name="T4" fmla="*/ 278 w 278"/>
                  <a:gd name="T5" fmla="*/ 575 h 575"/>
                  <a:gd name="T6" fmla="*/ 0 w 278"/>
                  <a:gd name="T7" fmla="*/ 575 h 575"/>
                  <a:gd name="T8" fmla="*/ 0 w 278"/>
                  <a:gd name="T9" fmla="*/ 0 h 575"/>
                  <a:gd name="T10" fmla="*/ 9 w 278"/>
                  <a:gd name="T11" fmla="*/ 19 h 575"/>
                  <a:gd name="T12" fmla="*/ 278 w 278"/>
                  <a:gd name="T13" fmla="*/ 19 h 575"/>
                  <a:gd name="T14" fmla="*/ 278 w 278"/>
                  <a:gd name="T15" fmla="*/ 575 h 575"/>
                  <a:gd name="T16" fmla="*/ 9 w 278"/>
                  <a:gd name="T17" fmla="*/ 575 h 575"/>
                  <a:gd name="T18" fmla="*/ 9 w 278"/>
                  <a:gd name="T19" fmla="*/ 19 h 5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8"/>
                  <a:gd name="T31" fmla="*/ 0 h 575"/>
                  <a:gd name="T32" fmla="*/ 278 w 278"/>
                  <a:gd name="T33" fmla="*/ 575 h 5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8" h="575">
                    <a:moveTo>
                      <a:pt x="0" y="0"/>
                    </a:moveTo>
                    <a:lnTo>
                      <a:pt x="278" y="0"/>
                    </a:lnTo>
                    <a:lnTo>
                      <a:pt x="278" y="575"/>
                    </a:lnTo>
                    <a:lnTo>
                      <a:pt x="0" y="575"/>
                    </a:lnTo>
                    <a:lnTo>
                      <a:pt x="0" y="0"/>
                    </a:lnTo>
                    <a:close/>
                    <a:moveTo>
                      <a:pt x="9" y="19"/>
                    </a:moveTo>
                    <a:lnTo>
                      <a:pt x="278" y="19"/>
                    </a:lnTo>
                    <a:lnTo>
                      <a:pt x="278" y="575"/>
                    </a:lnTo>
                    <a:lnTo>
                      <a:pt x="9" y="575"/>
                    </a:lnTo>
                    <a:lnTo>
                      <a:pt x="9" y="19"/>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8" name="Freeform 157">
                <a:extLst>
                  <a:ext uri="{FF2B5EF4-FFF2-40B4-BE49-F238E27FC236}">
                    <a16:creationId xmlns:a16="http://schemas.microsoft.com/office/drawing/2014/main" id="{968C4186-719A-4CE6-91E2-38CEA0372272}"/>
                  </a:ext>
                </a:extLst>
              </p:cNvPr>
              <p:cNvSpPr>
                <a:spLocks noEditPoints="1"/>
              </p:cNvSpPr>
              <p:nvPr/>
            </p:nvSpPr>
            <p:spPr bwMode="auto">
              <a:xfrm>
                <a:off x="3402" y="1535"/>
                <a:ext cx="269" cy="556"/>
              </a:xfrm>
              <a:custGeom>
                <a:avLst/>
                <a:gdLst>
                  <a:gd name="T0" fmla="*/ 0 w 269"/>
                  <a:gd name="T1" fmla="*/ 0 h 556"/>
                  <a:gd name="T2" fmla="*/ 269 w 269"/>
                  <a:gd name="T3" fmla="*/ 0 h 556"/>
                  <a:gd name="T4" fmla="*/ 269 w 269"/>
                  <a:gd name="T5" fmla="*/ 556 h 556"/>
                  <a:gd name="T6" fmla="*/ 0 w 269"/>
                  <a:gd name="T7" fmla="*/ 556 h 556"/>
                  <a:gd name="T8" fmla="*/ 0 w 269"/>
                  <a:gd name="T9" fmla="*/ 0 h 556"/>
                  <a:gd name="T10" fmla="*/ 9 w 269"/>
                  <a:gd name="T11" fmla="*/ 28 h 556"/>
                  <a:gd name="T12" fmla="*/ 269 w 269"/>
                  <a:gd name="T13" fmla="*/ 28 h 556"/>
                  <a:gd name="T14" fmla="*/ 269 w 269"/>
                  <a:gd name="T15" fmla="*/ 556 h 556"/>
                  <a:gd name="T16" fmla="*/ 9 w 269"/>
                  <a:gd name="T17" fmla="*/ 556 h 556"/>
                  <a:gd name="T18" fmla="*/ 9 w 269"/>
                  <a:gd name="T19" fmla="*/ 28 h 5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9"/>
                  <a:gd name="T31" fmla="*/ 0 h 556"/>
                  <a:gd name="T32" fmla="*/ 269 w 269"/>
                  <a:gd name="T33" fmla="*/ 556 h 5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9" h="556">
                    <a:moveTo>
                      <a:pt x="0" y="0"/>
                    </a:moveTo>
                    <a:lnTo>
                      <a:pt x="269" y="0"/>
                    </a:lnTo>
                    <a:lnTo>
                      <a:pt x="269" y="556"/>
                    </a:lnTo>
                    <a:lnTo>
                      <a:pt x="0" y="556"/>
                    </a:lnTo>
                    <a:lnTo>
                      <a:pt x="0" y="0"/>
                    </a:lnTo>
                    <a:close/>
                    <a:moveTo>
                      <a:pt x="9" y="28"/>
                    </a:moveTo>
                    <a:lnTo>
                      <a:pt x="269" y="28"/>
                    </a:lnTo>
                    <a:lnTo>
                      <a:pt x="269" y="556"/>
                    </a:lnTo>
                    <a:lnTo>
                      <a:pt x="9" y="556"/>
                    </a:lnTo>
                    <a:lnTo>
                      <a:pt x="9" y="28"/>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9" name="Freeform 158">
                <a:extLst>
                  <a:ext uri="{FF2B5EF4-FFF2-40B4-BE49-F238E27FC236}">
                    <a16:creationId xmlns:a16="http://schemas.microsoft.com/office/drawing/2014/main" id="{58B80517-9AD1-46B1-A66A-16C151EC8FDC}"/>
                  </a:ext>
                </a:extLst>
              </p:cNvPr>
              <p:cNvSpPr>
                <a:spLocks noEditPoints="1"/>
              </p:cNvSpPr>
              <p:nvPr/>
            </p:nvSpPr>
            <p:spPr bwMode="auto">
              <a:xfrm>
                <a:off x="3411" y="1563"/>
                <a:ext cx="260" cy="528"/>
              </a:xfrm>
              <a:custGeom>
                <a:avLst/>
                <a:gdLst>
                  <a:gd name="T0" fmla="*/ 0 w 260"/>
                  <a:gd name="T1" fmla="*/ 0 h 528"/>
                  <a:gd name="T2" fmla="*/ 260 w 260"/>
                  <a:gd name="T3" fmla="*/ 0 h 528"/>
                  <a:gd name="T4" fmla="*/ 260 w 260"/>
                  <a:gd name="T5" fmla="*/ 528 h 528"/>
                  <a:gd name="T6" fmla="*/ 0 w 260"/>
                  <a:gd name="T7" fmla="*/ 528 h 528"/>
                  <a:gd name="T8" fmla="*/ 0 w 260"/>
                  <a:gd name="T9" fmla="*/ 0 h 528"/>
                  <a:gd name="T10" fmla="*/ 10 w 260"/>
                  <a:gd name="T11" fmla="*/ 18 h 528"/>
                  <a:gd name="T12" fmla="*/ 260 w 260"/>
                  <a:gd name="T13" fmla="*/ 18 h 528"/>
                  <a:gd name="T14" fmla="*/ 260 w 260"/>
                  <a:gd name="T15" fmla="*/ 528 h 528"/>
                  <a:gd name="T16" fmla="*/ 10 w 260"/>
                  <a:gd name="T17" fmla="*/ 528 h 528"/>
                  <a:gd name="T18" fmla="*/ 10 w 260"/>
                  <a:gd name="T19" fmla="*/ 18 h 5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0"/>
                  <a:gd name="T31" fmla="*/ 0 h 528"/>
                  <a:gd name="T32" fmla="*/ 260 w 260"/>
                  <a:gd name="T33" fmla="*/ 528 h 5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0" h="528">
                    <a:moveTo>
                      <a:pt x="0" y="0"/>
                    </a:moveTo>
                    <a:lnTo>
                      <a:pt x="260" y="0"/>
                    </a:lnTo>
                    <a:lnTo>
                      <a:pt x="260" y="528"/>
                    </a:lnTo>
                    <a:lnTo>
                      <a:pt x="0" y="528"/>
                    </a:lnTo>
                    <a:lnTo>
                      <a:pt x="0" y="0"/>
                    </a:lnTo>
                    <a:close/>
                    <a:moveTo>
                      <a:pt x="10" y="18"/>
                    </a:moveTo>
                    <a:lnTo>
                      <a:pt x="260" y="18"/>
                    </a:lnTo>
                    <a:lnTo>
                      <a:pt x="260" y="528"/>
                    </a:lnTo>
                    <a:lnTo>
                      <a:pt x="10" y="528"/>
                    </a:lnTo>
                    <a:lnTo>
                      <a:pt x="10" y="18"/>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0" name="Freeform 159">
                <a:extLst>
                  <a:ext uri="{FF2B5EF4-FFF2-40B4-BE49-F238E27FC236}">
                    <a16:creationId xmlns:a16="http://schemas.microsoft.com/office/drawing/2014/main" id="{9587AE9D-13F1-406C-B672-BDD058A7CDF5}"/>
                  </a:ext>
                </a:extLst>
              </p:cNvPr>
              <p:cNvSpPr>
                <a:spLocks noEditPoints="1"/>
              </p:cNvSpPr>
              <p:nvPr/>
            </p:nvSpPr>
            <p:spPr bwMode="auto">
              <a:xfrm>
                <a:off x="3421" y="1581"/>
                <a:ext cx="250" cy="510"/>
              </a:xfrm>
              <a:custGeom>
                <a:avLst/>
                <a:gdLst>
                  <a:gd name="T0" fmla="*/ 0 w 250"/>
                  <a:gd name="T1" fmla="*/ 0 h 510"/>
                  <a:gd name="T2" fmla="*/ 250 w 250"/>
                  <a:gd name="T3" fmla="*/ 0 h 510"/>
                  <a:gd name="T4" fmla="*/ 250 w 250"/>
                  <a:gd name="T5" fmla="*/ 510 h 510"/>
                  <a:gd name="T6" fmla="*/ 0 w 250"/>
                  <a:gd name="T7" fmla="*/ 510 h 510"/>
                  <a:gd name="T8" fmla="*/ 0 w 250"/>
                  <a:gd name="T9" fmla="*/ 0 h 510"/>
                  <a:gd name="T10" fmla="*/ 9 w 250"/>
                  <a:gd name="T11" fmla="*/ 19 h 510"/>
                  <a:gd name="T12" fmla="*/ 250 w 250"/>
                  <a:gd name="T13" fmla="*/ 19 h 510"/>
                  <a:gd name="T14" fmla="*/ 250 w 250"/>
                  <a:gd name="T15" fmla="*/ 510 h 510"/>
                  <a:gd name="T16" fmla="*/ 9 w 250"/>
                  <a:gd name="T17" fmla="*/ 510 h 510"/>
                  <a:gd name="T18" fmla="*/ 9 w 250"/>
                  <a:gd name="T19" fmla="*/ 19 h 5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510"/>
                  <a:gd name="T32" fmla="*/ 250 w 250"/>
                  <a:gd name="T33" fmla="*/ 510 h 5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510">
                    <a:moveTo>
                      <a:pt x="0" y="0"/>
                    </a:moveTo>
                    <a:lnTo>
                      <a:pt x="250" y="0"/>
                    </a:lnTo>
                    <a:lnTo>
                      <a:pt x="250" y="510"/>
                    </a:lnTo>
                    <a:lnTo>
                      <a:pt x="0" y="510"/>
                    </a:lnTo>
                    <a:lnTo>
                      <a:pt x="0" y="0"/>
                    </a:lnTo>
                    <a:close/>
                    <a:moveTo>
                      <a:pt x="9" y="19"/>
                    </a:moveTo>
                    <a:lnTo>
                      <a:pt x="250" y="19"/>
                    </a:lnTo>
                    <a:lnTo>
                      <a:pt x="250" y="510"/>
                    </a:lnTo>
                    <a:lnTo>
                      <a:pt x="9" y="510"/>
                    </a:lnTo>
                    <a:lnTo>
                      <a:pt x="9" y="19"/>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1" name="Freeform 160">
                <a:extLst>
                  <a:ext uri="{FF2B5EF4-FFF2-40B4-BE49-F238E27FC236}">
                    <a16:creationId xmlns:a16="http://schemas.microsoft.com/office/drawing/2014/main" id="{422735C1-A985-4827-801A-618C89024891}"/>
                  </a:ext>
                </a:extLst>
              </p:cNvPr>
              <p:cNvSpPr>
                <a:spLocks noEditPoints="1"/>
              </p:cNvSpPr>
              <p:nvPr/>
            </p:nvSpPr>
            <p:spPr bwMode="auto">
              <a:xfrm>
                <a:off x="3430" y="1600"/>
                <a:ext cx="241" cy="491"/>
              </a:xfrm>
              <a:custGeom>
                <a:avLst/>
                <a:gdLst>
                  <a:gd name="T0" fmla="*/ 0 w 241"/>
                  <a:gd name="T1" fmla="*/ 0 h 491"/>
                  <a:gd name="T2" fmla="*/ 241 w 241"/>
                  <a:gd name="T3" fmla="*/ 0 h 491"/>
                  <a:gd name="T4" fmla="*/ 241 w 241"/>
                  <a:gd name="T5" fmla="*/ 491 h 491"/>
                  <a:gd name="T6" fmla="*/ 0 w 241"/>
                  <a:gd name="T7" fmla="*/ 491 h 491"/>
                  <a:gd name="T8" fmla="*/ 0 w 241"/>
                  <a:gd name="T9" fmla="*/ 0 h 491"/>
                  <a:gd name="T10" fmla="*/ 9 w 241"/>
                  <a:gd name="T11" fmla="*/ 18 h 491"/>
                  <a:gd name="T12" fmla="*/ 241 w 241"/>
                  <a:gd name="T13" fmla="*/ 18 h 491"/>
                  <a:gd name="T14" fmla="*/ 241 w 241"/>
                  <a:gd name="T15" fmla="*/ 491 h 491"/>
                  <a:gd name="T16" fmla="*/ 9 w 241"/>
                  <a:gd name="T17" fmla="*/ 491 h 491"/>
                  <a:gd name="T18" fmla="*/ 9 w 241"/>
                  <a:gd name="T19" fmla="*/ 18 h 4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1"/>
                  <a:gd name="T31" fmla="*/ 0 h 491"/>
                  <a:gd name="T32" fmla="*/ 241 w 241"/>
                  <a:gd name="T33" fmla="*/ 491 h 4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1" h="491">
                    <a:moveTo>
                      <a:pt x="0" y="0"/>
                    </a:moveTo>
                    <a:lnTo>
                      <a:pt x="241" y="0"/>
                    </a:lnTo>
                    <a:lnTo>
                      <a:pt x="241" y="491"/>
                    </a:lnTo>
                    <a:lnTo>
                      <a:pt x="0" y="491"/>
                    </a:lnTo>
                    <a:lnTo>
                      <a:pt x="0" y="0"/>
                    </a:lnTo>
                    <a:close/>
                    <a:moveTo>
                      <a:pt x="9" y="18"/>
                    </a:moveTo>
                    <a:lnTo>
                      <a:pt x="241" y="18"/>
                    </a:lnTo>
                    <a:lnTo>
                      <a:pt x="241" y="491"/>
                    </a:lnTo>
                    <a:lnTo>
                      <a:pt x="9" y="491"/>
                    </a:lnTo>
                    <a:lnTo>
                      <a:pt x="9" y="18"/>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2" name="Freeform 161">
                <a:extLst>
                  <a:ext uri="{FF2B5EF4-FFF2-40B4-BE49-F238E27FC236}">
                    <a16:creationId xmlns:a16="http://schemas.microsoft.com/office/drawing/2014/main" id="{DA1B240C-6656-4F90-AA73-6B86ABECD7D6}"/>
                  </a:ext>
                </a:extLst>
              </p:cNvPr>
              <p:cNvSpPr>
                <a:spLocks noEditPoints="1"/>
              </p:cNvSpPr>
              <p:nvPr/>
            </p:nvSpPr>
            <p:spPr bwMode="auto">
              <a:xfrm>
                <a:off x="3439" y="1618"/>
                <a:ext cx="232" cy="473"/>
              </a:xfrm>
              <a:custGeom>
                <a:avLst/>
                <a:gdLst>
                  <a:gd name="T0" fmla="*/ 0 w 232"/>
                  <a:gd name="T1" fmla="*/ 0 h 473"/>
                  <a:gd name="T2" fmla="*/ 232 w 232"/>
                  <a:gd name="T3" fmla="*/ 0 h 473"/>
                  <a:gd name="T4" fmla="*/ 232 w 232"/>
                  <a:gd name="T5" fmla="*/ 473 h 473"/>
                  <a:gd name="T6" fmla="*/ 0 w 232"/>
                  <a:gd name="T7" fmla="*/ 473 h 473"/>
                  <a:gd name="T8" fmla="*/ 0 w 232"/>
                  <a:gd name="T9" fmla="*/ 0 h 473"/>
                  <a:gd name="T10" fmla="*/ 9 w 232"/>
                  <a:gd name="T11" fmla="*/ 28 h 473"/>
                  <a:gd name="T12" fmla="*/ 232 w 232"/>
                  <a:gd name="T13" fmla="*/ 28 h 473"/>
                  <a:gd name="T14" fmla="*/ 232 w 232"/>
                  <a:gd name="T15" fmla="*/ 473 h 473"/>
                  <a:gd name="T16" fmla="*/ 9 w 232"/>
                  <a:gd name="T17" fmla="*/ 473 h 473"/>
                  <a:gd name="T18" fmla="*/ 9 w 232"/>
                  <a:gd name="T19" fmla="*/ 28 h 4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2"/>
                  <a:gd name="T31" fmla="*/ 0 h 473"/>
                  <a:gd name="T32" fmla="*/ 232 w 232"/>
                  <a:gd name="T33" fmla="*/ 473 h 4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2" h="473">
                    <a:moveTo>
                      <a:pt x="0" y="0"/>
                    </a:moveTo>
                    <a:lnTo>
                      <a:pt x="232" y="0"/>
                    </a:lnTo>
                    <a:lnTo>
                      <a:pt x="232" y="473"/>
                    </a:lnTo>
                    <a:lnTo>
                      <a:pt x="0" y="473"/>
                    </a:lnTo>
                    <a:lnTo>
                      <a:pt x="0" y="0"/>
                    </a:lnTo>
                    <a:close/>
                    <a:moveTo>
                      <a:pt x="9" y="28"/>
                    </a:moveTo>
                    <a:lnTo>
                      <a:pt x="232" y="28"/>
                    </a:lnTo>
                    <a:lnTo>
                      <a:pt x="232" y="473"/>
                    </a:lnTo>
                    <a:lnTo>
                      <a:pt x="9" y="473"/>
                    </a:lnTo>
                    <a:lnTo>
                      <a:pt x="9" y="28"/>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3" name="Freeform 162">
                <a:extLst>
                  <a:ext uri="{FF2B5EF4-FFF2-40B4-BE49-F238E27FC236}">
                    <a16:creationId xmlns:a16="http://schemas.microsoft.com/office/drawing/2014/main" id="{467A1F51-065D-4CF4-8CE4-FF2D5DE6C99E}"/>
                  </a:ext>
                </a:extLst>
              </p:cNvPr>
              <p:cNvSpPr>
                <a:spLocks noEditPoints="1"/>
              </p:cNvSpPr>
              <p:nvPr/>
            </p:nvSpPr>
            <p:spPr bwMode="auto">
              <a:xfrm>
                <a:off x="3448" y="1646"/>
                <a:ext cx="223" cy="445"/>
              </a:xfrm>
              <a:custGeom>
                <a:avLst/>
                <a:gdLst>
                  <a:gd name="T0" fmla="*/ 0 w 223"/>
                  <a:gd name="T1" fmla="*/ 0 h 445"/>
                  <a:gd name="T2" fmla="*/ 223 w 223"/>
                  <a:gd name="T3" fmla="*/ 0 h 445"/>
                  <a:gd name="T4" fmla="*/ 223 w 223"/>
                  <a:gd name="T5" fmla="*/ 445 h 445"/>
                  <a:gd name="T6" fmla="*/ 0 w 223"/>
                  <a:gd name="T7" fmla="*/ 445 h 445"/>
                  <a:gd name="T8" fmla="*/ 0 w 223"/>
                  <a:gd name="T9" fmla="*/ 0 h 445"/>
                  <a:gd name="T10" fmla="*/ 10 w 223"/>
                  <a:gd name="T11" fmla="*/ 19 h 445"/>
                  <a:gd name="T12" fmla="*/ 223 w 223"/>
                  <a:gd name="T13" fmla="*/ 19 h 445"/>
                  <a:gd name="T14" fmla="*/ 223 w 223"/>
                  <a:gd name="T15" fmla="*/ 445 h 445"/>
                  <a:gd name="T16" fmla="*/ 10 w 223"/>
                  <a:gd name="T17" fmla="*/ 445 h 445"/>
                  <a:gd name="T18" fmla="*/ 10 w 223"/>
                  <a:gd name="T19" fmla="*/ 19 h 4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3"/>
                  <a:gd name="T31" fmla="*/ 0 h 445"/>
                  <a:gd name="T32" fmla="*/ 223 w 223"/>
                  <a:gd name="T33" fmla="*/ 445 h 4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3" h="445">
                    <a:moveTo>
                      <a:pt x="0" y="0"/>
                    </a:moveTo>
                    <a:lnTo>
                      <a:pt x="223" y="0"/>
                    </a:lnTo>
                    <a:lnTo>
                      <a:pt x="223" y="445"/>
                    </a:lnTo>
                    <a:lnTo>
                      <a:pt x="0" y="445"/>
                    </a:lnTo>
                    <a:lnTo>
                      <a:pt x="0" y="0"/>
                    </a:lnTo>
                    <a:close/>
                    <a:moveTo>
                      <a:pt x="10" y="19"/>
                    </a:moveTo>
                    <a:lnTo>
                      <a:pt x="223" y="19"/>
                    </a:lnTo>
                    <a:lnTo>
                      <a:pt x="223" y="445"/>
                    </a:lnTo>
                    <a:lnTo>
                      <a:pt x="10" y="445"/>
                    </a:lnTo>
                    <a:lnTo>
                      <a:pt x="10" y="19"/>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4" name="Freeform 163">
                <a:extLst>
                  <a:ext uri="{FF2B5EF4-FFF2-40B4-BE49-F238E27FC236}">
                    <a16:creationId xmlns:a16="http://schemas.microsoft.com/office/drawing/2014/main" id="{DAD00640-7D11-4F8B-8942-89E888B24EBB}"/>
                  </a:ext>
                </a:extLst>
              </p:cNvPr>
              <p:cNvSpPr>
                <a:spLocks noEditPoints="1"/>
              </p:cNvSpPr>
              <p:nvPr/>
            </p:nvSpPr>
            <p:spPr bwMode="auto">
              <a:xfrm>
                <a:off x="3458" y="1665"/>
                <a:ext cx="213" cy="426"/>
              </a:xfrm>
              <a:custGeom>
                <a:avLst/>
                <a:gdLst>
                  <a:gd name="T0" fmla="*/ 0 w 213"/>
                  <a:gd name="T1" fmla="*/ 0 h 426"/>
                  <a:gd name="T2" fmla="*/ 213 w 213"/>
                  <a:gd name="T3" fmla="*/ 0 h 426"/>
                  <a:gd name="T4" fmla="*/ 213 w 213"/>
                  <a:gd name="T5" fmla="*/ 426 h 426"/>
                  <a:gd name="T6" fmla="*/ 0 w 213"/>
                  <a:gd name="T7" fmla="*/ 426 h 426"/>
                  <a:gd name="T8" fmla="*/ 0 w 213"/>
                  <a:gd name="T9" fmla="*/ 0 h 426"/>
                  <a:gd name="T10" fmla="*/ 18 w 213"/>
                  <a:gd name="T11" fmla="*/ 18 h 426"/>
                  <a:gd name="T12" fmla="*/ 213 w 213"/>
                  <a:gd name="T13" fmla="*/ 18 h 426"/>
                  <a:gd name="T14" fmla="*/ 213 w 213"/>
                  <a:gd name="T15" fmla="*/ 426 h 426"/>
                  <a:gd name="T16" fmla="*/ 18 w 213"/>
                  <a:gd name="T17" fmla="*/ 426 h 426"/>
                  <a:gd name="T18" fmla="*/ 18 w 213"/>
                  <a:gd name="T19" fmla="*/ 18 h 4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426"/>
                  <a:gd name="T32" fmla="*/ 213 w 213"/>
                  <a:gd name="T33" fmla="*/ 426 h 4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426">
                    <a:moveTo>
                      <a:pt x="0" y="0"/>
                    </a:moveTo>
                    <a:lnTo>
                      <a:pt x="213" y="0"/>
                    </a:lnTo>
                    <a:lnTo>
                      <a:pt x="213" y="426"/>
                    </a:lnTo>
                    <a:lnTo>
                      <a:pt x="0" y="426"/>
                    </a:lnTo>
                    <a:lnTo>
                      <a:pt x="0" y="0"/>
                    </a:lnTo>
                    <a:close/>
                    <a:moveTo>
                      <a:pt x="18" y="18"/>
                    </a:moveTo>
                    <a:lnTo>
                      <a:pt x="213" y="18"/>
                    </a:lnTo>
                    <a:lnTo>
                      <a:pt x="213" y="426"/>
                    </a:lnTo>
                    <a:lnTo>
                      <a:pt x="18" y="426"/>
                    </a:lnTo>
                    <a:lnTo>
                      <a:pt x="18" y="18"/>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5" name="Freeform 164">
                <a:extLst>
                  <a:ext uri="{FF2B5EF4-FFF2-40B4-BE49-F238E27FC236}">
                    <a16:creationId xmlns:a16="http://schemas.microsoft.com/office/drawing/2014/main" id="{2CE305A2-57A2-4141-AD8C-C9E68D9D0ADB}"/>
                  </a:ext>
                </a:extLst>
              </p:cNvPr>
              <p:cNvSpPr>
                <a:spLocks noEditPoints="1"/>
              </p:cNvSpPr>
              <p:nvPr/>
            </p:nvSpPr>
            <p:spPr bwMode="auto">
              <a:xfrm>
                <a:off x="3476" y="1683"/>
                <a:ext cx="195" cy="408"/>
              </a:xfrm>
              <a:custGeom>
                <a:avLst/>
                <a:gdLst>
                  <a:gd name="T0" fmla="*/ 0 w 195"/>
                  <a:gd name="T1" fmla="*/ 0 h 408"/>
                  <a:gd name="T2" fmla="*/ 195 w 195"/>
                  <a:gd name="T3" fmla="*/ 0 h 408"/>
                  <a:gd name="T4" fmla="*/ 195 w 195"/>
                  <a:gd name="T5" fmla="*/ 408 h 408"/>
                  <a:gd name="T6" fmla="*/ 0 w 195"/>
                  <a:gd name="T7" fmla="*/ 408 h 408"/>
                  <a:gd name="T8" fmla="*/ 0 w 195"/>
                  <a:gd name="T9" fmla="*/ 0 h 408"/>
                  <a:gd name="T10" fmla="*/ 9 w 195"/>
                  <a:gd name="T11" fmla="*/ 19 h 408"/>
                  <a:gd name="T12" fmla="*/ 195 w 195"/>
                  <a:gd name="T13" fmla="*/ 19 h 408"/>
                  <a:gd name="T14" fmla="*/ 195 w 195"/>
                  <a:gd name="T15" fmla="*/ 408 h 408"/>
                  <a:gd name="T16" fmla="*/ 9 w 195"/>
                  <a:gd name="T17" fmla="*/ 408 h 408"/>
                  <a:gd name="T18" fmla="*/ 9 w 195"/>
                  <a:gd name="T19" fmla="*/ 19 h 4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5"/>
                  <a:gd name="T31" fmla="*/ 0 h 408"/>
                  <a:gd name="T32" fmla="*/ 195 w 195"/>
                  <a:gd name="T33" fmla="*/ 408 h 4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5" h="408">
                    <a:moveTo>
                      <a:pt x="0" y="0"/>
                    </a:moveTo>
                    <a:lnTo>
                      <a:pt x="195" y="0"/>
                    </a:lnTo>
                    <a:lnTo>
                      <a:pt x="195" y="408"/>
                    </a:lnTo>
                    <a:lnTo>
                      <a:pt x="0" y="408"/>
                    </a:lnTo>
                    <a:lnTo>
                      <a:pt x="0" y="0"/>
                    </a:lnTo>
                    <a:close/>
                    <a:moveTo>
                      <a:pt x="9" y="19"/>
                    </a:moveTo>
                    <a:lnTo>
                      <a:pt x="195" y="19"/>
                    </a:lnTo>
                    <a:lnTo>
                      <a:pt x="195" y="408"/>
                    </a:lnTo>
                    <a:lnTo>
                      <a:pt x="9" y="408"/>
                    </a:lnTo>
                    <a:lnTo>
                      <a:pt x="9" y="19"/>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6" name="Freeform 165">
                <a:extLst>
                  <a:ext uri="{FF2B5EF4-FFF2-40B4-BE49-F238E27FC236}">
                    <a16:creationId xmlns:a16="http://schemas.microsoft.com/office/drawing/2014/main" id="{002A6D16-0352-4FFB-8D96-F66C2A3A2B45}"/>
                  </a:ext>
                </a:extLst>
              </p:cNvPr>
              <p:cNvSpPr>
                <a:spLocks noEditPoints="1"/>
              </p:cNvSpPr>
              <p:nvPr/>
            </p:nvSpPr>
            <p:spPr bwMode="auto">
              <a:xfrm>
                <a:off x="3485" y="1702"/>
                <a:ext cx="186" cy="389"/>
              </a:xfrm>
              <a:custGeom>
                <a:avLst/>
                <a:gdLst>
                  <a:gd name="T0" fmla="*/ 0 w 186"/>
                  <a:gd name="T1" fmla="*/ 0 h 389"/>
                  <a:gd name="T2" fmla="*/ 186 w 186"/>
                  <a:gd name="T3" fmla="*/ 0 h 389"/>
                  <a:gd name="T4" fmla="*/ 186 w 186"/>
                  <a:gd name="T5" fmla="*/ 389 h 389"/>
                  <a:gd name="T6" fmla="*/ 0 w 186"/>
                  <a:gd name="T7" fmla="*/ 389 h 389"/>
                  <a:gd name="T8" fmla="*/ 0 w 186"/>
                  <a:gd name="T9" fmla="*/ 0 h 389"/>
                  <a:gd name="T10" fmla="*/ 10 w 186"/>
                  <a:gd name="T11" fmla="*/ 18 h 389"/>
                  <a:gd name="T12" fmla="*/ 186 w 186"/>
                  <a:gd name="T13" fmla="*/ 18 h 389"/>
                  <a:gd name="T14" fmla="*/ 186 w 186"/>
                  <a:gd name="T15" fmla="*/ 389 h 389"/>
                  <a:gd name="T16" fmla="*/ 10 w 186"/>
                  <a:gd name="T17" fmla="*/ 389 h 389"/>
                  <a:gd name="T18" fmla="*/ 10 w 186"/>
                  <a:gd name="T19" fmla="*/ 18 h 3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6"/>
                  <a:gd name="T31" fmla="*/ 0 h 389"/>
                  <a:gd name="T32" fmla="*/ 186 w 186"/>
                  <a:gd name="T33" fmla="*/ 389 h 3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6" h="389">
                    <a:moveTo>
                      <a:pt x="0" y="0"/>
                    </a:moveTo>
                    <a:lnTo>
                      <a:pt x="186" y="0"/>
                    </a:lnTo>
                    <a:lnTo>
                      <a:pt x="186" y="389"/>
                    </a:lnTo>
                    <a:lnTo>
                      <a:pt x="0" y="389"/>
                    </a:lnTo>
                    <a:lnTo>
                      <a:pt x="0" y="0"/>
                    </a:lnTo>
                    <a:close/>
                    <a:moveTo>
                      <a:pt x="10" y="18"/>
                    </a:moveTo>
                    <a:lnTo>
                      <a:pt x="186" y="18"/>
                    </a:lnTo>
                    <a:lnTo>
                      <a:pt x="186" y="389"/>
                    </a:lnTo>
                    <a:lnTo>
                      <a:pt x="10" y="389"/>
                    </a:lnTo>
                    <a:lnTo>
                      <a:pt x="10" y="18"/>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7" name="Freeform 166">
                <a:extLst>
                  <a:ext uri="{FF2B5EF4-FFF2-40B4-BE49-F238E27FC236}">
                    <a16:creationId xmlns:a16="http://schemas.microsoft.com/office/drawing/2014/main" id="{BDDF3190-494C-491B-B9AA-F709437C6424}"/>
                  </a:ext>
                </a:extLst>
              </p:cNvPr>
              <p:cNvSpPr>
                <a:spLocks noEditPoints="1"/>
              </p:cNvSpPr>
              <p:nvPr/>
            </p:nvSpPr>
            <p:spPr bwMode="auto">
              <a:xfrm>
                <a:off x="3495" y="1720"/>
                <a:ext cx="176" cy="371"/>
              </a:xfrm>
              <a:custGeom>
                <a:avLst/>
                <a:gdLst>
                  <a:gd name="T0" fmla="*/ 0 w 176"/>
                  <a:gd name="T1" fmla="*/ 0 h 371"/>
                  <a:gd name="T2" fmla="*/ 176 w 176"/>
                  <a:gd name="T3" fmla="*/ 0 h 371"/>
                  <a:gd name="T4" fmla="*/ 176 w 176"/>
                  <a:gd name="T5" fmla="*/ 371 h 371"/>
                  <a:gd name="T6" fmla="*/ 0 w 176"/>
                  <a:gd name="T7" fmla="*/ 371 h 371"/>
                  <a:gd name="T8" fmla="*/ 0 w 176"/>
                  <a:gd name="T9" fmla="*/ 0 h 371"/>
                  <a:gd name="T10" fmla="*/ 9 w 176"/>
                  <a:gd name="T11" fmla="*/ 28 h 371"/>
                  <a:gd name="T12" fmla="*/ 176 w 176"/>
                  <a:gd name="T13" fmla="*/ 28 h 371"/>
                  <a:gd name="T14" fmla="*/ 176 w 176"/>
                  <a:gd name="T15" fmla="*/ 371 h 371"/>
                  <a:gd name="T16" fmla="*/ 9 w 176"/>
                  <a:gd name="T17" fmla="*/ 371 h 371"/>
                  <a:gd name="T18" fmla="*/ 9 w 176"/>
                  <a:gd name="T19" fmla="*/ 28 h 3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
                  <a:gd name="T31" fmla="*/ 0 h 371"/>
                  <a:gd name="T32" fmla="*/ 176 w 176"/>
                  <a:gd name="T33" fmla="*/ 371 h 3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 h="371">
                    <a:moveTo>
                      <a:pt x="0" y="0"/>
                    </a:moveTo>
                    <a:lnTo>
                      <a:pt x="176" y="0"/>
                    </a:lnTo>
                    <a:lnTo>
                      <a:pt x="176" y="371"/>
                    </a:lnTo>
                    <a:lnTo>
                      <a:pt x="0" y="371"/>
                    </a:lnTo>
                    <a:lnTo>
                      <a:pt x="0" y="0"/>
                    </a:lnTo>
                    <a:close/>
                    <a:moveTo>
                      <a:pt x="9" y="28"/>
                    </a:moveTo>
                    <a:lnTo>
                      <a:pt x="176" y="28"/>
                    </a:lnTo>
                    <a:lnTo>
                      <a:pt x="176" y="371"/>
                    </a:lnTo>
                    <a:lnTo>
                      <a:pt x="9" y="371"/>
                    </a:lnTo>
                    <a:lnTo>
                      <a:pt x="9" y="28"/>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8" name="Freeform 167">
                <a:extLst>
                  <a:ext uri="{FF2B5EF4-FFF2-40B4-BE49-F238E27FC236}">
                    <a16:creationId xmlns:a16="http://schemas.microsoft.com/office/drawing/2014/main" id="{1C337181-A691-44BD-80DD-02FFBBF07689}"/>
                  </a:ext>
                </a:extLst>
              </p:cNvPr>
              <p:cNvSpPr>
                <a:spLocks noEditPoints="1"/>
              </p:cNvSpPr>
              <p:nvPr/>
            </p:nvSpPr>
            <p:spPr bwMode="auto">
              <a:xfrm>
                <a:off x="3504" y="1748"/>
                <a:ext cx="167" cy="343"/>
              </a:xfrm>
              <a:custGeom>
                <a:avLst/>
                <a:gdLst>
                  <a:gd name="T0" fmla="*/ 0 w 167"/>
                  <a:gd name="T1" fmla="*/ 0 h 343"/>
                  <a:gd name="T2" fmla="*/ 167 w 167"/>
                  <a:gd name="T3" fmla="*/ 0 h 343"/>
                  <a:gd name="T4" fmla="*/ 167 w 167"/>
                  <a:gd name="T5" fmla="*/ 343 h 343"/>
                  <a:gd name="T6" fmla="*/ 0 w 167"/>
                  <a:gd name="T7" fmla="*/ 343 h 343"/>
                  <a:gd name="T8" fmla="*/ 0 w 167"/>
                  <a:gd name="T9" fmla="*/ 0 h 343"/>
                  <a:gd name="T10" fmla="*/ 9 w 167"/>
                  <a:gd name="T11" fmla="*/ 18 h 343"/>
                  <a:gd name="T12" fmla="*/ 167 w 167"/>
                  <a:gd name="T13" fmla="*/ 18 h 343"/>
                  <a:gd name="T14" fmla="*/ 167 w 167"/>
                  <a:gd name="T15" fmla="*/ 343 h 343"/>
                  <a:gd name="T16" fmla="*/ 9 w 167"/>
                  <a:gd name="T17" fmla="*/ 343 h 343"/>
                  <a:gd name="T18" fmla="*/ 9 w 167"/>
                  <a:gd name="T19" fmla="*/ 18 h 3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343"/>
                  <a:gd name="T32" fmla="*/ 167 w 167"/>
                  <a:gd name="T33" fmla="*/ 343 h 3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343">
                    <a:moveTo>
                      <a:pt x="0" y="0"/>
                    </a:moveTo>
                    <a:lnTo>
                      <a:pt x="167" y="0"/>
                    </a:lnTo>
                    <a:lnTo>
                      <a:pt x="167" y="343"/>
                    </a:lnTo>
                    <a:lnTo>
                      <a:pt x="0" y="343"/>
                    </a:lnTo>
                    <a:lnTo>
                      <a:pt x="0" y="0"/>
                    </a:lnTo>
                    <a:close/>
                    <a:moveTo>
                      <a:pt x="9" y="18"/>
                    </a:moveTo>
                    <a:lnTo>
                      <a:pt x="167" y="18"/>
                    </a:lnTo>
                    <a:lnTo>
                      <a:pt x="167" y="343"/>
                    </a:lnTo>
                    <a:lnTo>
                      <a:pt x="9" y="343"/>
                    </a:lnTo>
                    <a:lnTo>
                      <a:pt x="9" y="18"/>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9" name="Freeform 168">
                <a:extLst>
                  <a:ext uri="{FF2B5EF4-FFF2-40B4-BE49-F238E27FC236}">
                    <a16:creationId xmlns:a16="http://schemas.microsoft.com/office/drawing/2014/main" id="{E79854EB-EF82-4417-8876-1FCD97B0221C}"/>
                  </a:ext>
                </a:extLst>
              </p:cNvPr>
              <p:cNvSpPr>
                <a:spLocks noEditPoints="1"/>
              </p:cNvSpPr>
              <p:nvPr/>
            </p:nvSpPr>
            <p:spPr bwMode="auto">
              <a:xfrm>
                <a:off x="3513" y="1766"/>
                <a:ext cx="158" cy="325"/>
              </a:xfrm>
              <a:custGeom>
                <a:avLst/>
                <a:gdLst>
                  <a:gd name="T0" fmla="*/ 0 w 158"/>
                  <a:gd name="T1" fmla="*/ 0 h 325"/>
                  <a:gd name="T2" fmla="*/ 158 w 158"/>
                  <a:gd name="T3" fmla="*/ 0 h 325"/>
                  <a:gd name="T4" fmla="*/ 158 w 158"/>
                  <a:gd name="T5" fmla="*/ 325 h 325"/>
                  <a:gd name="T6" fmla="*/ 0 w 158"/>
                  <a:gd name="T7" fmla="*/ 325 h 325"/>
                  <a:gd name="T8" fmla="*/ 0 w 158"/>
                  <a:gd name="T9" fmla="*/ 0 h 325"/>
                  <a:gd name="T10" fmla="*/ 10 w 158"/>
                  <a:gd name="T11" fmla="*/ 19 h 325"/>
                  <a:gd name="T12" fmla="*/ 158 w 158"/>
                  <a:gd name="T13" fmla="*/ 19 h 325"/>
                  <a:gd name="T14" fmla="*/ 158 w 158"/>
                  <a:gd name="T15" fmla="*/ 325 h 325"/>
                  <a:gd name="T16" fmla="*/ 10 w 158"/>
                  <a:gd name="T17" fmla="*/ 325 h 325"/>
                  <a:gd name="T18" fmla="*/ 10 w 158"/>
                  <a:gd name="T19" fmla="*/ 19 h 3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
                  <a:gd name="T31" fmla="*/ 0 h 325"/>
                  <a:gd name="T32" fmla="*/ 158 w 158"/>
                  <a:gd name="T33" fmla="*/ 325 h 3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 h="325">
                    <a:moveTo>
                      <a:pt x="0" y="0"/>
                    </a:moveTo>
                    <a:lnTo>
                      <a:pt x="158" y="0"/>
                    </a:lnTo>
                    <a:lnTo>
                      <a:pt x="158" y="325"/>
                    </a:lnTo>
                    <a:lnTo>
                      <a:pt x="0" y="325"/>
                    </a:lnTo>
                    <a:lnTo>
                      <a:pt x="0" y="0"/>
                    </a:lnTo>
                    <a:close/>
                    <a:moveTo>
                      <a:pt x="10" y="19"/>
                    </a:moveTo>
                    <a:lnTo>
                      <a:pt x="158" y="19"/>
                    </a:lnTo>
                    <a:lnTo>
                      <a:pt x="158" y="325"/>
                    </a:lnTo>
                    <a:lnTo>
                      <a:pt x="10" y="325"/>
                    </a:lnTo>
                    <a:lnTo>
                      <a:pt x="10" y="1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0" name="Freeform 169">
                <a:extLst>
                  <a:ext uri="{FF2B5EF4-FFF2-40B4-BE49-F238E27FC236}">
                    <a16:creationId xmlns:a16="http://schemas.microsoft.com/office/drawing/2014/main" id="{9A20D17E-A27D-427A-869B-E23F41F3D259}"/>
                  </a:ext>
                </a:extLst>
              </p:cNvPr>
              <p:cNvSpPr>
                <a:spLocks noEditPoints="1"/>
              </p:cNvSpPr>
              <p:nvPr/>
            </p:nvSpPr>
            <p:spPr bwMode="auto">
              <a:xfrm>
                <a:off x="3523" y="1785"/>
                <a:ext cx="148" cy="306"/>
              </a:xfrm>
              <a:custGeom>
                <a:avLst/>
                <a:gdLst>
                  <a:gd name="T0" fmla="*/ 0 w 148"/>
                  <a:gd name="T1" fmla="*/ 0 h 306"/>
                  <a:gd name="T2" fmla="*/ 148 w 148"/>
                  <a:gd name="T3" fmla="*/ 0 h 306"/>
                  <a:gd name="T4" fmla="*/ 148 w 148"/>
                  <a:gd name="T5" fmla="*/ 306 h 306"/>
                  <a:gd name="T6" fmla="*/ 0 w 148"/>
                  <a:gd name="T7" fmla="*/ 306 h 306"/>
                  <a:gd name="T8" fmla="*/ 0 w 148"/>
                  <a:gd name="T9" fmla="*/ 0 h 306"/>
                  <a:gd name="T10" fmla="*/ 9 w 148"/>
                  <a:gd name="T11" fmla="*/ 18 h 306"/>
                  <a:gd name="T12" fmla="*/ 148 w 148"/>
                  <a:gd name="T13" fmla="*/ 18 h 306"/>
                  <a:gd name="T14" fmla="*/ 148 w 148"/>
                  <a:gd name="T15" fmla="*/ 306 h 306"/>
                  <a:gd name="T16" fmla="*/ 9 w 148"/>
                  <a:gd name="T17" fmla="*/ 306 h 306"/>
                  <a:gd name="T18" fmla="*/ 9 w 148"/>
                  <a:gd name="T19" fmla="*/ 18 h 3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306"/>
                  <a:gd name="T32" fmla="*/ 148 w 148"/>
                  <a:gd name="T33" fmla="*/ 306 h 3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306">
                    <a:moveTo>
                      <a:pt x="0" y="0"/>
                    </a:moveTo>
                    <a:lnTo>
                      <a:pt x="148" y="0"/>
                    </a:lnTo>
                    <a:lnTo>
                      <a:pt x="148" y="306"/>
                    </a:lnTo>
                    <a:lnTo>
                      <a:pt x="0" y="306"/>
                    </a:lnTo>
                    <a:lnTo>
                      <a:pt x="0" y="0"/>
                    </a:lnTo>
                    <a:close/>
                    <a:moveTo>
                      <a:pt x="9" y="18"/>
                    </a:moveTo>
                    <a:lnTo>
                      <a:pt x="148" y="18"/>
                    </a:lnTo>
                    <a:lnTo>
                      <a:pt x="148" y="306"/>
                    </a:lnTo>
                    <a:lnTo>
                      <a:pt x="9" y="306"/>
                    </a:lnTo>
                    <a:lnTo>
                      <a:pt x="9" y="18"/>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1" name="Freeform 170">
                <a:extLst>
                  <a:ext uri="{FF2B5EF4-FFF2-40B4-BE49-F238E27FC236}">
                    <a16:creationId xmlns:a16="http://schemas.microsoft.com/office/drawing/2014/main" id="{0F30DF29-40C3-4C96-87D7-A09CED6521AA}"/>
                  </a:ext>
                </a:extLst>
              </p:cNvPr>
              <p:cNvSpPr>
                <a:spLocks noEditPoints="1"/>
              </p:cNvSpPr>
              <p:nvPr/>
            </p:nvSpPr>
            <p:spPr bwMode="auto">
              <a:xfrm>
                <a:off x="3532" y="1803"/>
                <a:ext cx="139" cy="288"/>
              </a:xfrm>
              <a:custGeom>
                <a:avLst/>
                <a:gdLst>
                  <a:gd name="T0" fmla="*/ 0 w 139"/>
                  <a:gd name="T1" fmla="*/ 0 h 288"/>
                  <a:gd name="T2" fmla="*/ 139 w 139"/>
                  <a:gd name="T3" fmla="*/ 0 h 288"/>
                  <a:gd name="T4" fmla="*/ 139 w 139"/>
                  <a:gd name="T5" fmla="*/ 288 h 288"/>
                  <a:gd name="T6" fmla="*/ 0 w 139"/>
                  <a:gd name="T7" fmla="*/ 288 h 288"/>
                  <a:gd name="T8" fmla="*/ 0 w 139"/>
                  <a:gd name="T9" fmla="*/ 0 h 288"/>
                  <a:gd name="T10" fmla="*/ 9 w 139"/>
                  <a:gd name="T11" fmla="*/ 19 h 288"/>
                  <a:gd name="T12" fmla="*/ 139 w 139"/>
                  <a:gd name="T13" fmla="*/ 19 h 288"/>
                  <a:gd name="T14" fmla="*/ 139 w 139"/>
                  <a:gd name="T15" fmla="*/ 288 h 288"/>
                  <a:gd name="T16" fmla="*/ 9 w 139"/>
                  <a:gd name="T17" fmla="*/ 288 h 288"/>
                  <a:gd name="T18" fmla="*/ 9 w 139"/>
                  <a:gd name="T19" fmla="*/ 19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9"/>
                  <a:gd name="T31" fmla="*/ 0 h 288"/>
                  <a:gd name="T32" fmla="*/ 139 w 139"/>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9" h="288">
                    <a:moveTo>
                      <a:pt x="0" y="0"/>
                    </a:moveTo>
                    <a:lnTo>
                      <a:pt x="139" y="0"/>
                    </a:lnTo>
                    <a:lnTo>
                      <a:pt x="139" y="288"/>
                    </a:lnTo>
                    <a:lnTo>
                      <a:pt x="0" y="288"/>
                    </a:lnTo>
                    <a:lnTo>
                      <a:pt x="0" y="0"/>
                    </a:lnTo>
                    <a:close/>
                    <a:moveTo>
                      <a:pt x="9" y="19"/>
                    </a:moveTo>
                    <a:lnTo>
                      <a:pt x="139" y="19"/>
                    </a:lnTo>
                    <a:lnTo>
                      <a:pt x="139" y="288"/>
                    </a:lnTo>
                    <a:lnTo>
                      <a:pt x="9" y="288"/>
                    </a:lnTo>
                    <a:lnTo>
                      <a:pt x="9" y="19"/>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2" name="Freeform 171">
                <a:extLst>
                  <a:ext uri="{FF2B5EF4-FFF2-40B4-BE49-F238E27FC236}">
                    <a16:creationId xmlns:a16="http://schemas.microsoft.com/office/drawing/2014/main" id="{1B856FF1-CCC8-4EFE-A170-6CC4997CF98D}"/>
                  </a:ext>
                </a:extLst>
              </p:cNvPr>
              <p:cNvSpPr>
                <a:spLocks noEditPoints="1"/>
              </p:cNvSpPr>
              <p:nvPr/>
            </p:nvSpPr>
            <p:spPr bwMode="auto">
              <a:xfrm>
                <a:off x="3541" y="1822"/>
                <a:ext cx="130" cy="269"/>
              </a:xfrm>
              <a:custGeom>
                <a:avLst/>
                <a:gdLst>
                  <a:gd name="T0" fmla="*/ 0 w 130"/>
                  <a:gd name="T1" fmla="*/ 0 h 269"/>
                  <a:gd name="T2" fmla="*/ 130 w 130"/>
                  <a:gd name="T3" fmla="*/ 0 h 269"/>
                  <a:gd name="T4" fmla="*/ 130 w 130"/>
                  <a:gd name="T5" fmla="*/ 269 h 269"/>
                  <a:gd name="T6" fmla="*/ 0 w 130"/>
                  <a:gd name="T7" fmla="*/ 269 h 269"/>
                  <a:gd name="T8" fmla="*/ 0 w 130"/>
                  <a:gd name="T9" fmla="*/ 0 h 269"/>
                  <a:gd name="T10" fmla="*/ 9 w 130"/>
                  <a:gd name="T11" fmla="*/ 28 h 269"/>
                  <a:gd name="T12" fmla="*/ 130 w 130"/>
                  <a:gd name="T13" fmla="*/ 28 h 269"/>
                  <a:gd name="T14" fmla="*/ 130 w 130"/>
                  <a:gd name="T15" fmla="*/ 269 h 269"/>
                  <a:gd name="T16" fmla="*/ 9 w 130"/>
                  <a:gd name="T17" fmla="*/ 269 h 269"/>
                  <a:gd name="T18" fmla="*/ 9 w 130"/>
                  <a:gd name="T19" fmla="*/ 28 h 2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
                  <a:gd name="T31" fmla="*/ 0 h 269"/>
                  <a:gd name="T32" fmla="*/ 130 w 130"/>
                  <a:gd name="T33" fmla="*/ 269 h 2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 h="269">
                    <a:moveTo>
                      <a:pt x="0" y="0"/>
                    </a:moveTo>
                    <a:lnTo>
                      <a:pt x="130" y="0"/>
                    </a:lnTo>
                    <a:lnTo>
                      <a:pt x="130" y="269"/>
                    </a:lnTo>
                    <a:lnTo>
                      <a:pt x="0" y="269"/>
                    </a:lnTo>
                    <a:lnTo>
                      <a:pt x="0" y="0"/>
                    </a:lnTo>
                    <a:close/>
                    <a:moveTo>
                      <a:pt x="9" y="28"/>
                    </a:moveTo>
                    <a:lnTo>
                      <a:pt x="130" y="28"/>
                    </a:lnTo>
                    <a:lnTo>
                      <a:pt x="130" y="269"/>
                    </a:lnTo>
                    <a:lnTo>
                      <a:pt x="9" y="269"/>
                    </a:lnTo>
                    <a:lnTo>
                      <a:pt x="9" y="2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3" name="Freeform 172">
                <a:extLst>
                  <a:ext uri="{FF2B5EF4-FFF2-40B4-BE49-F238E27FC236}">
                    <a16:creationId xmlns:a16="http://schemas.microsoft.com/office/drawing/2014/main" id="{3908EE7E-D804-481B-888F-A1B5D66279D9}"/>
                  </a:ext>
                </a:extLst>
              </p:cNvPr>
              <p:cNvSpPr>
                <a:spLocks noEditPoints="1"/>
              </p:cNvSpPr>
              <p:nvPr/>
            </p:nvSpPr>
            <p:spPr bwMode="auto">
              <a:xfrm>
                <a:off x="3550" y="1850"/>
                <a:ext cx="121" cy="241"/>
              </a:xfrm>
              <a:custGeom>
                <a:avLst/>
                <a:gdLst>
                  <a:gd name="T0" fmla="*/ 0 w 121"/>
                  <a:gd name="T1" fmla="*/ 0 h 241"/>
                  <a:gd name="T2" fmla="*/ 121 w 121"/>
                  <a:gd name="T3" fmla="*/ 0 h 241"/>
                  <a:gd name="T4" fmla="*/ 121 w 121"/>
                  <a:gd name="T5" fmla="*/ 241 h 241"/>
                  <a:gd name="T6" fmla="*/ 0 w 121"/>
                  <a:gd name="T7" fmla="*/ 241 h 241"/>
                  <a:gd name="T8" fmla="*/ 0 w 121"/>
                  <a:gd name="T9" fmla="*/ 0 h 241"/>
                  <a:gd name="T10" fmla="*/ 10 w 121"/>
                  <a:gd name="T11" fmla="*/ 18 h 241"/>
                  <a:gd name="T12" fmla="*/ 121 w 121"/>
                  <a:gd name="T13" fmla="*/ 18 h 241"/>
                  <a:gd name="T14" fmla="*/ 121 w 121"/>
                  <a:gd name="T15" fmla="*/ 241 h 241"/>
                  <a:gd name="T16" fmla="*/ 10 w 121"/>
                  <a:gd name="T17" fmla="*/ 241 h 241"/>
                  <a:gd name="T18" fmla="*/ 10 w 121"/>
                  <a:gd name="T19" fmla="*/ 18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241"/>
                  <a:gd name="T32" fmla="*/ 121 w 121"/>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241">
                    <a:moveTo>
                      <a:pt x="0" y="0"/>
                    </a:moveTo>
                    <a:lnTo>
                      <a:pt x="121" y="0"/>
                    </a:lnTo>
                    <a:lnTo>
                      <a:pt x="121" y="241"/>
                    </a:lnTo>
                    <a:lnTo>
                      <a:pt x="0" y="241"/>
                    </a:lnTo>
                    <a:lnTo>
                      <a:pt x="0" y="0"/>
                    </a:lnTo>
                    <a:close/>
                    <a:moveTo>
                      <a:pt x="10" y="18"/>
                    </a:moveTo>
                    <a:lnTo>
                      <a:pt x="121" y="18"/>
                    </a:lnTo>
                    <a:lnTo>
                      <a:pt x="121" y="241"/>
                    </a:lnTo>
                    <a:lnTo>
                      <a:pt x="10" y="241"/>
                    </a:lnTo>
                    <a:lnTo>
                      <a:pt x="10" y="18"/>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4" name="Freeform 173">
                <a:extLst>
                  <a:ext uri="{FF2B5EF4-FFF2-40B4-BE49-F238E27FC236}">
                    <a16:creationId xmlns:a16="http://schemas.microsoft.com/office/drawing/2014/main" id="{9D0D70DB-B232-49DD-B365-A3795DB0CC68}"/>
                  </a:ext>
                </a:extLst>
              </p:cNvPr>
              <p:cNvSpPr>
                <a:spLocks noEditPoints="1"/>
              </p:cNvSpPr>
              <p:nvPr/>
            </p:nvSpPr>
            <p:spPr bwMode="auto">
              <a:xfrm>
                <a:off x="3560" y="1868"/>
                <a:ext cx="111" cy="223"/>
              </a:xfrm>
              <a:custGeom>
                <a:avLst/>
                <a:gdLst>
                  <a:gd name="T0" fmla="*/ 0 w 111"/>
                  <a:gd name="T1" fmla="*/ 0 h 223"/>
                  <a:gd name="T2" fmla="*/ 111 w 111"/>
                  <a:gd name="T3" fmla="*/ 0 h 223"/>
                  <a:gd name="T4" fmla="*/ 111 w 111"/>
                  <a:gd name="T5" fmla="*/ 223 h 223"/>
                  <a:gd name="T6" fmla="*/ 0 w 111"/>
                  <a:gd name="T7" fmla="*/ 223 h 223"/>
                  <a:gd name="T8" fmla="*/ 0 w 111"/>
                  <a:gd name="T9" fmla="*/ 0 h 223"/>
                  <a:gd name="T10" fmla="*/ 9 w 111"/>
                  <a:gd name="T11" fmla="*/ 19 h 223"/>
                  <a:gd name="T12" fmla="*/ 111 w 111"/>
                  <a:gd name="T13" fmla="*/ 19 h 223"/>
                  <a:gd name="T14" fmla="*/ 111 w 111"/>
                  <a:gd name="T15" fmla="*/ 223 h 223"/>
                  <a:gd name="T16" fmla="*/ 9 w 111"/>
                  <a:gd name="T17" fmla="*/ 223 h 223"/>
                  <a:gd name="T18" fmla="*/ 9 w 111"/>
                  <a:gd name="T19" fmla="*/ 19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223"/>
                  <a:gd name="T32" fmla="*/ 111 w 111"/>
                  <a:gd name="T33" fmla="*/ 223 h 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223">
                    <a:moveTo>
                      <a:pt x="0" y="0"/>
                    </a:moveTo>
                    <a:lnTo>
                      <a:pt x="111" y="0"/>
                    </a:lnTo>
                    <a:lnTo>
                      <a:pt x="111" y="223"/>
                    </a:lnTo>
                    <a:lnTo>
                      <a:pt x="0" y="223"/>
                    </a:lnTo>
                    <a:lnTo>
                      <a:pt x="0" y="0"/>
                    </a:lnTo>
                    <a:close/>
                    <a:moveTo>
                      <a:pt x="9" y="19"/>
                    </a:moveTo>
                    <a:lnTo>
                      <a:pt x="111" y="19"/>
                    </a:lnTo>
                    <a:lnTo>
                      <a:pt x="111" y="223"/>
                    </a:lnTo>
                    <a:lnTo>
                      <a:pt x="9" y="223"/>
                    </a:lnTo>
                    <a:lnTo>
                      <a:pt x="9" y="1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5" name="Freeform 174">
                <a:extLst>
                  <a:ext uri="{FF2B5EF4-FFF2-40B4-BE49-F238E27FC236}">
                    <a16:creationId xmlns:a16="http://schemas.microsoft.com/office/drawing/2014/main" id="{26BD9C53-AF52-4E56-8C95-F8C423AF3AA0}"/>
                  </a:ext>
                </a:extLst>
              </p:cNvPr>
              <p:cNvSpPr>
                <a:spLocks noEditPoints="1"/>
              </p:cNvSpPr>
              <p:nvPr/>
            </p:nvSpPr>
            <p:spPr bwMode="auto">
              <a:xfrm>
                <a:off x="3569" y="1887"/>
                <a:ext cx="102" cy="204"/>
              </a:xfrm>
              <a:custGeom>
                <a:avLst/>
                <a:gdLst>
                  <a:gd name="T0" fmla="*/ 0 w 102"/>
                  <a:gd name="T1" fmla="*/ 0 h 204"/>
                  <a:gd name="T2" fmla="*/ 102 w 102"/>
                  <a:gd name="T3" fmla="*/ 0 h 204"/>
                  <a:gd name="T4" fmla="*/ 102 w 102"/>
                  <a:gd name="T5" fmla="*/ 204 h 204"/>
                  <a:gd name="T6" fmla="*/ 0 w 102"/>
                  <a:gd name="T7" fmla="*/ 204 h 204"/>
                  <a:gd name="T8" fmla="*/ 0 w 102"/>
                  <a:gd name="T9" fmla="*/ 0 h 204"/>
                  <a:gd name="T10" fmla="*/ 9 w 102"/>
                  <a:gd name="T11" fmla="*/ 18 h 204"/>
                  <a:gd name="T12" fmla="*/ 102 w 102"/>
                  <a:gd name="T13" fmla="*/ 18 h 204"/>
                  <a:gd name="T14" fmla="*/ 102 w 102"/>
                  <a:gd name="T15" fmla="*/ 204 h 204"/>
                  <a:gd name="T16" fmla="*/ 9 w 102"/>
                  <a:gd name="T17" fmla="*/ 204 h 204"/>
                  <a:gd name="T18" fmla="*/ 9 w 102"/>
                  <a:gd name="T19" fmla="*/ 18 h 2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204"/>
                  <a:gd name="T32" fmla="*/ 102 w 102"/>
                  <a:gd name="T33" fmla="*/ 204 h 2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204">
                    <a:moveTo>
                      <a:pt x="0" y="0"/>
                    </a:moveTo>
                    <a:lnTo>
                      <a:pt x="102" y="0"/>
                    </a:lnTo>
                    <a:lnTo>
                      <a:pt x="102" y="204"/>
                    </a:lnTo>
                    <a:lnTo>
                      <a:pt x="0" y="204"/>
                    </a:lnTo>
                    <a:lnTo>
                      <a:pt x="0" y="0"/>
                    </a:lnTo>
                    <a:close/>
                    <a:moveTo>
                      <a:pt x="9" y="18"/>
                    </a:moveTo>
                    <a:lnTo>
                      <a:pt x="102" y="18"/>
                    </a:lnTo>
                    <a:lnTo>
                      <a:pt x="102" y="204"/>
                    </a:lnTo>
                    <a:lnTo>
                      <a:pt x="9" y="204"/>
                    </a:lnTo>
                    <a:lnTo>
                      <a:pt x="9" y="18"/>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6" name="Freeform 175">
                <a:extLst>
                  <a:ext uri="{FF2B5EF4-FFF2-40B4-BE49-F238E27FC236}">
                    <a16:creationId xmlns:a16="http://schemas.microsoft.com/office/drawing/2014/main" id="{C7B75CB0-1F26-4841-8623-B9F393138E4F}"/>
                  </a:ext>
                </a:extLst>
              </p:cNvPr>
              <p:cNvSpPr>
                <a:spLocks noEditPoints="1"/>
              </p:cNvSpPr>
              <p:nvPr/>
            </p:nvSpPr>
            <p:spPr bwMode="auto">
              <a:xfrm>
                <a:off x="3578" y="1905"/>
                <a:ext cx="93" cy="186"/>
              </a:xfrm>
              <a:custGeom>
                <a:avLst/>
                <a:gdLst>
                  <a:gd name="T0" fmla="*/ 0 w 93"/>
                  <a:gd name="T1" fmla="*/ 0 h 186"/>
                  <a:gd name="T2" fmla="*/ 93 w 93"/>
                  <a:gd name="T3" fmla="*/ 0 h 186"/>
                  <a:gd name="T4" fmla="*/ 93 w 93"/>
                  <a:gd name="T5" fmla="*/ 186 h 186"/>
                  <a:gd name="T6" fmla="*/ 0 w 93"/>
                  <a:gd name="T7" fmla="*/ 186 h 186"/>
                  <a:gd name="T8" fmla="*/ 0 w 93"/>
                  <a:gd name="T9" fmla="*/ 0 h 186"/>
                  <a:gd name="T10" fmla="*/ 9 w 93"/>
                  <a:gd name="T11" fmla="*/ 28 h 186"/>
                  <a:gd name="T12" fmla="*/ 93 w 93"/>
                  <a:gd name="T13" fmla="*/ 28 h 186"/>
                  <a:gd name="T14" fmla="*/ 93 w 93"/>
                  <a:gd name="T15" fmla="*/ 186 h 186"/>
                  <a:gd name="T16" fmla="*/ 9 w 93"/>
                  <a:gd name="T17" fmla="*/ 186 h 186"/>
                  <a:gd name="T18" fmla="*/ 9 w 93"/>
                  <a:gd name="T19" fmla="*/ 2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
                  <a:gd name="T31" fmla="*/ 0 h 186"/>
                  <a:gd name="T32" fmla="*/ 93 w 93"/>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 h="186">
                    <a:moveTo>
                      <a:pt x="0" y="0"/>
                    </a:moveTo>
                    <a:lnTo>
                      <a:pt x="93" y="0"/>
                    </a:lnTo>
                    <a:lnTo>
                      <a:pt x="93" y="186"/>
                    </a:lnTo>
                    <a:lnTo>
                      <a:pt x="0" y="186"/>
                    </a:lnTo>
                    <a:lnTo>
                      <a:pt x="0" y="0"/>
                    </a:lnTo>
                    <a:close/>
                    <a:moveTo>
                      <a:pt x="9" y="28"/>
                    </a:moveTo>
                    <a:lnTo>
                      <a:pt x="93" y="28"/>
                    </a:lnTo>
                    <a:lnTo>
                      <a:pt x="93" y="186"/>
                    </a:lnTo>
                    <a:lnTo>
                      <a:pt x="9" y="186"/>
                    </a:lnTo>
                    <a:lnTo>
                      <a:pt x="9" y="28"/>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7" name="Freeform 176">
                <a:extLst>
                  <a:ext uri="{FF2B5EF4-FFF2-40B4-BE49-F238E27FC236}">
                    <a16:creationId xmlns:a16="http://schemas.microsoft.com/office/drawing/2014/main" id="{DEFFBE8D-459B-489F-8273-2CDE5444064D}"/>
                  </a:ext>
                </a:extLst>
              </p:cNvPr>
              <p:cNvSpPr>
                <a:spLocks noEditPoints="1"/>
              </p:cNvSpPr>
              <p:nvPr/>
            </p:nvSpPr>
            <p:spPr bwMode="auto">
              <a:xfrm>
                <a:off x="3587" y="1933"/>
                <a:ext cx="84" cy="158"/>
              </a:xfrm>
              <a:custGeom>
                <a:avLst/>
                <a:gdLst>
                  <a:gd name="T0" fmla="*/ 0 w 84"/>
                  <a:gd name="T1" fmla="*/ 0 h 158"/>
                  <a:gd name="T2" fmla="*/ 84 w 84"/>
                  <a:gd name="T3" fmla="*/ 0 h 158"/>
                  <a:gd name="T4" fmla="*/ 84 w 84"/>
                  <a:gd name="T5" fmla="*/ 158 h 158"/>
                  <a:gd name="T6" fmla="*/ 0 w 84"/>
                  <a:gd name="T7" fmla="*/ 158 h 158"/>
                  <a:gd name="T8" fmla="*/ 0 w 84"/>
                  <a:gd name="T9" fmla="*/ 0 h 158"/>
                  <a:gd name="T10" fmla="*/ 10 w 84"/>
                  <a:gd name="T11" fmla="*/ 19 h 158"/>
                  <a:gd name="T12" fmla="*/ 84 w 84"/>
                  <a:gd name="T13" fmla="*/ 19 h 158"/>
                  <a:gd name="T14" fmla="*/ 84 w 84"/>
                  <a:gd name="T15" fmla="*/ 158 h 158"/>
                  <a:gd name="T16" fmla="*/ 10 w 84"/>
                  <a:gd name="T17" fmla="*/ 158 h 158"/>
                  <a:gd name="T18" fmla="*/ 10 w 84"/>
                  <a:gd name="T19" fmla="*/ 19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158"/>
                  <a:gd name="T32" fmla="*/ 84 w 84"/>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158">
                    <a:moveTo>
                      <a:pt x="0" y="0"/>
                    </a:moveTo>
                    <a:lnTo>
                      <a:pt x="84" y="0"/>
                    </a:lnTo>
                    <a:lnTo>
                      <a:pt x="84" y="158"/>
                    </a:lnTo>
                    <a:lnTo>
                      <a:pt x="0" y="158"/>
                    </a:lnTo>
                    <a:lnTo>
                      <a:pt x="0" y="0"/>
                    </a:lnTo>
                    <a:close/>
                    <a:moveTo>
                      <a:pt x="10" y="19"/>
                    </a:moveTo>
                    <a:lnTo>
                      <a:pt x="84" y="19"/>
                    </a:lnTo>
                    <a:lnTo>
                      <a:pt x="84" y="158"/>
                    </a:lnTo>
                    <a:lnTo>
                      <a:pt x="10" y="158"/>
                    </a:lnTo>
                    <a:lnTo>
                      <a:pt x="10" y="19"/>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8" name="Freeform 177">
                <a:extLst>
                  <a:ext uri="{FF2B5EF4-FFF2-40B4-BE49-F238E27FC236}">
                    <a16:creationId xmlns:a16="http://schemas.microsoft.com/office/drawing/2014/main" id="{D379E1A7-1F36-4365-97E4-3495CC052E45}"/>
                  </a:ext>
                </a:extLst>
              </p:cNvPr>
              <p:cNvSpPr>
                <a:spLocks noEditPoints="1"/>
              </p:cNvSpPr>
              <p:nvPr/>
            </p:nvSpPr>
            <p:spPr bwMode="auto">
              <a:xfrm>
                <a:off x="3597" y="1952"/>
                <a:ext cx="74" cy="139"/>
              </a:xfrm>
              <a:custGeom>
                <a:avLst/>
                <a:gdLst>
                  <a:gd name="T0" fmla="*/ 0 w 74"/>
                  <a:gd name="T1" fmla="*/ 0 h 139"/>
                  <a:gd name="T2" fmla="*/ 74 w 74"/>
                  <a:gd name="T3" fmla="*/ 0 h 139"/>
                  <a:gd name="T4" fmla="*/ 74 w 74"/>
                  <a:gd name="T5" fmla="*/ 139 h 139"/>
                  <a:gd name="T6" fmla="*/ 0 w 74"/>
                  <a:gd name="T7" fmla="*/ 139 h 139"/>
                  <a:gd name="T8" fmla="*/ 0 w 74"/>
                  <a:gd name="T9" fmla="*/ 0 h 139"/>
                  <a:gd name="T10" fmla="*/ 9 w 74"/>
                  <a:gd name="T11" fmla="*/ 18 h 139"/>
                  <a:gd name="T12" fmla="*/ 74 w 74"/>
                  <a:gd name="T13" fmla="*/ 18 h 139"/>
                  <a:gd name="T14" fmla="*/ 74 w 74"/>
                  <a:gd name="T15" fmla="*/ 139 h 139"/>
                  <a:gd name="T16" fmla="*/ 9 w 74"/>
                  <a:gd name="T17" fmla="*/ 139 h 139"/>
                  <a:gd name="T18" fmla="*/ 9 w 74"/>
                  <a:gd name="T19" fmla="*/ 1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39"/>
                  <a:gd name="T32" fmla="*/ 74 w 74"/>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39">
                    <a:moveTo>
                      <a:pt x="0" y="0"/>
                    </a:moveTo>
                    <a:lnTo>
                      <a:pt x="74" y="0"/>
                    </a:lnTo>
                    <a:lnTo>
                      <a:pt x="74" y="139"/>
                    </a:lnTo>
                    <a:lnTo>
                      <a:pt x="0" y="139"/>
                    </a:lnTo>
                    <a:lnTo>
                      <a:pt x="0" y="0"/>
                    </a:lnTo>
                    <a:close/>
                    <a:moveTo>
                      <a:pt x="9" y="18"/>
                    </a:moveTo>
                    <a:lnTo>
                      <a:pt x="74" y="18"/>
                    </a:lnTo>
                    <a:lnTo>
                      <a:pt x="74" y="139"/>
                    </a:lnTo>
                    <a:lnTo>
                      <a:pt x="9" y="139"/>
                    </a:lnTo>
                    <a:lnTo>
                      <a:pt x="9" y="18"/>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9" name="Freeform 178">
                <a:extLst>
                  <a:ext uri="{FF2B5EF4-FFF2-40B4-BE49-F238E27FC236}">
                    <a16:creationId xmlns:a16="http://schemas.microsoft.com/office/drawing/2014/main" id="{FD24C2E0-6755-470D-AA11-3BB164855143}"/>
                  </a:ext>
                </a:extLst>
              </p:cNvPr>
              <p:cNvSpPr>
                <a:spLocks noEditPoints="1"/>
              </p:cNvSpPr>
              <p:nvPr/>
            </p:nvSpPr>
            <p:spPr bwMode="auto">
              <a:xfrm>
                <a:off x="3606" y="1970"/>
                <a:ext cx="65" cy="121"/>
              </a:xfrm>
              <a:custGeom>
                <a:avLst/>
                <a:gdLst>
                  <a:gd name="T0" fmla="*/ 0 w 65"/>
                  <a:gd name="T1" fmla="*/ 0 h 121"/>
                  <a:gd name="T2" fmla="*/ 65 w 65"/>
                  <a:gd name="T3" fmla="*/ 0 h 121"/>
                  <a:gd name="T4" fmla="*/ 65 w 65"/>
                  <a:gd name="T5" fmla="*/ 121 h 121"/>
                  <a:gd name="T6" fmla="*/ 0 w 65"/>
                  <a:gd name="T7" fmla="*/ 121 h 121"/>
                  <a:gd name="T8" fmla="*/ 0 w 65"/>
                  <a:gd name="T9" fmla="*/ 0 h 121"/>
                  <a:gd name="T10" fmla="*/ 9 w 65"/>
                  <a:gd name="T11" fmla="*/ 19 h 121"/>
                  <a:gd name="T12" fmla="*/ 65 w 65"/>
                  <a:gd name="T13" fmla="*/ 19 h 121"/>
                  <a:gd name="T14" fmla="*/ 65 w 65"/>
                  <a:gd name="T15" fmla="*/ 121 h 121"/>
                  <a:gd name="T16" fmla="*/ 9 w 65"/>
                  <a:gd name="T17" fmla="*/ 121 h 121"/>
                  <a:gd name="T18" fmla="*/ 9 w 65"/>
                  <a:gd name="T19" fmla="*/ 19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121"/>
                  <a:gd name="T32" fmla="*/ 65 w 65"/>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121">
                    <a:moveTo>
                      <a:pt x="0" y="0"/>
                    </a:moveTo>
                    <a:lnTo>
                      <a:pt x="65" y="0"/>
                    </a:lnTo>
                    <a:lnTo>
                      <a:pt x="65" y="121"/>
                    </a:lnTo>
                    <a:lnTo>
                      <a:pt x="0" y="121"/>
                    </a:lnTo>
                    <a:lnTo>
                      <a:pt x="0" y="0"/>
                    </a:lnTo>
                    <a:close/>
                    <a:moveTo>
                      <a:pt x="9" y="19"/>
                    </a:moveTo>
                    <a:lnTo>
                      <a:pt x="65" y="19"/>
                    </a:lnTo>
                    <a:lnTo>
                      <a:pt x="65" y="121"/>
                    </a:lnTo>
                    <a:lnTo>
                      <a:pt x="9" y="121"/>
                    </a:lnTo>
                    <a:lnTo>
                      <a:pt x="9" y="19"/>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50" name="Freeform 179">
                <a:extLst>
                  <a:ext uri="{FF2B5EF4-FFF2-40B4-BE49-F238E27FC236}">
                    <a16:creationId xmlns:a16="http://schemas.microsoft.com/office/drawing/2014/main" id="{15C820FC-480F-4C45-AFB4-730F675DFABC}"/>
                  </a:ext>
                </a:extLst>
              </p:cNvPr>
              <p:cNvSpPr>
                <a:spLocks noEditPoints="1"/>
              </p:cNvSpPr>
              <p:nvPr/>
            </p:nvSpPr>
            <p:spPr bwMode="auto">
              <a:xfrm>
                <a:off x="3615" y="1989"/>
                <a:ext cx="56" cy="102"/>
              </a:xfrm>
              <a:custGeom>
                <a:avLst/>
                <a:gdLst>
                  <a:gd name="T0" fmla="*/ 0 w 56"/>
                  <a:gd name="T1" fmla="*/ 0 h 102"/>
                  <a:gd name="T2" fmla="*/ 56 w 56"/>
                  <a:gd name="T3" fmla="*/ 0 h 102"/>
                  <a:gd name="T4" fmla="*/ 56 w 56"/>
                  <a:gd name="T5" fmla="*/ 102 h 102"/>
                  <a:gd name="T6" fmla="*/ 0 w 56"/>
                  <a:gd name="T7" fmla="*/ 102 h 102"/>
                  <a:gd name="T8" fmla="*/ 0 w 56"/>
                  <a:gd name="T9" fmla="*/ 0 h 102"/>
                  <a:gd name="T10" fmla="*/ 9 w 56"/>
                  <a:gd name="T11" fmla="*/ 18 h 102"/>
                  <a:gd name="T12" fmla="*/ 56 w 56"/>
                  <a:gd name="T13" fmla="*/ 18 h 102"/>
                  <a:gd name="T14" fmla="*/ 56 w 56"/>
                  <a:gd name="T15" fmla="*/ 102 h 102"/>
                  <a:gd name="T16" fmla="*/ 9 w 56"/>
                  <a:gd name="T17" fmla="*/ 102 h 102"/>
                  <a:gd name="T18" fmla="*/ 9 w 56"/>
                  <a:gd name="T19" fmla="*/ 18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102"/>
                  <a:gd name="T32" fmla="*/ 56 w 56"/>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102">
                    <a:moveTo>
                      <a:pt x="0" y="0"/>
                    </a:moveTo>
                    <a:lnTo>
                      <a:pt x="56" y="0"/>
                    </a:lnTo>
                    <a:lnTo>
                      <a:pt x="56" y="102"/>
                    </a:lnTo>
                    <a:lnTo>
                      <a:pt x="0" y="102"/>
                    </a:lnTo>
                    <a:lnTo>
                      <a:pt x="0" y="0"/>
                    </a:lnTo>
                    <a:close/>
                    <a:moveTo>
                      <a:pt x="9" y="18"/>
                    </a:moveTo>
                    <a:lnTo>
                      <a:pt x="56" y="18"/>
                    </a:lnTo>
                    <a:lnTo>
                      <a:pt x="56" y="102"/>
                    </a:lnTo>
                    <a:lnTo>
                      <a:pt x="9" y="102"/>
                    </a:lnTo>
                    <a:lnTo>
                      <a:pt x="9" y="18"/>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51" name="Freeform 180">
                <a:extLst>
                  <a:ext uri="{FF2B5EF4-FFF2-40B4-BE49-F238E27FC236}">
                    <a16:creationId xmlns:a16="http://schemas.microsoft.com/office/drawing/2014/main" id="{5FBF76FD-E88A-4F2E-B269-018D65DEC93E}"/>
                  </a:ext>
                </a:extLst>
              </p:cNvPr>
              <p:cNvSpPr>
                <a:spLocks noEditPoints="1"/>
              </p:cNvSpPr>
              <p:nvPr/>
            </p:nvSpPr>
            <p:spPr bwMode="auto">
              <a:xfrm>
                <a:off x="3624" y="2007"/>
                <a:ext cx="47" cy="84"/>
              </a:xfrm>
              <a:custGeom>
                <a:avLst/>
                <a:gdLst>
                  <a:gd name="T0" fmla="*/ 0 w 47"/>
                  <a:gd name="T1" fmla="*/ 0 h 84"/>
                  <a:gd name="T2" fmla="*/ 47 w 47"/>
                  <a:gd name="T3" fmla="*/ 0 h 84"/>
                  <a:gd name="T4" fmla="*/ 47 w 47"/>
                  <a:gd name="T5" fmla="*/ 84 h 84"/>
                  <a:gd name="T6" fmla="*/ 0 w 47"/>
                  <a:gd name="T7" fmla="*/ 84 h 84"/>
                  <a:gd name="T8" fmla="*/ 0 w 47"/>
                  <a:gd name="T9" fmla="*/ 0 h 84"/>
                  <a:gd name="T10" fmla="*/ 10 w 47"/>
                  <a:gd name="T11" fmla="*/ 28 h 84"/>
                  <a:gd name="T12" fmla="*/ 47 w 47"/>
                  <a:gd name="T13" fmla="*/ 28 h 84"/>
                  <a:gd name="T14" fmla="*/ 47 w 47"/>
                  <a:gd name="T15" fmla="*/ 84 h 84"/>
                  <a:gd name="T16" fmla="*/ 10 w 47"/>
                  <a:gd name="T17" fmla="*/ 84 h 84"/>
                  <a:gd name="T18" fmla="*/ 10 w 47"/>
                  <a:gd name="T19" fmla="*/ 28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4"/>
                  <a:gd name="T32" fmla="*/ 47 w 47"/>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4">
                    <a:moveTo>
                      <a:pt x="0" y="0"/>
                    </a:moveTo>
                    <a:lnTo>
                      <a:pt x="47" y="0"/>
                    </a:lnTo>
                    <a:lnTo>
                      <a:pt x="47" y="84"/>
                    </a:lnTo>
                    <a:lnTo>
                      <a:pt x="0" y="84"/>
                    </a:lnTo>
                    <a:lnTo>
                      <a:pt x="0" y="0"/>
                    </a:lnTo>
                    <a:close/>
                    <a:moveTo>
                      <a:pt x="10" y="28"/>
                    </a:moveTo>
                    <a:lnTo>
                      <a:pt x="47" y="28"/>
                    </a:lnTo>
                    <a:lnTo>
                      <a:pt x="47" y="84"/>
                    </a:lnTo>
                    <a:lnTo>
                      <a:pt x="10" y="84"/>
                    </a:lnTo>
                    <a:lnTo>
                      <a:pt x="10" y="2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52" name="Freeform 181">
                <a:extLst>
                  <a:ext uri="{FF2B5EF4-FFF2-40B4-BE49-F238E27FC236}">
                    <a16:creationId xmlns:a16="http://schemas.microsoft.com/office/drawing/2014/main" id="{3FFDCF4F-A1C3-4EE8-BE4E-502AB7EBDBEB}"/>
                  </a:ext>
                </a:extLst>
              </p:cNvPr>
              <p:cNvSpPr>
                <a:spLocks noEditPoints="1"/>
              </p:cNvSpPr>
              <p:nvPr/>
            </p:nvSpPr>
            <p:spPr bwMode="auto">
              <a:xfrm>
                <a:off x="3634" y="2035"/>
                <a:ext cx="37" cy="56"/>
              </a:xfrm>
              <a:custGeom>
                <a:avLst/>
                <a:gdLst>
                  <a:gd name="T0" fmla="*/ 0 w 37"/>
                  <a:gd name="T1" fmla="*/ 0 h 56"/>
                  <a:gd name="T2" fmla="*/ 37 w 37"/>
                  <a:gd name="T3" fmla="*/ 0 h 56"/>
                  <a:gd name="T4" fmla="*/ 37 w 37"/>
                  <a:gd name="T5" fmla="*/ 56 h 56"/>
                  <a:gd name="T6" fmla="*/ 0 w 37"/>
                  <a:gd name="T7" fmla="*/ 56 h 56"/>
                  <a:gd name="T8" fmla="*/ 0 w 37"/>
                  <a:gd name="T9" fmla="*/ 0 h 56"/>
                  <a:gd name="T10" fmla="*/ 9 w 37"/>
                  <a:gd name="T11" fmla="*/ 19 h 56"/>
                  <a:gd name="T12" fmla="*/ 37 w 37"/>
                  <a:gd name="T13" fmla="*/ 19 h 56"/>
                  <a:gd name="T14" fmla="*/ 37 w 37"/>
                  <a:gd name="T15" fmla="*/ 56 h 56"/>
                  <a:gd name="T16" fmla="*/ 9 w 37"/>
                  <a:gd name="T17" fmla="*/ 56 h 56"/>
                  <a:gd name="T18" fmla="*/ 9 w 37"/>
                  <a:gd name="T19" fmla="*/ 19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56"/>
                  <a:gd name="T32" fmla="*/ 37 w 37"/>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56">
                    <a:moveTo>
                      <a:pt x="0" y="0"/>
                    </a:moveTo>
                    <a:lnTo>
                      <a:pt x="37" y="0"/>
                    </a:lnTo>
                    <a:lnTo>
                      <a:pt x="37" y="56"/>
                    </a:lnTo>
                    <a:lnTo>
                      <a:pt x="0" y="56"/>
                    </a:lnTo>
                    <a:lnTo>
                      <a:pt x="0" y="0"/>
                    </a:lnTo>
                    <a:close/>
                    <a:moveTo>
                      <a:pt x="9" y="19"/>
                    </a:moveTo>
                    <a:lnTo>
                      <a:pt x="37" y="19"/>
                    </a:lnTo>
                    <a:lnTo>
                      <a:pt x="37" y="56"/>
                    </a:lnTo>
                    <a:lnTo>
                      <a:pt x="9" y="56"/>
                    </a:lnTo>
                    <a:lnTo>
                      <a:pt x="9"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53" name="Freeform 182">
                <a:extLst>
                  <a:ext uri="{FF2B5EF4-FFF2-40B4-BE49-F238E27FC236}">
                    <a16:creationId xmlns:a16="http://schemas.microsoft.com/office/drawing/2014/main" id="{029FE06F-EF39-41F5-8AE5-7D6EB9447764}"/>
                  </a:ext>
                </a:extLst>
              </p:cNvPr>
              <p:cNvSpPr>
                <a:spLocks noEditPoints="1"/>
              </p:cNvSpPr>
              <p:nvPr/>
            </p:nvSpPr>
            <p:spPr bwMode="auto">
              <a:xfrm>
                <a:off x="3643" y="2054"/>
                <a:ext cx="28" cy="37"/>
              </a:xfrm>
              <a:custGeom>
                <a:avLst/>
                <a:gdLst>
                  <a:gd name="T0" fmla="*/ 0 w 28"/>
                  <a:gd name="T1" fmla="*/ 0 h 37"/>
                  <a:gd name="T2" fmla="*/ 28 w 28"/>
                  <a:gd name="T3" fmla="*/ 0 h 37"/>
                  <a:gd name="T4" fmla="*/ 28 w 28"/>
                  <a:gd name="T5" fmla="*/ 37 h 37"/>
                  <a:gd name="T6" fmla="*/ 0 w 28"/>
                  <a:gd name="T7" fmla="*/ 37 h 37"/>
                  <a:gd name="T8" fmla="*/ 0 w 28"/>
                  <a:gd name="T9" fmla="*/ 0 h 37"/>
                  <a:gd name="T10" fmla="*/ 9 w 28"/>
                  <a:gd name="T11" fmla="*/ 18 h 37"/>
                  <a:gd name="T12" fmla="*/ 28 w 28"/>
                  <a:gd name="T13" fmla="*/ 18 h 37"/>
                  <a:gd name="T14" fmla="*/ 28 w 28"/>
                  <a:gd name="T15" fmla="*/ 37 h 37"/>
                  <a:gd name="T16" fmla="*/ 9 w 28"/>
                  <a:gd name="T17" fmla="*/ 37 h 37"/>
                  <a:gd name="T18" fmla="*/ 9 w 28"/>
                  <a:gd name="T19" fmla="*/ 18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37"/>
                  <a:gd name="T32" fmla="*/ 28 w 28"/>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37">
                    <a:moveTo>
                      <a:pt x="0" y="0"/>
                    </a:moveTo>
                    <a:lnTo>
                      <a:pt x="28" y="0"/>
                    </a:lnTo>
                    <a:lnTo>
                      <a:pt x="28" y="37"/>
                    </a:lnTo>
                    <a:lnTo>
                      <a:pt x="0" y="37"/>
                    </a:lnTo>
                    <a:lnTo>
                      <a:pt x="0" y="0"/>
                    </a:lnTo>
                    <a:close/>
                    <a:moveTo>
                      <a:pt x="9" y="18"/>
                    </a:moveTo>
                    <a:lnTo>
                      <a:pt x="28" y="18"/>
                    </a:lnTo>
                    <a:lnTo>
                      <a:pt x="28" y="37"/>
                    </a:lnTo>
                    <a:lnTo>
                      <a:pt x="9" y="37"/>
                    </a:lnTo>
                    <a:lnTo>
                      <a:pt x="9"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54" name="Freeform 183">
                <a:extLst>
                  <a:ext uri="{FF2B5EF4-FFF2-40B4-BE49-F238E27FC236}">
                    <a16:creationId xmlns:a16="http://schemas.microsoft.com/office/drawing/2014/main" id="{8CD5A3F0-54C0-4F1E-89B0-DE43C750FAC1}"/>
                  </a:ext>
                </a:extLst>
              </p:cNvPr>
              <p:cNvSpPr>
                <a:spLocks noEditPoints="1"/>
              </p:cNvSpPr>
              <p:nvPr/>
            </p:nvSpPr>
            <p:spPr bwMode="auto">
              <a:xfrm>
                <a:off x="3652" y="2072"/>
                <a:ext cx="19" cy="19"/>
              </a:xfrm>
              <a:custGeom>
                <a:avLst/>
                <a:gdLst>
                  <a:gd name="T0" fmla="*/ 0 w 19"/>
                  <a:gd name="T1" fmla="*/ 0 h 19"/>
                  <a:gd name="T2" fmla="*/ 19 w 19"/>
                  <a:gd name="T3" fmla="*/ 0 h 19"/>
                  <a:gd name="T4" fmla="*/ 19 w 19"/>
                  <a:gd name="T5" fmla="*/ 19 h 19"/>
                  <a:gd name="T6" fmla="*/ 0 w 19"/>
                  <a:gd name="T7" fmla="*/ 19 h 19"/>
                  <a:gd name="T8" fmla="*/ 0 w 19"/>
                  <a:gd name="T9" fmla="*/ 0 h 19"/>
                  <a:gd name="T10" fmla="*/ 19 w 19"/>
                  <a:gd name="T11" fmla="*/ 19 h 19"/>
                  <a:gd name="T12" fmla="*/ 19 w 19"/>
                  <a:gd name="T13" fmla="*/ 19 h 19"/>
                  <a:gd name="T14" fmla="*/ 19 w 19"/>
                  <a:gd name="T15" fmla="*/ 19 h 19"/>
                  <a:gd name="T16" fmla="*/ 19 w 19"/>
                  <a:gd name="T17" fmla="*/ 19 h 19"/>
                  <a:gd name="T18" fmla="*/ 19 w 19"/>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9"/>
                  <a:gd name="T32" fmla="*/ 19 w 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9">
                    <a:moveTo>
                      <a:pt x="0" y="0"/>
                    </a:moveTo>
                    <a:lnTo>
                      <a:pt x="19" y="0"/>
                    </a:lnTo>
                    <a:lnTo>
                      <a:pt x="19" y="19"/>
                    </a:lnTo>
                    <a:lnTo>
                      <a:pt x="0" y="19"/>
                    </a:lnTo>
                    <a:lnTo>
                      <a:pt x="0" y="0"/>
                    </a:lnTo>
                    <a:close/>
                    <a:moveTo>
                      <a:pt x="19" y="19"/>
                    </a:moveTo>
                    <a:lnTo>
                      <a:pt x="19"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55" name="Freeform 184">
                <a:extLst>
                  <a:ext uri="{FF2B5EF4-FFF2-40B4-BE49-F238E27FC236}">
                    <a16:creationId xmlns:a16="http://schemas.microsoft.com/office/drawing/2014/main" id="{7CC5C377-9984-402A-BD63-4C9DA0774C2D}"/>
                  </a:ext>
                </a:extLst>
              </p:cNvPr>
              <p:cNvSpPr>
                <a:spLocks noEditPoints="1"/>
              </p:cNvSpPr>
              <p:nvPr/>
            </p:nvSpPr>
            <p:spPr bwMode="auto">
              <a:xfrm>
                <a:off x="3671" y="2091"/>
                <a:ext cx="0" cy="0"/>
              </a:xfrm>
              <a:custGeom>
                <a:avLst/>
                <a:gdLst>
                  <a:gd name="T0" fmla="*/ 0 60000 65536"/>
                  <a:gd name="T1" fmla="*/ 0 60000 65536"/>
                  <a:gd name="T2" fmla="*/ 0 60000 65536"/>
                  <a:gd name="T3" fmla="*/ 0 60000 65536"/>
                  <a:gd name="T4" fmla="*/ 0 60000 65536"/>
                  <a:gd name="T5" fmla="*/ 0 60000 65536"/>
                  <a:gd name="T6" fmla="*/ 0 60000 65536"/>
                  <a:gd name="T7" fmla="*/ 0 60000 65536"/>
                  <a:gd name="T8" fmla="*/ 0 60000 65536"/>
                  <a:gd name="T9" fmla="*/ 0 60000 65536"/>
                </a:gdLst>
                <a:ahLst/>
                <a:cxnLst>
                  <a:cxn ang="T0">
                    <a:pos x="0" y="0"/>
                  </a:cxn>
                  <a:cxn ang="T1">
                    <a:pos x="0" y="0"/>
                  </a:cxn>
                  <a:cxn ang="T2">
                    <a:pos x="0" y="0"/>
                  </a:cxn>
                  <a:cxn ang="T3">
                    <a:pos x="0" y="0"/>
                  </a:cxn>
                  <a:cxn ang="T4">
                    <a:pos x="0" y="0"/>
                  </a:cxn>
                  <a:cxn ang="T5">
                    <a:pos x="0" y="0"/>
                  </a:cxn>
                  <a:cxn ang="T6">
                    <a:pos x="0" y="0"/>
                  </a:cxn>
                  <a:cxn ang="T7">
                    <a:pos x="0" y="0"/>
                  </a:cxn>
                  <a:cxn ang="T8">
                    <a:pos x="0" y="0"/>
                  </a:cxn>
                  <a:cxn ang="T9">
                    <a:pos x="0" y="0"/>
                  </a:cxn>
                </a:cxnLst>
                <a:rect l="0" t="0" r="0" b="0"/>
                <a:pathLst>
                  <a:path>
                    <a:moveTo>
                      <a:pt x="0" y="0"/>
                    </a:moveTo>
                    <a:lnTo>
                      <a:pt x="0" y="0"/>
                    </a:lnTo>
                    <a:close/>
                    <a:moveTo>
                      <a:pt x="0" y="0"/>
                    </a:move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56" name="Rectangle 185">
                <a:extLst>
                  <a:ext uri="{FF2B5EF4-FFF2-40B4-BE49-F238E27FC236}">
                    <a16:creationId xmlns:a16="http://schemas.microsoft.com/office/drawing/2014/main" id="{9210C059-5195-438B-91D0-198C7543C16C}"/>
                  </a:ext>
                </a:extLst>
              </p:cNvPr>
              <p:cNvSpPr>
                <a:spLocks noChangeArrowheads="1"/>
              </p:cNvSpPr>
              <p:nvPr/>
            </p:nvSpPr>
            <p:spPr bwMode="auto">
              <a:xfrm>
                <a:off x="3300" y="1313"/>
                <a:ext cx="371" cy="77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457" name="Freeform 186">
                <a:extLst>
                  <a:ext uri="{FF2B5EF4-FFF2-40B4-BE49-F238E27FC236}">
                    <a16:creationId xmlns:a16="http://schemas.microsoft.com/office/drawing/2014/main" id="{C9477250-5618-40D3-93D3-C6165E7DF0B0}"/>
                  </a:ext>
                </a:extLst>
              </p:cNvPr>
              <p:cNvSpPr>
                <a:spLocks noEditPoints="1"/>
              </p:cNvSpPr>
              <p:nvPr/>
            </p:nvSpPr>
            <p:spPr bwMode="auto">
              <a:xfrm>
                <a:off x="3337" y="1359"/>
                <a:ext cx="287" cy="667"/>
              </a:xfrm>
              <a:custGeom>
                <a:avLst/>
                <a:gdLst>
                  <a:gd name="T0" fmla="*/ 0 w 287"/>
                  <a:gd name="T1" fmla="*/ 602 h 667"/>
                  <a:gd name="T2" fmla="*/ 287 w 287"/>
                  <a:gd name="T3" fmla="*/ 602 h 667"/>
                  <a:gd name="T4" fmla="*/ 287 w 287"/>
                  <a:gd name="T5" fmla="*/ 667 h 667"/>
                  <a:gd name="T6" fmla="*/ 0 w 287"/>
                  <a:gd name="T7" fmla="*/ 667 h 667"/>
                  <a:gd name="T8" fmla="*/ 0 w 287"/>
                  <a:gd name="T9" fmla="*/ 602 h 667"/>
                  <a:gd name="T10" fmla="*/ 0 w 287"/>
                  <a:gd name="T11" fmla="*/ 500 h 667"/>
                  <a:gd name="T12" fmla="*/ 287 w 287"/>
                  <a:gd name="T13" fmla="*/ 500 h 667"/>
                  <a:gd name="T14" fmla="*/ 287 w 287"/>
                  <a:gd name="T15" fmla="*/ 565 h 667"/>
                  <a:gd name="T16" fmla="*/ 0 w 287"/>
                  <a:gd name="T17" fmla="*/ 565 h 667"/>
                  <a:gd name="T18" fmla="*/ 0 w 287"/>
                  <a:gd name="T19" fmla="*/ 500 h 667"/>
                  <a:gd name="T20" fmla="*/ 0 w 287"/>
                  <a:gd name="T21" fmla="*/ 389 h 667"/>
                  <a:gd name="T22" fmla="*/ 287 w 287"/>
                  <a:gd name="T23" fmla="*/ 389 h 667"/>
                  <a:gd name="T24" fmla="*/ 287 w 287"/>
                  <a:gd name="T25" fmla="*/ 463 h 667"/>
                  <a:gd name="T26" fmla="*/ 0 w 287"/>
                  <a:gd name="T27" fmla="*/ 463 h 667"/>
                  <a:gd name="T28" fmla="*/ 0 w 287"/>
                  <a:gd name="T29" fmla="*/ 389 h 667"/>
                  <a:gd name="T30" fmla="*/ 0 w 287"/>
                  <a:gd name="T31" fmla="*/ 287 h 667"/>
                  <a:gd name="T32" fmla="*/ 287 w 287"/>
                  <a:gd name="T33" fmla="*/ 287 h 667"/>
                  <a:gd name="T34" fmla="*/ 287 w 287"/>
                  <a:gd name="T35" fmla="*/ 361 h 667"/>
                  <a:gd name="T36" fmla="*/ 0 w 287"/>
                  <a:gd name="T37" fmla="*/ 361 h 667"/>
                  <a:gd name="T38" fmla="*/ 0 w 287"/>
                  <a:gd name="T39" fmla="*/ 287 h 667"/>
                  <a:gd name="T40" fmla="*/ 0 w 287"/>
                  <a:gd name="T41" fmla="*/ 148 h 667"/>
                  <a:gd name="T42" fmla="*/ 287 w 287"/>
                  <a:gd name="T43" fmla="*/ 148 h 667"/>
                  <a:gd name="T44" fmla="*/ 287 w 287"/>
                  <a:gd name="T45" fmla="*/ 259 h 667"/>
                  <a:gd name="T46" fmla="*/ 0 w 287"/>
                  <a:gd name="T47" fmla="*/ 259 h 667"/>
                  <a:gd name="T48" fmla="*/ 0 w 287"/>
                  <a:gd name="T49" fmla="*/ 148 h 667"/>
                  <a:gd name="T50" fmla="*/ 0 w 287"/>
                  <a:gd name="T51" fmla="*/ 0 h 667"/>
                  <a:gd name="T52" fmla="*/ 287 w 287"/>
                  <a:gd name="T53" fmla="*/ 0 h 667"/>
                  <a:gd name="T54" fmla="*/ 287 w 287"/>
                  <a:gd name="T55" fmla="*/ 111 h 667"/>
                  <a:gd name="T56" fmla="*/ 0 w 287"/>
                  <a:gd name="T57" fmla="*/ 111 h 667"/>
                  <a:gd name="T58" fmla="*/ 0 w 287"/>
                  <a:gd name="T59" fmla="*/ 0 h 6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87"/>
                  <a:gd name="T91" fmla="*/ 0 h 667"/>
                  <a:gd name="T92" fmla="*/ 287 w 287"/>
                  <a:gd name="T93" fmla="*/ 667 h 66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87" h="667">
                    <a:moveTo>
                      <a:pt x="0" y="602"/>
                    </a:moveTo>
                    <a:lnTo>
                      <a:pt x="287" y="602"/>
                    </a:lnTo>
                    <a:lnTo>
                      <a:pt x="287" y="667"/>
                    </a:lnTo>
                    <a:lnTo>
                      <a:pt x="0" y="667"/>
                    </a:lnTo>
                    <a:lnTo>
                      <a:pt x="0" y="602"/>
                    </a:lnTo>
                    <a:close/>
                    <a:moveTo>
                      <a:pt x="0" y="500"/>
                    </a:moveTo>
                    <a:lnTo>
                      <a:pt x="287" y="500"/>
                    </a:lnTo>
                    <a:lnTo>
                      <a:pt x="287" y="565"/>
                    </a:lnTo>
                    <a:lnTo>
                      <a:pt x="0" y="565"/>
                    </a:lnTo>
                    <a:lnTo>
                      <a:pt x="0" y="500"/>
                    </a:lnTo>
                    <a:close/>
                    <a:moveTo>
                      <a:pt x="0" y="389"/>
                    </a:moveTo>
                    <a:lnTo>
                      <a:pt x="287" y="389"/>
                    </a:lnTo>
                    <a:lnTo>
                      <a:pt x="287" y="463"/>
                    </a:lnTo>
                    <a:lnTo>
                      <a:pt x="0" y="463"/>
                    </a:lnTo>
                    <a:lnTo>
                      <a:pt x="0" y="389"/>
                    </a:lnTo>
                    <a:close/>
                    <a:moveTo>
                      <a:pt x="0" y="287"/>
                    </a:moveTo>
                    <a:lnTo>
                      <a:pt x="287" y="287"/>
                    </a:lnTo>
                    <a:lnTo>
                      <a:pt x="287" y="361"/>
                    </a:lnTo>
                    <a:lnTo>
                      <a:pt x="0" y="361"/>
                    </a:lnTo>
                    <a:lnTo>
                      <a:pt x="0" y="287"/>
                    </a:lnTo>
                    <a:close/>
                    <a:moveTo>
                      <a:pt x="0" y="148"/>
                    </a:moveTo>
                    <a:lnTo>
                      <a:pt x="287" y="148"/>
                    </a:lnTo>
                    <a:lnTo>
                      <a:pt x="287" y="259"/>
                    </a:lnTo>
                    <a:lnTo>
                      <a:pt x="0" y="259"/>
                    </a:lnTo>
                    <a:lnTo>
                      <a:pt x="0" y="148"/>
                    </a:lnTo>
                    <a:close/>
                    <a:moveTo>
                      <a:pt x="0" y="0"/>
                    </a:moveTo>
                    <a:lnTo>
                      <a:pt x="287" y="0"/>
                    </a:lnTo>
                    <a:lnTo>
                      <a:pt x="287" y="111"/>
                    </a:lnTo>
                    <a:lnTo>
                      <a:pt x="0" y="111"/>
                    </a:lnTo>
                    <a:lnTo>
                      <a:pt x="0" y="0"/>
                    </a:lnTo>
                    <a:close/>
                  </a:path>
                </a:pathLst>
              </a:custGeom>
              <a:solidFill>
                <a:srgbClr val="C0C0C0"/>
              </a:solidFill>
              <a:ln w="14288">
                <a:solidFill>
                  <a:srgbClr val="000000"/>
                </a:solidFill>
                <a:round/>
                <a:headEnd/>
                <a:tailEnd/>
              </a:ln>
            </p:spPr>
            <p:txBody>
              <a:bodyPr/>
              <a:lstStyle/>
              <a:p>
                <a:endParaRPr lang="en-US"/>
              </a:p>
            </p:txBody>
          </p:sp>
          <p:sp>
            <p:nvSpPr>
              <p:cNvPr id="8458" name="Rectangle 187">
                <a:extLst>
                  <a:ext uri="{FF2B5EF4-FFF2-40B4-BE49-F238E27FC236}">
                    <a16:creationId xmlns:a16="http://schemas.microsoft.com/office/drawing/2014/main" id="{0E7FAE3B-E15B-4B88-83FA-623416130736}"/>
                  </a:ext>
                </a:extLst>
              </p:cNvPr>
              <p:cNvSpPr>
                <a:spLocks noChangeArrowheads="1"/>
              </p:cNvSpPr>
              <p:nvPr/>
            </p:nvSpPr>
            <p:spPr bwMode="auto">
              <a:xfrm>
                <a:off x="3254" y="2535"/>
                <a:ext cx="454" cy="2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459" name="Freeform 188">
                <a:extLst>
                  <a:ext uri="{FF2B5EF4-FFF2-40B4-BE49-F238E27FC236}">
                    <a16:creationId xmlns:a16="http://schemas.microsoft.com/office/drawing/2014/main" id="{6E847298-9A87-4C6D-A602-FA4495F9260F}"/>
                  </a:ext>
                </a:extLst>
              </p:cNvPr>
              <p:cNvSpPr>
                <a:spLocks/>
              </p:cNvSpPr>
              <p:nvPr/>
            </p:nvSpPr>
            <p:spPr bwMode="auto">
              <a:xfrm>
                <a:off x="3448" y="2165"/>
                <a:ext cx="65" cy="74"/>
              </a:xfrm>
              <a:custGeom>
                <a:avLst/>
                <a:gdLst>
                  <a:gd name="T0" fmla="*/ 65 w 65"/>
                  <a:gd name="T1" fmla="*/ 0 h 74"/>
                  <a:gd name="T2" fmla="*/ 37 w 65"/>
                  <a:gd name="T3" fmla="*/ 9 h 74"/>
                  <a:gd name="T4" fmla="*/ 10 w 65"/>
                  <a:gd name="T5" fmla="*/ 37 h 74"/>
                  <a:gd name="T6" fmla="*/ 0 w 65"/>
                  <a:gd name="T7" fmla="*/ 74 h 74"/>
                  <a:gd name="T8" fmla="*/ 0 w 65"/>
                  <a:gd name="T9" fmla="*/ 0 h 74"/>
                  <a:gd name="T10" fmla="*/ 65 w 65"/>
                  <a:gd name="T11" fmla="*/ 0 h 74"/>
                  <a:gd name="T12" fmla="*/ 0 60000 65536"/>
                  <a:gd name="T13" fmla="*/ 0 60000 65536"/>
                  <a:gd name="T14" fmla="*/ 0 60000 65536"/>
                  <a:gd name="T15" fmla="*/ 0 60000 65536"/>
                  <a:gd name="T16" fmla="*/ 0 60000 65536"/>
                  <a:gd name="T17" fmla="*/ 0 60000 65536"/>
                  <a:gd name="T18" fmla="*/ 0 w 65"/>
                  <a:gd name="T19" fmla="*/ 0 h 74"/>
                  <a:gd name="T20" fmla="*/ 65 w 65"/>
                  <a:gd name="T21" fmla="*/ 74 h 74"/>
                </a:gdLst>
                <a:ahLst/>
                <a:cxnLst>
                  <a:cxn ang="T12">
                    <a:pos x="T0" y="T1"/>
                  </a:cxn>
                  <a:cxn ang="T13">
                    <a:pos x="T2" y="T3"/>
                  </a:cxn>
                  <a:cxn ang="T14">
                    <a:pos x="T4" y="T5"/>
                  </a:cxn>
                  <a:cxn ang="T15">
                    <a:pos x="T6" y="T7"/>
                  </a:cxn>
                  <a:cxn ang="T16">
                    <a:pos x="T8" y="T9"/>
                  </a:cxn>
                  <a:cxn ang="T17">
                    <a:pos x="T10" y="T11"/>
                  </a:cxn>
                </a:cxnLst>
                <a:rect l="T18" t="T19" r="T20" b="T21"/>
                <a:pathLst>
                  <a:path w="65" h="74">
                    <a:moveTo>
                      <a:pt x="65" y="0"/>
                    </a:moveTo>
                    <a:lnTo>
                      <a:pt x="37" y="9"/>
                    </a:lnTo>
                    <a:lnTo>
                      <a:pt x="10" y="37"/>
                    </a:lnTo>
                    <a:lnTo>
                      <a:pt x="0" y="74"/>
                    </a:lnTo>
                    <a:lnTo>
                      <a:pt x="0" y="0"/>
                    </a:lnTo>
                    <a:lnTo>
                      <a:pt x="65"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0" name="Freeform 189">
                <a:extLst>
                  <a:ext uri="{FF2B5EF4-FFF2-40B4-BE49-F238E27FC236}">
                    <a16:creationId xmlns:a16="http://schemas.microsoft.com/office/drawing/2014/main" id="{5FFC0CD8-D98E-4989-B50C-E361A41DB9D3}"/>
                  </a:ext>
                </a:extLst>
              </p:cNvPr>
              <p:cNvSpPr>
                <a:spLocks/>
              </p:cNvSpPr>
              <p:nvPr/>
            </p:nvSpPr>
            <p:spPr bwMode="auto">
              <a:xfrm>
                <a:off x="3448" y="2165"/>
                <a:ext cx="65" cy="74"/>
              </a:xfrm>
              <a:custGeom>
                <a:avLst/>
                <a:gdLst>
                  <a:gd name="T0" fmla="*/ 65 w 65"/>
                  <a:gd name="T1" fmla="*/ 0 h 74"/>
                  <a:gd name="T2" fmla="*/ 37 w 65"/>
                  <a:gd name="T3" fmla="*/ 9 h 74"/>
                  <a:gd name="T4" fmla="*/ 10 w 65"/>
                  <a:gd name="T5" fmla="*/ 37 h 74"/>
                  <a:gd name="T6" fmla="*/ 0 w 65"/>
                  <a:gd name="T7" fmla="*/ 74 h 74"/>
                  <a:gd name="T8" fmla="*/ 37 w 65"/>
                  <a:gd name="T9" fmla="*/ 74 h 74"/>
                  <a:gd name="T10" fmla="*/ 37 w 65"/>
                  <a:gd name="T11" fmla="*/ 55 h 74"/>
                  <a:gd name="T12" fmla="*/ 47 w 65"/>
                  <a:gd name="T13" fmla="*/ 46 h 74"/>
                  <a:gd name="T14" fmla="*/ 65 w 65"/>
                  <a:gd name="T15" fmla="*/ 37 h 74"/>
                  <a:gd name="T16" fmla="*/ 65 w 65"/>
                  <a:gd name="T17" fmla="*/ 0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
                  <a:gd name="T28" fmla="*/ 0 h 74"/>
                  <a:gd name="T29" fmla="*/ 65 w 65"/>
                  <a:gd name="T30" fmla="*/ 74 h 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 h="74">
                    <a:moveTo>
                      <a:pt x="65" y="0"/>
                    </a:moveTo>
                    <a:lnTo>
                      <a:pt x="37" y="9"/>
                    </a:lnTo>
                    <a:lnTo>
                      <a:pt x="10" y="37"/>
                    </a:lnTo>
                    <a:lnTo>
                      <a:pt x="0" y="74"/>
                    </a:lnTo>
                    <a:lnTo>
                      <a:pt x="37" y="74"/>
                    </a:lnTo>
                    <a:lnTo>
                      <a:pt x="37" y="55"/>
                    </a:lnTo>
                    <a:lnTo>
                      <a:pt x="47" y="46"/>
                    </a:lnTo>
                    <a:lnTo>
                      <a:pt x="65" y="37"/>
                    </a:lnTo>
                    <a:lnTo>
                      <a:pt x="65"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1" name="Freeform 190">
                <a:extLst>
                  <a:ext uri="{FF2B5EF4-FFF2-40B4-BE49-F238E27FC236}">
                    <a16:creationId xmlns:a16="http://schemas.microsoft.com/office/drawing/2014/main" id="{77BC2DCF-0C7D-492B-9B07-A6D8D96069FD}"/>
                  </a:ext>
                </a:extLst>
              </p:cNvPr>
              <p:cNvSpPr>
                <a:spLocks/>
              </p:cNvSpPr>
              <p:nvPr/>
            </p:nvSpPr>
            <p:spPr bwMode="auto">
              <a:xfrm>
                <a:off x="3485" y="2202"/>
                <a:ext cx="28" cy="37"/>
              </a:xfrm>
              <a:custGeom>
                <a:avLst/>
                <a:gdLst>
                  <a:gd name="T0" fmla="*/ 28 w 28"/>
                  <a:gd name="T1" fmla="*/ 0 h 37"/>
                  <a:gd name="T2" fmla="*/ 10 w 28"/>
                  <a:gd name="T3" fmla="*/ 9 h 37"/>
                  <a:gd name="T4" fmla="*/ 0 w 28"/>
                  <a:gd name="T5" fmla="*/ 18 h 37"/>
                  <a:gd name="T6" fmla="*/ 0 w 28"/>
                  <a:gd name="T7" fmla="*/ 37 h 37"/>
                  <a:gd name="T8" fmla="*/ 28 w 28"/>
                  <a:gd name="T9" fmla="*/ 37 h 37"/>
                  <a:gd name="T10" fmla="*/ 28 w 28"/>
                  <a:gd name="T11" fmla="*/ 37 h 37"/>
                  <a:gd name="T12" fmla="*/ 28 w 28"/>
                  <a:gd name="T13" fmla="*/ 0 h 37"/>
                  <a:gd name="T14" fmla="*/ 0 60000 65536"/>
                  <a:gd name="T15" fmla="*/ 0 60000 65536"/>
                  <a:gd name="T16" fmla="*/ 0 60000 65536"/>
                  <a:gd name="T17" fmla="*/ 0 60000 65536"/>
                  <a:gd name="T18" fmla="*/ 0 60000 65536"/>
                  <a:gd name="T19" fmla="*/ 0 60000 65536"/>
                  <a:gd name="T20" fmla="*/ 0 60000 65536"/>
                  <a:gd name="T21" fmla="*/ 0 w 28"/>
                  <a:gd name="T22" fmla="*/ 0 h 37"/>
                  <a:gd name="T23" fmla="*/ 28 w 28"/>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37">
                    <a:moveTo>
                      <a:pt x="28" y="0"/>
                    </a:moveTo>
                    <a:lnTo>
                      <a:pt x="10" y="9"/>
                    </a:lnTo>
                    <a:lnTo>
                      <a:pt x="0" y="18"/>
                    </a:lnTo>
                    <a:lnTo>
                      <a:pt x="0" y="37"/>
                    </a:lnTo>
                    <a:lnTo>
                      <a:pt x="28" y="37"/>
                    </a:lnTo>
                    <a:lnTo>
                      <a:pt x="2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2" name="Freeform 191">
                <a:extLst>
                  <a:ext uri="{FF2B5EF4-FFF2-40B4-BE49-F238E27FC236}">
                    <a16:creationId xmlns:a16="http://schemas.microsoft.com/office/drawing/2014/main" id="{464AF958-984C-4B5D-BA2A-F5622723109D}"/>
                  </a:ext>
                </a:extLst>
              </p:cNvPr>
              <p:cNvSpPr>
                <a:spLocks/>
              </p:cNvSpPr>
              <p:nvPr/>
            </p:nvSpPr>
            <p:spPr bwMode="auto">
              <a:xfrm>
                <a:off x="3458" y="2183"/>
                <a:ext cx="46" cy="37"/>
              </a:xfrm>
              <a:custGeom>
                <a:avLst/>
                <a:gdLst>
                  <a:gd name="T0" fmla="*/ 46 w 46"/>
                  <a:gd name="T1" fmla="*/ 0 h 37"/>
                  <a:gd name="T2" fmla="*/ 27 w 46"/>
                  <a:gd name="T3" fmla="*/ 0 h 37"/>
                  <a:gd name="T4" fmla="*/ 9 w 46"/>
                  <a:gd name="T5" fmla="*/ 19 h 37"/>
                  <a:gd name="T6" fmla="*/ 0 w 46"/>
                  <a:gd name="T7" fmla="*/ 37 h 37"/>
                  <a:gd name="T8" fmla="*/ 0 w 46"/>
                  <a:gd name="T9" fmla="*/ 0 h 37"/>
                  <a:gd name="T10" fmla="*/ 46 w 46"/>
                  <a:gd name="T11" fmla="*/ 0 h 37"/>
                  <a:gd name="T12" fmla="*/ 0 60000 65536"/>
                  <a:gd name="T13" fmla="*/ 0 60000 65536"/>
                  <a:gd name="T14" fmla="*/ 0 60000 65536"/>
                  <a:gd name="T15" fmla="*/ 0 60000 65536"/>
                  <a:gd name="T16" fmla="*/ 0 60000 65536"/>
                  <a:gd name="T17" fmla="*/ 0 60000 65536"/>
                  <a:gd name="T18" fmla="*/ 0 w 46"/>
                  <a:gd name="T19" fmla="*/ 0 h 37"/>
                  <a:gd name="T20" fmla="*/ 46 w 46"/>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6" h="37">
                    <a:moveTo>
                      <a:pt x="46" y="0"/>
                    </a:moveTo>
                    <a:lnTo>
                      <a:pt x="27" y="0"/>
                    </a:lnTo>
                    <a:lnTo>
                      <a:pt x="9" y="19"/>
                    </a:lnTo>
                    <a:lnTo>
                      <a:pt x="0" y="37"/>
                    </a:lnTo>
                    <a:lnTo>
                      <a:pt x="0" y="0"/>
                    </a:lnTo>
                    <a:lnTo>
                      <a:pt x="4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3" name="Freeform 192">
                <a:extLst>
                  <a:ext uri="{FF2B5EF4-FFF2-40B4-BE49-F238E27FC236}">
                    <a16:creationId xmlns:a16="http://schemas.microsoft.com/office/drawing/2014/main" id="{85F0E63F-F397-4DA8-A5AC-8DA749E90234}"/>
                  </a:ext>
                </a:extLst>
              </p:cNvPr>
              <p:cNvSpPr>
                <a:spLocks/>
              </p:cNvSpPr>
              <p:nvPr/>
            </p:nvSpPr>
            <p:spPr bwMode="auto">
              <a:xfrm>
                <a:off x="3458" y="2183"/>
                <a:ext cx="46" cy="37"/>
              </a:xfrm>
              <a:custGeom>
                <a:avLst/>
                <a:gdLst>
                  <a:gd name="T0" fmla="*/ 46 w 46"/>
                  <a:gd name="T1" fmla="*/ 0 h 37"/>
                  <a:gd name="T2" fmla="*/ 27 w 46"/>
                  <a:gd name="T3" fmla="*/ 0 h 37"/>
                  <a:gd name="T4" fmla="*/ 9 w 46"/>
                  <a:gd name="T5" fmla="*/ 19 h 37"/>
                  <a:gd name="T6" fmla="*/ 0 w 46"/>
                  <a:gd name="T7" fmla="*/ 37 h 37"/>
                  <a:gd name="T8" fmla="*/ 46 w 46"/>
                  <a:gd name="T9" fmla="*/ 37 h 37"/>
                  <a:gd name="T10" fmla="*/ 46 w 46"/>
                  <a:gd name="T11" fmla="*/ 37 h 37"/>
                  <a:gd name="T12" fmla="*/ 46 w 46"/>
                  <a:gd name="T13" fmla="*/ 0 h 37"/>
                  <a:gd name="T14" fmla="*/ 0 60000 65536"/>
                  <a:gd name="T15" fmla="*/ 0 60000 65536"/>
                  <a:gd name="T16" fmla="*/ 0 60000 65536"/>
                  <a:gd name="T17" fmla="*/ 0 60000 65536"/>
                  <a:gd name="T18" fmla="*/ 0 60000 65536"/>
                  <a:gd name="T19" fmla="*/ 0 60000 65536"/>
                  <a:gd name="T20" fmla="*/ 0 60000 65536"/>
                  <a:gd name="T21" fmla="*/ 0 w 46"/>
                  <a:gd name="T22" fmla="*/ 0 h 37"/>
                  <a:gd name="T23" fmla="*/ 46 w 4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37">
                    <a:moveTo>
                      <a:pt x="46" y="0"/>
                    </a:moveTo>
                    <a:lnTo>
                      <a:pt x="27" y="0"/>
                    </a:lnTo>
                    <a:lnTo>
                      <a:pt x="9" y="19"/>
                    </a:lnTo>
                    <a:lnTo>
                      <a:pt x="0" y="37"/>
                    </a:lnTo>
                    <a:lnTo>
                      <a:pt x="46" y="37"/>
                    </a:lnTo>
                    <a:lnTo>
                      <a:pt x="46"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4" name="Freeform 193">
                <a:extLst>
                  <a:ext uri="{FF2B5EF4-FFF2-40B4-BE49-F238E27FC236}">
                    <a16:creationId xmlns:a16="http://schemas.microsoft.com/office/drawing/2014/main" id="{74BD674B-5019-41A0-A35D-40906E021953}"/>
                  </a:ext>
                </a:extLst>
              </p:cNvPr>
              <p:cNvSpPr>
                <a:spLocks/>
              </p:cNvSpPr>
              <p:nvPr/>
            </p:nvSpPr>
            <p:spPr bwMode="auto">
              <a:xfrm>
                <a:off x="3458" y="2267"/>
                <a:ext cx="46" cy="37"/>
              </a:xfrm>
              <a:custGeom>
                <a:avLst/>
                <a:gdLst>
                  <a:gd name="T0" fmla="*/ 46 w 46"/>
                  <a:gd name="T1" fmla="*/ 0 h 37"/>
                  <a:gd name="T2" fmla="*/ 27 w 46"/>
                  <a:gd name="T3" fmla="*/ 0 h 37"/>
                  <a:gd name="T4" fmla="*/ 9 w 46"/>
                  <a:gd name="T5" fmla="*/ 18 h 37"/>
                  <a:gd name="T6" fmla="*/ 0 w 46"/>
                  <a:gd name="T7" fmla="*/ 37 h 37"/>
                  <a:gd name="T8" fmla="*/ 0 w 46"/>
                  <a:gd name="T9" fmla="*/ 0 h 37"/>
                  <a:gd name="T10" fmla="*/ 46 w 46"/>
                  <a:gd name="T11" fmla="*/ 0 h 37"/>
                  <a:gd name="T12" fmla="*/ 0 60000 65536"/>
                  <a:gd name="T13" fmla="*/ 0 60000 65536"/>
                  <a:gd name="T14" fmla="*/ 0 60000 65536"/>
                  <a:gd name="T15" fmla="*/ 0 60000 65536"/>
                  <a:gd name="T16" fmla="*/ 0 60000 65536"/>
                  <a:gd name="T17" fmla="*/ 0 60000 65536"/>
                  <a:gd name="T18" fmla="*/ 0 w 46"/>
                  <a:gd name="T19" fmla="*/ 0 h 37"/>
                  <a:gd name="T20" fmla="*/ 46 w 46"/>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6" h="37">
                    <a:moveTo>
                      <a:pt x="46" y="0"/>
                    </a:moveTo>
                    <a:lnTo>
                      <a:pt x="27" y="0"/>
                    </a:lnTo>
                    <a:lnTo>
                      <a:pt x="9" y="18"/>
                    </a:lnTo>
                    <a:lnTo>
                      <a:pt x="0" y="37"/>
                    </a:lnTo>
                    <a:lnTo>
                      <a:pt x="0" y="0"/>
                    </a:lnTo>
                    <a:lnTo>
                      <a:pt x="46"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5" name="Freeform 194">
                <a:extLst>
                  <a:ext uri="{FF2B5EF4-FFF2-40B4-BE49-F238E27FC236}">
                    <a16:creationId xmlns:a16="http://schemas.microsoft.com/office/drawing/2014/main" id="{8E25456D-0FA2-455A-979A-DF0DF37A2679}"/>
                  </a:ext>
                </a:extLst>
              </p:cNvPr>
              <p:cNvSpPr>
                <a:spLocks/>
              </p:cNvSpPr>
              <p:nvPr/>
            </p:nvSpPr>
            <p:spPr bwMode="auto">
              <a:xfrm>
                <a:off x="3458" y="2267"/>
                <a:ext cx="46" cy="37"/>
              </a:xfrm>
              <a:custGeom>
                <a:avLst/>
                <a:gdLst>
                  <a:gd name="T0" fmla="*/ 46 w 46"/>
                  <a:gd name="T1" fmla="*/ 0 h 37"/>
                  <a:gd name="T2" fmla="*/ 27 w 46"/>
                  <a:gd name="T3" fmla="*/ 0 h 37"/>
                  <a:gd name="T4" fmla="*/ 9 w 46"/>
                  <a:gd name="T5" fmla="*/ 18 h 37"/>
                  <a:gd name="T6" fmla="*/ 0 w 46"/>
                  <a:gd name="T7" fmla="*/ 37 h 37"/>
                  <a:gd name="T8" fmla="*/ 46 w 46"/>
                  <a:gd name="T9" fmla="*/ 37 h 37"/>
                  <a:gd name="T10" fmla="*/ 46 w 46"/>
                  <a:gd name="T11" fmla="*/ 37 h 37"/>
                  <a:gd name="T12" fmla="*/ 46 w 46"/>
                  <a:gd name="T13" fmla="*/ 0 h 37"/>
                  <a:gd name="T14" fmla="*/ 0 60000 65536"/>
                  <a:gd name="T15" fmla="*/ 0 60000 65536"/>
                  <a:gd name="T16" fmla="*/ 0 60000 65536"/>
                  <a:gd name="T17" fmla="*/ 0 60000 65536"/>
                  <a:gd name="T18" fmla="*/ 0 60000 65536"/>
                  <a:gd name="T19" fmla="*/ 0 60000 65536"/>
                  <a:gd name="T20" fmla="*/ 0 60000 65536"/>
                  <a:gd name="T21" fmla="*/ 0 w 46"/>
                  <a:gd name="T22" fmla="*/ 0 h 37"/>
                  <a:gd name="T23" fmla="*/ 46 w 4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37">
                    <a:moveTo>
                      <a:pt x="46" y="0"/>
                    </a:moveTo>
                    <a:lnTo>
                      <a:pt x="27" y="0"/>
                    </a:lnTo>
                    <a:lnTo>
                      <a:pt x="9" y="18"/>
                    </a:lnTo>
                    <a:lnTo>
                      <a:pt x="0" y="37"/>
                    </a:lnTo>
                    <a:lnTo>
                      <a:pt x="46" y="37"/>
                    </a:lnTo>
                    <a:lnTo>
                      <a:pt x="4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6" name="Freeform 195">
                <a:extLst>
                  <a:ext uri="{FF2B5EF4-FFF2-40B4-BE49-F238E27FC236}">
                    <a16:creationId xmlns:a16="http://schemas.microsoft.com/office/drawing/2014/main" id="{CC019D6D-242F-4A83-9E40-DC1B3C7C8A9D}"/>
                  </a:ext>
                </a:extLst>
              </p:cNvPr>
              <p:cNvSpPr>
                <a:spLocks/>
              </p:cNvSpPr>
              <p:nvPr/>
            </p:nvSpPr>
            <p:spPr bwMode="auto">
              <a:xfrm>
                <a:off x="3467" y="2276"/>
                <a:ext cx="28" cy="18"/>
              </a:xfrm>
              <a:custGeom>
                <a:avLst/>
                <a:gdLst>
                  <a:gd name="T0" fmla="*/ 28 w 28"/>
                  <a:gd name="T1" fmla="*/ 0 h 18"/>
                  <a:gd name="T2" fmla="*/ 9 w 28"/>
                  <a:gd name="T3" fmla="*/ 0 h 18"/>
                  <a:gd name="T4" fmla="*/ 0 w 28"/>
                  <a:gd name="T5" fmla="*/ 18 h 18"/>
                  <a:gd name="T6" fmla="*/ 0 w 28"/>
                  <a:gd name="T7" fmla="*/ 0 h 18"/>
                  <a:gd name="T8" fmla="*/ 28 w 28"/>
                  <a:gd name="T9" fmla="*/ 0 h 18"/>
                  <a:gd name="T10" fmla="*/ 0 60000 65536"/>
                  <a:gd name="T11" fmla="*/ 0 60000 65536"/>
                  <a:gd name="T12" fmla="*/ 0 60000 65536"/>
                  <a:gd name="T13" fmla="*/ 0 60000 65536"/>
                  <a:gd name="T14" fmla="*/ 0 60000 65536"/>
                  <a:gd name="T15" fmla="*/ 0 w 28"/>
                  <a:gd name="T16" fmla="*/ 0 h 18"/>
                  <a:gd name="T17" fmla="*/ 28 w 28"/>
                  <a:gd name="T18" fmla="*/ 18 h 18"/>
                </a:gdLst>
                <a:ahLst/>
                <a:cxnLst>
                  <a:cxn ang="T10">
                    <a:pos x="T0" y="T1"/>
                  </a:cxn>
                  <a:cxn ang="T11">
                    <a:pos x="T2" y="T3"/>
                  </a:cxn>
                  <a:cxn ang="T12">
                    <a:pos x="T4" y="T5"/>
                  </a:cxn>
                  <a:cxn ang="T13">
                    <a:pos x="T6" y="T7"/>
                  </a:cxn>
                  <a:cxn ang="T14">
                    <a:pos x="T8" y="T9"/>
                  </a:cxn>
                </a:cxnLst>
                <a:rect l="T15" t="T16" r="T17" b="T18"/>
                <a:pathLst>
                  <a:path w="28" h="18">
                    <a:moveTo>
                      <a:pt x="28" y="0"/>
                    </a:moveTo>
                    <a:lnTo>
                      <a:pt x="9" y="0"/>
                    </a:lnTo>
                    <a:lnTo>
                      <a:pt x="0" y="18"/>
                    </a:lnTo>
                    <a:lnTo>
                      <a:pt x="0" y="0"/>
                    </a:lnTo>
                    <a:lnTo>
                      <a:pt x="28"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7" name="Freeform 196">
                <a:extLst>
                  <a:ext uri="{FF2B5EF4-FFF2-40B4-BE49-F238E27FC236}">
                    <a16:creationId xmlns:a16="http://schemas.microsoft.com/office/drawing/2014/main" id="{BC889F69-FA69-4DB5-B187-1C9B3F0DA160}"/>
                  </a:ext>
                </a:extLst>
              </p:cNvPr>
              <p:cNvSpPr>
                <a:spLocks/>
              </p:cNvSpPr>
              <p:nvPr/>
            </p:nvSpPr>
            <p:spPr bwMode="auto">
              <a:xfrm>
                <a:off x="3467" y="2276"/>
                <a:ext cx="28" cy="18"/>
              </a:xfrm>
              <a:custGeom>
                <a:avLst/>
                <a:gdLst>
                  <a:gd name="T0" fmla="*/ 28 w 28"/>
                  <a:gd name="T1" fmla="*/ 0 h 18"/>
                  <a:gd name="T2" fmla="*/ 9 w 28"/>
                  <a:gd name="T3" fmla="*/ 0 h 18"/>
                  <a:gd name="T4" fmla="*/ 0 w 28"/>
                  <a:gd name="T5" fmla="*/ 18 h 18"/>
                  <a:gd name="T6" fmla="*/ 28 w 28"/>
                  <a:gd name="T7" fmla="*/ 18 h 18"/>
                  <a:gd name="T8" fmla="*/ 28 w 28"/>
                  <a:gd name="T9" fmla="*/ 18 h 18"/>
                  <a:gd name="T10" fmla="*/ 28 w 28"/>
                  <a:gd name="T11" fmla="*/ 0 h 18"/>
                  <a:gd name="T12" fmla="*/ 0 60000 65536"/>
                  <a:gd name="T13" fmla="*/ 0 60000 65536"/>
                  <a:gd name="T14" fmla="*/ 0 60000 65536"/>
                  <a:gd name="T15" fmla="*/ 0 60000 65536"/>
                  <a:gd name="T16" fmla="*/ 0 60000 65536"/>
                  <a:gd name="T17" fmla="*/ 0 60000 65536"/>
                  <a:gd name="T18" fmla="*/ 0 w 28"/>
                  <a:gd name="T19" fmla="*/ 0 h 18"/>
                  <a:gd name="T20" fmla="*/ 28 w 28"/>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8" h="18">
                    <a:moveTo>
                      <a:pt x="28" y="0"/>
                    </a:moveTo>
                    <a:lnTo>
                      <a:pt x="9" y="0"/>
                    </a:lnTo>
                    <a:lnTo>
                      <a:pt x="0" y="18"/>
                    </a:lnTo>
                    <a:lnTo>
                      <a:pt x="28" y="18"/>
                    </a:lnTo>
                    <a:lnTo>
                      <a:pt x="28"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8" name="Rectangle 197">
                <a:extLst>
                  <a:ext uri="{FF2B5EF4-FFF2-40B4-BE49-F238E27FC236}">
                    <a16:creationId xmlns:a16="http://schemas.microsoft.com/office/drawing/2014/main" id="{CC1D8A37-DD38-4949-A1BA-C2384CAEB6B3}"/>
                  </a:ext>
                </a:extLst>
              </p:cNvPr>
              <p:cNvSpPr>
                <a:spLocks noChangeArrowheads="1"/>
              </p:cNvSpPr>
              <p:nvPr/>
            </p:nvSpPr>
            <p:spPr bwMode="auto">
              <a:xfrm>
                <a:off x="3411" y="1415"/>
                <a:ext cx="37" cy="9"/>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469" name="Freeform 198">
                <a:extLst>
                  <a:ext uri="{FF2B5EF4-FFF2-40B4-BE49-F238E27FC236}">
                    <a16:creationId xmlns:a16="http://schemas.microsoft.com/office/drawing/2014/main" id="{71B4D69A-1016-4301-8A45-2EB68A7D5C6C}"/>
                  </a:ext>
                </a:extLst>
              </p:cNvPr>
              <p:cNvSpPr>
                <a:spLocks noEditPoints="1"/>
              </p:cNvSpPr>
              <p:nvPr/>
            </p:nvSpPr>
            <p:spPr bwMode="auto">
              <a:xfrm>
                <a:off x="3365" y="1377"/>
                <a:ext cx="232" cy="19"/>
              </a:xfrm>
              <a:custGeom>
                <a:avLst/>
                <a:gdLst>
                  <a:gd name="T0" fmla="*/ 0 w 232"/>
                  <a:gd name="T1" fmla="*/ 0 h 19"/>
                  <a:gd name="T2" fmla="*/ 232 w 232"/>
                  <a:gd name="T3" fmla="*/ 0 h 19"/>
                  <a:gd name="T4" fmla="*/ 232 w 232"/>
                  <a:gd name="T5" fmla="*/ 19 h 19"/>
                  <a:gd name="T6" fmla="*/ 0 w 232"/>
                  <a:gd name="T7" fmla="*/ 19 h 19"/>
                  <a:gd name="T8" fmla="*/ 0 w 232"/>
                  <a:gd name="T9" fmla="*/ 0 h 19"/>
                  <a:gd name="T10" fmla="*/ 19 w 232"/>
                  <a:gd name="T11" fmla="*/ 0 h 19"/>
                  <a:gd name="T12" fmla="*/ 213 w 232"/>
                  <a:gd name="T13" fmla="*/ 0 h 19"/>
                  <a:gd name="T14" fmla="*/ 213 w 232"/>
                  <a:gd name="T15" fmla="*/ 19 h 19"/>
                  <a:gd name="T16" fmla="*/ 19 w 232"/>
                  <a:gd name="T17" fmla="*/ 19 h 19"/>
                  <a:gd name="T18" fmla="*/ 19 w 232"/>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2"/>
                  <a:gd name="T31" fmla="*/ 0 h 19"/>
                  <a:gd name="T32" fmla="*/ 232 w 232"/>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2" h="19">
                    <a:moveTo>
                      <a:pt x="0" y="0"/>
                    </a:moveTo>
                    <a:lnTo>
                      <a:pt x="232" y="0"/>
                    </a:lnTo>
                    <a:lnTo>
                      <a:pt x="232" y="19"/>
                    </a:lnTo>
                    <a:lnTo>
                      <a:pt x="0" y="19"/>
                    </a:lnTo>
                    <a:lnTo>
                      <a:pt x="0" y="0"/>
                    </a:lnTo>
                    <a:close/>
                    <a:moveTo>
                      <a:pt x="19" y="0"/>
                    </a:moveTo>
                    <a:lnTo>
                      <a:pt x="213" y="0"/>
                    </a:lnTo>
                    <a:lnTo>
                      <a:pt x="213" y="19"/>
                    </a:lnTo>
                    <a:lnTo>
                      <a:pt x="19" y="19"/>
                    </a:lnTo>
                    <a:lnTo>
                      <a:pt x="1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0" name="Freeform 199">
                <a:extLst>
                  <a:ext uri="{FF2B5EF4-FFF2-40B4-BE49-F238E27FC236}">
                    <a16:creationId xmlns:a16="http://schemas.microsoft.com/office/drawing/2014/main" id="{897F073E-AD06-4AF5-8E41-7129C48A9160}"/>
                  </a:ext>
                </a:extLst>
              </p:cNvPr>
              <p:cNvSpPr>
                <a:spLocks noEditPoints="1"/>
              </p:cNvSpPr>
              <p:nvPr/>
            </p:nvSpPr>
            <p:spPr bwMode="auto">
              <a:xfrm>
                <a:off x="3384" y="1377"/>
                <a:ext cx="194" cy="19"/>
              </a:xfrm>
              <a:custGeom>
                <a:avLst/>
                <a:gdLst>
                  <a:gd name="T0" fmla="*/ 0 w 194"/>
                  <a:gd name="T1" fmla="*/ 0 h 19"/>
                  <a:gd name="T2" fmla="*/ 194 w 194"/>
                  <a:gd name="T3" fmla="*/ 0 h 19"/>
                  <a:gd name="T4" fmla="*/ 194 w 194"/>
                  <a:gd name="T5" fmla="*/ 19 h 19"/>
                  <a:gd name="T6" fmla="*/ 0 w 194"/>
                  <a:gd name="T7" fmla="*/ 19 h 19"/>
                  <a:gd name="T8" fmla="*/ 0 w 194"/>
                  <a:gd name="T9" fmla="*/ 0 h 19"/>
                  <a:gd name="T10" fmla="*/ 18 w 194"/>
                  <a:gd name="T11" fmla="*/ 0 h 19"/>
                  <a:gd name="T12" fmla="*/ 176 w 194"/>
                  <a:gd name="T13" fmla="*/ 0 h 19"/>
                  <a:gd name="T14" fmla="*/ 176 w 194"/>
                  <a:gd name="T15" fmla="*/ 19 h 19"/>
                  <a:gd name="T16" fmla="*/ 18 w 194"/>
                  <a:gd name="T17" fmla="*/ 19 h 19"/>
                  <a:gd name="T18" fmla="*/ 18 w 194"/>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9"/>
                  <a:gd name="T32" fmla="*/ 194 w 19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9">
                    <a:moveTo>
                      <a:pt x="0" y="0"/>
                    </a:moveTo>
                    <a:lnTo>
                      <a:pt x="194" y="0"/>
                    </a:lnTo>
                    <a:lnTo>
                      <a:pt x="194" y="19"/>
                    </a:lnTo>
                    <a:lnTo>
                      <a:pt x="0" y="19"/>
                    </a:lnTo>
                    <a:lnTo>
                      <a:pt x="0" y="0"/>
                    </a:lnTo>
                    <a:close/>
                    <a:moveTo>
                      <a:pt x="18" y="0"/>
                    </a:moveTo>
                    <a:lnTo>
                      <a:pt x="176" y="0"/>
                    </a:lnTo>
                    <a:lnTo>
                      <a:pt x="176" y="19"/>
                    </a:lnTo>
                    <a:lnTo>
                      <a:pt x="18" y="19"/>
                    </a:lnTo>
                    <a:lnTo>
                      <a:pt x="1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1" name="Freeform 200">
                <a:extLst>
                  <a:ext uri="{FF2B5EF4-FFF2-40B4-BE49-F238E27FC236}">
                    <a16:creationId xmlns:a16="http://schemas.microsoft.com/office/drawing/2014/main" id="{1F5AC1A2-77AE-40A0-AF70-D479DF306C67}"/>
                  </a:ext>
                </a:extLst>
              </p:cNvPr>
              <p:cNvSpPr>
                <a:spLocks noEditPoints="1"/>
              </p:cNvSpPr>
              <p:nvPr/>
            </p:nvSpPr>
            <p:spPr bwMode="auto">
              <a:xfrm>
                <a:off x="3402" y="1377"/>
                <a:ext cx="158" cy="19"/>
              </a:xfrm>
              <a:custGeom>
                <a:avLst/>
                <a:gdLst>
                  <a:gd name="T0" fmla="*/ 0 w 158"/>
                  <a:gd name="T1" fmla="*/ 0 h 19"/>
                  <a:gd name="T2" fmla="*/ 158 w 158"/>
                  <a:gd name="T3" fmla="*/ 0 h 19"/>
                  <a:gd name="T4" fmla="*/ 158 w 158"/>
                  <a:gd name="T5" fmla="*/ 19 h 19"/>
                  <a:gd name="T6" fmla="*/ 0 w 158"/>
                  <a:gd name="T7" fmla="*/ 19 h 19"/>
                  <a:gd name="T8" fmla="*/ 0 w 158"/>
                  <a:gd name="T9" fmla="*/ 0 h 19"/>
                  <a:gd name="T10" fmla="*/ 19 w 158"/>
                  <a:gd name="T11" fmla="*/ 0 h 19"/>
                  <a:gd name="T12" fmla="*/ 139 w 158"/>
                  <a:gd name="T13" fmla="*/ 0 h 19"/>
                  <a:gd name="T14" fmla="*/ 139 w 158"/>
                  <a:gd name="T15" fmla="*/ 10 h 19"/>
                  <a:gd name="T16" fmla="*/ 19 w 158"/>
                  <a:gd name="T17" fmla="*/ 10 h 19"/>
                  <a:gd name="T18" fmla="*/ 19 w 158"/>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
                  <a:gd name="T31" fmla="*/ 0 h 19"/>
                  <a:gd name="T32" fmla="*/ 158 w 158"/>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 h="19">
                    <a:moveTo>
                      <a:pt x="0" y="0"/>
                    </a:moveTo>
                    <a:lnTo>
                      <a:pt x="158" y="0"/>
                    </a:lnTo>
                    <a:lnTo>
                      <a:pt x="158" y="19"/>
                    </a:lnTo>
                    <a:lnTo>
                      <a:pt x="0" y="19"/>
                    </a:lnTo>
                    <a:lnTo>
                      <a:pt x="0" y="0"/>
                    </a:lnTo>
                    <a:close/>
                    <a:moveTo>
                      <a:pt x="19" y="0"/>
                    </a:moveTo>
                    <a:lnTo>
                      <a:pt x="139" y="0"/>
                    </a:lnTo>
                    <a:lnTo>
                      <a:pt x="139" y="10"/>
                    </a:lnTo>
                    <a:lnTo>
                      <a:pt x="19" y="10"/>
                    </a:lnTo>
                    <a:lnTo>
                      <a:pt x="19"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2" name="Freeform 201">
                <a:extLst>
                  <a:ext uri="{FF2B5EF4-FFF2-40B4-BE49-F238E27FC236}">
                    <a16:creationId xmlns:a16="http://schemas.microsoft.com/office/drawing/2014/main" id="{B4162876-A02F-4773-B458-E24794DB02AC}"/>
                  </a:ext>
                </a:extLst>
              </p:cNvPr>
              <p:cNvSpPr>
                <a:spLocks noEditPoints="1"/>
              </p:cNvSpPr>
              <p:nvPr/>
            </p:nvSpPr>
            <p:spPr bwMode="auto">
              <a:xfrm>
                <a:off x="3421" y="1377"/>
                <a:ext cx="120" cy="10"/>
              </a:xfrm>
              <a:custGeom>
                <a:avLst/>
                <a:gdLst>
                  <a:gd name="T0" fmla="*/ 0 w 120"/>
                  <a:gd name="T1" fmla="*/ 0 h 10"/>
                  <a:gd name="T2" fmla="*/ 120 w 120"/>
                  <a:gd name="T3" fmla="*/ 0 h 10"/>
                  <a:gd name="T4" fmla="*/ 120 w 120"/>
                  <a:gd name="T5" fmla="*/ 10 h 10"/>
                  <a:gd name="T6" fmla="*/ 0 w 120"/>
                  <a:gd name="T7" fmla="*/ 10 h 10"/>
                  <a:gd name="T8" fmla="*/ 0 w 120"/>
                  <a:gd name="T9" fmla="*/ 0 h 10"/>
                  <a:gd name="T10" fmla="*/ 18 w 120"/>
                  <a:gd name="T11" fmla="*/ 10 h 10"/>
                  <a:gd name="T12" fmla="*/ 102 w 120"/>
                  <a:gd name="T13" fmla="*/ 10 h 10"/>
                  <a:gd name="T14" fmla="*/ 102 w 120"/>
                  <a:gd name="T15" fmla="*/ 10 h 10"/>
                  <a:gd name="T16" fmla="*/ 18 w 120"/>
                  <a:gd name="T17" fmla="*/ 10 h 10"/>
                  <a:gd name="T18" fmla="*/ 18 w 120"/>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0"/>
                  <a:gd name="T31" fmla="*/ 0 h 10"/>
                  <a:gd name="T32" fmla="*/ 120 w 12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0" h="10">
                    <a:moveTo>
                      <a:pt x="0" y="0"/>
                    </a:moveTo>
                    <a:lnTo>
                      <a:pt x="120" y="0"/>
                    </a:lnTo>
                    <a:lnTo>
                      <a:pt x="120" y="10"/>
                    </a:lnTo>
                    <a:lnTo>
                      <a:pt x="0" y="10"/>
                    </a:lnTo>
                    <a:lnTo>
                      <a:pt x="0" y="0"/>
                    </a:lnTo>
                    <a:close/>
                    <a:moveTo>
                      <a:pt x="18" y="10"/>
                    </a:moveTo>
                    <a:lnTo>
                      <a:pt x="102" y="10"/>
                    </a:lnTo>
                    <a:lnTo>
                      <a:pt x="18" y="1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3" name="Freeform 202">
                <a:extLst>
                  <a:ext uri="{FF2B5EF4-FFF2-40B4-BE49-F238E27FC236}">
                    <a16:creationId xmlns:a16="http://schemas.microsoft.com/office/drawing/2014/main" id="{5DE87B3D-744E-47A1-8AD5-F1814CB9FBDC}"/>
                  </a:ext>
                </a:extLst>
              </p:cNvPr>
              <p:cNvSpPr>
                <a:spLocks noEditPoints="1"/>
              </p:cNvSpPr>
              <p:nvPr/>
            </p:nvSpPr>
            <p:spPr bwMode="auto">
              <a:xfrm>
                <a:off x="3439" y="1387"/>
                <a:ext cx="84" cy="0"/>
              </a:xfrm>
              <a:custGeom>
                <a:avLst/>
                <a:gdLst>
                  <a:gd name="T0" fmla="*/ 0 w 84"/>
                  <a:gd name="T1" fmla="*/ 84 w 84"/>
                  <a:gd name="T2" fmla="*/ 84 w 84"/>
                  <a:gd name="T3" fmla="*/ 0 w 84"/>
                  <a:gd name="T4" fmla="*/ 0 w 84"/>
                  <a:gd name="T5" fmla="*/ 19 w 84"/>
                  <a:gd name="T6" fmla="*/ 65 w 84"/>
                  <a:gd name="T7" fmla="*/ 65 w 84"/>
                  <a:gd name="T8" fmla="*/ 19 w 84"/>
                  <a:gd name="T9" fmla="*/ 19 w 84"/>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 name="T20" fmla="*/ 0 w 84"/>
                  <a:gd name="T21" fmla="*/ 84 w 84"/>
                </a:gdLst>
                <a:ahLst/>
                <a:cxnLst>
                  <a:cxn ang="T10">
                    <a:pos x="T0" y="0"/>
                  </a:cxn>
                  <a:cxn ang="T11">
                    <a:pos x="T1" y="0"/>
                  </a:cxn>
                  <a:cxn ang="T12">
                    <a:pos x="T2" y="0"/>
                  </a:cxn>
                  <a:cxn ang="T13">
                    <a:pos x="T3" y="0"/>
                  </a:cxn>
                  <a:cxn ang="T14">
                    <a:pos x="T4" y="0"/>
                  </a:cxn>
                  <a:cxn ang="T15">
                    <a:pos x="T5" y="0"/>
                  </a:cxn>
                  <a:cxn ang="T16">
                    <a:pos x="T6" y="0"/>
                  </a:cxn>
                  <a:cxn ang="T17">
                    <a:pos x="T7" y="0"/>
                  </a:cxn>
                  <a:cxn ang="T18">
                    <a:pos x="T8" y="0"/>
                  </a:cxn>
                  <a:cxn ang="T19">
                    <a:pos x="T9" y="0"/>
                  </a:cxn>
                </a:cxnLst>
                <a:rect l="T20" t="0" r="T21" b="0"/>
                <a:pathLst>
                  <a:path w="84">
                    <a:moveTo>
                      <a:pt x="0" y="0"/>
                    </a:moveTo>
                    <a:lnTo>
                      <a:pt x="84" y="0"/>
                    </a:lnTo>
                    <a:lnTo>
                      <a:pt x="0" y="0"/>
                    </a:lnTo>
                    <a:close/>
                    <a:moveTo>
                      <a:pt x="19" y="0"/>
                    </a:moveTo>
                    <a:lnTo>
                      <a:pt x="65" y="0"/>
                    </a:lnTo>
                    <a:lnTo>
                      <a:pt x="1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4" name="Freeform 203">
                <a:extLst>
                  <a:ext uri="{FF2B5EF4-FFF2-40B4-BE49-F238E27FC236}">
                    <a16:creationId xmlns:a16="http://schemas.microsoft.com/office/drawing/2014/main" id="{A625A34F-FFB6-4544-AA51-7DDFBC4B7719}"/>
                  </a:ext>
                </a:extLst>
              </p:cNvPr>
              <p:cNvSpPr>
                <a:spLocks noEditPoints="1"/>
              </p:cNvSpPr>
              <p:nvPr/>
            </p:nvSpPr>
            <p:spPr bwMode="auto">
              <a:xfrm>
                <a:off x="3458" y="1387"/>
                <a:ext cx="46" cy="0"/>
              </a:xfrm>
              <a:custGeom>
                <a:avLst/>
                <a:gdLst>
                  <a:gd name="T0" fmla="*/ 0 w 46"/>
                  <a:gd name="T1" fmla="*/ 46 w 46"/>
                  <a:gd name="T2" fmla="*/ 46 w 46"/>
                  <a:gd name="T3" fmla="*/ 0 w 46"/>
                  <a:gd name="T4" fmla="*/ 0 w 46"/>
                  <a:gd name="T5" fmla="*/ 27 w 46"/>
                  <a:gd name="T6" fmla="*/ 27 w 46"/>
                  <a:gd name="T7" fmla="*/ 27 w 46"/>
                  <a:gd name="T8" fmla="*/ 27 w 46"/>
                  <a:gd name="T9" fmla="*/ 27 w 46"/>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 name="T20" fmla="*/ 0 w 46"/>
                  <a:gd name="T21" fmla="*/ 46 w 46"/>
                </a:gdLst>
                <a:ahLst/>
                <a:cxnLst>
                  <a:cxn ang="T10">
                    <a:pos x="T0" y="0"/>
                  </a:cxn>
                  <a:cxn ang="T11">
                    <a:pos x="T1" y="0"/>
                  </a:cxn>
                  <a:cxn ang="T12">
                    <a:pos x="T2" y="0"/>
                  </a:cxn>
                  <a:cxn ang="T13">
                    <a:pos x="T3" y="0"/>
                  </a:cxn>
                  <a:cxn ang="T14">
                    <a:pos x="T4" y="0"/>
                  </a:cxn>
                  <a:cxn ang="T15">
                    <a:pos x="T5" y="0"/>
                  </a:cxn>
                  <a:cxn ang="T16">
                    <a:pos x="T6" y="0"/>
                  </a:cxn>
                  <a:cxn ang="T17">
                    <a:pos x="T7" y="0"/>
                  </a:cxn>
                  <a:cxn ang="T18">
                    <a:pos x="T8" y="0"/>
                  </a:cxn>
                  <a:cxn ang="T19">
                    <a:pos x="T9" y="0"/>
                  </a:cxn>
                </a:cxnLst>
                <a:rect l="T20" t="0" r="T21" b="0"/>
                <a:pathLst>
                  <a:path w="46">
                    <a:moveTo>
                      <a:pt x="0" y="0"/>
                    </a:moveTo>
                    <a:lnTo>
                      <a:pt x="46" y="0"/>
                    </a:lnTo>
                    <a:lnTo>
                      <a:pt x="0" y="0"/>
                    </a:lnTo>
                    <a:close/>
                    <a:moveTo>
                      <a:pt x="27" y="0"/>
                    </a:moveTo>
                    <a:lnTo>
                      <a:pt x="27"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5" name="Freeform 204">
                <a:extLst>
                  <a:ext uri="{FF2B5EF4-FFF2-40B4-BE49-F238E27FC236}">
                    <a16:creationId xmlns:a16="http://schemas.microsoft.com/office/drawing/2014/main" id="{C1DBED27-27D2-466B-AC9E-5ABC8816D5D6}"/>
                  </a:ext>
                </a:extLst>
              </p:cNvPr>
              <p:cNvSpPr>
                <a:spLocks noEditPoints="1"/>
              </p:cNvSpPr>
              <p:nvPr/>
            </p:nvSpPr>
            <p:spPr bwMode="auto">
              <a:xfrm>
                <a:off x="3485" y="1387"/>
                <a:ext cx="0" cy="0"/>
              </a:xfrm>
              <a:custGeom>
                <a:avLst/>
                <a:gdLst>
                  <a:gd name="T0" fmla="*/ 0 60000 65536"/>
                  <a:gd name="T1" fmla="*/ 0 60000 65536"/>
                  <a:gd name="T2" fmla="*/ 0 60000 65536"/>
                  <a:gd name="T3" fmla="*/ 0 60000 65536"/>
                  <a:gd name="T4" fmla="*/ 0 60000 65536"/>
                  <a:gd name="T5" fmla="*/ 0 60000 65536"/>
                  <a:gd name="T6" fmla="*/ 0 60000 65536"/>
                  <a:gd name="T7" fmla="*/ 0 60000 65536"/>
                  <a:gd name="T8" fmla="*/ 0 60000 65536"/>
                  <a:gd name="T9" fmla="*/ 0 60000 65536"/>
                </a:gdLst>
                <a:ahLst/>
                <a:cxnLst>
                  <a:cxn ang="T0">
                    <a:pos x="0" y="0"/>
                  </a:cxn>
                  <a:cxn ang="T1">
                    <a:pos x="0" y="0"/>
                  </a:cxn>
                  <a:cxn ang="T2">
                    <a:pos x="0" y="0"/>
                  </a:cxn>
                  <a:cxn ang="T3">
                    <a:pos x="0" y="0"/>
                  </a:cxn>
                  <a:cxn ang="T4">
                    <a:pos x="0" y="0"/>
                  </a:cxn>
                  <a:cxn ang="T5">
                    <a:pos x="0" y="0"/>
                  </a:cxn>
                  <a:cxn ang="T6">
                    <a:pos x="0" y="0"/>
                  </a:cxn>
                  <a:cxn ang="T7">
                    <a:pos x="0" y="0"/>
                  </a:cxn>
                  <a:cxn ang="T8">
                    <a:pos x="0" y="0"/>
                  </a:cxn>
                  <a:cxn ang="T9">
                    <a:pos x="0" y="0"/>
                  </a:cxn>
                </a:cxnLst>
                <a:rect l="0" t="0" r="0" b="0"/>
                <a:pathLst>
                  <a:path>
                    <a:moveTo>
                      <a:pt x="0" y="0"/>
                    </a:moveTo>
                    <a:lnTo>
                      <a:pt x="0" y="0"/>
                    </a:lnTo>
                    <a:close/>
                    <a:moveTo>
                      <a:pt x="0" y="0"/>
                    </a:move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6" name="Rectangle 205">
                <a:extLst>
                  <a:ext uri="{FF2B5EF4-FFF2-40B4-BE49-F238E27FC236}">
                    <a16:creationId xmlns:a16="http://schemas.microsoft.com/office/drawing/2014/main" id="{A68581E8-7305-45B6-BBE5-C105E2B84AD5}"/>
                  </a:ext>
                </a:extLst>
              </p:cNvPr>
              <p:cNvSpPr>
                <a:spLocks noChangeArrowheads="1"/>
              </p:cNvSpPr>
              <p:nvPr/>
            </p:nvSpPr>
            <p:spPr bwMode="auto">
              <a:xfrm>
                <a:off x="3365" y="1377"/>
                <a:ext cx="232" cy="19"/>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grpSp>
        <p:sp>
          <p:nvSpPr>
            <p:cNvPr id="8198" name="Freeform 207">
              <a:extLst>
                <a:ext uri="{FF2B5EF4-FFF2-40B4-BE49-F238E27FC236}">
                  <a16:creationId xmlns:a16="http://schemas.microsoft.com/office/drawing/2014/main" id="{5144D03E-223B-4340-A5E1-525087AD563E}"/>
                </a:ext>
              </a:extLst>
            </p:cNvPr>
            <p:cNvSpPr>
              <a:spLocks/>
            </p:cNvSpPr>
            <p:nvPr/>
          </p:nvSpPr>
          <p:spPr bwMode="auto">
            <a:xfrm>
              <a:off x="3411" y="1415"/>
              <a:ext cx="37" cy="18"/>
            </a:xfrm>
            <a:custGeom>
              <a:avLst/>
              <a:gdLst>
                <a:gd name="T0" fmla="*/ 37 w 37"/>
                <a:gd name="T1" fmla="*/ 0 h 18"/>
                <a:gd name="T2" fmla="*/ 19 w 37"/>
                <a:gd name="T3" fmla="*/ 0 h 18"/>
                <a:gd name="T4" fmla="*/ 0 w 37"/>
                <a:gd name="T5" fmla="*/ 9 h 18"/>
                <a:gd name="T6" fmla="*/ 0 w 37"/>
                <a:gd name="T7" fmla="*/ 18 h 18"/>
                <a:gd name="T8" fmla="*/ 0 w 37"/>
                <a:gd name="T9" fmla="*/ 0 h 18"/>
                <a:gd name="T10" fmla="*/ 37 w 37"/>
                <a:gd name="T11" fmla="*/ 0 h 18"/>
                <a:gd name="T12" fmla="*/ 0 60000 65536"/>
                <a:gd name="T13" fmla="*/ 0 60000 65536"/>
                <a:gd name="T14" fmla="*/ 0 60000 65536"/>
                <a:gd name="T15" fmla="*/ 0 60000 65536"/>
                <a:gd name="T16" fmla="*/ 0 60000 65536"/>
                <a:gd name="T17" fmla="*/ 0 60000 65536"/>
                <a:gd name="T18" fmla="*/ 0 w 37"/>
                <a:gd name="T19" fmla="*/ 0 h 18"/>
                <a:gd name="T20" fmla="*/ 37 w 3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7" h="18">
                  <a:moveTo>
                    <a:pt x="37" y="0"/>
                  </a:moveTo>
                  <a:lnTo>
                    <a:pt x="19" y="0"/>
                  </a:lnTo>
                  <a:lnTo>
                    <a:pt x="0" y="9"/>
                  </a:lnTo>
                  <a:lnTo>
                    <a:pt x="0" y="18"/>
                  </a:lnTo>
                  <a:lnTo>
                    <a:pt x="0" y="0"/>
                  </a:lnTo>
                  <a:lnTo>
                    <a:pt x="3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9" name="Freeform 208">
              <a:extLst>
                <a:ext uri="{FF2B5EF4-FFF2-40B4-BE49-F238E27FC236}">
                  <a16:creationId xmlns:a16="http://schemas.microsoft.com/office/drawing/2014/main" id="{3D1B33AE-99C0-4FCC-9EE8-CC943C9E485B}"/>
                </a:ext>
              </a:extLst>
            </p:cNvPr>
            <p:cNvSpPr>
              <a:spLocks/>
            </p:cNvSpPr>
            <p:nvPr/>
          </p:nvSpPr>
          <p:spPr bwMode="auto">
            <a:xfrm>
              <a:off x="3411" y="1415"/>
              <a:ext cx="37" cy="18"/>
            </a:xfrm>
            <a:custGeom>
              <a:avLst/>
              <a:gdLst>
                <a:gd name="T0" fmla="*/ 37 w 37"/>
                <a:gd name="T1" fmla="*/ 0 h 18"/>
                <a:gd name="T2" fmla="*/ 19 w 37"/>
                <a:gd name="T3" fmla="*/ 0 h 18"/>
                <a:gd name="T4" fmla="*/ 0 w 37"/>
                <a:gd name="T5" fmla="*/ 9 h 18"/>
                <a:gd name="T6" fmla="*/ 0 w 37"/>
                <a:gd name="T7" fmla="*/ 18 h 18"/>
                <a:gd name="T8" fmla="*/ 37 w 37"/>
                <a:gd name="T9" fmla="*/ 18 h 18"/>
                <a:gd name="T10" fmla="*/ 37 w 37"/>
                <a:gd name="T11" fmla="*/ 18 h 18"/>
                <a:gd name="T12" fmla="*/ 37 w 37"/>
                <a:gd name="T13" fmla="*/ 0 h 18"/>
                <a:gd name="T14" fmla="*/ 0 60000 65536"/>
                <a:gd name="T15" fmla="*/ 0 60000 65536"/>
                <a:gd name="T16" fmla="*/ 0 60000 65536"/>
                <a:gd name="T17" fmla="*/ 0 60000 65536"/>
                <a:gd name="T18" fmla="*/ 0 60000 65536"/>
                <a:gd name="T19" fmla="*/ 0 60000 65536"/>
                <a:gd name="T20" fmla="*/ 0 60000 65536"/>
                <a:gd name="T21" fmla="*/ 0 w 37"/>
                <a:gd name="T22" fmla="*/ 0 h 18"/>
                <a:gd name="T23" fmla="*/ 37 w 3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18">
                  <a:moveTo>
                    <a:pt x="37" y="0"/>
                  </a:moveTo>
                  <a:lnTo>
                    <a:pt x="19" y="0"/>
                  </a:lnTo>
                  <a:lnTo>
                    <a:pt x="0" y="9"/>
                  </a:lnTo>
                  <a:lnTo>
                    <a:pt x="0" y="18"/>
                  </a:lnTo>
                  <a:lnTo>
                    <a:pt x="37" y="18"/>
                  </a:lnTo>
                  <a:lnTo>
                    <a:pt x="37"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0" name="Freeform 209">
              <a:extLst>
                <a:ext uri="{FF2B5EF4-FFF2-40B4-BE49-F238E27FC236}">
                  <a16:creationId xmlns:a16="http://schemas.microsoft.com/office/drawing/2014/main" id="{7021EB2B-506D-46B3-808C-A1BB714FF1AD}"/>
                </a:ext>
              </a:extLst>
            </p:cNvPr>
            <p:cNvSpPr>
              <a:spLocks noEditPoints="1"/>
            </p:cNvSpPr>
            <p:nvPr/>
          </p:nvSpPr>
          <p:spPr bwMode="auto">
            <a:xfrm>
              <a:off x="3356" y="1535"/>
              <a:ext cx="241" cy="37"/>
            </a:xfrm>
            <a:custGeom>
              <a:avLst/>
              <a:gdLst>
                <a:gd name="T0" fmla="*/ 0 w 241"/>
                <a:gd name="T1" fmla="*/ 0 h 37"/>
                <a:gd name="T2" fmla="*/ 241 w 241"/>
                <a:gd name="T3" fmla="*/ 0 h 37"/>
                <a:gd name="T4" fmla="*/ 241 w 241"/>
                <a:gd name="T5" fmla="*/ 37 h 37"/>
                <a:gd name="T6" fmla="*/ 0 w 241"/>
                <a:gd name="T7" fmla="*/ 37 h 37"/>
                <a:gd name="T8" fmla="*/ 0 w 241"/>
                <a:gd name="T9" fmla="*/ 0 h 37"/>
                <a:gd name="T10" fmla="*/ 18 w 241"/>
                <a:gd name="T11" fmla="*/ 0 h 37"/>
                <a:gd name="T12" fmla="*/ 222 w 241"/>
                <a:gd name="T13" fmla="*/ 0 h 37"/>
                <a:gd name="T14" fmla="*/ 222 w 241"/>
                <a:gd name="T15" fmla="*/ 37 h 37"/>
                <a:gd name="T16" fmla="*/ 18 w 241"/>
                <a:gd name="T17" fmla="*/ 37 h 37"/>
                <a:gd name="T18" fmla="*/ 18 w 241"/>
                <a:gd name="T19" fmla="*/ 0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1"/>
                <a:gd name="T31" fmla="*/ 0 h 37"/>
                <a:gd name="T32" fmla="*/ 241 w 241"/>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1" h="37">
                  <a:moveTo>
                    <a:pt x="0" y="0"/>
                  </a:moveTo>
                  <a:lnTo>
                    <a:pt x="241" y="0"/>
                  </a:lnTo>
                  <a:lnTo>
                    <a:pt x="241" y="37"/>
                  </a:lnTo>
                  <a:lnTo>
                    <a:pt x="0" y="37"/>
                  </a:lnTo>
                  <a:lnTo>
                    <a:pt x="0" y="0"/>
                  </a:lnTo>
                  <a:close/>
                  <a:moveTo>
                    <a:pt x="18" y="0"/>
                  </a:moveTo>
                  <a:lnTo>
                    <a:pt x="222" y="0"/>
                  </a:lnTo>
                  <a:lnTo>
                    <a:pt x="222" y="37"/>
                  </a:lnTo>
                  <a:lnTo>
                    <a:pt x="18" y="37"/>
                  </a:lnTo>
                  <a:lnTo>
                    <a:pt x="18"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1" name="Freeform 210">
              <a:extLst>
                <a:ext uri="{FF2B5EF4-FFF2-40B4-BE49-F238E27FC236}">
                  <a16:creationId xmlns:a16="http://schemas.microsoft.com/office/drawing/2014/main" id="{CEC58838-707A-47A5-B124-31850301F093}"/>
                </a:ext>
              </a:extLst>
            </p:cNvPr>
            <p:cNvSpPr>
              <a:spLocks noEditPoints="1"/>
            </p:cNvSpPr>
            <p:nvPr/>
          </p:nvSpPr>
          <p:spPr bwMode="auto">
            <a:xfrm>
              <a:off x="3374" y="1535"/>
              <a:ext cx="204" cy="37"/>
            </a:xfrm>
            <a:custGeom>
              <a:avLst/>
              <a:gdLst>
                <a:gd name="T0" fmla="*/ 0 w 204"/>
                <a:gd name="T1" fmla="*/ 0 h 37"/>
                <a:gd name="T2" fmla="*/ 204 w 204"/>
                <a:gd name="T3" fmla="*/ 0 h 37"/>
                <a:gd name="T4" fmla="*/ 204 w 204"/>
                <a:gd name="T5" fmla="*/ 37 h 37"/>
                <a:gd name="T6" fmla="*/ 0 w 204"/>
                <a:gd name="T7" fmla="*/ 37 h 37"/>
                <a:gd name="T8" fmla="*/ 0 w 204"/>
                <a:gd name="T9" fmla="*/ 0 h 37"/>
                <a:gd name="T10" fmla="*/ 19 w 204"/>
                <a:gd name="T11" fmla="*/ 0 h 37"/>
                <a:gd name="T12" fmla="*/ 186 w 204"/>
                <a:gd name="T13" fmla="*/ 0 h 37"/>
                <a:gd name="T14" fmla="*/ 186 w 204"/>
                <a:gd name="T15" fmla="*/ 28 h 37"/>
                <a:gd name="T16" fmla="*/ 19 w 204"/>
                <a:gd name="T17" fmla="*/ 28 h 37"/>
                <a:gd name="T18" fmla="*/ 19 w 204"/>
                <a:gd name="T19" fmla="*/ 0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4"/>
                <a:gd name="T31" fmla="*/ 0 h 37"/>
                <a:gd name="T32" fmla="*/ 204 w 204"/>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4" h="37">
                  <a:moveTo>
                    <a:pt x="0" y="0"/>
                  </a:moveTo>
                  <a:lnTo>
                    <a:pt x="204" y="0"/>
                  </a:lnTo>
                  <a:lnTo>
                    <a:pt x="204" y="37"/>
                  </a:lnTo>
                  <a:lnTo>
                    <a:pt x="0" y="37"/>
                  </a:lnTo>
                  <a:lnTo>
                    <a:pt x="0" y="0"/>
                  </a:lnTo>
                  <a:close/>
                  <a:moveTo>
                    <a:pt x="19" y="0"/>
                  </a:moveTo>
                  <a:lnTo>
                    <a:pt x="186" y="0"/>
                  </a:lnTo>
                  <a:lnTo>
                    <a:pt x="186" y="28"/>
                  </a:lnTo>
                  <a:lnTo>
                    <a:pt x="19" y="28"/>
                  </a:lnTo>
                  <a:lnTo>
                    <a:pt x="19"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2" name="Freeform 211">
              <a:extLst>
                <a:ext uri="{FF2B5EF4-FFF2-40B4-BE49-F238E27FC236}">
                  <a16:creationId xmlns:a16="http://schemas.microsoft.com/office/drawing/2014/main" id="{2933FF84-8BC3-4679-BBBD-3D6BE9CC263F}"/>
                </a:ext>
              </a:extLst>
            </p:cNvPr>
            <p:cNvSpPr>
              <a:spLocks noEditPoints="1"/>
            </p:cNvSpPr>
            <p:nvPr/>
          </p:nvSpPr>
          <p:spPr bwMode="auto">
            <a:xfrm>
              <a:off x="3393" y="1535"/>
              <a:ext cx="167" cy="28"/>
            </a:xfrm>
            <a:custGeom>
              <a:avLst/>
              <a:gdLst>
                <a:gd name="T0" fmla="*/ 0 w 167"/>
                <a:gd name="T1" fmla="*/ 0 h 28"/>
                <a:gd name="T2" fmla="*/ 167 w 167"/>
                <a:gd name="T3" fmla="*/ 0 h 28"/>
                <a:gd name="T4" fmla="*/ 167 w 167"/>
                <a:gd name="T5" fmla="*/ 28 h 28"/>
                <a:gd name="T6" fmla="*/ 0 w 167"/>
                <a:gd name="T7" fmla="*/ 28 h 28"/>
                <a:gd name="T8" fmla="*/ 0 w 167"/>
                <a:gd name="T9" fmla="*/ 0 h 28"/>
                <a:gd name="T10" fmla="*/ 28 w 167"/>
                <a:gd name="T11" fmla="*/ 9 h 28"/>
                <a:gd name="T12" fmla="*/ 139 w 167"/>
                <a:gd name="T13" fmla="*/ 9 h 28"/>
                <a:gd name="T14" fmla="*/ 139 w 167"/>
                <a:gd name="T15" fmla="*/ 28 h 28"/>
                <a:gd name="T16" fmla="*/ 28 w 167"/>
                <a:gd name="T17" fmla="*/ 28 h 28"/>
                <a:gd name="T18" fmla="*/ 28 w 167"/>
                <a:gd name="T19" fmla="*/ 9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28"/>
                <a:gd name="T32" fmla="*/ 167 w 16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28">
                  <a:moveTo>
                    <a:pt x="0" y="0"/>
                  </a:moveTo>
                  <a:lnTo>
                    <a:pt x="167" y="0"/>
                  </a:lnTo>
                  <a:lnTo>
                    <a:pt x="167" y="28"/>
                  </a:lnTo>
                  <a:lnTo>
                    <a:pt x="0" y="28"/>
                  </a:lnTo>
                  <a:lnTo>
                    <a:pt x="0" y="0"/>
                  </a:lnTo>
                  <a:close/>
                  <a:moveTo>
                    <a:pt x="28" y="9"/>
                  </a:moveTo>
                  <a:lnTo>
                    <a:pt x="139" y="9"/>
                  </a:lnTo>
                  <a:lnTo>
                    <a:pt x="139" y="28"/>
                  </a:lnTo>
                  <a:lnTo>
                    <a:pt x="28" y="28"/>
                  </a:lnTo>
                  <a:lnTo>
                    <a:pt x="28" y="9"/>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3" name="Freeform 212">
              <a:extLst>
                <a:ext uri="{FF2B5EF4-FFF2-40B4-BE49-F238E27FC236}">
                  <a16:creationId xmlns:a16="http://schemas.microsoft.com/office/drawing/2014/main" id="{0B5C38BF-2C9F-4D63-9693-F0DBEEAA15BA}"/>
                </a:ext>
              </a:extLst>
            </p:cNvPr>
            <p:cNvSpPr>
              <a:spLocks noEditPoints="1"/>
            </p:cNvSpPr>
            <p:nvPr/>
          </p:nvSpPr>
          <p:spPr bwMode="auto">
            <a:xfrm>
              <a:off x="3421" y="1544"/>
              <a:ext cx="111" cy="19"/>
            </a:xfrm>
            <a:custGeom>
              <a:avLst/>
              <a:gdLst>
                <a:gd name="T0" fmla="*/ 0 w 111"/>
                <a:gd name="T1" fmla="*/ 0 h 19"/>
                <a:gd name="T2" fmla="*/ 111 w 111"/>
                <a:gd name="T3" fmla="*/ 0 h 19"/>
                <a:gd name="T4" fmla="*/ 111 w 111"/>
                <a:gd name="T5" fmla="*/ 19 h 19"/>
                <a:gd name="T6" fmla="*/ 0 w 111"/>
                <a:gd name="T7" fmla="*/ 19 h 19"/>
                <a:gd name="T8" fmla="*/ 0 w 111"/>
                <a:gd name="T9" fmla="*/ 0 h 19"/>
                <a:gd name="T10" fmla="*/ 18 w 111"/>
                <a:gd name="T11" fmla="*/ 0 h 19"/>
                <a:gd name="T12" fmla="*/ 92 w 111"/>
                <a:gd name="T13" fmla="*/ 0 h 19"/>
                <a:gd name="T14" fmla="*/ 92 w 111"/>
                <a:gd name="T15" fmla="*/ 19 h 19"/>
                <a:gd name="T16" fmla="*/ 18 w 111"/>
                <a:gd name="T17" fmla="*/ 19 h 19"/>
                <a:gd name="T18" fmla="*/ 18 w 111"/>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19"/>
                <a:gd name="T32" fmla="*/ 111 w 111"/>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19">
                  <a:moveTo>
                    <a:pt x="0" y="0"/>
                  </a:moveTo>
                  <a:lnTo>
                    <a:pt x="111" y="0"/>
                  </a:lnTo>
                  <a:lnTo>
                    <a:pt x="111" y="19"/>
                  </a:lnTo>
                  <a:lnTo>
                    <a:pt x="0" y="19"/>
                  </a:lnTo>
                  <a:lnTo>
                    <a:pt x="0" y="0"/>
                  </a:lnTo>
                  <a:close/>
                  <a:moveTo>
                    <a:pt x="18" y="0"/>
                  </a:moveTo>
                  <a:lnTo>
                    <a:pt x="92" y="0"/>
                  </a:lnTo>
                  <a:lnTo>
                    <a:pt x="92" y="19"/>
                  </a:lnTo>
                  <a:lnTo>
                    <a:pt x="18" y="19"/>
                  </a:lnTo>
                  <a:lnTo>
                    <a:pt x="18"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4" name="Freeform 213">
              <a:extLst>
                <a:ext uri="{FF2B5EF4-FFF2-40B4-BE49-F238E27FC236}">
                  <a16:creationId xmlns:a16="http://schemas.microsoft.com/office/drawing/2014/main" id="{177DD389-8B02-4A7F-8C41-030291E00D0E}"/>
                </a:ext>
              </a:extLst>
            </p:cNvPr>
            <p:cNvSpPr>
              <a:spLocks noEditPoints="1"/>
            </p:cNvSpPr>
            <p:nvPr/>
          </p:nvSpPr>
          <p:spPr bwMode="auto">
            <a:xfrm>
              <a:off x="3439" y="1544"/>
              <a:ext cx="74" cy="19"/>
            </a:xfrm>
            <a:custGeom>
              <a:avLst/>
              <a:gdLst>
                <a:gd name="T0" fmla="*/ 0 w 74"/>
                <a:gd name="T1" fmla="*/ 0 h 19"/>
                <a:gd name="T2" fmla="*/ 74 w 74"/>
                <a:gd name="T3" fmla="*/ 0 h 19"/>
                <a:gd name="T4" fmla="*/ 74 w 74"/>
                <a:gd name="T5" fmla="*/ 19 h 19"/>
                <a:gd name="T6" fmla="*/ 0 w 74"/>
                <a:gd name="T7" fmla="*/ 19 h 19"/>
                <a:gd name="T8" fmla="*/ 0 w 74"/>
                <a:gd name="T9" fmla="*/ 0 h 19"/>
                <a:gd name="T10" fmla="*/ 19 w 74"/>
                <a:gd name="T11" fmla="*/ 9 h 19"/>
                <a:gd name="T12" fmla="*/ 56 w 74"/>
                <a:gd name="T13" fmla="*/ 9 h 19"/>
                <a:gd name="T14" fmla="*/ 56 w 74"/>
                <a:gd name="T15" fmla="*/ 9 h 19"/>
                <a:gd name="T16" fmla="*/ 19 w 74"/>
                <a:gd name="T17" fmla="*/ 9 h 19"/>
                <a:gd name="T18" fmla="*/ 19 w 74"/>
                <a:gd name="T19" fmla="*/ 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9"/>
                <a:gd name="T32" fmla="*/ 74 w 7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9">
                  <a:moveTo>
                    <a:pt x="0" y="0"/>
                  </a:moveTo>
                  <a:lnTo>
                    <a:pt x="74" y="0"/>
                  </a:lnTo>
                  <a:lnTo>
                    <a:pt x="74" y="19"/>
                  </a:lnTo>
                  <a:lnTo>
                    <a:pt x="0" y="19"/>
                  </a:lnTo>
                  <a:lnTo>
                    <a:pt x="0" y="0"/>
                  </a:lnTo>
                  <a:close/>
                  <a:moveTo>
                    <a:pt x="19" y="9"/>
                  </a:moveTo>
                  <a:lnTo>
                    <a:pt x="56" y="9"/>
                  </a:lnTo>
                  <a:lnTo>
                    <a:pt x="19" y="9"/>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5" name="Freeform 214">
              <a:extLst>
                <a:ext uri="{FF2B5EF4-FFF2-40B4-BE49-F238E27FC236}">
                  <a16:creationId xmlns:a16="http://schemas.microsoft.com/office/drawing/2014/main" id="{56F3FD63-9069-4628-B16C-D896E786FBA3}"/>
                </a:ext>
              </a:extLst>
            </p:cNvPr>
            <p:cNvSpPr>
              <a:spLocks noEditPoints="1"/>
            </p:cNvSpPr>
            <p:nvPr/>
          </p:nvSpPr>
          <p:spPr bwMode="auto">
            <a:xfrm>
              <a:off x="3458" y="1553"/>
              <a:ext cx="37" cy="0"/>
            </a:xfrm>
            <a:custGeom>
              <a:avLst/>
              <a:gdLst>
                <a:gd name="T0" fmla="*/ 0 w 37"/>
                <a:gd name="T1" fmla="*/ 37 w 37"/>
                <a:gd name="T2" fmla="*/ 37 w 37"/>
                <a:gd name="T3" fmla="*/ 0 w 37"/>
                <a:gd name="T4" fmla="*/ 0 w 37"/>
                <a:gd name="T5" fmla="*/ 18 w 37"/>
                <a:gd name="T6" fmla="*/ 18 w 37"/>
                <a:gd name="T7" fmla="*/ 18 w 37"/>
                <a:gd name="T8" fmla="*/ 18 w 37"/>
                <a:gd name="T9" fmla="*/ 18 w 37"/>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 name="T20" fmla="*/ 0 w 37"/>
                <a:gd name="T21" fmla="*/ 37 w 37"/>
              </a:gdLst>
              <a:ahLst/>
              <a:cxnLst>
                <a:cxn ang="T10">
                  <a:pos x="T0" y="0"/>
                </a:cxn>
                <a:cxn ang="T11">
                  <a:pos x="T1" y="0"/>
                </a:cxn>
                <a:cxn ang="T12">
                  <a:pos x="T2" y="0"/>
                </a:cxn>
                <a:cxn ang="T13">
                  <a:pos x="T3" y="0"/>
                </a:cxn>
                <a:cxn ang="T14">
                  <a:pos x="T4" y="0"/>
                </a:cxn>
                <a:cxn ang="T15">
                  <a:pos x="T5" y="0"/>
                </a:cxn>
                <a:cxn ang="T16">
                  <a:pos x="T6" y="0"/>
                </a:cxn>
                <a:cxn ang="T17">
                  <a:pos x="T7" y="0"/>
                </a:cxn>
                <a:cxn ang="T18">
                  <a:pos x="T8" y="0"/>
                </a:cxn>
                <a:cxn ang="T19">
                  <a:pos x="T9" y="0"/>
                </a:cxn>
              </a:cxnLst>
              <a:rect l="T20" t="0" r="T21" b="0"/>
              <a:pathLst>
                <a:path w="37">
                  <a:moveTo>
                    <a:pt x="0" y="0"/>
                  </a:moveTo>
                  <a:lnTo>
                    <a:pt x="37" y="0"/>
                  </a:lnTo>
                  <a:lnTo>
                    <a:pt x="0" y="0"/>
                  </a:lnTo>
                  <a:close/>
                  <a:moveTo>
                    <a:pt x="18" y="0"/>
                  </a:moveTo>
                  <a:lnTo>
                    <a:pt x="1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6" name="Freeform 215">
              <a:extLst>
                <a:ext uri="{FF2B5EF4-FFF2-40B4-BE49-F238E27FC236}">
                  <a16:creationId xmlns:a16="http://schemas.microsoft.com/office/drawing/2014/main" id="{FF2CED68-F08C-4AFA-8496-30C9D4E8448A}"/>
                </a:ext>
              </a:extLst>
            </p:cNvPr>
            <p:cNvSpPr>
              <a:spLocks noEditPoints="1"/>
            </p:cNvSpPr>
            <p:nvPr/>
          </p:nvSpPr>
          <p:spPr bwMode="auto">
            <a:xfrm>
              <a:off x="3476" y="1553"/>
              <a:ext cx="0" cy="0"/>
            </a:xfrm>
            <a:custGeom>
              <a:avLst/>
              <a:gdLst>
                <a:gd name="T0" fmla="*/ 0 60000 65536"/>
                <a:gd name="T1" fmla="*/ 0 60000 65536"/>
                <a:gd name="T2" fmla="*/ 0 60000 65536"/>
                <a:gd name="T3" fmla="*/ 0 60000 65536"/>
                <a:gd name="T4" fmla="*/ 0 60000 65536"/>
                <a:gd name="T5" fmla="*/ 0 60000 65536"/>
                <a:gd name="T6" fmla="*/ 0 60000 65536"/>
                <a:gd name="T7" fmla="*/ 0 60000 65536"/>
                <a:gd name="T8" fmla="*/ 0 60000 65536"/>
                <a:gd name="T9" fmla="*/ 0 60000 65536"/>
              </a:gdLst>
              <a:ahLst/>
              <a:cxnLst>
                <a:cxn ang="T0">
                  <a:pos x="0" y="0"/>
                </a:cxn>
                <a:cxn ang="T1">
                  <a:pos x="0" y="0"/>
                </a:cxn>
                <a:cxn ang="T2">
                  <a:pos x="0" y="0"/>
                </a:cxn>
                <a:cxn ang="T3">
                  <a:pos x="0" y="0"/>
                </a:cxn>
                <a:cxn ang="T4">
                  <a:pos x="0" y="0"/>
                </a:cxn>
                <a:cxn ang="T5">
                  <a:pos x="0" y="0"/>
                </a:cxn>
                <a:cxn ang="T6">
                  <a:pos x="0" y="0"/>
                </a:cxn>
                <a:cxn ang="T7">
                  <a:pos x="0" y="0"/>
                </a:cxn>
                <a:cxn ang="T8">
                  <a:pos x="0" y="0"/>
                </a:cxn>
                <a:cxn ang="T9">
                  <a:pos x="0" y="0"/>
                </a:cxn>
              </a:cxnLst>
              <a:rect l="0" t="0" r="0" b="0"/>
              <a:pathLst>
                <a:path>
                  <a:moveTo>
                    <a:pt x="0" y="0"/>
                  </a:moveTo>
                  <a:lnTo>
                    <a:pt x="0" y="0"/>
                  </a:lnTo>
                  <a:close/>
                  <a:moveTo>
                    <a:pt x="0" y="0"/>
                  </a:move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7" name="Freeform 216">
              <a:extLst>
                <a:ext uri="{FF2B5EF4-FFF2-40B4-BE49-F238E27FC236}">
                  <a16:creationId xmlns:a16="http://schemas.microsoft.com/office/drawing/2014/main" id="{2659C29D-29E5-4DCB-976D-FF55262B68A7}"/>
                </a:ext>
              </a:extLst>
            </p:cNvPr>
            <p:cNvSpPr>
              <a:spLocks/>
            </p:cNvSpPr>
            <p:nvPr/>
          </p:nvSpPr>
          <p:spPr bwMode="auto">
            <a:xfrm>
              <a:off x="3356" y="1535"/>
              <a:ext cx="241" cy="37"/>
            </a:xfrm>
            <a:custGeom>
              <a:avLst/>
              <a:gdLst>
                <a:gd name="T0" fmla="*/ 0 w 241"/>
                <a:gd name="T1" fmla="*/ 0 h 37"/>
                <a:gd name="T2" fmla="*/ 65 w 241"/>
                <a:gd name="T3" fmla="*/ 0 h 37"/>
                <a:gd name="T4" fmla="*/ 129 w 241"/>
                <a:gd name="T5" fmla="*/ 0 h 37"/>
                <a:gd name="T6" fmla="*/ 194 w 241"/>
                <a:gd name="T7" fmla="*/ 0 h 37"/>
                <a:gd name="T8" fmla="*/ 241 w 241"/>
                <a:gd name="T9" fmla="*/ 0 h 37"/>
                <a:gd name="T10" fmla="*/ 241 w 241"/>
                <a:gd name="T11" fmla="*/ 37 h 37"/>
                <a:gd name="T12" fmla="*/ 0 w 241"/>
                <a:gd name="T13" fmla="*/ 37 h 37"/>
                <a:gd name="T14" fmla="*/ 0 w 241"/>
                <a:gd name="T15" fmla="*/ 0 h 37"/>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7"/>
                <a:gd name="T26" fmla="*/ 241 w 241"/>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7">
                  <a:moveTo>
                    <a:pt x="0" y="0"/>
                  </a:moveTo>
                  <a:lnTo>
                    <a:pt x="65" y="0"/>
                  </a:lnTo>
                  <a:lnTo>
                    <a:pt x="129" y="0"/>
                  </a:lnTo>
                  <a:lnTo>
                    <a:pt x="194" y="0"/>
                  </a:lnTo>
                  <a:lnTo>
                    <a:pt x="241" y="0"/>
                  </a:lnTo>
                  <a:lnTo>
                    <a:pt x="241" y="37"/>
                  </a:lnTo>
                  <a:lnTo>
                    <a:pt x="0" y="37"/>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8" name="Rectangle 217">
              <a:extLst>
                <a:ext uri="{FF2B5EF4-FFF2-40B4-BE49-F238E27FC236}">
                  <a16:creationId xmlns:a16="http://schemas.microsoft.com/office/drawing/2014/main" id="{C9D818EB-C018-43F2-BFD8-C819E587BA93}"/>
                </a:ext>
              </a:extLst>
            </p:cNvPr>
            <p:cNvSpPr>
              <a:spLocks noChangeArrowheads="1"/>
            </p:cNvSpPr>
            <p:nvPr/>
          </p:nvSpPr>
          <p:spPr bwMode="auto">
            <a:xfrm>
              <a:off x="3365" y="1553"/>
              <a:ext cx="222" cy="10"/>
            </a:xfrm>
            <a:prstGeom prst="rect">
              <a:avLst/>
            </a:prstGeom>
            <a:solidFill>
              <a:srgbClr val="FFFFFF"/>
            </a:solidFill>
            <a:ln w="14288">
              <a:solidFill>
                <a:srgbClr val="000000"/>
              </a:solidFill>
              <a:miter lim="800000"/>
              <a:headEnd/>
              <a:tailEnd/>
            </a:ln>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09" name="Freeform 218">
              <a:extLst>
                <a:ext uri="{FF2B5EF4-FFF2-40B4-BE49-F238E27FC236}">
                  <a16:creationId xmlns:a16="http://schemas.microsoft.com/office/drawing/2014/main" id="{96E76DD1-8FD5-4CF5-928D-9F2B77DB9E52}"/>
                </a:ext>
              </a:extLst>
            </p:cNvPr>
            <p:cNvSpPr>
              <a:spLocks noEditPoints="1"/>
            </p:cNvSpPr>
            <p:nvPr/>
          </p:nvSpPr>
          <p:spPr bwMode="auto">
            <a:xfrm>
              <a:off x="3356" y="1665"/>
              <a:ext cx="250" cy="27"/>
            </a:xfrm>
            <a:custGeom>
              <a:avLst/>
              <a:gdLst>
                <a:gd name="T0" fmla="*/ 0 w 250"/>
                <a:gd name="T1" fmla="*/ 0 h 27"/>
                <a:gd name="T2" fmla="*/ 250 w 250"/>
                <a:gd name="T3" fmla="*/ 0 h 27"/>
                <a:gd name="T4" fmla="*/ 250 w 250"/>
                <a:gd name="T5" fmla="*/ 27 h 27"/>
                <a:gd name="T6" fmla="*/ 0 w 250"/>
                <a:gd name="T7" fmla="*/ 27 h 27"/>
                <a:gd name="T8" fmla="*/ 0 w 250"/>
                <a:gd name="T9" fmla="*/ 0 h 27"/>
                <a:gd name="T10" fmla="*/ 18 w 250"/>
                <a:gd name="T11" fmla="*/ 0 h 27"/>
                <a:gd name="T12" fmla="*/ 231 w 250"/>
                <a:gd name="T13" fmla="*/ 0 h 27"/>
                <a:gd name="T14" fmla="*/ 231 w 250"/>
                <a:gd name="T15" fmla="*/ 27 h 27"/>
                <a:gd name="T16" fmla="*/ 18 w 250"/>
                <a:gd name="T17" fmla="*/ 27 h 27"/>
                <a:gd name="T18" fmla="*/ 18 w 250"/>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27"/>
                <a:gd name="T32" fmla="*/ 250 w 250"/>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27">
                  <a:moveTo>
                    <a:pt x="0" y="0"/>
                  </a:moveTo>
                  <a:lnTo>
                    <a:pt x="250" y="0"/>
                  </a:lnTo>
                  <a:lnTo>
                    <a:pt x="250" y="27"/>
                  </a:lnTo>
                  <a:lnTo>
                    <a:pt x="0" y="27"/>
                  </a:lnTo>
                  <a:lnTo>
                    <a:pt x="0" y="0"/>
                  </a:lnTo>
                  <a:close/>
                  <a:moveTo>
                    <a:pt x="18" y="0"/>
                  </a:moveTo>
                  <a:lnTo>
                    <a:pt x="231" y="0"/>
                  </a:lnTo>
                  <a:lnTo>
                    <a:pt x="231" y="27"/>
                  </a:lnTo>
                  <a:lnTo>
                    <a:pt x="18" y="27"/>
                  </a:lnTo>
                  <a:lnTo>
                    <a:pt x="18"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0" name="Freeform 219">
              <a:extLst>
                <a:ext uri="{FF2B5EF4-FFF2-40B4-BE49-F238E27FC236}">
                  <a16:creationId xmlns:a16="http://schemas.microsoft.com/office/drawing/2014/main" id="{8EC07808-4546-4F42-959E-441DCC2BDD4B}"/>
                </a:ext>
              </a:extLst>
            </p:cNvPr>
            <p:cNvSpPr>
              <a:spLocks noEditPoints="1"/>
            </p:cNvSpPr>
            <p:nvPr/>
          </p:nvSpPr>
          <p:spPr bwMode="auto">
            <a:xfrm>
              <a:off x="3374" y="1665"/>
              <a:ext cx="213" cy="27"/>
            </a:xfrm>
            <a:custGeom>
              <a:avLst/>
              <a:gdLst>
                <a:gd name="T0" fmla="*/ 0 w 213"/>
                <a:gd name="T1" fmla="*/ 0 h 27"/>
                <a:gd name="T2" fmla="*/ 213 w 213"/>
                <a:gd name="T3" fmla="*/ 0 h 27"/>
                <a:gd name="T4" fmla="*/ 213 w 213"/>
                <a:gd name="T5" fmla="*/ 27 h 27"/>
                <a:gd name="T6" fmla="*/ 0 w 213"/>
                <a:gd name="T7" fmla="*/ 27 h 27"/>
                <a:gd name="T8" fmla="*/ 0 w 213"/>
                <a:gd name="T9" fmla="*/ 0 h 27"/>
                <a:gd name="T10" fmla="*/ 19 w 213"/>
                <a:gd name="T11" fmla="*/ 0 h 27"/>
                <a:gd name="T12" fmla="*/ 195 w 213"/>
                <a:gd name="T13" fmla="*/ 0 h 27"/>
                <a:gd name="T14" fmla="*/ 195 w 213"/>
                <a:gd name="T15" fmla="*/ 27 h 27"/>
                <a:gd name="T16" fmla="*/ 19 w 213"/>
                <a:gd name="T17" fmla="*/ 27 h 27"/>
                <a:gd name="T18" fmla="*/ 19 w 213"/>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7"/>
                <a:gd name="T32" fmla="*/ 213 w 213"/>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7">
                  <a:moveTo>
                    <a:pt x="0" y="0"/>
                  </a:moveTo>
                  <a:lnTo>
                    <a:pt x="213" y="0"/>
                  </a:lnTo>
                  <a:lnTo>
                    <a:pt x="213" y="27"/>
                  </a:lnTo>
                  <a:lnTo>
                    <a:pt x="0" y="27"/>
                  </a:lnTo>
                  <a:lnTo>
                    <a:pt x="0" y="0"/>
                  </a:lnTo>
                  <a:close/>
                  <a:moveTo>
                    <a:pt x="19" y="0"/>
                  </a:moveTo>
                  <a:lnTo>
                    <a:pt x="195" y="0"/>
                  </a:lnTo>
                  <a:lnTo>
                    <a:pt x="195" y="27"/>
                  </a:lnTo>
                  <a:lnTo>
                    <a:pt x="19" y="27"/>
                  </a:lnTo>
                  <a:lnTo>
                    <a:pt x="19"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1" name="Freeform 220">
              <a:extLst>
                <a:ext uri="{FF2B5EF4-FFF2-40B4-BE49-F238E27FC236}">
                  <a16:creationId xmlns:a16="http://schemas.microsoft.com/office/drawing/2014/main" id="{3A18341E-B7AE-40FA-BA2F-CB776471B54D}"/>
                </a:ext>
              </a:extLst>
            </p:cNvPr>
            <p:cNvSpPr>
              <a:spLocks noEditPoints="1"/>
            </p:cNvSpPr>
            <p:nvPr/>
          </p:nvSpPr>
          <p:spPr bwMode="auto">
            <a:xfrm>
              <a:off x="3393" y="1665"/>
              <a:ext cx="176" cy="27"/>
            </a:xfrm>
            <a:custGeom>
              <a:avLst/>
              <a:gdLst>
                <a:gd name="T0" fmla="*/ 0 w 176"/>
                <a:gd name="T1" fmla="*/ 0 h 27"/>
                <a:gd name="T2" fmla="*/ 176 w 176"/>
                <a:gd name="T3" fmla="*/ 0 h 27"/>
                <a:gd name="T4" fmla="*/ 176 w 176"/>
                <a:gd name="T5" fmla="*/ 27 h 27"/>
                <a:gd name="T6" fmla="*/ 0 w 176"/>
                <a:gd name="T7" fmla="*/ 27 h 27"/>
                <a:gd name="T8" fmla="*/ 0 w 176"/>
                <a:gd name="T9" fmla="*/ 0 h 27"/>
                <a:gd name="T10" fmla="*/ 18 w 176"/>
                <a:gd name="T11" fmla="*/ 0 h 27"/>
                <a:gd name="T12" fmla="*/ 157 w 176"/>
                <a:gd name="T13" fmla="*/ 0 h 27"/>
                <a:gd name="T14" fmla="*/ 157 w 176"/>
                <a:gd name="T15" fmla="*/ 18 h 27"/>
                <a:gd name="T16" fmla="*/ 18 w 176"/>
                <a:gd name="T17" fmla="*/ 18 h 27"/>
                <a:gd name="T18" fmla="*/ 18 w 176"/>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
                <a:gd name="T31" fmla="*/ 0 h 27"/>
                <a:gd name="T32" fmla="*/ 176 w 176"/>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 h="27">
                  <a:moveTo>
                    <a:pt x="0" y="0"/>
                  </a:moveTo>
                  <a:lnTo>
                    <a:pt x="176" y="0"/>
                  </a:lnTo>
                  <a:lnTo>
                    <a:pt x="176" y="27"/>
                  </a:lnTo>
                  <a:lnTo>
                    <a:pt x="0" y="27"/>
                  </a:lnTo>
                  <a:lnTo>
                    <a:pt x="0" y="0"/>
                  </a:lnTo>
                  <a:close/>
                  <a:moveTo>
                    <a:pt x="18" y="0"/>
                  </a:moveTo>
                  <a:lnTo>
                    <a:pt x="157" y="0"/>
                  </a:lnTo>
                  <a:lnTo>
                    <a:pt x="157" y="18"/>
                  </a:lnTo>
                  <a:lnTo>
                    <a:pt x="18" y="18"/>
                  </a:lnTo>
                  <a:lnTo>
                    <a:pt x="18"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2" name="Freeform 221">
              <a:extLst>
                <a:ext uri="{FF2B5EF4-FFF2-40B4-BE49-F238E27FC236}">
                  <a16:creationId xmlns:a16="http://schemas.microsoft.com/office/drawing/2014/main" id="{E827BB76-A436-4476-814A-5F9ACD31E21E}"/>
                </a:ext>
              </a:extLst>
            </p:cNvPr>
            <p:cNvSpPr>
              <a:spLocks noEditPoints="1"/>
            </p:cNvSpPr>
            <p:nvPr/>
          </p:nvSpPr>
          <p:spPr bwMode="auto">
            <a:xfrm>
              <a:off x="3411" y="1665"/>
              <a:ext cx="139" cy="18"/>
            </a:xfrm>
            <a:custGeom>
              <a:avLst/>
              <a:gdLst>
                <a:gd name="T0" fmla="*/ 0 w 139"/>
                <a:gd name="T1" fmla="*/ 0 h 18"/>
                <a:gd name="T2" fmla="*/ 139 w 139"/>
                <a:gd name="T3" fmla="*/ 0 h 18"/>
                <a:gd name="T4" fmla="*/ 139 w 139"/>
                <a:gd name="T5" fmla="*/ 18 h 18"/>
                <a:gd name="T6" fmla="*/ 0 w 139"/>
                <a:gd name="T7" fmla="*/ 18 h 18"/>
                <a:gd name="T8" fmla="*/ 0 w 139"/>
                <a:gd name="T9" fmla="*/ 0 h 18"/>
                <a:gd name="T10" fmla="*/ 19 w 139"/>
                <a:gd name="T11" fmla="*/ 9 h 18"/>
                <a:gd name="T12" fmla="*/ 121 w 139"/>
                <a:gd name="T13" fmla="*/ 9 h 18"/>
                <a:gd name="T14" fmla="*/ 121 w 139"/>
                <a:gd name="T15" fmla="*/ 18 h 18"/>
                <a:gd name="T16" fmla="*/ 19 w 139"/>
                <a:gd name="T17" fmla="*/ 18 h 18"/>
                <a:gd name="T18" fmla="*/ 19 w 139"/>
                <a:gd name="T19" fmla="*/ 9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9"/>
                <a:gd name="T31" fmla="*/ 0 h 18"/>
                <a:gd name="T32" fmla="*/ 139 w 139"/>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9" h="18">
                  <a:moveTo>
                    <a:pt x="0" y="0"/>
                  </a:moveTo>
                  <a:lnTo>
                    <a:pt x="139" y="0"/>
                  </a:lnTo>
                  <a:lnTo>
                    <a:pt x="139" y="18"/>
                  </a:lnTo>
                  <a:lnTo>
                    <a:pt x="0" y="18"/>
                  </a:lnTo>
                  <a:lnTo>
                    <a:pt x="0" y="0"/>
                  </a:lnTo>
                  <a:close/>
                  <a:moveTo>
                    <a:pt x="19" y="9"/>
                  </a:moveTo>
                  <a:lnTo>
                    <a:pt x="121" y="9"/>
                  </a:lnTo>
                  <a:lnTo>
                    <a:pt x="121" y="18"/>
                  </a:lnTo>
                  <a:lnTo>
                    <a:pt x="19" y="18"/>
                  </a:lnTo>
                  <a:lnTo>
                    <a:pt x="19" y="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3" name="Freeform 222">
              <a:extLst>
                <a:ext uri="{FF2B5EF4-FFF2-40B4-BE49-F238E27FC236}">
                  <a16:creationId xmlns:a16="http://schemas.microsoft.com/office/drawing/2014/main" id="{26432939-8123-4F70-857A-174C71C8BFCD}"/>
                </a:ext>
              </a:extLst>
            </p:cNvPr>
            <p:cNvSpPr>
              <a:spLocks noEditPoints="1"/>
            </p:cNvSpPr>
            <p:nvPr/>
          </p:nvSpPr>
          <p:spPr bwMode="auto">
            <a:xfrm>
              <a:off x="3430" y="1674"/>
              <a:ext cx="102" cy="9"/>
            </a:xfrm>
            <a:custGeom>
              <a:avLst/>
              <a:gdLst>
                <a:gd name="T0" fmla="*/ 0 w 102"/>
                <a:gd name="T1" fmla="*/ 0 h 9"/>
                <a:gd name="T2" fmla="*/ 102 w 102"/>
                <a:gd name="T3" fmla="*/ 0 h 9"/>
                <a:gd name="T4" fmla="*/ 102 w 102"/>
                <a:gd name="T5" fmla="*/ 9 h 9"/>
                <a:gd name="T6" fmla="*/ 0 w 102"/>
                <a:gd name="T7" fmla="*/ 9 h 9"/>
                <a:gd name="T8" fmla="*/ 0 w 102"/>
                <a:gd name="T9" fmla="*/ 0 h 9"/>
                <a:gd name="T10" fmla="*/ 18 w 102"/>
                <a:gd name="T11" fmla="*/ 0 h 9"/>
                <a:gd name="T12" fmla="*/ 83 w 102"/>
                <a:gd name="T13" fmla="*/ 0 h 9"/>
                <a:gd name="T14" fmla="*/ 83 w 102"/>
                <a:gd name="T15" fmla="*/ 9 h 9"/>
                <a:gd name="T16" fmla="*/ 18 w 102"/>
                <a:gd name="T17" fmla="*/ 9 h 9"/>
                <a:gd name="T18" fmla="*/ 18 w 102"/>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9"/>
                <a:gd name="T32" fmla="*/ 102 w 102"/>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9">
                  <a:moveTo>
                    <a:pt x="0" y="0"/>
                  </a:moveTo>
                  <a:lnTo>
                    <a:pt x="102" y="0"/>
                  </a:lnTo>
                  <a:lnTo>
                    <a:pt x="102" y="9"/>
                  </a:lnTo>
                  <a:lnTo>
                    <a:pt x="0" y="9"/>
                  </a:lnTo>
                  <a:lnTo>
                    <a:pt x="0" y="0"/>
                  </a:lnTo>
                  <a:close/>
                  <a:moveTo>
                    <a:pt x="18" y="0"/>
                  </a:moveTo>
                  <a:lnTo>
                    <a:pt x="83" y="0"/>
                  </a:lnTo>
                  <a:lnTo>
                    <a:pt x="83" y="9"/>
                  </a:lnTo>
                  <a:lnTo>
                    <a:pt x="18" y="9"/>
                  </a:lnTo>
                  <a:lnTo>
                    <a:pt x="18"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4" name="Freeform 223">
              <a:extLst>
                <a:ext uri="{FF2B5EF4-FFF2-40B4-BE49-F238E27FC236}">
                  <a16:creationId xmlns:a16="http://schemas.microsoft.com/office/drawing/2014/main" id="{0B96984D-5C43-4FBF-923F-2716B919AFB1}"/>
                </a:ext>
              </a:extLst>
            </p:cNvPr>
            <p:cNvSpPr>
              <a:spLocks noEditPoints="1"/>
            </p:cNvSpPr>
            <p:nvPr/>
          </p:nvSpPr>
          <p:spPr bwMode="auto">
            <a:xfrm>
              <a:off x="3448" y="1674"/>
              <a:ext cx="65" cy="9"/>
            </a:xfrm>
            <a:custGeom>
              <a:avLst/>
              <a:gdLst>
                <a:gd name="T0" fmla="*/ 0 w 65"/>
                <a:gd name="T1" fmla="*/ 0 h 9"/>
                <a:gd name="T2" fmla="*/ 65 w 65"/>
                <a:gd name="T3" fmla="*/ 0 h 9"/>
                <a:gd name="T4" fmla="*/ 65 w 65"/>
                <a:gd name="T5" fmla="*/ 9 h 9"/>
                <a:gd name="T6" fmla="*/ 0 w 65"/>
                <a:gd name="T7" fmla="*/ 9 h 9"/>
                <a:gd name="T8" fmla="*/ 0 w 65"/>
                <a:gd name="T9" fmla="*/ 0 h 9"/>
                <a:gd name="T10" fmla="*/ 19 w 65"/>
                <a:gd name="T11" fmla="*/ 0 h 9"/>
                <a:gd name="T12" fmla="*/ 47 w 65"/>
                <a:gd name="T13" fmla="*/ 0 h 9"/>
                <a:gd name="T14" fmla="*/ 47 w 65"/>
                <a:gd name="T15" fmla="*/ 9 h 9"/>
                <a:gd name="T16" fmla="*/ 19 w 65"/>
                <a:gd name="T17" fmla="*/ 9 h 9"/>
                <a:gd name="T18" fmla="*/ 19 w 65"/>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9"/>
                <a:gd name="T32" fmla="*/ 65 w 65"/>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9">
                  <a:moveTo>
                    <a:pt x="0" y="0"/>
                  </a:moveTo>
                  <a:lnTo>
                    <a:pt x="65" y="0"/>
                  </a:lnTo>
                  <a:lnTo>
                    <a:pt x="65" y="9"/>
                  </a:lnTo>
                  <a:lnTo>
                    <a:pt x="0" y="9"/>
                  </a:lnTo>
                  <a:lnTo>
                    <a:pt x="0" y="0"/>
                  </a:lnTo>
                  <a:close/>
                  <a:moveTo>
                    <a:pt x="19" y="0"/>
                  </a:moveTo>
                  <a:lnTo>
                    <a:pt x="47" y="0"/>
                  </a:lnTo>
                  <a:lnTo>
                    <a:pt x="47" y="9"/>
                  </a:lnTo>
                  <a:lnTo>
                    <a:pt x="19" y="9"/>
                  </a:lnTo>
                  <a:lnTo>
                    <a:pt x="19"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5" name="Freeform 224">
              <a:extLst>
                <a:ext uri="{FF2B5EF4-FFF2-40B4-BE49-F238E27FC236}">
                  <a16:creationId xmlns:a16="http://schemas.microsoft.com/office/drawing/2014/main" id="{43CC1D74-7873-4911-BCD3-13236AF63097}"/>
                </a:ext>
              </a:extLst>
            </p:cNvPr>
            <p:cNvSpPr>
              <a:spLocks noEditPoints="1"/>
            </p:cNvSpPr>
            <p:nvPr/>
          </p:nvSpPr>
          <p:spPr bwMode="auto">
            <a:xfrm>
              <a:off x="3467" y="1674"/>
              <a:ext cx="28" cy="9"/>
            </a:xfrm>
            <a:custGeom>
              <a:avLst/>
              <a:gdLst>
                <a:gd name="T0" fmla="*/ 0 w 28"/>
                <a:gd name="T1" fmla="*/ 0 h 9"/>
                <a:gd name="T2" fmla="*/ 28 w 28"/>
                <a:gd name="T3" fmla="*/ 0 h 9"/>
                <a:gd name="T4" fmla="*/ 28 w 28"/>
                <a:gd name="T5" fmla="*/ 9 h 9"/>
                <a:gd name="T6" fmla="*/ 0 w 28"/>
                <a:gd name="T7" fmla="*/ 9 h 9"/>
                <a:gd name="T8" fmla="*/ 0 w 28"/>
                <a:gd name="T9" fmla="*/ 0 h 9"/>
                <a:gd name="T10" fmla="*/ 18 w 28"/>
                <a:gd name="T11" fmla="*/ 0 h 9"/>
                <a:gd name="T12" fmla="*/ 18 w 28"/>
                <a:gd name="T13" fmla="*/ 0 h 9"/>
                <a:gd name="T14" fmla="*/ 18 w 28"/>
                <a:gd name="T15" fmla="*/ 0 h 9"/>
                <a:gd name="T16" fmla="*/ 18 w 28"/>
                <a:gd name="T17" fmla="*/ 0 h 9"/>
                <a:gd name="T18" fmla="*/ 18 w 28"/>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9"/>
                <a:gd name="T32" fmla="*/ 28 w 28"/>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9">
                  <a:moveTo>
                    <a:pt x="0" y="0"/>
                  </a:moveTo>
                  <a:lnTo>
                    <a:pt x="28" y="0"/>
                  </a:lnTo>
                  <a:lnTo>
                    <a:pt x="28" y="9"/>
                  </a:lnTo>
                  <a:lnTo>
                    <a:pt x="0" y="9"/>
                  </a:lnTo>
                  <a:lnTo>
                    <a:pt x="0" y="0"/>
                  </a:lnTo>
                  <a:close/>
                  <a:moveTo>
                    <a:pt x="18" y="0"/>
                  </a:moveTo>
                  <a:lnTo>
                    <a:pt x="1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6" name="Freeform 225">
              <a:extLst>
                <a:ext uri="{FF2B5EF4-FFF2-40B4-BE49-F238E27FC236}">
                  <a16:creationId xmlns:a16="http://schemas.microsoft.com/office/drawing/2014/main" id="{A806C64C-D41B-4A45-9629-EFFA7E20773F}"/>
                </a:ext>
              </a:extLst>
            </p:cNvPr>
            <p:cNvSpPr>
              <a:spLocks noEditPoints="1"/>
            </p:cNvSpPr>
            <p:nvPr/>
          </p:nvSpPr>
          <p:spPr bwMode="auto">
            <a:xfrm>
              <a:off x="3485" y="1674"/>
              <a:ext cx="0" cy="0"/>
            </a:xfrm>
            <a:custGeom>
              <a:avLst/>
              <a:gdLst>
                <a:gd name="T0" fmla="*/ 0 60000 65536"/>
                <a:gd name="T1" fmla="*/ 0 60000 65536"/>
                <a:gd name="T2" fmla="*/ 0 60000 65536"/>
                <a:gd name="T3" fmla="*/ 0 60000 65536"/>
                <a:gd name="T4" fmla="*/ 0 60000 65536"/>
                <a:gd name="T5" fmla="*/ 0 60000 65536"/>
                <a:gd name="T6" fmla="*/ 0 60000 65536"/>
                <a:gd name="T7" fmla="*/ 0 60000 65536"/>
                <a:gd name="T8" fmla="*/ 0 60000 65536"/>
                <a:gd name="T9" fmla="*/ 0 60000 65536"/>
              </a:gdLst>
              <a:ahLst/>
              <a:cxnLst>
                <a:cxn ang="T0">
                  <a:pos x="0" y="0"/>
                </a:cxn>
                <a:cxn ang="T1">
                  <a:pos x="0" y="0"/>
                </a:cxn>
                <a:cxn ang="T2">
                  <a:pos x="0" y="0"/>
                </a:cxn>
                <a:cxn ang="T3">
                  <a:pos x="0" y="0"/>
                </a:cxn>
                <a:cxn ang="T4">
                  <a:pos x="0" y="0"/>
                </a:cxn>
                <a:cxn ang="T5">
                  <a:pos x="0" y="0"/>
                </a:cxn>
                <a:cxn ang="T6">
                  <a:pos x="0" y="0"/>
                </a:cxn>
                <a:cxn ang="T7">
                  <a:pos x="0" y="0"/>
                </a:cxn>
                <a:cxn ang="T8">
                  <a:pos x="0" y="0"/>
                </a:cxn>
                <a:cxn ang="T9">
                  <a:pos x="0" y="0"/>
                </a:cxn>
              </a:cxnLst>
              <a:rect l="0" t="0" r="0" b="0"/>
              <a:pathLst>
                <a:path>
                  <a:moveTo>
                    <a:pt x="0" y="0"/>
                  </a:moveTo>
                  <a:lnTo>
                    <a:pt x="0" y="0"/>
                  </a:lnTo>
                  <a:close/>
                  <a:moveTo>
                    <a:pt x="0" y="0"/>
                  </a:move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7" name="Freeform 226">
              <a:extLst>
                <a:ext uri="{FF2B5EF4-FFF2-40B4-BE49-F238E27FC236}">
                  <a16:creationId xmlns:a16="http://schemas.microsoft.com/office/drawing/2014/main" id="{FF413FE0-698D-44C4-9ECB-835DFE6B5BFF}"/>
                </a:ext>
              </a:extLst>
            </p:cNvPr>
            <p:cNvSpPr>
              <a:spLocks/>
            </p:cNvSpPr>
            <p:nvPr/>
          </p:nvSpPr>
          <p:spPr bwMode="auto">
            <a:xfrm>
              <a:off x="3356" y="1665"/>
              <a:ext cx="250" cy="27"/>
            </a:xfrm>
            <a:custGeom>
              <a:avLst/>
              <a:gdLst>
                <a:gd name="T0" fmla="*/ 0 w 250"/>
                <a:gd name="T1" fmla="*/ 27 h 27"/>
                <a:gd name="T2" fmla="*/ 0 w 250"/>
                <a:gd name="T3" fmla="*/ 9 h 27"/>
                <a:gd name="T4" fmla="*/ 83 w 250"/>
                <a:gd name="T5" fmla="*/ 9 h 27"/>
                <a:gd name="T6" fmla="*/ 129 w 250"/>
                <a:gd name="T7" fmla="*/ 0 h 27"/>
                <a:gd name="T8" fmla="*/ 167 w 250"/>
                <a:gd name="T9" fmla="*/ 9 h 27"/>
                <a:gd name="T10" fmla="*/ 250 w 250"/>
                <a:gd name="T11" fmla="*/ 9 h 27"/>
                <a:gd name="T12" fmla="*/ 250 w 250"/>
                <a:gd name="T13" fmla="*/ 27 h 27"/>
                <a:gd name="T14" fmla="*/ 167 w 250"/>
                <a:gd name="T15" fmla="*/ 27 h 27"/>
                <a:gd name="T16" fmla="*/ 129 w 250"/>
                <a:gd name="T17" fmla="*/ 27 h 27"/>
                <a:gd name="T18" fmla="*/ 83 w 250"/>
                <a:gd name="T19" fmla="*/ 27 h 27"/>
                <a:gd name="T20" fmla="*/ 0 w 250"/>
                <a:gd name="T21" fmla="*/ 27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0"/>
                <a:gd name="T34" fmla="*/ 0 h 27"/>
                <a:gd name="T35" fmla="*/ 250 w 250"/>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0" h="27">
                  <a:moveTo>
                    <a:pt x="0" y="27"/>
                  </a:moveTo>
                  <a:lnTo>
                    <a:pt x="0" y="9"/>
                  </a:lnTo>
                  <a:lnTo>
                    <a:pt x="83" y="9"/>
                  </a:lnTo>
                  <a:lnTo>
                    <a:pt x="129" y="0"/>
                  </a:lnTo>
                  <a:lnTo>
                    <a:pt x="167" y="9"/>
                  </a:lnTo>
                  <a:lnTo>
                    <a:pt x="250" y="9"/>
                  </a:lnTo>
                  <a:lnTo>
                    <a:pt x="250" y="27"/>
                  </a:lnTo>
                  <a:lnTo>
                    <a:pt x="167" y="27"/>
                  </a:lnTo>
                  <a:lnTo>
                    <a:pt x="129" y="27"/>
                  </a:lnTo>
                  <a:lnTo>
                    <a:pt x="83" y="27"/>
                  </a:lnTo>
                  <a:lnTo>
                    <a:pt x="0" y="27"/>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18" name="Freeform 227">
              <a:extLst>
                <a:ext uri="{FF2B5EF4-FFF2-40B4-BE49-F238E27FC236}">
                  <a16:creationId xmlns:a16="http://schemas.microsoft.com/office/drawing/2014/main" id="{B6D87B1B-9C14-48DD-972F-149E8C20807F}"/>
                </a:ext>
              </a:extLst>
            </p:cNvPr>
            <p:cNvSpPr>
              <a:spLocks noEditPoints="1"/>
            </p:cNvSpPr>
            <p:nvPr/>
          </p:nvSpPr>
          <p:spPr bwMode="auto">
            <a:xfrm>
              <a:off x="3485" y="1405"/>
              <a:ext cx="121" cy="306"/>
            </a:xfrm>
            <a:custGeom>
              <a:avLst/>
              <a:gdLst>
                <a:gd name="T0" fmla="*/ 0 w 121"/>
                <a:gd name="T1" fmla="*/ 0 h 306"/>
                <a:gd name="T2" fmla="*/ 121 w 121"/>
                <a:gd name="T3" fmla="*/ 0 h 306"/>
                <a:gd name="T4" fmla="*/ 121 w 121"/>
                <a:gd name="T5" fmla="*/ 306 h 306"/>
                <a:gd name="T6" fmla="*/ 0 w 121"/>
                <a:gd name="T7" fmla="*/ 306 h 306"/>
                <a:gd name="T8" fmla="*/ 0 w 121"/>
                <a:gd name="T9" fmla="*/ 0 h 306"/>
                <a:gd name="T10" fmla="*/ 0 w 121"/>
                <a:gd name="T11" fmla="*/ 19 h 306"/>
                <a:gd name="T12" fmla="*/ 112 w 121"/>
                <a:gd name="T13" fmla="*/ 19 h 306"/>
                <a:gd name="T14" fmla="*/ 112 w 121"/>
                <a:gd name="T15" fmla="*/ 287 h 306"/>
                <a:gd name="T16" fmla="*/ 0 w 121"/>
                <a:gd name="T17" fmla="*/ 287 h 306"/>
                <a:gd name="T18" fmla="*/ 0 w 121"/>
                <a:gd name="T19" fmla="*/ 19 h 3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306"/>
                <a:gd name="T32" fmla="*/ 121 w 121"/>
                <a:gd name="T33" fmla="*/ 306 h 3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306">
                  <a:moveTo>
                    <a:pt x="0" y="0"/>
                  </a:moveTo>
                  <a:lnTo>
                    <a:pt x="121" y="0"/>
                  </a:lnTo>
                  <a:lnTo>
                    <a:pt x="121" y="306"/>
                  </a:lnTo>
                  <a:lnTo>
                    <a:pt x="0" y="306"/>
                  </a:lnTo>
                  <a:lnTo>
                    <a:pt x="0" y="0"/>
                  </a:lnTo>
                  <a:close/>
                  <a:moveTo>
                    <a:pt x="0" y="19"/>
                  </a:moveTo>
                  <a:lnTo>
                    <a:pt x="112" y="19"/>
                  </a:lnTo>
                  <a:lnTo>
                    <a:pt x="112" y="287"/>
                  </a:lnTo>
                  <a:lnTo>
                    <a:pt x="0" y="287"/>
                  </a:lnTo>
                  <a:lnTo>
                    <a:pt x="0" y="1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9" name="Freeform 228">
              <a:extLst>
                <a:ext uri="{FF2B5EF4-FFF2-40B4-BE49-F238E27FC236}">
                  <a16:creationId xmlns:a16="http://schemas.microsoft.com/office/drawing/2014/main" id="{290EED54-101C-4578-A30C-CB473E54D320}"/>
                </a:ext>
              </a:extLst>
            </p:cNvPr>
            <p:cNvSpPr>
              <a:spLocks noEditPoints="1"/>
            </p:cNvSpPr>
            <p:nvPr/>
          </p:nvSpPr>
          <p:spPr bwMode="auto">
            <a:xfrm>
              <a:off x="3485" y="1424"/>
              <a:ext cx="112" cy="268"/>
            </a:xfrm>
            <a:custGeom>
              <a:avLst/>
              <a:gdLst>
                <a:gd name="T0" fmla="*/ 0 w 112"/>
                <a:gd name="T1" fmla="*/ 0 h 268"/>
                <a:gd name="T2" fmla="*/ 112 w 112"/>
                <a:gd name="T3" fmla="*/ 0 h 268"/>
                <a:gd name="T4" fmla="*/ 112 w 112"/>
                <a:gd name="T5" fmla="*/ 268 h 268"/>
                <a:gd name="T6" fmla="*/ 0 w 112"/>
                <a:gd name="T7" fmla="*/ 268 h 268"/>
                <a:gd name="T8" fmla="*/ 0 w 112"/>
                <a:gd name="T9" fmla="*/ 0 h 268"/>
                <a:gd name="T10" fmla="*/ 10 w 112"/>
                <a:gd name="T11" fmla="*/ 18 h 268"/>
                <a:gd name="T12" fmla="*/ 102 w 112"/>
                <a:gd name="T13" fmla="*/ 18 h 268"/>
                <a:gd name="T14" fmla="*/ 102 w 112"/>
                <a:gd name="T15" fmla="*/ 250 h 268"/>
                <a:gd name="T16" fmla="*/ 10 w 112"/>
                <a:gd name="T17" fmla="*/ 250 h 268"/>
                <a:gd name="T18" fmla="*/ 10 w 112"/>
                <a:gd name="T19" fmla="*/ 18 h 2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268"/>
                <a:gd name="T32" fmla="*/ 112 w 112"/>
                <a:gd name="T33" fmla="*/ 268 h 2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268">
                  <a:moveTo>
                    <a:pt x="0" y="0"/>
                  </a:moveTo>
                  <a:lnTo>
                    <a:pt x="112" y="0"/>
                  </a:lnTo>
                  <a:lnTo>
                    <a:pt x="112" y="268"/>
                  </a:lnTo>
                  <a:lnTo>
                    <a:pt x="0" y="268"/>
                  </a:lnTo>
                  <a:lnTo>
                    <a:pt x="0" y="0"/>
                  </a:lnTo>
                  <a:close/>
                  <a:moveTo>
                    <a:pt x="10" y="18"/>
                  </a:moveTo>
                  <a:lnTo>
                    <a:pt x="102" y="18"/>
                  </a:lnTo>
                  <a:lnTo>
                    <a:pt x="102" y="250"/>
                  </a:lnTo>
                  <a:lnTo>
                    <a:pt x="10" y="250"/>
                  </a:lnTo>
                  <a:lnTo>
                    <a:pt x="10" y="18"/>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0" name="Freeform 229">
              <a:extLst>
                <a:ext uri="{FF2B5EF4-FFF2-40B4-BE49-F238E27FC236}">
                  <a16:creationId xmlns:a16="http://schemas.microsoft.com/office/drawing/2014/main" id="{4AA9FB5E-A303-411A-9F79-AF0605DAB07B}"/>
                </a:ext>
              </a:extLst>
            </p:cNvPr>
            <p:cNvSpPr>
              <a:spLocks noEditPoints="1"/>
            </p:cNvSpPr>
            <p:nvPr/>
          </p:nvSpPr>
          <p:spPr bwMode="auto">
            <a:xfrm>
              <a:off x="3495" y="1442"/>
              <a:ext cx="92" cy="232"/>
            </a:xfrm>
            <a:custGeom>
              <a:avLst/>
              <a:gdLst>
                <a:gd name="T0" fmla="*/ 0 w 92"/>
                <a:gd name="T1" fmla="*/ 0 h 232"/>
                <a:gd name="T2" fmla="*/ 92 w 92"/>
                <a:gd name="T3" fmla="*/ 0 h 232"/>
                <a:gd name="T4" fmla="*/ 92 w 92"/>
                <a:gd name="T5" fmla="*/ 232 h 232"/>
                <a:gd name="T6" fmla="*/ 0 w 92"/>
                <a:gd name="T7" fmla="*/ 232 h 232"/>
                <a:gd name="T8" fmla="*/ 0 w 92"/>
                <a:gd name="T9" fmla="*/ 0 h 232"/>
                <a:gd name="T10" fmla="*/ 9 w 92"/>
                <a:gd name="T11" fmla="*/ 19 h 232"/>
                <a:gd name="T12" fmla="*/ 83 w 92"/>
                <a:gd name="T13" fmla="*/ 19 h 232"/>
                <a:gd name="T14" fmla="*/ 83 w 92"/>
                <a:gd name="T15" fmla="*/ 213 h 232"/>
                <a:gd name="T16" fmla="*/ 9 w 92"/>
                <a:gd name="T17" fmla="*/ 213 h 232"/>
                <a:gd name="T18" fmla="*/ 9 w 92"/>
                <a:gd name="T19" fmla="*/ 19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232"/>
                <a:gd name="T32" fmla="*/ 92 w 92"/>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232">
                  <a:moveTo>
                    <a:pt x="0" y="0"/>
                  </a:moveTo>
                  <a:lnTo>
                    <a:pt x="92" y="0"/>
                  </a:lnTo>
                  <a:lnTo>
                    <a:pt x="92" y="232"/>
                  </a:lnTo>
                  <a:lnTo>
                    <a:pt x="0" y="232"/>
                  </a:lnTo>
                  <a:lnTo>
                    <a:pt x="0" y="0"/>
                  </a:lnTo>
                  <a:close/>
                  <a:moveTo>
                    <a:pt x="9" y="19"/>
                  </a:moveTo>
                  <a:lnTo>
                    <a:pt x="83" y="19"/>
                  </a:lnTo>
                  <a:lnTo>
                    <a:pt x="83" y="213"/>
                  </a:lnTo>
                  <a:lnTo>
                    <a:pt x="9" y="213"/>
                  </a:lnTo>
                  <a:lnTo>
                    <a:pt x="9" y="19"/>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1" name="Freeform 230">
              <a:extLst>
                <a:ext uri="{FF2B5EF4-FFF2-40B4-BE49-F238E27FC236}">
                  <a16:creationId xmlns:a16="http://schemas.microsoft.com/office/drawing/2014/main" id="{4060AE59-EC1B-4055-A6AC-BF0A5F57C0D7}"/>
                </a:ext>
              </a:extLst>
            </p:cNvPr>
            <p:cNvSpPr>
              <a:spLocks noEditPoints="1"/>
            </p:cNvSpPr>
            <p:nvPr/>
          </p:nvSpPr>
          <p:spPr bwMode="auto">
            <a:xfrm>
              <a:off x="3504" y="1461"/>
              <a:ext cx="74" cy="194"/>
            </a:xfrm>
            <a:custGeom>
              <a:avLst/>
              <a:gdLst>
                <a:gd name="T0" fmla="*/ 0 w 74"/>
                <a:gd name="T1" fmla="*/ 0 h 194"/>
                <a:gd name="T2" fmla="*/ 74 w 74"/>
                <a:gd name="T3" fmla="*/ 0 h 194"/>
                <a:gd name="T4" fmla="*/ 74 w 74"/>
                <a:gd name="T5" fmla="*/ 194 h 194"/>
                <a:gd name="T6" fmla="*/ 0 w 74"/>
                <a:gd name="T7" fmla="*/ 194 h 194"/>
                <a:gd name="T8" fmla="*/ 0 w 74"/>
                <a:gd name="T9" fmla="*/ 0 h 194"/>
                <a:gd name="T10" fmla="*/ 9 w 74"/>
                <a:gd name="T11" fmla="*/ 18 h 194"/>
                <a:gd name="T12" fmla="*/ 74 w 74"/>
                <a:gd name="T13" fmla="*/ 18 h 194"/>
                <a:gd name="T14" fmla="*/ 74 w 74"/>
                <a:gd name="T15" fmla="*/ 176 h 194"/>
                <a:gd name="T16" fmla="*/ 9 w 74"/>
                <a:gd name="T17" fmla="*/ 176 h 194"/>
                <a:gd name="T18" fmla="*/ 9 w 74"/>
                <a:gd name="T19" fmla="*/ 18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94"/>
                <a:gd name="T32" fmla="*/ 74 w 74"/>
                <a:gd name="T33" fmla="*/ 194 h 1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94">
                  <a:moveTo>
                    <a:pt x="0" y="0"/>
                  </a:moveTo>
                  <a:lnTo>
                    <a:pt x="74" y="0"/>
                  </a:lnTo>
                  <a:lnTo>
                    <a:pt x="74" y="194"/>
                  </a:lnTo>
                  <a:lnTo>
                    <a:pt x="0" y="194"/>
                  </a:lnTo>
                  <a:lnTo>
                    <a:pt x="0" y="0"/>
                  </a:lnTo>
                  <a:close/>
                  <a:moveTo>
                    <a:pt x="9" y="18"/>
                  </a:moveTo>
                  <a:lnTo>
                    <a:pt x="74" y="18"/>
                  </a:lnTo>
                  <a:lnTo>
                    <a:pt x="74" y="176"/>
                  </a:lnTo>
                  <a:lnTo>
                    <a:pt x="9" y="176"/>
                  </a:lnTo>
                  <a:lnTo>
                    <a:pt x="9" y="18"/>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2" name="Freeform 231">
              <a:extLst>
                <a:ext uri="{FF2B5EF4-FFF2-40B4-BE49-F238E27FC236}">
                  <a16:creationId xmlns:a16="http://schemas.microsoft.com/office/drawing/2014/main" id="{409C3C7B-A7A1-459A-8484-FA016E4E7191}"/>
                </a:ext>
              </a:extLst>
            </p:cNvPr>
            <p:cNvSpPr>
              <a:spLocks noEditPoints="1"/>
            </p:cNvSpPr>
            <p:nvPr/>
          </p:nvSpPr>
          <p:spPr bwMode="auto">
            <a:xfrm>
              <a:off x="3513" y="1479"/>
              <a:ext cx="65" cy="158"/>
            </a:xfrm>
            <a:custGeom>
              <a:avLst/>
              <a:gdLst>
                <a:gd name="T0" fmla="*/ 0 w 65"/>
                <a:gd name="T1" fmla="*/ 0 h 158"/>
                <a:gd name="T2" fmla="*/ 65 w 65"/>
                <a:gd name="T3" fmla="*/ 0 h 158"/>
                <a:gd name="T4" fmla="*/ 65 w 65"/>
                <a:gd name="T5" fmla="*/ 158 h 158"/>
                <a:gd name="T6" fmla="*/ 0 w 65"/>
                <a:gd name="T7" fmla="*/ 158 h 158"/>
                <a:gd name="T8" fmla="*/ 0 w 65"/>
                <a:gd name="T9" fmla="*/ 0 h 158"/>
                <a:gd name="T10" fmla="*/ 10 w 65"/>
                <a:gd name="T11" fmla="*/ 19 h 158"/>
                <a:gd name="T12" fmla="*/ 56 w 65"/>
                <a:gd name="T13" fmla="*/ 19 h 158"/>
                <a:gd name="T14" fmla="*/ 56 w 65"/>
                <a:gd name="T15" fmla="*/ 139 h 158"/>
                <a:gd name="T16" fmla="*/ 10 w 65"/>
                <a:gd name="T17" fmla="*/ 139 h 158"/>
                <a:gd name="T18" fmla="*/ 10 w 65"/>
                <a:gd name="T19" fmla="*/ 19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158"/>
                <a:gd name="T32" fmla="*/ 65 w 65"/>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158">
                  <a:moveTo>
                    <a:pt x="0" y="0"/>
                  </a:moveTo>
                  <a:lnTo>
                    <a:pt x="65" y="0"/>
                  </a:lnTo>
                  <a:lnTo>
                    <a:pt x="65" y="158"/>
                  </a:lnTo>
                  <a:lnTo>
                    <a:pt x="0" y="158"/>
                  </a:lnTo>
                  <a:lnTo>
                    <a:pt x="0" y="0"/>
                  </a:lnTo>
                  <a:close/>
                  <a:moveTo>
                    <a:pt x="10" y="19"/>
                  </a:moveTo>
                  <a:lnTo>
                    <a:pt x="56" y="19"/>
                  </a:lnTo>
                  <a:lnTo>
                    <a:pt x="56" y="139"/>
                  </a:lnTo>
                  <a:lnTo>
                    <a:pt x="10" y="139"/>
                  </a:lnTo>
                  <a:lnTo>
                    <a:pt x="10" y="19"/>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3" name="Freeform 232">
              <a:extLst>
                <a:ext uri="{FF2B5EF4-FFF2-40B4-BE49-F238E27FC236}">
                  <a16:creationId xmlns:a16="http://schemas.microsoft.com/office/drawing/2014/main" id="{3F91D57B-1247-4B37-AC99-B68DE313714C}"/>
                </a:ext>
              </a:extLst>
            </p:cNvPr>
            <p:cNvSpPr>
              <a:spLocks noEditPoints="1"/>
            </p:cNvSpPr>
            <p:nvPr/>
          </p:nvSpPr>
          <p:spPr bwMode="auto">
            <a:xfrm>
              <a:off x="3523" y="1498"/>
              <a:ext cx="46" cy="120"/>
            </a:xfrm>
            <a:custGeom>
              <a:avLst/>
              <a:gdLst>
                <a:gd name="T0" fmla="*/ 0 w 46"/>
                <a:gd name="T1" fmla="*/ 0 h 120"/>
                <a:gd name="T2" fmla="*/ 46 w 46"/>
                <a:gd name="T3" fmla="*/ 0 h 120"/>
                <a:gd name="T4" fmla="*/ 46 w 46"/>
                <a:gd name="T5" fmla="*/ 120 h 120"/>
                <a:gd name="T6" fmla="*/ 0 w 46"/>
                <a:gd name="T7" fmla="*/ 120 h 120"/>
                <a:gd name="T8" fmla="*/ 0 w 46"/>
                <a:gd name="T9" fmla="*/ 0 h 120"/>
                <a:gd name="T10" fmla="*/ 9 w 46"/>
                <a:gd name="T11" fmla="*/ 18 h 120"/>
                <a:gd name="T12" fmla="*/ 37 w 46"/>
                <a:gd name="T13" fmla="*/ 18 h 120"/>
                <a:gd name="T14" fmla="*/ 37 w 46"/>
                <a:gd name="T15" fmla="*/ 102 h 120"/>
                <a:gd name="T16" fmla="*/ 9 w 46"/>
                <a:gd name="T17" fmla="*/ 102 h 120"/>
                <a:gd name="T18" fmla="*/ 9 w 46"/>
                <a:gd name="T19" fmla="*/ 18 h 1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120"/>
                <a:gd name="T32" fmla="*/ 46 w 46"/>
                <a:gd name="T33" fmla="*/ 120 h 1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120">
                  <a:moveTo>
                    <a:pt x="0" y="0"/>
                  </a:moveTo>
                  <a:lnTo>
                    <a:pt x="46" y="0"/>
                  </a:lnTo>
                  <a:lnTo>
                    <a:pt x="46" y="120"/>
                  </a:lnTo>
                  <a:lnTo>
                    <a:pt x="0" y="120"/>
                  </a:lnTo>
                  <a:lnTo>
                    <a:pt x="0" y="0"/>
                  </a:lnTo>
                  <a:close/>
                  <a:moveTo>
                    <a:pt x="9" y="18"/>
                  </a:moveTo>
                  <a:lnTo>
                    <a:pt x="37" y="18"/>
                  </a:lnTo>
                  <a:lnTo>
                    <a:pt x="37" y="102"/>
                  </a:lnTo>
                  <a:lnTo>
                    <a:pt x="9" y="102"/>
                  </a:lnTo>
                  <a:lnTo>
                    <a:pt x="9" y="18"/>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4" name="Freeform 233">
              <a:extLst>
                <a:ext uri="{FF2B5EF4-FFF2-40B4-BE49-F238E27FC236}">
                  <a16:creationId xmlns:a16="http://schemas.microsoft.com/office/drawing/2014/main" id="{E44C9B34-5AF5-48C1-9976-258C2BBE026A}"/>
                </a:ext>
              </a:extLst>
            </p:cNvPr>
            <p:cNvSpPr>
              <a:spLocks noEditPoints="1"/>
            </p:cNvSpPr>
            <p:nvPr/>
          </p:nvSpPr>
          <p:spPr bwMode="auto">
            <a:xfrm>
              <a:off x="3532" y="1516"/>
              <a:ext cx="28" cy="84"/>
            </a:xfrm>
            <a:custGeom>
              <a:avLst/>
              <a:gdLst>
                <a:gd name="T0" fmla="*/ 0 w 28"/>
                <a:gd name="T1" fmla="*/ 0 h 84"/>
                <a:gd name="T2" fmla="*/ 28 w 28"/>
                <a:gd name="T3" fmla="*/ 0 h 84"/>
                <a:gd name="T4" fmla="*/ 28 w 28"/>
                <a:gd name="T5" fmla="*/ 84 h 84"/>
                <a:gd name="T6" fmla="*/ 0 w 28"/>
                <a:gd name="T7" fmla="*/ 84 h 84"/>
                <a:gd name="T8" fmla="*/ 0 w 28"/>
                <a:gd name="T9" fmla="*/ 0 h 84"/>
                <a:gd name="T10" fmla="*/ 0 w 28"/>
                <a:gd name="T11" fmla="*/ 28 h 84"/>
                <a:gd name="T12" fmla="*/ 18 w 28"/>
                <a:gd name="T13" fmla="*/ 28 h 84"/>
                <a:gd name="T14" fmla="*/ 18 w 28"/>
                <a:gd name="T15" fmla="*/ 65 h 84"/>
                <a:gd name="T16" fmla="*/ 0 w 28"/>
                <a:gd name="T17" fmla="*/ 65 h 84"/>
                <a:gd name="T18" fmla="*/ 0 w 28"/>
                <a:gd name="T19" fmla="*/ 28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84"/>
                <a:gd name="T32" fmla="*/ 28 w 28"/>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84">
                  <a:moveTo>
                    <a:pt x="0" y="0"/>
                  </a:moveTo>
                  <a:lnTo>
                    <a:pt x="28" y="0"/>
                  </a:lnTo>
                  <a:lnTo>
                    <a:pt x="28" y="84"/>
                  </a:lnTo>
                  <a:lnTo>
                    <a:pt x="0" y="84"/>
                  </a:lnTo>
                  <a:lnTo>
                    <a:pt x="0" y="0"/>
                  </a:lnTo>
                  <a:close/>
                  <a:moveTo>
                    <a:pt x="0" y="28"/>
                  </a:moveTo>
                  <a:lnTo>
                    <a:pt x="18" y="28"/>
                  </a:lnTo>
                  <a:lnTo>
                    <a:pt x="18" y="65"/>
                  </a:lnTo>
                  <a:lnTo>
                    <a:pt x="0" y="65"/>
                  </a:lnTo>
                  <a:lnTo>
                    <a:pt x="0" y="2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Freeform 234">
              <a:extLst>
                <a:ext uri="{FF2B5EF4-FFF2-40B4-BE49-F238E27FC236}">
                  <a16:creationId xmlns:a16="http://schemas.microsoft.com/office/drawing/2014/main" id="{DDC2FCEB-C561-4470-BABC-E359165BD8DB}"/>
                </a:ext>
              </a:extLst>
            </p:cNvPr>
            <p:cNvSpPr>
              <a:spLocks noEditPoints="1"/>
            </p:cNvSpPr>
            <p:nvPr/>
          </p:nvSpPr>
          <p:spPr bwMode="auto">
            <a:xfrm>
              <a:off x="3532" y="1544"/>
              <a:ext cx="18" cy="37"/>
            </a:xfrm>
            <a:custGeom>
              <a:avLst/>
              <a:gdLst>
                <a:gd name="T0" fmla="*/ 0 w 18"/>
                <a:gd name="T1" fmla="*/ 0 h 37"/>
                <a:gd name="T2" fmla="*/ 18 w 18"/>
                <a:gd name="T3" fmla="*/ 0 h 37"/>
                <a:gd name="T4" fmla="*/ 18 w 18"/>
                <a:gd name="T5" fmla="*/ 37 h 37"/>
                <a:gd name="T6" fmla="*/ 0 w 18"/>
                <a:gd name="T7" fmla="*/ 37 h 37"/>
                <a:gd name="T8" fmla="*/ 0 w 18"/>
                <a:gd name="T9" fmla="*/ 0 h 37"/>
                <a:gd name="T10" fmla="*/ 9 w 18"/>
                <a:gd name="T11" fmla="*/ 19 h 37"/>
                <a:gd name="T12" fmla="*/ 9 w 18"/>
                <a:gd name="T13" fmla="*/ 19 h 37"/>
                <a:gd name="T14" fmla="*/ 9 w 18"/>
                <a:gd name="T15" fmla="*/ 19 h 37"/>
                <a:gd name="T16" fmla="*/ 9 w 18"/>
                <a:gd name="T17" fmla="*/ 19 h 37"/>
                <a:gd name="T18" fmla="*/ 9 w 18"/>
                <a:gd name="T19" fmla="*/ 19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37"/>
                <a:gd name="T32" fmla="*/ 18 w 18"/>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37">
                  <a:moveTo>
                    <a:pt x="0" y="0"/>
                  </a:moveTo>
                  <a:lnTo>
                    <a:pt x="18" y="0"/>
                  </a:lnTo>
                  <a:lnTo>
                    <a:pt x="18" y="37"/>
                  </a:lnTo>
                  <a:lnTo>
                    <a:pt x="0" y="37"/>
                  </a:lnTo>
                  <a:lnTo>
                    <a:pt x="0" y="0"/>
                  </a:lnTo>
                  <a:close/>
                  <a:moveTo>
                    <a:pt x="9" y="19"/>
                  </a:moveTo>
                  <a:lnTo>
                    <a:pt x="9"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6" name="Rectangle 235">
              <a:extLst>
                <a:ext uri="{FF2B5EF4-FFF2-40B4-BE49-F238E27FC236}">
                  <a16:creationId xmlns:a16="http://schemas.microsoft.com/office/drawing/2014/main" id="{C6902F3B-5679-480B-BC9E-56B79494C2A6}"/>
                </a:ext>
              </a:extLst>
            </p:cNvPr>
            <p:cNvSpPr>
              <a:spLocks noChangeArrowheads="1"/>
            </p:cNvSpPr>
            <p:nvPr/>
          </p:nvSpPr>
          <p:spPr bwMode="auto">
            <a:xfrm>
              <a:off x="3569" y="1405"/>
              <a:ext cx="28" cy="19"/>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27" name="Freeform 236">
              <a:extLst>
                <a:ext uri="{FF2B5EF4-FFF2-40B4-BE49-F238E27FC236}">
                  <a16:creationId xmlns:a16="http://schemas.microsoft.com/office/drawing/2014/main" id="{DDC30E01-A52B-4DCD-9408-31E74709D925}"/>
                </a:ext>
              </a:extLst>
            </p:cNvPr>
            <p:cNvSpPr>
              <a:spLocks/>
            </p:cNvSpPr>
            <p:nvPr/>
          </p:nvSpPr>
          <p:spPr bwMode="auto">
            <a:xfrm>
              <a:off x="3513" y="1415"/>
              <a:ext cx="19" cy="18"/>
            </a:xfrm>
            <a:custGeom>
              <a:avLst/>
              <a:gdLst>
                <a:gd name="T0" fmla="*/ 19 w 19"/>
                <a:gd name="T1" fmla="*/ 9 h 18"/>
                <a:gd name="T2" fmla="*/ 0 w 19"/>
                <a:gd name="T3" fmla="*/ 18 h 18"/>
                <a:gd name="T4" fmla="*/ 0 w 19"/>
                <a:gd name="T5" fmla="*/ 0 h 18"/>
                <a:gd name="T6" fmla="*/ 19 w 19"/>
                <a:gd name="T7" fmla="*/ 9 h 18"/>
                <a:gd name="T8" fmla="*/ 0 60000 65536"/>
                <a:gd name="T9" fmla="*/ 0 60000 65536"/>
                <a:gd name="T10" fmla="*/ 0 60000 65536"/>
                <a:gd name="T11" fmla="*/ 0 60000 65536"/>
                <a:gd name="T12" fmla="*/ 0 w 19"/>
                <a:gd name="T13" fmla="*/ 0 h 18"/>
                <a:gd name="T14" fmla="*/ 19 w 19"/>
                <a:gd name="T15" fmla="*/ 18 h 18"/>
              </a:gdLst>
              <a:ahLst/>
              <a:cxnLst>
                <a:cxn ang="T8">
                  <a:pos x="T0" y="T1"/>
                </a:cxn>
                <a:cxn ang="T9">
                  <a:pos x="T2" y="T3"/>
                </a:cxn>
                <a:cxn ang="T10">
                  <a:pos x="T4" y="T5"/>
                </a:cxn>
                <a:cxn ang="T11">
                  <a:pos x="T6" y="T7"/>
                </a:cxn>
              </a:cxnLst>
              <a:rect l="T12" t="T13" r="T14" b="T15"/>
              <a:pathLst>
                <a:path w="19" h="18">
                  <a:moveTo>
                    <a:pt x="19" y="9"/>
                  </a:moveTo>
                  <a:lnTo>
                    <a:pt x="0" y="18"/>
                  </a:lnTo>
                  <a:lnTo>
                    <a:pt x="0" y="0"/>
                  </a:lnTo>
                  <a:lnTo>
                    <a:pt x="19" y="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28" name="Freeform 237">
              <a:extLst>
                <a:ext uri="{FF2B5EF4-FFF2-40B4-BE49-F238E27FC236}">
                  <a16:creationId xmlns:a16="http://schemas.microsoft.com/office/drawing/2014/main" id="{215C679D-3709-4293-B73D-9AF434C0956B}"/>
                </a:ext>
              </a:extLst>
            </p:cNvPr>
            <p:cNvSpPr>
              <a:spLocks/>
            </p:cNvSpPr>
            <p:nvPr/>
          </p:nvSpPr>
          <p:spPr bwMode="auto">
            <a:xfrm>
              <a:off x="3485" y="1415"/>
              <a:ext cx="19" cy="18"/>
            </a:xfrm>
            <a:custGeom>
              <a:avLst/>
              <a:gdLst>
                <a:gd name="T0" fmla="*/ 0 w 19"/>
                <a:gd name="T1" fmla="*/ 9 h 18"/>
                <a:gd name="T2" fmla="*/ 19 w 19"/>
                <a:gd name="T3" fmla="*/ 0 h 18"/>
                <a:gd name="T4" fmla="*/ 19 w 19"/>
                <a:gd name="T5" fmla="*/ 18 h 18"/>
                <a:gd name="T6" fmla="*/ 0 w 19"/>
                <a:gd name="T7" fmla="*/ 9 h 18"/>
                <a:gd name="T8" fmla="*/ 0 60000 65536"/>
                <a:gd name="T9" fmla="*/ 0 60000 65536"/>
                <a:gd name="T10" fmla="*/ 0 60000 65536"/>
                <a:gd name="T11" fmla="*/ 0 60000 65536"/>
                <a:gd name="T12" fmla="*/ 0 w 19"/>
                <a:gd name="T13" fmla="*/ 0 h 18"/>
                <a:gd name="T14" fmla="*/ 19 w 19"/>
                <a:gd name="T15" fmla="*/ 18 h 18"/>
              </a:gdLst>
              <a:ahLst/>
              <a:cxnLst>
                <a:cxn ang="T8">
                  <a:pos x="T0" y="T1"/>
                </a:cxn>
                <a:cxn ang="T9">
                  <a:pos x="T2" y="T3"/>
                </a:cxn>
                <a:cxn ang="T10">
                  <a:pos x="T4" y="T5"/>
                </a:cxn>
                <a:cxn ang="T11">
                  <a:pos x="T6" y="T7"/>
                </a:cxn>
              </a:cxnLst>
              <a:rect l="T12" t="T13" r="T14" b="T15"/>
              <a:pathLst>
                <a:path w="19" h="18">
                  <a:moveTo>
                    <a:pt x="0" y="9"/>
                  </a:moveTo>
                  <a:lnTo>
                    <a:pt x="19" y="0"/>
                  </a:lnTo>
                  <a:lnTo>
                    <a:pt x="19" y="18"/>
                  </a:lnTo>
                  <a:lnTo>
                    <a:pt x="0" y="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29" name="Rectangle 238">
              <a:extLst>
                <a:ext uri="{FF2B5EF4-FFF2-40B4-BE49-F238E27FC236}">
                  <a16:creationId xmlns:a16="http://schemas.microsoft.com/office/drawing/2014/main" id="{1D6B5475-ECBD-4EE2-9699-37933290E637}"/>
                </a:ext>
              </a:extLst>
            </p:cNvPr>
            <p:cNvSpPr>
              <a:spLocks noChangeArrowheads="1"/>
            </p:cNvSpPr>
            <p:nvPr/>
          </p:nvSpPr>
          <p:spPr bwMode="auto">
            <a:xfrm>
              <a:off x="3550" y="1581"/>
              <a:ext cx="47" cy="19"/>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30" name="Rectangle 239">
              <a:extLst>
                <a:ext uri="{FF2B5EF4-FFF2-40B4-BE49-F238E27FC236}">
                  <a16:creationId xmlns:a16="http://schemas.microsoft.com/office/drawing/2014/main" id="{930DA2A8-BD79-4567-A2E6-EADCA8B8ED97}"/>
                </a:ext>
              </a:extLst>
            </p:cNvPr>
            <p:cNvSpPr>
              <a:spLocks noChangeArrowheads="1"/>
            </p:cNvSpPr>
            <p:nvPr/>
          </p:nvSpPr>
          <p:spPr bwMode="auto">
            <a:xfrm>
              <a:off x="3560" y="1702"/>
              <a:ext cx="46" cy="9"/>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31" name="Line 240">
              <a:extLst>
                <a:ext uri="{FF2B5EF4-FFF2-40B4-BE49-F238E27FC236}">
                  <a16:creationId xmlns:a16="http://schemas.microsoft.com/office/drawing/2014/main" id="{B83C58FA-D20D-40E5-914D-DCD30A643B2F}"/>
                </a:ext>
              </a:extLst>
            </p:cNvPr>
            <p:cNvSpPr>
              <a:spLocks noChangeShapeType="1"/>
            </p:cNvSpPr>
            <p:nvPr/>
          </p:nvSpPr>
          <p:spPr bwMode="auto">
            <a:xfrm>
              <a:off x="3365" y="1415"/>
              <a:ext cx="19" cy="0"/>
            </a:xfrm>
            <a:prstGeom prst="line">
              <a:avLst/>
            </a:prstGeom>
            <a:noFill/>
            <a:ln w="14288">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2" name="Line 241">
              <a:extLst>
                <a:ext uri="{FF2B5EF4-FFF2-40B4-BE49-F238E27FC236}">
                  <a16:creationId xmlns:a16="http://schemas.microsoft.com/office/drawing/2014/main" id="{3C910A21-B50A-4B08-8998-D09D6EBFFC80}"/>
                </a:ext>
              </a:extLst>
            </p:cNvPr>
            <p:cNvSpPr>
              <a:spLocks noChangeShapeType="1"/>
            </p:cNvSpPr>
            <p:nvPr/>
          </p:nvSpPr>
          <p:spPr bwMode="auto">
            <a:xfrm>
              <a:off x="3356" y="1590"/>
              <a:ext cx="28" cy="0"/>
            </a:xfrm>
            <a:prstGeom prst="line">
              <a:avLst/>
            </a:prstGeom>
            <a:noFill/>
            <a:ln w="14288">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3" name="Freeform 242">
              <a:extLst>
                <a:ext uri="{FF2B5EF4-FFF2-40B4-BE49-F238E27FC236}">
                  <a16:creationId xmlns:a16="http://schemas.microsoft.com/office/drawing/2014/main" id="{737BD34B-250D-489E-B0AB-6E5588C3FA51}"/>
                </a:ext>
              </a:extLst>
            </p:cNvPr>
            <p:cNvSpPr>
              <a:spLocks noEditPoints="1"/>
            </p:cNvSpPr>
            <p:nvPr/>
          </p:nvSpPr>
          <p:spPr bwMode="auto">
            <a:xfrm>
              <a:off x="3300" y="2146"/>
              <a:ext cx="111" cy="333"/>
            </a:xfrm>
            <a:custGeom>
              <a:avLst/>
              <a:gdLst>
                <a:gd name="T0" fmla="*/ 0 w 111"/>
                <a:gd name="T1" fmla="*/ 0 h 333"/>
                <a:gd name="T2" fmla="*/ 111 w 111"/>
                <a:gd name="T3" fmla="*/ 0 h 333"/>
                <a:gd name="T4" fmla="*/ 111 w 111"/>
                <a:gd name="T5" fmla="*/ 333 h 333"/>
                <a:gd name="T6" fmla="*/ 0 w 111"/>
                <a:gd name="T7" fmla="*/ 333 h 333"/>
                <a:gd name="T8" fmla="*/ 0 w 111"/>
                <a:gd name="T9" fmla="*/ 0 h 333"/>
                <a:gd name="T10" fmla="*/ 0 w 111"/>
                <a:gd name="T11" fmla="*/ 0 h 333"/>
                <a:gd name="T12" fmla="*/ 93 w 111"/>
                <a:gd name="T13" fmla="*/ 0 h 333"/>
                <a:gd name="T14" fmla="*/ 93 w 111"/>
                <a:gd name="T15" fmla="*/ 333 h 333"/>
                <a:gd name="T16" fmla="*/ 0 w 111"/>
                <a:gd name="T17" fmla="*/ 333 h 333"/>
                <a:gd name="T18" fmla="*/ 0 w 111"/>
                <a:gd name="T19" fmla="*/ 0 h 3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333"/>
                <a:gd name="T32" fmla="*/ 111 w 111"/>
                <a:gd name="T33" fmla="*/ 333 h 3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333">
                  <a:moveTo>
                    <a:pt x="0" y="0"/>
                  </a:moveTo>
                  <a:lnTo>
                    <a:pt x="111" y="0"/>
                  </a:lnTo>
                  <a:lnTo>
                    <a:pt x="111" y="333"/>
                  </a:lnTo>
                  <a:lnTo>
                    <a:pt x="0" y="333"/>
                  </a:lnTo>
                  <a:lnTo>
                    <a:pt x="0" y="0"/>
                  </a:lnTo>
                  <a:close/>
                  <a:moveTo>
                    <a:pt x="0" y="0"/>
                  </a:moveTo>
                  <a:lnTo>
                    <a:pt x="93" y="0"/>
                  </a:lnTo>
                  <a:lnTo>
                    <a:pt x="93" y="333"/>
                  </a:lnTo>
                  <a:lnTo>
                    <a:pt x="0" y="33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4" name="Freeform 243">
              <a:extLst>
                <a:ext uri="{FF2B5EF4-FFF2-40B4-BE49-F238E27FC236}">
                  <a16:creationId xmlns:a16="http://schemas.microsoft.com/office/drawing/2014/main" id="{E60E905C-7E93-4B82-A8F9-D2867F677573}"/>
                </a:ext>
              </a:extLst>
            </p:cNvPr>
            <p:cNvSpPr>
              <a:spLocks noEditPoints="1"/>
            </p:cNvSpPr>
            <p:nvPr/>
          </p:nvSpPr>
          <p:spPr bwMode="auto">
            <a:xfrm>
              <a:off x="3300" y="2146"/>
              <a:ext cx="93" cy="333"/>
            </a:xfrm>
            <a:custGeom>
              <a:avLst/>
              <a:gdLst>
                <a:gd name="T0" fmla="*/ 0 w 93"/>
                <a:gd name="T1" fmla="*/ 0 h 333"/>
                <a:gd name="T2" fmla="*/ 93 w 93"/>
                <a:gd name="T3" fmla="*/ 0 h 333"/>
                <a:gd name="T4" fmla="*/ 93 w 93"/>
                <a:gd name="T5" fmla="*/ 333 h 333"/>
                <a:gd name="T6" fmla="*/ 0 w 93"/>
                <a:gd name="T7" fmla="*/ 333 h 333"/>
                <a:gd name="T8" fmla="*/ 0 w 93"/>
                <a:gd name="T9" fmla="*/ 0 h 333"/>
                <a:gd name="T10" fmla="*/ 0 w 93"/>
                <a:gd name="T11" fmla="*/ 0 h 333"/>
                <a:gd name="T12" fmla="*/ 74 w 93"/>
                <a:gd name="T13" fmla="*/ 0 h 333"/>
                <a:gd name="T14" fmla="*/ 74 w 93"/>
                <a:gd name="T15" fmla="*/ 333 h 333"/>
                <a:gd name="T16" fmla="*/ 0 w 93"/>
                <a:gd name="T17" fmla="*/ 333 h 333"/>
                <a:gd name="T18" fmla="*/ 0 w 93"/>
                <a:gd name="T19" fmla="*/ 0 h 3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
                <a:gd name="T31" fmla="*/ 0 h 333"/>
                <a:gd name="T32" fmla="*/ 93 w 93"/>
                <a:gd name="T33" fmla="*/ 333 h 3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 h="333">
                  <a:moveTo>
                    <a:pt x="0" y="0"/>
                  </a:moveTo>
                  <a:lnTo>
                    <a:pt x="93" y="0"/>
                  </a:lnTo>
                  <a:lnTo>
                    <a:pt x="93" y="333"/>
                  </a:lnTo>
                  <a:lnTo>
                    <a:pt x="0" y="333"/>
                  </a:lnTo>
                  <a:lnTo>
                    <a:pt x="0" y="0"/>
                  </a:lnTo>
                  <a:close/>
                  <a:moveTo>
                    <a:pt x="0" y="0"/>
                  </a:moveTo>
                  <a:lnTo>
                    <a:pt x="74" y="0"/>
                  </a:lnTo>
                  <a:lnTo>
                    <a:pt x="74" y="333"/>
                  </a:lnTo>
                  <a:lnTo>
                    <a:pt x="0" y="333"/>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5" name="Freeform 244">
              <a:extLst>
                <a:ext uri="{FF2B5EF4-FFF2-40B4-BE49-F238E27FC236}">
                  <a16:creationId xmlns:a16="http://schemas.microsoft.com/office/drawing/2014/main" id="{F0E8AA3A-7740-431C-A732-CFE0BFC071A6}"/>
                </a:ext>
              </a:extLst>
            </p:cNvPr>
            <p:cNvSpPr>
              <a:spLocks noEditPoints="1"/>
            </p:cNvSpPr>
            <p:nvPr/>
          </p:nvSpPr>
          <p:spPr bwMode="auto">
            <a:xfrm>
              <a:off x="3300" y="2146"/>
              <a:ext cx="74" cy="333"/>
            </a:xfrm>
            <a:custGeom>
              <a:avLst/>
              <a:gdLst>
                <a:gd name="T0" fmla="*/ 0 w 74"/>
                <a:gd name="T1" fmla="*/ 0 h 333"/>
                <a:gd name="T2" fmla="*/ 74 w 74"/>
                <a:gd name="T3" fmla="*/ 0 h 333"/>
                <a:gd name="T4" fmla="*/ 74 w 74"/>
                <a:gd name="T5" fmla="*/ 333 h 333"/>
                <a:gd name="T6" fmla="*/ 0 w 74"/>
                <a:gd name="T7" fmla="*/ 333 h 333"/>
                <a:gd name="T8" fmla="*/ 0 w 74"/>
                <a:gd name="T9" fmla="*/ 0 h 333"/>
                <a:gd name="T10" fmla="*/ 0 w 74"/>
                <a:gd name="T11" fmla="*/ 0 h 333"/>
                <a:gd name="T12" fmla="*/ 56 w 74"/>
                <a:gd name="T13" fmla="*/ 0 h 333"/>
                <a:gd name="T14" fmla="*/ 56 w 74"/>
                <a:gd name="T15" fmla="*/ 333 h 333"/>
                <a:gd name="T16" fmla="*/ 0 w 74"/>
                <a:gd name="T17" fmla="*/ 333 h 333"/>
                <a:gd name="T18" fmla="*/ 0 w 74"/>
                <a:gd name="T19" fmla="*/ 0 h 3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333"/>
                <a:gd name="T32" fmla="*/ 74 w 74"/>
                <a:gd name="T33" fmla="*/ 333 h 3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333">
                  <a:moveTo>
                    <a:pt x="0" y="0"/>
                  </a:moveTo>
                  <a:lnTo>
                    <a:pt x="74" y="0"/>
                  </a:lnTo>
                  <a:lnTo>
                    <a:pt x="74" y="333"/>
                  </a:lnTo>
                  <a:lnTo>
                    <a:pt x="0" y="333"/>
                  </a:lnTo>
                  <a:lnTo>
                    <a:pt x="0" y="0"/>
                  </a:lnTo>
                  <a:close/>
                  <a:moveTo>
                    <a:pt x="0" y="0"/>
                  </a:moveTo>
                  <a:lnTo>
                    <a:pt x="56" y="0"/>
                  </a:lnTo>
                  <a:lnTo>
                    <a:pt x="56" y="333"/>
                  </a:lnTo>
                  <a:lnTo>
                    <a:pt x="0" y="333"/>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6" name="Freeform 245">
              <a:extLst>
                <a:ext uri="{FF2B5EF4-FFF2-40B4-BE49-F238E27FC236}">
                  <a16:creationId xmlns:a16="http://schemas.microsoft.com/office/drawing/2014/main" id="{383F745D-50B9-417D-929F-A277B0B53682}"/>
                </a:ext>
              </a:extLst>
            </p:cNvPr>
            <p:cNvSpPr>
              <a:spLocks noEditPoints="1"/>
            </p:cNvSpPr>
            <p:nvPr/>
          </p:nvSpPr>
          <p:spPr bwMode="auto">
            <a:xfrm>
              <a:off x="3300" y="2146"/>
              <a:ext cx="56" cy="333"/>
            </a:xfrm>
            <a:custGeom>
              <a:avLst/>
              <a:gdLst>
                <a:gd name="T0" fmla="*/ 0 w 56"/>
                <a:gd name="T1" fmla="*/ 0 h 333"/>
                <a:gd name="T2" fmla="*/ 56 w 56"/>
                <a:gd name="T3" fmla="*/ 0 h 333"/>
                <a:gd name="T4" fmla="*/ 56 w 56"/>
                <a:gd name="T5" fmla="*/ 333 h 333"/>
                <a:gd name="T6" fmla="*/ 0 w 56"/>
                <a:gd name="T7" fmla="*/ 333 h 333"/>
                <a:gd name="T8" fmla="*/ 0 w 56"/>
                <a:gd name="T9" fmla="*/ 0 h 333"/>
                <a:gd name="T10" fmla="*/ 0 w 56"/>
                <a:gd name="T11" fmla="*/ 0 h 333"/>
                <a:gd name="T12" fmla="*/ 37 w 56"/>
                <a:gd name="T13" fmla="*/ 0 h 333"/>
                <a:gd name="T14" fmla="*/ 37 w 56"/>
                <a:gd name="T15" fmla="*/ 333 h 333"/>
                <a:gd name="T16" fmla="*/ 0 w 56"/>
                <a:gd name="T17" fmla="*/ 333 h 333"/>
                <a:gd name="T18" fmla="*/ 0 w 56"/>
                <a:gd name="T19" fmla="*/ 0 h 3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333"/>
                <a:gd name="T32" fmla="*/ 56 w 56"/>
                <a:gd name="T33" fmla="*/ 333 h 3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333">
                  <a:moveTo>
                    <a:pt x="0" y="0"/>
                  </a:moveTo>
                  <a:lnTo>
                    <a:pt x="56" y="0"/>
                  </a:lnTo>
                  <a:lnTo>
                    <a:pt x="56" y="333"/>
                  </a:lnTo>
                  <a:lnTo>
                    <a:pt x="0" y="333"/>
                  </a:lnTo>
                  <a:lnTo>
                    <a:pt x="0" y="0"/>
                  </a:lnTo>
                  <a:close/>
                  <a:moveTo>
                    <a:pt x="0" y="0"/>
                  </a:moveTo>
                  <a:lnTo>
                    <a:pt x="37" y="0"/>
                  </a:lnTo>
                  <a:lnTo>
                    <a:pt x="37" y="333"/>
                  </a:lnTo>
                  <a:lnTo>
                    <a:pt x="0" y="333"/>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7" name="Freeform 246">
              <a:extLst>
                <a:ext uri="{FF2B5EF4-FFF2-40B4-BE49-F238E27FC236}">
                  <a16:creationId xmlns:a16="http://schemas.microsoft.com/office/drawing/2014/main" id="{A8FD3A7D-D132-4B59-AF7E-415A62655C83}"/>
                </a:ext>
              </a:extLst>
            </p:cNvPr>
            <p:cNvSpPr>
              <a:spLocks noEditPoints="1"/>
            </p:cNvSpPr>
            <p:nvPr/>
          </p:nvSpPr>
          <p:spPr bwMode="auto">
            <a:xfrm>
              <a:off x="3300" y="2146"/>
              <a:ext cx="37" cy="333"/>
            </a:xfrm>
            <a:custGeom>
              <a:avLst/>
              <a:gdLst>
                <a:gd name="T0" fmla="*/ 0 w 37"/>
                <a:gd name="T1" fmla="*/ 0 h 333"/>
                <a:gd name="T2" fmla="*/ 37 w 37"/>
                <a:gd name="T3" fmla="*/ 0 h 333"/>
                <a:gd name="T4" fmla="*/ 37 w 37"/>
                <a:gd name="T5" fmla="*/ 333 h 333"/>
                <a:gd name="T6" fmla="*/ 0 w 37"/>
                <a:gd name="T7" fmla="*/ 333 h 333"/>
                <a:gd name="T8" fmla="*/ 0 w 37"/>
                <a:gd name="T9" fmla="*/ 0 h 333"/>
                <a:gd name="T10" fmla="*/ 0 w 37"/>
                <a:gd name="T11" fmla="*/ 0 h 333"/>
                <a:gd name="T12" fmla="*/ 19 w 37"/>
                <a:gd name="T13" fmla="*/ 0 h 333"/>
                <a:gd name="T14" fmla="*/ 19 w 37"/>
                <a:gd name="T15" fmla="*/ 333 h 333"/>
                <a:gd name="T16" fmla="*/ 0 w 37"/>
                <a:gd name="T17" fmla="*/ 333 h 333"/>
                <a:gd name="T18" fmla="*/ 0 w 37"/>
                <a:gd name="T19" fmla="*/ 0 h 3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333"/>
                <a:gd name="T32" fmla="*/ 37 w 37"/>
                <a:gd name="T33" fmla="*/ 333 h 3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333">
                  <a:moveTo>
                    <a:pt x="0" y="0"/>
                  </a:moveTo>
                  <a:lnTo>
                    <a:pt x="37" y="0"/>
                  </a:lnTo>
                  <a:lnTo>
                    <a:pt x="37" y="333"/>
                  </a:lnTo>
                  <a:lnTo>
                    <a:pt x="0" y="333"/>
                  </a:lnTo>
                  <a:lnTo>
                    <a:pt x="0" y="0"/>
                  </a:lnTo>
                  <a:close/>
                  <a:moveTo>
                    <a:pt x="0" y="0"/>
                  </a:moveTo>
                  <a:lnTo>
                    <a:pt x="19" y="0"/>
                  </a:lnTo>
                  <a:lnTo>
                    <a:pt x="19" y="333"/>
                  </a:lnTo>
                  <a:lnTo>
                    <a:pt x="0" y="333"/>
                  </a:lnTo>
                  <a:lnTo>
                    <a:pt x="0"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8" name="Freeform 247">
              <a:extLst>
                <a:ext uri="{FF2B5EF4-FFF2-40B4-BE49-F238E27FC236}">
                  <a16:creationId xmlns:a16="http://schemas.microsoft.com/office/drawing/2014/main" id="{CBB3B5F6-4F38-494D-993C-C9DA13214B37}"/>
                </a:ext>
              </a:extLst>
            </p:cNvPr>
            <p:cNvSpPr>
              <a:spLocks noEditPoints="1"/>
            </p:cNvSpPr>
            <p:nvPr/>
          </p:nvSpPr>
          <p:spPr bwMode="auto">
            <a:xfrm>
              <a:off x="3300" y="2146"/>
              <a:ext cx="19" cy="333"/>
            </a:xfrm>
            <a:custGeom>
              <a:avLst/>
              <a:gdLst>
                <a:gd name="T0" fmla="*/ 0 w 19"/>
                <a:gd name="T1" fmla="*/ 0 h 333"/>
                <a:gd name="T2" fmla="*/ 19 w 19"/>
                <a:gd name="T3" fmla="*/ 0 h 333"/>
                <a:gd name="T4" fmla="*/ 19 w 19"/>
                <a:gd name="T5" fmla="*/ 333 h 333"/>
                <a:gd name="T6" fmla="*/ 0 w 19"/>
                <a:gd name="T7" fmla="*/ 333 h 333"/>
                <a:gd name="T8" fmla="*/ 0 w 19"/>
                <a:gd name="T9" fmla="*/ 0 h 333"/>
                <a:gd name="T10" fmla="*/ 0 w 19"/>
                <a:gd name="T11" fmla="*/ 0 h 333"/>
                <a:gd name="T12" fmla="*/ 0 w 19"/>
                <a:gd name="T13" fmla="*/ 0 h 333"/>
                <a:gd name="T14" fmla="*/ 0 w 19"/>
                <a:gd name="T15" fmla="*/ 333 h 333"/>
                <a:gd name="T16" fmla="*/ 0 w 19"/>
                <a:gd name="T17" fmla="*/ 333 h 333"/>
                <a:gd name="T18" fmla="*/ 0 w 19"/>
                <a:gd name="T19" fmla="*/ 0 h 3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333"/>
                <a:gd name="T32" fmla="*/ 19 w 19"/>
                <a:gd name="T33" fmla="*/ 333 h 3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333">
                  <a:moveTo>
                    <a:pt x="0" y="0"/>
                  </a:moveTo>
                  <a:lnTo>
                    <a:pt x="19" y="0"/>
                  </a:lnTo>
                  <a:lnTo>
                    <a:pt x="19" y="333"/>
                  </a:lnTo>
                  <a:lnTo>
                    <a:pt x="0" y="333"/>
                  </a:lnTo>
                  <a:lnTo>
                    <a:pt x="0" y="0"/>
                  </a:lnTo>
                  <a:close/>
                  <a:moveTo>
                    <a:pt x="0" y="0"/>
                  </a:moveTo>
                  <a:lnTo>
                    <a:pt x="0" y="0"/>
                  </a:lnTo>
                  <a:lnTo>
                    <a:pt x="0" y="333"/>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9" name="Freeform 248">
              <a:extLst>
                <a:ext uri="{FF2B5EF4-FFF2-40B4-BE49-F238E27FC236}">
                  <a16:creationId xmlns:a16="http://schemas.microsoft.com/office/drawing/2014/main" id="{247C3B0C-204C-4CD0-8076-7D57CE2AFF69}"/>
                </a:ext>
              </a:extLst>
            </p:cNvPr>
            <p:cNvSpPr>
              <a:spLocks noEditPoints="1"/>
            </p:cNvSpPr>
            <p:nvPr/>
          </p:nvSpPr>
          <p:spPr bwMode="auto">
            <a:xfrm>
              <a:off x="3300" y="2146"/>
              <a:ext cx="0" cy="333"/>
            </a:xfrm>
            <a:custGeom>
              <a:avLst/>
              <a:gdLst>
                <a:gd name="T0" fmla="*/ 0 h 333"/>
                <a:gd name="T1" fmla="*/ 0 h 333"/>
                <a:gd name="T2" fmla="*/ 333 h 333"/>
                <a:gd name="T3" fmla="*/ 333 h 333"/>
                <a:gd name="T4" fmla="*/ 0 h 333"/>
                <a:gd name="T5" fmla="*/ 0 h 333"/>
                <a:gd name="T6" fmla="*/ 0 h 333"/>
                <a:gd name="T7" fmla="*/ 333 h 333"/>
                <a:gd name="T8" fmla="*/ 333 h 333"/>
                <a:gd name="T9" fmla="*/ 0 h 333"/>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 name="T20" fmla="*/ 0 h 333"/>
                <a:gd name="T21" fmla="*/ 333 h 333"/>
              </a:gdLst>
              <a:ahLst/>
              <a:cxnLst>
                <a:cxn ang="T10">
                  <a:pos x="0" y="T0"/>
                </a:cxn>
                <a:cxn ang="T11">
                  <a:pos x="0" y="T1"/>
                </a:cxn>
                <a:cxn ang="T12">
                  <a:pos x="0" y="T2"/>
                </a:cxn>
                <a:cxn ang="T13">
                  <a:pos x="0" y="T3"/>
                </a:cxn>
                <a:cxn ang="T14">
                  <a:pos x="0" y="T4"/>
                </a:cxn>
                <a:cxn ang="T15">
                  <a:pos x="0" y="T5"/>
                </a:cxn>
                <a:cxn ang="T16">
                  <a:pos x="0" y="T6"/>
                </a:cxn>
                <a:cxn ang="T17">
                  <a:pos x="0" y="T7"/>
                </a:cxn>
                <a:cxn ang="T18">
                  <a:pos x="0" y="T8"/>
                </a:cxn>
                <a:cxn ang="T19">
                  <a:pos x="0" y="T9"/>
                </a:cxn>
              </a:cxnLst>
              <a:rect l="0" t="T20" r="0" b="T21"/>
              <a:pathLst>
                <a:path h="333">
                  <a:moveTo>
                    <a:pt x="0" y="0"/>
                  </a:moveTo>
                  <a:lnTo>
                    <a:pt x="0" y="0"/>
                  </a:lnTo>
                  <a:lnTo>
                    <a:pt x="0" y="333"/>
                  </a:lnTo>
                  <a:lnTo>
                    <a:pt x="0" y="0"/>
                  </a:lnTo>
                  <a:close/>
                  <a:moveTo>
                    <a:pt x="0" y="0"/>
                  </a:moveTo>
                  <a:lnTo>
                    <a:pt x="0" y="0"/>
                  </a:lnTo>
                  <a:lnTo>
                    <a:pt x="0" y="333"/>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0" name="Freeform 249">
              <a:extLst>
                <a:ext uri="{FF2B5EF4-FFF2-40B4-BE49-F238E27FC236}">
                  <a16:creationId xmlns:a16="http://schemas.microsoft.com/office/drawing/2014/main" id="{96C19EB7-B8B9-4448-BCC1-BC039F906598}"/>
                </a:ext>
              </a:extLst>
            </p:cNvPr>
            <p:cNvSpPr>
              <a:spLocks noEditPoints="1"/>
            </p:cNvSpPr>
            <p:nvPr/>
          </p:nvSpPr>
          <p:spPr bwMode="auto">
            <a:xfrm>
              <a:off x="3550" y="2146"/>
              <a:ext cx="121" cy="343"/>
            </a:xfrm>
            <a:custGeom>
              <a:avLst/>
              <a:gdLst>
                <a:gd name="T0" fmla="*/ 0 w 121"/>
                <a:gd name="T1" fmla="*/ 0 h 343"/>
                <a:gd name="T2" fmla="*/ 121 w 121"/>
                <a:gd name="T3" fmla="*/ 0 h 343"/>
                <a:gd name="T4" fmla="*/ 121 w 121"/>
                <a:gd name="T5" fmla="*/ 343 h 343"/>
                <a:gd name="T6" fmla="*/ 0 w 121"/>
                <a:gd name="T7" fmla="*/ 343 h 343"/>
                <a:gd name="T8" fmla="*/ 0 w 121"/>
                <a:gd name="T9" fmla="*/ 0 h 343"/>
                <a:gd name="T10" fmla="*/ 19 w 121"/>
                <a:gd name="T11" fmla="*/ 0 h 343"/>
                <a:gd name="T12" fmla="*/ 121 w 121"/>
                <a:gd name="T13" fmla="*/ 0 h 343"/>
                <a:gd name="T14" fmla="*/ 121 w 121"/>
                <a:gd name="T15" fmla="*/ 343 h 343"/>
                <a:gd name="T16" fmla="*/ 19 w 121"/>
                <a:gd name="T17" fmla="*/ 343 h 343"/>
                <a:gd name="T18" fmla="*/ 19 w 121"/>
                <a:gd name="T19" fmla="*/ 0 h 3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343"/>
                <a:gd name="T32" fmla="*/ 121 w 121"/>
                <a:gd name="T33" fmla="*/ 343 h 3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343">
                  <a:moveTo>
                    <a:pt x="0" y="0"/>
                  </a:moveTo>
                  <a:lnTo>
                    <a:pt x="121" y="0"/>
                  </a:lnTo>
                  <a:lnTo>
                    <a:pt x="121" y="343"/>
                  </a:lnTo>
                  <a:lnTo>
                    <a:pt x="0" y="343"/>
                  </a:lnTo>
                  <a:lnTo>
                    <a:pt x="0" y="0"/>
                  </a:lnTo>
                  <a:close/>
                  <a:moveTo>
                    <a:pt x="19" y="0"/>
                  </a:moveTo>
                  <a:lnTo>
                    <a:pt x="121" y="0"/>
                  </a:lnTo>
                  <a:lnTo>
                    <a:pt x="121" y="343"/>
                  </a:lnTo>
                  <a:lnTo>
                    <a:pt x="19" y="343"/>
                  </a:lnTo>
                  <a:lnTo>
                    <a:pt x="1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1" name="Freeform 250">
              <a:extLst>
                <a:ext uri="{FF2B5EF4-FFF2-40B4-BE49-F238E27FC236}">
                  <a16:creationId xmlns:a16="http://schemas.microsoft.com/office/drawing/2014/main" id="{21161FCA-9192-4818-901E-4A9FCE6997C8}"/>
                </a:ext>
              </a:extLst>
            </p:cNvPr>
            <p:cNvSpPr>
              <a:spLocks noEditPoints="1"/>
            </p:cNvSpPr>
            <p:nvPr/>
          </p:nvSpPr>
          <p:spPr bwMode="auto">
            <a:xfrm>
              <a:off x="3569" y="2146"/>
              <a:ext cx="102" cy="343"/>
            </a:xfrm>
            <a:custGeom>
              <a:avLst/>
              <a:gdLst>
                <a:gd name="T0" fmla="*/ 0 w 102"/>
                <a:gd name="T1" fmla="*/ 0 h 343"/>
                <a:gd name="T2" fmla="*/ 102 w 102"/>
                <a:gd name="T3" fmla="*/ 0 h 343"/>
                <a:gd name="T4" fmla="*/ 102 w 102"/>
                <a:gd name="T5" fmla="*/ 343 h 343"/>
                <a:gd name="T6" fmla="*/ 0 w 102"/>
                <a:gd name="T7" fmla="*/ 343 h 343"/>
                <a:gd name="T8" fmla="*/ 0 w 102"/>
                <a:gd name="T9" fmla="*/ 0 h 343"/>
                <a:gd name="T10" fmla="*/ 18 w 102"/>
                <a:gd name="T11" fmla="*/ 0 h 343"/>
                <a:gd name="T12" fmla="*/ 102 w 102"/>
                <a:gd name="T13" fmla="*/ 0 h 343"/>
                <a:gd name="T14" fmla="*/ 102 w 102"/>
                <a:gd name="T15" fmla="*/ 343 h 343"/>
                <a:gd name="T16" fmla="*/ 18 w 102"/>
                <a:gd name="T17" fmla="*/ 343 h 343"/>
                <a:gd name="T18" fmla="*/ 18 w 102"/>
                <a:gd name="T19" fmla="*/ 0 h 3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343"/>
                <a:gd name="T32" fmla="*/ 102 w 102"/>
                <a:gd name="T33" fmla="*/ 343 h 3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343">
                  <a:moveTo>
                    <a:pt x="0" y="0"/>
                  </a:moveTo>
                  <a:lnTo>
                    <a:pt x="102" y="0"/>
                  </a:lnTo>
                  <a:lnTo>
                    <a:pt x="102" y="343"/>
                  </a:lnTo>
                  <a:lnTo>
                    <a:pt x="0" y="343"/>
                  </a:lnTo>
                  <a:lnTo>
                    <a:pt x="0" y="0"/>
                  </a:lnTo>
                  <a:close/>
                  <a:moveTo>
                    <a:pt x="18" y="0"/>
                  </a:moveTo>
                  <a:lnTo>
                    <a:pt x="102" y="0"/>
                  </a:lnTo>
                  <a:lnTo>
                    <a:pt x="102" y="343"/>
                  </a:lnTo>
                  <a:lnTo>
                    <a:pt x="18" y="343"/>
                  </a:lnTo>
                  <a:lnTo>
                    <a:pt x="18"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2" name="Freeform 251">
              <a:extLst>
                <a:ext uri="{FF2B5EF4-FFF2-40B4-BE49-F238E27FC236}">
                  <a16:creationId xmlns:a16="http://schemas.microsoft.com/office/drawing/2014/main" id="{AB24F05E-CACA-4F32-BD61-E5B910E88605}"/>
                </a:ext>
              </a:extLst>
            </p:cNvPr>
            <p:cNvSpPr>
              <a:spLocks noEditPoints="1"/>
            </p:cNvSpPr>
            <p:nvPr/>
          </p:nvSpPr>
          <p:spPr bwMode="auto">
            <a:xfrm>
              <a:off x="3587" y="2146"/>
              <a:ext cx="84" cy="343"/>
            </a:xfrm>
            <a:custGeom>
              <a:avLst/>
              <a:gdLst>
                <a:gd name="T0" fmla="*/ 0 w 84"/>
                <a:gd name="T1" fmla="*/ 0 h 343"/>
                <a:gd name="T2" fmla="*/ 84 w 84"/>
                <a:gd name="T3" fmla="*/ 0 h 343"/>
                <a:gd name="T4" fmla="*/ 84 w 84"/>
                <a:gd name="T5" fmla="*/ 343 h 343"/>
                <a:gd name="T6" fmla="*/ 0 w 84"/>
                <a:gd name="T7" fmla="*/ 343 h 343"/>
                <a:gd name="T8" fmla="*/ 0 w 84"/>
                <a:gd name="T9" fmla="*/ 0 h 343"/>
                <a:gd name="T10" fmla="*/ 19 w 84"/>
                <a:gd name="T11" fmla="*/ 0 h 343"/>
                <a:gd name="T12" fmla="*/ 84 w 84"/>
                <a:gd name="T13" fmla="*/ 0 h 343"/>
                <a:gd name="T14" fmla="*/ 84 w 84"/>
                <a:gd name="T15" fmla="*/ 343 h 343"/>
                <a:gd name="T16" fmla="*/ 19 w 84"/>
                <a:gd name="T17" fmla="*/ 343 h 343"/>
                <a:gd name="T18" fmla="*/ 19 w 84"/>
                <a:gd name="T19" fmla="*/ 0 h 3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343"/>
                <a:gd name="T32" fmla="*/ 84 w 84"/>
                <a:gd name="T33" fmla="*/ 343 h 3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343">
                  <a:moveTo>
                    <a:pt x="0" y="0"/>
                  </a:moveTo>
                  <a:lnTo>
                    <a:pt x="84" y="0"/>
                  </a:lnTo>
                  <a:lnTo>
                    <a:pt x="84" y="343"/>
                  </a:lnTo>
                  <a:lnTo>
                    <a:pt x="0" y="343"/>
                  </a:lnTo>
                  <a:lnTo>
                    <a:pt x="0" y="0"/>
                  </a:lnTo>
                  <a:close/>
                  <a:moveTo>
                    <a:pt x="19" y="0"/>
                  </a:moveTo>
                  <a:lnTo>
                    <a:pt x="84" y="0"/>
                  </a:lnTo>
                  <a:lnTo>
                    <a:pt x="84" y="343"/>
                  </a:lnTo>
                  <a:lnTo>
                    <a:pt x="19" y="343"/>
                  </a:lnTo>
                  <a:lnTo>
                    <a:pt x="19"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3" name="Freeform 252">
              <a:extLst>
                <a:ext uri="{FF2B5EF4-FFF2-40B4-BE49-F238E27FC236}">
                  <a16:creationId xmlns:a16="http://schemas.microsoft.com/office/drawing/2014/main" id="{E279DE6D-07B0-4032-A2EB-05137706C778}"/>
                </a:ext>
              </a:extLst>
            </p:cNvPr>
            <p:cNvSpPr>
              <a:spLocks noEditPoints="1"/>
            </p:cNvSpPr>
            <p:nvPr/>
          </p:nvSpPr>
          <p:spPr bwMode="auto">
            <a:xfrm>
              <a:off x="3606" y="2146"/>
              <a:ext cx="65" cy="343"/>
            </a:xfrm>
            <a:custGeom>
              <a:avLst/>
              <a:gdLst>
                <a:gd name="T0" fmla="*/ 0 w 65"/>
                <a:gd name="T1" fmla="*/ 0 h 343"/>
                <a:gd name="T2" fmla="*/ 65 w 65"/>
                <a:gd name="T3" fmla="*/ 0 h 343"/>
                <a:gd name="T4" fmla="*/ 65 w 65"/>
                <a:gd name="T5" fmla="*/ 343 h 343"/>
                <a:gd name="T6" fmla="*/ 0 w 65"/>
                <a:gd name="T7" fmla="*/ 343 h 343"/>
                <a:gd name="T8" fmla="*/ 0 w 65"/>
                <a:gd name="T9" fmla="*/ 0 h 343"/>
                <a:gd name="T10" fmla="*/ 18 w 65"/>
                <a:gd name="T11" fmla="*/ 0 h 343"/>
                <a:gd name="T12" fmla="*/ 65 w 65"/>
                <a:gd name="T13" fmla="*/ 0 h 343"/>
                <a:gd name="T14" fmla="*/ 65 w 65"/>
                <a:gd name="T15" fmla="*/ 343 h 343"/>
                <a:gd name="T16" fmla="*/ 18 w 65"/>
                <a:gd name="T17" fmla="*/ 343 h 343"/>
                <a:gd name="T18" fmla="*/ 18 w 65"/>
                <a:gd name="T19" fmla="*/ 0 h 3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343"/>
                <a:gd name="T32" fmla="*/ 65 w 65"/>
                <a:gd name="T33" fmla="*/ 343 h 3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343">
                  <a:moveTo>
                    <a:pt x="0" y="0"/>
                  </a:moveTo>
                  <a:lnTo>
                    <a:pt x="65" y="0"/>
                  </a:lnTo>
                  <a:lnTo>
                    <a:pt x="65" y="343"/>
                  </a:lnTo>
                  <a:lnTo>
                    <a:pt x="0" y="343"/>
                  </a:lnTo>
                  <a:lnTo>
                    <a:pt x="0" y="0"/>
                  </a:lnTo>
                  <a:close/>
                  <a:moveTo>
                    <a:pt x="18" y="0"/>
                  </a:moveTo>
                  <a:lnTo>
                    <a:pt x="65" y="0"/>
                  </a:lnTo>
                  <a:lnTo>
                    <a:pt x="65" y="343"/>
                  </a:lnTo>
                  <a:lnTo>
                    <a:pt x="18" y="343"/>
                  </a:lnTo>
                  <a:lnTo>
                    <a:pt x="18"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4" name="Freeform 253">
              <a:extLst>
                <a:ext uri="{FF2B5EF4-FFF2-40B4-BE49-F238E27FC236}">
                  <a16:creationId xmlns:a16="http://schemas.microsoft.com/office/drawing/2014/main" id="{DED767C0-C589-473D-8AB5-E576856E956E}"/>
                </a:ext>
              </a:extLst>
            </p:cNvPr>
            <p:cNvSpPr>
              <a:spLocks noEditPoints="1"/>
            </p:cNvSpPr>
            <p:nvPr/>
          </p:nvSpPr>
          <p:spPr bwMode="auto">
            <a:xfrm>
              <a:off x="3624" y="2146"/>
              <a:ext cx="47" cy="343"/>
            </a:xfrm>
            <a:custGeom>
              <a:avLst/>
              <a:gdLst>
                <a:gd name="T0" fmla="*/ 0 w 47"/>
                <a:gd name="T1" fmla="*/ 0 h 343"/>
                <a:gd name="T2" fmla="*/ 47 w 47"/>
                <a:gd name="T3" fmla="*/ 0 h 343"/>
                <a:gd name="T4" fmla="*/ 47 w 47"/>
                <a:gd name="T5" fmla="*/ 343 h 343"/>
                <a:gd name="T6" fmla="*/ 0 w 47"/>
                <a:gd name="T7" fmla="*/ 343 h 343"/>
                <a:gd name="T8" fmla="*/ 0 w 47"/>
                <a:gd name="T9" fmla="*/ 0 h 343"/>
                <a:gd name="T10" fmla="*/ 19 w 47"/>
                <a:gd name="T11" fmla="*/ 0 h 343"/>
                <a:gd name="T12" fmla="*/ 47 w 47"/>
                <a:gd name="T13" fmla="*/ 0 h 343"/>
                <a:gd name="T14" fmla="*/ 47 w 47"/>
                <a:gd name="T15" fmla="*/ 343 h 343"/>
                <a:gd name="T16" fmla="*/ 19 w 47"/>
                <a:gd name="T17" fmla="*/ 343 h 343"/>
                <a:gd name="T18" fmla="*/ 19 w 47"/>
                <a:gd name="T19" fmla="*/ 0 h 3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343"/>
                <a:gd name="T32" fmla="*/ 47 w 47"/>
                <a:gd name="T33" fmla="*/ 343 h 3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343">
                  <a:moveTo>
                    <a:pt x="0" y="0"/>
                  </a:moveTo>
                  <a:lnTo>
                    <a:pt x="47" y="0"/>
                  </a:lnTo>
                  <a:lnTo>
                    <a:pt x="47" y="343"/>
                  </a:lnTo>
                  <a:lnTo>
                    <a:pt x="0" y="343"/>
                  </a:lnTo>
                  <a:lnTo>
                    <a:pt x="0" y="0"/>
                  </a:lnTo>
                  <a:close/>
                  <a:moveTo>
                    <a:pt x="19" y="0"/>
                  </a:moveTo>
                  <a:lnTo>
                    <a:pt x="47" y="0"/>
                  </a:lnTo>
                  <a:lnTo>
                    <a:pt x="47" y="343"/>
                  </a:lnTo>
                  <a:lnTo>
                    <a:pt x="19" y="343"/>
                  </a:lnTo>
                  <a:lnTo>
                    <a:pt x="19"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5" name="Freeform 254">
              <a:extLst>
                <a:ext uri="{FF2B5EF4-FFF2-40B4-BE49-F238E27FC236}">
                  <a16:creationId xmlns:a16="http://schemas.microsoft.com/office/drawing/2014/main" id="{EBABE0FF-94D8-41D2-A924-D745F92AE5D4}"/>
                </a:ext>
              </a:extLst>
            </p:cNvPr>
            <p:cNvSpPr>
              <a:spLocks noEditPoints="1"/>
            </p:cNvSpPr>
            <p:nvPr/>
          </p:nvSpPr>
          <p:spPr bwMode="auto">
            <a:xfrm>
              <a:off x="3643" y="2146"/>
              <a:ext cx="28" cy="343"/>
            </a:xfrm>
            <a:custGeom>
              <a:avLst/>
              <a:gdLst>
                <a:gd name="T0" fmla="*/ 0 w 28"/>
                <a:gd name="T1" fmla="*/ 0 h 343"/>
                <a:gd name="T2" fmla="*/ 28 w 28"/>
                <a:gd name="T3" fmla="*/ 0 h 343"/>
                <a:gd name="T4" fmla="*/ 28 w 28"/>
                <a:gd name="T5" fmla="*/ 343 h 343"/>
                <a:gd name="T6" fmla="*/ 0 w 28"/>
                <a:gd name="T7" fmla="*/ 343 h 343"/>
                <a:gd name="T8" fmla="*/ 0 w 28"/>
                <a:gd name="T9" fmla="*/ 0 h 343"/>
                <a:gd name="T10" fmla="*/ 28 w 28"/>
                <a:gd name="T11" fmla="*/ 0 h 343"/>
                <a:gd name="T12" fmla="*/ 28 w 28"/>
                <a:gd name="T13" fmla="*/ 0 h 343"/>
                <a:gd name="T14" fmla="*/ 28 w 28"/>
                <a:gd name="T15" fmla="*/ 343 h 343"/>
                <a:gd name="T16" fmla="*/ 28 w 28"/>
                <a:gd name="T17" fmla="*/ 343 h 343"/>
                <a:gd name="T18" fmla="*/ 28 w 28"/>
                <a:gd name="T19" fmla="*/ 0 h 3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343"/>
                <a:gd name="T32" fmla="*/ 28 w 28"/>
                <a:gd name="T33" fmla="*/ 343 h 3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343">
                  <a:moveTo>
                    <a:pt x="0" y="0"/>
                  </a:moveTo>
                  <a:lnTo>
                    <a:pt x="28" y="0"/>
                  </a:lnTo>
                  <a:lnTo>
                    <a:pt x="28" y="343"/>
                  </a:lnTo>
                  <a:lnTo>
                    <a:pt x="0" y="343"/>
                  </a:lnTo>
                  <a:lnTo>
                    <a:pt x="0" y="0"/>
                  </a:lnTo>
                  <a:close/>
                  <a:moveTo>
                    <a:pt x="28" y="0"/>
                  </a:moveTo>
                  <a:lnTo>
                    <a:pt x="28" y="0"/>
                  </a:lnTo>
                  <a:lnTo>
                    <a:pt x="28" y="343"/>
                  </a:lnTo>
                  <a:lnTo>
                    <a:pt x="2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6" name="Freeform 255">
              <a:extLst>
                <a:ext uri="{FF2B5EF4-FFF2-40B4-BE49-F238E27FC236}">
                  <a16:creationId xmlns:a16="http://schemas.microsoft.com/office/drawing/2014/main" id="{7E77639D-2ADB-426A-AA44-C55537BADEB2}"/>
                </a:ext>
              </a:extLst>
            </p:cNvPr>
            <p:cNvSpPr>
              <a:spLocks noEditPoints="1"/>
            </p:cNvSpPr>
            <p:nvPr/>
          </p:nvSpPr>
          <p:spPr bwMode="auto">
            <a:xfrm>
              <a:off x="3671" y="2146"/>
              <a:ext cx="0" cy="343"/>
            </a:xfrm>
            <a:custGeom>
              <a:avLst/>
              <a:gdLst>
                <a:gd name="T0" fmla="*/ 0 h 343"/>
                <a:gd name="T1" fmla="*/ 0 h 343"/>
                <a:gd name="T2" fmla="*/ 343 h 343"/>
                <a:gd name="T3" fmla="*/ 343 h 343"/>
                <a:gd name="T4" fmla="*/ 0 h 343"/>
                <a:gd name="T5" fmla="*/ 0 h 343"/>
                <a:gd name="T6" fmla="*/ 0 h 343"/>
                <a:gd name="T7" fmla="*/ 343 h 343"/>
                <a:gd name="T8" fmla="*/ 343 h 343"/>
                <a:gd name="T9" fmla="*/ 0 h 343"/>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 name="T20" fmla="*/ 0 h 343"/>
                <a:gd name="T21" fmla="*/ 343 h 343"/>
              </a:gdLst>
              <a:ahLst/>
              <a:cxnLst>
                <a:cxn ang="T10">
                  <a:pos x="0" y="T0"/>
                </a:cxn>
                <a:cxn ang="T11">
                  <a:pos x="0" y="T1"/>
                </a:cxn>
                <a:cxn ang="T12">
                  <a:pos x="0" y="T2"/>
                </a:cxn>
                <a:cxn ang="T13">
                  <a:pos x="0" y="T3"/>
                </a:cxn>
                <a:cxn ang="T14">
                  <a:pos x="0" y="T4"/>
                </a:cxn>
                <a:cxn ang="T15">
                  <a:pos x="0" y="T5"/>
                </a:cxn>
                <a:cxn ang="T16">
                  <a:pos x="0" y="T6"/>
                </a:cxn>
                <a:cxn ang="T17">
                  <a:pos x="0" y="T7"/>
                </a:cxn>
                <a:cxn ang="T18">
                  <a:pos x="0" y="T8"/>
                </a:cxn>
                <a:cxn ang="T19">
                  <a:pos x="0" y="T9"/>
                </a:cxn>
              </a:cxnLst>
              <a:rect l="0" t="T20" r="0" b="T21"/>
              <a:pathLst>
                <a:path h="343">
                  <a:moveTo>
                    <a:pt x="0" y="0"/>
                  </a:moveTo>
                  <a:lnTo>
                    <a:pt x="0" y="0"/>
                  </a:lnTo>
                  <a:lnTo>
                    <a:pt x="0" y="343"/>
                  </a:lnTo>
                  <a:lnTo>
                    <a:pt x="0" y="0"/>
                  </a:lnTo>
                  <a:close/>
                  <a:moveTo>
                    <a:pt x="0" y="0"/>
                  </a:moveTo>
                  <a:lnTo>
                    <a:pt x="0" y="0"/>
                  </a:lnTo>
                  <a:lnTo>
                    <a:pt x="0" y="343"/>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7" name="Freeform 256">
              <a:extLst>
                <a:ext uri="{FF2B5EF4-FFF2-40B4-BE49-F238E27FC236}">
                  <a16:creationId xmlns:a16="http://schemas.microsoft.com/office/drawing/2014/main" id="{70F355E0-19D2-418A-B437-F9E37010E423}"/>
                </a:ext>
              </a:extLst>
            </p:cNvPr>
            <p:cNvSpPr>
              <a:spLocks/>
            </p:cNvSpPr>
            <p:nvPr/>
          </p:nvSpPr>
          <p:spPr bwMode="auto">
            <a:xfrm>
              <a:off x="3236" y="1090"/>
              <a:ext cx="657" cy="1473"/>
            </a:xfrm>
            <a:custGeom>
              <a:avLst/>
              <a:gdLst>
                <a:gd name="T0" fmla="*/ 18 w 657"/>
                <a:gd name="T1" fmla="*/ 1473 h 1473"/>
                <a:gd name="T2" fmla="*/ 18 w 657"/>
                <a:gd name="T3" fmla="*/ 1445 h 1473"/>
                <a:gd name="T4" fmla="*/ 0 w 657"/>
                <a:gd name="T5" fmla="*/ 1445 h 1473"/>
                <a:gd name="T6" fmla="*/ 0 w 657"/>
                <a:gd name="T7" fmla="*/ 158 h 1473"/>
                <a:gd name="T8" fmla="*/ 166 w 657"/>
                <a:gd name="T9" fmla="*/ 0 h 1473"/>
                <a:gd name="T10" fmla="*/ 657 w 657"/>
                <a:gd name="T11" fmla="*/ 0 h 1473"/>
                <a:gd name="T12" fmla="*/ 657 w 657"/>
                <a:gd name="T13" fmla="*/ 1278 h 1473"/>
                <a:gd name="T14" fmla="*/ 648 w 657"/>
                <a:gd name="T15" fmla="*/ 1288 h 1473"/>
                <a:gd name="T16" fmla="*/ 648 w 657"/>
                <a:gd name="T17" fmla="*/ 1297 h 1473"/>
                <a:gd name="T18" fmla="*/ 472 w 657"/>
                <a:gd name="T19" fmla="*/ 1473 h 1473"/>
                <a:gd name="T20" fmla="*/ 18 w 657"/>
                <a:gd name="T21" fmla="*/ 1473 h 14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7"/>
                <a:gd name="T34" fmla="*/ 0 h 1473"/>
                <a:gd name="T35" fmla="*/ 657 w 657"/>
                <a:gd name="T36" fmla="*/ 1473 h 14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7" h="1473">
                  <a:moveTo>
                    <a:pt x="18" y="1473"/>
                  </a:moveTo>
                  <a:lnTo>
                    <a:pt x="18" y="1445"/>
                  </a:lnTo>
                  <a:lnTo>
                    <a:pt x="0" y="1445"/>
                  </a:lnTo>
                  <a:lnTo>
                    <a:pt x="0" y="158"/>
                  </a:lnTo>
                  <a:lnTo>
                    <a:pt x="166" y="0"/>
                  </a:lnTo>
                  <a:lnTo>
                    <a:pt x="657" y="0"/>
                  </a:lnTo>
                  <a:lnTo>
                    <a:pt x="657" y="1278"/>
                  </a:lnTo>
                  <a:lnTo>
                    <a:pt x="648" y="1288"/>
                  </a:lnTo>
                  <a:lnTo>
                    <a:pt x="648" y="1297"/>
                  </a:lnTo>
                  <a:lnTo>
                    <a:pt x="472" y="1473"/>
                  </a:lnTo>
                  <a:lnTo>
                    <a:pt x="18" y="1473"/>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48" name="Rectangle 257">
              <a:extLst>
                <a:ext uri="{FF2B5EF4-FFF2-40B4-BE49-F238E27FC236}">
                  <a16:creationId xmlns:a16="http://schemas.microsoft.com/office/drawing/2014/main" id="{6F3C830F-E06D-4347-8AAF-9946196B25A7}"/>
                </a:ext>
              </a:extLst>
            </p:cNvPr>
            <p:cNvSpPr>
              <a:spLocks noChangeArrowheads="1"/>
            </p:cNvSpPr>
            <p:nvPr/>
          </p:nvSpPr>
          <p:spPr bwMode="auto">
            <a:xfrm>
              <a:off x="3365" y="2572"/>
              <a:ext cx="31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600" b="1">
                  <a:solidFill>
                    <a:srgbClr val="000000"/>
                  </a:solidFill>
                  <a:latin typeface="Arial" panose="020B0604020202020204" pitchFamily="34" charset="0"/>
                </a:rPr>
                <a:t>Web</a:t>
              </a:r>
              <a:endParaRPr lang="en-US" altLang="en-US" sz="1200">
                <a:solidFill>
                  <a:schemeClr val="tx1"/>
                </a:solidFill>
                <a:latin typeface="Arial" panose="020B0604020202020204" pitchFamily="34" charset="0"/>
              </a:endParaRPr>
            </a:p>
          </p:txBody>
        </p:sp>
        <p:sp>
          <p:nvSpPr>
            <p:cNvPr id="8249" name="Rectangle 258">
              <a:extLst>
                <a:ext uri="{FF2B5EF4-FFF2-40B4-BE49-F238E27FC236}">
                  <a16:creationId xmlns:a16="http://schemas.microsoft.com/office/drawing/2014/main" id="{3519F100-3616-45D1-A784-D8365A589E56}"/>
                </a:ext>
              </a:extLst>
            </p:cNvPr>
            <p:cNvSpPr>
              <a:spLocks noChangeArrowheads="1"/>
            </p:cNvSpPr>
            <p:nvPr/>
          </p:nvSpPr>
          <p:spPr bwMode="auto">
            <a:xfrm>
              <a:off x="3273" y="2748"/>
              <a:ext cx="46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600" b="1">
                  <a:solidFill>
                    <a:srgbClr val="000000"/>
                  </a:solidFill>
                  <a:latin typeface="Arial" panose="020B0604020202020204" pitchFamily="34" charset="0"/>
                </a:rPr>
                <a:t>Server</a:t>
              </a:r>
              <a:endParaRPr lang="en-US" altLang="en-US" sz="1200">
                <a:solidFill>
                  <a:schemeClr val="tx1"/>
                </a:solidFill>
                <a:latin typeface="Arial" panose="020B0604020202020204" pitchFamily="34" charset="0"/>
              </a:endParaRPr>
            </a:p>
          </p:txBody>
        </p:sp>
        <p:sp>
          <p:nvSpPr>
            <p:cNvPr id="8250" name="Line 259">
              <a:extLst>
                <a:ext uri="{FF2B5EF4-FFF2-40B4-BE49-F238E27FC236}">
                  <a16:creationId xmlns:a16="http://schemas.microsoft.com/office/drawing/2014/main" id="{759689CA-36B9-434F-9E85-608CF6DD521E}"/>
                </a:ext>
              </a:extLst>
            </p:cNvPr>
            <p:cNvSpPr>
              <a:spLocks noChangeShapeType="1"/>
            </p:cNvSpPr>
            <p:nvPr/>
          </p:nvSpPr>
          <p:spPr bwMode="auto">
            <a:xfrm flipV="1">
              <a:off x="3809" y="1618"/>
              <a:ext cx="1130" cy="20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1" name="Rectangle 260">
              <a:extLst>
                <a:ext uri="{FF2B5EF4-FFF2-40B4-BE49-F238E27FC236}">
                  <a16:creationId xmlns:a16="http://schemas.microsoft.com/office/drawing/2014/main" id="{E33806FD-8F36-4204-A2F8-CDB04B993D79}"/>
                </a:ext>
              </a:extLst>
            </p:cNvPr>
            <p:cNvSpPr>
              <a:spLocks noChangeArrowheads="1"/>
            </p:cNvSpPr>
            <p:nvPr/>
          </p:nvSpPr>
          <p:spPr bwMode="auto">
            <a:xfrm rot="20940000">
              <a:off x="3874" y="1436"/>
              <a:ext cx="960"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600">
                  <a:solidFill>
                    <a:srgbClr val="000000"/>
                  </a:solidFill>
                  <a:latin typeface="Arial" panose="020B0604020202020204" pitchFamily="34" charset="0"/>
                </a:rPr>
                <a:t>2, Web Server</a:t>
              </a:r>
              <a:endParaRPr lang="en-US" altLang="en-US" sz="1800">
                <a:solidFill>
                  <a:schemeClr val="tx1"/>
                </a:solidFill>
                <a:latin typeface="Arial" panose="020B0604020202020204" pitchFamily="34" charset="0"/>
              </a:endParaRPr>
            </a:p>
          </p:txBody>
        </p:sp>
        <p:sp>
          <p:nvSpPr>
            <p:cNvPr id="8252" name="Rectangle 261">
              <a:extLst>
                <a:ext uri="{FF2B5EF4-FFF2-40B4-BE49-F238E27FC236}">
                  <a16:creationId xmlns:a16="http://schemas.microsoft.com/office/drawing/2014/main" id="{6D2EA08E-57AC-43DE-982F-9BD71ED150BC}"/>
                </a:ext>
              </a:extLst>
            </p:cNvPr>
            <p:cNvSpPr>
              <a:spLocks noChangeArrowheads="1"/>
            </p:cNvSpPr>
            <p:nvPr/>
          </p:nvSpPr>
          <p:spPr bwMode="auto">
            <a:xfrm rot="20940000">
              <a:off x="4058" y="1584"/>
              <a:ext cx="61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600">
                  <a:solidFill>
                    <a:srgbClr val="000000"/>
                  </a:solidFill>
                  <a:latin typeface="Arial" panose="020B0604020202020204" pitchFamily="34" charset="0"/>
                </a:rPr>
                <a:t>retrieving</a:t>
              </a:r>
              <a:endParaRPr lang="en-US" altLang="en-US" sz="1800">
                <a:solidFill>
                  <a:schemeClr val="tx1"/>
                </a:solidFill>
                <a:latin typeface="Arial" panose="020B0604020202020204" pitchFamily="34" charset="0"/>
              </a:endParaRPr>
            </a:p>
          </p:txBody>
        </p:sp>
        <p:sp>
          <p:nvSpPr>
            <p:cNvPr id="8253" name="Rectangle 262">
              <a:extLst>
                <a:ext uri="{FF2B5EF4-FFF2-40B4-BE49-F238E27FC236}">
                  <a16:creationId xmlns:a16="http://schemas.microsoft.com/office/drawing/2014/main" id="{14EFD457-C249-4167-B7A9-547B77505871}"/>
                </a:ext>
              </a:extLst>
            </p:cNvPr>
            <p:cNvSpPr>
              <a:spLocks noChangeArrowheads="1"/>
            </p:cNvSpPr>
            <p:nvPr/>
          </p:nvSpPr>
          <p:spPr bwMode="auto">
            <a:xfrm rot="20940000">
              <a:off x="3874" y="1734"/>
              <a:ext cx="106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600">
                  <a:solidFill>
                    <a:srgbClr val="000000"/>
                  </a:solidFill>
                  <a:latin typeface="Arial" panose="020B0604020202020204" pitchFamily="34" charset="0"/>
                </a:rPr>
                <a:t>requested static</a:t>
              </a:r>
              <a:endParaRPr lang="en-US" altLang="en-US" sz="1800">
                <a:solidFill>
                  <a:schemeClr val="tx1"/>
                </a:solidFill>
                <a:latin typeface="Arial" panose="020B0604020202020204" pitchFamily="34" charset="0"/>
              </a:endParaRPr>
            </a:p>
          </p:txBody>
        </p:sp>
        <p:sp>
          <p:nvSpPr>
            <p:cNvPr id="8254" name="Rectangle 263">
              <a:extLst>
                <a:ext uri="{FF2B5EF4-FFF2-40B4-BE49-F238E27FC236}">
                  <a16:creationId xmlns:a16="http://schemas.microsoft.com/office/drawing/2014/main" id="{A7AD9D1F-C32E-4C81-98A4-40CF39A8C302}"/>
                </a:ext>
              </a:extLst>
            </p:cNvPr>
            <p:cNvSpPr>
              <a:spLocks noChangeArrowheads="1"/>
            </p:cNvSpPr>
            <p:nvPr/>
          </p:nvSpPr>
          <p:spPr bwMode="auto">
            <a:xfrm rot="20940000">
              <a:off x="4092" y="1888"/>
              <a:ext cx="65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600">
                  <a:solidFill>
                    <a:srgbClr val="000000"/>
                  </a:solidFill>
                  <a:latin typeface="Arial" panose="020B0604020202020204" pitchFamily="34" charset="0"/>
                </a:rPr>
                <a:t>web page</a:t>
              </a:r>
              <a:endParaRPr lang="en-US" altLang="en-US" sz="1800">
                <a:solidFill>
                  <a:schemeClr val="tx1"/>
                </a:solidFill>
                <a:latin typeface="Arial" panose="020B0604020202020204" pitchFamily="34" charset="0"/>
              </a:endParaRPr>
            </a:p>
          </p:txBody>
        </p:sp>
        <p:pic>
          <p:nvPicPr>
            <p:cNvPr id="8255" name="Picture 264">
              <a:extLst>
                <a:ext uri="{FF2B5EF4-FFF2-40B4-BE49-F238E27FC236}">
                  <a16:creationId xmlns:a16="http://schemas.microsoft.com/office/drawing/2014/main" id="{F0821A77-BECC-4E54-9EF3-B6AC64A96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 y="1202"/>
              <a:ext cx="1120" cy="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56" name="Line 265">
              <a:extLst>
                <a:ext uri="{FF2B5EF4-FFF2-40B4-BE49-F238E27FC236}">
                  <a16:creationId xmlns:a16="http://schemas.microsoft.com/office/drawing/2014/main" id="{BD3B9F60-E314-484C-AD53-08B3AFAD6965}"/>
                </a:ext>
              </a:extLst>
            </p:cNvPr>
            <p:cNvSpPr>
              <a:spLocks noChangeShapeType="1"/>
            </p:cNvSpPr>
            <p:nvPr/>
          </p:nvSpPr>
          <p:spPr bwMode="auto">
            <a:xfrm flipV="1">
              <a:off x="1940" y="1600"/>
              <a:ext cx="1110" cy="35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7" name="Freeform 266">
              <a:extLst>
                <a:ext uri="{FF2B5EF4-FFF2-40B4-BE49-F238E27FC236}">
                  <a16:creationId xmlns:a16="http://schemas.microsoft.com/office/drawing/2014/main" id="{751AC0E0-7CDD-4FA0-8718-C3D31AD0F98C}"/>
                </a:ext>
              </a:extLst>
            </p:cNvPr>
            <p:cNvSpPr>
              <a:spLocks/>
            </p:cNvSpPr>
            <p:nvPr/>
          </p:nvSpPr>
          <p:spPr bwMode="auto">
            <a:xfrm>
              <a:off x="3032" y="1572"/>
              <a:ext cx="120" cy="74"/>
            </a:xfrm>
            <a:custGeom>
              <a:avLst/>
              <a:gdLst>
                <a:gd name="T0" fmla="*/ 0 w 120"/>
                <a:gd name="T1" fmla="*/ 0 h 74"/>
                <a:gd name="T2" fmla="*/ 120 w 120"/>
                <a:gd name="T3" fmla="*/ 0 h 74"/>
                <a:gd name="T4" fmla="*/ 18 w 120"/>
                <a:gd name="T5" fmla="*/ 74 h 74"/>
                <a:gd name="T6" fmla="*/ 0 w 120"/>
                <a:gd name="T7" fmla="*/ 0 h 74"/>
                <a:gd name="T8" fmla="*/ 0 60000 65536"/>
                <a:gd name="T9" fmla="*/ 0 60000 65536"/>
                <a:gd name="T10" fmla="*/ 0 60000 65536"/>
                <a:gd name="T11" fmla="*/ 0 60000 65536"/>
                <a:gd name="T12" fmla="*/ 0 w 120"/>
                <a:gd name="T13" fmla="*/ 0 h 74"/>
                <a:gd name="T14" fmla="*/ 120 w 120"/>
                <a:gd name="T15" fmla="*/ 74 h 74"/>
              </a:gdLst>
              <a:ahLst/>
              <a:cxnLst>
                <a:cxn ang="T8">
                  <a:pos x="T0" y="T1"/>
                </a:cxn>
                <a:cxn ang="T9">
                  <a:pos x="T2" y="T3"/>
                </a:cxn>
                <a:cxn ang="T10">
                  <a:pos x="T4" y="T5"/>
                </a:cxn>
                <a:cxn ang="T11">
                  <a:pos x="T6" y="T7"/>
                </a:cxn>
              </a:cxnLst>
              <a:rect l="T12" t="T13" r="T14" b="T15"/>
              <a:pathLst>
                <a:path w="120" h="74">
                  <a:moveTo>
                    <a:pt x="0" y="0"/>
                  </a:moveTo>
                  <a:lnTo>
                    <a:pt x="120" y="0"/>
                  </a:lnTo>
                  <a:lnTo>
                    <a:pt x="18" y="7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8" name="Rectangle 267">
              <a:extLst>
                <a:ext uri="{FF2B5EF4-FFF2-40B4-BE49-F238E27FC236}">
                  <a16:creationId xmlns:a16="http://schemas.microsoft.com/office/drawing/2014/main" id="{5E487BE4-FB35-46DB-8A01-CBD82E651A23}"/>
                </a:ext>
              </a:extLst>
            </p:cNvPr>
            <p:cNvSpPr>
              <a:spLocks noChangeArrowheads="1"/>
            </p:cNvSpPr>
            <p:nvPr/>
          </p:nvSpPr>
          <p:spPr bwMode="auto">
            <a:xfrm rot="20520000">
              <a:off x="2002" y="1622"/>
              <a:ext cx="108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600">
                  <a:solidFill>
                    <a:srgbClr val="000000"/>
                  </a:solidFill>
                  <a:latin typeface="Arial" panose="020B0604020202020204" pitchFamily="34" charset="0"/>
                </a:rPr>
                <a:t>1. User Request</a:t>
              </a:r>
              <a:endParaRPr lang="en-US" altLang="en-US" sz="1800">
                <a:solidFill>
                  <a:schemeClr val="tx1"/>
                </a:solidFill>
                <a:latin typeface="Arial" panose="020B0604020202020204" pitchFamily="34" charset="0"/>
              </a:endParaRPr>
            </a:p>
          </p:txBody>
        </p:sp>
        <p:sp>
          <p:nvSpPr>
            <p:cNvPr id="8259" name="Freeform 268">
              <a:extLst>
                <a:ext uri="{FF2B5EF4-FFF2-40B4-BE49-F238E27FC236}">
                  <a16:creationId xmlns:a16="http://schemas.microsoft.com/office/drawing/2014/main" id="{7490DA38-1BBE-4C81-9750-9E87B98B9A9F}"/>
                </a:ext>
              </a:extLst>
            </p:cNvPr>
            <p:cNvSpPr>
              <a:spLocks/>
            </p:cNvSpPr>
            <p:nvPr/>
          </p:nvSpPr>
          <p:spPr bwMode="auto">
            <a:xfrm>
              <a:off x="5318" y="1155"/>
              <a:ext cx="93" cy="806"/>
            </a:xfrm>
            <a:custGeom>
              <a:avLst/>
              <a:gdLst>
                <a:gd name="T0" fmla="*/ 0 w 93"/>
                <a:gd name="T1" fmla="*/ 806 h 806"/>
                <a:gd name="T2" fmla="*/ 93 w 93"/>
                <a:gd name="T3" fmla="*/ 695 h 806"/>
                <a:gd name="T4" fmla="*/ 93 w 93"/>
                <a:gd name="T5" fmla="*/ 28 h 806"/>
                <a:gd name="T6" fmla="*/ 0 w 93"/>
                <a:gd name="T7" fmla="*/ 0 h 806"/>
                <a:gd name="T8" fmla="*/ 0 w 93"/>
                <a:gd name="T9" fmla="*/ 806 h 806"/>
                <a:gd name="T10" fmla="*/ 0 60000 65536"/>
                <a:gd name="T11" fmla="*/ 0 60000 65536"/>
                <a:gd name="T12" fmla="*/ 0 60000 65536"/>
                <a:gd name="T13" fmla="*/ 0 60000 65536"/>
                <a:gd name="T14" fmla="*/ 0 60000 65536"/>
                <a:gd name="T15" fmla="*/ 0 w 93"/>
                <a:gd name="T16" fmla="*/ 0 h 806"/>
                <a:gd name="T17" fmla="*/ 93 w 93"/>
                <a:gd name="T18" fmla="*/ 806 h 806"/>
              </a:gdLst>
              <a:ahLst/>
              <a:cxnLst>
                <a:cxn ang="T10">
                  <a:pos x="T0" y="T1"/>
                </a:cxn>
                <a:cxn ang="T11">
                  <a:pos x="T2" y="T3"/>
                </a:cxn>
                <a:cxn ang="T12">
                  <a:pos x="T4" y="T5"/>
                </a:cxn>
                <a:cxn ang="T13">
                  <a:pos x="T6" y="T7"/>
                </a:cxn>
                <a:cxn ang="T14">
                  <a:pos x="T8" y="T9"/>
                </a:cxn>
              </a:cxnLst>
              <a:rect l="T15" t="T16" r="T17" b="T18"/>
              <a:pathLst>
                <a:path w="93" h="806">
                  <a:moveTo>
                    <a:pt x="0" y="806"/>
                  </a:moveTo>
                  <a:lnTo>
                    <a:pt x="93" y="695"/>
                  </a:lnTo>
                  <a:lnTo>
                    <a:pt x="93" y="28"/>
                  </a:lnTo>
                  <a:lnTo>
                    <a:pt x="0" y="0"/>
                  </a:lnTo>
                  <a:lnTo>
                    <a:pt x="0" y="8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0" name="Freeform 269">
              <a:extLst>
                <a:ext uri="{FF2B5EF4-FFF2-40B4-BE49-F238E27FC236}">
                  <a16:creationId xmlns:a16="http://schemas.microsoft.com/office/drawing/2014/main" id="{73A47E29-C1E1-4E4F-B797-51D8306D90D0}"/>
                </a:ext>
              </a:extLst>
            </p:cNvPr>
            <p:cNvSpPr>
              <a:spLocks/>
            </p:cNvSpPr>
            <p:nvPr/>
          </p:nvSpPr>
          <p:spPr bwMode="auto">
            <a:xfrm>
              <a:off x="5300" y="1183"/>
              <a:ext cx="92" cy="815"/>
            </a:xfrm>
            <a:custGeom>
              <a:avLst/>
              <a:gdLst>
                <a:gd name="T0" fmla="*/ 0 w 92"/>
                <a:gd name="T1" fmla="*/ 815 h 815"/>
                <a:gd name="T2" fmla="*/ 92 w 92"/>
                <a:gd name="T3" fmla="*/ 695 h 815"/>
                <a:gd name="T4" fmla="*/ 92 w 92"/>
                <a:gd name="T5" fmla="*/ 0 h 815"/>
                <a:gd name="T6" fmla="*/ 0 w 92"/>
                <a:gd name="T7" fmla="*/ 120 h 815"/>
                <a:gd name="T8" fmla="*/ 0 w 92"/>
                <a:gd name="T9" fmla="*/ 815 h 815"/>
                <a:gd name="T10" fmla="*/ 0 60000 65536"/>
                <a:gd name="T11" fmla="*/ 0 60000 65536"/>
                <a:gd name="T12" fmla="*/ 0 60000 65536"/>
                <a:gd name="T13" fmla="*/ 0 60000 65536"/>
                <a:gd name="T14" fmla="*/ 0 60000 65536"/>
                <a:gd name="T15" fmla="*/ 0 w 92"/>
                <a:gd name="T16" fmla="*/ 0 h 815"/>
                <a:gd name="T17" fmla="*/ 92 w 92"/>
                <a:gd name="T18" fmla="*/ 815 h 815"/>
              </a:gdLst>
              <a:ahLst/>
              <a:cxnLst>
                <a:cxn ang="T10">
                  <a:pos x="T0" y="T1"/>
                </a:cxn>
                <a:cxn ang="T11">
                  <a:pos x="T2" y="T3"/>
                </a:cxn>
                <a:cxn ang="T12">
                  <a:pos x="T4" y="T5"/>
                </a:cxn>
                <a:cxn ang="T13">
                  <a:pos x="T6" y="T7"/>
                </a:cxn>
                <a:cxn ang="T14">
                  <a:pos x="T8" y="T9"/>
                </a:cxn>
              </a:cxnLst>
              <a:rect l="T15" t="T16" r="T17" b="T18"/>
              <a:pathLst>
                <a:path w="92" h="815">
                  <a:moveTo>
                    <a:pt x="0" y="815"/>
                  </a:moveTo>
                  <a:lnTo>
                    <a:pt x="92" y="695"/>
                  </a:lnTo>
                  <a:lnTo>
                    <a:pt x="92" y="0"/>
                  </a:lnTo>
                  <a:lnTo>
                    <a:pt x="0" y="120"/>
                  </a:lnTo>
                  <a:lnTo>
                    <a:pt x="0" y="8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1" name="Rectangle 270">
              <a:extLst>
                <a:ext uri="{FF2B5EF4-FFF2-40B4-BE49-F238E27FC236}">
                  <a16:creationId xmlns:a16="http://schemas.microsoft.com/office/drawing/2014/main" id="{196EF249-1E36-470C-8C77-3594D301C6F9}"/>
                </a:ext>
              </a:extLst>
            </p:cNvPr>
            <p:cNvSpPr>
              <a:spLocks noChangeArrowheads="1"/>
            </p:cNvSpPr>
            <p:nvPr/>
          </p:nvSpPr>
          <p:spPr bwMode="auto">
            <a:xfrm>
              <a:off x="4948" y="1303"/>
              <a:ext cx="352" cy="6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62" name="Rectangle 271">
              <a:extLst>
                <a:ext uri="{FF2B5EF4-FFF2-40B4-BE49-F238E27FC236}">
                  <a16:creationId xmlns:a16="http://schemas.microsoft.com/office/drawing/2014/main" id="{D490F16F-E5EA-41DB-A883-5456851BD852}"/>
                </a:ext>
              </a:extLst>
            </p:cNvPr>
            <p:cNvSpPr>
              <a:spLocks noChangeArrowheads="1"/>
            </p:cNvSpPr>
            <p:nvPr/>
          </p:nvSpPr>
          <p:spPr bwMode="auto">
            <a:xfrm>
              <a:off x="4920" y="1266"/>
              <a:ext cx="380" cy="69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63" name="Freeform 272">
              <a:extLst>
                <a:ext uri="{FF2B5EF4-FFF2-40B4-BE49-F238E27FC236}">
                  <a16:creationId xmlns:a16="http://schemas.microsoft.com/office/drawing/2014/main" id="{C88E2782-5698-434E-8506-BAEB773AADA9}"/>
                </a:ext>
              </a:extLst>
            </p:cNvPr>
            <p:cNvSpPr>
              <a:spLocks/>
            </p:cNvSpPr>
            <p:nvPr/>
          </p:nvSpPr>
          <p:spPr bwMode="auto">
            <a:xfrm>
              <a:off x="4920" y="1155"/>
              <a:ext cx="472" cy="111"/>
            </a:xfrm>
            <a:custGeom>
              <a:avLst/>
              <a:gdLst>
                <a:gd name="T0" fmla="*/ 0 w 472"/>
                <a:gd name="T1" fmla="*/ 111 h 111"/>
                <a:gd name="T2" fmla="*/ 380 w 472"/>
                <a:gd name="T3" fmla="*/ 111 h 111"/>
                <a:gd name="T4" fmla="*/ 472 w 472"/>
                <a:gd name="T5" fmla="*/ 0 h 111"/>
                <a:gd name="T6" fmla="*/ 93 w 472"/>
                <a:gd name="T7" fmla="*/ 0 h 111"/>
                <a:gd name="T8" fmla="*/ 0 w 472"/>
                <a:gd name="T9" fmla="*/ 111 h 111"/>
                <a:gd name="T10" fmla="*/ 0 60000 65536"/>
                <a:gd name="T11" fmla="*/ 0 60000 65536"/>
                <a:gd name="T12" fmla="*/ 0 60000 65536"/>
                <a:gd name="T13" fmla="*/ 0 60000 65536"/>
                <a:gd name="T14" fmla="*/ 0 60000 65536"/>
                <a:gd name="T15" fmla="*/ 0 w 472"/>
                <a:gd name="T16" fmla="*/ 0 h 111"/>
                <a:gd name="T17" fmla="*/ 472 w 472"/>
                <a:gd name="T18" fmla="*/ 111 h 111"/>
              </a:gdLst>
              <a:ahLst/>
              <a:cxnLst>
                <a:cxn ang="T10">
                  <a:pos x="T0" y="T1"/>
                </a:cxn>
                <a:cxn ang="T11">
                  <a:pos x="T2" y="T3"/>
                </a:cxn>
                <a:cxn ang="T12">
                  <a:pos x="T4" y="T5"/>
                </a:cxn>
                <a:cxn ang="T13">
                  <a:pos x="T6" y="T7"/>
                </a:cxn>
                <a:cxn ang="T14">
                  <a:pos x="T8" y="T9"/>
                </a:cxn>
              </a:cxnLst>
              <a:rect l="T15" t="T16" r="T17" b="T18"/>
              <a:pathLst>
                <a:path w="472" h="111">
                  <a:moveTo>
                    <a:pt x="0" y="111"/>
                  </a:moveTo>
                  <a:lnTo>
                    <a:pt x="380" y="111"/>
                  </a:lnTo>
                  <a:lnTo>
                    <a:pt x="472" y="0"/>
                  </a:lnTo>
                  <a:lnTo>
                    <a:pt x="93" y="0"/>
                  </a:lnTo>
                  <a:lnTo>
                    <a:pt x="0" y="1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4" name="Freeform 273">
              <a:extLst>
                <a:ext uri="{FF2B5EF4-FFF2-40B4-BE49-F238E27FC236}">
                  <a16:creationId xmlns:a16="http://schemas.microsoft.com/office/drawing/2014/main" id="{4919E9C2-810A-4F57-9917-C1EE3312CD4A}"/>
                </a:ext>
              </a:extLst>
            </p:cNvPr>
            <p:cNvSpPr>
              <a:spLocks/>
            </p:cNvSpPr>
            <p:nvPr/>
          </p:nvSpPr>
          <p:spPr bwMode="auto">
            <a:xfrm>
              <a:off x="5300" y="1155"/>
              <a:ext cx="92" cy="806"/>
            </a:xfrm>
            <a:custGeom>
              <a:avLst/>
              <a:gdLst>
                <a:gd name="T0" fmla="*/ 0 w 92"/>
                <a:gd name="T1" fmla="*/ 806 h 806"/>
                <a:gd name="T2" fmla="*/ 92 w 92"/>
                <a:gd name="T3" fmla="*/ 695 h 806"/>
                <a:gd name="T4" fmla="*/ 92 w 92"/>
                <a:gd name="T5" fmla="*/ 0 h 806"/>
                <a:gd name="T6" fmla="*/ 0 w 92"/>
                <a:gd name="T7" fmla="*/ 111 h 806"/>
                <a:gd name="T8" fmla="*/ 0 w 92"/>
                <a:gd name="T9" fmla="*/ 806 h 806"/>
                <a:gd name="T10" fmla="*/ 0 60000 65536"/>
                <a:gd name="T11" fmla="*/ 0 60000 65536"/>
                <a:gd name="T12" fmla="*/ 0 60000 65536"/>
                <a:gd name="T13" fmla="*/ 0 60000 65536"/>
                <a:gd name="T14" fmla="*/ 0 60000 65536"/>
                <a:gd name="T15" fmla="*/ 0 w 92"/>
                <a:gd name="T16" fmla="*/ 0 h 806"/>
                <a:gd name="T17" fmla="*/ 92 w 92"/>
                <a:gd name="T18" fmla="*/ 806 h 806"/>
              </a:gdLst>
              <a:ahLst/>
              <a:cxnLst>
                <a:cxn ang="T10">
                  <a:pos x="T0" y="T1"/>
                </a:cxn>
                <a:cxn ang="T11">
                  <a:pos x="T2" y="T3"/>
                </a:cxn>
                <a:cxn ang="T12">
                  <a:pos x="T4" y="T5"/>
                </a:cxn>
                <a:cxn ang="T13">
                  <a:pos x="T6" y="T7"/>
                </a:cxn>
                <a:cxn ang="T14">
                  <a:pos x="T8" y="T9"/>
                </a:cxn>
              </a:cxnLst>
              <a:rect l="T15" t="T16" r="T17" b="T18"/>
              <a:pathLst>
                <a:path w="92" h="806">
                  <a:moveTo>
                    <a:pt x="0" y="806"/>
                  </a:moveTo>
                  <a:lnTo>
                    <a:pt x="92" y="695"/>
                  </a:lnTo>
                  <a:lnTo>
                    <a:pt x="92" y="0"/>
                  </a:lnTo>
                  <a:lnTo>
                    <a:pt x="0" y="111"/>
                  </a:lnTo>
                  <a:lnTo>
                    <a:pt x="0" y="80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5" name="Freeform 274">
              <a:extLst>
                <a:ext uri="{FF2B5EF4-FFF2-40B4-BE49-F238E27FC236}">
                  <a16:creationId xmlns:a16="http://schemas.microsoft.com/office/drawing/2014/main" id="{E8296276-D96B-4CE0-8957-9A1A3F15965A}"/>
                </a:ext>
              </a:extLst>
            </p:cNvPr>
            <p:cNvSpPr>
              <a:spLocks/>
            </p:cNvSpPr>
            <p:nvPr/>
          </p:nvSpPr>
          <p:spPr bwMode="auto">
            <a:xfrm>
              <a:off x="4920" y="1266"/>
              <a:ext cx="380" cy="19"/>
            </a:xfrm>
            <a:custGeom>
              <a:avLst/>
              <a:gdLst>
                <a:gd name="T0" fmla="*/ 0 w 380"/>
                <a:gd name="T1" fmla="*/ 0 h 19"/>
                <a:gd name="T2" fmla="*/ 380 w 380"/>
                <a:gd name="T3" fmla="*/ 0 h 19"/>
                <a:gd name="T4" fmla="*/ 371 w 380"/>
                <a:gd name="T5" fmla="*/ 19 h 19"/>
                <a:gd name="T6" fmla="*/ 0 w 380"/>
                <a:gd name="T7" fmla="*/ 19 h 19"/>
                <a:gd name="T8" fmla="*/ 0 w 380"/>
                <a:gd name="T9" fmla="*/ 0 h 19"/>
                <a:gd name="T10" fmla="*/ 0 60000 65536"/>
                <a:gd name="T11" fmla="*/ 0 60000 65536"/>
                <a:gd name="T12" fmla="*/ 0 60000 65536"/>
                <a:gd name="T13" fmla="*/ 0 60000 65536"/>
                <a:gd name="T14" fmla="*/ 0 60000 65536"/>
                <a:gd name="T15" fmla="*/ 0 w 380"/>
                <a:gd name="T16" fmla="*/ 0 h 19"/>
                <a:gd name="T17" fmla="*/ 380 w 380"/>
                <a:gd name="T18" fmla="*/ 19 h 19"/>
              </a:gdLst>
              <a:ahLst/>
              <a:cxnLst>
                <a:cxn ang="T10">
                  <a:pos x="T0" y="T1"/>
                </a:cxn>
                <a:cxn ang="T11">
                  <a:pos x="T2" y="T3"/>
                </a:cxn>
                <a:cxn ang="T12">
                  <a:pos x="T4" y="T5"/>
                </a:cxn>
                <a:cxn ang="T13">
                  <a:pos x="T6" y="T7"/>
                </a:cxn>
                <a:cxn ang="T14">
                  <a:pos x="T8" y="T9"/>
                </a:cxn>
              </a:cxnLst>
              <a:rect l="T15" t="T16" r="T17" b="T18"/>
              <a:pathLst>
                <a:path w="380" h="19">
                  <a:moveTo>
                    <a:pt x="0" y="0"/>
                  </a:moveTo>
                  <a:lnTo>
                    <a:pt x="380" y="0"/>
                  </a:lnTo>
                  <a:lnTo>
                    <a:pt x="371" y="19"/>
                  </a:lnTo>
                  <a:lnTo>
                    <a:pt x="0" y="1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6" name="Freeform 275">
              <a:extLst>
                <a:ext uri="{FF2B5EF4-FFF2-40B4-BE49-F238E27FC236}">
                  <a16:creationId xmlns:a16="http://schemas.microsoft.com/office/drawing/2014/main" id="{C0089467-2604-43CC-8654-AE58559D33A4}"/>
                </a:ext>
              </a:extLst>
            </p:cNvPr>
            <p:cNvSpPr>
              <a:spLocks/>
            </p:cNvSpPr>
            <p:nvPr/>
          </p:nvSpPr>
          <p:spPr bwMode="auto">
            <a:xfrm>
              <a:off x="4920" y="1266"/>
              <a:ext cx="19" cy="695"/>
            </a:xfrm>
            <a:custGeom>
              <a:avLst/>
              <a:gdLst>
                <a:gd name="T0" fmla="*/ 0 w 19"/>
                <a:gd name="T1" fmla="*/ 0 h 695"/>
                <a:gd name="T2" fmla="*/ 0 w 19"/>
                <a:gd name="T3" fmla="*/ 695 h 695"/>
                <a:gd name="T4" fmla="*/ 19 w 19"/>
                <a:gd name="T5" fmla="*/ 686 h 695"/>
                <a:gd name="T6" fmla="*/ 19 w 19"/>
                <a:gd name="T7" fmla="*/ 19 h 695"/>
                <a:gd name="T8" fmla="*/ 0 w 19"/>
                <a:gd name="T9" fmla="*/ 0 h 695"/>
                <a:gd name="T10" fmla="*/ 0 60000 65536"/>
                <a:gd name="T11" fmla="*/ 0 60000 65536"/>
                <a:gd name="T12" fmla="*/ 0 60000 65536"/>
                <a:gd name="T13" fmla="*/ 0 60000 65536"/>
                <a:gd name="T14" fmla="*/ 0 60000 65536"/>
                <a:gd name="T15" fmla="*/ 0 w 19"/>
                <a:gd name="T16" fmla="*/ 0 h 695"/>
                <a:gd name="T17" fmla="*/ 19 w 19"/>
                <a:gd name="T18" fmla="*/ 695 h 695"/>
              </a:gdLst>
              <a:ahLst/>
              <a:cxnLst>
                <a:cxn ang="T10">
                  <a:pos x="T0" y="T1"/>
                </a:cxn>
                <a:cxn ang="T11">
                  <a:pos x="T2" y="T3"/>
                </a:cxn>
                <a:cxn ang="T12">
                  <a:pos x="T4" y="T5"/>
                </a:cxn>
                <a:cxn ang="T13">
                  <a:pos x="T6" y="T7"/>
                </a:cxn>
                <a:cxn ang="T14">
                  <a:pos x="T8" y="T9"/>
                </a:cxn>
              </a:cxnLst>
              <a:rect l="T15" t="T16" r="T17" b="T18"/>
              <a:pathLst>
                <a:path w="19" h="695">
                  <a:moveTo>
                    <a:pt x="0" y="0"/>
                  </a:moveTo>
                  <a:lnTo>
                    <a:pt x="0" y="695"/>
                  </a:lnTo>
                  <a:lnTo>
                    <a:pt x="19" y="686"/>
                  </a:lnTo>
                  <a:lnTo>
                    <a:pt x="19" y="19"/>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7" name="Rectangle 276">
              <a:extLst>
                <a:ext uri="{FF2B5EF4-FFF2-40B4-BE49-F238E27FC236}">
                  <a16:creationId xmlns:a16="http://schemas.microsoft.com/office/drawing/2014/main" id="{22AC80BD-CF12-4D56-8883-7563FD55B301}"/>
                </a:ext>
              </a:extLst>
            </p:cNvPr>
            <p:cNvSpPr>
              <a:spLocks noChangeArrowheads="1"/>
            </p:cNvSpPr>
            <p:nvPr/>
          </p:nvSpPr>
          <p:spPr bwMode="auto">
            <a:xfrm>
              <a:off x="4920" y="1461"/>
              <a:ext cx="380"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68" name="Rectangle 277">
              <a:extLst>
                <a:ext uri="{FF2B5EF4-FFF2-40B4-BE49-F238E27FC236}">
                  <a16:creationId xmlns:a16="http://schemas.microsoft.com/office/drawing/2014/main" id="{31ACC80B-EC7D-470B-A1EA-501FFE6FFAED}"/>
                </a:ext>
              </a:extLst>
            </p:cNvPr>
            <p:cNvSpPr>
              <a:spLocks noChangeArrowheads="1"/>
            </p:cNvSpPr>
            <p:nvPr/>
          </p:nvSpPr>
          <p:spPr bwMode="auto">
            <a:xfrm>
              <a:off x="4939" y="1470"/>
              <a:ext cx="361" cy="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69" name="Rectangle 278">
              <a:extLst>
                <a:ext uri="{FF2B5EF4-FFF2-40B4-BE49-F238E27FC236}">
                  <a16:creationId xmlns:a16="http://schemas.microsoft.com/office/drawing/2014/main" id="{2323F9B7-A460-4E7D-A150-70A56CFA7A80}"/>
                </a:ext>
              </a:extLst>
            </p:cNvPr>
            <p:cNvSpPr>
              <a:spLocks noChangeArrowheads="1"/>
            </p:cNvSpPr>
            <p:nvPr/>
          </p:nvSpPr>
          <p:spPr bwMode="auto">
            <a:xfrm>
              <a:off x="4920" y="1665"/>
              <a:ext cx="380"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70" name="Rectangle 279">
              <a:extLst>
                <a:ext uri="{FF2B5EF4-FFF2-40B4-BE49-F238E27FC236}">
                  <a16:creationId xmlns:a16="http://schemas.microsoft.com/office/drawing/2014/main" id="{25926F25-0901-4B69-A289-E897ACE8A2B1}"/>
                </a:ext>
              </a:extLst>
            </p:cNvPr>
            <p:cNvSpPr>
              <a:spLocks noChangeArrowheads="1"/>
            </p:cNvSpPr>
            <p:nvPr/>
          </p:nvSpPr>
          <p:spPr bwMode="auto">
            <a:xfrm>
              <a:off x="4939" y="1674"/>
              <a:ext cx="36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71" name="Rectangle 280">
              <a:extLst>
                <a:ext uri="{FF2B5EF4-FFF2-40B4-BE49-F238E27FC236}">
                  <a16:creationId xmlns:a16="http://schemas.microsoft.com/office/drawing/2014/main" id="{8AE1910F-6FBC-4E67-9702-4156D15763DC}"/>
                </a:ext>
              </a:extLst>
            </p:cNvPr>
            <p:cNvSpPr>
              <a:spLocks noChangeArrowheads="1"/>
            </p:cNvSpPr>
            <p:nvPr/>
          </p:nvSpPr>
          <p:spPr bwMode="auto">
            <a:xfrm>
              <a:off x="5180" y="1850"/>
              <a:ext cx="74" cy="5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72" name="Freeform 281">
              <a:extLst>
                <a:ext uri="{FF2B5EF4-FFF2-40B4-BE49-F238E27FC236}">
                  <a16:creationId xmlns:a16="http://schemas.microsoft.com/office/drawing/2014/main" id="{7FBE46C2-9CDE-4150-BAEC-9F9D4EFF48EF}"/>
                </a:ext>
              </a:extLst>
            </p:cNvPr>
            <p:cNvSpPr>
              <a:spLocks/>
            </p:cNvSpPr>
            <p:nvPr/>
          </p:nvSpPr>
          <p:spPr bwMode="auto">
            <a:xfrm>
              <a:off x="4920" y="1155"/>
              <a:ext cx="472" cy="111"/>
            </a:xfrm>
            <a:custGeom>
              <a:avLst/>
              <a:gdLst>
                <a:gd name="T0" fmla="*/ 472 w 472"/>
                <a:gd name="T1" fmla="*/ 0 h 111"/>
                <a:gd name="T2" fmla="*/ 463 w 472"/>
                <a:gd name="T3" fmla="*/ 19 h 111"/>
                <a:gd name="T4" fmla="*/ 93 w 472"/>
                <a:gd name="T5" fmla="*/ 19 h 111"/>
                <a:gd name="T6" fmla="*/ 19 w 472"/>
                <a:gd name="T7" fmla="*/ 111 h 111"/>
                <a:gd name="T8" fmla="*/ 0 w 472"/>
                <a:gd name="T9" fmla="*/ 111 h 111"/>
                <a:gd name="T10" fmla="*/ 93 w 472"/>
                <a:gd name="T11" fmla="*/ 0 h 111"/>
                <a:gd name="T12" fmla="*/ 472 w 472"/>
                <a:gd name="T13" fmla="*/ 0 h 111"/>
                <a:gd name="T14" fmla="*/ 0 60000 65536"/>
                <a:gd name="T15" fmla="*/ 0 60000 65536"/>
                <a:gd name="T16" fmla="*/ 0 60000 65536"/>
                <a:gd name="T17" fmla="*/ 0 60000 65536"/>
                <a:gd name="T18" fmla="*/ 0 60000 65536"/>
                <a:gd name="T19" fmla="*/ 0 60000 65536"/>
                <a:gd name="T20" fmla="*/ 0 60000 65536"/>
                <a:gd name="T21" fmla="*/ 0 w 472"/>
                <a:gd name="T22" fmla="*/ 0 h 111"/>
                <a:gd name="T23" fmla="*/ 472 w 472"/>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2" h="111">
                  <a:moveTo>
                    <a:pt x="472" y="0"/>
                  </a:moveTo>
                  <a:lnTo>
                    <a:pt x="463" y="19"/>
                  </a:lnTo>
                  <a:lnTo>
                    <a:pt x="93" y="19"/>
                  </a:lnTo>
                  <a:lnTo>
                    <a:pt x="19" y="111"/>
                  </a:lnTo>
                  <a:lnTo>
                    <a:pt x="0" y="111"/>
                  </a:lnTo>
                  <a:lnTo>
                    <a:pt x="93" y="0"/>
                  </a:lnTo>
                  <a:lnTo>
                    <a:pt x="47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3" name="Rectangle 282">
              <a:extLst>
                <a:ext uri="{FF2B5EF4-FFF2-40B4-BE49-F238E27FC236}">
                  <a16:creationId xmlns:a16="http://schemas.microsoft.com/office/drawing/2014/main" id="{4EF4B38E-1426-4533-831A-1AED97F68617}"/>
                </a:ext>
              </a:extLst>
            </p:cNvPr>
            <p:cNvSpPr>
              <a:spLocks noChangeArrowheads="1"/>
            </p:cNvSpPr>
            <p:nvPr/>
          </p:nvSpPr>
          <p:spPr bwMode="auto">
            <a:xfrm>
              <a:off x="4976" y="1961"/>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8274" name="Rectangle 283">
              <a:extLst>
                <a:ext uri="{FF2B5EF4-FFF2-40B4-BE49-F238E27FC236}">
                  <a16:creationId xmlns:a16="http://schemas.microsoft.com/office/drawing/2014/main" id="{57858653-E532-45EA-8F4B-B9546B90DCB6}"/>
                </a:ext>
              </a:extLst>
            </p:cNvPr>
            <p:cNvSpPr>
              <a:spLocks noChangeArrowheads="1"/>
            </p:cNvSpPr>
            <p:nvPr/>
          </p:nvSpPr>
          <p:spPr bwMode="auto">
            <a:xfrm>
              <a:off x="5152" y="2137"/>
              <a:ext cx="260"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600" b="1">
                  <a:solidFill>
                    <a:srgbClr val="000000"/>
                  </a:solidFill>
                  <a:latin typeface="Arial" panose="020B0604020202020204" pitchFamily="34" charset="0"/>
                </a:rPr>
                <a:t>File</a:t>
              </a:r>
              <a:endParaRPr lang="en-US" altLang="en-US" sz="1200">
                <a:solidFill>
                  <a:schemeClr val="tx1"/>
                </a:solidFill>
                <a:latin typeface="Arial" panose="020B0604020202020204" pitchFamily="34" charset="0"/>
              </a:endParaRPr>
            </a:p>
          </p:txBody>
        </p:sp>
        <p:sp>
          <p:nvSpPr>
            <p:cNvPr id="8275" name="Rectangle 284">
              <a:extLst>
                <a:ext uri="{FF2B5EF4-FFF2-40B4-BE49-F238E27FC236}">
                  <a16:creationId xmlns:a16="http://schemas.microsoft.com/office/drawing/2014/main" id="{BFB84283-B8CB-4B0D-82A0-2CB5ACBD1817}"/>
                </a:ext>
              </a:extLst>
            </p:cNvPr>
            <p:cNvSpPr>
              <a:spLocks noChangeArrowheads="1"/>
            </p:cNvSpPr>
            <p:nvPr/>
          </p:nvSpPr>
          <p:spPr bwMode="auto">
            <a:xfrm>
              <a:off x="5013" y="2303"/>
              <a:ext cx="53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600" b="1">
                  <a:solidFill>
                    <a:srgbClr val="000000"/>
                  </a:solidFill>
                  <a:latin typeface="Arial" panose="020B0604020202020204" pitchFamily="34" charset="0"/>
                </a:rPr>
                <a:t>System</a:t>
              </a:r>
              <a:endParaRPr lang="en-US" altLang="en-US" sz="1200">
                <a:solidFill>
                  <a:schemeClr val="tx1"/>
                </a:solidFill>
                <a:latin typeface="Arial" panose="020B0604020202020204" pitchFamily="34" charset="0"/>
              </a:endParaRPr>
            </a:p>
          </p:txBody>
        </p:sp>
        <p:sp>
          <p:nvSpPr>
            <p:cNvPr id="8276" name="Rectangle 285">
              <a:extLst>
                <a:ext uri="{FF2B5EF4-FFF2-40B4-BE49-F238E27FC236}">
                  <a16:creationId xmlns:a16="http://schemas.microsoft.com/office/drawing/2014/main" id="{E0AB1A6E-6C60-43DB-8CFB-7B58D51EED63}"/>
                </a:ext>
              </a:extLst>
            </p:cNvPr>
            <p:cNvSpPr>
              <a:spLocks noChangeArrowheads="1"/>
            </p:cNvSpPr>
            <p:nvPr/>
          </p:nvSpPr>
          <p:spPr bwMode="auto">
            <a:xfrm>
              <a:off x="2569" y="1831"/>
              <a:ext cx="3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900" b="1">
                  <a:solidFill>
                    <a:srgbClr val="000000"/>
                  </a:solidFill>
                  <a:latin typeface="Arial" panose="020B0604020202020204" pitchFamily="34" charset="0"/>
                </a:rPr>
                <a:t>The</a:t>
              </a:r>
              <a:endParaRPr lang="en-US" altLang="en-US" sz="1800">
                <a:solidFill>
                  <a:schemeClr val="tx1"/>
                </a:solidFill>
                <a:latin typeface="Arial" panose="020B0604020202020204" pitchFamily="34" charset="0"/>
              </a:endParaRPr>
            </a:p>
          </p:txBody>
        </p:sp>
        <p:sp>
          <p:nvSpPr>
            <p:cNvPr id="8277" name="Rectangle 286">
              <a:extLst>
                <a:ext uri="{FF2B5EF4-FFF2-40B4-BE49-F238E27FC236}">
                  <a16:creationId xmlns:a16="http://schemas.microsoft.com/office/drawing/2014/main" id="{30C73E90-86DC-4ACE-B213-D885445ECA3D}"/>
                </a:ext>
              </a:extLst>
            </p:cNvPr>
            <p:cNvSpPr>
              <a:spLocks noChangeArrowheads="1"/>
            </p:cNvSpPr>
            <p:nvPr/>
          </p:nvSpPr>
          <p:spPr bwMode="auto">
            <a:xfrm>
              <a:off x="2430" y="2007"/>
              <a:ext cx="65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1900" b="1">
                  <a:solidFill>
                    <a:srgbClr val="000000"/>
                  </a:solidFill>
                  <a:latin typeface="Arial" panose="020B0604020202020204" pitchFamily="34" charset="0"/>
                </a:rPr>
                <a:t>Internet</a:t>
              </a:r>
              <a:endParaRPr lang="en-US" altLang="en-US" sz="1800">
                <a:solidFill>
                  <a:schemeClr val="tx1"/>
                </a:solidFill>
                <a:latin typeface="Arial" panose="020B0604020202020204" pitchFamily="34" charset="0"/>
              </a:endParaRPr>
            </a:p>
          </p:txBody>
        </p:sp>
      </p:grpSp>
      <p:sp>
        <p:nvSpPr>
          <p:cNvPr id="8195" name="Rectangle 2">
            <a:extLst>
              <a:ext uri="{FF2B5EF4-FFF2-40B4-BE49-F238E27FC236}">
                <a16:creationId xmlns:a16="http://schemas.microsoft.com/office/drawing/2014/main" id="{8C18B5CC-D2B8-4464-8B32-BBC4C7C1AF72}"/>
              </a:ext>
            </a:extLst>
          </p:cNvPr>
          <p:cNvSpPr txBox="1">
            <a:spLocks noChangeArrowheads="1"/>
          </p:cNvSpPr>
          <p:nvPr/>
        </p:nvSpPr>
        <p:spPr bwMode="auto">
          <a:xfrm>
            <a:off x="1752600" y="1524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a:spcBef>
                <a:spcPct val="0"/>
              </a:spcBef>
              <a:buClrTx/>
              <a:buFontTx/>
              <a:buNone/>
            </a:pPr>
            <a:r>
              <a:rPr lang="en-US" altLang="en-US" sz="3600" dirty="0">
                <a:solidFill>
                  <a:schemeClr val="tx1"/>
                </a:solidFill>
              </a:rPr>
              <a:t>Web</a:t>
            </a:r>
            <a:r>
              <a:rPr lang="en-US" altLang="en-US" sz="2400" dirty="0">
                <a:solidFill>
                  <a:schemeClr val="tx1"/>
                </a:solidFill>
              </a:rPr>
              <a:t> </a:t>
            </a:r>
            <a:r>
              <a:rPr lang="en-US" altLang="en-US" sz="3600" dirty="0">
                <a:solidFill>
                  <a:schemeClr val="tx1"/>
                </a:solidFill>
              </a:rPr>
              <a:t>Application </a:t>
            </a:r>
            <a:r>
              <a:rPr lang="en-US" altLang="en-US" sz="3600">
                <a:solidFill>
                  <a:schemeClr val="tx1"/>
                </a:solidFill>
              </a:rPr>
              <a:t>work flow</a:t>
            </a:r>
            <a:endParaRPr lang="en-US" altLang="en-US" sz="36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5E338B27-D292-4441-AC54-083E45F11DC8}"/>
              </a:ext>
            </a:extLst>
          </p:cNvPr>
          <p:cNvSpPr>
            <a:spLocks noGrp="1" noChangeArrowheads="1"/>
          </p:cNvSpPr>
          <p:nvPr>
            <p:ph type="body" idx="4294967295"/>
          </p:nvPr>
        </p:nvSpPr>
        <p:spPr>
          <a:xfrm>
            <a:off x="2514600" y="1295400"/>
            <a:ext cx="7620000" cy="4648200"/>
          </a:xfrm>
        </p:spPr>
        <p:txBody>
          <a:bodyPr/>
          <a:lstStyle/>
          <a:p>
            <a:pPr marL="0" indent="0">
              <a:buNone/>
              <a:defRPr/>
            </a:pPr>
            <a:endParaRPr lang="en-US" sz="2000" b="1" dirty="0"/>
          </a:p>
          <a:p>
            <a:pPr>
              <a:buFont typeface="Wingdings" pitchFamily="2" charset="2"/>
              <a:buChar char="Ø"/>
              <a:defRPr/>
            </a:pPr>
            <a:r>
              <a:rPr lang="en-US" sz="1800" dirty="0"/>
              <a:t>Hyper Text Transfer Protocol or HTTP is the protocol used by the world wide web</a:t>
            </a:r>
          </a:p>
          <a:p>
            <a:pPr>
              <a:buFont typeface="Wingdings" pitchFamily="2" charset="2"/>
              <a:buChar char="Ø"/>
              <a:defRPr/>
            </a:pPr>
            <a:r>
              <a:rPr lang="en-US" sz="1600" dirty="0"/>
              <a:t> </a:t>
            </a:r>
            <a:r>
              <a:rPr lang="en-US" sz="1800" dirty="0"/>
              <a:t>The Hypertext Transfer Protocol (HTTP) supports serving up        documents in the Hypertext Markup Language (HTML):</a:t>
            </a:r>
          </a:p>
          <a:p>
            <a:pPr>
              <a:buFont typeface="Wingdings" pitchFamily="2" charset="2"/>
              <a:buChar char="Ø"/>
              <a:defRPr/>
            </a:pPr>
            <a:r>
              <a:rPr lang="en-US" sz="1800" dirty="0"/>
              <a:t> HTML documents include links to other web documents.</a:t>
            </a:r>
          </a:p>
          <a:p>
            <a:pPr>
              <a:buFont typeface="Wingdings" pitchFamily="2" charset="2"/>
              <a:buChar char="Ø"/>
              <a:defRPr/>
            </a:pPr>
            <a:r>
              <a:rPr lang="en-US" sz="1800" dirty="0"/>
              <a:t> Web documents can also include forms to pass data from the user to the web server.</a:t>
            </a:r>
          </a:p>
          <a:p>
            <a:pPr>
              <a:buFont typeface="Wingdings" pitchFamily="2" charset="2"/>
              <a:buChar char="Ø"/>
              <a:defRPr/>
            </a:pPr>
            <a:r>
              <a:rPr lang="en-US" sz="1800" dirty="0"/>
              <a:t> HTTP can serve any type of document.</a:t>
            </a:r>
          </a:p>
          <a:p>
            <a:pPr>
              <a:buFont typeface="Wingdings" pitchFamily="2" charset="2"/>
              <a:buChar char="Ø"/>
              <a:defRPr/>
            </a:pPr>
            <a:r>
              <a:rPr lang="en-US" sz="1800" dirty="0"/>
              <a:t> The Multipurpose Internet Mail Extensions (MIME) specification defines a canonical naming convention for documents of various media.</a:t>
            </a:r>
            <a:endParaRPr lang="en-US" sz="1600" dirty="0"/>
          </a:p>
        </p:txBody>
      </p:sp>
      <p:sp>
        <p:nvSpPr>
          <p:cNvPr id="8195" name="TextBox 1">
            <a:extLst>
              <a:ext uri="{FF2B5EF4-FFF2-40B4-BE49-F238E27FC236}">
                <a16:creationId xmlns:a16="http://schemas.microsoft.com/office/drawing/2014/main" id="{DCDEB083-A6C0-44CC-99B9-B03D47EEEEBA}"/>
              </a:ext>
            </a:extLst>
          </p:cNvPr>
          <p:cNvSpPr txBox="1">
            <a:spLocks noChangeArrowheads="1"/>
          </p:cNvSpPr>
          <p:nvPr/>
        </p:nvSpPr>
        <p:spPr bwMode="auto">
          <a:xfrm>
            <a:off x="1804988" y="274638"/>
            <a:ext cx="5943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200" dirty="0">
                <a:latin typeface="+mj-lt"/>
                <a:ea typeface="+mj-ea"/>
                <a:cs typeface="+mj-cs"/>
              </a:rPr>
              <a:t>Hypertext</a:t>
            </a:r>
            <a:r>
              <a:rPr lang="en-US" dirty="0"/>
              <a:t> </a:t>
            </a:r>
            <a:r>
              <a:rPr lang="en-US" sz="3200" dirty="0">
                <a:latin typeface="+mj-lt"/>
                <a:ea typeface="+mj-ea"/>
                <a:cs typeface="+mj-cs"/>
              </a:rPr>
              <a:t>Transfer</a:t>
            </a:r>
            <a:r>
              <a:rPr lang="en-US" dirty="0"/>
              <a:t> </a:t>
            </a:r>
            <a:r>
              <a:rPr lang="en-US" sz="3200" dirty="0">
                <a:latin typeface="+mj-lt"/>
                <a:ea typeface="+mj-ea"/>
                <a:cs typeface="+mj-cs"/>
              </a:rPr>
              <a:t>Protocol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41A995A-C9AB-4E32-92B7-5FC69C608578}"/>
              </a:ext>
            </a:extLst>
          </p:cNvPr>
          <p:cNvSpPr>
            <a:spLocks noGrp="1" noChangeArrowheads="1"/>
          </p:cNvSpPr>
          <p:nvPr>
            <p:ph type="title"/>
          </p:nvPr>
        </p:nvSpPr>
        <p:spPr/>
        <p:txBody>
          <a:bodyPr/>
          <a:lstStyle/>
          <a:p>
            <a:pPr eaLnBrk="1" hangingPunct="1"/>
            <a:r>
              <a:rPr lang="en-US" altLang="en-US" dirty="0">
                <a:solidFill>
                  <a:schemeClr val="tx1"/>
                </a:solidFill>
              </a:rPr>
              <a:t>Course Objectives</a:t>
            </a:r>
          </a:p>
        </p:txBody>
      </p:sp>
      <p:sp>
        <p:nvSpPr>
          <p:cNvPr id="5123" name="Rectangle 3">
            <a:extLst>
              <a:ext uri="{FF2B5EF4-FFF2-40B4-BE49-F238E27FC236}">
                <a16:creationId xmlns:a16="http://schemas.microsoft.com/office/drawing/2014/main" id="{462345DF-0B72-4305-9E70-6AE533A4A09A}"/>
              </a:ext>
            </a:extLst>
          </p:cNvPr>
          <p:cNvSpPr>
            <a:spLocks noGrp="1" noChangeArrowheads="1"/>
          </p:cNvSpPr>
          <p:nvPr>
            <p:ph idx="1"/>
          </p:nvPr>
        </p:nvSpPr>
        <p:spPr>
          <a:xfrm>
            <a:off x="1981200" y="1066800"/>
            <a:ext cx="8229600" cy="4572000"/>
          </a:xfrm>
        </p:spPr>
        <p:txBody>
          <a:bodyPr/>
          <a:lstStyle/>
          <a:p>
            <a:pPr lvl="2" eaLnBrk="1" hangingPunct="1"/>
            <a:endParaRPr lang="en-US" altLang="en-US" dirty="0"/>
          </a:p>
          <a:p>
            <a:pPr marL="0" indent="0">
              <a:buNone/>
            </a:pPr>
            <a:endParaRPr lang="en-US" altLang="en-US" dirty="0"/>
          </a:p>
          <a:p>
            <a:pPr marL="0" indent="0">
              <a:buNone/>
            </a:pPr>
            <a:r>
              <a:rPr lang="en-US" altLang="en-US" dirty="0"/>
              <a:t>	Introducing the web technology</a:t>
            </a:r>
          </a:p>
          <a:p>
            <a:pPr marL="0" indent="0">
              <a:buNone/>
            </a:pPr>
            <a:r>
              <a:rPr lang="en-US" altLang="en-US" dirty="0"/>
              <a:t>	Introducing UI Languages.</a:t>
            </a:r>
          </a:p>
          <a:p>
            <a:pPr marL="0" indent="0">
              <a:buNone/>
            </a:pPr>
            <a:r>
              <a:rPr lang="en-US" altLang="en-US" dirty="0"/>
              <a:t>	Introducing Script Languages</a:t>
            </a:r>
          </a:p>
          <a:p>
            <a:pPr marL="609036" lvl="1" indent="0" algn="just" eaLnBrk="1" hangingPunct="1">
              <a:buNone/>
            </a:pPr>
            <a:r>
              <a:rPr lang="en-US" altLang="en-US" dirty="0"/>
              <a:t>    </a:t>
            </a:r>
          </a:p>
          <a:p>
            <a:pPr lvl="2" eaLnBrk="1" hangingPunct="1"/>
            <a:endParaRPr lang="en-US" altLang="en-US" dirty="0"/>
          </a:p>
          <a:p>
            <a:pPr lvl="2" eaLnBrk="1" hangingPunct="1"/>
            <a:endParaRPr lang="en-US" altLang="en-US" dirty="0"/>
          </a:p>
          <a:p>
            <a:pPr lvl="2" eaLnBrk="1" hangingPunct="1"/>
            <a:endParaRPr lang="en-US" altLang="en-US" dirty="0"/>
          </a:p>
          <a:p>
            <a:pPr lvl="2" eaLnBrk="1" hangingPunct="1"/>
            <a:endParaRPr lang="en-US" altLang="en-US" dirty="0"/>
          </a:p>
          <a:p>
            <a:pPr lvl="2" eaLnBrk="1" hangingPunct="1"/>
            <a:endParaRPr lang="en-US" altLang="en-US" dirty="0"/>
          </a:p>
          <a:p>
            <a:pPr lvl="2" eaLnBrk="1" hangingPunct="1"/>
            <a:endParaRPr lang="en-US" alt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5FAAD547-02A5-4844-A7B4-8C77065CB907}"/>
              </a:ext>
            </a:extLst>
          </p:cNvPr>
          <p:cNvSpPr txBox="1">
            <a:spLocks noChangeArrowheads="1"/>
          </p:cNvSpPr>
          <p:nvPr/>
        </p:nvSpPr>
        <p:spPr bwMode="auto">
          <a:xfrm>
            <a:off x="2209800" y="2590801"/>
            <a:ext cx="7467600" cy="3554413"/>
          </a:xfrm>
          <a:prstGeom prst="rect">
            <a:avLst/>
          </a:prstGeom>
          <a:solidFill>
            <a:schemeClr val="accent3">
              <a:lumMod val="95000"/>
            </a:schemeClr>
          </a:solidFill>
          <a:ln w="38100" cap="sq" cmpd="sng" algn="ctr">
            <a:solidFill>
              <a:schemeClr val="tx1"/>
            </a:solidFill>
            <a:miter lim="800000"/>
            <a:headEnd/>
            <a:tailEnd/>
          </a:ln>
          <a:effectLst/>
        </p:spPr>
        <p:txBody>
          <a:bodyPr>
            <a:spAutoFit/>
          </a:bodyPr>
          <a:lstStyle/>
          <a:p>
            <a:pPr>
              <a:spcBef>
                <a:spcPct val="50000"/>
              </a:spcBef>
              <a:buClr>
                <a:srgbClr val="0033CC"/>
              </a:buClr>
              <a:buSzPct val="155000"/>
              <a:buFont typeface="Symbol" pitchFamily="18" charset="2"/>
              <a:buNone/>
              <a:defRPr/>
            </a:pPr>
            <a:r>
              <a:rPr lang="en-US" dirty="0">
                <a:solidFill>
                  <a:srgbClr val="0000FF"/>
                </a:solidFill>
                <a:latin typeface="Lucida Console" pitchFamily="49" charset="0"/>
              </a:rPr>
              <a:t>GET http://www.yahoo.com/ HTTP/1.0</a:t>
            </a:r>
          </a:p>
          <a:p>
            <a:pPr>
              <a:spcBef>
                <a:spcPct val="50000"/>
              </a:spcBef>
              <a:buClr>
                <a:srgbClr val="0033CC"/>
              </a:buClr>
              <a:buSzPct val="155000"/>
              <a:buFont typeface="Symbol" pitchFamily="18" charset="2"/>
              <a:buNone/>
              <a:defRPr/>
            </a:pPr>
            <a:r>
              <a:rPr lang="en-US" dirty="0">
                <a:solidFill>
                  <a:srgbClr val="0000FF"/>
                </a:solidFill>
                <a:latin typeface="Lucida Console" pitchFamily="49" charset="0"/>
              </a:rPr>
              <a:t>Accept: image/gif, image/x-</a:t>
            </a:r>
            <a:r>
              <a:rPr lang="en-US" dirty="0" err="1">
                <a:solidFill>
                  <a:srgbClr val="0000FF"/>
                </a:solidFill>
                <a:latin typeface="Lucida Console" pitchFamily="49" charset="0"/>
              </a:rPr>
              <a:t>xbitmap</a:t>
            </a:r>
            <a:r>
              <a:rPr lang="en-US" dirty="0">
                <a:solidFill>
                  <a:srgbClr val="0000FF"/>
                </a:solidFill>
                <a:latin typeface="Lucida Console" pitchFamily="49" charset="0"/>
              </a:rPr>
              <a:t>, image/jpeg, application/vnd.ms-excel, application/vnd.ms-</a:t>
            </a:r>
            <a:r>
              <a:rPr lang="en-US" dirty="0" err="1">
                <a:solidFill>
                  <a:srgbClr val="0000FF"/>
                </a:solidFill>
                <a:latin typeface="Lucida Console" pitchFamily="49" charset="0"/>
              </a:rPr>
              <a:t>powerpoint</a:t>
            </a:r>
            <a:r>
              <a:rPr lang="en-US" dirty="0">
                <a:solidFill>
                  <a:srgbClr val="0000FF"/>
                </a:solidFill>
                <a:latin typeface="Lucida Console" pitchFamily="49" charset="0"/>
              </a:rPr>
              <a:t>, application/</a:t>
            </a:r>
            <a:r>
              <a:rPr lang="en-US" dirty="0" err="1">
                <a:solidFill>
                  <a:srgbClr val="0000FF"/>
                </a:solidFill>
                <a:latin typeface="Lucida Console" pitchFamily="49" charset="0"/>
              </a:rPr>
              <a:t>msword,application</a:t>
            </a:r>
            <a:r>
              <a:rPr lang="en-US" dirty="0">
                <a:solidFill>
                  <a:srgbClr val="0000FF"/>
                </a:solidFill>
                <a:latin typeface="Lucida Console" pitchFamily="49" charset="0"/>
              </a:rPr>
              <a:t>/x-shockwave-flash, */*</a:t>
            </a:r>
          </a:p>
          <a:p>
            <a:pPr>
              <a:spcBef>
                <a:spcPct val="50000"/>
              </a:spcBef>
              <a:buClr>
                <a:srgbClr val="0033CC"/>
              </a:buClr>
              <a:buSzPct val="155000"/>
              <a:buFont typeface="Symbol" pitchFamily="18" charset="2"/>
              <a:buNone/>
              <a:defRPr/>
            </a:pPr>
            <a:r>
              <a:rPr lang="en-US" dirty="0">
                <a:solidFill>
                  <a:srgbClr val="0000FF"/>
                </a:solidFill>
                <a:latin typeface="Lucida Console" pitchFamily="49" charset="0"/>
              </a:rPr>
              <a:t>Accept-Language: en-us</a:t>
            </a:r>
          </a:p>
          <a:p>
            <a:pPr>
              <a:spcBef>
                <a:spcPct val="50000"/>
              </a:spcBef>
              <a:buClr>
                <a:srgbClr val="0033CC"/>
              </a:buClr>
              <a:buSzPct val="155000"/>
              <a:buFont typeface="Symbol" pitchFamily="18" charset="2"/>
              <a:buNone/>
              <a:defRPr/>
            </a:pPr>
            <a:r>
              <a:rPr lang="en-US" dirty="0">
                <a:solidFill>
                  <a:srgbClr val="0000FF"/>
                </a:solidFill>
                <a:latin typeface="Lucida Console" pitchFamily="49" charset="0"/>
              </a:rPr>
              <a:t>User-Agent: Mozilla/4.0(compatible; MSIE 6.0; Windows NT 5.1)</a:t>
            </a:r>
          </a:p>
          <a:p>
            <a:pPr>
              <a:spcBef>
                <a:spcPct val="50000"/>
              </a:spcBef>
              <a:buClr>
                <a:srgbClr val="0033CC"/>
              </a:buClr>
              <a:buSzPct val="155000"/>
              <a:buFont typeface="Symbol" pitchFamily="18" charset="2"/>
              <a:buNone/>
              <a:defRPr/>
            </a:pPr>
            <a:r>
              <a:rPr lang="en-US" dirty="0">
                <a:solidFill>
                  <a:srgbClr val="0000FF"/>
                </a:solidFill>
                <a:latin typeface="Lucida Console" pitchFamily="49" charset="0"/>
              </a:rPr>
              <a:t>Host: </a:t>
            </a:r>
            <a:r>
              <a:rPr lang="en-US" dirty="0">
                <a:solidFill>
                  <a:srgbClr val="0000FF"/>
                </a:solidFill>
                <a:latin typeface="Lucida Console" pitchFamily="49" charset="0"/>
                <a:hlinkClick r:id="rId2"/>
              </a:rPr>
              <a:t>www.yahoo.com</a:t>
            </a:r>
            <a:endParaRPr lang="en-US" dirty="0">
              <a:solidFill>
                <a:srgbClr val="0000FF"/>
              </a:solidFill>
              <a:latin typeface="Lucida Console" pitchFamily="49" charset="0"/>
            </a:endParaRPr>
          </a:p>
          <a:p>
            <a:pPr>
              <a:spcBef>
                <a:spcPct val="50000"/>
              </a:spcBef>
              <a:buClr>
                <a:srgbClr val="0033CC"/>
              </a:buClr>
              <a:buSzPct val="155000"/>
              <a:buFont typeface="Symbol" pitchFamily="18" charset="2"/>
              <a:buNone/>
              <a:defRPr/>
            </a:pPr>
            <a:endParaRPr lang="en-US" dirty="0">
              <a:solidFill>
                <a:srgbClr val="0000FF"/>
              </a:solidFill>
              <a:latin typeface="Lucida Console" pitchFamily="49" charset="0"/>
            </a:endParaRPr>
          </a:p>
        </p:txBody>
      </p:sp>
      <p:sp>
        <p:nvSpPr>
          <p:cNvPr id="10243" name="AutoShape 5">
            <a:extLst>
              <a:ext uri="{FF2B5EF4-FFF2-40B4-BE49-F238E27FC236}">
                <a16:creationId xmlns:a16="http://schemas.microsoft.com/office/drawing/2014/main" id="{5FB3BD2C-D542-471F-BB4C-B858393B05A7}"/>
              </a:ext>
            </a:extLst>
          </p:cNvPr>
          <p:cNvSpPr>
            <a:spLocks noChangeArrowheads="1"/>
          </p:cNvSpPr>
          <p:nvPr/>
        </p:nvSpPr>
        <p:spPr bwMode="auto">
          <a:xfrm>
            <a:off x="1981200" y="1905000"/>
            <a:ext cx="2057400" cy="533400"/>
          </a:xfrm>
          <a:prstGeom prst="wedgeEllipseCallout">
            <a:avLst>
              <a:gd name="adj1" fmla="val -21810"/>
              <a:gd name="adj2" fmla="val 92069"/>
            </a:avLst>
          </a:prstGeom>
          <a:solidFill>
            <a:srgbClr val="F6E1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algn="ctr" eaLnBrk="1" hangingPunct="1">
              <a:spcBef>
                <a:spcPct val="0"/>
              </a:spcBef>
              <a:buClrTx/>
              <a:buFontTx/>
              <a:buNone/>
            </a:pPr>
            <a:r>
              <a:rPr lang="en-US" altLang="en-US" sz="1400" b="1">
                <a:solidFill>
                  <a:schemeClr val="tx1"/>
                </a:solidFill>
                <a:latin typeface="Arial" panose="020B0604020202020204" pitchFamily="34" charset="0"/>
              </a:rPr>
              <a:t>HTTP Method</a:t>
            </a:r>
          </a:p>
        </p:txBody>
      </p:sp>
      <p:sp>
        <p:nvSpPr>
          <p:cNvPr id="10244" name="AutoShape 6">
            <a:extLst>
              <a:ext uri="{FF2B5EF4-FFF2-40B4-BE49-F238E27FC236}">
                <a16:creationId xmlns:a16="http://schemas.microsoft.com/office/drawing/2014/main" id="{07EA329C-DE70-44FB-B5C2-ED69EDF9D84B}"/>
              </a:ext>
            </a:extLst>
          </p:cNvPr>
          <p:cNvSpPr>
            <a:spLocks noChangeArrowheads="1"/>
          </p:cNvSpPr>
          <p:nvPr/>
        </p:nvSpPr>
        <p:spPr bwMode="auto">
          <a:xfrm>
            <a:off x="4572000" y="1828800"/>
            <a:ext cx="1828800" cy="609600"/>
          </a:xfrm>
          <a:prstGeom prst="wedgeEllipseCallout">
            <a:avLst>
              <a:gd name="adj1" fmla="val -43236"/>
              <a:gd name="adj2" fmla="val 85208"/>
            </a:avLst>
          </a:prstGeom>
          <a:solidFill>
            <a:srgbClr val="F6E1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algn="ctr" eaLnBrk="1" hangingPunct="1">
              <a:spcBef>
                <a:spcPct val="0"/>
              </a:spcBef>
              <a:buClrTx/>
              <a:buFontTx/>
              <a:buNone/>
            </a:pPr>
            <a:r>
              <a:rPr lang="en-US" altLang="en-US" sz="1400" b="1">
                <a:solidFill>
                  <a:schemeClr val="tx1"/>
                </a:solidFill>
                <a:latin typeface="Arial" panose="020B0604020202020204" pitchFamily="34" charset="0"/>
              </a:rPr>
              <a:t>Request-URI</a:t>
            </a:r>
          </a:p>
        </p:txBody>
      </p:sp>
      <p:sp>
        <p:nvSpPr>
          <p:cNvPr id="10245" name="AutoShape 7">
            <a:extLst>
              <a:ext uri="{FF2B5EF4-FFF2-40B4-BE49-F238E27FC236}">
                <a16:creationId xmlns:a16="http://schemas.microsoft.com/office/drawing/2014/main" id="{277C4AD2-C406-42BF-B48C-FFB3DA1DADD8}"/>
              </a:ext>
            </a:extLst>
          </p:cNvPr>
          <p:cNvSpPr>
            <a:spLocks noChangeArrowheads="1"/>
          </p:cNvSpPr>
          <p:nvPr/>
        </p:nvSpPr>
        <p:spPr bwMode="auto">
          <a:xfrm>
            <a:off x="7391400" y="1828800"/>
            <a:ext cx="1905000" cy="533400"/>
          </a:xfrm>
          <a:prstGeom prst="wedgeEllipseCallout">
            <a:avLst>
              <a:gd name="adj1" fmla="val -82801"/>
              <a:gd name="adj2" fmla="val 102306"/>
            </a:avLst>
          </a:prstGeom>
          <a:solidFill>
            <a:srgbClr val="F6E1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algn="ctr" eaLnBrk="1" hangingPunct="1">
              <a:spcBef>
                <a:spcPct val="0"/>
              </a:spcBef>
              <a:buClrTx/>
              <a:buFontTx/>
              <a:buNone/>
            </a:pPr>
            <a:r>
              <a:rPr lang="en-US" altLang="en-US" sz="1400" b="1">
                <a:solidFill>
                  <a:schemeClr val="tx1"/>
                </a:solidFill>
                <a:latin typeface="Arial" panose="020B0604020202020204" pitchFamily="34" charset="0"/>
              </a:rPr>
              <a:t>Protocol version</a:t>
            </a:r>
          </a:p>
        </p:txBody>
      </p:sp>
      <p:sp>
        <p:nvSpPr>
          <p:cNvPr id="10246" name="Rectangle 10">
            <a:extLst>
              <a:ext uri="{FF2B5EF4-FFF2-40B4-BE49-F238E27FC236}">
                <a16:creationId xmlns:a16="http://schemas.microsoft.com/office/drawing/2014/main" id="{3CBD52ED-3BC1-4EBA-99B6-8F952521156C}"/>
              </a:ext>
            </a:extLst>
          </p:cNvPr>
          <p:cNvSpPr>
            <a:spLocks noChangeArrowheads="1"/>
          </p:cNvSpPr>
          <p:nvPr/>
        </p:nvSpPr>
        <p:spPr bwMode="auto">
          <a:xfrm>
            <a:off x="9753600" y="3581400"/>
            <a:ext cx="609600" cy="1828800"/>
          </a:xfrm>
          <a:prstGeom prst="rect">
            <a:avLst/>
          </a:prstGeom>
          <a:solidFill>
            <a:srgbClr val="F6E1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algn="ctr" eaLnBrk="1" hangingPunct="1">
              <a:spcBef>
                <a:spcPct val="0"/>
              </a:spcBef>
              <a:buClrTx/>
              <a:buFontTx/>
              <a:buNone/>
            </a:pPr>
            <a:r>
              <a:rPr lang="en-US" altLang="en-US" sz="1400" b="1">
                <a:solidFill>
                  <a:schemeClr val="tx1"/>
                </a:solidFill>
                <a:latin typeface="Arial" panose="020B0604020202020204" pitchFamily="34" charset="0"/>
              </a:rPr>
              <a:t>Header</a:t>
            </a:r>
          </a:p>
        </p:txBody>
      </p:sp>
      <p:sp>
        <p:nvSpPr>
          <p:cNvPr id="10247" name="Rectangle 3">
            <a:extLst>
              <a:ext uri="{FF2B5EF4-FFF2-40B4-BE49-F238E27FC236}">
                <a16:creationId xmlns:a16="http://schemas.microsoft.com/office/drawing/2014/main" id="{54D9A663-0AD0-42BF-8D00-E75200F7C0AC}"/>
              </a:ext>
            </a:extLst>
          </p:cNvPr>
          <p:cNvSpPr txBox="1">
            <a:spLocks noChangeArrowheads="1"/>
          </p:cNvSpPr>
          <p:nvPr/>
        </p:nvSpPr>
        <p:spPr bwMode="auto">
          <a:xfrm>
            <a:off x="1828800" y="1219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algn="just"/>
            <a:r>
              <a:rPr lang="en-US" altLang="en-US" sz="2000"/>
              <a:t>The following is the request generated by Internet Explorer when the URL was http://www.yahoo.com</a:t>
            </a:r>
          </a:p>
          <a:p>
            <a:pPr algn="just"/>
            <a:endParaRPr lang="en-US" altLang="en-US" b="1">
              <a:solidFill>
                <a:srgbClr val="0000FF"/>
              </a:solidFill>
            </a:endParaRPr>
          </a:p>
        </p:txBody>
      </p:sp>
      <p:sp>
        <p:nvSpPr>
          <p:cNvPr id="10248" name="Rectangle 2">
            <a:extLst>
              <a:ext uri="{FF2B5EF4-FFF2-40B4-BE49-F238E27FC236}">
                <a16:creationId xmlns:a16="http://schemas.microsoft.com/office/drawing/2014/main" id="{1873F7E0-5616-4813-98E0-FF60CF0484D2}"/>
              </a:ext>
            </a:extLst>
          </p:cNvPr>
          <p:cNvSpPr txBox="1">
            <a:spLocks noChangeArrowheads="1"/>
          </p:cNvSpPr>
          <p:nvPr/>
        </p:nvSpPr>
        <p:spPr bwMode="auto">
          <a:xfrm>
            <a:off x="1828800" y="1524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a:spcBef>
                <a:spcPct val="0"/>
              </a:spcBef>
              <a:buClrTx/>
              <a:buFontTx/>
              <a:buNone/>
            </a:pPr>
            <a:r>
              <a:rPr lang="en-US" altLang="en-US" sz="3600" dirty="0">
                <a:solidFill>
                  <a:schemeClr val="tx1"/>
                </a:solidFill>
              </a:rPr>
              <a:t>HTTP</a:t>
            </a:r>
            <a:r>
              <a:rPr lang="en-US" altLang="en-US" sz="2400" dirty="0">
                <a:solidFill>
                  <a:schemeClr val="tx1"/>
                </a:solidFill>
              </a:rPr>
              <a:t> </a:t>
            </a:r>
            <a:r>
              <a:rPr lang="en-US" altLang="en-US" sz="3600" dirty="0">
                <a:solidFill>
                  <a:schemeClr val="tx1"/>
                </a:solidFill>
              </a:rPr>
              <a:t>Request</a:t>
            </a:r>
          </a:p>
        </p:txBody>
      </p:sp>
      <p:sp>
        <p:nvSpPr>
          <p:cNvPr id="10249" name="AutoShape 9">
            <a:extLst>
              <a:ext uri="{FF2B5EF4-FFF2-40B4-BE49-F238E27FC236}">
                <a16:creationId xmlns:a16="http://schemas.microsoft.com/office/drawing/2014/main" id="{51510166-69CB-4102-A751-BDD19BBBB55F}"/>
              </a:ext>
            </a:extLst>
          </p:cNvPr>
          <p:cNvSpPr>
            <a:spLocks/>
          </p:cNvSpPr>
          <p:nvPr/>
        </p:nvSpPr>
        <p:spPr bwMode="auto">
          <a:xfrm>
            <a:off x="9220200" y="3200400"/>
            <a:ext cx="381000" cy="2209800"/>
          </a:xfrm>
          <a:prstGeom prst="rightBrace">
            <a:avLst>
              <a:gd name="adj1" fmla="val 48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
            <a:extLst>
              <a:ext uri="{FF2B5EF4-FFF2-40B4-BE49-F238E27FC236}">
                <a16:creationId xmlns:a16="http://schemas.microsoft.com/office/drawing/2014/main" id="{B95796BC-023B-4FC1-BE79-00DA76FB9040}"/>
              </a:ext>
            </a:extLst>
          </p:cNvPr>
          <p:cNvGrpSpPr>
            <a:grpSpLocks/>
          </p:cNvGrpSpPr>
          <p:nvPr/>
        </p:nvGrpSpPr>
        <p:grpSpPr bwMode="auto">
          <a:xfrm>
            <a:off x="1981200" y="1981200"/>
            <a:ext cx="8686800" cy="3810000"/>
            <a:chOff x="457200" y="1981200"/>
            <a:chExt cx="8686800" cy="3810000"/>
          </a:xfrm>
        </p:grpSpPr>
        <p:sp>
          <p:nvSpPr>
            <p:cNvPr id="3" name="Text Box 4">
              <a:extLst>
                <a:ext uri="{FF2B5EF4-FFF2-40B4-BE49-F238E27FC236}">
                  <a16:creationId xmlns:a16="http://schemas.microsoft.com/office/drawing/2014/main" id="{CF1B05AF-35F9-4378-A0F3-63708822F707}"/>
                </a:ext>
              </a:extLst>
            </p:cNvPr>
            <p:cNvSpPr txBox="1">
              <a:spLocks noChangeArrowheads="1"/>
            </p:cNvSpPr>
            <p:nvPr/>
          </p:nvSpPr>
          <p:spPr bwMode="auto">
            <a:xfrm>
              <a:off x="457200" y="2128838"/>
              <a:ext cx="6096000" cy="3662362"/>
            </a:xfrm>
            <a:prstGeom prst="rect">
              <a:avLst/>
            </a:prstGeom>
            <a:solidFill>
              <a:schemeClr val="accent3">
                <a:lumMod val="95000"/>
              </a:schemeClr>
            </a:solidFill>
            <a:ln w="38100" cap="sq" algn="ctr">
              <a:solidFill>
                <a:srgbClr val="800000"/>
              </a:solidFill>
              <a:miter lim="800000"/>
              <a:headEnd/>
              <a:tailEnd/>
            </a:ln>
            <a:effectLst/>
          </p:spPr>
          <p:txBody>
            <a:bodyPr>
              <a:spAutoFit/>
            </a:bodyPr>
            <a:lstStyle/>
            <a:p>
              <a:pPr lvl="1">
                <a:spcBef>
                  <a:spcPct val="50000"/>
                </a:spcBef>
                <a:buClr>
                  <a:srgbClr val="0033CC"/>
                </a:buClr>
                <a:buSzPct val="155000"/>
                <a:buFont typeface="Symbol" pitchFamily="18" charset="2"/>
                <a:buNone/>
                <a:defRPr/>
              </a:pPr>
              <a:r>
                <a:rPr lang="en-US" sz="1600" dirty="0">
                  <a:solidFill>
                    <a:srgbClr val="0000FF"/>
                  </a:solidFill>
                  <a:latin typeface="Lucida Console" pitchFamily="49" charset="0"/>
                </a:rPr>
                <a:t>HTTP/1.1 200 OK</a:t>
              </a:r>
            </a:p>
            <a:p>
              <a:pPr lvl="1">
                <a:spcBef>
                  <a:spcPct val="50000"/>
                </a:spcBef>
                <a:buClr>
                  <a:srgbClr val="0033CC"/>
                </a:buClr>
                <a:buSzPct val="155000"/>
                <a:buFont typeface="Symbol" pitchFamily="18" charset="2"/>
                <a:buNone/>
                <a:defRPr/>
              </a:pPr>
              <a:r>
                <a:rPr lang="en-US" sz="1600" dirty="0">
                  <a:solidFill>
                    <a:srgbClr val="0000FF"/>
                  </a:solidFill>
                  <a:latin typeface="Lucida Console" pitchFamily="49" charset="0"/>
                </a:rPr>
                <a:t>Date: Sat, 18 Mar 2000 20:35:35 GMT</a:t>
              </a:r>
            </a:p>
            <a:p>
              <a:pPr lvl="1">
                <a:spcBef>
                  <a:spcPct val="50000"/>
                </a:spcBef>
                <a:buClr>
                  <a:srgbClr val="0033CC"/>
                </a:buClr>
                <a:buSzPct val="155000"/>
                <a:buFont typeface="Symbol" pitchFamily="18" charset="2"/>
                <a:buNone/>
                <a:defRPr/>
              </a:pPr>
              <a:r>
                <a:rPr lang="en-US" sz="1600" dirty="0">
                  <a:solidFill>
                    <a:srgbClr val="0000FF"/>
                  </a:solidFill>
                  <a:latin typeface="Lucida Console" pitchFamily="49" charset="0"/>
                </a:rPr>
                <a:t>Server: Apache/1.3.9 (Unix)</a:t>
              </a:r>
            </a:p>
            <a:p>
              <a:pPr lvl="1">
                <a:spcBef>
                  <a:spcPct val="50000"/>
                </a:spcBef>
                <a:buClr>
                  <a:srgbClr val="0033CC"/>
                </a:buClr>
                <a:buSzPct val="155000"/>
                <a:buFont typeface="Symbol" pitchFamily="18" charset="2"/>
                <a:buNone/>
                <a:defRPr/>
              </a:pPr>
              <a:r>
                <a:rPr lang="en-US" sz="1600" dirty="0">
                  <a:solidFill>
                    <a:srgbClr val="0000FF"/>
                  </a:solidFill>
                  <a:latin typeface="Lucida Console" pitchFamily="49" charset="0"/>
                </a:rPr>
                <a:t>Last-Modified: Wed, 20 May 1998 14:59:42 GMT</a:t>
              </a:r>
            </a:p>
            <a:p>
              <a:pPr lvl="1">
                <a:spcBef>
                  <a:spcPct val="50000"/>
                </a:spcBef>
                <a:buClr>
                  <a:srgbClr val="0033CC"/>
                </a:buClr>
                <a:buSzPct val="155000"/>
                <a:buFont typeface="Symbol" pitchFamily="18" charset="2"/>
                <a:buNone/>
                <a:defRPr/>
              </a:pPr>
              <a:r>
                <a:rPr lang="en-US" sz="1600" dirty="0">
                  <a:solidFill>
                    <a:srgbClr val="0000FF"/>
                  </a:solidFill>
                  <a:latin typeface="Lucida Console" pitchFamily="49" charset="0"/>
                </a:rPr>
                <a:t>Content-Length: 2000</a:t>
              </a:r>
            </a:p>
            <a:p>
              <a:pPr lvl="1">
                <a:spcBef>
                  <a:spcPct val="50000"/>
                </a:spcBef>
                <a:buClr>
                  <a:srgbClr val="0033CC"/>
                </a:buClr>
                <a:buSzPct val="155000"/>
                <a:buFont typeface="Symbol" pitchFamily="18" charset="2"/>
                <a:buNone/>
                <a:defRPr/>
              </a:pPr>
              <a:r>
                <a:rPr lang="en-US" sz="1600" dirty="0">
                  <a:solidFill>
                    <a:srgbClr val="0000FF"/>
                  </a:solidFill>
                  <a:latin typeface="Lucida Console" pitchFamily="49" charset="0"/>
                </a:rPr>
                <a:t>Content-Type: text/html</a:t>
              </a:r>
            </a:p>
            <a:p>
              <a:pPr lvl="1">
                <a:spcBef>
                  <a:spcPct val="50000"/>
                </a:spcBef>
                <a:buClr>
                  <a:srgbClr val="0033CC"/>
                </a:buClr>
                <a:buSzPct val="155000"/>
                <a:buFont typeface="Symbol" pitchFamily="18" charset="2"/>
                <a:buNone/>
                <a:defRPr/>
              </a:pPr>
              <a:endParaRPr lang="en-US" sz="1600" dirty="0">
                <a:solidFill>
                  <a:srgbClr val="0000FF"/>
                </a:solidFill>
                <a:latin typeface="Lucida Console" pitchFamily="49" charset="0"/>
              </a:endParaRPr>
            </a:p>
            <a:p>
              <a:pPr lvl="1">
                <a:spcBef>
                  <a:spcPct val="50000"/>
                </a:spcBef>
                <a:buClr>
                  <a:srgbClr val="0033CC"/>
                </a:buClr>
                <a:buSzPct val="155000"/>
                <a:buFont typeface="Symbol" pitchFamily="18" charset="2"/>
                <a:buNone/>
                <a:defRPr/>
              </a:pPr>
              <a:r>
                <a:rPr lang="en-US" sz="1600" dirty="0">
                  <a:solidFill>
                    <a:srgbClr val="0000FF"/>
                  </a:solidFill>
                  <a:latin typeface="Lucida Console" pitchFamily="49" charset="0"/>
                </a:rPr>
                <a:t>&lt;HTML&gt;&lt;HEAD&gt; &lt;/HEAD&gt; &lt;BODY&gt;</a:t>
              </a:r>
            </a:p>
            <a:p>
              <a:pPr lvl="1">
                <a:spcBef>
                  <a:spcPct val="50000"/>
                </a:spcBef>
                <a:buClr>
                  <a:srgbClr val="0033CC"/>
                </a:buClr>
                <a:buSzPct val="155000"/>
                <a:buFont typeface="Symbol" pitchFamily="18" charset="2"/>
                <a:buNone/>
                <a:defRPr/>
              </a:pPr>
              <a:r>
                <a:rPr lang="en-US" sz="1600" dirty="0">
                  <a:solidFill>
                    <a:srgbClr val="0000FF"/>
                  </a:solidFill>
                  <a:latin typeface="Lucida Console" pitchFamily="49" charset="0"/>
                </a:rPr>
                <a:t>…</a:t>
              </a:r>
            </a:p>
            <a:p>
              <a:pPr lvl="1">
                <a:spcBef>
                  <a:spcPct val="50000"/>
                </a:spcBef>
                <a:buClr>
                  <a:srgbClr val="0033CC"/>
                </a:buClr>
                <a:buSzPct val="155000"/>
                <a:buFont typeface="Symbol" pitchFamily="18" charset="2"/>
                <a:buNone/>
                <a:defRPr/>
              </a:pPr>
              <a:r>
                <a:rPr lang="en-US" sz="1600" dirty="0">
                  <a:solidFill>
                    <a:srgbClr val="0000FF"/>
                  </a:solidFill>
                  <a:latin typeface="Lucida Console" pitchFamily="49" charset="0"/>
                </a:rPr>
                <a:t>&lt;/BODY&gt; &lt;/HTML&gt;</a:t>
              </a:r>
            </a:p>
          </p:txBody>
        </p:sp>
        <p:sp>
          <p:nvSpPr>
            <p:cNvPr id="11270" name="AutoShape 5">
              <a:extLst>
                <a:ext uri="{FF2B5EF4-FFF2-40B4-BE49-F238E27FC236}">
                  <a16:creationId xmlns:a16="http://schemas.microsoft.com/office/drawing/2014/main" id="{58039C9E-F333-4188-9CD1-5D16B98D98C9}"/>
                </a:ext>
              </a:extLst>
            </p:cNvPr>
            <p:cNvSpPr>
              <a:spLocks noChangeArrowheads="1"/>
            </p:cNvSpPr>
            <p:nvPr/>
          </p:nvSpPr>
          <p:spPr bwMode="auto">
            <a:xfrm>
              <a:off x="6934200" y="1981200"/>
              <a:ext cx="2209800" cy="533400"/>
            </a:xfrm>
            <a:prstGeom prst="wedgeEllipseCallout">
              <a:avLst>
                <a:gd name="adj1" fmla="val -220185"/>
                <a:gd name="adj2" fmla="val -25296"/>
              </a:avLst>
            </a:prstGeom>
            <a:solidFill>
              <a:srgbClr val="F6E1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algn="ctr" eaLnBrk="1" hangingPunct="1">
                <a:spcBef>
                  <a:spcPct val="0"/>
                </a:spcBef>
                <a:buClrTx/>
                <a:buFontTx/>
                <a:buNone/>
              </a:pPr>
              <a:r>
                <a:rPr lang="en-US" altLang="en-US" sz="1400" b="1">
                  <a:solidFill>
                    <a:schemeClr val="tx1"/>
                  </a:solidFill>
                  <a:latin typeface="Arial" panose="020B0604020202020204" pitchFamily="34" charset="0"/>
                </a:rPr>
                <a:t>Status Line</a:t>
              </a:r>
            </a:p>
          </p:txBody>
        </p:sp>
        <p:sp>
          <p:nvSpPr>
            <p:cNvPr id="11271" name="AutoShape 7">
              <a:extLst>
                <a:ext uri="{FF2B5EF4-FFF2-40B4-BE49-F238E27FC236}">
                  <a16:creationId xmlns:a16="http://schemas.microsoft.com/office/drawing/2014/main" id="{6D88253D-E1B0-44B1-83FB-2B7A1DAC97B2}"/>
                </a:ext>
              </a:extLst>
            </p:cNvPr>
            <p:cNvSpPr>
              <a:spLocks/>
            </p:cNvSpPr>
            <p:nvPr/>
          </p:nvSpPr>
          <p:spPr bwMode="auto">
            <a:xfrm>
              <a:off x="5715000" y="2438400"/>
              <a:ext cx="914400" cy="1981200"/>
            </a:xfrm>
            <a:prstGeom prst="rightBrace">
              <a:avLst>
                <a:gd name="adj1" fmla="val 1805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11272" name="Rectangle 8">
              <a:extLst>
                <a:ext uri="{FF2B5EF4-FFF2-40B4-BE49-F238E27FC236}">
                  <a16:creationId xmlns:a16="http://schemas.microsoft.com/office/drawing/2014/main" id="{88C8A21F-DAED-41BC-9251-A1A06E9516D8}"/>
                </a:ext>
              </a:extLst>
            </p:cNvPr>
            <p:cNvSpPr>
              <a:spLocks noChangeArrowheads="1"/>
            </p:cNvSpPr>
            <p:nvPr/>
          </p:nvSpPr>
          <p:spPr bwMode="auto">
            <a:xfrm>
              <a:off x="6705600" y="3200400"/>
              <a:ext cx="2111375" cy="463550"/>
            </a:xfrm>
            <a:prstGeom prst="rect">
              <a:avLst/>
            </a:prstGeom>
            <a:solidFill>
              <a:srgbClr val="F6E1B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nchorCtr="1"/>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algn="ctr" eaLnBrk="1" hangingPunct="1">
                <a:spcBef>
                  <a:spcPct val="0"/>
                </a:spcBef>
                <a:buClrTx/>
                <a:buFontTx/>
                <a:buNone/>
              </a:pPr>
              <a:r>
                <a:rPr lang="en-US" altLang="en-US" sz="1400" b="1">
                  <a:solidFill>
                    <a:schemeClr val="tx1"/>
                  </a:solidFill>
                  <a:latin typeface="Arial" panose="020B0604020202020204" pitchFamily="34" charset="0"/>
                </a:rPr>
                <a:t>Header</a:t>
              </a:r>
            </a:p>
          </p:txBody>
        </p:sp>
        <p:sp>
          <p:nvSpPr>
            <p:cNvPr id="11273" name="AutoShape 9">
              <a:extLst>
                <a:ext uri="{FF2B5EF4-FFF2-40B4-BE49-F238E27FC236}">
                  <a16:creationId xmlns:a16="http://schemas.microsoft.com/office/drawing/2014/main" id="{F4E5BFF1-99E1-4D52-93FD-63A86E155437}"/>
                </a:ext>
              </a:extLst>
            </p:cNvPr>
            <p:cNvSpPr>
              <a:spLocks/>
            </p:cNvSpPr>
            <p:nvPr/>
          </p:nvSpPr>
          <p:spPr bwMode="auto">
            <a:xfrm>
              <a:off x="5791200" y="4800600"/>
              <a:ext cx="914400" cy="987425"/>
            </a:xfrm>
            <a:prstGeom prst="rightBrace">
              <a:avLst>
                <a:gd name="adj1" fmla="val 9724"/>
                <a:gd name="adj2" fmla="val 4672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11274" name="Rectangle 10">
              <a:extLst>
                <a:ext uri="{FF2B5EF4-FFF2-40B4-BE49-F238E27FC236}">
                  <a16:creationId xmlns:a16="http://schemas.microsoft.com/office/drawing/2014/main" id="{25272D8D-E1F5-4BD2-87C7-BEEEA42AE65C}"/>
                </a:ext>
              </a:extLst>
            </p:cNvPr>
            <p:cNvSpPr>
              <a:spLocks noChangeArrowheads="1"/>
            </p:cNvSpPr>
            <p:nvPr/>
          </p:nvSpPr>
          <p:spPr bwMode="auto">
            <a:xfrm>
              <a:off x="6781800" y="4953000"/>
              <a:ext cx="2362200" cy="835025"/>
            </a:xfrm>
            <a:prstGeom prst="rect">
              <a:avLst/>
            </a:prstGeom>
            <a:solidFill>
              <a:srgbClr val="F6E1B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nchorCtr="1"/>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algn="ctr" eaLnBrk="1" hangingPunct="1">
                <a:spcBef>
                  <a:spcPct val="0"/>
                </a:spcBef>
                <a:buClrTx/>
                <a:buFontTx/>
                <a:buNone/>
              </a:pPr>
              <a:r>
                <a:rPr lang="en-US" altLang="en-US" sz="1400" b="1">
                  <a:solidFill>
                    <a:schemeClr val="tx1"/>
                  </a:solidFill>
                  <a:latin typeface="Arial" panose="020B0604020202020204" pitchFamily="34" charset="0"/>
                </a:rPr>
                <a:t>Message Body -Actual Data</a:t>
              </a:r>
            </a:p>
          </p:txBody>
        </p:sp>
      </p:grpSp>
      <p:sp>
        <p:nvSpPr>
          <p:cNvPr id="11267" name="Rectangle 8">
            <a:extLst>
              <a:ext uri="{FF2B5EF4-FFF2-40B4-BE49-F238E27FC236}">
                <a16:creationId xmlns:a16="http://schemas.microsoft.com/office/drawing/2014/main" id="{1199DB3C-7F62-4C9F-8C9F-DD56D079D5D5}"/>
              </a:ext>
            </a:extLst>
          </p:cNvPr>
          <p:cNvSpPr>
            <a:spLocks noChangeArrowheads="1"/>
          </p:cNvSpPr>
          <p:nvPr/>
        </p:nvSpPr>
        <p:spPr bwMode="auto">
          <a:xfrm>
            <a:off x="2057400" y="1258889"/>
            <a:ext cx="7429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 typeface="Wingdings" panose="05000000000000000000" pitchFamily="2" charset="2"/>
              <a:buChar char="Ø"/>
            </a:pPr>
            <a:r>
              <a:rPr lang="en-US" altLang="en-US" sz="2000">
                <a:solidFill>
                  <a:schemeClr val="tx1"/>
                </a:solidFill>
                <a:latin typeface="Arial" panose="020B0604020202020204" pitchFamily="34" charset="0"/>
              </a:rPr>
              <a:t>The server processes the request and sends a Response</a:t>
            </a:r>
          </a:p>
          <a:p>
            <a:pPr eaLnBrk="1" hangingPunct="1">
              <a:spcBef>
                <a:spcPct val="0"/>
              </a:spcBef>
              <a:buClrTx/>
              <a:buFont typeface="Wingdings" panose="05000000000000000000" pitchFamily="2" charset="2"/>
              <a:buChar char="Ø"/>
            </a:pPr>
            <a:r>
              <a:rPr lang="en-US" altLang="en-US" sz="2000">
                <a:solidFill>
                  <a:schemeClr val="tx1"/>
                </a:solidFill>
                <a:latin typeface="Arial" panose="020B0604020202020204" pitchFamily="34" charset="0"/>
              </a:rPr>
              <a:t>The following is an example of a response</a:t>
            </a:r>
          </a:p>
        </p:txBody>
      </p:sp>
      <p:sp>
        <p:nvSpPr>
          <p:cNvPr id="10" name="Rectangle 9">
            <a:extLst>
              <a:ext uri="{FF2B5EF4-FFF2-40B4-BE49-F238E27FC236}">
                <a16:creationId xmlns:a16="http://schemas.microsoft.com/office/drawing/2014/main" id="{E67F5471-D08B-4A50-9D1A-9D596FA17DF1}"/>
              </a:ext>
            </a:extLst>
          </p:cNvPr>
          <p:cNvSpPr/>
          <p:nvPr/>
        </p:nvSpPr>
        <p:spPr>
          <a:xfrm>
            <a:off x="1981200" y="228601"/>
            <a:ext cx="3944938" cy="708025"/>
          </a:xfrm>
          <a:prstGeom prst="rect">
            <a:avLst/>
          </a:prstGeom>
        </p:spPr>
        <p:txBody>
          <a:bodyPr wrap="none">
            <a:spAutoFit/>
          </a:bodyPr>
          <a:lstStyle/>
          <a:p>
            <a:pPr>
              <a:defRPr/>
            </a:pPr>
            <a:r>
              <a:rPr lang="en-US" sz="4000" dirty="0">
                <a:latin typeface="+mj-lt"/>
                <a:ea typeface="+mj-ea"/>
                <a:cs typeface="+mj-cs"/>
              </a:rPr>
              <a:t>HTTP</a:t>
            </a:r>
            <a:r>
              <a:rPr lang="en-US" sz="3200" dirty="0"/>
              <a:t> </a:t>
            </a:r>
            <a:r>
              <a:rPr lang="en-US" sz="4000" dirty="0">
                <a:latin typeface="+mj-lt"/>
                <a:ea typeface="+mj-ea"/>
                <a:cs typeface="+mj-cs"/>
              </a:rPr>
              <a:t>Response</a:t>
            </a:r>
            <a:endParaRPr lang="en-US" sz="4400" dirty="0">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a:extLst>
              <a:ext uri="{FF2B5EF4-FFF2-40B4-BE49-F238E27FC236}">
                <a16:creationId xmlns:a16="http://schemas.microsoft.com/office/drawing/2014/main" id="{AD25AB23-89C2-4645-A0FC-EFCABCCBC2A8}"/>
              </a:ext>
            </a:extLst>
          </p:cNvPr>
          <p:cNvSpPr txBox="1">
            <a:spLocks noChangeArrowheads="1"/>
          </p:cNvSpPr>
          <p:nvPr/>
        </p:nvSpPr>
        <p:spPr bwMode="auto">
          <a:xfrm>
            <a:off x="2209800" y="1600200"/>
            <a:ext cx="75438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r>
              <a:rPr lang="en-US" altLang="en-US" sz="2000" b="1">
                <a:solidFill>
                  <a:schemeClr val="tx1"/>
                </a:solidFill>
                <a:latin typeface="Arial" panose="020B0604020202020204" pitchFamily="34" charset="0"/>
              </a:rPr>
              <a:t>Http Methods</a:t>
            </a:r>
          </a:p>
          <a:p>
            <a:pPr eaLnBrk="1" hangingPunct="1">
              <a:spcBef>
                <a:spcPct val="0"/>
              </a:spcBef>
              <a:buClrTx/>
              <a:buFontTx/>
              <a:buNone/>
            </a:pPr>
            <a:endParaRPr lang="en-US" altLang="en-US" sz="2000" b="1">
              <a:solidFill>
                <a:schemeClr val="tx1"/>
              </a:solidFill>
              <a:latin typeface="Arial" panose="020B0604020202020204" pitchFamily="34" charset="0"/>
            </a:endParaRPr>
          </a:p>
          <a:p>
            <a:pPr eaLnBrk="1" hangingPunct="1">
              <a:spcBef>
                <a:spcPct val="0"/>
              </a:spcBef>
              <a:buClrTx/>
              <a:buFontTx/>
              <a:buNone/>
            </a:pPr>
            <a:r>
              <a:rPr lang="en-US" altLang="en-US" sz="2000" b="1">
                <a:solidFill>
                  <a:schemeClr val="tx1"/>
                </a:solidFill>
                <a:latin typeface="Arial" panose="020B0604020202020204" pitchFamily="34" charset="0"/>
              </a:rPr>
              <a:t>Get</a:t>
            </a:r>
          </a:p>
          <a:p>
            <a:pPr eaLnBrk="1" hangingPunct="1">
              <a:spcBef>
                <a:spcPct val="0"/>
              </a:spcBef>
              <a:buClrTx/>
              <a:buFontTx/>
              <a:buNone/>
            </a:pPr>
            <a:endParaRPr lang="en-US" altLang="en-US" sz="2000" b="1">
              <a:solidFill>
                <a:schemeClr val="tx1"/>
              </a:solidFill>
              <a:latin typeface="Arial" panose="020B0604020202020204" pitchFamily="34" charset="0"/>
            </a:endParaRPr>
          </a:p>
          <a:p>
            <a:pPr eaLnBrk="1" hangingPunct="1">
              <a:spcBef>
                <a:spcPct val="0"/>
              </a:spcBef>
              <a:buClrTx/>
              <a:buFontTx/>
              <a:buNone/>
            </a:pPr>
            <a:endParaRPr lang="en-US" altLang="en-US" sz="2000" b="1">
              <a:solidFill>
                <a:schemeClr val="tx1"/>
              </a:solidFill>
              <a:latin typeface="Arial" panose="020B0604020202020204" pitchFamily="34" charset="0"/>
            </a:endParaRPr>
          </a:p>
          <a:p>
            <a:pPr eaLnBrk="1" hangingPunct="1">
              <a:spcBef>
                <a:spcPct val="0"/>
              </a:spcBef>
              <a:buClrTx/>
              <a:buFontTx/>
              <a:buNone/>
            </a:pPr>
            <a:endParaRPr lang="en-US" altLang="en-US" sz="1600" b="1">
              <a:solidFill>
                <a:schemeClr val="tx1"/>
              </a:solidFill>
              <a:latin typeface="Arial" panose="020B0604020202020204" pitchFamily="34" charset="0"/>
            </a:endParaRPr>
          </a:p>
          <a:p>
            <a:pPr eaLnBrk="1" hangingPunct="1">
              <a:spcBef>
                <a:spcPct val="0"/>
              </a:spcBef>
              <a:buClrTx/>
              <a:buFontTx/>
              <a:buNone/>
            </a:pPr>
            <a:r>
              <a:rPr lang="en-US" altLang="en-US" sz="1400" b="1">
                <a:solidFill>
                  <a:schemeClr val="tx1"/>
                </a:solidFill>
                <a:latin typeface="Arial" panose="020B0604020202020204" pitchFamily="34" charset="0"/>
              </a:rPr>
              <a:t>	</a:t>
            </a:r>
          </a:p>
          <a:p>
            <a:pPr eaLnBrk="1" hangingPunct="1">
              <a:spcBef>
                <a:spcPct val="0"/>
              </a:spcBef>
              <a:buClrTx/>
              <a:buFontTx/>
              <a:buNone/>
            </a:pPr>
            <a:endParaRPr lang="en-US" altLang="en-US" sz="2000" b="1">
              <a:solidFill>
                <a:schemeClr val="tx1"/>
              </a:solidFill>
              <a:latin typeface="Arial" panose="020B0604020202020204" pitchFamily="34" charset="0"/>
            </a:endParaRPr>
          </a:p>
          <a:p>
            <a:pPr eaLnBrk="1" hangingPunct="1">
              <a:spcBef>
                <a:spcPct val="0"/>
              </a:spcBef>
              <a:buClrTx/>
              <a:buFontTx/>
              <a:buNone/>
            </a:pPr>
            <a:endParaRPr lang="en-US" altLang="en-US" sz="2000" b="1">
              <a:solidFill>
                <a:schemeClr val="tx1"/>
              </a:solidFill>
              <a:latin typeface="Arial" panose="020B0604020202020204" pitchFamily="34" charset="0"/>
            </a:endParaRPr>
          </a:p>
          <a:p>
            <a:pPr eaLnBrk="1" hangingPunct="1">
              <a:spcBef>
                <a:spcPct val="0"/>
              </a:spcBef>
              <a:buClrTx/>
              <a:buFontTx/>
              <a:buNone/>
            </a:pPr>
            <a:endParaRPr lang="en-US" altLang="en-US" sz="2000" b="1">
              <a:solidFill>
                <a:schemeClr val="tx1"/>
              </a:solidFill>
              <a:latin typeface="Arial" panose="020B0604020202020204" pitchFamily="34" charset="0"/>
            </a:endParaRPr>
          </a:p>
          <a:p>
            <a:pPr eaLnBrk="1" hangingPunct="1">
              <a:spcBef>
                <a:spcPct val="0"/>
              </a:spcBef>
              <a:buClrTx/>
              <a:buFontTx/>
              <a:buNone/>
            </a:pPr>
            <a:r>
              <a:rPr lang="en-US" altLang="en-US" sz="2000" b="1">
                <a:solidFill>
                  <a:schemeClr val="tx1"/>
                </a:solidFill>
                <a:latin typeface="Arial" panose="020B0604020202020204" pitchFamily="34" charset="0"/>
              </a:rPr>
              <a:t>Post</a:t>
            </a:r>
          </a:p>
          <a:p>
            <a:pPr eaLnBrk="1" hangingPunct="1">
              <a:spcBef>
                <a:spcPct val="0"/>
              </a:spcBef>
              <a:buClrTx/>
              <a:buFontTx/>
              <a:buNone/>
            </a:pPr>
            <a:endParaRPr lang="en-US" altLang="en-US" sz="2000" b="1">
              <a:solidFill>
                <a:schemeClr val="tx1"/>
              </a:solidFill>
              <a:latin typeface="Arial" panose="020B0604020202020204" pitchFamily="34" charset="0"/>
            </a:endParaRPr>
          </a:p>
          <a:p>
            <a:pPr eaLnBrk="1" hangingPunct="1">
              <a:spcBef>
                <a:spcPct val="0"/>
              </a:spcBef>
              <a:buClrTx/>
              <a:buFontTx/>
              <a:buNone/>
            </a:pPr>
            <a:endParaRPr lang="en-US" altLang="en-US" sz="2000" b="1">
              <a:solidFill>
                <a:schemeClr val="tx1"/>
              </a:solidFill>
              <a:latin typeface="Arial" panose="020B0604020202020204" pitchFamily="34" charset="0"/>
            </a:endParaRPr>
          </a:p>
          <a:p>
            <a:pPr eaLnBrk="1" hangingPunct="1">
              <a:spcBef>
                <a:spcPct val="0"/>
              </a:spcBef>
              <a:buClrTx/>
              <a:buFontTx/>
              <a:buNone/>
            </a:pPr>
            <a:endParaRPr lang="en-US" altLang="en-US" sz="2000" b="1">
              <a:solidFill>
                <a:schemeClr val="tx1"/>
              </a:solidFill>
              <a:latin typeface="Arial" panose="020B0604020202020204" pitchFamily="34" charset="0"/>
            </a:endParaRPr>
          </a:p>
          <a:p>
            <a:pPr eaLnBrk="1" hangingPunct="1">
              <a:spcBef>
                <a:spcPct val="0"/>
              </a:spcBef>
              <a:buClrTx/>
              <a:buFontTx/>
              <a:buNone/>
            </a:pPr>
            <a:endParaRPr lang="en-US" altLang="en-US" sz="2000" b="1">
              <a:solidFill>
                <a:schemeClr val="tx1"/>
              </a:solidFill>
              <a:latin typeface="Arial" panose="020B0604020202020204" pitchFamily="34" charset="0"/>
            </a:endParaRPr>
          </a:p>
          <a:p>
            <a:pPr eaLnBrk="1" hangingPunct="1">
              <a:spcBef>
                <a:spcPct val="0"/>
              </a:spcBef>
              <a:buClrTx/>
              <a:buFontTx/>
              <a:buNone/>
            </a:pPr>
            <a:endParaRPr lang="en-US" altLang="en-US" sz="2000" b="1">
              <a:solidFill>
                <a:schemeClr val="tx1"/>
              </a:solidFill>
              <a:latin typeface="Arial" panose="020B0604020202020204" pitchFamily="34" charset="0"/>
            </a:endParaRPr>
          </a:p>
          <a:p>
            <a:pPr eaLnBrk="1" hangingPunct="1">
              <a:spcBef>
                <a:spcPct val="0"/>
              </a:spcBef>
              <a:buClrTx/>
              <a:buFontTx/>
              <a:buNone/>
            </a:pPr>
            <a:endParaRPr lang="en-US" altLang="en-US" sz="2000" b="1">
              <a:solidFill>
                <a:schemeClr val="tx1"/>
              </a:solidFill>
              <a:latin typeface="Arial" panose="020B0604020202020204" pitchFamily="34" charset="0"/>
            </a:endParaRPr>
          </a:p>
        </p:txBody>
      </p:sp>
      <p:sp>
        <p:nvSpPr>
          <p:cNvPr id="3" name="TextBox 2">
            <a:extLst>
              <a:ext uri="{FF2B5EF4-FFF2-40B4-BE49-F238E27FC236}">
                <a16:creationId xmlns:a16="http://schemas.microsoft.com/office/drawing/2014/main" id="{A8884384-FC38-4D62-8441-E471D0DC78D7}"/>
              </a:ext>
            </a:extLst>
          </p:cNvPr>
          <p:cNvSpPr txBox="1"/>
          <p:nvPr/>
        </p:nvSpPr>
        <p:spPr>
          <a:xfrm>
            <a:off x="2952751" y="2667000"/>
            <a:ext cx="6346825" cy="1570038"/>
          </a:xfrm>
          <a:prstGeom prst="rect">
            <a:avLst/>
          </a:prstGeom>
          <a:noFill/>
        </p:spPr>
        <p:txBody>
          <a:bodyPr wrap="none">
            <a:spAutoFit/>
          </a:bodyPr>
          <a:lstStyle/>
          <a:p>
            <a:pPr marL="342900" indent="-342900">
              <a:buFont typeface="Arial" pitchFamily="34" charset="0"/>
              <a:buChar char="•"/>
              <a:defRPr/>
            </a:pPr>
            <a:r>
              <a:rPr lang="en-US" sz="2400" b="1" dirty="0"/>
              <a:t> </a:t>
            </a:r>
            <a:r>
              <a:rPr lang="en-US" dirty="0">
                <a:solidFill>
                  <a:srgbClr val="002A4A"/>
                </a:solidFill>
              </a:rPr>
              <a:t>Get</a:t>
            </a:r>
            <a:r>
              <a:rPr lang="en-US" dirty="0"/>
              <a:t> is the default method	</a:t>
            </a:r>
          </a:p>
          <a:p>
            <a:pPr marL="285750" indent="-285750">
              <a:buFont typeface="Arial" pitchFamily="34" charset="0"/>
              <a:buChar char="•"/>
              <a:defRPr/>
            </a:pPr>
            <a:r>
              <a:rPr lang="en-US" dirty="0"/>
              <a:t>  The GET method means retrieve whatever information </a:t>
            </a:r>
          </a:p>
          <a:p>
            <a:pPr marL="285750" indent="-285750">
              <a:buFont typeface="Arial" pitchFamily="34" charset="0"/>
              <a:buChar char="•"/>
              <a:defRPr/>
            </a:pPr>
            <a:r>
              <a:rPr lang="en-US" dirty="0"/>
              <a:t>  (in </a:t>
            </a:r>
            <a:r>
              <a:rPr lang="en-US" dirty="0">
                <a:solidFill>
                  <a:srgbClr val="002A4A"/>
                </a:solidFill>
              </a:rPr>
              <a:t>the</a:t>
            </a:r>
            <a:r>
              <a:rPr lang="en-US" dirty="0"/>
              <a:t> form of an entity) is identified by the Request-URI</a:t>
            </a:r>
          </a:p>
          <a:p>
            <a:pPr marL="285750" indent="-285750">
              <a:buFont typeface="Arial" pitchFamily="34" charset="0"/>
              <a:buChar char="•"/>
              <a:defRPr/>
            </a:pPr>
            <a:r>
              <a:rPr lang="en-US" dirty="0"/>
              <a:t>  Get Method is Idempotent</a:t>
            </a:r>
          </a:p>
          <a:p>
            <a:pPr marL="285750" indent="-285750">
              <a:buFont typeface="Arial" pitchFamily="34" charset="0"/>
              <a:buChar char="•"/>
              <a:defRPr/>
            </a:pPr>
            <a:r>
              <a:rPr lang="en-US" dirty="0"/>
              <a:t>  Get method carry only 266 characters at a time</a:t>
            </a:r>
          </a:p>
        </p:txBody>
      </p:sp>
      <p:sp>
        <p:nvSpPr>
          <p:cNvPr id="12292" name="TextBox 3">
            <a:extLst>
              <a:ext uri="{FF2B5EF4-FFF2-40B4-BE49-F238E27FC236}">
                <a16:creationId xmlns:a16="http://schemas.microsoft.com/office/drawing/2014/main" id="{957C9C0F-D66E-4D67-AA61-846E1C807ECF}"/>
              </a:ext>
            </a:extLst>
          </p:cNvPr>
          <p:cNvSpPr txBox="1">
            <a:spLocks noChangeArrowheads="1"/>
          </p:cNvSpPr>
          <p:nvPr/>
        </p:nvSpPr>
        <p:spPr bwMode="auto">
          <a:xfrm>
            <a:off x="2952750" y="4800601"/>
            <a:ext cx="622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 typeface="Arial" panose="020B0604020202020204" pitchFamily="34" charset="0"/>
              <a:buChar char="•"/>
            </a:pPr>
            <a:r>
              <a:rPr lang="en-US" altLang="en-US" sz="1800">
                <a:solidFill>
                  <a:schemeClr val="tx1"/>
                </a:solidFill>
                <a:latin typeface="Arial" panose="020B0604020202020204" pitchFamily="34" charset="0"/>
              </a:rPr>
              <a:t>In post method Data is not Visible</a:t>
            </a:r>
          </a:p>
          <a:p>
            <a:pPr eaLnBrk="1" hangingPunct="1">
              <a:spcBef>
                <a:spcPct val="0"/>
              </a:spcBef>
              <a:buClrTx/>
              <a:buFont typeface="Arial" panose="020B0604020202020204" pitchFamily="34" charset="0"/>
              <a:buChar char="•"/>
            </a:pPr>
            <a:r>
              <a:rPr lang="en-US" altLang="en-US" sz="1800">
                <a:solidFill>
                  <a:schemeClr val="tx1"/>
                </a:solidFill>
                <a:latin typeface="Arial" panose="020B0604020202020204" pitchFamily="34" charset="0"/>
              </a:rPr>
              <a:t>You can send huge amount of data through post method</a:t>
            </a:r>
          </a:p>
        </p:txBody>
      </p:sp>
      <p:sp>
        <p:nvSpPr>
          <p:cNvPr id="2" name="TextBox 1">
            <a:extLst>
              <a:ext uri="{FF2B5EF4-FFF2-40B4-BE49-F238E27FC236}">
                <a16:creationId xmlns:a16="http://schemas.microsoft.com/office/drawing/2014/main" id="{8523B11D-9EAE-497F-92A6-E97B98169E54}"/>
              </a:ext>
            </a:extLst>
          </p:cNvPr>
          <p:cNvSpPr txBox="1"/>
          <p:nvPr/>
        </p:nvSpPr>
        <p:spPr>
          <a:xfrm>
            <a:off x="1981200" y="376239"/>
            <a:ext cx="6477000" cy="585787"/>
          </a:xfrm>
          <a:prstGeom prst="rect">
            <a:avLst/>
          </a:prstGeom>
          <a:noFill/>
        </p:spPr>
        <p:txBody>
          <a:bodyPr>
            <a:spAutoFit/>
          </a:bodyPr>
          <a:lstStyle/>
          <a:p>
            <a:pPr>
              <a:defRPr/>
            </a:pPr>
            <a:r>
              <a:rPr lang="en-US" sz="3200" dirty="0">
                <a:latin typeface="+mj-lt"/>
                <a:ea typeface="+mj-ea"/>
                <a:cs typeface="+mj-cs"/>
              </a:rPr>
              <a:t>Http protocol methods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2">
            <a:extLst>
              <a:ext uri="{FF2B5EF4-FFF2-40B4-BE49-F238E27FC236}">
                <a16:creationId xmlns:a16="http://schemas.microsoft.com/office/drawing/2014/main" id="{6FFE4CA6-0D50-4E02-894F-0306EA15A966}"/>
              </a:ext>
            </a:extLst>
          </p:cNvPr>
          <p:cNvGraphicFramePr>
            <a:graphicFrameLocks/>
          </p:cNvGraphicFramePr>
          <p:nvPr/>
        </p:nvGraphicFramePr>
        <p:xfrm>
          <a:off x="1828800" y="2057400"/>
          <a:ext cx="8534400" cy="2865438"/>
        </p:xfrm>
        <a:graphic>
          <a:graphicData uri="http://schemas.openxmlformats.org/drawingml/2006/table">
            <a:tbl>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457200">
                <a:tc>
                  <a:txBody>
                    <a:bodyPr/>
                    <a:lstStyle/>
                    <a:p>
                      <a:pPr marL="190500" marR="0" lvl="0" indent="-1905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2"/>
                          </a:solidFill>
                          <a:effectLst/>
                          <a:latin typeface="Arial" charset="0"/>
                          <a:cs typeface="Times New Roman" pitchFamily="18" charset="0"/>
                        </a:rPr>
                        <a:t>Static Page</a:t>
                      </a:r>
                      <a:endParaRPr kumimoji="0" lang="en-US" sz="1600" b="1" i="0" u="none" strike="noStrike" cap="none" normalizeH="0" baseline="0" dirty="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0500" marR="0" lvl="0" indent="-1905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2"/>
                          </a:solidFill>
                          <a:effectLst/>
                          <a:latin typeface="Arial" charset="0"/>
                          <a:cs typeface="Times New Roman" pitchFamily="18" charset="0"/>
                        </a:rPr>
                        <a:t>Dynamic Page</a:t>
                      </a:r>
                      <a:endParaRPr kumimoji="0" lang="en-US" sz="1600" b="1" i="0" u="none" strike="noStrike" cap="none" normalizeH="0" baseline="0" dirty="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7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Can be created and stored in web server </a:t>
                      </a:r>
                      <a:r>
                        <a:rPr kumimoji="0" lang="en-US" sz="1600" b="1" i="0" u="none" strike="noStrike" cap="none" normalizeH="0" baseline="0">
                          <a:ln>
                            <a:noFill/>
                          </a:ln>
                          <a:solidFill>
                            <a:schemeClr val="tx1"/>
                          </a:solidFill>
                          <a:effectLst/>
                          <a:latin typeface="Arial" charset="0"/>
                          <a:cs typeface="Times New Roman" pitchFamily="18" charset="0"/>
                        </a:rPr>
                        <a:t>in advance </a:t>
                      </a:r>
                      <a:r>
                        <a:rPr kumimoji="0" lang="en-US" sz="1600" b="0" i="0" u="none" strike="noStrike" cap="none" normalizeH="0" baseline="0">
                          <a:ln>
                            <a:noFill/>
                          </a:ln>
                          <a:solidFill>
                            <a:schemeClr val="tx1"/>
                          </a:solidFill>
                          <a:effectLst/>
                          <a:latin typeface="Arial" charset="0"/>
                          <a:cs typeface="Times New Roman" pitchFamily="18" charset="0"/>
                        </a:rPr>
                        <a:t>as</a:t>
                      </a:r>
                      <a:r>
                        <a:rPr kumimoji="0" lang="en-US" sz="1600" b="1" i="0" u="none" strike="noStrike" cap="none" normalizeH="0" baseline="0">
                          <a:ln>
                            <a:noFill/>
                          </a:ln>
                          <a:solidFill>
                            <a:schemeClr val="tx1"/>
                          </a:solidFill>
                          <a:effectLst/>
                          <a:latin typeface="Arial" charset="0"/>
                          <a:cs typeface="Times New Roman" pitchFamily="18" charset="0"/>
                        </a:rPr>
                        <a:t> HTML </a:t>
                      </a:r>
                      <a:r>
                        <a:rPr kumimoji="0" lang="en-US" sz="1600" b="0" i="0" u="none" strike="noStrike" cap="none" normalizeH="0" baseline="0">
                          <a:ln>
                            <a:noFill/>
                          </a:ln>
                          <a:solidFill>
                            <a:schemeClr val="tx1"/>
                          </a:solidFill>
                          <a:effectLst/>
                          <a:latin typeface="Arial" charset="0"/>
                          <a:cs typeface="Times New Roman" pitchFamily="18" charset="0"/>
                        </a:rPr>
                        <a:t>file.</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Can </a:t>
                      </a:r>
                      <a:r>
                        <a:rPr kumimoji="0" lang="en-US" sz="1600" b="1" i="0" u="none" strike="noStrike" cap="none" normalizeH="0" baseline="0">
                          <a:ln>
                            <a:noFill/>
                          </a:ln>
                          <a:solidFill>
                            <a:schemeClr val="tx1"/>
                          </a:solidFill>
                          <a:effectLst/>
                          <a:latin typeface="Arial" charset="0"/>
                          <a:cs typeface="Times New Roman" pitchFamily="18" charset="0"/>
                        </a:rPr>
                        <a:t>NOT </a:t>
                      </a:r>
                      <a:r>
                        <a:rPr kumimoji="0" lang="en-US" sz="1600" b="0" i="0" u="none" strike="noStrike" cap="none" normalizeH="0" baseline="0">
                          <a:ln>
                            <a:noFill/>
                          </a:ln>
                          <a:solidFill>
                            <a:schemeClr val="tx1"/>
                          </a:solidFill>
                          <a:effectLst/>
                          <a:latin typeface="Arial" charset="0"/>
                          <a:cs typeface="Times New Roman" pitchFamily="18" charset="0"/>
                        </a:rPr>
                        <a:t>be created and stored in web server </a:t>
                      </a:r>
                      <a:r>
                        <a:rPr kumimoji="0" lang="en-US" sz="1600" b="1" i="0" u="none" strike="noStrike" cap="none" normalizeH="0" baseline="0">
                          <a:ln>
                            <a:noFill/>
                          </a:ln>
                          <a:solidFill>
                            <a:schemeClr val="tx1"/>
                          </a:solidFill>
                          <a:effectLst/>
                          <a:latin typeface="Arial" charset="0"/>
                          <a:cs typeface="Times New Roman" pitchFamily="18" charset="0"/>
                        </a:rPr>
                        <a:t>in advance </a:t>
                      </a:r>
                      <a:r>
                        <a:rPr kumimoji="0" lang="en-US" sz="1600" b="0" i="0" u="none" strike="noStrike" cap="none" normalizeH="0" baseline="0">
                          <a:ln>
                            <a:noFill/>
                          </a:ln>
                          <a:solidFill>
                            <a:schemeClr val="tx1"/>
                          </a:solidFill>
                          <a:effectLst/>
                          <a:latin typeface="Arial" charset="0"/>
                          <a:cs typeface="Times New Roman" pitchFamily="18" charset="0"/>
                        </a:rPr>
                        <a:t>as</a:t>
                      </a:r>
                      <a:r>
                        <a:rPr kumimoji="0" lang="en-US" sz="1600" b="1" i="0" u="none" strike="noStrike" cap="none" normalizeH="0" baseline="0">
                          <a:ln>
                            <a:noFill/>
                          </a:ln>
                          <a:solidFill>
                            <a:schemeClr val="tx1"/>
                          </a:solidFill>
                          <a:effectLst/>
                          <a:latin typeface="Arial" charset="0"/>
                          <a:cs typeface="Times New Roman" pitchFamily="18" charset="0"/>
                        </a:rPr>
                        <a:t> HTML </a:t>
                      </a:r>
                      <a:r>
                        <a:rPr kumimoji="0" lang="en-US" sz="1600" b="0" i="0" u="none" strike="noStrike" cap="none" normalizeH="0" baseline="0">
                          <a:ln>
                            <a:noFill/>
                          </a:ln>
                          <a:solidFill>
                            <a:schemeClr val="tx1"/>
                          </a:solidFill>
                          <a:effectLst/>
                          <a:latin typeface="Arial" charset="0"/>
                          <a:cs typeface="Times New Roman" pitchFamily="18" charset="0"/>
                        </a:rPr>
                        <a:t>file.</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775">
                <a:tc>
                  <a:txBody>
                    <a:bodyPr/>
                    <a:lstStyle/>
                    <a:p>
                      <a:pPr marL="190500" marR="0" lvl="0" indent="-1905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Static page does not change with user and/or time.</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0500" marR="0" lvl="0" indent="-1905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Dynamic page changes as per the user and/or time.</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77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For delivery of static page, all we require at server side, HTML files in Web Server.</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For delivery of dynamic page, apart from Web Server, we require program to generate dynamic content.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355" name="Rectangle 20">
            <a:extLst>
              <a:ext uri="{FF2B5EF4-FFF2-40B4-BE49-F238E27FC236}">
                <a16:creationId xmlns:a16="http://schemas.microsoft.com/office/drawing/2014/main" id="{BB2902AC-5328-4BEE-B246-38BC7087CDD2}"/>
              </a:ext>
            </a:extLst>
          </p:cNvPr>
          <p:cNvSpPr>
            <a:spLocks noChangeArrowheads="1"/>
          </p:cNvSpPr>
          <p:nvPr/>
        </p:nvSpPr>
        <p:spPr bwMode="auto">
          <a:xfrm>
            <a:off x="1752600" y="1317626"/>
            <a:ext cx="716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lnSpc>
                <a:spcPct val="90000"/>
              </a:lnSpc>
              <a:buClr>
                <a:schemeClr val="tx2"/>
              </a:buClr>
              <a:buFontTx/>
              <a:buNone/>
            </a:pPr>
            <a:r>
              <a:rPr lang="en-US" altLang="en-US" sz="2000">
                <a:solidFill>
                  <a:schemeClr val="tx1"/>
                </a:solidFill>
                <a:latin typeface="Arial" panose="020B0604020202020204" pitchFamily="34" charset="0"/>
              </a:rPr>
              <a:t> From the web, we get static pages as well as dynamic pages</a:t>
            </a:r>
          </a:p>
        </p:txBody>
      </p:sp>
      <p:sp>
        <p:nvSpPr>
          <p:cNvPr id="14356" name="Rectangle 19">
            <a:extLst>
              <a:ext uri="{FF2B5EF4-FFF2-40B4-BE49-F238E27FC236}">
                <a16:creationId xmlns:a16="http://schemas.microsoft.com/office/drawing/2014/main" id="{B3B6C329-3B8B-4BD2-BD9A-BA4F87791304}"/>
              </a:ext>
            </a:extLst>
          </p:cNvPr>
          <p:cNvSpPr>
            <a:spLocks noChangeArrowheads="1"/>
          </p:cNvSpPr>
          <p:nvPr/>
        </p:nvSpPr>
        <p:spPr bwMode="auto">
          <a:xfrm>
            <a:off x="1828800" y="5257800"/>
            <a:ext cx="845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marL="190500" indent="-190500"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algn="just" eaLnBrk="1" hangingPunct="1">
              <a:lnSpc>
                <a:spcPct val="90000"/>
              </a:lnSpc>
              <a:buClr>
                <a:schemeClr val="tx2"/>
              </a:buClr>
              <a:buFontTx/>
              <a:buNone/>
            </a:pPr>
            <a:r>
              <a:rPr lang="en-US" altLang="en-US" sz="2000">
                <a:solidFill>
                  <a:schemeClr val="tx1"/>
                </a:solidFill>
                <a:latin typeface="Arial" panose="020B0604020202020204" pitchFamily="34" charset="0"/>
              </a:rPr>
              <a:t>The software component that runs the server side program to generate the dynamic content is known as the Web Container</a:t>
            </a:r>
          </a:p>
        </p:txBody>
      </p:sp>
      <p:sp>
        <p:nvSpPr>
          <p:cNvPr id="5" name="Rectangle 4">
            <a:extLst>
              <a:ext uri="{FF2B5EF4-FFF2-40B4-BE49-F238E27FC236}">
                <a16:creationId xmlns:a16="http://schemas.microsoft.com/office/drawing/2014/main" id="{7AD40881-8B02-414D-B80A-7F32462CB8A5}"/>
              </a:ext>
            </a:extLst>
          </p:cNvPr>
          <p:cNvSpPr/>
          <p:nvPr/>
        </p:nvSpPr>
        <p:spPr>
          <a:xfrm>
            <a:off x="1905000" y="304801"/>
            <a:ext cx="6108700" cy="646113"/>
          </a:xfrm>
          <a:prstGeom prst="rect">
            <a:avLst/>
          </a:prstGeom>
        </p:spPr>
        <p:txBody>
          <a:bodyPr wrap="none">
            <a:spAutoFit/>
          </a:bodyPr>
          <a:lstStyle/>
          <a:p>
            <a:pPr>
              <a:defRPr/>
            </a:pPr>
            <a:r>
              <a:rPr lang="en-US" sz="3600" dirty="0">
                <a:latin typeface="+mj-lt"/>
                <a:ea typeface="+mj-ea"/>
                <a:cs typeface="+mj-cs"/>
              </a:rPr>
              <a:t>Static</a:t>
            </a:r>
            <a:r>
              <a:rPr lang="en-US" sz="2000" dirty="0"/>
              <a:t> </a:t>
            </a:r>
            <a:r>
              <a:rPr lang="en-US" sz="3600" dirty="0">
                <a:latin typeface="+mj-lt"/>
                <a:ea typeface="+mj-ea"/>
                <a:cs typeface="+mj-cs"/>
              </a:rPr>
              <a:t>Page</a:t>
            </a:r>
            <a:r>
              <a:rPr lang="en-US" sz="2000" dirty="0"/>
              <a:t> </a:t>
            </a:r>
            <a:r>
              <a:rPr lang="en-US" sz="3600" dirty="0">
                <a:latin typeface="+mj-lt"/>
                <a:ea typeface="+mj-ea"/>
                <a:cs typeface="+mj-cs"/>
              </a:rPr>
              <a:t>Vs</a:t>
            </a:r>
            <a:r>
              <a:rPr lang="en-US" sz="2000" dirty="0"/>
              <a:t> </a:t>
            </a:r>
            <a:r>
              <a:rPr lang="en-US" sz="3600" dirty="0">
                <a:latin typeface="+mj-lt"/>
                <a:ea typeface="+mj-ea"/>
                <a:cs typeface="+mj-cs"/>
              </a:rPr>
              <a:t>Dynamic</a:t>
            </a:r>
            <a:r>
              <a:rPr lang="en-US" sz="2000" dirty="0"/>
              <a:t> </a:t>
            </a:r>
            <a:r>
              <a:rPr lang="en-US" sz="3600" dirty="0">
                <a:latin typeface="+mj-lt"/>
                <a:ea typeface="+mj-ea"/>
                <a:cs typeface="+mj-cs"/>
              </a:rPr>
              <a:t>Page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8E5630F2-7FA8-4B83-BF40-FC93069CB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835026"/>
            <a:ext cx="8151813" cy="541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BBEADC48-B009-469E-B46D-70DE3DD43B10}"/>
              </a:ext>
            </a:extLst>
          </p:cNvPr>
          <p:cNvSpPr/>
          <p:nvPr/>
        </p:nvSpPr>
        <p:spPr>
          <a:xfrm>
            <a:off x="1828801" y="304801"/>
            <a:ext cx="6124575" cy="646113"/>
          </a:xfrm>
          <a:prstGeom prst="rect">
            <a:avLst/>
          </a:prstGeom>
        </p:spPr>
        <p:txBody>
          <a:bodyPr wrap="none">
            <a:spAutoFit/>
          </a:bodyPr>
          <a:lstStyle/>
          <a:p>
            <a:pPr>
              <a:defRPr/>
            </a:pPr>
            <a:r>
              <a:rPr lang="en-US" sz="3600" dirty="0">
                <a:latin typeface="+mj-lt"/>
                <a:ea typeface="+mj-ea"/>
                <a:cs typeface="+mj-cs"/>
              </a:rPr>
              <a:t>Generation</a:t>
            </a:r>
            <a:r>
              <a:rPr lang="en-US" sz="2000" dirty="0"/>
              <a:t> </a:t>
            </a:r>
            <a:r>
              <a:rPr lang="en-US" sz="3200" dirty="0">
                <a:latin typeface="+mj-lt"/>
                <a:ea typeface="+mj-ea"/>
                <a:cs typeface="+mj-cs"/>
              </a:rPr>
              <a:t>of</a:t>
            </a:r>
            <a:r>
              <a:rPr lang="en-US" sz="2000" dirty="0"/>
              <a:t> </a:t>
            </a:r>
            <a:r>
              <a:rPr lang="en-US" sz="3600" dirty="0">
                <a:latin typeface="+mj-lt"/>
                <a:ea typeface="+mj-ea"/>
                <a:cs typeface="+mj-cs"/>
              </a:rPr>
              <a:t>Dynamic</a:t>
            </a:r>
            <a:r>
              <a:rPr lang="en-US" sz="2000" dirty="0"/>
              <a:t> </a:t>
            </a:r>
            <a:r>
              <a:rPr lang="en-US" sz="3600" dirty="0">
                <a:latin typeface="+mj-lt"/>
                <a:ea typeface="+mj-ea"/>
                <a:cs typeface="+mj-cs"/>
              </a:rPr>
              <a:t>Pages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6F5186-2189-4CD7-B601-0057357452B3}"/>
              </a:ext>
            </a:extLst>
          </p:cNvPr>
          <p:cNvSpPr txBox="1"/>
          <p:nvPr/>
        </p:nvSpPr>
        <p:spPr>
          <a:xfrm>
            <a:off x="2667000" y="1828800"/>
            <a:ext cx="7391400" cy="954107"/>
          </a:xfrm>
          <a:prstGeom prst="rect">
            <a:avLst/>
          </a:prstGeom>
          <a:noFill/>
        </p:spPr>
        <p:txBody>
          <a:bodyPr>
            <a:spAutoFit/>
          </a:bodyPr>
          <a:lstStyle/>
          <a:p>
            <a:pPr>
              <a:defRPr/>
            </a:pPr>
            <a:r>
              <a:rPr lang="en-US" sz="2800" dirty="0">
                <a:solidFill>
                  <a:srgbClr val="000041"/>
                </a:solidFill>
                <a:hlinkClick r:id="rId2">
                  <a:extLst>
                    <a:ext uri="{A12FA001-AC4F-418D-AE19-62706E023703}">
                      <ahyp:hlinkClr xmlns:ahyp="http://schemas.microsoft.com/office/drawing/2018/hyperlinkcolor" val="tx"/>
                    </a:ext>
                  </a:extLst>
                </a:hlinkClick>
              </a:rPr>
              <a:t>https://www.youtube.com/watch?v=O7CuFlM4V54</a:t>
            </a:r>
            <a:endParaRPr lang="en-US" dirty="0">
              <a:solidFill>
                <a:srgbClr val="000041"/>
              </a:solidFill>
            </a:endParaRPr>
          </a:p>
        </p:txBody>
      </p:sp>
      <p:sp>
        <p:nvSpPr>
          <p:cNvPr id="3" name="TextBox 2">
            <a:extLst>
              <a:ext uri="{FF2B5EF4-FFF2-40B4-BE49-F238E27FC236}">
                <a16:creationId xmlns:a16="http://schemas.microsoft.com/office/drawing/2014/main" id="{2B8FED09-13BC-4E63-987D-BEF94F93BD59}"/>
              </a:ext>
            </a:extLst>
          </p:cNvPr>
          <p:cNvSpPr txBox="1"/>
          <p:nvPr/>
        </p:nvSpPr>
        <p:spPr>
          <a:xfrm>
            <a:off x="835857" y="461887"/>
            <a:ext cx="7391400" cy="523220"/>
          </a:xfrm>
          <a:prstGeom prst="rect">
            <a:avLst/>
          </a:prstGeom>
          <a:noFill/>
        </p:spPr>
        <p:txBody>
          <a:bodyPr>
            <a:spAutoFit/>
          </a:bodyPr>
          <a:lstStyle/>
          <a:p>
            <a:pPr>
              <a:defRPr/>
            </a:pPr>
            <a:r>
              <a:rPr lang="en-US" sz="2800" dirty="0">
                <a:solidFill>
                  <a:srgbClr val="000041"/>
                </a:solidFill>
              </a:rPr>
              <a:t>Packet Travel - Video </a:t>
            </a:r>
            <a:endParaRPr lang="en-US" dirty="0">
              <a:solidFill>
                <a:srgbClr val="000041"/>
              </a:solidFill>
            </a:endParaRPr>
          </a:p>
        </p:txBody>
      </p:sp>
    </p:spTree>
    <p:extLst>
      <p:ext uri="{BB962C8B-B14F-4D97-AF65-F5344CB8AC3E}">
        <p14:creationId xmlns:p14="http://schemas.microsoft.com/office/powerpoint/2010/main" val="1727164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a:extLst>
              <a:ext uri="{FF2B5EF4-FFF2-40B4-BE49-F238E27FC236}">
                <a16:creationId xmlns:a16="http://schemas.microsoft.com/office/drawing/2014/main" id="{C2585F18-5DD9-493C-93E2-37EBDAD04A6E}"/>
              </a:ext>
            </a:extLst>
          </p:cNvPr>
          <p:cNvSpPr txBox="1">
            <a:spLocks noChangeArrowheads="1"/>
          </p:cNvSpPr>
          <p:nvPr/>
        </p:nvSpPr>
        <p:spPr bwMode="auto">
          <a:xfrm>
            <a:off x="1905000" y="228600"/>
            <a:ext cx="49741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4400" dirty="0">
                <a:latin typeface="+mj-lt"/>
                <a:ea typeface="+mj-ea"/>
                <a:cs typeface="+mj-cs"/>
              </a:rPr>
              <a:t>Types of servers</a:t>
            </a:r>
          </a:p>
        </p:txBody>
      </p:sp>
      <p:sp>
        <p:nvSpPr>
          <p:cNvPr id="4" name="Rectangle 3">
            <a:extLst>
              <a:ext uri="{FF2B5EF4-FFF2-40B4-BE49-F238E27FC236}">
                <a16:creationId xmlns:a16="http://schemas.microsoft.com/office/drawing/2014/main" id="{89893C4F-20A4-499B-9A32-0AF4FB9ECEDD}"/>
              </a:ext>
            </a:extLst>
          </p:cNvPr>
          <p:cNvSpPr/>
          <p:nvPr/>
        </p:nvSpPr>
        <p:spPr bwMode="auto">
          <a:xfrm>
            <a:off x="1237957" y="1160584"/>
            <a:ext cx="2909666" cy="2131256"/>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Rectangle 4">
            <a:extLst>
              <a:ext uri="{FF2B5EF4-FFF2-40B4-BE49-F238E27FC236}">
                <a16:creationId xmlns:a16="http://schemas.microsoft.com/office/drawing/2014/main" id="{9248804D-BEE3-4DCC-B20E-F1B1DC0729E8}"/>
              </a:ext>
            </a:extLst>
          </p:cNvPr>
          <p:cNvSpPr/>
          <p:nvPr/>
        </p:nvSpPr>
        <p:spPr bwMode="auto">
          <a:xfrm>
            <a:off x="1237958" y="3734972"/>
            <a:ext cx="5481710" cy="2300068"/>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6" name="Rectangle 5">
            <a:extLst>
              <a:ext uri="{FF2B5EF4-FFF2-40B4-BE49-F238E27FC236}">
                <a16:creationId xmlns:a16="http://schemas.microsoft.com/office/drawing/2014/main" id="{3FB09171-3F23-41C8-B8BB-079FEA216A51}"/>
              </a:ext>
            </a:extLst>
          </p:cNvPr>
          <p:cNvSpPr/>
          <p:nvPr/>
        </p:nvSpPr>
        <p:spPr bwMode="auto">
          <a:xfrm>
            <a:off x="4947139" y="1244990"/>
            <a:ext cx="2757267" cy="1962444"/>
          </a:xfrm>
          <a:prstGeom prst="rect">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7" name="Rectangle 6">
            <a:extLst>
              <a:ext uri="{FF2B5EF4-FFF2-40B4-BE49-F238E27FC236}">
                <a16:creationId xmlns:a16="http://schemas.microsoft.com/office/drawing/2014/main" id="{6F0BADF6-30F8-4A6A-A09D-97C0E6E95FE2}"/>
              </a:ext>
            </a:extLst>
          </p:cNvPr>
          <p:cNvSpPr/>
          <p:nvPr/>
        </p:nvSpPr>
        <p:spPr bwMode="auto">
          <a:xfrm>
            <a:off x="8351524" y="1329396"/>
            <a:ext cx="2757267" cy="1962444"/>
          </a:xfrm>
          <a:prstGeom prst="rect">
            <a:avLst/>
          </a:prstGeom>
          <a:blipFill>
            <a:blip r:embed="rId5"/>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8" name="Rectangle 7">
            <a:extLst>
              <a:ext uri="{FF2B5EF4-FFF2-40B4-BE49-F238E27FC236}">
                <a16:creationId xmlns:a16="http://schemas.microsoft.com/office/drawing/2014/main" id="{3A0C9DAF-CF6A-48EA-9AA7-148C05BC912D}"/>
              </a:ext>
            </a:extLst>
          </p:cNvPr>
          <p:cNvSpPr/>
          <p:nvPr/>
        </p:nvSpPr>
        <p:spPr bwMode="auto">
          <a:xfrm>
            <a:off x="7704407" y="3705395"/>
            <a:ext cx="3598988" cy="2300067"/>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 name="TextBox 8">
            <a:extLst>
              <a:ext uri="{FF2B5EF4-FFF2-40B4-BE49-F238E27FC236}">
                <a16:creationId xmlns:a16="http://schemas.microsoft.com/office/drawing/2014/main" id="{5412E2D1-0496-41C3-A481-2391DA72A0D4}"/>
              </a:ext>
            </a:extLst>
          </p:cNvPr>
          <p:cNvSpPr txBox="1"/>
          <p:nvPr/>
        </p:nvSpPr>
        <p:spPr>
          <a:xfrm>
            <a:off x="1237957" y="3235570"/>
            <a:ext cx="2124221" cy="369332"/>
          </a:xfrm>
          <a:prstGeom prst="rect">
            <a:avLst/>
          </a:prstGeom>
          <a:noFill/>
        </p:spPr>
        <p:txBody>
          <a:bodyPr wrap="square" rtlCol="0">
            <a:spAutoFit/>
          </a:bodyPr>
          <a:lstStyle/>
          <a:p>
            <a:r>
              <a:rPr lang="en-US" dirty="0"/>
              <a:t>Database Server</a:t>
            </a:r>
          </a:p>
        </p:txBody>
      </p:sp>
      <p:sp>
        <p:nvSpPr>
          <p:cNvPr id="10" name="TextBox 9">
            <a:extLst>
              <a:ext uri="{FF2B5EF4-FFF2-40B4-BE49-F238E27FC236}">
                <a16:creationId xmlns:a16="http://schemas.microsoft.com/office/drawing/2014/main" id="{0F787518-BBA8-45FB-9B04-0C3B2EB4D3D3}"/>
              </a:ext>
            </a:extLst>
          </p:cNvPr>
          <p:cNvSpPr txBox="1"/>
          <p:nvPr/>
        </p:nvSpPr>
        <p:spPr>
          <a:xfrm>
            <a:off x="5962361" y="3261360"/>
            <a:ext cx="1756114" cy="369332"/>
          </a:xfrm>
          <a:prstGeom prst="rect">
            <a:avLst/>
          </a:prstGeom>
          <a:noFill/>
        </p:spPr>
        <p:txBody>
          <a:bodyPr wrap="square" rtlCol="0">
            <a:spAutoFit/>
          </a:bodyPr>
          <a:lstStyle/>
          <a:p>
            <a:r>
              <a:rPr lang="en-US" dirty="0"/>
              <a:t>Web Server</a:t>
            </a:r>
          </a:p>
        </p:txBody>
      </p:sp>
      <p:sp>
        <p:nvSpPr>
          <p:cNvPr id="11" name="TextBox 10">
            <a:extLst>
              <a:ext uri="{FF2B5EF4-FFF2-40B4-BE49-F238E27FC236}">
                <a16:creationId xmlns:a16="http://schemas.microsoft.com/office/drawing/2014/main" id="{8A865A40-3D77-4CF2-B0DF-CB79FE2B9345}"/>
              </a:ext>
            </a:extLst>
          </p:cNvPr>
          <p:cNvSpPr txBox="1"/>
          <p:nvPr/>
        </p:nvSpPr>
        <p:spPr>
          <a:xfrm>
            <a:off x="8759487" y="3315284"/>
            <a:ext cx="2349303" cy="369332"/>
          </a:xfrm>
          <a:prstGeom prst="rect">
            <a:avLst/>
          </a:prstGeom>
          <a:noFill/>
        </p:spPr>
        <p:txBody>
          <a:bodyPr wrap="square" rtlCol="0">
            <a:spAutoFit/>
          </a:bodyPr>
          <a:lstStyle/>
          <a:p>
            <a:r>
              <a:rPr lang="en-US" dirty="0"/>
              <a:t>Application  Server</a:t>
            </a:r>
          </a:p>
        </p:txBody>
      </p:sp>
      <p:sp>
        <p:nvSpPr>
          <p:cNvPr id="12" name="TextBox 11">
            <a:extLst>
              <a:ext uri="{FF2B5EF4-FFF2-40B4-BE49-F238E27FC236}">
                <a16:creationId xmlns:a16="http://schemas.microsoft.com/office/drawing/2014/main" id="{F15D9EFA-7269-4A3A-A825-414CC85151BA}"/>
              </a:ext>
            </a:extLst>
          </p:cNvPr>
          <p:cNvSpPr txBox="1"/>
          <p:nvPr/>
        </p:nvSpPr>
        <p:spPr>
          <a:xfrm>
            <a:off x="2257866" y="6126477"/>
            <a:ext cx="2349303" cy="369332"/>
          </a:xfrm>
          <a:prstGeom prst="rect">
            <a:avLst/>
          </a:prstGeom>
          <a:noFill/>
        </p:spPr>
        <p:txBody>
          <a:bodyPr wrap="square" rtlCol="0">
            <a:spAutoFit/>
          </a:bodyPr>
          <a:lstStyle/>
          <a:p>
            <a:r>
              <a:rPr lang="en-US" dirty="0"/>
              <a:t>Mail Server</a:t>
            </a:r>
          </a:p>
        </p:txBody>
      </p:sp>
      <p:sp>
        <p:nvSpPr>
          <p:cNvPr id="13" name="TextBox 12">
            <a:extLst>
              <a:ext uri="{FF2B5EF4-FFF2-40B4-BE49-F238E27FC236}">
                <a16:creationId xmlns:a16="http://schemas.microsoft.com/office/drawing/2014/main" id="{D5B73EF0-6835-4514-83E4-FB7B4F947BD8}"/>
              </a:ext>
            </a:extLst>
          </p:cNvPr>
          <p:cNvSpPr txBox="1"/>
          <p:nvPr/>
        </p:nvSpPr>
        <p:spPr>
          <a:xfrm>
            <a:off x="8532059" y="6154612"/>
            <a:ext cx="2349303" cy="369332"/>
          </a:xfrm>
          <a:prstGeom prst="rect">
            <a:avLst/>
          </a:prstGeom>
          <a:noFill/>
        </p:spPr>
        <p:txBody>
          <a:bodyPr wrap="square" rtlCol="0">
            <a:spAutoFit/>
          </a:bodyPr>
          <a:lstStyle/>
          <a:p>
            <a:r>
              <a:rPr lang="en-US" dirty="0"/>
              <a:t>Proxy  Server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1514-0C32-4928-89C0-E2B16EA419F7}"/>
              </a:ext>
            </a:extLst>
          </p:cNvPr>
          <p:cNvSpPr>
            <a:spLocks noGrp="1"/>
          </p:cNvSpPr>
          <p:nvPr>
            <p:ph type="title"/>
          </p:nvPr>
        </p:nvSpPr>
        <p:spPr/>
        <p:txBody>
          <a:bodyPr/>
          <a:lstStyle/>
          <a:p>
            <a:r>
              <a:rPr lang="en-US" dirty="0"/>
              <a:t>Web Services</a:t>
            </a:r>
          </a:p>
        </p:txBody>
      </p:sp>
    </p:spTree>
    <p:extLst>
      <p:ext uri="{BB962C8B-B14F-4D97-AF65-F5344CB8AC3E}">
        <p14:creationId xmlns:p14="http://schemas.microsoft.com/office/powerpoint/2010/main" val="23449088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a:t>
            </a:r>
          </a:p>
        </p:txBody>
      </p:sp>
      <p:sp>
        <p:nvSpPr>
          <p:cNvPr id="3" name="Content Placeholder 2"/>
          <p:cNvSpPr>
            <a:spLocks noGrp="1"/>
          </p:cNvSpPr>
          <p:nvPr>
            <p:ph idx="1"/>
          </p:nvPr>
        </p:nvSpPr>
        <p:spPr/>
        <p:txBody>
          <a:bodyPr/>
          <a:lstStyle/>
          <a:p>
            <a:r>
              <a:rPr lang="en-US" dirty="0"/>
              <a:t>Web service is a technology to communicate one programming language with another. </a:t>
            </a:r>
          </a:p>
          <a:p>
            <a:r>
              <a:rPr lang="en-US" dirty="0"/>
              <a:t>Web service provides a way to achieve interoperability.</a:t>
            </a:r>
          </a:p>
          <a:p>
            <a:r>
              <a:rPr lang="en-US" dirty="0"/>
              <a:t>For example:</a:t>
            </a:r>
          </a:p>
          <a:p>
            <a:pPr marL="0" indent="0">
              <a:buNone/>
            </a:pPr>
            <a:r>
              <a:rPr lang="en-US" dirty="0"/>
              <a:t>	</a:t>
            </a:r>
            <a:r>
              <a:rPr lang="en-US" b="1" dirty="0"/>
              <a:t>Java programming language can interact with PHP and </a:t>
            </a:r>
            <a:r>
              <a:rPr lang="en-US" b="1" dirty="0" err="1"/>
              <a:t>.Net</a:t>
            </a:r>
            <a:r>
              <a:rPr lang="en-US" b="1" dirty="0"/>
              <a:t> by using web services. </a:t>
            </a:r>
          </a:p>
        </p:txBody>
      </p:sp>
    </p:spTree>
    <p:extLst>
      <p:ext uri="{BB962C8B-B14F-4D97-AF65-F5344CB8AC3E}">
        <p14:creationId xmlns:p14="http://schemas.microsoft.com/office/powerpoint/2010/main" val="1433248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412D0F-0BB9-427D-B9D6-F7525028BCFF}"/>
              </a:ext>
            </a:extLst>
          </p:cNvPr>
          <p:cNvSpPr/>
          <p:nvPr/>
        </p:nvSpPr>
        <p:spPr bwMode="auto">
          <a:xfrm>
            <a:off x="4853354" y="2883877"/>
            <a:ext cx="2405575" cy="1617785"/>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Oval 4">
            <a:extLst>
              <a:ext uri="{FF2B5EF4-FFF2-40B4-BE49-F238E27FC236}">
                <a16:creationId xmlns:a16="http://schemas.microsoft.com/office/drawing/2014/main" id="{7385F1FB-CD27-48F7-ADAD-ECDDFDBAB06A}"/>
              </a:ext>
            </a:extLst>
          </p:cNvPr>
          <p:cNvSpPr/>
          <p:nvPr/>
        </p:nvSpPr>
        <p:spPr bwMode="auto">
          <a:xfrm>
            <a:off x="1378634" y="928468"/>
            <a:ext cx="2560320" cy="1899138"/>
          </a:xfrm>
          <a:prstGeom prst="ellipse">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6" name="Oval 5">
            <a:extLst>
              <a:ext uri="{FF2B5EF4-FFF2-40B4-BE49-F238E27FC236}">
                <a16:creationId xmlns:a16="http://schemas.microsoft.com/office/drawing/2014/main" id="{5762B466-3597-4CE5-86D6-63AF9AC21AE4}"/>
              </a:ext>
            </a:extLst>
          </p:cNvPr>
          <p:cNvSpPr/>
          <p:nvPr/>
        </p:nvSpPr>
        <p:spPr bwMode="auto">
          <a:xfrm>
            <a:off x="8564880" y="1254369"/>
            <a:ext cx="2560320" cy="1899138"/>
          </a:xfrm>
          <a:prstGeom prst="ellipse">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7" name="Oval 6">
            <a:extLst>
              <a:ext uri="{FF2B5EF4-FFF2-40B4-BE49-F238E27FC236}">
                <a16:creationId xmlns:a16="http://schemas.microsoft.com/office/drawing/2014/main" id="{12216CEE-239F-44E3-8E56-932558621BE9}"/>
              </a:ext>
            </a:extLst>
          </p:cNvPr>
          <p:cNvSpPr/>
          <p:nvPr/>
        </p:nvSpPr>
        <p:spPr bwMode="auto">
          <a:xfrm>
            <a:off x="5059680" y="459545"/>
            <a:ext cx="2560320" cy="1899138"/>
          </a:xfrm>
          <a:prstGeom prst="ellipse">
            <a:avLst/>
          </a:prstGeom>
          <a:blipFill>
            <a:blip r:embed="rId5"/>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8" name="Oval 7">
            <a:extLst>
              <a:ext uri="{FF2B5EF4-FFF2-40B4-BE49-F238E27FC236}">
                <a16:creationId xmlns:a16="http://schemas.microsoft.com/office/drawing/2014/main" id="{B3783303-613E-4F08-9680-3F6A7A13D41D}"/>
              </a:ext>
            </a:extLst>
          </p:cNvPr>
          <p:cNvSpPr/>
          <p:nvPr/>
        </p:nvSpPr>
        <p:spPr bwMode="auto">
          <a:xfrm>
            <a:off x="1083212" y="3429000"/>
            <a:ext cx="3008142" cy="2348132"/>
          </a:xfrm>
          <a:prstGeom prst="ellipse">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 name="Oval 8">
            <a:extLst>
              <a:ext uri="{FF2B5EF4-FFF2-40B4-BE49-F238E27FC236}">
                <a16:creationId xmlns:a16="http://schemas.microsoft.com/office/drawing/2014/main" id="{C3BB5C25-BFC2-4AEA-AB3E-C954CE463E62}"/>
              </a:ext>
            </a:extLst>
          </p:cNvPr>
          <p:cNvSpPr/>
          <p:nvPr/>
        </p:nvSpPr>
        <p:spPr bwMode="auto">
          <a:xfrm rot="19005971">
            <a:off x="7620000" y="3587262"/>
            <a:ext cx="4039773" cy="2459501"/>
          </a:xfrm>
          <a:prstGeom prst="ellipse">
            <a:avLst/>
          </a:prstGeom>
          <a:blipFill>
            <a:blip r:embed="rId7"/>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0" name="Oval 9">
            <a:extLst>
              <a:ext uri="{FF2B5EF4-FFF2-40B4-BE49-F238E27FC236}">
                <a16:creationId xmlns:a16="http://schemas.microsoft.com/office/drawing/2014/main" id="{264B15B1-790D-484E-A982-CF1CC36EC52E}"/>
              </a:ext>
            </a:extLst>
          </p:cNvPr>
          <p:cNvSpPr/>
          <p:nvPr/>
        </p:nvSpPr>
        <p:spPr bwMode="auto">
          <a:xfrm>
            <a:off x="5033889" y="4962379"/>
            <a:ext cx="2560320" cy="1899138"/>
          </a:xfrm>
          <a:prstGeom prst="ellipse">
            <a:avLst/>
          </a:prstGeom>
          <a:blipFill>
            <a:blip r:embed="rId8"/>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cxnSp>
        <p:nvCxnSpPr>
          <p:cNvPr id="12" name="Straight Arrow Connector 11">
            <a:extLst>
              <a:ext uri="{FF2B5EF4-FFF2-40B4-BE49-F238E27FC236}">
                <a16:creationId xmlns:a16="http://schemas.microsoft.com/office/drawing/2014/main" id="{30F493E2-D858-491C-8517-260F27F0D2FB}"/>
              </a:ext>
            </a:extLst>
          </p:cNvPr>
          <p:cNvCxnSpPr/>
          <p:nvPr/>
        </p:nvCxnSpPr>
        <p:spPr bwMode="auto">
          <a:xfrm>
            <a:off x="3938954" y="2358683"/>
            <a:ext cx="914400" cy="4689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EA6AE78E-0A57-4CA3-B18B-C2B109359E95}"/>
              </a:ext>
            </a:extLst>
          </p:cNvPr>
          <p:cNvCxnSpPr>
            <a:cxnSpLocks/>
          </p:cNvCxnSpPr>
          <p:nvPr/>
        </p:nvCxnSpPr>
        <p:spPr bwMode="auto">
          <a:xfrm flipV="1">
            <a:off x="6053123" y="4557933"/>
            <a:ext cx="3018" cy="4202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081ADCDA-C36B-4636-8140-0CE2CA2CEA85}"/>
              </a:ext>
            </a:extLst>
          </p:cNvPr>
          <p:cNvCxnSpPr>
            <a:cxnSpLocks/>
          </p:cNvCxnSpPr>
          <p:nvPr/>
        </p:nvCxnSpPr>
        <p:spPr bwMode="auto">
          <a:xfrm flipH="1">
            <a:off x="7411329" y="2794781"/>
            <a:ext cx="1211832" cy="5375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BCE426D1-006A-4446-B40B-C5B2F9CA5015}"/>
              </a:ext>
            </a:extLst>
          </p:cNvPr>
          <p:cNvCxnSpPr>
            <a:cxnSpLocks/>
          </p:cNvCxnSpPr>
          <p:nvPr/>
        </p:nvCxnSpPr>
        <p:spPr bwMode="auto">
          <a:xfrm>
            <a:off x="6278213" y="2361614"/>
            <a:ext cx="30141" cy="45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B55A1702-5921-403B-9D15-CF11ADE5591A}"/>
              </a:ext>
            </a:extLst>
          </p:cNvPr>
          <p:cNvCxnSpPr>
            <a:cxnSpLocks/>
          </p:cNvCxnSpPr>
          <p:nvPr/>
        </p:nvCxnSpPr>
        <p:spPr bwMode="auto">
          <a:xfrm flipV="1">
            <a:off x="3786554" y="3742006"/>
            <a:ext cx="914400" cy="468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Arrow: Left 22">
            <a:extLst>
              <a:ext uri="{FF2B5EF4-FFF2-40B4-BE49-F238E27FC236}">
                <a16:creationId xmlns:a16="http://schemas.microsoft.com/office/drawing/2014/main" id="{CBAAD400-A09A-4653-888E-4B656FA16583}"/>
              </a:ext>
            </a:extLst>
          </p:cNvPr>
          <p:cNvSpPr/>
          <p:nvPr/>
        </p:nvSpPr>
        <p:spPr bwMode="auto">
          <a:xfrm>
            <a:off x="7372809" y="3736753"/>
            <a:ext cx="1391363" cy="525172"/>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41"/>
              </a:solidFill>
              <a:effectLst/>
              <a:latin typeface="Arial" pitchFamily="34" charset="0"/>
              <a:ea typeface="ＭＳ Ｐゴシック"/>
              <a:cs typeface="ＭＳ Ｐゴシック"/>
            </a:endParaRPr>
          </a:p>
        </p:txBody>
      </p:sp>
      <p:sp>
        <p:nvSpPr>
          <p:cNvPr id="25" name="Arrow: Up-Down 24">
            <a:extLst>
              <a:ext uri="{FF2B5EF4-FFF2-40B4-BE49-F238E27FC236}">
                <a16:creationId xmlns:a16="http://schemas.microsoft.com/office/drawing/2014/main" id="{8A0BD486-FCCB-4B0F-B70A-642C444E751D}"/>
              </a:ext>
            </a:extLst>
          </p:cNvPr>
          <p:cNvSpPr/>
          <p:nvPr/>
        </p:nvSpPr>
        <p:spPr bwMode="auto">
          <a:xfrm>
            <a:off x="8528705" y="4962379"/>
            <a:ext cx="484632" cy="1216152"/>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2564575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35CDBEB-5D38-4772-8FB7-82CC8FFE0910}"/>
              </a:ext>
            </a:extLst>
          </p:cNvPr>
          <p:cNvSpPr>
            <a:spLocks noGrp="1" noChangeArrowheads="1"/>
          </p:cNvSpPr>
          <p:nvPr>
            <p:ph type="title" idx="4294967295"/>
          </p:nvPr>
        </p:nvSpPr>
        <p:spPr>
          <a:xfrm>
            <a:off x="1550988" y="152400"/>
            <a:ext cx="7162800" cy="685800"/>
          </a:xfrm>
        </p:spPr>
        <p:txBody>
          <a:bodyPr>
            <a:normAutofit/>
          </a:bodyPr>
          <a:lstStyle/>
          <a:p>
            <a:pPr eaLnBrk="1" hangingPunct="1">
              <a:defRPr/>
            </a:pPr>
            <a:r>
              <a:rPr lang="en-US" b="1">
                <a:solidFill>
                  <a:schemeClr val="tx1"/>
                </a:solidFill>
              </a:rPr>
              <a:t>Session Objective</a:t>
            </a:r>
            <a:endParaRPr lang="en-US" b="1" dirty="0">
              <a:solidFill>
                <a:schemeClr val="tx1"/>
              </a:solidFill>
            </a:endParaRPr>
          </a:p>
        </p:txBody>
      </p:sp>
      <p:sp>
        <p:nvSpPr>
          <p:cNvPr id="6147" name="Rectangle 3">
            <a:extLst>
              <a:ext uri="{FF2B5EF4-FFF2-40B4-BE49-F238E27FC236}">
                <a16:creationId xmlns:a16="http://schemas.microsoft.com/office/drawing/2014/main" id="{D0F6E4BD-30C4-4F3F-B0C9-64489FC09FE0}"/>
              </a:ext>
            </a:extLst>
          </p:cNvPr>
          <p:cNvSpPr>
            <a:spLocks noGrp="1" noChangeArrowheads="1"/>
          </p:cNvSpPr>
          <p:nvPr>
            <p:ph type="body" idx="4294967295"/>
          </p:nvPr>
        </p:nvSpPr>
        <p:spPr>
          <a:xfrm>
            <a:off x="1543050" y="1066800"/>
            <a:ext cx="8229600" cy="4419600"/>
          </a:xfrm>
        </p:spPr>
        <p:txBody>
          <a:bodyPr/>
          <a:lstStyle/>
          <a:p>
            <a:pPr lvl="2" eaLnBrk="1" hangingPunct="1"/>
            <a:endParaRPr lang="en-US" altLang="en-US"/>
          </a:p>
          <a:p>
            <a:pPr marL="457200" lvl="1" indent="0" algn="just">
              <a:buNone/>
            </a:pPr>
            <a:endParaRPr lang="en-US" altLang="en-US"/>
          </a:p>
          <a:p>
            <a:pPr lvl="2" eaLnBrk="1" hangingPunct="1"/>
            <a:endParaRPr lang="en-US" altLang="en-US"/>
          </a:p>
          <a:p>
            <a:pPr lvl="2" eaLnBrk="1" hangingPunct="1"/>
            <a:endParaRPr lang="en-US" altLang="en-US"/>
          </a:p>
          <a:p>
            <a:pPr lvl="2" eaLnBrk="1" hangingPunct="1"/>
            <a:endParaRPr lang="en-US" altLang="en-US"/>
          </a:p>
          <a:p>
            <a:pPr lvl="2" eaLnBrk="1" hangingPunct="1"/>
            <a:endParaRPr lang="en-US" altLang="en-US"/>
          </a:p>
          <a:p>
            <a:pPr lvl="2" eaLnBrk="1" hangingPunct="1"/>
            <a:endParaRPr lang="en-US" altLang="en-US"/>
          </a:p>
          <a:p>
            <a:pPr lvl="2" eaLnBrk="1" hangingPunct="1"/>
            <a:endParaRPr lang="en-US" altLang="en-US"/>
          </a:p>
        </p:txBody>
      </p:sp>
      <p:sp>
        <p:nvSpPr>
          <p:cNvPr id="6148" name="Rectangle 3">
            <a:extLst>
              <a:ext uri="{FF2B5EF4-FFF2-40B4-BE49-F238E27FC236}">
                <a16:creationId xmlns:a16="http://schemas.microsoft.com/office/drawing/2014/main" id="{0F6F0CE1-C378-4A20-80BF-4C03D677D4E9}"/>
              </a:ext>
            </a:extLst>
          </p:cNvPr>
          <p:cNvSpPr txBox="1">
            <a:spLocks noChangeArrowheads="1"/>
          </p:cNvSpPr>
          <p:nvPr/>
        </p:nvSpPr>
        <p:spPr bwMode="auto">
          <a:xfrm>
            <a:off x="1981200" y="10668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lvl="2" eaLnBrk="1" hangingPunct="1"/>
            <a:endParaRPr lang="en-US" altLang="en-US" dirty="0"/>
          </a:p>
          <a:p>
            <a:pPr>
              <a:buFont typeface="Times" panose="02020603050405020304" pitchFamily="18" charset="0"/>
              <a:buNone/>
            </a:pPr>
            <a:endParaRPr lang="en-US" altLang="en-US" dirty="0"/>
          </a:p>
          <a:p>
            <a:pPr>
              <a:buFont typeface="Times" panose="02020603050405020304" pitchFamily="18" charset="0"/>
              <a:buNone/>
            </a:pPr>
            <a:r>
              <a:rPr lang="en-US" altLang="en-US" dirty="0"/>
              <a:t>	</a:t>
            </a:r>
            <a:r>
              <a:rPr lang="en-US" altLang="en-US" sz="2400" dirty="0"/>
              <a:t>Describe Internet services</a:t>
            </a:r>
          </a:p>
          <a:p>
            <a:pPr>
              <a:buFont typeface="Times" panose="02020603050405020304" pitchFamily="18" charset="0"/>
              <a:buNone/>
            </a:pPr>
            <a:r>
              <a:rPr lang="en-US" altLang="en-US" sz="2400" dirty="0"/>
              <a:t> 	Describe the World Wide Web</a:t>
            </a:r>
          </a:p>
          <a:p>
            <a:pPr>
              <a:buFont typeface="Times" panose="02020603050405020304" pitchFamily="18" charset="0"/>
              <a:buNone/>
            </a:pPr>
            <a:r>
              <a:rPr lang="en-US" altLang="en-US" sz="2400" dirty="0"/>
              <a:t> 	Distinguish between web applications and web sites</a:t>
            </a:r>
          </a:p>
          <a:p>
            <a:pPr>
              <a:buFont typeface="Times" panose="02020603050405020304" pitchFamily="18" charset="0"/>
              <a:buNone/>
            </a:pPr>
            <a:r>
              <a:rPr lang="en-US" altLang="en-US" sz="2400" dirty="0"/>
              <a:t>  	Server </a:t>
            </a:r>
          </a:p>
          <a:p>
            <a:pPr lvl="1" algn="just" eaLnBrk="1" hangingPunct="1">
              <a:buFont typeface="Wingdings" panose="05000000000000000000" pitchFamily="2" charset="2"/>
              <a:buChar char="§"/>
            </a:pPr>
            <a:endParaRPr lang="en-US" altLang="en-US" dirty="0"/>
          </a:p>
          <a:p>
            <a:pPr lvl="2" eaLnBrk="1" hangingPunct="1"/>
            <a:endParaRPr lang="en-US" altLang="en-US" dirty="0"/>
          </a:p>
          <a:p>
            <a:pPr lvl="2" eaLnBrk="1" hangingPunct="1"/>
            <a:endParaRPr lang="en-US" altLang="en-US" dirty="0"/>
          </a:p>
          <a:p>
            <a:pPr lvl="2" eaLnBrk="1" hangingPunct="1"/>
            <a:endParaRPr lang="en-US" altLang="en-US" dirty="0"/>
          </a:p>
          <a:p>
            <a:pPr lvl="2" eaLnBrk="1" hangingPunct="1"/>
            <a:endParaRPr lang="en-US" altLang="en-US" dirty="0"/>
          </a:p>
          <a:p>
            <a:pPr lvl="2" eaLnBrk="1" hangingPunct="1"/>
            <a:endParaRPr lang="en-US" altLang="en-US" dirty="0"/>
          </a:p>
          <a:p>
            <a:pPr lvl="2" eaLnBrk="1" hangingPunct="1"/>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Services</a:t>
            </a:r>
          </a:p>
        </p:txBody>
      </p:sp>
      <p:sp>
        <p:nvSpPr>
          <p:cNvPr id="3" name="Content Placeholder 2"/>
          <p:cNvSpPr>
            <a:spLocks noGrp="1"/>
          </p:cNvSpPr>
          <p:nvPr>
            <p:ph idx="1"/>
          </p:nvPr>
        </p:nvSpPr>
        <p:spPr/>
        <p:txBody>
          <a:bodyPr/>
          <a:lstStyle/>
          <a:p>
            <a:r>
              <a:rPr lang="en-US" dirty="0"/>
              <a:t>There are mainly two types of web services</a:t>
            </a:r>
          </a:p>
          <a:p>
            <a:pPr lvl="1"/>
            <a:r>
              <a:rPr lang="en-US" dirty="0"/>
              <a:t>SOAP web services.</a:t>
            </a:r>
          </a:p>
          <a:p>
            <a:pPr lvl="1"/>
            <a:r>
              <a:rPr lang="en-US" dirty="0" err="1"/>
              <a:t>RESTful</a:t>
            </a:r>
            <a:r>
              <a:rPr lang="en-US" dirty="0"/>
              <a:t> web services.</a:t>
            </a:r>
          </a:p>
          <a:p>
            <a:pPr marL="609036" lvl="1" indent="0">
              <a:buNone/>
            </a:pPr>
            <a:endParaRPr lang="en-US" dirty="0"/>
          </a:p>
          <a:p>
            <a:pPr marL="0" lvl="0" indent="0">
              <a:buNone/>
            </a:pPr>
            <a:r>
              <a:rPr lang="en-US"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809" y="2403527"/>
            <a:ext cx="4940981" cy="3499831"/>
          </a:xfrm>
          <a:prstGeom prst="rect">
            <a:avLst/>
          </a:prstGeom>
          <a:ln>
            <a:solidFill>
              <a:schemeClr val="tx1">
                <a:lumMod val="75000"/>
                <a:lumOff val="25000"/>
              </a:schemeClr>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
        <p:nvSpPr>
          <p:cNvPr id="8" name="Cloud Callout 7"/>
          <p:cNvSpPr/>
          <p:nvPr/>
        </p:nvSpPr>
        <p:spPr bwMode="auto">
          <a:xfrm>
            <a:off x="7876038" y="0"/>
            <a:ext cx="2786742" cy="2035799"/>
          </a:xfrm>
          <a:prstGeom prst="cloudCallout">
            <a:avLst>
              <a:gd name="adj1" fmla="val -26041"/>
              <a:gd name="adj2" fmla="val 88879"/>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a:t>Rides directly on HTTP. Plain and simple.</a:t>
            </a:r>
          </a:p>
        </p:txBody>
      </p:sp>
      <p:sp>
        <p:nvSpPr>
          <p:cNvPr id="9" name="Cloud Callout 8"/>
          <p:cNvSpPr/>
          <p:nvPr/>
        </p:nvSpPr>
        <p:spPr bwMode="auto">
          <a:xfrm>
            <a:off x="9448559" y="4025347"/>
            <a:ext cx="2675848" cy="2547256"/>
          </a:xfrm>
          <a:prstGeom prst="cloudCallout">
            <a:avLst>
              <a:gd name="adj1" fmla="val -70736"/>
              <a:gd name="adj2" fmla="val -44870"/>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a:t>The coach is the soap. It wraps the data to be carried.</a:t>
            </a:r>
          </a:p>
        </p:txBody>
      </p:sp>
    </p:spTree>
    <p:extLst>
      <p:ext uri="{BB962C8B-B14F-4D97-AF65-F5344CB8AC3E}">
        <p14:creationId xmlns:p14="http://schemas.microsoft.com/office/powerpoint/2010/main" val="99825666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Vs REST</a:t>
            </a:r>
          </a:p>
        </p:txBody>
      </p:sp>
      <p:graphicFrame>
        <p:nvGraphicFramePr>
          <p:cNvPr id="4" name="Content Placeholder 3"/>
          <p:cNvGraphicFramePr>
            <a:graphicFrameLocks noGrp="1"/>
          </p:cNvGraphicFramePr>
          <p:nvPr>
            <p:ph idx="1"/>
          </p:nvPr>
        </p:nvGraphicFramePr>
        <p:xfrm>
          <a:off x="1082938" y="2674791"/>
          <a:ext cx="9389661" cy="3220580"/>
        </p:xfrm>
        <a:graphic>
          <a:graphicData uri="http://schemas.openxmlformats.org/drawingml/2006/table">
            <a:tbl>
              <a:tblPr firstRow="1" firstCol="1" bandRow="1">
                <a:tableStyleId>{00A15C55-8517-42AA-B614-E9B94910E393}</a:tableStyleId>
              </a:tblPr>
              <a:tblGrid>
                <a:gridCol w="982640">
                  <a:extLst>
                    <a:ext uri="{9D8B030D-6E8A-4147-A177-3AD203B41FA5}">
                      <a16:colId xmlns:a16="http://schemas.microsoft.com/office/drawing/2014/main" val="20000"/>
                    </a:ext>
                  </a:extLst>
                </a:gridCol>
                <a:gridCol w="3655701">
                  <a:extLst>
                    <a:ext uri="{9D8B030D-6E8A-4147-A177-3AD203B41FA5}">
                      <a16:colId xmlns:a16="http://schemas.microsoft.com/office/drawing/2014/main" val="20001"/>
                    </a:ext>
                  </a:extLst>
                </a:gridCol>
                <a:gridCol w="4751320">
                  <a:extLst>
                    <a:ext uri="{9D8B030D-6E8A-4147-A177-3AD203B41FA5}">
                      <a16:colId xmlns:a16="http://schemas.microsoft.com/office/drawing/2014/main" val="20002"/>
                    </a:ext>
                  </a:extLst>
                </a:gridCol>
              </a:tblGrid>
              <a:tr h="638693">
                <a:tc>
                  <a:txBody>
                    <a:bodyPr/>
                    <a:lstStyle/>
                    <a:p>
                      <a:pPr marL="0" marR="0">
                        <a:lnSpc>
                          <a:spcPct val="107000"/>
                        </a:lnSpc>
                        <a:spcBef>
                          <a:spcPts val="0"/>
                        </a:spcBef>
                        <a:spcAft>
                          <a:spcPts val="0"/>
                        </a:spcAft>
                      </a:pPr>
                      <a:r>
                        <a:rPr lang="en-US" sz="2800" dirty="0">
                          <a:effectLst/>
                        </a:rPr>
                        <a:t>No.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2800" dirty="0">
                          <a:effectLst/>
                        </a:rPr>
                        <a:t>SOAP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2800">
                          <a:effectLst/>
                        </a:rPr>
                        <a:t>REST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533932">
                <a:tc>
                  <a:txBody>
                    <a:bodyPr/>
                    <a:lstStyle/>
                    <a:p>
                      <a:pPr marL="190500" marR="0" algn="just">
                        <a:lnSpc>
                          <a:spcPts val="1725"/>
                        </a:lnSpc>
                        <a:spcBef>
                          <a:spcPts val="0"/>
                        </a:spcBef>
                        <a:spcAft>
                          <a:spcPts val="0"/>
                        </a:spcAf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rPr>
                        <a:t>SOAP is a protocol.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REST is an architectural style.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33932">
                <a:tc>
                  <a:txBody>
                    <a:bodyPr/>
                    <a:lstStyle/>
                    <a:p>
                      <a:pPr marL="190500" marR="0" algn="just">
                        <a:lnSpc>
                          <a:spcPts val="1725"/>
                        </a:lnSpc>
                        <a:spcBef>
                          <a:spcPts val="0"/>
                        </a:spcBef>
                        <a:spcAft>
                          <a:spcPts val="0"/>
                        </a:spcAft>
                      </a:pPr>
                      <a:r>
                        <a:rPr lang="en-US" sz="1800">
                          <a:effectLst/>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SOAP stands for Simple Object Access Protocol.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REST stands for REpresentational State Transfer.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33932">
                <a:tc>
                  <a:txBody>
                    <a:bodyPr/>
                    <a:lstStyle/>
                    <a:p>
                      <a:pPr marL="190500" marR="0" algn="just">
                        <a:lnSpc>
                          <a:spcPts val="1725"/>
                        </a:lnSpc>
                        <a:spcBef>
                          <a:spcPts val="0"/>
                        </a:spcBef>
                        <a:spcAft>
                          <a:spcPts val="0"/>
                        </a:spcAft>
                      </a:pPr>
                      <a:r>
                        <a:rPr lang="en-US" sz="18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JAX-WS is the java API for SOAP web services.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JAX-RS is the java API for RESTful web services.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846926">
                <a:tc>
                  <a:txBody>
                    <a:bodyPr/>
                    <a:lstStyle/>
                    <a:p>
                      <a:pPr marL="190500" marR="0" algn="just">
                        <a:lnSpc>
                          <a:spcPts val="1725"/>
                        </a:lnSpc>
                        <a:spcBef>
                          <a:spcPts val="0"/>
                        </a:spcBef>
                        <a:spcAft>
                          <a:spcPts val="0"/>
                        </a:spcAft>
                      </a:pPr>
                      <a:r>
                        <a:rPr lang="en-US" sz="1800">
                          <a:effectLst/>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SOAP permits XML data format only.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rPr>
                        <a:t>REST permits different data format such as Plain text, HTML, XML, JSON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630" y="1103163"/>
            <a:ext cx="5500914" cy="1562100"/>
          </a:xfrm>
          <a:prstGeom prst="ellipse">
            <a:avLst/>
          </a:prstGeom>
          <a:ln>
            <a:noFill/>
          </a:ln>
          <a:effectLst>
            <a:softEdge rad="112500"/>
          </a:effectLst>
        </p:spPr>
      </p:pic>
    </p:spTree>
    <p:extLst>
      <p:ext uri="{BB962C8B-B14F-4D97-AF65-F5344CB8AC3E}">
        <p14:creationId xmlns:p14="http://schemas.microsoft.com/office/powerpoint/2010/main" val="291002393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Vs REST</a:t>
            </a:r>
          </a:p>
        </p:txBody>
      </p:sp>
      <p:graphicFrame>
        <p:nvGraphicFramePr>
          <p:cNvPr id="4" name="Content Placeholder 3"/>
          <p:cNvGraphicFramePr>
            <a:graphicFrameLocks noGrp="1"/>
          </p:cNvGraphicFramePr>
          <p:nvPr>
            <p:ph idx="1"/>
          </p:nvPr>
        </p:nvGraphicFramePr>
        <p:xfrm>
          <a:off x="1082938" y="2674791"/>
          <a:ext cx="9389661" cy="3493098"/>
        </p:xfrm>
        <a:graphic>
          <a:graphicData uri="http://schemas.openxmlformats.org/drawingml/2006/table">
            <a:tbl>
              <a:tblPr firstRow="1" firstCol="1" bandRow="1">
                <a:tableStyleId>{00A15C55-8517-42AA-B614-E9B94910E393}</a:tableStyleId>
              </a:tblPr>
              <a:tblGrid>
                <a:gridCol w="982640">
                  <a:extLst>
                    <a:ext uri="{9D8B030D-6E8A-4147-A177-3AD203B41FA5}">
                      <a16:colId xmlns:a16="http://schemas.microsoft.com/office/drawing/2014/main" val="20000"/>
                    </a:ext>
                  </a:extLst>
                </a:gridCol>
                <a:gridCol w="3655701">
                  <a:extLst>
                    <a:ext uri="{9D8B030D-6E8A-4147-A177-3AD203B41FA5}">
                      <a16:colId xmlns:a16="http://schemas.microsoft.com/office/drawing/2014/main" val="20001"/>
                    </a:ext>
                  </a:extLst>
                </a:gridCol>
                <a:gridCol w="4751320">
                  <a:extLst>
                    <a:ext uri="{9D8B030D-6E8A-4147-A177-3AD203B41FA5}">
                      <a16:colId xmlns:a16="http://schemas.microsoft.com/office/drawing/2014/main" val="20002"/>
                    </a:ext>
                  </a:extLst>
                </a:gridCol>
              </a:tblGrid>
              <a:tr h="638693">
                <a:tc>
                  <a:txBody>
                    <a:bodyPr/>
                    <a:lstStyle/>
                    <a:p>
                      <a:pPr marL="0" marR="0">
                        <a:lnSpc>
                          <a:spcPct val="107000"/>
                        </a:lnSpc>
                        <a:spcBef>
                          <a:spcPts val="0"/>
                        </a:spcBef>
                        <a:spcAft>
                          <a:spcPts val="0"/>
                        </a:spcAft>
                      </a:pPr>
                      <a:r>
                        <a:rPr lang="en-US" sz="2800" dirty="0">
                          <a:effectLst/>
                        </a:rPr>
                        <a:t>No.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2800" dirty="0">
                          <a:effectLst/>
                        </a:rPr>
                        <a:t>SOAP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2800">
                          <a:effectLst/>
                        </a:rPr>
                        <a:t>REST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533932">
                <a:tc>
                  <a:txBody>
                    <a:bodyPr/>
                    <a:lstStyle/>
                    <a:p>
                      <a:pPr marL="190500" marR="0" algn="just">
                        <a:lnSpc>
                          <a:spcPts val="1725"/>
                        </a:lnSpc>
                        <a:spcBef>
                          <a:spcPts val="0"/>
                        </a:spcBef>
                        <a:spcAft>
                          <a:spcPts val="0"/>
                        </a:spcAf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rPr>
                        <a:t>SOAP </a:t>
                      </a:r>
                      <a:r>
                        <a:rPr lang="en-US" sz="1800" dirty="0" err="1">
                          <a:effectLst/>
                        </a:rPr>
                        <a:t>OverHead</a:t>
                      </a:r>
                      <a:r>
                        <a:rPr lang="en-US" sz="1800" dirty="0">
                          <a:effectLst/>
                        </a:rPr>
                        <a:t> with its Head body and other Info.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rPr>
                        <a:t>REST will pass only the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33932">
                <a:tc>
                  <a:txBody>
                    <a:bodyPr/>
                    <a:lstStyle/>
                    <a:p>
                      <a:pPr marL="190500" marR="0" algn="just">
                        <a:lnSpc>
                          <a:spcPts val="1725"/>
                        </a:lnSpc>
                        <a:spcBef>
                          <a:spcPts val="0"/>
                        </a:spcBef>
                        <a:spcAft>
                          <a:spcPts val="0"/>
                        </a:spcAft>
                      </a:pPr>
                      <a:r>
                        <a:rPr lang="en-US" sz="1800" dirty="0">
                          <a:effectLst/>
                        </a:rPr>
                        <a:t>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rPr>
                        <a:t>In SOAP it is easy to specify the contracts using </a:t>
                      </a:r>
                      <a:r>
                        <a:rPr lang="en-US" sz="1800" dirty="0" err="1">
                          <a:effectLst/>
                        </a:rPr>
                        <a:t>xsd</a:t>
                      </a:r>
                      <a:r>
                        <a:rPr lang="en-US" sz="1800" dirty="0">
                          <a:effectLst/>
                        </a:rPr>
                        <a:t> and </a:t>
                      </a:r>
                      <a:r>
                        <a:rPr lang="en-US" sz="1800" dirty="0" err="1">
                          <a:effectLst/>
                        </a:rPr>
                        <a:t>wsdl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rPr>
                        <a:t>In REST it is possible from </a:t>
                      </a:r>
                      <a:r>
                        <a:rPr lang="en-US" sz="1800" dirty="0" err="1">
                          <a:effectLst/>
                        </a:rPr>
                        <a:t>wsdl</a:t>
                      </a:r>
                      <a:r>
                        <a:rPr lang="en-US" sz="1800" dirty="0">
                          <a:effectLst/>
                        </a:rPr>
                        <a:t> 2.0 (supporting for mobile application)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33932">
                <a:tc>
                  <a:txBody>
                    <a:bodyPr/>
                    <a:lstStyle/>
                    <a:p>
                      <a:pPr marL="190500" marR="0" algn="just">
                        <a:lnSpc>
                          <a:spcPts val="1725"/>
                        </a:lnSpc>
                        <a:spcBef>
                          <a:spcPts val="0"/>
                        </a:spcBef>
                        <a:spcAft>
                          <a:spcPts val="0"/>
                        </a:spcAft>
                      </a:pPr>
                      <a:r>
                        <a:rPr lang="en-US" sz="18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SOAP will follow the WS – standards(security ,Transaction Management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have to develop your own code for non functional requirements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846926">
                <a:tc>
                  <a:txBody>
                    <a:bodyPr/>
                    <a:lstStyle/>
                    <a:p>
                      <a:pPr marL="190500" marR="0" algn="just">
                        <a:lnSpc>
                          <a:spcPts val="1725"/>
                        </a:lnSpc>
                        <a:spcBef>
                          <a:spcPts val="0"/>
                        </a:spcBef>
                        <a:spcAft>
                          <a:spcPts val="0"/>
                        </a:spcAft>
                      </a:pPr>
                      <a:r>
                        <a:rPr lang="en-US" sz="1800">
                          <a:effectLst/>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SOAP permits XML data format only.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rPr>
                        <a:t>REST permits different data format such as Plain text, HTML, XML, JSON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630" y="1103163"/>
            <a:ext cx="5500914" cy="1562100"/>
          </a:xfrm>
          <a:prstGeom prst="ellipse">
            <a:avLst/>
          </a:prstGeom>
          <a:ln>
            <a:noFill/>
          </a:ln>
          <a:effectLst>
            <a:softEdge rad="112500"/>
          </a:effectLst>
        </p:spPr>
      </p:pic>
    </p:spTree>
    <p:extLst>
      <p:ext uri="{BB962C8B-B14F-4D97-AF65-F5344CB8AC3E}">
        <p14:creationId xmlns:p14="http://schemas.microsoft.com/office/powerpoint/2010/main" val="255290625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2454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Box 1">
            <a:extLst>
              <a:ext uri="{FF2B5EF4-FFF2-40B4-BE49-F238E27FC236}">
                <a16:creationId xmlns:a16="http://schemas.microsoft.com/office/drawing/2014/main" id="{74780D44-BEFA-426D-BFC4-D12306FC689B}"/>
              </a:ext>
            </a:extLst>
          </p:cNvPr>
          <p:cNvSpPr txBox="1">
            <a:spLocks noChangeArrowheads="1"/>
          </p:cNvSpPr>
          <p:nvPr/>
        </p:nvSpPr>
        <p:spPr bwMode="auto">
          <a:xfrm>
            <a:off x="1752600" y="3048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Evolution of Computers</a:t>
            </a:r>
            <a:endParaRPr lang="en-US" sz="3200" dirty="0">
              <a:solidFill>
                <a:schemeClr val="bg1"/>
              </a:solidFill>
              <a:latin typeface="+mj-lt"/>
              <a:ea typeface="+mj-ea"/>
              <a:cs typeface="+mj-cs"/>
            </a:endParaRPr>
          </a:p>
        </p:txBody>
      </p:sp>
      <p:sp>
        <p:nvSpPr>
          <p:cNvPr id="7174" name="TextBox 1">
            <a:extLst>
              <a:ext uri="{FF2B5EF4-FFF2-40B4-BE49-F238E27FC236}">
                <a16:creationId xmlns:a16="http://schemas.microsoft.com/office/drawing/2014/main" id="{34CB5DFD-C348-4F5B-AB47-90AC90F4D4E4}"/>
              </a:ext>
            </a:extLst>
          </p:cNvPr>
          <p:cNvSpPr txBox="1">
            <a:spLocks noChangeArrowheads="1"/>
          </p:cNvSpPr>
          <p:nvPr/>
        </p:nvSpPr>
        <p:spPr bwMode="auto">
          <a:xfrm>
            <a:off x="5181600" y="2362200"/>
            <a:ext cx="914400" cy="369888"/>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p:spPr>
        <p:txBody>
          <a:bodyPr>
            <a:spAutoFit/>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25" name="Rectangle: Rounded Corners 24">
            <a:extLst>
              <a:ext uri="{FF2B5EF4-FFF2-40B4-BE49-F238E27FC236}">
                <a16:creationId xmlns:a16="http://schemas.microsoft.com/office/drawing/2014/main" id="{021293B4-59EC-458E-89EC-46622A07AD29}"/>
              </a:ext>
            </a:extLst>
          </p:cNvPr>
          <p:cNvSpPr/>
          <p:nvPr/>
        </p:nvSpPr>
        <p:spPr bwMode="auto">
          <a:xfrm>
            <a:off x="4739640" y="6034457"/>
            <a:ext cx="2053882" cy="584201"/>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ＭＳ Ｐゴシック"/>
                <a:cs typeface="ＭＳ Ｐゴシック"/>
              </a:rPr>
              <a:t>N-Tier</a:t>
            </a:r>
          </a:p>
        </p:txBody>
      </p:sp>
      <p:sp>
        <p:nvSpPr>
          <p:cNvPr id="26" name="Rectangle: Rounded Corners 25">
            <a:extLst>
              <a:ext uri="{FF2B5EF4-FFF2-40B4-BE49-F238E27FC236}">
                <a16:creationId xmlns:a16="http://schemas.microsoft.com/office/drawing/2014/main" id="{FA3E6B49-7D7A-4718-9109-49DE0BA2052E}"/>
              </a:ext>
            </a:extLst>
          </p:cNvPr>
          <p:cNvSpPr/>
          <p:nvPr/>
        </p:nvSpPr>
        <p:spPr bwMode="auto">
          <a:xfrm>
            <a:off x="4739639" y="1384692"/>
            <a:ext cx="2069123" cy="584201"/>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ＭＳ Ｐゴシック"/>
                <a:cs typeface="ＭＳ Ｐゴシック"/>
              </a:rPr>
              <a:t>MAINFRAME</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27" name="Rectangle: Rounded Corners 26">
            <a:extLst>
              <a:ext uri="{FF2B5EF4-FFF2-40B4-BE49-F238E27FC236}">
                <a16:creationId xmlns:a16="http://schemas.microsoft.com/office/drawing/2014/main" id="{53E40429-F66D-4953-9A5D-11A8C113C715}"/>
              </a:ext>
            </a:extLst>
          </p:cNvPr>
          <p:cNvSpPr/>
          <p:nvPr/>
        </p:nvSpPr>
        <p:spPr bwMode="auto">
          <a:xfrm>
            <a:off x="4732020" y="2311869"/>
            <a:ext cx="2076742" cy="584201"/>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PC</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28" name="Rectangle: Rounded Corners 27">
            <a:extLst>
              <a:ext uri="{FF2B5EF4-FFF2-40B4-BE49-F238E27FC236}">
                <a16:creationId xmlns:a16="http://schemas.microsoft.com/office/drawing/2014/main" id="{6859B480-492D-48EC-9822-047C93C4B926}"/>
              </a:ext>
            </a:extLst>
          </p:cNvPr>
          <p:cNvSpPr/>
          <p:nvPr/>
        </p:nvSpPr>
        <p:spPr bwMode="auto">
          <a:xfrm>
            <a:off x="4739640" y="3196019"/>
            <a:ext cx="2076742" cy="584201"/>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ＭＳ Ｐゴシック"/>
                <a:cs typeface="ＭＳ Ｐゴシック"/>
              </a:rPr>
              <a:t>CLIENT/SERVER</a:t>
            </a:r>
            <a:endParaRPr kumimoji="0" lang="en-US"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29" name="Rectangle: Rounded Corners 28">
            <a:extLst>
              <a:ext uri="{FF2B5EF4-FFF2-40B4-BE49-F238E27FC236}">
                <a16:creationId xmlns:a16="http://schemas.microsoft.com/office/drawing/2014/main" id="{035F3413-7509-4B09-9237-66E848636571}"/>
              </a:ext>
            </a:extLst>
          </p:cNvPr>
          <p:cNvSpPr/>
          <p:nvPr/>
        </p:nvSpPr>
        <p:spPr bwMode="auto">
          <a:xfrm>
            <a:off x="4739640" y="4175559"/>
            <a:ext cx="2069122" cy="584201"/>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2-Tier</a:t>
            </a:r>
          </a:p>
        </p:txBody>
      </p:sp>
      <p:sp>
        <p:nvSpPr>
          <p:cNvPr id="30" name="Rectangle: Rounded Corners 29">
            <a:extLst>
              <a:ext uri="{FF2B5EF4-FFF2-40B4-BE49-F238E27FC236}">
                <a16:creationId xmlns:a16="http://schemas.microsoft.com/office/drawing/2014/main" id="{97231AC0-1FEF-4801-B671-258E2BA85E2E}"/>
              </a:ext>
            </a:extLst>
          </p:cNvPr>
          <p:cNvSpPr/>
          <p:nvPr/>
        </p:nvSpPr>
        <p:spPr bwMode="auto">
          <a:xfrm>
            <a:off x="4739640" y="5085079"/>
            <a:ext cx="2076742" cy="584201"/>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ＭＳ Ｐゴシック"/>
                <a:cs typeface="ＭＳ Ｐゴシック"/>
              </a:rPr>
              <a:t>3-Tier</a:t>
            </a:r>
          </a:p>
        </p:txBody>
      </p:sp>
      <p:cxnSp>
        <p:nvCxnSpPr>
          <p:cNvPr id="9" name="Straight Arrow Connector 8">
            <a:extLst>
              <a:ext uri="{FF2B5EF4-FFF2-40B4-BE49-F238E27FC236}">
                <a16:creationId xmlns:a16="http://schemas.microsoft.com/office/drawing/2014/main" id="{CAB443D8-875C-47F5-AD50-19E0DC12C44B}"/>
              </a:ext>
            </a:extLst>
          </p:cNvPr>
          <p:cNvCxnSpPr>
            <a:cxnSpLocks/>
            <a:stCxn id="26" idx="2"/>
            <a:endCxn id="27" idx="0"/>
          </p:cNvCxnSpPr>
          <p:nvPr/>
        </p:nvCxnSpPr>
        <p:spPr bwMode="auto">
          <a:xfrm flipH="1">
            <a:off x="5770391" y="1968893"/>
            <a:ext cx="3810" cy="342976"/>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1EFC656-2D87-4C8E-9F0D-B19D8362681E}"/>
              </a:ext>
            </a:extLst>
          </p:cNvPr>
          <p:cNvCxnSpPr/>
          <p:nvPr/>
        </p:nvCxnSpPr>
        <p:spPr bwMode="auto">
          <a:xfrm flipH="1">
            <a:off x="5757209" y="2878608"/>
            <a:ext cx="7620" cy="342976"/>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5545F2F1-E67D-4B60-9ADD-C598D03219D4}"/>
              </a:ext>
            </a:extLst>
          </p:cNvPr>
          <p:cNvCxnSpPr/>
          <p:nvPr/>
        </p:nvCxnSpPr>
        <p:spPr bwMode="auto">
          <a:xfrm flipH="1">
            <a:off x="5754859" y="3832865"/>
            <a:ext cx="7620" cy="342976"/>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FA7E8CDB-06EF-48F3-BFB1-CF0FAD52B41B}"/>
              </a:ext>
            </a:extLst>
          </p:cNvPr>
          <p:cNvCxnSpPr/>
          <p:nvPr/>
        </p:nvCxnSpPr>
        <p:spPr bwMode="auto">
          <a:xfrm flipH="1">
            <a:off x="5752512" y="4758987"/>
            <a:ext cx="7620" cy="342976"/>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F8013E0A-DBF4-406A-8E59-2E106ADCC1C2}"/>
              </a:ext>
            </a:extLst>
          </p:cNvPr>
          <p:cNvCxnSpPr/>
          <p:nvPr/>
        </p:nvCxnSpPr>
        <p:spPr bwMode="auto">
          <a:xfrm flipH="1">
            <a:off x="5778309" y="5699178"/>
            <a:ext cx="7620" cy="342976"/>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Mainframe Computers</a:t>
            </a:r>
            <a:endParaRPr lang="en-US" sz="3200" dirty="0">
              <a:solidFill>
                <a:schemeClr val="bg1"/>
              </a:solidFill>
              <a:latin typeface="+mj-lt"/>
              <a:ea typeface="+mj-ea"/>
              <a:cs typeface="+mj-cs"/>
            </a:endParaRPr>
          </a:p>
        </p:txBody>
      </p:sp>
      <p:sp>
        <p:nvSpPr>
          <p:cNvPr id="3" name="Rectangle 2">
            <a:extLst>
              <a:ext uri="{FF2B5EF4-FFF2-40B4-BE49-F238E27FC236}">
                <a16:creationId xmlns:a16="http://schemas.microsoft.com/office/drawing/2014/main" id="{E4BA7EE5-ADA6-4AF4-92D4-D5CC2A54A052}"/>
              </a:ext>
            </a:extLst>
          </p:cNvPr>
          <p:cNvSpPr/>
          <p:nvPr/>
        </p:nvSpPr>
        <p:spPr bwMode="auto">
          <a:xfrm>
            <a:off x="1237958" y="1160584"/>
            <a:ext cx="2377440" cy="1378634"/>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4" name="Rectangle 3">
            <a:extLst>
              <a:ext uri="{FF2B5EF4-FFF2-40B4-BE49-F238E27FC236}">
                <a16:creationId xmlns:a16="http://schemas.microsoft.com/office/drawing/2014/main" id="{B830AE68-6096-4720-8040-4FC6B0D269C1}"/>
              </a:ext>
            </a:extLst>
          </p:cNvPr>
          <p:cNvSpPr/>
          <p:nvPr/>
        </p:nvSpPr>
        <p:spPr bwMode="auto">
          <a:xfrm>
            <a:off x="9383151" y="1350499"/>
            <a:ext cx="2377440" cy="1519311"/>
          </a:xfrm>
          <a:prstGeom prst="rect">
            <a:avLst/>
          </a:prstGeom>
          <a:blipFill>
            <a:blip r:embed="rId4"/>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Rectangle 4">
            <a:extLst>
              <a:ext uri="{FF2B5EF4-FFF2-40B4-BE49-F238E27FC236}">
                <a16:creationId xmlns:a16="http://schemas.microsoft.com/office/drawing/2014/main" id="{4CBC4F58-0024-4719-B8D9-C2B4A3F488CA}"/>
              </a:ext>
            </a:extLst>
          </p:cNvPr>
          <p:cNvSpPr/>
          <p:nvPr/>
        </p:nvSpPr>
        <p:spPr bwMode="auto">
          <a:xfrm>
            <a:off x="4747846" y="1134011"/>
            <a:ext cx="3502857" cy="2419644"/>
          </a:xfrm>
          <a:prstGeom prst="rect">
            <a:avLst/>
          </a:prstGeom>
          <a:blipFill>
            <a:blip r:embed="rId5"/>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6" name="Rectangle 5">
            <a:extLst>
              <a:ext uri="{FF2B5EF4-FFF2-40B4-BE49-F238E27FC236}">
                <a16:creationId xmlns:a16="http://schemas.microsoft.com/office/drawing/2014/main" id="{961F5A87-FD98-4098-9798-AB662B62C72F}"/>
              </a:ext>
            </a:extLst>
          </p:cNvPr>
          <p:cNvSpPr/>
          <p:nvPr/>
        </p:nvSpPr>
        <p:spPr bwMode="auto">
          <a:xfrm>
            <a:off x="872198" y="3932311"/>
            <a:ext cx="2743200" cy="1786597"/>
          </a:xfrm>
          <a:prstGeom prst="rect">
            <a:avLst/>
          </a:prstGeom>
          <a:blipFill>
            <a:blip r:embed="rId6"/>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7" name="Rectangle 6">
            <a:extLst>
              <a:ext uri="{FF2B5EF4-FFF2-40B4-BE49-F238E27FC236}">
                <a16:creationId xmlns:a16="http://schemas.microsoft.com/office/drawing/2014/main" id="{CCB06EB3-B288-4309-854A-3CA9D43322C9}"/>
              </a:ext>
            </a:extLst>
          </p:cNvPr>
          <p:cNvSpPr/>
          <p:nvPr/>
        </p:nvSpPr>
        <p:spPr bwMode="auto">
          <a:xfrm>
            <a:off x="4149969" y="3943639"/>
            <a:ext cx="2982351" cy="2194560"/>
          </a:xfrm>
          <a:prstGeom prst="rect">
            <a:avLst/>
          </a:prstGeom>
          <a:blipFill>
            <a:blip r:embed="rId7"/>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8" name="Rectangle 7">
            <a:extLst>
              <a:ext uri="{FF2B5EF4-FFF2-40B4-BE49-F238E27FC236}">
                <a16:creationId xmlns:a16="http://schemas.microsoft.com/office/drawing/2014/main" id="{8956B851-20CC-4179-83FE-B4B3314F6976}"/>
              </a:ext>
            </a:extLst>
          </p:cNvPr>
          <p:cNvSpPr/>
          <p:nvPr/>
        </p:nvSpPr>
        <p:spPr bwMode="auto">
          <a:xfrm>
            <a:off x="7499252" y="4030031"/>
            <a:ext cx="4318781" cy="2039033"/>
          </a:xfrm>
          <a:prstGeom prst="rect">
            <a:avLst/>
          </a:prstGeom>
          <a:blipFill>
            <a:blip r:embed="rId8"/>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 name="TextBox 8">
            <a:extLst>
              <a:ext uri="{FF2B5EF4-FFF2-40B4-BE49-F238E27FC236}">
                <a16:creationId xmlns:a16="http://schemas.microsoft.com/office/drawing/2014/main" id="{EABC7831-2E9C-48E6-A94E-A2662E5C177D}"/>
              </a:ext>
            </a:extLst>
          </p:cNvPr>
          <p:cNvSpPr txBox="1"/>
          <p:nvPr/>
        </p:nvSpPr>
        <p:spPr>
          <a:xfrm>
            <a:off x="1237958" y="2869810"/>
            <a:ext cx="2377440" cy="369332"/>
          </a:xfrm>
          <a:prstGeom prst="rect">
            <a:avLst/>
          </a:prstGeom>
          <a:noFill/>
        </p:spPr>
        <p:txBody>
          <a:bodyPr wrap="square" rtlCol="0">
            <a:spAutoFit/>
          </a:bodyPr>
          <a:lstStyle/>
          <a:p>
            <a:r>
              <a:rPr lang="en-US" dirty="0"/>
              <a:t>Mainframe Computer</a:t>
            </a:r>
          </a:p>
        </p:txBody>
      </p:sp>
      <p:sp>
        <p:nvSpPr>
          <p:cNvPr id="10" name="TextBox 9">
            <a:extLst>
              <a:ext uri="{FF2B5EF4-FFF2-40B4-BE49-F238E27FC236}">
                <a16:creationId xmlns:a16="http://schemas.microsoft.com/office/drawing/2014/main" id="{3EDD4DA5-28A4-459B-AE12-EE782BBC0156}"/>
              </a:ext>
            </a:extLst>
          </p:cNvPr>
          <p:cNvSpPr txBox="1"/>
          <p:nvPr/>
        </p:nvSpPr>
        <p:spPr>
          <a:xfrm>
            <a:off x="9383151" y="3059668"/>
            <a:ext cx="2377440" cy="369332"/>
          </a:xfrm>
          <a:prstGeom prst="rect">
            <a:avLst/>
          </a:prstGeom>
          <a:noFill/>
        </p:spPr>
        <p:txBody>
          <a:bodyPr wrap="square" rtlCol="0">
            <a:spAutoFit/>
          </a:bodyPr>
          <a:lstStyle/>
          <a:p>
            <a:r>
              <a:rPr lang="en-US" dirty="0"/>
              <a:t>Personal Computer</a:t>
            </a:r>
          </a:p>
        </p:txBody>
      </p:sp>
      <p:sp>
        <p:nvSpPr>
          <p:cNvPr id="11" name="TextBox 10">
            <a:extLst>
              <a:ext uri="{FF2B5EF4-FFF2-40B4-BE49-F238E27FC236}">
                <a16:creationId xmlns:a16="http://schemas.microsoft.com/office/drawing/2014/main" id="{F149B996-AB3A-4257-BA2A-1883F657198D}"/>
              </a:ext>
            </a:extLst>
          </p:cNvPr>
          <p:cNvSpPr txBox="1"/>
          <p:nvPr/>
        </p:nvSpPr>
        <p:spPr>
          <a:xfrm>
            <a:off x="5202700" y="3563981"/>
            <a:ext cx="2872155" cy="369332"/>
          </a:xfrm>
          <a:prstGeom prst="rect">
            <a:avLst/>
          </a:prstGeom>
          <a:noFill/>
        </p:spPr>
        <p:txBody>
          <a:bodyPr wrap="square" rtlCol="0">
            <a:spAutoFit/>
          </a:bodyPr>
          <a:lstStyle/>
          <a:p>
            <a:r>
              <a:rPr lang="en-US" dirty="0"/>
              <a:t>Client Server architecture</a:t>
            </a:r>
          </a:p>
        </p:txBody>
      </p:sp>
      <p:sp>
        <p:nvSpPr>
          <p:cNvPr id="12" name="TextBox 11">
            <a:extLst>
              <a:ext uri="{FF2B5EF4-FFF2-40B4-BE49-F238E27FC236}">
                <a16:creationId xmlns:a16="http://schemas.microsoft.com/office/drawing/2014/main" id="{C8EE43B7-CFD5-411F-B902-67E6A03DE8D9}"/>
              </a:ext>
            </a:extLst>
          </p:cNvPr>
          <p:cNvSpPr txBox="1"/>
          <p:nvPr/>
        </p:nvSpPr>
        <p:spPr>
          <a:xfrm>
            <a:off x="807720" y="5813419"/>
            <a:ext cx="2872155" cy="369332"/>
          </a:xfrm>
          <a:prstGeom prst="rect">
            <a:avLst/>
          </a:prstGeom>
          <a:noFill/>
        </p:spPr>
        <p:txBody>
          <a:bodyPr wrap="square" rtlCol="0">
            <a:spAutoFit/>
          </a:bodyPr>
          <a:lstStyle/>
          <a:p>
            <a:r>
              <a:rPr lang="en-US" dirty="0"/>
              <a:t>Two-Tier Architecture</a:t>
            </a:r>
          </a:p>
        </p:txBody>
      </p:sp>
      <p:sp>
        <p:nvSpPr>
          <p:cNvPr id="13" name="TextBox 12">
            <a:extLst>
              <a:ext uri="{FF2B5EF4-FFF2-40B4-BE49-F238E27FC236}">
                <a16:creationId xmlns:a16="http://schemas.microsoft.com/office/drawing/2014/main" id="{87961167-ADBD-4BAC-8D43-FFCAB2D68ED8}"/>
              </a:ext>
            </a:extLst>
          </p:cNvPr>
          <p:cNvSpPr txBox="1"/>
          <p:nvPr/>
        </p:nvSpPr>
        <p:spPr>
          <a:xfrm>
            <a:off x="4747846" y="6158859"/>
            <a:ext cx="2872155" cy="369332"/>
          </a:xfrm>
          <a:prstGeom prst="rect">
            <a:avLst/>
          </a:prstGeom>
          <a:noFill/>
        </p:spPr>
        <p:txBody>
          <a:bodyPr wrap="square" rtlCol="0">
            <a:spAutoFit/>
          </a:bodyPr>
          <a:lstStyle/>
          <a:p>
            <a:r>
              <a:rPr lang="en-US" dirty="0"/>
              <a:t>Three-Tier Architecture</a:t>
            </a:r>
          </a:p>
        </p:txBody>
      </p:sp>
      <p:sp>
        <p:nvSpPr>
          <p:cNvPr id="14" name="TextBox 13">
            <a:extLst>
              <a:ext uri="{FF2B5EF4-FFF2-40B4-BE49-F238E27FC236}">
                <a16:creationId xmlns:a16="http://schemas.microsoft.com/office/drawing/2014/main" id="{0B540E54-A78C-426A-B945-0C470434813E}"/>
              </a:ext>
            </a:extLst>
          </p:cNvPr>
          <p:cNvSpPr txBox="1"/>
          <p:nvPr/>
        </p:nvSpPr>
        <p:spPr>
          <a:xfrm>
            <a:off x="8945878" y="6158859"/>
            <a:ext cx="2872155" cy="369332"/>
          </a:xfrm>
          <a:prstGeom prst="rect">
            <a:avLst/>
          </a:prstGeom>
          <a:noFill/>
        </p:spPr>
        <p:txBody>
          <a:bodyPr wrap="square" rtlCol="0">
            <a:spAutoFit/>
          </a:bodyPr>
          <a:lstStyle/>
          <a:p>
            <a:r>
              <a:rPr lang="en-US" dirty="0"/>
              <a:t>N-Tier Architecture</a:t>
            </a:r>
          </a:p>
        </p:txBody>
      </p:sp>
    </p:spTree>
    <p:extLst>
      <p:ext uri="{BB962C8B-B14F-4D97-AF65-F5344CB8AC3E}">
        <p14:creationId xmlns:p14="http://schemas.microsoft.com/office/powerpoint/2010/main" val="214149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Mainframe Computers</a:t>
            </a:r>
            <a:endParaRPr lang="en-US" sz="3200" dirty="0">
              <a:solidFill>
                <a:schemeClr val="bg1"/>
              </a:solidFill>
              <a:latin typeface="+mj-lt"/>
              <a:ea typeface="+mj-ea"/>
              <a:cs typeface="+mj-cs"/>
            </a:endParaRPr>
          </a:p>
        </p:txBody>
      </p:sp>
      <p:sp>
        <p:nvSpPr>
          <p:cNvPr id="3" name="Rectangle 2">
            <a:extLst>
              <a:ext uri="{FF2B5EF4-FFF2-40B4-BE49-F238E27FC236}">
                <a16:creationId xmlns:a16="http://schemas.microsoft.com/office/drawing/2014/main" id="{E4BA7EE5-ADA6-4AF4-92D4-D5CC2A54A052}"/>
              </a:ext>
            </a:extLst>
          </p:cNvPr>
          <p:cNvSpPr/>
          <p:nvPr/>
        </p:nvSpPr>
        <p:spPr bwMode="auto">
          <a:xfrm>
            <a:off x="1983545" y="1350498"/>
            <a:ext cx="8159261" cy="4529797"/>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1035315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Mainframe Computers</a:t>
            </a:r>
            <a:endParaRPr lang="en-US" sz="3200" dirty="0">
              <a:solidFill>
                <a:schemeClr val="bg1"/>
              </a:solidFill>
              <a:latin typeface="+mj-lt"/>
              <a:ea typeface="+mj-ea"/>
              <a:cs typeface="+mj-cs"/>
            </a:endParaRPr>
          </a:p>
        </p:txBody>
      </p:sp>
      <p:sp>
        <p:nvSpPr>
          <p:cNvPr id="4" name="Rectangle 3">
            <a:extLst>
              <a:ext uri="{FF2B5EF4-FFF2-40B4-BE49-F238E27FC236}">
                <a16:creationId xmlns:a16="http://schemas.microsoft.com/office/drawing/2014/main" id="{65955B5E-BF50-40F0-8601-45F09209D080}"/>
              </a:ext>
            </a:extLst>
          </p:cNvPr>
          <p:cNvSpPr txBox="1">
            <a:spLocks noChangeArrowheads="1"/>
          </p:cNvSpPr>
          <p:nvPr/>
        </p:nvSpPr>
        <p:spPr bwMode="auto">
          <a:xfrm>
            <a:off x="1981200" y="10668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lvl="2" eaLnBrk="1" hangingPunct="1"/>
            <a:r>
              <a:rPr lang="en-US" altLang="en-US" sz="2400" dirty="0"/>
              <a:t>Dump Terminals</a:t>
            </a:r>
            <a:endParaRPr lang="en-US" altLang="en-US" sz="1600" dirty="0"/>
          </a:p>
          <a:p>
            <a:pPr marL="914400" lvl="2" indent="0" fontAlgn="base">
              <a:buNone/>
            </a:pPr>
            <a:r>
              <a:rPr lang="en-US" sz="1600" dirty="0">
                <a:solidFill>
                  <a:schemeClr val="tx1"/>
                </a:solidFill>
              </a:rPr>
              <a:t>	A display monitor that has no processing capabilities. A dumb       	terminal is simply an output device that accepts </a:t>
            </a:r>
            <a:r>
              <a:rPr lang="en-US" sz="1600" dirty="0">
                <a:solidFill>
                  <a:schemeClr val="tx1"/>
                </a:solidFill>
                <a:hlinkClick r:id="rId2">
                  <a:extLst>
                    <a:ext uri="{A12FA001-AC4F-418D-AE19-62706E023703}">
                      <ahyp:hlinkClr xmlns:ahyp="http://schemas.microsoft.com/office/drawing/2018/hyperlinkcolor" val="tx"/>
                    </a:ext>
                  </a:extLst>
                </a:hlinkClick>
              </a:rPr>
              <a:t>data</a:t>
            </a:r>
            <a:r>
              <a:rPr lang="en-US" sz="1600" dirty="0">
                <a:solidFill>
                  <a:schemeClr val="tx1"/>
                </a:solidFill>
              </a:rPr>
              <a:t> from the </a:t>
            </a:r>
            <a:r>
              <a:rPr lang="en-US" sz="1600" dirty="0">
                <a:solidFill>
                  <a:schemeClr val="tx1"/>
                </a:solidFill>
                <a:hlinkClick r:id="rId3">
                  <a:extLst>
                    <a:ext uri="{A12FA001-AC4F-418D-AE19-62706E023703}">
                      <ahyp:hlinkClr xmlns:ahyp="http://schemas.microsoft.com/office/drawing/2018/hyperlinkcolor" val="tx"/>
                    </a:ext>
                  </a:extLst>
                </a:hlinkClick>
              </a:rPr>
              <a:t>CPU</a:t>
            </a:r>
            <a:endParaRPr lang="en-US" sz="1600" dirty="0">
              <a:solidFill>
                <a:schemeClr val="tx1"/>
              </a:solidFill>
            </a:endParaRPr>
          </a:p>
          <a:p>
            <a:pPr lvl="2" eaLnBrk="1" hangingPunct="1"/>
            <a:endParaRPr lang="en-US" altLang="en-US" sz="1600" dirty="0">
              <a:solidFill>
                <a:schemeClr val="tx1"/>
              </a:solidFill>
            </a:endParaRPr>
          </a:p>
          <a:p>
            <a:pPr lvl="2" eaLnBrk="1" hangingPunct="1"/>
            <a:r>
              <a:rPr lang="en-US" altLang="en-US" dirty="0"/>
              <a:t>All processing/data storage on mainframe computer</a:t>
            </a:r>
          </a:p>
          <a:p>
            <a:pPr lvl="2" eaLnBrk="1" hangingPunct="1"/>
            <a:r>
              <a:rPr lang="en-US" altLang="en-US" dirty="0"/>
              <a:t>Large number of users</a:t>
            </a:r>
          </a:p>
          <a:p>
            <a:pPr lvl="2" eaLnBrk="1" hangingPunct="1"/>
            <a:r>
              <a:rPr lang="en-US" altLang="en-US" dirty="0"/>
              <a:t>Expensive</a:t>
            </a:r>
          </a:p>
        </p:txBody>
      </p:sp>
    </p:spTree>
    <p:extLst>
      <p:ext uri="{BB962C8B-B14F-4D97-AF65-F5344CB8AC3E}">
        <p14:creationId xmlns:p14="http://schemas.microsoft.com/office/powerpoint/2010/main" val="34784049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Personal Computers</a:t>
            </a:r>
            <a:endParaRPr lang="en-US" sz="3200" dirty="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9F36512F-3417-4F16-A5C7-6D2C5DB7A43F}"/>
              </a:ext>
            </a:extLst>
          </p:cNvPr>
          <p:cNvSpPr/>
          <p:nvPr/>
        </p:nvSpPr>
        <p:spPr bwMode="auto">
          <a:xfrm>
            <a:off x="1983545" y="1350498"/>
            <a:ext cx="8159261" cy="4529797"/>
          </a:xfrm>
          <a:prstGeom prst="rect">
            <a:avLst/>
          </a:prstGeom>
          <a:blipFill>
            <a:blip r:embed="rId2"/>
            <a:stretch>
              <a:fillRect/>
            </a:stretch>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4834121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1CB99-794D-46DD-83AB-03AE87A61341}"/>
              </a:ext>
            </a:extLst>
          </p:cNvPr>
          <p:cNvSpPr txBox="1">
            <a:spLocks noChangeArrowheads="1"/>
          </p:cNvSpPr>
          <p:nvPr/>
        </p:nvSpPr>
        <p:spPr bwMode="auto">
          <a:xfrm>
            <a:off x="1752600" y="304800"/>
            <a:ext cx="731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3197" b="1" dirty="0">
                <a:ea typeface="+mj-ea"/>
                <a:cs typeface="Arial" panose="020B0604020202020204" pitchFamily="34" charset="0"/>
              </a:rPr>
              <a:t>Personal Computers</a:t>
            </a:r>
            <a:endParaRPr lang="en-US" sz="3200" dirty="0">
              <a:solidFill>
                <a:schemeClr val="bg1"/>
              </a:solidFill>
              <a:latin typeface="+mj-lt"/>
              <a:ea typeface="+mj-ea"/>
              <a:cs typeface="+mj-cs"/>
            </a:endParaRPr>
          </a:p>
        </p:txBody>
      </p:sp>
      <p:sp>
        <p:nvSpPr>
          <p:cNvPr id="4" name="Rectangle 3">
            <a:extLst>
              <a:ext uri="{FF2B5EF4-FFF2-40B4-BE49-F238E27FC236}">
                <a16:creationId xmlns:a16="http://schemas.microsoft.com/office/drawing/2014/main" id="{65955B5E-BF50-40F0-8601-45F09209D080}"/>
              </a:ext>
            </a:extLst>
          </p:cNvPr>
          <p:cNvSpPr txBox="1">
            <a:spLocks noChangeArrowheads="1"/>
          </p:cNvSpPr>
          <p:nvPr/>
        </p:nvSpPr>
        <p:spPr bwMode="auto">
          <a:xfrm>
            <a:off x="1981200" y="10668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4BB34"/>
              </a:buClr>
              <a:buFont typeface="Times" panose="02020603050405020304" pitchFamily="18" charset="0"/>
              <a:buChar char="•"/>
              <a:defRPr sz="2800">
                <a:solidFill>
                  <a:srgbClr val="002A4A"/>
                </a:solidFill>
                <a:latin typeface="HelveticaNeue Condensed"/>
                <a:ea typeface="ＭＳ Ｐゴシック" panose="020B0600070205080204" pitchFamily="34" charset="-128"/>
              </a:defRPr>
            </a:lvl1pPr>
            <a:lvl2pPr marL="742950" indent="-285750" eaLnBrk="0" hangingPunct="0">
              <a:spcBef>
                <a:spcPct val="20000"/>
              </a:spcBef>
              <a:buClr>
                <a:srgbClr val="DD6021"/>
              </a:buClr>
              <a:buChar char="–"/>
              <a:defRPr sz="2400">
                <a:solidFill>
                  <a:srgbClr val="002A4A"/>
                </a:solidFill>
                <a:latin typeface="HelveticaNeue Condensed"/>
                <a:ea typeface="ＭＳ Ｐゴシック" panose="020B0600070205080204" pitchFamily="34" charset="-128"/>
              </a:defRPr>
            </a:lvl2pPr>
            <a:lvl3pPr marL="1143000" indent="-228600" eaLnBrk="0" hangingPunct="0">
              <a:spcBef>
                <a:spcPct val="20000"/>
              </a:spcBef>
              <a:buClr>
                <a:srgbClr val="F4BB34"/>
              </a:buClr>
              <a:buChar char="•"/>
              <a:defRPr sz="2000">
                <a:solidFill>
                  <a:srgbClr val="002A4A"/>
                </a:solidFill>
                <a:latin typeface="HelveticaNeue Condensed"/>
                <a:ea typeface="ＭＳ Ｐゴシック" panose="020B0600070205080204" pitchFamily="34" charset="-128"/>
              </a:defRPr>
            </a:lvl3pPr>
            <a:lvl4pPr marL="1600200" indent="-228600" eaLnBrk="0" hangingPunct="0">
              <a:spcBef>
                <a:spcPct val="20000"/>
              </a:spcBef>
              <a:buClr>
                <a:srgbClr val="D8652C"/>
              </a:buClr>
              <a:buChar char="–"/>
              <a:defRPr sz="2000">
                <a:solidFill>
                  <a:srgbClr val="002A4A"/>
                </a:solidFill>
                <a:latin typeface="HelveticaNeue Condensed"/>
                <a:ea typeface="ＭＳ Ｐゴシック" panose="020B0600070205080204" pitchFamily="34" charset="-128"/>
              </a:defRPr>
            </a:lvl4pPr>
            <a:lvl5pPr marL="2057400" indent="-228600" eaLnBrk="0" hangingPunct="0">
              <a:spcBef>
                <a:spcPct val="20000"/>
              </a:spcBef>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5pPr>
            <a:lvl6pPr marL="25146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6pPr>
            <a:lvl7pPr marL="29718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7pPr>
            <a:lvl8pPr marL="34290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8pPr>
            <a:lvl9pPr marL="3886200" indent="-228600" eaLnBrk="0" fontAlgn="base" hangingPunct="0">
              <a:spcBef>
                <a:spcPct val="20000"/>
              </a:spcBef>
              <a:spcAft>
                <a:spcPct val="0"/>
              </a:spcAft>
              <a:buClr>
                <a:srgbClr val="ECBD40"/>
              </a:buClr>
              <a:buFont typeface="Times" panose="02020603050405020304" pitchFamily="18" charset="0"/>
              <a:buChar char="•"/>
              <a:defRPr sz="2000">
                <a:solidFill>
                  <a:srgbClr val="002A4A"/>
                </a:solidFill>
                <a:latin typeface="HelveticaNeue Condensed"/>
                <a:ea typeface="ＭＳ Ｐゴシック" panose="020B0600070205080204" pitchFamily="34" charset="-128"/>
              </a:defRPr>
            </a:lvl9pPr>
          </a:lstStyle>
          <a:p>
            <a:pPr lvl="2" eaLnBrk="1" hangingPunct="1">
              <a:lnSpc>
                <a:spcPct val="200000"/>
              </a:lnSpc>
            </a:pPr>
            <a:r>
              <a:rPr lang="en-US" altLang="en-US" sz="2400" dirty="0"/>
              <a:t>Single User System</a:t>
            </a:r>
          </a:p>
          <a:p>
            <a:pPr lvl="2" eaLnBrk="1" hangingPunct="1">
              <a:lnSpc>
                <a:spcPct val="200000"/>
              </a:lnSpc>
            </a:pPr>
            <a:r>
              <a:rPr lang="en-US" altLang="en-US" sz="2400" dirty="0"/>
              <a:t>Multi purpose system</a:t>
            </a:r>
          </a:p>
          <a:p>
            <a:pPr lvl="2" eaLnBrk="1" hangingPunct="1">
              <a:lnSpc>
                <a:spcPct val="200000"/>
              </a:lnSpc>
            </a:pPr>
            <a:r>
              <a:rPr lang="en-US" altLang="en-US" sz="2400" dirty="0"/>
              <a:t>User can develop their own application</a:t>
            </a:r>
          </a:p>
          <a:p>
            <a:pPr lvl="2" eaLnBrk="1" hangingPunct="1">
              <a:lnSpc>
                <a:spcPct val="200000"/>
              </a:lnSpc>
            </a:pPr>
            <a:endParaRPr lang="en-US" altLang="en-US" dirty="0"/>
          </a:p>
        </p:txBody>
      </p:sp>
    </p:spTree>
    <p:extLst>
      <p:ext uri="{BB962C8B-B14F-4D97-AF65-F5344CB8AC3E}">
        <p14:creationId xmlns:p14="http://schemas.microsoft.com/office/powerpoint/2010/main" val="2905046778"/>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427474e-60f8-4f75-abfc-98841d67cf98" ContentTypeId="0x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90D1E7-2A80-490F-937A-F1E57FE1C728}"/>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F2B28B85-F0CE-43C2-A268-58BC657E57D4}"/>
</file>

<file path=customXml/itemProps4.xml><?xml version="1.0" encoding="utf-8"?>
<ds:datastoreItem xmlns:ds="http://schemas.openxmlformats.org/officeDocument/2006/customXml" ds:itemID="{4C77AEBA-CBB6-42D6-8CBC-B2ECD9910BEB}"/>
</file>

<file path=docProps/app.xml><?xml version="1.0" encoding="utf-8"?>
<Properties xmlns="http://schemas.openxmlformats.org/officeDocument/2006/extended-properties" xmlns:vt="http://schemas.openxmlformats.org/officeDocument/2006/docPropsVTypes">
  <Template>Q3 2014 Board Meeting v4 November 2 2014</Template>
  <TotalTime>16455</TotalTime>
  <Words>891</Words>
  <Application>Microsoft Office PowerPoint</Application>
  <PresentationFormat>Widescreen</PresentationFormat>
  <Paragraphs>242</Paragraphs>
  <Slides>33</Slides>
  <Notes>4</Notes>
  <HiddenSlides>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Brush Script Std</vt:lpstr>
      <vt:lpstr>Calibri</vt:lpstr>
      <vt:lpstr>Helvetica Condensed</vt:lpstr>
      <vt:lpstr>HelveticaNeue Condensed</vt:lpstr>
      <vt:lpstr>Lucida Console</vt:lpstr>
      <vt:lpstr>Symbol</vt:lpstr>
      <vt:lpstr>Times</vt:lpstr>
      <vt:lpstr>Wingdings</vt:lpstr>
      <vt:lpstr>Blank Presentation</vt:lpstr>
      <vt:lpstr>Web Application Design  </vt:lpstr>
      <vt:lpstr>Course Objectives</vt:lpstr>
      <vt:lpstr>Session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Services</vt:lpstr>
      <vt:lpstr>Web Service</vt:lpstr>
      <vt:lpstr>PowerPoint Presentation</vt:lpstr>
      <vt:lpstr>Types of Web Services</vt:lpstr>
      <vt:lpstr>SOAP Vs REST</vt:lpstr>
      <vt:lpstr>SOAP Vs REST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Umamaheswari Aravindan</cp:lastModifiedBy>
  <cp:revision>639</cp:revision>
  <dcterms:created xsi:type="dcterms:W3CDTF">2014-11-02T05:32:32Z</dcterms:created>
  <dcterms:modified xsi:type="dcterms:W3CDTF">2019-07-02T11:11:30Z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