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761" r:id="rId7"/>
    <p:sldId id="662" r:id="rId8"/>
    <p:sldId id="762" r:id="rId9"/>
    <p:sldId id="665" r:id="rId10"/>
    <p:sldId id="667" r:id="rId11"/>
    <p:sldId id="668" r:id="rId12"/>
    <p:sldId id="666" r:id="rId13"/>
    <p:sldId id="669" r:id="rId14"/>
    <p:sldId id="670" r:id="rId15"/>
    <p:sldId id="671" r:id="rId16"/>
    <p:sldId id="672" r:id="rId17"/>
    <p:sldId id="682" r:id="rId18"/>
    <p:sldId id="673" r:id="rId19"/>
    <p:sldId id="674" r:id="rId20"/>
    <p:sldId id="6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8" d="100"/>
          <a:sy n="68" d="100"/>
        </p:scale>
        <p:origin x="7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DDEC1-57EE-4760-9B5F-7C257730E31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37600" y="6248399"/>
            <a:ext cx="2540000" cy="457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60DFF0B-C382-4D1B-9A3D-1E988A8FB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  <p:sldLayoutId id="2147483705" r:id="rId2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796"/>
              <a:t>XML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197" dirty="0"/>
              <a:t>Located in the start tag of elements</a:t>
            </a:r>
          </a:p>
          <a:p>
            <a:r>
              <a:rPr lang="en-US" altLang="en-US" sz="3197" dirty="0"/>
              <a:t>Provide additional information about elements</a:t>
            </a:r>
          </a:p>
          <a:p>
            <a:r>
              <a:rPr lang="en-US" altLang="en-US" sz="3197" dirty="0"/>
              <a:t>Often provide information that is not a part of data</a:t>
            </a:r>
          </a:p>
          <a:p>
            <a:r>
              <a:rPr lang="en-US" altLang="en-US" sz="3197" dirty="0"/>
              <a:t>Must be enclosed in quotes</a:t>
            </a:r>
          </a:p>
          <a:p>
            <a:r>
              <a:rPr lang="en-US" altLang="en-US" sz="3197" dirty="0"/>
              <a:t>Metadata (data about data) should be stored as attributes, and that data itself should be stored as elements </a:t>
            </a:r>
          </a:p>
        </p:txBody>
      </p:sp>
    </p:spTree>
    <p:extLst>
      <p:ext uri="{BB962C8B-B14F-4D97-AF65-F5344CB8AC3E}">
        <p14:creationId xmlns:p14="http://schemas.microsoft.com/office/powerpoint/2010/main" val="20125834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664" y="1195868"/>
            <a:ext cx="11571685" cy="5029201"/>
          </a:xfrm>
        </p:spPr>
        <p:txBody>
          <a:bodyPr/>
          <a:lstStyle/>
          <a:p>
            <a:r>
              <a:rPr lang="en-US" altLang="en-US" dirty="0"/>
              <a:t>Elements can have </a:t>
            </a:r>
            <a:r>
              <a:rPr lang="en-US" altLang="en-US" b="1" dirty="0">
                <a:solidFill>
                  <a:schemeClr val="tx2"/>
                </a:solidFill>
              </a:rPr>
              <a:t>attributes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           </a:t>
            </a:r>
            <a:r>
              <a:rPr lang="en-US" altLang="en-US" dirty="0">
                <a:solidFill>
                  <a:srgbClr val="993300"/>
                </a:solidFill>
              </a:rPr>
              <a:t>&lt;account </a:t>
            </a:r>
            <a:r>
              <a:rPr lang="en-US" altLang="en-US" dirty="0"/>
              <a:t>acct-type = “checking”</a:t>
            </a:r>
            <a:r>
              <a:rPr lang="en-US" altLang="en-US" dirty="0">
                <a:solidFill>
                  <a:srgbClr val="993300"/>
                </a:solidFill>
              </a:rPr>
              <a:t> 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993300"/>
                </a:solidFill>
              </a:rPr>
              <a:t>	             &lt;</a:t>
            </a:r>
            <a:r>
              <a:rPr lang="en-US" altLang="en-US" dirty="0" err="1">
                <a:solidFill>
                  <a:srgbClr val="993300"/>
                </a:solidFill>
              </a:rPr>
              <a:t>account_number</a:t>
            </a:r>
            <a:r>
              <a:rPr lang="en-US" altLang="en-US" dirty="0">
                <a:solidFill>
                  <a:srgbClr val="993300"/>
                </a:solidFill>
              </a:rPr>
              <a:t>&gt; A-102 &lt;/</a:t>
            </a:r>
            <a:r>
              <a:rPr lang="en-US" altLang="en-US" dirty="0" err="1">
                <a:solidFill>
                  <a:srgbClr val="993300"/>
                </a:solidFill>
              </a:rPr>
              <a:t>account_number</a:t>
            </a:r>
            <a:r>
              <a:rPr lang="en-US" alt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993300"/>
                </a:solidFill>
              </a:rPr>
              <a:t>	             &lt;</a:t>
            </a:r>
            <a:r>
              <a:rPr lang="en-US" altLang="en-US" dirty="0" err="1">
                <a:solidFill>
                  <a:srgbClr val="993300"/>
                </a:solidFill>
              </a:rPr>
              <a:t>branch_name</a:t>
            </a:r>
            <a:r>
              <a:rPr lang="en-US" altLang="en-US" dirty="0">
                <a:solidFill>
                  <a:srgbClr val="993300"/>
                </a:solidFill>
              </a:rPr>
              <a:t>&gt; </a:t>
            </a:r>
            <a:r>
              <a:rPr lang="en-US" altLang="en-US" dirty="0" err="1">
                <a:solidFill>
                  <a:srgbClr val="993300"/>
                </a:solidFill>
              </a:rPr>
              <a:t>Perryridge</a:t>
            </a:r>
            <a:r>
              <a:rPr lang="en-US" altLang="en-US" dirty="0">
                <a:solidFill>
                  <a:srgbClr val="993300"/>
                </a:solidFill>
              </a:rPr>
              <a:t> &lt;/</a:t>
            </a:r>
            <a:r>
              <a:rPr lang="en-US" altLang="en-US" dirty="0" err="1">
                <a:solidFill>
                  <a:srgbClr val="993300"/>
                </a:solidFill>
              </a:rPr>
              <a:t>branch_name</a:t>
            </a:r>
            <a:r>
              <a:rPr lang="en-US" altLang="en-US" dirty="0">
                <a:solidFill>
                  <a:srgbClr val="993300"/>
                </a:solidFill>
              </a:rPr>
              <a:t>&gt;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993300"/>
                </a:solidFill>
              </a:rPr>
              <a:t>	             &lt;balance&gt; 400 &lt;/balance&gt;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rgbClr val="993300"/>
                </a:solidFill>
              </a:rPr>
              <a:t>	             &lt;/account&gt;</a:t>
            </a:r>
            <a:endParaRPr lang="en-US" altLang="en-US" sz="2131" dirty="0">
              <a:solidFill>
                <a:srgbClr val="993300"/>
              </a:solidFill>
            </a:endParaRPr>
          </a:p>
          <a:p>
            <a:r>
              <a:rPr lang="en-US" altLang="en-US" dirty="0"/>
              <a:t>Attributes are specified by  </a:t>
            </a:r>
            <a:r>
              <a:rPr lang="en-US" altLang="en-US" i="1" dirty="0"/>
              <a:t>name=value</a:t>
            </a:r>
            <a:r>
              <a:rPr lang="en-US" altLang="en-US" dirty="0"/>
              <a:t> pairs inside the starting tag of an element</a:t>
            </a:r>
          </a:p>
          <a:p>
            <a:r>
              <a:rPr lang="en-US" altLang="en-US" dirty="0"/>
              <a:t>An element may have several attributes, but each attribute name can only occur once</a:t>
            </a:r>
          </a:p>
          <a:p>
            <a:pPr lvl="2">
              <a:buFont typeface="Webdings" charset="2"/>
              <a:buNone/>
            </a:pPr>
            <a:r>
              <a:rPr lang="en-US" altLang="en-US" dirty="0">
                <a:solidFill>
                  <a:srgbClr val="993300"/>
                </a:solidFill>
              </a:rPr>
              <a:t>	&lt;account  acct-type = “checking”  monthly-fee=“5”&gt;</a:t>
            </a:r>
          </a:p>
        </p:txBody>
      </p:sp>
    </p:spTree>
    <p:extLst>
      <p:ext uri="{BB962C8B-B14F-4D97-AF65-F5344CB8AC3E}">
        <p14:creationId xmlns:p14="http://schemas.microsoft.com/office/powerpoint/2010/main" val="376812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19491344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796"/>
              <a:t>Schemas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Schemas are themselves XML documents.</a:t>
            </a:r>
          </a:p>
          <a:p>
            <a:r>
              <a:rPr lang="en-US" altLang="en-US" sz="2800" dirty="0"/>
              <a:t>They were standardized after DTDs and provide more information about the document.</a:t>
            </a:r>
          </a:p>
          <a:p>
            <a:r>
              <a:rPr lang="en-US" altLang="en-US" sz="2800" dirty="0"/>
              <a:t>They have a number of data types including string, decimal, integer, </a:t>
            </a:r>
            <a:r>
              <a:rPr lang="en-US" altLang="en-US" sz="2800" dirty="0" err="1"/>
              <a:t>boolean</a:t>
            </a:r>
            <a:r>
              <a:rPr lang="en-US" altLang="en-US" sz="2800" dirty="0"/>
              <a:t>, date, and time.</a:t>
            </a:r>
          </a:p>
          <a:p>
            <a:r>
              <a:rPr lang="en-US" altLang="en-US" sz="2800" dirty="0"/>
              <a:t>They divide elements into simple and complex types.</a:t>
            </a:r>
          </a:p>
          <a:p>
            <a:r>
              <a:rPr lang="en-US" altLang="en-US" sz="2800" dirty="0"/>
              <a:t>They also determine the tree structure and how many children a node may have.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08795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687" y="304801"/>
            <a:ext cx="10252107" cy="685800"/>
          </a:xfrm>
          <a:ln/>
        </p:spPr>
        <p:txBody>
          <a:bodyPr/>
          <a:lstStyle/>
          <a:p>
            <a:r>
              <a:rPr lang="en-GB" altLang="en-US" dirty="0">
                <a:effectLst/>
              </a:rPr>
              <a:t> Schema determine</a:t>
            </a:r>
            <a:endParaRPr lang="en-GB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94" y="1295401"/>
            <a:ext cx="10556625" cy="5410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altLang="en-US" sz="2800" dirty="0"/>
              <a:t>The type of elements can appear in the document</a:t>
            </a:r>
            <a:r>
              <a:rPr lang="en-GB" altLang="en-US" sz="1600" dirty="0">
                <a:effectLst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GB" altLang="en-US" sz="2800" dirty="0"/>
              <a:t>Mandatory elements of schema.</a:t>
            </a:r>
          </a:p>
          <a:p>
            <a:pPr>
              <a:lnSpc>
                <a:spcPct val="200000"/>
              </a:lnSpc>
            </a:pPr>
            <a:r>
              <a:rPr lang="en-GB" altLang="en-US" sz="2800" dirty="0"/>
              <a:t>Structure of parent, child and leaf element of schema. </a:t>
            </a:r>
          </a:p>
          <a:p>
            <a:pPr>
              <a:lnSpc>
                <a:spcPct val="200000"/>
              </a:lnSpc>
            </a:pPr>
            <a:r>
              <a:rPr lang="en-GB" altLang="en-US" sz="2800" dirty="0"/>
              <a:t>Mandatory elements and optional elements of schema.</a:t>
            </a:r>
          </a:p>
          <a:p>
            <a:pPr>
              <a:lnSpc>
                <a:spcPct val="110000"/>
              </a:lnSpc>
            </a:pPr>
            <a:r>
              <a:rPr lang="en-GB" altLang="en-US" sz="2800" dirty="0"/>
              <a:t>Mandatory and optional values can/must be in an attribute of schema.</a:t>
            </a:r>
          </a:p>
          <a:p>
            <a:pPr>
              <a:lnSpc>
                <a:spcPct val="200000"/>
              </a:lnSpc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41594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76" y="274639"/>
            <a:ext cx="10962649" cy="715962"/>
          </a:xfrm>
        </p:spPr>
        <p:txBody>
          <a:bodyPr>
            <a:normAutofit fontScale="90000"/>
          </a:bodyPr>
          <a:lstStyle/>
          <a:p>
            <a:r>
              <a:rPr lang="en-US" altLang="en-US" sz="4796"/>
              <a:t>Schema for First address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676" y="1295402"/>
            <a:ext cx="10962649" cy="48307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&lt;?xml version="1.0" encoding="ISO-8859-1" 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&lt;</a:t>
            </a:r>
            <a:r>
              <a:rPr lang="en-US" altLang="en-US" sz="2664" b="1" dirty="0" err="1"/>
              <a:t>xs:schema</a:t>
            </a:r>
            <a:r>
              <a:rPr lang="en-US" altLang="en-US" sz="2664" b="1" dirty="0"/>
              <a:t> </a:t>
            </a:r>
            <a:r>
              <a:rPr lang="en-US" altLang="en-US" sz="2664" b="1" dirty="0" err="1"/>
              <a:t>xmlns:xs</a:t>
            </a:r>
            <a:r>
              <a:rPr lang="en-US" altLang="en-US" sz="2664" b="1" dirty="0"/>
              <a:t>="http://www.w3.org/2001/XMLSchema"&gt;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&lt;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 name="address"&gt;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&lt;</a:t>
            </a:r>
            <a:r>
              <a:rPr lang="en-US" altLang="en-US" sz="2664" b="1" dirty="0" err="1"/>
              <a:t>xs:complexType</a:t>
            </a:r>
            <a:r>
              <a:rPr lang="en-US" altLang="en-US" sz="2664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&lt;</a:t>
            </a:r>
            <a:r>
              <a:rPr lang="en-US" altLang="en-US" sz="2664" b="1" dirty="0" err="1"/>
              <a:t>xs:sequence</a:t>
            </a:r>
            <a:r>
              <a:rPr lang="en-US" altLang="en-US" sz="2664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	&lt;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 name="name" type="</a:t>
            </a:r>
            <a:r>
              <a:rPr lang="en-US" altLang="en-US" sz="2664" b="1" dirty="0" err="1"/>
              <a:t>xs:string</a:t>
            </a:r>
            <a:r>
              <a:rPr lang="en-US" altLang="en-US" sz="2664" b="1" dirty="0"/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	&lt;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 name="email" type="</a:t>
            </a:r>
            <a:r>
              <a:rPr lang="en-US" altLang="en-US" sz="2664" b="1" dirty="0" err="1"/>
              <a:t>xs:string</a:t>
            </a:r>
            <a:r>
              <a:rPr lang="en-US" altLang="en-US" sz="2664" b="1" dirty="0"/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	&lt;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 name="phone" type="</a:t>
            </a:r>
            <a:r>
              <a:rPr lang="en-US" altLang="en-US" sz="2664" b="1" dirty="0" err="1"/>
              <a:t>xs:string</a:t>
            </a:r>
            <a:r>
              <a:rPr lang="en-US" altLang="en-US" sz="2664" b="1" dirty="0"/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	&lt;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 name="birthday" type="</a:t>
            </a:r>
            <a:r>
              <a:rPr lang="en-US" altLang="en-US" sz="2664" b="1" dirty="0" err="1"/>
              <a:t>xs:date</a:t>
            </a:r>
            <a:r>
              <a:rPr lang="en-US" altLang="en-US" sz="2664" b="1" dirty="0"/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	&lt;/</a:t>
            </a:r>
            <a:r>
              <a:rPr lang="en-US" altLang="en-US" sz="2664" b="1" dirty="0" err="1"/>
              <a:t>xs:sequence</a:t>
            </a:r>
            <a:r>
              <a:rPr lang="en-US" altLang="en-US" sz="2664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	&lt;/</a:t>
            </a:r>
            <a:r>
              <a:rPr lang="en-US" altLang="en-US" sz="2664" b="1" dirty="0" err="1"/>
              <a:t>xs:complexType</a:t>
            </a:r>
            <a:r>
              <a:rPr lang="en-US" altLang="en-US" sz="2664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&lt;/</a:t>
            </a:r>
            <a:r>
              <a:rPr lang="en-US" altLang="en-US" sz="2664" b="1" dirty="0" err="1"/>
              <a:t>xs:element</a:t>
            </a:r>
            <a:r>
              <a:rPr lang="en-US" altLang="en-US" sz="2664" b="1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664" b="1" dirty="0"/>
              <a:t>&lt;/</a:t>
            </a:r>
            <a:r>
              <a:rPr lang="en-US" altLang="en-US" sz="2664" b="1" dirty="0" err="1"/>
              <a:t>xs:schema</a:t>
            </a:r>
            <a:r>
              <a:rPr lang="en-US" altLang="en-US" sz="2664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49711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676" y="274639"/>
            <a:ext cx="10962649" cy="868363"/>
          </a:xfrm>
        </p:spPr>
        <p:txBody>
          <a:bodyPr/>
          <a:lstStyle/>
          <a:p>
            <a:r>
              <a:rPr lang="en-US" altLang="en-US" sz="4796"/>
              <a:t>Explanation of Example Schema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676" y="1219201"/>
            <a:ext cx="10962649" cy="4906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&lt;?xml version="1.0" encoding="ISO-8859-1" ?&gt;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ISO-8859-1, Latin-1, is the same as UTF-8 in the first 128 characters.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xs:schema</a:t>
            </a:r>
            <a:r>
              <a:rPr lang="en-US" altLang="en-US" b="1" dirty="0"/>
              <a:t> </a:t>
            </a:r>
            <a:r>
              <a:rPr lang="en-US" altLang="en-US" b="1" dirty="0" err="1"/>
              <a:t>xmlns:xs</a:t>
            </a:r>
            <a:r>
              <a:rPr lang="en-US" altLang="en-US" b="1" dirty="0"/>
              <a:t>="http://www.w3.org/2001/XMLSchema"&gt;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linkClick r:id="rId2"/>
              </a:rPr>
              <a:t>www.w3.org/2001/XMLSchema</a:t>
            </a:r>
            <a:r>
              <a:rPr lang="en-US" altLang="en-US" b="1" dirty="0"/>
              <a:t> contains the schema standards.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xs:element</a:t>
            </a:r>
            <a:r>
              <a:rPr lang="en-US" altLang="en-US" b="1" dirty="0"/>
              <a:t> name="address"&gt;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	&lt;</a:t>
            </a:r>
            <a:r>
              <a:rPr lang="en-US" altLang="en-US" b="1" dirty="0" err="1"/>
              <a:t>xs:complexType</a:t>
            </a:r>
            <a:r>
              <a:rPr lang="en-US" altLang="en-US" b="1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This states that address is a complex type element.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		&lt;</a:t>
            </a:r>
            <a:r>
              <a:rPr lang="en-US" altLang="en-US" b="1" dirty="0" err="1"/>
              <a:t>xs:sequence</a:t>
            </a:r>
            <a:r>
              <a:rPr lang="en-US" altLang="en-US" b="1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This states that the following elements form a sequence and must come in the order shown.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xs:element</a:t>
            </a:r>
            <a:r>
              <a:rPr lang="en-US" altLang="en-US" b="1" dirty="0"/>
              <a:t> name="name" type="</a:t>
            </a:r>
            <a:r>
              <a:rPr lang="en-US" altLang="en-US" b="1" dirty="0" err="1"/>
              <a:t>xs:string</a:t>
            </a:r>
            <a:r>
              <a:rPr lang="en-US" altLang="en-US" b="1" dirty="0"/>
              <a:t>"/&gt;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This says that the element, name, must be a string.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&lt;</a:t>
            </a:r>
            <a:r>
              <a:rPr lang="en-US" altLang="en-US" b="1" dirty="0" err="1"/>
              <a:t>xs:element</a:t>
            </a:r>
            <a:r>
              <a:rPr lang="en-US" altLang="en-US" b="1" dirty="0"/>
              <a:t> name="birthday" type="</a:t>
            </a:r>
            <a:r>
              <a:rPr lang="en-US" altLang="en-US" b="1" dirty="0" err="1"/>
              <a:t>xs:date</a:t>
            </a:r>
            <a:r>
              <a:rPr lang="en-US" altLang="en-US" b="1" dirty="0"/>
              <a:t>"/&gt;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This states that the element, birthday, is a date.  Dates are always of the form </a:t>
            </a:r>
            <a:r>
              <a:rPr lang="en-US" altLang="en-US" b="1" dirty="0" err="1"/>
              <a:t>yyyy</a:t>
            </a:r>
            <a:r>
              <a:rPr lang="en-US" altLang="en-US" b="1" dirty="0"/>
              <a:t>-mm-dd.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31" b="1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131" dirty="0"/>
          </a:p>
        </p:txBody>
      </p:sp>
    </p:spTree>
    <p:extLst>
      <p:ext uri="{BB962C8B-B14F-4D97-AF65-F5344CB8AC3E}">
        <p14:creationId xmlns:p14="http://schemas.microsoft.com/office/powerpoint/2010/main" val="40134541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Schema: types of content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684" y="1576515"/>
            <a:ext cx="4979241" cy="4500728"/>
          </a:xfrm>
        </p:spPr>
        <p:txBody>
          <a:bodyPr>
            <a:normAutofit/>
          </a:bodyPr>
          <a:lstStyle/>
          <a:p>
            <a:r>
              <a:rPr lang="en-US" altLang="en-US" dirty="0"/>
              <a:t>Simple type – A simple type element can contain only the text.</a:t>
            </a:r>
          </a:p>
          <a:p>
            <a:endParaRPr lang="en-US" altLang="en-US" dirty="0"/>
          </a:p>
          <a:p>
            <a:r>
              <a:rPr lang="en-US" altLang="en-US" dirty="0"/>
              <a:t>Complex type – A complex type element can contain attributes, other elements, and text.`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87DEF-BDFD-4CB4-8DB5-8EA3F9C8D532}"/>
              </a:ext>
            </a:extLst>
          </p:cNvPr>
          <p:cNvSpPr/>
          <p:nvPr/>
        </p:nvSpPr>
        <p:spPr bwMode="auto">
          <a:xfrm>
            <a:off x="5387925" y="1234440"/>
            <a:ext cx="5495778" cy="473026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&lt;?xml version="1.0"?&gt;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xs:schema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xmlns:xs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="http://www.w3.org/2001/XMLSchema"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targetNamespace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="https://www.beginnersbook.com"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xmlns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="https://www.beginnersbook.com"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elementFormDefault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="qualified"&gt;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name="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beginnersbook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xs:complexType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xs:sequence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name="to" type="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xs:string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name="from" type="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xs:string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name="subject" type="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xs:string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  &lt;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name="message" type="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xs:string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"/&gt;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  &lt;/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xs:sequence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xs:complexType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xs:element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&lt;/</a:t>
            </a:r>
            <a:r>
              <a:rPr lang="en-US" sz="1600" dirty="0" err="1">
                <a:solidFill>
                  <a:schemeClr val="bg1"/>
                </a:solidFill>
                <a:latin typeface="Arial" pitchFamily="34" charset="0"/>
              </a:rPr>
              <a:t>xs:schema</a:t>
            </a:r>
            <a:r>
              <a:rPr lang="en-US" sz="1600" dirty="0">
                <a:solidFill>
                  <a:schemeClr val="bg1"/>
                </a:solidFill>
                <a:latin typeface="Arial" pitchFamily="34" charset="0"/>
              </a:rPr>
              <a:t>&gt;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B3539BA-D3E9-4535-8260-734787862B77}"/>
              </a:ext>
            </a:extLst>
          </p:cNvPr>
          <p:cNvSpPr/>
          <p:nvPr/>
        </p:nvSpPr>
        <p:spPr bwMode="auto">
          <a:xfrm>
            <a:off x="9819249" y="3643532"/>
            <a:ext cx="866786" cy="1448973"/>
          </a:xfrm>
          <a:prstGeom prst="rightBrace">
            <a:avLst/>
          </a:prstGeom>
          <a:noFill/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DC654E-BC9F-482F-9339-16A413CB2CA3}"/>
              </a:ext>
            </a:extLst>
          </p:cNvPr>
          <p:cNvSpPr/>
          <p:nvPr/>
        </p:nvSpPr>
        <p:spPr bwMode="auto">
          <a:xfrm>
            <a:off x="10761785" y="4188654"/>
            <a:ext cx="1398113" cy="35872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Simple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8F1BB5-2C5C-4AB4-B4BA-462D6199994B}"/>
              </a:ext>
            </a:extLst>
          </p:cNvPr>
          <p:cNvCxnSpPr/>
          <p:nvPr/>
        </p:nvCxnSpPr>
        <p:spPr bwMode="auto">
          <a:xfrm>
            <a:off x="8947052" y="3137095"/>
            <a:ext cx="18147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A2E15FE-14A5-4683-871D-FCE2A024EC33}"/>
              </a:ext>
            </a:extLst>
          </p:cNvPr>
          <p:cNvSpPr/>
          <p:nvPr/>
        </p:nvSpPr>
        <p:spPr bwMode="auto">
          <a:xfrm>
            <a:off x="10829778" y="2990553"/>
            <a:ext cx="1648265" cy="35872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itchFamily="34" charset="0"/>
                <a:ea typeface="ＭＳ Ｐゴシック"/>
                <a:cs typeface="ＭＳ Ｐゴシック"/>
              </a:rPr>
              <a:t>Complex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12811841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 introduces the web application development using HTML 5, CSS3, JavaScript , XML, Type script and Angular</a:t>
            </a:r>
          </a:p>
          <a:p>
            <a:endParaRPr lang="en-US" dirty="0"/>
          </a:p>
          <a:p>
            <a:r>
              <a:rPr lang="en-US" dirty="0"/>
              <a:t>To understand  tags and API’s Available in HTML 5 and new properties available in the CSS.</a:t>
            </a:r>
          </a:p>
          <a:p>
            <a:endParaRPr lang="en-US" dirty="0"/>
          </a:p>
          <a:p>
            <a:r>
              <a:rPr lang="en-US" dirty="0"/>
              <a:t>To understand the implementation of  XML tags.</a:t>
            </a:r>
          </a:p>
          <a:p>
            <a:endParaRPr lang="en-US" dirty="0"/>
          </a:p>
          <a:p>
            <a:r>
              <a:rPr lang="en-US" dirty="0"/>
              <a:t>To develop UI component using Angular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XML</a:t>
            </a:r>
          </a:p>
          <a:p>
            <a:pPr>
              <a:lnSpc>
                <a:spcPct val="150000"/>
              </a:lnSpc>
            </a:pPr>
            <a:r>
              <a:rPr lang="en-US" dirty="0"/>
              <a:t>Syntax, Rules and Structure of XML</a:t>
            </a:r>
          </a:p>
          <a:p>
            <a:pPr>
              <a:lnSpc>
                <a:spcPct val="150000"/>
              </a:lnSpc>
            </a:pPr>
            <a:r>
              <a:rPr lang="en-US" dirty="0"/>
              <a:t>Attributes of XML</a:t>
            </a:r>
          </a:p>
          <a:p>
            <a:pPr>
              <a:lnSpc>
                <a:spcPct val="150000"/>
              </a:lnSpc>
            </a:pPr>
            <a:r>
              <a:rPr lang="en-US"/>
              <a:t>Schema and its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2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HexaGuru</a:t>
            </a:r>
            <a:r>
              <a:rPr lang="en-US" dirty="0"/>
              <a:t>+</a:t>
            </a:r>
          </a:p>
          <a:p>
            <a:pPr lvl="1"/>
            <a:r>
              <a:rPr lang="en-US" dirty="0"/>
              <a:t>Course detail</a:t>
            </a:r>
          </a:p>
          <a:p>
            <a:pPr lvl="1"/>
            <a:endParaRPr lang="en-US" dirty="0"/>
          </a:p>
          <a:p>
            <a:r>
              <a:rPr lang="en-US" dirty="0"/>
              <a:t>Books</a:t>
            </a:r>
          </a:p>
          <a:p>
            <a:pPr lvl="1"/>
            <a:r>
              <a:rPr lang="en-US" altLang="en-US" dirty="0"/>
              <a:t>Henry F </a:t>
            </a:r>
            <a:r>
              <a:rPr lang="en-US" altLang="en-US" dirty="0" err="1"/>
              <a:t>Korth</a:t>
            </a:r>
            <a:r>
              <a:rPr lang="en-US" altLang="en-US" dirty="0"/>
              <a:t>, Abraham </a:t>
            </a:r>
            <a:r>
              <a:rPr lang="en-US" altLang="en-US" dirty="0" err="1"/>
              <a:t>Silberschatz</a:t>
            </a:r>
            <a:r>
              <a:rPr lang="en-US" altLang="en-US" dirty="0"/>
              <a:t>, “Database system concepts”, McGraw-Hill     International editions, Computer Science Series…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..</a:t>
            </a:r>
          </a:p>
          <a:p>
            <a:r>
              <a:rPr lang="en-US" dirty="0"/>
              <a:t>Web</a:t>
            </a:r>
          </a:p>
          <a:p>
            <a:pPr lvl="1"/>
            <a:r>
              <a:rPr lang="en-US" dirty="0"/>
              <a:t>URLs..</a:t>
            </a:r>
          </a:p>
        </p:txBody>
      </p:sp>
    </p:spTree>
    <p:extLst>
      <p:ext uri="{BB962C8B-B14F-4D97-AF65-F5344CB8AC3E}">
        <p14:creationId xmlns:p14="http://schemas.microsoft.com/office/powerpoint/2010/main" val="21503749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en-US" sz="3600" b="0" dirty="0"/>
              <a:t>Introduction to XML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XML stands for </a:t>
            </a:r>
            <a:r>
              <a:rPr lang="en-US" altLang="en-US" sz="2400" dirty="0" err="1"/>
              <a:t>eXtensible</a:t>
            </a:r>
            <a:r>
              <a:rPr lang="en-US" altLang="en-US" sz="2400" dirty="0"/>
              <a:t> Markup Language.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A markup language is used to provide information about a document.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Tags are added to the document to provide the extra information.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XML documents are used to transfer data from one place to another often over the Internet.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XML subsets are designed for particular applications</a:t>
            </a:r>
          </a:p>
          <a:p>
            <a:r>
              <a:rPr lang="en-US" dirty="0"/>
              <a:t>XML is common for all operating system and software.</a:t>
            </a:r>
            <a:endParaRPr lang="en-US" altLang="en-US" sz="2400" dirty="0"/>
          </a:p>
          <a:p>
            <a:pPr>
              <a:lnSpc>
                <a:spcPct val="20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258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XML Syntax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64" dirty="0"/>
              <a:t>XML document must have a root element. A root element can have child elements and sub-child elements.</a:t>
            </a:r>
          </a:p>
          <a:p>
            <a:endParaRPr lang="en-US" altLang="en-US" sz="2664" dirty="0"/>
          </a:p>
          <a:p>
            <a:endParaRPr lang="en-US" altLang="en-US" sz="266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C0FD46-A0A0-462C-9ADA-BF4D9051970F}"/>
              </a:ext>
            </a:extLst>
          </p:cNvPr>
          <p:cNvSpPr/>
          <p:nvPr/>
        </p:nvSpPr>
        <p:spPr bwMode="auto">
          <a:xfrm>
            <a:off x="1552074" y="2923674"/>
            <a:ext cx="6725652" cy="32846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&lt;?xml version="1.0" encoding="UTF-8"?&gt;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&lt;message&gt;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  &lt;to&gt;Steve&lt;/to&gt;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  &lt;from&gt;Paul&lt;/from&gt;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  &lt;subject&gt;Message from teacher to Student&lt;/subject&gt;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  &lt;text&gt;You have an exam tomorrow at 9:00 AM&lt;/text&gt;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&lt;/message&gt;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58889B-58BE-4E1B-A9B7-F633AF8B3275}"/>
              </a:ext>
            </a:extLst>
          </p:cNvPr>
          <p:cNvCxnSpPr/>
          <p:nvPr/>
        </p:nvCxnSpPr>
        <p:spPr bwMode="auto">
          <a:xfrm>
            <a:off x="2827421" y="3429000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B7148-6012-4A03-82FC-CC7D1730BE6D}"/>
              </a:ext>
            </a:extLst>
          </p:cNvPr>
          <p:cNvCxnSpPr/>
          <p:nvPr/>
        </p:nvCxnSpPr>
        <p:spPr bwMode="auto">
          <a:xfrm>
            <a:off x="7226968" y="4483769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16794C-5677-4FBF-B28B-3F3A5C50847D}"/>
              </a:ext>
            </a:extLst>
          </p:cNvPr>
          <p:cNvCxnSpPr/>
          <p:nvPr/>
        </p:nvCxnSpPr>
        <p:spPr bwMode="auto">
          <a:xfrm>
            <a:off x="2927684" y="4756485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20A6CF-C967-4F0E-82BD-342596C65632}"/>
              </a:ext>
            </a:extLst>
          </p:cNvPr>
          <p:cNvCxnSpPr/>
          <p:nvPr/>
        </p:nvCxnSpPr>
        <p:spPr bwMode="auto">
          <a:xfrm>
            <a:off x="7226968" y="4162926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F886EA-3A58-4388-90AC-B08986B54ED6}"/>
              </a:ext>
            </a:extLst>
          </p:cNvPr>
          <p:cNvCxnSpPr/>
          <p:nvPr/>
        </p:nvCxnSpPr>
        <p:spPr bwMode="auto">
          <a:xfrm>
            <a:off x="3376864" y="3665621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467771-FA93-473C-8550-5FFE408EC913}"/>
              </a:ext>
            </a:extLst>
          </p:cNvPr>
          <p:cNvCxnSpPr/>
          <p:nvPr/>
        </p:nvCxnSpPr>
        <p:spPr bwMode="auto">
          <a:xfrm>
            <a:off x="3866147" y="3938337"/>
            <a:ext cx="23461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4513723-154E-4696-9BA3-CEC90A89E50E}"/>
              </a:ext>
            </a:extLst>
          </p:cNvPr>
          <p:cNvSpPr/>
          <p:nvPr/>
        </p:nvSpPr>
        <p:spPr bwMode="auto">
          <a:xfrm>
            <a:off x="5205662" y="3266575"/>
            <a:ext cx="2123605" cy="3065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Root element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A81470-23CA-485E-B099-D80760676EE5}"/>
              </a:ext>
            </a:extLst>
          </p:cNvPr>
          <p:cNvSpPr/>
          <p:nvPr/>
        </p:nvSpPr>
        <p:spPr bwMode="auto">
          <a:xfrm>
            <a:off x="5273842" y="4677647"/>
            <a:ext cx="2123605" cy="3065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Root element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709D4A-F7F0-45BE-961E-7188FDDD4F73}"/>
              </a:ext>
            </a:extLst>
          </p:cNvPr>
          <p:cNvSpPr/>
          <p:nvPr/>
        </p:nvSpPr>
        <p:spPr bwMode="auto">
          <a:xfrm>
            <a:off x="9730806" y="4025036"/>
            <a:ext cx="2123605" cy="3065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ＭＳ Ｐゴシック"/>
                <a:cs typeface="ＭＳ Ｐゴシック"/>
              </a:rPr>
              <a:t>Child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element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1B9367-FEA6-41E6-ACE0-E702049EBEB5}"/>
              </a:ext>
            </a:extLst>
          </p:cNvPr>
          <p:cNvSpPr/>
          <p:nvPr/>
        </p:nvSpPr>
        <p:spPr bwMode="auto">
          <a:xfrm>
            <a:off x="6301462" y="3752497"/>
            <a:ext cx="2123605" cy="3065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ＭＳ Ｐゴシック"/>
                <a:cs typeface="ＭＳ Ｐゴシック"/>
              </a:rPr>
              <a:t>Child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element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C29CF6-07B4-425B-B2EE-ECF86104DAB0}"/>
              </a:ext>
            </a:extLst>
          </p:cNvPr>
          <p:cNvSpPr/>
          <p:nvPr/>
        </p:nvSpPr>
        <p:spPr bwMode="auto">
          <a:xfrm>
            <a:off x="9615848" y="4412686"/>
            <a:ext cx="2123605" cy="30659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ＭＳ Ｐゴシック"/>
                <a:cs typeface="ＭＳ Ｐゴシック"/>
              </a:rPr>
              <a:t>Child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9956595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796"/>
              <a:t>XML Rules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Tags are enclosed in angle brackets.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Tags come in pairs with start-tags and end-tags.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Tags must be properly nested.</a:t>
            </a:r>
          </a:p>
          <a:p>
            <a:pPr lvl="1">
              <a:lnSpc>
                <a:spcPct val="90000"/>
              </a:lnSpc>
            </a:pPr>
            <a:r>
              <a:rPr lang="en-US" altLang="en-US" sz="2664" b="1" dirty="0"/>
              <a:t>&lt;name&gt;&lt;email&gt;…&lt;/name&gt;&lt;/email&gt; is not allowed.</a:t>
            </a:r>
          </a:p>
          <a:p>
            <a:pPr lvl="1">
              <a:lnSpc>
                <a:spcPct val="90000"/>
              </a:lnSpc>
            </a:pPr>
            <a:r>
              <a:rPr lang="en-US" altLang="en-US" sz="2664" b="1" dirty="0"/>
              <a:t>&lt;name&gt;&lt;email&gt;…&lt;/email&gt;&lt;name&gt; is.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Tags that do not have end-tags must be terminated by a ‘/’.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&lt;</a:t>
            </a:r>
            <a:r>
              <a:rPr lang="en-US" altLang="en-US" dirty="0" err="1"/>
              <a:t>br</a:t>
            </a:r>
            <a:r>
              <a:rPr lang="en-US" altLang="en-US" dirty="0"/>
              <a:t> /&gt; is an html example.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Tags are case sensitive.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&lt;address&gt; is not the same as &lt;Address&gt;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 in any combination of cases is not allowed as part of a tag.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Tags may not contain ‘&lt;‘ or ‘&amp;’.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Documents must have a single root tag that begins the document.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62695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XML Data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2"/>
                </a:solidFill>
              </a:rPr>
              <a:t>Tag</a:t>
            </a:r>
            <a:r>
              <a:rPr lang="en-US" altLang="en-US" dirty="0"/>
              <a:t>:  label for a section of data</a:t>
            </a:r>
          </a:p>
          <a:p>
            <a:r>
              <a:rPr lang="en-US" altLang="en-US" b="1" dirty="0">
                <a:solidFill>
                  <a:schemeClr val="tx2"/>
                </a:solidFill>
              </a:rPr>
              <a:t>Element</a:t>
            </a:r>
            <a:r>
              <a:rPr lang="en-US" altLang="en-US" dirty="0"/>
              <a:t>: section of data beginning with &lt;</a:t>
            </a:r>
            <a:r>
              <a:rPr lang="en-US" altLang="en-US" i="1" dirty="0" err="1"/>
              <a:t>tagname</a:t>
            </a:r>
            <a:r>
              <a:rPr lang="en-US" altLang="en-US" dirty="0"/>
              <a:t>&gt; and ending with matching &lt;/</a:t>
            </a:r>
            <a:r>
              <a:rPr lang="en-US" altLang="en-US" i="1" dirty="0" err="1"/>
              <a:t>tagname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Elements must be properly </a:t>
            </a:r>
            <a:r>
              <a:rPr lang="en-US" altLang="en-US" dirty="0">
                <a:solidFill>
                  <a:schemeClr val="tx2"/>
                </a:solidFill>
              </a:rPr>
              <a:t>nested</a:t>
            </a:r>
          </a:p>
          <a:p>
            <a:pPr lvl="1"/>
            <a:r>
              <a:rPr lang="en-US" altLang="en-US" dirty="0"/>
              <a:t>Proper nesting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993300"/>
                </a:solidFill>
              </a:rPr>
              <a:t>&lt;account&gt; … &lt;balance&gt;  …. &lt;/balance&gt; &lt;/account&gt; </a:t>
            </a:r>
          </a:p>
          <a:p>
            <a:pPr lvl="1"/>
            <a:r>
              <a:rPr lang="en-US" altLang="en-US" dirty="0"/>
              <a:t>Improper nesting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>
                <a:solidFill>
                  <a:srgbClr val="993300"/>
                </a:solidFill>
              </a:rPr>
              <a:t>&lt;account&gt; … &lt;balance&gt;  …. &lt;/account&gt; &lt;/balance&gt; </a:t>
            </a:r>
          </a:p>
          <a:p>
            <a:pPr lvl="1"/>
            <a:r>
              <a:rPr lang="en-US" altLang="en-US" dirty="0"/>
              <a:t>Formally:  every start tag must have a unique matching end tag, that is in the context of the same parent element.</a:t>
            </a:r>
          </a:p>
          <a:p>
            <a:r>
              <a:rPr lang="en-US" altLang="en-US" dirty="0"/>
              <a:t>Every document must have a single top-level element</a:t>
            </a:r>
          </a:p>
          <a:p>
            <a:pPr lvl="1"/>
            <a:endParaRPr lang="en-US" altLang="en-US" dirty="0"/>
          </a:p>
          <a:p>
            <a:pPr lvl="2">
              <a:buFont typeface="Webdings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1029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796"/>
              <a:t>Example of an XML Document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&lt;?xml version=“1.0”/&gt;</a:t>
            </a:r>
          </a:p>
          <a:p>
            <a:pPr>
              <a:buFontTx/>
              <a:buNone/>
            </a:pPr>
            <a:r>
              <a:rPr lang="en-US" altLang="en-US" dirty="0"/>
              <a:t>&lt;address&gt;</a:t>
            </a:r>
          </a:p>
          <a:p>
            <a:pPr>
              <a:buFontTx/>
              <a:buNone/>
            </a:pPr>
            <a:r>
              <a:rPr lang="en-US" altLang="en-US" dirty="0"/>
              <a:t>	&lt;name&gt;Vinoth&lt;/name&gt;</a:t>
            </a:r>
          </a:p>
          <a:p>
            <a:pPr>
              <a:buFontTx/>
              <a:buNone/>
            </a:pPr>
            <a:r>
              <a:rPr lang="en-US" altLang="en-US" dirty="0"/>
              <a:t>	&lt;email&gt;vinoth@hexaware.com&lt;/email&gt;</a:t>
            </a:r>
          </a:p>
          <a:p>
            <a:pPr>
              <a:buFontTx/>
              <a:buNone/>
            </a:pPr>
            <a:r>
              <a:rPr lang="en-US" altLang="en-US" dirty="0"/>
              <a:t>	&lt;phone&gt;044-45471234&lt;/phone&gt;</a:t>
            </a:r>
          </a:p>
          <a:p>
            <a:pPr>
              <a:buFontTx/>
              <a:buNone/>
            </a:pPr>
            <a:r>
              <a:rPr lang="en-US" altLang="en-US" dirty="0"/>
              <a:t>	&lt;birthday&gt;1984-03-22&lt;/birthday&gt;</a:t>
            </a:r>
          </a:p>
          <a:p>
            <a:pPr>
              <a:buFontTx/>
              <a:buNone/>
            </a:pPr>
            <a:r>
              <a:rPr lang="en-US" altLang="en-US" dirty="0"/>
              <a:t>&lt;/address&gt;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7984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730707-07EA-4746-9B41-3A6A6DB8C177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D347FD96-AE31-47A7-9AE7-A60524C001E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6058</TotalTime>
  <Words>987</Words>
  <Application>Microsoft Office PowerPoint</Application>
  <PresentationFormat>Widescreen</PresentationFormat>
  <Paragraphs>159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Brush Script Std</vt:lpstr>
      <vt:lpstr>Calibri</vt:lpstr>
      <vt:lpstr>Helvetica Condensed</vt:lpstr>
      <vt:lpstr>HelveticaNeue Condensed</vt:lpstr>
      <vt:lpstr>Monotype Sorts</vt:lpstr>
      <vt:lpstr>Times</vt:lpstr>
      <vt:lpstr>Webdings</vt:lpstr>
      <vt:lpstr>Blank Presentation</vt:lpstr>
      <vt:lpstr>XML</vt:lpstr>
      <vt:lpstr>Course Objective</vt:lpstr>
      <vt:lpstr>Session Objective</vt:lpstr>
      <vt:lpstr>Learning material references</vt:lpstr>
      <vt:lpstr>Introduction to XML</vt:lpstr>
      <vt:lpstr>XML Syntax</vt:lpstr>
      <vt:lpstr>XML Rules</vt:lpstr>
      <vt:lpstr>Structure of XML Data</vt:lpstr>
      <vt:lpstr>Example of an XML Document</vt:lpstr>
      <vt:lpstr>XML Attributes</vt:lpstr>
      <vt:lpstr>Attributes</vt:lpstr>
      <vt:lpstr>XML Schemas</vt:lpstr>
      <vt:lpstr>Schemas</vt:lpstr>
      <vt:lpstr> Schema determine</vt:lpstr>
      <vt:lpstr>Schema for First address Example</vt:lpstr>
      <vt:lpstr>Explanation of Example Schema</vt:lpstr>
      <vt:lpstr>Schema: types of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Umamaheswari Aravindan</cp:lastModifiedBy>
  <cp:revision>606</cp:revision>
  <dcterms:created xsi:type="dcterms:W3CDTF">2014-11-02T05:32:32Z</dcterms:created>
  <dcterms:modified xsi:type="dcterms:W3CDTF">2019-07-05T06:59:44Z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