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opa" initials="r" lastIdx="1" clrIdx="0">
    <p:extLst>
      <p:ext uri="{19B8F6BF-5375-455C-9EA6-DF929625EA0E}">
        <p15:presenceInfo xmlns:p15="http://schemas.microsoft.com/office/powerpoint/2012/main" userId="82e56cf4033437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8T21:01:17.45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320595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354924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66100-BD57-4476-9916-A9A298B663C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2068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D88B2A-146F-4845-B7F3-81A070EBB2B7}"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2862369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D88B2A-146F-4845-B7F3-81A070EBB2B7}"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66100-BD57-4476-9916-A9A298B663C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6620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D88B2A-146F-4845-B7F3-81A070EBB2B7}"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22294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3305357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2859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130456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D88B2A-146F-4845-B7F3-81A070EBB2B7}" type="datetimeFigureOut">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426605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D88B2A-146F-4845-B7F3-81A070EBB2B7}"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94565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D88B2A-146F-4845-B7F3-81A070EBB2B7}" type="datetimeFigureOut">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151483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D88B2A-146F-4845-B7F3-81A070EBB2B7}" type="datetimeFigureOut">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139034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88B2A-146F-4845-B7F3-81A070EBB2B7}" type="datetimeFigureOut">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243706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D88B2A-146F-4845-B7F3-81A070EBB2B7}"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238257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D88B2A-146F-4845-B7F3-81A070EBB2B7}" type="datetimeFigureOut">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0966100-BD57-4476-9916-A9A298B663C7}" type="slidenum">
              <a:rPr lang="en-US" smtClean="0"/>
              <a:t>‹#›</a:t>
            </a:fld>
            <a:endParaRPr lang="en-US"/>
          </a:p>
        </p:txBody>
      </p:sp>
    </p:spTree>
    <p:extLst>
      <p:ext uri="{BB962C8B-B14F-4D97-AF65-F5344CB8AC3E}">
        <p14:creationId xmlns:p14="http://schemas.microsoft.com/office/powerpoint/2010/main" val="191878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D88B2A-146F-4845-B7F3-81A070EBB2B7}" type="datetimeFigureOut">
              <a:rPr lang="en-US" smtClean="0"/>
              <a:t>5/18/2022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0966100-BD57-4476-9916-A9A298B663C7}" type="slidenum">
              <a:rPr lang="en-US" smtClean="0"/>
              <a:t>‹#›</a:t>
            </a:fld>
            <a:endParaRPr lang="en-US"/>
          </a:p>
        </p:txBody>
      </p:sp>
    </p:spTree>
    <p:extLst>
      <p:ext uri="{BB962C8B-B14F-4D97-AF65-F5344CB8AC3E}">
        <p14:creationId xmlns:p14="http://schemas.microsoft.com/office/powerpoint/2010/main" val="17617963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ijianmo.github.io/amazon/index.html#sample-re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A9A7-E99D-1064-D3C4-D63F9585410A}"/>
              </a:ext>
            </a:extLst>
          </p:cNvPr>
          <p:cNvSpPr>
            <a:spLocks noGrp="1"/>
          </p:cNvSpPr>
          <p:nvPr>
            <p:ph type="ctrTitle"/>
          </p:nvPr>
        </p:nvSpPr>
        <p:spPr>
          <a:xfrm>
            <a:off x="2418884" y="1752600"/>
            <a:ext cx="8915399" cy="2262781"/>
          </a:xfrm>
        </p:spPr>
        <p:txBody>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RECOMMENDATION SYSTEM USING NLP AND NN ON AMAZON PRODUCT REVIEWS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ROOPASREE KUNJAR</a:t>
            </a:r>
            <a:endParaRPr lang="en-US" dirty="0"/>
          </a:p>
        </p:txBody>
      </p:sp>
      <p:sp>
        <p:nvSpPr>
          <p:cNvPr id="3" name="Subtitle 2">
            <a:extLst>
              <a:ext uri="{FF2B5EF4-FFF2-40B4-BE49-F238E27FC236}">
                <a16:creationId xmlns:a16="http://schemas.microsoft.com/office/drawing/2014/main" id="{4DDD0D90-401A-B18E-B77F-03A34A8A64D1}"/>
              </a:ext>
            </a:extLst>
          </p:cNvPr>
          <p:cNvSpPr>
            <a:spLocks noGrp="1"/>
          </p:cNvSpPr>
          <p:nvPr>
            <p:ph type="subTitle" idx="1"/>
          </p:nvPr>
        </p:nvSpPr>
        <p:spPr/>
        <p:txBody>
          <a:bodyPr>
            <a:normAutofit/>
          </a:bodyPr>
          <a:lstStyle/>
          <a:p>
            <a:r>
              <a:rPr lang="en-US" dirty="0"/>
              <a:t>THANKS TO MY SPRINGBOARD MENTOR</a:t>
            </a:r>
          </a:p>
          <a:p>
            <a:r>
              <a:rPr lang="en-US" dirty="0"/>
              <a:t>David Lara Arango </a:t>
            </a:r>
          </a:p>
          <a:p>
            <a:endParaRPr lang="en-US" dirty="0"/>
          </a:p>
        </p:txBody>
      </p:sp>
    </p:spTree>
    <p:extLst>
      <p:ext uri="{BB962C8B-B14F-4D97-AF65-F5344CB8AC3E}">
        <p14:creationId xmlns:p14="http://schemas.microsoft.com/office/powerpoint/2010/main" val="32233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B126-E9B7-BDD7-E959-4717BA5A9821}"/>
              </a:ext>
            </a:extLst>
          </p:cNvPr>
          <p:cNvSpPr>
            <a:spLocks noGrp="1"/>
          </p:cNvSpPr>
          <p:nvPr>
            <p:ph type="title"/>
          </p:nvPr>
        </p:nvSpPr>
        <p:spPr/>
        <p:txBody>
          <a:bodyPr>
            <a:normAutofit/>
          </a:bodyPr>
          <a:lstStyle/>
          <a:p>
            <a:r>
              <a:rPr lang="en-US" sz="2400" dirty="0">
                <a:latin typeface="Calibri" panose="020F0502020204030204" pitchFamily="34" charset="0"/>
                <a:cs typeface="Calibri" panose="020F0502020204030204" pitchFamily="34" charset="0"/>
              </a:rPr>
              <a:t>MACHINE LEARNING MODEL TAINING AND PREDICTION</a:t>
            </a:r>
          </a:p>
        </p:txBody>
      </p:sp>
      <p:pic>
        <p:nvPicPr>
          <p:cNvPr id="4" name="Content Placeholder 3">
            <a:extLst>
              <a:ext uri="{FF2B5EF4-FFF2-40B4-BE49-F238E27FC236}">
                <a16:creationId xmlns:a16="http://schemas.microsoft.com/office/drawing/2014/main" id="{4F868982-0AAC-11D1-1CC8-D238C08B1148}"/>
              </a:ext>
            </a:extLst>
          </p:cNvPr>
          <p:cNvPicPr>
            <a:picLocks noGrp="1" noChangeAspect="1"/>
          </p:cNvPicPr>
          <p:nvPr>
            <p:ph idx="1"/>
          </p:nvPr>
        </p:nvPicPr>
        <p:blipFill>
          <a:blip r:embed="rId2"/>
          <a:stretch>
            <a:fillRect/>
          </a:stretch>
        </p:blipFill>
        <p:spPr>
          <a:xfrm>
            <a:off x="1601914" y="1264555"/>
            <a:ext cx="4969216" cy="2435843"/>
          </a:xfrm>
          <a:prstGeom prst="rect">
            <a:avLst/>
          </a:prstGeom>
        </p:spPr>
      </p:pic>
      <p:pic>
        <p:nvPicPr>
          <p:cNvPr id="5" name="Picture 4">
            <a:extLst>
              <a:ext uri="{FF2B5EF4-FFF2-40B4-BE49-F238E27FC236}">
                <a16:creationId xmlns:a16="http://schemas.microsoft.com/office/drawing/2014/main" id="{D398CE33-C76F-2A8C-C848-09EB22503078}"/>
              </a:ext>
            </a:extLst>
          </p:cNvPr>
          <p:cNvPicPr>
            <a:picLocks noChangeAspect="1"/>
          </p:cNvPicPr>
          <p:nvPr/>
        </p:nvPicPr>
        <p:blipFill>
          <a:blip r:embed="rId3"/>
          <a:stretch>
            <a:fillRect/>
          </a:stretch>
        </p:blipFill>
        <p:spPr>
          <a:xfrm>
            <a:off x="1601914" y="4084802"/>
            <a:ext cx="4969216" cy="2435843"/>
          </a:xfrm>
          <a:prstGeom prst="rect">
            <a:avLst/>
          </a:prstGeom>
        </p:spPr>
      </p:pic>
      <p:sp>
        <p:nvSpPr>
          <p:cNvPr id="6" name="TextBox 5">
            <a:extLst>
              <a:ext uri="{FF2B5EF4-FFF2-40B4-BE49-F238E27FC236}">
                <a16:creationId xmlns:a16="http://schemas.microsoft.com/office/drawing/2014/main" id="{D08F6930-6DD0-D8DA-D890-0AD0FF59BD11}"/>
              </a:ext>
            </a:extLst>
          </p:cNvPr>
          <p:cNvSpPr txBox="1"/>
          <p:nvPr/>
        </p:nvSpPr>
        <p:spPr>
          <a:xfrm>
            <a:off x="7180729" y="1264555"/>
            <a:ext cx="4240306" cy="286232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recommendations using the KNN looks good. We can see that the product recommendations have been given from the company mostly (Whirlpool).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topmost predictions was with the customer ratings and the bottom one with TextBlob polarity score. Both looks pretty good in recommending similar products.</a:t>
            </a:r>
          </a:p>
          <a:p>
            <a:endParaRPr lang="en-US" dirty="0"/>
          </a:p>
        </p:txBody>
      </p:sp>
    </p:spTree>
    <p:extLst>
      <p:ext uri="{BB962C8B-B14F-4D97-AF65-F5344CB8AC3E}">
        <p14:creationId xmlns:p14="http://schemas.microsoft.com/office/powerpoint/2010/main" val="4297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2209-EBDD-7A0A-63C9-C824331C7367}"/>
              </a:ext>
            </a:extLst>
          </p:cNvPr>
          <p:cNvSpPr>
            <a:spLocks noGrp="1"/>
          </p:cNvSpPr>
          <p:nvPr>
            <p:ph type="title"/>
          </p:nvPr>
        </p:nvSpPr>
        <p:spPr/>
        <p:txBody>
          <a:bodyPr>
            <a:normAutofit/>
          </a:bodyPr>
          <a:lstStyle/>
          <a:p>
            <a:r>
              <a:rPr lang="en-US" sz="2400" dirty="0">
                <a:latin typeface="Calibri" panose="020F0502020204030204" pitchFamily="34" charset="0"/>
                <a:cs typeface="Calibri" panose="020F0502020204030204" pitchFamily="34" charset="0"/>
              </a:rPr>
              <a:t>MATRIX FACTORIZATION AND NEURAL NETWORK</a:t>
            </a:r>
          </a:p>
        </p:txBody>
      </p:sp>
      <p:graphicFrame>
        <p:nvGraphicFramePr>
          <p:cNvPr id="4" name="Content Placeholder 3">
            <a:extLst>
              <a:ext uri="{FF2B5EF4-FFF2-40B4-BE49-F238E27FC236}">
                <a16:creationId xmlns:a16="http://schemas.microsoft.com/office/drawing/2014/main" id="{DFB9FE54-C28A-51CF-737A-201636A9E7BC}"/>
              </a:ext>
            </a:extLst>
          </p:cNvPr>
          <p:cNvGraphicFramePr>
            <a:graphicFrameLocks noGrp="1"/>
          </p:cNvGraphicFramePr>
          <p:nvPr>
            <p:ph idx="1"/>
            <p:extLst>
              <p:ext uri="{D42A27DB-BD31-4B8C-83A1-F6EECF244321}">
                <p14:modId xmlns:p14="http://schemas.microsoft.com/office/powerpoint/2010/main" val="838037270"/>
              </p:ext>
            </p:extLst>
          </p:nvPr>
        </p:nvGraphicFramePr>
        <p:xfrm>
          <a:off x="1657723" y="1264555"/>
          <a:ext cx="4772025" cy="1788097"/>
        </p:xfrm>
        <a:graphic>
          <a:graphicData uri="http://schemas.openxmlformats.org/drawingml/2006/table">
            <a:tbl>
              <a:tblPr firstRow="1" firstCol="1" bandRow="1">
                <a:tableStyleId>{5C22544A-7EE6-4342-B048-85BDC9FD1C3A}</a:tableStyleId>
              </a:tblPr>
              <a:tblGrid>
                <a:gridCol w="1139825">
                  <a:extLst>
                    <a:ext uri="{9D8B030D-6E8A-4147-A177-3AD203B41FA5}">
                      <a16:colId xmlns:a16="http://schemas.microsoft.com/office/drawing/2014/main" val="1862363446"/>
                    </a:ext>
                  </a:extLst>
                </a:gridCol>
                <a:gridCol w="1746250">
                  <a:extLst>
                    <a:ext uri="{9D8B030D-6E8A-4147-A177-3AD203B41FA5}">
                      <a16:colId xmlns:a16="http://schemas.microsoft.com/office/drawing/2014/main" val="3188159949"/>
                    </a:ext>
                  </a:extLst>
                </a:gridCol>
                <a:gridCol w="1885950">
                  <a:extLst>
                    <a:ext uri="{9D8B030D-6E8A-4147-A177-3AD203B41FA5}">
                      <a16:colId xmlns:a16="http://schemas.microsoft.com/office/drawing/2014/main" val="5089040"/>
                    </a:ext>
                  </a:extLst>
                </a:gridCol>
              </a:tblGrid>
              <a:tr h="179527">
                <a:tc>
                  <a:txBody>
                    <a:bodyPr/>
                    <a:lstStyle/>
                    <a:p>
                      <a:pPr marL="0" marR="0">
                        <a:lnSpc>
                          <a:spcPct val="107000"/>
                        </a:lnSpc>
                        <a:spcBef>
                          <a:spcPts val="0"/>
                        </a:spcBef>
                        <a:spcAft>
                          <a:spcPts val="0"/>
                        </a:spcAft>
                      </a:pPr>
                      <a:r>
                        <a:rPr lang="en-US" sz="1100">
                          <a:effectLst/>
                        </a:rPr>
                        <a:t>MODEL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MSE for Vader polarity and predicted 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MSE for TextBlob compound and predicted 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4986286"/>
                  </a:ext>
                </a:extLst>
              </a:tr>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34206239"/>
                  </a:ext>
                </a:extLst>
              </a:tr>
              <a:tr h="190500">
                <a:tc>
                  <a:txBody>
                    <a:bodyPr/>
                    <a:lstStyle/>
                    <a:p>
                      <a:pPr marL="0" marR="0">
                        <a:lnSpc>
                          <a:spcPct val="107000"/>
                        </a:lnSpc>
                        <a:spcBef>
                          <a:spcPts val="0"/>
                        </a:spcBef>
                        <a:spcAft>
                          <a:spcPts val="0"/>
                        </a:spcAft>
                      </a:pPr>
                      <a:r>
                        <a:rPr lang="en-US" sz="1100">
                          <a:effectLst/>
                        </a:rPr>
                        <a:t>MATRIX FACTORIZATION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0.33886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0.28554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82589330"/>
                  </a:ext>
                </a:extLst>
              </a:tr>
              <a:tr h="19050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86859137"/>
                  </a:ext>
                </a:extLst>
              </a:tr>
              <a:tr h="190500">
                <a:tc>
                  <a:txBody>
                    <a:bodyPr/>
                    <a:lstStyle/>
                    <a:p>
                      <a:pPr marL="0" marR="0">
                        <a:lnSpc>
                          <a:spcPct val="107000"/>
                        </a:lnSpc>
                        <a:spcBef>
                          <a:spcPts val="0"/>
                        </a:spcBef>
                        <a:spcAft>
                          <a:spcPts val="0"/>
                        </a:spcAft>
                      </a:pPr>
                      <a:r>
                        <a:rPr lang="en-US" sz="1100" dirty="0">
                          <a:effectLst/>
                        </a:rPr>
                        <a:t>NEURAL NETWORK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0.08104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19474973"/>
                  </a:ext>
                </a:extLst>
              </a:tr>
            </a:tbl>
          </a:graphicData>
        </a:graphic>
      </p:graphicFrame>
      <p:pic>
        <p:nvPicPr>
          <p:cNvPr id="5" name="Picture 4">
            <a:extLst>
              <a:ext uri="{FF2B5EF4-FFF2-40B4-BE49-F238E27FC236}">
                <a16:creationId xmlns:a16="http://schemas.microsoft.com/office/drawing/2014/main" id="{5E643CA7-D4E9-CD5B-DD81-14EA98271220}"/>
              </a:ext>
            </a:extLst>
          </p:cNvPr>
          <p:cNvPicPr>
            <a:picLocks noChangeAspect="1"/>
          </p:cNvPicPr>
          <p:nvPr/>
        </p:nvPicPr>
        <p:blipFill>
          <a:blip r:embed="rId2"/>
          <a:stretch>
            <a:fillRect/>
          </a:stretch>
        </p:blipFill>
        <p:spPr>
          <a:xfrm>
            <a:off x="1573306" y="3197346"/>
            <a:ext cx="4953000" cy="3636570"/>
          </a:xfrm>
          <a:prstGeom prst="rect">
            <a:avLst/>
          </a:prstGeom>
        </p:spPr>
      </p:pic>
      <p:sp>
        <p:nvSpPr>
          <p:cNvPr id="6" name="TextBox 5">
            <a:extLst>
              <a:ext uri="{FF2B5EF4-FFF2-40B4-BE49-F238E27FC236}">
                <a16:creationId xmlns:a16="http://schemas.microsoft.com/office/drawing/2014/main" id="{2CD05108-5B8B-31A1-39C6-C48A176011C2}"/>
              </a:ext>
            </a:extLst>
          </p:cNvPr>
          <p:cNvSpPr txBox="1"/>
          <p:nvPr/>
        </p:nvSpPr>
        <p:spPr>
          <a:xfrm>
            <a:off x="7288306" y="1201271"/>
            <a:ext cx="4025153" cy="4621009"/>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short model with 3 layers, gives us a better MSE compared to baseline model with 5 dense layers for neural network model.  This can also be seen in the above NN performance graph. The base line model seemed to overfit even when dropout layers were added. Also, when compared to Matrix factorization, the MSE for Neural network model is small.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KNN and NN model can be used to predict the recommendation of products.</a:t>
            </a:r>
          </a:p>
          <a:p>
            <a:endParaRPr lang="en-US" dirty="0"/>
          </a:p>
        </p:txBody>
      </p:sp>
    </p:spTree>
    <p:extLst>
      <p:ext uri="{BB962C8B-B14F-4D97-AF65-F5344CB8AC3E}">
        <p14:creationId xmlns:p14="http://schemas.microsoft.com/office/powerpoint/2010/main" val="390996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287-D1DA-2FB4-8A78-AE561F0D3872}"/>
              </a:ext>
            </a:extLst>
          </p:cNvPr>
          <p:cNvSpPr>
            <a:spLocks noGrp="1"/>
          </p:cNvSpPr>
          <p:nvPr>
            <p:ph type="title"/>
          </p:nvPr>
        </p:nvSpPr>
        <p:spPr/>
        <p:txBody>
          <a:bodyPr>
            <a:normAutofit/>
          </a:bodyPr>
          <a:lstStyle/>
          <a:p>
            <a:r>
              <a:rPr lang="en-US" sz="2400" dirty="0">
                <a:latin typeface="Calibri" panose="020F0502020204030204" pitchFamily="34" charset="0"/>
                <a:cs typeface="Calibri" panose="020F0502020204030204" pitchFamily="34" charset="0"/>
              </a:rPr>
              <a:t>PREDICTIONS OF NN MODEL</a:t>
            </a:r>
          </a:p>
        </p:txBody>
      </p:sp>
      <p:pic>
        <p:nvPicPr>
          <p:cNvPr id="4" name="Content Placeholder 3">
            <a:extLst>
              <a:ext uri="{FF2B5EF4-FFF2-40B4-BE49-F238E27FC236}">
                <a16:creationId xmlns:a16="http://schemas.microsoft.com/office/drawing/2014/main" id="{7FB5BBCA-AF19-B08D-7940-D26B676E4D51}"/>
              </a:ext>
            </a:extLst>
          </p:cNvPr>
          <p:cNvPicPr>
            <a:picLocks noGrp="1" noChangeAspect="1"/>
          </p:cNvPicPr>
          <p:nvPr>
            <p:ph idx="1"/>
          </p:nvPr>
        </p:nvPicPr>
        <p:blipFill>
          <a:blip r:embed="rId2"/>
          <a:stretch>
            <a:fillRect/>
          </a:stretch>
        </p:blipFill>
        <p:spPr>
          <a:xfrm>
            <a:off x="616978" y="1343853"/>
            <a:ext cx="6084140" cy="1435100"/>
          </a:xfrm>
          <a:prstGeom prst="rect">
            <a:avLst/>
          </a:prstGeom>
        </p:spPr>
      </p:pic>
      <p:pic>
        <p:nvPicPr>
          <p:cNvPr id="5" name="Picture 4">
            <a:extLst>
              <a:ext uri="{FF2B5EF4-FFF2-40B4-BE49-F238E27FC236}">
                <a16:creationId xmlns:a16="http://schemas.microsoft.com/office/drawing/2014/main" id="{464B41EF-EEB1-AAD4-E5FE-2ACC09C3D375}"/>
              </a:ext>
            </a:extLst>
          </p:cNvPr>
          <p:cNvPicPr>
            <a:picLocks noChangeAspect="1"/>
          </p:cNvPicPr>
          <p:nvPr/>
        </p:nvPicPr>
        <p:blipFill>
          <a:blip r:embed="rId3"/>
          <a:stretch>
            <a:fillRect/>
          </a:stretch>
        </p:blipFill>
        <p:spPr>
          <a:xfrm>
            <a:off x="757518" y="3429000"/>
            <a:ext cx="5943600" cy="1435100"/>
          </a:xfrm>
          <a:prstGeom prst="rect">
            <a:avLst/>
          </a:prstGeom>
        </p:spPr>
      </p:pic>
      <p:pic>
        <p:nvPicPr>
          <p:cNvPr id="6" name="Picture 5">
            <a:extLst>
              <a:ext uri="{FF2B5EF4-FFF2-40B4-BE49-F238E27FC236}">
                <a16:creationId xmlns:a16="http://schemas.microsoft.com/office/drawing/2014/main" id="{CB50BD87-D009-5EB9-91C0-937CC6774C13}"/>
              </a:ext>
            </a:extLst>
          </p:cNvPr>
          <p:cNvPicPr>
            <a:picLocks noChangeAspect="1"/>
          </p:cNvPicPr>
          <p:nvPr/>
        </p:nvPicPr>
        <p:blipFill>
          <a:blip r:embed="rId4"/>
          <a:stretch>
            <a:fillRect/>
          </a:stretch>
        </p:blipFill>
        <p:spPr>
          <a:xfrm>
            <a:off x="757518" y="5224574"/>
            <a:ext cx="5943600" cy="1435100"/>
          </a:xfrm>
          <a:prstGeom prst="rect">
            <a:avLst/>
          </a:prstGeom>
        </p:spPr>
      </p:pic>
      <p:sp>
        <p:nvSpPr>
          <p:cNvPr id="7" name="TextBox 6">
            <a:extLst>
              <a:ext uri="{FF2B5EF4-FFF2-40B4-BE49-F238E27FC236}">
                <a16:creationId xmlns:a16="http://schemas.microsoft.com/office/drawing/2014/main" id="{98F5427A-CC11-F263-24B7-F70A9A66FE91}"/>
              </a:ext>
            </a:extLst>
          </p:cNvPr>
          <p:cNvSpPr txBox="1"/>
          <p:nvPr/>
        </p:nvSpPr>
        <p:spPr>
          <a:xfrm>
            <a:off x="7360024" y="896471"/>
            <a:ext cx="3352800" cy="3435556"/>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top 3 rated gives the highest 3 ratings given by the reviewer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mrclobhead</a:t>
            </a:r>
            <a:r>
              <a:rPr lang="en-US" sz="1800" dirty="0">
                <a:effectLst/>
                <a:latin typeface="Calibri" panose="020F0502020204030204" pitchFamily="34" charset="0"/>
                <a:ea typeface="Calibri" panose="020F0502020204030204" pitchFamily="34" charset="0"/>
                <a:cs typeface="Times New Roman" panose="02020603050405020304" pitchFamily="18" charset="0"/>
              </a:rPr>
              <a:t>”, bottom 3 rated is the lowest 3 ratings given and the top 3 unrated are the recommendations.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Looks like the model has done pretty well with the predictions.</a:t>
            </a:r>
          </a:p>
          <a:p>
            <a:endParaRPr lang="en-US" dirty="0"/>
          </a:p>
        </p:txBody>
      </p:sp>
    </p:spTree>
    <p:extLst>
      <p:ext uri="{BB962C8B-B14F-4D97-AF65-F5344CB8AC3E}">
        <p14:creationId xmlns:p14="http://schemas.microsoft.com/office/powerpoint/2010/main" val="178051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7247-06A7-C5C4-C7D6-4EECAC2AEFC8}"/>
              </a:ext>
            </a:extLst>
          </p:cNvPr>
          <p:cNvSpPr>
            <a:spLocks noGrp="1"/>
          </p:cNvSpPr>
          <p:nvPr>
            <p:ph type="title"/>
          </p:nvPr>
        </p:nvSpPr>
        <p:spPr/>
        <p:txBody>
          <a:bodyPr/>
          <a:lstStyle/>
          <a:p>
            <a:r>
              <a:rPr lang="en-US" sz="2400" b="1" dirty="0">
                <a:effectLst/>
                <a:latin typeface="Calibri" panose="020F0502020204030204" pitchFamily="34" charset="0"/>
                <a:ea typeface="Calibri" panose="020F0502020204030204" pitchFamily="34" charset="0"/>
                <a:cs typeface="Times New Roman" panose="02020603050405020304" pitchFamily="18" charset="0"/>
              </a:rPr>
              <a:t>LEARNINGS AND FUTURE WORK</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DB9DDB4-308E-3616-096B-C52E98835661}"/>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neural network model would work better with big data. Even adding a dropout layer, did not let us recommend products perfectly. I would like to work with a bigger amazon review dataset.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review text is a combination of satisfaction with the product, deliver, condition of the product. I would like to see these impact on the ratings given for the product.</a:t>
            </a:r>
          </a:p>
          <a:p>
            <a:endParaRPr lang="en-US" dirty="0"/>
          </a:p>
        </p:txBody>
      </p:sp>
    </p:spTree>
    <p:extLst>
      <p:ext uri="{BB962C8B-B14F-4D97-AF65-F5344CB8AC3E}">
        <p14:creationId xmlns:p14="http://schemas.microsoft.com/office/powerpoint/2010/main" val="82768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112D-F4FE-3302-81A1-C7F30C93226A}"/>
              </a:ext>
            </a:extLst>
          </p:cNvPr>
          <p:cNvSpPr>
            <a:spLocks noGrp="1"/>
          </p:cNvSpPr>
          <p:nvPr>
            <p:ph type="title"/>
          </p:nvPr>
        </p:nvSpPr>
        <p:spPr/>
        <p:txBody>
          <a:bodyPr>
            <a:normAutofit/>
          </a:bodyPr>
          <a:lstStyle/>
          <a:p>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CONTEXT </a:t>
            </a:r>
            <a:r>
              <a:rPr lang="en-US" sz="24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AND</a:t>
            </a: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PROBLEM STATEMENT</a:t>
            </a:r>
            <a:endParaRPr lang="en-US" sz="2400" dirty="0"/>
          </a:p>
        </p:txBody>
      </p:sp>
      <p:sp>
        <p:nvSpPr>
          <p:cNvPr id="3" name="Content Placeholder 2">
            <a:extLst>
              <a:ext uri="{FF2B5EF4-FFF2-40B4-BE49-F238E27FC236}">
                <a16:creationId xmlns:a16="http://schemas.microsoft.com/office/drawing/2014/main" id="{E4C1047D-AAE5-4753-1090-A7F1ABEA5067}"/>
              </a:ext>
            </a:extLst>
          </p:cNvPr>
          <p:cNvSpPr>
            <a:spLocks noGrp="1"/>
          </p:cNvSpPr>
          <p:nvPr>
            <p:ph idx="1"/>
          </p:nvPr>
        </p:nvSpPr>
        <p:spPr/>
        <p:txBody>
          <a:bodyPr/>
          <a:lstStyle/>
          <a:p>
            <a:r>
              <a:rPr lang="en-US" sz="1800" i="1" dirty="0">
                <a:effectLst/>
                <a:latin typeface="Calibri" panose="020F0502020204030204" pitchFamily="34" charset="0"/>
                <a:ea typeface="Calibri" panose="020F0502020204030204" pitchFamily="34" charset="0"/>
                <a:cs typeface="Times New Roman" panose="02020603050405020304" pitchFamily="18" charset="0"/>
              </a:rPr>
              <a:t>When we see a list of movies, we like, suggested on Netflix, when our favorite apps show us all the products we like and would love to purchase, when YouTube shows you a list of videos to watch next, you wonder is it magic that these apps or websites read you so well. </a:t>
            </a:r>
          </a:p>
          <a:p>
            <a:r>
              <a:rPr lang="en-US" i="1" dirty="0">
                <a:latin typeface="Calibri" panose="020F0502020204030204" pitchFamily="34" charset="0"/>
                <a:cs typeface="Times New Roman" panose="02020603050405020304" pitchFamily="18" charset="0"/>
              </a:rPr>
              <a:t>All the e-commerce websites use recommendation system to better their services and customer satisfaction.</a:t>
            </a:r>
          </a:p>
          <a:p>
            <a:r>
              <a:rPr lang="en-US" i="1" dirty="0">
                <a:latin typeface="Calibri" panose="020F0502020204030204" pitchFamily="34" charset="0"/>
                <a:cs typeface="Times New Roman" panose="02020603050405020304" pitchFamily="18" charset="0"/>
              </a:rPr>
              <a:t>Recommendation systems can be made more effective if we could analyze the sentiment behind the review given by the customer for the product, and not just the ratings.</a:t>
            </a:r>
          </a:p>
          <a:p>
            <a:r>
              <a:rPr lang="en-US" i="1" dirty="0">
                <a:latin typeface="Calibri" panose="020F0502020204030204" pitchFamily="34" charset="0"/>
                <a:cs typeface="Times New Roman" panose="02020603050405020304" pitchFamily="18" charset="0"/>
              </a:rPr>
              <a:t>I propose to develop a recommendation system using sentiment analysis score to recommend products.</a:t>
            </a:r>
          </a:p>
        </p:txBody>
      </p:sp>
    </p:spTree>
    <p:extLst>
      <p:ext uri="{BB962C8B-B14F-4D97-AF65-F5344CB8AC3E}">
        <p14:creationId xmlns:p14="http://schemas.microsoft.com/office/powerpoint/2010/main" val="282341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9D69-105F-851B-8062-E3813C4762C0}"/>
              </a:ext>
            </a:extLst>
          </p:cNvPr>
          <p:cNvSpPr>
            <a:spLocks noGrp="1"/>
          </p:cNvSpPr>
          <p:nvPr>
            <p:ph type="title"/>
          </p:nvPr>
        </p:nvSpPr>
        <p:spPr/>
        <p:txBody>
          <a:bodyPr>
            <a:normAutofit/>
          </a:bodyPr>
          <a:lstStyle/>
          <a:p>
            <a:r>
              <a:rPr lang="en-US" sz="2400" b="1" dirty="0"/>
              <a:t>WHO BENEFITS?</a:t>
            </a:r>
          </a:p>
        </p:txBody>
      </p:sp>
      <p:sp>
        <p:nvSpPr>
          <p:cNvPr id="3" name="Content Placeholder 2">
            <a:extLst>
              <a:ext uri="{FF2B5EF4-FFF2-40B4-BE49-F238E27FC236}">
                <a16:creationId xmlns:a16="http://schemas.microsoft.com/office/drawing/2014/main" id="{64BA0EC9-F0C3-0F76-D25E-ECA44E265054}"/>
              </a:ext>
            </a:extLst>
          </p:cNvPr>
          <p:cNvSpPr>
            <a:spLocks noGrp="1"/>
          </p:cNvSpPr>
          <p:nvPr>
            <p:ph idx="1"/>
          </p:nvPr>
        </p:nvSpPr>
        <p:spPr/>
        <p:txBody>
          <a:bodyPr>
            <a:normAutofit/>
          </a:bodyPr>
          <a:lstStyle/>
          <a:p>
            <a:r>
              <a:rPr lang="en-US" i="1" dirty="0">
                <a:latin typeface="Calibri" panose="020F0502020204030204" pitchFamily="34" charset="0"/>
                <a:cs typeface="Times New Roman" panose="02020603050405020304" pitchFamily="18" charset="0"/>
              </a:rPr>
              <a:t>The e-commerce websites which has rating and review writing system for customer reviews for their products.</a:t>
            </a:r>
          </a:p>
          <a:p>
            <a:pPr marL="0" indent="0">
              <a:buNone/>
            </a:pPr>
            <a:endParaRPr lang="en-US" i="1"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114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F332-B5B8-153F-D6BA-71D62D09E9F7}"/>
              </a:ext>
            </a:extLst>
          </p:cNvPr>
          <p:cNvSpPr>
            <a:spLocks noGrp="1"/>
          </p:cNvSpPr>
          <p:nvPr>
            <p:ph type="title"/>
          </p:nvPr>
        </p:nvSpPr>
        <p:spPr/>
        <p:txBody>
          <a:bodyPr>
            <a:normAutofit/>
          </a:bodyPr>
          <a:lstStyle/>
          <a:p>
            <a:r>
              <a:rPr lang="en-US" sz="2400" b="1" dirty="0">
                <a:latin typeface="Calibri" panose="020F0502020204030204" pitchFamily="34" charset="0"/>
                <a:cs typeface="Calibri" panose="020F0502020204030204" pitchFamily="34" charset="0"/>
              </a:rPr>
              <a:t>DATA SOURCE</a:t>
            </a:r>
            <a:endParaRPr lang="en-US"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B74A38C-CC7F-829E-7272-5905FF4A88C7}"/>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Amazon Review Data (2018)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https://nijianmo.github.io/amazon/index.html#sample-review</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the data is large, I will be planning to use review data, where a product has 5 or more reviews ("Small" subsets for experimentation – 5-core).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two datasets to consider, one is the review and ratings information for a product by a customer, with primary key as the product ID.</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product details is present in a meta dataset with the primary key of product ID and other product details. We will be merging these two datasets for the project.</a:t>
            </a:r>
          </a:p>
          <a:p>
            <a:pPr marL="0" indent="0">
              <a:buNone/>
            </a:pPr>
            <a:endParaRPr lang="en-US" dirty="0"/>
          </a:p>
        </p:txBody>
      </p:sp>
    </p:spTree>
    <p:extLst>
      <p:ext uri="{BB962C8B-B14F-4D97-AF65-F5344CB8AC3E}">
        <p14:creationId xmlns:p14="http://schemas.microsoft.com/office/powerpoint/2010/main" val="184236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56C6F7-1780-1894-26D3-B0C4C3CE614E}"/>
              </a:ext>
            </a:extLst>
          </p:cNvPr>
          <p:cNvPicPr>
            <a:picLocks noGrp="1" noChangeAspect="1"/>
          </p:cNvPicPr>
          <p:nvPr>
            <p:ph idx="1"/>
          </p:nvPr>
        </p:nvPicPr>
        <p:blipFill>
          <a:blip r:embed="rId2"/>
          <a:stretch>
            <a:fillRect/>
          </a:stretch>
        </p:blipFill>
        <p:spPr>
          <a:xfrm>
            <a:off x="1514203" y="771496"/>
            <a:ext cx="4303891" cy="2814386"/>
          </a:xfrm>
          <a:prstGeom prst="rect">
            <a:avLst/>
          </a:prstGeom>
        </p:spPr>
      </p:pic>
      <p:sp>
        <p:nvSpPr>
          <p:cNvPr id="5" name="TextBox 4">
            <a:extLst>
              <a:ext uri="{FF2B5EF4-FFF2-40B4-BE49-F238E27FC236}">
                <a16:creationId xmlns:a16="http://schemas.microsoft.com/office/drawing/2014/main" id="{A17127ED-B529-AE42-C4AB-B6146F93EF50}"/>
              </a:ext>
            </a:extLst>
          </p:cNvPr>
          <p:cNvSpPr txBox="1"/>
          <p:nvPr/>
        </p:nvSpPr>
        <p:spPr>
          <a:xfrm>
            <a:off x="6678707" y="1283016"/>
            <a:ext cx="3648635" cy="3943324"/>
          </a:xfrm>
          <a:prstGeom prst="rect">
            <a:avLst/>
          </a:prstGeom>
          <a:noFill/>
        </p:spPr>
        <p:txBody>
          <a:bodyPr wrap="square" rtlCol="0">
            <a:spAutoFit/>
          </a:bodyPr>
          <a:lstStyle/>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hardly 1- and 2-star ratings and 5 start rating make more than half the number of ratings given by the customer for amazon appliances.</a:t>
            </a:r>
          </a:p>
          <a:p>
            <a:pPr marL="45720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Looks like only one product has got more than 1750 number of ratings and other products have got between 0-250 number of ratings.</a:t>
            </a:r>
          </a:p>
          <a:p>
            <a:pPr marL="4572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9BC1B20-3D09-E5BF-C04B-1103352C047C}"/>
              </a:ext>
            </a:extLst>
          </p:cNvPr>
          <p:cNvPicPr>
            <a:picLocks noChangeAspect="1"/>
          </p:cNvPicPr>
          <p:nvPr/>
        </p:nvPicPr>
        <p:blipFill>
          <a:blip r:embed="rId3"/>
          <a:stretch>
            <a:fillRect/>
          </a:stretch>
        </p:blipFill>
        <p:spPr>
          <a:xfrm>
            <a:off x="1363123" y="3779687"/>
            <a:ext cx="5010785" cy="2814386"/>
          </a:xfrm>
          <a:prstGeom prst="rect">
            <a:avLst/>
          </a:prstGeom>
        </p:spPr>
      </p:pic>
    </p:spTree>
    <p:extLst>
      <p:ext uri="{BB962C8B-B14F-4D97-AF65-F5344CB8AC3E}">
        <p14:creationId xmlns:p14="http://schemas.microsoft.com/office/powerpoint/2010/main" val="152026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1B47CE-E4E0-EF23-9D41-82944E4A02F0}"/>
              </a:ext>
            </a:extLst>
          </p:cNvPr>
          <p:cNvPicPr>
            <a:picLocks noGrp="1" noChangeAspect="1"/>
          </p:cNvPicPr>
          <p:nvPr>
            <p:ph idx="1"/>
          </p:nvPr>
        </p:nvPicPr>
        <p:blipFill>
          <a:blip r:embed="rId2"/>
          <a:stretch>
            <a:fillRect/>
          </a:stretch>
        </p:blipFill>
        <p:spPr>
          <a:xfrm>
            <a:off x="1705562" y="275514"/>
            <a:ext cx="4963218" cy="3496163"/>
          </a:xfrm>
          <a:prstGeom prst="rect">
            <a:avLst/>
          </a:prstGeom>
        </p:spPr>
      </p:pic>
      <p:sp>
        <p:nvSpPr>
          <p:cNvPr id="5" name="TextBox 4">
            <a:extLst>
              <a:ext uri="{FF2B5EF4-FFF2-40B4-BE49-F238E27FC236}">
                <a16:creationId xmlns:a16="http://schemas.microsoft.com/office/drawing/2014/main" id="{2AEB0A10-035C-5CA2-CB3F-F4615DCD8972}"/>
              </a:ext>
            </a:extLst>
          </p:cNvPr>
          <p:cNvSpPr txBox="1"/>
          <p:nvPr/>
        </p:nvSpPr>
        <p:spPr>
          <a:xfrm>
            <a:off x="7566212" y="457200"/>
            <a:ext cx="3182470" cy="1851148"/>
          </a:xfrm>
          <a:prstGeom prst="rect">
            <a:avLst/>
          </a:prstGeom>
          <a:noFill/>
        </p:spPr>
        <p:txBody>
          <a:bodyPr wrap="square" rtlCol="0">
            <a:spAutoFit/>
          </a:bodyPr>
          <a:lstStyle/>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Around 10 users have given more than 185 number of ratings. The rest of the users have given between 0-25 ratings.</a:t>
            </a:r>
          </a:p>
          <a:p>
            <a:endParaRPr lang="en-US" dirty="0"/>
          </a:p>
        </p:txBody>
      </p:sp>
    </p:spTree>
    <p:extLst>
      <p:ext uri="{BB962C8B-B14F-4D97-AF65-F5344CB8AC3E}">
        <p14:creationId xmlns:p14="http://schemas.microsoft.com/office/powerpoint/2010/main" val="19610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9E50D5-C3FF-49BA-7978-65B16145AF5E}"/>
              </a:ext>
            </a:extLst>
          </p:cNvPr>
          <p:cNvPicPr>
            <a:picLocks noChangeAspect="1"/>
          </p:cNvPicPr>
          <p:nvPr/>
        </p:nvPicPr>
        <p:blipFill>
          <a:blip r:embed="rId2"/>
          <a:stretch>
            <a:fillRect/>
          </a:stretch>
        </p:blipFill>
        <p:spPr>
          <a:xfrm>
            <a:off x="1580833" y="194482"/>
            <a:ext cx="4748250" cy="2441142"/>
          </a:xfrm>
          <a:prstGeom prst="rect">
            <a:avLst/>
          </a:prstGeom>
        </p:spPr>
      </p:pic>
      <p:pic>
        <p:nvPicPr>
          <p:cNvPr id="5" name="Picture 4">
            <a:extLst>
              <a:ext uri="{FF2B5EF4-FFF2-40B4-BE49-F238E27FC236}">
                <a16:creationId xmlns:a16="http://schemas.microsoft.com/office/drawing/2014/main" id="{27941F7D-EFA9-98FC-97AE-1F89CCF41D49}"/>
              </a:ext>
            </a:extLst>
          </p:cNvPr>
          <p:cNvPicPr>
            <a:picLocks noChangeAspect="1"/>
          </p:cNvPicPr>
          <p:nvPr/>
        </p:nvPicPr>
        <p:blipFill>
          <a:blip r:embed="rId3"/>
          <a:stretch>
            <a:fillRect/>
          </a:stretch>
        </p:blipFill>
        <p:spPr>
          <a:xfrm>
            <a:off x="1580833" y="2756648"/>
            <a:ext cx="5044085" cy="2106146"/>
          </a:xfrm>
          <a:prstGeom prst="rect">
            <a:avLst/>
          </a:prstGeom>
        </p:spPr>
      </p:pic>
      <p:pic>
        <p:nvPicPr>
          <p:cNvPr id="6" name="Picture 5">
            <a:extLst>
              <a:ext uri="{FF2B5EF4-FFF2-40B4-BE49-F238E27FC236}">
                <a16:creationId xmlns:a16="http://schemas.microsoft.com/office/drawing/2014/main" id="{8D45ADC8-9DBC-E988-7FFD-8CEDCE286FFB}"/>
              </a:ext>
            </a:extLst>
          </p:cNvPr>
          <p:cNvPicPr>
            <a:picLocks noChangeAspect="1"/>
          </p:cNvPicPr>
          <p:nvPr/>
        </p:nvPicPr>
        <p:blipFill>
          <a:blip r:embed="rId4"/>
          <a:stretch>
            <a:fillRect/>
          </a:stretch>
        </p:blipFill>
        <p:spPr>
          <a:xfrm>
            <a:off x="1580833" y="4983818"/>
            <a:ext cx="4918579" cy="1640542"/>
          </a:xfrm>
          <a:prstGeom prst="rect">
            <a:avLst/>
          </a:prstGeom>
        </p:spPr>
      </p:pic>
      <p:sp>
        <p:nvSpPr>
          <p:cNvPr id="7" name="TextBox 6">
            <a:extLst>
              <a:ext uri="{FF2B5EF4-FFF2-40B4-BE49-F238E27FC236}">
                <a16:creationId xmlns:a16="http://schemas.microsoft.com/office/drawing/2014/main" id="{09B65127-D6FF-FD7F-6A94-5EDA024E469A}"/>
              </a:ext>
            </a:extLst>
          </p:cNvPr>
          <p:cNvSpPr txBox="1"/>
          <p:nvPr/>
        </p:nvSpPr>
        <p:spPr>
          <a:xfrm>
            <a:off x="7189694" y="295835"/>
            <a:ext cx="2967318" cy="3332964"/>
          </a:xfrm>
          <a:prstGeom prst="rect">
            <a:avLst/>
          </a:prstGeom>
          <a:noFill/>
        </p:spPr>
        <p:txBody>
          <a:bodyPr wrap="square" rtlCol="0">
            <a:spAutoFit/>
          </a:bodyPr>
          <a:lstStyle/>
          <a:p>
            <a:pPr marL="45720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above graph shows that the most of the reviews are at &lt; 50-word count. The 5-star rating being highest in both shorter and longer reviews, has a large count with less words in the review text.</a:t>
            </a:r>
          </a:p>
          <a:p>
            <a:pPr marL="457200" marR="0">
              <a:lnSpc>
                <a:spcPct val="107000"/>
              </a:lnSpc>
              <a:spcBef>
                <a:spcPts val="0"/>
              </a:spcBef>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5458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0DB1-E659-096F-DD15-FAA1414B5BA9}"/>
              </a:ext>
            </a:extLst>
          </p:cNvPr>
          <p:cNvSpPr>
            <a:spLocks noGrp="1"/>
          </p:cNvSpPr>
          <p:nvPr>
            <p:ph type="title"/>
          </p:nvPr>
        </p:nvSpPr>
        <p:spPr/>
        <p:txBody>
          <a:bodyPr>
            <a:no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review text is used in sentiment analysis and hence requires cleaning. I converted text to lowercase, removed text in square brackets, removed punctuation and removed words containing numbers and new line character in text.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pic>
        <p:nvPicPr>
          <p:cNvPr id="4" name="Content Placeholder 3">
            <a:extLst>
              <a:ext uri="{FF2B5EF4-FFF2-40B4-BE49-F238E27FC236}">
                <a16:creationId xmlns:a16="http://schemas.microsoft.com/office/drawing/2014/main" id="{BA11F091-A71E-394C-C3BC-DF4FB28AB071}"/>
              </a:ext>
            </a:extLst>
          </p:cNvPr>
          <p:cNvPicPr>
            <a:picLocks noGrp="1" noChangeAspect="1"/>
          </p:cNvPicPr>
          <p:nvPr>
            <p:ph idx="1"/>
          </p:nvPr>
        </p:nvPicPr>
        <p:blipFill>
          <a:blip r:embed="rId2"/>
          <a:stretch>
            <a:fillRect/>
          </a:stretch>
        </p:blipFill>
        <p:spPr>
          <a:xfrm>
            <a:off x="4525060" y="2026024"/>
            <a:ext cx="3645212" cy="3778250"/>
          </a:xfrm>
          <a:prstGeom prst="rect">
            <a:avLst/>
          </a:prstGeom>
        </p:spPr>
      </p:pic>
    </p:spTree>
    <p:extLst>
      <p:ext uri="{BB962C8B-B14F-4D97-AF65-F5344CB8AC3E}">
        <p14:creationId xmlns:p14="http://schemas.microsoft.com/office/powerpoint/2010/main" val="355902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4F01-66A0-840F-52EE-BE47DF4D92FC}"/>
              </a:ext>
            </a:extLst>
          </p:cNvPr>
          <p:cNvSpPr>
            <a:spLocks noGrp="1"/>
          </p:cNvSpPr>
          <p:nvPr>
            <p:ph type="title"/>
          </p:nvPr>
        </p:nvSpPr>
        <p:spPr/>
        <p:txBody>
          <a:bodyPr>
            <a:normAutofit/>
          </a:bodyPr>
          <a:lstStyle/>
          <a:p>
            <a:r>
              <a:rPr lang="en-US" sz="2400" b="1" dirty="0">
                <a:latin typeface="Calibri" panose="020F0502020204030204" pitchFamily="34" charset="0"/>
                <a:cs typeface="Calibri" panose="020F0502020204030204" pitchFamily="34" charset="0"/>
              </a:rPr>
              <a:t>SENTIMENT ANALYSIS</a:t>
            </a:r>
          </a:p>
        </p:txBody>
      </p:sp>
      <p:pic>
        <p:nvPicPr>
          <p:cNvPr id="6" name="Content Placeholder 5">
            <a:extLst>
              <a:ext uri="{FF2B5EF4-FFF2-40B4-BE49-F238E27FC236}">
                <a16:creationId xmlns:a16="http://schemas.microsoft.com/office/drawing/2014/main" id="{EEE028D4-35EF-F375-DDED-745802A67A98}"/>
              </a:ext>
            </a:extLst>
          </p:cNvPr>
          <p:cNvPicPr>
            <a:picLocks noGrp="1" noChangeAspect="1"/>
          </p:cNvPicPr>
          <p:nvPr>
            <p:ph idx="1"/>
          </p:nvPr>
        </p:nvPicPr>
        <p:blipFill>
          <a:blip r:embed="rId2"/>
          <a:stretch>
            <a:fillRect/>
          </a:stretch>
        </p:blipFill>
        <p:spPr>
          <a:xfrm>
            <a:off x="2355815" y="1452282"/>
            <a:ext cx="2503056" cy="5208494"/>
          </a:xfrm>
        </p:spPr>
      </p:pic>
      <p:sp>
        <p:nvSpPr>
          <p:cNvPr id="7" name="TextBox 6">
            <a:extLst>
              <a:ext uri="{FF2B5EF4-FFF2-40B4-BE49-F238E27FC236}">
                <a16:creationId xmlns:a16="http://schemas.microsoft.com/office/drawing/2014/main" id="{4704AF50-BA0C-713D-3A4B-D2FF5CB2C0D7}"/>
              </a:ext>
            </a:extLst>
          </p:cNvPr>
          <p:cNvSpPr txBox="1"/>
          <p:nvPr/>
        </p:nvSpPr>
        <p:spPr>
          <a:xfrm>
            <a:off x="6364941" y="1640541"/>
            <a:ext cx="3926541" cy="3139321"/>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Vader, TextBlob and Flair scores when compared with the ratings, the Vader and TextBlob sentiment analysis looks pretty decent compared to flair sentiment analysis. The range of sentiment score for flair is large. The former 2 packages look more promising.</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 used TextBlob and Vader score for recommendation model training.</a:t>
            </a:r>
          </a:p>
          <a:p>
            <a:endParaRPr lang="en-US" dirty="0"/>
          </a:p>
        </p:txBody>
      </p:sp>
    </p:spTree>
    <p:extLst>
      <p:ext uri="{BB962C8B-B14F-4D97-AF65-F5344CB8AC3E}">
        <p14:creationId xmlns:p14="http://schemas.microsoft.com/office/powerpoint/2010/main" val="34947732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792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Symbol</vt:lpstr>
      <vt:lpstr>Wingdings 3</vt:lpstr>
      <vt:lpstr>Wisp</vt:lpstr>
      <vt:lpstr>RECOMMENDATION SYSTEM USING NLP AND NN ON AMAZON PRODUCT REVIEWS ROOPASREE KUNJAR</vt:lpstr>
      <vt:lpstr>CONTEXT AND PROBLEM STATEMENT</vt:lpstr>
      <vt:lpstr>WHO BENEFITS?</vt:lpstr>
      <vt:lpstr>DATA SOURCE</vt:lpstr>
      <vt:lpstr>PowerPoint Presentation</vt:lpstr>
      <vt:lpstr>PowerPoint Presentation</vt:lpstr>
      <vt:lpstr>PowerPoint Presentation</vt:lpstr>
      <vt:lpstr>The review text is used in sentiment analysis and hence requires cleaning. I converted text to lowercase, removed text in square brackets, removed punctuation and removed words containing numbers and new line character in text. </vt:lpstr>
      <vt:lpstr>SENTIMENT ANALYSIS</vt:lpstr>
      <vt:lpstr>MACHINE LEARNING MODEL TAINING AND PREDICTION</vt:lpstr>
      <vt:lpstr>MATRIX FACTORIZATION AND NEURAL NETWORK</vt:lpstr>
      <vt:lpstr>PREDICTIONS OF NN MODEL</vt:lpstr>
      <vt:lpstr>LEARNINGS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USING NLP AND NN ON AMAZON PRODUCT REVIEWS </dc:title>
  <dc:creator>roopa</dc:creator>
  <cp:lastModifiedBy>roopa</cp:lastModifiedBy>
  <cp:revision>9</cp:revision>
  <dcterms:created xsi:type="dcterms:W3CDTF">2022-05-19T01:45:14Z</dcterms:created>
  <dcterms:modified xsi:type="dcterms:W3CDTF">2022-05-19T02:13:02Z</dcterms:modified>
</cp:coreProperties>
</file>