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BAA4D5-1FA4-4334-A494-3FEACC1F35F6}" type="datetimeFigureOut">
              <a:rPr lang="en-US" smtClean="0"/>
              <a:t>5/17/2022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73E3653-2A94-4E7C-8786-40723AC2905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764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AA4D5-1FA4-4334-A494-3FEACC1F35F6}"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E3653-2A94-4E7C-8786-40723AC2905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43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AA4D5-1FA4-4334-A494-3FEACC1F35F6}"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E3653-2A94-4E7C-8786-40723AC2905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569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AA4D5-1FA4-4334-A494-3FEACC1F35F6}"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E3653-2A94-4E7C-8786-40723AC2905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7213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AA4D5-1FA4-4334-A494-3FEACC1F35F6}"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E3653-2A94-4E7C-8786-40723AC2905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271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BAA4D5-1FA4-4334-A494-3FEACC1F35F6}"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E3653-2A94-4E7C-8786-40723AC2905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961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BAA4D5-1FA4-4334-A494-3FEACC1F35F6}" type="datetimeFigureOut">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3E3653-2A94-4E7C-8786-40723AC2905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2099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BAA4D5-1FA4-4334-A494-3FEACC1F35F6}" type="datetimeFigureOut">
              <a:rPr lang="en-US" smtClean="0"/>
              <a:t>5/17/2022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3E3653-2A94-4E7C-8786-40723AC2905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1753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AA4D5-1FA4-4334-A494-3FEACC1F35F6}" type="datetimeFigureOut">
              <a:rPr lang="en-US" smtClean="0"/>
              <a:t>5/17/2022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3E3653-2A94-4E7C-8786-40723AC29050}" type="slidenum">
              <a:rPr lang="en-US" smtClean="0"/>
              <a:t>‹#›</a:t>
            </a:fld>
            <a:endParaRPr lang="en-US"/>
          </a:p>
        </p:txBody>
      </p:sp>
    </p:spTree>
    <p:extLst>
      <p:ext uri="{BB962C8B-B14F-4D97-AF65-F5344CB8AC3E}">
        <p14:creationId xmlns:p14="http://schemas.microsoft.com/office/powerpoint/2010/main" val="216737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BAA4D5-1FA4-4334-A494-3FEACC1F35F6}"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E3653-2A94-4E7C-8786-40723AC2905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9474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DBAA4D5-1FA4-4334-A494-3FEACC1F35F6}" type="datetimeFigureOut">
              <a:rPr lang="en-US" smtClean="0"/>
              <a:t>5/17/2022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73E3653-2A94-4E7C-8786-40723AC2905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6161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DBAA4D5-1FA4-4334-A494-3FEACC1F35F6}" type="datetimeFigureOut">
              <a:rPr lang="en-US" smtClean="0"/>
              <a:t>5/17/2022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73E3653-2A94-4E7C-8786-40723AC2905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498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aroo2422/COVID-19-impact-on-Housing-Mark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hyperlink" Target="https://www.kaggle.com/antgoldbloom/covid19-data-from-john-hopkins-university?select=RAW_us_confirmed_cases.csv" TargetMode="External"/><Relationship Id="rId1" Type="http://schemas.openxmlformats.org/officeDocument/2006/relationships/slideLayout" Target="../slideLayouts/slideLayout2.xml"/><Relationship Id="rId5" Type="http://schemas.openxmlformats.org/officeDocument/2006/relationships/hyperlink" Target="https://fred.stlouisfed.org/series/MORTGAGE30US" TargetMode="External"/><Relationship Id="rId4" Type="http://schemas.openxmlformats.org/officeDocument/2006/relationships/hyperlink" Target="https://simplemaps.com/data/us-citi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4B08-68D1-4617-1647-88586535E0CC}"/>
              </a:ext>
            </a:extLst>
          </p:cNvPr>
          <p:cNvSpPr>
            <a:spLocks noGrp="1"/>
          </p:cNvSpPr>
          <p:nvPr>
            <p:ph type="ctrTitle"/>
          </p:nvPr>
        </p:nvSpPr>
        <p:spPr>
          <a:xfrm>
            <a:off x="2214282" y="808599"/>
            <a:ext cx="9144000" cy="2387600"/>
          </a:xfrm>
        </p:spPr>
        <p:txBody>
          <a:bodyPr>
            <a:normAutofit/>
          </a:bodyPr>
          <a:lstStyle/>
          <a:p>
            <a:r>
              <a:rPr lang="en-US" sz="4400" b="1" dirty="0"/>
              <a:t>IMPACT OF COVID- 19 CASES ON HOUSING PRICES IN TOP 5 STATES IN THE USA</a:t>
            </a:r>
          </a:p>
        </p:txBody>
      </p:sp>
      <p:sp>
        <p:nvSpPr>
          <p:cNvPr id="3" name="Subtitle 2">
            <a:extLst>
              <a:ext uri="{FF2B5EF4-FFF2-40B4-BE49-F238E27FC236}">
                <a16:creationId xmlns:a16="http://schemas.microsoft.com/office/drawing/2014/main" id="{1BA8DC67-10AE-9CB7-7406-2AA7762168E1}"/>
              </a:ext>
            </a:extLst>
          </p:cNvPr>
          <p:cNvSpPr>
            <a:spLocks noGrp="1"/>
          </p:cNvSpPr>
          <p:nvPr>
            <p:ph type="subTitle" idx="1"/>
          </p:nvPr>
        </p:nvSpPr>
        <p:spPr>
          <a:xfrm>
            <a:off x="2417780" y="3531204"/>
            <a:ext cx="8637072" cy="2098631"/>
          </a:xfrm>
        </p:spPr>
        <p:txBody>
          <a:bodyPr>
            <a:normAutofit fontScale="92500" lnSpcReduction="10000"/>
          </a:bodyPr>
          <a:lstStyle/>
          <a:p>
            <a:r>
              <a:rPr lang="en-US" dirty="0"/>
              <a:t>Roopasree Kunjar</a:t>
            </a:r>
          </a:p>
          <a:p>
            <a:endParaRPr lang="en-US" dirty="0"/>
          </a:p>
          <a:p>
            <a:r>
              <a:rPr lang="en-US" dirty="0"/>
              <a:t>THANKS TO my SPRINGBOARD MENTORS</a:t>
            </a:r>
          </a:p>
          <a:p>
            <a:r>
              <a:rPr lang="en-US" dirty="0"/>
              <a:t>David Lara Arango </a:t>
            </a:r>
          </a:p>
          <a:p>
            <a:r>
              <a:rPr lang="en-US" dirty="0"/>
              <a:t>Ken Cavagnolo</a:t>
            </a:r>
          </a:p>
        </p:txBody>
      </p:sp>
    </p:spTree>
    <p:extLst>
      <p:ext uri="{BB962C8B-B14F-4D97-AF65-F5344CB8AC3E}">
        <p14:creationId xmlns:p14="http://schemas.microsoft.com/office/powerpoint/2010/main" val="959696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CAD9-3D1B-B995-8A4B-53AFA757B61F}"/>
              </a:ext>
            </a:extLst>
          </p:cNvPr>
          <p:cNvSpPr>
            <a:spLocks noGrp="1"/>
          </p:cNvSpPr>
          <p:nvPr>
            <p:ph type="title"/>
          </p:nvPr>
        </p:nvSpPr>
        <p:spPr/>
        <p:txBody>
          <a:bodyPr>
            <a:normAutofit/>
          </a:bodyPr>
          <a:lstStyle/>
          <a:p>
            <a:pPr algn="ctr"/>
            <a:r>
              <a:rPr lang="en-US" sz="2000" b="1" dirty="0">
                <a:latin typeface="Arial" panose="020B0604020202020204" pitchFamily="34" charset="0"/>
                <a:cs typeface="Arial" panose="020B0604020202020204" pitchFamily="34" charset="0"/>
              </a:rPr>
              <a:t>Machine learning : Time series – Dallas, </a:t>
            </a:r>
            <a:r>
              <a:rPr lang="en-US" sz="2000" b="1" dirty="0" err="1">
                <a:latin typeface="Arial" panose="020B0604020202020204" pitchFamily="34" charset="0"/>
                <a:cs typeface="Arial" panose="020B0604020202020204" pitchFamily="34" charset="0"/>
              </a:rPr>
              <a:t>texas</a:t>
            </a:r>
            <a:endParaRPr lang="en-US" sz="2000" dirty="0"/>
          </a:p>
        </p:txBody>
      </p:sp>
      <p:sp>
        <p:nvSpPr>
          <p:cNvPr id="3" name="Content Placeholder 2">
            <a:extLst>
              <a:ext uri="{FF2B5EF4-FFF2-40B4-BE49-F238E27FC236}">
                <a16:creationId xmlns:a16="http://schemas.microsoft.com/office/drawing/2014/main" id="{DA0DDB4E-1CB8-0508-1EB5-2B0418E94576}"/>
              </a:ext>
            </a:extLst>
          </p:cNvPr>
          <p:cNvSpPr>
            <a:spLocks noGrp="1"/>
          </p:cNvSpPr>
          <p:nvPr>
            <p:ph idx="1"/>
          </p:nvPr>
        </p:nvSpPr>
        <p:spPr>
          <a:xfrm>
            <a:off x="1451579" y="2015732"/>
            <a:ext cx="4285833" cy="3450613"/>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prediction R2 score is 0.93 for Dallas, Texas. Time series model predicts pretty well for Dallas, Texas data.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time series model seems to work okay for Dallas, Texas. We can try this model for all states.</a:t>
            </a:r>
            <a:endParaRPr lang="en-US" dirty="0"/>
          </a:p>
        </p:txBody>
      </p:sp>
      <p:pic>
        <p:nvPicPr>
          <p:cNvPr id="4" name="Picture 3">
            <a:extLst>
              <a:ext uri="{FF2B5EF4-FFF2-40B4-BE49-F238E27FC236}">
                <a16:creationId xmlns:a16="http://schemas.microsoft.com/office/drawing/2014/main" id="{C990FC48-93A9-A353-81FE-7C9B1AA40529}"/>
              </a:ext>
            </a:extLst>
          </p:cNvPr>
          <p:cNvPicPr>
            <a:picLocks noChangeAspect="1"/>
          </p:cNvPicPr>
          <p:nvPr/>
        </p:nvPicPr>
        <p:blipFill>
          <a:blip r:embed="rId2"/>
          <a:stretch>
            <a:fillRect/>
          </a:stretch>
        </p:blipFill>
        <p:spPr>
          <a:xfrm>
            <a:off x="5871882" y="2108667"/>
            <a:ext cx="6197133" cy="3010180"/>
          </a:xfrm>
          <a:prstGeom prst="rect">
            <a:avLst/>
          </a:prstGeom>
        </p:spPr>
      </p:pic>
    </p:spTree>
    <p:extLst>
      <p:ext uri="{BB962C8B-B14F-4D97-AF65-F5344CB8AC3E}">
        <p14:creationId xmlns:p14="http://schemas.microsoft.com/office/powerpoint/2010/main" val="1975026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D31BF3-8766-9C2E-EB09-924AC667B3E9}"/>
              </a:ext>
            </a:extLst>
          </p:cNvPr>
          <p:cNvSpPr>
            <a:spLocks noGrp="1"/>
          </p:cNvSpPr>
          <p:nvPr>
            <p:ph idx="1"/>
          </p:nvPr>
        </p:nvSpPr>
        <p:spPr/>
        <p:txBody>
          <a:bodyPr/>
          <a:lstStyle/>
          <a:p>
            <a:r>
              <a:rPr lang="en-US" dirty="0"/>
              <a:t>The project details, data, report can be accessed through the GitHub repository: </a:t>
            </a:r>
          </a:p>
          <a:p>
            <a:pPr marL="0" indent="0">
              <a:buNone/>
            </a:pPr>
            <a:r>
              <a:rPr lang="en-US" dirty="0">
                <a:hlinkClick r:id="rId2"/>
              </a:rPr>
              <a:t>https://github.com/Paroo2422/COVID-19-impact-on-Housing-Market</a:t>
            </a:r>
            <a:r>
              <a:rPr lang="en-US" dirty="0"/>
              <a:t> </a:t>
            </a:r>
          </a:p>
          <a:p>
            <a:pPr marL="0" indent="0">
              <a:buNone/>
            </a:pPr>
            <a:endParaRPr lang="en-US" dirty="0"/>
          </a:p>
        </p:txBody>
      </p:sp>
      <p:sp>
        <p:nvSpPr>
          <p:cNvPr id="4" name="TextBox 3">
            <a:extLst>
              <a:ext uri="{FF2B5EF4-FFF2-40B4-BE49-F238E27FC236}">
                <a16:creationId xmlns:a16="http://schemas.microsoft.com/office/drawing/2014/main" id="{F6826C66-0530-3A88-82CB-BD1AD4EA8E2F}"/>
              </a:ext>
            </a:extLst>
          </p:cNvPr>
          <p:cNvSpPr txBox="1"/>
          <p:nvPr/>
        </p:nvSpPr>
        <p:spPr>
          <a:xfrm>
            <a:off x="1451579" y="430306"/>
            <a:ext cx="9529482"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69376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3A92-2A24-E539-DE94-871B93C5F722}"/>
              </a:ext>
            </a:extLst>
          </p:cNvPr>
          <p:cNvSpPr>
            <a:spLocks noGrp="1"/>
          </p:cNvSpPr>
          <p:nvPr>
            <p:ph type="title"/>
          </p:nvPr>
        </p:nvSpPr>
        <p:spPr>
          <a:xfrm>
            <a:off x="1451579" y="804519"/>
            <a:ext cx="9603275" cy="701551"/>
          </a:xfrm>
        </p:spPr>
        <p:txBody>
          <a:bodyPr>
            <a:normAutofit/>
          </a:bodyPr>
          <a:lstStyle/>
          <a:p>
            <a:pPr algn="ctr"/>
            <a:r>
              <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CONTEXT </a:t>
            </a:r>
            <a:r>
              <a:rPr lang="en-US" sz="20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AND</a:t>
            </a:r>
            <a:r>
              <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PROBLEM STATEMENT</a:t>
            </a:r>
            <a:endParaRPr lang="en-US" sz="2000" dirty="0"/>
          </a:p>
        </p:txBody>
      </p:sp>
      <p:sp>
        <p:nvSpPr>
          <p:cNvPr id="3" name="Content Placeholder 2">
            <a:extLst>
              <a:ext uri="{FF2B5EF4-FFF2-40B4-BE49-F238E27FC236}">
                <a16:creationId xmlns:a16="http://schemas.microsoft.com/office/drawing/2014/main" id="{957CEB85-3573-A129-F571-752D23A0FFD3}"/>
              </a:ext>
            </a:extLst>
          </p:cNvPr>
          <p:cNvSpPr>
            <a:spLocks noGrp="1"/>
          </p:cNvSpPr>
          <p:nvPr>
            <p:ph idx="1"/>
          </p:nvPr>
        </p:nvSpPr>
        <p:spPr/>
        <p:txBody>
          <a:bodyPr>
            <a:normAutofit fontScale="85000" lnSpcReduction="10000"/>
          </a:bodyPr>
          <a:lstStyle/>
          <a:p>
            <a:r>
              <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As the COVID-19 hit the USA during mid-March 2020 heavily, there was a widespread fear of another recession. This project focuses on analyzing the relationship between the COVID-19 and the housing market.</a:t>
            </a:r>
          </a:p>
          <a:p>
            <a:pPr>
              <a:spcBef>
                <a:spcPts val="1200"/>
              </a:spcBef>
              <a:spcAft>
                <a:spcPts val="1200"/>
              </a:spcAf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main focus is to:</a:t>
            </a:r>
          </a:p>
          <a:p>
            <a:pPr>
              <a:spcBef>
                <a:spcPts val="1200"/>
              </a:spcBef>
              <a:spcAft>
                <a:spcPts val="1200"/>
              </a:spcAf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Visualize if the number of covid-19 cases in a particular area have an effect on the housing prices.</a:t>
            </a:r>
          </a:p>
          <a:p>
            <a:pPr>
              <a:spcBef>
                <a:spcPts val="1200"/>
              </a:spcBef>
              <a:spcAft>
                <a:spcPts val="1200"/>
              </a:spcAf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Later a model can be developed to predict the future median housing price.</a:t>
            </a:r>
          </a:p>
          <a:p>
            <a:pPr>
              <a:spcBef>
                <a:spcPts val="1200"/>
              </a:spcBef>
              <a:spcAft>
                <a:spcPts val="1200"/>
              </a:spcAf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idea is to concentrate more on the top real estate market states in the USA: California, Colorado, Texas, Virginia, Washington.</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3101064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49EB-B6BE-6736-7BBB-AECA42293816}"/>
              </a:ext>
            </a:extLst>
          </p:cNvPr>
          <p:cNvSpPr>
            <a:spLocks noGrp="1"/>
          </p:cNvSpPr>
          <p:nvPr>
            <p:ph type="title"/>
          </p:nvPr>
        </p:nvSpPr>
        <p:spPr/>
        <p:txBody>
          <a:bodyPr>
            <a:normAutofit/>
          </a:bodyPr>
          <a:lstStyle/>
          <a:p>
            <a:pPr algn="ctr"/>
            <a:r>
              <a:rPr lang="en-US" sz="2000" b="1" dirty="0">
                <a:latin typeface="Arial" panose="020B0604020202020204" pitchFamily="34" charset="0"/>
                <a:cs typeface="Arial" panose="020B0604020202020204" pitchFamily="34" charset="0"/>
              </a:rPr>
              <a:t>WHO BENEFITS?</a:t>
            </a:r>
          </a:p>
        </p:txBody>
      </p:sp>
      <p:sp>
        <p:nvSpPr>
          <p:cNvPr id="3" name="Content Placeholder 2">
            <a:extLst>
              <a:ext uri="{FF2B5EF4-FFF2-40B4-BE49-F238E27FC236}">
                <a16:creationId xmlns:a16="http://schemas.microsoft.com/office/drawing/2014/main" id="{E002F9D6-D4C9-934A-8FA9-C5E1BCEA1DEF}"/>
              </a:ext>
            </a:extLst>
          </p:cNvPr>
          <p:cNvSpPr>
            <a:spLocks noGrp="1"/>
          </p:cNvSpPr>
          <p:nvPr>
            <p:ph idx="1"/>
          </p:nvPr>
        </p:nvSpPr>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Helps people to plan to buy house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Allows investors to learn about the trend of the prices in a certain location.</a:t>
            </a:r>
          </a:p>
          <a:p>
            <a:endParaRPr lang="en-US" dirty="0"/>
          </a:p>
        </p:txBody>
      </p:sp>
    </p:spTree>
    <p:extLst>
      <p:ext uri="{BB962C8B-B14F-4D97-AF65-F5344CB8AC3E}">
        <p14:creationId xmlns:p14="http://schemas.microsoft.com/office/powerpoint/2010/main" val="389578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5E6E-790B-0C9A-C7CB-5446E4E296B6}"/>
              </a:ext>
            </a:extLst>
          </p:cNvPr>
          <p:cNvSpPr>
            <a:spLocks noGrp="1"/>
          </p:cNvSpPr>
          <p:nvPr>
            <p:ph type="title"/>
          </p:nvPr>
        </p:nvSpPr>
        <p:spPr/>
        <p:txBody>
          <a:bodyPr>
            <a:normAutofit/>
          </a:bodyPr>
          <a:lstStyle/>
          <a:p>
            <a:pPr algn="ctr"/>
            <a:r>
              <a:rPr lang="en-US" sz="2000" b="1" dirty="0">
                <a:latin typeface="Arial" panose="020B0604020202020204" pitchFamily="34" charset="0"/>
                <a:cs typeface="Arial" panose="020B0604020202020204" pitchFamily="34" charset="0"/>
              </a:rPr>
              <a:t>DATA SOURCE</a:t>
            </a:r>
          </a:p>
        </p:txBody>
      </p:sp>
      <p:sp>
        <p:nvSpPr>
          <p:cNvPr id="3" name="Content Placeholder 2">
            <a:extLst>
              <a:ext uri="{FF2B5EF4-FFF2-40B4-BE49-F238E27FC236}">
                <a16:creationId xmlns:a16="http://schemas.microsoft.com/office/drawing/2014/main" id="{A8E0D78E-D55E-E198-ACA9-75DB53A079F9}"/>
              </a:ext>
            </a:extLst>
          </p:cNvPr>
          <p:cNvSpPr>
            <a:spLocks noGrp="1"/>
          </p:cNvSpPr>
          <p:nvPr>
            <p:ph idx="1"/>
          </p:nvPr>
        </p:nvSpPr>
        <p:spPr/>
        <p:txBody>
          <a:bodyPr>
            <a:normAutofit fontScale="85000" lnSpcReduction="10000"/>
          </a:bodyPr>
          <a:lstStyle/>
          <a:p>
            <a:pPr>
              <a:spcBef>
                <a:spcPts val="1200"/>
              </a:spcBef>
              <a:spcAft>
                <a:spcPts val="1200"/>
              </a:spcAf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data is collected from the following sources:</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a:spcBef>
                <a:spcPts val="1200"/>
              </a:spcBef>
              <a:spcAft>
                <a:spcPts val="1200"/>
              </a:spcAf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COVID Data -</a:t>
            </a:r>
            <a:r>
              <a:rPr lang="en-US" sz="1800" u="none" strike="noStrike"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2"/>
              </a:rPr>
              <a:t> </a:t>
            </a:r>
            <a:r>
              <a:rPr lang="en-US" sz="1800" u="sng" dirty="0">
                <a:solidFill>
                  <a:srgbClr val="1155CC"/>
                </a:solidFill>
                <a:effectLst/>
                <a:latin typeface="Arial" panose="020B0604020202020204" pitchFamily="34" charset="0"/>
                <a:ea typeface="Times New Roman" panose="02020603050405020304" pitchFamily="18" charset="0"/>
                <a:cs typeface="Arial" panose="020B0604020202020204" pitchFamily="34" charset="0"/>
                <a:hlinkClick r:id="rId2"/>
              </a:rPr>
              <a:t>https://www.kaggle.com/antgoldbloom/covid19-data-from-john-hopkins-university?select=RAW_us_confirmed_cases.csv</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a:spcBef>
                <a:spcPts val="1200"/>
              </a:spcBef>
              <a:spcAft>
                <a:spcPts val="1200"/>
              </a:spcAf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Housing Data - list and sale prices from</a:t>
            </a:r>
            <a:r>
              <a:rPr lang="en-US" sz="1800" u="none" strike="noStrike"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 </a:t>
            </a:r>
            <a:r>
              <a:rPr lang="en-US" sz="1800" u="sng" dirty="0">
                <a:solidFill>
                  <a:srgbClr val="1155CC"/>
                </a:solidFill>
                <a:effectLst/>
                <a:latin typeface="Arial" panose="020B0604020202020204" pitchFamily="34" charset="0"/>
                <a:ea typeface="Times New Roman" panose="02020603050405020304" pitchFamily="18" charset="0"/>
                <a:cs typeface="Arial" panose="020B0604020202020204" pitchFamily="34" charset="0"/>
                <a:hlinkClick r:id="rId3"/>
              </a:rPr>
              <a:t>https://www.zillow.com/research/data/</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a:spcBef>
                <a:spcPts val="1200"/>
              </a:spcBef>
              <a:spcAft>
                <a:spcPts val="1200"/>
              </a:spcAf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Since COVID data is aggregated by Counties and the Housing data is aggregated by Metro area, city and county mapping data is required. This is collected from</a:t>
            </a:r>
            <a:r>
              <a:rPr lang="en-US" sz="1800" u="none" strike="noStrike"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4"/>
              </a:rPr>
              <a:t> </a:t>
            </a:r>
            <a:r>
              <a:rPr lang="en-US" sz="1800" u="sng" dirty="0">
                <a:solidFill>
                  <a:srgbClr val="1155CC"/>
                </a:solidFill>
                <a:effectLst/>
                <a:latin typeface="Arial" panose="020B0604020202020204" pitchFamily="34" charset="0"/>
                <a:ea typeface="Times New Roman" panose="02020603050405020304" pitchFamily="18" charset="0"/>
                <a:cs typeface="Arial" panose="020B0604020202020204" pitchFamily="34" charset="0"/>
                <a:hlinkClick r:id="rId4"/>
              </a:rPr>
              <a:t>https://simplemaps.com/data/us-cities</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p>
          <a:p>
            <a:pPr>
              <a:spcBef>
                <a:spcPts val="1200"/>
              </a:spcBef>
              <a:spcAft>
                <a:spcPts val="1200"/>
              </a:spcAft>
            </a:pPr>
            <a:r>
              <a:rPr lang="en-US" sz="1800" dirty="0">
                <a:solidFill>
                  <a:srgbClr val="000000"/>
                </a:solidFill>
                <a:latin typeface="Arial" panose="020B0604020202020204" pitchFamily="34" charset="0"/>
                <a:ea typeface="Times New Roman" panose="02020603050405020304" pitchFamily="18" charset="0"/>
                <a:cs typeface="Arial" panose="020B0604020202020204" pitchFamily="34" charset="0"/>
              </a:rPr>
              <a:t>Interest rates from: </a:t>
            </a:r>
            <a:r>
              <a:rPr lang="en-US" sz="18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5"/>
              </a:rPr>
              <a:t>https://fred.stlouisfed.org/series/MORTGAGE30US</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1138739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F4AF-0355-6BA4-46EE-D7740151B675}"/>
              </a:ext>
            </a:extLst>
          </p:cNvPr>
          <p:cNvSpPr>
            <a:spLocks noGrp="1"/>
          </p:cNvSpPr>
          <p:nvPr>
            <p:ph type="title"/>
          </p:nvPr>
        </p:nvSpPr>
        <p:spPr/>
        <p:txBody>
          <a:bodyPr>
            <a:normAutofit/>
          </a:bodyPr>
          <a:lstStyle/>
          <a:p>
            <a:pPr algn="ctr"/>
            <a:r>
              <a:rPr lang="en-US" sz="2000" b="1" dirty="0">
                <a:latin typeface="Arial" panose="020B0604020202020204" pitchFamily="34" charset="0"/>
                <a:cs typeface="Arial" panose="020B0604020202020204" pitchFamily="34" charset="0"/>
              </a:rPr>
              <a:t>DATA</a:t>
            </a:r>
            <a:r>
              <a:rPr lang="en-US" sz="24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Information</a:t>
            </a:r>
          </a:p>
        </p:txBody>
      </p:sp>
      <p:sp>
        <p:nvSpPr>
          <p:cNvPr id="3" name="Content Placeholder 2">
            <a:extLst>
              <a:ext uri="{FF2B5EF4-FFF2-40B4-BE49-F238E27FC236}">
                <a16:creationId xmlns:a16="http://schemas.microsoft.com/office/drawing/2014/main" id="{4167FE2B-6D4B-AE0B-3BBC-2989BF4BD0B1}"/>
              </a:ext>
            </a:extLst>
          </p:cNvPr>
          <p:cNvSpPr>
            <a:spLocks noGrp="1"/>
          </p:cNvSpPr>
          <p:nvPr>
            <p:ph idx="1"/>
          </p:nvPr>
        </p:nvSpPr>
        <p:spPr/>
        <p:txBody>
          <a:bodyPr/>
          <a:lstStyle/>
          <a:p>
            <a:r>
              <a:rPr lang="en-US" dirty="0"/>
              <a:t>Covid data : drop all columns and keep date, covid case numbers, county and state Id. Convert wide date format to long format to include covid cases as a single feature and filter out only end of month covid cases.</a:t>
            </a:r>
          </a:p>
          <a:p>
            <a:r>
              <a:rPr lang="en-US" dirty="0"/>
              <a:t>Housing data : Drop all columns and keep state, region, date and housing price. Convert wide date format to long format to include housing data as a single feature.</a:t>
            </a:r>
          </a:p>
          <a:p>
            <a:r>
              <a:rPr lang="en-US" dirty="0"/>
              <a:t>County data : Use county and state data to join the above 2 data.</a:t>
            </a:r>
          </a:p>
          <a:p>
            <a:r>
              <a:rPr lang="en-US" dirty="0"/>
              <a:t>Interest rate data : Annual state-wise interest rates are only present. Hence save it accordingly across the 5 selected US states.</a:t>
            </a:r>
          </a:p>
        </p:txBody>
      </p:sp>
    </p:spTree>
    <p:extLst>
      <p:ext uri="{BB962C8B-B14F-4D97-AF65-F5344CB8AC3E}">
        <p14:creationId xmlns:p14="http://schemas.microsoft.com/office/powerpoint/2010/main" val="980798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906F-A599-BD54-B583-A8217A208F01}"/>
              </a:ext>
            </a:extLst>
          </p:cNvPr>
          <p:cNvSpPr>
            <a:spLocks noGrp="1"/>
          </p:cNvSpPr>
          <p:nvPr>
            <p:ph type="title"/>
          </p:nvPr>
        </p:nvSpPr>
        <p:spPr/>
        <p:txBody>
          <a:bodyPr>
            <a:normAutofit fontScale="90000"/>
          </a:bodyPr>
          <a:lstStyle/>
          <a:p>
            <a:r>
              <a:rPr lang="en-US" sz="2200" b="1" dirty="0">
                <a:latin typeface="Arial" panose="020B0604020202020204" pitchFamily="34" charset="0"/>
                <a:cs typeface="Arial" panose="020B0604020202020204" pitchFamily="34" charset="0"/>
              </a:rPr>
              <a:t>EDA</a:t>
            </a:r>
            <a:r>
              <a:rPr lang="en-US" sz="2200" dirty="0">
                <a:latin typeface="Arial" panose="020B0604020202020204" pitchFamily="34" charset="0"/>
                <a:cs typeface="Arial" panose="020B0604020202020204" pitchFamily="34" charset="0"/>
              </a:rPr>
              <a:t>: </a:t>
            </a:r>
            <a:r>
              <a:rPr lang="en-US" sz="2200" b="1" dirty="0">
                <a:effectLst/>
                <a:latin typeface="Arial" panose="020B0604020202020204" pitchFamily="34" charset="0"/>
                <a:ea typeface="Calibri" panose="020F0502020204030204" pitchFamily="34" charset="0"/>
                <a:cs typeface="Arial" panose="020B0604020202020204" pitchFamily="34" charset="0"/>
              </a:rPr>
              <a:t>STATE-COUNTY COVID CASES FOR 2000 AND 2021 COMPARED TO STATE -COUNTY HOUSING PRICES DURING COVID-19 PANDEMIC for California</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2B1D95F9-2FC5-23A9-FA27-552A02A5BD16}"/>
              </a:ext>
            </a:extLst>
          </p:cNvPr>
          <p:cNvPicPr>
            <a:picLocks noGrp="1" noChangeAspect="1"/>
          </p:cNvPicPr>
          <p:nvPr>
            <p:ph idx="1"/>
          </p:nvPr>
        </p:nvPicPr>
        <p:blipFill>
          <a:blip r:embed="rId2"/>
          <a:stretch>
            <a:fillRect/>
          </a:stretch>
        </p:blipFill>
        <p:spPr>
          <a:xfrm>
            <a:off x="285563" y="2113659"/>
            <a:ext cx="5810437" cy="3046510"/>
          </a:xfrm>
          <a:prstGeom prst="rect">
            <a:avLst/>
          </a:prstGeom>
        </p:spPr>
      </p:pic>
      <p:pic>
        <p:nvPicPr>
          <p:cNvPr id="5" name="Picture 4">
            <a:extLst>
              <a:ext uri="{FF2B5EF4-FFF2-40B4-BE49-F238E27FC236}">
                <a16:creationId xmlns:a16="http://schemas.microsoft.com/office/drawing/2014/main" id="{4C227020-015B-5E78-EF20-65146FF57418}"/>
              </a:ext>
            </a:extLst>
          </p:cNvPr>
          <p:cNvPicPr>
            <a:picLocks noChangeAspect="1"/>
          </p:cNvPicPr>
          <p:nvPr/>
        </p:nvPicPr>
        <p:blipFill>
          <a:blip r:embed="rId3"/>
          <a:stretch>
            <a:fillRect/>
          </a:stretch>
        </p:blipFill>
        <p:spPr>
          <a:xfrm>
            <a:off x="6536670" y="2113659"/>
            <a:ext cx="4911259" cy="3046510"/>
          </a:xfrm>
          <a:prstGeom prst="rect">
            <a:avLst/>
          </a:prstGeom>
        </p:spPr>
      </p:pic>
      <p:sp>
        <p:nvSpPr>
          <p:cNvPr id="6" name="TextBox 5">
            <a:extLst>
              <a:ext uri="{FF2B5EF4-FFF2-40B4-BE49-F238E27FC236}">
                <a16:creationId xmlns:a16="http://schemas.microsoft.com/office/drawing/2014/main" id="{D9B36CF0-D283-D0B3-8167-D63EB47B39A3}"/>
              </a:ext>
            </a:extLst>
          </p:cNvPr>
          <p:cNvSpPr txBox="1"/>
          <p:nvPr/>
        </p:nvSpPr>
        <p:spPr>
          <a:xfrm>
            <a:off x="285563" y="5235389"/>
            <a:ext cx="11260978" cy="923330"/>
          </a:xfrm>
          <a:prstGeom prst="rect">
            <a:avLst/>
          </a:prstGeom>
          <a:noFill/>
        </p:spPr>
        <p:txBody>
          <a:bodyPr wrap="square" rtlCol="0">
            <a:spAutoFit/>
          </a:bodyPr>
          <a:lstStyle/>
          <a:p>
            <a:r>
              <a:rPr lang="en-US" dirty="0"/>
              <a:t>Clearly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there seems to be no much correlation between them. The number of recorded covid cases did not have any kind of impact on buying houses. In fact, around this time, the rate of increase in the housing prices has increased steadily. Same applies for other 4 states.</a:t>
            </a:r>
            <a:endParaRPr lang="en-US" dirty="0"/>
          </a:p>
        </p:txBody>
      </p:sp>
    </p:spTree>
    <p:extLst>
      <p:ext uri="{BB962C8B-B14F-4D97-AF65-F5344CB8AC3E}">
        <p14:creationId xmlns:p14="http://schemas.microsoft.com/office/powerpoint/2010/main" val="1287689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CADB-DD0C-887C-BA2E-C1F357B8253A}"/>
              </a:ext>
            </a:extLst>
          </p:cNvPr>
          <p:cNvSpPr>
            <a:spLocks noGrp="1"/>
          </p:cNvSpPr>
          <p:nvPr>
            <p:ph type="title"/>
          </p:nvPr>
        </p:nvSpPr>
        <p:spPr/>
        <p:txBody>
          <a:bodyPr>
            <a:normAutofit/>
          </a:bodyPr>
          <a:lstStyle/>
          <a:p>
            <a:r>
              <a:rPr lang="en-US" sz="2000" b="1" dirty="0">
                <a:latin typeface="Arial" panose="020B0604020202020204" pitchFamily="34" charset="0"/>
                <a:cs typeface="Arial" panose="020B0604020202020204" pitchFamily="34" charset="0"/>
              </a:rPr>
              <a:t>EDA</a:t>
            </a:r>
            <a:r>
              <a:rPr lang="en-US" sz="2000" dirty="0">
                <a:latin typeface="Arial" panose="020B0604020202020204" pitchFamily="34" charset="0"/>
                <a:cs typeface="Arial" panose="020B0604020202020204" pitchFamily="34" charset="0"/>
              </a:rPr>
              <a:t>: </a:t>
            </a:r>
            <a:r>
              <a:rPr lang="en-US" sz="2000" b="1" dirty="0">
                <a:effectLst/>
                <a:latin typeface="Arial" panose="020B0604020202020204" pitchFamily="34" charset="0"/>
                <a:ea typeface="Calibri" panose="020F0502020204030204" pitchFamily="34" charset="0"/>
                <a:cs typeface="Arial" panose="020B0604020202020204" pitchFamily="34" charset="0"/>
              </a:rPr>
              <a:t>STATE-COUNTY COVID CASES FOR 2000 AND 2021 COMPARED TO STATE -COUNTY HOUSING PRICES DURING COVID-19 PANDEMIC for California</a:t>
            </a:r>
            <a:endParaRPr lang="en-US" sz="2000" dirty="0"/>
          </a:p>
        </p:txBody>
      </p:sp>
      <p:pic>
        <p:nvPicPr>
          <p:cNvPr id="4" name="Content Placeholder 3">
            <a:extLst>
              <a:ext uri="{FF2B5EF4-FFF2-40B4-BE49-F238E27FC236}">
                <a16:creationId xmlns:a16="http://schemas.microsoft.com/office/drawing/2014/main" id="{767F5690-049B-E035-48BE-2A6FAF4F4060}"/>
              </a:ext>
            </a:extLst>
          </p:cNvPr>
          <p:cNvPicPr>
            <a:picLocks noGrp="1" noChangeAspect="1"/>
          </p:cNvPicPr>
          <p:nvPr>
            <p:ph idx="1"/>
          </p:nvPr>
        </p:nvPicPr>
        <p:blipFill>
          <a:blip r:embed="rId2"/>
          <a:stretch>
            <a:fillRect/>
          </a:stretch>
        </p:blipFill>
        <p:spPr>
          <a:xfrm>
            <a:off x="1584503" y="2105772"/>
            <a:ext cx="3492331" cy="3165475"/>
          </a:xfrm>
          <a:prstGeom prst="rect">
            <a:avLst/>
          </a:prstGeom>
        </p:spPr>
      </p:pic>
      <p:sp>
        <p:nvSpPr>
          <p:cNvPr id="5" name="TextBox 4">
            <a:extLst>
              <a:ext uri="{FF2B5EF4-FFF2-40B4-BE49-F238E27FC236}">
                <a16:creationId xmlns:a16="http://schemas.microsoft.com/office/drawing/2014/main" id="{B4F7406A-96DD-C158-3447-A22606C3344C}"/>
              </a:ext>
            </a:extLst>
          </p:cNvPr>
          <p:cNvSpPr txBox="1"/>
          <p:nvPr/>
        </p:nvSpPr>
        <p:spPr>
          <a:xfrm>
            <a:off x="5405718" y="2105772"/>
            <a:ext cx="5468470" cy="923330"/>
          </a:xfrm>
          <a:prstGeom prst="rect">
            <a:avLst/>
          </a:prstGeom>
          <a:noFill/>
        </p:spPr>
        <p:txBody>
          <a:bodyPr wrap="square" rtlCol="0">
            <a:spAutoFit/>
          </a:bodyPr>
          <a:lstStyle/>
          <a:p>
            <a:r>
              <a:rPr lang="en-US" dirty="0"/>
              <a:t>This Pearson's correlation map also shows that there is no drastic correlation between housing prices and # covid cases.</a:t>
            </a:r>
          </a:p>
        </p:txBody>
      </p:sp>
    </p:spTree>
    <p:extLst>
      <p:ext uri="{BB962C8B-B14F-4D97-AF65-F5344CB8AC3E}">
        <p14:creationId xmlns:p14="http://schemas.microsoft.com/office/powerpoint/2010/main" val="2427561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74543-D426-81F1-7C2C-CB4D3E5AC304}"/>
              </a:ext>
            </a:extLst>
          </p:cNvPr>
          <p:cNvSpPr>
            <a:spLocks noGrp="1"/>
          </p:cNvSpPr>
          <p:nvPr>
            <p:ph type="title"/>
          </p:nvPr>
        </p:nvSpPr>
        <p:spPr/>
        <p:txBody>
          <a:bodyPr>
            <a:normAutofit/>
          </a:bodyPr>
          <a:lstStyle/>
          <a:p>
            <a:r>
              <a:rPr lang="en-US" sz="2000" b="1" dirty="0">
                <a:latin typeface="Arial" panose="020B0604020202020204" pitchFamily="34" charset="0"/>
                <a:cs typeface="Arial" panose="020B0604020202020204" pitchFamily="34" charset="0"/>
              </a:rPr>
              <a:t>EDA</a:t>
            </a:r>
            <a:r>
              <a:rPr lang="en-US" sz="2000" dirty="0">
                <a:latin typeface="Arial" panose="020B0604020202020204" pitchFamily="34" charset="0"/>
                <a:cs typeface="Arial" panose="020B0604020202020204" pitchFamily="34" charset="0"/>
              </a:rPr>
              <a:t>: </a:t>
            </a:r>
            <a:r>
              <a:rPr lang="en-US" sz="2000" b="1" dirty="0">
                <a:effectLst/>
                <a:latin typeface="Arial" panose="020B0604020202020204" pitchFamily="34" charset="0"/>
                <a:ea typeface="Calibri" panose="020F0502020204030204" pitchFamily="34" charset="0"/>
                <a:cs typeface="Arial" panose="020B0604020202020204" pitchFamily="34" charset="0"/>
              </a:rPr>
              <a:t>STATE-COUNTY housing prices FOR 2000 AND 2021 COMPARED TO STATE -COUNTY interest rates DURING COVID-19 PANDEMIC for California</a:t>
            </a:r>
            <a:endParaRPr lang="en-US" sz="2000" dirty="0"/>
          </a:p>
        </p:txBody>
      </p:sp>
      <p:pic>
        <p:nvPicPr>
          <p:cNvPr id="4" name="Content Placeholder 3">
            <a:extLst>
              <a:ext uri="{FF2B5EF4-FFF2-40B4-BE49-F238E27FC236}">
                <a16:creationId xmlns:a16="http://schemas.microsoft.com/office/drawing/2014/main" id="{01BE7F4F-847C-F60E-5ADE-F315FD53936A}"/>
              </a:ext>
            </a:extLst>
          </p:cNvPr>
          <p:cNvPicPr>
            <a:picLocks noGrp="1" noChangeAspect="1"/>
          </p:cNvPicPr>
          <p:nvPr>
            <p:ph idx="1"/>
          </p:nvPr>
        </p:nvPicPr>
        <p:blipFill>
          <a:blip r:embed="rId2"/>
          <a:stretch>
            <a:fillRect/>
          </a:stretch>
        </p:blipFill>
        <p:spPr>
          <a:xfrm>
            <a:off x="411865" y="2009102"/>
            <a:ext cx="3738794" cy="2995145"/>
          </a:xfrm>
          <a:prstGeom prst="rect">
            <a:avLst/>
          </a:prstGeom>
        </p:spPr>
      </p:pic>
      <p:pic>
        <p:nvPicPr>
          <p:cNvPr id="5" name="Picture 4">
            <a:extLst>
              <a:ext uri="{FF2B5EF4-FFF2-40B4-BE49-F238E27FC236}">
                <a16:creationId xmlns:a16="http://schemas.microsoft.com/office/drawing/2014/main" id="{84CFDC31-8C31-19AE-681B-FF02A5506469}"/>
              </a:ext>
            </a:extLst>
          </p:cNvPr>
          <p:cNvPicPr>
            <a:picLocks noChangeAspect="1"/>
          </p:cNvPicPr>
          <p:nvPr/>
        </p:nvPicPr>
        <p:blipFill>
          <a:blip r:embed="rId3"/>
          <a:stretch>
            <a:fillRect/>
          </a:stretch>
        </p:blipFill>
        <p:spPr>
          <a:xfrm>
            <a:off x="4751294" y="2009102"/>
            <a:ext cx="6924675" cy="2995145"/>
          </a:xfrm>
          <a:prstGeom prst="rect">
            <a:avLst/>
          </a:prstGeom>
        </p:spPr>
      </p:pic>
      <p:sp>
        <p:nvSpPr>
          <p:cNvPr id="6" name="TextBox 5">
            <a:extLst>
              <a:ext uri="{FF2B5EF4-FFF2-40B4-BE49-F238E27FC236}">
                <a16:creationId xmlns:a16="http://schemas.microsoft.com/office/drawing/2014/main" id="{F9604F54-D2C2-D236-EFB1-533A551AB4EE}"/>
              </a:ext>
            </a:extLst>
          </p:cNvPr>
          <p:cNvSpPr txBox="1"/>
          <p:nvPr/>
        </p:nvSpPr>
        <p:spPr>
          <a:xfrm>
            <a:off x="411865" y="5118847"/>
            <a:ext cx="11264104" cy="923330"/>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correlation between interest rates and housing price is negative, but there is a small correlation. </a:t>
            </a:r>
            <a:r>
              <a:rPr lang="en-US" dirty="0">
                <a:latin typeface="Calibri" panose="020F0502020204030204" pitchFamily="34" charset="0"/>
                <a:ea typeface="Calibri" panose="020F0502020204030204" pitchFamily="34" charset="0"/>
                <a:cs typeface="Times New Roman" panose="02020603050405020304" pitchFamily="18" charset="0"/>
              </a:rPr>
              <a:t>F</a:t>
            </a:r>
            <a:r>
              <a:rPr lang="en-US" sz="1800" dirty="0">
                <a:effectLst/>
                <a:latin typeface="Calibri" panose="020F0502020204030204" pitchFamily="34" charset="0"/>
                <a:ea typeface="Calibri" panose="020F0502020204030204" pitchFamily="34" charset="0"/>
                <a:cs typeface="Times New Roman" panose="02020603050405020304" pitchFamily="18" charset="0"/>
              </a:rPr>
              <a:t>or random 3  California counties in each state below, we can conclude that there is not so strong but a small negative correlation. The same results were seen for other state counties.</a:t>
            </a:r>
            <a:endParaRPr lang="en-US" dirty="0"/>
          </a:p>
        </p:txBody>
      </p:sp>
    </p:spTree>
    <p:extLst>
      <p:ext uri="{BB962C8B-B14F-4D97-AF65-F5344CB8AC3E}">
        <p14:creationId xmlns:p14="http://schemas.microsoft.com/office/powerpoint/2010/main" val="3718279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4C24-CA00-65AE-079C-AE4A6FCD0EC5}"/>
              </a:ext>
            </a:extLst>
          </p:cNvPr>
          <p:cNvSpPr>
            <a:spLocks noGrp="1"/>
          </p:cNvSpPr>
          <p:nvPr>
            <p:ph type="title"/>
          </p:nvPr>
        </p:nvSpPr>
        <p:spPr/>
        <p:txBody>
          <a:bodyPr>
            <a:normAutofit/>
          </a:bodyPr>
          <a:lstStyle/>
          <a:p>
            <a:pPr algn="ctr"/>
            <a:r>
              <a:rPr lang="en-US" sz="2000" b="1" dirty="0">
                <a:latin typeface="Arial" panose="020B0604020202020204" pitchFamily="34" charset="0"/>
                <a:cs typeface="Arial" panose="020B0604020202020204" pitchFamily="34" charset="0"/>
              </a:rPr>
              <a:t>Machine learning : Linear regression</a:t>
            </a:r>
          </a:p>
        </p:txBody>
      </p:sp>
      <p:sp>
        <p:nvSpPr>
          <p:cNvPr id="3" name="Content Placeholder 2">
            <a:extLst>
              <a:ext uri="{FF2B5EF4-FFF2-40B4-BE49-F238E27FC236}">
                <a16:creationId xmlns:a16="http://schemas.microsoft.com/office/drawing/2014/main" id="{0A15B019-34D4-8821-6DEF-EDF28E6AEBD5}"/>
              </a:ext>
            </a:extLst>
          </p:cNvPr>
          <p:cNvSpPr>
            <a:spLocks noGrp="1"/>
          </p:cNvSpPr>
          <p:nvPr>
            <p:ph idx="1"/>
          </p:nvPr>
        </p:nvSpPr>
        <p:spPr>
          <a:xfrm>
            <a:off x="1451579" y="2015732"/>
            <a:ext cx="3554056" cy="4037749"/>
          </a:xfrm>
        </p:spPr>
        <p:txBody>
          <a:bodyPr>
            <a:normAutofit fontScale="92500"/>
          </a:bodyPr>
          <a:lstStyle/>
          <a:p>
            <a:r>
              <a:rPr lang="en-US" sz="1800" dirty="0">
                <a:latin typeface="Arial" panose="020B0604020202020204" pitchFamily="34" charset="0"/>
                <a:cs typeface="Arial" panose="020B0604020202020204" pitchFamily="34" charset="0"/>
              </a:rPr>
              <a:t>Since covid cases do not seem to impact housing price data, we only use interest rates and date as the feature to train the model and predict housing prices.</a:t>
            </a:r>
          </a:p>
          <a:p>
            <a:r>
              <a:rPr lang="en-US" sz="1800" dirty="0">
                <a:latin typeface="Arial" panose="020B0604020202020204" pitchFamily="34" charset="0"/>
                <a:cs typeface="Arial" panose="020B0604020202020204" pitchFamily="34" charset="0"/>
              </a:rPr>
              <a:t>The R2 score is good for training data but model performs really bad in prediction. If we consider more features we might be able to improve the R2 score. We could also try other non-linear models like Random Forest.</a:t>
            </a:r>
          </a:p>
          <a:p>
            <a:endParaRPr lang="en-US" dirty="0"/>
          </a:p>
        </p:txBody>
      </p:sp>
      <p:pic>
        <p:nvPicPr>
          <p:cNvPr id="6" name="Picture 5">
            <a:extLst>
              <a:ext uri="{FF2B5EF4-FFF2-40B4-BE49-F238E27FC236}">
                <a16:creationId xmlns:a16="http://schemas.microsoft.com/office/drawing/2014/main" id="{DEAD4A69-CC30-5E99-52DA-6F862C6F7B3C}"/>
              </a:ext>
            </a:extLst>
          </p:cNvPr>
          <p:cNvPicPr>
            <a:picLocks noChangeAspect="1"/>
          </p:cNvPicPr>
          <p:nvPr/>
        </p:nvPicPr>
        <p:blipFill>
          <a:blip r:embed="rId2"/>
          <a:stretch>
            <a:fillRect/>
          </a:stretch>
        </p:blipFill>
        <p:spPr>
          <a:xfrm>
            <a:off x="5005635" y="1963634"/>
            <a:ext cx="6049219" cy="4089847"/>
          </a:xfrm>
          <a:prstGeom prst="rect">
            <a:avLst/>
          </a:prstGeom>
        </p:spPr>
      </p:pic>
    </p:spTree>
    <p:extLst>
      <p:ext uri="{BB962C8B-B14F-4D97-AF65-F5344CB8AC3E}">
        <p14:creationId xmlns:p14="http://schemas.microsoft.com/office/powerpoint/2010/main" val="9169690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134</TotalTime>
  <Words>734</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Gallery</vt:lpstr>
      <vt:lpstr>IMPACT OF COVID- 19 CASES ON HOUSING PRICES IN TOP 5 STATES IN THE USA</vt:lpstr>
      <vt:lpstr>CONTEXT AND PROBLEM STATEMENT</vt:lpstr>
      <vt:lpstr>WHO BENEFITS?</vt:lpstr>
      <vt:lpstr>DATA SOURCE</vt:lpstr>
      <vt:lpstr>DATA Information</vt:lpstr>
      <vt:lpstr>EDA: STATE-COUNTY COVID CASES FOR 2000 AND 2021 COMPARED TO STATE -COUNTY HOUSING PRICES DURING COVID-19 PANDEMIC for California </vt:lpstr>
      <vt:lpstr>EDA: STATE-COUNTY COVID CASES FOR 2000 AND 2021 COMPARED TO STATE -COUNTY HOUSING PRICES DURING COVID-19 PANDEMIC for California</vt:lpstr>
      <vt:lpstr>EDA: STATE-COUNTY housing prices FOR 2000 AND 2021 COMPARED TO STATE -COUNTY interest rates DURING COVID-19 PANDEMIC for California</vt:lpstr>
      <vt:lpstr>Machine learning : Linear regression</vt:lpstr>
      <vt:lpstr>Machine learning : Time series – Dallas, texas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COVID- 19 CASES ON HOUSING PRICES IN TOP 5 STATES IN THE USA</dc:title>
  <dc:creator>roopa</dc:creator>
  <cp:lastModifiedBy>roopa</cp:lastModifiedBy>
  <cp:revision>16</cp:revision>
  <dcterms:created xsi:type="dcterms:W3CDTF">2022-05-17T20:29:30Z</dcterms:created>
  <dcterms:modified xsi:type="dcterms:W3CDTF">2022-05-17T22:43:39Z</dcterms:modified>
</cp:coreProperties>
</file>