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5A5BF5-1845-4878-BE5C-D54F75F09AFC}"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52FBA-2C24-4764-811F-456F19B42F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89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A5BF5-1845-4878-BE5C-D54F75F09AFC}"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52FBA-2C24-4764-811F-456F19B42F8F}" type="slidenum">
              <a:rPr lang="en-US" smtClean="0"/>
              <a:t>‹#›</a:t>
            </a:fld>
            <a:endParaRPr lang="en-US"/>
          </a:p>
        </p:txBody>
      </p:sp>
    </p:spTree>
    <p:extLst>
      <p:ext uri="{BB962C8B-B14F-4D97-AF65-F5344CB8AC3E}">
        <p14:creationId xmlns:p14="http://schemas.microsoft.com/office/powerpoint/2010/main" val="101181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A5BF5-1845-4878-BE5C-D54F75F09AFC}"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52FBA-2C24-4764-811F-456F19B42F8F}" type="slidenum">
              <a:rPr lang="en-US" smtClean="0"/>
              <a:t>‹#›</a:t>
            </a:fld>
            <a:endParaRPr lang="en-US"/>
          </a:p>
        </p:txBody>
      </p:sp>
    </p:spTree>
    <p:extLst>
      <p:ext uri="{BB962C8B-B14F-4D97-AF65-F5344CB8AC3E}">
        <p14:creationId xmlns:p14="http://schemas.microsoft.com/office/powerpoint/2010/main" val="174507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5A5BF5-1845-4878-BE5C-D54F75F09AFC}"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52FBA-2C24-4764-811F-456F19B42F8F}" type="slidenum">
              <a:rPr lang="en-US" smtClean="0"/>
              <a:t>‹#›</a:t>
            </a:fld>
            <a:endParaRPr lang="en-US"/>
          </a:p>
        </p:txBody>
      </p:sp>
    </p:spTree>
    <p:extLst>
      <p:ext uri="{BB962C8B-B14F-4D97-AF65-F5344CB8AC3E}">
        <p14:creationId xmlns:p14="http://schemas.microsoft.com/office/powerpoint/2010/main" val="356650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5A5BF5-1845-4878-BE5C-D54F75F09AFC}"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52FBA-2C24-4764-811F-456F19B42F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02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A5BF5-1845-4878-BE5C-D54F75F09AFC}"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52FBA-2C24-4764-811F-456F19B42F8F}" type="slidenum">
              <a:rPr lang="en-US" smtClean="0"/>
              <a:t>‹#›</a:t>
            </a:fld>
            <a:endParaRPr lang="en-US"/>
          </a:p>
        </p:txBody>
      </p:sp>
    </p:spTree>
    <p:extLst>
      <p:ext uri="{BB962C8B-B14F-4D97-AF65-F5344CB8AC3E}">
        <p14:creationId xmlns:p14="http://schemas.microsoft.com/office/powerpoint/2010/main" val="418820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5A5BF5-1845-4878-BE5C-D54F75F09AFC}"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52FBA-2C24-4764-811F-456F19B42F8F}" type="slidenum">
              <a:rPr lang="en-US" smtClean="0"/>
              <a:t>‹#›</a:t>
            </a:fld>
            <a:endParaRPr lang="en-US"/>
          </a:p>
        </p:txBody>
      </p:sp>
    </p:spTree>
    <p:extLst>
      <p:ext uri="{BB962C8B-B14F-4D97-AF65-F5344CB8AC3E}">
        <p14:creationId xmlns:p14="http://schemas.microsoft.com/office/powerpoint/2010/main" val="185956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5A5BF5-1845-4878-BE5C-D54F75F09AFC}"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52FBA-2C24-4764-811F-456F19B42F8F}" type="slidenum">
              <a:rPr lang="en-US" smtClean="0"/>
              <a:t>‹#›</a:t>
            </a:fld>
            <a:endParaRPr lang="en-US"/>
          </a:p>
        </p:txBody>
      </p:sp>
    </p:spTree>
    <p:extLst>
      <p:ext uri="{BB962C8B-B14F-4D97-AF65-F5344CB8AC3E}">
        <p14:creationId xmlns:p14="http://schemas.microsoft.com/office/powerpoint/2010/main" val="929809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5A5BF5-1845-4878-BE5C-D54F75F09AFC}" type="datetimeFigureOut">
              <a:rPr lang="en-US" smtClean="0"/>
              <a:t>10/19/2021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D252FBA-2C24-4764-811F-456F19B42F8F}" type="slidenum">
              <a:rPr lang="en-US" smtClean="0"/>
              <a:t>‹#›</a:t>
            </a:fld>
            <a:endParaRPr lang="en-US"/>
          </a:p>
        </p:txBody>
      </p:sp>
    </p:spTree>
    <p:extLst>
      <p:ext uri="{BB962C8B-B14F-4D97-AF65-F5344CB8AC3E}">
        <p14:creationId xmlns:p14="http://schemas.microsoft.com/office/powerpoint/2010/main" val="420911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5A5BF5-1845-4878-BE5C-D54F75F09AFC}" type="datetimeFigureOut">
              <a:rPr lang="en-US" smtClean="0"/>
              <a:t>10/19/2021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252FBA-2C24-4764-811F-456F19B42F8F}" type="slidenum">
              <a:rPr lang="en-US" smtClean="0"/>
              <a:t>‹#›</a:t>
            </a:fld>
            <a:endParaRPr lang="en-US"/>
          </a:p>
        </p:txBody>
      </p:sp>
    </p:spTree>
    <p:extLst>
      <p:ext uri="{BB962C8B-B14F-4D97-AF65-F5344CB8AC3E}">
        <p14:creationId xmlns:p14="http://schemas.microsoft.com/office/powerpoint/2010/main" val="13859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5A5BF5-1845-4878-BE5C-D54F75F09AFC}"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52FBA-2C24-4764-811F-456F19B42F8F}" type="slidenum">
              <a:rPr lang="en-US" smtClean="0"/>
              <a:t>‹#›</a:t>
            </a:fld>
            <a:endParaRPr lang="en-US"/>
          </a:p>
        </p:txBody>
      </p:sp>
    </p:spTree>
    <p:extLst>
      <p:ext uri="{BB962C8B-B14F-4D97-AF65-F5344CB8AC3E}">
        <p14:creationId xmlns:p14="http://schemas.microsoft.com/office/powerpoint/2010/main" val="9130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5A5BF5-1845-4878-BE5C-D54F75F09AFC}" type="datetimeFigureOut">
              <a:rPr lang="en-US" smtClean="0"/>
              <a:t>10/19/2021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252FBA-2C24-4764-811F-456F19B42F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224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B544-2D01-4320-AB7C-FDA3FDDBE9D0}"/>
              </a:ext>
            </a:extLst>
          </p:cNvPr>
          <p:cNvSpPr>
            <a:spLocks noGrp="1"/>
          </p:cNvSpPr>
          <p:nvPr>
            <p:ph type="ctrTitle"/>
          </p:nvPr>
        </p:nvSpPr>
        <p:spPr/>
        <p:txBody>
          <a:bodyPr/>
          <a:lstStyle/>
          <a:p>
            <a:r>
              <a:rPr lang="en-US" dirty="0"/>
              <a:t>Big Mountain Resort – Ticket Pricing Strategy</a:t>
            </a:r>
          </a:p>
        </p:txBody>
      </p:sp>
      <p:sp>
        <p:nvSpPr>
          <p:cNvPr id="3" name="Subtitle 2">
            <a:extLst>
              <a:ext uri="{FF2B5EF4-FFF2-40B4-BE49-F238E27FC236}">
                <a16:creationId xmlns:a16="http://schemas.microsoft.com/office/drawing/2014/main" id="{97924611-4CB3-4194-B33D-54BC5B730B35}"/>
              </a:ext>
            </a:extLst>
          </p:cNvPr>
          <p:cNvSpPr>
            <a:spLocks noGrp="1"/>
          </p:cNvSpPr>
          <p:nvPr>
            <p:ph type="subTitle" idx="1"/>
          </p:nvPr>
        </p:nvSpPr>
        <p:spPr/>
        <p:txBody>
          <a:bodyPr/>
          <a:lstStyle/>
          <a:p>
            <a:r>
              <a:rPr lang="en-US" dirty="0"/>
              <a:t>Roopasree Kunjar</a:t>
            </a:r>
          </a:p>
        </p:txBody>
      </p:sp>
    </p:spTree>
    <p:extLst>
      <p:ext uri="{BB962C8B-B14F-4D97-AF65-F5344CB8AC3E}">
        <p14:creationId xmlns:p14="http://schemas.microsoft.com/office/powerpoint/2010/main" val="301636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01A0-02FF-4F93-8EB9-348D756301C8}"/>
              </a:ext>
            </a:extLst>
          </p:cNvPr>
          <p:cNvSpPr>
            <a:spLocks noGrp="1"/>
          </p:cNvSpPr>
          <p:nvPr>
            <p:ph type="title"/>
          </p:nvPr>
        </p:nvSpPr>
        <p:spPr/>
        <p:txBody>
          <a:bodyPr/>
          <a:lstStyle/>
          <a:p>
            <a:r>
              <a:rPr lang="en-US" dirty="0">
                <a:latin typeface="Roboto" panose="02000000000000000000" pitchFamily="2" charset="0"/>
                <a:ea typeface="Roboto" panose="02000000000000000000" pitchFamily="2" charset="0"/>
              </a:rPr>
              <a:t>Introduction</a:t>
            </a:r>
          </a:p>
        </p:txBody>
      </p:sp>
      <p:sp>
        <p:nvSpPr>
          <p:cNvPr id="3" name="Content Placeholder 2">
            <a:extLst>
              <a:ext uri="{FF2B5EF4-FFF2-40B4-BE49-F238E27FC236}">
                <a16:creationId xmlns:a16="http://schemas.microsoft.com/office/drawing/2014/main" id="{29ADC788-E2C8-47DB-B88D-FD39CFA2D13E}"/>
              </a:ext>
            </a:extLst>
          </p:cNvPr>
          <p:cNvSpPr>
            <a:spLocks noGrp="1"/>
          </p:cNvSpPr>
          <p:nvPr>
            <p:ph idx="1"/>
          </p:nvPr>
        </p:nvSpPr>
        <p:spPr>
          <a:xfrm>
            <a:off x="1097280" y="1845734"/>
            <a:ext cx="10058400" cy="3676177"/>
          </a:xfrm>
        </p:spPr>
        <p:txBody>
          <a:bodyPr>
            <a:normAutofit lnSpcReduction="10000"/>
          </a:bodyPr>
          <a:lstStyle/>
          <a:p>
            <a:pPr marL="457200" indent="-457200">
              <a:lnSpc>
                <a:spcPct val="200000"/>
              </a:lnSpc>
              <a:buFont typeface="+mj-lt"/>
              <a:buAutoNum type="arabicPeriod"/>
            </a:pPr>
            <a:r>
              <a:rPr lang="en-US" dirty="0"/>
              <a:t>Big Mountain Resort - ski resort located in Montana.</a:t>
            </a:r>
          </a:p>
          <a:p>
            <a:pPr marL="457200" indent="-457200">
              <a:lnSpc>
                <a:spcPct val="200000"/>
              </a:lnSpc>
              <a:buFont typeface="+mj-lt"/>
              <a:buAutoNum type="arabicPeriod"/>
            </a:pPr>
            <a:r>
              <a:rPr lang="en-US" dirty="0"/>
              <a:t>Offers views of Glacier National Park and Flathead National Forest.</a:t>
            </a:r>
          </a:p>
          <a:p>
            <a:pPr marL="457200" indent="-457200">
              <a:lnSpc>
                <a:spcPct val="200000"/>
              </a:lnSpc>
              <a:buFont typeface="+mj-lt"/>
              <a:buAutoNum type="arabicPeriod"/>
            </a:pPr>
            <a:r>
              <a:rPr lang="en-US" dirty="0"/>
              <a:t>Facilities and features - 105 trails, 11 lifts, 2 T-bars, 1 magic carpet, base elevation is 4,464 ft, summit is 6,817 ft with a vertical drop of 2,353 ft.</a:t>
            </a:r>
          </a:p>
          <a:p>
            <a:pPr marL="457200" indent="-457200">
              <a:lnSpc>
                <a:spcPct val="200000"/>
              </a:lnSpc>
              <a:buFont typeface="+mj-lt"/>
              <a:buAutoNum type="arabicPeriod"/>
            </a:pPr>
            <a:r>
              <a:rPr lang="en-US" dirty="0"/>
              <a:t>Number of people skiing or snowboarding Over the season - 350,000.</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66582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FC5F-2240-49AD-A8C9-46CF9FD863C2}"/>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Problem identification </a:t>
            </a:r>
            <a:endParaRPr lang="en-US" dirty="0"/>
          </a:p>
        </p:txBody>
      </p:sp>
      <p:sp>
        <p:nvSpPr>
          <p:cNvPr id="3" name="Content Placeholder 2">
            <a:extLst>
              <a:ext uri="{FF2B5EF4-FFF2-40B4-BE49-F238E27FC236}">
                <a16:creationId xmlns:a16="http://schemas.microsoft.com/office/drawing/2014/main" id="{FED5033E-DD18-44DC-B5AD-EF9D815B229D}"/>
              </a:ext>
            </a:extLst>
          </p:cNvPr>
          <p:cNvSpPr>
            <a:spLocks noGrp="1"/>
          </p:cNvSpPr>
          <p:nvPr>
            <p:ph idx="1"/>
          </p:nvPr>
        </p:nvSpPr>
        <p:spPr/>
        <p:txBody>
          <a:bodyPr>
            <a:normAutofit/>
          </a:bodyPr>
          <a:lstStyle/>
          <a:p>
            <a:pPr marL="0" indent="0">
              <a:lnSpc>
                <a:spcPct val="150000"/>
              </a:lnSpc>
              <a:buNone/>
            </a:pPr>
            <a:r>
              <a:rPr lang="en-US" dirty="0"/>
              <a:t>Following are the business proposal required to be addressed:</a:t>
            </a:r>
          </a:p>
          <a:p>
            <a:pPr marL="457200" indent="-457200">
              <a:lnSpc>
                <a:spcPct val="150000"/>
              </a:lnSpc>
              <a:buFont typeface="+mj-lt"/>
              <a:buAutoNum type="arabicPeriod"/>
            </a:pPr>
            <a:r>
              <a:rPr lang="en-US" dirty="0"/>
              <a:t>Installation of an additional chair lift increased operating costs by $1,540,000 this season. Best way to develop ticket pricing strategy to compensate the above cost.</a:t>
            </a:r>
          </a:p>
          <a:p>
            <a:pPr marL="457200" indent="-457200">
              <a:lnSpc>
                <a:spcPct val="150000"/>
              </a:lnSpc>
              <a:buFont typeface="+mj-lt"/>
              <a:buAutoNum type="arabicPeriod"/>
            </a:pPr>
            <a:r>
              <a:rPr lang="en-US" dirty="0"/>
              <a:t>How best to capitalize on resort’s facilities without undermining the ticket price or support a higher ticket price for this season.</a:t>
            </a:r>
          </a:p>
          <a:p>
            <a:pPr marL="457200" indent="-457200">
              <a:lnSpc>
                <a:spcPct val="150000"/>
              </a:lnSpc>
              <a:buFont typeface="+mj-lt"/>
              <a:buAutoNum type="arabicPeriod"/>
            </a:pPr>
            <a:r>
              <a:rPr lang="en-US" dirty="0"/>
              <a:t>Check for any dependency of other resorts in the market segment in developing pricing strategy.</a:t>
            </a:r>
          </a:p>
        </p:txBody>
      </p:sp>
    </p:spTree>
    <p:extLst>
      <p:ext uri="{BB962C8B-B14F-4D97-AF65-F5344CB8AC3E}">
        <p14:creationId xmlns:p14="http://schemas.microsoft.com/office/powerpoint/2010/main" val="373617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D9F7-FDA4-4199-AB9C-40D102777DD1}"/>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Recommendation and key findings</a:t>
            </a:r>
            <a:endParaRPr lang="en-US" dirty="0"/>
          </a:p>
        </p:txBody>
      </p:sp>
      <p:sp>
        <p:nvSpPr>
          <p:cNvPr id="3" name="Content Placeholder 2">
            <a:extLst>
              <a:ext uri="{FF2B5EF4-FFF2-40B4-BE49-F238E27FC236}">
                <a16:creationId xmlns:a16="http://schemas.microsoft.com/office/drawing/2014/main" id="{0504D793-2B04-4AE8-94FD-8F59F0066390}"/>
              </a:ext>
            </a:extLst>
          </p:cNvPr>
          <p:cNvSpPr>
            <a:spLocks noGrp="1"/>
          </p:cNvSpPr>
          <p:nvPr>
            <p:ph idx="1"/>
          </p:nvPr>
        </p:nvSpPr>
        <p:spPr/>
        <p:txBody>
          <a:bodyPr>
            <a:normAutofit lnSpcReduction="10000"/>
          </a:bodyPr>
          <a:lstStyle/>
          <a:p>
            <a:pPr marL="342900" marR="0" lvl="0" indent="-342900">
              <a:lnSpc>
                <a:spcPct val="107000"/>
              </a:lnSpc>
              <a:spcBef>
                <a:spcPts val="0"/>
              </a:spcBef>
              <a:spcAft>
                <a:spcPts val="0"/>
              </a:spcAft>
              <a:buFont typeface="+mj-lt"/>
              <a:buAutoNum type="arabicPeriod"/>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dirty="0">
                <a:effectLst/>
                <a:ea typeface="Calibri" panose="020F0502020204030204" pitchFamily="34" charset="0"/>
                <a:cs typeface="Times New Roman" panose="02020603050405020304" pitchFamily="18" charset="0"/>
              </a:rPr>
              <a:t>Two of the Business option best answered the Ticket pricing problem.</a:t>
            </a:r>
          </a:p>
          <a:p>
            <a:pPr marL="342900" marR="0" lvl="0" indent="-342900">
              <a:lnSpc>
                <a:spcPct val="200000"/>
              </a:lnSpc>
              <a:spcBef>
                <a:spcPts val="0"/>
              </a:spcBef>
              <a:spcAft>
                <a:spcPts val="0"/>
              </a:spcAft>
              <a:buFont typeface="+mj-lt"/>
              <a:buAutoNum type="arabicPeriod"/>
            </a:pPr>
            <a:r>
              <a:rPr lang="en-US" dirty="0">
                <a:effectLst/>
                <a:ea typeface="Calibri" panose="020F0502020204030204" pitchFamily="34" charset="0"/>
              </a:rPr>
              <a:t>Scenario 1 : Closing 1 run will not impact the ticket price much, but closing any further runs will add loss in the ticket price and hence the revenue.</a:t>
            </a:r>
          </a:p>
          <a:p>
            <a:pPr marL="342900" indent="-342900">
              <a:lnSpc>
                <a:spcPct val="200000"/>
              </a:lnSpc>
              <a:spcBef>
                <a:spcPts val="0"/>
              </a:spcBef>
              <a:spcAft>
                <a:spcPts val="0"/>
              </a:spcAft>
              <a:buFont typeface="+mj-lt"/>
              <a:buAutoNum type="arabicPeriod"/>
            </a:pPr>
            <a:r>
              <a:rPr lang="en-US" dirty="0">
                <a:effectLst/>
                <a:ea typeface="Calibri" panose="020F0502020204030204" pitchFamily="34" charset="0"/>
                <a:cs typeface="Times New Roman" panose="02020603050405020304" pitchFamily="18" charset="0"/>
              </a:rPr>
              <a:t>Scenario 2: Increase the vertical drop - 150 feet lower down and installation of 1 chair lift</a:t>
            </a:r>
            <a:r>
              <a:rPr lang="en-US" dirty="0">
                <a:ea typeface="Calibri" panose="020F0502020204030204" pitchFamily="34" charset="0"/>
                <a:cs typeface="Times New Roman" panose="02020603050405020304" pitchFamily="18" charset="0"/>
              </a:rPr>
              <a:t> </a:t>
            </a:r>
            <a:r>
              <a:rPr lang="en-US" dirty="0">
                <a:effectLst/>
                <a:ea typeface="Calibri" panose="020F0502020204030204" pitchFamily="34" charset="0"/>
              </a:rPr>
              <a:t>increases the ticket price by $1.99 and revenue generated is $3,474,638.</a:t>
            </a:r>
          </a:p>
          <a:p>
            <a:pPr marL="342900" indent="-342900">
              <a:lnSpc>
                <a:spcPct val="200000"/>
              </a:lnSpc>
              <a:spcBef>
                <a:spcPts val="0"/>
              </a:spcBef>
              <a:spcAft>
                <a:spcPts val="0"/>
              </a:spcAft>
              <a:buFont typeface="+mj-lt"/>
              <a:buAutoNum type="arabicPeriod"/>
            </a:pPr>
            <a:r>
              <a:rPr lang="en-US" dirty="0">
                <a:ea typeface="Calibri" panose="020F0502020204030204" pitchFamily="34" charset="0"/>
              </a:rPr>
              <a:t>B</a:t>
            </a:r>
            <a:r>
              <a:rPr lang="en-US" dirty="0">
                <a:effectLst/>
                <a:ea typeface="Calibri" panose="020F0502020204030204" pitchFamily="34" charset="0"/>
              </a:rPr>
              <a:t>est solution would be to go with scenario 2. Scenario 1 can also be considered with caution.</a:t>
            </a:r>
          </a:p>
          <a:p>
            <a:pPr marL="0" indent="0">
              <a:lnSpc>
                <a:spcPct val="107000"/>
              </a:lnSpc>
              <a:spcBef>
                <a:spcPts val="0"/>
              </a:spcBef>
              <a:spcAft>
                <a:spcPts val="0"/>
              </a:spcAft>
              <a:buNone/>
            </a:pPr>
            <a:endParaRPr lang="en-US" dirty="0"/>
          </a:p>
        </p:txBody>
      </p:sp>
    </p:spTree>
    <p:extLst>
      <p:ext uri="{BB962C8B-B14F-4D97-AF65-F5344CB8AC3E}">
        <p14:creationId xmlns:p14="http://schemas.microsoft.com/office/powerpoint/2010/main" val="227196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D254-0563-4DA8-9DB3-DB893CBE8002}"/>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Modeling results and analysis</a:t>
            </a:r>
            <a:endParaRPr lang="en-US" dirty="0"/>
          </a:p>
        </p:txBody>
      </p:sp>
      <p:sp>
        <p:nvSpPr>
          <p:cNvPr id="3" name="Content Placeholder 2">
            <a:extLst>
              <a:ext uri="{FF2B5EF4-FFF2-40B4-BE49-F238E27FC236}">
                <a16:creationId xmlns:a16="http://schemas.microsoft.com/office/drawing/2014/main" id="{C8D5C975-F32A-4A7E-BC7A-4FE08AB90BF1}"/>
              </a:ext>
            </a:extLst>
          </p:cNvPr>
          <p:cNvSpPr>
            <a:spLocks noGrp="1"/>
          </p:cNvSpPr>
          <p:nvPr>
            <p:ph idx="1"/>
          </p:nvPr>
        </p:nvSpPr>
        <p:spPr>
          <a:xfrm>
            <a:off x="1097280" y="1845734"/>
            <a:ext cx="10058400" cy="4380230"/>
          </a:xfrm>
        </p:spPr>
        <p:txBody>
          <a:bodyPr/>
          <a:lstStyle/>
          <a:p>
            <a:pPr marL="0" indent="0">
              <a:buNone/>
            </a:pPr>
            <a:r>
              <a:rPr lang="en-US" dirty="0"/>
              <a:t>1. Ticket price generated by the model – 95.87 $ and actual price – 81 $.</a:t>
            </a:r>
          </a:p>
          <a:p>
            <a:pPr>
              <a:buFont typeface="Wingdings" panose="05000000000000000000" pitchFamily="2" charset="2"/>
              <a:buChar char="§"/>
            </a:pPr>
            <a:r>
              <a:rPr lang="en-US" dirty="0"/>
              <a:t>Model may be lacking some data like operating cost. Hence the vast difference in the price.</a:t>
            </a:r>
          </a:p>
          <a:p>
            <a:pPr marL="0" indent="0">
              <a:buNone/>
            </a:pPr>
            <a:r>
              <a:rPr lang="en-US" dirty="0"/>
              <a:t>2. Scenario 1: Permanently closing down up to 10 of the least used runs.</a:t>
            </a:r>
          </a:p>
          <a:p>
            <a:pPr>
              <a:buFont typeface="Wingdings" panose="05000000000000000000" pitchFamily="2" charset="2"/>
              <a:buChar char="§"/>
            </a:pPr>
            <a:r>
              <a:rPr lang="en-US" dirty="0"/>
              <a:t>Closing 1 run will not impact the ticket price much, but closing any further runs will add loss in the ticket price and hence the revenue.</a:t>
            </a:r>
          </a:p>
          <a:p>
            <a:pPr>
              <a:buFont typeface="Wingdings" panose="05000000000000000000" pitchFamily="2" charset="2"/>
              <a:buChar char="§"/>
            </a:pPr>
            <a:endParaRPr lang="en-US" dirty="0"/>
          </a:p>
          <a:p>
            <a:pPr marL="457200" indent="-457200">
              <a:buFont typeface="+mj-lt"/>
              <a:buAutoNum type="arabicPeriod"/>
            </a:pPr>
            <a:endParaRPr lang="en-US" dirty="0"/>
          </a:p>
          <a:p>
            <a:pPr marL="0" indent="0">
              <a:buNone/>
            </a:pPr>
            <a:endParaRPr lang="en-US" dirty="0"/>
          </a:p>
        </p:txBody>
      </p:sp>
      <p:pic>
        <p:nvPicPr>
          <p:cNvPr id="5" name="Picture 4">
            <a:extLst>
              <a:ext uri="{FF2B5EF4-FFF2-40B4-BE49-F238E27FC236}">
                <a16:creationId xmlns:a16="http://schemas.microsoft.com/office/drawing/2014/main" id="{0F130B40-7BBD-42C5-A8A7-4E8D51B46B9A}"/>
              </a:ext>
            </a:extLst>
          </p:cNvPr>
          <p:cNvPicPr>
            <a:picLocks noChangeAspect="1"/>
          </p:cNvPicPr>
          <p:nvPr/>
        </p:nvPicPr>
        <p:blipFill>
          <a:blip r:embed="rId2"/>
          <a:stretch>
            <a:fillRect/>
          </a:stretch>
        </p:blipFill>
        <p:spPr>
          <a:xfrm>
            <a:off x="2597427" y="3857414"/>
            <a:ext cx="5683250" cy="2368550"/>
          </a:xfrm>
          <a:prstGeom prst="rect">
            <a:avLst/>
          </a:prstGeom>
        </p:spPr>
      </p:pic>
    </p:spTree>
    <p:extLst>
      <p:ext uri="{BB962C8B-B14F-4D97-AF65-F5344CB8AC3E}">
        <p14:creationId xmlns:p14="http://schemas.microsoft.com/office/powerpoint/2010/main" val="138363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3229-F3C1-4AC5-A85F-9F00D05AFB08}"/>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Modeling results and analysis</a:t>
            </a:r>
            <a:endParaRPr lang="en-US" dirty="0"/>
          </a:p>
        </p:txBody>
      </p:sp>
      <p:sp>
        <p:nvSpPr>
          <p:cNvPr id="3" name="Content Placeholder 2">
            <a:extLst>
              <a:ext uri="{FF2B5EF4-FFF2-40B4-BE49-F238E27FC236}">
                <a16:creationId xmlns:a16="http://schemas.microsoft.com/office/drawing/2014/main" id="{3CF8E896-D784-4F7B-BAA9-B77408F2B427}"/>
              </a:ext>
            </a:extLst>
          </p:cNvPr>
          <p:cNvSpPr>
            <a:spLocks noGrp="1"/>
          </p:cNvSpPr>
          <p:nvPr>
            <p:ph idx="1"/>
          </p:nvPr>
        </p:nvSpPr>
        <p:spPr/>
        <p:txBody>
          <a:bodyPr/>
          <a:lstStyle/>
          <a:p>
            <a:pPr marL="0" indent="0">
              <a:lnSpc>
                <a:spcPct val="150000"/>
              </a:lnSpc>
              <a:buNone/>
            </a:pPr>
            <a:r>
              <a:rPr lang="en-US" dirty="0"/>
              <a:t>3. Scenario 2: </a:t>
            </a:r>
            <a:r>
              <a:rPr lang="en-US" dirty="0">
                <a:effectLst/>
                <a:ea typeface="Calibri" panose="020F0502020204030204" pitchFamily="34" charset="0"/>
                <a:cs typeface="Times New Roman" panose="02020603050405020304" pitchFamily="18" charset="0"/>
              </a:rPr>
              <a:t>Increase the vertical drop - 150 feet lower down and installation of 1 chair lift </a:t>
            </a:r>
          </a:p>
          <a:p>
            <a:pPr>
              <a:lnSpc>
                <a:spcPct val="150000"/>
              </a:lnSpc>
              <a:buFont typeface="Wingdings" panose="05000000000000000000" pitchFamily="2" charset="2"/>
              <a:buChar char="§"/>
            </a:pPr>
            <a:r>
              <a:rPr lang="en-US" dirty="0">
                <a:ea typeface="Calibri" panose="020F0502020204030204" pitchFamily="34" charset="0"/>
              </a:rPr>
              <a:t>I</a:t>
            </a:r>
            <a:r>
              <a:rPr lang="en-US" dirty="0">
                <a:effectLst/>
                <a:ea typeface="Calibri" panose="020F0502020204030204" pitchFamily="34" charset="0"/>
              </a:rPr>
              <a:t>ncreases the ticket price by $1.99 and revenue generated is $3,474,638.</a:t>
            </a:r>
          </a:p>
          <a:p>
            <a:pPr marL="0" indent="0">
              <a:lnSpc>
                <a:spcPct val="150000"/>
              </a:lnSpc>
              <a:buNone/>
            </a:pPr>
            <a:r>
              <a:rPr lang="en-US" dirty="0"/>
              <a:t>4. Scenario 3: Same as Scenario 2 but adding 2 acres of snow making cover.</a:t>
            </a:r>
          </a:p>
          <a:p>
            <a:pPr>
              <a:lnSpc>
                <a:spcPct val="150000"/>
              </a:lnSpc>
              <a:buFont typeface="Wingdings" panose="05000000000000000000" pitchFamily="2" charset="2"/>
              <a:buChar char="§"/>
            </a:pPr>
            <a:r>
              <a:rPr lang="en-US" dirty="0"/>
              <a:t>The output is same as Scenario 2. Therefore no point adding extra 2 acres.</a:t>
            </a:r>
          </a:p>
          <a:p>
            <a:pPr marL="0" indent="0">
              <a:lnSpc>
                <a:spcPct val="150000"/>
              </a:lnSpc>
              <a:buNone/>
            </a:pPr>
            <a:r>
              <a:rPr lang="en-US" dirty="0"/>
              <a:t>5. Scenario 4: Increase the longest run by 0.2 mile by adding snow making coverage of 4 acres.</a:t>
            </a:r>
          </a:p>
          <a:p>
            <a:pPr>
              <a:lnSpc>
                <a:spcPct val="150000"/>
              </a:lnSpc>
              <a:buFont typeface="Wingdings" panose="05000000000000000000" pitchFamily="2" charset="2"/>
              <a:buChar char="§"/>
            </a:pPr>
            <a:r>
              <a:rPr lang="en-US" dirty="0"/>
              <a:t>No changes in the ticket pricing or revenue generated.</a:t>
            </a:r>
          </a:p>
        </p:txBody>
      </p:sp>
    </p:spTree>
    <p:extLst>
      <p:ext uri="{BB962C8B-B14F-4D97-AF65-F5344CB8AC3E}">
        <p14:creationId xmlns:p14="http://schemas.microsoft.com/office/powerpoint/2010/main" val="150089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251B-26CF-4D98-863E-1BE03450E95E}"/>
              </a:ext>
            </a:extLst>
          </p:cNvPr>
          <p:cNvSpPr>
            <a:spLocks noGrp="1"/>
          </p:cNvSpPr>
          <p:nvPr>
            <p:ph type="title"/>
          </p:nvPr>
        </p:nvSpPr>
        <p:spPr/>
        <p:txBody>
          <a:bodyPr/>
          <a:lstStyle/>
          <a:p>
            <a:r>
              <a:rPr lang="en-US" b="0" i="0" dirty="0">
                <a:solidFill>
                  <a:srgbClr val="333333"/>
                </a:solidFill>
                <a:effectLst/>
                <a:latin typeface="Roboto" panose="02000000000000000000" pitchFamily="2" charset="0"/>
              </a:rPr>
              <a:t>Summary and conclusion</a:t>
            </a:r>
            <a:endParaRPr lang="en-US" dirty="0"/>
          </a:p>
        </p:txBody>
      </p:sp>
      <p:sp>
        <p:nvSpPr>
          <p:cNvPr id="3" name="Content Placeholder 2">
            <a:extLst>
              <a:ext uri="{FF2B5EF4-FFF2-40B4-BE49-F238E27FC236}">
                <a16:creationId xmlns:a16="http://schemas.microsoft.com/office/drawing/2014/main" id="{E641B9E9-642D-4B4E-999F-F26B0CB01151}"/>
              </a:ext>
            </a:extLst>
          </p:cNvPr>
          <p:cNvSpPr>
            <a:spLocks noGrp="1"/>
          </p:cNvSpPr>
          <p:nvPr>
            <p:ph idx="1"/>
          </p:nvPr>
        </p:nvSpPr>
        <p:spPr/>
        <p:txBody>
          <a:bodyPr/>
          <a:lstStyle/>
          <a:p>
            <a:pPr marL="342900" indent="-342900">
              <a:lnSpc>
                <a:spcPct val="100000"/>
              </a:lnSpc>
              <a:buFont typeface="+mj-lt"/>
              <a:buAutoNum type="arabicPeriod"/>
            </a:pPr>
            <a:r>
              <a:rPr lang="en-US" dirty="0">
                <a:effectLst/>
                <a:ea typeface="Calibri" panose="020F0502020204030204" pitchFamily="34" charset="0"/>
              </a:rPr>
              <a:t>Best model for pricing strategy is the Random forest model.</a:t>
            </a:r>
          </a:p>
          <a:p>
            <a:pPr marL="342900" indent="-342900">
              <a:lnSpc>
                <a:spcPct val="100000"/>
              </a:lnSpc>
              <a:buFont typeface="+mj-lt"/>
              <a:buAutoNum type="arabicPeriod"/>
            </a:pPr>
            <a:r>
              <a:rPr lang="en-US" dirty="0">
                <a:ea typeface="Calibri" panose="020F0502020204030204" pitchFamily="34" charset="0"/>
              </a:rPr>
              <a:t>P</a:t>
            </a:r>
            <a:r>
              <a:rPr lang="en-US" dirty="0">
                <a:effectLst/>
                <a:ea typeface="Calibri" panose="020F0502020204030204" pitchFamily="34" charset="0"/>
              </a:rPr>
              <a:t>redicted ticket price for Big Mountain resort was almost 15 dollars higher than the actual price of their tickets, may mean that resorts are mispricing or missing some data, like operational costs of the resorts.</a:t>
            </a:r>
          </a:p>
          <a:p>
            <a:pPr marL="342900" indent="-342900">
              <a:lnSpc>
                <a:spcPct val="100000"/>
              </a:lnSpc>
              <a:buFont typeface="+mj-lt"/>
              <a:buAutoNum type="arabicPeriod"/>
            </a:pPr>
            <a:r>
              <a:rPr lang="en-US" dirty="0">
                <a:ea typeface="Calibri" panose="020F0502020204030204" pitchFamily="34" charset="0"/>
              </a:rPr>
              <a:t>Scope of improvement: creating more user friendly model function, which lets the business to test any new combination of features in future scenarios.</a:t>
            </a:r>
          </a:p>
          <a:p>
            <a:pPr marL="342900" indent="-342900">
              <a:lnSpc>
                <a:spcPct val="100000"/>
              </a:lnSpc>
              <a:buFont typeface="+mj-lt"/>
              <a:buAutoNum type="arabicPeriod"/>
            </a:pPr>
            <a:r>
              <a:rPr lang="en-US" dirty="0">
                <a:effectLst/>
                <a:ea typeface="Calibri" panose="020F0502020204030204" pitchFamily="34" charset="0"/>
              </a:rPr>
              <a:t>As per the potential business scenarios provided, increasing vertical drop by 150 feet by adding a run and adding a chair lift and by increasing the ticket price to around 2 dollars, helps increase the revenue of the resort by a little over 1.9 million dollars for the season.</a:t>
            </a:r>
          </a:p>
          <a:p>
            <a:pPr marL="342900" indent="-342900">
              <a:buFont typeface="+mj-lt"/>
              <a:buAutoNum type="arabicPeriod"/>
            </a:pPr>
            <a:endParaRPr lang="en-US" dirty="0"/>
          </a:p>
        </p:txBody>
      </p:sp>
    </p:spTree>
    <p:extLst>
      <p:ext uri="{BB962C8B-B14F-4D97-AF65-F5344CB8AC3E}">
        <p14:creationId xmlns:p14="http://schemas.microsoft.com/office/powerpoint/2010/main" val="39510286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151</TotalTime>
  <Words>571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Roboto</vt:lpstr>
      <vt:lpstr>Times New Roman</vt:lpstr>
      <vt:lpstr>Wingdings</vt:lpstr>
      <vt:lpstr>Retrospect</vt:lpstr>
      <vt:lpstr>Big Mountain Resort – Ticket Pricing Strategy</vt:lpstr>
      <vt:lpstr>Introduction</vt:lpstr>
      <vt:lpstr>Problem identification </vt:lpstr>
      <vt:lpstr>Recommendation and key findings</vt:lpstr>
      <vt:lpstr>Modeling results and analysis</vt:lpstr>
      <vt:lpstr>Modeling results and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 Ticket Pricing Strategy</dc:title>
  <dc:creator>Varun Rao P R</dc:creator>
  <cp:lastModifiedBy>Varun Rao P R</cp:lastModifiedBy>
  <cp:revision>28</cp:revision>
  <dcterms:created xsi:type="dcterms:W3CDTF">2021-10-19T21:06:05Z</dcterms:created>
  <dcterms:modified xsi:type="dcterms:W3CDTF">2021-10-20T03:10:17Z</dcterms:modified>
</cp:coreProperties>
</file>