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70" d="100"/>
          <a:sy n="70" d="100"/>
        </p:scale>
        <p:origin x="-66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6098-1A93-4511-B9FE-EC3C2080C766}" type="datetimeFigureOut">
              <a:rPr lang="ru-RU"/>
              <a:t>11.11.2016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AFC1-8DB6-4C88-BAFA-B7B01E9F3CA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0AFC1-8DB6-4C88-BAFA-B7B01E9F3CA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2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0AFC1-8DB6-4C88-BAFA-B7B01E9F3CA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0AFC1-8DB6-4C88-BAFA-B7B01E9F3CA0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2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0AFC1-8DB6-4C88-BAFA-B7B01E9F3CA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3182" y="671986"/>
            <a:ext cx="9144000" cy="2387600"/>
          </a:xfrm>
        </p:spPr>
        <p:txBody>
          <a:bodyPr/>
          <a:lstStyle/>
          <a:p>
            <a:r>
              <a:rPr lang="ru-RU" dirty="0" err="1"/>
              <a:t>Sberbank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 </a:t>
            </a:r>
            <a:r>
              <a:rPr lang="ru-RU" dirty="0" err="1"/>
              <a:t>contest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3058" y="4461847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DMIA 2016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8163" y="-241953"/>
            <a:ext cx="6767146" cy="1325563"/>
          </a:xfrm>
        </p:spPr>
        <p:txBody>
          <a:bodyPr>
            <a:normAutofit/>
          </a:bodyPr>
          <a:lstStyle/>
          <a:p>
            <a:r>
              <a:rPr lang="ru-RU" sz="3600" dirty="0" err="1"/>
              <a:t>Data</a:t>
            </a:r>
            <a:r>
              <a:rPr lang="ru-RU" sz="3600" dirty="0"/>
              <a:t> </a:t>
            </a:r>
            <a:r>
              <a:rPr lang="ru-RU" sz="3600" dirty="0" err="1"/>
              <a:t>preparation</a:t>
            </a:r>
            <a:r>
              <a:rPr lang="ru-RU" sz="3600" dirty="0"/>
              <a:t> – </a:t>
            </a:r>
            <a:r>
              <a:rPr lang="ru-RU" sz="3600" dirty="0" err="1"/>
              <a:t>add</a:t>
            </a:r>
            <a:r>
              <a:rPr lang="ru-RU" sz="3600" dirty="0"/>
              <a:t> </a:t>
            </a:r>
            <a:r>
              <a:rPr lang="ru-RU" sz="3600" dirty="0" err="1"/>
              <a:t>true</a:t>
            </a:r>
            <a:r>
              <a:rPr lang="ru-RU" sz="3600" dirty="0"/>
              <a:t> </a:t>
            </a:r>
            <a:r>
              <a:rPr lang="ru-RU" sz="3600" dirty="0" err="1"/>
              <a:t>date</a:t>
            </a:r>
            <a:r>
              <a:rPr lang="ru-RU" sz="3600" dirty="0"/>
              <a:t> </a:t>
            </a:r>
          </a:p>
        </p:txBody>
      </p:sp>
      <p:pic>
        <p:nvPicPr>
          <p:cNvPr id="4" name="Объект 3" descr="date ad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146" y="463927"/>
            <a:ext cx="11416100" cy="5240525"/>
          </a:xfrm>
        </p:spPr>
      </p:pic>
      <p:sp>
        <p:nvSpPr>
          <p:cNvPr id="6" name="TextBox 5"/>
          <p:cNvSpPr txBox="1"/>
          <p:nvPr/>
        </p:nvSpPr>
        <p:spPr>
          <a:xfrm>
            <a:off x="292145" y="5704452"/>
            <a:ext cx="1167694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Смотрим на провал (новогодние </a:t>
            </a:r>
            <a:r>
              <a:rPr lang="ru-RU" sz="2000" dirty="0" smtClean="0"/>
              <a:t>праздники – 11 дней) </a:t>
            </a:r>
            <a:r>
              <a:rPr lang="ru-RU" sz="2000" dirty="0"/>
              <a:t>+ читаем </a:t>
            </a:r>
            <a:r>
              <a:rPr lang="ru-RU" sz="2000" dirty="0" smtClean="0"/>
              <a:t>форум  =</a:t>
            </a:r>
            <a:r>
              <a:rPr lang="en-US" sz="2000" dirty="0" smtClean="0"/>
              <a:t>&gt; </a:t>
            </a:r>
            <a:r>
              <a:rPr lang="ru-RU" sz="2000" dirty="0" smtClean="0"/>
              <a:t>начало данных – 1 августа 2014 года. Восстанавливаем правильные даты, вводим </a:t>
            </a:r>
            <a:r>
              <a:rPr lang="ru-RU" sz="2000" dirty="0" err="1" smtClean="0"/>
              <a:t>фичу</a:t>
            </a:r>
            <a:r>
              <a:rPr lang="ru-RU" sz="2000" dirty="0" smtClean="0"/>
              <a:t> </a:t>
            </a:r>
            <a:r>
              <a:rPr lang="en-US" sz="2000" b="1" dirty="0" err="1" smtClean="0"/>
              <a:t>is_weekend</a:t>
            </a:r>
            <a:r>
              <a:rPr lang="en-US" sz="2000" dirty="0" smtClean="0"/>
              <a:t> (</a:t>
            </a:r>
            <a:r>
              <a:rPr lang="ru-RU" sz="2000" dirty="0" smtClean="0"/>
              <a:t>включает праздничные дни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06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7250" y="0"/>
            <a:ext cx="6053919" cy="627797"/>
          </a:xfrm>
        </p:spPr>
        <p:txBody>
          <a:bodyPr>
            <a:normAutofit/>
          </a:bodyPr>
          <a:lstStyle/>
          <a:p>
            <a:r>
              <a:rPr lang="ru-RU" sz="3600" dirty="0"/>
              <a:t>Задача </a:t>
            </a:r>
            <a:r>
              <a:rPr lang="en-US" sz="3600" dirty="0"/>
              <a:t>A</a:t>
            </a:r>
            <a:r>
              <a:rPr lang="ru-RU" sz="3600" dirty="0" smtClean="0"/>
              <a:t> </a:t>
            </a:r>
            <a:r>
              <a:rPr lang="ru-RU" sz="3600" dirty="0"/>
              <a:t>- предсказание пола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837" y="730155"/>
            <a:ext cx="11144534" cy="57388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ru-RU" sz="2400" dirty="0" err="1" smtClean="0"/>
              <a:t>baseline</a:t>
            </a:r>
            <a:r>
              <a:rPr lang="ru-RU" sz="2400" dirty="0" smtClean="0"/>
              <a:t> </a:t>
            </a:r>
            <a:r>
              <a:rPr lang="ru-RU" sz="2400" dirty="0"/>
              <a:t>- количество транзакций </a:t>
            </a:r>
            <a:r>
              <a:rPr lang="ru-RU" sz="2400" dirty="0" smtClean="0"/>
              <a:t>юзера по категории (</a:t>
            </a:r>
            <a:r>
              <a:rPr lang="en-US" sz="2400" dirty="0" smtClean="0"/>
              <a:t>mcc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				Добавляем признаки:</a:t>
            </a:r>
          </a:p>
          <a:p>
            <a:r>
              <a:rPr lang="ru-RU" sz="2400" dirty="0"/>
              <a:t>С</a:t>
            </a:r>
            <a:r>
              <a:rPr lang="ru-RU" sz="2400" dirty="0" smtClean="0"/>
              <a:t>реднюю сумму транзакции</a:t>
            </a:r>
            <a:r>
              <a:rPr lang="en-US" sz="2400" dirty="0" smtClean="0"/>
              <a:t> </a:t>
            </a:r>
            <a:r>
              <a:rPr lang="ru-RU" sz="2400" dirty="0" smtClean="0"/>
              <a:t>по категории (</a:t>
            </a:r>
            <a:r>
              <a:rPr lang="en-US" sz="2400" dirty="0" smtClean="0"/>
              <a:t>mcc</a:t>
            </a:r>
            <a:r>
              <a:rPr lang="ru-RU" sz="2400" dirty="0" smtClean="0"/>
              <a:t>)</a:t>
            </a:r>
          </a:p>
          <a:p>
            <a:r>
              <a:rPr lang="ru-RU" sz="2400" dirty="0" err="1" smtClean="0"/>
              <a:t>Аггрегации</a:t>
            </a:r>
            <a:r>
              <a:rPr lang="ru-RU" sz="2400" dirty="0" smtClean="0"/>
              <a:t> по типу транзакции </a:t>
            </a:r>
            <a:r>
              <a:rPr lang="en-US" sz="2400" dirty="0" smtClean="0"/>
              <a:t>(</a:t>
            </a:r>
            <a:r>
              <a:rPr lang="ru-RU" sz="2400" dirty="0" smtClean="0"/>
              <a:t>количество транзакций, средняя сумма транзакции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Средний доход</a:t>
            </a:r>
            <a:r>
              <a:rPr lang="en-US" sz="2400" dirty="0" smtClean="0"/>
              <a:t>/</a:t>
            </a:r>
            <a:r>
              <a:rPr lang="ru-RU" sz="2400" dirty="0" smtClean="0"/>
              <a:t>расход</a:t>
            </a:r>
            <a:r>
              <a:rPr lang="en-US" sz="2400" dirty="0" smtClean="0"/>
              <a:t> </a:t>
            </a:r>
            <a:r>
              <a:rPr lang="ru-RU" sz="2400" dirty="0" smtClean="0"/>
              <a:t>юзера, </a:t>
            </a:r>
            <a:r>
              <a:rPr lang="en-US" sz="2400" dirty="0" err="1" smtClean="0"/>
              <a:t>std</a:t>
            </a:r>
            <a:r>
              <a:rPr lang="en-US" sz="2400" dirty="0" smtClean="0"/>
              <a:t> </a:t>
            </a:r>
            <a:r>
              <a:rPr lang="ru-RU" sz="2400" dirty="0" smtClean="0"/>
              <a:t>дохода</a:t>
            </a:r>
            <a:r>
              <a:rPr lang="en-US" sz="2400" dirty="0" smtClean="0"/>
              <a:t>/</a:t>
            </a:r>
            <a:r>
              <a:rPr lang="ru-RU" sz="2400" dirty="0" smtClean="0"/>
              <a:t>расхода</a:t>
            </a:r>
          </a:p>
          <a:p>
            <a:r>
              <a:rPr lang="ru-RU" sz="2400" dirty="0" smtClean="0"/>
              <a:t>Средний расход в будний</a:t>
            </a:r>
            <a:r>
              <a:rPr lang="en-US" sz="2400" dirty="0" smtClean="0"/>
              <a:t>/</a:t>
            </a:r>
            <a:r>
              <a:rPr lang="ru-RU" sz="2400" dirty="0" smtClean="0"/>
              <a:t>выходной день</a:t>
            </a:r>
          </a:p>
          <a:p>
            <a:r>
              <a:rPr lang="ru-RU" sz="2400" dirty="0" smtClean="0"/>
              <a:t>Коэффициент </a:t>
            </a:r>
            <a:r>
              <a:rPr lang="en-US" sz="2400" dirty="0" smtClean="0"/>
              <a:t>“</a:t>
            </a:r>
            <a:r>
              <a:rPr lang="ru-RU" sz="2400" dirty="0" err="1" smtClean="0"/>
              <a:t>гендерности</a:t>
            </a:r>
            <a:r>
              <a:rPr lang="en-US" sz="2400" dirty="0" smtClean="0"/>
              <a:t>”</a:t>
            </a:r>
            <a:r>
              <a:rPr lang="ru-RU" sz="2400" dirty="0" smtClean="0"/>
              <a:t> по категории трат</a:t>
            </a:r>
            <a:r>
              <a:rPr lang="en-US" sz="2400" dirty="0" smtClean="0"/>
              <a:t> / </a:t>
            </a:r>
            <a:r>
              <a:rPr lang="ru-RU" sz="2400" dirty="0" smtClean="0"/>
              <a:t>типу транзакции</a:t>
            </a:r>
            <a:r>
              <a:rPr lang="en-US" sz="2400" dirty="0" smtClean="0"/>
              <a:t> (</a:t>
            </a:r>
            <a:r>
              <a:rPr lang="ru-RU" sz="2400" dirty="0" smtClean="0"/>
              <a:t>подобно тому, как описано у Дьяконова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			</a:t>
            </a:r>
            <a:r>
              <a:rPr lang="ru-RU" sz="2400" b="1" dirty="0" smtClean="0"/>
              <a:t>Алгоритмы:</a:t>
            </a:r>
          </a:p>
          <a:p>
            <a:pPr marL="0" indent="0">
              <a:buNone/>
            </a:pPr>
            <a:r>
              <a:rPr lang="ru-RU" sz="2400" b="1" dirty="0" smtClean="0"/>
              <a:t>     </a:t>
            </a:r>
            <a:r>
              <a:rPr lang="en-US" sz="2400" b="1" dirty="0" err="1" smtClean="0"/>
              <a:t>Xgboost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log_reg</a:t>
            </a:r>
            <a:r>
              <a:rPr lang="en-US" sz="2400" b="1" dirty="0" smtClean="0"/>
              <a:t>, RF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i="1" dirty="0" smtClean="0"/>
              <a:t>Лучший результат</a:t>
            </a:r>
            <a:r>
              <a:rPr lang="ru-RU" sz="2400" dirty="0" smtClean="0"/>
              <a:t>: взвешенная сумма предсказаний 0.7*</a:t>
            </a:r>
            <a:r>
              <a:rPr lang="en-US" sz="2400" dirty="0" err="1" smtClean="0"/>
              <a:t>xgb</a:t>
            </a:r>
            <a:r>
              <a:rPr lang="en-US" sz="2400" dirty="0" smtClean="0"/>
              <a:t> + 0.2*</a:t>
            </a:r>
            <a:r>
              <a:rPr lang="en-US" sz="2400" dirty="0" err="1" smtClean="0"/>
              <a:t>rf</a:t>
            </a:r>
            <a:r>
              <a:rPr lang="en-US" sz="2400" dirty="0" smtClean="0"/>
              <a:t> + 0.1*</a:t>
            </a:r>
            <a:r>
              <a:rPr lang="en-US" sz="2400" dirty="0" err="1" smtClean="0"/>
              <a:t>logreg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 ROC_AUC = </a:t>
            </a:r>
            <a:r>
              <a:rPr lang="ru-RU" sz="2400" dirty="0" smtClean="0"/>
              <a:t>0.865411 – </a:t>
            </a:r>
            <a:r>
              <a:rPr lang="en-US" sz="2400" dirty="0" smtClean="0"/>
              <a:t>public LB, </a:t>
            </a:r>
          </a:p>
          <a:p>
            <a:pPr marL="0" indent="0" algn="ctr">
              <a:buNone/>
            </a:pPr>
            <a:r>
              <a:rPr lang="en-US" sz="2400" dirty="0" smtClean="0"/>
              <a:t> ROC_AUC = </a:t>
            </a:r>
            <a:r>
              <a:rPr lang="ru-RU" sz="2400" dirty="0" smtClean="0"/>
              <a:t>0.889513</a:t>
            </a:r>
            <a:r>
              <a:rPr lang="ru-RU" sz="2400" dirty="0"/>
              <a:t> </a:t>
            </a:r>
            <a:r>
              <a:rPr lang="en-US" sz="2400" dirty="0" smtClean="0"/>
              <a:t>- private LB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12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4246" y="0"/>
            <a:ext cx="9177694" cy="696036"/>
          </a:xfrm>
        </p:spPr>
        <p:txBody>
          <a:bodyPr>
            <a:normAutofit/>
          </a:bodyPr>
          <a:lstStyle/>
          <a:p>
            <a:r>
              <a:rPr lang="ru-RU" sz="3600" dirty="0"/>
              <a:t>Задача </a:t>
            </a:r>
            <a:r>
              <a:rPr lang="en-US" sz="3600" dirty="0" smtClean="0"/>
              <a:t>A</a:t>
            </a:r>
            <a:r>
              <a:rPr lang="ru-RU" sz="3600" dirty="0" smtClean="0"/>
              <a:t> – корреляции между категориями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1602" y="1051707"/>
            <a:ext cx="6190398" cy="3424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Возможности улучшения решения:</a:t>
            </a:r>
          </a:p>
          <a:p>
            <a:r>
              <a:rPr lang="ru-RU" sz="2400" dirty="0" smtClean="0"/>
              <a:t>Сгруппировать категории в более крупные: машины, магазины, путешествия, …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7" y="703428"/>
            <a:ext cx="56864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0425" y="2927729"/>
            <a:ext cx="60319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3000(Авиалинии, авиакомпании) </a:t>
            </a:r>
            <a:r>
              <a:rPr lang="ru-RU" dirty="0" smtClean="0"/>
              <a:t>– </a:t>
            </a:r>
          </a:p>
          <a:p>
            <a:r>
              <a:rPr lang="ru-RU" dirty="0" smtClean="0"/>
              <a:t>5309(Беспошлинные </a:t>
            </a:r>
            <a:r>
              <a:rPr lang="ru-RU" dirty="0"/>
              <a:t>магазины </a:t>
            </a:r>
            <a:r>
              <a:rPr lang="ru-RU" dirty="0" err="1"/>
              <a:t>Duty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smtClean="0"/>
              <a:t>7011(Отели</a:t>
            </a:r>
            <a:r>
              <a:rPr lang="ru-RU" dirty="0"/>
              <a:t>, мотели, базы отдыха, сервисы бронирования) </a:t>
            </a:r>
            <a:endParaRPr lang="ru-RU" dirty="0" smtClean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9222(Штрафы</a:t>
            </a:r>
            <a:r>
              <a:rPr lang="ru-RU" dirty="0"/>
              <a:t>) - 5511(Легковой и грузовой </a:t>
            </a:r>
            <a:r>
              <a:rPr lang="ru-RU" dirty="0" smtClean="0"/>
              <a:t>транспорт— </a:t>
            </a:r>
          </a:p>
          <a:p>
            <a:r>
              <a:rPr lang="ru-RU" dirty="0" smtClean="0"/>
              <a:t>продажа</a:t>
            </a:r>
            <a:r>
              <a:rPr lang="ru-RU" dirty="0"/>
              <a:t>, сервис, ремонт, запчасти и лизинг)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5311(Универмаги</a:t>
            </a:r>
            <a:r>
              <a:rPr lang="ru-RU" dirty="0"/>
              <a:t>) - 5641(Детская одежда</a:t>
            </a:r>
            <a:r>
              <a:rPr lang="ru-RU" dirty="0" smtClean="0"/>
              <a:t>), </a:t>
            </a:r>
          </a:p>
          <a:p>
            <a:r>
              <a:rPr lang="ru-RU" dirty="0" smtClean="0"/>
              <a:t>5651(Одежда </a:t>
            </a:r>
            <a:r>
              <a:rPr lang="ru-RU" dirty="0"/>
              <a:t>для всей семьи), </a:t>
            </a:r>
            <a:endParaRPr lang="ru-RU" dirty="0" smtClean="0"/>
          </a:p>
          <a:p>
            <a:r>
              <a:rPr lang="ru-RU" dirty="0" smtClean="0"/>
              <a:t>5970(Магазины </a:t>
            </a:r>
            <a:r>
              <a:rPr lang="ru-RU" dirty="0"/>
              <a:t>художественных и ремесленных изделий)</a:t>
            </a:r>
          </a:p>
        </p:txBody>
      </p:sp>
    </p:spTree>
    <p:extLst>
      <p:ext uri="{BB962C8B-B14F-4D97-AF65-F5344CB8AC3E}">
        <p14:creationId xmlns:p14="http://schemas.microsoft.com/office/powerpoint/2010/main" val="29006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4246" y="-69946"/>
            <a:ext cx="9177694" cy="69603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Задача </a:t>
            </a:r>
            <a:r>
              <a:rPr lang="en-US" sz="3600" dirty="0" smtClean="0"/>
              <a:t>A</a:t>
            </a:r>
            <a:r>
              <a:rPr lang="ru-RU" sz="3600" dirty="0" smtClean="0"/>
              <a:t> – корреляции между типами транзакций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5698" y="626090"/>
            <a:ext cx="6846057" cy="43345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Возможности улучшения решения:</a:t>
            </a:r>
          </a:p>
          <a:p>
            <a:r>
              <a:rPr lang="ru-RU" sz="2400" dirty="0" smtClean="0"/>
              <a:t>Сгруппировать транзакции в более крупные: Мобильный банк, перевод с карты на карту, денежные переводы, ….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090"/>
            <a:ext cx="5398828" cy="539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8828" y="2646822"/>
            <a:ext cx="67597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trtype2341 (Списание с карты по операции “перевода с карты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карту” через POS (из одного ТБ в другой </a:t>
            </a:r>
            <a:r>
              <a:rPr lang="ru-RU" dirty="0" smtClean="0"/>
              <a:t>ТБ)) – trtype4061 </a:t>
            </a:r>
          </a:p>
          <a:p>
            <a:r>
              <a:rPr lang="ru-RU" dirty="0" smtClean="0"/>
              <a:t>(</a:t>
            </a:r>
            <a:r>
              <a:rPr lang="ru-RU" dirty="0"/>
              <a:t>Плата за перевод на карту (с карты) через POS </a:t>
            </a:r>
            <a:r>
              <a:rPr lang="ru-RU" dirty="0" smtClean="0"/>
              <a:t>(</a:t>
            </a:r>
            <a:r>
              <a:rPr lang="ru-RU" dirty="0"/>
              <a:t>из одного ТБ в </a:t>
            </a:r>
            <a:endParaRPr lang="ru-RU" dirty="0" smtClean="0"/>
          </a:p>
          <a:p>
            <a:r>
              <a:rPr lang="ru-RU" dirty="0" smtClean="0"/>
              <a:t>другой </a:t>
            </a:r>
            <a:r>
              <a:rPr lang="ru-RU" dirty="0"/>
              <a:t>ТБ</a:t>
            </a:r>
            <a:r>
              <a:rPr lang="ru-RU" dirty="0" smtClean="0"/>
              <a:t>)), 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trtype2331 </a:t>
            </a:r>
            <a:r>
              <a:rPr lang="ru-RU" dirty="0"/>
              <a:t>(Списание с карты по </a:t>
            </a:r>
            <a:r>
              <a:rPr lang="ru-RU" dirty="0" smtClean="0"/>
              <a:t>операции </a:t>
            </a:r>
            <a:r>
              <a:rPr lang="ru-RU" dirty="0"/>
              <a:t>“перевода с </a:t>
            </a:r>
            <a:endParaRPr lang="ru-RU" dirty="0" smtClean="0"/>
          </a:p>
          <a:p>
            <a:r>
              <a:rPr lang="ru-RU" dirty="0" smtClean="0"/>
              <a:t>карты </a:t>
            </a:r>
            <a:r>
              <a:rPr lang="ru-RU" dirty="0"/>
              <a:t>на карту” через АТМ (из одного ТБ  </a:t>
            </a:r>
            <a:r>
              <a:rPr lang="ru-RU" dirty="0" smtClean="0"/>
              <a:t>в </a:t>
            </a:r>
            <a:r>
              <a:rPr lang="ru-RU" dirty="0"/>
              <a:t>другой ТБ) </a:t>
            </a:r>
            <a:r>
              <a:rPr lang="ru-RU" dirty="0" smtClean="0"/>
              <a:t>– </a:t>
            </a:r>
          </a:p>
          <a:p>
            <a:r>
              <a:rPr lang="ru-RU" dirty="0" smtClean="0"/>
              <a:t>trtype4051(Плата </a:t>
            </a:r>
            <a:r>
              <a:rPr lang="ru-RU" dirty="0"/>
              <a:t>за перевод на карту (с карты) </a:t>
            </a:r>
            <a:endParaRPr lang="ru-RU" dirty="0" smtClean="0"/>
          </a:p>
          <a:p>
            <a:r>
              <a:rPr lang="ru-RU" dirty="0" smtClean="0"/>
              <a:t>через </a:t>
            </a:r>
            <a:r>
              <a:rPr lang="ru-RU" dirty="0"/>
              <a:t>АТМ (из одного ТБ в другой ТБ)) </a:t>
            </a:r>
            <a:endParaRPr lang="ru-RU" dirty="0" smtClean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trtype2371 </a:t>
            </a:r>
            <a:r>
              <a:rPr lang="ru-RU" dirty="0"/>
              <a:t>(Списание с карты на карту по операции </a:t>
            </a:r>
            <a:r>
              <a:rPr lang="ru-RU" dirty="0" smtClean="0"/>
              <a:t>&lt; перевода </a:t>
            </a:r>
          </a:p>
          <a:p>
            <a:r>
              <a:rPr lang="ru-RU" dirty="0" smtClean="0"/>
              <a:t>с </a:t>
            </a:r>
            <a:r>
              <a:rPr lang="ru-RU" dirty="0"/>
              <a:t>карты на карту&gt; через Мобильный банк (с комиссией))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trtype4071 </a:t>
            </a:r>
            <a:r>
              <a:rPr lang="ru-RU" dirty="0"/>
              <a:t>(Плата за перевод на карту (с карты) через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Мобильный </a:t>
            </a:r>
            <a:r>
              <a:rPr lang="ru-RU" dirty="0"/>
              <a:t>банк) </a:t>
            </a:r>
          </a:p>
        </p:txBody>
      </p:sp>
    </p:spTree>
    <p:extLst>
      <p:ext uri="{BB962C8B-B14F-4D97-AF65-F5344CB8AC3E}">
        <p14:creationId xmlns:p14="http://schemas.microsoft.com/office/powerpoint/2010/main" val="5299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21" y="0"/>
            <a:ext cx="11614245" cy="99801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Задача В</a:t>
            </a:r>
            <a:r>
              <a:rPr lang="ru-RU" sz="3200" dirty="0" smtClean="0"/>
              <a:t> </a:t>
            </a:r>
            <a:r>
              <a:rPr lang="ru-RU" sz="3200" dirty="0"/>
              <a:t>– предсказать объем трат по каждой </a:t>
            </a:r>
            <a:r>
              <a:rPr lang="ru-RU" sz="3200" dirty="0" smtClean="0"/>
              <a:t>категории в каждый </a:t>
            </a:r>
            <a:r>
              <a:rPr lang="ru-RU" sz="3200" dirty="0"/>
              <a:t>день следующего месяца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60" y="1015172"/>
            <a:ext cx="11709779" cy="55032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</a:t>
            </a:r>
            <a:r>
              <a:rPr lang="ru-RU" sz="2400" dirty="0" err="1"/>
              <a:t>baseline</a:t>
            </a:r>
            <a:r>
              <a:rPr lang="ru-RU" sz="2400" dirty="0"/>
              <a:t> </a:t>
            </a:r>
            <a:r>
              <a:rPr lang="ru-RU" sz="2400" dirty="0" smtClean="0"/>
              <a:t>– временные данные о сумме расходов за тот же день прошлого месяца ± 1 день. Обучаются на всем </a:t>
            </a:r>
            <a:r>
              <a:rPr lang="ru-RU" sz="2400" dirty="0" err="1" smtClean="0"/>
              <a:t>датасете</a:t>
            </a:r>
            <a:r>
              <a:rPr lang="ru-RU" sz="2400" dirty="0" smtClean="0"/>
              <a:t>.  </a:t>
            </a:r>
            <a:r>
              <a:rPr lang="en-US" sz="2400" dirty="0" smtClean="0"/>
              <a:t>RMSLE </a:t>
            </a:r>
            <a:r>
              <a:rPr lang="ru-RU" sz="2400" dirty="0" smtClean="0"/>
              <a:t>на </a:t>
            </a:r>
            <a:r>
              <a:rPr lang="en-US" sz="2400" dirty="0" smtClean="0"/>
              <a:t>public LB - </a:t>
            </a:r>
            <a:r>
              <a:rPr lang="ru-RU" sz="2400" dirty="0"/>
              <a:t>1.773575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Восстановил даты, прикрутил признак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  <a:r>
              <a:rPr lang="en-US" sz="2400" dirty="0" smtClean="0"/>
              <a:t>“weekday” </a:t>
            </a:r>
            <a:r>
              <a:rPr lang="ru-RU" sz="2400" dirty="0" smtClean="0"/>
              <a:t>и </a:t>
            </a:r>
            <a:r>
              <a:rPr lang="en-US" sz="2400" dirty="0" smtClean="0"/>
              <a:t>“</a:t>
            </a:r>
            <a:r>
              <a:rPr lang="en-US" sz="2400" dirty="0" err="1" smtClean="0"/>
              <a:t>is_weekend</a:t>
            </a:r>
            <a:r>
              <a:rPr lang="en-US" sz="2400" dirty="0" smtClean="0"/>
              <a:t>”</a:t>
            </a:r>
            <a:endParaRPr lang="ru-RU" sz="2400" dirty="0"/>
          </a:p>
          <a:p>
            <a:r>
              <a:rPr lang="ru-RU" sz="2400" dirty="0" smtClean="0"/>
              <a:t>Выбросил </a:t>
            </a:r>
            <a:r>
              <a:rPr lang="en-US" sz="2400" dirty="0" smtClean="0"/>
              <a:t>“day”, "month_day</a:t>
            </a:r>
            <a:r>
              <a:rPr lang="en-US" sz="2400" dirty="0"/>
              <a:t>","</a:t>
            </a:r>
            <a:r>
              <a:rPr lang="en-US" sz="2400" dirty="0" err="1"/>
              <a:t>month_num</a:t>
            </a:r>
            <a:r>
              <a:rPr lang="en-US" sz="2400" dirty="0"/>
              <a:t>", "</a:t>
            </a:r>
            <a:r>
              <a:rPr lang="en-US" sz="2400" dirty="0" err="1"/>
              <a:t>week_day</a:t>
            </a:r>
            <a:r>
              <a:rPr lang="en-US" sz="2400" dirty="0"/>
              <a:t>", "</a:t>
            </a:r>
            <a:r>
              <a:rPr lang="en-US" sz="2400" dirty="0" err="1" smtClean="0"/>
              <a:t>week_num</a:t>
            </a:r>
            <a:r>
              <a:rPr lang="en-US" sz="2400" dirty="0" smtClean="0"/>
              <a:t>“</a:t>
            </a:r>
            <a:endParaRPr lang="en-US" sz="2400" dirty="0"/>
          </a:p>
          <a:p>
            <a:r>
              <a:rPr lang="ru-RU" sz="2400" dirty="0" smtClean="0"/>
              <a:t>Алгоритмы: </a:t>
            </a:r>
            <a:r>
              <a:rPr lang="en-US" sz="2400" dirty="0" err="1" smtClean="0"/>
              <a:t>lin_reg</a:t>
            </a:r>
            <a:r>
              <a:rPr lang="en-US" sz="2400" dirty="0" smtClean="0"/>
              <a:t>,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, </a:t>
            </a:r>
            <a:r>
              <a:rPr lang="en-US" sz="2400" dirty="0" err="1" smtClean="0"/>
              <a:t>rf</a:t>
            </a:r>
            <a:r>
              <a:rPr lang="en-US" sz="2400" dirty="0" smtClean="0"/>
              <a:t>, ARIMA (</a:t>
            </a:r>
            <a:r>
              <a:rPr lang="ru-RU" sz="2400" dirty="0" smtClean="0"/>
              <a:t>не зашла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r>
              <a:rPr lang="ru-RU" sz="2400" dirty="0" smtClean="0"/>
              <a:t>Лучший результат</a:t>
            </a:r>
            <a:r>
              <a:rPr lang="en-US" sz="2400" dirty="0" smtClean="0"/>
              <a:t>: </a:t>
            </a:r>
            <a:r>
              <a:rPr lang="en-US" sz="2400" dirty="0" err="1" smtClean="0"/>
              <a:t>xgboost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RMSLE = </a:t>
            </a:r>
            <a:r>
              <a:rPr lang="ru-RU" sz="2400" dirty="0" smtClean="0"/>
              <a:t>1.704956</a:t>
            </a:r>
            <a:r>
              <a:rPr lang="en-US" sz="2400" dirty="0" smtClean="0"/>
              <a:t> public LB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RMSLE </a:t>
            </a:r>
            <a:r>
              <a:rPr lang="en-US" sz="2400" dirty="0"/>
              <a:t>= </a:t>
            </a:r>
            <a:r>
              <a:rPr lang="ru-RU" sz="2400" dirty="0" smtClean="0"/>
              <a:t>1.611464</a:t>
            </a:r>
            <a:r>
              <a:rPr lang="en-US" sz="2400" dirty="0" smtClean="0"/>
              <a:t> private LB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1600127"/>
            <a:ext cx="9826076" cy="216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64621" cy="95370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</a:t>
            </a:r>
            <a:r>
              <a:rPr lang="ru-RU" sz="3200" dirty="0" smtClean="0"/>
              <a:t>С </a:t>
            </a:r>
            <a:r>
              <a:rPr lang="ru-RU" sz="3200" dirty="0"/>
              <a:t>– предсказать объем трат в следующем месяце для каждого </a:t>
            </a:r>
            <a:r>
              <a:rPr lang="ru-RU" sz="3200" dirty="0" smtClean="0"/>
              <a:t>юзера в </a:t>
            </a:r>
            <a:r>
              <a:rPr lang="ru-RU" sz="3200" dirty="0"/>
              <a:t>каждой </a:t>
            </a:r>
            <a:r>
              <a:rPr lang="ru-RU" sz="3200" dirty="0" smtClean="0"/>
              <a:t>категории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221" y="1077107"/>
            <a:ext cx="11745036" cy="54213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Baseline</a:t>
            </a:r>
            <a:r>
              <a:rPr lang="ru-RU" sz="2400" dirty="0" smtClean="0"/>
              <a:t> – данные за 2 предыдущих месяца. </a:t>
            </a:r>
            <a:r>
              <a:rPr lang="ru-RU" sz="2400" dirty="0" err="1" smtClean="0"/>
              <a:t>Хешируются</a:t>
            </a:r>
            <a:r>
              <a:rPr lang="ru-RU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err="1"/>
              <a:t>u</a:t>
            </a:r>
            <a:r>
              <a:rPr lang="en-US" sz="2400" dirty="0" err="1" smtClean="0"/>
              <a:t>stomer_id</a:t>
            </a:r>
            <a:r>
              <a:rPr lang="en-US" sz="2400" dirty="0" smtClean="0"/>
              <a:t>, </a:t>
            </a:r>
            <a:r>
              <a:rPr lang="en-US" sz="2400" dirty="0" err="1" smtClean="0"/>
              <a:t>mcc_code</a:t>
            </a:r>
            <a:r>
              <a:rPr lang="en-US" sz="2400" dirty="0" smtClean="0"/>
              <a:t>, </a:t>
            </a:r>
            <a:r>
              <a:rPr lang="en-US" sz="2400" dirty="0" err="1" smtClean="0"/>
              <a:t>month_num</a:t>
            </a:r>
            <a:r>
              <a:rPr lang="en-US" sz="2400" dirty="0" smtClean="0"/>
              <a:t>, </a:t>
            </a:r>
            <a:r>
              <a:rPr lang="en-US" sz="2400" dirty="0" err="1" smtClean="0"/>
              <a:t>year_num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Самый первый </a:t>
            </a:r>
            <a:r>
              <a:rPr lang="ru-RU" sz="2400" dirty="0" err="1" smtClean="0"/>
              <a:t>сабмит</a:t>
            </a:r>
            <a:r>
              <a:rPr lang="ru-RU" sz="2400" dirty="0" smtClean="0"/>
              <a:t> – взять </a:t>
            </a:r>
            <a:r>
              <a:rPr lang="ru-RU" sz="2400" dirty="0" err="1" smtClean="0"/>
              <a:t>бейзлайн</a:t>
            </a:r>
            <a:r>
              <a:rPr lang="ru-RU" sz="2400" dirty="0" smtClean="0"/>
              <a:t> (можно прямо из </a:t>
            </a:r>
            <a:r>
              <a:rPr lang="en-US" sz="2400" dirty="0" smtClean="0"/>
              <a:t>csv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занулить</a:t>
            </a:r>
            <a:r>
              <a:rPr lang="ru-RU" sz="2400" dirty="0" smtClean="0"/>
              <a:t> все отрицательные</a:t>
            </a:r>
            <a:r>
              <a:rPr lang="en-US" sz="2400" dirty="0" smtClean="0"/>
              <a:t> </a:t>
            </a:r>
            <a:r>
              <a:rPr lang="ru-RU" sz="2400" dirty="0" smtClean="0"/>
              <a:t>суммы (т.к. предсказываем траты).  </a:t>
            </a:r>
            <a:r>
              <a:rPr lang="ru-RU" sz="2400" dirty="0" smtClean="0"/>
              <a:t>Повысило качество с                 </a:t>
            </a:r>
            <a:r>
              <a:rPr lang="en-US" sz="2400" dirty="0" smtClean="0"/>
              <a:t>RMSLE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ru-RU" sz="2400" u="sng" dirty="0" smtClean="0"/>
              <a:t>1.524107</a:t>
            </a:r>
            <a:r>
              <a:rPr lang="en-US" sz="2400" dirty="0" smtClean="0"/>
              <a:t> </a:t>
            </a:r>
            <a:r>
              <a:rPr lang="ru-RU" sz="2400" dirty="0" smtClean="0"/>
              <a:t>до </a:t>
            </a:r>
            <a:r>
              <a:rPr lang="en-US" sz="2400" dirty="0" smtClean="0"/>
              <a:t>RMSLE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ru-RU" sz="2400" u="sng" dirty="0" smtClean="0"/>
              <a:t>1.445218</a:t>
            </a:r>
            <a:r>
              <a:rPr lang="ru-RU" sz="2400" dirty="0" smtClean="0"/>
              <a:t> на </a:t>
            </a:r>
            <a:r>
              <a:rPr lang="en-US" sz="2400" dirty="0" smtClean="0"/>
              <a:t>public LB.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ри обучении в </a:t>
            </a:r>
            <a:r>
              <a:rPr lang="ru-RU" sz="2400" dirty="0" err="1" smtClean="0"/>
              <a:t>бейзлайне</a:t>
            </a:r>
            <a:r>
              <a:rPr lang="ru-RU" sz="2400" dirty="0" smtClean="0"/>
              <a:t> выбросили из рассмотрения последний месяц (15), обучались только на данных по 14 месяцам. Включаем и 15 месяц в обучение.</a:t>
            </a:r>
          </a:p>
          <a:p>
            <a:r>
              <a:rPr lang="ru-RU" sz="2400" dirty="0" smtClean="0"/>
              <a:t>Выбрасываем признаки </a:t>
            </a:r>
            <a:r>
              <a:rPr lang="en-US" sz="2400" dirty="0" err="1" smtClean="0"/>
              <a:t>customer_id</a:t>
            </a:r>
            <a:r>
              <a:rPr lang="en-US" sz="2400" dirty="0"/>
              <a:t>, </a:t>
            </a:r>
            <a:r>
              <a:rPr lang="en-US" sz="2400" dirty="0" err="1"/>
              <a:t>mcc_code</a:t>
            </a:r>
            <a:r>
              <a:rPr lang="en-US" sz="2400" dirty="0"/>
              <a:t>, </a:t>
            </a:r>
            <a:r>
              <a:rPr lang="en-US" sz="2400" dirty="0" err="1"/>
              <a:t>month_num</a:t>
            </a:r>
            <a:r>
              <a:rPr lang="en-US" sz="2400" dirty="0"/>
              <a:t>, </a:t>
            </a:r>
            <a:r>
              <a:rPr lang="en-US" sz="2400" dirty="0" err="1" smtClean="0"/>
              <a:t>year_num</a:t>
            </a:r>
            <a:r>
              <a:rPr lang="ru-RU" sz="2400" dirty="0" smtClean="0"/>
              <a:t>. Обучаем линейную регрессию: </a:t>
            </a:r>
            <a:r>
              <a:rPr lang="en-US" sz="2400" dirty="0" smtClean="0"/>
              <a:t>RMSLE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ru-RU" sz="2400" u="sng" dirty="0" smtClean="0"/>
              <a:t>1.359543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en-US" sz="2400" dirty="0"/>
              <a:t>public </a:t>
            </a:r>
            <a:r>
              <a:rPr lang="en-US" sz="2400" dirty="0" smtClean="0"/>
              <a:t>LB</a:t>
            </a:r>
            <a:endParaRPr lang="ru-RU" sz="2400" dirty="0" smtClean="0"/>
          </a:p>
          <a:p>
            <a:r>
              <a:rPr lang="ru-RU" sz="2400" dirty="0"/>
              <a:t>Следующее улучшение – добавить данные не за 2, а за 5 месяцев.</a:t>
            </a:r>
          </a:p>
          <a:p>
            <a:r>
              <a:rPr lang="ru-RU" sz="2400" dirty="0"/>
              <a:t> Перенесем данные из первой задачи в третью – прикрутим </a:t>
            </a:r>
            <a:r>
              <a:rPr lang="en-US" sz="2400" dirty="0"/>
              <a:t>gender</a:t>
            </a:r>
            <a:r>
              <a:rPr lang="ru-RU" sz="2400" dirty="0"/>
              <a:t>. Получаем </a:t>
            </a:r>
            <a:r>
              <a:rPr lang="en-US" sz="2400" dirty="0"/>
              <a:t>RMSLE = </a:t>
            </a:r>
            <a:r>
              <a:rPr lang="ru-RU" sz="2400" u="sng" dirty="0"/>
              <a:t>1.32496</a:t>
            </a:r>
            <a:r>
              <a:rPr lang="ru-RU" sz="2400" dirty="0"/>
              <a:t> на </a:t>
            </a:r>
            <a:r>
              <a:rPr lang="en-US" sz="2400" dirty="0"/>
              <a:t>public LB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2163" y="3787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729" y="2702257"/>
            <a:ext cx="12028227" cy="107817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510</Words>
  <Application>Microsoft Office PowerPoint</Application>
  <PresentationFormat>Произвольный</PresentationFormat>
  <Paragraphs>74</Paragraphs>
  <Slides>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Sberbank data science contest</vt:lpstr>
      <vt:lpstr>Data preparation – add true date </vt:lpstr>
      <vt:lpstr>Задача A - предсказание пола</vt:lpstr>
      <vt:lpstr>Задача A – корреляции между категориями</vt:lpstr>
      <vt:lpstr>Задача A – корреляции между типами транзакций</vt:lpstr>
      <vt:lpstr>Задача В – предсказать объем трат по каждой категории в каждый день следующего месяца</vt:lpstr>
      <vt:lpstr>Задача С – предсказать объем трат в следующем месяце для каждого юзера в каждой категории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 data science contest</dc:title>
  <dc:creator/>
  <cp:lastModifiedBy>Diman</cp:lastModifiedBy>
  <cp:revision>34</cp:revision>
  <dcterms:created xsi:type="dcterms:W3CDTF">2012-07-30T23:42:41Z</dcterms:created>
  <dcterms:modified xsi:type="dcterms:W3CDTF">2016-11-11T21:46:33Z</dcterms:modified>
</cp:coreProperties>
</file>