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27"/>
  </p:notesMasterIdLst>
  <p:sldIdLst>
    <p:sldId id="256" r:id="rId2"/>
    <p:sldId id="258" r:id="rId3"/>
    <p:sldId id="260" r:id="rId4"/>
    <p:sldId id="259" r:id="rId5"/>
    <p:sldId id="306" r:id="rId6"/>
    <p:sldId id="305" r:id="rId7"/>
    <p:sldId id="329" r:id="rId8"/>
    <p:sldId id="330" r:id="rId9"/>
    <p:sldId id="331" r:id="rId10"/>
    <p:sldId id="333" r:id="rId11"/>
    <p:sldId id="334" r:id="rId12"/>
    <p:sldId id="335" r:id="rId13"/>
    <p:sldId id="336" r:id="rId14"/>
    <p:sldId id="322" r:id="rId15"/>
    <p:sldId id="337" r:id="rId16"/>
    <p:sldId id="340" r:id="rId17"/>
    <p:sldId id="339" r:id="rId18"/>
    <p:sldId id="341" r:id="rId19"/>
    <p:sldId id="342" r:id="rId20"/>
    <p:sldId id="344" r:id="rId21"/>
    <p:sldId id="345" r:id="rId22"/>
    <p:sldId id="343" r:id="rId23"/>
    <p:sldId id="347" r:id="rId24"/>
    <p:sldId id="303" r:id="rId25"/>
    <p:sldId id="279" r:id="rId26"/>
  </p:sldIdLst>
  <p:sldSz cx="9144000" cy="5143500" type="screen16x9"/>
  <p:notesSz cx="6858000" cy="9144000"/>
  <p:embeddedFontLst>
    <p:embeddedFont>
      <p:font typeface="Inconsolata" panose="020B0604020202020204" charset="0"/>
      <p:regular r:id="rId28"/>
      <p:bold r:id="rId29"/>
    </p:embeddedFont>
    <p:embeddedFont>
      <p:font typeface="Pangolin"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FB853E-66BB-435A-A7E0-C910A7E77221}">
  <a:tblStyle styleId="{3CFB853E-66BB-435A-A7E0-C910A7E7722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117" d="100"/>
          <a:sy n="117" d="100"/>
        </p:scale>
        <p:origin x="62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901253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184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212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3419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888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7353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6348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745450" y="1197750"/>
            <a:ext cx="3434100" cy="2748000"/>
          </a:xfrm>
          <a:prstGeom prst="rect">
            <a:avLst/>
          </a:prstGeom>
        </p:spPr>
        <p:txBody>
          <a:bodyPr spcFirstLastPara="1" wrap="square" lIns="91425" tIns="91425" rIns="91425" bIns="91425" anchor="ctr" anchorCtr="0"/>
          <a:lstStyle>
            <a:lvl1pPr lvl="0"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1pPr>
            <a:lvl2pPr lvl="1"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2pPr>
            <a:lvl3pPr lvl="2"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3pPr>
            <a:lvl4pPr lvl="3"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4pPr>
            <a:lvl5pPr lvl="4"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5pPr>
            <a:lvl6pPr lvl="5"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6pPr>
            <a:lvl7pPr lvl="6"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7pPr>
            <a:lvl8pPr lvl="7"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8pPr>
            <a:lvl9pPr lvl="8"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703525" y="1735750"/>
            <a:ext cx="3486300" cy="1159800"/>
          </a:xfrm>
          <a:prstGeom prst="rect">
            <a:avLst/>
          </a:prstGeom>
        </p:spPr>
        <p:txBody>
          <a:bodyPr spcFirstLastPara="1" wrap="square" lIns="91425" tIns="91425" rIns="91425" bIns="91425" anchor="b" anchorCtr="0"/>
          <a:lstStyle>
            <a:lvl1pPr lvl="0"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1pPr>
            <a:lvl2pPr lvl="1"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2pPr>
            <a:lvl3pPr lvl="2"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3pPr>
            <a:lvl4pPr lvl="3"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4pPr>
            <a:lvl5pPr lvl="4"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5pPr>
            <a:lvl6pPr lvl="5"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6pPr>
            <a:lvl7pPr lvl="6"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7pPr>
            <a:lvl8pPr lvl="7"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8pPr>
            <a:lvl9pPr lvl="8"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9pPr>
          </a:lstStyle>
          <a:p>
            <a:endParaRPr/>
          </a:p>
        </p:txBody>
      </p:sp>
      <p:sp>
        <p:nvSpPr>
          <p:cNvPr id="13" name="Google Shape;13;p3"/>
          <p:cNvSpPr txBox="1">
            <a:spLocks noGrp="1"/>
          </p:cNvSpPr>
          <p:nvPr>
            <p:ph type="subTitle" idx="1"/>
          </p:nvPr>
        </p:nvSpPr>
        <p:spPr>
          <a:xfrm>
            <a:off x="2703525" y="2763852"/>
            <a:ext cx="3486300" cy="784800"/>
          </a:xfrm>
          <a:prstGeom prst="rect">
            <a:avLst/>
          </a:prstGeom>
        </p:spPr>
        <p:txBody>
          <a:bodyPr spcFirstLastPara="1" wrap="square" lIns="91425" tIns="91425" rIns="91425" bIns="91425" anchor="t" anchorCtr="0"/>
          <a:lstStyle>
            <a:lvl1pPr lvl="0" algn="ctr" rtl="0">
              <a:spcBef>
                <a:spcPts val="0"/>
              </a:spcBef>
              <a:spcAft>
                <a:spcPts val="0"/>
              </a:spcAft>
              <a:buClr>
                <a:srgbClr val="434343"/>
              </a:buClr>
              <a:buSzPts val="1400"/>
              <a:buFont typeface="Inconsolata"/>
              <a:buNone/>
              <a:defRPr>
                <a:solidFill>
                  <a:srgbClr val="434343"/>
                </a:solidFill>
                <a:latin typeface="Inconsolata"/>
                <a:ea typeface="Inconsolata"/>
                <a:cs typeface="Inconsolata"/>
                <a:sym typeface="Inconsolata"/>
              </a:defRPr>
            </a:lvl1pPr>
            <a:lvl2pPr lvl="1"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2pPr>
            <a:lvl3pPr lvl="2"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3pPr>
            <a:lvl4pPr lvl="3"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4pPr>
            <a:lvl5pPr lvl="4"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5pPr>
            <a:lvl6pPr lvl="5"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6pPr>
            <a:lvl7pPr lvl="6"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7pPr>
            <a:lvl8pPr lvl="7"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8pPr>
            <a:lvl9pPr lvl="8"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body" idx="1"/>
          </p:nvPr>
        </p:nvSpPr>
        <p:spPr>
          <a:xfrm>
            <a:off x="962850" y="876850"/>
            <a:ext cx="4955700" cy="819900"/>
          </a:xfrm>
          <a:prstGeom prst="rect">
            <a:avLst/>
          </a:prstGeom>
        </p:spPr>
        <p:txBody>
          <a:bodyPr spcFirstLastPara="1" wrap="square" lIns="91425" tIns="91425" rIns="91425" bIns="91425" anchor="t" anchorCtr="0"/>
          <a:lstStyle>
            <a:lvl1pPr marL="457200" lvl="0" indent="-419100" rtl="0">
              <a:lnSpc>
                <a:spcPct val="130000"/>
              </a:lnSpc>
              <a:spcBef>
                <a:spcPts val="0"/>
              </a:spcBef>
              <a:spcAft>
                <a:spcPts val="0"/>
              </a:spcAft>
              <a:buSzPts val="3000"/>
              <a:buChar char="✗"/>
              <a:defRPr sz="3000" i="1"/>
            </a:lvl1pPr>
            <a:lvl2pPr marL="914400" lvl="1" indent="-419100" rtl="0">
              <a:lnSpc>
                <a:spcPct val="130000"/>
              </a:lnSpc>
              <a:spcBef>
                <a:spcPts val="0"/>
              </a:spcBef>
              <a:spcAft>
                <a:spcPts val="0"/>
              </a:spcAft>
              <a:buSzPts val="3000"/>
              <a:buChar char="✗"/>
              <a:defRPr sz="3000" i="1"/>
            </a:lvl2pPr>
            <a:lvl3pPr marL="1371600" lvl="2" indent="-419100" rtl="0">
              <a:lnSpc>
                <a:spcPct val="130000"/>
              </a:lnSpc>
              <a:spcBef>
                <a:spcPts val="0"/>
              </a:spcBef>
              <a:spcAft>
                <a:spcPts val="0"/>
              </a:spcAft>
              <a:buSzPts val="3000"/>
              <a:buChar char="✗"/>
              <a:defRPr sz="3000" i="1"/>
            </a:lvl3pPr>
            <a:lvl4pPr marL="1828800" lvl="3" indent="-419100" rtl="0">
              <a:lnSpc>
                <a:spcPct val="130000"/>
              </a:lnSpc>
              <a:spcBef>
                <a:spcPts val="0"/>
              </a:spcBef>
              <a:spcAft>
                <a:spcPts val="0"/>
              </a:spcAft>
              <a:buSzPts val="3000"/>
              <a:buChar char="✗"/>
              <a:defRPr sz="3000" i="1"/>
            </a:lvl4pPr>
            <a:lvl5pPr marL="2286000" lvl="4" indent="-419100" rtl="0">
              <a:lnSpc>
                <a:spcPct val="130000"/>
              </a:lnSpc>
              <a:spcBef>
                <a:spcPts val="0"/>
              </a:spcBef>
              <a:spcAft>
                <a:spcPts val="0"/>
              </a:spcAft>
              <a:buSzPts val="3000"/>
              <a:buChar char="✗"/>
              <a:defRPr sz="3000" i="1"/>
            </a:lvl5pPr>
            <a:lvl6pPr marL="2743200" lvl="5" indent="-419100" rtl="0">
              <a:lnSpc>
                <a:spcPct val="130000"/>
              </a:lnSpc>
              <a:spcBef>
                <a:spcPts val="0"/>
              </a:spcBef>
              <a:spcAft>
                <a:spcPts val="0"/>
              </a:spcAft>
              <a:buSzPts val="3000"/>
              <a:buChar char="✗"/>
              <a:defRPr sz="3000" i="1"/>
            </a:lvl6pPr>
            <a:lvl7pPr marL="3200400" lvl="6" indent="-419100" rtl="0">
              <a:lnSpc>
                <a:spcPct val="130000"/>
              </a:lnSpc>
              <a:spcBef>
                <a:spcPts val="0"/>
              </a:spcBef>
              <a:spcAft>
                <a:spcPts val="0"/>
              </a:spcAft>
              <a:buSzPts val="3000"/>
              <a:buChar char="✗"/>
              <a:defRPr sz="3000" i="1"/>
            </a:lvl7pPr>
            <a:lvl8pPr marL="3657600" lvl="7" indent="-419100" rtl="0">
              <a:lnSpc>
                <a:spcPct val="130000"/>
              </a:lnSpc>
              <a:spcBef>
                <a:spcPts val="0"/>
              </a:spcBef>
              <a:spcAft>
                <a:spcPts val="0"/>
              </a:spcAft>
              <a:buSzPts val="3000"/>
              <a:buChar char="✗"/>
              <a:defRPr sz="3000" i="1"/>
            </a:lvl8pPr>
            <a:lvl9pPr marL="4114800" lvl="8" indent="-419100">
              <a:lnSpc>
                <a:spcPct val="130000"/>
              </a:lnSpc>
              <a:spcBef>
                <a:spcPts val="0"/>
              </a:spcBef>
              <a:spcAft>
                <a:spcPts val="0"/>
              </a:spcAft>
              <a:buSzPts val="3000"/>
              <a:buChar char="✗"/>
              <a:defRPr sz="3000" i="1"/>
            </a:lvl9pPr>
          </a:lstStyle>
          <a:p>
            <a:endParaRPr/>
          </a:p>
        </p:txBody>
      </p:sp>
      <p:sp>
        <p:nvSpPr>
          <p:cNvPr id="16" name="Google Shape;16;p4"/>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p:cSld name="TITLE_AND_BODY_1">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866375" y="642310"/>
            <a:ext cx="3966600" cy="857400"/>
          </a:xfrm>
          <a:prstGeom prst="rect">
            <a:avLst/>
          </a:prstGeom>
        </p:spPr>
        <p:txBody>
          <a:bodyPr spcFirstLastPara="1" wrap="square" lIns="91425" tIns="91425" rIns="91425" bIns="91425" anchor="b" anchorCtr="0"/>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3" name="Google Shape;23;p6"/>
          <p:cNvSpPr txBox="1">
            <a:spLocks noGrp="1"/>
          </p:cNvSpPr>
          <p:nvPr>
            <p:ph type="body" idx="1"/>
          </p:nvPr>
        </p:nvSpPr>
        <p:spPr>
          <a:xfrm>
            <a:off x="866375" y="1609350"/>
            <a:ext cx="3966600" cy="28335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24" name="Google Shape;24;p6"/>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big postit">
  <p:cSld name="BLANK_1_2">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3"/>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_1_2_1">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14"/>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6375" y="358385"/>
            <a:ext cx="56262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1pPr>
            <a:lvl2pPr lvl="1">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2pPr>
            <a:lvl3pPr lvl="2">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3pPr>
            <a:lvl4pPr lvl="3">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4pPr>
            <a:lvl5pPr lvl="4">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5pPr>
            <a:lvl6pPr lvl="5">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6pPr>
            <a:lvl7pPr lvl="6">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7pPr>
            <a:lvl8pPr lvl="7">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8pPr>
            <a:lvl9pPr lvl="8">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9pPr>
          </a:lstStyle>
          <a:p>
            <a:endParaRPr/>
          </a:p>
        </p:txBody>
      </p:sp>
      <p:sp>
        <p:nvSpPr>
          <p:cNvPr id="7" name="Google Shape;7;p1"/>
          <p:cNvSpPr txBox="1">
            <a:spLocks noGrp="1"/>
          </p:cNvSpPr>
          <p:nvPr>
            <p:ph type="body" idx="1"/>
          </p:nvPr>
        </p:nvSpPr>
        <p:spPr>
          <a:xfrm>
            <a:off x="866375" y="1304543"/>
            <a:ext cx="5626200" cy="3063000"/>
          </a:xfrm>
          <a:prstGeom prst="rect">
            <a:avLst/>
          </a:prstGeom>
          <a:noFill/>
          <a:ln>
            <a:noFill/>
          </a:ln>
        </p:spPr>
        <p:txBody>
          <a:bodyPr spcFirstLastPara="1" wrap="square" lIns="91425" tIns="91425" rIns="91425" bIns="91425" anchor="t" anchorCtr="0"/>
          <a:lstStyle>
            <a:lvl1pPr marL="457200" lvl="0"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1pPr>
            <a:lvl2pPr marL="914400" lvl="1"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2pPr>
            <a:lvl3pPr marL="1371600" lvl="2"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3pPr>
            <a:lvl4pPr marL="1828800" lvl="3"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4pPr>
            <a:lvl5pPr marL="2286000" lvl="4"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5pPr>
            <a:lvl6pPr marL="2743200" lvl="5"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6pPr>
            <a:lvl7pPr marL="3200400" lvl="6"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7pPr>
            <a:lvl8pPr marL="3657600" lvl="7"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8pPr>
            <a:lvl9pPr marL="4114800" lvl="8"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9pPr>
          </a:lstStyle>
          <a:p>
            <a:endParaRPr/>
          </a:p>
        </p:txBody>
      </p:sp>
      <p:sp>
        <p:nvSpPr>
          <p:cNvPr id="8" name="Google Shape;8;p1"/>
          <p:cNvSpPr txBox="1">
            <a:spLocks noGrp="1"/>
          </p:cNvSpPr>
          <p:nvPr>
            <p:ph type="sldNum" idx="12"/>
          </p:nvPr>
        </p:nvSpPr>
        <p:spPr>
          <a:xfrm>
            <a:off x="8716025" y="4676375"/>
            <a:ext cx="428100" cy="467100"/>
          </a:xfrm>
          <a:prstGeom prst="rect">
            <a:avLst/>
          </a:prstGeom>
          <a:noFill/>
          <a:ln>
            <a:noFill/>
          </a:ln>
        </p:spPr>
        <p:txBody>
          <a:bodyPr spcFirstLastPara="1" wrap="square" lIns="91425" tIns="91425" rIns="91425" bIns="91425" anchor="ctr" anchorCtr="0">
            <a:noAutofit/>
          </a:bodyPr>
          <a:lstStyle>
            <a:lvl1pPr lvl="0" algn="ctr">
              <a:buNone/>
              <a:defRPr sz="1300">
                <a:solidFill>
                  <a:srgbClr val="7F6000"/>
                </a:solidFill>
                <a:latin typeface="Inconsolata"/>
                <a:ea typeface="Inconsolata"/>
                <a:cs typeface="Inconsolata"/>
                <a:sym typeface="Inconsolata"/>
              </a:defRPr>
            </a:lvl1pPr>
            <a:lvl2pPr lvl="1" algn="ctr">
              <a:buNone/>
              <a:defRPr sz="1300">
                <a:solidFill>
                  <a:srgbClr val="7F6000"/>
                </a:solidFill>
                <a:latin typeface="Inconsolata"/>
                <a:ea typeface="Inconsolata"/>
                <a:cs typeface="Inconsolata"/>
                <a:sym typeface="Inconsolata"/>
              </a:defRPr>
            </a:lvl2pPr>
            <a:lvl3pPr lvl="2" algn="ctr">
              <a:buNone/>
              <a:defRPr sz="1300">
                <a:solidFill>
                  <a:srgbClr val="7F6000"/>
                </a:solidFill>
                <a:latin typeface="Inconsolata"/>
                <a:ea typeface="Inconsolata"/>
                <a:cs typeface="Inconsolata"/>
                <a:sym typeface="Inconsolata"/>
              </a:defRPr>
            </a:lvl3pPr>
            <a:lvl4pPr lvl="3" algn="ctr">
              <a:buNone/>
              <a:defRPr sz="1300">
                <a:solidFill>
                  <a:srgbClr val="7F6000"/>
                </a:solidFill>
                <a:latin typeface="Inconsolata"/>
                <a:ea typeface="Inconsolata"/>
                <a:cs typeface="Inconsolata"/>
                <a:sym typeface="Inconsolata"/>
              </a:defRPr>
            </a:lvl4pPr>
            <a:lvl5pPr lvl="4" algn="ctr">
              <a:buNone/>
              <a:defRPr sz="1300">
                <a:solidFill>
                  <a:srgbClr val="7F6000"/>
                </a:solidFill>
                <a:latin typeface="Inconsolata"/>
                <a:ea typeface="Inconsolata"/>
                <a:cs typeface="Inconsolata"/>
                <a:sym typeface="Inconsolata"/>
              </a:defRPr>
            </a:lvl5pPr>
            <a:lvl6pPr lvl="5" algn="ctr">
              <a:buNone/>
              <a:defRPr sz="1300">
                <a:solidFill>
                  <a:srgbClr val="7F6000"/>
                </a:solidFill>
                <a:latin typeface="Inconsolata"/>
                <a:ea typeface="Inconsolata"/>
                <a:cs typeface="Inconsolata"/>
                <a:sym typeface="Inconsolata"/>
              </a:defRPr>
            </a:lvl6pPr>
            <a:lvl7pPr lvl="6" algn="ctr">
              <a:buNone/>
              <a:defRPr sz="1300">
                <a:solidFill>
                  <a:srgbClr val="7F6000"/>
                </a:solidFill>
                <a:latin typeface="Inconsolata"/>
                <a:ea typeface="Inconsolata"/>
                <a:cs typeface="Inconsolata"/>
                <a:sym typeface="Inconsolata"/>
              </a:defRPr>
            </a:lvl7pPr>
            <a:lvl8pPr lvl="7" algn="ctr">
              <a:buNone/>
              <a:defRPr sz="1300">
                <a:solidFill>
                  <a:srgbClr val="7F6000"/>
                </a:solidFill>
                <a:latin typeface="Inconsolata"/>
                <a:ea typeface="Inconsolata"/>
                <a:cs typeface="Inconsolata"/>
                <a:sym typeface="Inconsolata"/>
              </a:defRPr>
            </a:lvl8pPr>
            <a:lvl9pPr lvl="8" algn="ctr">
              <a:buNone/>
              <a:defRPr sz="1300">
                <a:solidFill>
                  <a:srgbClr val="7F6000"/>
                </a:solidFill>
                <a:latin typeface="Inconsolata"/>
                <a:ea typeface="Inconsolata"/>
                <a:cs typeface="Inconsolata"/>
                <a:sym typeface="Inconsolata"/>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9" r:id="rId5"/>
    <p:sldLayoutId id="2147483660"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n.wikipedia.org/wiki/Grayscale"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gif"/></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en.wikipedia.org/wiki/Channel_(digital_image)"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6"/>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Convolutional Neural Networks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1F83D49-5874-45F1-BFA0-C25D807E358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3" name="TextBox 2">
            <a:extLst>
              <a:ext uri="{FF2B5EF4-FFF2-40B4-BE49-F238E27FC236}">
                <a16:creationId xmlns:a16="http://schemas.microsoft.com/office/drawing/2014/main" xmlns="" id="{7399B515-F869-4712-AC6C-C1195C2C8306}"/>
              </a:ext>
            </a:extLst>
          </p:cNvPr>
          <p:cNvSpPr txBox="1"/>
          <p:nvPr/>
        </p:nvSpPr>
        <p:spPr>
          <a:xfrm>
            <a:off x="834307" y="1107959"/>
            <a:ext cx="7815784" cy="1200329"/>
          </a:xfrm>
          <a:prstGeom prst="rect">
            <a:avLst/>
          </a:prstGeom>
          <a:noFill/>
        </p:spPr>
        <p:txBody>
          <a:bodyPr wrap="square" rtlCol="0">
            <a:spAutoFit/>
          </a:bodyPr>
          <a:lstStyle/>
          <a:p>
            <a:r>
              <a:rPr lang="en-US" sz="1800" dirty="0">
                <a:solidFill>
                  <a:srgbClr val="0B5394"/>
                </a:solidFill>
                <a:latin typeface="Pangolin"/>
              </a:rPr>
              <a:t>A </a:t>
            </a:r>
            <a:r>
              <a:rPr lang="en-US" sz="1800" dirty="0">
                <a:solidFill>
                  <a:srgbClr val="0B5394"/>
                </a:solidFill>
                <a:latin typeface="Pangolin"/>
                <a:hlinkClick r:id="rId2" tooltip="Grayscale">
                  <a:extLst>
                    <a:ext uri="{A12FA001-AC4F-418D-AE19-62706E023703}">
                      <ahyp:hlinkClr xmlns:ahyp="http://schemas.microsoft.com/office/drawing/2018/hyperlinkcolor" xmlns="" val="tx"/>
                    </a:ext>
                  </a:extLst>
                </a:hlinkClick>
              </a:rPr>
              <a:t>grayscale</a:t>
            </a:r>
            <a:r>
              <a:rPr lang="en-US" sz="1800" dirty="0">
                <a:solidFill>
                  <a:srgbClr val="0B5394"/>
                </a:solidFill>
                <a:latin typeface="Pangolin"/>
              </a:rPr>
              <a:t> image, on the other hand, has just one channel. For the purpose of this post, we will only consider grayscale images, so we will have a single 2d matrix representing an image. The value of each pixel in the matrix will range from 0 to 255 – zero indicating black and 255 indicating white.</a:t>
            </a:r>
          </a:p>
        </p:txBody>
      </p:sp>
      <p:pic>
        <p:nvPicPr>
          <p:cNvPr id="5" name="Picture 4">
            <a:extLst>
              <a:ext uri="{FF2B5EF4-FFF2-40B4-BE49-F238E27FC236}">
                <a16:creationId xmlns:a16="http://schemas.microsoft.com/office/drawing/2014/main" xmlns="" id="{520EA3B9-5322-42A5-9A57-B74F4E4743B8}"/>
              </a:ext>
            </a:extLst>
          </p:cNvPr>
          <p:cNvPicPr>
            <a:picLocks noChangeAspect="1"/>
          </p:cNvPicPr>
          <p:nvPr/>
        </p:nvPicPr>
        <p:blipFill>
          <a:blip r:embed="rId3"/>
          <a:stretch>
            <a:fillRect/>
          </a:stretch>
        </p:blipFill>
        <p:spPr>
          <a:xfrm>
            <a:off x="3063456" y="2308288"/>
            <a:ext cx="3017087" cy="2012963"/>
          </a:xfrm>
          <a:prstGeom prst="rect">
            <a:avLst/>
          </a:prstGeom>
        </p:spPr>
      </p:pic>
    </p:spTree>
    <p:extLst>
      <p:ext uri="{BB962C8B-B14F-4D97-AF65-F5344CB8AC3E}">
        <p14:creationId xmlns:p14="http://schemas.microsoft.com/office/powerpoint/2010/main" val="135635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2F2FF8-D328-484E-A8CC-E4DD4C94865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3" name="TextBox 2">
            <a:extLst>
              <a:ext uri="{FF2B5EF4-FFF2-40B4-BE49-F238E27FC236}">
                <a16:creationId xmlns:a16="http://schemas.microsoft.com/office/drawing/2014/main" xmlns="" id="{C213D130-A4F9-4750-A427-B6656C897970}"/>
              </a:ext>
            </a:extLst>
          </p:cNvPr>
          <p:cNvSpPr txBox="1"/>
          <p:nvPr/>
        </p:nvSpPr>
        <p:spPr>
          <a:xfrm>
            <a:off x="814283" y="1081261"/>
            <a:ext cx="7769063" cy="584775"/>
          </a:xfrm>
          <a:prstGeom prst="rect">
            <a:avLst/>
          </a:prstGeom>
          <a:noFill/>
        </p:spPr>
        <p:txBody>
          <a:bodyPr wrap="square" rtlCol="0">
            <a:spAutoFit/>
          </a:bodyPr>
          <a:lstStyle/>
          <a:p>
            <a:r>
              <a:rPr lang="en-US" sz="1800" dirty="0">
                <a:solidFill>
                  <a:srgbClr val="0B5394"/>
                </a:solidFill>
                <a:latin typeface="Pangolin"/>
              </a:rPr>
              <a:t>The Convolution Step</a:t>
            </a:r>
          </a:p>
          <a:p>
            <a:endParaRPr lang="en-US" dirty="0"/>
          </a:p>
        </p:txBody>
      </p:sp>
      <p:sp>
        <p:nvSpPr>
          <p:cNvPr id="4" name="TextBox 3">
            <a:extLst>
              <a:ext uri="{FF2B5EF4-FFF2-40B4-BE49-F238E27FC236}">
                <a16:creationId xmlns:a16="http://schemas.microsoft.com/office/drawing/2014/main" xmlns="" id="{57A7A35C-C9B1-4C0B-BBBF-B3768CD891B6}"/>
              </a:ext>
            </a:extLst>
          </p:cNvPr>
          <p:cNvSpPr txBox="1"/>
          <p:nvPr/>
        </p:nvSpPr>
        <p:spPr>
          <a:xfrm>
            <a:off x="987819" y="1435007"/>
            <a:ext cx="7595527" cy="1200329"/>
          </a:xfrm>
          <a:prstGeom prst="rect">
            <a:avLst/>
          </a:prstGeom>
          <a:noFill/>
        </p:spPr>
        <p:txBody>
          <a:bodyPr wrap="square" rtlCol="0">
            <a:spAutoFit/>
          </a:bodyPr>
          <a:lstStyle/>
          <a:p>
            <a:r>
              <a:rPr lang="en-US" sz="1800" dirty="0" err="1">
                <a:solidFill>
                  <a:srgbClr val="0B5394"/>
                </a:solidFill>
                <a:latin typeface="Pangolin"/>
              </a:rPr>
              <a:t>ConvNets</a:t>
            </a:r>
            <a:r>
              <a:rPr lang="en-US" sz="1800" dirty="0">
                <a:solidFill>
                  <a:srgbClr val="0B5394"/>
                </a:solidFill>
                <a:latin typeface="Pangolin"/>
              </a:rPr>
              <a:t> derive their name from the “convolution” operator. The primary purpose of Convolution in case of a </a:t>
            </a:r>
            <a:r>
              <a:rPr lang="en-US" sz="1800" dirty="0" err="1">
                <a:solidFill>
                  <a:srgbClr val="0B5394"/>
                </a:solidFill>
                <a:latin typeface="Pangolin"/>
              </a:rPr>
              <a:t>ConvNet</a:t>
            </a:r>
            <a:r>
              <a:rPr lang="en-US" sz="1800" dirty="0">
                <a:solidFill>
                  <a:srgbClr val="0B5394"/>
                </a:solidFill>
                <a:latin typeface="Pangolin"/>
              </a:rPr>
              <a:t> is to extract features from the input image. Convolution preserves the spatial relationship between pixels by learning image features using small squares of input data.</a:t>
            </a:r>
          </a:p>
        </p:txBody>
      </p:sp>
      <p:pic>
        <p:nvPicPr>
          <p:cNvPr id="6" name="Picture 5">
            <a:extLst>
              <a:ext uri="{FF2B5EF4-FFF2-40B4-BE49-F238E27FC236}">
                <a16:creationId xmlns:a16="http://schemas.microsoft.com/office/drawing/2014/main" xmlns="" id="{DC46771C-525B-4E14-B871-68935E211F06}"/>
              </a:ext>
            </a:extLst>
          </p:cNvPr>
          <p:cNvPicPr>
            <a:picLocks noChangeAspect="1"/>
          </p:cNvPicPr>
          <p:nvPr/>
        </p:nvPicPr>
        <p:blipFill>
          <a:blip r:embed="rId2"/>
          <a:stretch>
            <a:fillRect/>
          </a:stretch>
        </p:blipFill>
        <p:spPr>
          <a:xfrm>
            <a:off x="1238669" y="2760585"/>
            <a:ext cx="1325578" cy="1200328"/>
          </a:xfrm>
          <a:prstGeom prst="rect">
            <a:avLst/>
          </a:prstGeom>
        </p:spPr>
      </p:pic>
      <p:pic>
        <p:nvPicPr>
          <p:cNvPr id="8" name="Picture 7">
            <a:extLst>
              <a:ext uri="{FF2B5EF4-FFF2-40B4-BE49-F238E27FC236}">
                <a16:creationId xmlns:a16="http://schemas.microsoft.com/office/drawing/2014/main" xmlns="" id="{31120DD8-84D0-4447-B8EE-1DCD8559BA7F}"/>
              </a:ext>
            </a:extLst>
          </p:cNvPr>
          <p:cNvPicPr>
            <a:picLocks noChangeAspect="1"/>
          </p:cNvPicPr>
          <p:nvPr/>
        </p:nvPicPr>
        <p:blipFill>
          <a:blip r:embed="rId3"/>
          <a:stretch>
            <a:fillRect/>
          </a:stretch>
        </p:blipFill>
        <p:spPr>
          <a:xfrm>
            <a:off x="3462684" y="3033439"/>
            <a:ext cx="768918" cy="654620"/>
          </a:xfrm>
          <a:prstGeom prst="rect">
            <a:avLst/>
          </a:prstGeom>
        </p:spPr>
      </p:pic>
      <p:pic>
        <p:nvPicPr>
          <p:cNvPr id="10" name="Picture 9">
            <a:extLst>
              <a:ext uri="{FF2B5EF4-FFF2-40B4-BE49-F238E27FC236}">
                <a16:creationId xmlns:a16="http://schemas.microsoft.com/office/drawing/2014/main" xmlns="" id="{09AE7F84-3BBB-4150-930C-F2CE51F3E3FF}"/>
              </a:ext>
            </a:extLst>
          </p:cNvPr>
          <p:cNvPicPr>
            <a:picLocks noChangeAspect="1"/>
          </p:cNvPicPr>
          <p:nvPr/>
        </p:nvPicPr>
        <p:blipFill>
          <a:blip r:embed="rId4"/>
          <a:stretch>
            <a:fillRect/>
          </a:stretch>
        </p:blipFill>
        <p:spPr>
          <a:xfrm>
            <a:off x="5112630" y="2571750"/>
            <a:ext cx="2552700" cy="1866900"/>
          </a:xfrm>
          <a:prstGeom prst="rect">
            <a:avLst/>
          </a:prstGeom>
        </p:spPr>
      </p:pic>
      <p:sp>
        <p:nvSpPr>
          <p:cNvPr id="11" name="TextBox 10">
            <a:extLst>
              <a:ext uri="{FF2B5EF4-FFF2-40B4-BE49-F238E27FC236}">
                <a16:creationId xmlns:a16="http://schemas.microsoft.com/office/drawing/2014/main" xmlns="" id="{E7D621C8-30D7-4A40-964F-B2F1E8AFF82F}"/>
              </a:ext>
            </a:extLst>
          </p:cNvPr>
          <p:cNvSpPr txBox="1"/>
          <p:nvPr/>
        </p:nvSpPr>
        <p:spPr>
          <a:xfrm>
            <a:off x="1384118" y="3998457"/>
            <a:ext cx="1110738" cy="307777"/>
          </a:xfrm>
          <a:prstGeom prst="rect">
            <a:avLst/>
          </a:prstGeom>
          <a:noFill/>
        </p:spPr>
        <p:txBody>
          <a:bodyPr wrap="square" rtlCol="0">
            <a:spAutoFit/>
          </a:bodyPr>
          <a:lstStyle/>
          <a:p>
            <a:r>
              <a:rPr lang="en-US" dirty="0"/>
              <a:t>5x5 matrix</a:t>
            </a:r>
          </a:p>
        </p:txBody>
      </p:sp>
      <p:sp>
        <p:nvSpPr>
          <p:cNvPr id="12" name="TextBox 11">
            <a:extLst>
              <a:ext uri="{FF2B5EF4-FFF2-40B4-BE49-F238E27FC236}">
                <a16:creationId xmlns:a16="http://schemas.microsoft.com/office/drawing/2014/main" xmlns="" id="{B4DF98E8-F547-4FB5-941F-C3B807D2A9D9}"/>
              </a:ext>
            </a:extLst>
          </p:cNvPr>
          <p:cNvSpPr txBox="1"/>
          <p:nvPr/>
        </p:nvSpPr>
        <p:spPr>
          <a:xfrm>
            <a:off x="3335839" y="3690680"/>
            <a:ext cx="1109316" cy="307777"/>
          </a:xfrm>
          <a:prstGeom prst="rect">
            <a:avLst/>
          </a:prstGeom>
          <a:noFill/>
        </p:spPr>
        <p:txBody>
          <a:bodyPr wrap="square" rtlCol="0">
            <a:spAutoFit/>
          </a:bodyPr>
          <a:lstStyle/>
          <a:p>
            <a:r>
              <a:rPr lang="en-US" dirty="0"/>
              <a:t>3x3 matrix</a:t>
            </a:r>
          </a:p>
        </p:txBody>
      </p:sp>
    </p:spTree>
    <p:extLst>
      <p:ext uri="{BB962C8B-B14F-4D97-AF65-F5344CB8AC3E}">
        <p14:creationId xmlns:p14="http://schemas.microsoft.com/office/powerpoint/2010/main" val="1215511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CE2E8AE-998A-47CC-8EB0-07DCC094392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3" name="TextBox 2">
            <a:extLst>
              <a:ext uri="{FF2B5EF4-FFF2-40B4-BE49-F238E27FC236}">
                <a16:creationId xmlns:a16="http://schemas.microsoft.com/office/drawing/2014/main" xmlns="" id="{ACA67C58-4DB9-410F-A254-D22DE4BFBB31}"/>
              </a:ext>
            </a:extLst>
          </p:cNvPr>
          <p:cNvSpPr txBox="1"/>
          <p:nvPr/>
        </p:nvSpPr>
        <p:spPr>
          <a:xfrm>
            <a:off x="734190" y="1041215"/>
            <a:ext cx="7822459" cy="738664"/>
          </a:xfrm>
          <a:prstGeom prst="rect">
            <a:avLst/>
          </a:prstGeom>
          <a:noFill/>
        </p:spPr>
        <p:txBody>
          <a:bodyPr wrap="square" rtlCol="0">
            <a:spAutoFit/>
          </a:bodyPr>
          <a:lstStyle/>
          <a:p>
            <a:r>
              <a:rPr lang="en-US" dirty="0">
                <a:solidFill>
                  <a:srgbClr val="0B5394"/>
                </a:solidFill>
                <a:latin typeface="Pangolin"/>
              </a:rPr>
              <a:t>In CNN terminology, the 3×3 matrix is called a ‘</a:t>
            </a:r>
            <a:r>
              <a:rPr lang="en-US" b="1" dirty="0">
                <a:solidFill>
                  <a:srgbClr val="0B5394"/>
                </a:solidFill>
                <a:latin typeface="Pangolin"/>
              </a:rPr>
              <a:t>filter</a:t>
            </a:r>
            <a:r>
              <a:rPr lang="en-US" dirty="0">
                <a:solidFill>
                  <a:srgbClr val="0B5394"/>
                </a:solidFill>
                <a:latin typeface="Pangolin"/>
              </a:rPr>
              <a:t>‘ or ‘</a:t>
            </a:r>
            <a:r>
              <a:rPr lang="en-US" b="1" dirty="0">
                <a:solidFill>
                  <a:srgbClr val="0B5394"/>
                </a:solidFill>
                <a:latin typeface="Pangolin"/>
              </a:rPr>
              <a:t>kernel</a:t>
            </a:r>
            <a:r>
              <a:rPr lang="en-US" dirty="0">
                <a:solidFill>
                  <a:srgbClr val="0B5394"/>
                </a:solidFill>
                <a:latin typeface="Pangolin"/>
              </a:rPr>
              <a:t>’ or ‘</a:t>
            </a:r>
            <a:r>
              <a:rPr lang="en-US" b="1" dirty="0">
                <a:solidFill>
                  <a:srgbClr val="0B5394"/>
                </a:solidFill>
                <a:latin typeface="Pangolin"/>
              </a:rPr>
              <a:t>feature detector</a:t>
            </a:r>
            <a:r>
              <a:rPr lang="en-US" dirty="0">
                <a:solidFill>
                  <a:srgbClr val="0B5394"/>
                </a:solidFill>
                <a:latin typeface="Pangolin"/>
              </a:rPr>
              <a:t>’ and the matrix formed by sliding the filter over the image and computing the dot product is called the ‘</a:t>
            </a:r>
            <a:r>
              <a:rPr lang="en-US" b="1" dirty="0">
                <a:solidFill>
                  <a:srgbClr val="0B5394"/>
                </a:solidFill>
                <a:latin typeface="Pangolin"/>
              </a:rPr>
              <a:t>Convolved Feature</a:t>
            </a:r>
            <a:r>
              <a:rPr lang="en-US" dirty="0">
                <a:solidFill>
                  <a:srgbClr val="0B5394"/>
                </a:solidFill>
                <a:latin typeface="Pangolin"/>
              </a:rPr>
              <a:t>’ or ‘</a:t>
            </a:r>
            <a:r>
              <a:rPr lang="en-US" b="1" dirty="0">
                <a:solidFill>
                  <a:srgbClr val="0B5394"/>
                </a:solidFill>
                <a:latin typeface="Pangolin"/>
              </a:rPr>
              <a:t>Activation Map</a:t>
            </a:r>
            <a:r>
              <a:rPr lang="en-US" dirty="0">
                <a:solidFill>
                  <a:srgbClr val="0B5394"/>
                </a:solidFill>
                <a:latin typeface="Pangolin"/>
              </a:rPr>
              <a:t>’ or the ‘</a:t>
            </a:r>
            <a:r>
              <a:rPr lang="en-US" b="1" dirty="0">
                <a:solidFill>
                  <a:srgbClr val="0B5394"/>
                </a:solidFill>
                <a:latin typeface="Pangolin"/>
              </a:rPr>
              <a:t>Feature Map</a:t>
            </a:r>
            <a:r>
              <a:rPr lang="en-US" dirty="0">
                <a:solidFill>
                  <a:srgbClr val="0B5394"/>
                </a:solidFill>
                <a:latin typeface="Pangolin"/>
              </a:rPr>
              <a:t>‘.</a:t>
            </a:r>
          </a:p>
        </p:txBody>
      </p:sp>
      <p:pic>
        <p:nvPicPr>
          <p:cNvPr id="5" name="Picture 4">
            <a:extLst>
              <a:ext uri="{FF2B5EF4-FFF2-40B4-BE49-F238E27FC236}">
                <a16:creationId xmlns:a16="http://schemas.microsoft.com/office/drawing/2014/main" xmlns="" id="{7169DF29-A3A2-40CC-92C0-26A94979B6DB}"/>
              </a:ext>
            </a:extLst>
          </p:cNvPr>
          <p:cNvPicPr>
            <a:picLocks noChangeAspect="1"/>
          </p:cNvPicPr>
          <p:nvPr/>
        </p:nvPicPr>
        <p:blipFill>
          <a:blip r:embed="rId2"/>
          <a:stretch>
            <a:fillRect/>
          </a:stretch>
        </p:blipFill>
        <p:spPr>
          <a:xfrm>
            <a:off x="2610558" y="2413769"/>
            <a:ext cx="691836" cy="681511"/>
          </a:xfrm>
          <a:prstGeom prst="rect">
            <a:avLst/>
          </a:prstGeom>
        </p:spPr>
      </p:pic>
      <p:pic>
        <p:nvPicPr>
          <p:cNvPr id="7" name="Picture 6">
            <a:extLst>
              <a:ext uri="{FF2B5EF4-FFF2-40B4-BE49-F238E27FC236}">
                <a16:creationId xmlns:a16="http://schemas.microsoft.com/office/drawing/2014/main" xmlns="" id="{53344111-29C7-4C67-BEDF-6FB576F491D2}"/>
              </a:ext>
            </a:extLst>
          </p:cNvPr>
          <p:cNvPicPr>
            <a:picLocks noChangeAspect="1"/>
          </p:cNvPicPr>
          <p:nvPr/>
        </p:nvPicPr>
        <p:blipFill>
          <a:blip r:embed="rId3"/>
          <a:stretch>
            <a:fillRect/>
          </a:stretch>
        </p:blipFill>
        <p:spPr>
          <a:xfrm>
            <a:off x="4881054" y="1523309"/>
            <a:ext cx="2171812" cy="3568883"/>
          </a:xfrm>
          <a:prstGeom prst="rect">
            <a:avLst/>
          </a:prstGeom>
        </p:spPr>
      </p:pic>
      <p:sp>
        <p:nvSpPr>
          <p:cNvPr id="8" name="TextBox 7">
            <a:extLst>
              <a:ext uri="{FF2B5EF4-FFF2-40B4-BE49-F238E27FC236}">
                <a16:creationId xmlns:a16="http://schemas.microsoft.com/office/drawing/2014/main" xmlns="" id="{2147EDF5-6C6F-4B18-BC6F-9B0A8AEA7C2B}"/>
              </a:ext>
            </a:extLst>
          </p:cNvPr>
          <p:cNvSpPr txBox="1"/>
          <p:nvPr/>
        </p:nvSpPr>
        <p:spPr>
          <a:xfrm>
            <a:off x="2302686" y="3095280"/>
            <a:ext cx="1388286" cy="276999"/>
          </a:xfrm>
          <a:prstGeom prst="rect">
            <a:avLst/>
          </a:prstGeom>
          <a:noFill/>
        </p:spPr>
        <p:txBody>
          <a:bodyPr wrap="square" rtlCol="0">
            <a:spAutoFit/>
          </a:bodyPr>
          <a:lstStyle/>
          <a:p>
            <a:r>
              <a:rPr lang="en-US" sz="1200" dirty="0">
                <a:solidFill>
                  <a:srgbClr val="0B5394"/>
                </a:solidFill>
                <a:latin typeface="Pangolin"/>
              </a:rPr>
              <a:t>Take this image</a:t>
            </a:r>
          </a:p>
        </p:txBody>
      </p:sp>
    </p:spTree>
    <p:extLst>
      <p:ext uri="{BB962C8B-B14F-4D97-AF65-F5344CB8AC3E}">
        <p14:creationId xmlns:p14="http://schemas.microsoft.com/office/powerpoint/2010/main" val="3344761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5D6CB71-10A0-4CDE-8BD2-CF5D175E79E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3" name="TextBox 2">
            <a:extLst>
              <a:ext uri="{FF2B5EF4-FFF2-40B4-BE49-F238E27FC236}">
                <a16:creationId xmlns:a16="http://schemas.microsoft.com/office/drawing/2014/main" xmlns="" id="{2765C3B0-C309-4440-9724-BFEF6013FD1F}"/>
              </a:ext>
            </a:extLst>
          </p:cNvPr>
          <p:cNvSpPr txBox="1"/>
          <p:nvPr/>
        </p:nvSpPr>
        <p:spPr>
          <a:xfrm>
            <a:off x="807609" y="1101285"/>
            <a:ext cx="7835807" cy="830997"/>
          </a:xfrm>
          <a:prstGeom prst="rect">
            <a:avLst/>
          </a:prstGeom>
          <a:noFill/>
        </p:spPr>
        <p:txBody>
          <a:bodyPr wrap="square" rtlCol="0">
            <a:spAutoFit/>
          </a:bodyPr>
          <a:lstStyle/>
          <a:p>
            <a:r>
              <a:rPr lang="en-US" sz="1200" dirty="0">
                <a:solidFill>
                  <a:srgbClr val="0B5394"/>
                </a:solidFill>
                <a:latin typeface="Pangolin"/>
              </a:rPr>
              <a:t>In practice, a CNN learns the values of these filters on its own during the training process (although we still need to specify parameters such as number of </a:t>
            </a:r>
            <a:r>
              <a:rPr lang="en-US" sz="1200" u="sng" dirty="0">
                <a:solidFill>
                  <a:srgbClr val="0B5394"/>
                </a:solidFill>
                <a:latin typeface="Pangolin"/>
              </a:rPr>
              <a:t>filters, filter size, architecture of the network</a:t>
            </a:r>
            <a:r>
              <a:rPr lang="en-US" sz="1200" dirty="0">
                <a:solidFill>
                  <a:srgbClr val="0B5394"/>
                </a:solidFill>
                <a:latin typeface="Pangolin"/>
              </a:rPr>
              <a:t> etc. before the training process). The more number of filters we have, the more image features get extracted and the better our network becomes at recognizing patterns in unseen image</a:t>
            </a:r>
          </a:p>
        </p:txBody>
      </p:sp>
      <p:sp>
        <p:nvSpPr>
          <p:cNvPr id="4" name="TextBox 3">
            <a:extLst>
              <a:ext uri="{FF2B5EF4-FFF2-40B4-BE49-F238E27FC236}">
                <a16:creationId xmlns:a16="http://schemas.microsoft.com/office/drawing/2014/main" xmlns="" id="{42D4F31B-87BE-4258-80DD-F0F3C8CD9C43}"/>
              </a:ext>
            </a:extLst>
          </p:cNvPr>
          <p:cNvSpPr txBox="1"/>
          <p:nvPr/>
        </p:nvSpPr>
        <p:spPr>
          <a:xfrm>
            <a:off x="807609" y="2135825"/>
            <a:ext cx="7628899" cy="523220"/>
          </a:xfrm>
          <a:prstGeom prst="rect">
            <a:avLst/>
          </a:prstGeom>
          <a:noFill/>
        </p:spPr>
        <p:txBody>
          <a:bodyPr wrap="square" rtlCol="0">
            <a:spAutoFit/>
          </a:bodyPr>
          <a:lstStyle/>
          <a:p>
            <a:r>
              <a:rPr lang="en-US" dirty="0">
                <a:solidFill>
                  <a:srgbClr val="0B5394"/>
                </a:solidFill>
                <a:latin typeface="Pangolin"/>
              </a:rPr>
              <a:t>The size of the Feature Map (Convolved Feature) is controlled by three parameters that we need to decide before the convolution step is performed:</a:t>
            </a:r>
          </a:p>
        </p:txBody>
      </p:sp>
      <p:sp>
        <p:nvSpPr>
          <p:cNvPr id="5" name="TextBox 4">
            <a:extLst>
              <a:ext uri="{FF2B5EF4-FFF2-40B4-BE49-F238E27FC236}">
                <a16:creationId xmlns:a16="http://schemas.microsoft.com/office/drawing/2014/main" xmlns="" id="{FD4032E2-23AB-4AE5-9C53-ECA420FBC9CC}"/>
              </a:ext>
            </a:extLst>
          </p:cNvPr>
          <p:cNvSpPr txBox="1"/>
          <p:nvPr/>
        </p:nvSpPr>
        <p:spPr>
          <a:xfrm>
            <a:off x="874353" y="2772510"/>
            <a:ext cx="1321542" cy="307777"/>
          </a:xfrm>
          <a:prstGeom prst="rect">
            <a:avLst/>
          </a:prstGeom>
          <a:noFill/>
        </p:spPr>
        <p:txBody>
          <a:bodyPr wrap="square" rtlCol="0">
            <a:spAutoFit/>
          </a:bodyPr>
          <a:lstStyle/>
          <a:p>
            <a:r>
              <a:rPr lang="en-US" dirty="0">
                <a:solidFill>
                  <a:srgbClr val="0B5394"/>
                </a:solidFill>
                <a:latin typeface="Pangolin"/>
              </a:rPr>
              <a:t>1. Depth</a:t>
            </a:r>
          </a:p>
        </p:txBody>
      </p:sp>
      <p:pic>
        <p:nvPicPr>
          <p:cNvPr id="7" name="Picture 6">
            <a:extLst>
              <a:ext uri="{FF2B5EF4-FFF2-40B4-BE49-F238E27FC236}">
                <a16:creationId xmlns:a16="http://schemas.microsoft.com/office/drawing/2014/main" xmlns="" id="{B0742603-3088-4EFD-89FD-0CB7460961CE}"/>
              </a:ext>
            </a:extLst>
          </p:cNvPr>
          <p:cNvPicPr>
            <a:picLocks noChangeAspect="1"/>
          </p:cNvPicPr>
          <p:nvPr/>
        </p:nvPicPr>
        <p:blipFill>
          <a:blip r:embed="rId2"/>
          <a:stretch>
            <a:fillRect/>
          </a:stretch>
        </p:blipFill>
        <p:spPr>
          <a:xfrm>
            <a:off x="922654" y="3080287"/>
            <a:ext cx="2546481" cy="1276416"/>
          </a:xfrm>
          <a:prstGeom prst="rect">
            <a:avLst/>
          </a:prstGeom>
        </p:spPr>
      </p:pic>
      <p:sp>
        <p:nvSpPr>
          <p:cNvPr id="8" name="TextBox 7">
            <a:extLst>
              <a:ext uri="{FF2B5EF4-FFF2-40B4-BE49-F238E27FC236}">
                <a16:creationId xmlns:a16="http://schemas.microsoft.com/office/drawing/2014/main" xmlns="" id="{EAE8E4BE-590A-4C2C-9F52-96B53816D6F3}"/>
              </a:ext>
            </a:extLst>
          </p:cNvPr>
          <p:cNvSpPr txBox="1"/>
          <p:nvPr/>
        </p:nvSpPr>
        <p:spPr>
          <a:xfrm>
            <a:off x="4111463" y="2772510"/>
            <a:ext cx="1870429" cy="307777"/>
          </a:xfrm>
          <a:prstGeom prst="rect">
            <a:avLst/>
          </a:prstGeom>
          <a:noFill/>
        </p:spPr>
        <p:txBody>
          <a:bodyPr wrap="square" rtlCol="0">
            <a:spAutoFit/>
          </a:bodyPr>
          <a:lstStyle/>
          <a:p>
            <a:r>
              <a:rPr lang="en-US" dirty="0">
                <a:solidFill>
                  <a:srgbClr val="0B5394"/>
                </a:solidFill>
                <a:latin typeface="Pangolin"/>
              </a:rPr>
              <a:t>2. Stride</a:t>
            </a:r>
          </a:p>
        </p:txBody>
      </p:sp>
      <p:sp>
        <p:nvSpPr>
          <p:cNvPr id="9" name="TextBox 8">
            <a:extLst>
              <a:ext uri="{FF2B5EF4-FFF2-40B4-BE49-F238E27FC236}">
                <a16:creationId xmlns:a16="http://schemas.microsoft.com/office/drawing/2014/main" xmlns="" id="{0CD6A4F9-E73F-44BC-8A4E-E754D39ADDB0}"/>
              </a:ext>
            </a:extLst>
          </p:cNvPr>
          <p:cNvSpPr txBox="1"/>
          <p:nvPr/>
        </p:nvSpPr>
        <p:spPr>
          <a:xfrm>
            <a:off x="6420823" y="2836642"/>
            <a:ext cx="1476637" cy="307777"/>
          </a:xfrm>
          <a:prstGeom prst="rect">
            <a:avLst/>
          </a:prstGeom>
          <a:noFill/>
        </p:spPr>
        <p:txBody>
          <a:bodyPr wrap="square" rtlCol="0">
            <a:spAutoFit/>
          </a:bodyPr>
          <a:lstStyle/>
          <a:p>
            <a:r>
              <a:rPr lang="en-US" dirty="0">
                <a:solidFill>
                  <a:srgbClr val="0B5394"/>
                </a:solidFill>
                <a:latin typeface="Pangolin"/>
              </a:rPr>
              <a:t>3. Zero-padding</a:t>
            </a:r>
          </a:p>
        </p:txBody>
      </p:sp>
    </p:spTree>
    <p:extLst>
      <p:ext uri="{BB962C8B-B14F-4D97-AF65-F5344CB8AC3E}">
        <p14:creationId xmlns:p14="http://schemas.microsoft.com/office/powerpoint/2010/main" val="1631087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20B85CB-BA30-47F3-9EB5-1E48BBCBA22F}"/>
              </a:ext>
            </a:extLst>
          </p:cNvPr>
          <p:cNvPicPr>
            <a:picLocks noChangeAspect="1"/>
          </p:cNvPicPr>
          <p:nvPr/>
        </p:nvPicPr>
        <p:blipFill>
          <a:blip r:embed="rId2"/>
          <a:stretch>
            <a:fillRect/>
          </a:stretch>
        </p:blipFill>
        <p:spPr>
          <a:xfrm>
            <a:off x="763660" y="1273516"/>
            <a:ext cx="7796787" cy="2439218"/>
          </a:xfrm>
          <a:prstGeom prst="rect">
            <a:avLst/>
          </a:prstGeom>
        </p:spPr>
      </p:pic>
      <p:sp>
        <p:nvSpPr>
          <p:cNvPr id="6" name="TextBox 5">
            <a:extLst>
              <a:ext uri="{FF2B5EF4-FFF2-40B4-BE49-F238E27FC236}">
                <a16:creationId xmlns:a16="http://schemas.microsoft.com/office/drawing/2014/main" xmlns="" id="{CD566758-6F3E-43E8-847E-E8EAD8E18D39}"/>
              </a:ext>
            </a:extLst>
          </p:cNvPr>
          <p:cNvSpPr txBox="1"/>
          <p:nvPr/>
        </p:nvSpPr>
        <p:spPr>
          <a:xfrm>
            <a:off x="762000" y="498764"/>
            <a:ext cx="7800109" cy="830997"/>
          </a:xfrm>
          <a:prstGeom prst="rect">
            <a:avLst/>
          </a:prstGeom>
          <a:noFill/>
        </p:spPr>
        <p:txBody>
          <a:bodyPr wrap="square" rtlCol="0">
            <a:spAutoFit/>
          </a:bodyPr>
          <a:lstStyle/>
          <a:p>
            <a:r>
              <a:rPr lang="en-US" sz="3200" dirty="0">
                <a:solidFill>
                  <a:srgbClr val="0B5394"/>
                </a:solidFill>
                <a:latin typeface="Pangolin"/>
              </a:rPr>
              <a:t>Introduction to Non-</a:t>
            </a:r>
            <a:r>
              <a:rPr lang="en-US" sz="3200" dirty="0" err="1">
                <a:solidFill>
                  <a:srgbClr val="0B5394"/>
                </a:solidFill>
                <a:latin typeface="Pangolin"/>
              </a:rPr>
              <a:t>Linearlity</a:t>
            </a:r>
            <a:endParaRPr lang="en-US" sz="3200" dirty="0">
              <a:solidFill>
                <a:srgbClr val="0B5394"/>
              </a:solidFill>
              <a:latin typeface="Pangolin"/>
            </a:endParaRPr>
          </a:p>
          <a:p>
            <a:r>
              <a:rPr lang="en-US" sz="1600" dirty="0" err="1">
                <a:solidFill>
                  <a:srgbClr val="0B5394"/>
                </a:solidFill>
                <a:latin typeface="Pangolin"/>
              </a:rPr>
              <a:t>ReLU</a:t>
            </a:r>
            <a:r>
              <a:rPr lang="en-US" sz="1600" dirty="0">
                <a:solidFill>
                  <a:srgbClr val="0B5394"/>
                </a:solidFill>
                <a:latin typeface="Pangolin"/>
              </a:rPr>
              <a:t> stands for Rectified Linear Unit and is a non-linear operation. Its output is given by:</a:t>
            </a:r>
          </a:p>
        </p:txBody>
      </p:sp>
    </p:spTree>
    <p:extLst>
      <p:ext uri="{BB962C8B-B14F-4D97-AF65-F5344CB8AC3E}">
        <p14:creationId xmlns:p14="http://schemas.microsoft.com/office/powerpoint/2010/main" val="1364888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5D50F94-B1DA-4A40-936C-383B18F351D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3" name="TextBox 2">
            <a:extLst>
              <a:ext uri="{FF2B5EF4-FFF2-40B4-BE49-F238E27FC236}">
                <a16:creationId xmlns:a16="http://schemas.microsoft.com/office/drawing/2014/main" xmlns="" id="{8C4E2F71-B2ED-4A5B-9912-30FA71EF6BD5}"/>
              </a:ext>
            </a:extLst>
          </p:cNvPr>
          <p:cNvSpPr txBox="1"/>
          <p:nvPr/>
        </p:nvSpPr>
        <p:spPr>
          <a:xfrm>
            <a:off x="827632" y="1094610"/>
            <a:ext cx="7762388" cy="954107"/>
          </a:xfrm>
          <a:prstGeom prst="rect">
            <a:avLst/>
          </a:prstGeom>
          <a:noFill/>
        </p:spPr>
        <p:txBody>
          <a:bodyPr wrap="square" rtlCol="0">
            <a:spAutoFit/>
          </a:bodyPr>
          <a:lstStyle/>
          <a:p>
            <a:r>
              <a:rPr lang="en-US" dirty="0" err="1">
                <a:solidFill>
                  <a:srgbClr val="0B5394"/>
                </a:solidFill>
                <a:latin typeface="Pangolin"/>
              </a:rPr>
              <a:t>ReLU</a:t>
            </a:r>
            <a:r>
              <a:rPr lang="en-US" dirty="0">
                <a:solidFill>
                  <a:srgbClr val="0B5394"/>
                </a:solidFill>
                <a:latin typeface="Pangolin"/>
              </a:rPr>
              <a:t> is an element wise operation (applied per pixel) and replaces all negative pixel values in the feature map by zero. The purpose of </a:t>
            </a:r>
            <a:r>
              <a:rPr lang="en-US" dirty="0" err="1">
                <a:solidFill>
                  <a:srgbClr val="0B5394"/>
                </a:solidFill>
                <a:latin typeface="Pangolin"/>
              </a:rPr>
              <a:t>ReLU</a:t>
            </a:r>
            <a:r>
              <a:rPr lang="en-US" dirty="0">
                <a:solidFill>
                  <a:srgbClr val="0B5394"/>
                </a:solidFill>
                <a:latin typeface="Pangolin"/>
              </a:rPr>
              <a:t> is to introduce non-linearity in our </a:t>
            </a:r>
            <a:r>
              <a:rPr lang="en-US" dirty="0" err="1">
                <a:solidFill>
                  <a:srgbClr val="0B5394"/>
                </a:solidFill>
                <a:latin typeface="Pangolin"/>
              </a:rPr>
              <a:t>ConvNet</a:t>
            </a:r>
            <a:r>
              <a:rPr lang="en-US" dirty="0">
                <a:solidFill>
                  <a:srgbClr val="0B5394"/>
                </a:solidFill>
                <a:latin typeface="Pangolin"/>
              </a:rPr>
              <a:t>, since most of the real-world data we would want our </a:t>
            </a:r>
            <a:r>
              <a:rPr lang="en-US" dirty="0" err="1">
                <a:solidFill>
                  <a:srgbClr val="0B5394"/>
                </a:solidFill>
                <a:latin typeface="Pangolin"/>
              </a:rPr>
              <a:t>ConvNet</a:t>
            </a:r>
            <a:r>
              <a:rPr lang="en-US" dirty="0">
                <a:solidFill>
                  <a:srgbClr val="0B5394"/>
                </a:solidFill>
                <a:latin typeface="Pangolin"/>
              </a:rPr>
              <a:t> to learn would be non-linear.</a:t>
            </a:r>
          </a:p>
          <a:p>
            <a:endParaRPr lang="en-US" dirty="0"/>
          </a:p>
        </p:txBody>
      </p:sp>
      <p:pic>
        <p:nvPicPr>
          <p:cNvPr id="5" name="Picture 4">
            <a:extLst>
              <a:ext uri="{FF2B5EF4-FFF2-40B4-BE49-F238E27FC236}">
                <a16:creationId xmlns:a16="http://schemas.microsoft.com/office/drawing/2014/main" xmlns="" id="{E329B346-E95A-436F-891D-D5EE8C88BAE5}"/>
              </a:ext>
            </a:extLst>
          </p:cNvPr>
          <p:cNvPicPr>
            <a:picLocks noChangeAspect="1"/>
          </p:cNvPicPr>
          <p:nvPr/>
        </p:nvPicPr>
        <p:blipFill>
          <a:blip r:embed="rId2"/>
          <a:stretch>
            <a:fillRect/>
          </a:stretch>
        </p:blipFill>
        <p:spPr>
          <a:xfrm>
            <a:off x="1294005" y="1867727"/>
            <a:ext cx="6555989" cy="2454113"/>
          </a:xfrm>
          <a:prstGeom prst="rect">
            <a:avLst/>
          </a:prstGeom>
        </p:spPr>
      </p:pic>
    </p:spTree>
    <p:extLst>
      <p:ext uri="{BB962C8B-B14F-4D97-AF65-F5344CB8AC3E}">
        <p14:creationId xmlns:p14="http://schemas.microsoft.com/office/powerpoint/2010/main" val="4200447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20B85CB-BA30-47F3-9EB5-1E48BBCBA22F}"/>
              </a:ext>
            </a:extLst>
          </p:cNvPr>
          <p:cNvPicPr>
            <a:picLocks noChangeAspect="1"/>
          </p:cNvPicPr>
          <p:nvPr/>
        </p:nvPicPr>
        <p:blipFill>
          <a:blip r:embed="rId2"/>
          <a:stretch>
            <a:fillRect/>
          </a:stretch>
        </p:blipFill>
        <p:spPr>
          <a:xfrm>
            <a:off x="2937062" y="1628565"/>
            <a:ext cx="3406824" cy="2903387"/>
          </a:xfrm>
          <a:prstGeom prst="rect">
            <a:avLst/>
          </a:prstGeom>
        </p:spPr>
      </p:pic>
      <p:sp>
        <p:nvSpPr>
          <p:cNvPr id="6" name="TextBox 5">
            <a:extLst>
              <a:ext uri="{FF2B5EF4-FFF2-40B4-BE49-F238E27FC236}">
                <a16:creationId xmlns:a16="http://schemas.microsoft.com/office/drawing/2014/main" xmlns="" id="{CD566758-6F3E-43E8-847E-E8EAD8E18D39}"/>
              </a:ext>
            </a:extLst>
          </p:cNvPr>
          <p:cNvSpPr txBox="1"/>
          <p:nvPr/>
        </p:nvSpPr>
        <p:spPr>
          <a:xfrm>
            <a:off x="762000" y="498764"/>
            <a:ext cx="7800109" cy="1231106"/>
          </a:xfrm>
          <a:prstGeom prst="rect">
            <a:avLst/>
          </a:prstGeom>
          <a:noFill/>
        </p:spPr>
        <p:txBody>
          <a:bodyPr wrap="square" rtlCol="0">
            <a:spAutoFit/>
          </a:bodyPr>
          <a:lstStyle/>
          <a:p>
            <a:r>
              <a:rPr lang="en-US" sz="3200" dirty="0">
                <a:solidFill>
                  <a:srgbClr val="0B5394"/>
                </a:solidFill>
                <a:latin typeface="Pangolin"/>
              </a:rPr>
              <a:t>The Pooling step</a:t>
            </a:r>
          </a:p>
          <a:p>
            <a:r>
              <a:rPr lang="en-US" dirty="0">
                <a:solidFill>
                  <a:srgbClr val="0B5394"/>
                </a:solidFill>
                <a:latin typeface="Pangolin"/>
              </a:rPr>
              <a:t>Spatial Pooling (also called subsampling or </a:t>
            </a:r>
            <a:r>
              <a:rPr lang="en-US" dirty="0" err="1">
                <a:solidFill>
                  <a:srgbClr val="0B5394"/>
                </a:solidFill>
                <a:latin typeface="Pangolin"/>
              </a:rPr>
              <a:t>downsampling</a:t>
            </a:r>
            <a:r>
              <a:rPr lang="en-US" dirty="0">
                <a:solidFill>
                  <a:srgbClr val="0B5394"/>
                </a:solidFill>
                <a:latin typeface="Pangolin"/>
              </a:rPr>
              <a:t>) reduces the dimensionality of each feature map but retains the most important information. Spatial Pooling can be of different types: Max, Average, Sum etc.</a:t>
            </a:r>
          </a:p>
        </p:txBody>
      </p:sp>
    </p:spTree>
    <p:extLst>
      <p:ext uri="{BB962C8B-B14F-4D97-AF65-F5344CB8AC3E}">
        <p14:creationId xmlns:p14="http://schemas.microsoft.com/office/powerpoint/2010/main" val="158075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750509BF-800D-40AB-9EA6-F201A9672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pic>
        <p:nvPicPr>
          <p:cNvPr id="4" name="Picture 3">
            <a:extLst>
              <a:ext uri="{FF2B5EF4-FFF2-40B4-BE49-F238E27FC236}">
                <a16:creationId xmlns:a16="http://schemas.microsoft.com/office/drawing/2014/main" xmlns="" id="{A085C821-5EF7-4BF7-9E4C-A8D7660ABCAB}"/>
              </a:ext>
            </a:extLst>
          </p:cNvPr>
          <p:cNvPicPr>
            <a:picLocks noChangeAspect="1"/>
          </p:cNvPicPr>
          <p:nvPr/>
        </p:nvPicPr>
        <p:blipFill>
          <a:blip r:embed="rId2"/>
          <a:stretch>
            <a:fillRect/>
          </a:stretch>
        </p:blipFill>
        <p:spPr>
          <a:xfrm>
            <a:off x="836312" y="535933"/>
            <a:ext cx="7471375" cy="4080376"/>
          </a:xfrm>
          <a:prstGeom prst="rect">
            <a:avLst/>
          </a:prstGeom>
        </p:spPr>
      </p:pic>
    </p:spTree>
    <p:extLst>
      <p:ext uri="{BB962C8B-B14F-4D97-AF65-F5344CB8AC3E}">
        <p14:creationId xmlns:p14="http://schemas.microsoft.com/office/powerpoint/2010/main" val="3855578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750509BF-800D-40AB-9EA6-F201A9672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pic>
        <p:nvPicPr>
          <p:cNvPr id="4" name="Picture 3">
            <a:extLst>
              <a:ext uri="{FF2B5EF4-FFF2-40B4-BE49-F238E27FC236}">
                <a16:creationId xmlns:a16="http://schemas.microsoft.com/office/drawing/2014/main" xmlns="" id="{A085C821-5EF7-4BF7-9E4C-A8D7660ABCAB}"/>
              </a:ext>
            </a:extLst>
          </p:cNvPr>
          <p:cNvPicPr>
            <a:picLocks noChangeAspect="1"/>
          </p:cNvPicPr>
          <p:nvPr/>
        </p:nvPicPr>
        <p:blipFill>
          <a:blip r:embed="rId2"/>
          <a:stretch>
            <a:fillRect/>
          </a:stretch>
        </p:blipFill>
        <p:spPr>
          <a:xfrm>
            <a:off x="195685" y="724054"/>
            <a:ext cx="8725417" cy="3721133"/>
          </a:xfrm>
          <a:prstGeom prst="rect">
            <a:avLst/>
          </a:prstGeom>
        </p:spPr>
      </p:pic>
    </p:spTree>
    <p:extLst>
      <p:ext uri="{BB962C8B-B14F-4D97-AF65-F5344CB8AC3E}">
        <p14:creationId xmlns:p14="http://schemas.microsoft.com/office/powerpoint/2010/main" val="900760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46FE868-D268-4A05-A571-2EF1771CFCE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
        <p:nvSpPr>
          <p:cNvPr id="3" name="TextBox 2">
            <a:extLst>
              <a:ext uri="{FF2B5EF4-FFF2-40B4-BE49-F238E27FC236}">
                <a16:creationId xmlns:a16="http://schemas.microsoft.com/office/drawing/2014/main" xmlns="" id="{8279BEA5-F291-442A-8404-94C95708C808}"/>
              </a:ext>
            </a:extLst>
          </p:cNvPr>
          <p:cNvSpPr txBox="1"/>
          <p:nvPr/>
        </p:nvSpPr>
        <p:spPr>
          <a:xfrm>
            <a:off x="820958" y="1087936"/>
            <a:ext cx="7789086" cy="646331"/>
          </a:xfrm>
          <a:prstGeom prst="rect">
            <a:avLst/>
          </a:prstGeom>
          <a:noFill/>
        </p:spPr>
        <p:txBody>
          <a:bodyPr wrap="square" rtlCol="0">
            <a:spAutoFit/>
          </a:bodyPr>
          <a:lstStyle/>
          <a:p>
            <a:r>
              <a:rPr lang="en-US" sz="1800" dirty="0">
                <a:solidFill>
                  <a:srgbClr val="0B5394"/>
                </a:solidFill>
                <a:latin typeface="Pangolin"/>
              </a:rPr>
              <a:t>The function of Pooling is to progressively reduce the spatial size of the input representation. In particular, pooling;</a:t>
            </a:r>
          </a:p>
        </p:txBody>
      </p:sp>
      <p:sp>
        <p:nvSpPr>
          <p:cNvPr id="4" name="TextBox 3">
            <a:extLst>
              <a:ext uri="{FF2B5EF4-FFF2-40B4-BE49-F238E27FC236}">
                <a16:creationId xmlns:a16="http://schemas.microsoft.com/office/drawing/2014/main" xmlns="" id="{366BE3B8-55AE-4AB7-9730-D4FF6668CFA8}"/>
              </a:ext>
            </a:extLst>
          </p:cNvPr>
          <p:cNvSpPr txBox="1"/>
          <p:nvPr/>
        </p:nvSpPr>
        <p:spPr>
          <a:xfrm>
            <a:off x="820958" y="1882195"/>
            <a:ext cx="7435340" cy="2154436"/>
          </a:xfrm>
          <a:prstGeom prst="rect">
            <a:avLst/>
          </a:prstGeom>
          <a:noFill/>
        </p:spPr>
        <p:txBody>
          <a:bodyPr wrap="square" rtlCol="0">
            <a:spAutoFit/>
          </a:bodyPr>
          <a:lstStyle/>
          <a:p>
            <a:pPr marL="342900" indent="-342900">
              <a:buFont typeface="+mj-lt"/>
              <a:buAutoNum type="arabicPeriod"/>
            </a:pPr>
            <a:r>
              <a:rPr lang="en-US" sz="1500" dirty="0">
                <a:solidFill>
                  <a:srgbClr val="0B5394"/>
                </a:solidFill>
                <a:latin typeface="Pangolin"/>
              </a:rPr>
              <a:t>makes the input representations (feature dimension) smaller and more manageable</a:t>
            </a:r>
          </a:p>
          <a:p>
            <a:pPr marL="342900" indent="-342900">
              <a:buFont typeface="+mj-lt"/>
              <a:buAutoNum type="arabicPeriod"/>
            </a:pPr>
            <a:endParaRPr lang="en-US" sz="1500" dirty="0">
              <a:solidFill>
                <a:srgbClr val="0B5394"/>
              </a:solidFill>
              <a:latin typeface="Pangolin"/>
            </a:endParaRPr>
          </a:p>
          <a:p>
            <a:pPr marL="342900" indent="-342900">
              <a:buFont typeface="+mj-lt"/>
              <a:buAutoNum type="arabicPeriod"/>
            </a:pPr>
            <a:r>
              <a:rPr lang="en-US" sz="1500" dirty="0">
                <a:solidFill>
                  <a:srgbClr val="0B5394"/>
                </a:solidFill>
                <a:latin typeface="Pangolin"/>
              </a:rPr>
              <a:t>reduces the number of parameters and computations in the network, therefore, controlling overfitting.</a:t>
            </a:r>
          </a:p>
          <a:p>
            <a:pPr marL="342900" indent="-342900">
              <a:buFont typeface="+mj-lt"/>
              <a:buAutoNum type="arabicPeriod"/>
            </a:pPr>
            <a:endParaRPr lang="en-US" sz="1500" dirty="0">
              <a:solidFill>
                <a:srgbClr val="0B5394"/>
              </a:solidFill>
              <a:latin typeface="Pangolin"/>
            </a:endParaRPr>
          </a:p>
          <a:p>
            <a:pPr marL="342900" indent="-342900">
              <a:buFont typeface="+mj-lt"/>
              <a:buAutoNum type="arabicPeriod"/>
            </a:pPr>
            <a:r>
              <a:rPr lang="en-US" sz="1500" dirty="0">
                <a:solidFill>
                  <a:srgbClr val="0B5394"/>
                </a:solidFill>
                <a:latin typeface="Pangolin"/>
              </a:rPr>
              <a:t>makes the network invariant to small transformations, distortions and translations in the input image (a small distortion in input will not change the output of Pooling – since we take the maximum / average value in a local neighborhood).</a:t>
            </a:r>
          </a:p>
          <a:p>
            <a:endParaRPr lang="en-US" dirty="0"/>
          </a:p>
        </p:txBody>
      </p:sp>
    </p:spTree>
    <p:extLst>
      <p:ext uri="{BB962C8B-B14F-4D97-AF65-F5344CB8AC3E}">
        <p14:creationId xmlns:p14="http://schemas.microsoft.com/office/powerpoint/2010/main" val="324902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866375" y="1023310"/>
            <a:ext cx="3966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Hello!</a:t>
            </a:r>
            <a:endParaRPr sz="6000"/>
          </a:p>
        </p:txBody>
      </p:sp>
      <p:sp>
        <p:nvSpPr>
          <p:cNvPr id="73" name="Google Shape;73;p18"/>
          <p:cNvSpPr txBox="1">
            <a:spLocks noGrp="1"/>
          </p:cNvSpPr>
          <p:nvPr>
            <p:ph type="body" idx="1"/>
          </p:nvPr>
        </p:nvSpPr>
        <p:spPr>
          <a:xfrm>
            <a:off x="674120" y="1955748"/>
            <a:ext cx="4471883" cy="210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I am </a:t>
            </a:r>
            <a:r>
              <a:rPr lang="en-US" sz="3600" dirty="0"/>
              <a:t>Frederick </a:t>
            </a:r>
            <a:r>
              <a:rPr lang="en-US" sz="3600" dirty="0" err="1" smtClean="0"/>
              <a:t>Apina</a:t>
            </a:r>
            <a:endParaRPr sz="3600" dirty="0"/>
          </a:p>
          <a:p>
            <a:pPr marL="0" lvl="0" indent="0" algn="l" rtl="0">
              <a:spcBef>
                <a:spcPts val="1000"/>
              </a:spcBef>
              <a:spcAft>
                <a:spcPts val="0"/>
              </a:spcAft>
              <a:buClr>
                <a:schemeClr val="dk1"/>
              </a:buClr>
              <a:buSzPts val="1100"/>
              <a:buFont typeface="Arial"/>
              <a:buNone/>
            </a:pPr>
            <a:r>
              <a:rPr lang="en" dirty="0" smtClean="0"/>
              <a:t>Machine Learning Engineer </a:t>
            </a:r>
            <a:r>
              <a:rPr lang="en" smtClean="0"/>
              <a:t>@ParrotAI</a:t>
            </a:r>
            <a:br>
              <a:rPr lang="en" smtClean="0"/>
            </a:br>
            <a:r>
              <a:rPr lang="en" dirty="0" smtClean="0"/>
              <a:t/>
            </a:r>
            <a:br>
              <a:rPr lang="en" dirty="0" smtClean="0"/>
            </a:br>
            <a:r>
              <a:rPr lang="en" dirty="0" smtClean="0"/>
              <a:t>I </a:t>
            </a:r>
            <a:r>
              <a:rPr lang="en" dirty="0"/>
              <a:t>am here because I love to give presentations. </a:t>
            </a:r>
            <a:endParaRPr dirty="0"/>
          </a:p>
        </p:txBody>
      </p:sp>
      <p:sp>
        <p:nvSpPr>
          <p:cNvPr id="74" name="Google Shape;74;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6" name="Google Shape;318;p42">
            <a:extLst>
              <a:ext uri="{FF2B5EF4-FFF2-40B4-BE49-F238E27FC236}">
                <a16:creationId xmlns:a16="http://schemas.microsoft.com/office/drawing/2014/main" xmlns="" id="{CD000D67-FDE4-4F55-9C56-2C999D18D7BF}"/>
              </a:ext>
            </a:extLst>
          </p:cNvPr>
          <p:cNvSpPr/>
          <p:nvPr/>
        </p:nvSpPr>
        <p:spPr>
          <a:xfrm>
            <a:off x="5732038" y="708297"/>
            <a:ext cx="2330701" cy="2344826"/>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0B539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20B85CB-BA30-47F3-9EB5-1E48BBCBA22F}"/>
              </a:ext>
            </a:extLst>
          </p:cNvPr>
          <p:cNvPicPr>
            <a:picLocks noChangeAspect="1"/>
          </p:cNvPicPr>
          <p:nvPr/>
        </p:nvPicPr>
        <p:blipFill>
          <a:blip r:embed="rId2"/>
          <a:stretch>
            <a:fillRect/>
          </a:stretch>
        </p:blipFill>
        <p:spPr>
          <a:xfrm>
            <a:off x="2798138" y="1925515"/>
            <a:ext cx="3547724" cy="1184781"/>
          </a:xfrm>
          <a:prstGeom prst="rect">
            <a:avLst/>
          </a:prstGeom>
        </p:spPr>
      </p:pic>
      <p:sp>
        <p:nvSpPr>
          <p:cNvPr id="6" name="TextBox 5">
            <a:extLst>
              <a:ext uri="{FF2B5EF4-FFF2-40B4-BE49-F238E27FC236}">
                <a16:creationId xmlns:a16="http://schemas.microsoft.com/office/drawing/2014/main" xmlns="" id="{CD566758-6F3E-43E8-847E-E8EAD8E18D39}"/>
              </a:ext>
            </a:extLst>
          </p:cNvPr>
          <p:cNvSpPr txBox="1"/>
          <p:nvPr/>
        </p:nvSpPr>
        <p:spPr>
          <a:xfrm>
            <a:off x="762000" y="498764"/>
            <a:ext cx="7800109" cy="1354217"/>
          </a:xfrm>
          <a:prstGeom prst="rect">
            <a:avLst/>
          </a:prstGeom>
          <a:noFill/>
        </p:spPr>
        <p:txBody>
          <a:bodyPr wrap="square" rtlCol="0">
            <a:spAutoFit/>
          </a:bodyPr>
          <a:lstStyle/>
          <a:p>
            <a:r>
              <a:rPr lang="en-US" sz="3200" dirty="0">
                <a:solidFill>
                  <a:srgbClr val="0B5394"/>
                </a:solidFill>
                <a:latin typeface="Pangolin"/>
              </a:rPr>
              <a:t>Full Connected Layer</a:t>
            </a:r>
          </a:p>
          <a:p>
            <a:endParaRPr lang="en-US" dirty="0"/>
          </a:p>
          <a:p>
            <a:r>
              <a:rPr lang="en-US" sz="1800" dirty="0">
                <a:solidFill>
                  <a:srgbClr val="0B5394"/>
                </a:solidFill>
                <a:latin typeface="Pangolin"/>
              </a:rPr>
              <a:t>The term “Fully Connected” implies that every neuron in the previous layer is connected to every neuron on the next layer.</a:t>
            </a:r>
          </a:p>
        </p:txBody>
      </p:sp>
      <p:sp>
        <p:nvSpPr>
          <p:cNvPr id="2" name="TextBox 1">
            <a:extLst>
              <a:ext uri="{FF2B5EF4-FFF2-40B4-BE49-F238E27FC236}">
                <a16:creationId xmlns:a16="http://schemas.microsoft.com/office/drawing/2014/main" xmlns="" id="{114DAEFE-2529-41F7-9455-C0BEC985CA8B}"/>
              </a:ext>
            </a:extLst>
          </p:cNvPr>
          <p:cNvSpPr txBox="1"/>
          <p:nvPr/>
        </p:nvSpPr>
        <p:spPr>
          <a:xfrm>
            <a:off x="854885" y="3366910"/>
            <a:ext cx="7614337" cy="1200329"/>
          </a:xfrm>
          <a:prstGeom prst="rect">
            <a:avLst/>
          </a:prstGeom>
          <a:noFill/>
        </p:spPr>
        <p:txBody>
          <a:bodyPr wrap="square" rtlCol="0">
            <a:spAutoFit/>
          </a:bodyPr>
          <a:lstStyle/>
          <a:p>
            <a:r>
              <a:rPr lang="en-US" sz="1800" dirty="0">
                <a:solidFill>
                  <a:srgbClr val="0B5394"/>
                </a:solidFill>
                <a:latin typeface="Pangolin"/>
              </a:rPr>
              <a:t>The output from the convolutional and pooling layers represent high-level features of the input image. The purpose of the Fully Connected layer is to use these features for classifying the input image into various classes based on the training dataset.</a:t>
            </a:r>
          </a:p>
        </p:txBody>
      </p:sp>
    </p:spTree>
    <p:extLst>
      <p:ext uri="{BB962C8B-B14F-4D97-AF65-F5344CB8AC3E}">
        <p14:creationId xmlns:p14="http://schemas.microsoft.com/office/powerpoint/2010/main" val="2829096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20B85CB-BA30-47F3-9EB5-1E48BBCBA22F}"/>
              </a:ext>
            </a:extLst>
          </p:cNvPr>
          <p:cNvPicPr>
            <a:picLocks noChangeAspect="1"/>
          </p:cNvPicPr>
          <p:nvPr/>
        </p:nvPicPr>
        <p:blipFill>
          <a:blip r:embed="rId2"/>
          <a:stretch>
            <a:fillRect/>
          </a:stretch>
        </p:blipFill>
        <p:spPr>
          <a:xfrm>
            <a:off x="2613528" y="1890675"/>
            <a:ext cx="4114138" cy="1446549"/>
          </a:xfrm>
          <a:prstGeom prst="rect">
            <a:avLst/>
          </a:prstGeom>
        </p:spPr>
      </p:pic>
      <p:sp>
        <p:nvSpPr>
          <p:cNvPr id="6" name="TextBox 5">
            <a:extLst>
              <a:ext uri="{FF2B5EF4-FFF2-40B4-BE49-F238E27FC236}">
                <a16:creationId xmlns:a16="http://schemas.microsoft.com/office/drawing/2014/main" xmlns="" id="{CD566758-6F3E-43E8-847E-E8EAD8E18D39}"/>
              </a:ext>
            </a:extLst>
          </p:cNvPr>
          <p:cNvSpPr txBox="1"/>
          <p:nvPr/>
        </p:nvSpPr>
        <p:spPr>
          <a:xfrm>
            <a:off x="762000" y="498764"/>
            <a:ext cx="7800109" cy="1446550"/>
          </a:xfrm>
          <a:prstGeom prst="rect">
            <a:avLst/>
          </a:prstGeom>
          <a:noFill/>
        </p:spPr>
        <p:txBody>
          <a:bodyPr wrap="square" rtlCol="0">
            <a:spAutoFit/>
          </a:bodyPr>
          <a:lstStyle/>
          <a:p>
            <a:r>
              <a:rPr lang="en-US" sz="2600" b="1" dirty="0">
                <a:solidFill>
                  <a:srgbClr val="0B5394"/>
                </a:solidFill>
                <a:latin typeface="Pangolin"/>
              </a:rPr>
              <a:t>Putting it all together – Training using Backpropagation</a:t>
            </a:r>
          </a:p>
          <a:p>
            <a:endParaRPr lang="en-US" sz="2600" b="1" dirty="0">
              <a:solidFill>
                <a:srgbClr val="0B5394"/>
              </a:solidFill>
              <a:latin typeface="Pangolin"/>
            </a:endParaRPr>
          </a:p>
          <a:p>
            <a:r>
              <a:rPr lang="en-US" sz="1800" dirty="0">
                <a:solidFill>
                  <a:srgbClr val="0B5394"/>
                </a:solidFill>
                <a:latin typeface="Pangolin"/>
              </a:rPr>
              <a:t>The Convolution + Pooling layers act as Feature Extractors from the input image while Fully Connected layer acts as a classifier.</a:t>
            </a:r>
          </a:p>
        </p:txBody>
      </p:sp>
      <p:sp>
        <p:nvSpPr>
          <p:cNvPr id="2" name="TextBox 1">
            <a:extLst>
              <a:ext uri="{FF2B5EF4-FFF2-40B4-BE49-F238E27FC236}">
                <a16:creationId xmlns:a16="http://schemas.microsoft.com/office/drawing/2014/main" xmlns="" id="{114DAEFE-2529-41F7-9455-C0BEC985CA8B}"/>
              </a:ext>
            </a:extLst>
          </p:cNvPr>
          <p:cNvSpPr txBox="1"/>
          <p:nvPr/>
        </p:nvSpPr>
        <p:spPr>
          <a:xfrm>
            <a:off x="854885" y="3366910"/>
            <a:ext cx="7614337" cy="1200329"/>
          </a:xfrm>
          <a:prstGeom prst="rect">
            <a:avLst/>
          </a:prstGeom>
          <a:noFill/>
        </p:spPr>
        <p:txBody>
          <a:bodyPr wrap="square" rtlCol="0">
            <a:spAutoFit/>
          </a:bodyPr>
          <a:lstStyle/>
          <a:p>
            <a:r>
              <a:rPr lang="en-US" sz="1800" dirty="0">
                <a:solidFill>
                  <a:srgbClr val="0B5394"/>
                </a:solidFill>
                <a:latin typeface="Pangolin"/>
              </a:rPr>
              <a:t>The output from the convolutional and pooling layers represent high-level features of the input image. The purpose of the Fully Connected layer is to use these features for classifying the input image into various classes based on the training dataset.</a:t>
            </a:r>
          </a:p>
        </p:txBody>
      </p:sp>
    </p:spTree>
    <p:extLst>
      <p:ext uri="{BB962C8B-B14F-4D97-AF65-F5344CB8AC3E}">
        <p14:creationId xmlns:p14="http://schemas.microsoft.com/office/powerpoint/2010/main" val="357660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195D5278-FF13-4996-9D14-985C83B3382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
        <p:nvSpPr>
          <p:cNvPr id="3" name="TextBox 2">
            <a:extLst>
              <a:ext uri="{FF2B5EF4-FFF2-40B4-BE49-F238E27FC236}">
                <a16:creationId xmlns:a16="http://schemas.microsoft.com/office/drawing/2014/main" xmlns="" id="{410D7E3E-CB2D-4838-BB6E-17FA5F54C6AC}"/>
              </a:ext>
            </a:extLst>
          </p:cNvPr>
          <p:cNvSpPr txBox="1"/>
          <p:nvPr/>
        </p:nvSpPr>
        <p:spPr>
          <a:xfrm>
            <a:off x="827632" y="1081261"/>
            <a:ext cx="7815784" cy="3477875"/>
          </a:xfrm>
          <a:prstGeom prst="rect">
            <a:avLst/>
          </a:prstGeom>
          <a:noFill/>
        </p:spPr>
        <p:txBody>
          <a:bodyPr wrap="square" rtlCol="0">
            <a:spAutoFit/>
          </a:bodyPr>
          <a:lstStyle/>
          <a:p>
            <a:r>
              <a:rPr lang="en-US" sz="1600" dirty="0">
                <a:solidFill>
                  <a:srgbClr val="0B5394"/>
                </a:solidFill>
                <a:latin typeface="Pangolin"/>
              </a:rPr>
              <a:t>The overall training process of the Convolution Network may be summarized as below:</a:t>
            </a:r>
          </a:p>
          <a:p>
            <a:endParaRPr lang="en-US" sz="1100" dirty="0"/>
          </a:p>
          <a:p>
            <a:pPr marL="171450" indent="-171450">
              <a:buFont typeface="Arial" panose="020B0604020202020204" pitchFamily="34" charset="0"/>
              <a:buChar char="•"/>
            </a:pPr>
            <a:r>
              <a:rPr lang="en-US" sz="1300" b="1" u="sng" dirty="0">
                <a:solidFill>
                  <a:srgbClr val="0B5394"/>
                </a:solidFill>
                <a:latin typeface="Pangolin"/>
              </a:rPr>
              <a:t>Step1</a:t>
            </a:r>
            <a:r>
              <a:rPr lang="en-US" sz="1300" dirty="0">
                <a:solidFill>
                  <a:srgbClr val="0B5394"/>
                </a:solidFill>
                <a:latin typeface="Pangolin"/>
              </a:rPr>
              <a:t>: We initialize all filters and parameters / weights with random values</a:t>
            </a:r>
          </a:p>
          <a:p>
            <a:pPr marL="171450" indent="-171450">
              <a:buFont typeface="Arial" panose="020B0604020202020204" pitchFamily="34" charset="0"/>
              <a:buChar char="•"/>
            </a:pPr>
            <a:endParaRPr lang="en-US" sz="1300" dirty="0">
              <a:solidFill>
                <a:srgbClr val="0B5394"/>
              </a:solidFill>
              <a:latin typeface="Pangolin"/>
            </a:endParaRPr>
          </a:p>
          <a:p>
            <a:pPr marL="171450" indent="-171450">
              <a:buFont typeface="Arial" panose="020B0604020202020204" pitchFamily="34" charset="0"/>
              <a:buChar char="•"/>
            </a:pPr>
            <a:r>
              <a:rPr lang="en-US" sz="1300" b="1" u="sng" dirty="0">
                <a:solidFill>
                  <a:srgbClr val="0B5394"/>
                </a:solidFill>
                <a:latin typeface="Pangolin"/>
              </a:rPr>
              <a:t>Step2</a:t>
            </a:r>
            <a:r>
              <a:rPr lang="en-US" sz="1300" dirty="0">
                <a:solidFill>
                  <a:srgbClr val="0B5394"/>
                </a:solidFill>
                <a:latin typeface="Pangolin"/>
              </a:rPr>
              <a:t>: The network takes a training image as input, goes through the forward propagation step (convolution, </a:t>
            </a:r>
            <a:r>
              <a:rPr lang="en-US" sz="1300" dirty="0" err="1">
                <a:solidFill>
                  <a:srgbClr val="0B5394"/>
                </a:solidFill>
                <a:latin typeface="Pangolin"/>
              </a:rPr>
              <a:t>ReLU</a:t>
            </a:r>
            <a:r>
              <a:rPr lang="en-US" sz="1300" dirty="0">
                <a:solidFill>
                  <a:srgbClr val="0B5394"/>
                </a:solidFill>
                <a:latin typeface="Pangolin"/>
              </a:rPr>
              <a:t> and pooling operations along with forward propagation in the Fully Connected layer) and finds the output probabilities for each class. </a:t>
            </a:r>
          </a:p>
          <a:p>
            <a:pPr marL="171450" indent="-171450">
              <a:buFont typeface="Arial" panose="020B0604020202020204" pitchFamily="34" charset="0"/>
              <a:buChar char="•"/>
            </a:pPr>
            <a:endParaRPr lang="en-US" sz="1300" dirty="0">
              <a:solidFill>
                <a:srgbClr val="0B5394"/>
              </a:solidFill>
              <a:latin typeface="Pangolin"/>
            </a:endParaRPr>
          </a:p>
          <a:p>
            <a:pPr marL="171450" indent="-171450">
              <a:buFont typeface="Arial" panose="020B0604020202020204" pitchFamily="34" charset="0"/>
              <a:buChar char="•"/>
            </a:pPr>
            <a:r>
              <a:rPr lang="en-US" sz="1300" b="1" u="sng" dirty="0">
                <a:solidFill>
                  <a:srgbClr val="0B5394"/>
                </a:solidFill>
                <a:latin typeface="Pangolin"/>
              </a:rPr>
              <a:t>Step3</a:t>
            </a:r>
            <a:r>
              <a:rPr lang="en-US" sz="1300" dirty="0">
                <a:solidFill>
                  <a:srgbClr val="0B5394"/>
                </a:solidFill>
                <a:latin typeface="Pangolin"/>
              </a:rPr>
              <a:t>: Calculate the total error at the output layer (summation over all 4 classes)</a:t>
            </a:r>
          </a:p>
          <a:p>
            <a:pPr lvl="1"/>
            <a:r>
              <a:rPr lang="en-US" sz="1300" dirty="0">
                <a:solidFill>
                  <a:srgbClr val="0B5394"/>
                </a:solidFill>
                <a:latin typeface="Pangolin"/>
              </a:rPr>
              <a:t>	</a:t>
            </a:r>
            <a:r>
              <a:rPr lang="en-US" sz="1300" b="1" dirty="0">
                <a:solidFill>
                  <a:srgbClr val="0B5394"/>
                </a:solidFill>
                <a:latin typeface="Pangolin"/>
              </a:rPr>
              <a:t>Total Error = ∑  ½ (target probability – output probability) ²</a:t>
            </a:r>
          </a:p>
          <a:p>
            <a:pPr lvl="1"/>
            <a:endParaRPr lang="en-US" sz="1300" dirty="0">
              <a:solidFill>
                <a:srgbClr val="0B5394"/>
              </a:solidFill>
              <a:latin typeface="Pangolin"/>
            </a:endParaRPr>
          </a:p>
          <a:p>
            <a:pPr marL="171450" indent="-171450">
              <a:buFont typeface="Arial" panose="020B0604020202020204" pitchFamily="34" charset="0"/>
              <a:buChar char="•"/>
            </a:pPr>
            <a:r>
              <a:rPr lang="en-US" sz="1300" b="1" u="sng" dirty="0">
                <a:solidFill>
                  <a:srgbClr val="0B5394"/>
                </a:solidFill>
                <a:latin typeface="Pangolin"/>
              </a:rPr>
              <a:t>Step4</a:t>
            </a:r>
            <a:r>
              <a:rPr lang="en-US" sz="1300" dirty="0">
                <a:solidFill>
                  <a:srgbClr val="0B5394"/>
                </a:solidFill>
                <a:latin typeface="Pangolin"/>
              </a:rPr>
              <a:t>: Use Backpropagation to calculate the gradients of the error with respect to all weights in the network and use gradient descent to update all filter values / weights and parameter values to minimize the output error.</a:t>
            </a:r>
          </a:p>
          <a:p>
            <a:pPr marL="171450" indent="-171450">
              <a:buFont typeface="Arial" panose="020B0604020202020204" pitchFamily="34" charset="0"/>
              <a:buChar char="•"/>
            </a:pPr>
            <a:endParaRPr lang="en-US" sz="1300" dirty="0">
              <a:solidFill>
                <a:srgbClr val="0B5394"/>
              </a:solidFill>
              <a:latin typeface="Pangolin"/>
            </a:endParaRPr>
          </a:p>
          <a:p>
            <a:pPr marL="171450" indent="-171450">
              <a:buFont typeface="Arial" panose="020B0604020202020204" pitchFamily="34" charset="0"/>
              <a:buChar char="•"/>
            </a:pPr>
            <a:r>
              <a:rPr lang="en-US" sz="1300" b="1" u="sng" dirty="0">
                <a:solidFill>
                  <a:srgbClr val="0B5394"/>
                </a:solidFill>
                <a:latin typeface="Pangolin"/>
              </a:rPr>
              <a:t>Step5</a:t>
            </a:r>
            <a:r>
              <a:rPr lang="en-US" sz="1300" dirty="0">
                <a:solidFill>
                  <a:srgbClr val="0B5394"/>
                </a:solidFill>
                <a:latin typeface="Pangolin"/>
              </a:rPr>
              <a:t>: Repeat steps 2-4 with all images in the training set.</a:t>
            </a:r>
          </a:p>
          <a:p>
            <a:endParaRPr lang="en-US" sz="1100" dirty="0"/>
          </a:p>
        </p:txBody>
      </p:sp>
    </p:spTree>
    <p:extLst>
      <p:ext uri="{BB962C8B-B14F-4D97-AF65-F5344CB8AC3E}">
        <p14:creationId xmlns:p14="http://schemas.microsoft.com/office/powerpoint/2010/main" val="2498622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20B85CB-BA30-47F3-9EB5-1E48BBCBA22F}"/>
              </a:ext>
            </a:extLst>
          </p:cNvPr>
          <p:cNvPicPr>
            <a:picLocks noChangeAspect="1"/>
          </p:cNvPicPr>
          <p:nvPr/>
        </p:nvPicPr>
        <p:blipFill>
          <a:blip r:embed="rId2"/>
          <a:stretch>
            <a:fillRect/>
          </a:stretch>
        </p:blipFill>
        <p:spPr>
          <a:xfrm>
            <a:off x="2960849" y="1408310"/>
            <a:ext cx="2660357" cy="2803270"/>
          </a:xfrm>
          <a:prstGeom prst="rect">
            <a:avLst/>
          </a:prstGeom>
        </p:spPr>
      </p:pic>
      <p:sp>
        <p:nvSpPr>
          <p:cNvPr id="6" name="TextBox 5">
            <a:extLst>
              <a:ext uri="{FF2B5EF4-FFF2-40B4-BE49-F238E27FC236}">
                <a16:creationId xmlns:a16="http://schemas.microsoft.com/office/drawing/2014/main" xmlns="" id="{CD566758-6F3E-43E8-847E-E8EAD8E18D39}"/>
              </a:ext>
            </a:extLst>
          </p:cNvPr>
          <p:cNvSpPr txBox="1"/>
          <p:nvPr/>
        </p:nvSpPr>
        <p:spPr>
          <a:xfrm>
            <a:off x="809276" y="658951"/>
            <a:ext cx="7800109" cy="492443"/>
          </a:xfrm>
          <a:prstGeom prst="rect">
            <a:avLst/>
          </a:prstGeom>
          <a:noFill/>
        </p:spPr>
        <p:txBody>
          <a:bodyPr wrap="square" rtlCol="0">
            <a:spAutoFit/>
          </a:bodyPr>
          <a:lstStyle/>
          <a:p>
            <a:r>
              <a:rPr lang="en-US" sz="2600" b="1" dirty="0">
                <a:solidFill>
                  <a:srgbClr val="0B5394"/>
                </a:solidFill>
                <a:latin typeface="Pangolin"/>
              </a:rPr>
              <a:t>Visualizing Convolutional Neural Networks</a:t>
            </a:r>
          </a:p>
        </p:txBody>
      </p:sp>
    </p:spTree>
    <p:extLst>
      <p:ext uri="{BB962C8B-B14F-4D97-AF65-F5344CB8AC3E}">
        <p14:creationId xmlns:p14="http://schemas.microsoft.com/office/powerpoint/2010/main" val="3804551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0"/>
          <p:cNvSpPr txBox="1">
            <a:spLocks noGrp="1"/>
          </p:cNvSpPr>
          <p:nvPr>
            <p:ph type="body" idx="1"/>
          </p:nvPr>
        </p:nvSpPr>
        <p:spPr>
          <a:xfrm>
            <a:off x="764109" y="1215785"/>
            <a:ext cx="4955700" cy="819900"/>
          </a:xfrm>
          <a:prstGeom prst="rect">
            <a:avLst/>
          </a:prstGeom>
        </p:spPr>
        <p:txBody>
          <a:bodyPr spcFirstLastPara="1" wrap="square" lIns="91425" tIns="91425" rIns="91425" bIns="91425" anchor="t" anchorCtr="0">
            <a:noAutofit/>
          </a:bodyPr>
          <a:lstStyle/>
          <a:p>
            <a:pPr marL="0" lvl="0" indent="0">
              <a:buNone/>
            </a:pPr>
            <a:r>
              <a:rPr lang="en-US" sz="1800" i="0" dirty="0"/>
              <a:t>Deep Learning is an continuously-growing and a relatively new concept, the vast amount of resources can be a touch overwhelming for those either looking to get into the field, or those already engraved in it. A good way of cooping is to get a good general knowledge of machine learning and then find a good structured path to follow (be a project or research).</a:t>
            </a:r>
            <a:endParaRPr sz="1800" dirty="0"/>
          </a:p>
        </p:txBody>
      </p:sp>
      <p:sp>
        <p:nvSpPr>
          <p:cNvPr id="87" name="Google Shape;87;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5" name="Google Shape;144;p27">
            <a:extLst>
              <a:ext uri="{FF2B5EF4-FFF2-40B4-BE49-F238E27FC236}">
                <a16:creationId xmlns:a16="http://schemas.microsoft.com/office/drawing/2014/main" xmlns="" id="{6F1CC948-8F35-41F5-84BF-558FD50B005B}"/>
              </a:ext>
            </a:extLst>
          </p:cNvPr>
          <p:cNvSpPr txBox="1">
            <a:spLocks/>
          </p:cNvSpPr>
          <p:nvPr/>
        </p:nvSpPr>
        <p:spPr>
          <a:xfrm>
            <a:off x="866375" y="358385"/>
            <a:ext cx="56262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1pPr>
            <a:lvl2pPr marR="0" lvl="1"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2pPr>
            <a:lvl3pPr marR="0" lvl="2"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3pPr>
            <a:lvl4pPr marR="0" lvl="3"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4pPr>
            <a:lvl5pPr marR="0" lvl="4"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5pPr>
            <a:lvl6pPr marR="0" lvl="5"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6pPr>
            <a:lvl7pPr marR="0" lvl="6"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7pPr>
            <a:lvl8pPr marR="0" lvl="7"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8pPr>
            <a:lvl9pPr marR="0" lvl="8"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9pPr>
          </a:lstStyle>
          <a:p>
            <a:r>
              <a:rPr lang="en-US" dirty="0"/>
              <a:t>Conclusion</a:t>
            </a:r>
          </a:p>
        </p:txBody>
      </p:sp>
      <p:sp>
        <p:nvSpPr>
          <p:cNvPr id="8" name="Google Shape;315;p42">
            <a:extLst>
              <a:ext uri="{FF2B5EF4-FFF2-40B4-BE49-F238E27FC236}">
                <a16:creationId xmlns:a16="http://schemas.microsoft.com/office/drawing/2014/main" xmlns="" id="{D13805FD-56DE-4EE2-9A9A-3BA6EA84E749}"/>
              </a:ext>
            </a:extLst>
          </p:cNvPr>
          <p:cNvSpPr/>
          <p:nvPr/>
        </p:nvSpPr>
        <p:spPr>
          <a:xfrm>
            <a:off x="7176579" y="1056152"/>
            <a:ext cx="1192693" cy="1240161"/>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568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262" name="Google Shape;262;p39"/>
          <p:cNvSpPr txBox="1">
            <a:spLocks noGrp="1"/>
          </p:cNvSpPr>
          <p:nvPr>
            <p:ph type="title" idx="4294967295"/>
          </p:nvPr>
        </p:nvSpPr>
        <p:spPr>
          <a:xfrm>
            <a:off x="671945" y="1010083"/>
            <a:ext cx="3965575" cy="8572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Thanks!</a:t>
            </a:r>
            <a:endParaRPr sz="6000" dirty="0"/>
          </a:p>
        </p:txBody>
      </p:sp>
      <p:sp>
        <p:nvSpPr>
          <p:cNvPr id="263" name="Google Shape;263;p39"/>
          <p:cNvSpPr txBox="1">
            <a:spLocks noGrp="1"/>
          </p:cNvSpPr>
          <p:nvPr>
            <p:ph type="body" idx="4294967295"/>
          </p:nvPr>
        </p:nvSpPr>
        <p:spPr>
          <a:xfrm>
            <a:off x="907473" y="2144423"/>
            <a:ext cx="3965575" cy="21066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Any questions?</a:t>
            </a:r>
            <a:endParaRPr dirty="0"/>
          </a:p>
          <a:p>
            <a:pPr marL="0" lvl="0" indent="0" algn="l" rtl="0">
              <a:spcBef>
                <a:spcPts val="1000"/>
              </a:spcBef>
              <a:spcAft>
                <a:spcPts val="0"/>
              </a:spcAft>
              <a:buClr>
                <a:schemeClr val="dk1"/>
              </a:buClr>
              <a:buSzPts val="1100"/>
              <a:buFont typeface="Arial"/>
              <a:buNone/>
            </a:pPr>
            <a:r>
              <a:rPr lang="en" dirty="0"/>
              <a:t>You can find me at:</a:t>
            </a:r>
          </a:p>
          <a:p>
            <a:pPr marL="0" lvl="0" indent="0" algn="l" rtl="0">
              <a:spcBef>
                <a:spcPts val="1000"/>
              </a:spcBef>
              <a:spcAft>
                <a:spcPts val="0"/>
              </a:spcAft>
              <a:buClr>
                <a:schemeClr val="dk1"/>
              </a:buClr>
              <a:buSzPts val="1100"/>
              <a:buFont typeface="Arial"/>
              <a:buNone/>
            </a:pPr>
            <a:endParaRPr dirty="0"/>
          </a:p>
          <a:p>
            <a:pPr marL="457200" lvl="0" indent="-317500" algn="l" rtl="0">
              <a:spcBef>
                <a:spcPts val="0"/>
              </a:spcBef>
              <a:spcAft>
                <a:spcPts val="0"/>
              </a:spcAft>
              <a:buSzPts val="1400"/>
              <a:buChar char="✗"/>
            </a:pPr>
            <a:r>
              <a:rPr lang="en-US" dirty="0" err="1"/>
              <a:t>Fred.apina</a:t>
            </a:r>
            <a:r>
              <a:rPr lang="en" dirty="0"/>
              <a:t>@</a:t>
            </a:r>
            <a:r>
              <a:rPr lang="en-US" dirty="0" err="1"/>
              <a:t>gmail</a:t>
            </a:r>
            <a:r>
              <a:rPr lang="en"/>
              <a:t>.com</a:t>
            </a:r>
            <a:endParaRPr dirty="0"/>
          </a:p>
        </p:txBody>
      </p:sp>
      <p:sp>
        <p:nvSpPr>
          <p:cNvPr id="264" name="Google Shape;264;p39"/>
          <p:cNvSpPr/>
          <p:nvPr/>
        </p:nvSpPr>
        <p:spPr>
          <a:xfrm>
            <a:off x="5875463" y="1578259"/>
            <a:ext cx="1934246" cy="1786513"/>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0"/>
          <p:cNvSpPr txBox="1">
            <a:spLocks noGrp="1"/>
          </p:cNvSpPr>
          <p:nvPr>
            <p:ph type="body" idx="1"/>
          </p:nvPr>
        </p:nvSpPr>
        <p:spPr>
          <a:xfrm>
            <a:off x="822685" y="796757"/>
            <a:ext cx="5664881" cy="819900"/>
          </a:xfrm>
          <a:prstGeom prst="rect">
            <a:avLst/>
          </a:prstGeom>
        </p:spPr>
        <p:txBody>
          <a:bodyPr spcFirstLastPara="1" wrap="square" lIns="91425" tIns="91425" rIns="91425" bIns="91425" anchor="t" anchorCtr="0">
            <a:noAutofit/>
          </a:bodyPr>
          <a:lstStyle/>
          <a:p>
            <a:pPr marL="0" lvl="0" indent="0">
              <a:buNone/>
            </a:pPr>
            <a:r>
              <a:rPr lang="en" dirty="0"/>
              <a:t>“</a:t>
            </a:r>
            <a:r>
              <a:rPr lang="en-US" i="0" dirty="0"/>
              <a:t>When I think about strong innovations in term of automation, cognitive computing, and artificial intelligence, they will be coming a lot from Tanzania as well.</a:t>
            </a:r>
            <a:r>
              <a:rPr lang="en" dirty="0"/>
              <a:t>”</a:t>
            </a:r>
            <a:endParaRPr dirty="0"/>
          </a:p>
        </p:txBody>
      </p:sp>
      <p:sp>
        <p:nvSpPr>
          <p:cNvPr id="87" name="Google Shape;87;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88" name="Google Shape;88;p20"/>
          <p:cNvSpPr/>
          <p:nvPr/>
        </p:nvSpPr>
        <p:spPr>
          <a:xfrm>
            <a:off x="7098300" y="1076881"/>
            <a:ext cx="1281591" cy="1294312"/>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9"/>
          <p:cNvSpPr txBox="1">
            <a:spLocks noGrp="1"/>
          </p:cNvSpPr>
          <p:nvPr>
            <p:ph type="ctrTitle"/>
          </p:nvPr>
        </p:nvSpPr>
        <p:spPr>
          <a:xfrm>
            <a:off x="2703525" y="1996452"/>
            <a:ext cx="3486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a:p>
            <a:r>
              <a:rPr lang="en-US" b="1" dirty="0"/>
              <a:t>What are Convolutional Neural Networks?</a:t>
            </a:r>
          </a:p>
        </p:txBody>
      </p:sp>
      <p:sp>
        <p:nvSpPr>
          <p:cNvPr id="81" name="Google Shape;81;p1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34AD6ED-19F7-4374-8FFE-08D8B919D61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3" name="TextBox 2">
            <a:extLst>
              <a:ext uri="{FF2B5EF4-FFF2-40B4-BE49-F238E27FC236}">
                <a16:creationId xmlns:a16="http://schemas.microsoft.com/office/drawing/2014/main" xmlns="" id="{098A5BD4-7F41-413A-8EA7-D57D0C9C08F8}"/>
              </a:ext>
            </a:extLst>
          </p:cNvPr>
          <p:cNvSpPr txBox="1"/>
          <p:nvPr/>
        </p:nvSpPr>
        <p:spPr>
          <a:xfrm>
            <a:off x="873242" y="1016371"/>
            <a:ext cx="7034873" cy="1389868"/>
          </a:xfrm>
          <a:prstGeom prst="rect">
            <a:avLst/>
          </a:prstGeom>
          <a:noFill/>
        </p:spPr>
        <p:txBody>
          <a:bodyPr wrap="square" rtlCol="0">
            <a:spAutoFit/>
          </a:bodyPr>
          <a:lstStyle/>
          <a:p>
            <a:pPr>
              <a:lnSpc>
                <a:spcPct val="106000"/>
              </a:lnSpc>
              <a:buClr>
                <a:srgbClr val="0B5394"/>
              </a:buClr>
              <a:buSzPts val="1400"/>
            </a:pPr>
            <a:r>
              <a:rPr lang="en-US" sz="4800" dirty="0">
                <a:solidFill>
                  <a:srgbClr val="0B5394"/>
                </a:solidFill>
                <a:latin typeface="Pangolin"/>
                <a:sym typeface="Pangolin"/>
              </a:rPr>
              <a:t>CNN</a:t>
            </a:r>
          </a:p>
          <a:p>
            <a:pPr>
              <a:lnSpc>
                <a:spcPct val="106000"/>
              </a:lnSpc>
              <a:buClr>
                <a:srgbClr val="0B5394"/>
              </a:buClr>
              <a:buSzPts val="1400"/>
            </a:pPr>
            <a:endParaRPr lang="en-US" sz="3200" dirty="0">
              <a:solidFill>
                <a:srgbClr val="0B5394"/>
              </a:solidFill>
              <a:latin typeface="Pangolin"/>
              <a:sym typeface="Pangolin"/>
            </a:endParaRPr>
          </a:p>
        </p:txBody>
      </p:sp>
      <p:sp>
        <p:nvSpPr>
          <p:cNvPr id="4" name="TextBox 3">
            <a:extLst>
              <a:ext uri="{FF2B5EF4-FFF2-40B4-BE49-F238E27FC236}">
                <a16:creationId xmlns:a16="http://schemas.microsoft.com/office/drawing/2014/main" xmlns="" id="{F369187F-BF66-436E-A423-61D5503E918B}"/>
              </a:ext>
            </a:extLst>
          </p:cNvPr>
          <p:cNvSpPr txBox="1"/>
          <p:nvPr/>
        </p:nvSpPr>
        <p:spPr>
          <a:xfrm>
            <a:off x="873242" y="1960418"/>
            <a:ext cx="6862096" cy="1938992"/>
          </a:xfrm>
          <a:prstGeom prst="rect">
            <a:avLst/>
          </a:prstGeom>
          <a:noFill/>
        </p:spPr>
        <p:txBody>
          <a:bodyPr wrap="square" rtlCol="0">
            <a:spAutoFit/>
          </a:bodyPr>
          <a:lstStyle/>
          <a:p>
            <a:r>
              <a:rPr lang="en-US" sz="2000" dirty="0">
                <a:solidFill>
                  <a:srgbClr val="0B5394"/>
                </a:solidFill>
                <a:latin typeface="Pangolin"/>
              </a:rPr>
              <a:t>Convolutional Neural Networks (</a:t>
            </a:r>
            <a:r>
              <a:rPr lang="en-US" sz="2000" dirty="0" err="1">
                <a:solidFill>
                  <a:srgbClr val="0B5394"/>
                </a:solidFill>
                <a:latin typeface="Pangolin"/>
              </a:rPr>
              <a:t>ConvNets</a:t>
            </a:r>
            <a:r>
              <a:rPr lang="en-US" sz="2000" dirty="0">
                <a:solidFill>
                  <a:srgbClr val="0B5394"/>
                </a:solidFill>
                <a:latin typeface="Pangolin"/>
              </a:rPr>
              <a:t> or CNNs) are a category of Neural Networks that have proven very effective in areas such as image recognition and classification. </a:t>
            </a:r>
            <a:r>
              <a:rPr lang="en-US" sz="2000" dirty="0" err="1">
                <a:solidFill>
                  <a:srgbClr val="0B5394"/>
                </a:solidFill>
                <a:latin typeface="Pangolin"/>
              </a:rPr>
              <a:t>ConvNets</a:t>
            </a:r>
            <a:r>
              <a:rPr lang="en-US" sz="2000" dirty="0">
                <a:solidFill>
                  <a:srgbClr val="0B5394"/>
                </a:solidFill>
                <a:latin typeface="Pangolin"/>
              </a:rPr>
              <a:t> have been successful in identifying faces, objects and traffic signs apart from powering vision in robots and self driving cars.</a:t>
            </a:r>
          </a:p>
        </p:txBody>
      </p:sp>
    </p:spTree>
    <p:extLst>
      <p:ext uri="{BB962C8B-B14F-4D97-AF65-F5344CB8AC3E}">
        <p14:creationId xmlns:p14="http://schemas.microsoft.com/office/powerpoint/2010/main" val="358376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6F679221-5ED7-4628-9CD2-B0490F0478A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pic>
        <p:nvPicPr>
          <p:cNvPr id="6" name="Picture 5">
            <a:extLst>
              <a:ext uri="{FF2B5EF4-FFF2-40B4-BE49-F238E27FC236}">
                <a16:creationId xmlns:a16="http://schemas.microsoft.com/office/drawing/2014/main" xmlns="" id="{5FE8A993-E166-4964-8252-AA50F288141F}"/>
              </a:ext>
            </a:extLst>
          </p:cNvPr>
          <p:cNvPicPr>
            <a:picLocks noChangeAspect="1"/>
          </p:cNvPicPr>
          <p:nvPr/>
        </p:nvPicPr>
        <p:blipFill>
          <a:blip r:embed="rId2"/>
          <a:stretch>
            <a:fillRect/>
          </a:stretch>
        </p:blipFill>
        <p:spPr>
          <a:xfrm>
            <a:off x="-26697" y="687469"/>
            <a:ext cx="9227156" cy="3731019"/>
          </a:xfrm>
          <a:prstGeom prst="rect">
            <a:avLst/>
          </a:prstGeom>
        </p:spPr>
      </p:pic>
    </p:spTree>
    <p:extLst>
      <p:ext uri="{BB962C8B-B14F-4D97-AF65-F5344CB8AC3E}">
        <p14:creationId xmlns:p14="http://schemas.microsoft.com/office/powerpoint/2010/main" val="39175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3BFBB71-15B9-47CC-BE53-BAB0036E2B9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3" name="TextBox 2">
            <a:extLst>
              <a:ext uri="{FF2B5EF4-FFF2-40B4-BE49-F238E27FC236}">
                <a16:creationId xmlns:a16="http://schemas.microsoft.com/office/drawing/2014/main" xmlns="" id="{DF154C39-85C9-4219-887B-3F3AFEDEBA57}"/>
              </a:ext>
            </a:extLst>
          </p:cNvPr>
          <p:cNvSpPr txBox="1"/>
          <p:nvPr/>
        </p:nvSpPr>
        <p:spPr>
          <a:xfrm>
            <a:off x="814283" y="1094610"/>
            <a:ext cx="7829133" cy="400110"/>
          </a:xfrm>
          <a:prstGeom prst="rect">
            <a:avLst/>
          </a:prstGeom>
          <a:noFill/>
        </p:spPr>
        <p:txBody>
          <a:bodyPr wrap="square" rtlCol="0">
            <a:spAutoFit/>
          </a:bodyPr>
          <a:lstStyle/>
          <a:p>
            <a:r>
              <a:rPr lang="en-US" sz="2000" dirty="0">
                <a:solidFill>
                  <a:srgbClr val="0B5394"/>
                </a:solidFill>
                <a:latin typeface="Pangolin"/>
              </a:rPr>
              <a:t>There are four main operations in the </a:t>
            </a:r>
            <a:r>
              <a:rPr lang="en-US" sz="2000" dirty="0" err="1">
                <a:solidFill>
                  <a:srgbClr val="0B5394"/>
                </a:solidFill>
                <a:latin typeface="Pangolin"/>
              </a:rPr>
              <a:t>ConvNet</a:t>
            </a:r>
            <a:endParaRPr lang="en-US" sz="2000" dirty="0">
              <a:solidFill>
                <a:srgbClr val="0B5394"/>
              </a:solidFill>
              <a:latin typeface="Pangolin"/>
            </a:endParaRPr>
          </a:p>
        </p:txBody>
      </p:sp>
      <p:sp>
        <p:nvSpPr>
          <p:cNvPr id="4" name="TextBox 3">
            <a:extLst>
              <a:ext uri="{FF2B5EF4-FFF2-40B4-BE49-F238E27FC236}">
                <a16:creationId xmlns:a16="http://schemas.microsoft.com/office/drawing/2014/main" xmlns="" id="{12999F7E-07A2-48C4-A371-2D242E8E4E3F}"/>
              </a:ext>
            </a:extLst>
          </p:cNvPr>
          <p:cNvSpPr txBox="1"/>
          <p:nvPr/>
        </p:nvSpPr>
        <p:spPr>
          <a:xfrm>
            <a:off x="891039" y="1655264"/>
            <a:ext cx="7675620" cy="1538883"/>
          </a:xfrm>
          <a:prstGeom prst="rect">
            <a:avLst/>
          </a:prstGeom>
          <a:noFill/>
        </p:spPr>
        <p:txBody>
          <a:bodyPr wrap="square" rtlCol="0">
            <a:spAutoFit/>
          </a:bodyPr>
          <a:lstStyle/>
          <a:p>
            <a:pPr marL="457200" indent="-457200">
              <a:buFont typeface="+mj-lt"/>
              <a:buAutoNum type="arabicPeriod"/>
            </a:pPr>
            <a:r>
              <a:rPr lang="en-US" sz="2000" dirty="0">
                <a:solidFill>
                  <a:srgbClr val="0B5394"/>
                </a:solidFill>
                <a:latin typeface="Pangolin"/>
              </a:rPr>
              <a:t>Convolution</a:t>
            </a:r>
          </a:p>
          <a:p>
            <a:pPr marL="457200" indent="-457200">
              <a:buFont typeface="+mj-lt"/>
              <a:buAutoNum type="arabicPeriod"/>
            </a:pPr>
            <a:r>
              <a:rPr lang="en-US" sz="2000" dirty="0">
                <a:solidFill>
                  <a:srgbClr val="0B5394"/>
                </a:solidFill>
                <a:latin typeface="Pangolin"/>
              </a:rPr>
              <a:t>Non Linearity (</a:t>
            </a:r>
            <a:r>
              <a:rPr lang="en-US" sz="2000" dirty="0" err="1">
                <a:solidFill>
                  <a:srgbClr val="0B5394"/>
                </a:solidFill>
                <a:latin typeface="Pangolin"/>
              </a:rPr>
              <a:t>ReLU</a:t>
            </a:r>
            <a:r>
              <a:rPr lang="en-US" sz="2000" dirty="0">
                <a:solidFill>
                  <a:srgbClr val="0B5394"/>
                </a:solidFill>
                <a:latin typeface="Pangolin"/>
              </a:rPr>
              <a:t>)</a:t>
            </a:r>
          </a:p>
          <a:p>
            <a:pPr marL="457200" indent="-457200">
              <a:buFont typeface="+mj-lt"/>
              <a:buAutoNum type="arabicPeriod"/>
            </a:pPr>
            <a:r>
              <a:rPr lang="en-US" sz="2000" dirty="0">
                <a:solidFill>
                  <a:srgbClr val="0B5394"/>
                </a:solidFill>
                <a:latin typeface="Pangolin"/>
              </a:rPr>
              <a:t>Pooling or Sub Sampling</a:t>
            </a:r>
          </a:p>
          <a:p>
            <a:pPr marL="457200" indent="-457200">
              <a:buFont typeface="+mj-lt"/>
              <a:buAutoNum type="arabicPeriod"/>
            </a:pPr>
            <a:r>
              <a:rPr lang="en-US" sz="2000" dirty="0">
                <a:solidFill>
                  <a:srgbClr val="0B5394"/>
                </a:solidFill>
                <a:latin typeface="Pangolin"/>
              </a:rPr>
              <a:t>Classification (Fully Connected Layer)</a:t>
            </a:r>
          </a:p>
          <a:p>
            <a:endParaRPr lang="en-US" dirty="0"/>
          </a:p>
        </p:txBody>
      </p:sp>
    </p:spTree>
    <p:extLst>
      <p:ext uri="{BB962C8B-B14F-4D97-AF65-F5344CB8AC3E}">
        <p14:creationId xmlns:p14="http://schemas.microsoft.com/office/powerpoint/2010/main" val="96505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4B66F59C-E442-44C2-9D1A-827AE6E3F49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3" name="TextBox 2">
            <a:extLst>
              <a:ext uri="{FF2B5EF4-FFF2-40B4-BE49-F238E27FC236}">
                <a16:creationId xmlns:a16="http://schemas.microsoft.com/office/drawing/2014/main" xmlns="" id="{C84D061A-57B6-4214-A0FD-CB9ABBA933D4}"/>
              </a:ext>
            </a:extLst>
          </p:cNvPr>
          <p:cNvSpPr txBox="1"/>
          <p:nvPr/>
        </p:nvSpPr>
        <p:spPr>
          <a:xfrm>
            <a:off x="800934" y="1074587"/>
            <a:ext cx="7795760" cy="738664"/>
          </a:xfrm>
          <a:prstGeom prst="rect">
            <a:avLst/>
          </a:prstGeom>
          <a:noFill/>
        </p:spPr>
        <p:txBody>
          <a:bodyPr wrap="square" rtlCol="0">
            <a:spAutoFit/>
          </a:bodyPr>
          <a:lstStyle/>
          <a:p>
            <a:r>
              <a:rPr lang="en-US" sz="2800" b="1" dirty="0">
                <a:solidFill>
                  <a:srgbClr val="0B5394"/>
                </a:solidFill>
                <a:latin typeface="Pangolin"/>
              </a:rPr>
              <a:t>An Image is a matrix of pixel values</a:t>
            </a:r>
          </a:p>
          <a:p>
            <a:endParaRPr lang="en-US" dirty="0"/>
          </a:p>
        </p:txBody>
      </p:sp>
      <p:pic>
        <p:nvPicPr>
          <p:cNvPr id="5" name="Picture 4">
            <a:extLst>
              <a:ext uri="{FF2B5EF4-FFF2-40B4-BE49-F238E27FC236}">
                <a16:creationId xmlns:a16="http://schemas.microsoft.com/office/drawing/2014/main" xmlns="" id="{48BAA78F-BD45-4AC5-AE60-C6C374452F80}"/>
              </a:ext>
            </a:extLst>
          </p:cNvPr>
          <p:cNvPicPr>
            <a:picLocks noChangeAspect="1"/>
          </p:cNvPicPr>
          <p:nvPr/>
        </p:nvPicPr>
        <p:blipFill>
          <a:blip r:embed="rId2"/>
          <a:stretch>
            <a:fillRect/>
          </a:stretch>
        </p:blipFill>
        <p:spPr>
          <a:xfrm>
            <a:off x="2845402" y="1623977"/>
            <a:ext cx="2794510" cy="2794510"/>
          </a:xfrm>
          <a:prstGeom prst="rect">
            <a:avLst/>
          </a:prstGeom>
        </p:spPr>
      </p:pic>
    </p:spTree>
    <p:extLst>
      <p:ext uri="{BB962C8B-B14F-4D97-AF65-F5344CB8AC3E}">
        <p14:creationId xmlns:p14="http://schemas.microsoft.com/office/powerpoint/2010/main" val="164521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1F83D49-5874-45F1-BFA0-C25D807E358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3" name="TextBox 2">
            <a:extLst>
              <a:ext uri="{FF2B5EF4-FFF2-40B4-BE49-F238E27FC236}">
                <a16:creationId xmlns:a16="http://schemas.microsoft.com/office/drawing/2014/main" xmlns="" id="{7399B515-F869-4712-AC6C-C1195C2C8306}"/>
              </a:ext>
            </a:extLst>
          </p:cNvPr>
          <p:cNvSpPr txBox="1"/>
          <p:nvPr/>
        </p:nvSpPr>
        <p:spPr>
          <a:xfrm>
            <a:off x="834307" y="1107959"/>
            <a:ext cx="7815784" cy="1200329"/>
          </a:xfrm>
          <a:prstGeom prst="rect">
            <a:avLst/>
          </a:prstGeom>
          <a:noFill/>
        </p:spPr>
        <p:txBody>
          <a:bodyPr wrap="square" rtlCol="0">
            <a:spAutoFit/>
          </a:bodyPr>
          <a:lstStyle/>
          <a:p>
            <a:r>
              <a:rPr lang="en-US" sz="1800" dirty="0">
                <a:solidFill>
                  <a:srgbClr val="0B5394"/>
                </a:solidFill>
                <a:latin typeface="Pangolin"/>
                <a:hlinkClick r:id="rId2">
                  <a:extLst>
                    <a:ext uri="{A12FA001-AC4F-418D-AE19-62706E023703}">
                      <ahyp:hlinkClr xmlns:ahyp="http://schemas.microsoft.com/office/drawing/2018/hyperlinkcolor" xmlns="" val="tx"/>
                    </a:ext>
                  </a:extLst>
                </a:hlinkClick>
              </a:rPr>
              <a:t>Channel</a:t>
            </a:r>
            <a:r>
              <a:rPr lang="en-US" sz="1800" dirty="0">
                <a:solidFill>
                  <a:srgbClr val="0B5394"/>
                </a:solidFill>
                <a:latin typeface="Pangolin"/>
              </a:rPr>
              <a:t> is a conventional term used to refer to a certain component of an image. An image from a standard digital camera will have three channels – red, green and blue – you can imagine those as three 2d-matrices stacked over each other (one for each color), each having pixel values in the range 0 to 255</a:t>
            </a:r>
          </a:p>
        </p:txBody>
      </p:sp>
      <p:pic>
        <p:nvPicPr>
          <p:cNvPr id="5" name="Picture 4">
            <a:extLst>
              <a:ext uri="{FF2B5EF4-FFF2-40B4-BE49-F238E27FC236}">
                <a16:creationId xmlns:a16="http://schemas.microsoft.com/office/drawing/2014/main" xmlns="" id="{520EA3B9-5322-42A5-9A57-B74F4E4743B8}"/>
              </a:ext>
            </a:extLst>
          </p:cNvPr>
          <p:cNvPicPr>
            <a:picLocks noChangeAspect="1"/>
          </p:cNvPicPr>
          <p:nvPr/>
        </p:nvPicPr>
        <p:blipFill>
          <a:blip r:embed="rId3"/>
          <a:stretch>
            <a:fillRect/>
          </a:stretch>
        </p:blipFill>
        <p:spPr>
          <a:xfrm>
            <a:off x="2057816" y="2571750"/>
            <a:ext cx="4803521" cy="1738417"/>
          </a:xfrm>
          <a:prstGeom prst="rect">
            <a:avLst/>
          </a:prstGeom>
        </p:spPr>
      </p:pic>
    </p:spTree>
    <p:extLst>
      <p:ext uri="{BB962C8B-B14F-4D97-AF65-F5344CB8AC3E}">
        <p14:creationId xmlns:p14="http://schemas.microsoft.com/office/powerpoint/2010/main" val="92316954"/>
      </p:ext>
    </p:extLst>
  </p:cSld>
  <p:clrMapOvr>
    <a:masterClrMapping/>
  </p:clrMapOvr>
</p:sld>
</file>

<file path=ppt/theme/theme1.xml><?xml version="1.0" encoding="utf-8"?>
<a:theme xmlns:a="http://schemas.openxmlformats.org/drawingml/2006/main" name="Jaqu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2028</TotalTime>
  <Words>430</Words>
  <Application>Microsoft Office PowerPoint</Application>
  <PresentationFormat>On-screen Show (16:9)</PresentationFormat>
  <Paragraphs>85</Paragraphs>
  <Slides>25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Inconsolata</vt:lpstr>
      <vt:lpstr>Pangolin</vt:lpstr>
      <vt:lpstr>Arial</vt:lpstr>
      <vt:lpstr>Jaques template</vt:lpstr>
      <vt:lpstr>Convolutional Neural Networks</vt:lpstr>
      <vt:lpstr>Hello!</vt:lpstr>
      <vt:lpstr>PowerPoint Presentation</vt:lpstr>
      <vt:lpstr>1. What are Convolutional 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hardware and software</dc:title>
  <cp:lastModifiedBy>USER</cp:lastModifiedBy>
  <cp:revision>77</cp:revision>
  <dcterms:modified xsi:type="dcterms:W3CDTF">2019-01-23T12:35:10Z</dcterms:modified>
</cp:coreProperties>
</file>