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2" r:id="rId1"/>
  </p:sldMasterIdLst>
  <p:notesMasterIdLst>
    <p:notesMasterId r:id="rId27"/>
  </p:notesMasterIdLst>
  <p:sldIdLst>
    <p:sldId id="256" r:id="rId2"/>
    <p:sldId id="258" r:id="rId3"/>
    <p:sldId id="260" r:id="rId4"/>
    <p:sldId id="259" r:id="rId5"/>
    <p:sldId id="306" r:id="rId6"/>
    <p:sldId id="305" r:id="rId7"/>
    <p:sldId id="329" r:id="rId8"/>
    <p:sldId id="330" r:id="rId9"/>
    <p:sldId id="331" r:id="rId10"/>
    <p:sldId id="333" r:id="rId11"/>
    <p:sldId id="334" r:id="rId12"/>
    <p:sldId id="335" r:id="rId13"/>
    <p:sldId id="336" r:id="rId14"/>
    <p:sldId id="322" r:id="rId15"/>
    <p:sldId id="337" r:id="rId16"/>
    <p:sldId id="340" r:id="rId17"/>
    <p:sldId id="339" r:id="rId18"/>
    <p:sldId id="341" r:id="rId19"/>
    <p:sldId id="342" r:id="rId20"/>
    <p:sldId id="344" r:id="rId21"/>
    <p:sldId id="345" r:id="rId22"/>
    <p:sldId id="343" r:id="rId23"/>
    <p:sldId id="347" r:id="rId24"/>
    <p:sldId id="303" r:id="rId25"/>
    <p:sldId id="279" r:id="rId26"/>
  </p:sldIdLst>
  <p:sldSz cx="9144000" cy="5143500" type="screen16x9"/>
  <p:notesSz cx="6858000" cy="9144000"/>
  <p:embeddedFontLst>
    <p:embeddedFont>
      <p:font typeface="Inconsolata" panose="020B0604020202020204" charset="0"/>
      <p:regular r:id="rId28"/>
      <p:bold r:id="rId29"/>
    </p:embeddedFont>
    <p:embeddedFont>
      <p:font typeface="Pangolin" panose="020B0604020202020204" charset="0"/>
      <p:regular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CFB853E-66BB-435A-A7E0-C910A7E77221}">
  <a:tblStyle styleId="{3CFB853E-66BB-435A-A7E0-C910A7E7722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60"/>
  </p:normalViewPr>
  <p:slideViewPr>
    <p:cSldViewPr snapToGrid="0">
      <p:cViewPr varScale="1">
        <p:scale>
          <a:sx n="143" d="100"/>
          <a:sy n="143" d="100"/>
        </p:scale>
        <p:origin x="68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73533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745450" y="1197750"/>
            <a:ext cx="3434100" cy="2748000"/>
          </a:xfrm>
          <a:prstGeom prst="rect">
            <a:avLst/>
          </a:prstGeom>
        </p:spPr>
        <p:txBody>
          <a:bodyPr spcFirstLastPara="1" wrap="square" lIns="91425" tIns="91425" rIns="91425" bIns="91425" anchor="ctr" anchorCtr="0"/>
          <a:lstStyle>
            <a:lvl1pPr lvl="0" algn="ctr">
              <a:spcBef>
                <a:spcPts val="0"/>
              </a:spcBef>
              <a:spcAft>
                <a:spcPts val="0"/>
              </a:spcAft>
              <a:buClr>
                <a:srgbClr val="0B5394"/>
              </a:buClr>
              <a:buSzPts val="3600"/>
              <a:buFont typeface="Pangolin"/>
              <a:buNone/>
              <a:defRPr sz="3600">
                <a:solidFill>
                  <a:srgbClr val="0B5394"/>
                </a:solidFill>
                <a:latin typeface="Pangolin"/>
                <a:ea typeface="Pangolin"/>
                <a:cs typeface="Pangolin"/>
                <a:sym typeface="Pangolin"/>
              </a:defRPr>
            </a:lvl1pPr>
            <a:lvl2pPr lvl="1" algn="ctr">
              <a:spcBef>
                <a:spcPts val="0"/>
              </a:spcBef>
              <a:spcAft>
                <a:spcPts val="0"/>
              </a:spcAft>
              <a:buClr>
                <a:srgbClr val="0B5394"/>
              </a:buClr>
              <a:buSzPts val="3600"/>
              <a:buFont typeface="Pangolin"/>
              <a:buNone/>
              <a:defRPr sz="3600">
                <a:solidFill>
                  <a:srgbClr val="0B5394"/>
                </a:solidFill>
                <a:latin typeface="Pangolin"/>
                <a:ea typeface="Pangolin"/>
                <a:cs typeface="Pangolin"/>
                <a:sym typeface="Pangolin"/>
              </a:defRPr>
            </a:lvl2pPr>
            <a:lvl3pPr lvl="2" algn="ctr">
              <a:spcBef>
                <a:spcPts val="0"/>
              </a:spcBef>
              <a:spcAft>
                <a:spcPts val="0"/>
              </a:spcAft>
              <a:buClr>
                <a:srgbClr val="0B5394"/>
              </a:buClr>
              <a:buSzPts val="3600"/>
              <a:buFont typeface="Pangolin"/>
              <a:buNone/>
              <a:defRPr sz="3600">
                <a:solidFill>
                  <a:srgbClr val="0B5394"/>
                </a:solidFill>
                <a:latin typeface="Pangolin"/>
                <a:ea typeface="Pangolin"/>
                <a:cs typeface="Pangolin"/>
                <a:sym typeface="Pangolin"/>
              </a:defRPr>
            </a:lvl3pPr>
            <a:lvl4pPr lvl="3" algn="ctr">
              <a:spcBef>
                <a:spcPts val="0"/>
              </a:spcBef>
              <a:spcAft>
                <a:spcPts val="0"/>
              </a:spcAft>
              <a:buClr>
                <a:srgbClr val="0B5394"/>
              </a:buClr>
              <a:buSzPts val="3600"/>
              <a:buFont typeface="Pangolin"/>
              <a:buNone/>
              <a:defRPr sz="3600">
                <a:solidFill>
                  <a:srgbClr val="0B5394"/>
                </a:solidFill>
                <a:latin typeface="Pangolin"/>
                <a:ea typeface="Pangolin"/>
                <a:cs typeface="Pangolin"/>
                <a:sym typeface="Pangolin"/>
              </a:defRPr>
            </a:lvl4pPr>
            <a:lvl5pPr lvl="4" algn="ctr">
              <a:spcBef>
                <a:spcPts val="0"/>
              </a:spcBef>
              <a:spcAft>
                <a:spcPts val="0"/>
              </a:spcAft>
              <a:buClr>
                <a:srgbClr val="0B5394"/>
              </a:buClr>
              <a:buSzPts val="3600"/>
              <a:buFont typeface="Pangolin"/>
              <a:buNone/>
              <a:defRPr sz="3600">
                <a:solidFill>
                  <a:srgbClr val="0B5394"/>
                </a:solidFill>
                <a:latin typeface="Pangolin"/>
                <a:ea typeface="Pangolin"/>
                <a:cs typeface="Pangolin"/>
                <a:sym typeface="Pangolin"/>
              </a:defRPr>
            </a:lvl5pPr>
            <a:lvl6pPr lvl="5" algn="ctr">
              <a:spcBef>
                <a:spcPts val="0"/>
              </a:spcBef>
              <a:spcAft>
                <a:spcPts val="0"/>
              </a:spcAft>
              <a:buClr>
                <a:srgbClr val="0B5394"/>
              </a:buClr>
              <a:buSzPts val="3600"/>
              <a:buFont typeface="Pangolin"/>
              <a:buNone/>
              <a:defRPr sz="3600">
                <a:solidFill>
                  <a:srgbClr val="0B5394"/>
                </a:solidFill>
                <a:latin typeface="Pangolin"/>
                <a:ea typeface="Pangolin"/>
                <a:cs typeface="Pangolin"/>
                <a:sym typeface="Pangolin"/>
              </a:defRPr>
            </a:lvl6pPr>
            <a:lvl7pPr lvl="6" algn="ctr">
              <a:spcBef>
                <a:spcPts val="0"/>
              </a:spcBef>
              <a:spcAft>
                <a:spcPts val="0"/>
              </a:spcAft>
              <a:buClr>
                <a:srgbClr val="0B5394"/>
              </a:buClr>
              <a:buSzPts val="3600"/>
              <a:buFont typeface="Pangolin"/>
              <a:buNone/>
              <a:defRPr sz="3600">
                <a:solidFill>
                  <a:srgbClr val="0B5394"/>
                </a:solidFill>
                <a:latin typeface="Pangolin"/>
                <a:ea typeface="Pangolin"/>
                <a:cs typeface="Pangolin"/>
                <a:sym typeface="Pangolin"/>
              </a:defRPr>
            </a:lvl7pPr>
            <a:lvl8pPr lvl="7" algn="ctr">
              <a:spcBef>
                <a:spcPts val="0"/>
              </a:spcBef>
              <a:spcAft>
                <a:spcPts val="0"/>
              </a:spcAft>
              <a:buClr>
                <a:srgbClr val="0B5394"/>
              </a:buClr>
              <a:buSzPts val="3600"/>
              <a:buFont typeface="Pangolin"/>
              <a:buNone/>
              <a:defRPr sz="3600">
                <a:solidFill>
                  <a:srgbClr val="0B5394"/>
                </a:solidFill>
                <a:latin typeface="Pangolin"/>
                <a:ea typeface="Pangolin"/>
                <a:cs typeface="Pangolin"/>
                <a:sym typeface="Pangolin"/>
              </a:defRPr>
            </a:lvl8pPr>
            <a:lvl9pPr lvl="8" algn="ctr">
              <a:spcBef>
                <a:spcPts val="0"/>
              </a:spcBef>
              <a:spcAft>
                <a:spcPts val="0"/>
              </a:spcAft>
              <a:buClr>
                <a:srgbClr val="0B5394"/>
              </a:buClr>
              <a:buSzPts val="3600"/>
              <a:buFont typeface="Pangolin"/>
              <a:buNone/>
              <a:defRPr sz="3600">
                <a:solidFill>
                  <a:srgbClr val="0B5394"/>
                </a:solidFill>
                <a:latin typeface="Pangolin"/>
                <a:ea typeface="Pangolin"/>
                <a:cs typeface="Pangolin"/>
                <a:sym typeface="Pangolin"/>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2703525" y="1735750"/>
            <a:ext cx="3486300" cy="1159800"/>
          </a:xfrm>
          <a:prstGeom prst="rect">
            <a:avLst/>
          </a:prstGeom>
        </p:spPr>
        <p:txBody>
          <a:bodyPr spcFirstLastPara="1" wrap="square" lIns="91425" tIns="91425" rIns="91425" bIns="91425" anchor="b" anchorCtr="0"/>
          <a:lstStyle>
            <a:lvl1pPr lvl="0" algn="ctr" rtl="0">
              <a:spcBef>
                <a:spcPts val="0"/>
              </a:spcBef>
              <a:spcAft>
                <a:spcPts val="0"/>
              </a:spcAft>
              <a:buClr>
                <a:srgbClr val="0B5394"/>
              </a:buClr>
              <a:buSzPts val="3000"/>
              <a:buFont typeface="Pangolin"/>
              <a:buNone/>
              <a:defRPr sz="3000">
                <a:solidFill>
                  <a:srgbClr val="0B5394"/>
                </a:solidFill>
                <a:latin typeface="Pangolin"/>
                <a:ea typeface="Pangolin"/>
                <a:cs typeface="Pangolin"/>
                <a:sym typeface="Pangolin"/>
              </a:defRPr>
            </a:lvl1pPr>
            <a:lvl2pPr lvl="1" algn="ctr" rtl="0">
              <a:spcBef>
                <a:spcPts val="0"/>
              </a:spcBef>
              <a:spcAft>
                <a:spcPts val="0"/>
              </a:spcAft>
              <a:buClr>
                <a:srgbClr val="0B5394"/>
              </a:buClr>
              <a:buSzPts val="3000"/>
              <a:buFont typeface="Pangolin"/>
              <a:buNone/>
              <a:defRPr sz="3000">
                <a:solidFill>
                  <a:srgbClr val="0B5394"/>
                </a:solidFill>
                <a:latin typeface="Pangolin"/>
                <a:ea typeface="Pangolin"/>
                <a:cs typeface="Pangolin"/>
                <a:sym typeface="Pangolin"/>
              </a:defRPr>
            </a:lvl2pPr>
            <a:lvl3pPr lvl="2" algn="ctr" rtl="0">
              <a:spcBef>
                <a:spcPts val="0"/>
              </a:spcBef>
              <a:spcAft>
                <a:spcPts val="0"/>
              </a:spcAft>
              <a:buClr>
                <a:srgbClr val="0B5394"/>
              </a:buClr>
              <a:buSzPts val="3000"/>
              <a:buFont typeface="Pangolin"/>
              <a:buNone/>
              <a:defRPr sz="3000">
                <a:solidFill>
                  <a:srgbClr val="0B5394"/>
                </a:solidFill>
                <a:latin typeface="Pangolin"/>
                <a:ea typeface="Pangolin"/>
                <a:cs typeface="Pangolin"/>
                <a:sym typeface="Pangolin"/>
              </a:defRPr>
            </a:lvl3pPr>
            <a:lvl4pPr lvl="3" algn="ctr" rtl="0">
              <a:spcBef>
                <a:spcPts val="0"/>
              </a:spcBef>
              <a:spcAft>
                <a:spcPts val="0"/>
              </a:spcAft>
              <a:buClr>
                <a:srgbClr val="0B5394"/>
              </a:buClr>
              <a:buSzPts val="3000"/>
              <a:buFont typeface="Pangolin"/>
              <a:buNone/>
              <a:defRPr sz="3000">
                <a:solidFill>
                  <a:srgbClr val="0B5394"/>
                </a:solidFill>
                <a:latin typeface="Pangolin"/>
                <a:ea typeface="Pangolin"/>
                <a:cs typeface="Pangolin"/>
                <a:sym typeface="Pangolin"/>
              </a:defRPr>
            </a:lvl4pPr>
            <a:lvl5pPr lvl="4" algn="ctr" rtl="0">
              <a:spcBef>
                <a:spcPts val="0"/>
              </a:spcBef>
              <a:spcAft>
                <a:spcPts val="0"/>
              </a:spcAft>
              <a:buClr>
                <a:srgbClr val="0B5394"/>
              </a:buClr>
              <a:buSzPts val="3000"/>
              <a:buFont typeface="Pangolin"/>
              <a:buNone/>
              <a:defRPr sz="3000">
                <a:solidFill>
                  <a:srgbClr val="0B5394"/>
                </a:solidFill>
                <a:latin typeface="Pangolin"/>
                <a:ea typeface="Pangolin"/>
                <a:cs typeface="Pangolin"/>
                <a:sym typeface="Pangolin"/>
              </a:defRPr>
            </a:lvl5pPr>
            <a:lvl6pPr lvl="5" algn="ctr" rtl="0">
              <a:spcBef>
                <a:spcPts val="0"/>
              </a:spcBef>
              <a:spcAft>
                <a:spcPts val="0"/>
              </a:spcAft>
              <a:buClr>
                <a:srgbClr val="0B5394"/>
              </a:buClr>
              <a:buSzPts val="3000"/>
              <a:buFont typeface="Pangolin"/>
              <a:buNone/>
              <a:defRPr sz="3000">
                <a:solidFill>
                  <a:srgbClr val="0B5394"/>
                </a:solidFill>
                <a:latin typeface="Pangolin"/>
                <a:ea typeface="Pangolin"/>
                <a:cs typeface="Pangolin"/>
                <a:sym typeface="Pangolin"/>
              </a:defRPr>
            </a:lvl6pPr>
            <a:lvl7pPr lvl="6" algn="ctr" rtl="0">
              <a:spcBef>
                <a:spcPts val="0"/>
              </a:spcBef>
              <a:spcAft>
                <a:spcPts val="0"/>
              </a:spcAft>
              <a:buClr>
                <a:srgbClr val="0B5394"/>
              </a:buClr>
              <a:buSzPts val="3000"/>
              <a:buFont typeface="Pangolin"/>
              <a:buNone/>
              <a:defRPr sz="3000">
                <a:solidFill>
                  <a:srgbClr val="0B5394"/>
                </a:solidFill>
                <a:latin typeface="Pangolin"/>
                <a:ea typeface="Pangolin"/>
                <a:cs typeface="Pangolin"/>
                <a:sym typeface="Pangolin"/>
              </a:defRPr>
            </a:lvl7pPr>
            <a:lvl8pPr lvl="7" algn="ctr" rtl="0">
              <a:spcBef>
                <a:spcPts val="0"/>
              </a:spcBef>
              <a:spcAft>
                <a:spcPts val="0"/>
              </a:spcAft>
              <a:buClr>
                <a:srgbClr val="0B5394"/>
              </a:buClr>
              <a:buSzPts val="3000"/>
              <a:buFont typeface="Pangolin"/>
              <a:buNone/>
              <a:defRPr sz="3000">
                <a:solidFill>
                  <a:srgbClr val="0B5394"/>
                </a:solidFill>
                <a:latin typeface="Pangolin"/>
                <a:ea typeface="Pangolin"/>
                <a:cs typeface="Pangolin"/>
                <a:sym typeface="Pangolin"/>
              </a:defRPr>
            </a:lvl8pPr>
            <a:lvl9pPr lvl="8" algn="ctr" rtl="0">
              <a:spcBef>
                <a:spcPts val="0"/>
              </a:spcBef>
              <a:spcAft>
                <a:spcPts val="0"/>
              </a:spcAft>
              <a:buClr>
                <a:srgbClr val="0B5394"/>
              </a:buClr>
              <a:buSzPts val="3000"/>
              <a:buFont typeface="Pangolin"/>
              <a:buNone/>
              <a:defRPr sz="3000">
                <a:solidFill>
                  <a:srgbClr val="0B5394"/>
                </a:solidFill>
                <a:latin typeface="Pangolin"/>
                <a:ea typeface="Pangolin"/>
                <a:cs typeface="Pangolin"/>
                <a:sym typeface="Pangolin"/>
              </a:defRPr>
            </a:lvl9pPr>
          </a:lstStyle>
          <a:p>
            <a:endParaRPr/>
          </a:p>
        </p:txBody>
      </p:sp>
      <p:sp>
        <p:nvSpPr>
          <p:cNvPr id="13" name="Google Shape;13;p3"/>
          <p:cNvSpPr txBox="1">
            <a:spLocks noGrp="1"/>
          </p:cNvSpPr>
          <p:nvPr>
            <p:ph type="subTitle" idx="1"/>
          </p:nvPr>
        </p:nvSpPr>
        <p:spPr>
          <a:xfrm>
            <a:off x="2703525" y="2763852"/>
            <a:ext cx="3486300" cy="784800"/>
          </a:xfrm>
          <a:prstGeom prst="rect">
            <a:avLst/>
          </a:prstGeom>
        </p:spPr>
        <p:txBody>
          <a:bodyPr spcFirstLastPara="1" wrap="square" lIns="91425" tIns="91425" rIns="91425" bIns="91425" anchor="t" anchorCtr="0"/>
          <a:lstStyle>
            <a:lvl1pPr lvl="0" algn="ctr" rtl="0">
              <a:spcBef>
                <a:spcPts val="0"/>
              </a:spcBef>
              <a:spcAft>
                <a:spcPts val="0"/>
              </a:spcAft>
              <a:buClr>
                <a:srgbClr val="434343"/>
              </a:buClr>
              <a:buSzPts val="1400"/>
              <a:buFont typeface="Inconsolata"/>
              <a:buNone/>
              <a:defRPr>
                <a:solidFill>
                  <a:srgbClr val="434343"/>
                </a:solidFill>
                <a:latin typeface="Inconsolata"/>
                <a:ea typeface="Inconsolata"/>
                <a:cs typeface="Inconsolata"/>
                <a:sym typeface="Inconsolata"/>
              </a:defRPr>
            </a:lvl1pPr>
            <a:lvl2pPr lvl="1" algn="ctr" rtl="0">
              <a:spcBef>
                <a:spcPts val="0"/>
              </a:spcBef>
              <a:spcAft>
                <a:spcPts val="0"/>
              </a:spcAft>
              <a:buClr>
                <a:srgbClr val="434343"/>
              </a:buClr>
              <a:buSzPts val="3000"/>
              <a:buFont typeface="Inconsolata"/>
              <a:buNone/>
              <a:defRPr sz="3000">
                <a:solidFill>
                  <a:srgbClr val="434343"/>
                </a:solidFill>
                <a:latin typeface="Inconsolata"/>
                <a:ea typeface="Inconsolata"/>
                <a:cs typeface="Inconsolata"/>
                <a:sym typeface="Inconsolata"/>
              </a:defRPr>
            </a:lvl2pPr>
            <a:lvl3pPr lvl="2" algn="ctr" rtl="0">
              <a:spcBef>
                <a:spcPts val="0"/>
              </a:spcBef>
              <a:spcAft>
                <a:spcPts val="0"/>
              </a:spcAft>
              <a:buClr>
                <a:srgbClr val="434343"/>
              </a:buClr>
              <a:buSzPts val="3000"/>
              <a:buFont typeface="Inconsolata"/>
              <a:buNone/>
              <a:defRPr sz="3000">
                <a:solidFill>
                  <a:srgbClr val="434343"/>
                </a:solidFill>
                <a:latin typeface="Inconsolata"/>
                <a:ea typeface="Inconsolata"/>
                <a:cs typeface="Inconsolata"/>
                <a:sym typeface="Inconsolata"/>
              </a:defRPr>
            </a:lvl3pPr>
            <a:lvl4pPr lvl="3" algn="ctr" rtl="0">
              <a:spcBef>
                <a:spcPts val="0"/>
              </a:spcBef>
              <a:spcAft>
                <a:spcPts val="0"/>
              </a:spcAft>
              <a:buClr>
                <a:srgbClr val="434343"/>
              </a:buClr>
              <a:buSzPts val="3000"/>
              <a:buFont typeface="Inconsolata"/>
              <a:buNone/>
              <a:defRPr sz="3000">
                <a:solidFill>
                  <a:srgbClr val="434343"/>
                </a:solidFill>
                <a:latin typeface="Inconsolata"/>
                <a:ea typeface="Inconsolata"/>
                <a:cs typeface="Inconsolata"/>
                <a:sym typeface="Inconsolata"/>
              </a:defRPr>
            </a:lvl4pPr>
            <a:lvl5pPr lvl="4" algn="ctr" rtl="0">
              <a:spcBef>
                <a:spcPts val="0"/>
              </a:spcBef>
              <a:spcAft>
                <a:spcPts val="0"/>
              </a:spcAft>
              <a:buClr>
                <a:srgbClr val="434343"/>
              </a:buClr>
              <a:buSzPts val="3000"/>
              <a:buFont typeface="Inconsolata"/>
              <a:buNone/>
              <a:defRPr sz="3000">
                <a:solidFill>
                  <a:srgbClr val="434343"/>
                </a:solidFill>
                <a:latin typeface="Inconsolata"/>
                <a:ea typeface="Inconsolata"/>
                <a:cs typeface="Inconsolata"/>
                <a:sym typeface="Inconsolata"/>
              </a:defRPr>
            </a:lvl5pPr>
            <a:lvl6pPr lvl="5" algn="ctr" rtl="0">
              <a:spcBef>
                <a:spcPts val="0"/>
              </a:spcBef>
              <a:spcAft>
                <a:spcPts val="0"/>
              </a:spcAft>
              <a:buClr>
                <a:srgbClr val="434343"/>
              </a:buClr>
              <a:buSzPts val="3000"/>
              <a:buFont typeface="Inconsolata"/>
              <a:buNone/>
              <a:defRPr sz="3000">
                <a:solidFill>
                  <a:srgbClr val="434343"/>
                </a:solidFill>
                <a:latin typeface="Inconsolata"/>
                <a:ea typeface="Inconsolata"/>
                <a:cs typeface="Inconsolata"/>
                <a:sym typeface="Inconsolata"/>
              </a:defRPr>
            </a:lvl6pPr>
            <a:lvl7pPr lvl="6" algn="ctr" rtl="0">
              <a:spcBef>
                <a:spcPts val="0"/>
              </a:spcBef>
              <a:spcAft>
                <a:spcPts val="0"/>
              </a:spcAft>
              <a:buClr>
                <a:srgbClr val="434343"/>
              </a:buClr>
              <a:buSzPts val="3000"/>
              <a:buFont typeface="Inconsolata"/>
              <a:buNone/>
              <a:defRPr sz="3000">
                <a:solidFill>
                  <a:srgbClr val="434343"/>
                </a:solidFill>
                <a:latin typeface="Inconsolata"/>
                <a:ea typeface="Inconsolata"/>
                <a:cs typeface="Inconsolata"/>
                <a:sym typeface="Inconsolata"/>
              </a:defRPr>
            </a:lvl7pPr>
            <a:lvl8pPr lvl="7" algn="ctr" rtl="0">
              <a:spcBef>
                <a:spcPts val="0"/>
              </a:spcBef>
              <a:spcAft>
                <a:spcPts val="0"/>
              </a:spcAft>
              <a:buClr>
                <a:srgbClr val="434343"/>
              </a:buClr>
              <a:buSzPts val="3000"/>
              <a:buFont typeface="Inconsolata"/>
              <a:buNone/>
              <a:defRPr sz="3000">
                <a:solidFill>
                  <a:srgbClr val="434343"/>
                </a:solidFill>
                <a:latin typeface="Inconsolata"/>
                <a:ea typeface="Inconsolata"/>
                <a:cs typeface="Inconsolata"/>
                <a:sym typeface="Inconsolata"/>
              </a:defRPr>
            </a:lvl8pPr>
            <a:lvl9pPr lvl="8" algn="ctr" rtl="0">
              <a:spcBef>
                <a:spcPts val="0"/>
              </a:spcBef>
              <a:spcAft>
                <a:spcPts val="0"/>
              </a:spcAft>
              <a:buClr>
                <a:srgbClr val="434343"/>
              </a:buClr>
              <a:buSzPts val="3000"/>
              <a:buFont typeface="Inconsolata"/>
              <a:buNone/>
              <a:defRPr sz="3000">
                <a:solidFill>
                  <a:srgbClr val="434343"/>
                </a:solidFill>
                <a:latin typeface="Inconsolata"/>
                <a:ea typeface="Inconsolata"/>
                <a:cs typeface="Inconsolata"/>
                <a:sym typeface="Inconsolata"/>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blipFill>
          <a:blip r:embed="rId2">
            <a:alphaModFix/>
          </a:blip>
          <a:stretch>
            <a:fillRect/>
          </a:stretch>
        </a:blipFill>
        <a:effectLst/>
      </p:bgPr>
    </p:bg>
    <p:spTree>
      <p:nvGrpSpPr>
        <p:cNvPr id="1" name="Shape 14"/>
        <p:cNvGrpSpPr/>
        <p:nvPr/>
      </p:nvGrpSpPr>
      <p:grpSpPr>
        <a:xfrm>
          <a:off x="0" y="0"/>
          <a:ext cx="0" cy="0"/>
          <a:chOff x="0" y="0"/>
          <a:chExt cx="0" cy="0"/>
        </a:xfrm>
      </p:grpSpPr>
      <p:sp>
        <p:nvSpPr>
          <p:cNvPr id="15" name="Google Shape;15;p4"/>
          <p:cNvSpPr txBox="1">
            <a:spLocks noGrp="1"/>
          </p:cNvSpPr>
          <p:nvPr>
            <p:ph type="body" idx="1"/>
          </p:nvPr>
        </p:nvSpPr>
        <p:spPr>
          <a:xfrm>
            <a:off x="962850" y="876850"/>
            <a:ext cx="4955700" cy="819900"/>
          </a:xfrm>
          <a:prstGeom prst="rect">
            <a:avLst/>
          </a:prstGeom>
        </p:spPr>
        <p:txBody>
          <a:bodyPr spcFirstLastPara="1" wrap="square" lIns="91425" tIns="91425" rIns="91425" bIns="91425" anchor="t" anchorCtr="0"/>
          <a:lstStyle>
            <a:lvl1pPr marL="457200" lvl="0" indent="-419100" rtl="0">
              <a:lnSpc>
                <a:spcPct val="130000"/>
              </a:lnSpc>
              <a:spcBef>
                <a:spcPts val="0"/>
              </a:spcBef>
              <a:spcAft>
                <a:spcPts val="0"/>
              </a:spcAft>
              <a:buSzPts val="3000"/>
              <a:buChar char="✗"/>
              <a:defRPr sz="3000" i="1"/>
            </a:lvl1pPr>
            <a:lvl2pPr marL="914400" lvl="1" indent="-419100" rtl="0">
              <a:lnSpc>
                <a:spcPct val="130000"/>
              </a:lnSpc>
              <a:spcBef>
                <a:spcPts val="0"/>
              </a:spcBef>
              <a:spcAft>
                <a:spcPts val="0"/>
              </a:spcAft>
              <a:buSzPts val="3000"/>
              <a:buChar char="✗"/>
              <a:defRPr sz="3000" i="1"/>
            </a:lvl2pPr>
            <a:lvl3pPr marL="1371600" lvl="2" indent="-419100" rtl="0">
              <a:lnSpc>
                <a:spcPct val="130000"/>
              </a:lnSpc>
              <a:spcBef>
                <a:spcPts val="0"/>
              </a:spcBef>
              <a:spcAft>
                <a:spcPts val="0"/>
              </a:spcAft>
              <a:buSzPts val="3000"/>
              <a:buChar char="✗"/>
              <a:defRPr sz="3000" i="1"/>
            </a:lvl3pPr>
            <a:lvl4pPr marL="1828800" lvl="3" indent="-419100" rtl="0">
              <a:lnSpc>
                <a:spcPct val="130000"/>
              </a:lnSpc>
              <a:spcBef>
                <a:spcPts val="0"/>
              </a:spcBef>
              <a:spcAft>
                <a:spcPts val="0"/>
              </a:spcAft>
              <a:buSzPts val="3000"/>
              <a:buChar char="✗"/>
              <a:defRPr sz="3000" i="1"/>
            </a:lvl4pPr>
            <a:lvl5pPr marL="2286000" lvl="4" indent="-419100" rtl="0">
              <a:lnSpc>
                <a:spcPct val="130000"/>
              </a:lnSpc>
              <a:spcBef>
                <a:spcPts val="0"/>
              </a:spcBef>
              <a:spcAft>
                <a:spcPts val="0"/>
              </a:spcAft>
              <a:buSzPts val="3000"/>
              <a:buChar char="✗"/>
              <a:defRPr sz="3000" i="1"/>
            </a:lvl5pPr>
            <a:lvl6pPr marL="2743200" lvl="5" indent="-419100" rtl="0">
              <a:lnSpc>
                <a:spcPct val="130000"/>
              </a:lnSpc>
              <a:spcBef>
                <a:spcPts val="0"/>
              </a:spcBef>
              <a:spcAft>
                <a:spcPts val="0"/>
              </a:spcAft>
              <a:buSzPts val="3000"/>
              <a:buChar char="✗"/>
              <a:defRPr sz="3000" i="1"/>
            </a:lvl6pPr>
            <a:lvl7pPr marL="3200400" lvl="6" indent="-419100" rtl="0">
              <a:lnSpc>
                <a:spcPct val="130000"/>
              </a:lnSpc>
              <a:spcBef>
                <a:spcPts val="0"/>
              </a:spcBef>
              <a:spcAft>
                <a:spcPts val="0"/>
              </a:spcAft>
              <a:buSzPts val="3000"/>
              <a:buChar char="✗"/>
              <a:defRPr sz="3000" i="1"/>
            </a:lvl7pPr>
            <a:lvl8pPr marL="3657600" lvl="7" indent="-419100" rtl="0">
              <a:lnSpc>
                <a:spcPct val="130000"/>
              </a:lnSpc>
              <a:spcBef>
                <a:spcPts val="0"/>
              </a:spcBef>
              <a:spcAft>
                <a:spcPts val="0"/>
              </a:spcAft>
              <a:buSzPts val="3000"/>
              <a:buChar char="✗"/>
              <a:defRPr sz="3000" i="1"/>
            </a:lvl8pPr>
            <a:lvl9pPr marL="4114800" lvl="8" indent="-419100">
              <a:lnSpc>
                <a:spcPct val="130000"/>
              </a:lnSpc>
              <a:spcBef>
                <a:spcPts val="0"/>
              </a:spcBef>
              <a:spcAft>
                <a:spcPts val="0"/>
              </a:spcAft>
              <a:buSzPts val="3000"/>
              <a:buChar char="✗"/>
              <a:defRPr sz="3000" i="1"/>
            </a:lvl9pPr>
          </a:lstStyle>
          <a:p>
            <a:endParaRPr/>
          </a:p>
        </p:txBody>
      </p:sp>
      <p:sp>
        <p:nvSpPr>
          <p:cNvPr id="16" name="Google Shape;16;p4"/>
          <p:cNvSpPr txBox="1">
            <a:spLocks noGrp="1"/>
          </p:cNvSpPr>
          <p:nvPr>
            <p:ph type="sldNum" idx="12"/>
          </p:nvPr>
        </p:nvSpPr>
        <p:spPr>
          <a:xfrm>
            <a:off x="8716025" y="4676375"/>
            <a:ext cx="428100" cy="4671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 image">
  <p:cSld name="TITLE_AND_BODY_1">
    <p:bg>
      <p:bgPr>
        <a:blipFill>
          <a:blip r:embed="rId2">
            <a:alphaModFix/>
          </a:blip>
          <a:stretch>
            <a:fillRect/>
          </a:stretch>
        </a:blipFill>
        <a:effectLst/>
      </p:bgPr>
    </p:bg>
    <p:spTree>
      <p:nvGrpSpPr>
        <p:cNvPr id="1" name="Shape 21"/>
        <p:cNvGrpSpPr/>
        <p:nvPr/>
      </p:nvGrpSpPr>
      <p:grpSpPr>
        <a:xfrm>
          <a:off x="0" y="0"/>
          <a:ext cx="0" cy="0"/>
          <a:chOff x="0" y="0"/>
          <a:chExt cx="0" cy="0"/>
        </a:xfrm>
      </p:grpSpPr>
      <p:sp>
        <p:nvSpPr>
          <p:cNvPr id="22" name="Google Shape;22;p6"/>
          <p:cNvSpPr txBox="1">
            <a:spLocks noGrp="1"/>
          </p:cNvSpPr>
          <p:nvPr>
            <p:ph type="title"/>
          </p:nvPr>
        </p:nvSpPr>
        <p:spPr>
          <a:xfrm>
            <a:off x="866375" y="642310"/>
            <a:ext cx="3966600" cy="857400"/>
          </a:xfrm>
          <a:prstGeom prst="rect">
            <a:avLst/>
          </a:prstGeom>
        </p:spPr>
        <p:txBody>
          <a:bodyPr spcFirstLastPara="1" wrap="square" lIns="91425" tIns="91425" rIns="91425" bIns="91425" anchor="b" anchorCtr="0"/>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23" name="Google Shape;23;p6"/>
          <p:cNvSpPr txBox="1">
            <a:spLocks noGrp="1"/>
          </p:cNvSpPr>
          <p:nvPr>
            <p:ph type="body" idx="1"/>
          </p:nvPr>
        </p:nvSpPr>
        <p:spPr>
          <a:xfrm>
            <a:off x="866375" y="1609350"/>
            <a:ext cx="3966600" cy="28335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24" name="Google Shape;24;p6"/>
          <p:cNvSpPr txBox="1">
            <a:spLocks noGrp="1"/>
          </p:cNvSpPr>
          <p:nvPr>
            <p:ph type="sldNum" idx="12"/>
          </p:nvPr>
        </p:nvSpPr>
        <p:spPr>
          <a:xfrm>
            <a:off x="8716025" y="4676375"/>
            <a:ext cx="428100" cy="4671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big postit">
  <p:cSld name="BLANK_1_2">
    <p:bg>
      <p:bgPr>
        <a:blipFill>
          <a:blip r:embed="rId2">
            <a:alphaModFix/>
          </a:blip>
          <a:stretch>
            <a:fillRect/>
          </a:stretch>
        </a:blipFill>
        <a:effectLst/>
      </p:bgPr>
    </p:bg>
    <p:spTree>
      <p:nvGrpSpPr>
        <p:cNvPr id="1" name="Shape 46"/>
        <p:cNvGrpSpPr/>
        <p:nvPr/>
      </p:nvGrpSpPr>
      <p:grpSpPr>
        <a:xfrm>
          <a:off x="0" y="0"/>
          <a:ext cx="0" cy="0"/>
          <a:chOff x="0" y="0"/>
          <a:chExt cx="0" cy="0"/>
        </a:xfrm>
      </p:grpSpPr>
      <p:sp>
        <p:nvSpPr>
          <p:cNvPr id="47" name="Google Shape;47;p13"/>
          <p:cNvSpPr txBox="1">
            <a:spLocks noGrp="1"/>
          </p:cNvSpPr>
          <p:nvPr>
            <p:ph type="sldNum" idx="12"/>
          </p:nvPr>
        </p:nvSpPr>
        <p:spPr>
          <a:xfrm>
            <a:off x="8716025" y="4676375"/>
            <a:ext cx="428100" cy="4671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p:cSld name="BLANK_1_2_1">
    <p:bg>
      <p:bgPr>
        <a:blipFill>
          <a:blip r:embed="rId2">
            <a:alphaModFix/>
          </a:blip>
          <a:stretch>
            <a:fillRect/>
          </a:stretch>
        </a:blipFill>
        <a:effectLst/>
      </p:bgPr>
    </p:bg>
    <p:spTree>
      <p:nvGrpSpPr>
        <p:cNvPr id="1" name="Shape 48"/>
        <p:cNvGrpSpPr/>
        <p:nvPr/>
      </p:nvGrpSpPr>
      <p:grpSpPr>
        <a:xfrm>
          <a:off x="0" y="0"/>
          <a:ext cx="0" cy="0"/>
          <a:chOff x="0" y="0"/>
          <a:chExt cx="0" cy="0"/>
        </a:xfrm>
      </p:grpSpPr>
      <p:sp>
        <p:nvSpPr>
          <p:cNvPr id="49" name="Google Shape;49;p14"/>
          <p:cNvSpPr txBox="1">
            <a:spLocks noGrp="1"/>
          </p:cNvSpPr>
          <p:nvPr>
            <p:ph type="sldNum" idx="12"/>
          </p:nvPr>
        </p:nvSpPr>
        <p:spPr>
          <a:xfrm>
            <a:off x="8716025" y="4676375"/>
            <a:ext cx="428100" cy="4671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66375" y="358385"/>
            <a:ext cx="5626200" cy="8574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434343"/>
              </a:buClr>
              <a:buSzPts val="2800"/>
              <a:buFont typeface="Inconsolata"/>
              <a:buNone/>
              <a:defRPr sz="2800">
                <a:solidFill>
                  <a:srgbClr val="434343"/>
                </a:solidFill>
                <a:latin typeface="Inconsolata"/>
                <a:ea typeface="Inconsolata"/>
                <a:cs typeface="Inconsolata"/>
                <a:sym typeface="Inconsolata"/>
              </a:defRPr>
            </a:lvl1pPr>
            <a:lvl2pPr lvl="1">
              <a:spcBef>
                <a:spcPts val="0"/>
              </a:spcBef>
              <a:spcAft>
                <a:spcPts val="0"/>
              </a:spcAft>
              <a:buClr>
                <a:srgbClr val="434343"/>
              </a:buClr>
              <a:buSzPts val="2800"/>
              <a:buFont typeface="Inconsolata"/>
              <a:buNone/>
              <a:defRPr sz="2800">
                <a:solidFill>
                  <a:srgbClr val="434343"/>
                </a:solidFill>
                <a:latin typeface="Inconsolata"/>
                <a:ea typeface="Inconsolata"/>
                <a:cs typeface="Inconsolata"/>
                <a:sym typeface="Inconsolata"/>
              </a:defRPr>
            </a:lvl2pPr>
            <a:lvl3pPr lvl="2">
              <a:spcBef>
                <a:spcPts val="0"/>
              </a:spcBef>
              <a:spcAft>
                <a:spcPts val="0"/>
              </a:spcAft>
              <a:buClr>
                <a:srgbClr val="434343"/>
              </a:buClr>
              <a:buSzPts val="2800"/>
              <a:buFont typeface="Inconsolata"/>
              <a:buNone/>
              <a:defRPr sz="2800">
                <a:solidFill>
                  <a:srgbClr val="434343"/>
                </a:solidFill>
                <a:latin typeface="Inconsolata"/>
                <a:ea typeface="Inconsolata"/>
                <a:cs typeface="Inconsolata"/>
                <a:sym typeface="Inconsolata"/>
              </a:defRPr>
            </a:lvl3pPr>
            <a:lvl4pPr lvl="3">
              <a:spcBef>
                <a:spcPts val="0"/>
              </a:spcBef>
              <a:spcAft>
                <a:spcPts val="0"/>
              </a:spcAft>
              <a:buClr>
                <a:srgbClr val="434343"/>
              </a:buClr>
              <a:buSzPts val="2800"/>
              <a:buFont typeface="Inconsolata"/>
              <a:buNone/>
              <a:defRPr sz="2800">
                <a:solidFill>
                  <a:srgbClr val="434343"/>
                </a:solidFill>
                <a:latin typeface="Inconsolata"/>
                <a:ea typeface="Inconsolata"/>
                <a:cs typeface="Inconsolata"/>
                <a:sym typeface="Inconsolata"/>
              </a:defRPr>
            </a:lvl4pPr>
            <a:lvl5pPr lvl="4">
              <a:spcBef>
                <a:spcPts val="0"/>
              </a:spcBef>
              <a:spcAft>
                <a:spcPts val="0"/>
              </a:spcAft>
              <a:buClr>
                <a:srgbClr val="434343"/>
              </a:buClr>
              <a:buSzPts val="2800"/>
              <a:buFont typeface="Inconsolata"/>
              <a:buNone/>
              <a:defRPr sz="2800">
                <a:solidFill>
                  <a:srgbClr val="434343"/>
                </a:solidFill>
                <a:latin typeface="Inconsolata"/>
                <a:ea typeface="Inconsolata"/>
                <a:cs typeface="Inconsolata"/>
                <a:sym typeface="Inconsolata"/>
              </a:defRPr>
            </a:lvl5pPr>
            <a:lvl6pPr lvl="5">
              <a:spcBef>
                <a:spcPts val="0"/>
              </a:spcBef>
              <a:spcAft>
                <a:spcPts val="0"/>
              </a:spcAft>
              <a:buClr>
                <a:srgbClr val="434343"/>
              </a:buClr>
              <a:buSzPts val="2800"/>
              <a:buFont typeface="Inconsolata"/>
              <a:buNone/>
              <a:defRPr sz="2800">
                <a:solidFill>
                  <a:srgbClr val="434343"/>
                </a:solidFill>
                <a:latin typeface="Inconsolata"/>
                <a:ea typeface="Inconsolata"/>
                <a:cs typeface="Inconsolata"/>
                <a:sym typeface="Inconsolata"/>
              </a:defRPr>
            </a:lvl6pPr>
            <a:lvl7pPr lvl="6">
              <a:spcBef>
                <a:spcPts val="0"/>
              </a:spcBef>
              <a:spcAft>
                <a:spcPts val="0"/>
              </a:spcAft>
              <a:buClr>
                <a:srgbClr val="434343"/>
              </a:buClr>
              <a:buSzPts val="2800"/>
              <a:buFont typeface="Inconsolata"/>
              <a:buNone/>
              <a:defRPr sz="2800">
                <a:solidFill>
                  <a:srgbClr val="434343"/>
                </a:solidFill>
                <a:latin typeface="Inconsolata"/>
                <a:ea typeface="Inconsolata"/>
                <a:cs typeface="Inconsolata"/>
                <a:sym typeface="Inconsolata"/>
              </a:defRPr>
            </a:lvl7pPr>
            <a:lvl8pPr lvl="7">
              <a:spcBef>
                <a:spcPts val="0"/>
              </a:spcBef>
              <a:spcAft>
                <a:spcPts val="0"/>
              </a:spcAft>
              <a:buClr>
                <a:srgbClr val="434343"/>
              </a:buClr>
              <a:buSzPts val="2800"/>
              <a:buFont typeface="Inconsolata"/>
              <a:buNone/>
              <a:defRPr sz="2800">
                <a:solidFill>
                  <a:srgbClr val="434343"/>
                </a:solidFill>
                <a:latin typeface="Inconsolata"/>
                <a:ea typeface="Inconsolata"/>
                <a:cs typeface="Inconsolata"/>
                <a:sym typeface="Inconsolata"/>
              </a:defRPr>
            </a:lvl8pPr>
            <a:lvl9pPr lvl="8">
              <a:spcBef>
                <a:spcPts val="0"/>
              </a:spcBef>
              <a:spcAft>
                <a:spcPts val="0"/>
              </a:spcAft>
              <a:buClr>
                <a:srgbClr val="434343"/>
              </a:buClr>
              <a:buSzPts val="2800"/>
              <a:buFont typeface="Inconsolata"/>
              <a:buNone/>
              <a:defRPr sz="2800">
                <a:solidFill>
                  <a:srgbClr val="434343"/>
                </a:solidFill>
                <a:latin typeface="Inconsolata"/>
                <a:ea typeface="Inconsolata"/>
                <a:cs typeface="Inconsolata"/>
                <a:sym typeface="Inconsolata"/>
              </a:defRPr>
            </a:lvl9pPr>
          </a:lstStyle>
          <a:p>
            <a:endParaRPr/>
          </a:p>
        </p:txBody>
      </p:sp>
      <p:sp>
        <p:nvSpPr>
          <p:cNvPr id="7" name="Google Shape;7;p1"/>
          <p:cNvSpPr txBox="1">
            <a:spLocks noGrp="1"/>
          </p:cNvSpPr>
          <p:nvPr>
            <p:ph type="body" idx="1"/>
          </p:nvPr>
        </p:nvSpPr>
        <p:spPr>
          <a:xfrm>
            <a:off x="866375" y="1304543"/>
            <a:ext cx="5626200" cy="3063000"/>
          </a:xfrm>
          <a:prstGeom prst="rect">
            <a:avLst/>
          </a:prstGeom>
          <a:noFill/>
          <a:ln>
            <a:noFill/>
          </a:ln>
        </p:spPr>
        <p:txBody>
          <a:bodyPr spcFirstLastPara="1" wrap="square" lIns="91425" tIns="91425" rIns="91425" bIns="91425" anchor="t" anchorCtr="0"/>
          <a:lstStyle>
            <a:lvl1pPr marL="457200" lvl="0" indent="-317500">
              <a:lnSpc>
                <a:spcPct val="106000"/>
              </a:lnSpc>
              <a:spcBef>
                <a:spcPts val="0"/>
              </a:spcBef>
              <a:spcAft>
                <a:spcPts val="0"/>
              </a:spcAft>
              <a:buClr>
                <a:srgbClr val="0B5394"/>
              </a:buClr>
              <a:buSzPts val="1400"/>
              <a:buFont typeface="Pangolin"/>
              <a:buChar char="✗"/>
              <a:defRPr sz="1800">
                <a:solidFill>
                  <a:srgbClr val="0B5394"/>
                </a:solidFill>
                <a:latin typeface="Pangolin"/>
                <a:ea typeface="Pangolin"/>
                <a:cs typeface="Pangolin"/>
                <a:sym typeface="Pangolin"/>
              </a:defRPr>
            </a:lvl1pPr>
            <a:lvl2pPr marL="914400" lvl="1" indent="-317500">
              <a:lnSpc>
                <a:spcPct val="106000"/>
              </a:lnSpc>
              <a:spcBef>
                <a:spcPts val="0"/>
              </a:spcBef>
              <a:spcAft>
                <a:spcPts val="0"/>
              </a:spcAft>
              <a:buClr>
                <a:srgbClr val="0B5394"/>
              </a:buClr>
              <a:buSzPts val="1400"/>
              <a:buFont typeface="Pangolin"/>
              <a:buChar char="✗"/>
              <a:defRPr sz="1800">
                <a:solidFill>
                  <a:srgbClr val="0B5394"/>
                </a:solidFill>
                <a:latin typeface="Pangolin"/>
                <a:ea typeface="Pangolin"/>
                <a:cs typeface="Pangolin"/>
                <a:sym typeface="Pangolin"/>
              </a:defRPr>
            </a:lvl2pPr>
            <a:lvl3pPr marL="1371600" lvl="2" indent="-317500">
              <a:lnSpc>
                <a:spcPct val="106000"/>
              </a:lnSpc>
              <a:spcBef>
                <a:spcPts val="0"/>
              </a:spcBef>
              <a:spcAft>
                <a:spcPts val="0"/>
              </a:spcAft>
              <a:buClr>
                <a:srgbClr val="0B5394"/>
              </a:buClr>
              <a:buSzPts val="1400"/>
              <a:buFont typeface="Pangolin"/>
              <a:buChar char="✗"/>
              <a:defRPr sz="1800">
                <a:solidFill>
                  <a:srgbClr val="0B5394"/>
                </a:solidFill>
                <a:latin typeface="Pangolin"/>
                <a:ea typeface="Pangolin"/>
                <a:cs typeface="Pangolin"/>
                <a:sym typeface="Pangolin"/>
              </a:defRPr>
            </a:lvl3pPr>
            <a:lvl4pPr marL="1828800" lvl="3" indent="-317500">
              <a:lnSpc>
                <a:spcPct val="106000"/>
              </a:lnSpc>
              <a:spcBef>
                <a:spcPts val="0"/>
              </a:spcBef>
              <a:spcAft>
                <a:spcPts val="0"/>
              </a:spcAft>
              <a:buClr>
                <a:srgbClr val="0B5394"/>
              </a:buClr>
              <a:buSzPts val="1400"/>
              <a:buFont typeface="Pangolin"/>
              <a:buChar char="✗"/>
              <a:defRPr sz="1800">
                <a:solidFill>
                  <a:srgbClr val="0B5394"/>
                </a:solidFill>
                <a:latin typeface="Pangolin"/>
                <a:ea typeface="Pangolin"/>
                <a:cs typeface="Pangolin"/>
                <a:sym typeface="Pangolin"/>
              </a:defRPr>
            </a:lvl4pPr>
            <a:lvl5pPr marL="2286000" lvl="4" indent="-342900">
              <a:lnSpc>
                <a:spcPct val="106000"/>
              </a:lnSpc>
              <a:spcBef>
                <a:spcPts val="0"/>
              </a:spcBef>
              <a:spcAft>
                <a:spcPts val="0"/>
              </a:spcAft>
              <a:buClr>
                <a:srgbClr val="0B5394"/>
              </a:buClr>
              <a:buSzPts val="1800"/>
              <a:buFont typeface="Pangolin"/>
              <a:buChar char="✗"/>
              <a:defRPr sz="1800">
                <a:solidFill>
                  <a:srgbClr val="0B5394"/>
                </a:solidFill>
                <a:latin typeface="Pangolin"/>
                <a:ea typeface="Pangolin"/>
                <a:cs typeface="Pangolin"/>
                <a:sym typeface="Pangolin"/>
              </a:defRPr>
            </a:lvl5pPr>
            <a:lvl6pPr marL="2743200" lvl="5" indent="-342900">
              <a:lnSpc>
                <a:spcPct val="106000"/>
              </a:lnSpc>
              <a:spcBef>
                <a:spcPts val="0"/>
              </a:spcBef>
              <a:spcAft>
                <a:spcPts val="0"/>
              </a:spcAft>
              <a:buClr>
                <a:srgbClr val="0B5394"/>
              </a:buClr>
              <a:buSzPts val="1800"/>
              <a:buFont typeface="Pangolin"/>
              <a:buChar char="✗"/>
              <a:defRPr sz="1800">
                <a:solidFill>
                  <a:srgbClr val="0B5394"/>
                </a:solidFill>
                <a:latin typeface="Pangolin"/>
                <a:ea typeface="Pangolin"/>
                <a:cs typeface="Pangolin"/>
                <a:sym typeface="Pangolin"/>
              </a:defRPr>
            </a:lvl6pPr>
            <a:lvl7pPr marL="3200400" lvl="6" indent="-342900">
              <a:lnSpc>
                <a:spcPct val="106000"/>
              </a:lnSpc>
              <a:spcBef>
                <a:spcPts val="0"/>
              </a:spcBef>
              <a:spcAft>
                <a:spcPts val="0"/>
              </a:spcAft>
              <a:buClr>
                <a:srgbClr val="0B5394"/>
              </a:buClr>
              <a:buSzPts val="1800"/>
              <a:buFont typeface="Pangolin"/>
              <a:buChar char="✗"/>
              <a:defRPr sz="1800">
                <a:solidFill>
                  <a:srgbClr val="0B5394"/>
                </a:solidFill>
                <a:latin typeface="Pangolin"/>
                <a:ea typeface="Pangolin"/>
                <a:cs typeface="Pangolin"/>
                <a:sym typeface="Pangolin"/>
              </a:defRPr>
            </a:lvl7pPr>
            <a:lvl8pPr marL="3657600" lvl="7" indent="-342900">
              <a:lnSpc>
                <a:spcPct val="106000"/>
              </a:lnSpc>
              <a:spcBef>
                <a:spcPts val="0"/>
              </a:spcBef>
              <a:spcAft>
                <a:spcPts val="0"/>
              </a:spcAft>
              <a:buClr>
                <a:srgbClr val="0B5394"/>
              </a:buClr>
              <a:buSzPts val="1800"/>
              <a:buFont typeface="Pangolin"/>
              <a:buChar char="✗"/>
              <a:defRPr sz="1800">
                <a:solidFill>
                  <a:srgbClr val="0B5394"/>
                </a:solidFill>
                <a:latin typeface="Pangolin"/>
                <a:ea typeface="Pangolin"/>
                <a:cs typeface="Pangolin"/>
                <a:sym typeface="Pangolin"/>
              </a:defRPr>
            </a:lvl8pPr>
            <a:lvl9pPr marL="4114800" lvl="8" indent="-342900">
              <a:lnSpc>
                <a:spcPct val="106000"/>
              </a:lnSpc>
              <a:spcBef>
                <a:spcPts val="0"/>
              </a:spcBef>
              <a:spcAft>
                <a:spcPts val="0"/>
              </a:spcAft>
              <a:buClr>
                <a:srgbClr val="0B5394"/>
              </a:buClr>
              <a:buSzPts val="1800"/>
              <a:buFont typeface="Pangolin"/>
              <a:buChar char="✗"/>
              <a:defRPr sz="1800">
                <a:solidFill>
                  <a:srgbClr val="0B5394"/>
                </a:solidFill>
                <a:latin typeface="Pangolin"/>
                <a:ea typeface="Pangolin"/>
                <a:cs typeface="Pangolin"/>
                <a:sym typeface="Pangolin"/>
              </a:defRPr>
            </a:lvl9pPr>
          </a:lstStyle>
          <a:p>
            <a:endParaRPr/>
          </a:p>
        </p:txBody>
      </p:sp>
      <p:sp>
        <p:nvSpPr>
          <p:cNvPr id="8" name="Google Shape;8;p1"/>
          <p:cNvSpPr txBox="1">
            <a:spLocks noGrp="1"/>
          </p:cNvSpPr>
          <p:nvPr>
            <p:ph type="sldNum" idx="12"/>
          </p:nvPr>
        </p:nvSpPr>
        <p:spPr>
          <a:xfrm>
            <a:off x="8716025" y="4676375"/>
            <a:ext cx="428100" cy="467100"/>
          </a:xfrm>
          <a:prstGeom prst="rect">
            <a:avLst/>
          </a:prstGeom>
          <a:noFill/>
          <a:ln>
            <a:noFill/>
          </a:ln>
        </p:spPr>
        <p:txBody>
          <a:bodyPr spcFirstLastPara="1" wrap="square" lIns="91425" tIns="91425" rIns="91425" bIns="91425" anchor="ctr" anchorCtr="0">
            <a:noAutofit/>
          </a:bodyPr>
          <a:lstStyle>
            <a:lvl1pPr lvl="0" algn="ctr">
              <a:buNone/>
              <a:defRPr sz="1300">
                <a:solidFill>
                  <a:srgbClr val="7F6000"/>
                </a:solidFill>
                <a:latin typeface="Inconsolata"/>
                <a:ea typeface="Inconsolata"/>
                <a:cs typeface="Inconsolata"/>
                <a:sym typeface="Inconsolata"/>
              </a:defRPr>
            </a:lvl1pPr>
            <a:lvl2pPr lvl="1" algn="ctr">
              <a:buNone/>
              <a:defRPr sz="1300">
                <a:solidFill>
                  <a:srgbClr val="7F6000"/>
                </a:solidFill>
                <a:latin typeface="Inconsolata"/>
                <a:ea typeface="Inconsolata"/>
                <a:cs typeface="Inconsolata"/>
                <a:sym typeface="Inconsolata"/>
              </a:defRPr>
            </a:lvl2pPr>
            <a:lvl3pPr lvl="2" algn="ctr">
              <a:buNone/>
              <a:defRPr sz="1300">
                <a:solidFill>
                  <a:srgbClr val="7F6000"/>
                </a:solidFill>
                <a:latin typeface="Inconsolata"/>
                <a:ea typeface="Inconsolata"/>
                <a:cs typeface="Inconsolata"/>
                <a:sym typeface="Inconsolata"/>
              </a:defRPr>
            </a:lvl3pPr>
            <a:lvl4pPr lvl="3" algn="ctr">
              <a:buNone/>
              <a:defRPr sz="1300">
                <a:solidFill>
                  <a:srgbClr val="7F6000"/>
                </a:solidFill>
                <a:latin typeface="Inconsolata"/>
                <a:ea typeface="Inconsolata"/>
                <a:cs typeface="Inconsolata"/>
                <a:sym typeface="Inconsolata"/>
              </a:defRPr>
            </a:lvl4pPr>
            <a:lvl5pPr lvl="4" algn="ctr">
              <a:buNone/>
              <a:defRPr sz="1300">
                <a:solidFill>
                  <a:srgbClr val="7F6000"/>
                </a:solidFill>
                <a:latin typeface="Inconsolata"/>
                <a:ea typeface="Inconsolata"/>
                <a:cs typeface="Inconsolata"/>
                <a:sym typeface="Inconsolata"/>
              </a:defRPr>
            </a:lvl5pPr>
            <a:lvl6pPr lvl="5" algn="ctr">
              <a:buNone/>
              <a:defRPr sz="1300">
                <a:solidFill>
                  <a:srgbClr val="7F6000"/>
                </a:solidFill>
                <a:latin typeface="Inconsolata"/>
                <a:ea typeface="Inconsolata"/>
                <a:cs typeface="Inconsolata"/>
                <a:sym typeface="Inconsolata"/>
              </a:defRPr>
            </a:lvl6pPr>
            <a:lvl7pPr lvl="6" algn="ctr">
              <a:buNone/>
              <a:defRPr sz="1300">
                <a:solidFill>
                  <a:srgbClr val="7F6000"/>
                </a:solidFill>
                <a:latin typeface="Inconsolata"/>
                <a:ea typeface="Inconsolata"/>
                <a:cs typeface="Inconsolata"/>
                <a:sym typeface="Inconsolata"/>
              </a:defRPr>
            </a:lvl7pPr>
            <a:lvl8pPr lvl="7" algn="ctr">
              <a:buNone/>
              <a:defRPr sz="1300">
                <a:solidFill>
                  <a:srgbClr val="7F6000"/>
                </a:solidFill>
                <a:latin typeface="Inconsolata"/>
                <a:ea typeface="Inconsolata"/>
                <a:cs typeface="Inconsolata"/>
                <a:sym typeface="Inconsolata"/>
              </a:defRPr>
            </a:lvl8pPr>
            <a:lvl9pPr lvl="8" algn="ctr">
              <a:buNone/>
              <a:defRPr sz="1300">
                <a:solidFill>
                  <a:srgbClr val="7F6000"/>
                </a:solidFill>
                <a:latin typeface="Inconsolata"/>
                <a:ea typeface="Inconsolata"/>
                <a:cs typeface="Inconsolata"/>
                <a:sym typeface="Inconsolata"/>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9" r:id="rId5"/>
    <p:sldLayoutId id="2147483660"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en.wikipedia.org/wiki/Grayscale" TargetMode="Externa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2.gif"/></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hyperlink" Target="https://en.wikipedia.org/wiki/Channel_(digital_image)"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6"/>
          <p:cNvSpPr txBox="1">
            <a:spLocks noGrp="1"/>
          </p:cNvSpPr>
          <p:nvPr>
            <p:ph type="ctr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Convolutional Neural Networks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1F83D49-5874-45F1-BFA0-C25D807E358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10</a:t>
            </a:fld>
            <a:endParaRPr lang="en"/>
          </a:p>
        </p:txBody>
      </p:sp>
      <p:sp>
        <p:nvSpPr>
          <p:cNvPr id="3" name="TextBox 2">
            <a:extLst>
              <a:ext uri="{FF2B5EF4-FFF2-40B4-BE49-F238E27FC236}">
                <a16:creationId xmlns:a16="http://schemas.microsoft.com/office/drawing/2014/main" id="{7399B515-F869-4712-AC6C-C1195C2C8306}"/>
              </a:ext>
            </a:extLst>
          </p:cNvPr>
          <p:cNvSpPr txBox="1"/>
          <p:nvPr/>
        </p:nvSpPr>
        <p:spPr>
          <a:xfrm>
            <a:off x="834307" y="1107959"/>
            <a:ext cx="7815784" cy="1200329"/>
          </a:xfrm>
          <a:prstGeom prst="rect">
            <a:avLst/>
          </a:prstGeom>
          <a:noFill/>
        </p:spPr>
        <p:txBody>
          <a:bodyPr wrap="square" rtlCol="0">
            <a:spAutoFit/>
          </a:bodyPr>
          <a:lstStyle/>
          <a:p>
            <a:r>
              <a:rPr lang="en-US" sz="1800" dirty="0">
                <a:solidFill>
                  <a:srgbClr val="0B5394"/>
                </a:solidFill>
                <a:latin typeface="Pangolin"/>
              </a:rPr>
              <a:t>A </a:t>
            </a:r>
            <a:r>
              <a:rPr lang="en-US" sz="1800" dirty="0">
                <a:solidFill>
                  <a:srgbClr val="0B5394"/>
                </a:solidFill>
                <a:latin typeface="Pangolin"/>
                <a:hlinkClick r:id="rId2" tooltip="Grayscale">
                  <a:extLst>
                    <a:ext uri="{A12FA001-AC4F-418D-AE19-62706E023703}">
                      <ahyp:hlinkClr xmlns:ahyp="http://schemas.microsoft.com/office/drawing/2018/hyperlinkcolor" val="tx"/>
                    </a:ext>
                  </a:extLst>
                </a:hlinkClick>
              </a:rPr>
              <a:t>grayscale</a:t>
            </a:r>
            <a:r>
              <a:rPr lang="en-US" sz="1800" dirty="0">
                <a:solidFill>
                  <a:srgbClr val="0B5394"/>
                </a:solidFill>
                <a:latin typeface="Pangolin"/>
              </a:rPr>
              <a:t> image, on the other hand, has just one channel. For the purpose of this post, we will only consider grayscale images, so we will have a single 2d matrix representing an image. The value of each pixel in the matrix will range from 0 to 255 – zero indicating black and 255 indicating white.</a:t>
            </a:r>
          </a:p>
        </p:txBody>
      </p:sp>
      <p:pic>
        <p:nvPicPr>
          <p:cNvPr id="5" name="Picture 4">
            <a:extLst>
              <a:ext uri="{FF2B5EF4-FFF2-40B4-BE49-F238E27FC236}">
                <a16:creationId xmlns:a16="http://schemas.microsoft.com/office/drawing/2014/main" id="{520EA3B9-5322-42A5-9A57-B74F4E4743B8}"/>
              </a:ext>
            </a:extLst>
          </p:cNvPr>
          <p:cNvPicPr>
            <a:picLocks noChangeAspect="1"/>
          </p:cNvPicPr>
          <p:nvPr/>
        </p:nvPicPr>
        <p:blipFill>
          <a:blip r:embed="rId3"/>
          <a:stretch>
            <a:fillRect/>
          </a:stretch>
        </p:blipFill>
        <p:spPr>
          <a:xfrm>
            <a:off x="3063456" y="2308288"/>
            <a:ext cx="3017087" cy="2012963"/>
          </a:xfrm>
          <a:prstGeom prst="rect">
            <a:avLst/>
          </a:prstGeom>
        </p:spPr>
      </p:pic>
    </p:spTree>
    <p:extLst>
      <p:ext uri="{BB962C8B-B14F-4D97-AF65-F5344CB8AC3E}">
        <p14:creationId xmlns:p14="http://schemas.microsoft.com/office/powerpoint/2010/main" val="1356355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F2F2FF8-D328-484E-A8CC-E4DD4C94865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11</a:t>
            </a:fld>
            <a:endParaRPr lang="en"/>
          </a:p>
        </p:txBody>
      </p:sp>
      <p:sp>
        <p:nvSpPr>
          <p:cNvPr id="3" name="TextBox 2">
            <a:extLst>
              <a:ext uri="{FF2B5EF4-FFF2-40B4-BE49-F238E27FC236}">
                <a16:creationId xmlns:a16="http://schemas.microsoft.com/office/drawing/2014/main" id="{C213D130-A4F9-4750-A427-B6656C897970}"/>
              </a:ext>
            </a:extLst>
          </p:cNvPr>
          <p:cNvSpPr txBox="1"/>
          <p:nvPr/>
        </p:nvSpPr>
        <p:spPr>
          <a:xfrm>
            <a:off x="814283" y="1081261"/>
            <a:ext cx="7769063" cy="584775"/>
          </a:xfrm>
          <a:prstGeom prst="rect">
            <a:avLst/>
          </a:prstGeom>
          <a:noFill/>
        </p:spPr>
        <p:txBody>
          <a:bodyPr wrap="square" rtlCol="0">
            <a:spAutoFit/>
          </a:bodyPr>
          <a:lstStyle/>
          <a:p>
            <a:r>
              <a:rPr lang="en-US" sz="1800" dirty="0">
                <a:solidFill>
                  <a:srgbClr val="0B5394"/>
                </a:solidFill>
                <a:latin typeface="Pangolin"/>
              </a:rPr>
              <a:t>The Convolution Step</a:t>
            </a:r>
          </a:p>
          <a:p>
            <a:endParaRPr lang="en-US" dirty="0"/>
          </a:p>
        </p:txBody>
      </p:sp>
      <p:sp>
        <p:nvSpPr>
          <p:cNvPr id="4" name="TextBox 3">
            <a:extLst>
              <a:ext uri="{FF2B5EF4-FFF2-40B4-BE49-F238E27FC236}">
                <a16:creationId xmlns:a16="http://schemas.microsoft.com/office/drawing/2014/main" id="{57A7A35C-C9B1-4C0B-BBBF-B3768CD891B6}"/>
              </a:ext>
            </a:extLst>
          </p:cNvPr>
          <p:cNvSpPr txBox="1"/>
          <p:nvPr/>
        </p:nvSpPr>
        <p:spPr>
          <a:xfrm>
            <a:off x="987819" y="1435007"/>
            <a:ext cx="7595527" cy="1200329"/>
          </a:xfrm>
          <a:prstGeom prst="rect">
            <a:avLst/>
          </a:prstGeom>
          <a:noFill/>
        </p:spPr>
        <p:txBody>
          <a:bodyPr wrap="square" rtlCol="0">
            <a:spAutoFit/>
          </a:bodyPr>
          <a:lstStyle/>
          <a:p>
            <a:r>
              <a:rPr lang="en-US" sz="1800" dirty="0" err="1">
                <a:solidFill>
                  <a:srgbClr val="0B5394"/>
                </a:solidFill>
                <a:latin typeface="Pangolin"/>
              </a:rPr>
              <a:t>ConvNets</a:t>
            </a:r>
            <a:r>
              <a:rPr lang="en-US" sz="1800" dirty="0">
                <a:solidFill>
                  <a:srgbClr val="0B5394"/>
                </a:solidFill>
                <a:latin typeface="Pangolin"/>
              </a:rPr>
              <a:t> derive their name from the “convolution” operator. The primary purpose of Convolution in case of a </a:t>
            </a:r>
            <a:r>
              <a:rPr lang="en-US" sz="1800" dirty="0" err="1">
                <a:solidFill>
                  <a:srgbClr val="0B5394"/>
                </a:solidFill>
                <a:latin typeface="Pangolin"/>
              </a:rPr>
              <a:t>ConvNet</a:t>
            </a:r>
            <a:r>
              <a:rPr lang="en-US" sz="1800" dirty="0">
                <a:solidFill>
                  <a:srgbClr val="0B5394"/>
                </a:solidFill>
                <a:latin typeface="Pangolin"/>
              </a:rPr>
              <a:t> is to extract features from the input image. Convolution preserves the spatial relationship between pixels by learning image features using small squares of input data.</a:t>
            </a:r>
          </a:p>
        </p:txBody>
      </p:sp>
      <p:pic>
        <p:nvPicPr>
          <p:cNvPr id="6" name="Picture 5">
            <a:extLst>
              <a:ext uri="{FF2B5EF4-FFF2-40B4-BE49-F238E27FC236}">
                <a16:creationId xmlns:a16="http://schemas.microsoft.com/office/drawing/2014/main" id="{DC46771C-525B-4E14-B871-68935E211F06}"/>
              </a:ext>
            </a:extLst>
          </p:cNvPr>
          <p:cNvPicPr>
            <a:picLocks noChangeAspect="1"/>
          </p:cNvPicPr>
          <p:nvPr/>
        </p:nvPicPr>
        <p:blipFill>
          <a:blip r:embed="rId2"/>
          <a:stretch>
            <a:fillRect/>
          </a:stretch>
        </p:blipFill>
        <p:spPr>
          <a:xfrm>
            <a:off x="1238669" y="2760585"/>
            <a:ext cx="1325578" cy="1200328"/>
          </a:xfrm>
          <a:prstGeom prst="rect">
            <a:avLst/>
          </a:prstGeom>
        </p:spPr>
      </p:pic>
      <p:pic>
        <p:nvPicPr>
          <p:cNvPr id="8" name="Picture 7">
            <a:extLst>
              <a:ext uri="{FF2B5EF4-FFF2-40B4-BE49-F238E27FC236}">
                <a16:creationId xmlns:a16="http://schemas.microsoft.com/office/drawing/2014/main" id="{31120DD8-84D0-4447-B8EE-1DCD8559BA7F}"/>
              </a:ext>
            </a:extLst>
          </p:cNvPr>
          <p:cNvPicPr>
            <a:picLocks noChangeAspect="1"/>
          </p:cNvPicPr>
          <p:nvPr/>
        </p:nvPicPr>
        <p:blipFill>
          <a:blip r:embed="rId3"/>
          <a:stretch>
            <a:fillRect/>
          </a:stretch>
        </p:blipFill>
        <p:spPr>
          <a:xfrm>
            <a:off x="3462684" y="3033439"/>
            <a:ext cx="768918" cy="654620"/>
          </a:xfrm>
          <a:prstGeom prst="rect">
            <a:avLst/>
          </a:prstGeom>
        </p:spPr>
      </p:pic>
      <p:pic>
        <p:nvPicPr>
          <p:cNvPr id="10" name="Picture 9">
            <a:extLst>
              <a:ext uri="{FF2B5EF4-FFF2-40B4-BE49-F238E27FC236}">
                <a16:creationId xmlns:a16="http://schemas.microsoft.com/office/drawing/2014/main" id="{09AE7F84-3BBB-4150-930C-F2CE51F3E3FF}"/>
              </a:ext>
            </a:extLst>
          </p:cNvPr>
          <p:cNvPicPr>
            <a:picLocks noChangeAspect="1"/>
          </p:cNvPicPr>
          <p:nvPr/>
        </p:nvPicPr>
        <p:blipFill>
          <a:blip r:embed="rId4"/>
          <a:stretch>
            <a:fillRect/>
          </a:stretch>
        </p:blipFill>
        <p:spPr>
          <a:xfrm>
            <a:off x="5112630" y="2571750"/>
            <a:ext cx="2552700" cy="1866900"/>
          </a:xfrm>
          <a:prstGeom prst="rect">
            <a:avLst/>
          </a:prstGeom>
        </p:spPr>
      </p:pic>
      <p:sp>
        <p:nvSpPr>
          <p:cNvPr id="11" name="TextBox 10">
            <a:extLst>
              <a:ext uri="{FF2B5EF4-FFF2-40B4-BE49-F238E27FC236}">
                <a16:creationId xmlns:a16="http://schemas.microsoft.com/office/drawing/2014/main" id="{E7D621C8-30D7-4A40-964F-B2F1E8AFF82F}"/>
              </a:ext>
            </a:extLst>
          </p:cNvPr>
          <p:cNvSpPr txBox="1"/>
          <p:nvPr/>
        </p:nvSpPr>
        <p:spPr>
          <a:xfrm>
            <a:off x="1384118" y="3998457"/>
            <a:ext cx="1110738" cy="307777"/>
          </a:xfrm>
          <a:prstGeom prst="rect">
            <a:avLst/>
          </a:prstGeom>
          <a:noFill/>
        </p:spPr>
        <p:txBody>
          <a:bodyPr wrap="square" rtlCol="0">
            <a:spAutoFit/>
          </a:bodyPr>
          <a:lstStyle/>
          <a:p>
            <a:r>
              <a:rPr lang="en-US" dirty="0"/>
              <a:t>5x5 matrix</a:t>
            </a:r>
          </a:p>
        </p:txBody>
      </p:sp>
      <p:sp>
        <p:nvSpPr>
          <p:cNvPr id="12" name="TextBox 11">
            <a:extLst>
              <a:ext uri="{FF2B5EF4-FFF2-40B4-BE49-F238E27FC236}">
                <a16:creationId xmlns:a16="http://schemas.microsoft.com/office/drawing/2014/main" id="{B4DF98E8-F547-4FB5-941F-C3B807D2A9D9}"/>
              </a:ext>
            </a:extLst>
          </p:cNvPr>
          <p:cNvSpPr txBox="1"/>
          <p:nvPr/>
        </p:nvSpPr>
        <p:spPr>
          <a:xfrm>
            <a:off x="3335839" y="3690680"/>
            <a:ext cx="1109316" cy="307777"/>
          </a:xfrm>
          <a:prstGeom prst="rect">
            <a:avLst/>
          </a:prstGeom>
          <a:noFill/>
        </p:spPr>
        <p:txBody>
          <a:bodyPr wrap="square" rtlCol="0">
            <a:spAutoFit/>
          </a:bodyPr>
          <a:lstStyle/>
          <a:p>
            <a:r>
              <a:rPr lang="en-US" dirty="0"/>
              <a:t>3x3 matrix</a:t>
            </a:r>
          </a:p>
        </p:txBody>
      </p:sp>
    </p:spTree>
    <p:extLst>
      <p:ext uri="{BB962C8B-B14F-4D97-AF65-F5344CB8AC3E}">
        <p14:creationId xmlns:p14="http://schemas.microsoft.com/office/powerpoint/2010/main" val="1215511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CE2E8AE-998A-47CC-8EB0-07DCC094392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12</a:t>
            </a:fld>
            <a:endParaRPr lang="en"/>
          </a:p>
        </p:txBody>
      </p:sp>
      <p:sp>
        <p:nvSpPr>
          <p:cNvPr id="3" name="TextBox 2">
            <a:extLst>
              <a:ext uri="{FF2B5EF4-FFF2-40B4-BE49-F238E27FC236}">
                <a16:creationId xmlns:a16="http://schemas.microsoft.com/office/drawing/2014/main" id="{ACA67C58-4DB9-410F-A254-D22DE4BFBB31}"/>
              </a:ext>
            </a:extLst>
          </p:cNvPr>
          <p:cNvSpPr txBox="1"/>
          <p:nvPr/>
        </p:nvSpPr>
        <p:spPr>
          <a:xfrm>
            <a:off x="734190" y="1041215"/>
            <a:ext cx="7822459" cy="738664"/>
          </a:xfrm>
          <a:prstGeom prst="rect">
            <a:avLst/>
          </a:prstGeom>
          <a:noFill/>
        </p:spPr>
        <p:txBody>
          <a:bodyPr wrap="square" rtlCol="0">
            <a:spAutoFit/>
          </a:bodyPr>
          <a:lstStyle/>
          <a:p>
            <a:r>
              <a:rPr lang="en-US" dirty="0">
                <a:solidFill>
                  <a:srgbClr val="0B5394"/>
                </a:solidFill>
                <a:latin typeface="Pangolin"/>
              </a:rPr>
              <a:t>In CNN terminology, the 3×3 matrix is called a ‘</a:t>
            </a:r>
            <a:r>
              <a:rPr lang="en-US" b="1" dirty="0">
                <a:solidFill>
                  <a:srgbClr val="0B5394"/>
                </a:solidFill>
                <a:latin typeface="Pangolin"/>
              </a:rPr>
              <a:t>filter</a:t>
            </a:r>
            <a:r>
              <a:rPr lang="en-US" dirty="0">
                <a:solidFill>
                  <a:srgbClr val="0B5394"/>
                </a:solidFill>
                <a:latin typeface="Pangolin"/>
              </a:rPr>
              <a:t>‘ or ‘</a:t>
            </a:r>
            <a:r>
              <a:rPr lang="en-US" b="1" dirty="0">
                <a:solidFill>
                  <a:srgbClr val="0B5394"/>
                </a:solidFill>
                <a:latin typeface="Pangolin"/>
              </a:rPr>
              <a:t>kernel</a:t>
            </a:r>
            <a:r>
              <a:rPr lang="en-US" dirty="0">
                <a:solidFill>
                  <a:srgbClr val="0B5394"/>
                </a:solidFill>
                <a:latin typeface="Pangolin"/>
              </a:rPr>
              <a:t>’ or ‘</a:t>
            </a:r>
            <a:r>
              <a:rPr lang="en-US" b="1" dirty="0">
                <a:solidFill>
                  <a:srgbClr val="0B5394"/>
                </a:solidFill>
                <a:latin typeface="Pangolin"/>
              </a:rPr>
              <a:t>feature detector</a:t>
            </a:r>
            <a:r>
              <a:rPr lang="en-US" dirty="0">
                <a:solidFill>
                  <a:srgbClr val="0B5394"/>
                </a:solidFill>
                <a:latin typeface="Pangolin"/>
              </a:rPr>
              <a:t>’ and the matrix formed by sliding the filter over the image and computing the dot product is called the ‘</a:t>
            </a:r>
            <a:r>
              <a:rPr lang="en-US" b="1" dirty="0">
                <a:solidFill>
                  <a:srgbClr val="0B5394"/>
                </a:solidFill>
                <a:latin typeface="Pangolin"/>
              </a:rPr>
              <a:t>Convolved Feature</a:t>
            </a:r>
            <a:r>
              <a:rPr lang="en-US" dirty="0">
                <a:solidFill>
                  <a:srgbClr val="0B5394"/>
                </a:solidFill>
                <a:latin typeface="Pangolin"/>
              </a:rPr>
              <a:t>’ or ‘</a:t>
            </a:r>
            <a:r>
              <a:rPr lang="en-US" b="1" dirty="0">
                <a:solidFill>
                  <a:srgbClr val="0B5394"/>
                </a:solidFill>
                <a:latin typeface="Pangolin"/>
              </a:rPr>
              <a:t>Activation Map</a:t>
            </a:r>
            <a:r>
              <a:rPr lang="en-US" dirty="0">
                <a:solidFill>
                  <a:srgbClr val="0B5394"/>
                </a:solidFill>
                <a:latin typeface="Pangolin"/>
              </a:rPr>
              <a:t>’ or the ‘</a:t>
            </a:r>
            <a:r>
              <a:rPr lang="en-US" b="1" dirty="0">
                <a:solidFill>
                  <a:srgbClr val="0B5394"/>
                </a:solidFill>
                <a:latin typeface="Pangolin"/>
              </a:rPr>
              <a:t>Feature Map</a:t>
            </a:r>
            <a:r>
              <a:rPr lang="en-US" dirty="0">
                <a:solidFill>
                  <a:srgbClr val="0B5394"/>
                </a:solidFill>
                <a:latin typeface="Pangolin"/>
              </a:rPr>
              <a:t>‘.</a:t>
            </a:r>
          </a:p>
        </p:txBody>
      </p:sp>
      <p:pic>
        <p:nvPicPr>
          <p:cNvPr id="5" name="Picture 4">
            <a:extLst>
              <a:ext uri="{FF2B5EF4-FFF2-40B4-BE49-F238E27FC236}">
                <a16:creationId xmlns:a16="http://schemas.microsoft.com/office/drawing/2014/main" id="{7169DF29-A3A2-40CC-92C0-26A94979B6DB}"/>
              </a:ext>
            </a:extLst>
          </p:cNvPr>
          <p:cNvPicPr>
            <a:picLocks noChangeAspect="1"/>
          </p:cNvPicPr>
          <p:nvPr/>
        </p:nvPicPr>
        <p:blipFill>
          <a:blip r:embed="rId2"/>
          <a:stretch>
            <a:fillRect/>
          </a:stretch>
        </p:blipFill>
        <p:spPr>
          <a:xfrm>
            <a:off x="2610558" y="2413769"/>
            <a:ext cx="691836" cy="681511"/>
          </a:xfrm>
          <a:prstGeom prst="rect">
            <a:avLst/>
          </a:prstGeom>
        </p:spPr>
      </p:pic>
      <p:pic>
        <p:nvPicPr>
          <p:cNvPr id="7" name="Picture 6">
            <a:extLst>
              <a:ext uri="{FF2B5EF4-FFF2-40B4-BE49-F238E27FC236}">
                <a16:creationId xmlns:a16="http://schemas.microsoft.com/office/drawing/2014/main" id="{53344111-29C7-4C67-BEDF-6FB576F491D2}"/>
              </a:ext>
            </a:extLst>
          </p:cNvPr>
          <p:cNvPicPr>
            <a:picLocks noChangeAspect="1"/>
          </p:cNvPicPr>
          <p:nvPr/>
        </p:nvPicPr>
        <p:blipFill>
          <a:blip r:embed="rId3"/>
          <a:stretch>
            <a:fillRect/>
          </a:stretch>
        </p:blipFill>
        <p:spPr>
          <a:xfrm>
            <a:off x="4881054" y="1523309"/>
            <a:ext cx="2171812" cy="3568883"/>
          </a:xfrm>
          <a:prstGeom prst="rect">
            <a:avLst/>
          </a:prstGeom>
        </p:spPr>
      </p:pic>
      <p:sp>
        <p:nvSpPr>
          <p:cNvPr id="8" name="TextBox 7">
            <a:extLst>
              <a:ext uri="{FF2B5EF4-FFF2-40B4-BE49-F238E27FC236}">
                <a16:creationId xmlns:a16="http://schemas.microsoft.com/office/drawing/2014/main" id="{2147EDF5-6C6F-4B18-BC6F-9B0A8AEA7C2B}"/>
              </a:ext>
            </a:extLst>
          </p:cNvPr>
          <p:cNvSpPr txBox="1"/>
          <p:nvPr/>
        </p:nvSpPr>
        <p:spPr>
          <a:xfrm>
            <a:off x="2302686" y="3095280"/>
            <a:ext cx="1388286" cy="276999"/>
          </a:xfrm>
          <a:prstGeom prst="rect">
            <a:avLst/>
          </a:prstGeom>
          <a:noFill/>
        </p:spPr>
        <p:txBody>
          <a:bodyPr wrap="square" rtlCol="0">
            <a:spAutoFit/>
          </a:bodyPr>
          <a:lstStyle/>
          <a:p>
            <a:r>
              <a:rPr lang="en-US" sz="1200" dirty="0">
                <a:solidFill>
                  <a:srgbClr val="0B5394"/>
                </a:solidFill>
                <a:latin typeface="Pangolin"/>
              </a:rPr>
              <a:t>Take this image</a:t>
            </a:r>
          </a:p>
        </p:txBody>
      </p:sp>
    </p:spTree>
    <p:extLst>
      <p:ext uri="{BB962C8B-B14F-4D97-AF65-F5344CB8AC3E}">
        <p14:creationId xmlns:p14="http://schemas.microsoft.com/office/powerpoint/2010/main" val="33447615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5D6CB71-10A0-4CDE-8BD2-CF5D175E79E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13</a:t>
            </a:fld>
            <a:endParaRPr lang="en"/>
          </a:p>
        </p:txBody>
      </p:sp>
      <p:sp>
        <p:nvSpPr>
          <p:cNvPr id="3" name="TextBox 2">
            <a:extLst>
              <a:ext uri="{FF2B5EF4-FFF2-40B4-BE49-F238E27FC236}">
                <a16:creationId xmlns:a16="http://schemas.microsoft.com/office/drawing/2014/main" id="{2765C3B0-C309-4440-9724-BFEF6013FD1F}"/>
              </a:ext>
            </a:extLst>
          </p:cNvPr>
          <p:cNvSpPr txBox="1"/>
          <p:nvPr/>
        </p:nvSpPr>
        <p:spPr>
          <a:xfrm>
            <a:off x="807609" y="1101285"/>
            <a:ext cx="7835807" cy="830997"/>
          </a:xfrm>
          <a:prstGeom prst="rect">
            <a:avLst/>
          </a:prstGeom>
          <a:noFill/>
        </p:spPr>
        <p:txBody>
          <a:bodyPr wrap="square" rtlCol="0">
            <a:spAutoFit/>
          </a:bodyPr>
          <a:lstStyle/>
          <a:p>
            <a:r>
              <a:rPr lang="en-US" sz="1200" dirty="0">
                <a:solidFill>
                  <a:srgbClr val="0B5394"/>
                </a:solidFill>
                <a:latin typeface="Pangolin"/>
              </a:rPr>
              <a:t>In practice, a CNN learns the values of these filters on its own during the training process (although we still need to specify parameters such as number of </a:t>
            </a:r>
            <a:r>
              <a:rPr lang="en-US" sz="1200" u="sng" dirty="0">
                <a:solidFill>
                  <a:srgbClr val="0B5394"/>
                </a:solidFill>
                <a:latin typeface="Pangolin"/>
              </a:rPr>
              <a:t>filters, filter size, architecture of the network</a:t>
            </a:r>
            <a:r>
              <a:rPr lang="en-US" sz="1200" dirty="0">
                <a:solidFill>
                  <a:srgbClr val="0B5394"/>
                </a:solidFill>
                <a:latin typeface="Pangolin"/>
              </a:rPr>
              <a:t> etc. before the training process). The more number of filters we have, the more image features get extracted and the better our network becomes at recognizing patterns in unseen image</a:t>
            </a:r>
          </a:p>
        </p:txBody>
      </p:sp>
      <p:sp>
        <p:nvSpPr>
          <p:cNvPr id="4" name="TextBox 3">
            <a:extLst>
              <a:ext uri="{FF2B5EF4-FFF2-40B4-BE49-F238E27FC236}">
                <a16:creationId xmlns:a16="http://schemas.microsoft.com/office/drawing/2014/main" id="{42D4F31B-87BE-4258-80DD-F0F3C8CD9C43}"/>
              </a:ext>
            </a:extLst>
          </p:cNvPr>
          <p:cNvSpPr txBox="1"/>
          <p:nvPr/>
        </p:nvSpPr>
        <p:spPr>
          <a:xfrm>
            <a:off x="807609" y="2135825"/>
            <a:ext cx="7628899" cy="523220"/>
          </a:xfrm>
          <a:prstGeom prst="rect">
            <a:avLst/>
          </a:prstGeom>
          <a:noFill/>
        </p:spPr>
        <p:txBody>
          <a:bodyPr wrap="square" rtlCol="0">
            <a:spAutoFit/>
          </a:bodyPr>
          <a:lstStyle/>
          <a:p>
            <a:r>
              <a:rPr lang="en-US" dirty="0">
                <a:solidFill>
                  <a:srgbClr val="0B5394"/>
                </a:solidFill>
                <a:latin typeface="Pangolin"/>
              </a:rPr>
              <a:t>The size of the Feature Map (Convolved Feature) is controlled by three parameters that we need to decide before the convolution step is performed:</a:t>
            </a:r>
          </a:p>
        </p:txBody>
      </p:sp>
      <p:sp>
        <p:nvSpPr>
          <p:cNvPr id="5" name="TextBox 4">
            <a:extLst>
              <a:ext uri="{FF2B5EF4-FFF2-40B4-BE49-F238E27FC236}">
                <a16:creationId xmlns:a16="http://schemas.microsoft.com/office/drawing/2014/main" id="{FD4032E2-23AB-4AE5-9C53-ECA420FBC9CC}"/>
              </a:ext>
            </a:extLst>
          </p:cNvPr>
          <p:cNvSpPr txBox="1"/>
          <p:nvPr/>
        </p:nvSpPr>
        <p:spPr>
          <a:xfrm>
            <a:off x="874353" y="2772510"/>
            <a:ext cx="1321542" cy="307777"/>
          </a:xfrm>
          <a:prstGeom prst="rect">
            <a:avLst/>
          </a:prstGeom>
          <a:noFill/>
        </p:spPr>
        <p:txBody>
          <a:bodyPr wrap="square" rtlCol="0">
            <a:spAutoFit/>
          </a:bodyPr>
          <a:lstStyle/>
          <a:p>
            <a:r>
              <a:rPr lang="en-US" dirty="0">
                <a:solidFill>
                  <a:srgbClr val="0B5394"/>
                </a:solidFill>
                <a:latin typeface="Pangolin"/>
              </a:rPr>
              <a:t>1. Depth</a:t>
            </a:r>
          </a:p>
        </p:txBody>
      </p:sp>
      <p:pic>
        <p:nvPicPr>
          <p:cNvPr id="7" name="Picture 6">
            <a:extLst>
              <a:ext uri="{FF2B5EF4-FFF2-40B4-BE49-F238E27FC236}">
                <a16:creationId xmlns:a16="http://schemas.microsoft.com/office/drawing/2014/main" id="{B0742603-3088-4EFD-89FD-0CB7460961CE}"/>
              </a:ext>
            </a:extLst>
          </p:cNvPr>
          <p:cNvPicPr>
            <a:picLocks noChangeAspect="1"/>
          </p:cNvPicPr>
          <p:nvPr/>
        </p:nvPicPr>
        <p:blipFill>
          <a:blip r:embed="rId2"/>
          <a:stretch>
            <a:fillRect/>
          </a:stretch>
        </p:blipFill>
        <p:spPr>
          <a:xfrm>
            <a:off x="922654" y="3080287"/>
            <a:ext cx="2546481" cy="1276416"/>
          </a:xfrm>
          <a:prstGeom prst="rect">
            <a:avLst/>
          </a:prstGeom>
        </p:spPr>
      </p:pic>
      <p:sp>
        <p:nvSpPr>
          <p:cNvPr id="8" name="TextBox 7">
            <a:extLst>
              <a:ext uri="{FF2B5EF4-FFF2-40B4-BE49-F238E27FC236}">
                <a16:creationId xmlns:a16="http://schemas.microsoft.com/office/drawing/2014/main" id="{EAE8E4BE-590A-4C2C-9F52-96B53816D6F3}"/>
              </a:ext>
            </a:extLst>
          </p:cNvPr>
          <p:cNvSpPr txBox="1"/>
          <p:nvPr/>
        </p:nvSpPr>
        <p:spPr>
          <a:xfrm>
            <a:off x="4111463" y="2772510"/>
            <a:ext cx="1870429" cy="307777"/>
          </a:xfrm>
          <a:prstGeom prst="rect">
            <a:avLst/>
          </a:prstGeom>
          <a:noFill/>
        </p:spPr>
        <p:txBody>
          <a:bodyPr wrap="square" rtlCol="0">
            <a:spAutoFit/>
          </a:bodyPr>
          <a:lstStyle/>
          <a:p>
            <a:r>
              <a:rPr lang="en-US" dirty="0">
                <a:solidFill>
                  <a:srgbClr val="0B5394"/>
                </a:solidFill>
                <a:latin typeface="Pangolin"/>
              </a:rPr>
              <a:t>2. Stride</a:t>
            </a:r>
          </a:p>
        </p:txBody>
      </p:sp>
      <p:sp>
        <p:nvSpPr>
          <p:cNvPr id="9" name="TextBox 8">
            <a:extLst>
              <a:ext uri="{FF2B5EF4-FFF2-40B4-BE49-F238E27FC236}">
                <a16:creationId xmlns:a16="http://schemas.microsoft.com/office/drawing/2014/main" id="{0CD6A4F9-E73F-44BC-8A4E-E754D39ADDB0}"/>
              </a:ext>
            </a:extLst>
          </p:cNvPr>
          <p:cNvSpPr txBox="1"/>
          <p:nvPr/>
        </p:nvSpPr>
        <p:spPr>
          <a:xfrm>
            <a:off x="6420823" y="2836642"/>
            <a:ext cx="1476637" cy="307777"/>
          </a:xfrm>
          <a:prstGeom prst="rect">
            <a:avLst/>
          </a:prstGeom>
          <a:noFill/>
        </p:spPr>
        <p:txBody>
          <a:bodyPr wrap="square" rtlCol="0">
            <a:spAutoFit/>
          </a:bodyPr>
          <a:lstStyle/>
          <a:p>
            <a:r>
              <a:rPr lang="en-US" dirty="0">
                <a:solidFill>
                  <a:srgbClr val="0B5394"/>
                </a:solidFill>
                <a:latin typeface="Pangolin"/>
              </a:rPr>
              <a:t>3. Zero-padding</a:t>
            </a:r>
          </a:p>
        </p:txBody>
      </p:sp>
    </p:spTree>
    <p:extLst>
      <p:ext uri="{BB962C8B-B14F-4D97-AF65-F5344CB8AC3E}">
        <p14:creationId xmlns:p14="http://schemas.microsoft.com/office/powerpoint/2010/main" val="1631087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20B85CB-BA30-47F3-9EB5-1E48BBCBA22F}"/>
              </a:ext>
            </a:extLst>
          </p:cNvPr>
          <p:cNvPicPr>
            <a:picLocks noChangeAspect="1"/>
          </p:cNvPicPr>
          <p:nvPr/>
        </p:nvPicPr>
        <p:blipFill>
          <a:blip r:embed="rId2"/>
          <a:stretch>
            <a:fillRect/>
          </a:stretch>
        </p:blipFill>
        <p:spPr>
          <a:xfrm>
            <a:off x="763660" y="1273516"/>
            <a:ext cx="7796787" cy="2439218"/>
          </a:xfrm>
          <a:prstGeom prst="rect">
            <a:avLst/>
          </a:prstGeom>
        </p:spPr>
      </p:pic>
      <p:sp>
        <p:nvSpPr>
          <p:cNvPr id="6" name="TextBox 5">
            <a:extLst>
              <a:ext uri="{FF2B5EF4-FFF2-40B4-BE49-F238E27FC236}">
                <a16:creationId xmlns:a16="http://schemas.microsoft.com/office/drawing/2014/main" id="{CD566758-6F3E-43E8-847E-E8EAD8E18D39}"/>
              </a:ext>
            </a:extLst>
          </p:cNvPr>
          <p:cNvSpPr txBox="1"/>
          <p:nvPr/>
        </p:nvSpPr>
        <p:spPr>
          <a:xfrm>
            <a:off x="762000" y="498764"/>
            <a:ext cx="7800109" cy="830997"/>
          </a:xfrm>
          <a:prstGeom prst="rect">
            <a:avLst/>
          </a:prstGeom>
          <a:noFill/>
        </p:spPr>
        <p:txBody>
          <a:bodyPr wrap="square" rtlCol="0">
            <a:spAutoFit/>
          </a:bodyPr>
          <a:lstStyle/>
          <a:p>
            <a:r>
              <a:rPr lang="en-US" sz="3200" dirty="0">
                <a:solidFill>
                  <a:srgbClr val="0B5394"/>
                </a:solidFill>
                <a:latin typeface="Pangolin"/>
              </a:rPr>
              <a:t>Introduction to Non-</a:t>
            </a:r>
            <a:r>
              <a:rPr lang="en-US" sz="3200" dirty="0" err="1">
                <a:solidFill>
                  <a:srgbClr val="0B5394"/>
                </a:solidFill>
                <a:latin typeface="Pangolin"/>
              </a:rPr>
              <a:t>Linearlity</a:t>
            </a:r>
            <a:endParaRPr lang="en-US" sz="3200" dirty="0">
              <a:solidFill>
                <a:srgbClr val="0B5394"/>
              </a:solidFill>
              <a:latin typeface="Pangolin"/>
            </a:endParaRPr>
          </a:p>
          <a:p>
            <a:r>
              <a:rPr lang="en-US" sz="1600" dirty="0" err="1">
                <a:solidFill>
                  <a:srgbClr val="0B5394"/>
                </a:solidFill>
                <a:latin typeface="Pangolin"/>
              </a:rPr>
              <a:t>ReLU</a:t>
            </a:r>
            <a:r>
              <a:rPr lang="en-US" sz="1600" dirty="0">
                <a:solidFill>
                  <a:srgbClr val="0B5394"/>
                </a:solidFill>
                <a:latin typeface="Pangolin"/>
              </a:rPr>
              <a:t> stands for Rectified Linear Unit and is a non-linear operation. Its output is given by:</a:t>
            </a:r>
          </a:p>
        </p:txBody>
      </p:sp>
    </p:spTree>
    <p:extLst>
      <p:ext uri="{BB962C8B-B14F-4D97-AF65-F5344CB8AC3E}">
        <p14:creationId xmlns:p14="http://schemas.microsoft.com/office/powerpoint/2010/main" val="1364888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5D50F94-B1DA-4A40-936C-383B18F351D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15</a:t>
            </a:fld>
            <a:endParaRPr lang="en"/>
          </a:p>
        </p:txBody>
      </p:sp>
      <p:sp>
        <p:nvSpPr>
          <p:cNvPr id="3" name="TextBox 2">
            <a:extLst>
              <a:ext uri="{FF2B5EF4-FFF2-40B4-BE49-F238E27FC236}">
                <a16:creationId xmlns:a16="http://schemas.microsoft.com/office/drawing/2014/main" id="{8C4E2F71-B2ED-4A5B-9912-30FA71EF6BD5}"/>
              </a:ext>
            </a:extLst>
          </p:cNvPr>
          <p:cNvSpPr txBox="1"/>
          <p:nvPr/>
        </p:nvSpPr>
        <p:spPr>
          <a:xfrm>
            <a:off x="827632" y="1094610"/>
            <a:ext cx="7762388" cy="954107"/>
          </a:xfrm>
          <a:prstGeom prst="rect">
            <a:avLst/>
          </a:prstGeom>
          <a:noFill/>
        </p:spPr>
        <p:txBody>
          <a:bodyPr wrap="square" rtlCol="0">
            <a:spAutoFit/>
          </a:bodyPr>
          <a:lstStyle/>
          <a:p>
            <a:r>
              <a:rPr lang="en-US" dirty="0" err="1">
                <a:solidFill>
                  <a:srgbClr val="0B5394"/>
                </a:solidFill>
                <a:latin typeface="Pangolin"/>
              </a:rPr>
              <a:t>ReLU</a:t>
            </a:r>
            <a:r>
              <a:rPr lang="en-US" dirty="0">
                <a:solidFill>
                  <a:srgbClr val="0B5394"/>
                </a:solidFill>
                <a:latin typeface="Pangolin"/>
              </a:rPr>
              <a:t> is an element wise operation (applied per pixel) and replaces all negative pixel values in the feature map by zero. The purpose of </a:t>
            </a:r>
            <a:r>
              <a:rPr lang="en-US" dirty="0" err="1">
                <a:solidFill>
                  <a:srgbClr val="0B5394"/>
                </a:solidFill>
                <a:latin typeface="Pangolin"/>
              </a:rPr>
              <a:t>ReLU</a:t>
            </a:r>
            <a:r>
              <a:rPr lang="en-US" dirty="0">
                <a:solidFill>
                  <a:srgbClr val="0B5394"/>
                </a:solidFill>
                <a:latin typeface="Pangolin"/>
              </a:rPr>
              <a:t> is to introduce non-linearity in our </a:t>
            </a:r>
            <a:r>
              <a:rPr lang="en-US" dirty="0" err="1">
                <a:solidFill>
                  <a:srgbClr val="0B5394"/>
                </a:solidFill>
                <a:latin typeface="Pangolin"/>
              </a:rPr>
              <a:t>ConvNet</a:t>
            </a:r>
            <a:r>
              <a:rPr lang="en-US" dirty="0">
                <a:solidFill>
                  <a:srgbClr val="0B5394"/>
                </a:solidFill>
                <a:latin typeface="Pangolin"/>
              </a:rPr>
              <a:t>, since most of the real-world data we would want our </a:t>
            </a:r>
            <a:r>
              <a:rPr lang="en-US" dirty="0" err="1">
                <a:solidFill>
                  <a:srgbClr val="0B5394"/>
                </a:solidFill>
                <a:latin typeface="Pangolin"/>
              </a:rPr>
              <a:t>ConvNet</a:t>
            </a:r>
            <a:r>
              <a:rPr lang="en-US" dirty="0">
                <a:solidFill>
                  <a:srgbClr val="0B5394"/>
                </a:solidFill>
                <a:latin typeface="Pangolin"/>
              </a:rPr>
              <a:t> to learn would be non-linear.</a:t>
            </a:r>
          </a:p>
          <a:p>
            <a:endParaRPr lang="en-US" dirty="0"/>
          </a:p>
        </p:txBody>
      </p:sp>
      <p:pic>
        <p:nvPicPr>
          <p:cNvPr id="5" name="Picture 4">
            <a:extLst>
              <a:ext uri="{FF2B5EF4-FFF2-40B4-BE49-F238E27FC236}">
                <a16:creationId xmlns:a16="http://schemas.microsoft.com/office/drawing/2014/main" id="{E329B346-E95A-436F-891D-D5EE8C88BAE5}"/>
              </a:ext>
            </a:extLst>
          </p:cNvPr>
          <p:cNvPicPr>
            <a:picLocks noChangeAspect="1"/>
          </p:cNvPicPr>
          <p:nvPr/>
        </p:nvPicPr>
        <p:blipFill>
          <a:blip r:embed="rId2"/>
          <a:stretch>
            <a:fillRect/>
          </a:stretch>
        </p:blipFill>
        <p:spPr>
          <a:xfrm>
            <a:off x="1294005" y="1867727"/>
            <a:ext cx="6555989" cy="2454113"/>
          </a:xfrm>
          <a:prstGeom prst="rect">
            <a:avLst/>
          </a:prstGeom>
        </p:spPr>
      </p:pic>
    </p:spTree>
    <p:extLst>
      <p:ext uri="{BB962C8B-B14F-4D97-AF65-F5344CB8AC3E}">
        <p14:creationId xmlns:p14="http://schemas.microsoft.com/office/powerpoint/2010/main" val="42004470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20B85CB-BA30-47F3-9EB5-1E48BBCBA22F}"/>
              </a:ext>
            </a:extLst>
          </p:cNvPr>
          <p:cNvPicPr>
            <a:picLocks noChangeAspect="1"/>
          </p:cNvPicPr>
          <p:nvPr/>
        </p:nvPicPr>
        <p:blipFill>
          <a:blip r:embed="rId2"/>
          <a:stretch>
            <a:fillRect/>
          </a:stretch>
        </p:blipFill>
        <p:spPr>
          <a:xfrm>
            <a:off x="2937062" y="1628565"/>
            <a:ext cx="3406824" cy="2903387"/>
          </a:xfrm>
          <a:prstGeom prst="rect">
            <a:avLst/>
          </a:prstGeom>
        </p:spPr>
      </p:pic>
      <p:sp>
        <p:nvSpPr>
          <p:cNvPr id="6" name="TextBox 5">
            <a:extLst>
              <a:ext uri="{FF2B5EF4-FFF2-40B4-BE49-F238E27FC236}">
                <a16:creationId xmlns:a16="http://schemas.microsoft.com/office/drawing/2014/main" id="{CD566758-6F3E-43E8-847E-E8EAD8E18D39}"/>
              </a:ext>
            </a:extLst>
          </p:cNvPr>
          <p:cNvSpPr txBox="1"/>
          <p:nvPr/>
        </p:nvSpPr>
        <p:spPr>
          <a:xfrm>
            <a:off x="762000" y="498764"/>
            <a:ext cx="7800109" cy="1231106"/>
          </a:xfrm>
          <a:prstGeom prst="rect">
            <a:avLst/>
          </a:prstGeom>
          <a:noFill/>
        </p:spPr>
        <p:txBody>
          <a:bodyPr wrap="square" rtlCol="0">
            <a:spAutoFit/>
          </a:bodyPr>
          <a:lstStyle/>
          <a:p>
            <a:r>
              <a:rPr lang="en-US" sz="3200" dirty="0">
                <a:solidFill>
                  <a:srgbClr val="0B5394"/>
                </a:solidFill>
                <a:latin typeface="Pangolin"/>
              </a:rPr>
              <a:t>The Pooling step</a:t>
            </a:r>
          </a:p>
          <a:p>
            <a:r>
              <a:rPr lang="en-US" dirty="0">
                <a:solidFill>
                  <a:srgbClr val="0B5394"/>
                </a:solidFill>
                <a:latin typeface="Pangolin"/>
              </a:rPr>
              <a:t>Spatial Pooling (also called subsampling or </a:t>
            </a:r>
            <a:r>
              <a:rPr lang="en-US" dirty="0" err="1">
                <a:solidFill>
                  <a:srgbClr val="0B5394"/>
                </a:solidFill>
                <a:latin typeface="Pangolin"/>
              </a:rPr>
              <a:t>downsampling</a:t>
            </a:r>
            <a:r>
              <a:rPr lang="en-US" dirty="0">
                <a:solidFill>
                  <a:srgbClr val="0B5394"/>
                </a:solidFill>
                <a:latin typeface="Pangolin"/>
              </a:rPr>
              <a:t>) reduces the dimensionality of each feature map but retains the most important information. Spatial Pooling can be of different types: Max, Average, Sum etc.</a:t>
            </a:r>
          </a:p>
        </p:txBody>
      </p:sp>
    </p:spTree>
    <p:extLst>
      <p:ext uri="{BB962C8B-B14F-4D97-AF65-F5344CB8AC3E}">
        <p14:creationId xmlns:p14="http://schemas.microsoft.com/office/powerpoint/2010/main" val="1580752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50509BF-800D-40AB-9EA6-F201A967275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17</a:t>
            </a:fld>
            <a:endParaRPr lang="en"/>
          </a:p>
        </p:txBody>
      </p:sp>
      <p:pic>
        <p:nvPicPr>
          <p:cNvPr id="4" name="Picture 3">
            <a:extLst>
              <a:ext uri="{FF2B5EF4-FFF2-40B4-BE49-F238E27FC236}">
                <a16:creationId xmlns:a16="http://schemas.microsoft.com/office/drawing/2014/main" id="{A085C821-5EF7-4BF7-9E4C-A8D7660ABCAB}"/>
              </a:ext>
            </a:extLst>
          </p:cNvPr>
          <p:cNvPicPr>
            <a:picLocks noChangeAspect="1"/>
          </p:cNvPicPr>
          <p:nvPr/>
        </p:nvPicPr>
        <p:blipFill>
          <a:blip r:embed="rId2"/>
          <a:stretch>
            <a:fillRect/>
          </a:stretch>
        </p:blipFill>
        <p:spPr>
          <a:xfrm>
            <a:off x="836312" y="535933"/>
            <a:ext cx="7471375" cy="4080376"/>
          </a:xfrm>
          <a:prstGeom prst="rect">
            <a:avLst/>
          </a:prstGeom>
        </p:spPr>
      </p:pic>
    </p:spTree>
    <p:extLst>
      <p:ext uri="{BB962C8B-B14F-4D97-AF65-F5344CB8AC3E}">
        <p14:creationId xmlns:p14="http://schemas.microsoft.com/office/powerpoint/2010/main" val="38555789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50509BF-800D-40AB-9EA6-F201A967275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18</a:t>
            </a:fld>
            <a:endParaRPr lang="en"/>
          </a:p>
        </p:txBody>
      </p:sp>
      <p:pic>
        <p:nvPicPr>
          <p:cNvPr id="4" name="Picture 3">
            <a:extLst>
              <a:ext uri="{FF2B5EF4-FFF2-40B4-BE49-F238E27FC236}">
                <a16:creationId xmlns:a16="http://schemas.microsoft.com/office/drawing/2014/main" id="{A085C821-5EF7-4BF7-9E4C-A8D7660ABCAB}"/>
              </a:ext>
            </a:extLst>
          </p:cNvPr>
          <p:cNvPicPr>
            <a:picLocks noChangeAspect="1"/>
          </p:cNvPicPr>
          <p:nvPr/>
        </p:nvPicPr>
        <p:blipFill>
          <a:blip r:embed="rId2"/>
          <a:stretch>
            <a:fillRect/>
          </a:stretch>
        </p:blipFill>
        <p:spPr>
          <a:xfrm>
            <a:off x="195685" y="724054"/>
            <a:ext cx="8725417" cy="3721133"/>
          </a:xfrm>
          <a:prstGeom prst="rect">
            <a:avLst/>
          </a:prstGeom>
        </p:spPr>
      </p:pic>
    </p:spTree>
    <p:extLst>
      <p:ext uri="{BB962C8B-B14F-4D97-AF65-F5344CB8AC3E}">
        <p14:creationId xmlns:p14="http://schemas.microsoft.com/office/powerpoint/2010/main" val="900760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46FE868-D268-4A05-A571-2EF1771CFCE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19</a:t>
            </a:fld>
            <a:endParaRPr lang="en"/>
          </a:p>
        </p:txBody>
      </p:sp>
      <p:sp>
        <p:nvSpPr>
          <p:cNvPr id="3" name="TextBox 2">
            <a:extLst>
              <a:ext uri="{FF2B5EF4-FFF2-40B4-BE49-F238E27FC236}">
                <a16:creationId xmlns:a16="http://schemas.microsoft.com/office/drawing/2014/main" id="{8279BEA5-F291-442A-8404-94C95708C808}"/>
              </a:ext>
            </a:extLst>
          </p:cNvPr>
          <p:cNvSpPr txBox="1"/>
          <p:nvPr/>
        </p:nvSpPr>
        <p:spPr>
          <a:xfrm>
            <a:off x="820958" y="1087936"/>
            <a:ext cx="7789086" cy="646331"/>
          </a:xfrm>
          <a:prstGeom prst="rect">
            <a:avLst/>
          </a:prstGeom>
          <a:noFill/>
        </p:spPr>
        <p:txBody>
          <a:bodyPr wrap="square" rtlCol="0">
            <a:spAutoFit/>
          </a:bodyPr>
          <a:lstStyle/>
          <a:p>
            <a:r>
              <a:rPr lang="en-US" sz="1800" dirty="0">
                <a:solidFill>
                  <a:srgbClr val="0B5394"/>
                </a:solidFill>
                <a:latin typeface="Pangolin"/>
              </a:rPr>
              <a:t>The function of Pooling is to progressively reduce the spatial size of the input representation. In particular, pooling;</a:t>
            </a:r>
          </a:p>
        </p:txBody>
      </p:sp>
      <p:sp>
        <p:nvSpPr>
          <p:cNvPr id="4" name="TextBox 3">
            <a:extLst>
              <a:ext uri="{FF2B5EF4-FFF2-40B4-BE49-F238E27FC236}">
                <a16:creationId xmlns:a16="http://schemas.microsoft.com/office/drawing/2014/main" id="{366BE3B8-55AE-4AB7-9730-D4FF6668CFA8}"/>
              </a:ext>
            </a:extLst>
          </p:cNvPr>
          <p:cNvSpPr txBox="1"/>
          <p:nvPr/>
        </p:nvSpPr>
        <p:spPr>
          <a:xfrm>
            <a:off x="820958" y="1882195"/>
            <a:ext cx="7435340" cy="2154436"/>
          </a:xfrm>
          <a:prstGeom prst="rect">
            <a:avLst/>
          </a:prstGeom>
          <a:noFill/>
        </p:spPr>
        <p:txBody>
          <a:bodyPr wrap="square" rtlCol="0">
            <a:spAutoFit/>
          </a:bodyPr>
          <a:lstStyle/>
          <a:p>
            <a:pPr marL="342900" indent="-342900">
              <a:buFont typeface="+mj-lt"/>
              <a:buAutoNum type="arabicPeriod"/>
            </a:pPr>
            <a:r>
              <a:rPr lang="en-US" sz="1500" dirty="0">
                <a:solidFill>
                  <a:srgbClr val="0B5394"/>
                </a:solidFill>
                <a:latin typeface="Pangolin"/>
              </a:rPr>
              <a:t>makes the input representations (feature dimension) smaller and more manageable</a:t>
            </a:r>
          </a:p>
          <a:p>
            <a:pPr marL="342900" indent="-342900">
              <a:buFont typeface="+mj-lt"/>
              <a:buAutoNum type="arabicPeriod"/>
            </a:pPr>
            <a:endParaRPr lang="en-US" sz="1500" dirty="0">
              <a:solidFill>
                <a:srgbClr val="0B5394"/>
              </a:solidFill>
              <a:latin typeface="Pangolin"/>
            </a:endParaRPr>
          </a:p>
          <a:p>
            <a:pPr marL="342900" indent="-342900">
              <a:buFont typeface="+mj-lt"/>
              <a:buAutoNum type="arabicPeriod"/>
            </a:pPr>
            <a:r>
              <a:rPr lang="en-US" sz="1500" dirty="0">
                <a:solidFill>
                  <a:srgbClr val="0B5394"/>
                </a:solidFill>
                <a:latin typeface="Pangolin"/>
              </a:rPr>
              <a:t>reduces the number of parameters and computations in the network, therefore, controlling overfitting.</a:t>
            </a:r>
          </a:p>
          <a:p>
            <a:pPr marL="342900" indent="-342900">
              <a:buFont typeface="+mj-lt"/>
              <a:buAutoNum type="arabicPeriod"/>
            </a:pPr>
            <a:endParaRPr lang="en-US" sz="1500" dirty="0">
              <a:solidFill>
                <a:srgbClr val="0B5394"/>
              </a:solidFill>
              <a:latin typeface="Pangolin"/>
            </a:endParaRPr>
          </a:p>
          <a:p>
            <a:pPr marL="342900" indent="-342900">
              <a:buFont typeface="+mj-lt"/>
              <a:buAutoNum type="arabicPeriod"/>
            </a:pPr>
            <a:r>
              <a:rPr lang="en-US" sz="1500" dirty="0">
                <a:solidFill>
                  <a:srgbClr val="0B5394"/>
                </a:solidFill>
                <a:latin typeface="Pangolin"/>
              </a:rPr>
              <a:t>makes the network invariant to small transformations, distortions and translations in the input image (a small distortion in input will not change the output of Pooling – since we take the maximum / average value in a local neighborhood).</a:t>
            </a:r>
          </a:p>
          <a:p>
            <a:endParaRPr lang="en-US" dirty="0"/>
          </a:p>
        </p:txBody>
      </p:sp>
    </p:spTree>
    <p:extLst>
      <p:ext uri="{BB962C8B-B14F-4D97-AF65-F5344CB8AC3E}">
        <p14:creationId xmlns:p14="http://schemas.microsoft.com/office/powerpoint/2010/main" val="3249029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8"/>
          <p:cNvSpPr txBox="1">
            <a:spLocks noGrp="1"/>
          </p:cNvSpPr>
          <p:nvPr>
            <p:ph type="title"/>
          </p:nvPr>
        </p:nvSpPr>
        <p:spPr>
          <a:xfrm>
            <a:off x="866375" y="1023310"/>
            <a:ext cx="3966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a:t>Hello!</a:t>
            </a:r>
            <a:endParaRPr sz="6000"/>
          </a:p>
        </p:txBody>
      </p:sp>
      <p:sp>
        <p:nvSpPr>
          <p:cNvPr id="73" name="Google Shape;73;p18"/>
          <p:cNvSpPr txBox="1">
            <a:spLocks noGrp="1"/>
          </p:cNvSpPr>
          <p:nvPr>
            <p:ph type="body" idx="1"/>
          </p:nvPr>
        </p:nvSpPr>
        <p:spPr>
          <a:xfrm>
            <a:off x="674120" y="1955748"/>
            <a:ext cx="4471883" cy="210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I am </a:t>
            </a:r>
            <a:r>
              <a:rPr lang="en-US" sz="3600" dirty="0"/>
              <a:t>Frederick </a:t>
            </a:r>
            <a:r>
              <a:rPr lang="en-US" sz="3600" dirty="0" err="1"/>
              <a:t>Apina</a:t>
            </a:r>
            <a:endParaRPr sz="3600" dirty="0"/>
          </a:p>
          <a:p>
            <a:pPr marL="0" lvl="0" indent="0" algn="l" rtl="0">
              <a:spcBef>
                <a:spcPts val="1000"/>
              </a:spcBef>
              <a:spcAft>
                <a:spcPts val="0"/>
              </a:spcAft>
              <a:buClr>
                <a:schemeClr val="dk1"/>
              </a:buClr>
              <a:buSzPts val="1100"/>
              <a:buFont typeface="Arial"/>
              <a:buNone/>
            </a:pPr>
            <a:r>
              <a:rPr lang="en" dirty="0"/>
              <a:t>I am here because I love to give presentations. </a:t>
            </a:r>
            <a:endParaRPr dirty="0"/>
          </a:p>
        </p:txBody>
      </p:sp>
      <p:sp>
        <p:nvSpPr>
          <p:cNvPr id="74" name="Google Shape;74;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a:p>
        </p:txBody>
      </p:sp>
      <p:sp>
        <p:nvSpPr>
          <p:cNvPr id="6" name="Google Shape;318;p42">
            <a:extLst>
              <a:ext uri="{FF2B5EF4-FFF2-40B4-BE49-F238E27FC236}">
                <a16:creationId xmlns:a16="http://schemas.microsoft.com/office/drawing/2014/main" id="{CD000D67-FDE4-4F55-9C56-2C999D18D7BF}"/>
              </a:ext>
            </a:extLst>
          </p:cNvPr>
          <p:cNvSpPr/>
          <p:nvPr/>
        </p:nvSpPr>
        <p:spPr>
          <a:xfrm>
            <a:off x="5732038" y="708297"/>
            <a:ext cx="2330701" cy="2344826"/>
          </a:xfrm>
          <a:custGeom>
            <a:avLst/>
            <a:gdLst/>
            <a:ahLst/>
            <a:cxnLst/>
            <a:rect l="l" t="t" r="r" b="b"/>
            <a:pathLst>
              <a:path w="15842" h="15938" extrusionOk="0">
                <a:moveTo>
                  <a:pt x="4794" y="7470"/>
                </a:moveTo>
                <a:lnTo>
                  <a:pt x="4867" y="7495"/>
                </a:lnTo>
                <a:lnTo>
                  <a:pt x="4940" y="7543"/>
                </a:lnTo>
                <a:lnTo>
                  <a:pt x="4989" y="7616"/>
                </a:lnTo>
                <a:lnTo>
                  <a:pt x="5013" y="7714"/>
                </a:lnTo>
                <a:lnTo>
                  <a:pt x="5013" y="7787"/>
                </a:lnTo>
                <a:lnTo>
                  <a:pt x="4989" y="7908"/>
                </a:lnTo>
                <a:lnTo>
                  <a:pt x="4916" y="7981"/>
                </a:lnTo>
                <a:lnTo>
                  <a:pt x="4843" y="8054"/>
                </a:lnTo>
                <a:lnTo>
                  <a:pt x="4721" y="8079"/>
                </a:lnTo>
                <a:lnTo>
                  <a:pt x="4600" y="8054"/>
                </a:lnTo>
                <a:lnTo>
                  <a:pt x="4527" y="7981"/>
                </a:lnTo>
                <a:lnTo>
                  <a:pt x="4454" y="7908"/>
                </a:lnTo>
                <a:lnTo>
                  <a:pt x="4429" y="7787"/>
                </a:lnTo>
                <a:lnTo>
                  <a:pt x="4454" y="7665"/>
                </a:lnTo>
                <a:lnTo>
                  <a:pt x="4527" y="7543"/>
                </a:lnTo>
                <a:lnTo>
                  <a:pt x="4600" y="7495"/>
                </a:lnTo>
                <a:lnTo>
                  <a:pt x="4697" y="7470"/>
                </a:lnTo>
                <a:close/>
                <a:moveTo>
                  <a:pt x="11169" y="7470"/>
                </a:moveTo>
                <a:lnTo>
                  <a:pt x="11242" y="7495"/>
                </a:lnTo>
                <a:lnTo>
                  <a:pt x="11315" y="7543"/>
                </a:lnTo>
                <a:lnTo>
                  <a:pt x="11364" y="7616"/>
                </a:lnTo>
                <a:lnTo>
                  <a:pt x="11388" y="7714"/>
                </a:lnTo>
                <a:lnTo>
                  <a:pt x="11388" y="7787"/>
                </a:lnTo>
                <a:lnTo>
                  <a:pt x="11364" y="7908"/>
                </a:lnTo>
                <a:lnTo>
                  <a:pt x="11291" y="7981"/>
                </a:lnTo>
                <a:lnTo>
                  <a:pt x="11218" y="8054"/>
                </a:lnTo>
                <a:lnTo>
                  <a:pt x="11096" y="8079"/>
                </a:lnTo>
                <a:lnTo>
                  <a:pt x="10975" y="8054"/>
                </a:lnTo>
                <a:lnTo>
                  <a:pt x="10902" y="7981"/>
                </a:lnTo>
                <a:lnTo>
                  <a:pt x="10829" y="7908"/>
                </a:lnTo>
                <a:lnTo>
                  <a:pt x="10804" y="7787"/>
                </a:lnTo>
                <a:lnTo>
                  <a:pt x="10829" y="7665"/>
                </a:lnTo>
                <a:lnTo>
                  <a:pt x="10902" y="7543"/>
                </a:lnTo>
                <a:lnTo>
                  <a:pt x="10975" y="7495"/>
                </a:lnTo>
                <a:lnTo>
                  <a:pt x="11072" y="7470"/>
                </a:lnTo>
                <a:close/>
                <a:moveTo>
                  <a:pt x="4770" y="7081"/>
                </a:moveTo>
                <a:lnTo>
                  <a:pt x="4600" y="7105"/>
                </a:lnTo>
                <a:lnTo>
                  <a:pt x="4429" y="7178"/>
                </a:lnTo>
                <a:lnTo>
                  <a:pt x="4308" y="7300"/>
                </a:lnTo>
                <a:lnTo>
                  <a:pt x="4186" y="7446"/>
                </a:lnTo>
                <a:lnTo>
                  <a:pt x="4113" y="7568"/>
                </a:lnTo>
                <a:lnTo>
                  <a:pt x="4064" y="7714"/>
                </a:lnTo>
                <a:lnTo>
                  <a:pt x="4016" y="7835"/>
                </a:lnTo>
                <a:lnTo>
                  <a:pt x="4016" y="7981"/>
                </a:lnTo>
                <a:lnTo>
                  <a:pt x="3967" y="8225"/>
                </a:lnTo>
                <a:lnTo>
                  <a:pt x="3967" y="8395"/>
                </a:lnTo>
                <a:lnTo>
                  <a:pt x="4016" y="8565"/>
                </a:lnTo>
                <a:lnTo>
                  <a:pt x="4064" y="8711"/>
                </a:lnTo>
                <a:lnTo>
                  <a:pt x="4162" y="8833"/>
                </a:lnTo>
                <a:lnTo>
                  <a:pt x="4259" y="8955"/>
                </a:lnTo>
                <a:lnTo>
                  <a:pt x="4381" y="9028"/>
                </a:lnTo>
                <a:lnTo>
                  <a:pt x="4527" y="9101"/>
                </a:lnTo>
                <a:lnTo>
                  <a:pt x="4697" y="9149"/>
                </a:lnTo>
                <a:lnTo>
                  <a:pt x="4892" y="9174"/>
                </a:lnTo>
                <a:lnTo>
                  <a:pt x="5062" y="9149"/>
                </a:lnTo>
                <a:lnTo>
                  <a:pt x="5232" y="9101"/>
                </a:lnTo>
                <a:lnTo>
                  <a:pt x="5378" y="9028"/>
                </a:lnTo>
                <a:lnTo>
                  <a:pt x="5500" y="8930"/>
                </a:lnTo>
                <a:lnTo>
                  <a:pt x="5622" y="8809"/>
                </a:lnTo>
                <a:lnTo>
                  <a:pt x="5719" y="8663"/>
                </a:lnTo>
                <a:lnTo>
                  <a:pt x="5792" y="8517"/>
                </a:lnTo>
                <a:lnTo>
                  <a:pt x="5841" y="8346"/>
                </a:lnTo>
                <a:lnTo>
                  <a:pt x="5865" y="8176"/>
                </a:lnTo>
                <a:lnTo>
                  <a:pt x="5841" y="8006"/>
                </a:lnTo>
                <a:lnTo>
                  <a:pt x="5816" y="7835"/>
                </a:lnTo>
                <a:lnTo>
                  <a:pt x="5768" y="7689"/>
                </a:lnTo>
                <a:lnTo>
                  <a:pt x="5695" y="7519"/>
                </a:lnTo>
                <a:lnTo>
                  <a:pt x="5573" y="7397"/>
                </a:lnTo>
                <a:lnTo>
                  <a:pt x="5427" y="7251"/>
                </a:lnTo>
                <a:lnTo>
                  <a:pt x="5281" y="7154"/>
                </a:lnTo>
                <a:lnTo>
                  <a:pt x="5111" y="7105"/>
                </a:lnTo>
                <a:lnTo>
                  <a:pt x="4940" y="7081"/>
                </a:lnTo>
                <a:close/>
                <a:moveTo>
                  <a:pt x="11145" y="7081"/>
                </a:moveTo>
                <a:lnTo>
                  <a:pt x="10975" y="7105"/>
                </a:lnTo>
                <a:lnTo>
                  <a:pt x="10804" y="7178"/>
                </a:lnTo>
                <a:lnTo>
                  <a:pt x="10683" y="7300"/>
                </a:lnTo>
                <a:lnTo>
                  <a:pt x="10561" y="7446"/>
                </a:lnTo>
                <a:lnTo>
                  <a:pt x="10488" y="7568"/>
                </a:lnTo>
                <a:lnTo>
                  <a:pt x="10439" y="7714"/>
                </a:lnTo>
                <a:lnTo>
                  <a:pt x="10391" y="7835"/>
                </a:lnTo>
                <a:lnTo>
                  <a:pt x="10391" y="7981"/>
                </a:lnTo>
                <a:lnTo>
                  <a:pt x="10342" y="8225"/>
                </a:lnTo>
                <a:lnTo>
                  <a:pt x="10342" y="8395"/>
                </a:lnTo>
                <a:lnTo>
                  <a:pt x="10391" y="8565"/>
                </a:lnTo>
                <a:lnTo>
                  <a:pt x="10439" y="8711"/>
                </a:lnTo>
                <a:lnTo>
                  <a:pt x="10537" y="8833"/>
                </a:lnTo>
                <a:lnTo>
                  <a:pt x="10634" y="8955"/>
                </a:lnTo>
                <a:lnTo>
                  <a:pt x="10756" y="9028"/>
                </a:lnTo>
                <a:lnTo>
                  <a:pt x="10902" y="9101"/>
                </a:lnTo>
                <a:lnTo>
                  <a:pt x="11072" y="9149"/>
                </a:lnTo>
                <a:lnTo>
                  <a:pt x="11267" y="9174"/>
                </a:lnTo>
                <a:lnTo>
                  <a:pt x="11437" y="9149"/>
                </a:lnTo>
                <a:lnTo>
                  <a:pt x="11607" y="9101"/>
                </a:lnTo>
                <a:lnTo>
                  <a:pt x="11753" y="9028"/>
                </a:lnTo>
                <a:lnTo>
                  <a:pt x="11875" y="8930"/>
                </a:lnTo>
                <a:lnTo>
                  <a:pt x="11997" y="8809"/>
                </a:lnTo>
                <a:lnTo>
                  <a:pt x="12094" y="8663"/>
                </a:lnTo>
                <a:lnTo>
                  <a:pt x="12167" y="8517"/>
                </a:lnTo>
                <a:lnTo>
                  <a:pt x="12216" y="8346"/>
                </a:lnTo>
                <a:lnTo>
                  <a:pt x="12240" y="8176"/>
                </a:lnTo>
                <a:lnTo>
                  <a:pt x="12216" y="8006"/>
                </a:lnTo>
                <a:lnTo>
                  <a:pt x="12191" y="7835"/>
                </a:lnTo>
                <a:lnTo>
                  <a:pt x="12143" y="7689"/>
                </a:lnTo>
                <a:lnTo>
                  <a:pt x="12070" y="7519"/>
                </a:lnTo>
                <a:lnTo>
                  <a:pt x="11948" y="7397"/>
                </a:lnTo>
                <a:lnTo>
                  <a:pt x="11802" y="7251"/>
                </a:lnTo>
                <a:lnTo>
                  <a:pt x="11656" y="7154"/>
                </a:lnTo>
                <a:lnTo>
                  <a:pt x="11486" y="7105"/>
                </a:lnTo>
                <a:lnTo>
                  <a:pt x="11315" y="7081"/>
                </a:lnTo>
                <a:close/>
                <a:moveTo>
                  <a:pt x="11972" y="10925"/>
                </a:moveTo>
                <a:lnTo>
                  <a:pt x="11875" y="10974"/>
                </a:lnTo>
                <a:lnTo>
                  <a:pt x="11778" y="11047"/>
                </a:lnTo>
                <a:lnTo>
                  <a:pt x="11607" y="11290"/>
                </a:lnTo>
                <a:lnTo>
                  <a:pt x="11413" y="11485"/>
                </a:lnTo>
                <a:lnTo>
                  <a:pt x="11194" y="11680"/>
                </a:lnTo>
                <a:lnTo>
                  <a:pt x="10950" y="11850"/>
                </a:lnTo>
                <a:lnTo>
                  <a:pt x="10707" y="11996"/>
                </a:lnTo>
                <a:lnTo>
                  <a:pt x="10439" y="12118"/>
                </a:lnTo>
                <a:lnTo>
                  <a:pt x="10172" y="12215"/>
                </a:lnTo>
                <a:lnTo>
                  <a:pt x="9880" y="12312"/>
                </a:lnTo>
                <a:lnTo>
                  <a:pt x="9588" y="12385"/>
                </a:lnTo>
                <a:lnTo>
                  <a:pt x="9296" y="12434"/>
                </a:lnTo>
                <a:lnTo>
                  <a:pt x="8712" y="12507"/>
                </a:lnTo>
                <a:lnTo>
                  <a:pt x="8128" y="12531"/>
                </a:lnTo>
                <a:lnTo>
                  <a:pt x="7568" y="12507"/>
                </a:lnTo>
                <a:lnTo>
                  <a:pt x="7325" y="12483"/>
                </a:lnTo>
                <a:lnTo>
                  <a:pt x="7106" y="12434"/>
                </a:lnTo>
                <a:lnTo>
                  <a:pt x="6668" y="12312"/>
                </a:lnTo>
                <a:lnTo>
                  <a:pt x="6230" y="12166"/>
                </a:lnTo>
                <a:lnTo>
                  <a:pt x="5816" y="11996"/>
                </a:lnTo>
                <a:lnTo>
                  <a:pt x="5427" y="11826"/>
                </a:lnTo>
                <a:lnTo>
                  <a:pt x="5013" y="11631"/>
                </a:lnTo>
                <a:lnTo>
                  <a:pt x="4794" y="11509"/>
                </a:lnTo>
                <a:lnTo>
                  <a:pt x="4600" y="11388"/>
                </a:lnTo>
                <a:lnTo>
                  <a:pt x="4454" y="11242"/>
                </a:lnTo>
                <a:lnTo>
                  <a:pt x="4308" y="11096"/>
                </a:lnTo>
                <a:lnTo>
                  <a:pt x="4259" y="11047"/>
                </a:lnTo>
                <a:lnTo>
                  <a:pt x="4210" y="11023"/>
                </a:lnTo>
                <a:lnTo>
                  <a:pt x="4089" y="11023"/>
                </a:lnTo>
                <a:lnTo>
                  <a:pt x="4040" y="11071"/>
                </a:lnTo>
                <a:lnTo>
                  <a:pt x="3991" y="11096"/>
                </a:lnTo>
                <a:lnTo>
                  <a:pt x="3991" y="11169"/>
                </a:lnTo>
                <a:lnTo>
                  <a:pt x="3991" y="11242"/>
                </a:lnTo>
                <a:lnTo>
                  <a:pt x="4016" y="11339"/>
                </a:lnTo>
                <a:lnTo>
                  <a:pt x="4064" y="11436"/>
                </a:lnTo>
                <a:lnTo>
                  <a:pt x="4210" y="11631"/>
                </a:lnTo>
                <a:lnTo>
                  <a:pt x="4381" y="11801"/>
                </a:lnTo>
                <a:lnTo>
                  <a:pt x="4575" y="11947"/>
                </a:lnTo>
                <a:lnTo>
                  <a:pt x="4794" y="12069"/>
                </a:lnTo>
                <a:lnTo>
                  <a:pt x="5038" y="12191"/>
                </a:lnTo>
                <a:lnTo>
                  <a:pt x="5451" y="12385"/>
                </a:lnTo>
                <a:lnTo>
                  <a:pt x="5938" y="12604"/>
                </a:lnTo>
                <a:lnTo>
                  <a:pt x="6424" y="12799"/>
                </a:lnTo>
                <a:lnTo>
                  <a:pt x="6935" y="12945"/>
                </a:lnTo>
                <a:lnTo>
                  <a:pt x="7446" y="13042"/>
                </a:lnTo>
                <a:lnTo>
                  <a:pt x="7763" y="13067"/>
                </a:lnTo>
                <a:lnTo>
                  <a:pt x="8079" y="13091"/>
                </a:lnTo>
                <a:lnTo>
                  <a:pt x="8420" y="13091"/>
                </a:lnTo>
                <a:lnTo>
                  <a:pt x="8760" y="13067"/>
                </a:lnTo>
                <a:lnTo>
                  <a:pt x="9101" y="13042"/>
                </a:lnTo>
                <a:lnTo>
                  <a:pt x="9442" y="12969"/>
                </a:lnTo>
                <a:lnTo>
                  <a:pt x="9758" y="12896"/>
                </a:lnTo>
                <a:lnTo>
                  <a:pt x="10099" y="12799"/>
                </a:lnTo>
                <a:lnTo>
                  <a:pt x="10415" y="12702"/>
                </a:lnTo>
                <a:lnTo>
                  <a:pt x="10731" y="12556"/>
                </a:lnTo>
                <a:lnTo>
                  <a:pt x="11023" y="12410"/>
                </a:lnTo>
                <a:lnTo>
                  <a:pt x="11315" y="12239"/>
                </a:lnTo>
                <a:lnTo>
                  <a:pt x="11583" y="12045"/>
                </a:lnTo>
                <a:lnTo>
                  <a:pt x="11826" y="11826"/>
                </a:lnTo>
                <a:lnTo>
                  <a:pt x="12045" y="11582"/>
                </a:lnTo>
                <a:lnTo>
                  <a:pt x="12264" y="11339"/>
                </a:lnTo>
                <a:lnTo>
                  <a:pt x="12313" y="11217"/>
                </a:lnTo>
                <a:lnTo>
                  <a:pt x="12289" y="11120"/>
                </a:lnTo>
                <a:lnTo>
                  <a:pt x="12240" y="11047"/>
                </a:lnTo>
                <a:lnTo>
                  <a:pt x="12167" y="10974"/>
                </a:lnTo>
                <a:lnTo>
                  <a:pt x="12070" y="10950"/>
                </a:lnTo>
                <a:lnTo>
                  <a:pt x="11972" y="10925"/>
                </a:lnTo>
                <a:close/>
                <a:moveTo>
                  <a:pt x="8493" y="682"/>
                </a:moveTo>
                <a:lnTo>
                  <a:pt x="8663" y="706"/>
                </a:lnTo>
                <a:lnTo>
                  <a:pt x="9101" y="755"/>
                </a:lnTo>
                <a:lnTo>
                  <a:pt x="9539" y="803"/>
                </a:lnTo>
                <a:lnTo>
                  <a:pt x="10001" y="901"/>
                </a:lnTo>
                <a:lnTo>
                  <a:pt x="10439" y="1022"/>
                </a:lnTo>
                <a:lnTo>
                  <a:pt x="10780" y="1120"/>
                </a:lnTo>
                <a:lnTo>
                  <a:pt x="11121" y="1241"/>
                </a:lnTo>
                <a:lnTo>
                  <a:pt x="11437" y="1411"/>
                </a:lnTo>
                <a:lnTo>
                  <a:pt x="11753" y="1557"/>
                </a:lnTo>
                <a:lnTo>
                  <a:pt x="11753" y="1582"/>
                </a:lnTo>
                <a:lnTo>
                  <a:pt x="11729" y="1655"/>
                </a:lnTo>
                <a:lnTo>
                  <a:pt x="11729" y="1752"/>
                </a:lnTo>
                <a:lnTo>
                  <a:pt x="11753" y="1801"/>
                </a:lnTo>
                <a:lnTo>
                  <a:pt x="11826" y="1825"/>
                </a:lnTo>
                <a:lnTo>
                  <a:pt x="11899" y="1825"/>
                </a:lnTo>
                <a:lnTo>
                  <a:pt x="11948" y="1776"/>
                </a:lnTo>
                <a:lnTo>
                  <a:pt x="11972" y="1752"/>
                </a:lnTo>
                <a:lnTo>
                  <a:pt x="11997" y="1752"/>
                </a:lnTo>
                <a:lnTo>
                  <a:pt x="11997" y="1728"/>
                </a:lnTo>
                <a:lnTo>
                  <a:pt x="12021" y="1728"/>
                </a:lnTo>
                <a:lnTo>
                  <a:pt x="12143" y="1801"/>
                </a:lnTo>
                <a:lnTo>
                  <a:pt x="12094" y="1874"/>
                </a:lnTo>
                <a:lnTo>
                  <a:pt x="12094" y="1947"/>
                </a:lnTo>
                <a:lnTo>
                  <a:pt x="12094" y="1995"/>
                </a:lnTo>
                <a:lnTo>
                  <a:pt x="12143" y="2020"/>
                </a:lnTo>
                <a:lnTo>
                  <a:pt x="12167" y="2044"/>
                </a:lnTo>
                <a:lnTo>
                  <a:pt x="12216" y="2020"/>
                </a:lnTo>
                <a:lnTo>
                  <a:pt x="12240" y="1995"/>
                </a:lnTo>
                <a:lnTo>
                  <a:pt x="12313" y="1922"/>
                </a:lnTo>
                <a:lnTo>
                  <a:pt x="12337" y="1922"/>
                </a:lnTo>
                <a:lnTo>
                  <a:pt x="12532" y="2068"/>
                </a:lnTo>
                <a:lnTo>
                  <a:pt x="12483" y="2190"/>
                </a:lnTo>
                <a:lnTo>
                  <a:pt x="12483" y="2239"/>
                </a:lnTo>
                <a:lnTo>
                  <a:pt x="12508" y="2336"/>
                </a:lnTo>
                <a:lnTo>
                  <a:pt x="12532" y="2385"/>
                </a:lnTo>
                <a:lnTo>
                  <a:pt x="12556" y="2409"/>
                </a:lnTo>
                <a:lnTo>
                  <a:pt x="12581" y="2409"/>
                </a:lnTo>
                <a:lnTo>
                  <a:pt x="12629" y="2385"/>
                </a:lnTo>
                <a:lnTo>
                  <a:pt x="12678" y="2360"/>
                </a:lnTo>
                <a:lnTo>
                  <a:pt x="12751" y="2287"/>
                </a:lnTo>
                <a:lnTo>
                  <a:pt x="12775" y="2239"/>
                </a:lnTo>
                <a:lnTo>
                  <a:pt x="12970" y="2409"/>
                </a:lnTo>
                <a:lnTo>
                  <a:pt x="12873" y="2531"/>
                </a:lnTo>
                <a:lnTo>
                  <a:pt x="12848" y="2604"/>
                </a:lnTo>
                <a:lnTo>
                  <a:pt x="12824" y="2677"/>
                </a:lnTo>
                <a:lnTo>
                  <a:pt x="12824" y="2725"/>
                </a:lnTo>
                <a:lnTo>
                  <a:pt x="12873" y="2750"/>
                </a:lnTo>
                <a:lnTo>
                  <a:pt x="12921" y="2774"/>
                </a:lnTo>
                <a:lnTo>
                  <a:pt x="12946" y="2774"/>
                </a:lnTo>
                <a:lnTo>
                  <a:pt x="13067" y="2701"/>
                </a:lnTo>
                <a:lnTo>
                  <a:pt x="13189" y="2604"/>
                </a:lnTo>
                <a:lnTo>
                  <a:pt x="13311" y="2725"/>
                </a:lnTo>
                <a:lnTo>
                  <a:pt x="13384" y="2823"/>
                </a:lnTo>
                <a:lnTo>
                  <a:pt x="13262" y="3017"/>
                </a:lnTo>
                <a:lnTo>
                  <a:pt x="13213" y="3066"/>
                </a:lnTo>
                <a:lnTo>
                  <a:pt x="13189" y="3163"/>
                </a:lnTo>
                <a:lnTo>
                  <a:pt x="13165" y="3236"/>
                </a:lnTo>
                <a:lnTo>
                  <a:pt x="13189" y="3285"/>
                </a:lnTo>
                <a:lnTo>
                  <a:pt x="13238" y="3309"/>
                </a:lnTo>
                <a:lnTo>
                  <a:pt x="13335" y="3285"/>
                </a:lnTo>
                <a:lnTo>
                  <a:pt x="13408" y="3236"/>
                </a:lnTo>
                <a:lnTo>
                  <a:pt x="13554" y="3115"/>
                </a:lnTo>
                <a:lnTo>
                  <a:pt x="13578" y="3042"/>
                </a:lnTo>
                <a:lnTo>
                  <a:pt x="13773" y="3309"/>
                </a:lnTo>
                <a:lnTo>
                  <a:pt x="13676" y="3407"/>
                </a:lnTo>
                <a:lnTo>
                  <a:pt x="13554" y="3504"/>
                </a:lnTo>
                <a:lnTo>
                  <a:pt x="13505" y="3577"/>
                </a:lnTo>
                <a:lnTo>
                  <a:pt x="13481" y="3650"/>
                </a:lnTo>
                <a:lnTo>
                  <a:pt x="13481" y="3699"/>
                </a:lnTo>
                <a:lnTo>
                  <a:pt x="13505" y="3723"/>
                </a:lnTo>
                <a:lnTo>
                  <a:pt x="13603" y="3747"/>
                </a:lnTo>
                <a:lnTo>
                  <a:pt x="13700" y="3723"/>
                </a:lnTo>
                <a:lnTo>
                  <a:pt x="13773" y="3674"/>
                </a:lnTo>
                <a:lnTo>
                  <a:pt x="13870" y="3626"/>
                </a:lnTo>
                <a:lnTo>
                  <a:pt x="13968" y="3577"/>
                </a:lnTo>
                <a:lnTo>
                  <a:pt x="14162" y="3918"/>
                </a:lnTo>
                <a:lnTo>
                  <a:pt x="14065" y="3991"/>
                </a:lnTo>
                <a:lnTo>
                  <a:pt x="13870" y="4161"/>
                </a:lnTo>
                <a:lnTo>
                  <a:pt x="13773" y="4234"/>
                </a:lnTo>
                <a:lnTo>
                  <a:pt x="13700" y="4331"/>
                </a:lnTo>
                <a:lnTo>
                  <a:pt x="13700" y="4356"/>
                </a:lnTo>
                <a:lnTo>
                  <a:pt x="13724" y="4380"/>
                </a:lnTo>
                <a:lnTo>
                  <a:pt x="13846" y="4380"/>
                </a:lnTo>
                <a:lnTo>
                  <a:pt x="13943" y="4356"/>
                </a:lnTo>
                <a:lnTo>
                  <a:pt x="14065" y="4307"/>
                </a:lnTo>
                <a:lnTo>
                  <a:pt x="14162" y="4234"/>
                </a:lnTo>
                <a:lnTo>
                  <a:pt x="14284" y="4161"/>
                </a:lnTo>
                <a:lnTo>
                  <a:pt x="14503" y="4696"/>
                </a:lnTo>
                <a:lnTo>
                  <a:pt x="14332" y="4769"/>
                </a:lnTo>
                <a:lnTo>
                  <a:pt x="14211" y="4842"/>
                </a:lnTo>
                <a:lnTo>
                  <a:pt x="14065" y="4940"/>
                </a:lnTo>
                <a:lnTo>
                  <a:pt x="13968" y="5061"/>
                </a:lnTo>
                <a:lnTo>
                  <a:pt x="13919" y="5134"/>
                </a:lnTo>
                <a:lnTo>
                  <a:pt x="13895" y="5207"/>
                </a:lnTo>
                <a:lnTo>
                  <a:pt x="13895" y="5256"/>
                </a:lnTo>
                <a:lnTo>
                  <a:pt x="13919" y="5280"/>
                </a:lnTo>
                <a:lnTo>
                  <a:pt x="13968" y="5305"/>
                </a:lnTo>
                <a:lnTo>
                  <a:pt x="14016" y="5305"/>
                </a:lnTo>
                <a:lnTo>
                  <a:pt x="14114" y="5256"/>
                </a:lnTo>
                <a:lnTo>
                  <a:pt x="14235" y="5183"/>
                </a:lnTo>
                <a:lnTo>
                  <a:pt x="14551" y="5037"/>
                </a:lnTo>
                <a:lnTo>
                  <a:pt x="14600" y="5013"/>
                </a:lnTo>
                <a:lnTo>
                  <a:pt x="14770" y="5524"/>
                </a:lnTo>
                <a:lnTo>
                  <a:pt x="14430" y="5670"/>
                </a:lnTo>
                <a:lnTo>
                  <a:pt x="14162" y="5791"/>
                </a:lnTo>
                <a:lnTo>
                  <a:pt x="13919" y="5937"/>
                </a:lnTo>
                <a:lnTo>
                  <a:pt x="13919" y="5986"/>
                </a:lnTo>
                <a:lnTo>
                  <a:pt x="13943" y="6010"/>
                </a:lnTo>
                <a:lnTo>
                  <a:pt x="14089" y="6035"/>
                </a:lnTo>
                <a:lnTo>
                  <a:pt x="14235" y="6059"/>
                </a:lnTo>
                <a:lnTo>
                  <a:pt x="14381" y="6035"/>
                </a:lnTo>
                <a:lnTo>
                  <a:pt x="14527" y="6010"/>
                </a:lnTo>
                <a:lnTo>
                  <a:pt x="14843" y="5889"/>
                </a:lnTo>
                <a:lnTo>
                  <a:pt x="14965" y="6424"/>
                </a:lnTo>
                <a:lnTo>
                  <a:pt x="14795" y="6497"/>
                </a:lnTo>
                <a:lnTo>
                  <a:pt x="14405" y="6619"/>
                </a:lnTo>
                <a:lnTo>
                  <a:pt x="14041" y="6740"/>
                </a:lnTo>
                <a:lnTo>
                  <a:pt x="13992" y="6789"/>
                </a:lnTo>
                <a:lnTo>
                  <a:pt x="13992" y="6813"/>
                </a:lnTo>
                <a:lnTo>
                  <a:pt x="13992" y="6862"/>
                </a:lnTo>
                <a:lnTo>
                  <a:pt x="14041" y="6886"/>
                </a:lnTo>
                <a:lnTo>
                  <a:pt x="14235" y="6886"/>
                </a:lnTo>
                <a:lnTo>
                  <a:pt x="14430" y="6862"/>
                </a:lnTo>
                <a:lnTo>
                  <a:pt x="14795" y="6813"/>
                </a:lnTo>
                <a:lnTo>
                  <a:pt x="15038" y="6740"/>
                </a:lnTo>
                <a:lnTo>
                  <a:pt x="15111" y="7178"/>
                </a:lnTo>
                <a:lnTo>
                  <a:pt x="14843" y="7227"/>
                </a:lnTo>
                <a:lnTo>
                  <a:pt x="14430" y="7349"/>
                </a:lnTo>
                <a:lnTo>
                  <a:pt x="14235" y="7422"/>
                </a:lnTo>
                <a:lnTo>
                  <a:pt x="14065" y="7543"/>
                </a:lnTo>
                <a:lnTo>
                  <a:pt x="14041" y="7592"/>
                </a:lnTo>
                <a:lnTo>
                  <a:pt x="14041" y="7665"/>
                </a:lnTo>
                <a:lnTo>
                  <a:pt x="14089" y="7714"/>
                </a:lnTo>
                <a:lnTo>
                  <a:pt x="14138" y="7738"/>
                </a:lnTo>
                <a:lnTo>
                  <a:pt x="14357" y="7714"/>
                </a:lnTo>
                <a:lnTo>
                  <a:pt x="14551" y="7665"/>
                </a:lnTo>
                <a:lnTo>
                  <a:pt x="14941" y="7568"/>
                </a:lnTo>
                <a:lnTo>
                  <a:pt x="15135" y="7519"/>
                </a:lnTo>
                <a:lnTo>
                  <a:pt x="15184" y="7981"/>
                </a:lnTo>
                <a:lnTo>
                  <a:pt x="14868" y="8030"/>
                </a:lnTo>
                <a:lnTo>
                  <a:pt x="14624" y="8054"/>
                </a:lnTo>
                <a:lnTo>
                  <a:pt x="14381" y="8079"/>
                </a:lnTo>
                <a:lnTo>
                  <a:pt x="14235" y="8103"/>
                </a:lnTo>
                <a:lnTo>
                  <a:pt x="14138" y="8152"/>
                </a:lnTo>
                <a:lnTo>
                  <a:pt x="14016" y="8200"/>
                </a:lnTo>
                <a:lnTo>
                  <a:pt x="13943" y="8298"/>
                </a:lnTo>
                <a:lnTo>
                  <a:pt x="13919" y="8322"/>
                </a:lnTo>
                <a:lnTo>
                  <a:pt x="13919" y="8346"/>
                </a:lnTo>
                <a:lnTo>
                  <a:pt x="13943" y="8395"/>
                </a:lnTo>
                <a:lnTo>
                  <a:pt x="13968" y="8395"/>
                </a:lnTo>
                <a:lnTo>
                  <a:pt x="14089" y="8419"/>
                </a:lnTo>
                <a:lnTo>
                  <a:pt x="14211" y="8444"/>
                </a:lnTo>
                <a:lnTo>
                  <a:pt x="14478" y="8444"/>
                </a:lnTo>
                <a:lnTo>
                  <a:pt x="14989" y="8395"/>
                </a:lnTo>
                <a:lnTo>
                  <a:pt x="15208" y="8395"/>
                </a:lnTo>
                <a:lnTo>
                  <a:pt x="15208" y="8857"/>
                </a:lnTo>
                <a:lnTo>
                  <a:pt x="14722" y="8882"/>
                </a:lnTo>
                <a:lnTo>
                  <a:pt x="14503" y="8882"/>
                </a:lnTo>
                <a:lnTo>
                  <a:pt x="14284" y="8906"/>
                </a:lnTo>
                <a:lnTo>
                  <a:pt x="14065" y="8955"/>
                </a:lnTo>
                <a:lnTo>
                  <a:pt x="13968" y="8979"/>
                </a:lnTo>
                <a:lnTo>
                  <a:pt x="13870" y="9028"/>
                </a:lnTo>
                <a:lnTo>
                  <a:pt x="13870" y="9052"/>
                </a:lnTo>
                <a:lnTo>
                  <a:pt x="13870" y="9076"/>
                </a:lnTo>
                <a:lnTo>
                  <a:pt x="13968" y="9125"/>
                </a:lnTo>
                <a:lnTo>
                  <a:pt x="14065" y="9174"/>
                </a:lnTo>
                <a:lnTo>
                  <a:pt x="14284" y="9222"/>
                </a:lnTo>
                <a:lnTo>
                  <a:pt x="14722" y="9222"/>
                </a:lnTo>
                <a:lnTo>
                  <a:pt x="14941" y="9247"/>
                </a:lnTo>
                <a:lnTo>
                  <a:pt x="15184" y="9247"/>
                </a:lnTo>
                <a:lnTo>
                  <a:pt x="15160" y="9465"/>
                </a:lnTo>
                <a:lnTo>
                  <a:pt x="14965" y="9514"/>
                </a:lnTo>
                <a:lnTo>
                  <a:pt x="14722" y="9563"/>
                </a:lnTo>
                <a:lnTo>
                  <a:pt x="14503" y="9660"/>
                </a:lnTo>
                <a:lnTo>
                  <a:pt x="14260" y="9757"/>
                </a:lnTo>
                <a:lnTo>
                  <a:pt x="14041" y="9879"/>
                </a:lnTo>
                <a:lnTo>
                  <a:pt x="14016" y="9903"/>
                </a:lnTo>
                <a:lnTo>
                  <a:pt x="14016" y="9952"/>
                </a:lnTo>
                <a:lnTo>
                  <a:pt x="14041" y="9976"/>
                </a:lnTo>
                <a:lnTo>
                  <a:pt x="14089" y="9976"/>
                </a:lnTo>
                <a:lnTo>
                  <a:pt x="14308" y="10001"/>
                </a:lnTo>
                <a:lnTo>
                  <a:pt x="14527" y="9976"/>
                </a:lnTo>
                <a:lnTo>
                  <a:pt x="14965" y="9903"/>
                </a:lnTo>
                <a:lnTo>
                  <a:pt x="15087" y="9879"/>
                </a:lnTo>
                <a:lnTo>
                  <a:pt x="14989" y="10390"/>
                </a:lnTo>
                <a:lnTo>
                  <a:pt x="14527" y="10463"/>
                </a:lnTo>
                <a:lnTo>
                  <a:pt x="14357" y="10487"/>
                </a:lnTo>
                <a:lnTo>
                  <a:pt x="14162" y="10512"/>
                </a:lnTo>
                <a:lnTo>
                  <a:pt x="13992" y="10560"/>
                </a:lnTo>
                <a:lnTo>
                  <a:pt x="13919" y="10609"/>
                </a:lnTo>
                <a:lnTo>
                  <a:pt x="13870" y="10682"/>
                </a:lnTo>
                <a:lnTo>
                  <a:pt x="13846" y="10731"/>
                </a:lnTo>
                <a:lnTo>
                  <a:pt x="13846" y="10804"/>
                </a:lnTo>
                <a:lnTo>
                  <a:pt x="13870" y="10852"/>
                </a:lnTo>
                <a:lnTo>
                  <a:pt x="13919" y="10901"/>
                </a:lnTo>
                <a:lnTo>
                  <a:pt x="13992" y="10925"/>
                </a:lnTo>
                <a:lnTo>
                  <a:pt x="14065" y="10950"/>
                </a:lnTo>
                <a:lnTo>
                  <a:pt x="14235" y="10950"/>
                </a:lnTo>
                <a:lnTo>
                  <a:pt x="14600" y="10901"/>
                </a:lnTo>
                <a:lnTo>
                  <a:pt x="14819" y="10877"/>
                </a:lnTo>
                <a:lnTo>
                  <a:pt x="14819" y="10877"/>
                </a:lnTo>
                <a:lnTo>
                  <a:pt x="14624" y="11339"/>
                </a:lnTo>
                <a:lnTo>
                  <a:pt x="14478" y="11339"/>
                </a:lnTo>
                <a:lnTo>
                  <a:pt x="14308" y="11315"/>
                </a:lnTo>
                <a:lnTo>
                  <a:pt x="14114" y="11339"/>
                </a:lnTo>
                <a:lnTo>
                  <a:pt x="13919" y="11363"/>
                </a:lnTo>
                <a:lnTo>
                  <a:pt x="13749" y="11436"/>
                </a:lnTo>
                <a:lnTo>
                  <a:pt x="13724" y="11461"/>
                </a:lnTo>
                <a:lnTo>
                  <a:pt x="13749" y="11485"/>
                </a:lnTo>
                <a:lnTo>
                  <a:pt x="13919" y="11558"/>
                </a:lnTo>
                <a:lnTo>
                  <a:pt x="14089" y="11607"/>
                </a:lnTo>
                <a:lnTo>
                  <a:pt x="14430" y="11655"/>
                </a:lnTo>
                <a:lnTo>
                  <a:pt x="14454" y="11655"/>
                </a:lnTo>
                <a:lnTo>
                  <a:pt x="14211" y="12069"/>
                </a:lnTo>
                <a:lnTo>
                  <a:pt x="13968" y="12069"/>
                </a:lnTo>
                <a:lnTo>
                  <a:pt x="13724" y="12093"/>
                </a:lnTo>
                <a:lnTo>
                  <a:pt x="13603" y="12069"/>
                </a:lnTo>
                <a:lnTo>
                  <a:pt x="13481" y="12045"/>
                </a:lnTo>
                <a:lnTo>
                  <a:pt x="13335" y="12020"/>
                </a:lnTo>
                <a:lnTo>
                  <a:pt x="13213" y="12020"/>
                </a:lnTo>
                <a:lnTo>
                  <a:pt x="13189" y="12045"/>
                </a:lnTo>
                <a:lnTo>
                  <a:pt x="13189" y="12069"/>
                </a:lnTo>
                <a:lnTo>
                  <a:pt x="13189" y="12166"/>
                </a:lnTo>
                <a:lnTo>
                  <a:pt x="13238" y="12239"/>
                </a:lnTo>
                <a:lnTo>
                  <a:pt x="13311" y="12312"/>
                </a:lnTo>
                <a:lnTo>
                  <a:pt x="13408" y="12361"/>
                </a:lnTo>
                <a:lnTo>
                  <a:pt x="13530" y="12385"/>
                </a:lnTo>
                <a:lnTo>
                  <a:pt x="13651" y="12410"/>
                </a:lnTo>
                <a:lnTo>
                  <a:pt x="13943" y="12434"/>
                </a:lnTo>
                <a:lnTo>
                  <a:pt x="13603" y="12823"/>
                </a:lnTo>
                <a:lnTo>
                  <a:pt x="13067" y="12726"/>
                </a:lnTo>
                <a:lnTo>
                  <a:pt x="12848" y="12677"/>
                </a:lnTo>
                <a:lnTo>
                  <a:pt x="12727" y="12677"/>
                </a:lnTo>
                <a:lnTo>
                  <a:pt x="12629" y="12702"/>
                </a:lnTo>
                <a:lnTo>
                  <a:pt x="12605" y="12726"/>
                </a:lnTo>
                <a:lnTo>
                  <a:pt x="12605" y="12775"/>
                </a:lnTo>
                <a:lnTo>
                  <a:pt x="12629" y="12848"/>
                </a:lnTo>
                <a:lnTo>
                  <a:pt x="12678" y="12921"/>
                </a:lnTo>
                <a:lnTo>
                  <a:pt x="12751" y="12969"/>
                </a:lnTo>
                <a:lnTo>
                  <a:pt x="12824" y="13018"/>
                </a:lnTo>
                <a:lnTo>
                  <a:pt x="13043" y="13115"/>
                </a:lnTo>
                <a:lnTo>
                  <a:pt x="13262" y="13164"/>
                </a:lnTo>
                <a:lnTo>
                  <a:pt x="13116" y="13286"/>
                </a:lnTo>
                <a:lnTo>
                  <a:pt x="13067" y="13286"/>
                </a:lnTo>
                <a:lnTo>
                  <a:pt x="12605" y="13261"/>
                </a:lnTo>
                <a:lnTo>
                  <a:pt x="12362" y="13213"/>
                </a:lnTo>
                <a:lnTo>
                  <a:pt x="12240" y="13188"/>
                </a:lnTo>
                <a:lnTo>
                  <a:pt x="12094" y="13188"/>
                </a:lnTo>
                <a:lnTo>
                  <a:pt x="12021" y="13213"/>
                </a:lnTo>
                <a:lnTo>
                  <a:pt x="11997" y="13261"/>
                </a:lnTo>
                <a:lnTo>
                  <a:pt x="11972" y="13334"/>
                </a:lnTo>
                <a:lnTo>
                  <a:pt x="12021" y="13383"/>
                </a:lnTo>
                <a:lnTo>
                  <a:pt x="12143" y="13505"/>
                </a:lnTo>
                <a:lnTo>
                  <a:pt x="12289" y="13578"/>
                </a:lnTo>
                <a:lnTo>
                  <a:pt x="12483" y="13626"/>
                </a:lnTo>
                <a:lnTo>
                  <a:pt x="12654" y="13651"/>
                </a:lnTo>
                <a:lnTo>
                  <a:pt x="12240" y="13943"/>
                </a:lnTo>
                <a:lnTo>
                  <a:pt x="12143" y="13918"/>
                </a:lnTo>
                <a:lnTo>
                  <a:pt x="11680" y="13821"/>
                </a:lnTo>
                <a:lnTo>
                  <a:pt x="11461" y="13772"/>
                </a:lnTo>
                <a:lnTo>
                  <a:pt x="11267" y="13724"/>
                </a:lnTo>
                <a:lnTo>
                  <a:pt x="11218" y="13748"/>
                </a:lnTo>
                <a:lnTo>
                  <a:pt x="11218" y="13821"/>
                </a:lnTo>
                <a:lnTo>
                  <a:pt x="11242" y="13894"/>
                </a:lnTo>
                <a:lnTo>
                  <a:pt x="11315" y="13967"/>
                </a:lnTo>
                <a:lnTo>
                  <a:pt x="11437" y="14064"/>
                </a:lnTo>
                <a:lnTo>
                  <a:pt x="11607" y="14137"/>
                </a:lnTo>
                <a:lnTo>
                  <a:pt x="11802" y="14210"/>
                </a:lnTo>
                <a:lnTo>
                  <a:pt x="11437" y="14381"/>
                </a:lnTo>
                <a:lnTo>
                  <a:pt x="11388" y="14332"/>
                </a:lnTo>
                <a:lnTo>
                  <a:pt x="11315" y="14308"/>
                </a:lnTo>
                <a:lnTo>
                  <a:pt x="11194" y="14259"/>
                </a:lnTo>
                <a:lnTo>
                  <a:pt x="10902" y="14235"/>
                </a:lnTo>
                <a:lnTo>
                  <a:pt x="10634" y="14210"/>
                </a:lnTo>
                <a:lnTo>
                  <a:pt x="10512" y="14210"/>
                </a:lnTo>
                <a:lnTo>
                  <a:pt x="10391" y="14235"/>
                </a:lnTo>
                <a:lnTo>
                  <a:pt x="10366" y="14235"/>
                </a:lnTo>
                <a:lnTo>
                  <a:pt x="10366" y="14283"/>
                </a:lnTo>
                <a:lnTo>
                  <a:pt x="10366" y="14332"/>
                </a:lnTo>
                <a:lnTo>
                  <a:pt x="10391" y="14381"/>
                </a:lnTo>
                <a:lnTo>
                  <a:pt x="10488" y="14478"/>
                </a:lnTo>
                <a:lnTo>
                  <a:pt x="10610" y="14551"/>
                </a:lnTo>
                <a:lnTo>
                  <a:pt x="10731" y="14575"/>
                </a:lnTo>
                <a:lnTo>
                  <a:pt x="10877" y="14624"/>
                </a:lnTo>
                <a:lnTo>
                  <a:pt x="10512" y="14746"/>
                </a:lnTo>
                <a:lnTo>
                  <a:pt x="10318" y="14673"/>
                </a:lnTo>
                <a:lnTo>
                  <a:pt x="10123" y="14624"/>
                </a:lnTo>
                <a:lnTo>
                  <a:pt x="9904" y="14600"/>
                </a:lnTo>
                <a:lnTo>
                  <a:pt x="9807" y="14600"/>
                </a:lnTo>
                <a:lnTo>
                  <a:pt x="9709" y="14648"/>
                </a:lnTo>
                <a:lnTo>
                  <a:pt x="9661" y="14673"/>
                </a:lnTo>
                <a:lnTo>
                  <a:pt x="9685" y="14721"/>
                </a:lnTo>
                <a:lnTo>
                  <a:pt x="9734" y="14794"/>
                </a:lnTo>
                <a:lnTo>
                  <a:pt x="9807" y="14843"/>
                </a:lnTo>
                <a:lnTo>
                  <a:pt x="9928" y="14916"/>
                </a:lnTo>
                <a:lnTo>
                  <a:pt x="9612" y="14989"/>
                </a:lnTo>
                <a:lnTo>
                  <a:pt x="9588" y="14940"/>
                </a:lnTo>
                <a:lnTo>
                  <a:pt x="9539" y="14916"/>
                </a:lnTo>
                <a:lnTo>
                  <a:pt x="9417" y="14867"/>
                </a:lnTo>
                <a:lnTo>
                  <a:pt x="9223" y="14843"/>
                </a:lnTo>
                <a:lnTo>
                  <a:pt x="9150" y="14843"/>
                </a:lnTo>
                <a:lnTo>
                  <a:pt x="9052" y="14867"/>
                </a:lnTo>
                <a:lnTo>
                  <a:pt x="9004" y="14916"/>
                </a:lnTo>
                <a:lnTo>
                  <a:pt x="8979" y="14965"/>
                </a:lnTo>
                <a:lnTo>
                  <a:pt x="8979" y="15013"/>
                </a:lnTo>
                <a:lnTo>
                  <a:pt x="9004" y="15062"/>
                </a:lnTo>
                <a:lnTo>
                  <a:pt x="9004" y="15086"/>
                </a:lnTo>
                <a:lnTo>
                  <a:pt x="8663" y="15135"/>
                </a:lnTo>
                <a:lnTo>
                  <a:pt x="8298" y="15159"/>
                </a:lnTo>
                <a:lnTo>
                  <a:pt x="7227" y="15159"/>
                </a:lnTo>
                <a:lnTo>
                  <a:pt x="6862" y="15111"/>
                </a:lnTo>
                <a:lnTo>
                  <a:pt x="6497" y="15062"/>
                </a:lnTo>
                <a:lnTo>
                  <a:pt x="6157" y="14989"/>
                </a:lnTo>
                <a:lnTo>
                  <a:pt x="5816" y="14916"/>
                </a:lnTo>
                <a:lnTo>
                  <a:pt x="5451" y="14819"/>
                </a:lnTo>
                <a:lnTo>
                  <a:pt x="5135" y="14697"/>
                </a:lnTo>
                <a:lnTo>
                  <a:pt x="4794" y="14575"/>
                </a:lnTo>
                <a:lnTo>
                  <a:pt x="4478" y="14405"/>
                </a:lnTo>
                <a:lnTo>
                  <a:pt x="4162" y="14259"/>
                </a:lnTo>
                <a:lnTo>
                  <a:pt x="3845" y="14064"/>
                </a:lnTo>
                <a:lnTo>
                  <a:pt x="3553" y="13870"/>
                </a:lnTo>
                <a:lnTo>
                  <a:pt x="3286" y="13675"/>
                </a:lnTo>
                <a:lnTo>
                  <a:pt x="3018" y="13456"/>
                </a:lnTo>
                <a:lnTo>
                  <a:pt x="2775" y="13237"/>
                </a:lnTo>
                <a:lnTo>
                  <a:pt x="2531" y="12994"/>
                </a:lnTo>
                <a:lnTo>
                  <a:pt x="2312" y="12775"/>
                </a:lnTo>
                <a:lnTo>
                  <a:pt x="2118" y="12507"/>
                </a:lnTo>
                <a:lnTo>
                  <a:pt x="1899" y="12239"/>
                </a:lnTo>
                <a:lnTo>
                  <a:pt x="1728" y="11972"/>
                </a:lnTo>
                <a:lnTo>
                  <a:pt x="1558" y="11704"/>
                </a:lnTo>
                <a:lnTo>
                  <a:pt x="1412" y="11412"/>
                </a:lnTo>
                <a:lnTo>
                  <a:pt x="1266" y="11120"/>
                </a:lnTo>
                <a:lnTo>
                  <a:pt x="1144" y="10828"/>
                </a:lnTo>
                <a:lnTo>
                  <a:pt x="1047" y="10512"/>
                </a:lnTo>
                <a:lnTo>
                  <a:pt x="950" y="10195"/>
                </a:lnTo>
                <a:lnTo>
                  <a:pt x="877" y="9879"/>
                </a:lnTo>
                <a:lnTo>
                  <a:pt x="828" y="9538"/>
                </a:lnTo>
                <a:lnTo>
                  <a:pt x="779" y="9003"/>
                </a:lnTo>
                <a:lnTo>
                  <a:pt x="755" y="8468"/>
                </a:lnTo>
                <a:lnTo>
                  <a:pt x="755" y="7933"/>
                </a:lnTo>
                <a:lnTo>
                  <a:pt x="779" y="7397"/>
                </a:lnTo>
                <a:lnTo>
                  <a:pt x="852" y="6862"/>
                </a:lnTo>
                <a:lnTo>
                  <a:pt x="950" y="6351"/>
                </a:lnTo>
                <a:lnTo>
                  <a:pt x="1096" y="5840"/>
                </a:lnTo>
                <a:lnTo>
                  <a:pt x="1266" y="5353"/>
                </a:lnTo>
                <a:lnTo>
                  <a:pt x="1388" y="5061"/>
                </a:lnTo>
                <a:lnTo>
                  <a:pt x="1558" y="4745"/>
                </a:lnTo>
                <a:lnTo>
                  <a:pt x="1753" y="4404"/>
                </a:lnTo>
                <a:lnTo>
                  <a:pt x="1996" y="4064"/>
                </a:lnTo>
                <a:lnTo>
                  <a:pt x="2264" y="3699"/>
                </a:lnTo>
                <a:lnTo>
                  <a:pt x="2556" y="3334"/>
                </a:lnTo>
                <a:lnTo>
                  <a:pt x="2896" y="2944"/>
                </a:lnTo>
                <a:lnTo>
                  <a:pt x="3261" y="2604"/>
                </a:lnTo>
                <a:lnTo>
                  <a:pt x="3651" y="2263"/>
                </a:lnTo>
                <a:lnTo>
                  <a:pt x="4089" y="1922"/>
                </a:lnTo>
                <a:lnTo>
                  <a:pt x="4527" y="1630"/>
                </a:lnTo>
                <a:lnTo>
                  <a:pt x="5013" y="1363"/>
                </a:lnTo>
                <a:lnTo>
                  <a:pt x="5524" y="1144"/>
                </a:lnTo>
                <a:lnTo>
                  <a:pt x="6035" y="974"/>
                </a:lnTo>
                <a:lnTo>
                  <a:pt x="6327" y="925"/>
                </a:lnTo>
                <a:lnTo>
                  <a:pt x="6595" y="876"/>
                </a:lnTo>
                <a:lnTo>
                  <a:pt x="6887" y="828"/>
                </a:lnTo>
                <a:lnTo>
                  <a:pt x="7179" y="803"/>
                </a:lnTo>
                <a:lnTo>
                  <a:pt x="7544" y="779"/>
                </a:lnTo>
                <a:lnTo>
                  <a:pt x="7933" y="730"/>
                </a:lnTo>
                <a:lnTo>
                  <a:pt x="8322" y="682"/>
                </a:lnTo>
                <a:close/>
                <a:moveTo>
                  <a:pt x="8152" y="0"/>
                </a:moveTo>
                <a:lnTo>
                  <a:pt x="7763" y="25"/>
                </a:lnTo>
                <a:lnTo>
                  <a:pt x="7373" y="73"/>
                </a:lnTo>
                <a:lnTo>
                  <a:pt x="7081" y="49"/>
                </a:lnTo>
                <a:lnTo>
                  <a:pt x="6789" y="49"/>
                </a:lnTo>
                <a:lnTo>
                  <a:pt x="6473" y="73"/>
                </a:lnTo>
                <a:lnTo>
                  <a:pt x="6157" y="146"/>
                </a:lnTo>
                <a:lnTo>
                  <a:pt x="5841" y="219"/>
                </a:lnTo>
                <a:lnTo>
                  <a:pt x="5549" y="317"/>
                </a:lnTo>
                <a:lnTo>
                  <a:pt x="5232" y="438"/>
                </a:lnTo>
                <a:lnTo>
                  <a:pt x="4916" y="560"/>
                </a:lnTo>
                <a:lnTo>
                  <a:pt x="4332" y="876"/>
                </a:lnTo>
                <a:lnTo>
                  <a:pt x="3748" y="1217"/>
                </a:lnTo>
                <a:lnTo>
                  <a:pt x="3237" y="1606"/>
                </a:lnTo>
                <a:lnTo>
                  <a:pt x="2775" y="1995"/>
                </a:lnTo>
                <a:lnTo>
                  <a:pt x="2507" y="2239"/>
                </a:lnTo>
                <a:lnTo>
                  <a:pt x="2264" y="2482"/>
                </a:lnTo>
                <a:lnTo>
                  <a:pt x="2045" y="2725"/>
                </a:lnTo>
                <a:lnTo>
                  <a:pt x="1826" y="2993"/>
                </a:lnTo>
                <a:lnTo>
                  <a:pt x="1631" y="3261"/>
                </a:lnTo>
                <a:lnTo>
                  <a:pt x="1461" y="3528"/>
                </a:lnTo>
                <a:lnTo>
                  <a:pt x="1120" y="4088"/>
                </a:lnTo>
                <a:lnTo>
                  <a:pt x="852" y="4696"/>
                </a:lnTo>
                <a:lnTo>
                  <a:pt x="609" y="5305"/>
                </a:lnTo>
                <a:lnTo>
                  <a:pt x="414" y="5962"/>
                </a:lnTo>
                <a:lnTo>
                  <a:pt x="220" y="6643"/>
                </a:lnTo>
                <a:lnTo>
                  <a:pt x="122" y="7008"/>
                </a:lnTo>
                <a:lnTo>
                  <a:pt x="74" y="7373"/>
                </a:lnTo>
                <a:lnTo>
                  <a:pt x="25" y="7738"/>
                </a:lnTo>
                <a:lnTo>
                  <a:pt x="1" y="8103"/>
                </a:lnTo>
                <a:lnTo>
                  <a:pt x="1" y="8468"/>
                </a:lnTo>
                <a:lnTo>
                  <a:pt x="25" y="8809"/>
                </a:lnTo>
                <a:lnTo>
                  <a:pt x="49" y="9174"/>
                </a:lnTo>
                <a:lnTo>
                  <a:pt x="98" y="9514"/>
                </a:lnTo>
                <a:lnTo>
                  <a:pt x="195" y="9879"/>
                </a:lnTo>
                <a:lnTo>
                  <a:pt x="268" y="10220"/>
                </a:lnTo>
                <a:lnTo>
                  <a:pt x="390" y="10560"/>
                </a:lnTo>
                <a:lnTo>
                  <a:pt x="512" y="10901"/>
                </a:lnTo>
                <a:lnTo>
                  <a:pt x="658" y="11242"/>
                </a:lnTo>
                <a:lnTo>
                  <a:pt x="804" y="11582"/>
                </a:lnTo>
                <a:lnTo>
                  <a:pt x="1169" y="12264"/>
                </a:lnTo>
                <a:lnTo>
                  <a:pt x="1388" y="12629"/>
                </a:lnTo>
                <a:lnTo>
                  <a:pt x="1631" y="12994"/>
                </a:lnTo>
                <a:lnTo>
                  <a:pt x="1899" y="13334"/>
                </a:lnTo>
                <a:lnTo>
                  <a:pt x="2166" y="13651"/>
                </a:lnTo>
                <a:lnTo>
                  <a:pt x="2434" y="13943"/>
                </a:lnTo>
                <a:lnTo>
                  <a:pt x="2750" y="14235"/>
                </a:lnTo>
                <a:lnTo>
                  <a:pt x="3042" y="14502"/>
                </a:lnTo>
                <a:lnTo>
                  <a:pt x="3383" y="14746"/>
                </a:lnTo>
                <a:lnTo>
                  <a:pt x="3699" y="14965"/>
                </a:lnTo>
                <a:lnTo>
                  <a:pt x="4064" y="15159"/>
                </a:lnTo>
                <a:lnTo>
                  <a:pt x="4429" y="15354"/>
                </a:lnTo>
                <a:lnTo>
                  <a:pt x="4794" y="15500"/>
                </a:lnTo>
                <a:lnTo>
                  <a:pt x="5184" y="15622"/>
                </a:lnTo>
                <a:lnTo>
                  <a:pt x="5597" y="15743"/>
                </a:lnTo>
                <a:lnTo>
                  <a:pt x="6011" y="15816"/>
                </a:lnTo>
                <a:lnTo>
                  <a:pt x="6424" y="15889"/>
                </a:lnTo>
                <a:lnTo>
                  <a:pt x="6862" y="15914"/>
                </a:lnTo>
                <a:lnTo>
                  <a:pt x="7300" y="15938"/>
                </a:lnTo>
                <a:lnTo>
                  <a:pt x="7738" y="15938"/>
                </a:lnTo>
                <a:lnTo>
                  <a:pt x="8152" y="15914"/>
                </a:lnTo>
                <a:lnTo>
                  <a:pt x="8590" y="15889"/>
                </a:lnTo>
                <a:lnTo>
                  <a:pt x="9004" y="15841"/>
                </a:lnTo>
                <a:lnTo>
                  <a:pt x="9442" y="15768"/>
                </a:lnTo>
                <a:lnTo>
                  <a:pt x="9855" y="15670"/>
                </a:lnTo>
                <a:lnTo>
                  <a:pt x="10245" y="15573"/>
                </a:lnTo>
                <a:lnTo>
                  <a:pt x="10658" y="15451"/>
                </a:lnTo>
                <a:lnTo>
                  <a:pt x="11048" y="15305"/>
                </a:lnTo>
                <a:lnTo>
                  <a:pt x="11461" y="15135"/>
                </a:lnTo>
                <a:lnTo>
                  <a:pt x="11826" y="14940"/>
                </a:lnTo>
                <a:lnTo>
                  <a:pt x="12216" y="14721"/>
                </a:lnTo>
                <a:lnTo>
                  <a:pt x="12581" y="14478"/>
                </a:lnTo>
                <a:lnTo>
                  <a:pt x="12921" y="14235"/>
                </a:lnTo>
                <a:lnTo>
                  <a:pt x="13286" y="13943"/>
                </a:lnTo>
                <a:lnTo>
                  <a:pt x="13603" y="13651"/>
                </a:lnTo>
                <a:lnTo>
                  <a:pt x="13895" y="13334"/>
                </a:lnTo>
                <a:lnTo>
                  <a:pt x="14187" y="13018"/>
                </a:lnTo>
                <a:lnTo>
                  <a:pt x="14454" y="12702"/>
                </a:lnTo>
                <a:lnTo>
                  <a:pt x="14697" y="12361"/>
                </a:lnTo>
                <a:lnTo>
                  <a:pt x="14916" y="11996"/>
                </a:lnTo>
                <a:lnTo>
                  <a:pt x="15111" y="11631"/>
                </a:lnTo>
                <a:lnTo>
                  <a:pt x="15135" y="11631"/>
                </a:lnTo>
                <a:lnTo>
                  <a:pt x="15160" y="11582"/>
                </a:lnTo>
                <a:lnTo>
                  <a:pt x="15160" y="11534"/>
                </a:lnTo>
                <a:lnTo>
                  <a:pt x="15330" y="11096"/>
                </a:lnTo>
                <a:lnTo>
                  <a:pt x="15500" y="10658"/>
                </a:lnTo>
                <a:lnTo>
                  <a:pt x="15622" y="10195"/>
                </a:lnTo>
                <a:lnTo>
                  <a:pt x="15719" y="9733"/>
                </a:lnTo>
                <a:lnTo>
                  <a:pt x="15744" y="9709"/>
                </a:lnTo>
                <a:lnTo>
                  <a:pt x="15768" y="9684"/>
                </a:lnTo>
                <a:lnTo>
                  <a:pt x="15792" y="9636"/>
                </a:lnTo>
                <a:lnTo>
                  <a:pt x="15768" y="9611"/>
                </a:lnTo>
                <a:lnTo>
                  <a:pt x="15744" y="9563"/>
                </a:lnTo>
                <a:lnTo>
                  <a:pt x="15792" y="9174"/>
                </a:lnTo>
                <a:lnTo>
                  <a:pt x="15841" y="8760"/>
                </a:lnTo>
                <a:lnTo>
                  <a:pt x="15841" y="8371"/>
                </a:lnTo>
                <a:lnTo>
                  <a:pt x="15817" y="7957"/>
                </a:lnTo>
                <a:lnTo>
                  <a:pt x="15744" y="7105"/>
                </a:lnTo>
                <a:lnTo>
                  <a:pt x="15671" y="6667"/>
                </a:lnTo>
                <a:lnTo>
                  <a:pt x="15598" y="6254"/>
                </a:lnTo>
                <a:lnTo>
                  <a:pt x="15525" y="5840"/>
                </a:lnTo>
                <a:lnTo>
                  <a:pt x="15403" y="5426"/>
                </a:lnTo>
                <a:lnTo>
                  <a:pt x="15281" y="5013"/>
                </a:lnTo>
                <a:lnTo>
                  <a:pt x="15160" y="4623"/>
                </a:lnTo>
                <a:lnTo>
                  <a:pt x="14989" y="4234"/>
                </a:lnTo>
                <a:lnTo>
                  <a:pt x="14819" y="3845"/>
                </a:lnTo>
                <a:lnTo>
                  <a:pt x="14624" y="3480"/>
                </a:lnTo>
                <a:lnTo>
                  <a:pt x="14405" y="3115"/>
                </a:lnTo>
                <a:lnTo>
                  <a:pt x="14162" y="2774"/>
                </a:lnTo>
                <a:lnTo>
                  <a:pt x="13895" y="2458"/>
                </a:lnTo>
                <a:lnTo>
                  <a:pt x="13603" y="2141"/>
                </a:lnTo>
                <a:lnTo>
                  <a:pt x="13286" y="1849"/>
                </a:lnTo>
                <a:lnTo>
                  <a:pt x="12970" y="1582"/>
                </a:lnTo>
                <a:lnTo>
                  <a:pt x="12654" y="1363"/>
                </a:lnTo>
                <a:lnTo>
                  <a:pt x="12313" y="1144"/>
                </a:lnTo>
                <a:lnTo>
                  <a:pt x="11948" y="949"/>
                </a:lnTo>
                <a:lnTo>
                  <a:pt x="11607" y="779"/>
                </a:lnTo>
                <a:lnTo>
                  <a:pt x="11218" y="609"/>
                </a:lnTo>
                <a:lnTo>
                  <a:pt x="10853" y="487"/>
                </a:lnTo>
                <a:lnTo>
                  <a:pt x="10464" y="365"/>
                </a:lnTo>
                <a:lnTo>
                  <a:pt x="10099" y="268"/>
                </a:lnTo>
                <a:lnTo>
                  <a:pt x="9709" y="171"/>
                </a:lnTo>
                <a:lnTo>
                  <a:pt x="9320" y="98"/>
                </a:lnTo>
                <a:lnTo>
                  <a:pt x="8931" y="49"/>
                </a:lnTo>
                <a:lnTo>
                  <a:pt x="8541" y="25"/>
                </a:lnTo>
                <a:lnTo>
                  <a:pt x="8152" y="0"/>
                </a:lnTo>
                <a:close/>
              </a:path>
            </a:pathLst>
          </a:custGeom>
          <a:solidFill>
            <a:srgbClr val="0B539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20B85CB-BA30-47F3-9EB5-1E48BBCBA22F}"/>
              </a:ext>
            </a:extLst>
          </p:cNvPr>
          <p:cNvPicPr>
            <a:picLocks noChangeAspect="1"/>
          </p:cNvPicPr>
          <p:nvPr/>
        </p:nvPicPr>
        <p:blipFill>
          <a:blip r:embed="rId2"/>
          <a:stretch>
            <a:fillRect/>
          </a:stretch>
        </p:blipFill>
        <p:spPr>
          <a:xfrm>
            <a:off x="2798138" y="1925515"/>
            <a:ext cx="3547724" cy="1184781"/>
          </a:xfrm>
          <a:prstGeom prst="rect">
            <a:avLst/>
          </a:prstGeom>
        </p:spPr>
      </p:pic>
      <p:sp>
        <p:nvSpPr>
          <p:cNvPr id="6" name="TextBox 5">
            <a:extLst>
              <a:ext uri="{FF2B5EF4-FFF2-40B4-BE49-F238E27FC236}">
                <a16:creationId xmlns:a16="http://schemas.microsoft.com/office/drawing/2014/main" id="{CD566758-6F3E-43E8-847E-E8EAD8E18D39}"/>
              </a:ext>
            </a:extLst>
          </p:cNvPr>
          <p:cNvSpPr txBox="1"/>
          <p:nvPr/>
        </p:nvSpPr>
        <p:spPr>
          <a:xfrm>
            <a:off x="762000" y="498764"/>
            <a:ext cx="7800109" cy="1354217"/>
          </a:xfrm>
          <a:prstGeom prst="rect">
            <a:avLst/>
          </a:prstGeom>
          <a:noFill/>
        </p:spPr>
        <p:txBody>
          <a:bodyPr wrap="square" rtlCol="0">
            <a:spAutoFit/>
          </a:bodyPr>
          <a:lstStyle/>
          <a:p>
            <a:r>
              <a:rPr lang="en-US" sz="3200" dirty="0">
                <a:solidFill>
                  <a:srgbClr val="0B5394"/>
                </a:solidFill>
                <a:latin typeface="Pangolin"/>
              </a:rPr>
              <a:t>Full Connected Layer</a:t>
            </a:r>
          </a:p>
          <a:p>
            <a:endParaRPr lang="en-US" dirty="0"/>
          </a:p>
          <a:p>
            <a:r>
              <a:rPr lang="en-US" sz="1800" dirty="0">
                <a:solidFill>
                  <a:srgbClr val="0B5394"/>
                </a:solidFill>
                <a:latin typeface="Pangolin"/>
              </a:rPr>
              <a:t>The term “Fully Connected” implies that every neuron in the previous layer is connected to every neuron on the next layer.</a:t>
            </a:r>
          </a:p>
        </p:txBody>
      </p:sp>
      <p:sp>
        <p:nvSpPr>
          <p:cNvPr id="2" name="TextBox 1">
            <a:extLst>
              <a:ext uri="{FF2B5EF4-FFF2-40B4-BE49-F238E27FC236}">
                <a16:creationId xmlns:a16="http://schemas.microsoft.com/office/drawing/2014/main" id="{114DAEFE-2529-41F7-9455-C0BEC985CA8B}"/>
              </a:ext>
            </a:extLst>
          </p:cNvPr>
          <p:cNvSpPr txBox="1"/>
          <p:nvPr/>
        </p:nvSpPr>
        <p:spPr>
          <a:xfrm>
            <a:off x="854885" y="3366910"/>
            <a:ext cx="7614337" cy="1200329"/>
          </a:xfrm>
          <a:prstGeom prst="rect">
            <a:avLst/>
          </a:prstGeom>
          <a:noFill/>
        </p:spPr>
        <p:txBody>
          <a:bodyPr wrap="square" rtlCol="0">
            <a:spAutoFit/>
          </a:bodyPr>
          <a:lstStyle/>
          <a:p>
            <a:r>
              <a:rPr lang="en-US" sz="1800" dirty="0">
                <a:solidFill>
                  <a:srgbClr val="0B5394"/>
                </a:solidFill>
                <a:latin typeface="Pangolin"/>
              </a:rPr>
              <a:t>The output from the convolutional and pooling layers represent high-level features of the input image. The purpose of the Fully Connected layer is to use these features for classifying the input image into various classes based on the training dataset.</a:t>
            </a:r>
          </a:p>
        </p:txBody>
      </p:sp>
    </p:spTree>
    <p:extLst>
      <p:ext uri="{BB962C8B-B14F-4D97-AF65-F5344CB8AC3E}">
        <p14:creationId xmlns:p14="http://schemas.microsoft.com/office/powerpoint/2010/main" val="28290965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20B85CB-BA30-47F3-9EB5-1E48BBCBA22F}"/>
              </a:ext>
            </a:extLst>
          </p:cNvPr>
          <p:cNvPicPr>
            <a:picLocks noChangeAspect="1"/>
          </p:cNvPicPr>
          <p:nvPr/>
        </p:nvPicPr>
        <p:blipFill>
          <a:blip r:embed="rId2"/>
          <a:stretch>
            <a:fillRect/>
          </a:stretch>
        </p:blipFill>
        <p:spPr>
          <a:xfrm>
            <a:off x="2613528" y="1890675"/>
            <a:ext cx="4114138" cy="1446549"/>
          </a:xfrm>
          <a:prstGeom prst="rect">
            <a:avLst/>
          </a:prstGeom>
        </p:spPr>
      </p:pic>
      <p:sp>
        <p:nvSpPr>
          <p:cNvPr id="6" name="TextBox 5">
            <a:extLst>
              <a:ext uri="{FF2B5EF4-FFF2-40B4-BE49-F238E27FC236}">
                <a16:creationId xmlns:a16="http://schemas.microsoft.com/office/drawing/2014/main" id="{CD566758-6F3E-43E8-847E-E8EAD8E18D39}"/>
              </a:ext>
            </a:extLst>
          </p:cNvPr>
          <p:cNvSpPr txBox="1"/>
          <p:nvPr/>
        </p:nvSpPr>
        <p:spPr>
          <a:xfrm>
            <a:off x="762000" y="498764"/>
            <a:ext cx="7800109" cy="1446550"/>
          </a:xfrm>
          <a:prstGeom prst="rect">
            <a:avLst/>
          </a:prstGeom>
          <a:noFill/>
        </p:spPr>
        <p:txBody>
          <a:bodyPr wrap="square" rtlCol="0">
            <a:spAutoFit/>
          </a:bodyPr>
          <a:lstStyle/>
          <a:p>
            <a:r>
              <a:rPr lang="en-US" sz="2600" b="1" dirty="0">
                <a:solidFill>
                  <a:srgbClr val="0B5394"/>
                </a:solidFill>
                <a:latin typeface="Pangolin"/>
              </a:rPr>
              <a:t>Putting it all together – Training using Backpropagation</a:t>
            </a:r>
          </a:p>
          <a:p>
            <a:endParaRPr lang="en-US" sz="2600" b="1" dirty="0">
              <a:solidFill>
                <a:srgbClr val="0B5394"/>
              </a:solidFill>
              <a:latin typeface="Pangolin"/>
            </a:endParaRPr>
          </a:p>
          <a:p>
            <a:r>
              <a:rPr lang="en-US" sz="1800" dirty="0">
                <a:solidFill>
                  <a:srgbClr val="0B5394"/>
                </a:solidFill>
                <a:latin typeface="Pangolin"/>
              </a:rPr>
              <a:t>The Convolution + Pooling layers act as Feature Extractors from the input image while Fully Connected layer acts as a classifier.</a:t>
            </a:r>
          </a:p>
        </p:txBody>
      </p:sp>
      <p:sp>
        <p:nvSpPr>
          <p:cNvPr id="2" name="TextBox 1">
            <a:extLst>
              <a:ext uri="{FF2B5EF4-FFF2-40B4-BE49-F238E27FC236}">
                <a16:creationId xmlns:a16="http://schemas.microsoft.com/office/drawing/2014/main" id="{114DAEFE-2529-41F7-9455-C0BEC985CA8B}"/>
              </a:ext>
            </a:extLst>
          </p:cNvPr>
          <p:cNvSpPr txBox="1"/>
          <p:nvPr/>
        </p:nvSpPr>
        <p:spPr>
          <a:xfrm>
            <a:off x="854885" y="3366910"/>
            <a:ext cx="7614337" cy="1200329"/>
          </a:xfrm>
          <a:prstGeom prst="rect">
            <a:avLst/>
          </a:prstGeom>
          <a:noFill/>
        </p:spPr>
        <p:txBody>
          <a:bodyPr wrap="square" rtlCol="0">
            <a:spAutoFit/>
          </a:bodyPr>
          <a:lstStyle/>
          <a:p>
            <a:r>
              <a:rPr lang="en-US" sz="1800" dirty="0">
                <a:solidFill>
                  <a:srgbClr val="0B5394"/>
                </a:solidFill>
                <a:latin typeface="Pangolin"/>
              </a:rPr>
              <a:t>The output from the convolutional and pooling layers represent high-level features of the input image. The purpose of the Fully Connected layer is to use these features for classifying the input image into various classes based on the training dataset.</a:t>
            </a:r>
          </a:p>
        </p:txBody>
      </p:sp>
    </p:spTree>
    <p:extLst>
      <p:ext uri="{BB962C8B-B14F-4D97-AF65-F5344CB8AC3E}">
        <p14:creationId xmlns:p14="http://schemas.microsoft.com/office/powerpoint/2010/main" val="3576604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95D5278-FF13-4996-9D14-985C83B3382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22</a:t>
            </a:fld>
            <a:endParaRPr lang="en"/>
          </a:p>
        </p:txBody>
      </p:sp>
      <p:sp>
        <p:nvSpPr>
          <p:cNvPr id="3" name="TextBox 2">
            <a:extLst>
              <a:ext uri="{FF2B5EF4-FFF2-40B4-BE49-F238E27FC236}">
                <a16:creationId xmlns:a16="http://schemas.microsoft.com/office/drawing/2014/main" id="{410D7E3E-CB2D-4838-BB6E-17FA5F54C6AC}"/>
              </a:ext>
            </a:extLst>
          </p:cNvPr>
          <p:cNvSpPr txBox="1"/>
          <p:nvPr/>
        </p:nvSpPr>
        <p:spPr>
          <a:xfrm>
            <a:off x="827632" y="1081261"/>
            <a:ext cx="7815784" cy="3477875"/>
          </a:xfrm>
          <a:prstGeom prst="rect">
            <a:avLst/>
          </a:prstGeom>
          <a:noFill/>
        </p:spPr>
        <p:txBody>
          <a:bodyPr wrap="square" rtlCol="0">
            <a:spAutoFit/>
          </a:bodyPr>
          <a:lstStyle/>
          <a:p>
            <a:r>
              <a:rPr lang="en-US" sz="1600" dirty="0">
                <a:solidFill>
                  <a:srgbClr val="0B5394"/>
                </a:solidFill>
                <a:latin typeface="Pangolin"/>
              </a:rPr>
              <a:t>The overall training process of the Convolution Network may be summarized as below:</a:t>
            </a:r>
          </a:p>
          <a:p>
            <a:endParaRPr lang="en-US" sz="1100" dirty="0"/>
          </a:p>
          <a:p>
            <a:pPr marL="171450" indent="-171450">
              <a:buFont typeface="Arial" panose="020B0604020202020204" pitchFamily="34" charset="0"/>
              <a:buChar char="•"/>
            </a:pPr>
            <a:r>
              <a:rPr lang="en-US" sz="1300" b="1" u="sng" dirty="0">
                <a:solidFill>
                  <a:srgbClr val="0B5394"/>
                </a:solidFill>
                <a:latin typeface="Pangolin"/>
              </a:rPr>
              <a:t>Step1</a:t>
            </a:r>
            <a:r>
              <a:rPr lang="en-US" sz="1300" dirty="0">
                <a:solidFill>
                  <a:srgbClr val="0B5394"/>
                </a:solidFill>
                <a:latin typeface="Pangolin"/>
              </a:rPr>
              <a:t>: We initialize all filters and parameters / weights with random values</a:t>
            </a:r>
          </a:p>
          <a:p>
            <a:pPr marL="171450" indent="-171450">
              <a:buFont typeface="Arial" panose="020B0604020202020204" pitchFamily="34" charset="0"/>
              <a:buChar char="•"/>
            </a:pPr>
            <a:endParaRPr lang="en-US" sz="1300" dirty="0">
              <a:solidFill>
                <a:srgbClr val="0B5394"/>
              </a:solidFill>
              <a:latin typeface="Pangolin"/>
            </a:endParaRPr>
          </a:p>
          <a:p>
            <a:pPr marL="171450" indent="-171450">
              <a:buFont typeface="Arial" panose="020B0604020202020204" pitchFamily="34" charset="0"/>
              <a:buChar char="•"/>
            </a:pPr>
            <a:r>
              <a:rPr lang="en-US" sz="1300" b="1" u="sng" dirty="0">
                <a:solidFill>
                  <a:srgbClr val="0B5394"/>
                </a:solidFill>
                <a:latin typeface="Pangolin"/>
              </a:rPr>
              <a:t>Step2</a:t>
            </a:r>
            <a:r>
              <a:rPr lang="en-US" sz="1300" dirty="0">
                <a:solidFill>
                  <a:srgbClr val="0B5394"/>
                </a:solidFill>
                <a:latin typeface="Pangolin"/>
              </a:rPr>
              <a:t>: The network takes a training image as input, goes through the forward propagation step (convolution, </a:t>
            </a:r>
            <a:r>
              <a:rPr lang="en-US" sz="1300" dirty="0" err="1">
                <a:solidFill>
                  <a:srgbClr val="0B5394"/>
                </a:solidFill>
                <a:latin typeface="Pangolin"/>
              </a:rPr>
              <a:t>ReLU</a:t>
            </a:r>
            <a:r>
              <a:rPr lang="en-US" sz="1300" dirty="0">
                <a:solidFill>
                  <a:srgbClr val="0B5394"/>
                </a:solidFill>
                <a:latin typeface="Pangolin"/>
              </a:rPr>
              <a:t> and pooling operations along with forward propagation in the Fully Connected layer) and finds the output probabilities for each class. </a:t>
            </a:r>
          </a:p>
          <a:p>
            <a:pPr marL="171450" indent="-171450">
              <a:buFont typeface="Arial" panose="020B0604020202020204" pitchFamily="34" charset="0"/>
              <a:buChar char="•"/>
            </a:pPr>
            <a:endParaRPr lang="en-US" sz="1300" dirty="0">
              <a:solidFill>
                <a:srgbClr val="0B5394"/>
              </a:solidFill>
              <a:latin typeface="Pangolin"/>
            </a:endParaRPr>
          </a:p>
          <a:p>
            <a:pPr marL="171450" indent="-171450">
              <a:buFont typeface="Arial" panose="020B0604020202020204" pitchFamily="34" charset="0"/>
              <a:buChar char="•"/>
            </a:pPr>
            <a:r>
              <a:rPr lang="en-US" sz="1300" b="1" u="sng" dirty="0">
                <a:solidFill>
                  <a:srgbClr val="0B5394"/>
                </a:solidFill>
                <a:latin typeface="Pangolin"/>
              </a:rPr>
              <a:t>Step3</a:t>
            </a:r>
            <a:r>
              <a:rPr lang="en-US" sz="1300" dirty="0">
                <a:solidFill>
                  <a:srgbClr val="0B5394"/>
                </a:solidFill>
                <a:latin typeface="Pangolin"/>
              </a:rPr>
              <a:t>: Calculate the total error at the output layer (summation over all 4 classes)</a:t>
            </a:r>
          </a:p>
          <a:p>
            <a:pPr lvl="1"/>
            <a:r>
              <a:rPr lang="en-US" sz="1300" dirty="0">
                <a:solidFill>
                  <a:srgbClr val="0B5394"/>
                </a:solidFill>
                <a:latin typeface="Pangolin"/>
              </a:rPr>
              <a:t>	</a:t>
            </a:r>
            <a:r>
              <a:rPr lang="en-US" sz="1300" b="1" dirty="0">
                <a:solidFill>
                  <a:srgbClr val="0B5394"/>
                </a:solidFill>
                <a:latin typeface="Pangolin"/>
              </a:rPr>
              <a:t>Total Error = ∑  ½ (target probability – output probability) ²</a:t>
            </a:r>
          </a:p>
          <a:p>
            <a:pPr lvl="1"/>
            <a:endParaRPr lang="en-US" sz="1300" dirty="0">
              <a:solidFill>
                <a:srgbClr val="0B5394"/>
              </a:solidFill>
              <a:latin typeface="Pangolin"/>
            </a:endParaRPr>
          </a:p>
          <a:p>
            <a:pPr marL="171450" indent="-171450">
              <a:buFont typeface="Arial" panose="020B0604020202020204" pitchFamily="34" charset="0"/>
              <a:buChar char="•"/>
            </a:pPr>
            <a:r>
              <a:rPr lang="en-US" sz="1300" b="1" u="sng" dirty="0">
                <a:solidFill>
                  <a:srgbClr val="0B5394"/>
                </a:solidFill>
                <a:latin typeface="Pangolin"/>
              </a:rPr>
              <a:t>Step4</a:t>
            </a:r>
            <a:r>
              <a:rPr lang="en-US" sz="1300" dirty="0">
                <a:solidFill>
                  <a:srgbClr val="0B5394"/>
                </a:solidFill>
                <a:latin typeface="Pangolin"/>
              </a:rPr>
              <a:t>: Use Backpropagation to calculate the gradients of the error with respect to all weights in the network and use gradient descent to update all filter values / weights and parameter values to minimize the output error.</a:t>
            </a:r>
          </a:p>
          <a:p>
            <a:pPr marL="171450" indent="-171450">
              <a:buFont typeface="Arial" panose="020B0604020202020204" pitchFamily="34" charset="0"/>
              <a:buChar char="•"/>
            </a:pPr>
            <a:endParaRPr lang="en-US" sz="1300" dirty="0">
              <a:solidFill>
                <a:srgbClr val="0B5394"/>
              </a:solidFill>
              <a:latin typeface="Pangolin"/>
            </a:endParaRPr>
          </a:p>
          <a:p>
            <a:pPr marL="171450" indent="-171450">
              <a:buFont typeface="Arial" panose="020B0604020202020204" pitchFamily="34" charset="0"/>
              <a:buChar char="•"/>
            </a:pPr>
            <a:r>
              <a:rPr lang="en-US" sz="1300" b="1" u="sng" dirty="0">
                <a:solidFill>
                  <a:srgbClr val="0B5394"/>
                </a:solidFill>
                <a:latin typeface="Pangolin"/>
              </a:rPr>
              <a:t>Step5</a:t>
            </a:r>
            <a:r>
              <a:rPr lang="en-US" sz="1300" dirty="0">
                <a:solidFill>
                  <a:srgbClr val="0B5394"/>
                </a:solidFill>
                <a:latin typeface="Pangolin"/>
              </a:rPr>
              <a:t>: Repeat steps 2-4 with all images in the training set.</a:t>
            </a:r>
          </a:p>
          <a:p>
            <a:endParaRPr lang="en-US" sz="1100" dirty="0"/>
          </a:p>
        </p:txBody>
      </p:sp>
    </p:spTree>
    <p:extLst>
      <p:ext uri="{BB962C8B-B14F-4D97-AF65-F5344CB8AC3E}">
        <p14:creationId xmlns:p14="http://schemas.microsoft.com/office/powerpoint/2010/main" val="24986223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20B85CB-BA30-47F3-9EB5-1E48BBCBA22F}"/>
              </a:ext>
            </a:extLst>
          </p:cNvPr>
          <p:cNvPicPr>
            <a:picLocks noChangeAspect="1"/>
          </p:cNvPicPr>
          <p:nvPr/>
        </p:nvPicPr>
        <p:blipFill>
          <a:blip r:embed="rId2"/>
          <a:stretch>
            <a:fillRect/>
          </a:stretch>
        </p:blipFill>
        <p:spPr>
          <a:xfrm>
            <a:off x="2960849" y="1408310"/>
            <a:ext cx="2660357" cy="2803270"/>
          </a:xfrm>
          <a:prstGeom prst="rect">
            <a:avLst/>
          </a:prstGeom>
        </p:spPr>
      </p:pic>
      <p:sp>
        <p:nvSpPr>
          <p:cNvPr id="6" name="TextBox 5">
            <a:extLst>
              <a:ext uri="{FF2B5EF4-FFF2-40B4-BE49-F238E27FC236}">
                <a16:creationId xmlns:a16="http://schemas.microsoft.com/office/drawing/2014/main" id="{CD566758-6F3E-43E8-847E-E8EAD8E18D39}"/>
              </a:ext>
            </a:extLst>
          </p:cNvPr>
          <p:cNvSpPr txBox="1"/>
          <p:nvPr/>
        </p:nvSpPr>
        <p:spPr>
          <a:xfrm>
            <a:off x="809276" y="658951"/>
            <a:ext cx="7800109" cy="492443"/>
          </a:xfrm>
          <a:prstGeom prst="rect">
            <a:avLst/>
          </a:prstGeom>
          <a:noFill/>
        </p:spPr>
        <p:txBody>
          <a:bodyPr wrap="square" rtlCol="0">
            <a:spAutoFit/>
          </a:bodyPr>
          <a:lstStyle/>
          <a:p>
            <a:r>
              <a:rPr lang="en-US" sz="2600" b="1" dirty="0">
                <a:solidFill>
                  <a:srgbClr val="0B5394"/>
                </a:solidFill>
                <a:latin typeface="Pangolin"/>
              </a:rPr>
              <a:t>Visualizing Convolutional Neural Networks</a:t>
            </a:r>
          </a:p>
        </p:txBody>
      </p:sp>
    </p:spTree>
    <p:extLst>
      <p:ext uri="{BB962C8B-B14F-4D97-AF65-F5344CB8AC3E}">
        <p14:creationId xmlns:p14="http://schemas.microsoft.com/office/powerpoint/2010/main" val="38045515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0"/>
          <p:cNvSpPr txBox="1">
            <a:spLocks noGrp="1"/>
          </p:cNvSpPr>
          <p:nvPr>
            <p:ph type="body" idx="1"/>
          </p:nvPr>
        </p:nvSpPr>
        <p:spPr>
          <a:xfrm>
            <a:off x="764109" y="1215785"/>
            <a:ext cx="4955700" cy="819900"/>
          </a:xfrm>
          <a:prstGeom prst="rect">
            <a:avLst/>
          </a:prstGeom>
        </p:spPr>
        <p:txBody>
          <a:bodyPr spcFirstLastPara="1" wrap="square" lIns="91425" tIns="91425" rIns="91425" bIns="91425" anchor="t" anchorCtr="0">
            <a:noAutofit/>
          </a:bodyPr>
          <a:lstStyle/>
          <a:p>
            <a:pPr marL="0" lvl="0" indent="0">
              <a:buNone/>
            </a:pPr>
            <a:r>
              <a:rPr lang="en-US" sz="1800" i="0" dirty="0"/>
              <a:t>Deep Learning is an continuously-growing and a relatively new concept, the vast amount of resources can be a touch overwhelming for those either looking to get into the field, or those already engraved in it. A good way of cooping is to get a good general knowledge of machine learning and then find a good structured path to follow (be a project or research).</a:t>
            </a:r>
            <a:endParaRPr sz="1800" dirty="0"/>
          </a:p>
        </p:txBody>
      </p:sp>
      <p:sp>
        <p:nvSpPr>
          <p:cNvPr id="87" name="Google Shape;87;p2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24</a:t>
            </a:fld>
            <a:endParaRPr/>
          </a:p>
        </p:txBody>
      </p:sp>
      <p:sp>
        <p:nvSpPr>
          <p:cNvPr id="5" name="Google Shape;144;p27">
            <a:extLst>
              <a:ext uri="{FF2B5EF4-FFF2-40B4-BE49-F238E27FC236}">
                <a16:creationId xmlns:a16="http://schemas.microsoft.com/office/drawing/2014/main" id="{6F1CC948-8F35-41F5-84BF-558FD50B005B}"/>
              </a:ext>
            </a:extLst>
          </p:cNvPr>
          <p:cNvSpPr txBox="1">
            <a:spLocks/>
          </p:cNvSpPr>
          <p:nvPr/>
        </p:nvSpPr>
        <p:spPr>
          <a:xfrm>
            <a:off x="866375" y="358385"/>
            <a:ext cx="5626200"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1pPr>
            <a:lvl2pPr marR="0" lvl="1"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2pPr>
            <a:lvl3pPr marR="0" lvl="2"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3pPr>
            <a:lvl4pPr marR="0" lvl="3"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4pPr>
            <a:lvl5pPr marR="0" lvl="4"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5pPr>
            <a:lvl6pPr marR="0" lvl="5"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6pPr>
            <a:lvl7pPr marR="0" lvl="6"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7pPr>
            <a:lvl8pPr marR="0" lvl="7"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8pPr>
            <a:lvl9pPr marR="0" lvl="8" algn="l" rtl="0">
              <a:lnSpc>
                <a:spcPct val="100000"/>
              </a:lnSpc>
              <a:spcBef>
                <a:spcPts val="0"/>
              </a:spcBef>
              <a:spcAft>
                <a:spcPts val="0"/>
              </a:spcAft>
              <a:buClr>
                <a:srgbClr val="434343"/>
              </a:buClr>
              <a:buSzPts val="2800"/>
              <a:buFont typeface="Inconsolata"/>
              <a:buNone/>
              <a:defRPr sz="2800" b="0" i="0" u="none" strike="noStrike" cap="none">
                <a:solidFill>
                  <a:srgbClr val="434343"/>
                </a:solidFill>
                <a:latin typeface="Inconsolata"/>
                <a:ea typeface="Inconsolata"/>
                <a:cs typeface="Inconsolata"/>
                <a:sym typeface="Inconsolata"/>
              </a:defRPr>
            </a:lvl9pPr>
          </a:lstStyle>
          <a:p>
            <a:r>
              <a:rPr lang="en-US" dirty="0"/>
              <a:t>Conclusion</a:t>
            </a:r>
          </a:p>
        </p:txBody>
      </p:sp>
      <p:sp>
        <p:nvSpPr>
          <p:cNvPr id="8" name="Google Shape;315;p42">
            <a:extLst>
              <a:ext uri="{FF2B5EF4-FFF2-40B4-BE49-F238E27FC236}">
                <a16:creationId xmlns:a16="http://schemas.microsoft.com/office/drawing/2014/main" id="{D13805FD-56DE-4EE2-9A9A-3BA6EA84E749}"/>
              </a:ext>
            </a:extLst>
          </p:cNvPr>
          <p:cNvSpPr/>
          <p:nvPr/>
        </p:nvSpPr>
        <p:spPr>
          <a:xfrm>
            <a:off x="7176579" y="1056152"/>
            <a:ext cx="1192693" cy="1240161"/>
          </a:xfrm>
          <a:custGeom>
            <a:avLst/>
            <a:gdLst/>
            <a:ahLst/>
            <a:cxnLst/>
            <a:rect l="l" t="t" r="r" b="b"/>
            <a:pathLst>
              <a:path w="17715" h="18420" extrusionOk="0">
                <a:moveTo>
                  <a:pt x="14673" y="803"/>
                </a:moveTo>
                <a:lnTo>
                  <a:pt x="14746" y="1022"/>
                </a:lnTo>
                <a:lnTo>
                  <a:pt x="14794" y="1217"/>
                </a:lnTo>
                <a:lnTo>
                  <a:pt x="14843" y="1655"/>
                </a:lnTo>
                <a:lnTo>
                  <a:pt x="14892" y="2141"/>
                </a:lnTo>
                <a:lnTo>
                  <a:pt x="14916" y="2385"/>
                </a:lnTo>
                <a:lnTo>
                  <a:pt x="14940" y="2482"/>
                </a:lnTo>
                <a:lnTo>
                  <a:pt x="15013" y="2604"/>
                </a:lnTo>
                <a:lnTo>
                  <a:pt x="14770" y="2847"/>
                </a:lnTo>
                <a:lnTo>
                  <a:pt x="14697" y="2920"/>
                </a:lnTo>
                <a:lnTo>
                  <a:pt x="14648" y="2628"/>
                </a:lnTo>
                <a:lnTo>
                  <a:pt x="14600" y="2360"/>
                </a:lnTo>
                <a:lnTo>
                  <a:pt x="14527" y="2044"/>
                </a:lnTo>
                <a:lnTo>
                  <a:pt x="14405" y="1776"/>
                </a:lnTo>
                <a:lnTo>
                  <a:pt x="14308" y="1484"/>
                </a:lnTo>
                <a:lnTo>
                  <a:pt x="14210" y="1192"/>
                </a:lnTo>
                <a:lnTo>
                  <a:pt x="14673" y="803"/>
                </a:lnTo>
                <a:close/>
                <a:moveTo>
                  <a:pt x="15695" y="2847"/>
                </a:moveTo>
                <a:lnTo>
                  <a:pt x="16400" y="2871"/>
                </a:lnTo>
                <a:lnTo>
                  <a:pt x="17106" y="2969"/>
                </a:lnTo>
                <a:lnTo>
                  <a:pt x="16984" y="3115"/>
                </a:lnTo>
                <a:lnTo>
                  <a:pt x="16960" y="3090"/>
                </a:lnTo>
                <a:lnTo>
                  <a:pt x="16887" y="3042"/>
                </a:lnTo>
                <a:lnTo>
                  <a:pt x="16790" y="2993"/>
                </a:lnTo>
                <a:lnTo>
                  <a:pt x="16595" y="2969"/>
                </a:lnTo>
                <a:lnTo>
                  <a:pt x="16400" y="2944"/>
                </a:lnTo>
                <a:lnTo>
                  <a:pt x="15914" y="2944"/>
                </a:lnTo>
                <a:lnTo>
                  <a:pt x="15622" y="2920"/>
                </a:lnTo>
                <a:lnTo>
                  <a:pt x="15695" y="2847"/>
                </a:lnTo>
                <a:close/>
                <a:moveTo>
                  <a:pt x="14040" y="1314"/>
                </a:moveTo>
                <a:lnTo>
                  <a:pt x="14040" y="1484"/>
                </a:lnTo>
                <a:lnTo>
                  <a:pt x="14064" y="1655"/>
                </a:lnTo>
                <a:lnTo>
                  <a:pt x="14137" y="2020"/>
                </a:lnTo>
                <a:lnTo>
                  <a:pt x="14283" y="2871"/>
                </a:lnTo>
                <a:lnTo>
                  <a:pt x="14308" y="3066"/>
                </a:lnTo>
                <a:lnTo>
                  <a:pt x="14332" y="3236"/>
                </a:lnTo>
                <a:lnTo>
                  <a:pt x="14162" y="3382"/>
                </a:lnTo>
                <a:lnTo>
                  <a:pt x="14137" y="3139"/>
                </a:lnTo>
                <a:lnTo>
                  <a:pt x="14040" y="2871"/>
                </a:lnTo>
                <a:lnTo>
                  <a:pt x="13870" y="2433"/>
                </a:lnTo>
                <a:lnTo>
                  <a:pt x="13748" y="2068"/>
                </a:lnTo>
                <a:lnTo>
                  <a:pt x="13675" y="1703"/>
                </a:lnTo>
                <a:lnTo>
                  <a:pt x="13651" y="1630"/>
                </a:lnTo>
                <a:lnTo>
                  <a:pt x="13699" y="1582"/>
                </a:lnTo>
                <a:lnTo>
                  <a:pt x="14040" y="1314"/>
                </a:lnTo>
                <a:close/>
                <a:moveTo>
                  <a:pt x="13359" y="1898"/>
                </a:moveTo>
                <a:lnTo>
                  <a:pt x="13432" y="2239"/>
                </a:lnTo>
                <a:lnTo>
                  <a:pt x="13553" y="2677"/>
                </a:lnTo>
                <a:lnTo>
                  <a:pt x="13699" y="3090"/>
                </a:lnTo>
                <a:lnTo>
                  <a:pt x="13772" y="3358"/>
                </a:lnTo>
                <a:lnTo>
                  <a:pt x="13821" y="3480"/>
                </a:lnTo>
                <a:lnTo>
                  <a:pt x="13894" y="3601"/>
                </a:lnTo>
                <a:lnTo>
                  <a:pt x="13724" y="3723"/>
                </a:lnTo>
                <a:lnTo>
                  <a:pt x="13699" y="3577"/>
                </a:lnTo>
                <a:lnTo>
                  <a:pt x="13675" y="3407"/>
                </a:lnTo>
                <a:lnTo>
                  <a:pt x="13578" y="3090"/>
                </a:lnTo>
                <a:lnTo>
                  <a:pt x="13529" y="2798"/>
                </a:lnTo>
                <a:lnTo>
                  <a:pt x="13456" y="2531"/>
                </a:lnTo>
                <a:lnTo>
                  <a:pt x="13383" y="2239"/>
                </a:lnTo>
                <a:lnTo>
                  <a:pt x="13237" y="1995"/>
                </a:lnTo>
                <a:lnTo>
                  <a:pt x="13359" y="1898"/>
                </a:lnTo>
                <a:close/>
                <a:moveTo>
                  <a:pt x="15378" y="3188"/>
                </a:moveTo>
                <a:lnTo>
                  <a:pt x="15500" y="3236"/>
                </a:lnTo>
                <a:lnTo>
                  <a:pt x="15646" y="3261"/>
                </a:lnTo>
                <a:lnTo>
                  <a:pt x="15914" y="3285"/>
                </a:lnTo>
                <a:lnTo>
                  <a:pt x="16790" y="3358"/>
                </a:lnTo>
                <a:lnTo>
                  <a:pt x="16473" y="3723"/>
                </a:lnTo>
                <a:lnTo>
                  <a:pt x="16449" y="3650"/>
                </a:lnTo>
                <a:lnTo>
                  <a:pt x="16425" y="3601"/>
                </a:lnTo>
                <a:lnTo>
                  <a:pt x="16376" y="3553"/>
                </a:lnTo>
                <a:lnTo>
                  <a:pt x="16303" y="3528"/>
                </a:lnTo>
                <a:lnTo>
                  <a:pt x="16084" y="3455"/>
                </a:lnTo>
                <a:lnTo>
                  <a:pt x="15816" y="3431"/>
                </a:lnTo>
                <a:lnTo>
                  <a:pt x="15573" y="3431"/>
                </a:lnTo>
                <a:lnTo>
                  <a:pt x="15330" y="3455"/>
                </a:lnTo>
                <a:lnTo>
                  <a:pt x="15086" y="3455"/>
                </a:lnTo>
                <a:lnTo>
                  <a:pt x="15135" y="3431"/>
                </a:lnTo>
                <a:lnTo>
                  <a:pt x="15378" y="3188"/>
                </a:lnTo>
                <a:close/>
                <a:moveTo>
                  <a:pt x="13067" y="2166"/>
                </a:moveTo>
                <a:lnTo>
                  <a:pt x="13115" y="2628"/>
                </a:lnTo>
                <a:lnTo>
                  <a:pt x="13164" y="3042"/>
                </a:lnTo>
                <a:lnTo>
                  <a:pt x="13188" y="3285"/>
                </a:lnTo>
                <a:lnTo>
                  <a:pt x="13213" y="3553"/>
                </a:lnTo>
                <a:lnTo>
                  <a:pt x="13261" y="3699"/>
                </a:lnTo>
                <a:lnTo>
                  <a:pt x="13286" y="3820"/>
                </a:lnTo>
                <a:lnTo>
                  <a:pt x="13359" y="3942"/>
                </a:lnTo>
                <a:lnTo>
                  <a:pt x="13432" y="4015"/>
                </a:lnTo>
                <a:lnTo>
                  <a:pt x="13213" y="4234"/>
                </a:lnTo>
                <a:lnTo>
                  <a:pt x="13140" y="3845"/>
                </a:lnTo>
                <a:lnTo>
                  <a:pt x="13042" y="3480"/>
                </a:lnTo>
                <a:lnTo>
                  <a:pt x="12994" y="3236"/>
                </a:lnTo>
                <a:lnTo>
                  <a:pt x="12921" y="2969"/>
                </a:lnTo>
                <a:lnTo>
                  <a:pt x="12823" y="2701"/>
                </a:lnTo>
                <a:lnTo>
                  <a:pt x="12702" y="2482"/>
                </a:lnTo>
                <a:lnTo>
                  <a:pt x="12872" y="2336"/>
                </a:lnTo>
                <a:lnTo>
                  <a:pt x="13067" y="2166"/>
                </a:lnTo>
                <a:close/>
                <a:moveTo>
                  <a:pt x="14648" y="3796"/>
                </a:moveTo>
                <a:lnTo>
                  <a:pt x="14819" y="3869"/>
                </a:lnTo>
                <a:lnTo>
                  <a:pt x="15013" y="3893"/>
                </a:lnTo>
                <a:lnTo>
                  <a:pt x="15232" y="3918"/>
                </a:lnTo>
                <a:lnTo>
                  <a:pt x="16035" y="3918"/>
                </a:lnTo>
                <a:lnTo>
                  <a:pt x="16181" y="3966"/>
                </a:lnTo>
                <a:lnTo>
                  <a:pt x="16230" y="3966"/>
                </a:lnTo>
                <a:lnTo>
                  <a:pt x="16011" y="4185"/>
                </a:lnTo>
                <a:lnTo>
                  <a:pt x="15938" y="4258"/>
                </a:lnTo>
                <a:lnTo>
                  <a:pt x="15816" y="4210"/>
                </a:lnTo>
                <a:lnTo>
                  <a:pt x="15695" y="4161"/>
                </a:lnTo>
                <a:lnTo>
                  <a:pt x="15403" y="4137"/>
                </a:lnTo>
                <a:lnTo>
                  <a:pt x="14916" y="4137"/>
                </a:lnTo>
                <a:lnTo>
                  <a:pt x="14600" y="4112"/>
                </a:lnTo>
                <a:lnTo>
                  <a:pt x="14259" y="4112"/>
                </a:lnTo>
                <a:lnTo>
                  <a:pt x="14648" y="3796"/>
                </a:lnTo>
                <a:close/>
                <a:moveTo>
                  <a:pt x="13943" y="4404"/>
                </a:moveTo>
                <a:lnTo>
                  <a:pt x="14283" y="4453"/>
                </a:lnTo>
                <a:lnTo>
                  <a:pt x="14648" y="4502"/>
                </a:lnTo>
                <a:lnTo>
                  <a:pt x="15354" y="4550"/>
                </a:lnTo>
                <a:lnTo>
                  <a:pt x="15524" y="4575"/>
                </a:lnTo>
                <a:lnTo>
                  <a:pt x="15330" y="4745"/>
                </a:lnTo>
                <a:lnTo>
                  <a:pt x="15184" y="4915"/>
                </a:lnTo>
                <a:lnTo>
                  <a:pt x="14697" y="4818"/>
                </a:lnTo>
                <a:lnTo>
                  <a:pt x="14186" y="4745"/>
                </a:lnTo>
                <a:lnTo>
                  <a:pt x="13699" y="4672"/>
                </a:lnTo>
                <a:lnTo>
                  <a:pt x="13797" y="4550"/>
                </a:lnTo>
                <a:lnTo>
                  <a:pt x="13943" y="4404"/>
                </a:lnTo>
                <a:close/>
                <a:moveTo>
                  <a:pt x="14721" y="0"/>
                </a:moveTo>
                <a:lnTo>
                  <a:pt x="14673" y="24"/>
                </a:lnTo>
                <a:lnTo>
                  <a:pt x="14600" y="49"/>
                </a:lnTo>
                <a:lnTo>
                  <a:pt x="14551" y="97"/>
                </a:lnTo>
                <a:lnTo>
                  <a:pt x="14235" y="389"/>
                </a:lnTo>
                <a:lnTo>
                  <a:pt x="13894" y="681"/>
                </a:lnTo>
                <a:lnTo>
                  <a:pt x="13213" y="1217"/>
                </a:lnTo>
                <a:lnTo>
                  <a:pt x="12921" y="1460"/>
                </a:lnTo>
                <a:lnTo>
                  <a:pt x="12775" y="1606"/>
                </a:lnTo>
                <a:lnTo>
                  <a:pt x="12629" y="1752"/>
                </a:lnTo>
                <a:lnTo>
                  <a:pt x="12507" y="1922"/>
                </a:lnTo>
                <a:lnTo>
                  <a:pt x="12385" y="2093"/>
                </a:lnTo>
                <a:lnTo>
                  <a:pt x="12337" y="2263"/>
                </a:lnTo>
                <a:lnTo>
                  <a:pt x="12312" y="2458"/>
                </a:lnTo>
                <a:lnTo>
                  <a:pt x="12337" y="2506"/>
                </a:lnTo>
                <a:lnTo>
                  <a:pt x="12312" y="2531"/>
                </a:lnTo>
                <a:lnTo>
                  <a:pt x="12337" y="2774"/>
                </a:lnTo>
                <a:lnTo>
                  <a:pt x="12385" y="3017"/>
                </a:lnTo>
                <a:lnTo>
                  <a:pt x="12507" y="3504"/>
                </a:lnTo>
                <a:lnTo>
                  <a:pt x="12531" y="3796"/>
                </a:lnTo>
                <a:lnTo>
                  <a:pt x="12580" y="4137"/>
                </a:lnTo>
                <a:lnTo>
                  <a:pt x="12629" y="4453"/>
                </a:lnTo>
                <a:lnTo>
                  <a:pt x="12677" y="4599"/>
                </a:lnTo>
                <a:lnTo>
                  <a:pt x="12750" y="4745"/>
                </a:lnTo>
                <a:lnTo>
                  <a:pt x="12288" y="5256"/>
                </a:lnTo>
                <a:lnTo>
                  <a:pt x="11972" y="5621"/>
                </a:lnTo>
                <a:lnTo>
                  <a:pt x="11631" y="5961"/>
                </a:lnTo>
                <a:lnTo>
                  <a:pt x="10925" y="6643"/>
                </a:lnTo>
                <a:lnTo>
                  <a:pt x="10220" y="7300"/>
                </a:lnTo>
                <a:lnTo>
                  <a:pt x="9490" y="7981"/>
                </a:lnTo>
                <a:lnTo>
                  <a:pt x="9125" y="8370"/>
                </a:lnTo>
                <a:lnTo>
                  <a:pt x="8760" y="8760"/>
                </a:lnTo>
                <a:lnTo>
                  <a:pt x="8371" y="9149"/>
                </a:lnTo>
                <a:lnTo>
                  <a:pt x="8006" y="9538"/>
                </a:lnTo>
                <a:lnTo>
                  <a:pt x="7884" y="9490"/>
                </a:lnTo>
                <a:lnTo>
                  <a:pt x="7665" y="9490"/>
                </a:lnTo>
                <a:lnTo>
                  <a:pt x="7568" y="9514"/>
                </a:lnTo>
                <a:lnTo>
                  <a:pt x="7422" y="9538"/>
                </a:lnTo>
                <a:lnTo>
                  <a:pt x="7276" y="9587"/>
                </a:lnTo>
                <a:lnTo>
                  <a:pt x="7154" y="9684"/>
                </a:lnTo>
                <a:lnTo>
                  <a:pt x="7057" y="9830"/>
                </a:lnTo>
                <a:lnTo>
                  <a:pt x="6984" y="9976"/>
                </a:lnTo>
                <a:lnTo>
                  <a:pt x="6935" y="10147"/>
                </a:lnTo>
                <a:lnTo>
                  <a:pt x="6959" y="10317"/>
                </a:lnTo>
                <a:lnTo>
                  <a:pt x="7008" y="10487"/>
                </a:lnTo>
                <a:lnTo>
                  <a:pt x="7105" y="10633"/>
                </a:lnTo>
                <a:lnTo>
                  <a:pt x="7251" y="10755"/>
                </a:lnTo>
                <a:lnTo>
                  <a:pt x="7397" y="10828"/>
                </a:lnTo>
                <a:lnTo>
                  <a:pt x="7568" y="10877"/>
                </a:lnTo>
                <a:lnTo>
                  <a:pt x="7738" y="10901"/>
                </a:lnTo>
                <a:lnTo>
                  <a:pt x="7884" y="10877"/>
                </a:lnTo>
                <a:lnTo>
                  <a:pt x="8006" y="10804"/>
                </a:lnTo>
                <a:lnTo>
                  <a:pt x="8127" y="10731"/>
                </a:lnTo>
                <a:lnTo>
                  <a:pt x="8225" y="10633"/>
                </a:lnTo>
                <a:lnTo>
                  <a:pt x="8298" y="10512"/>
                </a:lnTo>
                <a:lnTo>
                  <a:pt x="8346" y="10390"/>
                </a:lnTo>
                <a:lnTo>
                  <a:pt x="8371" y="10244"/>
                </a:lnTo>
                <a:lnTo>
                  <a:pt x="8371" y="10098"/>
                </a:lnTo>
                <a:lnTo>
                  <a:pt x="8371" y="10049"/>
                </a:lnTo>
                <a:lnTo>
                  <a:pt x="8711" y="9733"/>
                </a:lnTo>
                <a:lnTo>
                  <a:pt x="9003" y="9392"/>
                </a:lnTo>
                <a:lnTo>
                  <a:pt x="9295" y="9052"/>
                </a:lnTo>
                <a:lnTo>
                  <a:pt x="9587" y="8760"/>
                </a:lnTo>
                <a:lnTo>
                  <a:pt x="10317" y="8054"/>
                </a:lnTo>
                <a:lnTo>
                  <a:pt x="11047" y="7373"/>
                </a:lnTo>
                <a:lnTo>
                  <a:pt x="11777" y="6691"/>
                </a:lnTo>
                <a:lnTo>
                  <a:pt x="12507" y="5986"/>
                </a:lnTo>
                <a:lnTo>
                  <a:pt x="12896" y="5548"/>
                </a:lnTo>
                <a:lnTo>
                  <a:pt x="13310" y="5086"/>
                </a:lnTo>
                <a:lnTo>
                  <a:pt x="13529" y="5159"/>
                </a:lnTo>
                <a:lnTo>
                  <a:pt x="13748" y="5207"/>
                </a:lnTo>
                <a:lnTo>
                  <a:pt x="14186" y="5280"/>
                </a:lnTo>
                <a:lnTo>
                  <a:pt x="14648" y="5353"/>
                </a:lnTo>
                <a:lnTo>
                  <a:pt x="15086" y="5426"/>
                </a:lnTo>
                <a:lnTo>
                  <a:pt x="15184" y="5426"/>
                </a:lnTo>
                <a:lnTo>
                  <a:pt x="15281" y="5402"/>
                </a:lnTo>
                <a:lnTo>
                  <a:pt x="15354" y="5353"/>
                </a:lnTo>
                <a:lnTo>
                  <a:pt x="15403" y="5280"/>
                </a:lnTo>
                <a:lnTo>
                  <a:pt x="15524" y="5207"/>
                </a:lnTo>
                <a:lnTo>
                  <a:pt x="15670" y="5134"/>
                </a:lnTo>
                <a:lnTo>
                  <a:pt x="15938" y="4940"/>
                </a:lnTo>
                <a:lnTo>
                  <a:pt x="16352" y="4526"/>
                </a:lnTo>
                <a:lnTo>
                  <a:pt x="16692" y="4210"/>
                </a:lnTo>
                <a:lnTo>
                  <a:pt x="17009" y="3869"/>
                </a:lnTo>
                <a:lnTo>
                  <a:pt x="17325" y="3504"/>
                </a:lnTo>
                <a:lnTo>
                  <a:pt x="17617" y="3115"/>
                </a:lnTo>
                <a:lnTo>
                  <a:pt x="17641" y="3066"/>
                </a:lnTo>
                <a:lnTo>
                  <a:pt x="17666" y="3017"/>
                </a:lnTo>
                <a:lnTo>
                  <a:pt x="17641" y="2896"/>
                </a:lnTo>
                <a:lnTo>
                  <a:pt x="17690" y="2774"/>
                </a:lnTo>
                <a:lnTo>
                  <a:pt x="17714" y="2701"/>
                </a:lnTo>
                <a:lnTo>
                  <a:pt x="17690" y="2652"/>
                </a:lnTo>
                <a:lnTo>
                  <a:pt x="17690" y="2579"/>
                </a:lnTo>
                <a:lnTo>
                  <a:pt x="17641" y="2531"/>
                </a:lnTo>
                <a:lnTo>
                  <a:pt x="17593" y="2506"/>
                </a:lnTo>
                <a:lnTo>
                  <a:pt x="17495" y="2482"/>
                </a:lnTo>
                <a:lnTo>
                  <a:pt x="16838" y="2360"/>
                </a:lnTo>
                <a:lnTo>
                  <a:pt x="16473" y="2312"/>
                </a:lnTo>
                <a:lnTo>
                  <a:pt x="16108" y="2287"/>
                </a:lnTo>
                <a:lnTo>
                  <a:pt x="16303" y="2068"/>
                </a:lnTo>
                <a:lnTo>
                  <a:pt x="16522" y="1801"/>
                </a:lnTo>
                <a:lnTo>
                  <a:pt x="16790" y="1582"/>
                </a:lnTo>
                <a:lnTo>
                  <a:pt x="17033" y="1338"/>
                </a:lnTo>
                <a:lnTo>
                  <a:pt x="17276" y="1095"/>
                </a:lnTo>
                <a:lnTo>
                  <a:pt x="17325" y="1022"/>
                </a:lnTo>
                <a:lnTo>
                  <a:pt x="17374" y="949"/>
                </a:lnTo>
                <a:lnTo>
                  <a:pt x="17374" y="876"/>
                </a:lnTo>
                <a:lnTo>
                  <a:pt x="17374" y="803"/>
                </a:lnTo>
                <a:lnTo>
                  <a:pt x="17325" y="681"/>
                </a:lnTo>
                <a:lnTo>
                  <a:pt x="17252" y="560"/>
                </a:lnTo>
                <a:lnTo>
                  <a:pt x="17155" y="487"/>
                </a:lnTo>
                <a:lnTo>
                  <a:pt x="17009" y="438"/>
                </a:lnTo>
                <a:lnTo>
                  <a:pt x="16960" y="462"/>
                </a:lnTo>
                <a:lnTo>
                  <a:pt x="16887" y="462"/>
                </a:lnTo>
                <a:lnTo>
                  <a:pt x="16838" y="511"/>
                </a:lnTo>
                <a:lnTo>
                  <a:pt x="16765" y="560"/>
                </a:lnTo>
                <a:lnTo>
                  <a:pt x="16571" y="803"/>
                </a:lnTo>
                <a:lnTo>
                  <a:pt x="16352" y="1022"/>
                </a:lnTo>
                <a:lnTo>
                  <a:pt x="16133" y="1241"/>
                </a:lnTo>
                <a:lnTo>
                  <a:pt x="15914" y="1460"/>
                </a:lnTo>
                <a:lnTo>
                  <a:pt x="15500" y="1971"/>
                </a:lnTo>
                <a:lnTo>
                  <a:pt x="15427" y="1436"/>
                </a:lnTo>
                <a:lnTo>
                  <a:pt x="15354" y="1095"/>
                </a:lnTo>
                <a:lnTo>
                  <a:pt x="15281" y="779"/>
                </a:lnTo>
                <a:lnTo>
                  <a:pt x="15184" y="462"/>
                </a:lnTo>
                <a:lnTo>
                  <a:pt x="15111" y="292"/>
                </a:lnTo>
                <a:lnTo>
                  <a:pt x="15013" y="146"/>
                </a:lnTo>
                <a:lnTo>
                  <a:pt x="14965" y="97"/>
                </a:lnTo>
                <a:lnTo>
                  <a:pt x="14916" y="49"/>
                </a:lnTo>
                <a:lnTo>
                  <a:pt x="14794" y="24"/>
                </a:lnTo>
                <a:lnTo>
                  <a:pt x="14721" y="0"/>
                </a:lnTo>
                <a:close/>
                <a:moveTo>
                  <a:pt x="7543" y="6691"/>
                </a:moveTo>
                <a:lnTo>
                  <a:pt x="7203" y="6716"/>
                </a:lnTo>
                <a:lnTo>
                  <a:pt x="6886" y="6789"/>
                </a:lnTo>
                <a:lnTo>
                  <a:pt x="6570" y="6862"/>
                </a:lnTo>
                <a:lnTo>
                  <a:pt x="6254" y="6983"/>
                </a:lnTo>
                <a:lnTo>
                  <a:pt x="5962" y="7105"/>
                </a:lnTo>
                <a:lnTo>
                  <a:pt x="5670" y="7275"/>
                </a:lnTo>
                <a:lnTo>
                  <a:pt x="5402" y="7470"/>
                </a:lnTo>
                <a:lnTo>
                  <a:pt x="5159" y="7713"/>
                </a:lnTo>
                <a:lnTo>
                  <a:pt x="4940" y="7957"/>
                </a:lnTo>
                <a:lnTo>
                  <a:pt x="4745" y="8249"/>
                </a:lnTo>
                <a:lnTo>
                  <a:pt x="4599" y="8565"/>
                </a:lnTo>
                <a:lnTo>
                  <a:pt x="4477" y="8857"/>
                </a:lnTo>
                <a:lnTo>
                  <a:pt x="4380" y="9149"/>
                </a:lnTo>
                <a:lnTo>
                  <a:pt x="4307" y="9441"/>
                </a:lnTo>
                <a:lnTo>
                  <a:pt x="4258" y="9733"/>
                </a:lnTo>
                <a:lnTo>
                  <a:pt x="4234" y="10025"/>
                </a:lnTo>
                <a:lnTo>
                  <a:pt x="4234" y="10317"/>
                </a:lnTo>
                <a:lnTo>
                  <a:pt x="4258" y="10609"/>
                </a:lnTo>
                <a:lnTo>
                  <a:pt x="4307" y="10901"/>
                </a:lnTo>
                <a:lnTo>
                  <a:pt x="4356" y="11193"/>
                </a:lnTo>
                <a:lnTo>
                  <a:pt x="4453" y="11461"/>
                </a:lnTo>
                <a:lnTo>
                  <a:pt x="4550" y="11728"/>
                </a:lnTo>
                <a:lnTo>
                  <a:pt x="4696" y="11996"/>
                </a:lnTo>
                <a:lnTo>
                  <a:pt x="4842" y="12239"/>
                </a:lnTo>
                <a:lnTo>
                  <a:pt x="5013" y="12458"/>
                </a:lnTo>
                <a:lnTo>
                  <a:pt x="5207" y="12677"/>
                </a:lnTo>
                <a:lnTo>
                  <a:pt x="5426" y="12872"/>
                </a:lnTo>
                <a:lnTo>
                  <a:pt x="5670" y="13067"/>
                </a:lnTo>
                <a:lnTo>
                  <a:pt x="5913" y="13213"/>
                </a:lnTo>
                <a:lnTo>
                  <a:pt x="6181" y="13334"/>
                </a:lnTo>
                <a:lnTo>
                  <a:pt x="6473" y="13456"/>
                </a:lnTo>
                <a:lnTo>
                  <a:pt x="6740" y="13529"/>
                </a:lnTo>
                <a:lnTo>
                  <a:pt x="7032" y="13602"/>
                </a:lnTo>
                <a:lnTo>
                  <a:pt x="7324" y="13650"/>
                </a:lnTo>
                <a:lnTo>
                  <a:pt x="7933" y="13650"/>
                </a:lnTo>
                <a:lnTo>
                  <a:pt x="8225" y="13626"/>
                </a:lnTo>
                <a:lnTo>
                  <a:pt x="8541" y="13577"/>
                </a:lnTo>
                <a:lnTo>
                  <a:pt x="8833" y="13505"/>
                </a:lnTo>
                <a:lnTo>
                  <a:pt x="9125" y="13407"/>
                </a:lnTo>
                <a:lnTo>
                  <a:pt x="9393" y="13310"/>
                </a:lnTo>
                <a:lnTo>
                  <a:pt x="9660" y="13164"/>
                </a:lnTo>
                <a:lnTo>
                  <a:pt x="9903" y="12994"/>
                </a:lnTo>
                <a:lnTo>
                  <a:pt x="10147" y="12823"/>
                </a:lnTo>
                <a:lnTo>
                  <a:pt x="10390" y="12604"/>
                </a:lnTo>
                <a:lnTo>
                  <a:pt x="10585" y="12361"/>
                </a:lnTo>
                <a:lnTo>
                  <a:pt x="10779" y="12118"/>
                </a:lnTo>
                <a:lnTo>
                  <a:pt x="10925" y="11826"/>
                </a:lnTo>
                <a:lnTo>
                  <a:pt x="11071" y="11558"/>
                </a:lnTo>
                <a:lnTo>
                  <a:pt x="11193" y="11242"/>
                </a:lnTo>
                <a:lnTo>
                  <a:pt x="11266" y="10950"/>
                </a:lnTo>
                <a:lnTo>
                  <a:pt x="11339" y="10633"/>
                </a:lnTo>
                <a:lnTo>
                  <a:pt x="11388" y="10317"/>
                </a:lnTo>
                <a:lnTo>
                  <a:pt x="11388" y="9976"/>
                </a:lnTo>
                <a:lnTo>
                  <a:pt x="11363" y="9660"/>
                </a:lnTo>
                <a:lnTo>
                  <a:pt x="11315" y="9368"/>
                </a:lnTo>
                <a:lnTo>
                  <a:pt x="11242" y="9052"/>
                </a:lnTo>
                <a:lnTo>
                  <a:pt x="11120" y="8760"/>
                </a:lnTo>
                <a:lnTo>
                  <a:pt x="10974" y="8492"/>
                </a:lnTo>
                <a:lnTo>
                  <a:pt x="10147" y="9295"/>
                </a:lnTo>
                <a:lnTo>
                  <a:pt x="9733" y="9733"/>
                </a:lnTo>
                <a:lnTo>
                  <a:pt x="9636" y="9855"/>
                </a:lnTo>
                <a:lnTo>
                  <a:pt x="9636" y="9879"/>
                </a:lnTo>
                <a:lnTo>
                  <a:pt x="9636" y="10244"/>
                </a:lnTo>
                <a:lnTo>
                  <a:pt x="9587" y="10609"/>
                </a:lnTo>
                <a:lnTo>
                  <a:pt x="9539" y="10779"/>
                </a:lnTo>
                <a:lnTo>
                  <a:pt x="9466" y="10950"/>
                </a:lnTo>
                <a:lnTo>
                  <a:pt x="9393" y="11096"/>
                </a:lnTo>
                <a:lnTo>
                  <a:pt x="9295" y="11242"/>
                </a:lnTo>
                <a:lnTo>
                  <a:pt x="9149" y="11363"/>
                </a:lnTo>
                <a:lnTo>
                  <a:pt x="9003" y="11485"/>
                </a:lnTo>
                <a:lnTo>
                  <a:pt x="8882" y="11582"/>
                </a:lnTo>
                <a:lnTo>
                  <a:pt x="8736" y="11655"/>
                </a:lnTo>
                <a:lnTo>
                  <a:pt x="8590" y="11704"/>
                </a:lnTo>
                <a:lnTo>
                  <a:pt x="8444" y="11728"/>
                </a:lnTo>
                <a:lnTo>
                  <a:pt x="8127" y="11777"/>
                </a:lnTo>
                <a:lnTo>
                  <a:pt x="7811" y="11777"/>
                </a:lnTo>
                <a:lnTo>
                  <a:pt x="7470" y="11728"/>
                </a:lnTo>
                <a:lnTo>
                  <a:pt x="7178" y="11631"/>
                </a:lnTo>
                <a:lnTo>
                  <a:pt x="6886" y="11509"/>
                </a:lnTo>
                <a:lnTo>
                  <a:pt x="6643" y="11339"/>
                </a:lnTo>
                <a:lnTo>
                  <a:pt x="6521" y="11217"/>
                </a:lnTo>
                <a:lnTo>
                  <a:pt x="6400" y="11096"/>
                </a:lnTo>
                <a:lnTo>
                  <a:pt x="6327" y="10974"/>
                </a:lnTo>
                <a:lnTo>
                  <a:pt x="6254" y="10852"/>
                </a:lnTo>
                <a:lnTo>
                  <a:pt x="6132" y="10560"/>
                </a:lnTo>
                <a:lnTo>
                  <a:pt x="6059" y="10244"/>
                </a:lnTo>
                <a:lnTo>
                  <a:pt x="6059" y="9928"/>
                </a:lnTo>
                <a:lnTo>
                  <a:pt x="6083" y="9636"/>
                </a:lnTo>
                <a:lnTo>
                  <a:pt x="6181" y="9319"/>
                </a:lnTo>
                <a:lnTo>
                  <a:pt x="6302" y="9052"/>
                </a:lnTo>
                <a:lnTo>
                  <a:pt x="6400" y="8906"/>
                </a:lnTo>
                <a:lnTo>
                  <a:pt x="6497" y="8808"/>
                </a:lnTo>
                <a:lnTo>
                  <a:pt x="6594" y="8687"/>
                </a:lnTo>
                <a:lnTo>
                  <a:pt x="6716" y="8614"/>
                </a:lnTo>
                <a:lnTo>
                  <a:pt x="6984" y="8468"/>
                </a:lnTo>
                <a:lnTo>
                  <a:pt x="7276" y="8370"/>
                </a:lnTo>
                <a:lnTo>
                  <a:pt x="7495" y="8322"/>
                </a:lnTo>
                <a:lnTo>
                  <a:pt x="7689" y="8322"/>
                </a:lnTo>
                <a:lnTo>
                  <a:pt x="8054" y="8370"/>
                </a:lnTo>
                <a:lnTo>
                  <a:pt x="8200" y="8200"/>
                </a:lnTo>
                <a:lnTo>
                  <a:pt x="8565" y="7811"/>
                </a:lnTo>
                <a:lnTo>
                  <a:pt x="8955" y="7421"/>
                </a:lnTo>
                <a:lnTo>
                  <a:pt x="9344" y="7032"/>
                </a:lnTo>
                <a:lnTo>
                  <a:pt x="9295" y="6983"/>
                </a:lnTo>
                <a:lnTo>
                  <a:pt x="9247" y="6959"/>
                </a:lnTo>
                <a:lnTo>
                  <a:pt x="8906" y="6862"/>
                </a:lnTo>
                <a:lnTo>
                  <a:pt x="8565" y="6764"/>
                </a:lnTo>
                <a:lnTo>
                  <a:pt x="8225" y="6716"/>
                </a:lnTo>
                <a:lnTo>
                  <a:pt x="7884" y="6691"/>
                </a:lnTo>
                <a:close/>
                <a:moveTo>
                  <a:pt x="13407" y="15621"/>
                </a:moveTo>
                <a:lnTo>
                  <a:pt x="13505" y="15694"/>
                </a:lnTo>
                <a:lnTo>
                  <a:pt x="13310" y="15865"/>
                </a:lnTo>
                <a:lnTo>
                  <a:pt x="13213" y="15962"/>
                </a:lnTo>
                <a:lnTo>
                  <a:pt x="13115" y="16059"/>
                </a:lnTo>
                <a:lnTo>
                  <a:pt x="12969" y="16278"/>
                </a:lnTo>
                <a:lnTo>
                  <a:pt x="12969" y="16303"/>
                </a:lnTo>
                <a:lnTo>
                  <a:pt x="12969" y="16351"/>
                </a:lnTo>
                <a:lnTo>
                  <a:pt x="12994" y="16400"/>
                </a:lnTo>
                <a:lnTo>
                  <a:pt x="13067" y="16424"/>
                </a:lnTo>
                <a:lnTo>
                  <a:pt x="13115" y="16424"/>
                </a:lnTo>
                <a:lnTo>
                  <a:pt x="13140" y="16400"/>
                </a:lnTo>
                <a:lnTo>
                  <a:pt x="13237" y="16327"/>
                </a:lnTo>
                <a:lnTo>
                  <a:pt x="13334" y="16254"/>
                </a:lnTo>
                <a:lnTo>
                  <a:pt x="13553" y="16132"/>
                </a:lnTo>
                <a:lnTo>
                  <a:pt x="13699" y="16035"/>
                </a:lnTo>
                <a:lnTo>
                  <a:pt x="13845" y="15938"/>
                </a:lnTo>
                <a:lnTo>
                  <a:pt x="13918" y="15986"/>
                </a:lnTo>
                <a:lnTo>
                  <a:pt x="13772" y="16132"/>
                </a:lnTo>
                <a:lnTo>
                  <a:pt x="13651" y="16254"/>
                </a:lnTo>
                <a:lnTo>
                  <a:pt x="13553" y="16351"/>
                </a:lnTo>
                <a:lnTo>
                  <a:pt x="13456" y="16497"/>
                </a:lnTo>
                <a:lnTo>
                  <a:pt x="13407" y="16570"/>
                </a:lnTo>
                <a:lnTo>
                  <a:pt x="13383" y="16643"/>
                </a:lnTo>
                <a:lnTo>
                  <a:pt x="13383" y="16692"/>
                </a:lnTo>
                <a:lnTo>
                  <a:pt x="13432" y="16741"/>
                </a:lnTo>
                <a:lnTo>
                  <a:pt x="13553" y="16741"/>
                </a:lnTo>
                <a:lnTo>
                  <a:pt x="13675" y="16668"/>
                </a:lnTo>
                <a:lnTo>
                  <a:pt x="13870" y="16497"/>
                </a:lnTo>
                <a:lnTo>
                  <a:pt x="14137" y="16278"/>
                </a:lnTo>
                <a:lnTo>
                  <a:pt x="14186" y="16230"/>
                </a:lnTo>
                <a:lnTo>
                  <a:pt x="14283" y="16351"/>
                </a:lnTo>
                <a:lnTo>
                  <a:pt x="13967" y="16643"/>
                </a:lnTo>
                <a:lnTo>
                  <a:pt x="13821" y="16862"/>
                </a:lnTo>
                <a:lnTo>
                  <a:pt x="13675" y="17057"/>
                </a:lnTo>
                <a:lnTo>
                  <a:pt x="13675" y="17106"/>
                </a:lnTo>
                <a:lnTo>
                  <a:pt x="13724" y="17106"/>
                </a:lnTo>
                <a:lnTo>
                  <a:pt x="13967" y="16984"/>
                </a:lnTo>
                <a:lnTo>
                  <a:pt x="14210" y="16887"/>
                </a:lnTo>
                <a:lnTo>
                  <a:pt x="14381" y="16789"/>
                </a:lnTo>
                <a:lnTo>
                  <a:pt x="14527" y="16668"/>
                </a:lnTo>
                <a:lnTo>
                  <a:pt x="14600" y="16765"/>
                </a:lnTo>
                <a:lnTo>
                  <a:pt x="14575" y="16789"/>
                </a:lnTo>
                <a:lnTo>
                  <a:pt x="14259" y="17033"/>
                </a:lnTo>
                <a:lnTo>
                  <a:pt x="14113" y="17154"/>
                </a:lnTo>
                <a:lnTo>
                  <a:pt x="13991" y="17300"/>
                </a:lnTo>
                <a:lnTo>
                  <a:pt x="13991" y="17349"/>
                </a:lnTo>
                <a:lnTo>
                  <a:pt x="14016" y="17349"/>
                </a:lnTo>
                <a:lnTo>
                  <a:pt x="14210" y="17300"/>
                </a:lnTo>
                <a:lnTo>
                  <a:pt x="14356" y="17252"/>
                </a:lnTo>
                <a:lnTo>
                  <a:pt x="14551" y="17154"/>
                </a:lnTo>
                <a:lnTo>
                  <a:pt x="14721" y="17057"/>
                </a:lnTo>
                <a:lnTo>
                  <a:pt x="14746" y="17203"/>
                </a:lnTo>
                <a:lnTo>
                  <a:pt x="14624" y="17252"/>
                </a:lnTo>
                <a:lnTo>
                  <a:pt x="14478" y="17300"/>
                </a:lnTo>
                <a:lnTo>
                  <a:pt x="14332" y="17373"/>
                </a:lnTo>
                <a:lnTo>
                  <a:pt x="14259" y="17422"/>
                </a:lnTo>
                <a:lnTo>
                  <a:pt x="14186" y="17471"/>
                </a:lnTo>
                <a:lnTo>
                  <a:pt x="14137" y="17544"/>
                </a:lnTo>
                <a:lnTo>
                  <a:pt x="14162" y="17641"/>
                </a:lnTo>
                <a:lnTo>
                  <a:pt x="14210" y="17690"/>
                </a:lnTo>
                <a:lnTo>
                  <a:pt x="14283" y="17714"/>
                </a:lnTo>
                <a:lnTo>
                  <a:pt x="14429" y="17714"/>
                </a:lnTo>
                <a:lnTo>
                  <a:pt x="14575" y="17665"/>
                </a:lnTo>
                <a:lnTo>
                  <a:pt x="14697" y="17617"/>
                </a:lnTo>
                <a:lnTo>
                  <a:pt x="14697" y="17641"/>
                </a:lnTo>
                <a:lnTo>
                  <a:pt x="14600" y="17738"/>
                </a:lnTo>
                <a:lnTo>
                  <a:pt x="14502" y="17811"/>
                </a:lnTo>
                <a:lnTo>
                  <a:pt x="14405" y="17860"/>
                </a:lnTo>
                <a:lnTo>
                  <a:pt x="14283" y="17884"/>
                </a:lnTo>
                <a:lnTo>
                  <a:pt x="14162" y="17909"/>
                </a:lnTo>
                <a:lnTo>
                  <a:pt x="14040" y="17884"/>
                </a:lnTo>
                <a:lnTo>
                  <a:pt x="13772" y="17836"/>
                </a:lnTo>
                <a:lnTo>
                  <a:pt x="13529" y="17738"/>
                </a:lnTo>
                <a:lnTo>
                  <a:pt x="13261" y="17592"/>
                </a:lnTo>
                <a:lnTo>
                  <a:pt x="13067" y="17471"/>
                </a:lnTo>
                <a:lnTo>
                  <a:pt x="12896" y="17349"/>
                </a:lnTo>
                <a:lnTo>
                  <a:pt x="12726" y="17179"/>
                </a:lnTo>
                <a:lnTo>
                  <a:pt x="12556" y="16984"/>
                </a:lnTo>
                <a:lnTo>
                  <a:pt x="12337" y="16765"/>
                </a:lnTo>
                <a:lnTo>
                  <a:pt x="12239" y="16692"/>
                </a:lnTo>
                <a:lnTo>
                  <a:pt x="12118" y="16668"/>
                </a:lnTo>
                <a:lnTo>
                  <a:pt x="12458" y="16424"/>
                </a:lnTo>
                <a:lnTo>
                  <a:pt x="12799" y="16181"/>
                </a:lnTo>
                <a:lnTo>
                  <a:pt x="13115" y="15913"/>
                </a:lnTo>
                <a:lnTo>
                  <a:pt x="13407" y="15621"/>
                </a:lnTo>
                <a:close/>
                <a:moveTo>
                  <a:pt x="2287" y="15548"/>
                </a:moveTo>
                <a:lnTo>
                  <a:pt x="2579" y="15840"/>
                </a:lnTo>
                <a:lnTo>
                  <a:pt x="2871" y="16084"/>
                </a:lnTo>
                <a:lnTo>
                  <a:pt x="3188" y="16351"/>
                </a:lnTo>
                <a:lnTo>
                  <a:pt x="3504" y="16570"/>
                </a:lnTo>
                <a:lnTo>
                  <a:pt x="3382" y="16765"/>
                </a:lnTo>
                <a:lnTo>
                  <a:pt x="3358" y="16741"/>
                </a:lnTo>
                <a:lnTo>
                  <a:pt x="3309" y="16668"/>
                </a:lnTo>
                <a:lnTo>
                  <a:pt x="3261" y="16619"/>
                </a:lnTo>
                <a:lnTo>
                  <a:pt x="3115" y="16522"/>
                </a:lnTo>
                <a:lnTo>
                  <a:pt x="2944" y="16449"/>
                </a:lnTo>
                <a:lnTo>
                  <a:pt x="2823" y="16351"/>
                </a:lnTo>
                <a:lnTo>
                  <a:pt x="2774" y="16351"/>
                </a:lnTo>
                <a:lnTo>
                  <a:pt x="2774" y="16376"/>
                </a:lnTo>
                <a:lnTo>
                  <a:pt x="2823" y="16522"/>
                </a:lnTo>
                <a:lnTo>
                  <a:pt x="2944" y="16668"/>
                </a:lnTo>
                <a:lnTo>
                  <a:pt x="2969" y="16692"/>
                </a:lnTo>
                <a:lnTo>
                  <a:pt x="2725" y="16546"/>
                </a:lnTo>
                <a:lnTo>
                  <a:pt x="2604" y="16497"/>
                </a:lnTo>
                <a:lnTo>
                  <a:pt x="2458" y="16473"/>
                </a:lnTo>
                <a:lnTo>
                  <a:pt x="2433" y="16473"/>
                </a:lnTo>
                <a:lnTo>
                  <a:pt x="2433" y="16522"/>
                </a:lnTo>
                <a:lnTo>
                  <a:pt x="2482" y="16619"/>
                </a:lnTo>
                <a:lnTo>
                  <a:pt x="2555" y="16692"/>
                </a:lnTo>
                <a:lnTo>
                  <a:pt x="2725" y="16862"/>
                </a:lnTo>
                <a:lnTo>
                  <a:pt x="2896" y="17008"/>
                </a:lnTo>
                <a:lnTo>
                  <a:pt x="3090" y="17130"/>
                </a:lnTo>
                <a:lnTo>
                  <a:pt x="2920" y="17300"/>
                </a:lnTo>
                <a:lnTo>
                  <a:pt x="2871" y="17276"/>
                </a:lnTo>
                <a:lnTo>
                  <a:pt x="2774" y="17203"/>
                </a:lnTo>
                <a:lnTo>
                  <a:pt x="2701" y="17106"/>
                </a:lnTo>
                <a:lnTo>
                  <a:pt x="2604" y="17008"/>
                </a:lnTo>
                <a:lnTo>
                  <a:pt x="2506" y="16935"/>
                </a:lnTo>
                <a:lnTo>
                  <a:pt x="2385" y="16887"/>
                </a:lnTo>
                <a:lnTo>
                  <a:pt x="2336" y="16862"/>
                </a:lnTo>
                <a:lnTo>
                  <a:pt x="2263" y="16887"/>
                </a:lnTo>
                <a:lnTo>
                  <a:pt x="2239" y="16911"/>
                </a:lnTo>
                <a:lnTo>
                  <a:pt x="2239" y="16960"/>
                </a:lnTo>
                <a:lnTo>
                  <a:pt x="2287" y="17057"/>
                </a:lnTo>
                <a:lnTo>
                  <a:pt x="2336" y="17179"/>
                </a:lnTo>
                <a:lnTo>
                  <a:pt x="2433" y="17300"/>
                </a:lnTo>
                <a:lnTo>
                  <a:pt x="2506" y="17422"/>
                </a:lnTo>
                <a:lnTo>
                  <a:pt x="2652" y="17544"/>
                </a:lnTo>
                <a:lnTo>
                  <a:pt x="2531" y="17617"/>
                </a:lnTo>
                <a:lnTo>
                  <a:pt x="2336" y="17519"/>
                </a:lnTo>
                <a:lnTo>
                  <a:pt x="2166" y="17398"/>
                </a:lnTo>
                <a:lnTo>
                  <a:pt x="2068" y="17325"/>
                </a:lnTo>
                <a:lnTo>
                  <a:pt x="1995" y="17300"/>
                </a:lnTo>
                <a:lnTo>
                  <a:pt x="1898" y="17252"/>
                </a:lnTo>
                <a:lnTo>
                  <a:pt x="1777" y="17227"/>
                </a:lnTo>
                <a:lnTo>
                  <a:pt x="1752" y="17252"/>
                </a:lnTo>
                <a:lnTo>
                  <a:pt x="1728" y="17276"/>
                </a:lnTo>
                <a:lnTo>
                  <a:pt x="1777" y="17398"/>
                </a:lnTo>
                <a:lnTo>
                  <a:pt x="1825" y="17519"/>
                </a:lnTo>
                <a:lnTo>
                  <a:pt x="1898" y="17641"/>
                </a:lnTo>
                <a:lnTo>
                  <a:pt x="1995" y="17738"/>
                </a:lnTo>
                <a:lnTo>
                  <a:pt x="2117" y="17860"/>
                </a:lnTo>
                <a:lnTo>
                  <a:pt x="1874" y="17763"/>
                </a:lnTo>
                <a:lnTo>
                  <a:pt x="1679" y="17665"/>
                </a:lnTo>
                <a:lnTo>
                  <a:pt x="1582" y="17617"/>
                </a:lnTo>
                <a:lnTo>
                  <a:pt x="1485" y="17592"/>
                </a:lnTo>
                <a:lnTo>
                  <a:pt x="1436" y="17592"/>
                </a:lnTo>
                <a:lnTo>
                  <a:pt x="1363" y="17641"/>
                </a:lnTo>
                <a:lnTo>
                  <a:pt x="1339" y="17690"/>
                </a:lnTo>
                <a:lnTo>
                  <a:pt x="1339" y="17738"/>
                </a:lnTo>
                <a:lnTo>
                  <a:pt x="1412" y="17860"/>
                </a:lnTo>
                <a:lnTo>
                  <a:pt x="1509" y="17957"/>
                </a:lnTo>
                <a:lnTo>
                  <a:pt x="1363" y="17909"/>
                </a:lnTo>
                <a:lnTo>
                  <a:pt x="1266" y="17836"/>
                </a:lnTo>
                <a:lnTo>
                  <a:pt x="1168" y="17738"/>
                </a:lnTo>
                <a:lnTo>
                  <a:pt x="1095" y="17592"/>
                </a:lnTo>
                <a:lnTo>
                  <a:pt x="1071" y="17422"/>
                </a:lnTo>
                <a:lnTo>
                  <a:pt x="1095" y="17227"/>
                </a:lnTo>
                <a:lnTo>
                  <a:pt x="1144" y="17057"/>
                </a:lnTo>
                <a:lnTo>
                  <a:pt x="1217" y="16887"/>
                </a:lnTo>
                <a:lnTo>
                  <a:pt x="1436" y="16522"/>
                </a:lnTo>
                <a:lnTo>
                  <a:pt x="1631" y="16254"/>
                </a:lnTo>
                <a:lnTo>
                  <a:pt x="1777" y="16059"/>
                </a:lnTo>
                <a:lnTo>
                  <a:pt x="1947" y="15889"/>
                </a:lnTo>
                <a:lnTo>
                  <a:pt x="2117" y="15719"/>
                </a:lnTo>
                <a:lnTo>
                  <a:pt x="2287" y="15548"/>
                </a:lnTo>
                <a:close/>
                <a:moveTo>
                  <a:pt x="7689" y="2336"/>
                </a:moveTo>
                <a:lnTo>
                  <a:pt x="7203" y="2360"/>
                </a:lnTo>
                <a:lnTo>
                  <a:pt x="6716" y="2409"/>
                </a:lnTo>
                <a:lnTo>
                  <a:pt x="6205" y="2482"/>
                </a:lnTo>
                <a:lnTo>
                  <a:pt x="5718" y="2604"/>
                </a:lnTo>
                <a:lnTo>
                  <a:pt x="5256" y="2725"/>
                </a:lnTo>
                <a:lnTo>
                  <a:pt x="4794" y="2896"/>
                </a:lnTo>
                <a:lnTo>
                  <a:pt x="4404" y="3066"/>
                </a:lnTo>
                <a:lnTo>
                  <a:pt x="4015" y="3261"/>
                </a:lnTo>
                <a:lnTo>
                  <a:pt x="3626" y="3480"/>
                </a:lnTo>
                <a:lnTo>
                  <a:pt x="3261" y="3723"/>
                </a:lnTo>
                <a:lnTo>
                  <a:pt x="2896" y="3966"/>
                </a:lnTo>
                <a:lnTo>
                  <a:pt x="2555" y="4258"/>
                </a:lnTo>
                <a:lnTo>
                  <a:pt x="2214" y="4526"/>
                </a:lnTo>
                <a:lnTo>
                  <a:pt x="1923" y="4842"/>
                </a:lnTo>
                <a:lnTo>
                  <a:pt x="1655" y="5134"/>
                </a:lnTo>
                <a:lnTo>
                  <a:pt x="1412" y="5451"/>
                </a:lnTo>
                <a:lnTo>
                  <a:pt x="1217" y="5791"/>
                </a:lnTo>
                <a:lnTo>
                  <a:pt x="1071" y="6156"/>
                </a:lnTo>
                <a:lnTo>
                  <a:pt x="657" y="7105"/>
                </a:lnTo>
                <a:lnTo>
                  <a:pt x="463" y="7592"/>
                </a:lnTo>
                <a:lnTo>
                  <a:pt x="292" y="8078"/>
                </a:lnTo>
                <a:lnTo>
                  <a:pt x="171" y="8565"/>
                </a:lnTo>
                <a:lnTo>
                  <a:pt x="73" y="9052"/>
                </a:lnTo>
                <a:lnTo>
                  <a:pt x="25" y="9563"/>
                </a:lnTo>
                <a:lnTo>
                  <a:pt x="0" y="10074"/>
                </a:lnTo>
                <a:lnTo>
                  <a:pt x="25" y="10585"/>
                </a:lnTo>
                <a:lnTo>
                  <a:pt x="49" y="11096"/>
                </a:lnTo>
                <a:lnTo>
                  <a:pt x="122" y="11607"/>
                </a:lnTo>
                <a:lnTo>
                  <a:pt x="195" y="12093"/>
                </a:lnTo>
                <a:lnTo>
                  <a:pt x="268" y="12531"/>
                </a:lnTo>
                <a:lnTo>
                  <a:pt x="414" y="12945"/>
                </a:lnTo>
                <a:lnTo>
                  <a:pt x="584" y="13359"/>
                </a:lnTo>
                <a:lnTo>
                  <a:pt x="779" y="13723"/>
                </a:lnTo>
                <a:lnTo>
                  <a:pt x="1022" y="14088"/>
                </a:lnTo>
                <a:lnTo>
                  <a:pt x="1290" y="14453"/>
                </a:lnTo>
                <a:lnTo>
                  <a:pt x="1558" y="14794"/>
                </a:lnTo>
                <a:lnTo>
                  <a:pt x="1850" y="15135"/>
                </a:lnTo>
                <a:lnTo>
                  <a:pt x="1995" y="15281"/>
                </a:lnTo>
                <a:lnTo>
                  <a:pt x="1850" y="15378"/>
                </a:lnTo>
                <a:lnTo>
                  <a:pt x="1704" y="15500"/>
                </a:lnTo>
                <a:lnTo>
                  <a:pt x="1582" y="15621"/>
                </a:lnTo>
                <a:lnTo>
                  <a:pt x="1460" y="15767"/>
                </a:lnTo>
                <a:lnTo>
                  <a:pt x="1217" y="16084"/>
                </a:lnTo>
                <a:lnTo>
                  <a:pt x="1047" y="16351"/>
                </a:lnTo>
                <a:lnTo>
                  <a:pt x="925" y="16546"/>
                </a:lnTo>
                <a:lnTo>
                  <a:pt x="828" y="16741"/>
                </a:lnTo>
                <a:lnTo>
                  <a:pt x="730" y="16960"/>
                </a:lnTo>
                <a:lnTo>
                  <a:pt x="682" y="17179"/>
                </a:lnTo>
                <a:lnTo>
                  <a:pt x="633" y="17398"/>
                </a:lnTo>
                <a:lnTo>
                  <a:pt x="657" y="17617"/>
                </a:lnTo>
                <a:lnTo>
                  <a:pt x="706" y="17836"/>
                </a:lnTo>
                <a:lnTo>
                  <a:pt x="828" y="18055"/>
                </a:lnTo>
                <a:lnTo>
                  <a:pt x="901" y="18152"/>
                </a:lnTo>
                <a:lnTo>
                  <a:pt x="974" y="18225"/>
                </a:lnTo>
                <a:lnTo>
                  <a:pt x="1144" y="18322"/>
                </a:lnTo>
                <a:lnTo>
                  <a:pt x="1339" y="18395"/>
                </a:lnTo>
                <a:lnTo>
                  <a:pt x="1558" y="18420"/>
                </a:lnTo>
                <a:lnTo>
                  <a:pt x="1777" y="18420"/>
                </a:lnTo>
                <a:lnTo>
                  <a:pt x="1995" y="18371"/>
                </a:lnTo>
                <a:lnTo>
                  <a:pt x="2190" y="18322"/>
                </a:lnTo>
                <a:lnTo>
                  <a:pt x="2385" y="18249"/>
                </a:lnTo>
                <a:lnTo>
                  <a:pt x="2604" y="18128"/>
                </a:lnTo>
                <a:lnTo>
                  <a:pt x="2823" y="18006"/>
                </a:lnTo>
                <a:lnTo>
                  <a:pt x="3042" y="17836"/>
                </a:lnTo>
                <a:lnTo>
                  <a:pt x="3236" y="17665"/>
                </a:lnTo>
                <a:lnTo>
                  <a:pt x="3431" y="17471"/>
                </a:lnTo>
                <a:lnTo>
                  <a:pt x="3601" y="17276"/>
                </a:lnTo>
                <a:lnTo>
                  <a:pt x="3893" y="16838"/>
                </a:lnTo>
                <a:lnTo>
                  <a:pt x="4258" y="17081"/>
                </a:lnTo>
                <a:lnTo>
                  <a:pt x="4648" y="17276"/>
                </a:lnTo>
                <a:lnTo>
                  <a:pt x="4867" y="17398"/>
                </a:lnTo>
                <a:lnTo>
                  <a:pt x="5110" y="17495"/>
                </a:lnTo>
                <a:lnTo>
                  <a:pt x="5353" y="17568"/>
                </a:lnTo>
                <a:lnTo>
                  <a:pt x="5597" y="17641"/>
                </a:lnTo>
                <a:lnTo>
                  <a:pt x="6083" y="17738"/>
                </a:lnTo>
                <a:lnTo>
                  <a:pt x="6594" y="17811"/>
                </a:lnTo>
                <a:lnTo>
                  <a:pt x="7057" y="17884"/>
                </a:lnTo>
                <a:lnTo>
                  <a:pt x="7519" y="17909"/>
                </a:lnTo>
                <a:lnTo>
                  <a:pt x="8006" y="17909"/>
                </a:lnTo>
                <a:lnTo>
                  <a:pt x="8492" y="17860"/>
                </a:lnTo>
                <a:lnTo>
                  <a:pt x="8541" y="17884"/>
                </a:lnTo>
                <a:lnTo>
                  <a:pt x="8590" y="17860"/>
                </a:lnTo>
                <a:lnTo>
                  <a:pt x="8736" y="17811"/>
                </a:lnTo>
                <a:lnTo>
                  <a:pt x="8906" y="17787"/>
                </a:lnTo>
                <a:lnTo>
                  <a:pt x="9222" y="17738"/>
                </a:lnTo>
                <a:lnTo>
                  <a:pt x="9514" y="17690"/>
                </a:lnTo>
                <a:lnTo>
                  <a:pt x="9782" y="17592"/>
                </a:lnTo>
                <a:lnTo>
                  <a:pt x="10317" y="17398"/>
                </a:lnTo>
                <a:lnTo>
                  <a:pt x="11120" y="17130"/>
                </a:lnTo>
                <a:lnTo>
                  <a:pt x="11509" y="16984"/>
                </a:lnTo>
                <a:lnTo>
                  <a:pt x="11899" y="16789"/>
                </a:lnTo>
                <a:lnTo>
                  <a:pt x="11899" y="16814"/>
                </a:lnTo>
                <a:lnTo>
                  <a:pt x="11996" y="17033"/>
                </a:lnTo>
                <a:lnTo>
                  <a:pt x="12118" y="17227"/>
                </a:lnTo>
                <a:lnTo>
                  <a:pt x="12288" y="17446"/>
                </a:lnTo>
                <a:lnTo>
                  <a:pt x="12483" y="17641"/>
                </a:lnTo>
                <a:lnTo>
                  <a:pt x="12702" y="17811"/>
                </a:lnTo>
                <a:lnTo>
                  <a:pt x="12921" y="17957"/>
                </a:lnTo>
                <a:lnTo>
                  <a:pt x="13115" y="18079"/>
                </a:lnTo>
                <a:lnTo>
                  <a:pt x="13334" y="18176"/>
                </a:lnTo>
                <a:lnTo>
                  <a:pt x="13529" y="18249"/>
                </a:lnTo>
                <a:lnTo>
                  <a:pt x="13748" y="18298"/>
                </a:lnTo>
                <a:lnTo>
                  <a:pt x="13991" y="18347"/>
                </a:lnTo>
                <a:lnTo>
                  <a:pt x="14259" y="18347"/>
                </a:lnTo>
                <a:lnTo>
                  <a:pt x="14478" y="18322"/>
                </a:lnTo>
                <a:lnTo>
                  <a:pt x="14721" y="18249"/>
                </a:lnTo>
                <a:lnTo>
                  <a:pt x="14819" y="18176"/>
                </a:lnTo>
                <a:lnTo>
                  <a:pt x="14892" y="18103"/>
                </a:lnTo>
                <a:lnTo>
                  <a:pt x="14989" y="18030"/>
                </a:lnTo>
                <a:lnTo>
                  <a:pt x="15038" y="17933"/>
                </a:lnTo>
                <a:lnTo>
                  <a:pt x="15135" y="17763"/>
                </a:lnTo>
                <a:lnTo>
                  <a:pt x="15159" y="17568"/>
                </a:lnTo>
                <a:lnTo>
                  <a:pt x="15184" y="17373"/>
                </a:lnTo>
                <a:lnTo>
                  <a:pt x="15159" y="17203"/>
                </a:lnTo>
                <a:lnTo>
                  <a:pt x="15111" y="17008"/>
                </a:lnTo>
                <a:lnTo>
                  <a:pt x="15062" y="16838"/>
                </a:lnTo>
                <a:lnTo>
                  <a:pt x="14965" y="16643"/>
                </a:lnTo>
                <a:lnTo>
                  <a:pt x="14867" y="16473"/>
                </a:lnTo>
                <a:lnTo>
                  <a:pt x="14600" y="16132"/>
                </a:lnTo>
                <a:lnTo>
                  <a:pt x="14308" y="15792"/>
                </a:lnTo>
                <a:lnTo>
                  <a:pt x="13991" y="15524"/>
                </a:lnTo>
                <a:lnTo>
                  <a:pt x="13675" y="15281"/>
                </a:lnTo>
                <a:lnTo>
                  <a:pt x="13967" y="14916"/>
                </a:lnTo>
                <a:lnTo>
                  <a:pt x="14235" y="14551"/>
                </a:lnTo>
                <a:lnTo>
                  <a:pt x="14478" y="14137"/>
                </a:lnTo>
                <a:lnTo>
                  <a:pt x="14673" y="13748"/>
                </a:lnTo>
                <a:lnTo>
                  <a:pt x="14916" y="13237"/>
                </a:lnTo>
                <a:lnTo>
                  <a:pt x="15111" y="12677"/>
                </a:lnTo>
                <a:lnTo>
                  <a:pt x="15257" y="12118"/>
                </a:lnTo>
                <a:lnTo>
                  <a:pt x="15378" y="11534"/>
                </a:lnTo>
                <a:lnTo>
                  <a:pt x="15476" y="10950"/>
                </a:lnTo>
                <a:lnTo>
                  <a:pt x="15524" y="10366"/>
                </a:lnTo>
                <a:lnTo>
                  <a:pt x="15549" y="9782"/>
                </a:lnTo>
                <a:lnTo>
                  <a:pt x="15549" y="9222"/>
                </a:lnTo>
                <a:lnTo>
                  <a:pt x="15524" y="8979"/>
                </a:lnTo>
                <a:lnTo>
                  <a:pt x="15476" y="8735"/>
                </a:lnTo>
                <a:lnTo>
                  <a:pt x="15354" y="8249"/>
                </a:lnTo>
                <a:lnTo>
                  <a:pt x="15208" y="7786"/>
                </a:lnTo>
                <a:lnTo>
                  <a:pt x="15038" y="7348"/>
                </a:lnTo>
                <a:lnTo>
                  <a:pt x="14867" y="6910"/>
                </a:lnTo>
                <a:lnTo>
                  <a:pt x="14794" y="6691"/>
                </a:lnTo>
                <a:lnTo>
                  <a:pt x="14697" y="6472"/>
                </a:lnTo>
                <a:lnTo>
                  <a:pt x="14575" y="6278"/>
                </a:lnTo>
                <a:lnTo>
                  <a:pt x="14429" y="6107"/>
                </a:lnTo>
                <a:lnTo>
                  <a:pt x="14381" y="6107"/>
                </a:lnTo>
                <a:lnTo>
                  <a:pt x="13991" y="6034"/>
                </a:lnTo>
                <a:lnTo>
                  <a:pt x="13578" y="5961"/>
                </a:lnTo>
                <a:lnTo>
                  <a:pt x="13042" y="6521"/>
                </a:lnTo>
                <a:lnTo>
                  <a:pt x="12458" y="7105"/>
                </a:lnTo>
                <a:lnTo>
                  <a:pt x="12580" y="7202"/>
                </a:lnTo>
                <a:lnTo>
                  <a:pt x="12702" y="7324"/>
                </a:lnTo>
                <a:lnTo>
                  <a:pt x="12799" y="7470"/>
                </a:lnTo>
                <a:lnTo>
                  <a:pt x="12872" y="7616"/>
                </a:lnTo>
                <a:lnTo>
                  <a:pt x="13018" y="7957"/>
                </a:lnTo>
                <a:lnTo>
                  <a:pt x="13140" y="8249"/>
                </a:lnTo>
                <a:lnTo>
                  <a:pt x="13213" y="8468"/>
                </a:lnTo>
                <a:lnTo>
                  <a:pt x="13286" y="8687"/>
                </a:lnTo>
                <a:lnTo>
                  <a:pt x="13383" y="9173"/>
                </a:lnTo>
                <a:lnTo>
                  <a:pt x="13407" y="9684"/>
                </a:lnTo>
                <a:lnTo>
                  <a:pt x="13407" y="10147"/>
                </a:lnTo>
                <a:lnTo>
                  <a:pt x="13383" y="10585"/>
                </a:lnTo>
                <a:lnTo>
                  <a:pt x="13310" y="11023"/>
                </a:lnTo>
                <a:lnTo>
                  <a:pt x="13188" y="11436"/>
                </a:lnTo>
                <a:lnTo>
                  <a:pt x="13042" y="11850"/>
                </a:lnTo>
                <a:lnTo>
                  <a:pt x="12872" y="12264"/>
                </a:lnTo>
                <a:lnTo>
                  <a:pt x="12677" y="12653"/>
                </a:lnTo>
                <a:lnTo>
                  <a:pt x="12458" y="13018"/>
                </a:lnTo>
                <a:lnTo>
                  <a:pt x="12239" y="13383"/>
                </a:lnTo>
                <a:lnTo>
                  <a:pt x="11923" y="13748"/>
                </a:lnTo>
                <a:lnTo>
                  <a:pt x="11582" y="14088"/>
                </a:lnTo>
                <a:lnTo>
                  <a:pt x="11217" y="14380"/>
                </a:lnTo>
                <a:lnTo>
                  <a:pt x="10828" y="14648"/>
                </a:lnTo>
                <a:lnTo>
                  <a:pt x="10414" y="14867"/>
                </a:lnTo>
                <a:lnTo>
                  <a:pt x="9976" y="15062"/>
                </a:lnTo>
                <a:lnTo>
                  <a:pt x="9539" y="15256"/>
                </a:lnTo>
                <a:lnTo>
                  <a:pt x="9101" y="15427"/>
                </a:lnTo>
                <a:lnTo>
                  <a:pt x="8809" y="15524"/>
                </a:lnTo>
                <a:lnTo>
                  <a:pt x="8517" y="15597"/>
                </a:lnTo>
                <a:lnTo>
                  <a:pt x="8225" y="15646"/>
                </a:lnTo>
                <a:lnTo>
                  <a:pt x="7957" y="15670"/>
                </a:lnTo>
                <a:lnTo>
                  <a:pt x="7397" y="15670"/>
                </a:lnTo>
                <a:lnTo>
                  <a:pt x="7130" y="15646"/>
                </a:lnTo>
                <a:lnTo>
                  <a:pt x="6862" y="15597"/>
                </a:lnTo>
                <a:lnTo>
                  <a:pt x="6594" y="15548"/>
                </a:lnTo>
                <a:lnTo>
                  <a:pt x="6327" y="15475"/>
                </a:lnTo>
                <a:lnTo>
                  <a:pt x="5816" y="15281"/>
                </a:lnTo>
                <a:lnTo>
                  <a:pt x="5280" y="15062"/>
                </a:lnTo>
                <a:lnTo>
                  <a:pt x="4769" y="14770"/>
                </a:lnTo>
                <a:lnTo>
                  <a:pt x="4015" y="14307"/>
                </a:lnTo>
                <a:lnTo>
                  <a:pt x="3918" y="14259"/>
                </a:lnTo>
                <a:lnTo>
                  <a:pt x="3820" y="14161"/>
                </a:lnTo>
                <a:lnTo>
                  <a:pt x="3674" y="13991"/>
                </a:lnTo>
                <a:lnTo>
                  <a:pt x="3382" y="13602"/>
                </a:lnTo>
                <a:lnTo>
                  <a:pt x="3066" y="13164"/>
                </a:lnTo>
                <a:lnTo>
                  <a:pt x="2774" y="12726"/>
                </a:lnTo>
                <a:lnTo>
                  <a:pt x="2652" y="12483"/>
                </a:lnTo>
                <a:lnTo>
                  <a:pt x="2555" y="12239"/>
                </a:lnTo>
                <a:lnTo>
                  <a:pt x="2458" y="11972"/>
                </a:lnTo>
                <a:lnTo>
                  <a:pt x="2360" y="11728"/>
                </a:lnTo>
                <a:lnTo>
                  <a:pt x="2263" y="11242"/>
                </a:lnTo>
                <a:lnTo>
                  <a:pt x="2214" y="10731"/>
                </a:lnTo>
                <a:lnTo>
                  <a:pt x="2214" y="10220"/>
                </a:lnTo>
                <a:lnTo>
                  <a:pt x="2239" y="9684"/>
                </a:lnTo>
                <a:lnTo>
                  <a:pt x="2336" y="9149"/>
                </a:lnTo>
                <a:lnTo>
                  <a:pt x="2433" y="8662"/>
                </a:lnTo>
                <a:lnTo>
                  <a:pt x="2604" y="8151"/>
                </a:lnTo>
                <a:lnTo>
                  <a:pt x="2774" y="7713"/>
                </a:lnTo>
                <a:lnTo>
                  <a:pt x="2969" y="7324"/>
                </a:lnTo>
                <a:lnTo>
                  <a:pt x="3188" y="6959"/>
                </a:lnTo>
                <a:lnTo>
                  <a:pt x="3431" y="6618"/>
                </a:lnTo>
                <a:lnTo>
                  <a:pt x="3699" y="6302"/>
                </a:lnTo>
                <a:lnTo>
                  <a:pt x="4015" y="6010"/>
                </a:lnTo>
                <a:lnTo>
                  <a:pt x="4331" y="5742"/>
                </a:lnTo>
                <a:lnTo>
                  <a:pt x="4648" y="5499"/>
                </a:lnTo>
                <a:lnTo>
                  <a:pt x="5013" y="5280"/>
                </a:lnTo>
                <a:lnTo>
                  <a:pt x="5378" y="5086"/>
                </a:lnTo>
                <a:lnTo>
                  <a:pt x="5767" y="4915"/>
                </a:lnTo>
                <a:lnTo>
                  <a:pt x="6156" y="4794"/>
                </a:lnTo>
                <a:lnTo>
                  <a:pt x="6570" y="4672"/>
                </a:lnTo>
                <a:lnTo>
                  <a:pt x="6984" y="4599"/>
                </a:lnTo>
                <a:lnTo>
                  <a:pt x="7397" y="4550"/>
                </a:lnTo>
                <a:lnTo>
                  <a:pt x="7811" y="4526"/>
                </a:lnTo>
                <a:lnTo>
                  <a:pt x="8225" y="4526"/>
                </a:lnTo>
                <a:lnTo>
                  <a:pt x="8614" y="4575"/>
                </a:lnTo>
                <a:lnTo>
                  <a:pt x="8979" y="4623"/>
                </a:lnTo>
                <a:lnTo>
                  <a:pt x="9344" y="4696"/>
                </a:lnTo>
                <a:lnTo>
                  <a:pt x="9685" y="4794"/>
                </a:lnTo>
                <a:lnTo>
                  <a:pt x="10049" y="4940"/>
                </a:lnTo>
                <a:lnTo>
                  <a:pt x="10390" y="5086"/>
                </a:lnTo>
                <a:lnTo>
                  <a:pt x="10706" y="5280"/>
                </a:lnTo>
                <a:lnTo>
                  <a:pt x="10998" y="5499"/>
                </a:lnTo>
                <a:lnTo>
                  <a:pt x="11363" y="5134"/>
                </a:lnTo>
                <a:lnTo>
                  <a:pt x="11704" y="4745"/>
                </a:lnTo>
                <a:lnTo>
                  <a:pt x="11874" y="4575"/>
                </a:lnTo>
                <a:lnTo>
                  <a:pt x="11801" y="4258"/>
                </a:lnTo>
                <a:lnTo>
                  <a:pt x="11777" y="3942"/>
                </a:lnTo>
                <a:lnTo>
                  <a:pt x="11728" y="3650"/>
                </a:lnTo>
                <a:lnTo>
                  <a:pt x="11680" y="3382"/>
                </a:lnTo>
                <a:lnTo>
                  <a:pt x="11169" y="3042"/>
                </a:lnTo>
                <a:lnTo>
                  <a:pt x="10925" y="2871"/>
                </a:lnTo>
                <a:lnTo>
                  <a:pt x="10633" y="2750"/>
                </a:lnTo>
                <a:lnTo>
                  <a:pt x="10147" y="2579"/>
                </a:lnTo>
                <a:lnTo>
                  <a:pt x="9685" y="2458"/>
                </a:lnTo>
                <a:lnTo>
                  <a:pt x="9174" y="2385"/>
                </a:lnTo>
                <a:lnTo>
                  <a:pt x="8687" y="2336"/>
                </a:lnTo>
                <a:close/>
              </a:path>
            </a:pathLst>
          </a:cu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45689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9"/>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25</a:t>
            </a:fld>
            <a:endParaRPr/>
          </a:p>
        </p:txBody>
      </p:sp>
      <p:sp>
        <p:nvSpPr>
          <p:cNvPr id="262" name="Google Shape;262;p39"/>
          <p:cNvSpPr txBox="1">
            <a:spLocks noGrp="1"/>
          </p:cNvSpPr>
          <p:nvPr>
            <p:ph type="title" idx="4294967295"/>
          </p:nvPr>
        </p:nvSpPr>
        <p:spPr>
          <a:xfrm>
            <a:off x="671945" y="1010083"/>
            <a:ext cx="3965575" cy="85725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t>Thanks!</a:t>
            </a:r>
            <a:endParaRPr sz="6000" dirty="0"/>
          </a:p>
        </p:txBody>
      </p:sp>
      <p:sp>
        <p:nvSpPr>
          <p:cNvPr id="263" name="Google Shape;263;p39"/>
          <p:cNvSpPr txBox="1">
            <a:spLocks noGrp="1"/>
          </p:cNvSpPr>
          <p:nvPr>
            <p:ph type="body" idx="4294967295"/>
          </p:nvPr>
        </p:nvSpPr>
        <p:spPr>
          <a:xfrm>
            <a:off x="907473" y="2144423"/>
            <a:ext cx="3965575" cy="210661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Any questions?</a:t>
            </a:r>
            <a:endParaRPr dirty="0"/>
          </a:p>
          <a:p>
            <a:pPr marL="0" lvl="0" indent="0" algn="l" rtl="0">
              <a:spcBef>
                <a:spcPts val="1000"/>
              </a:spcBef>
              <a:spcAft>
                <a:spcPts val="0"/>
              </a:spcAft>
              <a:buClr>
                <a:schemeClr val="dk1"/>
              </a:buClr>
              <a:buSzPts val="1100"/>
              <a:buFont typeface="Arial"/>
              <a:buNone/>
            </a:pPr>
            <a:r>
              <a:rPr lang="en" dirty="0"/>
              <a:t>You can find me at:</a:t>
            </a:r>
          </a:p>
          <a:p>
            <a:pPr marL="0" lvl="0" indent="0" algn="l" rtl="0">
              <a:spcBef>
                <a:spcPts val="1000"/>
              </a:spcBef>
              <a:spcAft>
                <a:spcPts val="0"/>
              </a:spcAft>
              <a:buClr>
                <a:schemeClr val="dk1"/>
              </a:buClr>
              <a:buSzPts val="1100"/>
              <a:buFont typeface="Arial"/>
              <a:buNone/>
            </a:pPr>
            <a:endParaRPr dirty="0"/>
          </a:p>
          <a:p>
            <a:pPr marL="457200" lvl="0" indent="-317500" algn="l" rtl="0">
              <a:spcBef>
                <a:spcPts val="0"/>
              </a:spcBef>
              <a:spcAft>
                <a:spcPts val="0"/>
              </a:spcAft>
              <a:buSzPts val="1400"/>
              <a:buChar char="✗"/>
            </a:pPr>
            <a:r>
              <a:rPr lang="en-US" dirty="0" err="1"/>
              <a:t>Fred.apina</a:t>
            </a:r>
            <a:r>
              <a:rPr lang="en" dirty="0"/>
              <a:t>@</a:t>
            </a:r>
            <a:r>
              <a:rPr lang="en-US" dirty="0" err="1"/>
              <a:t>gmail</a:t>
            </a:r>
            <a:r>
              <a:rPr lang="en"/>
              <a:t>.com</a:t>
            </a:r>
            <a:endParaRPr dirty="0"/>
          </a:p>
        </p:txBody>
      </p:sp>
      <p:sp>
        <p:nvSpPr>
          <p:cNvPr id="264" name="Google Shape;264;p39"/>
          <p:cNvSpPr/>
          <p:nvPr/>
        </p:nvSpPr>
        <p:spPr>
          <a:xfrm>
            <a:off x="5875463" y="1578259"/>
            <a:ext cx="1934246" cy="1786513"/>
          </a:xfrm>
          <a:custGeom>
            <a:avLst/>
            <a:gdLst/>
            <a:ahLst/>
            <a:cxnLst/>
            <a:rect l="l" t="t" r="r" b="b"/>
            <a:pathLst>
              <a:path w="17204" h="15890" extrusionOk="0">
                <a:moveTo>
                  <a:pt x="1241" y="6108"/>
                </a:moveTo>
                <a:lnTo>
                  <a:pt x="1022" y="6376"/>
                </a:lnTo>
                <a:lnTo>
                  <a:pt x="852" y="6644"/>
                </a:lnTo>
                <a:lnTo>
                  <a:pt x="755" y="6765"/>
                </a:lnTo>
                <a:lnTo>
                  <a:pt x="730" y="6425"/>
                </a:lnTo>
                <a:lnTo>
                  <a:pt x="682" y="6108"/>
                </a:lnTo>
                <a:close/>
                <a:moveTo>
                  <a:pt x="3188" y="6181"/>
                </a:moveTo>
                <a:lnTo>
                  <a:pt x="3918" y="6206"/>
                </a:lnTo>
                <a:lnTo>
                  <a:pt x="3772" y="6327"/>
                </a:lnTo>
                <a:lnTo>
                  <a:pt x="3626" y="6498"/>
                </a:lnTo>
                <a:lnTo>
                  <a:pt x="3382" y="6814"/>
                </a:lnTo>
                <a:lnTo>
                  <a:pt x="3236" y="7009"/>
                </a:lnTo>
                <a:lnTo>
                  <a:pt x="3115" y="6936"/>
                </a:lnTo>
                <a:lnTo>
                  <a:pt x="2969" y="6911"/>
                </a:lnTo>
                <a:lnTo>
                  <a:pt x="2896" y="6887"/>
                </a:lnTo>
                <a:lnTo>
                  <a:pt x="2798" y="6863"/>
                </a:lnTo>
                <a:lnTo>
                  <a:pt x="2725" y="6863"/>
                </a:lnTo>
                <a:lnTo>
                  <a:pt x="2969" y="6546"/>
                </a:lnTo>
                <a:lnTo>
                  <a:pt x="3188" y="6230"/>
                </a:lnTo>
                <a:lnTo>
                  <a:pt x="3188" y="6181"/>
                </a:lnTo>
                <a:close/>
                <a:moveTo>
                  <a:pt x="4112" y="6206"/>
                </a:moveTo>
                <a:lnTo>
                  <a:pt x="4064" y="6376"/>
                </a:lnTo>
                <a:lnTo>
                  <a:pt x="4039" y="6546"/>
                </a:lnTo>
                <a:lnTo>
                  <a:pt x="4039" y="6863"/>
                </a:lnTo>
                <a:lnTo>
                  <a:pt x="3991" y="7398"/>
                </a:lnTo>
                <a:lnTo>
                  <a:pt x="3796" y="7617"/>
                </a:lnTo>
                <a:lnTo>
                  <a:pt x="3626" y="7860"/>
                </a:lnTo>
                <a:lnTo>
                  <a:pt x="3650" y="7714"/>
                </a:lnTo>
                <a:lnTo>
                  <a:pt x="3650" y="7568"/>
                </a:lnTo>
                <a:lnTo>
                  <a:pt x="3626" y="7447"/>
                </a:lnTo>
                <a:lnTo>
                  <a:pt x="3577" y="7325"/>
                </a:lnTo>
                <a:lnTo>
                  <a:pt x="3504" y="7203"/>
                </a:lnTo>
                <a:lnTo>
                  <a:pt x="3820" y="6717"/>
                </a:lnTo>
                <a:lnTo>
                  <a:pt x="3966" y="6473"/>
                </a:lnTo>
                <a:lnTo>
                  <a:pt x="4088" y="6206"/>
                </a:lnTo>
                <a:close/>
                <a:moveTo>
                  <a:pt x="2701" y="7301"/>
                </a:moveTo>
                <a:lnTo>
                  <a:pt x="2750" y="7325"/>
                </a:lnTo>
                <a:lnTo>
                  <a:pt x="2823" y="7325"/>
                </a:lnTo>
                <a:lnTo>
                  <a:pt x="2969" y="7374"/>
                </a:lnTo>
                <a:lnTo>
                  <a:pt x="3090" y="7447"/>
                </a:lnTo>
                <a:lnTo>
                  <a:pt x="3163" y="7568"/>
                </a:lnTo>
                <a:lnTo>
                  <a:pt x="3188" y="7690"/>
                </a:lnTo>
                <a:lnTo>
                  <a:pt x="3188" y="7836"/>
                </a:lnTo>
                <a:lnTo>
                  <a:pt x="3139" y="7982"/>
                </a:lnTo>
                <a:lnTo>
                  <a:pt x="3042" y="8104"/>
                </a:lnTo>
                <a:lnTo>
                  <a:pt x="2920" y="8201"/>
                </a:lnTo>
                <a:lnTo>
                  <a:pt x="2847" y="8225"/>
                </a:lnTo>
                <a:lnTo>
                  <a:pt x="2774" y="8250"/>
                </a:lnTo>
                <a:lnTo>
                  <a:pt x="2677" y="8225"/>
                </a:lnTo>
                <a:lnTo>
                  <a:pt x="2604" y="8201"/>
                </a:lnTo>
                <a:lnTo>
                  <a:pt x="2531" y="8152"/>
                </a:lnTo>
                <a:lnTo>
                  <a:pt x="2482" y="8079"/>
                </a:lnTo>
                <a:lnTo>
                  <a:pt x="2433" y="8031"/>
                </a:lnTo>
                <a:lnTo>
                  <a:pt x="2409" y="7958"/>
                </a:lnTo>
                <a:lnTo>
                  <a:pt x="2385" y="7836"/>
                </a:lnTo>
                <a:lnTo>
                  <a:pt x="2385" y="7714"/>
                </a:lnTo>
                <a:lnTo>
                  <a:pt x="2433" y="7593"/>
                </a:lnTo>
                <a:lnTo>
                  <a:pt x="2482" y="7495"/>
                </a:lnTo>
                <a:lnTo>
                  <a:pt x="2579" y="7374"/>
                </a:lnTo>
                <a:lnTo>
                  <a:pt x="2701" y="7301"/>
                </a:lnTo>
                <a:close/>
                <a:moveTo>
                  <a:pt x="1582" y="6133"/>
                </a:moveTo>
                <a:lnTo>
                  <a:pt x="1898" y="6157"/>
                </a:lnTo>
                <a:lnTo>
                  <a:pt x="2239" y="6157"/>
                </a:lnTo>
                <a:lnTo>
                  <a:pt x="3042" y="6181"/>
                </a:lnTo>
                <a:lnTo>
                  <a:pt x="2823" y="6303"/>
                </a:lnTo>
                <a:lnTo>
                  <a:pt x="2628" y="6473"/>
                </a:lnTo>
                <a:lnTo>
                  <a:pt x="2458" y="6692"/>
                </a:lnTo>
                <a:lnTo>
                  <a:pt x="2287" y="6911"/>
                </a:lnTo>
                <a:lnTo>
                  <a:pt x="1995" y="7398"/>
                </a:lnTo>
                <a:lnTo>
                  <a:pt x="1728" y="7836"/>
                </a:lnTo>
                <a:lnTo>
                  <a:pt x="1485" y="8225"/>
                </a:lnTo>
                <a:lnTo>
                  <a:pt x="1193" y="8639"/>
                </a:lnTo>
                <a:lnTo>
                  <a:pt x="925" y="9053"/>
                </a:lnTo>
                <a:lnTo>
                  <a:pt x="657" y="9466"/>
                </a:lnTo>
                <a:lnTo>
                  <a:pt x="633" y="8639"/>
                </a:lnTo>
                <a:lnTo>
                  <a:pt x="755" y="8566"/>
                </a:lnTo>
                <a:lnTo>
                  <a:pt x="852" y="8469"/>
                </a:lnTo>
                <a:lnTo>
                  <a:pt x="1047" y="8225"/>
                </a:lnTo>
                <a:lnTo>
                  <a:pt x="1193" y="7982"/>
                </a:lnTo>
                <a:lnTo>
                  <a:pt x="1314" y="7714"/>
                </a:lnTo>
                <a:lnTo>
                  <a:pt x="1436" y="7544"/>
                </a:lnTo>
                <a:lnTo>
                  <a:pt x="1582" y="7349"/>
                </a:lnTo>
                <a:lnTo>
                  <a:pt x="1874" y="6984"/>
                </a:lnTo>
                <a:lnTo>
                  <a:pt x="1995" y="6790"/>
                </a:lnTo>
                <a:lnTo>
                  <a:pt x="2141" y="6619"/>
                </a:lnTo>
                <a:lnTo>
                  <a:pt x="2239" y="6425"/>
                </a:lnTo>
                <a:lnTo>
                  <a:pt x="2312" y="6206"/>
                </a:lnTo>
                <a:lnTo>
                  <a:pt x="2312" y="6181"/>
                </a:lnTo>
                <a:lnTo>
                  <a:pt x="2287" y="6181"/>
                </a:lnTo>
                <a:lnTo>
                  <a:pt x="2117" y="6279"/>
                </a:lnTo>
                <a:lnTo>
                  <a:pt x="1971" y="6400"/>
                </a:lnTo>
                <a:lnTo>
                  <a:pt x="1825" y="6546"/>
                </a:lnTo>
                <a:lnTo>
                  <a:pt x="1703" y="6692"/>
                </a:lnTo>
                <a:lnTo>
                  <a:pt x="1460" y="7009"/>
                </a:lnTo>
                <a:lnTo>
                  <a:pt x="1217" y="7325"/>
                </a:lnTo>
                <a:lnTo>
                  <a:pt x="925" y="7714"/>
                </a:lnTo>
                <a:lnTo>
                  <a:pt x="657" y="8152"/>
                </a:lnTo>
                <a:lnTo>
                  <a:pt x="657" y="8128"/>
                </a:lnTo>
                <a:lnTo>
                  <a:pt x="730" y="7398"/>
                </a:lnTo>
                <a:lnTo>
                  <a:pt x="828" y="7276"/>
                </a:lnTo>
                <a:lnTo>
                  <a:pt x="901" y="7130"/>
                </a:lnTo>
                <a:lnTo>
                  <a:pt x="1047" y="6887"/>
                </a:lnTo>
                <a:lnTo>
                  <a:pt x="1339" y="6522"/>
                </a:lnTo>
                <a:lnTo>
                  <a:pt x="1460" y="6327"/>
                </a:lnTo>
                <a:lnTo>
                  <a:pt x="1582" y="6133"/>
                </a:lnTo>
                <a:close/>
                <a:moveTo>
                  <a:pt x="1971" y="7982"/>
                </a:moveTo>
                <a:lnTo>
                  <a:pt x="1995" y="8104"/>
                </a:lnTo>
                <a:lnTo>
                  <a:pt x="2044" y="8225"/>
                </a:lnTo>
                <a:lnTo>
                  <a:pt x="2117" y="8323"/>
                </a:lnTo>
                <a:lnTo>
                  <a:pt x="2190" y="8396"/>
                </a:lnTo>
                <a:lnTo>
                  <a:pt x="1533" y="9369"/>
                </a:lnTo>
                <a:lnTo>
                  <a:pt x="682" y="10658"/>
                </a:lnTo>
                <a:lnTo>
                  <a:pt x="682" y="10512"/>
                </a:lnTo>
                <a:lnTo>
                  <a:pt x="657" y="10123"/>
                </a:lnTo>
                <a:lnTo>
                  <a:pt x="1241" y="9150"/>
                </a:lnTo>
                <a:lnTo>
                  <a:pt x="1849" y="8201"/>
                </a:lnTo>
                <a:lnTo>
                  <a:pt x="1971" y="7982"/>
                </a:lnTo>
                <a:close/>
                <a:moveTo>
                  <a:pt x="3188" y="8566"/>
                </a:moveTo>
                <a:lnTo>
                  <a:pt x="2312" y="9928"/>
                </a:lnTo>
                <a:lnTo>
                  <a:pt x="1436" y="11242"/>
                </a:lnTo>
                <a:lnTo>
                  <a:pt x="1047" y="11753"/>
                </a:lnTo>
                <a:lnTo>
                  <a:pt x="828" y="11997"/>
                </a:lnTo>
                <a:lnTo>
                  <a:pt x="657" y="12264"/>
                </a:lnTo>
                <a:lnTo>
                  <a:pt x="657" y="11242"/>
                </a:lnTo>
                <a:lnTo>
                  <a:pt x="974" y="10780"/>
                </a:lnTo>
                <a:lnTo>
                  <a:pt x="1922" y="9369"/>
                </a:lnTo>
                <a:lnTo>
                  <a:pt x="2458" y="8590"/>
                </a:lnTo>
                <a:lnTo>
                  <a:pt x="2579" y="8639"/>
                </a:lnTo>
                <a:lnTo>
                  <a:pt x="2725" y="8663"/>
                </a:lnTo>
                <a:lnTo>
                  <a:pt x="2871" y="8663"/>
                </a:lnTo>
                <a:lnTo>
                  <a:pt x="2993" y="8639"/>
                </a:lnTo>
                <a:lnTo>
                  <a:pt x="3090" y="8615"/>
                </a:lnTo>
                <a:lnTo>
                  <a:pt x="3188" y="8566"/>
                </a:lnTo>
                <a:close/>
                <a:moveTo>
                  <a:pt x="3991" y="7787"/>
                </a:moveTo>
                <a:lnTo>
                  <a:pt x="3991" y="8834"/>
                </a:lnTo>
                <a:lnTo>
                  <a:pt x="3820" y="8980"/>
                </a:lnTo>
                <a:lnTo>
                  <a:pt x="3650" y="9174"/>
                </a:lnTo>
                <a:lnTo>
                  <a:pt x="3358" y="9588"/>
                </a:lnTo>
                <a:lnTo>
                  <a:pt x="2823" y="10342"/>
                </a:lnTo>
                <a:lnTo>
                  <a:pt x="2555" y="10707"/>
                </a:lnTo>
                <a:lnTo>
                  <a:pt x="2287" y="11096"/>
                </a:lnTo>
                <a:lnTo>
                  <a:pt x="1436" y="12143"/>
                </a:lnTo>
                <a:lnTo>
                  <a:pt x="1022" y="12654"/>
                </a:lnTo>
                <a:lnTo>
                  <a:pt x="633" y="13189"/>
                </a:lnTo>
                <a:lnTo>
                  <a:pt x="633" y="12946"/>
                </a:lnTo>
                <a:lnTo>
                  <a:pt x="633" y="12775"/>
                </a:lnTo>
                <a:lnTo>
                  <a:pt x="755" y="12654"/>
                </a:lnTo>
                <a:lnTo>
                  <a:pt x="876" y="12532"/>
                </a:lnTo>
                <a:lnTo>
                  <a:pt x="1120" y="12264"/>
                </a:lnTo>
                <a:lnTo>
                  <a:pt x="1509" y="11680"/>
                </a:lnTo>
                <a:lnTo>
                  <a:pt x="2020" y="10975"/>
                </a:lnTo>
                <a:lnTo>
                  <a:pt x="2506" y="10245"/>
                </a:lnTo>
                <a:lnTo>
                  <a:pt x="2993" y="9490"/>
                </a:lnTo>
                <a:lnTo>
                  <a:pt x="3455" y="8736"/>
                </a:lnTo>
                <a:lnTo>
                  <a:pt x="3723" y="8274"/>
                </a:lnTo>
                <a:lnTo>
                  <a:pt x="3869" y="8031"/>
                </a:lnTo>
                <a:lnTo>
                  <a:pt x="3991" y="7787"/>
                </a:lnTo>
                <a:close/>
                <a:moveTo>
                  <a:pt x="4039" y="14065"/>
                </a:moveTo>
                <a:lnTo>
                  <a:pt x="4039" y="14430"/>
                </a:lnTo>
                <a:lnTo>
                  <a:pt x="3820" y="14430"/>
                </a:lnTo>
                <a:lnTo>
                  <a:pt x="4015" y="14089"/>
                </a:lnTo>
                <a:lnTo>
                  <a:pt x="4039" y="14065"/>
                </a:lnTo>
                <a:close/>
                <a:moveTo>
                  <a:pt x="4039" y="12921"/>
                </a:moveTo>
                <a:lnTo>
                  <a:pt x="4039" y="13140"/>
                </a:lnTo>
                <a:lnTo>
                  <a:pt x="4039" y="13554"/>
                </a:lnTo>
                <a:lnTo>
                  <a:pt x="3918" y="13724"/>
                </a:lnTo>
                <a:lnTo>
                  <a:pt x="3820" y="13870"/>
                </a:lnTo>
                <a:lnTo>
                  <a:pt x="3577" y="14235"/>
                </a:lnTo>
                <a:lnTo>
                  <a:pt x="3431" y="14454"/>
                </a:lnTo>
                <a:lnTo>
                  <a:pt x="2993" y="14454"/>
                </a:lnTo>
                <a:lnTo>
                  <a:pt x="3431" y="13797"/>
                </a:lnTo>
                <a:lnTo>
                  <a:pt x="3747" y="13359"/>
                </a:lnTo>
                <a:lnTo>
                  <a:pt x="4039" y="12921"/>
                </a:lnTo>
                <a:close/>
                <a:moveTo>
                  <a:pt x="4039" y="11826"/>
                </a:moveTo>
                <a:lnTo>
                  <a:pt x="4039" y="12483"/>
                </a:lnTo>
                <a:lnTo>
                  <a:pt x="3845" y="12678"/>
                </a:lnTo>
                <a:lnTo>
                  <a:pt x="3650" y="12873"/>
                </a:lnTo>
                <a:lnTo>
                  <a:pt x="3334" y="13311"/>
                </a:lnTo>
                <a:lnTo>
                  <a:pt x="2896" y="13895"/>
                </a:lnTo>
                <a:lnTo>
                  <a:pt x="2677" y="14187"/>
                </a:lnTo>
                <a:lnTo>
                  <a:pt x="2482" y="14503"/>
                </a:lnTo>
                <a:lnTo>
                  <a:pt x="2312" y="14503"/>
                </a:lnTo>
                <a:lnTo>
                  <a:pt x="2433" y="14333"/>
                </a:lnTo>
                <a:lnTo>
                  <a:pt x="2555" y="14162"/>
                </a:lnTo>
                <a:lnTo>
                  <a:pt x="2871" y="13651"/>
                </a:lnTo>
                <a:lnTo>
                  <a:pt x="3188" y="13116"/>
                </a:lnTo>
                <a:lnTo>
                  <a:pt x="3504" y="12581"/>
                </a:lnTo>
                <a:lnTo>
                  <a:pt x="3845" y="12070"/>
                </a:lnTo>
                <a:lnTo>
                  <a:pt x="4039" y="11826"/>
                </a:lnTo>
                <a:close/>
                <a:moveTo>
                  <a:pt x="4015" y="10391"/>
                </a:moveTo>
                <a:lnTo>
                  <a:pt x="4015" y="11218"/>
                </a:lnTo>
                <a:lnTo>
                  <a:pt x="4039" y="11364"/>
                </a:lnTo>
                <a:lnTo>
                  <a:pt x="3869" y="11486"/>
                </a:lnTo>
                <a:lnTo>
                  <a:pt x="3723" y="11656"/>
                </a:lnTo>
                <a:lnTo>
                  <a:pt x="3577" y="11826"/>
                </a:lnTo>
                <a:lnTo>
                  <a:pt x="3455" y="12021"/>
                </a:lnTo>
                <a:lnTo>
                  <a:pt x="3236" y="12386"/>
                </a:lnTo>
                <a:lnTo>
                  <a:pt x="3042" y="12702"/>
                </a:lnTo>
                <a:lnTo>
                  <a:pt x="2725" y="13238"/>
                </a:lnTo>
                <a:lnTo>
                  <a:pt x="2409" y="13773"/>
                </a:lnTo>
                <a:lnTo>
                  <a:pt x="2263" y="13968"/>
                </a:lnTo>
                <a:lnTo>
                  <a:pt x="2117" y="14138"/>
                </a:lnTo>
                <a:lnTo>
                  <a:pt x="1971" y="14333"/>
                </a:lnTo>
                <a:lnTo>
                  <a:pt x="1849" y="14527"/>
                </a:lnTo>
                <a:lnTo>
                  <a:pt x="1047" y="14600"/>
                </a:lnTo>
                <a:lnTo>
                  <a:pt x="1460" y="14089"/>
                </a:lnTo>
                <a:lnTo>
                  <a:pt x="1825" y="13554"/>
                </a:lnTo>
                <a:lnTo>
                  <a:pt x="2214" y="13019"/>
                </a:lnTo>
                <a:lnTo>
                  <a:pt x="2604" y="12508"/>
                </a:lnTo>
                <a:lnTo>
                  <a:pt x="2823" y="12240"/>
                </a:lnTo>
                <a:lnTo>
                  <a:pt x="3017" y="11972"/>
                </a:lnTo>
                <a:lnTo>
                  <a:pt x="3382" y="11388"/>
                </a:lnTo>
                <a:lnTo>
                  <a:pt x="3723" y="10902"/>
                </a:lnTo>
                <a:lnTo>
                  <a:pt x="3869" y="10634"/>
                </a:lnTo>
                <a:lnTo>
                  <a:pt x="4015" y="10391"/>
                </a:lnTo>
                <a:close/>
                <a:moveTo>
                  <a:pt x="4015" y="9271"/>
                </a:moveTo>
                <a:lnTo>
                  <a:pt x="4015" y="10147"/>
                </a:lnTo>
                <a:lnTo>
                  <a:pt x="3893" y="10220"/>
                </a:lnTo>
                <a:lnTo>
                  <a:pt x="3796" y="10318"/>
                </a:lnTo>
                <a:lnTo>
                  <a:pt x="3626" y="10512"/>
                </a:lnTo>
                <a:lnTo>
                  <a:pt x="3455" y="10731"/>
                </a:lnTo>
                <a:lnTo>
                  <a:pt x="3285" y="10975"/>
                </a:lnTo>
                <a:lnTo>
                  <a:pt x="2847" y="11632"/>
                </a:lnTo>
                <a:lnTo>
                  <a:pt x="2628" y="11972"/>
                </a:lnTo>
                <a:lnTo>
                  <a:pt x="2385" y="12289"/>
                </a:lnTo>
                <a:lnTo>
                  <a:pt x="1947" y="12873"/>
                </a:lnTo>
                <a:lnTo>
                  <a:pt x="1509" y="13481"/>
                </a:lnTo>
                <a:lnTo>
                  <a:pt x="1071" y="14065"/>
                </a:lnTo>
                <a:lnTo>
                  <a:pt x="828" y="14333"/>
                </a:lnTo>
                <a:lnTo>
                  <a:pt x="584" y="14625"/>
                </a:lnTo>
                <a:lnTo>
                  <a:pt x="609" y="14430"/>
                </a:lnTo>
                <a:lnTo>
                  <a:pt x="609" y="14235"/>
                </a:lnTo>
                <a:lnTo>
                  <a:pt x="609" y="13895"/>
                </a:lnTo>
                <a:lnTo>
                  <a:pt x="1120" y="13213"/>
                </a:lnTo>
                <a:lnTo>
                  <a:pt x="1631" y="12556"/>
                </a:lnTo>
                <a:lnTo>
                  <a:pt x="2677" y="11242"/>
                </a:lnTo>
                <a:lnTo>
                  <a:pt x="3090" y="10658"/>
                </a:lnTo>
                <a:lnTo>
                  <a:pt x="3480" y="10050"/>
                </a:lnTo>
                <a:lnTo>
                  <a:pt x="3747" y="9661"/>
                </a:lnTo>
                <a:lnTo>
                  <a:pt x="4015" y="9271"/>
                </a:lnTo>
                <a:close/>
                <a:moveTo>
                  <a:pt x="10341" y="488"/>
                </a:moveTo>
                <a:lnTo>
                  <a:pt x="10536" y="512"/>
                </a:lnTo>
                <a:lnTo>
                  <a:pt x="10755" y="536"/>
                </a:lnTo>
                <a:lnTo>
                  <a:pt x="10950" y="585"/>
                </a:lnTo>
                <a:lnTo>
                  <a:pt x="11071" y="609"/>
                </a:lnTo>
                <a:lnTo>
                  <a:pt x="11169" y="658"/>
                </a:lnTo>
                <a:lnTo>
                  <a:pt x="11266" y="731"/>
                </a:lnTo>
                <a:lnTo>
                  <a:pt x="11339" y="828"/>
                </a:lnTo>
                <a:lnTo>
                  <a:pt x="11485" y="999"/>
                </a:lnTo>
                <a:lnTo>
                  <a:pt x="11582" y="1217"/>
                </a:lnTo>
                <a:lnTo>
                  <a:pt x="11655" y="1436"/>
                </a:lnTo>
                <a:lnTo>
                  <a:pt x="11704" y="1680"/>
                </a:lnTo>
                <a:lnTo>
                  <a:pt x="11728" y="1923"/>
                </a:lnTo>
                <a:lnTo>
                  <a:pt x="11728" y="2385"/>
                </a:lnTo>
                <a:lnTo>
                  <a:pt x="11680" y="2848"/>
                </a:lnTo>
                <a:lnTo>
                  <a:pt x="11582" y="3310"/>
                </a:lnTo>
                <a:lnTo>
                  <a:pt x="11461" y="3772"/>
                </a:lnTo>
                <a:lnTo>
                  <a:pt x="11315" y="4210"/>
                </a:lnTo>
                <a:lnTo>
                  <a:pt x="10974" y="5111"/>
                </a:lnTo>
                <a:lnTo>
                  <a:pt x="10804" y="5549"/>
                </a:lnTo>
                <a:lnTo>
                  <a:pt x="10658" y="5987"/>
                </a:lnTo>
                <a:lnTo>
                  <a:pt x="10658" y="6084"/>
                </a:lnTo>
                <a:lnTo>
                  <a:pt x="10658" y="6181"/>
                </a:lnTo>
                <a:lnTo>
                  <a:pt x="10731" y="6254"/>
                </a:lnTo>
                <a:lnTo>
                  <a:pt x="10779" y="6303"/>
                </a:lnTo>
                <a:lnTo>
                  <a:pt x="10877" y="6327"/>
                </a:lnTo>
                <a:lnTo>
                  <a:pt x="10950" y="6327"/>
                </a:lnTo>
                <a:lnTo>
                  <a:pt x="11047" y="6303"/>
                </a:lnTo>
                <a:lnTo>
                  <a:pt x="11120" y="6279"/>
                </a:lnTo>
                <a:lnTo>
                  <a:pt x="11388" y="6303"/>
                </a:lnTo>
                <a:lnTo>
                  <a:pt x="11655" y="6327"/>
                </a:lnTo>
                <a:lnTo>
                  <a:pt x="12215" y="6352"/>
                </a:lnTo>
                <a:lnTo>
                  <a:pt x="12775" y="6327"/>
                </a:lnTo>
                <a:lnTo>
                  <a:pt x="13310" y="6327"/>
                </a:lnTo>
                <a:lnTo>
                  <a:pt x="13748" y="6352"/>
                </a:lnTo>
                <a:lnTo>
                  <a:pt x="14210" y="6425"/>
                </a:lnTo>
                <a:lnTo>
                  <a:pt x="14673" y="6498"/>
                </a:lnTo>
                <a:lnTo>
                  <a:pt x="15111" y="6595"/>
                </a:lnTo>
                <a:lnTo>
                  <a:pt x="15476" y="6668"/>
                </a:lnTo>
                <a:lnTo>
                  <a:pt x="15841" y="6790"/>
                </a:lnTo>
                <a:lnTo>
                  <a:pt x="16011" y="6887"/>
                </a:lnTo>
                <a:lnTo>
                  <a:pt x="16157" y="6960"/>
                </a:lnTo>
                <a:lnTo>
                  <a:pt x="16327" y="7082"/>
                </a:lnTo>
                <a:lnTo>
                  <a:pt x="16449" y="7203"/>
                </a:lnTo>
                <a:lnTo>
                  <a:pt x="16546" y="7301"/>
                </a:lnTo>
                <a:lnTo>
                  <a:pt x="16619" y="7398"/>
                </a:lnTo>
                <a:lnTo>
                  <a:pt x="16644" y="7520"/>
                </a:lnTo>
                <a:lnTo>
                  <a:pt x="16668" y="7641"/>
                </a:lnTo>
                <a:lnTo>
                  <a:pt x="16692" y="7763"/>
                </a:lnTo>
                <a:lnTo>
                  <a:pt x="16668" y="7885"/>
                </a:lnTo>
                <a:lnTo>
                  <a:pt x="16644" y="8031"/>
                </a:lnTo>
                <a:lnTo>
                  <a:pt x="16595" y="8152"/>
                </a:lnTo>
                <a:lnTo>
                  <a:pt x="16473" y="8371"/>
                </a:lnTo>
                <a:lnTo>
                  <a:pt x="16303" y="8566"/>
                </a:lnTo>
                <a:lnTo>
                  <a:pt x="16206" y="8663"/>
                </a:lnTo>
                <a:lnTo>
                  <a:pt x="16108" y="8736"/>
                </a:lnTo>
                <a:lnTo>
                  <a:pt x="15987" y="8785"/>
                </a:lnTo>
                <a:lnTo>
                  <a:pt x="15889" y="8834"/>
                </a:lnTo>
                <a:lnTo>
                  <a:pt x="15792" y="8882"/>
                </a:lnTo>
                <a:lnTo>
                  <a:pt x="15719" y="8955"/>
                </a:lnTo>
                <a:lnTo>
                  <a:pt x="15695" y="9053"/>
                </a:lnTo>
                <a:lnTo>
                  <a:pt x="15719" y="9150"/>
                </a:lnTo>
                <a:lnTo>
                  <a:pt x="15743" y="9247"/>
                </a:lnTo>
                <a:lnTo>
                  <a:pt x="15816" y="9296"/>
                </a:lnTo>
                <a:lnTo>
                  <a:pt x="15914" y="9344"/>
                </a:lnTo>
                <a:lnTo>
                  <a:pt x="16035" y="9344"/>
                </a:lnTo>
                <a:lnTo>
                  <a:pt x="16157" y="9296"/>
                </a:lnTo>
                <a:lnTo>
                  <a:pt x="16279" y="9393"/>
                </a:lnTo>
                <a:lnTo>
                  <a:pt x="16376" y="9490"/>
                </a:lnTo>
                <a:lnTo>
                  <a:pt x="16425" y="9636"/>
                </a:lnTo>
                <a:lnTo>
                  <a:pt x="16473" y="9782"/>
                </a:lnTo>
                <a:lnTo>
                  <a:pt x="16473" y="9953"/>
                </a:lnTo>
                <a:lnTo>
                  <a:pt x="16449" y="10123"/>
                </a:lnTo>
                <a:lnTo>
                  <a:pt x="16376" y="10415"/>
                </a:lnTo>
                <a:lnTo>
                  <a:pt x="16303" y="10610"/>
                </a:lnTo>
                <a:lnTo>
                  <a:pt x="16206" y="10756"/>
                </a:lnTo>
                <a:lnTo>
                  <a:pt x="16084" y="10902"/>
                </a:lnTo>
                <a:lnTo>
                  <a:pt x="15938" y="11023"/>
                </a:lnTo>
                <a:lnTo>
                  <a:pt x="15743" y="11145"/>
                </a:lnTo>
                <a:lnTo>
                  <a:pt x="15670" y="11194"/>
                </a:lnTo>
                <a:lnTo>
                  <a:pt x="15622" y="11315"/>
                </a:lnTo>
                <a:lnTo>
                  <a:pt x="15622" y="11388"/>
                </a:lnTo>
                <a:lnTo>
                  <a:pt x="15646" y="11437"/>
                </a:lnTo>
                <a:lnTo>
                  <a:pt x="15670" y="11486"/>
                </a:lnTo>
                <a:lnTo>
                  <a:pt x="15719" y="11510"/>
                </a:lnTo>
                <a:lnTo>
                  <a:pt x="15792" y="11559"/>
                </a:lnTo>
                <a:lnTo>
                  <a:pt x="15889" y="11583"/>
                </a:lnTo>
                <a:lnTo>
                  <a:pt x="15962" y="11753"/>
                </a:lnTo>
                <a:lnTo>
                  <a:pt x="15987" y="11924"/>
                </a:lnTo>
                <a:lnTo>
                  <a:pt x="16011" y="12070"/>
                </a:lnTo>
                <a:lnTo>
                  <a:pt x="15987" y="12410"/>
                </a:lnTo>
                <a:lnTo>
                  <a:pt x="15962" y="12678"/>
                </a:lnTo>
                <a:lnTo>
                  <a:pt x="15914" y="12824"/>
                </a:lnTo>
                <a:lnTo>
                  <a:pt x="15865" y="12994"/>
                </a:lnTo>
                <a:lnTo>
                  <a:pt x="15792" y="13140"/>
                </a:lnTo>
                <a:lnTo>
                  <a:pt x="15719" y="13262"/>
                </a:lnTo>
                <a:lnTo>
                  <a:pt x="15622" y="13335"/>
                </a:lnTo>
                <a:lnTo>
                  <a:pt x="15549" y="13359"/>
                </a:lnTo>
                <a:lnTo>
                  <a:pt x="15500" y="13359"/>
                </a:lnTo>
                <a:lnTo>
                  <a:pt x="15403" y="13384"/>
                </a:lnTo>
                <a:lnTo>
                  <a:pt x="15330" y="13432"/>
                </a:lnTo>
                <a:lnTo>
                  <a:pt x="15281" y="13505"/>
                </a:lnTo>
                <a:lnTo>
                  <a:pt x="15257" y="13578"/>
                </a:lnTo>
                <a:lnTo>
                  <a:pt x="15257" y="13676"/>
                </a:lnTo>
                <a:lnTo>
                  <a:pt x="15281" y="13749"/>
                </a:lnTo>
                <a:lnTo>
                  <a:pt x="15354" y="13797"/>
                </a:lnTo>
                <a:lnTo>
                  <a:pt x="15427" y="13846"/>
                </a:lnTo>
                <a:lnTo>
                  <a:pt x="15524" y="13846"/>
                </a:lnTo>
                <a:lnTo>
                  <a:pt x="15573" y="14089"/>
                </a:lnTo>
                <a:lnTo>
                  <a:pt x="15622" y="14357"/>
                </a:lnTo>
                <a:lnTo>
                  <a:pt x="15622" y="14479"/>
                </a:lnTo>
                <a:lnTo>
                  <a:pt x="15622" y="14600"/>
                </a:lnTo>
                <a:lnTo>
                  <a:pt x="15597" y="14722"/>
                </a:lnTo>
                <a:lnTo>
                  <a:pt x="15549" y="14868"/>
                </a:lnTo>
                <a:lnTo>
                  <a:pt x="15476" y="14965"/>
                </a:lnTo>
                <a:lnTo>
                  <a:pt x="15403" y="15063"/>
                </a:lnTo>
                <a:lnTo>
                  <a:pt x="15305" y="15136"/>
                </a:lnTo>
                <a:lnTo>
                  <a:pt x="15208" y="15184"/>
                </a:lnTo>
                <a:lnTo>
                  <a:pt x="15208" y="15184"/>
                </a:lnTo>
                <a:lnTo>
                  <a:pt x="15257" y="14917"/>
                </a:lnTo>
                <a:lnTo>
                  <a:pt x="15330" y="14625"/>
                </a:lnTo>
                <a:lnTo>
                  <a:pt x="15330" y="14600"/>
                </a:lnTo>
                <a:lnTo>
                  <a:pt x="15330" y="14552"/>
                </a:lnTo>
                <a:lnTo>
                  <a:pt x="15281" y="14527"/>
                </a:lnTo>
                <a:lnTo>
                  <a:pt x="15208" y="14503"/>
                </a:lnTo>
                <a:lnTo>
                  <a:pt x="15184" y="14527"/>
                </a:lnTo>
                <a:lnTo>
                  <a:pt x="15159" y="14552"/>
                </a:lnTo>
                <a:lnTo>
                  <a:pt x="15013" y="14917"/>
                </a:lnTo>
                <a:lnTo>
                  <a:pt x="14965" y="15087"/>
                </a:lnTo>
                <a:lnTo>
                  <a:pt x="14965" y="15282"/>
                </a:lnTo>
                <a:lnTo>
                  <a:pt x="14648" y="15355"/>
                </a:lnTo>
                <a:lnTo>
                  <a:pt x="14721" y="15038"/>
                </a:lnTo>
                <a:lnTo>
                  <a:pt x="14819" y="14673"/>
                </a:lnTo>
                <a:lnTo>
                  <a:pt x="14867" y="14308"/>
                </a:lnTo>
                <a:lnTo>
                  <a:pt x="14867" y="14284"/>
                </a:lnTo>
                <a:lnTo>
                  <a:pt x="14843" y="14235"/>
                </a:lnTo>
                <a:lnTo>
                  <a:pt x="14794" y="14211"/>
                </a:lnTo>
                <a:lnTo>
                  <a:pt x="14721" y="14235"/>
                </a:lnTo>
                <a:lnTo>
                  <a:pt x="14673" y="14260"/>
                </a:lnTo>
                <a:lnTo>
                  <a:pt x="14673" y="14284"/>
                </a:lnTo>
                <a:lnTo>
                  <a:pt x="14551" y="14625"/>
                </a:lnTo>
                <a:lnTo>
                  <a:pt x="14454" y="14965"/>
                </a:lnTo>
                <a:lnTo>
                  <a:pt x="14356" y="15184"/>
                </a:lnTo>
                <a:lnTo>
                  <a:pt x="14332" y="15306"/>
                </a:lnTo>
                <a:lnTo>
                  <a:pt x="14332" y="15403"/>
                </a:lnTo>
                <a:lnTo>
                  <a:pt x="14064" y="15428"/>
                </a:lnTo>
                <a:lnTo>
                  <a:pt x="14064" y="15428"/>
                </a:lnTo>
                <a:lnTo>
                  <a:pt x="14089" y="15379"/>
                </a:lnTo>
                <a:lnTo>
                  <a:pt x="14089" y="15330"/>
                </a:lnTo>
                <a:lnTo>
                  <a:pt x="14113" y="15063"/>
                </a:lnTo>
                <a:lnTo>
                  <a:pt x="14162" y="14771"/>
                </a:lnTo>
                <a:lnTo>
                  <a:pt x="14235" y="14503"/>
                </a:lnTo>
                <a:lnTo>
                  <a:pt x="14356" y="14260"/>
                </a:lnTo>
                <a:lnTo>
                  <a:pt x="14356" y="14211"/>
                </a:lnTo>
                <a:lnTo>
                  <a:pt x="14332" y="14162"/>
                </a:lnTo>
                <a:lnTo>
                  <a:pt x="14283" y="14138"/>
                </a:lnTo>
                <a:lnTo>
                  <a:pt x="14235" y="14162"/>
                </a:lnTo>
                <a:lnTo>
                  <a:pt x="14064" y="14430"/>
                </a:lnTo>
                <a:lnTo>
                  <a:pt x="13918" y="14722"/>
                </a:lnTo>
                <a:lnTo>
                  <a:pt x="13845" y="14868"/>
                </a:lnTo>
                <a:lnTo>
                  <a:pt x="13821" y="15014"/>
                </a:lnTo>
                <a:lnTo>
                  <a:pt x="13797" y="15160"/>
                </a:lnTo>
                <a:lnTo>
                  <a:pt x="13797" y="15330"/>
                </a:lnTo>
                <a:lnTo>
                  <a:pt x="13821" y="15379"/>
                </a:lnTo>
                <a:lnTo>
                  <a:pt x="13845" y="15428"/>
                </a:lnTo>
                <a:lnTo>
                  <a:pt x="13383" y="15428"/>
                </a:lnTo>
                <a:lnTo>
                  <a:pt x="13432" y="15209"/>
                </a:lnTo>
                <a:lnTo>
                  <a:pt x="13456" y="14990"/>
                </a:lnTo>
                <a:lnTo>
                  <a:pt x="13505" y="14771"/>
                </a:lnTo>
                <a:lnTo>
                  <a:pt x="13578" y="14552"/>
                </a:lnTo>
                <a:lnTo>
                  <a:pt x="13748" y="14114"/>
                </a:lnTo>
                <a:lnTo>
                  <a:pt x="13748" y="14089"/>
                </a:lnTo>
                <a:lnTo>
                  <a:pt x="13748" y="14065"/>
                </a:lnTo>
                <a:lnTo>
                  <a:pt x="13699" y="14016"/>
                </a:lnTo>
                <a:lnTo>
                  <a:pt x="13651" y="14016"/>
                </a:lnTo>
                <a:lnTo>
                  <a:pt x="13602" y="14065"/>
                </a:lnTo>
                <a:lnTo>
                  <a:pt x="13456" y="14260"/>
                </a:lnTo>
                <a:lnTo>
                  <a:pt x="13334" y="14454"/>
                </a:lnTo>
                <a:lnTo>
                  <a:pt x="13237" y="14673"/>
                </a:lnTo>
                <a:lnTo>
                  <a:pt x="13140" y="14917"/>
                </a:lnTo>
                <a:lnTo>
                  <a:pt x="13067" y="15136"/>
                </a:lnTo>
                <a:lnTo>
                  <a:pt x="13042" y="15282"/>
                </a:lnTo>
                <a:lnTo>
                  <a:pt x="13042" y="15403"/>
                </a:lnTo>
                <a:lnTo>
                  <a:pt x="12556" y="15330"/>
                </a:lnTo>
                <a:lnTo>
                  <a:pt x="12604" y="15038"/>
                </a:lnTo>
                <a:lnTo>
                  <a:pt x="12677" y="14746"/>
                </a:lnTo>
                <a:lnTo>
                  <a:pt x="12775" y="14479"/>
                </a:lnTo>
                <a:lnTo>
                  <a:pt x="12921" y="14211"/>
                </a:lnTo>
                <a:lnTo>
                  <a:pt x="12921" y="14162"/>
                </a:lnTo>
                <a:lnTo>
                  <a:pt x="12896" y="14114"/>
                </a:lnTo>
                <a:lnTo>
                  <a:pt x="12799" y="14114"/>
                </a:lnTo>
                <a:lnTo>
                  <a:pt x="12702" y="14235"/>
                </a:lnTo>
                <a:lnTo>
                  <a:pt x="12604" y="14357"/>
                </a:lnTo>
                <a:lnTo>
                  <a:pt x="12507" y="14479"/>
                </a:lnTo>
                <a:lnTo>
                  <a:pt x="12410" y="14649"/>
                </a:lnTo>
                <a:lnTo>
                  <a:pt x="12337" y="14795"/>
                </a:lnTo>
                <a:lnTo>
                  <a:pt x="12288" y="14965"/>
                </a:lnTo>
                <a:lnTo>
                  <a:pt x="12239" y="15136"/>
                </a:lnTo>
                <a:lnTo>
                  <a:pt x="12239" y="15282"/>
                </a:lnTo>
                <a:lnTo>
                  <a:pt x="11801" y="15233"/>
                </a:lnTo>
                <a:lnTo>
                  <a:pt x="11753" y="15209"/>
                </a:lnTo>
                <a:lnTo>
                  <a:pt x="11874" y="14941"/>
                </a:lnTo>
                <a:lnTo>
                  <a:pt x="11947" y="14673"/>
                </a:lnTo>
                <a:lnTo>
                  <a:pt x="12118" y="14114"/>
                </a:lnTo>
                <a:lnTo>
                  <a:pt x="12118" y="14089"/>
                </a:lnTo>
                <a:lnTo>
                  <a:pt x="12118" y="14065"/>
                </a:lnTo>
                <a:lnTo>
                  <a:pt x="12093" y="14065"/>
                </a:lnTo>
                <a:lnTo>
                  <a:pt x="12069" y="14089"/>
                </a:lnTo>
                <a:lnTo>
                  <a:pt x="11874" y="14357"/>
                </a:lnTo>
                <a:lnTo>
                  <a:pt x="11680" y="14600"/>
                </a:lnTo>
                <a:lnTo>
                  <a:pt x="11509" y="14868"/>
                </a:lnTo>
                <a:lnTo>
                  <a:pt x="11363" y="15136"/>
                </a:lnTo>
                <a:lnTo>
                  <a:pt x="11363" y="15160"/>
                </a:lnTo>
                <a:lnTo>
                  <a:pt x="10974" y="15087"/>
                </a:lnTo>
                <a:lnTo>
                  <a:pt x="11096" y="14990"/>
                </a:lnTo>
                <a:lnTo>
                  <a:pt x="11169" y="14868"/>
                </a:lnTo>
                <a:lnTo>
                  <a:pt x="11290" y="14600"/>
                </a:lnTo>
                <a:lnTo>
                  <a:pt x="11655" y="13870"/>
                </a:lnTo>
                <a:lnTo>
                  <a:pt x="11680" y="13846"/>
                </a:lnTo>
                <a:lnTo>
                  <a:pt x="11680" y="13822"/>
                </a:lnTo>
                <a:lnTo>
                  <a:pt x="11631" y="13773"/>
                </a:lnTo>
                <a:lnTo>
                  <a:pt x="11558" y="13773"/>
                </a:lnTo>
                <a:lnTo>
                  <a:pt x="11534" y="13797"/>
                </a:lnTo>
                <a:lnTo>
                  <a:pt x="11144" y="14406"/>
                </a:lnTo>
                <a:lnTo>
                  <a:pt x="10974" y="14722"/>
                </a:lnTo>
                <a:lnTo>
                  <a:pt x="10901" y="14868"/>
                </a:lnTo>
                <a:lnTo>
                  <a:pt x="10877" y="14941"/>
                </a:lnTo>
                <a:lnTo>
                  <a:pt x="10877" y="15038"/>
                </a:lnTo>
                <a:lnTo>
                  <a:pt x="10901" y="15063"/>
                </a:lnTo>
                <a:lnTo>
                  <a:pt x="10341" y="14941"/>
                </a:lnTo>
                <a:lnTo>
                  <a:pt x="10487" y="14625"/>
                </a:lnTo>
                <a:lnTo>
                  <a:pt x="10633" y="14333"/>
                </a:lnTo>
                <a:lnTo>
                  <a:pt x="10804" y="14041"/>
                </a:lnTo>
                <a:lnTo>
                  <a:pt x="10998" y="13773"/>
                </a:lnTo>
                <a:lnTo>
                  <a:pt x="11023" y="13724"/>
                </a:lnTo>
                <a:lnTo>
                  <a:pt x="10998" y="13700"/>
                </a:lnTo>
                <a:lnTo>
                  <a:pt x="10950" y="13676"/>
                </a:lnTo>
                <a:lnTo>
                  <a:pt x="10901" y="13700"/>
                </a:lnTo>
                <a:lnTo>
                  <a:pt x="10658" y="13943"/>
                </a:lnTo>
                <a:lnTo>
                  <a:pt x="10414" y="14211"/>
                </a:lnTo>
                <a:lnTo>
                  <a:pt x="10317" y="14357"/>
                </a:lnTo>
                <a:lnTo>
                  <a:pt x="10220" y="14503"/>
                </a:lnTo>
                <a:lnTo>
                  <a:pt x="10147" y="14673"/>
                </a:lnTo>
                <a:lnTo>
                  <a:pt x="10098" y="14844"/>
                </a:lnTo>
                <a:lnTo>
                  <a:pt x="10098" y="14892"/>
                </a:lnTo>
                <a:lnTo>
                  <a:pt x="9709" y="14771"/>
                </a:lnTo>
                <a:lnTo>
                  <a:pt x="9757" y="14576"/>
                </a:lnTo>
                <a:lnTo>
                  <a:pt x="9830" y="14381"/>
                </a:lnTo>
                <a:lnTo>
                  <a:pt x="10001" y="13968"/>
                </a:lnTo>
                <a:lnTo>
                  <a:pt x="10147" y="13530"/>
                </a:lnTo>
                <a:lnTo>
                  <a:pt x="10147" y="13505"/>
                </a:lnTo>
                <a:lnTo>
                  <a:pt x="10122" y="13530"/>
                </a:lnTo>
                <a:lnTo>
                  <a:pt x="9879" y="13919"/>
                </a:lnTo>
                <a:lnTo>
                  <a:pt x="9636" y="14308"/>
                </a:lnTo>
                <a:lnTo>
                  <a:pt x="9539" y="14503"/>
                </a:lnTo>
                <a:lnTo>
                  <a:pt x="9466" y="14698"/>
                </a:lnTo>
                <a:lnTo>
                  <a:pt x="8906" y="14527"/>
                </a:lnTo>
                <a:lnTo>
                  <a:pt x="8979" y="14430"/>
                </a:lnTo>
                <a:lnTo>
                  <a:pt x="9028" y="14308"/>
                </a:lnTo>
                <a:lnTo>
                  <a:pt x="9149" y="14089"/>
                </a:lnTo>
                <a:lnTo>
                  <a:pt x="9344" y="13724"/>
                </a:lnTo>
                <a:lnTo>
                  <a:pt x="9417" y="13554"/>
                </a:lnTo>
                <a:lnTo>
                  <a:pt x="9490" y="13359"/>
                </a:lnTo>
                <a:lnTo>
                  <a:pt x="9490" y="13311"/>
                </a:lnTo>
                <a:lnTo>
                  <a:pt x="9441" y="13286"/>
                </a:lnTo>
                <a:lnTo>
                  <a:pt x="9393" y="13262"/>
                </a:lnTo>
                <a:lnTo>
                  <a:pt x="9368" y="13311"/>
                </a:lnTo>
                <a:lnTo>
                  <a:pt x="9247" y="13481"/>
                </a:lnTo>
                <a:lnTo>
                  <a:pt x="9149" y="13627"/>
                </a:lnTo>
                <a:lnTo>
                  <a:pt x="8906" y="13943"/>
                </a:lnTo>
                <a:lnTo>
                  <a:pt x="8736" y="14162"/>
                </a:lnTo>
                <a:lnTo>
                  <a:pt x="8663" y="14284"/>
                </a:lnTo>
                <a:lnTo>
                  <a:pt x="8638" y="14430"/>
                </a:lnTo>
                <a:lnTo>
                  <a:pt x="8419" y="14333"/>
                </a:lnTo>
                <a:lnTo>
                  <a:pt x="8492" y="14065"/>
                </a:lnTo>
                <a:lnTo>
                  <a:pt x="8541" y="13846"/>
                </a:lnTo>
                <a:lnTo>
                  <a:pt x="8711" y="13384"/>
                </a:lnTo>
                <a:lnTo>
                  <a:pt x="8833" y="13165"/>
                </a:lnTo>
                <a:lnTo>
                  <a:pt x="8955" y="12946"/>
                </a:lnTo>
                <a:lnTo>
                  <a:pt x="8955" y="12897"/>
                </a:lnTo>
                <a:lnTo>
                  <a:pt x="8930" y="12848"/>
                </a:lnTo>
                <a:lnTo>
                  <a:pt x="8882" y="12848"/>
                </a:lnTo>
                <a:lnTo>
                  <a:pt x="8833" y="12873"/>
                </a:lnTo>
                <a:lnTo>
                  <a:pt x="8687" y="13092"/>
                </a:lnTo>
                <a:lnTo>
                  <a:pt x="8565" y="13286"/>
                </a:lnTo>
                <a:lnTo>
                  <a:pt x="8444" y="13505"/>
                </a:lnTo>
                <a:lnTo>
                  <a:pt x="8322" y="13749"/>
                </a:lnTo>
                <a:lnTo>
                  <a:pt x="8225" y="13968"/>
                </a:lnTo>
                <a:lnTo>
                  <a:pt x="8176" y="14089"/>
                </a:lnTo>
                <a:lnTo>
                  <a:pt x="8152" y="14211"/>
                </a:lnTo>
                <a:lnTo>
                  <a:pt x="7762" y="14041"/>
                </a:lnTo>
                <a:lnTo>
                  <a:pt x="7908" y="13627"/>
                </a:lnTo>
                <a:lnTo>
                  <a:pt x="8103" y="13213"/>
                </a:lnTo>
                <a:lnTo>
                  <a:pt x="8322" y="12800"/>
                </a:lnTo>
                <a:lnTo>
                  <a:pt x="8322" y="12751"/>
                </a:lnTo>
                <a:lnTo>
                  <a:pt x="8298" y="12727"/>
                </a:lnTo>
                <a:lnTo>
                  <a:pt x="8249" y="12727"/>
                </a:lnTo>
                <a:lnTo>
                  <a:pt x="7908" y="13140"/>
                </a:lnTo>
                <a:lnTo>
                  <a:pt x="7762" y="13335"/>
                </a:lnTo>
                <a:lnTo>
                  <a:pt x="7616" y="13578"/>
                </a:lnTo>
                <a:lnTo>
                  <a:pt x="7543" y="13700"/>
                </a:lnTo>
                <a:lnTo>
                  <a:pt x="7470" y="13870"/>
                </a:lnTo>
                <a:lnTo>
                  <a:pt x="7130" y="13700"/>
                </a:lnTo>
                <a:lnTo>
                  <a:pt x="7154" y="13554"/>
                </a:lnTo>
                <a:lnTo>
                  <a:pt x="7178" y="13408"/>
                </a:lnTo>
                <a:lnTo>
                  <a:pt x="7300" y="13165"/>
                </a:lnTo>
                <a:lnTo>
                  <a:pt x="7495" y="12751"/>
                </a:lnTo>
                <a:lnTo>
                  <a:pt x="7689" y="12313"/>
                </a:lnTo>
                <a:lnTo>
                  <a:pt x="7689" y="12289"/>
                </a:lnTo>
                <a:lnTo>
                  <a:pt x="7665" y="12264"/>
                </a:lnTo>
                <a:lnTo>
                  <a:pt x="7641" y="12264"/>
                </a:lnTo>
                <a:lnTo>
                  <a:pt x="7616" y="12289"/>
                </a:lnTo>
                <a:lnTo>
                  <a:pt x="7397" y="12581"/>
                </a:lnTo>
                <a:lnTo>
                  <a:pt x="7178" y="12873"/>
                </a:lnTo>
                <a:lnTo>
                  <a:pt x="7081" y="13043"/>
                </a:lnTo>
                <a:lnTo>
                  <a:pt x="7008" y="13189"/>
                </a:lnTo>
                <a:lnTo>
                  <a:pt x="6935" y="13359"/>
                </a:lnTo>
                <a:lnTo>
                  <a:pt x="6886" y="13530"/>
                </a:lnTo>
                <a:lnTo>
                  <a:pt x="6570" y="13335"/>
                </a:lnTo>
                <a:lnTo>
                  <a:pt x="6692" y="13043"/>
                </a:lnTo>
                <a:lnTo>
                  <a:pt x="6813" y="12751"/>
                </a:lnTo>
                <a:lnTo>
                  <a:pt x="7105" y="12216"/>
                </a:lnTo>
                <a:lnTo>
                  <a:pt x="7130" y="12191"/>
                </a:lnTo>
                <a:lnTo>
                  <a:pt x="7105" y="12167"/>
                </a:lnTo>
                <a:lnTo>
                  <a:pt x="7057" y="12167"/>
                </a:lnTo>
                <a:lnTo>
                  <a:pt x="6838" y="12386"/>
                </a:lnTo>
                <a:lnTo>
                  <a:pt x="6619" y="12629"/>
                </a:lnTo>
                <a:lnTo>
                  <a:pt x="6448" y="12897"/>
                </a:lnTo>
                <a:lnTo>
                  <a:pt x="6327" y="13165"/>
                </a:lnTo>
                <a:lnTo>
                  <a:pt x="6254" y="13165"/>
                </a:lnTo>
                <a:lnTo>
                  <a:pt x="6181" y="13189"/>
                </a:lnTo>
                <a:lnTo>
                  <a:pt x="6132" y="13238"/>
                </a:lnTo>
                <a:lnTo>
                  <a:pt x="6083" y="13286"/>
                </a:lnTo>
                <a:lnTo>
                  <a:pt x="5937" y="13238"/>
                </a:lnTo>
                <a:lnTo>
                  <a:pt x="5791" y="13213"/>
                </a:lnTo>
                <a:lnTo>
                  <a:pt x="5816" y="13140"/>
                </a:lnTo>
                <a:lnTo>
                  <a:pt x="6059" y="12654"/>
                </a:lnTo>
                <a:lnTo>
                  <a:pt x="6254" y="12264"/>
                </a:lnTo>
                <a:lnTo>
                  <a:pt x="6351" y="12045"/>
                </a:lnTo>
                <a:lnTo>
                  <a:pt x="6424" y="11851"/>
                </a:lnTo>
                <a:lnTo>
                  <a:pt x="6424" y="11826"/>
                </a:lnTo>
                <a:lnTo>
                  <a:pt x="6400" y="11802"/>
                </a:lnTo>
                <a:lnTo>
                  <a:pt x="6375" y="11802"/>
                </a:lnTo>
                <a:lnTo>
                  <a:pt x="6351" y="11826"/>
                </a:lnTo>
                <a:lnTo>
                  <a:pt x="6108" y="12143"/>
                </a:lnTo>
                <a:lnTo>
                  <a:pt x="5864" y="12459"/>
                </a:lnTo>
                <a:lnTo>
                  <a:pt x="5743" y="12654"/>
                </a:lnTo>
                <a:lnTo>
                  <a:pt x="5621" y="12824"/>
                </a:lnTo>
                <a:lnTo>
                  <a:pt x="5548" y="13019"/>
                </a:lnTo>
                <a:lnTo>
                  <a:pt x="5475" y="13213"/>
                </a:lnTo>
                <a:lnTo>
                  <a:pt x="5451" y="13213"/>
                </a:lnTo>
                <a:lnTo>
                  <a:pt x="5183" y="13189"/>
                </a:lnTo>
                <a:lnTo>
                  <a:pt x="4891" y="13213"/>
                </a:lnTo>
                <a:lnTo>
                  <a:pt x="5037" y="12921"/>
                </a:lnTo>
                <a:lnTo>
                  <a:pt x="5353" y="12410"/>
                </a:lnTo>
                <a:lnTo>
                  <a:pt x="5451" y="12240"/>
                </a:lnTo>
                <a:lnTo>
                  <a:pt x="5524" y="12070"/>
                </a:lnTo>
                <a:lnTo>
                  <a:pt x="5548" y="11972"/>
                </a:lnTo>
                <a:lnTo>
                  <a:pt x="5548" y="11899"/>
                </a:lnTo>
                <a:lnTo>
                  <a:pt x="5524" y="11802"/>
                </a:lnTo>
                <a:lnTo>
                  <a:pt x="5475" y="11729"/>
                </a:lnTo>
                <a:lnTo>
                  <a:pt x="5451" y="11729"/>
                </a:lnTo>
                <a:lnTo>
                  <a:pt x="5451" y="11753"/>
                </a:lnTo>
                <a:lnTo>
                  <a:pt x="5426" y="11802"/>
                </a:lnTo>
                <a:lnTo>
                  <a:pt x="5378" y="11875"/>
                </a:lnTo>
                <a:lnTo>
                  <a:pt x="5280" y="11997"/>
                </a:lnTo>
                <a:lnTo>
                  <a:pt x="4988" y="12435"/>
                </a:lnTo>
                <a:lnTo>
                  <a:pt x="4745" y="12800"/>
                </a:lnTo>
                <a:lnTo>
                  <a:pt x="4623" y="13019"/>
                </a:lnTo>
                <a:lnTo>
                  <a:pt x="4599" y="13140"/>
                </a:lnTo>
                <a:lnTo>
                  <a:pt x="4599" y="13238"/>
                </a:lnTo>
                <a:lnTo>
                  <a:pt x="4599" y="13262"/>
                </a:lnTo>
                <a:lnTo>
                  <a:pt x="4575" y="13262"/>
                </a:lnTo>
                <a:lnTo>
                  <a:pt x="4550" y="11802"/>
                </a:lnTo>
                <a:lnTo>
                  <a:pt x="4550" y="10537"/>
                </a:lnTo>
                <a:lnTo>
                  <a:pt x="4526" y="9271"/>
                </a:lnTo>
                <a:lnTo>
                  <a:pt x="4477" y="8396"/>
                </a:lnTo>
                <a:lnTo>
                  <a:pt x="4477" y="7520"/>
                </a:lnTo>
                <a:lnTo>
                  <a:pt x="4453" y="7130"/>
                </a:lnTo>
                <a:lnTo>
                  <a:pt x="4453" y="6863"/>
                </a:lnTo>
                <a:lnTo>
                  <a:pt x="4453" y="6595"/>
                </a:lnTo>
                <a:lnTo>
                  <a:pt x="4648" y="6619"/>
                </a:lnTo>
                <a:lnTo>
                  <a:pt x="4818" y="6619"/>
                </a:lnTo>
                <a:lnTo>
                  <a:pt x="5183" y="6595"/>
                </a:lnTo>
                <a:lnTo>
                  <a:pt x="5791" y="6595"/>
                </a:lnTo>
                <a:lnTo>
                  <a:pt x="6010" y="6571"/>
                </a:lnTo>
                <a:lnTo>
                  <a:pt x="6108" y="6522"/>
                </a:lnTo>
                <a:lnTo>
                  <a:pt x="6156" y="6449"/>
                </a:lnTo>
                <a:lnTo>
                  <a:pt x="6546" y="6230"/>
                </a:lnTo>
                <a:lnTo>
                  <a:pt x="6935" y="5962"/>
                </a:lnTo>
                <a:lnTo>
                  <a:pt x="7300" y="5646"/>
                </a:lnTo>
                <a:lnTo>
                  <a:pt x="7665" y="5330"/>
                </a:lnTo>
                <a:lnTo>
                  <a:pt x="8006" y="4989"/>
                </a:lnTo>
                <a:lnTo>
                  <a:pt x="8322" y="4648"/>
                </a:lnTo>
                <a:lnTo>
                  <a:pt x="8930" y="3943"/>
                </a:lnTo>
                <a:lnTo>
                  <a:pt x="9003" y="3870"/>
                </a:lnTo>
                <a:lnTo>
                  <a:pt x="9003" y="3797"/>
                </a:lnTo>
                <a:lnTo>
                  <a:pt x="9003" y="3699"/>
                </a:lnTo>
                <a:lnTo>
                  <a:pt x="8979" y="3626"/>
                </a:lnTo>
                <a:lnTo>
                  <a:pt x="9125" y="3456"/>
                </a:lnTo>
                <a:lnTo>
                  <a:pt x="9247" y="3286"/>
                </a:lnTo>
                <a:lnTo>
                  <a:pt x="9514" y="2872"/>
                </a:lnTo>
                <a:lnTo>
                  <a:pt x="9709" y="2434"/>
                </a:lnTo>
                <a:lnTo>
                  <a:pt x="9855" y="2020"/>
                </a:lnTo>
                <a:lnTo>
                  <a:pt x="10074" y="1266"/>
                </a:lnTo>
                <a:lnTo>
                  <a:pt x="10195" y="877"/>
                </a:lnTo>
                <a:lnTo>
                  <a:pt x="10341" y="512"/>
                </a:lnTo>
                <a:lnTo>
                  <a:pt x="10341" y="488"/>
                </a:lnTo>
                <a:close/>
                <a:moveTo>
                  <a:pt x="10536" y="1"/>
                </a:moveTo>
                <a:lnTo>
                  <a:pt x="10366" y="25"/>
                </a:lnTo>
                <a:lnTo>
                  <a:pt x="10195" y="74"/>
                </a:lnTo>
                <a:lnTo>
                  <a:pt x="10049" y="171"/>
                </a:lnTo>
                <a:lnTo>
                  <a:pt x="10025" y="196"/>
                </a:lnTo>
                <a:lnTo>
                  <a:pt x="9952" y="244"/>
                </a:lnTo>
                <a:lnTo>
                  <a:pt x="9903" y="293"/>
                </a:lnTo>
                <a:lnTo>
                  <a:pt x="9782" y="415"/>
                </a:lnTo>
                <a:lnTo>
                  <a:pt x="9709" y="585"/>
                </a:lnTo>
                <a:lnTo>
                  <a:pt x="9636" y="780"/>
                </a:lnTo>
                <a:lnTo>
                  <a:pt x="9539" y="1169"/>
                </a:lnTo>
                <a:lnTo>
                  <a:pt x="9466" y="1509"/>
                </a:lnTo>
                <a:lnTo>
                  <a:pt x="9320" y="1972"/>
                </a:lnTo>
                <a:lnTo>
                  <a:pt x="9247" y="2215"/>
                </a:lnTo>
                <a:lnTo>
                  <a:pt x="9149" y="2458"/>
                </a:lnTo>
                <a:lnTo>
                  <a:pt x="9003" y="2726"/>
                </a:lnTo>
                <a:lnTo>
                  <a:pt x="8833" y="2994"/>
                </a:lnTo>
                <a:lnTo>
                  <a:pt x="8663" y="3286"/>
                </a:lnTo>
                <a:lnTo>
                  <a:pt x="8614" y="3407"/>
                </a:lnTo>
                <a:lnTo>
                  <a:pt x="8565" y="3578"/>
                </a:lnTo>
                <a:lnTo>
                  <a:pt x="7324" y="4867"/>
                </a:lnTo>
                <a:lnTo>
                  <a:pt x="6692" y="5500"/>
                </a:lnTo>
                <a:lnTo>
                  <a:pt x="6035" y="6108"/>
                </a:lnTo>
                <a:lnTo>
                  <a:pt x="5937" y="6084"/>
                </a:lnTo>
                <a:lnTo>
                  <a:pt x="5524" y="6084"/>
                </a:lnTo>
                <a:lnTo>
                  <a:pt x="5110" y="6133"/>
                </a:lnTo>
                <a:lnTo>
                  <a:pt x="4867" y="6133"/>
                </a:lnTo>
                <a:lnTo>
                  <a:pt x="4599" y="6157"/>
                </a:lnTo>
                <a:lnTo>
                  <a:pt x="4599" y="6157"/>
                </a:lnTo>
                <a:lnTo>
                  <a:pt x="4623" y="6133"/>
                </a:lnTo>
                <a:lnTo>
                  <a:pt x="4623" y="6084"/>
                </a:lnTo>
                <a:lnTo>
                  <a:pt x="4599" y="5987"/>
                </a:lnTo>
                <a:lnTo>
                  <a:pt x="4526" y="5914"/>
                </a:lnTo>
                <a:lnTo>
                  <a:pt x="4453" y="5889"/>
                </a:lnTo>
                <a:lnTo>
                  <a:pt x="4404" y="5816"/>
                </a:lnTo>
                <a:lnTo>
                  <a:pt x="4331" y="5768"/>
                </a:lnTo>
                <a:lnTo>
                  <a:pt x="4112" y="5670"/>
                </a:lnTo>
                <a:lnTo>
                  <a:pt x="3869" y="5622"/>
                </a:lnTo>
                <a:lnTo>
                  <a:pt x="3626" y="5597"/>
                </a:lnTo>
                <a:lnTo>
                  <a:pt x="2871" y="5597"/>
                </a:lnTo>
                <a:lnTo>
                  <a:pt x="2385" y="5646"/>
                </a:lnTo>
                <a:lnTo>
                  <a:pt x="2166" y="5646"/>
                </a:lnTo>
                <a:lnTo>
                  <a:pt x="1922" y="5622"/>
                </a:lnTo>
                <a:lnTo>
                  <a:pt x="1412" y="5597"/>
                </a:lnTo>
                <a:lnTo>
                  <a:pt x="1144" y="5597"/>
                </a:lnTo>
                <a:lnTo>
                  <a:pt x="901" y="5622"/>
                </a:lnTo>
                <a:lnTo>
                  <a:pt x="682" y="5670"/>
                </a:lnTo>
                <a:lnTo>
                  <a:pt x="463" y="5792"/>
                </a:lnTo>
                <a:lnTo>
                  <a:pt x="365" y="5792"/>
                </a:lnTo>
                <a:lnTo>
                  <a:pt x="317" y="5841"/>
                </a:lnTo>
                <a:lnTo>
                  <a:pt x="292" y="5889"/>
                </a:lnTo>
                <a:lnTo>
                  <a:pt x="244" y="6133"/>
                </a:lnTo>
                <a:lnTo>
                  <a:pt x="219" y="6400"/>
                </a:lnTo>
                <a:lnTo>
                  <a:pt x="219" y="6911"/>
                </a:lnTo>
                <a:lnTo>
                  <a:pt x="195" y="7422"/>
                </a:lnTo>
                <a:lnTo>
                  <a:pt x="171" y="7933"/>
                </a:lnTo>
                <a:lnTo>
                  <a:pt x="146" y="8493"/>
                </a:lnTo>
                <a:lnTo>
                  <a:pt x="146" y="9028"/>
                </a:lnTo>
                <a:lnTo>
                  <a:pt x="146" y="10123"/>
                </a:lnTo>
                <a:lnTo>
                  <a:pt x="171" y="10707"/>
                </a:lnTo>
                <a:lnTo>
                  <a:pt x="171" y="11267"/>
                </a:lnTo>
                <a:lnTo>
                  <a:pt x="122" y="12386"/>
                </a:lnTo>
                <a:lnTo>
                  <a:pt x="98" y="13530"/>
                </a:lnTo>
                <a:lnTo>
                  <a:pt x="98" y="14162"/>
                </a:lnTo>
                <a:lnTo>
                  <a:pt x="73" y="14479"/>
                </a:lnTo>
                <a:lnTo>
                  <a:pt x="25" y="14795"/>
                </a:lnTo>
                <a:lnTo>
                  <a:pt x="0" y="14868"/>
                </a:lnTo>
                <a:lnTo>
                  <a:pt x="25" y="14965"/>
                </a:lnTo>
                <a:lnTo>
                  <a:pt x="73" y="15014"/>
                </a:lnTo>
                <a:lnTo>
                  <a:pt x="122" y="15063"/>
                </a:lnTo>
                <a:lnTo>
                  <a:pt x="195" y="15087"/>
                </a:lnTo>
                <a:lnTo>
                  <a:pt x="268" y="15111"/>
                </a:lnTo>
                <a:lnTo>
                  <a:pt x="341" y="15087"/>
                </a:lnTo>
                <a:lnTo>
                  <a:pt x="414" y="15038"/>
                </a:lnTo>
                <a:lnTo>
                  <a:pt x="463" y="15087"/>
                </a:lnTo>
                <a:lnTo>
                  <a:pt x="536" y="15111"/>
                </a:lnTo>
                <a:lnTo>
                  <a:pt x="998" y="15136"/>
                </a:lnTo>
                <a:lnTo>
                  <a:pt x="1460" y="15136"/>
                </a:lnTo>
                <a:lnTo>
                  <a:pt x="1922" y="15111"/>
                </a:lnTo>
                <a:lnTo>
                  <a:pt x="2385" y="15087"/>
                </a:lnTo>
                <a:lnTo>
                  <a:pt x="2482" y="15087"/>
                </a:lnTo>
                <a:lnTo>
                  <a:pt x="3309" y="15014"/>
                </a:lnTo>
                <a:lnTo>
                  <a:pt x="3723" y="14990"/>
                </a:lnTo>
                <a:lnTo>
                  <a:pt x="4112" y="14965"/>
                </a:lnTo>
                <a:lnTo>
                  <a:pt x="4137" y="14965"/>
                </a:lnTo>
                <a:lnTo>
                  <a:pt x="4185" y="14990"/>
                </a:lnTo>
                <a:lnTo>
                  <a:pt x="4234" y="15014"/>
                </a:lnTo>
                <a:lnTo>
                  <a:pt x="4356" y="15014"/>
                </a:lnTo>
                <a:lnTo>
                  <a:pt x="4453" y="14941"/>
                </a:lnTo>
                <a:lnTo>
                  <a:pt x="4502" y="14917"/>
                </a:lnTo>
                <a:lnTo>
                  <a:pt x="4526" y="14868"/>
                </a:lnTo>
                <a:lnTo>
                  <a:pt x="4575" y="14746"/>
                </a:lnTo>
                <a:lnTo>
                  <a:pt x="4599" y="14600"/>
                </a:lnTo>
                <a:lnTo>
                  <a:pt x="4599" y="14333"/>
                </a:lnTo>
                <a:lnTo>
                  <a:pt x="4599" y="14065"/>
                </a:lnTo>
                <a:lnTo>
                  <a:pt x="4575" y="13797"/>
                </a:lnTo>
                <a:lnTo>
                  <a:pt x="4599" y="13773"/>
                </a:lnTo>
                <a:lnTo>
                  <a:pt x="5037" y="13724"/>
                </a:lnTo>
                <a:lnTo>
                  <a:pt x="5451" y="13676"/>
                </a:lnTo>
                <a:lnTo>
                  <a:pt x="5791" y="13700"/>
                </a:lnTo>
                <a:lnTo>
                  <a:pt x="5986" y="13676"/>
                </a:lnTo>
                <a:lnTo>
                  <a:pt x="6132" y="13627"/>
                </a:lnTo>
                <a:lnTo>
                  <a:pt x="6156" y="13651"/>
                </a:lnTo>
                <a:lnTo>
                  <a:pt x="6521" y="13895"/>
                </a:lnTo>
                <a:lnTo>
                  <a:pt x="6886" y="14138"/>
                </a:lnTo>
                <a:lnTo>
                  <a:pt x="7276" y="14357"/>
                </a:lnTo>
                <a:lnTo>
                  <a:pt x="7665" y="14552"/>
                </a:lnTo>
                <a:lnTo>
                  <a:pt x="8054" y="14722"/>
                </a:lnTo>
                <a:lnTo>
                  <a:pt x="8444" y="14892"/>
                </a:lnTo>
                <a:lnTo>
                  <a:pt x="8833" y="15038"/>
                </a:lnTo>
                <a:lnTo>
                  <a:pt x="9247" y="15160"/>
                </a:lnTo>
                <a:lnTo>
                  <a:pt x="10074" y="15403"/>
                </a:lnTo>
                <a:lnTo>
                  <a:pt x="10925" y="15574"/>
                </a:lnTo>
                <a:lnTo>
                  <a:pt x="11777" y="15695"/>
                </a:lnTo>
                <a:lnTo>
                  <a:pt x="12653" y="15817"/>
                </a:lnTo>
                <a:lnTo>
                  <a:pt x="13310" y="15866"/>
                </a:lnTo>
                <a:lnTo>
                  <a:pt x="13651" y="15890"/>
                </a:lnTo>
                <a:lnTo>
                  <a:pt x="14016" y="15866"/>
                </a:lnTo>
                <a:lnTo>
                  <a:pt x="14356" y="15866"/>
                </a:lnTo>
                <a:lnTo>
                  <a:pt x="14697" y="15793"/>
                </a:lnTo>
                <a:lnTo>
                  <a:pt x="15013" y="15720"/>
                </a:lnTo>
                <a:lnTo>
                  <a:pt x="15330" y="15598"/>
                </a:lnTo>
                <a:lnTo>
                  <a:pt x="15476" y="15525"/>
                </a:lnTo>
                <a:lnTo>
                  <a:pt x="15597" y="15452"/>
                </a:lnTo>
                <a:lnTo>
                  <a:pt x="15719" y="15355"/>
                </a:lnTo>
                <a:lnTo>
                  <a:pt x="15792" y="15257"/>
                </a:lnTo>
                <a:lnTo>
                  <a:pt x="15865" y="15160"/>
                </a:lnTo>
                <a:lnTo>
                  <a:pt x="15914" y="15038"/>
                </a:lnTo>
                <a:lnTo>
                  <a:pt x="15962" y="14941"/>
                </a:lnTo>
                <a:lnTo>
                  <a:pt x="15987" y="14819"/>
                </a:lnTo>
                <a:lnTo>
                  <a:pt x="16011" y="14552"/>
                </a:lnTo>
                <a:lnTo>
                  <a:pt x="15987" y="14284"/>
                </a:lnTo>
                <a:lnTo>
                  <a:pt x="15938" y="14016"/>
                </a:lnTo>
                <a:lnTo>
                  <a:pt x="15865" y="13749"/>
                </a:lnTo>
                <a:lnTo>
                  <a:pt x="15987" y="13651"/>
                </a:lnTo>
                <a:lnTo>
                  <a:pt x="16084" y="13530"/>
                </a:lnTo>
                <a:lnTo>
                  <a:pt x="16181" y="13408"/>
                </a:lnTo>
                <a:lnTo>
                  <a:pt x="16254" y="13262"/>
                </a:lnTo>
                <a:lnTo>
                  <a:pt x="16376" y="12946"/>
                </a:lnTo>
                <a:lnTo>
                  <a:pt x="16425" y="12654"/>
                </a:lnTo>
                <a:lnTo>
                  <a:pt x="16449" y="12410"/>
                </a:lnTo>
                <a:lnTo>
                  <a:pt x="16449" y="12070"/>
                </a:lnTo>
                <a:lnTo>
                  <a:pt x="16425" y="11875"/>
                </a:lnTo>
                <a:lnTo>
                  <a:pt x="16400" y="11680"/>
                </a:lnTo>
                <a:lnTo>
                  <a:pt x="16352" y="11534"/>
                </a:lnTo>
                <a:lnTo>
                  <a:pt x="16279" y="11388"/>
                </a:lnTo>
                <a:lnTo>
                  <a:pt x="16425" y="11267"/>
                </a:lnTo>
                <a:lnTo>
                  <a:pt x="16546" y="11096"/>
                </a:lnTo>
                <a:lnTo>
                  <a:pt x="16668" y="10926"/>
                </a:lnTo>
                <a:lnTo>
                  <a:pt x="16765" y="10756"/>
                </a:lnTo>
                <a:lnTo>
                  <a:pt x="16838" y="10561"/>
                </a:lnTo>
                <a:lnTo>
                  <a:pt x="16887" y="10342"/>
                </a:lnTo>
                <a:lnTo>
                  <a:pt x="16911" y="10147"/>
                </a:lnTo>
                <a:lnTo>
                  <a:pt x="16936" y="9953"/>
                </a:lnTo>
                <a:lnTo>
                  <a:pt x="16911" y="9758"/>
                </a:lnTo>
                <a:lnTo>
                  <a:pt x="16838" y="9515"/>
                </a:lnTo>
                <a:lnTo>
                  <a:pt x="16717" y="9271"/>
                </a:lnTo>
                <a:lnTo>
                  <a:pt x="16571" y="9053"/>
                </a:lnTo>
                <a:lnTo>
                  <a:pt x="16717" y="8931"/>
                </a:lnTo>
                <a:lnTo>
                  <a:pt x="16838" y="8785"/>
                </a:lnTo>
                <a:lnTo>
                  <a:pt x="16936" y="8615"/>
                </a:lnTo>
                <a:lnTo>
                  <a:pt x="17033" y="8444"/>
                </a:lnTo>
                <a:lnTo>
                  <a:pt x="17106" y="8274"/>
                </a:lnTo>
                <a:lnTo>
                  <a:pt x="17155" y="8079"/>
                </a:lnTo>
                <a:lnTo>
                  <a:pt x="17179" y="7885"/>
                </a:lnTo>
                <a:lnTo>
                  <a:pt x="17203" y="7690"/>
                </a:lnTo>
                <a:lnTo>
                  <a:pt x="17179" y="7447"/>
                </a:lnTo>
                <a:lnTo>
                  <a:pt x="17106" y="7252"/>
                </a:lnTo>
                <a:lnTo>
                  <a:pt x="17009" y="7057"/>
                </a:lnTo>
                <a:lnTo>
                  <a:pt x="16887" y="6887"/>
                </a:lnTo>
                <a:lnTo>
                  <a:pt x="16717" y="6741"/>
                </a:lnTo>
                <a:lnTo>
                  <a:pt x="16546" y="6619"/>
                </a:lnTo>
                <a:lnTo>
                  <a:pt x="16352" y="6498"/>
                </a:lnTo>
                <a:lnTo>
                  <a:pt x="16157" y="6400"/>
                </a:lnTo>
                <a:lnTo>
                  <a:pt x="15938" y="6303"/>
                </a:lnTo>
                <a:lnTo>
                  <a:pt x="15719" y="6206"/>
                </a:lnTo>
                <a:lnTo>
                  <a:pt x="15232" y="6084"/>
                </a:lnTo>
                <a:lnTo>
                  <a:pt x="14746" y="5987"/>
                </a:lnTo>
                <a:lnTo>
                  <a:pt x="14259" y="5938"/>
                </a:lnTo>
                <a:lnTo>
                  <a:pt x="13845" y="5889"/>
                </a:lnTo>
                <a:lnTo>
                  <a:pt x="13432" y="5865"/>
                </a:lnTo>
                <a:lnTo>
                  <a:pt x="12604" y="5841"/>
                </a:lnTo>
                <a:lnTo>
                  <a:pt x="11607" y="5841"/>
                </a:lnTo>
                <a:lnTo>
                  <a:pt x="11266" y="5865"/>
                </a:lnTo>
                <a:lnTo>
                  <a:pt x="11461" y="5354"/>
                </a:lnTo>
                <a:lnTo>
                  <a:pt x="11655" y="4843"/>
                </a:lnTo>
                <a:lnTo>
                  <a:pt x="11826" y="4308"/>
                </a:lnTo>
                <a:lnTo>
                  <a:pt x="11996" y="3797"/>
                </a:lnTo>
                <a:lnTo>
                  <a:pt x="12142" y="3261"/>
                </a:lnTo>
                <a:lnTo>
                  <a:pt x="12239" y="2726"/>
                </a:lnTo>
                <a:lnTo>
                  <a:pt x="12264" y="2458"/>
                </a:lnTo>
                <a:lnTo>
                  <a:pt x="12264" y="2191"/>
                </a:lnTo>
                <a:lnTo>
                  <a:pt x="12239" y="1899"/>
                </a:lnTo>
                <a:lnTo>
                  <a:pt x="12215" y="1631"/>
                </a:lnTo>
                <a:lnTo>
                  <a:pt x="12166" y="1412"/>
                </a:lnTo>
                <a:lnTo>
                  <a:pt x="12118" y="1217"/>
                </a:lnTo>
                <a:lnTo>
                  <a:pt x="12045" y="1023"/>
                </a:lnTo>
                <a:lnTo>
                  <a:pt x="11972" y="853"/>
                </a:lnTo>
                <a:lnTo>
                  <a:pt x="11850" y="682"/>
                </a:lnTo>
                <a:lnTo>
                  <a:pt x="11728" y="512"/>
                </a:lnTo>
                <a:lnTo>
                  <a:pt x="11582" y="366"/>
                </a:lnTo>
                <a:lnTo>
                  <a:pt x="11412" y="220"/>
                </a:lnTo>
                <a:lnTo>
                  <a:pt x="11266" y="147"/>
                </a:lnTo>
                <a:lnTo>
                  <a:pt x="11120" y="74"/>
                </a:lnTo>
                <a:lnTo>
                  <a:pt x="10925" y="25"/>
                </a:lnTo>
                <a:lnTo>
                  <a:pt x="10731" y="1"/>
                </a:lnTo>
                <a:close/>
              </a:path>
            </a:pathLst>
          </a:cu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0"/>
          <p:cNvSpPr txBox="1">
            <a:spLocks noGrp="1"/>
          </p:cNvSpPr>
          <p:nvPr>
            <p:ph type="body" idx="1"/>
          </p:nvPr>
        </p:nvSpPr>
        <p:spPr>
          <a:xfrm>
            <a:off x="822685" y="796757"/>
            <a:ext cx="5664881" cy="819900"/>
          </a:xfrm>
          <a:prstGeom prst="rect">
            <a:avLst/>
          </a:prstGeom>
        </p:spPr>
        <p:txBody>
          <a:bodyPr spcFirstLastPara="1" wrap="square" lIns="91425" tIns="91425" rIns="91425" bIns="91425" anchor="t" anchorCtr="0">
            <a:noAutofit/>
          </a:bodyPr>
          <a:lstStyle/>
          <a:p>
            <a:pPr marL="0" lvl="0" indent="0">
              <a:buNone/>
            </a:pPr>
            <a:r>
              <a:rPr lang="en" dirty="0"/>
              <a:t>“</a:t>
            </a:r>
            <a:r>
              <a:rPr lang="en-US" i="0" dirty="0"/>
              <a:t>When I think about strong innovations in term of automation, cognitive computing, and artificial intelligence, they will be coming a lot from Tanzania as well.</a:t>
            </a:r>
            <a:r>
              <a:rPr lang="en" dirty="0"/>
              <a:t>”</a:t>
            </a:r>
            <a:endParaRPr dirty="0"/>
          </a:p>
        </p:txBody>
      </p:sp>
      <p:sp>
        <p:nvSpPr>
          <p:cNvPr id="87" name="Google Shape;87;p2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sp>
        <p:nvSpPr>
          <p:cNvPr id="88" name="Google Shape;88;p20"/>
          <p:cNvSpPr/>
          <p:nvPr/>
        </p:nvSpPr>
        <p:spPr>
          <a:xfrm>
            <a:off x="7098300" y="1076881"/>
            <a:ext cx="1281591" cy="1294312"/>
          </a:xfrm>
          <a:custGeom>
            <a:avLst/>
            <a:gdLst/>
            <a:ahLst/>
            <a:cxnLst/>
            <a:rect l="l" t="t" r="r" b="b"/>
            <a:pathLst>
              <a:path w="17228" h="17399" extrusionOk="0">
                <a:moveTo>
                  <a:pt x="14162" y="439"/>
                </a:moveTo>
                <a:lnTo>
                  <a:pt x="14478" y="512"/>
                </a:lnTo>
                <a:lnTo>
                  <a:pt x="14794" y="609"/>
                </a:lnTo>
                <a:lnTo>
                  <a:pt x="15111" y="755"/>
                </a:lnTo>
                <a:lnTo>
                  <a:pt x="15403" y="925"/>
                </a:lnTo>
                <a:lnTo>
                  <a:pt x="15670" y="1120"/>
                </a:lnTo>
                <a:lnTo>
                  <a:pt x="15914" y="1315"/>
                </a:lnTo>
                <a:lnTo>
                  <a:pt x="16108" y="1534"/>
                </a:lnTo>
                <a:lnTo>
                  <a:pt x="15987" y="1558"/>
                </a:lnTo>
                <a:lnTo>
                  <a:pt x="15889" y="1607"/>
                </a:lnTo>
                <a:lnTo>
                  <a:pt x="15816" y="1655"/>
                </a:lnTo>
                <a:lnTo>
                  <a:pt x="15792" y="1680"/>
                </a:lnTo>
                <a:lnTo>
                  <a:pt x="15768" y="1728"/>
                </a:lnTo>
                <a:lnTo>
                  <a:pt x="15768" y="1777"/>
                </a:lnTo>
                <a:lnTo>
                  <a:pt x="15792" y="1826"/>
                </a:lnTo>
                <a:lnTo>
                  <a:pt x="15865" y="1850"/>
                </a:lnTo>
                <a:lnTo>
                  <a:pt x="15938" y="1874"/>
                </a:lnTo>
                <a:lnTo>
                  <a:pt x="16230" y="1874"/>
                </a:lnTo>
                <a:lnTo>
                  <a:pt x="16352" y="1850"/>
                </a:lnTo>
                <a:lnTo>
                  <a:pt x="16546" y="2166"/>
                </a:lnTo>
                <a:lnTo>
                  <a:pt x="16254" y="2142"/>
                </a:lnTo>
                <a:lnTo>
                  <a:pt x="16011" y="2142"/>
                </a:lnTo>
                <a:lnTo>
                  <a:pt x="15987" y="2166"/>
                </a:lnTo>
                <a:lnTo>
                  <a:pt x="15987" y="2191"/>
                </a:lnTo>
                <a:lnTo>
                  <a:pt x="16133" y="2312"/>
                </a:lnTo>
                <a:lnTo>
                  <a:pt x="16303" y="2410"/>
                </a:lnTo>
                <a:lnTo>
                  <a:pt x="16473" y="2458"/>
                </a:lnTo>
                <a:lnTo>
                  <a:pt x="16668" y="2507"/>
                </a:lnTo>
                <a:lnTo>
                  <a:pt x="16717" y="2750"/>
                </a:lnTo>
                <a:lnTo>
                  <a:pt x="16741" y="2994"/>
                </a:lnTo>
                <a:lnTo>
                  <a:pt x="16522" y="2872"/>
                </a:lnTo>
                <a:lnTo>
                  <a:pt x="16352" y="2799"/>
                </a:lnTo>
                <a:lnTo>
                  <a:pt x="16181" y="2702"/>
                </a:lnTo>
                <a:lnTo>
                  <a:pt x="16011" y="2653"/>
                </a:lnTo>
                <a:lnTo>
                  <a:pt x="15792" y="2653"/>
                </a:lnTo>
                <a:lnTo>
                  <a:pt x="15768" y="2677"/>
                </a:lnTo>
                <a:lnTo>
                  <a:pt x="15768" y="2702"/>
                </a:lnTo>
                <a:lnTo>
                  <a:pt x="15768" y="2726"/>
                </a:lnTo>
                <a:lnTo>
                  <a:pt x="15889" y="2872"/>
                </a:lnTo>
                <a:lnTo>
                  <a:pt x="16035" y="2994"/>
                </a:lnTo>
                <a:lnTo>
                  <a:pt x="16327" y="3213"/>
                </a:lnTo>
                <a:lnTo>
                  <a:pt x="16522" y="3334"/>
                </a:lnTo>
                <a:lnTo>
                  <a:pt x="16619" y="3407"/>
                </a:lnTo>
                <a:lnTo>
                  <a:pt x="16717" y="3456"/>
                </a:lnTo>
                <a:lnTo>
                  <a:pt x="16692" y="3651"/>
                </a:lnTo>
                <a:lnTo>
                  <a:pt x="16619" y="3845"/>
                </a:lnTo>
                <a:lnTo>
                  <a:pt x="16400" y="3602"/>
                </a:lnTo>
                <a:lnTo>
                  <a:pt x="16133" y="3407"/>
                </a:lnTo>
                <a:lnTo>
                  <a:pt x="15987" y="3310"/>
                </a:lnTo>
                <a:lnTo>
                  <a:pt x="15841" y="3237"/>
                </a:lnTo>
                <a:lnTo>
                  <a:pt x="15695" y="3188"/>
                </a:lnTo>
                <a:lnTo>
                  <a:pt x="15524" y="3164"/>
                </a:lnTo>
                <a:lnTo>
                  <a:pt x="15476" y="3188"/>
                </a:lnTo>
                <a:lnTo>
                  <a:pt x="15476" y="3213"/>
                </a:lnTo>
                <a:lnTo>
                  <a:pt x="15476" y="3237"/>
                </a:lnTo>
                <a:lnTo>
                  <a:pt x="15500" y="3261"/>
                </a:lnTo>
                <a:lnTo>
                  <a:pt x="15597" y="3359"/>
                </a:lnTo>
                <a:lnTo>
                  <a:pt x="15695" y="3432"/>
                </a:lnTo>
                <a:lnTo>
                  <a:pt x="15987" y="3699"/>
                </a:lnTo>
                <a:lnTo>
                  <a:pt x="16230" y="3918"/>
                </a:lnTo>
                <a:lnTo>
                  <a:pt x="16449" y="4162"/>
                </a:lnTo>
                <a:lnTo>
                  <a:pt x="16473" y="4186"/>
                </a:lnTo>
                <a:lnTo>
                  <a:pt x="16254" y="4526"/>
                </a:lnTo>
                <a:lnTo>
                  <a:pt x="16206" y="4453"/>
                </a:lnTo>
                <a:lnTo>
                  <a:pt x="16133" y="4380"/>
                </a:lnTo>
                <a:lnTo>
                  <a:pt x="15962" y="4259"/>
                </a:lnTo>
                <a:lnTo>
                  <a:pt x="15646" y="4040"/>
                </a:lnTo>
                <a:lnTo>
                  <a:pt x="15403" y="3821"/>
                </a:lnTo>
                <a:lnTo>
                  <a:pt x="15159" y="3626"/>
                </a:lnTo>
                <a:lnTo>
                  <a:pt x="15111" y="3626"/>
                </a:lnTo>
                <a:lnTo>
                  <a:pt x="15062" y="3651"/>
                </a:lnTo>
                <a:lnTo>
                  <a:pt x="15013" y="3724"/>
                </a:lnTo>
                <a:lnTo>
                  <a:pt x="15013" y="3821"/>
                </a:lnTo>
                <a:lnTo>
                  <a:pt x="15013" y="3894"/>
                </a:lnTo>
                <a:lnTo>
                  <a:pt x="15038" y="3991"/>
                </a:lnTo>
                <a:lnTo>
                  <a:pt x="15135" y="4137"/>
                </a:lnTo>
                <a:lnTo>
                  <a:pt x="15257" y="4283"/>
                </a:lnTo>
                <a:lnTo>
                  <a:pt x="15427" y="4453"/>
                </a:lnTo>
                <a:lnTo>
                  <a:pt x="15622" y="4599"/>
                </a:lnTo>
                <a:lnTo>
                  <a:pt x="15816" y="4745"/>
                </a:lnTo>
                <a:lnTo>
                  <a:pt x="15914" y="4818"/>
                </a:lnTo>
                <a:lnTo>
                  <a:pt x="16011" y="4843"/>
                </a:lnTo>
                <a:lnTo>
                  <a:pt x="15792" y="5135"/>
                </a:lnTo>
                <a:lnTo>
                  <a:pt x="14867" y="4162"/>
                </a:lnTo>
                <a:lnTo>
                  <a:pt x="13967" y="3213"/>
                </a:lnTo>
                <a:lnTo>
                  <a:pt x="13505" y="2750"/>
                </a:lnTo>
                <a:lnTo>
                  <a:pt x="13018" y="2288"/>
                </a:lnTo>
                <a:lnTo>
                  <a:pt x="12531" y="1850"/>
                </a:lnTo>
                <a:lnTo>
                  <a:pt x="12021" y="1461"/>
                </a:lnTo>
                <a:lnTo>
                  <a:pt x="12021" y="1388"/>
                </a:lnTo>
                <a:lnTo>
                  <a:pt x="12118" y="1315"/>
                </a:lnTo>
                <a:lnTo>
                  <a:pt x="12215" y="1242"/>
                </a:lnTo>
                <a:lnTo>
                  <a:pt x="12385" y="1047"/>
                </a:lnTo>
                <a:lnTo>
                  <a:pt x="12629" y="852"/>
                </a:lnTo>
                <a:lnTo>
                  <a:pt x="12921" y="682"/>
                </a:lnTo>
                <a:lnTo>
                  <a:pt x="13213" y="560"/>
                </a:lnTo>
                <a:lnTo>
                  <a:pt x="13505" y="463"/>
                </a:lnTo>
                <a:lnTo>
                  <a:pt x="13675" y="439"/>
                </a:lnTo>
                <a:close/>
                <a:moveTo>
                  <a:pt x="11753" y="1704"/>
                </a:moveTo>
                <a:lnTo>
                  <a:pt x="11826" y="1850"/>
                </a:lnTo>
                <a:lnTo>
                  <a:pt x="11948" y="1972"/>
                </a:lnTo>
                <a:lnTo>
                  <a:pt x="12093" y="2069"/>
                </a:lnTo>
                <a:lnTo>
                  <a:pt x="12385" y="2288"/>
                </a:lnTo>
                <a:lnTo>
                  <a:pt x="12677" y="2531"/>
                </a:lnTo>
                <a:lnTo>
                  <a:pt x="12945" y="2823"/>
                </a:lnTo>
                <a:lnTo>
                  <a:pt x="13480" y="3383"/>
                </a:lnTo>
                <a:lnTo>
                  <a:pt x="14478" y="4453"/>
                </a:lnTo>
                <a:lnTo>
                  <a:pt x="15500" y="5500"/>
                </a:lnTo>
                <a:lnTo>
                  <a:pt x="15111" y="5962"/>
                </a:lnTo>
                <a:lnTo>
                  <a:pt x="14600" y="5500"/>
                </a:lnTo>
                <a:lnTo>
                  <a:pt x="14113" y="5013"/>
                </a:lnTo>
                <a:lnTo>
                  <a:pt x="13213" y="4016"/>
                </a:lnTo>
                <a:lnTo>
                  <a:pt x="12750" y="3529"/>
                </a:lnTo>
                <a:lnTo>
                  <a:pt x="12264" y="3018"/>
                </a:lnTo>
                <a:lnTo>
                  <a:pt x="11777" y="2556"/>
                </a:lnTo>
                <a:lnTo>
                  <a:pt x="11266" y="2093"/>
                </a:lnTo>
                <a:lnTo>
                  <a:pt x="11753" y="1704"/>
                </a:lnTo>
                <a:close/>
                <a:moveTo>
                  <a:pt x="13724" y="5232"/>
                </a:moveTo>
                <a:lnTo>
                  <a:pt x="14235" y="5767"/>
                </a:lnTo>
                <a:lnTo>
                  <a:pt x="14794" y="6278"/>
                </a:lnTo>
                <a:lnTo>
                  <a:pt x="14575" y="6497"/>
                </a:lnTo>
                <a:lnTo>
                  <a:pt x="14259" y="6278"/>
                </a:lnTo>
                <a:lnTo>
                  <a:pt x="13967" y="6035"/>
                </a:lnTo>
                <a:lnTo>
                  <a:pt x="13699" y="5792"/>
                </a:lnTo>
                <a:lnTo>
                  <a:pt x="13432" y="5573"/>
                </a:lnTo>
                <a:lnTo>
                  <a:pt x="13724" y="5232"/>
                </a:lnTo>
                <a:close/>
                <a:moveTo>
                  <a:pt x="13261" y="5767"/>
                </a:moveTo>
                <a:lnTo>
                  <a:pt x="13359" y="5913"/>
                </a:lnTo>
                <a:lnTo>
                  <a:pt x="13456" y="6059"/>
                </a:lnTo>
                <a:lnTo>
                  <a:pt x="13724" y="6303"/>
                </a:lnTo>
                <a:lnTo>
                  <a:pt x="13991" y="6546"/>
                </a:lnTo>
                <a:lnTo>
                  <a:pt x="14137" y="6668"/>
                </a:lnTo>
                <a:lnTo>
                  <a:pt x="14308" y="6765"/>
                </a:lnTo>
                <a:lnTo>
                  <a:pt x="14235" y="6814"/>
                </a:lnTo>
                <a:lnTo>
                  <a:pt x="14137" y="6692"/>
                </a:lnTo>
                <a:lnTo>
                  <a:pt x="13991" y="6595"/>
                </a:lnTo>
                <a:lnTo>
                  <a:pt x="13699" y="6400"/>
                </a:lnTo>
                <a:lnTo>
                  <a:pt x="13359" y="6230"/>
                </a:lnTo>
                <a:lnTo>
                  <a:pt x="13188" y="6132"/>
                </a:lnTo>
                <a:lnTo>
                  <a:pt x="13042" y="6011"/>
                </a:lnTo>
                <a:lnTo>
                  <a:pt x="13261" y="5767"/>
                </a:lnTo>
                <a:close/>
                <a:moveTo>
                  <a:pt x="13018" y="6059"/>
                </a:moveTo>
                <a:lnTo>
                  <a:pt x="13188" y="6303"/>
                </a:lnTo>
                <a:lnTo>
                  <a:pt x="13286" y="6424"/>
                </a:lnTo>
                <a:lnTo>
                  <a:pt x="13407" y="6522"/>
                </a:lnTo>
                <a:lnTo>
                  <a:pt x="14040" y="7008"/>
                </a:lnTo>
                <a:lnTo>
                  <a:pt x="13699" y="7349"/>
                </a:lnTo>
                <a:lnTo>
                  <a:pt x="13675" y="7325"/>
                </a:lnTo>
                <a:lnTo>
                  <a:pt x="13505" y="7227"/>
                </a:lnTo>
                <a:lnTo>
                  <a:pt x="13334" y="7106"/>
                </a:lnTo>
                <a:lnTo>
                  <a:pt x="13018" y="6838"/>
                </a:lnTo>
                <a:lnTo>
                  <a:pt x="12799" y="6668"/>
                </a:lnTo>
                <a:lnTo>
                  <a:pt x="12702" y="6595"/>
                </a:lnTo>
                <a:lnTo>
                  <a:pt x="12580" y="6546"/>
                </a:lnTo>
                <a:lnTo>
                  <a:pt x="12799" y="6303"/>
                </a:lnTo>
                <a:lnTo>
                  <a:pt x="13018" y="6059"/>
                </a:lnTo>
                <a:close/>
                <a:moveTo>
                  <a:pt x="12385" y="6716"/>
                </a:moveTo>
                <a:lnTo>
                  <a:pt x="12483" y="6838"/>
                </a:lnTo>
                <a:lnTo>
                  <a:pt x="12580" y="6935"/>
                </a:lnTo>
                <a:lnTo>
                  <a:pt x="12799" y="7130"/>
                </a:lnTo>
                <a:lnTo>
                  <a:pt x="13091" y="7398"/>
                </a:lnTo>
                <a:lnTo>
                  <a:pt x="13407" y="7617"/>
                </a:lnTo>
                <a:lnTo>
                  <a:pt x="13018" y="8006"/>
                </a:lnTo>
                <a:lnTo>
                  <a:pt x="12921" y="8079"/>
                </a:lnTo>
                <a:lnTo>
                  <a:pt x="12823" y="7909"/>
                </a:lnTo>
                <a:lnTo>
                  <a:pt x="12653" y="7763"/>
                </a:lnTo>
                <a:lnTo>
                  <a:pt x="12312" y="7495"/>
                </a:lnTo>
                <a:lnTo>
                  <a:pt x="12093" y="7325"/>
                </a:lnTo>
                <a:lnTo>
                  <a:pt x="11972" y="7252"/>
                </a:lnTo>
                <a:lnTo>
                  <a:pt x="11850" y="7179"/>
                </a:lnTo>
                <a:lnTo>
                  <a:pt x="12385" y="6716"/>
                </a:lnTo>
                <a:close/>
                <a:moveTo>
                  <a:pt x="11631" y="7373"/>
                </a:moveTo>
                <a:lnTo>
                  <a:pt x="11729" y="7471"/>
                </a:lnTo>
                <a:lnTo>
                  <a:pt x="11850" y="7568"/>
                </a:lnTo>
                <a:lnTo>
                  <a:pt x="12093" y="7738"/>
                </a:lnTo>
                <a:lnTo>
                  <a:pt x="12434" y="8055"/>
                </a:lnTo>
                <a:lnTo>
                  <a:pt x="12556" y="8201"/>
                </a:lnTo>
                <a:lnTo>
                  <a:pt x="12702" y="8322"/>
                </a:lnTo>
                <a:lnTo>
                  <a:pt x="11948" y="9150"/>
                </a:lnTo>
                <a:lnTo>
                  <a:pt x="11680" y="8906"/>
                </a:lnTo>
                <a:lnTo>
                  <a:pt x="11364" y="8687"/>
                </a:lnTo>
                <a:lnTo>
                  <a:pt x="11072" y="8444"/>
                </a:lnTo>
                <a:lnTo>
                  <a:pt x="10780" y="8201"/>
                </a:lnTo>
                <a:lnTo>
                  <a:pt x="11096" y="7860"/>
                </a:lnTo>
                <a:lnTo>
                  <a:pt x="11193" y="7957"/>
                </a:lnTo>
                <a:lnTo>
                  <a:pt x="11291" y="8030"/>
                </a:lnTo>
                <a:lnTo>
                  <a:pt x="11461" y="8176"/>
                </a:lnTo>
                <a:lnTo>
                  <a:pt x="11777" y="8493"/>
                </a:lnTo>
                <a:lnTo>
                  <a:pt x="11972" y="8614"/>
                </a:lnTo>
                <a:lnTo>
                  <a:pt x="12166" y="8736"/>
                </a:lnTo>
                <a:lnTo>
                  <a:pt x="12288" y="8736"/>
                </a:lnTo>
                <a:lnTo>
                  <a:pt x="12337" y="8712"/>
                </a:lnTo>
                <a:lnTo>
                  <a:pt x="12361" y="8639"/>
                </a:lnTo>
                <a:lnTo>
                  <a:pt x="12361" y="8566"/>
                </a:lnTo>
                <a:lnTo>
                  <a:pt x="12337" y="8493"/>
                </a:lnTo>
                <a:lnTo>
                  <a:pt x="12118" y="8322"/>
                </a:lnTo>
                <a:lnTo>
                  <a:pt x="11899" y="8152"/>
                </a:lnTo>
                <a:lnTo>
                  <a:pt x="11461" y="7811"/>
                </a:lnTo>
                <a:lnTo>
                  <a:pt x="11291" y="7690"/>
                </a:lnTo>
                <a:lnTo>
                  <a:pt x="11631" y="7373"/>
                </a:lnTo>
                <a:close/>
                <a:moveTo>
                  <a:pt x="10634" y="8371"/>
                </a:moveTo>
                <a:lnTo>
                  <a:pt x="10731" y="8541"/>
                </a:lnTo>
                <a:lnTo>
                  <a:pt x="10853" y="8687"/>
                </a:lnTo>
                <a:lnTo>
                  <a:pt x="10974" y="8809"/>
                </a:lnTo>
                <a:lnTo>
                  <a:pt x="11145" y="8931"/>
                </a:lnTo>
                <a:lnTo>
                  <a:pt x="11461" y="9150"/>
                </a:lnTo>
                <a:lnTo>
                  <a:pt x="11753" y="9369"/>
                </a:lnTo>
                <a:lnTo>
                  <a:pt x="11461" y="9685"/>
                </a:lnTo>
                <a:lnTo>
                  <a:pt x="11145" y="9442"/>
                </a:lnTo>
                <a:lnTo>
                  <a:pt x="10828" y="9198"/>
                </a:lnTo>
                <a:lnTo>
                  <a:pt x="10585" y="8955"/>
                </a:lnTo>
                <a:lnTo>
                  <a:pt x="10463" y="8833"/>
                </a:lnTo>
                <a:lnTo>
                  <a:pt x="10317" y="8736"/>
                </a:lnTo>
                <a:lnTo>
                  <a:pt x="10634" y="8371"/>
                </a:lnTo>
                <a:close/>
                <a:moveTo>
                  <a:pt x="10196" y="8931"/>
                </a:moveTo>
                <a:lnTo>
                  <a:pt x="10269" y="9052"/>
                </a:lnTo>
                <a:lnTo>
                  <a:pt x="10366" y="9198"/>
                </a:lnTo>
                <a:lnTo>
                  <a:pt x="10609" y="9417"/>
                </a:lnTo>
                <a:lnTo>
                  <a:pt x="10901" y="9709"/>
                </a:lnTo>
                <a:lnTo>
                  <a:pt x="11072" y="9831"/>
                </a:lnTo>
                <a:lnTo>
                  <a:pt x="11242" y="9953"/>
                </a:lnTo>
                <a:lnTo>
                  <a:pt x="10415" y="10853"/>
                </a:lnTo>
                <a:lnTo>
                  <a:pt x="10317" y="10707"/>
                </a:lnTo>
                <a:lnTo>
                  <a:pt x="10196" y="10585"/>
                </a:lnTo>
                <a:lnTo>
                  <a:pt x="9904" y="10366"/>
                </a:lnTo>
                <a:lnTo>
                  <a:pt x="9636" y="10172"/>
                </a:lnTo>
                <a:lnTo>
                  <a:pt x="9466" y="10074"/>
                </a:lnTo>
                <a:lnTo>
                  <a:pt x="9320" y="10001"/>
                </a:lnTo>
                <a:lnTo>
                  <a:pt x="9563" y="9709"/>
                </a:lnTo>
                <a:lnTo>
                  <a:pt x="9782" y="9880"/>
                </a:lnTo>
                <a:lnTo>
                  <a:pt x="10001" y="10026"/>
                </a:lnTo>
                <a:lnTo>
                  <a:pt x="10244" y="10245"/>
                </a:lnTo>
                <a:lnTo>
                  <a:pt x="10390" y="10366"/>
                </a:lnTo>
                <a:lnTo>
                  <a:pt x="10536" y="10464"/>
                </a:lnTo>
                <a:lnTo>
                  <a:pt x="10609" y="10488"/>
                </a:lnTo>
                <a:lnTo>
                  <a:pt x="10658" y="10464"/>
                </a:lnTo>
                <a:lnTo>
                  <a:pt x="10731" y="10439"/>
                </a:lnTo>
                <a:lnTo>
                  <a:pt x="10780" y="10391"/>
                </a:lnTo>
                <a:lnTo>
                  <a:pt x="10804" y="10342"/>
                </a:lnTo>
                <a:lnTo>
                  <a:pt x="10828" y="10269"/>
                </a:lnTo>
                <a:lnTo>
                  <a:pt x="10804" y="10220"/>
                </a:lnTo>
                <a:lnTo>
                  <a:pt x="10755" y="10147"/>
                </a:lnTo>
                <a:lnTo>
                  <a:pt x="10220" y="9734"/>
                </a:lnTo>
                <a:lnTo>
                  <a:pt x="10001" y="9563"/>
                </a:lnTo>
                <a:lnTo>
                  <a:pt x="9904" y="9490"/>
                </a:lnTo>
                <a:lnTo>
                  <a:pt x="9782" y="9442"/>
                </a:lnTo>
                <a:lnTo>
                  <a:pt x="10196" y="8931"/>
                </a:lnTo>
                <a:close/>
                <a:moveTo>
                  <a:pt x="9125" y="10245"/>
                </a:moveTo>
                <a:lnTo>
                  <a:pt x="9247" y="10342"/>
                </a:lnTo>
                <a:lnTo>
                  <a:pt x="9368" y="10415"/>
                </a:lnTo>
                <a:lnTo>
                  <a:pt x="9612" y="10585"/>
                </a:lnTo>
                <a:lnTo>
                  <a:pt x="9904" y="10829"/>
                </a:lnTo>
                <a:lnTo>
                  <a:pt x="10050" y="10950"/>
                </a:lnTo>
                <a:lnTo>
                  <a:pt x="10220" y="11048"/>
                </a:lnTo>
                <a:lnTo>
                  <a:pt x="9685" y="11583"/>
                </a:lnTo>
                <a:lnTo>
                  <a:pt x="9685" y="11534"/>
                </a:lnTo>
                <a:lnTo>
                  <a:pt x="9660" y="11437"/>
                </a:lnTo>
                <a:lnTo>
                  <a:pt x="9587" y="11364"/>
                </a:lnTo>
                <a:lnTo>
                  <a:pt x="9417" y="11218"/>
                </a:lnTo>
                <a:lnTo>
                  <a:pt x="9222" y="11023"/>
                </a:lnTo>
                <a:lnTo>
                  <a:pt x="9028" y="10853"/>
                </a:lnTo>
                <a:lnTo>
                  <a:pt x="8906" y="10756"/>
                </a:lnTo>
                <a:lnTo>
                  <a:pt x="8736" y="10683"/>
                </a:lnTo>
                <a:lnTo>
                  <a:pt x="8833" y="10585"/>
                </a:lnTo>
                <a:lnTo>
                  <a:pt x="9125" y="10245"/>
                </a:lnTo>
                <a:close/>
                <a:moveTo>
                  <a:pt x="8468" y="10926"/>
                </a:moveTo>
                <a:lnTo>
                  <a:pt x="8687" y="11096"/>
                </a:lnTo>
                <a:lnTo>
                  <a:pt x="8930" y="11291"/>
                </a:lnTo>
                <a:lnTo>
                  <a:pt x="9052" y="11437"/>
                </a:lnTo>
                <a:lnTo>
                  <a:pt x="9198" y="11583"/>
                </a:lnTo>
                <a:lnTo>
                  <a:pt x="9271" y="11656"/>
                </a:lnTo>
                <a:lnTo>
                  <a:pt x="9344" y="11705"/>
                </a:lnTo>
                <a:lnTo>
                  <a:pt x="9441" y="11753"/>
                </a:lnTo>
                <a:lnTo>
                  <a:pt x="9539" y="11753"/>
                </a:lnTo>
                <a:lnTo>
                  <a:pt x="8468" y="12824"/>
                </a:lnTo>
                <a:lnTo>
                  <a:pt x="8152" y="12532"/>
                </a:lnTo>
                <a:lnTo>
                  <a:pt x="7811" y="12240"/>
                </a:lnTo>
                <a:lnTo>
                  <a:pt x="7470" y="11899"/>
                </a:lnTo>
                <a:lnTo>
                  <a:pt x="7349" y="11826"/>
                </a:lnTo>
                <a:lnTo>
                  <a:pt x="7738" y="11534"/>
                </a:lnTo>
                <a:lnTo>
                  <a:pt x="7860" y="11705"/>
                </a:lnTo>
                <a:lnTo>
                  <a:pt x="8006" y="11875"/>
                </a:lnTo>
                <a:lnTo>
                  <a:pt x="8371" y="12264"/>
                </a:lnTo>
                <a:lnTo>
                  <a:pt x="8517" y="12434"/>
                </a:lnTo>
                <a:lnTo>
                  <a:pt x="8590" y="12483"/>
                </a:lnTo>
                <a:lnTo>
                  <a:pt x="8687" y="12507"/>
                </a:lnTo>
                <a:lnTo>
                  <a:pt x="8736" y="12507"/>
                </a:lnTo>
                <a:lnTo>
                  <a:pt x="8809" y="12483"/>
                </a:lnTo>
                <a:lnTo>
                  <a:pt x="8833" y="12434"/>
                </a:lnTo>
                <a:lnTo>
                  <a:pt x="8857" y="12386"/>
                </a:lnTo>
                <a:lnTo>
                  <a:pt x="8857" y="12289"/>
                </a:lnTo>
                <a:lnTo>
                  <a:pt x="8809" y="12191"/>
                </a:lnTo>
                <a:lnTo>
                  <a:pt x="8760" y="12094"/>
                </a:lnTo>
                <a:lnTo>
                  <a:pt x="8663" y="11997"/>
                </a:lnTo>
                <a:lnTo>
                  <a:pt x="8492" y="11826"/>
                </a:lnTo>
                <a:lnTo>
                  <a:pt x="8322" y="11680"/>
                </a:lnTo>
                <a:lnTo>
                  <a:pt x="8152" y="11510"/>
                </a:lnTo>
                <a:lnTo>
                  <a:pt x="7957" y="11364"/>
                </a:lnTo>
                <a:lnTo>
                  <a:pt x="8468" y="10926"/>
                </a:lnTo>
                <a:close/>
                <a:moveTo>
                  <a:pt x="11047" y="2312"/>
                </a:moveTo>
                <a:lnTo>
                  <a:pt x="11120" y="2434"/>
                </a:lnTo>
                <a:lnTo>
                  <a:pt x="11218" y="2531"/>
                </a:lnTo>
                <a:lnTo>
                  <a:pt x="11437" y="2750"/>
                </a:lnTo>
                <a:lnTo>
                  <a:pt x="11850" y="3213"/>
                </a:lnTo>
                <a:lnTo>
                  <a:pt x="11826" y="3213"/>
                </a:lnTo>
                <a:lnTo>
                  <a:pt x="11193" y="3748"/>
                </a:lnTo>
                <a:lnTo>
                  <a:pt x="10609" y="4283"/>
                </a:lnTo>
                <a:lnTo>
                  <a:pt x="10025" y="4867"/>
                </a:lnTo>
                <a:lnTo>
                  <a:pt x="9490" y="5500"/>
                </a:lnTo>
                <a:lnTo>
                  <a:pt x="9174" y="5865"/>
                </a:lnTo>
                <a:lnTo>
                  <a:pt x="8857" y="6254"/>
                </a:lnTo>
                <a:lnTo>
                  <a:pt x="8517" y="6595"/>
                </a:lnTo>
                <a:lnTo>
                  <a:pt x="8176" y="6935"/>
                </a:lnTo>
                <a:lnTo>
                  <a:pt x="7373" y="7617"/>
                </a:lnTo>
                <a:lnTo>
                  <a:pt x="6984" y="7933"/>
                </a:lnTo>
                <a:lnTo>
                  <a:pt x="6594" y="8274"/>
                </a:lnTo>
                <a:lnTo>
                  <a:pt x="6229" y="8639"/>
                </a:lnTo>
                <a:lnTo>
                  <a:pt x="5864" y="9004"/>
                </a:lnTo>
                <a:lnTo>
                  <a:pt x="5183" y="9782"/>
                </a:lnTo>
                <a:lnTo>
                  <a:pt x="4502" y="10537"/>
                </a:lnTo>
                <a:lnTo>
                  <a:pt x="4137" y="10902"/>
                </a:lnTo>
                <a:lnTo>
                  <a:pt x="3772" y="11242"/>
                </a:lnTo>
                <a:lnTo>
                  <a:pt x="3115" y="11802"/>
                </a:lnTo>
                <a:lnTo>
                  <a:pt x="2799" y="12118"/>
                </a:lnTo>
                <a:lnTo>
                  <a:pt x="2507" y="12434"/>
                </a:lnTo>
                <a:lnTo>
                  <a:pt x="2263" y="12702"/>
                </a:lnTo>
                <a:lnTo>
                  <a:pt x="2166" y="12848"/>
                </a:lnTo>
                <a:lnTo>
                  <a:pt x="2069" y="13018"/>
                </a:lnTo>
                <a:lnTo>
                  <a:pt x="1850" y="12824"/>
                </a:lnTo>
                <a:lnTo>
                  <a:pt x="1460" y="12459"/>
                </a:lnTo>
                <a:lnTo>
                  <a:pt x="1266" y="12264"/>
                </a:lnTo>
                <a:lnTo>
                  <a:pt x="1047" y="12118"/>
                </a:lnTo>
                <a:lnTo>
                  <a:pt x="1047" y="12070"/>
                </a:lnTo>
                <a:lnTo>
                  <a:pt x="1193" y="11997"/>
                </a:lnTo>
                <a:lnTo>
                  <a:pt x="1339" y="11924"/>
                </a:lnTo>
                <a:lnTo>
                  <a:pt x="1460" y="11826"/>
                </a:lnTo>
                <a:lnTo>
                  <a:pt x="1582" y="11705"/>
                </a:lnTo>
                <a:lnTo>
                  <a:pt x="2020" y="11218"/>
                </a:lnTo>
                <a:lnTo>
                  <a:pt x="2385" y="10853"/>
                </a:lnTo>
                <a:lnTo>
                  <a:pt x="2774" y="10537"/>
                </a:lnTo>
                <a:lnTo>
                  <a:pt x="3577" y="9880"/>
                </a:lnTo>
                <a:lnTo>
                  <a:pt x="3942" y="9539"/>
                </a:lnTo>
                <a:lnTo>
                  <a:pt x="4307" y="9198"/>
                </a:lnTo>
                <a:lnTo>
                  <a:pt x="5037" y="8468"/>
                </a:lnTo>
                <a:lnTo>
                  <a:pt x="5718" y="7738"/>
                </a:lnTo>
                <a:lnTo>
                  <a:pt x="6400" y="7008"/>
                </a:lnTo>
                <a:lnTo>
                  <a:pt x="7081" y="6303"/>
                </a:lnTo>
                <a:lnTo>
                  <a:pt x="7787" y="5621"/>
                </a:lnTo>
                <a:lnTo>
                  <a:pt x="8468" y="4940"/>
                </a:lnTo>
                <a:lnTo>
                  <a:pt x="9149" y="4259"/>
                </a:lnTo>
                <a:lnTo>
                  <a:pt x="10074" y="3261"/>
                </a:lnTo>
                <a:lnTo>
                  <a:pt x="10561" y="2775"/>
                </a:lnTo>
                <a:lnTo>
                  <a:pt x="11047" y="2312"/>
                </a:lnTo>
                <a:close/>
                <a:moveTo>
                  <a:pt x="7154" y="11997"/>
                </a:moveTo>
                <a:lnTo>
                  <a:pt x="7203" y="12094"/>
                </a:lnTo>
                <a:lnTo>
                  <a:pt x="7251" y="12167"/>
                </a:lnTo>
                <a:lnTo>
                  <a:pt x="7422" y="12386"/>
                </a:lnTo>
                <a:lnTo>
                  <a:pt x="7592" y="12580"/>
                </a:lnTo>
                <a:lnTo>
                  <a:pt x="7884" y="12872"/>
                </a:lnTo>
                <a:lnTo>
                  <a:pt x="8030" y="12994"/>
                </a:lnTo>
                <a:lnTo>
                  <a:pt x="8200" y="13091"/>
                </a:lnTo>
                <a:lnTo>
                  <a:pt x="7835" y="13481"/>
                </a:lnTo>
                <a:lnTo>
                  <a:pt x="7811" y="13432"/>
                </a:lnTo>
                <a:lnTo>
                  <a:pt x="7787" y="13408"/>
                </a:lnTo>
                <a:lnTo>
                  <a:pt x="7616" y="13262"/>
                </a:lnTo>
                <a:lnTo>
                  <a:pt x="7446" y="13140"/>
                </a:lnTo>
                <a:lnTo>
                  <a:pt x="7251" y="13018"/>
                </a:lnTo>
                <a:lnTo>
                  <a:pt x="7057" y="12872"/>
                </a:lnTo>
                <a:lnTo>
                  <a:pt x="6716" y="12580"/>
                </a:lnTo>
                <a:lnTo>
                  <a:pt x="6643" y="12532"/>
                </a:lnTo>
                <a:lnTo>
                  <a:pt x="6594" y="12507"/>
                </a:lnTo>
                <a:lnTo>
                  <a:pt x="6862" y="12240"/>
                </a:lnTo>
                <a:lnTo>
                  <a:pt x="7154" y="11997"/>
                </a:lnTo>
                <a:close/>
                <a:moveTo>
                  <a:pt x="6424" y="12702"/>
                </a:moveTo>
                <a:lnTo>
                  <a:pt x="6448" y="12775"/>
                </a:lnTo>
                <a:lnTo>
                  <a:pt x="6473" y="12848"/>
                </a:lnTo>
                <a:lnTo>
                  <a:pt x="6667" y="13043"/>
                </a:lnTo>
                <a:lnTo>
                  <a:pt x="6862" y="13213"/>
                </a:lnTo>
                <a:lnTo>
                  <a:pt x="7032" y="13359"/>
                </a:lnTo>
                <a:lnTo>
                  <a:pt x="7227" y="13481"/>
                </a:lnTo>
                <a:lnTo>
                  <a:pt x="7446" y="13602"/>
                </a:lnTo>
                <a:lnTo>
                  <a:pt x="7568" y="13627"/>
                </a:lnTo>
                <a:lnTo>
                  <a:pt x="7689" y="13627"/>
                </a:lnTo>
                <a:lnTo>
                  <a:pt x="7470" y="13846"/>
                </a:lnTo>
                <a:lnTo>
                  <a:pt x="7300" y="14040"/>
                </a:lnTo>
                <a:lnTo>
                  <a:pt x="7276" y="14016"/>
                </a:lnTo>
                <a:lnTo>
                  <a:pt x="6911" y="13797"/>
                </a:lnTo>
                <a:lnTo>
                  <a:pt x="6570" y="13554"/>
                </a:lnTo>
                <a:lnTo>
                  <a:pt x="6302" y="13335"/>
                </a:lnTo>
                <a:lnTo>
                  <a:pt x="6035" y="13164"/>
                </a:lnTo>
                <a:lnTo>
                  <a:pt x="6108" y="13043"/>
                </a:lnTo>
                <a:lnTo>
                  <a:pt x="6424" y="12702"/>
                </a:lnTo>
                <a:close/>
                <a:moveTo>
                  <a:pt x="5889" y="13335"/>
                </a:moveTo>
                <a:lnTo>
                  <a:pt x="5962" y="13456"/>
                </a:lnTo>
                <a:lnTo>
                  <a:pt x="6059" y="13578"/>
                </a:lnTo>
                <a:lnTo>
                  <a:pt x="6278" y="13797"/>
                </a:lnTo>
                <a:lnTo>
                  <a:pt x="6643" y="14089"/>
                </a:lnTo>
                <a:lnTo>
                  <a:pt x="6813" y="14211"/>
                </a:lnTo>
                <a:lnTo>
                  <a:pt x="7032" y="14308"/>
                </a:lnTo>
                <a:lnTo>
                  <a:pt x="6692" y="14673"/>
                </a:lnTo>
                <a:lnTo>
                  <a:pt x="6619" y="14624"/>
                </a:lnTo>
                <a:lnTo>
                  <a:pt x="6497" y="14600"/>
                </a:lnTo>
                <a:lnTo>
                  <a:pt x="6375" y="14527"/>
                </a:lnTo>
                <a:lnTo>
                  <a:pt x="6254" y="14454"/>
                </a:lnTo>
                <a:lnTo>
                  <a:pt x="6132" y="14381"/>
                </a:lnTo>
                <a:lnTo>
                  <a:pt x="5913" y="14186"/>
                </a:lnTo>
                <a:lnTo>
                  <a:pt x="5718" y="14016"/>
                </a:lnTo>
                <a:lnTo>
                  <a:pt x="5597" y="13943"/>
                </a:lnTo>
                <a:lnTo>
                  <a:pt x="5451" y="13846"/>
                </a:lnTo>
                <a:lnTo>
                  <a:pt x="5889" y="13335"/>
                </a:lnTo>
                <a:close/>
                <a:moveTo>
                  <a:pt x="12191" y="3553"/>
                </a:moveTo>
                <a:lnTo>
                  <a:pt x="12653" y="4040"/>
                </a:lnTo>
                <a:lnTo>
                  <a:pt x="13432" y="4916"/>
                </a:lnTo>
                <a:lnTo>
                  <a:pt x="13164" y="5208"/>
                </a:lnTo>
                <a:lnTo>
                  <a:pt x="12896" y="5500"/>
                </a:lnTo>
                <a:lnTo>
                  <a:pt x="12361" y="6108"/>
                </a:lnTo>
                <a:lnTo>
                  <a:pt x="12045" y="6424"/>
                </a:lnTo>
                <a:lnTo>
                  <a:pt x="11729" y="6716"/>
                </a:lnTo>
                <a:lnTo>
                  <a:pt x="11388" y="7008"/>
                </a:lnTo>
                <a:lnTo>
                  <a:pt x="11047" y="7300"/>
                </a:lnTo>
                <a:lnTo>
                  <a:pt x="10731" y="7617"/>
                </a:lnTo>
                <a:lnTo>
                  <a:pt x="10415" y="7957"/>
                </a:lnTo>
                <a:lnTo>
                  <a:pt x="9806" y="8687"/>
                </a:lnTo>
                <a:lnTo>
                  <a:pt x="9247" y="9417"/>
                </a:lnTo>
                <a:lnTo>
                  <a:pt x="8638" y="10147"/>
                </a:lnTo>
                <a:lnTo>
                  <a:pt x="8346" y="10464"/>
                </a:lnTo>
                <a:lnTo>
                  <a:pt x="8006" y="10756"/>
                </a:lnTo>
                <a:lnTo>
                  <a:pt x="7324" y="11340"/>
                </a:lnTo>
                <a:lnTo>
                  <a:pt x="6643" y="11899"/>
                </a:lnTo>
                <a:lnTo>
                  <a:pt x="6302" y="12191"/>
                </a:lnTo>
                <a:lnTo>
                  <a:pt x="6010" y="12532"/>
                </a:lnTo>
                <a:lnTo>
                  <a:pt x="5475" y="13164"/>
                </a:lnTo>
                <a:lnTo>
                  <a:pt x="4940" y="13773"/>
                </a:lnTo>
                <a:lnTo>
                  <a:pt x="4672" y="14016"/>
                </a:lnTo>
                <a:lnTo>
                  <a:pt x="4404" y="14235"/>
                </a:lnTo>
                <a:lnTo>
                  <a:pt x="4137" y="14454"/>
                </a:lnTo>
                <a:lnTo>
                  <a:pt x="4015" y="14600"/>
                </a:lnTo>
                <a:lnTo>
                  <a:pt x="3918" y="14722"/>
                </a:lnTo>
                <a:lnTo>
                  <a:pt x="3480" y="14284"/>
                </a:lnTo>
                <a:lnTo>
                  <a:pt x="3042" y="13846"/>
                </a:lnTo>
                <a:lnTo>
                  <a:pt x="2361" y="13262"/>
                </a:lnTo>
                <a:lnTo>
                  <a:pt x="2482" y="13164"/>
                </a:lnTo>
                <a:lnTo>
                  <a:pt x="2604" y="13043"/>
                </a:lnTo>
                <a:lnTo>
                  <a:pt x="2774" y="12799"/>
                </a:lnTo>
                <a:lnTo>
                  <a:pt x="3066" y="12507"/>
                </a:lnTo>
                <a:lnTo>
                  <a:pt x="3358" y="12216"/>
                </a:lnTo>
                <a:lnTo>
                  <a:pt x="3967" y="11680"/>
                </a:lnTo>
                <a:lnTo>
                  <a:pt x="4380" y="11315"/>
                </a:lnTo>
                <a:lnTo>
                  <a:pt x="4745" y="10950"/>
                </a:lnTo>
                <a:lnTo>
                  <a:pt x="5475" y="10172"/>
                </a:lnTo>
                <a:lnTo>
                  <a:pt x="6181" y="9393"/>
                </a:lnTo>
                <a:lnTo>
                  <a:pt x="6546" y="9004"/>
                </a:lnTo>
                <a:lnTo>
                  <a:pt x="6935" y="8614"/>
                </a:lnTo>
                <a:lnTo>
                  <a:pt x="7324" y="8274"/>
                </a:lnTo>
                <a:lnTo>
                  <a:pt x="7714" y="7933"/>
                </a:lnTo>
                <a:lnTo>
                  <a:pt x="8517" y="7276"/>
                </a:lnTo>
                <a:lnTo>
                  <a:pt x="8857" y="6935"/>
                </a:lnTo>
                <a:lnTo>
                  <a:pt x="9198" y="6595"/>
                </a:lnTo>
                <a:lnTo>
                  <a:pt x="9514" y="6205"/>
                </a:lnTo>
                <a:lnTo>
                  <a:pt x="9831" y="5840"/>
                </a:lnTo>
                <a:lnTo>
                  <a:pt x="10171" y="5427"/>
                </a:lnTo>
                <a:lnTo>
                  <a:pt x="10488" y="5062"/>
                </a:lnTo>
                <a:lnTo>
                  <a:pt x="10853" y="4697"/>
                </a:lnTo>
                <a:lnTo>
                  <a:pt x="11242" y="4356"/>
                </a:lnTo>
                <a:lnTo>
                  <a:pt x="11729" y="3967"/>
                </a:lnTo>
                <a:lnTo>
                  <a:pt x="11972" y="3772"/>
                </a:lnTo>
                <a:lnTo>
                  <a:pt x="12191" y="3553"/>
                </a:lnTo>
                <a:close/>
                <a:moveTo>
                  <a:pt x="5232" y="14065"/>
                </a:moveTo>
                <a:lnTo>
                  <a:pt x="5353" y="14186"/>
                </a:lnTo>
                <a:lnTo>
                  <a:pt x="5451" y="14308"/>
                </a:lnTo>
                <a:lnTo>
                  <a:pt x="5645" y="14454"/>
                </a:lnTo>
                <a:lnTo>
                  <a:pt x="5816" y="14624"/>
                </a:lnTo>
                <a:lnTo>
                  <a:pt x="5986" y="14770"/>
                </a:lnTo>
                <a:lnTo>
                  <a:pt x="6181" y="14892"/>
                </a:lnTo>
                <a:lnTo>
                  <a:pt x="6375" y="14989"/>
                </a:lnTo>
                <a:lnTo>
                  <a:pt x="6108" y="15281"/>
                </a:lnTo>
                <a:lnTo>
                  <a:pt x="5937" y="15452"/>
                </a:lnTo>
                <a:lnTo>
                  <a:pt x="5937" y="15403"/>
                </a:lnTo>
                <a:lnTo>
                  <a:pt x="5889" y="15354"/>
                </a:lnTo>
                <a:lnTo>
                  <a:pt x="5597" y="15038"/>
                </a:lnTo>
                <a:lnTo>
                  <a:pt x="5280" y="14746"/>
                </a:lnTo>
                <a:lnTo>
                  <a:pt x="5086" y="14576"/>
                </a:lnTo>
                <a:lnTo>
                  <a:pt x="4964" y="14503"/>
                </a:lnTo>
                <a:lnTo>
                  <a:pt x="4867" y="14430"/>
                </a:lnTo>
                <a:lnTo>
                  <a:pt x="5037" y="14284"/>
                </a:lnTo>
                <a:lnTo>
                  <a:pt x="5232" y="14065"/>
                </a:lnTo>
                <a:close/>
                <a:moveTo>
                  <a:pt x="852" y="15476"/>
                </a:moveTo>
                <a:lnTo>
                  <a:pt x="974" y="15598"/>
                </a:lnTo>
                <a:lnTo>
                  <a:pt x="1412" y="16036"/>
                </a:lnTo>
                <a:lnTo>
                  <a:pt x="1363" y="16011"/>
                </a:lnTo>
                <a:lnTo>
                  <a:pt x="1290" y="15987"/>
                </a:lnTo>
                <a:lnTo>
                  <a:pt x="852" y="15476"/>
                </a:lnTo>
                <a:close/>
                <a:moveTo>
                  <a:pt x="4575" y="14673"/>
                </a:moveTo>
                <a:lnTo>
                  <a:pt x="4696" y="14795"/>
                </a:lnTo>
                <a:lnTo>
                  <a:pt x="4818" y="14892"/>
                </a:lnTo>
                <a:lnTo>
                  <a:pt x="5037" y="15087"/>
                </a:lnTo>
                <a:lnTo>
                  <a:pt x="5329" y="15354"/>
                </a:lnTo>
                <a:lnTo>
                  <a:pt x="5597" y="15622"/>
                </a:lnTo>
                <a:lnTo>
                  <a:pt x="5670" y="15671"/>
                </a:lnTo>
                <a:lnTo>
                  <a:pt x="5718" y="15671"/>
                </a:lnTo>
                <a:lnTo>
                  <a:pt x="5378" y="15987"/>
                </a:lnTo>
                <a:lnTo>
                  <a:pt x="5232" y="16109"/>
                </a:lnTo>
                <a:lnTo>
                  <a:pt x="5183" y="16060"/>
                </a:lnTo>
                <a:lnTo>
                  <a:pt x="5110" y="16036"/>
                </a:lnTo>
                <a:lnTo>
                  <a:pt x="4088" y="14916"/>
                </a:lnTo>
                <a:lnTo>
                  <a:pt x="4210" y="14868"/>
                </a:lnTo>
                <a:lnTo>
                  <a:pt x="4331" y="14819"/>
                </a:lnTo>
                <a:lnTo>
                  <a:pt x="4453" y="14746"/>
                </a:lnTo>
                <a:lnTo>
                  <a:pt x="4575" y="14673"/>
                </a:lnTo>
                <a:close/>
                <a:moveTo>
                  <a:pt x="755" y="16230"/>
                </a:moveTo>
                <a:lnTo>
                  <a:pt x="1071" y="16498"/>
                </a:lnTo>
                <a:lnTo>
                  <a:pt x="1071" y="16522"/>
                </a:lnTo>
                <a:lnTo>
                  <a:pt x="998" y="16474"/>
                </a:lnTo>
                <a:lnTo>
                  <a:pt x="925" y="16449"/>
                </a:lnTo>
                <a:lnTo>
                  <a:pt x="852" y="16376"/>
                </a:lnTo>
                <a:lnTo>
                  <a:pt x="755" y="16230"/>
                </a:lnTo>
                <a:close/>
                <a:moveTo>
                  <a:pt x="1047" y="12532"/>
                </a:moveTo>
                <a:lnTo>
                  <a:pt x="1168" y="12678"/>
                </a:lnTo>
                <a:lnTo>
                  <a:pt x="1314" y="12824"/>
                </a:lnTo>
                <a:lnTo>
                  <a:pt x="1582" y="13067"/>
                </a:lnTo>
                <a:lnTo>
                  <a:pt x="2166" y="13602"/>
                </a:lnTo>
                <a:lnTo>
                  <a:pt x="2750" y="14113"/>
                </a:lnTo>
                <a:lnTo>
                  <a:pt x="3018" y="14357"/>
                </a:lnTo>
                <a:lnTo>
                  <a:pt x="3261" y="14600"/>
                </a:lnTo>
                <a:lnTo>
                  <a:pt x="3723" y="15135"/>
                </a:lnTo>
                <a:lnTo>
                  <a:pt x="4185" y="15646"/>
                </a:lnTo>
                <a:lnTo>
                  <a:pt x="4672" y="16157"/>
                </a:lnTo>
                <a:lnTo>
                  <a:pt x="4404" y="16230"/>
                </a:lnTo>
                <a:lnTo>
                  <a:pt x="4112" y="16303"/>
                </a:lnTo>
                <a:lnTo>
                  <a:pt x="3553" y="16376"/>
                </a:lnTo>
                <a:lnTo>
                  <a:pt x="2969" y="16425"/>
                </a:lnTo>
                <a:lnTo>
                  <a:pt x="2409" y="16498"/>
                </a:lnTo>
                <a:lnTo>
                  <a:pt x="2288" y="16522"/>
                </a:lnTo>
                <a:lnTo>
                  <a:pt x="2263" y="16474"/>
                </a:lnTo>
                <a:lnTo>
                  <a:pt x="2142" y="16230"/>
                </a:lnTo>
                <a:lnTo>
                  <a:pt x="1996" y="16011"/>
                </a:lnTo>
                <a:lnTo>
                  <a:pt x="1801" y="15792"/>
                </a:lnTo>
                <a:lnTo>
                  <a:pt x="1606" y="15598"/>
                </a:lnTo>
                <a:lnTo>
                  <a:pt x="1168" y="15233"/>
                </a:lnTo>
                <a:lnTo>
                  <a:pt x="730" y="14892"/>
                </a:lnTo>
                <a:lnTo>
                  <a:pt x="779" y="14600"/>
                </a:lnTo>
                <a:lnTo>
                  <a:pt x="925" y="13262"/>
                </a:lnTo>
                <a:lnTo>
                  <a:pt x="1047" y="12532"/>
                </a:lnTo>
                <a:close/>
                <a:moveTo>
                  <a:pt x="1436" y="16644"/>
                </a:moveTo>
                <a:lnTo>
                  <a:pt x="1533" y="16717"/>
                </a:lnTo>
                <a:lnTo>
                  <a:pt x="1387" y="16741"/>
                </a:lnTo>
                <a:lnTo>
                  <a:pt x="1436" y="16644"/>
                </a:lnTo>
                <a:close/>
                <a:moveTo>
                  <a:pt x="536" y="16741"/>
                </a:moveTo>
                <a:lnTo>
                  <a:pt x="584" y="16766"/>
                </a:lnTo>
                <a:lnTo>
                  <a:pt x="609" y="16766"/>
                </a:lnTo>
                <a:lnTo>
                  <a:pt x="682" y="16814"/>
                </a:lnTo>
                <a:lnTo>
                  <a:pt x="779" y="16839"/>
                </a:lnTo>
                <a:lnTo>
                  <a:pt x="876" y="16839"/>
                </a:lnTo>
                <a:lnTo>
                  <a:pt x="974" y="16814"/>
                </a:lnTo>
                <a:lnTo>
                  <a:pt x="974" y="16839"/>
                </a:lnTo>
                <a:lnTo>
                  <a:pt x="755" y="16887"/>
                </a:lnTo>
                <a:lnTo>
                  <a:pt x="511" y="16936"/>
                </a:lnTo>
                <a:lnTo>
                  <a:pt x="536" y="16741"/>
                </a:lnTo>
                <a:close/>
                <a:moveTo>
                  <a:pt x="13967" y="1"/>
                </a:moveTo>
                <a:lnTo>
                  <a:pt x="13602" y="25"/>
                </a:lnTo>
                <a:lnTo>
                  <a:pt x="13261" y="74"/>
                </a:lnTo>
                <a:lnTo>
                  <a:pt x="12945" y="195"/>
                </a:lnTo>
                <a:lnTo>
                  <a:pt x="12629" y="341"/>
                </a:lnTo>
                <a:lnTo>
                  <a:pt x="12337" y="560"/>
                </a:lnTo>
                <a:lnTo>
                  <a:pt x="12021" y="828"/>
                </a:lnTo>
                <a:lnTo>
                  <a:pt x="11875" y="974"/>
                </a:lnTo>
                <a:lnTo>
                  <a:pt x="11826" y="1071"/>
                </a:lnTo>
                <a:lnTo>
                  <a:pt x="11777" y="1169"/>
                </a:lnTo>
                <a:lnTo>
                  <a:pt x="11704" y="1193"/>
                </a:lnTo>
                <a:lnTo>
                  <a:pt x="11339" y="1485"/>
                </a:lnTo>
                <a:lnTo>
                  <a:pt x="10999" y="1777"/>
                </a:lnTo>
                <a:lnTo>
                  <a:pt x="10317" y="2385"/>
                </a:lnTo>
                <a:lnTo>
                  <a:pt x="9685" y="3042"/>
                </a:lnTo>
                <a:lnTo>
                  <a:pt x="9052" y="3699"/>
                </a:lnTo>
                <a:lnTo>
                  <a:pt x="8395" y="4405"/>
                </a:lnTo>
                <a:lnTo>
                  <a:pt x="7714" y="5086"/>
                </a:lnTo>
                <a:lnTo>
                  <a:pt x="7032" y="5743"/>
                </a:lnTo>
                <a:lnTo>
                  <a:pt x="6351" y="6449"/>
                </a:lnTo>
                <a:lnTo>
                  <a:pt x="4964" y="7933"/>
                </a:lnTo>
                <a:lnTo>
                  <a:pt x="4258" y="8663"/>
                </a:lnTo>
                <a:lnTo>
                  <a:pt x="3894" y="9004"/>
                </a:lnTo>
                <a:lnTo>
                  <a:pt x="3529" y="9344"/>
                </a:lnTo>
                <a:lnTo>
                  <a:pt x="2190" y="10537"/>
                </a:lnTo>
                <a:lnTo>
                  <a:pt x="1558" y="11145"/>
                </a:lnTo>
                <a:lnTo>
                  <a:pt x="925" y="11778"/>
                </a:lnTo>
                <a:lnTo>
                  <a:pt x="876" y="11753"/>
                </a:lnTo>
                <a:lnTo>
                  <a:pt x="803" y="11778"/>
                </a:lnTo>
                <a:lnTo>
                  <a:pt x="755" y="11802"/>
                </a:lnTo>
                <a:lnTo>
                  <a:pt x="706" y="11851"/>
                </a:lnTo>
                <a:lnTo>
                  <a:pt x="609" y="12118"/>
                </a:lnTo>
                <a:lnTo>
                  <a:pt x="511" y="12386"/>
                </a:lnTo>
                <a:lnTo>
                  <a:pt x="463" y="12702"/>
                </a:lnTo>
                <a:lnTo>
                  <a:pt x="414" y="12994"/>
                </a:lnTo>
                <a:lnTo>
                  <a:pt x="365" y="13627"/>
                </a:lnTo>
                <a:lnTo>
                  <a:pt x="292" y="14211"/>
                </a:lnTo>
                <a:lnTo>
                  <a:pt x="98" y="15646"/>
                </a:lnTo>
                <a:lnTo>
                  <a:pt x="25" y="16376"/>
                </a:lnTo>
                <a:lnTo>
                  <a:pt x="0" y="16717"/>
                </a:lnTo>
                <a:lnTo>
                  <a:pt x="0" y="17082"/>
                </a:lnTo>
                <a:lnTo>
                  <a:pt x="0" y="17155"/>
                </a:lnTo>
                <a:lnTo>
                  <a:pt x="25" y="17204"/>
                </a:lnTo>
                <a:lnTo>
                  <a:pt x="122" y="17277"/>
                </a:lnTo>
                <a:lnTo>
                  <a:pt x="219" y="17325"/>
                </a:lnTo>
                <a:lnTo>
                  <a:pt x="341" y="17325"/>
                </a:lnTo>
                <a:lnTo>
                  <a:pt x="438" y="17350"/>
                </a:lnTo>
                <a:lnTo>
                  <a:pt x="560" y="17374"/>
                </a:lnTo>
                <a:lnTo>
                  <a:pt x="803" y="17398"/>
                </a:lnTo>
                <a:lnTo>
                  <a:pt x="1047" y="17350"/>
                </a:lnTo>
                <a:lnTo>
                  <a:pt x="1339" y="17301"/>
                </a:lnTo>
                <a:lnTo>
                  <a:pt x="1874" y="17131"/>
                </a:lnTo>
                <a:lnTo>
                  <a:pt x="2312" y="17009"/>
                </a:lnTo>
                <a:lnTo>
                  <a:pt x="2677" y="16936"/>
                </a:lnTo>
                <a:lnTo>
                  <a:pt x="3018" y="16887"/>
                </a:lnTo>
                <a:lnTo>
                  <a:pt x="3723" y="16839"/>
                </a:lnTo>
                <a:lnTo>
                  <a:pt x="4088" y="16790"/>
                </a:lnTo>
                <a:lnTo>
                  <a:pt x="4429" y="16741"/>
                </a:lnTo>
                <a:lnTo>
                  <a:pt x="4769" y="16644"/>
                </a:lnTo>
                <a:lnTo>
                  <a:pt x="5110" y="16522"/>
                </a:lnTo>
                <a:lnTo>
                  <a:pt x="5159" y="16498"/>
                </a:lnTo>
                <a:lnTo>
                  <a:pt x="5207" y="16449"/>
                </a:lnTo>
                <a:lnTo>
                  <a:pt x="5353" y="16401"/>
                </a:lnTo>
                <a:lnTo>
                  <a:pt x="5499" y="16328"/>
                </a:lnTo>
                <a:lnTo>
                  <a:pt x="5645" y="16255"/>
                </a:lnTo>
                <a:lnTo>
                  <a:pt x="5791" y="16133"/>
                </a:lnTo>
                <a:lnTo>
                  <a:pt x="6035" y="15890"/>
                </a:lnTo>
                <a:lnTo>
                  <a:pt x="6254" y="15671"/>
                </a:lnTo>
                <a:lnTo>
                  <a:pt x="6959" y="14965"/>
                </a:lnTo>
                <a:lnTo>
                  <a:pt x="7641" y="14284"/>
                </a:lnTo>
                <a:lnTo>
                  <a:pt x="9101" y="12824"/>
                </a:lnTo>
                <a:lnTo>
                  <a:pt x="10536" y="11364"/>
                </a:lnTo>
                <a:lnTo>
                  <a:pt x="11218" y="10658"/>
                </a:lnTo>
                <a:lnTo>
                  <a:pt x="11875" y="9904"/>
                </a:lnTo>
                <a:lnTo>
                  <a:pt x="12531" y="9174"/>
                </a:lnTo>
                <a:lnTo>
                  <a:pt x="13213" y="8444"/>
                </a:lnTo>
                <a:lnTo>
                  <a:pt x="13870" y="7811"/>
                </a:lnTo>
                <a:lnTo>
                  <a:pt x="14527" y="7179"/>
                </a:lnTo>
                <a:lnTo>
                  <a:pt x="15184" y="6522"/>
                </a:lnTo>
                <a:lnTo>
                  <a:pt x="15500" y="6205"/>
                </a:lnTo>
                <a:lnTo>
                  <a:pt x="15816" y="5840"/>
                </a:lnTo>
                <a:lnTo>
                  <a:pt x="15889" y="5792"/>
                </a:lnTo>
                <a:lnTo>
                  <a:pt x="15987" y="5767"/>
                </a:lnTo>
                <a:lnTo>
                  <a:pt x="16060" y="5694"/>
                </a:lnTo>
                <a:lnTo>
                  <a:pt x="16108" y="5621"/>
                </a:lnTo>
                <a:lnTo>
                  <a:pt x="16133" y="5524"/>
                </a:lnTo>
                <a:lnTo>
                  <a:pt x="16376" y="5208"/>
                </a:lnTo>
                <a:lnTo>
                  <a:pt x="16595" y="4891"/>
                </a:lnTo>
                <a:lnTo>
                  <a:pt x="16814" y="4551"/>
                </a:lnTo>
                <a:lnTo>
                  <a:pt x="16984" y="4210"/>
                </a:lnTo>
                <a:lnTo>
                  <a:pt x="17106" y="3845"/>
                </a:lnTo>
                <a:lnTo>
                  <a:pt x="17203" y="3480"/>
                </a:lnTo>
                <a:lnTo>
                  <a:pt x="17228" y="3140"/>
                </a:lnTo>
                <a:lnTo>
                  <a:pt x="17203" y="2799"/>
                </a:lnTo>
                <a:lnTo>
                  <a:pt x="17130" y="2458"/>
                </a:lnTo>
                <a:lnTo>
                  <a:pt x="17009" y="2142"/>
                </a:lnTo>
                <a:lnTo>
                  <a:pt x="16863" y="1826"/>
                </a:lnTo>
                <a:lnTo>
                  <a:pt x="16668" y="1534"/>
                </a:lnTo>
                <a:lnTo>
                  <a:pt x="16449" y="1266"/>
                </a:lnTo>
                <a:lnTo>
                  <a:pt x="16230" y="998"/>
                </a:lnTo>
                <a:lnTo>
                  <a:pt x="15962" y="779"/>
                </a:lnTo>
                <a:lnTo>
                  <a:pt x="15670" y="560"/>
                </a:lnTo>
                <a:lnTo>
                  <a:pt x="15354" y="390"/>
                </a:lnTo>
                <a:lnTo>
                  <a:pt x="15013" y="244"/>
                </a:lnTo>
                <a:lnTo>
                  <a:pt x="14673" y="122"/>
                </a:lnTo>
                <a:lnTo>
                  <a:pt x="14332" y="49"/>
                </a:lnTo>
                <a:lnTo>
                  <a:pt x="13967" y="1"/>
                </a:lnTo>
                <a:close/>
              </a:path>
            </a:pathLst>
          </a:cu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9"/>
          <p:cNvSpPr txBox="1">
            <a:spLocks noGrp="1"/>
          </p:cNvSpPr>
          <p:nvPr>
            <p:ph type="ctrTitle"/>
          </p:nvPr>
        </p:nvSpPr>
        <p:spPr>
          <a:xfrm>
            <a:off x="2703525" y="1996452"/>
            <a:ext cx="34863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1.</a:t>
            </a:r>
            <a:endParaRPr dirty="0"/>
          </a:p>
          <a:p>
            <a:r>
              <a:rPr lang="en-US" b="1" dirty="0"/>
              <a:t>What are Convolutional Neural Networks?</a:t>
            </a:r>
          </a:p>
        </p:txBody>
      </p:sp>
      <p:sp>
        <p:nvSpPr>
          <p:cNvPr id="81" name="Google Shape;81;p19"/>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34AD6ED-19F7-4374-8FFE-08D8B919D61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5</a:t>
            </a:fld>
            <a:endParaRPr lang="en"/>
          </a:p>
        </p:txBody>
      </p:sp>
      <p:sp>
        <p:nvSpPr>
          <p:cNvPr id="3" name="TextBox 2">
            <a:extLst>
              <a:ext uri="{FF2B5EF4-FFF2-40B4-BE49-F238E27FC236}">
                <a16:creationId xmlns:a16="http://schemas.microsoft.com/office/drawing/2014/main" id="{098A5BD4-7F41-413A-8EA7-D57D0C9C08F8}"/>
              </a:ext>
            </a:extLst>
          </p:cNvPr>
          <p:cNvSpPr txBox="1"/>
          <p:nvPr/>
        </p:nvSpPr>
        <p:spPr>
          <a:xfrm>
            <a:off x="873242" y="1016371"/>
            <a:ext cx="7034873" cy="1389868"/>
          </a:xfrm>
          <a:prstGeom prst="rect">
            <a:avLst/>
          </a:prstGeom>
          <a:noFill/>
        </p:spPr>
        <p:txBody>
          <a:bodyPr wrap="square" rtlCol="0">
            <a:spAutoFit/>
          </a:bodyPr>
          <a:lstStyle/>
          <a:p>
            <a:pPr>
              <a:lnSpc>
                <a:spcPct val="106000"/>
              </a:lnSpc>
              <a:buClr>
                <a:srgbClr val="0B5394"/>
              </a:buClr>
              <a:buSzPts val="1400"/>
            </a:pPr>
            <a:r>
              <a:rPr lang="en-US" sz="4800" dirty="0">
                <a:solidFill>
                  <a:srgbClr val="0B5394"/>
                </a:solidFill>
                <a:latin typeface="Pangolin"/>
                <a:sym typeface="Pangolin"/>
              </a:rPr>
              <a:t>CNN</a:t>
            </a:r>
          </a:p>
          <a:p>
            <a:pPr>
              <a:lnSpc>
                <a:spcPct val="106000"/>
              </a:lnSpc>
              <a:buClr>
                <a:srgbClr val="0B5394"/>
              </a:buClr>
              <a:buSzPts val="1400"/>
            </a:pPr>
            <a:endParaRPr lang="en-US" sz="3200" dirty="0">
              <a:solidFill>
                <a:srgbClr val="0B5394"/>
              </a:solidFill>
              <a:latin typeface="Pangolin"/>
              <a:sym typeface="Pangolin"/>
            </a:endParaRPr>
          </a:p>
        </p:txBody>
      </p:sp>
      <p:sp>
        <p:nvSpPr>
          <p:cNvPr id="4" name="TextBox 3">
            <a:extLst>
              <a:ext uri="{FF2B5EF4-FFF2-40B4-BE49-F238E27FC236}">
                <a16:creationId xmlns:a16="http://schemas.microsoft.com/office/drawing/2014/main" id="{F369187F-BF66-436E-A423-61D5503E918B}"/>
              </a:ext>
            </a:extLst>
          </p:cNvPr>
          <p:cNvSpPr txBox="1"/>
          <p:nvPr/>
        </p:nvSpPr>
        <p:spPr>
          <a:xfrm>
            <a:off x="873242" y="1960418"/>
            <a:ext cx="6862096" cy="1938992"/>
          </a:xfrm>
          <a:prstGeom prst="rect">
            <a:avLst/>
          </a:prstGeom>
          <a:noFill/>
        </p:spPr>
        <p:txBody>
          <a:bodyPr wrap="square" rtlCol="0">
            <a:spAutoFit/>
          </a:bodyPr>
          <a:lstStyle/>
          <a:p>
            <a:r>
              <a:rPr lang="en-US" sz="2000" dirty="0">
                <a:solidFill>
                  <a:srgbClr val="0B5394"/>
                </a:solidFill>
                <a:latin typeface="Pangolin"/>
              </a:rPr>
              <a:t>Convolutional Neural Networks (</a:t>
            </a:r>
            <a:r>
              <a:rPr lang="en-US" sz="2000" dirty="0" err="1">
                <a:solidFill>
                  <a:srgbClr val="0B5394"/>
                </a:solidFill>
                <a:latin typeface="Pangolin"/>
              </a:rPr>
              <a:t>ConvNets</a:t>
            </a:r>
            <a:r>
              <a:rPr lang="en-US" sz="2000" dirty="0">
                <a:solidFill>
                  <a:srgbClr val="0B5394"/>
                </a:solidFill>
                <a:latin typeface="Pangolin"/>
              </a:rPr>
              <a:t> or CNNs) are a category of Neural Networks that have proven very effective in areas such as image recognition and classification. </a:t>
            </a:r>
            <a:r>
              <a:rPr lang="en-US" sz="2000" dirty="0" err="1">
                <a:solidFill>
                  <a:srgbClr val="0B5394"/>
                </a:solidFill>
                <a:latin typeface="Pangolin"/>
              </a:rPr>
              <a:t>ConvNets</a:t>
            </a:r>
            <a:r>
              <a:rPr lang="en-US" sz="2000" dirty="0">
                <a:solidFill>
                  <a:srgbClr val="0B5394"/>
                </a:solidFill>
                <a:latin typeface="Pangolin"/>
              </a:rPr>
              <a:t> have been successful in identifying faces, objects and traffic signs apart from powering vision in robots and self driving cars.</a:t>
            </a:r>
          </a:p>
        </p:txBody>
      </p:sp>
    </p:spTree>
    <p:extLst>
      <p:ext uri="{BB962C8B-B14F-4D97-AF65-F5344CB8AC3E}">
        <p14:creationId xmlns:p14="http://schemas.microsoft.com/office/powerpoint/2010/main" val="3583765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F679221-5ED7-4628-9CD2-B0490F0478A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6</a:t>
            </a:fld>
            <a:endParaRPr lang="en"/>
          </a:p>
        </p:txBody>
      </p:sp>
      <p:pic>
        <p:nvPicPr>
          <p:cNvPr id="6" name="Picture 5">
            <a:extLst>
              <a:ext uri="{FF2B5EF4-FFF2-40B4-BE49-F238E27FC236}">
                <a16:creationId xmlns:a16="http://schemas.microsoft.com/office/drawing/2014/main" id="{5FE8A993-E166-4964-8252-AA50F288141F}"/>
              </a:ext>
            </a:extLst>
          </p:cNvPr>
          <p:cNvPicPr>
            <a:picLocks noChangeAspect="1"/>
          </p:cNvPicPr>
          <p:nvPr/>
        </p:nvPicPr>
        <p:blipFill>
          <a:blip r:embed="rId2"/>
          <a:stretch>
            <a:fillRect/>
          </a:stretch>
        </p:blipFill>
        <p:spPr>
          <a:xfrm>
            <a:off x="-26697" y="687469"/>
            <a:ext cx="9227156" cy="3731019"/>
          </a:xfrm>
          <a:prstGeom prst="rect">
            <a:avLst/>
          </a:prstGeom>
        </p:spPr>
      </p:pic>
    </p:spTree>
    <p:extLst>
      <p:ext uri="{BB962C8B-B14F-4D97-AF65-F5344CB8AC3E}">
        <p14:creationId xmlns:p14="http://schemas.microsoft.com/office/powerpoint/2010/main" val="391753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3BFBB71-15B9-47CC-BE53-BAB0036E2B9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7</a:t>
            </a:fld>
            <a:endParaRPr lang="en"/>
          </a:p>
        </p:txBody>
      </p:sp>
      <p:sp>
        <p:nvSpPr>
          <p:cNvPr id="3" name="TextBox 2">
            <a:extLst>
              <a:ext uri="{FF2B5EF4-FFF2-40B4-BE49-F238E27FC236}">
                <a16:creationId xmlns:a16="http://schemas.microsoft.com/office/drawing/2014/main" id="{DF154C39-85C9-4219-887B-3F3AFEDEBA57}"/>
              </a:ext>
            </a:extLst>
          </p:cNvPr>
          <p:cNvSpPr txBox="1"/>
          <p:nvPr/>
        </p:nvSpPr>
        <p:spPr>
          <a:xfrm>
            <a:off x="814283" y="1094610"/>
            <a:ext cx="7829133" cy="400110"/>
          </a:xfrm>
          <a:prstGeom prst="rect">
            <a:avLst/>
          </a:prstGeom>
          <a:noFill/>
        </p:spPr>
        <p:txBody>
          <a:bodyPr wrap="square" rtlCol="0">
            <a:spAutoFit/>
          </a:bodyPr>
          <a:lstStyle/>
          <a:p>
            <a:r>
              <a:rPr lang="en-US" sz="2000" dirty="0">
                <a:solidFill>
                  <a:srgbClr val="0B5394"/>
                </a:solidFill>
                <a:latin typeface="Pangolin"/>
              </a:rPr>
              <a:t>There are four main operations in the </a:t>
            </a:r>
            <a:r>
              <a:rPr lang="en-US" sz="2000" dirty="0" err="1">
                <a:solidFill>
                  <a:srgbClr val="0B5394"/>
                </a:solidFill>
                <a:latin typeface="Pangolin"/>
              </a:rPr>
              <a:t>ConvNet</a:t>
            </a:r>
            <a:endParaRPr lang="en-US" sz="2000" dirty="0">
              <a:solidFill>
                <a:srgbClr val="0B5394"/>
              </a:solidFill>
              <a:latin typeface="Pangolin"/>
            </a:endParaRPr>
          </a:p>
        </p:txBody>
      </p:sp>
      <p:sp>
        <p:nvSpPr>
          <p:cNvPr id="4" name="TextBox 3">
            <a:extLst>
              <a:ext uri="{FF2B5EF4-FFF2-40B4-BE49-F238E27FC236}">
                <a16:creationId xmlns:a16="http://schemas.microsoft.com/office/drawing/2014/main" id="{12999F7E-07A2-48C4-A371-2D242E8E4E3F}"/>
              </a:ext>
            </a:extLst>
          </p:cNvPr>
          <p:cNvSpPr txBox="1"/>
          <p:nvPr/>
        </p:nvSpPr>
        <p:spPr>
          <a:xfrm>
            <a:off x="891039" y="1655264"/>
            <a:ext cx="7675620" cy="1538883"/>
          </a:xfrm>
          <a:prstGeom prst="rect">
            <a:avLst/>
          </a:prstGeom>
          <a:noFill/>
        </p:spPr>
        <p:txBody>
          <a:bodyPr wrap="square" rtlCol="0">
            <a:spAutoFit/>
          </a:bodyPr>
          <a:lstStyle/>
          <a:p>
            <a:pPr marL="457200" indent="-457200">
              <a:buFont typeface="+mj-lt"/>
              <a:buAutoNum type="arabicPeriod"/>
            </a:pPr>
            <a:r>
              <a:rPr lang="en-US" sz="2000" dirty="0">
                <a:solidFill>
                  <a:srgbClr val="0B5394"/>
                </a:solidFill>
                <a:latin typeface="Pangolin"/>
              </a:rPr>
              <a:t>Convolution</a:t>
            </a:r>
          </a:p>
          <a:p>
            <a:pPr marL="457200" indent="-457200">
              <a:buFont typeface="+mj-lt"/>
              <a:buAutoNum type="arabicPeriod"/>
            </a:pPr>
            <a:r>
              <a:rPr lang="en-US" sz="2000" dirty="0">
                <a:solidFill>
                  <a:srgbClr val="0B5394"/>
                </a:solidFill>
                <a:latin typeface="Pangolin"/>
              </a:rPr>
              <a:t>Non Linearity (</a:t>
            </a:r>
            <a:r>
              <a:rPr lang="en-US" sz="2000" dirty="0" err="1">
                <a:solidFill>
                  <a:srgbClr val="0B5394"/>
                </a:solidFill>
                <a:latin typeface="Pangolin"/>
              </a:rPr>
              <a:t>ReLU</a:t>
            </a:r>
            <a:r>
              <a:rPr lang="en-US" sz="2000" dirty="0">
                <a:solidFill>
                  <a:srgbClr val="0B5394"/>
                </a:solidFill>
                <a:latin typeface="Pangolin"/>
              </a:rPr>
              <a:t>)</a:t>
            </a:r>
          </a:p>
          <a:p>
            <a:pPr marL="457200" indent="-457200">
              <a:buFont typeface="+mj-lt"/>
              <a:buAutoNum type="arabicPeriod"/>
            </a:pPr>
            <a:r>
              <a:rPr lang="en-US" sz="2000" dirty="0">
                <a:solidFill>
                  <a:srgbClr val="0B5394"/>
                </a:solidFill>
                <a:latin typeface="Pangolin"/>
              </a:rPr>
              <a:t>Pooling or Sub Sampling</a:t>
            </a:r>
          </a:p>
          <a:p>
            <a:pPr marL="457200" indent="-457200">
              <a:buFont typeface="+mj-lt"/>
              <a:buAutoNum type="arabicPeriod"/>
            </a:pPr>
            <a:r>
              <a:rPr lang="en-US" sz="2000" dirty="0">
                <a:solidFill>
                  <a:srgbClr val="0B5394"/>
                </a:solidFill>
                <a:latin typeface="Pangolin"/>
              </a:rPr>
              <a:t>Classification (Fully Connected Layer)</a:t>
            </a:r>
          </a:p>
          <a:p>
            <a:endParaRPr lang="en-US" dirty="0"/>
          </a:p>
        </p:txBody>
      </p:sp>
    </p:spTree>
    <p:extLst>
      <p:ext uri="{BB962C8B-B14F-4D97-AF65-F5344CB8AC3E}">
        <p14:creationId xmlns:p14="http://schemas.microsoft.com/office/powerpoint/2010/main" val="965052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B66F59C-E442-44C2-9D1A-827AE6E3F49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8</a:t>
            </a:fld>
            <a:endParaRPr lang="en"/>
          </a:p>
        </p:txBody>
      </p:sp>
      <p:sp>
        <p:nvSpPr>
          <p:cNvPr id="3" name="TextBox 2">
            <a:extLst>
              <a:ext uri="{FF2B5EF4-FFF2-40B4-BE49-F238E27FC236}">
                <a16:creationId xmlns:a16="http://schemas.microsoft.com/office/drawing/2014/main" id="{C84D061A-57B6-4214-A0FD-CB9ABBA933D4}"/>
              </a:ext>
            </a:extLst>
          </p:cNvPr>
          <p:cNvSpPr txBox="1"/>
          <p:nvPr/>
        </p:nvSpPr>
        <p:spPr>
          <a:xfrm>
            <a:off x="800934" y="1074587"/>
            <a:ext cx="7795760" cy="738664"/>
          </a:xfrm>
          <a:prstGeom prst="rect">
            <a:avLst/>
          </a:prstGeom>
          <a:noFill/>
        </p:spPr>
        <p:txBody>
          <a:bodyPr wrap="square" rtlCol="0">
            <a:spAutoFit/>
          </a:bodyPr>
          <a:lstStyle/>
          <a:p>
            <a:r>
              <a:rPr lang="en-US" sz="2800" b="1" dirty="0">
                <a:solidFill>
                  <a:srgbClr val="0B5394"/>
                </a:solidFill>
                <a:latin typeface="Pangolin"/>
              </a:rPr>
              <a:t>An Image is a matrix of pixel values</a:t>
            </a:r>
          </a:p>
          <a:p>
            <a:endParaRPr lang="en-US" dirty="0"/>
          </a:p>
        </p:txBody>
      </p:sp>
      <p:pic>
        <p:nvPicPr>
          <p:cNvPr id="5" name="Picture 4">
            <a:extLst>
              <a:ext uri="{FF2B5EF4-FFF2-40B4-BE49-F238E27FC236}">
                <a16:creationId xmlns:a16="http://schemas.microsoft.com/office/drawing/2014/main" id="{48BAA78F-BD45-4AC5-AE60-C6C374452F80}"/>
              </a:ext>
            </a:extLst>
          </p:cNvPr>
          <p:cNvPicPr>
            <a:picLocks noChangeAspect="1"/>
          </p:cNvPicPr>
          <p:nvPr/>
        </p:nvPicPr>
        <p:blipFill>
          <a:blip r:embed="rId2"/>
          <a:stretch>
            <a:fillRect/>
          </a:stretch>
        </p:blipFill>
        <p:spPr>
          <a:xfrm>
            <a:off x="2845402" y="1623977"/>
            <a:ext cx="2794510" cy="2794510"/>
          </a:xfrm>
          <a:prstGeom prst="rect">
            <a:avLst/>
          </a:prstGeom>
        </p:spPr>
      </p:pic>
    </p:spTree>
    <p:extLst>
      <p:ext uri="{BB962C8B-B14F-4D97-AF65-F5344CB8AC3E}">
        <p14:creationId xmlns:p14="http://schemas.microsoft.com/office/powerpoint/2010/main" val="1645210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1F83D49-5874-45F1-BFA0-C25D807E358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9</a:t>
            </a:fld>
            <a:endParaRPr lang="en"/>
          </a:p>
        </p:txBody>
      </p:sp>
      <p:sp>
        <p:nvSpPr>
          <p:cNvPr id="3" name="TextBox 2">
            <a:extLst>
              <a:ext uri="{FF2B5EF4-FFF2-40B4-BE49-F238E27FC236}">
                <a16:creationId xmlns:a16="http://schemas.microsoft.com/office/drawing/2014/main" id="{7399B515-F869-4712-AC6C-C1195C2C8306}"/>
              </a:ext>
            </a:extLst>
          </p:cNvPr>
          <p:cNvSpPr txBox="1"/>
          <p:nvPr/>
        </p:nvSpPr>
        <p:spPr>
          <a:xfrm>
            <a:off x="834307" y="1107959"/>
            <a:ext cx="7815784" cy="1200329"/>
          </a:xfrm>
          <a:prstGeom prst="rect">
            <a:avLst/>
          </a:prstGeom>
          <a:noFill/>
        </p:spPr>
        <p:txBody>
          <a:bodyPr wrap="square" rtlCol="0">
            <a:spAutoFit/>
          </a:bodyPr>
          <a:lstStyle/>
          <a:p>
            <a:r>
              <a:rPr lang="en-US" sz="1800" dirty="0">
                <a:solidFill>
                  <a:srgbClr val="0B5394"/>
                </a:solidFill>
                <a:latin typeface="Pangolin"/>
                <a:hlinkClick r:id="rId2">
                  <a:extLst>
                    <a:ext uri="{A12FA001-AC4F-418D-AE19-62706E023703}">
                      <ahyp:hlinkClr xmlns:ahyp="http://schemas.microsoft.com/office/drawing/2018/hyperlinkcolor" val="tx"/>
                    </a:ext>
                  </a:extLst>
                </a:hlinkClick>
              </a:rPr>
              <a:t>Channel</a:t>
            </a:r>
            <a:r>
              <a:rPr lang="en-US" sz="1800" dirty="0">
                <a:solidFill>
                  <a:srgbClr val="0B5394"/>
                </a:solidFill>
                <a:latin typeface="Pangolin"/>
              </a:rPr>
              <a:t> is a conventional term used to refer to a certain component of an image. An image from a standard digital camera will have three channels – red, green and blue – you can imagine those as three 2d-matrices stacked over each other (one for each color), each having pixel values in the range 0 to 255</a:t>
            </a:r>
          </a:p>
        </p:txBody>
      </p:sp>
      <p:pic>
        <p:nvPicPr>
          <p:cNvPr id="5" name="Picture 4">
            <a:extLst>
              <a:ext uri="{FF2B5EF4-FFF2-40B4-BE49-F238E27FC236}">
                <a16:creationId xmlns:a16="http://schemas.microsoft.com/office/drawing/2014/main" id="{520EA3B9-5322-42A5-9A57-B74F4E4743B8}"/>
              </a:ext>
            </a:extLst>
          </p:cNvPr>
          <p:cNvPicPr>
            <a:picLocks noChangeAspect="1"/>
          </p:cNvPicPr>
          <p:nvPr/>
        </p:nvPicPr>
        <p:blipFill>
          <a:blip r:embed="rId3"/>
          <a:stretch>
            <a:fillRect/>
          </a:stretch>
        </p:blipFill>
        <p:spPr>
          <a:xfrm>
            <a:off x="2057816" y="2571750"/>
            <a:ext cx="4803521" cy="1738417"/>
          </a:xfrm>
          <a:prstGeom prst="rect">
            <a:avLst/>
          </a:prstGeom>
        </p:spPr>
      </p:pic>
    </p:spTree>
    <p:extLst>
      <p:ext uri="{BB962C8B-B14F-4D97-AF65-F5344CB8AC3E}">
        <p14:creationId xmlns:p14="http://schemas.microsoft.com/office/powerpoint/2010/main" val="92316954"/>
      </p:ext>
    </p:extLst>
  </p:cSld>
  <p:clrMapOvr>
    <a:masterClrMapping/>
  </p:clrMapOvr>
</p:sld>
</file>

<file path=ppt/theme/theme1.xml><?xml version="1.0" encoding="utf-8"?>
<a:theme xmlns:a="http://schemas.openxmlformats.org/drawingml/2006/main" name="Jaque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2027</TotalTime>
  <Words>438</Words>
  <Application>Microsoft Office PowerPoint</Application>
  <PresentationFormat>On-screen Show (16:9)</PresentationFormat>
  <Paragraphs>85</Paragraphs>
  <Slides>25</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Pangolin</vt:lpstr>
      <vt:lpstr>Inconsolata</vt:lpstr>
      <vt:lpstr>Arial</vt:lpstr>
      <vt:lpstr>Jaques template</vt:lpstr>
      <vt:lpstr>Convolutional Neural Networks</vt:lpstr>
      <vt:lpstr>Hello!</vt:lpstr>
      <vt:lpstr>PowerPoint Presentation</vt:lpstr>
      <vt:lpstr>1. What are Convolutional Neural Networks?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hardware and software</dc:title>
  <cp:lastModifiedBy>Frederick Richard</cp:lastModifiedBy>
  <cp:revision>76</cp:revision>
  <dcterms:modified xsi:type="dcterms:W3CDTF">2019-01-05T09:48:45Z</dcterms:modified>
</cp:coreProperties>
</file>