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0BE6C8E-4913-480B-AD39-232C35FD3FC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bo" initials="s" lastIdx="1" clrIdx="0">
    <p:extLst>
      <p:ext uri="{19B8F6BF-5375-455C-9EA6-DF929625EA0E}">
        <p15:presenceInfo xmlns:p15="http://schemas.microsoft.com/office/powerpoint/2012/main" userId="shebo" providerId="None"/>
      </p:ext>
    </p:extLst>
  </p:cmAuthor>
  <p:cmAuthor id="2" name="Windows User" initials="WU" lastIdx="1" clrIdx="1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5DA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1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2D6B0-0CC2-4E85-9EFE-DC92DD21CF39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4BDD-DB58-442B-9B29-4E106F14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13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B5D2-B797-4CE3-881D-CA06C152F48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CE02-FC22-4C7E-8071-FE0C853F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1123434"/>
            <a:ext cx="8763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Deep learning </a:t>
            </a:r>
          </a:p>
          <a:p>
            <a:r>
              <a:rPr lang="en-US" sz="4000" dirty="0">
                <a:latin typeface="Bookman Old Style" panose="02050604050505020204" pitchFamily="18" charset="0"/>
              </a:rPr>
              <a:t>F</a:t>
            </a:r>
            <a:r>
              <a:rPr lang="en-US" sz="4000" dirty="0" smtClean="0">
                <a:latin typeface="Bookman Old Style" panose="02050604050505020204" pitchFamily="18" charset="0"/>
              </a:rPr>
              <a:t>or Natural Language Processing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117600" y="5216862"/>
            <a:ext cx="5562600" cy="10696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Presented By: Waziri Shebogholo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University of </a:t>
            </a:r>
            <a:r>
              <a:rPr lang="en-US" sz="2400" dirty="0" smtClean="0">
                <a:latin typeface="Bookman Old Style" panose="02050604050505020204" pitchFamily="18" charset="0"/>
              </a:rPr>
              <a:t>Dodoma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shebogholo@gmail.com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0" y="374134"/>
            <a:ext cx="10160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Word2Vec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There’re two flavors to Word2Vec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</a:rPr>
              <a:t>    1. Skip-gram 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     2. Continuous bag-of-word (CBOW)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endParaRPr lang="en-US" sz="2800" dirty="0" smtClean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387601"/>
            <a:ext cx="9842500" cy="39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754" y="577334"/>
            <a:ext cx="100765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About the two models</a:t>
            </a:r>
          </a:p>
          <a:p>
            <a:endParaRPr lang="en-US" sz="4400" dirty="0" smtClean="0">
              <a:latin typeface="Bookman Old Style" panose="02050604050505020204" pitchFamily="18" charset="0"/>
            </a:endParaRPr>
          </a:p>
          <a:p>
            <a:r>
              <a:rPr lang="en-US" sz="4400" dirty="0" smtClean="0">
                <a:latin typeface="Bookman Old Style" panose="02050604050505020204" pitchFamily="18" charset="0"/>
              </a:rPr>
              <a:t>   1. CBOW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	</a:t>
            </a:r>
            <a:r>
              <a:rPr lang="en-US" sz="4400" dirty="0" smtClean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Predict the center word given the surrounding words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4400" dirty="0">
                <a:latin typeface="Bookman Old Style" panose="02050604050505020204" pitchFamily="18" charset="0"/>
              </a:rPr>
              <a:t> </a:t>
            </a:r>
            <a:r>
              <a:rPr lang="en-US" sz="4400" dirty="0" smtClean="0">
                <a:latin typeface="Bookman Old Style" panose="02050604050505020204" pitchFamily="18" charset="0"/>
              </a:rPr>
              <a:t>  2. Skip-gram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	</a:t>
            </a:r>
            <a:r>
              <a:rPr lang="en-US" sz="4400" dirty="0" smtClean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Predict the surrounding words given the center word.</a:t>
            </a:r>
          </a:p>
        </p:txBody>
      </p:sp>
    </p:spTree>
    <p:extLst>
      <p:ext uri="{BB962C8B-B14F-4D97-AF65-F5344CB8AC3E}">
        <p14:creationId xmlns:p14="http://schemas.microsoft.com/office/powerpoint/2010/main" val="12734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8700" y="691634"/>
            <a:ext cx="1031239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Language Model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 </a:t>
            </a:r>
            <a:r>
              <a:rPr lang="en-US" sz="4400" dirty="0">
                <a:latin typeface="Bookman Old Style" panose="02050604050505020204" pitchFamily="18" charset="0"/>
                <a:sym typeface="Wingdings" panose="05000000000000000000" pitchFamily="2" charset="2"/>
              </a:rPr>
              <a:t> </a:t>
            </a:r>
            <a:r>
              <a:rPr lang="en-US" sz="4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Compute probability of the next word given the previous words.</a:t>
            </a:r>
            <a:r>
              <a:rPr lang="en-US" sz="36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3600" dirty="0">
              <a:latin typeface="Bookman Old Style" panose="02050604050505020204" pitchFamily="18" charset="0"/>
            </a:endParaRPr>
          </a:p>
          <a:p>
            <a:r>
              <a:rPr lang="en-US" sz="3600" dirty="0" smtClean="0">
                <a:latin typeface="Bookman Old Style" panose="02050604050505020204" pitchFamily="18" charset="0"/>
              </a:rPr>
              <a:t>Why do we have to care about LMs?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They’re used in a lot of NLP tasks from machine translation, text generation, speech recognition, and a lot more.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74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100" y="628134"/>
            <a:ext cx="102997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Language Models</a:t>
            </a:r>
            <a:endParaRPr lang="en-US" sz="3600" dirty="0">
              <a:latin typeface="Bookman Old Style" panose="02050604050505020204" pitchFamily="18" charset="0"/>
            </a:endParaRPr>
          </a:p>
          <a:p>
            <a:r>
              <a:rPr lang="en-US" sz="3600" dirty="0" smtClean="0"/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1. Count-based Language Models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	Apply fixed window  size of the previous words to calculate probabilities of the upcoming words.</a:t>
            </a:r>
          </a:p>
          <a:p>
            <a:endParaRPr lang="en-US" sz="3600" dirty="0" smtClean="0">
              <a:latin typeface="Bookman Old Style" panose="02050604050505020204" pitchFamily="18" charset="0"/>
            </a:endParaRP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2. Neural Network Models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	It may condition a word based on all of the previous words in a corpus. RNN is the most widely used model in this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2591" y="4757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8391" y="186779"/>
            <a:ext cx="1011270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Recurrent Neural Network (RNN)</a:t>
            </a:r>
          </a:p>
          <a:p>
            <a:r>
              <a:rPr lang="en-US" sz="3600" dirty="0" smtClean="0">
                <a:latin typeface="Bookman Old Style" panose="02050604050505020204" pitchFamily="18" charset="0"/>
              </a:rPr>
              <a:t>In deep learning, all problems can be classified as:-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1. Fixed topological structure problems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	e.g. Images …image classification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2. Sequential data problems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	e.g. text/audio …speech recognition</a:t>
            </a:r>
          </a:p>
          <a:p>
            <a:endParaRPr lang="en-US" sz="3600" dirty="0">
              <a:latin typeface="Bookman Old Style" panose="02050604050505020204" pitchFamily="18" charset="0"/>
            </a:endParaRPr>
          </a:p>
          <a:p>
            <a:endParaRPr lang="en-US" sz="3600" dirty="0" smtClean="0">
              <a:latin typeface="Bookman Old Style" panose="02050604050505020204" pitchFamily="18" charset="0"/>
            </a:endParaRPr>
          </a:p>
          <a:p>
            <a:r>
              <a:rPr lang="en-US" sz="3600" dirty="0" smtClean="0">
                <a:latin typeface="Bookman Old Style" panose="02050604050505020204" pitchFamily="18" charset="0"/>
              </a:rPr>
              <a:t>RNN for sequential data.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	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5390" y="158234"/>
            <a:ext cx="9998409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RNN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In a normal feed forward network for making prediction, you need not any relation to previous outputs that has been classified.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latin typeface="Bookman Old Style" panose="02050604050505020204" pitchFamily="18" charset="0"/>
              </a:rPr>
              <a:t>Scenario: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While reading a book, you need to remember the context mentioned and what’s discussed in the entire book.</a:t>
            </a:r>
          </a:p>
          <a:p>
            <a:r>
              <a:rPr lang="en-US" sz="3200" dirty="0" smtClean="0">
                <a:latin typeface="Bookman Old Style" panose="02050604050505020204" pitchFamily="18" charset="0"/>
              </a:rPr>
              <a:t>This is the case in sentiment analysis where algorithm need to remember the context of words before classifying document as Neg/Pos.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8720" y="361434"/>
            <a:ext cx="101759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Why are RNN’s capable of such a task:-</a:t>
            </a:r>
          </a:p>
          <a:p>
            <a:endParaRPr lang="en-US" sz="36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1. Hidden states can store a lot of 	       	information and pass it on, effectively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2. Hidden states are updated by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nonlinear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8649" y="183634"/>
            <a:ext cx="1011975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 smtClean="0">
              <a:latin typeface="Bookman Old Style" panose="02050604050505020204" pitchFamily="18" charset="0"/>
            </a:endParaRPr>
          </a:p>
          <a:p>
            <a:r>
              <a:rPr lang="en-US" sz="4400" dirty="0" smtClean="0">
                <a:latin typeface="Bookman Old Style" panose="02050604050505020204" pitchFamily="18" charset="0"/>
              </a:rPr>
              <a:t>Where do we find RNNs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1. Chatbots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2. Handwriting detection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3. Video and audio classification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4. Sentiment analysis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Bookman Old Style" panose="02050604050505020204" pitchFamily="18" charset="0"/>
              </a:rPr>
              <a:t>	</a:t>
            </a:r>
            <a:r>
              <a:rPr lang="en-US" sz="3600" dirty="0" smtClean="0">
                <a:latin typeface="Bookman Old Style" panose="02050604050505020204" pitchFamily="18" charset="0"/>
              </a:rPr>
              <a:t>5. Time series analysis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93800" y="247134"/>
                <a:ext cx="10198100" cy="504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400" dirty="0" smtClean="0">
                    <a:solidFill>
                      <a:srgbClr val="7030A0"/>
                    </a:solidFill>
                    <a:latin typeface="Bookman Old Style" panose="02050604050505020204" pitchFamily="18" charset="0"/>
                  </a:rPr>
                  <a:t>Recurrence</a:t>
                </a:r>
              </a:p>
              <a:p>
                <a:r>
                  <a:rPr lang="en-US" sz="4400" dirty="0">
                    <a:latin typeface="Bookman Old Style" panose="02050604050505020204" pitchFamily="18" charset="0"/>
                  </a:rPr>
                  <a:t>	</a:t>
                </a:r>
                <a:r>
                  <a:rPr lang="en-US" sz="3600" dirty="0" smtClean="0">
                    <a:latin typeface="Bookman Old Style" panose="02050604050505020204" pitchFamily="18" charset="0"/>
                  </a:rPr>
                  <a:t>Recurrent function is called at each time step to model temporal data.</a:t>
                </a:r>
              </a:p>
              <a:p>
                <a:endParaRPr lang="en-US" sz="3600" dirty="0" smtClean="0">
                  <a:latin typeface="Bookman Old Style" panose="02050604050505020204" pitchFamily="18" charset="0"/>
                </a:endParaRPr>
              </a:p>
              <a:p>
                <a:r>
                  <a:rPr lang="en-US" sz="3600" dirty="0" smtClean="0">
                    <a:solidFill>
                      <a:srgbClr val="7030A0"/>
                    </a:solidFill>
                    <a:latin typeface="Bookman Old Style" panose="02050604050505020204" pitchFamily="18" charset="0"/>
                  </a:rPr>
                  <a:t>Temporal data </a:t>
                </a:r>
                <a:r>
                  <a:rPr lang="en-US" sz="3600" dirty="0" smtClean="0">
                    <a:latin typeface="Bookman Old Style" panose="02050604050505020204" pitchFamily="18" charset="0"/>
                  </a:rPr>
                  <a:t>… depend on the previous units of data.</a:t>
                </a:r>
              </a:p>
              <a:p>
                <a:endParaRPr lang="en-US" sz="3600" dirty="0" smtClean="0">
                  <a:latin typeface="Bookman Old Style" panose="02050604050505020204" pitchFamily="18" charset="0"/>
                </a:endParaRPr>
              </a:p>
              <a:p>
                <a:r>
                  <a:rPr lang="en-US" sz="3600" dirty="0">
                    <a:latin typeface="Bookman Old Style" panose="02050604050505020204" pitchFamily="18" charset="0"/>
                  </a:rPr>
                  <a:t> </a:t>
                </a:r>
                <a:r>
                  <a:rPr lang="en-US" sz="3600" dirty="0" smtClean="0">
                    <a:latin typeface="Bookman Old Style" panose="02050604050505020204" pitchFamily="18" charset="0"/>
                  </a:rPr>
                  <a:t>    		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54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247134"/>
                <a:ext cx="10198100" cy="5047536"/>
              </a:xfrm>
              <a:prstGeom prst="rect">
                <a:avLst/>
              </a:prstGeom>
              <a:blipFill rotWithShape="0">
                <a:blip r:embed="rId2"/>
                <a:stretch>
                  <a:fillRect l="-2451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5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8648" y="412234"/>
            <a:ext cx="10183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48" y="662608"/>
            <a:ext cx="10183251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1144" y="653534"/>
            <a:ext cx="8922856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Overview of the talk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ookman Old Style" panose="02050604050505020204" pitchFamily="18" charset="0"/>
              </a:rPr>
              <a:t>Introduction to NLP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ookman Old Style" panose="02050604050505020204" pitchFamily="18" charset="0"/>
              </a:rPr>
              <a:t>Applications of NLP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ookman Old Style" panose="02050604050505020204" pitchFamily="18" charset="0"/>
              </a:rPr>
              <a:t>Word representations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ookman Old Style" panose="02050604050505020204" pitchFamily="18" charset="0"/>
              </a:rPr>
              <a:t>Language Model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ookman Old Style" panose="02050604050505020204" pitchFamily="18" charset="0"/>
              </a:rPr>
              <a:t>RNN model and it’s variants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ookman Old Style" panose="02050604050505020204" pitchFamily="18" charset="0"/>
              </a:rPr>
              <a:t>Sentiment analysis </a:t>
            </a:r>
            <a:r>
              <a:rPr lang="en-US" sz="1600" dirty="0" smtClean="0">
                <a:latin typeface="Bookman Old Style" panose="02050604050505020204" pitchFamily="18" charset="0"/>
              </a:rPr>
              <a:t>(practical)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ookman Old Style" panose="02050604050505020204" pitchFamily="18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27652" y="649357"/>
                <a:ext cx="10389705" cy="5350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600" dirty="0" smtClean="0">
                    <a:latin typeface="Consolas" panose="020B0609020204030204" pitchFamily="49" charset="0"/>
                  </a:rPr>
                  <a:t>We first initialize initial hidden state</a:t>
                </a:r>
              </a:p>
              <a:p>
                <a:r>
                  <a:rPr lang="en-GB" sz="3600" dirty="0" smtClean="0">
                    <a:latin typeface="Consolas" panose="020B0609020204030204" pitchFamily="49" charset="0"/>
                  </a:rPr>
                  <a:t>Then:-</a:t>
                </a:r>
              </a:p>
              <a:p>
                <a:endParaRPr lang="en-US" sz="3600" dirty="0" smtClean="0">
                  <a:latin typeface="Consolas" panose="020B0609020204030204" pitchFamily="49" charset="0"/>
                </a:endParaRPr>
              </a:p>
              <a:p>
                <a:r>
                  <a:rPr lang="en-US" sz="3600" dirty="0" smtClean="0">
                    <a:latin typeface="Consolas" panose="020B0609020204030204" pitchFamily="49" charset="0"/>
                  </a:rPr>
                  <a:t>For each time step:-</a:t>
                </a:r>
              </a:p>
              <a:p>
                <a:endParaRPr lang="en-US" sz="3600" dirty="0" smtClean="0">
                  <a:latin typeface="Consolas" panose="020B060902020403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Consolas" panose="020B0609020204030204" pitchFamily="49" charset="0"/>
                  </a:rPr>
                  <a:t> = </a:t>
                </a:r>
                <a:r>
                  <a:rPr lang="en-US" sz="4000" dirty="0">
                    <a:latin typeface="Consolas" panose="020B0609020204030204" pitchFamily="49" charset="0"/>
                  </a:rPr>
                  <a:t>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0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 b="0" i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4000" dirty="0" smtClean="0">
                    <a:latin typeface="Consolas" panose="020B0609020204030204" pitchFamily="49" charset="0"/>
                  </a:rPr>
                  <a:t> 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Consolas" panose="020B0609020204030204" pitchFamily="49" charset="0"/>
                  </a:rPr>
                  <a:t> + b</a:t>
                </a:r>
              </a:p>
              <a:p>
                <a:pPr algn="ctr"/>
                <a:endParaRPr lang="en-GB" sz="4000" dirty="0">
                  <a:latin typeface="Consolas" panose="020B0609020204030204" pitchFamily="49" charset="0"/>
                </a:endParaRPr>
              </a:p>
              <a:p>
                <a:pPr algn="ctr"/>
                <a:endParaRPr lang="en-US" sz="4000" dirty="0" smtClean="0">
                  <a:latin typeface="Consolas" panose="020B060902020403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Consolas" panose="020B0609020204030204" pitchFamily="49" charset="0"/>
                  </a:rPr>
                  <a:t> -- activation at one time step</a:t>
                </a:r>
                <a:endParaRPr lang="en-US" sz="4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649357"/>
                <a:ext cx="10389705" cy="5350183"/>
              </a:xfrm>
              <a:prstGeom prst="rect">
                <a:avLst/>
              </a:prstGeom>
              <a:blipFill rotWithShape="0">
                <a:blip r:embed="rId2"/>
                <a:stretch>
                  <a:fillRect l="-1760" t="-1824" r="-59" b="-4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8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66191" y="699916"/>
                <a:ext cx="9859618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4000" dirty="0" smtClean="0">
                    <a:latin typeface="Consolas" panose="020B0609020204030204" pitchFamily="49" charset="0"/>
                  </a:rPr>
                  <a:t>Then</a:t>
                </a:r>
              </a:p>
              <a:p>
                <a:pPr/>
                <a:endParaRPr lang="en-GB" sz="4000" dirty="0">
                  <a:latin typeface="Consolas" panose="020B0609020204030204" pitchFamily="49" charset="0"/>
                </a:endParaRPr>
              </a:p>
              <a:p>
                <a:pPr/>
                <a:endParaRPr lang="en-GB" sz="4000" dirty="0" smtClean="0">
                  <a:latin typeface="Consolas" panose="020B0609020204030204" pitchFamily="49" charset="0"/>
                </a:endParaRPr>
              </a:p>
              <a:p>
                <a:pPr/>
                <a:r>
                  <a:rPr lang="en-GB" sz="4000" dirty="0" smtClean="0">
                    <a:latin typeface="Consolas" panose="020B0609020204030204" pitchFamily="49" charset="0"/>
                  </a:rPr>
                  <a:t>        </a:t>
                </a:r>
                <a:r>
                  <a:rPr lang="en-GB" sz="4000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4400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4400" b="0" i="0" dirty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GB" sz="4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4400" dirty="0" smtClean="0">
                  <a:latin typeface="Consolas" panose="020B0609020204030204" pitchFamily="49" charset="0"/>
                </a:endParaRPr>
              </a:p>
              <a:p>
                <a:pPr/>
                <a:endParaRPr lang="en-US" sz="4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91" y="699916"/>
                <a:ext cx="9859618" cy="3231654"/>
              </a:xfrm>
              <a:prstGeom prst="rect">
                <a:avLst/>
              </a:prstGeom>
              <a:blipFill rotWithShape="0">
                <a:blip r:embed="rId2"/>
                <a:stretch>
                  <a:fillRect l="-2163" t="-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29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05948" y="1031221"/>
                <a:ext cx="781529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4400" dirty="0" smtClean="0">
                    <a:latin typeface="Consolas" panose="020B0609020204030204" pitchFamily="49" charset="0"/>
                  </a:rPr>
                  <a:t>Then after:-</a:t>
                </a:r>
              </a:p>
              <a:p>
                <a:endParaRPr lang="en-GB" sz="4400" dirty="0" smtClean="0">
                  <a:latin typeface="Consolas" panose="020B0609020204030204" pitchFamily="49" charset="0"/>
                </a:endParaRPr>
              </a:p>
              <a:p>
                <a:endParaRPr lang="en-GB" sz="4400" dirty="0" smtClean="0">
                  <a:latin typeface="Consolas" panose="020B0609020204030204" pitchFamily="49" charset="0"/>
                </a:endParaRPr>
              </a:p>
              <a:p>
                <a:r>
                  <a:rPr lang="en-GB" sz="4400" dirty="0" smtClean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800" dirty="0" smtClean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800" dirty="0" smtClean="0">
                    <a:latin typeface="Consolas" panose="020B0609020204030204" pitchFamily="49" charset="0"/>
                  </a:rPr>
                  <a:t> + c (bias)</a:t>
                </a:r>
                <a:endParaRPr lang="en-US" sz="4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48" y="1031221"/>
                <a:ext cx="7815291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3198" t="-4468" b="-1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38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58958" y="964960"/>
                <a:ext cx="10031894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4800" dirty="0" smtClean="0">
                    <a:latin typeface="Consolas" panose="020B0609020204030204" pitchFamily="49" charset="0"/>
                  </a:rPr>
                  <a:t>Finally</a:t>
                </a:r>
              </a:p>
              <a:p>
                <a:r>
                  <a:rPr lang="en-GB" sz="4800" dirty="0">
                    <a:latin typeface="Consolas" panose="020B0609020204030204" pitchFamily="49" charset="0"/>
                  </a:rPr>
                  <a:t>	</a:t>
                </a:r>
                <a:endParaRPr lang="en-GB" sz="4800" dirty="0" smtClean="0">
                  <a:latin typeface="Consolas" panose="020B0609020204030204" pitchFamily="49" charset="0"/>
                </a:endParaRPr>
              </a:p>
              <a:p>
                <a:endParaRPr lang="en-GB" sz="4800" dirty="0" smtClean="0">
                  <a:latin typeface="Consolas" panose="020B0609020204030204" pitchFamily="49" charset="0"/>
                </a:endParaRPr>
              </a:p>
              <a:p>
                <a:r>
                  <a:rPr lang="en-GB" sz="4800" dirty="0">
                    <a:latin typeface="Consolas" panose="020B0609020204030204" pitchFamily="49" charset="0"/>
                  </a:rPr>
                  <a:t>	</a:t>
                </a:r>
                <a:r>
                  <a:rPr lang="en-GB" sz="4800" dirty="0" smtClean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4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800" dirty="0" smtClean="0">
                    <a:latin typeface="Consolas" panose="020B0609020204030204" pitchFamily="49" charset="0"/>
                  </a:rPr>
                  <a:t> = softmax(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800" dirty="0" smtClean="0">
                    <a:latin typeface="Consolas" panose="020B0609020204030204" pitchFamily="49" charset="0"/>
                  </a:rPr>
                  <a:t>)</a:t>
                </a:r>
                <a:endParaRPr lang="en-US" sz="4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8" y="964960"/>
                <a:ext cx="10031894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796" t="-4600" b="-9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2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1392" y="845691"/>
            <a:ext cx="108137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Our parameters are :-</a:t>
            </a:r>
          </a:p>
          <a:p>
            <a:endParaRPr lang="en-GB" sz="36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GB" sz="3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 and c as well as U, V and W weight  matrices</a:t>
            </a:r>
          </a:p>
          <a:p>
            <a:endParaRPr lang="en-GB" sz="3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GB" sz="3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 for input-to-hidden connection</a:t>
            </a:r>
          </a:p>
          <a:p>
            <a:r>
              <a:rPr lang="en-GB" sz="3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V for hidden-to-hidden connection</a:t>
            </a:r>
          </a:p>
          <a:p>
            <a:r>
              <a:rPr lang="en-GB" sz="3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 for output-to-hidden connection</a:t>
            </a:r>
          </a:p>
          <a:p>
            <a:endParaRPr lang="en-US" sz="3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8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443" y="898700"/>
            <a:ext cx="108120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latin typeface="Bookman Old Style" panose="02050604050505020204" pitchFamily="18" charset="0"/>
              </a:rPr>
              <a:t>Note: That was example network</a:t>
            </a:r>
          </a:p>
          <a:p>
            <a:r>
              <a:rPr lang="en-GB" sz="4400" dirty="0">
                <a:latin typeface="Bookman Old Style" panose="02050604050505020204" pitchFamily="18" charset="0"/>
              </a:rPr>
              <a:t>t</a:t>
            </a:r>
            <a:r>
              <a:rPr lang="en-GB" sz="4400" dirty="0" smtClean="0">
                <a:latin typeface="Bookman Old Style" panose="02050604050505020204" pitchFamily="18" charset="0"/>
              </a:rPr>
              <a:t>hat maps input to output of the same length.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3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442" y="779430"/>
            <a:ext cx="102174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latin typeface="Consolas" panose="020B0609020204030204" pitchFamily="49" charset="0"/>
              </a:rPr>
              <a:t>Bi-directional RNN</a:t>
            </a:r>
          </a:p>
          <a:p>
            <a:endParaRPr lang="en-GB" sz="4400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8" y="1404729"/>
            <a:ext cx="7673009" cy="49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03" y="514386"/>
            <a:ext cx="101361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Consolas" panose="020B0609020204030204" pitchFamily="49" charset="0"/>
              </a:rPr>
              <a:t>Neural Machine Translation (NMT)</a:t>
            </a:r>
          </a:p>
          <a:p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1" y="1258956"/>
            <a:ext cx="8017566" cy="48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8470" y="951708"/>
            <a:ext cx="997888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S</a:t>
            </a:r>
            <a:r>
              <a:rPr lang="en-GB" sz="4400" dirty="0" smtClean="0">
                <a:latin typeface="Consolas" panose="020B0609020204030204" pitchFamily="49" charset="0"/>
              </a:rPr>
              <a:t>entiment analysis</a:t>
            </a:r>
          </a:p>
          <a:p>
            <a:pPr algn="ctr"/>
            <a:endParaRPr lang="en-GB" sz="4400" dirty="0" smtClean="0">
              <a:latin typeface="Consolas" panose="020B0609020204030204" pitchFamily="49" charset="0"/>
            </a:endParaRPr>
          </a:p>
          <a:p>
            <a:pPr algn="ctr"/>
            <a:endParaRPr lang="en-GB" sz="44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5400" dirty="0" smtClean="0">
                <a:latin typeface="Consolas" panose="020B0609020204030204" pitchFamily="49" charset="0"/>
              </a:rPr>
              <a:t>!</a:t>
            </a:r>
            <a:r>
              <a:rPr lang="en-GB" sz="4400" dirty="0" smtClean="0">
                <a:latin typeface="Consolas" panose="020B0609020204030204" pitchFamily="49" charset="0"/>
              </a:rPr>
              <a:t>	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9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1060175"/>
            <a:ext cx="9210261" cy="39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6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0"/>
            <a:ext cx="9880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What is Natural Language Processing?</a:t>
            </a:r>
          </a:p>
          <a:p>
            <a:r>
              <a:rPr lang="en-US" sz="2800" dirty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endParaRPr lang="en-US" sz="2800" dirty="0" smtClean="0">
              <a:latin typeface="Bookman Old Style" panose="02050604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Let’s define NLP as:-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The field of study that aims at making computers able to understand human language and perform useful tasks, like making appointments.</a:t>
            </a:r>
          </a:p>
          <a:p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sz="2800" dirty="0">
              <a:latin typeface="Bookman Old Style" panose="02050604050505020204" pitchFamily="18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It’s at the intersection of CS, AI and Linguistics.</a:t>
            </a:r>
          </a:p>
          <a:p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</a:p>
          <a:p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NLP is difficult, but why?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Complexity in representing and learning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Bookman Old Style" panose="02050604050505020204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Human languages are ambiguous</a:t>
            </a:r>
          </a:p>
          <a:p>
            <a:endParaRPr 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208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793234"/>
            <a:ext cx="10198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Why deep Learning for NLP?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 smtClean="0"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NLP based on human-designed features is:-</a:t>
            </a:r>
          </a:p>
          <a:p>
            <a:r>
              <a:rPr lang="en-US" sz="3200" dirty="0">
                <a:latin typeface="Bookman Old Style" panose="02050604050505020204" pitchFamily="18" charset="0"/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1. Too specific</a:t>
            </a:r>
          </a:p>
          <a:p>
            <a:r>
              <a:rPr lang="en-US" sz="3200" dirty="0">
                <a:latin typeface="Bookman Old Style" panose="02050604050505020204" pitchFamily="18" charset="0"/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2. Requires domain specific knowledge</a:t>
            </a:r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	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5909" y="513834"/>
            <a:ext cx="9463891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NLP applications</a:t>
            </a:r>
          </a:p>
          <a:p>
            <a:endParaRPr lang="en-US" sz="4400" dirty="0" smtClean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Bookman Old Style" panose="02050604050505020204" pitchFamily="18" charset="0"/>
              </a:rPr>
              <a:t>Sentiment analysis </a:t>
            </a:r>
            <a:r>
              <a:rPr lang="en-US" sz="2000" dirty="0" smtClean="0">
                <a:latin typeface="Bookman Old Style" panose="02050604050505020204" pitchFamily="18" charset="0"/>
              </a:rPr>
              <a:t>(today)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Bookman Old Style" panose="02050604050505020204" pitchFamily="18" charset="0"/>
              </a:rPr>
              <a:t> Information extraction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Bookman Old Style" panose="02050604050505020204" pitchFamily="18" charset="0"/>
              </a:rPr>
              <a:t> Dialog agents / chatbots</a:t>
            </a:r>
            <a:endParaRPr lang="en-US" sz="3600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Bookman Old Style" panose="02050604050505020204" pitchFamily="18" charset="0"/>
              </a:rPr>
              <a:t> Language modelling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Bookman Old Style" panose="02050604050505020204" pitchFamily="18" charset="0"/>
              </a:rPr>
              <a:t> Machine Translation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Bookman Old Style" panose="02050604050505020204" pitchFamily="18" charset="0"/>
              </a:rPr>
              <a:t> Speech recognition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latin typeface="Bookman Old Style" panose="02050604050505020204" pitchFamily="18" charset="0"/>
              </a:rPr>
              <a:t>                                                  Just to mention a few examples of NLP capabilities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100" y="368300"/>
            <a:ext cx="100965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Word Representation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The common way to represent words is by using vectors.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 That’s vectors do encode meaning of words in NLP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Bookman Old Style" panose="02050604050505020204" pitchFamily="18" charset="0"/>
              </a:rPr>
              <a:t>Approaches to this:-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Bookman Old Style" panose="02050604050505020204" pitchFamily="18" charset="0"/>
              </a:rPr>
              <a:t>Discrete representation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Bookman Old Style" panose="02050604050505020204" pitchFamily="18" charset="0"/>
              </a:rPr>
              <a:t>Distributed representation</a:t>
            </a:r>
          </a:p>
          <a:p>
            <a:pPr>
              <a:lnSpc>
                <a:spcPct val="150000"/>
              </a:lnSpc>
            </a:pPr>
            <a:endParaRPr lang="en-US" sz="3200" dirty="0" smtClean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710" y="-101515"/>
            <a:ext cx="10065190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Discrete representation </a:t>
            </a:r>
            <a:r>
              <a:rPr lang="en-US" sz="20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(one-hot representation)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ookman Old Style" panose="02050604050505020204" pitchFamily="18" charset="0"/>
              </a:rPr>
              <a:t>Words are regarded as atomic symbols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ookman Old Style" panose="02050604050505020204" pitchFamily="18" charset="0"/>
              </a:rPr>
              <a:t> Each word is represented using a vector of size |V|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ookman Old Style" panose="02050604050505020204" pitchFamily="18" charset="0"/>
              </a:rPr>
              <a:t>‘1’ at one point and ‘0’ at all others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Bookman Old Style" panose="02050604050505020204" pitchFamily="18" charset="0"/>
              </a:rPr>
              <a:t>Corpus</a:t>
            </a:r>
            <a:r>
              <a:rPr lang="en-US" sz="2000" dirty="0" smtClean="0">
                <a:latin typeface="Bookman Old Style" panose="02050604050505020204" pitchFamily="18" charset="0"/>
              </a:rPr>
              <a:t>: “I love deep learning”, “I love NLP”, “Machine learning is funny”</a:t>
            </a:r>
            <a:endParaRPr lang="en-US" sz="20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|V| = {“I”, “love”, “deep”, “learning”, “NLP”, “Machine”, “is”, “funny”}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ookman Old Style" panose="02050604050505020204" pitchFamily="18" charset="0"/>
              </a:rPr>
              <a:t>One-hot representation of love (using the above vocabulary)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 </a:t>
            </a:r>
            <a:r>
              <a:rPr lang="en-US" sz="4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(0,1,0,0,0,0,0,0,)</a:t>
            </a:r>
            <a:endParaRPr lang="en-US" sz="4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0" y="291237"/>
            <a:ext cx="103505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Problems with one-hot representation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ookman Old Style" panose="02050604050505020204" pitchFamily="18" charset="0"/>
              </a:rPr>
              <a:t>Similar words aren't represented the same way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ookman Old Style" panose="02050604050505020204" pitchFamily="18" charset="0"/>
              </a:rPr>
              <a:t>Computational complexity due to curse of dimensionality</a:t>
            </a:r>
          </a:p>
          <a:p>
            <a:pPr>
              <a:lnSpc>
                <a:spcPct val="150000"/>
              </a:lnSpc>
            </a:pPr>
            <a:endParaRPr lang="en-US" sz="32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Bookman Old Style" panose="02050604050505020204" pitchFamily="18" charset="0"/>
              </a:rPr>
              <a:t>Alternative!</a:t>
            </a:r>
          </a:p>
        </p:txBody>
      </p:sp>
    </p:spTree>
    <p:extLst>
      <p:ext uri="{BB962C8B-B14F-4D97-AF65-F5344CB8AC3E}">
        <p14:creationId xmlns:p14="http://schemas.microsoft.com/office/powerpoint/2010/main" val="30940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1475" y="152485"/>
            <a:ext cx="1038442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Distributed representation</a:t>
            </a:r>
            <a:endParaRPr lang="en-US" sz="4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Represent a word by means of its neighbors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“You shall know a word by the company it keeps.”</a:t>
            </a:r>
          </a:p>
          <a:p>
            <a:pPr algn="r">
              <a:lnSpc>
                <a:spcPct val="150000"/>
              </a:lnSpc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J.R. Firth, 1957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Bookman Old Style" panose="02050604050505020204" pitchFamily="18" charset="0"/>
              </a:rPr>
              <a:t>All words or just few words?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Bookman Old Style" panose="02050604050505020204" pitchFamily="18" charset="0"/>
              </a:rPr>
              <a:t>Full-window approach, e.g. Latent Semantic Analysis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Bookman Old Style" panose="02050604050505020204" pitchFamily="18" charset="0"/>
              </a:rPr>
              <a:t>Local-window approach, e.g. Word2Vec </a:t>
            </a:r>
            <a:r>
              <a:rPr lang="en-US" sz="2400" dirty="0" smtClean="0">
                <a:latin typeface="Bookman Old Style" panose="02050604050505020204" pitchFamily="18" charset="0"/>
              </a:rPr>
              <a:t>(our focus)</a:t>
            </a:r>
          </a:p>
        </p:txBody>
      </p:sp>
    </p:spTree>
    <p:extLst>
      <p:ext uri="{BB962C8B-B14F-4D97-AF65-F5344CB8AC3E}">
        <p14:creationId xmlns:p14="http://schemas.microsoft.com/office/powerpoint/2010/main" val="30527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1279</TotalTime>
  <Words>519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 Unicode MS</vt:lpstr>
      <vt:lpstr>Arial</vt:lpstr>
      <vt:lpstr>Bookman Old Style</vt:lpstr>
      <vt:lpstr>Calibri</vt:lpstr>
      <vt:lpstr>Cambria Math</vt:lpstr>
      <vt:lpstr>Consolas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shebo</dc:creator>
  <cp:lastModifiedBy>Windows User</cp:lastModifiedBy>
  <cp:revision>75</cp:revision>
  <dcterms:created xsi:type="dcterms:W3CDTF">2018-12-13T06:36:30Z</dcterms:created>
  <dcterms:modified xsi:type="dcterms:W3CDTF">2019-01-04T06:13:58Z</dcterms:modified>
</cp:coreProperties>
</file>