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notesMasterIdLst>
    <p:notesMasterId r:id="rId66"/>
  </p:notesMasterIdLst>
  <p:sldIdLst>
    <p:sldId id="256" r:id="rId2"/>
    <p:sldId id="257" r:id="rId3"/>
    <p:sldId id="258" r:id="rId4"/>
    <p:sldId id="259" r:id="rId5"/>
    <p:sldId id="323" r:id="rId6"/>
    <p:sldId id="260" r:id="rId7"/>
    <p:sldId id="326" r:id="rId8"/>
    <p:sldId id="274" r:id="rId9"/>
    <p:sldId id="262" r:id="rId10"/>
    <p:sldId id="275" r:id="rId11"/>
    <p:sldId id="263" r:id="rId12"/>
    <p:sldId id="264" r:id="rId13"/>
    <p:sldId id="265" r:id="rId14"/>
    <p:sldId id="266" r:id="rId15"/>
    <p:sldId id="267" r:id="rId16"/>
    <p:sldId id="270" r:id="rId17"/>
    <p:sldId id="269" r:id="rId18"/>
    <p:sldId id="276" r:id="rId19"/>
    <p:sldId id="273" r:id="rId20"/>
    <p:sldId id="272" r:id="rId21"/>
    <p:sldId id="271" r:id="rId22"/>
    <p:sldId id="281" r:id="rId23"/>
    <p:sldId id="280" r:id="rId24"/>
    <p:sldId id="279" r:id="rId25"/>
    <p:sldId id="278" r:id="rId26"/>
    <p:sldId id="283" r:id="rId27"/>
    <p:sldId id="286" r:id="rId28"/>
    <p:sldId id="285" r:id="rId29"/>
    <p:sldId id="287" r:id="rId30"/>
    <p:sldId id="284" r:id="rId31"/>
    <p:sldId id="289" r:id="rId32"/>
    <p:sldId id="291" r:id="rId33"/>
    <p:sldId id="290" r:id="rId34"/>
    <p:sldId id="294" r:id="rId35"/>
    <p:sldId id="293" r:id="rId36"/>
    <p:sldId id="292" r:id="rId37"/>
    <p:sldId id="296" r:id="rId38"/>
    <p:sldId id="295" r:id="rId39"/>
    <p:sldId id="299" r:id="rId40"/>
    <p:sldId id="288" r:id="rId41"/>
    <p:sldId id="298" r:id="rId42"/>
    <p:sldId id="300" r:id="rId43"/>
    <p:sldId id="308" r:id="rId44"/>
    <p:sldId id="301" r:id="rId45"/>
    <p:sldId id="302" r:id="rId46"/>
    <p:sldId id="303" r:id="rId47"/>
    <p:sldId id="304" r:id="rId48"/>
    <p:sldId id="297" r:id="rId49"/>
    <p:sldId id="306" r:id="rId50"/>
    <p:sldId id="282" r:id="rId51"/>
    <p:sldId id="309" r:id="rId52"/>
    <p:sldId id="311" r:id="rId53"/>
    <p:sldId id="314" r:id="rId54"/>
    <p:sldId id="315" r:id="rId55"/>
    <p:sldId id="317" r:id="rId56"/>
    <p:sldId id="316" r:id="rId57"/>
    <p:sldId id="313" r:id="rId58"/>
    <p:sldId id="318" r:id="rId59"/>
    <p:sldId id="319" r:id="rId60"/>
    <p:sldId id="312" r:id="rId61"/>
    <p:sldId id="310" r:id="rId62"/>
    <p:sldId id="320" r:id="rId63"/>
    <p:sldId id="321" r:id="rId64"/>
    <p:sldId id="324" r:id="rId6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7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DA2329-457A-43F8-B143-B6C8A79D8F0B}" type="datetimeFigureOut">
              <a:rPr lang="en-GB" smtClean="0"/>
              <a:t>04/01/2019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D93994-C317-495E-9A53-CB9AE6C17C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1575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D93994-C317-495E-9A53-CB9AE6C17C5B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0194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EB5D7-0561-4CEF-83DF-1CC37C2A5EFE}" type="datetimeFigureOut">
              <a:rPr lang="en-GB" smtClean="0"/>
              <a:t>04/01/2019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CE38D-8EFE-42D4-85C6-B5F967259991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3557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EB5D7-0561-4CEF-83DF-1CC37C2A5EFE}" type="datetimeFigureOut">
              <a:rPr lang="en-GB" smtClean="0"/>
              <a:t>04/01/2019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CE38D-8EFE-42D4-85C6-B5F9672599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5918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EB5D7-0561-4CEF-83DF-1CC37C2A5EFE}" type="datetimeFigureOut">
              <a:rPr lang="en-GB" smtClean="0"/>
              <a:t>04/01/2019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CE38D-8EFE-42D4-85C6-B5F9672599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8195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EB5D7-0561-4CEF-83DF-1CC37C2A5EFE}" type="datetimeFigureOut">
              <a:rPr lang="en-GB" smtClean="0"/>
              <a:t>04/01/2019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CE38D-8EFE-42D4-85C6-B5F9672599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0936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EB5D7-0561-4CEF-83DF-1CC37C2A5EFE}" type="datetimeFigureOut">
              <a:rPr lang="en-GB" smtClean="0"/>
              <a:t>04/01/2019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CE38D-8EFE-42D4-85C6-B5F967259991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2029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EB5D7-0561-4CEF-83DF-1CC37C2A5EFE}" type="datetimeFigureOut">
              <a:rPr lang="en-GB" smtClean="0"/>
              <a:t>04/01/2019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CE38D-8EFE-42D4-85C6-B5F9672599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1194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EB5D7-0561-4CEF-83DF-1CC37C2A5EFE}" type="datetimeFigureOut">
              <a:rPr lang="en-GB" smtClean="0"/>
              <a:t>04/01/2019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CE38D-8EFE-42D4-85C6-B5F9672599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6657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EB5D7-0561-4CEF-83DF-1CC37C2A5EFE}" type="datetimeFigureOut">
              <a:rPr lang="en-GB" smtClean="0"/>
              <a:t>04/01/2019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CE38D-8EFE-42D4-85C6-B5F9672599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4174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EB5D7-0561-4CEF-83DF-1CC37C2A5EFE}" type="datetimeFigureOut">
              <a:rPr lang="en-GB" smtClean="0"/>
              <a:t>04/01/2019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CE38D-8EFE-42D4-85C6-B5F9672599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4559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96EB5D7-0561-4CEF-83DF-1CC37C2A5EFE}" type="datetimeFigureOut">
              <a:rPr lang="en-GB" smtClean="0"/>
              <a:t>04/01/2019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43CE38D-8EFE-42D4-85C6-B5F9672599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9990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EB5D7-0561-4CEF-83DF-1CC37C2A5EFE}" type="datetimeFigureOut">
              <a:rPr lang="en-GB" smtClean="0"/>
              <a:t>04/01/2019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CE38D-8EFE-42D4-85C6-B5F9672599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0712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96EB5D7-0561-4CEF-83DF-1CC37C2A5EFE}" type="datetimeFigureOut">
              <a:rPr lang="en-GB" smtClean="0"/>
              <a:t>04/01/2019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43CE38D-8EFE-42D4-85C6-B5F967259991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8701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downloads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naconda.com/download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9164" y="134471"/>
            <a:ext cx="9144000" cy="4395414"/>
          </a:xfrm>
        </p:spPr>
        <p:txBody>
          <a:bodyPr>
            <a:noAutofit/>
          </a:bodyPr>
          <a:lstStyle/>
          <a:p>
            <a:pPr algn="ctr"/>
            <a:r>
              <a:rPr lang="es-ES" sz="6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PYTHON</a:t>
            </a:r>
            <a:br>
              <a:rPr lang="es-ES" sz="6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ES" sz="6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br>
              <a:rPr lang="es-ES" sz="6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ES" sz="6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DATA SCIENCE</a:t>
            </a:r>
            <a:br>
              <a:rPr lang="es-ES" sz="6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ES" sz="6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AND </a:t>
            </a:r>
            <a:br>
              <a:rPr lang="es-ES" sz="6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ES" sz="6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</a:t>
            </a:r>
            <a:endParaRPr lang="en-GB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31576" y="4529885"/>
            <a:ext cx="9144000" cy="1655762"/>
          </a:xfrm>
        </p:spPr>
        <p:txBody>
          <a:bodyPr/>
          <a:lstStyle/>
          <a:p>
            <a:endParaRPr lang="es-ES" dirty="0" smtClean="0"/>
          </a:p>
          <a:p>
            <a:r>
              <a:rPr lang="es-ES" dirty="0" smtClean="0"/>
              <a:t>                                 By ZEPHANIA REUBEN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3378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sz="4000" b="1" dirty="0" smtClean="0"/>
              <a:t> Jupyter </a:t>
            </a:r>
            <a:r>
              <a:rPr lang="en-GB" sz="4000" b="1" dirty="0"/>
              <a:t>Notebook </a:t>
            </a:r>
            <a:r>
              <a:rPr lang="en-GB" sz="4000" dirty="0"/>
              <a:t>Is an open source web application interactive and exploratory computing</a:t>
            </a:r>
            <a:r>
              <a:rPr lang="en-GB" sz="4000" dirty="0" smtClean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4000" dirty="0" smtClean="0"/>
              <a:t> </a:t>
            </a:r>
            <a:r>
              <a:rPr lang="en-GB" sz="4000" dirty="0"/>
              <a:t>It allows </a:t>
            </a:r>
            <a:r>
              <a:rPr lang="en-GB" sz="4000" dirty="0" smtClean="0"/>
              <a:t>us to </a:t>
            </a:r>
            <a:r>
              <a:rPr lang="en-GB" sz="4000" dirty="0"/>
              <a:t>create and share documents that contain live code, equations, visualizations and explanatory text. </a:t>
            </a:r>
            <a:endParaRPr lang="en-GB" sz="4000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GB" sz="4000" dirty="0" smtClean="0"/>
              <a:t>We </a:t>
            </a:r>
            <a:r>
              <a:rPr lang="en-GB" sz="4000" dirty="0"/>
              <a:t>will work in </a:t>
            </a:r>
            <a:r>
              <a:rPr lang="en-GB" sz="4000" b="1" dirty="0"/>
              <a:t>Jupyter notebooks</a:t>
            </a:r>
            <a:r>
              <a:rPr lang="en-GB" sz="4000" dirty="0"/>
              <a:t> for all practices</a:t>
            </a:r>
          </a:p>
        </p:txBody>
      </p:sp>
    </p:spTree>
    <p:extLst>
      <p:ext uri="{BB962C8B-B14F-4D97-AF65-F5344CB8AC3E}">
        <p14:creationId xmlns:p14="http://schemas.microsoft.com/office/powerpoint/2010/main" val="2184454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000" dirty="0" smtClean="0"/>
              <a:t>Running Python</a:t>
            </a:r>
            <a:endParaRPr lang="en-GB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4000" dirty="0" smtClean="0"/>
              <a:t>      Python program can be executed in different modes such as: -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4000" dirty="0" smtClean="0"/>
              <a:t> Interactive mode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4000" dirty="0" smtClean="0"/>
              <a:t>Script mode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4184089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000" dirty="0" smtClean="0"/>
              <a:t>Python identifiers</a:t>
            </a:r>
            <a:endParaRPr lang="en-GB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sz="4000" dirty="0" smtClean="0"/>
              <a:t>Variable </a:t>
            </a:r>
            <a:r>
              <a:rPr lang="en-GB" sz="4000" dirty="0"/>
              <a:t>names can contain letters, numbers, and the underscore</a:t>
            </a:r>
            <a:r>
              <a:rPr lang="en-GB" sz="4000" dirty="0" smtClean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4000" dirty="0" smtClean="0"/>
              <a:t> Variable names cannot contain spaces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4000" dirty="0" smtClean="0"/>
              <a:t>Variable names cannot start with a number.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4000" dirty="0" smtClean="0"/>
              <a:t> Case matters—for instance, temp and Temp are different.</a:t>
            </a:r>
          </a:p>
          <a:p>
            <a:pPr marL="0" indent="0">
              <a:buNone/>
            </a:pPr>
            <a:endParaRPr lang="en-GB" sz="4000" dirty="0" smtClean="0"/>
          </a:p>
        </p:txBody>
      </p:sp>
    </p:spTree>
    <p:extLst>
      <p:ext uri="{BB962C8B-B14F-4D97-AF65-F5344CB8AC3E}">
        <p14:creationId xmlns:p14="http://schemas.microsoft.com/office/powerpoint/2010/main" val="607974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000" dirty="0" smtClean="0"/>
              <a:t>Python keywords</a:t>
            </a:r>
            <a:endParaRPr lang="en-GB" sz="60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705414"/>
              </p:ext>
            </p:extLst>
          </p:nvPr>
        </p:nvGraphicFramePr>
        <p:xfrm>
          <a:off x="216498" y="2054221"/>
          <a:ext cx="11819963" cy="36338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068">
                  <a:extLst>
                    <a:ext uri="{9D8B030D-6E8A-4147-A177-3AD203B41FA5}">
                      <a16:colId xmlns:a16="http://schemas.microsoft.com/office/drawing/2014/main" val="886714629"/>
                    </a:ext>
                  </a:extLst>
                </a:gridCol>
                <a:gridCol w="1151068">
                  <a:extLst>
                    <a:ext uri="{9D8B030D-6E8A-4147-A177-3AD203B41FA5}">
                      <a16:colId xmlns:a16="http://schemas.microsoft.com/office/drawing/2014/main" val="841202392"/>
                    </a:ext>
                  </a:extLst>
                </a:gridCol>
                <a:gridCol w="1151068">
                  <a:extLst>
                    <a:ext uri="{9D8B030D-6E8A-4147-A177-3AD203B41FA5}">
                      <a16:colId xmlns:a16="http://schemas.microsoft.com/office/drawing/2014/main" val="2354440516"/>
                    </a:ext>
                  </a:extLst>
                </a:gridCol>
                <a:gridCol w="1151068">
                  <a:extLst>
                    <a:ext uri="{9D8B030D-6E8A-4147-A177-3AD203B41FA5}">
                      <a16:colId xmlns:a16="http://schemas.microsoft.com/office/drawing/2014/main" val="2178833593"/>
                    </a:ext>
                  </a:extLst>
                </a:gridCol>
                <a:gridCol w="1151068">
                  <a:extLst>
                    <a:ext uri="{9D8B030D-6E8A-4147-A177-3AD203B41FA5}">
                      <a16:colId xmlns:a16="http://schemas.microsoft.com/office/drawing/2014/main" val="2573767177"/>
                    </a:ext>
                  </a:extLst>
                </a:gridCol>
                <a:gridCol w="1151068">
                  <a:extLst>
                    <a:ext uri="{9D8B030D-6E8A-4147-A177-3AD203B41FA5}">
                      <a16:colId xmlns:a16="http://schemas.microsoft.com/office/drawing/2014/main" val="2809057481"/>
                    </a:ext>
                  </a:extLst>
                </a:gridCol>
                <a:gridCol w="1151068">
                  <a:extLst>
                    <a:ext uri="{9D8B030D-6E8A-4147-A177-3AD203B41FA5}">
                      <a16:colId xmlns:a16="http://schemas.microsoft.com/office/drawing/2014/main" val="36997007"/>
                    </a:ext>
                  </a:extLst>
                </a:gridCol>
                <a:gridCol w="1151068">
                  <a:extLst>
                    <a:ext uri="{9D8B030D-6E8A-4147-A177-3AD203B41FA5}">
                      <a16:colId xmlns:a16="http://schemas.microsoft.com/office/drawing/2014/main" val="2727133224"/>
                    </a:ext>
                  </a:extLst>
                </a:gridCol>
                <a:gridCol w="1333949">
                  <a:extLst>
                    <a:ext uri="{9D8B030D-6E8A-4147-A177-3AD203B41FA5}">
                      <a16:colId xmlns:a16="http://schemas.microsoft.com/office/drawing/2014/main" val="1129080187"/>
                    </a:ext>
                  </a:extLst>
                </a:gridCol>
                <a:gridCol w="1277470">
                  <a:extLst>
                    <a:ext uri="{9D8B030D-6E8A-4147-A177-3AD203B41FA5}">
                      <a16:colId xmlns:a16="http://schemas.microsoft.com/office/drawing/2014/main" val="699387491"/>
                    </a:ext>
                  </a:extLst>
                </a:gridCol>
              </a:tblGrid>
              <a:tr h="908471"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9319341"/>
                  </a:ext>
                </a:extLst>
              </a:tr>
              <a:tr h="908471"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and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is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not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exec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lambda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for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def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if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return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def</a:t>
                      </a:r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5882212"/>
                  </a:ext>
                </a:extLst>
              </a:tr>
              <a:tr h="908471"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import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try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elif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in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print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raise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while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else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with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except</a:t>
                      </a:r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7516668"/>
                  </a:ext>
                </a:extLst>
              </a:tr>
              <a:tr h="908471"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yield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assert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finally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or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break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pass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class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from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continue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global</a:t>
                      </a:r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84783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967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000" dirty="0" smtClean="0"/>
              <a:t>Lines and Indentation</a:t>
            </a:r>
            <a:endParaRPr lang="en-GB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sz="4000" dirty="0" smtClean="0"/>
              <a:t> Python </a:t>
            </a:r>
            <a:r>
              <a:rPr lang="en-GB" sz="4000" dirty="0"/>
              <a:t>provides no braces to indicate blocks of code for class and function definitions or flow control. </a:t>
            </a:r>
            <a:endParaRPr lang="en-GB" sz="4000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GB" sz="4000" dirty="0" smtClean="0"/>
              <a:t>Blocks </a:t>
            </a:r>
            <a:r>
              <a:rPr lang="en-GB" sz="4000" dirty="0"/>
              <a:t>of code are denoted by line </a:t>
            </a:r>
            <a:r>
              <a:rPr lang="en-GB" sz="4000" dirty="0" smtClean="0"/>
              <a:t>indentation.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4000" dirty="0" smtClean="0"/>
              <a:t>The </a:t>
            </a:r>
            <a:r>
              <a:rPr lang="en-GB" sz="4000" dirty="0"/>
              <a:t>number of spaces in the indentation is </a:t>
            </a:r>
            <a:r>
              <a:rPr lang="en-GB" sz="4000" dirty="0" smtClean="0"/>
              <a:t>variable.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4000" dirty="0"/>
              <a:t>A</a:t>
            </a:r>
            <a:r>
              <a:rPr lang="en-GB" sz="4000" dirty="0" smtClean="0"/>
              <a:t>ll </a:t>
            </a:r>
            <a:r>
              <a:rPr lang="en-GB" sz="4000" dirty="0"/>
              <a:t>statements within the block must be indented the same amount.</a:t>
            </a:r>
          </a:p>
        </p:txBody>
      </p:sp>
    </p:spTree>
    <p:extLst>
      <p:ext uri="{BB962C8B-B14F-4D97-AF65-F5344CB8AC3E}">
        <p14:creationId xmlns:p14="http://schemas.microsoft.com/office/powerpoint/2010/main" val="1239561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000" dirty="0" smtClean="0"/>
              <a:t>Quotation in Python</a:t>
            </a:r>
            <a:endParaRPr lang="en-GB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sz="4000" dirty="0" smtClean="0"/>
              <a:t> Python </a:t>
            </a:r>
            <a:r>
              <a:rPr lang="en-GB" sz="4000" dirty="0"/>
              <a:t>accepts single ('), double (") and triple (''' or """) quotes to denote string literals, as long as the same type of quote starts and ends the string. </a:t>
            </a:r>
            <a:endParaRPr lang="en-GB" sz="4000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GB" sz="4000" dirty="0" smtClean="0"/>
              <a:t>The </a:t>
            </a:r>
            <a:r>
              <a:rPr lang="en-GB" sz="4000" dirty="0"/>
              <a:t>triple quotes are used to span the string across multiple lines.</a:t>
            </a:r>
          </a:p>
        </p:txBody>
      </p:sp>
    </p:spTree>
    <p:extLst>
      <p:ext uri="{BB962C8B-B14F-4D97-AF65-F5344CB8AC3E}">
        <p14:creationId xmlns:p14="http://schemas.microsoft.com/office/powerpoint/2010/main" val="1721197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000" dirty="0" smtClean="0"/>
              <a:t>Comments in Python</a:t>
            </a:r>
            <a:endParaRPr lang="en-GB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sz="4000" dirty="0" smtClean="0"/>
              <a:t>  A </a:t>
            </a:r>
            <a:r>
              <a:rPr lang="en-GB" sz="4000" dirty="0"/>
              <a:t>hash sign (#) that is not inside a string literal begins a comment</a:t>
            </a:r>
            <a:r>
              <a:rPr lang="en-GB" sz="4000" dirty="0" smtClean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4000" dirty="0" smtClean="0"/>
              <a:t> </a:t>
            </a:r>
            <a:r>
              <a:rPr lang="en-GB" sz="4000" dirty="0"/>
              <a:t>All characters after the # and up to the end of the physical line are part of the comment and the Python interpreter ignores them.</a:t>
            </a:r>
          </a:p>
        </p:txBody>
      </p:sp>
    </p:spTree>
    <p:extLst>
      <p:ext uri="{BB962C8B-B14F-4D97-AF65-F5344CB8AC3E}">
        <p14:creationId xmlns:p14="http://schemas.microsoft.com/office/powerpoint/2010/main" val="2101861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2659" y="720677"/>
            <a:ext cx="11232776" cy="817751"/>
          </a:xfrm>
        </p:spPr>
        <p:txBody>
          <a:bodyPr>
            <a:normAutofit fontScale="90000"/>
          </a:bodyPr>
          <a:lstStyle/>
          <a:p>
            <a:r>
              <a:rPr lang="en-GB" sz="6000" dirty="0" smtClean="0"/>
              <a:t>Printing</a:t>
            </a:r>
            <a:endParaRPr lang="en-GB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4460" y="2339788"/>
            <a:ext cx="12070975" cy="5607423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sz="3600" dirty="0"/>
              <a:t>The </a:t>
            </a:r>
            <a:r>
              <a:rPr lang="en-GB" sz="3600" b="1" dirty="0"/>
              <a:t>print</a:t>
            </a:r>
            <a:r>
              <a:rPr lang="en-GB" sz="3600" dirty="0"/>
              <a:t> function requires parenthesis around its arguments</a:t>
            </a:r>
            <a:r>
              <a:rPr lang="en-GB" sz="3600" dirty="0" smtClean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3600" dirty="0" smtClean="0"/>
              <a:t> </a:t>
            </a:r>
            <a:r>
              <a:rPr lang="en-GB" sz="3600" dirty="0"/>
              <a:t>To print several things at once, separate them by </a:t>
            </a:r>
            <a:r>
              <a:rPr lang="en-GB" sz="3600" b="1" dirty="0"/>
              <a:t>commas</a:t>
            </a:r>
            <a:r>
              <a:rPr lang="en-GB" sz="3600" dirty="0"/>
              <a:t>. Python will automatically insert spaces between them</a:t>
            </a:r>
            <a:r>
              <a:rPr lang="en-GB" sz="3600" dirty="0" smtClean="0"/>
              <a:t>.</a:t>
            </a:r>
            <a:r>
              <a:rPr lang="en-GB" sz="3600" dirty="0"/>
              <a:t> </a:t>
            </a:r>
            <a:endParaRPr lang="en-GB" sz="3600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GB" sz="3600" dirty="0" smtClean="0"/>
              <a:t>Python </a:t>
            </a:r>
            <a:r>
              <a:rPr lang="en-GB" sz="3600" dirty="0"/>
              <a:t>will insert a space between each of the arguments of the print function</a:t>
            </a:r>
            <a:r>
              <a:rPr lang="en-GB" sz="3600" dirty="0" smtClean="0"/>
              <a:t>.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1311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sz="4000" dirty="0"/>
              <a:t>There is an optional argument called </a:t>
            </a:r>
            <a:r>
              <a:rPr lang="en-GB" sz="4000" b="1" dirty="0"/>
              <a:t>sep</a:t>
            </a:r>
            <a:r>
              <a:rPr lang="en-GB" sz="4000" dirty="0"/>
              <a:t>, short for </a:t>
            </a:r>
            <a:r>
              <a:rPr lang="en-GB" sz="4000" b="1" dirty="0"/>
              <a:t>separator</a:t>
            </a:r>
            <a:r>
              <a:rPr lang="en-GB" sz="4000" dirty="0"/>
              <a:t>, that </a:t>
            </a:r>
            <a:r>
              <a:rPr lang="en-GB" sz="4000" dirty="0" smtClean="0"/>
              <a:t>we </a:t>
            </a:r>
            <a:r>
              <a:rPr lang="en-GB" sz="4000" dirty="0"/>
              <a:t>can use to change that space to something else. </a:t>
            </a:r>
            <a:endParaRPr lang="en-GB" sz="4000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GB" sz="4000" dirty="0" smtClean="0"/>
              <a:t>For </a:t>
            </a:r>
            <a:r>
              <a:rPr lang="en-GB" sz="4000" dirty="0"/>
              <a:t>example, using </a:t>
            </a:r>
            <a:r>
              <a:rPr lang="en-GB" sz="4000" b="1" dirty="0" smtClean="0"/>
              <a:t>sep</a:t>
            </a:r>
            <a:r>
              <a:rPr lang="en-GB" sz="4000" b="1" dirty="0"/>
              <a:t>='##'</a:t>
            </a:r>
            <a:r>
              <a:rPr lang="en-GB" sz="4000" dirty="0"/>
              <a:t> would separate the arguments by two </a:t>
            </a:r>
            <a:r>
              <a:rPr lang="en-GB" sz="4000" b="1" dirty="0"/>
              <a:t>pound signs</a:t>
            </a:r>
            <a:r>
              <a:rPr lang="en-GB" sz="4000" dirty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4000" dirty="0"/>
              <a:t>The print function will automatically advance to the next line.</a:t>
            </a:r>
          </a:p>
          <a:p>
            <a:pPr marL="0" indent="0">
              <a:buNone/>
            </a:pPr>
            <a:endParaRPr lang="en-GB" sz="18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3829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000" dirty="0" smtClean="0"/>
              <a:t>Variable Types</a:t>
            </a:r>
            <a:endParaRPr lang="en-GB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382" y="1619810"/>
            <a:ext cx="11497235" cy="5238189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sz="3600" dirty="0"/>
              <a:t>Variables are nothing but reserved memory locations to store </a:t>
            </a:r>
            <a:r>
              <a:rPr lang="en-GB" sz="3600" dirty="0" smtClean="0"/>
              <a:t>values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3600" dirty="0" smtClean="0"/>
              <a:t>Based </a:t>
            </a:r>
            <a:r>
              <a:rPr lang="en-GB" sz="3600" dirty="0"/>
              <a:t>on the data type of a variable, the interpreter allocates memory and decides what can be stored in the reserved memory.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3600" dirty="0"/>
              <a:t>Therefore, by assigning different data types to variables, you can store integers, decimals, or characters in these variables.</a:t>
            </a:r>
          </a:p>
          <a:p>
            <a:pPr marL="0" indent="0">
              <a:buNone/>
            </a:pP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1660707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0062"/>
            <a:ext cx="10515600" cy="1325563"/>
          </a:xfrm>
        </p:spPr>
        <p:txBody>
          <a:bodyPr>
            <a:normAutofit/>
          </a:bodyPr>
          <a:lstStyle/>
          <a:p>
            <a:r>
              <a:rPr lang="es-ES" sz="8000" dirty="0" err="1" smtClean="0"/>
              <a:t>Outline</a:t>
            </a:r>
            <a:r>
              <a:rPr lang="en-GB" sz="8000" dirty="0" smtClean="0"/>
              <a:t>:</a:t>
            </a:r>
            <a:endParaRPr lang="en-GB" sz="8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sz="6000" dirty="0" smtClean="0"/>
              <a:t>Basics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6000" dirty="0" smtClean="0"/>
              <a:t>Collection Data Types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6000" dirty="0" smtClean="0"/>
              <a:t>Functions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6000" dirty="0" smtClean="0"/>
              <a:t>Object Oriented Python</a:t>
            </a:r>
            <a:endParaRPr lang="en-GB" sz="6000" dirty="0"/>
          </a:p>
        </p:txBody>
      </p:sp>
    </p:spTree>
    <p:extLst>
      <p:ext uri="{BB962C8B-B14F-4D97-AF65-F5344CB8AC3E}">
        <p14:creationId xmlns:p14="http://schemas.microsoft.com/office/powerpoint/2010/main" val="4122990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000" dirty="0" smtClean="0"/>
              <a:t>Standard data types in Python</a:t>
            </a:r>
            <a:endParaRPr lang="en-GB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sz="4000" dirty="0"/>
              <a:t>Python has five standard data types: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4000" dirty="0"/>
              <a:t>Numbers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4000" dirty="0"/>
              <a:t>String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4000" dirty="0"/>
              <a:t>List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4000" dirty="0"/>
              <a:t>Tuple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4000" dirty="0"/>
              <a:t>Dictionary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0977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000" dirty="0" smtClean="0"/>
              <a:t>Python numbers</a:t>
            </a:r>
            <a:endParaRPr lang="en-GB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87831"/>
          </a:xfrm>
        </p:spPr>
        <p:txBody>
          <a:bodyPr>
            <a:noAutofit/>
          </a:bodyPr>
          <a:lstStyle/>
          <a:p>
            <a:r>
              <a:rPr lang="en-GB" sz="3200" dirty="0" smtClean="0"/>
              <a:t>       Number </a:t>
            </a:r>
            <a:r>
              <a:rPr lang="en-GB" sz="3200" dirty="0"/>
              <a:t>data types store numeric values. Number objects are created when you assign a value to them</a:t>
            </a:r>
            <a:r>
              <a:rPr lang="en-GB" sz="3200" dirty="0" smtClean="0"/>
              <a:t>.</a:t>
            </a:r>
          </a:p>
          <a:p>
            <a:pPr marL="0" indent="0">
              <a:buNone/>
            </a:pPr>
            <a:r>
              <a:rPr lang="en-GB" sz="3200" dirty="0" smtClean="0"/>
              <a:t>Python supports four different numerical types:-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3200" b="1" dirty="0" smtClean="0"/>
              <a:t> int</a:t>
            </a:r>
            <a:r>
              <a:rPr lang="en-GB" sz="3200" dirty="0"/>
              <a:t> (signed integers)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3200" b="1" dirty="0"/>
              <a:t>long</a:t>
            </a:r>
            <a:r>
              <a:rPr lang="en-GB" sz="3200" dirty="0"/>
              <a:t> (long integers, they can also be represented in octal and hexadecimal)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3200" b="1" dirty="0"/>
              <a:t>float</a:t>
            </a:r>
            <a:r>
              <a:rPr lang="en-GB" sz="3200" dirty="0"/>
              <a:t> (floating point real values)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3200" b="1" dirty="0"/>
              <a:t>complex</a:t>
            </a:r>
            <a:r>
              <a:rPr lang="en-GB" sz="3200" dirty="0"/>
              <a:t> (complex numbers)</a:t>
            </a:r>
          </a:p>
          <a:p>
            <a:pPr>
              <a:buFont typeface="Wingdings" panose="05000000000000000000" pitchFamily="2" charset="2"/>
              <a:buChar char="v"/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162385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000" dirty="0" smtClean="0"/>
              <a:t>Python strings</a:t>
            </a:r>
            <a:endParaRPr lang="en-GB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176" y="1845734"/>
            <a:ext cx="11524130" cy="4407148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sz="4000" dirty="0" smtClean="0"/>
              <a:t>Strings </a:t>
            </a:r>
            <a:r>
              <a:rPr lang="en-GB" sz="4000" dirty="0"/>
              <a:t>in Python are identified as a contiguous set of characters represented in the quotation marks. </a:t>
            </a:r>
            <a:endParaRPr lang="en-GB" sz="4000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GB" sz="4000" dirty="0" smtClean="0"/>
              <a:t>Python </a:t>
            </a:r>
            <a:r>
              <a:rPr lang="en-GB" sz="4000" dirty="0"/>
              <a:t>allows for either pairs of single or double </a:t>
            </a:r>
            <a:r>
              <a:rPr lang="en-GB" sz="4000" dirty="0" smtClean="0"/>
              <a:t>quotes.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4000" dirty="0" smtClean="0"/>
              <a:t>Subsets </a:t>
            </a:r>
            <a:r>
              <a:rPr lang="en-GB" sz="4000" dirty="0"/>
              <a:t>of strings can be taken using the slice operator ([ ] and [:] ) </a:t>
            </a:r>
            <a:endParaRPr lang="en-GB" sz="4000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GB" sz="4000" dirty="0" smtClean="0"/>
              <a:t>The </a:t>
            </a:r>
            <a:r>
              <a:rPr lang="en-GB" sz="4000" dirty="0"/>
              <a:t>plus (+) sign is the string concatenation operator and the asterisk (*) is the repetition operator.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29548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000" dirty="0" smtClean="0"/>
              <a:t>Python Tuples</a:t>
            </a:r>
            <a:endParaRPr lang="en-GB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sz="4000" dirty="0" smtClean="0"/>
              <a:t>A </a:t>
            </a:r>
            <a:r>
              <a:rPr lang="en-GB" sz="4000" dirty="0"/>
              <a:t>tuple is another sequence data type that is similar to the list</a:t>
            </a:r>
            <a:r>
              <a:rPr lang="en-GB" sz="4000" dirty="0" smtClean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4000" dirty="0" smtClean="0"/>
              <a:t> </a:t>
            </a:r>
            <a:r>
              <a:rPr lang="en-GB" sz="4000" dirty="0"/>
              <a:t>A tuple consists of a number of values separated by commas. </a:t>
            </a:r>
            <a:endParaRPr lang="en-GB" sz="4000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GB" sz="4000" dirty="0" smtClean="0"/>
              <a:t>The </a:t>
            </a:r>
            <a:r>
              <a:rPr lang="en-GB" sz="4000" dirty="0"/>
              <a:t>main differences between lists and tuples are</a:t>
            </a:r>
            <a:r>
              <a:rPr lang="en-GB" sz="4000" dirty="0" smtClean="0"/>
              <a:t>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4000" dirty="0" smtClean="0"/>
              <a:t> </a:t>
            </a:r>
            <a:r>
              <a:rPr lang="en-GB" sz="4000" dirty="0"/>
              <a:t>Lists are enclosed in brackets ( [ ] ) and their elements and size can be changed, while tuples are enclosed in parentheses ( ( ) ) and cannot be updated. </a:t>
            </a:r>
            <a:endParaRPr lang="en-GB" sz="4000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GB" sz="4000" dirty="0" smtClean="0"/>
              <a:t>Tuples </a:t>
            </a:r>
            <a:r>
              <a:rPr lang="en-GB" sz="4000" dirty="0"/>
              <a:t>can be thought of as </a:t>
            </a:r>
            <a:r>
              <a:rPr lang="en-GB" sz="4000" b="1" dirty="0"/>
              <a:t>read-only</a:t>
            </a:r>
            <a:r>
              <a:rPr lang="en-GB" sz="4000" dirty="0"/>
              <a:t> lists.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0247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000" dirty="0" smtClean="0"/>
              <a:t>Python Dictionary</a:t>
            </a:r>
            <a:endParaRPr lang="en-GB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sz="4000" dirty="0" smtClean="0"/>
              <a:t> Python's </a:t>
            </a:r>
            <a:r>
              <a:rPr lang="en-GB" sz="4000" dirty="0"/>
              <a:t>dictionaries consist of key-value </a:t>
            </a:r>
            <a:r>
              <a:rPr lang="en-GB" sz="4000" dirty="0" smtClean="0"/>
              <a:t>pairs.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4000" dirty="0" smtClean="0"/>
              <a:t> A </a:t>
            </a:r>
            <a:r>
              <a:rPr lang="en-GB" sz="4000" dirty="0"/>
              <a:t>dictionary key can be almost any Python type, but are usually numbers or strings. Values, on the other hand, can be any arbitrary Python </a:t>
            </a:r>
            <a:r>
              <a:rPr lang="en-GB" sz="4000" dirty="0" smtClean="0"/>
              <a:t>object.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4000" dirty="0" smtClean="0"/>
              <a:t>Dictionaries </a:t>
            </a:r>
            <a:r>
              <a:rPr lang="en-GB" sz="4000" dirty="0"/>
              <a:t>are enclosed by curly braces ({ }) and values can be assigned and accessed using square braces ([]).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1384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000" dirty="0"/>
              <a:t>Data Type </a:t>
            </a:r>
            <a:r>
              <a:rPr lang="en-GB" sz="6000" dirty="0" smtClean="0"/>
              <a:t>Conversion</a:t>
            </a:r>
            <a:endParaRPr lang="en-GB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sz="4000" dirty="0" smtClean="0"/>
              <a:t>To </a:t>
            </a:r>
            <a:r>
              <a:rPr lang="en-GB" sz="4000" dirty="0"/>
              <a:t>convert between types, </a:t>
            </a:r>
            <a:r>
              <a:rPr lang="en-GB" sz="4000" dirty="0" smtClean="0"/>
              <a:t>we </a:t>
            </a:r>
            <a:r>
              <a:rPr lang="en-GB" sz="4000" dirty="0"/>
              <a:t>simply use the type name as a function. </a:t>
            </a:r>
            <a:endParaRPr lang="en-GB" sz="4000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GB" sz="4000" dirty="0" smtClean="0"/>
              <a:t>There </a:t>
            </a:r>
            <a:r>
              <a:rPr lang="en-GB" sz="4000" dirty="0"/>
              <a:t>are several built-in functions to perform conversion from one data type to another. </a:t>
            </a:r>
            <a:endParaRPr lang="en-GB" sz="4000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GB" sz="4000" dirty="0" smtClean="0"/>
              <a:t>Example: int(), </a:t>
            </a:r>
            <a:r>
              <a:rPr lang="en-GB" sz="4000" dirty="0" err="1" smtClean="0"/>
              <a:t>str</a:t>
            </a:r>
            <a:r>
              <a:rPr lang="en-GB" sz="4000" dirty="0" smtClean="0"/>
              <a:t>().</a:t>
            </a:r>
          </a:p>
        </p:txBody>
      </p:sp>
    </p:spTree>
    <p:extLst>
      <p:ext uri="{BB962C8B-B14F-4D97-AF65-F5344CB8AC3E}">
        <p14:creationId xmlns:p14="http://schemas.microsoft.com/office/powerpoint/2010/main" val="2557678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000" dirty="0" smtClean="0"/>
              <a:t>Python Basic Operators</a:t>
            </a:r>
            <a:endParaRPr lang="en-GB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2353" y="1882587"/>
            <a:ext cx="11376212" cy="43837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sz="3200" dirty="0" smtClean="0"/>
              <a:t>Arithmetic Operators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3200" dirty="0"/>
              <a:t>Comparison (Relational) Operators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3200" dirty="0" smtClean="0"/>
              <a:t>Assignment </a:t>
            </a:r>
            <a:r>
              <a:rPr lang="en-GB" sz="3200" dirty="0"/>
              <a:t>Operators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3200" dirty="0"/>
              <a:t>Logical </a:t>
            </a:r>
            <a:r>
              <a:rPr lang="en-GB" sz="3200" dirty="0" smtClean="0"/>
              <a:t>Operators</a:t>
            </a:r>
            <a:endParaRPr lang="en-GB" sz="3200" dirty="0"/>
          </a:p>
          <a:p>
            <a:pPr>
              <a:buFont typeface="Wingdings" panose="05000000000000000000" pitchFamily="2" charset="2"/>
              <a:buChar char="v"/>
            </a:pPr>
            <a:r>
              <a:rPr lang="en-GB" sz="3200" dirty="0"/>
              <a:t>Membership Operators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3200" dirty="0"/>
              <a:t>Identity Operators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545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000" dirty="0" smtClean="0"/>
              <a:t>Python Arithmetic Operators</a:t>
            </a:r>
            <a:endParaRPr lang="en-GB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07148"/>
          </a:xfrm>
        </p:spPr>
        <p:txBody>
          <a:bodyPr>
            <a:normAutofit/>
          </a:bodyPr>
          <a:lstStyle/>
          <a:p>
            <a:r>
              <a:rPr lang="en-GB" sz="3600" dirty="0" smtClean="0"/>
              <a:t>Assume variable </a:t>
            </a:r>
            <a:r>
              <a:rPr lang="en-GB" sz="3600" b="1" dirty="0" smtClean="0"/>
              <a:t>a</a:t>
            </a:r>
            <a:r>
              <a:rPr lang="en-GB" sz="3600" dirty="0" smtClean="0"/>
              <a:t> holds </a:t>
            </a:r>
            <a:r>
              <a:rPr lang="en-GB" sz="3600" b="1" dirty="0" smtClean="0"/>
              <a:t>10</a:t>
            </a:r>
            <a:r>
              <a:rPr lang="en-GB" sz="3600" dirty="0" smtClean="0"/>
              <a:t> and </a:t>
            </a:r>
            <a:r>
              <a:rPr lang="en-GB" sz="3600" b="1" dirty="0" smtClean="0"/>
              <a:t>b</a:t>
            </a:r>
            <a:r>
              <a:rPr lang="en-GB" sz="3600" dirty="0" smtClean="0"/>
              <a:t> holds </a:t>
            </a:r>
            <a:r>
              <a:rPr lang="en-GB" sz="3600" b="1" dirty="0" smtClean="0"/>
              <a:t>20</a:t>
            </a:r>
            <a:r>
              <a:rPr lang="en-GB" sz="3600" dirty="0" smtClean="0"/>
              <a:t>, then:</a:t>
            </a:r>
          </a:p>
          <a:p>
            <a:endParaRPr lang="en-GB" sz="4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994905"/>
              </p:ext>
            </p:extLst>
          </p:nvPr>
        </p:nvGraphicFramePr>
        <p:xfrm>
          <a:off x="1097280" y="2689410"/>
          <a:ext cx="10567894" cy="3261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3947">
                  <a:extLst>
                    <a:ext uri="{9D8B030D-6E8A-4147-A177-3AD203B41FA5}">
                      <a16:colId xmlns:a16="http://schemas.microsoft.com/office/drawing/2014/main" val="3746392460"/>
                    </a:ext>
                  </a:extLst>
                </a:gridCol>
                <a:gridCol w="5283947">
                  <a:extLst>
                    <a:ext uri="{9D8B030D-6E8A-4147-A177-3AD203B41FA5}">
                      <a16:colId xmlns:a16="http://schemas.microsoft.com/office/drawing/2014/main" val="947796564"/>
                    </a:ext>
                  </a:extLst>
                </a:gridCol>
              </a:tblGrid>
              <a:tr h="490456">
                <a:tc>
                  <a:txBody>
                    <a:bodyPr/>
                    <a:lstStyle/>
                    <a:p>
                      <a:r>
                        <a:rPr lang="en-GB" sz="2800" dirty="0" smtClean="0"/>
                        <a:t>Operator</a:t>
                      </a:r>
                      <a:endParaRPr lang="en-GB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 smtClean="0"/>
                        <a:t>Example</a:t>
                      </a:r>
                      <a:endParaRPr lang="en-GB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7508614"/>
                  </a:ext>
                </a:extLst>
              </a:tr>
              <a:tr h="438210"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+ Addition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a+b=30</a:t>
                      </a:r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5822781"/>
                  </a:ext>
                </a:extLst>
              </a:tr>
              <a:tr h="438210"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-  Subtraction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a-b=10</a:t>
                      </a:r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9890185"/>
                  </a:ext>
                </a:extLst>
              </a:tr>
              <a:tr h="438210"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*</a:t>
                      </a:r>
                      <a:r>
                        <a:rPr lang="en-GB" sz="2400" baseline="0" dirty="0" smtClean="0"/>
                        <a:t> Multiplication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a*b=200</a:t>
                      </a:r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6442302"/>
                  </a:ext>
                </a:extLst>
              </a:tr>
              <a:tr h="438210"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/ Division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a/b=2</a:t>
                      </a:r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60836"/>
                  </a:ext>
                </a:extLst>
              </a:tr>
              <a:tr h="438210"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% Modulus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b%a=0</a:t>
                      </a:r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2270456"/>
                  </a:ext>
                </a:extLst>
              </a:tr>
              <a:tr h="438210"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** Exponent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a**b=10</a:t>
                      </a:r>
                      <a:r>
                        <a:rPr lang="en-GB" sz="2400" baseline="0" dirty="0" smtClean="0"/>
                        <a:t> to the power of 20</a:t>
                      </a:r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94567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9390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000" dirty="0" smtClean="0"/>
              <a:t>Python Comparison Operator</a:t>
            </a:r>
            <a:endParaRPr lang="en-GB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sz="4000" dirty="0"/>
              <a:t>These operators compare the values on either sides of them and decide the relation among </a:t>
            </a:r>
            <a:r>
              <a:rPr lang="en-GB" sz="4000" dirty="0" smtClean="0"/>
              <a:t>them. They </a:t>
            </a:r>
            <a:r>
              <a:rPr lang="en-GB" sz="4000" dirty="0"/>
              <a:t>are also called Relational </a:t>
            </a:r>
            <a:r>
              <a:rPr lang="en-GB" sz="4000" dirty="0" smtClean="0"/>
              <a:t>operators.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4000" dirty="0" smtClean="0"/>
              <a:t>Assume </a:t>
            </a:r>
            <a:r>
              <a:rPr lang="en-GB" sz="4000" dirty="0"/>
              <a:t>variable </a:t>
            </a:r>
            <a:r>
              <a:rPr lang="en-GB" sz="4000" b="1" dirty="0"/>
              <a:t>a</a:t>
            </a:r>
            <a:r>
              <a:rPr lang="en-GB" sz="4000" dirty="0"/>
              <a:t> holds </a:t>
            </a:r>
            <a:r>
              <a:rPr lang="en-GB" sz="4000" b="1" dirty="0"/>
              <a:t>10</a:t>
            </a:r>
            <a:r>
              <a:rPr lang="en-GB" sz="4000" dirty="0"/>
              <a:t> and variable </a:t>
            </a:r>
            <a:r>
              <a:rPr lang="en-GB" sz="4000" b="1" dirty="0"/>
              <a:t>b</a:t>
            </a:r>
            <a:r>
              <a:rPr lang="en-GB" sz="4000" dirty="0"/>
              <a:t> holds </a:t>
            </a:r>
            <a:r>
              <a:rPr lang="en-GB" sz="4000" b="1" dirty="0"/>
              <a:t>20</a:t>
            </a:r>
            <a:r>
              <a:rPr lang="en-GB" sz="4000" dirty="0"/>
              <a:t>, then:</a:t>
            </a:r>
          </a:p>
        </p:txBody>
      </p:sp>
    </p:spTree>
    <p:extLst>
      <p:ext uri="{BB962C8B-B14F-4D97-AF65-F5344CB8AC3E}">
        <p14:creationId xmlns:p14="http://schemas.microsoft.com/office/powerpoint/2010/main" val="581715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Cont…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6913492"/>
              </p:ext>
            </p:extLst>
          </p:nvPr>
        </p:nvGraphicFramePr>
        <p:xfrm>
          <a:off x="605115" y="1846263"/>
          <a:ext cx="11335872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67936">
                  <a:extLst>
                    <a:ext uri="{9D8B030D-6E8A-4147-A177-3AD203B41FA5}">
                      <a16:colId xmlns:a16="http://schemas.microsoft.com/office/drawing/2014/main" val="3833802135"/>
                    </a:ext>
                  </a:extLst>
                </a:gridCol>
                <a:gridCol w="5667936">
                  <a:extLst>
                    <a:ext uri="{9D8B030D-6E8A-4147-A177-3AD203B41FA5}">
                      <a16:colId xmlns:a16="http://schemas.microsoft.com/office/drawing/2014/main" val="9665705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2800" dirty="0" smtClean="0"/>
                        <a:t>Operator</a:t>
                      </a:r>
                      <a:endParaRPr lang="en-GB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 smtClean="0"/>
                        <a:t>Example</a:t>
                      </a:r>
                      <a:endParaRPr lang="en-GB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0574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 smtClean="0"/>
                        <a:t>==</a:t>
                      </a:r>
                      <a:endParaRPr lang="en-GB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 smtClean="0"/>
                        <a:t>(a==b) is not true</a:t>
                      </a:r>
                      <a:endParaRPr lang="en-GB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5662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 smtClean="0"/>
                        <a:t>!=</a:t>
                      </a:r>
                      <a:endParaRPr lang="en-GB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 smtClean="0"/>
                        <a:t>(a!=b) is</a:t>
                      </a:r>
                      <a:r>
                        <a:rPr lang="en-GB" sz="2800" baseline="0" dirty="0" smtClean="0"/>
                        <a:t> true</a:t>
                      </a:r>
                      <a:endParaRPr lang="en-GB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649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 smtClean="0"/>
                        <a:t>&lt;&gt;</a:t>
                      </a:r>
                      <a:endParaRPr lang="en-GB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 smtClean="0"/>
                        <a:t>(a&lt;&gt;b) is true. This is similar to !=</a:t>
                      </a:r>
                      <a:endParaRPr lang="en-GB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5491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 smtClean="0"/>
                        <a:t>&gt;</a:t>
                      </a:r>
                      <a:endParaRPr lang="en-GB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 smtClean="0"/>
                        <a:t>(a&gt;b) is</a:t>
                      </a:r>
                      <a:r>
                        <a:rPr lang="en-GB" sz="2800" baseline="0" dirty="0" smtClean="0"/>
                        <a:t> not true</a:t>
                      </a:r>
                      <a:endParaRPr lang="en-GB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3552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 smtClean="0"/>
                        <a:t>&lt;</a:t>
                      </a:r>
                      <a:endParaRPr lang="en-GB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 smtClean="0"/>
                        <a:t>(a&lt;b) is</a:t>
                      </a:r>
                      <a:r>
                        <a:rPr lang="en-GB" sz="2800" baseline="0" dirty="0" smtClean="0"/>
                        <a:t> true</a:t>
                      </a:r>
                      <a:endParaRPr lang="en-GB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6714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 smtClean="0"/>
                        <a:t>&gt;=</a:t>
                      </a:r>
                      <a:endParaRPr lang="en-GB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 smtClean="0"/>
                        <a:t>(a&gt;=b) is not true</a:t>
                      </a:r>
                      <a:endParaRPr lang="en-GB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1814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 smtClean="0"/>
                        <a:t>&lt;=</a:t>
                      </a:r>
                      <a:endParaRPr lang="en-GB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 smtClean="0"/>
                        <a:t>(a&lt;=b) is</a:t>
                      </a:r>
                      <a:r>
                        <a:rPr lang="en-GB" sz="2800" baseline="0" dirty="0" smtClean="0"/>
                        <a:t> true</a:t>
                      </a:r>
                      <a:endParaRPr lang="en-GB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3489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8575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000" dirty="0" smtClean="0"/>
              <a:t>Get started</a:t>
            </a:r>
            <a:endParaRPr lang="en-GB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sz="4400" dirty="0" smtClean="0"/>
              <a:t>What is Python?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4000" dirty="0"/>
              <a:t> </a:t>
            </a:r>
            <a:r>
              <a:rPr lang="en-GB" sz="4000" dirty="0" smtClean="0"/>
              <a:t>High-level,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4000" dirty="0" smtClean="0"/>
              <a:t> General purpose,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4000" dirty="0" smtClean="0"/>
              <a:t> Interpreted,</a:t>
            </a:r>
            <a:endParaRPr lang="en-GB" sz="4000" dirty="0"/>
          </a:p>
          <a:p>
            <a:pPr>
              <a:buFont typeface="Wingdings" panose="05000000000000000000" pitchFamily="2" charset="2"/>
              <a:buChar char="v"/>
            </a:pPr>
            <a:r>
              <a:rPr lang="en-GB" sz="4000" dirty="0" smtClean="0"/>
              <a:t>Interactive </a:t>
            </a:r>
            <a:r>
              <a:rPr lang="en-GB" sz="4000" dirty="0"/>
              <a:t>and object-oriented scripting </a:t>
            </a:r>
            <a:r>
              <a:rPr lang="en-GB" sz="4000" dirty="0" smtClean="0"/>
              <a:t>language.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4000" dirty="0" smtClean="0"/>
              <a:t>Python </a:t>
            </a:r>
            <a:r>
              <a:rPr lang="en-GB" sz="4000" dirty="0"/>
              <a:t>is designed to be highly </a:t>
            </a:r>
            <a:r>
              <a:rPr lang="en-GB" sz="4000" dirty="0" smtClean="0"/>
              <a:t>readable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3525977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Python Assignment Operators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 smtClean="0"/>
              <a:t>Assume variable a holds 10 and variable b holds 20,then:-</a:t>
            </a:r>
            <a:endParaRPr lang="en-GB" sz="32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0689640"/>
              </p:ext>
            </p:extLst>
          </p:nvPr>
        </p:nvGraphicFramePr>
        <p:xfrm>
          <a:off x="848509" y="2319868"/>
          <a:ext cx="10555942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24083">
                  <a:extLst>
                    <a:ext uri="{9D8B030D-6E8A-4147-A177-3AD203B41FA5}">
                      <a16:colId xmlns:a16="http://schemas.microsoft.com/office/drawing/2014/main" val="3829995674"/>
                    </a:ext>
                  </a:extLst>
                </a:gridCol>
                <a:gridCol w="6131859">
                  <a:extLst>
                    <a:ext uri="{9D8B030D-6E8A-4147-A177-3AD203B41FA5}">
                      <a16:colId xmlns:a16="http://schemas.microsoft.com/office/drawing/2014/main" val="733360936"/>
                    </a:ext>
                  </a:extLst>
                </a:gridCol>
              </a:tblGrid>
              <a:tr h="401967"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Operator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Example</a:t>
                      </a:r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7659375"/>
                  </a:ext>
                </a:extLst>
              </a:tr>
              <a:tr h="401967"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=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c=a+b assigns value of a + b into c</a:t>
                      </a:r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7429494"/>
                  </a:ext>
                </a:extLst>
              </a:tr>
              <a:tr h="401967"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+= Add AND 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c+= a is equivalent</a:t>
                      </a:r>
                      <a:r>
                        <a:rPr lang="en-GB" sz="2400" baseline="0" dirty="0" smtClean="0"/>
                        <a:t> to c=</a:t>
                      </a:r>
                      <a:r>
                        <a:rPr lang="en-GB" sz="2400" baseline="0" dirty="0" err="1" smtClean="0"/>
                        <a:t>c+a</a:t>
                      </a:r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8890123"/>
                  </a:ext>
                </a:extLst>
              </a:tr>
              <a:tr h="401967"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-= Subtract</a:t>
                      </a:r>
                      <a:r>
                        <a:rPr lang="en-GB" sz="2400" baseline="0" dirty="0" smtClean="0"/>
                        <a:t> AND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 smtClean="0"/>
                        <a:t>c-= a is equivalent</a:t>
                      </a:r>
                      <a:r>
                        <a:rPr lang="en-GB" sz="2400" baseline="0" dirty="0" smtClean="0"/>
                        <a:t> to c=c-a</a:t>
                      </a:r>
                      <a:endParaRPr lang="en-GB" sz="2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6016186"/>
                  </a:ext>
                </a:extLst>
              </a:tr>
              <a:tr h="401967"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*= Multiply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 smtClean="0"/>
                        <a:t>c*= a is equivalent</a:t>
                      </a:r>
                      <a:r>
                        <a:rPr lang="en-GB" sz="2400" baseline="0" dirty="0" smtClean="0"/>
                        <a:t> to c=c*a</a:t>
                      </a:r>
                      <a:endParaRPr lang="en-GB" sz="2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771226"/>
                  </a:ext>
                </a:extLst>
              </a:tr>
              <a:tr h="401967"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/=</a:t>
                      </a:r>
                      <a:r>
                        <a:rPr lang="en-GB" sz="2400" baseline="0" dirty="0" smtClean="0"/>
                        <a:t> Divide AND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 smtClean="0"/>
                        <a:t>c/= a is equivalent</a:t>
                      </a:r>
                      <a:r>
                        <a:rPr lang="en-GB" sz="2400" baseline="0" dirty="0" smtClean="0"/>
                        <a:t> to c=c/a</a:t>
                      </a:r>
                      <a:endParaRPr lang="en-GB" sz="2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884713"/>
                  </a:ext>
                </a:extLst>
              </a:tr>
              <a:tr h="401967"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%= Modulus</a:t>
                      </a:r>
                      <a:r>
                        <a:rPr lang="en-GB" sz="2400" baseline="0" dirty="0" smtClean="0"/>
                        <a:t> AND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 smtClean="0"/>
                        <a:t>c%= a is equivalent</a:t>
                      </a:r>
                      <a:r>
                        <a:rPr lang="en-GB" sz="2400" baseline="0" dirty="0" smtClean="0"/>
                        <a:t> to c=</a:t>
                      </a:r>
                      <a:r>
                        <a:rPr lang="en-GB" sz="2400" baseline="0" dirty="0" err="1" smtClean="0"/>
                        <a:t>c%a</a:t>
                      </a:r>
                      <a:endParaRPr lang="en-GB" sz="2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2298396"/>
                  </a:ext>
                </a:extLst>
              </a:tr>
              <a:tr h="401967"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**= Exponent</a:t>
                      </a:r>
                      <a:r>
                        <a:rPr lang="en-GB" sz="2400" baseline="0" dirty="0" smtClean="0"/>
                        <a:t> AND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 smtClean="0"/>
                        <a:t>c**= a is equivalent</a:t>
                      </a:r>
                      <a:r>
                        <a:rPr lang="en-GB" sz="2400" baseline="0" dirty="0" smtClean="0"/>
                        <a:t> to c=c**a</a:t>
                      </a:r>
                      <a:endParaRPr lang="en-GB" sz="2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5297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0501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Python Logical Operators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GB" sz="2800" dirty="0"/>
              <a:t>There are following logical operators supported by Python language. Assume variable </a:t>
            </a:r>
            <a:r>
              <a:rPr lang="en-GB" sz="2800" b="1" dirty="0"/>
              <a:t>a</a:t>
            </a:r>
            <a:r>
              <a:rPr lang="en-GB" sz="2800" dirty="0"/>
              <a:t> holds </a:t>
            </a:r>
            <a:r>
              <a:rPr lang="en-GB" sz="2800" b="1" dirty="0"/>
              <a:t>10</a:t>
            </a:r>
            <a:r>
              <a:rPr lang="en-GB" sz="2800" dirty="0"/>
              <a:t> and variable </a:t>
            </a:r>
            <a:r>
              <a:rPr lang="en-GB" sz="2800" b="1" dirty="0"/>
              <a:t>b</a:t>
            </a:r>
            <a:r>
              <a:rPr lang="en-GB" sz="2800" dirty="0"/>
              <a:t> holds </a:t>
            </a:r>
            <a:r>
              <a:rPr lang="en-GB" sz="2800" b="1" dirty="0" smtClean="0"/>
              <a:t>20</a:t>
            </a:r>
            <a:r>
              <a:rPr lang="en-GB" sz="2800" dirty="0" smtClean="0"/>
              <a:t> then:</a:t>
            </a:r>
          </a:p>
          <a:p>
            <a:endParaRPr lang="en-GB" dirty="0"/>
          </a:p>
          <a:p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2255916"/>
              </p:ext>
            </p:extLst>
          </p:nvPr>
        </p:nvGraphicFramePr>
        <p:xfrm>
          <a:off x="1097280" y="2810434"/>
          <a:ext cx="9888966" cy="31670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44483">
                  <a:extLst>
                    <a:ext uri="{9D8B030D-6E8A-4147-A177-3AD203B41FA5}">
                      <a16:colId xmlns:a16="http://schemas.microsoft.com/office/drawing/2014/main" val="57268241"/>
                    </a:ext>
                  </a:extLst>
                </a:gridCol>
                <a:gridCol w="4944483">
                  <a:extLst>
                    <a:ext uri="{9D8B030D-6E8A-4147-A177-3AD203B41FA5}">
                      <a16:colId xmlns:a16="http://schemas.microsoft.com/office/drawing/2014/main" val="3259998975"/>
                    </a:ext>
                  </a:extLst>
                </a:gridCol>
              </a:tblGrid>
              <a:tr h="791759">
                <a:tc>
                  <a:txBody>
                    <a:bodyPr/>
                    <a:lstStyle/>
                    <a:p>
                      <a:r>
                        <a:rPr lang="en-GB" sz="2800" dirty="0" smtClean="0"/>
                        <a:t>Operator</a:t>
                      </a:r>
                      <a:endParaRPr lang="en-GB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 smtClean="0"/>
                        <a:t>Example</a:t>
                      </a:r>
                      <a:endParaRPr lang="en-GB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777320"/>
                  </a:ext>
                </a:extLst>
              </a:tr>
              <a:tr h="791759">
                <a:tc>
                  <a:txBody>
                    <a:bodyPr/>
                    <a:lstStyle/>
                    <a:p>
                      <a:r>
                        <a:rPr lang="en-GB" sz="2800" dirty="0" smtClean="0"/>
                        <a:t>and, logical</a:t>
                      </a:r>
                      <a:r>
                        <a:rPr lang="en-GB" sz="2800" baseline="0" dirty="0" smtClean="0"/>
                        <a:t> AND</a:t>
                      </a:r>
                      <a:r>
                        <a:rPr lang="en-GB" sz="2800" dirty="0" smtClean="0"/>
                        <a:t> </a:t>
                      </a:r>
                      <a:endParaRPr lang="en-GB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 smtClean="0"/>
                        <a:t>(a and b) is true</a:t>
                      </a:r>
                      <a:endParaRPr lang="en-GB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2821119"/>
                  </a:ext>
                </a:extLst>
              </a:tr>
              <a:tr h="791759">
                <a:tc>
                  <a:txBody>
                    <a:bodyPr/>
                    <a:lstStyle/>
                    <a:p>
                      <a:r>
                        <a:rPr lang="en-GB" sz="2800" dirty="0" smtClean="0"/>
                        <a:t>or</a:t>
                      </a:r>
                      <a:r>
                        <a:rPr lang="en-GB" sz="2800" baseline="0" dirty="0" smtClean="0"/>
                        <a:t>, logical OR </a:t>
                      </a:r>
                      <a:endParaRPr lang="en-GB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 smtClean="0"/>
                        <a:t>(a or b) is</a:t>
                      </a:r>
                      <a:r>
                        <a:rPr lang="en-GB" sz="2800" baseline="0" dirty="0" smtClean="0"/>
                        <a:t> true</a:t>
                      </a:r>
                      <a:endParaRPr lang="en-GB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6431119"/>
                  </a:ext>
                </a:extLst>
              </a:tr>
              <a:tr h="791759">
                <a:tc>
                  <a:txBody>
                    <a:bodyPr/>
                    <a:lstStyle/>
                    <a:p>
                      <a:r>
                        <a:rPr lang="en-GB" sz="2800" dirty="0" smtClean="0"/>
                        <a:t>not</a:t>
                      </a:r>
                      <a:r>
                        <a:rPr lang="en-GB" sz="2800" baseline="0" dirty="0" smtClean="0"/>
                        <a:t> , logical NOT</a:t>
                      </a:r>
                      <a:endParaRPr lang="en-GB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 smtClean="0"/>
                        <a:t>Not (a and b) is false</a:t>
                      </a:r>
                      <a:endParaRPr lang="en-GB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2336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1505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000" dirty="0" smtClean="0"/>
              <a:t>Python Membership Operators</a:t>
            </a:r>
            <a:endParaRPr lang="en-GB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sz="2800" dirty="0"/>
              <a:t>Python’s membership operators test for membership in a sequence, such as strings, lists, or tuples. There are two membership operators as explained below</a:t>
            </a:r>
            <a:r>
              <a:rPr lang="en-GB" sz="2800" dirty="0" smtClean="0"/>
              <a:t>:</a:t>
            </a:r>
          </a:p>
          <a:p>
            <a:endParaRPr lang="en-GB" sz="2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8162042"/>
              </p:ext>
            </p:extLst>
          </p:nvPr>
        </p:nvGraphicFramePr>
        <p:xfrm>
          <a:off x="1097280" y="3428999"/>
          <a:ext cx="10252038" cy="24302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0968">
                  <a:extLst>
                    <a:ext uri="{9D8B030D-6E8A-4147-A177-3AD203B41FA5}">
                      <a16:colId xmlns:a16="http://schemas.microsoft.com/office/drawing/2014/main" val="296349073"/>
                    </a:ext>
                  </a:extLst>
                </a:gridCol>
                <a:gridCol w="7221070">
                  <a:extLst>
                    <a:ext uri="{9D8B030D-6E8A-4147-A177-3AD203B41FA5}">
                      <a16:colId xmlns:a16="http://schemas.microsoft.com/office/drawing/2014/main" val="3062162746"/>
                    </a:ext>
                  </a:extLst>
                </a:gridCol>
              </a:tblGrid>
              <a:tr h="540539">
                <a:tc>
                  <a:txBody>
                    <a:bodyPr/>
                    <a:lstStyle/>
                    <a:p>
                      <a:r>
                        <a:rPr lang="en-GB" sz="2800" dirty="0" smtClean="0"/>
                        <a:t>Operator</a:t>
                      </a:r>
                      <a:endParaRPr lang="en-GB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 smtClean="0"/>
                        <a:t>Example</a:t>
                      </a:r>
                      <a:endParaRPr lang="en-GB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8342841"/>
                  </a:ext>
                </a:extLst>
              </a:tr>
              <a:tr h="540539">
                <a:tc>
                  <a:txBody>
                    <a:bodyPr/>
                    <a:lstStyle/>
                    <a:p>
                      <a:r>
                        <a:rPr lang="en-GB" sz="2800" dirty="0" smtClean="0"/>
                        <a:t>in</a:t>
                      </a:r>
                      <a:r>
                        <a:rPr lang="en-GB" sz="2800" baseline="0" dirty="0" smtClean="0"/>
                        <a:t> </a:t>
                      </a:r>
                      <a:endParaRPr lang="en-GB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 smtClean="0"/>
                        <a:t>x</a:t>
                      </a:r>
                      <a:r>
                        <a:rPr lang="en-GB" sz="2800" baseline="0" dirty="0" smtClean="0"/>
                        <a:t> in y , here , in results in a 1 if x is a member of sequence y </a:t>
                      </a:r>
                      <a:endParaRPr lang="en-GB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011584"/>
                  </a:ext>
                </a:extLst>
              </a:tr>
              <a:tr h="540539">
                <a:tc>
                  <a:txBody>
                    <a:bodyPr/>
                    <a:lstStyle/>
                    <a:p>
                      <a:r>
                        <a:rPr lang="en-GB" sz="2800" dirty="0" smtClean="0"/>
                        <a:t>not</a:t>
                      </a:r>
                      <a:r>
                        <a:rPr lang="en-GB" sz="2800" baseline="0" dirty="0" smtClean="0"/>
                        <a:t> in </a:t>
                      </a:r>
                      <a:endParaRPr lang="en-GB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 smtClean="0"/>
                        <a:t>x</a:t>
                      </a:r>
                      <a:r>
                        <a:rPr lang="en-GB" sz="2800" baseline="0" dirty="0" smtClean="0"/>
                        <a:t> in not y , here , not results in a 1 if x is not a member of sequence y </a:t>
                      </a:r>
                      <a:endParaRPr lang="en-GB" sz="28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70744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7676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Python Identity Operators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sz="3200" dirty="0"/>
              <a:t>Identity operators compare the memory locations of two objects. There are two Identity operators as explained below</a:t>
            </a:r>
            <a:r>
              <a:rPr lang="en-GB" sz="3200" dirty="0" smtClean="0"/>
              <a:t>:</a:t>
            </a:r>
          </a:p>
          <a:p>
            <a:endParaRPr lang="en-GB" sz="32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5563781"/>
              </p:ext>
            </p:extLst>
          </p:nvPr>
        </p:nvGraphicFramePr>
        <p:xfrm>
          <a:off x="1097280" y="3435972"/>
          <a:ext cx="10668896" cy="24450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2061">
                  <a:extLst>
                    <a:ext uri="{9D8B030D-6E8A-4147-A177-3AD203B41FA5}">
                      <a16:colId xmlns:a16="http://schemas.microsoft.com/office/drawing/2014/main" val="2519841243"/>
                    </a:ext>
                  </a:extLst>
                </a:gridCol>
                <a:gridCol w="8296835">
                  <a:extLst>
                    <a:ext uri="{9D8B030D-6E8A-4147-A177-3AD203B41FA5}">
                      <a16:colId xmlns:a16="http://schemas.microsoft.com/office/drawing/2014/main" val="629525340"/>
                    </a:ext>
                  </a:extLst>
                </a:gridCol>
              </a:tblGrid>
              <a:tr h="811041"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Operator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Example</a:t>
                      </a:r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857166"/>
                  </a:ext>
                </a:extLst>
              </a:tr>
              <a:tr h="811041"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is</a:t>
                      </a:r>
                      <a:r>
                        <a:rPr lang="en-GB" sz="2400" baseline="0" dirty="0" smtClean="0"/>
                        <a:t>  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 is y, here is results in 1 if id(x) equals id(y).</a:t>
                      </a:r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7950167"/>
                  </a:ext>
                </a:extLst>
              </a:tr>
              <a:tr h="811041"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is not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 smtClean="0">
                          <a:effectLst/>
                        </a:rPr>
                        <a:t>x is not y, here is not results in 1 if id(x) is not equal to id(y).</a:t>
                      </a:r>
                    </a:p>
                    <a:p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8078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791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000" dirty="0" smtClean="0"/>
              <a:t>DECISION MAKING </a:t>
            </a:r>
            <a:endParaRPr lang="en-GB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965" y="1737360"/>
            <a:ext cx="11631705" cy="4652681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sz="3100" dirty="0" smtClean="0"/>
              <a:t>Decision </a:t>
            </a:r>
            <a:r>
              <a:rPr lang="en-GB" sz="3100" dirty="0"/>
              <a:t>making is anticipation of conditions occurring while execution of the program and specifying actions taken according to the </a:t>
            </a:r>
            <a:r>
              <a:rPr lang="en-GB" sz="3100" dirty="0" smtClean="0"/>
              <a:t>conditions.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3100" dirty="0" smtClean="0"/>
              <a:t>Decision structures evaluate multiple expressions which produce </a:t>
            </a:r>
            <a:r>
              <a:rPr lang="en-GB" sz="3100" b="1" dirty="0" smtClean="0"/>
              <a:t>TRUE</a:t>
            </a:r>
            <a:r>
              <a:rPr lang="en-GB" sz="3100" dirty="0" smtClean="0"/>
              <a:t> or </a:t>
            </a:r>
            <a:r>
              <a:rPr lang="en-GB" sz="3100" b="1" dirty="0" smtClean="0"/>
              <a:t>FALSE</a:t>
            </a:r>
            <a:r>
              <a:rPr lang="en-GB" sz="3100" dirty="0" smtClean="0"/>
              <a:t> as outcome.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3100" dirty="0" smtClean="0"/>
              <a:t>Python </a:t>
            </a:r>
            <a:r>
              <a:rPr lang="en-GB" sz="3100" dirty="0"/>
              <a:t>programming language assumes any </a:t>
            </a:r>
            <a:r>
              <a:rPr lang="en-GB" sz="3100" b="1" dirty="0"/>
              <a:t>non-zero</a:t>
            </a:r>
            <a:r>
              <a:rPr lang="en-GB" sz="3100" dirty="0"/>
              <a:t> and </a:t>
            </a:r>
            <a:r>
              <a:rPr lang="en-GB" sz="3100" b="1" dirty="0"/>
              <a:t>non-null</a:t>
            </a:r>
            <a:r>
              <a:rPr lang="en-GB" sz="3100" dirty="0"/>
              <a:t> values as </a:t>
            </a:r>
            <a:r>
              <a:rPr lang="en-GB" sz="3100" b="1" dirty="0"/>
              <a:t>TRUE</a:t>
            </a:r>
            <a:r>
              <a:rPr lang="en-GB" sz="3100" dirty="0"/>
              <a:t>, and if it is either </a:t>
            </a:r>
            <a:r>
              <a:rPr lang="en-GB" sz="3100" b="1" dirty="0"/>
              <a:t>zero</a:t>
            </a:r>
            <a:r>
              <a:rPr lang="en-GB" sz="3100" dirty="0"/>
              <a:t> or </a:t>
            </a:r>
            <a:r>
              <a:rPr lang="en-GB" sz="3100" b="1" dirty="0"/>
              <a:t>null</a:t>
            </a:r>
            <a:r>
              <a:rPr lang="en-GB" sz="3100" dirty="0"/>
              <a:t>, then it is assumed as </a:t>
            </a:r>
            <a:r>
              <a:rPr lang="en-GB" sz="3100" b="1" dirty="0"/>
              <a:t>FALSE</a:t>
            </a:r>
            <a:r>
              <a:rPr lang="en-GB" sz="3100" dirty="0"/>
              <a:t> value</a:t>
            </a:r>
            <a:r>
              <a:rPr lang="en-GB" sz="3100" dirty="0" smtClean="0"/>
              <a:t>.</a:t>
            </a:r>
            <a:endParaRPr lang="en-GB" sz="3100" dirty="0"/>
          </a:p>
        </p:txBody>
      </p:sp>
    </p:spTree>
    <p:extLst>
      <p:ext uri="{BB962C8B-B14F-4D97-AF65-F5344CB8AC3E}">
        <p14:creationId xmlns:p14="http://schemas.microsoft.com/office/powerpoint/2010/main" val="2620543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GB" sz="3200" dirty="0" smtClean="0"/>
              <a:t> Python </a:t>
            </a:r>
            <a:r>
              <a:rPr lang="en-GB" sz="3200" dirty="0"/>
              <a:t>programming language provides following types of decision making statements.</a:t>
            </a:r>
          </a:p>
          <a:p>
            <a:endParaRPr lang="en-GB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571755"/>
              </p:ext>
            </p:extLst>
          </p:nvPr>
        </p:nvGraphicFramePr>
        <p:xfrm>
          <a:off x="633504" y="2911536"/>
          <a:ext cx="10629752" cy="32041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0379">
                  <a:extLst>
                    <a:ext uri="{9D8B030D-6E8A-4147-A177-3AD203B41FA5}">
                      <a16:colId xmlns:a16="http://schemas.microsoft.com/office/drawing/2014/main" val="3048565980"/>
                    </a:ext>
                  </a:extLst>
                </a:gridCol>
                <a:gridCol w="8439373">
                  <a:extLst>
                    <a:ext uri="{9D8B030D-6E8A-4147-A177-3AD203B41FA5}">
                      <a16:colId xmlns:a16="http://schemas.microsoft.com/office/drawing/2014/main" val="888115362"/>
                    </a:ext>
                  </a:extLst>
                </a:gridCol>
              </a:tblGrid>
              <a:tr h="714313"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Statement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Description</a:t>
                      </a:r>
                      <a:endParaRPr lang="en-GB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3274826"/>
                  </a:ext>
                </a:extLst>
              </a:tr>
              <a:tr h="714313">
                <a:tc>
                  <a:txBody>
                    <a:bodyPr/>
                    <a:lstStyle/>
                    <a:p>
                      <a:r>
                        <a:rPr lang="en-GB" sz="2000" b="1" dirty="0" smtClean="0"/>
                        <a:t>if</a:t>
                      </a:r>
                      <a:r>
                        <a:rPr lang="en-GB" sz="2000" baseline="0" dirty="0" smtClean="0"/>
                        <a:t> statement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 statement consists of a Boolean expression followed by one or more statements.</a:t>
                      </a:r>
                      <a:endParaRPr lang="en-GB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616798"/>
                  </a:ext>
                </a:extLst>
              </a:tr>
              <a:tr h="769720"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if…</a:t>
                      </a:r>
                      <a:r>
                        <a:rPr lang="en-GB" sz="2000" b="1" dirty="0" smtClean="0"/>
                        <a:t>else</a:t>
                      </a:r>
                      <a:r>
                        <a:rPr lang="en-GB" sz="2000" dirty="0" smtClean="0"/>
                        <a:t> statement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 statement can be followed by an optional else statement, which executes when the Boolean expression is FALSE</a:t>
                      </a:r>
                      <a:endParaRPr lang="en-GB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976256"/>
                  </a:ext>
                </a:extLst>
              </a:tr>
              <a:tr h="7697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 smtClean="0"/>
                        <a:t>Nested</a:t>
                      </a:r>
                      <a:r>
                        <a:rPr lang="en-GB" sz="2000" baseline="0" dirty="0" smtClean="0"/>
                        <a:t> </a:t>
                      </a:r>
                      <a:r>
                        <a:rPr lang="en-GB" sz="2000" b="1" baseline="0" dirty="0" smtClean="0"/>
                        <a:t>if</a:t>
                      </a:r>
                      <a:r>
                        <a:rPr lang="en-GB" sz="2000" baseline="0" dirty="0" smtClean="0"/>
                        <a:t> statement</a:t>
                      </a:r>
                      <a:endParaRPr lang="en-GB" sz="2000" dirty="0" smtClean="0"/>
                    </a:p>
                    <a:p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You can use one if or else if statement inside another</a:t>
                      </a:r>
                      <a:r>
                        <a:rPr lang="en-GB" sz="2000" baseline="0" dirty="0" smtClean="0"/>
                        <a:t> if or else if statement(s)</a:t>
                      </a:r>
                      <a:endParaRPr lang="en-GB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08771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0197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000" dirty="0" smtClean="0"/>
              <a:t>LOOPS</a:t>
            </a:r>
            <a:endParaRPr lang="en-GB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3"/>
            <a:ext cx="10857155" cy="4460937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sz="3200" dirty="0"/>
              <a:t>In general, statements are executed sequentially: The first statement in a function is executed first, followed by the second, and so on</a:t>
            </a:r>
            <a:r>
              <a:rPr lang="en-GB" sz="3200" dirty="0" smtClean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3200" dirty="0" smtClean="0"/>
              <a:t> </a:t>
            </a:r>
            <a:r>
              <a:rPr lang="en-GB" sz="3200" dirty="0"/>
              <a:t>There may be a situation when you need to execute a block of code several number of times.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3200" dirty="0" smtClean="0"/>
              <a:t>A </a:t>
            </a:r>
            <a:r>
              <a:rPr lang="en-GB" sz="3200" dirty="0"/>
              <a:t>loop statement allows us to execute a statement or group of statements multiple times.</a:t>
            </a:r>
          </a:p>
          <a:p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467844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GB" sz="3200" dirty="0" smtClean="0"/>
              <a:t>Python </a:t>
            </a:r>
            <a:r>
              <a:rPr lang="en-GB" sz="3200" dirty="0"/>
              <a:t>programming language provides following types of loops to handle looping requirements</a:t>
            </a:r>
            <a:r>
              <a:rPr lang="en-GB" dirty="0"/>
              <a:t>.</a:t>
            </a:r>
          </a:p>
          <a:p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5348755"/>
              </p:ext>
            </p:extLst>
          </p:nvPr>
        </p:nvGraphicFramePr>
        <p:xfrm>
          <a:off x="1097278" y="3012141"/>
          <a:ext cx="10252040" cy="32272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4181">
                  <a:extLst>
                    <a:ext uri="{9D8B030D-6E8A-4147-A177-3AD203B41FA5}">
                      <a16:colId xmlns:a16="http://schemas.microsoft.com/office/drawing/2014/main" val="4205263871"/>
                    </a:ext>
                  </a:extLst>
                </a:gridCol>
                <a:gridCol w="8417859">
                  <a:extLst>
                    <a:ext uri="{9D8B030D-6E8A-4147-A177-3AD203B41FA5}">
                      <a16:colId xmlns:a16="http://schemas.microsoft.com/office/drawing/2014/main" val="463063894"/>
                    </a:ext>
                  </a:extLst>
                </a:gridCol>
              </a:tblGrid>
              <a:tr h="566031"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Loop</a:t>
                      </a:r>
                      <a:r>
                        <a:rPr lang="en-GB" sz="2000" baseline="0" dirty="0" smtClean="0"/>
                        <a:t> type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Description</a:t>
                      </a:r>
                      <a:endParaRPr lang="en-GB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8859929"/>
                  </a:ext>
                </a:extLst>
              </a:tr>
              <a:tr h="803144">
                <a:tc>
                  <a:txBody>
                    <a:bodyPr/>
                    <a:lstStyle/>
                    <a:p>
                      <a:r>
                        <a:rPr lang="en-GB" sz="2000" b="1" dirty="0" smtClean="0"/>
                        <a:t>while</a:t>
                      </a:r>
                      <a:r>
                        <a:rPr lang="en-GB" sz="2000" dirty="0" smtClean="0"/>
                        <a:t> loop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Repeats a statement or group of statements while a given condition is TRUE. It tests the condition before executing the loop body.</a:t>
                      </a:r>
                      <a:endParaRPr lang="en-GB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708260"/>
                  </a:ext>
                </a:extLst>
              </a:tr>
              <a:tr h="911537">
                <a:tc>
                  <a:txBody>
                    <a:bodyPr/>
                    <a:lstStyle/>
                    <a:p>
                      <a:r>
                        <a:rPr lang="en-GB" sz="2000" b="1" dirty="0" smtClean="0"/>
                        <a:t>for</a:t>
                      </a:r>
                      <a:r>
                        <a:rPr lang="en-GB" sz="2000" dirty="0" smtClean="0"/>
                        <a:t>  loop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Executes a sequence of statements multiple times and abbreviates the code that manages the loop variable.</a:t>
                      </a:r>
                      <a:endParaRPr lang="en-GB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0675039"/>
                  </a:ext>
                </a:extLst>
              </a:tr>
              <a:tr h="946582"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nested loop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You can use one</a:t>
                      </a:r>
                      <a:r>
                        <a:rPr lang="en-GB" sz="2000" baseline="0" dirty="0" smtClean="0"/>
                        <a:t> or more loop inside any another while , for or do…while loop</a:t>
                      </a:r>
                      <a:endParaRPr lang="en-GB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40221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9750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000" dirty="0" smtClean="0"/>
              <a:t>LOOP CONTROL STATEMENT</a:t>
            </a:r>
            <a:endParaRPr lang="en-GB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GB" sz="4000" dirty="0" smtClean="0"/>
              <a:t>Loop </a:t>
            </a:r>
            <a:r>
              <a:rPr lang="en-GB" sz="4000" dirty="0"/>
              <a:t>control statements change execution from its normal sequence. When execution leaves a scope, all automatic objects that were created in that scope are destroyed</a:t>
            </a:r>
            <a:r>
              <a:rPr lang="en-GB" sz="4000" dirty="0" smtClean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4000" dirty="0" smtClean="0"/>
              <a:t>Python </a:t>
            </a:r>
            <a:r>
              <a:rPr lang="en-GB" sz="4000" dirty="0"/>
              <a:t>supports the following control statements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75685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Cont…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500918"/>
              </p:ext>
            </p:extLst>
          </p:nvPr>
        </p:nvGraphicFramePr>
        <p:xfrm>
          <a:off x="1096962" y="1846263"/>
          <a:ext cx="10669213" cy="43128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3809">
                  <a:extLst>
                    <a:ext uri="{9D8B030D-6E8A-4147-A177-3AD203B41FA5}">
                      <a16:colId xmlns:a16="http://schemas.microsoft.com/office/drawing/2014/main" val="2707361347"/>
                    </a:ext>
                  </a:extLst>
                </a:gridCol>
                <a:gridCol w="8295404">
                  <a:extLst>
                    <a:ext uri="{9D8B030D-6E8A-4147-A177-3AD203B41FA5}">
                      <a16:colId xmlns:a16="http://schemas.microsoft.com/office/drawing/2014/main" val="2227853962"/>
                    </a:ext>
                  </a:extLst>
                </a:gridCol>
              </a:tblGrid>
              <a:tr h="578319">
                <a:tc>
                  <a:txBody>
                    <a:bodyPr/>
                    <a:lstStyle/>
                    <a:p>
                      <a:r>
                        <a:rPr lang="en-GB" sz="2800" dirty="0" smtClean="0"/>
                        <a:t>Control Statement</a:t>
                      </a:r>
                      <a:endParaRPr lang="en-GB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 smtClean="0"/>
                        <a:t>Description</a:t>
                      </a:r>
                      <a:endParaRPr lang="en-GB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374482"/>
                  </a:ext>
                </a:extLst>
              </a:tr>
              <a:tr h="998194">
                <a:tc>
                  <a:txBody>
                    <a:bodyPr/>
                    <a:lstStyle/>
                    <a:p>
                      <a:r>
                        <a:rPr lang="en-GB" sz="2800" dirty="0" smtClean="0"/>
                        <a:t>continue</a:t>
                      </a:r>
                      <a:endParaRPr lang="en-GB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Causes the loop to skip the remainder of its body and immediately retest its condition prior to reiterating</a:t>
                      </a:r>
                      <a:endParaRPr lang="en-GB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2836016"/>
                  </a:ext>
                </a:extLst>
              </a:tr>
              <a:tr h="998194">
                <a:tc>
                  <a:txBody>
                    <a:bodyPr/>
                    <a:lstStyle/>
                    <a:p>
                      <a:r>
                        <a:rPr lang="en-GB" sz="2800" dirty="0" smtClean="0"/>
                        <a:t>break</a:t>
                      </a:r>
                      <a:endParaRPr lang="en-GB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Terminates the loop statement and transfers execution to the statement immediately following the loop.</a:t>
                      </a:r>
                      <a:endParaRPr lang="en-GB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642302"/>
                  </a:ext>
                </a:extLst>
              </a:tr>
              <a:tr h="998194">
                <a:tc>
                  <a:txBody>
                    <a:bodyPr/>
                    <a:lstStyle/>
                    <a:p>
                      <a:r>
                        <a:rPr lang="en-GB" sz="2800" dirty="0" smtClean="0"/>
                        <a:t>pass</a:t>
                      </a:r>
                      <a:endParaRPr lang="en-GB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pass statement in Python is used when a statement is required syntactically but you do not want any command or code to execute.</a:t>
                      </a:r>
                      <a:endParaRPr lang="en-GB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67107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9341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000" dirty="0" smtClean="0"/>
              <a:t>Features of Python</a:t>
            </a:r>
            <a:endParaRPr lang="en-GB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sz="4000" dirty="0" smtClean="0"/>
              <a:t>Easy to learn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4000" dirty="0" smtClean="0"/>
              <a:t>Easy to read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4000" dirty="0" smtClean="0"/>
              <a:t>Easy to maintain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4000" dirty="0" smtClean="0"/>
              <a:t>A broad standard libraries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4000" dirty="0" smtClean="0"/>
              <a:t>Interactive mode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3030486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6000" dirty="0" smtClean="0"/>
              <a:t>COLLECTION DATA TYPES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/>
              <a:t> </a:t>
            </a:r>
            <a:r>
              <a:rPr lang="en-GB" sz="6000" dirty="0" smtClean="0"/>
              <a:t>Lists</a:t>
            </a:r>
            <a:endParaRPr lang="en-GB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sz="4000" dirty="0" smtClean="0"/>
              <a:t> The </a:t>
            </a:r>
            <a:r>
              <a:rPr lang="en-GB" sz="4000" dirty="0"/>
              <a:t>list is a most versatile datatype available in Python which can be written as a list of comma-separated values (items) between square </a:t>
            </a:r>
            <a:r>
              <a:rPr lang="en-GB" sz="4000" dirty="0" smtClean="0"/>
              <a:t>brackets.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4000" dirty="0" smtClean="0"/>
              <a:t>Important </a:t>
            </a:r>
            <a:r>
              <a:rPr lang="en-GB" sz="4000" dirty="0"/>
              <a:t>thing about a list is that items in a list need not be of the same type.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4000" dirty="0" smtClean="0"/>
              <a:t>Creating </a:t>
            </a:r>
            <a:r>
              <a:rPr lang="en-GB" sz="4000" dirty="0"/>
              <a:t>a list is as simple as putting different comma-separated values between square brackets</a:t>
            </a:r>
            <a:r>
              <a:rPr lang="en-GB" dirty="0"/>
              <a:t>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5586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000" dirty="0" smtClean="0"/>
              <a:t>Accessing Values in Lists</a:t>
            </a:r>
            <a:endParaRPr lang="en-GB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list1 = ['physics', 'chemistry', 1997, 2000]</a:t>
            </a:r>
          </a:p>
          <a:p>
            <a:r>
              <a:rPr lang="en-GB" sz="4000" dirty="0"/>
              <a:t>list2 = [1, 2, 3, 4, 5, 6, 7 </a:t>
            </a:r>
            <a:r>
              <a:rPr lang="en-GB" sz="4000" dirty="0" smtClean="0"/>
              <a:t>]</a:t>
            </a:r>
          </a:p>
          <a:p>
            <a:endParaRPr lang="en-GB" sz="4000" dirty="0"/>
          </a:p>
          <a:p>
            <a:r>
              <a:rPr lang="en-GB" sz="4000" dirty="0"/>
              <a:t>print("list1[0]: ", list1[0])</a:t>
            </a:r>
          </a:p>
          <a:p>
            <a:r>
              <a:rPr lang="en-GB" sz="4000" dirty="0"/>
              <a:t>print("list2[1:5]: ", list2[1:5])</a:t>
            </a:r>
          </a:p>
        </p:txBody>
      </p:sp>
    </p:spTree>
    <p:extLst>
      <p:ext uri="{BB962C8B-B14F-4D97-AF65-F5344CB8AC3E}">
        <p14:creationId xmlns:p14="http://schemas.microsoft.com/office/powerpoint/2010/main" val="4255035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000" dirty="0" smtClean="0"/>
              <a:t>Basic List Operation</a:t>
            </a:r>
            <a:endParaRPr lang="en-GB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sz="3200" dirty="0"/>
              <a:t>Lists respond to the + and * operators much like strings; they mean concatenation and repetition here too, except that the result is a new list, not </a:t>
            </a:r>
            <a:r>
              <a:rPr lang="en-GB" sz="3200" dirty="0" smtClean="0"/>
              <a:t>a </a:t>
            </a:r>
            <a:r>
              <a:rPr lang="en-GB" sz="3200" dirty="0"/>
              <a:t>string</a:t>
            </a:r>
            <a:r>
              <a:rPr lang="en-GB" sz="3200" dirty="0" smtClean="0"/>
              <a:t>.</a:t>
            </a:r>
          </a:p>
          <a:p>
            <a:endParaRPr lang="en-GB" sz="32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9011544"/>
              </p:ext>
            </p:extLst>
          </p:nvPr>
        </p:nvGraphicFramePr>
        <p:xfrm>
          <a:off x="1097280" y="3435972"/>
          <a:ext cx="10058400" cy="27496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45504875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2191442690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2748895175"/>
                    </a:ext>
                  </a:extLst>
                </a:gridCol>
              </a:tblGrid>
              <a:tr h="549935"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Python Expression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Results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Description</a:t>
                      </a:r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6278411"/>
                  </a:ext>
                </a:extLst>
              </a:tr>
              <a:tr h="549935"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Len([1,2,3])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3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Length</a:t>
                      </a:r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212922"/>
                  </a:ext>
                </a:extLst>
              </a:tr>
              <a:tr h="549935"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[1,2,3]+[4,5,6]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[1,2,3,4,5,6]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Concatenation</a:t>
                      </a:r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2916695"/>
                  </a:ext>
                </a:extLst>
              </a:tr>
              <a:tr h="549935"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[“A”]*4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[‘A’,’A’,’A’,’A’]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Repetition</a:t>
                      </a:r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3565290"/>
                  </a:ext>
                </a:extLst>
              </a:tr>
              <a:tr h="549935"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3 in [1,2,3]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True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Membership</a:t>
                      </a:r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08238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3165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000" dirty="0" smtClean="0"/>
              <a:t>Indexing and Slicing</a:t>
            </a:r>
            <a:endParaRPr lang="en-GB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GB" sz="3200" dirty="0"/>
              <a:t>Because lists are sequences, indexing and slicing work the same way for lists as they do for strings.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3200" dirty="0"/>
              <a:t>Assume the following input:</a:t>
            </a:r>
          </a:p>
          <a:p>
            <a:r>
              <a:rPr lang="en-GB" sz="3200" dirty="0" smtClean="0"/>
              <a:t>        L=[‘CIVE’, ’</a:t>
            </a:r>
            <a:r>
              <a:rPr lang="en-GB" sz="3200" dirty="0" err="1" smtClean="0"/>
              <a:t>Cive</a:t>
            </a:r>
            <a:r>
              <a:rPr lang="en-GB" sz="3200" dirty="0" smtClean="0"/>
              <a:t>’, ‘CIVE’]</a:t>
            </a:r>
          </a:p>
          <a:p>
            <a:endParaRPr lang="en-GB" dirty="0"/>
          </a:p>
          <a:p>
            <a:endParaRPr lang="en-GB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0236381"/>
              </p:ext>
            </p:extLst>
          </p:nvPr>
        </p:nvGraphicFramePr>
        <p:xfrm>
          <a:off x="761104" y="4034117"/>
          <a:ext cx="10211697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3899">
                  <a:extLst>
                    <a:ext uri="{9D8B030D-6E8A-4147-A177-3AD203B41FA5}">
                      <a16:colId xmlns:a16="http://schemas.microsoft.com/office/drawing/2014/main" val="534343565"/>
                    </a:ext>
                  </a:extLst>
                </a:gridCol>
                <a:gridCol w="3403899">
                  <a:extLst>
                    <a:ext uri="{9D8B030D-6E8A-4147-A177-3AD203B41FA5}">
                      <a16:colId xmlns:a16="http://schemas.microsoft.com/office/drawing/2014/main" val="2252724925"/>
                    </a:ext>
                  </a:extLst>
                </a:gridCol>
                <a:gridCol w="3403899">
                  <a:extLst>
                    <a:ext uri="{9D8B030D-6E8A-4147-A177-3AD203B41FA5}">
                      <a16:colId xmlns:a16="http://schemas.microsoft.com/office/drawing/2014/main" val="3120967832"/>
                    </a:ext>
                  </a:extLst>
                </a:gridCol>
              </a:tblGrid>
              <a:tr h="418012"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Python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Results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Description</a:t>
                      </a:r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7694784"/>
                  </a:ext>
                </a:extLst>
              </a:tr>
              <a:tr h="418012"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L[2]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‘CIVE’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Offsets start at zero</a:t>
                      </a:r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7213228"/>
                  </a:ext>
                </a:extLst>
              </a:tr>
              <a:tr h="545702"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L[-2]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‘</a:t>
                      </a:r>
                      <a:r>
                        <a:rPr lang="en-GB" sz="2400" dirty="0" err="1" smtClean="0"/>
                        <a:t>Cive</a:t>
                      </a:r>
                      <a:r>
                        <a:rPr lang="en-GB" sz="2400" dirty="0" smtClean="0"/>
                        <a:t>’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Negative</a:t>
                      </a:r>
                      <a:r>
                        <a:rPr lang="en-GB" sz="2400" baseline="0" dirty="0" smtClean="0"/>
                        <a:t> count from the right</a:t>
                      </a:r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84299"/>
                  </a:ext>
                </a:extLst>
              </a:tr>
              <a:tr h="418012"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L[1:]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[‘</a:t>
                      </a:r>
                      <a:r>
                        <a:rPr lang="en-GB" sz="2400" dirty="0" err="1" smtClean="0"/>
                        <a:t>Cive</a:t>
                      </a:r>
                      <a:r>
                        <a:rPr lang="en-GB" sz="2400" dirty="0" smtClean="0"/>
                        <a:t>’ , ‘CIVE’]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Slicing fetches sectors</a:t>
                      </a:r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91663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6994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5400" dirty="0" smtClean="0"/>
              <a:t>Built-in List Functions and Methods</a:t>
            </a:r>
            <a:endParaRPr lang="en-GB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 smtClean="0"/>
              <a:t>Python includes the following list functions:</a:t>
            </a:r>
          </a:p>
          <a:p>
            <a:endParaRPr lang="en-GB" sz="32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5570226"/>
              </p:ext>
            </p:extLst>
          </p:nvPr>
        </p:nvGraphicFramePr>
        <p:xfrm>
          <a:off x="1218304" y="2346758"/>
          <a:ext cx="8651838" cy="3750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5919">
                  <a:extLst>
                    <a:ext uri="{9D8B030D-6E8A-4147-A177-3AD203B41FA5}">
                      <a16:colId xmlns:a16="http://schemas.microsoft.com/office/drawing/2014/main" val="986482983"/>
                    </a:ext>
                  </a:extLst>
                </a:gridCol>
                <a:gridCol w="4325919">
                  <a:extLst>
                    <a:ext uri="{9D8B030D-6E8A-4147-A177-3AD203B41FA5}">
                      <a16:colId xmlns:a16="http://schemas.microsoft.com/office/drawing/2014/main" val="3636967084"/>
                    </a:ext>
                  </a:extLst>
                </a:gridCol>
              </a:tblGrid>
              <a:tr h="587056"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Function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Description</a:t>
                      </a:r>
                      <a:endParaRPr lang="en-GB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1445284"/>
                  </a:ext>
                </a:extLst>
              </a:tr>
              <a:tr h="587056"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cmp(list1,list2)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Compares elements of both lists.</a:t>
                      </a:r>
                      <a:endParaRPr lang="en-GB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0897194"/>
                  </a:ext>
                </a:extLst>
              </a:tr>
              <a:tr h="587056">
                <a:tc>
                  <a:txBody>
                    <a:bodyPr/>
                    <a:lstStyle/>
                    <a:p>
                      <a:r>
                        <a:rPr lang="en-GB" sz="2000" dirty="0" err="1" smtClean="0"/>
                        <a:t>len</a:t>
                      </a:r>
                      <a:r>
                        <a:rPr lang="en-GB" sz="2000" dirty="0" smtClean="0"/>
                        <a:t>(list)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Gives the total length of the list</a:t>
                      </a:r>
                      <a:endParaRPr lang="en-GB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642421"/>
                  </a:ext>
                </a:extLst>
              </a:tr>
              <a:tr h="587056"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max(list)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item from the list with max value.</a:t>
                      </a:r>
                      <a:endParaRPr lang="en-GB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947195"/>
                  </a:ext>
                </a:extLst>
              </a:tr>
              <a:tr h="587056"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min(list)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item from the list with min value.</a:t>
                      </a:r>
                      <a:endParaRPr lang="en-GB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9731848"/>
                  </a:ext>
                </a:extLst>
              </a:tr>
              <a:tr h="587056"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list(</a:t>
                      </a:r>
                      <a:r>
                        <a:rPr lang="en-GB" sz="2000" dirty="0" err="1" smtClean="0"/>
                        <a:t>seq</a:t>
                      </a:r>
                      <a:r>
                        <a:rPr lang="en-GB" sz="2000" dirty="0" smtClean="0"/>
                        <a:t>)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Converts a tuple into list</a:t>
                      </a:r>
                      <a:endParaRPr lang="en-GB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6202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7516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Python </a:t>
            </a:r>
            <a:r>
              <a:rPr lang="en-GB" sz="3200" dirty="0" smtClean="0"/>
              <a:t>includes </a:t>
            </a:r>
            <a:r>
              <a:rPr lang="en-GB" sz="3200" dirty="0"/>
              <a:t>the following list </a:t>
            </a:r>
            <a:r>
              <a:rPr lang="en-GB" sz="3200" dirty="0" smtClean="0"/>
              <a:t>methods:</a:t>
            </a:r>
          </a:p>
          <a:p>
            <a:endParaRPr lang="en-GB" sz="32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9296922"/>
              </p:ext>
            </p:extLst>
          </p:nvPr>
        </p:nvGraphicFramePr>
        <p:xfrm>
          <a:off x="1097280" y="2356722"/>
          <a:ext cx="9579690" cy="3812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9950">
                  <a:extLst>
                    <a:ext uri="{9D8B030D-6E8A-4147-A177-3AD203B41FA5}">
                      <a16:colId xmlns:a16="http://schemas.microsoft.com/office/drawing/2014/main" val="3905107446"/>
                    </a:ext>
                  </a:extLst>
                </a:gridCol>
                <a:gridCol w="6669740">
                  <a:extLst>
                    <a:ext uri="{9D8B030D-6E8A-4147-A177-3AD203B41FA5}">
                      <a16:colId xmlns:a16="http://schemas.microsoft.com/office/drawing/2014/main" val="4041648295"/>
                    </a:ext>
                  </a:extLst>
                </a:gridCol>
              </a:tblGrid>
              <a:tr h="398542">
                <a:tc>
                  <a:txBody>
                    <a:bodyPr/>
                    <a:lstStyle/>
                    <a:p>
                      <a:r>
                        <a:rPr lang="en-GB" dirty="0" smtClean="0"/>
                        <a:t>Methods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Description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806660"/>
                  </a:ext>
                </a:extLst>
              </a:tr>
              <a:tr h="398542">
                <a:tc>
                  <a:txBody>
                    <a:bodyPr/>
                    <a:lstStyle/>
                    <a:p>
                      <a:r>
                        <a:rPr lang="en-GB" sz="2200" dirty="0" err="1" smtClean="0"/>
                        <a:t>list.append</a:t>
                      </a:r>
                      <a:r>
                        <a:rPr lang="en-GB" sz="2200" dirty="0" smtClean="0"/>
                        <a:t>(</a:t>
                      </a:r>
                      <a:r>
                        <a:rPr lang="en-GB" sz="2200" dirty="0" err="1" smtClean="0"/>
                        <a:t>obj</a:t>
                      </a:r>
                      <a:r>
                        <a:rPr lang="en-GB" sz="2200" dirty="0" smtClean="0"/>
                        <a:t>)</a:t>
                      </a:r>
                      <a:endParaRPr lang="en-GB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Appends object </a:t>
                      </a:r>
                      <a:r>
                        <a:rPr lang="en-GB" sz="2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</a:t>
                      </a:r>
                      <a:r>
                        <a:rPr lang="en-GB" sz="2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to list</a:t>
                      </a:r>
                      <a:endParaRPr lang="en-GB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244320"/>
                  </a:ext>
                </a:extLst>
              </a:tr>
              <a:tr h="398542">
                <a:tc>
                  <a:txBody>
                    <a:bodyPr/>
                    <a:lstStyle/>
                    <a:p>
                      <a:r>
                        <a:rPr lang="en-GB" sz="2200" dirty="0" err="1" smtClean="0"/>
                        <a:t>list.count</a:t>
                      </a:r>
                      <a:r>
                        <a:rPr lang="en-GB" sz="2200" dirty="0" smtClean="0"/>
                        <a:t>(</a:t>
                      </a:r>
                      <a:r>
                        <a:rPr lang="en-GB" sz="2200" dirty="0" err="1" smtClean="0"/>
                        <a:t>obj</a:t>
                      </a:r>
                      <a:r>
                        <a:rPr lang="en-GB" sz="2200" dirty="0" smtClean="0"/>
                        <a:t>)</a:t>
                      </a:r>
                      <a:endParaRPr lang="en-GB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count of how many times </a:t>
                      </a:r>
                      <a:r>
                        <a:rPr lang="en-GB" sz="2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</a:t>
                      </a:r>
                      <a:r>
                        <a:rPr lang="en-GB" sz="2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occurs in list</a:t>
                      </a:r>
                      <a:endParaRPr lang="en-GB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2608669"/>
                  </a:ext>
                </a:extLst>
              </a:tr>
              <a:tr h="398542">
                <a:tc>
                  <a:txBody>
                    <a:bodyPr/>
                    <a:lstStyle/>
                    <a:p>
                      <a:r>
                        <a:rPr lang="en-GB" sz="2200" dirty="0" err="1" smtClean="0"/>
                        <a:t>list.extend</a:t>
                      </a:r>
                      <a:r>
                        <a:rPr lang="en-GB" sz="2200" dirty="0" smtClean="0"/>
                        <a:t>(</a:t>
                      </a:r>
                      <a:r>
                        <a:rPr lang="en-GB" sz="2200" dirty="0" err="1" smtClean="0"/>
                        <a:t>seq</a:t>
                      </a:r>
                      <a:r>
                        <a:rPr lang="en-GB" sz="2200" dirty="0" smtClean="0"/>
                        <a:t>)</a:t>
                      </a:r>
                      <a:endParaRPr lang="en-GB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Appends the contents of </a:t>
                      </a:r>
                      <a:r>
                        <a:rPr lang="en-GB" sz="2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seq</a:t>
                      </a:r>
                      <a:r>
                        <a:rPr lang="en-GB" sz="2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to list</a:t>
                      </a:r>
                      <a:endParaRPr lang="en-GB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6529102"/>
                  </a:ext>
                </a:extLst>
              </a:tr>
              <a:tr h="398542">
                <a:tc>
                  <a:txBody>
                    <a:bodyPr/>
                    <a:lstStyle/>
                    <a:p>
                      <a:r>
                        <a:rPr lang="en-GB" sz="2200" dirty="0" err="1" smtClean="0"/>
                        <a:t>list.index</a:t>
                      </a:r>
                      <a:r>
                        <a:rPr lang="en-GB" sz="2200" dirty="0" smtClean="0"/>
                        <a:t>(</a:t>
                      </a:r>
                      <a:r>
                        <a:rPr lang="en-GB" sz="2200" dirty="0" err="1" smtClean="0"/>
                        <a:t>obj</a:t>
                      </a:r>
                      <a:r>
                        <a:rPr lang="en-GB" sz="2200" dirty="0" smtClean="0"/>
                        <a:t>)</a:t>
                      </a:r>
                      <a:endParaRPr lang="en-GB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the lowest index in list that </a:t>
                      </a:r>
                      <a:r>
                        <a:rPr lang="en-GB" sz="2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</a:t>
                      </a:r>
                      <a:r>
                        <a:rPr lang="en-GB" sz="2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appears</a:t>
                      </a:r>
                      <a:endParaRPr lang="en-GB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223657"/>
                  </a:ext>
                </a:extLst>
              </a:tr>
              <a:tr h="398542">
                <a:tc>
                  <a:txBody>
                    <a:bodyPr/>
                    <a:lstStyle/>
                    <a:p>
                      <a:r>
                        <a:rPr lang="en-GB" sz="2200" dirty="0" err="1" smtClean="0"/>
                        <a:t>list.insert</a:t>
                      </a:r>
                      <a:r>
                        <a:rPr lang="en-GB" sz="2200" dirty="0" smtClean="0"/>
                        <a:t>(</a:t>
                      </a:r>
                      <a:r>
                        <a:rPr lang="en-GB" sz="2200" dirty="0" err="1" smtClean="0"/>
                        <a:t>index,obj</a:t>
                      </a:r>
                      <a:r>
                        <a:rPr lang="en-GB" sz="2200" dirty="0" smtClean="0"/>
                        <a:t>)</a:t>
                      </a:r>
                      <a:endParaRPr lang="en-GB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Inserts object </a:t>
                      </a:r>
                      <a:r>
                        <a:rPr lang="en-GB" sz="2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</a:t>
                      </a:r>
                      <a:r>
                        <a:rPr lang="en-GB" sz="2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into list at offset index</a:t>
                      </a:r>
                      <a:endParaRPr lang="en-GB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5429042"/>
                  </a:ext>
                </a:extLst>
              </a:tr>
              <a:tr h="398542">
                <a:tc>
                  <a:txBody>
                    <a:bodyPr/>
                    <a:lstStyle/>
                    <a:p>
                      <a:r>
                        <a:rPr lang="en-GB" sz="2200" dirty="0" err="1" smtClean="0"/>
                        <a:t>list.pop</a:t>
                      </a:r>
                      <a:r>
                        <a:rPr lang="en-GB" sz="2200" dirty="0" smtClean="0"/>
                        <a:t>(</a:t>
                      </a:r>
                      <a:r>
                        <a:rPr lang="en-GB" sz="2200" dirty="0" err="1" smtClean="0"/>
                        <a:t>obj</a:t>
                      </a:r>
                      <a:r>
                        <a:rPr lang="en-GB" sz="2200" dirty="0" smtClean="0"/>
                        <a:t>=list[-1])</a:t>
                      </a:r>
                      <a:endParaRPr lang="en-GB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Removes and returns last object or </a:t>
                      </a:r>
                      <a:r>
                        <a:rPr lang="en-GB" sz="2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</a:t>
                      </a:r>
                      <a:r>
                        <a:rPr lang="en-GB" sz="2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from list</a:t>
                      </a:r>
                      <a:endParaRPr lang="en-GB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6317221"/>
                  </a:ext>
                </a:extLst>
              </a:tr>
              <a:tr h="398542">
                <a:tc>
                  <a:txBody>
                    <a:bodyPr/>
                    <a:lstStyle/>
                    <a:p>
                      <a:r>
                        <a:rPr lang="en-GB" sz="2200" dirty="0" err="1" smtClean="0"/>
                        <a:t>list.remove</a:t>
                      </a:r>
                      <a:r>
                        <a:rPr lang="en-GB" sz="2200" dirty="0" smtClean="0"/>
                        <a:t>(</a:t>
                      </a:r>
                      <a:r>
                        <a:rPr lang="en-GB" sz="2200" dirty="0" err="1" smtClean="0"/>
                        <a:t>obj</a:t>
                      </a:r>
                      <a:r>
                        <a:rPr lang="en-GB" sz="2200" dirty="0" smtClean="0"/>
                        <a:t>)</a:t>
                      </a:r>
                      <a:endParaRPr lang="en-GB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Removes object </a:t>
                      </a:r>
                      <a:r>
                        <a:rPr lang="en-GB" sz="2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</a:t>
                      </a:r>
                      <a:r>
                        <a:rPr lang="en-GB" sz="2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from list</a:t>
                      </a:r>
                      <a:endParaRPr lang="en-GB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0836480"/>
                  </a:ext>
                </a:extLst>
              </a:tr>
              <a:tr h="398542">
                <a:tc>
                  <a:txBody>
                    <a:bodyPr/>
                    <a:lstStyle/>
                    <a:p>
                      <a:r>
                        <a:rPr lang="en-GB" sz="2200" dirty="0" err="1" smtClean="0"/>
                        <a:t>List.reverse</a:t>
                      </a:r>
                      <a:r>
                        <a:rPr lang="en-GB" sz="2200" dirty="0" smtClean="0"/>
                        <a:t>()</a:t>
                      </a:r>
                      <a:endParaRPr lang="en-GB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Reverses objects of list in place</a:t>
                      </a:r>
                      <a:endParaRPr lang="en-GB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92335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1092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000" dirty="0" smtClean="0"/>
              <a:t>Tuples</a:t>
            </a:r>
            <a:endParaRPr lang="en-GB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sz="3600" dirty="0" smtClean="0"/>
              <a:t>A </a:t>
            </a:r>
            <a:r>
              <a:rPr lang="en-GB" sz="3600" dirty="0"/>
              <a:t>tuple is a sequence of immutable Python objects. Tuples are sequences, just like lists. </a:t>
            </a:r>
            <a:endParaRPr lang="en-GB" sz="3600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GB" sz="3600" dirty="0" smtClean="0"/>
              <a:t>The </a:t>
            </a:r>
            <a:r>
              <a:rPr lang="en-GB" sz="3600" dirty="0"/>
              <a:t>differences between tuples and lists are, the tuples cannot be changed unlike lists and tuples use </a:t>
            </a:r>
            <a:r>
              <a:rPr lang="en-GB" sz="3600" b="1" dirty="0"/>
              <a:t>parentheses</a:t>
            </a:r>
            <a:r>
              <a:rPr lang="en-GB" sz="3600" dirty="0"/>
              <a:t>, whereas lists use </a:t>
            </a:r>
            <a:r>
              <a:rPr lang="en-GB" sz="3600" b="1" dirty="0"/>
              <a:t>square brackets</a:t>
            </a:r>
            <a:r>
              <a:rPr lang="en-GB" sz="36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407756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000" dirty="0" smtClean="0"/>
              <a:t>Accessing Values In </a:t>
            </a:r>
            <a:r>
              <a:rPr lang="en-GB" sz="6000" dirty="0" err="1" smtClean="0"/>
              <a:t>Tiples</a:t>
            </a:r>
            <a:endParaRPr lang="en-GB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sz="3200" dirty="0" smtClean="0"/>
              <a:t>To </a:t>
            </a:r>
            <a:r>
              <a:rPr lang="en-GB" sz="3200" dirty="0"/>
              <a:t>access values in tuple, use the square brackets for slicing along with the index or indices to obtain value available at that index</a:t>
            </a:r>
            <a:r>
              <a:rPr lang="en-GB" sz="3200" dirty="0" smtClean="0"/>
              <a:t>.</a:t>
            </a:r>
          </a:p>
          <a:p>
            <a:r>
              <a:rPr lang="en-GB" sz="3200" dirty="0" smtClean="0"/>
              <a:t>Example:</a:t>
            </a:r>
          </a:p>
          <a:p>
            <a:r>
              <a:rPr lang="en-GB" sz="3200" dirty="0"/>
              <a:t>tup1 = ('physics', 'chemistry', 1997, 2000);</a:t>
            </a:r>
          </a:p>
          <a:p>
            <a:r>
              <a:rPr lang="en-GB" sz="3200" dirty="0"/>
              <a:t>tup2 = (1, 2, 3, 4, 5, 6, 7 );</a:t>
            </a:r>
          </a:p>
          <a:p>
            <a:r>
              <a:rPr lang="en-GB" sz="3200" dirty="0"/>
              <a:t>print("tup1[0]: ",tup1[0])</a:t>
            </a:r>
          </a:p>
          <a:p>
            <a:r>
              <a:rPr lang="en-GB" sz="3200" dirty="0"/>
              <a:t>print("tup2[1:5]: ", tup2[1:5])</a:t>
            </a:r>
          </a:p>
        </p:txBody>
      </p:sp>
    </p:spTree>
    <p:extLst>
      <p:ext uri="{BB962C8B-B14F-4D97-AF65-F5344CB8AC3E}">
        <p14:creationId xmlns:p14="http://schemas.microsoft.com/office/powerpoint/2010/main" val="3086124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000" dirty="0" smtClean="0"/>
              <a:t>Dictionary</a:t>
            </a:r>
            <a:endParaRPr lang="en-GB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sz="3200" dirty="0"/>
              <a:t>Dictionary this is a collection data type which have pairs of </a:t>
            </a:r>
            <a:r>
              <a:rPr lang="en-GB" sz="3200" b="1" dirty="0"/>
              <a:t>keys</a:t>
            </a:r>
            <a:r>
              <a:rPr lang="en-GB" sz="3200" dirty="0"/>
              <a:t> and </a:t>
            </a:r>
            <a:r>
              <a:rPr lang="en-GB" sz="3200" b="1" dirty="0" smtClean="0"/>
              <a:t>values</a:t>
            </a:r>
            <a:r>
              <a:rPr lang="en-GB" sz="3200" dirty="0" smtClean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3200" dirty="0" smtClean="0"/>
              <a:t>Each </a:t>
            </a:r>
            <a:r>
              <a:rPr lang="en-GB" sz="3200" dirty="0"/>
              <a:t>key is separated from its value by a colon (:), the items are separated by commas, and the whole thing is enclosed in curly braces. </a:t>
            </a:r>
            <a:endParaRPr lang="en-GB" sz="3200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GB" sz="3200" dirty="0" smtClean="0"/>
              <a:t>Keys are unique within a dictionary while values may not be. The values of a dictionary can be of any type, but the keys must be of an immutable data type such as strings, numbers, or tuples.</a:t>
            </a:r>
          </a:p>
          <a:p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775987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5400" dirty="0" smtClean="0"/>
              <a:t>Accessing Values In Dictionary</a:t>
            </a:r>
            <a:endParaRPr lang="en-GB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sz="3600" dirty="0"/>
              <a:t>An empty dictionary without any items is written with just two curly braces, like this: </a:t>
            </a:r>
            <a:r>
              <a:rPr lang="en-GB" sz="3600" dirty="0" smtClean="0"/>
              <a:t>{}.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3600" dirty="0" smtClean="0"/>
              <a:t>To </a:t>
            </a:r>
            <a:r>
              <a:rPr lang="en-GB" sz="3600" dirty="0"/>
              <a:t>access dictionary elements, you can use the familiar square brackets along with the key to obtain its value</a:t>
            </a:r>
            <a:r>
              <a:rPr lang="en-GB" sz="3600" dirty="0" smtClean="0"/>
              <a:t>.</a:t>
            </a:r>
          </a:p>
          <a:p>
            <a:r>
              <a:rPr lang="en-GB" sz="3600" dirty="0" err="1"/>
              <a:t>dict</a:t>
            </a:r>
            <a:r>
              <a:rPr lang="en-GB" sz="3600" dirty="0"/>
              <a:t> = {'Name': 'Zara', 'Age': 7, 'Class': 'First'}</a:t>
            </a:r>
          </a:p>
          <a:p>
            <a:r>
              <a:rPr lang="en-GB" sz="3600" dirty="0"/>
              <a:t>print("</a:t>
            </a:r>
            <a:r>
              <a:rPr lang="en-GB" sz="3600" dirty="0" err="1"/>
              <a:t>dict</a:t>
            </a:r>
            <a:r>
              <a:rPr lang="en-GB" sz="3600" dirty="0"/>
              <a:t>['Name']: ", </a:t>
            </a:r>
            <a:r>
              <a:rPr lang="en-GB" sz="3600" dirty="0" err="1"/>
              <a:t>dict</a:t>
            </a:r>
            <a:r>
              <a:rPr lang="en-GB" sz="3600" dirty="0"/>
              <a:t>['Name'])</a:t>
            </a:r>
          </a:p>
          <a:p>
            <a:r>
              <a:rPr lang="en-GB" sz="3600" dirty="0"/>
              <a:t>print("</a:t>
            </a:r>
            <a:r>
              <a:rPr lang="en-GB" sz="3600" dirty="0" err="1"/>
              <a:t>dict</a:t>
            </a:r>
            <a:r>
              <a:rPr lang="en-GB" sz="3600" dirty="0"/>
              <a:t>['Age']: ", </a:t>
            </a:r>
            <a:r>
              <a:rPr lang="en-GB" sz="3600" dirty="0" err="1"/>
              <a:t>dict</a:t>
            </a:r>
            <a:r>
              <a:rPr lang="en-GB" sz="3600" dirty="0"/>
              <a:t>['Age'])</a:t>
            </a:r>
          </a:p>
        </p:txBody>
      </p:sp>
    </p:spTree>
    <p:extLst>
      <p:ext uri="{BB962C8B-B14F-4D97-AF65-F5344CB8AC3E}">
        <p14:creationId xmlns:p14="http://schemas.microsoft.com/office/powerpoint/2010/main" val="1518833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Python?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3200" dirty="0"/>
              <a:t>"Why Python</a:t>
            </a:r>
            <a:r>
              <a:rPr lang="en-GB" sz="3200" dirty="0" smtClean="0"/>
              <a:t>?“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3200" dirty="0" smtClean="0"/>
              <a:t> </a:t>
            </a:r>
            <a:r>
              <a:rPr lang="en-GB" sz="3200" dirty="0"/>
              <a:t>The answer is simple: it is powerful yet very</a:t>
            </a:r>
          </a:p>
          <a:p>
            <a:r>
              <a:rPr lang="en-GB" sz="3200" dirty="0"/>
              <a:t>accessible</a:t>
            </a:r>
            <a:r>
              <a:rPr lang="en-GB" sz="3200" dirty="0" smtClean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3200" dirty="0" smtClean="0"/>
              <a:t> Also Python </a:t>
            </a:r>
            <a:r>
              <a:rPr lang="en-GB" sz="3200" dirty="0"/>
              <a:t>has become the most popular programming language for </a:t>
            </a:r>
            <a:r>
              <a:rPr lang="en-GB" sz="3200" dirty="0" smtClean="0"/>
              <a:t>data science </a:t>
            </a:r>
            <a:r>
              <a:rPr lang="en-GB" sz="3200" dirty="0"/>
              <a:t>because it allows us to forget about the tedious parts of programming </a:t>
            </a:r>
            <a:r>
              <a:rPr lang="en-GB" sz="3200" dirty="0" smtClean="0"/>
              <a:t>and offers </a:t>
            </a:r>
            <a:r>
              <a:rPr lang="en-GB" sz="3200" dirty="0"/>
              <a:t>us an environment where we can quickly jot down our ideas and put </a:t>
            </a:r>
            <a:r>
              <a:rPr lang="en-GB" sz="3200" dirty="0" smtClean="0"/>
              <a:t>concepts directly </a:t>
            </a:r>
            <a:r>
              <a:rPr lang="en-GB" sz="3200" dirty="0"/>
              <a:t>into action.</a:t>
            </a:r>
          </a:p>
          <a:p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232909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Built-in Dictionary Function and Methods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3200" dirty="0" smtClean="0"/>
              <a:t>Python includes the following dictionary functions:-</a:t>
            </a:r>
          </a:p>
          <a:p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1306804"/>
              </p:ext>
            </p:extLst>
          </p:nvPr>
        </p:nvGraphicFramePr>
        <p:xfrm>
          <a:off x="1097280" y="2568391"/>
          <a:ext cx="10252037" cy="3409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8269">
                  <a:extLst>
                    <a:ext uri="{9D8B030D-6E8A-4147-A177-3AD203B41FA5}">
                      <a16:colId xmlns:a16="http://schemas.microsoft.com/office/drawing/2014/main" val="415818787"/>
                    </a:ext>
                  </a:extLst>
                </a:gridCol>
                <a:gridCol w="6693768">
                  <a:extLst>
                    <a:ext uri="{9D8B030D-6E8A-4147-A177-3AD203B41FA5}">
                      <a16:colId xmlns:a16="http://schemas.microsoft.com/office/drawing/2014/main" val="2949475668"/>
                    </a:ext>
                  </a:extLst>
                </a:gridCol>
              </a:tblGrid>
              <a:tr h="645270"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Function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Description</a:t>
                      </a:r>
                      <a:endParaRPr lang="en-GB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4411292"/>
                  </a:ext>
                </a:extLst>
              </a:tr>
              <a:tr h="645270"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cmp(dict1,dict2)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Compares elements of both </a:t>
                      </a:r>
                      <a:r>
                        <a:rPr lang="en-GB" sz="2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</a:t>
                      </a:r>
                      <a:endParaRPr lang="en-GB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1440741"/>
                  </a:ext>
                </a:extLst>
              </a:tr>
              <a:tr h="736633">
                <a:tc>
                  <a:txBody>
                    <a:bodyPr/>
                    <a:lstStyle/>
                    <a:p>
                      <a:r>
                        <a:rPr lang="en-GB" sz="2000" dirty="0" err="1" smtClean="0"/>
                        <a:t>len</a:t>
                      </a:r>
                      <a:r>
                        <a:rPr lang="en-GB" sz="2000" dirty="0" smtClean="0"/>
                        <a:t>(</a:t>
                      </a:r>
                      <a:r>
                        <a:rPr lang="en-GB" sz="2000" dirty="0" err="1" smtClean="0"/>
                        <a:t>dict</a:t>
                      </a:r>
                      <a:r>
                        <a:rPr lang="en-GB" sz="2000" dirty="0" smtClean="0"/>
                        <a:t>)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Gives the total length of the dictionary. This would be equal to the number of items in the dictionary</a:t>
                      </a:r>
                      <a:endParaRPr lang="en-GB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180005"/>
                  </a:ext>
                </a:extLst>
              </a:tr>
              <a:tr h="645270">
                <a:tc>
                  <a:txBody>
                    <a:bodyPr/>
                    <a:lstStyle/>
                    <a:p>
                      <a:r>
                        <a:rPr lang="en-GB" sz="2000" dirty="0" err="1" smtClean="0"/>
                        <a:t>str</a:t>
                      </a:r>
                      <a:r>
                        <a:rPr lang="en-GB" sz="2000" dirty="0" smtClean="0"/>
                        <a:t>()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Produces a printable string representation of a dictionary</a:t>
                      </a:r>
                      <a:endParaRPr lang="en-GB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1151362"/>
                  </a:ext>
                </a:extLst>
              </a:tr>
              <a:tr h="736633"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type(variable)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the type of the passed variable. If passed variable is dictionary, then it would return a dictionary type</a:t>
                      </a:r>
                      <a:endParaRPr lang="en-GB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16975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0386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3200" dirty="0"/>
              <a:t>Python includes the following dictionary methods</a:t>
            </a:r>
            <a:r>
              <a:rPr lang="en-GB" sz="3200" dirty="0" smtClean="0"/>
              <a:t>:</a:t>
            </a:r>
          </a:p>
          <a:p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5872567"/>
              </p:ext>
            </p:extLst>
          </p:nvPr>
        </p:nvGraphicFramePr>
        <p:xfrm>
          <a:off x="1199478" y="2373655"/>
          <a:ext cx="9956202" cy="37810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5132">
                  <a:extLst>
                    <a:ext uri="{9D8B030D-6E8A-4147-A177-3AD203B41FA5}">
                      <a16:colId xmlns:a16="http://schemas.microsoft.com/office/drawing/2014/main" val="3385503034"/>
                    </a:ext>
                  </a:extLst>
                </a:gridCol>
                <a:gridCol w="7221070">
                  <a:extLst>
                    <a:ext uri="{9D8B030D-6E8A-4147-A177-3AD203B41FA5}">
                      <a16:colId xmlns:a16="http://schemas.microsoft.com/office/drawing/2014/main" val="1207836571"/>
                    </a:ext>
                  </a:extLst>
                </a:gridCol>
              </a:tblGrid>
              <a:tr h="420121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Method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Description</a:t>
                      </a:r>
                      <a:endParaRPr lang="en-GB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697336"/>
                  </a:ext>
                </a:extLst>
              </a:tr>
              <a:tr h="420121">
                <a:tc>
                  <a:txBody>
                    <a:bodyPr/>
                    <a:lstStyle/>
                    <a:p>
                      <a:r>
                        <a:rPr lang="en-GB" sz="1800" dirty="0" err="1" smtClean="0"/>
                        <a:t>dict.clear</a:t>
                      </a:r>
                      <a:r>
                        <a:rPr lang="en-GB" sz="1800" dirty="0" smtClean="0"/>
                        <a:t>()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Removes all elements of dictionary </a:t>
                      </a:r>
                      <a:r>
                        <a:rPr lang="en-GB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</a:t>
                      </a:r>
                      <a:endParaRPr lang="en-GB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2669309"/>
                  </a:ext>
                </a:extLst>
              </a:tr>
              <a:tr h="420121">
                <a:tc>
                  <a:txBody>
                    <a:bodyPr/>
                    <a:lstStyle/>
                    <a:p>
                      <a:r>
                        <a:rPr lang="en-GB" sz="1800" dirty="0" err="1" smtClean="0"/>
                        <a:t>dict.copy</a:t>
                      </a:r>
                      <a:r>
                        <a:rPr lang="en-GB" sz="1800" dirty="0" smtClean="0"/>
                        <a:t>()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a shallow copy of dictionary </a:t>
                      </a:r>
                      <a:r>
                        <a:rPr lang="en-GB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</a:t>
                      </a:r>
                      <a:endParaRPr lang="en-GB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074357"/>
                  </a:ext>
                </a:extLst>
              </a:tr>
              <a:tr h="420121">
                <a:tc>
                  <a:txBody>
                    <a:bodyPr/>
                    <a:lstStyle/>
                    <a:p>
                      <a:r>
                        <a:rPr lang="en-GB" sz="1800" dirty="0" err="1" smtClean="0"/>
                        <a:t>dict.fromkeys</a:t>
                      </a:r>
                      <a:r>
                        <a:rPr lang="en-GB" sz="1800" dirty="0" smtClean="0"/>
                        <a:t>()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a new dictionary with keys from </a:t>
                      </a:r>
                      <a:r>
                        <a:rPr lang="en-GB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seq</a:t>
                      </a:r>
                      <a:r>
                        <a:rPr lang="en-GB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values set to value.</a:t>
                      </a:r>
                      <a:endParaRPr lang="en-GB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12920"/>
                  </a:ext>
                </a:extLst>
              </a:tr>
              <a:tr h="420121">
                <a:tc>
                  <a:txBody>
                    <a:bodyPr/>
                    <a:lstStyle/>
                    <a:p>
                      <a:r>
                        <a:rPr lang="en-GB" sz="1800" dirty="0" err="1" smtClean="0"/>
                        <a:t>dict.get</a:t>
                      </a:r>
                      <a:r>
                        <a:rPr lang="en-GB" sz="1800" dirty="0" smtClean="0"/>
                        <a:t>(</a:t>
                      </a:r>
                      <a:r>
                        <a:rPr lang="en-GB" sz="1800" dirty="0" err="1" smtClean="0"/>
                        <a:t>key,default</a:t>
                      </a:r>
                      <a:r>
                        <a:rPr lang="en-GB" sz="1800" dirty="0" smtClean="0"/>
                        <a:t>=None)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 key </a:t>
                      </a:r>
                      <a:r>
                        <a:rPr lang="en-GB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</a:t>
                      </a:r>
                      <a:r>
                        <a:rPr lang="en-GB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returns value or default if key not in dictionary</a:t>
                      </a:r>
                      <a:endParaRPr lang="en-GB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862304"/>
                  </a:ext>
                </a:extLst>
              </a:tr>
              <a:tr h="420121">
                <a:tc>
                  <a:txBody>
                    <a:bodyPr/>
                    <a:lstStyle/>
                    <a:p>
                      <a:r>
                        <a:rPr lang="en-GB" sz="1800" dirty="0" err="1" smtClean="0"/>
                        <a:t>dict.has_key</a:t>
                      </a:r>
                      <a:r>
                        <a:rPr lang="en-GB" sz="1800" dirty="0" smtClean="0"/>
                        <a:t>(key)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true if key in dictionary </a:t>
                      </a:r>
                      <a:r>
                        <a:rPr lang="en-GB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</a:t>
                      </a:r>
                      <a:r>
                        <a:rPr lang="en-GB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false otherwise</a:t>
                      </a:r>
                      <a:endParaRPr lang="en-GB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0553070"/>
                  </a:ext>
                </a:extLst>
              </a:tr>
              <a:tr h="420121">
                <a:tc>
                  <a:txBody>
                    <a:bodyPr/>
                    <a:lstStyle/>
                    <a:p>
                      <a:r>
                        <a:rPr lang="en-GB" sz="1800" dirty="0" err="1" smtClean="0"/>
                        <a:t>dict.values</a:t>
                      </a:r>
                      <a:r>
                        <a:rPr lang="en-GB" sz="1800" dirty="0" smtClean="0"/>
                        <a:t>()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Returns list of  dictionary </a:t>
                      </a:r>
                      <a:r>
                        <a:rPr lang="en-GB" sz="1800" dirty="0" err="1" smtClean="0"/>
                        <a:t>dict’s</a:t>
                      </a:r>
                      <a:r>
                        <a:rPr lang="en-GB" sz="1800" dirty="0" smtClean="0"/>
                        <a:t> values</a:t>
                      </a:r>
                      <a:endParaRPr lang="en-GB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641837"/>
                  </a:ext>
                </a:extLst>
              </a:tr>
              <a:tr h="420121">
                <a:tc>
                  <a:txBody>
                    <a:bodyPr/>
                    <a:lstStyle/>
                    <a:p>
                      <a:r>
                        <a:rPr lang="en-GB" sz="1800" dirty="0" err="1" smtClean="0"/>
                        <a:t>dict.items</a:t>
                      </a:r>
                      <a:r>
                        <a:rPr lang="en-GB" sz="1800" dirty="0" smtClean="0"/>
                        <a:t>()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a list of </a:t>
                      </a:r>
                      <a:r>
                        <a:rPr lang="en-GB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dict's</a:t>
                      </a:r>
                      <a:r>
                        <a:rPr lang="en-GB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(key, value) tuple pairs</a:t>
                      </a:r>
                      <a:endParaRPr lang="en-GB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9882432"/>
                  </a:ext>
                </a:extLst>
              </a:tr>
              <a:tr h="420121">
                <a:tc>
                  <a:txBody>
                    <a:bodyPr/>
                    <a:lstStyle/>
                    <a:p>
                      <a:r>
                        <a:rPr lang="en-GB" sz="1800" dirty="0" err="1" smtClean="0"/>
                        <a:t>dict.keys</a:t>
                      </a:r>
                      <a:r>
                        <a:rPr lang="en-GB" sz="1800" dirty="0" smtClean="0"/>
                        <a:t>()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list of dictionary </a:t>
                      </a:r>
                      <a:r>
                        <a:rPr lang="en-GB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dict's</a:t>
                      </a:r>
                      <a:r>
                        <a:rPr lang="en-GB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keys</a:t>
                      </a:r>
                      <a:endParaRPr lang="en-GB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1784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8648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6000" dirty="0" smtClean="0"/>
              <a:t>FUNCTIONS</a:t>
            </a:r>
            <a:endParaRPr lang="en-GB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sz="4000" dirty="0"/>
              <a:t>A function is a block of organized, reusable code that is used to perform a single, related action</a:t>
            </a:r>
            <a:r>
              <a:rPr lang="en-GB" sz="4000" dirty="0" smtClean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4000" dirty="0" smtClean="0"/>
              <a:t>As </a:t>
            </a:r>
            <a:r>
              <a:rPr lang="en-GB" sz="4000" dirty="0"/>
              <a:t>you already know, Python gives </a:t>
            </a:r>
            <a:r>
              <a:rPr lang="en-GB" sz="4000" dirty="0" smtClean="0"/>
              <a:t>us </a:t>
            </a:r>
            <a:r>
              <a:rPr lang="en-GB" sz="4000" dirty="0"/>
              <a:t>many built-in functions such as print</a:t>
            </a:r>
            <a:r>
              <a:rPr lang="en-GB" sz="4000" dirty="0" smtClean="0"/>
              <a:t>(), </a:t>
            </a:r>
            <a:r>
              <a:rPr lang="en-GB" sz="4000" dirty="0"/>
              <a:t>but </a:t>
            </a:r>
            <a:r>
              <a:rPr lang="en-GB" sz="4000" dirty="0" smtClean="0"/>
              <a:t>we </a:t>
            </a:r>
            <a:r>
              <a:rPr lang="en-GB" sz="4000" dirty="0"/>
              <a:t>can also create </a:t>
            </a:r>
            <a:r>
              <a:rPr lang="en-GB" sz="4000" dirty="0" smtClean="0"/>
              <a:t>our </a:t>
            </a:r>
            <a:r>
              <a:rPr lang="en-GB" sz="4000" dirty="0"/>
              <a:t>own functions. These functions are called </a:t>
            </a:r>
            <a:r>
              <a:rPr lang="en-GB" sz="4000" b="1" dirty="0"/>
              <a:t>user-defined</a:t>
            </a:r>
            <a:r>
              <a:rPr lang="en-GB" sz="4000" dirty="0"/>
              <a:t> functions</a:t>
            </a:r>
          </a:p>
        </p:txBody>
      </p:sp>
    </p:spTree>
    <p:extLst>
      <p:ext uri="{BB962C8B-B14F-4D97-AF65-F5344CB8AC3E}">
        <p14:creationId xmlns:p14="http://schemas.microsoft.com/office/powerpoint/2010/main" val="3228231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Defining a function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3"/>
            <a:ext cx="10949577" cy="4482495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sz="3000" dirty="0" smtClean="0"/>
              <a:t>Begin </a:t>
            </a:r>
            <a:r>
              <a:rPr lang="en-GB" sz="3000" dirty="0"/>
              <a:t>with the keyword </a:t>
            </a:r>
            <a:r>
              <a:rPr lang="en-GB" sz="3000" b="1" dirty="0"/>
              <a:t>def </a:t>
            </a:r>
            <a:r>
              <a:rPr lang="en-GB" sz="3000" dirty="0"/>
              <a:t>followed by the function name and parentheses ( ( ) ).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3000" dirty="0"/>
              <a:t>Any input </a:t>
            </a:r>
            <a:r>
              <a:rPr lang="en-GB" sz="3000" dirty="0" smtClean="0"/>
              <a:t>parameters </a:t>
            </a:r>
            <a:r>
              <a:rPr lang="en-GB" sz="3000" dirty="0"/>
              <a:t>should be placed within these parentheses. </a:t>
            </a:r>
            <a:r>
              <a:rPr lang="en-GB" sz="3000" dirty="0" smtClean="0"/>
              <a:t>We </a:t>
            </a:r>
            <a:r>
              <a:rPr lang="en-GB" sz="3000" dirty="0"/>
              <a:t>can also define parameters inside these </a:t>
            </a:r>
            <a:r>
              <a:rPr lang="en-GB" sz="3000" dirty="0" smtClean="0"/>
              <a:t>parentheses.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3000" dirty="0" smtClean="0"/>
              <a:t>The </a:t>
            </a:r>
            <a:r>
              <a:rPr lang="en-GB" sz="3000" dirty="0"/>
              <a:t>code block within every function starts with a colon (:) and is indented.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3000" dirty="0"/>
              <a:t>The statement return [expression] exits a function, optionally passing back an expression to the caller. A return statement with no arguments is the same as return None.</a:t>
            </a:r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028491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Calling a function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sz="4000" dirty="0"/>
              <a:t>Defining a function only gives it a name, specifies the parameters that are to be included in the function and structures the blocks of code. </a:t>
            </a:r>
            <a:endParaRPr lang="en-GB" sz="4000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GB" sz="4000" dirty="0" smtClean="0"/>
              <a:t>Once </a:t>
            </a:r>
            <a:r>
              <a:rPr lang="en-GB" sz="4000" dirty="0"/>
              <a:t>the basic structure of a function is finalized, you can execute it by calling it from another function or directly from the Python prompt</a:t>
            </a:r>
            <a:r>
              <a:rPr lang="en-GB" dirty="0"/>
              <a:t>. </a:t>
            </a:r>
          </a:p>
        </p:txBody>
      </p:sp>
    </p:spTree>
    <p:extLst>
      <p:ext uri="{BB962C8B-B14F-4D97-AF65-F5344CB8AC3E}">
        <p14:creationId xmlns:p14="http://schemas.microsoft.com/office/powerpoint/2010/main" val="3145661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000" dirty="0" smtClean="0"/>
              <a:t>Function Arguments</a:t>
            </a:r>
            <a:endParaRPr lang="en-GB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4000" dirty="0" smtClean="0"/>
              <a:t>A Python function can be called </a:t>
            </a:r>
            <a:r>
              <a:rPr lang="en-GB" sz="4000" dirty="0"/>
              <a:t>by using the following types of formal arguments: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4000" dirty="0"/>
              <a:t>Required arguments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4000" dirty="0"/>
              <a:t>Keyword arguments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4000" dirty="0"/>
              <a:t>Default arguments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4000" dirty="0"/>
              <a:t>Variable-length arguments</a:t>
            </a:r>
          </a:p>
          <a:p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590362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000" dirty="0" smtClean="0"/>
              <a:t>The return statement</a:t>
            </a:r>
            <a:endParaRPr lang="en-GB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sz="4000" dirty="0" smtClean="0"/>
              <a:t>The </a:t>
            </a:r>
            <a:r>
              <a:rPr lang="en-GB" sz="4000" dirty="0"/>
              <a:t>statement return [expression] exits a function, optionally passing back an expression to the caller</a:t>
            </a:r>
            <a:r>
              <a:rPr lang="en-GB" sz="4000" dirty="0" smtClean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4000" dirty="0" smtClean="0"/>
              <a:t> </a:t>
            </a:r>
            <a:r>
              <a:rPr lang="en-GB" sz="4000" dirty="0"/>
              <a:t>A return statement with no arguments is the same as return </a:t>
            </a:r>
            <a:r>
              <a:rPr lang="en-GB" sz="4000" b="1" dirty="0"/>
              <a:t>None</a:t>
            </a:r>
            <a:r>
              <a:rPr lang="en-GB" sz="4000" dirty="0"/>
              <a:t>.  </a:t>
            </a:r>
          </a:p>
        </p:txBody>
      </p:sp>
    </p:spTree>
    <p:extLst>
      <p:ext uri="{BB962C8B-B14F-4D97-AF65-F5344CB8AC3E}">
        <p14:creationId xmlns:p14="http://schemas.microsoft.com/office/powerpoint/2010/main" val="3738595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Scope of Variables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600" dirty="0" smtClean="0"/>
              <a:t>There </a:t>
            </a:r>
            <a:r>
              <a:rPr lang="en-GB" sz="3600" dirty="0"/>
              <a:t>are two basic scopes of variables in Python</a:t>
            </a:r>
            <a:r>
              <a:rPr lang="en-GB" sz="3600" dirty="0" smtClean="0"/>
              <a:t>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3600" dirty="0"/>
              <a:t>Global variables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3600" dirty="0"/>
              <a:t>Local variables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5658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Global Vs. Local Variables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sz="3600" dirty="0" smtClean="0"/>
              <a:t>Local variables      </a:t>
            </a:r>
          </a:p>
          <a:p>
            <a:pPr marL="0" indent="0">
              <a:buNone/>
            </a:pPr>
            <a:r>
              <a:rPr lang="en-GB" sz="3600" dirty="0"/>
              <a:t> </a:t>
            </a:r>
            <a:r>
              <a:rPr lang="en-GB" sz="3600" dirty="0" smtClean="0"/>
              <a:t>        These are variables </a:t>
            </a:r>
            <a:r>
              <a:rPr lang="en-GB" sz="3600" dirty="0"/>
              <a:t>that are defined inside a function </a:t>
            </a:r>
            <a:r>
              <a:rPr lang="en-GB" sz="3600" dirty="0" smtClean="0"/>
              <a:t>body. </a:t>
            </a:r>
            <a:endParaRPr lang="en-GB" sz="3600" dirty="0"/>
          </a:p>
          <a:p>
            <a:pPr>
              <a:buFont typeface="Wingdings" panose="05000000000000000000" pitchFamily="2" charset="2"/>
              <a:buChar char="v"/>
            </a:pPr>
            <a:r>
              <a:rPr lang="en-GB" sz="3600" dirty="0" smtClean="0"/>
              <a:t>Global variables.</a:t>
            </a:r>
          </a:p>
          <a:p>
            <a:pPr marL="0" indent="0">
              <a:buNone/>
            </a:pPr>
            <a:r>
              <a:rPr lang="en-GB" sz="3600" dirty="0"/>
              <a:t> </a:t>
            </a:r>
            <a:r>
              <a:rPr lang="en-GB" sz="3600" dirty="0" smtClean="0"/>
              <a:t>         These are variables which are declared outside a function. 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3249019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OBJECT ORIENTED PROGRAMMING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sz="3600" dirty="0" smtClean="0"/>
              <a:t> Object </a:t>
            </a:r>
            <a:r>
              <a:rPr lang="en-GB" sz="3600" dirty="0"/>
              <a:t>oriented programming is a very popular paradigm of programming, where </a:t>
            </a:r>
            <a:r>
              <a:rPr lang="en-GB" sz="3600" dirty="0" smtClean="0"/>
              <a:t>objects </a:t>
            </a:r>
            <a:r>
              <a:rPr lang="en-GB" sz="3600" dirty="0"/>
              <a:t>are created using classes, which are actually the focal point of OOP </a:t>
            </a:r>
            <a:r>
              <a:rPr lang="en-GB" sz="3600" dirty="0" smtClean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3600" dirty="0" smtClean="0"/>
              <a:t>The </a:t>
            </a:r>
            <a:r>
              <a:rPr lang="en-GB" sz="3600" dirty="0"/>
              <a:t>class describes what the object will be, but is separate from the object itself. </a:t>
            </a:r>
          </a:p>
        </p:txBody>
      </p:sp>
    </p:spTree>
    <p:extLst>
      <p:ext uri="{BB962C8B-B14F-4D97-AF65-F5344CB8AC3E}">
        <p14:creationId xmlns:p14="http://schemas.microsoft.com/office/powerpoint/2010/main" val="1375327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000" dirty="0" smtClean="0"/>
              <a:t>Python installation</a:t>
            </a:r>
            <a:endParaRPr lang="en-GB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sz="4000" dirty="0" smtClean="0"/>
              <a:t>  To install Python open a web browser go to </a:t>
            </a:r>
            <a:r>
              <a:rPr lang="en-GB" sz="4000" dirty="0" smtClean="0">
                <a:hlinkClick r:id="rId2"/>
              </a:rPr>
              <a:t>https://www.python.org/downloads</a:t>
            </a:r>
            <a:r>
              <a:rPr lang="en-GB" sz="4000" dirty="0" smtClean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4000" dirty="0" smtClean="0"/>
              <a:t> Run the downloaded file.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4000" dirty="0" smtClean="0"/>
              <a:t> Just accept the default settings and wait until the install is finished.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2474252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000" dirty="0" smtClean="0"/>
              <a:t>Overview of OOP Terminologies</a:t>
            </a:r>
            <a:endParaRPr lang="en-GB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sz="3900" dirty="0" smtClean="0"/>
              <a:t>Class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3900" dirty="0" smtClean="0"/>
              <a:t>Object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3900" dirty="0" smtClean="0"/>
              <a:t>Attribute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3900" dirty="0" smtClean="0"/>
              <a:t>Method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3900" dirty="0" smtClean="0"/>
              <a:t>Constructor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3900" dirty="0" smtClean="0"/>
              <a:t>Inheritance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3900" dirty="0" smtClean="0"/>
              <a:t>Polymorphism</a:t>
            </a:r>
          </a:p>
          <a:p>
            <a:pPr>
              <a:buFont typeface="Wingdings" panose="05000000000000000000" pitchFamily="2" charset="2"/>
              <a:buChar char="v"/>
            </a:pPr>
            <a:endParaRPr lang="en-GB" sz="3600" dirty="0" smtClean="0"/>
          </a:p>
          <a:p>
            <a:pPr>
              <a:buFont typeface="Wingdings" panose="05000000000000000000" pitchFamily="2" charset="2"/>
              <a:buChar char="v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8517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Destroying Objects(Garbage Collection)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sz="3600" dirty="0" smtClean="0"/>
              <a:t>Python </a:t>
            </a:r>
            <a:r>
              <a:rPr lang="en-GB" sz="3600" dirty="0"/>
              <a:t>deletes unneeded objects (built-in types or class instances) automatically to free the memory space. </a:t>
            </a:r>
            <a:endParaRPr lang="en-GB" sz="3600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GB" sz="3600" dirty="0" smtClean="0"/>
              <a:t>The </a:t>
            </a:r>
            <a:r>
              <a:rPr lang="en-GB" sz="3600" dirty="0"/>
              <a:t>process by which Python periodically reclaims blocks of memory that no longer are in use is termed Garbage </a:t>
            </a:r>
            <a:r>
              <a:rPr lang="en-GB" sz="3600" dirty="0" smtClean="0"/>
              <a:t>Collection. </a:t>
            </a:r>
          </a:p>
          <a:p>
            <a:pPr marL="1471400" lvl="8" indent="0">
              <a:buNone/>
            </a:pPr>
            <a:r>
              <a:rPr lang="en-GB" sz="3000" dirty="0" smtClean="0"/>
              <a:t>. </a:t>
            </a:r>
            <a:endParaRPr lang="en-GB" sz="3000" dirty="0"/>
          </a:p>
        </p:txBody>
      </p:sp>
    </p:spTree>
    <p:extLst>
      <p:ext uri="{BB962C8B-B14F-4D97-AF65-F5344CB8AC3E}">
        <p14:creationId xmlns:p14="http://schemas.microsoft.com/office/powerpoint/2010/main" val="2519198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Methods Overriding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4000" dirty="0" smtClean="0"/>
              <a:t>        You </a:t>
            </a:r>
            <a:r>
              <a:rPr lang="en-GB" sz="4000" dirty="0"/>
              <a:t>can always override your parent class methods. One reason for overriding parent's methods is because you may want special or different functionality in your subclass.</a:t>
            </a:r>
          </a:p>
        </p:txBody>
      </p:sp>
    </p:spTree>
    <p:extLst>
      <p:ext uri="{BB962C8B-B14F-4D97-AF65-F5344CB8AC3E}">
        <p14:creationId xmlns:p14="http://schemas.microsoft.com/office/powerpoint/2010/main" val="2282225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9509" y="3900660"/>
            <a:ext cx="10058400" cy="1450757"/>
          </a:xfrm>
        </p:spPr>
        <p:txBody>
          <a:bodyPr>
            <a:normAutofit fontScale="90000"/>
          </a:bodyPr>
          <a:lstStyle/>
          <a:p>
            <a:r>
              <a:rPr lang="en-GB" sz="9600" dirty="0" smtClean="0"/>
              <a:t>            PAUSE</a:t>
            </a:r>
            <a:br>
              <a:rPr lang="en-GB" sz="9600" dirty="0" smtClean="0"/>
            </a:br>
            <a:r>
              <a:rPr lang="en-GB" sz="9600" dirty="0" smtClean="0"/>
              <a:t>        </a:t>
            </a:r>
            <a:endParaRPr lang="en-GB" sz="9600" dirty="0"/>
          </a:p>
        </p:txBody>
      </p:sp>
    </p:spTree>
    <p:extLst>
      <p:ext uri="{BB962C8B-B14F-4D97-AF65-F5344CB8AC3E}">
        <p14:creationId xmlns:p14="http://schemas.microsoft.com/office/powerpoint/2010/main" val="1054630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9851" y="2754032"/>
            <a:ext cx="10058400" cy="1450757"/>
          </a:xfrm>
        </p:spPr>
        <p:txBody>
          <a:bodyPr>
            <a:normAutofit/>
          </a:bodyPr>
          <a:lstStyle/>
          <a:p>
            <a:r>
              <a:rPr lang="en-GB" sz="8800" dirty="0" smtClean="0"/>
              <a:t>      THANK YOU</a:t>
            </a:r>
            <a:endParaRPr lang="en-GB" sz="8800" dirty="0"/>
          </a:p>
        </p:txBody>
      </p:sp>
    </p:spTree>
    <p:extLst>
      <p:ext uri="{BB962C8B-B14F-4D97-AF65-F5344CB8AC3E}">
        <p14:creationId xmlns:p14="http://schemas.microsoft.com/office/powerpoint/2010/main" val="3741548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1271" y="268941"/>
            <a:ext cx="10515600" cy="1435194"/>
          </a:xfrm>
        </p:spPr>
        <p:txBody>
          <a:bodyPr>
            <a:normAutofit/>
          </a:bodyPr>
          <a:lstStyle/>
          <a:p>
            <a:r>
              <a:rPr lang="en-GB" sz="6000" dirty="0" smtClean="0"/>
              <a:t>Python IDLE</a:t>
            </a:r>
            <a:endParaRPr lang="en-GB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8541" y="1233954"/>
            <a:ext cx="10515600" cy="55030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4000" b="1" dirty="0" smtClean="0"/>
              <a:t>         </a:t>
            </a:r>
            <a:endParaRPr lang="en-GB" sz="4000" b="1" dirty="0"/>
          </a:p>
          <a:p>
            <a:pPr>
              <a:buFont typeface="Wingdings" panose="05000000000000000000" pitchFamily="2" charset="2"/>
              <a:buChar char="v"/>
            </a:pPr>
            <a:r>
              <a:rPr lang="en-GB" sz="4000" b="1" dirty="0" smtClean="0"/>
              <a:t> IDLE</a:t>
            </a:r>
            <a:r>
              <a:rPr lang="en-GB" sz="4000" dirty="0"/>
              <a:t> is a simple integrated development environment (IDE) that comes with Python</a:t>
            </a:r>
            <a:r>
              <a:rPr lang="en-GB" sz="4000" dirty="0" smtClean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4000" dirty="0" smtClean="0"/>
              <a:t> </a:t>
            </a:r>
            <a:r>
              <a:rPr lang="en-GB" sz="4000" dirty="0"/>
              <a:t>It’s a program that allows </a:t>
            </a:r>
            <a:r>
              <a:rPr lang="en-GB" sz="4000" dirty="0" smtClean="0"/>
              <a:t>us </a:t>
            </a:r>
            <a:r>
              <a:rPr lang="en-GB" sz="4000" dirty="0"/>
              <a:t>to type in </a:t>
            </a:r>
            <a:r>
              <a:rPr lang="en-GB" sz="4000" dirty="0" smtClean="0"/>
              <a:t>our </a:t>
            </a:r>
            <a:r>
              <a:rPr lang="en-GB" sz="4000" dirty="0"/>
              <a:t>programs and run </a:t>
            </a:r>
            <a:r>
              <a:rPr lang="en-GB" sz="4000" dirty="0" smtClean="0"/>
              <a:t>them.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4000" dirty="0" smtClean="0"/>
              <a:t> You can find IDLE in </a:t>
            </a:r>
            <a:r>
              <a:rPr lang="en-GB" sz="4000" dirty="0"/>
              <a:t>the Python 3.7 folder on your computer. </a:t>
            </a:r>
          </a:p>
        </p:txBody>
      </p:sp>
    </p:spTree>
    <p:extLst>
      <p:ext uri="{BB962C8B-B14F-4D97-AF65-F5344CB8AC3E}">
        <p14:creationId xmlns:p14="http://schemas.microsoft.com/office/powerpoint/2010/main" val="2667644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Cont...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GB" sz="4000" dirty="0" smtClean="0"/>
              <a:t>When is started , the IDLE starts </a:t>
            </a:r>
            <a:r>
              <a:rPr lang="en-GB" sz="4000" dirty="0"/>
              <a:t>up in the shell, which is an interactive window where </a:t>
            </a:r>
            <a:r>
              <a:rPr lang="en-GB" sz="4000" dirty="0" smtClean="0"/>
              <a:t>we </a:t>
            </a:r>
            <a:r>
              <a:rPr lang="en-GB" sz="4000" dirty="0"/>
              <a:t>can type in Python code and see the output in the same window. </a:t>
            </a:r>
            <a:endParaRPr lang="en-GB" sz="4000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GB" sz="4000" dirty="0" smtClean="0"/>
              <a:t>Most </a:t>
            </a:r>
            <a:r>
              <a:rPr lang="en-GB" sz="4000" dirty="0"/>
              <a:t>of the time </a:t>
            </a:r>
            <a:r>
              <a:rPr lang="en-GB" sz="4000" dirty="0" smtClean="0"/>
              <a:t>we </a:t>
            </a:r>
            <a:r>
              <a:rPr lang="en-GB" sz="4000" dirty="0"/>
              <a:t>will want to open up a new window and type the program in there.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32532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7823" y="426430"/>
            <a:ext cx="10515600" cy="1325563"/>
          </a:xfrm>
        </p:spPr>
        <p:txBody>
          <a:bodyPr>
            <a:normAutofit/>
          </a:bodyPr>
          <a:lstStyle/>
          <a:p>
            <a:r>
              <a:rPr lang="en-GB" sz="6000" dirty="0" smtClean="0"/>
              <a:t>Jupyter Notebook</a:t>
            </a:r>
            <a:endParaRPr lang="en-GB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3353" y="1751993"/>
            <a:ext cx="10515600" cy="4805363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GB" sz="4000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GB" sz="4000" dirty="0" smtClean="0"/>
              <a:t>  We can use another Python platform called</a:t>
            </a:r>
            <a:r>
              <a:rPr lang="en-GB" sz="4000" b="1" dirty="0"/>
              <a:t> </a:t>
            </a:r>
            <a:r>
              <a:rPr lang="en-GB" sz="4000" dirty="0" smtClean="0">
                <a:hlinkClick r:id="rId2"/>
              </a:rPr>
              <a:t>Anaconda</a:t>
            </a:r>
            <a:r>
              <a:rPr lang="en-GB" sz="4000" dirty="0" smtClean="0"/>
              <a:t>. </a:t>
            </a:r>
          </a:p>
          <a:p>
            <a:pPr marL="0" indent="0">
              <a:buNone/>
            </a:pPr>
            <a:endParaRPr lang="en-GB" sz="4000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GB" sz="4000" dirty="0" smtClean="0"/>
              <a:t>It includes different of popular data science packages and virtual environment manager..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1837149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1780</TotalTime>
  <Words>2923</Words>
  <Application>Microsoft Office PowerPoint</Application>
  <PresentationFormat>Widescreen</PresentationFormat>
  <Paragraphs>448</Paragraphs>
  <Slides>64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69" baseType="lpstr">
      <vt:lpstr>Calibri</vt:lpstr>
      <vt:lpstr>Calibri Light</vt:lpstr>
      <vt:lpstr>Times New Roman</vt:lpstr>
      <vt:lpstr>Wingdings</vt:lpstr>
      <vt:lpstr>Retrospect</vt:lpstr>
      <vt:lpstr> PYTHON  FOR      DATA SCIENCE   AND  MACHINE LEARNING</vt:lpstr>
      <vt:lpstr>Outline:</vt:lpstr>
      <vt:lpstr>Get started</vt:lpstr>
      <vt:lpstr>Features of Python</vt:lpstr>
      <vt:lpstr>Why Python?</vt:lpstr>
      <vt:lpstr>Python installation</vt:lpstr>
      <vt:lpstr>Python IDLE</vt:lpstr>
      <vt:lpstr>Cont...</vt:lpstr>
      <vt:lpstr>Jupyter Notebook</vt:lpstr>
      <vt:lpstr>Cont..</vt:lpstr>
      <vt:lpstr>Running Python</vt:lpstr>
      <vt:lpstr>Python identifiers</vt:lpstr>
      <vt:lpstr>Python keywords</vt:lpstr>
      <vt:lpstr>Lines and Indentation</vt:lpstr>
      <vt:lpstr>Quotation in Python</vt:lpstr>
      <vt:lpstr>Comments in Python</vt:lpstr>
      <vt:lpstr>Printing</vt:lpstr>
      <vt:lpstr>Cont…</vt:lpstr>
      <vt:lpstr>Variable Types</vt:lpstr>
      <vt:lpstr>Standard data types in Python</vt:lpstr>
      <vt:lpstr>Python numbers</vt:lpstr>
      <vt:lpstr>Python strings</vt:lpstr>
      <vt:lpstr>Python Tuples</vt:lpstr>
      <vt:lpstr>Python Dictionary</vt:lpstr>
      <vt:lpstr>Data Type Conversion</vt:lpstr>
      <vt:lpstr>Python Basic Operators</vt:lpstr>
      <vt:lpstr>Python Arithmetic Operators</vt:lpstr>
      <vt:lpstr>Python Comparison Operator</vt:lpstr>
      <vt:lpstr>Cont…</vt:lpstr>
      <vt:lpstr>Python Assignment Operators</vt:lpstr>
      <vt:lpstr>Python Logical Operators</vt:lpstr>
      <vt:lpstr>Python Membership Operators</vt:lpstr>
      <vt:lpstr>Python Identity Operators</vt:lpstr>
      <vt:lpstr>DECISION MAKING </vt:lpstr>
      <vt:lpstr>Cont…</vt:lpstr>
      <vt:lpstr>LOOPS</vt:lpstr>
      <vt:lpstr>Cont…</vt:lpstr>
      <vt:lpstr>LOOP CONTROL STATEMENT</vt:lpstr>
      <vt:lpstr>Cont…</vt:lpstr>
      <vt:lpstr>COLLECTION DATA TYPES  Lists</vt:lpstr>
      <vt:lpstr>Accessing Values in Lists</vt:lpstr>
      <vt:lpstr>Basic List Operation</vt:lpstr>
      <vt:lpstr>Indexing and Slicing</vt:lpstr>
      <vt:lpstr>Built-in List Functions and Methods</vt:lpstr>
      <vt:lpstr>Cont…</vt:lpstr>
      <vt:lpstr>Tuples</vt:lpstr>
      <vt:lpstr>Accessing Values In Tiples</vt:lpstr>
      <vt:lpstr>Dictionary</vt:lpstr>
      <vt:lpstr>Accessing Values In Dictionary</vt:lpstr>
      <vt:lpstr>Built-in Dictionary Function and Methods</vt:lpstr>
      <vt:lpstr>Cont…</vt:lpstr>
      <vt:lpstr>FUNCTIONS</vt:lpstr>
      <vt:lpstr>Defining a function</vt:lpstr>
      <vt:lpstr>Calling a function</vt:lpstr>
      <vt:lpstr>Function Arguments</vt:lpstr>
      <vt:lpstr>The return statement</vt:lpstr>
      <vt:lpstr>Scope of Variables</vt:lpstr>
      <vt:lpstr>Global Vs. Local Variables</vt:lpstr>
      <vt:lpstr>OBJECT ORIENTED PROGRAMMING</vt:lpstr>
      <vt:lpstr>Overview of OOP Terminologies</vt:lpstr>
      <vt:lpstr>Destroying Objects(Garbage Collection)</vt:lpstr>
      <vt:lpstr>Methods Overriding</vt:lpstr>
      <vt:lpstr>            PAUSE         </vt:lpstr>
      <vt:lpstr>    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DATA SCIENCE AND MACHINE LEARNING</dc:title>
  <dc:creator>Reuben.Zephania</dc:creator>
  <cp:lastModifiedBy>Reuben.Zephania</cp:lastModifiedBy>
  <cp:revision>56</cp:revision>
  <dcterms:created xsi:type="dcterms:W3CDTF">2018-12-10T17:08:36Z</dcterms:created>
  <dcterms:modified xsi:type="dcterms:W3CDTF">2019-01-05T04:33:34Z</dcterms:modified>
</cp:coreProperties>
</file>