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6" r:id="rId14"/>
    <p:sldId id="272"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9" d="100"/>
          <a:sy n="99" d="100"/>
        </p:scale>
        <p:origin x="103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16C811-A0AE-49F8-8F4A-D702001E140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6CC36F-9C1C-490A-A0DB-DD1E8D02ED10}" type="slidenum">
              <a:rPr lang="en-US" smtClean="0"/>
              <a:t>‹#›</a:t>
            </a:fld>
            <a:endParaRPr lang="en-US"/>
          </a:p>
        </p:txBody>
      </p:sp>
    </p:spTree>
    <p:extLst>
      <p:ext uri="{BB962C8B-B14F-4D97-AF65-F5344CB8AC3E}">
        <p14:creationId xmlns:p14="http://schemas.microsoft.com/office/powerpoint/2010/main" val="160535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6C811-A0AE-49F8-8F4A-D702001E140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161091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6C811-A0AE-49F8-8F4A-D702001E140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208105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6C811-A0AE-49F8-8F4A-D702001E1409}"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261936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F16C811-A0AE-49F8-8F4A-D702001E1409}" type="datetimeFigureOut">
              <a:rPr lang="en-US" smtClean="0"/>
              <a:t>3/27/2024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6CC36F-9C1C-490A-A0DB-DD1E8D02ED10}" type="slidenum">
              <a:rPr lang="en-US" smtClean="0"/>
              <a:t>‹#›</a:t>
            </a:fld>
            <a:endParaRPr lang="en-US"/>
          </a:p>
        </p:txBody>
      </p:sp>
    </p:spTree>
    <p:extLst>
      <p:ext uri="{BB962C8B-B14F-4D97-AF65-F5344CB8AC3E}">
        <p14:creationId xmlns:p14="http://schemas.microsoft.com/office/powerpoint/2010/main" val="140374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6C811-A0AE-49F8-8F4A-D702001E140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24401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6C811-A0AE-49F8-8F4A-D702001E1409}"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13267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16C811-A0AE-49F8-8F4A-D702001E1409}"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34866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6C811-A0AE-49F8-8F4A-D702001E1409}"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354977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6C811-A0AE-49F8-8F4A-D702001E1409}"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45743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6C811-A0AE-49F8-8F4A-D702001E1409}" type="datetimeFigureOut">
              <a:rPr lang="en-US" smtClean="0"/>
              <a:t>3/27/2024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6CC36F-9C1C-490A-A0DB-DD1E8D02ED10}" type="slidenum">
              <a:rPr lang="en-US" smtClean="0"/>
              <a:t>‹#›</a:t>
            </a:fld>
            <a:endParaRPr lang="en-US"/>
          </a:p>
        </p:txBody>
      </p:sp>
    </p:spTree>
    <p:extLst>
      <p:ext uri="{BB962C8B-B14F-4D97-AF65-F5344CB8AC3E}">
        <p14:creationId xmlns:p14="http://schemas.microsoft.com/office/powerpoint/2010/main" val="165266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F16C811-A0AE-49F8-8F4A-D702001E1409}" type="datetimeFigureOut">
              <a:rPr lang="en-US" smtClean="0"/>
              <a:t>3/27/2024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6CC36F-9C1C-490A-A0DB-DD1E8D02ED10}" type="slidenum">
              <a:rPr lang="en-US" smtClean="0"/>
              <a:t>‹#›</a:t>
            </a:fld>
            <a:endParaRPr lang="en-US"/>
          </a:p>
        </p:txBody>
      </p:sp>
    </p:spTree>
    <p:extLst>
      <p:ext uri="{BB962C8B-B14F-4D97-AF65-F5344CB8AC3E}">
        <p14:creationId xmlns:p14="http://schemas.microsoft.com/office/powerpoint/2010/main" val="391061462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C0E4-0801-4B38-882D-86CCDECD54B5}"/>
              </a:ext>
            </a:extLst>
          </p:cNvPr>
          <p:cNvSpPr>
            <a:spLocks noGrp="1"/>
          </p:cNvSpPr>
          <p:nvPr>
            <p:ph type="ctrTitle"/>
          </p:nvPr>
        </p:nvSpPr>
        <p:spPr/>
        <p:txBody>
          <a:bodyPr>
            <a:normAutofit/>
          </a:bodyPr>
          <a:lstStyle/>
          <a:p>
            <a:pPr algn="ctr"/>
            <a:r>
              <a:rPr lang="en-US" b="1" dirty="0"/>
              <a:t>Fork N Spoon Restro</a:t>
            </a:r>
          </a:p>
        </p:txBody>
      </p:sp>
      <p:sp>
        <p:nvSpPr>
          <p:cNvPr id="3" name="Subtitle 2">
            <a:extLst>
              <a:ext uri="{FF2B5EF4-FFF2-40B4-BE49-F238E27FC236}">
                <a16:creationId xmlns:a16="http://schemas.microsoft.com/office/drawing/2014/main" id="{E72EB8CD-1B1C-4697-83F3-2AB13E8975AC}"/>
              </a:ext>
            </a:extLst>
          </p:cNvPr>
          <p:cNvSpPr>
            <a:spLocks noGrp="1"/>
          </p:cNvSpPr>
          <p:nvPr>
            <p:ph type="subTitle" idx="1"/>
          </p:nvPr>
        </p:nvSpPr>
        <p:spPr>
          <a:xfrm>
            <a:off x="4084652" y="5736582"/>
            <a:ext cx="7891272" cy="1069848"/>
          </a:xfrm>
        </p:spPr>
        <p:txBody>
          <a:bodyPr>
            <a:normAutofit fontScale="92500" lnSpcReduction="20000"/>
          </a:bodyPr>
          <a:lstStyle/>
          <a:p>
            <a:pPr marL="457200" indent="-457200">
              <a:buAutoNum type="arabicPeriod"/>
            </a:pPr>
            <a:r>
              <a:rPr lang="en-US" dirty="0"/>
              <a:t>FAIJAN SAIKH  [235300694061]</a:t>
            </a:r>
          </a:p>
          <a:p>
            <a:pPr marL="457200" indent="-457200">
              <a:buAutoNum type="arabicPeriod"/>
            </a:pPr>
            <a:r>
              <a:rPr lang="en-US" dirty="0"/>
              <a:t>PARTH PATEL  [235300694040]</a:t>
            </a:r>
          </a:p>
          <a:p>
            <a:pPr marL="457200" indent="-457200">
              <a:buAutoNum type="arabicPeriod"/>
            </a:pPr>
            <a:r>
              <a:rPr lang="en-US" dirty="0"/>
              <a:t>ANKIT PATEL   [235300694004]</a:t>
            </a:r>
          </a:p>
        </p:txBody>
      </p:sp>
    </p:spTree>
    <p:extLst>
      <p:ext uri="{BB962C8B-B14F-4D97-AF65-F5344CB8AC3E}">
        <p14:creationId xmlns:p14="http://schemas.microsoft.com/office/powerpoint/2010/main" val="204427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9BC0-B38F-4C16-9A4D-61153F9D9B35}"/>
              </a:ext>
            </a:extLst>
          </p:cNvPr>
          <p:cNvSpPr>
            <a:spLocks noGrp="1"/>
          </p:cNvSpPr>
          <p:nvPr>
            <p:ph type="title"/>
          </p:nvPr>
        </p:nvSpPr>
        <p:spPr/>
        <p:txBody>
          <a:bodyPr>
            <a:normAutofit/>
          </a:bodyPr>
          <a:lstStyle/>
          <a:p>
            <a:r>
              <a:rPr lang="en-US" dirty="0"/>
              <a:t>1.7. Assumptions and Constraints</a:t>
            </a:r>
            <a:br>
              <a:rPr lang="en-US" dirty="0"/>
            </a:br>
            <a:endParaRPr lang="en-US" dirty="0"/>
          </a:p>
        </p:txBody>
      </p:sp>
      <p:sp>
        <p:nvSpPr>
          <p:cNvPr id="3" name="Content Placeholder 2">
            <a:extLst>
              <a:ext uri="{FF2B5EF4-FFF2-40B4-BE49-F238E27FC236}">
                <a16:creationId xmlns:a16="http://schemas.microsoft.com/office/drawing/2014/main" id="{4A96A3BC-49FF-45F8-A1D7-E1805F064AD9}"/>
              </a:ext>
            </a:extLst>
          </p:cNvPr>
          <p:cNvSpPr>
            <a:spLocks noGrp="1"/>
          </p:cNvSpPr>
          <p:nvPr>
            <p:ph idx="1"/>
          </p:nvPr>
        </p:nvSpPr>
        <p:spPr/>
        <p:txBody>
          <a:bodyPr/>
          <a:lstStyle/>
          <a:p>
            <a:r>
              <a:rPr lang="en-US" b="1" dirty="0">
                <a:effectLst>
                  <a:outerShdw blurRad="38100" dist="38100" dir="2700000" algn="tl">
                    <a:srgbClr val="000000">
                      <a:alpha val="43137"/>
                    </a:srgbClr>
                  </a:outerShdw>
                </a:effectLst>
              </a:rPr>
              <a:t>Assumptions: </a:t>
            </a:r>
            <a:r>
              <a:rPr lang="en-US" dirty="0"/>
              <a:t>Customers and restaurants have access to smartphones and reliable internet connectivity.</a:t>
            </a:r>
          </a:p>
          <a:p>
            <a:endParaRPr lang="en-US" dirty="0"/>
          </a:p>
          <a:p>
            <a:pPr marL="0" indent="0">
              <a:buNone/>
            </a:pPr>
            <a:endParaRPr lang="en-US" dirty="0"/>
          </a:p>
          <a:p>
            <a:r>
              <a:rPr lang="en-US" b="1" dirty="0">
                <a:effectLst>
                  <a:outerShdw blurRad="38100" dist="38100" dir="2700000" algn="tl">
                    <a:srgbClr val="000000">
                      <a:alpha val="43137"/>
                    </a:srgbClr>
                  </a:outerShdw>
                </a:effectLst>
              </a:rPr>
              <a:t>Constraints: </a:t>
            </a:r>
            <a:r>
              <a:rPr lang="en-US" dirty="0"/>
              <a:t>Initial implementation limited to partnering with a select number of restaurants due to resource constraints.</a:t>
            </a:r>
          </a:p>
        </p:txBody>
      </p:sp>
    </p:spTree>
    <p:extLst>
      <p:ext uri="{BB962C8B-B14F-4D97-AF65-F5344CB8AC3E}">
        <p14:creationId xmlns:p14="http://schemas.microsoft.com/office/powerpoint/2010/main" val="187164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87DA-CE8D-4047-BB39-C75DFA57C886}"/>
              </a:ext>
            </a:extLst>
          </p:cNvPr>
          <p:cNvSpPr>
            <a:spLocks noGrp="1"/>
          </p:cNvSpPr>
          <p:nvPr>
            <p:ph type="title"/>
          </p:nvPr>
        </p:nvSpPr>
        <p:spPr/>
        <p:txBody>
          <a:bodyPr>
            <a:normAutofit/>
          </a:bodyPr>
          <a:lstStyle/>
          <a:p>
            <a:r>
              <a:rPr lang="en-US" dirty="0"/>
              <a:t>1.8. Advantages and Limitations of the Proposed System</a:t>
            </a:r>
          </a:p>
        </p:txBody>
      </p:sp>
      <p:sp>
        <p:nvSpPr>
          <p:cNvPr id="3" name="Content Placeholder 2">
            <a:extLst>
              <a:ext uri="{FF2B5EF4-FFF2-40B4-BE49-F238E27FC236}">
                <a16:creationId xmlns:a16="http://schemas.microsoft.com/office/drawing/2014/main" id="{D9FD656C-8C0D-44FF-8F3D-27C4AB14DFD1}"/>
              </a:ext>
            </a:extLst>
          </p:cNvPr>
          <p:cNvSpPr>
            <a:spLocks noGrp="1"/>
          </p:cNvSpPr>
          <p:nvPr>
            <p:ph idx="1"/>
          </p:nvPr>
        </p:nvSpPr>
        <p:spPr/>
        <p:txBody>
          <a:bodyPr>
            <a:normAutofit fontScale="85000" lnSpcReduction="10000"/>
          </a:bodyPr>
          <a:lstStyle/>
          <a:p>
            <a:r>
              <a:rPr lang="en-US" b="1" dirty="0">
                <a:effectLst>
                  <a:outerShdw blurRad="38100" dist="38100" dir="2700000" algn="tl">
                    <a:srgbClr val="000000">
                      <a:alpha val="43137"/>
                    </a:srgbClr>
                  </a:outerShdw>
                </a:effectLst>
              </a:rPr>
              <a:t>Advantages: </a:t>
            </a:r>
            <a:r>
              <a:rPr lang="en-US" dirty="0"/>
              <a:t>It'll be easier for customers to order, restaurants can manage orders better, and there's potential for more sales.</a:t>
            </a:r>
          </a:p>
          <a:p>
            <a:r>
              <a:rPr lang="en-US" dirty="0"/>
              <a:t>Increased efficiency and accuracy in order processing.</a:t>
            </a:r>
          </a:p>
          <a:p>
            <a:r>
              <a:rPr lang="en-US" dirty="0"/>
              <a:t>Enhanced customer satisfaction through improved service quality.</a:t>
            </a:r>
          </a:p>
          <a:p>
            <a:r>
              <a:rPr lang="en-US" dirty="0"/>
              <a:t>Better management of inventory, leading to reduced wastage and cost savings.</a:t>
            </a:r>
          </a:p>
          <a:p>
            <a:r>
              <a:rPr lang="en-US" dirty="0"/>
              <a:t>Ability to offer modern conveniences such as online ordering and delivery services.</a:t>
            </a:r>
          </a:p>
          <a:p>
            <a:pPr marL="0" indent="0">
              <a:buNone/>
            </a:pPr>
            <a:endParaRPr lang="en-US" dirty="0"/>
          </a:p>
          <a:p>
            <a:r>
              <a:rPr lang="en-US" b="1" dirty="0">
                <a:effectLst>
                  <a:outerShdw blurRad="38100" dist="38100" dir="2700000" algn="tl">
                    <a:srgbClr val="000000">
                      <a:alpha val="43137"/>
                    </a:srgbClr>
                  </a:outerShdw>
                </a:effectLst>
              </a:rPr>
              <a:t>Limitations: </a:t>
            </a:r>
            <a:r>
              <a:rPr lang="en-US" dirty="0"/>
              <a:t>It relies on internet access, and some restaurants may resist using new technology.</a:t>
            </a:r>
          </a:p>
          <a:p>
            <a:r>
              <a:rPr lang="en-US" dirty="0"/>
              <a:t>Initial investment required for system development and implementation.</a:t>
            </a:r>
          </a:p>
          <a:p>
            <a:r>
              <a:rPr lang="en-US" dirty="0"/>
              <a:t>Potential technical challenges during system integration and deployment.</a:t>
            </a:r>
          </a:p>
          <a:p>
            <a:r>
              <a:rPr lang="en-US" dirty="0"/>
              <a:t>Dependency on stable internet connectivity for online ordering and cloud-based functionalities.</a:t>
            </a:r>
          </a:p>
        </p:txBody>
      </p:sp>
    </p:spTree>
    <p:extLst>
      <p:ext uri="{BB962C8B-B14F-4D97-AF65-F5344CB8AC3E}">
        <p14:creationId xmlns:p14="http://schemas.microsoft.com/office/powerpoint/2010/main" val="142925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C0E4-0801-4B38-882D-86CCDECD54B5}"/>
              </a:ext>
            </a:extLst>
          </p:cNvPr>
          <p:cNvSpPr>
            <a:spLocks noGrp="1"/>
          </p:cNvSpPr>
          <p:nvPr>
            <p:ph type="ctrTitle"/>
          </p:nvPr>
        </p:nvSpPr>
        <p:spPr/>
        <p:txBody>
          <a:bodyPr>
            <a:normAutofit/>
          </a:bodyPr>
          <a:lstStyle/>
          <a:p>
            <a:pPr algn="ctr"/>
            <a:r>
              <a:rPr kumimoji="0" lang="en-US" sz="3600" b="0" i="0" u="none" strike="noStrike" kern="1200" cap="all" spc="0" normalizeH="0" baseline="0" noProof="0" dirty="0">
                <a:ln>
                  <a:noFill/>
                </a:ln>
                <a:solidFill>
                  <a:prstClr val="black"/>
                </a:solidFill>
                <a:effectLst/>
                <a:uLnTx/>
                <a:uFillTx/>
                <a:latin typeface="Century Gothic" panose="020B0502020202020204"/>
                <a:ea typeface="+mj-ea"/>
                <a:cs typeface="+mj-cs"/>
              </a:rPr>
              <a:t>2.Requirement Determination &amp; Analysis</a:t>
            </a:r>
            <a:endParaRPr lang="en-US" b="1" dirty="0"/>
          </a:p>
        </p:txBody>
      </p:sp>
    </p:spTree>
    <p:extLst>
      <p:ext uri="{BB962C8B-B14F-4D97-AF65-F5344CB8AC3E}">
        <p14:creationId xmlns:p14="http://schemas.microsoft.com/office/powerpoint/2010/main" val="144093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6F5C-E91E-4C1D-9520-CC395D5BCEBD}"/>
              </a:ext>
            </a:extLst>
          </p:cNvPr>
          <p:cNvSpPr>
            <a:spLocks noGrp="1"/>
          </p:cNvSpPr>
          <p:nvPr>
            <p:ph type="title"/>
          </p:nvPr>
        </p:nvSpPr>
        <p:spPr/>
        <p:txBody>
          <a:bodyPr>
            <a:normAutofit fontScale="90000"/>
          </a:bodyPr>
          <a:lstStyle/>
          <a:p>
            <a:r>
              <a:rPr lang="en-US" dirty="0"/>
              <a:t>2.1. Requirement Determination</a:t>
            </a:r>
            <a:br>
              <a:rPr lang="en-US" dirty="0"/>
            </a:br>
            <a:br>
              <a:rPr lang="en-US" dirty="0"/>
            </a:br>
            <a:endParaRPr lang="en-US" dirty="0"/>
          </a:p>
        </p:txBody>
      </p:sp>
      <p:sp>
        <p:nvSpPr>
          <p:cNvPr id="3" name="Content Placeholder 2">
            <a:extLst>
              <a:ext uri="{FF2B5EF4-FFF2-40B4-BE49-F238E27FC236}">
                <a16:creationId xmlns:a16="http://schemas.microsoft.com/office/drawing/2014/main" id="{A55360C5-947B-4426-B526-4BE188D50779}"/>
              </a:ext>
            </a:extLst>
          </p:cNvPr>
          <p:cNvSpPr>
            <a:spLocks noGrp="1"/>
          </p:cNvSpPr>
          <p:nvPr>
            <p:ph idx="1"/>
          </p:nvPr>
        </p:nvSpPr>
        <p:spPr/>
        <p:txBody>
          <a:bodyPr/>
          <a:lstStyle/>
          <a:p>
            <a:pPr marL="0" indent="0">
              <a:buNone/>
            </a:pPr>
            <a:endParaRPr lang="en-US" dirty="0"/>
          </a:p>
          <a:p>
            <a:r>
              <a:rPr lang="en-US" dirty="0"/>
              <a:t>We figured out what the system needs by talking to customers, restaurant owners, and delivery drivers, and by looking at similar systems.</a:t>
            </a:r>
          </a:p>
          <a:p>
            <a:endParaRPr lang="en-US" dirty="0"/>
          </a:p>
          <a:p>
            <a:r>
              <a:rPr lang="en-US" dirty="0"/>
              <a:t>The requirements for the new system will be determined through stakeholder interviews, analysis of existing processes, and market research to identify industry best practices and customer expectations.</a:t>
            </a:r>
          </a:p>
          <a:p>
            <a:pPr marL="0" indent="0">
              <a:buNone/>
            </a:pPr>
            <a:endParaRPr lang="en-US" dirty="0"/>
          </a:p>
        </p:txBody>
      </p:sp>
    </p:spTree>
    <p:extLst>
      <p:ext uri="{BB962C8B-B14F-4D97-AF65-F5344CB8AC3E}">
        <p14:creationId xmlns:p14="http://schemas.microsoft.com/office/powerpoint/2010/main" val="17251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BAFD-6126-4E96-BCC4-9BA4C1015B5D}"/>
              </a:ext>
            </a:extLst>
          </p:cNvPr>
          <p:cNvSpPr>
            <a:spLocks noGrp="1"/>
          </p:cNvSpPr>
          <p:nvPr>
            <p:ph type="title"/>
          </p:nvPr>
        </p:nvSpPr>
        <p:spPr/>
        <p:txBody>
          <a:bodyPr/>
          <a:lstStyle/>
          <a:p>
            <a:r>
              <a:rPr lang="en-US" dirty="0"/>
              <a:t>2.2. Targeted Users</a:t>
            </a:r>
            <a:br>
              <a:rPr lang="en-US" dirty="0"/>
            </a:br>
            <a:endParaRPr lang="en-US" dirty="0"/>
          </a:p>
        </p:txBody>
      </p:sp>
      <p:sp>
        <p:nvSpPr>
          <p:cNvPr id="3" name="Content Placeholder 2">
            <a:extLst>
              <a:ext uri="{FF2B5EF4-FFF2-40B4-BE49-F238E27FC236}">
                <a16:creationId xmlns:a16="http://schemas.microsoft.com/office/drawing/2014/main" id="{6625F1F9-222C-42F5-8273-1FEE3136DD61}"/>
              </a:ext>
            </a:extLst>
          </p:cNvPr>
          <p:cNvSpPr>
            <a:spLocks noGrp="1"/>
          </p:cNvSpPr>
          <p:nvPr>
            <p:ph idx="1"/>
          </p:nvPr>
        </p:nvSpPr>
        <p:spPr/>
        <p:txBody>
          <a:bodyPr/>
          <a:lstStyle/>
          <a:p>
            <a:r>
              <a:rPr lang="en-US" b="1" dirty="0">
                <a:effectLst>
                  <a:outerShdw blurRad="38100" dist="38100" dir="2700000" algn="tl">
                    <a:srgbClr val="000000">
                      <a:alpha val="43137"/>
                    </a:srgbClr>
                  </a:outerShdw>
                </a:effectLst>
              </a:rPr>
              <a:t>Customers: </a:t>
            </a:r>
            <a:r>
              <a:rPr lang="en-US" dirty="0"/>
              <a:t>People who want food delivery or pickup.</a:t>
            </a:r>
          </a:p>
          <a:p>
            <a:endParaRPr lang="en-US" dirty="0"/>
          </a:p>
          <a:p>
            <a:r>
              <a:rPr lang="en-US" b="1" dirty="0">
                <a:effectLst>
                  <a:outerShdw blurRad="38100" dist="38100" dir="2700000" algn="tl">
                    <a:srgbClr val="000000">
                      <a:alpha val="43137"/>
                    </a:srgbClr>
                  </a:outerShdw>
                </a:effectLst>
              </a:rPr>
              <a:t>Restaurant Owners: </a:t>
            </a:r>
            <a:r>
              <a:rPr lang="en-US" dirty="0"/>
              <a:t>Businesses looking for a better way to manage orders.</a:t>
            </a:r>
          </a:p>
          <a:p>
            <a:pPr marL="0" indent="0">
              <a:buNone/>
            </a:pPr>
            <a:endParaRPr lang="en-US" dirty="0"/>
          </a:p>
          <a:p>
            <a:r>
              <a:rPr lang="en-US" b="1" dirty="0">
                <a:effectLst>
                  <a:outerShdw blurRad="38100" dist="38100" dir="2700000" algn="tl">
                    <a:srgbClr val="000000">
                      <a:alpha val="43137"/>
                    </a:srgbClr>
                  </a:outerShdw>
                </a:effectLst>
              </a:rPr>
              <a:t>Delivery Personnel: </a:t>
            </a:r>
            <a:r>
              <a:rPr lang="en-US" dirty="0"/>
              <a:t>Couriers responsible for delivering orders efficiently.</a:t>
            </a:r>
          </a:p>
          <a:p>
            <a:endParaRPr lang="en-US" dirty="0"/>
          </a:p>
          <a:p>
            <a:r>
              <a:rPr lang="en-US" dirty="0"/>
              <a:t>The targeted users of the new system include restaurant staff (waiters, kitchen staff, managers), customers (dine-in, online, delivery), and administrative personnel involved in system maintenance and support. The system will be designed to cater to the needs of each user group effectively.</a:t>
            </a:r>
          </a:p>
        </p:txBody>
      </p:sp>
    </p:spTree>
    <p:extLst>
      <p:ext uri="{BB962C8B-B14F-4D97-AF65-F5344CB8AC3E}">
        <p14:creationId xmlns:p14="http://schemas.microsoft.com/office/powerpoint/2010/main" val="2723234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EC3C-39A5-F9C1-3695-5208B99BD327}"/>
              </a:ext>
            </a:extLst>
          </p:cNvPr>
          <p:cNvSpPr>
            <a:spLocks noGrp="1"/>
          </p:cNvSpPr>
          <p:nvPr>
            <p:ph type="title"/>
          </p:nvPr>
        </p:nvSpPr>
        <p:spPr/>
        <p:txBody>
          <a:bodyPr/>
          <a:lstStyle/>
          <a:p>
            <a:r>
              <a:rPr lang="en-IN" dirty="0"/>
              <a:t>			thank you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233629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4426-1901-4DB4-878C-BB0944059C62}"/>
              </a:ext>
            </a:extLst>
          </p:cNvPr>
          <p:cNvSpPr>
            <a:spLocks noGrp="1"/>
          </p:cNvSpPr>
          <p:nvPr>
            <p:ph type="title"/>
          </p:nvPr>
        </p:nvSpPr>
        <p:spPr/>
        <p:txBody>
          <a:bodyPr/>
          <a:lstStyle/>
          <a:p>
            <a:r>
              <a:rPr lang="en-US" dirty="0"/>
              <a:t>Description of topic</a:t>
            </a:r>
          </a:p>
        </p:txBody>
      </p:sp>
      <p:sp>
        <p:nvSpPr>
          <p:cNvPr id="3" name="Content Placeholder 2">
            <a:extLst>
              <a:ext uri="{FF2B5EF4-FFF2-40B4-BE49-F238E27FC236}">
                <a16:creationId xmlns:a16="http://schemas.microsoft.com/office/drawing/2014/main" id="{3F544424-F70C-4E3C-B8E5-C2C5DA135499}"/>
              </a:ext>
            </a:extLst>
          </p:cNvPr>
          <p:cNvSpPr>
            <a:spLocks noGrp="1"/>
          </p:cNvSpPr>
          <p:nvPr>
            <p:ph idx="1"/>
          </p:nvPr>
        </p:nvSpPr>
        <p:spPr/>
        <p:txBody>
          <a:bodyPr>
            <a:normAutofit/>
          </a:bodyPr>
          <a:lstStyle/>
          <a:p>
            <a:r>
              <a:rPr lang="en-US" dirty="0"/>
              <a:t>1. Introduction</a:t>
            </a:r>
          </a:p>
          <a:p>
            <a:pPr lvl="1"/>
            <a:r>
              <a:rPr lang="en-US" dirty="0"/>
              <a:t>1.1. Existing System</a:t>
            </a:r>
          </a:p>
          <a:p>
            <a:pPr lvl="1"/>
            <a:r>
              <a:rPr lang="en-US" dirty="0"/>
              <a:t>1.2. Need for the New System</a:t>
            </a:r>
          </a:p>
          <a:p>
            <a:pPr lvl="1"/>
            <a:r>
              <a:rPr lang="en-US" dirty="0"/>
              <a:t>1.3. Objective of the New System</a:t>
            </a:r>
          </a:p>
          <a:p>
            <a:pPr lvl="1"/>
            <a:r>
              <a:rPr lang="en-US" dirty="0"/>
              <a:t>1.4. Problem Definition</a:t>
            </a:r>
          </a:p>
          <a:p>
            <a:pPr lvl="1"/>
            <a:r>
              <a:rPr lang="en-US" dirty="0"/>
              <a:t>1.5. Core Components</a:t>
            </a:r>
          </a:p>
          <a:p>
            <a:pPr lvl="1"/>
            <a:r>
              <a:rPr lang="en-US" dirty="0"/>
              <a:t>1.6. Project Profile</a:t>
            </a:r>
          </a:p>
          <a:p>
            <a:pPr lvl="1"/>
            <a:r>
              <a:rPr lang="en-US" dirty="0"/>
              <a:t>1.7. Assumptions and Constraints</a:t>
            </a:r>
          </a:p>
          <a:p>
            <a:pPr lvl="1"/>
            <a:r>
              <a:rPr lang="en-US" dirty="0"/>
              <a:t>1.8. Advantages and Limitations of the Proposed System</a:t>
            </a:r>
          </a:p>
          <a:p>
            <a:r>
              <a:rPr lang="en-US" dirty="0"/>
              <a:t>2. Requirement Determination &amp; Analysis</a:t>
            </a:r>
          </a:p>
          <a:p>
            <a:pPr lvl="1"/>
            <a:r>
              <a:rPr lang="en-US" dirty="0"/>
              <a:t>2.1. Requirement Determination</a:t>
            </a:r>
          </a:p>
          <a:p>
            <a:pPr lvl="1"/>
            <a:r>
              <a:rPr lang="en-US" dirty="0"/>
              <a:t>2.2. Targeted Users</a:t>
            </a:r>
          </a:p>
        </p:txBody>
      </p:sp>
    </p:spTree>
    <p:extLst>
      <p:ext uri="{BB962C8B-B14F-4D97-AF65-F5344CB8AC3E}">
        <p14:creationId xmlns:p14="http://schemas.microsoft.com/office/powerpoint/2010/main" val="36346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099D-E9D4-4A98-8D33-5188753C2F05}"/>
              </a:ext>
            </a:extLst>
          </p:cNvPr>
          <p:cNvSpPr>
            <a:spLocks noGrp="1"/>
          </p:cNvSpPr>
          <p:nvPr>
            <p:ph type="title"/>
          </p:nvPr>
        </p:nvSpPr>
        <p:spPr/>
        <p:txBody>
          <a:bodyPr/>
          <a:lstStyle/>
          <a:p>
            <a:r>
              <a:rPr lang="en-US" dirty="0"/>
              <a:t>1. Introduction</a:t>
            </a:r>
            <a:br>
              <a:rPr lang="en-US" dirty="0"/>
            </a:br>
            <a:endParaRPr lang="en-US" dirty="0"/>
          </a:p>
        </p:txBody>
      </p:sp>
      <p:sp>
        <p:nvSpPr>
          <p:cNvPr id="3" name="Content Placeholder 2">
            <a:extLst>
              <a:ext uri="{FF2B5EF4-FFF2-40B4-BE49-F238E27FC236}">
                <a16:creationId xmlns:a16="http://schemas.microsoft.com/office/drawing/2014/main" id="{79410DBE-6F7D-4FE9-BEA5-1B51FE505332}"/>
              </a:ext>
            </a:extLst>
          </p:cNvPr>
          <p:cNvSpPr>
            <a:spLocks noGrp="1"/>
          </p:cNvSpPr>
          <p:nvPr>
            <p:ph idx="1"/>
          </p:nvPr>
        </p:nvSpPr>
        <p:spPr/>
        <p:txBody>
          <a:bodyPr/>
          <a:lstStyle/>
          <a:p>
            <a:r>
              <a:rPr lang="en-US" dirty="0"/>
              <a:t>🍴Fork N Spoon Restro is a restaurant food ordering Website that provide step door delivering of Delicious Food From the Restaurant to your HOME all made possible by 🍴 Fork N Spoon Restro. Our Website is an online marketplace that connects people who want to Food from their homes. </a:t>
            </a:r>
          </a:p>
          <a:p>
            <a:endParaRPr lang="en-US" dirty="0"/>
          </a:p>
          <a:p>
            <a:r>
              <a:rPr lang="en-US" dirty="0"/>
              <a:t>🍴 Fork N Spoon Restro is an Restaurant which provide Online Services Of Delivering the Food. It acts as an intermediary between those who want to order food directly from the home.</a:t>
            </a:r>
          </a:p>
          <a:p>
            <a:endParaRPr lang="en-US" dirty="0"/>
          </a:p>
        </p:txBody>
      </p:sp>
    </p:spTree>
    <p:extLst>
      <p:ext uri="{BB962C8B-B14F-4D97-AF65-F5344CB8AC3E}">
        <p14:creationId xmlns:p14="http://schemas.microsoft.com/office/powerpoint/2010/main" val="376809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28F6-FD69-4C7E-A498-71C3DADB5960}"/>
              </a:ext>
            </a:extLst>
          </p:cNvPr>
          <p:cNvSpPr>
            <a:spLocks noGrp="1"/>
          </p:cNvSpPr>
          <p:nvPr>
            <p:ph type="title"/>
          </p:nvPr>
        </p:nvSpPr>
        <p:spPr/>
        <p:txBody>
          <a:bodyPr/>
          <a:lstStyle/>
          <a:p>
            <a:r>
              <a:rPr lang="en-US" dirty="0"/>
              <a:t>1.1. Existing System</a:t>
            </a:r>
          </a:p>
        </p:txBody>
      </p:sp>
      <p:sp>
        <p:nvSpPr>
          <p:cNvPr id="3" name="Content Placeholder 2">
            <a:extLst>
              <a:ext uri="{FF2B5EF4-FFF2-40B4-BE49-F238E27FC236}">
                <a16:creationId xmlns:a16="http://schemas.microsoft.com/office/drawing/2014/main" id="{1B5419F7-0DE6-485D-922D-B4B226687860}"/>
              </a:ext>
            </a:extLst>
          </p:cNvPr>
          <p:cNvSpPr>
            <a:spLocks noGrp="1"/>
          </p:cNvSpPr>
          <p:nvPr>
            <p:ph idx="1"/>
          </p:nvPr>
        </p:nvSpPr>
        <p:spPr/>
        <p:txBody>
          <a:bodyPr/>
          <a:lstStyle/>
          <a:p>
            <a:r>
              <a:rPr lang="en-US" dirty="0"/>
              <a:t>The current restaurant food ordering system relies primarily on manual order-taking methods, such as pen and paper or basic POS systems. While these systems serve the basic needs of order processing, they often lack efficiency, accuracy, and the ability to handle modern customer demands, such as online ordering and delivery services.</a:t>
            </a:r>
          </a:p>
          <a:p>
            <a:endParaRPr lang="en-US" dirty="0"/>
          </a:p>
          <a:p>
            <a:r>
              <a:rPr lang="en-US" dirty="0"/>
              <a:t>The current food ordering system relies on traditional methods, such as phone orders or in-person visits to restaurants.</a:t>
            </a:r>
          </a:p>
          <a:p>
            <a:endParaRPr lang="en-US" dirty="0"/>
          </a:p>
        </p:txBody>
      </p:sp>
    </p:spTree>
    <p:extLst>
      <p:ext uri="{BB962C8B-B14F-4D97-AF65-F5344CB8AC3E}">
        <p14:creationId xmlns:p14="http://schemas.microsoft.com/office/powerpoint/2010/main" val="127132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A55B-6C07-4E0B-B6D4-DD275D00F6A3}"/>
              </a:ext>
            </a:extLst>
          </p:cNvPr>
          <p:cNvSpPr>
            <a:spLocks noGrp="1"/>
          </p:cNvSpPr>
          <p:nvPr>
            <p:ph type="title"/>
          </p:nvPr>
        </p:nvSpPr>
        <p:spPr/>
        <p:txBody>
          <a:bodyPr/>
          <a:lstStyle/>
          <a:p>
            <a:r>
              <a:rPr lang="en-US" dirty="0"/>
              <a:t>1.2. Need for the New System</a:t>
            </a:r>
          </a:p>
        </p:txBody>
      </p:sp>
      <p:sp>
        <p:nvSpPr>
          <p:cNvPr id="3" name="Content Placeholder 2">
            <a:extLst>
              <a:ext uri="{FF2B5EF4-FFF2-40B4-BE49-F238E27FC236}">
                <a16:creationId xmlns:a16="http://schemas.microsoft.com/office/drawing/2014/main" id="{13C33C15-9671-42EE-863F-E586E62433EB}"/>
              </a:ext>
            </a:extLst>
          </p:cNvPr>
          <p:cNvSpPr>
            <a:spLocks noGrp="1"/>
          </p:cNvSpPr>
          <p:nvPr>
            <p:ph idx="1"/>
          </p:nvPr>
        </p:nvSpPr>
        <p:spPr/>
        <p:txBody>
          <a:bodyPr>
            <a:normAutofit fontScale="92500" lnSpcReduction="10000"/>
          </a:bodyPr>
          <a:lstStyle/>
          <a:p>
            <a:r>
              <a:rPr lang="en-US" dirty="0"/>
              <a:t>With more people using smartphones and the internet, there's a demand for a simpler way to order food online. The new system will make it easier for customers to order and for restaurants to manage those orders.</a:t>
            </a:r>
          </a:p>
          <a:p>
            <a:endParaRPr lang="en-US" dirty="0"/>
          </a:p>
          <a:p>
            <a:r>
              <a:rPr lang="en-US" dirty="0"/>
              <a:t>With the evolving technology and changing consumer preferences, there is a need for a more efficient and user-friendly food ordering system that can streamline the ordering process and provide a better experience for both customers and restaurant owners.</a:t>
            </a:r>
          </a:p>
          <a:p>
            <a:endParaRPr lang="en-US" dirty="0"/>
          </a:p>
          <a:p>
            <a:r>
              <a:rPr lang="en-US" dirty="0"/>
              <a:t>The need for a new system arises from the limitations of the existing system. The restaurant industry is evolving rapidly, with customers expecting convenient online ordering, efficient delivery services, and personalized experiences. A new system is required to streamline operations, enhance customer satisfaction, and stay competitive in the market.</a:t>
            </a:r>
          </a:p>
        </p:txBody>
      </p:sp>
    </p:spTree>
    <p:extLst>
      <p:ext uri="{BB962C8B-B14F-4D97-AF65-F5344CB8AC3E}">
        <p14:creationId xmlns:p14="http://schemas.microsoft.com/office/powerpoint/2010/main" val="230422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CD73-D776-4811-B61B-6430AE129860}"/>
              </a:ext>
            </a:extLst>
          </p:cNvPr>
          <p:cNvSpPr>
            <a:spLocks noGrp="1"/>
          </p:cNvSpPr>
          <p:nvPr>
            <p:ph type="title"/>
          </p:nvPr>
        </p:nvSpPr>
        <p:spPr/>
        <p:txBody>
          <a:bodyPr/>
          <a:lstStyle/>
          <a:p>
            <a:r>
              <a:rPr lang="en-US" dirty="0"/>
              <a:t>1.3. Objective of the New System</a:t>
            </a:r>
          </a:p>
        </p:txBody>
      </p:sp>
      <p:sp>
        <p:nvSpPr>
          <p:cNvPr id="3" name="Content Placeholder 2">
            <a:extLst>
              <a:ext uri="{FF2B5EF4-FFF2-40B4-BE49-F238E27FC236}">
                <a16:creationId xmlns:a16="http://schemas.microsoft.com/office/drawing/2014/main" id="{AA71C05E-DE02-4851-B6ED-9140892DE09E}"/>
              </a:ext>
            </a:extLst>
          </p:cNvPr>
          <p:cNvSpPr>
            <a:spLocks noGrp="1"/>
          </p:cNvSpPr>
          <p:nvPr>
            <p:ph idx="1"/>
          </p:nvPr>
        </p:nvSpPr>
        <p:spPr/>
        <p:txBody>
          <a:bodyPr>
            <a:normAutofit lnSpcReduction="10000"/>
          </a:bodyPr>
          <a:lstStyle/>
          <a:p>
            <a:r>
              <a:rPr lang="en-US" dirty="0"/>
              <a:t>The primary objective of the new food ordering system is to provide a convenient, efficient, and seamless platform for customers to place orders and for restaurant owners to manage orders, menus, and deliveries.</a:t>
            </a:r>
          </a:p>
          <a:p>
            <a:endParaRPr lang="en-US" dirty="0"/>
          </a:p>
          <a:p>
            <a:r>
              <a:rPr lang="en-US" dirty="0"/>
              <a:t>The main goal is to create a website and apps where customers can easily choose dishes, pay online, and track their orders. For restaurants, it's about having a tool to manage their menu, receive orders, and track deliveries efficiently.</a:t>
            </a:r>
          </a:p>
          <a:p>
            <a:endParaRPr lang="en-US" dirty="0"/>
          </a:p>
          <a:p>
            <a:r>
              <a:rPr lang="en-US" dirty="0"/>
              <a:t>The objective of the new system is to modernize the restaurant's food ordering process, improve efficiency, accuracy, and customer experience. By implementing a comprehensive system that integrates online ordering, delivery management, inventory tracking, and customer relationship management, the restaurant aims to enhance its overall operations and increase profitability.</a:t>
            </a:r>
          </a:p>
        </p:txBody>
      </p:sp>
    </p:spTree>
    <p:extLst>
      <p:ext uri="{BB962C8B-B14F-4D97-AF65-F5344CB8AC3E}">
        <p14:creationId xmlns:p14="http://schemas.microsoft.com/office/powerpoint/2010/main" val="17437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9B0C-308A-4A84-8B19-123B0B1FC5F6}"/>
              </a:ext>
            </a:extLst>
          </p:cNvPr>
          <p:cNvSpPr>
            <a:spLocks noGrp="1"/>
          </p:cNvSpPr>
          <p:nvPr>
            <p:ph type="title"/>
          </p:nvPr>
        </p:nvSpPr>
        <p:spPr/>
        <p:txBody>
          <a:bodyPr/>
          <a:lstStyle/>
          <a:p>
            <a:r>
              <a:rPr lang="en-US" dirty="0"/>
              <a:t>1.4. Problem Definition</a:t>
            </a:r>
            <a:br>
              <a:rPr lang="en-US" dirty="0"/>
            </a:br>
            <a:endParaRPr lang="en-US" dirty="0"/>
          </a:p>
        </p:txBody>
      </p:sp>
      <p:sp>
        <p:nvSpPr>
          <p:cNvPr id="3" name="Content Placeholder 2">
            <a:extLst>
              <a:ext uri="{FF2B5EF4-FFF2-40B4-BE49-F238E27FC236}">
                <a16:creationId xmlns:a16="http://schemas.microsoft.com/office/drawing/2014/main" id="{45A1662A-308D-4551-8EBE-8746275DAA59}"/>
              </a:ext>
            </a:extLst>
          </p:cNvPr>
          <p:cNvSpPr>
            <a:spLocks noGrp="1"/>
          </p:cNvSpPr>
          <p:nvPr>
            <p:ph idx="1"/>
          </p:nvPr>
        </p:nvSpPr>
        <p:spPr/>
        <p:txBody>
          <a:bodyPr/>
          <a:lstStyle/>
          <a:p>
            <a:r>
              <a:rPr lang="en-US" dirty="0"/>
              <a:t>Common issues with the current system include mistakes in orders, long wait times, and difficulty in tracking orders. The new system aims to solve these problems.</a:t>
            </a:r>
          </a:p>
          <a:p>
            <a:endParaRPr lang="en-US" dirty="0"/>
          </a:p>
          <a:p>
            <a:r>
              <a:rPr lang="en-US" dirty="0"/>
              <a:t>The current system suffers from inefficiencies in order processing, lack of integration with modern technologies, and inability to meet customer expectations. These problems result in delayed orders, errors in inventory management, and dissatisfied customers. The new system seeks to address these challenges by providing a unified platform for all aspects of restaurant operations.</a:t>
            </a:r>
          </a:p>
        </p:txBody>
      </p:sp>
    </p:spTree>
    <p:extLst>
      <p:ext uri="{BB962C8B-B14F-4D97-AF65-F5344CB8AC3E}">
        <p14:creationId xmlns:p14="http://schemas.microsoft.com/office/powerpoint/2010/main" val="136702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9E59-84F7-4C6A-8A00-574EA2778605}"/>
              </a:ext>
            </a:extLst>
          </p:cNvPr>
          <p:cNvSpPr>
            <a:spLocks noGrp="1"/>
          </p:cNvSpPr>
          <p:nvPr>
            <p:ph type="title"/>
          </p:nvPr>
        </p:nvSpPr>
        <p:spPr/>
        <p:txBody>
          <a:bodyPr/>
          <a:lstStyle/>
          <a:p>
            <a:r>
              <a:rPr lang="en-US" dirty="0"/>
              <a:t>1.5. Core Components</a:t>
            </a:r>
            <a:br>
              <a:rPr lang="en-US" dirty="0"/>
            </a:br>
            <a:endParaRPr lang="en-US" dirty="0"/>
          </a:p>
        </p:txBody>
      </p:sp>
      <p:sp>
        <p:nvSpPr>
          <p:cNvPr id="3" name="Content Placeholder 2">
            <a:extLst>
              <a:ext uri="{FF2B5EF4-FFF2-40B4-BE49-F238E27FC236}">
                <a16:creationId xmlns:a16="http://schemas.microsoft.com/office/drawing/2014/main" id="{18BCF6D6-1F1F-4B6C-94C7-CB190D4C10E7}"/>
              </a:ext>
            </a:extLst>
          </p:cNvPr>
          <p:cNvSpPr>
            <a:spLocks noGrp="1"/>
          </p:cNvSpPr>
          <p:nvPr>
            <p:ph idx="1"/>
          </p:nvPr>
        </p:nvSpPr>
        <p:spPr/>
        <p:txBody>
          <a:bodyPr>
            <a:normAutofit fontScale="92500" lnSpcReduction="10000"/>
          </a:bodyPr>
          <a:lstStyle/>
          <a:p>
            <a:r>
              <a:rPr lang="en-US" b="1" dirty="0">
                <a:effectLst>
                  <a:outerShdw blurRad="38100" dist="38100" dir="2700000" algn="tl">
                    <a:srgbClr val="000000">
                      <a:alpha val="43137"/>
                    </a:srgbClr>
                  </a:outerShdw>
                </a:effectLst>
              </a:rPr>
              <a:t>User-Facing Application: </a:t>
            </a:r>
            <a:r>
              <a:rPr lang="en-US" dirty="0"/>
              <a:t>A user-friendly interface for customers to browse menus, place orders, make payments, and track their orders.</a:t>
            </a:r>
          </a:p>
          <a:p>
            <a:pPr marL="0" indent="0">
              <a:buNone/>
            </a:pPr>
            <a:endParaRPr lang="en-US" dirty="0"/>
          </a:p>
          <a:p>
            <a:r>
              <a:rPr lang="en-US" b="1" dirty="0">
                <a:effectLst>
                  <a:outerShdw blurRad="38100" dist="38100" dir="2700000" algn="tl">
                    <a:srgbClr val="000000">
                      <a:alpha val="43137"/>
                    </a:srgbClr>
                  </a:outerShdw>
                </a:effectLst>
              </a:rPr>
              <a:t>Restaurant Management System: </a:t>
            </a:r>
            <a:r>
              <a:rPr lang="en-US" dirty="0"/>
              <a:t>A dashboard for restaurant owners to manage menus, update item availability, view and process orders, and monitor performance metrics.</a:t>
            </a:r>
          </a:p>
          <a:p>
            <a:pPr marL="0" indent="0">
              <a:buNone/>
            </a:pPr>
            <a:endParaRPr lang="en-US" dirty="0"/>
          </a:p>
          <a:p>
            <a:r>
              <a:rPr lang="en-US" b="1" dirty="0">
                <a:effectLst>
                  <a:outerShdw blurRad="38100" dist="38100" dir="2700000" algn="tl">
                    <a:srgbClr val="000000">
                      <a:alpha val="43137"/>
                    </a:srgbClr>
                  </a:outerShdw>
                </a:effectLst>
              </a:rPr>
              <a:t>Order Fulfillment System: </a:t>
            </a:r>
            <a:r>
              <a:rPr lang="en-US" dirty="0"/>
              <a:t>Backend infrastructure to process orders, manage inventory, assign delivery personnel, and facilitate communication between customers, restaurants, and delivery staff.</a:t>
            </a:r>
          </a:p>
          <a:p>
            <a:pPr marL="0" indent="0">
              <a:buNone/>
            </a:pPr>
            <a:endParaRPr lang="en-US" dirty="0"/>
          </a:p>
          <a:p>
            <a:r>
              <a:rPr lang="en-US" dirty="0"/>
              <a:t>The new system will have a user-friendly web for customers, a dashboard for restaurant owners, and a backend system to process orders and manage deliveries.</a:t>
            </a:r>
          </a:p>
        </p:txBody>
      </p:sp>
    </p:spTree>
    <p:extLst>
      <p:ext uri="{BB962C8B-B14F-4D97-AF65-F5344CB8AC3E}">
        <p14:creationId xmlns:p14="http://schemas.microsoft.com/office/powerpoint/2010/main" val="74908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8BCC-0D45-47F2-9D7A-40B6EDD17D40}"/>
              </a:ext>
            </a:extLst>
          </p:cNvPr>
          <p:cNvSpPr>
            <a:spLocks noGrp="1"/>
          </p:cNvSpPr>
          <p:nvPr>
            <p:ph type="title"/>
          </p:nvPr>
        </p:nvSpPr>
        <p:spPr/>
        <p:txBody>
          <a:bodyPr/>
          <a:lstStyle/>
          <a:p>
            <a:r>
              <a:rPr lang="en-US" dirty="0"/>
              <a:t>1.6. Project Profile</a:t>
            </a:r>
            <a:br>
              <a:rPr lang="en-US" dirty="0"/>
            </a:br>
            <a:endParaRPr lang="en-US" dirty="0"/>
          </a:p>
        </p:txBody>
      </p:sp>
      <p:sp>
        <p:nvSpPr>
          <p:cNvPr id="3" name="Content Placeholder 2">
            <a:extLst>
              <a:ext uri="{FF2B5EF4-FFF2-40B4-BE49-F238E27FC236}">
                <a16:creationId xmlns:a16="http://schemas.microsoft.com/office/drawing/2014/main" id="{DB2801D9-576F-4495-9CE5-18649BC3D7F2}"/>
              </a:ext>
            </a:extLst>
          </p:cNvPr>
          <p:cNvSpPr>
            <a:spLocks noGrp="1"/>
          </p:cNvSpPr>
          <p:nvPr>
            <p:ph idx="1"/>
          </p:nvPr>
        </p:nvSpPr>
        <p:spPr/>
        <p:txBody>
          <a:bodyPr/>
          <a:lstStyle/>
          <a:p>
            <a:r>
              <a:rPr lang="en-US" dirty="0"/>
              <a:t>The project involves the development and implementation of a comprehensive restaurant food ordering system. It will require collaboration between software developers, restaurant staff, and management to ensure successful deployment and adoption of the new system.</a:t>
            </a:r>
          </a:p>
          <a:p>
            <a:endParaRPr lang="en-US" dirty="0"/>
          </a:p>
          <a:p>
            <a:r>
              <a:rPr lang="en-US" dirty="0"/>
              <a:t>We're building a website and mobile apps for both iOS and Android. Initially, we'll launch in one city and expand later.</a:t>
            </a:r>
          </a:p>
          <a:p>
            <a:endParaRPr lang="en-US" dirty="0"/>
          </a:p>
        </p:txBody>
      </p:sp>
    </p:spTree>
    <p:extLst>
      <p:ext uri="{BB962C8B-B14F-4D97-AF65-F5344CB8AC3E}">
        <p14:creationId xmlns:p14="http://schemas.microsoft.com/office/powerpoint/2010/main" val="1389566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256</TotalTime>
  <Words>1145</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Rockwell</vt:lpstr>
      <vt:lpstr>Rockwell Condensed</vt:lpstr>
      <vt:lpstr>Wingdings</vt:lpstr>
      <vt:lpstr>Wood Type</vt:lpstr>
      <vt:lpstr>Fork N Spoon Restro</vt:lpstr>
      <vt:lpstr>Description of topic</vt:lpstr>
      <vt:lpstr>1. Introduction </vt:lpstr>
      <vt:lpstr>1.1. Existing System</vt:lpstr>
      <vt:lpstr>1.2. Need for the New System</vt:lpstr>
      <vt:lpstr>1.3. Objective of the New System</vt:lpstr>
      <vt:lpstr>1.4. Problem Definition </vt:lpstr>
      <vt:lpstr>1.5. Core Components </vt:lpstr>
      <vt:lpstr>1.6. Project Profile </vt:lpstr>
      <vt:lpstr>1.7. Assumptions and Constraints </vt:lpstr>
      <vt:lpstr>1.8. Advantages and Limitations of the Proposed System</vt:lpstr>
      <vt:lpstr>2.Requirement Determination &amp; Analysis</vt:lpstr>
      <vt:lpstr>2.1. Requirement Determination  </vt:lpstr>
      <vt:lpstr>2.2. Targeted Users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FAIZAN</dc:creator>
  <cp:lastModifiedBy>ANKIT PATEL</cp:lastModifiedBy>
  <cp:revision>11</cp:revision>
  <dcterms:created xsi:type="dcterms:W3CDTF">2024-03-15T15:44:05Z</dcterms:created>
  <dcterms:modified xsi:type="dcterms:W3CDTF">2024-03-27T17:49:43Z</dcterms:modified>
</cp:coreProperties>
</file>