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3"/>
  </p:notesMasterIdLst>
  <p:sldIdLst>
    <p:sldId id="256" r:id="rId2"/>
    <p:sldId id="264" r:id="rId3"/>
    <p:sldId id="257" r:id="rId4"/>
    <p:sldId id="265" r:id="rId5"/>
    <p:sldId id="258" r:id="rId6"/>
    <p:sldId id="269" r:id="rId7"/>
    <p:sldId id="266" r:id="rId8"/>
    <p:sldId id="267" r:id="rId9"/>
    <p:sldId id="268" r:id="rId10"/>
    <p:sldId id="270" r:id="rId11"/>
    <p:sldId id="271" r:id="rId12"/>
    <p:sldId id="260" r:id="rId13"/>
    <p:sldId id="272" r:id="rId14"/>
    <p:sldId id="276" r:id="rId15"/>
    <p:sldId id="259" r:id="rId16"/>
    <p:sldId id="273" r:id="rId17"/>
    <p:sldId id="274" r:id="rId18"/>
    <p:sldId id="275" r:id="rId19"/>
    <p:sldId id="277" r:id="rId20"/>
    <p:sldId id="261" r:id="rId21"/>
    <p:sldId id="26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B95"/>
    <a:srgbClr val="2E9C22"/>
    <a:srgbClr val="0113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8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014A99-8798-4C72-AA5E-B470C0390697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6B1E1F-90DA-4226-81B5-78A593BC8789}">
      <dgm:prSet phldrT="[Text]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Dry AMD</a:t>
          </a:r>
        </a:p>
      </dgm:t>
    </dgm:pt>
    <dgm:pt modelId="{870D929C-55D4-4610-8C78-3B44F251891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Normal</a:t>
          </a:r>
        </a:p>
      </dgm:t>
    </dgm:pt>
    <dgm:pt modelId="{70FA0CC4-A037-45DF-8718-F2B412EA5DAF}">
      <dgm:prSet phldrT="[Text]"/>
      <dgm:spPr/>
      <dgm:t>
        <a:bodyPr/>
        <a:lstStyle/>
        <a:p>
          <a:pPr>
            <a:buNone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Examined eye conditions</a:t>
          </a:r>
        </a:p>
      </dgm:t>
    </dgm:pt>
    <dgm:pt modelId="{E7F5B5C9-4486-44E6-96F2-9B21903FACE7}" type="sibTrans" cxnId="{C58BB239-FC09-4CA8-930B-A9CE3D764122}">
      <dgm:prSet/>
      <dgm:spPr/>
      <dgm:t>
        <a:bodyPr/>
        <a:lstStyle/>
        <a:p>
          <a:endParaRPr lang="en-US"/>
        </a:p>
      </dgm:t>
    </dgm:pt>
    <dgm:pt modelId="{D11DEB1D-B555-474B-82D2-68EB1A1B5DE2}" type="parTrans" cxnId="{C58BB239-FC09-4CA8-930B-A9CE3D764122}">
      <dgm:prSet/>
      <dgm:spPr/>
      <dgm:t>
        <a:bodyPr/>
        <a:lstStyle/>
        <a:p>
          <a:endParaRPr lang="en-US"/>
        </a:p>
      </dgm:t>
    </dgm:pt>
    <dgm:pt modelId="{023865C5-9CC5-4942-BF69-6B2CAE316E69}" type="sibTrans" cxnId="{F97359A3-947A-4635-84E6-75287838DC7B}">
      <dgm:prSet/>
      <dgm:spPr/>
      <dgm:t>
        <a:bodyPr/>
        <a:lstStyle/>
        <a:p>
          <a:endParaRPr lang="en-US"/>
        </a:p>
      </dgm:t>
    </dgm:pt>
    <dgm:pt modelId="{74B9CAC5-4733-46E9-81EE-F4EAE33D089B}" type="parTrans" cxnId="{F97359A3-947A-4635-84E6-75287838DC7B}">
      <dgm:prSet/>
      <dgm:spPr/>
      <dgm:t>
        <a:bodyPr/>
        <a:lstStyle/>
        <a:p>
          <a:endParaRPr lang="en-US"/>
        </a:p>
      </dgm:t>
    </dgm:pt>
    <dgm:pt modelId="{811E2251-D0FD-450E-82DE-2347AE03D800}" type="sibTrans" cxnId="{DB0FC206-3679-42EB-9621-F4331A4E4EB6}">
      <dgm:prSet/>
      <dgm:spPr/>
      <dgm:t>
        <a:bodyPr/>
        <a:lstStyle/>
        <a:p>
          <a:endParaRPr lang="en-US"/>
        </a:p>
      </dgm:t>
    </dgm:pt>
    <dgm:pt modelId="{76C03276-D265-42B4-A180-8E7A705FE263}" type="parTrans" cxnId="{DB0FC206-3679-42EB-9621-F4331A4E4EB6}">
      <dgm:prSet/>
      <dgm:spPr/>
      <dgm:t>
        <a:bodyPr/>
        <a:lstStyle/>
        <a:p>
          <a:endParaRPr lang="en-US"/>
        </a:p>
      </dgm:t>
    </dgm:pt>
    <dgm:pt modelId="{F19653A9-1F64-42FA-8CA4-B773904E089A}">
      <dgm:prSet phldrT="[Text]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Wet AMD</a:t>
          </a:r>
        </a:p>
      </dgm:t>
    </dgm:pt>
    <dgm:pt modelId="{5610245B-5CE7-4B33-9E79-C859A54DF766}" type="sibTrans" cxnId="{8AE385A4-823D-4684-AFA8-52945B64D67A}">
      <dgm:prSet/>
      <dgm:spPr/>
      <dgm:t>
        <a:bodyPr/>
        <a:lstStyle/>
        <a:p>
          <a:endParaRPr lang="en-US"/>
        </a:p>
      </dgm:t>
    </dgm:pt>
    <dgm:pt modelId="{66561049-EA7B-46EE-97ED-D6E661A7E2D5}" type="parTrans" cxnId="{8AE385A4-823D-4684-AFA8-52945B64D67A}">
      <dgm:prSet/>
      <dgm:spPr/>
      <dgm:t>
        <a:bodyPr/>
        <a:lstStyle/>
        <a:p>
          <a:endParaRPr lang="en-US"/>
        </a:p>
      </dgm:t>
    </dgm:pt>
    <dgm:pt modelId="{722D713F-ACE7-4DB7-B88C-05A42F19D9CF}" type="pres">
      <dgm:prSet presAssocID="{13014A99-8798-4C72-AA5E-B470C039069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2B67301-F6FD-4F93-BDE0-E3D8A931F978}" type="pres">
      <dgm:prSet presAssocID="{70FA0CC4-A037-45DF-8718-F2B412EA5DAF}" presName="root1" presStyleCnt="0"/>
      <dgm:spPr/>
    </dgm:pt>
    <dgm:pt modelId="{1A13CD65-3B8E-4A65-A1EE-7593208E7A74}" type="pres">
      <dgm:prSet presAssocID="{70FA0CC4-A037-45DF-8718-F2B412EA5DAF}" presName="LevelOneTextNode" presStyleLbl="node0" presStyleIdx="0" presStyleCnt="1">
        <dgm:presLayoutVars>
          <dgm:chPref val="3"/>
        </dgm:presLayoutVars>
      </dgm:prSet>
      <dgm:spPr/>
    </dgm:pt>
    <dgm:pt modelId="{E7C0463D-3DFD-49B2-9FEB-BCE88F93174A}" type="pres">
      <dgm:prSet presAssocID="{70FA0CC4-A037-45DF-8718-F2B412EA5DAF}" presName="level2hierChild" presStyleCnt="0"/>
      <dgm:spPr/>
    </dgm:pt>
    <dgm:pt modelId="{977D3E90-8E0C-4F03-88B6-0BEF639FE424}" type="pres">
      <dgm:prSet presAssocID="{76C03276-D265-42B4-A180-8E7A705FE263}" presName="conn2-1" presStyleLbl="parChTrans1D2" presStyleIdx="0" presStyleCnt="3"/>
      <dgm:spPr/>
    </dgm:pt>
    <dgm:pt modelId="{8FB3F725-0BA3-425D-9105-D0D5AB8BA817}" type="pres">
      <dgm:prSet presAssocID="{76C03276-D265-42B4-A180-8E7A705FE263}" presName="connTx" presStyleLbl="parChTrans1D2" presStyleIdx="0" presStyleCnt="3"/>
      <dgm:spPr/>
    </dgm:pt>
    <dgm:pt modelId="{069F5C6C-4EBB-4D5B-937E-64EE9EA2C2C9}" type="pres">
      <dgm:prSet presAssocID="{870D929C-55D4-4610-8C78-3B44F251891E}" presName="root2" presStyleCnt="0"/>
      <dgm:spPr/>
    </dgm:pt>
    <dgm:pt modelId="{BBFC5EDA-FA94-4F9C-9E96-6D675004B45C}" type="pres">
      <dgm:prSet presAssocID="{870D929C-55D4-4610-8C78-3B44F251891E}" presName="LevelTwoTextNode" presStyleLbl="node2" presStyleIdx="0" presStyleCnt="3">
        <dgm:presLayoutVars>
          <dgm:chPref val="3"/>
        </dgm:presLayoutVars>
      </dgm:prSet>
      <dgm:spPr/>
    </dgm:pt>
    <dgm:pt modelId="{E9FC120F-CEE7-485E-AA14-15E8A63D2A25}" type="pres">
      <dgm:prSet presAssocID="{870D929C-55D4-4610-8C78-3B44F251891E}" presName="level3hierChild" presStyleCnt="0"/>
      <dgm:spPr/>
    </dgm:pt>
    <dgm:pt modelId="{6E273EB3-DA79-45AC-89A6-E82F3A53C365}" type="pres">
      <dgm:prSet presAssocID="{74B9CAC5-4733-46E9-81EE-F4EAE33D089B}" presName="conn2-1" presStyleLbl="parChTrans1D2" presStyleIdx="1" presStyleCnt="3"/>
      <dgm:spPr/>
    </dgm:pt>
    <dgm:pt modelId="{E6EACABA-E171-484A-874E-0B71C47EC057}" type="pres">
      <dgm:prSet presAssocID="{74B9CAC5-4733-46E9-81EE-F4EAE33D089B}" presName="connTx" presStyleLbl="parChTrans1D2" presStyleIdx="1" presStyleCnt="3"/>
      <dgm:spPr/>
    </dgm:pt>
    <dgm:pt modelId="{E8840EF0-D4BB-46BD-A855-DD98675C69CA}" type="pres">
      <dgm:prSet presAssocID="{DC6B1E1F-90DA-4226-81B5-78A593BC8789}" presName="root2" presStyleCnt="0"/>
      <dgm:spPr/>
    </dgm:pt>
    <dgm:pt modelId="{9619BF51-A6CA-4FF8-8E30-CE48AF01F0F8}" type="pres">
      <dgm:prSet presAssocID="{DC6B1E1F-90DA-4226-81B5-78A593BC8789}" presName="LevelTwoTextNode" presStyleLbl="node2" presStyleIdx="1" presStyleCnt="3">
        <dgm:presLayoutVars>
          <dgm:chPref val="3"/>
        </dgm:presLayoutVars>
      </dgm:prSet>
      <dgm:spPr/>
    </dgm:pt>
    <dgm:pt modelId="{6C52C6C0-527C-487B-97DB-73B85AD3A4DE}" type="pres">
      <dgm:prSet presAssocID="{DC6B1E1F-90DA-4226-81B5-78A593BC8789}" presName="level3hierChild" presStyleCnt="0"/>
      <dgm:spPr/>
    </dgm:pt>
    <dgm:pt modelId="{D6C60FBC-EF1D-4643-B268-73C2812D8CF2}" type="pres">
      <dgm:prSet presAssocID="{66561049-EA7B-46EE-97ED-D6E661A7E2D5}" presName="conn2-1" presStyleLbl="parChTrans1D2" presStyleIdx="2" presStyleCnt="3"/>
      <dgm:spPr/>
    </dgm:pt>
    <dgm:pt modelId="{A9EAF311-24CA-4908-AB76-EF0BF4F14E18}" type="pres">
      <dgm:prSet presAssocID="{66561049-EA7B-46EE-97ED-D6E661A7E2D5}" presName="connTx" presStyleLbl="parChTrans1D2" presStyleIdx="2" presStyleCnt="3"/>
      <dgm:spPr/>
    </dgm:pt>
    <dgm:pt modelId="{FD9A058D-CDB6-44D8-A27F-7B81690089F6}" type="pres">
      <dgm:prSet presAssocID="{F19653A9-1F64-42FA-8CA4-B773904E089A}" presName="root2" presStyleCnt="0"/>
      <dgm:spPr/>
    </dgm:pt>
    <dgm:pt modelId="{2E5C0FFF-D2A0-4E1B-908C-18111493AEAE}" type="pres">
      <dgm:prSet presAssocID="{F19653A9-1F64-42FA-8CA4-B773904E089A}" presName="LevelTwoTextNode" presStyleLbl="node2" presStyleIdx="2" presStyleCnt="3">
        <dgm:presLayoutVars>
          <dgm:chPref val="3"/>
        </dgm:presLayoutVars>
      </dgm:prSet>
      <dgm:spPr/>
    </dgm:pt>
    <dgm:pt modelId="{56962966-C1F8-4FB0-A243-23A58D73BF7F}" type="pres">
      <dgm:prSet presAssocID="{F19653A9-1F64-42FA-8CA4-B773904E089A}" presName="level3hierChild" presStyleCnt="0"/>
      <dgm:spPr/>
    </dgm:pt>
  </dgm:ptLst>
  <dgm:cxnLst>
    <dgm:cxn modelId="{DB0FC206-3679-42EB-9621-F4331A4E4EB6}" srcId="{70FA0CC4-A037-45DF-8718-F2B412EA5DAF}" destId="{870D929C-55D4-4610-8C78-3B44F251891E}" srcOrd="0" destOrd="0" parTransId="{76C03276-D265-42B4-A180-8E7A705FE263}" sibTransId="{811E2251-D0FD-450E-82DE-2347AE03D800}"/>
    <dgm:cxn modelId="{9220540A-4353-46B9-91EF-AFB2E8B463E1}" type="presOf" srcId="{74B9CAC5-4733-46E9-81EE-F4EAE33D089B}" destId="{6E273EB3-DA79-45AC-89A6-E82F3A53C365}" srcOrd="0" destOrd="0" presId="urn:microsoft.com/office/officeart/2008/layout/HorizontalMultiLevelHierarchy"/>
    <dgm:cxn modelId="{A0323C10-23E8-4610-A3A0-78D1A009BAF5}" type="presOf" srcId="{76C03276-D265-42B4-A180-8E7A705FE263}" destId="{8FB3F725-0BA3-425D-9105-D0D5AB8BA817}" srcOrd="1" destOrd="0" presId="urn:microsoft.com/office/officeart/2008/layout/HorizontalMultiLevelHierarchy"/>
    <dgm:cxn modelId="{33A63D12-758D-4FCB-98BB-729D936B64A3}" type="presOf" srcId="{13014A99-8798-4C72-AA5E-B470C0390697}" destId="{722D713F-ACE7-4DB7-B88C-05A42F19D9CF}" srcOrd="0" destOrd="0" presId="urn:microsoft.com/office/officeart/2008/layout/HorizontalMultiLevelHierarchy"/>
    <dgm:cxn modelId="{C58BB239-FC09-4CA8-930B-A9CE3D764122}" srcId="{13014A99-8798-4C72-AA5E-B470C0390697}" destId="{70FA0CC4-A037-45DF-8718-F2B412EA5DAF}" srcOrd="0" destOrd="0" parTransId="{D11DEB1D-B555-474B-82D2-68EB1A1B5DE2}" sibTransId="{E7F5B5C9-4486-44E6-96F2-9B21903FACE7}"/>
    <dgm:cxn modelId="{827B3F3D-F22F-417D-8A52-E865DC4745F4}" type="presOf" srcId="{70FA0CC4-A037-45DF-8718-F2B412EA5DAF}" destId="{1A13CD65-3B8E-4A65-A1EE-7593208E7A74}" srcOrd="0" destOrd="0" presId="urn:microsoft.com/office/officeart/2008/layout/HorizontalMultiLevelHierarchy"/>
    <dgm:cxn modelId="{6C92D149-2478-4FDD-8EA2-B1994FB0A241}" type="presOf" srcId="{F19653A9-1F64-42FA-8CA4-B773904E089A}" destId="{2E5C0FFF-D2A0-4E1B-908C-18111493AEAE}" srcOrd="0" destOrd="0" presId="urn:microsoft.com/office/officeart/2008/layout/HorizontalMultiLevelHierarchy"/>
    <dgm:cxn modelId="{A746DB4A-E6AF-46F2-964F-96304FC42A21}" type="presOf" srcId="{66561049-EA7B-46EE-97ED-D6E661A7E2D5}" destId="{A9EAF311-24CA-4908-AB76-EF0BF4F14E18}" srcOrd="1" destOrd="0" presId="urn:microsoft.com/office/officeart/2008/layout/HorizontalMultiLevelHierarchy"/>
    <dgm:cxn modelId="{75327B81-6DEE-4063-B28C-F6CAF41CCF70}" type="presOf" srcId="{74B9CAC5-4733-46E9-81EE-F4EAE33D089B}" destId="{E6EACABA-E171-484A-874E-0B71C47EC057}" srcOrd="1" destOrd="0" presId="urn:microsoft.com/office/officeart/2008/layout/HorizontalMultiLevelHierarchy"/>
    <dgm:cxn modelId="{011B2AA3-E42F-49BE-A873-4E641DB5FAFC}" type="presOf" srcId="{DC6B1E1F-90DA-4226-81B5-78A593BC8789}" destId="{9619BF51-A6CA-4FF8-8E30-CE48AF01F0F8}" srcOrd="0" destOrd="0" presId="urn:microsoft.com/office/officeart/2008/layout/HorizontalMultiLevelHierarchy"/>
    <dgm:cxn modelId="{F97359A3-947A-4635-84E6-75287838DC7B}" srcId="{70FA0CC4-A037-45DF-8718-F2B412EA5DAF}" destId="{DC6B1E1F-90DA-4226-81B5-78A593BC8789}" srcOrd="1" destOrd="0" parTransId="{74B9CAC5-4733-46E9-81EE-F4EAE33D089B}" sibTransId="{023865C5-9CC5-4942-BF69-6B2CAE316E69}"/>
    <dgm:cxn modelId="{8AE385A4-823D-4684-AFA8-52945B64D67A}" srcId="{70FA0CC4-A037-45DF-8718-F2B412EA5DAF}" destId="{F19653A9-1F64-42FA-8CA4-B773904E089A}" srcOrd="2" destOrd="0" parTransId="{66561049-EA7B-46EE-97ED-D6E661A7E2D5}" sibTransId="{5610245B-5CE7-4B33-9E79-C859A54DF766}"/>
    <dgm:cxn modelId="{5CBBC4F6-A89C-4165-ACD5-D61F1D91F68B}" type="presOf" srcId="{66561049-EA7B-46EE-97ED-D6E661A7E2D5}" destId="{D6C60FBC-EF1D-4643-B268-73C2812D8CF2}" srcOrd="0" destOrd="0" presId="urn:microsoft.com/office/officeart/2008/layout/HorizontalMultiLevelHierarchy"/>
    <dgm:cxn modelId="{4B2BBBF8-2A5E-4D1B-B964-5D22A5AEBFC8}" type="presOf" srcId="{870D929C-55D4-4610-8C78-3B44F251891E}" destId="{BBFC5EDA-FA94-4F9C-9E96-6D675004B45C}" srcOrd="0" destOrd="0" presId="urn:microsoft.com/office/officeart/2008/layout/HorizontalMultiLevelHierarchy"/>
    <dgm:cxn modelId="{F6432DFD-2783-4D66-928B-A755A5025756}" type="presOf" srcId="{76C03276-D265-42B4-A180-8E7A705FE263}" destId="{977D3E90-8E0C-4F03-88B6-0BEF639FE424}" srcOrd="0" destOrd="0" presId="urn:microsoft.com/office/officeart/2008/layout/HorizontalMultiLevelHierarchy"/>
    <dgm:cxn modelId="{5A9BDC45-27D2-44C0-AE2C-6FE7A7D50584}" type="presParOf" srcId="{722D713F-ACE7-4DB7-B88C-05A42F19D9CF}" destId="{C2B67301-F6FD-4F93-BDE0-E3D8A931F978}" srcOrd="0" destOrd="0" presId="urn:microsoft.com/office/officeart/2008/layout/HorizontalMultiLevelHierarchy"/>
    <dgm:cxn modelId="{451CD855-4013-462A-82D5-1E99CD2AAD91}" type="presParOf" srcId="{C2B67301-F6FD-4F93-BDE0-E3D8A931F978}" destId="{1A13CD65-3B8E-4A65-A1EE-7593208E7A74}" srcOrd="0" destOrd="0" presId="urn:microsoft.com/office/officeart/2008/layout/HorizontalMultiLevelHierarchy"/>
    <dgm:cxn modelId="{16048345-0B7C-4DFD-9AFD-EDC5B65289D7}" type="presParOf" srcId="{C2B67301-F6FD-4F93-BDE0-E3D8A931F978}" destId="{E7C0463D-3DFD-49B2-9FEB-BCE88F93174A}" srcOrd="1" destOrd="0" presId="urn:microsoft.com/office/officeart/2008/layout/HorizontalMultiLevelHierarchy"/>
    <dgm:cxn modelId="{0FE2891E-828E-4ED0-AC25-972AB22902A2}" type="presParOf" srcId="{E7C0463D-3DFD-49B2-9FEB-BCE88F93174A}" destId="{977D3E90-8E0C-4F03-88B6-0BEF639FE424}" srcOrd="0" destOrd="0" presId="urn:microsoft.com/office/officeart/2008/layout/HorizontalMultiLevelHierarchy"/>
    <dgm:cxn modelId="{DFBFFC20-B2D7-4193-B8CE-A783D56AC1B5}" type="presParOf" srcId="{977D3E90-8E0C-4F03-88B6-0BEF639FE424}" destId="{8FB3F725-0BA3-425D-9105-D0D5AB8BA817}" srcOrd="0" destOrd="0" presId="urn:microsoft.com/office/officeart/2008/layout/HorizontalMultiLevelHierarchy"/>
    <dgm:cxn modelId="{E5110298-E7C1-4AA8-9283-7D00B42E6FA5}" type="presParOf" srcId="{E7C0463D-3DFD-49B2-9FEB-BCE88F93174A}" destId="{069F5C6C-4EBB-4D5B-937E-64EE9EA2C2C9}" srcOrd="1" destOrd="0" presId="urn:microsoft.com/office/officeart/2008/layout/HorizontalMultiLevelHierarchy"/>
    <dgm:cxn modelId="{606774EF-9F17-43F1-9ABF-89C8F543C943}" type="presParOf" srcId="{069F5C6C-4EBB-4D5B-937E-64EE9EA2C2C9}" destId="{BBFC5EDA-FA94-4F9C-9E96-6D675004B45C}" srcOrd="0" destOrd="0" presId="urn:microsoft.com/office/officeart/2008/layout/HorizontalMultiLevelHierarchy"/>
    <dgm:cxn modelId="{AEF10FF6-4FD3-41B0-B56F-F7EB7D716FC9}" type="presParOf" srcId="{069F5C6C-4EBB-4D5B-937E-64EE9EA2C2C9}" destId="{E9FC120F-CEE7-485E-AA14-15E8A63D2A25}" srcOrd="1" destOrd="0" presId="urn:microsoft.com/office/officeart/2008/layout/HorizontalMultiLevelHierarchy"/>
    <dgm:cxn modelId="{B6C8A1F1-0B2C-4E7F-A483-45AAFB12C84E}" type="presParOf" srcId="{E7C0463D-3DFD-49B2-9FEB-BCE88F93174A}" destId="{6E273EB3-DA79-45AC-89A6-E82F3A53C365}" srcOrd="2" destOrd="0" presId="urn:microsoft.com/office/officeart/2008/layout/HorizontalMultiLevelHierarchy"/>
    <dgm:cxn modelId="{C86D947B-5DB9-4000-9391-400F8E2F8E69}" type="presParOf" srcId="{6E273EB3-DA79-45AC-89A6-E82F3A53C365}" destId="{E6EACABA-E171-484A-874E-0B71C47EC057}" srcOrd="0" destOrd="0" presId="urn:microsoft.com/office/officeart/2008/layout/HorizontalMultiLevelHierarchy"/>
    <dgm:cxn modelId="{FA7874B7-83E2-4579-832C-99FB1970592E}" type="presParOf" srcId="{E7C0463D-3DFD-49B2-9FEB-BCE88F93174A}" destId="{E8840EF0-D4BB-46BD-A855-DD98675C69CA}" srcOrd="3" destOrd="0" presId="urn:microsoft.com/office/officeart/2008/layout/HorizontalMultiLevelHierarchy"/>
    <dgm:cxn modelId="{498D07F5-C2EF-46CD-8739-74EFF5AA69DF}" type="presParOf" srcId="{E8840EF0-D4BB-46BD-A855-DD98675C69CA}" destId="{9619BF51-A6CA-4FF8-8E30-CE48AF01F0F8}" srcOrd="0" destOrd="0" presId="urn:microsoft.com/office/officeart/2008/layout/HorizontalMultiLevelHierarchy"/>
    <dgm:cxn modelId="{211FB38E-B4B8-43F8-B76C-979BCB7D5DD8}" type="presParOf" srcId="{E8840EF0-D4BB-46BD-A855-DD98675C69CA}" destId="{6C52C6C0-527C-487B-97DB-73B85AD3A4DE}" srcOrd="1" destOrd="0" presId="urn:microsoft.com/office/officeart/2008/layout/HorizontalMultiLevelHierarchy"/>
    <dgm:cxn modelId="{8D6AF290-7C7D-4805-8737-670E36D02D07}" type="presParOf" srcId="{E7C0463D-3DFD-49B2-9FEB-BCE88F93174A}" destId="{D6C60FBC-EF1D-4643-B268-73C2812D8CF2}" srcOrd="4" destOrd="0" presId="urn:microsoft.com/office/officeart/2008/layout/HorizontalMultiLevelHierarchy"/>
    <dgm:cxn modelId="{6E263F65-8E06-463F-A9BC-67AE19C51B85}" type="presParOf" srcId="{D6C60FBC-EF1D-4643-B268-73C2812D8CF2}" destId="{A9EAF311-24CA-4908-AB76-EF0BF4F14E18}" srcOrd="0" destOrd="0" presId="urn:microsoft.com/office/officeart/2008/layout/HorizontalMultiLevelHierarchy"/>
    <dgm:cxn modelId="{4C7C5781-2C54-4252-B9F9-1E06BF51164F}" type="presParOf" srcId="{E7C0463D-3DFD-49B2-9FEB-BCE88F93174A}" destId="{FD9A058D-CDB6-44D8-A27F-7B81690089F6}" srcOrd="5" destOrd="0" presId="urn:microsoft.com/office/officeart/2008/layout/HorizontalMultiLevelHierarchy"/>
    <dgm:cxn modelId="{E569D83B-BDEC-4832-9F7E-5473002FAFB0}" type="presParOf" srcId="{FD9A058D-CDB6-44D8-A27F-7B81690089F6}" destId="{2E5C0FFF-D2A0-4E1B-908C-18111493AEAE}" srcOrd="0" destOrd="0" presId="urn:microsoft.com/office/officeart/2008/layout/HorizontalMultiLevelHierarchy"/>
    <dgm:cxn modelId="{A1F99143-AE86-4AAC-AE7D-B389666DA9FB}" type="presParOf" srcId="{FD9A058D-CDB6-44D8-A27F-7B81690089F6}" destId="{56962966-C1F8-4FB0-A243-23A58D73BF7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256E23-B153-44B3-B213-9DC5112A5427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DC5A156-7E92-4C3F-8D08-CEA6E311D299}">
      <dgm:prSet phldrT="[Text]"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Dry AMD</a:t>
          </a:r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Train: 256</a:t>
          </a:r>
        </a:p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Test: 100</a:t>
          </a:r>
        </a:p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Total: 356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9684B-D0DA-49A2-B902-E745358AFC29}" type="parTrans" cxnId="{9394EA93-EE62-4FD9-98CB-336C6E303660}">
      <dgm:prSet/>
      <dgm:spPr/>
      <dgm:t>
        <a:bodyPr/>
        <a:lstStyle/>
        <a:p>
          <a:endParaRPr lang="en-US" sz="2000"/>
        </a:p>
      </dgm:t>
    </dgm:pt>
    <dgm:pt modelId="{7D01CFAC-3DBB-4235-AE27-26F764F3B560}" type="sibTrans" cxnId="{9394EA93-EE62-4FD9-98CB-336C6E303660}">
      <dgm:prSet/>
      <dgm:spPr/>
      <dgm:t>
        <a:bodyPr/>
        <a:lstStyle/>
        <a:p>
          <a:endParaRPr lang="en-US" sz="2000"/>
        </a:p>
      </dgm:t>
    </dgm:pt>
    <dgm:pt modelId="{BCC61FC6-0753-412F-94BD-D9D10451C69F}">
      <dgm:prSet phldrT="[Text]"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Normal</a:t>
          </a:r>
        </a:p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Train: 358</a:t>
          </a:r>
        </a:p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Test: 100</a:t>
          </a:r>
        </a:p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Total: 458</a:t>
          </a:r>
          <a:endParaRPr lang="en-US" sz="1800" dirty="0"/>
        </a:p>
      </dgm:t>
    </dgm:pt>
    <dgm:pt modelId="{1DC3E56B-5B17-4F55-904D-01C81DD418BD}" type="parTrans" cxnId="{6BF93BED-900A-4F2D-AB67-BA480C92D84C}">
      <dgm:prSet/>
      <dgm:spPr/>
      <dgm:t>
        <a:bodyPr/>
        <a:lstStyle/>
        <a:p>
          <a:endParaRPr lang="en-US" sz="2000"/>
        </a:p>
      </dgm:t>
    </dgm:pt>
    <dgm:pt modelId="{3EDFD987-71E1-47ED-AC4E-0A35CB9B4E6F}" type="sibTrans" cxnId="{6BF93BED-900A-4F2D-AB67-BA480C92D84C}">
      <dgm:prSet/>
      <dgm:spPr/>
      <dgm:t>
        <a:bodyPr/>
        <a:lstStyle/>
        <a:p>
          <a:endParaRPr lang="en-US" sz="2000"/>
        </a:p>
      </dgm:t>
    </dgm:pt>
    <dgm:pt modelId="{1A16453C-58FC-4628-A78C-02528BA47618}">
      <dgm:prSet phldrT="[Text]"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Wet AMD</a:t>
          </a:r>
        </a:p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Train: 326</a:t>
          </a:r>
        </a:p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Test: 100</a:t>
          </a:r>
        </a:p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Total: 426</a:t>
          </a:r>
          <a:endParaRPr lang="en-US" sz="1800" dirty="0"/>
        </a:p>
      </dgm:t>
    </dgm:pt>
    <dgm:pt modelId="{29DED28A-B7F4-438F-9830-810AEDC6844E}" type="sibTrans" cxnId="{C080402E-DDDC-444C-9D0F-525936087537}">
      <dgm:prSet/>
      <dgm:spPr/>
      <dgm:t>
        <a:bodyPr/>
        <a:lstStyle/>
        <a:p>
          <a:endParaRPr lang="en-US" sz="2000"/>
        </a:p>
      </dgm:t>
    </dgm:pt>
    <dgm:pt modelId="{DA28768D-56E2-436F-8FC7-5F740C54D6F9}" type="parTrans" cxnId="{C080402E-DDDC-444C-9D0F-525936087537}">
      <dgm:prSet/>
      <dgm:spPr/>
      <dgm:t>
        <a:bodyPr/>
        <a:lstStyle/>
        <a:p>
          <a:endParaRPr lang="en-US" sz="2000"/>
        </a:p>
      </dgm:t>
    </dgm:pt>
    <dgm:pt modelId="{39189859-B7F6-4576-B468-02FCF1036795}" type="pres">
      <dgm:prSet presAssocID="{72256E23-B153-44B3-B213-9DC5112A5427}" presName="diagram" presStyleCnt="0">
        <dgm:presLayoutVars>
          <dgm:dir/>
          <dgm:resizeHandles val="exact"/>
        </dgm:presLayoutVars>
      </dgm:prSet>
      <dgm:spPr/>
    </dgm:pt>
    <dgm:pt modelId="{D32E4CD1-3A20-41BF-88C9-AF056FD7F363}" type="pres">
      <dgm:prSet presAssocID="{DDC5A156-7E92-4C3F-8D08-CEA6E311D299}" presName="node" presStyleLbl="node1" presStyleIdx="0" presStyleCnt="3" custLinFactNeighborX="-205" custLinFactNeighborY="1013">
        <dgm:presLayoutVars>
          <dgm:bulletEnabled val="1"/>
        </dgm:presLayoutVars>
      </dgm:prSet>
      <dgm:spPr/>
    </dgm:pt>
    <dgm:pt modelId="{AC824431-CAE0-4E4A-9CE4-129CB075E3CA}" type="pres">
      <dgm:prSet presAssocID="{7D01CFAC-3DBB-4235-AE27-26F764F3B560}" presName="sibTrans" presStyleCnt="0"/>
      <dgm:spPr/>
    </dgm:pt>
    <dgm:pt modelId="{9FFB70DC-AB23-4C4D-BEC5-C25097DF2D29}" type="pres">
      <dgm:prSet presAssocID="{1A16453C-58FC-4628-A78C-02528BA47618}" presName="node" presStyleLbl="node1" presStyleIdx="1" presStyleCnt="3">
        <dgm:presLayoutVars>
          <dgm:bulletEnabled val="1"/>
        </dgm:presLayoutVars>
      </dgm:prSet>
      <dgm:spPr/>
    </dgm:pt>
    <dgm:pt modelId="{E9C43B8B-BC50-46ED-863C-5B8ADA057D41}" type="pres">
      <dgm:prSet presAssocID="{29DED28A-B7F4-438F-9830-810AEDC6844E}" presName="sibTrans" presStyleCnt="0"/>
      <dgm:spPr/>
    </dgm:pt>
    <dgm:pt modelId="{A005AF77-1741-4248-A492-94A2F42D2E60}" type="pres">
      <dgm:prSet presAssocID="{BCC61FC6-0753-412F-94BD-D9D10451C69F}" presName="node" presStyleLbl="node1" presStyleIdx="2" presStyleCnt="3">
        <dgm:presLayoutVars>
          <dgm:bulletEnabled val="1"/>
        </dgm:presLayoutVars>
      </dgm:prSet>
      <dgm:spPr/>
    </dgm:pt>
  </dgm:ptLst>
  <dgm:cxnLst>
    <dgm:cxn modelId="{893F311C-B4AF-413E-903B-002186C23BB2}" type="presOf" srcId="{DDC5A156-7E92-4C3F-8D08-CEA6E311D299}" destId="{D32E4CD1-3A20-41BF-88C9-AF056FD7F363}" srcOrd="0" destOrd="0" presId="urn:microsoft.com/office/officeart/2005/8/layout/default"/>
    <dgm:cxn modelId="{95D7E521-F335-4894-BA6C-08C348958E5D}" type="presOf" srcId="{72256E23-B153-44B3-B213-9DC5112A5427}" destId="{39189859-B7F6-4576-B468-02FCF1036795}" srcOrd="0" destOrd="0" presId="urn:microsoft.com/office/officeart/2005/8/layout/default"/>
    <dgm:cxn modelId="{C080402E-DDDC-444C-9D0F-525936087537}" srcId="{72256E23-B153-44B3-B213-9DC5112A5427}" destId="{1A16453C-58FC-4628-A78C-02528BA47618}" srcOrd="1" destOrd="0" parTransId="{DA28768D-56E2-436F-8FC7-5F740C54D6F9}" sibTransId="{29DED28A-B7F4-438F-9830-810AEDC6844E}"/>
    <dgm:cxn modelId="{9394EA93-EE62-4FD9-98CB-336C6E303660}" srcId="{72256E23-B153-44B3-B213-9DC5112A5427}" destId="{DDC5A156-7E92-4C3F-8D08-CEA6E311D299}" srcOrd="0" destOrd="0" parTransId="{A009684B-D0DA-49A2-B902-E745358AFC29}" sibTransId="{7D01CFAC-3DBB-4235-AE27-26F764F3B560}"/>
    <dgm:cxn modelId="{132EE59E-68D6-4433-9544-30F02A0A18D3}" type="presOf" srcId="{1A16453C-58FC-4628-A78C-02528BA47618}" destId="{9FFB70DC-AB23-4C4D-BEC5-C25097DF2D29}" srcOrd="0" destOrd="0" presId="urn:microsoft.com/office/officeart/2005/8/layout/default"/>
    <dgm:cxn modelId="{6BF93BED-900A-4F2D-AB67-BA480C92D84C}" srcId="{72256E23-B153-44B3-B213-9DC5112A5427}" destId="{BCC61FC6-0753-412F-94BD-D9D10451C69F}" srcOrd="2" destOrd="0" parTransId="{1DC3E56B-5B17-4F55-904D-01C81DD418BD}" sibTransId="{3EDFD987-71E1-47ED-AC4E-0A35CB9B4E6F}"/>
    <dgm:cxn modelId="{A563A2F9-08DB-4981-921D-0392E2B41112}" type="presOf" srcId="{BCC61FC6-0753-412F-94BD-D9D10451C69F}" destId="{A005AF77-1741-4248-A492-94A2F42D2E60}" srcOrd="0" destOrd="0" presId="urn:microsoft.com/office/officeart/2005/8/layout/default"/>
    <dgm:cxn modelId="{CB2447B3-F020-40FA-93B2-C75CFACF9F70}" type="presParOf" srcId="{39189859-B7F6-4576-B468-02FCF1036795}" destId="{D32E4CD1-3A20-41BF-88C9-AF056FD7F363}" srcOrd="0" destOrd="0" presId="urn:microsoft.com/office/officeart/2005/8/layout/default"/>
    <dgm:cxn modelId="{FB865FDB-0685-4C99-B27A-71701070800B}" type="presParOf" srcId="{39189859-B7F6-4576-B468-02FCF1036795}" destId="{AC824431-CAE0-4E4A-9CE4-129CB075E3CA}" srcOrd="1" destOrd="0" presId="urn:microsoft.com/office/officeart/2005/8/layout/default"/>
    <dgm:cxn modelId="{3300D1B5-CC1E-40C4-AB9C-8AC39D1C0441}" type="presParOf" srcId="{39189859-B7F6-4576-B468-02FCF1036795}" destId="{9FFB70DC-AB23-4C4D-BEC5-C25097DF2D29}" srcOrd="2" destOrd="0" presId="urn:microsoft.com/office/officeart/2005/8/layout/default"/>
    <dgm:cxn modelId="{8C70E524-D86F-4F82-8868-40C891897B38}" type="presParOf" srcId="{39189859-B7F6-4576-B468-02FCF1036795}" destId="{E9C43B8B-BC50-46ED-863C-5B8ADA057D41}" srcOrd="3" destOrd="0" presId="urn:microsoft.com/office/officeart/2005/8/layout/default"/>
    <dgm:cxn modelId="{1F771869-7503-4B2E-8E2D-9D0C409B7D52}" type="presParOf" srcId="{39189859-B7F6-4576-B468-02FCF1036795}" destId="{A005AF77-1741-4248-A492-94A2F42D2E6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60FBC-EF1D-4643-B268-73C2812D8CF2}">
      <dsp:nvSpPr>
        <dsp:cNvPr id="0" name=""/>
        <dsp:cNvSpPr/>
      </dsp:nvSpPr>
      <dsp:spPr>
        <a:xfrm>
          <a:off x="604166" y="1313186"/>
          <a:ext cx="327351" cy="623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675" y="0"/>
              </a:lnTo>
              <a:lnTo>
                <a:pt x="163675" y="623763"/>
              </a:lnTo>
              <a:lnTo>
                <a:pt x="327351" y="6237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0230" y="1607457"/>
        <a:ext cx="35222" cy="35222"/>
      </dsp:txXfrm>
    </dsp:sp>
    <dsp:sp modelId="{6E273EB3-DA79-45AC-89A6-E82F3A53C365}">
      <dsp:nvSpPr>
        <dsp:cNvPr id="0" name=""/>
        <dsp:cNvSpPr/>
      </dsp:nvSpPr>
      <dsp:spPr>
        <a:xfrm>
          <a:off x="604166" y="1267466"/>
          <a:ext cx="3273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7351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657" y="1305002"/>
        <a:ext cx="16367" cy="16367"/>
      </dsp:txXfrm>
    </dsp:sp>
    <dsp:sp modelId="{977D3E90-8E0C-4F03-88B6-0BEF639FE424}">
      <dsp:nvSpPr>
        <dsp:cNvPr id="0" name=""/>
        <dsp:cNvSpPr/>
      </dsp:nvSpPr>
      <dsp:spPr>
        <a:xfrm>
          <a:off x="604166" y="689422"/>
          <a:ext cx="327351" cy="623763"/>
        </a:xfrm>
        <a:custGeom>
          <a:avLst/>
          <a:gdLst/>
          <a:ahLst/>
          <a:cxnLst/>
          <a:rect l="0" t="0" r="0" b="0"/>
          <a:pathLst>
            <a:path>
              <a:moveTo>
                <a:pt x="0" y="623763"/>
              </a:moveTo>
              <a:lnTo>
                <a:pt x="163675" y="623763"/>
              </a:lnTo>
              <a:lnTo>
                <a:pt x="163675" y="0"/>
              </a:lnTo>
              <a:lnTo>
                <a:pt x="32735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0230" y="983693"/>
        <a:ext cx="35222" cy="35222"/>
      </dsp:txXfrm>
    </dsp:sp>
    <dsp:sp modelId="{1A13CD65-3B8E-4A65-A1EE-7593208E7A74}">
      <dsp:nvSpPr>
        <dsp:cNvPr id="0" name=""/>
        <dsp:cNvSpPr/>
      </dsp:nvSpPr>
      <dsp:spPr>
        <a:xfrm rot="16200000">
          <a:off x="-958525" y="1063681"/>
          <a:ext cx="2626373" cy="4990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Examined eye conditions</a:t>
          </a:r>
        </a:p>
      </dsp:txBody>
      <dsp:txXfrm>
        <a:off x="-958525" y="1063681"/>
        <a:ext cx="2626373" cy="499010"/>
      </dsp:txXfrm>
    </dsp:sp>
    <dsp:sp modelId="{BBFC5EDA-FA94-4F9C-9E96-6D675004B45C}">
      <dsp:nvSpPr>
        <dsp:cNvPr id="0" name=""/>
        <dsp:cNvSpPr/>
      </dsp:nvSpPr>
      <dsp:spPr>
        <a:xfrm>
          <a:off x="931517" y="439917"/>
          <a:ext cx="1636755" cy="4990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Normal</a:t>
          </a:r>
        </a:p>
      </dsp:txBody>
      <dsp:txXfrm>
        <a:off x="931517" y="439917"/>
        <a:ext cx="1636755" cy="499010"/>
      </dsp:txXfrm>
    </dsp:sp>
    <dsp:sp modelId="{9619BF51-A6CA-4FF8-8E30-CE48AF01F0F8}">
      <dsp:nvSpPr>
        <dsp:cNvPr id="0" name=""/>
        <dsp:cNvSpPr/>
      </dsp:nvSpPr>
      <dsp:spPr>
        <a:xfrm>
          <a:off x="931517" y="1063681"/>
          <a:ext cx="1636755" cy="4990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Dry AMD</a:t>
          </a:r>
        </a:p>
      </dsp:txBody>
      <dsp:txXfrm>
        <a:off x="931517" y="1063681"/>
        <a:ext cx="1636755" cy="499010"/>
      </dsp:txXfrm>
    </dsp:sp>
    <dsp:sp modelId="{2E5C0FFF-D2A0-4E1B-908C-18111493AEAE}">
      <dsp:nvSpPr>
        <dsp:cNvPr id="0" name=""/>
        <dsp:cNvSpPr/>
      </dsp:nvSpPr>
      <dsp:spPr>
        <a:xfrm>
          <a:off x="931517" y="1687444"/>
          <a:ext cx="1636755" cy="4990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Wet AMD</a:t>
          </a:r>
        </a:p>
      </dsp:txBody>
      <dsp:txXfrm>
        <a:off x="931517" y="1687444"/>
        <a:ext cx="1636755" cy="499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E4CD1-3A20-41BF-88C9-AF056FD7F363}">
      <dsp:nvSpPr>
        <dsp:cNvPr id="0" name=""/>
        <dsp:cNvSpPr/>
      </dsp:nvSpPr>
      <dsp:spPr>
        <a:xfrm>
          <a:off x="0" y="189447"/>
          <a:ext cx="2804343" cy="16826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Dry AMD</a:t>
          </a:r>
          <a:endParaRPr 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Train: 256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Test: 100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Total: 356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89447"/>
        <a:ext cx="2804343" cy="1682606"/>
      </dsp:txXfrm>
    </dsp:sp>
    <dsp:sp modelId="{9FFB70DC-AB23-4C4D-BEC5-C25097DF2D29}">
      <dsp:nvSpPr>
        <dsp:cNvPr id="0" name=""/>
        <dsp:cNvSpPr/>
      </dsp:nvSpPr>
      <dsp:spPr>
        <a:xfrm>
          <a:off x="3085497" y="172403"/>
          <a:ext cx="2804343" cy="16826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Wet AMD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Train: 326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Test: 100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Total: 426</a:t>
          </a:r>
          <a:endParaRPr lang="en-US" sz="1800" kern="1200" dirty="0"/>
        </a:p>
      </dsp:txBody>
      <dsp:txXfrm>
        <a:off x="3085497" y="172403"/>
        <a:ext cx="2804343" cy="1682606"/>
      </dsp:txXfrm>
    </dsp:sp>
    <dsp:sp modelId="{A005AF77-1741-4248-A492-94A2F42D2E60}">
      <dsp:nvSpPr>
        <dsp:cNvPr id="0" name=""/>
        <dsp:cNvSpPr/>
      </dsp:nvSpPr>
      <dsp:spPr>
        <a:xfrm>
          <a:off x="1543108" y="2135443"/>
          <a:ext cx="2804343" cy="16826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Normal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Train: 358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Test: 100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Total: 458</a:t>
          </a:r>
          <a:endParaRPr lang="en-US" sz="1800" kern="1200" dirty="0"/>
        </a:p>
      </dsp:txBody>
      <dsp:txXfrm>
        <a:off x="1543108" y="2135443"/>
        <a:ext cx="2804343" cy="168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5713A-7EC3-41FA-B85D-26AD105AD08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79487-8571-49D9-9090-D9D2F2057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74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1FB5-3ADD-4B81-9787-50A7882D13DA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7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E8FB-EC4D-4235-B7D5-AA171099BF96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9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1542-65B1-4F7F-9259-7C65062920E1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7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9411B1-E00F-AB7A-7078-4F550EDF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2B4C-A628-4BF4-926D-811616E81B0C}" type="datetime1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D1C5B1-B2E2-B739-8E3F-E6BF47DB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9B447-4B39-0EDE-DE07-C6028DF1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5A35D64-2A6C-4CD6-B65A-FDE04C8A687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BC38C-1090-AE06-DE88-ABC5A27FC7AF}"/>
              </a:ext>
            </a:extLst>
          </p:cNvPr>
          <p:cNvSpPr txBox="1"/>
          <p:nvPr userDrawn="1"/>
        </p:nvSpPr>
        <p:spPr>
          <a:xfrm>
            <a:off x="7486650" y="6385024"/>
            <a:ext cx="458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1200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 20</a:t>
            </a:r>
          </a:p>
        </p:txBody>
      </p:sp>
    </p:spTree>
    <p:extLst>
      <p:ext uri="{BB962C8B-B14F-4D97-AF65-F5344CB8AC3E}">
        <p14:creationId xmlns:p14="http://schemas.microsoft.com/office/powerpoint/2010/main" val="125824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70BE-2535-4CA8-8FD2-EBFFDEE1D69E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1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AE4-D835-4C8F-BCC4-88DF66EA3221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2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FD25-107E-4FFF-923C-F4C33D557F6E}" type="datetime1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3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3C39-88C6-4BB3-97C4-A23ADADF134A}" type="datetime1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1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CADF-61A4-4A55-B5AC-A32436A8BE30}" type="datetime1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546-0D78-4253-87C4-E3353F791218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7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162D-8A13-4C5C-A052-134E20DEB1BD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101BE-BC9C-492F-B0D1-BC4E3B08FFBA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35D64-2A6C-4CD6-B65A-FDE04C8A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4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" y="2350948"/>
            <a:ext cx="5854969" cy="1655762"/>
          </a:xfr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9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l" rtl="1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Multiclass Age-Related Macular Degeneration Classification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515" y="395372"/>
            <a:ext cx="1376893" cy="14106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4269939"/>
            <a:ext cx="2299165" cy="307777"/>
          </a:xfrm>
          <a:prstGeom prst="rect">
            <a:avLst/>
          </a:prstGeo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 defTabSz="457200"/>
            <a:r>
              <a:rPr lang="en-US" sz="1400" dirty="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ISME2025 – IC1270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550371C-4246-4333-A2CE-AFEC60342F93}"/>
              </a:ext>
            </a:extLst>
          </p:cNvPr>
          <p:cNvGrpSpPr/>
          <p:nvPr/>
        </p:nvGrpSpPr>
        <p:grpSpPr>
          <a:xfrm>
            <a:off x="5173969" y="4942797"/>
            <a:ext cx="367904" cy="371970"/>
            <a:chOff x="4737915" y="4479712"/>
            <a:chExt cx="605871" cy="52329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8B21579-7B85-4526-8A98-98D847654C52}"/>
                </a:ext>
              </a:extLst>
            </p:cNvPr>
            <p:cNvSpPr/>
            <p:nvPr/>
          </p:nvSpPr>
          <p:spPr>
            <a:xfrm>
              <a:off x="4737915" y="4479712"/>
              <a:ext cx="605871" cy="523294"/>
            </a:xfrm>
            <a:prstGeom prst="rect">
              <a:avLst/>
            </a:prstGeom>
            <a:ln>
              <a:solidFill>
                <a:srgbClr val="053B95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83BB367-CDC2-4112-89E4-471A9D4AC160}"/>
                </a:ext>
              </a:extLst>
            </p:cNvPr>
            <p:cNvGrpSpPr/>
            <p:nvPr/>
          </p:nvGrpSpPr>
          <p:grpSpPr>
            <a:xfrm>
              <a:off x="4867948" y="4559652"/>
              <a:ext cx="404527" cy="365125"/>
              <a:chOff x="3355975" y="954088"/>
              <a:chExt cx="733426" cy="661987"/>
            </a:xfrm>
            <a:solidFill>
              <a:srgbClr val="004A8F"/>
            </a:solidFill>
          </p:grpSpPr>
          <p:sp>
            <p:nvSpPr>
              <p:cNvPr id="17" name="Rectangle 6">
                <a:extLst>
                  <a:ext uri="{FF2B5EF4-FFF2-40B4-BE49-F238E27FC236}">
                    <a16:creationId xmlns:a16="http://schemas.microsoft.com/office/drawing/2014/main" id="{88911504-9D92-4F9C-B070-0B51D25AF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6625" y="1155700"/>
                <a:ext cx="293688" cy="19050"/>
              </a:xfrm>
              <a:prstGeom prst="rect">
                <a:avLst/>
              </a:prstGeom>
              <a:ln>
                <a:solidFill>
                  <a:srgbClr val="053B9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Rectangle 7">
                <a:extLst>
                  <a:ext uri="{FF2B5EF4-FFF2-40B4-BE49-F238E27FC236}">
                    <a16:creationId xmlns:a16="http://schemas.microsoft.com/office/drawing/2014/main" id="{B2A0A77B-61F8-4FCF-93D7-FE2017214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6625" y="1238250"/>
                <a:ext cx="236538" cy="20637"/>
              </a:xfrm>
              <a:prstGeom prst="rect">
                <a:avLst/>
              </a:prstGeom>
              <a:ln>
                <a:solidFill>
                  <a:srgbClr val="053B9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EA1946DF-5B29-4835-92F8-260285498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6625" y="1325563"/>
                <a:ext cx="173038" cy="20637"/>
              </a:xfrm>
              <a:prstGeom prst="rect">
                <a:avLst/>
              </a:prstGeom>
              <a:ln>
                <a:solidFill>
                  <a:srgbClr val="053B9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916301E-ADAD-477F-B76E-36FDC4FD1226}"/>
                  </a:ext>
                </a:extLst>
              </p:cNvPr>
              <p:cNvGrpSpPr/>
              <p:nvPr/>
            </p:nvGrpSpPr>
            <p:grpSpPr>
              <a:xfrm>
                <a:off x="3355975" y="954088"/>
                <a:ext cx="733426" cy="661987"/>
                <a:chOff x="3355975" y="954088"/>
                <a:chExt cx="733426" cy="661987"/>
              </a:xfrm>
              <a:grpFill/>
            </p:grpSpPr>
            <p:sp>
              <p:nvSpPr>
                <p:cNvPr id="21" name="Freeform 5">
                  <a:extLst>
                    <a:ext uri="{FF2B5EF4-FFF2-40B4-BE49-F238E27FC236}">
                      <a16:creationId xmlns:a16="http://schemas.microsoft.com/office/drawing/2014/main" id="{C0E057F3-3D70-4E06-89AB-0000CB53F5D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355975" y="954088"/>
                  <a:ext cx="534988" cy="661987"/>
                </a:xfrm>
                <a:custGeom>
                  <a:avLst/>
                  <a:gdLst>
                    <a:gd name="T0" fmla="*/ 312 w 337"/>
                    <a:gd name="T1" fmla="*/ 392 h 417"/>
                    <a:gd name="T2" fmla="*/ 25 w 337"/>
                    <a:gd name="T3" fmla="*/ 392 h 417"/>
                    <a:gd name="T4" fmla="*/ 25 w 337"/>
                    <a:gd name="T5" fmla="*/ 101 h 417"/>
                    <a:gd name="T6" fmla="*/ 100 w 337"/>
                    <a:gd name="T7" fmla="*/ 101 h 417"/>
                    <a:gd name="T8" fmla="*/ 100 w 337"/>
                    <a:gd name="T9" fmla="*/ 26 h 417"/>
                    <a:gd name="T10" fmla="*/ 312 w 337"/>
                    <a:gd name="T11" fmla="*/ 26 h 417"/>
                    <a:gd name="T12" fmla="*/ 312 w 337"/>
                    <a:gd name="T13" fmla="*/ 134 h 417"/>
                    <a:gd name="T14" fmla="*/ 337 w 337"/>
                    <a:gd name="T15" fmla="*/ 108 h 417"/>
                    <a:gd name="T16" fmla="*/ 337 w 337"/>
                    <a:gd name="T17" fmla="*/ 0 h 417"/>
                    <a:gd name="T18" fmla="*/ 89 w 337"/>
                    <a:gd name="T19" fmla="*/ 0 h 417"/>
                    <a:gd name="T20" fmla="*/ 0 w 337"/>
                    <a:gd name="T21" fmla="*/ 89 h 417"/>
                    <a:gd name="T22" fmla="*/ 0 w 337"/>
                    <a:gd name="T23" fmla="*/ 417 h 417"/>
                    <a:gd name="T24" fmla="*/ 337 w 337"/>
                    <a:gd name="T25" fmla="*/ 417 h 417"/>
                    <a:gd name="T26" fmla="*/ 337 w 337"/>
                    <a:gd name="T27" fmla="*/ 286 h 417"/>
                    <a:gd name="T28" fmla="*/ 312 w 337"/>
                    <a:gd name="T29" fmla="*/ 312 h 417"/>
                    <a:gd name="T30" fmla="*/ 312 w 337"/>
                    <a:gd name="T31" fmla="*/ 392 h 417"/>
                    <a:gd name="T32" fmla="*/ 37 w 337"/>
                    <a:gd name="T33" fmla="*/ 88 h 417"/>
                    <a:gd name="T34" fmla="*/ 88 w 337"/>
                    <a:gd name="T35" fmla="*/ 37 h 417"/>
                    <a:gd name="T36" fmla="*/ 88 w 337"/>
                    <a:gd name="T37" fmla="*/ 88 h 417"/>
                    <a:gd name="T38" fmla="*/ 37 w 337"/>
                    <a:gd name="T39" fmla="*/ 88 h 4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37" h="417">
                      <a:moveTo>
                        <a:pt x="312" y="392"/>
                      </a:moveTo>
                      <a:lnTo>
                        <a:pt x="25" y="392"/>
                      </a:lnTo>
                      <a:lnTo>
                        <a:pt x="25" y="101"/>
                      </a:lnTo>
                      <a:lnTo>
                        <a:pt x="100" y="101"/>
                      </a:lnTo>
                      <a:lnTo>
                        <a:pt x="100" y="26"/>
                      </a:lnTo>
                      <a:lnTo>
                        <a:pt x="312" y="26"/>
                      </a:lnTo>
                      <a:lnTo>
                        <a:pt x="312" y="134"/>
                      </a:lnTo>
                      <a:lnTo>
                        <a:pt x="337" y="108"/>
                      </a:lnTo>
                      <a:lnTo>
                        <a:pt x="337" y="0"/>
                      </a:lnTo>
                      <a:lnTo>
                        <a:pt x="89" y="0"/>
                      </a:lnTo>
                      <a:lnTo>
                        <a:pt x="0" y="89"/>
                      </a:lnTo>
                      <a:lnTo>
                        <a:pt x="0" y="417"/>
                      </a:lnTo>
                      <a:lnTo>
                        <a:pt x="337" y="417"/>
                      </a:lnTo>
                      <a:lnTo>
                        <a:pt x="337" y="286"/>
                      </a:lnTo>
                      <a:lnTo>
                        <a:pt x="312" y="312"/>
                      </a:lnTo>
                      <a:lnTo>
                        <a:pt x="312" y="392"/>
                      </a:lnTo>
                      <a:close/>
                      <a:moveTo>
                        <a:pt x="37" y="88"/>
                      </a:moveTo>
                      <a:lnTo>
                        <a:pt x="88" y="37"/>
                      </a:lnTo>
                      <a:lnTo>
                        <a:pt x="88" y="88"/>
                      </a:lnTo>
                      <a:lnTo>
                        <a:pt x="37" y="88"/>
                      </a:lnTo>
                      <a:close/>
                    </a:path>
                  </a:pathLst>
                </a:custGeom>
                <a:ln>
                  <a:solidFill>
                    <a:srgbClr val="053B9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236AB4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" name="Freeform 9">
                  <a:extLst>
                    <a:ext uri="{FF2B5EF4-FFF2-40B4-BE49-F238E27FC236}">
                      <a16:creationId xmlns:a16="http://schemas.microsoft.com/office/drawing/2014/main" id="{9C297D50-B909-4593-951C-545E71B8DF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59188" y="1069975"/>
                  <a:ext cx="430213" cy="430212"/>
                </a:xfrm>
                <a:custGeom>
                  <a:avLst/>
                  <a:gdLst>
                    <a:gd name="T0" fmla="*/ 146 w 271"/>
                    <a:gd name="T1" fmla="*/ 35 h 271"/>
                    <a:gd name="T2" fmla="*/ 121 w 271"/>
                    <a:gd name="T3" fmla="*/ 61 h 271"/>
                    <a:gd name="T4" fmla="*/ 26 w 271"/>
                    <a:gd name="T5" fmla="*/ 156 h 271"/>
                    <a:gd name="T6" fmla="*/ 0 w 271"/>
                    <a:gd name="T7" fmla="*/ 271 h 271"/>
                    <a:gd name="T8" fmla="*/ 115 w 271"/>
                    <a:gd name="T9" fmla="*/ 245 h 271"/>
                    <a:gd name="T10" fmla="*/ 121 w 271"/>
                    <a:gd name="T11" fmla="*/ 239 h 271"/>
                    <a:gd name="T12" fmla="*/ 146 w 271"/>
                    <a:gd name="T13" fmla="*/ 213 h 271"/>
                    <a:gd name="T14" fmla="*/ 271 w 271"/>
                    <a:gd name="T15" fmla="*/ 89 h 271"/>
                    <a:gd name="T16" fmla="*/ 182 w 271"/>
                    <a:gd name="T17" fmla="*/ 0 h 271"/>
                    <a:gd name="T18" fmla="*/ 146 w 271"/>
                    <a:gd name="T19" fmla="*/ 35 h 271"/>
                    <a:gd name="T20" fmla="*/ 226 w 271"/>
                    <a:gd name="T21" fmla="*/ 68 h 271"/>
                    <a:gd name="T22" fmla="*/ 87 w 271"/>
                    <a:gd name="T23" fmla="*/ 207 h 271"/>
                    <a:gd name="T24" fmla="*/ 67 w 271"/>
                    <a:gd name="T25" fmla="*/ 187 h 271"/>
                    <a:gd name="T26" fmla="*/ 206 w 271"/>
                    <a:gd name="T27" fmla="*/ 48 h 271"/>
                    <a:gd name="T28" fmla="*/ 226 w 271"/>
                    <a:gd name="T29" fmla="*/ 68 h 271"/>
                    <a:gd name="T30" fmla="*/ 61 w 271"/>
                    <a:gd name="T31" fmla="*/ 181 h 271"/>
                    <a:gd name="T32" fmla="*/ 43 w 271"/>
                    <a:gd name="T33" fmla="*/ 163 h 271"/>
                    <a:gd name="T34" fmla="*/ 182 w 271"/>
                    <a:gd name="T35" fmla="*/ 24 h 271"/>
                    <a:gd name="T36" fmla="*/ 199 w 271"/>
                    <a:gd name="T37" fmla="*/ 42 h 271"/>
                    <a:gd name="T38" fmla="*/ 61 w 271"/>
                    <a:gd name="T39" fmla="*/ 181 h 271"/>
                    <a:gd name="T40" fmla="*/ 55 w 271"/>
                    <a:gd name="T41" fmla="*/ 187 h 271"/>
                    <a:gd name="T42" fmla="*/ 55 w 271"/>
                    <a:gd name="T43" fmla="*/ 187 h 271"/>
                    <a:gd name="T44" fmla="*/ 87 w 271"/>
                    <a:gd name="T45" fmla="*/ 219 h 271"/>
                    <a:gd name="T46" fmla="*/ 87 w 271"/>
                    <a:gd name="T47" fmla="*/ 219 h 271"/>
                    <a:gd name="T48" fmla="*/ 98 w 271"/>
                    <a:gd name="T49" fmla="*/ 230 h 271"/>
                    <a:gd name="T50" fmla="*/ 56 w 271"/>
                    <a:gd name="T51" fmla="*/ 240 h 271"/>
                    <a:gd name="T52" fmla="*/ 30 w 271"/>
                    <a:gd name="T53" fmla="*/ 215 h 271"/>
                    <a:gd name="T54" fmla="*/ 40 w 271"/>
                    <a:gd name="T55" fmla="*/ 172 h 271"/>
                    <a:gd name="T56" fmla="*/ 55 w 271"/>
                    <a:gd name="T57" fmla="*/ 187 h 271"/>
                    <a:gd name="T58" fmla="*/ 107 w 271"/>
                    <a:gd name="T59" fmla="*/ 227 h 271"/>
                    <a:gd name="T60" fmla="*/ 93 w 271"/>
                    <a:gd name="T61" fmla="*/ 213 h 271"/>
                    <a:gd name="T62" fmla="*/ 232 w 271"/>
                    <a:gd name="T63" fmla="*/ 75 h 271"/>
                    <a:gd name="T64" fmla="*/ 246 w 271"/>
                    <a:gd name="T65" fmla="*/ 89 h 271"/>
                    <a:gd name="T66" fmla="*/ 107 w 271"/>
                    <a:gd name="T67" fmla="*/ 227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71" h="271">
                      <a:moveTo>
                        <a:pt x="146" y="35"/>
                      </a:moveTo>
                      <a:lnTo>
                        <a:pt x="121" y="61"/>
                      </a:lnTo>
                      <a:lnTo>
                        <a:pt x="26" y="156"/>
                      </a:lnTo>
                      <a:lnTo>
                        <a:pt x="0" y="271"/>
                      </a:lnTo>
                      <a:lnTo>
                        <a:pt x="115" y="245"/>
                      </a:lnTo>
                      <a:lnTo>
                        <a:pt x="121" y="239"/>
                      </a:lnTo>
                      <a:lnTo>
                        <a:pt x="146" y="213"/>
                      </a:lnTo>
                      <a:lnTo>
                        <a:pt x="271" y="89"/>
                      </a:lnTo>
                      <a:lnTo>
                        <a:pt x="182" y="0"/>
                      </a:lnTo>
                      <a:lnTo>
                        <a:pt x="146" y="35"/>
                      </a:lnTo>
                      <a:close/>
                      <a:moveTo>
                        <a:pt x="226" y="68"/>
                      </a:moveTo>
                      <a:lnTo>
                        <a:pt x="87" y="207"/>
                      </a:lnTo>
                      <a:lnTo>
                        <a:pt x="67" y="187"/>
                      </a:lnTo>
                      <a:lnTo>
                        <a:pt x="206" y="48"/>
                      </a:lnTo>
                      <a:lnTo>
                        <a:pt x="226" y="68"/>
                      </a:lnTo>
                      <a:close/>
                      <a:moveTo>
                        <a:pt x="61" y="181"/>
                      </a:moveTo>
                      <a:lnTo>
                        <a:pt x="43" y="163"/>
                      </a:lnTo>
                      <a:lnTo>
                        <a:pt x="182" y="24"/>
                      </a:lnTo>
                      <a:lnTo>
                        <a:pt x="199" y="42"/>
                      </a:lnTo>
                      <a:lnTo>
                        <a:pt x="61" y="181"/>
                      </a:lnTo>
                      <a:close/>
                      <a:moveTo>
                        <a:pt x="55" y="187"/>
                      </a:moveTo>
                      <a:lnTo>
                        <a:pt x="55" y="187"/>
                      </a:lnTo>
                      <a:lnTo>
                        <a:pt x="87" y="219"/>
                      </a:lnTo>
                      <a:lnTo>
                        <a:pt x="87" y="219"/>
                      </a:lnTo>
                      <a:lnTo>
                        <a:pt x="98" y="230"/>
                      </a:lnTo>
                      <a:lnTo>
                        <a:pt x="56" y="240"/>
                      </a:lnTo>
                      <a:lnTo>
                        <a:pt x="30" y="215"/>
                      </a:lnTo>
                      <a:lnTo>
                        <a:pt x="40" y="172"/>
                      </a:lnTo>
                      <a:lnTo>
                        <a:pt x="55" y="187"/>
                      </a:lnTo>
                      <a:close/>
                      <a:moveTo>
                        <a:pt x="107" y="227"/>
                      </a:moveTo>
                      <a:lnTo>
                        <a:pt x="93" y="213"/>
                      </a:lnTo>
                      <a:lnTo>
                        <a:pt x="232" y="75"/>
                      </a:lnTo>
                      <a:lnTo>
                        <a:pt x="246" y="89"/>
                      </a:lnTo>
                      <a:lnTo>
                        <a:pt x="107" y="227"/>
                      </a:lnTo>
                      <a:close/>
                    </a:path>
                  </a:pathLst>
                </a:custGeom>
                <a:ln>
                  <a:solidFill>
                    <a:srgbClr val="053B9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3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2780D1-6FA9-47F9-82D9-4059A6BCC010}"/>
              </a:ext>
            </a:extLst>
          </p:cNvPr>
          <p:cNvGrpSpPr/>
          <p:nvPr/>
        </p:nvGrpSpPr>
        <p:grpSpPr>
          <a:xfrm>
            <a:off x="5177811" y="5592277"/>
            <a:ext cx="357021" cy="352965"/>
            <a:chOff x="4737915" y="5042543"/>
            <a:chExt cx="605871" cy="52329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A454C0-ECE0-432C-941B-06A2D255DB63}"/>
                </a:ext>
              </a:extLst>
            </p:cNvPr>
            <p:cNvSpPr/>
            <p:nvPr/>
          </p:nvSpPr>
          <p:spPr>
            <a:xfrm>
              <a:off x="4737915" y="5042543"/>
              <a:ext cx="605871" cy="52329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8EA45CE-B5C2-4158-82C1-0C9CDF313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4405" y="5066925"/>
              <a:ext cx="462161" cy="47395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pic>
      </p:grpSp>
      <p:sp>
        <p:nvSpPr>
          <p:cNvPr id="26" name="TextBox 25"/>
          <p:cNvSpPr txBox="1"/>
          <p:nvPr/>
        </p:nvSpPr>
        <p:spPr>
          <a:xfrm>
            <a:off x="3319861" y="6507219"/>
            <a:ext cx="1525393" cy="323165"/>
          </a:xfrm>
          <a:prstGeom prst="rect">
            <a:avLst/>
          </a:prstGeo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13-15 May 2025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78245"/>
              </p:ext>
            </p:extLst>
          </p:nvPr>
        </p:nvGraphicFramePr>
        <p:xfrm>
          <a:off x="5535969" y="4867240"/>
          <a:ext cx="3403174" cy="1837995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403174">
                  <a:extLst>
                    <a:ext uri="{9D8B030D-6E8A-4147-A177-3AD203B41FA5}">
                      <a16:colId xmlns:a16="http://schemas.microsoft.com/office/drawing/2014/main" val="533413660"/>
                    </a:ext>
                  </a:extLst>
                </a:gridCol>
              </a:tblGrid>
              <a:tr h="612665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Mahkame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Sharbatdar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fa-IR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816353"/>
                  </a:ext>
                </a:extLst>
              </a:tr>
              <a:tr h="61266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Mostafa Amiri </a:t>
                      </a:r>
                    </a:p>
                  </a:txBody>
                  <a:tcPr anchor="ctr">
                    <a:solidFill>
                      <a:srgbClr val="053B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503394"/>
                  </a:ext>
                </a:extLst>
              </a:tr>
              <a:tr h="6126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Parsa Aghaei 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20496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408" y="438706"/>
            <a:ext cx="2143125" cy="1323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52765"/>
            <a:ext cx="1828800" cy="189585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33A1673-DF88-95E4-D301-AB9509759B23}"/>
              </a:ext>
            </a:extLst>
          </p:cNvPr>
          <p:cNvGrpSpPr/>
          <p:nvPr/>
        </p:nvGrpSpPr>
        <p:grpSpPr>
          <a:xfrm>
            <a:off x="5177811" y="6188236"/>
            <a:ext cx="357021" cy="352965"/>
            <a:chOff x="4737915" y="5042543"/>
            <a:chExt cx="605871" cy="52329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D6358D6-72BC-D140-9954-29845CD8B25A}"/>
                </a:ext>
              </a:extLst>
            </p:cNvPr>
            <p:cNvSpPr/>
            <p:nvPr/>
          </p:nvSpPr>
          <p:spPr>
            <a:xfrm>
              <a:off x="4737915" y="5042543"/>
              <a:ext cx="605871" cy="52329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6F30EE-FEF6-29FE-8C01-31FB969CB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4405" y="5066925"/>
              <a:ext cx="462161" cy="47395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412484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18B4D-7072-8D13-2921-8B9B6DFE6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69266FA-7B5A-378A-0191-7395E016D8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570" y="5788380"/>
            <a:ext cx="945902" cy="9805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61982-D9C2-827D-BF03-6EB5FD4B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C908F75-A219-CBB0-89DC-C978B1AD061E}"/>
              </a:ext>
            </a:extLst>
          </p:cNvPr>
          <p:cNvGrpSpPr/>
          <p:nvPr/>
        </p:nvGrpSpPr>
        <p:grpSpPr>
          <a:xfrm rot="10800000">
            <a:off x="117525" y="6222059"/>
            <a:ext cx="1453760" cy="354992"/>
            <a:chOff x="1912633" y="6249774"/>
            <a:chExt cx="1908000" cy="465282"/>
          </a:xfrm>
        </p:grpSpPr>
        <p:sp>
          <p:nvSpPr>
            <p:cNvPr id="46" name="Arrow: Chevron 16">
              <a:extLst>
                <a:ext uri="{FF2B5EF4-FFF2-40B4-BE49-F238E27FC236}">
                  <a16:creationId xmlns:a16="http://schemas.microsoft.com/office/drawing/2014/main" id="{5BBE5DCA-D0D0-F849-5B5C-F672F19860E8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CE6BD36-E2B6-FBA8-9C0B-C48FDDC0E614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6D3253D-2F06-87F4-A0A2-C1E0C2FC6D55}"/>
              </a:ext>
            </a:extLst>
          </p:cNvPr>
          <p:cNvGrpSpPr/>
          <p:nvPr/>
        </p:nvGrpSpPr>
        <p:grpSpPr>
          <a:xfrm rot="10800000">
            <a:off x="1513603" y="6222059"/>
            <a:ext cx="1453760" cy="354992"/>
            <a:chOff x="1912633" y="6249774"/>
            <a:chExt cx="1908000" cy="465282"/>
          </a:xfrm>
        </p:grpSpPr>
        <p:sp>
          <p:nvSpPr>
            <p:cNvPr id="49" name="Arrow: Chevron 16">
              <a:extLst>
                <a:ext uri="{FF2B5EF4-FFF2-40B4-BE49-F238E27FC236}">
                  <a16:creationId xmlns:a16="http://schemas.microsoft.com/office/drawing/2014/main" id="{27BD9E04-3EA4-B835-0D00-BF96E5A55371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DE2252F-0C26-6CE4-AFC3-5070B8C2FC26}"/>
                </a:ext>
              </a:extLst>
            </p:cNvPr>
            <p:cNvSpPr txBox="1"/>
            <p:nvPr/>
          </p:nvSpPr>
          <p:spPr>
            <a:xfrm rot="10800000">
              <a:off x="2157278" y="6333916"/>
              <a:ext cx="1529945" cy="33885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defTabSz="685766">
                <a:lnSpc>
                  <a:spcPct val="90000"/>
                </a:lnSpc>
                <a:spcBef>
                  <a:spcPts val="750"/>
                </a:spcBef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Eye diseases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A396A6E-6446-7282-616C-4F13FEEE5E07}"/>
              </a:ext>
            </a:extLst>
          </p:cNvPr>
          <p:cNvGrpSpPr/>
          <p:nvPr/>
        </p:nvGrpSpPr>
        <p:grpSpPr>
          <a:xfrm rot="10800000">
            <a:off x="2907928" y="6168719"/>
            <a:ext cx="1453760" cy="461665"/>
            <a:chOff x="1912633" y="6179867"/>
            <a:chExt cx="1908000" cy="605096"/>
          </a:xfrm>
        </p:grpSpPr>
        <p:sp>
          <p:nvSpPr>
            <p:cNvPr id="52" name="Arrow: Chevron 16">
              <a:extLst>
                <a:ext uri="{FF2B5EF4-FFF2-40B4-BE49-F238E27FC236}">
                  <a16:creationId xmlns:a16="http://schemas.microsoft.com/office/drawing/2014/main" id="{0167A528-C81B-5845-6620-988D7259D44A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6795366-A857-B4E8-BA60-5453998DDFD1}"/>
                </a:ext>
              </a:extLst>
            </p:cNvPr>
            <p:cNvSpPr txBox="1"/>
            <p:nvPr/>
          </p:nvSpPr>
          <p:spPr>
            <a:xfrm rot="10800000">
              <a:off x="2157278" y="6179867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&amp; Methods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DF347C7-9581-24E5-61FC-7B8B51B1D679}"/>
              </a:ext>
            </a:extLst>
          </p:cNvPr>
          <p:cNvGrpSpPr/>
          <p:nvPr/>
        </p:nvGrpSpPr>
        <p:grpSpPr>
          <a:xfrm rot="10800000">
            <a:off x="5698331" y="6222059"/>
            <a:ext cx="1453760" cy="354992"/>
            <a:chOff x="1912633" y="6249774"/>
            <a:chExt cx="1908000" cy="465282"/>
          </a:xfrm>
        </p:grpSpPr>
        <p:sp>
          <p:nvSpPr>
            <p:cNvPr id="58" name="Arrow: Chevron 57">
              <a:extLst>
                <a:ext uri="{FF2B5EF4-FFF2-40B4-BE49-F238E27FC236}">
                  <a16:creationId xmlns:a16="http://schemas.microsoft.com/office/drawing/2014/main" id="{58992EEB-DF3D-2EC8-EDBB-9D389C24BB89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BE589DD-E718-5D72-EFDF-EBF4CE188943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628C28-B99D-92F8-486E-FA624308D3FE}"/>
              </a:ext>
            </a:extLst>
          </p:cNvPr>
          <p:cNvSpPr txBox="1"/>
          <p:nvPr/>
        </p:nvSpPr>
        <p:spPr>
          <a:xfrm>
            <a:off x="677762" y="1344768"/>
            <a:ext cx="7779626" cy="4580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AAEF56-8DB3-7585-E602-270A095B9DF0}"/>
              </a:ext>
            </a:extLst>
          </p:cNvPr>
          <p:cNvSpPr txBox="1">
            <a:spLocks/>
          </p:cNvSpPr>
          <p:nvPr/>
        </p:nvSpPr>
        <p:spPr>
          <a:xfrm>
            <a:off x="680340" y="0"/>
            <a:ext cx="7779626" cy="1325563"/>
          </a:xfrm>
          <a:prstGeom prst="rect">
            <a:avLst/>
          </a:prstGeo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0005ED-9CD3-7832-9688-01B40027D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12" y="1835105"/>
            <a:ext cx="4220335" cy="198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68FC0DBF-7501-699B-F406-7C5A49161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817" y="4034250"/>
            <a:ext cx="4998571" cy="159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CEC169D-3A71-608C-8887-484BAC01F774}"/>
              </a:ext>
            </a:extLst>
          </p:cNvPr>
          <p:cNvGrpSpPr/>
          <p:nvPr/>
        </p:nvGrpSpPr>
        <p:grpSpPr>
          <a:xfrm rot="10800000">
            <a:off x="4304006" y="6168716"/>
            <a:ext cx="1453760" cy="461665"/>
            <a:chOff x="1912633" y="6179871"/>
            <a:chExt cx="1908000" cy="605096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0DEF0BAF-1687-5347-2975-CCB1B7398D84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E080FB-9038-0C7A-198F-957BD5618796}"/>
                </a:ext>
              </a:extLst>
            </p:cNvPr>
            <p:cNvSpPr txBox="1"/>
            <p:nvPr/>
          </p:nvSpPr>
          <p:spPr>
            <a:xfrm rot="10800000">
              <a:off x="2159579" y="6179871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 &amp; Discussion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2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C47B2-D334-3C3F-2E93-383470C1E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A110ED5-7E55-82D2-ABBA-AD33FC5279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570" y="5788380"/>
            <a:ext cx="945902" cy="9805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01DD5-C363-4DF4-E8C6-1874BABA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EE75652-503F-B088-8B44-C6741A9EA2F2}"/>
              </a:ext>
            </a:extLst>
          </p:cNvPr>
          <p:cNvGrpSpPr/>
          <p:nvPr/>
        </p:nvGrpSpPr>
        <p:grpSpPr>
          <a:xfrm rot="10800000">
            <a:off x="117525" y="6222059"/>
            <a:ext cx="1453760" cy="354992"/>
            <a:chOff x="1912633" y="6249774"/>
            <a:chExt cx="1908000" cy="465282"/>
          </a:xfrm>
        </p:grpSpPr>
        <p:sp>
          <p:nvSpPr>
            <p:cNvPr id="46" name="Arrow: Chevron 16">
              <a:extLst>
                <a:ext uri="{FF2B5EF4-FFF2-40B4-BE49-F238E27FC236}">
                  <a16:creationId xmlns:a16="http://schemas.microsoft.com/office/drawing/2014/main" id="{47564A6B-0B1D-C538-6DA5-A70A2400818A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E8136E-9258-D050-F52C-9907623BB927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D9E6FC0-011F-93EB-BCC7-39AEF8ECBA2B}"/>
              </a:ext>
            </a:extLst>
          </p:cNvPr>
          <p:cNvGrpSpPr/>
          <p:nvPr/>
        </p:nvGrpSpPr>
        <p:grpSpPr>
          <a:xfrm rot="10800000">
            <a:off x="1513603" y="6222059"/>
            <a:ext cx="1453760" cy="354992"/>
            <a:chOff x="1912633" y="6249774"/>
            <a:chExt cx="1908000" cy="465282"/>
          </a:xfrm>
        </p:grpSpPr>
        <p:sp>
          <p:nvSpPr>
            <p:cNvPr id="49" name="Arrow: Chevron 16">
              <a:extLst>
                <a:ext uri="{FF2B5EF4-FFF2-40B4-BE49-F238E27FC236}">
                  <a16:creationId xmlns:a16="http://schemas.microsoft.com/office/drawing/2014/main" id="{AFB0FE68-BE6B-3F0B-4F19-54511DB7BFC7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4E6DF6A-D43F-1442-CF4B-E51D1711BBFF}"/>
                </a:ext>
              </a:extLst>
            </p:cNvPr>
            <p:cNvSpPr txBox="1"/>
            <p:nvPr/>
          </p:nvSpPr>
          <p:spPr>
            <a:xfrm rot="10800000">
              <a:off x="2157278" y="6333916"/>
              <a:ext cx="1529945" cy="33885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defTabSz="685766">
                <a:lnSpc>
                  <a:spcPct val="90000"/>
                </a:lnSpc>
                <a:spcBef>
                  <a:spcPts val="750"/>
                </a:spcBef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Eye diseases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D09573C-74C1-3ABB-8F2E-EAA2A19901F7}"/>
              </a:ext>
            </a:extLst>
          </p:cNvPr>
          <p:cNvGrpSpPr/>
          <p:nvPr/>
        </p:nvGrpSpPr>
        <p:grpSpPr>
          <a:xfrm rot="10800000">
            <a:off x="2907928" y="6168719"/>
            <a:ext cx="1453760" cy="461665"/>
            <a:chOff x="1912633" y="6179867"/>
            <a:chExt cx="1908000" cy="605096"/>
          </a:xfrm>
        </p:grpSpPr>
        <p:sp>
          <p:nvSpPr>
            <p:cNvPr id="52" name="Arrow: Chevron 16">
              <a:extLst>
                <a:ext uri="{FF2B5EF4-FFF2-40B4-BE49-F238E27FC236}">
                  <a16:creationId xmlns:a16="http://schemas.microsoft.com/office/drawing/2014/main" id="{BC82537E-99DA-092B-B5B4-C45386378167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B925812-AC7A-6E7C-A828-06BBB605A66C}"/>
                </a:ext>
              </a:extLst>
            </p:cNvPr>
            <p:cNvSpPr txBox="1"/>
            <p:nvPr/>
          </p:nvSpPr>
          <p:spPr>
            <a:xfrm rot="10800000">
              <a:off x="2157278" y="6179867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&amp; Methods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E98107B-F117-888F-5817-DC1E839F494C}"/>
              </a:ext>
            </a:extLst>
          </p:cNvPr>
          <p:cNvGrpSpPr/>
          <p:nvPr/>
        </p:nvGrpSpPr>
        <p:grpSpPr>
          <a:xfrm rot="10800000">
            <a:off x="5698331" y="6222059"/>
            <a:ext cx="1453760" cy="354992"/>
            <a:chOff x="1912633" y="6249774"/>
            <a:chExt cx="1908000" cy="465282"/>
          </a:xfrm>
        </p:grpSpPr>
        <p:sp>
          <p:nvSpPr>
            <p:cNvPr id="58" name="Arrow: Chevron 57">
              <a:extLst>
                <a:ext uri="{FF2B5EF4-FFF2-40B4-BE49-F238E27FC236}">
                  <a16:creationId xmlns:a16="http://schemas.microsoft.com/office/drawing/2014/main" id="{DB387730-FD50-CDAA-1F06-22924935903C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823D797-2639-C8B7-638D-403CDF3CC984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D524962-D918-66D3-6815-EC99F20C5F21}"/>
              </a:ext>
            </a:extLst>
          </p:cNvPr>
          <p:cNvSpPr txBox="1">
            <a:spLocks/>
          </p:cNvSpPr>
          <p:nvPr/>
        </p:nvSpPr>
        <p:spPr>
          <a:xfrm>
            <a:off x="680340" y="0"/>
            <a:ext cx="7779626" cy="1325563"/>
          </a:xfrm>
          <a:prstGeom prst="rect">
            <a:avLst/>
          </a:prstGeo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C7E5A1C-8CB9-938A-F906-2C69CE9D48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5067592"/>
              </p:ext>
            </p:extLst>
          </p:nvPr>
        </p:nvGraphicFramePr>
        <p:xfrm>
          <a:off x="1624873" y="1845730"/>
          <a:ext cx="5890560" cy="3990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DE721DF4-7F94-3267-7519-62C4F2B5FF7B}"/>
              </a:ext>
            </a:extLst>
          </p:cNvPr>
          <p:cNvGrpSpPr/>
          <p:nvPr/>
        </p:nvGrpSpPr>
        <p:grpSpPr>
          <a:xfrm rot="10800000">
            <a:off x="4304006" y="6168716"/>
            <a:ext cx="1453760" cy="461665"/>
            <a:chOff x="1912633" y="6179871"/>
            <a:chExt cx="1908000" cy="605096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73419336-6806-FBA5-FC6F-A5D1268BE6E7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5AFC3B-154A-6730-CB3C-657A605841C8}"/>
                </a:ext>
              </a:extLst>
            </p:cNvPr>
            <p:cNvSpPr txBox="1"/>
            <p:nvPr/>
          </p:nvSpPr>
          <p:spPr>
            <a:xfrm rot="10800000">
              <a:off x="2159579" y="6179871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 &amp; Discussion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2642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159773-8188-5FFF-9B60-B43055CC51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570" y="5788380"/>
            <a:ext cx="945902" cy="9805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8CCA1-A9E1-C2BF-59F9-084F5232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1A35B64-1DBB-5365-F137-B29A32D2D721}"/>
              </a:ext>
            </a:extLst>
          </p:cNvPr>
          <p:cNvGrpSpPr/>
          <p:nvPr/>
        </p:nvGrpSpPr>
        <p:grpSpPr>
          <a:xfrm rot="10800000">
            <a:off x="117525" y="6222059"/>
            <a:ext cx="1453760" cy="354992"/>
            <a:chOff x="1912633" y="6249774"/>
            <a:chExt cx="1908000" cy="465282"/>
          </a:xfrm>
        </p:grpSpPr>
        <p:sp>
          <p:nvSpPr>
            <p:cNvPr id="46" name="Arrow: Chevron 16">
              <a:extLst>
                <a:ext uri="{FF2B5EF4-FFF2-40B4-BE49-F238E27FC236}">
                  <a16:creationId xmlns:a16="http://schemas.microsoft.com/office/drawing/2014/main" id="{5ECF3425-A5E0-DF48-1506-462D1FF9D6D7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56D5CF-D5E8-3624-D8AF-B256670E4813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D336297-FEA9-B7CE-769D-0AC3D9D7ABAC}"/>
              </a:ext>
            </a:extLst>
          </p:cNvPr>
          <p:cNvGrpSpPr/>
          <p:nvPr/>
        </p:nvGrpSpPr>
        <p:grpSpPr>
          <a:xfrm rot="10800000">
            <a:off x="1513603" y="6222059"/>
            <a:ext cx="1453760" cy="354992"/>
            <a:chOff x="1912633" y="6249774"/>
            <a:chExt cx="1908000" cy="465282"/>
          </a:xfrm>
        </p:grpSpPr>
        <p:sp>
          <p:nvSpPr>
            <p:cNvPr id="49" name="Arrow: Chevron 16">
              <a:extLst>
                <a:ext uri="{FF2B5EF4-FFF2-40B4-BE49-F238E27FC236}">
                  <a16:creationId xmlns:a16="http://schemas.microsoft.com/office/drawing/2014/main" id="{546B755B-18C3-FA26-F5AE-2AD196F2581D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C7C926B-3F68-4689-F4DD-CF2C8947799B}"/>
                </a:ext>
              </a:extLst>
            </p:cNvPr>
            <p:cNvSpPr txBox="1"/>
            <p:nvPr/>
          </p:nvSpPr>
          <p:spPr>
            <a:xfrm rot="10800000">
              <a:off x="2157278" y="6333916"/>
              <a:ext cx="1529945" cy="33885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defTabSz="685766">
                <a:lnSpc>
                  <a:spcPct val="90000"/>
                </a:lnSpc>
                <a:spcBef>
                  <a:spcPts val="750"/>
                </a:spcBef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Eye diseases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27D223D-0250-B952-BA2E-096EC6BA08AE}"/>
              </a:ext>
            </a:extLst>
          </p:cNvPr>
          <p:cNvGrpSpPr/>
          <p:nvPr/>
        </p:nvGrpSpPr>
        <p:grpSpPr>
          <a:xfrm rot="10800000">
            <a:off x="2907928" y="6168719"/>
            <a:ext cx="1453760" cy="461665"/>
            <a:chOff x="1912633" y="6179867"/>
            <a:chExt cx="1908000" cy="605096"/>
          </a:xfrm>
        </p:grpSpPr>
        <p:sp>
          <p:nvSpPr>
            <p:cNvPr id="52" name="Arrow: Chevron 16">
              <a:extLst>
                <a:ext uri="{FF2B5EF4-FFF2-40B4-BE49-F238E27FC236}">
                  <a16:creationId xmlns:a16="http://schemas.microsoft.com/office/drawing/2014/main" id="{9087675C-ACD4-3F6C-50DA-18A4F8FD6D6C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94AEFFC-7A27-D960-3857-E4880D7D6A43}"/>
                </a:ext>
              </a:extLst>
            </p:cNvPr>
            <p:cNvSpPr txBox="1"/>
            <p:nvPr/>
          </p:nvSpPr>
          <p:spPr>
            <a:xfrm rot="10800000">
              <a:off x="2157278" y="6179867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&amp; Methods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C2E2C37-228E-7DF2-45F3-23C1CCCDB400}"/>
              </a:ext>
            </a:extLst>
          </p:cNvPr>
          <p:cNvGrpSpPr/>
          <p:nvPr/>
        </p:nvGrpSpPr>
        <p:grpSpPr>
          <a:xfrm rot="10800000">
            <a:off x="5698331" y="6222059"/>
            <a:ext cx="1453760" cy="354992"/>
            <a:chOff x="1912633" y="6249774"/>
            <a:chExt cx="1908000" cy="465282"/>
          </a:xfrm>
        </p:grpSpPr>
        <p:sp>
          <p:nvSpPr>
            <p:cNvPr id="58" name="Arrow: Chevron 57">
              <a:extLst>
                <a:ext uri="{FF2B5EF4-FFF2-40B4-BE49-F238E27FC236}">
                  <a16:creationId xmlns:a16="http://schemas.microsoft.com/office/drawing/2014/main" id="{66474057-64FC-B6D1-11B4-50151E92CBB3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4DCF8AE-EFE5-6018-C951-059AA8439A85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CF7FC2A-4163-EF81-25A2-85BDDF5EAE0F}"/>
              </a:ext>
            </a:extLst>
          </p:cNvPr>
          <p:cNvSpPr txBox="1"/>
          <p:nvPr/>
        </p:nvSpPr>
        <p:spPr>
          <a:xfrm>
            <a:off x="680340" y="1335088"/>
            <a:ext cx="8128519" cy="28587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pre-trained Convolutional Neural Networks (CNN) were used in this research: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VGG19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InceptionV3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kern="12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Xception</a:t>
            </a:r>
            <a:endParaRPr lang="en-US" sz="1800" kern="12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these models, all layers except the last 5 layers of the pre-trained models are frozen.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fully connected layers, referred to as MLP classifier are also added at the end of them.</a:t>
            </a:r>
          </a:p>
          <a:p>
            <a:pPr algn="just">
              <a:lnSpc>
                <a:spcPct val="150000"/>
              </a:lnSpc>
            </a:pPr>
            <a:endParaRPr lang="en-US" sz="1800" kern="12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494D20-89F0-528E-8604-3190BA99DE11}"/>
              </a:ext>
            </a:extLst>
          </p:cNvPr>
          <p:cNvSpPr txBox="1">
            <a:spLocks/>
          </p:cNvSpPr>
          <p:nvPr/>
        </p:nvSpPr>
        <p:spPr>
          <a:xfrm>
            <a:off x="680340" y="0"/>
            <a:ext cx="7779626" cy="1325563"/>
          </a:xfrm>
          <a:prstGeom prst="rect">
            <a:avLst/>
          </a:prstGeo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ABD83A0-CE2E-6DE4-CD4E-FB8EFBB53BCF}"/>
              </a:ext>
            </a:extLst>
          </p:cNvPr>
          <p:cNvGrpSpPr/>
          <p:nvPr/>
        </p:nvGrpSpPr>
        <p:grpSpPr>
          <a:xfrm rot="10800000">
            <a:off x="4304006" y="6168716"/>
            <a:ext cx="1453760" cy="461665"/>
            <a:chOff x="1912633" y="6179871"/>
            <a:chExt cx="1908000" cy="605096"/>
          </a:xfrm>
        </p:grpSpPr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9A80F47E-17FA-EFAD-BA0B-1B6A55063DBA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2609F1-A0DB-E93D-0097-9A06206AE2A9}"/>
                </a:ext>
              </a:extLst>
            </p:cNvPr>
            <p:cNvSpPr txBox="1"/>
            <p:nvPr/>
          </p:nvSpPr>
          <p:spPr>
            <a:xfrm rot="10800000">
              <a:off x="2159579" y="6179871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 &amp; Discussion</a:t>
              </a: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8C553D5-214A-371D-D675-1536E1F1E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483779"/>
              </p:ext>
            </p:extLst>
          </p:nvPr>
        </p:nvGraphicFramePr>
        <p:xfrm>
          <a:off x="2451957" y="3962309"/>
          <a:ext cx="3819461" cy="206198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{5A111915-BE36-4E01-A7E5-04B1672EAD32}</a:tableStyleId>
              </a:tblPr>
              <a:tblGrid>
                <a:gridCol w="1126520">
                  <a:extLst>
                    <a:ext uri="{9D8B030D-6E8A-4147-A177-3AD203B41FA5}">
                      <a16:colId xmlns:a16="http://schemas.microsoft.com/office/drawing/2014/main" val="930475679"/>
                    </a:ext>
                  </a:extLst>
                </a:gridCol>
                <a:gridCol w="1312349">
                  <a:extLst>
                    <a:ext uri="{9D8B030D-6E8A-4147-A177-3AD203B41FA5}">
                      <a16:colId xmlns:a16="http://schemas.microsoft.com/office/drawing/2014/main" val="3869919839"/>
                    </a:ext>
                  </a:extLst>
                </a:gridCol>
                <a:gridCol w="1380592">
                  <a:extLst>
                    <a:ext uri="{9D8B030D-6E8A-4147-A177-3AD203B41FA5}">
                      <a16:colId xmlns:a16="http://schemas.microsoft.com/office/drawing/2014/main" val="952252874"/>
                    </a:ext>
                  </a:extLst>
                </a:gridCol>
              </a:tblGrid>
              <a:tr h="343664">
                <a:tc gridSpan="3"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Fully connected layers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978119"/>
                  </a:ext>
                </a:extLst>
              </a:tr>
              <a:tr h="687326"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Layer’s Number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Activation function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neurons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266368"/>
                  </a:ext>
                </a:extLst>
              </a:tr>
              <a:tr h="343664"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US" sz="2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842406"/>
                  </a:ext>
                </a:extLst>
              </a:tr>
              <a:tr h="343664"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005842"/>
                  </a:ext>
                </a:extLst>
              </a:tr>
              <a:tr h="343664"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Softmax</a:t>
                      </a: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60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331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DDDEC-515F-29CF-E9E2-3D6DDF52B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BCBF63B-40CB-7A35-579A-BEDE0D4798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570" y="5788380"/>
            <a:ext cx="945902" cy="9805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3E8C3-7D88-4BEC-E108-17DAC5AB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53CAC9D-1A51-CBA8-4464-7F8BCFA7EDCF}"/>
              </a:ext>
            </a:extLst>
          </p:cNvPr>
          <p:cNvGrpSpPr/>
          <p:nvPr/>
        </p:nvGrpSpPr>
        <p:grpSpPr>
          <a:xfrm rot="10800000">
            <a:off x="117525" y="6222059"/>
            <a:ext cx="1453760" cy="354992"/>
            <a:chOff x="1912633" y="6249774"/>
            <a:chExt cx="1908000" cy="465282"/>
          </a:xfrm>
        </p:grpSpPr>
        <p:sp>
          <p:nvSpPr>
            <p:cNvPr id="46" name="Arrow: Chevron 16">
              <a:extLst>
                <a:ext uri="{FF2B5EF4-FFF2-40B4-BE49-F238E27FC236}">
                  <a16:creationId xmlns:a16="http://schemas.microsoft.com/office/drawing/2014/main" id="{0D507F02-4A60-F85E-AE97-D7CCC52F87C7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B7D9D3B-13CB-7083-BABC-B907BB4B3D89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43F52B6-50D7-665A-D04C-4E33B6D63F82}"/>
              </a:ext>
            </a:extLst>
          </p:cNvPr>
          <p:cNvGrpSpPr/>
          <p:nvPr/>
        </p:nvGrpSpPr>
        <p:grpSpPr>
          <a:xfrm rot="10800000">
            <a:off x="1513603" y="6222059"/>
            <a:ext cx="1453760" cy="354992"/>
            <a:chOff x="1912633" y="6249774"/>
            <a:chExt cx="1908000" cy="465282"/>
          </a:xfrm>
        </p:grpSpPr>
        <p:sp>
          <p:nvSpPr>
            <p:cNvPr id="49" name="Arrow: Chevron 16">
              <a:extLst>
                <a:ext uri="{FF2B5EF4-FFF2-40B4-BE49-F238E27FC236}">
                  <a16:creationId xmlns:a16="http://schemas.microsoft.com/office/drawing/2014/main" id="{8FC752C6-F9BB-C2E3-8201-AB6FF99490A5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9AA8237-26FA-1D8A-775C-F92EF361D08C}"/>
                </a:ext>
              </a:extLst>
            </p:cNvPr>
            <p:cNvSpPr txBox="1"/>
            <p:nvPr/>
          </p:nvSpPr>
          <p:spPr>
            <a:xfrm rot="10800000">
              <a:off x="2157278" y="6333916"/>
              <a:ext cx="1529945" cy="33885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defTabSz="685766">
                <a:lnSpc>
                  <a:spcPct val="90000"/>
                </a:lnSpc>
                <a:spcBef>
                  <a:spcPts val="750"/>
                </a:spcBef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Eye diseases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8D6DA8B-CF63-EBED-D6C1-313DCA96E2AD}"/>
              </a:ext>
            </a:extLst>
          </p:cNvPr>
          <p:cNvGrpSpPr/>
          <p:nvPr/>
        </p:nvGrpSpPr>
        <p:grpSpPr>
          <a:xfrm rot="10800000">
            <a:off x="2907928" y="6168719"/>
            <a:ext cx="1453760" cy="461665"/>
            <a:chOff x="1912633" y="6179867"/>
            <a:chExt cx="1908000" cy="605096"/>
          </a:xfrm>
        </p:grpSpPr>
        <p:sp>
          <p:nvSpPr>
            <p:cNvPr id="52" name="Arrow: Chevron 16">
              <a:extLst>
                <a:ext uri="{FF2B5EF4-FFF2-40B4-BE49-F238E27FC236}">
                  <a16:creationId xmlns:a16="http://schemas.microsoft.com/office/drawing/2014/main" id="{58F364A7-52CE-8A4B-63BE-E49835D2B1D6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29D6A33-16F1-35B0-7B09-9A937B2330DC}"/>
                </a:ext>
              </a:extLst>
            </p:cNvPr>
            <p:cNvSpPr txBox="1"/>
            <p:nvPr/>
          </p:nvSpPr>
          <p:spPr>
            <a:xfrm rot="10800000">
              <a:off x="2157278" y="6179867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&amp; Methods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0B66B3-28EC-EACF-5291-6DF618856438}"/>
              </a:ext>
            </a:extLst>
          </p:cNvPr>
          <p:cNvGrpSpPr/>
          <p:nvPr/>
        </p:nvGrpSpPr>
        <p:grpSpPr>
          <a:xfrm rot="10800000">
            <a:off x="5698331" y="6222059"/>
            <a:ext cx="1453760" cy="354992"/>
            <a:chOff x="1912633" y="6249774"/>
            <a:chExt cx="1908000" cy="465282"/>
          </a:xfrm>
        </p:grpSpPr>
        <p:sp>
          <p:nvSpPr>
            <p:cNvPr id="58" name="Arrow: Chevron 57">
              <a:extLst>
                <a:ext uri="{FF2B5EF4-FFF2-40B4-BE49-F238E27FC236}">
                  <a16:creationId xmlns:a16="http://schemas.microsoft.com/office/drawing/2014/main" id="{105064B4-2B8E-7414-A9AD-683E8A81A78B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1358A56-1DF0-3C6C-CA40-CA11861026BB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F5684BE-3E88-A07A-1053-41051511B89E}"/>
              </a:ext>
            </a:extLst>
          </p:cNvPr>
          <p:cNvSpPr txBox="1"/>
          <p:nvPr/>
        </p:nvSpPr>
        <p:spPr>
          <a:xfrm>
            <a:off x="561093" y="1433494"/>
            <a:ext cx="8018120" cy="26740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 anchor="ctr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size and numbers of epochs were 8 and 20 respectively.</a:t>
            </a:r>
            <a:endParaRPr lang="fa-IR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rate, which gradually decreases, starts at 0.0001 using the Adam optimizer.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models were trained on Google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Colab’s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GPU T4.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training regulators, such as the gradual reduction of learning rate and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EarlyStopping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greatly helped our results.</a:t>
            </a:r>
          </a:p>
          <a:p>
            <a:pPr algn="just">
              <a:lnSpc>
                <a:spcPct val="150000"/>
              </a:lnSpc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trainable parameters in each model: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379A72-292F-A172-EBF7-DFC80CA5995A}"/>
              </a:ext>
            </a:extLst>
          </p:cNvPr>
          <p:cNvSpPr txBox="1">
            <a:spLocks/>
          </p:cNvSpPr>
          <p:nvPr/>
        </p:nvSpPr>
        <p:spPr>
          <a:xfrm>
            <a:off x="680340" y="0"/>
            <a:ext cx="7779626" cy="1325563"/>
          </a:xfrm>
          <a:prstGeom prst="rect">
            <a:avLst/>
          </a:prstGeo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44751B4-5039-FAC8-C000-9AC83864B868}"/>
              </a:ext>
            </a:extLst>
          </p:cNvPr>
          <p:cNvGrpSpPr/>
          <p:nvPr/>
        </p:nvGrpSpPr>
        <p:grpSpPr>
          <a:xfrm rot="10800000">
            <a:off x="4304006" y="6168716"/>
            <a:ext cx="1453760" cy="461665"/>
            <a:chOff x="1912633" y="6179871"/>
            <a:chExt cx="1908000" cy="605096"/>
          </a:xfrm>
        </p:grpSpPr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ADECDFC0-FBE5-4CA5-E8AA-E3CCB893D3C7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52487B-A25E-DD7B-D309-DA1F5237FEBD}"/>
                </a:ext>
              </a:extLst>
            </p:cNvPr>
            <p:cNvSpPr txBox="1"/>
            <p:nvPr/>
          </p:nvSpPr>
          <p:spPr>
            <a:xfrm rot="10800000">
              <a:off x="2159579" y="6179871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 &amp; Discussion</a:t>
              </a: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692C1C0-6F04-C913-B28A-946CE1430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986877"/>
              </p:ext>
            </p:extLst>
          </p:nvPr>
        </p:nvGraphicFramePr>
        <p:xfrm>
          <a:off x="3464497" y="4204061"/>
          <a:ext cx="4401823" cy="177645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{5A111915-BE36-4E01-A7E5-04B1672EAD32}</a:tableStyleId>
              </a:tblPr>
              <a:tblGrid>
                <a:gridCol w="2079037">
                  <a:extLst>
                    <a:ext uri="{9D8B030D-6E8A-4147-A177-3AD203B41FA5}">
                      <a16:colId xmlns:a16="http://schemas.microsoft.com/office/drawing/2014/main" val="1425083283"/>
                    </a:ext>
                  </a:extLst>
                </a:gridCol>
                <a:gridCol w="2322786">
                  <a:extLst>
                    <a:ext uri="{9D8B030D-6E8A-4147-A177-3AD203B41FA5}">
                      <a16:colId xmlns:a16="http://schemas.microsoft.com/office/drawing/2014/main" val="1047820413"/>
                    </a:ext>
                  </a:extLst>
                </a:gridCol>
              </a:tblGrid>
              <a:tr h="444114"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Architecture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params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993746"/>
                  </a:ext>
                </a:extLst>
              </a:tr>
              <a:tr h="444114"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VGG19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17,026,735 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23510"/>
                  </a:ext>
                </a:extLst>
              </a:tr>
              <a:tr h="444114"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InceptionV3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39,382,703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33734"/>
                  </a:ext>
                </a:extLst>
              </a:tr>
              <a:tr h="444114"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Xception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64,667,823 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097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541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96B5A-D6A0-B2E9-8D2C-C62D7D3F4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1A55823-30D7-C5F0-DE34-91065FFDA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570" y="5788380"/>
            <a:ext cx="945902" cy="9805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CF68E-1648-9669-04F8-BAABC618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69DE8E3-D560-CE02-922B-7D7D1E192ACE}"/>
              </a:ext>
            </a:extLst>
          </p:cNvPr>
          <p:cNvGrpSpPr/>
          <p:nvPr/>
        </p:nvGrpSpPr>
        <p:grpSpPr>
          <a:xfrm rot="10800000">
            <a:off x="117525" y="6222059"/>
            <a:ext cx="1453760" cy="354992"/>
            <a:chOff x="1912633" y="6249774"/>
            <a:chExt cx="1908000" cy="465282"/>
          </a:xfrm>
        </p:grpSpPr>
        <p:sp>
          <p:nvSpPr>
            <p:cNvPr id="46" name="Arrow: Chevron 16">
              <a:extLst>
                <a:ext uri="{FF2B5EF4-FFF2-40B4-BE49-F238E27FC236}">
                  <a16:creationId xmlns:a16="http://schemas.microsoft.com/office/drawing/2014/main" id="{9F881511-587E-F825-73CF-1622BF6D4D44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7F5157F-A5C9-55BD-9C59-2C4A5841BE7A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3B8BE1F-3751-E15D-8EDF-98B386D186AE}"/>
              </a:ext>
            </a:extLst>
          </p:cNvPr>
          <p:cNvGrpSpPr/>
          <p:nvPr/>
        </p:nvGrpSpPr>
        <p:grpSpPr>
          <a:xfrm rot="10800000">
            <a:off x="1513603" y="6222059"/>
            <a:ext cx="1453760" cy="354992"/>
            <a:chOff x="1912633" y="6249774"/>
            <a:chExt cx="1908000" cy="465282"/>
          </a:xfrm>
        </p:grpSpPr>
        <p:sp>
          <p:nvSpPr>
            <p:cNvPr id="49" name="Arrow: Chevron 16">
              <a:extLst>
                <a:ext uri="{FF2B5EF4-FFF2-40B4-BE49-F238E27FC236}">
                  <a16:creationId xmlns:a16="http://schemas.microsoft.com/office/drawing/2014/main" id="{5D974B53-2B31-810F-AFC4-B6D43EE89134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0FD2A50-0DC5-95FD-C9D2-81305B81C355}"/>
                </a:ext>
              </a:extLst>
            </p:cNvPr>
            <p:cNvSpPr txBox="1"/>
            <p:nvPr/>
          </p:nvSpPr>
          <p:spPr>
            <a:xfrm rot="10800000">
              <a:off x="2157278" y="6333916"/>
              <a:ext cx="1529945" cy="33885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defTabSz="685766">
                <a:lnSpc>
                  <a:spcPct val="90000"/>
                </a:lnSpc>
                <a:spcBef>
                  <a:spcPts val="750"/>
                </a:spcBef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Eye diseases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0F2C36D-59A0-2940-13DF-7C3D0A77D6D4}"/>
              </a:ext>
            </a:extLst>
          </p:cNvPr>
          <p:cNvGrpSpPr/>
          <p:nvPr/>
        </p:nvGrpSpPr>
        <p:grpSpPr>
          <a:xfrm rot="10800000">
            <a:off x="2907928" y="6168719"/>
            <a:ext cx="1453760" cy="461665"/>
            <a:chOff x="1912633" y="6179867"/>
            <a:chExt cx="1908000" cy="605096"/>
          </a:xfrm>
        </p:grpSpPr>
        <p:sp>
          <p:nvSpPr>
            <p:cNvPr id="52" name="Arrow: Chevron 16">
              <a:extLst>
                <a:ext uri="{FF2B5EF4-FFF2-40B4-BE49-F238E27FC236}">
                  <a16:creationId xmlns:a16="http://schemas.microsoft.com/office/drawing/2014/main" id="{92B03666-AE54-D2BB-8D88-62D5105B54BB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BBE7754-D1ED-C59F-036B-32E0E29E0730}"/>
                </a:ext>
              </a:extLst>
            </p:cNvPr>
            <p:cNvSpPr txBox="1"/>
            <p:nvPr/>
          </p:nvSpPr>
          <p:spPr>
            <a:xfrm rot="10800000">
              <a:off x="2157278" y="6179867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&amp; Methods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3D15950-A88E-2131-DB67-251A32D9FFB4}"/>
              </a:ext>
            </a:extLst>
          </p:cNvPr>
          <p:cNvGrpSpPr/>
          <p:nvPr/>
        </p:nvGrpSpPr>
        <p:grpSpPr>
          <a:xfrm rot="10800000">
            <a:off x="5698331" y="6222059"/>
            <a:ext cx="1453760" cy="354992"/>
            <a:chOff x="1912633" y="6249774"/>
            <a:chExt cx="1908000" cy="465282"/>
          </a:xfrm>
        </p:grpSpPr>
        <p:sp>
          <p:nvSpPr>
            <p:cNvPr id="58" name="Arrow: Chevron 57">
              <a:extLst>
                <a:ext uri="{FF2B5EF4-FFF2-40B4-BE49-F238E27FC236}">
                  <a16:creationId xmlns:a16="http://schemas.microsoft.com/office/drawing/2014/main" id="{3FD0B0A9-C881-1483-A053-2906A6B254CD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E44F5DE-A708-B584-10F7-D495F2809306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446BCF6-3F1E-8629-DC2D-AFF5621CEDD3}"/>
              </a:ext>
            </a:extLst>
          </p:cNvPr>
          <p:cNvSpPr txBox="1"/>
          <p:nvPr/>
        </p:nvSpPr>
        <p:spPr>
          <a:xfrm>
            <a:off x="680339" y="1567305"/>
            <a:ext cx="7779627" cy="4580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AC0AE00-89C4-5722-07B2-B3A695A5D8C0}"/>
              </a:ext>
            </a:extLst>
          </p:cNvPr>
          <p:cNvSpPr txBox="1">
            <a:spLocks/>
          </p:cNvSpPr>
          <p:nvPr/>
        </p:nvSpPr>
        <p:spPr>
          <a:xfrm>
            <a:off x="680340" y="0"/>
            <a:ext cx="7779626" cy="1325563"/>
          </a:xfrm>
          <a:prstGeom prst="rect">
            <a:avLst/>
          </a:prstGeo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467BB3-D97F-A77F-67F9-D4CFE30E7752}"/>
              </a:ext>
            </a:extLst>
          </p:cNvPr>
          <p:cNvGrpSpPr/>
          <p:nvPr/>
        </p:nvGrpSpPr>
        <p:grpSpPr>
          <a:xfrm rot="10800000">
            <a:off x="4304006" y="6168716"/>
            <a:ext cx="1453760" cy="461665"/>
            <a:chOff x="1912633" y="6179871"/>
            <a:chExt cx="1908000" cy="605096"/>
          </a:xfrm>
        </p:grpSpPr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16FF21BE-BEB4-8B7E-E5DB-C46C2AEEF722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23AA76-2FAC-BD76-0326-548FFD8B6FC1}"/>
                </a:ext>
              </a:extLst>
            </p:cNvPr>
            <p:cNvSpPr txBox="1"/>
            <p:nvPr/>
          </p:nvSpPr>
          <p:spPr>
            <a:xfrm rot="10800000">
              <a:off x="2159579" y="6179871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 &amp; Discussion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D6213AC-744D-58D6-F6E3-9F4F83C33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737" y="2440496"/>
            <a:ext cx="3565098" cy="285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51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B7C2A1F-67A5-B881-76F9-4BA865363A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570" y="5788380"/>
            <a:ext cx="945902" cy="9805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F2C3B-0103-8F57-6CC9-08C7E4CF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08ED3DE-CE92-6AB0-E761-862F8378A5B8}"/>
              </a:ext>
            </a:extLst>
          </p:cNvPr>
          <p:cNvGrpSpPr/>
          <p:nvPr/>
        </p:nvGrpSpPr>
        <p:grpSpPr>
          <a:xfrm rot="10800000">
            <a:off x="117525" y="6222059"/>
            <a:ext cx="1453760" cy="354992"/>
            <a:chOff x="1912633" y="6249774"/>
            <a:chExt cx="1908000" cy="465282"/>
          </a:xfrm>
        </p:grpSpPr>
        <p:sp>
          <p:nvSpPr>
            <p:cNvPr id="46" name="Arrow: Chevron 16">
              <a:extLst>
                <a:ext uri="{FF2B5EF4-FFF2-40B4-BE49-F238E27FC236}">
                  <a16:creationId xmlns:a16="http://schemas.microsoft.com/office/drawing/2014/main" id="{3F6B4C8D-8CCA-3EFF-2E54-2B8AD62B3CF5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AF060BF-F970-6A5F-6D41-7FA658764F7A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D43B21B-55A3-DD53-8FFA-2C1A0E1B35AD}"/>
              </a:ext>
            </a:extLst>
          </p:cNvPr>
          <p:cNvGrpSpPr/>
          <p:nvPr/>
        </p:nvGrpSpPr>
        <p:grpSpPr>
          <a:xfrm rot="10800000">
            <a:off x="1513603" y="6222059"/>
            <a:ext cx="1453760" cy="354992"/>
            <a:chOff x="1912633" y="6249774"/>
            <a:chExt cx="1908000" cy="465282"/>
          </a:xfrm>
        </p:grpSpPr>
        <p:sp>
          <p:nvSpPr>
            <p:cNvPr id="49" name="Arrow: Chevron 16">
              <a:extLst>
                <a:ext uri="{FF2B5EF4-FFF2-40B4-BE49-F238E27FC236}">
                  <a16:creationId xmlns:a16="http://schemas.microsoft.com/office/drawing/2014/main" id="{AD3A7154-F179-F09B-75A3-7A4B456D0471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C0C51BA-02AA-2AC9-6D22-81E504FDBBE4}"/>
                </a:ext>
              </a:extLst>
            </p:cNvPr>
            <p:cNvSpPr txBox="1"/>
            <p:nvPr/>
          </p:nvSpPr>
          <p:spPr>
            <a:xfrm rot="10800000">
              <a:off x="2157278" y="6333916"/>
              <a:ext cx="1529945" cy="33885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defTabSz="685766">
                <a:lnSpc>
                  <a:spcPct val="90000"/>
                </a:lnSpc>
                <a:spcBef>
                  <a:spcPts val="750"/>
                </a:spcBef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Eye diseases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EBD236C-B0F2-97CF-BEA0-A132DBE221EF}"/>
              </a:ext>
            </a:extLst>
          </p:cNvPr>
          <p:cNvGrpSpPr/>
          <p:nvPr/>
        </p:nvGrpSpPr>
        <p:grpSpPr>
          <a:xfrm rot="10800000">
            <a:off x="2907928" y="6168719"/>
            <a:ext cx="1453760" cy="461665"/>
            <a:chOff x="1912633" y="6179867"/>
            <a:chExt cx="1908000" cy="605096"/>
          </a:xfrm>
        </p:grpSpPr>
        <p:sp>
          <p:nvSpPr>
            <p:cNvPr id="52" name="Arrow: Chevron 16">
              <a:extLst>
                <a:ext uri="{FF2B5EF4-FFF2-40B4-BE49-F238E27FC236}">
                  <a16:creationId xmlns:a16="http://schemas.microsoft.com/office/drawing/2014/main" id="{DEC07A20-D353-86C8-2B34-20334C7DD221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F86888F-7C0E-66C6-97F8-7D9BBB49526C}"/>
                </a:ext>
              </a:extLst>
            </p:cNvPr>
            <p:cNvSpPr txBox="1"/>
            <p:nvPr/>
          </p:nvSpPr>
          <p:spPr>
            <a:xfrm rot="10800000">
              <a:off x="2157278" y="6179867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&amp; Methods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C09EB5B-5DC7-5E1F-6DC6-909AF3C8FE73}"/>
              </a:ext>
            </a:extLst>
          </p:cNvPr>
          <p:cNvGrpSpPr/>
          <p:nvPr/>
        </p:nvGrpSpPr>
        <p:grpSpPr>
          <a:xfrm rot="10800000">
            <a:off x="4304006" y="6168716"/>
            <a:ext cx="1453760" cy="461665"/>
            <a:chOff x="1912633" y="6179871"/>
            <a:chExt cx="1908000" cy="605096"/>
          </a:xfrm>
        </p:grpSpPr>
        <p:sp>
          <p:nvSpPr>
            <p:cNvPr id="55" name="Arrow: Chevron 54">
              <a:extLst>
                <a:ext uri="{FF2B5EF4-FFF2-40B4-BE49-F238E27FC236}">
                  <a16:creationId xmlns:a16="http://schemas.microsoft.com/office/drawing/2014/main" id="{6F71C8F6-F1CF-7DF8-6057-E028D05FEA0A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64BCE2D-80FB-D2A8-5C71-9314A481A694}"/>
                </a:ext>
              </a:extLst>
            </p:cNvPr>
            <p:cNvSpPr txBox="1"/>
            <p:nvPr/>
          </p:nvSpPr>
          <p:spPr>
            <a:xfrm rot="10800000">
              <a:off x="2159579" y="6179871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 &amp; Discussion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0954EE-47AF-A009-2561-F470EAD7A117}"/>
              </a:ext>
            </a:extLst>
          </p:cNvPr>
          <p:cNvGrpSpPr/>
          <p:nvPr/>
        </p:nvGrpSpPr>
        <p:grpSpPr>
          <a:xfrm rot="10800000">
            <a:off x="5698331" y="6222059"/>
            <a:ext cx="1453760" cy="354992"/>
            <a:chOff x="1912633" y="6249774"/>
            <a:chExt cx="1908000" cy="465282"/>
          </a:xfrm>
        </p:grpSpPr>
        <p:sp>
          <p:nvSpPr>
            <p:cNvPr id="58" name="Arrow: Chevron 57">
              <a:extLst>
                <a:ext uri="{FF2B5EF4-FFF2-40B4-BE49-F238E27FC236}">
                  <a16:creationId xmlns:a16="http://schemas.microsoft.com/office/drawing/2014/main" id="{90EEFA5C-0D82-1888-4D9D-D9856AC136E9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1DDF954-1676-7212-F286-58B2150F2DFD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62073D03-5FB6-254E-C23B-037FA4018877}"/>
              </a:ext>
            </a:extLst>
          </p:cNvPr>
          <p:cNvSpPr txBox="1">
            <a:spLocks/>
          </p:cNvSpPr>
          <p:nvPr/>
        </p:nvSpPr>
        <p:spPr>
          <a:xfrm>
            <a:off x="680340" y="0"/>
            <a:ext cx="7779626" cy="1325563"/>
          </a:xfrm>
          <a:prstGeom prst="rect">
            <a:avLst/>
          </a:prstGeo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BEADCD-BBDE-3F3E-CBF1-A3D16A9A13CB}"/>
              </a:ext>
            </a:extLst>
          </p:cNvPr>
          <p:cNvSpPr txBox="1"/>
          <p:nvPr/>
        </p:nvSpPr>
        <p:spPr>
          <a:xfrm>
            <a:off x="680340" y="1592569"/>
            <a:ext cx="7779626" cy="4580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VGG19</a:t>
            </a:r>
            <a:endParaRPr lang="en-US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A46380D-9A1C-1819-991F-794A65CDE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" r="15221"/>
          <a:stretch>
            <a:fillRect/>
          </a:stretch>
        </p:blipFill>
        <p:spPr bwMode="auto">
          <a:xfrm>
            <a:off x="680340" y="2228260"/>
            <a:ext cx="3494946" cy="352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97E4A787-5FF0-2125-F4F4-A7E6892ED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129" y="2228260"/>
            <a:ext cx="3535837" cy="353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819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11D62-D8C4-1588-4EDF-DDDA57C13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FFB6E7-AFB6-A8B8-9B2D-5CC97BAE80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570" y="5788380"/>
            <a:ext cx="945902" cy="9805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7F84C-BE5E-82C2-F80A-F0E23D40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196E73A-00B0-C3F6-E2F8-5F46D1FAB56D}"/>
              </a:ext>
            </a:extLst>
          </p:cNvPr>
          <p:cNvGrpSpPr/>
          <p:nvPr/>
        </p:nvGrpSpPr>
        <p:grpSpPr>
          <a:xfrm rot="10800000">
            <a:off x="117525" y="6222059"/>
            <a:ext cx="1453760" cy="354992"/>
            <a:chOff x="1912633" y="6249774"/>
            <a:chExt cx="1908000" cy="465282"/>
          </a:xfrm>
        </p:grpSpPr>
        <p:sp>
          <p:nvSpPr>
            <p:cNvPr id="46" name="Arrow: Chevron 16">
              <a:extLst>
                <a:ext uri="{FF2B5EF4-FFF2-40B4-BE49-F238E27FC236}">
                  <a16:creationId xmlns:a16="http://schemas.microsoft.com/office/drawing/2014/main" id="{44AB4101-05F3-DFD9-2EC5-874BCB02B0F8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72ABD54-6BE0-50A7-EB41-4A18CCA0FD9F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BD78EEC-6C6A-6F81-03DE-0E772C62D9EE}"/>
              </a:ext>
            </a:extLst>
          </p:cNvPr>
          <p:cNvGrpSpPr/>
          <p:nvPr/>
        </p:nvGrpSpPr>
        <p:grpSpPr>
          <a:xfrm rot="10800000">
            <a:off x="1513603" y="6222059"/>
            <a:ext cx="1453760" cy="354992"/>
            <a:chOff x="1912633" y="6249774"/>
            <a:chExt cx="1908000" cy="465282"/>
          </a:xfrm>
        </p:grpSpPr>
        <p:sp>
          <p:nvSpPr>
            <p:cNvPr id="49" name="Arrow: Chevron 16">
              <a:extLst>
                <a:ext uri="{FF2B5EF4-FFF2-40B4-BE49-F238E27FC236}">
                  <a16:creationId xmlns:a16="http://schemas.microsoft.com/office/drawing/2014/main" id="{27EF5C46-FDD1-C24C-FF6B-1AECB9B1547B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4C31855-F032-686C-FE3B-C491E6C45F25}"/>
                </a:ext>
              </a:extLst>
            </p:cNvPr>
            <p:cNvSpPr txBox="1"/>
            <p:nvPr/>
          </p:nvSpPr>
          <p:spPr>
            <a:xfrm rot="10800000">
              <a:off x="2157278" y="6333916"/>
              <a:ext cx="1529945" cy="33885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defTabSz="685766">
                <a:lnSpc>
                  <a:spcPct val="90000"/>
                </a:lnSpc>
                <a:spcBef>
                  <a:spcPts val="750"/>
                </a:spcBef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Eye diseases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1608756-3249-565E-C9A7-0D66F21D93A9}"/>
              </a:ext>
            </a:extLst>
          </p:cNvPr>
          <p:cNvGrpSpPr/>
          <p:nvPr/>
        </p:nvGrpSpPr>
        <p:grpSpPr>
          <a:xfrm rot="10800000">
            <a:off x="2907928" y="6168719"/>
            <a:ext cx="1453760" cy="461665"/>
            <a:chOff x="1912633" y="6179867"/>
            <a:chExt cx="1908000" cy="605096"/>
          </a:xfrm>
        </p:grpSpPr>
        <p:sp>
          <p:nvSpPr>
            <p:cNvPr id="52" name="Arrow: Chevron 16">
              <a:extLst>
                <a:ext uri="{FF2B5EF4-FFF2-40B4-BE49-F238E27FC236}">
                  <a16:creationId xmlns:a16="http://schemas.microsoft.com/office/drawing/2014/main" id="{4B583A85-D518-A42C-2B6A-1D26866B136D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7F82F33-30E8-CCD1-B23D-E5771D2F6021}"/>
                </a:ext>
              </a:extLst>
            </p:cNvPr>
            <p:cNvSpPr txBox="1"/>
            <p:nvPr/>
          </p:nvSpPr>
          <p:spPr>
            <a:xfrm rot="10800000">
              <a:off x="2157278" y="6179867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&amp; Methods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A91F4B0-A486-CE4F-F355-A0818673360C}"/>
              </a:ext>
            </a:extLst>
          </p:cNvPr>
          <p:cNvGrpSpPr/>
          <p:nvPr/>
        </p:nvGrpSpPr>
        <p:grpSpPr>
          <a:xfrm rot="10800000">
            <a:off x="5698331" y="6222059"/>
            <a:ext cx="1453760" cy="354992"/>
            <a:chOff x="1912633" y="6249774"/>
            <a:chExt cx="1908000" cy="465282"/>
          </a:xfrm>
        </p:grpSpPr>
        <p:sp>
          <p:nvSpPr>
            <p:cNvPr id="58" name="Arrow: Chevron 57">
              <a:extLst>
                <a:ext uri="{FF2B5EF4-FFF2-40B4-BE49-F238E27FC236}">
                  <a16:creationId xmlns:a16="http://schemas.microsoft.com/office/drawing/2014/main" id="{62C0A6BE-DBF0-1869-BCAA-E04F7D46FC62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F979A99-33B0-AC59-52F0-B0512AC7A2DA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DE4C4D08-96A0-B014-ECE6-9CD584A6B687}"/>
              </a:ext>
            </a:extLst>
          </p:cNvPr>
          <p:cNvSpPr txBox="1">
            <a:spLocks/>
          </p:cNvSpPr>
          <p:nvPr/>
        </p:nvSpPr>
        <p:spPr>
          <a:xfrm>
            <a:off x="680340" y="0"/>
            <a:ext cx="7779626" cy="1325563"/>
          </a:xfrm>
          <a:prstGeom prst="rect">
            <a:avLst/>
          </a:prstGeo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6FA14A-2BEF-7CF6-7BAD-0E9647865DBD}"/>
              </a:ext>
            </a:extLst>
          </p:cNvPr>
          <p:cNvSpPr txBox="1"/>
          <p:nvPr/>
        </p:nvSpPr>
        <p:spPr>
          <a:xfrm>
            <a:off x="680340" y="1592569"/>
            <a:ext cx="7779626" cy="4580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InceptionV3 </a:t>
            </a:r>
            <a:endParaRPr lang="en-US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3B20F740-CA39-44A6-E952-C19E9AA11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" r="13541"/>
          <a:stretch>
            <a:fillRect/>
          </a:stretch>
        </p:blipFill>
        <p:spPr bwMode="auto">
          <a:xfrm>
            <a:off x="680340" y="2233300"/>
            <a:ext cx="3535837" cy="350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7F33F3F-E99D-D376-3E40-196C02F11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825" y="2228260"/>
            <a:ext cx="3523637" cy="352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2E6EF92-35B6-E1B9-AC76-EEBC110A7697}"/>
              </a:ext>
            </a:extLst>
          </p:cNvPr>
          <p:cNvGrpSpPr/>
          <p:nvPr/>
        </p:nvGrpSpPr>
        <p:grpSpPr>
          <a:xfrm rot="10800000">
            <a:off x="4304006" y="6168716"/>
            <a:ext cx="1453760" cy="461665"/>
            <a:chOff x="1912633" y="6179871"/>
            <a:chExt cx="1908000" cy="605096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5B7DF233-8D76-270A-E7DB-0CF1D11D0044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F7C013-1AFD-F322-4E4A-74669940D08B}"/>
                </a:ext>
              </a:extLst>
            </p:cNvPr>
            <p:cNvSpPr txBox="1"/>
            <p:nvPr/>
          </p:nvSpPr>
          <p:spPr>
            <a:xfrm rot="10800000">
              <a:off x="2159579" y="6179871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 &amp; Discussion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6742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D2132-23CB-598F-B39D-741040286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9207A57-722A-0859-1278-B1C5DBC06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570" y="5788380"/>
            <a:ext cx="945902" cy="9805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2E9A8-27B5-21EC-B50D-D8609C68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E3D1D8C-32D9-C5D1-A3D8-066FC5E75431}"/>
              </a:ext>
            </a:extLst>
          </p:cNvPr>
          <p:cNvGrpSpPr/>
          <p:nvPr/>
        </p:nvGrpSpPr>
        <p:grpSpPr>
          <a:xfrm rot="10800000">
            <a:off x="117525" y="6222059"/>
            <a:ext cx="1453760" cy="354992"/>
            <a:chOff x="1912633" y="6249774"/>
            <a:chExt cx="1908000" cy="465282"/>
          </a:xfrm>
        </p:grpSpPr>
        <p:sp>
          <p:nvSpPr>
            <p:cNvPr id="46" name="Arrow: Chevron 16">
              <a:extLst>
                <a:ext uri="{FF2B5EF4-FFF2-40B4-BE49-F238E27FC236}">
                  <a16:creationId xmlns:a16="http://schemas.microsoft.com/office/drawing/2014/main" id="{490F75BA-ACA3-2537-5E9B-020F294BF5C7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D83E2C3-349C-9FF0-0378-860EAD1ADE7D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1FAEF9F-2409-BEFD-CDED-EFEE86C506D2}"/>
              </a:ext>
            </a:extLst>
          </p:cNvPr>
          <p:cNvGrpSpPr/>
          <p:nvPr/>
        </p:nvGrpSpPr>
        <p:grpSpPr>
          <a:xfrm rot="10800000">
            <a:off x="1513603" y="6222059"/>
            <a:ext cx="1453760" cy="354992"/>
            <a:chOff x="1912633" y="6249774"/>
            <a:chExt cx="1908000" cy="465282"/>
          </a:xfrm>
        </p:grpSpPr>
        <p:sp>
          <p:nvSpPr>
            <p:cNvPr id="49" name="Arrow: Chevron 16">
              <a:extLst>
                <a:ext uri="{FF2B5EF4-FFF2-40B4-BE49-F238E27FC236}">
                  <a16:creationId xmlns:a16="http://schemas.microsoft.com/office/drawing/2014/main" id="{9E69B376-4247-6CAD-FF59-6970A8CD427E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24583FB-338A-2011-B50D-05F4405B3DFA}"/>
                </a:ext>
              </a:extLst>
            </p:cNvPr>
            <p:cNvSpPr txBox="1"/>
            <p:nvPr/>
          </p:nvSpPr>
          <p:spPr>
            <a:xfrm rot="10800000">
              <a:off x="2157278" y="6333916"/>
              <a:ext cx="1529945" cy="33885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defTabSz="685766">
                <a:lnSpc>
                  <a:spcPct val="90000"/>
                </a:lnSpc>
                <a:spcBef>
                  <a:spcPts val="750"/>
                </a:spcBef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Eye diseases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F7E7252-42AF-BFC1-08DB-5AE85A918C1A}"/>
              </a:ext>
            </a:extLst>
          </p:cNvPr>
          <p:cNvGrpSpPr/>
          <p:nvPr/>
        </p:nvGrpSpPr>
        <p:grpSpPr>
          <a:xfrm rot="10800000">
            <a:off x="2907928" y="6168719"/>
            <a:ext cx="1453760" cy="461665"/>
            <a:chOff x="1912633" y="6179867"/>
            <a:chExt cx="1908000" cy="605096"/>
          </a:xfrm>
        </p:grpSpPr>
        <p:sp>
          <p:nvSpPr>
            <p:cNvPr id="52" name="Arrow: Chevron 16">
              <a:extLst>
                <a:ext uri="{FF2B5EF4-FFF2-40B4-BE49-F238E27FC236}">
                  <a16:creationId xmlns:a16="http://schemas.microsoft.com/office/drawing/2014/main" id="{6820B44B-6FA6-666C-0F09-5A283E7E27EE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CDD82DE-4AB1-B24C-9E8F-D858F96FCDBB}"/>
                </a:ext>
              </a:extLst>
            </p:cNvPr>
            <p:cNvSpPr txBox="1"/>
            <p:nvPr/>
          </p:nvSpPr>
          <p:spPr>
            <a:xfrm rot="10800000">
              <a:off x="2157278" y="6179867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&amp; Methods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DC1131-3EC6-E516-3208-65DCBC84822A}"/>
              </a:ext>
            </a:extLst>
          </p:cNvPr>
          <p:cNvGrpSpPr/>
          <p:nvPr/>
        </p:nvGrpSpPr>
        <p:grpSpPr>
          <a:xfrm rot="10800000">
            <a:off x="5698331" y="6222059"/>
            <a:ext cx="1453760" cy="354992"/>
            <a:chOff x="1912633" y="6249774"/>
            <a:chExt cx="1908000" cy="465282"/>
          </a:xfrm>
        </p:grpSpPr>
        <p:sp>
          <p:nvSpPr>
            <p:cNvPr id="58" name="Arrow: Chevron 57">
              <a:extLst>
                <a:ext uri="{FF2B5EF4-FFF2-40B4-BE49-F238E27FC236}">
                  <a16:creationId xmlns:a16="http://schemas.microsoft.com/office/drawing/2014/main" id="{C2AE4014-67CD-DA45-130E-98CBDA07AE31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FB86D9E-F30A-8B0B-7106-59D532B8DA20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E9BA2375-883A-EA93-B2A9-6D3964C91F00}"/>
              </a:ext>
            </a:extLst>
          </p:cNvPr>
          <p:cNvSpPr txBox="1">
            <a:spLocks/>
          </p:cNvSpPr>
          <p:nvPr/>
        </p:nvSpPr>
        <p:spPr>
          <a:xfrm>
            <a:off x="680340" y="0"/>
            <a:ext cx="7779626" cy="1325563"/>
          </a:xfrm>
          <a:prstGeom prst="rect">
            <a:avLst/>
          </a:prstGeo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1DD3C9-148A-3930-CE7E-0860F2C74516}"/>
              </a:ext>
            </a:extLst>
          </p:cNvPr>
          <p:cNvSpPr txBox="1"/>
          <p:nvPr/>
        </p:nvSpPr>
        <p:spPr>
          <a:xfrm>
            <a:off x="680340" y="1592569"/>
            <a:ext cx="7779626" cy="4580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endParaRPr lang="en-US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97B2F78-7C66-429B-31E6-3B63927C5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" r="15221"/>
          <a:stretch>
            <a:fillRect/>
          </a:stretch>
        </p:blipFill>
        <p:spPr bwMode="auto">
          <a:xfrm>
            <a:off x="684034" y="2225894"/>
            <a:ext cx="3535837" cy="3569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81BEC597-2AF9-10E4-9614-E91303D35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130" y="2225894"/>
            <a:ext cx="3535836" cy="3535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C194DDF-610E-F021-CC88-C2895655A2D8}"/>
              </a:ext>
            </a:extLst>
          </p:cNvPr>
          <p:cNvGrpSpPr/>
          <p:nvPr/>
        </p:nvGrpSpPr>
        <p:grpSpPr>
          <a:xfrm rot="10800000">
            <a:off x="4304006" y="6168716"/>
            <a:ext cx="1453760" cy="461665"/>
            <a:chOff x="1912633" y="6179871"/>
            <a:chExt cx="1908000" cy="605096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005C0F67-A7FF-ECB0-9C84-00FEA8B59713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5FB56F1-4C2F-6238-45F4-F24A073C2045}"/>
                </a:ext>
              </a:extLst>
            </p:cNvPr>
            <p:cNvSpPr txBox="1"/>
            <p:nvPr/>
          </p:nvSpPr>
          <p:spPr>
            <a:xfrm rot="10800000">
              <a:off x="2159579" y="6179871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 &amp; Discussion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868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1FEDD-338D-9C44-8D97-FFF622046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BF09ABC-DE78-4586-C355-EC2FACF674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570" y="5788380"/>
            <a:ext cx="945902" cy="9805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5A0D1-83E2-116F-4E05-816CA005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BA9BF1F-20DA-6A9F-7B21-DC32C2E6B7D5}"/>
              </a:ext>
            </a:extLst>
          </p:cNvPr>
          <p:cNvGrpSpPr/>
          <p:nvPr/>
        </p:nvGrpSpPr>
        <p:grpSpPr>
          <a:xfrm rot="10800000">
            <a:off x="117525" y="6222059"/>
            <a:ext cx="1453760" cy="354992"/>
            <a:chOff x="1912633" y="6249774"/>
            <a:chExt cx="1908000" cy="465282"/>
          </a:xfrm>
        </p:grpSpPr>
        <p:sp>
          <p:nvSpPr>
            <p:cNvPr id="46" name="Arrow: Chevron 16">
              <a:extLst>
                <a:ext uri="{FF2B5EF4-FFF2-40B4-BE49-F238E27FC236}">
                  <a16:creationId xmlns:a16="http://schemas.microsoft.com/office/drawing/2014/main" id="{4FF7366D-15A4-4C64-68E6-CFFD6DC9CAC9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248C797-38C1-DBBC-A4BE-DC400D6B3D7C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2FD7E2B-66B1-D142-7C4D-2861BF633634}"/>
              </a:ext>
            </a:extLst>
          </p:cNvPr>
          <p:cNvGrpSpPr/>
          <p:nvPr/>
        </p:nvGrpSpPr>
        <p:grpSpPr>
          <a:xfrm rot="10800000">
            <a:off x="1513603" y="6222059"/>
            <a:ext cx="1453760" cy="354992"/>
            <a:chOff x="1912633" y="6249774"/>
            <a:chExt cx="1908000" cy="465282"/>
          </a:xfrm>
        </p:grpSpPr>
        <p:sp>
          <p:nvSpPr>
            <p:cNvPr id="49" name="Arrow: Chevron 16">
              <a:extLst>
                <a:ext uri="{FF2B5EF4-FFF2-40B4-BE49-F238E27FC236}">
                  <a16:creationId xmlns:a16="http://schemas.microsoft.com/office/drawing/2014/main" id="{065E412C-8A7B-B974-C24F-6206F23233F6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11B0129-D7D2-329F-0328-D819D9751BBA}"/>
                </a:ext>
              </a:extLst>
            </p:cNvPr>
            <p:cNvSpPr txBox="1"/>
            <p:nvPr/>
          </p:nvSpPr>
          <p:spPr>
            <a:xfrm rot="10800000">
              <a:off x="2157278" y="6333916"/>
              <a:ext cx="1529945" cy="33885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defTabSz="685766">
                <a:lnSpc>
                  <a:spcPct val="90000"/>
                </a:lnSpc>
                <a:spcBef>
                  <a:spcPts val="750"/>
                </a:spcBef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Eye diseases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0194AA4-96D4-8B78-EFAA-1C033ED9182C}"/>
              </a:ext>
            </a:extLst>
          </p:cNvPr>
          <p:cNvGrpSpPr/>
          <p:nvPr/>
        </p:nvGrpSpPr>
        <p:grpSpPr>
          <a:xfrm rot="10800000">
            <a:off x="2907928" y="6168719"/>
            <a:ext cx="1453760" cy="461665"/>
            <a:chOff x="1912633" y="6179867"/>
            <a:chExt cx="1908000" cy="605096"/>
          </a:xfrm>
        </p:grpSpPr>
        <p:sp>
          <p:nvSpPr>
            <p:cNvPr id="52" name="Arrow: Chevron 16">
              <a:extLst>
                <a:ext uri="{FF2B5EF4-FFF2-40B4-BE49-F238E27FC236}">
                  <a16:creationId xmlns:a16="http://schemas.microsoft.com/office/drawing/2014/main" id="{7D99E828-107B-5A50-DC8E-9778A0C00A36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3BF406-BC2B-11AE-96E8-CEFAC68BD5ED}"/>
                </a:ext>
              </a:extLst>
            </p:cNvPr>
            <p:cNvSpPr txBox="1"/>
            <p:nvPr/>
          </p:nvSpPr>
          <p:spPr>
            <a:xfrm rot="10800000">
              <a:off x="2157278" y="6179867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&amp; Methods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1634F5E-A127-9981-D717-F65E23A6B567}"/>
              </a:ext>
            </a:extLst>
          </p:cNvPr>
          <p:cNvGrpSpPr/>
          <p:nvPr/>
        </p:nvGrpSpPr>
        <p:grpSpPr>
          <a:xfrm rot="10800000">
            <a:off x="5698331" y="6222059"/>
            <a:ext cx="1453760" cy="354992"/>
            <a:chOff x="1912633" y="6249774"/>
            <a:chExt cx="1908000" cy="465282"/>
          </a:xfrm>
        </p:grpSpPr>
        <p:sp>
          <p:nvSpPr>
            <p:cNvPr id="58" name="Arrow: Chevron 57">
              <a:extLst>
                <a:ext uri="{FF2B5EF4-FFF2-40B4-BE49-F238E27FC236}">
                  <a16:creationId xmlns:a16="http://schemas.microsoft.com/office/drawing/2014/main" id="{11137919-F170-9389-E30B-8DD302D89118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45A0ED-57D8-B0A2-154D-E693EB140971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46336E39-09B7-1BCD-10FE-16DB9A798667}"/>
              </a:ext>
            </a:extLst>
          </p:cNvPr>
          <p:cNvSpPr txBox="1">
            <a:spLocks/>
          </p:cNvSpPr>
          <p:nvPr/>
        </p:nvSpPr>
        <p:spPr>
          <a:xfrm>
            <a:off x="680340" y="0"/>
            <a:ext cx="7779626" cy="1325563"/>
          </a:xfrm>
          <a:prstGeom prst="rect">
            <a:avLst/>
          </a:prstGeo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39AF7-5436-776D-D297-6682297474F2}"/>
              </a:ext>
            </a:extLst>
          </p:cNvPr>
          <p:cNvSpPr txBox="1"/>
          <p:nvPr/>
        </p:nvSpPr>
        <p:spPr>
          <a:xfrm>
            <a:off x="680340" y="1582180"/>
            <a:ext cx="7779626" cy="18947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 anchor="ctr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VGG19 architecture has the best accuracy with some overfitting.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Xception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architecture offers a more balanced model that prevents overfitting.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raining regulators (Learning Rate gradual reduction /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EarlyStopping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greatly helped.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rediction accuracy of Dry AMD is lower compared to other classes.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Normal class achieved benchmarks above 95%. 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A2112F-902D-D7D2-6875-347AB4EB6B0F}"/>
              </a:ext>
            </a:extLst>
          </p:cNvPr>
          <p:cNvGrpSpPr/>
          <p:nvPr/>
        </p:nvGrpSpPr>
        <p:grpSpPr>
          <a:xfrm rot="10800000">
            <a:off x="4304006" y="6168716"/>
            <a:ext cx="1453760" cy="461665"/>
            <a:chOff x="1912633" y="6179871"/>
            <a:chExt cx="1908000" cy="605096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C9FFC20B-BCCA-3A1E-70B8-F8966A70181D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86B6EC-2C8A-B188-3D79-3F3FAEFD1479}"/>
                </a:ext>
              </a:extLst>
            </p:cNvPr>
            <p:cNvSpPr txBox="1"/>
            <p:nvPr/>
          </p:nvSpPr>
          <p:spPr>
            <a:xfrm rot="10800000">
              <a:off x="2159579" y="6179871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 &amp; Discussion</a:t>
              </a:r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F48F002-361E-233E-E9E8-C6B5AA59F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984619"/>
              </p:ext>
            </p:extLst>
          </p:nvPr>
        </p:nvGraphicFramePr>
        <p:xfrm>
          <a:off x="1930582" y="3847846"/>
          <a:ext cx="4746847" cy="164513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{5A111915-BE36-4E01-A7E5-04B1672EAD32}</a:tableStyleId>
              </a:tblPr>
              <a:tblGrid>
                <a:gridCol w="1674268">
                  <a:extLst>
                    <a:ext uri="{9D8B030D-6E8A-4147-A177-3AD203B41FA5}">
                      <a16:colId xmlns:a16="http://schemas.microsoft.com/office/drawing/2014/main" val="3815873534"/>
                    </a:ext>
                  </a:extLst>
                </a:gridCol>
                <a:gridCol w="1079627">
                  <a:extLst>
                    <a:ext uri="{9D8B030D-6E8A-4147-A177-3AD203B41FA5}">
                      <a16:colId xmlns:a16="http://schemas.microsoft.com/office/drawing/2014/main" val="273303740"/>
                    </a:ext>
                  </a:extLst>
                </a:gridCol>
                <a:gridCol w="996476">
                  <a:extLst>
                    <a:ext uri="{9D8B030D-6E8A-4147-A177-3AD203B41FA5}">
                      <a16:colId xmlns:a16="http://schemas.microsoft.com/office/drawing/2014/main" val="2392894098"/>
                    </a:ext>
                  </a:extLst>
                </a:gridCol>
                <a:gridCol w="996476">
                  <a:extLst>
                    <a:ext uri="{9D8B030D-6E8A-4147-A177-3AD203B41FA5}">
                      <a16:colId xmlns:a16="http://schemas.microsoft.com/office/drawing/2014/main" val="2441355106"/>
                    </a:ext>
                  </a:extLst>
                </a:gridCol>
              </a:tblGrid>
              <a:tr h="535001"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Architecture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944121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VGG19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en-US" sz="2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610305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InceptionV3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342876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Xception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444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241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1FEDD-338D-9C44-8D97-FFF622046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BF09ABC-DE78-4586-C355-EC2FACF674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570" y="5788380"/>
            <a:ext cx="945902" cy="9805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5A0D1-83E2-116F-4E05-816CA005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BA9BF1F-20DA-6A9F-7B21-DC32C2E6B7D5}"/>
              </a:ext>
            </a:extLst>
          </p:cNvPr>
          <p:cNvGrpSpPr/>
          <p:nvPr/>
        </p:nvGrpSpPr>
        <p:grpSpPr>
          <a:xfrm rot="10800000">
            <a:off x="117525" y="6222059"/>
            <a:ext cx="1453760" cy="354992"/>
            <a:chOff x="1912633" y="6249774"/>
            <a:chExt cx="1908000" cy="465282"/>
          </a:xfrm>
        </p:grpSpPr>
        <p:sp>
          <p:nvSpPr>
            <p:cNvPr id="46" name="Arrow: Chevron 16">
              <a:extLst>
                <a:ext uri="{FF2B5EF4-FFF2-40B4-BE49-F238E27FC236}">
                  <a16:creationId xmlns:a16="http://schemas.microsoft.com/office/drawing/2014/main" id="{4FF7366D-15A4-4C64-68E6-CFFD6DC9CAC9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248C797-38C1-DBBC-A4BE-DC400D6B3D7C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2FD7E2B-66B1-D142-7C4D-2861BF633634}"/>
              </a:ext>
            </a:extLst>
          </p:cNvPr>
          <p:cNvGrpSpPr/>
          <p:nvPr/>
        </p:nvGrpSpPr>
        <p:grpSpPr>
          <a:xfrm rot="10800000">
            <a:off x="1513603" y="6222059"/>
            <a:ext cx="1453760" cy="354992"/>
            <a:chOff x="1912633" y="6249774"/>
            <a:chExt cx="1908000" cy="465282"/>
          </a:xfrm>
        </p:grpSpPr>
        <p:sp>
          <p:nvSpPr>
            <p:cNvPr id="49" name="Arrow: Chevron 16">
              <a:extLst>
                <a:ext uri="{FF2B5EF4-FFF2-40B4-BE49-F238E27FC236}">
                  <a16:creationId xmlns:a16="http://schemas.microsoft.com/office/drawing/2014/main" id="{065E412C-8A7B-B974-C24F-6206F23233F6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11B0129-D7D2-329F-0328-D819D9751BBA}"/>
                </a:ext>
              </a:extLst>
            </p:cNvPr>
            <p:cNvSpPr txBox="1"/>
            <p:nvPr/>
          </p:nvSpPr>
          <p:spPr>
            <a:xfrm rot="10800000">
              <a:off x="2157278" y="6333916"/>
              <a:ext cx="1529945" cy="33885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defTabSz="685766">
                <a:lnSpc>
                  <a:spcPct val="90000"/>
                </a:lnSpc>
                <a:spcBef>
                  <a:spcPts val="750"/>
                </a:spcBef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Eye diseases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0194AA4-96D4-8B78-EFAA-1C033ED9182C}"/>
              </a:ext>
            </a:extLst>
          </p:cNvPr>
          <p:cNvGrpSpPr/>
          <p:nvPr/>
        </p:nvGrpSpPr>
        <p:grpSpPr>
          <a:xfrm rot="10800000">
            <a:off x="2907928" y="6168719"/>
            <a:ext cx="1453760" cy="461665"/>
            <a:chOff x="1912633" y="6179867"/>
            <a:chExt cx="1908000" cy="605096"/>
          </a:xfrm>
        </p:grpSpPr>
        <p:sp>
          <p:nvSpPr>
            <p:cNvPr id="52" name="Arrow: Chevron 16">
              <a:extLst>
                <a:ext uri="{FF2B5EF4-FFF2-40B4-BE49-F238E27FC236}">
                  <a16:creationId xmlns:a16="http://schemas.microsoft.com/office/drawing/2014/main" id="{7D99E828-107B-5A50-DC8E-9778A0C00A36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3BF406-BC2B-11AE-96E8-CEFAC68BD5ED}"/>
                </a:ext>
              </a:extLst>
            </p:cNvPr>
            <p:cNvSpPr txBox="1"/>
            <p:nvPr/>
          </p:nvSpPr>
          <p:spPr>
            <a:xfrm rot="10800000">
              <a:off x="2157278" y="6179867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&amp; Methods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1634F5E-A127-9981-D717-F65E23A6B567}"/>
              </a:ext>
            </a:extLst>
          </p:cNvPr>
          <p:cNvGrpSpPr/>
          <p:nvPr/>
        </p:nvGrpSpPr>
        <p:grpSpPr>
          <a:xfrm rot="10800000">
            <a:off x="5698331" y="6222059"/>
            <a:ext cx="1453760" cy="354992"/>
            <a:chOff x="1912633" y="6249774"/>
            <a:chExt cx="1908000" cy="465282"/>
          </a:xfrm>
        </p:grpSpPr>
        <p:sp>
          <p:nvSpPr>
            <p:cNvPr id="58" name="Arrow: Chevron 57">
              <a:extLst>
                <a:ext uri="{FF2B5EF4-FFF2-40B4-BE49-F238E27FC236}">
                  <a16:creationId xmlns:a16="http://schemas.microsoft.com/office/drawing/2014/main" id="{11137919-F170-9389-E30B-8DD302D89118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45A0ED-57D8-B0A2-154D-E693EB140971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46336E39-09B7-1BCD-10FE-16DB9A798667}"/>
              </a:ext>
            </a:extLst>
          </p:cNvPr>
          <p:cNvSpPr txBox="1">
            <a:spLocks/>
          </p:cNvSpPr>
          <p:nvPr/>
        </p:nvSpPr>
        <p:spPr>
          <a:xfrm>
            <a:off x="680340" y="0"/>
            <a:ext cx="7779626" cy="1325563"/>
          </a:xfrm>
          <a:prstGeom prst="rect">
            <a:avLst/>
          </a:prstGeo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39AF7-5436-776D-D297-6682297474F2}"/>
              </a:ext>
            </a:extLst>
          </p:cNvPr>
          <p:cNvSpPr txBox="1"/>
          <p:nvPr/>
        </p:nvSpPr>
        <p:spPr>
          <a:xfrm>
            <a:off x="680340" y="1372647"/>
            <a:ext cx="7779626" cy="48494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in the quantity of data available for each disease (more Wet Screening)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More challenging and time-consuming to collect data for Dry AMD or similar data-poor diseases due to less imaging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 online or systematic patient archive based on disease in local hospitals visited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hange in the condition of one eye from Dry to Wet AMD makes observation difficult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Archiving and categorizing data using CNN models, especially for research purposes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Educational aid tool for disease diagnosis practice in the learning or teaching process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Auxiliary tool to recognize challenging disease samples and clear doubts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and seamless diagnosis with imaging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A2112F-902D-D7D2-6875-347AB4EB6B0F}"/>
              </a:ext>
            </a:extLst>
          </p:cNvPr>
          <p:cNvGrpSpPr/>
          <p:nvPr/>
        </p:nvGrpSpPr>
        <p:grpSpPr>
          <a:xfrm rot="10800000">
            <a:off x="4304006" y="6168716"/>
            <a:ext cx="1453760" cy="461665"/>
            <a:chOff x="1912633" y="6179871"/>
            <a:chExt cx="1908000" cy="605096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C9FFC20B-BCCA-3A1E-70B8-F8966A70181D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86B6EC-2C8A-B188-3D79-3F3FAEFD1479}"/>
                </a:ext>
              </a:extLst>
            </p:cNvPr>
            <p:cNvSpPr txBox="1"/>
            <p:nvPr/>
          </p:nvSpPr>
          <p:spPr>
            <a:xfrm rot="10800000">
              <a:off x="2159579" y="6179871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 &amp; Discussion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699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466752" y="2688020"/>
            <a:ext cx="6415466" cy="1481961"/>
          </a:xfr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ACB6699-1199-4CFF-A5F4-E158A30E1087}"/>
              </a:ext>
            </a:extLst>
          </p:cNvPr>
          <p:cNvSpPr/>
          <p:nvPr/>
        </p:nvSpPr>
        <p:spPr>
          <a:xfrm>
            <a:off x="2304342" y="1193757"/>
            <a:ext cx="276837" cy="276837"/>
          </a:xfrm>
          <a:prstGeom prst="ellipse">
            <a:avLst/>
          </a:prstGeom>
          <a:solidFill>
            <a:schemeClr val="accent1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236AB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D579CC-AFB1-4B55-B30C-00F60D63A092}"/>
              </a:ext>
            </a:extLst>
          </p:cNvPr>
          <p:cNvSpPr/>
          <p:nvPr/>
        </p:nvSpPr>
        <p:spPr>
          <a:xfrm>
            <a:off x="2304342" y="2121270"/>
            <a:ext cx="276837" cy="265947"/>
          </a:xfrm>
          <a:prstGeom prst="ellipse">
            <a:avLst/>
          </a:prstGeom>
          <a:solidFill>
            <a:schemeClr val="accent1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sz="1350">
              <a:solidFill>
                <a:srgbClr val="236AB4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EC833F8-6E32-414C-9944-D290EA40318E}"/>
              </a:ext>
            </a:extLst>
          </p:cNvPr>
          <p:cNvSpPr/>
          <p:nvPr/>
        </p:nvSpPr>
        <p:spPr>
          <a:xfrm>
            <a:off x="2304342" y="3066274"/>
            <a:ext cx="276837" cy="276837"/>
          </a:xfrm>
          <a:prstGeom prst="ellipse">
            <a:avLst/>
          </a:prstGeom>
          <a:solidFill>
            <a:schemeClr val="accent1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sz="1350">
              <a:solidFill>
                <a:srgbClr val="236AB4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47C136-3DFD-40C3-894C-453D66902A4B}"/>
              </a:ext>
            </a:extLst>
          </p:cNvPr>
          <p:cNvSpPr/>
          <p:nvPr/>
        </p:nvSpPr>
        <p:spPr>
          <a:xfrm>
            <a:off x="2304342" y="4104704"/>
            <a:ext cx="276837" cy="276837"/>
          </a:xfrm>
          <a:prstGeom prst="ellipse">
            <a:avLst/>
          </a:prstGeom>
          <a:solidFill>
            <a:schemeClr val="accent1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sz="1350">
              <a:solidFill>
                <a:srgbClr val="236AB4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E40F6E-18B1-4D83-B809-431DD909BB83}"/>
              </a:ext>
            </a:extLst>
          </p:cNvPr>
          <p:cNvSpPr/>
          <p:nvPr/>
        </p:nvSpPr>
        <p:spPr>
          <a:xfrm>
            <a:off x="2304341" y="5143134"/>
            <a:ext cx="276837" cy="276837"/>
          </a:xfrm>
          <a:prstGeom prst="ellipse">
            <a:avLst/>
          </a:prstGeom>
          <a:solidFill>
            <a:schemeClr val="accent1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sz="1350">
              <a:solidFill>
                <a:srgbClr val="236AB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90747" y="1149906"/>
            <a:ext cx="3835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66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sz="2000" b="1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Literature review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90747" y="2054188"/>
            <a:ext cx="15937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Eye diseases </a:t>
            </a:r>
            <a:endParaRPr lang="fa-IR" sz="2000" b="1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90747" y="3004637"/>
            <a:ext cx="23054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&amp; Methods</a:t>
            </a:r>
            <a:endParaRPr lang="fa-IR" sz="2000" b="1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90747" y="4043067"/>
            <a:ext cx="25394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Discussion</a:t>
            </a:r>
            <a:r>
              <a:rPr lang="en-US" b="1" dirty="0">
                <a:solidFill>
                  <a:srgbClr val="053B95"/>
                </a:solidFill>
                <a:latin typeface="Myriad Pro" panose="020B0503030403020204"/>
              </a:rPr>
              <a:t> </a:t>
            </a:r>
            <a:endParaRPr lang="fa-IR" b="1" dirty="0">
              <a:solidFill>
                <a:srgbClr val="053B95"/>
              </a:solidFill>
              <a:latin typeface="Myriad Pro" panose="020B0503030403020204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90747" y="5081497"/>
            <a:ext cx="14093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fa-IR" sz="2000" b="1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46" y="5819859"/>
            <a:ext cx="822960" cy="85313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9D34CC-6C28-96C9-B772-CD1E0EDE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3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570" y="5788380"/>
            <a:ext cx="945902" cy="98058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AB2FB-31C5-D4C7-B715-981699C6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53572D2-69F2-90D2-DE5B-F173AD8E0DBA}"/>
              </a:ext>
            </a:extLst>
          </p:cNvPr>
          <p:cNvGrpSpPr/>
          <p:nvPr/>
        </p:nvGrpSpPr>
        <p:grpSpPr>
          <a:xfrm rot="10800000">
            <a:off x="117525" y="6222059"/>
            <a:ext cx="1453760" cy="354992"/>
            <a:chOff x="1912633" y="6249774"/>
            <a:chExt cx="1908000" cy="465282"/>
          </a:xfrm>
        </p:grpSpPr>
        <p:sp>
          <p:nvSpPr>
            <p:cNvPr id="46" name="Arrow: Chevron 16">
              <a:extLst>
                <a:ext uri="{FF2B5EF4-FFF2-40B4-BE49-F238E27FC236}">
                  <a16:creationId xmlns:a16="http://schemas.microsoft.com/office/drawing/2014/main" id="{EE450784-CCEF-D57A-BE98-FD1031FA8CAB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434E90B-ED75-8C16-A559-DF25BAF9CD37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9BFE8B7-3122-AFAA-6C13-DB5038792140}"/>
              </a:ext>
            </a:extLst>
          </p:cNvPr>
          <p:cNvGrpSpPr/>
          <p:nvPr/>
        </p:nvGrpSpPr>
        <p:grpSpPr>
          <a:xfrm rot="10800000">
            <a:off x="1513603" y="6222059"/>
            <a:ext cx="1453760" cy="354992"/>
            <a:chOff x="1912633" y="6249774"/>
            <a:chExt cx="1908000" cy="465282"/>
          </a:xfrm>
        </p:grpSpPr>
        <p:sp>
          <p:nvSpPr>
            <p:cNvPr id="49" name="Arrow: Chevron 16">
              <a:extLst>
                <a:ext uri="{FF2B5EF4-FFF2-40B4-BE49-F238E27FC236}">
                  <a16:creationId xmlns:a16="http://schemas.microsoft.com/office/drawing/2014/main" id="{5B970A4D-5ED1-250B-32B0-AF8B20CDC12E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D601D22-DAAE-4543-7BDE-CD5233416F17}"/>
                </a:ext>
              </a:extLst>
            </p:cNvPr>
            <p:cNvSpPr txBox="1"/>
            <p:nvPr/>
          </p:nvSpPr>
          <p:spPr>
            <a:xfrm rot="10800000">
              <a:off x="2157278" y="6333916"/>
              <a:ext cx="1529945" cy="33885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defTabSz="685766">
                <a:lnSpc>
                  <a:spcPct val="90000"/>
                </a:lnSpc>
                <a:spcBef>
                  <a:spcPts val="750"/>
                </a:spcBef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Eye diseases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DC21A96-4ED4-667D-07C5-A8C8F300EF73}"/>
              </a:ext>
            </a:extLst>
          </p:cNvPr>
          <p:cNvGrpSpPr/>
          <p:nvPr/>
        </p:nvGrpSpPr>
        <p:grpSpPr>
          <a:xfrm rot="10800000">
            <a:off x="2907928" y="6168719"/>
            <a:ext cx="1453760" cy="461665"/>
            <a:chOff x="1912633" y="6179867"/>
            <a:chExt cx="1908000" cy="605096"/>
          </a:xfrm>
        </p:grpSpPr>
        <p:sp>
          <p:nvSpPr>
            <p:cNvPr id="52" name="Arrow: Chevron 16">
              <a:extLst>
                <a:ext uri="{FF2B5EF4-FFF2-40B4-BE49-F238E27FC236}">
                  <a16:creationId xmlns:a16="http://schemas.microsoft.com/office/drawing/2014/main" id="{F9A272AA-2C31-CE23-12B2-50ECB5A97F36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B84446B-7BCB-1228-DBEC-DA69D22AB396}"/>
                </a:ext>
              </a:extLst>
            </p:cNvPr>
            <p:cNvSpPr txBox="1"/>
            <p:nvPr/>
          </p:nvSpPr>
          <p:spPr>
            <a:xfrm rot="10800000">
              <a:off x="2157278" y="6179867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&amp; Methods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874715A-DD46-A84D-00A8-B93DC36D5EB3}"/>
              </a:ext>
            </a:extLst>
          </p:cNvPr>
          <p:cNvGrpSpPr/>
          <p:nvPr/>
        </p:nvGrpSpPr>
        <p:grpSpPr>
          <a:xfrm rot="10800000">
            <a:off x="5698331" y="6222059"/>
            <a:ext cx="1453760" cy="354992"/>
            <a:chOff x="1912633" y="6249774"/>
            <a:chExt cx="1908000" cy="465282"/>
          </a:xfrm>
        </p:grpSpPr>
        <p:sp>
          <p:nvSpPr>
            <p:cNvPr id="58" name="Arrow: Chevron 57">
              <a:extLst>
                <a:ext uri="{FF2B5EF4-FFF2-40B4-BE49-F238E27FC236}">
                  <a16:creationId xmlns:a16="http://schemas.microsoft.com/office/drawing/2014/main" id="{F62A8E62-CBB6-7A41-8BD4-14DFE893D0DE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3F2FA49-C21A-AAFD-FBC8-2016E6471A8A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EBF3218E-C2AF-121D-D737-F157988EC755}"/>
              </a:ext>
            </a:extLst>
          </p:cNvPr>
          <p:cNvSpPr txBox="1">
            <a:spLocks/>
          </p:cNvSpPr>
          <p:nvPr/>
        </p:nvSpPr>
        <p:spPr>
          <a:xfrm>
            <a:off x="680340" y="0"/>
            <a:ext cx="7779626" cy="1325563"/>
          </a:xfrm>
          <a:prstGeom prst="rect">
            <a:avLst/>
          </a:prstGeo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36008FD-2210-4771-7363-D299266C9CB2}"/>
              </a:ext>
            </a:extLst>
          </p:cNvPr>
          <p:cNvGrpSpPr/>
          <p:nvPr/>
        </p:nvGrpSpPr>
        <p:grpSpPr>
          <a:xfrm rot="10800000">
            <a:off x="4304006" y="6168716"/>
            <a:ext cx="1453760" cy="461665"/>
            <a:chOff x="1912633" y="6179871"/>
            <a:chExt cx="1908000" cy="605096"/>
          </a:xfrm>
        </p:grpSpPr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64F82785-56DA-5DC0-064B-315883386EF0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6E4D6B-E818-9245-DA6B-FF8C9CC9601C}"/>
                </a:ext>
              </a:extLst>
            </p:cNvPr>
            <p:cNvSpPr txBox="1"/>
            <p:nvPr/>
          </p:nvSpPr>
          <p:spPr>
            <a:xfrm rot="10800000">
              <a:off x="2159579" y="6179871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 &amp; Discussion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BC45D51-8A1C-04E8-A90C-02C19723EAFF}"/>
              </a:ext>
            </a:extLst>
          </p:cNvPr>
          <p:cNvSpPr txBox="1"/>
          <p:nvPr/>
        </p:nvSpPr>
        <p:spPr>
          <a:xfrm>
            <a:off x="680340" y="1501601"/>
            <a:ext cx="7779626" cy="41107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 anchor="ctr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article examined the classification of normal, Dry AMD, and Wet AMD eyes using Transfer Learning.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results showed that despite limited and self-conducted data, desired accuracy can be achieved by utilizing pre-trained models.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with higher accuracy and better performance can be built by collecting more OCT images and using advanced artificial intelligence algorithms.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Vision: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Solving the problems in data collection and labeling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Archiving patient information, especially disease classification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Providing a practical tool for doctors and patients</a:t>
            </a:r>
          </a:p>
        </p:txBody>
      </p:sp>
    </p:spTree>
    <p:extLst>
      <p:ext uri="{BB962C8B-B14F-4D97-AF65-F5344CB8AC3E}">
        <p14:creationId xmlns:p14="http://schemas.microsoft.com/office/powerpoint/2010/main" val="402448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35946"/>
            <a:ext cx="9144000" cy="1193054"/>
          </a:xfr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E1BC060-5911-4505-410E-879736183F51}"/>
              </a:ext>
            </a:extLst>
          </p:cNvPr>
          <p:cNvSpPr txBox="1">
            <a:spLocks/>
          </p:cNvSpPr>
          <p:nvPr/>
        </p:nvSpPr>
        <p:spPr>
          <a:xfrm>
            <a:off x="3498363" y="3592077"/>
            <a:ext cx="2147269" cy="622346"/>
          </a:xfrm>
          <a:prstGeom prst="rect">
            <a:avLst/>
          </a:prstGeo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ISME2025 </a:t>
            </a:r>
            <a:r>
              <a:rPr lang="en-US" sz="1400" dirty="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IC1270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FE670-4763-4DFB-D6BA-EE6BA178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ADBAB0-B8A1-398C-EB47-5054FB15686B}"/>
              </a:ext>
            </a:extLst>
          </p:cNvPr>
          <p:cNvSpPr txBox="1"/>
          <p:nvPr/>
        </p:nvSpPr>
        <p:spPr>
          <a:xfrm>
            <a:off x="191682" y="4377500"/>
            <a:ext cx="8760632" cy="19926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err="1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Mahkame</a:t>
            </a:r>
            <a:r>
              <a:rPr lang="en-US" sz="1400" b="1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Sharbatdar</a:t>
            </a:r>
            <a:r>
              <a:rPr lang="en-US" sz="1400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Assistant Professor, Faculty of Mechanical Engineering, K. N. </a:t>
            </a:r>
            <a:r>
              <a:rPr lang="en-US" sz="1400" dirty="0" err="1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Toosi</a:t>
            </a:r>
            <a:r>
              <a:rPr lang="en-US" sz="1400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of Technology, Tehran; m.sharbatdar@kntu.ac.ir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Mostafa Amiri</a:t>
            </a:r>
            <a:r>
              <a:rPr lang="en-US" sz="1400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Student, Faculty of Mechanical Engineering, K. N. </a:t>
            </a:r>
            <a:r>
              <a:rPr lang="en-US" sz="1400" dirty="0" err="1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Toosi</a:t>
            </a:r>
            <a:r>
              <a:rPr lang="en-US" sz="1400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of Technology, Tehran; mostafa.a.568010@gmail.com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Parsa Aghaei</a:t>
            </a:r>
            <a:r>
              <a:rPr lang="en-US" sz="1400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Student, Faculty of Mechanical Engineering, K. N. </a:t>
            </a:r>
            <a:r>
              <a:rPr lang="en-US" sz="1400" dirty="0" err="1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Toosi</a:t>
            </a:r>
            <a:r>
              <a:rPr lang="en-US" sz="1400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of Technology, Tehran; p.aghaei.pa@gmail.com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FA52E7-9126-2394-BDD1-E08130CF8E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0" y="177013"/>
            <a:ext cx="1828800" cy="18958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B2E8B6-EBC2-3E4C-5456-137471453315}"/>
              </a:ext>
            </a:extLst>
          </p:cNvPr>
          <p:cNvSpPr txBox="1"/>
          <p:nvPr/>
        </p:nvSpPr>
        <p:spPr>
          <a:xfrm>
            <a:off x="327600" y="-315038"/>
            <a:ext cx="5898939" cy="2506795"/>
          </a:xfrm>
          <a:prstGeom prst="rect">
            <a:avLst/>
          </a:prstGeom>
          <a:noFill/>
        </p:spPr>
        <p:txBody>
          <a:bodyPr wrap="square" rtlCol="0">
            <a:prstTxWarp prst="textCanDown">
              <a:avLst>
                <a:gd name="adj" fmla="val 11692"/>
              </a:avLst>
            </a:prstTxWarp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blipFill dpi="0" rotWithShape="1">
                  <a:blip r:embed="rId3">
                    <a:alphaModFix amt="3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Calibri" panose="020F0502020204030204"/>
                <a:ea typeface="+mn-ea"/>
                <a:cs typeface="+mn-cs"/>
              </a:rPr>
              <a:t>--------------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0DF9AB-D5FF-C6A8-2500-3B696B5376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01"/>
          <a:stretch/>
        </p:blipFill>
        <p:spPr>
          <a:xfrm>
            <a:off x="2572783" y="788779"/>
            <a:ext cx="1408571" cy="109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7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40" y="0"/>
            <a:ext cx="7779626" cy="1325563"/>
          </a:xfr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488" y="1588586"/>
            <a:ext cx="8669078" cy="37820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Diagnosis of dry and wet AMD eye diseases compared to normal eye using OCT images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of the research: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diagnosis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Acceleration of the diagnosis process 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research: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Providing a practical tool for researchers, doctors, and patients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7E610F-8A00-9587-C764-39DEBD7B13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570" y="5788380"/>
            <a:ext cx="945902" cy="9805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CB94C-1496-BD2E-B4A9-E1BB3A2B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C718F-18C8-506B-1BC8-D6D4070B4CDB}"/>
              </a:ext>
            </a:extLst>
          </p:cNvPr>
          <p:cNvSpPr txBox="1"/>
          <p:nvPr/>
        </p:nvSpPr>
        <p:spPr>
          <a:xfrm>
            <a:off x="4403902" y="3276600"/>
            <a:ext cx="4400550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Educational tool for medical students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Reducing human errors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9D7CDDC-6B4F-FF1D-697D-CEAF12C5EA3B}"/>
              </a:ext>
            </a:extLst>
          </p:cNvPr>
          <p:cNvGrpSpPr/>
          <p:nvPr/>
        </p:nvGrpSpPr>
        <p:grpSpPr>
          <a:xfrm rot="10800000">
            <a:off x="117525" y="6222059"/>
            <a:ext cx="1453760" cy="354992"/>
            <a:chOff x="1912633" y="6249774"/>
            <a:chExt cx="1908000" cy="465282"/>
          </a:xfrm>
        </p:grpSpPr>
        <p:sp>
          <p:nvSpPr>
            <p:cNvPr id="26" name="Arrow: Chevron 16">
              <a:extLst>
                <a:ext uri="{FF2B5EF4-FFF2-40B4-BE49-F238E27FC236}">
                  <a16:creationId xmlns:a16="http://schemas.microsoft.com/office/drawing/2014/main" id="{23F0D688-DFB1-EF78-8AB8-870C1208ABA3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EB3A2D2-3E21-0987-C48D-590DEB4F3233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rgbClr val="004A8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1100" dirty="0">
                <a:solidFill>
                  <a:srgbClr val="004A8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4F91785-954D-68F4-4DE3-2ECF6506F3F0}"/>
              </a:ext>
            </a:extLst>
          </p:cNvPr>
          <p:cNvGrpSpPr/>
          <p:nvPr/>
        </p:nvGrpSpPr>
        <p:grpSpPr>
          <a:xfrm rot="10800000">
            <a:off x="1513603" y="6222059"/>
            <a:ext cx="1453760" cy="354992"/>
            <a:chOff x="1912633" y="6249774"/>
            <a:chExt cx="1908000" cy="465282"/>
          </a:xfrm>
        </p:grpSpPr>
        <p:sp>
          <p:nvSpPr>
            <p:cNvPr id="29" name="Arrow: Chevron 16">
              <a:extLst>
                <a:ext uri="{FF2B5EF4-FFF2-40B4-BE49-F238E27FC236}">
                  <a16:creationId xmlns:a16="http://schemas.microsoft.com/office/drawing/2014/main" id="{C4DE997D-75B9-9ED4-E5A2-7CCE0D26D612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FF4942E-F2D5-28CB-D8EE-A959DA1A2C8F}"/>
                </a:ext>
              </a:extLst>
            </p:cNvPr>
            <p:cNvSpPr txBox="1"/>
            <p:nvPr/>
          </p:nvSpPr>
          <p:spPr>
            <a:xfrm rot="10800000">
              <a:off x="2157278" y="6333916"/>
              <a:ext cx="1529945" cy="33885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defTabSz="685766">
                <a:lnSpc>
                  <a:spcPct val="90000"/>
                </a:lnSpc>
                <a:spcBef>
                  <a:spcPts val="750"/>
                </a:spcBef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Eye diseases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70C9097-3FFE-C2A4-D597-27B66A41A538}"/>
              </a:ext>
            </a:extLst>
          </p:cNvPr>
          <p:cNvGrpSpPr/>
          <p:nvPr/>
        </p:nvGrpSpPr>
        <p:grpSpPr>
          <a:xfrm rot="10800000">
            <a:off x="2907928" y="6168719"/>
            <a:ext cx="1453760" cy="461665"/>
            <a:chOff x="1912633" y="6179867"/>
            <a:chExt cx="1908000" cy="605096"/>
          </a:xfrm>
        </p:grpSpPr>
        <p:sp>
          <p:nvSpPr>
            <p:cNvPr id="32" name="Arrow: Chevron 16">
              <a:extLst>
                <a:ext uri="{FF2B5EF4-FFF2-40B4-BE49-F238E27FC236}">
                  <a16:creationId xmlns:a16="http://schemas.microsoft.com/office/drawing/2014/main" id="{1E095408-E61B-CC45-03B0-5A20199FB989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896B87A-26BC-E100-2E3A-418CFD67CB22}"/>
                </a:ext>
              </a:extLst>
            </p:cNvPr>
            <p:cNvSpPr txBox="1"/>
            <p:nvPr/>
          </p:nvSpPr>
          <p:spPr>
            <a:xfrm rot="10800000">
              <a:off x="2157278" y="6179867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&amp; Methods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AA7AD4A-0F3B-9D46-75DE-90F880173C32}"/>
              </a:ext>
            </a:extLst>
          </p:cNvPr>
          <p:cNvGrpSpPr/>
          <p:nvPr/>
        </p:nvGrpSpPr>
        <p:grpSpPr>
          <a:xfrm rot="10800000">
            <a:off x="4304006" y="6168716"/>
            <a:ext cx="1453760" cy="461665"/>
            <a:chOff x="1912633" y="6179871"/>
            <a:chExt cx="1908000" cy="605096"/>
          </a:xfrm>
        </p:grpSpPr>
        <p:sp>
          <p:nvSpPr>
            <p:cNvPr id="35" name="Arrow: Chevron 34">
              <a:extLst>
                <a:ext uri="{FF2B5EF4-FFF2-40B4-BE49-F238E27FC236}">
                  <a16:creationId xmlns:a16="http://schemas.microsoft.com/office/drawing/2014/main" id="{02D586D7-7A1E-D897-73A8-973991AECABB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AD17E33-1C8C-F3EB-C2EC-93668B923F3C}"/>
                </a:ext>
              </a:extLst>
            </p:cNvPr>
            <p:cNvSpPr txBox="1"/>
            <p:nvPr/>
          </p:nvSpPr>
          <p:spPr>
            <a:xfrm rot="10800000">
              <a:off x="2159579" y="6179871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 &amp; Discussion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4326A1B-96FC-2937-7B65-77869C57B87B}"/>
              </a:ext>
            </a:extLst>
          </p:cNvPr>
          <p:cNvGrpSpPr/>
          <p:nvPr/>
        </p:nvGrpSpPr>
        <p:grpSpPr>
          <a:xfrm rot="10800000">
            <a:off x="5698331" y="6222059"/>
            <a:ext cx="1453760" cy="354992"/>
            <a:chOff x="1912633" y="6249774"/>
            <a:chExt cx="1908000" cy="465282"/>
          </a:xfrm>
        </p:grpSpPr>
        <p:sp>
          <p:nvSpPr>
            <p:cNvPr id="38" name="Arrow: Chevron 37">
              <a:extLst>
                <a:ext uri="{FF2B5EF4-FFF2-40B4-BE49-F238E27FC236}">
                  <a16:creationId xmlns:a16="http://schemas.microsoft.com/office/drawing/2014/main" id="{9710609C-3B36-5565-AA66-A4B6135521C6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61BBAC8-2D0A-00EB-07EF-F11B3692F74D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916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E533C-13B1-055A-DC67-6242936CF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73188EA-BE2E-7BA6-11EC-44F5B01339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570" y="5788380"/>
            <a:ext cx="945902" cy="9805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083A6-ABE8-AFBC-0BF7-E4B6852D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7E5BBF-800B-4E97-0F90-7A09925966AF}"/>
              </a:ext>
            </a:extLst>
          </p:cNvPr>
          <p:cNvGrpSpPr/>
          <p:nvPr/>
        </p:nvGrpSpPr>
        <p:grpSpPr>
          <a:xfrm rot="10800000">
            <a:off x="117525" y="6222059"/>
            <a:ext cx="1453760" cy="354992"/>
            <a:chOff x="1912633" y="6249774"/>
            <a:chExt cx="1908000" cy="465282"/>
          </a:xfrm>
        </p:grpSpPr>
        <p:sp>
          <p:nvSpPr>
            <p:cNvPr id="20" name="Arrow: Chevron 16">
              <a:extLst>
                <a:ext uri="{FF2B5EF4-FFF2-40B4-BE49-F238E27FC236}">
                  <a16:creationId xmlns:a16="http://schemas.microsoft.com/office/drawing/2014/main" id="{9CE8B497-4F57-BB33-7EDD-CFA88A60919F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278BDF-F8FC-AD60-2DBB-B35C0836DC86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rgbClr val="004A8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1100" dirty="0">
                <a:solidFill>
                  <a:srgbClr val="004A8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DBD37D7-08E4-655C-FBF1-B4C324E99324}"/>
              </a:ext>
            </a:extLst>
          </p:cNvPr>
          <p:cNvGrpSpPr/>
          <p:nvPr/>
        </p:nvGrpSpPr>
        <p:grpSpPr>
          <a:xfrm rot="10800000">
            <a:off x="1513603" y="6222059"/>
            <a:ext cx="1453760" cy="354992"/>
            <a:chOff x="1912633" y="6249774"/>
            <a:chExt cx="1908000" cy="465282"/>
          </a:xfrm>
        </p:grpSpPr>
        <p:sp>
          <p:nvSpPr>
            <p:cNvPr id="23" name="Arrow: Chevron 16">
              <a:extLst>
                <a:ext uri="{FF2B5EF4-FFF2-40B4-BE49-F238E27FC236}">
                  <a16:creationId xmlns:a16="http://schemas.microsoft.com/office/drawing/2014/main" id="{614314AE-227F-2C52-A1D0-B48068431C1F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4791EE1-5D27-6B50-3D05-0A680474D9CB}"/>
                </a:ext>
              </a:extLst>
            </p:cNvPr>
            <p:cNvSpPr txBox="1"/>
            <p:nvPr/>
          </p:nvSpPr>
          <p:spPr>
            <a:xfrm rot="10800000">
              <a:off x="2157278" y="6333916"/>
              <a:ext cx="1529945" cy="33885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defTabSz="685766">
                <a:lnSpc>
                  <a:spcPct val="90000"/>
                </a:lnSpc>
                <a:spcBef>
                  <a:spcPts val="750"/>
                </a:spcBef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Eye diseases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AA3AFB9-2CEB-3F85-DBEC-C46CC631230D}"/>
              </a:ext>
            </a:extLst>
          </p:cNvPr>
          <p:cNvGrpSpPr/>
          <p:nvPr/>
        </p:nvGrpSpPr>
        <p:grpSpPr>
          <a:xfrm rot="10800000">
            <a:off x="2907928" y="6168719"/>
            <a:ext cx="1453760" cy="461665"/>
            <a:chOff x="1912633" y="6179867"/>
            <a:chExt cx="1908000" cy="605096"/>
          </a:xfrm>
        </p:grpSpPr>
        <p:sp>
          <p:nvSpPr>
            <p:cNvPr id="26" name="Arrow: Chevron 16">
              <a:extLst>
                <a:ext uri="{FF2B5EF4-FFF2-40B4-BE49-F238E27FC236}">
                  <a16:creationId xmlns:a16="http://schemas.microsoft.com/office/drawing/2014/main" id="{657EE889-89B0-E36C-79E8-D35D5730A351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FBE726-5556-705D-F5DE-241A7C421A6B}"/>
                </a:ext>
              </a:extLst>
            </p:cNvPr>
            <p:cNvSpPr txBox="1"/>
            <p:nvPr/>
          </p:nvSpPr>
          <p:spPr>
            <a:xfrm rot="10800000">
              <a:off x="2157278" y="6179867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&amp; Methods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2D2F7D8-E6F6-40A7-9BAA-E7369419CA94}"/>
              </a:ext>
            </a:extLst>
          </p:cNvPr>
          <p:cNvGrpSpPr/>
          <p:nvPr/>
        </p:nvGrpSpPr>
        <p:grpSpPr>
          <a:xfrm rot="10800000">
            <a:off x="5698331" y="6222059"/>
            <a:ext cx="1453760" cy="354992"/>
            <a:chOff x="1912633" y="6249774"/>
            <a:chExt cx="1908000" cy="465282"/>
          </a:xfrm>
        </p:grpSpPr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20D29D60-FA81-9D9D-16B0-155FC88485DE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6266C0-D810-ABAE-9EE3-60EADB76DEDB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72ED2D8D-B0A9-D638-2D3B-3211CE276FBE}"/>
              </a:ext>
            </a:extLst>
          </p:cNvPr>
          <p:cNvSpPr txBox="1">
            <a:spLocks/>
          </p:cNvSpPr>
          <p:nvPr/>
        </p:nvSpPr>
        <p:spPr>
          <a:xfrm>
            <a:off x="680340" y="0"/>
            <a:ext cx="7779626" cy="1325563"/>
          </a:xfrm>
          <a:prstGeom prst="rect">
            <a:avLst/>
          </a:prstGeo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B9D5DE-77B1-E9E5-9228-4622443B93FB}"/>
              </a:ext>
            </a:extLst>
          </p:cNvPr>
          <p:cNvGrpSpPr/>
          <p:nvPr/>
        </p:nvGrpSpPr>
        <p:grpSpPr>
          <a:xfrm rot="10800000">
            <a:off x="4304006" y="6168716"/>
            <a:ext cx="1453760" cy="461665"/>
            <a:chOff x="1912633" y="6179871"/>
            <a:chExt cx="1908000" cy="605096"/>
          </a:xfrm>
        </p:grpSpPr>
        <p:sp>
          <p:nvSpPr>
            <p:cNvPr id="3" name="Arrow: Chevron 2">
              <a:extLst>
                <a:ext uri="{FF2B5EF4-FFF2-40B4-BE49-F238E27FC236}">
                  <a16:creationId xmlns:a16="http://schemas.microsoft.com/office/drawing/2014/main" id="{ED03E55D-24E3-F5AB-3A10-1FBADF696FB4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414778-62DE-2400-B4C7-5A69DB2C3428}"/>
                </a:ext>
              </a:extLst>
            </p:cNvPr>
            <p:cNvSpPr txBox="1"/>
            <p:nvPr/>
          </p:nvSpPr>
          <p:spPr>
            <a:xfrm rot="10800000">
              <a:off x="2159579" y="6179871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 &amp; Discussion</a:t>
              </a:r>
            </a:p>
          </p:txBody>
        </p: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3116CD3-975A-D9BA-AE24-523ABD9D0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870881"/>
              </p:ext>
            </p:extLst>
          </p:nvPr>
        </p:nvGraphicFramePr>
        <p:xfrm>
          <a:off x="1745935" y="1675205"/>
          <a:ext cx="5315934" cy="350759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{5A111915-BE36-4E01-A7E5-04B1672EAD32}</a:tableStyleId>
              </a:tblPr>
              <a:tblGrid>
                <a:gridCol w="1353884">
                  <a:extLst>
                    <a:ext uri="{9D8B030D-6E8A-4147-A177-3AD203B41FA5}">
                      <a16:colId xmlns:a16="http://schemas.microsoft.com/office/drawing/2014/main" val="3112820049"/>
                    </a:ext>
                  </a:extLst>
                </a:gridCol>
                <a:gridCol w="1546137">
                  <a:extLst>
                    <a:ext uri="{9D8B030D-6E8A-4147-A177-3AD203B41FA5}">
                      <a16:colId xmlns:a16="http://schemas.microsoft.com/office/drawing/2014/main" val="179005634"/>
                    </a:ext>
                  </a:extLst>
                </a:gridCol>
                <a:gridCol w="1326089">
                  <a:extLst>
                    <a:ext uri="{9D8B030D-6E8A-4147-A177-3AD203B41FA5}">
                      <a16:colId xmlns:a16="http://schemas.microsoft.com/office/drawing/2014/main" val="298774478"/>
                    </a:ext>
                  </a:extLst>
                </a:gridCol>
                <a:gridCol w="1089824">
                  <a:extLst>
                    <a:ext uri="{9D8B030D-6E8A-4147-A177-3AD203B41FA5}">
                      <a16:colId xmlns:a16="http://schemas.microsoft.com/office/drawing/2014/main" val="3134091423"/>
                    </a:ext>
                  </a:extLst>
                </a:gridCol>
              </a:tblGrid>
              <a:tr h="367808"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 classes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images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516096"/>
                  </a:ext>
                </a:extLst>
              </a:tr>
              <a:tr h="1046594"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Kermany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DRUSEN,</a:t>
                      </a:r>
                      <a:b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DME,</a:t>
                      </a:r>
                      <a:b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CNV,</a:t>
                      </a:r>
                      <a:b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92075" algn="ctr">
                        <a:buNone/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&gt;100000</a:t>
                      </a:r>
                      <a:endParaRPr lang="en-US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92075" algn="ctr">
                        <a:buNone/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0.976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489564"/>
                  </a:ext>
                </a:extLst>
              </a:tr>
              <a:tr h="1046594"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Nejad 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DRUSEN,</a:t>
                      </a:r>
                      <a:b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DME,</a:t>
                      </a:r>
                      <a:b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CNV,</a:t>
                      </a:r>
                      <a:b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92075" algn="ctr">
                        <a:buNone/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&gt;80000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92075" algn="ctr">
                        <a:buNone/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US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390915"/>
                  </a:ext>
                </a:extLst>
              </a:tr>
              <a:tr h="523297"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Serener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Dry AMD,</a:t>
                      </a:r>
                    </a:p>
                    <a:p>
                      <a:pPr marL="0" marR="92075" algn="ctr">
                        <a:buNone/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Wet AMD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&gt;10000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</a:p>
                    <a:p>
                      <a:pPr marL="0" marR="92075" algn="ctr">
                        <a:buNone/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745592"/>
                  </a:ext>
                </a:extLst>
              </a:tr>
              <a:tr h="523297"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Prahs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Treatment AMD with anti-VEGF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92075" algn="ctr">
                        <a:buNone/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&gt;150000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92075" algn="ctr">
                        <a:buNone/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293392"/>
                  </a:ext>
                </a:extLst>
              </a:tr>
            </a:tbl>
          </a:graphicData>
        </a:graphic>
      </p:graphicFrame>
      <p:sp>
        <p:nvSpPr>
          <p:cNvPr id="14" name="Rectangle 4">
            <a:extLst>
              <a:ext uri="{FF2B5EF4-FFF2-40B4-BE49-F238E27FC236}">
                <a16:creationId xmlns:a16="http://schemas.microsoft.com/office/drawing/2014/main" id="{42ED01CF-B626-2B31-2992-3296AFDD1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6968" y="21352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21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AA1664-AB72-E414-C9D4-41CF366143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570" y="5788380"/>
            <a:ext cx="945902" cy="98058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78971-86EA-498C-D8C4-3F8C8CFA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AE5C9BD-C2F9-A872-78CA-542F94106B01}"/>
              </a:ext>
            </a:extLst>
          </p:cNvPr>
          <p:cNvGrpSpPr/>
          <p:nvPr/>
        </p:nvGrpSpPr>
        <p:grpSpPr>
          <a:xfrm rot="10800000">
            <a:off x="117525" y="6222059"/>
            <a:ext cx="1453760" cy="354992"/>
            <a:chOff x="1912633" y="6249774"/>
            <a:chExt cx="1908000" cy="465282"/>
          </a:xfrm>
        </p:grpSpPr>
        <p:sp>
          <p:nvSpPr>
            <p:cNvPr id="32" name="Arrow: Chevron 16">
              <a:extLst>
                <a:ext uri="{FF2B5EF4-FFF2-40B4-BE49-F238E27FC236}">
                  <a16:creationId xmlns:a16="http://schemas.microsoft.com/office/drawing/2014/main" id="{E2CA076B-0858-DF49-A8FD-2D127144E3DB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2C80DB6-CDDB-FA24-AD58-932713F037DE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C934586-E489-FCEC-2FC1-B0BC80835927}"/>
              </a:ext>
            </a:extLst>
          </p:cNvPr>
          <p:cNvGrpSpPr/>
          <p:nvPr/>
        </p:nvGrpSpPr>
        <p:grpSpPr>
          <a:xfrm rot="10800000">
            <a:off x="1513603" y="6222059"/>
            <a:ext cx="1453760" cy="354992"/>
            <a:chOff x="1912633" y="6249774"/>
            <a:chExt cx="1908000" cy="465282"/>
          </a:xfrm>
        </p:grpSpPr>
        <p:sp>
          <p:nvSpPr>
            <p:cNvPr id="35" name="Arrow: Chevron 16">
              <a:extLst>
                <a:ext uri="{FF2B5EF4-FFF2-40B4-BE49-F238E27FC236}">
                  <a16:creationId xmlns:a16="http://schemas.microsoft.com/office/drawing/2014/main" id="{1CB453E3-D74F-DB30-7094-AC2A9CA09C57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35FA2BC-3918-9320-C9D4-10B40C6B27CE}"/>
                </a:ext>
              </a:extLst>
            </p:cNvPr>
            <p:cNvSpPr txBox="1"/>
            <p:nvPr/>
          </p:nvSpPr>
          <p:spPr>
            <a:xfrm rot="10800000">
              <a:off x="2157278" y="6333916"/>
              <a:ext cx="1529945" cy="338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685766">
                <a:lnSpc>
                  <a:spcPct val="90000"/>
                </a:lnSpc>
                <a:spcBef>
                  <a:spcPts val="750"/>
                </a:spcBef>
                <a:defRPr/>
              </a:pPr>
              <a:r>
                <a:rPr 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Eye diseases 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030825C-BB43-28B6-C435-0547F14A7FBA}"/>
              </a:ext>
            </a:extLst>
          </p:cNvPr>
          <p:cNvGrpSpPr/>
          <p:nvPr/>
        </p:nvGrpSpPr>
        <p:grpSpPr>
          <a:xfrm rot="10800000">
            <a:off x="2907928" y="6168719"/>
            <a:ext cx="1453760" cy="461665"/>
            <a:chOff x="1912633" y="6179867"/>
            <a:chExt cx="1908000" cy="605096"/>
          </a:xfrm>
        </p:grpSpPr>
        <p:sp>
          <p:nvSpPr>
            <p:cNvPr id="38" name="Arrow: Chevron 16">
              <a:extLst>
                <a:ext uri="{FF2B5EF4-FFF2-40B4-BE49-F238E27FC236}">
                  <a16:creationId xmlns:a16="http://schemas.microsoft.com/office/drawing/2014/main" id="{12B2A13A-7571-D637-C046-A13DD9D2ED3C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DD7B6B7-A43D-C9BB-4FDE-BDEACFC31021}"/>
                </a:ext>
              </a:extLst>
            </p:cNvPr>
            <p:cNvSpPr txBox="1"/>
            <p:nvPr/>
          </p:nvSpPr>
          <p:spPr>
            <a:xfrm rot="10800000">
              <a:off x="2157278" y="6179867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&amp; Methods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334D9CB-4E0E-7865-4CE8-D6C942776564}"/>
              </a:ext>
            </a:extLst>
          </p:cNvPr>
          <p:cNvGrpSpPr/>
          <p:nvPr/>
        </p:nvGrpSpPr>
        <p:grpSpPr>
          <a:xfrm rot="10800000">
            <a:off x="5698331" y="6222059"/>
            <a:ext cx="1453760" cy="354992"/>
            <a:chOff x="1912633" y="6249774"/>
            <a:chExt cx="1908000" cy="465282"/>
          </a:xfrm>
        </p:grpSpPr>
        <p:sp>
          <p:nvSpPr>
            <p:cNvPr id="44" name="Arrow: Chevron 43">
              <a:extLst>
                <a:ext uri="{FF2B5EF4-FFF2-40B4-BE49-F238E27FC236}">
                  <a16:creationId xmlns:a16="http://schemas.microsoft.com/office/drawing/2014/main" id="{E6E57E46-68BA-503F-BBA5-0250A1338769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5FAB6D9-3E3A-C895-80CB-FFCC23B21418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graphicFrame>
        <p:nvGraphicFramePr>
          <p:cNvPr id="46" name="Diagram 45">
            <a:extLst>
              <a:ext uri="{FF2B5EF4-FFF2-40B4-BE49-F238E27FC236}">
                <a16:creationId xmlns:a16="http://schemas.microsoft.com/office/drawing/2014/main" id="{38B6AE7B-48DB-476C-5958-7971DC9620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4321546"/>
              </p:ext>
            </p:extLst>
          </p:nvPr>
        </p:nvGraphicFramePr>
        <p:xfrm>
          <a:off x="586607" y="1792280"/>
          <a:ext cx="2673428" cy="2626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8" name="Picture 4" descr="Age-related macular degeneration - Dry and wet AMD - Specialist  Ophthalmologist Gqeberha (Port Elizabeth) | Dr Olivia Read">
            <a:extLst>
              <a:ext uri="{FF2B5EF4-FFF2-40B4-BE49-F238E27FC236}">
                <a16:creationId xmlns:a16="http://schemas.microsoft.com/office/drawing/2014/main" id="{CC8E2B34-CA55-B138-B400-9ECBE629E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8" t="13344" r="3331" b="2014"/>
          <a:stretch>
            <a:fillRect/>
          </a:stretch>
        </p:blipFill>
        <p:spPr bwMode="auto">
          <a:xfrm>
            <a:off x="3638550" y="1792280"/>
            <a:ext cx="4834758" cy="346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385BB27-6779-0A7A-ED8F-AF72569E1278}"/>
              </a:ext>
            </a:extLst>
          </p:cNvPr>
          <p:cNvSpPr txBox="1">
            <a:spLocks/>
          </p:cNvSpPr>
          <p:nvPr/>
        </p:nvSpPr>
        <p:spPr>
          <a:xfrm>
            <a:off x="680340" y="0"/>
            <a:ext cx="7779626" cy="1325563"/>
          </a:xfrm>
          <a:prstGeom prst="rect">
            <a:avLst/>
          </a:prstGeo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 diseases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BFF2F1-F690-ADB1-44AB-6B428EFA3611}"/>
              </a:ext>
            </a:extLst>
          </p:cNvPr>
          <p:cNvSpPr txBox="1"/>
          <p:nvPr/>
        </p:nvSpPr>
        <p:spPr>
          <a:xfrm>
            <a:off x="3634808" y="5431280"/>
            <a:ext cx="4847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</a:t>
            </a:r>
            <a:r>
              <a:rPr lang="en-US" sz="1050" u="sng" dirty="0">
                <a:solidFill>
                  <a:srgbClr val="227AC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https://oliviaread.co.za/general-eye-conditions/age-related-macular-degeneration/</a:t>
            </a:r>
            <a:endParaRPr lang="en-US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B32652-FC9C-27BE-6C70-8405949F4226}"/>
              </a:ext>
            </a:extLst>
          </p:cNvPr>
          <p:cNvGrpSpPr/>
          <p:nvPr/>
        </p:nvGrpSpPr>
        <p:grpSpPr>
          <a:xfrm rot="10800000">
            <a:off x="4304006" y="6168716"/>
            <a:ext cx="1453760" cy="461665"/>
            <a:chOff x="1912633" y="6179871"/>
            <a:chExt cx="1908000" cy="605096"/>
          </a:xfrm>
        </p:grpSpPr>
        <p:sp>
          <p:nvSpPr>
            <p:cNvPr id="4" name="Arrow: Chevron 3">
              <a:extLst>
                <a:ext uri="{FF2B5EF4-FFF2-40B4-BE49-F238E27FC236}">
                  <a16:creationId xmlns:a16="http://schemas.microsoft.com/office/drawing/2014/main" id="{6382E889-7E21-18F4-02B4-4B26B75773CF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B6D46E-84CA-FF57-B2D2-9786FDA8D4CB}"/>
                </a:ext>
              </a:extLst>
            </p:cNvPr>
            <p:cNvSpPr txBox="1"/>
            <p:nvPr/>
          </p:nvSpPr>
          <p:spPr>
            <a:xfrm rot="10800000">
              <a:off x="2159579" y="6179871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 &amp; Discussion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230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F470F-EFF2-AB03-05AB-78046F6CD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C63DAB-08BD-FDC8-B99D-D08ADA3B7C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570" y="5788380"/>
            <a:ext cx="945902" cy="98058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EAD68-FDA7-233A-B5BC-E119B6F5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7CDF26D-1DF2-7494-1ACB-4FAFD3CCFB75}"/>
              </a:ext>
            </a:extLst>
          </p:cNvPr>
          <p:cNvGrpSpPr/>
          <p:nvPr/>
        </p:nvGrpSpPr>
        <p:grpSpPr>
          <a:xfrm rot="10800000">
            <a:off x="117525" y="6222059"/>
            <a:ext cx="1453760" cy="354992"/>
            <a:chOff x="1912633" y="6249774"/>
            <a:chExt cx="1908000" cy="465282"/>
          </a:xfrm>
        </p:grpSpPr>
        <p:sp>
          <p:nvSpPr>
            <p:cNvPr id="32" name="Arrow: Chevron 16">
              <a:extLst>
                <a:ext uri="{FF2B5EF4-FFF2-40B4-BE49-F238E27FC236}">
                  <a16:creationId xmlns:a16="http://schemas.microsoft.com/office/drawing/2014/main" id="{785CC1D1-A1F5-29D6-10F8-D4834C59DA98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1E1FED-02DA-00D0-861B-2F7234D81785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D07CE63-6688-D259-0915-2DA3045C1F34}"/>
              </a:ext>
            </a:extLst>
          </p:cNvPr>
          <p:cNvGrpSpPr/>
          <p:nvPr/>
        </p:nvGrpSpPr>
        <p:grpSpPr>
          <a:xfrm rot="10800000">
            <a:off x="1513603" y="6222059"/>
            <a:ext cx="1453760" cy="354992"/>
            <a:chOff x="1912633" y="6249774"/>
            <a:chExt cx="1908000" cy="465282"/>
          </a:xfrm>
        </p:grpSpPr>
        <p:sp>
          <p:nvSpPr>
            <p:cNvPr id="35" name="Arrow: Chevron 16">
              <a:extLst>
                <a:ext uri="{FF2B5EF4-FFF2-40B4-BE49-F238E27FC236}">
                  <a16:creationId xmlns:a16="http://schemas.microsoft.com/office/drawing/2014/main" id="{F63DD364-5C88-BB01-7C70-86F16B253520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BC8E55-489E-BAAF-35EF-7CE6B5612119}"/>
                </a:ext>
              </a:extLst>
            </p:cNvPr>
            <p:cNvSpPr txBox="1"/>
            <p:nvPr/>
          </p:nvSpPr>
          <p:spPr>
            <a:xfrm rot="10800000">
              <a:off x="2157278" y="6333916"/>
              <a:ext cx="1529945" cy="338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685766">
                <a:lnSpc>
                  <a:spcPct val="90000"/>
                </a:lnSpc>
                <a:spcBef>
                  <a:spcPts val="750"/>
                </a:spcBef>
                <a:defRPr/>
              </a:pPr>
              <a:r>
                <a:rPr 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Eye diseases 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9843B3E-CFD7-B7A7-817A-20246DE0D072}"/>
              </a:ext>
            </a:extLst>
          </p:cNvPr>
          <p:cNvGrpSpPr/>
          <p:nvPr/>
        </p:nvGrpSpPr>
        <p:grpSpPr>
          <a:xfrm rot="10800000">
            <a:off x="2907928" y="6168719"/>
            <a:ext cx="1453760" cy="461665"/>
            <a:chOff x="1912633" y="6179867"/>
            <a:chExt cx="1908000" cy="605096"/>
          </a:xfrm>
        </p:grpSpPr>
        <p:sp>
          <p:nvSpPr>
            <p:cNvPr id="38" name="Arrow: Chevron 16">
              <a:extLst>
                <a:ext uri="{FF2B5EF4-FFF2-40B4-BE49-F238E27FC236}">
                  <a16:creationId xmlns:a16="http://schemas.microsoft.com/office/drawing/2014/main" id="{EC320A14-4F0D-2756-F024-77859BDE95D7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71EF355-503D-CD83-311E-6451BDF447B6}"/>
                </a:ext>
              </a:extLst>
            </p:cNvPr>
            <p:cNvSpPr txBox="1"/>
            <p:nvPr/>
          </p:nvSpPr>
          <p:spPr>
            <a:xfrm rot="10800000">
              <a:off x="2157278" y="6179867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&amp; Methods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CC91215-E2D7-02C4-4D2D-32E7DC02F125}"/>
              </a:ext>
            </a:extLst>
          </p:cNvPr>
          <p:cNvGrpSpPr/>
          <p:nvPr/>
        </p:nvGrpSpPr>
        <p:grpSpPr>
          <a:xfrm rot="10800000">
            <a:off x="5698331" y="6222059"/>
            <a:ext cx="1453760" cy="354992"/>
            <a:chOff x="1912633" y="6249774"/>
            <a:chExt cx="1908000" cy="465282"/>
          </a:xfrm>
        </p:grpSpPr>
        <p:sp>
          <p:nvSpPr>
            <p:cNvPr id="44" name="Arrow: Chevron 43">
              <a:extLst>
                <a:ext uri="{FF2B5EF4-FFF2-40B4-BE49-F238E27FC236}">
                  <a16:creationId xmlns:a16="http://schemas.microsoft.com/office/drawing/2014/main" id="{962F19AF-BBC7-9B7D-4FD1-3DADA35671E6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F0595FB-BDCB-FDA0-0ADF-72295D274B69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018D0B23-9439-B4F9-6E3C-2F8AD3DDBB53}"/>
              </a:ext>
            </a:extLst>
          </p:cNvPr>
          <p:cNvSpPr txBox="1">
            <a:spLocks/>
          </p:cNvSpPr>
          <p:nvPr/>
        </p:nvSpPr>
        <p:spPr>
          <a:xfrm>
            <a:off x="680340" y="0"/>
            <a:ext cx="7779626" cy="1325563"/>
          </a:xfrm>
          <a:prstGeom prst="rect">
            <a:avLst/>
          </a:prstGeo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 diseases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82FC8D-B3B6-E6FB-C75E-DBA03F4A64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006" y="1850629"/>
            <a:ext cx="4353394" cy="3267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ge-Related Macular Degeneration - FV Hospital">
            <a:extLst>
              <a:ext uri="{FF2B5EF4-FFF2-40B4-BE49-F238E27FC236}">
                <a16:creationId xmlns:a16="http://schemas.microsoft.com/office/drawing/2014/main" id="{1C85A0A7-930D-B794-1840-26E9EFE7CE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" b="4634"/>
          <a:stretch/>
        </p:blipFill>
        <p:spPr bwMode="auto">
          <a:xfrm>
            <a:off x="488458" y="1594260"/>
            <a:ext cx="3686828" cy="39886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B60C28-23F3-DCFA-06DE-644DAE853691}"/>
              </a:ext>
            </a:extLst>
          </p:cNvPr>
          <p:cNvSpPr txBox="1"/>
          <p:nvPr/>
        </p:nvSpPr>
        <p:spPr>
          <a:xfrm>
            <a:off x="219174" y="5715735"/>
            <a:ext cx="42578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</a:t>
            </a:r>
            <a:r>
              <a:rPr lang="en-US" sz="1050" u="sng" dirty="0">
                <a:solidFill>
                  <a:srgbClr val="227ACB"/>
                </a:solidFill>
                <a:latin typeface="Times New Roman" panose="02020603050405020304" pitchFamily="18" charset="0"/>
              </a:rPr>
              <a:t>https://fvhospital.com/learn-more/age-related-macular-degeneration/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9D3175-1EDB-46B4-9C4C-C2F76166467C}"/>
              </a:ext>
            </a:extLst>
          </p:cNvPr>
          <p:cNvSpPr txBox="1"/>
          <p:nvPr/>
        </p:nvSpPr>
        <p:spPr>
          <a:xfrm>
            <a:off x="4666931" y="5715735"/>
            <a:ext cx="33377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</a:t>
            </a:r>
            <a:r>
              <a:rPr lang="en-US" sz="1050" u="sng" dirty="0">
                <a:solidFill>
                  <a:srgbClr val="227ACB"/>
                </a:solidFill>
                <a:latin typeface="Times New Roman" panose="02020603050405020304" pitchFamily="18" charset="0"/>
              </a:rPr>
              <a:t>https://myeyespecialist.com.au/macular-degeneration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53FF2B-E258-9825-B889-CD3284C910F0}"/>
              </a:ext>
            </a:extLst>
          </p:cNvPr>
          <p:cNvGrpSpPr/>
          <p:nvPr/>
        </p:nvGrpSpPr>
        <p:grpSpPr>
          <a:xfrm rot="10800000">
            <a:off x="4304006" y="6168716"/>
            <a:ext cx="1453760" cy="461665"/>
            <a:chOff x="1912633" y="6179871"/>
            <a:chExt cx="1908000" cy="605096"/>
          </a:xfrm>
        </p:grpSpPr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9169DB6D-2E33-6F42-0FA4-D2B418BCAFC7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E8E5B2-3980-6E91-BBF7-9325658DE496}"/>
                </a:ext>
              </a:extLst>
            </p:cNvPr>
            <p:cNvSpPr txBox="1"/>
            <p:nvPr/>
          </p:nvSpPr>
          <p:spPr>
            <a:xfrm rot="10800000">
              <a:off x="2159579" y="6179871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 &amp; Discussion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7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D1DB0-73A0-E32C-BD40-71DB6136C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A81FCE4-8E51-8A89-67E1-D704379CF5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570" y="5788380"/>
            <a:ext cx="945902" cy="98058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8889B-8247-CA47-1CF6-D51AB9DC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EB2D96F-909E-D83A-13C1-3D27B709927D}"/>
              </a:ext>
            </a:extLst>
          </p:cNvPr>
          <p:cNvGrpSpPr/>
          <p:nvPr/>
        </p:nvGrpSpPr>
        <p:grpSpPr>
          <a:xfrm rot="10800000">
            <a:off x="117525" y="6222059"/>
            <a:ext cx="1453760" cy="354992"/>
            <a:chOff x="1912633" y="6249774"/>
            <a:chExt cx="1908000" cy="465282"/>
          </a:xfrm>
        </p:grpSpPr>
        <p:sp>
          <p:nvSpPr>
            <p:cNvPr id="32" name="Arrow: Chevron 16">
              <a:extLst>
                <a:ext uri="{FF2B5EF4-FFF2-40B4-BE49-F238E27FC236}">
                  <a16:creationId xmlns:a16="http://schemas.microsoft.com/office/drawing/2014/main" id="{AC767E55-F17F-48BC-CCFD-A71CBB000505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E67A5FD-974E-A042-CC20-10A93398A6E0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5BFAA1B-2BB6-0EA5-7DBB-74764D8D30A8}"/>
              </a:ext>
            </a:extLst>
          </p:cNvPr>
          <p:cNvGrpSpPr/>
          <p:nvPr/>
        </p:nvGrpSpPr>
        <p:grpSpPr>
          <a:xfrm rot="10800000">
            <a:off x="1513603" y="6222059"/>
            <a:ext cx="1453760" cy="354992"/>
            <a:chOff x="1912633" y="6249774"/>
            <a:chExt cx="1908000" cy="465282"/>
          </a:xfrm>
        </p:grpSpPr>
        <p:sp>
          <p:nvSpPr>
            <p:cNvPr id="35" name="Arrow: Chevron 16">
              <a:extLst>
                <a:ext uri="{FF2B5EF4-FFF2-40B4-BE49-F238E27FC236}">
                  <a16:creationId xmlns:a16="http://schemas.microsoft.com/office/drawing/2014/main" id="{DD9207EC-2A3D-69F2-6ECF-76AB706F71BB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1567DDA-B39C-F932-A683-9A27B38A8F83}"/>
                </a:ext>
              </a:extLst>
            </p:cNvPr>
            <p:cNvSpPr txBox="1"/>
            <p:nvPr/>
          </p:nvSpPr>
          <p:spPr>
            <a:xfrm rot="10800000">
              <a:off x="2157278" y="6333916"/>
              <a:ext cx="1529945" cy="338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685766">
                <a:lnSpc>
                  <a:spcPct val="90000"/>
                </a:lnSpc>
                <a:spcBef>
                  <a:spcPts val="750"/>
                </a:spcBef>
                <a:defRPr/>
              </a:pPr>
              <a:r>
                <a:rPr 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Eye diseases 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B473E27-8C0D-2921-038A-DA8EDC0E8EFB}"/>
              </a:ext>
            </a:extLst>
          </p:cNvPr>
          <p:cNvGrpSpPr/>
          <p:nvPr/>
        </p:nvGrpSpPr>
        <p:grpSpPr>
          <a:xfrm rot="10800000">
            <a:off x="2907928" y="6168719"/>
            <a:ext cx="1453760" cy="461665"/>
            <a:chOff x="1912633" y="6179867"/>
            <a:chExt cx="1908000" cy="605096"/>
          </a:xfrm>
        </p:grpSpPr>
        <p:sp>
          <p:nvSpPr>
            <p:cNvPr id="38" name="Arrow: Chevron 16">
              <a:extLst>
                <a:ext uri="{FF2B5EF4-FFF2-40B4-BE49-F238E27FC236}">
                  <a16:creationId xmlns:a16="http://schemas.microsoft.com/office/drawing/2014/main" id="{2854F564-47D2-91A4-CFFE-88AFF09EB69A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A68AFA-606C-9F16-D5DE-522D4E05D656}"/>
                </a:ext>
              </a:extLst>
            </p:cNvPr>
            <p:cNvSpPr txBox="1"/>
            <p:nvPr/>
          </p:nvSpPr>
          <p:spPr>
            <a:xfrm rot="10800000">
              <a:off x="2157278" y="6179867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&amp; Methods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7816DF5-B59C-CCFF-7F62-7ED4492BF892}"/>
              </a:ext>
            </a:extLst>
          </p:cNvPr>
          <p:cNvGrpSpPr/>
          <p:nvPr/>
        </p:nvGrpSpPr>
        <p:grpSpPr>
          <a:xfrm rot="10800000">
            <a:off x="5698331" y="6222059"/>
            <a:ext cx="1453760" cy="354992"/>
            <a:chOff x="1912633" y="6249774"/>
            <a:chExt cx="1908000" cy="465282"/>
          </a:xfrm>
        </p:grpSpPr>
        <p:sp>
          <p:nvSpPr>
            <p:cNvPr id="44" name="Arrow: Chevron 43">
              <a:extLst>
                <a:ext uri="{FF2B5EF4-FFF2-40B4-BE49-F238E27FC236}">
                  <a16:creationId xmlns:a16="http://schemas.microsoft.com/office/drawing/2014/main" id="{87C51325-0F8C-ADD9-EBF4-E08355B41560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6727441-93D4-294B-6BB9-DB4C08470691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F5AC2B0-750D-26FF-7B8A-A033E58C298F}"/>
              </a:ext>
            </a:extLst>
          </p:cNvPr>
          <p:cNvSpPr txBox="1"/>
          <p:nvPr/>
        </p:nvSpPr>
        <p:spPr>
          <a:xfrm>
            <a:off x="586607" y="1931550"/>
            <a:ext cx="3368031" cy="21200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Signs &amp; Symptoms of AMD: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visibility in low light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Blurred central vision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Seeing straight lines as wavy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79525-AF89-DBBC-2F54-BC1154B527CE}"/>
              </a:ext>
            </a:extLst>
          </p:cNvPr>
          <p:cNvSpPr txBox="1"/>
          <p:nvPr/>
        </p:nvSpPr>
        <p:spPr>
          <a:xfrm>
            <a:off x="4134678" y="3630323"/>
            <a:ext cx="4264239" cy="17045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Causes &amp; Risk factors of AMD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 nutrition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Overweight and Lack of physical activity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blood pressure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EA09505-8201-B475-9B51-13B121F2644A}"/>
              </a:ext>
            </a:extLst>
          </p:cNvPr>
          <p:cNvSpPr txBox="1">
            <a:spLocks/>
          </p:cNvSpPr>
          <p:nvPr/>
        </p:nvSpPr>
        <p:spPr>
          <a:xfrm>
            <a:off x="680340" y="0"/>
            <a:ext cx="7779626" cy="1325563"/>
          </a:xfrm>
          <a:prstGeom prst="rect">
            <a:avLst/>
          </a:prstGeo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 diseases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C774896-D8B8-CC7A-7C83-DD91B3291A37}"/>
              </a:ext>
            </a:extLst>
          </p:cNvPr>
          <p:cNvGrpSpPr/>
          <p:nvPr/>
        </p:nvGrpSpPr>
        <p:grpSpPr>
          <a:xfrm rot="10800000">
            <a:off x="4304006" y="6168716"/>
            <a:ext cx="1453760" cy="461665"/>
            <a:chOff x="1912633" y="6179871"/>
            <a:chExt cx="1908000" cy="605096"/>
          </a:xfrm>
        </p:grpSpPr>
        <p:sp>
          <p:nvSpPr>
            <p:cNvPr id="4" name="Arrow: Chevron 3">
              <a:extLst>
                <a:ext uri="{FF2B5EF4-FFF2-40B4-BE49-F238E27FC236}">
                  <a16:creationId xmlns:a16="http://schemas.microsoft.com/office/drawing/2014/main" id="{5B8ABEDE-4923-909F-EAB3-ABF9F647E9BC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6300B2-213F-E506-A2AC-F09247EC35C9}"/>
                </a:ext>
              </a:extLst>
            </p:cNvPr>
            <p:cNvSpPr txBox="1"/>
            <p:nvPr/>
          </p:nvSpPr>
          <p:spPr>
            <a:xfrm rot="10800000">
              <a:off x="2159579" y="6179871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 &amp; Discussion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389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A532E-165C-CFAD-D59E-18D941AE3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486089-9864-F41A-63D2-D8A0519FDE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570" y="5788380"/>
            <a:ext cx="945902" cy="98058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2B538-AA3E-411F-F195-36D279BA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AC03B62-76BA-B9C8-DE37-AED1AD73099D}"/>
              </a:ext>
            </a:extLst>
          </p:cNvPr>
          <p:cNvGrpSpPr/>
          <p:nvPr/>
        </p:nvGrpSpPr>
        <p:grpSpPr>
          <a:xfrm rot="10800000">
            <a:off x="117525" y="6222059"/>
            <a:ext cx="1453760" cy="354992"/>
            <a:chOff x="1912633" y="6249774"/>
            <a:chExt cx="1908000" cy="465282"/>
          </a:xfrm>
        </p:grpSpPr>
        <p:sp>
          <p:nvSpPr>
            <p:cNvPr id="32" name="Arrow: Chevron 16">
              <a:extLst>
                <a:ext uri="{FF2B5EF4-FFF2-40B4-BE49-F238E27FC236}">
                  <a16:creationId xmlns:a16="http://schemas.microsoft.com/office/drawing/2014/main" id="{48C2E91B-BFDB-2717-737A-841A1DA89311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C60175-4A06-1AAB-4FB3-F0E5E6498CA5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475D1C1-F242-3F6D-60EC-6B822DD2CBE1}"/>
              </a:ext>
            </a:extLst>
          </p:cNvPr>
          <p:cNvGrpSpPr/>
          <p:nvPr/>
        </p:nvGrpSpPr>
        <p:grpSpPr>
          <a:xfrm rot="10800000">
            <a:off x="1513603" y="6222059"/>
            <a:ext cx="1453760" cy="354992"/>
            <a:chOff x="1912633" y="6249774"/>
            <a:chExt cx="1908000" cy="465282"/>
          </a:xfrm>
        </p:grpSpPr>
        <p:sp>
          <p:nvSpPr>
            <p:cNvPr id="35" name="Arrow: Chevron 16">
              <a:extLst>
                <a:ext uri="{FF2B5EF4-FFF2-40B4-BE49-F238E27FC236}">
                  <a16:creationId xmlns:a16="http://schemas.microsoft.com/office/drawing/2014/main" id="{A35E4D8D-FF97-6452-A886-FEA6B513FD68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157377E-44C8-7F57-848B-76EFF811312D}"/>
                </a:ext>
              </a:extLst>
            </p:cNvPr>
            <p:cNvSpPr txBox="1"/>
            <p:nvPr/>
          </p:nvSpPr>
          <p:spPr>
            <a:xfrm rot="10800000">
              <a:off x="2157278" y="6333916"/>
              <a:ext cx="1529945" cy="338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685766">
                <a:lnSpc>
                  <a:spcPct val="90000"/>
                </a:lnSpc>
                <a:spcBef>
                  <a:spcPts val="750"/>
                </a:spcBef>
                <a:defRPr/>
              </a:pPr>
              <a:r>
                <a:rPr 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Eye diseases 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52E68F5-90DD-87A0-F8F7-CB2F95233937}"/>
              </a:ext>
            </a:extLst>
          </p:cNvPr>
          <p:cNvGrpSpPr/>
          <p:nvPr/>
        </p:nvGrpSpPr>
        <p:grpSpPr>
          <a:xfrm rot="10800000">
            <a:off x="2907928" y="6168719"/>
            <a:ext cx="1453760" cy="461665"/>
            <a:chOff x="1912633" y="6179867"/>
            <a:chExt cx="1908000" cy="605096"/>
          </a:xfrm>
        </p:grpSpPr>
        <p:sp>
          <p:nvSpPr>
            <p:cNvPr id="38" name="Arrow: Chevron 16">
              <a:extLst>
                <a:ext uri="{FF2B5EF4-FFF2-40B4-BE49-F238E27FC236}">
                  <a16:creationId xmlns:a16="http://schemas.microsoft.com/office/drawing/2014/main" id="{2507F7CE-CE01-16C2-15C0-F74D2C8CAFF3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0AA8102-CC5B-4549-079E-6AEB9A360029}"/>
                </a:ext>
              </a:extLst>
            </p:cNvPr>
            <p:cNvSpPr txBox="1"/>
            <p:nvPr/>
          </p:nvSpPr>
          <p:spPr>
            <a:xfrm rot="10800000">
              <a:off x="2157278" y="6179867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&amp; Methods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55FF65F-3DB3-20C5-8120-B376DCD56C2F}"/>
              </a:ext>
            </a:extLst>
          </p:cNvPr>
          <p:cNvGrpSpPr/>
          <p:nvPr/>
        </p:nvGrpSpPr>
        <p:grpSpPr>
          <a:xfrm rot="10800000">
            <a:off x="5698331" y="6222059"/>
            <a:ext cx="1453760" cy="354992"/>
            <a:chOff x="1912633" y="6249774"/>
            <a:chExt cx="1908000" cy="465282"/>
          </a:xfrm>
        </p:grpSpPr>
        <p:sp>
          <p:nvSpPr>
            <p:cNvPr id="44" name="Arrow: Chevron 43">
              <a:extLst>
                <a:ext uri="{FF2B5EF4-FFF2-40B4-BE49-F238E27FC236}">
                  <a16:creationId xmlns:a16="http://schemas.microsoft.com/office/drawing/2014/main" id="{39E2558C-F805-A9FA-8064-160FA94AD870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11B252E-CC45-C3EB-CAC3-6970C107C5B9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7074DA20-C755-C8FE-5922-64F4D3E2B05F}"/>
              </a:ext>
            </a:extLst>
          </p:cNvPr>
          <p:cNvSpPr txBox="1">
            <a:spLocks/>
          </p:cNvSpPr>
          <p:nvPr/>
        </p:nvSpPr>
        <p:spPr>
          <a:xfrm>
            <a:off x="680340" y="0"/>
            <a:ext cx="7779626" cy="1325563"/>
          </a:xfrm>
          <a:prstGeom prst="rect">
            <a:avLst/>
          </a:prstGeo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Coherence Tomography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8D5D30-A194-F803-E829-9AA41B07EC50}"/>
              </a:ext>
            </a:extLst>
          </p:cNvPr>
          <p:cNvGrpSpPr/>
          <p:nvPr/>
        </p:nvGrpSpPr>
        <p:grpSpPr>
          <a:xfrm rot="10800000">
            <a:off x="4304006" y="6168716"/>
            <a:ext cx="1453760" cy="461665"/>
            <a:chOff x="1912633" y="6179871"/>
            <a:chExt cx="1908000" cy="605096"/>
          </a:xfrm>
        </p:grpSpPr>
        <p:sp>
          <p:nvSpPr>
            <p:cNvPr id="3" name="Arrow: Chevron 2">
              <a:extLst>
                <a:ext uri="{FF2B5EF4-FFF2-40B4-BE49-F238E27FC236}">
                  <a16:creationId xmlns:a16="http://schemas.microsoft.com/office/drawing/2014/main" id="{AB340945-F53C-D6AE-53C2-53D750D19EDF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B459CF4-B589-6116-1F60-766245797D62}"/>
                </a:ext>
              </a:extLst>
            </p:cNvPr>
            <p:cNvSpPr txBox="1"/>
            <p:nvPr/>
          </p:nvSpPr>
          <p:spPr>
            <a:xfrm rot="10800000">
              <a:off x="2159579" y="6179871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 &amp; Discussion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38A5071-9928-B497-BF25-7CEA9D42AA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776" y="1505540"/>
            <a:ext cx="3394976" cy="45370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E0E63-43B4-B389-F6C3-FD4A30B994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40" y="1505540"/>
            <a:ext cx="3022696" cy="22618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D971A2-50ED-3B69-6EAA-9E79891432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40" y="3780269"/>
            <a:ext cx="3022696" cy="226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5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722F9-CD67-2ADE-3900-1C0555A65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59E3B46-37CD-9CF8-C014-79710DBFFE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570" y="5788380"/>
            <a:ext cx="945902" cy="9805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9A841-8F64-E254-1EDC-87119D8A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0279876-5B90-F44D-ECF2-B37C11F6F650}"/>
              </a:ext>
            </a:extLst>
          </p:cNvPr>
          <p:cNvGrpSpPr/>
          <p:nvPr/>
        </p:nvGrpSpPr>
        <p:grpSpPr>
          <a:xfrm rot="10800000">
            <a:off x="117525" y="6222059"/>
            <a:ext cx="1453760" cy="354992"/>
            <a:chOff x="1912633" y="6249774"/>
            <a:chExt cx="1908000" cy="465282"/>
          </a:xfrm>
        </p:grpSpPr>
        <p:sp>
          <p:nvSpPr>
            <p:cNvPr id="46" name="Arrow: Chevron 16">
              <a:extLst>
                <a:ext uri="{FF2B5EF4-FFF2-40B4-BE49-F238E27FC236}">
                  <a16:creationId xmlns:a16="http://schemas.microsoft.com/office/drawing/2014/main" id="{356C54D9-29C8-CAB5-DC7E-9A72C29324E1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ED0BD5-77DF-163B-33D8-36B7D4C856E4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C40F726-5048-D7C4-3415-7B9E2AD680B9}"/>
              </a:ext>
            </a:extLst>
          </p:cNvPr>
          <p:cNvGrpSpPr/>
          <p:nvPr/>
        </p:nvGrpSpPr>
        <p:grpSpPr>
          <a:xfrm rot="10800000">
            <a:off x="1513603" y="6222059"/>
            <a:ext cx="1453760" cy="354992"/>
            <a:chOff x="1912633" y="6249774"/>
            <a:chExt cx="1908000" cy="465282"/>
          </a:xfrm>
        </p:grpSpPr>
        <p:sp>
          <p:nvSpPr>
            <p:cNvPr id="49" name="Arrow: Chevron 16">
              <a:extLst>
                <a:ext uri="{FF2B5EF4-FFF2-40B4-BE49-F238E27FC236}">
                  <a16:creationId xmlns:a16="http://schemas.microsoft.com/office/drawing/2014/main" id="{DC533D97-CCAA-B0A7-955C-A6433EE21C9E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86C098B-EF7C-EBD2-A507-B5F2980E2F7B}"/>
                </a:ext>
              </a:extLst>
            </p:cNvPr>
            <p:cNvSpPr txBox="1"/>
            <p:nvPr/>
          </p:nvSpPr>
          <p:spPr>
            <a:xfrm rot="10800000">
              <a:off x="2157278" y="6333916"/>
              <a:ext cx="1529945" cy="33885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defTabSz="685766">
                <a:lnSpc>
                  <a:spcPct val="90000"/>
                </a:lnSpc>
                <a:spcBef>
                  <a:spcPts val="750"/>
                </a:spcBef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Eye diseases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7E9C874-E6A9-23E5-1DE8-E12E486FE3FE}"/>
              </a:ext>
            </a:extLst>
          </p:cNvPr>
          <p:cNvGrpSpPr/>
          <p:nvPr/>
        </p:nvGrpSpPr>
        <p:grpSpPr>
          <a:xfrm rot="10800000">
            <a:off x="2907928" y="6168719"/>
            <a:ext cx="1453760" cy="461665"/>
            <a:chOff x="1912633" y="6179867"/>
            <a:chExt cx="1908000" cy="605096"/>
          </a:xfrm>
        </p:grpSpPr>
        <p:sp>
          <p:nvSpPr>
            <p:cNvPr id="52" name="Arrow: Chevron 16">
              <a:extLst>
                <a:ext uri="{FF2B5EF4-FFF2-40B4-BE49-F238E27FC236}">
                  <a16:creationId xmlns:a16="http://schemas.microsoft.com/office/drawing/2014/main" id="{8628B642-5173-0FEC-9C73-4550B23B4C87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F39CFA-4CFB-C493-0A3C-88BC7B594C5C}"/>
                </a:ext>
              </a:extLst>
            </p:cNvPr>
            <p:cNvSpPr txBox="1"/>
            <p:nvPr/>
          </p:nvSpPr>
          <p:spPr>
            <a:xfrm rot="10800000">
              <a:off x="2157278" y="6179867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&amp; Methods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4E074DB-E9B7-2FBC-C953-DF867E545D64}"/>
              </a:ext>
            </a:extLst>
          </p:cNvPr>
          <p:cNvGrpSpPr/>
          <p:nvPr/>
        </p:nvGrpSpPr>
        <p:grpSpPr>
          <a:xfrm rot="10800000">
            <a:off x="5698331" y="6222059"/>
            <a:ext cx="1453760" cy="354992"/>
            <a:chOff x="1912633" y="6249774"/>
            <a:chExt cx="1908000" cy="465282"/>
          </a:xfrm>
        </p:grpSpPr>
        <p:sp>
          <p:nvSpPr>
            <p:cNvPr id="58" name="Arrow: Chevron 57">
              <a:extLst>
                <a:ext uri="{FF2B5EF4-FFF2-40B4-BE49-F238E27FC236}">
                  <a16:creationId xmlns:a16="http://schemas.microsoft.com/office/drawing/2014/main" id="{AB668DE7-25D6-2EA5-0E4B-A46FE813DD34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7D5214-00AF-AC0C-FD81-38EBC6101830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39DD8C0-6B2E-EB32-25B9-78AA17EC9164}"/>
              </a:ext>
            </a:extLst>
          </p:cNvPr>
          <p:cNvSpPr txBox="1"/>
          <p:nvPr/>
        </p:nvSpPr>
        <p:spPr>
          <a:xfrm>
            <a:off x="680340" y="1507621"/>
            <a:ext cx="7779626" cy="17045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 anchor="ctr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collected dataset contains 1240 OCT images in jpg format. </a:t>
            </a:r>
            <a:endParaRPr lang="fa-IR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was collected from </a:t>
            </a:r>
            <a:r>
              <a:rPr lang="en-US" b="1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Negah Eye Hospital</a:t>
            </a:r>
            <a:r>
              <a:rPr lang="fa-IR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classification and labeling process was done with the help of           </a:t>
            </a:r>
            <a:r>
              <a:rPr lang="en-US" b="1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b="1" dirty="0" err="1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Anoushirvan</a:t>
            </a:r>
            <a:r>
              <a:rPr lang="en-US" b="1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Rahimi</a:t>
            </a: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F08E3D-8419-1DF3-7CF1-4B603840599B}"/>
              </a:ext>
            </a:extLst>
          </p:cNvPr>
          <p:cNvSpPr txBox="1">
            <a:spLocks/>
          </p:cNvSpPr>
          <p:nvPr/>
        </p:nvSpPr>
        <p:spPr>
          <a:xfrm>
            <a:off x="680340" y="0"/>
            <a:ext cx="7779626" cy="1325563"/>
          </a:xfrm>
          <a:prstGeom prst="rect">
            <a:avLst/>
          </a:prstGeo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9DF7DA-D1C7-3127-1349-C3B9A78A3F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31" t="31587" r="30077" b="36858"/>
          <a:stretch/>
        </p:blipFill>
        <p:spPr>
          <a:xfrm>
            <a:off x="3458705" y="3394249"/>
            <a:ext cx="5001261" cy="211014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0BDC9E0-C5D9-379B-2FAA-B72E5C9BA437}"/>
              </a:ext>
            </a:extLst>
          </p:cNvPr>
          <p:cNvGrpSpPr/>
          <p:nvPr/>
        </p:nvGrpSpPr>
        <p:grpSpPr>
          <a:xfrm rot="10800000">
            <a:off x="4304006" y="6168716"/>
            <a:ext cx="1453760" cy="461665"/>
            <a:chOff x="1912633" y="6179871"/>
            <a:chExt cx="1908000" cy="605096"/>
          </a:xfrm>
        </p:grpSpPr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00650E98-62F1-CF71-D7BB-C9E73CA23F32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37A184-4872-FE12-3D85-F60AB953270E}"/>
                </a:ext>
              </a:extLst>
            </p:cNvPr>
            <p:cNvSpPr txBox="1"/>
            <p:nvPr/>
          </p:nvSpPr>
          <p:spPr>
            <a:xfrm rot="10800000">
              <a:off x="2159579" y="6179871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 &amp; Discussion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773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1200</TotalTime>
  <Words>1055</Words>
  <Application>Microsoft Office PowerPoint</Application>
  <PresentationFormat>On-screen Show (4:3)</PresentationFormat>
  <Paragraphs>294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Myriad Pro</vt:lpstr>
      <vt:lpstr>Times New Roman</vt:lpstr>
      <vt:lpstr>Office Theme</vt:lpstr>
      <vt:lpstr>PowerPoint Presentation</vt:lpstr>
      <vt:lpstr>contents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Khosravi</dc:creator>
  <cp:lastModifiedBy>win10</cp:lastModifiedBy>
  <cp:revision>59</cp:revision>
  <dcterms:created xsi:type="dcterms:W3CDTF">2021-04-07T17:41:44Z</dcterms:created>
  <dcterms:modified xsi:type="dcterms:W3CDTF">2025-08-21T14:56:14Z</dcterms:modified>
</cp:coreProperties>
</file>