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4"/>
  </p:notesMasterIdLst>
  <p:sldIdLst>
    <p:sldId id="256" r:id="rId2"/>
    <p:sldId id="264" r:id="rId3"/>
    <p:sldId id="257" r:id="rId4"/>
    <p:sldId id="258" r:id="rId5"/>
    <p:sldId id="269" r:id="rId6"/>
    <p:sldId id="266" r:id="rId7"/>
    <p:sldId id="278" r:id="rId8"/>
    <p:sldId id="279" r:id="rId9"/>
    <p:sldId id="280" r:id="rId10"/>
    <p:sldId id="281" r:id="rId11"/>
    <p:sldId id="282" r:id="rId12"/>
    <p:sldId id="260" r:id="rId13"/>
    <p:sldId id="267" r:id="rId14"/>
    <p:sldId id="271" r:id="rId15"/>
    <p:sldId id="272" r:id="rId16"/>
    <p:sldId id="274" r:id="rId17"/>
    <p:sldId id="275" r:id="rId18"/>
    <p:sldId id="283" r:id="rId19"/>
    <p:sldId id="284" r:id="rId20"/>
    <p:sldId id="261" r:id="rId21"/>
    <p:sldId id="285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B95"/>
    <a:srgbClr val="011360"/>
    <a:srgbClr val="2E9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660"/>
  </p:normalViewPr>
  <p:slideViewPr>
    <p:cSldViewPr snapToGrid="0">
      <p:cViewPr>
        <p:scale>
          <a:sx n="60" d="100"/>
          <a:sy n="60" d="100"/>
        </p:scale>
        <p:origin x="152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14A99-8798-4C72-AA5E-B470C0390697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B1E1F-90DA-4226-81B5-78A593BC8789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</a:p>
      </dgm:t>
    </dgm:pt>
    <dgm:pt modelId="{870D929C-55D4-4610-8C78-3B44F251891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</dgm:t>
    </dgm:pt>
    <dgm:pt modelId="{70FA0CC4-A037-45DF-8718-F2B412EA5DAF}">
      <dgm:prSet phldrT="[Text]"/>
      <dgm:spPr/>
      <dgm:t>
        <a:bodyPr/>
        <a:lstStyle/>
        <a:p>
          <a:pPr>
            <a:buNone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Examined eye conditions</a:t>
          </a:r>
        </a:p>
      </dgm:t>
    </dgm:pt>
    <dgm:pt modelId="{E7F5B5C9-4486-44E6-96F2-9B21903FACE7}" type="sibTrans" cxnId="{C58BB239-FC09-4CA8-930B-A9CE3D764122}">
      <dgm:prSet/>
      <dgm:spPr/>
      <dgm:t>
        <a:bodyPr/>
        <a:lstStyle/>
        <a:p>
          <a:endParaRPr lang="en-US"/>
        </a:p>
      </dgm:t>
    </dgm:pt>
    <dgm:pt modelId="{D11DEB1D-B555-474B-82D2-68EB1A1B5DE2}" type="parTrans" cxnId="{C58BB239-FC09-4CA8-930B-A9CE3D764122}">
      <dgm:prSet/>
      <dgm:spPr/>
      <dgm:t>
        <a:bodyPr/>
        <a:lstStyle/>
        <a:p>
          <a:endParaRPr lang="en-US"/>
        </a:p>
      </dgm:t>
    </dgm:pt>
    <dgm:pt modelId="{023865C5-9CC5-4942-BF69-6B2CAE316E69}" type="sibTrans" cxnId="{F97359A3-947A-4635-84E6-75287838DC7B}">
      <dgm:prSet/>
      <dgm:spPr/>
      <dgm:t>
        <a:bodyPr/>
        <a:lstStyle/>
        <a:p>
          <a:endParaRPr lang="en-US"/>
        </a:p>
      </dgm:t>
    </dgm:pt>
    <dgm:pt modelId="{74B9CAC5-4733-46E9-81EE-F4EAE33D089B}" type="parTrans" cxnId="{F97359A3-947A-4635-84E6-75287838DC7B}">
      <dgm:prSet/>
      <dgm:spPr/>
      <dgm:t>
        <a:bodyPr/>
        <a:lstStyle/>
        <a:p>
          <a:endParaRPr lang="en-US"/>
        </a:p>
      </dgm:t>
    </dgm:pt>
    <dgm:pt modelId="{811E2251-D0FD-450E-82DE-2347AE03D800}" type="sibTrans" cxnId="{DB0FC206-3679-42EB-9621-F4331A4E4EB6}">
      <dgm:prSet/>
      <dgm:spPr/>
      <dgm:t>
        <a:bodyPr/>
        <a:lstStyle/>
        <a:p>
          <a:endParaRPr lang="en-US"/>
        </a:p>
      </dgm:t>
    </dgm:pt>
    <dgm:pt modelId="{76C03276-D265-42B4-A180-8E7A705FE263}" type="parTrans" cxnId="{DB0FC206-3679-42EB-9621-F4331A4E4EB6}">
      <dgm:prSet/>
      <dgm:spPr/>
      <dgm:t>
        <a:bodyPr/>
        <a:lstStyle/>
        <a:p>
          <a:endParaRPr lang="en-US"/>
        </a:p>
      </dgm:t>
    </dgm:pt>
    <dgm:pt modelId="{F19653A9-1F64-42FA-8CA4-B773904E089A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</dgm:t>
    </dgm:pt>
    <dgm:pt modelId="{5610245B-5CE7-4B33-9E79-C859A54DF766}" type="sibTrans" cxnId="{8AE385A4-823D-4684-AFA8-52945B64D67A}">
      <dgm:prSet/>
      <dgm:spPr/>
      <dgm:t>
        <a:bodyPr/>
        <a:lstStyle/>
        <a:p>
          <a:endParaRPr lang="en-US"/>
        </a:p>
      </dgm:t>
    </dgm:pt>
    <dgm:pt modelId="{66561049-EA7B-46EE-97ED-D6E661A7E2D5}" type="parTrans" cxnId="{8AE385A4-823D-4684-AFA8-52945B64D67A}">
      <dgm:prSet/>
      <dgm:spPr/>
      <dgm:t>
        <a:bodyPr/>
        <a:lstStyle/>
        <a:p>
          <a:endParaRPr lang="en-US"/>
        </a:p>
      </dgm:t>
    </dgm:pt>
    <dgm:pt modelId="{722D713F-ACE7-4DB7-B88C-05A42F19D9CF}" type="pres">
      <dgm:prSet presAssocID="{13014A99-8798-4C72-AA5E-B470C039069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2B67301-F6FD-4F93-BDE0-E3D8A931F978}" type="pres">
      <dgm:prSet presAssocID="{70FA0CC4-A037-45DF-8718-F2B412EA5DAF}" presName="root1" presStyleCnt="0"/>
      <dgm:spPr/>
    </dgm:pt>
    <dgm:pt modelId="{1A13CD65-3B8E-4A65-A1EE-7593208E7A74}" type="pres">
      <dgm:prSet presAssocID="{70FA0CC4-A037-45DF-8718-F2B412EA5DAF}" presName="LevelOneTextNode" presStyleLbl="node0" presStyleIdx="0" presStyleCnt="1">
        <dgm:presLayoutVars>
          <dgm:chPref val="3"/>
        </dgm:presLayoutVars>
      </dgm:prSet>
      <dgm:spPr/>
    </dgm:pt>
    <dgm:pt modelId="{E7C0463D-3DFD-49B2-9FEB-BCE88F93174A}" type="pres">
      <dgm:prSet presAssocID="{70FA0CC4-A037-45DF-8718-F2B412EA5DAF}" presName="level2hierChild" presStyleCnt="0"/>
      <dgm:spPr/>
    </dgm:pt>
    <dgm:pt modelId="{977D3E90-8E0C-4F03-88B6-0BEF639FE424}" type="pres">
      <dgm:prSet presAssocID="{76C03276-D265-42B4-A180-8E7A705FE263}" presName="conn2-1" presStyleLbl="parChTrans1D2" presStyleIdx="0" presStyleCnt="3"/>
      <dgm:spPr/>
    </dgm:pt>
    <dgm:pt modelId="{8FB3F725-0BA3-425D-9105-D0D5AB8BA817}" type="pres">
      <dgm:prSet presAssocID="{76C03276-D265-42B4-A180-8E7A705FE263}" presName="connTx" presStyleLbl="parChTrans1D2" presStyleIdx="0" presStyleCnt="3"/>
      <dgm:spPr/>
    </dgm:pt>
    <dgm:pt modelId="{069F5C6C-4EBB-4D5B-937E-64EE9EA2C2C9}" type="pres">
      <dgm:prSet presAssocID="{870D929C-55D4-4610-8C78-3B44F251891E}" presName="root2" presStyleCnt="0"/>
      <dgm:spPr/>
    </dgm:pt>
    <dgm:pt modelId="{BBFC5EDA-FA94-4F9C-9E96-6D675004B45C}" type="pres">
      <dgm:prSet presAssocID="{870D929C-55D4-4610-8C78-3B44F251891E}" presName="LevelTwoTextNode" presStyleLbl="node2" presStyleIdx="0" presStyleCnt="3">
        <dgm:presLayoutVars>
          <dgm:chPref val="3"/>
        </dgm:presLayoutVars>
      </dgm:prSet>
      <dgm:spPr/>
    </dgm:pt>
    <dgm:pt modelId="{E9FC120F-CEE7-485E-AA14-15E8A63D2A25}" type="pres">
      <dgm:prSet presAssocID="{870D929C-55D4-4610-8C78-3B44F251891E}" presName="level3hierChild" presStyleCnt="0"/>
      <dgm:spPr/>
    </dgm:pt>
    <dgm:pt modelId="{6E273EB3-DA79-45AC-89A6-E82F3A53C365}" type="pres">
      <dgm:prSet presAssocID="{74B9CAC5-4733-46E9-81EE-F4EAE33D089B}" presName="conn2-1" presStyleLbl="parChTrans1D2" presStyleIdx="1" presStyleCnt="3"/>
      <dgm:spPr/>
    </dgm:pt>
    <dgm:pt modelId="{E6EACABA-E171-484A-874E-0B71C47EC057}" type="pres">
      <dgm:prSet presAssocID="{74B9CAC5-4733-46E9-81EE-F4EAE33D089B}" presName="connTx" presStyleLbl="parChTrans1D2" presStyleIdx="1" presStyleCnt="3"/>
      <dgm:spPr/>
    </dgm:pt>
    <dgm:pt modelId="{E8840EF0-D4BB-46BD-A855-DD98675C69CA}" type="pres">
      <dgm:prSet presAssocID="{DC6B1E1F-90DA-4226-81B5-78A593BC8789}" presName="root2" presStyleCnt="0"/>
      <dgm:spPr/>
    </dgm:pt>
    <dgm:pt modelId="{9619BF51-A6CA-4FF8-8E30-CE48AF01F0F8}" type="pres">
      <dgm:prSet presAssocID="{DC6B1E1F-90DA-4226-81B5-78A593BC8789}" presName="LevelTwoTextNode" presStyleLbl="node2" presStyleIdx="1" presStyleCnt="3">
        <dgm:presLayoutVars>
          <dgm:chPref val="3"/>
        </dgm:presLayoutVars>
      </dgm:prSet>
      <dgm:spPr/>
    </dgm:pt>
    <dgm:pt modelId="{6C52C6C0-527C-487B-97DB-73B85AD3A4DE}" type="pres">
      <dgm:prSet presAssocID="{DC6B1E1F-90DA-4226-81B5-78A593BC8789}" presName="level3hierChild" presStyleCnt="0"/>
      <dgm:spPr/>
    </dgm:pt>
    <dgm:pt modelId="{D6C60FBC-EF1D-4643-B268-73C2812D8CF2}" type="pres">
      <dgm:prSet presAssocID="{66561049-EA7B-46EE-97ED-D6E661A7E2D5}" presName="conn2-1" presStyleLbl="parChTrans1D2" presStyleIdx="2" presStyleCnt="3"/>
      <dgm:spPr/>
    </dgm:pt>
    <dgm:pt modelId="{A9EAF311-24CA-4908-AB76-EF0BF4F14E18}" type="pres">
      <dgm:prSet presAssocID="{66561049-EA7B-46EE-97ED-D6E661A7E2D5}" presName="connTx" presStyleLbl="parChTrans1D2" presStyleIdx="2" presStyleCnt="3"/>
      <dgm:spPr/>
    </dgm:pt>
    <dgm:pt modelId="{FD9A058D-CDB6-44D8-A27F-7B81690089F6}" type="pres">
      <dgm:prSet presAssocID="{F19653A9-1F64-42FA-8CA4-B773904E089A}" presName="root2" presStyleCnt="0"/>
      <dgm:spPr/>
    </dgm:pt>
    <dgm:pt modelId="{2E5C0FFF-D2A0-4E1B-908C-18111493AEAE}" type="pres">
      <dgm:prSet presAssocID="{F19653A9-1F64-42FA-8CA4-B773904E089A}" presName="LevelTwoTextNode" presStyleLbl="node2" presStyleIdx="2" presStyleCnt="3">
        <dgm:presLayoutVars>
          <dgm:chPref val="3"/>
        </dgm:presLayoutVars>
      </dgm:prSet>
      <dgm:spPr/>
    </dgm:pt>
    <dgm:pt modelId="{56962966-C1F8-4FB0-A243-23A58D73BF7F}" type="pres">
      <dgm:prSet presAssocID="{F19653A9-1F64-42FA-8CA4-B773904E089A}" presName="level3hierChild" presStyleCnt="0"/>
      <dgm:spPr/>
    </dgm:pt>
  </dgm:ptLst>
  <dgm:cxnLst>
    <dgm:cxn modelId="{DB0FC206-3679-42EB-9621-F4331A4E4EB6}" srcId="{70FA0CC4-A037-45DF-8718-F2B412EA5DAF}" destId="{870D929C-55D4-4610-8C78-3B44F251891E}" srcOrd="0" destOrd="0" parTransId="{76C03276-D265-42B4-A180-8E7A705FE263}" sibTransId="{811E2251-D0FD-450E-82DE-2347AE03D800}"/>
    <dgm:cxn modelId="{9220540A-4353-46B9-91EF-AFB2E8B463E1}" type="presOf" srcId="{74B9CAC5-4733-46E9-81EE-F4EAE33D089B}" destId="{6E273EB3-DA79-45AC-89A6-E82F3A53C365}" srcOrd="0" destOrd="0" presId="urn:microsoft.com/office/officeart/2008/layout/HorizontalMultiLevelHierarchy"/>
    <dgm:cxn modelId="{A0323C10-23E8-4610-A3A0-78D1A009BAF5}" type="presOf" srcId="{76C03276-D265-42B4-A180-8E7A705FE263}" destId="{8FB3F725-0BA3-425D-9105-D0D5AB8BA817}" srcOrd="1" destOrd="0" presId="urn:microsoft.com/office/officeart/2008/layout/HorizontalMultiLevelHierarchy"/>
    <dgm:cxn modelId="{33A63D12-758D-4FCB-98BB-729D936B64A3}" type="presOf" srcId="{13014A99-8798-4C72-AA5E-B470C0390697}" destId="{722D713F-ACE7-4DB7-B88C-05A42F19D9CF}" srcOrd="0" destOrd="0" presId="urn:microsoft.com/office/officeart/2008/layout/HorizontalMultiLevelHierarchy"/>
    <dgm:cxn modelId="{C58BB239-FC09-4CA8-930B-A9CE3D764122}" srcId="{13014A99-8798-4C72-AA5E-B470C0390697}" destId="{70FA0CC4-A037-45DF-8718-F2B412EA5DAF}" srcOrd="0" destOrd="0" parTransId="{D11DEB1D-B555-474B-82D2-68EB1A1B5DE2}" sibTransId="{E7F5B5C9-4486-44E6-96F2-9B21903FACE7}"/>
    <dgm:cxn modelId="{827B3F3D-F22F-417D-8A52-E865DC4745F4}" type="presOf" srcId="{70FA0CC4-A037-45DF-8718-F2B412EA5DAF}" destId="{1A13CD65-3B8E-4A65-A1EE-7593208E7A74}" srcOrd="0" destOrd="0" presId="urn:microsoft.com/office/officeart/2008/layout/HorizontalMultiLevelHierarchy"/>
    <dgm:cxn modelId="{6C92D149-2478-4FDD-8EA2-B1994FB0A241}" type="presOf" srcId="{F19653A9-1F64-42FA-8CA4-B773904E089A}" destId="{2E5C0FFF-D2A0-4E1B-908C-18111493AEAE}" srcOrd="0" destOrd="0" presId="urn:microsoft.com/office/officeart/2008/layout/HorizontalMultiLevelHierarchy"/>
    <dgm:cxn modelId="{A746DB4A-E6AF-46F2-964F-96304FC42A21}" type="presOf" srcId="{66561049-EA7B-46EE-97ED-D6E661A7E2D5}" destId="{A9EAF311-24CA-4908-AB76-EF0BF4F14E18}" srcOrd="1" destOrd="0" presId="urn:microsoft.com/office/officeart/2008/layout/HorizontalMultiLevelHierarchy"/>
    <dgm:cxn modelId="{75327B81-6DEE-4063-B28C-F6CAF41CCF70}" type="presOf" srcId="{74B9CAC5-4733-46E9-81EE-F4EAE33D089B}" destId="{E6EACABA-E171-484A-874E-0B71C47EC057}" srcOrd="1" destOrd="0" presId="urn:microsoft.com/office/officeart/2008/layout/HorizontalMultiLevelHierarchy"/>
    <dgm:cxn modelId="{011B2AA3-E42F-49BE-A873-4E641DB5FAFC}" type="presOf" srcId="{DC6B1E1F-90DA-4226-81B5-78A593BC8789}" destId="{9619BF51-A6CA-4FF8-8E30-CE48AF01F0F8}" srcOrd="0" destOrd="0" presId="urn:microsoft.com/office/officeart/2008/layout/HorizontalMultiLevelHierarchy"/>
    <dgm:cxn modelId="{F97359A3-947A-4635-84E6-75287838DC7B}" srcId="{70FA0CC4-A037-45DF-8718-F2B412EA5DAF}" destId="{DC6B1E1F-90DA-4226-81B5-78A593BC8789}" srcOrd="1" destOrd="0" parTransId="{74B9CAC5-4733-46E9-81EE-F4EAE33D089B}" sibTransId="{023865C5-9CC5-4942-BF69-6B2CAE316E69}"/>
    <dgm:cxn modelId="{8AE385A4-823D-4684-AFA8-52945B64D67A}" srcId="{70FA0CC4-A037-45DF-8718-F2B412EA5DAF}" destId="{F19653A9-1F64-42FA-8CA4-B773904E089A}" srcOrd="2" destOrd="0" parTransId="{66561049-EA7B-46EE-97ED-D6E661A7E2D5}" sibTransId="{5610245B-5CE7-4B33-9E79-C859A54DF766}"/>
    <dgm:cxn modelId="{5CBBC4F6-A89C-4165-ACD5-D61F1D91F68B}" type="presOf" srcId="{66561049-EA7B-46EE-97ED-D6E661A7E2D5}" destId="{D6C60FBC-EF1D-4643-B268-73C2812D8CF2}" srcOrd="0" destOrd="0" presId="urn:microsoft.com/office/officeart/2008/layout/HorizontalMultiLevelHierarchy"/>
    <dgm:cxn modelId="{4B2BBBF8-2A5E-4D1B-B964-5D22A5AEBFC8}" type="presOf" srcId="{870D929C-55D4-4610-8C78-3B44F251891E}" destId="{BBFC5EDA-FA94-4F9C-9E96-6D675004B45C}" srcOrd="0" destOrd="0" presId="urn:microsoft.com/office/officeart/2008/layout/HorizontalMultiLevelHierarchy"/>
    <dgm:cxn modelId="{F6432DFD-2783-4D66-928B-A755A5025756}" type="presOf" srcId="{76C03276-D265-42B4-A180-8E7A705FE263}" destId="{977D3E90-8E0C-4F03-88B6-0BEF639FE424}" srcOrd="0" destOrd="0" presId="urn:microsoft.com/office/officeart/2008/layout/HorizontalMultiLevelHierarchy"/>
    <dgm:cxn modelId="{5A9BDC45-27D2-44C0-AE2C-6FE7A7D50584}" type="presParOf" srcId="{722D713F-ACE7-4DB7-B88C-05A42F19D9CF}" destId="{C2B67301-F6FD-4F93-BDE0-E3D8A931F978}" srcOrd="0" destOrd="0" presId="urn:microsoft.com/office/officeart/2008/layout/HorizontalMultiLevelHierarchy"/>
    <dgm:cxn modelId="{451CD855-4013-462A-82D5-1E99CD2AAD91}" type="presParOf" srcId="{C2B67301-F6FD-4F93-BDE0-E3D8A931F978}" destId="{1A13CD65-3B8E-4A65-A1EE-7593208E7A74}" srcOrd="0" destOrd="0" presId="urn:microsoft.com/office/officeart/2008/layout/HorizontalMultiLevelHierarchy"/>
    <dgm:cxn modelId="{16048345-0B7C-4DFD-9AFD-EDC5B65289D7}" type="presParOf" srcId="{C2B67301-F6FD-4F93-BDE0-E3D8A931F978}" destId="{E7C0463D-3DFD-49B2-9FEB-BCE88F93174A}" srcOrd="1" destOrd="0" presId="urn:microsoft.com/office/officeart/2008/layout/HorizontalMultiLevelHierarchy"/>
    <dgm:cxn modelId="{0FE2891E-828E-4ED0-AC25-972AB22902A2}" type="presParOf" srcId="{E7C0463D-3DFD-49B2-9FEB-BCE88F93174A}" destId="{977D3E90-8E0C-4F03-88B6-0BEF639FE424}" srcOrd="0" destOrd="0" presId="urn:microsoft.com/office/officeart/2008/layout/HorizontalMultiLevelHierarchy"/>
    <dgm:cxn modelId="{DFBFFC20-B2D7-4193-B8CE-A783D56AC1B5}" type="presParOf" srcId="{977D3E90-8E0C-4F03-88B6-0BEF639FE424}" destId="{8FB3F725-0BA3-425D-9105-D0D5AB8BA817}" srcOrd="0" destOrd="0" presId="urn:microsoft.com/office/officeart/2008/layout/HorizontalMultiLevelHierarchy"/>
    <dgm:cxn modelId="{E5110298-E7C1-4AA8-9283-7D00B42E6FA5}" type="presParOf" srcId="{E7C0463D-3DFD-49B2-9FEB-BCE88F93174A}" destId="{069F5C6C-4EBB-4D5B-937E-64EE9EA2C2C9}" srcOrd="1" destOrd="0" presId="urn:microsoft.com/office/officeart/2008/layout/HorizontalMultiLevelHierarchy"/>
    <dgm:cxn modelId="{606774EF-9F17-43F1-9ABF-89C8F543C943}" type="presParOf" srcId="{069F5C6C-4EBB-4D5B-937E-64EE9EA2C2C9}" destId="{BBFC5EDA-FA94-4F9C-9E96-6D675004B45C}" srcOrd="0" destOrd="0" presId="urn:microsoft.com/office/officeart/2008/layout/HorizontalMultiLevelHierarchy"/>
    <dgm:cxn modelId="{AEF10FF6-4FD3-41B0-B56F-F7EB7D716FC9}" type="presParOf" srcId="{069F5C6C-4EBB-4D5B-937E-64EE9EA2C2C9}" destId="{E9FC120F-CEE7-485E-AA14-15E8A63D2A25}" srcOrd="1" destOrd="0" presId="urn:microsoft.com/office/officeart/2008/layout/HorizontalMultiLevelHierarchy"/>
    <dgm:cxn modelId="{B6C8A1F1-0B2C-4E7F-A483-45AAFB12C84E}" type="presParOf" srcId="{E7C0463D-3DFD-49B2-9FEB-BCE88F93174A}" destId="{6E273EB3-DA79-45AC-89A6-E82F3A53C365}" srcOrd="2" destOrd="0" presId="urn:microsoft.com/office/officeart/2008/layout/HorizontalMultiLevelHierarchy"/>
    <dgm:cxn modelId="{C86D947B-5DB9-4000-9391-400F8E2F8E69}" type="presParOf" srcId="{6E273EB3-DA79-45AC-89A6-E82F3A53C365}" destId="{E6EACABA-E171-484A-874E-0B71C47EC057}" srcOrd="0" destOrd="0" presId="urn:microsoft.com/office/officeart/2008/layout/HorizontalMultiLevelHierarchy"/>
    <dgm:cxn modelId="{FA7874B7-83E2-4579-832C-99FB1970592E}" type="presParOf" srcId="{E7C0463D-3DFD-49B2-9FEB-BCE88F93174A}" destId="{E8840EF0-D4BB-46BD-A855-DD98675C69CA}" srcOrd="3" destOrd="0" presId="urn:microsoft.com/office/officeart/2008/layout/HorizontalMultiLevelHierarchy"/>
    <dgm:cxn modelId="{498D07F5-C2EF-46CD-8739-74EFF5AA69DF}" type="presParOf" srcId="{E8840EF0-D4BB-46BD-A855-DD98675C69CA}" destId="{9619BF51-A6CA-4FF8-8E30-CE48AF01F0F8}" srcOrd="0" destOrd="0" presId="urn:microsoft.com/office/officeart/2008/layout/HorizontalMultiLevelHierarchy"/>
    <dgm:cxn modelId="{211FB38E-B4B8-43F8-B76C-979BCB7D5DD8}" type="presParOf" srcId="{E8840EF0-D4BB-46BD-A855-DD98675C69CA}" destId="{6C52C6C0-527C-487B-97DB-73B85AD3A4DE}" srcOrd="1" destOrd="0" presId="urn:microsoft.com/office/officeart/2008/layout/HorizontalMultiLevelHierarchy"/>
    <dgm:cxn modelId="{8D6AF290-7C7D-4805-8737-670E36D02D07}" type="presParOf" srcId="{E7C0463D-3DFD-49B2-9FEB-BCE88F93174A}" destId="{D6C60FBC-EF1D-4643-B268-73C2812D8CF2}" srcOrd="4" destOrd="0" presId="urn:microsoft.com/office/officeart/2008/layout/HorizontalMultiLevelHierarchy"/>
    <dgm:cxn modelId="{6E263F65-8E06-463F-A9BC-67AE19C51B85}" type="presParOf" srcId="{D6C60FBC-EF1D-4643-B268-73C2812D8CF2}" destId="{A9EAF311-24CA-4908-AB76-EF0BF4F14E18}" srcOrd="0" destOrd="0" presId="urn:microsoft.com/office/officeart/2008/layout/HorizontalMultiLevelHierarchy"/>
    <dgm:cxn modelId="{4C7C5781-2C54-4252-B9F9-1E06BF51164F}" type="presParOf" srcId="{E7C0463D-3DFD-49B2-9FEB-BCE88F93174A}" destId="{FD9A058D-CDB6-44D8-A27F-7B81690089F6}" srcOrd="5" destOrd="0" presId="urn:microsoft.com/office/officeart/2008/layout/HorizontalMultiLevelHierarchy"/>
    <dgm:cxn modelId="{E569D83B-BDEC-4832-9F7E-5473002FAFB0}" type="presParOf" srcId="{FD9A058D-CDB6-44D8-A27F-7B81690089F6}" destId="{2E5C0FFF-D2A0-4E1B-908C-18111493AEAE}" srcOrd="0" destOrd="0" presId="urn:microsoft.com/office/officeart/2008/layout/HorizontalMultiLevelHierarchy"/>
    <dgm:cxn modelId="{A1F99143-AE86-4AAC-AE7D-B389666DA9FB}" type="presParOf" srcId="{FD9A058D-CDB6-44D8-A27F-7B81690089F6}" destId="{56962966-C1F8-4FB0-A243-23A58D73BF7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256E23-B153-44B3-B213-9DC5112A5427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DC5A156-7E92-4C3F-8D08-CEA6E311D299}">
      <dgm:prSet phldrT="[Text]" custT="1"/>
      <dgm:spPr/>
      <dgm:t>
        <a:bodyPr/>
        <a:lstStyle/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256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356</a:t>
          </a:r>
          <a:endParaRPr lang="en-US" sz="2400" dirty="0">
            <a:solidFill>
              <a:srgbClr val="053B9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9684B-D0DA-49A2-B902-E745358AFC29}" type="parTrans" cxnId="{9394EA93-EE62-4FD9-98CB-336C6E303660}">
      <dgm:prSet/>
      <dgm:spPr/>
      <dgm:t>
        <a:bodyPr/>
        <a:lstStyle/>
        <a:p>
          <a:endParaRPr lang="en-US" sz="2000"/>
        </a:p>
      </dgm:t>
    </dgm:pt>
    <dgm:pt modelId="{7D01CFAC-3DBB-4235-AE27-26F764F3B560}" type="sibTrans" cxnId="{9394EA93-EE62-4FD9-98CB-336C6E303660}">
      <dgm:prSet/>
      <dgm:spPr/>
      <dgm:t>
        <a:bodyPr/>
        <a:lstStyle/>
        <a:p>
          <a:endParaRPr lang="en-US" sz="2000"/>
        </a:p>
      </dgm:t>
    </dgm:pt>
    <dgm:pt modelId="{1A16453C-58FC-4628-A78C-02528BA47618}">
      <dgm:prSet phldrT="[Text]" custT="1"/>
      <dgm:spPr/>
      <dgm:t>
        <a:bodyPr/>
        <a:lstStyle/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326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426</a:t>
          </a:r>
          <a:endParaRPr lang="en-US" sz="1800" dirty="0">
            <a:solidFill>
              <a:srgbClr val="053B95"/>
            </a:solidFill>
          </a:endParaRPr>
        </a:p>
      </dgm:t>
    </dgm:pt>
    <dgm:pt modelId="{29DED28A-B7F4-438F-9830-810AEDC6844E}" type="sibTrans" cxnId="{C080402E-DDDC-444C-9D0F-525936087537}">
      <dgm:prSet/>
      <dgm:spPr/>
      <dgm:t>
        <a:bodyPr/>
        <a:lstStyle/>
        <a:p>
          <a:endParaRPr lang="en-US" sz="2000"/>
        </a:p>
      </dgm:t>
    </dgm:pt>
    <dgm:pt modelId="{DA28768D-56E2-436F-8FC7-5F740C54D6F9}" type="parTrans" cxnId="{C080402E-DDDC-444C-9D0F-525936087537}">
      <dgm:prSet/>
      <dgm:spPr/>
      <dgm:t>
        <a:bodyPr/>
        <a:lstStyle/>
        <a:p>
          <a:endParaRPr lang="en-US" sz="2000"/>
        </a:p>
      </dgm:t>
    </dgm:pt>
    <dgm:pt modelId="{BCC61FC6-0753-412F-94BD-D9D10451C69F}">
      <dgm:prSet phldrT="[Text]" custT="1"/>
      <dgm:spPr/>
      <dgm:t>
        <a:bodyPr/>
        <a:lstStyle/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358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r>
            <a: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458</a:t>
          </a:r>
          <a:endParaRPr lang="en-US" sz="1800" dirty="0">
            <a:solidFill>
              <a:srgbClr val="053B95"/>
            </a:solidFill>
          </a:endParaRPr>
        </a:p>
      </dgm:t>
    </dgm:pt>
    <dgm:pt modelId="{3EDFD987-71E1-47ED-AC4E-0A35CB9B4E6F}" type="sibTrans" cxnId="{6BF93BED-900A-4F2D-AB67-BA480C92D84C}">
      <dgm:prSet/>
      <dgm:spPr/>
      <dgm:t>
        <a:bodyPr/>
        <a:lstStyle/>
        <a:p>
          <a:endParaRPr lang="en-US" sz="2000"/>
        </a:p>
      </dgm:t>
    </dgm:pt>
    <dgm:pt modelId="{1DC3E56B-5B17-4F55-904D-01C81DD418BD}" type="parTrans" cxnId="{6BF93BED-900A-4F2D-AB67-BA480C92D84C}">
      <dgm:prSet/>
      <dgm:spPr/>
      <dgm:t>
        <a:bodyPr/>
        <a:lstStyle/>
        <a:p>
          <a:endParaRPr lang="en-US" sz="2000"/>
        </a:p>
      </dgm:t>
    </dgm:pt>
    <dgm:pt modelId="{39189859-B7F6-4576-B468-02FCF1036795}" type="pres">
      <dgm:prSet presAssocID="{72256E23-B153-44B3-B213-9DC5112A5427}" presName="diagram" presStyleCnt="0">
        <dgm:presLayoutVars>
          <dgm:dir/>
          <dgm:resizeHandles val="exact"/>
        </dgm:presLayoutVars>
      </dgm:prSet>
      <dgm:spPr/>
    </dgm:pt>
    <dgm:pt modelId="{D32E4CD1-3A20-41BF-88C9-AF056FD7F363}" type="pres">
      <dgm:prSet presAssocID="{DDC5A156-7E92-4C3F-8D08-CEA6E311D299}" presName="node" presStyleLbl="node1" presStyleIdx="0" presStyleCnt="3" custLinFactNeighborX="-205" custLinFactNeighborY="1013">
        <dgm:presLayoutVars>
          <dgm:bulletEnabled val="1"/>
        </dgm:presLayoutVars>
      </dgm:prSet>
      <dgm:spPr/>
    </dgm:pt>
    <dgm:pt modelId="{AC824431-CAE0-4E4A-9CE4-129CB075E3CA}" type="pres">
      <dgm:prSet presAssocID="{7D01CFAC-3DBB-4235-AE27-26F764F3B560}" presName="sibTrans" presStyleCnt="0"/>
      <dgm:spPr/>
    </dgm:pt>
    <dgm:pt modelId="{9FFB70DC-AB23-4C4D-BEC5-C25097DF2D29}" type="pres">
      <dgm:prSet presAssocID="{1A16453C-58FC-4628-A78C-02528BA47618}" presName="node" presStyleLbl="node1" presStyleIdx="1" presStyleCnt="3" custLinFactX="1990" custLinFactNeighborX="100000" custLinFactNeighborY="-1138">
        <dgm:presLayoutVars>
          <dgm:bulletEnabled val="1"/>
        </dgm:presLayoutVars>
      </dgm:prSet>
      <dgm:spPr/>
    </dgm:pt>
    <dgm:pt modelId="{E9C43B8B-BC50-46ED-863C-5B8ADA057D41}" type="pres">
      <dgm:prSet presAssocID="{29DED28A-B7F4-438F-9830-810AEDC6844E}" presName="sibTrans" presStyleCnt="0"/>
      <dgm:spPr/>
    </dgm:pt>
    <dgm:pt modelId="{A005AF77-1741-4248-A492-94A2F42D2E60}" type="pres">
      <dgm:prSet presAssocID="{BCC61FC6-0753-412F-94BD-D9D10451C69F}" presName="node" presStyleLbl="node1" presStyleIdx="2" presStyleCnt="3" custLinFactX="-13649" custLinFactNeighborX="-100000" custLinFactNeighborY="-3326">
        <dgm:presLayoutVars>
          <dgm:bulletEnabled val="1"/>
        </dgm:presLayoutVars>
      </dgm:prSet>
      <dgm:spPr/>
    </dgm:pt>
  </dgm:ptLst>
  <dgm:cxnLst>
    <dgm:cxn modelId="{893F311C-B4AF-413E-903B-002186C23BB2}" type="presOf" srcId="{DDC5A156-7E92-4C3F-8D08-CEA6E311D299}" destId="{D32E4CD1-3A20-41BF-88C9-AF056FD7F363}" srcOrd="0" destOrd="0" presId="urn:microsoft.com/office/officeart/2005/8/layout/default"/>
    <dgm:cxn modelId="{95D7E521-F335-4894-BA6C-08C348958E5D}" type="presOf" srcId="{72256E23-B153-44B3-B213-9DC5112A5427}" destId="{39189859-B7F6-4576-B468-02FCF1036795}" srcOrd="0" destOrd="0" presId="urn:microsoft.com/office/officeart/2005/8/layout/default"/>
    <dgm:cxn modelId="{C080402E-DDDC-444C-9D0F-525936087537}" srcId="{72256E23-B153-44B3-B213-9DC5112A5427}" destId="{1A16453C-58FC-4628-A78C-02528BA47618}" srcOrd="1" destOrd="0" parTransId="{DA28768D-56E2-436F-8FC7-5F740C54D6F9}" sibTransId="{29DED28A-B7F4-438F-9830-810AEDC6844E}"/>
    <dgm:cxn modelId="{9394EA93-EE62-4FD9-98CB-336C6E303660}" srcId="{72256E23-B153-44B3-B213-9DC5112A5427}" destId="{DDC5A156-7E92-4C3F-8D08-CEA6E311D299}" srcOrd="0" destOrd="0" parTransId="{A009684B-D0DA-49A2-B902-E745358AFC29}" sibTransId="{7D01CFAC-3DBB-4235-AE27-26F764F3B560}"/>
    <dgm:cxn modelId="{132EE59E-68D6-4433-9544-30F02A0A18D3}" type="presOf" srcId="{1A16453C-58FC-4628-A78C-02528BA47618}" destId="{9FFB70DC-AB23-4C4D-BEC5-C25097DF2D29}" srcOrd="0" destOrd="0" presId="urn:microsoft.com/office/officeart/2005/8/layout/default"/>
    <dgm:cxn modelId="{6BF93BED-900A-4F2D-AB67-BA480C92D84C}" srcId="{72256E23-B153-44B3-B213-9DC5112A5427}" destId="{BCC61FC6-0753-412F-94BD-D9D10451C69F}" srcOrd="2" destOrd="0" parTransId="{1DC3E56B-5B17-4F55-904D-01C81DD418BD}" sibTransId="{3EDFD987-71E1-47ED-AC4E-0A35CB9B4E6F}"/>
    <dgm:cxn modelId="{A563A2F9-08DB-4981-921D-0392E2B41112}" type="presOf" srcId="{BCC61FC6-0753-412F-94BD-D9D10451C69F}" destId="{A005AF77-1741-4248-A492-94A2F42D2E60}" srcOrd="0" destOrd="0" presId="urn:microsoft.com/office/officeart/2005/8/layout/default"/>
    <dgm:cxn modelId="{CB2447B3-F020-40FA-93B2-C75CFACF9F70}" type="presParOf" srcId="{39189859-B7F6-4576-B468-02FCF1036795}" destId="{D32E4CD1-3A20-41BF-88C9-AF056FD7F363}" srcOrd="0" destOrd="0" presId="urn:microsoft.com/office/officeart/2005/8/layout/default"/>
    <dgm:cxn modelId="{FB865FDB-0685-4C99-B27A-71701070800B}" type="presParOf" srcId="{39189859-B7F6-4576-B468-02FCF1036795}" destId="{AC824431-CAE0-4E4A-9CE4-129CB075E3CA}" srcOrd="1" destOrd="0" presId="urn:microsoft.com/office/officeart/2005/8/layout/default"/>
    <dgm:cxn modelId="{3300D1B5-CC1E-40C4-AB9C-8AC39D1C0441}" type="presParOf" srcId="{39189859-B7F6-4576-B468-02FCF1036795}" destId="{9FFB70DC-AB23-4C4D-BEC5-C25097DF2D29}" srcOrd="2" destOrd="0" presId="urn:microsoft.com/office/officeart/2005/8/layout/default"/>
    <dgm:cxn modelId="{8C70E524-D86F-4F82-8868-40C891897B38}" type="presParOf" srcId="{39189859-B7F6-4576-B468-02FCF1036795}" destId="{E9C43B8B-BC50-46ED-863C-5B8ADA057D41}" srcOrd="3" destOrd="0" presId="urn:microsoft.com/office/officeart/2005/8/layout/default"/>
    <dgm:cxn modelId="{1F771869-7503-4B2E-8E2D-9D0C409B7D52}" type="presParOf" srcId="{39189859-B7F6-4576-B468-02FCF1036795}" destId="{A005AF77-1741-4248-A492-94A2F42D2E6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60FBC-EF1D-4643-B268-73C2812D8CF2}">
      <dsp:nvSpPr>
        <dsp:cNvPr id="0" name=""/>
        <dsp:cNvSpPr/>
      </dsp:nvSpPr>
      <dsp:spPr>
        <a:xfrm>
          <a:off x="604166" y="1313186"/>
          <a:ext cx="327351" cy="6237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3675" y="0"/>
              </a:lnTo>
              <a:lnTo>
                <a:pt x="163675" y="623763"/>
              </a:lnTo>
              <a:lnTo>
                <a:pt x="327351" y="6237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230" y="1607457"/>
        <a:ext cx="35222" cy="35222"/>
      </dsp:txXfrm>
    </dsp:sp>
    <dsp:sp modelId="{6E273EB3-DA79-45AC-89A6-E82F3A53C365}">
      <dsp:nvSpPr>
        <dsp:cNvPr id="0" name=""/>
        <dsp:cNvSpPr/>
      </dsp:nvSpPr>
      <dsp:spPr>
        <a:xfrm>
          <a:off x="604166" y="1267466"/>
          <a:ext cx="3273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1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657" y="1305002"/>
        <a:ext cx="16367" cy="16367"/>
      </dsp:txXfrm>
    </dsp:sp>
    <dsp:sp modelId="{977D3E90-8E0C-4F03-88B6-0BEF639FE424}">
      <dsp:nvSpPr>
        <dsp:cNvPr id="0" name=""/>
        <dsp:cNvSpPr/>
      </dsp:nvSpPr>
      <dsp:spPr>
        <a:xfrm>
          <a:off x="604166" y="689422"/>
          <a:ext cx="327351" cy="623763"/>
        </a:xfrm>
        <a:custGeom>
          <a:avLst/>
          <a:gdLst/>
          <a:ahLst/>
          <a:cxnLst/>
          <a:rect l="0" t="0" r="0" b="0"/>
          <a:pathLst>
            <a:path>
              <a:moveTo>
                <a:pt x="0" y="623763"/>
              </a:moveTo>
              <a:lnTo>
                <a:pt x="163675" y="623763"/>
              </a:lnTo>
              <a:lnTo>
                <a:pt x="163675" y="0"/>
              </a:lnTo>
              <a:lnTo>
                <a:pt x="32735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230" y="983693"/>
        <a:ext cx="35222" cy="35222"/>
      </dsp:txXfrm>
    </dsp:sp>
    <dsp:sp modelId="{1A13CD65-3B8E-4A65-A1EE-7593208E7A74}">
      <dsp:nvSpPr>
        <dsp:cNvPr id="0" name=""/>
        <dsp:cNvSpPr/>
      </dsp:nvSpPr>
      <dsp:spPr>
        <a:xfrm rot="16200000">
          <a:off x="-958525" y="1063681"/>
          <a:ext cx="2626373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Examined eye conditions</a:t>
          </a:r>
        </a:p>
      </dsp:txBody>
      <dsp:txXfrm>
        <a:off x="-958525" y="1063681"/>
        <a:ext cx="2626373" cy="499010"/>
      </dsp:txXfrm>
    </dsp:sp>
    <dsp:sp modelId="{BBFC5EDA-FA94-4F9C-9E96-6D675004B45C}">
      <dsp:nvSpPr>
        <dsp:cNvPr id="0" name=""/>
        <dsp:cNvSpPr/>
      </dsp:nvSpPr>
      <dsp:spPr>
        <a:xfrm>
          <a:off x="931517" y="439917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</a:t>
          </a:r>
        </a:p>
      </dsp:txBody>
      <dsp:txXfrm>
        <a:off x="931517" y="439917"/>
        <a:ext cx="1636755" cy="499010"/>
      </dsp:txXfrm>
    </dsp:sp>
    <dsp:sp modelId="{9619BF51-A6CA-4FF8-8E30-CE48AF01F0F8}">
      <dsp:nvSpPr>
        <dsp:cNvPr id="0" name=""/>
        <dsp:cNvSpPr/>
      </dsp:nvSpPr>
      <dsp:spPr>
        <a:xfrm>
          <a:off x="931517" y="1063681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Dry AMD</a:t>
          </a:r>
        </a:p>
      </dsp:txBody>
      <dsp:txXfrm>
        <a:off x="931517" y="1063681"/>
        <a:ext cx="1636755" cy="499010"/>
      </dsp:txXfrm>
    </dsp:sp>
    <dsp:sp modelId="{2E5C0FFF-D2A0-4E1B-908C-18111493AEAE}">
      <dsp:nvSpPr>
        <dsp:cNvPr id="0" name=""/>
        <dsp:cNvSpPr/>
      </dsp:nvSpPr>
      <dsp:spPr>
        <a:xfrm>
          <a:off x="931517" y="1687444"/>
          <a:ext cx="1636755" cy="49901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Wet AMD</a:t>
          </a:r>
        </a:p>
      </dsp:txBody>
      <dsp:txXfrm>
        <a:off x="931517" y="1687444"/>
        <a:ext cx="1636755" cy="499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E4CD1-3A20-41BF-88C9-AF056FD7F363}">
      <dsp:nvSpPr>
        <dsp:cNvPr id="0" name=""/>
        <dsp:cNvSpPr/>
      </dsp:nvSpPr>
      <dsp:spPr>
        <a:xfrm>
          <a:off x="0" y="10172"/>
          <a:ext cx="2531560" cy="1518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256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356</a:t>
          </a:r>
          <a:endParaRPr lang="en-US" sz="2400" kern="1200" dirty="0">
            <a:solidFill>
              <a:srgbClr val="053B95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172"/>
        <a:ext cx="2531560" cy="1518936"/>
      </dsp:txXfrm>
    </dsp:sp>
    <dsp:sp modelId="{9FFB70DC-AB23-4C4D-BEC5-C25097DF2D29}">
      <dsp:nvSpPr>
        <dsp:cNvPr id="0" name=""/>
        <dsp:cNvSpPr/>
      </dsp:nvSpPr>
      <dsp:spPr>
        <a:xfrm>
          <a:off x="5366656" y="0"/>
          <a:ext cx="2531560" cy="1518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326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426</a:t>
          </a:r>
          <a:endParaRPr lang="en-US" sz="1800" kern="1200" dirty="0">
            <a:solidFill>
              <a:srgbClr val="053B95"/>
            </a:solidFill>
          </a:endParaRPr>
        </a:p>
      </dsp:txBody>
      <dsp:txXfrm>
        <a:off x="5366656" y="0"/>
        <a:ext cx="2531560" cy="1518936"/>
      </dsp:txXfrm>
    </dsp:sp>
    <dsp:sp modelId="{A005AF77-1741-4248-A492-94A2F42D2E60}">
      <dsp:nvSpPr>
        <dsp:cNvPr id="0" name=""/>
        <dsp:cNvSpPr/>
      </dsp:nvSpPr>
      <dsp:spPr>
        <a:xfrm>
          <a:off x="2692340" y="0"/>
          <a:ext cx="2531560" cy="15189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Train: 358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Test: 100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Total: 458</a:t>
          </a:r>
          <a:endParaRPr lang="en-US" sz="1800" kern="1200" dirty="0">
            <a:solidFill>
              <a:srgbClr val="053B95"/>
            </a:solidFill>
          </a:endParaRPr>
        </a:p>
      </dsp:txBody>
      <dsp:txXfrm>
        <a:off x="2692340" y="0"/>
        <a:ext cx="2531560" cy="1518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5713A-7EC3-41FA-B85D-26AD105AD08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9487-8571-49D9-9090-D9D2F2057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1FB5-3ADD-4B81-9787-50A7882D13DA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7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E8FB-EC4D-4235-B7D5-AA171099BF96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1542-65B1-4F7F-9259-7C65062920E1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7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411B1-E00F-AB7A-7078-4F550EDF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2B4C-A628-4BF4-926D-811616E81B0C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1C5B1-B2E2-B739-8E3F-E6BF47DB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9B447-4B39-0EDE-DE07-C6028DF1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A35D64-2A6C-4CD6-B65A-FDE04C8A68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C38C-1090-AE06-DE88-ABC5A27FC7AF}"/>
              </a:ext>
            </a:extLst>
          </p:cNvPr>
          <p:cNvSpPr txBox="1"/>
          <p:nvPr userDrawn="1"/>
        </p:nvSpPr>
        <p:spPr>
          <a:xfrm>
            <a:off x="7486650" y="6385024"/>
            <a:ext cx="458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21</a:t>
            </a:r>
          </a:p>
        </p:txBody>
      </p:sp>
    </p:spTree>
    <p:extLst>
      <p:ext uri="{BB962C8B-B14F-4D97-AF65-F5344CB8AC3E}">
        <p14:creationId xmlns:p14="http://schemas.microsoft.com/office/powerpoint/2010/main" val="12582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470BE-2535-4CA8-8FD2-EBFFDEE1D69E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1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AE4-D835-4C8F-BCC4-88DF66EA3221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2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FD25-107E-4FFF-923C-F4C33D557F6E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53C39-88C6-4BB3-97C4-A23ADADF134A}" type="datetime1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1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ACADF-61A4-4A55-B5AC-A32436A8BE30}" type="datetime1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D546-0D78-4253-87C4-E3353F791218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162D-8A13-4C5C-A052-134E20DEB1BD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01BE-BC9C-492F-B0D1-BC4E3B08FFBA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35D64-2A6C-4CD6-B65A-FDE04C8A6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" y="2350948"/>
            <a:ext cx="9143401" cy="1655762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9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rtl="1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the imaging and diagnosis process of AMD with the help of artificial intelligence</a:t>
            </a:r>
          </a:p>
        </p:txBody>
      </p:sp>
      <p:pic>
        <p:nvPicPr>
          <p:cNvPr id="10242" name="Picture 2" descr="University of Tehran - Wikipedia">
            <a:extLst>
              <a:ext uri="{FF2B5EF4-FFF2-40B4-BE49-F238E27FC236}">
                <a16:creationId xmlns:a16="http://schemas.microsoft.com/office/drawing/2014/main" id="{4B25F3BF-EAB8-647A-8E0F-E12810421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85" y="294597"/>
            <a:ext cx="1654229" cy="165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1CC1D-6050-2D13-BA47-323271B114D7}"/>
              </a:ext>
            </a:extLst>
          </p:cNvPr>
          <p:cNvSpPr txBox="1"/>
          <p:nvPr/>
        </p:nvSpPr>
        <p:spPr>
          <a:xfrm>
            <a:off x="3400425" y="4420970"/>
            <a:ext cx="2877798" cy="6771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B95"/>
                </a:solidFill>
                <a:cs typeface="+mj-cs"/>
              </a:rPr>
              <a:t>Author: </a:t>
            </a:r>
            <a:r>
              <a:rPr lang="en-US" sz="2000" dirty="0" err="1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Parsa</a:t>
            </a:r>
            <a:r>
              <a:rPr lang="en-US" sz="2000" dirty="0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2000" dirty="0" err="1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Aghaei</a:t>
            </a:r>
            <a:endParaRPr lang="fa-IR" sz="2000" dirty="0">
              <a:solidFill>
                <a:srgbClr val="053B95"/>
              </a:solidFill>
              <a:latin typeface="Times New Roman" panose="02020603050405020304" pitchFamily="18" charset="0"/>
              <a:cs typeface="+mj-cs"/>
            </a:endParaRPr>
          </a:p>
          <a:p>
            <a:endParaRPr lang="en-US" dirty="0"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CC269-DFE1-A641-A461-6388B6345A05}"/>
              </a:ext>
            </a:extLst>
          </p:cNvPr>
          <p:cNvSpPr txBox="1"/>
          <p:nvPr/>
        </p:nvSpPr>
        <p:spPr>
          <a:xfrm>
            <a:off x="2757486" y="5041356"/>
            <a:ext cx="36290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B95"/>
                </a:solidFill>
                <a:cs typeface="+mj-cs"/>
              </a:rPr>
              <a:t>Prof. 1: </a:t>
            </a:r>
            <a:r>
              <a:rPr lang="en-US" sz="2000" dirty="0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Dr. Mahdi </a:t>
            </a:r>
            <a:r>
              <a:rPr lang="en-US" sz="2000" dirty="0" err="1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Moghimi</a:t>
            </a:r>
            <a:r>
              <a:rPr lang="en-US" sz="2000" dirty="0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 </a:t>
            </a:r>
            <a:r>
              <a:rPr lang="en-US" sz="2000" dirty="0" err="1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Zand</a:t>
            </a:r>
            <a:endParaRPr lang="fa-IR" sz="2000" dirty="0">
              <a:solidFill>
                <a:srgbClr val="053B95"/>
              </a:solidFill>
              <a:latin typeface="Times New Roman" panose="02020603050405020304" pitchFamily="18" charset="0"/>
              <a:cs typeface="+mj-c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04F20-1135-E067-EE9E-59F4E20EB64F}"/>
              </a:ext>
            </a:extLst>
          </p:cNvPr>
          <p:cNvSpPr txBox="1"/>
          <p:nvPr/>
        </p:nvSpPr>
        <p:spPr>
          <a:xfrm>
            <a:off x="3033711" y="5661742"/>
            <a:ext cx="335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53B95"/>
                </a:solidFill>
                <a:cs typeface="+mj-cs"/>
              </a:rPr>
              <a:t>Prof. 2: </a:t>
            </a:r>
            <a:r>
              <a:rPr lang="en-US" sz="2000" dirty="0">
                <a:solidFill>
                  <a:srgbClr val="053B95"/>
                </a:solidFill>
                <a:latin typeface="Times New Roman" panose="02020603050405020304" pitchFamily="18" charset="0"/>
                <a:cs typeface="+mj-cs"/>
              </a:rPr>
              <a:t>Dr Ehsan Hosseinian</a:t>
            </a:r>
            <a:endParaRPr lang="fa-IR" sz="2000" dirty="0">
              <a:solidFill>
                <a:srgbClr val="053B95"/>
              </a:solidFill>
              <a:latin typeface="Times New Roman" panose="02020603050405020304" pitchFamily="18" charset="0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0048" y="6348758"/>
            <a:ext cx="2057400" cy="365125"/>
          </a:xfrm>
        </p:spPr>
        <p:txBody>
          <a:bodyPr/>
          <a:lstStyle/>
          <a:p>
            <a:fld id="{25A35D64-2A6C-4CD6-B65A-FDE04C8A687C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89797C-2012-AE7A-7D58-8AC86A2E0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488070"/>
              </p:ext>
            </p:extLst>
          </p:nvPr>
        </p:nvGraphicFramePr>
        <p:xfrm>
          <a:off x="914400" y="1657350"/>
          <a:ext cx="7210425" cy="417315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836381">
                  <a:extLst>
                    <a:ext uri="{9D8B030D-6E8A-4147-A177-3AD203B41FA5}">
                      <a16:colId xmlns:a16="http://schemas.microsoft.com/office/drawing/2014/main" val="3112820049"/>
                    </a:ext>
                  </a:extLst>
                </a:gridCol>
                <a:gridCol w="2097149">
                  <a:extLst>
                    <a:ext uri="{9D8B030D-6E8A-4147-A177-3AD203B41FA5}">
                      <a16:colId xmlns:a16="http://schemas.microsoft.com/office/drawing/2014/main" val="179005634"/>
                    </a:ext>
                  </a:extLst>
                </a:gridCol>
                <a:gridCol w="1798680">
                  <a:extLst>
                    <a:ext uri="{9D8B030D-6E8A-4147-A177-3AD203B41FA5}">
                      <a16:colId xmlns:a16="http://schemas.microsoft.com/office/drawing/2014/main" val="298774478"/>
                    </a:ext>
                  </a:extLst>
                </a:gridCol>
                <a:gridCol w="1478215">
                  <a:extLst>
                    <a:ext uri="{9D8B030D-6E8A-4147-A177-3AD203B41FA5}">
                      <a16:colId xmlns:a16="http://schemas.microsoft.com/office/drawing/2014/main" val="3134091423"/>
                    </a:ext>
                  </a:extLst>
                </a:gridCol>
              </a:tblGrid>
              <a:tr h="549737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classes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images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516096"/>
                  </a:ext>
                </a:extLst>
              </a:tr>
              <a:tr h="111952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 err="1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Kermany</a:t>
                      </a:r>
                      <a:b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DRUSEN,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DME,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CNV,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&gt;100000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0.976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489564"/>
                  </a:ext>
                </a:extLst>
              </a:tr>
              <a:tr h="111952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Nejad </a:t>
                      </a:r>
                      <a:b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DRUSEN,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DME,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CNV,</a:t>
                      </a:r>
                      <a:b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&gt;80000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0.99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1390915"/>
                  </a:ext>
                </a:extLst>
              </a:tr>
              <a:tr h="559762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Serener</a:t>
                      </a:r>
                      <a:b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Dry AMD,</a:t>
                      </a:r>
                    </a:p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Wet AMD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&gt;10000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0.98 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745592"/>
                  </a:ext>
                </a:extLst>
              </a:tr>
              <a:tr h="824606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Prahs</a:t>
                      </a:r>
                      <a:b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</a:t>
                      </a:r>
                      <a:endParaRPr lang="en-US" sz="1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AMD with anti-VEGF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&gt;150000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0.93</a:t>
                      </a:r>
                      <a:endParaRPr lang="en-US" sz="1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293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29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0048" y="6348758"/>
            <a:ext cx="2057400" cy="365125"/>
          </a:xfrm>
        </p:spPr>
        <p:txBody>
          <a:bodyPr/>
          <a:lstStyle/>
          <a:p>
            <a:fld id="{25A35D64-2A6C-4CD6-B65A-FDE04C8A687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3F989D-A310-760A-345C-35C5E2A13495}"/>
              </a:ext>
            </a:extLst>
          </p:cNvPr>
          <p:cNvSpPr/>
          <p:nvPr/>
        </p:nvSpPr>
        <p:spPr>
          <a:xfrm>
            <a:off x="430064" y="1828801"/>
            <a:ext cx="3943305" cy="3546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ED031-031E-0CF1-B7E4-EE130E57180C}"/>
              </a:ext>
            </a:extLst>
          </p:cNvPr>
          <p:cNvSpPr txBox="1"/>
          <p:nvPr/>
        </p:nvSpPr>
        <p:spPr>
          <a:xfrm>
            <a:off x="677780" y="2026081"/>
            <a:ext cx="8105302" cy="2951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imbalance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Intra-class imbalance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Wet AMD = imaging 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injections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7D4453-16C4-8FDD-7263-AE2F47E410F5}"/>
              </a:ext>
            </a:extLst>
          </p:cNvPr>
          <p:cNvSpPr/>
          <p:nvPr/>
        </p:nvSpPr>
        <p:spPr>
          <a:xfrm>
            <a:off x="4770633" y="1828801"/>
            <a:ext cx="3943303" cy="35464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E5C59-EDAD-58D1-6C97-94BD4B6D3FD9}"/>
              </a:ext>
            </a:extLst>
          </p:cNvPr>
          <p:cNvSpPr txBox="1"/>
          <p:nvPr/>
        </p:nvSpPr>
        <p:spPr>
          <a:xfrm>
            <a:off x="4813501" y="2062118"/>
            <a:ext cx="457200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Archiving (Hospitals)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Changes in eye condition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Low contrast and signal to noise ratio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53B9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implementation</a:t>
            </a: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0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8CCA1-A9E1-C2BF-59F9-084F5232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1A35B64-1DBB-5365-F137-B29A32D2D721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5ECF3425-A5E0-DF48-1506-462D1FF9D6D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56D5CF-D5E8-3624-D8AF-B256670E481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336297-FEA9-B7CE-769D-0AC3D9D7ABAC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46B755B-18C3-FA26-F5AE-2AD196F2581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C7C926B-3F68-4689-F4DD-CF2C8947799B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7D223D-0250-B952-BA2E-096EC6BA08AE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9087675C-ACD4-3F6C-50DA-18A4F8FD6D6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4AEFFC-7A27-D960-3857-E4880D7D6A43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C2E2C37-228E-7DF2-45F3-23C1CCCDB400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66474057-64FC-B6D1-11B4-50151E92CBB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DCF8AE-EFE5-6018-C951-059AA8439A85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CF7FC2A-4163-EF81-25A2-85BDDF5EAE0F}"/>
              </a:ext>
            </a:extLst>
          </p:cNvPr>
          <p:cNvSpPr txBox="1"/>
          <p:nvPr/>
        </p:nvSpPr>
        <p:spPr>
          <a:xfrm>
            <a:off x="354664" y="2209466"/>
            <a:ext cx="8128519" cy="2951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 used: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VGG19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InceptionV3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1200" dirty="0" err="1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Xception</a:t>
            </a:r>
            <a:endParaRPr lang="en-US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layers except the last 5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fully connected layers as MLP classifier</a:t>
            </a:r>
          </a:p>
          <a:p>
            <a:pPr algn="just">
              <a:lnSpc>
                <a:spcPct val="150000"/>
              </a:lnSpc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494D20-89F0-528E-8604-3190BA99DE11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BD83A0-CE2E-6DE4-CD4E-FB8EFBB53BCF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9A80F47E-17FA-EFAD-BA0B-1B6A55063DB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2609F1-A0DB-E93D-0097-9A06206AE2A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C553D5-214A-371D-D675-1536E1F1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54620"/>
              </p:ext>
            </p:extLst>
          </p:nvPr>
        </p:nvGraphicFramePr>
        <p:xfrm>
          <a:off x="5058130" y="2160253"/>
          <a:ext cx="3815117" cy="25565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125239">
                  <a:extLst>
                    <a:ext uri="{9D8B030D-6E8A-4147-A177-3AD203B41FA5}">
                      <a16:colId xmlns:a16="http://schemas.microsoft.com/office/drawing/2014/main" val="930475679"/>
                    </a:ext>
                  </a:extLst>
                </a:gridCol>
                <a:gridCol w="1310856">
                  <a:extLst>
                    <a:ext uri="{9D8B030D-6E8A-4147-A177-3AD203B41FA5}">
                      <a16:colId xmlns:a16="http://schemas.microsoft.com/office/drawing/2014/main" val="3869919839"/>
                    </a:ext>
                  </a:extLst>
                </a:gridCol>
                <a:gridCol w="1379022">
                  <a:extLst>
                    <a:ext uri="{9D8B030D-6E8A-4147-A177-3AD203B41FA5}">
                      <a16:colId xmlns:a16="http://schemas.microsoft.com/office/drawing/2014/main" val="952252874"/>
                    </a:ext>
                  </a:extLst>
                </a:gridCol>
              </a:tblGrid>
              <a:tr h="426091">
                <a:tc gridSpan="3"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connected layers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78119"/>
                  </a:ext>
                </a:extLst>
              </a:tr>
              <a:tr h="852180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Layer’s Number</a:t>
                      </a:r>
                      <a:endParaRPr lang="en-US" sz="2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1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 function</a:t>
                      </a:r>
                      <a:endParaRPr lang="en-US" sz="2800" b="1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neurons</a:t>
                      </a:r>
                      <a:endParaRPr lang="en-US" sz="28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66368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 err="1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en-US" sz="2800" b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842406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 b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 err="1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005842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 err="1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8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60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3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A532E-165C-CFAD-D59E-18D941AE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B538-AA3E-411F-F195-36D279B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C03B62-76BA-B9C8-DE37-AED1AD73099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48C2E91B-BFDB-2717-737A-841A1DA8931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C60175-4A06-1AAB-4FB3-F0E5E6498CA5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5FF65F-3DB3-20C5-8120-B376DCD56C2F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39E2558C-F805-A9FA-8064-160FA94AD87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1B252E-CC45-C3EB-CAC3-6970C107C5B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7074DA20-C755-C8FE-5922-64F4D3E2B05F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8D5D30-A194-F803-E829-9AA41B07EC50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AB340945-F53C-D6AE-53C2-53D750D19ED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B459CF4-B589-6116-1F60-766245797D62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38A5071-9928-B497-BF25-7CEA9D42AA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886" y="1570234"/>
            <a:ext cx="3117449" cy="41661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55964C-ACE3-BE84-3B5D-89F84FAD1E3B}"/>
              </a:ext>
            </a:extLst>
          </p:cNvPr>
          <p:cNvGrpSpPr/>
          <p:nvPr/>
        </p:nvGrpSpPr>
        <p:grpSpPr>
          <a:xfrm rot="10800000">
            <a:off x="1513603" y="6231584"/>
            <a:ext cx="1453760" cy="354992"/>
            <a:chOff x="1912633" y="6249774"/>
            <a:chExt cx="1908000" cy="465282"/>
          </a:xfrm>
        </p:grpSpPr>
        <p:sp>
          <p:nvSpPr>
            <p:cNvPr id="10" name="Arrow: Chevron 16">
              <a:extLst>
                <a:ext uri="{FF2B5EF4-FFF2-40B4-BE49-F238E27FC236}">
                  <a16:creationId xmlns:a16="http://schemas.microsoft.com/office/drawing/2014/main" id="{AFA49599-8FF1-A91B-93DF-42B1602F09D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26C855-A950-9DA2-4E40-9639BD0FFC5E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282A8E-D631-0752-B8A3-E0D5E65ACF6F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13" name="Arrow: Chevron 16">
              <a:extLst>
                <a:ext uri="{FF2B5EF4-FFF2-40B4-BE49-F238E27FC236}">
                  <a16:creationId xmlns:a16="http://schemas.microsoft.com/office/drawing/2014/main" id="{ED41B1A9-F4B0-446F-8104-388ACCAF85C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34C30A-5796-4149-0A37-64DA85C0B380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C3A5E5-2287-D46C-9E57-CBA65D0D94DA}"/>
              </a:ext>
            </a:extLst>
          </p:cNvPr>
          <p:cNvSpPr txBox="1"/>
          <p:nvPr/>
        </p:nvSpPr>
        <p:spPr>
          <a:xfrm>
            <a:off x="802028" y="1579759"/>
            <a:ext cx="3716400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Cooperation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Local hospitals’ archiving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Operators (Nurses)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kern="1200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Different hardware &amp;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53B9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Labeling</a:t>
            </a:r>
          </a:p>
        </p:txBody>
      </p:sp>
    </p:spTree>
    <p:extLst>
      <p:ext uri="{BB962C8B-B14F-4D97-AF65-F5344CB8AC3E}">
        <p14:creationId xmlns:p14="http://schemas.microsoft.com/office/powerpoint/2010/main" val="94555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47B2-D334-3C3F-2E93-383470C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01DD5-C363-4DF4-E8C6-1874BABA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E75652-503F-B088-8B44-C6741A9EA2F2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7564A6B-0B1D-C538-6DA5-A70A2400818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E8136E-9258-D050-F52C-9907623BB927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9E6FC0-011F-93EB-BCC7-39AEF8ECBA2B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AFB0FE68-BE6B-3F0B-4F19-54511DB7BF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E6DF6A-D43F-1442-CF4B-E51D1711BBFF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09573C-74C1-3ABB-8F2E-EAA2A19901F7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BC82537E-99DA-092B-B5B4-C4538637816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925812-AC7A-6E7C-A828-06BBB605A66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98107B-F117-888F-5817-DC1E839F494C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DB387730-FD50-CDAA-1F06-22924935903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23D797-2639-C8B7-638D-403CDF3CC984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D524962-D918-66D3-6815-EC99F20C5F21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7E5A1C-8CB9-938A-F906-2C69CE9D4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067554"/>
              </p:ext>
            </p:extLst>
          </p:nvPr>
        </p:nvGraphicFramePr>
        <p:xfrm>
          <a:off x="519655" y="4137215"/>
          <a:ext cx="8100995" cy="1529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E721DF4-7F94-3267-7519-62C4F2B5FF7B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73419336-6806-FBA5-FC6F-A5D1268BE6E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5AFC3B-154A-6730-CB3C-657A605841C8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9" name="Picture 3">
            <a:extLst>
              <a:ext uri="{FF2B5EF4-FFF2-40B4-BE49-F238E27FC236}">
                <a16:creationId xmlns:a16="http://schemas.microsoft.com/office/drawing/2014/main" id="{1AC1812C-A449-B076-4CDA-C8A3357B8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1" y="1598305"/>
            <a:ext cx="7120369" cy="226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4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DDDEC-515F-29CF-E9E2-3D6DDF52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3E8C3-7D88-4BEC-E108-17DAC5AB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3CAC9D-1A51-CBA8-4464-7F8BCFA7EDCF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0D507F02-4A60-F85E-AE97-D7CCC52F87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7D9D3B-13CB-7083-BABC-B907BB4B3D8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43F52B6-50D7-665A-D04C-4E33B6D63F82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8FC752C6-F9BB-C2E3-8201-AB6FF99490A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AA8237-26FA-1D8A-775C-F92EF361D08C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8D6DA8B-CF63-EBED-D6C1-313DCA96E2AD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58F364A7-52CE-8A4B-63BE-E49835D2B1D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29D6A33-16F1-35B0-7B09-9A937B2330DC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0B66B3-28EC-EACF-5291-6DF618856438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05064B4-2B8E-7414-A9AD-683E8A81A78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1358A56-1DF0-3C6C-CA40-CA11861026BB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5684BE-3E88-A07A-1053-41051511B89E}"/>
              </a:ext>
            </a:extLst>
          </p:cNvPr>
          <p:cNvSpPr txBox="1"/>
          <p:nvPr/>
        </p:nvSpPr>
        <p:spPr>
          <a:xfrm>
            <a:off x="352628" y="3425716"/>
            <a:ext cx="8018120" cy="212006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 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of epochs 20 </a:t>
            </a:r>
            <a:endParaRPr lang="fa-IR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Google </a:t>
            </a: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Colab’s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GPU T4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Regulators: </a:t>
            </a: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learning rate reduction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379A72-292F-A172-EBF7-DFC80CA5995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4751B4-5039-FAC8-C000-9AC83864B868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5" name="Arrow: Chevron 4">
              <a:extLst>
                <a:ext uri="{FF2B5EF4-FFF2-40B4-BE49-F238E27FC236}">
                  <a16:creationId xmlns:a16="http://schemas.microsoft.com/office/drawing/2014/main" id="{ADECDFC0-FBE5-4CA5-E8AA-E3CCB893D3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52487B-A25E-DD7B-D309-DA1F5237FEBD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999F4040-A712-06B6-AEB3-4BB26E99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54" y="1499457"/>
            <a:ext cx="5542554" cy="260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54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2132-23CB-598F-B39D-74104028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E9A8-27B5-21EC-B50D-D8609C68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3D1D8C-32D9-C5D1-A3D8-066FC5E75431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90F75BA-ACA3-2537-5E9B-020F294BF5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83E2C3-349C-9FF0-0378-860EAD1ADE7D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FAEF9F-2409-BEFD-CDED-EFEE86C506D2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9E69B376-4247-6CAD-FF59-6970A8CD427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4583FB-338A-2011-B50D-05F4405B3DF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F7E7252-42AF-BFC1-08DB-5AE85A918C1A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6820B44B-6FA6-666C-0F09-5A283E7E27E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DD82DE-4AB1-B24C-9E8F-D858F96FCDBB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DC1131-3EC6-E516-3208-65DCBC84822A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C2AE4014-67CD-DA45-130E-98CBDA07AE31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B86D9E-F30A-8B0B-7106-59D532B8DA2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E9BA2375-883A-EA93-B2A9-6D3964C91F00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DD3C9-148A-3930-CE7E-0860F2C74516}"/>
              </a:ext>
            </a:extLst>
          </p:cNvPr>
          <p:cNvSpPr txBox="1"/>
          <p:nvPr/>
        </p:nvSpPr>
        <p:spPr>
          <a:xfrm>
            <a:off x="680340" y="1592569"/>
            <a:ext cx="7779626" cy="4580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18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7B2F78-7C66-429B-31E6-3B63927C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" r="15221"/>
          <a:stretch>
            <a:fillRect/>
          </a:stretch>
        </p:blipFill>
        <p:spPr bwMode="auto">
          <a:xfrm>
            <a:off x="684034" y="2225894"/>
            <a:ext cx="3535837" cy="356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81BEC597-2AF9-10E4-9614-E91303D3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130" y="2225894"/>
            <a:ext cx="3535836" cy="3535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194DDF-610E-F021-CC88-C2895655A2D8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005C0F67-A7FF-ECB0-9C84-00FEA8B5971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FB56F1-4C2F-6238-45F4-F24A073C2045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868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EDD-338D-9C44-8D97-FFF62204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A0D1-83E2-116F-4E05-816CA0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A9BF1F-20DA-6A9F-7B21-DC32C2E6B7D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FF7366D-15A4-4C64-68E6-CFFD6DC9CAC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48C797-38C1-DBBC-A4BE-DC400D6B3D7C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D7E2B-66B1-D142-7C4D-2861BF6336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065E412C-8A7B-B974-C24F-6206F23233F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1B0129-D7D2-329F-0328-D819D9751BB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94AA4-96D4-8B78-EFAA-1C033ED9182C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7D99E828-107B-5A50-DC8E-9778A0C00A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3BF406-BC2B-11AE-96E8-CEFAC68BD5ED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634F5E-A127-9981-D717-F65E23A6B567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11137919-F170-9389-E30B-8DD302D8911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45A0ED-57D8-B0A2-154D-E693EB14097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6336E39-09B7-1BCD-10FE-16DB9A79866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39AF7-5436-776D-D297-6682297474F2}"/>
              </a:ext>
            </a:extLst>
          </p:cNvPr>
          <p:cNvSpPr txBox="1"/>
          <p:nvPr/>
        </p:nvSpPr>
        <p:spPr>
          <a:xfrm>
            <a:off x="680340" y="1875353"/>
            <a:ext cx="7779626" cy="873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accuracy: VGG19 architecture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 class above 95%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A2112F-902D-D7D2-6875-347AB4EB6B0F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9FFC20B-BCCA-3A1E-70B8-F8966A70181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86B6EC-2C8A-B188-3D79-3F3FAEFD147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48F002-361E-233E-E9E8-C6B5AA59F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00223"/>
              </p:ext>
            </p:extLst>
          </p:nvPr>
        </p:nvGraphicFramePr>
        <p:xfrm>
          <a:off x="996643" y="3408984"/>
          <a:ext cx="6814517" cy="221701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{5A111915-BE36-4E01-A7E5-04B1672EAD32}</a:tableStyleId>
              </a:tblPr>
              <a:tblGrid>
                <a:gridCol w="1986538">
                  <a:extLst>
                    <a:ext uri="{9D8B030D-6E8A-4147-A177-3AD203B41FA5}">
                      <a16:colId xmlns:a16="http://schemas.microsoft.com/office/drawing/2014/main" val="3815873534"/>
                    </a:ext>
                  </a:extLst>
                </a:gridCol>
                <a:gridCol w="1280989">
                  <a:extLst>
                    <a:ext uri="{9D8B030D-6E8A-4147-A177-3AD203B41FA5}">
                      <a16:colId xmlns:a16="http://schemas.microsoft.com/office/drawing/2014/main" val="273303740"/>
                    </a:ext>
                  </a:extLst>
                </a:gridCol>
                <a:gridCol w="1182330">
                  <a:extLst>
                    <a:ext uri="{9D8B030D-6E8A-4147-A177-3AD203B41FA5}">
                      <a16:colId xmlns:a16="http://schemas.microsoft.com/office/drawing/2014/main" val="2392894098"/>
                    </a:ext>
                  </a:extLst>
                </a:gridCol>
                <a:gridCol w="1182330">
                  <a:extLst>
                    <a:ext uri="{9D8B030D-6E8A-4147-A177-3AD203B41FA5}">
                      <a16:colId xmlns:a16="http://schemas.microsoft.com/office/drawing/2014/main" val="2441355106"/>
                    </a:ext>
                  </a:extLst>
                </a:gridCol>
                <a:gridCol w="1182330">
                  <a:extLst>
                    <a:ext uri="{9D8B030D-6E8A-4147-A177-3AD203B41FA5}">
                      <a16:colId xmlns:a16="http://schemas.microsoft.com/office/drawing/2014/main" val="1035086234"/>
                    </a:ext>
                  </a:extLst>
                </a:gridCol>
              </a:tblGrid>
              <a:tr h="739004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</a:t>
                      </a:r>
                      <a:endParaRPr lang="en-US" sz="24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24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24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1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24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params</a:t>
                      </a:r>
                      <a:endParaRPr lang="en-US" sz="160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944121"/>
                  </a:ext>
                </a:extLst>
              </a:tr>
              <a:tr h="492669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17,026,735</a:t>
                      </a:r>
                      <a:endParaRPr lang="en-US" sz="16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10305"/>
                  </a:ext>
                </a:extLst>
              </a:tr>
              <a:tr h="492669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39,382,703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342876"/>
                  </a:ext>
                </a:extLst>
              </a:tr>
              <a:tr h="492669"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 err="1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24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92075" algn="ctr">
                        <a:buNone/>
                      </a:pPr>
                      <a:r>
                        <a:rPr lang="en-US" sz="1600" b="0" dirty="0">
                          <a:solidFill>
                            <a:srgbClr val="053B9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64,667,823</a:t>
                      </a:r>
                      <a:endParaRPr lang="en-US" sz="1600" b="0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4446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124CD6-9D26-CF90-E4D0-EFFCF3BCA6FA}"/>
              </a:ext>
            </a:extLst>
          </p:cNvPr>
          <p:cNvSpPr txBox="1"/>
          <p:nvPr/>
        </p:nvSpPr>
        <p:spPr>
          <a:xfrm>
            <a:off x="5000947" y="1821881"/>
            <a:ext cx="7779626" cy="873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balanced: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Xception</a:t>
            </a:r>
            <a:endParaRPr lang="en-US" dirty="0">
              <a:solidFill>
                <a:srgbClr val="053B9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Challenging Class: Dry AMD</a:t>
            </a:r>
          </a:p>
        </p:txBody>
      </p:sp>
    </p:spTree>
    <p:extLst>
      <p:ext uri="{BB962C8B-B14F-4D97-AF65-F5344CB8AC3E}">
        <p14:creationId xmlns:p14="http://schemas.microsoft.com/office/powerpoint/2010/main" val="953241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EDD-338D-9C44-8D97-FFF62204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A0D1-83E2-116F-4E05-816CA0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A9BF1F-20DA-6A9F-7B21-DC32C2E6B7D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FF7366D-15A4-4C64-68E6-CFFD6DC9CAC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48C797-38C1-DBBC-A4BE-DC400D6B3D7C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D7E2B-66B1-D142-7C4D-2861BF6336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065E412C-8A7B-B974-C24F-6206F23233F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1B0129-D7D2-329F-0328-D819D9751BB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94AA4-96D4-8B78-EFAA-1C033ED9182C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7D99E828-107B-5A50-DC8E-9778A0C00A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3BF406-BC2B-11AE-96E8-CEFAC68BD5ED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6336E39-09B7-1BCD-10FE-16DB9A79866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EA9A22-6B1F-CEDF-D800-F905CF9AD323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EAF8254-93A8-5761-48E6-5F2B5EA8DEBD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9491A1-B32C-AC6F-F411-B0420D7A81F4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7A66AF-D2CC-731A-96C2-DC63A408B0F9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B1AE5579-75B3-E70F-FBF8-CB30E438EFA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51E721-9638-2043-E203-4912506EA5A4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5AACD80-F407-29A3-1297-673F77BDA005}"/>
              </a:ext>
            </a:extLst>
          </p:cNvPr>
          <p:cNvSpPr txBox="1"/>
          <p:nvPr/>
        </p:nvSpPr>
        <p:spPr>
          <a:xfrm>
            <a:off x="6523888" y="1451276"/>
            <a:ext cx="17631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FE5EE-FE92-A4B5-60A6-B4C904C2F6C7}"/>
              </a:ext>
            </a:extLst>
          </p:cNvPr>
          <p:cNvSpPr txBox="1"/>
          <p:nvPr/>
        </p:nvSpPr>
        <p:spPr>
          <a:xfrm>
            <a:off x="6822624" y="2105900"/>
            <a:ext cx="116570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532516-6803-E724-41A0-70B15049B6ED}"/>
              </a:ext>
            </a:extLst>
          </p:cNvPr>
          <p:cNvSpPr txBox="1"/>
          <p:nvPr/>
        </p:nvSpPr>
        <p:spPr>
          <a:xfrm>
            <a:off x="6053984" y="2807179"/>
            <a:ext cx="27029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Exploring ML Structures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BB546D-B9E5-F402-86F5-06EB152D8F25}"/>
              </a:ext>
            </a:extLst>
          </p:cNvPr>
          <p:cNvSpPr txBox="1"/>
          <p:nvPr/>
        </p:nvSpPr>
        <p:spPr>
          <a:xfrm>
            <a:off x="6887951" y="3411108"/>
            <a:ext cx="103505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ED30F-E7F0-53F9-5352-5E7BFBB1AA40}"/>
              </a:ext>
            </a:extLst>
          </p:cNvPr>
          <p:cNvSpPr txBox="1"/>
          <p:nvPr/>
        </p:nvSpPr>
        <p:spPr>
          <a:xfrm>
            <a:off x="6678596" y="4063267"/>
            <a:ext cx="145376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D1E99B-4DA5-0C10-8E3A-9B0B28682573}"/>
              </a:ext>
            </a:extLst>
          </p:cNvPr>
          <p:cNvSpPr txBox="1"/>
          <p:nvPr/>
        </p:nvSpPr>
        <p:spPr>
          <a:xfrm>
            <a:off x="6523888" y="4773001"/>
            <a:ext cx="205105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Utilization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CAD89-28CE-A560-D818-C3F36958300A}"/>
              </a:ext>
            </a:extLst>
          </p:cNvPr>
          <p:cNvSpPr txBox="1"/>
          <p:nvPr/>
        </p:nvSpPr>
        <p:spPr>
          <a:xfrm>
            <a:off x="6648657" y="5361723"/>
            <a:ext cx="17631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Thesis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BA5B4-7DFE-34E2-CF61-25F532D66E68}"/>
              </a:ext>
            </a:extLst>
          </p:cNvPr>
          <p:cNvSpPr txBox="1"/>
          <p:nvPr/>
        </p:nvSpPr>
        <p:spPr>
          <a:xfrm>
            <a:off x="3933479" y="1493401"/>
            <a:ext cx="154693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Patient-Based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7B404C-7672-CE84-5972-403942934F62}"/>
              </a:ext>
            </a:extLst>
          </p:cNvPr>
          <p:cNvSpPr txBox="1"/>
          <p:nvPr/>
        </p:nvSpPr>
        <p:spPr>
          <a:xfrm>
            <a:off x="3913229" y="2144529"/>
            <a:ext cx="169459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verification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D58547-DFD5-EA44-03BA-F9CD6ADB8993}"/>
              </a:ext>
            </a:extLst>
          </p:cNvPr>
          <p:cNvSpPr txBox="1"/>
          <p:nvPr/>
        </p:nvSpPr>
        <p:spPr>
          <a:xfrm>
            <a:off x="3830322" y="3471479"/>
            <a:ext cx="197164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95-99% Accuracy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2258A9-C4F9-4248-4D74-C43D44F3548E}"/>
              </a:ext>
            </a:extLst>
          </p:cNvPr>
          <p:cNvSpPr txBox="1"/>
          <p:nvPr/>
        </p:nvSpPr>
        <p:spPr>
          <a:xfrm>
            <a:off x="3957915" y="4104989"/>
            <a:ext cx="160522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&amp; Simple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66FCC-1C89-0B36-2563-9C92298789C4}"/>
              </a:ext>
            </a:extLst>
          </p:cNvPr>
          <p:cNvSpPr txBox="1"/>
          <p:nvPr/>
        </p:nvSpPr>
        <p:spPr>
          <a:xfrm>
            <a:off x="3987055" y="5389915"/>
            <a:ext cx="176318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60968C-5F8B-6052-EA23-F9A87BD1D626}"/>
              </a:ext>
            </a:extLst>
          </p:cNvPr>
          <p:cNvSpPr txBox="1"/>
          <p:nvPr/>
        </p:nvSpPr>
        <p:spPr>
          <a:xfrm>
            <a:off x="955307" y="1485518"/>
            <a:ext cx="22330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Shahrivar 1404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DB564-B251-FEF2-734B-7C056F7AF6DA}"/>
              </a:ext>
            </a:extLst>
          </p:cNvPr>
          <p:cNvSpPr txBox="1"/>
          <p:nvPr/>
        </p:nvSpPr>
        <p:spPr>
          <a:xfrm>
            <a:off x="945412" y="2137677"/>
            <a:ext cx="225287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Mehr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Azar 1404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349541-C2AC-F33A-AE2E-2D508BF717E9}"/>
              </a:ext>
            </a:extLst>
          </p:cNvPr>
          <p:cNvSpPr txBox="1"/>
          <p:nvPr/>
        </p:nvSpPr>
        <p:spPr>
          <a:xfrm>
            <a:off x="955307" y="2835609"/>
            <a:ext cx="225184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 – Bahman 1404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447416-1AE9-987B-E3A5-C20178A8B53D}"/>
              </a:ext>
            </a:extLst>
          </p:cNvPr>
          <p:cNvSpPr txBox="1"/>
          <p:nvPr/>
        </p:nvSpPr>
        <p:spPr>
          <a:xfrm>
            <a:off x="289657" y="3485296"/>
            <a:ext cx="3564379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Bahman 1404 – Farvardin 1405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9108BD-826C-C61C-31DD-3F1C7E725659}"/>
              </a:ext>
            </a:extLst>
          </p:cNvPr>
          <p:cNvSpPr txBox="1"/>
          <p:nvPr/>
        </p:nvSpPr>
        <p:spPr>
          <a:xfrm>
            <a:off x="455911" y="4147489"/>
            <a:ext cx="323186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 1404 – </a:t>
            </a: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Ordibehesht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1405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6F9FA9-E891-BE54-1C51-B881E6423BF3}"/>
              </a:ext>
            </a:extLst>
          </p:cNvPr>
          <p:cNvSpPr txBox="1"/>
          <p:nvPr/>
        </p:nvSpPr>
        <p:spPr>
          <a:xfrm>
            <a:off x="388912" y="4796716"/>
            <a:ext cx="317626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Ordibehesht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Shahrivar 1405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952F0F-A83F-D994-6BEA-1AFF0B47FD0D}"/>
              </a:ext>
            </a:extLst>
          </p:cNvPr>
          <p:cNvSpPr txBox="1"/>
          <p:nvPr/>
        </p:nvSpPr>
        <p:spPr>
          <a:xfrm>
            <a:off x="483713" y="5419723"/>
            <a:ext cx="317626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Bahman 1404 – Khordad 1405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FFD636-D7AF-0965-0803-3F4BFD63582C}"/>
              </a:ext>
            </a:extLst>
          </p:cNvPr>
          <p:cNvCxnSpPr/>
          <p:nvPr/>
        </p:nvCxnSpPr>
        <p:spPr>
          <a:xfrm>
            <a:off x="764674" y="2028896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F96774-B98F-224C-DB5D-5468F0C4FA4B}"/>
              </a:ext>
            </a:extLst>
          </p:cNvPr>
          <p:cNvCxnSpPr/>
          <p:nvPr/>
        </p:nvCxnSpPr>
        <p:spPr>
          <a:xfrm>
            <a:off x="764674" y="2733549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0B3C43-4233-F937-D563-BDF6FBF8736D}"/>
              </a:ext>
            </a:extLst>
          </p:cNvPr>
          <p:cNvCxnSpPr/>
          <p:nvPr/>
        </p:nvCxnSpPr>
        <p:spPr>
          <a:xfrm>
            <a:off x="807886" y="3401073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54E936-4DF4-751D-1421-805AE75F54F0}"/>
              </a:ext>
            </a:extLst>
          </p:cNvPr>
          <p:cNvCxnSpPr/>
          <p:nvPr/>
        </p:nvCxnSpPr>
        <p:spPr>
          <a:xfrm>
            <a:off x="807886" y="4063267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97BDDC-8FBF-31CB-7B22-6BA289B37D5F}"/>
              </a:ext>
            </a:extLst>
          </p:cNvPr>
          <p:cNvCxnSpPr/>
          <p:nvPr/>
        </p:nvCxnSpPr>
        <p:spPr>
          <a:xfrm>
            <a:off x="807886" y="4712495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3E91D5-109B-630B-D9E1-E62E282A7900}"/>
              </a:ext>
            </a:extLst>
          </p:cNvPr>
          <p:cNvCxnSpPr/>
          <p:nvPr/>
        </p:nvCxnSpPr>
        <p:spPr>
          <a:xfrm>
            <a:off x="816527" y="5361723"/>
            <a:ext cx="7647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2E6F0F9-2FCD-0C16-C3F3-B04A4E48A925}"/>
              </a:ext>
            </a:extLst>
          </p:cNvPr>
          <p:cNvSpPr txBox="1"/>
          <p:nvPr/>
        </p:nvSpPr>
        <p:spPr>
          <a:xfrm>
            <a:off x="3987055" y="2819290"/>
            <a:ext cx="1493363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5A76069-0F67-2B4A-1C3E-78A8BE1135F9}"/>
              </a:ext>
            </a:extLst>
          </p:cNvPr>
          <p:cNvSpPr txBox="1"/>
          <p:nvPr/>
        </p:nvSpPr>
        <p:spPr>
          <a:xfrm>
            <a:off x="3790906" y="4766129"/>
            <a:ext cx="226307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Diagnosis</a:t>
            </a:r>
          </a:p>
        </p:txBody>
      </p:sp>
    </p:spTree>
    <p:extLst>
      <p:ext uri="{BB962C8B-B14F-4D97-AF65-F5344CB8AC3E}">
        <p14:creationId xmlns:p14="http://schemas.microsoft.com/office/powerpoint/2010/main" val="423021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1FEDD-338D-9C44-8D97-FFF62204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5A0D1-83E2-116F-4E05-816CA00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A9BF1F-20DA-6A9F-7B21-DC32C2E6B7D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4FF7366D-15A4-4C64-68E6-CFFD6DC9CAC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48C797-38C1-DBBC-A4BE-DC400D6B3D7C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FD7E2B-66B1-D142-7C4D-2861BF633634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065E412C-8A7B-B974-C24F-6206F23233F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11B0129-D7D2-329F-0328-D819D9751BBA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194AA4-96D4-8B78-EFAA-1C033ED9182C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7D99E828-107B-5A50-DC8E-9778A0C00A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3BF406-BC2B-11AE-96E8-CEFAC68BD5ED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6336E39-09B7-1BCD-10FE-16DB9A798667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E3B04-D06C-2F9B-5F4D-EBE4F754A5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37" r="17667" b="7181"/>
          <a:stretch/>
        </p:blipFill>
        <p:spPr>
          <a:xfrm>
            <a:off x="1073243" y="1488916"/>
            <a:ext cx="3230764" cy="422608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9F28141-6A03-EDAD-CA50-5C4FEB5E1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" t="1765" r="8469"/>
          <a:stretch/>
        </p:blipFill>
        <p:spPr bwMode="auto">
          <a:xfrm>
            <a:off x="5070363" y="1453994"/>
            <a:ext cx="3230764" cy="43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4EE75E8-C38A-35A9-E17D-5795FC4E9D9C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397B2F89-19DF-F5CE-2B2D-4463BA78AC6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451149-01BA-1238-2165-0E41F28F7274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3907CC-761B-CAF3-E7C2-0F184BC61F2F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id="{511779D3-1B76-BEFF-B609-B13CC903AE7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B9A84E-AD7E-5F0F-AD0A-395DD6ADC2C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20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466752" y="2688020"/>
            <a:ext cx="6415466" cy="1481961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ACB6699-1199-4CFF-A5F4-E158A30E1087}"/>
              </a:ext>
            </a:extLst>
          </p:cNvPr>
          <p:cNvSpPr/>
          <p:nvPr/>
        </p:nvSpPr>
        <p:spPr>
          <a:xfrm>
            <a:off x="2304342" y="1193757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236AB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D579CC-AFB1-4B55-B30C-00F60D63A092}"/>
              </a:ext>
            </a:extLst>
          </p:cNvPr>
          <p:cNvSpPr/>
          <p:nvPr/>
        </p:nvSpPr>
        <p:spPr>
          <a:xfrm>
            <a:off x="2304342" y="2121270"/>
            <a:ext cx="276837" cy="26594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C833F8-6E32-414C-9944-D290EA40318E}"/>
              </a:ext>
            </a:extLst>
          </p:cNvPr>
          <p:cNvSpPr/>
          <p:nvPr/>
        </p:nvSpPr>
        <p:spPr>
          <a:xfrm>
            <a:off x="2304342" y="306627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47C136-3DFD-40C3-894C-453D66902A4B}"/>
              </a:ext>
            </a:extLst>
          </p:cNvPr>
          <p:cNvSpPr/>
          <p:nvPr/>
        </p:nvSpPr>
        <p:spPr>
          <a:xfrm>
            <a:off x="2304342" y="410470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E40F6E-18B1-4D83-B809-431DD909BB83}"/>
              </a:ext>
            </a:extLst>
          </p:cNvPr>
          <p:cNvSpPr/>
          <p:nvPr/>
        </p:nvSpPr>
        <p:spPr>
          <a:xfrm>
            <a:off x="2304341" y="5143134"/>
            <a:ext cx="276837" cy="276837"/>
          </a:xfrm>
          <a:prstGeom prst="ellipse">
            <a:avLst/>
          </a:prstGeom>
          <a:solidFill>
            <a:schemeClr val="accent1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sz="1350">
              <a:solidFill>
                <a:srgbClr val="236AB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90747" y="1149906"/>
            <a:ext cx="157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90747" y="2054188"/>
            <a:ext cx="38593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Literature review 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0747" y="3004637"/>
            <a:ext cx="23054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Methods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90747" y="4043067"/>
            <a:ext cx="2539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  <a:r>
              <a:rPr lang="en-US" b="1" dirty="0">
                <a:solidFill>
                  <a:srgbClr val="053B95"/>
                </a:solidFill>
                <a:latin typeface="Myriad Pro" panose="020B0503030403020204"/>
              </a:rPr>
              <a:t> </a:t>
            </a:r>
            <a:endParaRPr lang="fa-IR" b="1" dirty="0">
              <a:solidFill>
                <a:srgbClr val="053B95"/>
              </a:solidFill>
              <a:latin typeface="Myriad Pro" panose="020B050303040302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90747" y="5081497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a-IR" sz="2000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D34CC-6C28-96C9-B772-CD1E0EDE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38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AB2FB-31C5-D4C7-B715-981699C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3572D2-69F2-90D2-DE5B-F173AD8E0DBA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EE450784-CCEF-D57A-BE98-FD1031FA8CA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34E90B-ED75-8C16-A559-DF25BAF9CD37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BFE8B7-3122-AFAA-6C13-DB5038792140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B970A4D-5ED1-250B-32B0-AF8B20CDC12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1D22-DAAE-4543-7BDE-CD5233416F17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C21A96-4ED4-667D-07C5-A8C8F300EF73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F9A272AA-2C31-CE23-12B2-50ECB5A97F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84446B-7BCB-1228-DBEC-DA69D22AB39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4715A-DD46-A84D-00A8-B93DC36D5EB3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F62A8E62-CBB6-7A41-8BD4-14DFE893D0D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2FA49-C21A-AAFD-FBC8-2016E6471A8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BF3218E-C2AF-121D-D737-F157988EC755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008FD-2210-4771-7363-D299266C9CB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4F82785-56DA-5DC0-064B-315883386EF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6E4D6B-E818-9245-DA6B-FF8C9CC9601C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C45D51-8A1C-04E8-A90C-02C19723EAFF}"/>
              </a:ext>
            </a:extLst>
          </p:cNvPr>
          <p:cNvSpPr txBox="1"/>
          <p:nvPr/>
        </p:nvSpPr>
        <p:spPr>
          <a:xfrm>
            <a:off x="5106638" y="3943256"/>
            <a:ext cx="3718102" cy="17045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data collection and labeling</a:t>
            </a:r>
            <a:endParaRPr lang="en-US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&amp; better performance</a:t>
            </a:r>
            <a:endParaRPr lang="en-US" b="1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6CC80-FD20-C614-7FC8-1AED4688A03B}"/>
              </a:ext>
            </a:extLst>
          </p:cNvPr>
          <p:cNvSpPr txBox="1"/>
          <p:nvPr/>
        </p:nvSpPr>
        <p:spPr>
          <a:xfrm>
            <a:off x="621928" y="1721159"/>
            <a:ext cx="4572000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done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normal, Dry AMD, and Wet AMD eyes.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and self-conducted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 accuracy using Transfer Learning </a:t>
            </a:r>
          </a:p>
        </p:txBody>
      </p:sp>
    </p:spTree>
    <p:extLst>
      <p:ext uri="{BB962C8B-B14F-4D97-AF65-F5344CB8AC3E}">
        <p14:creationId xmlns:p14="http://schemas.microsoft.com/office/powerpoint/2010/main" val="402448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AB2FB-31C5-D4C7-B715-981699C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3572D2-69F2-90D2-DE5B-F173AD8E0DBA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46" name="Arrow: Chevron 16">
              <a:extLst>
                <a:ext uri="{FF2B5EF4-FFF2-40B4-BE49-F238E27FC236}">
                  <a16:creationId xmlns:a16="http://schemas.microsoft.com/office/drawing/2014/main" id="{EE450784-CCEF-D57A-BE98-FD1031FA8CA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434E90B-ED75-8C16-A559-DF25BAF9CD37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BFE8B7-3122-AFAA-6C13-DB5038792140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49" name="Arrow: Chevron 16">
              <a:extLst>
                <a:ext uri="{FF2B5EF4-FFF2-40B4-BE49-F238E27FC236}">
                  <a16:creationId xmlns:a16="http://schemas.microsoft.com/office/drawing/2014/main" id="{5B970A4D-5ED1-250B-32B0-AF8B20CDC12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601D22-DAAE-4543-7BDE-CD5233416F17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C21A96-4ED4-667D-07C5-A8C8F300EF73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52" name="Arrow: Chevron 16">
              <a:extLst>
                <a:ext uri="{FF2B5EF4-FFF2-40B4-BE49-F238E27FC236}">
                  <a16:creationId xmlns:a16="http://schemas.microsoft.com/office/drawing/2014/main" id="{F9A272AA-2C31-CE23-12B2-50ECB5A97F3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B84446B-7BCB-1228-DBEC-DA69D22AB39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74715A-DD46-A84D-00A8-B93DC36D5EB3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58" name="Arrow: Chevron 57">
              <a:extLst>
                <a:ext uri="{FF2B5EF4-FFF2-40B4-BE49-F238E27FC236}">
                  <a16:creationId xmlns:a16="http://schemas.microsoft.com/office/drawing/2014/main" id="{F62A8E62-CBB6-7A41-8BD4-14DFE893D0DE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3F2FA49-C21A-AAFD-FBC8-2016E6471A8A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EBF3218E-C2AF-121D-D737-F157988EC755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008FD-2210-4771-7363-D299266C9CB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4F82785-56DA-5DC0-064B-315883386EF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6E4D6B-E818-9245-DA6B-FF8C9CC9601C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F49BA8-4C9A-4CD5-F9C3-381A2396D5AB}"/>
              </a:ext>
            </a:extLst>
          </p:cNvPr>
          <p:cNvSpPr/>
          <p:nvPr/>
        </p:nvSpPr>
        <p:spPr>
          <a:xfrm>
            <a:off x="191305" y="1607331"/>
            <a:ext cx="2759960" cy="37364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714AE-2EA7-8263-2437-48DCEB061154}"/>
              </a:ext>
            </a:extLst>
          </p:cNvPr>
          <p:cNvSpPr txBox="1"/>
          <p:nvPr/>
        </p:nvSpPr>
        <p:spPr>
          <a:xfrm>
            <a:off x="228789" y="2415516"/>
            <a:ext cx="2413024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training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relevance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data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4086E9-746A-B1F9-7FEC-E87653FE1643}"/>
              </a:ext>
            </a:extLst>
          </p:cNvPr>
          <p:cNvSpPr/>
          <p:nvPr/>
        </p:nvSpPr>
        <p:spPr>
          <a:xfrm>
            <a:off x="6123787" y="1546340"/>
            <a:ext cx="2759960" cy="37593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70FB7-810B-B468-6864-F94A998AC910}"/>
              </a:ext>
            </a:extLst>
          </p:cNvPr>
          <p:cNvSpPr txBox="1"/>
          <p:nvPr/>
        </p:nvSpPr>
        <p:spPr>
          <a:xfrm>
            <a:off x="6139885" y="2388830"/>
            <a:ext cx="308258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Disease-based archiving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aid tool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relevance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179B34-541C-4779-2BBE-E63FFFDE1630}"/>
              </a:ext>
            </a:extLst>
          </p:cNvPr>
          <p:cNvSpPr/>
          <p:nvPr/>
        </p:nvSpPr>
        <p:spPr>
          <a:xfrm>
            <a:off x="3165595" y="1569210"/>
            <a:ext cx="2759960" cy="37593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E1347-FA35-5449-73D3-6726A1857411}"/>
              </a:ext>
            </a:extLst>
          </p:cNvPr>
          <p:cNvSpPr txBox="1"/>
          <p:nvPr/>
        </p:nvSpPr>
        <p:spPr>
          <a:xfrm>
            <a:off x="3185699" y="2415516"/>
            <a:ext cx="271975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Reducing human errors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arly diagnosis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53B9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 / Cost burdens</a:t>
            </a: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BBDCAB-DA92-65C9-799C-35D0F781D660}"/>
              </a:ext>
            </a:extLst>
          </p:cNvPr>
          <p:cNvSpPr txBox="1"/>
          <p:nvPr/>
        </p:nvSpPr>
        <p:spPr>
          <a:xfrm>
            <a:off x="6645349" y="1722474"/>
            <a:ext cx="1690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53B95"/>
                </a:solidFill>
              </a:rPr>
              <a:t>Hospital &amp; Staff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6A7C1-7FF2-C57A-6FAF-E09C2BABB959}"/>
              </a:ext>
            </a:extLst>
          </p:cNvPr>
          <p:cNvSpPr txBox="1"/>
          <p:nvPr/>
        </p:nvSpPr>
        <p:spPr>
          <a:xfrm>
            <a:off x="4100585" y="1793621"/>
            <a:ext cx="108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53B95"/>
                </a:solidFill>
              </a:rPr>
              <a:t>Patients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770F25-A252-DFEE-7996-A558E0C7F907}"/>
              </a:ext>
            </a:extLst>
          </p:cNvPr>
          <p:cNvSpPr txBox="1"/>
          <p:nvPr/>
        </p:nvSpPr>
        <p:spPr>
          <a:xfrm>
            <a:off x="703703" y="1793621"/>
            <a:ext cx="136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53B95"/>
                </a:solidFill>
              </a:rPr>
              <a:t>Researchers</a:t>
            </a:r>
          </a:p>
        </p:txBody>
      </p:sp>
    </p:spTree>
    <p:extLst>
      <p:ext uri="{BB962C8B-B14F-4D97-AF65-F5344CB8AC3E}">
        <p14:creationId xmlns:p14="http://schemas.microsoft.com/office/powerpoint/2010/main" val="51125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5946"/>
            <a:ext cx="9144000" cy="1193054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DBAB0-B8A1-398C-EB47-5054FB15686B}"/>
              </a:ext>
            </a:extLst>
          </p:cNvPr>
          <p:cNvSpPr txBox="1"/>
          <p:nvPr/>
        </p:nvSpPr>
        <p:spPr>
          <a:xfrm>
            <a:off x="643687" y="4210487"/>
            <a:ext cx="7786986" cy="8735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Parsa</a:t>
            </a: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Aghaei</a:t>
            </a: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Student, Faculty of Mechanical Engineering, University of Tehran, Tehran; p.aghaei.pa@gmail.com</a:t>
            </a:r>
          </a:p>
        </p:txBody>
      </p:sp>
      <p:pic>
        <p:nvPicPr>
          <p:cNvPr id="3" name="Picture 2" descr="University of Tehran - Wikipedia">
            <a:extLst>
              <a:ext uri="{FF2B5EF4-FFF2-40B4-BE49-F238E27FC236}">
                <a16:creationId xmlns:a16="http://schemas.microsoft.com/office/drawing/2014/main" id="{7D91006F-A94C-1347-CD85-EEEC70DA7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041" y="586955"/>
            <a:ext cx="1131918" cy="11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9D1D6B-B7E7-2CEF-D1AD-AD8CB6DC1EF6}"/>
              </a:ext>
            </a:extLst>
          </p:cNvPr>
          <p:cNvSpPr/>
          <p:nvPr/>
        </p:nvSpPr>
        <p:spPr>
          <a:xfrm>
            <a:off x="7372350" y="6229350"/>
            <a:ext cx="70485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" y="0"/>
            <a:ext cx="7779626" cy="1325563"/>
          </a:xfr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488" y="1588587"/>
            <a:ext cx="8669078" cy="3782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dry and wet AMD eye diseases compared to normal eye using OCT images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the research: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diagnosis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the diagnosis process 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53B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research: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a practical tool for researchers, doctors, and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B94C-1496-BD2E-B4A9-E1BB3A2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C718F-18C8-506B-1BC8-D6D4070B4CDB}"/>
              </a:ext>
            </a:extLst>
          </p:cNvPr>
          <p:cNvSpPr txBox="1"/>
          <p:nvPr/>
        </p:nvSpPr>
        <p:spPr>
          <a:xfrm>
            <a:off x="4403902" y="3276600"/>
            <a:ext cx="440055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 for medical students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3B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human errors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D7CDDC-6B4F-FF1D-697D-CEAF12C5EA3B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26" name="Arrow: Chevron 16">
              <a:extLst>
                <a:ext uri="{FF2B5EF4-FFF2-40B4-BE49-F238E27FC236}">
                  <a16:creationId xmlns:a16="http://schemas.microsoft.com/office/drawing/2014/main" id="{23F0D688-DFB1-EF78-8AB8-870C1208ABA3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B3A2D2-3E21-0987-C48D-590DEB4F323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4A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rgbClr val="004A8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F91785-954D-68F4-4DE3-2ECF6506F3F0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29" name="Arrow: Chevron 16">
              <a:extLst>
                <a:ext uri="{FF2B5EF4-FFF2-40B4-BE49-F238E27FC236}">
                  <a16:creationId xmlns:a16="http://schemas.microsoft.com/office/drawing/2014/main" id="{C4DE997D-75B9-9ED4-E5A2-7CCE0D26D612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FF4942E-F2D5-28CB-D8EE-A959DA1A2C8F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0C9097-3FFE-C2A4-D597-27B66A41A538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1E095408-E61B-CC45-03B0-5A20199FB98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96B87A-26BC-E100-2E3A-418CFD67CB22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A7AD4A-0F3B-9D46-75DE-90F880173C32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02D586D7-7A1E-D897-73A8-973991AECA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AD17E33-1C8C-F3EB-C2EC-93668B923F3C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326A1B-96FC-2937-7B65-77869C57B87B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38" name="Arrow: Chevron 37">
              <a:extLst>
                <a:ext uri="{FF2B5EF4-FFF2-40B4-BE49-F238E27FC236}">
                  <a16:creationId xmlns:a16="http://schemas.microsoft.com/office/drawing/2014/main" id="{9710609C-3B36-5565-AA66-A4B6135521C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1BBAC8-2D0A-00EB-07EF-F11B3692F74D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16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278971-86EA-498C-D8C4-3F8C8CFA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30825C-BB43-28B6-C435-0547F14A7FBA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12B2A13A-7571-D637-C046-A13DD9D2ED3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D7B6B7-A43D-C9BB-4FDE-BDEACFC31021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34D9CB-4E0E-7865-4CE8-D6C942776564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E6E57E46-68BA-503F-BBA5-0250A1338769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FAB6D9-3E3A-C895-80CB-FFCC23B21418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aphicFrame>
        <p:nvGraphicFramePr>
          <p:cNvPr id="46" name="Diagram 45">
            <a:extLst>
              <a:ext uri="{FF2B5EF4-FFF2-40B4-BE49-F238E27FC236}">
                <a16:creationId xmlns:a16="http://schemas.microsoft.com/office/drawing/2014/main" id="{38B6AE7B-48DB-476C-5958-7971DC962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9781615"/>
              </p:ext>
            </p:extLst>
          </p:nvPr>
        </p:nvGraphicFramePr>
        <p:xfrm>
          <a:off x="569674" y="2142726"/>
          <a:ext cx="2673428" cy="262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Age-related macular degeneration - Dry and wet AMD - Specialist  Ophthalmologist Gqeberha (Port Elizabeth) | Dr Olivia Read">
            <a:extLst>
              <a:ext uri="{FF2B5EF4-FFF2-40B4-BE49-F238E27FC236}">
                <a16:creationId xmlns:a16="http://schemas.microsoft.com/office/drawing/2014/main" id="{CC8E2B34-CA55-B138-B400-9ECBE629E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" t="13344" r="3331" b="2014"/>
          <a:stretch>
            <a:fillRect/>
          </a:stretch>
        </p:blipFill>
        <p:spPr bwMode="auto">
          <a:xfrm>
            <a:off x="3638550" y="1792280"/>
            <a:ext cx="4834758" cy="346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385BB27-6779-0A7A-ED8F-AF72569E1278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B32652-FC9C-27BE-6C70-8405949F4226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6382E889-7E21-18F4-02B4-4B26B75773CF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B6D46E-84CA-FF57-B2D2-9786FDA8D4CB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87A769-55A7-4E8C-13AD-46856B18D1AF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10" name="Arrow: Chevron 16">
              <a:extLst>
                <a:ext uri="{FF2B5EF4-FFF2-40B4-BE49-F238E27FC236}">
                  <a16:creationId xmlns:a16="http://schemas.microsoft.com/office/drawing/2014/main" id="{B2103283-0481-8CC0-202F-7BDC1B87B64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37C2B7-899C-B02D-3AD3-8CC1DA00898E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2F7000-D962-8654-CFB6-A22CEDFD2118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13" name="Arrow: Chevron 16">
              <a:extLst>
                <a:ext uri="{FF2B5EF4-FFF2-40B4-BE49-F238E27FC236}">
                  <a16:creationId xmlns:a16="http://schemas.microsoft.com/office/drawing/2014/main" id="{BF0AFBC6-AF0A-B0CE-A369-80F4E9B30C5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90A10E-C811-FB19-905D-916B56DCADC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4A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rgbClr val="004A8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470F-EFF2-AB03-05AB-78046F6C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EAD68-FDA7-233A-B5BC-E119B6F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9843B3E-CFD7-B7A7-817A-20246DE0D072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EC320A14-4F0D-2756-F024-77859BDE95D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71EF355-503D-CD83-311E-6451BDF447B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C91215-E2D7-02C4-4D2D-32E7DC02F125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962F19AF-BBC7-9B7D-4FD1-3DADA35671E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F0595FB-BDCB-FDA0-0ADF-72295D274B69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18D0B23-9439-B4F9-6E3C-2F8AD3DDBB53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82FC8D-B3B6-E6FB-C75E-DBA03F4A64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824" y="1850629"/>
            <a:ext cx="4641576" cy="3483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ge-Related Macular Degeneration - FV Hospital">
            <a:extLst>
              <a:ext uri="{FF2B5EF4-FFF2-40B4-BE49-F238E27FC236}">
                <a16:creationId xmlns:a16="http://schemas.microsoft.com/office/drawing/2014/main" id="{1C85A0A7-930D-B794-1840-26E9EFE7CE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" b="4634"/>
          <a:stretch/>
        </p:blipFill>
        <p:spPr bwMode="auto">
          <a:xfrm>
            <a:off x="488458" y="1649218"/>
            <a:ext cx="3406209" cy="36850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A53FF2B-E258-9825-B889-CD3284C910F0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15" name="Arrow: Chevron 14">
              <a:extLst>
                <a:ext uri="{FF2B5EF4-FFF2-40B4-BE49-F238E27FC236}">
                  <a16:creationId xmlns:a16="http://schemas.microsoft.com/office/drawing/2014/main" id="{9169DB6D-2E33-6F42-0FA4-D2B418BCAFC7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E8E5B2-3980-6E91-BBF7-9325658DE496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CCDA757-E2F0-8806-7D01-0B3B7BEDC20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8" name="Arrow: Chevron 16">
              <a:extLst>
                <a:ext uri="{FF2B5EF4-FFF2-40B4-BE49-F238E27FC236}">
                  <a16:creationId xmlns:a16="http://schemas.microsoft.com/office/drawing/2014/main" id="{E6BA75BB-5CD3-8669-B945-15D5419798C8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65C37A-CC68-BD97-0308-E734D92A22DC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B5514-E1FF-C8EE-04F6-30B6B69E2575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13" name="Arrow: Chevron 16">
              <a:extLst>
                <a:ext uri="{FF2B5EF4-FFF2-40B4-BE49-F238E27FC236}">
                  <a16:creationId xmlns:a16="http://schemas.microsoft.com/office/drawing/2014/main" id="{6588CA49-BECF-6406-AAB3-61C45BAB0E96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3D2884-3714-532D-DA8E-FE8BBC9EE293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rgbClr val="004A8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rgbClr val="004A8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7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35D64-2A6C-4CD6-B65A-FDE04C8A687C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 &amp; CNN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A9A83FF-DFDD-B500-23F8-CA8BCEC5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59" y="1740773"/>
            <a:ext cx="3863327" cy="3613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80CF9-2605-FD33-8509-4A1A812C1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31"/>
          <a:stretch/>
        </p:blipFill>
        <p:spPr>
          <a:xfrm>
            <a:off x="4403902" y="1636922"/>
            <a:ext cx="4489625" cy="40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0048" y="6348758"/>
            <a:ext cx="2057400" cy="365125"/>
          </a:xfrm>
        </p:spPr>
        <p:txBody>
          <a:bodyPr/>
          <a:lstStyle/>
          <a:p>
            <a:fld id="{25A35D64-2A6C-4CD6-B65A-FDE04C8A687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E783DE7-5816-B6A9-9364-E74E5DE9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34" y="1324613"/>
            <a:ext cx="3565098" cy="2850199"/>
          </a:xfrm>
          <a:prstGeom prst="rect">
            <a:avLst/>
          </a:prstGeom>
        </p:spPr>
      </p:pic>
      <p:pic>
        <p:nvPicPr>
          <p:cNvPr id="1028" name="Picture 4" descr="Donne Martin">
            <a:extLst>
              <a:ext uri="{FF2B5EF4-FFF2-40B4-BE49-F238E27FC236}">
                <a16:creationId xmlns:a16="http://schemas.microsoft.com/office/drawing/2014/main" id="{2FF014FF-E4CC-6A1F-2882-BCCF06BF9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44" y="4125780"/>
            <a:ext cx="2449987" cy="20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BD70D063-C806-9F8B-7E92-981C72055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945" y="1469380"/>
            <a:ext cx="4481121" cy="448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895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0048" y="6348758"/>
            <a:ext cx="2057400" cy="365125"/>
          </a:xfrm>
        </p:spPr>
        <p:txBody>
          <a:bodyPr/>
          <a:lstStyle/>
          <a:p>
            <a:fld id="{25A35D64-2A6C-4CD6-B65A-FDE04C8A687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Cases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3EEDBBC-8181-998D-28CE-D48D6F4D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40" y="1607671"/>
            <a:ext cx="4249512" cy="1896212"/>
          </a:xfrm>
          <a:prstGeom prst="rect">
            <a:avLst/>
          </a:prstGeom>
        </p:spPr>
      </p:pic>
      <p:pic>
        <p:nvPicPr>
          <p:cNvPr id="3074" name="Picture 2" descr="A normal EEG reading obtained during the initial assessment of the... |  Download Scientific Diagram">
            <a:extLst>
              <a:ext uri="{FF2B5EF4-FFF2-40B4-BE49-F238E27FC236}">
                <a16:creationId xmlns:a16="http://schemas.microsoft.com/office/drawing/2014/main" id="{A018C2AE-9A5A-AEA8-5328-6CB6E54599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t="3735" r="9059" b="4894"/>
          <a:stretch/>
        </p:blipFill>
        <p:spPr bwMode="auto">
          <a:xfrm>
            <a:off x="5280414" y="1591769"/>
            <a:ext cx="3179552" cy="1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udy Looks at CT Findings of COVID-19 Through Recovery | Imaging  Technology News">
            <a:extLst>
              <a:ext uri="{FF2B5EF4-FFF2-40B4-BE49-F238E27FC236}">
                <a16:creationId xmlns:a16="http://schemas.microsoft.com/office/drawing/2014/main" id="{428332D3-09A6-FD4E-1E14-F72F2384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76" y="3708656"/>
            <a:ext cx="2890169" cy="19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69F70E-6394-2E4A-CD0E-FED9E2B17D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356" r="48996"/>
          <a:stretch/>
        </p:blipFill>
        <p:spPr bwMode="auto">
          <a:xfrm>
            <a:off x="5228320" y="4656370"/>
            <a:ext cx="3329128" cy="10738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06B4C-CA8B-6572-28A5-B40C02A609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65" t="50064"/>
          <a:stretch/>
        </p:blipFill>
        <p:spPr bwMode="auto">
          <a:xfrm>
            <a:off x="5237259" y="3576218"/>
            <a:ext cx="3265861" cy="10801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783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1DB0-73A0-E32C-BD40-71DB6136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8889B-8247-CA47-1CF6-D51AB9DC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0048" y="6348758"/>
            <a:ext cx="2057400" cy="365125"/>
          </a:xfrm>
        </p:spPr>
        <p:txBody>
          <a:bodyPr/>
          <a:lstStyle/>
          <a:p>
            <a:fld id="{25A35D64-2A6C-4CD6-B65A-FDE04C8A687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B2D96F-909E-D83A-13C1-3D27B709927D}"/>
              </a:ext>
            </a:extLst>
          </p:cNvPr>
          <p:cNvGrpSpPr/>
          <p:nvPr/>
        </p:nvGrpSpPr>
        <p:grpSpPr>
          <a:xfrm rot="10800000">
            <a:off x="117525" y="6222059"/>
            <a:ext cx="1453760" cy="354992"/>
            <a:chOff x="1912633" y="6249774"/>
            <a:chExt cx="1908000" cy="465282"/>
          </a:xfrm>
        </p:grpSpPr>
        <p:sp>
          <p:nvSpPr>
            <p:cNvPr id="32" name="Arrow: Chevron 16">
              <a:extLst>
                <a:ext uri="{FF2B5EF4-FFF2-40B4-BE49-F238E27FC236}">
                  <a16:creationId xmlns:a16="http://schemas.microsoft.com/office/drawing/2014/main" id="{AC767E55-F17F-48BC-CCFD-A71CBB000505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67A5FD-974E-A042-CC20-10A93398A6E0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  <a:endPara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5BFAA1B-2BB6-0EA5-7DBB-74764D8D30A8}"/>
              </a:ext>
            </a:extLst>
          </p:cNvPr>
          <p:cNvGrpSpPr/>
          <p:nvPr/>
        </p:nvGrpSpPr>
        <p:grpSpPr>
          <a:xfrm rot="10800000">
            <a:off x="1513603" y="6222059"/>
            <a:ext cx="1453760" cy="354992"/>
            <a:chOff x="1912633" y="6249774"/>
            <a:chExt cx="1908000" cy="465282"/>
          </a:xfrm>
        </p:grpSpPr>
        <p:sp>
          <p:nvSpPr>
            <p:cNvPr id="35" name="Arrow: Chevron 16">
              <a:extLst>
                <a:ext uri="{FF2B5EF4-FFF2-40B4-BE49-F238E27FC236}">
                  <a16:creationId xmlns:a16="http://schemas.microsoft.com/office/drawing/2014/main" id="{DD9207EC-2A3D-69F2-6ECF-76AB706F71BB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567DDA-B39C-F932-A683-9A27B38A8F83}"/>
                </a:ext>
              </a:extLst>
            </p:cNvPr>
            <p:cNvSpPr txBox="1"/>
            <p:nvPr/>
          </p:nvSpPr>
          <p:spPr>
            <a:xfrm rot="10800000">
              <a:off x="2157278" y="6333916"/>
              <a:ext cx="1529945" cy="3388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 defTabSz="685766">
                <a:lnSpc>
                  <a:spcPct val="90000"/>
                </a:lnSpc>
                <a:spcBef>
                  <a:spcPts val="7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73E27-8C0D-2921-038A-DA8EDC0E8EFB}"/>
              </a:ext>
            </a:extLst>
          </p:cNvPr>
          <p:cNvGrpSpPr/>
          <p:nvPr/>
        </p:nvGrpSpPr>
        <p:grpSpPr>
          <a:xfrm rot="10800000">
            <a:off x="2907928" y="6168719"/>
            <a:ext cx="1453760" cy="461665"/>
            <a:chOff x="1912633" y="6179867"/>
            <a:chExt cx="1908000" cy="605096"/>
          </a:xfrm>
        </p:grpSpPr>
        <p:sp>
          <p:nvSpPr>
            <p:cNvPr id="38" name="Arrow: Chevron 16">
              <a:extLst>
                <a:ext uri="{FF2B5EF4-FFF2-40B4-BE49-F238E27FC236}">
                  <a16:creationId xmlns:a16="http://schemas.microsoft.com/office/drawing/2014/main" id="{2854F564-47D2-91A4-CFFE-88AFF09EB69A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A68AFA-606C-9F16-D5DE-522D4E05D656}"/>
                </a:ext>
              </a:extLst>
            </p:cNvPr>
            <p:cNvSpPr txBox="1"/>
            <p:nvPr/>
          </p:nvSpPr>
          <p:spPr>
            <a:xfrm rot="10800000">
              <a:off x="2157278" y="6179867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&amp; Methods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816DF5-B59C-CCFF-7F62-7ED4492BF892}"/>
              </a:ext>
            </a:extLst>
          </p:cNvPr>
          <p:cNvGrpSpPr/>
          <p:nvPr/>
        </p:nvGrpSpPr>
        <p:grpSpPr>
          <a:xfrm rot="10800000">
            <a:off x="5698331" y="6222059"/>
            <a:ext cx="1453760" cy="354992"/>
            <a:chOff x="1912633" y="6249774"/>
            <a:chExt cx="1908000" cy="465282"/>
          </a:xfrm>
        </p:grpSpPr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87C51325-0F8C-ADD9-EBF4-E08355B41560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27441-93D4-294B-6BB9-DB4C08470691}"/>
                </a:ext>
              </a:extLst>
            </p:cNvPr>
            <p:cNvSpPr txBox="1"/>
            <p:nvPr/>
          </p:nvSpPr>
          <p:spPr>
            <a:xfrm rot="10800000">
              <a:off x="2157278" y="6309712"/>
              <a:ext cx="1529945" cy="36305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CEA09505-8201-B475-9B51-13B121F2644A}"/>
              </a:ext>
            </a:extLst>
          </p:cNvPr>
          <p:cNvSpPr txBox="1">
            <a:spLocks/>
          </p:cNvSpPr>
          <p:nvPr/>
        </p:nvSpPr>
        <p:spPr>
          <a:xfrm>
            <a:off x="680340" y="0"/>
            <a:ext cx="7779626" cy="1325563"/>
          </a:xfrm>
          <a:prstGeom prst="rect">
            <a:avLst/>
          </a:prstGeom>
          <a:solidFill>
            <a:srgbClr val="053B95"/>
          </a:solidFill>
          <a:effectLst>
            <a:outerShdw blurRad="57150" dist="19050" dir="5400000" sx="1000" sy="1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774896-D8B8-CC7A-7C83-DD91B3291A37}"/>
              </a:ext>
            </a:extLst>
          </p:cNvPr>
          <p:cNvGrpSpPr/>
          <p:nvPr/>
        </p:nvGrpSpPr>
        <p:grpSpPr>
          <a:xfrm rot="10800000">
            <a:off x="4304006" y="6168716"/>
            <a:ext cx="1453760" cy="461665"/>
            <a:chOff x="1912633" y="6179871"/>
            <a:chExt cx="1908000" cy="605096"/>
          </a:xfrm>
        </p:grpSpPr>
        <p:sp>
          <p:nvSpPr>
            <p:cNvPr id="4" name="Arrow: Chevron 3">
              <a:extLst>
                <a:ext uri="{FF2B5EF4-FFF2-40B4-BE49-F238E27FC236}">
                  <a16:creationId xmlns:a16="http://schemas.microsoft.com/office/drawing/2014/main" id="{5B8ABEDE-4923-909F-EAB3-ABF9F647E9BC}"/>
                </a:ext>
              </a:extLst>
            </p:cNvPr>
            <p:cNvSpPr/>
            <p:nvPr/>
          </p:nvSpPr>
          <p:spPr>
            <a:xfrm rot="10800000">
              <a:off x="1912633" y="6249774"/>
              <a:ext cx="1908000" cy="465282"/>
            </a:xfrm>
            <a:prstGeom prst="chevron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6300B2-213F-E506-A2AC-F09247EC35C9}"/>
                </a:ext>
              </a:extLst>
            </p:cNvPr>
            <p:cNvSpPr txBox="1"/>
            <p:nvPr/>
          </p:nvSpPr>
          <p:spPr>
            <a:xfrm rot="10800000">
              <a:off x="2159579" y="6179871"/>
              <a:ext cx="1529945" cy="60509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rtl="1"/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&amp; Discussion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857C2E5-280F-9786-AC12-6CE852AE1CF1}"/>
              </a:ext>
            </a:extLst>
          </p:cNvPr>
          <p:cNvSpPr/>
          <p:nvPr/>
        </p:nvSpPr>
        <p:spPr>
          <a:xfrm>
            <a:off x="8613975" y="1943452"/>
            <a:ext cx="348726" cy="265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37924-C0EA-6504-B0D4-B763E7A82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41588"/>
              </p:ext>
            </p:extLst>
          </p:nvPr>
        </p:nvGraphicFramePr>
        <p:xfrm>
          <a:off x="0" y="1583267"/>
          <a:ext cx="9144000" cy="419946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6647219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007345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94047620"/>
                    </a:ext>
                  </a:extLst>
                </a:gridCol>
              </a:tblGrid>
              <a:tr h="31430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53B95"/>
                          </a:solidFill>
                          <a:effectLst/>
                        </a:rPr>
                        <a:t>Sample Size</a:t>
                      </a:r>
                      <a:endParaRPr lang="en-US" sz="1800" b="1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53B95"/>
                          </a:solidFill>
                          <a:effectLst/>
                        </a:rPr>
                        <a:t>Task</a:t>
                      </a:r>
                      <a:endParaRPr lang="en-US" sz="1800" b="1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rgbClr val="053B95"/>
                          </a:solidFill>
                          <a:effectLst/>
                        </a:rPr>
                        <a:t>Performance Metrics</a:t>
                      </a:r>
                      <a:endParaRPr lang="en-US" sz="1800" b="1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700162179"/>
                  </a:ext>
                </a:extLst>
              </a:tr>
              <a:tr h="83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2795 patients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Prediction within a 6-month window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AUC=0.74 (conversion scan) and 0.886 (1st injection)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931607741"/>
                  </a:ext>
                </a:extLst>
              </a:tr>
              <a:tr h="62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671 AMD fellow eyes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Predict progression to wet AMD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53B95"/>
                          </a:solidFill>
                          <a:effectLst/>
                        </a:rPr>
                        <a:t>AUC=0.96±0.02 (3 months); 0.97±0.02 (21 months)</a:t>
                      </a:r>
                      <a:endParaRPr lang="en-US" sz="1800" b="0" i="0" u="none" strike="noStrike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534757441"/>
                  </a:ext>
                </a:extLst>
              </a:tr>
              <a:tr h="1038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53B95"/>
                          </a:solidFill>
                          <a:effectLst/>
                        </a:rPr>
                        <a:t>686 fellow eyes</a:t>
                      </a:r>
                      <a:endParaRPr lang="en-US" sz="1800" b="0" i="0" u="none" strike="noStrike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Predict conversion from non-neovascular to neovascular AMD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53B95"/>
                          </a:solidFill>
                          <a:effectLst/>
                        </a:rPr>
                        <a:t>Drusen within 3 mm of fovea (HR=1.45); mean drusen reflectivity (HR=3.97)</a:t>
                      </a:r>
                      <a:endParaRPr lang="en-US" sz="1800" b="0" i="0" u="none" strike="noStrike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072642301"/>
                  </a:ext>
                </a:extLst>
              </a:tr>
              <a:tr h="832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495 eyes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Predictive model to assess risk of conversion to advanced AMD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AUC=0.68 for CNV and 0.8 for geographic atrophy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704849733"/>
                  </a:ext>
                </a:extLst>
              </a:tr>
              <a:tr h="556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53B95"/>
                          </a:solidFill>
                          <a:effectLst/>
                        </a:rPr>
                        <a:t>2712 OCT B-scans</a:t>
                      </a:r>
                      <a:endParaRPr lang="en-US" sz="1800" b="0" i="0" u="none" strike="noStrike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Segmentation of features associated with AMD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53B95"/>
                          </a:solidFill>
                          <a:effectLst/>
                        </a:rPr>
                        <a:t>Dice=0.63±0.15; ICC=0.66±0.22</a:t>
                      </a:r>
                      <a:endParaRPr lang="en-US" sz="1800" b="0" i="0" u="none" strike="noStrike" dirty="0">
                        <a:solidFill>
                          <a:srgbClr val="053B9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97" marR="4097" marT="4097" marB="0" anchor="ctr"/>
                </a:tc>
                <a:extLst>
                  <a:ext uri="{0D108BD9-81ED-4DB2-BD59-A6C34878D82A}">
                    <a16:rowId xmlns:a16="http://schemas.microsoft.com/office/drawing/2014/main" val="322350984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2773F9-272B-CA68-6403-A5E3091178D1}"/>
              </a:ext>
            </a:extLst>
          </p:cNvPr>
          <p:cNvCxnSpPr/>
          <p:nvPr/>
        </p:nvCxnSpPr>
        <p:spPr>
          <a:xfrm>
            <a:off x="0" y="1943452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6ED651-A984-922A-EE6B-29A42B5483DF}"/>
              </a:ext>
            </a:extLst>
          </p:cNvPr>
          <p:cNvCxnSpPr/>
          <p:nvPr/>
        </p:nvCxnSpPr>
        <p:spPr>
          <a:xfrm>
            <a:off x="0" y="2654652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3E9203-A13F-71E7-5177-C4EC4DF1031A}"/>
              </a:ext>
            </a:extLst>
          </p:cNvPr>
          <p:cNvCxnSpPr/>
          <p:nvPr/>
        </p:nvCxnSpPr>
        <p:spPr>
          <a:xfrm>
            <a:off x="0" y="3416652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DBA7C0-F4D0-E4AF-6D35-F25BD861862E}"/>
              </a:ext>
            </a:extLst>
          </p:cNvPr>
          <p:cNvCxnSpPr/>
          <p:nvPr/>
        </p:nvCxnSpPr>
        <p:spPr>
          <a:xfrm>
            <a:off x="0" y="4347986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BBC6D1-9D36-EE3B-A3E9-C0D3C2EA279E}"/>
              </a:ext>
            </a:extLst>
          </p:cNvPr>
          <p:cNvCxnSpPr/>
          <p:nvPr/>
        </p:nvCxnSpPr>
        <p:spPr>
          <a:xfrm>
            <a:off x="0" y="5228519"/>
            <a:ext cx="91440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42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1613</TotalTime>
  <Words>846</Words>
  <Application>Microsoft Office PowerPoint</Application>
  <PresentationFormat>On-screen Show (4:3)</PresentationFormat>
  <Paragraphs>329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Myriad Pro</vt:lpstr>
      <vt:lpstr>Times New Roman</vt:lpstr>
      <vt:lpstr>Office Theme</vt:lpstr>
      <vt:lpstr>PowerPoint Presentation</vt:lpstr>
      <vt:lpstr>contents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Khosravi</dc:creator>
  <cp:lastModifiedBy>win10</cp:lastModifiedBy>
  <cp:revision>72</cp:revision>
  <dcterms:created xsi:type="dcterms:W3CDTF">2021-04-07T17:41:44Z</dcterms:created>
  <dcterms:modified xsi:type="dcterms:W3CDTF">2025-06-06T19:09:29Z</dcterms:modified>
</cp:coreProperties>
</file>