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Montserrat"/>
      <p:regular r:id="rId24"/>
      <p:bold r:id="rId25"/>
      <p:italic r:id="rId26"/>
      <p:boldItalic r:id="rId27"/>
    </p:embeddedFont>
    <p:embeddedFont>
      <p:font typeface="Lato"/>
      <p:regular r:id="rId28"/>
      <p:bold r:id="rId29"/>
      <p:italic r:id="rId30"/>
      <p:boldItalic r:id="rId31"/>
    </p:embeddedFont>
    <p:embeddedFont>
      <p:font typeface="Comfortaa"/>
      <p:regular r:id="rId32"/>
      <p:bold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Montserrat-regular.fntdata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italic.fntdata"/><Relationship Id="rId25" Type="http://schemas.openxmlformats.org/officeDocument/2006/relationships/font" Target="fonts/Montserrat-bold.fntdata"/><Relationship Id="rId28" Type="http://schemas.openxmlformats.org/officeDocument/2006/relationships/font" Target="fonts/Lato-regular.fntdata"/><Relationship Id="rId27" Type="http://schemas.openxmlformats.org/officeDocument/2006/relationships/font" Target="fonts/Montserrat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boldItalic.fntdata"/><Relationship Id="rId30" Type="http://schemas.openxmlformats.org/officeDocument/2006/relationships/font" Target="fonts/Lato-italic.fntdata"/><Relationship Id="rId11" Type="http://schemas.openxmlformats.org/officeDocument/2006/relationships/slide" Target="slides/slide6.xml"/><Relationship Id="rId33" Type="http://schemas.openxmlformats.org/officeDocument/2006/relationships/font" Target="fonts/Comfortaa-bold.fntdata"/><Relationship Id="rId10" Type="http://schemas.openxmlformats.org/officeDocument/2006/relationships/slide" Target="slides/slide5.xml"/><Relationship Id="rId32" Type="http://schemas.openxmlformats.org/officeDocument/2006/relationships/font" Target="fonts/Comfortaa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e4a01a0949_0_3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e4a01a0949_0_3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e4a01a0949_0_3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e4a01a0949_0_3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e4a01a0949_0_3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e4a01a0949_0_3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e4a01a0949_0_3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e4a01a0949_0_3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e4a01a0949_0_4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e4a01a0949_0_4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e4a01a0949_0_4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e4a01a0949_0_4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e4a01a0949_0_3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e4a01a0949_0_3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e4a01a0949_0_3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e4a01a0949_0_3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e4a01a0949_0_4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e4a01a0949_0_4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e4a01a0949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e4a01a0949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e4a01a0949_0_2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e4a01a0949_0_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e4a01a0949_0_2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e4a01a0949_0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e4a01a0949_0_3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e4a01a0949_0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e4a01a0949_0_3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e4a01a0949_0_3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e4a01a0949_0_3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e4a01a0949_0_3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e4a01a0949_0_3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e4a01a0949_0_3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e4a01a0949_0_3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e4a01a0949_0_3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2911075" y="496200"/>
            <a:ext cx="5893800" cy="221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Applied to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Software Testing</a:t>
            </a:r>
            <a:endParaRPr/>
          </a:p>
        </p:txBody>
      </p:sp>
      <p:sp>
        <p:nvSpPr>
          <p:cNvPr id="135" name="Google Shape;135;p13"/>
          <p:cNvSpPr txBox="1"/>
          <p:nvPr/>
        </p:nvSpPr>
        <p:spPr>
          <a:xfrm>
            <a:off x="4121800" y="2916425"/>
            <a:ext cx="3655500" cy="20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6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Parsa Azimi</a:t>
            </a:r>
            <a:endParaRPr sz="486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11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79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Summer 2021</a:t>
            </a:r>
            <a:endParaRPr sz="2979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Where to use ML?</a:t>
            </a:r>
            <a:endParaRPr/>
          </a:p>
        </p:txBody>
      </p:sp>
      <p:sp>
        <p:nvSpPr>
          <p:cNvPr id="192" name="Google Shape;192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are many different parts to use it.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Generating unit tests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Mock data Generation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Oracles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Test cases effectiveness</a:t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2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9" name="Google Shape;19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3382308" y="315325"/>
            <a:ext cx="2869283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2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6" name="Google Shape;20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84751" y="1480434"/>
            <a:ext cx="3664384" cy="308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2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13" name="Google Shape;21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27625" y="1438188"/>
            <a:ext cx="3378650" cy="316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PANKTI</a:t>
            </a:r>
            <a:endParaRPr/>
          </a:p>
        </p:txBody>
      </p:sp>
      <p:sp>
        <p:nvSpPr>
          <p:cNvPr id="219" name="Google Shape;219;p2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20" name="Google Shape;22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567548"/>
            <a:ext cx="7038899" cy="2341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7"/>
          <p:cNvSpPr txBox="1"/>
          <p:nvPr>
            <p:ph type="title"/>
          </p:nvPr>
        </p:nvSpPr>
        <p:spPr>
          <a:xfrm>
            <a:off x="625225" y="1207650"/>
            <a:ext cx="5017500" cy="272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</a:t>
            </a:r>
            <a:r>
              <a:rPr lang="en" sz="3500"/>
              <a:t>Last Words</a:t>
            </a:r>
            <a:endParaRPr sz="35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 is the state-of-the-art!</a:t>
            </a:r>
            <a:endParaRPr/>
          </a:p>
        </p:txBody>
      </p:sp>
      <p:sp>
        <p:nvSpPr>
          <p:cNvPr id="231" name="Google Shape;231;p2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This topic is very novel 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Recent works in previous weeks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There is still much more to do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Many parts to improve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The test oracle problem remains unsolved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We need more experience to see how ML models perform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237" name="Google Shape;237;p2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Machine Learning Applied to Software Testing: A Systematic Mapping Study (2019) Vinicius H. S. Durelli, Rafael S. Durelli, Simone S. Borges, Andre T. Endo, Marcelo M. Eler, Diego Dias, and Marcelo P. Guimaraes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[2] Using Machine Learning to Generate Test Oracles: A Systematic Literature Review (2021) Afonso Fontes, Gregory Gay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[3] Production Monitoring to Improve Test Suites (2021) Deepika Tiwari, Long Zhang, Martin Monperrus, and Benoit Baudry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0"/>
          <p:cNvSpPr txBox="1"/>
          <p:nvPr/>
        </p:nvSpPr>
        <p:spPr>
          <a:xfrm>
            <a:off x="-140250" y="1632900"/>
            <a:ext cx="9424500" cy="18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>
                <a:solidFill>
                  <a:srgbClr val="3D85C6"/>
                </a:solidFill>
                <a:latin typeface="Comfortaa"/>
                <a:ea typeface="Comfortaa"/>
                <a:cs typeface="Comfortaa"/>
                <a:sym typeface="Comfortaa"/>
              </a:rPr>
              <a:t>Thanks for your attention!</a:t>
            </a:r>
            <a:endParaRPr sz="5500">
              <a:solidFill>
                <a:srgbClr val="3D85C6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625225" y="1207650"/>
            <a:ext cx="5017500" cy="272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</a:t>
            </a:r>
            <a:r>
              <a:rPr lang="en" sz="3500"/>
              <a:t>Introduction</a:t>
            </a:r>
            <a:endParaRPr sz="3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the Software!</a:t>
            </a:r>
            <a:endParaRPr/>
          </a:p>
        </p:txBody>
      </p:sp>
      <p:sp>
        <p:nvSpPr>
          <p:cNvPr id="146" name="Google Shape;146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</a:t>
            </a:r>
            <a:r>
              <a:rPr lang="en"/>
              <a:t>nsuring the reliability of the software that powers our society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One of the factors that contribute the most to budget overruns is fault-detection and fault-correction!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 Uncorrected faults become increasingly more expensive 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So interest in software testing keeps growing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So what can we do?</a:t>
            </a:r>
            <a:endParaRPr/>
          </a:p>
        </p:txBody>
      </p:sp>
      <p:pic>
        <p:nvPicPr>
          <p:cNvPr id="147" name="Google Shape;14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8875" y="2269050"/>
            <a:ext cx="2097525" cy="251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Quality Assurance!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136200"/>
            <a:ext cx="7038900" cy="33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First possible solution, hire people to do this!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QA role </a:t>
            </a:r>
            <a:r>
              <a:rPr lang="en"/>
              <a:t>responsibility</a:t>
            </a:r>
            <a:r>
              <a:rPr lang="en"/>
              <a:t> is to find the bugs before the </a:t>
            </a:r>
            <a:r>
              <a:rPr lang="en"/>
              <a:t>customers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But …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Increased time-to-market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More employees needed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Human errors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And last but not least, they are the Nightmares of Developers...</a:t>
            </a:r>
            <a:endParaRPr/>
          </a:p>
        </p:txBody>
      </p:sp>
      <p:pic>
        <p:nvPicPr>
          <p:cNvPr id="154" name="Google Shape;15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3751" y="2809850"/>
            <a:ext cx="1706400" cy="209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Software Testing to the rescue!</a:t>
            </a:r>
            <a:endParaRPr/>
          </a:p>
        </p:txBody>
      </p:sp>
      <p:sp>
        <p:nvSpPr>
          <p:cNvPr id="160" name="Google Shape;160;p17"/>
          <p:cNvSpPr txBox="1"/>
          <p:nvPr>
            <p:ph idx="1" type="body"/>
          </p:nvPr>
        </p:nvSpPr>
        <p:spPr>
          <a:xfrm>
            <a:off x="1297500" y="1400875"/>
            <a:ext cx="70389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Test the code with the code!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</a:t>
            </a:r>
            <a:r>
              <a:rPr lang="en"/>
              <a:t>chieving and Evaluating the quality of software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But software </a:t>
            </a:r>
            <a:r>
              <a:rPr lang="en" sz="1100"/>
              <a:t>testing is </a:t>
            </a:r>
            <a:r>
              <a:rPr lang="en"/>
              <a:t>…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Costly 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Error-prone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Resource-consuming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Notoriously complex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More than 50% of the total costs of software development!</a:t>
            </a:r>
            <a:endParaRPr/>
          </a:p>
        </p:txBody>
      </p:sp>
      <p:pic>
        <p:nvPicPr>
          <p:cNvPr id="161" name="Google Shape;16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61375" y="1400850"/>
            <a:ext cx="2341775" cy="234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 now what?</a:t>
            </a:r>
            <a:endParaRPr/>
          </a:p>
        </p:txBody>
      </p:sp>
      <p:sp>
        <p:nvSpPr>
          <p:cNvPr id="167" name="Google Shape;167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8" name="Google Shape;16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2688" y="1833295"/>
            <a:ext cx="4238624" cy="237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9"/>
          <p:cNvSpPr txBox="1"/>
          <p:nvPr>
            <p:ph type="title"/>
          </p:nvPr>
        </p:nvSpPr>
        <p:spPr>
          <a:xfrm>
            <a:off x="108125" y="1207650"/>
            <a:ext cx="6137400" cy="272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</a:t>
            </a:r>
            <a:r>
              <a:rPr lang="en" sz="2700"/>
              <a:t>Automated Software Testing</a:t>
            </a:r>
            <a:endParaRPr sz="27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 to the rescue!</a:t>
            </a:r>
            <a:endParaRPr/>
          </a:p>
        </p:txBody>
      </p:sp>
      <p:sp>
        <p:nvSpPr>
          <p:cNvPr id="179" name="Google Shape;179;p20"/>
          <p:cNvSpPr txBox="1"/>
          <p:nvPr>
            <p:ph idx="1" type="body"/>
          </p:nvPr>
        </p:nvSpPr>
        <p:spPr>
          <a:xfrm>
            <a:off x="1297500" y="3150050"/>
            <a:ext cx="7038900" cy="181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As everywhere else, let’s use AI!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</a:t>
            </a:r>
            <a:r>
              <a:rPr lang="en"/>
              <a:t> lot of effort has been put till now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Software testing issues lend themselves to being formulated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Software systems have become increasingly complex, and m</a:t>
            </a:r>
            <a:r>
              <a:rPr lang="en"/>
              <a:t>odern problems need modern solutions!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There has been a growing interest in capitalizing on ML to automate and streamline software testing</a:t>
            </a:r>
            <a:endParaRPr/>
          </a:p>
        </p:txBody>
      </p:sp>
      <p:pic>
        <p:nvPicPr>
          <p:cNvPr id="180" name="Google Shape;18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2100" y="1164975"/>
            <a:ext cx="2639775" cy="187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Techniques</a:t>
            </a:r>
            <a:endParaRPr/>
          </a:p>
        </p:txBody>
      </p:sp>
      <p:sp>
        <p:nvSpPr>
          <p:cNvPr id="186" name="Google Shape;186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Functional Testing	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 black-box testing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internal structure of the SUT is not taken into account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equivalence partitioning and boundary-value analysis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Structural testing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white-box testing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based on the SUT implementation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make sure that all structures of the SUT are exercised during execution of the test suite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Mutation testing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mostly used in academic settings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changing the SUT to mimic mistakes that a competent programmer would make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