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6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81" r:id="rId25"/>
    <p:sldId id="282" r:id="rId26"/>
    <p:sldId id="283" r:id="rId27"/>
    <p:sldId id="284" r:id="rId28"/>
    <p:sldId id="285" r:id="rId29"/>
    <p:sldId id="277" r:id="rId30"/>
    <p:sldId id="286" r:id="rId31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/>
    <p:restoredTop sz="94485"/>
  </p:normalViewPr>
  <p:slideViewPr>
    <p:cSldViewPr snapToGrid="0" snapToObjects="1">
      <p:cViewPr varScale="1">
        <p:scale>
          <a:sx n="48" d="100"/>
          <a:sy n="48" d="100"/>
        </p:scale>
        <p:origin x="813" y="3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2634" y="5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3111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8444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2322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899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1077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1492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727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940" y="1930401"/>
            <a:ext cx="11767544" cy="4439441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9940" y="6369840"/>
            <a:ext cx="11767544" cy="114856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663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42" y="6400783"/>
            <a:ext cx="11767543" cy="75565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9940" y="914400"/>
            <a:ext cx="11767544" cy="48542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942" y="7156433"/>
            <a:ext cx="11767541" cy="65828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968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40" y="1930400"/>
            <a:ext cx="11767545" cy="2641600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940" y="4876800"/>
            <a:ext cx="11767545" cy="3149600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114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736" y="1930400"/>
            <a:ext cx="10665753" cy="3097832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573867" y="5028232"/>
            <a:ext cx="9706199" cy="45623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867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940" y="5800876"/>
            <a:ext cx="11767545" cy="2235200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7727" y="1295004"/>
            <a:ext cx="1069216" cy="259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626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40653" y="3485050"/>
            <a:ext cx="1069216" cy="259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626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43434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39" y="4165601"/>
            <a:ext cx="11767547" cy="2204240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940" y="6369841"/>
            <a:ext cx="11767545" cy="1147200"/>
          </a:xfrm>
        </p:spPr>
        <p:txBody>
          <a:bodyPr anchor="t"/>
          <a:lstStyle>
            <a:lvl1pPr marL="0" indent="0" algn="l">
              <a:buNone/>
              <a:defRPr sz="2667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987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929" y="2641600"/>
            <a:ext cx="3929155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9951" y="3556000"/>
            <a:ext cx="3903133" cy="4785784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78213" y="2641600"/>
            <a:ext cx="3914988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164141" y="3556000"/>
            <a:ext cx="3929059" cy="4785784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99601" y="2641600"/>
            <a:ext cx="3909484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99601" y="3556000"/>
            <a:ext cx="3909484" cy="4785784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968189" y="2844800"/>
            <a:ext cx="0" cy="52832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282969" y="2844800"/>
            <a:ext cx="0" cy="528917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817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51" y="5667932"/>
            <a:ext cx="3920067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69951" y="2946400"/>
            <a:ext cx="3920067" cy="203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9951" y="6436282"/>
            <a:ext cx="3920067" cy="878919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5834" y="5667932"/>
            <a:ext cx="3907367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185833" y="2946400"/>
            <a:ext cx="3907367" cy="203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184030" y="6436281"/>
            <a:ext cx="3912541" cy="878919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99601" y="5667932"/>
            <a:ext cx="3909484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499599" y="2946400"/>
            <a:ext cx="3909484" cy="203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499434" y="6436278"/>
            <a:ext cx="3914663" cy="878919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968189" y="2844800"/>
            <a:ext cx="0" cy="52832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282969" y="2844800"/>
            <a:ext cx="0" cy="528917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19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1146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2284" y="573618"/>
            <a:ext cx="2336801" cy="7768167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9951" y="1183219"/>
            <a:ext cx="9897532" cy="715856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6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32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42" y="3815645"/>
            <a:ext cx="11767543" cy="2554196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940" y="6369841"/>
            <a:ext cx="11767544" cy="1147200"/>
          </a:xfrm>
        </p:spPr>
        <p:txBody>
          <a:bodyPr anchor="t"/>
          <a:lstStyle>
            <a:lvl1pPr marL="0" indent="0" algn="l">
              <a:buNone/>
              <a:defRPr sz="2667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330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83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28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4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37" y="1930400"/>
            <a:ext cx="4534752" cy="1930400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9489" y="1930400"/>
            <a:ext cx="6927996" cy="6096000"/>
          </a:xfrm>
        </p:spPr>
        <p:txBody>
          <a:bodyPr anchor="ctr"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938" y="4172374"/>
            <a:ext cx="4534751" cy="386079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780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543" y="2472256"/>
            <a:ext cx="6790541" cy="2099744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6061" y="1524000"/>
            <a:ext cx="4267200" cy="609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939" y="4876800"/>
            <a:ext cx="6779972" cy="1828800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04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559581"/>
            <a:ext cx="5382683" cy="55844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856464"/>
            <a:ext cx="2029883" cy="315393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78683" y="2235200"/>
            <a:ext cx="3759200" cy="3759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0665884" y="1"/>
            <a:ext cx="2137849" cy="15218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1474504" y="8128000"/>
            <a:ext cx="1324979" cy="101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917083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1482" y="603624"/>
            <a:ext cx="12539631" cy="1867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1084" y="2737225"/>
            <a:ext cx="11928721" cy="559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3540853" y="2387602"/>
            <a:ext cx="1320799" cy="4063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67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1935432" y="4300397"/>
            <a:ext cx="5146393" cy="4064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67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3803387" y="394306"/>
            <a:ext cx="1117599" cy="10235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733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1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3107802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2" r:id="rId4"/>
    <p:sldLayoutId id="2147483814" r:id="rId5"/>
    <p:sldLayoutId id="2147483815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704" r:id="rId18"/>
    <p:sldLayoutId id="2147483705" r:id="rId19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56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667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990575" indent="-380990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523962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33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133547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74313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34125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96230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57188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18147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en.marquard@uct.ac.z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861482" y="603624"/>
            <a:ext cx="12539631" cy="186737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</a:t>
            </a:r>
            <a:r>
              <a:rPr lang="fa-IR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en-US" sz="4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861482" y="603624"/>
            <a:ext cx="12539631" cy="186737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idx="1"/>
          </p:nvPr>
        </p:nvSpPr>
        <p:spPr>
          <a:xfrm>
            <a:off x="1155700" y="2695025"/>
            <a:ext cx="1393200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has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1482" y="603624"/>
            <a:ext cx="12539631" cy="1867373"/>
          </a:xfrm>
        </p:spPr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Reading Files in Python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861482" y="603624"/>
            <a:ext cx="12539631" cy="186737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68881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open for read can be treated as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strings where each line in the file is a string in the 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to iterate through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-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9286875" y="3490925"/>
            <a:ext cx="65346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cheese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cheese</a:t>
            </a:r>
            <a:r>
              <a:rPr lang="en-US" sz="3400" i="0" u="none" strike="noStrike" cap="none" dirty="0" smtClean="0"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861482" y="603624"/>
            <a:ext cx="12539631" cy="186737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6873875" cy="47872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 a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read-only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a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read each line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'Line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Count:',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 smtClean="0"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python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open.py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Line Count: 132045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861482" y="603624"/>
            <a:ext cx="12539631" cy="186737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5145088" cy="33456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whole file (newlines and all) into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.read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[:20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861482" y="603624"/>
            <a:ext cx="12539631" cy="186737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idx="1"/>
          </p:nvPr>
        </p:nvSpPr>
        <p:spPr>
          <a:xfrm>
            <a:off x="1155700" y="2892894"/>
            <a:ext cx="6116638" cy="28907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put an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in our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 smtClean="0"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5407024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</a:t>
            </a:r>
            <a:r>
              <a:rPr lang="en-US" sz="3400" dirty="0"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the file has a 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adds a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each line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861482" y="603624"/>
            <a:ext cx="12539631" cy="186737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5973763" cy="52791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strip the whitespace from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string using </a:t>
            </a:r>
            <a:r>
              <a:rPr lang="en-US" sz="34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from the string library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 is considered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white space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</a:t>
            </a:r>
            <a:r>
              <a:rPr lang="en-US" sz="3400" u="none" strike="noStrike" cap="none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smtClean="0"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stephen.marquard@uct.ac.za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louis@media.berkeley.edu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zqian@umich.edu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rjlowe@iupui.edu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861482" y="603624"/>
            <a:ext cx="12539631" cy="186737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Skipping with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idx="1"/>
          </p:nvPr>
        </p:nvSpPr>
        <p:spPr>
          <a:xfrm>
            <a:off x="1155700" y="3237425"/>
            <a:ext cx="4942803" cy="31236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convenient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ly skip a line by using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7027" y="325385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281661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20309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213256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516786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3390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3158086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4142185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4159798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781973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786861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722861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1078461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409161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4177311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6139411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792961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R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861482" y="603624"/>
            <a:ext cx="12539631" cy="186737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Select </a:t>
            </a: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idx="1"/>
          </p:nvPr>
        </p:nvSpPr>
        <p:spPr>
          <a:xfrm>
            <a:off x="1412675" y="2820874"/>
            <a:ext cx="5892476" cy="1839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look for a string anywhere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2655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412675" y="5606277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Author: </a:t>
            </a:r>
            <a:r>
              <a:rPr lang="en-US" sz="2400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995718" y="4500618"/>
            <a:ext cx="755095" cy="1300737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545756" y="1196478"/>
            <a:ext cx="510073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'There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were',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'subject lines in', </a:t>
            </a:r>
            <a:r>
              <a:rPr lang="en-US" sz="2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4"/>
            <a:ext cx="8643899" cy="30506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27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61023" y="1465955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752869" y="4507764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1112837" y="1661246"/>
            <a:ext cx="368776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'File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cannot be opened:', </a:t>
            </a:r>
            <a:r>
              <a:rPr lang="en-US" sz="24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quit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'There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were',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'subject lines in', </a:t>
            </a:r>
            <a:r>
              <a:rPr lang="en-US" sz="2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633014" y="5988297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cannot be opened: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518247"/>
            <a:ext cx="716248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CSV file 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179320"/>
            <a:ext cx="1296924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T</a:t>
            </a:r>
            <a:r>
              <a:rPr lang="en-US" sz="6000" b="1" dirty="0" smtClean="0"/>
              <a:t>able </a:t>
            </a:r>
            <a:r>
              <a:rPr lang="en-US" sz="6000" b="1" dirty="0"/>
              <a:t>of Contents</a:t>
            </a:r>
            <a:r>
              <a:rPr lang="en-US" sz="60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b="1" dirty="0"/>
              <a:t>What is a CSV</a:t>
            </a:r>
            <a:r>
              <a:rPr lang="en-US" sz="5400" b="1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b="1" dirty="0"/>
              <a:t>Reading a </a:t>
            </a:r>
            <a:r>
              <a:rPr lang="en-US" sz="5400" b="1" dirty="0" smtClean="0"/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b="1" dirty="0"/>
              <a:t>Writing to a CSV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058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518247"/>
            <a:ext cx="716248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CSV?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179320"/>
            <a:ext cx="129692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/>
              <a:t>CSV stands for </a:t>
            </a:r>
            <a:r>
              <a:rPr lang="en-US" sz="4000" b="1" dirty="0">
                <a:solidFill>
                  <a:srgbClr val="FFFF00"/>
                </a:solidFill>
              </a:rPr>
              <a:t>“Comma Separated Values</a:t>
            </a:r>
            <a:r>
              <a:rPr lang="en-US" sz="4000" b="1" dirty="0" smtClean="0">
                <a:solidFill>
                  <a:srgbClr val="FFFF00"/>
                </a:solidFill>
              </a:rPr>
              <a:t>.”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b="1" dirty="0" smtClean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/>
              <a:t>It is the </a:t>
            </a:r>
            <a:r>
              <a:rPr lang="en-US" sz="4000" b="1" dirty="0">
                <a:solidFill>
                  <a:srgbClr val="FFFF00"/>
                </a:solidFill>
              </a:rPr>
              <a:t>simplest form </a:t>
            </a:r>
            <a:r>
              <a:rPr lang="en-US" sz="4000" b="1" dirty="0"/>
              <a:t>of storing data in tabular form as plain text. </a:t>
            </a:r>
            <a:endParaRPr lang="en-US" sz="4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 smtClean="0"/>
              <a:t>It </a:t>
            </a:r>
            <a:r>
              <a:rPr lang="en-US" sz="4000" b="1" dirty="0"/>
              <a:t>is important to know to work with CSV because we mostly rely on CSV data in our day-to-day lives as </a:t>
            </a:r>
            <a:r>
              <a:rPr lang="en-US" sz="4000" b="1" dirty="0">
                <a:solidFill>
                  <a:srgbClr val="FFFF00"/>
                </a:solidFill>
              </a:rPr>
              <a:t>data scientists</a:t>
            </a:r>
            <a:r>
              <a:rPr lang="en-US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41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069816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4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Structure of CSV: 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76" y="1493521"/>
            <a:ext cx="7913265" cy="5654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117" y="2164080"/>
            <a:ext cx="72234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/>
              <a:t>We have a file named </a:t>
            </a:r>
            <a:r>
              <a:rPr lang="en-US" sz="3200" b="1" dirty="0">
                <a:solidFill>
                  <a:srgbClr val="FFFF00"/>
                </a:solidFill>
              </a:rPr>
              <a:t>“Salary_Data.csv.” </a:t>
            </a:r>
            <a:r>
              <a:rPr lang="en-US" sz="3200" b="1" dirty="0"/>
              <a:t>The first line of a CSV file is the </a:t>
            </a:r>
            <a:r>
              <a:rPr lang="en-US" sz="3200" b="1" dirty="0">
                <a:solidFill>
                  <a:srgbClr val="FFFF00"/>
                </a:solidFill>
              </a:rPr>
              <a:t>header</a:t>
            </a:r>
            <a:r>
              <a:rPr lang="en-US" sz="3200" b="1" dirty="0"/>
              <a:t> and contains the names of the </a:t>
            </a:r>
            <a:r>
              <a:rPr lang="en-US" sz="3200" b="1" dirty="0">
                <a:solidFill>
                  <a:srgbClr val="FFFF00"/>
                </a:solidFill>
              </a:rPr>
              <a:t>fields/features</a:t>
            </a:r>
            <a:r>
              <a:rPr lang="en-US" sz="3200" b="1" dirty="0" smtClean="0">
                <a:solidFill>
                  <a:srgbClr val="FFFF00"/>
                </a:solidFill>
              </a:rPr>
              <a:t>.</a:t>
            </a:r>
          </a:p>
          <a:p>
            <a:pPr algn="just"/>
            <a:endParaRPr lang="en-US" sz="3200" b="1" dirty="0">
              <a:solidFill>
                <a:srgbClr val="FFFF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/>
              <a:t>After the header, each line of the file is an </a:t>
            </a:r>
            <a:r>
              <a:rPr lang="en-US" sz="3200" b="1" dirty="0">
                <a:solidFill>
                  <a:srgbClr val="FFFF00"/>
                </a:solidFill>
              </a:rPr>
              <a:t>observation/a record</a:t>
            </a:r>
            <a:r>
              <a:rPr lang="en-US" sz="3200" b="1" dirty="0"/>
              <a:t>. The values of a record are separated by </a:t>
            </a:r>
            <a:r>
              <a:rPr lang="en-US" sz="3200" b="1" dirty="0">
                <a:solidFill>
                  <a:srgbClr val="FFFF00"/>
                </a:solidFill>
              </a:rPr>
              <a:t>“comma.”</a:t>
            </a:r>
          </a:p>
        </p:txBody>
      </p:sp>
    </p:spTree>
    <p:extLst>
      <p:ext uri="{BB962C8B-B14F-4D97-AF65-F5344CB8AC3E}">
        <p14:creationId xmlns:p14="http://schemas.microsoft.com/office/powerpoint/2010/main" val="34222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069816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4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 CSV: 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117" y="1630680"/>
            <a:ext cx="1114012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/>
              <a:t>import </a:t>
            </a:r>
            <a:r>
              <a:rPr lang="en-US" sz="4000" b="1" dirty="0">
                <a:solidFill>
                  <a:srgbClr val="00B0F0"/>
                </a:solidFill>
              </a:rPr>
              <a:t>csv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/>
              <a:t>file = </a:t>
            </a:r>
            <a:r>
              <a:rPr lang="en-US" sz="4000" b="1" dirty="0">
                <a:solidFill>
                  <a:srgbClr val="00B0F0"/>
                </a:solidFill>
              </a:rPr>
              <a:t>open</a:t>
            </a:r>
            <a:r>
              <a:rPr lang="en-US" sz="4000" b="1" dirty="0"/>
              <a:t>("Salary_Data.csv")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92D050"/>
                </a:solidFill>
              </a:rPr>
              <a:t>csvreader</a:t>
            </a:r>
            <a:r>
              <a:rPr lang="en-US" sz="4000" b="1" dirty="0"/>
              <a:t> = </a:t>
            </a:r>
            <a:r>
              <a:rPr lang="en-US" sz="4000" b="1" dirty="0" err="1">
                <a:solidFill>
                  <a:srgbClr val="00B0F0"/>
                </a:solidFill>
              </a:rPr>
              <a:t>csv.reader</a:t>
            </a:r>
            <a:r>
              <a:rPr lang="en-US" sz="4000" b="1" dirty="0"/>
              <a:t>(file)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/>
              <a:t>header = </a:t>
            </a:r>
            <a:r>
              <a:rPr lang="en-US" sz="4000" b="1" dirty="0">
                <a:solidFill>
                  <a:srgbClr val="00B0F0"/>
                </a:solidFill>
              </a:rPr>
              <a:t>next</a:t>
            </a:r>
            <a:r>
              <a:rPr lang="en-US" sz="4000" b="1" dirty="0"/>
              <a:t>(</a:t>
            </a:r>
            <a:r>
              <a:rPr lang="en-US" sz="4000" b="1" dirty="0" err="1"/>
              <a:t>csvreader</a:t>
            </a:r>
            <a:r>
              <a:rPr lang="en-US" sz="4000" b="1" dirty="0"/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B0F0"/>
                </a:solidFill>
              </a:rPr>
              <a:t>print</a:t>
            </a:r>
            <a:r>
              <a:rPr lang="en-US" sz="4000" b="1" dirty="0"/>
              <a:t>(header)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/>
              <a:t>rows = []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B0F0"/>
                </a:solidFill>
              </a:rPr>
              <a:t>for </a:t>
            </a:r>
            <a:r>
              <a:rPr lang="en-US" sz="4000" b="1" dirty="0"/>
              <a:t>row in </a:t>
            </a:r>
            <a:r>
              <a:rPr lang="en-US" sz="4000" b="1" dirty="0" err="1">
                <a:solidFill>
                  <a:srgbClr val="92D050"/>
                </a:solidFill>
              </a:rPr>
              <a:t>csvreader</a:t>
            </a:r>
            <a:r>
              <a:rPr lang="en-US" sz="4000" b="1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/>
              <a:t>    </a:t>
            </a:r>
            <a:r>
              <a:rPr lang="en-US" sz="4000" b="1" dirty="0" err="1"/>
              <a:t>rows.</a:t>
            </a:r>
            <a:r>
              <a:rPr lang="en-US" sz="4000" b="1" dirty="0" err="1">
                <a:solidFill>
                  <a:srgbClr val="00B0F0"/>
                </a:solidFill>
              </a:rPr>
              <a:t>append</a:t>
            </a:r>
            <a:r>
              <a:rPr lang="en-US" sz="4000" b="1" dirty="0"/>
              <a:t>(row)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B0F0"/>
                </a:solidFill>
              </a:rPr>
              <a:t>print</a:t>
            </a:r>
            <a:r>
              <a:rPr lang="en-US" sz="4000" b="1" dirty="0"/>
              <a:t>(rows)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 err="1"/>
              <a:t>file.</a:t>
            </a:r>
            <a:r>
              <a:rPr lang="en-US" sz="4000" b="1" dirty="0" err="1">
                <a:solidFill>
                  <a:srgbClr val="00B0F0"/>
                </a:solidFill>
              </a:rPr>
              <a:t>close</a:t>
            </a:r>
            <a:r>
              <a:rPr lang="en-US" sz="40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926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301464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400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implementing </a:t>
            </a:r>
            <a:r>
              <a:rPr lang="en-US" sz="44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4400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</a:t>
            </a:r>
            <a:r>
              <a:rPr lang="en-US" sz="44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with() statement:</a:t>
            </a:r>
            <a:endParaRPr lang="en-US" sz="4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117" y="1630680"/>
            <a:ext cx="122374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rgbClr val="00B0F0"/>
                </a:solidFill>
              </a:rPr>
              <a:t>import</a:t>
            </a:r>
            <a:r>
              <a:rPr lang="en-US" sz="4000" b="1" dirty="0" smtClean="0"/>
              <a:t> </a:t>
            </a:r>
            <a:r>
              <a:rPr lang="en-US" sz="4000" b="1" dirty="0"/>
              <a:t>csv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/>
              <a:t>rows = []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B0F0"/>
                </a:solidFill>
              </a:rPr>
              <a:t>with</a:t>
            </a:r>
            <a:r>
              <a:rPr lang="en-US" sz="4000" b="1" dirty="0"/>
              <a:t> open("Salary_Data.csv", 'r) </a:t>
            </a:r>
            <a:r>
              <a:rPr lang="en-US" sz="4000" b="1" dirty="0">
                <a:solidFill>
                  <a:srgbClr val="00B0F0"/>
                </a:solidFill>
              </a:rPr>
              <a:t>as</a:t>
            </a:r>
            <a:r>
              <a:rPr lang="en-US" sz="4000" b="1" dirty="0"/>
              <a:t> file: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/>
              <a:t>    </a:t>
            </a:r>
            <a:r>
              <a:rPr lang="en-US" sz="4000" b="1" dirty="0" err="1"/>
              <a:t>csvreader</a:t>
            </a:r>
            <a:r>
              <a:rPr lang="en-US" sz="4000" b="1" dirty="0"/>
              <a:t> = </a:t>
            </a:r>
            <a:r>
              <a:rPr lang="en-US" sz="4000" b="1" dirty="0" err="1">
                <a:solidFill>
                  <a:srgbClr val="00B0F0"/>
                </a:solidFill>
              </a:rPr>
              <a:t>csv.reader</a:t>
            </a:r>
            <a:r>
              <a:rPr lang="en-US" sz="4000" b="1" dirty="0"/>
              <a:t>(file)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/>
              <a:t>    header = </a:t>
            </a:r>
            <a:r>
              <a:rPr lang="en-US" sz="4000" b="1" dirty="0">
                <a:solidFill>
                  <a:srgbClr val="00B0F0"/>
                </a:solidFill>
              </a:rPr>
              <a:t>next</a:t>
            </a:r>
            <a:r>
              <a:rPr lang="en-US" sz="4000" b="1" dirty="0"/>
              <a:t>(</a:t>
            </a:r>
            <a:r>
              <a:rPr lang="en-US" sz="4000" b="1" dirty="0" err="1"/>
              <a:t>csvreader</a:t>
            </a:r>
            <a:r>
              <a:rPr lang="en-US" sz="4000" b="1" dirty="0"/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/>
              <a:t>    </a:t>
            </a:r>
            <a:r>
              <a:rPr lang="en-US" sz="4000" b="1" dirty="0">
                <a:solidFill>
                  <a:srgbClr val="00B0F0"/>
                </a:solidFill>
              </a:rPr>
              <a:t>for</a:t>
            </a:r>
            <a:r>
              <a:rPr lang="en-US" sz="4000" b="1" dirty="0"/>
              <a:t> row in </a:t>
            </a:r>
            <a:r>
              <a:rPr lang="en-US" sz="4000" b="1" dirty="0" err="1"/>
              <a:t>csvreader</a:t>
            </a:r>
            <a:r>
              <a:rPr lang="en-US" sz="4000" b="1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/>
              <a:t>        </a:t>
            </a:r>
            <a:r>
              <a:rPr lang="en-US" sz="4000" b="1" dirty="0" err="1"/>
              <a:t>rows.</a:t>
            </a:r>
            <a:r>
              <a:rPr lang="en-US" sz="4000" b="1" dirty="0" err="1">
                <a:solidFill>
                  <a:srgbClr val="00B0F0"/>
                </a:solidFill>
              </a:rPr>
              <a:t>append</a:t>
            </a:r>
            <a:r>
              <a:rPr lang="en-US" sz="4000" b="1" dirty="0"/>
              <a:t>(row)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B0F0"/>
                </a:solidFill>
              </a:rPr>
              <a:t>print</a:t>
            </a:r>
            <a:r>
              <a:rPr lang="en-US" sz="4000" b="1" dirty="0"/>
              <a:t>(header)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B0F0"/>
                </a:solidFill>
              </a:rPr>
              <a:t>print</a:t>
            </a:r>
            <a:r>
              <a:rPr lang="en-US" sz="4000" b="1" dirty="0"/>
              <a:t>(rows)</a:t>
            </a:r>
          </a:p>
        </p:txBody>
      </p:sp>
    </p:spTree>
    <p:extLst>
      <p:ext uri="{BB962C8B-B14F-4D97-AF65-F5344CB8AC3E}">
        <p14:creationId xmlns:p14="http://schemas.microsoft.com/office/powerpoint/2010/main" val="96246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301464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Libraries in python</a:t>
            </a:r>
            <a:endParaRPr lang="en-US" sz="4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117" y="1630680"/>
            <a:ext cx="12237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B0F0"/>
                </a:solidFill>
              </a:rPr>
              <a:t>https://www.w3schools.com/python/</a:t>
            </a:r>
          </a:p>
        </p:txBody>
      </p:sp>
    </p:spTree>
    <p:extLst>
      <p:ext uri="{BB962C8B-B14F-4D97-AF65-F5344CB8AC3E}">
        <p14:creationId xmlns:p14="http://schemas.microsoft.com/office/powerpoint/2010/main" val="37583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642975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 -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structure - newline character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with a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10987088" y="2603500"/>
            <a:ext cx="5268912" cy="41338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for lines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 names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Dealing with bad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CSV file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861482" y="603624"/>
            <a:ext cx="12539631" cy="186737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13932000" cy="8939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5426" y="894596"/>
            <a:ext cx="1388606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rgbClr val="FFD966"/>
                </a:solidFill>
              </a:rPr>
              <a:t>Practice for File</a:t>
            </a:r>
          </a:p>
          <a:p>
            <a:pPr algn="just"/>
            <a:endParaRPr lang="en-US" sz="2800" dirty="0" smtClean="0">
              <a:solidFill>
                <a:srgbClr val="FFD966"/>
              </a:solidFill>
            </a:endParaRPr>
          </a:p>
          <a:p>
            <a:pPr algn="just"/>
            <a:r>
              <a:rPr lang="en-US" sz="2800" dirty="0" smtClean="0"/>
              <a:t>Write </a:t>
            </a:r>
            <a:r>
              <a:rPr lang="en-US" sz="2800" dirty="0"/>
              <a:t>a program that prompts for a </a:t>
            </a:r>
            <a:r>
              <a:rPr lang="en-US" sz="2800" dirty="0">
                <a:solidFill>
                  <a:srgbClr val="FFD966"/>
                </a:solidFill>
              </a:rPr>
              <a:t>file name</a:t>
            </a:r>
            <a:r>
              <a:rPr lang="en-US" sz="2800" dirty="0"/>
              <a:t>, then opens that file and reads through the file, </a:t>
            </a:r>
            <a:r>
              <a:rPr lang="en-US" sz="2800" dirty="0">
                <a:solidFill>
                  <a:srgbClr val="FFD966"/>
                </a:solidFill>
              </a:rPr>
              <a:t>looking for lines </a:t>
            </a:r>
            <a:r>
              <a:rPr lang="en-US" sz="2800" dirty="0"/>
              <a:t>of the </a:t>
            </a:r>
            <a:r>
              <a:rPr lang="en-US" sz="2800" dirty="0">
                <a:solidFill>
                  <a:srgbClr val="FFD966"/>
                </a:solidFill>
              </a:rPr>
              <a:t>form</a:t>
            </a:r>
            <a:r>
              <a:rPr lang="en-US" sz="2800" dirty="0" smtClean="0"/>
              <a:t>: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>
                <a:solidFill>
                  <a:srgbClr val="00FFFF"/>
                </a:solidFill>
              </a:rPr>
              <a:t>X-DSPAM-Confidence:    </a:t>
            </a:r>
            <a:r>
              <a:rPr lang="en-US" sz="2800" dirty="0" smtClean="0">
                <a:solidFill>
                  <a:srgbClr val="00FFFF"/>
                </a:solidFill>
              </a:rPr>
              <a:t>0.8475</a:t>
            </a:r>
          </a:p>
          <a:p>
            <a:pPr algn="just"/>
            <a:endParaRPr lang="en-US" sz="2800" dirty="0">
              <a:solidFill>
                <a:srgbClr val="00FFFF"/>
              </a:solidFill>
            </a:endParaRPr>
          </a:p>
          <a:p>
            <a:pPr algn="just"/>
            <a:r>
              <a:rPr lang="en-US" sz="2800" dirty="0">
                <a:solidFill>
                  <a:srgbClr val="FFC000"/>
                </a:solidFill>
              </a:rPr>
              <a:t>Count these lines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FFC000"/>
                </a:solidFill>
              </a:rPr>
              <a:t>extract the floating point values </a:t>
            </a:r>
            <a:r>
              <a:rPr lang="en-US" sz="2800" dirty="0"/>
              <a:t>from each of the lines and compute the </a:t>
            </a:r>
            <a:r>
              <a:rPr lang="en-US" sz="2800" dirty="0">
                <a:solidFill>
                  <a:srgbClr val="FFC000"/>
                </a:solidFill>
              </a:rPr>
              <a:t>average of those values </a:t>
            </a:r>
            <a:r>
              <a:rPr lang="en-US" sz="2800" dirty="0"/>
              <a:t>and produce an output as shown below. Do not use the </a:t>
            </a:r>
            <a:r>
              <a:rPr lang="en-US" sz="2800" dirty="0">
                <a:solidFill>
                  <a:srgbClr val="FF00FF"/>
                </a:solidFill>
              </a:rPr>
              <a:t>sum() function </a:t>
            </a:r>
            <a:r>
              <a:rPr lang="en-US" sz="2800" dirty="0"/>
              <a:t>or </a:t>
            </a:r>
            <a:r>
              <a:rPr lang="en-US" sz="2800" dirty="0">
                <a:solidFill>
                  <a:srgbClr val="FF00FF"/>
                </a:solidFill>
              </a:rPr>
              <a:t>a variable named sum </a:t>
            </a:r>
            <a:r>
              <a:rPr lang="en-US" sz="2800" dirty="0"/>
              <a:t>in your solution.</a:t>
            </a:r>
          </a:p>
          <a:p>
            <a:pPr algn="just"/>
            <a:r>
              <a:rPr lang="en-US" sz="2800" dirty="0" smtClean="0"/>
              <a:t>when </a:t>
            </a:r>
            <a:r>
              <a:rPr lang="en-US" sz="2800" dirty="0"/>
              <a:t>you are testing below enter </a:t>
            </a:r>
            <a:r>
              <a:rPr lang="en-US" sz="2800" dirty="0">
                <a:solidFill>
                  <a:srgbClr val="FFFF00"/>
                </a:solidFill>
              </a:rPr>
              <a:t>mbox-short.txt</a:t>
            </a:r>
            <a:r>
              <a:rPr lang="en-US" sz="2800" dirty="0"/>
              <a:t> as the file name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>
                <a:solidFill>
                  <a:srgbClr val="00FFFF"/>
                </a:solidFill>
              </a:rPr>
              <a:t>Output</a:t>
            </a:r>
            <a:r>
              <a:rPr lang="en-US" sz="2800" dirty="0">
                <a:solidFill>
                  <a:srgbClr val="00FFFF"/>
                </a:solidFill>
              </a:rPr>
              <a:t>: </a:t>
            </a:r>
            <a:r>
              <a:rPr lang="en-US" sz="2800" dirty="0"/>
              <a:t>Average spam confidence: 0.7507185185185187</a:t>
            </a:r>
          </a:p>
        </p:txBody>
      </p:sp>
    </p:spTree>
    <p:extLst>
      <p:ext uri="{BB962C8B-B14F-4D97-AF65-F5344CB8AC3E}">
        <p14:creationId xmlns:p14="http://schemas.microsoft.com/office/powerpoint/2010/main" val="3733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861482" y="603624"/>
            <a:ext cx="12539631" cy="186737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done with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returns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variable used to perform operations on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-&gt; 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 Word 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861482" y="603624"/>
            <a:ext cx="12539631" cy="186737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idx="1"/>
          </p:nvPr>
        </p:nvSpPr>
        <p:spPr>
          <a:xfrm>
            <a:off x="1155700" y="3106015"/>
            <a:ext cx="12837675" cy="519988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1041400" lvl="1" indent="-371094">
              <a:buClr>
                <a:srgbClr val="FF7F00"/>
              </a:buClr>
              <a:buSzPct val="100000"/>
            </a:pPr>
            <a:r>
              <a:rPr lang="en-US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 smtClean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handle use to manipulate the file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 is a string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998075" y="2874962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&lt;_</a:t>
            </a:r>
            <a:r>
              <a:rPr lang="en-US" sz="28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io.TextIOWrapper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name=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mode='r' encoding='UTF-8'&gt;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276" y="4647657"/>
            <a:ext cx="7072312" cy="346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File "&lt;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FileNotFoundError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[</a:t>
            </a:r>
            <a:r>
              <a:rPr lang="en-US" sz="3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Errno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2]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No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such file or directory: '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861482" y="603624"/>
            <a:ext cx="12539631" cy="186737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special character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called the “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when a line ends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represent it 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strings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 smtClean="0"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861482" y="603624"/>
            <a:ext cx="12539631" cy="186737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idx="1"/>
          </p:nvPr>
        </p:nvSpPr>
        <p:spPr>
          <a:xfrm>
            <a:off x="1155700" y="265572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1614</Words>
  <Application>Microsoft Office PowerPoint</Application>
  <PresentationFormat>Custom</PresentationFormat>
  <Paragraphs>272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Cabin</vt:lpstr>
      <vt:lpstr>Century Gothic</vt:lpstr>
      <vt:lpstr>Courier</vt:lpstr>
      <vt:lpstr>Courier New</vt:lpstr>
      <vt:lpstr>Gill Sans</vt:lpstr>
      <vt:lpstr>Wingdings 3</vt:lpstr>
      <vt:lpstr>ヒラギノ角ゴ ProN W3</vt:lpstr>
      <vt:lpstr>Ion</vt:lpstr>
      <vt:lpstr>Reading Files</vt:lpstr>
      <vt:lpstr>PowerPoint Presentation</vt:lpstr>
      <vt:lpstr>File Processing</vt:lpstr>
      <vt:lpstr>Opening a File</vt:lpstr>
      <vt:lpstr>Using open()</vt:lpstr>
      <vt:lpstr>What is a Handle?</vt:lpstr>
      <vt:lpstr>When Files are Missing</vt:lpstr>
      <vt:lpstr>The newline Character</vt:lpstr>
      <vt:lpstr>File Processing</vt:lpstr>
      <vt:lpstr>File Processing</vt:lpstr>
      <vt:lpstr>Reading Files in Python</vt:lpstr>
      <vt:lpstr>File Handle as a Sequence</vt:lpstr>
      <vt:lpstr>Counting Lines in a File</vt:lpstr>
      <vt:lpstr>Reading the *Whole* File</vt:lpstr>
      <vt:lpstr>Searching Through a File</vt:lpstr>
      <vt:lpstr>OOPS!</vt:lpstr>
      <vt:lpstr>OOPS!</vt:lpstr>
      <vt:lpstr>Searching Through a File (fixed)</vt:lpstr>
      <vt:lpstr>Skipping with continue</vt:lpstr>
      <vt:lpstr>Using in to Select Lines</vt:lpstr>
      <vt:lpstr>Prompt for File Name</vt:lpstr>
      <vt:lpstr>Bad File Names</vt:lpstr>
      <vt:lpstr>CSV file </vt:lpstr>
      <vt:lpstr>What is a CSV?</vt:lpstr>
      <vt:lpstr>Structure of CSV: </vt:lpstr>
      <vt:lpstr>Reading a CSV: </vt:lpstr>
      <vt:lpstr>implementing the code using with() statement:</vt:lpstr>
      <vt:lpstr>Libraries in python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dc:creator>mahmood</dc:creator>
  <cp:lastModifiedBy>Sotoodeh</cp:lastModifiedBy>
  <cp:revision>50</cp:revision>
  <dcterms:modified xsi:type="dcterms:W3CDTF">2022-10-29T22:54:40Z</dcterms:modified>
</cp:coreProperties>
</file>