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27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295" r:id="rId22"/>
    <p:sldId id="297" r:id="rId23"/>
    <p:sldId id="298" r:id="rId24"/>
    <p:sldId id="299" r:id="rId25"/>
    <p:sldId id="277" r:id="rId26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/>
    <p:restoredTop sz="94485"/>
  </p:normalViewPr>
  <p:slideViewPr>
    <p:cSldViewPr snapToGrid="0" snapToObjects="1">
      <p:cViewPr varScale="1">
        <p:scale>
          <a:sx n="63" d="100"/>
          <a:sy n="63" d="100"/>
        </p:scale>
        <p:origin x="468" y="7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945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102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518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351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229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3374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3856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1121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5100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907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899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8402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357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351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0703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7533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79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059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5193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134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3991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7331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898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4683" y="812801"/>
            <a:ext cx="11568296" cy="4267200"/>
          </a:xfrm>
        </p:spPr>
        <p:txBody>
          <a:bodyPr anchor="b">
            <a:normAutofit/>
          </a:bodyPr>
          <a:lstStyle>
            <a:lvl1pPr algn="ctr">
              <a:defRPr sz="6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4683" y="5181600"/>
            <a:ext cx="11568296" cy="2540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467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884" y="6310487"/>
            <a:ext cx="13208000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39483" y="1242816"/>
            <a:ext cx="10967925" cy="421996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884" y="7066137"/>
            <a:ext cx="13208000" cy="658283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246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883" y="812802"/>
            <a:ext cx="13207999" cy="4165599"/>
          </a:xfrm>
        </p:spPr>
        <p:txBody>
          <a:bodyPr anchor="ctr">
            <a:normAutofit/>
          </a:bodyPr>
          <a:lstStyle>
            <a:lvl1pPr algn="l">
              <a:defRPr sz="4267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1881" y="5791200"/>
            <a:ext cx="13208000" cy="19304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67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02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15483" y="1049099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6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17083" y="3657600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6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284" y="812802"/>
            <a:ext cx="12395197" cy="3657599"/>
          </a:xfrm>
        </p:spPr>
        <p:txBody>
          <a:bodyPr anchor="ctr">
            <a:normAutofit/>
          </a:bodyPr>
          <a:lstStyle>
            <a:lvl1pPr algn="l">
              <a:defRPr sz="4267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33083" y="4470400"/>
            <a:ext cx="11785603" cy="508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1881" y="5791200"/>
            <a:ext cx="13208000" cy="1930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667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17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883" y="4411441"/>
            <a:ext cx="13208000" cy="1958400"/>
          </a:xfrm>
        </p:spPr>
        <p:txBody>
          <a:bodyPr anchor="b">
            <a:normAutofit/>
          </a:bodyPr>
          <a:lstStyle>
            <a:lvl1pPr algn="l">
              <a:defRPr sz="4267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1881" y="6369841"/>
            <a:ext cx="13208001" cy="11472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667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162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15483" y="1049099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6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17083" y="3657600"/>
            <a:ext cx="81280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666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284" y="812802"/>
            <a:ext cx="12395197" cy="3657599"/>
          </a:xfrm>
        </p:spPr>
        <p:txBody>
          <a:bodyPr anchor="ctr">
            <a:normAutofit/>
          </a:bodyPr>
          <a:lstStyle>
            <a:lvl1pPr algn="l">
              <a:defRPr sz="4267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21883" y="5181600"/>
            <a:ext cx="13208000" cy="11853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2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1881" y="6366933"/>
            <a:ext cx="13208000" cy="135466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410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883" y="812802"/>
            <a:ext cx="13207999" cy="36575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21883" y="4673600"/>
            <a:ext cx="13208000" cy="111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733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1881" y="5791200"/>
            <a:ext cx="13208000" cy="193040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742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1884" y="812800"/>
            <a:ext cx="13207997" cy="254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9592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2531" y="812800"/>
            <a:ext cx="2947352" cy="690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1883" y="812800"/>
            <a:ext cx="10058400" cy="69088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4702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3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4684" y="4411441"/>
            <a:ext cx="11582400" cy="1958400"/>
          </a:xfrm>
        </p:spPr>
        <p:txBody>
          <a:bodyPr anchor="b"/>
          <a:lstStyle>
            <a:lvl1pPr algn="r">
              <a:defRPr sz="5333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4682" y="6369841"/>
            <a:ext cx="11582401" cy="1147200"/>
          </a:xfrm>
        </p:spPr>
        <p:txBody>
          <a:bodyPr anchor="t">
            <a:normAutofit/>
          </a:bodyPr>
          <a:lstStyle>
            <a:lvl1pPr marL="0" indent="0" algn="r">
              <a:buNone/>
              <a:defRPr sz="2667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390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1883" y="3556000"/>
            <a:ext cx="6502400" cy="4165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7483" y="3556000"/>
            <a:ext cx="6502400" cy="4165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801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707" y="3544711"/>
            <a:ext cx="6118575" cy="768349"/>
          </a:xfrm>
        </p:spPr>
        <p:txBody>
          <a:bodyPr anchor="b">
            <a:noAutofit/>
          </a:bodyPr>
          <a:lstStyle>
            <a:lvl1pPr marL="0" indent="0">
              <a:buNone/>
              <a:defRPr sz="3733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1883" y="4324350"/>
            <a:ext cx="6502400" cy="3397249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90844" y="3556000"/>
            <a:ext cx="6139040" cy="768349"/>
          </a:xfrm>
        </p:spPr>
        <p:txBody>
          <a:bodyPr anchor="b">
            <a:noAutofit/>
          </a:bodyPr>
          <a:lstStyle>
            <a:lvl1pPr marL="0" indent="0">
              <a:buNone/>
              <a:defRPr sz="3733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7484" y="4324350"/>
            <a:ext cx="6502401" cy="3397249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548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1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2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882" y="2133600"/>
            <a:ext cx="4732161" cy="18288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5084" y="812801"/>
            <a:ext cx="7924801" cy="6908800"/>
          </a:xfrm>
        </p:spPr>
        <p:txBody>
          <a:bodyPr anchor="ctr"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882" y="3962400"/>
            <a:ext cx="4732161" cy="2438400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651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882" y="2133600"/>
            <a:ext cx="7112001" cy="1828800"/>
          </a:xfrm>
        </p:spPr>
        <p:txBody>
          <a:bodyPr anchor="b">
            <a:normAutofit/>
          </a:bodyPr>
          <a:lstStyle>
            <a:lvl1pPr algn="l">
              <a:defRPr sz="373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11645" y="-24384"/>
            <a:ext cx="4368799" cy="920496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882" y="3962400"/>
            <a:ext cx="7112001" cy="2438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2283" y="7844368"/>
            <a:ext cx="1219200" cy="486833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1883" y="7844368"/>
            <a:ext cx="6807200" cy="4868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323484" y="7844368"/>
            <a:ext cx="430089" cy="486833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167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1884" y="812800"/>
            <a:ext cx="13207997" cy="2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1884" y="3556000"/>
            <a:ext cx="13207997" cy="4165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83483" y="78443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1883" y="7844368"/>
            <a:ext cx="10058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18684" y="7844368"/>
            <a:ext cx="73488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1866797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04" r:id="rId18"/>
    <p:sldLayoutId id="2147483705" r:id="rId19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267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80990" indent="-380990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266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2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600160" indent="-380990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2133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2057349" indent="-228594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86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666933" indent="-228594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867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521884" y="1925320"/>
            <a:ext cx="13207997" cy="2540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lvl="0" algn="ctr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7600" cap="none" dirty="0" err="1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 dirty="0" err="1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ambda,map,filter</a:t>
            </a:r>
            <a:r>
              <a:rPr lang="en-US" sz="76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6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Iterators and </a:t>
            </a:r>
            <a:r>
              <a:rPr lang="en-US" sz="7600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generator </a:t>
            </a:r>
            <a:r>
              <a:rPr lang="en-US" sz="76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</a:t>
            </a:r>
            <a:r>
              <a:rPr lang="en-US" sz="7600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yield 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xfrm>
            <a:off x="1521883" y="5140961"/>
            <a:ext cx="13207997" cy="16103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</a:t>
            </a:r>
            <a:r>
              <a:rPr lang="en-US" sz="4800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endParaRPr lang="en-US" sz="4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069816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400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Map example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96" y="1566862"/>
            <a:ext cx="15714157" cy="47272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088" y="6613410"/>
            <a:ext cx="5247492" cy="135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069816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400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696" y="1310640"/>
            <a:ext cx="11908903" cy="61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069816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400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244" y="152487"/>
            <a:ext cx="12407116" cy="87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069816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400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" y="1310640"/>
            <a:ext cx="15681960" cy="35662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225" y="4876869"/>
            <a:ext cx="122491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069816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4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Iterators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117" y="1584960"/>
            <a:ext cx="15178723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An iterator is an object that contains a </a:t>
            </a:r>
            <a:r>
              <a:rPr lang="en-US" sz="4000" dirty="0">
                <a:solidFill>
                  <a:srgbClr val="FFFF00"/>
                </a:solidFill>
              </a:rPr>
              <a:t>countable number </a:t>
            </a:r>
            <a:r>
              <a:rPr lang="en-US" sz="4000" dirty="0"/>
              <a:t>of values</a:t>
            </a:r>
            <a:r>
              <a:rPr lang="en-US" sz="40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An iterator is an object that can be iterated upon, meaning that you can </a:t>
            </a:r>
            <a:r>
              <a:rPr lang="en-US" sz="4000" dirty="0">
                <a:solidFill>
                  <a:srgbClr val="FFFF00"/>
                </a:solidFill>
              </a:rPr>
              <a:t>traverse through </a:t>
            </a:r>
            <a:r>
              <a:rPr lang="en-US" sz="4000" dirty="0"/>
              <a:t>all the values</a:t>
            </a:r>
            <a:r>
              <a:rPr lang="en-US" sz="4000" dirty="0" smtClean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Technically, in Python, an iterator is an object which implements the iterator protocol, which consist of the methods </a:t>
            </a:r>
            <a:r>
              <a:rPr lang="en-US" sz="4000" dirty="0">
                <a:solidFill>
                  <a:srgbClr val="00B0F0"/>
                </a:solidFill>
              </a:rPr>
              <a:t>__</a:t>
            </a:r>
            <a:r>
              <a:rPr lang="en-US" sz="4000" dirty="0" err="1">
                <a:solidFill>
                  <a:srgbClr val="00B0F0"/>
                </a:solidFill>
              </a:rPr>
              <a:t>iter</a:t>
            </a:r>
            <a:r>
              <a:rPr lang="en-US" sz="4000" dirty="0">
                <a:solidFill>
                  <a:srgbClr val="00B0F0"/>
                </a:solidFill>
              </a:rPr>
              <a:t>__() </a:t>
            </a:r>
            <a:r>
              <a:rPr lang="en-US" sz="4000" dirty="0"/>
              <a:t>and </a:t>
            </a:r>
            <a:r>
              <a:rPr lang="en-US" sz="4000" dirty="0">
                <a:solidFill>
                  <a:srgbClr val="00B0F0"/>
                </a:solidFill>
              </a:rPr>
              <a:t>__next__().</a:t>
            </a:r>
            <a:endParaRPr lang="en-US" sz="4000" dirty="0" smtClean="0">
              <a:solidFill>
                <a:srgbClr val="00B0F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3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069816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4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Iterator vs </a:t>
            </a:r>
            <a:r>
              <a:rPr lang="en-US" sz="5400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Iterable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5116" y="1856155"/>
            <a:ext cx="1548352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Lists, tuples, dictionaries</a:t>
            </a:r>
            <a:r>
              <a:rPr lang="en-US" sz="4000" dirty="0"/>
              <a:t>, and </a:t>
            </a:r>
            <a:r>
              <a:rPr lang="en-US" sz="4000" dirty="0">
                <a:solidFill>
                  <a:srgbClr val="FFFF00"/>
                </a:solidFill>
              </a:rPr>
              <a:t>sets</a:t>
            </a:r>
            <a:r>
              <a:rPr lang="en-US" sz="4000" dirty="0"/>
              <a:t> are all </a:t>
            </a:r>
            <a:r>
              <a:rPr lang="en-US" sz="4000" dirty="0" err="1">
                <a:solidFill>
                  <a:srgbClr val="FFFF00"/>
                </a:solidFill>
              </a:rPr>
              <a:t>iterable</a:t>
            </a:r>
            <a:r>
              <a:rPr lang="en-US" sz="4000" dirty="0">
                <a:solidFill>
                  <a:srgbClr val="FFFF00"/>
                </a:solidFill>
              </a:rPr>
              <a:t> objects</a:t>
            </a:r>
            <a:r>
              <a:rPr lang="en-US" sz="4000" dirty="0"/>
              <a:t>. They are </a:t>
            </a:r>
            <a:r>
              <a:rPr lang="en-US" sz="4000" dirty="0" err="1"/>
              <a:t>iterable</a:t>
            </a:r>
            <a:r>
              <a:rPr lang="en-US" sz="4000" dirty="0"/>
              <a:t> containers which you can get an iterator from</a:t>
            </a:r>
            <a:r>
              <a:rPr lang="en-US" sz="4000" dirty="0" smtClean="0"/>
              <a:t>.</a:t>
            </a:r>
          </a:p>
          <a:p>
            <a:endParaRPr lang="en-US" sz="4000" dirty="0"/>
          </a:p>
          <a:p>
            <a:r>
              <a:rPr lang="en-US" sz="4000" dirty="0"/>
              <a:t>All </a:t>
            </a:r>
            <a:r>
              <a:rPr lang="en-US" sz="4000" dirty="0">
                <a:solidFill>
                  <a:srgbClr val="FFFF00"/>
                </a:solidFill>
              </a:rPr>
              <a:t>these objects </a:t>
            </a:r>
            <a:r>
              <a:rPr lang="en-US" sz="4000" dirty="0"/>
              <a:t>have a </a:t>
            </a:r>
            <a:r>
              <a:rPr lang="en-US" sz="4000" dirty="0" err="1">
                <a:solidFill>
                  <a:srgbClr val="00B0F0"/>
                </a:solidFill>
              </a:rPr>
              <a:t>iter</a:t>
            </a:r>
            <a:r>
              <a:rPr lang="en-US" sz="4000" dirty="0">
                <a:solidFill>
                  <a:srgbClr val="00B0F0"/>
                </a:solidFill>
              </a:rPr>
              <a:t>() </a:t>
            </a:r>
            <a:r>
              <a:rPr lang="en-US" sz="4000" dirty="0"/>
              <a:t>method which is used to get an iterator:</a:t>
            </a:r>
          </a:p>
        </p:txBody>
      </p:sp>
    </p:spTree>
    <p:extLst>
      <p:ext uri="{BB962C8B-B14F-4D97-AF65-F5344CB8AC3E}">
        <p14:creationId xmlns:p14="http://schemas.microsoft.com/office/powerpoint/2010/main" val="37030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470628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000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Example Return </a:t>
            </a: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iterator from a </a:t>
            </a:r>
            <a:r>
              <a:rPr lang="en-US" sz="4000" cap="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print each value:</a:t>
            </a:r>
            <a:endParaRPr lang="en-US" sz="40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117" y="1576477"/>
            <a:ext cx="11419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mytuple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"cherry"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myit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iter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mytuple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myit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myit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myit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37720" y="2592140"/>
            <a:ext cx="3342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apple</a:t>
            </a:r>
          </a:p>
          <a:p>
            <a:r>
              <a:rPr lang="en-US" sz="3600" dirty="0"/>
              <a:t>banana</a:t>
            </a:r>
          </a:p>
          <a:p>
            <a:r>
              <a:rPr lang="en-US" sz="3600" dirty="0"/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11232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470628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Example </a:t>
            </a:r>
            <a:r>
              <a:rPr lang="en-US" sz="4000" cap="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</a:t>
            </a:r>
            <a:r>
              <a:rPr lang="en-US" sz="4000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iterable</a:t>
            </a: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objects, and can return an iterator:</a:t>
            </a:r>
            <a:endParaRPr lang="en-US" sz="40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400" y="1530310"/>
            <a:ext cx="8128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mystr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myit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iter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mystr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myit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myit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myit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myit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myit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next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myit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06760" y="2916258"/>
            <a:ext cx="21691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b</a:t>
            </a:r>
          </a:p>
          <a:p>
            <a:r>
              <a:rPr lang="pt-BR" sz="3600" dirty="0"/>
              <a:t>a</a:t>
            </a:r>
          </a:p>
          <a:p>
            <a:r>
              <a:rPr lang="pt-BR" sz="3600" dirty="0"/>
              <a:t>n</a:t>
            </a:r>
          </a:p>
          <a:p>
            <a:r>
              <a:rPr lang="pt-BR" sz="3600" dirty="0"/>
              <a:t>a</a:t>
            </a:r>
          </a:p>
          <a:p>
            <a:r>
              <a:rPr lang="pt-BR" sz="3600" dirty="0"/>
              <a:t>n</a:t>
            </a:r>
          </a:p>
          <a:p>
            <a:r>
              <a:rPr lang="pt-BR" sz="3600" dirty="0" smtClean="0"/>
              <a:t>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6867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470628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an </a:t>
            </a:r>
            <a:r>
              <a:rPr lang="en-US" sz="4000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Iterator:</a:t>
            </a: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use a </a:t>
            </a:r>
            <a:r>
              <a:rPr lang="en-US" sz="4000" cap="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 </a:t>
            </a: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4000" cap="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</a:t>
            </a: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an </a:t>
            </a:r>
            <a:r>
              <a:rPr lang="en-US" sz="4000" cap="none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iterable</a:t>
            </a:r>
            <a:r>
              <a:rPr lang="en-US" sz="4000" cap="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</a:t>
            </a: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40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117" y="1611868"/>
            <a:ext cx="71945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Iterate the values of a tuple: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05117" y="2615178"/>
            <a:ext cx="117398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mytuple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"apple"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"cherry"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mytuple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66320" y="2813298"/>
            <a:ext cx="29921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apple</a:t>
            </a:r>
          </a:p>
          <a:p>
            <a:r>
              <a:rPr lang="en-US" sz="4000" dirty="0"/>
              <a:t>banana</a:t>
            </a:r>
          </a:p>
          <a:p>
            <a:r>
              <a:rPr lang="en-US" sz="4000" dirty="0" err="1"/>
              <a:t>cherr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31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470628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an </a:t>
            </a:r>
            <a:r>
              <a:rPr lang="en-US" sz="4000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Iterator:</a:t>
            </a: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use a </a:t>
            </a:r>
            <a:r>
              <a:rPr lang="en-US" sz="4000" cap="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 </a:t>
            </a: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4000" cap="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</a:t>
            </a: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an </a:t>
            </a:r>
            <a:r>
              <a:rPr lang="en-US" sz="4000" cap="none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iterable</a:t>
            </a:r>
            <a:r>
              <a:rPr lang="en-US" sz="4000" cap="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</a:t>
            </a: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40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117" y="1611868"/>
            <a:ext cx="8396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Iterate the characters of a </a:t>
            </a:r>
            <a:r>
              <a:rPr lang="en-US" sz="4000" b="1" dirty="0" smtClean="0"/>
              <a:t>string:</a:t>
            </a:r>
            <a:endParaRPr lang="en-US" sz="4000" b="1" dirty="0"/>
          </a:p>
        </p:txBody>
      </p:sp>
      <p:sp>
        <p:nvSpPr>
          <p:cNvPr id="2" name="Rectangle 1"/>
          <p:cNvSpPr/>
          <p:nvPr/>
        </p:nvSpPr>
        <p:spPr>
          <a:xfrm>
            <a:off x="12491720" y="2365682"/>
            <a:ext cx="1300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b</a:t>
            </a:r>
          </a:p>
          <a:p>
            <a:r>
              <a:rPr lang="pt-BR" sz="4000" dirty="0"/>
              <a:t>a</a:t>
            </a:r>
          </a:p>
          <a:p>
            <a:r>
              <a:rPr lang="pt-BR" sz="4000" dirty="0"/>
              <a:t>n</a:t>
            </a:r>
          </a:p>
          <a:p>
            <a:r>
              <a:rPr lang="pt-BR" sz="4000" dirty="0"/>
              <a:t>a</a:t>
            </a:r>
          </a:p>
          <a:p>
            <a:r>
              <a:rPr lang="pt-BR" sz="4000" dirty="0"/>
              <a:t>n</a:t>
            </a:r>
          </a:p>
          <a:p>
            <a:r>
              <a:rPr lang="pt-BR" sz="4000" dirty="0"/>
              <a:t>a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73967" y="3255556"/>
            <a:ext cx="8128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4000" dirty="0">
                <a:solidFill>
                  <a:srgbClr val="9CDCFE"/>
                </a:solidFill>
                <a:latin typeface="Consolas" panose="020B0609020204030204" pitchFamily="49" charset="0"/>
              </a:rPr>
              <a:t>mystr</a:t>
            </a:r>
            <a:r>
              <a:rPr lang="sv-SE" sz="4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sv-SE" sz="4000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endParaRPr lang="sv-SE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sv-SE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4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sv-SE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sv-SE" sz="4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sv-SE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sv-SE" sz="4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sv-SE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sv-SE" sz="4000" dirty="0">
                <a:solidFill>
                  <a:srgbClr val="9CDCFE"/>
                </a:solidFill>
                <a:latin typeface="Consolas" panose="020B0609020204030204" pitchFamily="49" charset="0"/>
              </a:rPr>
              <a:t>mystr</a:t>
            </a:r>
            <a:r>
              <a:rPr lang="sv-SE" sz="4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sv-SE" sz="4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sv-SE" sz="4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sv-SE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4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sv-SE" sz="4000" dirty="0">
                <a:solidFill>
                  <a:srgbClr val="D4D4D4"/>
                </a:solidFill>
                <a:latin typeface="Consolas" panose="020B0609020204030204" pitchFamily="49" charset="0"/>
              </a:rPr>
              <a:t>)  </a:t>
            </a:r>
            <a:endParaRPr lang="sv-SE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4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069816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400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lambda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84960"/>
            <a:ext cx="1504156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lambda function is a small anonymous function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lambda function can take any number of arguments, but can only have one expression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470628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an </a:t>
            </a:r>
            <a:r>
              <a:rPr lang="en-US" sz="4000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Iterator:</a:t>
            </a: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use a </a:t>
            </a:r>
            <a:r>
              <a:rPr lang="en-US" sz="4000" cap="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 </a:t>
            </a: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4000" cap="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</a:t>
            </a: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an </a:t>
            </a:r>
            <a:r>
              <a:rPr lang="en-US" sz="4000" cap="none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iterable</a:t>
            </a:r>
            <a:r>
              <a:rPr lang="en-US" sz="4000" cap="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</a:t>
            </a:r>
            <a:r>
              <a:rPr lang="en-US" sz="40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-US" sz="40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5117" y="1611868"/>
            <a:ext cx="8396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Iterate the characters of a </a:t>
            </a:r>
            <a:r>
              <a:rPr lang="en-US" sz="4000" b="1" dirty="0" smtClean="0"/>
              <a:t>string:</a:t>
            </a:r>
            <a:endParaRPr lang="en-US" sz="4000" b="1" dirty="0"/>
          </a:p>
        </p:txBody>
      </p:sp>
      <p:sp>
        <p:nvSpPr>
          <p:cNvPr id="2" name="Rectangle 1"/>
          <p:cNvSpPr/>
          <p:nvPr/>
        </p:nvSpPr>
        <p:spPr>
          <a:xfrm>
            <a:off x="12491720" y="2365682"/>
            <a:ext cx="1300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b</a:t>
            </a:r>
          </a:p>
          <a:p>
            <a:r>
              <a:rPr lang="pt-BR" sz="4000" dirty="0"/>
              <a:t>a</a:t>
            </a:r>
          </a:p>
          <a:p>
            <a:r>
              <a:rPr lang="pt-BR" sz="4000" dirty="0"/>
              <a:t>n</a:t>
            </a:r>
          </a:p>
          <a:p>
            <a:r>
              <a:rPr lang="pt-BR" sz="4000" dirty="0"/>
              <a:t>a</a:t>
            </a:r>
          </a:p>
          <a:p>
            <a:r>
              <a:rPr lang="pt-BR" sz="4000" dirty="0"/>
              <a:t>n</a:t>
            </a:r>
          </a:p>
          <a:p>
            <a:r>
              <a:rPr lang="pt-BR" sz="4000" dirty="0"/>
              <a:t>a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73967" y="3255556"/>
            <a:ext cx="8128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4000" dirty="0">
                <a:solidFill>
                  <a:srgbClr val="9CDCFE"/>
                </a:solidFill>
                <a:latin typeface="Consolas" panose="020B0609020204030204" pitchFamily="49" charset="0"/>
              </a:rPr>
              <a:t>mystr</a:t>
            </a:r>
            <a:r>
              <a:rPr lang="sv-SE" sz="4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sv-SE" sz="4000" dirty="0">
                <a:solidFill>
                  <a:srgbClr val="CE9178"/>
                </a:solidFill>
                <a:latin typeface="Consolas" panose="020B0609020204030204" pitchFamily="49" charset="0"/>
              </a:rPr>
              <a:t>"banana"</a:t>
            </a:r>
            <a:endParaRPr lang="sv-SE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sv-SE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sv-SE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sv-SE" sz="4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sv-SE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sv-SE" sz="4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sv-SE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sv-SE" sz="4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sv-SE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sv-SE" sz="4000" dirty="0">
                <a:solidFill>
                  <a:srgbClr val="9CDCFE"/>
                </a:solidFill>
                <a:latin typeface="Consolas" panose="020B0609020204030204" pitchFamily="49" charset="0"/>
              </a:rPr>
              <a:t>mystr</a:t>
            </a:r>
            <a:r>
              <a:rPr lang="sv-SE" sz="4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sv-SE" sz="40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sv-SE" sz="4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sv-SE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sv-SE" sz="4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sv-SE" sz="4000" dirty="0">
                <a:solidFill>
                  <a:srgbClr val="D4D4D4"/>
                </a:solidFill>
                <a:latin typeface="Consolas" panose="020B0609020204030204" pitchFamily="49" charset="0"/>
              </a:rPr>
              <a:t>)  </a:t>
            </a:r>
            <a:endParaRPr lang="sv-SE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160" y="6363861"/>
            <a:ext cx="142392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The for loop actually creates an </a:t>
            </a:r>
            <a:r>
              <a:rPr lang="en-US" sz="4400" b="1" dirty="0">
                <a:solidFill>
                  <a:srgbClr val="FFFF00"/>
                </a:solidFill>
              </a:rPr>
              <a:t>iterator object </a:t>
            </a:r>
            <a:r>
              <a:rPr lang="en-US" sz="4400" b="1" dirty="0"/>
              <a:t>and executes the </a:t>
            </a:r>
            <a:r>
              <a:rPr lang="en-US" sz="4400" b="1" dirty="0">
                <a:solidFill>
                  <a:srgbClr val="FFFF00"/>
                </a:solidFill>
              </a:rPr>
              <a:t>next() </a:t>
            </a:r>
            <a:r>
              <a:rPr lang="en-US" sz="4400" b="1" dirty="0"/>
              <a:t>method for each loop.</a:t>
            </a:r>
          </a:p>
        </p:txBody>
      </p:sp>
    </p:spTree>
    <p:extLst>
      <p:ext uri="{BB962C8B-B14F-4D97-AF65-F5344CB8AC3E}">
        <p14:creationId xmlns:p14="http://schemas.microsoft.com/office/powerpoint/2010/main" val="138041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069816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4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generator functions yield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05973" y="1730692"/>
            <a:ext cx="7393147" cy="6102668"/>
            <a:chOff x="805973" y="1974532"/>
            <a:chExt cx="5152867" cy="568200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973" y="1974532"/>
              <a:ext cx="5152867" cy="448471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8373" y="6589739"/>
              <a:ext cx="4343400" cy="106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737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069816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4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generator functions yield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8970" y="1444942"/>
            <a:ext cx="4822190" cy="6449377"/>
            <a:chOff x="648970" y="1444942"/>
            <a:chExt cx="4822190" cy="644937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970" y="1444942"/>
              <a:ext cx="4822190" cy="418876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970" y="5955982"/>
              <a:ext cx="3770947" cy="1938337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8999" y="838243"/>
            <a:ext cx="4597401" cy="45974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133" y="5955982"/>
            <a:ext cx="8842294" cy="14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069816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4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generator functions yield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4" y="1310640"/>
            <a:ext cx="4454525" cy="6110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929" y="1600627"/>
            <a:ext cx="4847473" cy="41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069816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4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generator functions yield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16" y="1495424"/>
            <a:ext cx="9996439" cy="61855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952" y="1310640"/>
            <a:ext cx="1091248" cy="64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55700" y="469668"/>
            <a:ext cx="13642975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idx="1"/>
          </p:nvPr>
        </p:nvSpPr>
        <p:spPr>
          <a:xfrm>
            <a:off x="988484" y="2240179"/>
            <a:ext cx="13207997" cy="53036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Lambda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en-US" sz="3600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Map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en-US" sz="3600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en-US" sz="3600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0" indent="-39446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</a:pPr>
            <a:r>
              <a:rPr lang="en-US" sz="3600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generator functions </a:t>
            </a:r>
            <a:r>
              <a:rPr lang="en-US" sz="3600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yield</a:t>
            </a:r>
          </a:p>
          <a:p>
            <a:pPr marL="685800" lvl="0" indent="-39446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</a:pPr>
            <a:endParaRPr lang="en-US" sz="3600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0" indent="-39446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</a:pPr>
            <a:r>
              <a:rPr lang="en-US" sz="3600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iterators</a:t>
            </a:r>
            <a:endParaRPr lang="en-US" sz="3600" u="none" strike="noStrike" cap="none" dirty="0" smtClean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069816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400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lambda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117" y="1310640"/>
            <a:ext cx="1458436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6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endParaRPr lang="en-US" sz="60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is executed and the result is returned</a:t>
            </a:r>
            <a:endParaRPr lang="en-US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069816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400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Lambda example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117" y="1584960"/>
            <a:ext cx="145843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fun1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fun1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fun2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fun2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fun3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fun3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069816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400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Lambda Functions?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117" y="1584960"/>
            <a:ext cx="14584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power of lambda is better shown when you use them as an anonymous function </a:t>
            </a:r>
            <a:r>
              <a:rPr lang="en-US" sz="3600" dirty="0">
                <a:solidFill>
                  <a:srgbClr val="FFFF00"/>
                </a:solidFill>
              </a:rPr>
              <a:t>inside another function</a:t>
            </a:r>
            <a:r>
              <a:rPr lang="en-US" sz="3600" dirty="0" smtClean="0"/>
              <a:t>.</a:t>
            </a:r>
          </a:p>
          <a:p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/>
              <a:t>Say you have a function definition that takes </a:t>
            </a:r>
            <a:r>
              <a:rPr lang="en-US" sz="3600" dirty="0">
                <a:solidFill>
                  <a:srgbClr val="FFFF00"/>
                </a:solidFill>
              </a:rPr>
              <a:t>one argument</a:t>
            </a:r>
            <a:r>
              <a:rPr lang="en-US" sz="3600" dirty="0"/>
              <a:t>, and that argument will be </a:t>
            </a:r>
            <a:r>
              <a:rPr lang="en-US" sz="3600" dirty="0">
                <a:solidFill>
                  <a:srgbClr val="FFFF00"/>
                </a:solidFill>
              </a:rPr>
              <a:t>multiplied with an unknown </a:t>
            </a:r>
            <a:r>
              <a:rPr lang="en-US" sz="3600" dirty="0" smtClean="0">
                <a:solidFill>
                  <a:srgbClr val="FFFF00"/>
                </a:solidFill>
              </a:rPr>
              <a:t>number</a:t>
            </a:r>
          </a:p>
          <a:p>
            <a:endParaRPr lang="en-US" sz="3600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600" dirty="0"/>
              <a:t>Use that function definition to make a function that always </a:t>
            </a:r>
            <a:r>
              <a:rPr lang="en-US" sz="3600" dirty="0">
                <a:solidFill>
                  <a:srgbClr val="FFFF00"/>
                </a:solidFill>
              </a:rPr>
              <a:t>doubles</a:t>
            </a:r>
            <a:r>
              <a:rPr lang="en-US" sz="3600" dirty="0"/>
              <a:t> the number you send in:</a:t>
            </a:r>
            <a:endParaRPr lang="en-US" sz="3600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069816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400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Example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117" y="1584960"/>
            <a:ext cx="145843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>
                <a:solidFill>
                  <a:srgbClr val="DCDCAA"/>
                </a:solidFill>
                <a:latin typeface="Consolas" panose="020B0609020204030204" pitchFamily="49" charset="0"/>
              </a:rPr>
              <a:t>myfunc</a:t>
            </a:r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sz="400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sz="400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sz="400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endParaRPr lang="en-US" sz="40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>
                <a:solidFill>
                  <a:srgbClr val="9CDCFE"/>
                </a:solidFill>
                <a:latin typeface="Consolas" panose="020B0609020204030204" pitchFamily="49" charset="0"/>
              </a:rPr>
              <a:t>mydoubler</a:t>
            </a:r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000">
                <a:solidFill>
                  <a:srgbClr val="DCDCAA"/>
                </a:solidFill>
                <a:latin typeface="Consolas" panose="020B0609020204030204" pitchFamily="49" charset="0"/>
              </a:rPr>
              <a:t>myfunc</a:t>
            </a:r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4000">
                <a:solidFill>
                  <a:srgbClr val="9CDCFE"/>
                </a:solidFill>
                <a:latin typeface="Consolas" panose="020B0609020204030204" pitchFamily="49" charset="0"/>
              </a:rPr>
              <a:t>mytripler</a:t>
            </a:r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000">
                <a:solidFill>
                  <a:srgbClr val="DCDCAA"/>
                </a:solidFill>
                <a:latin typeface="Consolas" panose="020B0609020204030204" pitchFamily="49" charset="0"/>
              </a:rPr>
              <a:t>myfunc</a:t>
            </a:r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00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>
                <a:solidFill>
                  <a:srgbClr val="9CDCFE"/>
                </a:solidFill>
                <a:latin typeface="Consolas" panose="020B0609020204030204" pitchFamily="49" charset="0"/>
              </a:rPr>
              <a:t>mydoubler</a:t>
            </a:r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400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>
                <a:solidFill>
                  <a:srgbClr val="9CDCFE"/>
                </a:solidFill>
                <a:latin typeface="Consolas" panose="020B0609020204030204" pitchFamily="49" charset="0"/>
              </a:rPr>
              <a:t>mytripler</a:t>
            </a:r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sz="400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sz="4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10927080" cy="835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069816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400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Map example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117" y="1584960"/>
            <a:ext cx="145843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area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**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pi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radiiList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7.1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0.3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area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radiiList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  </a:t>
            </a:r>
            <a:r>
              <a:rPr lang="en-US" sz="4000" dirty="0">
                <a:solidFill>
                  <a:srgbClr val="6A9955"/>
                </a:solidFill>
                <a:latin typeface="Consolas" panose="020B0609020204030204" pitchFamily="49" charset="0"/>
              </a:rPr>
              <a:t># m is a map object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lm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lm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305117" y="152487"/>
            <a:ext cx="10698163" cy="115815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400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Map example</a:t>
            </a:r>
            <a:endParaRPr lang="en-US" sz="54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720" y="601026"/>
            <a:ext cx="10258743" cy="70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596</TotalTime>
  <Words>644</Words>
  <Application>Microsoft Office PowerPoint</Application>
  <PresentationFormat>Custom</PresentationFormat>
  <Paragraphs>126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Cabin</vt:lpstr>
      <vt:lpstr>Century Gothic</vt:lpstr>
      <vt:lpstr>Consolas</vt:lpstr>
      <vt:lpstr>Gill Sans</vt:lpstr>
      <vt:lpstr>Times New Roman</vt:lpstr>
      <vt:lpstr>ヒラギノ角ゴ ProN W3</vt:lpstr>
      <vt:lpstr>Mesh</vt:lpstr>
      <vt:lpstr>Lambda,map,filter, Iterators and generator functions yield </vt:lpstr>
      <vt:lpstr>lambda</vt:lpstr>
      <vt:lpstr>lambda</vt:lpstr>
      <vt:lpstr>Lambda example</vt:lpstr>
      <vt:lpstr>Why Use Lambda Functions?</vt:lpstr>
      <vt:lpstr>Example</vt:lpstr>
      <vt:lpstr>PowerPoint Presentation</vt:lpstr>
      <vt:lpstr>Map example</vt:lpstr>
      <vt:lpstr>Map example</vt:lpstr>
      <vt:lpstr>Map example</vt:lpstr>
      <vt:lpstr>filter</vt:lpstr>
      <vt:lpstr>filter</vt:lpstr>
      <vt:lpstr>filter</vt:lpstr>
      <vt:lpstr>Iterators</vt:lpstr>
      <vt:lpstr>Iterator vs Iterable</vt:lpstr>
      <vt:lpstr>Example Return an iterator from a tuple, and print each value:</vt:lpstr>
      <vt:lpstr>Example strings are iterable objects, and can return an iterator:</vt:lpstr>
      <vt:lpstr>Looping Through an Iterator: We can also use a for loop to iterate through an iterable object:</vt:lpstr>
      <vt:lpstr>Looping Through an Iterator: We can also use a for loop to iterate through an iterable object:</vt:lpstr>
      <vt:lpstr>Looping Through an Iterator: We can also use a for loop to iterate through an iterable object:</vt:lpstr>
      <vt:lpstr>generator functions yield</vt:lpstr>
      <vt:lpstr>generator functions yield</vt:lpstr>
      <vt:lpstr>generator functions yield</vt:lpstr>
      <vt:lpstr>generator functions yield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Sotoodeh</cp:lastModifiedBy>
  <cp:revision>77</cp:revision>
  <dcterms:modified xsi:type="dcterms:W3CDTF">2022-04-21T11:31:38Z</dcterms:modified>
</cp:coreProperties>
</file>