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  <p:sldMasterId id="2147483721" r:id="rId2"/>
    <p:sldMasterId id="2147483724" r:id="rId3"/>
    <p:sldMasterId id="2147483748" r:id="rId4"/>
    <p:sldMasterId id="2147483751" r:id="rId5"/>
    <p:sldMasterId id="2147483775" r:id="rId6"/>
  </p:sldMasterIdLst>
  <p:notesMasterIdLst>
    <p:notesMasterId r:id="rId22"/>
  </p:notesMasterIdLst>
  <p:handoutMasterIdLst>
    <p:handoutMasterId r:id="rId23"/>
  </p:handoutMasterIdLst>
  <p:sldIdLst>
    <p:sldId id="256" r:id="rId7"/>
    <p:sldId id="270" r:id="rId8"/>
    <p:sldId id="257" r:id="rId9"/>
    <p:sldId id="279" r:id="rId10"/>
    <p:sldId id="272" r:id="rId11"/>
    <p:sldId id="273" r:id="rId12"/>
    <p:sldId id="275" r:id="rId13"/>
    <p:sldId id="274" r:id="rId14"/>
    <p:sldId id="276" r:id="rId15"/>
    <p:sldId id="277" r:id="rId16"/>
    <p:sldId id="278" r:id="rId17"/>
    <p:sldId id="280" r:id="rId18"/>
    <p:sldId id="281" r:id="rId19"/>
    <p:sldId id="282" r:id="rId20"/>
    <p:sldId id="283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86441" autoAdjust="0"/>
  </p:normalViewPr>
  <p:slideViewPr>
    <p:cSldViewPr snapToGrid="0" snapToObjects="1">
      <p:cViewPr>
        <p:scale>
          <a:sx n="100" d="100"/>
          <a:sy n="100" d="100"/>
        </p:scale>
        <p:origin x="1512" y="228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-1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70A7B3-6D9A-D32F-C37D-0A08E5E379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AEFE2-278E-4F00-988D-FF366B59A3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1A3C0-6E99-4143-B1EA-7B2BD8A54105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0F62-7B3A-172A-6B1F-FF18BC85C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425F1-3546-A3D4-9AA0-2BB7AD5239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A6FE8-2354-46AB-AB7E-4AF09AD79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0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054C4C1-96CD-00BF-6300-0C39EFD8D13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1F8AA-0B9B-4B8B-BD16-ED5E603B2CA8}" type="datetime1">
              <a:rPr lang="en-US" smtClean="0"/>
              <a:t>11/20/2024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3A0139-FC33-55B6-4488-8470973B4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943100" y="3540919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/>
            </a:lvl1pPr>
          </a:lstStyle>
          <a:p>
            <a:fld id="{7BAAE8E6-3BAA-4DE4-9C64-4C79D6C8C7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4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DC3281F-739D-4553-9F01-D639C019D44D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33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3993846-1F42-4C63-8C75-D0D4CDDFF37B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8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874BF39-076D-4E1D-8108-748273F18561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885DB71-9E68-424D-AD23-A9B34D68CB65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43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213DEFC-CE21-4777-9578-0D98824BD337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3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A89E792-7325-41E0-A815-DA541E5B6D1B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0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96B7690-B083-4386-88C5-A98B75D85FBC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8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D03D58-4167-441A-8D00-82AB7D452F16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2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79984C-0D61-46F8-84CD-6EBF3B19A71F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569954B-9699-4708-B1BA-0E2553B7D20E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5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023308D-1AC8-4554-8FDA-32F679D1806F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6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36B1382-9E17-4762-B06D-9891367B8AC8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0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1E18496-6BFB-4ECC-AA7F-CC81C18465EA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C344934-58B9-4BD3-B556-0F43F08B1DC2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3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2CFA75A-5788-45F9-94B8-E61634DCAA2E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35B586-9C72-0B74-9E90-CE043870B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ED276-7BDF-4415-9879-703DD7B27E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3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1236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71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36792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6712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96611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691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29706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76558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70625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771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FCF153-6C79-4C1F-F793-F5CEB90964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ED276-7BDF-4415-9879-703DD7B27E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0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834105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694173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8917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9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960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89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33671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9360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468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0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356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14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9095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73630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9315464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16130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92831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014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103593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6343128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700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201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2677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302450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203517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198549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99840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939367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010404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7684477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15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89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83028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96860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F77505-1553-8E21-3D64-24261F4866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435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9A3B5-395C-0165-5F3A-5F3015D9BC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80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18C43-C93A-3C01-9566-41E37D2403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71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2D141-7DF1-929B-1433-161AEF922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879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061569-22F1-31E7-AE1A-1921A98DD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26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F38F15-F7B1-ACF5-9827-BB4FFBC1FB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206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063CC7-5296-6F74-8D23-1EE5FE938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580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37EAF6-081C-FEFA-34AE-60E3F1EE06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659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21890F-91C7-DAEF-D248-5D5EA810C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2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7934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32B618-9D7B-744C-46F4-7952A05DF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53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A0941-F1D8-3892-4888-046F0D0A4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833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C982B-A6D2-9555-E02C-408D2A8D69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303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9CEF8-8B99-DBE7-85B9-E806A6697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785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30C68C-CC4F-32B5-2055-D5103812BC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862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3462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7950882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3862129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0418853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27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6251552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64801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961763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07AD0E-A128-D63C-7984-C39E271C54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106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02531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184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08691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96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D5BC617-FA92-4476-C6ED-28F88E41993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EAEAE-4163-857A-1E54-6027FB56F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275" y="62392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ED276-7BDF-4415-9879-703DD7B27E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60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CE26732-1B6F-BB46-922B-B33305D83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32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D6B1AB3-F915-4886-EAAE-44E4B98DD9EC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067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8B1AEDB-393F-2872-9669-DF9DEEE186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381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F15C251-57CE-16B9-700C-0F5F3FF68A4E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643312-9AB4-B6A7-302C-EBF5C179C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90058"/>
            <a:ext cx="713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114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C47E9-2B08-E2D6-B1C3-364D5450B1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291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517" y="1947671"/>
            <a:ext cx="7336965" cy="838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PROBLEM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653" y="3171446"/>
            <a:ext cx="3770692" cy="247040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Parsa Mohammadpour</a:t>
            </a: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Hesam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Mumivand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Fard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Saeed Terik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Rahbari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Moghadam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November 2024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90EBA-01B2-40E7-CEC1-AD075CE607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A57B-9B95-EF86-46EA-84D6FF4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8" y="1357607"/>
            <a:ext cx="2141238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PSUEDOCODE: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630897-BB02-3082-FFEB-5FC6A357CF7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21436" y="2676400"/>
            <a:ext cx="8194089" cy="15052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FOR LONGEST PATH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D710CE-2018-CA8D-44AA-037FE520D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387656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08F70-0505-3D43-3037-CA5A131C248F}"/>
              </a:ext>
            </a:extLst>
          </p:cNvPr>
          <p:cNvSpPr txBox="1"/>
          <p:nvPr/>
        </p:nvSpPr>
        <p:spPr>
          <a:xfrm>
            <a:off x="770638" y="1936619"/>
            <a:ext cx="36551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Initialize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-1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Initialize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None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each node `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in the graph: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Call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longest_path_recursive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[], 0)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Update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i_path_len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Update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i_path_list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A2AC6B-E2F4-0617-ECD1-20AF8EBEC7D6}"/>
                  </a:ext>
                </a:extLst>
              </p:cNvPr>
              <p:cNvSpPr txBox="1"/>
              <p:nvPr/>
            </p:nvSpPr>
            <p:spPr>
              <a:xfrm>
                <a:off x="4570264" y="1855430"/>
                <a:ext cx="4100803" cy="4185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longest_path_recursive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(graph, node, visited, </a:t>
                </a:r>
              </a:p>
              <a:p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Initialize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-1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Initialize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None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Add the current node to the visited list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For each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vertic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graph: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node or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visited or (node,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Edges: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Continue to the next iteration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new_visited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visited.append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edge_weight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weight of edge (node,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longest_path_recursive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(graph,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new_visited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edge_weight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Update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i_path_len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Update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i_path_list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-1 then: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Return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visited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Return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A2AC6B-E2F4-0617-ECD1-20AF8EBEC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64" y="1855430"/>
                <a:ext cx="4100803" cy="4185761"/>
              </a:xfrm>
              <a:prstGeom prst="rect">
                <a:avLst/>
              </a:prstGeom>
              <a:blipFill>
                <a:blip r:embed="rId3"/>
                <a:stretch>
                  <a:fillRect l="-446" t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FBEFBED-3943-1343-9590-496E2CB243BC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C511A-249C-0979-44A0-589515298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9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 L -0.03732 -0.3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467892" y="520668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061680-8BFF-6C4A-33DA-71F0CC41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8" y="1594864"/>
            <a:ext cx="2141238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CASE: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EFCA95-CD1C-EF94-1BD4-2992483B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624913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4DA6D1-5AB3-D6C0-63A6-263F0ABB69F3}"/>
              </a:ext>
            </a:extLst>
          </p:cNvPr>
          <p:cNvSpPr txBox="1">
            <a:spLocks/>
          </p:cNvSpPr>
          <p:nvPr/>
        </p:nvSpPr>
        <p:spPr>
          <a:xfrm>
            <a:off x="1404148" y="2042679"/>
            <a:ext cx="472144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(DIRECTED ACYCLIC GRAPH)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1B5A4ADD-5220-C541-F92D-388245F1FE8E}"/>
              </a:ext>
            </a:extLst>
          </p:cNvPr>
          <p:cNvSpPr txBox="1">
            <a:spLocks/>
          </p:cNvSpPr>
          <p:nvPr/>
        </p:nvSpPr>
        <p:spPr>
          <a:xfrm>
            <a:off x="1057920" y="2072728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CBE92F-2F8E-44A9-9E51-5E7DA4DB9F9C}"/>
              </a:ext>
            </a:extLst>
          </p:cNvPr>
          <p:cNvSpPr txBox="1">
            <a:spLocks/>
          </p:cNvSpPr>
          <p:nvPr/>
        </p:nvSpPr>
        <p:spPr>
          <a:xfrm>
            <a:off x="2225801" y="2488061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TOPOLOGICAL ORDER</a:t>
            </a:r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28A15A09-A2DC-8CE1-4CF8-141C69E99FC1}"/>
              </a:ext>
            </a:extLst>
          </p:cNvPr>
          <p:cNvSpPr txBox="1">
            <a:spLocks/>
          </p:cNvSpPr>
          <p:nvPr/>
        </p:nvSpPr>
        <p:spPr>
          <a:xfrm>
            <a:off x="1879574" y="2518110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64F3122-266D-61B9-5D8E-C23A37BF8C9F}"/>
              </a:ext>
            </a:extLst>
          </p:cNvPr>
          <p:cNvSpPr txBox="1">
            <a:spLocks/>
          </p:cNvSpPr>
          <p:nvPr/>
        </p:nvSpPr>
        <p:spPr>
          <a:xfrm>
            <a:off x="2225801" y="3429000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NODES DO: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67C3316F-CB1C-FDE5-EC7E-4EE7CEAB4AE6}"/>
              </a:ext>
            </a:extLst>
          </p:cNvPr>
          <p:cNvSpPr txBox="1">
            <a:spLocks/>
          </p:cNvSpPr>
          <p:nvPr/>
        </p:nvSpPr>
        <p:spPr>
          <a:xfrm>
            <a:off x="1879574" y="3459049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351CBB8-2389-2D56-E6A4-9BFD36B022F3}"/>
              </a:ext>
            </a:extLst>
          </p:cNvPr>
          <p:cNvSpPr txBox="1">
            <a:spLocks/>
          </p:cNvSpPr>
          <p:nvPr/>
        </p:nvSpPr>
        <p:spPr>
          <a:xfrm>
            <a:off x="3018408" y="3920714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 DISTANCE LIST TO -INF</a:t>
            </a: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6D5CEF2C-9B14-B968-3A62-A8A5F14A6E78}"/>
              </a:ext>
            </a:extLst>
          </p:cNvPr>
          <p:cNvSpPr txBox="1">
            <a:spLocks/>
          </p:cNvSpPr>
          <p:nvPr/>
        </p:nvSpPr>
        <p:spPr>
          <a:xfrm>
            <a:off x="2672181" y="3950763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34BEE6-19AB-1CA1-F86E-34830714213C}"/>
              </a:ext>
            </a:extLst>
          </p:cNvPr>
          <p:cNvSpPr txBox="1">
            <a:spLocks/>
          </p:cNvSpPr>
          <p:nvPr/>
        </p:nvSpPr>
        <p:spPr>
          <a:xfrm>
            <a:off x="3018408" y="4442477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TOPOLOGICAL ORDER STACK </a:t>
            </a:r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90ECF574-AABC-DBB4-9EB2-CFEA6A17A821}"/>
              </a:ext>
            </a:extLst>
          </p:cNvPr>
          <p:cNvSpPr txBox="1">
            <a:spLocks/>
          </p:cNvSpPr>
          <p:nvPr/>
        </p:nvSpPr>
        <p:spPr>
          <a:xfrm>
            <a:off x="2672181" y="4472526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F4C9CF6-E3B4-1CFE-BF72-78872AF4E72A}"/>
              </a:ext>
            </a:extLst>
          </p:cNvPr>
          <p:cNvSpPr txBox="1">
            <a:spLocks/>
          </p:cNvSpPr>
          <p:nvPr/>
        </p:nvSpPr>
        <p:spPr>
          <a:xfrm>
            <a:off x="3018408" y="2896983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IN STACK</a:t>
            </a: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9C1B58BA-E08C-9479-1F07-6A09ECF9D482}"/>
              </a:ext>
            </a:extLst>
          </p:cNvPr>
          <p:cNvSpPr txBox="1">
            <a:spLocks/>
          </p:cNvSpPr>
          <p:nvPr/>
        </p:nvSpPr>
        <p:spPr>
          <a:xfrm>
            <a:off x="2672181" y="2927032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61A9BA9-215B-9FAB-D867-49159C3E80F4}"/>
              </a:ext>
            </a:extLst>
          </p:cNvPr>
          <p:cNvSpPr txBox="1">
            <a:spLocks/>
          </p:cNvSpPr>
          <p:nvPr/>
        </p:nvSpPr>
        <p:spPr>
          <a:xfrm>
            <a:off x="3018408" y="5065998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DISTANCE LIST</a:t>
            </a:r>
          </a:p>
        </p:txBody>
      </p:sp>
      <p:sp>
        <p:nvSpPr>
          <p:cNvPr id="21" name="Subtitle 3">
            <a:extLst>
              <a:ext uri="{FF2B5EF4-FFF2-40B4-BE49-F238E27FC236}">
                <a16:creationId xmlns:a16="http://schemas.microsoft.com/office/drawing/2014/main" id="{B10E7387-45D1-4EFC-84F0-74E952E2FB47}"/>
              </a:ext>
            </a:extLst>
          </p:cNvPr>
          <p:cNvSpPr txBox="1">
            <a:spLocks/>
          </p:cNvSpPr>
          <p:nvPr/>
        </p:nvSpPr>
        <p:spPr>
          <a:xfrm>
            <a:off x="2672181" y="5017066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1408D-B391-7330-3BEA-F212C7C9C415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39766-4B94-5026-FA04-2673033CF7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9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467892" y="485156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061680-8BFF-6C4A-33DA-71F0CC41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7" y="1506084"/>
            <a:ext cx="2815941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PSUEDOCODE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EFCA95-CD1C-EF94-1BD4-2992483B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536133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1408D-B391-7330-3BEA-F212C7C9C415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0EC31-5EC8-93FB-0954-558D399C6813}"/>
              </a:ext>
            </a:extLst>
          </p:cNvPr>
          <p:cNvSpPr txBox="1"/>
          <p:nvPr/>
        </p:nvSpPr>
        <p:spPr>
          <a:xfrm>
            <a:off x="467892" y="2190201"/>
            <a:ext cx="39966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longestPath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(V, Stack, visited):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for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in V: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if (visited[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] = False):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topologicalSortUtil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, V, Stack, visited) </a:t>
            </a:r>
          </a:p>
          <a:p>
            <a:endParaRPr lang="en-US" sz="1200" dirty="0">
              <a:solidFill>
                <a:srgbClr val="00206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-1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for node in V: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node_max_path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longestPathNode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(node)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max(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node_max_path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)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return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endParaRPr lang="en-US" sz="1200" dirty="0">
              <a:solidFill>
                <a:srgbClr val="00206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8582F-40E4-D7C4-1C83-A0C588F54965}"/>
              </a:ext>
            </a:extLst>
          </p:cNvPr>
          <p:cNvSpPr txBox="1"/>
          <p:nvPr/>
        </p:nvSpPr>
        <p:spPr>
          <a:xfrm>
            <a:off x="4384664" y="3285785"/>
            <a:ext cx="3701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longestPathNode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(node, V, Stack, visited):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[-infinity for each node in V]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[node] = 0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while 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len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(Stack) &gt; 0):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u =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Stack.pop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()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if 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[u] != -infinity):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for v in u’s in-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neighbour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   if 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[v]] &lt;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[u] + weight(v, u)):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[v] =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[u] + weight(v, u)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return max(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5BA38-2EDA-4009-AF81-A70684C8E6C4}"/>
              </a:ext>
            </a:extLst>
          </p:cNvPr>
          <p:cNvSpPr txBox="1"/>
          <p:nvPr/>
        </p:nvSpPr>
        <p:spPr>
          <a:xfrm>
            <a:off x="4384664" y="1870529"/>
            <a:ext cx="3879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topologicalSort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(node, V, Stack, visited):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visited[node] = True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for u in node’s out-neighbors: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if (not visited[u]):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topologicalSort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(u, V, Stack, visited)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Stack.append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3C4098-63A2-1514-66C8-04A8C2D41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>
            <a:extLst>
              <a:ext uri="{FF2B5EF4-FFF2-40B4-BE49-F238E27FC236}">
                <a16:creationId xmlns:a16="http://schemas.microsoft.com/office/drawing/2014/main" id="{D0629ADF-FDF4-81EE-2ECA-4D77787DD692}"/>
              </a:ext>
            </a:extLst>
          </p:cNvPr>
          <p:cNvSpPr txBox="1"/>
          <p:nvPr/>
        </p:nvSpPr>
        <p:spPr>
          <a:xfrm>
            <a:off x="818408" y="3429000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850FFA-F83A-3432-6FFF-148AA95B179E}"/>
              </a:ext>
            </a:extLst>
          </p:cNvPr>
          <p:cNvSpPr txBox="1">
            <a:spLocks/>
          </p:cNvSpPr>
          <p:nvPr/>
        </p:nvSpPr>
        <p:spPr>
          <a:xfrm>
            <a:off x="283463" y="384048"/>
            <a:ext cx="2797088" cy="95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76D5A-A8AF-7BB7-90ED-E9BB20A073CE}"/>
              </a:ext>
            </a:extLst>
          </p:cNvPr>
          <p:cNvSpPr txBox="1"/>
          <p:nvPr/>
        </p:nvSpPr>
        <p:spPr>
          <a:xfrm>
            <a:off x="740662" y="2690336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8478A-4035-E431-C070-281460B9CF33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61306-84A2-2E7F-A1E0-450C34FF532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DF65B-BC96-41AA-5F9F-A47B53C7E7A4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A908C-4B37-1331-2C9C-30E882F0E4F6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D142B5-5E61-5B64-7AFC-65FD7B4A04C7}"/>
              </a:ext>
            </a:extLst>
          </p:cNvPr>
          <p:cNvSpPr txBox="1"/>
          <p:nvPr/>
        </p:nvSpPr>
        <p:spPr>
          <a:xfrm>
            <a:off x="447364" y="4290552"/>
            <a:ext cx="293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9757AC-9047-CF88-C163-F7BA5D339853}"/>
              </a:ext>
            </a:extLst>
          </p:cNvPr>
          <p:cNvSpPr txBox="1"/>
          <p:nvPr/>
        </p:nvSpPr>
        <p:spPr>
          <a:xfrm>
            <a:off x="716027" y="3429000"/>
            <a:ext cx="36340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51F8D-A3B6-46D9-D349-3B88637A032F}"/>
              </a:ext>
            </a:extLst>
          </p:cNvPr>
          <p:cNvSpPr txBox="1"/>
          <p:nvPr/>
        </p:nvSpPr>
        <p:spPr>
          <a:xfrm>
            <a:off x="447364" y="343614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FBE47-2F70-7B85-3125-69554DDDE89D}"/>
              </a:ext>
            </a:extLst>
          </p:cNvPr>
          <p:cNvSpPr txBox="1"/>
          <p:nvPr/>
        </p:nvSpPr>
        <p:spPr>
          <a:xfrm>
            <a:off x="472000" y="5091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EA4CF0-EA36-59DF-B0D6-3610C654C2DB}"/>
              </a:ext>
            </a:extLst>
          </p:cNvPr>
          <p:cNvSpPr txBox="1"/>
          <p:nvPr/>
        </p:nvSpPr>
        <p:spPr>
          <a:xfrm>
            <a:off x="740662" y="5058180"/>
            <a:ext cx="36093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D07A44-DA2E-3EF6-D571-2A94F8F6AF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20486 0.0942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0.22778 -0.1701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6" grpId="1"/>
      <p:bldP spid="7" grpId="0"/>
      <p:bldP spid="7" grpId="1"/>
      <p:bldP spid="8" grpId="0"/>
      <p:bldP spid="8" grpId="1"/>
      <p:bldP spid="9" grpId="0"/>
      <p:bldP spid="10" grpId="0"/>
      <p:bldP spid="10" grpId="1"/>
      <p:bldP spid="11" grpId="0"/>
      <p:bldP spid="11" grpId="1"/>
      <p:bldP spid="15" grpId="0"/>
      <p:bldP spid="15" grpId="1"/>
      <p:bldP spid="18" grpId="0"/>
      <p:bldP spid="18" grpId="1"/>
      <p:bldP spid="19" grpId="1"/>
      <p:bldP spid="19" grpId="2"/>
      <p:bldP spid="23" grpId="0"/>
      <p:bldP spid="23" grpId="1"/>
      <p:bldP spid="2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2D0D56-467D-CCEB-7054-DF7A61D2570B}"/>
              </a:ext>
            </a:extLst>
          </p:cNvPr>
          <p:cNvSpPr txBox="1"/>
          <p:nvPr/>
        </p:nvSpPr>
        <p:spPr>
          <a:xfrm>
            <a:off x="424410" y="513324"/>
            <a:ext cx="709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0B4241-6307-E257-0696-5A7E5891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7" y="1361810"/>
            <a:ext cx="2762675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8F296F4D-DEC3-E3AE-1FB5-8A41B655A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391859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BABEA3-F9C5-852D-5C75-B2849F136E7B}"/>
              </a:ext>
            </a:extLst>
          </p:cNvPr>
          <p:cNvSpPr txBox="1">
            <a:spLocks/>
          </p:cNvSpPr>
          <p:nvPr/>
        </p:nvSpPr>
        <p:spPr>
          <a:xfrm>
            <a:off x="2211278" y="2255583"/>
            <a:ext cx="472144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C7131C83-EABD-D841-5EC2-1A9E24DD438B}"/>
              </a:ext>
            </a:extLst>
          </p:cNvPr>
          <p:cNvSpPr txBox="1">
            <a:spLocks/>
          </p:cNvSpPr>
          <p:nvPr/>
        </p:nvSpPr>
        <p:spPr>
          <a:xfrm>
            <a:off x="1865050" y="2285632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173696-3D61-0482-D38B-B5FAAAE07069}"/>
              </a:ext>
            </a:extLst>
          </p:cNvPr>
          <p:cNvSpPr txBox="1">
            <a:spLocks/>
          </p:cNvSpPr>
          <p:nvPr/>
        </p:nvSpPr>
        <p:spPr>
          <a:xfrm>
            <a:off x="2211277" y="2700965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N!</a:t>
            </a:r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F5479ACC-53D1-0A67-7390-6AF35A59C356}"/>
              </a:ext>
            </a:extLst>
          </p:cNvPr>
          <p:cNvSpPr txBox="1">
            <a:spLocks/>
          </p:cNvSpPr>
          <p:nvPr/>
        </p:nvSpPr>
        <p:spPr>
          <a:xfrm>
            <a:off x="1865050" y="2731014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22477-2C07-FC04-DA95-75F6CE126416}"/>
              </a:ext>
            </a:extLst>
          </p:cNvPr>
          <p:cNvSpPr txBox="1">
            <a:spLocks/>
          </p:cNvSpPr>
          <p:nvPr/>
        </p:nvSpPr>
        <p:spPr>
          <a:xfrm>
            <a:off x="1404148" y="3661551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5D66CD3D-38D0-A1BC-7BE2-44C0C39833B7}"/>
              </a:ext>
            </a:extLst>
          </p:cNvPr>
          <p:cNvSpPr txBox="1">
            <a:spLocks/>
          </p:cNvSpPr>
          <p:nvPr/>
        </p:nvSpPr>
        <p:spPr>
          <a:xfrm>
            <a:off x="1057921" y="3691600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BDBD832-2F18-163F-D738-42851F08E199}"/>
              </a:ext>
            </a:extLst>
          </p:cNvPr>
          <p:cNvSpPr txBox="1">
            <a:spLocks/>
          </p:cNvSpPr>
          <p:nvPr/>
        </p:nvSpPr>
        <p:spPr>
          <a:xfrm>
            <a:off x="2196755" y="4153265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id="{F0443865-2D63-B44C-5F57-1DEA697F72CD}"/>
              </a:ext>
            </a:extLst>
          </p:cNvPr>
          <p:cNvSpPr txBox="1">
            <a:spLocks/>
          </p:cNvSpPr>
          <p:nvPr/>
        </p:nvSpPr>
        <p:spPr>
          <a:xfrm>
            <a:off x="1850528" y="4183314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BF51E7C-A2EB-FCAF-2691-175E4DA9FFFF}"/>
              </a:ext>
            </a:extLst>
          </p:cNvPr>
          <p:cNvSpPr txBox="1">
            <a:spLocks/>
          </p:cNvSpPr>
          <p:nvPr/>
        </p:nvSpPr>
        <p:spPr>
          <a:xfrm>
            <a:off x="2196755" y="4675028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08D7A24A-65B3-093D-E11B-48F2B116337E}"/>
              </a:ext>
            </a:extLst>
          </p:cNvPr>
          <p:cNvSpPr txBox="1">
            <a:spLocks/>
          </p:cNvSpPr>
          <p:nvPr/>
        </p:nvSpPr>
        <p:spPr>
          <a:xfrm>
            <a:off x="1850528" y="4705077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620C506-1C31-CE2B-A426-05DCE65F3CD7}"/>
              </a:ext>
            </a:extLst>
          </p:cNvPr>
          <p:cNvSpPr txBox="1">
            <a:spLocks/>
          </p:cNvSpPr>
          <p:nvPr/>
        </p:nvSpPr>
        <p:spPr>
          <a:xfrm>
            <a:off x="2211276" y="3126735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NP-HARD</a:t>
            </a:r>
          </a:p>
        </p:txBody>
      </p:sp>
      <p:sp>
        <p:nvSpPr>
          <p:cNvPr id="20" name="Subtitle 3">
            <a:extLst>
              <a:ext uri="{FF2B5EF4-FFF2-40B4-BE49-F238E27FC236}">
                <a16:creationId xmlns:a16="http://schemas.microsoft.com/office/drawing/2014/main" id="{5DD400AB-C558-3006-D86D-FD7338DDB1FF}"/>
              </a:ext>
            </a:extLst>
          </p:cNvPr>
          <p:cNvSpPr txBox="1">
            <a:spLocks/>
          </p:cNvSpPr>
          <p:nvPr/>
        </p:nvSpPr>
        <p:spPr>
          <a:xfrm>
            <a:off x="1865049" y="3156784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6BDAD3C-1FF7-398E-A60E-2798E80E8B16}"/>
              </a:ext>
            </a:extLst>
          </p:cNvPr>
          <p:cNvSpPr txBox="1">
            <a:spLocks/>
          </p:cNvSpPr>
          <p:nvPr/>
        </p:nvSpPr>
        <p:spPr>
          <a:xfrm>
            <a:off x="2196755" y="5298549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DISTANCE LIST</a:t>
            </a:r>
          </a:p>
        </p:txBody>
      </p:sp>
      <p:sp>
        <p:nvSpPr>
          <p:cNvPr id="22" name="Subtitle 3">
            <a:extLst>
              <a:ext uri="{FF2B5EF4-FFF2-40B4-BE49-F238E27FC236}">
                <a16:creationId xmlns:a16="http://schemas.microsoft.com/office/drawing/2014/main" id="{74A17232-D57F-F15F-576B-DC8B8244FFB5}"/>
              </a:ext>
            </a:extLst>
          </p:cNvPr>
          <p:cNvSpPr txBox="1">
            <a:spLocks/>
          </p:cNvSpPr>
          <p:nvPr/>
        </p:nvSpPr>
        <p:spPr>
          <a:xfrm>
            <a:off x="1850528" y="5249617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4FB4EE-1682-CB86-BC6F-906DC0836F8A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3A52AC6-FA78-4E22-6537-0B4242B5264C}"/>
              </a:ext>
            </a:extLst>
          </p:cNvPr>
          <p:cNvSpPr txBox="1">
            <a:spLocks/>
          </p:cNvSpPr>
          <p:nvPr/>
        </p:nvSpPr>
        <p:spPr>
          <a:xfrm>
            <a:off x="1383982" y="1863642"/>
            <a:ext cx="472144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DAG</a:t>
            </a:r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F3D4A827-FDD3-3F23-222B-83FE547EF2A9}"/>
              </a:ext>
            </a:extLst>
          </p:cNvPr>
          <p:cNvSpPr txBox="1">
            <a:spLocks/>
          </p:cNvSpPr>
          <p:nvPr/>
        </p:nvSpPr>
        <p:spPr>
          <a:xfrm>
            <a:off x="1037754" y="1893691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FBC7FC9-8F51-6291-8281-EE02B98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364" y="1257308"/>
            <a:ext cx="4318971" cy="32392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A0E24B9-CD51-B35D-B2FB-80DD0DFE7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363" y="1422561"/>
            <a:ext cx="4182431" cy="31368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ED7287-8FCC-ED61-752A-88AA616C3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  <p:bldP spid="19" grpId="0"/>
      <p:bldP spid="21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022840" y="3070092"/>
            <a:ext cx="709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FE5678-3C0E-1C8B-BDD2-77AF4BE77BD5}"/>
              </a:ext>
            </a:extLst>
          </p:cNvPr>
          <p:cNvSpPr txBox="1">
            <a:spLocks/>
          </p:cNvSpPr>
          <p:nvPr/>
        </p:nvSpPr>
        <p:spPr>
          <a:xfrm>
            <a:off x="283462" y="384048"/>
            <a:ext cx="2566269" cy="87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>
                <a:solidFill>
                  <a:srgbClr val="002060"/>
                </a:solidFill>
              </a:rPr>
              <a:t>OUTLINE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4005-9317-5E40-F693-ABDEE7A22D6B}"/>
              </a:ext>
            </a:extLst>
          </p:cNvPr>
          <p:cNvSpPr txBox="1"/>
          <p:nvPr/>
        </p:nvSpPr>
        <p:spPr>
          <a:xfrm>
            <a:off x="528218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AC4CA7-5304-6BA9-0D33-8F13E80AA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-0.21545 0.2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-0.25555 0.291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8" grpId="2"/>
      <p:bldP spid="19" grpId="0"/>
      <p:bldP spid="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74066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30B7-E2E0-1F0E-A3CD-F17C90D18B55}"/>
              </a:ext>
            </a:extLst>
          </p:cNvPr>
          <p:cNvSpPr txBox="1"/>
          <p:nvPr/>
        </p:nvSpPr>
        <p:spPr>
          <a:xfrm>
            <a:off x="740663" y="2688081"/>
            <a:ext cx="367606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930F3-1F0F-77B9-83D9-E55BB2F4F53A}"/>
              </a:ext>
            </a:extLst>
          </p:cNvPr>
          <p:cNvSpPr txBox="1"/>
          <p:nvPr/>
        </p:nvSpPr>
        <p:spPr>
          <a:xfrm>
            <a:off x="740664" y="3504055"/>
            <a:ext cx="38313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A8E86-EB5C-09BA-8E8B-FFBA46A93406}"/>
              </a:ext>
            </a:extLst>
          </p:cNvPr>
          <p:cNvSpPr txBox="1"/>
          <p:nvPr/>
        </p:nvSpPr>
        <p:spPr>
          <a:xfrm>
            <a:off x="740664" y="4391072"/>
            <a:ext cx="39952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6D9B-76EA-A5B9-0CF0-04ED3F1F5F5C}"/>
              </a:ext>
            </a:extLst>
          </p:cNvPr>
          <p:cNvSpPr txBox="1"/>
          <p:nvPr/>
        </p:nvSpPr>
        <p:spPr>
          <a:xfrm>
            <a:off x="740664" y="5270944"/>
            <a:ext cx="36760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54E9B-62C4-951D-BFC1-430CF110F32F}"/>
              </a:ext>
            </a:extLst>
          </p:cNvPr>
          <p:cNvSpPr txBox="1"/>
          <p:nvPr/>
        </p:nvSpPr>
        <p:spPr>
          <a:xfrm>
            <a:off x="528218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212B3-709F-E242-F7D5-A008DCA6459A}"/>
              </a:ext>
            </a:extLst>
          </p:cNvPr>
          <p:cNvSpPr txBox="1"/>
          <p:nvPr/>
        </p:nvSpPr>
        <p:spPr>
          <a:xfrm>
            <a:off x="5291328" y="2681985"/>
            <a:ext cx="367606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323C75-A7FF-5C2B-3B41-218560D1B879}"/>
              </a:ext>
            </a:extLst>
          </p:cNvPr>
          <p:cNvSpPr txBox="1"/>
          <p:nvPr/>
        </p:nvSpPr>
        <p:spPr>
          <a:xfrm>
            <a:off x="5282184" y="3498056"/>
            <a:ext cx="39952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570EE-B74B-FA4E-FCDF-ECA66BE8E661}"/>
              </a:ext>
            </a:extLst>
          </p:cNvPr>
          <p:cNvSpPr txBox="1"/>
          <p:nvPr/>
        </p:nvSpPr>
        <p:spPr>
          <a:xfrm>
            <a:off x="5282184" y="4381976"/>
            <a:ext cx="36852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64A84-111B-50E3-8B11-CB6525C54B22}"/>
              </a:ext>
            </a:extLst>
          </p:cNvPr>
          <p:cNvSpPr txBox="1"/>
          <p:nvPr/>
        </p:nvSpPr>
        <p:spPr>
          <a:xfrm>
            <a:off x="5282184" y="5270944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6313B-E24E-083F-4A3F-6B4F0394372E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FA278-32E7-163B-73E6-CD046BC3451D}"/>
              </a:ext>
            </a:extLst>
          </p:cNvPr>
          <p:cNvSpPr txBox="1"/>
          <p:nvPr/>
        </p:nvSpPr>
        <p:spPr>
          <a:xfrm>
            <a:off x="472000" y="351120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65766-3305-A937-E527-FE69B19B8743}"/>
              </a:ext>
            </a:extLst>
          </p:cNvPr>
          <p:cNvSpPr txBox="1"/>
          <p:nvPr/>
        </p:nvSpPr>
        <p:spPr>
          <a:xfrm>
            <a:off x="472000" y="442067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61CAEA-0D35-17D2-ED53-7C42D912700A}"/>
              </a:ext>
            </a:extLst>
          </p:cNvPr>
          <p:cNvSpPr txBox="1"/>
          <p:nvPr/>
        </p:nvSpPr>
        <p:spPr>
          <a:xfrm>
            <a:off x="471999" y="527286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3A9A4D-9370-130F-70D1-EAEF43B08836}"/>
              </a:ext>
            </a:extLst>
          </p:cNvPr>
          <p:cNvSpPr txBox="1"/>
          <p:nvPr/>
        </p:nvSpPr>
        <p:spPr>
          <a:xfrm>
            <a:off x="4976946" y="269997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EF5806-3836-0181-CF5A-1FDE8A8B2D19}"/>
              </a:ext>
            </a:extLst>
          </p:cNvPr>
          <p:cNvSpPr txBox="1"/>
          <p:nvPr/>
        </p:nvSpPr>
        <p:spPr>
          <a:xfrm>
            <a:off x="4976946" y="34999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11F180-2AE0-6B16-7555-E4CD6C9A75B0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0FE805-AB27-05E8-9A0A-E85819489596}"/>
              </a:ext>
            </a:extLst>
          </p:cNvPr>
          <p:cNvSpPr txBox="1"/>
          <p:nvPr/>
        </p:nvSpPr>
        <p:spPr>
          <a:xfrm>
            <a:off x="4976946" y="44094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FC12BE-7E0D-E0EE-03AA-BBE3E45CB844}"/>
              </a:ext>
            </a:extLst>
          </p:cNvPr>
          <p:cNvSpPr txBox="1"/>
          <p:nvPr/>
        </p:nvSpPr>
        <p:spPr>
          <a:xfrm>
            <a:off x="4976946" y="525971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C02C5-15E4-C1E3-946F-E4C2AD1EA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78 -0.00463 L 0.26823 0.2745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2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7" grpId="0"/>
      <p:bldP spid="7" grpId="1"/>
      <p:bldP spid="7" grpId="2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248" y="2630911"/>
            <a:ext cx="5381503" cy="159617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 TO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260" y="1543300"/>
            <a:ext cx="4243388" cy="1385888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 (CONNECT NODES)</a:t>
            </a:r>
            <a:endParaRPr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BAB8D-FF43-ACEA-98AA-8710316CD4CF}"/>
              </a:ext>
            </a:extLst>
          </p:cNvPr>
          <p:cNvSpPr txBox="1">
            <a:spLocks/>
          </p:cNvSpPr>
          <p:nvPr/>
        </p:nvSpPr>
        <p:spPr>
          <a:xfrm>
            <a:off x="250161" y="2738992"/>
            <a:ext cx="5381503" cy="3329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Graphs: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6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vs. Undirected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4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Undirected to Directed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6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Weighted vs. Unweighted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UNWEIGHTED to weighted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CYCLIC VS. ACYCLIC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C07212-A8BA-D778-D65F-E5681A693E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49 -0.26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3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7C7E7E5B-3175-3AE6-1400-63B6731F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81" y="836618"/>
            <a:ext cx="5381503" cy="159617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 TO GRAPHS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663FF-58A8-B9E0-E72B-DCE52F95E6FC}"/>
              </a:ext>
            </a:extLst>
          </p:cNvPr>
          <p:cNvSpPr txBox="1">
            <a:spLocks/>
          </p:cNvSpPr>
          <p:nvPr/>
        </p:nvSpPr>
        <p:spPr>
          <a:xfrm>
            <a:off x="156767" y="1879729"/>
            <a:ext cx="4382223" cy="168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LIST Edges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B03D0A-E9BE-F643-0C51-AFA3197CEB20}"/>
              </a:ext>
            </a:extLst>
          </p:cNvPr>
          <p:cNvSpPr txBox="1">
            <a:spLocks/>
          </p:cNvSpPr>
          <p:nvPr/>
        </p:nvSpPr>
        <p:spPr>
          <a:xfrm>
            <a:off x="156767" y="3427899"/>
            <a:ext cx="4382223" cy="168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TOPOLOGICAL ORDER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UNIQUE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609E1-28A7-99D4-A49D-0D98FD05A71B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43105-472C-CCD4-DE04-8C672C1084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0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2776081" y="3090066"/>
            <a:ext cx="60487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30B7-E2E0-1F0E-A3CD-F17C90D18B55}"/>
              </a:ext>
            </a:extLst>
          </p:cNvPr>
          <p:cNvSpPr txBox="1"/>
          <p:nvPr/>
        </p:nvSpPr>
        <p:spPr>
          <a:xfrm>
            <a:off x="740664" y="2688081"/>
            <a:ext cx="368468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C1318-5565-712C-8CCB-1BAEBA43A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7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1 -0.0037 L -0.39011 -0.24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74" y="-1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0.23645 0.127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636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7" grpId="3"/>
      <p:bldP spid="8" grpId="0"/>
      <p:bldP spid="8" grpId="1"/>
      <p:bldP spid="8" grpId="2"/>
      <p:bldP spid="20" grpId="0"/>
      <p:bldP spid="20" grpId="1"/>
      <p:bldP spid="23" grpId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030" y="2630911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72632" y="1757686"/>
                <a:ext cx="6365875" cy="246856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PATH: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 OF EDGES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ARE VERTICES OF GRAPH</a:t>
                </a:r>
              </a:p>
              <a:p>
                <a:pPr lvl="3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REPETITION</a:t>
                </a:r>
              </a:p>
              <a:p>
                <a:pPr lvl="3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WEIGHT: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SUMMATION OF ALL EDGES WEIGHT IN PATH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72632" y="1757686"/>
                <a:ext cx="6365875" cy="2468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BAB8D-FF43-ACEA-98AA-8710316CD4CF}"/>
              </a:ext>
            </a:extLst>
          </p:cNvPr>
          <p:cNvSpPr txBox="1">
            <a:spLocks/>
          </p:cNvSpPr>
          <p:nvPr/>
        </p:nvSpPr>
        <p:spPr>
          <a:xfrm>
            <a:off x="397354" y="3998038"/>
            <a:ext cx="6252770" cy="2150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Longest path: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 between two vertices with highest PATH WIGHT 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UNWEIGHTED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between two vertices with highest VERTICES COUNT</a:t>
            </a:r>
            <a:endParaRPr lang="en-US" sz="1200" kern="1200" cap="all" baseline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B60CF2-CDF7-AEB3-7A0A-2A5C006BE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14861 -0.26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1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1949570" y="3090066"/>
            <a:ext cx="71944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D09B4-1AA1-7137-C962-D7CC5B79AEEC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9C624-DFA0-EA35-5E00-C0D6FB0208EE}"/>
              </a:ext>
            </a:extLst>
          </p:cNvPr>
          <p:cNvSpPr txBox="1"/>
          <p:nvPr/>
        </p:nvSpPr>
        <p:spPr>
          <a:xfrm>
            <a:off x="740663" y="3504055"/>
            <a:ext cx="36933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0530-F672-F235-7DD0-79D62FC4B1BF}"/>
              </a:ext>
            </a:extLst>
          </p:cNvPr>
          <p:cNvSpPr txBox="1"/>
          <p:nvPr/>
        </p:nvSpPr>
        <p:spPr>
          <a:xfrm>
            <a:off x="472000" y="3511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E3B5-D96D-B621-7056-6522CCE94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1 -0.0037 L -0.32379 -0.10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58" y="-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27552 -0.0078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7" grpId="2"/>
      <p:bldP spid="20" grpId="0"/>
      <p:bldP spid="20" grpId="1"/>
      <p:bldP spid="23" grpId="0"/>
      <p:bldP spid="34" grpId="0"/>
      <p:bldP spid="3" grpId="0"/>
      <p:bldP spid="3" grpId="1"/>
      <p:bldP spid="4" grpId="0"/>
      <p:bldP spid="4" grpId="1"/>
      <p:bldP spid="4" grpId="2"/>
      <p:bldP spid="5" grpId="0"/>
      <p:bldP spid="5" grpId="1"/>
      <p:bldP spid="5" grpId="2"/>
      <p:bldP spid="5" grpId="3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91C8-4717-4A4B-7583-509DB67E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11" y="3047200"/>
            <a:ext cx="5432638" cy="763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APPLICATION &amp; CHALLENGES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695EE0-6189-8EB0-2D53-C02D5DFF812F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0642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PATH WITH ALL N VERTICES IN IT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 FOR LONGEST</a:t>
            </a:r>
            <a:r>
              <a:rPr lang="en-US" sz="1000" kern="1200" cap="all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endParaRPr lang="en-US" sz="1000" kern="1200" cap="all" baseline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COMPLETE Graph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NEGATIVE INTEGERS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CONTAINS ALL VERTICES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FOR LONGEST PATH</a:t>
            </a:r>
          </a:p>
          <a:p>
            <a:pPr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lvl="1"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PROBLEM IS NP-HARD</a:t>
            </a:r>
          </a:p>
          <a:p>
            <a:pPr lvl="2"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Np-hard vs. np-complete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DEA7E-9EB7-F279-0DD2-953DA0CA87C8}"/>
              </a:ext>
            </a:extLst>
          </p:cNvPr>
          <p:cNvSpPr txBox="1"/>
          <p:nvPr/>
        </p:nvSpPr>
        <p:spPr>
          <a:xfrm>
            <a:off x="527707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0D3135-9B01-8E87-E85D-AE9BF2E1F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1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-0.24427 -0.3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740662" y="2690336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D09B4-1AA1-7137-C962-D7CC5B79AEEC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9C624-DFA0-EA35-5E00-C0D6FB0208EE}"/>
              </a:ext>
            </a:extLst>
          </p:cNvPr>
          <p:cNvSpPr txBox="1"/>
          <p:nvPr/>
        </p:nvSpPr>
        <p:spPr>
          <a:xfrm>
            <a:off x="2225615" y="3285785"/>
            <a:ext cx="6918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>
                  <a:lumMod val="50000"/>
                </a:schemeClr>
              </a:buClr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0530-F672-F235-7DD0-79D62FC4B1BF}"/>
              </a:ext>
            </a:extLst>
          </p:cNvPr>
          <p:cNvSpPr txBox="1"/>
          <p:nvPr/>
        </p:nvSpPr>
        <p:spPr>
          <a:xfrm>
            <a:off x="472000" y="3511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35C84-0A1F-84CB-BC86-454546C616D3}"/>
              </a:ext>
            </a:extLst>
          </p:cNvPr>
          <p:cNvSpPr txBox="1"/>
          <p:nvPr/>
        </p:nvSpPr>
        <p:spPr>
          <a:xfrm>
            <a:off x="740662" y="4232541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828A8-AE14-C0D2-B3B0-B693DE1AD064}"/>
              </a:ext>
            </a:extLst>
          </p:cNvPr>
          <p:cNvSpPr txBox="1"/>
          <p:nvPr/>
        </p:nvSpPr>
        <p:spPr>
          <a:xfrm>
            <a:off x="447364" y="4290552"/>
            <a:ext cx="293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07A4A-7864-73AA-101B-8BE0065807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3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48148E-6 L -0.33958 -0.07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28924 -0.0694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2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20" grpId="0"/>
      <p:bldP spid="20" grpId="1"/>
      <p:bldP spid="23" grpId="0"/>
      <p:bldP spid="34" grpId="0"/>
      <p:bldP spid="34" grpId="1"/>
      <p:bldP spid="3" grpId="0"/>
      <p:bldP spid="3" grpId="1"/>
      <p:bldP spid="4" grpId="0"/>
      <p:bldP spid="4" grpId="1"/>
      <p:bldP spid="4" grpId="2"/>
      <p:bldP spid="4" grpId="3"/>
      <p:bldP spid="5" grpId="1"/>
      <p:bldP spid="5" grpId="2"/>
      <p:bldP spid="5" grpId="3" build="allAtOnce"/>
      <p:bldP spid="6" grpId="1"/>
      <p:bldP spid="6" grpId="2"/>
      <p:bldP spid="6" grpId="3"/>
      <p:bldP spid="9" grpId="0"/>
      <p:bldP spid="9" grpId="1"/>
    </p:bldLst>
  </p:timing>
</p:sld>
</file>

<file path=ppt/theme/theme1.xml><?xml version="1.0" encoding="utf-8"?>
<a:theme xmlns:a="http://schemas.openxmlformats.org/drawingml/2006/main" name="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 Mathematics_ Graph Theory and Networks - 12th Grade by Slidesgo</Template>
  <TotalTime>655</TotalTime>
  <Words>1016</Words>
  <Application>Microsoft Office PowerPoint</Application>
  <PresentationFormat>On-screen Show (4:3)</PresentationFormat>
  <Paragraphs>332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32" baseType="lpstr">
      <vt:lpstr>Albert Sans</vt:lpstr>
      <vt:lpstr>Arial</vt:lpstr>
      <vt:lpstr>Cambria Math</vt:lpstr>
      <vt:lpstr>Cascadia Code Light</vt:lpstr>
      <vt:lpstr>DM Sans</vt:lpstr>
      <vt:lpstr>Lato</vt:lpstr>
      <vt:lpstr>Mulish</vt:lpstr>
      <vt:lpstr>Nunito Light</vt:lpstr>
      <vt:lpstr>Proxima Nova</vt:lpstr>
      <vt:lpstr>Proxima Nova Semibold</vt:lpstr>
      <vt:lpstr>Times New Roman</vt:lpstr>
      <vt:lpstr>Discrete Mathematics: Graph Theory and Networks - 12th Grade by Slidesgo</vt:lpstr>
      <vt:lpstr>Slidesgo Final Pages</vt:lpstr>
      <vt:lpstr>1_Discrete Mathematics: Graph Theory and Networks - 12th Grade by Slidesgo</vt:lpstr>
      <vt:lpstr>1_Slidesgo Final Pages</vt:lpstr>
      <vt:lpstr>2_Discrete Mathematics: Graph Theory and Networks - 12th Grade by Slidesgo</vt:lpstr>
      <vt:lpstr>2_Slidesgo Final Pages</vt:lpstr>
      <vt:lpstr>LONGEST PATH PROBLEM</vt:lpstr>
      <vt:lpstr>OUTLINE</vt:lpstr>
      <vt:lpstr>INTRODUCTION TO GRAPH</vt:lpstr>
      <vt:lpstr>INTRODUCTION TO GRAPHS</vt:lpstr>
      <vt:lpstr>OUTLINE</vt:lpstr>
      <vt:lpstr>DEFENITION OF LONGEST PATH</vt:lpstr>
      <vt:lpstr>OUTLINE</vt:lpstr>
      <vt:lpstr>APPLICATION &amp; CHALLENGES</vt:lpstr>
      <vt:lpstr>OUTLINE</vt:lpstr>
      <vt:lpstr>PSUEDOCODE:</vt:lpstr>
      <vt:lpstr>SPECIAL CASE:</vt:lpstr>
      <vt:lpstr>DAG PSUEDOCODE</vt:lpstr>
      <vt:lpstr>PowerPoint Presentation</vt:lpstr>
      <vt:lpstr>TIME COMPLEXITY: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Path Problem</dc:title>
  <dc:subject/>
  <dc:creator/>
  <cp:keywords/>
  <dc:description>generated using python-pptx</dc:description>
  <cp:lastModifiedBy>parsa mohammadpour</cp:lastModifiedBy>
  <cp:revision>33</cp:revision>
  <dcterms:created xsi:type="dcterms:W3CDTF">2013-01-27T09:14:16Z</dcterms:created>
  <dcterms:modified xsi:type="dcterms:W3CDTF">2024-11-20T12:36:28Z</dcterms:modified>
  <cp:category/>
</cp:coreProperties>
</file>