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21" r:id="rId2"/>
    <p:sldMasterId id="2147483724" r:id="rId3"/>
    <p:sldMasterId id="2147483748" r:id="rId4"/>
    <p:sldMasterId id="2147483751" r:id="rId5"/>
    <p:sldMasterId id="2147483775" r:id="rId6"/>
  </p:sldMasterIdLst>
  <p:sldIdLst>
    <p:sldId id="256" r:id="rId7"/>
    <p:sldId id="270" r:id="rId8"/>
    <p:sldId id="257" r:id="rId9"/>
    <p:sldId id="272" r:id="rId10"/>
    <p:sldId id="273" r:id="rId11"/>
    <p:sldId id="275" r:id="rId12"/>
    <p:sldId id="274" r:id="rId13"/>
    <p:sldId id="276" r:id="rId14"/>
    <p:sldId id="27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88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2039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123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71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679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671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9661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9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2970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7655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7062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7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69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4105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94173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8917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9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60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9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33671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6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46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0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56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14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909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73630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3154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613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92831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014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03593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34312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700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0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267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30245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0351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19854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9984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9367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01040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684477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1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89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302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6860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64243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59458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071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9187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626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206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9605580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084659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83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934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18353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28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983303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588785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32862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462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795088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862129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418853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25155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64801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961763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4389106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262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0253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184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8691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6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5760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5032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7067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138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711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3829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517" y="1947671"/>
            <a:ext cx="7336965" cy="838200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636" y="3171446"/>
            <a:ext cx="3538727" cy="24704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Parsa Mohammadpour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Mumivand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Saeed Terik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Moghadam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November 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Longest Path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Find the longest simple path between two nodes in a graph.</a:t>
            </a:r>
          </a:p>
          <a:p>
            <a:r>
              <a:rPr dirty="0"/>
              <a:t>Key Challenge: Paths cannot repeat nodes or edges.</a:t>
            </a:r>
          </a:p>
          <a:p>
            <a:r>
              <a:rPr dirty="0"/>
              <a:t>Comparison with Shortest Path Problem: The longest path is often NP-Hard.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Applications in Data Science:</a:t>
            </a:r>
          </a:p>
          <a:p>
            <a:r>
              <a:t>- Network Analysis: Modeling connections and influence.</a:t>
            </a:r>
          </a:p>
          <a:p>
            <a:r>
              <a:t>- Project Scheduling: Critical path method for tasks.</a:t>
            </a:r>
          </a:p>
          <a:p>
            <a:r>
              <a:t>- Clustering: Influence propagation, community detection.</a:t>
            </a:r>
          </a:p>
          <a:p>
            <a:r>
              <a:t>- Optimization: Path-based optimization in logistics.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Longest Path in Directed Acyclic Graphs (DAGs)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DAGs: Directed Acyclic Graphs with no cycles.</a:t>
            </a:r>
          </a:p>
          <a:p>
            <a:r>
              <a:t>Efficient Solution:</a:t>
            </a:r>
          </a:p>
          <a:p>
            <a:r>
              <a:t>- Topological sorting + Dynamic Programming</a:t>
            </a:r>
            <a:br/>
            <a:r>
              <a:t>- Time Complexity: O(V + E) (V=vertices, E=edges)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Longest Path in General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General Graphs: Can contain cycles, making the problem NP-hard.</a:t>
            </a:r>
          </a:p>
          <a:p>
            <a:r>
              <a:t>Challenges:</a:t>
            </a:r>
          </a:p>
          <a:p>
            <a:r>
              <a:t>- Exponential time complexity for brute force solutions.</a:t>
            </a:r>
          </a:p>
          <a:p>
            <a:r>
              <a:t>- Approximation algorithms/heuristics may provide feasible solutions.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NP-Hardness of the Longest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longest path problem is NP-hard in general graphs.</a:t>
            </a:r>
          </a:p>
          <a:p>
            <a:r>
              <a:t>Challenges:</a:t>
            </a:r>
          </a:p>
          <a:p>
            <a:r>
              <a:t>- Path enumeration and exponential growth in possible paths.</a:t>
            </a:r>
          </a:p>
          <a:p>
            <a:r>
              <a:t>- No known polynomial-time algorithms for general graphs.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Approaches to Solve Longest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Approaches to Solve the Longest Path Problem:</a:t>
            </a:r>
          </a:p>
          <a:p>
            <a:r>
              <a:t>- Dynamic Programming: For Directed Acyclic Graphs (DAGs).</a:t>
            </a:r>
          </a:p>
          <a:p>
            <a:r>
              <a:t>- Backtracking: For small graphs.</a:t>
            </a:r>
          </a:p>
          <a:p>
            <a:r>
              <a:t>- Approximation Algorithms: For large graphs.</a:t>
            </a:r>
          </a:p>
          <a:p>
            <a:r>
              <a:t>- Greedy Algorithms: Fast but not optimal.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Applications of Longest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Applications in Data Science:</a:t>
            </a:r>
          </a:p>
          <a:p>
            <a:r>
              <a:t>- Project Management: Critical Path Method for task scheduling.</a:t>
            </a:r>
          </a:p>
          <a:p>
            <a:r>
              <a:t>- Social Network Analysis: Identifying key influencers.</a:t>
            </a:r>
          </a:p>
          <a:p>
            <a:r>
              <a:t>- Logistics Networks: Optimizing data transmission routes.</a:t>
            </a:r>
          </a:p>
          <a:p>
            <a:r>
              <a:t>- Bioinformatics: Analyzing molecular pathways.</a:t>
            </a:r>
          </a:p>
          <a:p>
            <a:r>
              <a:t>- Recommendation Systems: Influence propagation or content spreading.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Longest Path in a Social Network</a:t>
            </a:r>
          </a:p>
          <a:p>
            <a:r>
              <a:t>Goal: Identify key influencers or longest chain of interactions.</a:t>
            </a:r>
          </a:p>
          <a:p>
            <a:r>
              <a:t>Algorithm Used: Approximation or heuristic.</a:t>
            </a:r>
          </a:p>
          <a:p>
            <a:r>
              <a:t>Outcome: Insights into user behavior or network influence.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Open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in Solving Longest Path:</a:t>
            </a:r>
          </a:p>
          <a:p>
            <a:r>
              <a:t>- Scalability issues with large graphs.</a:t>
            </a:r>
          </a:p>
          <a:p>
            <a:r>
              <a:t>- Real-time computation challenges.</a:t>
            </a:r>
          </a:p>
          <a:p>
            <a:r>
              <a:t>- Future research: Better heuristics, large-scale graph processing.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r>
              <a:t>- Longest path is a fundamental graph problem.</a:t>
            </a:r>
          </a:p>
          <a:p>
            <a:r>
              <a:t>- It is NP-hard in general graphs but solvable in DAGs.</a:t>
            </a:r>
          </a:p>
          <a:p>
            <a:r>
              <a:t>- Many real-world applications in data science.</a:t>
            </a:r>
          </a:p>
          <a:p>
            <a:r>
              <a:t>- Active research in algorithms and optimizations.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30F3-1F0F-77B9-83D9-E55BB2F4F53A}"/>
              </a:ext>
            </a:extLst>
          </p:cNvPr>
          <p:cNvSpPr txBox="1"/>
          <p:nvPr/>
        </p:nvSpPr>
        <p:spPr>
          <a:xfrm>
            <a:off x="740664" y="350405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A8E86-EB5C-09BA-8E8B-FFBA46A93406}"/>
              </a:ext>
            </a:extLst>
          </p:cNvPr>
          <p:cNvSpPr txBox="1"/>
          <p:nvPr/>
        </p:nvSpPr>
        <p:spPr>
          <a:xfrm>
            <a:off x="740664" y="4391072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6D9B-76EA-A5B9-0CF0-04ED3F1F5F5C}"/>
              </a:ext>
            </a:extLst>
          </p:cNvPr>
          <p:cNvSpPr txBox="1"/>
          <p:nvPr/>
        </p:nvSpPr>
        <p:spPr>
          <a:xfrm>
            <a:off x="740664" y="5270944"/>
            <a:ext cx="32552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54E9B-62C4-951D-BFC1-430CF110F32F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212B3-709F-E242-F7D5-A008DCA6459A}"/>
              </a:ext>
            </a:extLst>
          </p:cNvPr>
          <p:cNvSpPr txBox="1"/>
          <p:nvPr/>
        </p:nvSpPr>
        <p:spPr>
          <a:xfrm>
            <a:off x="5291328" y="268198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23C75-A7FF-5C2B-3B41-218560D1B879}"/>
              </a:ext>
            </a:extLst>
          </p:cNvPr>
          <p:cNvSpPr txBox="1"/>
          <p:nvPr/>
        </p:nvSpPr>
        <p:spPr>
          <a:xfrm>
            <a:off x="5282184" y="3498056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570EE-B74B-FA4E-FCDF-ECA66BE8E661}"/>
              </a:ext>
            </a:extLst>
          </p:cNvPr>
          <p:cNvSpPr txBox="1"/>
          <p:nvPr/>
        </p:nvSpPr>
        <p:spPr>
          <a:xfrm>
            <a:off x="5282184" y="4381976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64A84-111B-50E3-8B11-CB6525C54B22}"/>
              </a:ext>
            </a:extLst>
          </p:cNvPr>
          <p:cNvSpPr txBox="1"/>
          <p:nvPr/>
        </p:nvSpPr>
        <p:spPr>
          <a:xfrm>
            <a:off x="5282184" y="5270944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6313B-E24E-083F-4A3F-6B4F0394372E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FA278-32E7-163B-73E6-CD046BC3451D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65766-3305-A937-E527-FE69B19B8743}"/>
              </a:ext>
            </a:extLst>
          </p:cNvPr>
          <p:cNvSpPr txBox="1"/>
          <p:nvPr/>
        </p:nvSpPr>
        <p:spPr>
          <a:xfrm>
            <a:off x="472000" y="442067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1CAEA-0D35-17D2-ED53-7C42D912700A}"/>
              </a:ext>
            </a:extLst>
          </p:cNvPr>
          <p:cNvSpPr txBox="1"/>
          <p:nvPr/>
        </p:nvSpPr>
        <p:spPr>
          <a:xfrm>
            <a:off x="471999" y="527286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3A9A4D-9370-130F-70D1-EAEF43B08836}"/>
              </a:ext>
            </a:extLst>
          </p:cNvPr>
          <p:cNvSpPr txBox="1"/>
          <p:nvPr/>
        </p:nvSpPr>
        <p:spPr>
          <a:xfrm>
            <a:off x="4976946" y="26999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F5806-3836-0181-CF5A-1FDE8A8B2D19}"/>
              </a:ext>
            </a:extLst>
          </p:cNvPr>
          <p:cNvSpPr txBox="1"/>
          <p:nvPr/>
        </p:nvSpPr>
        <p:spPr>
          <a:xfrm>
            <a:off x="4976946" y="34999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1F180-2AE0-6B16-7555-E4CD6C9A75B0}"/>
              </a:ext>
            </a:extLst>
          </p:cNvPr>
          <p:cNvSpPr txBox="1"/>
          <p:nvPr/>
        </p:nvSpPr>
        <p:spPr>
          <a:xfrm>
            <a:off x="4976946" y="17914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FE805-AB27-05E8-9A0A-E85819489596}"/>
              </a:ext>
            </a:extLst>
          </p:cNvPr>
          <p:cNvSpPr txBox="1"/>
          <p:nvPr/>
        </p:nvSpPr>
        <p:spPr>
          <a:xfrm>
            <a:off x="4976946" y="4409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C12BE-7E0D-E0EE-03AA-BBE3E45CB844}"/>
              </a:ext>
            </a:extLst>
          </p:cNvPr>
          <p:cNvSpPr txBox="1"/>
          <p:nvPr/>
        </p:nvSpPr>
        <p:spPr>
          <a:xfrm>
            <a:off x="4976946" y="525971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78 -0.00463 L 0.31857 0.2701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48" y="2630911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58950"/>
            <a:ext cx="4243388" cy="1385888"/>
          </a:xfrm>
        </p:spPr>
        <p:txBody>
          <a:bodyPr>
            <a:normAutofit/>
          </a:bodyPr>
          <a:lstStyle/>
          <a:p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Graphs: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(vertices)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dges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(connect nodes)</a:t>
            </a:r>
            <a:endParaRPr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329185" y="3429000"/>
            <a:ext cx="4242816" cy="2150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Graphs: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vs. Undirected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Undirected to Directed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vs. 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 to weighted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CYCLIC VS. ACYCLIC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49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2776080" y="3090066"/>
            <a:ext cx="4297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27616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27983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 -0.0037 L -0.33576 -0.25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-1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28507 0.130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65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3"/>
      <p:bldP spid="8" grpId="0"/>
      <p:bldP spid="8" grpId="1"/>
      <p:bldP spid="8" grpId="2"/>
      <p:bldP spid="20" grpId="0"/>
      <p:bldP spid="20" grpId="1"/>
      <p:bldP spid="23" grpId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30" y="2630911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72632" y="1757686"/>
                <a:ext cx="6365875" cy="24685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PATH: 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OF EDGES</a:t>
                </a: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are vertices of graph</a:t>
                </a: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repetition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WEIGHT:</a:t>
                </a: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SUMMATION OF ALL EDGES WEIGHT IN PATH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72632" y="1757686"/>
                <a:ext cx="6365875" cy="2468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397354" y="3998038"/>
            <a:ext cx="6252770" cy="215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Longest path: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PATH WIGHT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VERTICES COUNT</a:t>
            </a:r>
            <a:endParaRPr lang="en-US" sz="12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23674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14861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2776080" y="3090066"/>
            <a:ext cx="51774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740664" y="3504055"/>
            <a:ext cx="26236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1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 -0.0037 L -0.35451 -0.1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27552 -0.007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2"/>
      <p:bldP spid="20" grpId="0"/>
      <p:bldP spid="20" grpId="1"/>
      <p:bldP spid="23" grpId="0"/>
      <p:bldP spid="34" grpId="0"/>
      <p:bldP spid="3" grpId="0"/>
      <p:bldP spid="3" grpId="1"/>
      <p:bldP spid="4" grpId="0"/>
      <p:bldP spid="4" grpId="1"/>
      <p:bldP spid="4" grpId="2"/>
      <p:bldP spid="5" grpId="0"/>
      <p:bldP spid="5" grpId="1"/>
      <p:bldP spid="5" grpId="2"/>
      <p:bldP spid="5" grpId="3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4171177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Application &amp;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064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PATH WITH ALL N VERTICES IN IT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 FOR LONGEST</a:t>
            </a:r>
            <a:r>
              <a:rPr lang="en-US" sz="1000" kern="1200" cap="all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10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COMPLETE Graph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NEGATIVE INTEGERS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CONTAINS ALL VERTICES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FOR LONGEST PATH</a:t>
            </a:r>
          </a:p>
          <a:p>
            <a:pPr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 IS NP-HARD</a:t>
            </a:r>
          </a:p>
          <a:p>
            <a:pPr lvl="2"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 vs. np-complete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35759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2384597" y="3285785"/>
            <a:ext cx="5111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35C84-0A1F-84CB-BC86-454546C616D3}"/>
              </a:ext>
            </a:extLst>
          </p:cNvPr>
          <p:cNvSpPr txBox="1"/>
          <p:nvPr/>
        </p:nvSpPr>
        <p:spPr>
          <a:xfrm>
            <a:off x="740662" y="4232541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828A8-AE14-C0D2-B3B0-B693DE1AD064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86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31198 -0.068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8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8924 -0.0694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20" grpId="0"/>
      <p:bldP spid="20" grpId="1"/>
      <p:bldP spid="23" grpId="0"/>
      <p:bldP spid="34" grpId="0"/>
      <p:bldP spid="34" grpId="1"/>
      <p:bldP spid="3" grpId="0"/>
      <p:bldP spid="3" grpId="1"/>
      <p:bldP spid="4" grpId="0"/>
      <p:bldP spid="4" grpId="1"/>
      <p:bldP spid="4" grpId="2"/>
      <p:bldP spid="4" grpId="3"/>
      <p:bldP spid="5" grpId="1"/>
      <p:bldP spid="5" grpId="2"/>
      <p:bldP spid="5" grpId="3" build="allAtOnce"/>
      <p:bldP spid="6" grpId="1"/>
      <p:bldP spid="6" grpId="2"/>
      <p:bldP spid="6" grpId="3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57B-9B95-EF86-46EA-84D6FF4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357607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PSUEDOCODE: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0897-BB02-3082-FFEB-5FC6A357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21436" y="2676400"/>
            <a:ext cx="8194089" cy="15052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LONGEST PATH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D710CE-2018-CA8D-44AA-037FE520D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87656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8F70-0505-3D43-3037-CA5A131C248F}"/>
              </a:ext>
            </a:extLst>
          </p:cNvPr>
          <p:cNvSpPr txBox="1"/>
          <p:nvPr/>
        </p:nvSpPr>
        <p:spPr>
          <a:xfrm>
            <a:off x="770638" y="1936619"/>
            <a:ext cx="3655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-1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None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node `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in the graph: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Call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longest_path_recursive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[], 0)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/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node, visited,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-1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None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 the current node to the visited list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each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graph: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node or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visited or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Continue to the next iteration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visited.append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weight of edge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 then: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visited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blipFill>
                <a:blip r:embed="rId2"/>
                <a:stretch>
                  <a:fillRect l="-446" t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FBEFBED-3943-1343-9590-496E2CB243BC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21301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0.03732 -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1"/>
    </p:bldLst>
  </p:timing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 Mathematics_ Graph Theory and Networks - 12th Grade by Slidesgo</Template>
  <TotalTime>368</TotalTime>
  <Words>998</Words>
  <Application>Microsoft Office PowerPoint</Application>
  <PresentationFormat>On-screen Show (4:3)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Albert Sans</vt:lpstr>
      <vt:lpstr>Arial</vt:lpstr>
      <vt:lpstr>Cambria Math</vt:lpstr>
      <vt:lpstr>DM Sans</vt:lpstr>
      <vt:lpstr>Lato</vt:lpstr>
      <vt:lpstr>Mulish</vt:lpstr>
      <vt:lpstr>Nunito Light</vt:lpstr>
      <vt:lpstr>Proxima Nova</vt:lpstr>
      <vt:lpstr>Proxima Nova Semibold</vt:lpstr>
      <vt:lpstr>Times New Roman</vt:lpstr>
      <vt:lpstr>Discrete Mathematics: Graph Theory and Networks - 12th Grade by Slidesgo</vt:lpstr>
      <vt:lpstr>Slidesgo Final Pages</vt:lpstr>
      <vt:lpstr>1_Discrete Mathematics: Graph Theory and Networks - 12th Grade by Slidesgo</vt:lpstr>
      <vt:lpstr>1_Slidesgo Final Pages</vt:lpstr>
      <vt:lpstr>2_Discrete Mathematics: Graph Theory and Networks - 12th Grade by Slidesgo</vt:lpstr>
      <vt:lpstr>2_Slidesgo Final Pages</vt:lpstr>
      <vt:lpstr>Longest Path Problem</vt:lpstr>
      <vt:lpstr>OUTLINE</vt:lpstr>
      <vt:lpstr>Introduction to Graph</vt:lpstr>
      <vt:lpstr>OUTLINE</vt:lpstr>
      <vt:lpstr>Definition Of Longest Path</vt:lpstr>
      <vt:lpstr>OUTLINE</vt:lpstr>
      <vt:lpstr>Application &amp; Challenges</vt:lpstr>
      <vt:lpstr>OUTLINE</vt:lpstr>
      <vt:lpstr>PSUEDOCODE:</vt:lpstr>
      <vt:lpstr>What is the Longest Path Problem?</vt:lpstr>
      <vt:lpstr>Importance in Data Science</vt:lpstr>
      <vt:lpstr>Longest Path in Directed Acyclic Graphs (DAGs)</vt:lpstr>
      <vt:lpstr>Longest Path in General Graphs</vt:lpstr>
      <vt:lpstr>NP-Hardness of the Longest Path Problem</vt:lpstr>
      <vt:lpstr>Approaches to Solve Longest Path</vt:lpstr>
      <vt:lpstr>Applications of Longest Path Problem</vt:lpstr>
      <vt:lpstr>Case Study (Optional)</vt:lpstr>
      <vt:lpstr>Challenges and Open Problems</vt:lpstr>
      <vt:lpstr>Conclusion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Path Problem</dc:title>
  <dc:subject/>
  <dc:creator/>
  <cp:keywords/>
  <dc:description>generated using python-pptx</dc:description>
  <cp:lastModifiedBy>parsa mohammadpour</cp:lastModifiedBy>
  <cp:revision>11</cp:revision>
  <dcterms:created xsi:type="dcterms:W3CDTF">2013-01-27T09:14:16Z</dcterms:created>
  <dcterms:modified xsi:type="dcterms:W3CDTF">2024-11-19T19:13:31Z</dcterms:modified>
  <cp:category/>
</cp:coreProperties>
</file>