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5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  <p:sldMasterId id="2147483721" r:id="rId2"/>
    <p:sldMasterId id="2147483724" r:id="rId3"/>
    <p:sldMasterId id="2147483748" r:id="rId4"/>
    <p:sldMasterId id="2147483751" r:id="rId5"/>
    <p:sldMasterId id="2147483775" r:id="rId6"/>
  </p:sldMasterIdLst>
  <p:notesMasterIdLst>
    <p:notesMasterId r:id="rId40"/>
  </p:notesMasterIdLst>
  <p:handoutMasterIdLst>
    <p:handoutMasterId r:id="rId41"/>
  </p:handoutMasterIdLst>
  <p:sldIdLst>
    <p:sldId id="256" r:id="rId7"/>
    <p:sldId id="270" r:id="rId8"/>
    <p:sldId id="257" r:id="rId9"/>
    <p:sldId id="279" r:id="rId10"/>
    <p:sldId id="272" r:id="rId11"/>
    <p:sldId id="273" r:id="rId12"/>
    <p:sldId id="275" r:id="rId13"/>
    <p:sldId id="274" r:id="rId14"/>
    <p:sldId id="276" r:id="rId15"/>
    <p:sldId id="277" r:id="rId16"/>
    <p:sldId id="278" r:id="rId17"/>
    <p:sldId id="280" r:id="rId18"/>
    <p:sldId id="281" r:id="rId19"/>
    <p:sldId id="282" r:id="rId20"/>
    <p:sldId id="283" r:id="rId21"/>
    <p:sldId id="284" r:id="rId22"/>
    <p:sldId id="285" r:id="rId23"/>
    <p:sldId id="288" r:id="rId24"/>
    <p:sldId id="290" r:id="rId25"/>
    <p:sldId id="289" r:id="rId26"/>
    <p:sldId id="293" r:id="rId27"/>
    <p:sldId id="292" r:id="rId28"/>
    <p:sldId id="303" r:id="rId29"/>
    <p:sldId id="296" r:id="rId30"/>
    <p:sldId id="304" r:id="rId31"/>
    <p:sldId id="297" r:id="rId32"/>
    <p:sldId id="298" r:id="rId33"/>
    <p:sldId id="299" r:id="rId34"/>
    <p:sldId id="305" r:id="rId35"/>
    <p:sldId id="300" r:id="rId36"/>
    <p:sldId id="306" r:id="rId37"/>
    <p:sldId id="301" r:id="rId38"/>
    <p:sldId id="302" r:id="rId3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7" autoAdjust="0"/>
    <p:restoredTop sz="86441" autoAdjust="0"/>
  </p:normalViewPr>
  <p:slideViewPr>
    <p:cSldViewPr snapToGrid="0" snapToObjects="1">
      <p:cViewPr varScale="1">
        <p:scale>
          <a:sx n="61" d="100"/>
          <a:sy n="61" d="100"/>
        </p:scale>
        <p:origin x="84" y="888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-1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70A7B3-6D9A-D32F-C37D-0A08E5E379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AEFE2-278E-4F00-988D-FF366B59A3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01A3C0-6E99-4143-B1EA-7B2BD8A54105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0F62-7B3A-172A-6B1F-FF18BC85CB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425F1-3546-A3D4-9AA0-2BB7AD5239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A6FE8-2354-46AB-AB7E-4AF09AD79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02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054C4C1-96CD-00BF-6300-0C39EFD8D13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1F8AA-0B9B-4B8B-BD16-ED5E603B2CA8}" type="datetime1">
              <a:rPr lang="en-US" smtClean="0"/>
              <a:t>11/20/2024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3A0139-FC33-55B6-4488-8470973B4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943100" y="3540919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/>
            </a:lvl1pPr>
          </a:lstStyle>
          <a:p>
            <a:fld id="{7BAAE8E6-3BAA-4DE4-9C64-4C79D6C8C7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444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DC3281F-739D-4553-9F01-D639C019D44D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>
                <a:solidFill>
                  <a:srgbClr val="002060"/>
                </a:solidFill>
              </a:rPr>
              <a:pPr/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33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3993846-1F42-4C63-8C75-D0D4CDDFF37B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8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874BF39-076D-4E1D-8108-748273F18561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885DB71-9E68-424D-AD23-A9B34D68CB65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43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213DEFC-CE21-4777-9578-0D98824BD337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63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A89E792-7325-41E0-A815-DA541E5B6D1B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0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96B7690-B083-4386-88C5-A98B75D85FBC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8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4D03D58-4167-441A-8D00-82AB7D452F16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22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79984C-0D61-46F8-84CD-6EBF3B19A71F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34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569954B-9699-4708-B1BA-0E2553B7D20E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65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023308D-1AC8-4554-8FDA-32F679D1806F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62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36B1382-9E17-4762-B06D-9891367B8AC8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04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1E18496-6BFB-4ECC-AA7F-CC81C18465EA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9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C344934-58B9-4BD3-B556-0F43F08B1DC2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3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AAE8E6-3BAA-4DE4-9C64-4C79D6C8C7A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2CFA75A-5788-45F9-94B8-E61634DCAA2E}" type="datetime1">
              <a:rPr lang="en-US" smtClean="0"/>
              <a:t>11/20/2024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958500"/>
            <a:ext cx="75438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4265100"/>
            <a:ext cx="459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1162757"/>
            <a:ext cx="10581139" cy="10007385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35B586-9C72-0B74-9E90-CE043870BD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ED276-7BDF-4415-9879-703DD7B27E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3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86016"/>
            <a:ext cx="6576000" cy="1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3896384"/>
            <a:ext cx="6576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21236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713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894955"/>
            <a:ext cx="10544675" cy="10807737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36792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86712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96611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6919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29706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2275403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3701069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5126732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658533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3084200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4509851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76558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894956"/>
            <a:ext cx="10532835" cy="10595613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170625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3265581"/>
            <a:ext cx="10500633" cy="10670172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997119"/>
            <a:ext cx="7966392" cy="389204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771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728333"/>
            <a:ext cx="62178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9500"/>
            <a:ext cx="1652100" cy="1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5063000"/>
            <a:ext cx="62178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FCF153-6C79-4C1F-F793-F5CEB90964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ED276-7BDF-4415-9879-703DD7B27E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20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7528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22031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4550840"/>
            <a:ext cx="3661800" cy="1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834105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694173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08917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293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960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6189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958500"/>
            <a:ext cx="75438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4265100"/>
            <a:ext cx="459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1162757"/>
            <a:ext cx="10581139" cy="10007385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9336711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728333"/>
            <a:ext cx="62178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9500"/>
            <a:ext cx="1652100" cy="1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5063000"/>
            <a:ext cx="62178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9360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2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3203376"/>
            <a:ext cx="9442425" cy="10947035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4" y="284652"/>
            <a:ext cx="406275" cy="751433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468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02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2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3203376"/>
            <a:ext cx="9442425" cy="10947035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4" y="284652"/>
            <a:ext cx="406275" cy="751433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3566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374491"/>
            <a:ext cx="3888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76370"/>
            <a:ext cx="9969999" cy="7616971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6" y="908700"/>
            <a:ext cx="8770525" cy="5757467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51458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719333"/>
            <a:ext cx="3668400" cy="1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2162457"/>
            <a:ext cx="3668400" cy="3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1111333"/>
            <a:ext cx="3476400" cy="46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256049"/>
            <a:ext cx="1609774" cy="3521941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6" y="5914734"/>
            <a:ext cx="406275" cy="751433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9095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981061"/>
            <a:ext cx="7717500" cy="2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2523497"/>
            <a:ext cx="9741411" cy="11740657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736307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5" y="-3166447"/>
            <a:ext cx="8971639" cy="12988676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9315464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516130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86016"/>
            <a:ext cx="6576000" cy="1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3896384"/>
            <a:ext cx="6576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692831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90144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894955"/>
            <a:ext cx="10544675" cy="10807737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103593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6343128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7007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6201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82677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2302450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2275403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3701069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5126732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658533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3084200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4509851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2035175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894956"/>
            <a:ext cx="10532835" cy="10595613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8198549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3265581"/>
            <a:ext cx="10500633" cy="10670172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997119"/>
            <a:ext cx="7966392" cy="389204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99840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7528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22031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4550840"/>
            <a:ext cx="3661800" cy="1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4939367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1010404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7684477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415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89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374491"/>
            <a:ext cx="3888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76370"/>
            <a:ext cx="9969999" cy="7616971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6" y="908700"/>
            <a:ext cx="8770525" cy="5757467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83028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96860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958500"/>
            <a:ext cx="7543800" cy="23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4265100"/>
            <a:ext cx="4592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1162757"/>
            <a:ext cx="10581139" cy="10007385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F77505-1553-8E21-3D64-24261F4866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435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728333"/>
            <a:ext cx="6217800" cy="22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1079500"/>
            <a:ext cx="1652100" cy="150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5063000"/>
            <a:ext cx="6217800" cy="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E9A3B5-395C-0165-5F3A-5F3015D9BC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580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2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3203376"/>
            <a:ext cx="9442425" cy="10947035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4" y="284652"/>
            <a:ext cx="406275" cy="751433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318C43-C93A-3C01-9566-41E37D2403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717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3479969"/>
            <a:ext cx="31419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2428167"/>
            <a:ext cx="3141900" cy="11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2D141-7DF1-929B-1433-161AEF922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879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374491"/>
            <a:ext cx="3888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76370"/>
            <a:ext cx="9969999" cy="7616971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6" y="908700"/>
            <a:ext cx="8770525" cy="5757467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061569-22F1-31E7-AE1A-1921A98DD4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26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719333"/>
            <a:ext cx="3668400" cy="1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2162457"/>
            <a:ext cx="3668400" cy="3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1111333"/>
            <a:ext cx="3476400" cy="46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256049"/>
            <a:ext cx="1609774" cy="3521941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6" y="5914734"/>
            <a:ext cx="406275" cy="751433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F38F15-F7B1-ACF5-9827-BB4FFBC1FB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206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981061"/>
            <a:ext cx="7717500" cy="2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2523497"/>
            <a:ext cx="9741411" cy="11740657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063CC7-5296-6F74-8D23-1EE5FE9385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5580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5" y="-3166447"/>
            <a:ext cx="8971639" cy="12988676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37EAF6-081C-FEFA-34AE-60E3F1EE06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659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21890F-91C7-DAEF-D248-5D5EA810C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32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719333"/>
            <a:ext cx="3668400" cy="1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2162457"/>
            <a:ext cx="3668400" cy="39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1111333"/>
            <a:ext cx="3476400" cy="46352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256049"/>
            <a:ext cx="1609774" cy="3521941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6" y="5914734"/>
            <a:ext cx="406275" cy="751433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479342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286016"/>
            <a:ext cx="6576000" cy="16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3896384"/>
            <a:ext cx="6576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32B618-9D7B-744C-46F4-7952A05DF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536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CA0941-F1D8-3892-4888-046F0D0A45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8334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894955"/>
            <a:ext cx="10544675" cy="10807737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6C982B-A6D2-9555-E02C-408D2A8D69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303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9CEF8-8B99-DBE7-85B9-E806A6697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785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30C68C-CC4F-32B5-2055-D5103812BC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8626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4852585"/>
            <a:ext cx="5812012" cy="1887983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3203376"/>
            <a:ext cx="9442425" cy="10646168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93462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621001"/>
            <a:ext cx="77040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7950882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2275403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3701069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5126732"/>
            <a:ext cx="67422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658533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3084200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4509851"/>
            <a:ext cx="6742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38621298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742391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4951700"/>
            <a:ext cx="288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702967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3911600"/>
            <a:ext cx="816600" cy="10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702967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3911601"/>
            <a:ext cx="2884800" cy="12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217651"/>
            <a:ext cx="8837200" cy="5851616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894956"/>
            <a:ext cx="10532835" cy="10595613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0418853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592600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2321889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4753867"/>
            <a:ext cx="23877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44502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3877133"/>
            <a:ext cx="2385300" cy="10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3265581"/>
            <a:ext cx="10500633" cy="10670172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997119"/>
            <a:ext cx="7966392" cy="389204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27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981061"/>
            <a:ext cx="7717500" cy="28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2523497"/>
            <a:ext cx="9741411" cy="11740657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62515522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7528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2203133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4550840"/>
            <a:ext cx="3661800" cy="10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731789"/>
            <a:ext cx="13880920" cy="9166267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5648019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521533"/>
            <a:ext cx="7318880" cy="5150192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416703"/>
            <a:ext cx="12699758" cy="6834555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09617630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5" y="-3166448"/>
            <a:ext cx="8971639" cy="13181579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07AD0E-A128-D63C-7984-C39E271C54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106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02531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26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184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675100"/>
            <a:ext cx="3699300" cy="39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232006"/>
            <a:ext cx="8808974" cy="5343495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5" y="-3166447"/>
            <a:ext cx="8971639" cy="12988676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08691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8300"/>
            <a:ext cx="9144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967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theme" Target="../theme/theme5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D5BC617-FA92-4476-C6ED-28F88E41993B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FEAEAE-4163-857A-1E54-6027FB56F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275" y="623923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ED276-7BDF-4415-9879-703DD7B27E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760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47" name="Google Shape;1447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CE26732-1B6F-BB46-922B-B33305D83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321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D6B1AB3-F915-4886-EAAE-44E4B98DD9EC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067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47" name="Google Shape;1447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8B1AEDB-393F-2872-9669-DF9DEEE1862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381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F15C251-57CE-16B9-700C-0F5F3FF68A4E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643312-9AB4-B6A7-302C-EBF5C179C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90058"/>
            <a:ext cx="713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8C1C19EF-3CC0-4DCC-A00B-DC9C0B1773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114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447" name="Google Shape;1447;p24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C47E9-2B08-E2D6-B1C3-364D5450B1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6166" y="10505"/>
            <a:ext cx="843510" cy="84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2910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517" y="1947671"/>
            <a:ext cx="7336965" cy="838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PROBLEM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6653" y="3171446"/>
            <a:ext cx="3770692" cy="2470402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Parsa Mohammadpour</a:t>
            </a:r>
          </a:p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Hesam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Mumivand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Fard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Saeed Terik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Rahbari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Moghadam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November 2024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90EBA-01B2-40E7-CEC1-AD075CE607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A57B-9B95-EF86-46EA-84D6FF4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8" y="1357607"/>
            <a:ext cx="2141238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PSUEDOCODE: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630897-BB02-3082-FFEB-5FC6A357CF7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21436" y="2676400"/>
            <a:ext cx="8194089" cy="1505200"/>
          </a:xfrm>
        </p:spPr>
        <p:txBody>
          <a:bodyPr/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FOR LONGEST PATH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D710CE-2018-CA8D-44AA-037FE520D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387656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08F70-0505-3D43-3037-CA5A131C248F}"/>
              </a:ext>
            </a:extLst>
          </p:cNvPr>
          <p:cNvSpPr txBox="1"/>
          <p:nvPr/>
        </p:nvSpPr>
        <p:spPr>
          <a:xfrm>
            <a:off x="770638" y="1936619"/>
            <a:ext cx="36551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Initialize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-1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Initialize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None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each node `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in the graph: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Call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longest_path_recursive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[], 0)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Update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i_path_len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Update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path_list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i_path_list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path_list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A2AC6B-E2F4-0617-ECD1-20AF8EBEC7D6}"/>
                  </a:ext>
                </a:extLst>
              </p:cNvPr>
              <p:cNvSpPr txBox="1"/>
              <p:nvPr/>
            </p:nvSpPr>
            <p:spPr>
              <a:xfrm>
                <a:off x="4570264" y="1855430"/>
                <a:ext cx="4100803" cy="4185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longest_path_recursive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(graph, node, visited, </a:t>
                </a:r>
              </a:p>
              <a:p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Initialize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-1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Initialize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path_list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None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Add the current node to the visited list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For each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vertic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graph: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If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node or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 visited or (node,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Edges: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Continue to the next iteration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new_visited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visited.append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edge_weight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weight of edge (node,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longest_path_recursive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(graph,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new_visited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edge_weight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If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Update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i_path_len</a:t>
                </a: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Update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path_list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i_path_list</a:t>
                </a: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If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-1 then: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Return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curr_path_len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visited</a:t>
                </a:r>
              </a:p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Return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path_len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path_list</a:t>
                </a: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A2AC6B-E2F4-0617-ECD1-20AF8EBEC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264" y="1855430"/>
                <a:ext cx="4100803" cy="4185761"/>
              </a:xfrm>
              <a:prstGeom prst="rect">
                <a:avLst/>
              </a:prstGeom>
              <a:blipFill>
                <a:blip r:embed="rId3"/>
                <a:stretch>
                  <a:fillRect l="-446" t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FBEFBED-3943-1343-9590-496E2CB243BC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C511A-249C-0979-44A0-589515298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9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 L -0.03732 -0.3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467892" y="520668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061680-8BFF-6C4A-33DA-71F0CC41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8" y="1594864"/>
            <a:ext cx="2141238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CASE: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46EFCA95-CD1C-EF94-1BD4-2992483B1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624913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4DA6D1-5AB3-D6C0-63A6-263F0ABB69F3}"/>
              </a:ext>
            </a:extLst>
          </p:cNvPr>
          <p:cNvSpPr txBox="1">
            <a:spLocks/>
          </p:cNvSpPr>
          <p:nvPr/>
        </p:nvSpPr>
        <p:spPr>
          <a:xfrm>
            <a:off x="1404148" y="2042679"/>
            <a:ext cx="472144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 (DIRECTED ACYCLIC GRAPH)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1B5A4ADD-5220-C541-F92D-388245F1FE8E}"/>
              </a:ext>
            </a:extLst>
          </p:cNvPr>
          <p:cNvSpPr txBox="1">
            <a:spLocks/>
          </p:cNvSpPr>
          <p:nvPr/>
        </p:nvSpPr>
        <p:spPr>
          <a:xfrm>
            <a:off x="1057920" y="2072728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1CBE92F-2F8E-44A9-9E51-5E7DA4DB9F9C}"/>
              </a:ext>
            </a:extLst>
          </p:cNvPr>
          <p:cNvSpPr txBox="1">
            <a:spLocks/>
          </p:cNvSpPr>
          <p:nvPr/>
        </p:nvSpPr>
        <p:spPr>
          <a:xfrm>
            <a:off x="2225801" y="2488061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TOPOLOGICAL ORDER</a:t>
            </a:r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28A15A09-A2DC-8CE1-4CF8-141C69E99FC1}"/>
              </a:ext>
            </a:extLst>
          </p:cNvPr>
          <p:cNvSpPr txBox="1">
            <a:spLocks/>
          </p:cNvSpPr>
          <p:nvPr/>
        </p:nvSpPr>
        <p:spPr>
          <a:xfrm>
            <a:off x="1879574" y="2518110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64F3122-266D-61B9-5D8E-C23A37BF8C9F}"/>
              </a:ext>
            </a:extLst>
          </p:cNvPr>
          <p:cNvSpPr txBox="1">
            <a:spLocks/>
          </p:cNvSpPr>
          <p:nvPr/>
        </p:nvSpPr>
        <p:spPr>
          <a:xfrm>
            <a:off x="2225801" y="3429000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ALL NODES DO:</a:t>
            </a: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67C3316F-CB1C-FDE5-EC7E-4EE7CEAB4AE6}"/>
              </a:ext>
            </a:extLst>
          </p:cNvPr>
          <p:cNvSpPr txBox="1">
            <a:spLocks/>
          </p:cNvSpPr>
          <p:nvPr/>
        </p:nvSpPr>
        <p:spPr>
          <a:xfrm>
            <a:off x="1879574" y="3459049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351CBB8-2389-2D56-E6A4-9BFD36B022F3}"/>
              </a:ext>
            </a:extLst>
          </p:cNvPr>
          <p:cNvSpPr txBox="1">
            <a:spLocks/>
          </p:cNvSpPr>
          <p:nvPr/>
        </p:nvSpPr>
        <p:spPr>
          <a:xfrm>
            <a:off x="3018408" y="3920714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 DISTANCE LIST TO -INF</a:t>
            </a: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6D5CEF2C-9B14-B968-3A62-A8A5F14A6E78}"/>
              </a:ext>
            </a:extLst>
          </p:cNvPr>
          <p:cNvSpPr txBox="1">
            <a:spLocks/>
          </p:cNvSpPr>
          <p:nvPr/>
        </p:nvSpPr>
        <p:spPr>
          <a:xfrm>
            <a:off x="2672181" y="3950763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234BEE6-19AB-1CA1-F86E-34830714213C}"/>
              </a:ext>
            </a:extLst>
          </p:cNvPr>
          <p:cNvSpPr txBox="1">
            <a:spLocks/>
          </p:cNvSpPr>
          <p:nvPr/>
        </p:nvSpPr>
        <p:spPr>
          <a:xfrm>
            <a:off x="3018408" y="4442477"/>
            <a:ext cx="466965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TOPOLOGICAL ORDER STACK </a:t>
            </a:r>
          </a:p>
        </p:txBody>
      </p:sp>
      <p:sp>
        <p:nvSpPr>
          <p:cNvPr id="17" name="Subtitle 3">
            <a:extLst>
              <a:ext uri="{FF2B5EF4-FFF2-40B4-BE49-F238E27FC236}">
                <a16:creationId xmlns:a16="http://schemas.microsoft.com/office/drawing/2014/main" id="{90ECF574-AABC-DBB4-9EB2-CFEA6A17A821}"/>
              </a:ext>
            </a:extLst>
          </p:cNvPr>
          <p:cNvSpPr txBox="1">
            <a:spLocks/>
          </p:cNvSpPr>
          <p:nvPr/>
        </p:nvSpPr>
        <p:spPr>
          <a:xfrm>
            <a:off x="2672181" y="4472526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F4C9CF6-E3B4-1CFE-BF72-78872AF4E72A}"/>
              </a:ext>
            </a:extLst>
          </p:cNvPr>
          <p:cNvSpPr txBox="1">
            <a:spLocks/>
          </p:cNvSpPr>
          <p:nvPr/>
        </p:nvSpPr>
        <p:spPr>
          <a:xfrm>
            <a:off x="3018408" y="2896983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IN STACK</a:t>
            </a:r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9C1B58BA-E08C-9479-1F07-6A09ECF9D482}"/>
              </a:ext>
            </a:extLst>
          </p:cNvPr>
          <p:cNvSpPr txBox="1">
            <a:spLocks/>
          </p:cNvSpPr>
          <p:nvPr/>
        </p:nvSpPr>
        <p:spPr>
          <a:xfrm>
            <a:off x="2672181" y="2927032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61A9BA9-215B-9FAB-D867-49159C3E80F4}"/>
              </a:ext>
            </a:extLst>
          </p:cNvPr>
          <p:cNvSpPr txBox="1">
            <a:spLocks/>
          </p:cNvSpPr>
          <p:nvPr/>
        </p:nvSpPr>
        <p:spPr>
          <a:xfrm>
            <a:off x="3018408" y="5065998"/>
            <a:ext cx="466965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DISTANCE LIST</a:t>
            </a:r>
          </a:p>
        </p:txBody>
      </p:sp>
      <p:sp>
        <p:nvSpPr>
          <p:cNvPr id="21" name="Subtitle 3">
            <a:extLst>
              <a:ext uri="{FF2B5EF4-FFF2-40B4-BE49-F238E27FC236}">
                <a16:creationId xmlns:a16="http://schemas.microsoft.com/office/drawing/2014/main" id="{B10E7387-45D1-4EFC-84F0-74E952E2FB47}"/>
              </a:ext>
            </a:extLst>
          </p:cNvPr>
          <p:cNvSpPr txBox="1">
            <a:spLocks/>
          </p:cNvSpPr>
          <p:nvPr/>
        </p:nvSpPr>
        <p:spPr>
          <a:xfrm>
            <a:off x="2672181" y="5017066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B1408D-B391-7330-3BEA-F212C7C9C415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39766-4B94-5026-FA04-2673033CF7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9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14" grpId="0"/>
      <p:bldP spid="16" grpId="0"/>
      <p:bldP spid="18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467892" y="485156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061680-8BFF-6C4A-33DA-71F0CC41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7" y="1506084"/>
            <a:ext cx="2815941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 PSUEDOCODE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46EFCA95-CD1C-EF94-1BD4-2992483B1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536133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B1408D-B391-7330-3BEA-F212C7C9C415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40EC31-5EC8-93FB-0954-558D399C6813}"/>
              </a:ext>
            </a:extLst>
          </p:cNvPr>
          <p:cNvSpPr txBox="1"/>
          <p:nvPr/>
        </p:nvSpPr>
        <p:spPr>
          <a:xfrm>
            <a:off x="467892" y="2190201"/>
            <a:ext cx="39966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longestPath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(V, Stack, visited):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for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in V: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if (visited[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] = False):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topologicalSortUtil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, V, Stack, visited) </a:t>
            </a:r>
          </a:p>
          <a:p>
            <a:endParaRPr lang="en-US" sz="1200" dirty="0">
              <a:solidFill>
                <a:srgbClr val="00206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-1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for node in V: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node_max_path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longestPathNode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(node)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max(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node_max_path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)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return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max_path</a:t>
            </a:r>
            <a:endParaRPr lang="en-US" sz="1200" dirty="0">
              <a:solidFill>
                <a:srgbClr val="00206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58582F-40E4-D7C4-1C83-A0C588F54965}"/>
              </a:ext>
            </a:extLst>
          </p:cNvPr>
          <p:cNvSpPr txBox="1"/>
          <p:nvPr/>
        </p:nvSpPr>
        <p:spPr>
          <a:xfrm>
            <a:off x="4384664" y="3285785"/>
            <a:ext cx="3701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longestPathNode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(node, V, Stack, visited):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[-infinity for each node in V]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[node] = 0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while 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len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(Stack) &gt; 0):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u =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Stack.pop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()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if 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[u] != -infinity):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for v in u’s in-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neighbour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: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    if 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[v]] &lt;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[u] + weight(v, u)):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[v] =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[u] + weight(v, u)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return max(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dist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5BA38-2EDA-4009-AF81-A70684C8E6C4}"/>
              </a:ext>
            </a:extLst>
          </p:cNvPr>
          <p:cNvSpPr txBox="1"/>
          <p:nvPr/>
        </p:nvSpPr>
        <p:spPr>
          <a:xfrm>
            <a:off x="4384664" y="1870529"/>
            <a:ext cx="3879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topologicalSort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(node, V, Stack, visited): 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visited[node] = True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for u in node’s out-neighbors: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if (not visited[u]):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topologicalSort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(u, V, Stack, visited)</a:t>
            </a:r>
          </a:p>
          <a:p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</a:t>
            </a:r>
            <a:r>
              <a:rPr lang="en-US" sz="1200" dirty="0" err="1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Stack.append</a:t>
            </a:r>
            <a:r>
              <a:rPr lang="en-US" sz="1200" dirty="0">
                <a:solidFill>
                  <a:srgbClr val="00206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(node)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3C4098-63A2-1514-66C8-04A8C2D41B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1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3">
            <a:extLst>
              <a:ext uri="{FF2B5EF4-FFF2-40B4-BE49-F238E27FC236}">
                <a16:creationId xmlns:a16="http://schemas.microsoft.com/office/drawing/2014/main" id="{D0629ADF-FDF4-81EE-2ECA-4D77787DD692}"/>
              </a:ext>
            </a:extLst>
          </p:cNvPr>
          <p:cNvSpPr txBox="1"/>
          <p:nvPr/>
        </p:nvSpPr>
        <p:spPr>
          <a:xfrm>
            <a:off x="818408" y="3429000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C850FFA-F83A-3432-6FFF-148AA95B179E}"/>
              </a:ext>
            </a:extLst>
          </p:cNvPr>
          <p:cNvSpPr txBox="1">
            <a:spLocks/>
          </p:cNvSpPr>
          <p:nvPr/>
        </p:nvSpPr>
        <p:spPr>
          <a:xfrm>
            <a:off x="283463" y="384048"/>
            <a:ext cx="2797088" cy="95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76D5A-A8AF-7BB7-90ED-E9BB20A073CE}"/>
              </a:ext>
            </a:extLst>
          </p:cNvPr>
          <p:cNvSpPr txBox="1"/>
          <p:nvPr/>
        </p:nvSpPr>
        <p:spPr>
          <a:xfrm>
            <a:off x="740662" y="2690336"/>
            <a:ext cx="528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8478A-4035-E431-C070-281460B9CF33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61306-84A2-2E7F-A1E0-450C34FF532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DF65B-BC96-41AA-5F9F-A47B53C7E7A4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DA908C-4B37-1331-2C9C-30E882F0E4F6}"/>
              </a:ext>
            </a:extLst>
          </p:cNvPr>
          <p:cNvSpPr txBox="1"/>
          <p:nvPr/>
        </p:nvSpPr>
        <p:spPr>
          <a:xfrm>
            <a:off x="740662" y="1769300"/>
            <a:ext cx="3287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D142B5-5E61-5B64-7AFC-65FD7B4A04C7}"/>
              </a:ext>
            </a:extLst>
          </p:cNvPr>
          <p:cNvSpPr txBox="1"/>
          <p:nvPr/>
        </p:nvSpPr>
        <p:spPr>
          <a:xfrm>
            <a:off x="447364" y="4290552"/>
            <a:ext cx="293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9757AC-9047-CF88-C163-F7BA5D339853}"/>
              </a:ext>
            </a:extLst>
          </p:cNvPr>
          <p:cNvSpPr txBox="1"/>
          <p:nvPr/>
        </p:nvSpPr>
        <p:spPr>
          <a:xfrm>
            <a:off x="716027" y="3429000"/>
            <a:ext cx="363403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151F8D-A3B6-46D9-D349-3B88637A032F}"/>
              </a:ext>
            </a:extLst>
          </p:cNvPr>
          <p:cNvSpPr txBox="1"/>
          <p:nvPr/>
        </p:nvSpPr>
        <p:spPr>
          <a:xfrm>
            <a:off x="447364" y="343614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2FBE47-2F70-7B85-3125-69554DDDE89D}"/>
              </a:ext>
            </a:extLst>
          </p:cNvPr>
          <p:cNvSpPr txBox="1"/>
          <p:nvPr/>
        </p:nvSpPr>
        <p:spPr>
          <a:xfrm>
            <a:off x="472000" y="5091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EA4CF0-EA36-59DF-B0D6-3610C654C2DB}"/>
              </a:ext>
            </a:extLst>
          </p:cNvPr>
          <p:cNvSpPr txBox="1"/>
          <p:nvPr/>
        </p:nvSpPr>
        <p:spPr>
          <a:xfrm>
            <a:off x="740662" y="5058180"/>
            <a:ext cx="36093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D07A44-DA2E-3EF6-D571-2A94F8F6AF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-0.20486 0.0942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40741E-7 L 0.22778 -0.17014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89" y="-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/>
      <p:bldP spid="6" grpId="1"/>
      <p:bldP spid="7" grpId="0"/>
      <p:bldP spid="7" grpId="1"/>
      <p:bldP spid="8" grpId="0"/>
      <p:bldP spid="8" grpId="1"/>
      <p:bldP spid="9" grpId="0"/>
      <p:bldP spid="10" grpId="0"/>
      <p:bldP spid="10" grpId="1"/>
      <p:bldP spid="11" grpId="0"/>
      <p:bldP spid="11" grpId="1"/>
      <p:bldP spid="15" grpId="0"/>
      <p:bldP spid="15" grpId="1"/>
      <p:bldP spid="18" grpId="0"/>
      <p:bldP spid="18" grpId="1"/>
      <p:bldP spid="19" grpId="1"/>
      <p:bldP spid="19" grpId="2"/>
      <p:bldP spid="23" grpId="0"/>
      <p:bldP spid="23" grpId="1"/>
      <p:bldP spid="2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2D0D56-467D-CCEB-7054-DF7A61D2570B}"/>
              </a:ext>
            </a:extLst>
          </p:cNvPr>
          <p:cNvSpPr txBox="1"/>
          <p:nvPr/>
        </p:nvSpPr>
        <p:spPr>
          <a:xfrm>
            <a:off x="424410" y="513324"/>
            <a:ext cx="7098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0B4241-6307-E257-0696-5A7E5891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37" y="1361810"/>
            <a:ext cx="2762675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8F296F4D-DEC3-E3AE-1FB5-8A41B655A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410" y="1391859"/>
            <a:ext cx="481110" cy="57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6BABEA3-F9C5-852D-5C75-B2849F136E7B}"/>
              </a:ext>
            </a:extLst>
          </p:cNvPr>
          <p:cNvSpPr txBox="1">
            <a:spLocks/>
          </p:cNvSpPr>
          <p:nvPr/>
        </p:nvSpPr>
        <p:spPr>
          <a:xfrm>
            <a:off x="2211278" y="2255583"/>
            <a:ext cx="472144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 FORCE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C7131C83-EABD-D841-5EC2-1A9E24DD438B}"/>
              </a:ext>
            </a:extLst>
          </p:cNvPr>
          <p:cNvSpPr txBox="1">
            <a:spLocks/>
          </p:cNvSpPr>
          <p:nvPr/>
        </p:nvSpPr>
        <p:spPr>
          <a:xfrm>
            <a:off x="1865050" y="2285632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173696-3D61-0482-D38B-B5FAAAE07069}"/>
              </a:ext>
            </a:extLst>
          </p:cNvPr>
          <p:cNvSpPr txBox="1">
            <a:spLocks/>
          </p:cNvSpPr>
          <p:nvPr/>
        </p:nvSpPr>
        <p:spPr>
          <a:xfrm>
            <a:off x="2211277" y="2700965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N!</a:t>
            </a:r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F5479ACC-53D1-0A67-7390-6AF35A59C356}"/>
              </a:ext>
            </a:extLst>
          </p:cNvPr>
          <p:cNvSpPr txBox="1">
            <a:spLocks/>
          </p:cNvSpPr>
          <p:nvPr/>
        </p:nvSpPr>
        <p:spPr>
          <a:xfrm>
            <a:off x="1865050" y="2731014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7022477-2C07-FC04-DA95-75F6CE126416}"/>
              </a:ext>
            </a:extLst>
          </p:cNvPr>
          <p:cNvSpPr txBox="1">
            <a:spLocks/>
          </p:cNvSpPr>
          <p:nvPr/>
        </p:nvSpPr>
        <p:spPr>
          <a:xfrm>
            <a:off x="1404148" y="3661551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 </a:t>
            </a:r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5D66CD3D-38D0-A1BC-7BE2-44C0C39833B7}"/>
              </a:ext>
            </a:extLst>
          </p:cNvPr>
          <p:cNvSpPr txBox="1">
            <a:spLocks/>
          </p:cNvSpPr>
          <p:nvPr/>
        </p:nvSpPr>
        <p:spPr>
          <a:xfrm>
            <a:off x="1057921" y="3691600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BDBD832-2F18-163F-D738-42851F08E199}"/>
              </a:ext>
            </a:extLst>
          </p:cNvPr>
          <p:cNvSpPr txBox="1">
            <a:spLocks/>
          </p:cNvSpPr>
          <p:nvPr/>
        </p:nvSpPr>
        <p:spPr>
          <a:xfrm>
            <a:off x="2196755" y="4153265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</a:p>
        </p:txBody>
      </p:sp>
      <p:sp>
        <p:nvSpPr>
          <p:cNvPr id="16" name="Subtitle 3">
            <a:extLst>
              <a:ext uri="{FF2B5EF4-FFF2-40B4-BE49-F238E27FC236}">
                <a16:creationId xmlns:a16="http://schemas.microsoft.com/office/drawing/2014/main" id="{F0443865-2D63-B44C-5F57-1DEA697F72CD}"/>
              </a:ext>
            </a:extLst>
          </p:cNvPr>
          <p:cNvSpPr txBox="1">
            <a:spLocks/>
          </p:cNvSpPr>
          <p:nvPr/>
        </p:nvSpPr>
        <p:spPr>
          <a:xfrm>
            <a:off x="1850528" y="4183314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BF51E7C-A2EB-FCAF-2691-175E4DA9FFFF}"/>
              </a:ext>
            </a:extLst>
          </p:cNvPr>
          <p:cNvSpPr txBox="1">
            <a:spLocks/>
          </p:cNvSpPr>
          <p:nvPr/>
        </p:nvSpPr>
        <p:spPr>
          <a:xfrm>
            <a:off x="2196755" y="4675028"/>
            <a:ext cx="466965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</a:p>
        </p:txBody>
      </p:sp>
      <p:sp>
        <p:nvSpPr>
          <p:cNvPr id="18" name="Subtitle 3">
            <a:extLst>
              <a:ext uri="{FF2B5EF4-FFF2-40B4-BE49-F238E27FC236}">
                <a16:creationId xmlns:a16="http://schemas.microsoft.com/office/drawing/2014/main" id="{08D7A24A-65B3-093D-E11B-48F2B116337E}"/>
              </a:ext>
            </a:extLst>
          </p:cNvPr>
          <p:cNvSpPr txBox="1">
            <a:spLocks/>
          </p:cNvSpPr>
          <p:nvPr/>
        </p:nvSpPr>
        <p:spPr>
          <a:xfrm>
            <a:off x="1850528" y="4705077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620C506-1C31-CE2B-A426-05DCE65F3CD7}"/>
              </a:ext>
            </a:extLst>
          </p:cNvPr>
          <p:cNvSpPr txBox="1">
            <a:spLocks/>
          </p:cNvSpPr>
          <p:nvPr/>
        </p:nvSpPr>
        <p:spPr>
          <a:xfrm>
            <a:off x="2211276" y="3126735"/>
            <a:ext cx="3899791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NP-HARD</a:t>
            </a:r>
          </a:p>
        </p:txBody>
      </p:sp>
      <p:sp>
        <p:nvSpPr>
          <p:cNvPr id="20" name="Subtitle 3">
            <a:extLst>
              <a:ext uri="{FF2B5EF4-FFF2-40B4-BE49-F238E27FC236}">
                <a16:creationId xmlns:a16="http://schemas.microsoft.com/office/drawing/2014/main" id="{5DD400AB-C558-3006-D86D-FD7338DDB1FF}"/>
              </a:ext>
            </a:extLst>
          </p:cNvPr>
          <p:cNvSpPr txBox="1">
            <a:spLocks/>
          </p:cNvSpPr>
          <p:nvPr/>
        </p:nvSpPr>
        <p:spPr>
          <a:xfrm>
            <a:off x="1865049" y="3156784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56BDAD3C-1FF7-398E-A60E-2798E80E8B16}"/>
              </a:ext>
            </a:extLst>
          </p:cNvPr>
          <p:cNvSpPr txBox="1">
            <a:spLocks/>
          </p:cNvSpPr>
          <p:nvPr/>
        </p:nvSpPr>
        <p:spPr>
          <a:xfrm>
            <a:off x="2196755" y="5298549"/>
            <a:ext cx="466965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DISTANCE LIST</a:t>
            </a:r>
          </a:p>
        </p:txBody>
      </p:sp>
      <p:sp>
        <p:nvSpPr>
          <p:cNvPr id="22" name="Subtitle 3">
            <a:extLst>
              <a:ext uri="{FF2B5EF4-FFF2-40B4-BE49-F238E27FC236}">
                <a16:creationId xmlns:a16="http://schemas.microsoft.com/office/drawing/2014/main" id="{74A17232-D57F-F15F-576B-DC8B8244FFB5}"/>
              </a:ext>
            </a:extLst>
          </p:cNvPr>
          <p:cNvSpPr txBox="1">
            <a:spLocks/>
          </p:cNvSpPr>
          <p:nvPr/>
        </p:nvSpPr>
        <p:spPr>
          <a:xfrm>
            <a:off x="1850528" y="5249617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4FB4EE-1682-CB86-BC6F-906DC0836F8A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3A52AC6-FA78-4E22-6537-0B4242B5264C}"/>
              </a:ext>
            </a:extLst>
          </p:cNvPr>
          <p:cNvSpPr txBox="1">
            <a:spLocks/>
          </p:cNvSpPr>
          <p:nvPr/>
        </p:nvSpPr>
        <p:spPr>
          <a:xfrm>
            <a:off x="1383982" y="1863642"/>
            <a:ext cx="4721444" cy="4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DAG</a:t>
            </a:r>
          </a:p>
        </p:txBody>
      </p:sp>
      <p:sp>
        <p:nvSpPr>
          <p:cNvPr id="25" name="Subtitle 3">
            <a:extLst>
              <a:ext uri="{FF2B5EF4-FFF2-40B4-BE49-F238E27FC236}">
                <a16:creationId xmlns:a16="http://schemas.microsoft.com/office/drawing/2014/main" id="{F3D4A827-FDD3-3F23-222B-83FE547EF2A9}"/>
              </a:ext>
            </a:extLst>
          </p:cNvPr>
          <p:cNvSpPr txBox="1">
            <a:spLocks/>
          </p:cNvSpPr>
          <p:nvPr/>
        </p:nvSpPr>
        <p:spPr>
          <a:xfrm>
            <a:off x="1037754" y="1893691"/>
            <a:ext cx="48111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FBC7FC9-8F51-6291-8281-EE02B98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364" y="1257308"/>
            <a:ext cx="4318971" cy="32392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A0E24B9-CD51-B35D-B2FB-80DD0DFE7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3363" y="1422561"/>
            <a:ext cx="4182431" cy="313682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ED7287-8FCC-ED61-752A-88AA616C38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5" grpId="0"/>
      <p:bldP spid="17" grpId="0"/>
      <p:bldP spid="19" grpId="0"/>
      <p:bldP spid="21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A8288-38FA-8C07-6653-F52537B926C8}"/>
              </a:ext>
            </a:extLst>
          </p:cNvPr>
          <p:cNvSpPr txBox="1"/>
          <p:nvPr/>
        </p:nvSpPr>
        <p:spPr>
          <a:xfrm>
            <a:off x="1022840" y="3070092"/>
            <a:ext cx="7098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FE5678-3C0E-1C8B-BDD2-77AF4BE77BD5}"/>
              </a:ext>
            </a:extLst>
          </p:cNvPr>
          <p:cNvSpPr txBox="1">
            <a:spLocks/>
          </p:cNvSpPr>
          <p:nvPr/>
        </p:nvSpPr>
        <p:spPr>
          <a:xfrm>
            <a:off x="283462" y="384048"/>
            <a:ext cx="2566269" cy="87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5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bert Sans"/>
              <a:buNone/>
              <a:defRPr sz="36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>
                <a:solidFill>
                  <a:srgbClr val="002060"/>
                </a:solidFill>
              </a:rPr>
              <a:t>OUTLINE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8947-E3C9-2B66-2715-5A1CA7DF0296}"/>
              </a:ext>
            </a:extLst>
          </p:cNvPr>
          <p:cNvSpPr txBox="1"/>
          <p:nvPr/>
        </p:nvSpPr>
        <p:spPr>
          <a:xfrm>
            <a:off x="740664" y="1791445"/>
            <a:ext cx="35003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991D-275A-BC50-6C6C-7F7CAA50C699}"/>
              </a:ext>
            </a:extLst>
          </p:cNvPr>
          <p:cNvSpPr txBox="1"/>
          <p:nvPr/>
        </p:nvSpPr>
        <p:spPr>
          <a:xfrm>
            <a:off x="740663" y="2688081"/>
            <a:ext cx="39528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DAF95-8705-FE9B-1718-E61558C852E1}"/>
              </a:ext>
            </a:extLst>
          </p:cNvPr>
          <p:cNvSpPr txBox="1"/>
          <p:nvPr/>
        </p:nvSpPr>
        <p:spPr>
          <a:xfrm>
            <a:off x="740664" y="3504055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37EBA-6C4A-3D97-0661-BEC9DFEEBC4F}"/>
              </a:ext>
            </a:extLst>
          </p:cNvPr>
          <p:cNvSpPr txBox="1"/>
          <p:nvPr/>
        </p:nvSpPr>
        <p:spPr>
          <a:xfrm>
            <a:off x="890016" y="6009608"/>
            <a:ext cx="223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66EE3-D93C-4A51-87FC-45CB153795D2}"/>
              </a:ext>
            </a:extLst>
          </p:cNvPr>
          <p:cNvSpPr txBox="1"/>
          <p:nvPr/>
        </p:nvSpPr>
        <p:spPr>
          <a:xfrm>
            <a:off x="471999" y="2711203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7095D-6625-0593-D0CF-5C5F6636BAD8}"/>
              </a:ext>
            </a:extLst>
          </p:cNvPr>
          <p:cNvSpPr txBox="1"/>
          <p:nvPr/>
        </p:nvSpPr>
        <p:spPr>
          <a:xfrm>
            <a:off x="471999" y="3511200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094F8-769F-2419-FA9C-574E3C6D827C}"/>
              </a:ext>
            </a:extLst>
          </p:cNvPr>
          <p:cNvSpPr txBox="1"/>
          <p:nvPr/>
        </p:nvSpPr>
        <p:spPr>
          <a:xfrm>
            <a:off x="471999" y="1802672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54933-95EA-B6AB-E1F7-5F3B9354FA75}"/>
              </a:ext>
            </a:extLst>
          </p:cNvPr>
          <p:cNvSpPr txBox="1"/>
          <p:nvPr/>
        </p:nvSpPr>
        <p:spPr>
          <a:xfrm>
            <a:off x="471999" y="4420679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D0FEB-BBD4-D148-1C03-D1532E1D5060}"/>
              </a:ext>
            </a:extLst>
          </p:cNvPr>
          <p:cNvSpPr txBox="1"/>
          <p:nvPr/>
        </p:nvSpPr>
        <p:spPr>
          <a:xfrm>
            <a:off x="471998" y="5272861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60791-77AA-430D-858F-46EDF9040C0E}"/>
              </a:ext>
            </a:extLst>
          </p:cNvPr>
          <p:cNvSpPr txBox="1"/>
          <p:nvPr/>
        </p:nvSpPr>
        <p:spPr>
          <a:xfrm>
            <a:off x="740663" y="436434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A4005-9317-5E40-F693-ABDEE7A22D6B}"/>
              </a:ext>
            </a:extLst>
          </p:cNvPr>
          <p:cNvSpPr txBox="1"/>
          <p:nvPr/>
        </p:nvSpPr>
        <p:spPr>
          <a:xfrm>
            <a:off x="5282184" y="179144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7BAD3-0C92-8EF4-8A58-FF9075A8759F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AC4CA7-5304-6BA9-0D33-8F13E80AA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7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-0.21545 0.2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10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85185E-6 L -0.25555 0.291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6" grpId="0"/>
      <p:bldP spid="7" grpId="0"/>
      <p:bldP spid="7" grpId="1"/>
      <p:bldP spid="8" grpId="0"/>
      <p:bldP spid="8" grpId="1"/>
      <p:bldP spid="9" grpId="0"/>
      <p:bldP spid="9" grpId="1"/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8" grpId="2"/>
      <p:bldP spid="19" grpId="0"/>
      <p:bldP spid="1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91C8-4717-4A4B-7583-509DB67E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411" y="3047200"/>
            <a:ext cx="4816757" cy="763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path problem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695EE0-6189-8EB0-2D53-C02D5DFF812F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6858701" cy="4064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ts val="19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Definition(Informal): 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Clr>
                <a:srgbClr val="1A1A1A"/>
              </a:buClr>
              <a:buSzPts val="1400"/>
              <a:buFont typeface="Mulish"/>
              <a:buChar char="○"/>
            </a:pPr>
            <a:r>
              <a:rPr lang="en-US" sz="1400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A sequence of edges connecting a set of vertices in a graph with the condition that each vertex is visited exactly once and none is revisited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914400" lvl="1" indent="-317500">
              <a:lnSpc>
                <a:spcPct val="115000"/>
              </a:lnSpc>
              <a:spcBef>
                <a:spcPts val="0"/>
              </a:spcBef>
              <a:buClr>
                <a:srgbClr val="1A1A1A"/>
              </a:buClr>
              <a:buSzPts val="1400"/>
              <a:buFont typeface="Mulish"/>
              <a:buChar char="○"/>
            </a:pPr>
            <a:r>
              <a:rPr lang="en-US" sz="1400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Imagine a graph with vertices labelled A, B, C, and D, forming a shape of a square. 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An example of a Hamiltonian path would be beginning at A, then moving to B, C, and finally to D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1000"/>
              </a:spcBef>
              <a:buSzPts val="1900"/>
            </a:pPr>
            <a:r>
              <a:rPr lang="en-US" kern="0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ulish"/>
              </a:rPr>
              <a:t>This path has touched every vertex exactly once, fulfilling the criteria for a Hamiltonian path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DEA7E-9EB7-F279-0DD2-953DA0CA87C8}"/>
              </a:ext>
            </a:extLst>
          </p:cNvPr>
          <p:cNvSpPr txBox="1"/>
          <p:nvPr/>
        </p:nvSpPr>
        <p:spPr>
          <a:xfrm>
            <a:off x="527707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7288033-36D0-4605-A09F-D5D167E905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5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24427 -0.3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path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655" y="1758950"/>
            <a:ext cx="6365875" cy="414855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Definition(Formal): 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an undirected graph G = (V, E), where V is the set of vertices and E is the set of edges, a Hamiltonian path is a path that visits each vertex v ∈ V exactly once.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Problem: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version of the problem asks: "Does graph G contain a Hamiltonian path?" This formulation results in a yes/no answer.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Problem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optimization version seeks to find a Hamiltonian path if one exists, or determine that no such path exists in the graph.. </a:t>
            </a:r>
          </a:p>
          <a:p>
            <a:pPr lvl="1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ts val="19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cycle:</a:t>
            </a:r>
          </a:p>
          <a:p>
            <a:pPr lvl="1">
              <a:buClr>
                <a:srgbClr val="1A1A1A"/>
              </a:buClr>
              <a:buFont typeface="Mulish"/>
              <a:buChar char="●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Hamiltonian cycle is similar to a Hamiltonian path with an added requirement: the path must return to the starting vertex, forming a loop.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E0FEDD7-A9FC-448A-A7CF-DABE143ADF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path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38AB4EE-B4EE-4C42-A27C-EB1E30F95649}"/>
              </a:ext>
            </a:extLst>
          </p:cNvPr>
          <p:cNvSpPr txBox="1">
            <a:spLocks/>
          </p:cNvSpPr>
          <p:nvPr/>
        </p:nvSpPr>
        <p:spPr>
          <a:xfrm>
            <a:off x="4777051" y="858759"/>
            <a:ext cx="2711570" cy="74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(Applications)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769BD-7D74-4242-99F1-1FB3BBA88BA4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8366242" cy="4064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ts val="19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Genomics and DNA Sequencing 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a Hamiltonian path through overlapping segments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help reconstruct the original DNA sequence</a:t>
            </a:r>
          </a:p>
          <a:p>
            <a:pPr>
              <a:buSzPts val="19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Logistics and Route Planning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delivery routes: each location must be visited exactly once.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efficiency in transportation and supply chain management.</a:t>
            </a:r>
          </a:p>
          <a:p>
            <a:pPr>
              <a:buSzPts val="1900"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Design in Electronics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layout of components and minimize wire length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to more efficient and compact electronic devices.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E5CCAE0-2326-4A84-8EDB-A66CFADE88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5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 path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435282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38AB4EE-B4EE-4C42-A27C-EB1E30F95649}"/>
              </a:ext>
            </a:extLst>
          </p:cNvPr>
          <p:cNvSpPr txBox="1">
            <a:spLocks/>
          </p:cNvSpPr>
          <p:nvPr/>
        </p:nvSpPr>
        <p:spPr>
          <a:xfrm>
            <a:off x="4777051" y="858759"/>
            <a:ext cx="3933812" cy="74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(Challenges/Solutions)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769BD-7D74-4242-99F1-1FB3BBA88BA4}"/>
              </a:ext>
            </a:extLst>
          </p:cNvPr>
          <p:cNvSpPr txBox="1">
            <a:spLocks/>
          </p:cNvSpPr>
          <p:nvPr/>
        </p:nvSpPr>
        <p:spPr>
          <a:xfrm>
            <a:off x="251547" y="1678866"/>
            <a:ext cx="8366242" cy="47564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ts val="1900"/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Challenge: </a:t>
            </a:r>
          </a:p>
          <a:p>
            <a:pPr lvl="1"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known algorithm To find the path with polynomial order 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paths must be checked</a:t>
            </a:r>
          </a:p>
          <a:p>
            <a:pPr>
              <a:buSzPts val="1900"/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small graphs, to check all the paths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heuristics (for larger scale):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guaranteed to find the longest path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nearest neighbor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special graphs: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graphs: Longest path is of length 1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DAG: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 with longest path problem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0BF3ECD7-B502-4B44-8B49-604A54748F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6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740664" y="179144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830B7-E2E0-1F0E-A3CD-F17C90D18B55}"/>
              </a:ext>
            </a:extLst>
          </p:cNvPr>
          <p:cNvSpPr txBox="1"/>
          <p:nvPr/>
        </p:nvSpPr>
        <p:spPr>
          <a:xfrm>
            <a:off x="740663" y="2688081"/>
            <a:ext cx="367606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930F3-1F0F-77B9-83D9-E55BB2F4F53A}"/>
              </a:ext>
            </a:extLst>
          </p:cNvPr>
          <p:cNvSpPr txBox="1"/>
          <p:nvPr/>
        </p:nvSpPr>
        <p:spPr>
          <a:xfrm>
            <a:off x="740664" y="3504055"/>
            <a:ext cx="383133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A8E86-EB5C-09BA-8E8B-FFBA46A93406}"/>
              </a:ext>
            </a:extLst>
          </p:cNvPr>
          <p:cNvSpPr txBox="1"/>
          <p:nvPr/>
        </p:nvSpPr>
        <p:spPr>
          <a:xfrm>
            <a:off x="740664" y="4391072"/>
            <a:ext cx="39952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96D9B-76EA-A5B9-0CF0-04ED3F1F5F5C}"/>
              </a:ext>
            </a:extLst>
          </p:cNvPr>
          <p:cNvSpPr txBox="1"/>
          <p:nvPr/>
        </p:nvSpPr>
        <p:spPr>
          <a:xfrm>
            <a:off x="740664" y="5270944"/>
            <a:ext cx="36760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254E9B-62C4-951D-BFC1-430CF110F32F}"/>
              </a:ext>
            </a:extLst>
          </p:cNvPr>
          <p:cNvSpPr txBox="1"/>
          <p:nvPr/>
        </p:nvSpPr>
        <p:spPr>
          <a:xfrm>
            <a:off x="5282184" y="1791445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212B3-709F-E242-F7D5-A008DCA6459A}"/>
              </a:ext>
            </a:extLst>
          </p:cNvPr>
          <p:cNvSpPr txBox="1"/>
          <p:nvPr/>
        </p:nvSpPr>
        <p:spPr>
          <a:xfrm>
            <a:off x="5291328" y="2681985"/>
            <a:ext cx="367606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323C75-A7FF-5C2B-3B41-218560D1B879}"/>
              </a:ext>
            </a:extLst>
          </p:cNvPr>
          <p:cNvSpPr txBox="1"/>
          <p:nvPr/>
        </p:nvSpPr>
        <p:spPr>
          <a:xfrm>
            <a:off x="5282184" y="3498056"/>
            <a:ext cx="399523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1570EE-B74B-FA4E-FCDF-ECA66BE8E661}"/>
              </a:ext>
            </a:extLst>
          </p:cNvPr>
          <p:cNvSpPr txBox="1"/>
          <p:nvPr/>
        </p:nvSpPr>
        <p:spPr>
          <a:xfrm>
            <a:off x="5282184" y="4381976"/>
            <a:ext cx="36852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C64A84-111B-50E3-8B11-CB6525C54B22}"/>
              </a:ext>
            </a:extLst>
          </p:cNvPr>
          <p:cNvSpPr txBox="1"/>
          <p:nvPr/>
        </p:nvSpPr>
        <p:spPr>
          <a:xfrm>
            <a:off x="5282184" y="5270944"/>
            <a:ext cx="32552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26313B-E24E-083F-4A3F-6B4F0394372E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BFA278-32E7-163B-73E6-CD046BC3451D}"/>
              </a:ext>
            </a:extLst>
          </p:cNvPr>
          <p:cNvSpPr txBox="1"/>
          <p:nvPr/>
        </p:nvSpPr>
        <p:spPr>
          <a:xfrm>
            <a:off x="472000" y="351120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865766-3305-A937-E527-FE69B19B8743}"/>
              </a:ext>
            </a:extLst>
          </p:cNvPr>
          <p:cNvSpPr txBox="1"/>
          <p:nvPr/>
        </p:nvSpPr>
        <p:spPr>
          <a:xfrm>
            <a:off x="472000" y="442067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61CAEA-0D35-17D2-ED53-7C42D912700A}"/>
              </a:ext>
            </a:extLst>
          </p:cNvPr>
          <p:cNvSpPr txBox="1"/>
          <p:nvPr/>
        </p:nvSpPr>
        <p:spPr>
          <a:xfrm>
            <a:off x="471999" y="527286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3A9A4D-9370-130F-70D1-EAEF43B08836}"/>
              </a:ext>
            </a:extLst>
          </p:cNvPr>
          <p:cNvSpPr txBox="1"/>
          <p:nvPr/>
        </p:nvSpPr>
        <p:spPr>
          <a:xfrm>
            <a:off x="4976946" y="2699976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EF5806-3836-0181-CF5A-1FDE8A8B2D19}"/>
              </a:ext>
            </a:extLst>
          </p:cNvPr>
          <p:cNvSpPr txBox="1"/>
          <p:nvPr/>
        </p:nvSpPr>
        <p:spPr>
          <a:xfrm>
            <a:off x="4976946" y="34999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11F180-2AE0-6B16-7555-E4CD6C9A75B0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0FE805-AB27-05E8-9A0A-E85819489596}"/>
              </a:ext>
            </a:extLst>
          </p:cNvPr>
          <p:cNvSpPr txBox="1"/>
          <p:nvPr/>
        </p:nvSpPr>
        <p:spPr>
          <a:xfrm>
            <a:off x="4976946" y="440945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FC12BE-7E0D-E0EE-03AA-BBE3E45CB844}"/>
              </a:ext>
            </a:extLst>
          </p:cNvPr>
          <p:cNvSpPr txBox="1"/>
          <p:nvPr/>
        </p:nvSpPr>
        <p:spPr>
          <a:xfrm>
            <a:off x="4976946" y="5259717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C02C5-15E4-C1E3-946F-E4C2AD1EA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78 -0.00463 L 0.26823 0.27454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72" y="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7" grpId="0"/>
      <p:bldP spid="7" grpId="1"/>
      <p:bldP spid="7" grpId="2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8" grpId="1"/>
      <p:bldP spid="20" grpId="0"/>
      <p:bldP spid="20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A57B-9B95-EF86-46EA-84D6FF40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4" y="1421233"/>
            <a:ext cx="2141238" cy="497823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630897-BB02-3082-FFEB-5FC6A357CF7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371600" y="2747746"/>
            <a:ext cx="7282112" cy="1505200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ALGORITHM FOR HAMILTONIAN PATH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808F70-0505-3D43-3037-CA5A131C248F}"/>
              </a:ext>
            </a:extLst>
          </p:cNvPr>
          <p:cNvSpPr txBox="1"/>
          <p:nvPr/>
        </p:nvSpPr>
        <p:spPr>
          <a:xfrm>
            <a:off x="490288" y="2153183"/>
            <a:ext cx="45095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is_hamiltonian_path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(graph, path, pos, visited):   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pos ==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True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neighbor in graph[path[pos - 1]]: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not visited[neighbor]: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visited[neighbor] = True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path[pos] = neighbor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is_hamiltonian_path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(graph, path, pos + 1, visited):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return True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# turn back</a:t>
            </a:r>
          </a:p>
          <a:p>
            <a:r>
              <a:rPr lang="fa-I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visited[neighbor] = False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2AC6B-E2F4-0617-ECD1-20AF8EBEC7D6}"/>
              </a:ext>
            </a:extLst>
          </p:cNvPr>
          <p:cNvSpPr txBox="1"/>
          <p:nvPr/>
        </p:nvSpPr>
        <p:spPr>
          <a:xfrm>
            <a:off x="4764506" y="2149547"/>
            <a:ext cx="38892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find_hamiltonian_path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(graph, n):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path = [-1] * n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visited = [False] * n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start in range(n):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path[0] = start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visited[start] = True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is_hamiltonian_path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(graph, path, 1, visited):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path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visited[start] = False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None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EFBED-3943-1343-9590-496E2CB243BC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F04204A-4E1F-4CC3-9B54-2CA419049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33333E-6 L -0.03733 -0.37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-1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A8288-38FA-8C07-6653-F52537B926C8}"/>
              </a:ext>
            </a:extLst>
          </p:cNvPr>
          <p:cNvSpPr txBox="1"/>
          <p:nvPr/>
        </p:nvSpPr>
        <p:spPr>
          <a:xfrm>
            <a:off x="1022840" y="3070092"/>
            <a:ext cx="70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8947-E3C9-2B66-2715-5A1CA7DF0296}"/>
              </a:ext>
            </a:extLst>
          </p:cNvPr>
          <p:cNvSpPr txBox="1"/>
          <p:nvPr/>
        </p:nvSpPr>
        <p:spPr>
          <a:xfrm>
            <a:off x="740664" y="1791445"/>
            <a:ext cx="35003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991D-275A-BC50-6C6C-7F7CAA50C699}"/>
              </a:ext>
            </a:extLst>
          </p:cNvPr>
          <p:cNvSpPr txBox="1"/>
          <p:nvPr/>
        </p:nvSpPr>
        <p:spPr>
          <a:xfrm>
            <a:off x="740663" y="2688081"/>
            <a:ext cx="39528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DAF95-8705-FE9B-1718-E61558C852E1}"/>
              </a:ext>
            </a:extLst>
          </p:cNvPr>
          <p:cNvSpPr txBox="1"/>
          <p:nvPr/>
        </p:nvSpPr>
        <p:spPr>
          <a:xfrm>
            <a:off x="740664" y="3504055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37EBA-6C4A-3D97-0661-BEC9DFEEBC4F}"/>
              </a:ext>
            </a:extLst>
          </p:cNvPr>
          <p:cNvSpPr txBox="1"/>
          <p:nvPr/>
        </p:nvSpPr>
        <p:spPr>
          <a:xfrm>
            <a:off x="890016" y="6009608"/>
            <a:ext cx="223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66EE3-D93C-4A51-87FC-45CB153795D2}"/>
              </a:ext>
            </a:extLst>
          </p:cNvPr>
          <p:cNvSpPr txBox="1"/>
          <p:nvPr/>
        </p:nvSpPr>
        <p:spPr>
          <a:xfrm>
            <a:off x="471999" y="2711203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7095D-6625-0593-D0CF-5C5F6636BAD8}"/>
              </a:ext>
            </a:extLst>
          </p:cNvPr>
          <p:cNvSpPr txBox="1"/>
          <p:nvPr/>
        </p:nvSpPr>
        <p:spPr>
          <a:xfrm>
            <a:off x="471999" y="3511200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094F8-769F-2419-FA9C-574E3C6D827C}"/>
              </a:ext>
            </a:extLst>
          </p:cNvPr>
          <p:cNvSpPr txBox="1"/>
          <p:nvPr/>
        </p:nvSpPr>
        <p:spPr>
          <a:xfrm>
            <a:off x="471999" y="1802672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54933-95EA-B6AB-E1F7-5F3B9354FA75}"/>
              </a:ext>
            </a:extLst>
          </p:cNvPr>
          <p:cNvSpPr txBox="1"/>
          <p:nvPr/>
        </p:nvSpPr>
        <p:spPr>
          <a:xfrm>
            <a:off x="471999" y="4420679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D0FEB-BBD4-D148-1C03-D1532E1D5060}"/>
              </a:ext>
            </a:extLst>
          </p:cNvPr>
          <p:cNvSpPr txBox="1"/>
          <p:nvPr/>
        </p:nvSpPr>
        <p:spPr>
          <a:xfrm>
            <a:off x="471998" y="5272861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60791-77AA-430D-858F-46EDF9040C0E}"/>
              </a:ext>
            </a:extLst>
          </p:cNvPr>
          <p:cNvSpPr txBox="1"/>
          <p:nvPr/>
        </p:nvSpPr>
        <p:spPr>
          <a:xfrm>
            <a:off x="740663" y="436434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7BAD3-0C92-8EF4-8A58-FF9075A8759F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7BBAF-0708-4D4A-8758-106CF252A7BB}"/>
              </a:ext>
            </a:extLst>
          </p:cNvPr>
          <p:cNvSpPr txBox="1"/>
          <p:nvPr/>
        </p:nvSpPr>
        <p:spPr>
          <a:xfrm>
            <a:off x="753132" y="527286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E20858-1C7C-47E4-98EB-90D7569A9C39}"/>
              </a:ext>
            </a:extLst>
          </p:cNvPr>
          <p:cNvSpPr txBox="1"/>
          <p:nvPr/>
        </p:nvSpPr>
        <p:spPr>
          <a:xfrm>
            <a:off x="5270390" y="2742556"/>
            <a:ext cx="5303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B4AC1-BEC7-4092-8AE4-3C865DFBAEC1}"/>
              </a:ext>
            </a:extLst>
          </p:cNvPr>
          <p:cNvSpPr txBox="1"/>
          <p:nvPr/>
        </p:nvSpPr>
        <p:spPr>
          <a:xfrm>
            <a:off x="4952733" y="281364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ABA36740-E813-4081-9466-D10322F482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6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.28628 -0.2064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06" y="-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82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111E-6 L -0.18351 0.1150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7" grpId="0"/>
      <p:bldP spid="7" grpId="1"/>
      <p:bldP spid="8" grpId="0"/>
      <p:bldP spid="8" grpId="1"/>
      <p:bldP spid="9" grpId="0"/>
      <p:bldP spid="9" grpId="1"/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  <p:bldP spid="22" grpId="0"/>
      <p:bldP spid="22" grpId="1"/>
      <p:bldP spid="23" grpId="0"/>
      <p:bldP spid="23" grpId="1"/>
      <p:bldP spid="23" grpId="2"/>
      <p:bldP spid="24" grpId="0"/>
      <p:bldP spid="2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758" y="2993667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769BD-7D74-4242-99F1-1FB3BBA88BA4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8366242" cy="4320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SzPts val="1900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DAG</a:t>
            </a:r>
          </a:p>
          <a:p>
            <a:pPr lvl="2">
              <a:buSzPts val="19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 FORCE:	 		N!</a:t>
            </a:r>
          </a:p>
          <a:p>
            <a:pPr lvl="3">
              <a:buSzPts val="1900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all permutations of vertices</a:t>
            </a:r>
          </a:p>
          <a:p>
            <a:pPr lvl="2">
              <a:buSzPts val="19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 FORCE(OPTIMIZED):	 	(N-1)!</a:t>
            </a:r>
          </a:p>
          <a:p>
            <a:pPr lvl="3">
              <a:buSzPts val="1900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fix the starting node</a:t>
            </a:r>
          </a:p>
          <a:p>
            <a:pPr lvl="2">
              <a:buSzPts val="19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</a:p>
          <a:p>
            <a:pPr marL="914400" lvl="2" indent="0">
              <a:buSzPts val="1900"/>
              <a:buNone/>
            </a:pPr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ts val="1900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 </a:t>
            </a:r>
          </a:p>
          <a:p>
            <a:pPr lvl="2">
              <a:buSzPts val="19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LONGEST PATH PROBLEM </a:t>
            </a:r>
          </a:p>
          <a:p>
            <a:pPr lvl="3">
              <a:buSzPts val="1900"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</a:p>
          <a:p>
            <a:pPr lvl="2">
              <a:buSzPts val="1900"/>
            </a:pPr>
            <a:endParaRPr lang="en-US" sz="1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SzPts val="1900"/>
            </a:pPr>
            <a:endParaRPr lang="en-US" sz="1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FE6662D-AB34-4B17-97C2-C435D3CE6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4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-0.06892 -0.3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A8288-38FA-8C07-6653-F52537B926C8}"/>
              </a:ext>
            </a:extLst>
          </p:cNvPr>
          <p:cNvSpPr txBox="1"/>
          <p:nvPr/>
        </p:nvSpPr>
        <p:spPr>
          <a:xfrm>
            <a:off x="1243564" y="2943964"/>
            <a:ext cx="709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8947-E3C9-2B66-2715-5A1CA7DF0296}"/>
              </a:ext>
            </a:extLst>
          </p:cNvPr>
          <p:cNvSpPr txBox="1"/>
          <p:nvPr/>
        </p:nvSpPr>
        <p:spPr>
          <a:xfrm>
            <a:off x="740664" y="1791445"/>
            <a:ext cx="35003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991D-275A-BC50-6C6C-7F7CAA50C699}"/>
              </a:ext>
            </a:extLst>
          </p:cNvPr>
          <p:cNvSpPr txBox="1"/>
          <p:nvPr/>
        </p:nvSpPr>
        <p:spPr>
          <a:xfrm>
            <a:off x="740663" y="2688081"/>
            <a:ext cx="39528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DAF95-8705-FE9B-1718-E61558C852E1}"/>
              </a:ext>
            </a:extLst>
          </p:cNvPr>
          <p:cNvSpPr txBox="1"/>
          <p:nvPr/>
        </p:nvSpPr>
        <p:spPr>
          <a:xfrm>
            <a:off x="740664" y="3504055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37EBA-6C4A-3D97-0661-BEC9DFEEBC4F}"/>
              </a:ext>
            </a:extLst>
          </p:cNvPr>
          <p:cNvSpPr txBox="1"/>
          <p:nvPr/>
        </p:nvSpPr>
        <p:spPr>
          <a:xfrm>
            <a:off x="890016" y="6009608"/>
            <a:ext cx="223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66EE3-D93C-4A51-87FC-45CB153795D2}"/>
              </a:ext>
            </a:extLst>
          </p:cNvPr>
          <p:cNvSpPr txBox="1"/>
          <p:nvPr/>
        </p:nvSpPr>
        <p:spPr>
          <a:xfrm>
            <a:off x="471999" y="2711203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7095D-6625-0593-D0CF-5C5F6636BAD8}"/>
              </a:ext>
            </a:extLst>
          </p:cNvPr>
          <p:cNvSpPr txBox="1"/>
          <p:nvPr/>
        </p:nvSpPr>
        <p:spPr>
          <a:xfrm>
            <a:off x="471999" y="3511200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094F8-769F-2419-FA9C-574E3C6D827C}"/>
              </a:ext>
            </a:extLst>
          </p:cNvPr>
          <p:cNvSpPr txBox="1"/>
          <p:nvPr/>
        </p:nvSpPr>
        <p:spPr>
          <a:xfrm>
            <a:off x="471999" y="1802672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54933-95EA-B6AB-E1F7-5F3B9354FA75}"/>
              </a:ext>
            </a:extLst>
          </p:cNvPr>
          <p:cNvSpPr txBox="1"/>
          <p:nvPr/>
        </p:nvSpPr>
        <p:spPr>
          <a:xfrm>
            <a:off x="471999" y="4420679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D0FEB-BBD4-D148-1C03-D1532E1D5060}"/>
              </a:ext>
            </a:extLst>
          </p:cNvPr>
          <p:cNvSpPr txBox="1"/>
          <p:nvPr/>
        </p:nvSpPr>
        <p:spPr>
          <a:xfrm>
            <a:off x="471998" y="5272861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60791-77AA-430D-858F-46EDF9040C0E}"/>
              </a:ext>
            </a:extLst>
          </p:cNvPr>
          <p:cNvSpPr txBox="1"/>
          <p:nvPr/>
        </p:nvSpPr>
        <p:spPr>
          <a:xfrm>
            <a:off x="740663" y="436434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7BAD3-0C92-8EF4-8A58-FF9075A8759F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7BBAF-0708-4D4A-8758-106CF252A7BB}"/>
              </a:ext>
            </a:extLst>
          </p:cNvPr>
          <p:cNvSpPr txBox="1"/>
          <p:nvPr/>
        </p:nvSpPr>
        <p:spPr>
          <a:xfrm>
            <a:off x="753132" y="527286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E20858-1C7C-47E4-98EB-90D7569A9C39}"/>
              </a:ext>
            </a:extLst>
          </p:cNvPr>
          <p:cNvSpPr txBox="1"/>
          <p:nvPr/>
        </p:nvSpPr>
        <p:spPr>
          <a:xfrm>
            <a:off x="5286160" y="3503852"/>
            <a:ext cx="53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B4AC1-BEC7-4092-8AE4-3C865DFBAEC1}"/>
              </a:ext>
            </a:extLst>
          </p:cNvPr>
          <p:cNvSpPr txBox="1"/>
          <p:nvPr/>
        </p:nvSpPr>
        <p:spPr>
          <a:xfrm>
            <a:off x="4952733" y="270328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15A89-5165-4609-BED0-6A997DA54F6E}"/>
              </a:ext>
            </a:extLst>
          </p:cNvPr>
          <p:cNvSpPr txBox="1"/>
          <p:nvPr/>
        </p:nvSpPr>
        <p:spPr>
          <a:xfrm>
            <a:off x="5270390" y="1786480"/>
            <a:ext cx="350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8FBD0E-E7C8-4BDB-832A-2B7CE2B287B6}"/>
              </a:ext>
            </a:extLst>
          </p:cNvPr>
          <p:cNvSpPr txBox="1"/>
          <p:nvPr/>
        </p:nvSpPr>
        <p:spPr>
          <a:xfrm>
            <a:off x="4941675" y="353462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6A577E5B-1D43-4B44-BBFC-02EE19C09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3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0.25695 -0.0620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47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92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48148E-6 L -0.20261 -0.07014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9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7" grpId="0"/>
      <p:bldP spid="7" grpId="1"/>
      <p:bldP spid="8" grpId="0"/>
      <p:bldP spid="8" grpId="1"/>
      <p:bldP spid="9" grpId="0"/>
      <p:bldP spid="9" grpId="1"/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  <p:bldP spid="22" grpId="0"/>
      <p:bldP spid="22" grpId="1"/>
      <p:bldP spid="23" grpId="0"/>
      <p:bldP spid="23" grpId="1"/>
      <p:bldP spid="23" grpId="2"/>
      <p:bldP spid="24" grpId="0"/>
      <p:bldP spid="24" grpId="1"/>
      <p:bldP spid="18" grpId="0"/>
      <p:bldP spid="18" grpId="1"/>
      <p:bldP spid="20" grpId="0"/>
      <p:bldP spid="2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655" y="1758950"/>
            <a:ext cx="7535917" cy="414855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TSP is a combinatorial optimization problem that seeks to find the shortest possible route that visits a set of cities and returns to the starting point.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TSP is characterized by a weighted graph, where each node represents a city and the edges represent the distances between them.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lvl="1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find the Hamiltonian cycle (a tour that visits each city exactly once) with the minimum total distance.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D3D3F0F-7518-4298-8AE6-C8FB9600656B}"/>
              </a:ext>
            </a:extLst>
          </p:cNvPr>
          <p:cNvSpPr txBox="1">
            <a:spLocks/>
          </p:cNvSpPr>
          <p:nvPr/>
        </p:nvSpPr>
        <p:spPr>
          <a:xfrm>
            <a:off x="1241757" y="2993667"/>
            <a:ext cx="727162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22DD6B4-6851-4252-AC1B-9F5AB6D56F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79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06892 -0.3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Christofides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655" y="1758950"/>
            <a:ext cx="6365875" cy="414855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approximating the TSP on metric graphs, guaranteeing a solution within 1.5 times the optimal.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64DED-DFE6-4B03-AE47-FCD12914677A}"/>
              </a:ext>
            </a:extLst>
          </p:cNvPr>
          <p:cNvSpPr/>
          <p:nvPr/>
        </p:nvSpPr>
        <p:spPr>
          <a:xfrm>
            <a:off x="2405079" y="3114999"/>
            <a:ext cx="63658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Christofides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(G):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MST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MinimumSpanningTree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O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FindOddDegreeVertices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(MST)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MinimumWeightPerfectMatching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(G, O)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MultiGraph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CombineGraphs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(MST, M)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EulerianCycle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FindEulerianCycle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MultiGraph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HamiltonianCycle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RemoveRepeatedVertices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EulerianCycle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HamiltonianCycle</a:t>
            </a:r>
            <a:endParaRPr lang="en-US" sz="18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5B6DDC43-E08C-4C58-B0DB-D3A21CDD5E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08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2-opt Algorithm: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656" y="1758950"/>
            <a:ext cx="3389586" cy="414855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local search algorithm for improving TSP tours.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64DED-DFE6-4B03-AE47-FCD12914677A}"/>
              </a:ext>
            </a:extLst>
          </p:cNvPr>
          <p:cNvSpPr/>
          <p:nvPr/>
        </p:nvSpPr>
        <p:spPr>
          <a:xfrm>
            <a:off x="4334243" y="2851782"/>
            <a:ext cx="63658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TwoOpt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(tour):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improvement = true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improvement: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improvement = false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range(0, length(tour) - 1):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j in range(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+ 1, length(tour)):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Cost(2optSwap(tour,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j)) &lt; Cost(tour):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tour = 2optSwap(tour,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improvement = true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tour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FA165-D6E9-43B3-ACA2-BC0FBD70B33F}"/>
              </a:ext>
            </a:extLst>
          </p:cNvPr>
          <p:cNvSpPr/>
          <p:nvPr/>
        </p:nvSpPr>
        <p:spPr>
          <a:xfrm>
            <a:off x="572913" y="398128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2optSwap(tour,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newTour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tour[0:i]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newTour.extend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(reversed(tour[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i:j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+ 1]))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newTour.extend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(tour[j + 1:])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newTour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56244F58-5B11-4C54-A4FE-541DD772E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Lin-Kernighan: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656" y="1758950"/>
            <a:ext cx="3877038" cy="414855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more complex local search heuristic for the TSP, generally producing better results than 2-opt.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 (simplified):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64DED-DFE6-4B03-AE47-FCD12914677A}"/>
              </a:ext>
            </a:extLst>
          </p:cNvPr>
          <p:cNvSpPr/>
          <p:nvPr/>
        </p:nvSpPr>
        <p:spPr>
          <a:xfrm>
            <a:off x="618929" y="3733748"/>
            <a:ext cx="636587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LinKernighan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(tour):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improvement possible: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each edge (x, y) in tour: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each vertex z not adjacent to x in tour: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Gain(x, y, z) &gt; 0: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tour = Swap(tour, x, y, z)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tour</a:t>
            </a:r>
          </a:p>
          <a:p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FA165-D6E9-43B3-ACA2-BC0FBD70B33F}"/>
              </a:ext>
            </a:extLst>
          </p:cNvPr>
          <p:cNvSpPr/>
          <p:nvPr/>
        </p:nvSpPr>
        <p:spPr>
          <a:xfrm>
            <a:off x="4983180" y="386232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Swap(tour, x, y, z):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Remove edge (x, y) and add edge (x, z)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Reverse part of the tour to maintain validity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the new tour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32EB9-0001-4ADA-AB72-99E905F6938B}"/>
              </a:ext>
            </a:extLst>
          </p:cNvPr>
          <p:cNvSpPr/>
          <p:nvPr/>
        </p:nvSpPr>
        <p:spPr>
          <a:xfrm>
            <a:off x="4998946" y="311116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Gain(x, y, z):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d(x, y) - d(x, z)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5E6BADF-5ADB-426A-956A-C1A20D0E27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6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7656" y="1758950"/>
            <a:ext cx="3334405" cy="4148556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simple greedy algorithm for constructing a TSP tour.</a:t>
            </a:r>
          </a:p>
          <a:p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164DED-DFE6-4B03-AE47-FCD12914677A}"/>
              </a:ext>
            </a:extLst>
          </p:cNvPr>
          <p:cNvSpPr/>
          <p:nvPr/>
        </p:nvSpPr>
        <p:spPr>
          <a:xfrm>
            <a:off x="3713969" y="2432844"/>
            <a:ext cx="636587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NearestNeighbor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start = random vertex in G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tour = [start]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unvisited = all vertices in G except start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unvisited is not empty: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last = tour[-1]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nearest =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FindNearest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(last, unvisited)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tour.append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(nearest)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unvisited.remove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(nearest)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tour.append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(start)  // Return to start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tour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732EB9-0001-4ADA-AB72-99E905F6938B}"/>
              </a:ext>
            </a:extLst>
          </p:cNvPr>
          <p:cNvSpPr/>
          <p:nvPr/>
        </p:nvSpPr>
        <p:spPr>
          <a:xfrm>
            <a:off x="3713969" y="5324953"/>
            <a:ext cx="48359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FindNearest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(v, vertices):</a:t>
            </a:r>
          </a:p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vertex in vertices with minimum distance to 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8B8C2-C59A-4A9F-8A75-299F56CBC5D3}"/>
              </a:ext>
            </a:extLst>
          </p:cNvPr>
          <p:cNvSpPr/>
          <p:nvPr/>
        </p:nvSpPr>
        <p:spPr>
          <a:xfrm>
            <a:off x="3713969" y="1817896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E27ACB93-EE91-4F02-9764-048EC0A9A3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7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A8288-38FA-8C07-6653-F52537B926C8}"/>
              </a:ext>
            </a:extLst>
          </p:cNvPr>
          <p:cNvSpPr txBox="1"/>
          <p:nvPr/>
        </p:nvSpPr>
        <p:spPr>
          <a:xfrm>
            <a:off x="1243564" y="2943964"/>
            <a:ext cx="775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8947-E3C9-2B66-2715-5A1CA7DF0296}"/>
              </a:ext>
            </a:extLst>
          </p:cNvPr>
          <p:cNvSpPr txBox="1"/>
          <p:nvPr/>
        </p:nvSpPr>
        <p:spPr>
          <a:xfrm>
            <a:off x="740664" y="1791445"/>
            <a:ext cx="35003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991D-275A-BC50-6C6C-7F7CAA50C699}"/>
              </a:ext>
            </a:extLst>
          </p:cNvPr>
          <p:cNvSpPr txBox="1"/>
          <p:nvPr/>
        </p:nvSpPr>
        <p:spPr>
          <a:xfrm>
            <a:off x="740663" y="2688081"/>
            <a:ext cx="39528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DAF95-8705-FE9B-1718-E61558C852E1}"/>
              </a:ext>
            </a:extLst>
          </p:cNvPr>
          <p:cNvSpPr txBox="1"/>
          <p:nvPr/>
        </p:nvSpPr>
        <p:spPr>
          <a:xfrm>
            <a:off x="740664" y="3504055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37EBA-6C4A-3D97-0661-BEC9DFEEBC4F}"/>
              </a:ext>
            </a:extLst>
          </p:cNvPr>
          <p:cNvSpPr txBox="1"/>
          <p:nvPr/>
        </p:nvSpPr>
        <p:spPr>
          <a:xfrm>
            <a:off x="890016" y="6009608"/>
            <a:ext cx="223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66EE3-D93C-4A51-87FC-45CB153795D2}"/>
              </a:ext>
            </a:extLst>
          </p:cNvPr>
          <p:cNvSpPr txBox="1"/>
          <p:nvPr/>
        </p:nvSpPr>
        <p:spPr>
          <a:xfrm>
            <a:off x="471999" y="2711203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7095D-6625-0593-D0CF-5C5F6636BAD8}"/>
              </a:ext>
            </a:extLst>
          </p:cNvPr>
          <p:cNvSpPr txBox="1"/>
          <p:nvPr/>
        </p:nvSpPr>
        <p:spPr>
          <a:xfrm>
            <a:off x="471999" y="3511200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094F8-769F-2419-FA9C-574E3C6D827C}"/>
              </a:ext>
            </a:extLst>
          </p:cNvPr>
          <p:cNvSpPr txBox="1"/>
          <p:nvPr/>
        </p:nvSpPr>
        <p:spPr>
          <a:xfrm>
            <a:off x="471999" y="1802672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54933-95EA-B6AB-E1F7-5F3B9354FA75}"/>
              </a:ext>
            </a:extLst>
          </p:cNvPr>
          <p:cNvSpPr txBox="1"/>
          <p:nvPr/>
        </p:nvSpPr>
        <p:spPr>
          <a:xfrm>
            <a:off x="471999" y="4420679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D0FEB-BBD4-D148-1C03-D1532E1D5060}"/>
              </a:ext>
            </a:extLst>
          </p:cNvPr>
          <p:cNvSpPr txBox="1"/>
          <p:nvPr/>
        </p:nvSpPr>
        <p:spPr>
          <a:xfrm>
            <a:off x="471998" y="5272861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60791-77AA-430D-858F-46EDF9040C0E}"/>
              </a:ext>
            </a:extLst>
          </p:cNvPr>
          <p:cNvSpPr txBox="1"/>
          <p:nvPr/>
        </p:nvSpPr>
        <p:spPr>
          <a:xfrm>
            <a:off x="740663" y="436434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7BAD3-0C92-8EF4-8A58-FF9075A8759F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7BBAF-0708-4D4A-8758-106CF252A7BB}"/>
              </a:ext>
            </a:extLst>
          </p:cNvPr>
          <p:cNvSpPr txBox="1"/>
          <p:nvPr/>
        </p:nvSpPr>
        <p:spPr>
          <a:xfrm>
            <a:off x="753132" y="527286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E20858-1C7C-47E4-98EB-90D7569A9C39}"/>
              </a:ext>
            </a:extLst>
          </p:cNvPr>
          <p:cNvSpPr txBox="1"/>
          <p:nvPr/>
        </p:nvSpPr>
        <p:spPr>
          <a:xfrm>
            <a:off x="5270390" y="4359124"/>
            <a:ext cx="53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B4AC1-BEC7-4092-8AE4-3C865DFBAEC1}"/>
              </a:ext>
            </a:extLst>
          </p:cNvPr>
          <p:cNvSpPr txBox="1"/>
          <p:nvPr/>
        </p:nvSpPr>
        <p:spPr>
          <a:xfrm>
            <a:off x="4952733" y="270328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15A89-5165-4609-BED0-6A997DA54F6E}"/>
              </a:ext>
            </a:extLst>
          </p:cNvPr>
          <p:cNvSpPr txBox="1"/>
          <p:nvPr/>
        </p:nvSpPr>
        <p:spPr>
          <a:xfrm>
            <a:off x="5270390" y="1786480"/>
            <a:ext cx="350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8FBD0E-E7C8-4BDB-832A-2B7CE2B287B6}"/>
              </a:ext>
            </a:extLst>
          </p:cNvPr>
          <p:cNvSpPr txBox="1"/>
          <p:nvPr/>
        </p:nvSpPr>
        <p:spPr>
          <a:xfrm>
            <a:off x="4941675" y="353462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0C1A5-789A-4E2F-938A-22CCD1612139}"/>
              </a:ext>
            </a:extLst>
          </p:cNvPr>
          <p:cNvSpPr txBox="1"/>
          <p:nvPr/>
        </p:nvSpPr>
        <p:spPr>
          <a:xfrm>
            <a:off x="5270390" y="2648178"/>
            <a:ext cx="350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ABB13-11B9-4B8E-A0C4-BF03487926B6}"/>
              </a:ext>
            </a:extLst>
          </p:cNvPr>
          <p:cNvSpPr txBox="1"/>
          <p:nvPr/>
        </p:nvSpPr>
        <p:spPr>
          <a:xfrm>
            <a:off x="4941675" y="43930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6" name="Slide Number Placeholder 1">
            <a:extLst>
              <a:ext uri="{FF2B5EF4-FFF2-40B4-BE49-F238E27FC236}">
                <a16:creationId xmlns:a16="http://schemas.microsoft.com/office/drawing/2014/main" id="{A1091AA4-CAED-407B-A38D-D95DCFC847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16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23629 0.053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2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022E-16 L -0.19219 -0.13889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7" grpId="0"/>
      <p:bldP spid="7" grpId="1"/>
      <p:bldP spid="8" grpId="0"/>
      <p:bldP spid="8" grpId="1"/>
      <p:bldP spid="9" grpId="0"/>
      <p:bldP spid="9" grpId="1"/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  <p:bldP spid="22" grpId="0"/>
      <p:bldP spid="22" grpId="1"/>
      <p:bldP spid="23" grpId="0"/>
      <p:bldP spid="23" grpId="1"/>
      <p:bldP spid="23" grpId="2"/>
      <p:bldP spid="24" grpId="0"/>
      <p:bldP spid="24" grpId="1"/>
      <p:bldP spid="18" grpId="0"/>
      <p:bldP spid="18" grpId="1"/>
      <p:bldP spid="20" grpId="0"/>
      <p:bldP spid="20" grpId="1"/>
      <p:bldP spid="21" grpId="0"/>
      <p:bldP spid="21" grpId="1"/>
      <p:bldP spid="25" grpId="0"/>
      <p:bldP spid="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248" y="2630911"/>
            <a:ext cx="5381503" cy="159617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 TO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6260" y="1543300"/>
            <a:ext cx="4243388" cy="1385888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r>
              <a:rPr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VERTICES</a:t>
            </a:r>
            <a:r>
              <a:rPr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 (CONNECT NODES)</a:t>
            </a:r>
            <a:endParaRPr sz="1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FBAB8D-FF43-ACEA-98AA-8710316CD4CF}"/>
              </a:ext>
            </a:extLst>
          </p:cNvPr>
          <p:cNvSpPr txBox="1">
            <a:spLocks/>
          </p:cNvSpPr>
          <p:nvPr/>
        </p:nvSpPr>
        <p:spPr>
          <a:xfrm>
            <a:off x="250161" y="2738992"/>
            <a:ext cx="5381503" cy="3329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of Graphs: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6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vs. Undirected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4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Undirected to Directed</a:t>
            </a:r>
            <a:endParaRPr lang="en-US" sz="1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6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Weighted vs. Unweighted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UNWEIGHTED to weighted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CYCLIC VS. ACYCLIC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C07212-A8BA-D778-D65F-E5681A693E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49 -0.265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3" y="-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475454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769BD-7D74-4242-99F1-1FB3BBA88BA4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8366242" cy="4320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SzPts val="1900"/>
            </a:pP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Christofides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Guaranteed polynomial time </a:t>
            </a:r>
          </a:p>
          <a:p>
            <a:pPr lvl="3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O(n^3)</a:t>
            </a:r>
          </a:p>
          <a:p>
            <a:pPr lvl="1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2-opt: 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very slow in worst case, but often practical</a:t>
            </a:r>
          </a:p>
          <a:p>
            <a:pPr lvl="3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O(n^2)</a:t>
            </a:r>
          </a:p>
          <a:p>
            <a:pPr lvl="1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Lin-Kernighan: 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 faster than 2-opt, slower than Nearest Neighbor</a:t>
            </a:r>
          </a:p>
          <a:p>
            <a:pPr lvl="3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O(n^2.2)</a:t>
            </a:r>
          </a:p>
          <a:p>
            <a:pPr lvl="1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Nearest Neighbor: 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Fastest among these, but solution quality can be poor</a:t>
            </a:r>
          </a:p>
          <a:p>
            <a:pPr lvl="3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(O(n^3))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6A935D4-E7F2-443A-B905-060325889DE0}"/>
              </a:ext>
            </a:extLst>
          </p:cNvPr>
          <p:cNvSpPr txBox="1">
            <a:spLocks/>
          </p:cNvSpPr>
          <p:nvPr/>
        </p:nvSpPr>
        <p:spPr>
          <a:xfrm>
            <a:off x="1241757" y="2993667"/>
            <a:ext cx="727162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C1C041F-AC7F-4335-84EB-303EE21323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6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06892 -0.3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5" y="-1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A8288-38FA-8C07-6653-F52537B926C8}"/>
              </a:ext>
            </a:extLst>
          </p:cNvPr>
          <p:cNvSpPr txBox="1"/>
          <p:nvPr/>
        </p:nvSpPr>
        <p:spPr>
          <a:xfrm>
            <a:off x="1243564" y="2943964"/>
            <a:ext cx="7758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8947-E3C9-2B66-2715-5A1CA7DF0296}"/>
              </a:ext>
            </a:extLst>
          </p:cNvPr>
          <p:cNvSpPr txBox="1"/>
          <p:nvPr/>
        </p:nvSpPr>
        <p:spPr>
          <a:xfrm>
            <a:off x="740664" y="1791445"/>
            <a:ext cx="35003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991D-275A-BC50-6C6C-7F7CAA50C699}"/>
              </a:ext>
            </a:extLst>
          </p:cNvPr>
          <p:cNvSpPr txBox="1"/>
          <p:nvPr/>
        </p:nvSpPr>
        <p:spPr>
          <a:xfrm>
            <a:off x="740663" y="2688081"/>
            <a:ext cx="39528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DAF95-8705-FE9B-1718-E61558C852E1}"/>
              </a:ext>
            </a:extLst>
          </p:cNvPr>
          <p:cNvSpPr txBox="1"/>
          <p:nvPr/>
        </p:nvSpPr>
        <p:spPr>
          <a:xfrm>
            <a:off x="740664" y="3504055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37EBA-6C4A-3D97-0661-BEC9DFEEBC4F}"/>
              </a:ext>
            </a:extLst>
          </p:cNvPr>
          <p:cNvSpPr txBox="1"/>
          <p:nvPr/>
        </p:nvSpPr>
        <p:spPr>
          <a:xfrm>
            <a:off x="890016" y="6009608"/>
            <a:ext cx="2239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666EE3-D93C-4A51-87FC-45CB153795D2}"/>
              </a:ext>
            </a:extLst>
          </p:cNvPr>
          <p:cNvSpPr txBox="1"/>
          <p:nvPr/>
        </p:nvSpPr>
        <p:spPr>
          <a:xfrm>
            <a:off x="471999" y="2711203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7095D-6625-0593-D0CF-5C5F6636BAD8}"/>
              </a:ext>
            </a:extLst>
          </p:cNvPr>
          <p:cNvSpPr txBox="1"/>
          <p:nvPr/>
        </p:nvSpPr>
        <p:spPr>
          <a:xfrm>
            <a:off x="471999" y="3511200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094F8-769F-2419-FA9C-574E3C6D827C}"/>
              </a:ext>
            </a:extLst>
          </p:cNvPr>
          <p:cNvSpPr txBox="1"/>
          <p:nvPr/>
        </p:nvSpPr>
        <p:spPr>
          <a:xfrm>
            <a:off x="471999" y="1802672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54933-95EA-B6AB-E1F7-5F3B9354FA75}"/>
              </a:ext>
            </a:extLst>
          </p:cNvPr>
          <p:cNvSpPr txBox="1"/>
          <p:nvPr/>
        </p:nvSpPr>
        <p:spPr>
          <a:xfrm>
            <a:off x="471999" y="4420679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9D0FEB-BBD4-D148-1C03-D1532E1D5060}"/>
              </a:ext>
            </a:extLst>
          </p:cNvPr>
          <p:cNvSpPr txBox="1"/>
          <p:nvPr/>
        </p:nvSpPr>
        <p:spPr>
          <a:xfrm>
            <a:off x="471998" y="5272861"/>
            <a:ext cx="56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960791-77AA-430D-858F-46EDF9040C0E}"/>
              </a:ext>
            </a:extLst>
          </p:cNvPr>
          <p:cNvSpPr txBox="1"/>
          <p:nvPr/>
        </p:nvSpPr>
        <p:spPr>
          <a:xfrm>
            <a:off x="740663" y="436434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7BAD3-0C92-8EF4-8A58-FF9075A8759F}"/>
              </a:ext>
            </a:extLst>
          </p:cNvPr>
          <p:cNvSpPr txBox="1"/>
          <p:nvPr/>
        </p:nvSpPr>
        <p:spPr>
          <a:xfrm>
            <a:off x="4976946" y="179144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B7BBAF-0708-4D4A-8758-106CF252A7BB}"/>
              </a:ext>
            </a:extLst>
          </p:cNvPr>
          <p:cNvSpPr txBox="1"/>
          <p:nvPr/>
        </p:nvSpPr>
        <p:spPr>
          <a:xfrm>
            <a:off x="753132" y="5272861"/>
            <a:ext cx="411979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E20858-1C7C-47E4-98EB-90D7569A9C39}"/>
              </a:ext>
            </a:extLst>
          </p:cNvPr>
          <p:cNvSpPr txBox="1"/>
          <p:nvPr/>
        </p:nvSpPr>
        <p:spPr>
          <a:xfrm>
            <a:off x="5270390" y="5318791"/>
            <a:ext cx="53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B4AC1-BEC7-4092-8AE4-3C865DFBAEC1}"/>
              </a:ext>
            </a:extLst>
          </p:cNvPr>
          <p:cNvSpPr txBox="1"/>
          <p:nvPr/>
        </p:nvSpPr>
        <p:spPr>
          <a:xfrm>
            <a:off x="4952733" y="270328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15A89-5165-4609-BED0-6A997DA54F6E}"/>
              </a:ext>
            </a:extLst>
          </p:cNvPr>
          <p:cNvSpPr txBox="1"/>
          <p:nvPr/>
        </p:nvSpPr>
        <p:spPr>
          <a:xfrm>
            <a:off x="5270390" y="1786480"/>
            <a:ext cx="350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8FBD0E-E7C8-4BDB-832A-2B7CE2B287B6}"/>
              </a:ext>
            </a:extLst>
          </p:cNvPr>
          <p:cNvSpPr txBox="1"/>
          <p:nvPr/>
        </p:nvSpPr>
        <p:spPr>
          <a:xfrm>
            <a:off x="4941675" y="353462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0C1A5-789A-4E2F-938A-22CCD1612139}"/>
              </a:ext>
            </a:extLst>
          </p:cNvPr>
          <p:cNvSpPr txBox="1"/>
          <p:nvPr/>
        </p:nvSpPr>
        <p:spPr>
          <a:xfrm>
            <a:off x="5270390" y="2648178"/>
            <a:ext cx="350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9ABB13-11B9-4B8E-A0C4-BF03487926B6}"/>
              </a:ext>
            </a:extLst>
          </p:cNvPr>
          <p:cNvSpPr txBox="1"/>
          <p:nvPr/>
        </p:nvSpPr>
        <p:spPr>
          <a:xfrm>
            <a:off x="4941675" y="43930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B085CE-6A3A-4918-96D4-F38DD664B0B6}"/>
              </a:ext>
            </a:extLst>
          </p:cNvPr>
          <p:cNvSpPr txBox="1"/>
          <p:nvPr/>
        </p:nvSpPr>
        <p:spPr>
          <a:xfrm>
            <a:off x="5214183" y="3514976"/>
            <a:ext cx="395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B121DD-B9C5-46DC-9AC1-F5CF48A59A6E}"/>
              </a:ext>
            </a:extLst>
          </p:cNvPr>
          <p:cNvSpPr txBox="1"/>
          <p:nvPr/>
        </p:nvSpPr>
        <p:spPr>
          <a:xfrm>
            <a:off x="4952733" y="533584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D1815286-3241-49B2-BDF0-0F4FFDE49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23108 0.1902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5" y="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" presetClass="emph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12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81481E-6 L 0.01476 -0.286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-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7" grpId="0"/>
      <p:bldP spid="7" grpId="1"/>
      <p:bldP spid="8" grpId="0"/>
      <p:bldP spid="8" grpId="1"/>
      <p:bldP spid="9" grpId="0"/>
      <p:bldP spid="9" grpId="1"/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9" grpId="0"/>
      <p:bldP spid="19" grpId="1"/>
      <p:bldP spid="22" grpId="0"/>
      <p:bldP spid="22" grpId="1"/>
      <p:bldP spid="23" grpId="0"/>
      <p:bldP spid="23" grpId="1"/>
      <p:bldP spid="23" grpId="2"/>
      <p:bldP spid="24" grpId="0"/>
      <p:bldP spid="24" grpId="1"/>
      <p:bldP spid="18" grpId="0"/>
      <p:bldP spid="18" grpId="1"/>
      <p:bldP spid="20" grpId="0"/>
      <p:bldP spid="20" grpId="1"/>
      <p:bldP spid="21" grpId="0"/>
      <p:bldP spid="21" grpId="1"/>
      <p:bldP spid="25" grpId="0"/>
      <p:bldP spid="25" grpId="1"/>
      <p:bldP spid="26" grpId="0"/>
      <p:bldP spid="26" grpId="1"/>
      <p:bldP spid="29" grpId="0"/>
      <p:bldP spid="29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475454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769BD-7D74-4242-99F1-1FB3BBA88BA4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8366242" cy="4320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SzPts val="1900"/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Solving Longest Path: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 with large graphs.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computation challenges.</a:t>
            </a:r>
          </a:p>
          <a:p>
            <a:pPr marL="457200" lvl="1" indent="0">
              <a:buSzPts val="1900"/>
              <a:buNone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SzPts val="1900"/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research: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heuristics</a:t>
            </a:r>
          </a:p>
          <a:p>
            <a:pPr lvl="2">
              <a:buSzPts val="1900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large-scale graph processing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533B5E6-FFBA-4424-8901-5C5F39ECD53B}"/>
              </a:ext>
            </a:extLst>
          </p:cNvPr>
          <p:cNvSpPr txBox="1">
            <a:spLocks/>
          </p:cNvSpPr>
          <p:nvPr/>
        </p:nvSpPr>
        <p:spPr>
          <a:xfrm>
            <a:off x="1241757" y="2993667"/>
            <a:ext cx="7271621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6CF8B21-9876-422A-B538-E5C7F1F2B6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8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41 0.05416 L -0.06892 -0.3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75" y="-1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68" y="858759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475454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5769BD-7D74-4242-99F1-1FB3BBA88BA4}"/>
              </a:ext>
            </a:extLst>
          </p:cNvPr>
          <p:cNvSpPr txBox="1">
            <a:spLocks/>
          </p:cNvSpPr>
          <p:nvPr/>
        </p:nvSpPr>
        <p:spPr>
          <a:xfrm>
            <a:off x="3745500" y="3081998"/>
            <a:ext cx="8366242" cy="4320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SzPts val="1900"/>
              <a:buNone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8967A9D-8CB0-47F6-A11A-E28D525C76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90058"/>
            <a:ext cx="713225" cy="365125"/>
          </a:xfrm>
        </p:spPr>
        <p:txBody>
          <a:bodyPr/>
          <a:lstStyle/>
          <a:p>
            <a:fld id="{8C1C19EF-3CC0-4DCC-A00B-DC9C0B17735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7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7C7E7E5B-3175-3AE6-1400-63B6731F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81" y="836618"/>
            <a:ext cx="5381503" cy="159617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 TO GRAPHS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E663FF-58A8-B9E0-E72B-DCE52F95E6FC}"/>
              </a:ext>
            </a:extLst>
          </p:cNvPr>
          <p:cNvSpPr txBox="1">
            <a:spLocks/>
          </p:cNvSpPr>
          <p:nvPr/>
        </p:nvSpPr>
        <p:spPr>
          <a:xfrm>
            <a:off x="156767" y="1879729"/>
            <a:ext cx="4382223" cy="168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ADJACENCY MATRIX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ADJACENCY LIST Edges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B03D0A-E9BE-F643-0C51-AFA3197CEB20}"/>
              </a:ext>
            </a:extLst>
          </p:cNvPr>
          <p:cNvSpPr txBox="1">
            <a:spLocks/>
          </p:cNvSpPr>
          <p:nvPr/>
        </p:nvSpPr>
        <p:spPr>
          <a:xfrm>
            <a:off x="156767" y="3427899"/>
            <a:ext cx="4382223" cy="168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TOPOLOGICAL ORDER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UNIQUE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609E1-28A7-99D4-A49D-0D98FD05A71B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943105-472C-CCD4-DE04-8C672C1084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0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2776081" y="3090066"/>
            <a:ext cx="60487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830B7-E2E0-1F0E-A3CD-F17C90D18B55}"/>
              </a:ext>
            </a:extLst>
          </p:cNvPr>
          <p:cNvSpPr txBox="1"/>
          <p:nvPr/>
        </p:nvSpPr>
        <p:spPr>
          <a:xfrm>
            <a:off x="740664" y="2688081"/>
            <a:ext cx="368468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C1318-5565-712C-8CCB-1BAEBA43A5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7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1 -0.0037 L -0.39011 -0.248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74" y="-1222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0.23645 0.1275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636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7" grpId="3"/>
      <p:bldP spid="8" grpId="0"/>
      <p:bldP spid="8" grpId="1"/>
      <p:bldP spid="8" grpId="2"/>
      <p:bldP spid="20" grpId="0"/>
      <p:bldP spid="20" grpId="1"/>
      <p:bldP spid="23" grpId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B56B6-CD4C-FAAB-AF78-256E0165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030" y="2630911"/>
            <a:ext cx="6944264" cy="1596177"/>
          </a:xfrm>
        </p:spPr>
        <p:txBody>
          <a:bodyPr/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72632" y="1757686"/>
                <a:ext cx="6365875" cy="246856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PATH: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SEQUENCE OF EDGES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3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ARE VERTICES OF GRAPH</a:t>
                </a:r>
              </a:p>
              <a:p>
                <a:pPr lvl="3"/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REPETITION</a:t>
                </a:r>
              </a:p>
              <a:p>
                <a:pPr lvl="3"/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PATH WEIGHT: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SUMMATION OF ALL EDGES WEIGHT IN PATH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72632" y="1757686"/>
                <a:ext cx="6365875" cy="2468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FBAB8D-FF43-ACEA-98AA-8710316CD4CF}"/>
              </a:ext>
            </a:extLst>
          </p:cNvPr>
          <p:cNvSpPr txBox="1">
            <a:spLocks/>
          </p:cNvSpPr>
          <p:nvPr/>
        </p:nvSpPr>
        <p:spPr>
          <a:xfrm>
            <a:off x="397354" y="3998038"/>
            <a:ext cx="6252770" cy="2150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Longest path: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 between two vertices with highest PATH WIGHT 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UNWEIGHTED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between two vertices with highest VERTICES COUNT</a:t>
            </a:r>
            <a:endParaRPr lang="en-US" sz="1200" kern="1200" cap="all" baseline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76C87-2A6F-2B6E-D5C5-E8C6126458D6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B60CF2-CDF7-AEB3-7A0A-2A5C006BE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14861 -0.265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31" y="-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1949570" y="3090066"/>
            <a:ext cx="71944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D09B4-1AA1-7137-C962-D7CC5B79AEEC}"/>
              </a:ext>
            </a:extLst>
          </p:cNvPr>
          <p:cNvSpPr txBox="1"/>
          <p:nvPr/>
        </p:nvSpPr>
        <p:spPr>
          <a:xfrm>
            <a:off x="740662" y="1769300"/>
            <a:ext cx="3287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9C624-DFA0-EA35-5E00-C0D6FB0208EE}"/>
              </a:ext>
            </a:extLst>
          </p:cNvPr>
          <p:cNvSpPr txBox="1"/>
          <p:nvPr/>
        </p:nvSpPr>
        <p:spPr>
          <a:xfrm>
            <a:off x="740663" y="3504055"/>
            <a:ext cx="369331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70530-F672-F235-7DD0-79D62FC4B1BF}"/>
              </a:ext>
            </a:extLst>
          </p:cNvPr>
          <p:cNvSpPr txBox="1"/>
          <p:nvPr/>
        </p:nvSpPr>
        <p:spPr>
          <a:xfrm>
            <a:off x="472000" y="3511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5E3B5-D96D-B621-7056-6522CCE94D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9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81 -0.0037 L -0.32379 -0.109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58" y="-5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7 L 0.27552 -0.0078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6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7" grpId="2"/>
      <p:bldP spid="20" grpId="0"/>
      <p:bldP spid="20" grpId="1"/>
      <p:bldP spid="23" grpId="0"/>
      <p:bldP spid="34" grpId="0"/>
      <p:bldP spid="3" grpId="0"/>
      <p:bldP spid="3" grpId="1"/>
      <p:bldP spid="4" grpId="0"/>
      <p:bldP spid="4" grpId="1"/>
      <p:bldP spid="4" grpId="2"/>
      <p:bldP spid="5" grpId="0"/>
      <p:bldP spid="5" grpId="1"/>
      <p:bldP spid="5" grpId="2"/>
      <p:bldP spid="5" grpId="3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91C8-4717-4A4B-7583-509DB67E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411" y="3047200"/>
            <a:ext cx="5432638" cy="7636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APPLICATION &amp; CHALLENGES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695EE0-6189-8EB0-2D53-C02D5DFF812F}"/>
              </a:ext>
            </a:extLst>
          </p:cNvPr>
          <p:cNvSpPr txBox="1">
            <a:spLocks/>
          </p:cNvSpPr>
          <p:nvPr/>
        </p:nvSpPr>
        <p:spPr>
          <a:xfrm>
            <a:off x="251547" y="1678867"/>
            <a:ext cx="8366242" cy="40642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18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lvl="1">
              <a:spcBef>
                <a:spcPts val="1000"/>
              </a:spcBef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HAMILTON PATH PROBLEM: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THERE ANY PATH WITH ALL N VERTICES IN IT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kern="1200" cap="all" baseline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 FOR LONGEST</a:t>
            </a:r>
            <a:r>
              <a:rPr lang="en-US" sz="1000" kern="1200" cap="all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PATH</a:t>
            </a:r>
            <a:endParaRPr lang="en-US" sz="1000" kern="1200" cap="all" baseline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0"/>
              </a:spcBef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 SALESMAN PROBLEM:</a:t>
            </a:r>
          </a:p>
          <a:p>
            <a:pPr lvl="2">
              <a:spcBef>
                <a:spcPts val="1000"/>
              </a:spcBef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 COMPLETE Graph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 NEGATIVE INTEGERS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CONTAINS ALL VERTICES</a:t>
            </a:r>
          </a:p>
          <a:p>
            <a:pPr lvl="3">
              <a:spcBef>
                <a:spcPts val="1000"/>
              </a:spcBef>
              <a:buSzPts val="1900"/>
            </a:pPr>
            <a:r>
              <a:rPr lang="en-US" sz="1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 FOR LONGEST PATH</a:t>
            </a:r>
          </a:p>
          <a:p>
            <a:pPr>
              <a:buSzPts val="1900"/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lvl="1">
              <a:buSzPts val="1900"/>
            </a:pP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PROBLEM IS NP-HARD</a:t>
            </a:r>
          </a:p>
          <a:p>
            <a:pPr lvl="2">
              <a:buSzPts val="1900"/>
            </a:pP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Np-hard vs. np-complete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DEA7E-9EB7-F279-0DD2-953DA0CA87C8}"/>
              </a:ext>
            </a:extLst>
          </p:cNvPr>
          <p:cNvSpPr txBox="1"/>
          <p:nvPr/>
        </p:nvSpPr>
        <p:spPr>
          <a:xfrm>
            <a:off x="527707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0D3135-9B01-8E87-E85D-AE9BF2E1F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91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 L -0.24427 -0.3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22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6D09-3902-963F-5908-7FA25BD9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3" y="384048"/>
            <a:ext cx="2386584" cy="87541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507BF-DF24-FD5D-344F-50FF4B649B37}"/>
              </a:ext>
            </a:extLst>
          </p:cNvPr>
          <p:cNvSpPr txBox="1"/>
          <p:nvPr/>
        </p:nvSpPr>
        <p:spPr>
          <a:xfrm>
            <a:off x="740662" y="2690336"/>
            <a:ext cx="528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DEFENITION OF LONGEST PATH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9686B-3E0E-8622-BFEB-4192D28804EA}"/>
              </a:ext>
            </a:extLst>
          </p:cNvPr>
          <p:cNvSpPr txBox="1"/>
          <p:nvPr/>
        </p:nvSpPr>
        <p:spPr>
          <a:xfrm>
            <a:off x="472000" y="271120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7A491-C1E4-7814-D5CE-8C31443D1357}"/>
              </a:ext>
            </a:extLst>
          </p:cNvPr>
          <p:cNvSpPr txBox="1"/>
          <p:nvPr/>
        </p:nvSpPr>
        <p:spPr>
          <a:xfrm>
            <a:off x="472000" y="1802672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1A4F2C-C542-33FF-4AF5-4F1520EA9C10}"/>
              </a:ext>
            </a:extLst>
          </p:cNvPr>
          <p:cNvSpPr txBox="1"/>
          <p:nvPr/>
        </p:nvSpPr>
        <p:spPr>
          <a:xfrm>
            <a:off x="890016" y="6009608"/>
            <a:ext cx="2082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LONGEST PATH IN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D09B4-1AA1-7137-C962-D7CC5B79AEEC}"/>
              </a:ext>
            </a:extLst>
          </p:cNvPr>
          <p:cNvSpPr txBox="1"/>
          <p:nvPr/>
        </p:nvSpPr>
        <p:spPr>
          <a:xfrm>
            <a:off x="740662" y="1769300"/>
            <a:ext cx="328787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GRAPH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9C624-DFA0-EA35-5E00-C0D6FB0208EE}"/>
              </a:ext>
            </a:extLst>
          </p:cNvPr>
          <p:cNvSpPr txBox="1"/>
          <p:nvPr/>
        </p:nvSpPr>
        <p:spPr>
          <a:xfrm>
            <a:off x="2225615" y="3285785"/>
            <a:ext cx="6918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&amp; CHALLENGES</a:t>
            </a: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>
                  <a:lumMod val="50000"/>
                </a:schemeClr>
              </a:buClr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70530-F672-F235-7DD0-79D62FC4B1BF}"/>
              </a:ext>
            </a:extLst>
          </p:cNvPr>
          <p:cNvSpPr txBox="1"/>
          <p:nvPr/>
        </p:nvSpPr>
        <p:spPr>
          <a:xfrm>
            <a:off x="472000" y="35112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F35C84-0A1F-84CB-BC86-454546C616D3}"/>
              </a:ext>
            </a:extLst>
          </p:cNvPr>
          <p:cNvSpPr txBox="1"/>
          <p:nvPr/>
        </p:nvSpPr>
        <p:spPr>
          <a:xfrm>
            <a:off x="740662" y="4232541"/>
            <a:ext cx="528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1">
                  <a:lumMod val="50000"/>
                </a:schemeClr>
              </a:buClr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LONGEST PATH</a:t>
            </a:r>
          </a:p>
          <a:p>
            <a:pPr algn="just">
              <a:buClr>
                <a:schemeClr val="bg1">
                  <a:lumMod val="50000"/>
                </a:schemeClr>
              </a:buClr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828A8-AE14-C0D2-B3B0-B693DE1AD064}"/>
              </a:ext>
            </a:extLst>
          </p:cNvPr>
          <p:cNvSpPr txBox="1"/>
          <p:nvPr/>
        </p:nvSpPr>
        <p:spPr>
          <a:xfrm>
            <a:off x="447364" y="4290552"/>
            <a:ext cx="293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07A4A-7864-73AA-101B-8BE0065807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C19EF-3CC0-4DCC-A00B-DC9C0B17735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3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48148E-6 L -0.33958 -0.070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56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28924 -0.0694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2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/>
      <p:bldP spid="7" grpId="1"/>
      <p:bldP spid="20" grpId="0"/>
      <p:bldP spid="20" grpId="1"/>
      <p:bldP spid="23" grpId="0"/>
      <p:bldP spid="34" grpId="0"/>
      <p:bldP spid="34" grpId="1"/>
      <p:bldP spid="3" grpId="0"/>
      <p:bldP spid="3" grpId="1"/>
      <p:bldP spid="4" grpId="0"/>
      <p:bldP spid="4" grpId="1"/>
      <p:bldP spid="4" grpId="2"/>
      <p:bldP spid="4" grpId="3"/>
      <p:bldP spid="5" grpId="1"/>
      <p:bldP spid="5" grpId="2"/>
      <p:bldP spid="5" grpId="3" build="allAtOnce"/>
      <p:bldP spid="6" grpId="1"/>
      <p:bldP spid="6" grpId="2"/>
      <p:bldP spid="6" grpId="3"/>
      <p:bldP spid="9" grpId="0"/>
      <p:bldP spid="9" grpId="1"/>
    </p:bldLst>
  </p:timing>
</p:sld>
</file>

<file path=ppt/theme/theme1.xml><?xml version="1.0" encoding="utf-8"?>
<a:theme xmlns:a="http://schemas.openxmlformats.org/drawingml/2006/main" name="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Discrete Mathematics_ Graph Theory and Networks - 12th Grade by Slidesgo</Template>
  <TotalTime>656</TotalTime>
  <Words>2480</Words>
  <Application>Microsoft Office PowerPoint</Application>
  <PresentationFormat>On-screen Show (4:3)</PresentationFormat>
  <Paragraphs>653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33</vt:i4>
      </vt:variant>
    </vt:vector>
  </HeadingPairs>
  <TitlesOfParts>
    <vt:vector size="50" baseType="lpstr">
      <vt:lpstr>Albert Sans</vt:lpstr>
      <vt:lpstr>Arial</vt:lpstr>
      <vt:lpstr>Cambria Math</vt:lpstr>
      <vt:lpstr>Cascadia Code Light</vt:lpstr>
      <vt:lpstr>DM Sans</vt:lpstr>
      <vt:lpstr>Lato</vt:lpstr>
      <vt:lpstr>Mulish</vt:lpstr>
      <vt:lpstr>Nunito Light</vt:lpstr>
      <vt:lpstr>Proxima Nova</vt:lpstr>
      <vt:lpstr>Proxima Nova Semibold</vt:lpstr>
      <vt:lpstr>Times New Roman</vt:lpstr>
      <vt:lpstr>Discrete Mathematics: Graph Theory and Networks - 12th Grade by Slidesgo</vt:lpstr>
      <vt:lpstr>Slidesgo Final Pages</vt:lpstr>
      <vt:lpstr>1_Discrete Mathematics: Graph Theory and Networks - 12th Grade by Slidesgo</vt:lpstr>
      <vt:lpstr>1_Slidesgo Final Pages</vt:lpstr>
      <vt:lpstr>2_Discrete Mathematics: Graph Theory and Networks - 12th Grade by Slidesgo</vt:lpstr>
      <vt:lpstr>2_Slidesgo Final Pages</vt:lpstr>
      <vt:lpstr>LONGEST PATH PROBLEM</vt:lpstr>
      <vt:lpstr>OUTLINE</vt:lpstr>
      <vt:lpstr>INTRODUCTION TO GRAPH</vt:lpstr>
      <vt:lpstr>INTRODUCTION TO GRAPHS</vt:lpstr>
      <vt:lpstr>OUTLINE</vt:lpstr>
      <vt:lpstr>DEFENITION OF LONGEST PATH</vt:lpstr>
      <vt:lpstr>OUTLINE</vt:lpstr>
      <vt:lpstr>APPLICATION &amp; CHALLENGES</vt:lpstr>
      <vt:lpstr>OUTLINE</vt:lpstr>
      <vt:lpstr>PSUEDOCODE:</vt:lpstr>
      <vt:lpstr>SPECIAL CASE:</vt:lpstr>
      <vt:lpstr>DAG PSUEDOCODE</vt:lpstr>
      <vt:lpstr>PowerPoint Presentation</vt:lpstr>
      <vt:lpstr>TIME COMPLEXITY:</vt:lpstr>
      <vt:lpstr>PowerPoint Presentation</vt:lpstr>
      <vt:lpstr>Hamiltonian path problem</vt:lpstr>
      <vt:lpstr>Hamiltonian path problem</vt:lpstr>
      <vt:lpstr>Hamiltonian path problem</vt:lpstr>
      <vt:lpstr>Hamiltonian path problem</vt:lpstr>
      <vt:lpstr>CODE:</vt:lpstr>
      <vt:lpstr>PowerPoint Presentation</vt:lpstr>
      <vt:lpstr>TIME COMPLEXITY ANALYSIS</vt:lpstr>
      <vt:lpstr>PowerPoint Presentation</vt:lpstr>
      <vt:lpstr>PowerPoint Presentation</vt:lpstr>
      <vt:lpstr>Christofides Algorithm:</vt:lpstr>
      <vt:lpstr>2-opt Algorithm:</vt:lpstr>
      <vt:lpstr>Lin-Kernighan:</vt:lpstr>
      <vt:lpstr>Nearest Neighbor:</vt:lpstr>
      <vt:lpstr>PowerPoint Presentation</vt:lpstr>
      <vt:lpstr>PowerPoint Presentation</vt:lpstr>
      <vt:lpstr>PowerPoint Presentation</vt:lpstr>
      <vt:lpstr>PowerPoint Presentation</vt:lpstr>
      <vt:lpstr>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Longest Path Problem</dc:title>
  <dc:subject/>
  <dc:creator/>
  <cp:keywords/>
  <dc:description>generated using python-pptx</dc:description>
  <cp:lastModifiedBy>n</cp:lastModifiedBy>
  <cp:revision>34</cp:revision>
  <dcterms:created xsi:type="dcterms:W3CDTF">2013-01-27T09:14:16Z</dcterms:created>
  <dcterms:modified xsi:type="dcterms:W3CDTF">2024-11-20T13:27:27Z</dcterms:modified>
  <cp:category/>
</cp:coreProperties>
</file>