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  <p:sldMasterId id="2147483721" r:id="rId2"/>
    <p:sldMasterId id="2147483724" r:id="rId3"/>
    <p:sldMasterId id="2147483748" r:id="rId4"/>
    <p:sldMasterId id="2147483751" r:id="rId5"/>
    <p:sldMasterId id="2147483775" r:id="rId6"/>
  </p:sldMasterIdLst>
  <p:sldIdLst>
    <p:sldId id="256" r:id="rId7"/>
    <p:sldId id="270" r:id="rId8"/>
    <p:sldId id="257" r:id="rId9"/>
    <p:sldId id="279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80" r:id="rId18"/>
    <p:sldId id="281" r:id="rId19"/>
    <p:sldId id="282" r:id="rId20"/>
    <p:sldId id="283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88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2039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1236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71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679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6712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96611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91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2970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7655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70625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71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692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34105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94173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8917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9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960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89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33671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9360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46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0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356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14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9095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73630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931546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1613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92831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014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03593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343128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700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201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2677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302450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203517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198549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99840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939367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01040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7684477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15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89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83028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6860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8642435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594580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071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91879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7626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206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9605580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084659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832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934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018353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283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983303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588785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332862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3462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795088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862129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0418853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251552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64801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961763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4389106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02531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184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8691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6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5760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5032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7067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61381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6711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38291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517" y="1947671"/>
            <a:ext cx="7336965" cy="838200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2636" y="3171446"/>
            <a:ext cx="3538727" cy="247040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Parsa Mohammadpour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Mumivand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Saeed Terik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Rahbari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Moghadam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November 2024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A57B-9B95-EF86-46EA-84D6FF4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8" y="1357607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PSUEDOCODE: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30897-BB02-3082-FFEB-5FC6A357CF7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21436" y="2676400"/>
            <a:ext cx="8194089" cy="15052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FOR LONGEST PATH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D710CE-2018-CA8D-44AA-037FE520D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387656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08F70-0505-3D43-3037-CA5A131C248F}"/>
              </a:ext>
            </a:extLst>
          </p:cNvPr>
          <p:cNvSpPr txBox="1"/>
          <p:nvPr/>
        </p:nvSpPr>
        <p:spPr>
          <a:xfrm>
            <a:off x="770638" y="1936619"/>
            <a:ext cx="36551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-1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None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each node `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in the graph: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Call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longest_path_recursive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[], 0)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Update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i_path_len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Update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i_path_list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A2AC6B-E2F4-0617-ECD1-20AF8EBEC7D6}"/>
                  </a:ext>
                </a:extLst>
              </p:cNvPr>
              <p:cNvSpPr txBox="1"/>
              <p:nvPr/>
            </p:nvSpPr>
            <p:spPr>
              <a:xfrm>
                <a:off x="4570264" y="1855430"/>
                <a:ext cx="4100803" cy="4185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longest_path_recursive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(graph, node, visited, </a:t>
                </a:r>
              </a:p>
              <a:p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Initialize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-1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Initialize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None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 the current node to the visited list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each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graph: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node or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visited or (node,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Edges: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Continue to the next iteration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new_visited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visited.append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edge_weight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weight of edge (node,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longest_path_recursive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new_visited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edge_weight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Update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i_path_len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Update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i_path_list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-1 then: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Return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visited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Return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A2AC6B-E2F4-0617-ECD1-20AF8EBEC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64" y="1855430"/>
                <a:ext cx="4100803" cy="4185761"/>
              </a:xfrm>
              <a:prstGeom prst="rect">
                <a:avLst/>
              </a:prstGeom>
              <a:blipFill>
                <a:blip r:embed="rId2"/>
                <a:stretch>
                  <a:fillRect l="-446" t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FBEFBED-3943-1343-9590-496E2CB243BC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  <p:extLst>
      <p:ext uri="{BB962C8B-B14F-4D97-AF65-F5344CB8AC3E}">
        <p14:creationId xmlns:p14="http://schemas.microsoft.com/office/powerpoint/2010/main" val="213019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 L -0.03732 -0.3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467892" y="520668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061680-8BFF-6C4A-33DA-71F0CC41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8" y="1594864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CASE: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EFCA95-CD1C-EF94-1BD4-2992483B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624913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4DA6D1-5AB3-D6C0-63A6-263F0ABB69F3}"/>
              </a:ext>
            </a:extLst>
          </p:cNvPr>
          <p:cNvSpPr txBox="1">
            <a:spLocks/>
          </p:cNvSpPr>
          <p:nvPr/>
        </p:nvSpPr>
        <p:spPr>
          <a:xfrm>
            <a:off x="1404148" y="2042679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(DIRECTED ACYCLIC GRAPH)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1B5A4ADD-5220-C541-F92D-388245F1FE8E}"/>
              </a:ext>
            </a:extLst>
          </p:cNvPr>
          <p:cNvSpPr txBox="1">
            <a:spLocks/>
          </p:cNvSpPr>
          <p:nvPr/>
        </p:nvSpPr>
        <p:spPr>
          <a:xfrm>
            <a:off x="1057920" y="2072728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CBE92F-2F8E-44A9-9E51-5E7DA4DB9F9C}"/>
              </a:ext>
            </a:extLst>
          </p:cNvPr>
          <p:cNvSpPr txBox="1">
            <a:spLocks/>
          </p:cNvSpPr>
          <p:nvPr/>
        </p:nvSpPr>
        <p:spPr>
          <a:xfrm>
            <a:off x="2225801" y="2488061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TOPOLOGICAL ORDER</a:t>
            </a: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28A15A09-A2DC-8CE1-4CF8-141C69E99FC1}"/>
              </a:ext>
            </a:extLst>
          </p:cNvPr>
          <p:cNvSpPr txBox="1">
            <a:spLocks/>
          </p:cNvSpPr>
          <p:nvPr/>
        </p:nvSpPr>
        <p:spPr>
          <a:xfrm>
            <a:off x="1879574" y="2518110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64F3122-266D-61B9-5D8E-C23A37BF8C9F}"/>
              </a:ext>
            </a:extLst>
          </p:cNvPr>
          <p:cNvSpPr txBox="1">
            <a:spLocks/>
          </p:cNvSpPr>
          <p:nvPr/>
        </p:nvSpPr>
        <p:spPr>
          <a:xfrm>
            <a:off x="2225801" y="3429000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NODES DO: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67C3316F-CB1C-FDE5-EC7E-4EE7CEAB4AE6}"/>
              </a:ext>
            </a:extLst>
          </p:cNvPr>
          <p:cNvSpPr txBox="1">
            <a:spLocks/>
          </p:cNvSpPr>
          <p:nvPr/>
        </p:nvSpPr>
        <p:spPr>
          <a:xfrm>
            <a:off x="1879574" y="3459049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351CBB8-2389-2D56-E6A4-9BFD36B022F3}"/>
              </a:ext>
            </a:extLst>
          </p:cNvPr>
          <p:cNvSpPr txBox="1">
            <a:spLocks/>
          </p:cNvSpPr>
          <p:nvPr/>
        </p:nvSpPr>
        <p:spPr>
          <a:xfrm>
            <a:off x="3018408" y="3920714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 DISTANCE LIST TO -INF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6D5CEF2C-9B14-B968-3A62-A8A5F14A6E78}"/>
              </a:ext>
            </a:extLst>
          </p:cNvPr>
          <p:cNvSpPr txBox="1">
            <a:spLocks/>
          </p:cNvSpPr>
          <p:nvPr/>
        </p:nvSpPr>
        <p:spPr>
          <a:xfrm>
            <a:off x="2672181" y="3950763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34BEE6-19AB-1CA1-F86E-34830714213C}"/>
              </a:ext>
            </a:extLst>
          </p:cNvPr>
          <p:cNvSpPr txBox="1">
            <a:spLocks/>
          </p:cNvSpPr>
          <p:nvPr/>
        </p:nvSpPr>
        <p:spPr>
          <a:xfrm>
            <a:off x="3018408" y="4442477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TOPOLOGICAL ORDER STACK </a:t>
            </a:r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90ECF574-AABC-DBB4-9EB2-CFEA6A17A821}"/>
              </a:ext>
            </a:extLst>
          </p:cNvPr>
          <p:cNvSpPr txBox="1">
            <a:spLocks/>
          </p:cNvSpPr>
          <p:nvPr/>
        </p:nvSpPr>
        <p:spPr>
          <a:xfrm>
            <a:off x="2672181" y="4472526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F4C9CF6-E3B4-1CFE-BF72-78872AF4E72A}"/>
              </a:ext>
            </a:extLst>
          </p:cNvPr>
          <p:cNvSpPr txBox="1">
            <a:spLocks/>
          </p:cNvSpPr>
          <p:nvPr/>
        </p:nvSpPr>
        <p:spPr>
          <a:xfrm>
            <a:off x="3018408" y="2896983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IN STACK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9C1B58BA-E08C-9479-1F07-6A09ECF9D482}"/>
              </a:ext>
            </a:extLst>
          </p:cNvPr>
          <p:cNvSpPr txBox="1">
            <a:spLocks/>
          </p:cNvSpPr>
          <p:nvPr/>
        </p:nvSpPr>
        <p:spPr>
          <a:xfrm>
            <a:off x="2672181" y="2927032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61A9BA9-215B-9FAB-D867-49159C3E80F4}"/>
              </a:ext>
            </a:extLst>
          </p:cNvPr>
          <p:cNvSpPr txBox="1">
            <a:spLocks/>
          </p:cNvSpPr>
          <p:nvPr/>
        </p:nvSpPr>
        <p:spPr>
          <a:xfrm>
            <a:off x="3018408" y="5065998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DISTANCE LIST</a:t>
            </a:r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B10E7387-45D1-4EFC-84F0-74E952E2FB47}"/>
              </a:ext>
            </a:extLst>
          </p:cNvPr>
          <p:cNvSpPr txBox="1">
            <a:spLocks/>
          </p:cNvSpPr>
          <p:nvPr/>
        </p:nvSpPr>
        <p:spPr>
          <a:xfrm>
            <a:off x="2672181" y="5017066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1408D-B391-7330-3BEA-F212C7C9C415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  <p:extLst>
      <p:ext uri="{BB962C8B-B14F-4D97-AF65-F5344CB8AC3E}">
        <p14:creationId xmlns:p14="http://schemas.microsoft.com/office/powerpoint/2010/main" val="40238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467892" y="485156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061680-8BFF-6C4A-33DA-71F0CC41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7" y="1506084"/>
            <a:ext cx="2815941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PSUEDOCODE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EFCA95-CD1C-EF94-1BD4-2992483B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536133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1408D-B391-7330-3BEA-F212C7C9C415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0EC31-5EC8-93FB-0954-558D399C6813}"/>
              </a:ext>
            </a:extLst>
          </p:cNvPr>
          <p:cNvSpPr txBox="1"/>
          <p:nvPr/>
        </p:nvSpPr>
        <p:spPr>
          <a:xfrm>
            <a:off x="467892" y="2190201"/>
            <a:ext cx="39966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(V, Stack, visited):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V: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(visited[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False):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topologicalSortUtil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V, Stack, visited) 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-1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node in V: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node_max_path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longestPathNode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(node)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max(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node_max_path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max_path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8582F-40E4-D7C4-1C83-A0C588F54965}"/>
              </a:ext>
            </a:extLst>
          </p:cNvPr>
          <p:cNvSpPr txBox="1"/>
          <p:nvPr/>
        </p:nvSpPr>
        <p:spPr>
          <a:xfrm>
            <a:off x="4384664" y="3804647"/>
            <a:ext cx="3701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longestPathNode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(node, V, Stack, visited):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[-infinity for each node in V]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[node] = 0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while 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(Stack) &gt; 0):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u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Stack.pop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 != -infinity):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for v in u’s in-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if 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[v]] &lt;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 + weight(v, u)):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 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 + weight(v, u)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max(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5BA38-2EDA-4009-AF81-A70684C8E6C4}"/>
              </a:ext>
            </a:extLst>
          </p:cNvPr>
          <p:cNvSpPr txBox="1"/>
          <p:nvPr/>
        </p:nvSpPr>
        <p:spPr>
          <a:xfrm>
            <a:off x="4295888" y="2190201"/>
            <a:ext cx="3879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topologicalSort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(node, V, Stack, visited):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visited[node] =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u in node’s out-neighbors: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(not visited[u]):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topologicalSort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(u, V, Stack, visited)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Stack.append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(node)</a:t>
            </a:r>
          </a:p>
        </p:txBody>
      </p:sp>
    </p:spTree>
    <p:extLst>
      <p:ext uri="{BB962C8B-B14F-4D97-AF65-F5344CB8AC3E}">
        <p14:creationId xmlns:p14="http://schemas.microsoft.com/office/powerpoint/2010/main" val="5201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0629ADF-FDF4-81EE-2ECA-4D77787DD692}"/>
              </a:ext>
            </a:extLst>
          </p:cNvPr>
          <p:cNvSpPr txBox="1"/>
          <p:nvPr/>
        </p:nvSpPr>
        <p:spPr>
          <a:xfrm>
            <a:off x="818408" y="3429000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850FFA-F83A-3432-6FFF-148AA95B179E}"/>
              </a:ext>
            </a:extLst>
          </p:cNvPr>
          <p:cNvSpPr txBox="1">
            <a:spLocks/>
          </p:cNvSpPr>
          <p:nvPr/>
        </p:nvSpPr>
        <p:spPr>
          <a:xfrm>
            <a:off x="283463" y="384048"/>
            <a:ext cx="2797088" cy="95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76D5A-A8AF-7BB7-90ED-E9BB20A073CE}"/>
              </a:ext>
            </a:extLst>
          </p:cNvPr>
          <p:cNvSpPr txBox="1"/>
          <p:nvPr/>
        </p:nvSpPr>
        <p:spPr>
          <a:xfrm>
            <a:off x="740662" y="2690336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8478A-4035-E431-C070-281460B9CF33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61306-84A2-2E7F-A1E0-450C34FF532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DF65B-BC96-41AA-5F9F-A47B53C7E7A4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A908C-4B37-1331-2C9C-30E882F0E4F6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D142B5-5E61-5B64-7AFC-65FD7B4A04C7}"/>
              </a:ext>
            </a:extLst>
          </p:cNvPr>
          <p:cNvSpPr txBox="1"/>
          <p:nvPr/>
        </p:nvSpPr>
        <p:spPr>
          <a:xfrm>
            <a:off x="447364" y="4290552"/>
            <a:ext cx="29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9757AC-9047-CF88-C163-F7BA5D339853}"/>
              </a:ext>
            </a:extLst>
          </p:cNvPr>
          <p:cNvSpPr txBox="1"/>
          <p:nvPr/>
        </p:nvSpPr>
        <p:spPr>
          <a:xfrm>
            <a:off x="716027" y="3429000"/>
            <a:ext cx="36340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51F8D-A3B6-46D9-D349-3B88637A032F}"/>
              </a:ext>
            </a:extLst>
          </p:cNvPr>
          <p:cNvSpPr txBox="1"/>
          <p:nvPr/>
        </p:nvSpPr>
        <p:spPr>
          <a:xfrm>
            <a:off x="447364" y="343614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FBE47-2F70-7B85-3125-69554DDDE89D}"/>
              </a:ext>
            </a:extLst>
          </p:cNvPr>
          <p:cNvSpPr txBox="1"/>
          <p:nvPr/>
        </p:nvSpPr>
        <p:spPr>
          <a:xfrm>
            <a:off x="472000" y="5091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EA4CF0-EA36-59DF-B0D6-3610C654C2DB}"/>
              </a:ext>
            </a:extLst>
          </p:cNvPr>
          <p:cNvSpPr txBox="1"/>
          <p:nvPr/>
        </p:nvSpPr>
        <p:spPr>
          <a:xfrm>
            <a:off x="740662" y="5058180"/>
            <a:ext cx="36093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20486 0.094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22778 -0.1701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6" grpId="1"/>
      <p:bldP spid="7" grpId="0"/>
      <p:bldP spid="7" grpId="1"/>
      <p:bldP spid="8" grpId="0"/>
      <p:bldP spid="8" grpId="1"/>
      <p:bldP spid="9" grpId="0"/>
      <p:bldP spid="10" grpId="0"/>
      <p:bldP spid="10" grpId="1"/>
      <p:bldP spid="11" grpId="0"/>
      <p:bldP spid="11" grpId="1"/>
      <p:bldP spid="15" grpId="0"/>
      <p:bldP spid="15" grpId="1"/>
      <p:bldP spid="18" grpId="0"/>
      <p:bldP spid="18" grpId="1"/>
      <p:bldP spid="19" grpId="1"/>
      <p:bldP spid="19" grpId="2"/>
      <p:bldP spid="23" grpId="0"/>
      <p:bldP spid="23" grpId="1"/>
      <p:bldP spid="2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2D0D56-467D-CCEB-7054-DF7A61D2570B}"/>
              </a:ext>
            </a:extLst>
          </p:cNvPr>
          <p:cNvSpPr txBox="1"/>
          <p:nvPr/>
        </p:nvSpPr>
        <p:spPr>
          <a:xfrm>
            <a:off x="424410" y="513324"/>
            <a:ext cx="709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0B4241-6307-E257-0696-5A7E5891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7" y="1361810"/>
            <a:ext cx="2762675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8F296F4D-DEC3-E3AE-1FB5-8A41B655A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391859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BABEA3-F9C5-852D-5C75-B2849F136E7B}"/>
              </a:ext>
            </a:extLst>
          </p:cNvPr>
          <p:cNvSpPr txBox="1">
            <a:spLocks/>
          </p:cNvSpPr>
          <p:nvPr/>
        </p:nvSpPr>
        <p:spPr>
          <a:xfrm>
            <a:off x="2211278" y="2255583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C7131C83-EABD-D841-5EC2-1A9E24DD438B}"/>
              </a:ext>
            </a:extLst>
          </p:cNvPr>
          <p:cNvSpPr txBox="1">
            <a:spLocks/>
          </p:cNvSpPr>
          <p:nvPr/>
        </p:nvSpPr>
        <p:spPr>
          <a:xfrm>
            <a:off x="1865050" y="2285632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173696-3D61-0482-D38B-B5FAAAE07069}"/>
              </a:ext>
            </a:extLst>
          </p:cNvPr>
          <p:cNvSpPr txBox="1">
            <a:spLocks/>
          </p:cNvSpPr>
          <p:nvPr/>
        </p:nvSpPr>
        <p:spPr>
          <a:xfrm>
            <a:off x="2211277" y="270096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F5479ACC-53D1-0A67-7390-6AF35A59C356}"/>
              </a:ext>
            </a:extLst>
          </p:cNvPr>
          <p:cNvSpPr txBox="1">
            <a:spLocks/>
          </p:cNvSpPr>
          <p:nvPr/>
        </p:nvSpPr>
        <p:spPr>
          <a:xfrm>
            <a:off x="1865050" y="273101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22477-2C07-FC04-DA95-75F6CE126416}"/>
              </a:ext>
            </a:extLst>
          </p:cNvPr>
          <p:cNvSpPr txBox="1">
            <a:spLocks/>
          </p:cNvSpPr>
          <p:nvPr/>
        </p:nvSpPr>
        <p:spPr>
          <a:xfrm>
            <a:off x="1404148" y="3661551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5D66CD3D-38D0-A1BC-7BE2-44C0C39833B7}"/>
              </a:ext>
            </a:extLst>
          </p:cNvPr>
          <p:cNvSpPr txBox="1">
            <a:spLocks/>
          </p:cNvSpPr>
          <p:nvPr/>
        </p:nvSpPr>
        <p:spPr>
          <a:xfrm>
            <a:off x="1057921" y="3691600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DBD832-2F18-163F-D738-42851F08E199}"/>
              </a:ext>
            </a:extLst>
          </p:cNvPr>
          <p:cNvSpPr txBox="1">
            <a:spLocks/>
          </p:cNvSpPr>
          <p:nvPr/>
        </p:nvSpPr>
        <p:spPr>
          <a:xfrm>
            <a:off x="2196755" y="415326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F0443865-2D63-B44C-5F57-1DEA697F72CD}"/>
              </a:ext>
            </a:extLst>
          </p:cNvPr>
          <p:cNvSpPr txBox="1">
            <a:spLocks/>
          </p:cNvSpPr>
          <p:nvPr/>
        </p:nvSpPr>
        <p:spPr>
          <a:xfrm>
            <a:off x="1850528" y="418331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BF51E7C-A2EB-FCAF-2691-175E4DA9FFFF}"/>
              </a:ext>
            </a:extLst>
          </p:cNvPr>
          <p:cNvSpPr txBox="1">
            <a:spLocks/>
          </p:cNvSpPr>
          <p:nvPr/>
        </p:nvSpPr>
        <p:spPr>
          <a:xfrm>
            <a:off x="2196755" y="4675028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08D7A24A-65B3-093D-E11B-48F2B116337E}"/>
              </a:ext>
            </a:extLst>
          </p:cNvPr>
          <p:cNvSpPr txBox="1">
            <a:spLocks/>
          </p:cNvSpPr>
          <p:nvPr/>
        </p:nvSpPr>
        <p:spPr>
          <a:xfrm>
            <a:off x="1850528" y="4705077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620C506-1C31-CE2B-A426-05DCE65F3CD7}"/>
              </a:ext>
            </a:extLst>
          </p:cNvPr>
          <p:cNvSpPr txBox="1">
            <a:spLocks/>
          </p:cNvSpPr>
          <p:nvPr/>
        </p:nvSpPr>
        <p:spPr>
          <a:xfrm>
            <a:off x="2211276" y="312673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id="{5DD400AB-C558-3006-D86D-FD7338DDB1FF}"/>
              </a:ext>
            </a:extLst>
          </p:cNvPr>
          <p:cNvSpPr txBox="1">
            <a:spLocks/>
          </p:cNvSpPr>
          <p:nvPr/>
        </p:nvSpPr>
        <p:spPr>
          <a:xfrm>
            <a:off x="1865049" y="315678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6BDAD3C-1FF7-398E-A60E-2798E80E8B16}"/>
              </a:ext>
            </a:extLst>
          </p:cNvPr>
          <p:cNvSpPr txBox="1">
            <a:spLocks/>
          </p:cNvSpPr>
          <p:nvPr/>
        </p:nvSpPr>
        <p:spPr>
          <a:xfrm>
            <a:off x="2196755" y="5298549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DISTANCE LIST</a:t>
            </a:r>
          </a:p>
        </p:txBody>
      </p:sp>
      <p:sp>
        <p:nvSpPr>
          <p:cNvPr id="22" name="Subtitle 3">
            <a:extLst>
              <a:ext uri="{FF2B5EF4-FFF2-40B4-BE49-F238E27FC236}">
                <a16:creationId xmlns:a16="http://schemas.microsoft.com/office/drawing/2014/main" id="{74A17232-D57F-F15F-576B-DC8B8244FFB5}"/>
              </a:ext>
            </a:extLst>
          </p:cNvPr>
          <p:cNvSpPr txBox="1">
            <a:spLocks/>
          </p:cNvSpPr>
          <p:nvPr/>
        </p:nvSpPr>
        <p:spPr>
          <a:xfrm>
            <a:off x="1850528" y="5249617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4FB4EE-1682-CB86-BC6F-906DC0836F8A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3A52AC6-FA78-4E22-6537-0B4242B5264C}"/>
              </a:ext>
            </a:extLst>
          </p:cNvPr>
          <p:cNvSpPr txBox="1">
            <a:spLocks/>
          </p:cNvSpPr>
          <p:nvPr/>
        </p:nvSpPr>
        <p:spPr>
          <a:xfrm>
            <a:off x="1383982" y="1863642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DAG</a:t>
            </a:r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F3D4A827-FDD3-3F23-222B-83FE547EF2A9}"/>
              </a:ext>
            </a:extLst>
          </p:cNvPr>
          <p:cNvSpPr txBox="1">
            <a:spLocks/>
          </p:cNvSpPr>
          <p:nvPr/>
        </p:nvSpPr>
        <p:spPr>
          <a:xfrm>
            <a:off x="1037754" y="1893691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FBC7FC9-8F51-6291-8281-EE02B9873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364" y="1257308"/>
            <a:ext cx="4318971" cy="32392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0E24B9-CD51-B35D-B2FB-80DD0DFE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363" y="1422561"/>
            <a:ext cx="4182431" cy="31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022840" y="3070092"/>
            <a:ext cx="709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FE5678-3C0E-1C8B-BDD2-77AF4BE77BD5}"/>
              </a:ext>
            </a:extLst>
          </p:cNvPr>
          <p:cNvSpPr txBox="1">
            <a:spLocks/>
          </p:cNvSpPr>
          <p:nvPr/>
        </p:nvSpPr>
        <p:spPr>
          <a:xfrm>
            <a:off x="283462" y="384048"/>
            <a:ext cx="2566269" cy="8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>
                <a:solidFill>
                  <a:srgbClr val="002060"/>
                </a:solidFill>
              </a:rPr>
              <a:t>OUTLINE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4005-9317-5E40-F693-ABDEE7A22D6B}"/>
              </a:ext>
            </a:extLst>
          </p:cNvPr>
          <p:cNvSpPr txBox="1"/>
          <p:nvPr/>
        </p:nvSpPr>
        <p:spPr>
          <a:xfrm>
            <a:off x="528218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93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-0.21545 0.2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-0.25555 0.291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8" grpId="2"/>
      <p:bldP spid="19" grpId="0"/>
      <p:bldP spid="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3" y="2688081"/>
            <a:ext cx="367606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930F3-1F0F-77B9-83D9-E55BB2F4F53A}"/>
              </a:ext>
            </a:extLst>
          </p:cNvPr>
          <p:cNvSpPr txBox="1"/>
          <p:nvPr/>
        </p:nvSpPr>
        <p:spPr>
          <a:xfrm>
            <a:off x="740664" y="3504055"/>
            <a:ext cx="38313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A8E86-EB5C-09BA-8E8B-FFBA46A93406}"/>
              </a:ext>
            </a:extLst>
          </p:cNvPr>
          <p:cNvSpPr txBox="1"/>
          <p:nvPr/>
        </p:nvSpPr>
        <p:spPr>
          <a:xfrm>
            <a:off x="740664" y="4391072"/>
            <a:ext cx="39952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6D9B-76EA-A5B9-0CF0-04ED3F1F5F5C}"/>
              </a:ext>
            </a:extLst>
          </p:cNvPr>
          <p:cNvSpPr txBox="1"/>
          <p:nvPr/>
        </p:nvSpPr>
        <p:spPr>
          <a:xfrm>
            <a:off x="740664" y="5270944"/>
            <a:ext cx="36760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54E9B-62C4-951D-BFC1-430CF110F32F}"/>
              </a:ext>
            </a:extLst>
          </p:cNvPr>
          <p:cNvSpPr txBox="1"/>
          <p:nvPr/>
        </p:nvSpPr>
        <p:spPr>
          <a:xfrm>
            <a:off x="528218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212B3-709F-E242-F7D5-A008DCA6459A}"/>
              </a:ext>
            </a:extLst>
          </p:cNvPr>
          <p:cNvSpPr txBox="1"/>
          <p:nvPr/>
        </p:nvSpPr>
        <p:spPr>
          <a:xfrm>
            <a:off x="5291328" y="2681985"/>
            <a:ext cx="367606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23C75-A7FF-5C2B-3B41-218560D1B879}"/>
              </a:ext>
            </a:extLst>
          </p:cNvPr>
          <p:cNvSpPr txBox="1"/>
          <p:nvPr/>
        </p:nvSpPr>
        <p:spPr>
          <a:xfrm>
            <a:off x="5282184" y="3498056"/>
            <a:ext cx="39952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570EE-B74B-FA4E-FCDF-ECA66BE8E661}"/>
              </a:ext>
            </a:extLst>
          </p:cNvPr>
          <p:cNvSpPr txBox="1"/>
          <p:nvPr/>
        </p:nvSpPr>
        <p:spPr>
          <a:xfrm>
            <a:off x="5282184" y="4381976"/>
            <a:ext cx="36852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64A84-111B-50E3-8B11-CB6525C54B22}"/>
              </a:ext>
            </a:extLst>
          </p:cNvPr>
          <p:cNvSpPr txBox="1"/>
          <p:nvPr/>
        </p:nvSpPr>
        <p:spPr>
          <a:xfrm>
            <a:off x="5282184" y="5270944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6313B-E24E-083F-4A3F-6B4F0394372E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FA278-32E7-163B-73E6-CD046BC3451D}"/>
              </a:ext>
            </a:extLst>
          </p:cNvPr>
          <p:cNvSpPr txBox="1"/>
          <p:nvPr/>
        </p:nvSpPr>
        <p:spPr>
          <a:xfrm>
            <a:off x="472000" y="351120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65766-3305-A937-E527-FE69B19B8743}"/>
              </a:ext>
            </a:extLst>
          </p:cNvPr>
          <p:cNvSpPr txBox="1"/>
          <p:nvPr/>
        </p:nvSpPr>
        <p:spPr>
          <a:xfrm>
            <a:off x="472000" y="442067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1CAEA-0D35-17D2-ED53-7C42D912700A}"/>
              </a:ext>
            </a:extLst>
          </p:cNvPr>
          <p:cNvSpPr txBox="1"/>
          <p:nvPr/>
        </p:nvSpPr>
        <p:spPr>
          <a:xfrm>
            <a:off x="471999" y="527286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3A9A4D-9370-130F-70D1-EAEF43B08836}"/>
              </a:ext>
            </a:extLst>
          </p:cNvPr>
          <p:cNvSpPr txBox="1"/>
          <p:nvPr/>
        </p:nvSpPr>
        <p:spPr>
          <a:xfrm>
            <a:off x="4976946" y="269997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F5806-3836-0181-CF5A-1FDE8A8B2D19}"/>
              </a:ext>
            </a:extLst>
          </p:cNvPr>
          <p:cNvSpPr txBox="1"/>
          <p:nvPr/>
        </p:nvSpPr>
        <p:spPr>
          <a:xfrm>
            <a:off x="4976946" y="34999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11F180-2AE0-6B16-7555-E4CD6C9A75B0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FE805-AB27-05E8-9A0A-E85819489596}"/>
              </a:ext>
            </a:extLst>
          </p:cNvPr>
          <p:cNvSpPr txBox="1"/>
          <p:nvPr/>
        </p:nvSpPr>
        <p:spPr>
          <a:xfrm>
            <a:off x="4976946" y="44094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FC12BE-7E0D-E0EE-03AA-BBE3E45CB844}"/>
              </a:ext>
            </a:extLst>
          </p:cNvPr>
          <p:cNvSpPr txBox="1"/>
          <p:nvPr/>
        </p:nvSpPr>
        <p:spPr>
          <a:xfrm>
            <a:off x="4976946" y="525971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13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78 -0.00463 L 0.26823 0.2745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7" grpId="0"/>
      <p:bldP spid="7" grpId="1"/>
      <p:bldP spid="7" grpId="2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248" y="2630911"/>
            <a:ext cx="5381503" cy="159617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260" y="1543300"/>
            <a:ext cx="4243388" cy="1385888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 (CONNECT NODES)</a:t>
            </a:r>
            <a:endParaRPr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250161" y="2738992"/>
            <a:ext cx="5381503" cy="3329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Graphs: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vs. Undirected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Undirected to Directed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vs. 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 to weighted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CYCLIC VS. ACYCLIC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49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7C7E7E5B-3175-3AE6-1400-63B6731F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81" y="836618"/>
            <a:ext cx="5381503" cy="159617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GRAPHS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663FF-58A8-B9E0-E72B-DCE52F95E6FC}"/>
              </a:ext>
            </a:extLst>
          </p:cNvPr>
          <p:cNvSpPr txBox="1">
            <a:spLocks/>
          </p:cNvSpPr>
          <p:nvPr/>
        </p:nvSpPr>
        <p:spPr>
          <a:xfrm>
            <a:off x="156767" y="1879729"/>
            <a:ext cx="4382223" cy="168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LIST Edges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B03D0A-E9BE-F643-0C51-AFA3197CEB20}"/>
              </a:ext>
            </a:extLst>
          </p:cNvPr>
          <p:cNvSpPr txBox="1">
            <a:spLocks/>
          </p:cNvSpPr>
          <p:nvPr/>
        </p:nvSpPr>
        <p:spPr>
          <a:xfrm>
            <a:off x="156767" y="3427899"/>
            <a:ext cx="4382223" cy="168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TOPOLOGICAL ORDER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UNIQUE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09E1-28A7-99D4-A49D-0D98FD05A71B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  <p:extLst>
      <p:ext uri="{BB962C8B-B14F-4D97-AF65-F5344CB8AC3E}">
        <p14:creationId xmlns:p14="http://schemas.microsoft.com/office/powerpoint/2010/main" val="295470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2776081" y="3090066"/>
            <a:ext cx="60487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4" y="2688081"/>
            <a:ext cx="36846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  <p:extLst>
      <p:ext uri="{BB962C8B-B14F-4D97-AF65-F5344CB8AC3E}">
        <p14:creationId xmlns:p14="http://schemas.microsoft.com/office/powerpoint/2010/main" val="279837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1 -0.0037 L -0.39011 -0.2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74" y="-1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23645 0.127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636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3"/>
      <p:bldP spid="8" grpId="0"/>
      <p:bldP spid="8" grpId="1"/>
      <p:bldP spid="8" grpId="2"/>
      <p:bldP spid="20" grpId="0"/>
      <p:bldP spid="20" grpId="1"/>
      <p:bldP spid="23" grpId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030" y="2630911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72632" y="1757686"/>
                <a:ext cx="6365875" cy="24685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PATH: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 OF EDGES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ARE VERTICES OF GRAPH</a:t>
                </a: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REPETITION</a:t>
                </a:r>
              </a:p>
              <a:p>
                <a:pPr lvl="3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WEIGHT: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SUMMATION OF ALL EDGES WEIGHT IN PATH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72632" y="1757686"/>
                <a:ext cx="6365875" cy="2468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397354" y="3998038"/>
            <a:ext cx="6252770" cy="2150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Longest path: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two vertices with highest PATH WIGHT 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two vertices with highest VERTICES COUNT</a:t>
            </a:r>
            <a:endParaRPr lang="en-US" sz="1200" kern="1200" cap="all" baseline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  <p:extLst>
      <p:ext uri="{BB962C8B-B14F-4D97-AF65-F5344CB8AC3E}">
        <p14:creationId xmlns:p14="http://schemas.microsoft.com/office/powerpoint/2010/main" val="23674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14861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1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1949570" y="3090066"/>
            <a:ext cx="71944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09B4-1AA1-7137-C962-D7CC5B79AEEC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C624-DFA0-EA35-5E00-C0D6FB0208EE}"/>
              </a:ext>
            </a:extLst>
          </p:cNvPr>
          <p:cNvSpPr txBox="1"/>
          <p:nvPr/>
        </p:nvSpPr>
        <p:spPr>
          <a:xfrm>
            <a:off x="740663" y="3504055"/>
            <a:ext cx="36933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0530-F672-F235-7DD0-79D62FC4B1BF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41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1 -0.0037 L -0.32379 -0.10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58" y="-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27552 -0.0078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2"/>
      <p:bldP spid="20" grpId="0"/>
      <p:bldP spid="20" grpId="1"/>
      <p:bldP spid="23" grpId="0"/>
      <p:bldP spid="34" grpId="0"/>
      <p:bldP spid="3" grpId="0"/>
      <p:bldP spid="3" grpId="1"/>
      <p:bldP spid="4" grpId="0"/>
      <p:bldP spid="4" grpId="1"/>
      <p:bldP spid="4" grpId="2"/>
      <p:bldP spid="5" grpId="0"/>
      <p:bldP spid="5" grpId="1"/>
      <p:bldP spid="5" grpId="2"/>
      <p:bldP spid="5" grpId="3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91C8-4717-4A4B-7583-509DB67E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11" y="3047200"/>
            <a:ext cx="5432638" cy="763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APPLICATION &amp; 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95EE0-6189-8EB0-2D53-C02D5DFF812F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0642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PATH WITH ALL N VERTICES IN IT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 FOR LONGEST</a:t>
            </a:r>
            <a:r>
              <a:rPr lang="en-US" sz="1000" kern="1200" cap="all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endParaRPr lang="en-US" sz="1000" kern="1200" cap="all" baseline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COMPLETE Graph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NEGATIVE INTEGERS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CONTAINS ALL VERTICES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FOR LONGEST PATH</a:t>
            </a:r>
          </a:p>
          <a:p>
            <a:pPr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lvl="1"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 IS NP-HARD</a:t>
            </a:r>
          </a:p>
          <a:p>
            <a:pPr lvl="2"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Np-hard vs. np-complete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DEA7E-9EB7-F279-0DD2-953DA0CA87C8}"/>
              </a:ext>
            </a:extLst>
          </p:cNvPr>
          <p:cNvSpPr txBox="1"/>
          <p:nvPr/>
        </p:nvSpPr>
        <p:spPr>
          <a:xfrm>
            <a:off x="527707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</p:spTree>
    <p:extLst>
      <p:ext uri="{BB962C8B-B14F-4D97-AF65-F5344CB8AC3E}">
        <p14:creationId xmlns:p14="http://schemas.microsoft.com/office/powerpoint/2010/main" val="357591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-0.24427 -0.3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2" y="2690336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09B4-1AA1-7137-C962-D7CC5B79AEEC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C624-DFA0-EA35-5E00-C0D6FB0208EE}"/>
              </a:ext>
            </a:extLst>
          </p:cNvPr>
          <p:cNvSpPr txBox="1"/>
          <p:nvPr/>
        </p:nvSpPr>
        <p:spPr>
          <a:xfrm>
            <a:off x="2225615" y="3285785"/>
            <a:ext cx="6918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>
                  <a:lumMod val="50000"/>
                </a:schemeClr>
              </a:buClr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0530-F672-F235-7DD0-79D62FC4B1BF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35C84-0A1F-84CB-BC86-454546C616D3}"/>
              </a:ext>
            </a:extLst>
          </p:cNvPr>
          <p:cNvSpPr txBox="1"/>
          <p:nvPr/>
        </p:nvSpPr>
        <p:spPr>
          <a:xfrm>
            <a:off x="740662" y="4232541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828A8-AE14-C0D2-B3B0-B693DE1AD064}"/>
              </a:ext>
            </a:extLst>
          </p:cNvPr>
          <p:cNvSpPr txBox="1"/>
          <p:nvPr/>
        </p:nvSpPr>
        <p:spPr>
          <a:xfrm>
            <a:off x="447364" y="4290552"/>
            <a:ext cx="29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86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48148E-6 L -0.33958 -0.07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28924 -0.0694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2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20" grpId="0"/>
      <p:bldP spid="20" grpId="1"/>
      <p:bldP spid="23" grpId="0"/>
      <p:bldP spid="34" grpId="0"/>
      <p:bldP spid="34" grpId="1"/>
      <p:bldP spid="3" grpId="0"/>
      <p:bldP spid="3" grpId="1"/>
      <p:bldP spid="4" grpId="0"/>
      <p:bldP spid="4" grpId="1"/>
      <p:bldP spid="4" grpId="2"/>
      <p:bldP spid="4" grpId="3"/>
      <p:bldP spid="5" grpId="1"/>
      <p:bldP spid="5" grpId="2"/>
      <p:bldP spid="5" grpId="3" build="allAtOnce"/>
      <p:bldP spid="6" grpId="1"/>
      <p:bldP spid="6" grpId="2"/>
      <p:bldP spid="6" grpId="3"/>
      <p:bldP spid="9" grpId="0"/>
      <p:bldP spid="9" grpId="1"/>
    </p:bldLst>
  </p:timing>
</p:sld>
</file>

<file path=ppt/theme/theme1.xml><?xml version="1.0" encoding="utf-8"?>
<a:theme xmlns:a="http://schemas.openxmlformats.org/drawingml/2006/main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 Mathematics_ Graph Theory and Networks - 12th Grade by Slidesgo</Template>
  <TotalTime>610</TotalTime>
  <Words>971</Words>
  <Application>Microsoft Office PowerPoint</Application>
  <PresentationFormat>On-screen Show (4:3)</PresentationFormat>
  <Paragraphs>286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Albert Sans</vt:lpstr>
      <vt:lpstr>Arial</vt:lpstr>
      <vt:lpstr>Cambria Math</vt:lpstr>
      <vt:lpstr>DM Sans</vt:lpstr>
      <vt:lpstr>Lato</vt:lpstr>
      <vt:lpstr>Mulish</vt:lpstr>
      <vt:lpstr>Nunito Light</vt:lpstr>
      <vt:lpstr>Proxima Nova</vt:lpstr>
      <vt:lpstr>Proxima Nova Semibold</vt:lpstr>
      <vt:lpstr>Times New Roman</vt:lpstr>
      <vt:lpstr>Discrete Mathematics: Graph Theory and Networks - 12th Grade by Slidesgo</vt:lpstr>
      <vt:lpstr>Slidesgo Final Pages</vt:lpstr>
      <vt:lpstr>1_Discrete Mathematics: Graph Theory and Networks - 12th Grade by Slidesgo</vt:lpstr>
      <vt:lpstr>1_Slidesgo Final Pages</vt:lpstr>
      <vt:lpstr>2_Discrete Mathematics: Graph Theory and Networks - 12th Grade by Slidesgo</vt:lpstr>
      <vt:lpstr>2_Slidesgo Final Pages</vt:lpstr>
      <vt:lpstr>Longest Path Problem</vt:lpstr>
      <vt:lpstr>OUTLINE</vt:lpstr>
      <vt:lpstr>INTRODUCTION TO GRAPH</vt:lpstr>
      <vt:lpstr>INTRODUCTION TO GRAPHS</vt:lpstr>
      <vt:lpstr>OUTLINE</vt:lpstr>
      <vt:lpstr>DEFENITION OF LONGEST PATH</vt:lpstr>
      <vt:lpstr>OUTLINE</vt:lpstr>
      <vt:lpstr>APPLICATION &amp; CHALLENGES</vt:lpstr>
      <vt:lpstr>OUTLINE</vt:lpstr>
      <vt:lpstr>PSUEDOCODE:</vt:lpstr>
      <vt:lpstr>SPECIAL CASE:</vt:lpstr>
      <vt:lpstr>DAG PSUEDOCODE</vt:lpstr>
      <vt:lpstr>PowerPoint Presentation</vt:lpstr>
      <vt:lpstr>TIME COMPLEXITY: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Path Problem</dc:title>
  <dc:subject/>
  <dc:creator/>
  <cp:keywords/>
  <dc:description>generated using python-pptx</dc:description>
  <cp:lastModifiedBy>parsa mohammadpour</cp:lastModifiedBy>
  <cp:revision>15</cp:revision>
  <dcterms:created xsi:type="dcterms:W3CDTF">2013-01-27T09:14:16Z</dcterms:created>
  <dcterms:modified xsi:type="dcterms:W3CDTF">2024-11-19T23:16:49Z</dcterms:modified>
  <cp:category/>
</cp:coreProperties>
</file>