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21" r:id="rId2"/>
    <p:sldMasterId id="2147483724" r:id="rId3"/>
    <p:sldMasterId id="2147483748" r:id="rId4"/>
    <p:sldMasterId id="2147483751" r:id="rId5"/>
    <p:sldMasterId id="2147483775" r:id="rId6"/>
  </p:sldMasterIdLst>
  <p:notesMasterIdLst>
    <p:notesMasterId r:id="rId41"/>
  </p:notesMasterIdLst>
  <p:handoutMasterIdLst>
    <p:handoutMasterId r:id="rId42"/>
  </p:handoutMasterIdLst>
  <p:sldIdLst>
    <p:sldId id="256" r:id="rId7"/>
    <p:sldId id="270" r:id="rId8"/>
    <p:sldId id="257" r:id="rId9"/>
    <p:sldId id="279" r:id="rId10"/>
    <p:sldId id="272" r:id="rId11"/>
    <p:sldId id="273" r:id="rId12"/>
    <p:sldId id="307" r:id="rId13"/>
    <p:sldId id="275" r:id="rId14"/>
    <p:sldId id="274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90" r:id="rId26"/>
    <p:sldId id="289" r:id="rId27"/>
    <p:sldId id="293" r:id="rId28"/>
    <p:sldId id="292" r:id="rId29"/>
    <p:sldId id="303" r:id="rId30"/>
    <p:sldId id="296" r:id="rId31"/>
    <p:sldId id="304" r:id="rId32"/>
    <p:sldId id="297" r:id="rId33"/>
    <p:sldId id="298" r:id="rId34"/>
    <p:sldId id="299" r:id="rId35"/>
    <p:sldId id="305" r:id="rId36"/>
    <p:sldId id="300" r:id="rId37"/>
    <p:sldId id="306" r:id="rId38"/>
    <p:sldId id="301" r:id="rId39"/>
    <p:sldId id="302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86441" autoAdjust="0"/>
  </p:normalViewPr>
  <p:slideViewPr>
    <p:cSldViewPr snapToGrid="0" snapToObjects="1">
      <p:cViewPr varScale="1">
        <p:scale>
          <a:sx n="111" d="100"/>
          <a:sy n="111" d="100"/>
        </p:scale>
        <p:origin x="588" y="-81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-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70A7B3-6D9A-D32F-C37D-0A08E5E37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AEFE2-278E-4F00-988D-FF366B59A3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1A3C0-6E99-4143-B1EA-7B2BD8A54105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0F62-7B3A-172A-6B1F-FF18BC85C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425F1-3546-A3D4-9AA0-2BB7AD5239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6FE8-2354-46AB-AB7E-4AF09AD79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0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54C4C1-96CD-00BF-6300-0C39EFD8D1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F8AA-0B9B-4B8B-BD16-ED5E603B2CA8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3A0139-FC33-55B6-4488-8470973B4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943100" y="3540919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7BAAE8E6-3BAA-4DE4-9C64-4C79D6C8C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DC3281F-739D-4553-9F01-D639C019D44D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2CFA75A-5788-45F9-94B8-E61634DCAA2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993846-1F42-4C63-8C75-D0D4CDDFF37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874BF39-076D-4E1D-8108-748273F18561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85DB71-9E68-424D-AD23-A9B34D68CB65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3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213DEFC-CE21-4777-9578-0D98824BD337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A89E792-7325-41E0-A815-DA541E5B6D1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0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6B7690-B083-4386-88C5-A98B75D85FBC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D03D58-4167-441A-8D00-82AB7D452F16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79984C-0D61-46F8-84CD-6EBF3B19A71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69954B-9699-4708-B1BA-0E2553B7D20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023308D-1AC8-4554-8FDA-32F679D1806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6B1382-9E17-4762-B06D-9891367B8AC8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6B1382-9E17-4762-B06D-9891367B8AC8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E18496-6BFB-4ECC-AA7F-CC81C18465EA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344934-58B9-4BD3-B556-0F43F08B1DC2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35B586-9C72-0B74-9E90-CE043870B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123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71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79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671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661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2970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655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7062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CF153-6C79-4C1F-F793-F5CEB9096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410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417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8917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9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60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9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3367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6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46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0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56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14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909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73630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3154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61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92831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14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0359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34312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70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0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267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30245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0351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1985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984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936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1040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8447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1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302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6860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77505-1553-8E21-3D64-24261F486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43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9A3B5-395C-0165-5F3A-5F3015D9B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8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18C43-C93A-3C01-9566-41E37D240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7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2D141-7DF1-929B-1433-161AEF922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87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61569-22F1-31E7-AE1A-1921A98DD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6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38F15-F7B1-ACF5-9827-BB4FFBC1F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20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63CC7-5296-6F74-8D23-1EE5FE938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58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7EAF6-081C-FEFA-34AE-60E3F1EE0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659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1890F-91C7-DAEF-D248-5D5EA810C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934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2B618-9D7B-744C-46F4-7952A05D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53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A0941-F1D8-3892-4888-046F0D0A4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8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C982B-A6D2-9555-E02C-408D2A8D6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30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9CEF8-8B99-DBE7-85B9-E806A6697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78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30C68C-CC4F-32B5-2055-D5103812B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86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46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795088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862129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41885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2515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64801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61763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7AD0E-A128-D63C-7984-C39E271C5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06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025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84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691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6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5BC617-FA92-4476-C6ED-28F88E41993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EAEAE-4163-857A-1E54-6027FB56F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275" y="623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60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E26732-1B6F-BB46-922B-B33305D83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32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6B1AB3-F915-4886-EAAE-44E4B98DD9E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6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8B1AEDB-393F-2872-9669-DF9DEEE18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8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15C251-57CE-16B9-700C-0F5F3FF68A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43312-9AB4-B6A7-302C-EBF5C179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0058"/>
            <a:ext cx="713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11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C47E9-2B08-E2D6-B1C3-364D5450B1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9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517" y="1947671"/>
            <a:ext cx="7336965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653" y="3171446"/>
            <a:ext cx="3770692" cy="247040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Parsa Mohammadpour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Mumivand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Terik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Moghadam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November 2024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0EBA-01B2-40E7-CEC1-AD075CE60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2225615" y="3285785"/>
            <a:ext cx="6918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35C84-0A1F-84CB-BC86-454546C616D3}"/>
              </a:ext>
            </a:extLst>
          </p:cNvPr>
          <p:cNvSpPr txBox="1"/>
          <p:nvPr/>
        </p:nvSpPr>
        <p:spPr>
          <a:xfrm>
            <a:off x="740662" y="4232541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828A8-AE14-C0D2-B3B0-B693DE1AD064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07A4A-7864-73AA-101B-8BE006580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33958 -0.07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8924 -0.0694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20" grpId="0"/>
      <p:bldP spid="20" grpId="1"/>
      <p:bldP spid="23" grpId="0"/>
      <p:bldP spid="34" grpId="0"/>
      <p:bldP spid="34" grpId="1"/>
      <p:bldP spid="3" grpId="0"/>
      <p:bldP spid="3" grpId="1"/>
      <p:bldP spid="4" grpId="0"/>
      <p:bldP spid="4" grpId="1"/>
      <p:bldP spid="4" grpId="2"/>
      <p:bldP spid="4" grpId="3"/>
      <p:bldP spid="5" grpId="1"/>
      <p:bldP spid="5" grpId="2"/>
      <p:bldP spid="5" grpId="3" build="allAtOnce"/>
      <p:bldP spid="6" grpId="1"/>
      <p:bldP spid="6" grpId="2"/>
      <p:bldP spid="6" grpId="3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357607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PSUEDOCODE: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21436" y="2676400"/>
            <a:ext cx="8194089" cy="15052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LONGEST PATH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D710CE-2018-CA8D-44AA-037FE520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87656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770638" y="1936619"/>
            <a:ext cx="3655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-1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None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node `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in the vertices: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Call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longest_path_recursive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[], 0)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/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node, visited,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-1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None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 the current node to the visited list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each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graph: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node or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visited or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Continue to the next iteration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visited.append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weight of edge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 then: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visited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blipFill>
                <a:blip r:embed="rId3"/>
                <a:stretch>
                  <a:fillRect l="-446"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511A-249C-0979-44A0-589515298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03732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520668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594864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CASE: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62491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4DA6D1-5AB3-D6C0-63A6-263F0ABB69F3}"/>
              </a:ext>
            </a:extLst>
          </p:cNvPr>
          <p:cNvSpPr txBox="1">
            <a:spLocks/>
          </p:cNvSpPr>
          <p:nvPr/>
        </p:nvSpPr>
        <p:spPr>
          <a:xfrm>
            <a:off x="1404148" y="2042679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(DIRECTED ACYCLIC GRAPH)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1B5A4ADD-5220-C541-F92D-388245F1FE8E}"/>
              </a:ext>
            </a:extLst>
          </p:cNvPr>
          <p:cNvSpPr txBox="1">
            <a:spLocks/>
          </p:cNvSpPr>
          <p:nvPr/>
        </p:nvSpPr>
        <p:spPr>
          <a:xfrm>
            <a:off x="1057920" y="2072728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CBE92F-2F8E-44A9-9E51-5E7DA4DB9F9C}"/>
              </a:ext>
            </a:extLst>
          </p:cNvPr>
          <p:cNvSpPr txBox="1">
            <a:spLocks/>
          </p:cNvSpPr>
          <p:nvPr/>
        </p:nvSpPr>
        <p:spPr>
          <a:xfrm>
            <a:off x="2225801" y="248806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TOPOLOGICAL ORDER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28A15A09-A2DC-8CE1-4CF8-141C69E99FC1}"/>
              </a:ext>
            </a:extLst>
          </p:cNvPr>
          <p:cNvSpPr txBox="1">
            <a:spLocks/>
          </p:cNvSpPr>
          <p:nvPr/>
        </p:nvSpPr>
        <p:spPr>
          <a:xfrm>
            <a:off x="1879574" y="251811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4F3122-266D-61B9-5D8E-C23A37BF8C9F}"/>
              </a:ext>
            </a:extLst>
          </p:cNvPr>
          <p:cNvSpPr txBox="1">
            <a:spLocks/>
          </p:cNvSpPr>
          <p:nvPr/>
        </p:nvSpPr>
        <p:spPr>
          <a:xfrm>
            <a:off x="2225801" y="3429000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NODES DO: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67C3316F-CB1C-FDE5-EC7E-4EE7CEAB4AE6}"/>
              </a:ext>
            </a:extLst>
          </p:cNvPr>
          <p:cNvSpPr txBox="1">
            <a:spLocks/>
          </p:cNvSpPr>
          <p:nvPr/>
        </p:nvSpPr>
        <p:spPr>
          <a:xfrm>
            <a:off x="1879574" y="3459049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51CBB8-2389-2D56-E6A4-9BFD36B022F3}"/>
              </a:ext>
            </a:extLst>
          </p:cNvPr>
          <p:cNvSpPr txBox="1">
            <a:spLocks/>
          </p:cNvSpPr>
          <p:nvPr/>
        </p:nvSpPr>
        <p:spPr>
          <a:xfrm>
            <a:off x="3018408" y="3920714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 DISTANCE LIST TO -INF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6D5CEF2C-9B14-B968-3A62-A8A5F14A6E78}"/>
              </a:ext>
            </a:extLst>
          </p:cNvPr>
          <p:cNvSpPr txBox="1">
            <a:spLocks/>
          </p:cNvSpPr>
          <p:nvPr/>
        </p:nvSpPr>
        <p:spPr>
          <a:xfrm>
            <a:off x="2672181" y="3950763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34BEE6-19AB-1CA1-F86E-34830714213C}"/>
              </a:ext>
            </a:extLst>
          </p:cNvPr>
          <p:cNvSpPr txBox="1">
            <a:spLocks/>
          </p:cNvSpPr>
          <p:nvPr/>
        </p:nvSpPr>
        <p:spPr>
          <a:xfrm>
            <a:off x="3018408" y="4442477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TOPOLOGICAL ORDER STACK 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90ECF574-AABC-DBB4-9EB2-CFEA6A17A821}"/>
              </a:ext>
            </a:extLst>
          </p:cNvPr>
          <p:cNvSpPr txBox="1">
            <a:spLocks/>
          </p:cNvSpPr>
          <p:nvPr/>
        </p:nvSpPr>
        <p:spPr>
          <a:xfrm>
            <a:off x="2672181" y="447252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F4C9CF6-E3B4-1CFE-BF72-78872AF4E72A}"/>
              </a:ext>
            </a:extLst>
          </p:cNvPr>
          <p:cNvSpPr txBox="1">
            <a:spLocks/>
          </p:cNvSpPr>
          <p:nvPr/>
        </p:nvSpPr>
        <p:spPr>
          <a:xfrm>
            <a:off x="3018408" y="2896983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STACK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C1B58BA-E08C-9479-1F07-6A09ECF9D482}"/>
              </a:ext>
            </a:extLst>
          </p:cNvPr>
          <p:cNvSpPr txBox="1">
            <a:spLocks/>
          </p:cNvSpPr>
          <p:nvPr/>
        </p:nvSpPr>
        <p:spPr>
          <a:xfrm>
            <a:off x="2672181" y="29270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61A9BA9-215B-9FAB-D867-49159C3E80F4}"/>
              </a:ext>
            </a:extLst>
          </p:cNvPr>
          <p:cNvSpPr txBox="1">
            <a:spLocks/>
          </p:cNvSpPr>
          <p:nvPr/>
        </p:nvSpPr>
        <p:spPr>
          <a:xfrm>
            <a:off x="3018408" y="506599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B10E7387-45D1-4EFC-84F0-74E952E2FB47}"/>
              </a:ext>
            </a:extLst>
          </p:cNvPr>
          <p:cNvSpPr txBox="1">
            <a:spLocks/>
          </p:cNvSpPr>
          <p:nvPr/>
        </p:nvSpPr>
        <p:spPr>
          <a:xfrm>
            <a:off x="2672181" y="501706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39766-4B94-5026-FA04-2673033CF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485156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506084"/>
            <a:ext cx="2815941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PSUEDOCODE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53613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0EC31-5EC8-93FB-0954-558D399C6813}"/>
              </a:ext>
            </a:extLst>
          </p:cNvPr>
          <p:cNvSpPr txBox="1"/>
          <p:nvPr/>
        </p:nvSpPr>
        <p:spPr>
          <a:xfrm>
            <a:off x="467892" y="2190201"/>
            <a:ext cx="3996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(visited[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 = False):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topologicalSortUtil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V, Stack, visited) </a:t>
            </a:r>
          </a:p>
          <a:p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-1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for node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582F-40E4-D7C4-1C83-A0C588F54965}"/>
              </a:ext>
            </a:extLst>
          </p:cNvPr>
          <p:cNvSpPr txBox="1"/>
          <p:nvPr/>
        </p:nvSpPr>
        <p:spPr>
          <a:xfrm>
            <a:off x="4384664" y="3285785"/>
            <a:ext cx="370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[-infinity for each node in V]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[node] = 0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while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len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(Stack) &gt; 0):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u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Stack.pop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!= -infinity):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for v in u’s in-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neighbour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[v]] &lt;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5BA38-2EDA-4009-AF81-A70684C8E6C4}"/>
              </a:ext>
            </a:extLst>
          </p:cNvPr>
          <p:cNvSpPr txBox="1"/>
          <p:nvPr/>
        </p:nvSpPr>
        <p:spPr>
          <a:xfrm>
            <a:off x="4384664" y="1870529"/>
            <a:ext cx="3879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visited[node] = True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u in node’s out-neighbors: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(not visited[u]):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(u, V, Stack, visited)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Stack.append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3C4098-63A2-1514-66C8-04A8C2D41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0629ADF-FDF4-81EE-2ECA-4D77787DD692}"/>
              </a:ext>
            </a:extLst>
          </p:cNvPr>
          <p:cNvSpPr txBox="1"/>
          <p:nvPr/>
        </p:nvSpPr>
        <p:spPr>
          <a:xfrm>
            <a:off x="818408" y="34290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850FFA-F83A-3432-6FFF-148AA95B179E}"/>
              </a:ext>
            </a:extLst>
          </p:cNvPr>
          <p:cNvSpPr txBox="1">
            <a:spLocks/>
          </p:cNvSpPr>
          <p:nvPr/>
        </p:nvSpPr>
        <p:spPr>
          <a:xfrm>
            <a:off x="283463" y="384048"/>
            <a:ext cx="2797088" cy="9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76D5A-A8AF-7BB7-90ED-E9BB20A073CE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8478A-4035-E431-C070-281460B9CF33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61306-84A2-2E7F-A1E0-450C34FF532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DF65B-BC96-41AA-5F9F-A47B53C7E7A4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A908C-4B37-1331-2C9C-30E882F0E4F6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142B5-5E61-5B64-7AFC-65FD7B4A04C7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757AC-9047-CF88-C163-F7BA5D339853}"/>
              </a:ext>
            </a:extLst>
          </p:cNvPr>
          <p:cNvSpPr txBox="1"/>
          <p:nvPr/>
        </p:nvSpPr>
        <p:spPr>
          <a:xfrm>
            <a:off x="716027" y="3429000"/>
            <a:ext cx="3634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51F8D-A3B6-46D9-D349-3B88637A032F}"/>
              </a:ext>
            </a:extLst>
          </p:cNvPr>
          <p:cNvSpPr txBox="1"/>
          <p:nvPr/>
        </p:nvSpPr>
        <p:spPr>
          <a:xfrm>
            <a:off x="447364" y="34361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FBE47-2F70-7B85-3125-69554DDDE89D}"/>
              </a:ext>
            </a:extLst>
          </p:cNvPr>
          <p:cNvSpPr txBox="1"/>
          <p:nvPr/>
        </p:nvSpPr>
        <p:spPr>
          <a:xfrm>
            <a:off x="472000" y="5091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EA4CF0-EA36-59DF-B0D6-3610C654C2DB}"/>
              </a:ext>
            </a:extLst>
          </p:cNvPr>
          <p:cNvSpPr txBox="1"/>
          <p:nvPr/>
        </p:nvSpPr>
        <p:spPr>
          <a:xfrm>
            <a:off x="740662" y="5058180"/>
            <a:ext cx="36093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7A44-DA2E-3EF6-D571-2A94F8F6AF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0486 0.09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22778 -0.170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0" grpId="1"/>
      <p:bldP spid="11" grpId="0"/>
      <p:bldP spid="11" grpId="1"/>
      <p:bldP spid="15" grpId="0"/>
      <p:bldP spid="15" grpId="1"/>
      <p:bldP spid="18" grpId="0"/>
      <p:bldP spid="18" grpId="1"/>
      <p:bldP spid="19" grpId="1"/>
      <p:bldP spid="19" grpId="2"/>
      <p:bldP spid="23" grpId="0"/>
      <p:bldP spid="23" grpId="1"/>
      <p:bldP spid="2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2D0D56-467D-CCEB-7054-DF7A61D2570B}"/>
              </a:ext>
            </a:extLst>
          </p:cNvPr>
          <p:cNvSpPr txBox="1"/>
          <p:nvPr/>
        </p:nvSpPr>
        <p:spPr>
          <a:xfrm>
            <a:off x="424410" y="513324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0B4241-6307-E257-0696-5A7E5891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361810"/>
            <a:ext cx="2762675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8F296F4D-DEC3-E3AE-1FB5-8A41B655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91859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BABEA3-F9C5-852D-5C75-B2849F136E7B}"/>
              </a:ext>
            </a:extLst>
          </p:cNvPr>
          <p:cNvSpPr txBox="1">
            <a:spLocks/>
          </p:cNvSpPr>
          <p:nvPr/>
        </p:nvSpPr>
        <p:spPr>
          <a:xfrm>
            <a:off x="2211278" y="2255583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C7131C83-EABD-D841-5EC2-1A9E24DD438B}"/>
              </a:ext>
            </a:extLst>
          </p:cNvPr>
          <p:cNvSpPr txBox="1">
            <a:spLocks/>
          </p:cNvSpPr>
          <p:nvPr/>
        </p:nvSpPr>
        <p:spPr>
          <a:xfrm>
            <a:off x="1865050" y="22856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173696-3D61-0482-D38B-B5FAAAE07069}"/>
              </a:ext>
            </a:extLst>
          </p:cNvPr>
          <p:cNvSpPr txBox="1">
            <a:spLocks/>
          </p:cNvSpPr>
          <p:nvPr/>
        </p:nvSpPr>
        <p:spPr>
          <a:xfrm>
            <a:off x="2211277" y="27009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F5479ACC-53D1-0A67-7390-6AF35A59C356}"/>
              </a:ext>
            </a:extLst>
          </p:cNvPr>
          <p:cNvSpPr txBox="1">
            <a:spLocks/>
          </p:cNvSpPr>
          <p:nvPr/>
        </p:nvSpPr>
        <p:spPr>
          <a:xfrm>
            <a:off x="1865050" y="27310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22477-2C07-FC04-DA95-75F6CE126416}"/>
              </a:ext>
            </a:extLst>
          </p:cNvPr>
          <p:cNvSpPr txBox="1">
            <a:spLocks/>
          </p:cNvSpPr>
          <p:nvPr/>
        </p:nvSpPr>
        <p:spPr>
          <a:xfrm>
            <a:off x="1404148" y="366155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5D66CD3D-38D0-A1BC-7BE2-44C0C39833B7}"/>
              </a:ext>
            </a:extLst>
          </p:cNvPr>
          <p:cNvSpPr txBox="1">
            <a:spLocks/>
          </p:cNvSpPr>
          <p:nvPr/>
        </p:nvSpPr>
        <p:spPr>
          <a:xfrm>
            <a:off x="1057921" y="369160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DBD832-2F18-163F-D738-42851F08E199}"/>
              </a:ext>
            </a:extLst>
          </p:cNvPr>
          <p:cNvSpPr txBox="1">
            <a:spLocks/>
          </p:cNvSpPr>
          <p:nvPr/>
        </p:nvSpPr>
        <p:spPr>
          <a:xfrm>
            <a:off x="2196755" y="41532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F0443865-2D63-B44C-5F57-1DEA697F72CD}"/>
              </a:ext>
            </a:extLst>
          </p:cNvPr>
          <p:cNvSpPr txBox="1">
            <a:spLocks/>
          </p:cNvSpPr>
          <p:nvPr/>
        </p:nvSpPr>
        <p:spPr>
          <a:xfrm>
            <a:off x="1850528" y="41833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F51E7C-A2EB-FCAF-2691-175E4DA9FFFF}"/>
              </a:ext>
            </a:extLst>
          </p:cNvPr>
          <p:cNvSpPr txBox="1">
            <a:spLocks/>
          </p:cNvSpPr>
          <p:nvPr/>
        </p:nvSpPr>
        <p:spPr>
          <a:xfrm>
            <a:off x="2196755" y="467502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08D7A24A-65B3-093D-E11B-48F2B116337E}"/>
              </a:ext>
            </a:extLst>
          </p:cNvPr>
          <p:cNvSpPr txBox="1">
            <a:spLocks/>
          </p:cNvSpPr>
          <p:nvPr/>
        </p:nvSpPr>
        <p:spPr>
          <a:xfrm>
            <a:off x="1850528" y="470507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620C506-1C31-CE2B-A426-05DCE65F3CD7}"/>
              </a:ext>
            </a:extLst>
          </p:cNvPr>
          <p:cNvSpPr txBox="1">
            <a:spLocks/>
          </p:cNvSpPr>
          <p:nvPr/>
        </p:nvSpPr>
        <p:spPr>
          <a:xfrm>
            <a:off x="2211276" y="312673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5DD400AB-C558-3006-D86D-FD7338DDB1FF}"/>
              </a:ext>
            </a:extLst>
          </p:cNvPr>
          <p:cNvSpPr txBox="1">
            <a:spLocks/>
          </p:cNvSpPr>
          <p:nvPr/>
        </p:nvSpPr>
        <p:spPr>
          <a:xfrm>
            <a:off x="1865049" y="315678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FB4EE-1682-CB86-BC6F-906DC0836F8A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A52AC6-FA78-4E22-6537-0B4242B5264C}"/>
              </a:ext>
            </a:extLst>
          </p:cNvPr>
          <p:cNvSpPr txBox="1">
            <a:spLocks/>
          </p:cNvSpPr>
          <p:nvPr/>
        </p:nvSpPr>
        <p:spPr>
          <a:xfrm>
            <a:off x="1383982" y="1863642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F3D4A827-FDD3-3F23-222B-83FE547EF2A9}"/>
              </a:ext>
            </a:extLst>
          </p:cNvPr>
          <p:cNvSpPr txBox="1">
            <a:spLocks/>
          </p:cNvSpPr>
          <p:nvPr/>
        </p:nvSpPr>
        <p:spPr>
          <a:xfrm>
            <a:off x="1037754" y="1893691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BC7FC9-8F51-6291-8281-EE02B98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64" y="1257308"/>
            <a:ext cx="4318971" cy="32392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0E24B9-CD51-B35D-B2FB-80DD0DF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63" y="1422561"/>
            <a:ext cx="4182431" cy="31368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D7287-8FCC-ED61-752A-88AA616C3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FE5678-3C0E-1C8B-BDD2-77AF4BE77BD5}"/>
              </a:ext>
            </a:extLst>
          </p:cNvPr>
          <p:cNvSpPr txBox="1">
            <a:spLocks/>
          </p:cNvSpPr>
          <p:nvPr/>
        </p:nvSpPr>
        <p:spPr>
          <a:xfrm>
            <a:off x="283462" y="384048"/>
            <a:ext cx="2566269" cy="8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OUTLINE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4005-9317-5E40-F693-ABDEE7A22D6B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C4CA7-5304-6BA9-0D33-8F13E80AA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21545 0.2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-0.25555 0.29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4816757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6858701" cy="406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Definition(Informal): 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A sequence of edges connecting a set of vertices in a graph with the condition that each vertex is visited exactly once and none is revisited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Imagine a graph with vertices labelled A, B, C, and D, forming a shape of a square. 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An example of a Hamiltonian path would be beginning at A, then moving to B, C, and finally to D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1000"/>
              </a:spcBef>
              <a:buSzPts val="1900"/>
            </a:pPr>
            <a:r>
              <a:rPr lang="en-US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This path has touched every vertex exactly once, fulfilling the criteria for a Hamiltonian path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7288033-36D0-4605-A09F-D5D167E90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6365875" cy="41485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Definition(Formal):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an undirected graph G = (V, E), where V is the set of vertices and E is the set of edges, a Hamiltonian path is a path that visits each vertex v ∈ V exactly once.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Problem: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version of the problem asks: "Does graph G contain a Hamiltonian path?" This formulation results in a yes/no answer.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optimization version seeks to find a Hamiltonian path if one exists, or determine that no such path exists in the graph.. </a:t>
            </a:r>
          </a:p>
          <a:p>
            <a:pPr lv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cycle:</a:t>
            </a:r>
          </a:p>
          <a:p>
            <a:pPr lvl="1">
              <a:buClr>
                <a:srgbClr val="1A1A1A"/>
              </a:buClr>
              <a:buFont typeface="Mulish"/>
              <a:buChar char="●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Hamiltonian cycle is similar to a Hamiltonian path with an added requirement: the path must return to the starting vertex, forming a loop.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E0FEDD7-A9FC-448A-A7CF-DABE143AD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8AB4EE-B4EE-4C42-A27C-EB1E30F95649}"/>
              </a:ext>
            </a:extLst>
          </p:cNvPr>
          <p:cNvSpPr txBox="1">
            <a:spLocks/>
          </p:cNvSpPr>
          <p:nvPr/>
        </p:nvSpPr>
        <p:spPr>
          <a:xfrm>
            <a:off x="4777051" y="858759"/>
            <a:ext cx="2711570" cy="74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(Applications)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Genomics and DNA Sequencing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 Hamiltonian path through overlapping segments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help reconstruct the original DNA sequence</a:t>
            </a: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Route Planning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delivery routes: each location must be visited exactly once.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efficiency in transportation and supply chain management.</a:t>
            </a: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 in Electronics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layout of components and minimize wire length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more efficient and compact electronic devices.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E5CCAE0-2326-4A84-8EDB-A66CFAD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3" y="2688081"/>
            <a:ext cx="36760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8313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6760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6760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6852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C02C5-15E4-C1E3-946F-E4C2AD1EA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8 -0.00463 L 0.26823 0.2745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35282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8AB4EE-B4EE-4C42-A27C-EB1E30F95649}"/>
              </a:ext>
            </a:extLst>
          </p:cNvPr>
          <p:cNvSpPr txBox="1">
            <a:spLocks/>
          </p:cNvSpPr>
          <p:nvPr/>
        </p:nvSpPr>
        <p:spPr>
          <a:xfrm>
            <a:off x="4777051" y="858759"/>
            <a:ext cx="3933812" cy="74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(Challenges/Solutions)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6"/>
            <a:ext cx="8366242" cy="475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</a:p>
          <a:p>
            <a:pPr lvl="1"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known algorithm To find the path with polynomial order 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paths must be checked</a:t>
            </a:r>
          </a:p>
          <a:p>
            <a:pPr>
              <a:buSzPts val="19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small graphs, to check all the paths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heuristics (for larger scale):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guaranteed to find the longest path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nearest neighbor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special graphs: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graphs: Longest path is of length 1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DAG: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with longest path problem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BF3ECD7-B502-4B44-8B49-604A54748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4" y="1421233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71600" y="2747746"/>
            <a:ext cx="7282112" cy="15052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 FOR HAMILTONIAN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490288" y="2153183"/>
            <a:ext cx="45095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pos, visited):   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pos ==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neighbor in graph[path[pos - 1]]: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not visited[neighbor]: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visited[neighbor] =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path[pos] = neighbor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pos + 1,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 turn back</a:t>
            </a:r>
          </a:p>
          <a:p>
            <a:r>
              <a:rPr lang="fa-I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visited[neighbor] = False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2AC6B-E2F4-0617-ECD1-20AF8EBEC7D6}"/>
              </a:ext>
            </a:extLst>
          </p:cNvPr>
          <p:cNvSpPr txBox="1"/>
          <p:nvPr/>
        </p:nvSpPr>
        <p:spPr>
          <a:xfrm>
            <a:off x="4764506" y="2149547"/>
            <a:ext cx="38892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n):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path = [-1] * n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visited = [False] * n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start in range(n):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path[0] = start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visited[start] =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1,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path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visited[start] = False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F04204A-4E1F-4CC3-9B54-2CA419049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03733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2742556"/>
            <a:ext cx="5303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81364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ABA36740-E813-4081-9466-D10322F48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28628 -0.206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6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-0.18351 0.1150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58" y="2993667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ts val="1900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FORCE:	 		N!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all permutations of vertices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FORCE(OPTIMIZED):	 	(N-1)!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fix the starting node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  <a:p>
            <a:pPr marL="914400" lvl="2" indent="0">
              <a:buSzPts val="1900"/>
              <a:buNone/>
            </a:pP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ts val="1900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LONGEST PATH PROBLEM 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  <a:p>
            <a:pPr lvl="2">
              <a:buSzPts val="1900"/>
            </a:pPr>
            <a:endParaRPr lang="en-US" sz="1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ts val="1900"/>
            </a:pPr>
            <a:endParaRPr lang="en-US" sz="1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FE6662D-AB34-4B17-97C2-C435D3CE6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0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86160" y="3503852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6A577E5B-1D43-4B44-BBFC-02EE19C09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5695 -0.06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47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20261 -0.0701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7535917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TSP is a combinatorial optimization problem that seeks to find the shortest possible route that visits a set of cities and returns to the starting point.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TSP is characterized by a weighted graph, where each node represents a city and the edges represent the distances between them.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the Hamiltonian cycle (a tour that visits each city exactly once) with the minimum total distance.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D3D3F0F-7518-4298-8AE6-C8FB9600656B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22DD6B4-6851-4252-AC1B-9F5AB6D56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6365875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approximating the TSP on metric graphs, guaranteeing a solution within 1.5 times the optimal.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2405079" y="3114999"/>
            <a:ext cx="6365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(G):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MST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MinimumSpanningTree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FindOddDegreeVertices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(MST)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MinimumWeightPerfectMatching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(G, O)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CombineGraphs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(MST, M)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RemoveRepeatedVertices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HamiltonianCycle</a:t>
            </a:r>
            <a:endParaRPr lang="en-US" sz="18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6DDC43-E08C-4C58-B0DB-D3A21CDD5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2-opt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389586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search algorithm for improving TSP tours.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4334243" y="2851782"/>
            <a:ext cx="6365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TwoOpt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improvement = true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improvement: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improvement = false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range(0, length(tour) - 1):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j in range(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 length(tour)):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Cost(2optSwap(tour,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j)) &lt; Cost(tour):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tour = 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improvement = true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FA165-D6E9-43B3-ACA2-BC0FBD70B33F}"/>
              </a:ext>
            </a:extLst>
          </p:cNvPr>
          <p:cNvSpPr/>
          <p:nvPr/>
        </p:nvSpPr>
        <p:spPr>
          <a:xfrm>
            <a:off x="572913" y="398128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tour[0:i]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newTour.extend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(reversed(tour[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i:j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+ 1]))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newTour.extend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(tour[j + 1:])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6244F58-5B11-4C54-A4FE-541DD772E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Lin-Kernighan: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877038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more complex local search heuristic for the TSP, generally producing better results than 2-opt.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(simplified):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618929" y="3733748"/>
            <a:ext cx="63658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LinKernighan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improvement possible: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edge (x, y) in tour: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each vertex z not adjacent to x in tour: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Gain(x, y, z) &gt; 0: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tour = Swap(tour, x, y, z)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  <a:p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FA165-D6E9-43B3-ACA2-BC0FBD70B33F}"/>
              </a:ext>
            </a:extLst>
          </p:cNvPr>
          <p:cNvSpPr/>
          <p:nvPr/>
        </p:nvSpPr>
        <p:spPr>
          <a:xfrm>
            <a:off x="4983180" y="386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Swap(tour, x, y, z):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Remove edge (x, y) and add edge (x, z)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Reverse part of the tour to maintain validity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the new 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32EB9-0001-4ADA-AB72-99E905F6938B}"/>
              </a:ext>
            </a:extLst>
          </p:cNvPr>
          <p:cNvSpPr/>
          <p:nvPr/>
        </p:nvSpPr>
        <p:spPr>
          <a:xfrm>
            <a:off x="4998946" y="311116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Gain(x, y, z):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d(x, y) - d(x, z)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5E6BADF-5ADB-426A-956A-C1A20D0E2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334405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greedy algorithm for constructing a TSP tour.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3713969" y="2432844"/>
            <a:ext cx="63658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start = random vertex in G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tour = [start]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unvisited = all vertices in G except start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unvisited is not empty: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last = tour[-1]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nearest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FindNearest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(last, unvisited)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tour.append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(nearest)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unvisited.remove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(nearest)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tour.append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(start)  // Return to start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32EB9-0001-4ADA-AB72-99E905F6938B}"/>
              </a:ext>
            </a:extLst>
          </p:cNvPr>
          <p:cNvSpPr/>
          <p:nvPr/>
        </p:nvSpPr>
        <p:spPr>
          <a:xfrm>
            <a:off x="3713969" y="5324953"/>
            <a:ext cx="4835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FindNearest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(v, vertices):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vertex in vertices with minimum distance to 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8B8C2-C59A-4A9F-8A75-299F56CBC5D3}"/>
              </a:ext>
            </a:extLst>
          </p:cNvPr>
          <p:cNvSpPr/>
          <p:nvPr/>
        </p:nvSpPr>
        <p:spPr>
          <a:xfrm>
            <a:off x="3713969" y="181789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27ACB93-EE91-4F02-9764-048EC0A9A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48" y="2630911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260" y="1543300"/>
            <a:ext cx="4243388" cy="138588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(CONNECT NODES)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250161" y="2738992"/>
            <a:ext cx="5381503" cy="332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vs. Undirected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Undirected to Directed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vs. 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to weighted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CYCLIC VS. ACYCLIC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07212-A8BA-D778-D65F-E5681A693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49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4359124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0C1A5-789A-4E2F-938A-22CCD1612139}"/>
              </a:ext>
            </a:extLst>
          </p:cNvPr>
          <p:cNvSpPr txBox="1"/>
          <p:nvPr/>
        </p:nvSpPr>
        <p:spPr>
          <a:xfrm>
            <a:off x="5270390" y="2648178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ABB13-11B9-4B8E-A0C4-BF03487926B6}"/>
              </a:ext>
            </a:extLst>
          </p:cNvPr>
          <p:cNvSpPr txBox="1"/>
          <p:nvPr/>
        </p:nvSpPr>
        <p:spPr>
          <a:xfrm>
            <a:off x="4941675" y="43930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A1091AA4-CAED-407B-A38D-D95DCFC84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23629 0.05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022E-16 L -0.19219 -0.138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  <p:bldP spid="21" grpId="0"/>
      <p:bldP spid="21" grpId="1"/>
      <p:bldP spid="25" grpId="0"/>
      <p:bldP spid="2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ts val="1900"/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Guaranteed polynomial time 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O(n^3)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2-opt: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very slow in worst case, but often practical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Lin-Kernighan: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faster than 2-opt, slower than Nearest Neighbor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O(n^2.2)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 among these, but solution quality can be poor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(O(n^3))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6A935D4-E7F2-443A-B905-060325889DE0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C1C041F-AC7F-4335-84EB-303EE2132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5318791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0C1A5-789A-4E2F-938A-22CCD1612139}"/>
              </a:ext>
            </a:extLst>
          </p:cNvPr>
          <p:cNvSpPr txBox="1"/>
          <p:nvPr/>
        </p:nvSpPr>
        <p:spPr>
          <a:xfrm>
            <a:off x="5270390" y="2648178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ABB13-11B9-4B8E-A0C4-BF03487926B6}"/>
              </a:ext>
            </a:extLst>
          </p:cNvPr>
          <p:cNvSpPr txBox="1"/>
          <p:nvPr/>
        </p:nvSpPr>
        <p:spPr>
          <a:xfrm>
            <a:off x="4941675" y="43930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085CE-6A3A-4918-96D4-F38DD664B0B6}"/>
              </a:ext>
            </a:extLst>
          </p:cNvPr>
          <p:cNvSpPr txBox="1"/>
          <p:nvPr/>
        </p:nvSpPr>
        <p:spPr>
          <a:xfrm>
            <a:off x="5214183" y="3514976"/>
            <a:ext cx="39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121DD-B9C5-46DC-9AC1-F5CF48A59A6E}"/>
              </a:ext>
            </a:extLst>
          </p:cNvPr>
          <p:cNvSpPr txBox="1"/>
          <p:nvPr/>
        </p:nvSpPr>
        <p:spPr>
          <a:xfrm>
            <a:off x="4952733" y="533584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D1815286-3241-49B2-BDF0-0F4FFDE49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23108 0.190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0.01476 -0.286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  <p:bldP spid="21" grpId="0"/>
      <p:bldP spid="21" grpId="1"/>
      <p:bldP spid="25" grpId="0"/>
      <p:bldP spid="25" grpId="1"/>
      <p:bldP spid="26" grpId="0"/>
      <p:bldP spid="26" grpId="1"/>
      <p:bldP spid="29" grpId="0"/>
      <p:bldP spid="2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ts val="1900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Solving Longest Path: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 with large graphs.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computation challenges.</a:t>
            </a:r>
          </a:p>
          <a:p>
            <a:pPr marL="457200" lvl="1" indent="0">
              <a:buSzPts val="1900"/>
              <a:buNone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SzPts val="1900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heuristics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 graph processing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533B5E6-FFBA-4424-8901-5C5F39ECD53B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6CF8B21-9876-422A-B538-E5C7F1F2B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41 0.0541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3745500" y="3081998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ts val="1900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8967A9D-8CB0-47F6-A11A-E28D525C7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C7E7E5B-3175-3AE6-1400-63B6731F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81" y="836618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663FF-58A8-B9E0-E72B-DCE52F95E6FC}"/>
              </a:ext>
            </a:extLst>
          </p:cNvPr>
          <p:cNvSpPr txBox="1">
            <a:spLocks/>
          </p:cNvSpPr>
          <p:nvPr/>
        </p:nvSpPr>
        <p:spPr>
          <a:xfrm>
            <a:off x="156767" y="187972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B03D0A-E9BE-F643-0C51-AFA3197CEB20}"/>
              </a:ext>
            </a:extLst>
          </p:cNvPr>
          <p:cNvSpPr txBox="1">
            <a:spLocks/>
          </p:cNvSpPr>
          <p:nvPr/>
        </p:nvSpPr>
        <p:spPr>
          <a:xfrm>
            <a:off x="156767" y="342789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ORDER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09E1-28A7-99D4-A49D-0D98FD05A71B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43105-472C-CCD4-DE04-8C672C108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What is Graph in Data Structure &amp; Types of Graph?">
            <a:extLst>
              <a:ext uri="{FF2B5EF4-FFF2-40B4-BE49-F238E27FC236}">
                <a16:creationId xmlns:a16="http://schemas.microsoft.com/office/drawing/2014/main" id="{B3F510BA-517D-278A-927C-8DCF5955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05" y="3260567"/>
            <a:ext cx="4140939" cy="232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1" y="3090066"/>
            <a:ext cx="60487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6846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C1318-5565-712C-8CCB-1BAEBA43A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9011 -0.2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1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3645 0.127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63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3"/>
      <p:bldP spid="8" grpId="0"/>
      <p:bldP spid="8" grpId="1"/>
      <p:bldP spid="8" grpId="2"/>
      <p:bldP spid="20" grpId="0"/>
      <p:bldP spid="20" grpId="1"/>
      <p:bldP spid="23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30" y="2630911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72632" y="1602414"/>
                <a:ext cx="6365875" cy="2468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NODES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ARE VERTICES OF GRAPH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REPETITION FOR SIMPLE PATH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EDGE BETWEEN TWO CONSECUTIVE NODE</a:t>
                </a:r>
              </a:p>
              <a:p>
                <a:pPr lvl="3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WEIGHT: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SUMMATION OF ALL EDGES WEIGHT IN PATH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72632" y="1602414"/>
                <a:ext cx="6365875" cy="2468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97354" y="3998038"/>
            <a:ext cx="7168012" cy="257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Longest path: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PATH WIGHT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VERTICES COUNT 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TO WEIGHTED</a:t>
            </a:r>
            <a:endParaRPr lang="en-US" sz="12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760626" y="613899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60CF2-CDF7-AEB3-7A0A-2A5C006BE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14861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32" y="752495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60CF2-CDF7-AEB3-7A0A-2A5C006BE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82FF09-2FA0-AC02-E059-0840ADF2619C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6640959" cy="4247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>
              <a:buSzPts val="1900"/>
            </a:pPr>
            <a:r>
              <a:rPr lang="en-US" sz="1600" b="1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SIMPLE</a:t>
            </a:r>
            <a:r>
              <a:rPr lang="en-US" sz="16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 PATH WITH LONGEST LENGTH</a:t>
            </a:r>
          </a:p>
          <a:p>
            <a:pPr lvl="1"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SIMPLE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LOOP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INFINIT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endParaRPr lang="en-US" sz="1400" kern="0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sh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following graph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Simple path:</a:t>
            </a:r>
          </a:p>
          <a:p>
            <a:pPr lvl="3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C, E, d</a:t>
            </a:r>
          </a:p>
          <a:p>
            <a:pPr lvl="3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is 4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SIMPLE</a:t>
            </a:r>
          </a:p>
          <a:p>
            <a:pPr lvl="3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</a:t>
            </a:r>
          </a:p>
        </p:txBody>
      </p:sp>
      <p:pic>
        <p:nvPicPr>
          <p:cNvPr id="1026" name="Picture 2" descr="Walks, Trails, Path, Circuit and Cycle ...">
            <a:extLst>
              <a:ext uri="{FF2B5EF4-FFF2-40B4-BE49-F238E27FC236}">
                <a16:creationId xmlns:a16="http://schemas.microsoft.com/office/drawing/2014/main" id="{1EA818D7-3B6A-B6BC-FB40-1A4A071F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05" y="3714481"/>
            <a:ext cx="22002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1949570" y="3090066"/>
            <a:ext cx="71944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740663" y="3504055"/>
            <a:ext cx="369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E3B5-D96D-B621-7056-6522CCE94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2379 -0.1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27552 -0.007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2"/>
      <p:bldP spid="20" grpId="0"/>
      <p:bldP spid="20" grpId="1"/>
      <p:bldP spid="23" grpId="0"/>
      <p:bldP spid="34" grpId="0"/>
      <p:bldP spid="3" grpId="0"/>
      <p:bldP spid="3" grpId="1"/>
      <p:bldP spid="4" grpId="0"/>
      <p:bldP spid="4" grpId="1"/>
      <p:bldP spid="4" grpId="2"/>
      <p:bldP spid="5" grpId="0"/>
      <p:bldP spid="5" grpId="1"/>
      <p:bldP spid="5" grpId="2"/>
      <p:bldP spid="5" grpId="3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5432638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APPLICATION &amp;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497721"/>
            <a:ext cx="8538770" cy="445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PATH WITH ALL N VERTICES IN IT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 FOR LONGEST</a:t>
            </a:r>
            <a:r>
              <a:rPr lang="en-US" sz="1000" kern="1200" cap="all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10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COMPLETE Graph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NEGATIVE INTEGERS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CONTAINS ALL VERTICES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LONGEST PATH</a:t>
            </a:r>
          </a:p>
          <a:p>
            <a:pPr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 IS NP-HARD</a:t>
            </a:r>
          </a:p>
          <a:p>
            <a:pPr lvl="2"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 vs. np-complete</a:t>
            </a:r>
          </a:p>
          <a:p>
            <a:pPr lvl="2"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focus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113120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D3135-9B01-8E87-E85D-AE9BF2E1F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 Mathematics_ Graph Theory and Networks - 12th Grade by Slidesgo</Template>
  <TotalTime>732</TotalTime>
  <Words>2569</Words>
  <Application>Microsoft Office PowerPoint</Application>
  <PresentationFormat>On-screen Show (4:3)</PresentationFormat>
  <Paragraphs>672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51" baseType="lpstr">
      <vt:lpstr>Albert Sans</vt:lpstr>
      <vt:lpstr>Arial</vt:lpstr>
      <vt:lpstr>Cambria Math</vt:lpstr>
      <vt:lpstr>Cascadia Code Light</vt:lpstr>
      <vt:lpstr>DM Sans</vt:lpstr>
      <vt:lpstr>Lato</vt:lpstr>
      <vt:lpstr>Mulish</vt:lpstr>
      <vt:lpstr>Nunito Light</vt:lpstr>
      <vt:lpstr>Proxima Nova</vt:lpstr>
      <vt:lpstr>Proxima Nova Semibold</vt:lpstr>
      <vt:lpstr>Times New Roman</vt:lpstr>
      <vt:lpstr>Discrete Mathematics: Graph Theory and Networks - 12th Grade by Slidesgo</vt:lpstr>
      <vt:lpstr>Slidesgo Final Pages</vt:lpstr>
      <vt:lpstr>1_Discrete Mathematics: Graph Theory and Networks - 12th Grade by Slidesgo</vt:lpstr>
      <vt:lpstr>1_Slidesgo Final Pages</vt:lpstr>
      <vt:lpstr>2_Discrete Mathematics: Graph Theory and Networks - 12th Grade by Slidesgo</vt:lpstr>
      <vt:lpstr>2_Slidesgo Final Pages</vt:lpstr>
      <vt:lpstr>LONGEST PATH PROBLEM</vt:lpstr>
      <vt:lpstr>OUTLINE</vt:lpstr>
      <vt:lpstr>INTRODUCTION TO GRAPH</vt:lpstr>
      <vt:lpstr>INTRODUCTION TO GRAPHS</vt:lpstr>
      <vt:lpstr>OUTLINE</vt:lpstr>
      <vt:lpstr>DEFENITION OF LONGEST PATH</vt:lpstr>
      <vt:lpstr>DEFENITION OF LONGEST PATH</vt:lpstr>
      <vt:lpstr>OUTLINE</vt:lpstr>
      <vt:lpstr>APPLICATION &amp; CHALLENGES</vt:lpstr>
      <vt:lpstr>OUTLINE</vt:lpstr>
      <vt:lpstr>PSUEDOCODE:</vt:lpstr>
      <vt:lpstr>SPECIAL CASE:</vt:lpstr>
      <vt:lpstr>DAG PSUEDOCODE</vt:lpstr>
      <vt:lpstr>PowerPoint Presentation</vt:lpstr>
      <vt:lpstr>TIME COMPLEXITY:</vt:lpstr>
      <vt:lpstr>PowerPoint Presentation</vt:lpstr>
      <vt:lpstr>Hamiltonian path problem</vt:lpstr>
      <vt:lpstr>Hamiltonian path problem</vt:lpstr>
      <vt:lpstr>Hamiltonian path problem</vt:lpstr>
      <vt:lpstr>Hamiltonian path problem</vt:lpstr>
      <vt:lpstr>CODE:</vt:lpstr>
      <vt:lpstr>PowerPoint Presentation</vt:lpstr>
      <vt:lpstr>TIME COMPLEXITY ANALYSIS</vt:lpstr>
      <vt:lpstr>PowerPoint Presentation</vt:lpstr>
      <vt:lpstr>PowerPoint Presentation</vt:lpstr>
      <vt:lpstr>Christofides Algorithm:</vt:lpstr>
      <vt:lpstr>2-opt Algorithm:</vt:lpstr>
      <vt:lpstr>Lin-Kernighan:</vt:lpstr>
      <vt:lpstr>Nearest Neighbor:</vt:lpstr>
      <vt:lpstr>PowerPoint Presentation</vt:lpstr>
      <vt:lpstr>PowerPoint Presentation</vt:lpstr>
      <vt:lpstr>PowerPoint Presentation</vt:lpstr>
      <vt:lpstr>PowerPoint Presentation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 Problem</dc:title>
  <dc:subject/>
  <dc:creator/>
  <cp:keywords/>
  <dc:description>generated using python-pptx</dc:description>
  <cp:lastModifiedBy>parsa mohammadpour</cp:lastModifiedBy>
  <cp:revision>46</cp:revision>
  <dcterms:created xsi:type="dcterms:W3CDTF">2013-01-27T09:14:16Z</dcterms:created>
  <dcterms:modified xsi:type="dcterms:W3CDTF">2024-11-20T15:15:40Z</dcterms:modified>
  <cp:category/>
</cp:coreProperties>
</file>