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75" r:id="rId23"/>
    <p:sldId id="276" r:id="rId24"/>
    <p:sldId id="277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1D37-544B-4024-A74D-8531F45DAF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FC7-28D6-47DF-A339-F1325D6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2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1D37-544B-4024-A74D-8531F45DAF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FC7-28D6-47DF-A339-F1325D6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1D37-544B-4024-A74D-8531F45DAF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FC7-28D6-47DF-A339-F1325D6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48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1D37-544B-4024-A74D-8531F45DAF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FC7-28D6-47DF-A339-F1325D697E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077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1D37-544B-4024-A74D-8531F45DAF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FC7-28D6-47DF-A339-F1325D6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1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1D37-544B-4024-A74D-8531F45DAF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FC7-28D6-47DF-A339-F1325D6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11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1D37-544B-4024-A74D-8531F45DAF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FC7-28D6-47DF-A339-F1325D6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35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1D37-544B-4024-A74D-8531F45DAF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FC7-28D6-47DF-A339-F1325D6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7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1D37-544B-4024-A74D-8531F45DAF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FC7-28D6-47DF-A339-F1325D6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1D37-544B-4024-A74D-8531F45DAF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FC7-28D6-47DF-A339-F1325D6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5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1D37-544B-4024-A74D-8531F45DAF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FC7-28D6-47DF-A339-F1325D6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1D37-544B-4024-A74D-8531F45DAF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FC7-28D6-47DF-A339-F1325D6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9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1D37-544B-4024-A74D-8531F45DAF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FC7-28D6-47DF-A339-F1325D6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5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1D37-544B-4024-A74D-8531F45DAF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FC7-28D6-47DF-A339-F1325D6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7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1D37-544B-4024-A74D-8531F45DAF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FC7-28D6-47DF-A339-F1325D6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4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1D37-544B-4024-A74D-8531F45DAF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FC7-28D6-47DF-A339-F1325D6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1D37-544B-4024-A74D-8531F45DAF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FC7-28D6-47DF-A339-F1325D6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4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06E1D37-544B-4024-A74D-8531F45DAF09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3B5BFC7-28D6-47DF-A339-F1325D6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8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E730-C594-4BA3-8E0A-E3D900D0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41400"/>
            <a:ext cx="9440034" cy="1693333"/>
          </a:xfrm>
        </p:spPr>
        <p:txBody>
          <a:bodyPr/>
          <a:lstStyle/>
          <a:p>
            <a:r>
              <a:rPr lang="fa-IR" dirty="0"/>
              <a:t>آشنایی با نظریه </a:t>
            </a:r>
            <a:r>
              <a:rPr lang="fa-IR" dirty="0" err="1"/>
              <a:t>طیفی</a:t>
            </a:r>
            <a:r>
              <a:rPr lang="fa-IR" dirty="0"/>
              <a:t> </a:t>
            </a:r>
            <a:r>
              <a:rPr lang="fa-IR" dirty="0" err="1"/>
              <a:t>گراف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0D3DD-EA52-40C1-8661-633111C67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fa-IR" dirty="0"/>
              <a:t>استاد : دکتر یاسمی</a:t>
            </a:r>
          </a:p>
          <a:p>
            <a:pPr algn="r" rtl="1"/>
            <a:r>
              <a:rPr lang="fa-IR" dirty="0"/>
              <a:t>گرد </a:t>
            </a:r>
            <a:r>
              <a:rPr lang="fa-IR" dirty="0" err="1"/>
              <a:t>آورندگان</a:t>
            </a:r>
            <a:r>
              <a:rPr lang="fa-IR" dirty="0"/>
              <a:t> : محمدرضا معتبر و پارسا تسبیح گو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2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07A8-CE37-47EF-860F-51F960EC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ارتباط ساختار </a:t>
            </a:r>
            <a:r>
              <a:rPr lang="fa-IR" dirty="0" err="1"/>
              <a:t>گراف</a:t>
            </a:r>
            <a:r>
              <a:rPr lang="fa-IR" dirty="0"/>
              <a:t> با چند جمله ای مشخصه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4375-F2AD-4914-B346-372D46B2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هر </a:t>
            </a:r>
            <a:r>
              <a:rPr lang="fa-IR" dirty="0" err="1"/>
              <a:t>گراف</a:t>
            </a:r>
            <a:r>
              <a:rPr lang="fa-IR" dirty="0"/>
              <a:t> را </a:t>
            </a:r>
            <a:r>
              <a:rPr lang="fa-IR" dirty="0" err="1"/>
              <a:t>نمی</a:t>
            </a:r>
            <a:r>
              <a:rPr lang="fa-IR" dirty="0"/>
              <a:t> توان از روی چند جمله ای مشخصه </a:t>
            </a:r>
            <a:r>
              <a:rPr lang="fa-IR" dirty="0" err="1"/>
              <a:t>اش</a:t>
            </a:r>
            <a:r>
              <a:rPr lang="fa-IR" dirty="0"/>
              <a:t> ساخت</a:t>
            </a:r>
            <a:r>
              <a:rPr lang="en-US" dirty="0"/>
              <a:t>.</a:t>
            </a:r>
          </a:p>
          <a:p>
            <a:pPr algn="r" rtl="1"/>
            <a:r>
              <a:rPr lang="fa-IR" dirty="0"/>
              <a:t>کوچک ترین مثال برای </a:t>
            </a:r>
            <a:r>
              <a:rPr lang="fa-IR" dirty="0" err="1"/>
              <a:t>گراف</a:t>
            </a:r>
            <a:r>
              <a:rPr lang="fa-IR" dirty="0"/>
              <a:t> ۵ راسی موجود است 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E77827-0EC6-48DD-AC49-30098E3B7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76" y="2699028"/>
            <a:ext cx="7696200" cy="32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9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05E8-3D43-4DFD-BB69-B1FB8E41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قضیه 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A693-CF8F-412F-B0A9-0A757234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chemeClr val="tx1"/>
                </a:solidFill>
              </a:rPr>
              <a:t>                 </a:t>
            </a:r>
          </a:p>
          <a:p>
            <a:pPr algn="r" rtl="1"/>
            <a:r>
              <a:rPr lang="en-US" dirty="0">
                <a:solidFill>
                  <a:schemeClr val="tx1"/>
                </a:solidFill>
              </a:rPr>
              <a:t>Trace A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برابر مجموع قطر اصلی و منفی ضریب         در                است.</a:t>
            </a:r>
            <a:r>
              <a:rPr lang="fa-IR" dirty="0">
                <a:solidFill>
                  <a:schemeClr val="tx1"/>
                </a:solidFill>
              </a:rPr>
              <a:t> </a:t>
            </a:r>
          </a:p>
          <a:p>
            <a:pPr marL="36900" indent="0" algn="r" rtl="1">
              <a:buNone/>
            </a:pPr>
            <a:r>
              <a:rPr lang="fa-IR" dirty="0">
                <a:solidFill>
                  <a:schemeClr val="tx1"/>
                </a:solidFill>
              </a:rPr>
              <a:t>   ایده های اثبات:</a:t>
            </a:r>
          </a:p>
          <a:p>
            <a:pPr marL="36900" indent="0" algn="r" rtl="1">
              <a:buNone/>
            </a:pPr>
            <a:r>
              <a:rPr lang="fa-IR" dirty="0">
                <a:solidFill>
                  <a:schemeClr val="tx1"/>
                </a:solidFill>
              </a:rPr>
              <a:t>    1- </a:t>
            </a:r>
          </a:p>
          <a:p>
            <a:pPr marL="36900" indent="0" algn="r" rtl="1">
              <a:buNone/>
            </a:pPr>
            <a:r>
              <a:rPr lang="fa-IR" dirty="0">
                <a:solidFill>
                  <a:schemeClr val="tx1"/>
                </a:solidFill>
              </a:rPr>
              <a:t>    2- </a:t>
            </a:r>
            <a:r>
              <a:rPr lang="fa-IR" dirty="0" err="1">
                <a:solidFill>
                  <a:schemeClr val="tx1"/>
                </a:solidFill>
              </a:rPr>
              <a:t>استقرا</a:t>
            </a:r>
            <a:endParaRPr lang="fa-IR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r>
              <a:rPr lang="fa-IR" dirty="0">
                <a:solidFill>
                  <a:schemeClr val="tx1"/>
                </a:solidFill>
              </a:rPr>
              <a:t>نتیجه : در </a:t>
            </a:r>
            <a:r>
              <a:rPr lang="fa-IR" dirty="0" err="1">
                <a:solidFill>
                  <a:schemeClr val="tx1"/>
                </a:solidFill>
              </a:rPr>
              <a:t>گراف</a:t>
            </a:r>
            <a:r>
              <a:rPr lang="fa-IR" dirty="0">
                <a:solidFill>
                  <a:schemeClr val="tx1"/>
                </a:solidFill>
              </a:rPr>
              <a:t> های ساده ضریب </a:t>
            </a:r>
            <a:r>
              <a:rPr lang="en-US" baseline="30000" dirty="0">
                <a:solidFill>
                  <a:schemeClr val="tx1"/>
                </a:solidFill>
              </a:rPr>
              <a:t>n-1</a:t>
            </a:r>
            <a:r>
              <a:rPr lang="fa-IR" dirty="0">
                <a:solidFill>
                  <a:schemeClr val="tx1"/>
                </a:solidFill>
              </a:rPr>
              <a:t>λ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fa-IR" dirty="0">
                <a:solidFill>
                  <a:schemeClr val="tx1"/>
                </a:solidFill>
              </a:rPr>
              <a:t>در </a:t>
            </a:r>
            <a:r>
              <a:rPr lang="fa-IR" dirty="0" err="1">
                <a:solidFill>
                  <a:schemeClr val="tx1"/>
                </a:solidFill>
              </a:rPr>
              <a:t>چندجمله</a:t>
            </a:r>
            <a:r>
              <a:rPr lang="fa-IR" dirty="0">
                <a:solidFill>
                  <a:schemeClr val="tx1"/>
                </a:solidFill>
              </a:rPr>
              <a:t> ای مشخصه </a:t>
            </a:r>
            <a:r>
              <a:rPr lang="fa-IR" dirty="0" err="1">
                <a:solidFill>
                  <a:schemeClr val="tx1"/>
                </a:solidFill>
              </a:rPr>
              <a:t>ماتریس</a:t>
            </a:r>
            <a:r>
              <a:rPr lang="fa-IR" dirty="0">
                <a:solidFill>
                  <a:schemeClr val="tx1"/>
                </a:solidFill>
              </a:rPr>
              <a:t> مجاورت برابر صفر و در </a:t>
            </a:r>
            <a:r>
              <a:rPr lang="fa-IR" dirty="0" err="1">
                <a:solidFill>
                  <a:schemeClr val="tx1"/>
                </a:solidFill>
              </a:rPr>
              <a:t>گراف</a:t>
            </a:r>
            <a:r>
              <a:rPr lang="fa-IR" dirty="0">
                <a:solidFill>
                  <a:schemeClr val="tx1"/>
                </a:solidFill>
              </a:rPr>
              <a:t> های بدون جهت ضریب </a:t>
            </a:r>
            <a:r>
              <a:rPr lang="en-US" baseline="30000" dirty="0">
                <a:solidFill>
                  <a:schemeClr val="tx1"/>
                </a:solidFill>
              </a:rPr>
              <a:t>n-1</a:t>
            </a:r>
            <a:r>
              <a:rPr lang="fa-IR" dirty="0">
                <a:solidFill>
                  <a:schemeClr val="tx1"/>
                </a:solidFill>
              </a:rPr>
              <a:t>λ در </a:t>
            </a:r>
            <a:r>
              <a:rPr lang="fa-IR" dirty="0" err="1">
                <a:solidFill>
                  <a:schemeClr val="tx1"/>
                </a:solidFill>
              </a:rPr>
              <a:t>ماتریس</a:t>
            </a:r>
            <a:r>
              <a:rPr lang="fa-IR" dirty="0">
                <a:solidFill>
                  <a:schemeClr val="tx1"/>
                </a:solidFill>
              </a:rPr>
              <a:t> مجاورت برابر مجموع درجات است.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03A5C-BF44-4FDE-959C-281CB289B3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780" y="1825625"/>
            <a:ext cx="1203221" cy="223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395D3A-8A10-40BF-95AB-B07544AFB4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670" y="2281236"/>
            <a:ext cx="378175" cy="205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7BDA90-D438-4282-AED1-B5EC44A0ECD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4" y="2289385"/>
            <a:ext cx="833512" cy="197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55FF6-7DA1-4491-BC9B-B43E40A6670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867" y="3146287"/>
            <a:ext cx="3176179" cy="223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06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11C8B7-8FAF-4B35-B2A6-D556AF856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قضیه  </a:t>
            </a:r>
            <a:r>
              <a:rPr lang="fa-IR" dirty="0" err="1"/>
              <a:t>لایبنیتز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540C2-32E0-48C2-9B6E-B86653742C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6475" y="3950943"/>
            <a:ext cx="4875213" cy="268977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5BDBFF-D5CB-48FA-BA93-47BC2AF89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a-IR" dirty="0"/>
              <a:t>قضیه ۲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BC9A325-AFD4-4D35-AEF1-7E90B91998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r" rtl="1"/>
            <a:r>
              <a:rPr lang="fa-IR" dirty="0"/>
              <a:t>برای </a:t>
            </a:r>
            <a:r>
              <a:rPr lang="fa-IR" dirty="0" err="1"/>
              <a:t>ماتریس</a:t>
            </a:r>
            <a:r>
              <a:rPr lang="fa-IR" dirty="0"/>
              <a:t> </a:t>
            </a:r>
            <a:r>
              <a:rPr lang="en-US" dirty="0"/>
              <a:t>n * n</a:t>
            </a:r>
            <a:r>
              <a:rPr lang="fa-IR" dirty="0"/>
              <a:t> متقارن حقیقی </a:t>
            </a:r>
            <a:r>
              <a:rPr lang="en-US" dirty="0"/>
              <a:t>A</a:t>
            </a:r>
            <a:r>
              <a:rPr lang="fa-IR" dirty="0"/>
              <a:t> و           درجه   </a:t>
            </a:r>
          </a:p>
          <a:p>
            <a:pPr marL="36900" indent="0" algn="r" rtl="1">
              <a:buNone/>
            </a:pPr>
            <a:r>
              <a:rPr lang="fa-IR" dirty="0"/>
              <a:t>    که یک مقدار ویژه </a:t>
            </a:r>
            <a:r>
              <a:rPr lang="en-US" dirty="0"/>
              <a:t>A</a:t>
            </a:r>
            <a:r>
              <a:rPr lang="fa-IR" dirty="0"/>
              <a:t> نیز هست در چند جمله ای مشخصه    </a:t>
            </a:r>
          </a:p>
          <a:p>
            <a:pPr marL="36900" indent="0" algn="r" rtl="1">
              <a:buNone/>
            </a:pPr>
            <a:r>
              <a:rPr lang="fa-IR" dirty="0"/>
              <a:t>   </a:t>
            </a:r>
            <a:r>
              <a:rPr lang="en-US" dirty="0"/>
              <a:t>A</a:t>
            </a:r>
            <a:r>
              <a:rPr lang="fa-IR" dirty="0"/>
              <a:t> برابر 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4333F1-0E74-4F82-A623-E1D5A82B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50" y="2451171"/>
            <a:ext cx="571500" cy="209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7F2752-2CB3-4BD9-88C1-9C70B1851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0" y="2451171"/>
            <a:ext cx="191559" cy="2155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D8FCA9-067D-4600-89B2-B5D42C608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633" y="3302001"/>
            <a:ext cx="1945817" cy="22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0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E44A84-4625-4B4C-BED7-D75B7DCF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C2D19D-6ADF-431E-B48C-6068A9C3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err="1"/>
              <a:t>رنک</a:t>
            </a:r>
            <a:r>
              <a:rPr lang="fa-IR" dirty="0"/>
              <a:t> </a:t>
            </a:r>
            <a:r>
              <a:rPr lang="fa-IR" dirty="0" err="1"/>
              <a:t>ماتریس</a:t>
            </a:r>
            <a:r>
              <a:rPr lang="fa-IR" dirty="0"/>
              <a:t> مجاورت      2 است در نتیجه 2 مقدار ویژه متفاوت دارد        از آن جایی که </a:t>
            </a:r>
            <a:r>
              <a:rPr lang="en-US" dirty="0"/>
              <a:t>trace</a:t>
            </a:r>
            <a:r>
              <a:rPr lang="fa-IR" dirty="0"/>
              <a:t> برابر 0 است</a:t>
            </a:r>
          </a:p>
          <a:p>
            <a:pPr marL="36900" indent="0" algn="r" rtl="1">
              <a:buNone/>
            </a:pPr>
            <a:r>
              <a:rPr lang="fa-IR" dirty="0"/>
              <a:t>           حال این مقدار را </a:t>
            </a:r>
            <a:r>
              <a:rPr lang="en-US" dirty="0"/>
              <a:t>b</a:t>
            </a:r>
            <a:r>
              <a:rPr lang="fa-IR" dirty="0"/>
              <a:t> می </a:t>
            </a:r>
            <a:r>
              <a:rPr lang="fa-IR" dirty="0" err="1"/>
              <a:t>نامیم</a:t>
            </a:r>
            <a:r>
              <a:rPr lang="fa-IR" dirty="0"/>
              <a:t>. در نتیجه            حال به محاسبه </a:t>
            </a:r>
            <a:r>
              <a:rPr lang="en-US" dirty="0"/>
              <a:t>b</a:t>
            </a:r>
            <a:r>
              <a:rPr lang="fa-IR" dirty="0"/>
              <a:t> می </a:t>
            </a:r>
            <a:r>
              <a:rPr lang="fa-IR" dirty="0" err="1"/>
              <a:t>پردازیم.از</a:t>
            </a:r>
            <a:r>
              <a:rPr lang="fa-IR" dirty="0"/>
              <a:t> آن جایی که    فقط روی قطر </a:t>
            </a:r>
          </a:p>
          <a:p>
            <a:pPr marL="36900" indent="0" algn="r" rtl="1">
              <a:buNone/>
            </a:pPr>
            <a:r>
              <a:rPr lang="fa-IR" dirty="0"/>
              <a:t>    اصلی ظاهر شده است طبق قاعده </a:t>
            </a:r>
            <a:r>
              <a:rPr lang="fa-IR" dirty="0" err="1"/>
              <a:t>لایبنیتز</a:t>
            </a:r>
            <a:r>
              <a:rPr lang="fa-IR" dirty="0"/>
              <a:t> جملاتی که ضریب     دارند </a:t>
            </a:r>
            <a:r>
              <a:rPr lang="en-US" dirty="0"/>
              <a:t>n – 2</a:t>
            </a:r>
            <a:r>
              <a:rPr lang="fa-IR" dirty="0"/>
              <a:t> تا از </a:t>
            </a:r>
            <a:r>
              <a:rPr lang="fa-IR" dirty="0" err="1"/>
              <a:t>درایه</a:t>
            </a:r>
            <a:r>
              <a:rPr lang="fa-IR" dirty="0"/>
              <a:t> های قطر اصلی را شامل</a:t>
            </a:r>
          </a:p>
          <a:p>
            <a:pPr marL="36900" indent="0" algn="r" rtl="1">
              <a:buNone/>
            </a:pPr>
            <a:r>
              <a:rPr lang="fa-IR" dirty="0"/>
              <a:t>    میشوند. دو </a:t>
            </a:r>
            <a:r>
              <a:rPr lang="fa-IR" dirty="0" err="1"/>
              <a:t>درایه</a:t>
            </a:r>
            <a:r>
              <a:rPr lang="fa-IR" dirty="0"/>
              <a:t> باقی مانده     و     هستند. از آن جایی که </a:t>
            </a:r>
            <a:r>
              <a:rPr lang="en-US" dirty="0"/>
              <a:t>m * n</a:t>
            </a:r>
            <a:r>
              <a:rPr lang="fa-IR" dirty="0"/>
              <a:t> یال داریم پس </a:t>
            </a:r>
            <a:r>
              <a:rPr lang="en-US" dirty="0"/>
              <a:t> m * n</a:t>
            </a:r>
            <a:r>
              <a:rPr lang="fa-IR" dirty="0"/>
              <a:t> زوج </a:t>
            </a:r>
            <a:r>
              <a:rPr lang="fa-IR" dirty="0" err="1"/>
              <a:t>ناصفر</a:t>
            </a:r>
            <a:r>
              <a:rPr lang="fa-IR" dirty="0"/>
              <a:t> داریم.</a:t>
            </a:r>
          </a:p>
          <a:p>
            <a:pPr marL="36900" indent="0" algn="r" rtl="1">
              <a:buNone/>
            </a:pPr>
            <a:r>
              <a:rPr lang="fa-IR" dirty="0"/>
              <a:t>    در نتیجه        و            </a:t>
            </a:r>
            <a:r>
              <a:rPr lang="en-US" dirty="0"/>
              <a:t>.</a:t>
            </a:r>
            <a:r>
              <a:rPr lang="fa-IR" dirty="0"/>
              <a:t> </a:t>
            </a:r>
          </a:p>
          <a:p>
            <a:pPr marL="36900" indent="0" algn="r" rtl="1">
              <a:buNone/>
            </a:pPr>
            <a:r>
              <a:rPr lang="fa-IR" dirty="0"/>
              <a:t>  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44E409-4175-4F78-9BAF-6618E31FB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56505"/>
              </p:ext>
            </p:extLst>
          </p:nvPr>
        </p:nvGraphicFramePr>
        <p:xfrm>
          <a:off x="524393" y="3761824"/>
          <a:ext cx="3416300" cy="231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260">
                  <a:extLst>
                    <a:ext uri="{9D8B030D-6E8A-4147-A177-3AD203B41FA5}">
                      <a16:colId xmlns:a16="http://schemas.microsoft.com/office/drawing/2014/main" val="2439016363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56486509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1164337538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1341048598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48016478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784855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44493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536591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559941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643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E36AC0-5C37-4EBE-803F-CB7539CC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06618"/>
              </p:ext>
            </p:extLst>
          </p:nvPr>
        </p:nvGraphicFramePr>
        <p:xfrm>
          <a:off x="4187825" y="3761824"/>
          <a:ext cx="3416300" cy="231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260">
                  <a:extLst>
                    <a:ext uri="{9D8B030D-6E8A-4147-A177-3AD203B41FA5}">
                      <a16:colId xmlns:a16="http://schemas.microsoft.com/office/drawing/2014/main" val="2439016363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56486509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1164337538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1341048598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48016478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84855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44493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536591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559941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6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07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0DD4295-95E4-4824-BE1B-55366C93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64375"/>
            <a:ext cx="10353762" cy="970450"/>
          </a:xfrm>
        </p:spPr>
        <p:txBody>
          <a:bodyPr>
            <a:normAutofit/>
          </a:bodyPr>
          <a:lstStyle/>
          <a:p>
            <a:pPr rtl="1"/>
            <a:r>
              <a:rPr lang="fa-IR" sz="3200" dirty="0"/>
              <a:t>زیر </a:t>
            </a:r>
            <a:r>
              <a:rPr lang="fa-IR" sz="3200" dirty="0" err="1"/>
              <a:t>ماتریس</a:t>
            </a:r>
            <a:r>
              <a:rPr lang="fa-IR" sz="3200" dirty="0"/>
              <a:t> اصلی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1CF1BF-A0D4-47F0-8B38-F936DEDE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4"/>
            <a:ext cx="10353762" cy="4058751"/>
          </a:xfrm>
        </p:spPr>
        <p:txBody>
          <a:bodyPr/>
          <a:lstStyle/>
          <a:p>
            <a:pPr algn="r" rtl="1"/>
            <a:r>
              <a:rPr lang="fa-IR" dirty="0"/>
              <a:t>فرض کنید چند جمله ای مشخصه </a:t>
            </a:r>
            <a:r>
              <a:rPr lang="fa-IR" dirty="0" err="1"/>
              <a:t>گراف</a:t>
            </a:r>
            <a:r>
              <a:rPr lang="fa-IR" dirty="0"/>
              <a:t> </a:t>
            </a:r>
            <a:r>
              <a:rPr lang="en-US" dirty="0"/>
              <a:t>G</a:t>
            </a:r>
            <a:r>
              <a:rPr lang="fa-IR" dirty="0"/>
              <a:t> به صورت          باشد. آنگاه نشان دادیم     و         .</a:t>
            </a:r>
          </a:p>
          <a:p>
            <a:pPr algn="r" rtl="1"/>
            <a:r>
              <a:rPr lang="fa-IR" dirty="0"/>
              <a:t>نحوه محاسبه      برای       </a:t>
            </a:r>
            <a:r>
              <a:rPr lang="fa-IR" dirty="0" err="1"/>
              <a:t>برای</a:t>
            </a:r>
            <a:r>
              <a:rPr lang="fa-IR" dirty="0"/>
              <a:t> همه </a:t>
            </a:r>
            <a:r>
              <a:rPr lang="fa-IR" dirty="0" err="1"/>
              <a:t>گراف</a:t>
            </a:r>
            <a:r>
              <a:rPr lang="fa-IR" dirty="0"/>
              <a:t> ها گسترش می یابد.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r>
              <a:rPr lang="fa-IR" dirty="0"/>
              <a:t>زیر </a:t>
            </a:r>
            <a:r>
              <a:rPr lang="fa-IR" dirty="0" err="1"/>
              <a:t>ماتریس</a:t>
            </a:r>
            <a:r>
              <a:rPr lang="fa-IR" dirty="0"/>
              <a:t> اصلی </a:t>
            </a:r>
            <a:r>
              <a:rPr lang="fa-IR" dirty="0" err="1"/>
              <a:t>ماتریس</a:t>
            </a:r>
            <a:r>
              <a:rPr lang="fa-IR" dirty="0"/>
              <a:t> </a:t>
            </a:r>
            <a:r>
              <a:rPr lang="en-US" dirty="0"/>
              <a:t>A</a:t>
            </a:r>
            <a:r>
              <a:rPr lang="fa-IR" dirty="0"/>
              <a:t> </a:t>
            </a:r>
            <a:r>
              <a:rPr lang="fa-IR" dirty="0" err="1"/>
              <a:t>ماتریسی</a:t>
            </a:r>
            <a:r>
              <a:rPr lang="fa-IR" dirty="0"/>
              <a:t> است که از انتخاب سطر ها و ستون ها با </a:t>
            </a:r>
            <a:r>
              <a:rPr lang="fa-IR" dirty="0" err="1"/>
              <a:t>اندیس</a:t>
            </a:r>
            <a:r>
              <a:rPr lang="fa-IR" dirty="0"/>
              <a:t> برابر به دست می آید.</a:t>
            </a:r>
          </a:p>
          <a:p>
            <a:pPr algn="r" rtl="1"/>
            <a:r>
              <a:rPr lang="fa-IR" dirty="0"/>
              <a:t>زیر </a:t>
            </a:r>
            <a:r>
              <a:rPr lang="fa-IR" dirty="0" err="1"/>
              <a:t>ماتریس</a:t>
            </a:r>
            <a:r>
              <a:rPr lang="fa-IR" dirty="0"/>
              <a:t> اصلی زیر </a:t>
            </a:r>
            <a:r>
              <a:rPr lang="fa-IR" dirty="0" err="1"/>
              <a:t>گراف</a:t>
            </a:r>
            <a:r>
              <a:rPr lang="fa-IR" dirty="0"/>
              <a:t> </a:t>
            </a:r>
            <a:r>
              <a:rPr lang="fa-IR" dirty="0" err="1"/>
              <a:t>القایی</a:t>
            </a:r>
            <a:r>
              <a:rPr lang="fa-IR" dirty="0"/>
              <a:t> </a:t>
            </a:r>
            <a:r>
              <a:rPr lang="fa-IR" dirty="0" err="1"/>
              <a:t>گراف</a:t>
            </a:r>
            <a:r>
              <a:rPr lang="fa-IR" dirty="0"/>
              <a:t> </a:t>
            </a:r>
            <a:r>
              <a:rPr lang="en-US" dirty="0"/>
              <a:t>G</a:t>
            </a:r>
            <a:r>
              <a:rPr lang="fa-IR" dirty="0"/>
              <a:t> است.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38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5716-0649-4E1C-828A-280087EF8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مانند محاسبه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en-US" dirty="0"/>
              <a:t>,</a:t>
            </a:r>
            <a:r>
              <a:rPr lang="fa-IR" dirty="0"/>
              <a:t> </a:t>
            </a:r>
            <a:r>
              <a:rPr lang="en-US" dirty="0"/>
              <a:t>ci</a:t>
            </a:r>
            <a:r>
              <a:rPr lang="fa-IR" dirty="0"/>
              <a:t> برابر مجموع </a:t>
            </a:r>
            <a:r>
              <a:rPr lang="fa-IR" dirty="0" err="1"/>
              <a:t>دترمینان</a:t>
            </a:r>
            <a:r>
              <a:rPr lang="fa-IR" dirty="0"/>
              <a:t> زیر </a:t>
            </a:r>
            <a:r>
              <a:rPr lang="fa-IR" dirty="0" err="1"/>
              <a:t>ماتریس</a:t>
            </a:r>
            <a:r>
              <a:rPr lang="fa-IR" dirty="0"/>
              <a:t> های اصلی 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/>
              <a:t>i</a:t>
            </a:r>
            <a:r>
              <a:rPr lang="fa-IR" dirty="0"/>
              <a:t> </a:t>
            </a:r>
            <a:r>
              <a:rPr lang="en-US" dirty="0"/>
              <a:t>,</a:t>
            </a:r>
            <a:r>
              <a:rPr lang="fa-IR" dirty="0"/>
              <a:t> </a:t>
            </a:r>
            <a:r>
              <a:rPr lang="en-US" dirty="0"/>
              <a:t>-A</a:t>
            </a:r>
            <a:r>
              <a:rPr lang="fa-IR" dirty="0"/>
              <a:t> است.</a:t>
            </a:r>
          </a:p>
          <a:p>
            <a:pPr algn="r" rtl="1"/>
            <a:r>
              <a:rPr lang="fa-IR" dirty="0"/>
              <a:t>برای مثال           .</a:t>
            </a:r>
          </a:p>
          <a:p>
            <a:pPr algn="r" rtl="1"/>
            <a:r>
              <a:rPr lang="fa-IR" dirty="0" err="1"/>
              <a:t>دترمینان</a:t>
            </a:r>
            <a:r>
              <a:rPr lang="fa-IR" dirty="0"/>
              <a:t> زیر </a:t>
            </a:r>
            <a:r>
              <a:rPr lang="fa-IR" dirty="0" err="1"/>
              <a:t>ماتریس</a:t>
            </a:r>
            <a:r>
              <a:rPr lang="fa-IR" dirty="0"/>
              <a:t> اصلی 3 * 3</a:t>
            </a:r>
            <a:r>
              <a:rPr lang="en-US" dirty="0"/>
              <a:t> ,</a:t>
            </a:r>
            <a:r>
              <a:rPr lang="fa-IR" dirty="0"/>
              <a:t> </a:t>
            </a:r>
            <a:r>
              <a:rPr lang="en-US" dirty="0"/>
              <a:t>-2</a:t>
            </a:r>
            <a:r>
              <a:rPr lang="fa-IR" dirty="0"/>
              <a:t> است اگر و تنها اگر زیر </a:t>
            </a:r>
            <a:r>
              <a:rPr lang="fa-IR" dirty="0" err="1"/>
              <a:t>گراف</a:t>
            </a:r>
            <a:r>
              <a:rPr lang="fa-IR" dirty="0"/>
              <a:t> </a:t>
            </a:r>
            <a:r>
              <a:rPr lang="fa-IR" dirty="0" err="1"/>
              <a:t>القایی</a:t>
            </a:r>
            <a:r>
              <a:rPr lang="fa-IR" dirty="0"/>
              <a:t> </a:t>
            </a:r>
            <a:r>
              <a:rPr lang="fa-IR" dirty="0" err="1"/>
              <a:t>متناظرش</a:t>
            </a:r>
            <a:r>
              <a:rPr lang="fa-IR" dirty="0"/>
              <a:t> مثلث باشد در غیر این صورت 0 است. در نتیجه </a:t>
            </a:r>
            <a:r>
              <a:rPr lang="en-US" dirty="0"/>
              <a:t>c3</a:t>
            </a:r>
            <a:r>
              <a:rPr lang="fa-IR" dirty="0"/>
              <a:t> برابر است با </a:t>
            </a:r>
            <a:r>
              <a:rPr lang="en-US" dirty="0"/>
              <a:t>-2 </a:t>
            </a:r>
            <a:r>
              <a:rPr lang="fa-IR" dirty="0"/>
              <a:t>  برابر تعداد مثلث های </a:t>
            </a:r>
            <a:r>
              <a:rPr lang="en-US" dirty="0"/>
              <a:t>G</a:t>
            </a:r>
            <a:r>
              <a:rPr lang="fa-IR" dirty="0"/>
              <a:t> .</a:t>
            </a:r>
          </a:p>
          <a:p>
            <a:pPr algn="r" rtl="1"/>
            <a:r>
              <a:rPr lang="fa-IR" dirty="0"/>
              <a:t>در حالت کلی داریم              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59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DED7-9E2B-4A9E-B23C-C6D6209E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قضیه </a:t>
            </a:r>
            <a:r>
              <a:rPr lang="fa-IR" dirty="0" err="1"/>
              <a:t>هاراری</a:t>
            </a:r>
            <a:r>
              <a:rPr lang="fa-IR" dirty="0"/>
              <a:t>(</a:t>
            </a:r>
            <a:r>
              <a:rPr lang="en-US" dirty="0" err="1"/>
              <a:t>Harary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349E-ABE3-4A28-BC53-2096DF06E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برای </a:t>
            </a:r>
            <a:r>
              <a:rPr lang="fa-IR" dirty="0" err="1"/>
              <a:t>گراف</a:t>
            </a:r>
            <a:r>
              <a:rPr lang="fa-IR" dirty="0"/>
              <a:t> </a:t>
            </a:r>
            <a:r>
              <a:rPr lang="en-US" dirty="0"/>
              <a:t>G</a:t>
            </a:r>
            <a:r>
              <a:rPr lang="fa-IR" dirty="0"/>
              <a:t> قرار دهیم </a:t>
            </a:r>
            <a:r>
              <a:rPr lang="en-US" b="1" dirty="0"/>
              <a:t>H</a:t>
            </a:r>
            <a:r>
              <a:rPr lang="fa-IR" dirty="0"/>
              <a:t> مجموعه زیر </a:t>
            </a:r>
            <a:r>
              <a:rPr lang="fa-IR" dirty="0" err="1"/>
              <a:t>گراف</a:t>
            </a:r>
            <a:r>
              <a:rPr lang="fa-IR" dirty="0"/>
              <a:t> های </a:t>
            </a:r>
            <a:r>
              <a:rPr lang="fa-IR" dirty="0" err="1"/>
              <a:t>القایی</a:t>
            </a:r>
            <a:r>
              <a:rPr lang="fa-IR" dirty="0"/>
              <a:t> </a:t>
            </a:r>
            <a:r>
              <a:rPr lang="en-US" dirty="0"/>
              <a:t>G</a:t>
            </a:r>
            <a:r>
              <a:rPr lang="fa-IR" dirty="0"/>
              <a:t> که هر </a:t>
            </a:r>
            <a:r>
              <a:rPr lang="fa-IR" dirty="0" err="1"/>
              <a:t>مولفه</a:t>
            </a:r>
            <a:r>
              <a:rPr lang="fa-IR" dirty="0"/>
              <a:t> آن یک یال یا یک دور باشد.</a:t>
            </a:r>
          </a:p>
          <a:p>
            <a:pPr algn="r" rtl="1"/>
            <a:r>
              <a:rPr lang="fa-IR" dirty="0"/>
              <a:t>اگر </a:t>
            </a:r>
            <a:r>
              <a:rPr lang="en-US" dirty="0"/>
              <a:t>K(H)</a:t>
            </a:r>
            <a:r>
              <a:rPr lang="fa-IR" dirty="0"/>
              <a:t> تعداد </a:t>
            </a:r>
            <a:r>
              <a:rPr lang="fa-IR" dirty="0" err="1"/>
              <a:t>مولفه</a:t>
            </a:r>
            <a:r>
              <a:rPr lang="fa-IR" dirty="0"/>
              <a:t> های </a:t>
            </a:r>
            <a:r>
              <a:rPr lang="fa-IR" dirty="0" err="1"/>
              <a:t>همبندی</a:t>
            </a:r>
            <a:r>
              <a:rPr lang="fa-IR" dirty="0"/>
              <a:t> </a:t>
            </a:r>
            <a:r>
              <a:rPr lang="en-US" dirty="0"/>
              <a:t>H</a:t>
            </a:r>
            <a:r>
              <a:rPr lang="fa-IR" dirty="0"/>
              <a:t> و </a:t>
            </a:r>
            <a:r>
              <a:rPr lang="en-US" dirty="0"/>
              <a:t>s(H)</a:t>
            </a:r>
            <a:r>
              <a:rPr lang="fa-IR" dirty="0"/>
              <a:t> تعداد </a:t>
            </a:r>
            <a:r>
              <a:rPr lang="fa-IR" dirty="0" err="1"/>
              <a:t>مولفه</a:t>
            </a:r>
            <a:r>
              <a:rPr lang="fa-IR" dirty="0"/>
              <a:t> </a:t>
            </a:r>
            <a:r>
              <a:rPr lang="fa-IR" dirty="0" err="1"/>
              <a:t>هایی</a:t>
            </a:r>
            <a:r>
              <a:rPr lang="fa-IR" dirty="0"/>
              <a:t> که دور هستند باشند:</a:t>
            </a:r>
          </a:p>
          <a:p>
            <a:pPr marL="36900" indent="0" algn="ctr" rtl="1">
              <a:buNone/>
            </a:pPr>
            <a:r>
              <a:rPr lang="fa-IR" sz="3600" dirty="0"/>
              <a:t>نتیجه</a:t>
            </a:r>
          </a:p>
          <a:p>
            <a:pPr algn="r" rtl="1"/>
            <a:r>
              <a:rPr lang="fa-IR" dirty="0"/>
              <a:t>قرار دهیم 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fa-IR" dirty="0"/>
              <a:t>  مجموعه زیر </a:t>
            </a:r>
            <a:r>
              <a:rPr lang="fa-IR" dirty="0" err="1"/>
              <a:t>گراف</a:t>
            </a:r>
            <a:r>
              <a:rPr lang="fa-IR" dirty="0"/>
              <a:t> های </a:t>
            </a:r>
            <a:r>
              <a:rPr lang="en-US" dirty="0" err="1"/>
              <a:t>i</a:t>
            </a:r>
            <a:r>
              <a:rPr lang="fa-IR" dirty="0"/>
              <a:t> راسی </a:t>
            </a:r>
            <a:r>
              <a:rPr lang="en-US" dirty="0"/>
              <a:t>G</a:t>
            </a:r>
            <a:r>
              <a:rPr lang="fa-IR" dirty="0"/>
              <a:t> که </a:t>
            </a:r>
            <a:r>
              <a:rPr lang="fa-IR" dirty="0" err="1"/>
              <a:t>مولفه</a:t>
            </a:r>
            <a:r>
              <a:rPr lang="fa-IR" dirty="0"/>
              <a:t> </a:t>
            </a:r>
            <a:r>
              <a:rPr lang="fa-IR" dirty="0" err="1"/>
              <a:t>هایشان</a:t>
            </a:r>
            <a:r>
              <a:rPr lang="fa-IR" dirty="0"/>
              <a:t> یال یا دور باشند.</a:t>
            </a:r>
          </a:p>
          <a:p>
            <a:pPr algn="r" rtl="1"/>
            <a:r>
              <a:rPr lang="fa-IR" dirty="0"/>
              <a:t>آنگاه                   .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7889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4137E5-5D18-4FF7-8DCE-E5C22083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گراف</a:t>
            </a:r>
            <a:r>
              <a:rPr lang="fa-IR" dirty="0"/>
              <a:t> های دو بخشی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C3E1-5994-4809-B637-994C06C1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لم ۱ : اگر </a:t>
            </a:r>
            <a:r>
              <a:rPr lang="en-US" dirty="0"/>
              <a:t>G</a:t>
            </a:r>
            <a:r>
              <a:rPr lang="fa-IR" dirty="0"/>
              <a:t> دو بخشی باشد و   مقدار ویژه </a:t>
            </a:r>
            <a:r>
              <a:rPr lang="en-US" dirty="0"/>
              <a:t>G</a:t>
            </a:r>
            <a:r>
              <a:rPr lang="fa-IR" dirty="0"/>
              <a:t> با درجه </a:t>
            </a:r>
            <a:r>
              <a:rPr lang="en-US" dirty="0"/>
              <a:t>m</a:t>
            </a:r>
            <a:r>
              <a:rPr lang="fa-IR" dirty="0"/>
              <a:t> باشد آنگاه    نیز مقدار ویژه </a:t>
            </a:r>
            <a:r>
              <a:rPr lang="en-US" dirty="0"/>
              <a:t>G</a:t>
            </a:r>
            <a:r>
              <a:rPr lang="fa-IR" dirty="0"/>
              <a:t> با درجه </a:t>
            </a:r>
            <a:r>
              <a:rPr lang="en-US" dirty="0"/>
              <a:t>m</a:t>
            </a:r>
            <a:r>
              <a:rPr lang="fa-IR" dirty="0"/>
              <a:t> است.</a:t>
            </a:r>
          </a:p>
          <a:p>
            <a:pPr algn="r" rtl="1"/>
            <a:r>
              <a:rPr lang="fa-IR" dirty="0"/>
              <a:t>ایده های اثبات:</a:t>
            </a:r>
          </a:p>
          <a:p>
            <a:pPr marL="36900" indent="0" algn="r" rtl="1">
              <a:buNone/>
            </a:pPr>
            <a:r>
              <a:rPr lang="fa-IR" dirty="0"/>
              <a:t>	1- می توان فرض کرد تعداد رئوس دو بخش با هم برابرند( با اضافه کردن راس تنها) پس        .</a:t>
            </a:r>
          </a:p>
          <a:p>
            <a:pPr marL="36900" indent="0" algn="r" rtl="1">
              <a:buNone/>
            </a:pPr>
            <a:r>
              <a:rPr lang="fa-IR" dirty="0"/>
              <a:t>	2- </a:t>
            </a:r>
          </a:p>
          <a:p>
            <a:pPr marL="36900" indent="0" algn="r" rtl="1">
              <a:buNone/>
            </a:pPr>
            <a:r>
              <a:rPr lang="fa-IR" dirty="0"/>
              <a:t>	3-</a:t>
            </a:r>
            <a:endParaRPr lang="en-US" dirty="0"/>
          </a:p>
          <a:p>
            <a:pPr marL="36900" indent="0" algn="r" rtl="1">
              <a:buNone/>
            </a:pPr>
            <a:endParaRPr lang="en-US" dirty="0"/>
          </a:p>
          <a:p>
            <a:pPr marL="36900" indent="0" algn="r" rtl="1">
              <a:buNone/>
            </a:pPr>
            <a:r>
              <a:rPr lang="fa-IR" dirty="0"/>
              <a:t>نتیجه : در </a:t>
            </a:r>
            <a:r>
              <a:rPr lang="fa-IR" dirty="0" err="1"/>
              <a:t>گراف</a:t>
            </a:r>
            <a:r>
              <a:rPr lang="fa-IR" dirty="0"/>
              <a:t> </a:t>
            </a:r>
            <a:r>
              <a:rPr lang="fa-IR" dirty="0" err="1"/>
              <a:t>دوبخشی</a:t>
            </a:r>
            <a:r>
              <a:rPr lang="fa-IR" dirty="0"/>
              <a:t> کمترین مقدار ویژه قرینه بزرگ ترین مقدار ویژه است.</a:t>
            </a:r>
          </a:p>
          <a:p>
            <a:pPr marL="3690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66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9DA6A-35E3-4137-AB3D-24E7FB11B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698501"/>
                <a:ext cx="10353762" cy="5092700"/>
              </a:xfrm>
            </p:spPr>
            <p:txBody>
              <a:bodyPr/>
              <a:lstStyle/>
              <a:p>
                <a:pPr algn="r" rtl="1"/>
                <a:r>
                  <a:rPr lang="fa-IR" dirty="0"/>
                  <a:t>لم ۲ : </a:t>
                </a:r>
                <a:r>
                  <a:rPr lang="fa-IR" dirty="0" err="1"/>
                  <a:t>درایه</a:t>
                </a:r>
                <a:r>
                  <a:rPr lang="fa-IR" dirty="0"/>
                  <a:t> </a:t>
                </a: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, j)</a:t>
                </a:r>
                <a:r>
                  <a:rPr lang="fa-IR" dirty="0"/>
                  <a:t> </a:t>
                </a:r>
                <a:r>
                  <a:rPr lang="fa-IR" dirty="0" err="1"/>
                  <a:t>ماتریس</a:t>
                </a:r>
                <a:r>
                  <a:rPr lang="fa-IR" dirty="0"/>
                  <a:t> </a:t>
                </a:r>
                <a:r>
                  <a:rPr lang="en-US" dirty="0"/>
                  <a:t>A</a:t>
                </a:r>
                <a:r>
                  <a:rPr lang="en-US" baseline="30000" dirty="0"/>
                  <a:t>k</a:t>
                </a:r>
                <a:r>
                  <a:rPr lang="fa-IR" baseline="30000" dirty="0"/>
                  <a:t> </a:t>
                </a:r>
                <a:r>
                  <a:rPr lang="fa-IR" dirty="0"/>
                  <a:t>تعداد گشت های به طول </a:t>
                </a:r>
                <a:r>
                  <a:rPr lang="en-US" dirty="0"/>
                  <a:t>k</a:t>
                </a:r>
                <a:r>
                  <a:rPr lang="fa-IR" dirty="0"/>
                  <a:t> از </a:t>
                </a:r>
                <a:r>
                  <a:rPr lang="en-US" dirty="0" err="1"/>
                  <a:t>i</a:t>
                </a:r>
                <a:r>
                  <a:rPr lang="fa-IR" dirty="0"/>
                  <a:t> به </a:t>
                </a:r>
                <a:r>
                  <a:rPr lang="en-US" dirty="0"/>
                  <a:t>j</a:t>
                </a:r>
                <a:r>
                  <a:rPr lang="fa-IR" dirty="0"/>
                  <a:t> است.</a:t>
                </a:r>
              </a:p>
              <a:p>
                <a:pPr algn="r" rtl="1"/>
                <a:r>
                  <a:rPr lang="fa-IR" dirty="0"/>
                  <a:t>قضیه ۳ : گزاره های زیر </a:t>
                </a:r>
                <a:r>
                  <a:rPr lang="fa-IR" dirty="0" err="1"/>
                  <a:t>معادلند</a:t>
                </a:r>
                <a:r>
                  <a:rPr lang="fa-IR" dirty="0"/>
                  <a:t>:</a:t>
                </a:r>
              </a:p>
              <a:p>
                <a:pPr marL="36900" indent="0" algn="r" rtl="1">
                  <a:buNone/>
                </a:pPr>
                <a:r>
                  <a:rPr lang="fa-IR" dirty="0"/>
                  <a:t>	۱ – </a:t>
                </a:r>
                <a:r>
                  <a:rPr lang="en-US" dirty="0"/>
                  <a:t>G</a:t>
                </a:r>
                <a:r>
                  <a:rPr lang="fa-IR" dirty="0"/>
                  <a:t> دو بخشی است.</a:t>
                </a:r>
              </a:p>
              <a:p>
                <a:pPr marL="36900" indent="0" algn="r" rtl="1">
                  <a:buNone/>
                </a:pPr>
                <a:r>
                  <a:rPr lang="fa-IR" dirty="0"/>
                  <a:t>	۲ – </a:t>
                </a:r>
                <a:r>
                  <a:rPr lang="en-US" dirty="0"/>
                  <a:t>G</a:t>
                </a:r>
                <a:r>
                  <a:rPr lang="fa-IR" dirty="0"/>
                  <a:t> دور فرد ندارد.</a:t>
                </a:r>
              </a:p>
              <a:p>
                <a:pPr marL="36900" indent="0" algn="r" rtl="1">
                  <a:buNone/>
                </a:pPr>
                <a:r>
                  <a:rPr lang="fa-IR" dirty="0"/>
                  <a:t>	۳ – مقادیر ویژه </a:t>
                </a:r>
                <a:r>
                  <a:rPr lang="en-US" dirty="0"/>
                  <a:t>G</a:t>
                </a:r>
                <a:r>
                  <a:rPr lang="fa-IR" dirty="0"/>
                  <a:t> زوج های قرینه هستند.</a:t>
                </a:r>
              </a:p>
              <a:p>
                <a:pPr marL="36900" indent="0" algn="r" rtl="1">
                  <a:buNone/>
                </a:pPr>
                <a:r>
                  <a:rPr lang="fa-IR" dirty="0"/>
                  <a:t>	۴ – چند جمله ای مشخصه </a:t>
                </a:r>
                <a:r>
                  <a:rPr lang="en-US" dirty="0"/>
                  <a:t>G</a:t>
                </a:r>
                <a:r>
                  <a:rPr lang="fa-IR" dirty="0"/>
                  <a:t> چند جمله ای در </a:t>
                </a:r>
                <a:r>
                  <a:rPr lang="fa-IR" baseline="30000" dirty="0"/>
                  <a:t>۲</a:t>
                </a:r>
                <a:r>
                  <a:rPr lang="fa-IR" dirty="0">
                    <a:sym typeface="Symbol" panose="05050102010706020507" pitchFamily="18" charset="2"/>
                  </a:rPr>
                  <a:t></a:t>
                </a:r>
                <a:r>
                  <a:rPr lang="fa-IR" dirty="0"/>
                  <a:t> است.</a:t>
                </a:r>
                <a:endParaRPr lang="en-US" dirty="0"/>
              </a:p>
              <a:p>
                <a:pPr marL="36900" indent="0" algn="r" rtl="1">
                  <a:buNone/>
                </a:pPr>
                <a:r>
                  <a:rPr lang="en-US" dirty="0"/>
                  <a:t>	</a:t>
                </a:r>
                <a:r>
                  <a:rPr lang="fa-IR" dirty="0"/>
                  <a:t>۵ –</a:t>
                </a:r>
                <a:r>
                  <a:rPr lang="en-US" dirty="0"/>
                  <a:t> </a:t>
                </a:r>
                <a:r>
                  <a:rPr lang="fa-IR" dirty="0"/>
                  <a:t>برای هر </a:t>
                </a:r>
                <a:r>
                  <a:rPr lang="en-US" dirty="0"/>
                  <a:t>t</a:t>
                </a:r>
                <a:r>
                  <a:rPr lang="fa-IR" dirty="0"/>
                  <a:t> صحیح  ۰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۰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sty m:val="p"/>
                          </m:rPr>
                          <a:rPr lang="en-US" b="0" i="0" baseline="-2500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fa-IR" b="0" i="1" baseline="30000" smtClean="0">
                            <a:latin typeface="Cambria Math" panose="02040503050406030204" pitchFamily="18" charset="0"/>
                          </a:rPr>
                          <m:t>۲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a-IR" b="0" i="1" baseline="30000" smtClean="0">
                            <a:latin typeface="Cambria Math" panose="02040503050406030204" pitchFamily="18" charset="0"/>
                          </a:rPr>
                          <m:t>۱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a-IR" dirty="0"/>
                  <a:t>  .</a:t>
                </a:r>
                <a:endParaRPr lang="en-US" baseline="30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9DA6A-35E3-4137-AB3D-24E7FB11B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698501"/>
                <a:ext cx="10353762" cy="50927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94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3023-E71E-447F-8837-FD711E3A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چند جمله ای </a:t>
            </a:r>
            <a:r>
              <a:rPr lang="fa-IR" dirty="0" err="1"/>
              <a:t>مینیمم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BBD8-62E4-4263-98D6-8673BB51E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l-GR" dirty="0"/>
              <a:t>Ψ</a:t>
            </a:r>
            <a:r>
              <a:rPr lang="en-US" dirty="0"/>
              <a:t>(A)</a:t>
            </a:r>
            <a:r>
              <a:rPr lang="fa-IR" dirty="0"/>
              <a:t> را چند جمله ای </a:t>
            </a:r>
            <a:r>
              <a:rPr lang="fa-IR" dirty="0" err="1"/>
              <a:t>مینیمم</a:t>
            </a:r>
            <a:r>
              <a:rPr lang="fa-IR" dirty="0"/>
              <a:t> </a:t>
            </a:r>
            <a:r>
              <a:rPr lang="en-US" dirty="0"/>
              <a:t>A</a:t>
            </a:r>
            <a:r>
              <a:rPr lang="fa-IR" dirty="0"/>
              <a:t> مینامیم که دارای کمترین درجه ممکن است و ضریب بزرگترین توان آن ‍۱ است.</a:t>
            </a:r>
          </a:p>
          <a:p>
            <a:pPr algn="r" rtl="1"/>
            <a:r>
              <a:rPr lang="fa-IR" dirty="0"/>
              <a:t>اگر </a:t>
            </a:r>
            <a:r>
              <a:rPr lang="en-US" dirty="0"/>
              <a:t>G</a:t>
            </a:r>
            <a:r>
              <a:rPr lang="fa-IR" dirty="0"/>
              <a:t> یک </a:t>
            </a:r>
            <a:r>
              <a:rPr lang="fa-IR" dirty="0" err="1"/>
              <a:t>گراف</a:t>
            </a:r>
            <a:r>
              <a:rPr lang="fa-IR" dirty="0"/>
              <a:t> باشد </a:t>
            </a:r>
            <a:r>
              <a:rPr lang="en-US" dirty="0"/>
              <a:t>ψ(G) </a:t>
            </a:r>
            <a:r>
              <a:rPr lang="fa-IR" dirty="0"/>
              <a:t> همان </a:t>
            </a:r>
            <a:r>
              <a:rPr lang="en-US" dirty="0"/>
              <a:t>ψ(A) </a:t>
            </a:r>
            <a:r>
              <a:rPr lang="fa-IR" dirty="0"/>
              <a:t> است که </a:t>
            </a:r>
            <a:r>
              <a:rPr lang="en-US" dirty="0"/>
              <a:t>A</a:t>
            </a:r>
            <a:r>
              <a:rPr lang="fa-IR" dirty="0"/>
              <a:t> </a:t>
            </a:r>
            <a:r>
              <a:rPr lang="fa-IR" dirty="0" err="1"/>
              <a:t>ماتریس</a:t>
            </a:r>
            <a:r>
              <a:rPr lang="fa-IR" dirty="0"/>
              <a:t> مجاورت </a:t>
            </a:r>
            <a:r>
              <a:rPr lang="en-US" dirty="0"/>
              <a:t>G</a:t>
            </a:r>
            <a:r>
              <a:rPr lang="fa-IR" dirty="0"/>
              <a:t> است.</a:t>
            </a:r>
          </a:p>
          <a:p>
            <a:pPr marL="36900" indent="0" algn="ctr" rtl="1">
              <a:buNone/>
            </a:pPr>
            <a:r>
              <a:rPr lang="fa-IR" sz="3600" dirty="0"/>
              <a:t>قضیه ۴</a:t>
            </a:r>
          </a:p>
          <a:p>
            <a:pPr algn="r" rtl="1"/>
            <a:r>
              <a:rPr lang="fa-IR" dirty="0"/>
              <a:t>چند جمله ای </a:t>
            </a:r>
            <a:r>
              <a:rPr lang="fa-IR" dirty="0" err="1"/>
              <a:t>مینیمم</a:t>
            </a:r>
            <a:r>
              <a:rPr lang="fa-IR" dirty="0"/>
              <a:t> </a:t>
            </a:r>
            <a:r>
              <a:rPr lang="fa-IR" dirty="0" err="1"/>
              <a:t>ماتریس</a:t>
            </a:r>
            <a:r>
              <a:rPr lang="fa-IR" dirty="0"/>
              <a:t> </a:t>
            </a:r>
            <a:r>
              <a:rPr lang="en-US" dirty="0"/>
              <a:t>A</a:t>
            </a:r>
            <a:r>
              <a:rPr lang="fa-IR" dirty="0"/>
              <a:t> برابر است با        .</a:t>
            </a:r>
          </a:p>
          <a:p>
            <a:pPr marL="36900" indent="0" algn="r" rtl="1">
              <a:buNone/>
            </a:pPr>
            <a:r>
              <a:rPr lang="fa-IR" dirty="0"/>
              <a:t>	ایده اثبات:</a:t>
            </a:r>
          </a:p>
          <a:p>
            <a:pPr marL="36900" indent="0" algn="r" rtl="1">
              <a:buNone/>
            </a:pPr>
            <a:r>
              <a:rPr lang="fa-IR" dirty="0"/>
              <a:t>	طبق قضیه </a:t>
            </a:r>
            <a:r>
              <a:rPr lang="fa-IR" dirty="0" err="1"/>
              <a:t>کیلی-همیلتون</a:t>
            </a:r>
            <a:r>
              <a:rPr lang="fa-IR" dirty="0"/>
              <a:t> </a:t>
            </a:r>
            <a:r>
              <a:rPr lang="en-US" dirty="0"/>
              <a:t>A</a:t>
            </a:r>
            <a:r>
              <a:rPr lang="fa-IR" dirty="0"/>
              <a:t> در </a:t>
            </a:r>
            <a:r>
              <a:rPr lang="fa-IR" dirty="0">
                <a:sym typeface="Symbol" panose="05050102010706020507" pitchFamily="18" charset="2"/>
              </a:rPr>
              <a:t> صدق میکند در نتیجه </a:t>
            </a:r>
            <a:r>
              <a:rPr lang="en-US" dirty="0">
                <a:sym typeface="Symbol" panose="05050102010706020507" pitchFamily="18" charset="2"/>
              </a:rPr>
              <a:t>ψ | </a:t>
            </a:r>
            <a:r>
              <a:rPr lang="fa-IR" dirty="0">
                <a:sym typeface="Symbol" panose="05050102010706020507" pitchFamily="18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2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D1D5-CAF3-49F0-9F88-37665E44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مقدمه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B1C8-932C-4D26-9445-ED8D1A31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نظریه </a:t>
            </a:r>
            <a:r>
              <a:rPr lang="fa-IR" dirty="0" err="1"/>
              <a:t>طیفی</a:t>
            </a:r>
            <a:r>
              <a:rPr lang="fa-IR" dirty="0"/>
              <a:t> </a:t>
            </a:r>
            <a:r>
              <a:rPr lang="fa-IR" dirty="0" err="1"/>
              <a:t>گراف</a:t>
            </a:r>
            <a:r>
              <a:rPr lang="fa-IR" dirty="0"/>
              <a:t> ها در دهه 60-50 میلادی به وجود آمد.</a:t>
            </a:r>
          </a:p>
          <a:p>
            <a:pPr algn="r" rtl="1"/>
            <a:r>
              <a:rPr lang="en-US" dirty="0" err="1"/>
              <a:t>Cheeger</a:t>
            </a:r>
            <a:r>
              <a:rPr lang="fa-IR" dirty="0"/>
              <a:t> و </a:t>
            </a:r>
            <a:r>
              <a:rPr lang="en-US" dirty="0"/>
              <a:t>Hoffman</a:t>
            </a:r>
            <a:r>
              <a:rPr lang="fa-IR" dirty="0"/>
              <a:t> و </a:t>
            </a:r>
            <a:r>
              <a:rPr lang="en-US" dirty="0"/>
              <a:t>Kirchhoff</a:t>
            </a:r>
            <a:r>
              <a:rPr lang="fa-IR" dirty="0"/>
              <a:t> در این زمینه فعالیت داشته </a:t>
            </a:r>
            <a:r>
              <a:rPr lang="fa-IR" dirty="0" err="1"/>
              <a:t>اند</a:t>
            </a:r>
            <a:r>
              <a:rPr lang="fa-IR" dirty="0"/>
              <a:t>.</a:t>
            </a:r>
          </a:p>
          <a:p>
            <a:pPr algn="r" rtl="1"/>
            <a:r>
              <a:rPr lang="en-US" dirty="0" err="1"/>
              <a:t>Cheeger</a:t>
            </a:r>
            <a:r>
              <a:rPr lang="fa-IR" dirty="0"/>
              <a:t> : نامساوی </a:t>
            </a:r>
            <a:r>
              <a:rPr lang="en-US" dirty="0" err="1"/>
              <a:t>Cheeger</a:t>
            </a:r>
            <a:r>
              <a:rPr lang="en-US" dirty="0"/>
              <a:t> </a:t>
            </a:r>
            <a:r>
              <a:rPr lang="fa-IR" dirty="0"/>
              <a:t> از مهم ترین </a:t>
            </a:r>
            <a:r>
              <a:rPr lang="fa-IR" dirty="0" err="1"/>
              <a:t>قضایای</a:t>
            </a:r>
            <a:r>
              <a:rPr lang="fa-IR" dirty="0"/>
              <a:t> نظریه </a:t>
            </a:r>
            <a:r>
              <a:rPr lang="fa-IR" dirty="0" err="1"/>
              <a:t>طیفی</a:t>
            </a:r>
            <a:r>
              <a:rPr lang="fa-IR" dirty="0"/>
              <a:t> </a:t>
            </a:r>
            <a:r>
              <a:rPr lang="fa-IR" dirty="0" err="1"/>
              <a:t>گراف</a:t>
            </a:r>
            <a:r>
              <a:rPr lang="fa-IR" dirty="0"/>
              <a:t> است.</a:t>
            </a:r>
          </a:p>
          <a:p>
            <a:pPr algn="r" rtl="1"/>
            <a:r>
              <a:rPr lang="en-US" dirty="0"/>
              <a:t>Hoffman</a:t>
            </a:r>
            <a:r>
              <a:rPr lang="fa-IR" dirty="0"/>
              <a:t> : کران بالا برای عدد استقلال </a:t>
            </a:r>
            <a:r>
              <a:rPr lang="fa-IR" dirty="0" err="1"/>
              <a:t>گراف</a:t>
            </a:r>
            <a:r>
              <a:rPr lang="fa-IR" dirty="0"/>
              <a:t> های </a:t>
            </a:r>
            <a:r>
              <a:rPr lang="fa-IR" dirty="0" err="1"/>
              <a:t>منتظم</a:t>
            </a:r>
            <a:r>
              <a:rPr lang="fa-IR" dirty="0"/>
              <a:t>.</a:t>
            </a:r>
          </a:p>
          <a:p>
            <a:pPr algn="r" rtl="1"/>
            <a:r>
              <a:rPr lang="en-US" dirty="0"/>
              <a:t>Kirchhoff</a:t>
            </a:r>
            <a:r>
              <a:rPr lang="fa-IR" dirty="0"/>
              <a:t> : شمارش تعداد زیر درخت های فراگیر </a:t>
            </a:r>
            <a:r>
              <a:rPr lang="fa-IR" dirty="0" err="1"/>
              <a:t>گراف</a:t>
            </a:r>
            <a:r>
              <a:rPr lang="fa-IR" dirty="0"/>
              <a:t> که در الکترونیک کاربرد گسترده دارد.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41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A8FC-4A0B-4034-B2E7-0458C60A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مقادیر ویژه و پارامتر های </a:t>
            </a:r>
            <a:r>
              <a:rPr lang="fa-IR" dirty="0" err="1"/>
              <a:t>گراف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6A8C-13AB-4592-8BB7-E5E911EB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fa-IR" dirty="0"/>
              <a:t>قضیه ۵ :</a:t>
            </a:r>
          </a:p>
          <a:p>
            <a:pPr marL="36900" indent="0" algn="r" rtl="1">
              <a:buNone/>
            </a:pPr>
            <a:r>
              <a:rPr lang="fa-IR" dirty="0"/>
              <a:t>	 قطر </a:t>
            </a:r>
            <a:r>
              <a:rPr lang="fa-IR" dirty="0" err="1"/>
              <a:t>گراف</a:t>
            </a:r>
            <a:r>
              <a:rPr lang="fa-IR" dirty="0"/>
              <a:t> کمتر از تعداد مقادیر ویژه متمایز است.</a:t>
            </a:r>
          </a:p>
          <a:p>
            <a:pPr algn="r" rtl="1"/>
            <a:r>
              <a:rPr lang="fa-IR" dirty="0"/>
              <a:t>اثبات :</a:t>
            </a:r>
          </a:p>
          <a:p>
            <a:pPr marL="36900" indent="0" algn="r" rtl="1">
              <a:buNone/>
            </a:pPr>
            <a:r>
              <a:rPr lang="fa-IR" dirty="0"/>
              <a:t>	فرض کنید </a:t>
            </a:r>
            <a:r>
              <a:rPr lang="en-US" dirty="0"/>
              <a:t>A</a:t>
            </a:r>
            <a:r>
              <a:rPr lang="fa-IR" dirty="0"/>
              <a:t> </a:t>
            </a:r>
            <a:r>
              <a:rPr lang="fa-IR" dirty="0" err="1"/>
              <a:t>ماتریس</a:t>
            </a:r>
            <a:r>
              <a:rPr lang="fa-IR" dirty="0"/>
              <a:t> مجاورت </a:t>
            </a:r>
            <a:r>
              <a:rPr lang="en-US" dirty="0"/>
              <a:t>G</a:t>
            </a:r>
            <a:r>
              <a:rPr lang="fa-IR" dirty="0"/>
              <a:t> باشد. </a:t>
            </a:r>
            <a:r>
              <a:rPr lang="en-US" dirty="0"/>
              <a:t>A</a:t>
            </a:r>
            <a:r>
              <a:rPr lang="fa-IR" dirty="0"/>
              <a:t> در چند جمله ای از درجه </a:t>
            </a:r>
            <a:r>
              <a:rPr lang="en-US" dirty="0"/>
              <a:t>r</a:t>
            </a:r>
            <a:r>
              <a:rPr lang="fa-IR" dirty="0"/>
              <a:t> صدق می کند اگر و تنها اگر ترکیب خطی </a:t>
            </a:r>
            <a:endParaRPr lang="en-US" dirty="0"/>
          </a:p>
          <a:p>
            <a:pPr marL="36900" indent="0" algn="r" rtl="1">
              <a:buNone/>
            </a:pPr>
            <a:r>
              <a:rPr lang="en-US" dirty="0"/>
              <a:t>	</a:t>
            </a:r>
            <a:r>
              <a:rPr lang="fa-IR" dirty="0"/>
              <a:t>از </a:t>
            </a:r>
            <a:r>
              <a:rPr lang="fa-IR" baseline="30000" dirty="0"/>
              <a:t>۰</a:t>
            </a:r>
            <a:r>
              <a:rPr lang="en-US" dirty="0"/>
              <a:t>A</a:t>
            </a:r>
            <a:r>
              <a:rPr lang="fa-IR" dirty="0"/>
              <a:t> ...</a:t>
            </a:r>
            <a:r>
              <a:rPr lang="en-US" dirty="0" err="1"/>
              <a:t>A</a:t>
            </a:r>
            <a:r>
              <a:rPr lang="en-US" baseline="30000" dirty="0" err="1"/>
              <a:t>r</a:t>
            </a:r>
            <a:r>
              <a:rPr lang="fa-IR" dirty="0"/>
              <a:t> برابر ۰ باشد. از آن جا که تعداد مقادیر ویژه متمایز درجه چند جمله ای </a:t>
            </a:r>
            <a:r>
              <a:rPr lang="fa-IR" dirty="0" err="1"/>
              <a:t>مینیمم</a:t>
            </a:r>
            <a:r>
              <a:rPr lang="fa-IR" dirty="0"/>
              <a:t> </a:t>
            </a:r>
            <a:r>
              <a:rPr lang="en-US" dirty="0"/>
              <a:t>A</a:t>
            </a:r>
            <a:r>
              <a:rPr lang="fa-IR" dirty="0"/>
              <a:t> است کافیست نشان </a:t>
            </a:r>
            <a:endParaRPr lang="en-US" dirty="0"/>
          </a:p>
          <a:p>
            <a:pPr marL="36900" indent="0" algn="r" rtl="1">
              <a:buNone/>
            </a:pPr>
            <a:r>
              <a:rPr lang="en-US" dirty="0"/>
              <a:t>	</a:t>
            </a:r>
            <a:r>
              <a:rPr lang="fa-IR" dirty="0"/>
              <a:t>دهیم </a:t>
            </a:r>
            <a:r>
              <a:rPr lang="fa-IR" baseline="30000" dirty="0"/>
              <a:t>۰</a:t>
            </a:r>
            <a:r>
              <a:rPr lang="en-US" dirty="0"/>
              <a:t>A</a:t>
            </a:r>
            <a:r>
              <a:rPr lang="fa-IR" dirty="0"/>
              <a:t> ...</a:t>
            </a:r>
            <a:r>
              <a:rPr lang="en-US" dirty="0"/>
              <a:t>A</a:t>
            </a:r>
            <a:r>
              <a:rPr lang="en-US" baseline="30000" dirty="0"/>
              <a:t>k</a:t>
            </a:r>
            <a:r>
              <a:rPr lang="fa-IR" baseline="30000" dirty="0"/>
              <a:t>  </a:t>
            </a:r>
            <a:r>
              <a:rPr lang="fa-IR" dirty="0"/>
              <a:t>مستقل خطی است وقتی که </a:t>
            </a:r>
            <a:r>
              <a:rPr lang="en-US" dirty="0"/>
              <a:t>k</a:t>
            </a:r>
            <a:r>
              <a:rPr lang="fa-IR" dirty="0"/>
              <a:t> کوچک تر مساوی </a:t>
            </a:r>
            <a:r>
              <a:rPr lang="en-US" dirty="0"/>
              <a:t>diam(G)</a:t>
            </a:r>
            <a:r>
              <a:rPr lang="fa-IR" dirty="0"/>
              <a:t> است. کافیست نشان دهیم به </a:t>
            </a:r>
          </a:p>
          <a:p>
            <a:pPr marL="36900" indent="0" algn="r" rtl="1">
              <a:buNone/>
            </a:pPr>
            <a:r>
              <a:rPr lang="fa-IR" dirty="0"/>
              <a:t>	</a:t>
            </a:r>
            <a:r>
              <a:rPr lang="fa-IR" dirty="0" err="1"/>
              <a:t>ازای</a:t>
            </a:r>
            <a:r>
              <a:rPr lang="fa-IR" dirty="0"/>
              <a:t> </a:t>
            </a:r>
            <a:r>
              <a:rPr lang="en-US" dirty="0"/>
              <a:t>k </a:t>
            </a:r>
            <a:r>
              <a:rPr lang="fa-IR" dirty="0"/>
              <a:t> کوچکتر مساوی </a:t>
            </a:r>
            <a:r>
              <a:rPr lang="en-US" dirty="0"/>
              <a:t>diam(G)</a:t>
            </a:r>
            <a:r>
              <a:rPr lang="fa-IR" dirty="0"/>
              <a:t>  </a:t>
            </a:r>
            <a:r>
              <a:rPr lang="en-US" dirty="0"/>
              <a:t>,</a:t>
            </a:r>
            <a:r>
              <a:rPr lang="fa-IR" dirty="0"/>
              <a:t> </a:t>
            </a:r>
            <a:r>
              <a:rPr lang="en-US" dirty="0"/>
              <a:t>A</a:t>
            </a:r>
            <a:r>
              <a:rPr lang="en-US" baseline="30000" dirty="0"/>
              <a:t>k</a:t>
            </a:r>
            <a:r>
              <a:rPr lang="fa-IR" dirty="0"/>
              <a:t> ترکیب خطی </a:t>
            </a:r>
            <a:r>
              <a:rPr lang="fa-IR" baseline="30000" dirty="0"/>
              <a:t>۰ </a:t>
            </a:r>
            <a:r>
              <a:rPr lang="en-US" dirty="0"/>
              <a:t>A</a:t>
            </a:r>
            <a:r>
              <a:rPr lang="fa-IR" dirty="0"/>
              <a:t> ... </a:t>
            </a:r>
            <a:r>
              <a:rPr lang="en-US" dirty="0"/>
              <a:t>A</a:t>
            </a:r>
            <a:r>
              <a:rPr lang="en-US" baseline="30000" dirty="0"/>
              <a:t>k-1</a:t>
            </a:r>
            <a:r>
              <a:rPr lang="fa-IR" baseline="30000" dirty="0"/>
              <a:t> </a:t>
            </a:r>
            <a:r>
              <a:rPr lang="fa-IR" dirty="0"/>
              <a:t>نیست. </a:t>
            </a:r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fa-IR" dirty="0"/>
              <a:t> و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fa-IR" dirty="0"/>
              <a:t> عضو </a:t>
            </a:r>
            <a:r>
              <a:rPr lang="en-US" b="1" i="1" dirty="0"/>
              <a:t>V</a:t>
            </a:r>
            <a:r>
              <a:rPr lang="en-US" dirty="0"/>
              <a:t>(G)</a:t>
            </a:r>
            <a:r>
              <a:rPr lang="fa-IR" dirty="0"/>
              <a:t> به طوری</a:t>
            </a:r>
          </a:p>
          <a:p>
            <a:pPr marL="36900" indent="0" algn="r" rtl="1">
              <a:buNone/>
            </a:pP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	که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d(v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k</a:t>
            </a: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 با استفاده از شمارش گشت ها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   اما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‌ برای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 &lt; k</a:t>
            </a: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 در نتیجه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 ترکیب خطی </a:t>
            </a:r>
          </a:p>
          <a:p>
            <a:pPr marL="36900" indent="0" algn="r" rtl="1">
              <a:buNone/>
            </a:pP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	توان های کوچک تر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 نیست.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r" rtl="1">
              <a:buNone/>
            </a:pPr>
            <a:br>
              <a:rPr lang="en-US" dirty="0"/>
            </a:br>
            <a:r>
              <a:rPr lang="en-US" dirty="0"/>
              <a:t>	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aseline="30000" dirty="0"/>
              <a:t>	</a:t>
            </a:r>
            <a:endParaRPr lang="fa-IR" baseline="30000" dirty="0"/>
          </a:p>
        </p:txBody>
      </p:sp>
    </p:spTree>
    <p:extLst>
      <p:ext uri="{BB962C8B-B14F-4D97-AF65-F5344CB8AC3E}">
        <p14:creationId xmlns:p14="http://schemas.microsoft.com/office/powerpoint/2010/main" val="4256404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0BB3-97ED-40D9-AD7A-392CE47A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C553-5B33-4C64-9E53-D7BCD28E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لم ۳ : اگر</a:t>
            </a:r>
            <a:r>
              <a:rPr lang="en-US" dirty="0"/>
              <a:t>A</a:t>
            </a:r>
            <a:r>
              <a:rPr lang="fa-IR" dirty="0"/>
              <a:t> </a:t>
            </a:r>
            <a:r>
              <a:rPr lang="fa-IR" dirty="0" err="1"/>
              <a:t>ماتریس</a:t>
            </a:r>
            <a:r>
              <a:rPr lang="fa-IR" dirty="0"/>
              <a:t> حقیقی و متقارن باشد و </a:t>
            </a:r>
            <a:r>
              <a:rPr lang="en-US" dirty="0"/>
              <a:t>f(x) = </a:t>
            </a:r>
            <a:r>
              <a:rPr lang="en-US" dirty="0" err="1"/>
              <a:t>x</a:t>
            </a:r>
            <a:r>
              <a:rPr lang="en-US" baseline="30000" dirty="0" err="1"/>
              <a:t>T</a:t>
            </a:r>
            <a:r>
              <a:rPr lang="en-US" dirty="0" err="1"/>
              <a:t>Ax</a:t>
            </a:r>
            <a:r>
              <a:rPr lang="fa-IR" dirty="0"/>
              <a:t> آنگاه مقدار </a:t>
            </a:r>
            <a:r>
              <a:rPr lang="fa-IR" dirty="0" err="1"/>
              <a:t>ماکسیمم</a:t>
            </a:r>
            <a:r>
              <a:rPr lang="fa-IR" dirty="0"/>
              <a:t> و </a:t>
            </a:r>
            <a:r>
              <a:rPr lang="fa-IR" dirty="0" err="1"/>
              <a:t>مینیمم</a:t>
            </a:r>
            <a:r>
              <a:rPr lang="fa-IR" dirty="0"/>
              <a:t> </a:t>
            </a:r>
            <a:r>
              <a:rPr lang="en-US" dirty="0"/>
              <a:t>f</a:t>
            </a:r>
            <a:r>
              <a:rPr lang="fa-IR" dirty="0"/>
              <a:t> روی </a:t>
            </a:r>
            <a:r>
              <a:rPr lang="fa-IR" dirty="0" err="1"/>
              <a:t>بردارهای</a:t>
            </a:r>
            <a:r>
              <a:rPr lang="fa-IR" dirty="0"/>
              <a:t> یکه به</a:t>
            </a:r>
          </a:p>
          <a:p>
            <a:pPr marL="36900" indent="0" algn="r" rtl="1">
              <a:buNone/>
            </a:pPr>
            <a:r>
              <a:rPr lang="fa-IR" dirty="0"/>
              <a:t>	    ترتیب </a:t>
            </a:r>
            <a:r>
              <a:rPr lang="en-US" dirty="0" err="1"/>
              <a:t>λ</a:t>
            </a:r>
            <a:r>
              <a:rPr lang="en-US" baseline="-25000" dirty="0" err="1"/>
              <a:t>max</a:t>
            </a:r>
            <a:r>
              <a:rPr lang="fa-IR" dirty="0"/>
              <a:t> و </a:t>
            </a:r>
            <a:r>
              <a:rPr lang="en-US" dirty="0" err="1"/>
              <a:t>λ</a:t>
            </a:r>
            <a:r>
              <a:rPr lang="en-US" baseline="-25000" dirty="0" err="1"/>
              <a:t>min</a:t>
            </a:r>
            <a:r>
              <a:rPr lang="fa-IR" dirty="0"/>
              <a:t> می باشد.</a:t>
            </a:r>
          </a:p>
          <a:p>
            <a:pPr marL="36900" indent="0" algn="r" rtl="1">
              <a:buNone/>
            </a:pPr>
            <a:r>
              <a:rPr lang="fa-IR" dirty="0"/>
              <a:t>	ایده های اثبات :</a:t>
            </a:r>
          </a:p>
          <a:p>
            <a:pPr marL="36900" indent="0" algn="r" rtl="1">
              <a:buNone/>
            </a:pPr>
            <a:r>
              <a:rPr lang="fa-IR" dirty="0"/>
              <a:t>		۱- استفاده از </a:t>
            </a:r>
            <a:r>
              <a:rPr lang="fa-IR" dirty="0" err="1"/>
              <a:t>ضرایب</a:t>
            </a:r>
            <a:r>
              <a:rPr lang="fa-IR" dirty="0"/>
              <a:t> </a:t>
            </a:r>
            <a:r>
              <a:rPr lang="fa-IR" dirty="0" err="1"/>
              <a:t>لاگرانژ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21361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8BDB15-8CB8-4C6A-B4B8-D2CED73D41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647701"/>
                <a:ext cx="10353762" cy="5143500"/>
              </a:xfrm>
            </p:spPr>
            <p:txBody>
              <a:bodyPr/>
              <a:lstStyle/>
              <a:p>
                <a:pPr algn="r" rtl="1"/>
                <a:r>
                  <a:rPr lang="fa-IR" dirty="0"/>
                  <a:t>لم ۴ : اگر </a:t>
                </a:r>
                <a:r>
                  <a:rPr lang="en-US" dirty="0"/>
                  <a:t>H</a:t>
                </a:r>
                <a:r>
                  <a:rPr lang="fa-IR" dirty="0"/>
                  <a:t> زیر </a:t>
                </a:r>
                <a:r>
                  <a:rPr lang="fa-IR" dirty="0" err="1"/>
                  <a:t>گراف</a:t>
                </a:r>
                <a:r>
                  <a:rPr lang="fa-IR" dirty="0"/>
                  <a:t> </a:t>
                </a:r>
                <a:r>
                  <a:rPr lang="fa-IR" dirty="0" err="1"/>
                  <a:t>القایی</a:t>
                </a:r>
                <a:r>
                  <a:rPr lang="fa-IR" dirty="0"/>
                  <a:t> </a:t>
                </a:r>
                <a:r>
                  <a:rPr lang="en-US" dirty="0"/>
                  <a:t>G</a:t>
                </a:r>
                <a:r>
                  <a:rPr lang="fa-IR" dirty="0"/>
                  <a:t> ‌باشد</a:t>
                </a:r>
                <a:r>
                  <a:rPr lang="en-US" dirty="0"/>
                  <a:t> </a:t>
                </a:r>
                <a:r>
                  <a:rPr lang="fa-IR" dirty="0"/>
                  <a:t>:</a:t>
                </a:r>
                <a:endParaRPr lang="fa-IR" dirty="0">
                  <a:sym typeface="Symbol" panose="05050102010706020507" pitchFamily="18" charset="2"/>
                </a:endParaRPr>
              </a:p>
              <a:p>
                <a:pPr marL="36900" indent="0" algn="ctr" rtl="1">
                  <a:buNone/>
                </a:pPr>
                <a:r>
                  <a:rPr lang="en-US" dirty="0" err="1"/>
                  <a:t>λ</a:t>
                </a:r>
                <a:r>
                  <a:rPr lang="en-US" baseline="-25000" dirty="0" err="1"/>
                  <a:t>min</a:t>
                </a:r>
                <a:r>
                  <a:rPr lang="en-US" dirty="0"/>
                  <a:t>(G) </a:t>
                </a:r>
                <a:r>
                  <a:rPr lang="en-US" dirty="0">
                    <a:sym typeface="Symbol" panose="05050102010706020507" pitchFamily="18" charset="2"/>
                  </a:rPr>
                  <a:t> </a:t>
                </a:r>
                <a:r>
                  <a:rPr lang="en-US" dirty="0" err="1">
                    <a:sym typeface="Symbol" panose="05050102010706020507" pitchFamily="18" charset="2"/>
                  </a:rPr>
                  <a:t>λ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min</a:t>
                </a:r>
                <a:r>
                  <a:rPr lang="en-US" dirty="0">
                    <a:sym typeface="Symbol" panose="05050102010706020507" pitchFamily="18" charset="2"/>
                  </a:rPr>
                  <a:t>(H)  </a:t>
                </a:r>
                <a:r>
                  <a:rPr lang="en-US" dirty="0" err="1">
                    <a:sym typeface="Symbol" panose="05050102010706020507" pitchFamily="18" charset="2"/>
                  </a:rPr>
                  <a:t>λ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max</a:t>
                </a:r>
                <a:r>
                  <a:rPr lang="en-US" dirty="0">
                    <a:sym typeface="Symbol" panose="05050102010706020507" pitchFamily="18" charset="2"/>
                  </a:rPr>
                  <a:t>(H)  </a:t>
                </a:r>
                <a:r>
                  <a:rPr lang="en-US" dirty="0" err="1">
                    <a:sym typeface="Symbol" panose="05050102010706020507" pitchFamily="18" charset="2"/>
                  </a:rPr>
                  <a:t>λ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max</a:t>
                </a:r>
                <a:r>
                  <a:rPr lang="en-US" dirty="0">
                    <a:sym typeface="Symbol" panose="05050102010706020507" pitchFamily="18" charset="2"/>
                  </a:rPr>
                  <a:t>(G)</a:t>
                </a:r>
                <a:endParaRPr lang="fa-IR" dirty="0">
                  <a:sym typeface="Symbol" panose="05050102010706020507" pitchFamily="18" charset="2"/>
                </a:endParaRPr>
              </a:p>
              <a:p>
                <a:pPr algn="r" rtl="1"/>
                <a:r>
                  <a:rPr lang="fa-IR" dirty="0">
                    <a:sym typeface="Symbol" panose="05050102010706020507" pitchFamily="18" charset="2"/>
                  </a:rPr>
                  <a:t>لم ۵ : برای هر </a:t>
                </a:r>
                <a:r>
                  <a:rPr lang="fa-IR" dirty="0" err="1">
                    <a:sym typeface="Symbol" panose="05050102010706020507" pitchFamily="18" charset="2"/>
                  </a:rPr>
                  <a:t>گراف</a:t>
                </a:r>
                <a:r>
                  <a:rPr lang="fa-IR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 : G</a:t>
                </a:r>
              </a:p>
              <a:p>
                <a:pPr marL="36900" indent="0" algn="ctr" rtl="1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(G)</a:t>
                </a:r>
                <a:r>
                  <a:rPr lang="fa-IR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δ(G) 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 </a:t>
                </a:r>
                <a:r>
                  <a:rPr lang="en-US" dirty="0" err="1">
                    <a:sym typeface="Symbol" panose="05050102010706020507" pitchFamily="18" charset="2"/>
                  </a:rPr>
                  <a:t>λ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max</a:t>
                </a:r>
                <a:r>
                  <a:rPr lang="en-US" dirty="0">
                    <a:sym typeface="Symbol" panose="05050102010706020507" pitchFamily="18" charset="2"/>
                  </a:rPr>
                  <a:t>(G) </a:t>
                </a:r>
              </a:p>
              <a:p>
                <a:pPr marL="36900" indent="0" algn="r" rtl="1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</a:t>
                </a:r>
                <a:r>
                  <a:rPr lang="fa-IR" dirty="0">
                    <a:sym typeface="Symbol" panose="05050102010706020507" pitchFamily="18" charset="2"/>
                  </a:rPr>
                  <a:t>ایده های اثبات :</a:t>
                </a:r>
              </a:p>
              <a:p>
                <a:pPr marL="36900" indent="0" algn="r" rtl="1">
                  <a:buNone/>
                </a:pPr>
                <a:r>
                  <a:rPr lang="fa-IR" dirty="0">
                    <a:sym typeface="Symbol" panose="05050102010706020507" pitchFamily="18" charset="2"/>
                  </a:rPr>
                  <a:t>		۱ – اصل لانه </a:t>
                </a:r>
                <a:r>
                  <a:rPr lang="fa-IR" dirty="0" err="1">
                    <a:sym typeface="Symbol" panose="05050102010706020507" pitchFamily="18" charset="2"/>
                  </a:rPr>
                  <a:t>کبوتری</a:t>
                </a:r>
                <a:endParaRPr lang="fa-IR" dirty="0">
                  <a:sym typeface="Symbol" panose="05050102010706020507" pitchFamily="18" charset="2"/>
                </a:endParaRPr>
              </a:p>
              <a:p>
                <a:pPr marL="36900" indent="0" algn="r" rtl="1">
                  <a:buNone/>
                </a:pPr>
                <a:r>
                  <a:rPr lang="fa-IR" dirty="0">
                    <a:sym typeface="Symbol" panose="05050102010706020507" pitchFamily="18" charset="2"/>
                  </a:rPr>
                  <a:t>		۲ – </a:t>
                </a:r>
                <a:r>
                  <a:rPr lang="en-US" dirty="0">
                    <a:sym typeface="Symbol" panose="05050102010706020507" pitchFamily="18" charset="2"/>
                  </a:rPr>
                  <a:t>x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  <a:r>
                  <a:rPr lang="fa-IR" dirty="0">
                    <a:sym typeface="Symbol" panose="05050102010706020507" pitchFamily="18" charset="2"/>
                  </a:rPr>
                  <a:t> را بزرگ ترین </a:t>
                </a:r>
                <a:r>
                  <a:rPr lang="fa-IR" dirty="0" err="1">
                    <a:sym typeface="Symbol" panose="05050102010706020507" pitchFamily="18" charset="2"/>
                  </a:rPr>
                  <a:t>درایه</a:t>
                </a:r>
                <a:r>
                  <a:rPr lang="fa-IR" dirty="0">
                    <a:sym typeface="Symbol" panose="05050102010706020507" pitchFamily="18" charset="2"/>
                  </a:rPr>
                  <a:t> بردار </a:t>
                </a:r>
                <a:r>
                  <a:rPr lang="en-US" dirty="0">
                    <a:sym typeface="Symbol" panose="05050102010706020507" pitchFamily="18" charset="2"/>
                  </a:rPr>
                  <a:t>x</a:t>
                </a:r>
                <a:r>
                  <a:rPr lang="fa-IR" dirty="0">
                    <a:sym typeface="Symbol" panose="05050102010706020507" pitchFamily="18" charset="2"/>
                  </a:rPr>
                  <a:t> تعریف می کنیم که </a:t>
                </a:r>
                <a:r>
                  <a:rPr lang="en-US" dirty="0">
                    <a:sym typeface="Symbol" panose="05050102010706020507" pitchFamily="18" charset="2"/>
                  </a:rPr>
                  <a:t>x</a:t>
                </a:r>
                <a:r>
                  <a:rPr lang="fa-IR" dirty="0">
                    <a:sym typeface="Symbol" panose="05050102010706020507" pitchFamily="18" charset="2"/>
                  </a:rPr>
                  <a:t> بردار ویژه برای مقدار ویژه λ است.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marL="36900" indent="0" algn="ctr" rtl="1">
                  <a:buNone/>
                </a:pPr>
                <a:endParaRPr lang="fa-IR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8BDB15-8CB8-4C6A-B4B8-D2CED73D41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647701"/>
                <a:ext cx="10353762" cy="5143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D97B836-1891-4021-AE6C-B7C91B809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026" y="4154487"/>
            <a:ext cx="4305300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33E86-0049-4299-89B1-0550B3B8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276" y="5000626"/>
            <a:ext cx="41148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41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3F74-BCF5-4676-93FA-14F38B3F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کران عدد رنگی </a:t>
            </a:r>
            <a:r>
              <a:rPr lang="fa-IR" dirty="0" err="1"/>
              <a:t>گراف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CDD1-DBD4-430B-AE7D-05BC56372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تعریف : </a:t>
            </a:r>
            <a:r>
              <a:rPr lang="fa-IR" dirty="0" err="1"/>
              <a:t>گراف</a:t>
            </a:r>
            <a:r>
              <a:rPr lang="fa-IR" dirty="0"/>
              <a:t> </a:t>
            </a:r>
            <a:r>
              <a:rPr lang="en-US" dirty="0"/>
              <a:t>G</a:t>
            </a:r>
            <a:r>
              <a:rPr lang="fa-IR" dirty="0"/>
              <a:t> را بحرانی گوییم اگر به </a:t>
            </a:r>
            <a:r>
              <a:rPr lang="fa-IR" dirty="0" err="1"/>
              <a:t>ازای</a:t>
            </a:r>
            <a:r>
              <a:rPr lang="fa-IR" dirty="0"/>
              <a:t> هر </a:t>
            </a:r>
            <a:r>
              <a:rPr lang="en-US" dirty="0"/>
              <a:t>v</a:t>
            </a:r>
            <a:r>
              <a:rPr lang="fa-IR" dirty="0"/>
              <a:t> </a:t>
            </a:r>
            <a:r>
              <a:rPr lang="en-US" dirty="0"/>
              <a:t> = </a:t>
            </a:r>
            <a:r>
              <a:rPr lang="en-US" dirty="0">
                <a:sym typeface="Symbol" panose="05050102010706020507" pitchFamily="18" charset="2"/>
              </a:rPr>
              <a:t>(G) - 1</a:t>
            </a:r>
            <a:r>
              <a:rPr lang="en-US" dirty="0"/>
              <a:t>,</a:t>
            </a:r>
            <a:r>
              <a:rPr lang="fa-IR" dirty="0"/>
              <a:t> </a:t>
            </a:r>
            <a:r>
              <a:rPr lang="en-US" dirty="0"/>
              <a:t>(G \ v)</a:t>
            </a:r>
            <a:r>
              <a:rPr lang="fa-IR" dirty="0">
                <a:sym typeface="Symbol" panose="05050102010706020507" pitchFamily="18" charset="2"/>
              </a:rPr>
              <a:t></a:t>
            </a:r>
            <a:r>
              <a:rPr lang="en-US" dirty="0">
                <a:sym typeface="Symbol" panose="05050102010706020507" pitchFamily="18" charset="2"/>
              </a:rPr>
              <a:t>.</a:t>
            </a:r>
            <a:endParaRPr lang="fa-IR" dirty="0"/>
          </a:p>
          <a:p>
            <a:pPr algn="r" rtl="1"/>
            <a:r>
              <a:rPr lang="fa-IR" dirty="0"/>
              <a:t>لم ۶ : اگر </a:t>
            </a:r>
            <a:r>
              <a:rPr lang="en-US" dirty="0"/>
              <a:t>G</a:t>
            </a:r>
            <a:r>
              <a:rPr lang="fa-IR" dirty="0"/>
              <a:t> گرافی بحرانی باشد آنگاه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(G) - 1</a:t>
            </a:r>
            <a:r>
              <a:rPr lang="fa-IR" dirty="0"/>
              <a:t> </a:t>
            </a:r>
            <a:r>
              <a:rPr lang="en-US" dirty="0"/>
              <a:t>(G) </a:t>
            </a:r>
            <a:r>
              <a:rPr lang="en-US" dirty="0">
                <a:sym typeface="Symbol" panose="05050102010706020507" pitchFamily="18" charset="2"/>
              </a:rPr>
              <a:t></a:t>
            </a:r>
            <a:r>
              <a:rPr lang="fa-IR" dirty="0"/>
              <a:t>δ</a:t>
            </a:r>
            <a:r>
              <a:rPr lang="en-US" dirty="0"/>
              <a:t>.</a:t>
            </a:r>
            <a:endParaRPr lang="fa-IR" dirty="0"/>
          </a:p>
          <a:p>
            <a:pPr marL="36900" indent="0" algn="r" rtl="1">
              <a:buNone/>
            </a:pPr>
            <a:r>
              <a:rPr lang="fa-IR" dirty="0"/>
              <a:t>	اثبات لم : برهان خلف فرض کنید</a:t>
            </a:r>
            <a:r>
              <a:rPr lang="en-US" dirty="0">
                <a:sym typeface="Symbol" panose="05050102010706020507" pitchFamily="18" charset="2"/>
              </a:rPr>
              <a:t> (G) - 2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en-US" dirty="0"/>
              <a:t>δ(G)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fa-IR" dirty="0">
                <a:sym typeface="Symbol" panose="05050102010706020507" pitchFamily="18" charset="2"/>
              </a:rPr>
              <a:t> و </a:t>
            </a:r>
            <a:r>
              <a:rPr lang="en-US" dirty="0">
                <a:sym typeface="Symbol" panose="05050102010706020507" pitchFamily="18" charset="2"/>
              </a:rPr>
              <a:t> d(v)</a:t>
            </a:r>
            <a:r>
              <a:rPr lang="fa-IR" dirty="0">
                <a:sym typeface="Symbol" panose="05050102010706020507" pitchFamily="18" charset="2"/>
              </a:rPr>
              <a:t>برابر </a:t>
            </a:r>
            <a:r>
              <a:rPr lang="en-US" dirty="0">
                <a:sym typeface="Symbol" panose="05050102010706020507" pitchFamily="18" charset="2"/>
              </a:rPr>
              <a:t>δ(G)</a:t>
            </a:r>
            <a:r>
              <a:rPr lang="fa-IR" dirty="0">
                <a:sym typeface="Symbol" panose="05050102010706020507" pitchFamily="18" charset="2"/>
              </a:rPr>
              <a:t> باشد. از آنجا که </a:t>
            </a:r>
            <a:r>
              <a:rPr lang="en-US" dirty="0">
                <a:sym typeface="Symbol" panose="05050102010706020507" pitchFamily="18" charset="2"/>
              </a:rPr>
              <a:t>G</a:t>
            </a:r>
            <a:r>
              <a:rPr lang="fa-IR" dirty="0">
                <a:sym typeface="Symbol" panose="05050102010706020507" pitchFamily="18" charset="2"/>
              </a:rPr>
              <a:t> بحرانی است </a:t>
            </a:r>
          </a:p>
          <a:p>
            <a:pPr marL="36900" indent="0" algn="r" rtl="1">
              <a:buNone/>
            </a:pPr>
            <a:r>
              <a:rPr lang="fa-IR" dirty="0">
                <a:sym typeface="Symbol" panose="05050102010706020507" pitchFamily="18" charset="2"/>
              </a:rPr>
              <a:t>	پس</a:t>
            </a:r>
            <a:r>
              <a:rPr lang="fa-IR" dirty="0"/>
              <a:t> </a:t>
            </a:r>
            <a:r>
              <a:rPr lang="en-US" dirty="0"/>
              <a:t> = </a:t>
            </a:r>
            <a:r>
              <a:rPr lang="en-US" dirty="0">
                <a:sym typeface="Symbol" panose="05050102010706020507" pitchFamily="18" charset="2"/>
              </a:rPr>
              <a:t>(G) - 1</a:t>
            </a:r>
            <a:r>
              <a:rPr lang="fa-IR" dirty="0"/>
              <a:t> </a:t>
            </a:r>
            <a:r>
              <a:rPr lang="en-US" dirty="0"/>
              <a:t>(G \ v)</a:t>
            </a:r>
            <a:r>
              <a:rPr lang="fa-IR" dirty="0">
                <a:sym typeface="Symbol" panose="05050102010706020507" pitchFamily="18" charset="2"/>
              </a:rPr>
              <a:t> از آن جا که </a:t>
            </a:r>
            <a:r>
              <a:rPr lang="en-US" dirty="0">
                <a:sym typeface="Symbol" panose="05050102010706020507" pitchFamily="18" charset="2"/>
              </a:rPr>
              <a:t>d(v)  (G) – 2</a:t>
            </a:r>
            <a:r>
              <a:rPr lang="fa-IR" dirty="0">
                <a:sym typeface="Symbol" panose="05050102010706020507" pitchFamily="18" charset="2"/>
              </a:rPr>
              <a:t> پس حداقل یک رنگ وجود دارد که در همسایه </a:t>
            </a:r>
            <a:r>
              <a:rPr lang="fa-IR" dirty="0" err="1">
                <a:sym typeface="Symbol" panose="05050102010706020507" pitchFamily="18" charset="2"/>
              </a:rPr>
              <a:t>هایش</a:t>
            </a:r>
            <a:r>
              <a:rPr lang="fa-IR" dirty="0">
                <a:sym typeface="Symbol" panose="05050102010706020507" pitchFamily="18" charset="2"/>
              </a:rPr>
              <a:t> </a:t>
            </a:r>
          </a:p>
          <a:p>
            <a:pPr marL="36900" indent="0" algn="r" rtl="1">
              <a:buNone/>
            </a:pPr>
            <a:r>
              <a:rPr lang="fa-IR" dirty="0">
                <a:sym typeface="Symbol" panose="05050102010706020507" pitchFamily="18" charset="2"/>
              </a:rPr>
              <a:t>	ظاهر نشده است پس </a:t>
            </a:r>
            <a:r>
              <a:rPr lang="en-US" dirty="0">
                <a:sym typeface="Symbol" panose="05050102010706020507" pitchFamily="18" charset="2"/>
              </a:rPr>
              <a:t>G</a:t>
            </a:r>
            <a:r>
              <a:rPr lang="fa-IR" dirty="0">
                <a:sym typeface="Symbol" panose="05050102010706020507" pitchFamily="18" charset="2"/>
              </a:rPr>
              <a:t> را می توان با </a:t>
            </a:r>
            <a:r>
              <a:rPr lang="en-US" dirty="0">
                <a:sym typeface="Symbol" panose="05050102010706020507" pitchFamily="18" charset="2"/>
              </a:rPr>
              <a:t>(G) - 1</a:t>
            </a:r>
            <a:r>
              <a:rPr lang="fa-IR" dirty="0"/>
              <a:t> رنگ </a:t>
            </a:r>
            <a:r>
              <a:rPr lang="en-US" dirty="0"/>
              <a:t>,</a:t>
            </a:r>
            <a:r>
              <a:rPr lang="fa-IR" dirty="0"/>
              <a:t> رنگ کرد و این تناقض است.</a:t>
            </a:r>
          </a:p>
        </p:txBody>
      </p:sp>
    </p:spTree>
    <p:extLst>
      <p:ext uri="{BB962C8B-B14F-4D97-AF65-F5344CB8AC3E}">
        <p14:creationId xmlns:p14="http://schemas.microsoft.com/office/powerpoint/2010/main" val="3739148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B3EE-55DF-4E64-87BC-C779860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قضیه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en-US" dirty="0"/>
              <a:t>Wilf</a:t>
            </a:r>
            <a:r>
              <a:rPr lang="fa-IR" dirty="0"/>
              <a:t>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CCE3-18F5-449E-B826-2253CEE69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برای هر </a:t>
            </a:r>
            <a:r>
              <a:rPr lang="fa-IR" dirty="0" err="1"/>
              <a:t>گراف</a:t>
            </a:r>
            <a:r>
              <a:rPr lang="fa-IR" dirty="0"/>
              <a:t> </a:t>
            </a:r>
            <a:r>
              <a:rPr lang="en-US" dirty="0"/>
              <a:t>G</a:t>
            </a:r>
            <a:r>
              <a:rPr lang="fa-IR" dirty="0"/>
              <a:t> </a:t>
            </a:r>
            <a:r>
              <a:rPr lang="en-US" dirty="0"/>
              <a:t>,</a:t>
            </a:r>
            <a:r>
              <a:rPr lang="fa-IR" dirty="0"/>
              <a:t> </a:t>
            </a:r>
            <a:r>
              <a:rPr lang="en-US" dirty="0"/>
              <a:t>(G) </a:t>
            </a:r>
            <a:r>
              <a:rPr lang="en-US" dirty="0">
                <a:sym typeface="Symbol" panose="05050102010706020507" pitchFamily="18" charset="2"/>
              </a:rPr>
              <a:t> 1 + </a:t>
            </a:r>
            <a:r>
              <a:rPr lang="en-US" dirty="0" err="1">
                <a:sym typeface="Symbol" panose="05050102010706020507" pitchFamily="18" charset="2"/>
              </a:rPr>
              <a:t>λ</a:t>
            </a:r>
            <a:r>
              <a:rPr lang="en-US" baseline="-25000" dirty="0" err="1">
                <a:sym typeface="Symbol" panose="05050102010706020507" pitchFamily="18" charset="2"/>
              </a:rPr>
              <a:t>max</a:t>
            </a:r>
            <a:r>
              <a:rPr lang="en-US" dirty="0">
                <a:sym typeface="Symbol" panose="05050102010706020507" pitchFamily="18" charset="2"/>
              </a:rPr>
              <a:t>(G)</a:t>
            </a:r>
            <a:r>
              <a:rPr lang="fa-IR" dirty="0">
                <a:sym typeface="Symbol" panose="05050102010706020507" pitchFamily="18" charset="2"/>
              </a:rPr>
              <a:t>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marL="36900" indent="0" algn="r" rtl="1"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fa-IR" dirty="0">
                <a:sym typeface="Symbol" panose="05050102010706020507" pitchFamily="18" charset="2"/>
              </a:rPr>
              <a:t>اثبات : فرض کنید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fa-IR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k</a:t>
            </a:r>
            <a:r>
              <a:rPr lang="fa-IR" dirty="0">
                <a:sym typeface="Symbol" panose="05050102010706020507" pitchFamily="18" charset="2"/>
              </a:rPr>
              <a:t> = </a:t>
            </a:r>
            <a:r>
              <a:rPr lang="en-US" dirty="0">
                <a:sym typeface="Symbol" panose="05050102010706020507" pitchFamily="18" charset="2"/>
              </a:rPr>
              <a:t>(G)</a:t>
            </a:r>
            <a:r>
              <a:rPr lang="fa-IR" dirty="0">
                <a:sym typeface="Symbol" panose="05050102010706020507" pitchFamily="18" charset="2"/>
              </a:rPr>
              <a:t>. تا جایی از </a:t>
            </a:r>
            <a:r>
              <a:rPr lang="en-US" dirty="0">
                <a:sym typeface="Symbol" panose="05050102010706020507" pitchFamily="18" charset="2"/>
              </a:rPr>
              <a:t>G</a:t>
            </a:r>
            <a:r>
              <a:rPr lang="fa-IR" dirty="0">
                <a:sym typeface="Symbol" panose="05050102010706020507" pitchFamily="18" charset="2"/>
              </a:rPr>
              <a:t> راس حذف می کنیم که عدد رنگی </a:t>
            </a:r>
            <a:r>
              <a:rPr lang="fa-IR" dirty="0" err="1">
                <a:sym typeface="Symbol" panose="05050102010706020507" pitchFamily="18" charset="2"/>
              </a:rPr>
              <a:t>گراف</a:t>
            </a:r>
            <a:r>
              <a:rPr lang="fa-IR" dirty="0">
                <a:sym typeface="Symbol" panose="05050102010706020507" pitchFamily="18" charset="2"/>
              </a:rPr>
              <a:t> باقی ماند </a:t>
            </a:r>
            <a:r>
              <a:rPr lang="en-US" dirty="0">
                <a:sym typeface="Symbol" panose="05050102010706020507" pitchFamily="18" charset="2"/>
              </a:rPr>
              <a:t>k</a:t>
            </a:r>
            <a:r>
              <a:rPr lang="fa-IR" dirty="0">
                <a:sym typeface="Symbol" panose="05050102010706020507" pitchFamily="18" charset="2"/>
              </a:rPr>
              <a:t> باشد </a:t>
            </a:r>
          </a:p>
          <a:p>
            <a:pPr marL="36900" indent="0" algn="r" rtl="1">
              <a:buNone/>
            </a:pPr>
            <a:r>
              <a:rPr lang="fa-IR" dirty="0">
                <a:sym typeface="Symbol" panose="05050102010706020507" pitchFamily="18" charset="2"/>
              </a:rPr>
              <a:t>	حال </a:t>
            </a:r>
            <a:r>
              <a:rPr lang="fa-IR" dirty="0" err="1">
                <a:sym typeface="Symbol" panose="05050102010706020507" pitchFamily="18" charset="2"/>
              </a:rPr>
              <a:t>گراف</a:t>
            </a:r>
            <a:r>
              <a:rPr lang="fa-IR" dirty="0">
                <a:sym typeface="Symbol" panose="05050102010706020507" pitchFamily="18" charset="2"/>
              </a:rPr>
              <a:t> بدست آمده را </a:t>
            </a:r>
            <a:r>
              <a:rPr lang="en-US" dirty="0">
                <a:sym typeface="Symbol" panose="05050102010706020507" pitchFamily="18" charset="2"/>
              </a:rPr>
              <a:t>H</a:t>
            </a:r>
            <a:r>
              <a:rPr lang="fa-IR" dirty="0">
                <a:sym typeface="Symbol" panose="05050102010706020507" pitchFamily="18" charset="2"/>
              </a:rPr>
              <a:t> می </a:t>
            </a:r>
            <a:r>
              <a:rPr lang="fa-IR" dirty="0" err="1">
                <a:sym typeface="Symbol" panose="05050102010706020507" pitchFamily="18" charset="2"/>
              </a:rPr>
              <a:t>نامیم</a:t>
            </a:r>
            <a:r>
              <a:rPr lang="fa-IR" dirty="0">
                <a:sym typeface="Symbol" panose="05050102010706020507" pitchFamily="18" charset="2"/>
              </a:rPr>
              <a:t> و می دانیم </a:t>
            </a:r>
            <a:r>
              <a:rPr lang="en-US" dirty="0">
                <a:sym typeface="Symbol" panose="05050102010706020507" pitchFamily="18" charset="2"/>
              </a:rPr>
              <a:t>H</a:t>
            </a:r>
            <a:r>
              <a:rPr lang="fa-IR" dirty="0">
                <a:sym typeface="Symbol" panose="05050102010706020507" pitchFamily="18" charset="2"/>
              </a:rPr>
              <a:t> بحرانی است طبق لم ۶ </a:t>
            </a:r>
            <a:r>
              <a:rPr lang="en-US" dirty="0">
                <a:sym typeface="Symbol" panose="05050102010706020507" pitchFamily="18" charset="2"/>
              </a:rPr>
              <a:t>(H)  k – 1</a:t>
            </a:r>
            <a:r>
              <a:rPr lang="fa-IR" dirty="0">
                <a:sym typeface="Symbol" panose="05050102010706020507" pitchFamily="18" charset="2"/>
              </a:rPr>
              <a:t>δ همچنین طبق</a:t>
            </a:r>
          </a:p>
          <a:p>
            <a:pPr marL="36900" indent="0" algn="r" rtl="1">
              <a:buNone/>
            </a:pPr>
            <a:r>
              <a:rPr lang="fa-IR" dirty="0">
                <a:sym typeface="Symbol" panose="05050102010706020507" pitchFamily="18" charset="2"/>
              </a:rPr>
              <a:t>	لم ۵ </a:t>
            </a:r>
            <a:r>
              <a:rPr lang="en-US" dirty="0">
                <a:sym typeface="Symbol" panose="05050102010706020507" pitchFamily="18" charset="2"/>
              </a:rPr>
              <a:t>(H)  </a:t>
            </a:r>
            <a:r>
              <a:rPr lang="en-US" dirty="0" err="1">
                <a:sym typeface="Symbol" panose="05050102010706020507" pitchFamily="18" charset="2"/>
              </a:rPr>
              <a:t>λ</a:t>
            </a:r>
            <a:r>
              <a:rPr lang="en-US" baseline="-25000" dirty="0" err="1">
                <a:sym typeface="Symbol" panose="05050102010706020507" pitchFamily="18" charset="2"/>
              </a:rPr>
              <a:t>max</a:t>
            </a:r>
            <a:r>
              <a:rPr lang="en-US" dirty="0">
                <a:sym typeface="Symbol" panose="05050102010706020507" pitchFamily="18" charset="2"/>
              </a:rPr>
              <a:t>(H)</a:t>
            </a:r>
            <a:r>
              <a:rPr lang="fa-IR" dirty="0">
                <a:sym typeface="Symbol" panose="05050102010706020507" pitchFamily="18" charset="2"/>
              </a:rPr>
              <a:t>δ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fa-IR" dirty="0">
                <a:sym typeface="Symbol" panose="05050102010706020507" pitchFamily="18" charset="2"/>
              </a:rPr>
              <a:t> طبق لم ۴</a:t>
            </a:r>
            <a:r>
              <a:rPr lang="en-US" dirty="0" err="1">
                <a:sym typeface="Symbol" panose="05050102010706020507" pitchFamily="18" charset="2"/>
              </a:rPr>
              <a:t>λ</a:t>
            </a:r>
            <a:r>
              <a:rPr lang="en-US" baseline="-25000" dirty="0" err="1">
                <a:sym typeface="Symbol" panose="05050102010706020507" pitchFamily="18" charset="2"/>
              </a:rPr>
              <a:t>max</a:t>
            </a:r>
            <a:r>
              <a:rPr lang="en-US" dirty="0">
                <a:sym typeface="Symbol" panose="05050102010706020507" pitchFamily="18" charset="2"/>
              </a:rPr>
              <a:t>(G) </a:t>
            </a:r>
            <a:r>
              <a:rPr lang="fa-IR" dirty="0">
                <a:sym typeface="Symbol" panose="05050102010706020507" pitchFamily="18" charset="2"/>
              </a:rPr>
              <a:t> </a:t>
            </a:r>
            <a:r>
              <a:rPr lang="en-US" baseline="-25000" dirty="0">
                <a:sym typeface="Symbol" panose="05050102010706020507" pitchFamily="18" charset="2"/>
              </a:rPr>
              <a:t>max</a:t>
            </a:r>
            <a:r>
              <a:rPr lang="en-US" dirty="0">
                <a:sym typeface="Symbol" panose="05050102010706020507" pitchFamily="18" charset="2"/>
              </a:rPr>
              <a:t>(H) </a:t>
            </a:r>
            <a:r>
              <a:rPr lang="fa-IR" dirty="0">
                <a:sym typeface="Symbol" panose="05050102010706020507" pitchFamily="18" charset="2"/>
              </a:rPr>
              <a:t>λ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fa-IR" dirty="0">
                <a:sym typeface="Symbol" panose="05050102010706020507" pitchFamily="18" charset="2"/>
              </a:rPr>
              <a:t> در نتیجه داریم:</a:t>
            </a:r>
          </a:p>
          <a:p>
            <a:pPr marL="36900" indent="0" algn="ctr" rtl="1">
              <a:buNone/>
            </a:pPr>
            <a:r>
              <a:rPr lang="en-US" dirty="0">
                <a:sym typeface="Symbol" panose="05050102010706020507" pitchFamily="18" charset="2"/>
              </a:rPr>
              <a:t>(G) = k  1 + δ(H)  1 + </a:t>
            </a:r>
            <a:r>
              <a:rPr lang="en-US" dirty="0" err="1">
                <a:sym typeface="Symbol" panose="05050102010706020507" pitchFamily="18" charset="2"/>
              </a:rPr>
              <a:t>λ</a:t>
            </a:r>
            <a:r>
              <a:rPr lang="en-US" baseline="-25000" dirty="0" err="1">
                <a:sym typeface="Symbol" panose="05050102010706020507" pitchFamily="18" charset="2"/>
              </a:rPr>
              <a:t>max</a:t>
            </a:r>
            <a:r>
              <a:rPr lang="en-US" dirty="0">
                <a:sym typeface="Symbol" panose="05050102010706020507" pitchFamily="18" charset="2"/>
              </a:rPr>
              <a:t>(H)  1 + </a:t>
            </a:r>
            <a:r>
              <a:rPr lang="en-US" dirty="0" err="1">
                <a:sym typeface="Symbol" panose="05050102010706020507" pitchFamily="18" charset="2"/>
              </a:rPr>
              <a:t>λ</a:t>
            </a:r>
            <a:r>
              <a:rPr lang="en-US" baseline="-25000" dirty="0" err="1">
                <a:sym typeface="Symbol" panose="05050102010706020507" pitchFamily="18" charset="2"/>
              </a:rPr>
              <a:t>max</a:t>
            </a:r>
            <a:r>
              <a:rPr lang="en-US" dirty="0">
                <a:sym typeface="Symbol" panose="05050102010706020507" pitchFamily="18" charset="2"/>
              </a:rPr>
              <a:t>(G)</a:t>
            </a:r>
            <a:r>
              <a:rPr lang="fa-IR" dirty="0">
                <a:sym typeface="Symbol" panose="05050102010706020507" pitchFamily="18" charset="2"/>
              </a:rPr>
              <a:t></a:t>
            </a:r>
          </a:p>
          <a:p>
            <a:pPr marL="36900" indent="0" algn="r" rtl="1">
              <a:buNone/>
            </a:pPr>
            <a:r>
              <a:rPr lang="fa-IR" dirty="0">
                <a:sym typeface="Symbol" panose="05050102010706020507" pitchFamily="18" charset="2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93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ED41-7F33-4317-836B-FF8B8D55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تعداد </a:t>
            </a:r>
            <a:r>
              <a:rPr lang="fa-IR" dirty="0" err="1"/>
              <a:t>مولفه</a:t>
            </a:r>
            <a:r>
              <a:rPr lang="fa-IR" dirty="0"/>
              <a:t> های </a:t>
            </a:r>
            <a:r>
              <a:rPr lang="fa-IR" dirty="0" err="1"/>
              <a:t>همبندی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D1B36-8D01-415A-8ADF-B945C301E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/>
                  <a:t>قضیه ۶ : تعداد </a:t>
                </a:r>
                <a:r>
                  <a:rPr lang="fa-IR" dirty="0" err="1"/>
                  <a:t>مولفه</a:t>
                </a:r>
                <a:r>
                  <a:rPr lang="fa-IR" dirty="0"/>
                  <a:t> های </a:t>
                </a:r>
                <a:r>
                  <a:rPr lang="fa-IR" dirty="0" err="1"/>
                  <a:t>همبندی</a:t>
                </a:r>
                <a:r>
                  <a:rPr lang="fa-IR" dirty="0"/>
                  <a:t> </a:t>
                </a:r>
                <a:r>
                  <a:rPr lang="fa-IR" dirty="0" err="1"/>
                  <a:t>گراف</a:t>
                </a:r>
                <a:r>
                  <a:rPr lang="fa-IR" dirty="0"/>
                  <a:t> </a:t>
                </a:r>
                <a:r>
                  <a:rPr lang="en-US" dirty="0"/>
                  <a:t>G</a:t>
                </a:r>
                <a:r>
                  <a:rPr lang="fa-IR" dirty="0"/>
                  <a:t> برابر است با </a:t>
                </a:r>
                <a:r>
                  <a:rPr lang="en-US" dirty="0"/>
                  <a:t>n(L(G))</a:t>
                </a:r>
                <a:r>
                  <a:rPr lang="fa-IR" dirty="0"/>
                  <a:t>.</a:t>
                </a:r>
              </a:p>
              <a:p>
                <a:pPr marL="36900" indent="0" algn="r" rtl="1">
                  <a:buNone/>
                </a:pPr>
                <a:r>
                  <a:rPr lang="fa-IR" dirty="0"/>
                  <a:t>	اثبات : فرض کنید </a:t>
                </a:r>
                <a:r>
                  <a:rPr lang="en-US" dirty="0"/>
                  <a:t>x</a:t>
                </a:r>
                <a:r>
                  <a:rPr lang="fa-IR" dirty="0"/>
                  <a:t> عضو </a:t>
                </a:r>
                <a:r>
                  <a:rPr lang="en-US" dirty="0"/>
                  <a:t>N(L(G))</a:t>
                </a:r>
                <a:r>
                  <a:rPr lang="fa-IR" dirty="0"/>
                  <a:t> آنگاه </a:t>
                </a:r>
                <a:r>
                  <a:rPr lang="en-US" dirty="0"/>
                  <a:t>L(G) . x = 0</a:t>
                </a:r>
                <a:r>
                  <a:rPr lang="fa-IR" dirty="0"/>
                  <a:t> در نتیجه </a:t>
                </a:r>
              </a:p>
              <a:p>
                <a:pPr marL="36900" indent="0" algn="ctr" rtl="1">
                  <a:buNone/>
                </a:pPr>
                <a:r>
                  <a:rPr lang="en-US" dirty="0"/>
                  <a:t>0  = 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T</a:t>
                </a:r>
                <a:r>
                  <a:rPr lang="en-US" baseline="30000" dirty="0"/>
                  <a:t> </a:t>
                </a:r>
                <a:r>
                  <a:rPr lang="en-US" dirty="0"/>
                  <a:t>. L(G) . x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𝑥𝑗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dirty="0"/>
              </a:p>
              <a:p>
                <a:pPr marL="36900" indent="0" algn="r" rtl="1">
                  <a:buNone/>
                </a:pPr>
                <a:r>
                  <a:rPr lang="en-US" dirty="0"/>
                  <a:t>	</a:t>
                </a:r>
                <a:r>
                  <a:rPr lang="fa-IR" dirty="0"/>
                  <a:t>در نتیجه اگر </a:t>
                </a:r>
                <a:r>
                  <a:rPr lang="en-US" dirty="0" err="1"/>
                  <a:t>i</a:t>
                </a:r>
                <a:r>
                  <a:rPr lang="fa-IR" dirty="0"/>
                  <a:t> و </a:t>
                </a:r>
                <a:r>
                  <a:rPr lang="en-US" dirty="0"/>
                  <a:t>j</a:t>
                </a:r>
                <a:r>
                  <a:rPr lang="fa-IR" dirty="0"/>
                  <a:t> در یک </a:t>
                </a:r>
                <a:r>
                  <a:rPr lang="fa-IR" dirty="0" err="1"/>
                  <a:t>مولفه</a:t>
                </a:r>
                <a:r>
                  <a:rPr lang="fa-IR" dirty="0"/>
                  <a:t> </a:t>
                </a:r>
                <a:r>
                  <a:rPr lang="fa-IR" dirty="0" err="1"/>
                  <a:t>همبندی</a:t>
                </a:r>
                <a:r>
                  <a:rPr lang="fa-IR" dirty="0"/>
                  <a:t> باشند </a:t>
                </a:r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  <a:r>
                  <a:rPr lang="fa-IR" dirty="0"/>
                  <a:t> =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j</a:t>
                </a:r>
                <a:r>
                  <a:rPr lang="fa-IR" dirty="0"/>
                  <a:t> . با این روش اگر </a:t>
                </a:r>
                <a:r>
                  <a:rPr lang="en-US" dirty="0"/>
                  <a:t>G</a:t>
                </a:r>
                <a:r>
                  <a:rPr lang="fa-IR" dirty="0"/>
                  <a:t> </a:t>
                </a:r>
                <a:r>
                  <a:rPr lang="en-US" dirty="0"/>
                  <a:t>,</a:t>
                </a:r>
                <a:r>
                  <a:rPr lang="fa-IR" dirty="0"/>
                  <a:t> </a:t>
                </a:r>
                <a:r>
                  <a:rPr lang="en-US" dirty="0"/>
                  <a:t>k</a:t>
                </a:r>
                <a:r>
                  <a:rPr lang="fa-IR" dirty="0"/>
                  <a:t> </a:t>
                </a:r>
                <a:r>
                  <a:rPr lang="fa-IR" dirty="0" err="1"/>
                  <a:t>مولفه</a:t>
                </a:r>
                <a:r>
                  <a:rPr lang="fa-IR" dirty="0"/>
                  <a:t> </a:t>
                </a:r>
                <a:r>
                  <a:rPr lang="fa-IR" dirty="0" err="1"/>
                  <a:t>همبندی</a:t>
                </a:r>
                <a:r>
                  <a:rPr lang="fa-IR" dirty="0"/>
                  <a:t> داشته باشد می توانیم </a:t>
                </a:r>
                <a:br>
                  <a:rPr lang="fa-IR" dirty="0"/>
                </a:br>
                <a:r>
                  <a:rPr lang="fa-IR" dirty="0"/>
                  <a:t>	پایه ای </a:t>
                </a:r>
                <a:r>
                  <a:rPr lang="en-US" dirty="0"/>
                  <a:t>k</a:t>
                </a:r>
                <a:r>
                  <a:rPr lang="fa-IR" dirty="0"/>
                  <a:t> عضوی برای </a:t>
                </a:r>
                <a:r>
                  <a:rPr lang="en-US" dirty="0"/>
                  <a:t>N(L(G))</a:t>
                </a:r>
                <a:r>
                  <a:rPr lang="fa-IR" dirty="0"/>
                  <a:t> بسازیم.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D1B36-8D01-415A-8ADF-B945C301E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43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8FC5-0371-4285-9431-0636FC77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قضیه </a:t>
            </a:r>
            <a:r>
              <a:rPr lang="en-US" dirty="0"/>
              <a:t>matrix tree</a:t>
            </a:r>
            <a:r>
              <a:rPr lang="fa-IR" dirty="0"/>
              <a:t> </a:t>
            </a:r>
            <a:r>
              <a:rPr lang="en-US" dirty="0"/>
              <a:t>(Kirchhoff)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EB37-A4B0-4D22-9DF3-425D460D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تعریف : فرض کنید </a:t>
            </a:r>
            <a:r>
              <a:rPr lang="en-US" dirty="0"/>
              <a:t>e</a:t>
            </a:r>
            <a:r>
              <a:rPr lang="fa-IR" dirty="0"/>
              <a:t> </a:t>
            </a:r>
            <a:r>
              <a:rPr lang="fa-IR" dirty="0" err="1"/>
              <a:t>یالی</a:t>
            </a:r>
            <a:r>
              <a:rPr lang="fa-IR" dirty="0"/>
              <a:t> در </a:t>
            </a:r>
            <a:r>
              <a:rPr lang="en-US" dirty="0"/>
              <a:t>G</a:t>
            </a:r>
            <a:r>
              <a:rPr lang="fa-IR" dirty="0"/>
              <a:t> باشد </a:t>
            </a:r>
            <a:r>
              <a:rPr lang="en-US" dirty="0" err="1"/>
              <a:t>G.e</a:t>
            </a:r>
            <a:r>
              <a:rPr lang="fa-IR" dirty="0"/>
              <a:t> از حذف یال های بین دو سر </a:t>
            </a:r>
            <a:r>
              <a:rPr lang="en-US" dirty="0"/>
              <a:t>e</a:t>
            </a:r>
            <a:r>
              <a:rPr lang="fa-IR" dirty="0"/>
              <a:t> و ترکیب رئوس دو سر </a:t>
            </a:r>
            <a:r>
              <a:rPr lang="en-US" dirty="0"/>
              <a:t>e</a:t>
            </a:r>
            <a:r>
              <a:rPr lang="fa-IR" dirty="0"/>
              <a:t> حاصل می شود.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r>
              <a:rPr lang="fa-IR" dirty="0"/>
              <a:t>لم </a:t>
            </a:r>
            <a:r>
              <a:rPr lang="en-US" dirty="0"/>
              <a:t>7</a:t>
            </a:r>
            <a:r>
              <a:rPr lang="fa-IR" dirty="0"/>
              <a:t> : </a:t>
            </a:r>
            <a:r>
              <a:rPr lang="en-US" dirty="0"/>
              <a:t>(G) = τ(</a:t>
            </a:r>
            <a:r>
              <a:rPr lang="en-US" dirty="0" err="1"/>
              <a:t>G.e</a:t>
            </a:r>
            <a:r>
              <a:rPr lang="en-US" dirty="0"/>
              <a:t>) + τ(G – e)</a:t>
            </a:r>
            <a:r>
              <a:rPr lang="fa-IR" dirty="0">
                <a:sym typeface="Symbol" panose="05050102010706020507" pitchFamily="18" charset="2"/>
              </a:rPr>
              <a:t> ( </a:t>
            </a:r>
            <a:r>
              <a:rPr lang="en-US" dirty="0">
                <a:sym typeface="Symbol" panose="05050102010706020507" pitchFamily="18" charset="2"/>
              </a:rPr>
              <a:t>τ(G)</a:t>
            </a:r>
            <a:r>
              <a:rPr lang="fa-IR" dirty="0">
                <a:sym typeface="Symbol" panose="05050102010706020507" pitchFamily="18" charset="2"/>
              </a:rPr>
              <a:t> برابر تعداد زیر درخت های فراگیر </a:t>
            </a:r>
            <a:r>
              <a:rPr lang="en-US" dirty="0">
                <a:sym typeface="Symbol" panose="05050102010706020507" pitchFamily="18" charset="2"/>
              </a:rPr>
              <a:t>G</a:t>
            </a:r>
            <a:r>
              <a:rPr lang="fa-IR" dirty="0">
                <a:sym typeface="Symbol" panose="05050102010706020507" pitchFamily="18" charset="2"/>
              </a:rPr>
              <a:t> است)</a:t>
            </a:r>
          </a:p>
          <a:p>
            <a:pPr marL="36900" indent="0" algn="r" rtl="1">
              <a:buNone/>
            </a:pPr>
            <a:r>
              <a:rPr lang="fa-IR" dirty="0">
                <a:sym typeface="Symbol" panose="05050102010706020507" pitchFamily="18" charset="2"/>
              </a:rPr>
              <a:t>	ایده اثبات:</a:t>
            </a:r>
          </a:p>
          <a:p>
            <a:pPr marL="36900" indent="0" algn="r" rtl="1">
              <a:buNone/>
            </a:pPr>
            <a:r>
              <a:rPr lang="fa-IR" dirty="0">
                <a:sym typeface="Symbol" panose="05050102010706020507" pitchFamily="18" charset="2"/>
              </a:rPr>
              <a:t>		حالت بندی روی وجود یا عدم وجود یال </a:t>
            </a:r>
            <a:r>
              <a:rPr lang="en-US" dirty="0">
                <a:sym typeface="Symbol" panose="05050102010706020507" pitchFamily="18" charset="2"/>
              </a:rPr>
              <a:t>e</a:t>
            </a:r>
            <a:r>
              <a:rPr lang="fa-IR" dirty="0">
                <a:sym typeface="Symbol" panose="05050102010706020507" pitchFamily="18" charset="2"/>
              </a:rPr>
              <a:t> در زیر درخت فراگیر.</a:t>
            </a:r>
          </a:p>
          <a:p>
            <a:pPr marL="36900" indent="0" algn="r" rtl="1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8D18F-919E-4E88-962F-166CB737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268" y="2420380"/>
            <a:ext cx="3062816" cy="181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61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E634-3AA5-4F82-B490-84F339C0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35001"/>
            <a:ext cx="10353762" cy="5156200"/>
          </a:xfrm>
        </p:spPr>
        <p:txBody>
          <a:bodyPr/>
          <a:lstStyle/>
          <a:p>
            <a:pPr algn="r" rtl="1"/>
            <a:r>
              <a:rPr lang="fa-IR" dirty="0"/>
              <a:t>لم 8 : فرض کنید </a:t>
            </a:r>
            <a:r>
              <a:rPr lang="en-US" dirty="0"/>
              <a:t>A</a:t>
            </a:r>
            <a:r>
              <a:rPr lang="fa-IR" dirty="0"/>
              <a:t> </a:t>
            </a:r>
            <a:r>
              <a:rPr lang="fa-IR" dirty="0" err="1"/>
              <a:t>ماتریسی</a:t>
            </a:r>
            <a:r>
              <a:rPr lang="fa-IR" dirty="0"/>
              <a:t> </a:t>
            </a:r>
            <a:r>
              <a:rPr lang="en-US" dirty="0"/>
              <a:t>n * n</a:t>
            </a:r>
            <a:r>
              <a:rPr lang="fa-IR" dirty="0"/>
              <a:t> و حقیقی باشد و </a:t>
            </a:r>
            <a:r>
              <a:rPr lang="en-US" dirty="0" err="1"/>
              <a:t>E</a:t>
            </a:r>
            <a:r>
              <a:rPr lang="en-US" baseline="-25000" dirty="0" err="1"/>
              <a:t>i,i</a:t>
            </a:r>
            <a:r>
              <a:rPr lang="fa-IR" dirty="0"/>
              <a:t> </a:t>
            </a:r>
            <a:r>
              <a:rPr lang="fa-IR" dirty="0" err="1"/>
              <a:t>ماتریسی</a:t>
            </a:r>
            <a:r>
              <a:rPr lang="fa-IR" dirty="0"/>
              <a:t> است که </a:t>
            </a:r>
            <a:r>
              <a:rPr lang="fa-IR" dirty="0" err="1"/>
              <a:t>درایه</a:t>
            </a:r>
            <a:r>
              <a:rPr lang="fa-IR" dirty="0"/>
              <a:t>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fa-IR" dirty="0"/>
              <a:t> برابر 1 و بقیه خانه ها صفر است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en-US" dirty="0"/>
              <a:t>det(A + </a:t>
            </a:r>
            <a:r>
              <a:rPr lang="en-US" dirty="0" err="1"/>
              <a:t>E</a:t>
            </a:r>
            <a:r>
              <a:rPr lang="en-US" baseline="-25000" dirty="0" err="1"/>
              <a:t>i,i</a:t>
            </a:r>
            <a:r>
              <a:rPr lang="en-US" dirty="0"/>
              <a:t>) = det(A) + det(A[</a:t>
            </a:r>
            <a:r>
              <a:rPr lang="en-US" dirty="0" err="1"/>
              <a:t>i</a:t>
            </a:r>
            <a:r>
              <a:rPr lang="en-US" dirty="0"/>
              <a:t>])</a:t>
            </a:r>
            <a:r>
              <a:rPr lang="fa-IR" dirty="0"/>
              <a:t> .</a:t>
            </a:r>
          </a:p>
          <a:p>
            <a:pPr marL="36900" indent="0" algn="r" rtl="1">
              <a:buNone/>
            </a:pPr>
            <a:r>
              <a:rPr lang="fa-IR" dirty="0"/>
              <a:t>	ایده اثبات :</a:t>
            </a:r>
          </a:p>
          <a:p>
            <a:pPr marL="36900" indent="0" algn="r" rtl="1">
              <a:buNone/>
            </a:pPr>
            <a:r>
              <a:rPr lang="fa-IR" dirty="0"/>
              <a:t>		بسط </a:t>
            </a:r>
            <a:r>
              <a:rPr lang="fa-IR" dirty="0" err="1"/>
              <a:t>دترمینان</a:t>
            </a:r>
            <a:r>
              <a:rPr lang="fa-IR" dirty="0"/>
              <a:t> بر حسب ستون </a:t>
            </a:r>
            <a:r>
              <a:rPr lang="en-US" dirty="0" err="1"/>
              <a:t>i</a:t>
            </a:r>
            <a:r>
              <a:rPr lang="fa-IR" dirty="0"/>
              <a:t> ام.</a:t>
            </a:r>
          </a:p>
          <a:p>
            <a:pPr algn="r" rtl="1"/>
            <a:r>
              <a:rPr lang="fa-IR" dirty="0"/>
              <a:t>صورت قضیه </a:t>
            </a:r>
            <a:r>
              <a:rPr lang="en-US" dirty="0"/>
              <a:t>matrix tree</a:t>
            </a:r>
            <a:r>
              <a:rPr lang="fa-IR" dirty="0"/>
              <a:t> :</a:t>
            </a:r>
            <a:endParaRPr lang="en-US" dirty="0"/>
          </a:p>
          <a:p>
            <a:pPr marL="36900" indent="0" algn="ctr" rtl="1">
              <a:buNone/>
            </a:pPr>
            <a:r>
              <a:rPr lang="en-US" dirty="0"/>
              <a:t>τ(G) = det(L(G)[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algn="r" rtl="1"/>
            <a:r>
              <a:rPr lang="fa-IR" dirty="0"/>
              <a:t>اثبات : </a:t>
            </a:r>
          </a:p>
          <a:p>
            <a:pPr marL="36900" indent="0" algn="r" rtl="1">
              <a:buNone/>
            </a:pPr>
            <a:r>
              <a:rPr lang="fa-IR" dirty="0"/>
              <a:t>	حکم را به </a:t>
            </a:r>
            <a:r>
              <a:rPr lang="fa-IR" dirty="0" err="1"/>
              <a:t>استقرا</a:t>
            </a:r>
            <a:r>
              <a:rPr lang="fa-IR" dirty="0"/>
              <a:t> روی </a:t>
            </a:r>
            <a:r>
              <a:rPr lang="en-US" dirty="0"/>
              <a:t> n = |V(G)| + |E(G)|</a:t>
            </a:r>
            <a:r>
              <a:rPr lang="fa-IR" dirty="0"/>
              <a:t> ثابت می کنیم.</a:t>
            </a:r>
          </a:p>
          <a:p>
            <a:pPr marL="36900" indent="0" algn="r" rtl="1">
              <a:buNone/>
            </a:pPr>
            <a:r>
              <a:rPr lang="fa-IR" dirty="0"/>
              <a:t>	پایه : </a:t>
            </a:r>
            <a:r>
              <a:rPr lang="en-US" dirty="0"/>
              <a:t>n = 2</a:t>
            </a:r>
            <a:r>
              <a:rPr lang="fa-IR" dirty="0"/>
              <a:t> تنها حالت ممکن </a:t>
            </a:r>
            <a:r>
              <a:rPr lang="fa-IR" dirty="0" err="1"/>
              <a:t>گراف</a:t>
            </a:r>
            <a:r>
              <a:rPr lang="fa-IR" dirty="0"/>
              <a:t> دو راسی بدون بال است که زیر درخت فراگیر ندارد و </a:t>
            </a:r>
            <a:r>
              <a:rPr lang="en-US" dirty="0"/>
              <a:t>det(L(G)[</a:t>
            </a:r>
            <a:r>
              <a:rPr lang="en-US" dirty="0" err="1"/>
              <a:t>i</a:t>
            </a:r>
            <a:r>
              <a:rPr lang="en-US" dirty="0"/>
              <a:t>]) = 0</a:t>
            </a:r>
            <a:endParaRPr lang="fa-IR" dirty="0"/>
          </a:p>
          <a:p>
            <a:pPr marL="36900" indent="0" algn="r" rtl="1">
              <a:buNone/>
            </a:pPr>
            <a:r>
              <a:rPr lang="fa-IR" dirty="0"/>
              <a:t>	پس </a:t>
            </a:r>
            <a:r>
              <a:rPr lang="en-US" dirty="0"/>
              <a:t>τ(G) = det(L(G)[</a:t>
            </a:r>
            <a:r>
              <a:rPr lang="en-US" dirty="0" err="1"/>
              <a:t>i</a:t>
            </a:r>
            <a:r>
              <a:rPr lang="en-US" dirty="0"/>
              <a:t>])</a:t>
            </a:r>
            <a:r>
              <a:rPr lang="fa-IR" dirty="0"/>
              <a:t>.</a:t>
            </a:r>
            <a:endParaRPr lang="en-US" dirty="0"/>
          </a:p>
          <a:p>
            <a:pPr marL="3690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6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93F3-C564-4870-BD53-27ECEB76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1133"/>
            <a:ext cx="10353762" cy="5537200"/>
          </a:xfrm>
        </p:spPr>
        <p:txBody>
          <a:bodyPr/>
          <a:lstStyle/>
          <a:p>
            <a:pPr marL="36900" indent="0" algn="r" rtl="1">
              <a:buNone/>
            </a:pPr>
            <a:r>
              <a:rPr lang="fa-IR" dirty="0"/>
              <a:t>	گام :</a:t>
            </a:r>
          </a:p>
          <a:p>
            <a:pPr marL="36900" indent="0" algn="r" rtl="1">
              <a:buNone/>
            </a:pPr>
            <a:r>
              <a:rPr lang="fa-IR" dirty="0"/>
              <a:t>	اگر </a:t>
            </a:r>
            <a:r>
              <a:rPr lang="en-US" dirty="0" err="1"/>
              <a:t>i</a:t>
            </a:r>
            <a:r>
              <a:rPr lang="fa-IR" dirty="0"/>
              <a:t> راس تنها باشد آنگاه روشن است که </a:t>
            </a:r>
            <a:r>
              <a:rPr lang="en-US" dirty="0"/>
              <a:t>G</a:t>
            </a:r>
            <a:r>
              <a:rPr lang="fa-IR" dirty="0"/>
              <a:t> زیر درخت فراگیر ندارد پس </a:t>
            </a:r>
            <a:r>
              <a:rPr lang="en-US" dirty="0"/>
              <a:t>τ(G) = 0</a:t>
            </a:r>
            <a:r>
              <a:rPr lang="fa-IR" dirty="0"/>
              <a:t> همچنین سطر و ستون </a:t>
            </a:r>
            <a:r>
              <a:rPr lang="en-US" dirty="0"/>
              <a:t>L(G)</a:t>
            </a:r>
            <a:r>
              <a:rPr lang="fa-IR" dirty="0"/>
              <a:t> </a:t>
            </a:r>
          </a:p>
          <a:p>
            <a:pPr marL="36900" indent="0" algn="r" rtl="1">
              <a:buNone/>
            </a:pPr>
            <a:r>
              <a:rPr lang="fa-IR" dirty="0"/>
              <a:t>	تماما صفر است پس </a:t>
            </a:r>
            <a:r>
              <a:rPr lang="en-US" dirty="0"/>
              <a:t>det(L(G)[j]) = 0</a:t>
            </a:r>
            <a:r>
              <a:rPr lang="fa-IR" dirty="0"/>
              <a:t> </a:t>
            </a:r>
            <a:r>
              <a:rPr lang="en-US" dirty="0"/>
              <a:t>(j </a:t>
            </a:r>
            <a:r>
              <a:rPr lang="en-US" dirty="0">
                <a:sym typeface="Symbol" panose="05050102010706020507" pitchFamily="18" charset="2"/>
              </a:rPr>
              <a:t> 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) </a:t>
            </a:r>
            <a:r>
              <a:rPr lang="fa-IR" dirty="0">
                <a:sym typeface="Symbol" panose="05050102010706020507" pitchFamily="18" charset="2"/>
              </a:rPr>
              <a:t> و همچنین </a:t>
            </a:r>
            <a:r>
              <a:rPr lang="en-US" dirty="0">
                <a:sym typeface="Symbol" panose="05050102010706020507" pitchFamily="18" charset="2"/>
              </a:rPr>
              <a:t>det(L(G)[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]) = det(L(G \ 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)) = 0</a:t>
            </a:r>
            <a:r>
              <a:rPr lang="fa-IR" dirty="0">
                <a:sym typeface="Symbol" panose="05050102010706020507" pitchFamily="18" charset="2"/>
              </a:rPr>
              <a:t> پس حکم 	برقرار است.</a:t>
            </a:r>
          </a:p>
          <a:p>
            <a:pPr marL="36900" indent="0" algn="r" rtl="1">
              <a:buNone/>
            </a:pPr>
            <a:r>
              <a:rPr lang="fa-IR" dirty="0">
                <a:sym typeface="Symbol" panose="05050102010706020507" pitchFamily="18" charset="2"/>
              </a:rPr>
              <a:t>	ابتدا رابطه </a:t>
            </a:r>
            <a:r>
              <a:rPr lang="en-US" dirty="0">
                <a:sym typeface="Symbol" panose="05050102010706020507" pitchFamily="18" charset="2"/>
              </a:rPr>
              <a:t>L(G)</a:t>
            </a:r>
            <a:r>
              <a:rPr lang="fa-IR" dirty="0">
                <a:sym typeface="Symbol" panose="05050102010706020507" pitchFamily="18" charset="2"/>
              </a:rPr>
              <a:t> و </a:t>
            </a:r>
            <a:r>
              <a:rPr lang="en-US" dirty="0">
                <a:sym typeface="Symbol" panose="05050102010706020507" pitchFamily="18" charset="2"/>
              </a:rPr>
              <a:t>L(G – e)</a:t>
            </a:r>
            <a:r>
              <a:rPr lang="fa-IR" dirty="0">
                <a:sym typeface="Symbol" panose="05050102010706020507" pitchFamily="18" charset="2"/>
              </a:rPr>
              <a:t> را بررسی می کنیم : </a:t>
            </a:r>
            <a:endParaRPr lang="en-US" dirty="0">
              <a:sym typeface="Symbol" panose="05050102010706020507" pitchFamily="18" charset="2"/>
            </a:endParaRPr>
          </a:p>
          <a:p>
            <a:pPr marL="36900" indent="0" algn="r" rtl="1"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fa-IR" dirty="0">
                <a:sym typeface="Symbol" panose="05050102010706020507" pitchFamily="18" charset="2"/>
              </a:rPr>
              <a:t>توجه کنید که </a:t>
            </a:r>
            <a:r>
              <a:rPr lang="en-US" dirty="0">
                <a:sym typeface="Symbol" panose="05050102010706020507" pitchFamily="18" charset="2"/>
              </a:rPr>
              <a:t>L(G)[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] = L(G - e)[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] + </a:t>
            </a:r>
            <a:r>
              <a:rPr lang="en-US" dirty="0" err="1">
                <a:sym typeface="Symbol" panose="05050102010706020507" pitchFamily="18" charset="2"/>
              </a:rPr>
              <a:t>E</a:t>
            </a:r>
            <a:r>
              <a:rPr lang="en-US" baseline="-25000" dirty="0" err="1">
                <a:sym typeface="Symbol" panose="05050102010706020507" pitchFamily="18" charset="2"/>
              </a:rPr>
              <a:t>j,j</a:t>
            </a:r>
            <a:r>
              <a:rPr lang="fa-IR" dirty="0">
                <a:sym typeface="Symbol" panose="05050102010706020507" pitchFamily="18" charset="2"/>
              </a:rPr>
              <a:t> که 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fa-IR" dirty="0">
                <a:sym typeface="Symbol" panose="05050102010706020507" pitchFamily="18" charset="2"/>
              </a:rPr>
              <a:t> و</a:t>
            </a:r>
            <a:r>
              <a:rPr lang="en-US" dirty="0">
                <a:sym typeface="Symbol" panose="05050102010706020507" pitchFamily="18" charset="2"/>
              </a:rPr>
              <a:t> j</a:t>
            </a:r>
            <a:r>
              <a:rPr lang="fa-IR" dirty="0">
                <a:sym typeface="Symbol" panose="05050102010706020507" pitchFamily="18" charset="2"/>
              </a:rPr>
              <a:t> دو سر یال </a:t>
            </a:r>
            <a:r>
              <a:rPr lang="en-US" dirty="0">
                <a:sym typeface="Symbol" panose="05050102010706020507" pitchFamily="18" charset="2"/>
              </a:rPr>
              <a:t>e</a:t>
            </a:r>
            <a:r>
              <a:rPr lang="fa-IR" dirty="0">
                <a:sym typeface="Symbol" panose="05050102010706020507" pitchFamily="18" charset="2"/>
              </a:rPr>
              <a:t> هستند.</a:t>
            </a:r>
            <a:endParaRPr lang="en-US" dirty="0">
              <a:sym typeface="Symbol" panose="05050102010706020507" pitchFamily="18" charset="2"/>
            </a:endParaRPr>
          </a:p>
          <a:p>
            <a:pPr marL="36900" indent="0" algn="r" rtl="1"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fa-IR" dirty="0">
                <a:sym typeface="Symbol" panose="05050102010706020507" pitchFamily="18" charset="2"/>
              </a:rPr>
              <a:t>حال از دو طرف رابطه بالا </a:t>
            </a:r>
            <a:r>
              <a:rPr lang="fa-IR" dirty="0" err="1">
                <a:sym typeface="Symbol" panose="05050102010706020507" pitchFamily="18" charset="2"/>
              </a:rPr>
              <a:t>دترمینان</a:t>
            </a:r>
            <a:r>
              <a:rPr lang="fa-IR" dirty="0">
                <a:sym typeface="Symbol" panose="05050102010706020507" pitchFamily="18" charset="2"/>
              </a:rPr>
              <a:t> گرفته و طبق لم 8 :</a:t>
            </a:r>
          </a:p>
          <a:p>
            <a:pPr marL="36900" indent="0">
              <a:buNone/>
            </a:pPr>
            <a:r>
              <a:rPr lang="en-US" dirty="0">
                <a:sym typeface="Symbol" panose="05050102010706020507" pitchFamily="18" charset="2"/>
              </a:rPr>
              <a:t>det(L(G)[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]) = det(L(G – e)[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] + </a:t>
            </a:r>
            <a:r>
              <a:rPr lang="en-US" dirty="0" err="1">
                <a:sym typeface="Symbol" panose="05050102010706020507" pitchFamily="18" charset="2"/>
              </a:rPr>
              <a:t>E</a:t>
            </a:r>
            <a:r>
              <a:rPr lang="en-US" baseline="-25000" dirty="0" err="1">
                <a:sym typeface="Symbol" panose="05050102010706020507" pitchFamily="18" charset="2"/>
              </a:rPr>
              <a:t>j,j</a:t>
            </a:r>
            <a:r>
              <a:rPr lang="en-US" dirty="0">
                <a:sym typeface="Symbol" panose="05050102010706020507" pitchFamily="18" charset="2"/>
              </a:rPr>
              <a:t>) = det(L(G – e)[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]) + det(L(G – e)[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, j])</a:t>
            </a:r>
          </a:p>
          <a:p>
            <a:pPr marL="36900" indent="0">
              <a:buNone/>
            </a:pPr>
            <a:r>
              <a:rPr lang="en-US" dirty="0">
                <a:sym typeface="Symbol" panose="05050102010706020507" pitchFamily="18" charset="2"/>
              </a:rPr>
              <a:t>		       = det(L(G – e)[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]) + det(L(G)[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, j])</a:t>
            </a:r>
          </a:p>
          <a:p>
            <a:pPr marL="36900" indent="0" algn="r" rtl="1">
              <a:buNone/>
            </a:pPr>
            <a:r>
              <a:rPr lang="fa-IR" dirty="0">
                <a:sym typeface="Symbol" panose="05050102010706020507" pitchFamily="18" charset="2"/>
              </a:rPr>
              <a:t>	حال رابطه </a:t>
            </a:r>
            <a:r>
              <a:rPr lang="en-US" dirty="0">
                <a:sym typeface="Symbol" panose="05050102010706020507" pitchFamily="18" charset="2"/>
              </a:rPr>
              <a:t>L(G)</a:t>
            </a:r>
            <a:r>
              <a:rPr lang="fa-IR" dirty="0">
                <a:sym typeface="Symbol" panose="05050102010706020507" pitchFamily="18" charset="2"/>
              </a:rPr>
              <a:t> و </a:t>
            </a:r>
            <a:r>
              <a:rPr lang="en-US" dirty="0">
                <a:sym typeface="Symbol" panose="05050102010706020507" pitchFamily="18" charset="2"/>
              </a:rPr>
              <a:t>L(</a:t>
            </a:r>
            <a:r>
              <a:rPr lang="en-US" dirty="0" err="1">
                <a:sym typeface="Symbol" panose="05050102010706020507" pitchFamily="18" charset="2"/>
              </a:rPr>
              <a:t>G.e</a:t>
            </a:r>
            <a:r>
              <a:rPr lang="en-US" dirty="0">
                <a:sym typeface="Symbol" panose="05050102010706020507" pitchFamily="18" charset="2"/>
              </a:rPr>
              <a:t>)</a:t>
            </a:r>
            <a:r>
              <a:rPr lang="fa-IR" dirty="0">
                <a:sym typeface="Symbol" panose="05050102010706020507" pitchFamily="18" charset="2"/>
              </a:rPr>
              <a:t> را بررسی می کنیم :</a:t>
            </a:r>
          </a:p>
          <a:p>
            <a:pPr marL="36900" indent="0" algn="r" rtl="1">
              <a:buNone/>
            </a:pPr>
            <a:r>
              <a:rPr lang="fa-IR" dirty="0">
                <a:sym typeface="Symbol" panose="05050102010706020507" pitchFamily="18" charset="2"/>
              </a:rPr>
              <a:t>	فرض کنیم راس 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fa-IR" dirty="0">
                <a:sym typeface="Symbol" panose="05050102010706020507" pitchFamily="18" charset="2"/>
              </a:rPr>
              <a:t> را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fa-IR" dirty="0">
                <a:sym typeface="Symbol" panose="05050102010706020507" pitchFamily="18" charset="2"/>
              </a:rPr>
              <a:t> در راس </a:t>
            </a:r>
            <a:r>
              <a:rPr lang="en-US" dirty="0">
                <a:sym typeface="Symbol" panose="05050102010706020507" pitchFamily="18" charset="2"/>
              </a:rPr>
              <a:t>j</a:t>
            </a:r>
            <a:r>
              <a:rPr lang="fa-IR" dirty="0">
                <a:sym typeface="Symbol" panose="05050102010706020507" pitchFamily="18" charset="2"/>
              </a:rPr>
              <a:t> فشرده کرده ایم (</a:t>
            </a:r>
            <a:r>
              <a:rPr lang="en-US" dirty="0">
                <a:sym typeface="Symbol" panose="05050102010706020507" pitchFamily="18" charset="2"/>
              </a:rPr>
              <a:t>L(</a:t>
            </a:r>
            <a:r>
              <a:rPr lang="en-US" dirty="0" err="1">
                <a:sym typeface="Symbol" panose="05050102010706020507" pitchFamily="18" charset="2"/>
              </a:rPr>
              <a:t>G.e</a:t>
            </a:r>
            <a:r>
              <a:rPr lang="en-US" dirty="0">
                <a:sym typeface="Symbol" panose="05050102010706020507" pitchFamily="18" charset="2"/>
              </a:rPr>
              <a:t>)</a:t>
            </a:r>
            <a:r>
              <a:rPr lang="fa-IR" dirty="0">
                <a:sym typeface="Symbol" panose="05050102010706020507" pitchFamily="18" charset="2"/>
              </a:rPr>
              <a:t> سطر و ستون 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fa-IR" dirty="0">
                <a:sym typeface="Symbol" panose="05050102010706020507" pitchFamily="18" charset="2"/>
              </a:rPr>
              <a:t> ندارد) در نتیجه </a:t>
            </a:r>
            <a:r>
              <a:rPr lang="en-US" dirty="0">
                <a:sym typeface="Symbol" panose="05050102010706020507" pitchFamily="18" charset="2"/>
              </a:rPr>
              <a:t>L(</a:t>
            </a:r>
            <a:r>
              <a:rPr lang="en-US" dirty="0" err="1">
                <a:sym typeface="Symbol" panose="05050102010706020507" pitchFamily="18" charset="2"/>
              </a:rPr>
              <a:t>G.e</a:t>
            </a:r>
            <a:r>
              <a:rPr lang="en-US" dirty="0">
                <a:sym typeface="Symbol" panose="05050102010706020507" pitchFamily="18" charset="2"/>
              </a:rPr>
              <a:t>[j]) = L(G)[</a:t>
            </a:r>
            <a:r>
              <a:rPr lang="en-US" dirty="0" err="1">
                <a:sym typeface="Symbol" panose="05050102010706020507" pitchFamily="18" charset="2"/>
              </a:rPr>
              <a:t>i,j</a:t>
            </a:r>
            <a:r>
              <a:rPr lang="en-US" dirty="0">
                <a:sym typeface="Symbol" panose="05050102010706020507" pitchFamily="18" charset="2"/>
              </a:rPr>
              <a:t>]</a:t>
            </a:r>
            <a:r>
              <a:rPr lang="fa-IR" dirty="0">
                <a:sym typeface="Symbol" panose="05050102010706020507" pitchFamily="18" charset="2"/>
              </a:rPr>
              <a:t>.</a:t>
            </a:r>
          </a:p>
          <a:p>
            <a:pPr marL="36900" indent="0" algn="r" rtl="1">
              <a:buNone/>
            </a:pPr>
            <a:r>
              <a:rPr lang="fa-IR" dirty="0">
                <a:sym typeface="Symbol" panose="05050102010706020507" pitchFamily="18" charset="2"/>
              </a:rPr>
              <a:t>	پس نشان دادیم</a:t>
            </a:r>
            <a:r>
              <a:rPr lang="en-US" dirty="0">
                <a:sym typeface="Symbol" panose="05050102010706020507" pitchFamily="18" charset="2"/>
              </a:rPr>
              <a:t>= τ(G – e) + τ(</a:t>
            </a:r>
            <a:r>
              <a:rPr lang="en-US" dirty="0" err="1">
                <a:sym typeface="Symbol" panose="05050102010706020507" pitchFamily="18" charset="2"/>
              </a:rPr>
              <a:t>G.e</a:t>
            </a:r>
            <a:r>
              <a:rPr lang="en-US" dirty="0">
                <a:sym typeface="Symbol" panose="05050102010706020507" pitchFamily="18" charset="2"/>
              </a:rPr>
              <a:t>) = τ(G)        :</a:t>
            </a:r>
            <a:r>
              <a:rPr lang="fa-IR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det(L(G)[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]) = det(L(G – e)[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]) + det(L(</a:t>
            </a:r>
            <a:r>
              <a:rPr lang="en-US" dirty="0" err="1">
                <a:sym typeface="Symbol" panose="05050102010706020507" pitchFamily="18" charset="2"/>
              </a:rPr>
              <a:t>G.e</a:t>
            </a:r>
            <a:r>
              <a:rPr lang="en-US" dirty="0">
                <a:sym typeface="Symbol" panose="05050102010706020507" pitchFamily="18" charset="2"/>
              </a:rPr>
              <a:t>)[j])</a:t>
            </a:r>
            <a:endParaRPr lang="fa-IR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7122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0110-BD37-4B61-99C7-3603E557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منابع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6A895-3151-4B16-B352-C591CB93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1 - Introduction to graph theory, 2</a:t>
            </a:r>
            <a:r>
              <a:rPr lang="en-US" baseline="30000" dirty="0"/>
              <a:t>nd</a:t>
            </a:r>
            <a:r>
              <a:rPr lang="en-US" dirty="0"/>
              <a:t> edition, Douglas B. West</a:t>
            </a:r>
          </a:p>
          <a:p>
            <a:r>
              <a:rPr lang="en-US" dirty="0"/>
              <a:t>2 - Bridging Continuous and Discrete Optimization, lecture 8, David P. Williamson</a:t>
            </a:r>
          </a:p>
          <a:p>
            <a:r>
              <a:rPr lang="en-US" dirty="0"/>
              <a:t>3 - www.wikipedia.com/wiki/spectral_graph_theory</a:t>
            </a:r>
          </a:p>
        </p:txBody>
      </p:sp>
    </p:spTree>
    <p:extLst>
      <p:ext uri="{BB962C8B-B14F-4D97-AF65-F5344CB8AC3E}">
        <p14:creationId xmlns:p14="http://schemas.microsoft.com/office/powerpoint/2010/main" val="390309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8700-5DEB-43EC-85CD-F52E36C9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چکیده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9EA5-32C1-4BD4-ABF5-188DB5BD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در ابتدا انواع روابط </a:t>
            </a:r>
            <a:r>
              <a:rPr lang="fa-IR" dirty="0" err="1"/>
              <a:t>گراف</a:t>
            </a:r>
            <a:r>
              <a:rPr lang="fa-IR" dirty="0"/>
              <a:t> ها و </a:t>
            </a:r>
            <a:r>
              <a:rPr lang="fa-IR" dirty="0" err="1"/>
              <a:t>ماتریس</a:t>
            </a:r>
            <a:r>
              <a:rPr lang="fa-IR" dirty="0"/>
              <a:t> ها را بررسی می کنیم.</a:t>
            </a:r>
          </a:p>
          <a:p>
            <a:pPr algn="r" rtl="1"/>
            <a:r>
              <a:rPr lang="fa-IR" dirty="0"/>
              <a:t>سپس با استفاده از خواص </a:t>
            </a:r>
            <a:r>
              <a:rPr lang="fa-IR" dirty="0" err="1"/>
              <a:t>ماتریس</a:t>
            </a:r>
            <a:r>
              <a:rPr lang="fa-IR" dirty="0"/>
              <a:t> ها به بررسی ساختار و خواص </a:t>
            </a:r>
            <a:r>
              <a:rPr lang="fa-IR" dirty="0" err="1"/>
              <a:t>گراف</a:t>
            </a:r>
            <a:r>
              <a:rPr lang="fa-IR" dirty="0"/>
              <a:t> ها می پردازیم.</a:t>
            </a:r>
            <a:endParaRPr lang="en-US" dirty="0"/>
          </a:p>
          <a:p>
            <a:pPr marL="3690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6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389F-2810-4F57-A580-AFEA5217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err="1"/>
              <a:t>ماتریس</a:t>
            </a:r>
            <a:r>
              <a:rPr lang="fa-IR" dirty="0"/>
              <a:t> ها در ارتباط با </a:t>
            </a:r>
            <a:r>
              <a:rPr lang="fa-IR" dirty="0" err="1"/>
              <a:t>گراف</a:t>
            </a:r>
            <a:r>
              <a:rPr lang="fa-IR" dirty="0"/>
              <a:t> ها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BFD4-A0A7-4C7F-886E-B11594AF4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 rtl="1"/>
            <a:endParaRPr lang="fa-IR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86CFF-E2FF-481F-AE9E-FDD02A61E1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 rtl="1"/>
            <a:endParaRPr lang="fa-IR" sz="2800" dirty="0"/>
          </a:p>
          <a:p>
            <a:pPr algn="ctr" rtl="1"/>
            <a:r>
              <a:rPr lang="fa-IR" sz="2800" dirty="0" err="1"/>
              <a:t>ماتریس</a:t>
            </a:r>
            <a:r>
              <a:rPr lang="fa-IR" sz="2800" dirty="0"/>
              <a:t> مجاورت</a:t>
            </a:r>
          </a:p>
          <a:p>
            <a:pPr algn="ctr" rtl="1"/>
            <a:r>
              <a:rPr lang="fa-IR" sz="2800" dirty="0" err="1"/>
              <a:t>ماتریس</a:t>
            </a:r>
            <a:r>
              <a:rPr lang="fa-IR" sz="2800" dirty="0"/>
              <a:t> وقوع</a:t>
            </a:r>
          </a:p>
          <a:p>
            <a:pPr algn="ctr" rtl="1"/>
            <a:r>
              <a:rPr lang="fa-IR" sz="2800" dirty="0" err="1"/>
              <a:t>ماتریس</a:t>
            </a:r>
            <a:r>
              <a:rPr lang="fa-IR" sz="2800" dirty="0"/>
              <a:t> درجات</a:t>
            </a:r>
          </a:p>
          <a:p>
            <a:pPr algn="ctr" rtl="1"/>
            <a:r>
              <a:rPr lang="fa-IR" sz="2800" dirty="0" err="1"/>
              <a:t>ماتریس</a:t>
            </a:r>
            <a:r>
              <a:rPr lang="fa-IR" sz="2800" dirty="0"/>
              <a:t> </a:t>
            </a:r>
            <a:r>
              <a:rPr lang="fa-IR" sz="2800" dirty="0" err="1"/>
              <a:t>لاپلاس</a:t>
            </a:r>
            <a:endParaRPr lang="fa-IR" sz="2800" dirty="0"/>
          </a:p>
          <a:p>
            <a:pPr algn="ctr"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C6D32-0747-4176-88EE-ECD77CACC8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23" y="2701607"/>
            <a:ext cx="4333240" cy="1454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54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2EBD-C9B3-4551-B745-DCB7A833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err="1"/>
              <a:t>ماتریس</a:t>
            </a:r>
            <a:r>
              <a:rPr lang="fa-IR" dirty="0"/>
              <a:t> مجاورت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E235-9299-4B66-9A32-DD93E26D2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تصور کنید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G(V,E)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یک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گراف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ساده است که تعداد رئوس آن برابر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می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باشد.تصور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کنید که رئوس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به صورت دلخواه همانند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v1, v2, …. ,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vn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لیست شده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اند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ماتریس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مجاورت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با توجه به لیست رئوس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یک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ماتریس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* n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صفر و یک است که در صورتی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درایه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j)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برابر 1 است که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vj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با یکدیگر مجاور باشند و نیز در صورتی برابر صفر است که آن ها با یکدیگر مجاور نباشند.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توجه کنید که با این تعریف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ماتریس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مجاورت یک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گراف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ساده متقارن است.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ماتریس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مجاورت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همچنین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می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تواند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برای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نمایش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گراف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های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بی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جهت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با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حلقه ها و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یال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های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چندگانه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نیز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استفاده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شود.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با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این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وجود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دیگر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به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دلیل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وجود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یال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ها و حلقه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های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چندگانه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ماتریس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مجاورت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یک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ماتریس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صفر و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یک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نیست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fa-IR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r" rtl="1"/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تمامی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گراف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های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بی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جهت از جمله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گراف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های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چندگانه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و شبه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گراف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ها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دارای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ماتریس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مجاورت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متقارن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می</a:t>
            </a:r>
            <a:r>
              <a:rPr lang="ar-SA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باشند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0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482FF-B488-4772-8F5D-10C601A41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sz="3200" dirty="0" err="1"/>
              <a:t>ماتریس</a:t>
            </a:r>
            <a:r>
              <a:rPr lang="fa-IR" sz="3200" dirty="0"/>
              <a:t> وقوع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BA2B-C0DA-4EE2-8028-3D6A22DC13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تصور کنید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G(V, E)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یک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گراف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بی جهت است و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v1, v2, ...,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vn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رئوس آن و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e1, e2, ...,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یال های آن باشند.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ماتریس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وقوع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باتوجه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به ترتیب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یک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ماتریس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* m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می باشد به صورتی که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درایه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j)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هنگامی برابر 1 است که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ej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با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برخورد داشته باشند و در غیر این صورت 0 می باشد.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7454B-7A50-48BB-A14F-DBE40047E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a-IR" sz="3200" dirty="0" err="1"/>
              <a:t>ماتریس</a:t>
            </a:r>
            <a:r>
              <a:rPr lang="fa-IR" sz="3200" dirty="0"/>
              <a:t> درجات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DCFA0-BEC3-4C34-9D28-809592C628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r" rtl="1"/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تصور کنید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G(V, E)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یک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گراف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بی جهت است و</a:t>
            </a:r>
          </a:p>
          <a:p>
            <a:pPr algn="r" rtl="1"/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v1, v2, ...,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رئوس آن است در این صورت </a:t>
            </a:r>
            <a:r>
              <a:rPr lang="fa-I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ماتریس</a:t>
            </a:r>
            <a:r>
              <a:rPr lang="fa-I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درجات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ماتریسی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* n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است که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درایه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برابر درجه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 بقیه خانه ها صفر هستند.</a:t>
            </a: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8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4B03-8DE0-4849-A82C-5F2EC0F7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92667"/>
            <a:ext cx="10353762" cy="970450"/>
          </a:xfrm>
        </p:spPr>
        <p:txBody>
          <a:bodyPr/>
          <a:lstStyle/>
          <a:p>
            <a:r>
              <a:rPr lang="fa-IR" dirty="0" err="1"/>
              <a:t>ماتریس</a:t>
            </a:r>
            <a:r>
              <a:rPr lang="fa-IR" dirty="0"/>
              <a:t> </a:t>
            </a:r>
            <a:r>
              <a:rPr lang="fa-IR" dirty="0" err="1"/>
              <a:t>لاپلاس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A59E-31AE-4467-A24A-78978D1F2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1455"/>
            <a:ext cx="10353762" cy="4058751"/>
          </a:xfrm>
        </p:spPr>
        <p:txBody>
          <a:bodyPr/>
          <a:lstStyle/>
          <a:p>
            <a:pPr algn="r" rtl="1"/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تصور کنید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یک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گراف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بی جهت با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راس است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ماتریس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لاپلاس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برابر است با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ماتریس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درجات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منهای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ماتریس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مجاورت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</a:rPr>
              <a:t>توجه کنید که از آن جا که حاصل جمع هر سطر </a:t>
            </a:r>
            <a:r>
              <a:rPr lang="fa-IR" dirty="0" err="1">
                <a:solidFill>
                  <a:schemeClr val="tx1"/>
                </a:solidFill>
              </a:rPr>
              <a:t>ماتریس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err="1">
                <a:solidFill>
                  <a:schemeClr val="tx1"/>
                </a:solidFill>
              </a:rPr>
              <a:t>لاپلاس</a:t>
            </a:r>
            <a:r>
              <a:rPr lang="fa-IR" dirty="0">
                <a:solidFill>
                  <a:schemeClr val="tx1"/>
                </a:solidFill>
              </a:rPr>
              <a:t> صفر است پس </a:t>
            </a:r>
            <a:r>
              <a:rPr lang="fa-IR" dirty="0" err="1">
                <a:solidFill>
                  <a:schemeClr val="tx1"/>
                </a:solidFill>
              </a:rPr>
              <a:t>دترمینان</a:t>
            </a:r>
            <a:r>
              <a:rPr lang="fa-IR" dirty="0">
                <a:solidFill>
                  <a:schemeClr val="tx1"/>
                </a:solidFill>
              </a:rPr>
              <a:t> آن همواره صفر است.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7DE02-EA67-4CE8-9DD2-733982E86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6" y="3293736"/>
            <a:ext cx="1149828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0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F107-E1DC-47FF-82D3-0F48ADB8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ساختار </a:t>
            </a:r>
            <a:r>
              <a:rPr lang="fa-IR" dirty="0" err="1"/>
              <a:t>گراف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E7C2-89B4-4417-9054-AADADD9EF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عدد رنگی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2165-214F-4577-9BBD-E03FEFE3C8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fa-IR" dirty="0" err="1"/>
              <a:t>گراف</a:t>
            </a:r>
            <a:r>
              <a:rPr lang="fa-IR" dirty="0"/>
              <a:t> </a:t>
            </a:r>
            <a:r>
              <a:rPr lang="en-US" dirty="0"/>
              <a:t>G</a:t>
            </a:r>
            <a:r>
              <a:rPr lang="fa-IR" dirty="0"/>
              <a:t> را </a:t>
            </a:r>
            <a:r>
              <a:rPr lang="en-US" dirty="0"/>
              <a:t>k </a:t>
            </a:r>
            <a:r>
              <a:rPr lang="fa-IR" dirty="0"/>
              <a:t>رنگ پذیر گوییم اگر بتوان رئوس </a:t>
            </a:r>
            <a:r>
              <a:rPr lang="en-US" dirty="0"/>
              <a:t>G</a:t>
            </a:r>
            <a:r>
              <a:rPr lang="fa-IR" dirty="0"/>
              <a:t> را با </a:t>
            </a:r>
            <a:r>
              <a:rPr lang="en-US" dirty="0"/>
              <a:t>k</a:t>
            </a:r>
            <a:r>
              <a:rPr lang="fa-IR" dirty="0"/>
              <a:t> رنگ طوری رنگ کرد که هیچ </a:t>
            </a:r>
            <a:r>
              <a:rPr lang="fa-IR" dirty="0" err="1"/>
              <a:t>یالی</a:t>
            </a:r>
            <a:r>
              <a:rPr lang="fa-IR" dirty="0"/>
              <a:t> دو سر همرنگ نداشته باشد.</a:t>
            </a:r>
          </a:p>
          <a:p>
            <a:pPr algn="r" rtl="1"/>
            <a:r>
              <a:rPr lang="fa-IR" dirty="0"/>
              <a:t>عدد رنگی </a:t>
            </a:r>
            <a:r>
              <a:rPr lang="en-US" dirty="0"/>
              <a:t>G</a:t>
            </a:r>
            <a:r>
              <a:rPr lang="fa-IR" dirty="0"/>
              <a:t> را کوچک ترین عدد طبیعی </a:t>
            </a:r>
            <a:r>
              <a:rPr lang="en-US" dirty="0"/>
              <a:t>k</a:t>
            </a:r>
            <a:r>
              <a:rPr lang="fa-IR" dirty="0"/>
              <a:t> در نظر می گیریم که </a:t>
            </a:r>
            <a:r>
              <a:rPr lang="en-US" dirty="0"/>
              <a:t>G</a:t>
            </a:r>
            <a:r>
              <a:rPr lang="fa-IR" dirty="0"/>
              <a:t> </a:t>
            </a:r>
            <a:r>
              <a:rPr lang="en-US" dirty="0"/>
              <a:t>k</a:t>
            </a:r>
            <a:r>
              <a:rPr lang="fa-IR" dirty="0"/>
              <a:t> رنگ پذیر باشد و </a:t>
            </a:r>
            <a:r>
              <a:rPr lang="en-US" dirty="0"/>
              <a:t>X(G) = k</a:t>
            </a:r>
            <a:endParaRPr lang="fa-I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05D72-893A-4B94-B053-F6E32B272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a-IR" dirty="0" err="1"/>
              <a:t>گراف</a:t>
            </a:r>
            <a:r>
              <a:rPr lang="fa-IR" dirty="0"/>
              <a:t> چند بخشی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9F6CA-5719-4FE1-97C0-CA7F76B3E6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r" rtl="1"/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گراف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را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بخش گوییم اگر و تنها اگر بتوان رئوس آن را به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 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دسته افراز کرد به صورتی که یال های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گراف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بین دسته ها باشد و هیچ </a:t>
            </a:r>
            <a:r>
              <a:rPr lang="fa-I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یالی</a:t>
            </a:r>
            <a:r>
              <a:rPr lang="fa-I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در یک دسته نباشد.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27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4D2EC1-0590-4789-A137-D76F2B84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چند جمله ای مشخصه </a:t>
            </a:r>
            <a:r>
              <a:rPr lang="fa-IR" dirty="0" err="1"/>
              <a:t>گراف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63E6D0-EF4B-4B52-A25E-47AA253A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مقادیر ویژه </a:t>
            </a:r>
            <a:r>
              <a:rPr lang="fa-IR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گراف</a:t>
            </a:r>
            <a:r>
              <a:rPr lang="fa-IR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همان مقادیر ویژه </a:t>
            </a:r>
            <a:r>
              <a:rPr lang="fa-IR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ماتریس</a:t>
            </a:r>
            <a:r>
              <a:rPr lang="fa-IR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مجاورتش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(A</a:t>
            </a:r>
            <a:r>
              <a:rPr lang="el-G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  <a:r>
              <a:rPr lang="fa-IR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است. فرض کنید                ریشه های چند جمله ای مشخصه باشد در این صورت                                                    .</a:t>
            </a:r>
          </a:p>
          <a:p>
            <a:pPr algn="r" rtl="1"/>
            <a:r>
              <a:rPr lang="fa-IR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­طیف </a:t>
            </a:r>
            <a:r>
              <a:rPr lang="fa-IR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گراف</a:t>
            </a:r>
            <a:r>
              <a:rPr lang="fa-IR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</a:t>
            </a:r>
            <a:r>
              <a:rPr lang="fa-IR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برابر لیست مقادیر ویژه متمایز همراه با درجه آن ها در چند جمله ای مشخصه است و آن را با                         نمایش می دهند.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B2255E-FEE3-48D0-A7AD-85C8D9C65A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15" y="1847532"/>
            <a:ext cx="826770" cy="191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C3FAFA-AA5F-4E33-8909-09905E6EB4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032" y="2110740"/>
            <a:ext cx="3185901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F3B617-9488-470D-90F1-606EF205BA6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934" y="2438400"/>
            <a:ext cx="1510665" cy="24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591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2695</Words>
  <Application>Microsoft Office PowerPoint</Application>
  <PresentationFormat>Widescreen</PresentationFormat>
  <Paragraphs>207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Calisto MT</vt:lpstr>
      <vt:lpstr>Cambria Math</vt:lpstr>
      <vt:lpstr>Wingdings 2</vt:lpstr>
      <vt:lpstr>Slate</vt:lpstr>
      <vt:lpstr>آشنایی با نظریه طیفی گراف</vt:lpstr>
      <vt:lpstr>مقدمه</vt:lpstr>
      <vt:lpstr>چکیده</vt:lpstr>
      <vt:lpstr>ماتریس ها در ارتباط با گراف ها</vt:lpstr>
      <vt:lpstr>ماتریس مجاورت</vt:lpstr>
      <vt:lpstr>PowerPoint Presentation</vt:lpstr>
      <vt:lpstr>ماتریس لاپلاس</vt:lpstr>
      <vt:lpstr>ساختار گراف</vt:lpstr>
      <vt:lpstr>چند جمله ای مشخصه گراف</vt:lpstr>
      <vt:lpstr>ارتباط ساختار گراف با چند جمله ای مشخصه</vt:lpstr>
      <vt:lpstr>قضیه ۱</vt:lpstr>
      <vt:lpstr>PowerPoint Presentation</vt:lpstr>
      <vt:lpstr>مثال</vt:lpstr>
      <vt:lpstr>زیر ماتریس اصلی</vt:lpstr>
      <vt:lpstr>PowerPoint Presentation</vt:lpstr>
      <vt:lpstr>قضیه هاراری(Harary)</vt:lpstr>
      <vt:lpstr>گراف های دو بخشی</vt:lpstr>
      <vt:lpstr>PowerPoint Presentation</vt:lpstr>
      <vt:lpstr>چند جمله ای مینیمم</vt:lpstr>
      <vt:lpstr>مقادیر ویژه و پارامتر های گراف</vt:lpstr>
      <vt:lpstr>PowerPoint Presentation</vt:lpstr>
      <vt:lpstr>PowerPoint Presentation</vt:lpstr>
      <vt:lpstr>کران عدد رنگی گراف</vt:lpstr>
      <vt:lpstr>قضیه  Wilf  </vt:lpstr>
      <vt:lpstr>تعداد مولفه های همبندی</vt:lpstr>
      <vt:lpstr>قضیه matrix tree (Kirchhoff)</vt:lpstr>
      <vt:lpstr>PowerPoint Presentation</vt:lpstr>
      <vt:lpstr>PowerPoint Presentation</vt:lpstr>
      <vt:lpstr>منابع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آشنایی با نظریه طیفی گراف</dc:title>
  <dc:creator>mohammadreza motabar</dc:creator>
  <cp:lastModifiedBy>mohammadreza motabar</cp:lastModifiedBy>
  <cp:revision>53</cp:revision>
  <dcterms:created xsi:type="dcterms:W3CDTF">2021-01-02T13:17:00Z</dcterms:created>
  <dcterms:modified xsi:type="dcterms:W3CDTF">2021-01-03T17:28:35Z</dcterms:modified>
</cp:coreProperties>
</file>