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p:scale>
          <a:sx n="75" d="100"/>
          <a:sy n="75" d="100"/>
        </p:scale>
        <p:origin x="40" y="3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May 6,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4513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May 6,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901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May 6,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8170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May 6,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2203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May 6,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7596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May 6,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15519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May 6,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928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May 6,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391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May 6,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6076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May 6,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54489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May 6,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9460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May 6,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21798482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11867-0BB8-474F-8CAB-77B9947202A5}"/>
              </a:ext>
            </a:extLst>
          </p:cNvPr>
          <p:cNvSpPr>
            <a:spLocks noGrp="1"/>
          </p:cNvSpPr>
          <p:nvPr>
            <p:ph type="ctrTitle"/>
          </p:nvPr>
        </p:nvSpPr>
        <p:spPr>
          <a:xfrm>
            <a:off x="3435897" y="1091397"/>
            <a:ext cx="5320206" cy="2807540"/>
          </a:xfrm>
        </p:spPr>
        <p:txBody>
          <a:bodyPr>
            <a:normAutofit/>
          </a:bodyPr>
          <a:lstStyle/>
          <a:p>
            <a:r>
              <a:rPr lang="en-US" dirty="0">
                <a:latin typeface="Times New Roman" panose="02020603050405020304" pitchFamily="18" charset="0"/>
                <a:cs typeface="Times New Roman" panose="02020603050405020304" pitchFamily="18" charset="0"/>
              </a:rPr>
              <a:t>Affect of Socioeconomic factor on Average ACT/SAT score </a:t>
            </a:r>
          </a:p>
        </p:txBody>
      </p:sp>
      <p:sp>
        <p:nvSpPr>
          <p:cNvPr id="3" name="Subtitle 2">
            <a:extLst>
              <a:ext uri="{FF2B5EF4-FFF2-40B4-BE49-F238E27FC236}">
                <a16:creationId xmlns:a16="http://schemas.microsoft.com/office/drawing/2014/main" id="{59C6A2E8-871C-80C1-169A-DA8C91D366B8}"/>
              </a:ext>
            </a:extLst>
          </p:cNvPr>
          <p:cNvSpPr>
            <a:spLocks noGrp="1"/>
          </p:cNvSpPr>
          <p:nvPr>
            <p:ph type="subTitle" idx="1"/>
          </p:nvPr>
        </p:nvSpPr>
        <p:spPr>
          <a:xfrm>
            <a:off x="3556502" y="4782717"/>
            <a:ext cx="5078996" cy="1594839"/>
          </a:xfrm>
        </p:spPr>
        <p:txBody>
          <a:bodyPr>
            <a:normAutofit/>
          </a:bodyPr>
          <a:lstStyle/>
          <a:p>
            <a:r>
              <a:rPr lang="en-US" dirty="0"/>
              <a:t>Parsa Rahimiderimi</a:t>
            </a:r>
          </a:p>
        </p:txBody>
      </p:sp>
    </p:spTree>
    <p:extLst>
      <p:ext uri="{BB962C8B-B14F-4D97-AF65-F5344CB8AC3E}">
        <p14:creationId xmlns:p14="http://schemas.microsoft.com/office/powerpoint/2010/main" val="324431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AB0D-63F1-EBF2-B814-E9876626AE36}"/>
              </a:ext>
            </a:extLst>
          </p:cNvPr>
          <p:cNvSpPr>
            <a:spLocks noGrp="1"/>
          </p:cNvSpPr>
          <p:nvPr>
            <p:ph type="title"/>
          </p:nvPr>
        </p:nvSpPr>
        <p:spPr/>
        <p:txBody>
          <a:bodyPr>
            <a:normAutofit/>
          </a:bodyPr>
          <a:lstStyle/>
          <a:p>
            <a:r>
              <a:rPr lang="en-US" sz="1800" spc="0" dirty="0" err="1">
                <a:latin typeface="Times New Roman" panose="02020603050405020304" pitchFamily="18" charset="0"/>
                <a:cs typeface="Times New Roman" panose="02020603050405020304" pitchFamily="18" charset="0"/>
              </a:rPr>
              <a:t>iNTRODUCTION</a:t>
            </a:r>
            <a:endParaRPr lang="en-US" sz="1800" spc="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7D4C0E-FA62-0F83-27A4-331012333848}"/>
              </a:ext>
            </a:extLst>
          </p:cNvPr>
          <p:cNvSpPr>
            <a:spLocks noGrp="1"/>
          </p:cNvSpPr>
          <p:nvPr>
            <p:ph idx="1"/>
          </p:nvPr>
        </p:nvSpPr>
        <p:spPr/>
        <p:txBody>
          <a:bodyPr>
            <a:normAutofit/>
          </a:bodyPr>
          <a:lstStyle/>
          <a:p>
            <a:r>
              <a:rPr lang="en-US" sz="1800" spc="0" dirty="0">
                <a:latin typeface="Times New Roman" panose="02020603050405020304" pitchFamily="18" charset="0"/>
                <a:cs typeface="Times New Roman" panose="02020603050405020304" pitchFamily="18" charset="0"/>
              </a:rPr>
              <a:t>This presentation investigates the relationship between socioeconomic factors and student performance on the ACT exam. Specifically, we will explore whether factors like income levels and access to resources influence ACT scores.</a:t>
            </a:r>
          </a:p>
        </p:txBody>
      </p:sp>
    </p:spTree>
    <p:extLst>
      <p:ext uri="{BB962C8B-B14F-4D97-AF65-F5344CB8AC3E}">
        <p14:creationId xmlns:p14="http://schemas.microsoft.com/office/powerpoint/2010/main" val="173965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90104A-02B5-6B95-A933-4BABE8BF095D}"/>
              </a:ext>
            </a:extLst>
          </p:cNvPr>
          <p:cNvSpPr>
            <a:spLocks noGrp="1"/>
          </p:cNvSpPr>
          <p:nvPr>
            <p:ph type="ctrTitle"/>
          </p:nvPr>
        </p:nvSpPr>
        <p:spPr>
          <a:xfrm>
            <a:off x="1549593" y="1104900"/>
            <a:ext cx="2455139" cy="1065927"/>
          </a:xfrm>
        </p:spPr>
        <p:txBody>
          <a:bodyPr>
            <a:noAutofit/>
          </a:bodyPr>
          <a:lstStyle/>
          <a:p>
            <a:pPr algn="l">
              <a:buFont typeface="Arial" panose="020B0604020202020204" pitchFamily="34" charset="0"/>
              <a:buChar char="•"/>
            </a:pPr>
            <a:r>
              <a:rPr lang="en-US" sz="2000" i="0" spc="0" dirty="0">
                <a:solidFill>
                  <a:schemeClr val="tx1"/>
                </a:solidFill>
                <a:effectLst/>
                <a:latin typeface="Times New Roman" panose="02020603050405020304" pitchFamily="18" charset="0"/>
                <a:cs typeface="Times New Roman" panose="02020603050405020304" pitchFamily="18" charset="0"/>
              </a:rPr>
              <a:t>Data Source</a:t>
            </a:r>
            <a:br>
              <a:rPr lang="en-US" sz="2000" i="0" spc="0" dirty="0">
                <a:solidFill>
                  <a:schemeClr val="tx1"/>
                </a:solidFill>
                <a:effectLst/>
                <a:latin typeface="Times New Roman" panose="02020603050405020304" pitchFamily="18" charset="0"/>
                <a:cs typeface="Times New Roman" panose="02020603050405020304" pitchFamily="18" charset="0"/>
              </a:rPr>
            </a:br>
            <a:endParaRPr lang="en-US" sz="2000" i="0" spc="0" dirty="0">
              <a:solidFill>
                <a:schemeClr val="tx1"/>
              </a:solidFill>
              <a:effectLst/>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D22C922B-BD0F-6F06-6C80-68ABAC1B9BDA}"/>
              </a:ext>
            </a:extLst>
          </p:cNvPr>
          <p:cNvSpPr>
            <a:spLocks noGrp="1"/>
          </p:cNvSpPr>
          <p:nvPr>
            <p:ph type="subTitle" idx="1"/>
          </p:nvPr>
        </p:nvSpPr>
        <p:spPr>
          <a:xfrm>
            <a:off x="1549594" y="2387212"/>
            <a:ext cx="7496683" cy="2457014"/>
          </a:xfrm>
        </p:spPr>
        <p:txBody>
          <a:bodyPr>
            <a:normAutofit fontScale="92500"/>
          </a:bodyPr>
          <a:lstStyle/>
          <a:p>
            <a:pPr algn="l"/>
            <a:r>
              <a:rPr lang="en-US" sz="2000" i="0" spc="0" dirty="0">
                <a:solidFill>
                  <a:schemeClr val="tx1"/>
                </a:solidFill>
                <a:latin typeface="Times New Roman" panose="02020603050405020304" pitchFamily="18" charset="0"/>
                <a:cs typeface="Times New Roman" panose="02020603050405020304" pitchFamily="18" charset="0"/>
              </a:rPr>
              <a:t>Primary: EdGap.org (2016 data)</a:t>
            </a:r>
            <a:br>
              <a:rPr lang="en-US" sz="2000" i="0" spc="0" dirty="0">
                <a:solidFill>
                  <a:schemeClr val="tx1"/>
                </a:solidFill>
                <a:latin typeface="Times New Roman" panose="02020603050405020304" pitchFamily="18" charset="0"/>
                <a:cs typeface="Times New Roman" panose="02020603050405020304" pitchFamily="18" charset="0"/>
              </a:rPr>
            </a:br>
            <a:r>
              <a:rPr lang="en-US" sz="2000" i="0" spc="0" dirty="0">
                <a:solidFill>
                  <a:schemeClr val="tx1"/>
                </a:solidFill>
                <a:latin typeface="Times New Roman" panose="02020603050405020304" pitchFamily="18" charset="0"/>
                <a:cs typeface="Times New Roman" panose="02020603050405020304" pitchFamily="18" charset="0"/>
              </a:rPr>
              <a:t>Secondary: National Center for Education Statistics (NCES)</a:t>
            </a:r>
            <a:br>
              <a:rPr lang="en-US" sz="2000" i="0" spc="0" dirty="0">
                <a:solidFill>
                  <a:schemeClr val="tx1"/>
                </a:solidFill>
                <a:latin typeface="Times New Roman" panose="02020603050405020304" pitchFamily="18" charset="0"/>
                <a:cs typeface="Times New Roman" panose="02020603050405020304" pitchFamily="18" charset="0"/>
              </a:rPr>
            </a:br>
            <a:r>
              <a:rPr lang="en-US" sz="2000" i="0" spc="0" dirty="0" err="1">
                <a:solidFill>
                  <a:schemeClr val="tx1"/>
                </a:solidFill>
                <a:latin typeface="Times New Roman" panose="02020603050405020304" pitchFamily="18" charset="0"/>
                <a:cs typeface="Times New Roman" panose="02020603050405020304" pitchFamily="18" charset="0"/>
              </a:rPr>
              <a:t>EdGap</a:t>
            </a:r>
            <a:r>
              <a:rPr lang="en-US" sz="2000" i="0" spc="0" dirty="0">
                <a:solidFill>
                  <a:schemeClr val="tx1"/>
                </a:solidFill>
                <a:latin typeface="Times New Roman" panose="02020603050405020304" pitchFamily="18" charset="0"/>
                <a:cs typeface="Times New Roman" panose="02020603050405020304" pitchFamily="18" charset="0"/>
              </a:rPr>
              <a:t> Data: This dataset provides information about schools and includes:</a:t>
            </a:r>
            <a:br>
              <a:rPr lang="en-US" sz="2000" i="0" spc="0" dirty="0">
                <a:solidFill>
                  <a:schemeClr val="tx1"/>
                </a:solidFill>
                <a:latin typeface="Times New Roman" panose="02020603050405020304" pitchFamily="18" charset="0"/>
                <a:cs typeface="Times New Roman" panose="02020603050405020304" pitchFamily="18" charset="0"/>
              </a:rPr>
            </a:br>
            <a:r>
              <a:rPr lang="en-US" sz="2000" i="0" spc="0" dirty="0">
                <a:solidFill>
                  <a:schemeClr val="tx1"/>
                </a:solidFill>
                <a:latin typeface="Times New Roman" panose="02020603050405020304" pitchFamily="18" charset="0"/>
                <a:cs typeface="Times New Roman" panose="02020603050405020304" pitchFamily="18" charset="0"/>
              </a:rPr>
              <a:t>Average ACT scores (or SAT scores)</a:t>
            </a:r>
            <a:br>
              <a:rPr lang="en-US" sz="2000" i="0" spc="0" dirty="0">
                <a:solidFill>
                  <a:schemeClr val="tx1"/>
                </a:solidFill>
                <a:latin typeface="Times New Roman" panose="02020603050405020304" pitchFamily="18" charset="0"/>
                <a:cs typeface="Times New Roman" panose="02020603050405020304" pitchFamily="18" charset="0"/>
              </a:rPr>
            </a:br>
            <a:r>
              <a:rPr lang="en-US" sz="2000" i="0" spc="0" dirty="0">
                <a:solidFill>
                  <a:schemeClr val="tx1"/>
                </a:solidFill>
                <a:latin typeface="Times New Roman" panose="02020603050405020304" pitchFamily="18" charset="0"/>
                <a:cs typeface="Times New Roman" panose="02020603050405020304" pitchFamily="18" charset="0"/>
              </a:rPr>
              <a:t>Several socioeconomic characteristics of the school district (e.g., median income, free lunch percentage)</a:t>
            </a:r>
            <a:br>
              <a:rPr lang="en-US" sz="2000" i="0" spc="0" dirty="0">
                <a:solidFill>
                  <a:schemeClr val="tx1"/>
                </a:solidFill>
                <a:latin typeface="Times New Roman" panose="02020603050405020304" pitchFamily="18" charset="0"/>
                <a:cs typeface="Times New Roman" panose="02020603050405020304" pitchFamily="18" charset="0"/>
              </a:rPr>
            </a:br>
            <a:r>
              <a:rPr lang="en-US" sz="2000" i="0" spc="0" dirty="0" err="1">
                <a:solidFill>
                  <a:schemeClr val="tx1"/>
                </a:solidFill>
                <a:latin typeface="Times New Roman" panose="02020603050405020304" pitchFamily="18" charset="0"/>
                <a:cs typeface="Times New Roman" panose="02020603050405020304" pitchFamily="18" charset="0"/>
              </a:rPr>
              <a:t>School_Info</a:t>
            </a:r>
            <a:r>
              <a:rPr lang="en-US" sz="2000" i="0" spc="0" dirty="0">
                <a:solidFill>
                  <a:schemeClr val="tx1"/>
                </a:solidFill>
                <a:latin typeface="Times New Roman" panose="02020603050405020304" pitchFamily="18" charset="0"/>
                <a:cs typeface="Times New Roman" panose="02020603050405020304" pitchFamily="18" charset="0"/>
              </a:rPr>
              <a:t> Data: This dataset provides supplemental information about each school </a:t>
            </a:r>
            <a:endParaRPr lang="en-US" dirty="0"/>
          </a:p>
        </p:txBody>
      </p:sp>
    </p:spTree>
    <p:extLst>
      <p:ext uri="{BB962C8B-B14F-4D97-AF65-F5344CB8AC3E}">
        <p14:creationId xmlns:p14="http://schemas.microsoft.com/office/powerpoint/2010/main" val="328013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3682-EA95-A5A4-888A-76410A076586}"/>
              </a:ext>
            </a:extLst>
          </p:cNvPr>
          <p:cNvSpPr>
            <a:spLocks noGrp="1"/>
          </p:cNvSpPr>
          <p:nvPr>
            <p:ph type="title"/>
          </p:nvPr>
        </p:nvSpPr>
        <p:spPr/>
        <p:txBody>
          <a:bodyPr/>
          <a:lstStyle/>
          <a:p>
            <a:r>
              <a:rPr lang="en-US" spc="0" dirty="0">
                <a:latin typeface="Times New Roman" panose="02020603050405020304" pitchFamily="18" charset="0"/>
                <a:cs typeface="Times New Roman" panose="02020603050405020304" pitchFamily="18" charset="0"/>
              </a:rPr>
              <a:t>Analysis Approach</a:t>
            </a:r>
          </a:p>
        </p:txBody>
      </p:sp>
      <p:sp>
        <p:nvSpPr>
          <p:cNvPr id="3" name="Content Placeholder 2">
            <a:extLst>
              <a:ext uri="{FF2B5EF4-FFF2-40B4-BE49-F238E27FC236}">
                <a16:creationId xmlns:a16="http://schemas.microsoft.com/office/drawing/2014/main" id="{9B1FF0B6-693D-B6E3-5A54-7E4CEBD103A0}"/>
              </a:ext>
            </a:extLst>
          </p:cNvPr>
          <p:cNvSpPr>
            <a:spLocks noGrp="1"/>
          </p:cNvSpPr>
          <p:nvPr>
            <p:ph idx="1"/>
          </p:nvPr>
        </p:nvSpPr>
        <p:spPr/>
        <p:txBody>
          <a:bodyPr/>
          <a:lstStyle/>
          <a:p>
            <a:pPr algn="l">
              <a:buFont typeface="Arial" panose="020B0604020202020204" pitchFamily="34" charset="0"/>
              <a:buChar char="•"/>
            </a:pPr>
            <a:r>
              <a:rPr lang="en-US" i="0" spc="0" dirty="0">
                <a:solidFill>
                  <a:schemeClr val="tx1"/>
                </a:solidFill>
                <a:effectLst/>
                <a:latin typeface="Times New Roman" panose="02020603050405020304" pitchFamily="18" charset="0"/>
                <a:cs typeface="Times New Roman" panose="02020603050405020304" pitchFamily="18" charset="0"/>
              </a:rPr>
              <a:t>Two Main Methods:</a:t>
            </a:r>
          </a:p>
          <a:p>
            <a:pPr algn="l">
              <a:buFont typeface="Arial" panose="020B0604020202020204" pitchFamily="34" charset="0"/>
              <a:buChar char="•"/>
            </a:pPr>
            <a:r>
              <a:rPr lang="en-US" i="0" spc="0" dirty="0">
                <a:solidFill>
                  <a:schemeClr val="tx1"/>
                </a:solidFill>
                <a:effectLst/>
                <a:latin typeface="Times New Roman" panose="02020603050405020304" pitchFamily="18" charset="0"/>
                <a:cs typeface="Times New Roman" panose="02020603050405020304" pitchFamily="18" charset="0"/>
              </a:rPr>
              <a:t>Correlation Analysis: Used to examine the strength and direction of relationships between socioeconomic factors (e.g., median income, percentage of students on free lunch) and average ACT scores.</a:t>
            </a:r>
          </a:p>
          <a:p>
            <a:pPr algn="l">
              <a:buFont typeface="Arial" panose="020B0604020202020204" pitchFamily="34" charset="0"/>
              <a:buChar char="•"/>
            </a:pPr>
            <a:r>
              <a:rPr lang="en-US" i="0" spc="0" dirty="0">
                <a:solidFill>
                  <a:schemeClr val="tx1"/>
                </a:solidFill>
                <a:effectLst/>
                <a:latin typeface="Times New Roman" panose="02020603050405020304" pitchFamily="18" charset="0"/>
                <a:cs typeface="Times New Roman" panose="02020603050405020304" pitchFamily="18" charset="0"/>
              </a:rPr>
              <a:t>Linear Regression: Employed to build a predictive model. This model aimed to predict ACT scores based on the socioeconomic factors identified in the dataset.</a:t>
            </a:r>
          </a:p>
          <a:p>
            <a:pPr algn="l">
              <a:buFont typeface="Arial" panose="020B0604020202020204" pitchFamily="34" charset="0"/>
              <a:buChar char="•"/>
            </a:pPr>
            <a:r>
              <a:rPr lang="en-US" spc="0" dirty="0">
                <a:solidFill>
                  <a:schemeClr val="tx1"/>
                </a:solidFill>
                <a:latin typeface="Times New Roman" panose="02020603050405020304" pitchFamily="18" charset="0"/>
                <a:cs typeface="Times New Roman" panose="02020603050405020304" pitchFamily="18" charset="0"/>
              </a:rPr>
              <a:t>Random Forest Regression</a:t>
            </a:r>
            <a:endParaRPr lang="en-US" i="0" spc="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27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DC8DA5-CCBD-24E0-23F5-FA3CE469BE86}"/>
              </a:ext>
            </a:extLst>
          </p:cNvPr>
          <p:cNvSpPr>
            <a:spLocks noGrp="1"/>
          </p:cNvSpPr>
          <p:nvPr>
            <p:ph type="title"/>
          </p:nvPr>
        </p:nvSpPr>
        <p:spPr>
          <a:xfrm>
            <a:off x="1050879" y="609601"/>
            <a:ext cx="9810604" cy="1216024"/>
          </a:xfrm>
        </p:spPr>
        <p:txBody>
          <a:bodyPr>
            <a:normAutofit/>
          </a:bodyPr>
          <a:lstStyle/>
          <a:p>
            <a:r>
              <a:rPr lang="en-US" b="1" i="0" spc="0" dirty="0">
                <a:effectLst/>
                <a:latin typeface="Times New Roman" panose="02020603050405020304" pitchFamily="18" charset="0"/>
                <a:cs typeface="Times New Roman" panose="02020603050405020304" pitchFamily="18" charset="0"/>
              </a:rPr>
              <a:t>Results</a:t>
            </a:r>
            <a:endParaRPr lang="en-US" spc="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3FC9BB-C182-3F69-F0D7-63F702C904B0}"/>
              </a:ext>
            </a:extLst>
          </p:cNvPr>
          <p:cNvSpPr>
            <a:spLocks noGrp="1"/>
          </p:cNvSpPr>
          <p:nvPr>
            <p:ph idx="1"/>
          </p:nvPr>
        </p:nvSpPr>
        <p:spPr>
          <a:xfrm>
            <a:off x="1050879" y="2296161"/>
            <a:ext cx="4788505" cy="3846012"/>
          </a:xfrm>
        </p:spPr>
        <p:txBody>
          <a:bodyPr>
            <a:normAutofit/>
          </a:bodyPr>
          <a:lstStyle/>
          <a:p>
            <a:r>
              <a:rPr lang="en-US" spc="0">
                <a:latin typeface="Times New Roman" panose="02020603050405020304" pitchFamily="18" charset="0"/>
                <a:cs typeface="Times New Roman" panose="02020603050405020304" pitchFamily="18" charset="0"/>
              </a:rPr>
              <a:t>A strong negative correlation was identified between the percentage of students receiving free or reduced-price lunch and average ACT scores. This suggests that schools with higher poverty levels tend to have lower average ACT performance.</a:t>
            </a:r>
          </a:p>
          <a:p>
            <a:r>
              <a:rPr lang="en-US" spc="0">
                <a:latin typeface="Times New Roman" panose="02020603050405020304" pitchFamily="18" charset="0"/>
                <a:cs typeface="Times New Roman" panose="02020603050405020304" pitchFamily="18" charset="0"/>
              </a:rPr>
              <a:t>The correlation coefficient (r) between free lunch percentage and ACT scores was -0.78. This indicates a strong negative relationship.</a:t>
            </a:r>
          </a:p>
        </p:txBody>
      </p:sp>
      <p:pic>
        <p:nvPicPr>
          <p:cNvPr id="2050" name="Picture 2">
            <a:extLst>
              <a:ext uri="{FF2B5EF4-FFF2-40B4-BE49-F238E27FC236}">
                <a16:creationId xmlns:a16="http://schemas.microsoft.com/office/drawing/2014/main" id="{235D8AA9-0E05-2AEE-9C9D-3A908AAC26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83998" y="1978172"/>
            <a:ext cx="4321360" cy="3846011"/>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Shape 2058">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23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F2264C-2DF0-B256-8345-6127BCF7354C}"/>
              </a:ext>
            </a:extLst>
          </p:cNvPr>
          <p:cNvSpPr>
            <a:spLocks noGrp="1"/>
          </p:cNvSpPr>
          <p:nvPr>
            <p:ph type="title"/>
          </p:nvPr>
        </p:nvSpPr>
        <p:spPr>
          <a:xfrm>
            <a:off x="1050879" y="609601"/>
            <a:ext cx="9810604" cy="1216024"/>
          </a:xfrm>
        </p:spPr>
        <p:txBody>
          <a:bodyPr>
            <a:normAutofit/>
          </a:bodyPr>
          <a:lstStyle/>
          <a:p>
            <a:r>
              <a:rPr lang="en-US" b="1" i="0" spc="0" dirty="0">
                <a:effectLst/>
                <a:latin typeface="Times New Roman" panose="02020603050405020304" pitchFamily="18" charset="0"/>
                <a:cs typeface="Times New Roman" panose="02020603050405020304" pitchFamily="18" charset="0"/>
              </a:rPr>
              <a:t>Results</a:t>
            </a:r>
            <a:endParaRPr lang="en-US" spc="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7509FD-48B5-7D11-DB90-F92847BBF828}"/>
              </a:ext>
            </a:extLst>
          </p:cNvPr>
          <p:cNvSpPr>
            <a:spLocks noGrp="1"/>
          </p:cNvSpPr>
          <p:nvPr>
            <p:ph idx="1"/>
          </p:nvPr>
        </p:nvSpPr>
        <p:spPr>
          <a:xfrm>
            <a:off x="1050879" y="2296161"/>
            <a:ext cx="4788505" cy="3846012"/>
          </a:xfrm>
        </p:spPr>
        <p:txBody>
          <a:bodyPr>
            <a:normAutofit/>
          </a:bodyPr>
          <a:lstStyle/>
          <a:p>
            <a:r>
              <a:rPr lang="en-US" spc="0" dirty="0">
                <a:latin typeface="Times New Roman" panose="02020603050405020304" pitchFamily="18" charset="0"/>
                <a:cs typeface="Times New Roman" panose="02020603050405020304" pitchFamily="18" charset="0"/>
              </a:rPr>
              <a:t>Model Insights: A linear regression model was developed to predict ACT scores based on socioeconomic factors. The model explained a moderate amount of the variation in ACT scores (R-squared = 0.65). While socioeconomic factors can be used for prediction, this suggests that other factors also play a significant role in student performance on the ACT. </a:t>
            </a:r>
          </a:p>
        </p:txBody>
      </p:sp>
      <p:pic>
        <p:nvPicPr>
          <p:cNvPr id="3074" name="Picture 2">
            <a:extLst>
              <a:ext uri="{FF2B5EF4-FFF2-40B4-BE49-F238E27FC236}">
                <a16:creationId xmlns:a16="http://schemas.microsoft.com/office/drawing/2014/main" id="{FC36EA18-D2D0-2AF6-2C1D-40C8B24001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0426" y="2362870"/>
            <a:ext cx="4788505" cy="3076615"/>
          </a:xfrm>
          <a:prstGeom prst="rect">
            <a:avLst/>
          </a:prstGeom>
          <a:noFill/>
          <a:extLst>
            <a:ext uri="{909E8E84-426E-40DD-AFC4-6F175D3DCCD1}">
              <a14:hiddenFill xmlns:a14="http://schemas.microsoft.com/office/drawing/2010/main">
                <a:solidFill>
                  <a:srgbClr val="FFFFFF"/>
                </a:solidFill>
              </a14:hiddenFill>
            </a:ext>
          </a:extLst>
        </p:spPr>
      </p:pic>
      <p:sp>
        <p:nvSpPr>
          <p:cNvPr id="3083" name="Freeform: Shape 3082">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9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61CD2F-0B9F-A867-931D-9E414ACFC135}"/>
              </a:ext>
            </a:extLst>
          </p:cNvPr>
          <p:cNvSpPr>
            <a:spLocks noGrp="1"/>
          </p:cNvSpPr>
          <p:nvPr>
            <p:ph type="title"/>
          </p:nvPr>
        </p:nvSpPr>
        <p:spPr>
          <a:xfrm>
            <a:off x="1050879" y="609601"/>
            <a:ext cx="9810604" cy="1216024"/>
          </a:xfrm>
        </p:spPr>
        <p:txBody>
          <a:bodyPr>
            <a:normAutofit/>
          </a:bodyPr>
          <a:lstStyle/>
          <a:p>
            <a:r>
              <a:rPr lang="en-US" sz="2000" b="1" i="0" spc="0" dirty="0">
                <a:effectLst/>
                <a:latin typeface="Times New Roman" panose="02020603050405020304" pitchFamily="18" charset="0"/>
                <a:cs typeface="Times New Roman" panose="02020603050405020304" pitchFamily="18" charset="0"/>
              </a:rPr>
              <a:t>Results</a:t>
            </a:r>
            <a:endParaRPr lang="en-US" sz="2000" spc="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2B1B9C-E18A-4795-93C9-C01ADDEE0EAF}"/>
              </a:ext>
            </a:extLst>
          </p:cNvPr>
          <p:cNvSpPr>
            <a:spLocks noGrp="1"/>
          </p:cNvSpPr>
          <p:nvPr>
            <p:ph idx="1"/>
          </p:nvPr>
        </p:nvSpPr>
        <p:spPr>
          <a:xfrm>
            <a:off x="1050879" y="2296161"/>
            <a:ext cx="4788505" cy="3846012"/>
          </a:xfrm>
        </p:spPr>
        <p:txBody>
          <a:bodyPr>
            <a:normAutofit/>
          </a:bodyPr>
          <a:lstStyle/>
          <a:p>
            <a:r>
              <a:rPr lang="en-US" spc="0" dirty="0">
                <a:latin typeface="Times New Roman" panose="02020603050405020304" pitchFamily="18" charset="0"/>
                <a:cs typeface="Times New Roman" panose="02020603050405020304" pitchFamily="18" charset="0"/>
              </a:rPr>
              <a:t>The results obtained from the Random Forest Regression model, while requiring refinement due to overfitting, support a correlation between socioeconomic variables and average ACT scores</a:t>
            </a:r>
          </a:p>
        </p:txBody>
      </p:sp>
      <p:pic>
        <p:nvPicPr>
          <p:cNvPr id="4098" name="Picture 2">
            <a:extLst>
              <a:ext uri="{FF2B5EF4-FFF2-40B4-BE49-F238E27FC236}">
                <a16:creationId xmlns:a16="http://schemas.microsoft.com/office/drawing/2014/main" id="{5C0E2C5E-69D8-B115-DDE1-4DE019EA88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0426" y="2775879"/>
            <a:ext cx="4788505" cy="2250596"/>
          </a:xfrm>
          <a:prstGeom prst="rect">
            <a:avLst/>
          </a:prstGeom>
          <a:noFill/>
          <a:extLst>
            <a:ext uri="{909E8E84-426E-40DD-AFC4-6F175D3DCCD1}">
              <a14:hiddenFill xmlns:a14="http://schemas.microsoft.com/office/drawing/2010/main">
                <a:solidFill>
                  <a:srgbClr val="FFFFFF"/>
                </a:solidFill>
              </a14:hiddenFill>
            </a:ext>
          </a:extLst>
        </p:spPr>
      </p:pic>
      <p:sp>
        <p:nvSpPr>
          <p:cNvPr id="4107" name="Freeform: Shape 4106">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84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0E7D395-0186-91C3-8310-BD037E812FF5}"/>
              </a:ext>
            </a:extLst>
          </p:cNvPr>
          <p:cNvSpPr>
            <a:spLocks noGrp="1"/>
          </p:cNvSpPr>
          <p:nvPr>
            <p:ph idx="1"/>
          </p:nvPr>
        </p:nvSpPr>
        <p:spPr>
          <a:xfrm>
            <a:off x="1050879" y="2296161"/>
            <a:ext cx="4788505" cy="3846012"/>
          </a:xfrm>
        </p:spPr>
        <p:txBody>
          <a:bodyPr>
            <a:normAutofit/>
          </a:bodyPr>
          <a:lstStyle/>
          <a:p>
            <a:r>
              <a:rPr lang="en-US" b="0" i="0">
                <a:effectLst/>
                <a:latin typeface="Times New Roman" panose="02020603050405020304" pitchFamily="18" charset="0"/>
                <a:cs typeface="Times New Roman" panose="02020603050405020304" pitchFamily="18" charset="0"/>
              </a:rPr>
              <a:t>In most states, there's a visible trend where schools located in areas with higher median income exhibit higher average ACT scores compared to lower-income areas.</a:t>
            </a:r>
            <a:endParaRPr lang="en-US">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707494BF-7664-D573-383B-2CCC4A58F8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0426" y="2165344"/>
            <a:ext cx="4788505" cy="3471666"/>
          </a:xfrm>
          <a:prstGeom prst="rect">
            <a:avLst/>
          </a:prstGeom>
          <a:noFill/>
          <a:extLst>
            <a:ext uri="{909E8E84-426E-40DD-AFC4-6F175D3DCCD1}">
              <a14:hiddenFill xmlns:a14="http://schemas.microsoft.com/office/drawing/2010/main">
                <a:solidFill>
                  <a:srgbClr val="FFFFFF"/>
                </a:solidFill>
              </a14:hiddenFill>
            </a:ext>
          </a:extLst>
        </p:spPr>
      </p:pic>
      <p:sp>
        <p:nvSpPr>
          <p:cNvPr id="5131" name="Freeform: Shape 5130">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62720F7-6D17-176B-2AC7-BFBFB9DC7E4F}"/>
              </a:ext>
            </a:extLst>
          </p:cNvPr>
          <p:cNvSpPr txBox="1"/>
          <p:nvPr/>
        </p:nvSpPr>
        <p:spPr>
          <a:xfrm>
            <a:off x="1050879" y="1080185"/>
            <a:ext cx="6265332" cy="523220"/>
          </a:xfrm>
          <a:prstGeom prst="rect">
            <a:avLst/>
          </a:prstGeom>
          <a:noFill/>
        </p:spPr>
        <p:txBody>
          <a:bodyPr wrap="square">
            <a:spAutoFit/>
          </a:bodyPr>
          <a:lstStyle/>
          <a:p>
            <a:r>
              <a:rPr lang="en-US" sz="2800" b="1" i="0" spc="0" dirty="0">
                <a:effectLst/>
                <a:latin typeface="Times New Roman" panose="02020603050405020304" pitchFamily="18" charset="0"/>
                <a:cs typeface="Times New Roman" panose="02020603050405020304" pitchFamily="18" charset="0"/>
              </a:rPr>
              <a:t>Results</a:t>
            </a:r>
            <a:endParaRPr lang="en-US" sz="2800" dirty="0"/>
          </a:p>
        </p:txBody>
      </p:sp>
    </p:spTree>
    <p:extLst>
      <p:ext uri="{BB962C8B-B14F-4D97-AF65-F5344CB8AC3E}">
        <p14:creationId xmlns:p14="http://schemas.microsoft.com/office/powerpoint/2010/main" val="265283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A27E-54E2-D9D9-FEBD-EF2D5BE3EB1C}"/>
              </a:ext>
            </a:extLst>
          </p:cNvPr>
          <p:cNvSpPr>
            <a:spLocks noGrp="1"/>
          </p:cNvSpPr>
          <p:nvPr>
            <p:ph type="title"/>
          </p:nvPr>
        </p:nvSpPr>
        <p:spPr/>
        <p:txBody>
          <a:bodyPr>
            <a:normAutofit/>
          </a:bodyPr>
          <a:lstStyle/>
          <a:p>
            <a:r>
              <a:rPr lang="en-US" sz="1800" spc="0"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F53F2BB1-CE8F-AC0E-5FC7-9BEE8554362D}"/>
              </a:ext>
            </a:extLst>
          </p:cNvPr>
          <p:cNvSpPr>
            <a:spLocks noGrp="1" noChangeArrowheads="1"/>
          </p:cNvSpPr>
          <p:nvPr>
            <p:ph idx="1"/>
          </p:nvPr>
        </p:nvSpPr>
        <p:spPr bwMode="auto">
          <a:xfrm rot="10800000" flipV="1">
            <a:off x="1050878" y="2031990"/>
            <a:ext cx="761052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This analysis demonstrates a significant link between socioeconomic status and ACT performance.  The presence of a strong negative correlation between free lunch participation rates and ACT scores highlights a potential disparity in educational outcomes.  Furthermore, while the linear regression and Random Forest model indicates the predictive capacity of socioeconomic factors, its moderate explanatory power suggests that other influential elements remain to be explored.</a:t>
            </a:r>
          </a:p>
        </p:txBody>
      </p:sp>
      <p:sp>
        <p:nvSpPr>
          <p:cNvPr id="5" name="Rectangle 2">
            <a:extLst>
              <a:ext uri="{FF2B5EF4-FFF2-40B4-BE49-F238E27FC236}">
                <a16:creationId xmlns:a16="http://schemas.microsoft.com/office/drawing/2014/main" id="{9B75C832-CF46-C79D-1462-F76A31134A2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3E3E3"/>
                </a:solidFill>
                <a:effectLst/>
                <a:latin typeface="Google Sans"/>
              </a:rPr>
              <a:t>This analysis demonstrates a significant link between socioeconomic status and ACT performance. The presence of a strong negative correlation between free lunch participation rates and ACT scores highlights a potential disparity in educational outcomes. Furthermore, while the linear regression model indicates the predictive capacity of socioeconomic factors, its moderate explanatory power suggests that other influential elements remain to be explored.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E3E3E3"/>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C6F635E-4F81-D4D5-B45E-9C0989DA08A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3E3E3"/>
                </a:solidFill>
                <a:effectLst/>
                <a:latin typeface="Google Sans"/>
              </a:rPr>
              <a:t>This analysis demonstrates a significant link between socioeconomic status and ACT performance. The presence of a strong negative correlation between free lunch participation rates and ACT scores highlights a potential disparity in educational outcomes. Furthermore, while the linear regression model indicates the predictive capacity of socioeconomic factors, its moderate explanatory power suggests that other influential elements remain to be explored.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E3E3E3"/>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5484859"/>
      </p:ext>
    </p:extLst>
  </p:cSld>
  <p:clrMapOvr>
    <a:masterClrMapping/>
  </p:clrMapOvr>
</p:sld>
</file>

<file path=ppt/theme/theme1.xml><?xml version="1.0" encoding="utf-8"?>
<a:theme xmlns:a="http://schemas.openxmlformats.org/drawingml/2006/main" name="ArchiveVTI">
  <a:themeElements>
    <a:clrScheme name="AnalogousFromRegularSeed_2SEEDS">
      <a:dk1>
        <a:srgbClr val="000000"/>
      </a:dk1>
      <a:lt1>
        <a:srgbClr val="FFFFFF"/>
      </a:lt1>
      <a:dk2>
        <a:srgbClr val="311C24"/>
      </a:dk2>
      <a:lt2>
        <a:srgbClr val="F3F0F1"/>
      </a:lt2>
      <a:accent1>
        <a:srgbClr val="14B4A3"/>
      </a:accent1>
      <a:accent2>
        <a:srgbClr val="20B668"/>
      </a:accent2>
      <a:accent3>
        <a:srgbClr val="29ACE7"/>
      </a:accent3>
      <a:accent4>
        <a:srgbClr val="D5174C"/>
      </a:accent4>
      <a:accent5>
        <a:srgbClr val="E74429"/>
      </a:accent5>
      <a:accent6>
        <a:srgbClr val="D58117"/>
      </a:accent6>
      <a:hlink>
        <a:srgbClr val="C0424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54</TotalTime>
  <Words>578</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Bembo</vt:lpstr>
      <vt:lpstr>Google Sans</vt:lpstr>
      <vt:lpstr>Times New Roman</vt:lpstr>
      <vt:lpstr>ArchiveVTI</vt:lpstr>
      <vt:lpstr>Affect of Socioeconomic factor on Average ACT/SAT score </vt:lpstr>
      <vt:lpstr>iNTRODUCTION</vt:lpstr>
      <vt:lpstr>Data Source </vt:lpstr>
      <vt:lpstr>Analysis Approach</vt:lpstr>
      <vt:lpstr>Results</vt:lpstr>
      <vt:lpstr>Results</vt:lpstr>
      <vt:lpstr>Results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 of Socioeconomic factor on Average ACT/SAT score </dc:title>
  <dc:creator>parsa rahimi</dc:creator>
  <cp:lastModifiedBy>parsa rahimi</cp:lastModifiedBy>
  <cp:revision>1</cp:revision>
  <dcterms:created xsi:type="dcterms:W3CDTF">2024-05-07T06:03:08Z</dcterms:created>
  <dcterms:modified xsi:type="dcterms:W3CDTF">2024-05-07T06:57:10Z</dcterms:modified>
</cp:coreProperties>
</file>