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5"/>
  </p:notesMasterIdLst>
  <p:handoutMasterIdLst>
    <p:handoutMasterId r:id="rId16"/>
  </p:handoutMasterIdLst>
  <p:sldIdLst>
    <p:sldId id="269" r:id="rId2"/>
    <p:sldId id="270" r:id="rId3"/>
    <p:sldId id="271" r:id="rId4"/>
    <p:sldId id="274" r:id="rId5"/>
    <p:sldId id="275" r:id="rId6"/>
    <p:sldId id="273" r:id="rId7"/>
    <p:sldId id="276" r:id="rId8"/>
    <p:sldId id="277" r:id="rId9"/>
    <p:sldId id="278" r:id="rId10"/>
    <p:sldId id="279" r:id="rId11"/>
    <p:sldId id="280" r:id="rId12"/>
    <p:sldId id="263" r:id="rId13"/>
    <p:sldId id="281" r:id="rId1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114" d="100"/>
          <a:sy n="114" d="100"/>
        </p:scale>
        <p:origin x="474" y="114"/>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8/29/2020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8/29/2020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11</a:t>
            </a:fld>
            <a:endParaRPr lang="en-US"/>
          </a:p>
        </p:txBody>
      </p:sp>
    </p:spTree>
    <p:extLst>
      <p:ext uri="{BB962C8B-B14F-4D97-AF65-F5344CB8AC3E}">
        <p14:creationId xmlns:p14="http://schemas.microsoft.com/office/powerpoint/2010/main" val="7428414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12</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13</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617489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13134522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409906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6</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7</a:t>
            </a:fld>
            <a:endParaRPr lang="en-US"/>
          </a:p>
        </p:txBody>
      </p:sp>
    </p:spTree>
    <p:extLst>
      <p:ext uri="{BB962C8B-B14F-4D97-AF65-F5344CB8AC3E}">
        <p14:creationId xmlns:p14="http://schemas.microsoft.com/office/powerpoint/2010/main" val="2061650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8</a:t>
            </a:fld>
            <a:endParaRPr lang="en-US"/>
          </a:p>
        </p:txBody>
      </p:sp>
    </p:spTree>
    <p:extLst>
      <p:ext uri="{BB962C8B-B14F-4D97-AF65-F5344CB8AC3E}">
        <p14:creationId xmlns:p14="http://schemas.microsoft.com/office/powerpoint/2010/main" val="28774648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9</a:t>
            </a:fld>
            <a:endParaRPr lang="en-US"/>
          </a:p>
        </p:txBody>
      </p:sp>
    </p:spTree>
    <p:extLst>
      <p:ext uri="{BB962C8B-B14F-4D97-AF65-F5344CB8AC3E}">
        <p14:creationId xmlns:p14="http://schemas.microsoft.com/office/powerpoint/2010/main" val="32553770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10</a:t>
            </a:fld>
            <a:endParaRPr lang="en-US"/>
          </a:p>
        </p:txBody>
      </p:sp>
    </p:spTree>
    <p:extLst>
      <p:ext uri="{BB962C8B-B14F-4D97-AF65-F5344CB8AC3E}">
        <p14:creationId xmlns:p14="http://schemas.microsoft.com/office/powerpoint/2010/main" val="2959656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8/29/2020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8/29/2020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8/29/2020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8/29/2020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8/29/2020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8/29/2020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8/29/2020</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8/29/2020</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8/29/2020</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8/29/2020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8/29/2020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8/29/2020</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List_of_postal_codes_of_Canada:_M"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lstStyle/>
          <a:p>
            <a:pPr algn="ctr"/>
            <a:r>
              <a:rPr lang="en-IN" b="1" dirty="0"/>
              <a:t>The Battle of Neighbourhoods</a:t>
            </a:r>
            <a:endParaRPr lang="en-US" dirty="0"/>
          </a:p>
        </p:txBody>
      </p:sp>
      <p:sp>
        <p:nvSpPr>
          <p:cNvPr id="5" name="Subtitle 4"/>
          <p:cNvSpPr>
            <a:spLocks noGrp="1"/>
          </p:cNvSpPr>
          <p:nvPr>
            <p:ph type="subTitle" idx="1"/>
          </p:nvPr>
        </p:nvSpPr>
        <p:spPr>
          <a:xfrm>
            <a:off x="9262764" y="5733256"/>
            <a:ext cx="2644550" cy="632048"/>
          </a:xfrm>
        </p:spPr>
        <p:txBody>
          <a:bodyPr>
            <a:normAutofit lnSpcReduction="10000"/>
          </a:bodyPr>
          <a:lstStyle/>
          <a:p>
            <a:r>
              <a:rPr lang="en-US" dirty="0"/>
              <a:t>By,</a:t>
            </a:r>
          </a:p>
          <a:p>
            <a:r>
              <a:rPr lang="en-US" dirty="0"/>
              <a:t>Parshad Sabara</a:t>
            </a:r>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Results</a:t>
            </a:r>
            <a:endParaRPr lang="en-IN" dirty="0"/>
          </a:p>
        </p:txBody>
      </p:sp>
      <p:sp>
        <p:nvSpPr>
          <p:cNvPr id="6" name="Content Placeholder 5"/>
          <p:cNvSpPr>
            <a:spLocks noGrp="1"/>
          </p:cNvSpPr>
          <p:nvPr>
            <p:ph sz="half" idx="1"/>
          </p:nvPr>
        </p:nvSpPr>
        <p:spPr>
          <a:xfrm>
            <a:off x="189756" y="1268760"/>
            <a:ext cx="11809312" cy="5400600"/>
          </a:xfrm>
        </p:spPr>
        <p:txBody>
          <a:bodyPr>
            <a:normAutofit/>
          </a:bodyPr>
          <a:lstStyle/>
          <a:p>
            <a:r>
              <a:rPr lang="en-US" b="1" dirty="0"/>
              <a:t>Average Housing Price by Clusters in Scarborough</a:t>
            </a:r>
          </a:p>
        </p:txBody>
      </p:sp>
      <p:pic>
        <p:nvPicPr>
          <p:cNvPr id="8" name="Picture 7">
            <a:extLst>
              <a:ext uri="{FF2B5EF4-FFF2-40B4-BE49-F238E27FC236}">
                <a16:creationId xmlns:a16="http://schemas.microsoft.com/office/drawing/2014/main" id="{C1FC820F-0EFE-4F89-9AA7-CF1A07643690}"/>
              </a:ext>
            </a:extLst>
          </p:cNvPr>
          <p:cNvPicPr>
            <a:picLocks noChangeAspect="1"/>
          </p:cNvPicPr>
          <p:nvPr/>
        </p:nvPicPr>
        <p:blipFill>
          <a:blip r:embed="rId3"/>
          <a:stretch>
            <a:fillRect/>
          </a:stretch>
        </p:blipFill>
        <p:spPr>
          <a:xfrm>
            <a:off x="2677093" y="1698927"/>
            <a:ext cx="6834638" cy="5173067"/>
          </a:xfrm>
          <a:prstGeom prst="rect">
            <a:avLst/>
          </a:prstGeom>
        </p:spPr>
      </p:pic>
    </p:spTree>
    <p:extLst>
      <p:ext uri="{BB962C8B-B14F-4D97-AF65-F5344CB8AC3E}">
        <p14:creationId xmlns:p14="http://schemas.microsoft.com/office/powerpoint/2010/main" val="1641694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Results</a:t>
            </a:r>
            <a:endParaRPr lang="en-IN" dirty="0"/>
          </a:p>
        </p:txBody>
      </p:sp>
      <p:sp>
        <p:nvSpPr>
          <p:cNvPr id="6" name="Content Placeholder 5"/>
          <p:cNvSpPr>
            <a:spLocks noGrp="1"/>
          </p:cNvSpPr>
          <p:nvPr>
            <p:ph sz="half" idx="1"/>
          </p:nvPr>
        </p:nvSpPr>
        <p:spPr>
          <a:xfrm>
            <a:off x="189756" y="1268760"/>
            <a:ext cx="11809312" cy="5400600"/>
          </a:xfrm>
        </p:spPr>
        <p:txBody>
          <a:bodyPr>
            <a:normAutofit/>
          </a:bodyPr>
          <a:lstStyle/>
          <a:p>
            <a:r>
              <a:rPr lang="en-US" b="1" dirty="0"/>
              <a:t>School Ratings by Clusters in Scarborough</a:t>
            </a:r>
          </a:p>
        </p:txBody>
      </p:sp>
      <p:pic>
        <p:nvPicPr>
          <p:cNvPr id="3" name="Picture 2">
            <a:extLst>
              <a:ext uri="{FF2B5EF4-FFF2-40B4-BE49-F238E27FC236}">
                <a16:creationId xmlns:a16="http://schemas.microsoft.com/office/drawing/2014/main" id="{1E125BC1-28A3-4AD8-9F64-23EE7241B148}"/>
              </a:ext>
            </a:extLst>
          </p:cNvPr>
          <p:cNvPicPr>
            <a:picLocks noChangeAspect="1"/>
          </p:cNvPicPr>
          <p:nvPr/>
        </p:nvPicPr>
        <p:blipFill>
          <a:blip r:embed="rId3"/>
          <a:stretch>
            <a:fillRect/>
          </a:stretch>
        </p:blipFill>
        <p:spPr>
          <a:xfrm>
            <a:off x="2886276" y="1774545"/>
            <a:ext cx="6416271" cy="5083455"/>
          </a:xfrm>
          <a:prstGeom prst="rect">
            <a:avLst/>
          </a:prstGeom>
        </p:spPr>
      </p:pic>
    </p:spTree>
    <p:extLst>
      <p:ext uri="{BB962C8B-B14F-4D97-AF65-F5344CB8AC3E}">
        <p14:creationId xmlns:p14="http://schemas.microsoft.com/office/powerpoint/2010/main" val="2769344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normAutofit/>
          </a:bodyPr>
          <a:lstStyle/>
          <a:p>
            <a:pPr algn="ctr"/>
            <a:r>
              <a:rPr lang="en-IN" b="1" dirty="0"/>
              <a:t>Discussion</a:t>
            </a:r>
            <a:endParaRPr lang="en-US" dirty="0"/>
          </a:p>
        </p:txBody>
      </p:sp>
      <p:sp>
        <p:nvSpPr>
          <p:cNvPr id="9" name="Content Placeholder 8"/>
          <p:cNvSpPr>
            <a:spLocks noGrp="1"/>
          </p:cNvSpPr>
          <p:nvPr>
            <p:ph idx="1"/>
          </p:nvPr>
        </p:nvSpPr>
        <p:spPr>
          <a:xfrm>
            <a:off x="261764" y="1196752"/>
            <a:ext cx="11737304" cy="5328592"/>
          </a:xfrm>
        </p:spPr>
        <p:txBody>
          <a:bodyPr>
            <a:normAutofit/>
          </a:bodyPr>
          <a:lstStyle/>
          <a:p>
            <a:r>
              <a:rPr lang="en-US" b="1" dirty="0"/>
              <a:t>Problem Which Tried to Solve:</a:t>
            </a:r>
          </a:p>
          <a:p>
            <a:r>
              <a:rPr lang="en-US" dirty="0"/>
              <a:t>The major purpose of this project, is to suggest a better neighborhood in a new city for the person who are </a:t>
            </a:r>
            <a:r>
              <a:rPr lang="en-US" dirty="0" err="1"/>
              <a:t>shiffting</a:t>
            </a:r>
            <a:r>
              <a:rPr lang="en-US" dirty="0"/>
              <a:t> there. Social presence in society in terms of like minded people. Connectivity to the airport, bus stand, city center, markets and other daily needs things nearby.</a:t>
            </a:r>
          </a:p>
          <a:p>
            <a:r>
              <a:rPr lang="en-US" dirty="0"/>
              <a:t>Sorted list of house in terms of housing prices in a ascending or descending order</a:t>
            </a:r>
          </a:p>
          <a:p>
            <a:r>
              <a:rPr lang="en-US" dirty="0"/>
              <a:t>Sorted list of schools in terms of location, fees, rating and reviews</a:t>
            </a:r>
          </a:p>
          <a:p>
            <a:pPr marL="45720" indent="0">
              <a:buNone/>
            </a:pPr>
            <a:endParaRPr lang="en-US" b="1" dirty="0"/>
          </a:p>
        </p:txBody>
      </p:sp>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normAutofit/>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a:bodyPr>
          <a:lstStyle/>
          <a:p>
            <a:r>
              <a:rPr lang="en-US" dirty="0"/>
              <a:t>In this project, using k-means cluster algorithm I separated the neighborhood into 10(Ten) different clusters and for 103 different </a:t>
            </a:r>
            <a:r>
              <a:rPr lang="en-US" dirty="0" err="1"/>
              <a:t>lattitude</a:t>
            </a:r>
            <a:r>
              <a:rPr lang="en-US" dirty="0"/>
              <a:t> and </a:t>
            </a:r>
            <a:r>
              <a:rPr lang="en-US" dirty="0" err="1"/>
              <a:t>logitude</a:t>
            </a:r>
            <a:r>
              <a:rPr lang="en-US" dirty="0"/>
              <a:t> from dataset, which have very-similar neighborhoods around them. Using the charts above results presented to a particular neighborhood based on average house prices and school rating have been made.</a:t>
            </a:r>
          </a:p>
          <a:p>
            <a:r>
              <a:rPr lang="en-US" dirty="0"/>
              <a:t>I feel rewarded with the efforts and believe this course with all the topics covered is well worthy of appreciation. This project has shown me a practical application to resolve a real situation that has impacting personal and financial impact using Data Science tools. The mapping with Folium is a very powerful technique to consolidate information and make the analysis and decision better with confidence.</a:t>
            </a:r>
          </a:p>
        </p:txBody>
      </p:sp>
    </p:spTree>
    <p:extLst>
      <p:ext uri="{BB962C8B-B14F-4D97-AF65-F5344CB8AC3E}">
        <p14:creationId xmlns:p14="http://schemas.microsoft.com/office/powerpoint/2010/main" val="154005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fontScale="85000" lnSpcReduction="10000"/>
          </a:bodyPr>
          <a:lstStyle/>
          <a:p>
            <a:r>
              <a:rPr lang="en-US" dirty="0"/>
              <a:t>The purpose of this Project is to help people in exploring better facilities around their neighborhood. It will help people making smart and efficient decision on selecting great neighborhood out of numbers of other neighborhoods in Scarborough, </a:t>
            </a:r>
            <a:r>
              <a:rPr lang="en-US" dirty="0" err="1"/>
              <a:t>Toranto</a:t>
            </a:r>
            <a:r>
              <a:rPr lang="en-US" dirty="0"/>
              <a:t>.</a:t>
            </a:r>
          </a:p>
          <a:p>
            <a:r>
              <a:rPr lang="en-US" dirty="0"/>
              <a:t>Lots of people are migrating to various states of Canada and needed lots of research for good housing prices and reputed schools for their children. This project is for those people who are looking for better neighborhoods. For ease of accessing to Cafe, School, Super market, medical shops, grocery shops, mall, theatre, hospital, like minded people, etc.</a:t>
            </a:r>
          </a:p>
          <a:p>
            <a:r>
              <a:rPr lang="en-US" dirty="0"/>
              <a:t>This Project aim to create an analysis of features for a people migrating to Scarborough to search a best neighborhood as a comparative analysis between neighborhoods. The features include median housing price and better school according to ratings, crime rates of that particular area, road connectivity, weather conditions, good management for emergency, water resources both </a:t>
            </a:r>
            <a:r>
              <a:rPr lang="en-US" dirty="0" err="1"/>
              <a:t>freash</a:t>
            </a:r>
            <a:r>
              <a:rPr lang="en-US" dirty="0"/>
              <a:t> and waste water and excrement conveyed in sewers and recreational facilities.</a:t>
            </a:r>
          </a:p>
          <a:p>
            <a:r>
              <a:rPr lang="en-US" dirty="0"/>
              <a:t>It will help people to get awareness of the area and neighborhood before moving to a new city, state, country or place for their work or to start a new fresh life.</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Data selection</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r>
              <a:rPr lang="en-US" dirty="0"/>
              <a:t>Data Link: </a:t>
            </a:r>
            <a:r>
              <a:rPr lang="en-US" u="sng" dirty="0">
                <a:hlinkClick r:id="rId3"/>
              </a:rPr>
              <a:t>https://en.wikipedia.org/wiki/List_of_postal_codes_of_Canada:_M</a:t>
            </a:r>
            <a:endParaRPr lang="en-US" dirty="0"/>
          </a:p>
          <a:p>
            <a:r>
              <a:rPr lang="en-US" dirty="0"/>
              <a:t>Will use Scarborough dataset which we scrapped from </a:t>
            </a:r>
            <a:r>
              <a:rPr lang="en-US" dirty="0" err="1"/>
              <a:t>wikipedia</a:t>
            </a:r>
            <a:r>
              <a:rPr lang="en-US" dirty="0"/>
              <a:t> on Week 3. Dataset consisting of latitude and longitude, zip codes.</a:t>
            </a: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Data selection</a:t>
            </a:r>
            <a:endParaRPr lang="en-IN" dirty="0"/>
          </a:p>
        </p:txBody>
      </p:sp>
      <p:sp>
        <p:nvSpPr>
          <p:cNvPr id="2" name="Content Placeholder 1"/>
          <p:cNvSpPr>
            <a:spLocks noGrp="1"/>
          </p:cNvSpPr>
          <p:nvPr>
            <p:ph sz="half" idx="1"/>
          </p:nvPr>
        </p:nvSpPr>
        <p:spPr>
          <a:xfrm>
            <a:off x="621804" y="1628800"/>
            <a:ext cx="10729192" cy="4824536"/>
          </a:xfrm>
        </p:spPr>
        <p:txBody>
          <a:bodyPr>
            <a:normAutofit fontScale="92500" lnSpcReduction="10000"/>
          </a:bodyPr>
          <a:lstStyle/>
          <a:p>
            <a:pPr>
              <a:spcBef>
                <a:spcPts val="600"/>
              </a:spcBef>
            </a:pPr>
            <a:r>
              <a:rPr lang="en-IN" sz="1600" b="1" dirty="0"/>
              <a:t>Foursquare API Data:</a:t>
            </a:r>
          </a:p>
          <a:p>
            <a:pPr>
              <a:spcBef>
                <a:spcPts val="600"/>
              </a:spcBef>
            </a:pPr>
            <a:r>
              <a:rPr lang="en-US" sz="1600" dirty="0"/>
              <a:t>We will need data about different venues in different neighborhoods of that specific borough. In order to gain that information we will use "Foursquare" locational information. Foursquare is a location data provider with information about all manner of venues and events within an area of interest. Such information includes venue names, locations, menus and even photos. As such, the foursquare location platform will be used as the sole data source since all the stated required information can be obtained through the API.</a:t>
            </a:r>
          </a:p>
          <a:p>
            <a:pPr>
              <a:spcBef>
                <a:spcPts val="600"/>
              </a:spcBef>
            </a:pPr>
            <a:r>
              <a:rPr lang="en-US" sz="1600" dirty="0"/>
              <a:t>After finding the list of neighborhoods, we then connect to the Foursquare API to gather information about venues inside each and every neighborhood. For each neighborhood, we have chosen the radius to be 100 meter.</a:t>
            </a:r>
          </a:p>
          <a:p>
            <a:pPr>
              <a:spcBef>
                <a:spcPts val="600"/>
              </a:spcBef>
            </a:pPr>
            <a:r>
              <a:rPr lang="en-US" sz="1600" dirty="0"/>
              <a:t>The data retrieved from Foursquare contained information of venues within a specified distance of the longitude and latitude of the postcodes. The information obtained per venue as follows:</a:t>
            </a:r>
          </a:p>
          <a:p>
            <a:pPr marL="45720" indent="0">
              <a:spcBef>
                <a:spcPts val="600"/>
              </a:spcBef>
              <a:buNone/>
            </a:pPr>
            <a:endParaRPr lang="en-US" sz="1600" dirty="0"/>
          </a:p>
          <a:p>
            <a:pPr marL="388620" indent="-342900">
              <a:spcBef>
                <a:spcPts val="600"/>
              </a:spcBef>
              <a:buFont typeface="+mj-lt"/>
              <a:buAutoNum type="arabicPeriod"/>
            </a:pPr>
            <a:r>
              <a:rPr lang="en-US" sz="1600" dirty="0"/>
              <a:t>Neighborhood</a:t>
            </a:r>
          </a:p>
          <a:p>
            <a:pPr marL="388620" indent="-342900">
              <a:spcBef>
                <a:spcPts val="600"/>
              </a:spcBef>
              <a:buFont typeface="+mj-lt"/>
              <a:buAutoNum type="arabicPeriod"/>
            </a:pPr>
            <a:r>
              <a:rPr lang="en-US" sz="1600" dirty="0"/>
              <a:t>Neighborhood Latitude</a:t>
            </a:r>
          </a:p>
          <a:p>
            <a:pPr marL="388620" indent="-342900">
              <a:spcBef>
                <a:spcPts val="600"/>
              </a:spcBef>
              <a:buFont typeface="+mj-lt"/>
              <a:buAutoNum type="arabicPeriod"/>
            </a:pPr>
            <a:r>
              <a:rPr lang="en-US" sz="1600" dirty="0"/>
              <a:t>Neighborhood Longitude</a:t>
            </a:r>
          </a:p>
          <a:p>
            <a:pPr marL="388620" indent="-342900">
              <a:spcBef>
                <a:spcPts val="600"/>
              </a:spcBef>
              <a:buFont typeface="+mj-lt"/>
              <a:buAutoNum type="arabicPeriod"/>
            </a:pPr>
            <a:r>
              <a:rPr lang="en-US" sz="1600" dirty="0"/>
              <a:t>Venue</a:t>
            </a:r>
          </a:p>
          <a:p>
            <a:pPr marL="388620" indent="-342900">
              <a:spcBef>
                <a:spcPts val="600"/>
              </a:spcBef>
              <a:buFont typeface="+mj-lt"/>
              <a:buAutoNum type="arabicPeriod"/>
            </a:pPr>
            <a:r>
              <a:rPr lang="en-US" sz="1600" dirty="0"/>
              <a:t>Name of the venue e.g. the name of a store or restaurant</a:t>
            </a:r>
          </a:p>
          <a:p>
            <a:pPr marL="388620" indent="-342900">
              <a:spcBef>
                <a:spcPts val="600"/>
              </a:spcBef>
              <a:buFont typeface="+mj-lt"/>
              <a:buAutoNum type="arabicPeriod"/>
            </a:pPr>
            <a:r>
              <a:rPr lang="en-US" sz="1600" dirty="0"/>
              <a:t>Venue Latitude</a:t>
            </a:r>
          </a:p>
          <a:p>
            <a:pPr marL="388620" indent="-342900">
              <a:spcBef>
                <a:spcPts val="600"/>
              </a:spcBef>
              <a:buFont typeface="+mj-lt"/>
              <a:buAutoNum type="arabicPeriod"/>
            </a:pPr>
            <a:r>
              <a:rPr lang="en-US" sz="1600" dirty="0"/>
              <a:t>Venue Longitude</a:t>
            </a:r>
          </a:p>
          <a:p>
            <a:pPr marL="388620" indent="-342900">
              <a:spcBef>
                <a:spcPts val="600"/>
              </a:spcBef>
              <a:buFont typeface="+mj-lt"/>
              <a:buAutoNum type="arabicPeriod"/>
            </a:pPr>
            <a:r>
              <a:rPr lang="en-US" sz="1600" dirty="0"/>
              <a:t>Venue Category</a:t>
            </a:r>
          </a:p>
        </p:txBody>
      </p:sp>
    </p:spTree>
    <p:extLst>
      <p:ext uri="{BB962C8B-B14F-4D97-AF65-F5344CB8AC3E}">
        <p14:creationId xmlns:p14="http://schemas.microsoft.com/office/powerpoint/2010/main" val="1005679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Data selection</a:t>
            </a:r>
            <a:endParaRPr lang="en-IN" dirty="0"/>
          </a:p>
        </p:txBody>
      </p:sp>
      <p:sp>
        <p:nvSpPr>
          <p:cNvPr id="2" name="Content Placeholder 1"/>
          <p:cNvSpPr>
            <a:spLocks noGrp="1"/>
          </p:cNvSpPr>
          <p:nvPr>
            <p:ph sz="half" idx="1"/>
          </p:nvPr>
        </p:nvSpPr>
        <p:spPr>
          <a:xfrm>
            <a:off x="621804" y="1628800"/>
            <a:ext cx="10729192" cy="4824536"/>
          </a:xfrm>
        </p:spPr>
        <p:txBody>
          <a:bodyPr>
            <a:normAutofit/>
          </a:bodyPr>
          <a:lstStyle/>
          <a:p>
            <a:pPr>
              <a:spcBef>
                <a:spcPts val="600"/>
              </a:spcBef>
            </a:pPr>
            <a:r>
              <a:rPr lang="en-IN" b="1" dirty="0"/>
              <a:t>Map of Scarborough</a:t>
            </a:r>
          </a:p>
        </p:txBody>
      </p:sp>
      <p:pic>
        <p:nvPicPr>
          <p:cNvPr id="5" name="Picture 4">
            <a:extLst>
              <a:ext uri="{FF2B5EF4-FFF2-40B4-BE49-F238E27FC236}">
                <a16:creationId xmlns:a16="http://schemas.microsoft.com/office/drawing/2014/main" id="{5168C673-B1F0-4941-948B-C72EE8F78807}"/>
              </a:ext>
            </a:extLst>
          </p:cNvPr>
          <p:cNvPicPr>
            <a:picLocks noChangeAspect="1"/>
          </p:cNvPicPr>
          <p:nvPr/>
        </p:nvPicPr>
        <p:blipFill>
          <a:blip r:embed="rId3"/>
          <a:stretch>
            <a:fillRect/>
          </a:stretch>
        </p:blipFill>
        <p:spPr>
          <a:xfrm>
            <a:off x="675471" y="2373960"/>
            <a:ext cx="10621857" cy="3334215"/>
          </a:xfrm>
          <a:prstGeom prst="rect">
            <a:avLst/>
          </a:prstGeom>
        </p:spPr>
      </p:pic>
    </p:spTree>
    <p:extLst>
      <p:ext uri="{BB962C8B-B14F-4D97-AF65-F5344CB8AC3E}">
        <p14:creationId xmlns:p14="http://schemas.microsoft.com/office/powerpoint/2010/main" val="3060052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a:bodyPr>
          <a:lstStyle/>
          <a:p>
            <a:r>
              <a:rPr lang="en-US" b="1" dirty="0"/>
              <a:t>Clustering Approach:</a:t>
            </a:r>
          </a:p>
          <a:p>
            <a:r>
              <a:rPr lang="en-US" dirty="0"/>
              <a:t>To compare the similarities of two cities, we decided to explore neighborhoods, segment them, and group them into clusters to find similar neighborhoods in a big city like New York and Toronto. To be able to do that, we need to cluster data which is a form of unsupervised machine learning: k-means clustering algorithm.</a:t>
            </a:r>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a:bodyPr>
          <a:lstStyle/>
          <a:p>
            <a:r>
              <a:rPr lang="en-IN" b="1" dirty="0"/>
              <a:t>Using K-Means Clustering Approach</a:t>
            </a:r>
          </a:p>
          <a:p>
            <a:endParaRPr lang="en-US" dirty="0"/>
          </a:p>
        </p:txBody>
      </p:sp>
      <p:pic>
        <p:nvPicPr>
          <p:cNvPr id="3" name="Picture 2">
            <a:extLst>
              <a:ext uri="{FF2B5EF4-FFF2-40B4-BE49-F238E27FC236}">
                <a16:creationId xmlns:a16="http://schemas.microsoft.com/office/drawing/2014/main" id="{52D47824-AF95-4FC7-BD2C-0DB5FBF767EF}"/>
              </a:ext>
            </a:extLst>
          </p:cNvPr>
          <p:cNvPicPr>
            <a:picLocks noChangeAspect="1"/>
          </p:cNvPicPr>
          <p:nvPr/>
        </p:nvPicPr>
        <p:blipFill>
          <a:blip r:embed="rId3"/>
          <a:stretch>
            <a:fillRect/>
          </a:stretch>
        </p:blipFill>
        <p:spPr>
          <a:xfrm>
            <a:off x="693812" y="1780466"/>
            <a:ext cx="10288436" cy="4888894"/>
          </a:xfrm>
          <a:prstGeom prst="rect">
            <a:avLst/>
          </a:prstGeom>
        </p:spPr>
      </p:pic>
    </p:spTree>
    <p:extLst>
      <p:ext uri="{BB962C8B-B14F-4D97-AF65-F5344CB8AC3E}">
        <p14:creationId xmlns:p14="http://schemas.microsoft.com/office/powerpoint/2010/main" val="2795089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a:bodyPr>
          <a:lstStyle/>
          <a:p>
            <a:r>
              <a:rPr lang="en-US" b="1" dirty="0"/>
              <a:t>Most Common venues near Neighborhood</a:t>
            </a:r>
          </a:p>
        </p:txBody>
      </p:sp>
      <p:pic>
        <p:nvPicPr>
          <p:cNvPr id="3" name="Picture 2">
            <a:extLst>
              <a:ext uri="{FF2B5EF4-FFF2-40B4-BE49-F238E27FC236}">
                <a16:creationId xmlns:a16="http://schemas.microsoft.com/office/drawing/2014/main" id="{0310527D-F427-4EEE-A11C-D92D282E5053}"/>
              </a:ext>
            </a:extLst>
          </p:cNvPr>
          <p:cNvPicPr>
            <a:picLocks noChangeAspect="1"/>
          </p:cNvPicPr>
          <p:nvPr/>
        </p:nvPicPr>
        <p:blipFill>
          <a:blip r:embed="rId3"/>
          <a:stretch>
            <a:fillRect/>
          </a:stretch>
        </p:blipFill>
        <p:spPr>
          <a:xfrm>
            <a:off x="2123190" y="1700808"/>
            <a:ext cx="7942443" cy="5079385"/>
          </a:xfrm>
          <a:prstGeom prst="rect">
            <a:avLst/>
          </a:prstGeom>
        </p:spPr>
      </p:pic>
    </p:spTree>
    <p:extLst>
      <p:ext uri="{BB962C8B-B14F-4D97-AF65-F5344CB8AC3E}">
        <p14:creationId xmlns:p14="http://schemas.microsoft.com/office/powerpoint/2010/main" val="3928376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Results</a:t>
            </a:r>
            <a:endParaRPr lang="en-IN" dirty="0"/>
          </a:p>
        </p:txBody>
      </p:sp>
      <p:sp>
        <p:nvSpPr>
          <p:cNvPr id="6" name="Content Placeholder 5"/>
          <p:cNvSpPr>
            <a:spLocks noGrp="1"/>
          </p:cNvSpPr>
          <p:nvPr>
            <p:ph sz="half" idx="1"/>
          </p:nvPr>
        </p:nvSpPr>
        <p:spPr>
          <a:xfrm>
            <a:off x="189756" y="1268760"/>
            <a:ext cx="11809312" cy="5400600"/>
          </a:xfrm>
        </p:spPr>
        <p:txBody>
          <a:bodyPr>
            <a:normAutofit/>
          </a:bodyPr>
          <a:lstStyle/>
          <a:p>
            <a:r>
              <a:rPr lang="en-US" b="1" dirty="0"/>
              <a:t>Map of Clusters in Scarborough</a:t>
            </a:r>
          </a:p>
        </p:txBody>
      </p:sp>
      <p:pic>
        <p:nvPicPr>
          <p:cNvPr id="4" name="Picture 3">
            <a:extLst>
              <a:ext uri="{FF2B5EF4-FFF2-40B4-BE49-F238E27FC236}">
                <a16:creationId xmlns:a16="http://schemas.microsoft.com/office/drawing/2014/main" id="{AB53DE89-894B-4283-81D0-45D64A21E593}"/>
              </a:ext>
            </a:extLst>
          </p:cNvPr>
          <p:cNvPicPr>
            <a:picLocks noChangeAspect="1"/>
          </p:cNvPicPr>
          <p:nvPr/>
        </p:nvPicPr>
        <p:blipFill>
          <a:blip r:embed="rId3"/>
          <a:stretch>
            <a:fillRect/>
          </a:stretch>
        </p:blipFill>
        <p:spPr>
          <a:xfrm>
            <a:off x="1695202" y="1691324"/>
            <a:ext cx="8798420" cy="4982238"/>
          </a:xfrm>
          <a:prstGeom prst="rect">
            <a:avLst/>
          </a:prstGeom>
        </p:spPr>
      </p:pic>
    </p:spTree>
    <p:extLst>
      <p:ext uri="{BB962C8B-B14F-4D97-AF65-F5344CB8AC3E}">
        <p14:creationId xmlns:p14="http://schemas.microsoft.com/office/powerpoint/2010/main" val="3039100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130</TotalTime>
  <Words>962</Words>
  <Application>Microsoft Office PowerPoint</Application>
  <PresentationFormat>Custom</PresentationFormat>
  <Paragraphs>72</Paragraphs>
  <Slides>13</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Century Gothic</vt:lpstr>
      <vt:lpstr>World country report presentation</vt:lpstr>
      <vt:lpstr>The Battle of Neighbourhoods</vt:lpstr>
      <vt:lpstr>Introduction: </vt:lpstr>
      <vt:lpstr>Data selection</vt:lpstr>
      <vt:lpstr>Data selection</vt:lpstr>
      <vt:lpstr>Data selection</vt:lpstr>
      <vt:lpstr>Methodology</vt:lpstr>
      <vt:lpstr>Methodology</vt:lpstr>
      <vt:lpstr>Methodology</vt:lpstr>
      <vt:lpstr>Results</vt:lpstr>
      <vt:lpstr>Results</vt:lpstr>
      <vt:lpstr>Results</vt:lpstr>
      <vt:lpstr>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Parshad Sabara</cp:lastModifiedBy>
  <cp:revision>8</cp:revision>
  <dcterms:created xsi:type="dcterms:W3CDTF">2020-01-05T08:05:09Z</dcterms:created>
  <dcterms:modified xsi:type="dcterms:W3CDTF">2020-08-29T14:49:49Z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