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4" r:id="rId7"/>
    <p:sldId id="268" r:id="rId8"/>
    <p:sldId id="263" r:id="rId9"/>
    <p:sldId id="257" r:id="rId10"/>
    <p:sldId id="266" r:id="rId11"/>
    <p:sldId id="267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aveen\PostDoc@SIT\SIT2024\MI_TimeAttention\document\performance_analysis_comparis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raveen\PostDoc@SIT\SIT2024\MI_TimeAttention\document\performance_analysis_compari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6480822961646E-2"/>
          <c:y val="3.3152501506931886E-2"/>
          <c:w val="0.93869433155532966"/>
          <c:h val="0.9122415077862102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Sheet3!$B$2:$B$15</c:f>
              <c:numCache>
                <c:formatCode>General</c:formatCode>
                <c:ptCount val="14"/>
                <c:pt idx="0">
                  <c:v>54.17</c:v>
                </c:pt>
                <c:pt idx="1">
                  <c:v>52.08</c:v>
                </c:pt>
                <c:pt idx="2">
                  <c:v>64.58</c:v>
                </c:pt>
                <c:pt idx="3">
                  <c:v>60.42</c:v>
                </c:pt>
                <c:pt idx="4">
                  <c:v>66.67</c:v>
                </c:pt>
                <c:pt idx="5">
                  <c:v>58.33</c:v>
                </c:pt>
                <c:pt idx="6">
                  <c:v>52.08</c:v>
                </c:pt>
                <c:pt idx="7">
                  <c:v>56.25</c:v>
                </c:pt>
                <c:pt idx="8">
                  <c:v>58.33</c:v>
                </c:pt>
                <c:pt idx="9">
                  <c:v>60.42</c:v>
                </c:pt>
                <c:pt idx="10">
                  <c:v>68.75</c:v>
                </c:pt>
                <c:pt idx="11">
                  <c:v>60.42</c:v>
                </c:pt>
                <c:pt idx="12">
                  <c:v>54.17</c:v>
                </c:pt>
                <c:pt idx="13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7C-42BF-B9E9-8150AC312557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Sheet3!$C$2:$C$15</c:f>
              <c:numCache>
                <c:formatCode>General</c:formatCode>
                <c:ptCount val="14"/>
                <c:pt idx="0">
                  <c:v>71.111111109999996</c:v>
                </c:pt>
                <c:pt idx="1">
                  <c:v>86</c:v>
                </c:pt>
                <c:pt idx="2">
                  <c:v>72.888888890000004</c:v>
                </c:pt>
                <c:pt idx="3">
                  <c:v>73.111111109999996</c:v>
                </c:pt>
                <c:pt idx="4">
                  <c:v>75.111111109999996</c:v>
                </c:pt>
                <c:pt idx="5">
                  <c:v>65.111111109999996</c:v>
                </c:pt>
                <c:pt idx="6">
                  <c:v>55.111111110000003</c:v>
                </c:pt>
                <c:pt idx="7">
                  <c:v>69.333333330000002</c:v>
                </c:pt>
                <c:pt idx="8">
                  <c:v>58.222222219999999</c:v>
                </c:pt>
                <c:pt idx="9">
                  <c:v>56.888888889999997</c:v>
                </c:pt>
                <c:pt idx="10">
                  <c:v>62.888888889999997</c:v>
                </c:pt>
                <c:pt idx="11">
                  <c:v>52.222222219999999</c:v>
                </c:pt>
                <c:pt idx="12">
                  <c:v>62.444444439999998</c:v>
                </c:pt>
                <c:pt idx="13">
                  <c:v>65.111111109999996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7C-42BF-B9E9-8150AC312557}"/>
            </c:ext>
          </c:extLst>
        </c:ser>
        <c:ser>
          <c:idx val="2"/>
          <c:order val="2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Sheet3!$D$2:$D$15</c:f>
              <c:numCache>
                <c:formatCode>General</c:formatCode>
                <c:ptCount val="14"/>
                <c:pt idx="0">
                  <c:v>66.888888890000004</c:v>
                </c:pt>
                <c:pt idx="1">
                  <c:v>69.111111109999996</c:v>
                </c:pt>
                <c:pt idx="2">
                  <c:v>73.333333330000002</c:v>
                </c:pt>
                <c:pt idx="3">
                  <c:v>62.666666669999998</c:v>
                </c:pt>
                <c:pt idx="4">
                  <c:v>68.666666669999998</c:v>
                </c:pt>
                <c:pt idx="5">
                  <c:v>62.222222219999999</c:v>
                </c:pt>
                <c:pt idx="6">
                  <c:v>46</c:v>
                </c:pt>
                <c:pt idx="7">
                  <c:v>78</c:v>
                </c:pt>
                <c:pt idx="8">
                  <c:v>56</c:v>
                </c:pt>
                <c:pt idx="9">
                  <c:v>56.444444439999998</c:v>
                </c:pt>
                <c:pt idx="10">
                  <c:v>67.111111109999996</c:v>
                </c:pt>
                <c:pt idx="11">
                  <c:v>69.111111109999996</c:v>
                </c:pt>
                <c:pt idx="12">
                  <c:v>68.888888890000004</c:v>
                </c:pt>
                <c:pt idx="13">
                  <c:v>52.444444439999998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7C-42BF-B9E9-8150AC312557}"/>
            </c:ext>
          </c:extLst>
        </c:ser>
        <c:ser>
          <c:idx val="3"/>
          <c:order val="3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Sheet3!$E$2:$E$15</c:f>
              <c:numCache>
                <c:formatCode>General</c:formatCode>
                <c:ptCount val="14"/>
                <c:pt idx="0">
                  <c:v>56</c:v>
                </c:pt>
                <c:pt idx="1">
                  <c:v>67.333333330000002</c:v>
                </c:pt>
                <c:pt idx="2">
                  <c:v>79.111111109999996</c:v>
                </c:pt>
                <c:pt idx="3">
                  <c:v>74.888888890000004</c:v>
                </c:pt>
                <c:pt idx="4">
                  <c:v>73.555555560000002</c:v>
                </c:pt>
                <c:pt idx="5">
                  <c:v>79.555555560000002</c:v>
                </c:pt>
                <c:pt idx="6">
                  <c:v>54.222222219999999</c:v>
                </c:pt>
                <c:pt idx="7">
                  <c:v>75.333333330000002</c:v>
                </c:pt>
                <c:pt idx="8">
                  <c:v>56.222222219999999</c:v>
                </c:pt>
                <c:pt idx="9">
                  <c:v>58.222222219999999</c:v>
                </c:pt>
                <c:pt idx="10">
                  <c:v>54.888888889999997</c:v>
                </c:pt>
                <c:pt idx="11">
                  <c:v>70.666666669999998</c:v>
                </c:pt>
                <c:pt idx="12">
                  <c:v>48.222222219999999</c:v>
                </c:pt>
                <c:pt idx="13">
                  <c:v>75.555555560000002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B7C-42BF-B9E9-8150AC312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809023"/>
        <c:axId val="621809503"/>
      </c:barChart>
      <c:catAx>
        <c:axId val="62180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503"/>
        <c:crosses val="autoZero"/>
        <c:auto val="1"/>
        <c:lblAlgn val="ctr"/>
        <c:lblOffset val="100"/>
        <c:noMultiLvlLbl val="0"/>
      </c:catAx>
      <c:valAx>
        <c:axId val="62180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7525915989331975"/>
          <c:y val="0.13817995851784351"/>
          <c:w val="0.29755625724449419"/>
          <c:h val="4.78319674326423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786480822961646E-2"/>
          <c:y val="3.3152501506931886E-2"/>
          <c:w val="0.93869433155532966"/>
          <c:h val="0.91224150778621027"/>
        </c:manualLayout>
      </c:layout>
      <c:barChart>
        <c:barDir val="col"/>
        <c:grouping val="clustered"/>
        <c:varyColors val="0"/>
        <c:ser>
          <c:idx val="4"/>
          <c:order val="0"/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Sheet3!$F$2:$F$15</c:f>
              <c:numCache>
                <c:formatCode>0.00</c:formatCode>
                <c:ptCount val="14"/>
                <c:pt idx="0">
                  <c:v>50</c:v>
                </c:pt>
                <c:pt idx="1">
                  <c:v>52.08</c:v>
                </c:pt>
                <c:pt idx="2">
                  <c:v>54.17</c:v>
                </c:pt>
                <c:pt idx="3">
                  <c:v>50</c:v>
                </c:pt>
                <c:pt idx="4">
                  <c:v>50</c:v>
                </c:pt>
                <c:pt idx="5">
                  <c:v>50</c:v>
                </c:pt>
                <c:pt idx="6">
                  <c:v>58.33</c:v>
                </c:pt>
                <c:pt idx="7">
                  <c:v>54.17</c:v>
                </c:pt>
                <c:pt idx="8">
                  <c:v>62.5</c:v>
                </c:pt>
                <c:pt idx="9">
                  <c:v>52.08</c:v>
                </c:pt>
                <c:pt idx="10">
                  <c:v>50</c:v>
                </c:pt>
                <c:pt idx="11">
                  <c:v>39.58</c:v>
                </c:pt>
                <c:pt idx="12">
                  <c:v>52.08</c:v>
                </c:pt>
                <c:pt idx="13">
                  <c:v>45.83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8-4331-B2F0-8A316EEDE3CA}"/>
            </c:ext>
          </c:extLst>
        </c:ser>
        <c:ser>
          <c:idx val="0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Sheet3!$B$2:$B$15</c:f>
              <c:numCache>
                <c:formatCode>General</c:formatCode>
                <c:ptCount val="14"/>
                <c:pt idx="0">
                  <c:v>54.17</c:v>
                </c:pt>
                <c:pt idx="1">
                  <c:v>52.08</c:v>
                </c:pt>
                <c:pt idx="2">
                  <c:v>64.58</c:v>
                </c:pt>
                <c:pt idx="3">
                  <c:v>60.42</c:v>
                </c:pt>
                <c:pt idx="4">
                  <c:v>66.67</c:v>
                </c:pt>
                <c:pt idx="5">
                  <c:v>58.33</c:v>
                </c:pt>
                <c:pt idx="6">
                  <c:v>52.08</c:v>
                </c:pt>
                <c:pt idx="7">
                  <c:v>56.25</c:v>
                </c:pt>
                <c:pt idx="8">
                  <c:v>58.33</c:v>
                </c:pt>
                <c:pt idx="9">
                  <c:v>60.42</c:v>
                </c:pt>
                <c:pt idx="10">
                  <c:v>68.75</c:v>
                </c:pt>
                <c:pt idx="11">
                  <c:v>60.42</c:v>
                </c:pt>
                <c:pt idx="12">
                  <c:v>54.17</c:v>
                </c:pt>
                <c:pt idx="13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8-4331-B2F0-8A316EEDE3CA}"/>
            </c:ext>
          </c:extLst>
        </c:ser>
        <c:ser>
          <c:idx val="1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Sheet3!$C$2:$C$15</c:f>
              <c:numCache>
                <c:formatCode>General</c:formatCode>
                <c:ptCount val="14"/>
                <c:pt idx="0">
                  <c:v>71.111111109999996</c:v>
                </c:pt>
                <c:pt idx="1">
                  <c:v>86</c:v>
                </c:pt>
                <c:pt idx="2">
                  <c:v>72.888888890000004</c:v>
                </c:pt>
                <c:pt idx="3">
                  <c:v>73.111111109999996</c:v>
                </c:pt>
                <c:pt idx="4">
                  <c:v>75.111111109999996</c:v>
                </c:pt>
                <c:pt idx="5">
                  <c:v>65.111111109999996</c:v>
                </c:pt>
                <c:pt idx="6">
                  <c:v>55.111111110000003</c:v>
                </c:pt>
                <c:pt idx="7">
                  <c:v>69.333333330000002</c:v>
                </c:pt>
                <c:pt idx="8">
                  <c:v>58.222222219999999</c:v>
                </c:pt>
                <c:pt idx="9">
                  <c:v>56.888888889999997</c:v>
                </c:pt>
                <c:pt idx="10">
                  <c:v>62.888888889999997</c:v>
                </c:pt>
                <c:pt idx="11">
                  <c:v>52.222222219999999</c:v>
                </c:pt>
                <c:pt idx="12">
                  <c:v>62.444444439999998</c:v>
                </c:pt>
                <c:pt idx="13">
                  <c:v>65.111111109999996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558-4331-B2F0-8A316EEDE3CA}"/>
            </c:ext>
          </c:extLst>
        </c:ser>
        <c:ser>
          <c:idx val="2"/>
          <c:order val="3"/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Sheet3!$D$2:$D$15</c:f>
              <c:numCache>
                <c:formatCode>General</c:formatCode>
                <c:ptCount val="14"/>
                <c:pt idx="0">
                  <c:v>66.888888890000004</c:v>
                </c:pt>
                <c:pt idx="1">
                  <c:v>69.111111109999996</c:v>
                </c:pt>
                <c:pt idx="2">
                  <c:v>73.333333330000002</c:v>
                </c:pt>
                <c:pt idx="3">
                  <c:v>62.666666669999998</c:v>
                </c:pt>
                <c:pt idx="4">
                  <c:v>68.666666669999998</c:v>
                </c:pt>
                <c:pt idx="5">
                  <c:v>62.222222219999999</c:v>
                </c:pt>
                <c:pt idx="6">
                  <c:v>46</c:v>
                </c:pt>
                <c:pt idx="7">
                  <c:v>78</c:v>
                </c:pt>
                <c:pt idx="8">
                  <c:v>56</c:v>
                </c:pt>
                <c:pt idx="9">
                  <c:v>56.444444439999998</c:v>
                </c:pt>
                <c:pt idx="10">
                  <c:v>67.111111109999996</c:v>
                </c:pt>
                <c:pt idx="11">
                  <c:v>69.111111109999996</c:v>
                </c:pt>
                <c:pt idx="12">
                  <c:v>68.888888890000004</c:v>
                </c:pt>
                <c:pt idx="13">
                  <c:v>52.444444439999998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558-4331-B2F0-8A316EEDE3CA}"/>
            </c:ext>
          </c:extLst>
        </c:ser>
        <c:ser>
          <c:idx val="3"/>
          <c:order val="4"/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Sheet3!$A$2:$A$15</c:f>
              <c:strCache>
                <c:ptCount val="14"/>
                <c:pt idx="0">
                  <c:v>S01</c:v>
                </c:pt>
                <c:pt idx="1">
                  <c:v>S02</c:v>
                </c:pt>
                <c:pt idx="2">
                  <c:v>S03</c:v>
                </c:pt>
                <c:pt idx="3">
                  <c:v>S04</c:v>
                </c:pt>
                <c:pt idx="4">
                  <c:v>S05</c:v>
                </c:pt>
                <c:pt idx="5">
                  <c:v>S06</c:v>
                </c:pt>
                <c:pt idx="6">
                  <c:v>S07</c:v>
                </c:pt>
                <c:pt idx="7">
                  <c:v>S08</c:v>
                </c:pt>
                <c:pt idx="8">
                  <c:v>S09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</c:strCache>
            </c:strRef>
          </c:cat>
          <c:val>
            <c:numRef>
              <c:f>Sheet3!$E$2:$E$15</c:f>
              <c:numCache>
                <c:formatCode>General</c:formatCode>
                <c:ptCount val="14"/>
                <c:pt idx="0">
                  <c:v>56</c:v>
                </c:pt>
                <c:pt idx="1">
                  <c:v>67.333333330000002</c:v>
                </c:pt>
                <c:pt idx="2">
                  <c:v>79.111111109999996</c:v>
                </c:pt>
                <c:pt idx="3">
                  <c:v>74.888888890000004</c:v>
                </c:pt>
                <c:pt idx="4">
                  <c:v>73.555555560000002</c:v>
                </c:pt>
                <c:pt idx="5">
                  <c:v>79.555555560000002</c:v>
                </c:pt>
                <c:pt idx="6">
                  <c:v>54.222222219999999</c:v>
                </c:pt>
                <c:pt idx="7">
                  <c:v>75.333333330000002</c:v>
                </c:pt>
                <c:pt idx="8">
                  <c:v>56.222222219999999</c:v>
                </c:pt>
                <c:pt idx="9">
                  <c:v>58.222222219999999</c:v>
                </c:pt>
                <c:pt idx="10">
                  <c:v>54.888888889999997</c:v>
                </c:pt>
                <c:pt idx="11">
                  <c:v>70.666666669999998</c:v>
                </c:pt>
                <c:pt idx="12">
                  <c:v>48.222222219999999</c:v>
                </c:pt>
                <c:pt idx="13">
                  <c:v>75.555555560000002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558-4331-B2F0-8A316EEDE3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1809023"/>
        <c:axId val="621809503"/>
      </c:barChart>
      <c:catAx>
        <c:axId val="621809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503"/>
        <c:crosses val="autoZero"/>
        <c:auto val="1"/>
        <c:lblAlgn val="ctr"/>
        <c:lblOffset val="100"/>
        <c:noMultiLvlLbl val="0"/>
      </c:catAx>
      <c:valAx>
        <c:axId val="621809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621809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6918-E2B4-4C7C-A655-283027A7DE9F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01BE-4B9D-421A-BB64-B41602BF2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06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501BE-4B9D-421A-BB64-B41602BF2DE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2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501BE-4B9D-421A-BB64-B41602BF2DE8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596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AD1-A141-8F32-031B-BE6B16D4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B592-9746-9C27-946A-4665F222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36D4-BDDA-0916-D58D-77F14E1F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FAA8-801D-0F05-0280-AECAB999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B0EB-2DA5-C800-0B4F-4DDB06E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7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CCD2-3A36-3B6F-705F-B0CAAB0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069C-16CC-E2D1-F944-2DAECF3A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D16-C555-1182-73F7-E8ED8FDA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B60-4027-6659-DFEA-111DACBA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EFEB-A39E-8460-704A-34B19A70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8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15A69-BF43-5B8A-9FF4-749A3E14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14AE7-5815-2BB8-5F2A-24109F8D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B0D-AC9C-5131-8C54-6E18951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93E-3ABF-0DB2-95B5-076A240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5883-F960-4496-6ABB-11B56576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0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1E22-AE1B-F286-EC76-4EC39F7F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2B75-B7DE-CE91-F675-9C2DBA4E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A128-DFEE-2AE1-D10E-5BB10401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A0C7-B075-4ED7-D4C0-A16948A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B2E0-4912-112E-33E4-1788AD1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C40B-136A-9C92-B28F-76C45CD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7889-3123-E757-FCDD-4750D6EB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FED2-93D9-FD05-E98A-839E446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55D6-1F4B-354A-5584-5B31619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72D-8A81-B6B4-AAFE-A0CC8CF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1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837A-241F-B809-9E27-3F084C01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30ED-8C19-AF2A-A3FC-7DC5EA1A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1FC2-BADA-5FB6-2B4C-B6E1F68D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3431-0D75-65C9-2FDE-C2C331C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CDF3-5C9E-5368-E63E-4D19D73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857B-8314-7CFB-D48D-53A71FA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66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44D-59CB-C145-7AD1-2CBDA30A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E31B-7217-C069-486B-31B78445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0E0F-4725-096A-CA87-F97A0F3A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4389A-A36D-E49E-2667-B474F0C00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9A67-F667-D991-B5D5-6FD30A8C6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6CDD3-4AA6-4758-59A4-563B545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9321-75FB-7B81-DE21-57CD1E44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5A770-7F38-16B6-A4DA-B3455EF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A66-FD5E-E630-B98A-BE74BFD7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B58AF-2278-A2EA-E3B4-D7F9E49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22660-FBA6-0E21-8F9D-96AFB654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8BC7-0F27-49F8-95B2-777689D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5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0349-1909-EAED-91A0-E432549B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747D-B424-F168-E290-B3D7713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12F2-3644-D036-298B-922E892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9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1BAD-832E-9725-1F6C-6C638F7A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0FD-503B-8EB3-9ACF-53F0E14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BE29-4DBB-E55F-9B6F-9941886C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7521-9E15-8400-183F-1A964A1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1E57-744D-741D-8738-FB87620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87FC-6948-2BE6-E15D-FD49BEE8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4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333-8036-4A65-6FE5-F10F2E6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2274-4347-6559-9FF7-9230E09C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A9538-CCA1-3474-6095-5FF23811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C78E-C4F9-EB81-478D-B429A91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543B-6EAF-CFCD-3271-E753EB38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B726-8FCD-F22F-B4B2-9D25C3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F098-617E-8C67-CFD6-B24D2D5F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2E1A-9C47-128D-F0F4-393BD1EC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CF8-2DCE-3936-77F4-8871A4221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1919-E591-40C2-A600-3BE047E44769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9CC3-6F69-2B13-34E0-A1866715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0706-F339-22A6-E04C-BD9567F0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5.svg"/><Relationship Id="rId7" Type="http://schemas.openxmlformats.org/officeDocument/2006/relationships/image" Target="../media/image8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11" Type="http://schemas.openxmlformats.org/officeDocument/2006/relationships/image" Target="../media/image120.png"/><Relationship Id="rId10" Type="http://schemas.openxmlformats.org/officeDocument/2006/relationships/image" Target="../media/image11.png"/><Relationship Id="rId9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8D6-153E-5750-7292-16E6C982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76830"/>
            <a:ext cx="11345333" cy="2387600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EEGScaler</a:t>
            </a:r>
            <a:r>
              <a:rPr lang="en-SG" dirty="0"/>
              <a:t>: A Network to scale EEG electrodes and samples for MI Speed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2D7BC-914D-CDCF-D399-FA8C09F0C025}"/>
              </a:ext>
            </a:extLst>
          </p:cNvPr>
          <p:cNvSpPr txBox="1"/>
          <p:nvPr/>
        </p:nvSpPr>
        <p:spPr>
          <a:xfrm>
            <a:off x="2971799" y="394546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Praveen K </a:t>
            </a:r>
            <a:r>
              <a:rPr lang="en-SG" dirty="0" err="1"/>
              <a:t>Parashiva</a:t>
            </a:r>
            <a:r>
              <a:rPr lang="en-SG" dirty="0"/>
              <a:t>, </a:t>
            </a:r>
            <a:r>
              <a:rPr lang="en-SG" dirty="0" err="1"/>
              <a:t>Sagila</a:t>
            </a:r>
            <a:r>
              <a:rPr lang="en-SG" dirty="0"/>
              <a:t> K </a:t>
            </a:r>
            <a:r>
              <a:rPr lang="en-SG" dirty="0" err="1"/>
              <a:t>Gangadharan</a:t>
            </a:r>
            <a:r>
              <a:rPr lang="en-SG" dirty="0"/>
              <a:t> and A. P. Vinod</a:t>
            </a:r>
          </a:p>
        </p:txBody>
      </p:sp>
    </p:spTree>
    <p:extLst>
      <p:ext uri="{BB962C8B-B14F-4D97-AF65-F5344CB8AC3E}">
        <p14:creationId xmlns:p14="http://schemas.microsoft.com/office/powerpoint/2010/main" val="178672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9F2037F-5730-BC34-CFFC-1AB3F8D21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655" y="785560"/>
            <a:ext cx="5642589" cy="404204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0239C23-81A9-B837-3BF9-78A2BCB99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0757" y="785560"/>
            <a:ext cx="5268516" cy="198305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F1EA52C-33F1-F568-E5CA-95EEDFCD78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0756" y="2846869"/>
            <a:ext cx="5268517" cy="19830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7D1CC00-C44E-FCDE-C300-1CC34FE55E12}"/>
              </a:ext>
            </a:extLst>
          </p:cNvPr>
          <p:cNvSpPr txBox="1"/>
          <p:nvPr/>
        </p:nvSpPr>
        <p:spPr>
          <a:xfrm>
            <a:off x="318655" y="846428"/>
            <a:ext cx="37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362C28-9BB5-780C-6E9C-4DC684CDEBF6}"/>
              </a:ext>
            </a:extLst>
          </p:cNvPr>
          <p:cNvSpPr txBox="1"/>
          <p:nvPr/>
        </p:nvSpPr>
        <p:spPr>
          <a:xfrm>
            <a:off x="6087533" y="84642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5E5F31-F427-17C4-7EC3-1D9D548B093D}"/>
              </a:ext>
            </a:extLst>
          </p:cNvPr>
          <p:cNvSpPr txBox="1"/>
          <p:nvPr/>
        </p:nvSpPr>
        <p:spPr>
          <a:xfrm>
            <a:off x="6096000" y="2846869"/>
            <a:ext cx="50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13582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6164927-2780-E762-68B9-A3FD69A3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467" y="2581274"/>
            <a:ext cx="6282266" cy="217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6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0EC5C9-4553-0737-5F18-2F0E5FF08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680798"/>
              </p:ext>
            </p:extLst>
          </p:nvPr>
        </p:nvGraphicFramePr>
        <p:xfrm>
          <a:off x="821267" y="719667"/>
          <a:ext cx="10151533" cy="56218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200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163231C-1E69-6ABC-6810-16F40360B6E8}"/>
              </a:ext>
            </a:extLst>
          </p:cNvPr>
          <p:cNvGrpSpPr/>
          <p:nvPr/>
        </p:nvGrpSpPr>
        <p:grpSpPr>
          <a:xfrm>
            <a:off x="191124" y="228599"/>
            <a:ext cx="11806143" cy="6571624"/>
            <a:chOff x="191124" y="228599"/>
            <a:chExt cx="11806143" cy="6571624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550EC5C9-4553-0737-5F18-2F0E5FF085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4750746"/>
                </p:ext>
              </p:extLst>
            </p:nvPr>
          </p:nvGraphicFramePr>
          <p:xfrm>
            <a:off x="414867" y="228599"/>
            <a:ext cx="11582400" cy="636693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2E6C3F7-EF02-6313-2832-C56F5DEBEBF1}"/>
                </a:ext>
              </a:extLst>
            </p:cNvPr>
            <p:cNvSpPr txBox="1"/>
            <p:nvPr/>
          </p:nvSpPr>
          <p:spPr>
            <a:xfrm>
              <a:off x="6028268" y="6492446"/>
              <a:ext cx="1007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 ID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9509A4-FADC-C6AB-4456-7EB287222E25}"/>
                </a:ext>
              </a:extLst>
            </p:cNvPr>
            <p:cNvSpPr txBox="1"/>
            <p:nvPr/>
          </p:nvSpPr>
          <p:spPr>
            <a:xfrm rot="16200000">
              <a:off x="-1460504" y="2877180"/>
              <a:ext cx="36110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Cross-Validated Classification Accuracy (%)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B9CE56-AE09-4A5E-9700-7585C78843E0}"/>
                </a:ext>
              </a:extLst>
            </p:cNvPr>
            <p:cNvSpPr/>
            <p:nvPr/>
          </p:nvSpPr>
          <p:spPr>
            <a:xfrm>
              <a:off x="5371478" y="491067"/>
              <a:ext cx="118533" cy="1439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2D986B-898E-1FE3-8644-EFBC5222CA54}"/>
                </a:ext>
              </a:extLst>
            </p:cNvPr>
            <p:cNvGrpSpPr/>
            <p:nvPr/>
          </p:nvGrpSpPr>
          <p:grpSpPr>
            <a:xfrm>
              <a:off x="4216400" y="424532"/>
              <a:ext cx="1049868" cy="276999"/>
              <a:chOff x="4216400" y="424532"/>
              <a:chExt cx="1049868" cy="27699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3303D3F-AA81-2071-A267-29B88EF83036}"/>
                  </a:ext>
                </a:extLst>
              </p:cNvPr>
              <p:cNvSpPr/>
              <p:nvPr/>
            </p:nvSpPr>
            <p:spPr>
              <a:xfrm>
                <a:off x="4216400" y="491066"/>
                <a:ext cx="118533" cy="1439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05F797-3142-DAA5-B309-C617D4EB4230}"/>
                  </a:ext>
                </a:extLst>
              </p:cNvPr>
              <p:cNvSpPr txBox="1"/>
              <p:nvPr/>
            </p:nvSpPr>
            <p:spPr>
              <a:xfrm>
                <a:off x="4334934" y="424532"/>
                <a:ext cx="9313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EEGNet</a:t>
                </a:r>
                <a:r>
                  <a:rPr lang="en-SG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[3]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B291EE-6E55-8C6F-1558-22E11F9BF60D}"/>
                </a:ext>
              </a:extLst>
            </p:cNvPr>
            <p:cNvSpPr txBox="1"/>
            <p:nvPr/>
          </p:nvSpPr>
          <p:spPr>
            <a:xfrm>
              <a:off x="5490010" y="424531"/>
              <a:ext cx="17489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W-CSP and MRSP [10]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A1D673B-2F47-1FBE-0C2A-D2FC5D22444D}"/>
                </a:ext>
              </a:extLst>
            </p:cNvPr>
            <p:cNvGrpSpPr/>
            <p:nvPr/>
          </p:nvGrpSpPr>
          <p:grpSpPr>
            <a:xfrm>
              <a:off x="4216400" y="768064"/>
              <a:ext cx="1670292" cy="276999"/>
              <a:chOff x="7486894" y="837024"/>
              <a:chExt cx="1670292" cy="27699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5FC422-6105-4527-6BC4-33633E1E456B}"/>
                  </a:ext>
                </a:extLst>
              </p:cNvPr>
              <p:cNvSpPr/>
              <p:nvPr/>
            </p:nvSpPr>
            <p:spPr>
              <a:xfrm>
                <a:off x="7486894" y="913434"/>
                <a:ext cx="118533" cy="143933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8F6DDA-53BD-9C51-176E-828CCD3B4A61}"/>
                  </a:ext>
                </a:extLst>
              </p:cNvPr>
              <p:cNvSpPr txBox="1"/>
              <p:nvPr/>
            </p:nvSpPr>
            <p:spPr>
              <a:xfrm>
                <a:off x="7586132" y="837024"/>
                <a:ext cx="1571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Sample-Scaling Only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69E320-90A3-31BD-931A-DD291B9F4D46}"/>
                </a:ext>
              </a:extLst>
            </p:cNvPr>
            <p:cNvGrpSpPr/>
            <p:nvPr/>
          </p:nvGrpSpPr>
          <p:grpSpPr>
            <a:xfrm>
              <a:off x="5886692" y="746326"/>
              <a:ext cx="2685183" cy="276999"/>
              <a:chOff x="6684992" y="768065"/>
              <a:chExt cx="2685183" cy="276999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58D9521-6B5A-D14C-153C-9D2FF3E5A0AC}"/>
                  </a:ext>
                </a:extLst>
              </p:cNvPr>
              <p:cNvSpPr/>
              <p:nvPr/>
            </p:nvSpPr>
            <p:spPr>
              <a:xfrm>
                <a:off x="6684992" y="839475"/>
                <a:ext cx="118533" cy="14393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A23DEF-3A02-DF1C-EC4E-7B6CB6066843}"/>
                  </a:ext>
                </a:extLst>
              </p:cNvPr>
              <p:cNvSpPr txBox="1"/>
              <p:nvPr/>
            </p:nvSpPr>
            <p:spPr>
              <a:xfrm>
                <a:off x="6803525" y="768065"/>
                <a:ext cx="2566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Electrode and Sample Scaling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33DA662-4277-9F7E-0964-02533971E235}"/>
                </a:ext>
              </a:extLst>
            </p:cNvPr>
            <p:cNvGrpSpPr/>
            <p:nvPr/>
          </p:nvGrpSpPr>
          <p:grpSpPr>
            <a:xfrm>
              <a:off x="7234145" y="424531"/>
              <a:ext cx="1718735" cy="276999"/>
              <a:chOff x="4250265" y="735684"/>
              <a:chExt cx="1718735" cy="276999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780188-16F8-CB95-D257-CC13BAD88668}"/>
                  </a:ext>
                </a:extLst>
              </p:cNvPr>
              <p:cNvSpPr txBox="1"/>
              <p:nvPr/>
            </p:nvSpPr>
            <p:spPr>
              <a:xfrm>
                <a:off x="4334934" y="735684"/>
                <a:ext cx="1634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Electrode-Scaling Only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89DA4B2-DD9E-EEC9-2FAB-E9C018E71181}"/>
                  </a:ext>
                </a:extLst>
              </p:cNvPr>
              <p:cNvSpPr/>
              <p:nvPr/>
            </p:nvSpPr>
            <p:spPr>
              <a:xfrm>
                <a:off x="4250265" y="809202"/>
                <a:ext cx="118533" cy="14393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0621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8B1-4ADF-E4C9-52E2-D906B495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17E0-FB89-843F-A73A-69176468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pPr algn="just"/>
            <a:r>
              <a:rPr lang="en-SG" dirty="0"/>
              <a:t>Decoding kinematics information such as speed and direction from imagined hand movement results in a more natural control of BCI. </a:t>
            </a:r>
          </a:p>
          <a:p>
            <a:pPr algn="just"/>
            <a:r>
              <a:rPr lang="en-SG" dirty="0"/>
              <a:t>Challenges:</a:t>
            </a:r>
          </a:p>
          <a:p>
            <a:pPr lvl="1" algn="just"/>
            <a:r>
              <a:rPr lang="en-SG" dirty="0"/>
              <a:t>EEG offers poor spatial resolution</a:t>
            </a:r>
          </a:p>
          <a:p>
            <a:pPr lvl="1" algn="just"/>
            <a:r>
              <a:rPr lang="en-SG" dirty="0"/>
              <a:t>For decoding speed, the spatial overlap between two actions (fast and slow) is large. </a:t>
            </a:r>
          </a:p>
          <a:p>
            <a:pPr algn="just"/>
            <a:r>
              <a:rPr lang="en-SG" dirty="0"/>
              <a:t> Objective: Propose a deep learning based method to decode MI actions imagined at two speed – fast and slow. </a:t>
            </a:r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00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1A0-1A22-CD73-1FB7-265CB22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0B41-46DF-2CE6-C9FE-E8E4E03B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55"/>
            <a:ext cx="10002646" cy="1933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/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14 Subjects  (7M and 7F, Age: 30.9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±4.5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33 electrodes (F3, F1, Fz, F2, F4, FC5, FC1, </a:t>
                </a:r>
                <a:r>
                  <a:rPr lang="en-SG" dirty="0" err="1"/>
                  <a:t>FCz</a:t>
                </a:r>
                <a:r>
                  <a:rPr lang="en-SG" dirty="0"/>
                  <a:t>, FC2, FC4, FC6, C5, C3, C1, </a:t>
                </a:r>
                <a:r>
                  <a:rPr lang="en-SG" dirty="0" err="1"/>
                  <a:t>Cz</a:t>
                </a:r>
                <a:r>
                  <a:rPr lang="en-SG" dirty="0"/>
                  <a:t>, C2, C4, C6, CP5, CP3, CP1, </a:t>
                </a:r>
                <a:r>
                  <a:rPr lang="en-SG" dirty="0" err="1"/>
                  <a:t>CPz</a:t>
                </a:r>
                <a:r>
                  <a:rPr lang="en-SG" dirty="0"/>
                  <a:t>, CP2, CP4, CP6 )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 err="1"/>
                  <a:t>actiCHamp</a:t>
                </a:r>
                <a:r>
                  <a:rPr lang="en-SG" dirty="0"/>
                  <a:t>, Brain Products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Sampling frequency 500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Analysis Window: </a:t>
                </a:r>
                <a:r>
                  <a:rPr lang="en-SG" b="1" dirty="0"/>
                  <a:t>12 sec to 17 sec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blipFill>
                <a:blip r:embed="rId3"/>
                <a:stretch>
                  <a:fillRect l="-812" t="-1319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80D0A7-F32D-A034-E3A4-F65F5F8E14FE}"/>
              </a:ext>
            </a:extLst>
          </p:cNvPr>
          <p:cNvSpPr txBox="1"/>
          <p:nvPr/>
        </p:nvSpPr>
        <p:spPr>
          <a:xfrm>
            <a:off x="6347025" y="4059283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Preprocessing</a:t>
            </a:r>
            <a:r>
              <a:rPr lang="en-SG" dirty="0"/>
              <a:t>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Baseline Removal : 1sec cue data is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Bandpass filtering : 0.1 to 90 Hz, 5</a:t>
            </a:r>
            <a:r>
              <a:rPr lang="en-SG" baseline="30000" dirty="0"/>
              <a:t>th</a:t>
            </a:r>
            <a:r>
              <a:rPr lang="en-SG" dirty="0"/>
              <a:t> order </a:t>
            </a:r>
            <a:r>
              <a:rPr lang="en-SG" dirty="0" err="1"/>
              <a:t>butterworth</a:t>
            </a:r>
            <a:r>
              <a:rPr lang="en-S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Notch filter : IIR filter with Q-factor 20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61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30FD-BFD9-19CC-64F3-B28446D2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Method : Electrode Scaling 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485687C-C92C-967E-321A-0A4D13D6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075" y="1939291"/>
            <a:ext cx="7911848" cy="393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A57552-1AD1-40F2-C7E2-2334A5B6C9B7}"/>
              </a:ext>
            </a:extLst>
          </p:cNvPr>
          <p:cNvSpPr txBox="1"/>
          <p:nvPr/>
        </p:nvSpPr>
        <p:spPr>
          <a:xfrm>
            <a:off x="6908800" y="2980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52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0E30-B7DB-2362-E9B5-87DDBD98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B0B2-11CF-D120-D758-1A6A5F85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1733" cy="1031875"/>
          </a:xfrm>
        </p:spPr>
        <p:txBody>
          <a:bodyPr/>
          <a:lstStyle/>
          <a:p>
            <a:r>
              <a:rPr lang="en-SG" dirty="0"/>
              <a:t>Proposed Method : Sample Scaling </a:t>
            </a:r>
          </a:p>
        </p:txBody>
      </p: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DE173E-36A0-07D0-055D-848A2911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34" y="1710002"/>
            <a:ext cx="6934200" cy="34379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ED26520-BE9E-7F57-F6FD-4A737866FB9D}"/>
              </a:ext>
            </a:extLst>
          </p:cNvPr>
          <p:cNvSpPr txBox="1"/>
          <p:nvPr/>
        </p:nvSpPr>
        <p:spPr>
          <a:xfrm>
            <a:off x="6536266" y="2683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87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F5353E-80DF-E2F0-D95B-A13E377D60E3}"/>
              </a:ext>
            </a:extLst>
          </p:cNvPr>
          <p:cNvGrpSpPr/>
          <p:nvPr/>
        </p:nvGrpSpPr>
        <p:grpSpPr>
          <a:xfrm>
            <a:off x="761700" y="1499016"/>
            <a:ext cx="11120148" cy="4035883"/>
            <a:chOff x="719367" y="2294883"/>
            <a:chExt cx="11120148" cy="40358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F3D29F-B0A9-5B1A-538F-41F73939D882}"/>
                </a:ext>
              </a:extLst>
            </p:cNvPr>
            <p:cNvSpPr/>
            <p:nvPr/>
          </p:nvSpPr>
          <p:spPr>
            <a:xfrm>
              <a:off x="1394580" y="2294883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EEG Trial (33 x 2000)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5B0626-3146-1054-7806-66FA504A654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3130247" y="2468448"/>
              <a:ext cx="9821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71287-2464-5D89-01F8-02D1129CC9B3}"/>
                </a:ext>
              </a:extLst>
            </p:cNvPr>
            <p:cNvSpPr/>
            <p:nvPr/>
          </p:nvSpPr>
          <p:spPr>
            <a:xfrm>
              <a:off x="719367" y="4310735"/>
              <a:ext cx="3086094" cy="5697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 x 64 Kernel, padding, filters = 8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8 x 33 x 2000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9AD83-205B-24C8-7C84-AD43122300D8}"/>
                </a:ext>
              </a:extLst>
            </p:cNvPr>
            <p:cNvSpPr/>
            <p:nvPr/>
          </p:nvSpPr>
          <p:spPr>
            <a:xfrm>
              <a:off x="40833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Electrode-Scaling Block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B78EEA-EFDD-1979-A227-B4F74A69E71A}"/>
                </a:ext>
              </a:extLst>
            </p:cNvPr>
            <p:cNvSpPr/>
            <p:nvPr/>
          </p:nvSpPr>
          <p:spPr>
            <a:xfrm>
              <a:off x="64074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Sample-Scaling Block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726A1-F709-3E71-6AD4-7DAD4D59162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819021" y="2477516"/>
              <a:ext cx="588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E12DD2-EA24-1D33-B40C-A6DC31413958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4951187" y="2651081"/>
              <a:ext cx="1" cy="199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4D5EDB-1928-C3BF-71B1-D72BE6957A88}"/>
                </a:ext>
              </a:extLst>
            </p:cNvPr>
            <p:cNvSpPr/>
            <p:nvPr/>
          </p:nvSpPr>
          <p:spPr>
            <a:xfrm>
              <a:off x="4760687" y="2850876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3272F0-4A45-3CB8-9C5E-E448095443D0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7275287" y="2651081"/>
              <a:ext cx="1" cy="198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C5210A-D5B1-AA5B-5477-84E30744F2F3}"/>
                </a:ext>
              </a:extLst>
            </p:cNvPr>
            <p:cNvSpPr/>
            <p:nvPr/>
          </p:nvSpPr>
          <p:spPr>
            <a:xfrm>
              <a:off x="7084787" y="28497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4F8F48-0B71-E252-E1D4-D2A4654E98D1}"/>
                </a:ext>
              </a:extLst>
            </p:cNvPr>
            <p:cNvCxnSpPr>
              <a:cxnSpLocks/>
              <a:stCxn id="2" idx="2"/>
              <a:endCxn id="26" idx="0"/>
            </p:cNvCxnSpPr>
            <p:nvPr/>
          </p:nvCxnSpPr>
          <p:spPr>
            <a:xfrm>
              <a:off x="2262414" y="2642014"/>
              <a:ext cx="3326" cy="62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BBBF93CA-F68E-4B43-941C-8D0E8B467DB9}"/>
                </a:ext>
              </a:extLst>
            </p:cNvPr>
            <p:cNvSpPr/>
            <p:nvPr/>
          </p:nvSpPr>
          <p:spPr>
            <a:xfrm>
              <a:off x="2075240" y="326824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4C2008-E241-3250-0FA8-74D83D65904D}"/>
                </a:ext>
              </a:extLst>
            </p:cNvPr>
            <p:cNvSpPr/>
            <p:nvPr/>
          </p:nvSpPr>
          <p:spPr>
            <a:xfrm>
              <a:off x="2729595" y="3268740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99C17B-B619-7820-7CA2-176261DC216F}"/>
                </a:ext>
              </a:extLst>
            </p:cNvPr>
            <p:cNvCxnSpPr>
              <a:cxnSpLocks/>
              <a:stCxn id="28" idx="2"/>
              <a:endCxn id="26" idx="6"/>
            </p:cNvCxnSpPr>
            <p:nvPr/>
          </p:nvCxnSpPr>
          <p:spPr>
            <a:xfrm flipH="1" flipV="1">
              <a:off x="2456240" y="3441807"/>
              <a:ext cx="273355" cy="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E7FC74-3D69-2BBF-56A3-F325EC18FF05}"/>
                </a:ext>
              </a:extLst>
            </p:cNvPr>
            <p:cNvCxnSpPr>
              <a:cxnSpLocks/>
              <a:stCxn id="26" idx="4"/>
              <a:endCxn id="35" idx="0"/>
            </p:cNvCxnSpPr>
            <p:nvPr/>
          </p:nvCxnSpPr>
          <p:spPr>
            <a:xfrm>
              <a:off x="2265740" y="3615372"/>
              <a:ext cx="0" cy="19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Summing Junction 34">
              <a:extLst>
                <a:ext uri="{FF2B5EF4-FFF2-40B4-BE49-F238E27FC236}">
                  <a16:creationId xmlns:a16="http://schemas.microsoft.com/office/drawing/2014/main" id="{7DF7A943-01E0-B34E-A6DA-341E9FBD2FF5}"/>
                </a:ext>
              </a:extLst>
            </p:cNvPr>
            <p:cNvSpPr/>
            <p:nvPr/>
          </p:nvSpPr>
          <p:spPr>
            <a:xfrm>
              <a:off x="2075240" y="381060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20F001-2F31-44D9-DDD7-2C7F705CC640}"/>
                </a:ext>
              </a:extLst>
            </p:cNvPr>
            <p:cNvSpPr/>
            <p:nvPr/>
          </p:nvSpPr>
          <p:spPr>
            <a:xfrm>
              <a:off x="2729595" y="380153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A95A09-E0C9-1BFD-0F98-98B1CA0E8E05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2456240" y="397510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BBF499-F7E6-AE14-39D9-8B927893032B}"/>
                </a:ext>
              </a:extLst>
            </p:cNvPr>
            <p:cNvCxnSpPr>
              <a:cxnSpLocks/>
              <a:stCxn id="35" idx="4"/>
              <a:endCxn id="5" idx="0"/>
            </p:cNvCxnSpPr>
            <p:nvPr/>
          </p:nvCxnSpPr>
          <p:spPr>
            <a:xfrm flipH="1">
              <a:off x="2262414" y="4157732"/>
              <a:ext cx="3326" cy="15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7B86B5-E660-EF43-188E-1E6134A8A03E}"/>
                </a:ext>
              </a:extLst>
            </p:cNvPr>
            <p:cNvSpPr/>
            <p:nvPr/>
          </p:nvSpPr>
          <p:spPr>
            <a:xfrm>
              <a:off x="719367" y="4987783"/>
              <a:ext cx="3086094" cy="350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6B54BA-AFC3-9D67-36A4-C542D5FE3EF1}"/>
                </a:ext>
              </a:extLst>
            </p:cNvPr>
            <p:cNvCxnSpPr>
              <a:cxnSpLocks/>
              <a:stCxn id="5" idx="2"/>
              <a:endCxn id="57" idx="0"/>
            </p:cNvCxnSpPr>
            <p:nvPr/>
          </p:nvCxnSpPr>
          <p:spPr>
            <a:xfrm>
              <a:off x="2262414" y="4880443"/>
              <a:ext cx="0" cy="10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599783A-4156-814A-A614-27320D080402}"/>
                </a:ext>
              </a:extLst>
            </p:cNvPr>
            <p:cNvSpPr/>
            <p:nvPr/>
          </p:nvSpPr>
          <p:spPr>
            <a:xfrm>
              <a:off x="4112390" y="3766568"/>
              <a:ext cx="3086094" cy="5697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33 x 1 Kernel, padding, filters = 16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2000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1961C7-2166-8065-ADBA-B7C2E740F502}"/>
                </a:ext>
              </a:extLst>
            </p:cNvPr>
            <p:cNvSpPr/>
            <p:nvPr/>
          </p:nvSpPr>
          <p:spPr>
            <a:xfrm>
              <a:off x="4106040" y="4474124"/>
              <a:ext cx="3086094" cy="35016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DB7333-DC63-0488-2548-6993EB7D793C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 flipH="1">
              <a:off x="5649087" y="4336276"/>
              <a:ext cx="6350" cy="13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779F17-BFA3-36AA-62B0-B2B43CFFC1D6}"/>
                </a:ext>
              </a:extLst>
            </p:cNvPr>
            <p:cNvSpPr/>
            <p:nvPr/>
          </p:nvSpPr>
          <p:spPr>
            <a:xfrm>
              <a:off x="4106040" y="4959171"/>
              <a:ext cx="3086094" cy="35016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9BFA942-E2C5-113C-4CA6-122A7A532F08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5649087" y="4824287"/>
              <a:ext cx="0" cy="13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CC7E35-3FC5-4005-A03E-E6D49D3654E1}"/>
                </a:ext>
              </a:extLst>
            </p:cNvPr>
            <p:cNvCxnSpPr>
              <a:cxnSpLocks/>
              <a:stCxn id="57" idx="2"/>
              <a:endCxn id="94" idx="0"/>
            </p:cNvCxnSpPr>
            <p:nvPr/>
          </p:nvCxnSpPr>
          <p:spPr>
            <a:xfrm>
              <a:off x="2262414" y="5337946"/>
              <a:ext cx="3326" cy="13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Summing Junction 93">
              <a:extLst>
                <a:ext uri="{FF2B5EF4-FFF2-40B4-BE49-F238E27FC236}">
                  <a16:creationId xmlns:a16="http://schemas.microsoft.com/office/drawing/2014/main" id="{A6E21E72-A815-0B0E-BCF0-C3A39B5DFB21}"/>
                </a:ext>
              </a:extLst>
            </p:cNvPr>
            <p:cNvSpPr/>
            <p:nvPr/>
          </p:nvSpPr>
          <p:spPr>
            <a:xfrm>
              <a:off x="2075240" y="5476242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92AD42-63B9-70FC-C1EC-75ED7B5E3D48}"/>
                </a:ext>
              </a:extLst>
            </p:cNvPr>
            <p:cNvSpPr/>
            <p:nvPr/>
          </p:nvSpPr>
          <p:spPr>
            <a:xfrm>
              <a:off x="2729595" y="54671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0AE3011-142F-9374-9716-983E97BD3258}"/>
                </a:ext>
              </a:extLst>
            </p:cNvPr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2456240" y="5640741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B725128-68B6-AF76-90B4-97DD7AE8FDB7}"/>
                </a:ext>
              </a:extLst>
            </p:cNvPr>
            <p:cNvCxnSpPr>
              <a:cxnSpLocks/>
              <a:stCxn id="94" idx="4"/>
              <a:endCxn id="98" idx="0"/>
            </p:cNvCxnSpPr>
            <p:nvPr/>
          </p:nvCxnSpPr>
          <p:spPr>
            <a:xfrm>
              <a:off x="2265740" y="5823373"/>
              <a:ext cx="0" cy="16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Summing Junction 97">
              <a:extLst>
                <a:ext uri="{FF2B5EF4-FFF2-40B4-BE49-F238E27FC236}">
                  <a16:creationId xmlns:a16="http://schemas.microsoft.com/office/drawing/2014/main" id="{B5631655-68AB-F100-DD61-5907B4508BCB}"/>
                </a:ext>
              </a:extLst>
            </p:cNvPr>
            <p:cNvSpPr/>
            <p:nvPr/>
          </p:nvSpPr>
          <p:spPr>
            <a:xfrm>
              <a:off x="2075240" y="5983635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9C0D45-2D2F-8C10-0B15-71AF2380C265}"/>
                </a:ext>
              </a:extLst>
            </p:cNvPr>
            <p:cNvSpPr/>
            <p:nvPr/>
          </p:nvSpPr>
          <p:spPr>
            <a:xfrm>
              <a:off x="2729595" y="5974568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B5B3150-3673-3A23-FA6B-C8C232430735}"/>
                </a:ext>
              </a:extLst>
            </p:cNvPr>
            <p:cNvCxnSpPr>
              <a:cxnSpLocks/>
              <a:stCxn id="99" idx="2"/>
              <a:endCxn id="98" idx="6"/>
            </p:cNvCxnSpPr>
            <p:nvPr/>
          </p:nvCxnSpPr>
          <p:spPr>
            <a:xfrm flipH="1">
              <a:off x="2456240" y="6148134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12FC1C1-8786-2A10-5910-3987A829113D}"/>
                </a:ext>
              </a:extLst>
            </p:cNvPr>
            <p:cNvCxnSpPr>
              <a:cxnSpLocks/>
              <a:stCxn id="77" idx="2"/>
              <a:endCxn id="106" idx="0"/>
            </p:cNvCxnSpPr>
            <p:nvPr/>
          </p:nvCxnSpPr>
          <p:spPr>
            <a:xfrm flipH="1">
              <a:off x="5643946" y="5309334"/>
              <a:ext cx="5141" cy="14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Summing Junction 105">
              <a:extLst>
                <a:ext uri="{FF2B5EF4-FFF2-40B4-BE49-F238E27FC236}">
                  <a16:creationId xmlns:a16="http://schemas.microsoft.com/office/drawing/2014/main" id="{37620712-C043-5F4A-F966-C301B9811A02}"/>
                </a:ext>
              </a:extLst>
            </p:cNvPr>
            <p:cNvSpPr/>
            <p:nvPr/>
          </p:nvSpPr>
          <p:spPr>
            <a:xfrm>
              <a:off x="5453446" y="545325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A1FC966-B7EC-41BB-9665-56F4D111C3B6}"/>
                </a:ext>
              </a:extLst>
            </p:cNvPr>
            <p:cNvSpPr/>
            <p:nvPr/>
          </p:nvSpPr>
          <p:spPr>
            <a:xfrm>
              <a:off x="6107801" y="544418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7B4909B-8DA1-2345-17CD-FDE8D4A6EC27}"/>
                </a:ext>
              </a:extLst>
            </p:cNvPr>
            <p:cNvCxnSpPr>
              <a:cxnSpLocks/>
              <a:stCxn id="107" idx="2"/>
              <a:endCxn id="106" idx="6"/>
            </p:cNvCxnSpPr>
            <p:nvPr/>
          </p:nvCxnSpPr>
          <p:spPr>
            <a:xfrm flipH="1">
              <a:off x="5834446" y="561775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27360C4-8375-DAAF-249A-330B9E03F642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5643946" y="5800382"/>
              <a:ext cx="0" cy="13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5A0278-EE18-FDEF-FE3C-A53715C1D31D}"/>
                </a:ext>
              </a:extLst>
            </p:cNvPr>
            <p:cNvSpPr/>
            <p:nvPr/>
          </p:nvSpPr>
          <p:spPr>
            <a:xfrm>
              <a:off x="4468586" y="5936533"/>
              <a:ext cx="2350720" cy="37197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7FF7786-E571-AB18-1129-B9298981332D}"/>
                </a:ext>
              </a:extLst>
            </p:cNvPr>
            <p:cNvSpPr/>
            <p:nvPr/>
          </p:nvSpPr>
          <p:spPr>
            <a:xfrm>
              <a:off x="7385646" y="3766566"/>
              <a:ext cx="3464400" cy="5697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1x16 kernel, padding = same, bias = False </a:t>
              </a:r>
              <a:b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 500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C51707E-FC7E-66E5-5AF6-F0827FF321B1}"/>
                </a:ext>
              </a:extLst>
            </p:cNvPr>
            <p:cNvSpPr/>
            <p:nvPr/>
          </p:nvSpPr>
          <p:spPr>
            <a:xfrm>
              <a:off x="7385645" y="4474124"/>
              <a:ext cx="3464395" cy="29649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327BE62-F4A7-770E-59FF-554DECAC3A9E}"/>
                </a:ext>
              </a:extLst>
            </p:cNvPr>
            <p:cNvSpPr/>
            <p:nvPr/>
          </p:nvSpPr>
          <p:spPr>
            <a:xfrm>
              <a:off x="7385645" y="5012835"/>
              <a:ext cx="3464393" cy="296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6BE76F-BA6A-F017-64E1-4CB416365996}"/>
                </a:ext>
              </a:extLst>
            </p:cNvPr>
            <p:cNvSpPr/>
            <p:nvPr/>
          </p:nvSpPr>
          <p:spPr>
            <a:xfrm>
              <a:off x="7939462" y="5909777"/>
              <a:ext cx="2350720" cy="3609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BC39C1-B22B-A51F-5CF9-2B6915960BCB}"/>
                </a:ext>
              </a:extLst>
            </p:cNvPr>
            <p:cNvSpPr/>
            <p:nvPr/>
          </p:nvSpPr>
          <p:spPr>
            <a:xfrm>
              <a:off x="11042840" y="3766566"/>
              <a:ext cx="776991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Layer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E98CC72-169D-CD1F-F389-C1B2501C3069}"/>
                </a:ext>
              </a:extLst>
            </p:cNvPr>
            <p:cNvSpPr/>
            <p:nvPr/>
          </p:nvSpPr>
          <p:spPr>
            <a:xfrm>
              <a:off x="11097281" y="4519050"/>
              <a:ext cx="668108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 Layer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645F8F-972F-059D-BEDA-413276F8D15E}"/>
                </a:ext>
              </a:extLst>
            </p:cNvPr>
            <p:cNvSpPr/>
            <p:nvPr/>
          </p:nvSpPr>
          <p:spPr>
            <a:xfrm>
              <a:off x="11023155" y="5256946"/>
              <a:ext cx="816360" cy="235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26110F46-40F6-8AD3-6E81-3DFE95668034}"/>
                </a:ext>
              </a:extLst>
            </p:cNvPr>
            <p:cNvCxnSpPr>
              <a:cxnSpLocks/>
              <a:stCxn id="111" idx="3"/>
              <a:endCxn id="112" idx="0"/>
            </p:cNvCxnSpPr>
            <p:nvPr/>
          </p:nvCxnSpPr>
          <p:spPr>
            <a:xfrm flipV="1">
              <a:off x="6819306" y="3766566"/>
              <a:ext cx="2298540" cy="2355953"/>
            </a:xfrm>
            <a:prstGeom prst="bentConnector4">
              <a:avLst>
                <a:gd name="adj1" fmla="val 20792"/>
                <a:gd name="adj2" fmla="val 10970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62BE00A-E657-C32C-CC0A-EDEFE23AAFF8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 flipH="1">
              <a:off x="9117843" y="4336274"/>
              <a:ext cx="3" cy="13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390B194-FBD8-A1A0-B9CA-23BDDA38673C}"/>
                </a:ext>
              </a:extLst>
            </p:cNvPr>
            <p:cNvCxnSpPr>
              <a:cxnSpLocks/>
              <a:stCxn id="113" idx="2"/>
              <a:endCxn id="114" idx="0"/>
            </p:cNvCxnSpPr>
            <p:nvPr/>
          </p:nvCxnSpPr>
          <p:spPr>
            <a:xfrm flipH="1">
              <a:off x="9117842" y="4770623"/>
              <a:ext cx="1" cy="24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8F7632C-C021-F899-613B-F64AB5917D39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 flipH="1">
              <a:off x="9114822" y="5309334"/>
              <a:ext cx="3020" cy="6004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E6EB2C36-8DC6-D57F-9A73-BD42F3FF3706}"/>
                </a:ext>
              </a:extLst>
            </p:cNvPr>
            <p:cNvCxnSpPr>
              <a:cxnSpLocks/>
              <a:stCxn id="115" idx="3"/>
              <a:endCxn id="116" idx="0"/>
            </p:cNvCxnSpPr>
            <p:nvPr/>
          </p:nvCxnSpPr>
          <p:spPr>
            <a:xfrm flipV="1">
              <a:off x="10290182" y="3766566"/>
              <a:ext cx="1141154" cy="2323707"/>
            </a:xfrm>
            <a:prstGeom prst="bentConnector4">
              <a:avLst>
                <a:gd name="adj1" fmla="val 58946"/>
                <a:gd name="adj2" fmla="val 1098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90BECCA-D66C-7CBD-6869-DF4000848022}"/>
                </a:ext>
              </a:extLst>
            </p:cNvPr>
            <p:cNvCxnSpPr>
              <a:cxnSpLocks/>
              <a:stCxn id="116" idx="2"/>
              <a:endCxn id="117" idx="0"/>
            </p:cNvCxnSpPr>
            <p:nvPr/>
          </p:nvCxnSpPr>
          <p:spPr>
            <a:xfrm flipH="1">
              <a:off x="11431335" y="4127557"/>
              <a:ext cx="1" cy="39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84D3B87-F449-9620-9D13-10EEB87D79FB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11431335" y="4880041"/>
              <a:ext cx="0" cy="37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86ECA775-EE4A-4AA8-38A3-BC3F1A0A53D6}"/>
                </a:ext>
              </a:extLst>
            </p:cNvPr>
            <p:cNvCxnSpPr>
              <a:stCxn id="98" idx="4"/>
              <a:endCxn id="73" idx="0"/>
            </p:cNvCxnSpPr>
            <p:nvPr/>
          </p:nvCxnSpPr>
          <p:spPr>
            <a:xfrm rot="5400000" flipH="1" flipV="1">
              <a:off x="2678489" y="3353818"/>
              <a:ext cx="2564198" cy="3389697"/>
            </a:xfrm>
            <a:prstGeom prst="bentConnector5">
              <a:avLst>
                <a:gd name="adj1" fmla="val -8915"/>
                <a:gd name="adj2" fmla="val 51780"/>
                <a:gd name="adj3" fmla="val 1089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80CCABC-7F62-980A-1AEA-5017006CA50A}"/>
              </a:ext>
            </a:extLst>
          </p:cNvPr>
          <p:cNvSpPr txBox="1"/>
          <p:nvPr/>
        </p:nvSpPr>
        <p:spPr>
          <a:xfrm>
            <a:off x="765639" y="392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6815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C5807EC-6AF0-299C-4820-81FE9E96409B}"/>
              </a:ext>
            </a:extLst>
          </p:cNvPr>
          <p:cNvGrpSpPr/>
          <p:nvPr/>
        </p:nvGrpSpPr>
        <p:grpSpPr>
          <a:xfrm>
            <a:off x="-4021621" y="955040"/>
            <a:ext cx="19413895" cy="4216619"/>
            <a:chOff x="-4021621" y="955040"/>
            <a:chExt cx="19413895" cy="421661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7576E7C-530B-681D-1260-95DF1193BE97}"/>
                </a:ext>
              </a:extLst>
            </p:cNvPr>
            <p:cNvGrpSpPr/>
            <p:nvPr/>
          </p:nvGrpSpPr>
          <p:grpSpPr>
            <a:xfrm>
              <a:off x="-4021621" y="955040"/>
              <a:ext cx="9545995" cy="4159469"/>
              <a:chOff x="287156" y="310930"/>
              <a:chExt cx="9545995" cy="4159469"/>
            </a:xfrm>
          </p:grpSpPr>
          <p:pic>
            <p:nvPicPr>
              <p:cNvPr id="2" name="Graphic 1">
                <a:extLst>
                  <a:ext uri="{FF2B5EF4-FFF2-40B4-BE49-F238E27FC236}">
                    <a16:creationId xmlns:a16="http://schemas.microsoft.com/office/drawing/2014/main" id="{F344DB15-AEEB-FC2F-4281-5FED25BD4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7156" y="310930"/>
                <a:ext cx="9545995" cy="4159469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ABA69B4-C418-CED3-28C8-470CEB9FA7C0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120" y="3992880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1ABA69B4-C418-CED3-28C8-470CEB9FA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45120" y="3992880"/>
                    <a:ext cx="609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E37E998-ACDB-877E-5F05-53275B68FF73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0" y="2631440"/>
                    <a:ext cx="3251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E37E998-ACDB-877E-5F05-53275B68FF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0" y="2631440"/>
                    <a:ext cx="32512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5556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4D42380-10D8-7FD6-B614-06A7488581D8}"/>
                </a:ext>
              </a:extLst>
            </p:cNvPr>
            <p:cNvGrpSpPr/>
            <p:nvPr/>
          </p:nvGrpSpPr>
          <p:grpSpPr>
            <a:xfrm>
              <a:off x="5846279" y="1012191"/>
              <a:ext cx="9545995" cy="4159468"/>
              <a:chOff x="5846279" y="1012191"/>
              <a:chExt cx="9545995" cy="4159468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86D0C2F2-B0DD-F7F3-1906-AF50C8857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46279" y="1012191"/>
                <a:ext cx="9545995" cy="4159468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584515E-4927-E822-54E2-C6491AA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9973" y="3201356"/>
                    <a:ext cx="32512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SG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584515E-4927-E822-54E2-C6491AAC2C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59973" y="3201356"/>
                    <a:ext cx="32512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7547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FE1536D-75EA-0A9A-E050-13616A984E08}"/>
                      </a:ext>
                    </a:extLst>
                  </p:cNvPr>
                  <p:cNvSpPr txBox="1"/>
                  <p:nvPr/>
                </p:nvSpPr>
                <p:spPr>
                  <a:xfrm>
                    <a:off x="13561393" y="4726127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FE1536D-75EA-0A9A-E050-13616A984E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61393" y="4726127"/>
                    <a:ext cx="60960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2CA9E2-8170-72FE-6BBB-FA673D186E7C}"/>
                </a:ext>
              </a:extLst>
            </p:cNvPr>
            <p:cNvSpPr txBox="1"/>
            <p:nvPr/>
          </p:nvSpPr>
          <p:spPr>
            <a:xfrm>
              <a:off x="-4021621" y="1012191"/>
              <a:ext cx="1539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4FA967-5DD3-86FC-5E88-69662498C389}"/>
                </a:ext>
              </a:extLst>
            </p:cNvPr>
            <p:cNvSpPr txBox="1"/>
            <p:nvPr/>
          </p:nvSpPr>
          <p:spPr>
            <a:xfrm>
              <a:off x="5846279" y="955040"/>
              <a:ext cx="1539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534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6F9-AF1A-EF2B-5E48-63ABF182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63526"/>
            <a:ext cx="10515600" cy="887942"/>
          </a:xfrm>
        </p:spPr>
        <p:txBody>
          <a:bodyPr/>
          <a:lstStyle/>
          <a:p>
            <a:r>
              <a:rPr lang="en-SG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9E9ACF-5591-0A9D-2607-2CCC8C4E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80744"/>
              </p:ext>
            </p:extLst>
          </p:nvPr>
        </p:nvGraphicFramePr>
        <p:xfrm>
          <a:off x="673099" y="1367968"/>
          <a:ext cx="4322235" cy="412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809">
                  <a:extLst>
                    <a:ext uri="{9D8B030D-6E8A-4147-A177-3AD203B41FA5}">
                      <a16:colId xmlns:a16="http://schemas.microsoft.com/office/drawing/2014/main" val="1939333612"/>
                    </a:ext>
                  </a:extLst>
                </a:gridCol>
                <a:gridCol w="1493463">
                  <a:extLst>
                    <a:ext uri="{9D8B030D-6E8A-4147-A177-3AD203B41FA5}">
                      <a16:colId xmlns:a16="http://schemas.microsoft.com/office/drawing/2014/main" val="1242701099"/>
                    </a:ext>
                  </a:extLst>
                </a:gridCol>
                <a:gridCol w="1734963">
                  <a:extLst>
                    <a:ext uri="{9D8B030D-6E8A-4147-A177-3AD203B41FA5}">
                      <a16:colId xmlns:a16="http://schemas.microsoft.com/office/drawing/2014/main" val="1378096041"/>
                    </a:ext>
                  </a:extLst>
                </a:gridCol>
              </a:tblGrid>
              <a:tr h="586383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SubID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SMC 2024 [1]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Proposed Method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107906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7326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72204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S03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64.58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275443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639210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S05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66.67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9365191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S06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58.33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231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S07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551467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S08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56.25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01775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S09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58.33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29061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S10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08115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S11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68.75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204620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79276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S13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91447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66.67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2443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4306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59.52428571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61.70928571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05123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7026ED-D312-17CC-0AF7-C0C5779B6592}"/>
              </a:ext>
            </a:extLst>
          </p:cNvPr>
          <p:cNvSpPr txBox="1"/>
          <p:nvPr/>
        </p:nvSpPr>
        <p:spPr>
          <a:xfrm>
            <a:off x="673099" y="6248400"/>
            <a:ext cx="898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SG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Sagila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P. Vinod, “D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and Direction of Imagined Hand Movement from EEG-BCI”, IEEE SMC October 2024, Malaysia </a:t>
            </a:r>
          </a:p>
        </p:txBody>
      </p:sp>
    </p:spTree>
    <p:extLst>
      <p:ext uri="{BB962C8B-B14F-4D97-AF65-F5344CB8AC3E}">
        <p14:creationId xmlns:p14="http://schemas.microsoft.com/office/powerpoint/2010/main" val="271326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EE601-91E8-0927-2402-5C3E833C2633}"/>
              </a:ext>
            </a:extLst>
          </p:cNvPr>
          <p:cNvGrpSpPr/>
          <p:nvPr/>
        </p:nvGrpSpPr>
        <p:grpSpPr>
          <a:xfrm>
            <a:off x="654112" y="1534024"/>
            <a:ext cx="10184635" cy="5065060"/>
            <a:chOff x="654112" y="1534024"/>
            <a:chExt cx="10184635" cy="506506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4E919A-DFDD-2938-DA12-0C47FA9AA2E2}"/>
                </a:ext>
              </a:extLst>
            </p:cNvPr>
            <p:cNvGrpSpPr/>
            <p:nvPr/>
          </p:nvGrpSpPr>
          <p:grpSpPr>
            <a:xfrm>
              <a:off x="654112" y="4045205"/>
              <a:ext cx="2438400" cy="2553879"/>
              <a:chOff x="332055" y="3270673"/>
              <a:chExt cx="2438400" cy="2553879"/>
            </a:xfrm>
          </p:grpSpPr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632DB15E-F96F-F128-AA7C-F7DD66310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055" y="3270673"/>
                <a:ext cx="2438400" cy="22606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2FB95FB-AB27-13C6-53A1-CF8AC38CBD4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71CDAB7-AC8D-DBA6-750D-F99FDF082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12" t="-444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C76B764-B629-9A8D-8850-CEE46172AF5E}"/>
                </a:ext>
              </a:extLst>
            </p:cNvPr>
            <p:cNvSpPr/>
            <p:nvPr/>
          </p:nvSpPr>
          <p:spPr>
            <a:xfrm>
              <a:off x="3584749" y="2510641"/>
              <a:ext cx="1100811" cy="793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Average Pooling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B830739-1EC1-CF16-66AA-9E27ECBFFCD5}"/>
                </a:ext>
              </a:extLst>
            </p:cNvPr>
            <p:cNvCxnSpPr>
              <a:cxnSpLocks/>
              <a:stCxn id="110" idx="3"/>
              <a:endCxn id="54" idx="1"/>
            </p:cNvCxnSpPr>
            <p:nvPr/>
          </p:nvCxnSpPr>
          <p:spPr>
            <a:xfrm flipV="1">
              <a:off x="3092512" y="2907385"/>
              <a:ext cx="492237" cy="22681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3F7FEF0-3849-68D8-39CD-2FBA5AAD8CC5}"/>
                </a:ext>
              </a:extLst>
            </p:cNvPr>
            <p:cNvCxnSpPr>
              <a:cxnSpLocks/>
              <a:stCxn id="54" idx="3"/>
              <a:endCxn id="77" idx="1"/>
            </p:cNvCxnSpPr>
            <p:nvPr/>
          </p:nvCxnSpPr>
          <p:spPr>
            <a:xfrm>
              <a:off x="4685560" y="2907385"/>
              <a:ext cx="66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/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1×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615" t="-4444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582BD71-B581-0375-70CD-9F9153055E6F}"/>
                </a:ext>
              </a:extLst>
            </p:cNvPr>
            <p:cNvGrpSpPr/>
            <p:nvPr/>
          </p:nvGrpSpPr>
          <p:grpSpPr>
            <a:xfrm>
              <a:off x="5352095" y="1534024"/>
              <a:ext cx="2080766" cy="2746722"/>
              <a:chOff x="5374134" y="825766"/>
              <a:chExt cx="2080766" cy="274672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9C2BF7-3CF6-6E9C-0D22-95739A73EED8}"/>
                  </a:ext>
                </a:extLst>
              </p:cNvPr>
              <p:cNvSpPr/>
              <p:nvPr/>
            </p:nvSpPr>
            <p:spPr>
              <a:xfrm>
                <a:off x="5374134" y="825766"/>
                <a:ext cx="2080766" cy="2746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2A83B1C-59B9-77AA-32E8-06427B9ABA23}"/>
                  </a:ext>
                </a:extLst>
              </p:cNvPr>
              <p:cNvGrpSpPr/>
              <p:nvPr/>
            </p:nvGrpSpPr>
            <p:grpSpPr>
              <a:xfrm>
                <a:off x="5503074" y="882224"/>
                <a:ext cx="1801700" cy="2606280"/>
                <a:chOff x="5503074" y="882224"/>
                <a:chExt cx="1801700" cy="260628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EB52399-BB7F-52BB-F579-098B278B9B6F}"/>
                    </a:ext>
                  </a:extLst>
                </p:cNvPr>
                <p:cNvGrpSpPr/>
                <p:nvPr/>
              </p:nvGrpSpPr>
              <p:grpSpPr>
                <a:xfrm>
                  <a:off x="5549207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BA13F57-4FB2-0706-4CDB-5DB443C8ED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C5EC3EBE-CA67-3472-FBFF-2F521A3191B6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51F44395-AF7C-032F-AB42-696212CD5F1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D96692C-10FE-441F-A8C9-20DE165C7FEF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9BC9D3A-7EC1-73BA-EE59-9FAF1619355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EC3BCEE-47D6-8020-CD87-1CC438F159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16B21F9C-35A4-495D-8759-970632CDB7AF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2D0F0AF-CA4A-DCDF-AAAE-DA75E7F76A02}"/>
                      </a:ext>
                    </a:extLst>
                  </p:cNvPr>
                  <p:cNvCxnSpPr>
                    <a:stCxn id="106" idx="4"/>
                    <a:endCxn id="107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4C98D37-2CC4-23E8-A941-374815397434}"/>
                    </a:ext>
                  </a:extLst>
                </p:cNvPr>
                <p:cNvGrpSpPr/>
                <p:nvPr/>
              </p:nvGrpSpPr>
              <p:grpSpPr>
                <a:xfrm>
                  <a:off x="6307811" y="1364824"/>
                  <a:ext cx="203200" cy="1422666"/>
                  <a:chOff x="6190501" y="1364824"/>
                  <a:chExt cx="203200" cy="1422666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1253013-8BED-8491-912B-DB9630F1B363}"/>
                      </a:ext>
                    </a:extLst>
                  </p:cNvPr>
                  <p:cNvGrpSpPr/>
                  <p:nvPr/>
                </p:nvGrpSpPr>
                <p:grpSpPr>
                  <a:xfrm>
                    <a:off x="6190501" y="1364824"/>
                    <a:ext cx="203200" cy="1422666"/>
                    <a:chOff x="6096000" y="596900"/>
                    <a:chExt cx="203200" cy="1422666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6B0F26B9-9D5E-49CB-04B2-27A795A4A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5969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4BF7C2FE-5E33-0869-1645-5F9A36F57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8382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CE72CBA0-C791-491E-C540-A6394B4A9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0795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1A02847-D1C8-1040-95BA-B28C8EEC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6004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B071E09E-DC6E-834D-2080-CA070176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8417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F0892E7-8AC8-7F0F-0F89-14DD07F2D1B5}"/>
                      </a:ext>
                    </a:extLst>
                  </p:cNvPr>
                  <p:cNvCxnSpPr>
                    <a:cxnSpLocks/>
                    <a:stCxn id="99" idx="4"/>
                    <a:endCxn id="100" idx="0"/>
                  </p:cNvCxnSpPr>
                  <p:nvPr/>
                </p:nvCxnSpPr>
                <p:spPr>
                  <a:xfrm>
                    <a:off x="6292101" y="2025224"/>
                    <a:ext cx="0" cy="343166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FF1A4B6-1C16-BEFE-C68A-1434353FA4CF}"/>
                    </a:ext>
                  </a:extLst>
                </p:cNvPr>
                <p:cNvGrpSpPr/>
                <p:nvPr/>
              </p:nvGrpSpPr>
              <p:grpSpPr>
                <a:xfrm>
                  <a:off x="7088580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C48DD2F3-BE3B-CBDF-BE36-74BAD96341A8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FAFEB5B-4073-AC50-AA12-467F25140FFC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5FB4BB-4B3B-5060-36F6-FFA42DAF9F7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085CAF7E-1155-3714-441A-98015A24EDC6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30D5D96-77C7-4B56-3EEA-0D3C1349697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0F6B2DD-FAEC-2124-D41F-6DD3B0805F33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CB9E42F-19E8-1A03-BC90-012A48E008B1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557B140-32EA-44EE-572A-A77F0BECDA91}"/>
                      </a:ext>
                    </a:extLst>
                  </p:cNvPr>
                  <p:cNvCxnSpPr>
                    <a:stCxn id="91" idx="4"/>
                    <a:endCxn id="92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750" r="-416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//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654" t="-2174" r="-5769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8750" r="-4167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92A3D764-C8E3-DBBB-2EDE-DB387352FBC1}"/>
                    </a:ext>
                  </a:extLst>
                </p:cNvPr>
                <p:cNvSpPr/>
                <p:nvPr/>
              </p:nvSpPr>
              <p:spPr>
                <a:xfrm>
                  <a:off x="5798540" y="1861457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BEDF4A04-0008-2035-94F1-37BF2F3BA176}"/>
                    </a:ext>
                  </a:extLst>
                </p:cNvPr>
                <p:cNvSpPr/>
                <p:nvPr/>
              </p:nvSpPr>
              <p:spPr>
                <a:xfrm>
                  <a:off x="6572433" y="1847424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59" name="Flowchart: Summing Junction 58">
              <a:extLst>
                <a:ext uri="{FF2B5EF4-FFF2-40B4-BE49-F238E27FC236}">
                  <a16:creationId xmlns:a16="http://schemas.microsoft.com/office/drawing/2014/main" id="{EA27E807-052B-67F0-7772-E7530140BC73}"/>
                </a:ext>
              </a:extLst>
            </p:cNvPr>
            <p:cNvSpPr/>
            <p:nvPr/>
          </p:nvSpPr>
          <p:spPr>
            <a:xfrm>
              <a:off x="7508384" y="4924891"/>
              <a:ext cx="494718" cy="50122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B650243-9BAC-B86C-1D11-87A2A23EB314}"/>
                </a:ext>
              </a:extLst>
            </p:cNvPr>
            <p:cNvCxnSpPr>
              <a:cxnSpLocks/>
              <a:stCxn id="77" idx="3"/>
              <a:endCxn id="59" idx="0"/>
            </p:cNvCxnSpPr>
            <p:nvPr/>
          </p:nvCxnSpPr>
          <p:spPr>
            <a:xfrm>
              <a:off x="7432861" y="2907385"/>
              <a:ext cx="322882" cy="201750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5DEB031-6290-9CE7-4BCE-A42D8C18A0D7}"/>
                </a:ext>
              </a:extLst>
            </p:cNvPr>
            <p:cNvCxnSpPr>
              <a:cxnSpLocks/>
              <a:stCxn id="110" idx="3"/>
              <a:endCxn id="59" idx="2"/>
            </p:cNvCxnSpPr>
            <p:nvPr/>
          </p:nvCxnSpPr>
          <p:spPr>
            <a:xfrm>
              <a:off x="3092512" y="5175505"/>
              <a:ext cx="4415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A1CA3A-F6A4-5A88-B62E-A5695F5DB3E3}"/>
                </a:ext>
              </a:extLst>
            </p:cNvPr>
            <p:cNvCxnSpPr>
              <a:stCxn id="59" idx="6"/>
            </p:cNvCxnSpPr>
            <p:nvPr/>
          </p:nvCxnSpPr>
          <p:spPr>
            <a:xfrm flipV="1">
              <a:off x="8003102" y="5175504"/>
              <a:ext cx="387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13C3D4-6A3A-C20E-DB61-CD774E4B6E9D}"/>
                </a:ext>
              </a:extLst>
            </p:cNvPr>
            <p:cNvSpPr txBox="1"/>
            <p:nvPr/>
          </p:nvSpPr>
          <p:spPr>
            <a:xfrm>
              <a:off x="5178051" y="4255347"/>
              <a:ext cx="2510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Fully Connected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/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524" t="-4444" r="-3810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09BD05-5A62-E2A3-C38A-71A55B36C8B1}"/>
                </a:ext>
              </a:extLst>
            </p:cNvPr>
            <p:cNvSpPr txBox="1"/>
            <p:nvPr/>
          </p:nvSpPr>
          <p:spPr>
            <a:xfrm>
              <a:off x="654112" y="1736016"/>
              <a:ext cx="41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CD630C2-1215-9CCC-4F14-15768D0FDC92}"/>
                </a:ext>
              </a:extLst>
            </p:cNvPr>
            <p:cNvGrpSpPr/>
            <p:nvPr/>
          </p:nvGrpSpPr>
          <p:grpSpPr>
            <a:xfrm>
              <a:off x="8400347" y="3898564"/>
              <a:ext cx="2438400" cy="2553879"/>
              <a:chOff x="8400347" y="3898564"/>
              <a:chExt cx="2438400" cy="255387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AE6BF4-CB6B-E524-4806-96A74243F22B}"/>
                  </a:ext>
                </a:extLst>
              </p:cNvPr>
              <p:cNvSpPr/>
              <p:nvPr/>
            </p:nvSpPr>
            <p:spPr>
              <a:xfrm>
                <a:off x="10400867" y="4053347"/>
                <a:ext cx="387074" cy="2017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9C758B1-BD37-6827-A4C1-73E60D4887D1}"/>
                  </a:ext>
                </a:extLst>
              </p:cNvPr>
              <p:cNvSpPr/>
              <p:nvPr/>
            </p:nvSpPr>
            <p:spPr>
              <a:xfrm>
                <a:off x="10003622" y="4053347"/>
                <a:ext cx="387074" cy="20174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8A1742-D239-928A-CB0B-BD85E5984219}"/>
                  </a:ext>
                </a:extLst>
              </p:cNvPr>
              <p:cNvSpPr/>
              <p:nvPr/>
            </p:nvSpPr>
            <p:spPr>
              <a:xfrm>
                <a:off x="9606377" y="4053347"/>
                <a:ext cx="387074" cy="2017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E6B495B-E6B0-72A0-9918-FEC93F6CA8E9}"/>
                  </a:ext>
                </a:extLst>
              </p:cNvPr>
              <p:cNvSpPr/>
              <p:nvPr/>
            </p:nvSpPr>
            <p:spPr>
              <a:xfrm>
                <a:off x="9204367" y="4053347"/>
                <a:ext cx="387074" cy="20174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B143D13-9230-86DD-2CB8-AE54120F876A}"/>
                  </a:ext>
                </a:extLst>
              </p:cNvPr>
              <p:cNvSpPr/>
              <p:nvPr/>
            </p:nvSpPr>
            <p:spPr>
              <a:xfrm>
                <a:off x="8802357" y="4053347"/>
                <a:ext cx="387074" cy="2017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6B148FB-91C5-2942-F066-5D5C076BD0EA}"/>
                  </a:ext>
                </a:extLst>
              </p:cNvPr>
              <p:cNvSpPr/>
              <p:nvPr/>
            </p:nvSpPr>
            <p:spPr>
              <a:xfrm>
                <a:off x="8400347" y="4053347"/>
                <a:ext cx="387074" cy="201748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4931B82-C7A0-C413-BE7D-BA1DF5CA44E9}"/>
                  </a:ext>
                </a:extLst>
              </p:cNvPr>
              <p:cNvGrpSpPr/>
              <p:nvPr/>
            </p:nvGrpSpPr>
            <p:grpSpPr>
              <a:xfrm>
                <a:off x="8400347" y="3898564"/>
                <a:ext cx="2438400" cy="2553879"/>
                <a:chOff x="332055" y="3270673"/>
                <a:chExt cx="2438400" cy="2553879"/>
              </a:xfrm>
            </p:grpSpPr>
            <p:pic>
              <p:nvPicPr>
                <p:cNvPr id="75" name="Graphic 74">
                  <a:extLst>
                    <a:ext uri="{FF2B5EF4-FFF2-40B4-BE49-F238E27FC236}">
                      <a16:creationId xmlns:a16="http://schemas.microsoft.com/office/drawing/2014/main" id="{C0B8D146-96D6-13BE-C8A8-0BEDB1D24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055" y="3270673"/>
                  <a:ext cx="2438400" cy="22606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EE5ECF99-3B55-8355-54A6-A98C284B0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</m:sSup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71CDAB7-AC8D-DBA6-750D-F99FDF0826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712" t="-4444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7932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480</Words>
  <Application>Microsoft Office PowerPoint</Application>
  <PresentationFormat>Widescreen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Cambria Math</vt:lpstr>
      <vt:lpstr>Times New Roman</vt:lpstr>
      <vt:lpstr>Office Theme</vt:lpstr>
      <vt:lpstr>EEGScaler: A Network to scale EEG electrodes and samples for MI Speed Decoding</vt:lpstr>
      <vt:lpstr>Motivation </vt:lpstr>
      <vt:lpstr>Dataset</vt:lpstr>
      <vt:lpstr>Proposed Method : Electrode Scaling </vt:lpstr>
      <vt:lpstr>Proposed Method : Sample Scaling 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Research Fellow</dc:creator>
  <cp:lastModifiedBy>Research Fellow</cp:lastModifiedBy>
  <cp:revision>14</cp:revision>
  <dcterms:created xsi:type="dcterms:W3CDTF">2024-12-11T03:28:52Z</dcterms:created>
  <dcterms:modified xsi:type="dcterms:W3CDTF">2025-04-11T11:09:44Z</dcterms:modified>
</cp:coreProperties>
</file>