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4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0" d="100"/>
          <a:sy n="90" d="100"/>
        </p:scale>
        <p:origin x="3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C6918-E2B4-4C7C-A655-283027A7DE9F}" type="datetimeFigureOut">
              <a:rPr lang="en-SG" smtClean="0"/>
              <a:t>11/12/2024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501BE-4B9D-421A-BB64-B41602BF2DE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067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501BE-4B9D-421A-BB64-B41602BF2DE8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32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4AD1-A141-8F32-031B-BE6B16D49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2B592-9746-9C27-946A-4665F2225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D36D4-BDDA-0916-D58D-77F14E1F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11/12/2024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DFAA8-801D-0F05-0280-AECAB999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1B0EB-2DA5-C800-0B4F-4DDB06ED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2799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CCD2-3A36-3B6F-705F-B0CAAB0C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9069C-16CC-E2D1-F944-2DAECF3AD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7FD16-C555-1182-73F7-E8ED8FDA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11/12/2024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3FB60-4027-6659-DFEA-111DACBA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7EFEB-A39E-8460-704A-34B19A70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4895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715A69-BF43-5B8A-9FF4-749A3E14C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14AE7-5815-2BB8-5F2A-24109F8D4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B1B0D-AC9C-5131-8C54-6E189518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11/12/2024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5993E-3ABF-0DB2-95B5-076A2401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5883-F960-4496-6ABB-11B56576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205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1E22-AE1B-F286-EC76-4EC39F7F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92B75-B7DE-CE91-F675-9C2DBA4E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CA128-DFEE-2AE1-D10E-5BB104014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11/12/2024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5A0C7-B075-4ED7-D4C0-A16948A2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DB2E0-4912-112E-33E4-1788AD1CF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096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C40B-136A-9C92-B28F-76C45CD3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27889-3123-E757-FCDD-4750D6EBC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7FED2-93D9-FD05-E98A-839E446A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11/12/2024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955D6-1F4B-354A-5584-5B31619B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F172D-8A81-B6B4-AAFE-A0CC8CFB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613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837A-241F-B809-9E27-3F084C01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C30ED-8C19-AF2A-A3FC-7DC5EA1A4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01FC2-BADA-5FB6-2B4C-B6E1F68D6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83431-0D75-65C9-2FDE-C2C331CC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11/12/2024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1CDF3-5C9E-5368-E63E-4D19D738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7857B-8314-7CFB-D48D-53A71FAF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466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F44D-59CB-C145-7AD1-2CBDA30A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5E31B-7217-C069-486B-31B78445C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50E0F-4725-096A-CA87-F97A0F3AA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54389A-A36D-E49E-2667-B474F0C00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89A67-F667-D991-B5D5-6FD30A8C6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A6CDD3-4AA6-4758-59A4-563B5452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11/12/2024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99321-75FB-7B81-DE21-57CD1E44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5A770-7F38-16B6-A4DA-B3455EF1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99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3A66-FD5E-E630-B98A-BE74BFD79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7B58AF-2278-A2EA-E3B4-D7F9E49C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11/12/2024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22660-FBA6-0E21-8F9D-96AFB654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C8BC7-0F27-49F8-95B2-777689DE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355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150349-1909-EAED-91A0-E432549B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11/12/2024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1747D-B424-F168-E290-B3D77131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412F2-3644-D036-298B-922E892C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497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1BAD-832E-9725-1F6C-6C638F7AB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900FD-503B-8EB3-9ACF-53F0E1437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DBE29-4DBB-E55F-9B6F-9941886CD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37521-9E15-8400-183F-1A964A175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11/12/2024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41E57-744D-741D-8738-FB87620A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687FC-6948-2BE6-E15D-FD49BEE86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048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F333-8036-4A65-6FE5-F10F2E6C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E2274-4347-6559-9FF7-9230E09CD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A9538-CCA1-3474-6095-5FF23811F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9C78E-C4F9-EB81-478D-B429A911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81919-E591-40C2-A600-3BE047E44769}" type="datetimeFigureOut">
              <a:rPr lang="en-SG" smtClean="0"/>
              <a:t>11/12/2024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2543B-6EAF-CFCD-3271-E753EB382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1B726-8FCD-F22F-B4B2-9D25C31E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67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BF098-617E-8C67-CFD6-B24D2D5F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32E1A-9C47-128D-F0F4-393BD1ECF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9CF8-2DCE-3936-77F4-8871A4221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981919-E591-40C2-A600-3BE047E44769}" type="datetimeFigureOut">
              <a:rPr lang="en-SG" smtClean="0"/>
              <a:t>11/12/2024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D9CC3-6F69-2B13-34E0-A18667151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0706-F339-22A6-E04C-BD9567F00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F92B1-E796-4E19-AADD-264BE05363A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120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sv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38D6-153E-5750-7292-16E6C982C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333" y="876830"/>
            <a:ext cx="11345333" cy="2387600"/>
          </a:xfrm>
        </p:spPr>
        <p:txBody>
          <a:bodyPr>
            <a:normAutofit fontScale="90000"/>
          </a:bodyPr>
          <a:lstStyle/>
          <a:p>
            <a:r>
              <a:rPr lang="en-SG" dirty="0" err="1"/>
              <a:t>EEGScaler</a:t>
            </a:r>
            <a:r>
              <a:rPr lang="en-SG" dirty="0"/>
              <a:t>: A Network to scale EEG electrodes and samples for MI Speed Decoding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2D7BC-914D-CDCF-D399-FA8C09F0C025}"/>
              </a:ext>
            </a:extLst>
          </p:cNvPr>
          <p:cNvSpPr txBox="1"/>
          <p:nvPr/>
        </p:nvSpPr>
        <p:spPr>
          <a:xfrm>
            <a:off x="2971799" y="3945467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Praveen K </a:t>
            </a:r>
            <a:r>
              <a:rPr lang="en-SG" dirty="0" err="1"/>
              <a:t>Parashiva</a:t>
            </a:r>
            <a:r>
              <a:rPr lang="en-SG" dirty="0"/>
              <a:t>, </a:t>
            </a:r>
            <a:r>
              <a:rPr lang="en-SG" dirty="0" err="1"/>
              <a:t>Sagila</a:t>
            </a:r>
            <a:r>
              <a:rPr lang="en-SG" dirty="0"/>
              <a:t> K </a:t>
            </a:r>
            <a:r>
              <a:rPr lang="en-SG" dirty="0" err="1"/>
              <a:t>Gangadharan</a:t>
            </a:r>
            <a:r>
              <a:rPr lang="en-SG" dirty="0"/>
              <a:t> and A. P. Vinod</a:t>
            </a:r>
          </a:p>
        </p:txBody>
      </p:sp>
    </p:spTree>
    <p:extLst>
      <p:ext uri="{BB962C8B-B14F-4D97-AF65-F5344CB8AC3E}">
        <p14:creationId xmlns:p14="http://schemas.microsoft.com/office/powerpoint/2010/main" val="178672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2A8B1-4ADF-E4C9-52E2-D906B495A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17E0-FB89-843F-A73A-691764683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5313"/>
            <a:ext cx="10515600" cy="4351338"/>
          </a:xfrm>
        </p:spPr>
        <p:txBody>
          <a:bodyPr/>
          <a:lstStyle/>
          <a:p>
            <a:pPr algn="just"/>
            <a:r>
              <a:rPr lang="en-SG" dirty="0"/>
              <a:t>Decoding kinematics information such as speed and direction from imagined hand movement results in a more natural control of BCI. </a:t>
            </a:r>
          </a:p>
          <a:p>
            <a:pPr algn="just"/>
            <a:r>
              <a:rPr lang="en-SG" dirty="0"/>
              <a:t>Challenges:</a:t>
            </a:r>
          </a:p>
          <a:p>
            <a:pPr lvl="1" algn="just"/>
            <a:r>
              <a:rPr lang="en-SG" dirty="0"/>
              <a:t>EEG offers poor spatial resolution</a:t>
            </a:r>
          </a:p>
          <a:p>
            <a:pPr lvl="1" algn="just"/>
            <a:r>
              <a:rPr lang="en-SG" dirty="0"/>
              <a:t>For decoding speed, the spatial overlap between two actions (fast and slow) is large. </a:t>
            </a:r>
          </a:p>
          <a:p>
            <a:pPr algn="just"/>
            <a:r>
              <a:rPr lang="en-SG" dirty="0"/>
              <a:t> Objective: Propose a deep learning based method to decode MI actions imagined at two speed – fast and slow. </a:t>
            </a:r>
          </a:p>
          <a:p>
            <a:pPr algn="just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002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51A0-1A22-CD73-1FB7-265CB223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C0B41-46DF-2CE6-C9FE-E8E4E03B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5155"/>
            <a:ext cx="10002646" cy="19338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47528-023E-69C2-0882-8B938D7BEF29}"/>
                  </a:ext>
                </a:extLst>
              </p:cNvPr>
              <p:cNvSpPr txBox="1"/>
              <p:nvPr/>
            </p:nvSpPr>
            <p:spPr>
              <a:xfrm>
                <a:off x="838200" y="4059283"/>
                <a:ext cx="52578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14 Subjects  (7M and 7F, Age: 30.9 </a:t>
                </a:r>
                <a14:m>
                  <m:oMath xmlns:m="http://schemas.openxmlformats.org/officeDocument/2006/math">
                    <m:r>
                      <a:rPr lang="en-SG" b="0" i="1" smtClean="0">
                        <a:latin typeface="Cambria Math" panose="02040503050406030204" pitchFamily="18" charset="0"/>
                      </a:rPr>
                      <m:t>±4.5</m:t>
                    </m:r>
                  </m:oMath>
                </a14:m>
                <a:endParaRPr lang="en-SG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33 electrodes (F3, F1, Fz, F2, F4, FC5, FC1, </a:t>
                </a:r>
                <a:r>
                  <a:rPr lang="en-SG" dirty="0" err="1"/>
                  <a:t>FCz</a:t>
                </a:r>
                <a:r>
                  <a:rPr lang="en-SG" dirty="0"/>
                  <a:t>, FC2, FC4, FC6, C5, C3, C1, </a:t>
                </a:r>
                <a:r>
                  <a:rPr lang="en-SG" dirty="0" err="1"/>
                  <a:t>Cz</a:t>
                </a:r>
                <a:r>
                  <a:rPr lang="en-SG" dirty="0"/>
                  <a:t>, C2, C4, C6, CP5, CP3, CP1, </a:t>
                </a:r>
                <a:r>
                  <a:rPr lang="en-SG" dirty="0" err="1"/>
                  <a:t>CPz</a:t>
                </a:r>
                <a:r>
                  <a:rPr lang="en-SG" dirty="0"/>
                  <a:t>, CP2, CP4, CP6 )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 err="1"/>
                  <a:t>actiCHamp</a:t>
                </a:r>
                <a:r>
                  <a:rPr lang="en-SG" dirty="0"/>
                  <a:t>, Brain Products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Sampling frequency 500 Hz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SG" dirty="0"/>
                  <a:t>Analysis Window: </a:t>
                </a:r>
                <a:r>
                  <a:rPr lang="en-SG" b="1" dirty="0"/>
                  <a:t>12 sec to 17 sec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SG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47528-023E-69C2-0882-8B938D7BE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59283"/>
                <a:ext cx="5257800" cy="2308324"/>
              </a:xfrm>
              <a:prstGeom prst="rect">
                <a:avLst/>
              </a:prstGeom>
              <a:blipFill>
                <a:blip r:embed="rId3"/>
                <a:stretch>
                  <a:fillRect l="-812" t="-1319" r="-8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880D0A7-F32D-A034-E3A4-F65F5F8E14FE}"/>
              </a:ext>
            </a:extLst>
          </p:cNvPr>
          <p:cNvSpPr txBox="1"/>
          <p:nvPr/>
        </p:nvSpPr>
        <p:spPr>
          <a:xfrm>
            <a:off x="6347025" y="4059283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Preprocessing</a:t>
            </a:r>
            <a:r>
              <a:rPr lang="en-SG" dirty="0"/>
              <a:t>:</a:t>
            </a:r>
          </a:p>
          <a:p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Baseline Removal : 1sec cue data is baseline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Bandpass filtering : 0.1 to 90 Hz, 5</a:t>
            </a:r>
            <a:r>
              <a:rPr lang="en-SG" baseline="30000" dirty="0"/>
              <a:t>th</a:t>
            </a:r>
            <a:r>
              <a:rPr lang="en-SG" dirty="0"/>
              <a:t> order </a:t>
            </a:r>
            <a:r>
              <a:rPr lang="en-SG" dirty="0" err="1"/>
              <a:t>butterworth</a:t>
            </a:r>
            <a:r>
              <a:rPr lang="en-S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Notch filter : IIR filter with Q-factor 20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617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330FD-BFD9-19CC-64F3-B28446D2F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Proposed Method : Electrode Scaling 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3485687C-C92C-967E-321A-0A4D13D6A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0075" y="1939291"/>
            <a:ext cx="7911848" cy="3936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A57552-1AD1-40F2-C7E2-2334A5B6C9B7}"/>
              </a:ext>
            </a:extLst>
          </p:cNvPr>
          <p:cNvSpPr txBox="1"/>
          <p:nvPr/>
        </p:nvSpPr>
        <p:spPr>
          <a:xfrm>
            <a:off x="6908800" y="298026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7527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F0E30-B7DB-2362-E9B5-87DDBD98D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B0B2-11CF-D120-D758-1A6A5F85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81733" cy="1031875"/>
          </a:xfrm>
        </p:spPr>
        <p:txBody>
          <a:bodyPr/>
          <a:lstStyle/>
          <a:p>
            <a:r>
              <a:rPr lang="en-SG" dirty="0"/>
              <a:t>Proposed Method : Sample Scaling </a:t>
            </a:r>
          </a:p>
        </p:txBody>
      </p:sp>
      <p:pic>
        <p:nvPicPr>
          <p:cNvPr id="66" name="Picture 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ADE173E-36A0-07D0-055D-848A29118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734" y="1710002"/>
            <a:ext cx="6934200" cy="343799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ED26520-BE9E-7F57-F6FD-4A737866FB9D}"/>
              </a:ext>
            </a:extLst>
          </p:cNvPr>
          <p:cNvSpPr txBox="1"/>
          <p:nvPr/>
        </p:nvSpPr>
        <p:spPr>
          <a:xfrm>
            <a:off x="6536266" y="2683933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63875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8F5353E-80DF-E2F0-D95B-A13E377D60E3}"/>
              </a:ext>
            </a:extLst>
          </p:cNvPr>
          <p:cNvGrpSpPr/>
          <p:nvPr/>
        </p:nvGrpSpPr>
        <p:grpSpPr>
          <a:xfrm>
            <a:off x="761700" y="1499016"/>
            <a:ext cx="11120148" cy="4035883"/>
            <a:chOff x="719367" y="2294883"/>
            <a:chExt cx="11120148" cy="403588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9F3D29F-B0A9-5B1A-538F-41F73939D882}"/>
                </a:ext>
              </a:extLst>
            </p:cNvPr>
            <p:cNvSpPr/>
            <p:nvPr/>
          </p:nvSpPr>
          <p:spPr>
            <a:xfrm>
              <a:off x="1394580" y="2294883"/>
              <a:ext cx="1735667" cy="347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EEG Trial (33 x 2000) 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75B0626-3146-1054-7806-66FA504A654D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V="1">
              <a:off x="3130247" y="2468448"/>
              <a:ext cx="98214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871287-2464-5D89-01F8-02D1129CC9B3}"/>
                </a:ext>
              </a:extLst>
            </p:cNvPr>
            <p:cNvSpPr/>
            <p:nvPr/>
          </p:nvSpPr>
          <p:spPr>
            <a:xfrm>
              <a:off x="719367" y="4310735"/>
              <a:ext cx="3086094" cy="5697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Conv2D : 1 x 64 Kernel, padding, filters = 8</a:t>
              </a:r>
              <a:b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Output: 8 x 33 x 2000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49AD83-205B-24C8-7C84-AD43122300D8}"/>
                </a:ext>
              </a:extLst>
            </p:cNvPr>
            <p:cNvSpPr/>
            <p:nvPr/>
          </p:nvSpPr>
          <p:spPr>
            <a:xfrm>
              <a:off x="4083354" y="2303950"/>
              <a:ext cx="1735667" cy="347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Electrode Scaling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B78EEA-EFDD-1979-A227-B4F74A69E71A}"/>
                </a:ext>
              </a:extLst>
            </p:cNvPr>
            <p:cNvSpPr/>
            <p:nvPr/>
          </p:nvSpPr>
          <p:spPr>
            <a:xfrm>
              <a:off x="6407454" y="2303950"/>
              <a:ext cx="1735667" cy="3471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 Scaling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78726A1-F709-3E71-6AD4-7DAD4D59162C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819021" y="2477516"/>
              <a:ext cx="5884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2E12DD2-EA24-1D33-B40C-A6DC31413958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4951187" y="2651081"/>
              <a:ext cx="1" cy="1997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4D5EDB-1928-C3BF-71B1-D72BE6957A88}"/>
                </a:ext>
              </a:extLst>
            </p:cNvPr>
            <p:cNvSpPr/>
            <p:nvPr/>
          </p:nvSpPr>
          <p:spPr>
            <a:xfrm>
              <a:off x="4760687" y="2850876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43272F0-4A45-3CB8-9C5E-E448095443D0}"/>
                </a:ext>
              </a:extLst>
            </p:cNvPr>
            <p:cNvCxnSpPr>
              <a:cxnSpLocks/>
              <a:stCxn id="8" idx="2"/>
              <a:endCxn id="20" idx="0"/>
            </p:cNvCxnSpPr>
            <p:nvPr/>
          </p:nvCxnSpPr>
          <p:spPr>
            <a:xfrm flipH="1">
              <a:off x="7275287" y="2651081"/>
              <a:ext cx="1" cy="1986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DC5210A-D5B1-AA5B-5477-84E30744F2F3}"/>
                </a:ext>
              </a:extLst>
            </p:cNvPr>
            <p:cNvSpPr/>
            <p:nvPr/>
          </p:nvSpPr>
          <p:spPr>
            <a:xfrm>
              <a:off x="7084787" y="2849775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94F8F48-0B71-E252-E1D4-D2A4654E98D1}"/>
                </a:ext>
              </a:extLst>
            </p:cNvPr>
            <p:cNvCxnSpPr>
              <a:cxnSpLocks/>
              <a:stCxn id="2" idx="2"/>
              <a:endCxn id="26" idx="0"/>
            </p:cNvCxnSpPr>
            <p:nvPr/>
          </p:nvCxnSpPr>
          <p:spPr>
            <a:xfrm>
              <a:off x="2262414" y="2642014"/>
              <a:ext cx="3326" cy="6262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lowchart: Summing Junction 25">
              <a:extLst>
                <a:ext uri="{FF2B5EF4-FFF2-40B4-BE49-F238E27FC236}">
                  <a16:creationId xmlns:a16="http://schemas.microsoft.com/office/drawing/2014/main" id="{BBBF93CA-F68E-4B43-941C-8D0E8B467DB9}"/>
                </a:ext>
              </a:extLst>
            </p:cNvPr>
            <p:cNvSpPr/>
            <p:nvPr/>
          </p:nvSpPr>
          <p:spPr>
            <a:xfrm>
              <a:off x="2075240" y="3268241"/>
              <a:ext cx="381000" cy="347131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44C2008-E241-3250-0FA8-74D83D65904D}"/>
                </a:ext>
              </a:extLst>
            </p:cNvPr>
            <p:cNvSpPr/>
            <p:nvPr/>
          </p:nvSpPr>
          <p:spPr>
            <a:xfrm>
              <a:off x="2729595" y="3268740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299C17B-B619-7820-7CA2-176261DC216F}"/>
                </a:ext>
              </a:extLst>
            </p:cNvPr>
            <p:cNvCxnSpPr>
              <a:cxnSpLocks/>
              <a:stCxn id="28" idx="2"/>
              <a:endCxn id="26" idx="6"/>
            </p:cNvCxnSpPr>
            <p:nvPr/>
          </p:nvCxnSpPr>
          <p:spPr>
            <a:xfrm flipH="1" flipV="1">
              <a:off x="2456240" y="3441807"/>
              <a:ext cx="273355" cy="4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EE7FC74-3D69-2BBF-56A3-F325EC18FF05}"/>
                </a:ext>
              </a:extLst>
            </p:cNvPr>
            <p:cNvCxnSpPr>
              <a:cxnSpLocks/>
              <a:stCxn id="26" idx="4"/>
              <a:endCxn id="35" idx="0"/>
            </p:cNvCxnSpPr>
            <p:nvPr/>
          </p:nvCxnSpPr>
          <p:spPr>
            <a:xfrm>
              <a:off x="2265740" y="3615372"/>
              <a:ext cx="0" cy="19522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Summing Junction 34">
              <a:extLst>
                <a:ext uri="{FF2B5EF4-FFF2-40B4-BE49-F238E27FC236}">
                  <a16:creationId xmlns:a16="http://schemas.microsoft.com/office/drawing/2014/main" id="{7DF7A943-01E0-B34E-A6DA-341E9FBD2FF5}"/>
                </a:ext>
              </a:extLst>
            </p:cNvPr>
            <p:cNvSpPr/>
            <p:nvPr/>
          </p:nvSpPr>
          <p:spPr>
            <a:xfrm>
              <a:off x="2075240" y="3810601"/>
              <a:ext cx="381000" cy="347131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A20F001-2F31-44D9-DDD7-2C7F705CC640}"/>
                </a:ext>
              </a:extLst>
            </p:cNvPr>
            <p:cNvSpPr/>
            <p:nvPr/>
          </p:nvSpPr>
          <p:spPr>
            <a:xfrm>
              <a:off x="2729595" y="3801534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FA95A09-E0C9-1BFD-0F98-98B1CA0E8E05}"/>
                </a:ext>
              </a:extLst>
            </p:cNvPr>
            <p:cNvCxnSpPr>
              <a:cxnSpLocks/>
              <a:stCxn id="36" idx="2"/>
              <a:endCxn id="35" idx="6"/>
            </p:cNvCxnSpPr>
            <p:nvPr/>
          </p:nvCxnSpPr>
          <p:spPr>
            <a:xfrm flipH="1">
              <a:off x="2456240" y="3975100"/>
              <a:ext cx="273355" cy="90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CBBF499-F7E6-AE14-39D9-8B927893032B}"/>
                </a:ext>
              </a:extLst>
            </p:cNvPr>
            <p:cNvCxnSpPr>
              <a:cxnSpLocks/>
              <a:stCxn id="35" idx="4"/>
              <a:endCxn id="5" idx="0"/>
            </p:cNvCxnSpPr>
            <p:nvPr/>
          </p:nvCxnSpPr>
          <p:spPr>
            <a:xfrm flipH="1">
              <a:off x="2262414" y="4157732"/>
              <a:ext cx="3326" cy="153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17B86B5-E660-EF43-188E-1E6134A8A03E}"/>
                </a:ext>
              </a:extLst>
            </p:cNvPr>
            <p:cNvSpPr/>
            <p:nvPr/>
          </p:nvSpPr>
          <p:spPr>
            <a:xfrm>
              <a:off x="719367" y="4987783"/>
              <a:ext cx="3086094" cy="350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 Normalization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C6B54BA-AFC3-9D67-36A4-C542D5FE3EF1}"/>
                </a:ext>
              </a:extLst>
            </p:cNvPr>
            <p:cNvCxnSpPr>
              <a:cxnSpLocks/>
              <a:stCxn id="5" idx="2"/>
              <a:endCxn id="57" idx="0"/>
            </p:cNvCxnSpPr>
            <p:nvPr/>
          </p:nvCxnSpPr>
          <p:spPr>
            <a:xfrm>
              <a:off x="2262414" y="4880443"/>
              <a:ext cx="0" cy="1073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599783A-4156-814A-A614-27320D080402}"/>
                </a:ext>
              </a:extLst>
            </p:cNvPr>
            <p:cNvSpPr/>
            <p:nvPr/>
          </p:nvSpPr>
          <p:spPr>
            <a:xfrm>
              <a:off x="4112390" y="3766568"/>
              <a:ext cx="3086094" cy="5697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Conv2D : 33 x 1 Kernel, padding, filters = 16</a:t>
              </a:r>
              <a:b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Output: 16 x 1 x 2000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51961C7-2166-8065-ADBA-B7C2E740F502}"/>
                </a:ext>
              </a:extLst>
            </p:cNvPr>
            <p:cNvSpPr/>
            <p:nvPr/>
          </p:nvSpPr>
          <p:spPr>
            <a:xfrm>
              <a:off x="4106040" y="4474124"/>
              <a:ext cx="3086094" cy="350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 Normalization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8DB7333-DC63-0488-2548-6993EB7D793C}"/>
                </a:ext>
              </a:extLst>
            </p:cNvPr>
            <p:cNvCxnSpPr>
              <a:cxnSpLocks/>
              <a:stCxn id="73" idx="2"/>
              <a:endCxn id="74" idx="0"/>
            </p:cNvCxnSpPr>
            <p:nvPr/>
          </p:nvCxnSpPr>
          <p:spPr>
            <a:xfrm flipH="1">
              <a:off x="5649087" y="4336276"/>
              <a:ext cx="6350" cy="1378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B779F17-BFA3-36AA-62B0-B2B43CFFC1D6}"/>
                </a:ext>
              </a:extLst>
            </p:cNvPr>
            <p:cNvSpPr/>
            <p:nvPr/>
          </p:nvSpPr>
          <p:spPr>
            <a:xfrm>
              <a:off x="4106040" y="4959171"/>
              <a:ext cx="3086094" cy="3501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Exponential Linear Unit Activation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9BFA942-E2C5-113C-4CA6-122A7A532F08}"/>
                </a:ext>
              </a:extLst>
            </p:cNvPr>
            <p:cNvCxnSpPr>
              <a:cxnSpLocks/>
              <a:stCxn id="74" idx="2"/>
              <a:endCxn id="77" idx="0"/>
            </p:cNvCxnSpPr>
            <p:nvPr/>
          </p:nvCxnSpPr>
          <p:spPr>
            <a:xfrm>
              <a:off x="5649087" y="4824287"/>
              <a:ext cx="0" cy="1348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ECC7E35-3FC5-4005-A03E-E6D49D3654E1}"/>
                </a:ext>
              </a:extLst>
            </p:cNvPr>
            <p:cNvCxnSpPr>
              <a:cxnSpLocks/>
              <a:stCxn id="57" idx="2"/>
              <a:endCxn id="94" idx="0"/>
            </p:cNvCxnSpPr>
            <p:nvPr/>
          </p:nvCxnSpPr>
          <p:spPr>
            <a:xfrm>
              <a:off x="2262414" y="5337946"/>
              <a:ext cx="3326" cy="1382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Flowchart: Summing Junction 93">
              <a:extLst>
                <a:ext uri="{FF2B5EF4-FFF2-40B4-BE49-F238E27FC236}">
                  <a16:creationId xmlns:a16="http://schemas.microsoft.com/office/drawing/2014/main" id="{A6E21E72-A815-0B0E-BCF0-C3A39B5DFB21}"/>
                </a:ext>
              </a:extLst>
            </p:cNvPr>
            <p:cNvSpPr/>
            <p:nvPr/>
          </p:nvSpPr>
          <p:spPr>
            <a:xfrm>
              <a:off x="2075240" y="5476242"/>
              <a:ext cx="381000" cy="347131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192AD42-63B9-70FC-C1EC-75ED7B5E3D48}"/>
                </a:ext>
              </a:extLst>
            </p:cNvPr>
            <p:cNvSpPr/>
            <p:nvPr/>
          </p:nvSpPr>
          <p:spPr>
            <a:xfrm>
              <a:off x="2729595" y="5467175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0AE3011-142F-9374-9716-983E97BD3258}"/>
                </a:ext>
              </a:extLst>
            </p:cNvPr>
            <p:cNvCxnSpPr>
              <a:cxnSpLocks/>
              <a:stCxn id="95" idx="2"/>
              <a:endCxn id="94" idx="6"/>
            </p:cNvCxnSpPr>
            <p:nvPr/>
          </p:nvCxnSpPr>
          <p:spPr>
            <a:xfrm flipH="1">
              <a:off x="2456240" y="5640741"/>
              <a:ext cx="273355" cy="90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B725128-68B6-AF76-90B4-97DD7AE8FDB7}"/>
                </a:ext>
              </a:extLst>
            </p:cNvPr>
            <p:cNvCxnSpPr>
              <a:cxnSpLocks/>
              <a:stCxn id="94" idx="4"/>
              <a:endCxn id="98" idx="0"/>
            </p:cNvCxnSpPr>
            <p:nvPr/>
          </p:nvCxnSpPr>
          <p:spPr>
            <a:xfrm>
              <a:off x="2265740" y="5823373"/>
              <a:ext cx="0" cy="1602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lowchart: Summing Junction 97">
              <a:extLst>
                <a:ext uri="{FF2B5EF4-FFF2-40B4-BE49-F238E27FC236}">
                  <a16:creationId xmlns:a16="http://schemas.microsoft.com/office/drawing/2014/main" id="{B5631655-68AB-F100-DD61-5907B4508BCB}"/>
                </a:ext>
              </a:extLst>
            </p:cNvPr>
            <p:cNvSpPr/>
            <p:nvPr/>
          </p:nvSpPr>
          <p:spPr>
            <a:xfrm>
              <a:off x="2075240" y="5983635"/>
              <a:ext cx="381000" cy="347131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D9C0D45-2D2F-8C10-0B15-71AF2380C265}"/>
                </a:ext>
              </a:extLst>
            </p:cNvPr>
            <p:cNvSpPr/>
            <p:nvPr/>
          </p:nvSpPr>
          <p:spPr>
            <a:xfrm>
              <a:off x="2729595" y="5974568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B5B3150-3673-3A23-FA6B-C8C232430735}"/>
                </a:ext>
              </a:extLst>
            </p:cNvPr>
            <p:cNvCxnSpPr>
              <a:cxnSpLocks/>
              <a:stCxn id="99" idx="2"/>
              <a:endCxn id="98" idx="6"/>
            </p:cNvCxnSpPr>
            <p:nvPr/>
          </p:nvCxnSpPr>
          <p:spPr>
            <a:xfrm flipH="1">
              <a:off x="2456240" y="6148134"/>
              <a:ext cx="273355" cy="90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12FC1C1-8786-2A10-5910-3987A829113D}"/>
                </a:ext>
              </a:extLst>
            </p:cNvPr>
            <p:cNvCxnSpPr>
              <a:cxnSpLocks/>
              <a:stCxn id="77" idx="2"/>
              <a:endCxn id="106" idx="0"/>
            </p:cNvCxnSpPr>
            <p:nvPr/>
          </p:nvCxnSpPr>
          <p:spPr>
            <a:xfrm flipH="1">
              <a:off x="5643946" y="5309334"/>
              <a:ext cx="5141" cy="1439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Flowchart: Summing Junction 105">
              <a:extLst>
                <a:ext uri="{FF2B5EF4-FFF2-40B4-BE49-F238E27FC236}">
                  <a16:creationId xmlns:a16="http://schemas.microsoft.com/office/drawing/2014/main" id="{37620712-C043-5F4A-F966-C301B9811A02}"/>
                </a:ext>
              </a:extLst>
            </p:cNvPr>
            <p:cNvSpPr/>
            <p:nvPr/>
          </p:nvSpPr>
          <p:spPr>
            <a:xfrm>
              <a:off x="5453446" y="5453251"/>
              <a:ext cx="381000" cy="347131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4A1FC966-B7EC-41BB-9665-56F4D111C3B6}"/>
                </a:ext>
              </a:extLst>
            </p:cNvPr>
            <p:cNvSpPr/>
            <p:nvPr/>
          </p:nvSpPr>
          <p:spPr>
            <a:xfrm>
              <a:off x="6107801" y="5444184"/>
              <a:ext cx="381000" cy="34713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7B4909B-8DA1-2345-17CD-FDE8D4A6EC27}"/>
                </a:ext>
              </a:extLst>
            </p:cNvPr>
            <p:cNvCxnSpPr>
              <a:cxnSpLocks/>
              <a:stCxn id="107" idx="2"/>
              <a:endCxn id="106" idx="6"/>
            </p:cNvCxnSpPr>
            <p:nvPr/>
          </p:nvCxnSpPr>
          <p:spPr>
            <a:xfrm flipH="1">
              <a:off x="5834446" y="5617750"/>
              <a:ext cx="273355" cy="90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F27360C4-8375-DAAF-249A-330B9E03F642}"/>
                </a:ext>
              </a:extLst>
            </p:cNvPr>
            <p:cNvCxnSpPr>
              <a:cxnSpLocks/>
              <a:stCxn id="106" idx="4"/>
              <a:endCxn id="111" idx="0"/>
            </p:cNvCxnSpPr>
            <p:nvPr/>
          </p:nvCxnSpPr>
          <p:spPr>
            <a:xfrm>
              <a:off x="5643946" y="5800382"/>
              <a:ext cx="0" cy="1361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C55A0278-EE18-FDEF-FE3C-A53715C1D31D}"/>
                </a:ext>
              </a:extLst>
            </p:cNvPr>
            <p:cNvSpPr/>
            <p:nvPr/>
          </p:nvSpPr>
          <p:spPr>
            <a:xfrm>
              <a:off x="4468586" y="5936533"/>
              <a:ext cx="2350720" cy="3719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Pooling (size = 8)</a:t>
              </a:r>
            </a:p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7FF7786-E571-AB18-1129-B9298981332D}"/>
                </a:ext>
              </a:extLst>
            </p:cNvPr>
            <p:cNvSpPr/>
            <p:nvPr/>
          </p:nvSpPr>
          <p:spPr>
            <a:xfrm>
              <a:off x="7385646" y="3766566"/>
              <a:ext cx="3464400" cy="56970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Conv2D : 1x16 kernel, padding = same, bias = False </a:t>
              </a:r>
              <a:b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Output: 16 x 1 x  500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C51707E-FC7E-66E5-5AF6-F0827FF321B1}"/>
                </a:ext>
              </a:extLst>
            </p:cNvPr>
            <p:cNvSpPr/>
            <p:nvPr/>
          </p:nvSpPr>
          <p:spPr>
            <a:xfrm>
              <a:off x="7385645" y="4474124"/>
              <a:ext cx="3464395" cy="2964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 Normalization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327BE62-F4A7-770E-59FF-554DECAC3A9E}"/>
                </a:ext>
              </a:extLst>
            </p:cNvPr>
            <p:cNvSpPr/>
            <p:nvPr/>
          </p:nvSpPr>
          <p:spPr>
            <a:xfrm>
              <a:off x="7385645" y="5012835"/>
              <a:ext cx="3464393" cy="2964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Exponential Linear Unit Activation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16BE76F-BA6A-F017-64E1-4CB416365996}"/>
                </a:ext>
              </a:extLst>
            </p:cNvPr>
            <p:cNvSpPr/>
            <p:nvPr/>
          </p:nvSpPr>
          <p:spPr>
            <a:xfrm>
              <a:off x="7939462" y="5909777"/>
              <a:ext cx="2350720" cy="3609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Average Pooling (size = 8)</a:t>
              </a:r>
            </a:p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Dropout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ABC39C1-B22B-A51F-5CF9-2B6915960BCB}"/>
                </a:ext>
              </a:extLst>
            </p:cNvPr>
            <p:cNvSpPr/>
            <p:nvPr/>
          </p:nvSpPr>
          <p:spPr>
            <a:xfrm>
              <a:off x="11042840" y="3766566"/>
              <a:ext cx="776991" cy="360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Flatten Layer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E98CC72-169D-CD1F-F389-C1B2501C3069}"/>
                </a:ext>
              </a:extLst>
            </p:cNvPr>
            <p:cNvSpPr/>
            <p:nvPr/>
          </p:nvSpPr>
          <p:spPr>
            <a:xfrm>
              <a:off x="11097281" y="4519050"/>
              <a:ext cx="668108" cy="3609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Dense Layer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1645F8F-972F-059D-BEDA-413276F8D15E}"/>
                </a:ext>
              </a:extLst>
            </p:cNvPr>
            <p:cNvSpPr/>
            <p:nvPr/>
          </p:nvSpPr>
          <p:spPr>
            <a:xfrm>
              <a:off x="11023155" y="5256946"/>
              <a:ext cx="816360" cy="2353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</a:p>
          </p:txBody>
        </p:sp>
        <p:cxnSp>
          <p:nvCxnSpPr>
            <p:cNvPr id="121" name="Connector: Elbow 120">
              <a:extLst>
                <a:ext uri="{FF2B5EF4-FFF2-40B4-BE49-F238E27FC236}">
                  <a16:creationId xmlns:a16="http://schemas.microsoft.com/office/drawing/2014/main" id="{26110F46-40F6-8AD3-6E81-3DFE95668034}"/>
                </a:ext>
              </a:extLst>
            </p:cNvPr>
            <p:cNvCxnSpPr>
              <a:cxnSpLocks/>
              <a:stCxn id="111" idx="3"/>
              <a:endCxn id="112" idx="0"/>
            </p:cNvCxnSpPr>
            <p:nvPr/>
          </p:nvCxnSpPr>
          <p:spPr>
            <a:xfrm flipV="1">
              <a:off x="6819306" y="3766566"/>
              <a:ext cx="2298540" cy="2355953"/>
            </a:xfrm>
            <a:prstGeom prst="bentConnector4">
              <a:avLst>
                <a:gd name="adj1" fmla="val 20792"/>
                <a:gd name="adj2" fmla="val 109703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62BE00A-E657-C32C-CC0A-EDEFE23AAFF8}"/>
                </a:ext>
              </a:extLst>
            </p:cNvPr>
            <p:cNvCxnSpPr>
              <a:cxnSpLocks/>
              <a:stCxn id="112" idx="2"/>
              <a:endCxn id="113" idx="0"/>
            </p:cNvCxnSpPr>
            <p:nvPr/>
          </p:nvCxnSpPr>
          <p:spPr>
            <a:xfrm flipH="1">
              <a:off x="9117843" y="4336274"/>
              <a:ext cx="3" cy="1378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390B194-FBD8-A1A0-B9CA-23BDDA38673C}"/>
                </a:ext>
              </a:extLst>
            </p:cNvPr>
            <p:cNvCxnSpPr>
              <a:cxnSpLocks/>
              <a:stCxn id="113" idx="2"/>
              <a:endCxn id="114" idx="0"/>
            </p:cNvCxnSpPr>
            <p:nvPr/>
          </p:nvCxnSpPr>
          <p:spPr>
            <a:xfrm flipH="1">
              <a:off x="9117842" y="4770623"/>
              <a:ext cx="1" cy="2422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8F7632C-C021-F899-613B-F64AB5917D39}"/>
                </a:ext>
              </a:extLst>
            </p:cNvPr>
            <p:cNvCxnSpPr>
              <a:cxnSpLocks/>
              <a:stCxn id="114" idx="2"/>
              <a:endCxn id="115" idx="0"/>
            </p:cNvCxnSpPr>
            <p:nvPr/>
          </p:nvCxnSpPr>
          <p:spPr>
            <a:xfrm flipH="1">
              <a:off x="9114822" y="5309334"/>
              <a:ext cx="3020" cy="6004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or: Elbow 133">
              <a:extLst>
                <a:ext uri="{FF2B5EF4-FFF2-40B4-BE49-F238E27FC236}">
                  <a16:creationId xmlns:a16="http://schemas.microsoft.com/office/drawing/2014/main" id="{E6EB2C36-8DC6-D57F-9A73-BD42F3FF3706}"/>
                </a:ext>
              </a:extLst>
            </p:cNvPr>
            <p:cNvCxnSpPr>
              <a:cxnSpLocks/>
              <a:stCxn id="115" idx="3"/>
              <a:endCxn id="116" idx="0"/>
            </p:cNvCxnSpPr>
            <p:nvPr/>
          </p:nvCxnSpPr>
          <p:spPr>
            <a:xfrm flipV="1">
              <a:off x="10290182" y="3766566"/>
              <a:ext cx="1141154" cy="2323707"/>
            </a:xfrm>
            <a:prstGeom prst="bentConnector4">
              <a:avLst>
                <a:gd name="adj1" fmla="val 58946"/>
                <a:gd name="adj2" fmla="val 109838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590BECCA-D66C-7CBD-6869-DF4000848022}"/>
                </a:ext>
              </a:extLst>
            </p:cNvPr>
            <p:cNvCxnSpPr>
              <a:cxnSpLocks/>
              <a:stCxn id="116" idx="2"/>
              <a:endCxn id="117" idx="0"/>
            </p:cNvCxnSpPr>
            <p:nvPr/>
          </p:nvCxnSpPr>
          <p:spPr>
            <a:xfrm flipH="1">
              <a:off x="11431335" y="4127557"/>
              <a:ext cx="1" cy="3914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584D3B87-F449-9620-9D13-10EEB87D79FB}"/>
                </a:ext>
              </a:extLst>
            </p:cNvPr>
            <p:cNvCxnSpPr>
              <a:cxnSpLocks/>
              <a:stCxn id="117" idx="2"/>
              <a:endCxn id="118" idx="0"/>
            </p:cNvCxnSpPr>
            <p:nvPr/>
          </p:nvCxnSpPr>
          <p:spPr>
            <a:xfrm>
              <a:off x="11431335" y="4880041"/>
              <a:ext cx="0" cy="3769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ctor: Elbow 156">
              <a:extLst>
                <a:ext uri="{FF2B5EF4-FFF2-40B4-BE49-F238E27FC236}">
                  <a16:creationId xmlns:a16="http://schemas.microsoft.com/office/drawing/2014/main" id="{86ECA775-EE4A-4AA8-38A3-BC3F1A0A53D6}"/>
                </a:ext>
              </a:extLst>
            </p:cNvPr>
            <p:cNvCxnSpPr>
              <a:stCxn id="98" idx="4"/>
              <a:endCxn id="73" idx="0"/>
            </p:cNvCxnSpPr>
            <p:nvPr/>
          </p:nvCxnSpPr>
          <p:spPr>
            <a:xfrm rot="5400000" flipH="1" flipV="1">
              <a:off x="2678489" y="3353818"/>
              <a:ext cx="2564198" cy="3389697"/>
            </a:xfrm>
            <a:prstGeom prst="bentConnector5">
              <a:avLst>
                <a:gd name="adj1" fmla="val -8915"/>
                <a:gd name="adj2" fmla="val 51780"/>
                <a:gd name="adj3" fmla="val 108915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80CCABC-7F62-980A-1AEA-5017006CA50A}"/>
              </a:ext>
            </a:extLst>
          </p:cNvPr>
          <p:cNvSpPr txBox="1"/>
          <p:nvPr/>
        </p:nvSpPr>
        <p:spPr>
          <a:xfrm>
            <a:off x="765639" y="3925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Proposed Method</a:t>
            </a:r>
          </a:p>
        </p:txBody>
      </p:sp>
    </p:spTree>
    <p:extLst>
      <p:ext uri="{BB962C8B-B14F-4D97-AF65-F5344CB8AC3E}">
        <p14:creationId xmlns:p14="http://schemas.microsoft.com/office/powerpoint/2010/main" val="68153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96F9-AF1A-EF2B-5E48-63ABF182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63526"/>
            <a:ext cx="10515600" cy="887942"/>
          </a:xfrm>
        </p:spPr>
        <p:txBody>
          <a:bodyPr/>
          <a:lstStyle/>
          <a:p>
            <a:r>
              <a:rPr lang="en-SG" dirty="0"/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9E9ACF-5591-0A9D-2607-2CCC8C4EA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80744"/>
              </p:ext>
            </p:extLst>
          </p:nvPr>
        </p:nvGraphicFramePr>
        <p:xfrm>
          <a:off x="673099" y="1367968"/>
          <a:ext cx="4322235" cy="41220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3809">
                  <a:extLst>
                    <a:ext uri="{9D8B030D-6E8A-4147-A177-3AD203B41FA5}">
                      <a16:colId xmlns:a16="http://schemas.microsoft.com/office/drawing/2014/main" val="1939333612"/>
                    </a:ext>
                  </a:extLst>
                </a:gridCol>
                <a:gridCol w="1493463">
                  <a:extLst>
                    <a:ext uri="{9D8B030D-6E8A-4147-A177-3AD203B41FA5}">
                      <a16:colId xmlns:a16="http://schemas.microsoft.com/office/drawing/2014/main" val="1242701099"/>
                    </a:ext>
                  </a:extLst>
                </a:gridCol>
                <a:gridCol w="1734963">
                  <a:extLst>
                    <a:ext uri="{9D8B030D-6E8A-4147-A177-3AD203B41FA5}">
                      <a16:colId xmlns:a16="http://schemas.microsoft.com/office/drawing/2014/main" val="1378096041"/>
                    </a:ext>
                  </a:extLst>
                </a:gridCol>
              </a:tblGrid>
              <a:tr h="586383"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u="none" strike="noStrike" dirty="0" err="1">
                          <a:effectLst/>
                        </a:rPr>
                        <a:t>SubID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SMC 2024 [1]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Proposed Method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51079067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S01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54.17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44673260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S02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52.08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56.22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04722040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S03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64.58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62.66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2754430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S04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60.42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68.88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16392104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S05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66.67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58.88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9365191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S06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58.33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77992318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S07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52.08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64.66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45514675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S08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56.25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73.55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7017754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S09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58.33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58.88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6290617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S10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60.42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65.11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0081158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S11</a:t>
                      </a:r>
                      <a:endParaRPr lang="en-SG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>
                          <a:effectLst/>
                        </a:rPr>
                        <a:t>68.75</a:t>
                      </a:r>
                      <a:endParaRPr lang="en-S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52.44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2046205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S12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60.42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71.11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9792762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S13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54.17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3914472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S14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66.67</a:t>
                      </a:r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56.88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7244394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25430694"/>
                  </a:ext>
                </a:extLst>
              </a:tr>
              <a:tr h="217086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u="none" strike="noStrike" dirty="0">
                          <a:effectLst/>
                        </a:rPr>
                        <a:t>59.52428571</a:t>
                      </a:r>
                      <a:endParaRPr lang="en-SG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61.70928571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7051231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7026ED-D312-17CC-0AF7-C0C5779B6592}"/>
              </a:ext>
            </a:extLst>
          </p:cNvPr>
          <p:cNvSpPr txBox="1"/>
          <p:nvPr/>
        </p:nvSpPr>
        <p:spPr>
          <a:xfrm>
            <a:off x="673099" y="6248400"/>
            <a:ext cx="8987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SG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Sagila</a:t>
            </a:r>
            <a:r>
              <a:rPr lang="en-SG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A. P. Vinod, “D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ecoding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Speed and Direction of Imagined Hand Movement from EEG-BCI”, IEEE SMC October 2024, Malaysia </a:t>
            </a:r>
          </a:p>
        </p:txBody>
      </p:sp>
    </p:spTree>
    <p:extLst>
      <p:ext uri="{BB962C8B-B14F-4D97-AF65-F5344CB8AC3E}">
        <p14:creationId xmlns:p14="http://schemas.microsoft.com/office/powerpoint/2010/main" val="271326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F36EE601-91E8-0927-2402-5C3E833C2633}"/>
              </a:ext>
            </a:extLst>
          </p:cNvPr>
          <p:cNvGrpSpPr/>
          <p:nvPr/>
        </p:nvGrpSpPr>
        <p:grpSpPr>
          <a:xfrm>
            <a:off x="654112" y="1534024"/>
            <a:ext cx="10184635" cy="5065060"/>
            <a:chOff x="654112" y="1534024"/>
            <a:chExt cx="10184635" cy="506506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04E919A-DFDD-2938-DA12-0C47FA9AA2E2}"/>
                </a:ext>
              </a:extLst>
            </p:cNvPr>
            <p:cNvGrpSpPr/>
            <p:nvPr/>
          </p:nvGrpSpPr>
          <p:grpSpPr>
            <a:xfrm>
              <a:off x="654112" y="4045205"/>
              <a:ext cx="2438400" cy="2553879"/>
              <a:chOff x="332055" y="3270673"/>
              <a:chExt cx="2438400" cy="2553879"/>
            </a:xfrm>
          </p:grpSpPr>
          <p:pic>
            <p:nvPicPr>
              <p:cNvPr id="110" name="Graphic 109">
                <a:extLst>
                  <a:ext uri="{FF2B5EF4-FFF2-40B4-BE49-F238E27FC236}">
                    <a16:creationId xmlns:a16="http://schemas.microsoft.com/office/drawing/2014/main" id="{632DB15E-F96F-F128-AA7C-F7DD66310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2055" y="3270673"/>
                <a:ext cx="2438400" cy="22606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D2FB95FB-AB27-13C6-53A1-CF8AC38CBD4A}"/>
                      </a:ext>
                    </a:extLst>
                  </p:cNvPr>
                  <p:cNvSpPr txBox="1"/>
                  <p:nvPr/>
                </p:nvSpPr>
                <p:spPr>
                  <a:xfrm>
                    <a:off x="893395" y="5547553"/>
                    <a:ext cx="116685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SG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SG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SG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sup>
                          </m:sSup>
                        </m:oMath>
                      </m:oMathPara>
                    </a14:m>
                    <a:endParaRPr lang="en-SG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71CDAB7-AC8D-DBA6-750D-F99FDF0826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3395" y="5547553"/>
                    <a:ext cx="116685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712" t="-4444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C76B764-B629-9A8D-8850-CEE46172AF5E}"/>
                </a:ext>
              </a:extLst>
            </p:cNvPr>
            <p:cNvSpPr/>
            <p:nvPr/>
          </p:nvSpPr>
          <p:spPr>
            <a:xfrm>
              <a:off x="3584749" y="2510641"/>
              <a:ext cx="1100811" cy="7934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Average Pooling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EB830739-1EC1-CF16-66AA-9E27ECBFFCD5}"/>
                </a:ext>
              </a:extLst>
            </p:cNvPr>
            <p:cNvCxnSpPr>
              <a:cxnSpLocks/>
              <a:stCxn id="110" idx="3"/>
              <a:endCxn id="54" idx="1"/>
            </p:cNvCxnSpPr>
            <p:nvPr/>
          </p:nvCxnSpPr>
          <p:spPr>
            <a:xfrm flipV="1">
              <a:off x="3092512" y="2907385"/>
              <a:ext cx="492237" cy="226812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3F7FEF0-3849-68D8-39CD-2FBA5AAD8CC5}"/>
                </a:ext>
              </a:extLst>
            </p:cNvPr>
            <p:cNvCxnSpPr>
              <a:cxnSpLocks/>
              <a:stCxn id="54" idx="3"/>
              <a:endCxn id="77" idx="1"/>
            </p:cNvCxnSpPr>
            <p:nvPr/>
          </p:nvCxnSpPr>
          <p:spPr>
            <a:xfrm>
              <a:off x="4685560" y="2907385"/>
              <a:ext cx="6665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520E536-4988-7B21-BDD5-1CD147A82984}"/>
                    </a:ext>
                  </a:extLst>
                </p:cNvPr>
                <p:cNvSpPr txBox="1"/>
                <p:nvPr/>
              </p:nvSpPr>
              <p:spPr>
                <a:xfrm>
                  <a:off x="4709304" y="2545676"/>
                  <a:ext cx="6341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SG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520E536-4988-7B21-BDD5-1CD147A829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9304" y="2545676"/>
                  <a:ext cx="63414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615" t="-4444" b="-66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582BD71-B581-0375-70CD-9F9153055E6F}"/>
                </a:ext>
              </a:extLst>
            </p:cNvPr>
            <p:cNvGrpSpPr/>
            <p:nvPr/>
          </p:nvGrpSpPr>
          <p:grpSpPr>
            <a:xfrm>
              <a:off x="5352095" y="1534024"/>
              <a:ext cx="2080766" cy="2746722"/>
              <a:chOff x="5374134" y="825766"/>
              <a:chExt cx="2080766" cy="2746722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9C2BF7-3CF6-6E9C-0D22-95739A73EED8}"/>
                  </a:ext>
                </a:extLst>
              </p:cNvPr>
              <p:cNvSpPr/>
              <p:nvPr/>
            </p:nvSpPr>
            <p:spPr>
              <a:xfrm>
                <a:off x="5374134" y="825766"/>
                <a:ext cx="2080766" cy="27467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2A83B1C-59B9-77AA-32E8-06427B9ABA23}"/>
                  </a:ext>
                </a:extLst>
              </p:cNvPr>
              <p:cNvGrpSpPr/>
              <p:nvPr/>
            </p:nvGrpSpPr>
            <p:grpSpPr>
              <a:xfrm>
                <a:off x="5503074" y="882224"/>
                <a:ext cx="1801700" cy="2606280"/>
                <a:chOff x="5503074" y="882224"/>
                <a:chExt cx="1801700" cy="2606280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DEB52399-BB7F-52BB-F579-098B278B9B6F}"/>
                    </a:ext>
                  </a:extLst>
                </p:cNvPr>
                <p:cNvGrpSpPr/>
                <p:nvPr/>
              </p:nvGrpSpPr>
              <p:grpSpPr>
                <a:xfrm>
                  <a:off x="5549207" y="882224"/>
                  <a:ext cx="203200" cy="2235466"/>
                  <a:chOff x="6096000" y="596900"/>
                  <a:chExt cx="203200" cy="2235466"/>
                </a:xfrm>
              </p:grpSpPr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EBA13F57-4FB2-0706-4CDB-5DB443C8ED50}"/>
                      </a:ext>
                    </a:extLst>
                  </p:cNvPr>
                  <p:cNvSpPr/>
                  <p:nvPr/>
                </p:nvSpPr>
                <p:spPr>
                  <a:xfrm>
                    <a:off x="6096000" y="5969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C5EC3EBE-CA67-3472-FBFF-2F521A3191B6}"/>
                      </a:ext>
                    </a:extLst>
                  </p:cNvPr>
                  <p:cNvSpPr/>
                  <p:nvPr/>
                </p:nvSpPr>
                <p:spPr>
                  <a:xfrm>
                    <a:off x="6096000" y="8382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51F44395-AF7C-032F-AB42-696212CD5F1D}"/>
                      </a:ext>
                    </a:extLst>
                  </p:cNvPr>
                  <p:cNvSpPr/>
                  <p:nvPr/>
                </p:nvSpPr>
                <p:spPr>
                  <a:xfrm>
                    <a:off x="6096000" y="10795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2D96692C-10FE-441F-A8C9-20DE165C7FEF}"/>
                      </a:ext>
                    </a:extLst>
                  </p:cNvPr>
                  <p:cNvSpPr/>
                  <p:nvPr/>
                </p:nvSpPr>
                <p:spPr>
                  <a:xfrm>
                    <a:off x="6096000" y="13208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79BC9D3A-7EC1-73BA-EE59-9FAF1619355D}"/>
                      </a:ext>
                    </a:extLst>
                  </p:cNvPr>
                  <p:cNvSpPr/>
                  <p:nvPr/>
                </p:nvSpPr>
                <p:spPr>
                  <a:xfrm>
                    <a:off x="6096000" y="15621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1EC3BCEE-47D6-8020-CD87-1CC438F15950}"/>
                      </a:ext>
                    </a:extLst>
                  </p:cNvPr>
                  <p:cNvSpPr/>
                  <p:nvPr/>
                </p:nvSpPr>
                <p:spPr>
                  <a:xfrm>
                    <a:off x="6096000" y="2413266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16B21F9C-35A4-495D-8759-970632CDB7AF}"/>
                      </a:ext>
                    </a:extLst>
                  </p:cNvPr>
                  <p:cNvSpPr/>
                  <p:nvPr/>
                </p:nvSpPr>
                <p:spPr>
                  <a:xfrm>
                    <a:off x="6096000" y="2654566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72D0F0AF-CA4A-DCDF-AAAE-DA75E7F76A02}"/>
                      </a:ext>
                    </a:extLst>
                  </p:cNvPr>
                  <p:cNvCxnSpPr>
                    <a:stCxn id="106" idx="4"/>
                    <a:endCxn id="107" idx="0"/>
                  </p:cNvCxnSpPr>
                  <p:nvPr/>
                </p:nvCxnSpPr>
                <p:spPr>
                  <a:xfrm>
                    <a:off x="6197600" y="1739900"/>
                    <a:ext cx="0" cy="67336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34C98D37-2CC4-23E8-A941-374815397434}"/>
                    </a:ext>
                  </a:extLst>
                </p:cNvPr>
                <p:cNvGrpSpPr/>
                <p:nvPr/>
              </p:nvGrpSpPr>
              <p:grpSpPr>
                <a:xfrm>
                  <a:off x="6307811" y="1364824"/>
                  <a:ext cx="203200" cy="1422666"/>
                  <a:chOff x="6190501" y="1364824"/>
                  <a:chExt cx="203200" cy="1422666"/>
                </a:xfrm>
              </p:grpSpPr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A1253013-8BED-8491-912B-DB9630F1B363}"/>
                      </a:ext>
                    </a:extLst>
                  </p:cNvPr>
                  <p:cNvGrpSpPr/>
                  <p:nvPr/>
                </p:nvGrpSpPr>
                <p:grpSpPr>
                  <a:xfrm>
                    <a:off x="6190501" y="1364824"/>
                    <a:ext cx="203200" cy="1422666"/>
                    <a:chOff x="6096000" y="596900"/>
                    <a:chExt cx="203200" cy="1422666"/>
                  </a:xfrm>
                </p:grpSpPr>
                <p:sp>
                  <p:nvSpPr>
                    <p:cNvPr id="97" name="Oval 96">
                      <a:extLst>
                        <a:ext uri="{FF2B5EF4-FFF2-40B4-BE49-F238E27FC236}">
                          <a16:creationId xmlns:a16="http://schemas.microsoft.com/office/drawing/2014/main" id="{6B0F26B9-9D5E-49CB-04B2-27A795A4AA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596900"/>
                      <a:ext cx="203200" cy="1778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98" name="Oval 97">
                      <a:extLst>
                        <a:ext uri="{FF2B5EF4-FFF2-40B4-BE49-F238E27FC236}">
                          <a16:creationId xmlns:a16="http://schemas.microsoft.com/office/drawing/2014/main" id="{4BF7C2FE-5E33-0869-1645-5F9A36F577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838200"/>
                      <a:ext cx="203200" cy="1778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99" name="Oval 98">
                      <a:extLst>
                        <a:ext uri="{FF2B5EF4-FFF2-40B4-BE49-F238E27FC236}">
                          <a16:creationId xmlns:a16="http://schemas.microsoft.com/office/drawing/2014/main" id="{CE72CBA0-C791-491E-C540-A6394B4A94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079500"/>
                      <a:ext cx="203200" cy="1778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100" name="Oval 99">
                      <a:extLst>
                        <a:ext uri="{FF2B5EF4-FFF2-40B4-BE49-F238E27FC236}">
                          <a16:creationId xmlns:a16="http://schemas.microsoft.com/office/drawing/2014/main" id="{11A02847-D1C8-1040-95BA-B28C8EECEA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600466"/>
                      <a:ext cx="203200" cy="1778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  <p:sp>
                  <p:nvSpPr>
                    <p:cNvPr id="101" name="Oval 100">
                      <a:extLst>
                        <a:ext uri="{FF2B5EF4-FFF2-40B4-BE49-F238E27FC236}">
                          <a16:creationId xmlns:a16="http://schemas.microsoft.com/office/drawing/2014/main" id="{B071E09E-DC6E-834D-2080-CA070176FA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0" y="1841766"/>
                      <a:ext cx="203200" cy="1778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SG"/>
                    </a:p>
                  </p:txBody>
                </p:sp>
              </p:grp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3F0892E7-8AC8-7F0F-0F89-14DD07F2D1B5}"/>
                      </a:ext>
                    </a:extLst>
                  </p:cNvPr>
                  <p:cNvCxnSpPr>
                    <a:cxnSpLocks/>
                    <a:stCxn id="99" idx="4"/>
                    <a:endCxn id="100" idx="0"/>
                  </p:cNvCxnSpPr>
                  <p:nvPr/>
                </p:nvCxnSpPr>
                <p:spPr>
                  <a:xfrm>
                    <a:off x="6292101" y="2025224"/>
                    <a:ext cx="0" cy="343166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FF1A4B6-1C16-BEFE-C68A-1434353FA4CF}"/>
                    </a:ext>
                  </a:extLst>
                </p:cNvPr>
                <p:cNvGrpSpPr/>
                <p:nvPr/>
              </p:nvGrpSpPr>
              <p:grpSpPr>
                <a:xfrm>
                  <a:off x="7088580" y="882224"/>
                  <a:ext cx="203200" cy="2235466"/>
                  <a:chOff x="6096000" y="596900"/>
                  <a:chExt cx="203200" cy="2235466"/>
                </a:xfrm>
              </p:grpSpPr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C48DD2F3-BE3B-CBDF-BE36-74BAD96341A8}"/>
                      </a:ext>
                    </a:extLst>
                  </p:cNvPr>
                  <p:cNvSpPr/>
                  <p:nvPr/>
                </p:nvSpPr>
                <p:spPr>
                  <a:xfrm>
                    <a:off x="6096000" y="5969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BFAFEB5B-4073-AC50-AA12-467F25140FFC}"/>
                      </a:ext>
                    </a:extLst>
                  </p:cNvPr>
                  <p:cNvSpPr/>
                  <p:nvPr/>
                </p:nvSpPr>
                <p:spPr>
                  <a:xfrm>
                    <a:off x="6096000" y="8382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BB5FB4BB-4B3B-5060-36F6-FFA42DAF9F70}"/>
                      </a:ext>
                    </a:extLst>
                  </p:cNvPr>
                  <p:cNvSpPr/>
                  <p:nvPr/>
                </p:nvSpPr>
                <p:spPr>
                  <a:xfrm>
                    <a:off x="6096000" y="10795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085CAF7E-1155-3714-441A-98015A24EDC6}"/>
                      </a:ext>
                    </a:extLst>
                  </p:cNvPr>
                  <p:cNvSpPr/>
                  <p:nvPr/>
                </p:nvSpPr>
                <p:spPr>
                  <a:xfrm>
                    <a:off x="6096000" y="13208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B30D5D96-77C7-4B56-3EEA-0D3C13496974}"/>
                      </a:ext>
                    </a:extLst>
                  </p:cNvPr>
                  <p:cNvSpPr/>
                  <p:nvPr/>
                </p:nvSpPr>
                <p:spPr>
                  <a:xfrm>
                    <a:off x="6096000" y="1562100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A0F6B2DD-FAEC-2124-D41F-6DD3B0805F33}"/>
                      </a:ext>
                    </a:extLst>
                  </p:cNvPr>
                  <p:cNvSpPr/>
                  <p:nvPr/>
                </p:nvSpPr>
                <p:spPr>
                  <a:xfrm>
                    <a:off x="6096000" y="2413266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ECB9E42F-19E8-1A03-BC90-012A48E008B1}"/>
                      </a:ext>
                    </a:extLst>
                  </p:cNvPr>
                  <p:cNvSpPr/>
                  <p:nvPr/>
                </p:nvSpPr>
                <p:spPr>
                  <a:xfrm>
                    <a:off x="6096000" y="2654566"/>
                    <a:ext cx="203200" cy="1778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/>
                  </a:p>
                </p:txBody>
              </p: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F557B140-32EA-44EE-572A-A77F0BECDA91}"/>
                      </a:ext>
                    </a:extLst>
                  </p:cNvPr>
                  <p:cNvCxnSpPr>
                    <a:stCxn id="91" idx="4"/>
                    <a:endCxn id="92" idx="0"/>
                  </p:cNvCxnSpPr>
                  <p:nvPr/>
                </p:nvCxnSpPr>
                <p:spPr>
                  <a:xfrm>
                    <a:off x="6197600" y="1739900"/>
                    <a:ext cx="0" cy="67336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1795614A-7628-D8BE-D0AE-084AB81DCB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03074" y="3211505"/>
                      <a:ext cx="2904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>
                <p:sp>
                  <p:nvSpPr>
                    <p:cNvPr id="82" name="TextBox 81">
                      <a:extLst>
                        <a:ext uri="{FF2B5EF4-FFF2-40B4-BE49-F238E27FC236}">
                          <a16:creationId xmlns:a16="http://schemas.microsoft.com/office/drawing/2014/main" id="{1795614A-7628-D8BE-D0AE-084AB81DCB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3074" y="3211505"/>
                      <a:ext cx="290400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8750" r="-4167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35D00FC4-F999-BA35-4750-929BD8E1A1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54024" y="3206590"/>
                      <a:ext cx="63209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35D00FC4-F999-BA35-4750-929BD8E1A1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54024" y="3206590"/>
                      <a:ext cx="632096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654" t="-2174" r="-5769" b="-326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0A260CF6-383C-40B9-5E6F-1B0871D809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14374" y="3206590"/>
                      <a:ext cx="2904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>
                <p:sp>
                  <p:nvSpPr>
                    <p:cNvPr id="84" name="TextBox 83">
                      <a:extLst>
                        <a:ext uri="{FF2B5EF4-FFF2-40B4-BE49-F238E27FC236}">
                          <a16:creationId xmlns:a16="http://schemas.microsoft.com/office/drawing/2014/main" id="{0A260CF6-383C-40B9-5E6F-1B0871D809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14374" y="3206590"/>
                      <a:ext cx="290400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8750" r="-4167" b="-1087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5" name="Arrow: Right 84">
                  <a:extLst>
                    <a:ext uri="{FF2B5EF4-FFF2-40B4-BE49-F238E27FC236}">
                      <a16:creationId xmlns:a16="http://schemas.microsoft.com/office/drawing/2014/main" id="{92A3D764-C8E3-DBBB-2EDE-DB387352FBC1}"/>
                    </a:ext>
                  </a:extLst>
                </p:cNvPr>
                <p:cNvSpPr/>
                <p:nvPr/>
              </p:nvSpPr>
              <p:spPr>
                <a:xfrm>
                  <a:off x="5798540" y="1861457"/>
                  <a:ext cx="477850" cy="276999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6" name="Arrow: Right 85">
                  <a:extLst>
                    <a:ext uri="{FF2B5EF4-FFF2-40B4-BE49-F238E27FC236}">
                      <a16:creationId xmlns:a16="http://schemas.microsoft.com/office/drawing/2014/main" id="{BEDF4A04-0008-2035-94F1-37BF2F3BA176}"/>
                    </a:ext>
                  </a:extLst>
                </p:cNvPr>
                <p:cNvSpPr/>
                <p:nvPr/>
              </p:nvSpPr>
              <p:spPr>
                <a:xfrm>
                  <a:off x="6572433" y="1847424"/>
                  <a:ext cx="477850" cy="276999"/>
                </a:xfrm>
                <a:prstGeom prst="rightArrow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</p:grpSp>
        <p:sp>
          <p:nvSpPr>
            <p:cNvPr id="59" name="Flowchart: Summing Junction 58">
              <a:extLst>
                <a:ext uri="{FF2B5EF4-FFF2-40B4-BE49-F238E27FC236}">
                  <a16:creationId xmlns:a16="http://schemas.microsoft.com/office/drawing/2014/main" id="{EA27E807-052B-67F0-7772-E7530140BC73}"/>
                </a:ext>
              </a:extLst>
            </p:cNvPr>
            <p:cNvSpPr/>
            <p:nvPr/>
          </p:nvSpPr>
          <p:spPr>
            <a:xfrm>
              <a:off x="7508384" y="4924891"/>
              <a:ext cx="494718" cy="501227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FB650243-9BAC-B86C-1D11-87A2A23EB314}"/>
                </a:ext>
              </a:extLst>
            </p:cNvPr>
            <p:cNvCxnSpPr>
              <a:cxnSpLocks/>
              <a:stCxn id="77" idx="3"/>
              <a:endCxn id="59" idx="0"/>
            </p:cNvCxnSpPr>
            <p:nvPr/>
          </p:nvCxnSpPr>
          <p:spPr>
            <a:xfrm>
              <a:off x="7432861" y="2907385"/>
              <a:ext cx="322882" cy="201750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5DEB031-6290-9CE7-4BCE-A42D8C18A0D7}"/>
                </a:ext>
              </a:extLst>
            </p:cNvPr>
            <p:cNvCxnSpPr>
              <a:cxnSpLocks/>
              <a:stCxn id="110" idx="3"/>
              <a:endCxn id="59" idx="2"/>
            </p:cNvCxnSpPr>
            <p:nvPr/>
          </p:nvCxnSpPr>
          <p:spPr>
            <a:xfrm>
              <a:off x="3092512" y="5175505"/>
              <a:ext cx="4415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0A1CA3A-F6A4-5A88-B62E-A5695F5DB3E3}"/>
                </a:ext>
              </a:extLst>
            </p:cNvPr>
            <p:cNvCxnSpPr>
              <a:stCxn id="59" idx="6"/>
            </p:cNvCxnSpPr>
            <p:nvPr/>
          </p:nvCxnSpPr>
          <p:spPr>
            <a:xfrm flipV="1">
              <a:off x="8003102" y="5175504"/>
              <a:ext cx="38707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213C3D4-6A3A-C20E-DB61-CD774E4B6E9D}"/>
                </a:ext>
              </a:extLst>
            </p:cNvPr>
            <p:cNvSpPr txBox="1"/>
            <p:nvPr/>
          </p:nvSpPr>
          <p:spPr>
            <a:xfrm>
              <a:off x="5178051" y="4255347"/>
              <a:ext cx="2510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Fully Connected Layer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58CA71D-17F1-26C9-CD20-B9422529BC58}"/>
                    </a:ext>
                  </a:extLst>
                </p:cNvPr>
                <p:cNvSpPr txBox="1"/>
                <p:nvPr/>
              </p:nvSpPr>
              <p:spPr>
                <a:xfrm>
                  <a:off x="7465733" y="2607173"/>
                  <a:ext cx="63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SG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×1</m:t>
                            </m:r>
                          </m:sup>
                        </m:sSup>
                      </m:oMath>
                    </m:oMathPara>
                  </a14:m>
                  <a:endParaRPr lang="en-SG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58CA71D-17F1-26C9-CD20-B9422529BC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5733" y="2607173"/>
                  <a:ext cx="63908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9524" t="-4444" r="-3810" b="-6667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609BD05-5A62-E2A3-C38A-71A55B36C8B1}"/>
                </a:ext>
              </a:extLst>
            </p:cNvPr>
            <p:cNvSpPr txBox="1"/>
            <p:nvPr/>
          </p:nvSpPr>
          <p:spPr>
            <a:xfrm>
              <a:off x="654112" y="1736016"/>
              <a:ext cx="416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B)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CD630C2-1215-9CCC-4F14-15768D0FDC92}"/>
                </a:ext>
              </a:extLst>
            </p:cNvPr>
            <p:cNvGrpSpPr/>
            <p:nvPr/>
          </p:nvGrpSpPr>
          <p:grpSpPr>
            <a:xfrm>
              <a:off x="8400347" y="3898564"/>
              <a:ext cx="2438400" cy="2553879"/>
              <a:chOff x="8400347" y="3898564"/>
              <a:chExt cx="2438400" cy="2553879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9AE6BF4-CB6B-E524-4806-96A74243F22B}"/>
                  </a:ext>
                </a:extLst>
              </p:cNvPr>
              <p:cNvSpPr/>
              <p:nvPr/>
            </p:nvSpPr>
            <p:spPr>
              <a:xfrm>
                <a:off x="10400867" y="4053347"/>
                <a:ext cx="387074" cy="2017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C9C758B1-BD37-6827-A4C1-73E60D4887D1}"/>
                  </a:ext>
                </a:extLst>
              </p:cNvPr>
              <p:cNvSpPr/>
              <p:nvPr/>
            </p:nvSpPr>
            <p:spPr>
              <a:xfrm>
                <a:off x="10003622" y="4053347"/>
                <a:ext cx="387074" cy="201748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B8A1742-D239-928A-CB0B-BD85E5984219}"/>
                  </a:ext>
                </a:extLst>
              </p:cNvPr>
              <p:cNvSpPr/>
              <p:nvPr/>
            </p:nvSpPr>
            <p:spPr>
              <a:xfrm>
                <a:off x="9606377" y="4053347"/>
                <a:ext cx="387074" cy="2017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E6B495B-E6B0-72A0-9918-FEC93F6CA8E9}"/>
                  </a:ext>
                </a:extLst>
              </p:cNvPr>
              <p:cNvSpPr/>
              <p:nvPr/>
            </p:nvSpPr>
            <p:spPr>
              <a:xfrm>
                <a:off x="9204367" y="4053347"/>
                <a:ext cx="387074" cy="201748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B143D13-9230-86DD-2CB8-AE54120F876A}"/>
                  </a:ext>
                </a:extLst>
              </p:cNvPr>
              <p:cNvSpPr/>
              <p:nvPr/>
            </p:nvSpPr>
            <p:spPr>
              <a:xfrm>
                <a:off x="8802357" y="4053347"/>
                <a:ext cx="387074" cy="20174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6B148FB-91C5-2942-F066-5D5C076BD0EA}"/>
                  </a:ext>
                </a:extLst>
              </p:cNvPr>
              <p:cNvSpPr/>
              <p:nvPr/>
            </p:nvSpPr>
            <p:spPr>
              <a:xfrm>
                <a:off x="8400347" y="4053347"/>
                <a:ext cx="387074" cy="2017484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C4931B82-C7A0-C413-BE7D-BA1DF5CA44E9}"/>
                  </a:ext>
                </a:extLst>
              </p:cNvPr>
              <p:cNvGrpSpPr/>
              <p:nvPr/>
            </p:nvGrpSpPr>
            <p:grpSpPr>
              <a:xfrm>
                <a:off x="8400347" y="3898564"/>
                <a:ext cx="2438400" cy="2553879"/>
                <a:chOff x="332055" y="3270673"/>
                <a:chExt cx="2438400" cy="2553879"/>
              </a:xfrm>
            </p:grpSpPr>
            <p:pic>
              <p:nvPicPr>
                <p:cNvPr id="75" name="Graphic 74">
                  <a:extLst>
                    <a:ext uri="{FF2B5EF4-FFF2-40B4-BE49-F238E27FC236}">
                      <a16:creationId xmlns:a16="http://schemas.microsoft.com/office/drawing/2014/main" id="{C0B8D146-96D6-13BE-C8A8-0BEDB1D24C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055" y="3270673"/>
                  <a:ext cx="2438400" cy="2260600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EE5ECF99-3B55-8355-54A6-A98C284B0B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3395" y="5547553"/>
                      <a:ext cx="11668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SG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SG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SG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sup>
                            </m:sSup>
                          </m:oMath>
                        </m:oMathPara>
                      </a14:m>
                      <a:endParaRPr lang="en-SG" dirty="0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971CDAB7-AC8D-DBA6-750D-F99FDF08263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3395" y="5547553"/>
                      <a:ext cx="1166858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4712" t="-4444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SG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79321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440</Words>
  <Application>Microsoft Office PowerPoint</Application>
  <PresentationFormat>Widescreen</PresentationFormat>
  <Paragraphs>111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Aptos Narrow</vt:lpstr>
      <vt:lpstr>Arial</vt:lpstr>
      <vt:lpstr>Cambria Math</vt:lpstr>
      <vt:lpstr>Times New Roman</vt:lpstr>
      <vt:lpstr>Office Theme</vt:lpstr>
      <vt:lpstr>EEGScaler: A Network to scale EEG electrodes and samples for MI Speed Decoding</vt:lpstr>
      <vt:lpstr>Motivation </vt:lpstr>
      <vt:lpstr>Dataset</vt:lpstr>
      <vt:lpstr>Proposed Method : Electrode Scaling </vt:lpstr>
      <vt:lpstr>Proposed Method : Sample Scaling </vt:lpstr>
      <vt:lpstr>PowerPoint Presentation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Research Fellow</dc:creator>
  <cp:lastModifiedBy>Research Fellow</cp:lastModifiedBy>
  <cp:revision>8</cp:revision>
  <dcterms:created xsi:type="dcterms:W3CDTF">2024-12-11T03:28:52Z</dcterms:created>
  <dcterms:modified xsi:type="dcterms:W3CDTF">2024-12-11T05:01:36Z</dcterms:modified>
</cp:coreProperties>
</file>