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Open Sans"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jHSXJhiGCySkii7XkhL+xW5yh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62d04a09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462d04a09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8"/>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9"/>
          <p:cNvSpPr>
            <a:spLocks noGrp="1"/>
          </p:cNvSpPr>
          <p:nvPr>
            <p:ph type="pic" idx="2"/>
          </p:nvPr>
        </p:nvSpPr>
        <p:spPr>
          <a:xfrm>
            <a:off x="1792288" y="612775"/>
            <a:ext cx="5486400" cy="4114800"/>
          </a:xfrm>
          <a:prstGeom prst="rect">
            <a:avLst/>
          </a:prstGeom>
          <a:noFill/>
          <a:ln>
            <a:noFill/>
          </a:ln>
        </p:spPr>
      </p:sp>
      <p:sp>
        <p:nvSpPr>
          <p:cNvPr id="42" name="Google Shape;42;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90" name="Google Shape;90;p1"/>
          <p:cNvSpPr txBox="1">
            <a:spLocks noGrp="1"/>
          </p:cNvSpPr>
          <p:nvPr>
            <p:ph type="body" idx="1"/>
          </p:nvPr>
        </p:nvSpPr>
        <p:spPr>
          <a:xfrm>
            <a:off x="457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Orientation to Computing-I</a:t>
            </a:r>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L T P :2 0 0</a:t>
            </a:r>
            <a:endParaRPr/>
          </a:p>
        </p:txBody>
      </p:sp>
      <p:pic>
        <p:nvPicPr>
          <p:cNvPr id="91" name="Google Shape;91;p1" descr="India's Best Private University in Punjab - LPU"/>
          <p:cNvPicPr preferRelativeResize="0"/>
          <p:nvPr/>
        </p:nvPicPr>
        <p:blipFill rotWithShape="1">
          <a:blip r:embed="rId3">
            <a:alphaModFix/>
          </a:blip>
          <a:srcRect/>
          <a:stretch/>
        </p:blipFill>
        <p:spPr>
          <a:xfrm>
            <a:off x="5962650" y="0"/>
            <a:ext cx="2724150" cy="1676400"/>
          </a:xfrm>
          <a:prstGeom prst="rect">
            <a:avLst/>
          </a:prstGeom>
          <a:noFill/>
          <a:ln>
            <a:noFill/>
          </a:ln>
        </p:spPr>
      </p:pic>
      <p:sp>
        <p:nvSpPr>
          <p:cNvPr id="92" name="Google Shape;92;p1"/>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pic>
        <p:nvPicPr>
          <p:cNvPr id="170" name="Google Shape;170;p1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71" name="Google Shape;171;p10"/>
          <p:cNvSpPr txBox="1"/>
          <p:nvPr/>
        </p:nvSpPr>
        <p:spPr>
          <a:xfrm>
            <a:off x="457200" y="5894388"/>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www.lpu.in                                    Lovely Professional University </a:t>
            </a:r>
            <a:endParaRPr dirty="0"/>
          </a:p>
        </p:txBody>
      </p:sp>
      <p:sp>
        <p:nvSpPr>
          <p:cNvPr id="172" name="Google Shape;172;p10"/>
          <p:cNvSpPr txBox="1"/>
          <p:nvPr/>
        </p:nvSpPr>
        <p:spPr>
          <a:xfrm>
            <a:off x="870475" y="1416850"/>
            <a:ext cx="73665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800" b="1">
                <a:latin typeface="Calibri"/>
                <a:ea typeface="Calibri"/>
                <a:cs typeface="Calibri"/>
                <a:sym typeface="Calibri"/>
              </a:rPr>
              <a:t>Any Questions???</a:t>
            </a:r>
            <a:endParaRPr sz="48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Delivery method</a:t>
            </a:r>
            <a:endParaRPr/>
          </a:p>
        </p:txBody>
      </p:sp>
      <p:sp>
        <p:nvSpPr>
          <p:cNvPr id="98" name="Google Shape;98;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500"/>
              </a:spcBef>
              <a:spcAft>
                <a:spcPts val="0"/>
              </a:spcAft>
              <a:buClr>
                <a:schemeClr val="dk1"/>
              </a:buClr>
              <a:buSzPts val="2500"/>
              <a:buFont typeface="Arial"/>
              <a:buChar char="•"/>
            </a:pPr>
            <a:r>
              <a:rPr lang="en-US" sz="2500">
                <a:latin typeface="Times New Roman"/>
                <a:ea typeface="Times New Roman"/>
                <a:cs typeface="Times New Roman"/>
                <a:sym typeface="Times New Roman"/>
              </a:rPr>
              <a:t>Lectures- 2</a:t>
            </a:r>
            <a:endParaRPr sz="2500">
              <a:latin typeface="Times New Roman"/>
              <a:ea typeface="Times New Roman"/>
              <a:cs typeface="Times New Roman"/>
              <a:sym typeface="Times New Roman"/>
            </a:endParaRPr>
          </a:p>
          <a:p>
            <a:pPr marL="342900" marR="0" lvl="0" indent="-342900" algn="l" rtl="0">
              <a:lnSpc>
                <a:spcPct val="100000"/>
              </a:lnSpc>
              <a:spcBef>
                <a:spcPts val="500"/>
              </a:spcBef>
              <a:spcAft>
                <a:spcPts val="0"/>
              </a:spcAft>
              <a:buSzPts val="2500"/>
              <a:buFont typeface="Times New Roman"/>
              <a:buChar char="•"/>
            </a:pPr>
            <a:r>
              <a:rPr lang="en-US" sz="2500">
                <a:latin typeface="Times New Roman"/>
                <a:ea typeface="Times New Roman"/>
                <a:cs typeface="Times New Roman"/>
                <a:sym typeface="Times New Roman"/>
              </a:rPr>
              <a:t>Tutorial- 0</a:t>
            </a:r>
            <a:endParaRPr sz="2500">
              <a:latin typeface="Times New Roman"/>
              <a:ea typeface="Times New Roman"/>
              <a:cs typeface="Times New Roman"/>
              <a:sym typeface="Times New Roman"/>
            </a:endParaRPr>
          </a:p>
          <a:p>
            <a:pPr marL="342900" marR="0" lvl="0" indent="-342900" algn="l" rtl="0">
              <a:lnSpc>
                <a:spcPct val="100000"/>
              </a:lnSpc>
              <a:spcBef>
                <a:spcPts val="500"/>
              </a:spcBef>
              <a:spcAft>
                <a:spcPts val="0"/>
              </a:spcAft>
              <a:buSzPts val="2500"/>
              <a:buFont typeface="Times New Roman"/>
              <a:buChar char="•"/>
            </a:pPr>
            <a:r>
              <a:rPr lang="en-US" sz="2500">
                <a:latin typeface="Times New Roman"/>
                <a:ea typeface="Times New Roman"/>
                <a:cs typeface="Times New Roman"/>
                <a:sym typeface="Times New Roman"/>
              </a:rPr>
              <a:t>Practical- 0</a:t>
            </a:r>
            <a:endParaRPr sz="2500">
              <a:latin typeface="Times New Roman"/>
              <a:ea typeface="Times New Roman"/>
              <a:cs typeface="Times New Roman"/>
              <a:sym typeface="Times New Roman"/>
            </a:endParaRPr>
          </a:p>
          <a:p>
            <a:pPr marL="342900" marR="0" lvl="0" indent="-342900" algn="l" rtl="0">
              <a:lnSpc>
                <a:spcPct val="100000"/>
              </a:lnSpc>
              <a:spcBef>
                <a:spcPts val="500"/>
              </a:spcBef>
              <a:spcAft>
                <a:spcPts val="0"/>
              </a:spcAft>
              <a:buSzPts val="2500"/>
              <a:buFont typeface="Times New Roman"/>
              <a:buChar char="•"/>
            </a:pPr>
            <a:r>
              <a:rPr lang="en-US" sz="2500">
                <a:latin typeface="Times New Roman"/>
                <a:ea typeface="Times New Roman"/>
                <a:cs typeface="Times New Roman"/>
                <a:sym typeface="Times New Roman"/>
              </a:rPr>
              <a:t>Credits- 2</a:t>
            </a:r>
            <a:endParaRPr sz="2500">
              <a:latin typeface="Times New Roman"/>
              <a:ea typeface="Times New Roman"/>
              <a:cs typeface="Times New Roman"/>
              <a:sym typeface="Times New Roman"/>
            </a:endParaRPr>
          </a:p>
        </p:txBody>
      </p:sp>
      <p:sp>
        <p:nvSpPr>
          <p:cNvPr id="99" name="Google Shape;99;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100" name="Google Shape;100;p2"/>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01" name="Google Shape;101;p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a:t>
            </a:fld>
            <a:endParaRPr/>
          </a:p>
        </p:txBody>
      </p:sp>
      <p:sp>
        <p:nvSpPr>
          <p:cNvPr id="107" name="Google Shape;107;p3"/>
          <p:cNvSpPr txBox="1"/>
          <p:nvPr/>
        </p:nvSpPr>
        <p:spPr>
          <a:xfrm>
            <a:off x="539750" y="61896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08" name="Google Shape;108;p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9" name="Google Shape;109;p3"/>
          <p:cNvSpPr txBox="1"/>
          <p:nvPr/>
        </p:nvSpPr>
        <p:spPr>
          <a:xfrm>
            <a:off x="1258887" y="439737"/>
            <a:ext cx="6111900" cy="646500"/>
          </a:xfrm>
          <a:prstGeom prst="rect">
            <a:avLst/>
          </a:prstGeom>
          <a:noFill/>
          <a:ln>
            <a:noFill/>
          </a:ln>
        </p:spPr>
        <p:txBody>
          <a:bodyPr spcFirstLastPara="1" wrap="square" lIns="0" tIns="0" rIns="0" bIns="0" anchor="t" anchorCtr="0">
            <a:spAutoFit/>
          </a:bodyPr>
          <a:lstStyle/>
          <a:p>
            <a:pPr marL="0" marR="0" lvl="0" indent="0" algn="ctr" rtl="0">
              <a:lnSpc>
                <a:spcPct val="130952"/>
              </a:lnSpc>
              <a:spcBef>
                <a:spcPts val="0"/>
              </a:spcBef>
              <a:spcAft>
                <a:spcPts val="0"/>
              </a:spcAft>
              <a:buClr>
                <a:srgbClr val="1D242C"/>
              </a:buClr>
              <a:buSzPts val="4200"/>
              <a:buFont typeface="Times New Roman"/>
              <a:buNone/>
            </a:pPr>
            <a:r>
              <a:rPr lang="en-US" sz="4200" b="1">
                <a:solidFill>
                  <a:srgbClr val="1D242C"/>
                </a:solidFill>
                <a:latin typeface="Times New Roman"/>
                <a:ea typeface="Times New Roman"/>
                <a:cs typeface="Times New Roman"/>
                <a:sym typeface="Times New Roman"/>
              </a:rPr>
              <a:t>Course Outcomes</a:t>
            </a:r>
            <a:endParaRPr/>
          </a:p>
        </p:txBody>
      </p:sp>
      <p:sp>
        <p:nvSpPr>
          <p:cNvPr id="110" name="Google Shape;110;p3"/>
          <p:cNvSpPr txBox="1"/>
          <p:nvPr/>
        </p:nvSpPr>
        <p:spPr>
          <a:xfrm>
            <a:off x="619125" y="1086225"/>
            <a:ext cx="8075700" cy="4155900"/>
          </a:xfrm>
          <a:prstGeom prst="rect">
            <a:avLst/>
          </a:prstGeom>
          <a:noFill/>
          <a:ln>
            <a:noFill/>
          </a:ln>
        </p:spPr>
        <p:txBody>
          <a:bodyPr spcFirstLastPara="1" wrap="square" lIns="91425" tIns="45700" rIns="91425" bIns="45700" anchor="t" anchorCtr="0">
            <a:spAutoFit/>
          </a:bodyPr>
          <a:lstStyle/>
          <a:p>
            <a:pPr marL="285750" marR="0" lvl="0" indent="-298450" algn="just" rtl="0">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CO1 :: explore about the structure of computer and its various peripheral devices </a:t>
            </a:r>
            <a:endParaRPr sz="2200">
              <a:solidFill>
                <a:srgbClr val="333333"/>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CO2 :: recognize the significance of disk partitioning for the deployment of an operating system </a:t>
            </a:r>
            <a:endParaRPr sz="2200">
              <a:solidFill>
                <a:srgbClr val="333333"/>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CO3 :: describe the differentiation and usefulness of various shell commands</a:t>
            </a:r>
            <a:endParaRPr sz="2200">
              <a:solidFill>
                <a:srgbClr val="333333"/>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CO4 :: analyze different types of network topologies, network devices and functionalities of different servers </a:t>
            </a:r>
            <a:endParaRPr sz="2200">
              <a:solidFill>
                <a:srgbClr val="333333"/>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CO5 :: understand the basic concepts and terminologies about the security aspects associated with secure web browsing </a:t>
            </a:r>
            <a:endParaRPr sz="2200">
              <a:solidFill>
                <a:srgbClr val="333333"/>
              </a:solidFill>
              <a:latin typeface="Times New Roman"/>
              <a:ea typeface="Times New Roman"/>
              <a:cs typeface="Times New Roman"/>
              <a:sym typeface="Times New Roman"/>
            </a:endParaRPr>
          </a:p>
          <a:p>
            <a:pPr marL="285750" marR="0" lvl="0" indent="-298450" algn="just" rtl="0">
              <a:lnSpc>
                <a:spcPct val="100000"/>
              </a:lnSpc>
              <a:spcBef>
                <a:spcPts val="0"/>
              </a:spcBef>
              <a:spcAft>
                <a:spcPts val="0"/>
              </a:spcAft>
              <a:buClr>
                <a:srgbClr val="333333"/>
              </a:buClr>
              <a:buSzPts val="2200"/>
              <a:buFont typeface="Arial"/>
              <a:buChar char="•"/>
            </a:pPr>
            <a:r>
              <a:rPr lang="en-US" sz="2200">
                <a:solidFill>
                  <a:srgbClr val="333333"/>
                </a:solidFill>
                <a:latin typeface="Times New Roman"/>
                <a:ea typeface="Times New Roman"/>
                <a:cs typeface="Times New Roman"/>
                <a:sym typeface="Times New Roman"/>
              </a:rPr>
              <a:t>CO6 :: practice technical concepts in various tools and create technical profiles on different computing platforms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4</a:t>
            </a:fld>
            <a:endParaRPr/>
          </a:p>
        </p:txBody>
      </p:sp>
      <p:sp>
        <p:nvSpPr>
          <p:cNvPr id="116" name="Google Shape;116;p4"/>
          <p:cNvSpPr txBox="1"/>
          <p:nvPr/>
        </p:nvSpPr>
        <p:spPr>
          <a:xfrm>
            <a:off x="539750" y="61896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117" name="Google Shape;117;p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18" name="Google Shape;118;p4"/>
          <p:cNvSpPr txBox="1"/>
          <p:nvPr/>
        </p:nvSpPr>
        <p:spPr>
          <a:xfrm>
            <a:off x="1258887" y="439737"/>
            <a:ext cx="6111900" cy="646500"/>
          </a:xfrm>
          <a:prstGeom prst="rect">
            <a:avLst/>
          </a:prstGeom>
          <a:noFill/>
          <a:ln>
            <a:noFill/>
          </a:ln>
        </p:spPr>
        <p:txBody>
          <a:bodyPr spcFirstLastPara="1" wrap="square" lIns="0" tIns="0" rIns="0" bIns="0" anchor="t" anchorCtr="0">
            <a:spAutoFit/>
          </a:bodyPr>
          <a:lstStyle/>
          <a:p>
            <a:pPr marL="0" marR="0" lvl="0" indent="0" algn="ctr" rtl="0">
              <a:lnSpc>
                <a:spcPct val="130952"/>
              </a:lnSpc>
              <a:spcBef>
                <a:spcPts val="0"/>
              </a:spcBef>
              <a:spcAft>
                <a:spcPts val="0"/>
              </a:spcAft>
              <a:buClr>
                <a:srgbClr val="1D242C"/>
              </a:buClr>
              <a:buSzPts val="4200"/>
              <a:buFont typeface="Times New Roman"/>
              <a:buNone/>
            </a:pPr>
            <a:r>
              <a:rPr lang="en-US" sz="4200" b="1">
                <a:solidFill>
                  <a:srgbClr val="1D242C"/>
                </a:solidFill>
                <a:latin typeface="Times New Roman"/>
                <a:ea typeface="Times New Roman"/>
                <a:cs typeface="Times New Roman"/>
                <a:sym typeface="Times New Roman"/>
              </a:rPr>
              <a:t>Program Outcomes</a:t>
            </a:r>
            <a:endParaRPr/>
          </a:p>
        </p:txBody>
      </p:sp>
      <p:sp>
        <p:nvSpPr>
          <p:cNvPr id="119" name="Google Shape;119;p4"/>
          <p:cNvSpPr txBox="1"/>
          <p:nvPr/>
        </p:nvSpPr>
        <p:spPr>
          <a:xfrm>
            <a:off x="755650" y="1412875"/>
            <a:ext cx="7931100" cy="4747200"/>
          </a:xfrm>
          <a:prstGeom prst="rect">
            <a:avLst/>
          </a:prstGeom>
          <a:noFill/>
          <a:ln>
            <a:noFill/>
          </a:ln>
        </p:spPr>
        <p:txBody>
          <a:bodyPr spcFirstLastPara="1" wrap="square" lIns="91425" tIns="45700" rIns="91425" bIns="45700" anchor="t" anchorCtr="0">
            <a:spAutoFit/>
          </a:bodyPr>
          <a:lstStyle/>
          <a:p>
            <a:pPr marL="0" lvl="0" indent="0" algn="just" rtl="0">
              <a:lnSpc>
                <a:spcPct val="151428"/>
              </a:lnSpc>
              <a:spcBef>
                <a:spcPts val="0"/>
              </a:spcBef>
              <a:spcAft>
                <a:spcPts val="0"/>
              </a:spcAft>
              <a:buClr>
                <a:srgbClr val="222222"/>
              </a:buClr>
              <a:buSzPts val="3500"/>
              <a:buFont typeface="Open Sans"/>
              <a:buNone/>
            </a:pPr>
            <a:r>
              <a:rPr lang="en-US" sz="1700">
                <a:solidFill>
                  <a:srgbClr val="222222"/>
                </a:solidFill>
                <a:latin typeface="Open Sans"/>
                <a:ea typeface="Open Sans"/>
                <a:cs typeface="Open Sans"/>
                <a:sym typeface="Open Sans"/>
              </a:rPr>
              <a:t>PO-1 Engineering knowledge::Apply the knowledge of mathematics, science, engineering fundamentals, and an engineering specialization to the solution of complex engineering problems.</a:t>
            </a:r>
            <a:endParaRPr sz="100">
              <a:solidFill>
                <a:schemeClr val="dk1"/>
              </a:solidFill>
            </a:endParaRPr>
          </a:p>
          <a:p>
            <a:pPr marL="0" lvl="0" indent="0" algn="just" rtl="0">
              <a:lnSpc>
                <a:spcPct val="151428"/>
              </a:lnSpc>
              <a:spcBef>
                <a:spcPts val="0"/>
              </a:spcBef>
              <a:spcAft>
                <a:spcPts val="0"/>
              </a:spcAft>
              <a:buClr>
                <a:srgbClr val="222222"/>
              </a:buClr>
              <a:buSzPts val="3500"/>
              <a:buFont typeface="Open Sans"/>
              <a:buNone/>
            </a:pPr>
            <a:r>
              <a:rPr lang="en-US" sz="1700">
                <a:solidFill>
                  <a:srgbClr val="222222"/>
                </a:solidFill>
                <a:latin typeface="Open Sans"/>
                <a:ea typeface="Open Sans"/>
                <a:cs typeface="Open Sans"/>
                <a:sym typeface="Open Sans"/>
              </a:rPr>
              <a:t>PO-2  Problem analysis::Identify, formulate, research literature, and analyze complex engineering problems reaching substantiated conclusions using first principles of mathematics, natural sciences, and engineering sciences.</a:t>
            </a:r>
            <a:endParaRPr sz="100">
              <a:solidFill>
                <a:schemeClr val="dk1"/>
              </a:solidFill>
            </a:endParaRPr>
          </a:p>
          <a:p>
            <a:pPr marL="0" lvl="0" indent="0" algn="just" rtl="0">
              <a:lnSpc>
                <a:spcPct val="151428"/>
              </a:lnSpc>
              <a:spcBef>
                <a:spcPts val="0"/>
              </a:spcBef>
              <a:spcAft>
                <a:spcPts val="0"/>
              </a:spcAft>
              <a:buClr>
                <a:srgbClr val="222222"/>
              </a:buClr>
              <a:buSzPts val="3500"/>
              <a:buFont typeface="Open Sans"/>
              <a:buNone/>
            </a:pPr>
            <a:r>
              <a:rPr lang="en-US" sz="1700">
                <a:solidFill>
                  <a:srgbClr val="222222"/>
                </a:solidFill>
                <a:latin typeface="Open Sans"/>
                <a:ea typeface="Open Sans"/>
                <a:cs typeface="Open Sans"/>
                <a:sym typeface="Open Sans"/>
              </a:rPr>
              <a:t>PO-3 Design/development of solutions::Design solutions for complex engineering problems and design system components or processes that meet the specified needs with appropriate consideration for the public health and safety, and the cultural, societal, and environmental considerations.</a:t>
            </a:r>
            <a:endParaRPr sz="100">
              <a:solidFill>
                <a:schemeClr val="dk1"/>
              </a:solidFill>
            </a:endParaRPr>
          </a:p>
          <a:p>
            <a:pPr marL="0" lvl="0" indent="0" algn="l" rtl="0">
              <a:spcBef>
                <a:spcPts val="0"/>
              </a:spcBef>
              <a:spcAft>
                <a:spcPts val="0"/>
              </a:spcAft>
              <a:buClr>
                <a:schemeClr val="dk1"/>
              </a:buClr>
              <a:buFont typeface="Arial"/>
              <a:buNone/>
            </a:pPr>
            <a:endParaRPr sz="1700">
              <a:solidFill>
                <a:srgbClr val="222222"/>
              </a:solidFill>
              <a:latin typeface="Open Sans"/>
              <a:ea typeface="Open Sans"/>
              <a:cs typeface="Open Sans"/>
              <a:sym typeface="Open Sans"/>
            </a:endParaRPr>
          </a:p>
          <a:p>
            <a:pPr marL="0" marR="0" lvl="0" indent="0" algn="l" rtl="0">
              <a:lnSpc>
                <a:spcPct val="100000"/>
              </a:lnSpc>
              <a:spcBef>
                <a:spcPts val="0"/>
              </a:spcBef>
              <a:spcAft>
                <a:spcPts val="0"/>
              </a:spcAft>
              <a:buNone/>
            </a:pPr>
            <a:endParaRPr sz="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a:t>
            </a:fld>
            <a:endParaRPr/>
          </a:p>
        </p:txBody>
      </p:sp>
      <p:sp>
        <p:nvSpPr>
          <p:cNvPr id="125" name="Google Shape;125;p5"/>
          <p:cNvSpPr txBox="1"/>
          <p:nvPr/>
        </p:nvSpPr>
        <p:spPr>
          <a:xfrm>
            <a:off x="539750" y="61896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26" name="Google Shape;126;p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27" name="Google Shape;127;p5"/>
          <p:cNvSpPr txBox="1"/>
          <p:nvPr/>
        </p:nvSpPr>
        <p:spPr>
          <a:xfrm>
            <a:off x="1258887" y="439737"/>
            <a:ext cx="6111900" cy="615600"/>
          </a:xfrm>
          <a:prstGeom prst="rect">
            <a:avLst/>
          </a:prstGeom>
          <a:noFill/>
          <a:ln>
            <a:noFill/>
          </a:ln>
        </p:spPr>
        <p:txBody>
          <a:bodyPr spcFirstLastPara="1" wrap="square" lIns="0" tIns="0" rIns="0" bIns="0" anchor="t" anchorCtr="0">
            <a:spAutoFit/>
          </a:bodyPr>
          <a:lstStyle/>
          <a:p>
            <a:pPr marL="0" marR="0" lvl="0" indent="0" algn="ctr" rtl="0">
              <a:lnSpc>
                <a:spcPct val="137500"/>
              </a:lnSpc>
              <a:spcBef>
                <a:spcPts val="0"/>
              </a:spcBef>
              <a:spcAft>
                <a:spcPts val="0"/>
              </a:spcAft>
              <a:buClr>
                <a:srgbClr val="1D242C"/>
              </a:buClr>
              <a:buSzPts val="4000"/>
              <a:buFont typeface="Times New Roman"/>
              <a:buNone/>
            </a:pPr>
            <a:r>
              <a:rPr lang="en-US" sz="4000" b="1">
                <a:solidFill>
                  <a:srgbClr val="1D242C"/>
                </a:solidFill>
                <a:latin typeface="Times New Roman"/>
                <a:ea typeface="Times New Roman"/>
                <a:cs typeface="Times New Roman"/>
                <a:sym typeface="Times New Roman"/>
              </a:rPr>
              <a:t>Program outcomes</a:t>
            </a:r>
            <a:endParaRPr/>
          </a:p>
        </p:txBody>
      </p:sp>
      <p:sp>
        <p:nvSpPr>
          <p:cNvPr id="128" name="Google Shape;128;p5"/>
          <p:cNvSpPr txBox="1"/>
          <p:nvPr/>
        </p:nvSpPr>
        <p:spPr>
          <a:xfrm>
            <a:off x="755650" y="1433512"/>
            <a:ext cx="7931100" cy="3903000"/>
          </a:xfrm>
          <a:prstGeom prst="rect">
            <a:avLst/>
          </a:prstGeom>
          <a:noFill/>
          <a:ln>
            <a:noFill/>
          </a:ln>
        </p:spPr>
        <p:txBody>
          <a:bodyPr spcFirstLastPara="1" wrap="square" lIns="91425" tIns="45700" rIns="91425" bIns="45700" anchor="t" anchorCtr="0">
            <a:spAutoFit/>
          </a:bodyPr>
          <a:lstStyle/>
          <a:p>
            <a:pPr marL="0" lvl="0" indent="0" algn="just" rtl="0">
              <a:lnSpc>
                <a:spcPct val="151428"/>
              </a:lnSpc>
              <a:spcBef>
                <a:spcPts val="0"/>
              </a:spcBef>
              <a:spcAft>
                <a:spcPts val="0"/>
              </a:spcAft>
              <a:buClr>
                <a:srgbClr val="222222"/>
              </a:buClr>
              <a:buSzPts val="3500"/>
              <a:buFont typeface="Open Sans"/>
              <a:buNone/>
            </a:pPr>
            <a:r>
              <a:rPr lang="en-US" sz="1800">
                <a:solidFill>
                  <a:srgbClr val="222222"/>
                </a:solidFill>
                <a:latin typeface="Open Sans"/>
                <a:ea typeface="Open Sans"/>
                <a:cs typeface="Open Sans"/>
                <a:sym typeface="Open Sans"/>
              </a:rPr>
              <a:t>PO-6 The engineer and society::Apply reasoning informed by the contextual knowledge to assess societal, health, safety, legal and cultural issues and the consequent responsibilities relevant to the professional engineering practice.</a:t>
            </a:r>
            <a:endParaRPr sz="200">
              <a:solidFill>
                <a:schemeClr val="dk1"/>
              </a:solidFill>
            </a:endParaRPr>
          </a:p>
          <a:p>
            <a:pPr marL="0" lvl="0" indent="0" algn="just" rtl="0">
              <a:lnSpc>
                <a:spcPct val="151428"/>
              </a:lnSpc>
              <a:spcBef>
                <a:spcPts val="0"/>
              </a:spcBef>
              <a:spcAft>
                <a:spcPts val="0"/>
              </a:spcAft>
              <a:buClr>
                <a:srgbClr val="222222"/>
              </a:buClr>
              <a:buSzPts val="3500"/>
              <a:buFont typeface="Open Sans"/>
              <a:buNone/>
            </a:pPr>
            <a:r>
              <a:rPr lang="en-US" sz="1800">
                <a:solidFill>
                  <a:srgbClr val="222222"/>
                </a:solidFill>
                <a:latin typeface="Open Sans"/>
                <a:ea typeface="Open Sans"/>
                <a:cs typeface="Open Sans"/>
                <a:sym typeface="Open Sans"/>
              </a:rPr>
              <a:t>PO-12  Life-long learning::Recognize the need for, and have the preparation and ability to engage in independent and life-long learning in the broadest context of technological change.</a:t>
            </a:r>
            <a:endParaRPr sz="200">
              <a:solidFill>
                <a:schemeClr val="dk1"/>
              </a:solidFill>
            </a:endParaRPr>
          </a:p>
          <a:p>
            <a:pPr marL="0" lvl="0" indent="0" algn="just" rtl="0">
              <a:lnSpc>
                <a:spcPct val="151428"/>
              </a:lnSpc>
              <a:spcBef>
                <a:spcPts val="0"/>
              </a:spcBef>
              <a:spcAft>
                <a:spcPts val="0"/>
              </a:spcAft>
              <a:buClr>
                <a:srgbClr val="222222"/>
              </a:buClr>
              <a:buSzPts val="3500"/>
              <a:buFont typeface="Open Sans"/>
              <a:buNone/>
            </a:pPr>
            <a:r>
              <a:rPr lang="en-US" sz="1800">
                <a:solidFill>
                  <a:srgbClr val="222222"/>
                </a:solidFill>
                <a:latin typeface="Open Sans"/>
                <a:ea typeface="Open Sans"/>
                <a:cs typeface="Open Sans"/>
                <a:sym typeface="Open Sans"/>
              </a:rPr>
              <a:t>PO-13  Competitive Skills::Ability to compete in national and international technical events and building the competitive spirit</a:t>
            </a:r>
            <a:endParaRPr sz="200">
              <a:solidFill>
                <a:schemeClr val="dk1"/>
              </a:solidFill>
            </a:endParaRPr>
          </a:p>
          <a:p>
            <a:pPr marL="0" marR="0" lvl="0" indent="0" algn="l" rtl="0">
              <a:lnSpc>
                <a:spcPct val="100000"/>
              </a:lnSpc>
              <a:spcBef>
                <a:spcPts val="0"/>
              </a:spcBef>
              <a:spcAft>
                <a:spcPts val="0"/>
              </a:spcAft>
              <a:buNone/>
            </a:pPr>
            <a:endParaRPr sz="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462d04a09b_0_7"/>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sp>
        <p:nvSpPr>
          <p:cNvPr id="134" name="Google Shape;134;g1462d04a09b_0_7"/>
          <p:cNvSpPr txBox="1"/>
          <p:nvPr/>
        </p:nvSpPr>
        <p:spPr>
          <a:xfrm>
            <a:off x="539750" y="6189662"/>
            <a:ext cx="85074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35" name="Google Shape;135;g1462d04a09b_0_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36" name="Google Shape;136;g1462d04a09b_0_7"/>
          <p:cNvSpPr txBox="1"/>
          <p:nvPr/>
        </p:nvSpPr>
        <p:spPr>
          <a:xfrm>
            <a:off x="1395141" y="776275"/>
            <a:ext cx="5997000" cy="6003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Clr>
                <a:srgbClr val="222222"/>
              </a:buClr>
              <a:buSzPts val="8000"/>
              <a:buFont typeface="Arial"/>
              <a:buNone/>
            </a:pPr>
            <a:r>
              <a:rPr lang="en-US" sz="3900" b="0" i="0" u="none">
                <a:solidFill>
                  <a:srgbClr val="222222"/>
                </a:solidFill>
                <a:latin typeface="Arial"/>
                <a:ea typeface="Arial"/>
                <a:cs typeface="Arial"/>
                <a:sym typeface="Arial"/>
              </a:rPr>
              <a:t>Bloom’s taxonomy</a:t>
            </a:r>
            <a:endParaRPr sz="100"/>
          </a:p>
        </p:txBody>
      </p:sp>
      <p:pic>
        <p:nvPicPr>
          <p:cNvPr id="137" name="Google Shape;137;g1462d04a09b_0_7" descr="Melding Bloom's Taxonomy and Universal Design for Learning"/>
          <p:cNvPicPr preferRelativeResize="0"/>
          <p:nvPr/>
        </p:nvPicPr>
        <p:blipFill rotWithShape="1">
          <a:blip r:embed="rId4">
            <a:alphaModFix/>
          </a:blip>
          <a:srcRect t="19309"/>
          <a:stretch/>
        </p:blipFill>
        <p:spPr>
          <a:xfrm>
            <a:off x="0" y="1453271"/>
            <a:ext cx="8928899" cy="46162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sp>
        <p:nvSpPr>
          <p:cNvPr id="143" name="Google Shape;143;p6"/>
          <p:cNvSpPr txBox="1"/>
          <p:nvPr/>
        </p:nvSpPr>
        <p:spPr>
          <a:xfrm>
            <a:off x="457200" y="6308725"/>
            <a:ext cx="8507412" cy="460375"/>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44" name="Google Shape;144;p6" descr="Lovely Professional University - Wikipedia"/>
          <p:cNvPicPr preferRelativeResize="0"/>
          <p:nvPr/>
        </p:nvPicPr>
        <p:blipFill rotWithShape="1">
          <a:blip r:embed="rId3">
            <a:alphaModFix/>
          </a:blip>
          <a:srcRect/>
          <a:stretch/>
        </p:blipFill>
        <p:spPr>
          <a:xfrm>
            <a:off x="8334375" y="188912"/>
            <a:ext cx="704850" cy="701675"/>
          </a:xfrm>
          <a:prstGeom prst="rect">
            <a:avLst/>
          </a:prstGeom>
          <a:noFill/>
          <a:ln>
            <a:noFill/>
          </a:ln>
        </p:spPr>
      </p:pic>
      <p:sp>
        <p:nvSpPr>
          <p:cNvPr id="145" name="Google Shape;145;p6"/>
          <p:cNvSpPr txBox="1"/>
          <p:nvPr/>
        </p:nvSpPr>
        <p:spPr>
          <a:xfrm>
            <a:off x="435750" y="1037611"/>
            <a:ext cx="8272500" cy="517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Unit I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Computer Systems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Computer Languages </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Unit II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Operating System</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Linux Operating System</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Unit III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File system management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Other Shell commands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Unit IV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Computer Network and Communication</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Cloud Computing</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Unit V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Security Essentials</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Secure web-browsing</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Unit VI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Version Control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sz="1800">
                <a:latin typeface="Calibri"/>
                <a:ea typeface="Calibri"/>
                <a:cs typeface="Calibri"/>
                <a:sym typeface="Calibri"/>
              </a:rPr>
              <a:t>MOOCs/Hackathons</a:t>
            </a:r>
            <a:endParaRPr sz="1800">
              <a:latin typeface="Calibri"/>
              <a:ea typeface="Calibri"/>
              <a:cs typeface="Calibri"/>
              <a:sym typeface="Calibri"/>
            </a:endParaRPr>
          </a:p>
        </p:txBody>
      </p:sp>
      <p:sp>
        <p:nvSpPr>
          <p:cNvPr id="146" name="Google Shape;146;p6"/>
          <p:cNvSpPr txBox="1"/>
          <p:nvPr/>
        </p:nvSpPr>
        <p:spPr>
          <a:xfrm>
            <a:off x="1258887" y="439737"/>
            <a:ext cx="6111900" cy="646500"/>
          </a:xfrm>
          <a:prstGeom prst="rect">
            <a:avLst/>
          </a:prstGeom>
          <a:noFill/>
          <a:ln>
            <a:noFill/>
          </a:ln>
        </p:spPr>
        <p:txBody>
          <a:bodyPr spcFirstLastPara="1" wrap="square" lIns="0" tIns="0" rIns="0" bIns="0" anchor="t" anchorCtr="0">
            <a:spAutoFit/>
          </a:bodyPr>
          <a:lstStyle/>
          <a:p>
            <a:pPr marL="0" marR="0" lvl="0" indent="0" algn="ctr" rtl="0">
              <a:lnSpc>
                <a:spcPct val="130952"/>
              </a:lnSpc>
              <a:spcBef>
                <a:spcPts val="0"/>
              </a:spcBef>
              <a:spcAft>
                <a:spcPts val="0"/>
              </a:spcAft>
              <a:buClr>
                <a:srgbClr val="1D242C"/>
              </a:buClr>
              <a:buSzPts val="4200"/>
              <a:buFont typeface="Times New Roman"/>
              <a:buNone/>
            </a:pPr>
            <a:r>
              <a:rPr lang="en-US" sz="4200" b="1">
                <a:solidFill>
                  <a:srgbClr val="1D242C"/>
                </a:solidFill>
                <a:latin typeface="Times New Roman"/>
                <a:ea typeface="Times New Roman"/>
                <a:cs typeface="Times New Roman"/>
                <a:sym typeface="Times New Roman"/>
              </a:rPr>
              <a:t>Contents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Why Orientation to Computing?</a:t>
            </a:r>
            <a:endParaRPr/>
          </a:p>
        </p:txBody>
      </p:sp>
      <p:sp>
        <p:nvSpPr>
          <p:cNvPr id="152" name="Google Shape;152;p7"/>
          <p:cNvSpPr txBox="1">
            <a:spLocks noGrp="1"/>
          </p:cNvSpPr>
          <p:nvPr>
            <p:ph type="body" idx="1"/>
          </p:nvPr>
        </p:nvSpPr>
        <p:spPr>
          <a:xfrm>
            <a:off x="457200" y="1377150"/>
            <a:ext cx="8229600" cy="4281600"/>
          </a:xfrm>
          <a:prstGeom prst="rect">
            <a:avLst/>
          </a:prstGeom>
          <a:noFill/>
          <a:ln>
            <a:noFill/>
          </a:ln>
        </p:spPr>
        <p:txBody>
          <a:bodyPr spcFirstLastPara="1" wrap="square" lIns="91425" tIns="45700" rIns="91425" bIns="45700" anchor="t" anchorCtr="0">
            <a:noAutofit/>
          </a:bodyPr>
          <a:lstStyle/>
          <a:p>
            <a:pPr marL="342900" marR="0" lvl="0" indent="-215900" algn="l" rtl="0">
              <a:spcBef>
                <a:spcPts val="400"/>
              </a:spcBef>
              <a:spcAft>
                <a:spcPts val="0"/>
              </a:spcAft>
              <a:buClr>
                <a:schemeClr val="dk1"/>
              </a:buClr>
              <a:buSzPts val="2000"/>
              <a:buFont typeface="Arial"/>
              <a:buNone/>
            </a:pPr>
            <a:r>
              <a:rPr lang="en-US" sz="2200">
                <a:latin typeface="Times New Roman"/>
                <a:ea typeface="Times New Roman"/>
                <a:cs typeface="Times New Roman"/>
                <a:sym typeface="Times New Roman"/>
              </a:rPr>
              <a:t>As a computer science student in their beginner stage you need to know how the various things in computer work and how the computer is used in multiple instances.</a:t>
            </a:r>
            <a:endParaRPr sz="2200">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r>
              <a:rPr lang="en-US" sz="2200">
                <a:latin typeface="Times New Roman"/>
                <a:ea typeface="Times New Roman"/>
                <a:cs typeface="Times New Roman"/>
                <a:sym typeface="Times New Roman"/>
              </a:rPr>
              <a:t>You need to understand the brief descriptions of subjects that will be further explored in future subjects through your degree programme</a:t>
            </a:r>
            <a:endParaRPr sz="2200">
              <a:latin typeface="Times New Roman"/>
              <a:ea typeface="Times New Roman"/>
              <a:cs typeface="Times New Roman"/>
              <a:sym typeface="Times New Roman"/>
            </a:endParaRPr>
          </a:p>
        </p:txBody>
      </p:sp>
      <p:sp>
        <p:nvSpPr>
          <p:cNvPr id="153" name="Google Shape;153;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8</a:t>
            </a:fld>
            <a:endParaRPr/>
          </a:p>
        </p:txBody>
      </p:sp>
      <p:sp>
        <p:nvSpPr>
          <p:cNvPr id="154" name="Google Shape;154;p7"/>
          <p:cNvSpPr txBox="1"/>
          <p:nvPr/>
        </p:nvSpPr>
        <p:spPr>
          <a:xfrm>
            <a:off x="441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55" name="Google Shape;155;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376237" y="-79375"/>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Evaluation Criteria</a:t>
            </a:r>
            <a:endParaRPr/>
          </a:p>
        </p:txBody>
      </p:sp>
      <p:sp>
        <p:nvSpPr>
          <p:cNvPr id="161" name="Google Shape;161;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sp>
        <p:nvSpPr>
          <p:cNvPr id="162" name="Google Shape;162;p8"/>
          <p:cNvSpPr txBox="1"/>
          <p:nvPr/>
        </p:nvSpPr>
        <p:spPr>
          <a:xfrm>
            <a:off x="441325" y="625951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163" name="Google Shape;163;p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64" name="Google Shape;164;p8"/>
          <p:cNvSpPr txBox="1"/>
          <p:nvPr/>
        </p:nvSpPr>
        <p:spPr>
          <a:xfrm>
            <a:off x="955350" y="993575"/>
            <a:ext cx="7433100" cy="2108700"/>
          </a:xfrm>
          <a:prstGeom prst="rect">
            <a:avLst/>
          </a:prstGeom>
          <a:noFill/>
          <a:ln>
            <a:noFill/>
          </a:ln>
        </p:spPr>
        <p:txBody>
          <a:bodyPr spcFirstLastPara="1" wrap="square" lIns="91425" tIns="91425" rIns="91425" bIns="91425" anchor="t" anchorCtr="0">
            <a:spAutoFit/>
          </a:bodyPr>
          <a:lstStyle/>
          <a:p>
            <a:pPr marL="457200" lvl="0" indent="-387350" algn="l" rtl="0">
              <a:spcBef>
                <a:spcPts val="0"/>
              </a:spcBef>
              <a:spcAft>
                <a:spcPts val="0"/>
              </a:spcAft>
              <a:buSzPts val="2500"/>
              <a:buFont typeface="Calibri"/>
              <a:buChar char="●"/>
            </a:pPr>
            <a:r>
              <a:rPr lang="en-US" sz="2500" dirty="0">
                <a:latin typeface="Calibri"/>
                <a:ea typeface="Calibri"/>
                <a:cs typeface="Calibri"/>
                <a:sym typeface="Calibri"/>
              </a:rPr>
              <a:t>3 CAs will be conducted throughout</a:t>
            </a:r>
            <a:endParaRPr sz="2500" dirty="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smtClean="0">
                <a:latin typeface="Calibri"/>
                <a:ea typeface="Calibri"/>
                <a:cs typeface="Calibri"/>
                <a:sym typeface="Calibri"/>
              </a:rPr>
              <a:t>CA </a:t>
            </a:r>
            <a:r>
              <a:rPr lang="en-US" sz="2500">
                <a:latin typeface="Calibri"/>
                <a:ea typeface="Calibri"/>
                <a:cs typeface="Calibri"/>
                <a:sym typeface="Calibri"/>
              </a:rPr>
              <a:t>1 &amp; 2 will be MCQ</a:t>
            </a:r>
            <a:endParaRPr sz="250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dirty="0">
                <a:latin typeface="Calibri"/>
                <a:ea typeface="Calibri"/>
                <a:cs typeface="Calibri"/>
                <a:sym typeface="Calibri"/>
              </a:rPr>
              <a:t>CA 3 will be Evaluation of student profiles</a:t>
            </a:r>
            <a:endParaRPr sz="2500" dirty="0">
              <a:latin typeface="Calibri"/>
              <a:ea typeface="Calibri"/>
              <a:cs typeface="Calibri"/>
              <a:sym typeface="Calibri"/>
            </a:endParaRPr>
          </a:p>
          <a:p>
            <a:pPr marL="457200" lvl="0" indent="0" algn="l" rtl="0">
              <a:spcBef>
                <a:spcPts val="0"/>
              </a:spcBef>
              <a:spcAft>
                <a:spcPts val="0"/>
              </a:spcAft>
              <a:buNone/>
            </a:pPr>
            <a:endParaRPr sz="2500" dirty="0">
              <a:latin typeface="Calibri"/>
              <a:ea typeface="Calibri"/>
              <a:cs typeface="Calibri"/>
              <a:sym typeface="Calibri"/>
            </a:endParaRPr>
          </a:p>
          <a:p>
            <a:pPr marL="457200" lvl="0" indent="-387350" algn="l" rtl="0">
              <a:spcBef>
                <a:spcPts val="0"/>
              </a:spcBef>
              <a:spcAft>
                <a:spcPts val="0"/>
              </a:spcAft>
              <a:buSzPts val="2500"/>
              <a:buFont typeface="Calibri"/>
              <a:buChar char="●"/>
            </a:pPr>
            <a:r>
              <a:rPr lang="en-US" sz="2500" dirty="0">
                <a:latin typeface="Calibri"/>
                <a:ea typeface="Calibri"/>
                <a:cs typeface="Calibri"/>
                <a:sym typeface="Calibri"/>
              </a:rPr>
              <a:t>No MTE and ETE for this subject will be held</a:t>
            </a:r>
            <a:endParaRPr sz="25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484</Words>
  <Application>Microsoft Office PowerPoint</Application>
  <PresentationFormat>On-screen Show (4:3)</PresentationFormat>
  <Paragraphs>75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Open Sans</vt:lpstr>
      <vt:lpstr>Arial</vt:lpstr>
      <vt:lpstr>Times New Roman</vt:lpstr>
      <vt:lpstr>Office Theme</vt:lpstr>
      <vt:lpstr>PowerPoint Presentation</vt:lpstr>
      <vt:lpstr>Delivery method</vt:lpstr>
      <vt:lpstr>PowerPoint Presentation</vt:lpstr>
      <vt:lpstr>PowerPoint Presentation</vt:lpstr>
      <vt:lpstr>PowerPoint Presentation</vt:lpstr>
      <vt:lpstr>PowerPoint Presentation</vt:lpstr>
      <vt:lpstr>PowerPoint Presentation</vt:lpstr>
      <vt:lpstr>Why Orientation to Computing?</vt:lpstr>
      <vt:lpstr>Evaluation Criteria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asus</cp:lastModifiedBy>
  <cp:revision>3</cp:revision>
  <dcterms:created xsi:type="dcterms:W3CDTF">2006-08-16T00:00:00Z</dcterms:created>
  <dcterms:modified xsi:type="dcterms:W3CDTF">2022-09-19T10:01:51Z</dcterms:modified>
</cp:coreProperties>
</file>