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7" r:id="rId59"/>
    <p:sldId id="318" r:id="rId60"/>
    <p:sldId id="319" r:id="rId61"/>
    <p:sldId id="320" r:id="rId62"/>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23" autoAdjust="0"/>
    <p:restoredTop sz="94660"/>
  </p:normalViewPr>
  <p:slideViewPr>
    <p:cSldViewPr>
      <p:cViewPr varScale="1">
        <p:scale>
          <a:sx n="52" d="100"/>
          <a:sy n="52" d="100"/>
        </p:scale>
        <p:origin x="2702"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4/3/2022</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Carlito"/>
                <a:cs typeface="Carlito"/>
              </a:defRPr>
            </a:lvl1pPr>
          </a:lstStyle>
          <a:p>
            <a:pPr marL="38100">
              <a:lnSpc>
                <a:spcPts val="115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4/3/2022</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Carlito"/>
                <a:cs typeface="Carlito"/>
              </a:defRPr>
            </a:lvl1pPr>
          </a:lstStyle>
          <a:p>
            <a:pPr marL="38100">
              <a:lnSpc>
                <a:spcPts val="115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4/3/2022</a:t>
            </a:fld>
            <a:endParaRPr lang="en-US"/>
          </a:p>
        </p:txBody>
      </p:sp>
      <p:sp>
        <p:nvSpPr>
          <p:cNvPr id="7" name="Holder 7"/>
          <p:cNvSpPr>
            <a:spLocks noGrp="1"/>
          </p:cNvSpPr>
          <p:nvPr>
            <p:ph type="sldNum" sz="quarter" idx="7"/>
          </p:nvPr>
        </p:nvSpPr>
        <p:spPr/>
        <p:txBody>
          <a:bodyPr lIns="0" tIns="0" rIns="0" bIns="0"/>
          <a:lstStyle>
            <a:lvl1pPr>
              <a:defRPr sz="1100" b="0" i="0">
                <a:solidFill>
                  <a:schemeClr val="tx1"/>
                </a:solidFill>
                <a:latin typeface="Carlito"/>
                <a:cs typeface="Carlito"/>
              </a:defRPr>
            </a:lvl1pPr>
          </a:lstStyle>
          <a:p>
            <a:pPr marL="38100">
              <a:lnSpc>
                <a:spcPts val="115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4/3/2022</a:t>
            </a:fld>
            <a:endParaRPr lang="en-US"/>
          </a:p>
        </p:txBody>
      </p:sp>
      <p:sp>
        <p:nvSpPr>
          <p:cNvPr id="5" name="Holder 5"/>
          <p:cNvSpPr>
            <a:spLocks noGrp="1"/>
          </p:cNvSpPr>
          <p:nvPr>
            <p:ph type="sldNum" sz="quarter" idx="7"/>
          </p:nvPr>
        </p:nvSpPr>
        <p:spPr/>
        <p:txBody>
          <a:bodyPr lIns="0" tIns="0" rIns="0" bIns="0"/>
          <a:lstStyle>
            <a:lvl1pPr>
              <a:defRPr sz="1100" b="0" i="0">
                <a:solidFill>
                  <a:schemeClr val="tx1"/>
                </a:solidFill>
                <a:latin typeface="Carlito"/>
                <a:cs typeface="Carlito"/>
              </a:defRPr>
            </a:lvl1pPr>
          </a:lstStyle>
          <a:p>
            <a:pPr marL="38100">
              <a:lnSpc>
                <a:spcPts val="115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4/3/2022</a:t>
            </a:fld>
            <a:endParaRPr lang="en-US"/>
          </a:p>
        </p:txBody>
      </p:sp>
      <p:sp>
        <p:nvSpPr>
          <p:cNvPr id="4" name="Holder 4"/>
          <p:cNvSpPr>
            <a:spLocks noGrp="1"/>
          </p:cNvSpPr>
          <p:nvPr>
            <p:ph type="sldNum" sz="quarter" idx="7"/>
          </p:nvPr>
        </p:nvSpPr>
        <p:spPr/>
        <p:txBody>
          <a:bodyPr lIns="0" tIns="0" rIns="0" bIns="0"/>
          <a:lstStyle>
            <a:lvl1pPr>
              <a:defRPr sz="1100" b="0" i="0">
                <a:solidFill>
                  <a:schemeClr val="tx1"/>
                </a:solidFill>
                <a:latin typeface="Carlito"/>
                <a:cs typeface="Carlito"/>
              </a:defRPr>
            </a:lvl1pPr>
          </a:lstStyle>
          <a:p>
            <a:pPr marL="38100">
              <a:lnSpc>
                <a:spcPts val="115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4/3/2022</a:t>
            </a:fld>
            <a:endParaRPr lang="en-US"/>
          </a:p>
        </p:txBody>
      </p:sp>
      <p:sp>
        <p:nvSpPr>
          <p:cNvPr id="6" name="Holder 6"/>
          <p:cNvSpPr>
            <a:spLocks noGrp="1"/>
          </p:cNvSpPr>
          <p:nvPr>
            <p:ph type="sldNum" sz="quarter" idx="7"/>
          </p:nvPr>
        </p:nvSpPr>
        <p:spPr>
          <a:xfrm>
            <a:off x="3761219" y="10078243"/>
            <a:ext cx="219075" cy="165734"/>
          </a:xfrm>
          <a:prstGeom prst="rect">
            <a:avLst/>
          </a:prstGeom>
        </p:spPr>
        <p:txBody>
          <a:bodyPr wrap="square" lIns="0" tIns="0" rIns="0" bIns="0">
            <a:spAutoFit/>
          </a:bodyPr>
          <a:lstStyle>
            <a:lvl1pPr>
              <a:defRPr sz="1100" b="0" i="0">
                <a:solidFill>
                  <a:schemeClr val="tx1"/>
                </a:solidFill>
                <a:latin typeface="Carlito"/>
                <a:cs typeface="Carlito"/>
              </a:defRPr>
            </a:lvl1pPr>
          </a:lstStyle>
          <a:p>
            <a:pPr marL="38100">
              <a:lnSpc>
                <a:spcPts val="115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jp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5.xml"/><Relationship Id="rId4" Type="http://schemas.openxmlformats.org/officeDocument/2006/relationships/hyperlink" Target="http://www.informationvine.com/"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SMS" TargetMode="External"/><Relationship Id="rId2" Type="http://schemas.openxmlformats.org/officeDocument/2006/relationships/hyperlink" Target="http://en.wikipedia.org/wiki/Email" TargetMode="External"/><Relationship Id="rId1" Type="http://schemas.openxmlformats.org/officeDocument/2006/relationships/slideLayout" Target="../slideLayouts/slideLayout5.xml"/><Relationship Id="rId4" Type="http://schemas.openxmlformats.org/officeDocument/2006/relationships/hyperlink" Target="http://en.wikipedia.org/wiki/RS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46403" y="1869440"/>
            <a:ext cx="5602605" cy="2977515"/>
          </a:xfrm>
          <a:prstGeom prst="rect">
            <a:avLst/>
          </a:prstGeom>
        </p:spPr>
        <p:txBody>
          <a:bodyPr vert="horz" wrap="square" lIns="0" tIns="12700" rIns="0" bIns="0" rtlCol="0">
            <a:spAutoFit/>
          </a:bodyPr>
          <a:lstStyle/>
          <a:p>
            <a:pPr marL="1778000" marR="556260" indent="-957580">
              <a:lnSpc>
                <a:spcPct val="145000"/>
              </a:lnSpc>
              <a:spcBef>
                <a:spcPts val="100"/>
              </a:spcBef>
            </a:pPr>
            <a:r>
              <a:rPr sz="1600" b="1" spc="-5" dirty="0">
                <a:latin typeface="Times New Roman"/>
                <a:cs typeface="Times New Roman"/>
              </a:rPr>
              <a:t>Digital Marketing &amp; </a:t>
            </a:r>
            <a:r>
              <a:rPr sz="1600" b="1" spc="-10" dirty="0">
                <a:latin typeface="Times New Roman"/>
                <a:cs typeface="Times New Roman"/>
              </a:rPr>
              <a:t>Its </a:t>
            </a:r>
            <a:r>
              <a:rPr sz="1600" b="1" spc="-5" dirty="0">
                <a:latin typeface="Times New Roman"/>
                <a:cs typeface="Times New Roman"/>
              </a:rPr>
              <a:t>Effects On The Business  With Reference to</a:t>
            </a:r>
            <a:r>
              <a:rPr sz="1600" b="1" spc="10" dirty="0">
                <a:latin typeface="Times New Roman"/>
                <a:cs typeface="Times New Roman"/>
              </a:rPr>
              <a:t> </a:t>
            </a:r>
            <a:r>
              <a:rPr sz="1600" b="1" dirty="0">
                <a:latin typeface="Times New Roman"/>
                <a:cs typeface="Times New Roman"/>
              </a:rPr>
              <a:t>Branex</a:t>
            </a:r>
            <a:r>
              <a:rPr sz="1500" b="1" baseline="30555" dirty="0">
                <a:latin typeface="Times New Roman"/>
                <a:cs typeface="Times New Roman"/>
              </a:rPr>
              <a:t>.</a:t>
            </a:r>
            <a:endParaRPr sz="1500" baseline="30555" dirty="0">
              <a:latin typeface="Times New Roman"/>
              <a:cs typeface="Times New Roman"/>
            </a:endParaRPr>
          </a:p>
          <a:p>
            <a:pPr>
              <a:lnSpc>
                <a:spcPct val="100000"/>
              </a:lnSpc>
            </a:pPr>
            <a:endParaRPr sz="1800" dirty="0">
              <a:latin typeface="Times New Roman"/>
              <a:cs typeface="Times New Roman"/>
            </a:endParaRPr>
          </a:p>
          <a:p>
            <a:pPr marL="139065" algn="ctr">
              <a:lnSpc>
                <a:spcPct val="100000"/>
              </a:lnSpc>
              <a:spcBef>
                <a:spcPts val="1105"/>
              </a:spcBef>
            </a:pPr>
            <a:r>
              <a:rPr sz="1400" b="1" dirty="0">
                <a:latin typeface="Times New Roman"/>
                <a:cs typeface="Times New Roman"/>
              </a:rPr>
              <a:t>A </a:t>
            </a:r>
            <a:r>
              <a:rPr sz="1400" b="1" spc="-5" dirty="0">
                <a:latin typeface="Times New Roman"/>
                <a:cs typeface="Times New Roman"/>
              </a:rPr>
              <a:t>Project Submitted</a:t>
            </a:r>
            <a:r>
              <a:rPr sz="1400" b="1" spc="-35" dirty="0">
                <a:latin typeface="Times New Roman"/>
                <a:cs typeface="Times New Roman"/>
              </a:rPr>
              <a:t> </a:t>
            </a:r>
            <a:r>
              <a:rPr sz="1400" b="1" dirty="0">
                <a:latin typeface="Times New Roman"/>
                <a:cs typeface="Times New Roman"/>
              </a:rPr>
              <a:t>to</a:t>
            </a:r>
            <a:endParaRPr sz="1400" dirty="0">
              <a:latin typeface="Times New Roman"/>
              <a:cs typeface="Times New Roman"/>
            </a:endParaRPr>
          </a:p>
          <a:p>
            <a:pPr marL="38100">
              <a:lnSpc>
                <a:spcPct val="100000"/>
              </a:lnSpc>
              <a:spcBef>
                <a:spcPts val="855"/>
              </a:spcBef>
            </a:pPr>
            <a:r>
              <a:rPr sz="1400" b="1" spc="-5" dirty="0">
                <a:latin typeface="Times New Roman"/>
                <a:cs typeface="Times New Roman"/>
              </a:rPr>
              <a:t>University </a:t>
            </a:r>
            <a:r>
              <a:rPr sz="1400" b="1" dirty="0">
                <a:latin typeface="Times New Roman"/>
                <a:cs typeface="Times New Roman"/>
              </a:rPr>
              <a:t>of </a:t>
            </a:r>
            <a:r>
              <a:rPr sz="1400" b="1" spc="-5" dirty="0">
                <a:latin typeface="Times New Roman"/>
                <a:cs typeface="Times New Roman"/>
              </a:rPr>
              <a:t>Mumbai </a:t>
            </a:r>
            <a:r>
              <a:rPr sz="1400" b="1" dirty="0">
                <a:latin typeface="Times New Roman"/>
                <a:cs typeface="Times New Roman"/>
              </a:rPr>
              <a:t>for </a:t>
            </a:r>
            <a:r>
              <a:rPr sz="1400" b="1" spc="-5" dirty="0">
                <a:latin typeface="Times New Roman"/>
                <a:cs typeface="Times New Roman"/>
              </a:rPr>
              <a:t>partial completion </a:t>
            </a:r>
            <a:r>
              <a:rPr sz="1400" b="1" dirty="0">
                <a:latin typeface="Times New Roman"/>
                <a:cs typeface="Times New Roman"/>
              </a:rPr>
              <a:t>of the </a:t>
            </a:r>
            <a:r>
              <a:rPr sz="1400" b="1" spc="-5" dirty="0">
                <a:latin typeface="Times New Roman"/>
                <a:cs typeface="Times New Roman"/>
              </a:rPr>
              <a:t>degree </a:t>
            </a:r>
            <a:r>
              <a:rPr sz="1400" b="1" dirty="0">
                <a:latin typeface="Times New Roman"/>
                <a:cs typeface="Times New Roman"/>
              </a:rPr>
              <a:t>of </a:t>
            </a:r>
            <a:r>
              <a:rPr sz="1400" b="1" spc="-5" dirty="0">
                <a:latin typeface="Times New Roman"/>
                <a:cs typeface="Times New Roman"/>
              </a:rPr>
              <a:t>Bachelor</a:t>
            </a:r>
            <a:r>
              <a:rPr sz="1400" b="1" spc="45" dirty="0">
                <a:latin typeface="Times New Roman"/>
                <a:cs typeface="Times New Roman"/>
              </a:rPr>
              <a:t> </a:t>
            </a:r>
            <a:r>
              <a:rPr sz="1400" b="1" spc="-5" dirty="0">
                <a:latin typeface="Times New Roman"/>
                <a:cs typeface="Times New Roman"/>
              </a:rPr>
              <a:t>of</a:t>
            </a:r>
            <a:endParaRPr sz="1400" dirty="0">
              <a:latin typeface="Times New Roman"/>
              <a:cs typeface="Times New Roman"/>
            </a:endParaRPr>
          </a:p>
          <a:p>
            <a:pPr marL="1700530" marR="1444625" indent="426720">
              <a:lnSpc>
                <a:spcPts val="2540"/>
              </a:lnSpc>
              <a:spcBef>
                <a:spcPts val="219"/>
              </a:spcBef>
            </a:pPr>
            <a:r>
              <a:rPr sz="1400" b="1" spc="-5" dirty="0">
                <a:latin typeface="Times New Roman"/>
                <a:cs typeface="Times New Roman"/>
              </a:rPr>
              <a:t>Management Studies  Under </a:t>
            </a:r>
            <a:r>
              <a:rPr sz="1400" b="1" dirty="0">
                <a:latin typeface="Times New Roman"/>
                <a:cs typeface="Times New Roman"/>
              </a:rPr>
              <a:t>the </a:t>
            </a:r>
            <a:r>
              <a:rPr sz="1400" b="1" spc="-5" dirty="0">
                <a:latin typeface="Times New Roman"/>
                <a:cs typeface="Times New Roman"/>
              </a:rPr>
              <a:t>Faculty </a:t>
            </a:r>
            <a:r>
              <a:rPr sz="1400" b="1" dirty="0">
                <a:latin typeface="Times New Roman"/>
                <a:cs typeface="Times New Roman"/>
              </a:rPr>
              <a:t>of</a:t>
            </a:r>
            <a:r>
              <a:rPr sz="1400" b="1" spc="-40" dirty="0">
                <a:latin typeface="Times New Roman"/>
                <a:cs typeface="Times New Roman"/>
              </a:rPr>
              <a:t> </a:t>
            </a:r>
            <a:r>
              <a:rPr sz="1400" b="1" spc="-5" dirty="0">
                <a:latin typeface="Times New Roman"/>
                <a:cs typeface="Times New Roman"/>
              </a:rPr>
              <a:t>Commerce</a:t>
            </a:r>
            <a:endParaRPr sz="1400" dirty="0">
              <a:latin typeface="Times New Roman"/>
              <a:cs typeface="Times New Roman"/>
            </a:endParaRPr>
          </a:p>
          <a:p>
            <a:pPr>
              <a:lnSpc>
                <a:spcPct val="100000"/>
              </a:lnSpc>
            </a:pPr>
            <a:endParaRPr sz="1500" dirty="0">
              <a:latin typeface="Times New Roman"/>
              <a:cs typeface="Times New Roman"/>
            </a:endParaRPr>
          </a:p>
          <a:p>
            <a:pPr>
              <a:lnSpc>
                <a:spcPct val="100000"/>
              </a:lnSpc>
              <a:spcBef>
                <a:spcPts val="25"/>
              </a:spcBef>
            </a:pPr>
            <a:endParaRPr sz="1350" dirty="0">
              <a:latin typeface="Times New Roman"/>
              <a:cs typeface="Times New Roman"/>
            </a:endParaRPr>
          </a:p>
          <a:p>
            <a:pPr algn="ctr">
              <a:lnSpc>
                <a:spcPct val="100000"/>
              </a:lnSpc>
            </a:pPr>
            <a:r>
              <a:rPr sz="1400" b="1" dirty="0">
                <a:latin typeface="Carlito"/>
                <a:cs typeface="Carlito"/>
              </a:rPr>
              <a:t>By</a:t>
            </a:r>
            <a:endParaRPr sz="1400" dirty="0">
              <a:latin typeface="Carlito"/>
              <a:cs typeface="Carlito"/>
            </a:endParaRPr>
          </a:p>
        </p:txBody>
      </p:sp>
      <p:sp>
        <p:nvSpPr>
          <p:cNvPr id="3" name="object 3"/>
          <p:cNvSpPr txBox="1"/>
          <p:nvPr/>
        </p:nvSpPr>
        <p:spPr>
          <a:xfrm>
            <a:off x="1976120" y="5280774"/>
            <a:ext cx="3543300" cy="2901051"/>
          </a:xfrm>
          <a:prstGeom prst="rect">
            <a:avLst/>
          </a:prstGeom>
        </p:spPr>
        <p:txBody>
          <a:bodyPr vert="horz" wrap="square" lIns="0" tIns="12700" rIns="0" bIns="0" rtlCol="0">
            <a:spAutoFit/>
          </a:bodyPr>
          <a:lstStyle/>
          <a:p>
            <a:pPr>
              <a:lnSpc>
                <a:spcPct val="100000"/>
              </a:lnSpc>
            </a:pPr>
            <a:r>
              <a:rPr lang="en-US" sz="1200" b="1" dirty="0">
                <a:latin typeface="Carlito"/>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Harshal Prakash Deshmukh</a:t>
            </a:r>
            <a:endParaRPr sz="1400" dirty="0">
              <a:latin typeface="Carlito"/>
              <a:cs typeface="Carlito"/>
            </a:endParaRPr>
          </a:p>
          <a:p>
            <a:pPr marL="786765" marR="748665" indent="88265">
              <a:lnSpc>
                <a:spcPct val="151400"/>
              </a:lnSpc>
              <a:spcBef>
                <a:spcPts val="950"/>
              </a:spcBef>
            </a:pPr>
            <a:r>
              <a:rPr sz="1400" b="1" spc="-5" dirty="0">
                <a:latin typeface="Times New Roman"/>
                <a:cs typeface="Times New Roman"/>
              </a:rPr>
              <a:t>Under </a:t>
            </a:r>
            <a:r>
              <a:rPr sz="1400" b="1" dirty="0">
                <a:latin typeface="Times New Roman"/>
                <a:cs typeface="Times New Roman"/>
              </a:rPr>
              <a:t>the </a:t>
            </a:r>
            <a:r>
              <a:rPr sz="1400" b="1" spc="-5" dirty="0">
                <a:latin typeface="Times New Roman"/>
                <a:cs typeface="Times New Roman"/>
              </a:rPr>
              <a:t>Guidance </a:t>
            </a:r>
            <a:r>
              <a:rPr sz="1400" b="1" dirty="0">
                <a:latin typeface="Times New Roman"/>
                <a:cs typeface="Times New Roman"/>
              </a:rPr>
              <a:t>of  </a:t>
            </a:r>
            <a:r>
              <a:rPr sz="1400" b="1" spc="-5" dirty="0">
                <a:latin typeface="Times New Roman"/>
                <a:cs typeface="Times New Roman"/>
              </a:rPr>
              <a:t>PROF. </a:t>
            </a:r>
            <a:r>
              <a:rPr lang="en-IN" sz="1400" b="1" spc="-5" dirty="0">
                <a:latin typeface="Times New Roman"/>
                <a:cs typeface="Times New Roman"/>
              </a:rPr>
              <a:t>SUMIT</a:t>
            </a:r>
            <a:r>
              <a:rPr lang="en-IN" sz="1400" b="1" spc="-65" dirty="0">
                <a:latin typeface="Times New Roman"/>
                <a:cs typeface="Times New Roman"/>
              </a:rPr>
              <a:t> </a:t>
            </a:r>
            <a:r>
              <a:rPr lang="en-IN" sz="1400" b="1" spc="-5" dirty="0">
                <a:latin typeface="Times New Roman"/>
                <a:cs typeface="Times New Roman"/>
              </a:rPr>
              <a:t>MHATRE</a:t>
            </a:r>
            <a:endParaRPr sz="1400" dirty="0">
              <a:latin typeface="Times New Roman"/>
              <a:cs typeface="Times New Roman"/>
            </a:endParaRPr>
          </a:p>
          <a:p>
            <a:pPr>
              <a:lnSpc>
                <a:spcPct val="100000"/>
              </a:lnSpc>
            </a:pPr>
            <a:endParaRPr sz="1500" dirty="0">
              <a:latin typeface="Times New Roman"/>
              <a:cs typeface="Times New Roman"/>
            </a:endParaRPr>
          </a:p>
          <a:p>
            <a:pPr>
              <a:lnSpc>
                <a:spcPct val="100000"/>
              </a:lnSpc>
              <a:spcBef>
                <a:spcPts val="50"/>
              </a:spcBef>
            </a:pPr>
            <a:endParaRPr sz="1400" dirty="0">
              <a:latin typeface="Times New Roman"/>
              <a:cs typeface="Times New Roman"/>
            </a:endParaRPr>
          </a:p>
          <a:p>
            <a:pPr marL="965200">
              <a:lnSpc>
                <a:spcPct val="100000"/>
              </a:lnSpc>
            </a:pPr>
            <a:r>
              <a:rPr sz="1400" b="1" spc="-5" dirty="0">
                <a:latin typeface="Times New Roman"/>
                <a:cs typeface="Times New Roman"/>
              </a:rPr>
              <a:t>SPECIALIZATION</a:t>
            </a:r>
            <a:endParaRPr sz="1400" dirty="0">
              <a:latin typeface="Times New Roman"/>
              <a:cs typeface="Times New Roman"/>
            </a:endParaRPr>
          </a:p>
          <a:p>
            <a:pPr marL="1141730">
              <a:lnSpc>
                <a:spcPct val="100000"/>
              </a:lnSpc>
              <a:spcBef>
                <a:spcPts val="865"/>
              </a:spcBef>
            </a:pPr>
            <a:r>
              <a:rPr sz="1400" spc="-5" dirty="0">
                <a:latin typeface="Times New Roman"/>
                <a:cs typeface="Times New Roman"/>
              </a:rPr>
              <a:t>MARKETING</a:t>
            </a:r>
            <a:endParaRPr sz="1400" dirty="0">
              <a:latin typeface="Times New Roman"/>
              <a:cs typeface="Times New Roman"/>
            </a:endParaRPr>
          </a:p>
          <a:p>
            <a:pPr>
              <a:lnSpc>
                <a:spcPct val="100000"/>
              </a:lnSpc>
              <a:spcBef>
                <a:spcPts val="20"/>
              </a:spcBef>
            </a:pPr>
            <a:endParaRPr sz="2200" dirty="0">
              <a:latin typeface="Times New Roman"/>
              <a:cs typeface="Times New Roman"/>
            </a:endParaRPr>
          </a:p>
          <a:p>
            <a:pPr marL="1059180" marR="5080" indent="-1047115">
              <a:lnSpc>
                <a:spcPct val="159200"/>
              </a:lnSpc>
            </a:pPr>
            <a:r>
              <a:rPr sz="1200" b="1" spc="-5" dirty="0">
                <a:latin typeface="Times New Roman"/>
                <a:cs typeface="Times New Roman"/>
              </a:rPr>
              <a:t>PILLAI </a:t>
            </a:r>
            <a:r>
              <a:rPr sz="1200" b="1" dirty="0">
                <a:latin typeface="Times New Roman"/>
                <a:cs typeface="Times New Roman"/>
              </a:rPr>
              <a:t>HOC </a:t>
            </a:r>
            <a:r>
              <a:rPr sz="1200" b="1" spc="-5" dirty="0">
                <a:latin typeface="Times New Roman"/>
                <a:cs typeface="Times New Roman"/>
              </a:rPr>
              <a:t>COLLEGE </a:t>
            </a:r>
            <a:r>
              <a:rPr sz="1200" b="1" dirty="0">
                <a:latin typeface="Times New Roman"/>
                <a:cs typeface="Times New Roman"/>
              </a:rPr>
              <a:t>OF </a:t>
            </a:r>
            <a:r>
              <a:rPr sz="1200" b="1" spc="-5" dirty="0">
                <a:latin typeface="Times New Roman"/>
                <a:cs typeface="Times New Roman"/>
              </a:rPr>
              <a:t>ARTS ,SCIENCE AND  COMMERCE,RASAYNI</a:t>
            </a:r>
            <a:endParaRPr sz="1200" dirty="0">
              <a:latin typeface="Times New Roman"/>
              <a:cs typeface="Times New Roman"/>
            </a:endParaRPr>
          </a:p>
        </p:txBody>
      </p:sp>
      <p:sp>
        <p:nvSpPr>
          <p:cNvPr id="4" name="object 4"/>
          <p:cNvSpPr txBox="1"/>
          <p:nvPr/>
        </p:nvSpPr>
        <p:spPr>
          <a:xfrm>
            <a:off x="3446689" y="9232900"/>
            <a:ext cx="1905000" cy="228268"/>
          </a:xfrm>
          <a:prstGeom prst="rect">
            <a:avLst/>
          </a:prstGeom>
        </p:spPr>
        <p:txBody>
          <a:bodyPr vert="horz" wrap="square" lIns="0" tIns="12700" rIns="0" bIns="0" rtlCol="0">
            <a:spAutoFit/>
          </a:bodyPr>
          <a:lstStyle/>
          <a:p>
            <a:pPr marL="12700">
              <a:lnSpc>
                <a:spcPct val="100000"/>
              </a:lnSpc>
              <a:spcBef>
                <a:spcPts val="100"/>
              </a:spcBef>
            </a:pPr>
            <a:r>
              <a:rPr lang="en-US" sz="1400" b="1" dirty="0">
                <a:latin typeface="Times New Roman"/>
                <a:cs typeface="Times New Roman"/>
              </a:rPr>
              <a:t>Jan 2022</a:t>
            </a:r>
            <a:endParaRPr sz="1400" b="1" dirty="0">
              <a:latin typeface="Times New Roman"/>
              <a:cs typeface="Times New Roman"/>
            </a:endParaRPr>
          </a:p>
        </p:txBody>
      </p:sp>
      <p:sp>
        <p:nvSpPr>
          <p:cNvPr id="5" name="object 5"/>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456754"/>
            <a:ext cx="6708775" cy="5887720"/>
          </a:xfrm>
          <a:prstGeom prst="rect">
            <a:avLst/>
          </a:prstGeom>
        </p:spPr>
        <p:txBody>
          <a:bodyPr vert="horz" wrap="square" lIns="0" tIns="125095" rIns="0" bIns="0" rtlCol="0">
            <a:spAutoFit/>
          </a:bodyPr>
          <a:lstStyle/>
          <a:p>
            <a:pPr marL="12700" algn="just">
              <a:lnSpc>
                <a:spcPct val="100000"/>
              </a:lnSpc>
              <a:spcBef>
                <a:spcPts val="985"/>
              </a:spcBef>
            </a:pPr>
            <a:r>
              <a:rPr sz="1400" b="1" u="heavy" spc="-5" dirty="0">
                <a:uFill>
                  <a:solidFill>
                    <a:srgbClr val="000000"/>
                  </a:solidFill>
                </a:uFill>
                <a:latin typeface="Times New Roman"/>
                <a:cs typeface="Times New Roman"/>
              </a:rPr>
              <a:t>2.2.5 Advanced</a:t>
            </a:r>
            <a:r>
              <a:rPr sz="1400" b="1" u="heavy" spc="-30"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Analytics</a:t>
            </a:r>
            <a:r>
              <a:rPr sz="1400" b="1" spc="-5" dirty="0">
                <a:latin typeface="Times New Roman"/>
                <a:cs typeface="Times New Roman"/>
              </a:rPr>
              <a:t>:</a:t>
            </a:r>
            <a:endParaRPr sz="1400">
              <a:latin typeface="Times New Roman"/>
              <a:cs typeface="Times New Roman"/>
            </a:endParaRPr>
          </a:p>
          <a:p>
            <a:pPr marL="12700" marR="6985" algn="just">
              <a:lnSpc>
                <a:spcPct val="144200"/>
              </a:lnSpc>
              <a:spcBef>
                <a:spcPts val="114"/>
              </a:spcBef>
            </a:pPr>
            <a:r>
              <a:rPr sz="1200" spc="-5" dirty="0">
                <a:latin typeface="Times New Roman"/>
                <a:cs typeface="Times New Roman"/>
              </a:rPr>
              <a:t>Increased adoption </a:t>
            </a:r>
            <a:r>
              <a:rPr sz="1200" dirty="0">
                <a:latin typeface="Times New Roman"/>
                <a:cs typeface="Times New Roman"/>
              </a:rPr>
              <a:t>of </a:t>
            </a:r>
            <a:r>
              <a:rPr sz="1200" spc="-5" dirty="0">
                <a:latin typeface="Times New Roman"/>
                <a:cs typeface="Times New Roman"/>
              </a:rPr>
              <a:t>digital channels </a:t>
            </a:r>
            <a:r>
              <a:rPr sz="1200" dirty="0">
                <a:latin typeface="Times New Roman"/>
                <a:cs typeface="Times New Roman"/>
              </a:rPr>
              <a:t>is </a:t>
            </a:r>
            <a:r>
              <a:rPr sz="1200" spc="-5" dirty="0">
                <a:latin typeface="Times New Roman"/>
                <a:cs typeface="Times New Roman"/>
              </a:rPr>
              <a:t>generating large volumes </a:t>
            </a:r>
            <a:r>
              <a:rPr sz="1200" dirty="0">
                <a:latin typeface="Times New Roman"/>
                <a:cs typeface="Times New Roman"/>
              </a:rPr>
              <a:t>of </a:t>
            </a:r>
            <a:r>
              <a:rPr sz="1200" spc="-5" dirty="0">
                <a:latin typeface="Times New Roman"/>
                <a:cs typeface="Times New Roman"/>
              </a:rPr>
              <a:t>customer behavioural data. Advanced  actionable analytics can help organizations define targeted marketing</a:t>
            </a:r>
            <a:r>
              <a:rPr sz="1200" spc="60" dirty="0">
                <a:latin typeface="Times New Roman"/>
                <a:cs typeface="Times New Roman"/>
              </a:rPr>
              <a:t> </a:t>
            </a:r>
            <a:r>
              <a:rPr sz="1200" spc="-5" dirty="0">
                <a:latin typeface="Times New Roman"/>
                <a:cs typeface="Times New Roman"/>
              </a:rPr>
              <a:t>strategies.</a:t>
            </a:r>
            <a:endParaRPr sz="1200">
              <a:latin typeface="Times New Roman"/>
              <a:cs typeface="Times New Roman"/>
            </a:endParaRPr>
          </a:p>
          <a:p>
            <a:pPr marL="12700" marR="5080" algn="just">
              <a:lnSpc>
                <a:spcPts val="2080"/>
              </a:lnSpc>
              <a:spcBef>
                <a:spcPts val="160"/>
              </a:spcBef>
            </a:pPr>
            <a:r>
              <a:rPr sz="1200" b="1" spc="-5" dirty="0">
                <a:latin typeface="Times New Roman"/>
                <a:cs typeface="Times New Roman"/>
              </a:rPr>
              <a:t>Search Engine Marketing (SEM) </a:t>
            </a:r>
            <a:r>
              <a:rPr sz="1200" b="1" dirty="0">
                <a:latin typeface="Times New Roman"/>
                <a:cs typeface="Times New Roman"/>
              </a:rPr>
              <a:t>/ </a:t>
            </a:r>
            <a:r>
              <a:rPr sz="1200" b="1" spc="-5" dirty="0">
                <a:latin typeface="Times New Roman"/>
                <a:cs typeface="Times New Roman"/>
              </a:rPr>
              <a:t>Search Engine Optimization (SEO) </a:t>
            </a:r>
            <a:r>
              <a:rPr sz="1200" spc="-5" dirty="0">
                <a:latin typeface="Times New Roman"/>
                <a:cs typeface="Times New Roman"/>
              </a:rPr>
              <a:t>Organizations are focusing </a:t>
            </a:r>
            <a:r>
              <a:rPr sz="1200" dirty="0">
                <a:latin typeface="Times New Roman"/>
                <a:cs typeface="Times New Roman"/>
              </a:rPr>
              <a:t>on  </a:t>
            </a:r>
            <a:r>
              <a:rPr sz="1200" spc="-5" dirty="0">
                <a:latin typeface="Times New Roman"/>
                <a:cs typeface="Times New Roman"/>
              </a:rPr>
              <a:t>SEO efforts and paid search advertising for enhancing </a:t>
            </a:r>
            <a:r>
              <a:rPr sz="1200" dirty="0">
                <a:latin typeface="Times New Roman"/>
                <a:cs typeface="Times New Roman"/>
              </a:rPr>
              <a:t>the </a:t>
            </a:r>
            <a:r>
              <a:rPr sz="1200" spc="-5" dirty="0">
                <a:latin typeface="Times New Roman"/>
                <a:cs typeface="Times New Roman"/>
              </a:rPr>
              <a:t>visibility </a:t>
            </a:r>
            <a:r>
              <a:rPr sz="1200" dirty="0">
                <a:latin typeface="Times New Roman"/>
                <a:cs typeface="Times New Roman"/>
              </a:rPr>
              <a:t>of </a:t>
            </a:r>
            <a:r>
              <a:rPr sz="1200" spc="-5" dirty="0">
                <a:latin typeface="Times New Roman"/>
                <a:cs typeface="Times New Roman"/>
              </a:rPr>
              <a:t>their products and</a:t>
            </a:r>
            <a:r>
              <a:rPr sz="1200" spc="125" dirty="0">
                <a:latin typeface="Times New Roman"/>
                <a:cs typeface="Times New Roman"/>
              </a:rPr>
              <a:t> </a:t>
            </a:r>
            <a:r>
              <a:rPr sz="1200" spc="-5" dirty="0">
                <a:latin typeface="Times New Roman"/>
                <a:cs typeface="Times New Roman"/>
              </a:rPr>
              <a:t>services</a:t>
            </a:r>
            <a:r>
              <a:rPr sz="1200" spc="-5" dirty="0">
                <a:solidFill>
                  <a:srgbClr val="5B5B5B"/>
                </a:solidFill>
                <a:latin typeface="Times New Roman"/>
                <a:cs typeface="Times New Roman"/>
              </a:rPr>
              <a:t>.</a:t>
            </a:r>
            <a:endParaRPr sz="1200">
              <a:latin typeface="Times New Roman"/>
              <a:cs typeface="Times New Roman"/>
            </a:endParaRPr>
          </a:p>
          <a:p>
            <a:pPr marL="12700" algn="just">
              <a:lnSpc>
                <a:spcPct val="100000"/>
              </a:lnSpc>
              <a:spcBef>
                <a:spcPts val="445"/>
              </a:spcBef>
            </a:pPr>
            <a:r>
              <a:rPr sz="1200" spc="-5" dirty="0">
                <a:latin typeface="Times New Roman"/>
                <a:cs typeface="Times New Roman"/>
              </a:rPr>
              <a:t>One</a:t>
            </a:r>
            <a:r>
              <a:rPr sz="1200" spc="15" dirty="0">
                <a:latin typeface="Times New Roman"/>
                <a:cs typeface="Times New Roman"/>
              </a:rPr>
              <a:t> </a:t>
            </a:r>
            <a:r>
              <a:rPr sz="1200" spc="-5" dirty="0">
                <a:latin typeface="Times New Roman"/>
                <a:cs typeface="Times New Roman"/>
              </a:rPr>
              <a:t>more</a:t>
            </a:r>
            <a:r>
              <a:rPr sz="1200" spc="25" dirty="0">
                <a:latin typeface="Times New Roman"/>
                <a:cs typeface="Times New Roman"/>
              </a:rPr>
              <a:t> </a:t>
            </a:r>
            <a:r>
              <a:rPr sz="1200" spc="-5" dirty="0">
                <a:latin typeface="Times New Roman"/>
                <a:cs typeface="Times New Roman"/>
              </a:rPr>
              <a:t>trend</a:t>
            </a:r>
            <a:r>
              <a:rPr sz="1200" spc="35" dirty="0">
                <a:latin typeface="Times New Roman"/>
                <a:cs typeface="Times New Roman"/>
              </a:rPr>
              <a:t> </a:t>
            </a:r>
            <a:r>
              <a:rPr sz="1200" spc="-5" dirty="0">
                <a:latin typeface="Times New Roman"/>
                <a:cs typeface="Times New Roman"/>
              </a:rPr>
              <a:t>that</a:t>
            </a:r>
            <a:r>
              <a:rPr sz="1200" spc="20" dirty="0">
                <a:latin typeface="Times New Roman"/>
                <a:cs typeface="Times New Roman"/>
              </a:rPr>
              <a:t> </a:t>
            </a:r>
            <a:r>
              <a:rPr sz="1200" spc="-5" dirty="0">
                <a:latin typeface="Times New Roman"/>
                <a:cs typeface="Times New Roman"/>
              </a:rPr>
              <a:t>has</a:t>
            </a:r>
            <a:r>
              <a:rPr sz="1200" spc="25" dirty="0">
                <a:latin typeface="Times New Roman"/>
                <a:cs typeface="Times New Roman"/>
              </a:rPr>
              <a:t> </a:t>
            </a:r>
            <a:r>
              <a:rPr sz="1200" spc="-5" dirty="0">
                <a:latin typeface="Times New Roman"/>
                <a:cs typeface="Times New Roman"/>
              </a:rPr>
              <a:t>been</a:t>
            </a:r>
            <a:r>
              <a:rPr sz="1200" spc="30" dirty="0">
                <a:latin typeface="Times New Roman"/>
                <a:cs typeface="Times New Roman"/>
              </a:rPr>
              <a:t> </a:t>
            </a:r>
            <a:r>
              <a:rPr sz="1200" spc="-5" dirty="0">
                <a:latin typeface="Times New Roman"/>
                <a:cs typeface="Times New Roman"/>
              </a:rPr>
              <a:t>observed</a:t>
            </a:r>
            <a:r>
              <a:rPr sz="1200" spc="50" dirty="0">
                <a:latin typeface="Times New Roman"/>
                <a:cs typeface="Times New Roman"/>
              </a:rPr>
              <a:t> </a:t>
            </a:r>
            <a:r>
              <a:rPr sz="1200" spc="-5" dirty="0">
                <a:latin typeface="Times New Roman"/>
                <a:cs typeface="Times New Roman"/>
              </a:rPr>
              <a:t>recently</a:t>
            </a:r>
            <a:r>
              <a:rPr sz="1200" spc="20" dirty="0">
                <a:latin typeface="Times New Roman"/>
                <a:cs typeface="Times New Roman"/>
              </a:rPr>
              <a:t> </a:t>
            </a:r>
            <a:r>
              <a:rPr sz="1200" dirty="0">
                <a:latin typeface="Times New Roman"/>
                <a:cs typeface="Times New Roman"/>
              </a:rPr>
              <a:t>is</a:t>
            </a:r>
            <a:r>
              <a:rPr sz="1200" spc="25" dirty="0">
                <a:latin typeface="Times New Roman"/>
                <a:cs typeface="Times New Roman"/>
              </a:rPr>
              <a:t> </a:t>
            </a:r>
            <a:r>
              <a:rPr sz="1200" dirty="0">
                <a:latin typeface="Times New Roman"/>
                <a:cs typeface="Times New Roman"/>
              </a:rPr>
              <a:t>the</a:t>
            </a:r>
            <a:r>
              <a:rPr sz="1200" spc="15" dirty="0">
                <a:latin typeface="Times New Roman"/>
                <a:cs typeface="Times New Roman"/>
              </a:rPr>
              <a:t> </a:t>
            </a:r>
            <a:r>
              <a:rPr sz="1200" spc="-5" dirty="0">
                <a:latin typeface="Times New Roman"/>
                <a:cs typeface="Times New Roman"/>
              </a:rPr>
              <a:t>continually</a:t>
            </a:r>
            <a:r>
              <a:rPr sz="1200" spc="30" dirty="0">
                <a:latin typeface="Times New Roman"/>
                <a:cs typeface="Times New Roman"/>
              </a:rPr>
              <a:t> </a:t>
            </a:r>
            <a:r>
              <a:rPr sz="1200" spc="-5" dirty="0">
                <a:latin typeface="Times New Roman"/>
                <a:cs typeface="Times New Roman"/>
              </a:rPr>
              <a:t>mounting</a:t>
            </a:r>
            <a:r>
              <a:rPr sz="1200" spc="25" dirty="0">
                <a:latin typeface="Times New Roman"/>
                <a:cs typeface="Times New Roman"/>
              </a:rPr>
              <a:t> </a:t>
            </a:r>
            <a:r>
              <a:rPr sz="1200" spc="-5" dirty="0">
                <a:latin typeface="Times New Roman"/>
                <a:cs typeface="Times New Roman"/>
              </a:rPr>
              <a:t>costs</a:t>
            </a:r>
            <a:r>
              <a:rPr sz="1200" spc="20" dirty="0">
                <a:latin typeface="Times New Roman"/>
                <a:cs typeface="Times New Roman"/>
              </a:rPr>
              <a:t> </a:t>
            </a:r>
            <a:r>
              <a:rPr sz="1200" dirty="0">
                <a:latin typeface="Times New Roman"/>
                <a:cs typeface="Times New Roman"/>
              </a:rPr>
              <a:t>of</a:t>
            </a:r>
            <a:r>
              <a:rPr sz="1200" spc="35" dirty="0">
                <a:latin typeface="Times New Roman"/>
                <a:cs typeface="Times New Roman"/>
              </a:rPr>
              <a:t> </a:t>
            </a:r>
            <a:r>
              <a:rPr sz="1200" spc="-5" dirty="0">
                <a:latin typeface="Times New Roman"/>
                <a:cs typeface="Times New Roman"/>
              </a:rPr>
              <a:t>pay-per-click</a:t>
            </a:r>
            <a:r>
              <a:rPr sz="1200" spc="20" dirty="0">
                <a:latin typeface="Times New Roman"/>
                <a:cs typeface="Times New Roman"/>
              </a:rPr>
              <a:t> </a:t>
            </a:r>
            <a:r>
              <a:rPr sz="1200" spc="-5" dirty="0">
                <a:latin typeface="Times New Roman"/>
                <a:cs typeface="Times New Roman"/>
              </a:rPr>
              <a:t>(PPC)</a:t>
            </a:r>
            <a:r>
              <a:rPr sz="1200" spc="20" dirty="0">
                <a:latin typeface="Times New Roman"/>
                <a:cs typeface="Times New Roman"/>
              </a:rPr>
              <a:t> </a:t>
            </a:r>
            <a:r>
              <a:rPr sz="1200" spc="-5" dirty="0">
                <a:latin typeface="Times New Roman"/>
                <a:cs typeface="Times New Roman"/>
              </a:rPr>
              <a:t>that</a:t>
            </a:r>
            <a:endParaRPr sz="1200">
              <a:latin typeface="Times New Roman"/>
              <a:cs typeface="Times New Roman"/>
            </a:endParaRPr>
          </a:p>
          <a:p>
            <a:pPr marL="12700" marR="6985" algn="just">
              <a:lnSpc>
                <a:spcPct val="143700"/>
              </a:lnSpc>
              <a:spcBef>
                <a:spcPts val="5"/>
              </a:spcBef>
            </a:pPr>
            <a:r>
              <a:rPr sz="1200" spc="-5" dirty="0">
                <a:latin typeface="Times New Roman"/>
                <a:cs typeface="Times New Roman"/>
              </a:rPr>
              <a:t>has resulted </a:t>
            </a:r>
            <a:r>
              <a:rPr sz="1200" dirty="0">
                <a:latin typeface="Times New Roman"/>
                <a:cs typeface="Times New Roman"/>
              </a:rPr>
              <a:t>in the </a:t>
            </a:r>
            <a:r>
              <a:rPr sz="1200" spc="-5" dirty="0">
                <a:latin typeface="Times New Roman"/>
                <a:cs typeface="Times New Roman"/>
              </a:rPr>
              <a:t>increased disappointment with </a:t>
            </a:r>
            <a:r>
              <a:rPr sz="1200" dirty="0">
                <a:latin typeface="Times New Roman"/>
                <a:cs typeface="Times New Roman"/>
              </a:rPr>
              <a:t>this </a:t>
            </a:r>
            <a:r>
              <a:rPr sz="1200" spc="-5" dirty="0">
                <a:latin typeface="Times New Roman"/>
                <a:cs typeface="Times New Roman"/>
              </a:rPr>
              <a:t>form </a:t>
            </a:r>
            <a:r>
              <a:rPr sz="1200" dirty="0">
                <a:latin typeface="Times New Roman"/>
                <a:cs typeface="Times New Roman"/>
              </a:rPr>
              <a:t>of </a:t>
            </a:r>
            <a:r>
              <a:rPr sz="1200" spc="-5" dirty="0">
                <a:latin typeface="Times New Roman"/>
                <a:cs typeface="Times New Roman"/>
              </a:rPr>
              <a:t>search engine Advertising. According </a:t>
            </a:r>
            <a:r>
              <a:rPr sz="1200" dirty="0">
                <a:latin typeface="Times New Roman"/>
                <a:cs typeface="Times New Roman"/>
              </a:rPr>
              <a:t>to  </a:t>
            </a:r>
            <a:r>
              <a:rPr sz="1200" spc="-5" dirty="0">
                <a:latin typeface="Times New Roman"/>
                <a:cs typeface="Times New Roman"/>
              </a:rPr>
              <a:t>experts, </a:t>
            </a:r>
            <a:r>
              <a:rPr sz="1200" dirty="0">
                <a:latin typeface="Times New Roman"/>
                <a:cs typeface="Times New Roman"/>
              </a:rPr>
              <a:t>the </a:t>
            </a:r>
            <a:r>
              <a:rPr sz="1200" spc="-5" dirty="0">
                <a:latin typeface="Times New Roman"/>
                <a:cs typeface="Times New Roman"/>
              </a:rPr>
              <a:t>reason behind such high costs </a:t>
            </a:r>
            <a:r>
              <a:rPr sz="1200" dirty="0">
                <a:latin typeface="Times New Roman"/>
                <a:cs typeface="Times New Roman"/>
              </a:rPr>
              <a:t>is the </a:t>
            </a:r>
            <a:r>
              <a:rPr sz="1200" spc="-5" dirty="0">
                <a:latin typeface="Times New Roman"/>
                <a:cs typeface="Times New Roman"/>
              </a:rPr>
              <a:t>huge investments made </a:t>
            </a:r>
            <a:r>
              <a:rPr sz="1200" dirty="0">
                <a:latin typeface="Times New Roman"/>
                <a:cs typeface="Times New Roman"/>
              </a:rPr>
              <a:t>by </a:t>
            </a:r>
            <a:r>
              <a:rPr sz="1200" spc="-5" dirty="0">
                <a:latin typeface="Times New Roman"/>
                <a:cs typeface="Times New Roman"/>
              </a:rPr>
              <a:t>large business concerns.  Consequently, </a:t>
            </a:r>
            <a:r>
              <a:rPr sz="1200" dirty="0">
                <a:latin typeface="Times New Roman"/>
                <a:cs typeface="Times New Roman"/>
              </a:rPr>
              <a:t>online </a:t>
            </a:r>
            <a:r>
              <a:rPr sz="1200" spc="-5" dirty="0">
                <a:latin typeface="Times New Roman"/>
                <a:cs typeface="Times New Roman"/>
              </a:rPr>
              <a:t>business owners have </a:t>
            </a:r>
            <a:r>
              <a:rPr sz="1200" dirty="0">
                <a:latin typeface="Times New Roman"/>
                <a:cs typeface="Times New Roman"/>
              </a:rPr>
              <a:t>now </a:t>
            </a:r>
            <a:r>
              <a:rPr sz="1200" spc="-5" dirty="0">
                <a:latin typeface="Times New Roman"/>
                <a:cs typeface="Times New Roman"/>
              </a:rPr>
              <a:t>turned </a:t>
            </a:r>
            <a:r>
              <a:rPr sz="1200" dirty="0">
                <a:latin typeface="Times New Roman"/>
                <a:cs typeface="Times New Roman"/>
              </a:rPr>
              <a:t>to the </a:t>
            </a:r>
            <a:r>
              <a:rPr sz="1200" spc="-5" dirty="0">
                <a:latin typeface="Times New Roman"/>
                <a:cs typeface="Times New Roman"/>
              </a:rPr>
              <a:t>organic search results delivered through  search engine optimization </a:t>
            </a:r>
            <a:r>
              <a:rPr sz="1200" dirty="0">
                <a:latin typeface="Times New Roman"/>
                <a:cs typeface="Times New Roman"/>
              </a:rPr>
              <a:t>to </a:t>
            </a:r>
            <a:r>
              <a:rPr sz="1200" spc="-5" dirty="0">
                <a:latin typeface="Times New Roman"/>
                <a:cs typeface="Times New Roman"/>
              </a:rPr>
              <a:t>enjoy </a:t>
            </a:r>
            <a:r>
              <a:rPr sz="1200" dirty="0">
                <a:latin typeface="Times New Roman"/>
                <a:cs typeface="Times New Roman"/>
              </a:rPr>
              <a:t>so </a:t>
            </a:r>
            <a:r>
              <a:rPr sz="1200" spc="-5" dirty="0">
                <a:latin typeface="Times New Roman"/>
                <a:cs typeface="Times New Roman"/>
              </a:rPr>
              <a:t>many advantages. There </a:t>
            </a:r>
            <a:r>
              <a:rPr sz="1200" dirty="0">
                <a:latin typeface="Times New Roman"/>
                <a:cs typeface="Times New Roman"/>
              </a:rPr>
              <a:t>is </a:t>
            </a:r>
            <a:r>
              <a:rPr sz="1200" spc="-5" dirty="0">
                <a:latin typeface="Times New Roman"/>
                <a:cs typeface="Times New Roman"/>
              </a:rPr>
              <a:t>currently more emphasis given </a:t>
            </a:r>
            <a:r>
              <a:rPr sz="1200" dirty="0">
                <a:latin typeface="Times New Roman"/>
                <a:cs typeface="Times New Roman"/>
              </a:rPr>
              <a:t>to </a:t>
            </a:r>
            <a:r>
              <a:rPr sz="1200" spc="-5" dirty="0">
                <a:latin typeface="Times New Roman"/>
                <a:cs typeface="Times New Roman"/>
              </a:rPr>
              <a:t>user-  generated content, improved conversion rates, location- </a:t>
            </a:r>
            <a:r>
              <a:rPr sz="1200" dirty="0">
                <a:latin typeface="Times New Roman"/>
                <a:cs typeface="Times New Roman"/>
              </a:rPr>
              <a:t>or </a:t>
            </a:r>
            <a:r>
              <a:rPr sz="1200" spc="-5" dirty="0">
                <a:latin typeface="Times New Roman"/>
                <a:cs typeface="Times New Roman"/>
              </a:rPr>
              <a:t>language specific campaigns, and E-mail  newsletters.</a:t>
            </a:r>
            <a:endParaRPr sz="1200">
              <a:latin typeface="Times New Roman"/>
              <a:cs typeface="Times New Roman"/>
            </a:endParaRPr>
          </a:p>
          <a:p>
            <a:pPr marL="12700" marR="5080" algn="just">
              <a:lnSpc>
                <a:spcPct val="143700"/>
              </a:lnSpc>
              <a:spcBef>
                <a:spcPts val="5"/>
              </a:spcBef>
            </a:pPr>
            <a:r>
              <a:rPr sz="1200" spc="-5" dirty="0">
                <a:latin typeface="Times New Roman"/>
                <a:cs typeface="Times New Roman"/>
              </a:rPr>
              <a:t>The future </a:t>
            </a:r>
            <a:r>
              <a:rPr sz="1200" dirty="0">
                <a:latin typeface="Times New Roman"/>
                <a:cs typeface="Times New Roman"/>
              </a:rPr>
              <a:t>of online </a:t>
            </a:r>
            <a:r>
              <a:rPr sz="1200" spc="-5" dirty="0">
                <a:latin typeface="Times New Roman"/>
                <a:cs typeface="Times New Roman"/>
              </a:rPr>
              <a:t>Advertising </a:t>
            </a:r>
            <a:r>
              <a:rPr sz="1200" dirty="0">
                <a:latin typeface="Times New Roman"/>
                <a:cs typeface="Times New Roman"/>
              </a:rPr>
              <a:t>is </a:t>
            </a:r>
            <a:r>
              <a:rPr sz="1200" spc="-5" dirty="0">
                <a:latin typeface="Times New Roman"/>
                <a:cs typeface="Times New Roman"/>
              </a:rPr>
              <a:t>going </a:t>
            </a:r>
            <a:r>
              <a:rPr sz="1200" dirty="0">
                <a:latin typeface="Times New Roman"/>
                <a:cs typeface="Times New Roman"/>
              </a:rPr>
              <a:t>to be </a:t>
            </a:r>
            <a:r>
              <a:rPr sz="1200" spc="-5" dirty="0">
                <a:latin typeface="Times New Roman"/>
                <a:cs typeface="Times New Roman"/>
              </a:rPr>
              <a:t>more interactive with elevated bandwidth and computing  speed. Viewing and transmitting videos will </a:t>
            </a:r>
            <a:r>
              <a:rPr sz="1200" dirty="0">
                <a:latin typeface="Times New Roman"/>
                <a:cs typeface="Times New Roman"/>
              </a:rPr>
              <a:t>be a </a:t>
            </a:r>
            <a:r>
              <a:rPr sz="1200" spc="-5" dirty="0">
                <a:latin typeface="Times New Roman"/>
                <a:cs typeface="Times New Roman"/>
              </a:rPr>
              <a:t>cakewalk for web surfers. There </a:t>
            </a:r>
            <a:r>
              <a:rPr sz="1200" dirty="0">
                <a:latin typeface="Times New Roman"/>
                <a:cs typeface="Times New Roman"/>
              </a:rPr>
              <a:t>is </a:t>
            </a:r>
            <a:r>
              <a:rPr sz="1200" spc="-5" dirty="0">
                <a:latin typeface="Times New Roman"/>
                <a:cs typeface="Times New Roman"/>
              </a:rPr>
              <a:t>also every possibility </a:t>
            </a:r>
            <a:r>
              <a:rPr sz="1200" dirty="0">
                <a:latin typeface="Times New Roman"/>
                <a:cs typeface="Times New Roman"/>
              </a:rPr>
              <a:t>of  </a:t>
            </a:r>
            <a:r>
              <a:rPr sz="1200" spc="-5" dirty="0">
                <a:latin typeface="Times New Roman"/>
                <a:cs typeface="Times New Roman"/>
              </a:rPr>
              <a:t>witnessing browser-specific results </a:t>
            </a:r>
            <a:r>
              <a:rPr sz="1200" dirty="0">
                <a:latin typeface="Times New Roman"/>
                <a:cs typeface="Times New Roman"/>
              </a:rPr>
              <a:t>in the </a:t>
            </a:r>
            <a:r>
              <a:rPr sz="1200" spc="-5" dirty="0">
                <a:latin typeface="Times New Roman"/>
                <a:cs typeface="Times New Roman"/>
              </a:rPr>
              <a:t>coming days. Social media will consolidate their dominance  further. They will </a:t>
            </a:r>
            <a:r>
              <a:rPr sz="1200" dirty="0">
                <a:latin typeface="Times New Roman"/>
                <a:cs typeface="Times New Roman"/>
              </a:rPr>
              <a:t>not only </a:t>
            </a:r>
            <a:r>
              <a:rPr sz="1200" spc="-5" dirty="0">
                <a:latin typeface="Times New Roman"/>
                <a:cs typeface="Times New Roman"/>
              </a:rPr>
              <a:t>make more revenues, </a:t>
            </a:r>
            <a:r>
              <a:rPr sz="1200" dirty="0">
                <a:latin typeface="Times New Roman"/>
                <a:cs typeface="Times New Roman"/>
              </a:rPr>
              <a:t>but </a:t>
            </a:r>
            <a:r>
              <a:rPr sz="1200" spc="-5" dirty="0">
                <a:latin typeface="Times New Roman"/>
                <a:cs typeface="Times New Roman"/>
              </a:rPr>
              <a:t>will grab </a:t>
            </a:r>
            <a:r>
              <a:rPr sz="1200" dirty="0">
                <a:latin typeface="Times New Roman"/>
                <a:cs typeface="Times New Roman"/>
              </a:rPr>
              <a:t>the </a:t>
            </a:r>
            <a:r>
              <a:rPr sz="1200" spc="-5" dirty="0">
                <a:latin typeface="Times New Roman"/>
                <a:cs typeface="Times New Roman"/>
              </a:rPr>
              <a:t>attention </a:t>
            </a:r>
            <a:r>
              <a:rPr sz="1200" dirty="0">
                <a:latin typeface="Times New Roman"/>
                <a:cs typeface="Times New Roman"/>
              </a:rPr>
              <a:t>of </a:t>
            </a:r>
            <a:r>
              <a:rPr sz="1200" spc="-5" dirty="0">
                <a:latin typeface="Times New Roman"/>
                <a:cs typeface="Times New Roman"/>
              </a:rPr>
              <a:t>more and more users as well.  As far as search engine optimization </a:t>
            </a:r>
            <a:r>
              <a:rPr sz="1200" dirty="0">
                <a:latin typeface="Times New Roman"/>
                <a:cs typeface="Times New Roman"/>
              </a:rPr>
              <a:t>is </a:t>
            </a:r>
            <a:r>
              <a:rPr sz="1200" spc="-5" dirty="0">
                <a:latin typeface="Times New Roman"/>
                <a:cs typeface="Times New Roman"/>
              </a:rPr>
              <a:t>concerned, </a:t>
            </a:r>
            <a:r>
              <a:rPr sz="1200" dirty="0">
                <a:latin typeface="Times New Roman"/>
                <a:cs typeface="Times New Roman"/>
              </a:rPr>
              <a:t>the </a:t>
            </a:r>
            <a:r>
              <a:rPr sz="1200" spc="-5" dirty="0">
                <a:latin typeface="Times New Roman"/>
                <a:cs typeface="Times New Roman"/>
              </a:rPr>
              <a:t>search engine algorithms and </a:t>
            </a:r>
            <a:r>
              <a:rPr sz="1200" dirty="0">
                <a:latin typeface="Times New Roman"/>
                <a:cs typeface="Times New Roman"/>
              </a:rPr>
              <a:t>link </a:t>
            </a:r>
            <a:r>
              <a:rPr sz="1200" spc="-5" dirty="0">
                <a:latin typeface="Times New Roman"/>
                <a:cs typeface="Times New Roman"/>
              </a:rPr>
              <a:t>determination  factors will </a:t>
            </a:r>
            <a:r>
              <a:rPr sz="1200" dirty="0">
                <a:latin typeface="Times New Roman"/>
                <a:cs typeface="Times New Roman"/>
              </a:rPr>
              <a:t>be </a:t>
            </a:r>
            <a:r>
              <a:rPr sz="1200" spc="-5" dirty="0">
                <a:latin typeface="Times New Roman"/>
                <a:cs typeface="Times New Roman"/>
              </a:rPr>
              <a:t>complicated.</a:t>
            </a:r>
            <a:endParaRPr sz="1200">
              <a:latin typeface="Times New Roman"/>
              <a:cs typeface="Times New Roman"/>
            </a:endParaRPr>
          </a:p>
          <a:p>
            <a:pPr>
              <a:lnSpc>
                <a:spcPct val="100000"/>
              </a:lnSpc>
            </a:pPr>
            <a:endParaRPr sz="1800">
              <a:latin typeface="Times New Roman"/>
              <a:cs typeface="Times New Roman"/>
            </a:endParaRPr>
          </a:p>
          <a:p>
            <a:pPr marL="12700" marR="5080" algn="just">
              <a:lnSpc>
                <a:spcPct val="143800"/>
              </a:lnSpc>
            </a:pPr>
            <a:r>
              <a:rPr sz="1200" spc="-5" dirty="0">
                <a:latin typeface="Times New Roman"/>
                <a:cs typeface="Times New Roman"/>
              </a:rPr>
              <a:t>Further, thereby giving </a:t>
            </a:r>
            <a:r>
              <a:rPr sz="1200" dirty="0">
                <a:latin typeface="Times New Roman"/>
                <a:cs typeface="Times New Roman"/>
              </a:rPr>
              <a:t>a </a:t>
            </a:r>
            <a:r>
              <a:rPr sz="1200" spc="-5" dirty="0">
                <a:latin typeface="Times New Roman"/>
                <a:cs typeface="Times New Roman"/>
              </a:rPr>
              <a:t>hard </a:t>
            </a:r>
            <a:r>
              <a:rPr sz="1200" dirty="0">
                <a:latin typeface="Times New Roman"/>
                <a:cs typeface="Times New Roman"/>
              </a:rPr>
              <a:t>time to online </a:t>
            </a:r>
            <a:r>
              <a:rPr sz="1200" spc="-5" dirty="0">
                <a:latin typeface="Times New Roman"/>
                <a:cs typeface="Times New Roman"/>
              </a:rPr>
              <a:t>Advertising companies. Websites will </a:t>
            </a:r>
            <a:r>
              <a:rPr sz="1200" dirty="0">
                <a:latin typeface="Times New Roman"/>
                <a:cs typeface="Times New Roman"/>
              </a:rPr>
              <a:t>be a lot </a:t>
            </a:r>
            <a:r>
              <a:rPr sz="1200" spc="-5" dirty="0">
                <a:latin typeface="Times New Roman"/>
                <a:cs typeface="Times New Roman"/>
              </a:rPr>
              <a:t>slimmer </a:t>
            </a:r>
            <a:r>
              <a:rPr sz="1200" dirty="0">
                <a:latin typeface="Times New Roman"/>
                <a:cs typeface="Times New Roman"/>
              </a:rPr>
              <a:t>to  </a:t>
            </a:r>
            <a:r>
              <a:rPr sz="1200" spc="-5" dirty="0">
                <a:latin typeface="Times New Roman"/>
                <a:cs typeface="Times New Roman"/>
              </a:rPr>
              <a:t>enhance user browsing experience. Last </a:t>
            </a:r>
            <a:r>
              <a:rPr sz="1200" dirty="0">
                <a:latin typeface="Times New Roman"/>
                <a:cs typeface="Times New Roman"/>
              </a:rPr>
              <a:t>but not </a:t>
            </a:r>
            <a:r>
              <a:rPr sz="1200" spc="-5" dirty="0">
                <a:latin typeface="Times New Roman"/>
                <a:cs typeface="Times New Roman"/>
              </a:rPr>
              <a:t>least, video search will grow </a:t>
            </a:r>
            <a:r>
              <a:rPr sz="1200" dirty="0">
                <a:latin typeface="Times New Roman"/>
                <a:cs typeface="Times New Roman"/>
              </a:rPr>
              <a:t>in </a:t>
            </a:r>
            <a:r>
              <a:rPr sz="1200" spc="-5" dirty="0">
                <a:latin typeface="Times New Roman"/>
                <a:cs typeface="Times New Roman"/>
              </a:rPr>
              <a:t>prominence with </a:t>
            </a:r>
            <a:r>
              <a:rPr sz="1200" dirty="0">
                <a:latin typeface="Times New Roman"/>
                <a:cs typeface="Times New Roman"/>
              </a:rPr>
              <a:t>the  </a:t>
            </a:r>
            <a:r>
              <a:rPr sz="1200" spc="-5" dirty="0">
                <a:latin typeface="Times New Roman"/>
                <a:cs typeface="Times New Roman"/>
              </a:rPr>
              <a:t>potentiality </a:t>
            </a:r>
            <a:r>
              <a:rPr sz="1200" dirty="0">
                <a:latin typeface="Times New Roman"/>
                <a:cs typeface="Times New Roman"/>
              </a:rPr>
              <a:t>to </a:t>
            </a:r>
            <a:r>
              <a:rPr sz="1200" spc="-5" dirty="0">
                <a:latin typeface="Times New Roman"/>
                <a:cs typeface="Times New Roman"/>
              </a:rPr>
              <a:t>dictate </a:t>
            </a:r>
            <a:r>
              <a:rPr sz="1200" dirty="0">
                <a:latin typeface="Times New Roman"/>
                <a:cs typeface="Times New Roman"/>
              </a:rPr>
              <a:t>the </a:t>
            </a:r>
            <a:r>
              <a:rPr sz="1200" spc="-5" dirty="0">
                <a:latin typeface="Times New Roman"/>
                <a:cs typeface="Times New Roman"/>
              </a:rPr>
              <a:t>terms </a:t>
            </a:r>
            <a:r>
              <a:rPr sz="1200" dirty="0">
                <a:latin typeface="Times New Roman"/>
                <a:cs typeface="Times New Roman"/>
              </a:rPr>
              <a:t>in the </a:t>
            </a:r>
            <a:r>
              <a:rPr sz="1200" spc="-5" dirty="0">
                <a:latin typeface="Times New Roman"/>
                <a:cs typeface="Times New Roman"/>
              </a:rPr>
              <a:t>world </a:t>
            </a:r>
            <a:r>
              <a:rPr sz="1200" dirty="0">
                <a:latin typeface="Times New Roman"/>
                <a:cs typeface="Times New Roman"/>
              </a:rPr>
              <a:t>of </a:t>
            </a:r>
            <a:r>
              <a:rPr sz="1200" spc="-5" dirty="0">
                <a:latin typeface="Times New Roman"/>
                <a:cs typeface="Times New Roman"/>
              </a:rPr>
              <a:t>Internet advertising.</a:t>
            </a:r>
            <a:endParaRPr sz="1200">
              <a:latin typeface="Times New Roman"/>
              <a:cs typeface="Times New Roman"/>
            </a:endParaRPr>
          </a:p>
        </p:txBody>
      </p:sp>
      <p:sp>
        <p:nvSpPr>
          <p:cNvPr id="3" name="object 3"/>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612889"/>
            <a:ext cx="6710045" cy="9209405"/>
          </a:xfrm>
          <a:prstGeom prst="rect">
            <a:avLst/>
          </a:prstGeom>
        </p:spPr>
        <p:txBody>
          <a:bodyPr vert="horz" wrap="square" lIns="0" tIns="12065" rIns="0" bIns="0" rtlCol="0">
            <a:spAutoFit/>
          </a:bodyPr>
          <a:lstStyle/>
          <a:p>
            <a:pPr marL="12700">
              <a:lnSpc>
                <a:spcPct val="100000"/>
              </a:lnSpc>
              <a:spcBef>
                <a:spcPts val="95"/>
              </a:spcBef>
            </a:pPr>
            <a:r>
              <a:rPr sz="1600" b="1" u="heavy" spc="-5" dirty="0">
                <a:uFill>
                  <a:solidFill>
                    <a:srgbClr val="000000"/>
                  </a:solidFill>
                </a:uFill>
                <a:latin typeface="Times New Roman"/>
                <a:cs typeface="Times New Roman"/>
              </a:rPr>
              <a:t>TITLE</a:t>
            </a:r>
            <a:r>
              <a:rPr sz="1500" b="1" spc="-5" dirty="0">
                <a:latin typeface="Trebuchet MS"/>
                <a:cs typeface="Trebuchet MS"/>
              </a:rPr>
              <a:t>:</a:t>
            </a:r>
            <a:endParaRPr sz="1500">
              <a:latin typeface="Trebuchet MS"/>
              <a:cs typeface="Trebuchet MS"/>
            </a:endParaRPr>
          </a:p>
          <a:p>
            <a:pPr marL="12700" algn="just">
              <a:lnSpc>
                <a:spcPct val="100000"/>
              </a:lnSpc>
              <a:spcBef>
                <a:spcPts val="865"/>
              </a:spcBef>
            </a:pPr>
            <a:r>
              <a:rPr sz="1200" b="1" u="heavy" dirty="0">
                <a:uFill>
                  <a:solidFill>
                    <a:srgbClr val="000000"/>
                  </a:solidFill>
                </a:uFill>
                <a:latin typeface="Times New Roman"/>
                <a:cs typeface="Times New Roman"/>
              </a:rPr>
              <a:t>A </a:t>
            </a:r>
            <a:r>
              <a:rPr sz="1200" b="1" u="heavy" spc="-5" dirty="0">
                <a:uFill>
                  <a:solidFill>
                    <a:srgbClr val="000000"/>
                  </a:solidFill>
                </a:uFill>
                <a:latin typeface="Times New Roman"/>
                <a:cs typeface="Times New Roman"/>
              </a:rPr>
              <a:t>Study </a:t>
            </a:r>
            <a:r>
              <a:rPr sz="1200" b="1" u="heavy" dirty="0">
                <a:uFill>
                  <a:solidFill>
                    <a:srgbClr val="000000"/>
                  </a:solidFill>
                </a:uFill>
                <a:latin typeface="Times New Roman"/>
                <a:cs typeface="Times New Roman"/>
              </a:rPr>
              <a:t>on </a:t>
            </a:r>
            <a:r>
              <a:rPr sz="1200" b="1" u="heavy" spc="-5" dirty="0">
                <a:uFill>
                  <a:solidFill>
                    <a:srgbClr val="000000"/>
                  </a:solidFill>
                </a:uFill>
                <a:latin typeface="Times New Roman"/>
                <a:cs typeface="Times New Roman"/>
              </a:rPr>
              <a:t>digital marketing </a:t>
            </a:r>
            <a:r>
              <a:rPr sz="1200" b="1" u="heavy" dirty="0">
                <a:uFill>
                  <a:solidFill>
                    <a:srgbClr val="000000"/>
                  </a:solidFill>
                </a:uFill>
                <a:latin typeface="Times New Roman"/>
                <a:cs typeface="Times New Roman"/>
              </a:rPr>
              <a:t>and </a:t>
            </a:r>
            <a:r>
              <a:rPr sz="1200" b="1" u="heavy" spc="-5" dirty="0">
                <a:uFill>
                  <a:solidFill>
                    <a:srgbClr val="000000"/>
                  </a:solidFill>
                </a:uFill>
                <a:latin typeface="Times New Roman"/>
                <a:cs typeface="Times New Roman"/>
              </a:rPr>
              <a:t>its impact </a:t>
            </a:r>
            <a:r>
              <a:rPr sz="1200" b="1" u="heavy" dirty="0">
                <a:uFill>
                  <a:solidFill>
                    <a:srgbClr val="000000"/>
                  </a:solidFill>
                </a:uFill>
                <a:latin typeface="Times New Roman"/>
                <a:cs typeface="Times New Roman"/>
              </a:rPr>
              <a:t>on </a:t>
            </a:r>
            <a:r>
              <a:rPr sz="1200" b="1" u="heavy" spc="-5" dirty="0">
                <a:uFill>
                  <a:solidFill>
                    <a:srgbClr val="000000"/>
                  </a:solidFill>
                </a:uFill>
                <a:latin typeface="Times New Roman"/>
                <a:cs typeface="Times New Roman"/>
              </a:rPr>
              <a:t>revenue generation, with </a:t>
            </a:r>
            <a:r>
              <a:rPr sz="1200" b="1" u="heavy" spc="-10" dirty="0">
                <a:uFill>
                  <a:solidFill>
                    <a:srgbClr val="000000"/>
                  </a:solidFill>
                </a:uFill>
                <a:latin typeface="Times New Roman"/>
                <a:cs typeface="Times New Roman"/>
              </a:rPr>
              <a:t>reference </a:t>
            </a:r>
            <a:r>
              <a:rPr sz="1200" b="1" u="heavy" spc="-5" dirty="0">
                <a:uFill>
                  <a:solidFill>
                    <a:srgbClr val="000000"/>
                  </a:solidFill>
                </a:uFill>
                <a:latin typeface="Times New Roman"/>
                <a:cs typeface="Times New Roman"/>
              </a:rPr>
              <a:t>to</a:t>
            </a:r>
            <a:r>
              <a:rPr sz="1200" b="1" u="heavy" spc="-10" dirty="0">
                <a:uFill>
                  <a:solidFill>
                    <a:srgbClr val="000000"/>
                  </a:solidFill>
                </a:uFill>
                <a:latin typeface="Times New Roman"/>
                <a:cs typeface="Times New Roman"/>
              </a:rPr>
              <a:t> </a:t>
            </a:r>
            <a:r>
              <a:rPr sz="1200" b="1" u="heavy" spc="-5" dirty="0">
                <a:uFill>
                  <a:solidFill>
                    <a:srgbClr val="000000"/>
                  </a:solidFill>
                </a:uFill>
                <a:latin typeface="Times New Roman"/>
                <a:cs typeface="Times New Roman"/>
              </a:rPr>
              <a:t>Branex</a:t>
            </a:r>
            <a:endParaRPr sz="1200">
              <a:latin typeface="Times New Roman"/>
              <a:cs typeface="Times New Roman"/>
            </a:endParaRPr>
          </a:p>
          <a:p>
            <a:pPr>
              <a:lnSpc>
                <a:spcPct val="100000"/>
              </a:lnSpc>
            </a:pPr>
            <a:endParaRPr sz="1300">
              <a:latin typeface="Times New Roman"/>
              <a:cs typeface="Times New Roman"/>
            </a:endParaRPr>
          </a:p>
          <a:p>
            <a:pPr>
              <a:lnSpc>
                <a:spcPct val="100000"/>
              </a:lnSpc>
              <a:spcBef>
                <a:spcPts val="25"/>
              </a:spcBef>
            </a:pPr>
            <a:endParaRPr sz="1150">
              <a:latin typeface="Times New Roman"/>
              <a:cs typeface="Times New Roman"/>
            </a:endParaRPr>
          </a:p>
          <a:p>
            <a:pPr marL="279400" lvl="1" indent="-266700">
              <a:lnSpc>
                <a:spcPct val="100000"/>
              </a:lnSpc>
              <a:buAutoNum type="arabicPeriod" startAt="3"/>
              <a:tabLst>
                <a:tab pos="279400" algn="l"/>
              </a:tabLst>
            </a:pPr>
            <a:r>
              <a:rPr sz="1400" b="1" u="heavy" spc="-5" dirty="0">
                <a:uFill>
                  <a:solidFill>
                    <a:srgbClr val="000000"/>
                  </a:solidFill>
                </a:uFill>
                <a:latin typeface="Times New Roman"/>
                <a:cs typeface="Times New Roman"/>
              </a:rPr>
              <a:t>NEED </a:t>
            </a:r>
            <a:r>
              <a:rPr sz="1400" b="1" u="heavy" dirty="0">
                <a:uFill>
                  <a:solidFill>
                    <a:srgbClr val="000000"/>
                  </a:solidFill>
                </a:uFill>
                <a:latin typeface="Times New Roman"/>
                <a:cs typeface="Times New Roman"/>
              </a:rPr>
              <a:t>OF THE</a:t>
            </a:r>
            <a:r>
              <a:rPr sz="1400" b="1" u="heavy" spc="-114"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STUDY</a:t>
            </a:r>
            <a:r>
              <a:rPr sz="1600" b="1" u="heavy" spc="-5" dirty="0">
                <a:uFill>
                  <a:solidFill>
                    <a:srgbClr val="000000"/>
                  </a:solidFill>
                </a:uFill>
                <a:latin typeface="Times New Roman"/>
                <a:cs typeface="Times New Roman"/>
              </a:rPr>
              <a:t>:</a:t>
            </a:r>
            <a:endParaRPr sz="1600">
              <a:latin typeface="Times New Roman"/>
              <a:cs typeface="Times New Roman"/>
            </a:endParaRPr>
          </a:p>
          <a:p>
            <a:pPr marL="12700" marR="7620" algn="just">
              <a:lnSpc>
                <a:spcPts val="1380"/>
              </a:lnSpc>
              <a:spcBef>
                <a:spcPts val="965"/>
              </a:spcBef>
            </a:pPr>
            <a:r>
              <a:rPr sz="1200" spc="-5" dirty="0">
                <a:latin typeface="Times New Roman"/>
                <a:cs typeface="Times New Roman"/>
              </a:rPr>
              <a:t>Advertising </a:t>
            </a:r>
            <a:r>
              <a:rPr sz="1200" dirty="0">
                <a:latin typeface="Times New Roman"/>
                <a:cs typeface="Times New Roman"/>
              </a:rPr>
              <a:t>is </a:t>
            </a:r>
            <a:r>
              <a:rPr sz="1200" spc="-5" dirty="0">
                <a:latin typeface="Times New Roman"/>
                <a:cs typeface="Times New Roman"/>
              </a:rPr>
              <a:t>normally </a:t>
            </a:r>
            <a:r>
              <a:rPr sz="1200" dirty="0">
                <a:latin typeface="Times New Roman"/>
                <a:cs typeface="Times New Roman"/>
              </a:rPr>
              <a:t>done by a </a:t>
            </a:r>
            <a:r>
              <a:rPr sz="1200" spc="-5" dirty="0">
                <a:latin typeface="Times New Roman"/>
                <a:cs typeface="Times New Roman"/>
              </a:rPr>
              <a:t>third party known as advertising </a:t>
            </a:r>
            <a:r>
              <a:rPr sz="1200" spc="-10" dirty="0">
                <a:latin typeface="Times New Roman"/>
                <a:cs typeface="Times New Roman"/>
              </a:rPr>
              <a:t>agency.An </a:t>
            </a:r>
            <a:r>
              <a:rPr sz="1200" spc="-5" dirty="0">
                <a:latin typeface="Times New Roman"/>
                <a:cs typeface="Times New Roman"/>
              </a:rPr>
              <a:t>advertising agency </a:t>
            </a:r>
            <a:r>
              <a:rPr sz="1200" dirty="0">
                <a:latin typeface="Times New Roman"/>
                <a:cs typeface="Times New Roman"/>
              </a:rPr>
              <a:t>is a  </a:t>
            </a:r>
            <a:r>
              <a:rPr sz="1200" spc="-5" dirty="0">
                <a:latin typeface="Times New Roman"/>
                <a:cs typeface="Times New Roman"/>
              </a:rPr>
              <a:t>service based business dedicated </a:t>
            </a:r>
            <a:r>
              <a:rPr sz="1200" dirty="0">
                <a:latin typeface="Times New Roman"/>
                <a:cs typeface="Times New Roman"/>
              </a:rPr>
              <a:t>to </a:t>
            </a:r>
            <a:r>
              <a:rPr sz="1200" spc="-5" dirty="0">
                <a:latin typeface="Times New Roman"/>
                <a:cs typeface="Times New Roman"/>
              </a:rPr>
              <a:t>creating, planning, and handling advertising for </a:t>
            </a:r>
            <a:r>
              <a:rPr sz="1200" dirty="0">
                <a:latin typeface="Times New Roman"/>
                <a:cs typeface="Times New Roman"/>
              </a:rPr>
              <a:t>its </a:t>
            </a:r>
            <a:r>
              <a:rPr sz="1200" spc="-5" dirty="0">
                <a:latin typeface="Times New Roman"/>
                <a:cs typeface="Times New Roman"/>
              </a:rPr>
              <a:t>clients. An ad agency  </a:t>
            </a:r>
            <a:r>
              <a:rPr sz="1200" dirty="0">
                <a:latin typeface="Times New Roman"/>
                <a:cs typeface="Times New Roman"/>
              </a:rPr>
              <a:t>is </a:t>
            </a:r>
            <a:r>
              <a:rPr sz="1200" spc="-5" dirty="0">
                <a:latin typeface="Times New Roman"/>
                <a:cs typeface="Times New Roman"/>
              </a:rPr>
              <a:t>independent from </a:t>
            </a:r>
            <a:r>
              <a:rPr sz="1200" dirty="0">
                <a:latin typeface="Times New Roman"/>
                <a:cs typeface="Times New Roman"/>
              </a:rPr>
              <a:t>the </a:t>
            </a:r>
            <a:r>
              <a:rPr sz="1200" spc="-5" dirty="0">
                <a:latin typeface="Times New Roman"/>
                <a:cs typeface="Times New Roman"/>
              </a:rPr>
              <a:t>client and provides an </a:t>
            </a:r>
            <a:r>
              <a:rPr sz="1200" dirty="0">
                <a:latin typeface="Times New Roman"/>
                <a:cs typeface="Times New Roman"/>
              </a:rPr>
              <a:t>outside point of </a:t>
            </a:r>
            <a:r>
              <a:rPr sz="1200" spc="-5" dirty="0">
                <a:latin typeface="Times New Roman"/>
                <a:cs typeface="Times New Roman"/>
              </a:rPr>
              <a:t>view </a:t>
            </a:r>
            <a:r>
              <a:rPr sz="1200" dirty="0">
                <a:latin typeface="Times New Roman"/>
                <a:cs typeface="Times New Roman"/>
              </a:rPr>
              <a:t>to the </a:t>
            </a:r>
            <a:r>
              <a:rPr sz="1200" spc="-10" dirty="0">
                <a:latin typeface="Times New Roman"/>
                <a:cs typeface="Times New Roman"/>
              </a:rPr>
              <a:t>effort </a:t>
            </a:r>
            <a:r>
              <a:rPr sz="1200" dirty="0">
                <a:latin typeface="Times New Roman"/>
                <a:cs typeface="Times New Roman"/>
              </a:rPr>
              <a:t>of </a:t>
            </a:r>
            <a:r>
              <a:rPr sz="1200" spc="-5" dirty="0">
                <a:latin typeface="Times New Roman"/>
                <a:cs typeface="Times New Roman"/>
              </a:rPr>
              <a:t>selling </a:t>
            </a:r>
            <a:r>
              <a:rPr sz="1200" dirty="0">
                <a:latin typeface="Times New Roman"/>
                <a:cs typeface="Times New Roman"/>
              </a:rPr>
              <a:t>the </a:t>
            </a:r>
            <a:r>
              <a:rPr sz="1200" spc="-5" dirty="0">
                <a:latin typeface="Times New Roman"/>
                <a:cs typeface="Times New Roman"/>
              </a:rPr>
              <a:t>client's  products </a:t>
            </a:r>
            <a:r>
              <a:rPr sz="1200" dirty="0">
                <a:latin typeface="Times New Roman"/>
                <a:cs typeface="Times New Roman"/>
              </a:rPr>
              <a:t>or </a:t>
            </a:r>
            <a:r>
              <a:rPr sz="1200" spc="-5" dirty="0">
                <a:latin typeface="Times New Roman"/>
                <a:cs typeface="Times New Roman"/>
              </a:rPr>
              <a:t>services. An agency can also handle overall marketing and sales promotions for </a:t>
            </a:r>
            <a:r>
              <a:rPr sz="1200" dirty="0">
                <a:latin typeface="Times New Roman"/>
                <a:cs typeface="Times New Roman"/>
              </a:rPr>
              <a:t>its </a:t>
            </a:r>
            <a:r>
              <a:rPr sz="1200" spc="-5" dirty="0">
                <a:latin typeface="Times New Roman"/>
                <a:cs typeface="Times New Roman"/>
              </a:rPr>
              <a:t>clients. </a:t>
            </a:r>
            <a:r>
              <a:rPr sz="1200" spc="-20" dirty="0">
                <a:latin typeface="Times New Roman"/>
                <a:cs typeface="Times New Roman"/>
              </a:rPr>
              <a:t>Types </a:t>
            </a:r>
            <a:r>
              <a:rPr sz="1200" spc="260" dirty="0">
                <a:latin typeface="Times New Roman"/>
                <a:cs typeface="Times New Roman"/>
              </a:rPr>
              <a:t> </a:t>
            </a:r>
            <a:r>
              <a:rPr sz="1200" dirty="0">
                <a:latin typeface="Times New Roman"/>
                <a:cs typeface="Times New Roman"/>
              </a:rPr>
              <a:t>of </a:t>
            </a:r>
            <a:r>
              <a:rPr sz="1200" spc="-5" dirty="0">
                <a:latin typeface="Times New Roman"/>
                <a:cs typeface="Times New Roman"/>
              </a:rPr>
              <a:t>ad agencies</a:t>
            </a:r>
            <a:r>
              <a:rPr sz="1200" spc="-10" dirty="0">
                <a:latin typeface="Times New Roman"/>
                <a:cs typeface="Times New Roman"/>
              </a:rPr>
              <a:t> </a:t>
            </a:r>
            <a:r>
              <a:rPr sz="1200" spc="-5" dirty="0">
                <a:latin typeface="Times New Roman"/>
                <a:cs typeface="Times New Roman"/>
              </a:rPr>
              <a:t>are</a:t>
            </a:r>
            <a:endParaRPr sz="1200">
              <a:latin typeface="Times New Roman"/>
              <a:cs typeface="Times New Roman"/>
            </a:endParaRPr>
          </a:p>
          <a:p>
            <a:pPr>
              <a:lnSpc>
                <a:spcPct val="100000"/>
              </a:lnSpc>
              <a:spcBef>
                <a:spcPts val="15"/>
              </a:spcBef>
            </a:pPr>
            <a:endParaRPr sz="1100">
              <a:latin typeface="Times New Roman"/>
              <a:cs typeface="Times New Roman"/>
            </a:endParaRPr>
          </a:p>
          <a:p>
            <a:pPr marL="469900" lvl="2" indent="-228600">
              <a:lnSpc>
                <a:spcPts val="1410"/>
              </a:lnSpc>
              <a:buFont typeface="Wingdings"/>
              <a:buChar char=""/>
              <a:tabLst>
                <a:tab pos="469900" algn="l"/>
              </a:tabLst>
            </a:pPr>
            <a:r>
              <a:rPr sz="1200" spc="-5" dirty="0">
                <a:latin typeface="Times New Roman"/>
                <a:cs typeface="Times New Roman"/>
              </a:rPr>
              <a:t>Full service</a:t>
            </a:r>
            <a:r>
              <a:rPr sz="1200" spc="5" dirty="0">
                <a:latin typeface="Times New Roman"/>
                <a:cs typeface="Times New Roman"/>
              </a:rPr>
              <a:t> </a:t>
            </a:r>
            <a:r>
              <a:rPr sz="1200" spc="-5" dirty="0">
                <a:latin typeface="Times New Roman"/>
                <a:cs typeface="Times New Roman"/>
              </a:rPr>
              <a:t>agencies</a:t>
            </a:r>
            <a:endParaRPr sz="1200">
              <a:latin typeface="Times New Roman"/>
              <a:cs typeface="Times New Roman"/>
            </a:endParaRPr>
          </a:p>
          <a:p>
            <a:pPr marL="469900" lvl="2" indent="-228600">
              <a:lnSpc>
                <a:spcPts val="1380"/>
              </a:lnSpc>
              <a:buFont typeface="Wingdings"/>
              <a:buChar char=""/>
              <a:tabLst>
                <a:tab pos="469900" algn="l"/>
              </a:tabLst>
            </a:pPr>
            <a:r>
              <a:rPr sz="1200" spc="-5" dirty="0">
                <a:latin typeface="Times New Roman"/>
                <a:cs typeface="Times New Roman"/>
              </a:rPr>
              <a:t>Creative</a:t>
            </a:r>
            <a:r>
              <a:rPr sz="1200" spc="-10" dirty="0">
                <a:latin typeface="Times New Roman"/>
                <a:cs typeface="Times New Roman"/>
              </a:rPr>
              <a:t> </a:t>
            </a:r>
            <a:r>
              <a:rPr sz="1200" spc="-5" dirty="0">
                <a:latin typeface="Times New Roman"/>
                <a:cs typeface="Times New Roman"/>
              </a:rPr>
              <a:t>agencies</a:t>
            </a:r>
            <a:endParaRPr sz="1200">
              <a:latin typeface="Times New Roman"/>
              <a:cs typeface="Times New Roman"/>
            </a:endParaRPr>
          </a:p>
          <a:p>
            <a:pPr marL="469900" lvl="2" indent="-228600">
              <a:lnSpc>
                <a:spcPts val="1380"/>
              </a:lnSpc>
              <a:buFont typeface="Wingdings"/>
              <a:buChar char=""/>
              <a:tabLst>
                <a:tab pos="469900" algn="l"/>
              </a:tabLst>
            </a:pPr>
            <a:r>
              <a:rPr sz="1200" spc="-5" dirty="0">
                <a:latin typeface="Times New Roman"/>
                <a:cs typeface="Times New Roman"/>
              </a:rPr>
              <a:t>Specialized</a:t>
            </a:r>
            <a:r>
              <a:rPr sz="1200" spc="-20" dirty="0">
                <a:latin typeface="Times New Roman"/>
                <a:cs typeface="Times New Roman"/>
              </a:rPr>
              <a:t> </a:t>
            </a:r>
            <a:r>
              <a:rPr sz="1200" spc="-5" dirty="0">
                <a:latin typeface="Times New Roman"/>
                <a:cs typeface="Times New Roman"/>
              </a:rPr>
              <a:t>agencies</a:t>
            </a:r>
            <a:endParaRPr sz="1200">
              <a:latin typeface="Times New Roman"/>
              <a:cs typeface="Times New Roman"/>
            </a:endParaRPr>
          </a:p>
          <a:p>
            <a:pPr marL="469900" lvl="2" indent="-228600">
              <a:lnSpc>
                <a:spcPts val="1380"/>
              </a:lnSpc>
              <a:buFont typeface="Wingdings"/>
              <a:buChar char=""/>
              <a:tabLst>
                <a:tab pos="469900" algn="l"/>
              </a:tabLst>
            </a:pPr>
            <a:r>
              <a:rPr sz="1200" spc="-5" dirty="0">
                <a:latin typeface="Times New Roman"/>
                <a:cs typeface="Times New Roman"/>
              </a:rPr>
              <a:t>In-house</a:t>
            </a:r>
            <a:r>
              <a:rPr sz="1200" spc="-10" dirty="0">
                <a:latin typeface="Times New Roman"/>
                <a:cs typeface="Times New Roman"/>
              </a:rPr>
              <a:t> </a:t>
            </a:r>
            <a:r>
              <a:rPr sz="1200" spc="-5" dirty="0">
                <a:latin typeface="Times New Roman"/>
                <a:cs typeface="Times New Roman"/>
              </a:rPr>
              <a:t>agencies</a:t>
            </a:r>
            <a:endParaRPr sz="1200">
              <a:latin typeface="Times New Roman"/>
              <a:cs typeface="Times New Roman"/>
            </a:endParaRPr>
          </a:p>
          <a:p>
            <a:pPr marL="469900" lvl="2" indent="-228600">
              <a:lnSpc>
                <a:spcPts val="1410"/>
              </a:lnSpc>
              <a:buFont typeface="Wingdings"/>
              <a:buChar char=""/>
              <a:tabLst>
                <a:tab pos="469900" algn="l"/>
              </a:tabLst>
            </a:pPr>
            <a:r>
              <a:rPr sz="1200" spc="-5" dirty="0">
                <a:latin typeface="Times New Roman"/>
                <a:cs typeface="Times New Roman"/>
              </a:rPr>
              <a:t>Digital agencies </a:t>
            </a:r>
            <a:r>
              <a:rPr sz="1200" dirty="0">
                <a:latin typeface="Times New Roman"/>
                <a:cs typeface="Times New Roman"/>
              </a:rPr>
              <a:t>or </a:t>
            </a:r>
            <a:r>
              <a:rPr sz="1200" spc="-5" dirty="0">
                <a:latin typeface="Times New Roman"/>
                <a:cs typeface="Times New Roman"/>
              </a:rPr>
              <a:t>new media</a:t>
            </a:r>
            <a:r>
              <a:rPr sz="1200" spc="10" dirty="0">
                <a:latin typeface="Times New Roman"/>
                <a:cs typeface="Times New Roman"/>
              </a:rPr>
              <a:t> </a:t>
            </a:r>
            <a:r>
              <a:rPr sz="1200" spc="-5" dirty="0">
                <a:latin typeface="Times New Roman"/>
                <a:cs typeface="Times New Roman"/>
              </a:rPr>
              <a:t>agencies</a:t>
            </a:r>
            <a:endParaRPr sz="1200">
              <a:latin typeface="Times New Roman"/>
              <a:cs typeface="Times New Roman"/>
            </a:endParaRPr>
          </a:p>
          <a:p>
            <a:pPr lvl="2">
              <a:lnSpc>
                <a:spcPct val="100000"/>
              </a:lnSpc>
              <a:spcBef>
                <a:spcPts val="40"/>
              </a:spcBef>
              <a:buFont typeface="Wingdings"/>
              <a:buChar char=""/>
            </a:pPr>
            <a:endParaRPr sz="1200">
              <a:latin typeface="Times New Roman"/>
              <a:cs typeface="Times New Roman"/>
            </a:endParaRPr>
          </a:p>
          <a:p>
            <a:pPr marL="12700" marR="5080" algn="just">
              <a:lnSpc>
                <a:spcPts val="1380"/>
              </a:lnSpc>
            </a:pPr>
            <a:r>
              <a:rPr sz="1200" spc="-5" dirty="0">
                <a:latin typeface="Times New Roman"/>
                <a:cs typeface="Times New Roman"/>
              </a:rPr>
              <a:t>This report </a:t>
            </a:r>
            <a:r>
              <a:rPr sz="1200" dirty="0">
                <a:latin typeface="Times New Roman"/>
                <a:cs typeface="Times New Roman"/>
              </a:rPr>
              <a:t>is </a:t>
            </a:r>
            <a:r>
              <a:rPr sz="1200" spc="-5" dirty="0">
                <a:latin typeface="Times New Roman"/>
                <a:cs typeface="Times New Roman"/>
              </a:rPr>
              <a:t>completely discussing about digital </a:t>
            </a:r>
            <a:r>
              <a:rPr sz="1200" dirty="0">
                <a:latin typeface="Times New Roman"/>
                <a:cs typeface="Times New Roman"/>
              </a:rPr>
              <a:t>or </a:t>
            </a:r>
            <a:r>
              <a:rPr sz="1200" spc="-5" dirty="0">
                <a:latin typeface="Times New Roman"/>
                <a:cs typeface="Times New Roman"/>
              </a:rPr>
              <a:t>new media agencies. There was </a:t>
            </a:r>
            <a:r>
              <a:rPr sz="1200" dirty="0">
                <a:latin typeface="Times New Roman"/>
                <a:cs typeface="Times New Roman"/>
              </a:rPr>
              <a:t>a time </a:t>
            </a:r>
            <a:r>
              <a:rPr sz="1200" spc="-5" dirty="0">
                <a:latin typeface="Times New Roman"/>
                <a:cs typeface="Times New Roman"/>
              </a:rPr>
              <a:t>when </a:t>
            </a:r>
            <a:r>
              <a:rPr sz="1200" spc="-10" dirty="0">
                <a:latin typeface="Times New Roman"/>
                <a:cs typeface="Times New Roman"/>
              </a:rPr>
              <a:t>Television  </a:t>
            </a:r>
            <a:r>
              <a:rPr sz="1200" spc="-5" dirty="0">
                <a:latin typeface="Times New Roman"/>
                <a:cs typeface="Times New Roman"/>
              </a:rPr>
              <a:t>was </a:t>
            </a:r>
            <a:r>
              <a:rPr sz="1200" dirty="0">
                <a:latin typeface="Times New Roman"/>
                <a:cs typeface="Times New Roman"/>
              </a:rPr>
              <a:t>the most </a:t>
            </a:r>
            <a:r>
              <a:rPr sz="1200" spc="-5" dirty="0">
                <a:latin typeface="Times New Roman"/>
                <a:cs typeface="Times New Roman"/>
              </a:rPr>
              <a:t>popular medium for Marketer </a:t>
            </a:r>
            <a:r>
              <a:rPr sz="1200" dirty="0">
                <a:latin typeface="Times New Roman"/>
                <a:cs typeface="Times New Roman"/>
              </a:rPr>
              <a:t>to </a:t>
            </a:r>
            <a:r>
              <a:rPr sz="1200" spc="-5" dirty="0">
                <a:latin typeface="Times New Roman"/>
                <a:cs typeface="Times New Roman"/>
              </a:rPr>
              <a:t>promote, spread awareness and generate leads for their  products </a:t>
            </a:r>
            <a:r>
              <a:rPr sz="1200" dirty="0">
                <a:latin typeface="Times New Roman"/>
                <a:cs typeface="Times New Roman"/>
              </a:rPr>
              <a:t>but now the </a:t>
            </a:r>
            <a:r>
              <a:rPr sz="1200" spc="-5" dirty="0">
                <a:latin typeface="Times New Roman"/>
                <a:cs typeface="Times New Roman"/>
              </a:rPr>
              <a:t>trend has changed and Digital media has taken </a:t>
            </a:r>
            <a:r>
              <a:rPr sz="1200" dirty="0">
                <a:latin typeface="Times New Roman"/>
                <a:cs typeface="Times New Roman"/>
              </a:rPr>
              <a:t>its </a:t>
            </a:r>
            <a:r>
              <a:rPr sz="1200" spc="-5" dirty="0">
                <a:latin typeface="Times New Roman"/>
                <a:cs typeface="Times New Roman"/>
              </a:rPr>
              <a:t>place. Main reason for </a:t>
            </a:r>
            <a:r>
              <a:rPr sz="1200" dirty="0">
                <a:latin typeface="Times New Roman"/>
                <a:cs typeface="Times New Roman"/>
              </a:rPr>
              <a:t>this </a:t>
            </a:r>
            <a:r>
              <a:rPr sz="1200" spc="-5" dirty="0">
                <a:latin typeface="Times New Roman"/>
                <a:cs typeface="Times New Roman"/>
              </a:rPr>
              <a:t>change  was</a:t>
            </a:r>
            <a:endParaRPr sz="1200">
              <a:latin typeface="Times New Roman"/>
              <a:cs typeface="Times New Roman"/>
            </a:endParaRPr>
          </a:p>
          <a:p>
            <a:pPr marL="469900" lvl="2" indent="-228600" algn="just">
              <a:lnSpc>
                <a:spcPts val="1345"/>
              </a:lnSpc>
              <a:buFont typeface="Wingdings"/>
              <a:buChar char=""/>
              <a:tabLst>
                <a:tab pos="469900" algn="l"/>
              </a:tabLst>
            </a:pPr>
            <a:r>
              <a:rPr sz="1200" spc="-5" dirty="0">
                <a:latin typeface="Times New Roman"/>
                <a:cs typeface="Times New Roman"/>
              </a:rPr>
              <a:t>Traditional methods are expensive. Compared </a:t>
            </a:r>
            <a:r>
              <a:rPr sz="1200" dirty="0">
                <a:latin typeface="Times New Roman"/>
                <a:cs typeface="Times New Roman"/>
              </a:rPr>
              <a:t>to </a:t>
            </a:r>
            <a:r>
              <a:rPr sz="1200" spc="-5" dirty="0">
                <a:latin typeface="Times New Roman"/>
                <a:cs typeface="Times New Roman"/>
              </a:rPr>
              <a:t>digital marketing channels, you could end</a:t>
            </a:r>
            <a:r>
              <a:rPr sz="1200" spc="20" dirty="0">
                <a:latin typeface="Times New Roman"/>
                <a:cs typeface="Times New Roman"/>
              </a:rPr>
              <a:t> </a:t>
            </a:r>
            <a:r>
              <a:rPr sz="1200" dirty="0">
                <a:latin typeface="Times New Roman"/>
                <a:cs typeface="Times New Roman"/>
              </a:rPr>
              <a:t>up</a:t>
            </a:r>
            <a:endParaRPr sz="1200">
              <a:latin typeface="Times New Roman"/>
              <a:cs typeface="Times New Roman"/>
            </a:endParaRPr>
          </a:p>
          <a:p>
            <a:pPr marL="469265" algn="just">
              <a:lnSpc>
                <a:spcPct val="100000"/>
              </a:lnSpc>
              <a:spcBef>
                <a:spcPts val="625"/>
              </a:spcBef>
            </a:pPr>
            <a:r>
              <a:rPr sz="1200" spc="-5" dirty="0">
                <a:latin typeface="Times New Roman"/>
                <a:cs typeface="Times New Roman"/>
              </a:rPr>
              <a:t>spending lakhs </a:t>
            </a:r>
            <a:r>
              <a:rPr sz="1200" dirty="0">
                <a:latin typeface="Times New Roman"/>
                <a:cs typeface="Times New Roman"/>
              </a:rPr>
              <a:t>of </a:t>
            </a:r>
            <a:r>
              <a:rPr sz="1200" spc="-5" dirty="0">
                <a:latin typeface="Times New Roman"/>
                <a:cs typeface="Times New Roman"/>
              </a:rPr>
              <a:t>rupees more.</a:t>
            </a:r>
            <a:endParaRPr sz="1200">
              <a:latin typeface="Times New Roman"/>
              <a:cs typeface="Times New Roman"/>
            </a:endParaRPr>
          </a:p>
          <a:p>
            <a:pPr marL="469265" marR="6350" lvl="2" indent="-228600" algn="just">
              <a:lnSpc>
                <a:spcPct val="143700"/>
              </a:lnSpc>
              <a:spcBef>
                <a:spcPts val="1000"/>
              </a:spcBef>
              <a:buFont typeface="Wingdings"/>
              <a:buChar char=""/>
              <a:tabLst>
                <a:tab pos="469900" algn="l"/>
              </a:tabLst>
            </a:pPr>
            <a:r>
              <a:rPr sz="1200" spc="-5" dirty="0">
                <a:latin typeface="Times New Roman"/>
                <a:cs typeface="Times New Roman"/>
              </a:rPr>
              <a:t>Traditional marketing channels fail </a:t>
            </a:r>
            <a:r>
              <a:rPr sz="1200" dirty="0">
                <a:latin typeface="Times New Roman"/>
                <a:cs typeface="Times New Roman"/>
              </a:rPr>
              <a:t>to </a:t>
            </a:r>
            <a:r>
              <a:rPr sz="1200" spc="-5" dirty="0">
                <a:latin typeface="Times New Roman"/>
                <a:cs typeface="Times New Roman"/>
              </a:rPr>
              <a:t>provide instant feedback and reports about who saw </a:t>
            </a:r>
            <a:r>
              <a:rPr sz="1200" dirty="0">
                <a:latin typeface="Times New Roman"/>
                <a:cs typeface="Times New Roman"/>
              </a:rPr>
              <a:t>or </a:t>
            </a:r>
            <a:r>
              <a:rPr sz="1200" spc="-5" dirty="0">
                <a:latin typeface="Times New Roman"/>
                <a:cs typeface="Times New Roman"/>
              </a:rPr>
              <a:t>heard  an ad, and </a:t>
            </a:r>
            <a:r>
              <a:rPr sz="1200" dirty="0">
                <a:latin typeface="Times New Roman"/>
                <a:cs typeface="Times New Roman"/>
              </a:rPr>
              <a:t>took </a:t>
            </a:r>
            <a:r>
              <a:rPr sz="1200" spc="-5" dirty="0">
                <a:latin typeface="Times New Roman"/>
                <a:cs typeface="Times New Roman"/>
              </a:rPr>
              <a:t>action. This data </a:t>
            </a:r>
            <a:r>
              <a:rPr sz="1200" dirty="0">
                <a:latin typeface="Times New Roman"/>
                <a:cs typeface="Times New Roman"/>
              </a:rPr>
              <a:t>is </a:t>
            </a:r>
            <a:r>
              <a:rPr sz="1200" spc="-5" dirty="0">
                <a:latin typeface="Times New Roman"/>
                <a:cs typeface="Times New Roman"/>
              </a:rPr>
              <a:t>collected </a:t>
            </a:r>
            <a:r>
              <a:rPr sz="1200" dirty="0">
                <a:latin typeface="Times New Roman"/>
                <a:cs typeface="Times New Roman"/>
              </a:rPr>
              <a:t>long </a:t>
            </a:r>
            <a:r>
              <a:rPr sz="1200" spc="-5" dirty="0">
                <a:latin typeface="Times New Roman"/>
                <a:cs typeface="Times New Roman"/>
              </a:rPr>
              <a:t>after </a:t>
            </a:r>
            <a:r>
              <a:rPr sz="1200" dirty="0">
                <a:latin typeface="Times New Roman"/>
                <a:cs typeface="Times New Roman"/>
              </a:rPr>
              <a:t>the </a:t>
            </a:r>
            <a:r>
              <a:rPr sz="1200" spc="-5" dirty="0">
                <a:latin typeface="Times New Roman"/>
                <a:cs typeface="Times New Roman"/>
              </a:rPr>
              <a:t>initial ad impression </a:t>
            </a:r>
            <a:r>
              <a:rPr sz="1200" dirty="0">
                <a:latin typeface="Times New Roman"/>
                <a:cs typeface="Times New Roman"/>
              </a:rPr>
              <a:t>is </a:t>
            </a:r>
            <a:r>
              <a:rPr sz="1200" spc="-5" dirty="0">
                <a:latin typeface="Times New Roman"/>
                <a:cs typeface="Times New Roman"/>
              </a:rPr>
              <a:t>made (and </a:t>
            </a:r>
            <a:r>
              <a:rPr sz="1200" dirty="0">
                <a:latin typeface="Times New Roman"/>
                <a:cs typeface="Times New Roman"/>
              </a:rPr>
              <a:t>still  </a:t>
            </a:r>
            <a:r>
              <a:rPr sz="1200" spc="-5" dirty="0">
                <a:latin typeface="Times New Roman"/>
                <a:cs typeface="Times New Roman"/>
              </a:rPr>
              <a:t>then, </a:t>
            </a:r>
            <a:r>
              <a:rPr sz="1200" dirty="0">
                <a:latin typeface="Times New Roman"/>
                <a:cs typeface="Times New Roman"/>
              </a:rPr>
              <a:t>the </a:t>
            </a:r>
            <a:r>
              <a:rPr sz="1200" spc="-5" dirty="0">
                <a:latin typeface="Times New Roman"/>
                <a:cs typeface="Times New Roman"/>
              </a:rPr>
              <a:t>statistics are far from exact</a:t>
            </a:r>
            <a:r>
              <a:rPr sz="1200" spc="40" dirty="0">
                <a:latin typeface="Times New Roman"/>
                <a:cs typeface="Times New Roman"/>
              </a:rPr>
              <a:t> </a:t>
            </a:r>
            <a:r>
              <a:rPr sz="1200" spc="-5" dirty="0">
                <a:latin typeface="Times New Roman"/>
                <a:cs typeface="Times New Roman"/>
              </a:rPr>
              <a:t>numbers).</a:t>
            </a:r>
            <a:endParaRPr sz="1200">
              <a:latin typeface="Times New Roman"/>
              <a:cs typeface="Times New Roman"/>
            </a:endParaRPr>
          </a:p>
          <a:p>
            <a:pPr marL="469265" marR="147320" lvl="2" indent="-228600" algn="just">
              <a:lnSpc>
                <a:spcPct val="143700"/>
              </a:lnSpc>
              <a:spcBef>
                <a:spcPts val="1005"/>
              </a:spcBef>
              <a:buFont typeface="Wingdings"/>
              <a:buChar char=""/>
              <a:tabLst>
                <a:tab pos="469900" algn="l"/>
              </a:tabLst>
            </a:pPr>
            <a:r>
              <a:rPr sz="1200" spc="-5" dirty="0">
                <a:latin typeface="Times New Roman"/>
                <a:cs typeface="Times New Roman"/>
              </a:rPr>
              <a:t>Digital marketing, </a:t>
            </a:r>
            <a:r>
              <a:rPr sz="1200" dirty="0">
                <a:latin typeface="Times New Roman"/>
                <a:cs typeface="Times New Roman"/>
              </a:rPr>
              <a:t>on the </a:t>
            </a:r>
            <a:r>
              <a:rPr sz="1200" spc="-5" dirty="0">
                <a:latin typeface="Times New Roman"/>
                <a:cs typeface="Times New Roman"/>
              </a:rPr>
              <a:t>other hand, refers </a:t>
            </a:r>
            <a:r>
              <a:rPr sz="1200" dirty="0">
                <a:latin typeface="Times New Roman"/>
                <a:cs typeface="Times New Roman"/>
              </a:rPr>
              <a:t>to </a:t>
            </a:r>
            <a:r>
              <a:rPr sz="1200" spc="-5" dirty="0">
                <a:latin typeface="Times New Roman"/>
                <a:cs typeface="Times New Roman"/>
              </a:rPr>
              <a:t>marketing methods that allow organizations </a:t>
            </a:r>
            <a:r>
              <a:rPr sz="1200" dirty="0">
                <a:latin typeface="Times New Roman"/>
                <a:cs typeface="Times New Roman"/>
              </a:rPr>
              <a:t>to </a:t>
            </a:r>
            <a:r>
              <a:rPr sz="1200" spc="-5" dirty="0">
                <a:latin typeface="Times New Roman"/>
                <a:cs typeface="Times New Roman"/>
              </a:rPr>
              <a:t>see  </a:t>
            </a:r>
            <a:r>
              <a:rPr sz="1200" dirty="0">
                <a:latin typeface="Times New Roman"/>
                <a:cs typeface="Times New Roman"/>
              </a:rPr>
              <a:t>how a </a:t>
            </a:r>
            <a:r>
              <a:rPr sz="1200" spc="-5" dirty="0">
                <a:latin typeface="Times New Roman"/>
                <a:cs typeface="Times New Roman"/>
              </a:rPr>
              <a:t>campaign </a:t>
            </a:r>
            <a:r>
              <a:rPr sz="1200" dirty="0">
                <a:latin typeface="Times New Roman"/>
                <a:cs typeface="Times New Roman"/>
              </a:rPr>
              <a:t>is </a:t>
            </a:r>
            <a:r>
              <a:rPr sz="1200" spc="-5" dirty="0">
                <a:latin typeface="Times New Roman"/>
                <a:cs typeface="Times New Roman"/>
              </a:rPr>
              <a:t>performing </a:t>
            </a:r>
            <a:r>
              <a:rPr sz="1200" dirty="0">
                <a:latin typeface="Times New Roman"/>
                <a:cs typeface="Times New Roman"/>
              </a:rPr>
              <a:t>in </a:t>
            </a:r>
            <a:r>
              <a:rPr sz="1200" spc="-5" dirty="0">
                <a:latin typeface="Times New Roman"/>
                <a:cs typeface="Times New Roman"/>
              </a:rPr>
              <a:t>real-time, such as what </a:t>
            </a:r>
            <a:r>
              <a:rPr sz="1200" dirty="0">
                <a:latin typeface="Times New Roman"/>
                <a:cs typeface="Times New Roman"/>
              </a:rPr>
              <a:t>is </a:t>
            </a:r>
            <a:r>
              <a:rPr sz="1200" spc="-5" dirty="0">
                <a:latin typeface="Times New Roman"/>
                <a:cs typeface="Times New Roman"/>
              </a:rPr>
              <a:t>being viewed, </a:t>
            </a:r>
            <a:r>
              <a:rPr sz="1200" dirty="0">
                <a:latin typeface="Times New Roman"/>
                <a:cs typeface="Times New Roman"/>
              </a:rPr>
              <a:t>how </a:t>
            </a:r>
            <a:r>
              <a:rPr sz="1200" spc="-5" dirty="0">
                <a:latin typeface="Times New Roman"/>
                <a:cs typeface="Times New Roman"/>
              </a:rPr>
              <a:t>often, </a:t>
            </a:r>
            <a:r>
              <a:rPr sz="1200" dirty="0">
                <a:latin typeface="Times New Roman"/>
                <a:cs typeface="Times New Roman"/>
              </a:rPr>
              <a:t>how </a:t>
            </a:r>
            <a:r>
              <a:rPr sz="1200" spc="-5" dirty="0">
                <a:latin typeface="Times New Roman"/>
                <a:cs typeface="Times New Roman"/>
              </a:rPr>
              <a:t>long, as  well as other statistics such as sales</a:t>
            </a:r>
            <a:r>
              <a:rPr sz="1200" spc="35" dirty="0">
                <a:latin typeface="Times New Roman"/>
                <a:cs typeface="Times New Roman"/>
              </a:rPr>
              <a:t> </a:t>
            </a:r>
            <a:r>
              <a:rPr sz="1200" spc="-5" dirty="0">
                <a:latin typeface="Times New Roman"/>
                <a:cs typeface="Times New Roman"/>
              </a:rPr>
              <a:t>conversions.</a:t>
            </a:r>
            <a:endParaRPr sz="1200">
              <a:latin typeface="Times New Roman"/>
              <a:cs typeface="Times New Roman"/>
            </a:endParaRPr>
          </a:p>
          <a:p>
            <a:pPr marL="12700" marR="252729" algn="just">
              <a:lnSpc>
                <a:spcPct val="95700"/>
              </a:lnSpc>
              <a:spcBef>
                <a:spcPts val="695"/>
              </a:spcBef>
            </a:pPr>
            <a:r>
              <a:rPr sz="1100" spc="-5" dirty="0">
                <a:latin typeface="Times New Roman"/>
                <a:cs typeface="Times New Roman"/>
              </a:rPr>
              <a:t>The digital landscape </a:t>
            </a:r>
            <a:r>
              <a:rPr sz="1100" dirty="0">
                <a:latin typeface="Times New Roman"/>
                <a:cs typeface="Times New Roman"/>
              </a:rPr>
              <a:t>is </a:t>
            </a:r>
            <a:r>
              <a:rPr sz="1100" spc="-5" dirty="0">
                <a:latin typeface="Times New Roman"/>
                <a:cs typeface="Times New Roman"/>
              </a:rPr>
              <a:t>moving </a:t>
            </a:r>
            <a:r>
              <a:rPr sz="1100" dirty="0">
                <a:latin typeface="Times New Roman"/>
                <a:cs typeface="Times New Roman"/>
              </a:rPr>
              <a:t>at a </a:t>
            </a:r>
            <a:r>
              <a:rPr sz="1100" spc="-5" dirty="0">
                <a:latin typeface="Times New Roman"/>
                <a:cs typeface="Times New Roman"/>
              </a:rPr>
              <a:t>lightning fast pace. Every industry </a:t>
            </a:r>
            <a:r>
              <a:rPr sz="1100" dirty="0">
                <a:latin typeface="Times New Roman"/>
                <a:cs typeface="Times New Roman"/>
              </a:rPr>
              <a:t>has been </a:t>
            </a:r>
            <a:r>
              <a:rPr sz="1100" spc="-5" dirty="0">
                <a:latin typeface="Times New Roman"/>
                <a:cs typeface="Times New Roman"/>
              </a:rPr>
              <a:t>affected </a:t>
            </a:r>
            <a:r>
              <a:rPr sz="1100" dirty="0">
                <a:latin typeface="Times New Roman"/>
                <a:cs typeface="Times New Roman"/>
              </a:rPr>
              <a:t>by the </a:t>
            </a:r>
            <a:r>
              <a:rPr sz="1100" spc="-5" dirty="0">
                <a:latin typeface="Times New Roman"/>
                <a:cs typeface="Times New Roman"/>
              </a:rPr>
              <a:t>advances </a:t>
            </a:r>
            <a:r>
              <a:rPr sz="1100" dirty="0">
                <a:latin typeface="Times New Roman"/>
                <a:cs typeface="Times New Roman"/>
              </a:rPr>
              <a:t>in  </a:t>
            </a:r>
            <a:r>
              <a:rPr sz="1100" spc="-5" dirty="0">
                <a:latin typeface="Times New Roman"/>
                <a:cs typeface="Times New Roman"/>
              </a:rPr>
              <a:t>digital. </a:t>
            </a:r>
            <a:r>
              <a:rPr sz="1100" dirty="0">
                <a:latin typeface="Times New Roman"/>
                <a:cs typeface="Times New Roman"/>
              </a:rPr>
              <a:t>Digital </a:t>
            </a:r>
            <a:r>
              <a:rPr sz="1100" spc="-5" dirty="0">
                <a:latin typeface="Times New Roman"/>
                <a:cs typeface="Times New Roman"/>
              </a:rPr>
              <a:t>marketing </a:t>
            </a:r>
            <a:r>
              <a:rPr sz="1100" dirty="0">
                <a:latin typeface="Times New Roman"/>
                <a:cs typeface="Times New Roman"/>
              </a:rPr>
              <a:t>is an </a:t>
            </a:r>
            <a:r>
              <a:rPr sz="1100" spc="-5" dirty="0">
                <a:latin typeface="Times New Roman"/>
                <a:cs typeface="Times New Roman"/>
              </a:rPr>
              <a:t>essential part of this </a:t>
            </a:r>
            <a:r>
              <a:rPr sz="1100" dirty="0">
                <a:latin typeface="Times New Roman"/>
                <a:cs typeface="Times New Roman"/>
              </a:rPr>
              <a:t>for </a:t>
            </a:r>
            <a:r>
              <a:rPr sz="1100" spc="-5" dirty="0">
                <a:latin typeface="Times New Roman"/>
                <a:cs typeface="Times New Roman"/>
              </a:rPr>
              <a:t>companies who want </a:t>
            </a:r>
            <a:r>
              <a:rPr sz="1100" dirty="0">
                <a:latin typeface="Times New Roman"/>
                <a:cs typeface="Times New Roman"/>
              </a:rPr>
              <a:t>to </a:t>
            </a:r>
            <a:r>
              <a:rPr sz="1100" spc="-5" dirty="0">
                <a:latin typeface="Times New Roman"/>
                <a:cs typeface="Times New Roman"/>
              </a:rPr>
              <a:t>utilise </a:t>
            </a:r>
            <a:r>
              <a:rPr sz="1100" dirty="0">
                <a:latin typeface="Times New Roman"/>
                <a:cs typeface="Times New Roman"/>
              </a:rPr>
              <a:t>the </a:t>
            </a:r>
            <a:r>
              <a:rPr sz="1100" spc="-5" dirty="0">
                <a:latin typeface="Times New Roman"/>
                <a:cs typeface="Times New Roman"/>
              </a:rPr>
              <a:t>power of </a:t>
            </a:r>
            <a:r>
              <a:rPr sz="1100" dirty="0">
                <a:latin typeface="Times New Roman"/>
                <a:cs typeface="Times New Roman"/>
              </a:rPr>
              <a:t>the </a:t>
            </a:r>
            <a:r>
              <a:rPr sz="1100" spc="-5" dirty="0">
                <a:latin typeface="Times New Roman"/>
                <a:cs typeface="Times New Roman"/>
              </a:rPr>
              <a:t>internet </a:t>
            </a:r>
            <a:r>
              <a:rPr sz="1100" dirty="0">
                <a:latin typeface="Times New Roman"/>
                <a:cs typeface="Times New Roman"/>
              </a:rPr>
              <a:t>in  </a:t>
            </a:r>
            <a:r>
              <a:rPr sz="1100" spc="-5" dirty="0">
                <a:latin typeface="Times New Roman"/>
                <a:cs typeface="Times New Roman"/>
              </a:rPr>
              <a:t>order </a:t>
            </a:r>
            <a:r>
              <a:rPr sz="1100" dirty="0">
                <a:latin typeface="Times New Roman"/>
                <a:cs typeface="Times New Roman"/>
              </a:rPr>
              <a:t>to </a:t>
            </a:r>
            <a:r>
              <a:rPr sz="1100" spc="-5" dirty="0">
                <a:latin typeface="Times New Roman"/>
                <a:cs typeface="Times New Roman"/>
              </a:rPr>
              <a:t>boost business</a:t>
            </a:r>
            <a:r>
              <a:rPr sz="1200" spc="-5" dirty="0">
                <a:latin typeface="Times New Roman"/>
                <a:cs typeface="Times New Roman"/>
              </a:rPr>
              <a:t>. The tremendous scope </a:t>
            </a:r>
            <a:r>
              <a:rPr sz="1200" dirty="0">
                <a:latin typeface="Times New Roman"/>
                <a:cs typeface="Times New Roman"/>
              </a:rPr>
              <a:t>of </a:t>
            </a:r>
            <a:r>
              <a:rPr sz="1200" spc="-5" dirty="0">
                <a:latin typeface="Times New Roman"/>
                <a:cs typeface="Times New Roman"/>
              </a:rPr>
              <a:t>Internet Marketing </a:t>
            </a:r>
            <a:r>
              <a:rPr sz="1200" dirty="0">
                <a:latin typeface="Times New Roman"/>
                <a:cs typeface="Times New Roman"/>
              </a:rPr>
              <a:t>in </a:t>
            </a:r>
            <a:r>
              <a:rPr sz="1200" spc="-5" dirty="0">
                <a:latin typeface="Times New Roman"/>
                <a:cs typeface="Times New Roman"/>
              </a:rPr>
              <a:t>USA, we have </a:t>
            </a:r>
            <a:r>
              <a:rPr sz="1200" dirty="0">
                <a:latin typeface="Times New Roman"/>
                <a:cs typeface="Times New Roman"/>
              </a:rPr>
              <a:t>to </a:t>
            </a:r>
            <a:r>
              <a:rPr sz="1200" spc="-5" dirty="0">
                <a:latin typeface="Times New Roman"/>
                <a:cs typeface="Times New Roman"/>
              </a:rPr>
              <a:t>understand that  marketing through </a:t>
            </a:r>
            <a:r>
              <a:rPr sz="1200" dirty="0">
                <a:latin typeface="Times New Roman"/>
                <a:cs typeface="Times New Roman"/>
              </a:rPr>
              <a:t>the </a:t>
            </a:r>
            <a:r>
              <a:rPr sz="1200" spc="-5" dirty="0">
                <a:latin typeface="Times New Roman"/>
                <a:cs typeface="Times New Roman"/>
              </a:rPr>
              <a:t>internet can </a:t>
            </a:r>
            <a:r>
              <a:rPr sz="1200" dirty="0">
                <a:latin typeface="Times New Roman"/>
                <a:cs typeface="Times New Roman"/>
              </a:rPr>
              <a:t>be </a:t>
            </a:r>
            <a:r>
              <a:rPr sz="1200" spc="-5" dirty="0">
                <a:latin typeface="Times New Roman"/>
                <a:cs typeface="Times New Roman"/>
              </a:rPr>
              <a:t>an entirely different ball game. </a:t>
            </a:r>
            <a:r>
              <a:rPr sz="1200" spc="-10" dirty="0">
                <a:latin typeface="Times New Roman"/>
                <a:cs typeface="Times New Roman"/>
              </a:rPr>
              <a:t>In </a:t>
            </a:r>
            <a:r>
              <a:rPr sz="1200" spc="-5" dirty="0">
                <a:latin typeface="Times New Roman"/>
                <a:cs typeface="Times New Roman"/>
              </a:rPr>
              <a:t>fact </a:t>
            </a:r>
            <a:r>
              <a:rPr sz="1200" dirty="0">
                <a:latin typeface="Times New Roman"/>
                <a:cs typeface="Times New Roman"/>
              </a:rPr>
              <a:t>it is a </a:t>
            </a:r>
            <a:r>
              <a:rPr sz="1200" spc="-5" dirty="0">
                <a:latin typeface="Times New Roman"/>
                <a:cs typeface="Times New Roman"/>
              </a:rPr>
              <a:t>potent combination </a:t>
            </a:r>
            <a:r>
              <a:rPr sz="1200" dirty="0">
                <a:latin typeface="Times New Roman"/>
                <a:cs typeface="Times New Roman"/>
              </a:rPr>
              <a:t>of  </a:t>
            </a:r>
            <a:r>
              <a:rPr sz="1200" spc="-5" dirty="0">
                <a:latin typeface="Times New Roman"/>
                <a:cs typeface="Times New Roman"/>
              </a:rPr>
              <a:t>technology and marketing</a:t>
            </a:r>
            <a:r>
              <a:rPr sz="1200" spc="10" dirty="0">
                <a:latin typeface="Times New Roman"/>
                <a:cs typeface="Times New Roman"/>
              </a:rPr>
              <a:t> </a:t>
            </a:r>
            <a:r>
              <a:rPr sz="1200" spc="-5" dirty="0">
                <a:latin typeface="Times New Roman"/>
                <a:cs typeface="Times New Roman"/>
              </a:rPr>
              <a:t>acumen.</a:t>
            </a:r>
            <a:endParaRPr sz="1200">
              <a:latin typeface="Times New Roman"/>
              <a:cs typeface="Times New Roman"/>
            </a:endParaRPr>
          </a:p>
          <a:p>
            <a:pPr marL="12700" marR="251460" algn="just">
              <a:lnSpc>
                <a:spcPts val="1380"/>
              </a:lnSpc>
              <a:spcBef>
                <a:spcPts val="35"/>
              </a:spcBef>
            </a:pPr>
            <a:r>
              <a:rPr sz="1200" spc="-5" dirty="0">
                <a:latin typeface="Times New Roman"/>
                <a:cs typeface="Times New Roman"/>
              </a:rPr>
              <a:t>Digital Marketing </a:t>
            </a:r>
            <a:r>
              <a:rPr sz="1200" dirty="0">
                <a:latin typeface="Times New Roman"/>
                <a:cs typeface="Times New Roman"/>
              </a:rPr>
              <a:t>like </a:t>
            </a:r>
            <a:r>
              <a:rPr sz="1200" spc="-5" dirty="0">
                <a:latin typeface="Times New Roman"/>
                <a:cs typeface="Times New Roman"/>
              </a:rPr>
              <a:t>traditional form </a:t>
            </a:r>
            <a:r>
              <a:rPr sz="1200" dirty="0">
                <a:latin typeface="Times New Roman"/>
                <a:cs typeface="Times New Roman"/>
              </a:rPr>
              <a:t>of </a:t>
            </a:r>
            <a:r>
              <a:rPr sz="1200" spc="-5" dirty="0">
                <a:latin typeface="Times New Roman"/>
                <a:cs typeface="Times New Roman"/>
              </a:rPr>
              <a:t>marketing </a:t>
            </a:r>
            <a:r>
              <a:rPr sz="1200" dirty="0">
                <a:latin typeface="Times New Roman"/>
                <a:cs typeface="Times New Roman"/>
              </a:rPr>
              <a:t>is a </a:t>
            </a:r>
            <a:r>
              <a:rPr sz="1200" spc="-5" dirty="0">
                <a:latin typeface="Times New Roman"/>
                <a:cs typeface="Times New Roman"/>
              </a:rPr>
              <a:t>highly result driven and set objective practice.  One can’t begin </a:t>
            </a:r>
            <a:r>
              <a:rPr sz="1200" dirty="0">
                <a:latin typeface="Times New Roman"/>
                <a:cs typeface="Times New Roman"/>
              </a:rPr>
              <a:t>a </a:t>
            </a:r>
            <a:r>
              <a:rPr sz="1200" spc="-5" dirty="0">
                <a:latin typeface="Times New Roman"/>
                <a:cs typeface="Times New Roman"/>
              </a:rPr>
              <a:t>digital marketing campaign without setting </a:t>
            </a:r>
            <a:r>
              <a:rPr sz="1200" dirty="0">
                <a:latin typeface="Times New Roman"/>
                <a:cs typeface="Times New Roman"/>
              </a:rPr>
              <a:t>the </a:t>
            </a:r>
            <a:r>
              <a:rPr sz="1200" spc="-5" dirty="0">
                <a:latin typeface="Times New Roman"/>
                <a:cs typeface="Times New Roman"/>
              </a:rPr>
              <a:t>campaign objectives. </a:t>
            </a:r>
            <a:r>
              <a:rPr sz="1200" dirty="0">
                <a:latin typeface="Times New Roman"/>
                <a:cs typeface="Times New Roman"/>
              </a:rPr>
              <a:t>A </a:t>
            </a:r>
            <a:r>
              <a:rPr sz="1200" spc="-5" dirty="0">
                <a:latin typeface="Times New Roman"/>
                <a:cs typeface="Times New Roman"/>
              </a:rPr>
              <a:t>digital  marketer understands </a:t>
            </a:r>
            <a:r>
              <a:rPr sz="1200" dirty="0">
                <a:latin typeface="Times New Roman"/>
                <a:cs typeface="Times New Roman"/>
              </a:rPr>
              <a:t>the </a:t>
            </a:r>
            <a:r>
              <a:rPr sz="1200" spc="-5" dirty="0">
                <a:latin typeface="Times New Roman"/>
                <a:cs typeface="Times New Roman"/>
              </a:rPr>
              <a:t>needs </a:t>
            </a:r>
            <a:r>
              <a:rPr sz="1200" dirty="0">
                <a:latin typeface="Times New Roman"/>
                <a:cs typeface="Times New Roman"/>
              </a:rPr>
              <a:t>of the </a:t>
            </a:r>
            <a:r>
              <a:rPr sz="1200" spc="-5" dirty="0">
                <a:latin typeface="Times New Roman"/>
                <a:cs typeface="Times New Roman"/>
              </a:rPr>
              <a:t>clients and visualizes their needs </a:t>
            </a:r>
            <a:r>
              <a:rPr sz="1200" dirty="0">
                <a:latin typeface="Times New Roman"/>
                <a:cs typeface="Times New Roman"/>
              </a:rPr>
              <a:t>to </a:t>
            </a:r>
            <a:r>
              <a:rPr sz="1200" spc="-5" dirty="0">
                <a:latin typeface="Times New Roman"/>
                <a:cs typeface="Times New Roman"/>
              </a:rPr>
              <a:t>deliver what they</a:t>
            </a:r>
            <a:r>
              <a:rPr sz="1200" spc="130" dirty="0">
                <a:latin typeface="Times New Roman"/>
                <a:cs typeface="Times New Roman"/>
              </a:rPr>
              <a:t> </a:t>
            </a:r>
            <a:r>
              <a:rPr sz="1200" spc="-5" dirty="0">
                <a:latin typeface="Times New Roman"/>
                <a:cs typeface="Times New Roman"/>
              </a:rPr>
              <a:t>want.</a:t>
            </a:r>
            <a:endParaRPr sz="1200">
              <a:latin typeface="Times New Roman"/>
              <a:cs typeface="Times New Roman"/>
            </a:endParaRPr>
          </a:p>
          <a:p>
            <a:pPr marL="12700" algn="just">
              <a:lnSpc>
                <a:spcPts val="1230"/>
              </a:lnSpc>
            </a:pPr>
            <a:r>
              <a:rPr sz="1100" spc="-5" dirty="0">
                <a:latin typeface="Times New Roman"/>
                <a:cs typeface="Times New Roman"/>
              </a:rPr>
              <a:t>Taking </a:t>
            </a:r>
            <a:r>
              <a:rPr sz="1100" dirty="0">
                <a:latin typeface="Times New Roman"/>
                <a:cs typeface="Times New Roman"/>
              </a:rPr>
              <a:t>a look at last </a:t>
            </a:r>
            <a:r>
              <a:rPr sz="1100" spc="-5" dirty="0">
                <a:latin typeface="Times New Roman"/>
                <a:cs typeface="Times New Roman"/>
              </a:rPr>
              <a:t>year’s figures, let’s </a:t>
            </a:r>
            <a:r>
              <a:rPr sz="1100" dirty="0">
                <a:latin typeface="Times New Roman"/>
                <a:cs typeface="Times New Roman"/>
              </a:rPr>
              <a:t>see </a:t>
            </a:r>
            <a:r>
              <a:rPr sz="1100" spc="-5" dirty="0">
                <a:latin typeface="Times New Roman"/>
                <a:cs typeface="Times New Roman"/>
              </a:rPr>
              <a:t>what </a:t>
            </a:r>
            <a:r>
              <a:rPr sz="1100" spc="-10" dirty="0">
                <a:latin typeface="Times New Roman"/>
                <a:cs typeface="Times New Roman"/>
              </a:rPr>
              <a:t>AdAge </a:t>
            </a:r>
            <a:r>
              <a:rPr sz="1100" spc="-5" dirty="0">
                <a:latin typeface="Times New Roman"/>
                <a:cs typeface="Times New Roman"/>
              </a:rPr>
              <a:t>discovered when looking </a:t>
            </a:r>
            <a:r>
              <a:rPr sz="1100" dirty="0">
                <a:latin typeface="Times New Roman"/>
                <a:cs typeface="Times New Roman"/>
              </a:rPr>
              <a:t>at the</a:t>
            </a:r>
            <a:r>
              <a:rPr sz="1100" spc="-10" dirty="0">
                <a:latin typeface="Times New Roman"/>
                <a:cs typeface="Times New Roman"/>
              </a:rPr>
              <a:t> </a:t>
            </a:r>
            <a:r>
              <a:rPr sz="1100" spc="-5" dirty="0">
                <a:latin typeface="Times New Roman"/>
                <a:cs typeface="Times New Roman"/>
              </a:rPr>
              <a:t>statistics:</a:t>
            </a:r>
            <a:endParaRPr sz="1100">
              <a:latin typeface="Times New Roman"/>
              <a:cs typeface="Times New Roman"/>
            </a:endParaRPr>
          </a:p>
          <a:p>
            <a:pPr>
              <a:lnSpc>
                <a:spcPct val="100000"/>
              </a:lnSpc>
              <a:spcBef>
                <a:spcPts val="25"/>
              </a:spcBef>
            </a:pPr>
            <a:endParaRPr sz="1200">
              <a:latin typeface="Times New Roman"/>
              <a:cs typeface="Times New Roman"/>
            </a:endParaRPr>
          </a:p>
          <a:p>
            <a:pPr marL="165100" marR="2537460" indent="-152400">
              <a:lnSpc>
                <a:spcPct val="143800"/>
              </a:lnSpc>
            </a:pPr>
            <a:r>
              <a:rPr sz="1200" dirty="0">
                <a:latin typeface="Times New Roman"/>
                <a:cs typeface="Times New Roman"/>
              </a:rPr>
              <a:t>77% of </a:t>
            </a:r>
            <a:r>
              <a:rPr sz="1200" spc="-5" dirty="0">
                <a:latin typeface="Times New Roman"/>
                <a:cs typeface="Times New Roman"/>
              </a:rPr>
              <a:t>people interact with brands </a:t>
            </a:r>
            <a:r>
              <a:rPr sz="1200" dirty="0">
                <a:latin typeface="Times New Roman"/>
                <a:cs typeface="Times New Roman"/>
              </a:rPr>
              <a:t>on </a:t>
            </a:r>
            <a:r>
              <a:rPr sz="1200" spc="-5" dirty="0">
                <a:latin typeface="Times New Roman"/>
                <a:cs typeface="Times New Roman"/>
              </a:rPr>
              <a:t>Facebook </a:t>
            </a:r>
            <a:r>
              <a:rPr sz="1200" dirty="0">
                <a:latin typeface="Times New Roman"/>
                <a:cs typeface="Times New Roman"/>
              </a:rPr>
              <a:t>by looking </a:t>
            </a:r>
            <a:r>
              <a:rPr sz="1200" spc="-5" dirty="0">
                <a:latin typeface="Times New Roman"/>
                <a:cs typeface="Times New Roman"/>
              </a:rPr>
              <a:t>at </a:t>
            </a:r>
            <a:r>
              <a:rPr sz="1200" dirty="0">
                <a:latin typeface="Times New Roman"/>
                <a:cs typeface="Times New Roman"/>
              </a:rPr>
              <a:t>posts  17% </a:t>
            </a:r>
            <a:r>
              <a:rPr sz="1200" spc="-5" dirty="0">
                <a:latin typeface="Times New Roman"/>
                <a:cs typeface="Times New Roman"/>
              </a:rPr>
              <a:t>share news and experiences with others about </a:t>
            </a:r>
            <a:r>
              <a:rPr sz="1200" dirty="0">
                <a:latin typeface="Times New Roman"/>
                <a:cs typeface="Times New Roman"/>
              </a:rPr>
              <a:t>the </a:t>
            </a:r>
            <a:r>
              <a:rPr sz="1200" spc="-5" dirty="0">
                <a:latin typeface="Times New Roman"/>
                <a:cs typeface="Times New Roman"/>
              </a:rPr>
              <a:t>brand  </a:t>
            </a:r>
            <a:r>
              <a:rPr sz="1200" dirty="0">
                <a:latin typeface="Times New Roman"/>
                <a:cs typeface="Times New Roman"/>
              </a:rPr>
              <a:t>13% post </a:t>
            </a:r>
            <a:r>
              <a:rPr sz="1200" spc="-5" dirty="0">
                <a:latin typeface="Times New Roman"/>
                <a:cs typeface="Times New Roman"/>
              </a:rPr>
              <a:t>updates about brands they have connected</a:t>
            </a:r>
            <a:r>
              <a:rPr sz="1200" spc="50" dirty="0">
                <a:latin typeface="Times New Roman"/>
                <a:cs typeface="Times New Roman"/>
              </a:rPr>
              <a:t> </a:t>
            </a:r>
            <a:r>
              <a:rPr sz="1200" spc="-5" dirty="0">
                <a:latin typeface="Times New Roman"/>
                <a:cs typeface="Times New Roman"/>
              </a:rPr>
              <a:t>with</a:t>
            </a:r>
            <a:endParaRPr sz="1200">
              <a:latin typeface="Times New Roman"/>
              <a:cs typeface="Times New Roman"/>
            </a:endParaRPr>
          </a:p>
          <a:p>
            <a:pPr marL="165100">
              <a:lnSpc>
                <a:spcPct val="100000"/>
              </a:lnSpc>
              <a:spcBef>
                <a:spcPts val="635"/>
              </a:spcBef>
            </a:pPr>
            <a:r>
              <a:rPr sz="1200" dirty="0">
                <a:latin typeface="Times New Roman"/>
                <a:cs typeface="Times New Roman"/>
              </a:rPr>
              <a:t>56% </a:t>
            </a:r>
            <a:r>
              <a:rPr sz="1200" spc="-5" dirty="0">
                <a:latin typeface="Times New Roman"/>
                <a:cs typeface="Times New Roman"/>
              </a:rPr>
              <a:t>said they would recommend </a:t>
            </a:r>
            <a:r>
              <a:rPr sz="1200" dirty="0">
                <a:latin typeface="Times New Roman"/>
                <a:cs typeface="Times New Roman"/>
              </a:rPr>
              <a:t>a </a:t>
            </a:r>
            <a:r>
              <a:rPr sz="1200" spc="-5" dirty="0">
                <a:latin typeface="Times New Roman"/>
                <a:cs typeface="Times New Roman"/>
              </a:rPr>
              <a:t>brand after becoming </a:t>
            </a:r>
            <a:r>
              <a:rPr sz="1200" dirty="0">
                <a:latin typeface="Times New Roman"/>
                <a:cs typeface="Times New Roman"/>
              </a:rPr>
              <a:t>a </a:t>
            </a:r>
            <a:r>
              <a:rPr sz="1200" spc="-5" dirty="0">
                <a:latin typeface="Times New Roman"/>
                <a:cs typeface="Times New Roman"/>
              </a:rPr>
              <a:t>fan </a:t>
            </a:r>
            <a:r>
              <a:rPr sz="1200" dirty="0">
                <a:latin typeface="Times New Roman"/>
                <a:cs typeface="Times New Roman"/>
              </a:rPr>
              <a:t>on</a:t>
            </a:r>
            <a:r>
              <a:rPr sz="1200" spc="75" dirty="0">
                <a:latin typeface="Times New Roman"/>
                <a:cs typeface="Times New Roman"/>
              </a:rPr>
              <a:t> </a:t>
            </a:r>
            <a:r>
              <a:rPr sz="1200" spc="-5" dirty="0">
                <a:latin typeface="Times New Roman"/>
                <a:cs typeface="Times New Roman"/>
              </a:rPr>
              <a:t>Facebook</a:t>
            </a:r>
            <a:endParaRPr sz="1200">
              <a:latin typeface="Times New Roman"/>
              <a:cs typeface="Times New Roman"/>
            </a:endParaRPr>
          </a:p>
        </p:txBody>
      </p:sp>
      <p:sp>
        <p:nvSpPr>
          <p:cNvPr id="3" name="object 3"/>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446659"/>
            <a:ext cx="6570980" cy="7587615"/>
          </a:xfrm>
          <a:prstGeom prst="rect">
            <a:avLst/>
          </a:prstGeom>
        </p:spPr>
        <p:txBody>
          <a:bodyPr vert="horz" wrap="square" lIns="0" tIns="93345" rIns="0" bIns="0" rtlCol="0">
            <a:spAutoFit/>
          </a:bodyPr>
          <a:lstStyle/>
          <a:p>
            <a:pPr marL="88900" algn="just">
              <a:lnSpc>
                <a:spcPct val="100000"/>
              </a:lnSpc>
              <a:spcBef>
                <a:spcPts val="735"/>
              </a:spcBef>
            </a:pPr>
            <a:r>
              <a:rPr sz="1200" dirty="0">
                <a:latin typeface="Times New Roman"/>
                <a:cs typeface="Times New Roman"/>
              </a:rPr>
              <a:t>34% of </a:t>
            </a:r>
            <a:r>
              <a:rPr sz="1200" spc="-5" dirty="0">
                <a:latin typeface="Times New Roman"/>
                <a:cs typeface="Times New Roman"/>
              </a:rPr>
              <a:t>digital marketers have generated leads from</a:t>
            </a:r>
            <a:r>
              <a:rPr sz="1200" spc="20" dirty="0">
                <a:latin typeface="Times New Roman"/>
                <a:cs typeface="Times New Roman"/>
              </a:rPr>
              <a:t> </a:t>
            </a:r>
            <a:r>
              <a:rPr sz="1200" spc="-15" dirty="0">
                <a:latin typeface="Times New Roman"/>
                <a:cs typeface="Times New Roman"/>
              </a:rPr>
              <a:t>Twitter</a:t>
            </a:r>
            <a:endParaRPr sz="1200">
              <a:latin typeface="Times New Roman"/>
              <a:cs typeface="Times New Roman"/>
            </a:endParaRPr>
          </a:p>
          <a:p>
            <a:pPr marL="12700" marR="5080" algn="just">
              <a:lnSpc>
                <a:spcPct val="143700"/>
              </a:lnSpc>
              <a:spcBef>
                <a:spcPts val="5"/>
              </a:spcBef>
            </a:pPr>
            <a:r>
              <a:rPr sz="1200" dirty="0">
                <a:latin typeface="Times New Roman"/>
                <a:cs typeface="Times New Roman"/>
              </a:rPr>
              <a:t>so </a:t>
            </a:r>
            <a:r>
              <a:rPr sz="1200" spc="-5" dirty="0">
                <a:latin typeface="Times New Roman"/>
                <a:cs typeface="Times New Roman"/>
              </a:rPr>
              <a:t>as </a:t>
            </a:r>
            <a:r>
              <a:rPr sz="1200" dirty="0">
                <a:latin typeface="Times New Roman"/>
                <a:cs typeface="Times New Roman"/>
              </a:rPr>
              <a:t>a </a:t>
            </a:r>
            <a:r>
              <a:rPr sz="1200" spc="-5" dirty="0">
                <a:latin typeface="Times New Roman"/>
                <a:cs typeface="Times New Roman"/>
              </a:rPr>
              <a:t>marketing management student it's very essential </a:t>
            </a:r>
            <a:r>
              <a:rPr sz="1200" dirty="0">
                <a:latin typeface="Times New Roman"/>
                <a:cs typeface="Times New Roman"/>
              </a:rPr>
              <a:t>to </a:t>
            </a:r>
            <a:r>
              <a:rPr sz="1200" spc="-5" dirty="0">
                <a:latin typeface="Times New Roman"/>
                <a:cs typeface="Times New Roman"/>
              </a:rPr>
              <a:t>research </a:t>
            </a:r>
            <a:r>
              <a:rPr sz="1200" dirty="0">
                <a:latin typeface="Times New Roman"/>
                <a:cs typeface="Times New Roman"/>
              </a:rPr>
              <a:t>on </a:t>
            </a:r>
            <a:r>
              <a:rPr sz="1200" spc="-5" dirty="0">
                <a:latin typeface="Times New Roman"/>
                <a:cs typeface="Times New Roman"/>
              </a:rPr>
              <a:t>such an important marketing </a:t>
            </a:r>
            <a:r>
              <a:rPr sz="1200" dirty="0">
                <a:latin typeface="Times New Roman"/>
                <a:cs typeface="Times New Roman"/>
              </a:rPr>
              <a:t>tool  </a:t>
            </a:r>
            <a:r>
              <a:rPr sz="1200" spc="-5" dirty="0">
                <a:latin typeface="Times New Roman"/>
                <a:cs typeface="Times New Roman"/>
              </a:rPr>
              <a:t>and </a:t>
            </a:r>
            <a:r>
              <a:rPr sz="1200" dirty="0">
                <a:latin typeface="Times New Roman"/>
                <a:cs typeface="Times New Roman"/>
              </a:rPr>
              <a:t>study on its </a:t>
            </a:r>
            <a:r>
              <a:rPr sz="1200" spc="-5" dirty="0">
                <a:latin typeface="Times New Roman"/>
                <a:cs typeface="Times New Roman"/>
              </a:rPr>
              <a:t>impact </a:t>
            </a:r>
            <a:r>
              <a:rPr sz="1200" dirty="0">
                <a:latin typeface="Times New Roman"/>
                <a:cs typeface="Times New Roman"/>
              </a:rPr>
              <a:t>on </a:t>
            </a:r>
            <a:r>
              <a:rPr sz="1200" spc="-5" dirty="0">
                <a:latin typeface="Times New Roman"/>
                <a:cs typeface="Times New Roman"/>
              </a:rPr>
              <a:t>revenue generation will help you </a:t>
            </a:r>
            <a:r>
              <a:rPr sz="1200" dirty="0">
                <a:latin typeface="Times New Roman"/>
                <a:cs typeface="Times New Roman"/>
              </a:rPr>
              <a:t>to know </a:t>
            </a:r>
            <a:r>
              <a:rPr sz="1200" spc="-5" dirty="0">
                <a:latin typeface="Times New Roman"/>
                <a:cs typeface="Times New Roman"/>
              </a:rPr>
              <a:t>about </a:t>
            </a:r>
            <a:r>
              <a:rPr sz="1200" dirty="0">
                <a:latin typeface="Times New Roman"/>
                <a:cs typeface="Times New Roman"/>
              </a:rPr>
              <a:t>how </a:t>
            </a:r>
            <a:r>
              <a:rPr sz="1200" spc="-5" dirty="0">
                <a:latin typeface="Times New Roman"/>
                <a:cs typeface="Times New Roman"/>
              </a:rPr>
              <a:t>marketing agencies  performing </a:t>
            </a:r>
            <a:r>
              <a:rPr sz="1200" dirty="0">
                <a:latin typeface="Times New Roman"/>
                <a:cs typeface="Times New Roman"/>
              </a:rPr>
              <a:t>.</a:t>
            </a:r>
            <a:endParaRPr sz="1200">
              <a:latin typeface="Times New Roman"/>
              <a:cs typeface="Times New Roman"/>
            </a:endParaRPr>
          </a:p>
          <a:p>
            <a:pPr>
              <a:lnSpc>
                <a:spcPct val="100000"/>
              </a:lnSpc>
            </a:pPr>
            <a:endParaRPr sz="1300">
              <a:latin typeface="Times New Roman"/>
              <a:cs typeface="Times New Roman"/>
            </a:endParaRPr>
          </a:p>
          <a:p>
            <a:pPr>
              <a:lnSpc>
                <a:spcPct val="100000"/>
              </a:lnSpc>
              <a:spcBef>
                <a:spcPts val="45"/>
              </a:spcBef>
            </a:pPr>
            <a:endParaRPr sz="1400">
              <a:latin typeface="Times New Roman"/>
              <a:cs typeface="Times New Roman"/>
            </a:endParaRPr>
          </a:p>
          <a:p>
            <a:pPr marL="411480" lvl="2" indent="-399415" algn="just">
              <a:lnSpc>
                <a:spcPct val="100000"/>
              </a:lnSpc>
              <a:buAutoNum type="arabicPeriod"/>
              <a:tabLst>
                <a:tab pos="412115" algn="l"/>
              </a:tabLst>
            </a:pPr>
            <a:r>
              <a:rPr sz="1400" b="1" u="heavy" spc="-5" dirty="0">
                <a:solidFill>
                  <a:srgbClr val="000009"/>
                </a:solidFill>
                <a:uFill>
                  <a:solidFill>
                    <a:srgbClr val="000009"/>
                  </a:solidFill>
                </a:uFill>
                <a:latin typeface="Times New Roman"/>
                <a:cs typeface="Times New Roman"/>
              </a:rPr>
              <a:t>Scope </a:t>
            </a:r>
            <a:r>
              <a:rPr sz="1400" b="1" u="heavy" dirty="0">
                <a:solidFill>
                  <a:srgbClr val="000009"/>
                </a:solidFill>
                <a:uFill>
                  <a:solidFill>
                    <a:srgbClr val="000009"/>
                  </a:solidFill>
                </a:uFill>
                <a:latin typeface="Times New Roman"/>
                <a:cs typeface="Times New Roman"/>
              </a:rPr>
              <a:t>of the</a:t>
            </a:r>
            <a:r>
              <a:rPr sz="1400" b="1" u="heavy" spc="-25" dirty="0">
                <a:solidFill>
                  <a:srgbClr val="000009"/>
                </a:solidFill>
                <a:uFill>
                  <a:solidFill>
                    <a:srgbClr val="000009"/>
                  </a:solidFill>
                </a:uFill>
                <a:latin typeface="Times New Roman"/>
                <a:cs typeface="Times New Roman"/>
              </a:rPr>
              <a:t> </a:t>
            </a:r>
            <a:r>
              <a:rPr sz="1400" b="1" u="heavy" spc="-5" dirty="0">
                <a:solidFill>
                  <a:srgbClr val="000009"/>
                </a:solidFill>
                <a:uFill>
                  <a:solidFill>
                    <a:srgbClr val="000009"/>
                  </a:solidFill>
                </a:uFill>
                <a:latin typeface="Times New Roman"/>
                <a:cs typeface="Times New Roman"/>
              </a:rPr>
              <a:t>project</a:t>
            </a:r>
            <a:r>
              <a:rPr sz="1100" u="heavy" spc="-5" dirty="0">
                <a:solidFill>
                  <a:srgbClr val="000009"/>
                </a:solidFill>
                <a:uFill>
                  <a:solidFill>
                    <a:srgbClr val="000009"/>
                  </a:solidFill>
                </a:uFill>
                <a:latin typeface="Times New Roman"/>
                <a:cs typeface="Times New Roman"/>
              </a:rPr>
              <a:t>:</a:t>
            </a:r>
            <a:endParaRPr sz="1100">
              <a:latin typeface="Times New Roman"/>
              <a:cs typeface="Times New Roman"/>
            </a:endParaRPr>
          </a:p>
          <a:p>
            <a:pPr marL="469900" lvl="3" indent="-228600">
              <a:lnSpc>
                <a:spcPct val="100000"/>
              </a:lnSpc>
              <a:spcBef>
                <a:spcPts val="869"/>
              </a:spcBef>
              <a:buFont typeface="Times New Roman"/>
              <a:buAutoNum type="arabicParenR"/>
              <a:tabLst>
                <a:tab pos="469900" algn="l"/>
              </a:tabLst>
            </a:pPr>
            <a:r>
              <a:rPr sz="1200" spc="-40" dirty="0">
                <a:latin typeface="Times New Roman"/>
                <a:cs typeface="Times New Roman"/>
              </a:rPr>
              <a:t>To </a:t>
            </a:r>
            <a:r>
              <a:rPr sz="1200" spc="-5" dirty="0">
                <a:latin typeface="Times New Roman"/>
                <a:cs typeface="Times New Roman"/>
              </a:rPr>
              <a:t>understand </a:t>
            </a:r>
            <a:r>
              <a:rPr sz="1200" dirty="0">
                <a:latin typeface="Times New Roman"/>
                <a:cs typeface="Times New Roman"/>
              </a:rPr>
              <a:t>the </a:t>
            </a:r>
            <a:r>
              <a:rPr sz="1200" spc="-5" dirty="0">
                <a:latin typeface="Times New Roman"/>
                <a:cs typeface="Times New Roman"/>
              </a:rPr>
              <a:t>digital marketing</a:t>
            </a:r>
            <a:r>
              <a:rPr sz="1200" spc="40" dirty="0">
                <a:latin typeface="Times New Roman"/>
                <a:cs typeface="Times New Roman"/>
              </a:rPr>
              <a:t> </a:t>
            </a:r>
            <a:r>
              <a:rPr sz="1200" spc="-5" dirty="0">
                <a:latin typeface="Times New Roman"/>
                <a:cs typeface="Times New Roman"/>
              </a:rPr>
              <a:t>models.</a:t>
            </a:r>
            <a:endParaRPr sz="1200">
              <a:latin typeface="Times New Roman"/>
              <a:cs typeface="Times New Roman"/>
            </a:endParaRPr>
          </a:p>
          <a:p>
            <a:pPr lvl="3">
              <a:lnSpc>
                <a:spcPct val="100000"/>
              </a:lnSpc>
              <a:spcBef>
                <a:spcPts val="25"/>
              </a:spcBef>
              <a:buFont typeface="Times New Roman"/>
              <a:buAutoNum type="arabicParenR"/>
            </a:pPr>
            <a:endParaRPr sz="1400">
              <a:latin typeface="Times New Roman"/>
              <a:cs typeface="Times New Roman"/>
            </a:endParaRPr>
          </a:p>
          <a:p>
            <a:pPr marL="469900" lvl="3" indent="-228600">
              <a:lnSpc>
                <a:spcPct val="100000"/>
              </a:lnSpc>
              <a:buFont typeface="Times New Roman"/>
              <a:buAutoNum type="arabicParenR"/>
              <a:tabLst>
                <a:tab pos="469900" algn="l"/>
              </a:tabLst>
            </a:pPr>
            <a:r>
              <a:rPr sz="1200" spc="-40" dirty="0">
                <a:latin typeface="Times New Roman"/>
                <a:cs typeface="Times New Roman"/>
              </a:rPr>
              <a:t>To </a:t>
            </a:r>
            <a:r>
              <a:rPr sz="1200" spc="-5" dirty="0">
                <a:latin typeface="Times New Roman"/>
                <a:cs typeface="Times New Roman"/>
              </a:rPr>
              <a:t>understand marketing</a:t>
            </a:r>
            <a:r>
              <a:rPr sz="1200" spc="30" dirty="0">
                <a:latin typeface="Times New Roman"/>
                <a:cs typeface="Times New Roman"/>
              </a:rPr>
              <a:t> </a:t>
            </a:r>
            <a:r>
              <a:rPr sz="1200" spc="-5" dirty="0">
                <a:latin typeface="Times New Roman"/>
                <a:cs typeface="Times New Roman"/>
              </a:rPr>
              <a:t>effectiveness.</a:t>
            </a:r>
            <a:endParaRPr sz="1200">
              <a:latin typeface="Times New Roman"/>
              <a:cs typeface="Times New Roman"/>
            </a:endParaRPr>
          </a:p>
          <a:p>
            <a:pPr lvl="3">
              <a:lnSpc>
                <a:spcPct val="100000"/>
              </a:lnSpc>
              <a:spcBef>
                <a:spcPts val="20"/>
              </a:spcBef>
              <a:buFont typeface="Times New Roman"/>
              <a:buAutoNum type="arabicParenR"/>
            </a:pPr>
            <a:endParaRPr sz="1400">
              <a:latin typeface="Times New Roman"/>
              <a:cs typeface="Times New Roman"/>
            </a:endParaRPr>
          </a:p>
          <a:p>
            <a:pPr marL="469900" lvl="3" indent="-228600">
              <a:lnSpc>
                <a:spcPct val="100000"/>
              </a:lnSpc>
              <a:buFont typeface="Times New Roman"/>
              <a:buAutoNum type="arabicParenR"/>
              <a:tabLst>
                <a:tab pos="469900" algn="l"/>
              </a:tabLst>
            </a:pPr>
            <a:r>
              <a:rPr sz="1200" spc="-40" dirty="0">
                <a:latin typeface="Times New Roman"/>
                <a:cs typeface="Times New Roman"/>
              </a:rPr>
              <a:t>To </a:t>
            </a:r>
            <a:r>
              <a:rPr sz="1200" spc="-5" dirty="0">
                <a:latin typeface="Times New Roman"/>
                <a:cs typeface="Times New Roman"/>
              </a:rPr>
              <a:t>understand </a:t>
            </a:r>
            <a:r>
              <a:rPr sz="1200" dirty="0">
                <a:latin typeface="Times New Roman"/>
                <a:cs typeface="Times New Roman"/>
              </a:rPr>
              <a:t>how </a:t>
            </a:r>
            <a:r>
              <a:rPr sz="1200" spc="-5" dirty="0">
                <a:latin typeface="Times New Roman"/>
                <a:cs typeface="Times New Roman"/>
              </a:rPr>
              <a:t>digital marketing campaign's takes</a:t>
            </a:r>
            <a:r>
              <a:rPr sz="1200" spc="70" dirty="0">
                <a:latin typeface="Times New Roman"/>
                <a:cs typeface="Times New Roman"/>
              </a:rPr>
              <a:t> </a:t>
            </a:r>
            <a:r>
              <a:rPr sz="1200" spc="-5" dirty="0">
                <a:latin typeface="Times New Roman"/>
                <a:cs typeface="Times New Roman"/>
              </a:rPr>
              <a:t>place.</a:t>
            </a:r>
            <a:endParaRPr sz="1200">
              <a:latin typeface="Times New Roman"/>
              <a:cs typeface="Times New Roman"/>
            </a:endParaRPr>
          </a:p>
          <a:p>
            <a:pPr lvl="3">
              <a:lnSpc>
                <a:spcPct val="100000"/>
              </a:lnSpc>
              <a:spcBef>
                <a:spcPts val="20"/>
              </a:spcBef>
              <a:buFont typeface="Times New Roman"/>
              <a:buAutoNum type="arabicParenR"/>
            </a:pPr>
            <a:endParaRPr sz="1400">
              <a:latin typeface="Times New Roman"/>
              <a:cs typeface="Times New Roman"/>
            </a:endParaRPr>
          </a:p>
          <a:p>
            <a:pPr marL="469900" lvl="3" indent="-228600">
              <a:lnSpc>
                <a:spcPct val="100000"/>
              </a:lnSpc>
              <a:spcBef>
                <a:spcPts val="5"/>
              </a:spcBef>
              <a:buFont typeface="Times New Roman"/>
              <a:buAutoNum type="arabicParenR"/>
              <a:tabLst>
                <a:tab pos="469900" algn="l"/>
              </a:tabLst>
            </a:pPr>
            <a:r>
              <a:rPr sz="1200" spc="-40" dirty="0">
                <a:latin typeface="Times New Roman"/>
                <a:cs typeface="Times New Roman"/>
              </a:rPr>
              <a:t>To </a:t>
            </a:r>
            <a:r>
              <a:rPr sz="1200" spc="-5" dirty="0">
                <a:latin typeface="Times New Roman"/>
                <a:cs typeface="Times New Roman"/>
              </a:rPr>
              <a:t>understand </a:t>
            </a:r>
            <a:r>
              <a:rPr sz="1200" dirty="0">
                <a:latin typeface="Times New Roman"/>
                <a:cs typeface="Times New Roman"/>
              </a:rPr>
              <a:t>how </a:t>
            </a:r>
            <a:r>
              <a:rPr sz="1200" spc="-5" dirty="0">
                <a:latin typeface="Times New Roman"/>
                <a:cs typeface="Times New Roman"/>
              </a:rPr>
              <a:t>digital marketing agencies works and generating</a:t>
            </a:r>
            <a:r>
              <a:rPr sz="1200" spc="85" dirty="0">
                <a:latin typeface="Times New Roman"/>
                <a:cs typeface="Times New Roman"/>
              </a:rPr>
              <a:t> </a:t>
            </a:r>
            <a:r>
              <a:rPr sz="1200" spc="-5" dirty="0">
                <a:latin typeface="Times New Roman"/>
                <a:cs typeface="Times New Roman"/>
              </a:rPr>
              <a:t>revenue.</a:t>
            </a:r>
            <a:endParaRPr sz="1200">
              <a:latin typeface="Times New Roman"/>
              <a:cs typeface="Times New Roman"/>
            </a:endParaRPr>
          </a:p>
          <a:p>
            <a:pPr lvl="3">
              <a:lnSpc>
                <a:spcPct val="100000"/>
              </a:lnSpc>
              <a:spcBef>
                <a:spcPts val="5"/>
              </a:spcBef>
              <a:buFont typeface="Times New Roman"/>
              <a:buAutoNum type="arabicParenR"/>
            </a:pPr>
            <a:endParaRPr sz="1400">
              <a:latin typeface="Times New Roman"/>
              <a:cs typeface="Times New Roman"/>
            </a:endParaRPr>
          </a:p>
          <a:p>
            <a:pPr marL="469900" lvl="3" indent="-228600">
              <a:lnSpc>
                <a:spcPct val="100000"/>
              </a:lnSpc>
              <a:spcBef>
                <a:spcPts val="5"/>
              </a:spcBef>
              <a:buFont typeface="Times New Roman"/>
              <a:buAutoNum type="arabicParenR"/>
              <a:tabLst>
                <a:tab pos="469900" algn="l"/>
              </a:tabLst>
            </a:pPr>
            <a:r>
              <a:rPr sz="1200" spc="-40" dirty="0">
                <a:latin typeface="Times New Roman"/>
                <a:cs typeface="Times New Roman"/>
              </a:rPr>
              <a:t>To </a:t>
            </a:r>
            <a:r>
              <a:rPr sz="1200" spc="-5" dirty="0">
                <a:latin typeface="Times New Roman"/>
                <a:cs typeface="Times New Roman"/>
              </a:rPr>
              <a:t>understand </a:t>
            </a:r>
            <a:r>
              <a:rPr sz="1200" dirty="0">
                <a:latin typeface="Times New Roman"/>
                <a:cs typeface="Times New Roman"/>
              </a:rPr>
              <a:t>how </a:t>
            </a:r>
            <a:r>
              <a:rPr sz="1200" spc="-5" dirty="0">
                <a:latin typeface="Times New Roman"/>
                <a:cs typeface="Times New Roman"/>
              </a:rPr>
              <a:t>digital marketing has impact </a:t>
            </a:r>
            <a:r>
              <a:rPr sz="1200" dirty="0">
                <a:latin typeface="Times New Roman"/>
                <a:cs typeface="Times New Roman"/>
              </a:rPr>
              <a:t>on </a:t>
            </a:r>
            <a:r>
              <a:rPr sz="1200" spc="-5" dirty="0">
                <a:latin typeface="Times New Roman"/>
                <a:cs typeface="Times New Roman"/>
              </a:rPr>
              <a:t>revenue</a:t>
            </a:r>
            <a:r>
              <a:rPr sz="1200" spc="80" dirty="0">
                <a:latin typeface="Times New Roman"/>
                <a:cs typeface="Times New Roman"/>
              </a:rPr>
              <a:t> </a:t>
            </a:r>
            <a:r>
              <a:rPr sz="1200" spc="-5" dirty="0">
                <a:latin typeface="Times New Roman"/>
                <a:cs typeface="Times New Roman"/>
              </a:rPr>
              <a:t>generation.</a:t>
            </a:r>
            <a:endParaRPr sz="1200">
              <a:latin typeface="Times New Roman"/>
              <a:cs typeface="Times New Roman"/>
            </a:endParaRPr>
          </a:p>
          <a:p>
            <a:pPr lvl="3">
              <a:lnSpc>
                <a:spcPct val="100000"/>
              </a:lnSpc>
              <a:spcBef>
                <a:spcPts val="10"/>
              </a:spcBef>
              <a:buFont typeface="Times New Roman"/>
              <a:buAutoNum type="arabicParenR"/>
            </a:pPr>
            <a:endParaRPr sz="1400">
              <a:latin typeface="Times New Roman"/>
              <a:cs typeface="Times New Roman"/>
            </a:endParaRPr>
          </a:p>
          <a:p>
            <a:pPr marL="411480" lvl="2" indent="-399415" algn="just">
              <a:lnSpc>
                <a:spcPct val="100000"/>
              </a:lnSpc>
              <a:buAutoNum type="arabicPeriod"/>
              <a:tabLst>
                <a:tab pos="412115" algn="l"/>
              </a:tabLst>
            </a:pPr>
            <a:r>
              <a:rPr sz="1400" b="1" u="heavy" spc="-5" dirty="0">
                <a:solidFill>
                  <a:srgbClr val="000009"/>
                </a:solidFill>
                <a:uFill>
                  <a:solidFill>
                    <a:srgbClr val="000009"/>
                  </a:solidFill>
                </a:uFill>
                <a:latin typeface="Times New Roman"/>
                <a:cs typeface="Times New Roman"/>
              </a:rPr>
              <a:t>Limitations </a:t>
            </a:r>
            <a:r>
              <a:rPr sz="1400" b="1" u="heavy" dirty="0">
                <a:solidFill>
                  <a:srgbClr val="000009"/>
                </a:solidFill>
                <a:uFill>
                  <a:solidFill>
                    <a:srgbClr val="000009"/>
                  </a:solidFill>
                </a:uFill>
                <a:latin typeface="Times New Roman"/>
                <a:cs typeface="Times New Roman"/>
              </a:rPr>
              <a:t>of this</a:t>
            </a:r>
            <a:r>
              <a:rPr sz="1400" b="1" u="heavy" spc="-35" dirty="0">
                <a:solidFill>
                  <a:srgbClr val="000009"/>
                </a:solidFill>
                <a:uFill>
                  <a:solidFill>
                    <a:srgbClr val="000009"/>
                  </a:solidFill>
                </a:uFill>
                <a:latin typeface="Times New Roman"/>
                <a:cs typeface="Times New Roman"/>
              </a:rPr>
              <a:t> </a:t>
            </a:r>
            <a:r>
              <a:rPr sz="1400" b="1" u="heavy" spc="-5" dirty="0">
                <a:solidFill>
                  <a:srgbClr val="000009"/>
                </a:solidFill>
                <a:uFill>
                  <a:solidFill>
                    <a:srgbClr val="000009"/>
                  </a:solidFill>
                </a:uFill>
                <a:latin typeface="Times New Roman"/>
                <a:cs typeface="Times New Roman"/>
              </a:rPr>
              <a:t>project:</a:t>
            </a:r>
            <a:endParaRPr sz="1400">
              <a:latin typeface="Times New Roman"/>
              <a:cs typeface="Times New Roman"/>
            </a:endParaRPr>
          </a:p>
          <a:p>
            <a:pPr marL="469900" indent="-228600">
              <a:lnSpc>
                <a:spcPct val="100000"/>
              </a:lnSpc>
              <a:spcBef>
                <a:spcPts val="740"/>
              </a:spcBef>
              <a:buAutoNum type="arabicPeriod"/>
              <a:tabLst>
                <a:tab pos="469900" algn="l"/>
              </a:tabLst>
            </a:pPr>
            <a:r>
              <a:rPr sz="1200" spc="-5" dirty="0">
                <a:latin typeface="Times New Roman"/>
                <a:cs typeface="Times New Roman"/>
              </a:rPr>
              <a:t>The </a:t>
            </a:r>
            <a:r>
              <a:rPr sz="1200" dirty="0">
                <a:latin typeface="Times New Roman"/>
                <a:cs typeface="Times New Roman"/>
              </a:rPr>
              <a:t>time </a:t>
            </a:r>
            <a:r>
              <a:rPr sz="1200" spc="-5" dirty="0">
                <a:latin typeface="Times New Roman"/>
                <a:cs typeface="Times New Roman"/>
              </a:rPr>
              <a:t>span for </a:t>
            </a:r>
            <a:r>
              <a:rPr sz="1200" dirty="0">
                <a:latin typeface="Times New Roman"/>
                <a:cs typeface="Times New Roman"/>
              </a:rPr>
              <a:t>the </a:t>
            </a:r>
            <a:r>
              <a:rPr sz="1200" spc="-5" dirty="0">
                <a:latin typeface="Times New Roman"/>
                <a:cs typeface="Times New Roman"/>
              </a:rPr>
              <a:t>project </a:t>
            </a:r>
            <a:r>
              <a:rPr sz="1200" dirty="0">
                <a:latin typeface="Times New Roman"/>
                <a:cs typeface="Times New Roman"/>
              </a:rPr>
              <a:t>is </a:t>
            </a:r>
            <a:r>
              <a:rPr sz="1200" spc="-5" dirty="0">
                <a:latin typeface="Times New Roman"/>
                <a:cs typeface="Times New Roman"/>
              </a:rPr>
              <a:t>limited.</a:t>
            </a:r>
            <a:endParaRPr sz="1200">
              <a:latin typeface="Times New Roman"/>
              <a:cs typeface="Times New Roman"/>
            </a:endParaRPr>
          </a:p>
          <a:p>
            <a:pPr>
              <a:lnSpc>
                <a:spcPct val="100000"/>
              </a:lnSpc>
              <a:spcBef>
                <a:spcPts val="25"/>
              </a:spcBef>
              <a:buFont typeface="Times New Roman"/>
              <a:buAutoNum type="arabicPeriod"/>
            </a:pPr>
            <a:endParaRPr sz="1400">
              <a:latin typeface="Times New Roman"/>
              <a:cs typeface="Times New Roman"/>
            </a:endParaRPr>
          </a:p>
          <a:p>
            <a:pPr marL="469900" indent="-228600">
              <a:lnSpc>
                <a:spcPct val="100000"/>
              </a:lnSpc>
              <a:buAutoNum type="arabicPeriod"/>
              <a:tabLst>
                <a:tab pos="469900" algn="l"/>
              </a:tabLst>
            </a:pPr>
            <a:r>
              <a:rPr sz="1200" spc="-5" dirty="0">
                <a:latin typeface="Times New Roman"/>
                <a:cs typeface="Times New Roman"/>
              </a:rPr>
              <a:t>This revenue generation model completely with reference </a:t>
            </a:r>
            <a:r>
              <a:rPr sz="1200" dirty="0">
                <a:latin typeface="Times New Roman"/>
                <a:cs typeface="Times New Roman"/>
              </a:rPr>
              <a:t>to</a:t>
            </a:r>
            <a:r>
              <a:rPr sz="1200" spc="20" dirty="0">
                <a:latin typeface="Times New Roman"/>
                <a:cs typeface="Times New Roman"/>
              </a:rPr>
              <a:t> </a:t>
            </a:r>
            <a:r>
              <a:rPr sz="1200" spc="-5" dirty="0">
                <a:latin typeface="Times New Roman"/>
                <a:cs typeface="Times New Roman"/>
              </a:rPr>
              <a:t>Branex</a:t>
            </a:r>
            <a:endParaRPr sz="1200">
              <a:latin typeface="Times New Roman"/>
              <a:cs typeface="Times New Roman"/>
            </a:endParaRPr>
          </a:p>
          <a:p>
            <a:pPr marL="469900" indent="-228600">
              <a:lnSpc>
                <a:spcPct val="100000"/>
              </a:lnSpc>
              <a:spcBef>
                <a:spcPts val="635"/>
              </a:spcBef>
              <a:buAutoNum type="arabicPeriod"/>
              <a:tabLst>
                <a:tab pos="469900" algn="l"/>
              </a:tabLst>
            </a:pPr>
            <a:r>
              <a:rPr sz="1200" spc="-15" dirty="0">
                <a:latin typeface="Times New Roman"/>
                <a:cs typeface="Times New Roman"/>
              </a:rPr>
              <a:t>Time </a:t>
            </a:r>
            <a:r>
              <a:rPr sz="1200" dirty="0">
                <a:latin typeface="Times New Roman"/>
                <a:cs typeface="Times New Roman"/>
              </a:rPr>
              <a:t>of </a:t>
            </a:r>
            <a:r>
              <a:rPr sz="1200" spc="-5" dirty="0">
                <a:latin typeface="Times New Roman"/>
                <a:cs typeface="Times New Roman"/>
              </a:rPr>
              <a:t>campaigns for </a:t>
            </a:r>
            <a:r>
              <a:rPr sz="1200" dirty="0">
                <a:latin typeface="Times New Roman"/>
                <a:cs typeface="Times New Roman"/>
              </a:rPr>
              <a:t>some </a:t>
            </a:r>
            <a:r>
              <a:rPr sz="1200" spc="-5" dirty="0">
                <a:latin typeface="Times New Roman"/>
                <a:cs typeface="Times New Roman"/>
              </a:rPr>
              <a:t>client </a:t>
            </a:r>
            <a:r>
              <a:rPr sz="1200" dirty="0">
                <a:latin typeface="Times New Roman"/>
                <a:cs typeface="Times New Roman"/>
              </a:rPr>
              <a:t>is </a:t>
            </a:r>
            <a:r>
              <a:rPr sz="1200" spc="-5" dirty="0">
                <a:latin typeface="Times New Roman"/>
                <a:cs typeface="Times New Roman"/>
              </a:rPr>
              <a:t>more than three</a:t>
            </a:r>
            <a:r>
              <a:rPr sz="1200" spc="35" dirty="0">
                <a:latin typeface="Times New Roman"/>
                <a:cs typeface="Times New Roman"/>
              </a:rPr>
              <a:t> </a:t>
            </a:r>
            <a:r>
              <a:rPr sz="1200" dirty="0">
                <a:latin typeface="Times New Roman"/>
                <a:cs typeface="Times New Roman"/>
              </a:rPr>
              <a:t>months.</a:t>
            </a:r>
            <a:endParaRPr sz="1200">
              <a:latin typeface="Times New Roman"/>
              <a:cs typeface="Times New Roman"/>
            </a:endParaRPr>
          </a:p>
          <a:p>
            <a:pPr marL="469900" indent="-228600">
              <a:lnSpc>
                <a:spcPct val="100000"/>
              </a:lnSpc>
              <a:spcBef>
                <a:spcPts val="625"/>
              </a:spcBef>
              <a:buAutoNum type="arabicPeriod"/>
              <a:tabLst>
                <a:tab pos="469900" algn="l"/>
              </a:tabLst>
            </a:pPr>
            <a:r>
              <a:rPr sz="1200" spc="-5" dirty="0">
                <a:latin typeface="Times New Roman"/>
                <a:cs typeface="Times New Roman"/>
              </a:rPr>
              <a:t>Advertising expenditure </a:t>
            </a:r>
            <a:r>
              <a:rPr sz="1200" dirty="0">
                <a:latin typeface="Times New Roman"/>
                <a:cs typeface="Times New Roman"/>
              </a:rPr>
              <a:t>of some </a:t>
            </a:r>
            <a:r>
              <a:rPr sz="1200" spc="-5" dirty="0">
                <a:latin typeface="Times New Roman"/>
                <a:cs typeface="Times New Roman"/>
              </a:rPr>
              <a:t>companies </a:t>
            </a:r>
            <a:r>
              <a:rPr sz="1200" dirty="0">
                <a:latin typeface="Times New Roman"/>
                <a:cs typeface="Times New Roman"/>
              </a:rPr>
              <a:t>is </a:t>
            </a:r>
            <a:r>
              <a:rPr sz="1200" spc="-5" dirty="0">
                <a:latin typeface="Times New Roman"/>
                <a:cs typeface="Times New Roman"/>
              </a:rPr>
              <a:t>confidential </a:t>
            </a:r>
            <a:r>
              <a:rPr sz="1200" dirty="0">
                <a:latin typeface="Times New Roman"/>
                <a:cs typeface="Times New Roman"/>
              </a:rPr>
              <a:t>so it </a:t>
            </a:r>
            <a:r>
              <a:rPr sz="1200" spc="-5" dirty="0">
                <a:latin typeface="Times New Roman"/>
                <a:cs typeface="Times New Roman"/>
              </a:rPr>
              <a:t>can’t </a:t>
            </a:r>
            <a:r>
              <a:rPr sz="1200" dirty="0">
                <a:latin typeface="Times New Roman"/>
                <a:cs typeface="Times New Roman"/>
              </a:rPr>
              <a:t>be</a:t>
            </a:r>
            <a:r>
              <a:rPr sz="1200" spc="25" dirty="0">
                <a:latin typeface="Times New Roman"/>
                <a:cs typeface="Times New Roman"/>
              </a:rPr>
              <a:t> </a:t>
            </a:r>
            <a:r>
              <a:rPr sz="1200" spc="-5" dirty="0">
                <a:latin typeface="Times New Roman"/>
                <a:cs typeface="Times New Roman"/>
              </a:rPr>
              <a:t>revealed</a:t>
            </a:r>
            <a:endParaRPr sz="1200">
              <a:latin typeface="Times New Roman"/>
              <a:cs typeface="Times New Roman"/>
            </a:endParaRPr>
          </a:p>
          <a:p>
            <a:pPr>
              <a:lnSpc>
                <a:spcPct val="100000"/>
              </a:lnSpc>
              <a:spcBef>
                <a:spcPts val="10"/>
              </a:spcBef>
            </a:pPr>
            <a:endParaRPr sz="1400">
              <a:latin typeface="Times New Roman"/>
              <a:cs typeface="Times New Roman"/>
            </a:endParaRPr>
          </a:p>
          <a:p>
            <a:pPr marL="12700" algn="just">
              <a:lnSpc>
                <a:spcPct val="100000"/>
              </a:lnSpc>
              <a:spcBef>
                <a:spcPts val="5"/>
              </a:spcBef>
            </a:pPr>
            <a:r>
              <a:rPr sz="1400" b="1" u="heavy" spc="-5" dirty="0">
                <a:solidFill>
                  <a:srgbClr val="000009"/>
                </a:solidFill>
                <a:uFill>
                  <a:solidFill>
                    <a:srgbClr val="000009"/>
                  </a:solidFill>
                </a:uFill>
                <a:latin typeface="Times New Roman"/>
                <a:cs typeface="Times New Roman"/>
              </a:rPr>
              <a:t>2.4 Hypothesis</a:t>
            </a:r>
            <a:endParaRPr sz="1400">
              <a:latin typeface="Times New Roman"/>
              <a:cs typeface="Times New Roman"/>
            </a:endParaRPr>
          </a:p>
          <a:p>
            <a:pPr marL="12700" marR="323215">
              <a:lnSpc>
                <a:spcPct val="98900"/>
              </a:lnSpc>
              <a:spcBef>
                <a:spcPts val="630"/>
              </a:spcBef>
            </a:pPr>
            <a:r>
              <a:rPr sz="3600" b="1" spc="260" dirty="0">
                <a:latin typeface="Times New Roman"/>
                <a:cs typeface="Times New Roman"/>
              </a:rPr>
              <a:t>.</a:t>
            </a:r>
            <a:r>
              <a:rPr sz="1100" spc="-10" dirty="0">
                <a:latin typeface="Times New Roman"/>
                <a:cs typeface="Times New Roman"/>
              </a:rPr>
              <a:t>D</a:t>
            </a:r>
            <a:r>
              <a:rPr sz="1100" spc="5" dirty="0">
                <a:latin typeface="Times New Roman"/>
                <a:cs typeface="Times New Roman"/>
              </a:rPr>
              <a:t>i</a:t>
            </a:r>
            <a:r>
              <a:rPr sz="1100" spc="-15" dirty="0">
                <a:latin typeface="Times New Roman"/>
                <a:cs typeface="Times New Roman"/>
              </a:rPr>
              <a:t>g</a:t>
            </a:r>
            <a:r>
              <a:rPr sz="1100" spc="5" dirty="0">
                <a:latin typeface="Times New Roman"/>
                <a:cs typeface="Times New Roman"/>
              </a:rPr>
              <a:t>it</a:t>
            </a:r>
            <a:r>
              <a:rPr sz="1100" dirty="0">
                <a:latin typeface="Times New Roman"/>
                <a:cs typeface="Times New Roman"/>
              </a:rPr>
              <a:t>al</a:t>
            </a:r>
            <a:r>
              <a:rPr sz="1100" spc="-10" dirty="0">
                <a:latin typeface="Times New Roman"/>
                <a:cs typeface="Times New Roman"/>
              </a:rPr>
              <a:t> m</a:t>
            </a:r>
            <a:r>
              <a:rPr sz="1100" dirty="0">
                <a:latin typeface="Times New Roman"/>
                <a:cs typeface="Times New Roman"/>
              </a:rPr>
              <a:t>ar</a:t>
            </a:r>
            <a:r>
              <a:rPr sz="1100" spc="-15" dirty="0">
                <a:latin typeface="Times New Roman"/>
                <a:cs typeface="Times New Roman"/>
              </a:rPr>
              <a:t>k</a:t>
            </a:r>
            <a:r>
              <a:rPr sz="1100" dirty="0">
                <a:latin typeface="Times New Roman"/>
                <a:cs typeface="Times New Roman"/>
              </a:rPr>
              <a:t>e</a:t>
            </a:r>
            <a:r>
              <a:rPr sz="1100" spc="5" dirty="0">
                <a:latin typeface="Times New Roman"/>
                <a:cs typeface="Times New Roman"/>
              </a:rPr>
              <a:t>t</a:t>
            </a:r>
            <a:r>
              <a:rPr sz="1100" spc="-10" dirty="0">
                <a:latin typeface="Times New Roman"/>
                <a:cs typeface="Times New Roman"/>
              </a:rPr>
              <a:t>i</a:t>
            </a:r>
            <a:r>
              <a:rPr sz="1100" spc="-5" dirty="0">
                <a:latin typeface="Times New Roman"/>
                <a:cs typeface="Times New Roman"/>
              </a:rPr>
              <a:t>n</a:t>
            </a:r>
            <a:r>
              <a:rPr sz="1100" dirty="0">
                <a:latin typeface="Times New Roman"/>
                <a:cs typeface="Times New Roman"/>
              </a:rPr>
              <a:t>g</a:t>
            </a:r>
            <a:r>
              <a:rPr sz="1100" spc="-15" dirty="0">
                <a:latin typeface="Times New Roman"/>
                <a:cs typeface="Times New Roman"/>
              </a:rPr>
              <a:t> </a:t>
            </a:r>
            <a:r>
              <a:rPr sz="1100" spc="5" dirty="0">
                <a:latin typeface="Times New Roman"/>
                <a:cs typeface="Times New Roman"/>
              </a:rPr>
              <a:t>i</a:t>
            </a:r>
            <a:r>
              <a:rPr sz="1100" dirty="0">
                <a:latin typeface="Times New Roman"/>
                <a:cs typeface="Times New Roman"/>
              </a:rPr>
              <a:t>s</a:t>
            </a:r>
            <a:r>
              <a:rPr sz="1100" spc="-10" dirty="0">
                <a:latin typeface="Times New Roman"/>
                <a:cs typeface="Times New Roman"/>
              </a:rPr>
              <a:t> m</a:t>
            </a:r>
            <a:r>
              <a:rPr sz="1100" dirty="0">
                <a:latin typeface="Times New Roman"/>
                <a:cs typeface="Times New Roman"/>
              </a:rPr>
              <a:t>ar</a:t>
            </a:r>
            <a:r>
              <a:rPr sz="1100" spc="-15" dirty="0">
                <a:latin typeface="Times New Roman"/>
                <a:cs typeface="Times New Roman"/>
              </a:rPr>
              <a:t>k</a:t>
            </a:r>
            <a:r>
              <a:rPr sz="1100" dirty="0">
                <a:latin typeface="Times New Roman"/>
                <a:cs typeface="Times New Roman"/>
              </a:rPr>
              <a:t>e</a:t>
            </a:r>
            <a:r>
              <a:rPr sz="1100" spc="5" dirty="0">
                <a:latin typeface="Times New Roman"/>
                <a:cs typeface="Times New Roman"/>
              </a:rPr>
              <a:t>t</a:t>
            </a:r>
            <a:r>
              <a:rPr sz="1100" spc="-10" dirty="0">
                <a:latin typeface="Times New Roman"/>
                <a:cs typeface="Times New Roman"/>
              </a:rPr>
              <a:t>i</a:t>
            </a:r>
            <a:r>
              <a:rPr sz="1100" spc="-5" dirty="0">
                <a:latin typeface="Times New Roman"/>
                <a:cs typeface="Times New Roman"/>
              </a:rPr>
              <a:t>n</a:t>
            </a:r>
            <a:r>
              <a:rPr sz="1100" dirty="0">
                <a:latin typeface="Times New Roman"/>
                <a:cs typeface="Times New Roman"/>
              </a:rPr>
              <a:t>g </a:t>
            </a:r>
            <a:r>
              <a:rPr sz="1100" spc="5" dirty="0">
                <a:latin typeface="Times New Roman"/>
                <a:cs typeface="Times New Roman"/>
              </a:rPr>
              <a:t>t</a:t>
            </a:r>
            <a:r>
              <a:rPr sz="1100" spc="-5" dirty="0">
                <a:latin typeface="Times New Roman"/>
                <a:cs typeface="Times New Roman"/>
              </a:rPr>
              <a:t>h</a:t>
            </a:r>
            <a:r>
              <a:rPr sz="1100" spc="-15" dirty="0">
                <a:latin typeface="Times New Roman"/>
                <a:cs typeface="Times New Roman"/>
              </a:rPr>
              <a:t>a</a:t>
            </a:r>
            <a:r>
              <a:rPr sz="1100" dirty="0">
                <a:latin typeface="Times New Roman"/>
                <a:cs typeface="Times New Roman"/>
              </a:rPr>
              <a:t>t</a:t>
            </a:r>
            <a:r>
              <a:rPr sz="1100" spc="-10" dirty="0">
                <a:latin typeface="Times New Roman"/>
                <a:cs typeface="Times New Roman"/>
              </a:rPr>
              <a:t> m</a:t>
            </a:r>
            <a:r>
              <a:rPr sz="1100" dirty="0">
                <a:latin typeface="Times New Roman"/>
                <a:cs typeface="Times New Roman"/>
              </a:rPr>
              <a:t>a</a:t>
            </a:r>
            <a:r>
              <a:rPr sz="1100" spc="-15" dirty="0">
                <a:latin typeface="Times New Roman"/>
                <a:cs typeface="Times New Roman"/>
              </a:rPr>
              <a:t>k</a:t>
            </a:r>
            <a:r>
              <a:rPr sz="1100" dirty="0">
                <a:latin typeface="Times New Roman"/>
                <a:cs typeface="Times New Roman"/>
              </a:rPr>
              <a:t>es </a:t>
            </a:r>
            <a:r>
              <a:rPr sz="1100" spc="-5" dirty="0">
                <a:latin typeface="Times New Roman"/>
                <a:cs typeface="Times New Roman"/>
              </a:rPr>
              <a:t>u</a:t>
            </a:r>
            <a:r>
              <a:rPr sz="1100" dirty="0">
                <a:latin typeface="Times New Roman"/>
                <a:cs typeface="Times New Roman"/>
              </a:rPr>
              <a:t>se</a:t>
            </a:r>
            <a:r>
              <a:rPr sz="1100" spc="-10" dirty="0">
                <a:latin typeface="Times New Roman"/>
                <a:cs typeface="Times New Roman"/>
              </a:rPr>
              <a:t> </a:t>
            </a:r>
            <a:r>
              <a:rPr sz="1100" spc="-5" dirty="0">
                <a:latin typeface="Times New Roman"/>
                <a:cs typeface="Times New Roman"/>
              </a:rPr>
              <a:t>o</a:t>
            </a:r>
            <a:r>
              <a:rPr sz="1100" dirty="0">
                <a:latin typeface="Times New Roman"/>
                <a:cs typeface="Times New Roman"/>
              </a:rPr>
              <a:t>f</a:t>
            </a:r>
            <a:r>
              <a:rPr sz="1100" spc="5" dirty="0">
                <a:latin typeface="Times New Roman"/>
                <a:cs typeface="Times New Roman"/>
              </a:rPr>
              <a:t> </a:t>
            </a:r>
            <a:r>
              <a:rPr sz="1100" dirty="0">
                <a:latin typeface="Times New Roman"/>
                <a:cs typeface="Times New Roman"/>
              </a:rPr>
              <a:t>e</a:t>
            </a:r>
            <a:r>
              <a:rPr sz="1100" spc="5" dirty="0">
                <a:latin typeface="Times New Roman"/>
                <a:cs typeface="Times New Roman"/>
              </a:rPr>
              <a:t>l</a:t>
            </a:r>
            <a:r>
              <a:rPr sz="1100" spc="-15" dirty="0">
                <a:latin typeface="Times New Roman"/>
                <a:cs typeface="Times New Roman"/>
              </a:rPr>
              <a:t>e</a:t>
            </a:r>
            <a:r>
              <a:rPr sz="1100" dirty="0">
                <a:latin typeface="Times New Roman"/>
                <a:cs typeface="Times New Roman"/>
              </a:rPr>
              <a:t>c</a:t>
            </a:r>
            <a:r>
              <a:rPr sz="1100" spc="-10" dirty="0">
                <a:latin typeface="Times New Roman"/>
                <a:cs typeface="Times New Roman"/>
              </a:rPr>
              <a:t>t</a:t>
            </a:r>
            <a:r>
              <a:rPr sz="1100" dirty="0">
                <a:latin typeface="Times New Roman"/>
                <a:cs typeface="Times New Roman"/>
              </a:rPr>
              <a:t>r</a:t>
            </a:r>
            <a:r>
              <a:rPr sz="1100" spc="-5" dirty="0">
                <a:latin typeface="Times New Roman"/>
                <a:cs typeface="Times New Roman"/>
              </a:rPr>
              <a:t>on</a:t>
            </a:r>
            <a:r>
              <a:rPr sz="1100" spc="-10" dirty="0">
                <a:latin typeface="Times New Roman"/>
                <a:cs typeface="Times New Roman"/>
              </a:rPr>
              <a:t>i</a:t>
            </a:r>
            <a:r>
              <a:rPr sz="1100" dirty="0">
                <a:latin typeface="Times New Roman"/>
                <a:cs typeface="Times New Roman"/>
              </a:rPr>
              <a:t>c</a:t>
            </a:r>
            <a:r>
              <a:rPr sz="1100" spc="-10" dirty="0">
                <a:latin typeface="Times New Roman"/>
                <a:cs typeface="Times New Roman"/>
              </a:rPr>
              <a:t> </a:t>
            </a:r>
            <a:r>
              <a:rPr sz="1100" spc="-5" dirty="0">
                <a:latin typeface="Times New Roman"/>
                <a:cs typeface="Times New Roman"/>
              </a:rPr>
              <a:t>d</a:t>
            </a:r>
            <a:r>
              <a:rPr sz="1100" dirty="0">
                <a:latin typeface="Times New Roman"/>
                <a:cs typeface="Times New Roman"/>
              </a:rPr>
              <a:t>e</a:t>
            </a:r>
            <a:r>
              <a:rPr sz="1100" spc="-15" dirty="0">
                <a:latin typeface="Times New Roman"/>
                <a:cs typeface="Times New Roman"/>
              </a:rPr>
              <a:t>v</a:t>
            </a:r>
            <a:r>
              <a:rPr sz="1100" spc="5" dirty="0">
                <a:latin typeface="Times New Roman"/>
                <a:cs typeface="Times New Roman"/>
              </a:rPr>
              <a:t>i</a:t>
            </a:r>
            <a:r>
              <a:rPr sz="1100" dirty="0">
                <a:latin typeface="Times New Roman"/>
                <a:cs typeface="Times New Roman"/>
              </a:rPr>
              <a:t>ces</a:t>
            </a:r>
            <a:r>
              <a:rPr sz="1100" spc="-10" dirty="0">
                <a:latin typeface="Times New Roman"/>
                <a:cs typeface="Times New Roman"/>
              </a:rPr>
              <a:t> </a:t>
            </a:r>
            <a:r>
              <a:rPr sz="1100" dirty="0">
                <a:latin typeface="Times New Roman"/>
                <a:cs typeface="Times New Roman"/>
              </a:rPr>
              <a:t>(</a:t>
            </a:r>
            <a:r>
              <a:rPr sz="1100" spc="-15" dirty="0">
                <a:latin typeface="Times New Roman"/>
                <a:cs typeface="Times New Roman"/>
              </a:rPr>
              <a:t>c</a:t>
            </a:r>
            <a:r>
              <a:rPr sz="1100" spc="-5" dirty="0">
                <a:latin typeface="Times New Roman"/>
                <a:cs typeface="Times New Roman"/>
              </a:rPr>
              <a:t>o</a:t>
            </a:r>
            <a:r>
              <a:rPr sz="1100" spc="-10" dirty="0">
                <a:latin typeface="Times New Roman"/>
                <a:cs typeface="Times New Roman"/>
              </a:rPr>
              <a:t>m</a:t>
            </a:r>
            <a:r>
              <a:rPr sz="1100" spc="-5" dirty="0">
                <a:latin typeface="Times New Roman"/>
                <a:cs typeface="Times New Roman"/>
              </a:rPr>
              <a:t>pu</a:t>
            </a:r>
            <a:r>
              <a:rPr sz="1100" spc="5" dirty="0">
                <a:latin typeface="Times New Roman"/>
                <a:cs typeface="Times New Roman"/>
              </a:rPr>
              <a:t>t</a:t>
            </a:r>
            <a:r>
              <a:rPr sz="1100" spc="-15" dirty="0">
                <a:latin typeface="Times New Roman"/>
                <a:cs typeface="Times New Roman"/>
              </a:rPr>
              <a:t>e</a:t>
            </a:r>
            <a:r>
              <a:rPr sz="1100" dirty="0">
                <a:latin typeface="Times New Roman"/>
                <a:cs typeface="Times New Roman"/>
              </a:rPr>
              <a:t>rs)</a:t>
            </a:r>
            <a:r>
              <a:rPr sz="1100" spc="-20" dirty="0">
                <a:latin typeface="Times New Roman"/>
                <a:cs typeface="Times New Roman"/>
              </a:rPr>
              <a:t> </a:t>
            </a:r>
            <a:r>
              <a:rPr sz="1100" dirty="0">
                <a:latin typeface="Times New Roman"/>
                <a:cs typeface="Times New Roman"/>
              </a:rPr>
              <a:t>s</a:t>
            </a:r>
            <a:r>
              <a:rPr sz="1100" spc="-5" dirty="0">
                <a:latin typeface="Times New Roman"/>
                <a:cs typeface="Times New Roman"/>
              </a:rPr>
              <a:t>u</a:t>
            </a:r>
            <a:r>
              <a:rPr sz="1100" dirty="0">
                <a:latin typeface="Times New Roman"/>
                <a:cs typeface="Times New Roman"/>
              </a:rPr>
              <a:t>ch as</a:t>
            </a:r>
            <a:r>
              <a:rPr sz="1100" spc="-10" dirty="0">
                <a:latin typeface="Times New Roman"/>
                <a:cs typeface="Times New Roman"/>
              </a:rPr>
              <a:t> </a:t>
            </a:r>
            <a:r>
              <a:rPr sz="1100" spc="-5" dirty="0">
                <a:latin typeface="Times New Roman"/>
                <a:cs typeface="Times New Roman"/>
              </a:rPr>
              <a:t>p</a:t>
            </a:r>
            <a:r>
              <a:rPr sz="1100" dirty="0">
                <a:latin typeface="Times New Roman"/>
                <a:cs typeface="Times New Roman"/>
              </a:rPr>
              <a:t>e</a:t>
            </a:r>
            <a:r>
              <a:rPr sz="1100" spc="-10" dirty="0">
                <a:latin typeface="Times New Roman"/>
                <a:cs typeface="Times New Roman"/>
              </a:rPr>
              <a:t>r</a:t>
            </a:r>
            <a:r>
              <a:rPr sz="1100" dirty="0">
                <a:latin typeface="Times New Roman"/>
                <a:cs typeface="Times New Roman"/>
              </a:rPr>
              <a:t>s</a:t>
            </a:r>
            <a:r>
              <a:rPr sz="1100" spc="-5" dirty="0">
                <a:latin typeface="Times New Roman"/>
                <a:cs typeface="Times New Roman"/>
              </a:rPr>
              <a:t>on</a:t>
            </a:r>
            <a:r>
              <a:rPr sz="1100" spc="-15" dirty="0">
                <a:latin typeface="Times New Roman"/>
                <a:cs typeface="Times New Roman"/>
              </a:rPr>
              <a:t>a</a:t>
            </a:r>
            <a:r>
              <a:rPr sz="1100" dirty="0">
                <a:latin typeface="Times New Roman"/>
                <a:cs typeface="Times New Roman"/>
              </a:rPr>
              <a:t>l</a:t>
            </a:r>
            <a:r>
              <a:rPr sz="1100" spc="-10" dirty="0">
                <a:latin typeface="Times New Roman"/>
                <a:cs typeface="Times New Roman"/>
              </a:rPr>
              <a:t> </a:t>
            </a:r>
            <a:r>
              <a:rPr sz="1100" dirty="0">
                <a:latin typeface="Times New Roman"/>
                <a:cs typeface="Times New Roman"/>
              </a:rPr>
              <a:t>c</a:t>
            </a:r>
            <a:r>
              <a:rPr sz="1100" spc="-5" dirty="0">
                <a:latin typeface="Times New Roman"/>
                <a:cs typeface="Times New Roman"/>
              </a:rPr>
              <a:t>o</a:t>
            </a:r>
            <a:r>
              <a:rPr sz="1100" spc="-20" dirty="0">
                <a:latin typeface="Times New Roman"/>
                <a:cs typeface="Times New Roman"/>
              </a:rPr>
              <a:t>m</a:t>
            </a:r>
            <a:r>
              <a:rPr sz="1100" spc="-5" dirty="0">
                <a:latin typeface="Times New Roman"/>
                <a:cs typeface="Times New Roman"/>
              </a:rPr>
              <a:t>pu</a:t>
            </a:r>
            <a:r>
              <a:rPr sz="1100" spc="5" dirty="0">
                <a:latin typeface="Times New Roman"/>
                <a:cs typeface="Times New Roman"/>
              </a:rPr>
              <a:t>t</a:t>
            </a:r>
            <a:r>
              <a:rPr sz="1100" dirty="0">
                <a:latin typeface="Times New Roman"/>
                <a:cs typeface="Times New Roman"/>
              </a:rPr>
              <a:t>er</a:t>
            </a:r>
            <a:r>
              <a:rPr sz="1100" spc="-10" dirty="0">
                <a:latin typeface="Times New Roman"/>
                <a:cs typeface="Times New Roman"/>
              </a:rPr>
              <a:t>s</a:t>
            </a:r>
            <a:r>
              <a:rPr sz="1100" dirty="0">
                <a:latin typeface="Times New Roman"/>
                <a:cs typeface="Times New Roman"/>
              </a:rPr>
              <a:t>,  </a:t>
            </a:r>
            <a:r>
              <a:rPr sz="1100" spc="-5" dirty="0">
                <a:latin typeface="Times New Roman"/>
                <a:cs typeface="Times New Roman"/>
              </a:rPr>
              <a:t>smartphones, cell phones, tablets </a:t>
            </a:r>
            <a:r>
              <a:rPr sz="1100" dirty="0">
                <a:latin typeface="Times New Roman"/>
                <a:cs typeface="Times New Roman"/>
              </a:rPr>
              <a:t>and </a:t>
            </a:r>
            <a:r>
              <a:rPr sz="1100" spc="-5" dirty="0">
                <a:latin typeface="Times New Roman"/>
                <a:cs typeface="Times New Roman"/>
              </a:rPr>
              <a:t>game consoles </a:t>
            </a:r>
            <a:r>
              <a:rPr sz="1100" dirty="0">
                <a:latin typeface="Times New Roman"/>
                <a:cs typeface="Times New Roman"/>
              </a:rPr>
              <a:t>to </a:t>
            </a:r>
            <a:r>
              <a:rPr sz="1100" spc="-5" dirty="0">
                <a:latin typeface="Times New Roman"/>
                <a:cs typeface="Times New Roman"/>
              </a:rPr>
              <a:t>engage </a:t>
            </a:r>
            <a:r>
              <a:rPr sz="1100" dirty="0">
                <a:latin typeface="Times New Roman"/>
                <a:cs typeface="Times New Roman"/>
              </a:rPr>
              <a:t>with</a:t>
            </a:r>
            <a:r>
              <a:rPr sz="1100" spc="-15" dirty="0">
                <a:latin typeface="Times New Roman"/>
                <a:cs typeface="Times New Roman"/>
              </a:rPr>
              <a:t> </a:t>
            </a:r>
            <a:r>
              <a:rPr sz="1100" spc="-5" dirty="0">
                <a:latin typeface="Times New Roman"/>
                <a:cs typeface="Times New Roman"/>
              </a:rPr>
              <a:t>stakeholder</a:t>
            </a:r>
            <a:endParaRPr sz="1100">
              <a:latin typeface="Times New Roman"/>
              <a:cs typeface="Times New Roman"/>
            </a:endParaRPr>
          </a:p>
          <a:p>
            <a:pPr marL="12700" marR="84455">
              <a:lnSpc>
                <a:spcPct val="105500"/>
              </a:lnSpc>
              <a:spcBef>
                <a:spcPts val="185"/>
              </a:spcBef>
            </a:pPr>
            <a:r>
              <a:rPr sz="4800" dirty="0">
                <a:latin typeface="Times New Roman"/>
                <a:cs typeface="Times New Roman"/>
              </a:rPr>
              <a:t>.</a:t>
            </a:r>
            <a:r>
              <a:rPr sz="1200" b="1" spc="-5" dirty="0">
                <a:latin typeface="Times New Roman"/>
                <a:cs typeface="Times New Roman"/>
              </a:rPr>
              <a:t>D</a:t>
            </a:r>
            <a:r>
              <a:rPr sz="1200" b="1" dirty="0">
                <a:latin typeface="Times New Roman"/>
                <a:cs typeface="Times New Roman"/>
              </a:rPr>
              <a:t>igi</a:t>
            </a:r>
            <a:r>
              <a:rPr sz="1200" b="1" spc="-5" dirty="0">
                <a:latin typeface="Times New Roman"/>
                <a:cs typeface="Times New Roman"/>
              </a:rPr>
              <a:t>t</a:t>
            </a:r>
            <a:r>
              <a:rPr sz="1200" b="1" dirty="0">
                <a:latin typeface="Times New Roman"/>
                <a:cs typeface="Times New Roman"/>
              </a:rPr>
              <a:t>al</a:t>
            </a:r>
            <a:r>
              <a:rPr sz="1200" b="1" spc="-10" dirty="0">
                <a:latin typeface="Times New Roman"/>
                <a:cs typeface="Times New Roman"/>
              </a:rPr>
              <a:t> </a:t>
            </a:r>
            <a:r>
              <a:rPr sz="1200" b="1" spc="-5" dirty="0">
                <a:latin typeface="Times New Roman"/>
                <a:cs typeface="Times New Roman"/>
              </a:rPr>
              <a:t>M</a:t>
            </a:r>
            <a:r>
              <a:rPr sz="1200" b="1" dirty="0">
                <a:latin typeface="Times New Roman"/>
                <a:cs typeface="Times New Roman"/>
              </a:rPr>
              <a:t>a</a:t>
            </a:r>
            <a:r>
              <a:rPr sz="1200" b="1" spc="-5" dirty="0">
                <a:latin typeface="Times New Roman"/>
                <a:cs typeface="Times New Roman"/>
              </a:rPr>
              <a:t>r</a:t>
            </a:r>
            <a:r>
              <a:rPr sz="1200" b="1" dirty="0">
                <a:latin typeface="Times New Roman"/>
                <a:cs typeface="Times New Roman"/>
              </a:rPr>
              <a:t>k</a:t>
            </a:r>
            <a:r>
              <a:rPr sz="1200" b="1" spc="-5" dirty="0">
                <a:latin typeface="Times New Roman"/>
                <a:cs typeface="Times New Roman"/>
              </a:rPr>
              <a:t>e</a:t>
            </a:r>
            <a:r>
              <a:rPr sz="1200" b="1" spc="5" dirty="0">
                <a:latin typeface="Times New Roman"/>
                <a:cs typeface="Times New Roman"/>
              </a:rPr>
              <a:t>t</a:t>
            </a:r>
            <a:r>
              <a:rPr sz="1200" b="1" dirty="0">
                <a:latin typeface="Times New Roman"/>
                <a:cs typeface="Times New Roman"/>
              </a:rPr>
              <a:t>ing </a:t>
            </a:r>
            <a:r>
              <a:rPr sz="1200" spc="-5" dirty="0">
                <a:latin typeface="Times New Roman"/>
                <a:cs typeface="Times New Roman"/>
              </a:rPr>
              <a:t>(a</a:t>
            </a:r>
            <a:r>
              <a:rPr sz="1200" dirty="0">
                <a:latin typeface="Times New Roman"/>
                <a:cs typeface="Times New Roman"/>
              </a:rPr>
              <a:t>lso </a:t>
            </a:r>
            <a:r>
              <a:rPr sz="1200" spc="-5" dirty="0">
                <a:latin typeface="Times New Roman"/>
                <a:cs typeface="Times New Roman"/>
              </a:rPr>
              <a:t>O</a:t>
            </a:r>
            <a:r>
              <a:rPr sz="1200" dirty="0">
                <a:latin typeface="Times New Roman"/>
                <a:cs typeface="Times New Roman"/>
              </a:rPr>
              <a:t>nline</a:t>
            </a:r>
            <a:r>
              <a:rPr sz="1200" spc="-5" dirty="0">
                <a:latin typeface="Times New Roman"/>
                <a:cs typeface="Times New Roman"/>
              </a:rPr>
              <a:t> </a:t>
            </a:r>
            <a:r>
              <a:rPr sz="1200" dirty="0">
                <a:latin typeface="Times New Roman"/>
                <a:cs typeface="Times New Roman"/>
              </a:rPr>
              <a:t>M</a:t>
            </a:r>
            <a:r>
              <a:rPr sz="1200" spc="-5" dirty="0">
                <a:latin typeface="Times New Roman"/>
                <a:cs typeface="Times New Roman"/>
              </a:rPr>
              <a:t>ar</a:t>
            </a:r>
            <a:r>
              <a:rPr sz="1200" dirty="0">
                <a:latin typeface="Times New Roman"/>
                <a:cs typeface="Times New Roman"/>
              </a:rPr>
              <a:t>k</a:t>
            </a:r>
            <a:r>
              <a:rPr sz="1200" spc="-5" dirty="0">
                <a:latin typeface="Times New Roman"/>
                <a:cs typeface="Times New Roman"/>
              </a:rPr>
              <a:t>e</a:t>
            </a:r>
            <a:r>
              <a:rPr sz="1200" dirty="0">
                <a:latin typeface="Times New Roman"/>
                <a:cs typeface="Times New Roman"/>
              </a:rPr>
              <a:t>ting,</a:t>
            </a:r>
            <a:r>
              <a:rPr sz="1200" spc="10" dirty="0">
                <a:latin typeface="Times New Roman"/>
                <a:cs typeface="Times New Roman"/>
              </a:rPr>
              <a:t> </a:t>
            </a:r>
            <a:r>
              <a:rPr sz="1200" spc="-20" dirty="0">
                <a:latin typeface="Times New Roman"/>
                <a:cs typeface="Times New Roman"/>
              </a:rPr>
              <a:t>I</a:t>
            </a:r>
            <a:r>
              <a:rPr sz="1200" dirty="0">
                <a:latin typeface="Times New Roman"/>
                <a:cs typeface="Times New Roman"/>
              </a:rPr>
              <a:t>nt</a:t>
            </a:r>
            <a:r>
              <a:rPr sz="1200" spc="5" dirty="0">
                <a:latin typeface="Times New Roman"/>
                <a:cs typeface="Times New Roman"/>
              </a:rPr>
              <a:t>e</a:t>
            </a:r>
            <a:r>
              <a:rPr sz="1200" spc="-5" dirty="0">
                <a:latin typeface="Times New Roman"/>
                <a:cs typeface="Times New Roman"/>
              </a:rPr>
              <a:t>r</a:t>
            </a:r>
            <a:r>
              <a:rPr sz="1200" dirty="0">
                <a:latin typeface="Times New Roman"/>
                <a:cs typeface="Times New Roman"/>
              </a:rPr>
              <a:t>n</a:t>
            </a:r>
            <a:r>
              <a:rPr sz="1200" spc="-5" dirty="0">
                <a:latin typeface="Times New Roman"/>
                <a:cs typeface="Times New Roman"/>
              </a:rPr>
              <a:t>e</a:t>
            </a:r>
            <a:r>
              <a:rPr sz="1200" dirty="0">
                <a:latin typeface="Times New Roman"/>
                <a:cs typeface="Times New Roman"/>
              </a:rPr>
              <a:t>t</a:t>
            </a:r>
            <a:r>
              <a:rPr sz="1200" spc="10" dirty="0">
                <a:latin typeface="Times New Roman"/>
                <a:cs typeface="Times New Roman"/>
              </a:rPr>
              <a:t> </a:t>
            </a:r>
            <a:r>
              <a:rPr sz="1200" dirty="0">
                <a:latin typeface="Times New Roman"/>
                <a:cs typeface="Times New Roman"/>
              </a:rPr>
              <a:t>M</a:t>
            </a:r>
            <a:r>
              <a:rPr sz="1200" spc="-5" dirty="0">
                <a:latin typeface="Times New Roman"/>
                <a:cs typeface="Times New Roman"/>
              </a:rPr>
              <a:t>ar</a:t>
            </a:r>
            <a:r>
              <a:rPr sz="1200" dirty="0">
                <a:latin typeface="Times New Roman"/>
                <a:cs typeface="Times New Roman"/>
              </a:rPr>
              <a:t>k</a:t>
            </a:r>
            <a:r>
              <a:rPr sz="1200" spc="-5" dirty="0">
                <a:latin typeface="Times New Roman"/>
                <a:cs typeface="Times New Roman"/>
              </a:rPr>
              <a:t>e</a:t>
            </a:r>
            <a:r>
              <a:rPr sz="1200" dirty="0">
                <a:latin typeface="Times New Roman"/>
                <a:cs typeface="Times New Roman"/>
              </a:rPr>
              <a:t>ting or</a:t>
            </a:r>
            <a:r>
              <a:rPr sz="1200" spc="-5" dirty="0">
                <a:latin typeface="Times New Roman"/>
                <a:cs typeface="Times New Roman"/>
              </a:rPr>
              <a:t> </a:t>
            </a:r>
            <a:r>
              <a:rPr sz="1200" spc="5" dirty="0">
                <a:latin typeface="Times New Roman"/>
                <a:cs typeface="Times New Roman"/>
              </a:rPr>
              <a:t>W</a:t>
            </a:r>
            <a:r>
              <a:rPr sz="1200" spc="-5" dirty="0">
                <a:latin typeface="Times New Roman"/>
                <a:cs typeface="Times New Roman"/>
              </a:rPr>
              <a:t>e</a:t>
            </a:r>
            <a:r>
              <a:rPr sz="1200" dirty="0">
                <a:latin typeface="Times New Roman"/>
                <a:cs typeface="Times New Roman"/>
              </a:rPr>
              <a:t>b M</a:t>
            </a:r>
            <a:r>
              <a:rPr sz="1200" spc="-5" dirty="0">
                <a:latin typeface="Times New Roman"/>
                <a:cs typeface="Times New Roman"/>
              </a:rPr>
              <a:t>ar</a:t>
            </a:r>
            <a:r>
              <a:rPr sz="1200" dirty="0">
                <a:latin typeface="Times New Roman"/>
                <a:cs typeface="Times New Roman"/>
              </a:rPr>
              <a:t>k</a:t>
            </a:r>
            <a:r>
              <a:rPr sz="1200" spc="-5" dirty="0">
                <a:latin typeface="Times New Roman"/>
                <a:cs typeface="Times New Roman"/>
              </a:rPr>
              <a:t>e</a:t>
            </a:r>
            <a:r>
              <a:rPr sz="1200" dirty="0">
                <a:latin typeface="Times New Roman"/>
                <a:cs typeface="Times New Roman"/>
              </a:rPr>
              <a:t>ting)</a:t>
            </a:r>
            <a:r>
              <a:rPr sz="1200" spc="5" dirty="0">
                <a:latin typeface="Times New Roman"/>
                <a:cs typeface="Times New Roman"/>
              </a:rPr>
              <a:t> </a:t>
            </a:r>
            <a:r>
              <a:rPr sz="1200" dirty="0">
                <a:latin typeface="Times New Roman"/>
                <a:cs typeface="Times New Roman"/>
              </a:rPr>
              <a:t>is a</a:t>
            </a:r>
            <a:r>
              <a:rPr sz="1200" spc="-5" dirty="0">
                <a:latin typeface="Times New Roman"/>
                <a:cs typeface="Times New Roman"/>
              </a:rPr>
              <a:t> c</a:t>
            </a:r>
            <a:r>
              <a:rPr sz="1200" dirty="0">
                <a:latin typeface="Times New Roman"/>
                <a:cs typeface="Times New Roman"/>
              </a:rPr>
              <a:t>oll</a:t>
            </a:r>
            <a:r>
              <a:rPr sz="1200" spc="-5" dirty="0">
                <a:latin typeface="Times New Roman"/>
                <a:cs typeface="Times New Roman"/>
              </a:rPr>
              <a:t>ec</a:t>
            </a:r>
            <a:r>
              <a:rPr sz="1200" dirty="0">
                <a:latin typeface="Times New Roman"/>
                <a:cs typeface="Times New Roman"/>
              </a:rPr>
              <a:t>tive</a:t>
            </a:r>
            <a:r>
              <a:rPr sz="1200" spc="5" dirty="0">
                <a:latin typeface="Times New Roman"/>
                <a:cs typeface="Times New Roman"/>
              </a:rPr>
              <a:t> </a:t>
            </a:r>
            <a:r>
              <a:rPr sz="1200" dirty="0">
                <a:latin typeface="Times New Roman"/>
                <a:cs typeface="Times New Roman"/>
              </a:rPr>
              <a:t>n</a:t>
            </a:r>
            <a:r>
              <a:rPr sz="1200" spc="-5" dirty="0">
                <a:latin typeface="Times New Roman"/>
                <a:cs typeface="Times New Roman"/>
              </a:rPr>
              <a:t>a</a:t>
            </a:r>
            <a:r>
              <a:rPr sz="1200" dirty="0">
                <a:latin typeface="Times New Roman"/>
                <a:cs typeface="Times New Roman"/>
              </a:rPr>
              <a:t>me  </a:t>
            </a:r>
            <a:r>
              <a:rPr sz="1200" spc="-5" dirty="0">
                <a:latin typeface="Times New Roman"/>
                <a:cs typeface="Times New Roman"/>
              </a:rPr>
              <a:t>for marketing activity carried </a:t>
            </a:r>
            <a:r>
              <a:rPr sz="1200" dirty="0">
                <a:latin typeface="Times New Roman"/>
                <a:cs typeface="Times New Roman"/>
              </a:rPr>
              <a:t>out </a:t>
            </a:r>
            <a:r>
              <a:rPr sz="1200" spc="-5" dirty="0">
                <a:latin typeface="Times New Roman"/>
                <a:cs typeface="Times New Roman"/>
              </a:rPr>
              <a:t>online, as opposed </a:t>
            </a:r>
            <a:r>
              <a:rPr sz="1200" dirty="0">
                <a:latin typeface="Times New Roman"/>
                <a:cs typeface="Times New Roman"/>
              </a:rPr>
              <a:t>to </a:t>
            </a:r>
            <a:r>
              <a:rPr sz="1200" spc="-5" dirty="0">
                <a:latin typeface="Times New Roman"/>
                <a:cs typeface="Times New Roman"/>
              </a:rPr>
              <a:t>traditional marketing through print media, </a:t>
            </a:r>
            <a:r>
              <a:rPr sz="1200" dirty="0">
                <a:latin typeface="Times New Roman"/>
                <a:cs typeface="Times New Roman"/>
              </a:rPr>
              <a:t>live  </a:t>
            </a:r>
            <a:r>
              <a:rPr sz="1200" spc="-5" dirty="0">
                <a:latin typeface="Times New Roman"/>
                <a:cs typeface="Times New Roman"/>
              </a:rPr>
              <a:t>promotions, </a:t>
            </a:r>
            <a:r>
              <a:rPr sz="1200" dirty="0">
                <a:latin typeface="Times New Roman"/>
                <a:cs typeface="Times New Roman"/>
              </a:rPr>
              <a:t>tv </a:t>
            </a:r>
            <a:r>
              <a:rPr sz="1200" spc="-5" dirty="0">
                <a:latin typeface="Times New Roman"/>
                <a:cs typeface="Times New Roman"/>
              </a:rPr>
              <a:t>and radio advertisement.</a:t>
            </a:r>
            <a:endParaRPr sz="1200">
              <a:latin typeface="Times New Roman"/>
              <a:cs typeface="Times New Roman"/>
            </a:endParaRPr>
          </a:p>
        </p:txBody>
      </p:sp>
      <p:sp>
        <p:nvSpPr>
          <p:cNvPr id="3" name="object 3"/>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644779"/>
            <a:ext cx="6710045" cy="9178925"/>
          </a:xfrm>
          <a:prstGeom prst="rect">
            <a:avLst/>
          </a:prstGeom>
        </p:spPr>
        <p:txBody>
          <a:bodyPr vert="horz" wrap="square" lIns="0" tIns="12700" rIns="0" bIns="0" rtlCol="0">
            <a:spAutoFit/>
          </a:bodyPr>
          <a:lstStyle/>
          <a:p>
            <a:pPr marR="485140" algn="ctr">
              <a:lnSpc>
                <a:spcPct val="100000"/>
              </a:lnSpc>
              <a:spcBef>
                <a:spcPts val="100"/>
              </a:spcBef>
            </a:pPr>
            <a:r>
              <a:rPr sz="1800" b="1" u="heavy" dirty="0">
                <a:uFill>
                  <a:solidFill>
                    <a:srgbClr val="000000"/>
                  </a:solidFill>
                </a:uFill>
                <a:latin typeface="Times New Roman"/>
                <a:cs typeface="Times New Roman"/>
              </a:rPr>
              <a:t>3. </a:t>
            </a:r>
            <a:r>
              <a:rPr sz="1800" b="1" u="heavy" spc="-5" dirty="0">
                <a:uFill>
                  <a:solidFill>
                    <a:srgbClr val="000000"/>
                  </a:solidFill>
                </a:uFill>
                <a:latin typeface="Times New Roman"/>
                <a:cs typeface="Times New Roman"/>
              </a:rPr>
              <a:t>RESEARCH</a:t>
            </a:r>
            <a:r>
              <a:rPr sz="1800" b="1" u="heavy" spc="-10" dirty="0">
                <a:uFill>
                  <a:solidFill>
                    <a:srgbClr val="000000"/>
                  </a:solidFill>
                </a:uFill>
                <a:latin typeface="Times New Roman"/>
                <a:cs typeface="Times New Roman"/>
              </a:rPr>
              <a:t> </a:t>
            </a:r>
            <a:r>
              <a:rPr sz="1800" b="1" u="heavy" spc="-5" dirty="0">
                <a:uFill>
                  <a:solidFill>
                    <a:srgbClr val="000000"/>
                  </a:solidFill>
                </a:uFill>
                <a:latin typeface="Times New Roman"/>
                <a:cs typeface="Times New Roman"/>
              </a:rPr>
              <a:t>METHODOLOGY</a:t>
            </a:r>
            <a:endParaRPr sz="1800" dirty="0">
              <a:latin typeface="Times New Roman"/>
              <a:cs typeface="Times New Roman"/>
            </a:endParaRPr>
          </a:p>
          <a:p>
            <a:pPr marL="12700" marR="5080" algn="just">
              <a:lnSpc>
                <a:spcPts val="1380"/>
              </a:lnSpc>
              <a:spcBef>
                <a:spcPts val="1005"/>
              </a:spcBef>
            </a:pPr>
            <a:r>
              <a:rPr sz="1200" spc="-5" dirty="0">
                <a:latin typeface="Times New Roman"/>
                <a:cs typeface="Times New Roman"/>
              </a:rPr>
              <a:t>This report </a:t>
            </a:r>
            <a:r>
              <a:rPr sz="1200" dirty="0">
                <a:latin typeface="Times New Roman"/>
                <a:cs typeface="Times New Roman"/>
              </a:rPr>
              <a:t>is </a:t>
            </a:r>
            <a:r>
              <a:rPr sz="1200" spc="-5" dirty="0">
                <a:latin typeface="Times New Roman"/>
                <a:cs typeface="Times New Roman"/>
              </a:rPr>
              <a:t>completely discussing about digital </a:t>
            </a:r>
            <a:r>
              <a:rPr sz="1200" dirty="0">
                <a:latin typeface="Times New Roman"/>
                <a:cs typeface="Times New Roman"/>
              </a:rPr>
              <a:t>or </a:t>
            </a:r>
            <a:r>
              <a:rPr sz="1200" spc="-5" dirty="0">
                <a:latin typeface="Times New Roman"/>
                <a:cs typeface="Times New Roman"/>
              </a:rPr>
              <a:t>new media agencies. There was </a:t>
            </a:r>
            <a:r>
              <a:rPr sz="1200" dirty="0">
                <a:latin typeface="Times New Roman"/>
                <a:cs typeface="Times New Roman"/>
              </a:rPr>
              <a:t>a time </a:t>
            </a:r>
            <a:r>
              <a:rPr sz="1200" spc="-5" dirty="0">
                <a:latin typeface="Times New Roman"/>
                <a:cs typeface="Times New Roman"/>
              </a:rPr>
              <a:t>when </a:t>
            </a:r>
            <a:r>
              <a:rPr sz="1200" spc="-10" dirty="0">
                <a:latin typeface="Times New Roman"/>
                <a:cs typeface="Times New Roman"/>
              </a:rPr>
              <a:t>Television  </a:t>
            </a:r>
            <a:r>
              <a:rPr sz="1200" spc="-5" dirty="0">
                <a:latin typeface="Times New Roman"/>
                <a:cs typeface="Times New Roman"/>
              </a:rPr>
              <a:t>was </a:t>
            </a:r>
            <a:r>
              <a:rPr sz="1200" dirty="0">
                <a:latin typeface="Times New Roman"/>
                <a:cs typeface="Times New Roman"/>
              </a:rPr>
              <a:t>the most </a:t>
            </a:r>
            <a:r>
              <a:rPr sz="1200" spc="-5" dirty="0">
                <a:latin typeface="Times New Roman"/>
                <a:cs typeface="Times New Roman"/>
              </a:rPr>
              <a:t>popular medium for Marketer </a:t>
            </a:r>
            <a:r>
              <a:rPr sz="1200" dirty="0">
                <a:latin typeface="Times New Roman"/>
                <a:cs typeface="Times New Roman"/>
              </a:rPr>
              <a:t>to </a:t>
            </a:r>
            <a:r>
              <a:rPr sz="1200" spc="-5" dirty="0">
                <a:latin typeface="Times New Roman"/>
                <a:cs typeface="Times New Roman"/>
              </a:rPr>
              <a:t>promote, spread awareness and generate leads for their  products </a:t>
            </a:r>
            <a:r>
              <a:rPr sz="1200" dirty="0">
                <a:latin typeface="Times New Roman"/>
                <a:cs typeface="Times New Roman"/>
              </a:rPr>
              <a:t>but now the </a:t>
            </a:r>
            <a:r>
              <a:rPr sz="1200" spc="-5" dirty="0">
                <a:latin typeface="Times New Roman"/>
                <a:cs typeface="Times New Roman"/>
              </a:rPr>
              <a:t>trend has changed and Digital media has taken </a:t>
            </a:r>
            <a:r>
              <a:rPr sz="1200" dirty="0">
                <a:latin typeface="Times New Roman"/>
                <a:cs typeface="Times New Roman"/>
              </a:rPr>
              <a:t>its </a:t>
            </a:r>
            <a:r>
              <a:rPr sz="1200" spc="-5" dirty="0">
                <a:latin typeface="Times New Roman"/>
                <a:cs typeface="Times New Roman"/>
              </a:rPr>
              <a:t>place. Main reason for </a:t>
            </a:r>
            <a:r>
              <a:rPr sz="1200" dirty="0">
                <a:latin typeface="Times New Roman"/>
                <a:cs typeface="Times New Roman"/>
              </a:rPr>
              <a:t>this </a:t>
            </a:r>
            <a:r>
              <a:rPr sz="1200" spc="-5" dirty="0">
                <a:latin typeface="Times New Roman"/>
                <a:cs typeface="Times New Roman"/>
              </a:rPr>
              <a:t>change  was</a:t>
            </a:r>
            <a:endParaRPr sz="1200" dirty="0">
              <a:latin typeface="Times New Roman"/>
              <a:cs typeface="Times New Roman"/>
            </a:endParaRPr>
          </a:p>
          <a:p>
            <a:pPr marL="469900" indent="-228600" algn="just">
              <a:lnSpc>
                <a:spcPts val="1345"/>
              </a:lnSpc>
              <a:buFont typeface="Wingdings"/>
              <a:buChar char=""/>
              <a:tabLst>
                <a:tab pos="469900" algn="l"/>
              </a:tabLst>
            </a:pPr>
            <a:r>
              <a:rPr sz="1200" spc="-5" dirty="0">
                <a:latin typeface="Times New Roman"/>
                <a:cs typeface="Times New Roman"/>
              </a:rPr>
              <a:t>Traditional methods are expensive. Compared </a:t>
            </a:r>
            <a:r>
              <a:rPr sz="1200" dirty="0">
                <a:latin typeface="Times New Roman"/>
                <a:cs typeface="Times New Roman"/>
              </a:rPr>
              <a:t>to </a:t>
            </a:r>
            <a:r>
              <a:rPr sz="1200" spc="-5" dirty="0">
                <a:latin typeface="Times New Roman"/>
                <a:cs typeface="Times New Roman"/>
              </a:rPr>
              <a:t>digital marketing channels, you could end</a:t>
            </a:r>
            <a:r>
              <a:rPr sz="1200" spc="20" dirty="0">
                <a:latin typeface="Times New Roman"/>
                <a:cs typeface="Times New Roman"/>
              </a:rPr>
              <a:t> </a:t>
            </a:r>
            <a:r>
              <a:rPr sz="1200" dirty="0">
                <a:latin typeface="Times New Roman"/>
                <a:cs typeface="Times New Roman"/>
              </a:rPr>
              <a:t>up</a:t>
            </a:r>
          </a:p>
          <a:p>
            <a:pPr marL="469265" algn="just">
              <a:lnSpc>
                <a:spcPct val="100000"/>
              </a:lnSpc>
              <a:spcBef>
                <a:spcPts val="640"/>
              </a:spcBef>
            </a:pPr>
            <a:r>
              <a:rPr sz="1200" spc="-5" dirty="0">
                <a:latin typeface="Times New Roman"/>
                <a:cs typeface="Times New Roman"/>
              </a:rPr>
              <a:t>spending lakhs </a:t>
            </a:r>
            <a:r>
              <a:rPr sz="1200" dirty="0">
                <a:latin typeface="Times New Roman"/>
                <a:cs typeface="Times New Roman"/>
              </a:rPr>
              <a:t>of </a:t>
            </a:r>
            <a:r>
              <a:rPr sz="1200" spc="-5" dirty="0">
                <a:latin typeface="Times New Roman"/>
                <a:cs typeface="Times New Roman"/>
              </a:rPr>
              <a:t>rupees more.</a:t>
            </a:r>
            <a:endParaRPr sz="1200" dirty="0">
              <a:latin typeface="Times New Roman"/>
              <a:cs typeface="Times New Roman"/>
            </a:endParaRPr>
          </a:p>
          <a:p>
            <a:pPr marL="469265" marR="6350" indent="-228600" algn="just">
              <a:lnSpc>
                <a:spcPct val="143700"/>
              </a:lnSpc>
              <a:spcBef>
                <a:spcPts val="1000"/>
              </a:spcBef>
              <a:buFont typeface="Wingdings"/>
              <a:buChar char=""/>
              <a:tabLst>
                <a:tab pos="469900" algn="l"/>
              </a:tabLst>
            </a:pPr>
            <a:r>
              <a:rPr sz="1200" spc="-5" dirty="0">
                <a:latin typeface="Times New Roman"/>
                <a:cs typeface="Times New Roman"/>
              </a:rPr>
              <a:t>Traditional marketing channels fail </a:t>
            </a:r>
            <a:r>
              <a:rPr sz="1200" dirty="0">
                <a:latin typeface="Times New Roman"/>
                <a:cs typeface="Times New Roman"/>
              </a:rPr>
              <a:t>to </a:t>
            </a:r>
            <a:r>
              <a:rPr sz="1200" spc="-5" dirty="0">
                <a:latin typeface="Times New Roman"/>
                <a:cs typeface="Times New Roman"/>
              </a:rPr>
              <a:t>provide instant feedback and reports about who saw </a:t>
            </a:r>
            <a:r>
              <a:rPr sz="1200" dirty="0">
                <a:latin typeface="Times New Roman"/>
                <a:cs typeface="Times New Roman"/>
              </a:rPr>
              <a:t>or </a:t>
            </a:r>
            <a:r>
              <a:rPr sz="1200" spc="-5" dirty="0">
                <a:latin typeface="Times New Roman"/>
                <a:cs typeface="Times New Roman"/>
              </a:rPr>
              <a:t>heard  an ad, and </a:t>
            </a:r>
            <a:r>
              <a:rPr sz="1200" dirty="0">
                <a:latin typeface="Times New Roman"/>
                <a:cs typeface="Times New Roman"/>
              </a:rPr>
              <a:t>took </a:t>
            </a:r>
            <a:r>
              <a:rPr sz="1200" spc="-5" dirty="0">
                <a:latin typeface="Times New Roman"/>
                <a:cs typeface="Times New Roman"/>
              </a:rPr>
              <a:t>action. This data </a:t>
            </a:r>
            <a:r>
              <a:rPr sz="1200" dirty="0">
                <a:latin typeface="Times New Roman"/>
                <a:cs typeface="Times New Roman"/>
              </a:rPr>
              <a:t>is </a:t>
            </a:r>
            <a:r>
              <a:rPr sz="1200" spc="-5" dirty="0">
                <a:latin typeface="Times New Roman"/>
                <a:cs typeface="Times New Roman"/>
              </a:rPr>
              <a:t>collected </a:t>
            </a:r>
            <a:r>
              <a:rPr sz="1200" dirty="0">
                <a:latin typeface="Times New Roman"/>
                <a:cs typeface="Times New Roman"/>
              </a:rPr>
              <a:t>long </a:t>
            </a:r>
            <a:r>
              <a:rPr sz="1200" spc="-5" dirty="0">
                <a:latin typeface="Times New Roman"/>
                <a:cs typeface="Times New Roman"/>
              </a:rPr>
              <a:t>after </a:t>
            </a:r>
            <a:r>
              <a:rPr sz="1200" dirty="0">
                <a:latin typeface="Times New Roman"/>
                <a:cs typeface="Times New Roman"/>
              </a:rPr>
              <a:t>the </a:t>
            </a:r>
            <a:r>
              <a:rPr sz="1200" spc="-5" dirty="0">
                <a:latin typeface="Times New Roman"/>
                <a:cs typeface="Times New Roman"/>
              </a:rPr>
              <a:t>initial ad impression </a:t>
            </a:r>
            <a:r>
              <a:rPr sz="1200" dirty="0">
                <a:latin typeface="Times New Roman"/>
                <a:cs typeface="Times New Roman"/>
              </a:rPr>
              <a:t>is </a:t>
            </a:r>
            <a:r>
              <a:rPr sz="1200" spc="-5" dirty="0">
                <a:latin typeface="Times New Roman"/>
                <a:cs typeface="Times New Roman"/>
              </a:rPr>
              <a:t>made (and </a:t>
            </a:r>
            <a:r>
              <a:rPr sz="1200" dirty="0">
                <a:latin typeface="Times New Roman"/>
                <a:cs typeface="Times New Roman"/>
              </a:rPr>
              <a:t>still  </a:t>
            </a:r>
            <a:r>
              <a:rPr sz="1200" spc="-5" dirty="0">
                <a:latin typeface="Times New Roman"/>
                <a:cs typeface="Times New Roman"/>
              </a:rPr>
              <a:t>then, </a:t>
            </a:r>
            <a:r>
              <a:rPr sz="1200" dirty="0">
                <a:latin typeface="Times New Roman"/>
                <a:cs typeface="Times New Roman"/>
              </a:rPr>
              <a:t>the </a:t>
            </a:r>
            <a:r>
              <a:rPr sz="1200" spc="-5" dirty="0">
                <a:latin typeface="Times New Roman"/>
                <a:cs typeface="Times New Roman"/>
              </a:rPr>
              <a:t>statistics are far from exact</a:t>
            </a:r>
            <a:r>
              <a:rPr sz="1200" spc="40" dirty="0">
                <a:latin typeface="Times New Roman"/>
                <a:cs typeface="Times New Roman"/>
              </a:rPr>
              <a:t> </a:t>
            </a:r>
            <a:r>
              <a:rPr sz="1200" spc="-5" dirty="0">
                <a:latin typeface="Times New Roman"/>
                <a:cs typeface="Times New Roman"/>
              </a:rPr>
              <a:t>numbers).</a:t>
            </a:r>
            <a:endParaRPr sz="1200" dirty="0">
              <a:latin typeface="Times New Roman"/>
              <a:cs typeface="Times New Roman"/>
            </a:endParaRPr>
          </a:p>
          <a:p>
            <a:pPr marL="469265" marR="147320" indent="-228600" algn="just">
              <a:lnSpc>
                <a:spcPct val="143700"/>
              </a:lnSpc>
              <a:spcBef>
                <a:spcPts val="1005"/>
              </a:spcBef>
              <a:buFont typeface="Wingdings"/>
              <a:buChar char=""/>
              <a:tabLst>
                <a:tab pos="469900" algn="l"/>
              </a:tabLst>
            </a:pPr>
            <a:r>
              <a:rPr sz="1200" spc="-5" dirty="0">
                <a:latin typeface="Times New Roman"/>
                <a:cs typeface="Times New Roman"/>
              </a:rPr>
              <a:t>Digital marketing, </a:t>
            </a:r>
            <a:r>
              <a:rPr sz="1200" dirty="0">
                <a:latin typeface="Times New Roman"/>
                <a:cs typeface="Times New Roman"/>
              </a:rPr>
              <a:t>on the </a:t>
            </a:r>
            <a:r>
              <a:rPr sz="1200" spc="-5" dirty="0">
                <a:latin typeface="Times New Roman"/>
                <a:cs typeface="Times New Roman"/>
              </a:rPr>
              <a:t>other hand, refers </a:t>
            </a:r>
            <a:r>
              <a:rPr sz="1200" dirty="0">
                <a:latin typeface="Times New Roman"/>
                <a:cs typeface="Times New Roman"/>
              </a:rPr>
              <a:t>to </a:t>
            </a:r>
            <a:r>
              <a:rPr sz="1200" spc="-5" dirty="0">
                <a:latin typeface="Times New Roman"/>
                <a:cs typeface="Times New Roman"/>
              </a:rPr>
              <a:t>marketing methods that allow organizations </a:t>
            </a:r>
            <a:r>
              <a:rPr sz="1200" dirty="0">
                <a:latin typeface="Times New Roman"/>
                <a:cs typeface="Times New Roman"/>
              </a:rPr>
              <a:t>to </a:t>
            </a:r>
            <a:r>
              <a:rPr sz="1200" spc="-5" dirty="0">
                <a:latin typeface="Times New Roman"/>
                <a:cs typeface="Times New Roman"/>
              </a:rPr>
              <a:t>see  </a:t>
            </a:r>
            <a:r>
              <a:rPr sz="1200" dirty="0">
                <a:latin typeface="Times New Roman"/>
                <a:cs typeface="Times New Roman"/>
              </a:rPr>
              <a:t>how a </a:t>
            </a:r>
            <a:r>
              <a:rPr sz="1200" spc="-5" dirty="0">
                <a:latin typeface="Times New Roman"/>
                <a:cs typeface="Times New Roman"/>
              </a:rPr>
              <a:t>campaign </a:t>
            </a:r>
            <a:r>
              <a:rPr sz="1200" dirty="0">
                <a:latin typeface="Times New Roman"/>
                <a:cs typeface="Times New Roman"/>
              </a:rPr>
              <a:t>is </a:t>
            </a:r>
            <a:r>
              <a:rPr sz="1200" spc="-5" dirty="0">
                <a:latin typeface="Times New Roman"/>
                <a:cs typeface="Times New Roman"/>
              </a:rPr>
              <a:t>performing </a:t>
            </a:r>
            <a:r>
              <a:rPr sz="1200" dirty="0">
                <a:latin typeface="Times New Roman"/>
                <a:cs typeface="Times New Roman"/>
              </a:rPr>
              <a:t>in </a:t>
            </a:r>
            <a:r>
              <a:rPr sz="1200" spc="-5" dirty="0">
                <a:latin typeface="Times New Roman"/>
                <a:cs typeface="Times New Roman"/>
              </a:rPr>
              <a:t>real-time, such as what </a:t>
            </a:r>
            <a:r>
              <a:rPr sz="1200" dirty="0">
                <a:latin typeface="Times New Roman"/>
                <a:cs typeface="Times New Roman"/>
              </a:rPr>
              <a:t>is </a:t>
            </a:r>
            <a:r>
              <a:rPr sz="1200" spc="-5" dirty="0">
                <a:latin typeface="Times New Roman"/>
                <a:cs typeface="Times New Roman"/>
              </a:rPr>
              <a:t>being viewed, </a:t>
            </a:r>
            <a:r>
              <a:rPr sz="1200" dirty="0">
                <a:latin typeface="Times New Roman"/>
                <a:cs typeface="Times New Roman"/>
              </a:rPr>
              <a:t>how </a:t>
            </a:r>
            <a:r>
              <a:rPr sz="1200" spc="-5" dirty="0">
                <a:latin typeface="Times New Roman"/>
                <a:cs typeface="Times New Roman"/>
              </a:rPr>
              <a:t>often, </a:t>
            </a:r>
            <a:r>
              <a:rPr sz="1200" dirty="0">
                <a:latin typeface="Times New Roman"/>
                <a:cs typeface="Times New Roman"/>
              </a:rPr>
              <a:t>how </a:t>
            </a:r>
            <a:r>
              <a:rPr sz="1200" spc="-5" dirty="0">
                <a:latin typeface="Times New Roman"/>
                <a:cs typeface="Times New Roman"/>
              </a:rPr>
              <a:t>long, as  well as other statistics such as sales</a:t>
            </a:r>
            <a:r>
              <a:rPr sz="1200" spc="35" dirty="0">
                <a:latin typeface="Times New Roman"/>
                <a:cs typeface="Times New Roman"/>
              </a:rPr>
              <a:t> </a:t>
            </a:r>
            <a:r>
              <a:rPr sz="1200" spc="-5" dirty="0">
                <a:latin typeface="Times New Roman"/>
                <a:cs typeface="Times New Roman"/>
              </a:rPr>
              <a:t>conversions.</a:t>
            </a:r>
            <a:endParaRPr sz="1200" dirty="0">
              <a:latin typeface="Times New Roman"/>
              <a:cs typeface="Times New Roman"/>
            </a:endParaRPr>
          </a:p>
          <a:p>
            <a:pPr>
              <a:lnSpc>
                <a:spcPct val="100000"/>
              </a:lnSpc>
              <a:spcBef>
                <a:spcPts val="30"/>
              </a:spcBef>
            </a:pPr>
            <a:endParaRPr sz="1550" dirty="0">
              <a:latin typeface="Times New Roman"/>
              <a:cs typeface="Times New Roman"/>
            </a:endParaRPr>
          </a:p>
          <a:p>
            <a:pPr marL="279400" lvl="1" indent="-266700">
              <a:lnSpc>
                <a:spcPct val="100000"/>
              </a:lnSpc>
              <a:buAutoNum type="arabicPeriod"/>
              <a:tabLst>
                <a:tab pos="279400" algn="l"/>
              </a:tabLst>
            </a:pPr>
            <a:r>
              <a:rPr sz="1400" b="1" u="heavy" dirty="0">
                <a:uFill>
                  <a:solidFill>
                    <a:srgbClr val="000000"/>
                  </a:solidFill>
                </a:uFill>
                <a:latin typeface="Times New Roman"/>
                <a:cs typeface="Times New Roman"/>
              </a:rPr>
              <a:t>Data</a:t>
            </a:r>
            <a:r>
              <a:rPr sz="1400" b="1" u="heavy" spc="-30"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collection</a:t>
            </a:r>
            <a:r>
              <a:rPr sz="1200" b="1" spc="-5" dirty="0">
                <a:latin typeface="Times New Roman"/>
                <a:cs typeface="Times New Roman"/>
              </a:rPr>
              <a:t>:</a:t>
            </a:r>
            <a:endParaRPr sz="1200" dirty="0">
              <a:latin typeface="Times New Roman"/>
              <a:cs typeface="Times New Roman"/>
            </a:endParaRPr>
          </a:p>
          <a:p>
            <a:pPr marL="469265" marR="146685" lvl="2" indent="-228600">
              <a:lnSpc>
                <a:spcPct val="144200"/>
              </a:lnSpc>
              <a:spcBef>
                <a:spcPts val="190"/>
              </a:spcBef>
              <a:buFont typeface="Symbol"/>
              <a:buChar char=""/>
              <a:tabLst>
                <a:tab pos="469265" algn="l"/>
                <a:tab pos="469900" algn="l"/>
              </a:tabLst>
            </a:pPr>
            <a:r>
              <a:rPr sz="1200" spc="-5" dirty="0">
                <a:latin typeface="Times New Roman"/>
                <a:cs typeface="Times New Roman"/>
              </a:rPr>
              <a:t>The task </a:t>
            </a:r>
            <a:r>
              <a:rPr sz="1200" dirty="0">
                <a:latin typeface="Times New Roman"/>
                <a:cs typeface="Times New Roman"/>
              </a:rPr>
              <a:t>of </a:t>
            </a:r>
            <a:r>
              <a:rPr sz="1200" spc="-5" dirty="0">
                <a:latin typeface="Times New Roman"/>
                <a:cs typeface="Times New Roman"/>
              </a:rPr>
              <a:t>data collection begins after </a:t>
            </a:r>
            <a:r>
              <a:rPr sz="1200" dirty="0">
                <a:latin typeface="Times New Roman"/>
                <a:cs typeface="Times New Roman"/>
              </a:rPr>
              <a:t>a </a:t>
            </a:r>
            <a:r>
              <a:rPr sz="1200" spc="-5" dirty="0">
                <a:latin typeface="Times New Roman"/>
                <a:cs typeface="Times New Roman"/>
              </a:rPr>
              <a:t>research problem has been defined and research design  has been chalked</a:t>
            </a:r>
            <a:r>
              <a:rPr sz="1200" spc="10" dirty="0">
                <a:latin typeface="Times New Roman"/>
                <a:cs typeface="Times New Roman"/>
              </a:rPr>
              <a:t> </a:t>
            </a:r>
            <a:r>
              <a:rPr sz="1200" dirty="0">
                <a:latin typeface="Times New Roman"/>
                <a:cs typeface="Times New Roman"/>
              </a:rPr>
              <a:t>out.</a:t>
            </a:r>
          </a:p>
          <a:p>
            <a:pPr marL="469265" marR="147955" lvl="2" indent="-228600">
              <a:lnSpc>
                <a:spcPct val="143300"/>
              </a:lnSpc>
              <a:spcBef>
                <a:spcPts val="95"/>
              </a:spcBef>
              <a:buFont typeface="Symbol"/>
              <a:buChar char=""/>
              <a:tabLst>
                <a:tab pos="469265" algn="l"/>
                <a:tab pos="469900" algn="l"/>
              </a:tabLst>
            </a:pPr>
            <a:r>
              <a:rPr sz="1200" spc="-5" dirty="0">
                <a:latin typeface="Times New Roman"/>
                <a:cs typeface="Times New Roman"/>
              </a:rPr>
              <a:t>While deciding about </a:t>
            </a:r>
            <a:r>
              <a:rPr sz="1200" dirty="0">
                <a:latin typeface="Times New Roman"/>
                <a:cs typeface="Times New Roman"/>
              </a:rPr>
              <a:t>the </a:t>
            </a:r>
            <a:r>
              <a:rPr sz="1200" spc="-5" dirty="0">
                <a:latin typeface="Times New Roman"/>
                <a:cs typeface="Times New Roman"/>
              </a:rPr>
              <a:t>method </a:t>
            </a:r>
            <a:r>
              <a:rPr sz="1200" dirty="0">
                <a:latin typeface="Times New Roman"/>
                <a:cs typeface="Times New Roman"/>
              </a:rPr>
              <a:t>of </a:t>
            </a:r>
            <a:r>
              <a:rPr sz="1200" spc="-5" dirty="0">
                <a:latin typeface="Times New Roman"/>
                <a:cs typeface="Times New Roman"/>
              </a:rPr>
              <a:t>data collection </a:t>
            </a:r>
            <a:r>
              <a:rPr sz="1200" dirty="0">
                <a:latin typeface="Times New Roman"/>
                <a:cs typeface="Times New Roman"/>
              </a:rPr>
              <a:t>to be </a:t>
            </a:r>
            <a:r>
              <a:rPr sz="1200" spc="-5" dirty="0">
                <a:latin typeface="Times New Roman"/>
                <a:cs typeface="Times New Roman"/>
              </a:rPr>
              <a:t>used for </a:t>
            </a:r>
            <a:r>
              <a:rPr sz="1200" dirty="0">
                <a:latin typeface="Times New Roman"/>
                <a:cs typeface="Times New Roman"/>
              </a:rPr>
              <a:t>the </a:t>
            </a:r>
            <a:r>
              <a:rPr sz="1200" spc="-15" dirty="0">
                <a:latin typeface="Times New Roman"/>
                <a:cs typeface="Times New Roman"/>
              </a:rPr>
              <a:t>study, </a:t>
            </a:r>
            <a:r>
              <a:rPr sz="1200" dirty="0">
                <a:latin typeface="Times New Roman"/>
                <a:cs typeface="Times New Roman"/>
              </a:rPr>
              <a:t>the </a:t>
            </a:r>
            <a:r>
              <a:rPr sz="1200" spc="-5" dirty="0">
                <a:latin typeface="Times New Roman"/>
                <a:cs typeface="Times New Roman"/>
              </a:rPr>
              <a:t>research </a:t>
            </a:r>
            <a:r>
              <a:rPr sz="1200" dirty="0">
                <a:latin typeface="Times New Roman"/>
                <a:cs typeface="Times New Roman"/>
              </a:rPr>
              <a:t>should  </a:t>
            </a:r>
            <a:r>
              <a:rPr sz="1200" spc="-5" dirty="0">
                <a:latin typeface="Times New Roman"/>
                <a:cs typeface="Times New Roman"/>
              </a:rPr>
              <a:t>keep </a:t>
            </a:r>
            <a:r>
              <a:rPr sz="1200" dirty="0">
                <a:latin typeface="Times New Roman"/>
                <a:cs typeface="Times New Roman"/>
              </a:rPr>
              <a:t>in mind </a:t>
            </a:r>
            <a:r>
              <a:rPr sz="1200" spc="-5" dirty="0">
                <a:latin typeface="Times New Roman"/>
                <a:cs typeface="Times New Roman"/>
              </a:rPr>
              <a:t>two types </a:t>
            </a:r>
            <a:r>
              <a:rPr sz="1200" dirty="0">
                <a:latin typeface="Times New Roman"/>
                <a:cs typeface="Times New Roman"/>
              </a:rPr>
              <a:t>of </a:t>
            </a:r>
            <a:r>
              <a:rPr sz="1200" spc="-5" dirty="0">
                <a:latin typeface="Times New Roman"/>
                <a:cs typeface="Times New Roman"/>
              </a:rPr>
              <a:t>data </a:t>
            </a:r>
            <a:r>
              <a:rPr sz="1200" dirty="0">
                <a:latin typeface="Times New Roman"/>
                <a:cs typeface="Times New Roman"/>
              </a:rPr>
              <a:t>viz. </a:t>
            </a:r>
            <a:r>
              <a:rPr sz="1200" spc="-5" dirty="0">
                <a:latin typeface="Times New Roman"/>
                <a:cs typeface="Times New Roman"/>
              </a:rPr>
              <a:t>Primary and</a:t>
            </a:r>
            <a:r>
              <a:rPr sz="1200" spc="25" dirty="0">
                <a:latin typeface="Times New Roman"/>
                <a:cs typeface="Times New Roman"/>
              </a:rPr>
              <a:t> </a:t>
            </a:r>
            <a:r>
              <a:rPr sz="1200" spc="-10" dirty="0">
                <a:latin typeface="Times New Roman"/>
                <a:cs typeface="Times New Roman"/>
              </a:rPr>
              <a:t>Secondary.</a:t>
            </a:r>
            <a:endParaRPr sz="1200" dirty="0">
              <a:latin typeface="Times New Roman"/>
              <a:cs typeface="Times New Roman"/>
            </a:endParaRPr>
          </a:p>
          <a:p>
            <a:pPr lvl="2">
              <a:lnSpc>
                <a:spcPct val="100000"/>
              </a:lnSpc>
              <a:spcBef>
                <a:spcPts val="35"/>
              </a:spcBef>
              <a:buFont typeface="Symbol"/>
              <a:buChar char=""/>
            </a:pPr>
            <a:endParaRPr sz="1550" dirty="0">
              <a:latin typeface="Times New Roman"/>
              <a:cs typeface="Times New Roman"/>
            </a:endParaRPr>
          </a:p>
          <a:p>
            <a:pPr marL="279400" lvl="1" indent="-266700">
              <a:lnSpc>
                <a:spcPct val="100000"/>
              </a:lnSpc>
              <a:buAutoNum type="arabicPeriod"/>
              <a:tabLst>
                <a:tab pos="279400" algn="l"/>
              </a:tabLst>
            </a:pPr>
            <a:r>
              <a:rPr sz="1400" b="1" u="heavy" spc="-10" dirty="0">
                <a:uFill>
                  <a:solidFill>
                    <a:srgbClr val="000000"/>
                  </a:solidFill>
                </a:uFill>
                <a:latin typeface="Times New Roman"/>
                <a:cs typeface="Times New Roman"/>
              </a:rPr>
              <a:t>Sources </a:t>
            </a:r>
            <a:r>
              <a:rPr sz="1400" b="1" u="heavy" dirty="0">
                <a:uFill>
                  <a:solidFill>
                    <a:srgbClr val="000000"/>
                  </a:solidFill>
                </a:uFill>
                <a:latin typeface="Times New Roman"/>
                <a:cs typeface="Times New Roman"/>
              </a:rPr>
              <a:t>of</a:t>
            </a:r>
            <a:r>
              <a:rPr sz="1400" b="1" u="heavy" spc="-10"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data</a:t>
            </a:r>
            <a:endParaRPr sz="1400" dirty="0">
              <a:latin typeface="Times New Roman"/>
              <a:cs typeface="Times New Roman"/>
            </a:endParaRPr>
          </a:p>
          <a:p>
            <a:pPr>
              <a:lnSpc>
                <a:spcPct val="100000"/>
              </a:lnSpc>
              <a:spcBef>
                <a:spcPts val="55"/>
              </a:spcBef>
            </a:pPr>
            <a:endParaRPr sz="1650" dirty="0">
              <a:latin typeface="Times New Roman"/>
              <a:cs typeface="Times New Roman"/>
            </a:endParaRPr>
          </a:p>
          <a:p>
            <a:pPr marL="167640" indent="-155575">
              <a:lnSpc>
                <a:spcPct val="100000"/>
              </a:lnSpc>
              <a:buAutoNum type="alphaLcParenR"/>
              <a:tabLst>
                <a:tab pos="168275" algn="l"/>
              </a:tabLst>
            </a:pPr>
            <a:r>
              <a:rPr sz="1200" spc="-5" dirty="0">
                <a:latin typeface="Times New Roman"/>
                <a:cs typeface="Times New Roman"/>
              </a:rPr>
              <a:t>Primary Data.</a:t>
            </a:r>
            <a:endParaRPr sz="1200" dirty="0">
              <a:latin typeface="Times New Roman"/>
              <a:cs typeface="Times New Roman"/>
            </a:endParaRPr>
          </a:p>
          <a:p>
            <a:pPr>
              <a:lnSpc>
                <a:spcPct val="100000"/>
              </a:lnSpc>
              <a:spcBef>
                <a:spcPts val="40"/>
              </a:spcBef>
              <a:buFont typeface="Times New Roman"/>
              <a:buAutoNum type="alphaLcParenR"/>
            </a:pPr>
            <a:endParaRPr sz="1550" dirty="0">
              <a:latin typeface="Times New Roman"/>
              <a:cs typeface="Times New Roman"/>
            </a:endParaRPr>
          </a:p>
          <a:p>
            <a:pPr marL="175260" indent="-163195">
              <a:lnSpc>
                <a:spcPct val="100000"/>
              </a:lnSpc>
              <a:buAutoNum type="alphaLcParenR"/>
              <a:tabLst>
                <a:tab pos="175895" algn="l"/>
              </a:tabLst>
            </a:pPr>
            <a:r>
              <a:rPr sz="1200" spc="-5" dirty="0">
                <a:latin typeface="Times New Roman"/>
                <a:cs typeface="Times New Roman"/>
              </a:rPr>
              <a:t>Secondary</a:t>
            </a:r>
            <a:r>
              <a:rPr sz="1200" spc="5" dirty="0">
                <a:latin typeface="Times New Roman"/>
                <a:cs typeface="Times New Roman"/>
              </a:rPr>
              <a:t> </a:t>
            </a:r>
            <a:r>
              <a:rPr sz="1200" spc="-5" dirty="0">
                <a:latin typeface="Times New Roman"/>
                <a:cs typeface="Times New Roman"/>
              </a:rPr>
              <a:t>Data.</a:t>
            </a:r>
            <a:endParaRPr sz="1200" dirty="0">
              <a:latin typeface="Times New Roman"/>
              <a:cs typeface="Times New Roman"/>
            </a:endParaRPr>
          </a:p>
          <a:p>
            <a:pPr marL="411480" lvl="2" indent="-399415">
              <a:lnSpc>
                <a:spcPct val="100000"/>
              </a:lnSpc>
              <a:spcBef>
                <a:spcPts val="615"/>
              </a:spcBef>
              <a:buAutoNum type="arabicPeriod"/>
              <a:tabLst>
                <a:tab pos="412115" algn="l"/>
              </a:tabLst>
            </a:pPr>
            <a:r>
              <a:rPr sz="1400" b="1" u="heavy" spc="-5" dirty="0">
                <a:uFill>
                  <a:solidFill>
                    <a:srgbClr val="000000"/>
                  </a:solidFill>
                </a:uFill>
                <a:latin typeface="Times New Roman"/>
                <a:cs typeface="Times New Roman"/>
              </a:rPr>
              <a:t>Primary</a:t>
            </a:r>
            <a:r>
              <a:rPr sz="1400" b="1" u="heavy" spc="-15"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data</a:t>
            </a:r>
            <a:r>
              <a:rPr sz="1400" b="1" spc="-5" dirty="0">
                <a:latin typeface="Times New Roman"/>
                <a:cs typeface="Times New Roman"/>
              </a:rPr>
              <a:t>:</a:t>
            </a:r>
            <a:endParaRPr sz="1400" dirty="0">
              <a:latin typeface="Times New Roman"/>
              <a:cs typeface="Times New Roman"/>
            </a:endParaRPr>
          </a:p>
          <a:p>
            <a:pPr marL="12700" marR="7620">
              <a:lnSpc>
                <a:spcPts val="2060"/>
              </a:lnSpc>
              <a:spcBef>
                <a:spcPts val="100"/>
              </a:spcBef>
            </a:pPr>
            <a:r>
              <a:rPr sz="1200" spc="-5" dirty="0">
                <a:latin typeface="Times New Roman"/>
                <a:cs typeface="Times New Roman"/>
              </a:rPr>
              <a:t>The observation method </a:t>
            </a:r>
            <a:r>
              <a:rPr sz="1200" dirty="0">
                <a:latin typeface="Times New Roman"/>
                <a:cs typeface="Times New Roman"/>
              </a:rPr>
              <a:t>is the most </a:t>
            </a:r>
            <a:r>
              <a:rPr sz="1200" spc="-5" dirty="0">
                <a:latin typeface="Times New Roman"/>
                <a:cs typeface="Times New Roman"/>
              </a:rPr>
              <a:t>commonly used method. Data pertaining </a:t>
            </a:r>
            <a:r>
              <a:rPr sz="1200" dirty="0">
                <a:latin typeface="Times New Roman"/>
                <a:cs typeface="Times New Roman"/>
              </a:rPr>
              <a:t>to </a:t>
            </a:r>
            <a:r>
              <a:rPr sz="1200" spc="-5" dirty="0">
                <a:latin typeface="Times New Roman"/>
                <a:cs typeface="Times New Roman"/>
              </a:rPr>
              <a:t>digital marketing process  and </a:t>
            </a:r>
            <a:r>
              <a:rPr sz="1200" dirty="0">
                <a:latin typeface="Times New Roman"/>
                <a:cs typeface="Times New Roman"/>
              </a:rPr>
              <a:t>most of </a:t>
            </a:r>
            <a:r>
              <a:rPr sz="1200" spc="-5" dirty="0">
                <a:latin typeface="Times New Roman"/>
                <a:cs typeface="Times New Roman"/>
              </a:rPr>
              <a:t>information </a:t>
            </a:r>
            <a:r>
              <a:rPr sz="1200" dirty="0">
                <a:latin typeface="Times New Roman"/>
                <a:cs typeface="Times New Roman"/>
              </a:rPr>
              <a:t>is </a:t>
            </a:r>
            <a:r>
              <a:rPr sz="1200" spc="-5" dirty="0">
                <a:latin typeface="Times New Roman"/>
                <a:cs typeface="Times New Roman"/>
              </a:rPr>
              <a:t>collected from project guide </a:t>
            </a:r>
            <a:r>
              <a:rPr sz="1200" dirty="0">
                <a:latin typeface="Times New Roman"/>
                <a:cs typeface="Times New Roman"/>
              </a:rPr>
              <a:t>in the </a:t>
            </a:r>
            <a:r>
              <a:rPr sz="1200" spc="-10" dirty="0">
                <a:latin typeface="Times New Roman"/>
                <a:cs typeface="Times New Roman"/>
              </a:rPr>
              <a:t>company. </a:t>
            </a:r>
            <a:r>
              <a:rPr sz="1200" spc="-5" dirty="0">
                <a:latin typeface="Times New Roman"/>
                <a:cs typeface="Times New Roman"/>
              </a:rPr>
              <a:t>Questionnaire method </a:t>
            </a:r>
            <a:r>
              <a:rPr sz="1200" dirty="0">
                <a:latin typeface="Times New Roman"/>
                <a:cs typeface="Times New Roman"/>
              </a:rPr>
              <a:t>is </a:t>
            </a:r>
            <a:r>
              <a:rPr sz="1200" spc="-5" dirty="0">
                <a:latin typeface="Times New Roman"/>
                <a:cs typeface="Times New Roman"/>
              </a:rPr>
              <a:t>also</a:t>
            </a:r>
            <a:r>
              <a:rPr sz="1200" spc="80" dirty="0">
                <a:latin typeface="Times New Roman"/>
                <a:cs typeface="Times New Roman"/>
              </a:rPr>
              <a:t> </a:t>
            </a:r>
            <a:r>
              <a:rPr sz="1200" spc="-5" dirty="0">
                <a:latin typeface="Times New Roman"/>
                <a:cs typeface="Times New Roman"/>
              </a:rPr>
              <a:t>very</a:t>
            </a:r>
            <a:endParaRPr sz="1200" dirty="0">
              <a:latin typeface="Times New Roman"/>
              <a:cs typeface="Times New Roman"/>
            </a:endParaRPr>
          </a:p>
          <a:p>
            <a:pPr marL="12700">
              <a:lnSpc>
                <a:spcPct val="100000"/>
              </a:lnSpc>
              <a:spcBef>
                <a:spcPts val="450"/>
              </a:spcBef>
            </a:pPr>
            <a:r>
              <a:rPr sz="1200" spc="-5" dirty="0">
                <a:latin typeface="Times New Roman"/>
                <a:cs typeface="Times New Roman"/>
              </a:rPr>
              <a:t>widely used </a:t>
            </a:r>
            <a:r>
              <a:rPr sz="1200" dirty="0">
                <a:latin typeface="Times New Roman"/>
                <a:cs typeface="Times New Roman"/>
              </a:rPr>
              <a:t>in </a:t>
            </a:r>
            <a:r>
              <a:rPr sz="1200" spc="-5" dirty="0">
                <a:latin typeface="Times New Roman"/>
                <a:cs typeface="Times New Roman"/>
              </a:rPr>
              <a:t>order </a:t>
            </a:r>
            <a:r>
              <a:rPr sz="1200" dirty="0">
                <a:latin typeface="Times New Roman"/>
                <a:cs typeface="Times New Roman"/>
              </a:rPr>
              <a:t>to </a:t>
            </a:r>
            <a:r>
              <a:rPr sz="1200" spc="-5" dirty="0">
                <a:latin typeface="Times New Roman"/>
                <a:cs typeface="Times New Roman"/>
              </a:rPr>
              <a:t>give </a:t>
            </a:r>
            <a:r>
              <a:rPr sz="1200" dirty="0">
                <a:latin typeface="Times New Roman"/>
                <a:cs typeface="Times New Roman"/>
              </a:rPr>
              <a:t>a </a:t>
            </a:r>
            <a:r>
              <a:rPr sz="1200" spc="-5" dirty="0">
                <a:latin typeface="Times New Roman"/>
                <a:cs typeface="Times New Roman"/>
              </a:rPr>
              <a:t>structure </a:t>
            </a:r>
            <a:r>
              <a:rPr sz="1200" dirty="0">
                <a:latin typeface="Times New Roman"/>
                <a:cs typeface="Times New Roman"/>
              </a:rPr>
              <a:t>to the </a:t>
            </a:r>
            <a:r>
              <a:rPr sz="1200" spc="-5" dirty="0">
                <a:latin typeface="Times New Roman"/>
                <a:cs typeface="Times New Roman"/>
              </a:rPr>
              <a:t>entire</a:t>
            </a:r>
            <a:r>
              <a:rPr sz="1200" spc="15" dirty="0">
                <a:latin typeface="Times New Roman"/>
                <a:cs typeface="Times New Roman"/>
              </a:rPr>
              <a:t> </a:t>
            </a:r>
            <a:r>
              <a:rPr sz="1200" dirty="0">
                <a:latin typeface="Times New Roman"/>
                <a:cs typeface="Times New Roman"/>
              </a:rPr>
              <a:t>study</a:t>
            </a:r>
            <a:r>
              <a:rPr sz="1400" dirty="0">
                <a:latin typeface="Times New Roman"/>
                <a:cs typeface="Times New Roman"/>
              </a:rPr>
              <a:t>.</a:t>
            </a:r>
          </a:p>
          <a:p>
            <a:pPr marL="411480" lvl="2" indent="-399415" algn="just">
              <a:lnSpc>
                <a:spcPct val="100000"/>
              </a:lnSpc>
              <a:spcBef>
                <a:spcPts val="935"/>
              </a:spcBef>
              <a:buFont typeface="Times New Roman"/>
              <a:buAutoNum type="arabicPeriod" startAt="2"/>
              <a:tabLst>
                <a:tab pos="412115" algn="l"/>
              </a:tabLst>
            </a:pPr>
            <a:r>
              <a:rPr sz="1400" b="1" u="heavy" spc="-5" dirty="0">
                <a:uFill>
                  <a:solidFill>
                    <a:srgbClr val="000000"/>
                  </a:solidFill>
                </a:uFill>
                <a:latin typeface="Times New Roman"/>
                <a:cs typeface="Times New Roman"/>
              </a:rPr>
              <a:t>Secondary</a:t>
            </a:r>
            <a:r>
              <a:rPr sz="1400" b="1" u="heavy" spc="-15"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data</a:t>
            </a:r>
            <a:r>
              <a:rPr sz="1400" b="1" spc="-5" dirty="0">
                <a:latin typeface="Times New Roman"/>
                <a:cs typeface="Times New Roman"/>
              </a:rPr>
              <a:t>:</a:t>
            </a:r>
            <a:endParaRPr sz="1400" dirty="0">
              <a:latin typeface="Times New Roman"/>
              <a:cs typeface="Times New Roman"/>
            </a:endParaRPr>
          </a:p>
          <a:p>
            <a:pPr marL="12700" algn="just">
              <a:lnSpc>
                <a:spcPct val="100000"/>
              </a:lnSpc>
              <a:spcBef>
                <a:spcPts val="275"/>
              </a:spcBef>
            </a:pPr>
            <a:r>
              <a:rPr sz="1200" spc="-5" dirty="0">
                <a:latin typeface="Times New Roman"/>
                <a:cs typeface="Times New Roman"/>
              </a:rPr>
              <a:t>Secondary data </a:t>
            </a:r>
            <a:r>
              <a:rPr sz="1200" dirty="0">
                <a:latin typeface="Times New Roman"/>
                <a:cs typeface="Times New Roman"/>
              </a:rPr>
              <a:t>is </a:t>
            </a:r>
            <a:r>
              <a:rPr sz="1200" spc="-5" dirty="0">
                <a:latin typeface="Times New Roman"/>
                <a:cs typeface="Times New Roman"/>
              </a:rPr>
              <a:t>collected from already existing sources </a:t>
            </a:r>
            <a:r>
              <a:rPr sz="1200" dirty="0">
                <a:latin typeface="Times New Roman"/>
                <a:cs typeface="Times New Roman"/>
              </a:rPr>
              <a:t>in </a:t>
            </a:r>
            <a:r>
              <a:rPr sz="1200" spc="-5" dirty="0">
                <a:latin typeface="Times New Roman"/>
                <a:cs typeface="Times New Roman"/>
              </a:rPr>
              <a:t>various organization broachers </a:t>
            </a:r>
            <a:r>
              <a:rPr sz="1200" dirty="0">
                <a:latin typeface="Times New Roman"/>
                <a:cs typeface="Times New Roman"/>
              </a:rPr>
              <a:t>&amp;</a:t>
            </a:r>
            <a:r>
              <a:rPr sz="1200" spc="60" dirty="0">
                <a:latin typeface="Times New Roman"/>
                <a:cs typeface="Times New Roman"/>
              </a:rPr>
              <a:t> </a:t>
            </a:r>
            <a:r>
              <a:rPr sz="1200" spc="-5" dirty="0">
                <a:latin typeface="Times New Roman"/>
                <a:cs typeface="Times New Roman"/>
              </a:rPr>
              <a:t>records.</a:t>
            </a:r>
            <a:endParaRPr sz="1200" dirty="0">
              <a:latin typeface="Times New Roman"/>
              <a:cs typeface="Times New Roman"/>
            </a:endParaRPr>
          </a:p>
          <a:p>
            <a:pPr marL="12700" marR="5080" algn="just">
              <a:lnSpc>
                <a:spcPct val="143800"/>
              </a:lnSpc>
              <a:spcBef>
                <a:spcPts val="5"/>
              </a:spcBef>
            </a:pPr>
            <a:r>
              <a:rPr sz="1200" spc="-5" dirty="0">
                <a:latin typeface="Times New Roman"/>
                <a:cs typeface="Times New Roman"/>
              </a:rPr>
              <a:t>Secondary data for </a:t>
            </a:r>
            <a:r>
              <a:rPr sz="1200" dirty="0">
                <a:latin typeface="Times New Roman"/>
                <a:cs typeface="Times New Roman"/>
              </a:rPr>
              <a:t>the study </a:t>
            </a:r>
            <a:r>
              <a:rPr sz="1200" spc="-5" dirty="0">
                <a:latin typeface="Times New Roman"/>
                <a:cs typeface="Times New Roman"/>
              </a:rPr>
              <a:t>were collected from </a:t>
            </a:r>
            <a:r>
              <a:rPr sz="1200" dirty="0">
                <a:latin typeface="Times New Roman"/>
                <a:cs typeface="Times New Roman"/>
              </a:rPr>
              <a:t>the </a:t>
            </a:r>
            <a:r>
              <a:rPr sz="1200" spc="-5" dirty="0">
                <a:latin typeface="Times New Roman"/>
                <a:cs typeface="Times New Roman"/>
              </a:rPr>
              <a:t>magazines, websites </a:t>
            </a:r>
            <a:r>
              <a:rPr sz="1200" dirty="0">
                <a:latin typeface="Times New Roman"/>
                <a:cs typeface="Times New Roman"/>
              </a:rPr>
              <a:t>&amp; </a:t>
            </a:r>
            <a:r>
              <a:rPr sz="1200" spc="-5" dirty="0">
                <a:latin typeface="Times New Roman"/>
                <a:cs typeface="Times New Roman"/>
              </a:rPr>
              <a:t>other previous studies. To meet  </a:t>
            </a:r>
            <a:r>
              <a:rPr sz="1200" dirty="0">
                <a:latin typeface="Times New Roman"/>
                <a:cs typeface="Times New Roman"/>
              </a:rPr>
              <a:t>the </a:t>
            </a:r>
            <a:r>
              <a:rPr sz="1200" spc="-5" dirty="0">
                <a:latin typeface="Times New Roman"/>
                <a:cs typeface="Times New Roman"/>
              </a:rPr>
              <a:t>objectives, </a:t>
            </a:r>
            <a:r>
              <a:rPr sz="1200" dirty="0">
                <a:latin typeface="Times New Roman"/>
                <a:cs typeface="Times New Roman"/>
              </a:rPr>
              <a:t>the study </a:t>
            </a:r>
            <a:r>
              <a:rPr sz="1200" spc="-5" dirty="0">
                <a:latin typeface="Times New Roman"/>
                <a:cs typeface="Times New Roman"/>
              </a:rPr>
              <a:t>used qualitative research. The descriptive </a:t>
            </a:r>
            <a:r>
              <a:rPr sz="1200" dirty="0">
                <a:latin typeface="Times New Roman"/>
                <a:cs typeface="Times New Roman"/>
              </a:rPr>
              <a:t>study </a:t>
            </a:r>
            <a:r>
              <a:rPr sz="1200" spc="-5" dirty="0">
                <a:latin typeface="Times New Roman"/>
                <a:cs typeface="Times New Roman"/>
              </a:rPr>
              <a:t>was </a:t>
            </a:r>
            <a:r>
              <a:rPr sz="1200" dirty="0">
                <a:latin typeface="Times New Roman"/>
                <a:cs typeface="Times New Roman"/>
              </a:rPr>
              <a:t>done </a:t>
            </a:r>
            <a:r>
              <a:rPr sz="1200" spc="-5" dirty="0">
                <a:latin typeface="Times New Roman"/>
                <a:cs typeface="Times New Roman"/>
              </a:rPr>
              <a:t>through review </a:t>
            </a:r>
            <a:r>
              <a:rPr sz="1200" dirty="0">
                <a:latin typeface="Times New Roman"/>
                <a:cs typeface="Times New Roman"/>
              </a:rPr>
              <a:t>of  </a:t>
            </a:r>
            <a:r>
              <a:rPr sz="1200" spc="-5" dirty="0">
                <a:latin typeface="Times New Roman"/>
                <a:cs typeface="Times New Roman"/>
              </a:rPr>
              <a:t>existing literature that helped </a:t>
            </a:r>
            <a:r>
              <a:rPr sz="1200" dirty="0">
                <a:latin typeface="Times New Roman"/>
                <a:cs typeface="Times New Roman"/>
              </a:rPr>
              <a:t>in </a:t>
            </a:r>
            <a:r>
              <a:rPr sz="1200" spc="-5" dirty="0">
                <a:latin typeface="Times New Roman"/>
                <a:cs typeface="Times New Roman"/>
              </a:rPr>
              <a:t>validation and extraction </a:t>
            </a:r>
            <a:r>
              <a:rPr sz="1200" dirty="0">
                <a:latin typeface="Times New Roman"/>
                <a:cs typeface="Times New Roman"/>
              </a:rPr>
              <a:t>of the </a:t>
            </a:r>
            <a:r>
              <a:rPr sz="1200" spc="-5" dirty="0">
                <a:latin typeface="Times New Roman"/>
                <a:cs typeface="Times New Roman"/>
              </a:rPr>
              <a:t>important variables and factors. Data was  collected from secondary sources. Secondary sources were magazines, websites, </a:t>
            </a:r>
            <a:r>
              <a:rPr sz="1200" dirty="0">
                <a:latin typeface="Times New Roman"/>
                <a:cs typeface="Times New Roman"/>
              </a:rPr>
              <a:t>books</a:t>
            </a:r>
            <a:r>
              <a:rPr sz="1200" dirty="0">
                <a:solidFill>
                  <a:srgbClr val="FF0000"/>
                </a:solidFill>
                <a:latin typeface="Times New Roman"/>
                <a:cs typeface="Times New Roman"/>
              </a:rPr>
              <a:t>, </a:t>
            </a:r>
            <a:r>
              <a:rPr sz="1200" spc="-5" dirty="0">
                <a:latin typeface="Times New Roman"/>
                <a:cs typeface="Times New Roman"/>
              </a:rPr>
              <a:t>office executives,  and company</a:t>
            </a:r>
            <a:r>
              <a:rPr sz="1200" dirty="0">
                <a:latin typeface="Times New Roman"/>
                <a:cs typeface="Times New Roman"/>
              </a:rPr>
              <a:t> </a:t>
            </a:r>
            <a:r>
              <a:rPr sz="1200" spc="-5" dirty="0">
                <a:latin typeface="Times New Roman"/>
                <a:cs typeface="Times New Roman"/>
              </a:rPr>
              <a:t>data.</a:t>
            </a:r>
            <a:endParaRPr sz="1200" dirty="0">
              <a:latin typeface="Times New Roman"/>
              <a:cs typeface="Times New Roman"/>
            </a:endParaRPr>
          </a:p>
        </p:txBody>
      </p:sp>
      <p:sp>
        <p:nvSpPr>
          <p:cNvPr id="3" name="object 3"/>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07199" y="554863"/>
            <a:ext cx="3996054" cy="609600"/>
          </a:xfrm>
          <a:prstGeom prst="rect">
            <a:avLst/>
          </a:prstGeom>
        </p:spPr>
        <p:txBody>
          <a:bodyPr vert="horz" wrap="square" lIns="0" tIns="12700" rIns="0" bIns="0" rtlCol="0">
            <a:spAutoFit/>
          </a:bodyPr>
          <a:lstStyle/>
          <a:p>
            <a:pPr marL="2237740">
              <a:lnSpc>
                <a:spcPct val="100000"/>
              </a:lnSpc>
              <a:spcBef>
                <a:spcPts val="100"/>
              </a:spcBef>
            </a:pPr>
            <a:r>
              <a:rPr sz="1800" b="1" u="heavy" dirty="0">
                <a:uFill>
                  <a:solidFill>
                    <a:srgbClr val="000000"/>
                  </a:solidFill>
                </a:uFill>
                <a:latin typeface="Times New Roman"/>
                <a:cs typeface="Times New Roman"/>
              </a:rPr>
              <a:t>4. </a:t>
            </a:r>
            <a:r>
              <a:rPr sz="1800" b="1" u="heavy" spc="-5" dirty="0">
                <a:uFill>
                  <a:solidFill>
                    <a:srgbClr val="000000"/>
                  </a:solidFill>
                </a:uFill>
                <a:latin typeface="Times New Roman"/>
                <a:cs typeface="Times New Roman"/>
              </a:rPr>
              <a:t>Data</a:t>
            </a:r>
            <a:r>
              <a:rPr sz="1800" b="1" u="heavy" spc="-50" dirty="0">
                <a:uFill>
                  <a:solidFill>
                    <a:srgbClr val="000000"/>
                  </a:solidFill>
                </a:uFill>
                <a:latin typeface="Times New Roman"/>
                <a:cs typeface="Times New Roman"/>
              </a:rPr>
              <a:t> </a:t>
            </a:r>
            <a:r>
              <a:rPr sz="1800" b="1" u="heavy" spc="-5" dirty="0">
                <a:uFill>
                  <a:solidFill>
                    <a:srgbClr val="000000"/>
                  </a:solidFill>
                </a:uFill>
                <a:latin typeface="Times New Roman"/>
                <a:cs typeface="Times New Roman"/>
              </a:rPr>
              <a:t>Collection</a:t>
            </a:r>
            <a:endParaRPr sz="1800">
              <a:latin typeface="Times New Roman"/>
              <a:cs typeface="Times New Roman"/>
            </a:endParaRPr>
          </a:p>
          <a:p>
            <a:pPr marL="12700">
              <a:lnSpc>
                <a:spcPct val="100000"/>
              </a:lnSpc>
              <a:spcBef>
                <a:spcPts val="994"/>
              </a:spcBef>
            </a:pPr>
            <a:r>
              <a:rPr sz="1200" dirty="0">
                <a:latin typeface="Times New Roman"/>
                <a:cs typeface="Times New Roman"/>
              </a:rPr>
              <a:t>1. </a:t>
            </a:r>
            <a:r>
              <a:rPr sz="1200" spc="-5" dirty="0">
                <a:latin typeface="Times New Roman"/>
                <a:cs typeface="Times New Roman"/>
              </a:rPr>
              <a:t>Do you Collect information before purchasing </a:t>
            </a:r>
            <a:r>
              <a:rPr sz="1200" dirty="0">
                <a:latin typeface="Times New Roman"/>
                <a:cs typeface="Times New Roman"/>
              </a:rPr>
              <a:t>the</a:t>
            </a:r>
            <a:r>
              <a:rPr sz="1200" spc="130" dirty="0">
                <a:latin typeface="Times New Roman"/>
                <a:cs typeface="Times New Roman"/>
              </a:rPr>
              <a:t> </a:t>
            </a:r>
            <a:r>
              <a:rPr sz="1200" spc="-5" dirty="0">
                <a:latin typeface="Times New Roman"/>
                <a:cs typeface="Times New Roman"/>
              </a:rPr>
              <a:t>products?</a:t>
            </a:r>
            <a:endParaRPr sz="1200">
              <a:latin typeface="Times New Roman"/>
              <a:cs typeface="Times New Roman"/>
            </a:endParaRPr>
          </a:p>
        </p:txBody>
      </p:sp>
      <p:sp>
        <p:nvSpPr>
          <p:cNvPr id="3" name="object 3"/>
          <p:cNvSpPr txBox="1"/>
          <p:nvPr/>
        </p:nvSpPr>
        <p:spPr>
          <a:xfrm>
            <a:off x="756919" y="4383151"/>
            <a:ext cx="6475095" cy="941705"/>
          </a:xfrm>
          <a:prstGeom prst="rect">
            <a:avLst/>
          </a:prstGeom>
        </p:spPr>
        <p:txBody>
          <a:bodyPr vert="horz" wrap="square" lIns="0" tIns="12700" rIns="0" bIns="0" rtlCol="0">
            <a:spAutoFit/>
          </a:bodyPr>
          <a:lstStyle/>
          <a:p>
            <a:pPr marL="240665" marR="5080" indent="-228600">
              <a:lnSpc>
                <a:spcPct val="144200"/>
              </a:lnSpc>
              <a:spcBef>
                <a:spcPts val="100"/>
              </a:spcBef>
              <a:buFont typeface="Wingdings"/>
              <a:buChar char=""/>
              <a:tabLst>
                <a:tab pos="241300" algn="l"/>
              </a:tabLst>
            </a:pPr>
            <a:r>
              <a:rPr sz="1200" spc="-5" dirty="0">
                <a:latin typeface="Times New Roman"/>
                <a:cs typeface="Times New Roman"/>
              </a:rPr>
              <a:t>Survey results showing that </a:t>
            </a:r>
            <a:r>
              <a:rPr sz="1200" dirty="0">
                <a:latin typeface="Times New Roman"/>
                <a:cs typeface="Times New Roman"/>
              </a:rPr>
              <a:t>95% of </a:t>
            </a:r>
            <a:r>
              <a:rPr sz="1200" spc="-5" dirty="0">
                <a:latin typeface="Times New Roman"/>
                <a:cs typeface="Times New Roman"/>
              </a:rPr>
              <a:t>people collect information before purchasing </a:t>
            </a:r>
            <a:r>
              <a:rPr sz="1200" dirty="0">
                <a:latin typeface="Times New Roman"/>
                <a:cs typeface="Times New Roman"/>
              </a:rPr>
              <a:t>the </a:t>
            </a:r>
            <a:r>
              <a:rPr sz="1200" spc="-5" dirty="0">
                <a:latin typeface="Times New Roman"/>
                <a:cs typeface="Times New Roman"/>
              </a:rPr>
              <a:t>products. Only  few people </a:t>
            </a:r>
            <a:r>
              <a:rPr sz="1200" spc="-10" dirty="0">
                <a:latin typeface="Times New Roman"/>
                <a:cs typeface="Times New Roman"/>
              </a:rPr>
              <a:t>don’t </a:t>
            </a:r>
            <a:r>
              <a:rPr sz="1200" spc="-5" dirty="0">
                <a:latin typeface="Times New Roman"/>
                <a:cs typeface="Times New Roman"/>
              </a:rPr>
              <a:t>bother about info before purchasing</a:t>
            </a:r>
            <a:r>
              <a:rPr sz="1200" spc="60" dirty="0">
                <a:latin typeface="Times New Roman"/>
                <a:cs typeface="Times New Roman"/>
              </a:rPr>
              <a:t> </a:t>
            </a:r>
            <a:r>
              <a:rPr sz="1200" spc="-5" dirty="0">
                <a:latin typeface="Times New Roman"/>
                <a:cs typeface="Times New Roman"/>
              </a:rPr>
              <a:t>product.</a:t>
            </a:r>
            <a:endParaRPr sz="1200">
              <a:latin typeface="Times New Roman"/>
              <a:cs typeface="Times New Roman"/>
            </a:endParaRPr>
          </a:p>
          <a:p>
            <a:pPr>
              <a:lnSpc>
                <a:spcPct val="100000"/>
              </a:lnSpc>
              <a:spcBef>
                <a:spcPts val="5"/>
              </a:spcBef>
            </a:pPr>
            <a:endParaRPr sz="1400">
              <a:latin typeface="Times New Roman"/>
              <a:cs typeface="Times New Roman"/>
            </a:endParaRPr>
          </a:p>
          <a:p>
            <a:pPr marL="62865">
              <a:lnSpc>
                <a:spcPct val="100000"/>
              </a:lnSpc>
              <a:spcBef>
                <a:spcPts val="5"/>
              </a:spcBef>
            </a:pPr>
            <a:r>
              <a:rPr sz="1200" dirty="0">
                <a:latin typeface="Times New Roman"/>
                <a:cs typeface="Times New Roman"/>
              </a:rPr>
              <a:t>2. What </a:t>
            </a:r>
            <a:r>
              <a:rPr sz="1200" spc="-5" dirty="0">
                <a:latin typeface="Times New Roman"/>
                <a:cs typeface="Times New Roman"/>
              </a:rPr>
              <a:t>type </a:t>
            </a:r>
            <a:r>
              <a:rPr sz="1200" dirty="0">
                <a:latin typeface="Times New Roman"/>
                <a:cs typeface="Times New Roman"/>
              </a:rPr>
              <a:t>of </a:t>
            </a:r>
            <a:r>
              <a:rPr sz="1200" spc="-5" dirty="0">
                <a:latin typeface="Times New Roman"/>
                <a:cs typeface="Times New Roman"/>
              </a:rPr>
              <a:t>information will you</a:t>
            </a:r>
            <a:r>
              <a:rPr sz="1200" spc="10" dirty="0">
                <a:latin typeface="Times New Roman"/>
                <a:cs typeface="Times New Roman"/>
              </a:rPr>
              <a:t> </a:t>
            </a:r>
            <a:r>
              <a:rPr sz="1200" spc="-5" dirty="0">
                <a:latin typeface="Times New Roman"/>
                <a:cs typeface="Times New Roman"/>
              </a:rPr>
              <a:t>collect?</a:t>
            </a:r>
            <a:endParaRPr sz="1200">
              <a:latin typeface="Times New Roman"/>
              <a:cs typeface="Times New Roman"/>
            </a:endParaRPr>
          </a:p>
        </p:txBody>
      </p:sp>
      <p:sp>
        <p:nvSpPr>
          <p:cNvPr id="4" name="object 4"/>
          <p:cNvSpPr/>
          <p:nvPr/>
        </p:nvSpPr>
        <p:spPr>
          <a:xfrm>
            <a:off x="1931620" y="5501728"/>
            <a:ext cx="4663038" cy="2197065"/>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528319" y="9360535"/>
            <a:ext cx="6703695" cy="549910"/>
          </a:xfrm>
          <a:prstGeom prst="rect">
            <a:avLst/>
          </a:prstGeom>
        </p:spPr>
        <p:txBody>
          <a:bodyPr vert="horz" wrap="square" lIns="0" tIns="12700" rIns="0" bIns="0" rtlCol="0">
            <a:spAutoFit/>
          </a:bodyPr>
          <a:lstStyle/>
          <a:p>
            <a:pPr marL="279400" marR="5080" indent="-266700">
              <a:lnSpc>
                <a:spcPct val="143300"/>
              </a:lnSpc>
              <a:spcBef>
                <a:spcPts val="100"/>
              </a:spcBef>
              <a:buFont typeface="Wingdings"/>
              <a:buChar char=""/>
              <a:tabLst>
                <a:tab pos="278765" algn="l"/>
                <a:tab pos="279400" algn="l"/>
              </a:tabLst>
            </a:pPr>
            <a:r>
              <a:rPr sz="1200" spc="-5" dirty="0">
                <a:latin typeface="Times New Roman"/>
                <a:cs typeface="Times New Roman"/>
              </a:rPr>
              <a:t>Survey results showing that people who said they collect information before purchasing product they  mainly concern about </a:t>
            </a:r>
            <a:r>
              <a:rPr sz="1200" dirty="0">
                <a:latin typeface="Times New Roman"/>
                <a:cs typeface="Times New Roman"/>
              </a:rPr>
              <a:t>the </a:t>
            </a:r>
            <a:r>
              <a:rPr sz="1200" spc="-5" dirty="0">
                <a:latin typeface="Times New Roman"/>
                <a:cs typeface="Times New Roman"/>
              </a:rPr>
              <a:t>product quality and price least concern about</a:t>
            </a:r>
            <a:r>
              <a:rPr sz="1200" spc="80" dirty="0">
                <a:latin typeface="Times New Roman"/>
                <a:cs typeface="Times New Roman"/>
              </a:rPr>
              <a:t> </a:t>
            </a:r>
            <a:r>
              <a:rPr sz="1200" spc="-5" dirty="0">
                <a:latin typeface="Times New Roman"/>
                <a:cs typeface="Times New Roman"/>
              </a:rPr>
              <a:t>attributes.</a:t>
            </a:r>
            <a:endParaRPr sz="1200">
              <a:latin typeface="Times New Roman"/>
              <a:cs typeface="Times New Roman"/>
            </a:endParaRPr>
          </a:p>
        </p:txBody>
      </p:sp>
      <p:graphicFrame>
        <p:nvGraphicFramePr>
          <p:cNvPr id="6" name="object 6"/>
          <p:cNvGraphicFramePr>
            <a:graphicFrameLocks noGrp="1"/>
          </p:cNvGraphicFramePr>
          <p:nvPr/>
        </p:nvGraphicFramePr>
        <p:xfrm>
          <a:off x="2005457" y="3597910"/>
          <a:ext cx="3542664" cy="563878"/>
        </p:xfrm>
        <a:graphic>
          <a:graphicData uri="http://schemas.openxmlformats.org/drawingml/2006/table">
            <a:tbl>
              <a:tblPr firstRow="1" bandRow="1">
                <a:tableStyleId>{2D5ABB26-0587-4C30-8999-92F81FD0307C}</a:tableStyleId>
              </a:tblPr>
              <a:tblGrid>
                <a:gridCol w="1108710">
                  <a:extLst>
                    <a:ext uri="{9D8B030D-6E8A-4147-A177-3AD203B41FA5}">
                      <a16:colId xmlns:a16="http://schemas.microsoft.com/office/drawing/2014/main" val="20000"/>
                    </a:ext>
                  </a:extLst>
                </a:gridCol>
                <a:gridCol w="1240790">
                  <a:extLst>
                    <a:ext uri="{9D8B030D-6E8A-4147-A177-3AD203B41FA5}">
                      <a16:colId xmlns:a16="http://schemas.microsoft.com/office/drawing/2014/main" val="20001"/>
                    </a:ext>
                  </a:extLst>
                </a:gridCol>
                <a:gridCol w="1193164">
                  <a:extLst>
                    <a:ext uri="{9D8B030D-6E8A-4147-A177-3AD203B41FA5}">
                      <a16:colId xmlns:a16="http://schemas.microsoft.com/office/drawing/2014/main" val="20002"/>
                    </a:ext>
                  </a:extLst>
                </a:gridCol>
              </a:tblGrid>
              <a:tr h="285114">
                <a:tc>
                  <a:txBody>
                    <a:bodyPr/>
                    <a:lstStyle/>
                    <a:p>
                      <a:pPr marL="635" algn="ctr">
                        <a:lnSpc>
                          <a:spcPct val="100000"/>
                        </a:lnSpc>
                      </a:pPr>
                      <a:r>
                        <a:rPr sz="1100" spc="-5" dirty="0">
                          <a:latin typeface="Carlito"/>
                          <a:cs typeface="Carlito"/>
                        </a:rPr>
                        <a:t>Responses</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445" algn="ctr">
                        <a:lnSpc>
                          <a:spcPct val="100000"/>
                        </a:lnSpc>
                      </a:pPr>
                      <a:r>
                        <a:rPr sz="1100" spc="-5" dirty="0">
                          <a:latin typeface="Carlito"/>
                          <a:cs typeface="Carlito"/>
                        </a:rPr>
                        <a:t>Response </a:t>
                      </a:r>
                      <a:r>
                        <a:rPr sz="1100" dirty="0">
                          <a:latin typeface="Carlito"/>
                          <a:cs typeface="Carlito"/>
                        </a:rPr>
                        <a:t>for</a:t>
                      </a:r>
                      <a:r>
                        <a:rPr sz="1100" spc="-30" dirty="0">
                          <a:latin typeface="Carlito"/>
                          <a:cs typeface="Carlito"/>
                        </a:rPr>
                        <a:t> </a:t>
                      </a:r>
                      <a:r>
                        <a:rPr sz="1100" spc="-5" dirty="0">
                          <a:latin typeface="Carlito"/>
                          <a:cs typeface="Carlito"/>
                        </a:rPr>
                        <a:t>'Yes'</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 algn="ctr">
                        <a:lnSpc>
                          <a:spcPct val="100000"/>
                        </a:lnSpc>
                      </a:pPr>
                      <a:r>
                        <a:rPr sz="1100" spc="-5" dirty="0">
                          <a:latin typeface="Carlito"/>
                          <a:cs typeface="Carlito"/>
                        </a:rPr>
                        <a:t>Response </a:t>
                      </a:r>
                      <a:r>
                        <a:rPr sz="1100" dirty="0">
                          <a:latin typeface="Carlito"/>
                          <a:cs typeface="Carlito"/>
                        </a:rPr>
                        <a:t>for</a:t>
                      </a:r>
                      <a:r>
                        <a:rPr sz="1100" spc="-45" dirty="0">
                          <a:latin typeface="Carlito"/>
                          <a:cs typeface="Carlito"/>
                        </a:rPr>
                        <a:t> </a:t>
                      </a:r>
                      <a:r>
                        <a:rPr sz="1100" spc="-5" dirty="0">
                          <a:latin typeface="Carlito"/>
                          <a:cs typeface="Carlito"/>
                        </a:rPr>
                        <a:t>'No'</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278764">
                <a:tc>
                  <a:txBody>
                    <a:bodyPr/>
                    <a:lstStyle/>
                    <a:p>
                      <a:pPr algn="ctr">
                        <a:lnSpc>
                          <a:spcPts val="1295"/>
                        </a:lnSpc>
                      </a:pPr>
                      <a:r>
                        <a:rPr sz="1100" dirty="0">
                          <a:latin typeface="Carlito"/>
                          <a:cs typeface="Carlito"/>
                        </a:rPr>
                        <a:t>50</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ts val="1295"/>
                        </a:lnSpc>
                      </a:pPr>
                      <a:r>
                        <a:rPr sz="1100" dirty="0">
                          <a:latin typeface="Carlito"/>
                          <a:cs typeface="Carlito"/>
                        </a:rPr>
                        <a:t>45</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ts val="1295"/>
                        </a:lnSpc>
                      </a:pPr>
                      <a:r>
                        <a:rPr sz="1100" dirty="0">
                          <a:latin typeface="Carlito"/>
                          <a:cs typeface="Carlito"/>
                        </a:rPr>
                        <a:t>5</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bl>
          </a:graphicData>
        </a:graphic>
      </p:graphicFrame>
      <p:graphicFrame>
        <p:nvGraphicFramePr>
          <p:cNvPr id="7" name="object 7"/>
          <p:cNvGraphicFramePr>
            <a:graphicFrameLocks noGrp="1"/>
          </p:cNvGraphicFramePr>
          <p:nvPr/>
        </p:nvGraphicFramePr>
        <p:xfrm>
          <a:off x="417956" y="8139430"/>
          <a:ext cx="6743700" cy="951865"/>
        </p:xfrm>
        <a:graphic>
          <a:graphicData uri="http://schemas.openxmlformats.org/drawingml/2006/table">
            <a:tbl>
              <a:tblPr firstRow="1" bandRow="1">
                <a:tableStyleId>{2D5ABB26-0587-4C30-8999-92F81FD0307C}</a:tableStyleId>
              </a:tblPr>
              <a:tblGrid>
                <a:gridCol w="1009650">
                  <a:extLst>
                    <a:ext uri="{9D8B030D-6E8A-4147-A177-3AD203B41FA5}">
                      <a16:colId xmlns:a16="http://schemas.microsoft.com/office/drawing/2014/main" val="20000"/>
                    </a:ext>
                  </a:extLst>
                </a:gridCol>
                <a:gridCol w="113030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136650">
                  <a:extLst>
                    <a:ext uri="{9D8B030D-6E8A-4147-A177-3AD203B41FA5}">
                      <a16:colId xmlns:a16="http://schemas.microsoft.com/office/drawing/2014/main" val="20003"/>
                    </a:ext>
                  </a:extLst>
                </a:gridCol>
                <a:gridCol w="1187450">
                  <a:extLst>
                    <a:ext uri="{9D8B030D-6E8A-4147-A177-3AD203B41FA5}">
                      <a16:colId xmlns:a16="http://schemas.microsoft.com/office/drawing/2014/main" val="20004"/>
                    </a:ext>
                  </a:extLst>
                </a:gridCol>
                <a:gridCol w="1193800">
                  <a:extLst>
                    <a:ext uri="{9D8B030D-6E8A-4147-A177-3AD203B41FA5}">
                      <a16:colId xmlns:a16="http://schemas.microsoft.com/office/drawing/2014/main" val="20005"/>
                    </a:ext>
                  </a:extLst>
                </a:gridCol>
              </a:tblGrid>
              <a:tr h="659765">
                <a:tc>
                  <a:txBody>
                    <a:bodyPr/>
                    <a:lstStyle/>
                    <a:p>
                      <a:pPr>
                        <a:lnSpc>
                          <a:spcPct val="100000"/>
                        </a:lnSpc>
                        <a:spcBef>
                          <a:spcPts val="35"/>
                        </a:spcBef>
                      </a:pPr>
                      <a:endParaRPr sz="1200">
                        <a:latin typeface="Times New Roman"/>
                        <a:cs typeface="Times New Roman"/>
                      </a:endParaRPr>
                    </a:p>
                    <a:p>
                      <a:pPr marL="1270" algn="ctr">
                        <a:lnSpc>
                          <a:spcPct val="100000"/>
                        </a:lnSpc>
                      </a:pPr>
                      <a:r>
                        <a:rPr sz="1100" spc="-5" dirty="0">
                          <a:latin typeface="Carlito"/>
                          <a:cs typeface="Carlito"/>
                        </a:rPr>
                        <a:t>Responses</a:t>
                      </a:r>
                      <a:endParaRPr sz="1100">
                        <a:latin typeface="Carlito"/>
                        <a:cs typeface="Carlito"/>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94945">
                        <a:lnSpc>
                          <a:spcPts val="1295"/>
                        </a:lnSpc>
                      </a:pPr>
                      <a:r>
                        <a:rPr sz="1100" spc="-5" dirty="0">
                          <a:latin typeface="Carlito"/>
                          <a:cs typeface="Carlito"/>
                        </a:rPr>
                        <a:t>Response</a:t>
                      </a:r>
                      <a:r>
                        <a:rPr sz="1100" spc="-20" dirty="0">
                          <a:latin typeface="Carlito"/>
                          <a:cs typeface="Carlito"/>
                        </a:rPr>
                        <a:t> </a:t>
                      </a:r>
                      <a:r>
                        <a:rPr sz="1100" dirty="0">
                          <a:latin typeface="Carlito"/>
                          <a:cs typeface="Carlito"/>
                        </a:rPr>
                        <a:t>for</a:t>
                      </a:r>
                      <a:endParaRPr sz="1100">
                        <a:latin typeface="Carlito"/>
                        <a:cs typeface="Carlito"/>
                      </a:endParaRPr>
                    </a:p>
                    <a:p>
                      <a:pPr marL="239395" marR="226695" indent="34925">
                        <a:lnSpc>
                          <a:spcPts val="1450"/>
                        </a:lnSpc>
                        <a:spcBef>
                          <a:spcPts val="60"/>
                        </a:spcBef>
                      </a:pPr>
                      <a:r>
                        <a:rPr sz="1100" spc="-5" dirty="0">
                          <a:latin typeface="Carlito"/>
                          <a:cs typeface="Carlito"/>
                        </a:rPr>
                        <a:t>'Customer  </a:t>
                      </a:r>
                      <a:r>
                        <a:rPr sz="1100" dirty="0">
                          <a:latin typeface="Carlito"/>
                          <a:cs typeface="Carlito"/>
                        </a:rPr>
                        <a:t>Ex</a:t>
                      </a:r>
                      <a:r>
                        <a:rPr sz="1100" spc="-5" dirty="0">
                          <a:latin typeface="Carlito"/>
                          <a:cs typeface="Carlito"/>
                        </a:rPr>
                        <a:t>p</a:t>
                      </a:r>
                      <a:r>
                        <a:rPr sz="1100" dirty="0">
                          <a:latin typeface="Carlito"/>
                          <a:cs typeface="Carlito"/>
                        </a:rPr>
                        <a:t>e</a:t>
                      </a:r>
                      <a:r>
                        <a:rPr sz="1100" spc="-5" dirty="0">
                          <a:latin typeface="Carlito"/>
                          <a:cs typeface="Carlito"/>
                        </a:rPr>
                        <a:t>ri</a:t>
                      </a:r>
                      <a:r>
                        <a:rPr sz="1100" spc="-10" dirty="0">
                          <a:latin typeface="Carlito"/>
                          <a:cs typeface="Carlito"/>
                        </a:rPr>
                        <a:t>e</a:t>
                      </a:r>
                      <a:r>
                        <a:rPr sz="1100" spc="-5" dirty="0">
                          <a:latin typeface="Carlito"/>
                          <a:cs typeface="Carlito"/>
                        </a:rPr>
                        <a:t>n</a:t>
                      </a:r>
                      <a:r>
                        <a:rPr sz="1100" dirty="0">
                          <a:latin typeface="Carlito"/>
                          <a:cs typeface="Carlito"/>
                        </a:rPr>
                        <a:t>ce'</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65430" marR="162560" indent="-93345">
                        <a:lnSpc>
                          <a:spcPct val="109100"/>
                        </a:lnSpc>
                        <a:spcBef>
                          <a:spcPts val="575"/>
                        </a:spcBef>
                      </a:pPr>
                      <a:r>
                        <a:rPr sz="1100" spc="-5" dirty="0">
                          <a:latin typeface="Carlito"/>
                          <a:cs typeface="Carlito"/>
                        </a:rPr>
                        <a:t>Response</a:t>
                      </a:r>
                      <a:r>
                        <a:rPr sz="1100" spc="-65" dirty="0">
                          <a:latin typeface="Carlito"/>
                          <a:cs typeface="Carlito"/>
                        </a:rPr>
                        <a:t> </a:t>
                      </a:r>
                      <a:r>
                        <a:rPr sz="1100" dirty="0">
                          <a:latin typeface="Carlito"/>
                          <a:cs typeface="Carlito"/>
                        </a:rPr>
                        <a:t>for  </a:t>
                      </a:r>
                      <a:r>
                        <a:rPr sz="1100" spc="-5" dirty="0">
                          <a:latin typeface="Carlito"/>
                          <a:cs typeface="Carlito"/>
                        </a:rPr>
                        <a:t>'Quantity'</a:t>
                      </a:r>
                      <a:endParaRPr sz="1100">
                        <a:latin typeface="Carlito"/>
                        <a:cs typeface="Carlito"/>
                      </a:endParaRPr>
                    </a:p>
                  </a:txBody>
                  <a:tcPr marL="0" marR="0" marT="730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2729" marR="187960" indent="-55244">
                        <a:lnSpc>
                          <a:spcPct val="109100"/>
                        </a:lnSpc>
                        <a:spcBef>
                          <a:spcPts val="575"/>
                        </a:spcBef>
                      </a:pPr>
                      <a:r>
                        <a:rPr sz="1100" spc="-5" dirty="0">
                          <a:latin typeface="Carlito"/>
                          <a:cs typeface="Carlito"/>
                        </a:rPr>
                        <a:t>Response</a:t>
                      </a:r>
                      <a:r>
                        <a:rPr sz="1100" spc="-65" dirty="0">
                          <a:latin typeface="Carlito"/>
                          <a:cs typeface="Carlito"/>
                        </a:rPr>
                        <a:t> </a:t>
                      </a:r>
                      <a:r>
                        <a:rPr sz="1100" dirty="0">
                          <a:latin typeface="Carlito"/>
                          <a:cs typeface="Carlito"/>
                        </a:rPr>
                        <a:t>for  </a:t>
                      </a:r>
                      <a:r>
                        <a:rPr sz="1100" spc="-5" dirty="0">
                          <a:latin typeface="Carlito"/>
                          <a:cs typeface="Carlito"/>
                        </a:rPr>
                        <a:t>'Attributes'</a:t>
                      </a:r>
                      <a:endParaRPr sz="1100">
                        <a:latin typeface="Carlito"/>
                        <a:cs typeface="Carlito"/>
                      </a:endParaRPr>
                    </a:p>
                  </a:txBody>
                  <a:tcPr marL="0" marR="0" marT="730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60045" marR="212725" indent="-135890">
                        <a:lnSpc>
                          <a:spcPct val="109100"/>
                        </a:lnSpc>
                        <a:spcBef>
                          <a:spcPts val="575"/>
                        </a:spcBef>
                      </a:pPr>
                      <a:r>
                        <a:rPr sz="1100" spc="-5" dirty="0">
                          <a:latin typeface="Carlito"/>
                          <a:cs typeface="Carlito"/>
                        </a:rPr>
                        <a:t>Response</a:t>
                      </a:r>
                      <a:r>
                        <a:rPr sz="1100" spc="-70" dirty="0">
                          <a:latin typeface="Carlito"/>
                          <a:cs typeface="Carlito"/>
                        </a:rPr>
                        <a:t> </a:t>
                      </a:r>
                      <a:r>
                        <a:rPr sz="1100" dirty="0">
                          <a:latin typeface="Carlito"/>
                          <a:cs typeface="Carlito"/>
                        </a:rPr>
                        <a:t>for  </a:t>
                      </a:r>
                      <a:r>
                        <a:rPr sz="1100" spc="-5" dirty="0">
                          <a:latin typeface="Carlito"/>
                          <a:cs typeface="Carlito"/>
                        </a:rPr>
                        <a:t>'Quality'</a:t>
                      </a:r>
                      <a:endParaRPr sz="1100">
                        <a:latin typeface="Carlito"/>
                        <a:cs typeface="Carlito"/>
                      </a:endParaRPr>
                    </a:p>
                  </a:txBody>
                  <a:tcPr marL="0" marR="0" marT="730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24815" marR="216535" indent="-198120">
                        <a:lnSpc>
                          <a:spcPct val="109100"/>
                        </a:lnSpc>
                        <a:spcBef>
                          <a:spcPts val="575"/>
                        </a:spcBef>
                      </a:pPr>
                      <a:r>
                        <a:rPr sz="1100" spc="-5" dirty="0">
                          <a:latin typeface="Carlito"/>
                          <a:cs typeface="Carlito"/>
                        </a:rPr>
                        <a:t>Response</a:t>
                      </a:r>
                      <a:r>
                        <a:rPr sz="1100" spc="-70" dirty="0">
                          <a:latin typeface="Carlito"/>
                          <a:cs typeface="Carlito"/>
                        </a:rPr>
                        <a:t> </a:t>
                      </a:r>
                      <a:r>
                        <a:rPr sz="1100" dirty="0">
                          <a:latin typeface="Carlito"/>
                          <a:cs typeface="Carlito"/>
                        </a:rPr>
                        <a:t>for  </a:t>
                      </a:r>
                      <a:r>
                        <a:rPr sz="1100" spc="-5" dirty="0">
                          <a:latin typeface="Carlito"/>
                          <a:cs typeface="Carlito"/>
                        </a:rPr>
                        <a:t>'Price'</a:t>
                      </a:r>
                      <a:endParaRPr sz="1100">
                        <a:latin typeface="Carlito"/>
                        <a:cs typeface="Carlito"/>
                      </a:endParaRPr>
                    </a:p>
                  </a:txBody>
                  <a:tcPr marL="0" marR="0" marT="730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292100">
                <a:tc>
                  <a:txBody>
                    <a:bodyPr/>
                    <a:lstStyle/>
                    <a:p>
                      <a:pPr marL="635" algn="ctr">
                        <a:lnSpc>
                          <a:spcPts val="1295"/>
                        </a:lnSpc>
                      </a:pPr>
                      <a:r>
                        <a:rPr sz="1100" dirty="0">
                          <a:latin typeface="Carlito"/>
                          <a:cs typeface="Carlito"/>
                        </a:rPr>
                        <a:t>50</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ts val="1295"/>
                        </a:lnSpc>
                      </a:pPr>
                      <a:r>
                        <a:rPr sz="1100" dirty="0">
                          <a:latin typeface="Carlito"/>
                          <a:cs typeface="Carlito"/>
                        </a:rPr>
                        <a:t>11</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295"/>
                        </a:lnSpc>
                      </a:pPr>
                      <a:r>
                        <a:rPr sz="1100" dirty="0">
                          <a:latin typeface="Carlito"/>
                          <a:cs typeface="Carlito"/>
                        </a:rPr>
                        <a:t>5</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295"/>
                        </a:lnSpc>
                      </a:pPr>
                      <a:r>
                        <a:rPr sz="1100" dirty="0">
                          <a:latin typeface="Carlito"/>
                          <a:cs typeface="Carlito"/>
                        </a:rPr>
                        <a:t>5</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70" algn="ctr">
                        <a:lnSpc>
                          <a:spcPts val="1295"/>
                        </a:lnSpc>
                      </a:pPr>
                      <a:r>
                        <a:rPr sz="1100" dirty="0">
                          <a:latin typeface="Carlito"/>
                          <a:cs typeface="Carlito"/>
                        </a:rPr>
                        <a:t>16</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ts val="1295"/>
                        </a:lnSpc>
                      </a:pPr>
                      <a:r>
                        <a:rPr sz="1100" dirty="0">
                          <a:latin typeface="Carlito"/>
                          <a:cs typeface="Carlito"/>
                        </a:rPr>
                        <a:t>13</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bl>
          </a:graphicData>
        </a:graphic>
      </p:graphicFrame>
      <p:sp>
        <p:nvSpPr>
          <p:cNvPr id="8" name="object 8"/>
          <p:cNvSpPr/>
          <p:nvPr/>
        </p:nvSpPr>
        <p:spPr>
          <a:xfrm>
            <a:off x="1692976" y="1431621"/>
            <a:ext cx="4612254" cy="2077568"/>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07199" y="527431"/>
            <a:ext cx="280606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3. </a:t>
            </a:r>
            <a:r>
              <a:rPr sz="1200" spc="-5" dirty="0">
                <a:latin typeface="Times New Roman"/>
                <a:cs typeface="Times New Roman"/>
              </a:rPr>
              <a:t>Did you ever purchase from an </a:t>
            </a:r>
            <a:r>
              <a:rPr sz="1200" dirty="0">
                <a:latin typeface="Times New Roman"/>
                <a:cs typeface="Times New Roman"/>
              </a:rPr>
              <a:t>online</a:t>
            </a:r>
            <a:r>
              <a:rPr sz="1200" spc="35" dirty="0">
                <a:latin typeface="Times New Roman"/>
                <a:cs typeface="Times New Roman"/>
              </a:rPr>
              <a:t> </a:t>
            </a:r>
            <a:r>
              <a:rPr sz="1200" spc="-5" dirty="0">
                <a:latin typeface="Times New Roman"/>
                <a:cs typeface="Times New Roman"/>
              </a:rPr>
              <a:t>site?</a:t>
            </a:r>
            <a:endParaRPr sz="1200">
              <a:latin typeface="Times New Roman"/>
              <a:cs typeface="Times New Roman"/>
            </a:endParaRPr>
          </a:p>
        </p:txBody>
      </p:sp>
      <p:sp>
        <p:nvSpPr>
          <p:cNvPr id="3" name="object 3"/>
          <p:cNvSpPr/>
          <p:nvPr/>
        </p:nvSpPr>
        <p:spPr>
          <a:xfrm>
            <a:off x="1931610" y="792674"/>
            <a:ext cx="4200898" cy="197432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56919" y="3549524"/>
            <a:ext cx="6471285" cy="939800"/>
          </a:xfrm>
          <a:prstGeom prst="rect">
            <a:avLst/>
          </a:prstGeom>
        </p:spPr>
        <p:txBody>
          <a:bodyPr vert="horz" wrap="square" lIns="0" tIns="12700" rIns="0" bIns="0" rtlCol="0">
            <a:spAutoFit/>
          </a:bodyPr>
          <a:lstStyle/>
          <a:p>
            <a:pPr marL="240665" marR="5080" indent="-228600">
              <a:lnSpc>
                <a:spcPct val="143300"/>
              </a:lnSpc>
              <a:spcBef>
                <a:spcPts val="100"/>
              </a:spcBef>
              <a:buSzPct val="91666"/>
              <a:buFont typeface="Wingdings"/>
              <a:buChar char=""/>
              <a:tabLst>
                <a:tab pos="241300" algn="l"/>
              </a:tabLst>
            </a:pPr>
            <a:r>
              <a:rPr sz="1200" spc="-5" dirty="0">
                <a:latin typeface="Times New Roman"/>
                <a:cs typeface="Times New Roman"/>
              </a:rPr>
              <a:t>Question asked </a:t>
            </a:r>
            <a:r>
              <a:rPr sz="1200" dirty="0">
                <a:latin typeface="Times New Roman"/>
                <a:cs typeface="Times New Roman"/>
              </a:rPr>
              <a:t>to most of </a:t>
            </a:r>
            <a:r>
              <a:rPr sz="1200" spc="-5" dirty="0">
                <a:latin typeface="Times New Roman"/>
                <a:cs typeface="Times New Roman"/>
              </a:rPr>
              <a:t>young people and </a:t>
            </a:r>
            <a:r>
              <a:rPr sz="1200" dirty="0">
                <a:latin typeface="Times New Roman"/>
                <a:cs typeface="Times New Roman"/>
              </a:rPr>
              <a:t>81% </a:t>
            </a:r>
            <a:r>
              <a:rPr sz="1200" spc="-5" dirty="0">
                <a:latin typeface="Times New Roman"/>
                <a:cs typeface="Times New Roman"/>
              </a:rPr>
              <a:t>people said they </a:t>
            </a:r>
            <a:r>
              <a:rPr sz="1200" dirty="0">
                <a:latin typeface="Times New Roman"/>
                <a:cs typeface="Times New Roman"/>
              </a:rPr>
              <a:t>buy </a:t>
            </a:r>
            <a:r>
              <a:rPr sz="1200" spc="-5" dirty="0">
                <a:latin typeface="Times New Roman"/>
                <a:cs typeface="Times New Roman"/>
              </a:rPr>
              <a:t>from </a:t>
            </a:r>
            <a:r>
              <a:rPr sz="1200" dirty="0">
                <a:latin typeface="Times New Roman"/>
                <a:cs typeface="Times New Roman"/>
              </a:rPr>
              <a:t>online site </a:t>
            </a:r>
            <a:r>
              <a:rPr sz="1200" spc="-5" dirty="0">
                <a:latin typeface="Times New Roman"/>
                <a:cs typeface="Times New Roman"/>
              </a:rPr>
              <a:t>and </a:t>
            </a:r>
            <a:r>
              <a:rPr sz="1200" dirty="0">
                <a:latin typeface="Times New Roman"/>
                <a:cs typeface="Times New Roman"/>
              </a:rPr>
              <a:t>only </a:t>
            </a:r>
            <a:r>
              <a:rPr sz="1200" spc="-5" dirty="0">
                <a:latin typeface="Times New Roman"/>
                <a:cs typeface="Times New Roman"/>
              </a:rPr>
              <a:t>few  people said they never purchased from </a:t>
            </a:r>
            <a:r>
              <a:rPr sz="1200" dirty="0">
                <a:latin typeface="Times New Roman"/>
                <a:cs typeface="Times New Roman"/>
              </a:rPr>
              <a:t>online </a:t>
            </a:r>
            <a:r>
              <a:rPr sz="1200" spc="-5" dirty="0">
                <a:latin typeface="Times New Roman"/>
                <a:cs typeface="Times New Roman"/>
              </a:rPr>
              <a:t>because </a:t>
            </a:r>
            <a:r>
              <a:rPr sz="1200" dirty="0">
                <a:latin typeface="Times New Roman"/>
                <a:cs typeface="Times New Roman"/>
              </a:rPr>
              <a:t>of </a:t>
            </a:r>
            <a:r>
              <a:rPr sz="1200" spc="-5" dirty="0">
                <a:latin typeface="Times New Roman"/>
                <a:cs typeface="Times New Roman"/>
              </a:rPr>
              <a:t>reliability</a:t>
            </a:r>
            <a:r>
              <a:rPr sz="1200" spc="65" dirty="0">
                <a:latin typeface="Times New Roman"/>
                <a:cs typeface="Times New Roman"/>
              </a:rPr>
              <a:t> </a:t>
            </a:r>
            <a:r>
              <a:rPr sz="1200" spc="-5" dirty="0">
                <a:latin typeface="Times New Roman"/>
                <a:cs typeface="Times New Roman"/>
              </a:rPr>
              <a:t>issues.</a:t>
            </a:r>
            <a:endParaRPr sz="1200">
              <a:latin typeface="Times New Roman"/>
              <a:cs typeface="Times New Roman"/>
            </a:endParaRPr>
          </a:p>
          <a:p>
            <a:pPr>
              <a:lnSpc>
                <a:spcPct val="100000"/>
              </a:lnSpc>
              <a:spcBef>
                <a:spcPts val="20"/>
              </a:spcBef>
            </a:pPr>
            <a:endParaRPr sz="1400">
              <a:latin typeface="Times New Roman"/>
              <a:cs typeface="Times New Roman"/>
            </a:endParaRPr>
          </a:p>
          <a:p>
            <a:pPr marL="62865">
              <a:lnSpc>
                <a:spcPct val="100000"/>
              </a:lnSpc>
            </a:pPr>
            <a:r>
              <a:rPr sz="1200" dirty="0">
                <a:latin typeface="Times New Roman"/>
                <a:cs typeface="Times New Roman"/>
              </a:rPr>
              <a:t>4. </a:t>
            </a:r>
            <a:r>
              <a:rPr sz="1200" spc="-10" dirty="0">
                <a:latin typeface="Times New Roman"/>
                <a:cs typeface="Times New Roman"/>
              </a:rPr>
              <a:t>If </a:t>
            </a:r>
            <a:r>
              <a:rPr sz="1200" spc="-5" dirty="0">
                <a:latin typeface="Times New Roman"/>
                <a:cs typeface="Times New Roman"/>
              </a:rPr>
              <a:t>yes, then what type </a:t>
            </a:r>
            <a:r>
              <a:rPr sz="1200" dirty="0">
                <a:latin typeface="Times New Roman"/>
                <a:cs typeface="Times New Roman"/>
              </a:rPr>
              <a:t>of </a:t>
            </a:r>
            <a:r>
              <a:rPr sz="1200" spc="-5" dirty="0">
                <a:latin typeface="Times New Roman"/>
                <a:cs typeface="Times New Roman"/>
              </a:rPr>
              <a:t>product </a:t>
            </a:r>
            <a:r>
              <a:rPr sz="1200" dirty="0">
                <a:latin typeface="Times New Roman"/>
                <a:cs typeface="Times New Roman"/>
              </a:rPr>
              <a:t>/ </a:t>
            </a:r>
            <a:r>
              <a:rPr sz="1200" spc="-5" dirty="0">
                <a:latin typeface="Times New Roman"/>
                <a:cs typeface="Times New Roman"/>
              </a:rPr>
              <a:t>services </a:t>
            </a:r>
            <a:r>
              <a:rPr sz="1200" dirty="0">
                <a:latin typeface="Times New Roman"/>
                <a:cs typeface="Times New Roman"/>
              </a:rPr>
              <a:t>did </a:t>
            </a:r>
            <a:r>
              <a:rPr sz="1200" spc="-5" dirty="0">
                <a:latin typeface="Times New Roman"/>
                <a:cs typeface="Times New Roman"/>
              </a:rPr>
              <a:t>you purchase</a:t>
            </a:r>
            <a:r>
              <a:rPr sz="1200" spc="90" dirty="0">
                <a:latin typeface="Times New Roman"/>
                <a:cs typeface="Times New Roman"/>
              </a:rPr>
              <a:t> </a:t>
            </a:r>
            <a:r>
              <a:rPr sz="1200" spc="-5" dirty="0">
                <a:latin typeface="Times New Roman"/>
                <a:cs typeface="Times New Roman"/>
              </a:rPr>
              <a:t>online?</a:t>
            </a:r>
            <a:endParaRPr sz="1200">
              <a:latin typeface="Times New Roman"/>
              <a:cs typeface="Times New Roman"/>
            </a:endParaRPr>
          </a:p>
        </p:txBody>
      </p:sp>
      <p:sp>
        <p:nvSpPr>
          <p:cNvPr id="5" name="object 5"/>
          <p:cNvSpPr/>
          <p:nvPr/>
        </p:nvSpPr>
        <p:spPr>
          <a:xfrm>
            <a:off x="1459813" y="4664392"/>
            <a:ext cx="4290555" cy="2846832"/>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691387" y="7897368"/>
            <a:ext cx="626110" cy="194310"/>
          </a:xfrm>
          <a:prstGeom prst="rect">
            <a:avLst/>
          </a:prstGeom>
        </p:spPr>
        <p:txBody>
          <a:bodyPr vert="horz" wrap="square" lIns="0" tIns="13335" rIns="0" bIns="0" rtlCol="0">
            <a:spAutoFit/>
          </a:bodyPr>
          <a:lstStyle/>
          <a:p>
            <a:pPr marL="12700">
              <a:lnSpc>
                <a:spcPct val="100000"/>
              </a:lnSpc>
              <a:spcBef>
                <a:spcPts val="105"/>
              </a:spcBef>
            </a:pPr>
            <a:r>
              <a:rPr sz="1100" spc="-5" dirty="0">
                <a:latin typeface="Carlito"/>
                <a:cs typeface="Carlito"/>
              </a:rPr>
              <a:t>Responses</a:t>
            </a:r>
            <a:endParaRPr sz="1100">
              <a:latin typeface="Carlito"/>
              <a:cs typeface="Carlito"/>
            </a:endParaRPr>
          </a:p>
        </p:txBody>
      </p:sp>
      <p:sp>
        <p:nvSpPr>
          <p:cNvPr id="7" name="object 7"/>
          <p:cNvSpPr txBox="1"/>
          <p:nvPr/>
        </p:nvSpPr>
        <p:spPr>
          <a:xfrm>
            <a:off x="1691119" y="7791450"/>
            <a:ext cx="768350" cy="391160"/>
          </a:xfrm>
          <a:prstGeom prst="rect">
            <a:avLst/>
          </a:prstGeom>
        </p:spPr>
        <p:txBody>
          <a:bodyPr vert="horz" wrap="square" lIns="0" tIns="12065" rIns="0" bIns="0" rtlCol="0">
            <a:spAutoFit/>
          </a:bodyPr>
          <a:lstStyle/>
          <a:p>
            <a:pPr marL="71755" marR="5080" indent="-59690">
              <a:lnSpc>
                <a:spcPct val="109100"/>
              </a:lnSpc>
              <a:spcBef>
                <a:spcPts val="95"/>
              </a:spcBef>
            </a:pPr>
            <a:r>
              <a:rPr sz="1100" spc="-5" dirty="0">
                <a:latin typeface="Carlito"/>
                <a:cs typeface="Carlito"/>
              </a:rPr>
              <a:t>Response</a:t>
            </a:r>
            <a:r>
              <a:rPr sz="1100" spc="-65" dirty="0">
                <a:latin typeface="Carlito"/>
                <a:cs typeface="Carlito"/>
              </a:rPr>
              <a:t> </a:t>
            </a:r>
            <a:r>
              <a:rPr sz="1100" dirty="0">
                <a:latin typeface="Carlito"/>
                <a:cs typeface="Carlito"/>
              </a:rPr>
              <a:t>for  </a:t>
            </a:r>
            <a:r>
              <a:rPr sz="1100" spc="-5" dirty="0">
                <a:latin typeface="Carlito"/>
                <a:cs typeface="Carlito"/>
              </a:rPr>
              <a:t>'Electronic'</a:t>
            </a:r>
            <a:endParaRPr sz="1100">
              <a:latin typeface="Carlito"/>
              <a:cs typeface="Carlito"/>
            </a:endParaRPr>
          </a:p>
        </p:txBody>
      </p:sp>
      <p:sp>
        <p:nvSpPr>
          <p:cNvPr id="8" name="object 8"/>
          <p:cNvSpPr txBox="1"/>
          <p:nvPr/>
        </p:nvSpPr>
        <p:spPr>
          <a:xfrm>
            <a:off x="2799079" y="7791450"/>
            <a:ext cx="767715" cy="391160"/>
          </a:xfrm>
          <a:prstGeom prst="rect">
            <a:avLst/>
          </a:prstGeom>
        </p:spPr>
        <p:txBody>
          <a:bodyPr vert="horz" wrap="square" lIns="0" tIns="12065" rIns="0" bIns="0" rtlCol="0">
            <a:spAutoFit/>
          </a:bodyPr>
          <a:lstStyle/>
          <a:p>
            <a:pPr marL="179705" marR="5080" indent="-167640">
              <a:lnSpc>
                <a:spcPct val="109100"/>
              </a:lnSpc>
              <a:spcBef>
                <a:spcPts val="95"/>
              </a:spcBef>
            </a:pPr>
            <a:r>
              <a:rPr sz="1100" spc="-5" dirty="0">
                <a:latin typeface="Carlito"/>
                <a:cs typeface="Carlito"/>
              </a:rPr>
              <a:t>Response</a:t>
            </a:r>
            <a:r>
              <a:rPr sz="1100" spc="-70" dirty="0">
                <a:latin typeface="Carlito"/>
                <a:cs typeface="Carlito"/>
              </a:rPr>
              <a:t> </a:t>
            </a:r>
            <a:r>
              <a:rPr sz="1100" dirty="0">
                <a:latin typeface="Carlito"/>
                <a:cs typeface="Carlito"/>
              </a:rPr>
              <a:t>for  </a:t>
            </a:r>
            <a:r>
              <a:rPr sz="1100" spc="-5" dirty="0">
                <a:latin typeface="Carlito"/>
                <a:cs typeface="Carlito"/>
              </a:rPr>
              <a:t>'Books'</a:t>
            </a:r>
            <a:endParaRPr sz="1100">
              <a:latin typeface="Carlito"/>
              <a:cs typeface="Carlito"/>
            </a:endParaRPr>
          </a:p>
        </p:txBody>
      </p:sp>
      <p:sp>
        <p:nvSpPr>
          <p:cNvPr id="9" name="object 9"/>
          <p:cNvSpPr txBox="1"/>
          <p:nvPr/>
        </p:nvSpPr>
        <p:spPr>
          <a:xfrm>
            <a:off x="3811015" y="7791450"/>
            <a:ext cx="969644" cy="391160"/>
          </a:xfrm>
          <a:prstGeom prst="rect">
            <a:avLst/>
          </a:prstGeom>
        </p:spPr>
        <p:txBody>
          <a:bodyPr vert="horz" wrap="square" lIns="0" tIns="12065" rIns="0" bIns="0" rtlCol="0">
            <a:spAutoFit/>
          </a:bodyPr>
          <a:lstStyle/>
          <a:p>
            <a:pPr marL="12700" marR="5080" indent="99060">
              <a:lnSpc>
                <a:spcPct val="109100"/>
              </a:lnSpc>
              <a:spcBef>
                <a:spcPts val="95"/>
              </a:spcBef>
            </a:pPr>
            <a:r>
              <a:rPr sz="1100" spc="-5" dirty="0">
                <a:latin typeface="Carlito"/>
                <a:cs typeface="Carlito"/>
              </a:rPr>
              <a:t>Response </a:t>
            </a:r>
            <a:r>
              <a:rPr sz="1100" dirty="0">
                <a:latin typeface="Carlito"/>
                <a:cs typeface="Carlito"/>
              </a:rPr>
              <a:t>for  </a:t>
            </a:r>
            <a:r>
              <a:rPr sz="1100" spc="-5" dirty="0">
                <a:latin typeface="Carlito"/>
                <a:cs typeface="Carlito"/>
              </a:rPr>
              <a:t>'Travel</a:t>
            </a:r>
            <a:r>
              <a:rPr sz="1100" spc="-50" dirty="0">
                <a:latin typeface="Carlito"/>
                <a:cs typeface="Carlito"/>
              </a:rPr>
              <a:t> </a:t>
            </a:r>
            <a:r>
              <a:rPr sz="1100" spc="-5" dirty="0">
                <a:latin typeface="Carlito"/>
                <a:cs typeface="Carlito"/>
              </a:rPr>
              <a:t>Products'</a:t>
            </a:r>
            <a:endParaRPr sz="1100">
              <a:latin typeface="Carlito"/>
              <a:cs typeface="Carlito"/>
            </a:endParaRPr>
          </a:p>
        </p:txBody>
      </p:sp>
      <p:sp>
        <p:nvSpPr>
          <p:cNvPr id="10" name="object 10"/>
          <p:cNvSpPr txBox="1"/>
          <p:nvPr/>
        </p:nvSpPr>
        <p:spPr>
          <a:xfrm>
            <a:off x="5072888" y="7700009"/>
            <a:ext cx="766445" cy="391160"/>
          </a:xfrm>
          <a:prstGeom prst="rect">
            <a:avLst/>
          </a:prstGeom>
        </p:spPr>
        <p:txBody>
          <a:bodyPr vert="horz" wrap="square" lIns="0" tIns="12065" rIns="0" bIns="0" rtlCol="0">
            <a:spAutoFit/>
          </a:bodyPr>
          <a:lstStyle/>
          <a:p>
            <a:pPr marL="147955" marR="5080" indent="-135890">
              <a:lnSpc>
                <a:spcPct val="109100"/>
              </a:lnSpc>
              <a:spcBef>
                <a:spcPts val="95"/>
              </a:spcBef>
            </a:pPr>
            <a:r>
              <a:rPr sz="1100" spc="-5" dirty="0">
                <a:latin typeface="Carlito"/>
                <a:cs typeface="Carlito"/>
              </a:rPr>
              <a:t>Response</a:t>
            </a:r>
            <a:r>
              <a:rPr sz="1100" spc="-65" dirty="0">
                <a:latin typeface="Carlito"/>
                <a:cs typeface="Carlito"/>
              </a:rPr>
              <a:t> </a:t>
            </a:r>
            <a:r>
              <a:rPr sz="1100" spc="-5" dirty="0">
                <a:latin typeface="Carlito"/>
                <a:cs typeface="Carlito"/>
              </a:rPr>
              <a:t>for  'Fashion</a:t>
            </a:r>
            <a:endParaRPr sz="1100">
              <a:latin typeface="Carlito"/>
              <a:cs typeface="Carlito"/>
            </a:endParaRPr>
          </a:p>
        </p:txBody>
      </p:sp>
      <p:sp>
        <p:nvSpPr>
          <p:cNvPr id="11" name="object 11"/>
          <p:cNvSpPr txBox="1"/>
          <p:nvPr/>
        </p:nvSpPr>
        <p:spPr>
          <a:xfrm>
            <a:off x="6208267" y="7700009"/>
            <a:ext cx="880110" cy="391160"/>
          </a:xfrm>
          <a:prstGeom prst="rect">
            <a:avLst/>
          </a:prstGeom>
        </p:spPr>
        <p:txBody>
          <a:bodyPr vert="horz" wrap="square" lIns="0" tIns="12065" rIns="0" bIns="0" rtlCol="0">
            <a:spAutoFit/>
          </a:bodyPr>
          <a:lstStyle/>
          <a:p>
            <a:pPr marL="12700" marR="5080" indent="54610">
              <a:lnSpc>
                <a:spcPct val="109100"/>
              </a:lnSpc>
              <a:spcBef>
                <a:spcPts val="95"/>
              </a:spcBef>
            </a:pPr>
            <a:r>
              <a:rPr sz="1100" spc="-5" dirty="0">
                <a:latin typeface="Carlito"/>
                <a:cs typeface="Carlito"/>
              </a:rPr>
              <a:t>Response </a:t>
            </a:r>
            <a:r>
              <a:rPr sz="1100" dirty="0">
                <a:latin typeface="Carlito"/>
                <a:cs typeface="Carlito"/>
              </a:rPr>
              <a:t>for  </a:t>
            </a:r>
            <a:r>
              <a:rPr sz="1100" spc="-5" dirty="0">
                <a:latin typeface="Carlito"/>
                <a:cs typeface="Carlito"/>
              </a:rPr>
              <a:t>'</a:t>
            </a:r>
            <a:r>
              <a:rPr sz="1100" dirty="0">
                <a:latin typeface="Carlito"/>
                <a:cs typeface="Carlito"/>
              </a:rPr>
              <a:t>K</a:t>
            </a:r>
            <a:r>
              <a:rPr sz="1100" spc="-5" dirty="0">
                <a:latin typeface="Carlito"/>
                <a:cs typeface="Carlito"/>
              </a:rPr>
              <a:t>i</a:t>
            </a:r>
            <a:r>
              <a:rPr sz="1100" dirty="0">
                <a:latin typeface="Carlito"/>
                <a:cs typeface="Carlito"/>
              </a:rPr>
              <a:t>tc</a:t>
            </a:r>
            <a:r>
              <a:rPr sz="1100" spc="-5" dirty="0">
                <a:latin typeface="Carlito"/>
                <a:cs typeface="Carlito"/>
              </a:rPr>
              <a:t>h</a:t>
            </a:r>
            <a:r>
              <a:rPr sz="1100" spc="-10" dirty="0">
                <a:latin typeface="Carlito"/>
                <a:cs typeface="Carlito"/>
              </a:rPr>
              <a:t>e</a:t>
            </a:r>
            <a:r>
              <a:rPr sz="1100" spc="-5" dirty="0">
                <a:latin typeface="Carlito"/>
                <a:cs typeface="Carlito"/>
              </a:rPr>
              <a:t>n</a:t>
            </a:r>
            <a:r>
              <a:rPr sz="1100" spc="5" dirty="0">
                <a:latin typeface="Carlito"/>
                <a:cs typeface="Carlito"/>
              </a:rPr>
              <a:t>/</a:t>
            </a:r>
            <a:r>
              <a:rPr sz="1100" spc="-5" dirty="0">
                <a:latin typeface="Carlito"/>
                <a:cs typeface="Carlito"/>
              </a:rPr>
              <a:t>H</a:t>
            </a:r>
            <a:r>
              <a:rPr sz="1100" spc="-10" dirty="0">
                <a:latin typeface="Carlito"/>
                <a:cs typeface="Carlito"/>
              </a:rPr>
              <a:t>o</a:t>
            </a:r>
            <a:r>
              <a:rPr sz="1100" spc="5" dirty="0">
                <a:latin typeface="Carlito"/>
                <a:cs typeface="Carlito"/>
              </a:rPr>
              <a:t>m</a:t>
            </a:r>
            <a:r>
              <a:rPr sz="1100" dirty="0">
                <a:latin typeface="Carlito"/>
                <a:cs typeface="Carlito"/>
              </a:rPr>
              <a:t>e</a:t>
            </a:r>
            <a:endParaRPr sz="1100">
              <a:latin typeface="Carlito"/>
              <a:cs typeface="Carlito"/>
            </a:endParaRPr>
          </a:p>
        </p:txBody>
      </p:sp>
      <p:sp>
        <p:nvSpPr>
          <p:cNvPr id="12" name="object 12"/>
          <p:cNvSpPr txBox="1"/>
          <p:nvPr/>
        </p:nvSpPr>
        <p:spPr>
          <a:xfrm>
            <a:off x="4269740" y="8941308"/>
            <a:ext cx="352425" cy="194310"/>
          </a:xfrm>
          <a:prstGeom prst="rect">
            <a:avLst/>
          </a:prstGeom>
        </p:spPr>
        <p:txBody>
          <a:bodyPr vert="horz" wrap="square" lIns="0" tIns="13335" rIns="0" bIns="0" rtlCol="0">
            <a:spAutoFit/>
          </a:bodyPr>
          <a:lstStyle/>
          <a:p>
            <a:pPr marL="12700">
              <a:lnSpc>
                <a:spcPct val="100000"/>
              </a:lnSpc>
              <a:spcBef>
                <a:spcPts val="105"/>
              </a:spcBef>
            </a:pPr>
            <a:r>
              <a:rPr sz="1100" spc="-5" dirty="0">
                <a:latin typeface="Carlito"/>
                <a:cs typeface="Carlito"/>
              </a:rPr>
              <a:t>'Gifts'</a:t>
            </a:r>
            <a:endParaRPr sz="1100">
              <a:latin typeface="Carlito"/>
              <a:cs typeface="Carlito"/>
            </a:endParaRPr>
          </a:p>
        </p:txBody>
      </p:sp>
      <p:sp>
        <p:nvSpPr>
          <p:cNvPr id="13" name="object 13"/>
          <p:cNvSpPr/>
          <p:nvPr/>
        </p:nvSpPr>
        <p:spPr>
          <a:xfrm>
            <a:off x="304291" y="304800"/>
            <a:ext cx="6951345" cy="10082530"/>
          </a:xfrm>
          <a:custGeom>
            <a:avLst/>
            <a:gdLst/>
            <a:ahLst/>
            <a:cxnLst/>
            <a:rect l="l" t="t" r="r" b="b"/>
            <a:pathLst>
              <a:path w="6951345" h="10082530">
                <a:moveTo>
                  <a:pt x="191134" y="7426198"/>
                </a:moveTo>
                <a:lnTo>
                  <a:pt x="6940931" y="7426198"/>
                </a:lnTo>
              </a:path>
              <a:path w="6951345" h="10082530">
                <a:moveTo>
                  <a:pt x="191134" y="9038463"/>
                </a:moveTo>
                <a:lnTo>
                  <a:pt x="4737481" y="9038463"/>
                </a:lnTo>
              </a:path>
              <a:path w="6951345" h="10082530">
                <a:moveTo>
                  <a:pt x="191134" y="9330563"/>
                </a:moveTo>
                <a:lnTo>
                  <a:pt x="4737481" y="9330563"/>
                </a:lnTo>
              </a:path>
              <a:path w="6951345" h="10082530">
                <a:moveTo>
                  <a:pt x="194183" y="7423150"/>
                </a:moveTo>
                <a:lnTo>
                  <a:pt x="194183" y="9333611"/>
                </a:lnTo>
              </a:path>
              <a:path w="6951345" h="10082530">
                <a:moveTo>
                  <a:pt x="1203833" y="7423150"/>
                </a:moveTo>
                <a:lnTo>
                  <a:pt x="1203833" y="8375015"/>
                </a:lnTo>
              </a:path>
              <a:path w="6951345" h="10082530">
                <a:moveTo>
                  <a:pt x="2334133" y="7423150"/>
                </a:moveTo>
                <a:lnTo>
                  <a:pt x="2334133" y="8375015"/>
                </a:lnTo>
              </a:path>
              <a:path w="6951345" h="10082530">
                <a:moveTo>
                  <a:pt x="3419983" y="7423150"/>
                </a:moveTo>
                <a:lnTo>
                  <a:pt x="3419983" y="8375015"/>
                </a:lnTo>
              </a:path>
              <a:path w="6951345" h="10082530">
                <a:moveTo>
                  <a:pt x="4556633" y="7423150"/>
                </a:moveTo>
                <a:lnTo>
                  <a:pt x="4556633" y="8375015"/>
                </a:lnTo>
              </a:path>
              <a:path w="6951345" h="10082530">
                <a:moveTo>
                  <a:pt x="5744083" y="7423150"/>
                </a:moveTo>
                <a:lnTo>
                  <a:pt x="5744083" y="8375015"/>
                </a:lnTo>
              </a:path>
              <a:path w="6951345" h="10082530">
                <a:moveTo>
                  <a:pt x="6937883" y="7429246"/>
                </a:moveTo>
                <a:lnTo>
                  <a:pt x="6937883" y="8381110"/>
                </a:lnTo>
              </a:path>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graphicFrame>
        <p:nvGraphicFramePr>
          <p:cNvPr id="14" name="object 14"/>
          <p:cNvGraphicFramePr>
            <a:graphicFrameLocks noGrp="1"/>
          </p:cNvGraphicFramePr>
          <p:nvPr/>
        </p:nvGraphicFramePr>
        <p:xfrm>
          <a:off x="496188" y="8129543"/>
          <a:ext cx="6756399" cy="1961399"/>
        </p:xfrm>
        <a:graphic>
          <a:graphicData uri="http://schemas.openxmlformats.org/drawingml/2006/table">
            <a:tbl>
              <a:tblPr firstRow="1" bandRow="1">
                <a:tableStyleId>{2D5ABB26-0587-4C30-8999-92F81FD0307C}</a:tableStyleId>
              </a:tblPr>
              <a:tblGrid>
                <a:gridCol w="1012190">
                  <a:extLst>
                    <a:ext uri="{9D8B030D-6E8A-4147-A177-3AD203B41FA5}">
                      <a16:colId xmlns:a16="http://schemas.microsoft.com/office/drawing/2014/main" val="20000"/>
                    </a:ext>
                  </a:extLst>
                </a:gridCol>
                <a:gridCol w="120650">
                  <a:extLst>
                    <a:ext uri="{9D8B030D-6E8A-4147-A177-3AD203B41FA5}">
                      <a16:colId xmlns:a16="http://schemas.microsoft.com/office/drawing/2014/main" val="20001"/>
                    </a:ext>
                  </a:extLst>
                </a:gridCol>
                <a:gridCol w="1009649">
                  <a:extLst>
                    <a:ext uri="{9D8B030D-6E8A-4147-A177-3AD203B41FA5}">
                      <a16:colId xmlns:a16="http://schemas.microsoft.com/office/drawing/2014/main" val="20002"/>
                    </a:ext>
                  </a:extLst>
                </a:gridCol>
                <a:gridCol w="76200">
                  <a:extLst>
                    <a:ext uri="{9D8B030D-6E8A-4147-A177-3AD203B41FA5}">
                      <a16:colId xmlns:a16="http://schemas.microsoft.com/office/drawing/2014/main" val="20003"/>
                    </a:ext>
                  </a:extLst>
                </a:gridCol>
                <a:gridCol w="1009650">
                  <a:extLst>
                    <a:ext uri="{9D8B030D-6E8A-4147-A177-3AD203B41FA5}">
                      <a16:colId xmlns:a16="http://schemas.microsoft.com/office/drawing/2014/main" val="20004"/>
                    </a:ext>
                  </a:extLst>
                </a:gridCol>
                <a:gridCol w="127000">
                  <a:extLst>
                    <a:ext uri="{9D8B030D-6E8A-4147-A177-3AD203B41FA5}">
                      <a16:colId xmlns:a16="http://schemas.microsoft.com/office/drawing/2014/main" val="20005"/>
                    </a:ext>
                  </a:extLst>
                </a:gridCol>
                <a:gridCol w="1009650">
                  <a:extLst>
                    <a:ext uri="{9D8B030D-6E8A-4147-A177-3AD203B41FA5}">
                      <a16:colId xmlns:a16="http://schemas.microsoft.com/office/drawing/2014/main" val="20006"/>
                    </a:ext>
                  </a:extLst>
                </a:gridCol>
                <a:gridCol w="177800">
                  <a:extLst>
                    <a:ext uri="{9D8B030D-6E8A-4147-A177-3AD203B41FA5}">
                      <a16:colId xmlns:a16="http://schemas.microsoft.com/office/drawing/2014/main" val="20007"/>
                    </a:ext>
                  </a:extLst>
                </a:gridCol>
                <a:gridCol w="1009650">
                  <a:extLst>
                    <a:ext uri="{9D8B030D-6E8A-4147-A177-3AD203B41FA5}">
                      <a16:colId xmlns:a16="http://schemas.microsoft.com/office/drawing/2014/main" val="20008"/>
                    </a:ext>
                  </a:extLst>
                </a:gridCol>
                <a:gridCol w="1203960">
                  <a:extLst>
                    <a:ext uri="{9D8B030D-6E8A-4147-A177-3AD203B41FA5}">
                      <a16:colId xmlns:a16="http://schemas.microsoft.com/office/drawing/2014/main" val="20009"/>
                    </a:ext>
                  </a:extLst>
                </a:gridCol>
              </a:tblGrid>
              <a:tr h="261854">
                <a:tc gridSpan="8">
                  <a:txBody>
                    <a:bodyPr/>
                    <a:lstStyle/>
                    <a:p>
                      <a:pPr>
                        <a:lnSpc>
                          <a:spcPct val="100000"/>
                        </a:lnSpc>
                      </a:pPr>
                      <a:endParaRPr sz="1100">
                        <a:latin typeface="Times New Roman"/>
                        <a:cs typeface="Times New Roman"/>
                      </a:endParaRPr>
                    </a:p>
                  </a:txBody>
                  <a:tcPr marL="0" marR="0" marT="0" marB="0">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R="168275" algn="ctr">
                        <a:lnSpc>
                          <a:spcPts val="1050"/>
                        </a:lnSpc>
                      </a:pPr>
                      <a:r>
                        <a:rPr sz="1100" spc="-5" dirty="0">
                          <a:latin typeface="Carlito"/>
                          <a:cs typeface="Carlito"/>
                        </a:rPr>
                        <a:t>Accessories'</a:t>
                      </a:r>
                      <a:endParaRPr sz="1100">
                        <a:latin typeface="Carlito"/>
                        <a:cs typeface="Carlito"/>
                      </a:endParaRPr>
                    </a:p>
                  </a:txBody>
                  <a:tcPr marL="0" marR="0" marT="0" marB="0">
                    <a:lnB w="6350">
                      <a:solidFill>
                        <a:srgbClr val="000000"/>
                      </a:solidFill>
                      <a:prstDash val="solid"/>
                    </a:lnB>
                  </a:tcPr>
                </a:tc>
                <a:tc>
                  <a:txBody>
                    <a:bodyPr/>
                    <a:lstStyle/>
                    <a:p>
                      <a:pPr algn="ctr">
                        <a:lnSpc>
                          <a:spcPts val="1050"/>
                        </a:lnSpc>
                      </a:pPr>
                      <a:r>
                        <a:rPr sz="1100" spc="-5" dirty="0">
                          <a:latin typeface="Carlito"/>
                          <a:cs typeface="Carlito"/>
                        </a:rPr>
                        <a:t>Items'</a:t>
                      </a:r>
                      <a:endParaRPr sz="1100">
                        <a:latin typeface="Carlito"/>
                        <a:cs typeface="Carlito"/>
                      </a:endParaRPr>
                    </a:p>
                  </a:txBody>
                  <a:tcPr marL="0" marR="0" marT="0" marB="0">
                    <a:lnB w="6350">
                      <a:solidFill>
                        <a:srgbClr val="000000"/>
                      </a:solidFill>
                      <a:prstDash val="solid"/>
                    </a:lnB>
                  </a:tcPr>
                </a:tc>
                <a:extLst>
                  <a:ext uri="{0D108BD9-81ED-4DB2-BD59-A6C34878D82A}">
                    <a16:rowId xmlns:a16="http://schemas.microsoft.com/office/drawing/2014/main" val="10000"/>
                  </a:ext>
                </a:extLst>
              </a:tr>
              <a:tr h="291465">
                <a:tc>
                  <a:txBody>
                    <a:bodyPr/>
                    <a:lstStyle/>
                    <a:p>
                      <a:pPr marL="3810" algn="ctr">
                        <a:lnSpc>
                          <a:spcPts val="1290"/>
                        </a:lnSpc>
                      </a:pPr>
                      <a:r>
                        <a:rPr sz="1100" dirty="0">
                          <a:latin typeface="Carlito"/>
                          <a:cs typeface="Carlito"/>
                        </a:rPr>
                        <a:t>50</a:t>
                      </a:r>
                      <a:endParaRPr sz="1100">
                        <a:latin typeface="Carlito"/>
                        <a:cs typeface="Carlito"/>
                      </a:endParaRPr>
                    </a:p>
                  </a:txBody>
                  <a:tcPr marL="0" marR="0" marT="0" marB="0">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T w="6350">
                      <a:solidFill>
                        <a:srgbClr val="000000"/>
                      </a:solidFill>
                      <a:prstDash val="solid"/>
                    </a:lnT>
                    <a:lnB w="6350">
                      <a:solidFill>
                        <a:srgbClr val="000000"/>
                      </a:solidFill>
                      <a:prstDash val="solid"/>
                    </a:lnB>
                  </a:tcPr>
                </a:tc>
                <a:tc>
                  <a:txBody>
                    <a:bodyPr/>
                    <a:lstStyle/>
                    <a:p>
                      <a:pPr marR="112395" algn="ctr">
                        <a:lnSpc>
                          <a:spcPts val="1290"/>
                        </a:lnSpc>
                      </a:pPr>
                      <a:r>
                        <a:rPr sz="1100" dirty="0">
                          <a:latin typeface="Carlito"/>
                          <a:cs typeface="Carlito"/>
                        </a:rPr>
                        <a:t>12</a:t>
                      </a:r>
                      <a:endParaRPr sz="1100">
                        <a:latin typeface="Carlito"/>
                        <a:cs typeface="Carlito"/>
                      </a:endParaRPr>
                    </a:p>
                  </a:txBody>
                  <a:tcPr marL="0" marR="0" marT="0" marB="0">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T w="6350">
                      <a:solidFill>
                        <a:srgbClr val="000000"/>
                      </a:solidFill>
                      <a:prstDash val="solid"/>
                    </a:lnT>
                    <a:lnB w="6350">
                      <a:solidFill>
                        <a:srgbClr val="000000"/>
                      </a:solidFill>
                      <a:prstDash val="solid"/>
                    </a:lnB>
                  </a:tcPr>
                </a:tc>
                <a:tc>
                  <a:txBody>
                    <a:bodyPr/>
                    <a:lstStyle/>
                    <a:p>
                      <a:pPr marR="68580" algn="ctr">
                        <a:lnSpc>
                          <a:spcPts val="1290"/>
                        </a:lnSpc>
                      </a:pPr>
                      <a:r>
                        <a:rPr sz="1100" dirty="0">
                          <a:latin typeface="Carlito"/>
                          <a:cs typeface="Carlito"/>
                        </a:rPr>
                        <a:t>6</a:t>
                      </a:r>
                      <a:endParaRPr sz="1100">
                        <a:latin typeface="Carlito"/>
                        <a:cs typeface="Carlito"/>
                      </a:endParaRPr>
                    </a:p>
                  </a:txBody>
                  <a:tcPr marL="0" marR="0" marT="0" marB="0">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T w="6350">
                      <a:solidFill>
                        <a:srgbClr val="000000"/>
                      </a:solidFill>
                      <a:prstDash val="solid"/>
                    </a:lnT>
                    <a:lnB w="6350">
                      <a:solidFill>
                        <a:srgbClr val="000000"/>
                      </a:solidFill>
                      <a:prstDash val="solid"/>
                    </a:lnB>
                  </a:tcPr>
                </a:tc>
                <a:tc>
                  <a:txBody>
                    <a:bodyPr/>
                    <a:lstStyle/>
                    <a:p>
                      <a:pPr marR="120014" algn="ctr">
                        <a:lnSpc>
                          <a:spcPts val="1290"/>
                        </a:lnSpc>
                      </a:pPr>
                      <a:r>
                        <a:rPr sz="1100" dirty="0">
                          <a:latin typeface="Carlito"/>
                          <a:cs typeface="Carlito"/>
                        </a:rPr>
                        <a:t>9</a:t>
                      </a:r>
                      <a:endParaRPr sz="1100">
                        <a:latin typeface="Carlito"/>
                        <a:cs typeface="Carlito"/>
                      </a:endParaRPr>
                    </a:p>
                  </a:txBody>
                  <a:tcPr marL="0" marR="0" marT="0" marB="0">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T w="6350">
                      <a:solidFill>
                        <a:srgbClr val="000000"/>
                      </a:solidFill>
                      <a:prstDash val="solid"/>
                    </a:lnT>
                    <a:lnB w="6350">
                      <a:solidFill>
                        <a:srgbClr val="000000"/>
                      </a:solidFill>
                      <a:prstDash val="solid"/>
                    </a:lnB>
                  </a:tcPr>
                </a:tc>
                <a:tc>
                  <a:txBody>
                    <a:bodyPr/>
                    <a:lstStyle/>
                    <a:p>
                      <a:pPr marR="169545" algn="ctr">
                        <a:lnSpc>
                          <a:spcPts val="1290"/>
                        </a:lnSpc>
                      </a:pPr>
                      <a:r>
                        <a:rPr sz="1100" dirty="0">
                          <a:latin typeface="Carlito"/>
                          <a:cs typeface="Carlito"/>
                        </a:rPr>
                        <a:t>9</a:t>
                      </a:r>
                      <a:endParaRPr sz="1100">
                        <a:latin typeface="Carlito"/>
                        <a:cs typeface="Carlito"/>
                      </a:endParaRPr>
                    </a:p>
                  </a:txBody>
                  <a:tcPr marL="0" marR="0" marT="0" marB="0">
                    <a:lnT w="6350">
                      <a:solidFill>
                        <a:srgbClr val="000000"/>
                      </a:solidFill>
                      <a:prstDash val="solid"/>
                    </a:lnT>
                    <a:lnB w="6350">
                      <a:solidFill>
                        <a:srgbClr val="000000"/>
                      </a:solidFill>
                      <a:prstDash val="solid"/>
                    </a:lnB>
                  </a:tcPr>
                </a:tc>
                <a:tc>
                  <a:txBody>
                    <a:bodyPr/>
                    <a:lstStyle/>
                    <a:p>
                      <a:pPr marR="2540" algn="ctr">
                        <a:lnSpc>
                          <a:spcPts val="1290"/>
                        </a:lnSpc>
                      </a:pPr>
                      <a:r>
                        <a:rPr sz="1100" dirty="0">
                          <a:latin typeface="Carlito"/>
                          <a:cs typeface="Carlito"/>
                        </a:rPr>
                        <a:t>1</a:t>
                      </a:r>
                      <a:endParaRPr sz="1100">
                        <a:latin typeface="Carlito"/>
                        <a:cs typeface="Carlito"/>
                      </a:endParaRPr>
                    </a:p>
                  </a:txBody>
                  <a:tcPr marL="0" marR="0" marT="0" marB="0">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1408080">
                <a:tc>
                  <a:txBody>
                    <a:bodyPr/>
                    <a:lstStyle/>
                    <a:p>
                      <a:pPr marL="196850" marR="65405" algn="ctr">
                        <a:lnSpc>
                          <a:spcPct val="109100"/>
                        </a:lnSpc>
                        <a:spcBef>
                          <a:spcPts val="580"/>
                        </a:spcBef>
                      </a:pPr>
                      <a:r>
                        <a:rPr sz="1100" spc="-5" dirty="0">
                          <a:latin typeface="Carlito"/>
                          <a:cs typeface="Carlito"/>
                        </a:rPr>
                        <a:t>Response</a:t>
                      </a:r>
                      <a:r>
                        <a:rPr sz="1100" spc="-75" dirty="0">
                          <a:latin typeface="Carlito"/>
                          <a:cs typeface="Carlito"/>
                        </a:rPr>
                        <a:t> </a:t>
                      </a:r>
                      <a:r>
                        <a:rPr sz="1100" dirty="0">
                          <a:latin typeface="Carlito"/>
                          <a:cs typeface="Carlito"/>
                        </a:rPr>
                        <a:t>for  </a:t>
                      </a:r>
                      <a:r>
                        <a:rPr sz="1100" spc="-5" dirty="0">
                          <a:latin typeface="Carlito"/>
                          <a:cs typeface="Carlito"/>
                        </a:rPr>
                        <a:t>'Toys'</a:t>
                      </a:r>
                      <a:endParaRPr sz="1100">
                        <a:latin typeface="Carlito"/>
                        <a:cs typeface="Carlito"/>
                      </a:endParaRPr>
                    </a:p>
                    <a:p>
                      <a:pPr>
                        <a:lnSpc>
                          <a:spcPct val="100000"/>
                        </a:lnSpc>
                        <a:spcBef>
                          <a:spcPts val="45"/>
                        </a:spcBef>
                      </a:pPr>
                      <a:endParaRPr sz="1450">
                        <a:latin typeface="Times New Roman"/>
                        <a:cs typeface="Times New Roman"/>
                      </a:endParaRPr>
                    </a:p>
                    <a:p>
                      <a:pPr marL="123825" algn="ctr">
                        <a:lnSpc>
                          <a:spcPct val="100000"/>
                        </a:lnSpc>
                      </a:pPr>
                      <a:r>
                        <a:rPr sz="1100" dirty="0">
                          <a:latin typeface="Carlito"/>
                          <a:cs typeface="Carlito"/>
                        </a:rPr>
                        <a:t>1</a:t>
                      </a:r>
                      <a:endParaRPr sz="1100">
                        <a:latin typeface="Carlito"/>
                        <a:cs typeface="Carlito"/>
                      </a:endParaRPr>
                    </a:p>
                  </a:txBody>
                  <a:tcPr marL="0" marR="0" marT="73660" marB="0">
                    <a:lnT w="6350">
                      <a:solidFill>
                        <a:srgbClr val="000000"/>
                      </a:solidFill>
                      <a:prstDash val="solid"/>
                    </a:lnT>
                  </a:tcPr>
                </a:tc>
                <a:tc>
                  <a:txBody>
                    <a:bodyPr/>
                    <a:lstStyle/>
                    <a:p>
                      <a:pPr>
                        <a:lnSpc>
                          <a:spcPct val="100000"/>
                        </a:lnSpc>
                      </a:pPr>
                      <a:endParaRPr sz="1100">
                        <a:latin typeface="Times New Roman"/>
                        <a:cs typeface="Times New Roman"/>
                      </a:endParaRPr>
                    </a:p>
                  </a:txBody>
                  <a:tcPr marL="0" marR="0" marT="0" marB="0">
                    <a:lnR w="6350">
                      <a:solidFill>
                        <a:srgbClr val="000000"/>
                      </a:solidFill>
                      <a:prstDash val="solid"/>
                    </a:lnR>
                    <a:lnT w="6350">
                      <a:solidFill>
                        <a:srgbClr val="000000"/>
                      </a:solidFill>
                      <a:prstDash val="solid"/>
                    </a:lnT>
                  </a:tcPr>
                </a:tc>
                <a:tc>
                  <a:txBody>
                    <a:bodyPr/>
                    <a:lstStyle/>
                    <a:p>
                      <a:pPr marL="77470" algn="ctr">
                        <a:lnSpc>
                          <a:spcPts val="1300"/>
                        </a:lnSpc>
                      </a:pPr>
                      <a:r>
                        <a:rPr sz="1100" spc="-5" dirty="0">
                          <a:latin typeface="Carlito"/>
                          <a:cs typeface="Carlito"/>
                        </a:rPr>
                        <a:t>Response</a:t>
                      </a:r>
                      <a:r>
                        <a:rPr sz="1100" spc="-75" dirty="0">
                          <a:latin typeface="Carlito"/>
                          <a:cs typeface="Carlito"/>
                        </a:rPr>
                        <a:t> </a:t>
                      </a:r>
                      <a:r>
                        <a:rPr sz="1100" dirty="0">
                          <a:latin typeface="Carlito"/>
                          <a:cs typeface="Carlito"/>
                        </a:rPr>
                        <a:t>for</a:t>
                      </a:r>
                      <a:endParaRPr sz="1100">
                        <a:latin typeface="Carlito"/>
                        <a:cs typeface="Carlito"/>
                      </a:endParaRPr>
                    </a:p>
                    <a:p>
                      <a:pPr marL="155575" marR="67945" indent="-1270" algn="ctr">
                        <a:lnSpc>
                          <a:spcPts val="1450"/>
                        </a:lnSpc>
                        <a:spcBef>
                          <a:spcPts val="60"/>
                        </a:spcBef>
                      </a:pPr>
                      <a:r>
                        <a:rPr sz="1100" spc="-5" dirty="0">
                          <a:latin typeface="Carlito"/>
                          <a:cs typeface="Carlito"/>
                        </a:rPr>
                        <a:t>'Sport  </a:t>
                      </a:r>
                      <a:r>
                        <a:rPr sz="1100" dirty="0">
                          <a:latin typeface="Carlito"/>
                          <a:cs typeface="Carlito"/>
                        </a:rPr>
                        <a:t>E</a:t>
                      </a:r>
                      <a:r>
                        <a:rPr sz="1100" spc="-5" dirty="0">
                          <a:latin typeface="Carlito"/>
                          <a:cs typeface="Carlito"/>
                        </a:rPr>
                        <a:t>quip</a:t>
                      </a:r>
                      <a:r>
                        <a:rPr sz="1100" dirty="0">
                          <a:latin typeface="Carlito"/>
                          <a:cs typeface="Carlito"/>
                        </a:rPr>
                        <a:t>e</a:t>
                      </a:r>
                      <a:r>
                        <a:rPr sz="1100" spc="5" dirty="0">
                          <a:latin typeface="Carlito"/>
                          <a:cs typeface="Carlito"/>
                        </a:rPr>
                        <a:t>m</a:t>
                      </a:r>
                      <a:r>
                        <a:rPr sz="1100" spc="-10" dirty="0">
                          <a:latin typeface="Carlito"/>
                          <a:cs typeface="Carlito"/>
                        </a:rPr>
                        <a:t>e</a:t>
                      </a:r>
                      <a:r>
                        <a:rPr sz="1100" spc="-5" dirty="0">
                          <a:latin typeface="Carlito"/>
                          <a:cs typeface="Carlito"/>
                        </a:rPr>
                        <a:t>n</a:t>
                      </a:r>
                      <a:r>
                        <a:rPr sz="1100" dirty="0">
                          <a:latin typeface="Carlito"/>
                          <a:cs typeface="Carlito"/>
                        </a:rPr>
                        <a:t>t</a:t>
                      </a:r>
                      <a:r>
                        <a:rPr sz="1100" spc="-5" dirty="0">
                          <a:latin typeface="Carlito"/>
                          <a:cs typeface="Carlito"/>
                        </a:rPr>
                        <a:t>s</a:t>
                      </a:r>
                      <a:r>
                        <a:rPr sz="1100" dirty="0">
                          <a:latin typeface="Carlito"/>
                          <a:cs typeface="Carlito"/>
                        </a:rPr>
                        <a:t>'</a:t>
                      </a:r>
                      <a:endParaRPr sz="1100">
                        <a:latin typeface="Carlito"/>
                        <a:cs typeface="Carlito"/>
                      </a:endParaRPr>
                    </a:p>
                    <a:p>
                      <a:pPr marL="76835" algn="ctr">
                        <a:lnSpc>
                          <a:spcPct val="100000"/>
                        </a:lnSpc>
                        <a:spcBef>
                          <a:spcPts val="915"/>
                        </a:spcBef>
                      </a:pPr>
                      <a:r>
                        <a:rPr sz="1100" dirty="0">
                          <a:latin typeface="Carlito"/>
                          <a:cs typeface="Carlito"/>
                        </a:rPr>
                        <a:t>5</a:t>
                      </a:r>
                      <a:endParaRPr sz="1100">
                        <a:latin typeface="Carlito"/>
                        <a:cs typeface="Carlito"/>
                      </a:endParaRPr>
                    </a:p>
                  </a:txBody>
                  <a:tcPr marL="0" marR="0" marT="0" marB="0">
                    <a:lnL w="6350">
                      <a:solidFill>
                        <a:srgbClr val="000000"/>
                      </a:solidFill>
                      <a:prstDash val="solid"/>
                    </a:lnL>
                    <a:lnT w="6350">
                      <a:solidFill>
                        <a:srgbClr val="000000"/>
                      </a:solidFill>
                      <a:prstDash val="solid"/>
                    </a:lnT>
                  </a:tcPr>
                </a:tc>
                <a:tc>
                  <a:txBody>
                    <a:bodyPr/>
                    <a:lstStyle/>
                    <a:p>
                      <a:pPr>
                        <a:lnSpc>
                          <a:spcPct val="100000"/>
                        </a:lnSpc>
                      </a:pPr>
                      <a:endParaRPr sz="1100">
                        <a:latin typeface="Times New Roman"/>
                        <a:cs typeface="Times New Roman"/>
                      </a:endParaRPr>
                    </a:p>
                  </a:txBody>
                  <a:tcPr marL="0" marR="0" marT="0" marB="0">
                    <a:lnR w="6350">
                      <a:solidFill>
                        <a:srgbClr val="000000"/>
                      </a:solidFill>
                      <a:prstDash val="solid"/>
                    </a:lnR>
                    <a:lnT w="6350">
                      <a:solidFill>
                        <a:srgbClr val="000000"/>
                      </a:solidFill>
                      <a:prstDash val="solid"/>
                    </a:lnT>
                  </a:tcPr>
                </a:tc>
                <a:tc>
                  <a:txBody>
                    <a:bodyPr/>
                    <a:lstStyle/>
                    <a:p>
                      <a:pPr marL="198755" marR="61594" algn="ctr">
                        <a:lnSpc>
                          <a:spcPct val="109100"/>
                        </a:lnSpc>
                        <a:spcBef>
                          <a:spcPts val="580"/>
                        </a:spcBef>
                      </a:pPr>
                      <a:r>
                        <a:rPr sz="1100" spc="-5" dirty="0">
                          <a:latin typeface="Carlito"/>
                          <a:cs typeface="Carlito"/>
                        </a:rPr>
                        <a:t>Response</a:t>
                      </a:r>
                      <a:r>
                        <a:rPr sz="1100" spc="-70" dirty="0">
                          <a:latin typeface="Carlito"/>
                          <a:cs typeface="Carlito"/>
                        </a:rPr>
                        <a:t> </a:t>
                      </a:r>
                      <a:r>
                        <a:rPr sz="1100" spc="-5" dirty="0">
                          <a:latin typeface="Carlito"/>
                          <a:cs typeface="Carlito"/>
                        </a:rPr>
                        <a:t>for  'Gifts'</a:t>
                      </a:r>
                      <a:endParaRPr sz="1100">
                        <a:latin typeface="Carlito"/>
                        <a:cs typeface="Carlito"/>
                      </a:endParaRPr>
                    </a:p>
                    <a:p>
                      <a:pPr>
                        <a:lnSpc>
                          <a:spcPct val="100000"/>
                        </a:lnSpc>
                        <a:spcBef>
                          <a:spcPts val="45"/>
                        </a:spcBef>
                      </a:pPr>
                      <a:endParaRPr sz="1450">
                        <a:latin typeface="Times New Roman"/>
                        <a:cs typeface="Times New Roman"/>
                      </a:endParaRPr>
                    </a:p>
                    <a:p>
                      <a:pPr marL="127000" algn="ctr">
                        <a:lnSpc>
                          <a:spcPct val="100000"/>
                        </a:lnSpc>
                      </a:pPr>
                      <a:r>
                        <a:rPr sz="1100" dirty="0">
                          <a:latin typeface="Carlito"/>
                          <a:cs typeface="Carlito"/>
                        </a:rPr>
                        <a:t>6</a:t>
                      </a:r>
                      <a:endParaRPr sz="1100">
                        <a:latin typeface="Carlito"/>
                        <a:cs typeface="Carlito"/>
                      </a:endParaRPr>
                    </a:p>
                  </a:txBody>
                  <a:tcPr marL="0" marR="0" marT="73660" marB="0">
                    <a:lnL w="6350">
                      <a:solidFill>
                        <a:srgbClr val="000000"/>
                      </a:solidFill>
                      <a:prstDash val="solid"/>
                    </a:lnL>
                    <a:lnT w="6350">
                      <a:solidFill>
                        <a:srgbClr val="000000"/>
                      </a:solidFill>
                      <a:prstDash val="solid"/>
                    </a:lnT>
                  </a:tcPr>
                </a:tc>
                <a:tc>
                  <a:txBody>
                    <a:bodyPr/>
                    <a:lstStyle/>
                    <a:p>
                      <a:pPr>
                        <a:lnSpc>
                          <a:spcPct val="100000"/>
                        </a:lnSpc>
                      </a:pPr>
                      <a:endParaRPr sz="1100">
                        <a:latin typeface="Times New Roman"/>
                        <a:cs typeface="Times New Roman"/>
                      </a:endParaRPr>
                    </a:p>
                  </a:txBody>
                  <a:tcPr marL="0" marR="0" marT="0" marB="0">
                    <a:lnR w="6350">
                      <a:solidFill>
                        <a:srgbClr val="000000"/>
                      </a:solidFill>
                      <a:prstDash val="solid"/>
                    </a:lnR>
                    <a:lnT w="6350">
                      <a:solidFill>
                        <a:srgbClr val="000000"/>
                      </a:solidFill>
                      <a:prstDash val="solid"/>
                    </a:lnT>
                  </a:tcPr>
                </a:tc>
                <a:tc>
                  <a:txBody>
                    <a:bodyPr/>
                    <a:lstStyle/>
                    <a:p>
                      <a:pPr marL="180340" algn="ctr">
                        <a:lnSpc>
                          <a:spcPct val="100000"/>
                        </a:lnSpc>
                        <a:spcBef>
                          <a:spcPts val="700"/>
                        </a:spcBef>
                      </a:pPr>
                      <a:r>
                        <a:rPr sz="1100" spc="-5" dirty="0">
                          <a:latin typeface="Carlito"/>
                          <a:cs typeface="Carlito"/>
                        </a:rPr>
                        <a:t>Response</a:t>
                      </a:r>
                      <a:r>
                        <a:rPr sz="1100" spc="-40" dirty="0">
                          <a:latin typeface="Carlito"/>
                          <a:cs typeface="Carlito"/>
                        </a:rPr>
                        <a:t> </a:t>
                      </a:r>
                      <a:r>
                        <a:rPr sz="1100" dirty="0">
                          <a:latin typeface="Carlito"/>
                          <a:cs typeface="Carlito"/>
                        </a:rPr>
                        <a:t>for</a:t>
                      </a:r>
                      <a:endParaRPr sz="1100">
                        <a:latin typeface="Carlito"/>
                        <a:cs typeface="Carlito"/>
                      </a:endParaRPr>
                    </a:p>
                    <a:p>
                      <a:pPr>
                        <a:lnSpc>
                          <a:spcPct val="100000"/>
                        </a:lnSpc>
                      </a:pPr>
                      <a:endParaRPr sz="1100">
                        <a:latin typeface="Times New Roman"/>
                        <a:cs typeface="Times New Roman"/>
                      </a:endParaRPr>
                    </a:p>
                    <a:p>
                      <a:pPr>
                        <a:lnSpc>
                          <a:spcPct val="100000"/>
                        </a:lnSpc>
                        <a:spcBef>
                          <a:spcPts val="50"/>
                        </a:spcBef>
                      </a:pPr>
                      <a:endParaRPr sz="1600">
                        <a:latin typeface="Times New Roman"/>
                        <a:cs typeface="Times New Roman"/>
                      </a:endParaRPr>
                    </a:p>
                    <a:p>
                      <a:pPr marL="176530" algn="ctr">
                        <a:lnSpc>
                          <a:spcPct val="100000"/>
                        </a:lnSpc>
                      </a:pPr>
                      <a:r>
                        <a:rPr sz="1100" dirty="0">
                          <a:latin typeface="Carlito"/>
                          <a:cs typeface="Carlito"/>
                        </a:rPr>
                        <a:t>1</a:t>
                      </a:r>
                      <a:endParaRPr sz="1100">
                        <a:latin typeface="Carlito"/>
                        <a:cs typeface="Carlito"/>
                      </a:endParaRPr>
                    </a:p>
                  </a:txBody>
                  <a:tcPr marL="0" marR="0" marT="88900" marB="0">
                    <a:lnL w="6350">
                      <a:solidFill>
                        <a:srgbClr val="000000"/>
                      </a:solidFill>
                      <a:prstDash val="solid"/>
                    </a:lnL>
                    <a:lnT w="6350">
                      <a:solidFill>
                        <a:srgbClr val="000000"/>
                      </a:solidFill>
                      <a:prstDash val="solid"/>
                    </a:lnT>
                  </a:tcPr>
                </a:tc>
                <a:tc gridSpan="3">
                  <a:txBody>
                    <a:bodyPr/>
                    <a:lstStyle/>
                    <a:p>
                      <a:pPr>
                        <a:lnSpc>
                          <a:spcPct val="100000"/>
                        </a:lnSpc>
                      </a:pPr>
                      <a:endParaRPr sz="1100">
                        <a:latin typeface="Times New Roman"/>
                        <a:cs typeface="Times New Roman"/>
                      </a:endParaRPr>
                    </a:p>
                  </a:txBody>
                  <a:tcPr marL="0" marR="0" marT="0" marB="0">
                    <a:lnT w="6350">
                      <a:solidFill>
                        <a:srgbClr val="000000"/>
                      </a:solidFill>
                      <a:prstDash val="solid"/>
                    </a:lnT>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15</a:t>
            </a:fld>
            <a:endParaRPr dirty="0"/>
          </a:p>
        </p:txBody>
      </p:sp>
      <p:graphicFrame>
        <p:nvGraphicFramePr>
          <p:cNvPr id="15" name="object 15"/>
          <p:cNvGraphicFramePr>
            <a:graphicFrameLocks noGrp="1"/>
          </p:cNvGraphicFramePr>
          <p:nvPr/>
        </p:nvGraphicFramePr>
        <p:xfrm>
          <a:off x="2005457" y="2984500"/>
          <a:ext cx="3542664" cy="563879"/>
        </p:xfrm>
        <a:graphic>
          <a:graphicData uri="http://schemas.openxmlformats.org/drawingml/2006/table">
            <a:tbl>
              <a:tblPr firstRow="1" bandRow="1">
                <a:tableStyleId>{2D5ABB26-0587-4C30-8999-92F81FD0307C}</a:tableStyleId>
              </a:tblPr>
              <a:tblGrid>
                <a:gridCol w="1108710">
                  <a:extLst>
                    <a:ext uri="{9D8B030D-6E8A-4147-A177-3AD203B41FA5}">
                      <a16:colId xmlns:a16="http://schemas.microsoft.com/office/drawing/2014/main" val="20000"/>
                    </a:ext>
                  </a:extLst>
                </a:gridCol>
                <a:gridCol w="1240790">
                  <a:extLst>
                    <a:ext uri="{9D8B030D-6E8A-4147-A177-3AD203B41FA5}">
                      <a16:colId xmlns:a16="http://schemas.microsoft.com/office/drawing/2014/main" val="20001"/>
                    </a:ext>
                  </a:extLst>
                </a:gridCol>
                <a:gridCol w="1193164">
                  <a:extLst>
                    <a:ext uri="{9D8B030D-6E8A-4147-A177-3AD203B41FA5}">
                      <a16:colId xmlns:a16="http://schemas.microsoft.com/office/drawing/2014/main" val="20002"/>
                    </a:ext>
                  </a:extLst>
                </a:gridCol>
              </a:tblGrid>
              <a:tr h="285114">
                <a:tc>
                  <a:txBody>
                    <a:bodyPr/>
                    <a:lstStyle/>
                    <a:p>
                      <a:pPr marL="635" algn="ctr">
                        <a:lnSpc>
                          <a:spcPct val="100000"/>
                        </a:lnSpc>
                        <a:spcBef>
                          <a:spcPts val="5"/>
                        </a:spcBef>
                      </a:pPr>
                      <a:r>
                        <a:rPr sz="1100" spc="-5" dirty="0">
                          <a:latin typeface="Carlito"/>
                          <a:cs typeface="Carlito"/>
                        </a:rPr>
                        <a:t>Responses</a:t>
                      </a:r>
                      <a:endParaRPr sz="1100">
                        <a:latin typeface="Carlito"/>
                        <a:cs typeface="Carlito"/>
                      </a:endParaRPr>
                    </a:p>
                  </a:txBody>
                  <a:tcPr marL="0" marR="0" marT="6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445" algn="ctr">
                        <a:lnSpc>
                          <a:spcPct val="100000"/>
                        </a:lnSpc>
                        <a:spcBef>
                          <a:spcPts val="5"/>
                        </a:spcBef>
                      </a:pPr>
                      <a:r>
                        <a:rPr sz="1100" spc="-5" dirty="0">
                          <a:latin typeface="Carlito"/>
                          <a:cs typeface="Carlito"/>
                        </a:rPr>
                        <a:t>Response </a:t>
                      </a:r>
                      <a:r>
                        <a:rPr sz="1100" dirty="0">
                          <a:latin typeface="Carlito"/>
                          <a:cs typeface="Carlito"/>
                        </a:rPr>
                        <a:t>for</a:t>
                      </a:r>
                      <a:r>
                        <a:rPr sz="1100" spc="-30" dirty="0">
                          <a:latin typeface="Carlito"/>
                          <a:cs typeface="Carlito"/>
                        </a:rPr>
                        <a:t> </a:t>
                      </a:r>
                      <a:r>
                        <a:rPr sz="1100" spc="-5" dirty="0">
                          <a:latin typeface="Carlito"/>
                          <a:cs typeface="Carlito"/>
                        </a:rPr>
                        <a:t>'Yes'</a:t>
                      </a:r>
                      <a:endParaRPr sz="1100">
                        <a:latin typeface="Carlito"/>
                        <a:cs typeface="Carlito"/>
                      </a:endParaRPr>
                    </a:p>
                  </a:txBody>
                  <a:tcPr marL="0" marR="0" marT="6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 algn="ctr">
                        <a:lnSpc>
                          <a:spcPct val="100000"/>
                        </a:lnSpc>
                        <a:spcBef>
                          <a:spcPts val="5"/>
                        </a:spcBef>
                      </a:pPr>
                      <a:r>
                        <a:rPr sz="1100" spc="-5" dirty="0">
                          <a:latin typeface="Carlito"/>
                          <a:cs typeface="Carlito"/>
                        </a:rPr>
                        <a:t>Response </a:t>
                      </a:r>
                      <a:r>
                        <a:rPr sz="1100" dirty="0">
                          <a:latin typeface="Carlito"/>
                          <a:cs typeface="Carlito"/>
                        </a:rPr>
                        <a:t>for</a:t>
                      </a:r>
                      <a:r>
                        <a:rPr sz="1100" spc="-45" dirty="0">
                          <a:latin typeface="Carlito"/>
                          <a:cs typeface="Carlito"/>
                        </a:rPr>
                        <a:t> </a:t>
                      </a:r>
                      <a:r>
                        <a:rPr sz="1100" spc="-5" dirty="0">
                          <a:latin typeface="Carlito"/>
                          <a:cs typeface="Carlito"/>
                        </a:rPr>
                        <a:t>'No'</a:t>
                      </a:r>
                      <a:endParaRPr sz="1100">
                        <a:latin typeface="Carlito"/>
                        <a:cs typeface="Carlito"/>
                      </a:endParaRPr>
                    </a:p>
                  </a:txBody>
                  <a:tcPr marL="0" marR="0" marT="6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278765">
                <a:tc>
                  <a:txBody>
                    <a:bodyPr/>
                    <a:lstStyle/>
                    <a:p>
                      <a:pPr algn="ctr">
                        <a:lnSpc>
                          <a:spcPts val="1300"/>
                        </a:lnSpc>
                      </a:pPr>
                      <a:r>
                        <a:rPr sz="1100" dirty="0">
                          <a:latin typeface="Carlito"/>
                          <a:cs typeface="Carlito"/>
                        </a:rPr>
                        <a:t>50</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ts val="1300"/>
                        </a:lnSpc>
                      </a:pPr>
                      <a:r>
                        <a:rPr sz="1100" dirty="0">
                          <a:latin typeface="Carlito"/>
                          <a:cs typeface="Carlito"/>
                        </a:rPr>
                        <a:t>40</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905" algn="ctr">
                        <a:lnSpc>
                          <a:spcPts val="1300"/>
                        </a:lnSpc>
                      </a:pPr>
                      <a:r>
                        <a:rPr sz="1100" dirty="0">
                          <a:latin typeface="Carlito"/>
                          <a:cs typeface="Carlito"/>
                        </a:rPr>
                        <a:t>10</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186054"/>
            <a:ext cx="6703695" cy="549910"/>
          </a:xfrm>
          <a:prstGeom prst="rect">
            <a:avLst/>
          </a:prstGeom>
        </p:spPr>
        <p:txBody>
          <a:bodyPr vert="horz" wrap="square" lIns="0" tIns="12700" rIns="0" bIns="0" rtlCol="0">
            <a:spAutoFit/>
          </a:bodyPr>
          <a:lstStyle/>
          <a:p>
            <a:pPr marL="12700" marR="5080">
              <a:lnSpc>
                <a:spcPct val="143300"/>
              </a:lnSpc>
              <a:spcBef>
                <a:spcPts val="100"/>
              </a:spcBef>
            </a:pPr>
            <a:r>
              <a:rPr sz="1200" spc="-5" dirty="0">
                <a:latin typeface="Times New Roman"/>
                <a:cs typeface="Times New Roman"/>
              </a:rPr>
              <a:t>People who said they purchase products from </a:t>
            </a:r>
            <a:r>
              <a:rPr sz="1200" dirty="0">
                <a:latin typeface="Times New Roman"/>
                <a:cs typeface="Times New Roman"/>
              </a:rPr>
              <a:t>online </a:t>
            </a:r>
            <a:r>
              <a:rPr sz="1200" spc="-5" dirty="0">
                <a:latin typeface="Times New Roman"/>
                <a:cs typeface="Times New Roman"/>
              </a:rPr>
              <a:t>they purchase electronic products, followed </a:t>
            </a:r>
            <a:r>
              <a:rPr sz="1200" dirty="0">
                <a:latin typeface="Times New Roman"/>
                <a:cs typeface="Times New Roman"/>
              </a:rPr>
              <a:t>by </a:t>
            </a:r>
            <a:r>
              <a:rPr sz="1200" spc="-5" dirty="0">
                <a:latin typeface="Times New Roman"/>
                <a:cs typeface="Times New Roman"/>
              </a:rPr>
              <a:t>fashion  and travel accessories through</a:t>
            </a:r>
            <a:r>
              <a:rPr sz="1200" spc="25" dirty="0">
                <a:latin typeface="Times New Roman"/>
                <a:cs typeface="Times New Roman"/>
              </a:rPr>
              <a:t> </a:t>
            </a:r>
            <a:r>
              <a:rPr sz="1200" spc="-5" dirty="0">
                <a:latin typeface="Times New Roman"/>
                <a:cs typeface="Times New Roman"/>
              </a:rPr>
              <a:t>online.</a:t>
            </a:r>
            <a:endParaRPr sz="1200">
              <a:latin typeface="Times New Roman"/>
              <a:cs typeface="Times New Roman"/>
            </a:endParaRPr>
          </a:p>
        </p:txBody>
      </p:sp>
      <p:sp>
        <p:nvSpPr>
          <p:cNvPr id="3" name="object 3"/>
          <p:cNvSpPr txBox="1"/>
          <p:nvPr/>
        </p:nvSpPr>
        <p:spPr>
          <a:xfrm>
            <a:off x="807199" y="1443355"/>
            <a:ext cx="173164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5. </a:t>
            </a:r>
            <a:r>
              <a:rPr sz="1200" spc="-5" dirty="0">
                <a:latin typeface="Times New Roman"/>
                <a:cs typeface="Times New Roman"/>
              </a:rPr>
              <a:t>Do you watch</a:t>
            </a:r>
            <a:r>
              <a:rPr sz="1200" spc="-10" dirty="0">
                <a:latin typeface="Times New Roman"/>
                <a:cs typeface="Times New Roman"/>
              </a:rPr>
              <a:t> </a:t>
            </a:r>
            <a:r>
              <a:rPr sz="1200" spc="-5" dirty="0">
                <a:latin typeface="Times New Roman"/>
                <a:cs typeface="Times New Roman"/>
              </a:rPr>
              <a:t>television?</a:t>
            </a:r>
            <a:endParaRPr sz="1200">
              <a:latin typeface="Times New Roman"/>
              <a:cs typeface="Times New Roman"/>
            </a:endParaRPr>
          </a:p>
        </p:txBody>
      </p:sp>
      <p:sp>
        <p:nvSpPr>
          <p:cNvPr id="4" name="object 4"/>
          <p:cNvSpPr/>
          <p:nvPr/>
        </p:nvSpPr>
        <p:spPr>
          <a:xfrm>
            <a:off x="1459802" y="1832701"/>
            <a:ext cx="4340603" cy="1822021"/>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756919" y="4530954"/>
            <a:ext cx="6471920" cy="549910"/>
          </a:xfrm>
          <a:prstGeom prst="rect">
            <a:avLst/>
          </a:prstGeom>
        </p:spPr>
        <p:txBody>
          <a:bodyPr vert="horz" wrap="square" lIns="0" tIns="12700" rIns="0" bIns="0" rtlCol="0">
            <a:spAutoFit/>
          </a:bodyPr>
          <a:lstStyle/>
          <a:p>
            <a:pPr marL="240665" marR="5080" indent="-228600">
              <a:lnSpc>
                <a:spcPct val="143300"/>
              </a:lnSpc>
              <a:spcBef>
                <a:spcPts val="100"/>
              </a:spcBef>
              <a:buSzPct val="91666"/>
              <a:buFont typeface="Wingdings"/>
              <a:buChar char=""/>
              <a:tabLst>
                <a:tab pos="241300" algn="l"/>
              </a:tabLst>
            </a:pPr>
            <a:r>
              <a:rPr sz="1200" spc="-5" dirty="0">
                <a:latin typeface="Times New Roman"/>
                <a:cs typeface="Times New Roman"/>
              </a:rPr>
              <a:t>Question asked </a:t>
            </a:r>
            <a:r>
              <a:rPr sz="1200" dirty="0">
                <a:latin typeface="Times New Roman"/>
                <a:cs typeface="Times New Roman"/>
              </a:rPr>
              <a:t>to </a:t>
            </a:r>
            <a:r>
              <a:rPr sz="1200" spc="-5" dirty="0">
                <a:latin typeface="Times New Roman"/>
                <a:cs typeface="Times New Roman"/>
              </a:rPr>
              <a:t>various age people and </a:t>
            </a:r>
            <a:r>
              <a:rPr sz="1200" dirty="0">
                <a:latin typeface="Times New Roman"/>
                <a:cs typeface="Times New Roman"/>
              </a:rPr>
              <a:t>most of </a:t>
            </a:r>
            <a:r>
              <a:rPr sz="1200" spc="-5" dirty="0">
                <a:latin typeface="Times New Roman"/>
                <a:cs typeface="Times New Roman"/>
              </a:rPr>
              <a:t>them said </a:t>
            </a:r>
            <a:r>
              <a:rPr sz="1200" spc="-10" dirty="0">
                <a:latin typeface="Times New Roman"/>
                <a:cs typeface="Times New Roman"/>
              </a:rPr>
              <a:t>yes </a:t>
            </a:r>
            <a:r>
              <a:rPr sz="1200" spc="-5" dirty="0">
                <a:latin typeface="Times New Roman"/>
                <a:cs typeface="Times New Roman"/>
              </a:rPr>
              <a:t>about </a:t>
            </a:r>
            <a:r>
              <a:rPr sz="1200" dirty="0">
                <a:latin typeface="Times New Roman"/>
                <a:cs typeface="Times New Roman"/>
              </a:rPr>
              <a:t>93% </a:t>
            </a:r>
            <a:r>
              <a:rPr sz="1200" spc="-5" dirty="0">
                <a:latin typeface="Times New Roman"/>
                <a:cs typeface="Times New Roman"/>
              </a:rPr>
              <a:t>people said they watch  television </a:t>
            </a:r>
            <a:r>
              <a:rPr sz="1200" dirty="0">
                <a:latin typeface="Times New Roman"/>
                <a:cs typeface="Times New Roman"/>
              </a:rPr>
              <a:t>only 7% </a:t>
            </a:r>
            <a:r>
              <a:rPr sz="1200" spc="-5" dirty="0">
                <a:latin typeface="Times New Roman"/>
                <a:cs typeface="Times New Roman"/>
              </a:rPr>
              <a:t>said NO </a:t>
            </a:r>
            <a:r>
              <a:rPr sz="1200" dirty="0">
                <a:latin typeface="Times New Roman"/>
                <a:cs typeface="Times New Roman"/>
              </a:rPr>
              <a:t>to</a:t>
            </a:r>
            <a:r>
              <a:rPr sz="1200" spc="-15" dirty="0">
                <a:latin typeface="Times New Roman"/>
                <a:cs typeface="Times New Roman"/>
              </a:rPr>
              <a:t> </a:t>
            </a:r>
            <a:r>
              <a:rPr sz="1200" spc="-5" dirty="0">
                <a:latin typeface="Times New Roman"/>
                <a:cs typeface="Times New Roman"/>
              </a:rPr>
              <a:t>television.</a:t>
            </a:r>
            <a:endParaRPr sz="1200">
              <a:latin typeface="Times New Roman"/>
              <a:cs typeface="Times New Roman"/>
            </a:endParaRPr>
          </a:p>
        </p:txBody>
      </p:sp>
      <p:sp>
        <p:nvSpPr>
          <p:cNvPr id="6" name="object 6"/>
          <p:cNvSpPr txBox="1"/>
          <p:nvPr/>
        </p:nvSpPr>
        <p:spPr>
          <a:xfrm>
            <a:off x="807199" y="5788279"/>
            <a:ext cx="3275329"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6. </a:t>
            </a:r>
            <a:r>
              <a:rPr sz="1200" spc="-5" dirty="0">
                <a:latin typeface="Times New Roman"/>
                <a:cs typeface="Times New Roman"/>
              </a:rPr>
              <a:t>Do you watch television programs through</a:t>
            </a:r>
            <a:r>
              <a:rPr sz="1200" spc="75" dirty="0">
                <a:latin typeface="Times New Roman"/>
                <a:cs typeface="Times New Roman"/>
              </a:rPr>
              <a:t> </a:t>
            </a:r>
            <a:r>
              <a:rPr sz="1200" spc="-5" dirty="0">
                <a:latin typeface="Times New Roman"/>
                <a:cs typeface="Times New Roman"/>
              </a:rPr>
              <a:t>online?</a:t>
            </a:r>
            <a:endParaRPr sz="1200">
              <a:latin typeface="Times New Roman"/>
              <a:cs typeface="Times New Roman"/>
            </a:endParaRPr>
          </a:p>
        </p:txBody>
      </p:sp>
      <p:sp>
        <p:nvSpPr>
          <p:cNvPr id="7" name="object 7"/>
          <p:cNvSpPr/>
          <p:nvPr/>
        </p:nvSpPr>
        <p:spPr>
          <a:xfrm>
            <a:off x="1474407" y="6166825"/>
            <a:ext cx="4218684" cy="1715480"/>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756919" y="8740267"/>
            <a:ext cx="6475095" cy="549910"/>
          </a:xfrm>
          <a:prstGeom prst="rect">
            <a:avLst/>
          </a:prstGeom>
        </p:spPr>
        <p:txBody>
          <a:bodyPr vert="horz" wrap="square" lIns="0" tIns="12700" rIns="0" bIns="0" rtlCol="0">
            <a:spAutoFit/>
          </a:bodyPr>
          <a:lstStyle/>
          <a:p>
            <a:pPr marL="240665" marR="5080" indent="-228600">
              <a:lnSpc>
                <a:spcPct val="143300"/>
              </a:lnSpc>
              <a:spcBef>
                <a:spcPts val="100"/>
              </a:spcBef>
              <a:buSzPct val="91666"/>
              <a:buFont typeface="Wingdings"/>
              <a:buChar char=""/>
              <a:tabLst>
                <a:tab pos="241300" algn="l"/>
              </a:tabLst>
            </a:pPr>
            <a:r>
              <a:rPr sz="1200" spc="-5" dirty="0">
                <a:latin typeface="Times New Roman"/>
                <a:cs typeface="Times New Roman"/>
              </a:rPr>
              <a:t>Survey results showing that almost equal percentage </a:t>
            </a:r>
            <a:r>
              <a:rPr sz="1200" dirty="0">
                <a:latin typeface="Times New Roman"/>
                <a:cs typeface="Times New Roman"/>
              </a:rPr>
              <a:t>of </a:t>
            </a:r>
            <a:r>
              <a:rPr sz="1200" spc="-5" dirty="0">
                <a:latin typeface="Times New Roman"/>
                <a:cs typeface="Times New Roman"/>
              </a:rPr>
              <a:t>results.53% people watch TV programs  through online.</a:t>
            </a:r>
            <a:endParaRPr sz="1200">
              <a:latin typeface="Times New Roman"/>
              <a:cs typeface="Times New Roman"/>
            </a:endParaRPr>
          </a:p>
        </p:txBody>
      </p:sp>
      <p:graphicFrame>
        <p:nvGraphicFramePr>
          <p:cNvPr id="9" name="object 9"/>
          <p:cNvGraphicFramePr>
            <a:graphicFrameLocks noGrp="1"/>
          </p:cNvGraphicFramePr>
          <p:nvPr/>
        </p:nvGraphicFramePr>
        <p:xfrm>
          <a:off x="2005457" y="3918585"/>
          <a:ext cx="3542664" cy="563878"/>
        </p:xfrm>
        <a:graphic>
          <a:graphicData uri="http://schemas.openxmlformats.org/drawingml/2006/table">
            <a:tbl>
              <a:tblPr firstRow="1" bandRow="1">
                <a:tableStyleId>{2D5ABB26-0587-4C30-8999-92F81FD0307C}</a:tableStyleId>
              </a:tblPr>
              <a:tblGrid>
                <a:gridCol w="1108710">
                  <a:extLst>
                    <a:ext uri="{9D8B030D-6E8A-4147-A177-3AD203B41FA5}">
                      <a16:colId xmlns:a16="http://schemas.microsoft.com/office/drawing/2014/main" val="20000"/>
                    </a:ext>
                  </a:extLst>
                </a:gridCol>
                <a:gridCol w="1240790">
                  <a:extLst>
                    <a:ext uri="{9D8B030D-6E8A-4147-A177-3AD203B41FA5}">
                      <a16:colId xmlns:a16="http://schemas.microsoft.com/office/drawing/2014/main" val="20001"/>
                    </a:ext>
                  </a:extLst>
                </a:gridCol>
                <a:gridCol w="1193164">
                  <a:extLst>
                    <a:ext uri="{9D8B030D-6E8A-4147-A177-3AD203B41FA5}">
                      <a16:colId xmlns:a16="http://schemas.microsoft.com/office/drawing/2014/main" val="20002"/>
                    </a:ext>
                  </a:extLst>
                </a:gridCol>
              </a:tblGrid>
              <a:tr h="285114">
                <a:tc>
                  <a:txBody>
                    <a:bodyPr/>
                    <a:lstStyle/>
                    <a:p>
                      <a:pPr marL="635" algn="ctr">
                        <a:lnSpc>
                          <a:spcPct val="100000"/>
                        </a:lnSpc>
                        <a:spcBef>
                          <a:spcPts val="5"/>
                        </a:spcBef>
                      </a:pPr>
                      <a:r>
                        <a:rPr sz="1100" spc="-5" dirty="0">
                          <a:latin typeface="Carlito"/>
                          <a:cs typeface="Carlito"/>
                        </a:rPr>
                        <a:t>Responses</a:t>
                      </a:r>
                      <a:endParaRPr sz="1100">
                        <a:latin typeface="Carlito"/>
                        <a:cs typeface="Carlito"/>
                      </a:endParaRPr>
                    </a:p>
                  </a:txBody>
                  <a:tcPr marL="0" marR="0" marT="6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445" algn="ctr">
                        <a:lnSpc>
                          <a:spcPct val="100000"/>
                        </a:lnSpc>
                        <a:spcBef>
                          <a:spcPts val="5"/>
                        </a:spcBef>
                      </a:pPr>
                      <a:r>
                        <a:rPr sz="1100" spc="-5" dirty="0">
                          <a:latin typeface="Carlito"/>
                          <a:cs typeface="Carlito"/>
                        </a:rPr>
                        <a:t>Response </a:t>
                      </a:r>
                      <a:r>
                        <a:rPr sz="1100" dirty="0">
                          <a:latin typeface="Carlito"/>
                          <a:cs typeface="Carlito"/>
                        </a:rPr>
                        <a:t>for</a:t>
                      </a:r>
                      <a:r>
                        <a:rPr sz="1100" spc="-30" dirty="0">
                          <a:latin typeface="Carlito"/>
                          <a:cs typeface="Carlito"/>
                        </a:rPr>
                        <a:t> </a:t>
                      </a:r>
                      <a:r>
                        <a:rPr sz="1100" spc="-5" dirty="0">
                          <a:latin typeface="Carlito"/>
                          <a:cs typeface="Carlito"/>
                        </a:rPr>
                        <a:t>'Yes'</a:t>
                      </a:r>
                      <a:endParaRPr sz="1100">
                        <a:latin typeface="Carlito"/>
                        <a:cs typeface="Carlito"/>
                      </a:endParaRPr>
                    </a:p>
                  </a:txBody>
                  <a:tcPr marL="0" marR="0" marT="6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 algn="ctr">
                        <a:lnSpc>
                          <a:spcPct val="100000"/>
                        </a:lnSpc>
                        <a:spcBef>
                          <a:spcPts val="5"/>
                        </a:spcBef>
                      </a:pPr>
                      <a:r>
                        <a:rPr sz="1100" spc="-5" dirty="0">
                          <a:latin typeface="Carlito"/>
                          <a:cs typeface="Carlito"/>
                        </a:rPr>
                        <a:t>Response </a:t>
                      </a:r>
                      <a:r>
                        <a:rPr sz="1100" dirty="0">
                          <a:latin typeface="Carlito"/>
                          <a:cs typeface="Carlito"/>
                        </a:rPr>
                        <a:t>for</a:t>
                      </a:r>
                      <a:r>
                        <a:rPr sz="1100" spc="-45" dirty="0">
                          <a:latin typeface="Carlito"/>
                          <a:cs typeface="Carlito"/>
                        </a:rPr>
                        <a:t> </a:t>
                      </a:r>
                      <a:r>
                        <a:rPr sz="1100" spc="-5" dirty="0">
                          <a:latin typeface="Carlito"/>
                          <a:cs typeface="Carlito"/>
                        </a:rPr>
                        <a:t>'No'</a:t>
                      </a:r>
                      <a:endParaRPr sz="1100">
                        <a:latin typeface="Carlito"/>
                        <a:cs typeface="Carlito"/>
                      </a:endParaRPr>
                    </a:p>
                  </a:txBody>
                  <a:tcPr marL="0" marR="0" marT="6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278764">
                <a:tc>
                  <a:txBody>
                    <a:bodyPr/>
                    <a:lstStyle/>
                    <a:p>
                      <a:pPr algn="ctr">
                        <a:lnSpc>
                          <a:spcPts val="1300"/>
                        </a:lnSpc>
                      </a:pPr>
                      <a:r>
                        <a:rPr sz="1100" dirty="0">
                          <a:latin typeface="Carlito"/>
                          <a:cs typeface="Carlito"/>
                        </a:rPr>
                        <a:t>50</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ts val="1300"/>
                        </a:lnSpc>
                      </a:pPr>
                      <a:r>
                        <a:rPr sz="1100" dirty="0">
                          <a:latin typeface="Carlito"/>
                          <a:cs typeface="Carlito"/>
                        </a:rPr>
                        <a:t>46</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ts val="1300"/>
                        </a:lnSpc>
                      </a:pPr>
                      <a:r>
                        <a:rPr sz="1100" dirty="0">
                          <a:latin typeface="Carlito"/>
                          <a:cs typeface="Carlito"/>
                        </a:rPr>
                        <a:t>4</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bl>
          </a:graphicData>
        </a:graphic>
      </p:graphicFrame>
      <p:graphicFrame>
        <p:nvGraphicFramePr>
          <p:cNvPr id="10" name="object 10"/>
          <p:cNvGraphicFramePr>
            <a:graphicFrameLocks noGrp="1"/>
          </p:cNvGraphicFramePr>
          <p:nvPr/>
        </p:nvGraphicFramePr>
        <p:xfrm>
          <a:off x="2005457" y="8128635"/>
          <a:ext cx="3542664" cy="556894"/>
        </p:xfrm>
        <a:graphic>
          <a:graphicData uri="http://schemas.openxmlformats.org/drawingml/2006/table">
            <a:tbl>
              <a:tblPr firstRow="1" bandRow="1">
                <a:tableStyleId>{2D5ABB26-0587-4C30-8999-92F81FD0307C}</a:tableStyleId>
              </a:tblPr>
              <a:tblGrid>
                <a:gridCol w="1108710">
                  <a:extLst>
                    <a:ext uri="{9D8B030D-6E8A-4147-A177-3AD203B41FA5}">
                      <a16:colId xmlns:a16="http://schemas.microsoft.com/office/drawing/2014/main" val="20000"/>
                    </a:ext>
                  </a:extLst>
                </a:gridCol>
                <a:gridCol w="1240790">
                  <a:extLst>
                    <a:ext uri="{9D8B030D-6E8A-4147-A177-3AD203B41FA5}">
                      <a16:colId xmlns:a16="http://schemas.microsoft.com/office/drawing/2014/main" val="20001"/>
                    </a:ext>
                  </a:extLst>
                </a:gridCol>
                <a:gridCol w="1193164">
                  <a:extLst>
                    <a:ext uri="{9D8B030D-6E8A-4147-A177-3AD203B41FA5}">
                      <a16:colId xmlns:a16="http://schemas.microsoft.com/office/drawing/2014/main" val="20002"/>
                    </a:ext>
                  </a:extLst>
                </a:gridCol>
              </a:tblGrid>
              <a:tr h="278765">
                <a:tc>
                  <a:txBody>
                    <a:bodyPr/>
                    <a:lstStyle/>
                    <a:p>
                      <a:pPr marL="635" algn="ctr">
                        <a:lnSpc>
                          <a:spcPts val="1295"/>
                        </a:lnSpc>
                      </a:pPr>
                      <a:r>
                        <a:rPr sz="1100" spc="-5" dirty="0">
                          <a:latin typeface="Carlito"/>
                          <a:cs typeface="Carlito"/>
                        </a:rPr>
                        <a:t>Responses</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445" algn="ctr">
                        <a:lnSpc>
                          <a:spcPts val="1295"/>
                        </a:lnSpc>
                      </a:pPr>
                      <a:r>
                        <a:rPr sz="1100" spc="-5" dirty="0">
                          <a:latin typeface="Carlito"/>
                          <a:cs typeface="Carlito"/>
                        </a:rPr>
                        <a:t>Response </a:t>
                      </a:r>
                      <a:r>
                        <a:rPr sz="1100" dirty="0">
                          <a:latin typeface="Carlito"/>
                          <a:cs typeface="Carlito"/>
                        </a:rPr>
                        <a:t>for</a:t>
                      </a:r>
                      <a:r>
                        <a:rPr sz="1100" spc="-30" dirty="0">
                          <a:latin typeface="Carlito"/>
                          <a:cs typeface="Carlito"/>
                        </a:rPr>
                        <a:t> </a:t>
                      </a:r>
                      <a:r>
                        <a:rPr sz="1100" spc="-5" dirty="0">
                          <a:latin typeface="Carlito"/>
                          <a:cs typeface="Carlito"/>
                        </a:rPr>
                        <a:t>'Yes'</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 algn="ctr">
                        <a:lnSpc>
                          <a:spcPts val="1295"/>
                        </a:lnSpc>
                      </a:pPr>
                      <a:r>
                        <a:rPr sz="1100" spc="-5" dirty="0">
                          <a:latin typeface="Carlito"/>
                          <a:cs typeface="Carlito"/>
                        </a:rPr>
                        <a:t>Response </a:t>
                      </a:r>
                      <a:r>
                        <a:rPr sz="1100" dirty="0">
                          <a:latin typeface="Carlito"/>
                          <a:cs typeface="Carlito"/>
                        </a:rPr>
                        <a:t>for</a:t>
                      </a:r>
                      <a:r>
                        <a:rPr sz="1100" spc="-45" dirty="0">
                          <a:latin typeface="Carlito"/>
                          <a:cs typeface="Carlito"/>
                        </a:rPr>
                        <a:t> </a:t>
                      </a:r>
                      <a:r>
                        <a:rPr sz="1100" spc="-5" dirty="0">
                          <a:latin typeface="Carlito"/>
                          <a:cs typeface="Carlito"/>
                        </a:rPr>
                        <a:t>'No'</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278129">
                <a:tc>
                  <a:txBody>
                    <a:bodyPr/>
                    <a:lstStyle/>
                    <a:p>
                      <a:pPr algn="ctr">
                        <a:lnSpc>
                          <a:spcPts val="1285"/>
                        </a:lnSpc>
                      </a:pPr>
                      <a:r>
                        <a:rPr sz="1100" dirty="0">
                          <a:latin typeface="Carlito"/>
                          <a:cs typeface="Carlito"/>
                        </a:rPr>
                        <a:t>50</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ts val="1285"/>
                        </a:lnSpc>
                      </a:pPr>
                      <a:r>
                        <a:rPr sz="1100" dirty="0">
                          <a:latin typeface="Carlito"/>
                          <a:cs typeface="Carlito"/>
                        </a:rPr>
                        <a:t>27</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905" algn="ctr">
                        <a:lnSpc>
                          <a:spcPts val="1285"/>
                        </a:lnSpc>
                      </a:pPr>
                      <a:r>
                        <a:rPr sz="1100" dirty="0">
                          <a:latin typeface="Carlito"/>
                          <a:cs typeface="Carlito"/>
                        </a:rPr>
                        <a:t>23</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bl>
          </a:graphicData>
        </a:graphic>
      </p:graphicFrame>
      <p:sp>
        <p:nvSpPr>
          <p:cNvPr id="11" name="object 11"/>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07199" y="791083"/>
            <a:ext cx="1780539"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7. </a:t>
            </a:r>
            <a:r>
              <a:rPr sz="1200" spc="-5" dirty="0">
                <a:latin typeface="Times New Roman"/>
                <a:cs typeface="Times New Roman"/>
              </a:rPr>
              <a:t>Do you read</a:t>
            </a:r>
            <a:r>
              <a:rPr sz="1200" spc="-25" dirty="0">
                <a:latin typeface="Times New Roman"/>
                <a:cs typeface="Times New Roman"/>
              </a:rPr>
              <a:t> </a:t>
            </a:r>
            <a:r>
              <a:rPr sz="1200" spc="-5" dirty="0">
                <a:latin typeface="Times New Roman"/>
                <a:cs typeface="Times New Roman"/>
              </a:rPr>
              <a:t>Newspapers?</a:t>
            </a:r>
            <a:endParaRPr sz="1200">
              <a:latin typeface="Times New Roman"/>
              <a:cs typeface="Times New Roman"/>
            </a:endParaRPr>
          </a:p>
        </p:txBody>
      </p:sp>
      <p:sp>
        <p:nvSpPr>
          <p:cNvPr id="3" name="object 3"/>
          <p:cNvSpPr/>
          <p:nvPr/>
        </p:nvSpPr>
        <p:spPr>
          <a:xfrm>
            <a:off x="1474419" y="1169374"/>
            <a:ext cx="4217653" cy="166963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56919" y="3714114"/>
            <a:ext cx="6471920" cy="549910"/>
          </a:xfrm>
          <a:prstGeom prst="rect">
            <a:avLst/>
          </a:prstGeom>
        </p:spPr>
        <p:txBody>
          <a:bodyPr vert="horz" wrap="square" lIns="0" tIns="12700" rIns="0" bIns="0" rtlCol="0">
            <a:spAutoFit/>
          </a:bodyPr>
          <a:lstStyle/>
          <a:p>
            <a:pPr marL="240665" marR="5080" indent="-228600">
              <a:lnSpc>
                <a:spcPct val="143300"/>
              </a:lnSpc>
              <a:spcBef>
                <a:spcPts val="100"/>
              </a:spcBef>
              <a:buFont typeface="Wingdings"/>
              <a:buChar char=""/>
              <a:tabLst>
                <a:tab pos="241300" algn="l"/>
              </a:tabLst>
            </a:pPr>
            <a:r>
              <a:rPr sz="1200" spc="-5" dirty="0">
                <a:latin typeface="Times New Roman"/>
                <a:cs typeface="Times New Roman"/>
              </a:rPr>
              <a:t>Question asked </a:t>
            </a:r>
            <a:r>
              <a:rPr sz="1200" dirty="0">
                <a:latin typeface="Times New Roman"/>
                <a:cs typeface="Times New Roman"/>
              </a:rPr>
              <a:t>to </a:t>
            </a:r>
            <a:r>
              <a:rPr sz="1200" spc="-5" dirty="0">
                <a:latin typeface="Times New Roman"/>
                <a:cs typeface="Times New Roman"/>
              </a:rPr>
              <a:t>various </a:t>
            </a:r>
            <a:r>
              <a:rPr sz="1200" spc="-10" dirty="0">
                <a:latin typeface="Times New Roman"/>
                <a:cs typeface="Times New Roman"/>
              </a:rPr>
              <a:t>age </a:t>
            </a:r>
            <a:r>
              <a:rPr sz="1200" spc="-5" dirty="0">
                <a:latin typeface="Times New Roman"/>
                <a:cs typeface="Times New Roman"/>
              </a:rPr>
              <a:t>people </a:t>
            </a:r>
            <a:r>
              <a:rPr sz="1200" dirty="0">
                <a:latin typeface="Times New Roman"/>
                <a:cs typeface="Times New Roman"/>
              </a:rPr>
              <a:t>93% </a:t>
            </a:r>
            <a:r>
              <a:rPr sz="1200" spc="-5" dirty="0">
                <a:latin typeface="Times New Roman"/>
                <a:cs typeface="Times New Roman"/>
              </a:rPr>
              <a:t>people said they read newspaper </a:t>
            </a:r>
            <a:r>
              <a:rPr sz="1200" dirty="0">
                <a:latin typeface="Times New Roman"/>
                <a:cs typeface="Times New Roman"/>
              </a:rPr>
              <a:t>only </a:t>
            </a:r>
            <a:r>
              <a:rPr sz="1200" spc="-5" dirty="0">
                <a:latin typeface="Times New Roman"/>
                <a:cs typeface="Times New Roman"/>
              </a:rPr>
              <a:t>few people said </a:t>
            </a:r>
            <a:r>
              <a:rPr sz="1200" dirty="0">
                <a:latin typeface="Times New Roman"/>
                <a:cs typeface="Times New Roman"/>
              </a:rPr>
              <a:t>no  to </a:t>
            </a:r>
            <a:r>
              <a:rPr sz="1200" spc="-5" dirty="0">
                <a:latin typeface="Times New Roman"/>
                <a:cs typeface="Times New Roman"/>
              </a:rPr>
              <a:t>reading</a:t>
            </a:r>
            <a:r>
              <a:rPr sz="1200" spc="-20" dirty="0">
                <a:latin typeface="Times New Roman"/>
                <a:cs typeface="Times New Roman"/>
              </a:rPr>
              <a:t> </a:t>
            </a:r>
            <a:r>
              <a:rPr sz="1200" spc="-5" dirty="0">
                <a:latin typeface="Times New Roman"/>
                <a:cs typeface="Times New Roman"/>
              </a:rPr>
              <a:t>newspaper</a:t>
            </a:r>
            <a:endParaRPr sz="1200">
              <a:latin typeface="Times New Roman"/>
              <a:cs typeface="Times New Roman"/>
            </a:endParaRPr>
          </a:p>
        </p:txBody>
      </p:sp>
      <p:sp>
        <p:nvSpPr>
          <p:cNvPr id="5" name="object 5"/>
          <p:cNvSpPr txBox="1"/>
          <p:nvPr/>
        </p:nvSpPr>
        <p:spPr>
          <a:xfrm>
            <a:off x="807199" y="4707763"/>
            <a:ext cx="253936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8. </a:t>
            </a:r>
            <a:r>
              <a:rPr sz="1200" spc="-5" dirty="0">
                <a:latin typeface="Times New Roman"/>
                <a:cs typeface="Times New Roman"/>
              </a:rPr>
              <a:t>Do you read </a:t>
            </a:r>
            <a:r>
              <a:rPr sz="1200" dirty="0">
                <a:latin typeface="Times New Roman"/>
                <a:cs typeface="Times New Roman"/>
              </a:rPr>
              <a:t>the </a:t>
            </a:r>
            <a:r>
              <a:rPr sz="1200" spc="-5" dirty="0">
                <a:latin typeface="Times New Roman"/>
                <a:cs typeface="Times New Roman"/>
              </a:rPr>
              <a:t>News through</a:t>
            </a:r>
            <a:r>
              <a:rPr sz="1200" spc="20" dirty="0">
                <a:latin typeface="Times New Roman"/>
                <a:cs typeface="Times New Roman"/>
              </a:rPr>
              <a:t> </a:t>
            </a:r>
            <a:r>
              <a:rPr sz="1200" spc="-5" dirty="0">
                <a:latin typeface="Times New Roman"/>
                <a:cs typeface="Times New Roman"/>
              </a:rPr>
              <a:t>online?</a:t>
            </a:r>
            <a:endParaRPr sz="1200">
              <a:latin typeface="Times New Roman"/>
              <a:cs typeface="Times New Roman"/>
            </a:endParaRPr>
          </a:p>
        </p:txBody>
      </p:sp>
      <p:sp>
        <p:nvSpPr>
          <p:cNvPr id="6" name="object 6"/>
          <p:cNvSpPr/>
          <p:nvPr/>
        </p:nvSpPr>
        <p:spPr>
          <a:xfrm>
            <a:off x="1474421" y="5093419"/>
            <a:ext cx="4217902" cy="1784831"/>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756919" y="7760335"/>
            <a:ext cx="6473825" cy="549910"/>
          </a:xfrm>
          <a:prstGeom prst="rect">
            <a:avLst/>
          </a:prstGeom>
        </p:spPr>
        <p:txBody>
          <a:bodyPr vert="horz" wrap="square" lIns="0" tIns="12700" rIns="0" bIns="0" rtlCol="0">
            <a:spAutoFit/>
          </a:bodyPr>
          <a:lstStyle/>
          <a:p>
            <a:pPr marL="240665" marR="5080" indent="-228600">
              <a:lnSpc>
                <a:spcPct val="143300"/>
              </a:lnSpc>
              <a:spcBef>
                <a:spcPts val="100"/>
              </a:spcBef>
              <a:buFont typeface="Wingdings"/>
              <a:buChar char=""/>
              <a:tabLst>
                <a:tab pos="241300" algn="l"/>
              </a:tabLst>
            </a:pPr>
            <a:r>
              <a:rPr sz="1200" dirty="0">
                <a:latin typeface="Times New Roman"/>
                <a:cs typeface="Times New Roman"/>
              </a:rPr>
              <a:t>93% </a:t>
            </a:r>
            <a:r>
              <a:rPr sz="1200" spc="-5" dirty="0">
                <a:latin typeface="Times New Roman"/>
                <a:cs typeface="Times New Roman"/>
              </a:rPr>
              <a:t>people said YES </a:t>
            </a:r>
            <a:r>
              <a:rPr sz="1200" dirty="0">
                <a:latin typeface="Times New Roman"/>
                <a:cs typeface="Times New Roman"/>
              </a:rPr>
              <a:t>to </a:t>
            </a:r>
            <a:r>
              <a:rPr sz="1200" spc="-5" dirty="0">
                <a:latin typeface="Times New Roman"/>
                <a:cs typeface="Times New Roman"/>
              </a:rPr>
              <a:t>reading newspapers, </a:t>
            </a:r>
            <a:r>
              <a:rPr sz="1200" dirty="0">
                <a:latin typeface="Times New Roman"/>
                <a:cs typeface="Times New Roman"/>
              </a:rPr>
              <a:t>74% </a:t>
            </a:r>
            <a:r>
              <a:rPr sz="1200" spc="-5" dirty="0">
                <a:latin typeface="Times New Roman"/>
                <a:cs typeface="Times New Roman"/>
              </a:rPr>
              <a:t>are reading newspapers through </a:t>
            </a:r>
            <a:r>
              <a:rPr sz="1200" dirty="0">
                <a:latin typeface="Times New Roman"/>
                <a:cs typeface="Times New Roman"/>
              </a:rPr>
              <a:t>online </a:t>
            </a:r>
            <a:r>
              <a:rPr sz="1200" spc="-5" dirty="0">
                <a:latin typeface="Times New Roman"/>
                <a:cs typeface="Times New Roman"/>
              </a:rPr>
              <a:t>portals and  </a:t>
            </a:r>
            <a:r>
              <a:rPr sz="1200" dirty="0">
                <a:latin typeface="Times New Roman"/>
                <a:cs typeface="Times New Roman"/>
              </a:rPr>
              <a:t>only 26% </a:t>
            </a:r>
            <a:r>
              <a:rPr sz="1200" spc="-5" dirty="0">
                <a:latin typeface="Times New Roman"/>
                <a:cs typeface="Times New Roman"/>
              </a:rPr>
              <a:t>people said NO </a:t>
            </a:r>
            <a:r>
              <a:rPr sz="1200" dirty="0">
                <a:latin typeface="Times New Roman"/>
                <a:cs typeface="Times New Roman"/>
              </a:rPr>
              <a:t>to </a:t>
            </a:r>
            <a:r>
              <a:rPr sz="1200" spc="-5" dirty="0">
                <a:latin typeface="Times New Roman"/>
                <a:cs typeface="Times New Roman"/>
              </a:rPr>
              <a:t>read newspaper through</a:t>
            </a:r>
            <a:r>
              <a:rPr sz="1200" spc="15" dirty="0">
                <a:latin typeface="Times New Roman"/>
                <a:cs typeface="Times New Roman"/>
              </a:rPr>
              <a:t> </a:t>
            </a:r>
            <a:r>
              <a:rPr sz="1200" spc="-5" dirty="0">
                <a:latin typeface="Times New Roman"/>
                <a:cs typeface="Times New Roman"/>
              </a:rPr>
              <a:t>online.</a:t>
            </a:r>
            <a:endParaRPr sz="1200">
              <a:latin typeface="Times New Roman"/>
              <a:cs typeface="Times New Roman"/>
            </a:endParaRPr>
          </a:p>
        </p:txBody>
      </p:sp>
      <p:graphicFrame>
        <p:nvGraphicFramePr>
          <p:cNvPr id="8" name="object 8"/>
          <p:cNvGraphicFramePr>
            <a:graphicFrameLocks noGrp="1"/>
          </p:cNvGraphicFramePr>
          <p:nvPr/>
        </p:nvGraphicFramePr>
        <p:xfrm>
          <a:off x="2005457" y="3080385"/>
          <a:ext cx="3542664" cy="563879"/>
        </p:xfrm>
        <a:graphic>
          <a:graphicData uri="http://schemas.openxmlformats.org/drawingml/2006/table">
            <a:tbl>
              <a:tblPr firstRow="1" bandRow="1">
                <a:tableStyleId>{2D5ABB26-0587-4C30-8999-92F81FD0307C}</a:tableStyleId>
              </a:tblPr>
              <a:tblGrid>
                <a:gridCol w="1108710">
                  <a:extLst>
                    <a:ext uri="{9D8B030D-6E8A-4147-A177-3AD203B41FA5}">
                      <a16:colId xmlns:a16="http://schemas.microsoft.com/office/drawing/2014/main" val="20000"/>
                    </a:ext>
                  </a:extLst>
                </a:gridCol>
                <a:gridCol w="1240790">
                  <a:extLst>
                    <a:ext uri="{9D8B030D-6E8A-4147-A177-3AD203B41FA5}">
                      <a16:colId xmlns:a16="http://schemas.microsoft.com/office/drawing/2014/main" val="20001"/>
                    </a:ext>
                  </a:extLst>
                </a:gridCol>
                <a:gridCol w="1193164">
                  <a:extLst>
                    <a:ext uri="{9D8B030D-6E8A-4147-A177-3AD203B41FA5}">
                      <a16:colId xmlns:a16="http://schemas.microsoft.com/office/drawing/2014/main" val="20002"/>
                    </a:ext>
                  </a:extLst>
                </a:gridCol>
              </a:tblGrid>
              <a:tr h="285115">
                <a:tc>
                  <a:txBody>
                    <a:bodyPr/>
                    <a:lstStyle/>
                    <a:p>
                      <a:pPr marL="635" algn="ctr">
                        <a:lnSpc>
                          <a:spcPct val="100000"/>
                        </a:lnSpc>
                        <a:spcBef>
                          <a:spcPts val="5"/>
                        </a:spcBef>
                      </a:pPr>
                      <a:r>
                        <a:rPr sz="1100" spc="-5" dirty="0">
                          <a:latin typeface="Carlito"/>
                          <a:cs typeface="Carlito"/>
                        </a:rPr>
                        <a:t>Responses</a:t>
                      </a:r>
                      <a:endParaRPr sz="1100">
                        <a:latin typeface="Carlito"/>
                        <a:cs typeface="Carlito"/>
                      </a:endParaRPr>
                    </a:p>
                  </a:txBody>
                  <a:tcPr marL="0" marR="0" marT="6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445" algn="ctr">
                        <a:lnSpc>
                          <a:spcPct val="100000"/>
                        </a:lnSpc>
                        <a:spcBef>
                          <a:spcPts val="5"/>
                        </a:spcBef>
                      </a:pPr>
                      <a:r>
                        <a:rPr sz="1100" spc="-5" dirty="0">
                          <a:latin typeface="Carlito"/>
                          <a:cs typeface="Carlito"/>
                        </a:rPr>
                        <a:t>Response </a:t>
                      </a:r>
                      <a:r>
                        <a:rPr sz="1100" dirty="0">
                          <a:latin typeface="Carlito"/>
                          <a:cs typeface="Carlito"/>
                        </a:rPr>
                        <a:t>for</a:t>
                      </a:r>
                      <a:r>
                        <a:rPr sz="1100" spc="-30" dirty="0">
                          <a:latin typeface="Carlito"/>
                          <a:cs typeface="Carlito"/>
                        </a:rPr>
                        <a:t> </a:t>
                      </a:r>
                      <a:r>
                        <a:rPr sz="1100" spc="-5" dirty="0">
                          <a:latin typeface="Carlito"/>
                          <a:cs typeface="Carlito"/>
                        </a:rPr>
                        <a:t>'Yes'</a:t>
                      </a:r>
                      <a:endParaRPr sz="1100">
                        <a:latin typeface="Carlito"/>
                        <a:cs typeface="Carlito"/>
                      </a:endParaRPr>
                    </a:p>
                  </a:txBody>
                  <a:tcPr marL="0" marR="0" marT="6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 algn="ctr">
                        <a:lnSpc>
                          <a:spcPct val="100000"/>
                        </a:lnSpc>
                        <a:spcBef>
                          <a:spcPts val="5"/>
                        </a:spcBef>
                      </a:pPr>
                      <a:r>
                        <a:rPr sz="1100" spc="-5" dirty="0">
                          <a:latin typeface="Carlito"/>
                          <a:cs typeface="Carlito"/>
                        </a:rPr>
                        <a:t>Response </a:t>
                      </a:r>
                      <a:r>
                        <a:rPr sz="1100" dirty="0">
                          <a:latin typeface="Carlito"/>
                          <a:cs typeface="Carlito"/>
                        </a:rPr>
                        <a:t>for</a:t>
                      </a:r>
                      <a:r>
                        <a:rPr sz="1100" spc="-45" dirty="0">
                          <a:latin typeface="Carlito"/>
                          <a:cs typeface="Carlito"/>
                        </a:rPr>
                        <a:t> </a:t>
                      </a:r>
                      <a:r>
                        <a:rPr sz="1100" spc="-5" dirty="0">
                          <a:latin typeface="Carlito"/>
                          <a:cs typeface="Carlito"/>
                        </a:rPr>
                        <a:t>'No'</a:t>
                      </a:r>
                      <a:endParaRPr sz="1100">
                        <a:latin typeface="Carlito"/>
                        <a:cs typeface="Carlito"/>
                      </a:endParaRPr>
                    </a:p>
                  </a:txBody>
                  <a:tcPr marL="0" marR="0" marT="6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278764">
                <a:tc>
                  <a:txBody>
                    <a:bodyPr/>
                    <a:lstStyle/>
                    <a:p>
                      <a:pPr algn="ctr">
                        <a:lnSpc>
                          <a:spcPts val="1300"/>
                        </a:lnSpc>
                      </a:pPr>
                      <a:r>
                        <a:rPr sz="1100" dirty="0">
                          <a:latin typeface="Carlito"/>
                          <a:cs typeface="Carlito"/>
                        </a:rPr>
                        <a:t>50</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ts val="1300"/>
                        </a:lnSpc>
                      </a:pPr>
                      <a:r>
                        <a:rPr sz="1100" dirty="0">
                          <a:latin typeface="Carlito"/>
                          <a:cs typeface="Carlito"/>
                        </a:rPr>
                        <a:t>47</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ts val="1300"/>
                        </a:lnSpc>
                      </a:pPr>
                      <a:r>
                        <a:rPr sz="1100" dirty="0">
                          <a:latin typeface="Carlito"/>
                          <a:cs typeface="Carlito"/>
                        </a:rPr>
                        <a:t>3</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bl>
          </a:graphicData>
        </a:graphic>
      </p:graphicFrame>
      <p:graphicFrame>
        <p:nvGraphicFramePr>
          <p:cNvPr id="9" name="object 9"/>
          <p:cNvGraphicFramePr>
            <a:graphicFrameLocks noGrp="1"/>
          </p:cNvGraphicFramePr>
          <p:nvPr/>
        </p:nvGraphicFramePr>
        <p:xfrm>
          <a:off x="2005457" y="7126605"/>
          <a:ext cx="3542664" cy="563879"/>
        </p:xfrm>
        <a:graphic>
          <a:graphicData uri="http://schemas.openxmlformats.org/drawingml/2006/table">
            <a:tbl>
              <a:tblPr firstRow="1" bandRow="1">
                <a:tableStyleId>{2D5ABB26-0587-4C30-8999-92F81FD0307C}</a:tableStyleId>
              </a:tblPr>
              <a:tblGrid>
                <a:gridCol w="1108710">
                  <a:extLst>
                    <a:ext uri="{9D8B030D-6E8A-4147-A177-3AD203B41FA5}">
                      <a16:colId xmlns:a16="http://schemas.microsoft.com/office/drawing/2014/main" val="20000"/>
                    </a:ext>
                  </a:extLst>
                </a:gridCol>
                <a:gridCol w="1240790">
                  <a:extLst>
                    <a:ext uri="{9D8B030D-6E8A-4147-A177-3AD203B41FA5}">
                      <a16:colId xmlns:a16="http://schemas.microsoft.com/office/drawing/2014/main" val="20001"/>
                    </a:ext>
                  </a:extLst>
                </a:gridCol>
                <a:gridCol w="1193164">
                  <a:extLst>
                    <a:ext uri="{9D8B030D-6E8A-4147-A177-3AD203B41FA5}">
                      <a16:colId xmlns:a16="http://schemas.microsoft.com/office/drawing/2014/main" val="20002"/>
                    </a:ext>
                  </a:extLst>
                </a:gridCol>
              </a:tblGrid>
              <a:tr h="285115">
                <a:tc>
                  <a:txBody>
                    <a:bodyPr/>
                    <a:lstStyle/>
                    <a:p>
                      <a:pPr marL="635" algn="ctr">
                        <a:lnSpc>
                          <a:spcPct val="100000"/>
                        </a:lnSpc>
                        <a:spcBef>
                          <a:spcPts val="5"/>
                        </a:spcBef>
                      </a:pPr>
                      <a:r>
                        <a:rPr sz="1100" spc="-5" dirty="0">
                          <a:latin typeface="Carlito"/>
                          <a:cs typeface="Carlito"/>
                        </a:rPr>
                        <a:t>Responses</a:t>
                      </a:r>
                      <a:endParaRPr sz="1100">
                        <a:latin typeface="Carlito"/>
                        <a:cs typeface="Carlito"/>
                      </a:endParaRPr>
                    </a:p>
                  </a:txBody>
                  <a:tcPr marL="0" marR="0" marT="6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445" algn="ctr">
                        <a:lnSpc>
                          <a:spcPct val="100000"/>
                        </a:lnSpc>
                        <a:spcBef>
                          <a:spcPts val="5"/>
                        </a:spcBef>
                      </a:pPr>
                      <a:r>
                        <a:rPr sz="1100" spc="-5" dirty="0">
                          <a:latin typeface="Carlito"/>
                          <a:cs typeface="Carlito"/>
                        </a:rPr>
                        <a:t>Response </a:t>
                      </a:r>
                      <a:r>
                        <a:rPr sz="1100" dirty="0">
                          <a:latin typeface="Carlito"/>
                          <a:cs typeface="Carlito"/>
                        </a:rPr>
                        <a:t>for</a:t>
                      </a:r>
                      <a:r>
                        <a:rPr sz="1100" spc="-30" dirty="0">
                          <a:latin typeface="Carlito"/>
                          <a:cs typeface="Carlito"/>
                        </a:rPr>
                        <a:t> </a:t>
                      </a:r>
                      <a:r>
                        <a:rPr sz="1100" spc="-5" dirty="0">
                          <a:latin typeface="Carlito"/>
                          <a:cs typeface="Carlito"/>
                        </a:rPr>
                        <a:t>'Yes'</a:t>
                      </a:r>
                      <a:endParaRPr sz="1100">
                        <a:latin typeface="Carlito"/>
                        <a:cs typeface="Carlito"/>
                      </a:endParaRPr>
                    </a:p>
                  </a:txBody>
                  <a:tcPr marL="0" marR="0" marT="6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 algn="ctr">
                        <a:lnSpc>
                          <a:spcPct val="100000"/>
                        </a:lnSpc>
                        <a:spcBef>
                          <a:spcPts val="5"/>
                        </a:spcBef>
                      </a:pPr>
                      <a:r>
                        <a:rPr sz="1100" spc="-5" dirty="0">
                          <a:latin typeface="Carlito"/>
                          <a:cs typeface="Carlito"/>
                        </a:rPr>
                        <a:t>Response </a:t>
                      </a:r>
                      <a:r>
                        <a:rPr sz="1100" dirty="0">
                          <a:latin typeface="Carlito"/>
                          <a:cs typeface="Carlito"/>
                        </a:rPr>
                        <a:t>for</a:t>
                      </a:r>
                      <a:r>
                        <a:rPr sz="1100" spc="-45" dirty="0">
                          <a:latin typeface="Carlito"/>
                          <a:cs typeface="Carlito"/>
                        </a:rPr>
                        <a:t> </a:t>
                      </a:r>
                      <a:r>
                        <a:rPr sz="1100" spc="-5" dirty="0">
                          <a:latin typeface="Carlito"/>
                          <a:cs typeface="Carlito"/>
                        </a:rPr>
                        <a:t>'No'</a:t>
                      </a:r>
                      <a:endParaRPr sz="1100">
                        <a:latin typeface="Carlito"/>
                        <a:cs typeface="Carlito"/>
                      </a:endParaRPr>
                    </a:p>
                  </a:txBody>
                  <a:tcPr marL="0" marR="0" marT="6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278764">
                <a:tc>
                  <a:txBody>
                    <a:bodyPr/>
                    <a:lstStyle/>
                    <a:p>
                      <a:pPr algn="ctr">
                        <a:lnSpc>
                          <a:spcPts val="1300"/>
                        </a:lnSpc>
                      </a:pPr>
                      <a:r>
                        <a:rPr sz="1100" dirty="0">
                          <a:latin typeface="Carlito"/>
                          <a:cs typeface="Carlito"/>
                        </a:rPr>
                        <a:t>50</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ts val="1300"/>
                        </a:lnSpc>
                      </a:pPr>
                      <a:r>
                        <a:rPr sz="1100" dirty="0">
                          <a:latin typeface="Carlito"/>
                          <a:cs typeface="Carlito"/>
                        </a:rPr>
                        <a:t>37</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905" algn="ctr">
                        <a:lnSpc>
                          <a:spcPts val="1300"/>
                        </a:lnSpc>
                      </a:pPr>
                      <a:r>
                        <a:rPr sz="1100" dirty="0">
                          <a:latin typeface="Carlito"/>
                          <a:cs typeface="Carlito"/>
                        </a:rPr>
                        <a:t>13</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bl>
          </a:graphicData>
        </a:graphic>
      </p:graphicFrame>
      <p:sp>
        <p:nvSpPr>
          <p:cNvPr id="10" name="object 10"/>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07199" y="629539"/>
            <a:ext cx="1894839"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9. </a:t>
            </a:r>
            <a:r>
              <a:rPr sz="1200" spc="-5" dirty="0">
                <a:latin typeface="Times New Roman"/>
                <a:cs typeface="Times New Roman"/>
              </a:rPr>
              <a:t>Do you have </a:t>
            </a:r>
            <a:r>
              <a:rPr sz="1200" dirty="0">
                <a:latin typeface="Times New Roman"/>
                <a:cs typeface="Times New Roman"/>
              </a:rPr>
              <a:t>mobile</a:t>
            </a:r>
            <a:r>
              <a:rPr sz="1200" spc="-45" dirty="0">
                <a:latin typeface="Times New Roman"/>
                <a:cs typeface="Times New Roman"/>
              </a:rPr>
              <a:t> </a:t>
            </a:r>
            <a:r>
              <a:rPr sz="1200" spc="-5" dirty="0">
                <a:latin typeface="Times New Roman"/>
                <a:cs typeface="Times New Roman"/>
              </a:rPr>
              <a:t>phone?</a:t>
            </a:r>
            <a:endParaRPr sz="1200">
              <a:latin typeface="Times New Roman"/>
              <a:cs typeface="Times New Roman"/>
            </a:endParaRPr>
          </a:p>
        </p:txBody>
      </p:sp>
      <p:sp>
        <p:nvSpPr>
          <p:cNvPr id="3" name="object 3"/>
          <p:cNvSpPr/>
          <p:nvPr/>
        </p:nvSpPr>
        <p:spPr>
          <a:xfrm>
            <a:off x="1459813" y="1000317"/>
            <a:ext cx="3747755" cy="214388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56919" y="4028059"/>
            <a:ext cx="6474460" cy="1183640"/>
          </a:xfrm>
          <a:prstGeom prst="rect">
            <a:avLst/>
          </a:prstGeom>
        </p:spPr>
        <p:txBody>
          <a:bodyPr vert="horz" wrap="square" lIns="0" tIns="12700" rIns="0" bIns="0" rtlCol="0">
            <a:spAutoFit/>
          </a:bodyPr>
          <a:lstStyle/>
          <a:p>
            <a:pPr marL="240665" marR="5080" indent="-228600">
              <a:lnSpc>
                <a:spcPct val="144200"/>
              </a:lnSpc>
              <a:spcBef>
                <a:spcPts val="100"/>
              </a:spcBef>
              <a:buFont typeface="Wingdings"/>
              <a:buChar char=""/>
              <a:tabLst>
                <a:tab pos="241300" algn="l"/>
              </a:tabLst>
            </a:pPr>
            <a:r>
              <a:rPr sz="1200" spc="-5" dirty="0">
                <a:latin typeface="Times New Roman"/>
                <a:cs typeface="Times New Roman"/>
              </a:rPr>
              <a:t>Question asked </a:t>
            </a:r>
            <a:r>
              <a:rPr sz="1200" dirty="0">
                <a:latin typeface="Times New Roman"/>
                <a:cs typeface="Times New Roman"/>
              </a:rPr>
              <a:t>to </a:t>
            </a:r>
            <a:r>
              <a:rPr sz="1200" spc="-5" dirty="0">
                <a:latin typeface="Times New Roman"/>
                <a:cs typeface="Times New Roman"/>
              </a:rPr>
              <a:t>various age people maximum number </a:t>
            </a:r>
            <a:r>
              <a:rPr sz="1200" dirty="0">
                <a:latin typeface="Times New Roman"/>
                <a:cs typeface="Times New Roman"/>
              </a:rPr>
              <a:t>of </a:t>
            </a:r>
            <a:r>
              <a:rPr sz="1200" spc="-5" dirty="0">
                <a:latin typeface="Times New Roman"/>
                <a:cs typeface="Times New Roman"/>
              </a:rPr>
              <a:t>people said </a:t>
            </a:r>
            <a:r>
              <a:rPr sz="1200" spc="-10" dirty="0">
                <a:latin typeface="Times New Roman"/>
                <a:cs typeface="Times New Roman"/>
              </a:rPr>
              <a:t>yes </a:t>
            </a:r>
            <a:r>
              <a:rPr sz="1200" spc="-5" dirty="0">
                <a:latin typeface="Times New Roman"/>
                <a:cs typeface="Times New Roman"/>
              </a:rPr>
              <a:t>that they have </a:t>
            </a:r>
            <a:r>
              <a:rPr sz="1200" dirty="0">
                <a:latin typeface="Times New Roman"/>
                <a:cs typeface="Times New Roman"/>
              </a:rPr>
              <a:t>mobile  phone 99% </a:t>
            </a:r>
            <a:r>
              <a:rPr sz="1200" spc="-5" dirty="0">
                <a:latin typeface="Times New Roman"/>
                <a:cs typeface="Times New Roman"/>
              </a:rPr>
              <a:t>answered YES that they have </a:t>
            </a:r>
            <a:r>
              <a:rPr sz="1200" dirty="0">
                <a:latin typeface="Times New Roman"/>
                <a:cs typeface="Times New Roman"/>
              </a:rPr>
              <a:t>mobile</a:t>
            </a:r>
            <a:r>
              <a:rPr sz="1200" spc="-40" dirty="0">
                <a:latin typeface="Times New Roman"/>
                <a:cs typeface="Times New Roman"/>
              </a:rPr>
              <a:t> </a:t>
            </a:r>
            <a:r>
              <a:rPr sz="1200" spc="-5" dirty="0">
                <a:latin typeface="Times New Roman"/>
                <a:cs typeface="Times New Roman"/>
              </a:rPr>
              <a:t>phone.</a:t>
            </a:r>
            <a:endParaRPr sz="1200">
              <a:latin typeface="Times New Roman"/>
              <a:cs typeface="Times New Roman"/>
            </a:endParaRPr>
          </a:p>
          <a:p>
            <a:pPr>
              <a:lnSpc>
                <a:spcPct val="100000"/>
              </a:lnSpc>
            </a:pPr>
            <a:endParaRPr sz="1300">
              <a:latin typeface="Times New Roman"/>
              <a:cs typeface="Times New Roman"/>
            </a:endParaRPr>
          </a:p>
          <a:p>
            <a:pPr>
              <a:lnSpc>
                <a:spcPct val="100000"/>
              </a:lnSpc>
              <a:spcBef>
                <a:spcPts val="20"/>
              </a:spcBef>
            </a:pPr>
            <a:endParaRPr sz="1750">
              <a:latin typeface="Times New Roman"/>
              <a:cs typeface="Times New Roman"/>
            </a:endParaRPr>
          </a:p>
          <a:p>
            <a:pPr marL="62865">
              <a:lnSpc>
                <a:spcPct val="100000"/>
              </a:lnSpc>
            </a:pPr>
            <a:r>
              <a:rPr sz="1200" dirty="0">
                <a:latin typeface="Times New Roman"/>
                <a:cs typeface="Times New Roman"/>
              </a:rPr>
              <a:t>10. </a:t>
            </a:r>
            <a:r>
              <a:rPr sz="1200" spc="-5" dirty="0">
                <a:latin typeface="Times New Roman"/>
                <a:cs typeface="Times New Roman"/>
              </a:rPr>
              <a:t>Do you have </a:t>
            </a:r>
            <a:r>
              <a:rPr sz="1200" dirty="0">
                <a:latin typeface="Times New Roman"/>
                <a:cs typeface="Times New Roman"/>
              </a:rPr>
              <a:t>a</a:t>
            </a:r>
            <a:r>
              <a:rPr sz="1200" spc="20" dirty="0">
                <a:latin typeface="Times New Roman"/>
                <a:cs typeface="Times New Roman"/>
              </a:rPr>
              <a:t> </a:t>
            </a:r>
            <a:r>
              <a:rPr sz="1200" spc="-5" dirty="0">
                <a:latin typeface="Times New Roman"/>
                <a:cs typeface="Times New Roman"/>
              </a:rPr>
              <a:t>tablet?</a:t>
            </a:r>
            <a:endParaRPr sz="1200">
              <a:latin typeface="Times New Roman"/>
              <a:cs typeface="Times New Roman"/>
            </a:endParaRPr>
          </a:p>
        </p:txBody>
      </p:sp>
      <p:sp>
        <p:nvSpPr>
          <p:cNvPr id="5" name="object 5"/>
          <p:cNvSpPr/>
          <p:nvPr/>
        </p:nvSpPr>
        <p:spPr>
          <a:xfrm>
            <a:off x="1459808" y="5392485"/>
            <a:ext cx="3475724" cy="2188588"/>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756919" y="8458327"/>
            <a:ext cx="6474460" cy="549910"/>
          </a:xfrm>
          <a:prstGeom prst="rect">
            <a:avLst/>
          </a:prstGeom>
        </p:spPr>
        <p:txBody>
          <a:bodyPr vert="horz" wrap="square" lIns="0" tIns="12700" rIns="0" bIns="0" rtlCol="0">
            <a:spAutoFit/>
          </a:bodyPr>
          <a:lstStyle/>
          <a:p>
            <a:pPr marL="240665" marR="5080" indent="-228600">
              <a:lnSpc>
                <a:spcPct val="143300"/>
              </a:lnSpc>
              <a:spcBef>
                <a:spcPts val="100"/>
              </a:spcBef>
              <a:buSzPct val="91666"/>
              <a:buFont typeface="Wingdings"/>
              <a:buChar char=""/>
              <a:tabLst>
                <a:tab pos="241300" algn="l"/>
              </a:tabLst>
            </a:pPr>
            <a:r>
              <a:rPr sz="1200" spc="-5" dirty="0">
                <a:latin typeface="Times New Roman"/>
                <a:cs typeface="Times New Roman"/>
              </a:rPr>
              <a:t>Question asked </a:t>
            </a:r>
            <a:r>
              <a:rPr sz="1200" dirty="0">
                <a:latin typeface="Times New Roman"/>
                <a:cs typeface="Times New Roman"/>
              </a:rPr>
              <a:t>to </a:t>
            </a:r>
            <a:r>
              <a:rPr sz="1200" spc="-5" dirty="0">
                <a:latin typeface="Times New Roman"/>
                <a:cs typeface="Times New Roman"/>
              </a:rPr>
              <a:t>same students and working professionals and collected results that </a:t>
            </a:r>
            <a:r>
              <a:rPr sz="1200" dirty="0">
                <a:latin typeface="Times New Roman"/>
                <a:cs typeface="Times New Roman"/>
              </a:rPr>
              <a:t>70% </a:t>
            </a:r>
            <a:r>
              <a:rPr sz="1200" spc="-5" dirty="0">
                <a:latin typeface="Times New Roman"/>
                <a:cs typeface="Times New Roman"/>
              </a:rPr>
              <a:t>people  have tablet </a:t>
            </a:r>
            <a:r>
              <a:rPr sz="1200" dirty="0">
                <a:latin typeface="Times New Roman"/>
                <a:cs typeface="Times New Roman"/>
              </a:rPr>
              <a:t>only 30% </a:t>
            </a:r>
            <a:r>
              <a:rPr sz="1200" spc="-5" dirty="0">
                <a:latin typeface="Times New Roman"/>
                <a:cs typeface="Times New Roman"/>
              </a:rPr>
              <a:t>people don’t have</a:t>
            </a:r>
            <a:r>
              <a:rPr sz="1200" spc="10" dirty="0">
                <a:latin typeface="Times New Roman"/>
                <a:cs typeface="Times New Roman"/>
              </a:rPr>
              <a:t> </a:t>
            </a:r>
            <a:r>
              <a:rPr sz="1200" spc="-5" dirty="0">
                <a:latin typeface="Times New Roman"/>
                <a:cs typeface="Times New Roman"/>
              </a:rPr>
              <a:t>tablet.</a:t>
            </a:r>
            <a:endParaRPr sz="1200">
              <a:latin typeface="Times New Roman"/>
              <a:cs typeface="Times New Roman"/>
            </a:endParaRPr>
          </a:p>
        </p:txBody>
      </p:sp>
      <p:graphicFrame>
        <p:nvGraphicFramePr>
          <p:cNvPr id="7" name="object 7"/>
          <p:cNvGraphicFramePr>
            <a:graphicFrameLocks noGrp="1"/>
          </p:cNvGraphicFramePr>
          <p:nvPr/>
        </p:nvGraphicFramePr>
        <p:xfrm>
          <a:off x="2005457" y="3396615"/>
          <a:ext cx="3542664" cy="563880"/>
        </p:xfrm>
        <a:graphic>
          <a:graphicData uri="http://schemas.openxmlformats.org/drawingml/2006/table">
            <a:tbl>
              <a:tblPr firstRow="1" bandRow="1">
                <a:tableStyleId>{2D5ABB26-0587-4C30-8999-92F81FD0307C}</a:tableStyleId>
              </a:tblPr>
              <a:tblGrid>
                <a:gridCol w="1108710">
                  <a:extLst>
                    <a:ext uri="{9D8B030D-6E8A-4147-A177-3AD203B41FA5}">
                      <a16:colId xmlns:a16="http://schemas.microsoft.com/office/drawing/2014/main" val="20000"/>
                    </a:ext>
                  </a:extLst>
                </a:gridCol>
                <a:gridCol w="1240790">
                  <a:extLst>
                    <a:ext uri="{9D8B030D-6E8A-4147-A177-3AD203B41FA5}">
                      <a16:colId xmlns:a16="http://schemas.microsoft.com/office/drawing/2014/main" val="20001"/>
                    </a:ext>
                  </a:extLst>
                </a:gridCol>
                <a:gridCol w="1193164">
                  <a:extLst>
                    <a:ext uri="{9D8B030D-6E8A-4147-A177-3AD203B41FA5}">
                      <a16:colId xmlns:a16="http://schemas.microsoft.com/office/drawing/2014/main" val="20002"/>
                    </a:ext>
                  </a:extLst>
                </a:gridCol>
              </a:tblGrid>
              <a:tr h="285115">
                <a:tc>
                  <a:txBody>
                    <a:bodyPr/>
                    <a:lstStyle/>
                    <a:p>
                      <a:pPr marL="635" algn="ctr">
                        <a:lnSpc>
                          <a:spcPct val="100000"/>
                        </a:lnSpc>
                      </a:pPr>
                      <a:r>
                        <a:rPr sz="1100" spc="-5" dirty="0">
                          <a:latin typeface="Carlito"/>
                          <a:cs typeface="Carlito"/>
                        </a:rPr>
                        <a:t>Responses</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445" algn="ctr">
                        <a:lnSpc>
                          <a:spcPct val="100000"/>
                        </a:lnSpc>
                      </a:pPr>
                      <a:r>
                        <a:rPr sz="1100" spc="-5" dirty="0">
                          <a:latin typeface="Carlito"/>
                          <a:cs typeface="Carlito"/>
                        </a:rPr>
                        <a:t>Response </a:t>
                      </a:r>
                      <a:r>
                        <a:rPr sz="1100" dirty="0">
                          <a:latin typeface="Carlito"/>
                          <a:cs typeface="Carlito"/>
                        </a:rPr>
                        <a:t>for</a:t>
                      </a:r>
                      <a:r>
                        <a:rPr sz="1100" spc="-30" dirty="0">
                          <a:latin typeface="Carlito"/>
                          <a:cs typeface="Carlito"/>
                        </a:rPr>
                        <a:t> </a:t>
                      </a:r>
                      <a:r>
                        <a:rPr sz="1100" spc="-5" dirty="0">
                          <a:latin typeface="Carlito"/>
                          <a:cs typeface="Carlito"/>
                        </a:rPr>
                        <a:t>'Yes'</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 algn="ctr">
                        <a:lnSpc>
                          <a:spcPct val="100000"/>
                        </a:lnSpc>
                      </a:pPr>
                      <a:r>
                        <a:rPr sz="1100" spc="-5" dirty="0">
                          <a:latin typeface="Carlito"/>
                          <a:cs typeface="Carlito"/>
                        </a:rPr>
                        <a:t>Response </a:t>
                      </a:r>
                      <a:r>
                        <a:rPr sz="1100" dirty="0">
                          <a:latin typeface="Carlito"/>
                          <a:cs typeface="Carlito"/>
                        </a:rPr>
                        <a:t>for</a:t>
                      </a:r>
                      <a:r>
                        <a:rPr sz="1100" spc="-45" dirty="0">
                          <a:latin typeface="Carlito"/>
                          <a:cs typeface="Carlito"/>
                        </a:rPr>
                        <a:t> </a:t>
                      </a:r>
                      <a:r>
                        <a:rPr sz="1100" spc="-5" dirty="0">
                          <a:latin typeface="Carlito"/>
                          <a:cs typeface="Carlito"/>
                        </a:rPr>
                        <a:t>'No'</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278765">
                <a:tc>
                  <a:txBody>
                    <a:bodyPr/>
                    <a:lstStyle/>
                    <a:p>
                      <a:pPr algn="ctr">
                        <a:lnSpc>
                          <a:spcPts val="1295"/>
                        </a:lnSpc>
                      </a:pPr>
                      <a:r>
                        <a:rPr sz="1100" dirty="0">
                          <a:latin typeface="Carlito"/>
                          <a:cs typeface="Carlito"/>
                        </a:rPr>
                        <a:t>50</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ts val="1295"/>
                        </a:lnSpc>
                      </a:pPr>
                      <a:r>
                        <a:rPr sz="1100" dirty="0">
                          <a:latin typeface="Carlito"/>
                          <a:cs typeface="Carlito"/>
                        </a:rPr>
                        <a:t>49</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ts val="1295"/>
                        </a:lnSpc>
                      </a:pPr>
                      <a:r>
                        <a:rPr sz="1100" dirty="0">
                          <a:latin typeface="Carlito"/>
                          <a:cs typeface="Carlito"/>
                        </a:rPr>
                        <a:t>1</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bl>
          </a:graphicData>
        </a:graphic>
      </p:graphicFrame>
      <p:graphicFrame>
        <p:nvGraphicFramePr>
          <p:cNvPr id="8" name="object 8"/>
          <p:cNvGraphicFramePr>
            <a:graphicFrameLocks noGrp="1"/>
          </p:cNvGraphicFramePr>
          <p:nvPr/>
        </p:nvGraphicFramePr>
        <p:xfrm>
          <a:off x="2005457" y="7833995"/>
          <a:ext cx="3542664" cy="563879"/>
        </p:xfrm>
        <a:graphic>
          <a:graphicData uri="http://schemas.openxmlformats.org/drawingml/2006/table">
            <a:tbl>
              <a:tblPr firstRow="1" bandRow="1">
                <a:tableStyleId>{2D5ABB26-0587-4C30-8999-92F81FD0307C}</a:tableStyleId>
              </a:tblPr>
              <a:tblGrid>
                <a:gridCol w="1108710">
                  <a:extLst>
                    <a:ext uri="{9D8B030D-6E8A-4147-A177-3AD203B41FA5}">
                      <a16:colId xmlns:a16="http://schemas.microsoft.com/office/drawing/2014/main" val="20000"/>
                    </a:ext>
                  </a:extLst>
                </a:gridCol>
                <a:gridCol w="1240790">
                  <a:extLst>
                    <a:ext uri="{9D8B030D-6E8A-4147-A177-3AD203B41FA5}">
                      <a16:colId xmlns:a16="http://schemas.microsoft.com/office/drawing/2014/main" val="20001"/>
                    </a:ext>
                  </a:extLst>
                </a:gridCol>
                <a:gridCol w="1193164">
                  <a:extLst>
                    <a:ext uri="{9D8B030D-6E8A-4147-A177-3AD203B41FA5}">
                      <a16:colId xmlns:a16="http://schemas.microsoft.com/office/drawing/2014/main" val="20002"/>
                    </a:ext>
                  </a:extLst>
                </a:gridCol>
              </a:tblGrid>
              <a:tr h="285114">
                <a:tc>
                  <a:txBody>
                    <a:bodyPr/>
                    <a:lstStyle/>
                    <a:p>
                      <a:pPr marL="635" algn="ctr">
                        <a:lnSpc>
                          <a:spcPct val="100000"/>
                        </a:lnSpc>
                      </a:pPr>
                      <a:r>
                        <a:rPr sz="1100" spc="-5" dirty="0">
                          <a:latin typeface="Carlito"/>
                          <a:cs typeface="Carlito"/>
                        </a:rPr>
                        <a:t>Responses</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445" algn="ctr">
                        <a:lnSpc>
                          <a:spcPct val="100000"/>
                        </a:lnSpc>
                      </a:pPr>
                      <a:r>
                        <a:rPr sz="1100" spc="-5" dirty="0">
                          <a:latin typeface="Carlito"/>
                          <a:cs typeface="Carlito"/>
                        </a:rPr>
                        <a:t>Response </a:t>
                      </a:r>
                      <a:r>
                        <a:rPr sz="1100" dirty="0">
                          <a:latin typeface="Carlito"/>
                          <a:cs typeface="Carlito"/>
                        </a:rPr>
                        <a:t>for</a:t>
                      </a:r>
                      <a:r>
                        <a:rPr sz="1100" spc="-30" dirty="0">
                          <a:latin typeface="Carlito"/>
                          <a:cs typeface="Carlito"/>
                        </a:rPr>
                        <a:t> </a:t>
                      </a:r>
                      <a:r>
                        <a:rPr sz="1100" spc="-5" dirty="0">
                          <a:latin typeface="Carlito"/>
                          <a:cs typeface="Carlito"/>
                        </a:rPr>
                        <a:t>'Yes'</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 algn="ctr">
                        <a:lnSpc>
                          <a:spcPct val="100000"/>
                        </a:lnSpc>
                      </a:pPr>
                      <a:r>
                        <a:rPr sz="1100" spc="-5" dirty="0">
                          <a:latin typeface="Carlito"/>
                          <a:cs typeface="Carlito"/>
                        </a:rPr>
                        <a:t>Response </a:t>
                      </a:r>
                      <a:r>
                        <a:rPr sz="1100" dirty="0">
                          <a:latin typeface="Carlito"/>
                          <a:cs typeface="Carlito"/>
                        </a:rPr>
                        <a:t>for</a:t>
                      </a:r>
                      <a:r>
                        <a:rPr sz="1100" spc="-45" dirty="0">
                          <a:latin typeface="Carlito"/>
                          <a:cs typeface="Carlito"/>
                        </a:rPr>
                        <a:t> </a:t>
                      </a:r>
                      <a:r>
                        <a:rPr sz="1100" spc="-5" dirty="0">
                          <a:latin typeface="Carlito"/>
                          <a:cs typeface="Carlito"/>
                        </a:rPr>
                        <a:t>'No'</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278765">
                <a:tc>
                  <a:txBody>
                    <a:bodyPr/>
                    <a:lstStyle/>
                    <a:p>
                      <a:pPr algn="ctr">
                        <a:lnSpc>
                          <a:spcPts val="1300"/>
                        </a:lnSpc>
                      </a:pPr>
                      <a:r>
                        <a:rPr sz="1100" dirty="0">
                          <a:latin typeface="Carlito"/>
                          <a:cs typeface="Carlito"/>
                        </a:rPr>
                        <a:t>50</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ts val="1300"/>
                        </a:lnSpc>
                      </a:pPr>
                      <a:r>
                        <a:rPr sz="1100" dirty="0">
                          <a:latin typeface="Carlito"/>
                          <a:cs typeface="Carlito"/>
                        </a:rPr>
                        <a:t>15</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905" algn="ctr">
                        <a:lnSpc>
                          <a:spcPts val="1300"/>
                        </a:lnSpc>
                      </a:pPr>
                      <a:r>
                        <a:rPr sz="1100" dirty="0">
                          <a:latin typeface="Carlito"/>
                          <a:cs typeface="Carlito"/>
                        </a:rPr>
                        <a:t>35</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bl>
          </a:graphicData>
        </a:graphic>
      </p:graphicFrame>
      <p:sp>
        <p:nvSpPr>
          <p:cNvPr id="9" name="object 9"/>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07199" y="791083"/>
            <a:ext cx="488315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11. </a:t>
            </a:r>
            <a:r>
              <a:rPr sz="1200" spc="-5" dirty="0">
                <a:latin typeface="Times New Roman"/>
                <a:cs typeface="Times New Roman"/>
              </a:rPr>
              <a:t>Do you have an internet connection </a:t>
            </a:r>
            <a:r>
              <a:rPr sz="1200" dirty="0">
                <a:latin typeface="Times New Roman"/>
                <a:cs typeface="Times New Roman"/>
              </a:rPr>
              <a:t>in </a:t>
            </a:r>
            <a:r>
              <a:rPr sz="1200" spc="-5" dirty="0">
                <a:latin typeface="Times New Roman"/>
                <a:cs typeface="Times New Roman"/>
              </a:rPr>
              <a:t>any </a:t>
            </a:r>
            <a:r>
              <a:rPr sz="1200" dirty="0">
                <a:latin typeface="Times New Roman"/>
                <a:cs typeface="Times New Roman"/>
              </a:rPr>
              <a:t>of the </a:t>
            </a:r>
            <a:r>
              <a:rPr sz="1200" spc="-5" dirty="0">
                <a:latin typeface="Times New Roman"/>
                <a:cs typeface="Times New Roman"/>
              </a:rPr>
              <a:t>above mentioned</a:t>
            </a:r>
            <a:r>
              <a:rPr sz="1200" spc="130" dirty="0">
                <a:latin typeface="Times New Roman"/>
                <a:cs typeface="Times New Roman"/>
              </a:rPr>
              <a:t> </a:t>
            </a:r>
            <a:r>
              <a:rPr sz="1200" spc="-5" dirty="0">
                <a:latin typeface="Times New Roman"/>
                <a:cs typeface="Times New Roman"/>
              </a:rPr>
              <a:t>gadgets?</a:t>
            </a:r>
            <a:endParaRPr sz="1200">
              <a:latin typeface="Times New Roman"/>
              <a:cs typeface="Times New Roman"/>
            </a:endParaRPr>
          </a:p>
        </p:txBody>
      </p:sp>
      <p:sp>
        <p:nvSpPr>
          <p:cNvPr id="3" name="object 3"/>
          <p:cNvSpPr txBox="1"/>
          <p:nvPr/>
        </p:nvSpPr>
        <p:spPr>
          <a:xfrm>
            <a:off x="756919" y="3941178"/>
            <a:ext cx="6470650" cy="549910"/>
          </a:xfrm>
          <a:prstGeom prst="rect">
            <a:avLst/>
          </a:prstGeom>
        </p:spPr>
        <p:txBody>
          <a:bodyPr vert="horz" wrap="square" lIns="0" tIns="12700" rIns="0" bIns="0" rtlCol="0">
            <a:spAutoFit/>
          </a:bodyPr>
          <a:lstStyle/>
          <a:p>
            <a:pPr marL="240665" marR="5080" indent="-228600">
              <a:lnSpc>
                <a:spcPct val="143300"/>
              </a:lnSpc>
              <a:spcBef>
                <a:spcPts val="100"/>
              </a:spcBef>
              <a:buFont typeface="Wingdings"/>
              <a:buChar char=""/>
              <a:tabLst>
                <a:tab pos="241300" algn="l"/>
              </a:tabLst>
            </a:pPr>
            <a:r>
              <a:rPr sz="1200" spc="-5" dirty="0">
                <a:latin typeface="Times New Roman"/>
                <a:cs typeface="Times New Roman"/>
              </a:rPr>
              <a:t>Question asked </a:t>
            </a:r>
            <a:r>
              <a:rPr sz="1200" dirty="0">
                <a:latin typeface="Times New Roman"/>
                <a:cs typeface="Times New Roman"/>
              </a:rPr>
              <a:t>to </a:t>
            </a:r>
            <a:r>
              <a:rPr sz="1200" spc="-5" dirty="0">
                <a:latin typeface="Times New Roman"/>
                <a:cs typeface="Times New Roman"/>
              </a:rPr>
              <a:t>people who said YES </a:t>
            </a:r>
            <a:r>
              <a:rPr sz="1200" dirty="0">
                <a:latin typeface="Times New Roman"/>
                <a:cs typeface="Times New Roman"/>
              </a:rPr>
              <a:t>to </a:t>
            </a:r>
            <a:r>
              <a:rPr sz="1200" spc="-5" dirty="0">
                <a:latin typeface="Times New Roman"/>
                <a:cs typeface="Times New Roman"/>
              </a:rPr>
              <a:t>above asked questions and </a:t>
            </a:r>
            <a:r>
              <a:rPr sz="1200" dirty="0">
                <a:latin typeface="Times New Roman"/>
                <a:cs typeface="Times New Roman"/>
              </a:rPr>
              <a:t>96% </a:t>
            </a:r>
            <a:r>
              <a:rPr sz="1200" spc="-5" dirty="0">
                <a:latin typeface="Times New Roman"/>
                <a:cs typeface="Times New Roman"/>
              </a:rPr>
              <a:t>people have internet  connection </a:t>
            </a:r>
            <a:r>
              <a:rPr sz="1200" dirty="0">
                <a:latin typeface="Times New Roman"/>
                <a:cs typeface="Times New Roman"/>
              </a:rPr>
              <a:t>to </a:t>
            </a:r>
            <a:r>
              <a:rPr sz="1200" spc="-5" dirty="0">
                <a:latin typeface="Times New Roman"/>
                <a:cs typeface="Times New Roman"/>
              </a:rPr>
              <a:t>any </a:t>
            </a:r>
            <a:r>
              <a:rPr sz="1200" dirty="0">
                <a:latin typeface="Times New Roman"/>
                <a:cs typeface="Times New Roman"/>
              </a:rPr>
              <a:t>of those </a:t>
            </a:r>
            <a:r>
              <a:rPr sz="1200" spc="-5" dirty="0">
                <a:latin typeface="Times New Roman"/>
                <a:cs typeface="Times New Roman"/>
              </a:rPr>
              <a:t>gadgets </a:t>
            </a:r>
            <a:r>
              <a:rPr sz="1200" dirty="0">
                <a:latin typeface="Times New Roman"/>
                <a:cs typeface="Times New Roman"/>
              </a:rPr>
              <a:t>only 4% </a:t>
            </a:r>
            <a:r>
              <a:rPr sz="1200" spc="-5" dirty="0">
                <a:latin typeface="Times New Roman"/>
                <a:cs typeface="Times New Roman"/>
              </a:rPr>
              <a:t>people </a:t>
            </a:r>
            <a:r>
              <a:rPr sz="1200" dirty="0">
                <a:latin typeface="Times New Roman"/>
                <a:cs typeface="Times New Roman"/>
              </a:rPr>
              <a:t>using </a:t>
            </a:r>
            <a:r>
              <a:rPr sz="1200" spc="-5" dirty="0">
                <a:latin typeface="Times New Roman"/>
                <a:cs typeface="Times New Roman"/>
              </a:rPr>
              <a:t>gadgets without internet</a:t>
            </a:r>
            <a:r>
              <a:rPr sz="1200" spc="80" dirty="0">
                <a:latin typeface="Times New Roman"/>
                <a:cs typeface="Times New Roman"/>
              </a:rPr>
              <a:t> </a:t>
            </a:r>
            <a:r>
              <a:rPr sz="1200" spc="-5" dirty="0">
                <a:latin typeface="Times New Roman"/>
                <a:cs typeface="Times New Roman"/>
              </a:rPr>
              <a:t>connection.</a:t>
            </a:r>
            <a:endParaRPr sz="1200">
              <a:latin typeface="Times New Roman"/>
              <a:cs typeface="Times New Roman"/>
            </a:endParaRPr>
          </a:p>
        </p:txBody>
      </p:sp>
      <p:sp>
        <p:nvSpPr>
          <p:cNvPr id="4" name="object 4"/>
          <p:cNvSpPr txBox="1"/>
          <p:nvPr/>
        </p:nvSpPr>
        <p:spPr>
          <a:xfrm>
            <a:off x="807199" y="4936363"/>
            <a:ext cx="223774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12. When do </a:t>
            </a:r>
            <a:r>
              <a:rPr sz="1200" spc="-5" dirty="0">
                <a:latin typeface="Times New Roman"/>
                <a:cs typeface="Times New Roman"/>
              </a:rPr>
              <a:t>you </a:t>
            </a:r>
            <a:r>
              <a:rPr sz="1200" dirty="0">
                <a:latin typeface="Times New Roman"/>
                <a:cs typeface="Times New Roman"/>
              </a:rPr>
              <a:t>use </a:t>
            </a:r>
            <a:r>
              <a:rPr sz="1200" spc="-5" dirty="0">
                <a:latin typeface="Times New Roman"/>
                <a:cs typeface="Times New Roman"/>
              </a:rPr>
              <a:t>these</a:t>
            </a:r>
            <a:r>
              <a:rPr sz="1200" spc="-50" dirty="0">
                <a:latin typeface="Times New Roman"/>
                <a:cs typeface="Times New Roman"/>
              </a:rPr>
              <a:t> </a:t>
            </a:r>
            <a:r>
              <a:rPr sz="1200" spc="-5" dirty="0">
                <a:latin typeface="Times New Roman"/>
                <a:cs typeface="Times New Roman"/>
              </a:rPr>
              <a:t>gadgets?</a:t>
            </a:r>
            <a:endParaRPr sz="1200">
              <a:latin typeface="Times New Roman"/>
              <a:cs typeface="Times New Roman"/>
            </a:endParaRPr>
          </a:p>
        </p:txBody>
      </p:sp>
      <p:sp>
        <p:nvSpPr>
          <p:cNvPr id="5" name="object 5"/>
          <p:cNvSpPr/>
          <p:nvPr/>
        </p:nvSpPr>
        <p:spPr>
          <a:xfrm>
            <a:off x="1459805" y="5322139"/>
            <a:ext cx="4130795" cy="2101701"/>
          </a:xfrm>
          <a:prstGeom prst="rect">
            <a:avLst/>
          </a:prstGeom>
          <a:blipFill>
            <a:blip r:embed="rId2" cstate="print"/>
            <a:stretch>
              <a:fillRect/>
            </a:stretch>
          </a:blipFill>
        </p:spPr>
        <p:txBody>
          <a:bodyPr wrap="square" lIns="0" tIns="0" rIns="0" bIns="0" rtlCol="0"/>
          <a:lstStyle/>
          <a:p>
            <a:endParaRPr/>
          </a:p>
        </p:txBody>
      </p:sp>
      <p:graphicFrame>
        <p:nvGraphicFramePr>
          <p:cNvPr id="6" name="object 6"/>
          <p:cNvGraphicFramePr>
            <a:graphicFrameLocks noGrp="1"/>
          </p:cNvGraphicFramePr>
          <p:nvPr/>
        </p:nvGraphicFramePr>
        <p:xfrm>
          <a:off x="1092327" y="7633335"/>
          <a:ext cx="5549900" cy="768350"/>
        </p:xfrm>
        <a:graphic>
          <a:graphicData uri="http://schemas.openxmlformats.org/drawingml/2006/table">
            <a:tbl>
              <a:tblPr firstRow="1" bandRow="1">
                <a:tableStyleId>{2D5ABB26-0587-4C30-8999-92F81FD0307C}</a:tableStyleId>
              </a:tblPr>
              <a:tblGrid>
                <a:gridCol w="1009650">
                  <a:extLst>
                    <a:ext uri="{9D8B030D-6E8A-4147-A177-3AD203B41FA5}">
                      <a16:colId xmlns:a16="http://schemas.microsoft.com/office/drawing/2014/main" val="20000"/>
                    </a:ext>
                  </a:extLst>
                </a:gridCol>
                <a:gridCol w="113030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136650">
                  <a:extLst>
                    <a:ext uri="{9D8B030D-6E8A-4147-A177-3AD203B41FA5}">
                      <a16:colId xmlns:a16="http://schemas.microsoft.com/office/drawing/2014/main" val="20003"/>
                    </a:ext>
                  </a:extLst>
                </a:gridCol>
                <a:gridCol w="1187450">
                  <a:extLst>
                    <a:ext uri="{9D8B030D-6E8A-4147-A177-3AD203B41FA5}">
                      <a16:colId xmlns:a16="http://schemas.microsoft.com/office/drawing/2014/main" val="20004"/>
                    </a:ext>
                  </a:extLst>
                </a:gridCol>
              </a:tblGrid>
              <a:tr h="476250">
                <a:tc>
                  <a:txBody>
                    <a:bodyPr/>
                    <a:lstStyle/>
                    <a:p>
                      <a:pPr marL="2540" algn="ctr">
                        <a:lnSpc>
                          <a:spcPct val="100000"/>
                        </a:lnSpc>
                        <a:spcBef>
                          <a:spcPts val="695"/>
                        </a:spcBef>
                      </a:pPr>
                      <a:r>
                        <a:rPr sz="1100" spc="-5" dirty="0">
                          <a:latin typeface="Carlito"/>
                          <a:cs typeface="Carlito"/>
                        </a:rPr>
                        <a:t>Responses</a:t>
                      </a:r>
                      <a:endParaRPr sz="1100">
                        <a:latin typeface="Carlito"/>
                        <a:cs typeface="Carlito"/>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95580">
                        <a:lnSpc>
                          <a:spcPts val="1295"/>
                        </a:lnSpc>
                      </a:pPr>
                      <a:r>
                        <a:rPr sz="1100" spc="-5" dirty="0">
                          <a:latin typeface="Carlito"/>
                          <a:cs typeface="Carlito"/>
                        </a:rPr>
                        <a:t>Response</a:t>
                      </a:r>
                      <a:r>
                        <a:rPr sz="1100" spc="-80" dirty="0">
                          <a:latin typeface="Carlito"/>
                          <a:cs typeface="Carlito"/>
                        </a:rPr>
                        <a:t> </a:t>
                      </a:r>
                      <a:r>
                        <a:rPr sz="1100" dirty="0">
                          <a:latin typeface="Carlito"/>
                          <a:cs typeface="Carlito"/>
                        </a:rPr>
                        <a:t>for</a:t>
                      </a:r>
                      <a:endParaRPr sz="1100">
                        <a:latin typeface="Carlito"/>
                        <a:cs typeface="Carlito"/>
                      </a:endParaRPr>
                    </a:p>
                    <a:p>
                      <a:pPr marL="174625">
                        <a:lnSpc>
                          <a:spcPct val="100000"/>
                        </a:lnSpc>
                        <a:spcBef>
                          <a:spcPts val="120"/>
                        </a:spcBef>
                      </a:pPr>
                      <a:r>
                        <a:rPr sz="1100" dirty="0">
                          <a:latin typeface="Carlito"/>
                          <a:cs typeface="Carlito"/>
                        </a:rPr>
                        <a:t>'With</a:t>
                      </a:r>
                      <a:r>
                        <a:rPr sz="1100" spc="-90" dirty="0">
                          <a:latin typeface="Carlito"/>
                          <a:cs typeface="Carlito"/>
                        </a:rPr>
                        <a:t> </a:t>
                      </a:r>
                      <a:r>
                        <a:rPr sz="1100" spc="-5" dirty="0">
                          <a:latin typeface="Carlito"/>
                          <a:cs typeface="Carlito"/>
                        </a:rPr>
                        <a:t>Friends'</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 algn="ctr">
                        <a:lnSpc>
                          <a:spcPts val="1295"/>
                        </a:lnSpc>
                      </a:pPr>
                      <a:r>
                        <a:rPr sz="1100" spc="-5" dirty="0">
                          <a:latin typeface="Carlito"/>
                          <a:cs typeface="Carlito"/>
                        </a:rPr>
                        <a:t>Response</a:t>
                      </a:r>
                      <a:r>
                        <a:rPr sz="1100" spc="-20" dirty="0">
                          <a:latin typeface="Carlito"/>
                          <a:cs typeface="Carlito"/>
                        </a:rPr>
                        <a:t> </a:t>
                      </a:r>
                      <a:r>
                        <a:rPr sz="1100" spc="-5" dirty="0">
                          <a:latin typeface="Carlito"/>
                          <a:cs typeface="Carlito"/>
                        </a:rPr>
                        <a:t>for</a:t>
                      </a:r>
                      <a:endParaRPr sz="1100">
                        <a:latin typeface="Carlito"/>
                        <a:cs typeface="Carlito"/>
                      </a:endParaRPr>
                    </a:p>
                    <a:p>
                      <a:pPr marL="2540" algn="ctr">
                        <a:lnSpc>
                          <a:spcPct val="100000"/>
                        </a:lnSpc>
                        <a:spcBef>
                          <a:spcPts val="120"/>
                        </a:spcBef>
                      </a:pPr>
                      <a:r>
                        <a:rPr sz="1100" spc="-5" dirty="0">
                          <a:latin typeface="Carlito"/>
                          <a:cs typeface="Carlito"/>
                        </a:rPr>
                        <a:t>'College'</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 algn="ctr">
                        <a:lnSpc>
                          <a:spcPts val="1295"/>
                        </a:lnSpc>
                      </a:pPr>
                      <a:r>
                        <a:rPr sz="1100" spc="-5" dirty="0">
                          <a:latin typeface="Carlito"/>
                          <a:cs typeface="Carlito"/>
                        </a:rPr>
                        <a:t>Response</a:t>
                      </a:r>
                      <a:r>
                        <a:rPr sz="1100" spc="-20" dirty="0">
                          <a:latin typeface="Carlito"/>
                          <a:cs typeface="Carlito"/>
                        </a:rPr>
                        <a:t> </a:t>
                      </a:r>
                      <a:r>
                        <a:rPr sz="1100" dirty="0">
                          <a:latin typeface="Carlito"/>
                          <a:cs typeface="Carlito"/>
                        </a:rPr>
                        <a:t>for</a:t>
                      </a:r>
                      <a:endParaRPr sz="1100">
                        <a:latin typeface="Carlito"/>
                        <a:cs typeface="Carlito"/>
                      </a:endParaRPr>
                    </a:p>
                    <a:p>
                      <a:pPr marL="635" algn="ctr">
                        <a:lnSpc>
                          <a:spcPct val="100000"/>
                        </a:lnSpc>
                        <a:spcBef>
                          <a:spcPts val="120"/>
                        </a:spcBef>
                      </a:pPr>
                      <a:r>
                        <a:rPr sz="1100" spc="-5" dirty="0">
                          <a:latin typeface="Carlito"/>
                          <a:cs typeface="Carlito"/>
                        </a:rPr>
                        <a:t>'Office'</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23520">
                        <a:lnSpc>
                          <a:spcPts val="1295"/>
                        </a:lnSpc>
                      </a:pPr>
                      <a:r>
                        <a:rPr sz="1100" spc="-5" dirty="0">
                          <a:latin typeface="Carlito"/>
                          <a:cs typeface="Carlito"/>
                        </a:rPr>
                        <a:t>Response</a:t>
                      </a:r>
                      <a:r>
                        <a:rPr sz="1100" spc="-75" dirty="0">
                          <a:latin typeface="Carlito"/>
                          <a:cs typeface="Carlito"/>
                        </a:rPr>
                        <a:t> </a:t>
                      </a:r>
                      <a:r>
                        <a:rPr sz="1100" dirty="0">
                          <a:latin typeface="Carlito"/>
                          <a:cs typeface="Carlito"/>
                        </a:rPr>
                        <a:t>for</a:t>
                      </a:r>
                      <a:endParaRPr sz="1100">
                        <a:latin typeface="Carlito"/>
                        <a:cs typeface="Carlito"/>
                      </a:endParaRPr>
                    </a:p>
                    <a:p>
                      <a:pPr marL="203835">
                        <a:lnSpc>
                          <a:spcPct val="100000"/>
                        </a:lnSpc>
                        <a:spcBef>
                          <a:spcPts val="120"/>
                        </a:spcBef>
                      </a:pPr>
                      <a:r>
                        <a:rPr sz="1100" spc="-5" dirty="0">
                          <a:latin typeface="Carlito"/>
                          <a:cs typeface="Carlito"/>
                        </a:rPr>
                        <a:t>'Watching</a:t>
                      </a:r>
                      <a:r>
                        <a:rPr sz="1100" spc="-65" dirty="0">
                          <a:latin typeface="Carlito"/>
                          <a:cs typeface="Carlito"/>
                        </a:rPr>
                        <a:t> </a:t>
                      </a:r>
                      <a:r>
                        <a:rPr sz="1100" dirty="0">
                          <a:latin typeface="Carlito"/>
                          <a:cs typeface="Carlito"/>
                        </a:rPr>
                        <a:t>TV'</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292100">
                <a:tc>
                  <a:txBody>
                    <a:bodyPr/>
                    <a:lstStyle/>
                    <a:p>
                      <a:pPr marL="2540" algn="ctr">
                        <a:lnSpc>
                          <a:spcPts val="1290"/>
                        </a:lnSpc>
                      </a:pPr>
                      <a:r>
                        <a:rPr sz="1100" dirty="0">
                          <a:latin typeface="Carlito"/>
                          <a:cs typeface="Carlito"/>
                        </a:rPr>
                        <a:t>50</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905" algn="ctr">
                        <a:lnSpc>
                          <a:spcPts val="1290"/>
                        </a:lnSpc>
                      </a:pPr>
                      <a:r>
                        <a:rPr sz="1100" dirty="0">
                          <a:latin typeface="Carlito"/>
                          <a:cs typeface="Carlito"/>
                        </a:rPr>
                        <a:t>17</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905" algn="ctr">
                        <a:lnSpc>
                          <a:spcPts val="1290"/>
                        </a:lnSpc>
                      </a:pPr>
                      <a:r>
                        <a:rPr sz="1100" dirty="0">
                          <a:latin typeface="Carlito"/>
                          <a:cs typeface="Carlito"/>
                        </a:rPr>
                        <a:t>13</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290"/>
                        </a:lnSpc>
                      </a:pPr>
                      <a:r>
                        <a:rPr sz="1100" dirty="0">
                          <a:latin typeface="Carlito"/>
                          <a:cs typeface="Carlito"/>
                        </a:rPr>
                        <a:t>8</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 algn="ctr">
                        <a:lnSpc>
                          <a:spcPts val="1290"/>
                        </a:lnSpc>
                      </a:pPr>
                      <a:r>
                        <a:rPr sz="1100" dirty="0">
                          <a:latin typeface="Carlito"/>
                          <a:cs typeface="Carlito"/>
                        </a:rPr>
                        <a:t>12</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bl>
          </a:graphicData>
        </a:graphic>
      </p:graphicFrame>
      <p:sp>
        <p:nvSpPr>
          <p:cNvPr id="7" name="object 7"/>
          <p:cNvSpPr txBox="1"/>
          <p:nvPr/>
        </p:nvSpPr>
        <p:spPr>
          <a:xfrm>
            <a:off x="756919" y="8693036"/>
            <a:ext cx="6474460" cy="553085"/>
          </a:xfrm>
          <a:prstGeom prst="rect">
            <a:avLst/>
          </a:prstGeom>
        </p:spPr>
        <p:txBody>
          <a:bodyPr vert="horz" wrap="square" lIns="0" tIns="12700" rIns="0" bIns="0" rtlCol="0">
            <a:spAutoFit/>
          </a:bodyPr>
          <a:lstStyle/>
          <a:p>
            <a:pPr marL="240665" marR="5080" indent="-228600">
              <a:lnSpc>
                <a:spcPct val="144200"/>
              </a:lnSpc>
              <a:spcBef>
                <a:spcPts val="100"/>
              </a:spcBef>
              <a:buFont typeface="Wingdings"/>
              <a:buChar char=""/>
              <a:tabLst>
                <a:tab pos="241300" algn="l"/>
              </a:tabLst>
            </a:pPr>
            <a:r>
              <a:rPr sz="1200" spc="-5" dirty="0">
                <a:latin typeface="Times New Roman"/>
                <a:cs typeface="Times New Roman"/>
              </a:rPr>
              <a:t>Survey results showing that </a:t>
            </a:r>
            <a:r>
              <a:rPr sz="1200" dirty="0">
                <a:latin typeface="Times New Roman"/>
                <a:cs typeface="Times New Roman"/>
              </a:rPr>
              <a:t>33% of </a:t>
            </a:r>
            <a:r>
              <a:rPr sz="1200" spc="-5" dirty="0">
                <a:latin typeface="Times New Roman"/>
                <a:cs typeface="Times New Roman"/>
              </a:rPr>
              <a:t>people </a:t>
            </a:r>
            <a:r>
              <a:rPr sz="1200" dirty="0">
                <a:latin typeface="Times New Roman"/>
                <a:cs typeface="Times New Roman"/>
              </a:rPr>
              <a:t>using </a:t>
            </a:r>
            <a:r>
              <a:rPr sz="1200" spc="-5" dirty="0">
                <a:latin typeface="Times New Roman"/>
                <a:cs typeface="Times New Roman"/>
              </a:rPr>
              <a:t>gadgets when they are with friends and while  watching</a:t>
            </a:r>
            <a:r>
              <a:rPr sz="1200" spc="-30" dirty="0">
                <a:latin typeface="Times New Roman"/>
                <a:cs typeface="Times New Roman"/>
              </a:rPr>
              <a:t> </a:t>
            </a:r>
            <a:r>
              <a:rPr sz="1200" spc="-50" dirty="0">
                <a:latin typeface="Times New Roman"/>
                <a:cs typeface="Times New Roman"/>
              </a:rPr>
              <a:t>TV.</a:t>
            </a:r>
            <a:endParaRPr sz="1200">
              <a:latin typeface="Times New Roman"/>
              <a:cs typeface="Times New Roman"/>
            </a:endParaRPr>
          </a:p>
        </p:txBody>
      </p:sp>
      <p:graphicFrame>
        <p:nvGraphicFramePr>
          <p:cNvPr id="8" name="object 8"/>
          <p:cNvGraphicFramePr>
            <a:graphicFrameLocks noGrp="1"/>
          </p:cNvGraphicFramePr>
          <p:nvPr/>
        </p:nvGraphicFramePr>
        <p:xfrm>
          <a:off x="2005457" y="3255010"/>
          <a:ext cx="3542664" cy="563878"/>
        </p:xfrm>
        <a:graphic>
          <a:graphicData uri="http://schemas.openxmlformats.org/drawingml/2006/table">
            <a:tbl>
              <a:tblPr firstRow="1" bandRow="1">
                <a:tableStyleId>{2D5ABB26-0587-4C30-8999-92F81FD0307C}</a:tableStyleId>
              </a:tblPr>
              <a:tblGrid>
                <a:gridCol w="1108710">
                  <a:extLst>
                    <a:ext uri="{9D8B030D-6E8A-4147-A177-3AD203B41FA5}">
                      <a16:colId xmlns:a16="http://schemas.microsoft.com/office/drawing/2014/main" val="20000"/>
                    </a:ext>
                  </a:extLst>
                </a:gridCol>
                <a:gridCol w="1240790">
                  <a:extLst>
                    <a:ext uri="{9D8B030D-6E8A-4147-A177-3AD203B41FA5}">
                      <a16:colId xmlns:a16="http://schemas.microsoft.com/office/drawing/2014/main" val="20001"/>
                    </a:ext>
                  </a:extLst>
                </a:gridCol>
                <a:gridCol w="1193164">
                  <a:extLst>
                    <a:ext uri="{9D8B030D-6E8A-4147-A177-3AD203B41FA5}">
                      <a16:colId xmlns:a16="http://schemas.microsoft.com/office/drawing/2014/main" val="20002"/>
                    </a:ext>
                  </a:extLst>
                </a:gridCol>
              </a:tblGrid>
              <a:tr h="285114">
                <a:tc>
                  <a:txBody>
                    <a:bodyPr/>
                    <a:lstStyle/>
                    <a:p>
                      <a:pPr marL="635" algn="ctr">
                        <a:lnSpc>
                          <a:spcPct val="100000"/>
                        </a:lnSpc>
                      </a:pPr>
                      <a:r>
                        <a:rPr sz="1100" spc="-5" dirty="0">
                          <a:latin typeface="Carlito"/>
                          <a:cs typeface="Carlito"/>
                        </a:rPr>
                        <a:t>Responses</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445" algn="ctr">
                        <a:lnSpc>
                          <a:spcPct val="100000"/>
                        </a:lnSpc>
                      </a:pPr>
                      <a:r>
                        <a:rPr sz="1100" spc="-5" dirty="0">
                          <a:latin typeface="Carlito"/>
                          <a:cs typeface="Carlito"/>
                        </a:rPr>
                        <a:t>Response </a:t>
                      </a:r>
                      <a:r>
                        <a:rPr sz="1100" dirty="0">
                          <a:latin typeface="Carlito"/>
                          <a:cs typeface="Carlito"/>
                        </a:rPr>
                        <a:t>for</a:t>
                      </a:r>
                      <a:r>
                        <a:rPr sz="1100" spc="-30" dirty="0">
                          <a:latin typeface="Carlito"/>
                          <a:cs typeface="Carlito"/>
                        </a:rPr>
                        <a:t> </a:t>
                      </a:r>
                      <a:r>
                        <a:rPr sz="1100" spc="-5" dirty="0">
                          <a:latin typeface="Carlito"/>
                          <a:cs typeface="Carlito"/>
                        </a:rPr>
                        <a:t>'Yes'</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 algn="ctr">
                        <a:lnSpc>
                          <a:spcPct val="100000"/>
                        </a:lnSpc>
                      </a:pPr>
                      <a:r>
                        <a:rPr sz="1100" spc="-5" dirty="0">
                          <a:latin typeface="Carlito"/>
                          <a:cs typeface="Carlito"/>
                        </a:rPr>
                        <a:t>Response </a:t>
                      </a:r>
                      <a:r>
                        <a:rPr sz="1100" dirty="0">
                          <a:latin typeface="Carlito"/>
                          <a:cs typeface="Carlito"/>
                        </a:rPr>
                        <a:t>for</a:t>
                      </a:r>
                      <a:r>
                        <a:rPr sz="1100" spc="-45" dirty="0">
                          <a:latin typeface="Carlito"/>
                          <a:cs typeface="Carlito"/>
                        </a:rPr>
                        <a:t> </a:t>
                      </a:r>
                      <a:r>
                        <a:rPr sz="1100" spc="-5" dirty="0">
                          <a:latin typeface="Carlito"/>
                          <a:cs typeface="Carlito"/>
                        </a:rPr>
                        <a:t>'No'</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278764">
                <a:tc>
                  <a:txBody>
                    <a:bodyPr/>
                    <a:lstStyle/>
                    <a:p>
                      <a:pPr algn="ctr">
                        <a:lnSpc>
                          <a:spcPts val="1295"/>
                        </a:lnSpc>
                      </a:pPr>
                      <a:r>
                        <a:rPr sz="1100" dirty="0">
                          <a:latin typeface="Carlito"/>
                          <a:cs typeface="Carlito"/>
                        </a:rPr>
                        <a:t>50</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ts val="1295"/>
                        </a:lnSpc>
                      </a:pPr>
                      <a:r>
                        <a:rPr sz="1100" dirty="0">
                          <a:latin typeface="Carlito"/>
                          <a:cs typeface="Carlito"/>
                        </a:rPr>
                        <a:t>48</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ts val="1295"/>
                        </a:lnSpc>
                      </a:pPr>
                      <a:r>
                        <a:rPr sz="1100" dirty="0">
                          <a:latin typeface="Carlito"/>
                          <a:cs typeface="Carlito"/>
                        </a:rPr>
                        <a:t>2</a:t>
                      </a:r>
                      <a:endParaRPr sz="1100">
                        <a:latin typeface="Carlito"/>
                        <a:cs typeface="Carlito"/>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bl>
          </a:graphicData>
        </a:graphic>
      </p:graphicFrame>
      <p:sp>
        <p:nvSpPr>
          <p:cNvPr id="9" name="object 9"/>
          <p:cNvSpPr/>
          <p:nvPr/>
        </p:nvSpPr>
        <p:spPr>
          <a:xfrm>
            <a:off x="1335478" y="1247340"/>
            <a:ext cx="4195940" cy="1735188"/>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36319" y="1921257"/>
            <a:ext cx="5602605" cy="2977515"/>
          </a:xfrm>
          <a:prstGeom prst="rect">
            <a:avLst/>
          </a:prstGeom>
        </p:spPr>
        <p:txBody>
          <a:bodyPr vert="horz" wrap="square" lIns="0" tIns="12700" rIns="0" bIns="0" rtlCol="0">
            <a:spAutoFit/>
          </a:bodyPr>
          <a:lstStyle/>
          <a:p>
            <a:pPr marL="731520" marR="646430" algn="ctr">
              <a:lnSpc>
                <a:spcPct val="145000"/>
              </a:lnSpc>
              <a:spcBef>
                <a:spcPts val="100"/>
              </a:spcBef>
            </a:pPr>
            <a:r>
              <a:rPr sz="1600" b="1" spc="-5" dirty="0">
                <a:latin typeface="Times New Roman"/>
                <a:cs typeface="Times New Roman"/>
              </a:rPr>
              <a:t>Digital Marketing &amp; </a:t>
            </a:r>
            <a:r>
              <a:rPr sz="1600" b="1" spc="-10" dirty="0">
                <a:latin typeface="Times New Roman"/>
                <a:cs typeface="Times New Roman"/>
              </a:rPr>
              <a:t>Its </a:t>
            </a:r>
            <a:r>
              <a:rPr sz="1600" b="1" spc="-5" dirty="0">
                <a:latin typeface="Times New Roman"/>
                <a:cs typeface="Times New Roman"/>
              </a:rPr>
              <a:t>Effects On The Business  With Reference to</a:t>
            </a:r>
            <a:r>
              <a:rPr sz="1600" b="1" spc="10" dirty="0">
                <a:latin typeface="Times New Roman"/>
                <a:cs typeface="Times New Roman"/>
              </a:rPr>
              <a:t> </a:t>
            </a:r>
            <a:r>
              <a:rPr sz="1600" b="1" dirty="0">
                <a:latin typeface="Times New Roman"/>
                <a:cs typeface="Times New Roman"/>
              </a:rPr>
              <a:t>Branex</a:t>
            </a:r>
            <a:r>
              <a:rPr sz="1500" b="1" baseline="30555" dirty="0">
                <a:latin typeface="Times New Roman"/>
                <a:cs typeface="Times New Roman"/>
              </a:rPr>
              <a:t>.</a:t>
            </a:r>
            <a:endParaRPr sz="1500" baseline="30555">
              <a:latin typeface="Times New Roman"/>
              <a:cs typeface="Times New Roman"/>
            </a:endParaRPr>
          </a:p>
          <a:p>
            <a:pPr>
              <a:lnSpc>
                <a:spcPct val="100000"/>
              </a:lnSpc>
            </a:pPr>
            <a:endParaRPr sz="1800">
              <a:latin typeface="Times New Roman"/>
              <a:cs typeface="Times New Roman"/>
            </a:endParaRPr>
          </a:p>
          <a:p>
            <a:pPr marR="32384" algn="ctr">
              <a:lnSpc>
                <a:spcPct val="100000"/>
              </a:lnSpc>
              <a:spcBef>
                <a:spcPts val="1095"/>
              </a:spcBef>
            </a:pPr>
            <a:r>
              <a:rPr sz="1400" b="1" dirty="0">
                <a:latin typeface="Times New Roman"/>
                <a:cs typeface="Times New Roman"/>
              </a:rPr>
              <a:t>A </a:t>
            </a:r>
            <a:r>
              <a:rPr sz="1400" b="1" spc="-5" dirty="0">
                <a:latin typeface="Times New Roman"/>
                <a:cs typeface="Times New Roman"/>
              </a:rPr>
              <a:t>Project Submitted</a:t>
            </a:r>
            <a:r>
              <a:rPr sz="1400" b="1" spc="-35" dirty="0">
                <a:latin typeface="Times New Roman"/>
                <a:cs typeface="Times New Roman"/>
              </a:rPr>
              <a:t> </a:t>
            </a:r>
            <a:r>
              <a:rPr sz="1400" b="1" dirty="0">
                <a:latin typeface="Times New Roman"/>
                <a:cs typeface="Times New Roman"/>
              </a:rPr>
              <a:t>to</a:t>
            </a:r>
            <a:endParaRPr sz="1400">
              <a:latin typeface="Times New Roman"/>
              <a:cs typeface="Times New Roman"/>
            </a:endParaRPr>
          </a:p>
          <a:p>
            <a:pPr marL="38100" marR="30480" algn="ctr">
              <a:lnSpc>
                <a:spcPts val="2540"/>
              </a:lnSpc>
              <a:spcBef>
                <a:spcPts val="220"/>
              </a:spcBef>
            </a:pPr>
            <a:r>
              <a:rPr sz="1400" b="1" spc="-5" dirty="0">
                <a:latin typeface="Times New Roman"/>
                <a:cs typeface="Times New Roman"/>
              </a:rPr>
              <a:t>University </a:t>
            </a:r>
            <a:r>
              <a:rPr sz="1400" b="1" dirty="0">
                <a:latin typeface="Times New Roman"/>
                <a:cs typeface="Times New Roman"/>
              </a:rPr>
              <a:t>of </a:t>
            </a:r>
            <a:r>
              <a:rPr sz="1400" b="1" spc="-5" dirty="0">
                <a:latin typeface="Times New Roman"/>
                <a:cs typeface="Times New Roman"/>
              </a:rPr>
              <a:t>Mumbai </a:t>
            </a:r>
            <a:r>
              <a:rPr sz="1400" b="1" dirty="0">
                <a:latin typeface="Times New Roman"/>
                <a:cs typeface="Times New Roman"/>
              </a:rPr>
              <a:t>for </a:t>
            </a:r>
            <a:r>
              <a:rPr sz="1400" b="1" spc="-5" dirty="0">
                <a:latin typeface="Times New Roman"/>
                <a:cs typeface="Times New Roman"/>
              </a:rPr>
              <a:t>partial completion of </a:t>
            </a:r>
            <a:r>
              <a:rPr sz="1400" b="1" dirty="0">
                <a:latin typeface="Times New Roman"/>
                <a:cs typeface="Times New Roman"/>
              </a:rPr>
              <a:t>the </a:t>
            </a:r>
            <a:r>
              <a:rPr sz="1400" b="1" spc="-5" dirty="0">
                <a:latin typeface="Times New Roman"/>
                <a:cs typeface="Times New Roman"/>
              </a:rPr>
              <a:t>degree </a:t>
            </a:r>
            <a:r>
              <a:rPr sz="1400" b="1" dirty="0">
                <a:latin typeface="Times New Roman"/>
                <a:cs typeface="Times New Roman"/>
              </a:rPr>
              <a:t>of </a:t>
            </a:r>
            <a:r>
              <a:rPr sz="1400" b="1" spc="-5" dirty="0">
                <a:latin typeface="Times New Roman"/>
                <a:cs typeface="Times New Roman"/>
              </a:rPr>
              <a:t>Bachelor </a:t>
            </a:r>
            <a:r>
              <a:rPr sz="1400" b="1" dirty="0">
                <a:latin typeface="Times New Roman"/>
                <a:cs typeface="Times New Roman"/>
              </a:rPr>
              <a:t>of  </a:t>
            </a:r>
            <a:r>
              <a:rPr sz="1400" b="1" spc="-5" dirty="0">
                <a:latin typeface="Times New Roman"/>
                <a:cs typeface="Times New Roman"/>
              </a:rPr>
              <a:t>Management</a:t>
            </a:r>
            <a:r>
              <a:rPr sz="1400" b="1" spc="5" dirty="0">
                <a:latin typeface="Times New Roman"/>
                <a:cs typeface="Times New Roman"/>
              </a:rPr>
              <a:t> </a:t>
            </a:r>
            <a:r>
              <a:rPr sz="1400" b="1" spc="-5" dirty="0">
                <a:latin typeface="Times New Roman"/>
                <a:cs typeface="Times New Roman"/>
              </a:rPr>
              <a:t>Studies</a:t>
            </a:r>
            <a:endParaRPr sz="1400">
              <a:latin typeface="Times New Roman"/>
              <a:cs typeface="Times New Roman"/>
            </a:endParaRPr>
          </a:p>
          <a:p>
            <a:pPr marL="67945" algn="ctr">
              <a:lnSpc>
                <a:spcPct val="100000"/>
              </a:lnSpc>
              <a:spcBef>
                <a:spcPts val="625"/>
              </a:spcBef>
            </a:pPr>
            <a:r>
              <a:rPr sz="1400" b="1" spc="-5" dirty="0">
                <a:latin typeface="Times New Roman"/>
                <a:cs typeface="Times New Roman"/>
              </a:rPr>
              <a:t>Under </a:t>
            </a:r>
            <a:r>
              <a:rPr sz="1400" b="1" dirty="0">
                <a:latin typeface="Times New Roman"/>
                <a:cs typeface="Times New Roman"/>
              </a:rPr>
              <a:t>the </a:t>
            </a:r>
            <a:r>
              <a:rPr sz="1400" b="1" spc="-5" dirty="0">
                <a:latin typeface="Times New Roman"/>
                <a:cs typeface="Times New Roman"/>
              </a:rPr>
              <a:t>Faculty </a:t>
            </a:r>
            <a:r>
              <a:rPr sz="1400" b="1" dirty="0">
                <a:latin typeface="Times New Roman"/>
                <a:cs typeface="Times New Roman"/>
              </a:rPr>
              <a:t>of</a:t>
            </a:r>
            <a:r>
              <a:rPr sz="1400" b="1" spc="-30" dirty="0">
                <a:latin typeface="Times New Roman"/>
                <a:cs typeface="Times New Roman"/>
              </a:rPr>
              <a:t> </a:t>
            </a:r>
            <a:r>
              <a:rPr sz="1400" b="1" spc="-5" dirty="0">
                <a:latin typeface="Times New Roman"/>
                <a:cs typeface="Times New Roman"/>
              </a:rPr>
              <a:t>Commerce</a:t>
            </a:r>
            <a:endParaRPr sz="1400">
              <a:latin typeface="Times New Roman"/>
              <a:cs typeface="Times New Roman"/>
            </a:endParaRPr>
          </a:p>
          <a:p>
            <a:pPr>
              <a:lnSpc>
                <a:spcPct val="100000"/>
              </a:lnSpc>
            </a:pPr>
            <a:endParaRPr sz="1500">
              <a:latin typeface="Times New Roman"/>
              <a:cs typeface="Times New Roman"/>
            </a:endParaRPr>
          </a:p>
          <a:p>
            <a:pPr>
              <a:lnSpc>
                <a:spcPct val="100000"/>
              </a:lnSpc>
              <a:spcBef>
                <a:spcPts val="35"/>
              </a:spcBef>
            </a:pPr>
            <a:endParaRPr sz="1550">
              <a:latin typeface="Times New Roman"/>
              <a:cs typeface="Times New Roman"/>
            </a:endParaRPr>
          </a:p>
          <a:p>
            <a:pPr marR="179070" algn="ctr">
              <a:lnSpc>
                <a:spcPct val="100000"/>
              </a:lnSpc>
            </a:pPr>
            <a:r>
              <a:rPr sz="1400" b="1" dirty="0">
                <a:latin typeface="Carlito"/>
                <a:cs typeface="Carlito"/>
              </a:rPr>
              <a:t>By</a:t>
            </a:r>
            <a:endParaRPr sz="1400">
              <a:latin typeface="Carlito"/>
              <a:cs typeface="Carlito"/>
            </a:endParaRPr>
          </a:p>
        </p:txBody>
      </p:sp>
      <p:sp>
        <p:nvSpPr>
          <p:cNvPr id="3" name="object 3"/>
          <p:cNvSpPr txBox="1"/>
          <p:nvPr/>
        </p:nvSpPr>
        <p:spPr>
          <a:xfrm>
            <a:off x="1976120" y="5331079"/>
            <a:ext cx="3543300" cy="2892651"/>
          </a:xfrm>
          <a:prstGeom prst="rect">
            <a:avLst/>
          </a:prstGeom>
        </p:spPr>
        <p:txBody>
          <a:bodyPr vert="horz" wrap="square" lIns="0" tIns="12700" rIns="0" bIns="0" rtlCol="0">
            <a:spAutoFit/>
          </a:bodyPr>
          <a:lstStyle/>
          <a:p>
            <a:pPr>
              <a:lnSpc>
                <a:spcPct val="100000"/>
              </a:lnSpc>
            </a:pPr>
            <a:r>
              <a:rPr lang="en-US" sz="1200" dirty="0">
                <a:latin typeface="Carlito"/>
                <a:cs typeface="Carlito"/>
              </a:rPr>
              <a:t>   	</a:t>
            </a:r>
            <a:r>
              <a:rPr lang="en-US" sz="1400" b="1" dirty="0">
                <a:latin typeface="Times New Roman" panose="02020603050405020304" pitchFamily="18" charset="0"/>
                <a:cs typeface="Times New Roman" panose="02020603050405020304" pitchFamily="18" charset="0"/>
              </a:rPr>
              <a:t>Harshal Prakash Deshmukh</a:t>
            </a:r>
            <a:endParaRPr sz="1400" b="1" dirty="0">
              <a:latin typeface="Times New Roman" panose="02020603050405020304" pitchFamily="18" charset="0"/>
              <a:cs typeface="Times New Roman" panose="02020603050405020304" pitchFamily="18" charset="0"/>
            </a:endParaRPr>
          </a:p>
          <a:p>
            <a:pPr marL="786765" marR="748665" indent="88265">
              <a:lnSpc>
                <a:spcPct val="150700"/>
              </a:lnSpc>
              <a:spcBef>
                <a:spcPts val="975"/>
              </a:spcBef>
            </a:pPr>
            <a:r>
              <a:rPr sz="1400" b="1" spc="-5" dirty="0">
                <a:latin typeface="Times New Roman"/>
                <a:cs typeface="Times New Roman"/>
              </a:rPr>
              <a:t>Under </a:t>
            </a:r>
            <a:r>
              <a:rPr sz="1400" b="1" dirty="0">
                <a:latin typeface="Times New Roman"/>
                <a:cs typeface="Times New Roman"/>
              </a:rPr>
              <a:t>the </a:t>
            </a:r>
            <a:r>
              <a:rPr sz="1400" b="1" spc="-5" dirty="0">
                <a:latin typeface="Times New Roman"/>
                <a:cs typeface="Times New Roman"/>
              </a:rPr>
              <a:t>Guidance </a:t>
            </a:r>
            <a:r>
              <a:rPr sz="1400" b="1" dirty="0">
                <a:latin typeface="Times New Roman"/>
                <a:cs typeface="Times New Roman"/>
              </a:rPr>
              <a:t>of  </a:t>
            </a:r>
            <a:r>
              <a:rPr sz="1400" b="1" spc="-5" dirty="0">
                <a:latin typeface="Times New Roman"/>
                <a:cs typeface="Times New Roman"/>
              </a:rPr>
              <a:t>PROF. SUMIT</a:t>
            </a:r>
            <a:r>
              <a:rPr sz="1400" b="1" spc="-65" dirty="0">
                <a:latin typeface="Times New Roman"/>
                <a:cs typeface="Times New Roman"/>
              </a:rPr>
              <a:t> </a:t>
            </a:r>
            <a:r>
              <a:rPr sz="1400" b="1" spc="-5" dirty="0">
                <a:latin typeface="Times New Roman"/>
                <a:cs typeface="Times New Roman"/>
              </a:rPr>
              <a:t>MHATRE</a:t>
            </a:r>
            <a:endParaRPr sz="1400" dirty="0">
              <a:latin typeface="Times New Roman"/>
              <a:cs typeface="Times New Roman"/>
            </a:endParaRPr>
          </a:p>
          <a:p>
            <a:pPr>
              <a:lnSpc>
                <a:spcPct val="100000"/>
              </a:lnSpc>
            </a:pPr>
            <a:endParaRPr sz="1500" dirty="0">
              <a:latin typeface="Times New Roman"/>
              <a:cs typeface="Times New Roman"/>
            </a:endParaRPr>
          </a:p>
          <a:p>
            <a:pPr>
              <a:lnSpc>
                <a:spcPct val="100000"/>
              </a:lnSpc>
            </a:pPr>
            <a:endParaRPr sz="1450" dirty="0">
              <a:latin typeface="Times New Roman"/>
              <a:cs typeface="Times New Roman"/>
            </a:endParaRPr>
          </a:p>
          <a:p>
            <a:pPr marL="965200">
              <a:lnSpc>
                <a:spcPct val="100000"/>
              </a:lnSpc>
              <a:spcBef>
                <a:spcPts val="5"/>
              </a:spcBef>
            </a:pPr>
            <a:r>
              <a:rPr sz="1400" b="1" spc="-5" dirty="0">
                <a:latin typeface="Times New Roman"/>
                <a:cs typeface="Times New Roman"/>
              </a:rPr>
              <a:t>SPECIALIZATION</a:t>
            </a:r>
            <a:endParaRPr sz="1400" dirty="0">
              <a:latin typeface="Times New Roman"/>
              <a:cs typeface="Times New Roman"/>
            </a:endParaRPr>
          </a:p>
          <a:p>
            <a:pPr marL="1141730">
              <a:lnSpc>
                <a:spcPct val="100000"/>
              </a:lnSpc>
              <a:spcBef>
                <a:spcPts val="850"/>
              </a:spcBef>
            </a:pPr>
            <a:r>
              <a:rPr sz="1400" spc="-5" dirty="0">
                <a:latin typeface="Times New Roman"/>
                <a:cs typeface="Times New Roman"/>
              </a:rPr>
              <a:t>MARKETING</a:t>
            </a:r>
            <a:endParaRPr sz="1400" dirty="0">
              <a:latin typeface="Times New Roman"/>
              <a:cs typeface="Times New Roman"/>
            </a:endParaRPr>
          </a:p>
          <a:p>
            <a:pPr>
              <a:lnSpc>
                <a:spcPct val="100000"/>
              </a:lnSpc>
              <a:spcBef>
                <a:spcPts val="45"/>
              </a:spcBef>
            </a:pPr>
            <a:endParaRPr sz="2200" dirty="0">
              <a:latin typeface="Times New Roman"/>
              <a:cs typeface="Times New Roman"/>
            </a:endParaRPr>
          </a:p>
          <a:p>
            <a:pPr marL="1059180" marR="5080" indent="-1047115">
              <a:lnSpc>
                <a:spcPct val="158300"/>
              </a:lnSpc>
            </a:pPr>
            <a:r>
              <a:rPr sz="1200" b="1" spc="-5" dirty="0">
                <a:latin typeface="Times New Roman"/>
                <a:cs typeface="Times New Roman"/>
              </a:rPr>
              <a:t>PILLAI </a:t>
            </a:r>
            <a:r>
              <a:rPr sz="1200" b="1" dirty="0">
                <a:latin typeface="Times New Roman"/>
                <a:cs typeface="Times New Roman"/>
              </a:rPr>
              <a:t>HOC </a:t>
            </a:r>
            <a:r>
              <a:rPr sz="1200" b="1" spc="-5" dirty="0">
                <a:latin typeface="Times New Roman"/>
                <a:cs typeface="Times New Roman"/>
              </a:rPr>
              <a:t>COLLEGE </a:t>
            </a:r>
            <a:r>
              <a:rPr sz="1200" b="1" dirty="0">
                <a:latin typeface="Times New Roman"/>
                <a:cs typeface="Times New Roman"/>
              </a:rPr>
              <a:t>OF </a:t>
            </a:r>
            <a:r>
              <a:rPr sz="1200" b="1" spc="-5" dirty="0">
                <a:latin typeface="Times New Roman"/>
                <a:cs typeface="Times New Roman"/>
              </a:rPr>
              <a:t>ARTS ,SCIENCE AND  COMMERCE,RASAYNI</a:t>
            </a:r>
            <a:endParaRPr sz="1200" dirty="0">
              <a:latin typeface="Times New Roman"/>
              <a:cs typeface="Times New Roman"/>
            </a:endParaRPr>
          </a:p>
        </p:txBody>
      </p:sp>
      <p:sp>
        <p:nvSpPr>
          <p:cNvPr id="4" name="object 4"/>
          <p:cNvSpPr txBox="1"/>
          <p:nvPr/>
        </p:nvSpPr>
        <p:spPr>
          <a:xfrm>
            <a:off x="3499599" y="9232900"/>
            <a:ext cx="961390" cy="425758"/>
          </a:xfrm>
          <a:prstGeom prst="rect">
            <a:avLst/>
          </a:prstGeom>
        </p:spPr>
        <p:txBody>
          <a:bodyPr vert="horz" wrap="square" lIns="0" tIns="12700" rIns="0" bIns="0" rtlCol="0">
            <a:spAutoFit/>
          </a:bodyPr>
          <a:lstStyle/>
          <a:p>
            <a:pPr marL="12700">
              <a:spcBef>
                <a:spcPts val="100"/>
              </a:spcBef>
            </a:pPr>
            <a:r>
              <a:rPr lang="en-US" sz="1400" b="1" dirty="0">
                <a:latin typeface="Times New Roman"/>
                <a:cs typeface="Times New Roman"/>
              </a:rPr>
              <a:t>Jan 2022</a:t>
            </a:r>
          </a:p>
          <a:p>
            <a:pPr marL="12700">
              <a:lnSpc>
                <a:spcPct val="100000"/>
              </a:lnSpc>
              <a:spcBef>
                <a:spcPts val="100"/>
              </a:spcBef>
            </a:pPr>
            <a:endParaRPr sz="1200" dirty="0">
              <a:latin typeface="Times New Roman"/>
              <a:cs typeface="Times New Roman"/>
            </a:endParaRPr>
          </a:p>
        </p:txBody>
      </p:sp>
      <p:sp>
        <p:nvSpPr>
          <p:cNvPr id="5" name="object 5"/>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2</a:t>
            </a:fld>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585720" y="1048639"/>
            <a:ext cx="2494915" cy="299720"/>
          </a:xfrm>
          <a:prstGeom prst="rect">
            <a:avLst/>
          </a:prstGeom>
        </p:spPr>
        <p:txBody>
          <a:bodyPr vert="horz" wrap="square" lIns="0" tIns="12700" rIns="0" bIns="0" rtlCol="0">
            <a:spAutoFit/>
          </a:bodyPr>
          <a:lstStyle/>
          <a:p>
            <a:pPr marL="12700">
              <a:lnSpc>
                <a:spcPct val="100000"/>
              </a:lnSpc>
              <a:spcBef>
                <a:spcPts val="100"/>
              </a:spcBef>
            </a:pPr>
            <a:r>
              <a:rPr sz="1800" b="1" u="heavy" dirty="0">
                <a:uFill>
                  <a:solidFill>
                    <a:srgbClr val="000000"/>
                  </a:solidFill>
                </a:uFill>
                <a:latin typeface="Times New Roman"/>
                <a:cs typeface="Times New Roman"/>
              </a:rPr>
              <a:t>5. </a:t>
            </a:r>
            <a:r>
              <a:rPr sz="1800" b="1" u="heavy" spc="-25" dirty="0">
                <a:uFill>
                  <a:solidFill>
                    <a:srgbClr val="000000"/>
                  </a:solidFill>
                </a:uFill>
                <a:latin typeface="Times New Roman"/>
                <a:cs typeface="Times New Roman"/>
              </a:rPr>
              <a:t>COMPANY</a:t>
            </a:r>
            <a:r>
              <a:rPr sz="1800" b="1" u="heavy" spc="-125" dirty="0">
                <a:uFill>
                  <a:solidFill>
                    <a:srgbClr val="000000"/>
                  </a:solidFill>
                </a:uFill>
                <a:latin typeface="Times New Roman"/>
                <a:cs typeface="Times New Roman"/>
              </a:rPr>
              <a:t> </a:t>
            </a:r>
            <a:r>
              <a:rPr sz="1800" b="1" u="heavy" spc="-5" dirty="0">
                <a:uFill>
                  <a:solidFill>
                    <a:srgbClr val="000000"/>
                  </a:solidFill>
                </a:uFill>
                <a:latin typeface="Times New Roman"/>
                <a:cs typeface="Times New Roman"/>
              </a:rPr>
              <a:t>PROFILE</a:t>
            </a:r>
            <a:endParaRPr sz="1800">
              <a:latin typeface="Times New Roman"/>
              <a:cs typeface="Times New Roman"/>
            </a:endParaRPr>
          </a:p>
        </p:txBody>
      </p:sp>
      <p:sp>
        <p:nvSpPr>
          <p:cNvPr id="3" name="object 3"/>
          <p:cNvSpPr txBox="1"/>
          <p:nvPr/>
        </p:nvSpPr>
        <p:spPr>
          <a:xfrm>
            <a:off x="528319" y="1719173"/>
            <a:ext cx="6744970" cy="5000625"/>
          </a:xfrm>
          <a:prstGeom prst="rect">
            <a:avLst/>
          </a:prstGeom>
        </p:spPr>
        <p:txBody>
          <a:bodyPr vert="horz" wrap="square" lIns="0" tIns="11430" rIns="0" bIns="0" rtlCol="0">
            <a:spAutoFit/>
          </a:bodyPr>
          <a:lstStyle/>
          <a:p>
            <a:pPr marL="12700" marR="38100" algn="just">
              <a:lnSpc>
                <a:spcPct val="143800"/>
              </a:lnSpc>
              <a:spcBef>
                <a:spcPts val="90"/>
              </a:spcBef>
            </a:pPr>
            <a:r>
              <a:rPr sz="1200" spc="-5" dirty="0">
                <a:latin typeface="Times New Roman"/>
                <a:cs typeface="Times New Roman"/>
              </a:rPr>
              <a:t>Branex, </a:t>
            </a:r>
            <a:r>
              <a:rPr sz="1200" dirty="0">
                <a:latin typeface="Times New Roman"/>
                <a:cs typeface="Times New Roman"/>
              </a:rPr>
              <a:t>a </a:t>
            </a:r>
            <a:r>
              <a:rPr sz="1200" spc="-5" dirty="0">
                <a:latin typeface="Times New Roman"/>
                <a:cs typeface="Times New Roman"/>
              </a:rPr>
              <a:t>digital marketing firm with </a:t>
            </a:r>
            <a:r>
              <a:rPr sz="1200" dirty="0">
                <a:latin typeface="Times New Roman"/>
                <a:cs typeface="Times New Roman"/>
              </a:rPr>
              <a:t>a </a:t>
            </a:r>
            <a:r>
              <a:rPr sz="1200" spc="-5" dirty="0">
                <a:latin typeface="Times New Roman"/>
                <a:cs typeface="Times New Roman"/>
              </a:rPr>
              <a:t>performance-based pricing strategy, </a:t>
            </a:r>
            <a:r>
              <a:rPr sz="1200" dirty="0">
                <a:latin typeface="Times New Roman"/>
                <a:cs typeface="Times New Roman"/>
              </a:rPr>
              <a:t>is </a:t>
            </a:r>
            <a:r>
              <a:rPr sz="1200" spc="-5" dirty="0">
                <a:latin typeface="Times New Roman"/>
                <a:cs typeface="Times New Roman"/>
              </a:rPr>
              <a:t>Gearing </a:t>
            </a:r>
            <a:r>
              <a:rPr sz="1200" dirty="0">
                <a:latin typeface="Times New Roman"/>
                <a:cs typeface="Times New Roman"/>
              </a:rPr>
              <a:t>up to </a:t>
            </a:r>
            <a:r>
              <a:rPr sz="1200" spc="-5" dirty="0">
                <a:latin typeface="Times New Roman"/>
                <a:cs typeface="Times New Roman"/>
              </a:rPr>
              <a:t>serve clients </a:t>
            </a:r>
            <a:r>
              <a:rPr sz="1200" dirty="0">
                <a:latin typeface="Times New Roman"/>
                <a:cs typeface="Times New Roman"/>
              </a:rPr>
              <a:t>in  </a:t>
            </a:r>
            <a:r>
              <a:rPr sz="1200" spc="-5" dirty="0">
                <a:latin typeface="Times New Roman"/>
                <a:cs typeface="Times New Roman"/>
              </a:rPr>
              <a:t>over </a:t>
            </a:r>
            <a:r>
              <a:rPr sz="1200" dirty="0">
                <a:latin typeface="Times New Roman"/>
                <a:cs typeface="Times New Roman"/>
              </a:rPr>
              <a:t>150 </a:t>
            </a:r>
            <a:r>
              <a:rPr sz="1200" spc="-5" dirty="0">
                <a:latin typeface="Times New Roman"/>
                <a:cs typeface="Times New Roman"/>
              </a:rPr>
              <a:t>cities </a:t>
            </a:r>
            <a:r>
              <a:rPr sz="1200" dirty="0">
                <a:latin typeface="Times New Roman"/>
                <a:cs typeface="Times New Roman"/>
              </a:rPr>
              <a:t>in </a:t>
            </a:r>
            <a:r>
              <a:rPr sz="1200" spc="-5" dirty="0">
                <a:latin typeface="Times New Roman"/>
                <a:cs typeface="Times New Roman"/>
              </a:rPr>
              <a:t>USA, </a:t>
            </a:r>
            <a:r>
              <a:rPr sz="1200" dirty="0">
                <a:latin typeface="Times New Roman"/>
                <a:cs typeface="Times New Roman"/>
              </a:rPr>
              <a:t>in </a:t>
            </a:r>
            <a:r>
              <a:rPr sz="1200" spc="-5" dirty="0">
                <a:latin typeface="Times New Roman"/>
                <a:cs typeface="Times New Roman"/>
              </a:rPr>
              <a:t>addition </a:t>
            </a:r>
            <a:r>
              <a:rPr sz="1200" dirty="0">
                <a:latin typeface="Times New Roman"/>
                <a:cs typeface="Times New Roman"/>
              </a:rPr>
              <a:t>to </a:t>
            </a:r>
            <a:r>
              <a:rPr sz="1200" spc="-5" dirty="0">
                <a:latin typeface="Times New Roman"/>
                <a:cs typeface="Times New Roman"/>
              </a:rPr>
              <a:t>setting </a:t>
            </a:r>
            <a:r>
              <a:rPr sz="1200" dirty="0">
                <a:latin typeface="Times New Roman"/>
                <a:cs typeface="Times New Roman"/>
              </a:rPr>
              <a:t>up shop in </a:t>
            </a:r>
            <a:r>
              <a:rPr sz="1200" spc="-5" dirty="0">
                <a:latin typeface="Times New Roman"/>
                <a:cs typeface="Times New Roman"/>
              </a:rPr>
              <a:t>Singapore and </a:t>
            </a:r>
            <a:r>
              <a:rPr sz="1200" dirty="0">
                <a:latin typeface="Times New Roman"/>
                <a:cs typeface="Times New Roman"/>
              </a:rPr>
              <a:t>the Middle </a:t>
            </a:r>
            <a:r>
              <a:rPr sz="1200" spc="-5" dirty="0">
                <a:latin typeface="Times New Roman"/>
                <a:cs typeface="Times New Roman"/>
              </a:rPr>
              <a:t>East </a:t>
            </a:r>
            <a:r>
              <a:rPr sz="1200" dirty="0">
                <a:latin typeface="Times New Roman"/>
                <a:cs typeface="Times New Roman"/>
              </a:rPr>
              <a:t>by the </a:t>
            </a:r>
            <a:r>
              <a:rPr sz="1200" spc="-5" dirty="0">
                <a:latin typeface="Times New Roman"/>
                <a:cs typeface="Times New Roman"/>
              </a:rPr>
              <a:t>end </a:t>
            </a:r>
            <a:r>
              <a:rPr sz="1200" dirty="0">
                <a:latin typeface="Times New Roman"/>
                <a:cs typeface="Times New Roman"/>
              </a:rPr>
              <a:t>of next  </a:t>
            </a:r>
            <a:r>
              <a:rPr sz="1200" spc="-5" dirty="0">
                <a:latin typeface="Times New Roman"/>
                <a:cs typeface="Times New Roman"/>
              </a:rPr>
              <a:t>fiscal.</a:t>
            </a:r>
            <a:endParaRPr sz="1200">
              <a:latin typeface="Times New Roman"/>
              <a:cs typeface="Times New Roman"/>
            </a:endParaRPr>
          </a:p>
          <a:p>
            <a:pPr marL="12700">
              <a:lnSpc>
                <a:spcPct val="100000"/>
              </a:lnSpc>
              <a:spcBef>
                <a:spcPts val="640"/>
              </a:spcBef>
            </a:pPr>
            <a:r>
              <a:rPr sz="1400" b="1" u="heavy" spc="-5" dirty="0">
                <a:uFill>
                  <a:solidFill>
                    <a:srgbClr val="000000"/>
                  </a:solidFill>
                </a:uFill>
                <a:latin typeface="Times New Roman"/>
                <a:cs typeface="Times New Roman"/>
              </a:rPr>
              <a:t>MISSION</a:t>
            </a:r>
            <a:r>
              <a:rPr sz="1400" b="1" spc="-5" dirty="0">
                <a:latin typeface="Carlito"/>
                <a:cs typeface="Carlito"/>
              </a:rPr>
              <a:t>:</a:t>
            </a:r>
            <a:endParaRPr sz="1400">
              <a:latin typeface="Carlito"/>
              <a:cs typeface="Carlito"/>
            </a:endParaRPr>
          </a:p>
          <a:p>
            <a:pPr marL="12700" marR="42545" algn="just">
              <a:lnSpc>
                <a:spcPct val="143300"/>
              </a:lnSpc>
              <a:spcBef>
                <a:spcPts val="225"/>
              </a:spcBef>
            </a:pPr>
            <a:r>
              <a:rPr sz="1200" spc="-5" dirty="0">
                <a:latin typeface="Times New Roman"/>
                <a:cs typeface="Times New Roman"/>
              </a:rPr>
              <a:t>Customer Satisfaction </a:t>
            </a:r>
            <a:r>
              <a:rPr sz="1200" dirty="0">
                <a:latin typeface="Times New Roman"/>
                <a:cs typeface="Times New Roman"/>
              </a:rPr>
              <a:t>is our </a:t>
            </a:r>
            <a:r>
              <a:rPr sz="1200" spc="-5" dirty="0">
                <a:latin typeface="Times New Roman"/>
                <a:cs typeface="Times New Roman"/>
              </a:rPr>
              <a:t>primary objective and we strive for Excellence </a:t>
            </a:r>
            <a:r>
              <a:rPr sz="1200" dirty="0">
                <a:latin typeface="Times New Roman"/>
                <a:cs typeface="Times New Roman"/>
              </a:rPr>
              <a:t>in it. </a:t>
            </a:r>
            <a:r>
              <a:rPr sz="1200" spc="-5" dirty="0">
                <a:latin typeface="Times New Roman"/>
                <a:cs typeface="Times New Roman"/>
              </a:rPr>
              <a:t>End user Contact and  Immediate Problem Resolution </a:t>
            </a:r>
            <a:r>
              <a:rPr sz="1200" dirty="0">
                <a:latin typeface="Times New Roman"/>
                <a:cs typeface="Times New Roman"/>
              </a:rPr>
              <a:t>is our</a:t>
            </a:r>
            <a:r>
              <a:rPr sz="1200" spc="-10" dirty="0">
                <a:latin typeface="Times New Roman"/>
                <a:cs typeface="Times New Roman"/>
              </a:rPr>
              <a:t> </a:t>
            </a:r>
            <a:r>
              <a:rPr sz="1200" spc="-5" dirty="0">
                <a:latin typeface="Times New Roman"/>
                <a:cs typeface="Times New Roman"/>
              </a:rPr>
              <a:t>Strength.</a:t>
            </a:r>
            <a:endParaRPr sz="1200">
              <a:latin typeface="Times New Roman"/>
              <a:cs typeface="Times New Roman"/>
            </a:endParaRPr>
          </a:p>
          <a:p>
            <a:pPr>
              <a:lnSpc>
                <a:spcPct val="100000"/>
              </a:lnSpc>
              <a:spcBef>
                <a:spcPts val="40"/>
              </a:spcBef>
            </a:pPr>
            <a:endParaRPr sz="1700">
              <a:latin typeface="Times New Roman"/>
              <a:cs typeface="Times New Roman"/>
            </a:endParaRPr>
          </a:p>
          <a:p>
            <a:pPr marL="12700">
              <a:lnSpc>
                <a:spcPct val="100000"/>
              </a:lnSpc>
              <a:spcBef>
                <a:spcPts val="5"/>
              </a:spcBef>
            </a:pPr>
            <a:r>
              <a:rPr sz="1400" b="1" u="heavy" spc="-5" dirty="0">
                <a:uFill>
                  <a:solidFill>
                    <a:srgbClr val="000000"/>
                  </a:solidFill>
                </a:uFill>
                <a:latin typeface="Times New Roman"/>
                <a:cs typeface="Times New Roman"/>
              </a:rPr>
              <a:t>VISION</a:t>
            </a:r>
            <a:endParaRPr sz="1400">
              <a:latin typeface="Times New Roman"/>
              <a:cs typeface="Times New Roman"/>
            </a:endParaRPr>
          </a:p>
          <a:p>
            <a:pPr marL="12700" marR="44450" algn="just">
              <a:lnSpc>
                <a:spcPct val="143300"/>
              </a:lnSpc>
              <a:spcBef>
                <a:spcPts val="930"/>
              </a:spcBef>
            </a:pPr>
            <a:r>
              <a:rPr sz="1200" spc="-5" dirty="0">
                <a:latin typeface="Times New Roman"/>
                <a:cs typeface="Times New Roman"/>
              </a:rPr>
              <a:t>Our </a:t>
            </a:r>
            <a:r>
              <a:rPr sz="1200" dirty="0">
                <a:latin typeface="Times New Roman"/>
                <a:cs typeface="Times New Roman"/>
              </a:rPr>
              <a:t>vision is to </a:t>
            </a:r>
            <a:r>
              <a:rPr sz="1200" spc="-5" dirty="0">
                <a:latin typeface="Times New Roman"/>
                <a:cs typeface="Times New Roman"/>
              </a:rPr>
              <a:t>set </a:t>
            </a:r>
            <a:r>
              <a:rPr sz="1200" dirty="0">
                <a:latin typeface="Times New Roman"/>
                <a:cs typeface="Times New Roman"/>
              </a:rPr>
              <a:t>the </a:t>
            </a:r>
            <a:r>
              <a:rPr sz="1200" spc="-5" dirty="0">
                <a:latin typeface="Times New Roman"/>
                <a:cs typeface="Times New Roman"/>
              </a:rPr>
              <a:t>high standards for Digital marketing </a:t>
            </a:r>
            <a:r>
              <a:rPr sz="1200" dirty="0">
                <a:latin typeface="Times New Roman"/>
                <a:cs typeface="Times New Roman"/>
              </a:rPr>
              <a:t>&amp; </a:t>
            </a:r>
            <a:r>
              <a:rPr sz="1200" spc="-5" dirty="0">
                <a:latin typeface="Times New Roman"/>
                <a:cs typeface="Times New Roman"/>
              </a:rPr>
              <a:t>Technology around </a:t>
            </a:r>
            <a:r>
              <a:rPr sz="1200" dirty="0">
                <a:latin typeface="Times New Roman"/>
                <a:cs typeface="Times New Roman"/>
              </a:rPr>
              <a:t>the </a:t>
            </a:r>
            <a:r>
              <a:rPr sz="1200" spc="-5" dirty="0">
                <a:latin typeface="Times New Roman"/>
                <a:cs typeface="Times New Roman"/>
              </a:rPr>
              <a:t>world, across all  industries through hard work, innovation and creativity </a:t>
            </a:r>
            <a:r>
              <a:rPr sz="1200" dirty="0">
                <a:latin typeface="Times New Roman"/>
                <a:cs typeface="Times New Roman"/>
              </a:rPr>
              <a:t>until the </a:t>
            </a:r>
            <a:r>
              <a:rPr sz="1200" spc="-5" dirty="0">
                <a:latin typeface="Times New Roman"/>
                <a:cs typeface="Times New Roman"/>
              </a:rPr>
              <a:t>preferred outcome </a:t>
            </a:r>
            <a:r>
              <a:rPr sz="1200" dirty="0">
                <a:latin typeface="Times New Roman"/>
                <a:cs typeface="Times New Roman"/>
              </a:rPr>
              <a:t>is</a:t>
            </a:r>
            <a:r>
              <a:rPr sz="1200" spc="85" dirty="0">
                <a:latin typeface="Times New Roman"/>
                <a:cs typeface="Times New Roman"/>
              </a:rPr>
              <a:t> </a:t>
            </a:r>
            <a:r>
              <a:rPr sz="1200" spc="-5" dirty="0">
                <a:latin typeface="Times New Roman"/>
                <a:cs typeface="Times New Roman"/>
              </a:rPr>
              <a:t>achieved.</a:t>
            </a:r>
            <a:endParaRPr sz="1200">
              <a:latin typeface="Times New Roman"/>
              <a:cs typeface="Times New Roman"/>
            </a:endParaRPr>
          </a:p>
          <a:p>
            <a:pPr>
              <a:lnSpc>
                <a:spcPct val="100000"/>
              </a:lnSpc>
              <a:spcBef>
                <a:spcPts val="40"/>
              </a:spcBef>
            </a:pPr>
            <a:endParaRPr sz="1200">
              <a:latin typeface="Times New Roman"/>
              <a:cs typeface="Times New Roman"/>
            </a:endParaRPr>
          </a:p>
          <a:p>
            <a:pPr marL="12700">
              <a:lnSpc>
                <a:spcPct val="100000"/>
              </a:lnSpc>
            </a:pPr>
            <a:r>
              <a:rPr sz="1400" b="1" u="heavy" spc="-5" dirty="0">
                <a:uFill>
                  <a:solidFill>
                    <a:srgbClr val="000000"/>
                  </a:solidFill>
                </a:uFill>
                <a:latin typeface="Times New Roman"/>
                <a:cs typeface="Times New Roman"/>
              </a:rPr>
              <a:t>WHAT THEY</a:t>
            </a:r>
            <a:r>
              <a:rPr sz="1400" b="1" u="heavy" spc="-15"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DO</a:t>
            </a:r>
            <a:endParaRPr sz="1400">
              <a:latin typeface="Times New Roman"/>
              <a:cs typeface="Times New Roman"/>
            </a:endParaRPr>
          </a:p>
          <a:p>
            <a:pPr marL="12700" marR="5080" algn="just">
              <a:lnSpc>
                <a:spcPct val="143800"/>
              </a:lnSpc>
              <a:spcBef>
                <a:spcPts val="925"/>
              </a:spcBef>
            </a:pPr>
            <a:r>
              <a:rPr sz="1200" spc="-5" dirty="0">
                <a:latin typeface="Times New Roman"/>
                <a:cs typeface="Times New Roman"/>
              </a:rPr>
              <a:t>Branex’s services entail Facebook brand </a:t>
            </a:r>
            <a:r>
              <a:rPr sz="1200" dirty="0">
                <a:latin typeface="Times New Roman"/>
                <a:cs typeface="Times New Roman"/>
              </a:rPr>
              <a:t>building </a:t>
            </a:r>
            <a:r>
              <a:rPr sz="1200" spc="-5" dirty="0">
                <a:latin typeface="Times New Roman"/>
                <a:cs typeface="Times New Roman"/>
              </a:rPr>
              <a:t>suite, Twitter strategyplanning and implementation,  social media platform connects, strategy </a:t>
            </a:r>
            <a:r>
              <a:rPr sz="1200" dirty="0">
                <a:latin typeface="Times New Roman"/>
                <a:cs typeface="Times New Roman"/>
              </a:rPr>
              <a:t>on </a:t>
            </a:r>
            <a:r>
              <a:rPr sz="1200" spc="-5" dirty="0">
                <a:latin typeface="Times New Roman"/>
                <a:cs typeface="Times New Roman"/>
              </a:rPr>
              <a:t>social media applications and SEO and Google AdWords PPC.  Its </a:t>
            </a:r>
            <a:r>
              <a:rPr sz="1200" dirty="0">
                <a:latin typeface="Times New Roman"/>
                <a:cs typeface="Times New Roman"/>
              </a:rPr>
              <a:t>clientele spans across sectors </a:t>
            </a:r>
            <a:r>
              <a:rPr sz="1200" spc="-5" dirty="0">
                <a:latin typeface="Times New Roman"/>
                <a:cs typeface="Times New Roman"/>
              </a:rPr>
              <a:t>and </a:t>
            </a:r>
            <a:r>
              <a:rPr sz="1200" dirty="0">
                <a:latin typeface="Times New Roman"/>
                <a:cs typeface="Times New Roman"/>
              </a:rPr>
              <a:t>includes companies such </a:t>
            </a:r>
            <a:r>
              <a:rPr sz="1200" spc="-5" dirty="0">
                <a:latin typeface="Times New Roman"/>
                <a:cs typeface="Times New Roman"/>
              </a:rPr>
              <a:t>as </a:t>
            </a:r>
            <a:r>
              <a:rPr sz="1200" dirty="0">
                <a:latin typeface="Times New Roman"/>
                <a:cs typeface="Times New Roman"/>
              </a:rPr>
              <a:t>Myntra, Infibeam, Indus League, </a:t>
            </a:r>
            <a:r>
              <a:rPr sz="1200" spc="-5" dirty="0">
                <a:latin typeface="Times New Roman"/>
                <a:cs typeface="Times New Roman"/>
              </a:rPr>
              <a:t>HI </a:t>
            </a:r>
            <a:r>
              <a:rPr sz="1200" dirty="0">
                <a:latin typeface="Times New Roman"/>
                <a:cs typeface="Times New Roman"/>
              </a:rPr>
              <a:t>design,  </a:t>
            </a:r>
            <a:r>
              <a:rPr sz="1200" spc="-5" dirty="0">
                <a:latin typeface="Times New Roman"/>
                <a:cs typeface="Times New Roman"/>
              </a:rPr>
              <a:t>MakeMyTrip and Toyota, </a:t>
            </a:r>
            <a:r>
              <a:rPr sz="1200" dirty="0">
                <a:latin typeface="Times New Roman"/>
                <a:cs typeface="Times New Roman"/>
              </a:rPr>
              <a:t>to </a:t>
            </a:r>
            <a:r>
              <a:rPr sz="1200" spc="-5" dirty="0">
                <a:latin typeface="Times New Roman"/>
                <a:cs typeface="Times New Roman"/>
              </a:rPr>
              <a:t>name </a:t>
            </a:r>
            <a:r>
              <a:rPr sz="1200" dirty="0">
                <a:latin typeface="Times New Roman"/>
                <a:cs typeface="Times New Roman"/>
              </a:rPr>
              <a:t>a </a:t>
            </a:r>
            <a:r>
              <a:rPr sz="1200" spc="-5" dirty="0">
                <a:latin typeface="Times New Roman"/>
                <a:cs typeface="Times New Roman"/>
              </a:rPr>
              <a:t>few. While </a:t>
            </a:r>
            <a:r>
              <a:rPr sz="1200" dirty="0">
                <a:latin typeface="Times New Roman"/>
                <a:cs typeface="Times New Roman"/>
              </a:rPr>
              <a:t>75 </a:t>
            </a:r>
            <a:r>
              <a:rPr sz="1200" spc="-5" dirty="0">
                <a:latin typeface="Times New Roman"/>
                <a:cs typeface="Times New Roman"/>
              </a:rPr>
              <a:t>per cent </a:t>
            </a:r>
            <a:r>
              <a:rPr sz="1200" dirty="0">
                <a:latin typeface="Times New Roman"/>
                <a:cs typeface="Times New Roman"/>
              </a:rPr>
              <a:t>of its </a:t>
            </a:r>
            <a:r>
              <a:rPr sz="1200" spc="-5" dirty="0">
                <a:latin typeface="Times New Roman"/>
                <a:cs typeface="Times New Roman"/>
              </a:rPr>
              <a:t>clients are acquired through referrals and  </a:t>
            </a:r>
            <a:r>
              <a:rPr sz="1200" dirty="0">
                <a:latin typeface="Times New Roman"/>
                <a:cs typeface="Times New Roman"/>
              </a:rPr>
              <a:t>online</a:t>
            </a:r>
            <a:r>
              <a:rPr sz="1200" spc="-25" dirty="0">
                <a:latin typeface="Times New Roman"/>
                <a:cs typeface="Times New Roman"/>
              </a:rPr>
              <a:t> </a:t>
            </a:r>
            <a:r>
              <a:rPr sz="1200" spc="-5" dirty="0">
                <a:latin typeface="Times New Roman"/>
                <a:cs typeface="Times New Roman"/>
              </a:rPr>
              <a:t>marketing.</a:t>
            </a:r>
            <a:endParaRPr sz="1200">
              <a:latin typeface="Times New Roman"/>
              <a:cs typeface="Times New Roman"/>
            </a:endParaRPr>
          </a:p>
          <a:p>
            <a:pPr>
              <a:lnSpc>
                <a:spcPct val="100000"/>
              </a:lnSpc>
              <a:spcBef>
                <a:spcPts val="10"/>
              </a:spcBef>
            </a:pPr>
            <a:endParaRPr sz="1300">
              <a:latin typeface="Times New Roman"/>
              <a:cs typeface="Times New Roman"/>
            </a:endParaRPr>
          </a:p>
          <a:p>
            <a:pPr marL="12700" algn="just">
              <a:lnSpc>
                <a:spcPct val="100000"/>
              </a:lnSpc>
            </a:pPr>
            <a:r>
              <a:rPr sz="1400" b="1" u="heavy" spc="-5" dirty="0">
                <a:uFill>
                  <a:solidFill>
                    <a:srgbClr val="000000"/>
                  </a:solidFill>
                </a:uFill>
                <a:latin typeface="Times New Roman"/>
                <a:cs typeface="Times New Roman"/>
              </a:rPr>
              <a:t>Digital </a:t>
            </a:r>
            <a:r>
              <a:rPr sz="1400" b="1" u="heavy" dirty="0">
                <a:uFill>
                  <a:solidFill>
                    <a:srgbClr val="000000"/>
                  </a:solidFill>
                </a:uFill>
                <a:latin typeface="Times New Roman"/>
                <a:cs typeface="Times New Roman"/>
              </a:rPr>
              <a:t>Marketing and </a:t>
            </a:r>
            <a:r>
              <a:rPr sz="1400" b="1" u="heavy" spc="-5" dirty="0">
                <a:uFill>
                  <a:solidFill>
                    <a:srgbClr val="000000"/>
                  </a:solidFill>
                </a:uFill>
                <a:latin typeface="Times New Roman"/>
                <a:cs typeface="Times New Roman"/>
              </a:rPr>
              <a:t>Customer</a:t>
            </a:r>
            <a:r>
              <a:rPr sz="1400" b="1" u="heavy" spc="-40"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Acquisition</a:t>
            </a:r>
            <a:endParaRPr sz="1400">
              <a:latin typeface="Times New Roman"/>
              <a:cs typeface="Times New Roman"/>
            </a:endParaRPr>
          </a:p>
        </p:txBody>
      </p:sp>
      <p:sp>
        <p:nvSpPr>
          <p:cNvPr id="4" name="object 4"/>
          <p:cNvSpPr/>
          <p:nvPr/>
        </p:nvSpPr>
        <p:spPr>
          <a:xfrm>
            <a:off x="740988" y="7051604"/>
            <a:ext cx="952229" cy="1209971"/>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528319" y="8374507"/>
            <a:ext cx="6707505" cy="813435"/>
          </a:xfrm>
          <a:prstGeom prst="rect">
            <a:avLst/>
          </a:prstGeom>
        </p:spPr>
        <p:txBody>
          <a:bodyPr vert="horz" wrap="square" lIns="0" tIns="11430" rIns="0" bIns="0" rtlCol="0">
            <a:spAutoFit/>
          </a:bodyPr>
          <a:lstStyle/>
          <a:p>
            <a:pPr marL="12700" marR="5080" algn="just">
              <a:lnSpc>
                <a:spcPct val="143800"/>
              </a:lnSpc>
              <a:spcBef>
                <a:spcPts val="90"/>
              </a:spcBef>
            </a:pPr>
            <a:r>
              <a:rPr sz="1200" spc="-5" dirty="0">
                <a:latin typeface="Times New Roman"/>
                <a:cs typeface="Times New Roman"/>
              </a:rPr>
              <a:t>From optimizing search campaigns </a:t>
            </a:r>
            <a:r>
              <a:rPr sz="1200" dirty="0">
                <a:latin typeface="Times New Roman"/>
                <a:cs typeface="Times New Roman"/>
              </a:rPr>
              <a:t>to </a:t>
            </a:r>
            <a:r>
              <a:rPr sz="1200" spc="-5" dirty="0">
                <a:latin typeface="Times New Roman"/>
                <a:cs typeface="Times New Roman"/>
              </a:rPr>
              <a:t>gain maximum leverage </a:t>
            </a:r>
            <a:r>
              <a:rPr sz="1200" dirty="0">
                <a:latin typeface="Times New Roman"/>
                <a:cs typeface="Times New Roman"/>
              </a:rPr>
              <a:t>on </a:t>
            </a:r>
            <a:r>
              <a:rPr sz="1200" spc="-5" dirty="0">
                <a:latin typeface="Times New Roman"/>
                <a:cs typeface="Times New Roman"/>
              </a:rPr>
              <a:t>media spends (SEM), </a:t>
            </a:r>
            <a:r>
              <a:rPr sz="1200" dirty="0">
                <a:latin typeface="Times New Roman"/>
                <a:cs typeface="Times New Roman"/>
              </a:rPr>
              <a:t>to </a:t>
            </a:r>
            <a:r>
              <a:rPr sz="1200" spc="-5" dirty="0">
                <a:latin typeface="Times New Roman"/>
                <a:cs typeface="Times New Roman"/>
              </a:rPr>
              <a:t>optimizing your  internet property for gaining </a:t>
            </a:r>
            <a:r>
              <a:rPr sz="1200" dirty="0">
                <a:latin typeface="Times New Roman"/>
                <a:cs typeface="Times New Roman"/>
              </a:rPr>
              <a:t>a </a:t>
            </a:r>
            <a:r>
              <a:rPr sz="1200" spc="-5" dirty="0">
                <a:latin typeface="Times New Roman"/>
                <a:cs typeface="Times New Roman"/>
              </a:rPr>
              <a:t>better rank </a:t>
            </a:r>
            <a:r>
              <a:rPr sz="1200" dirty="0">
                <a:latin typeface="Times New Roman"/>
                <a:cs typeface="Times New Roman"/>
              </a:rPr>
              <a:t>in </a:t>
            </a:r>
            <a:r>
              <a:rPr sz="1200" spc="-5" dirty="0">
                <a:latin typeface="Times New Roman"/>
                <a:cs typeface="Times New Roman"/>
              </a:rPr>
              <a:t>organic search results (SEO), we ensure that you reach your  objectives </a:t>
            </a:r>
            <a:r>
              <a:rPr sz="1200" dirty="0">
                <a:latin typeface="Times New Roman"/>
                <a:cs typeface="Times New Roman"/>
              </a:rPr>
              <a:t>in the </a:t>
            </a:r>
            <a:r>
              <a:rPr sz="1200" spc="-5" dirty="0">
                <a:latin typeface="Times New Roman"/>
                <a:cs typeface="Times New Roman"/>
              </a:rPr>
              <a:t>best </a:t>
            </a:r>
            <a:r>
              <a:rPr sz="1200" dirty="0">
                <a:latin typeface="Times New Roman"/>
                <a:cs typeface="Times New Roman"/>
              </a:rPr>
              <a:t>possible</a:t>
            </a:r>
            <a:r>
              <a:rPr sz="1200" spc="-10" dirty="0">
                <a:latin typeface="Times New Roman"/>
                <a:cs typeface="Times New Roman"/>
              </a:rPr>
              <a:t> way.</a:t>
            </a:r>
            <a:endParaRPr sz="1200">
              <a:latin typeface="Times New Roman"/>
              <a:cs typeface="Times New Roman"/>
            </a:endParaRPr>
          </a:p>
        </p:txBody>
      </p:sp>
      <p:sp>
        <p:nvSpPr>
          <p:cNvPr id="6" name="object 6"/>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40988" y="1121720"/>
            <a:ext cx="952229" cy="1209971"/>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528319" y="2539111"/>
            <a:ext cx="6706870" cy="553085"/>
          </a:xfrm>
          <a:prstGeom prst="rect">
            <a:avLst/>
          </a:prstGeom>
        </p:spPr>
        <p:txBody>
          <a:bodyPr vert="horz" wrap="square" lIns="0" tIns="12700" rIns="0" bIns="0" rtlCol="0">
            <a:spAutoFit/>
          </a:bodyPr>
          <a:lstStyle/>
          <a:p>
            <a:pPr marL="12700" marR="5080">
              <a:lnSpc>
                <a:spcPct val="144200"/>
              </a:lnSpc>
              <a:spcBef>
                <a:spcPts val="100"/>
              </a:spcBef>
            </a:pPr>
            <a:r>
              <a:rPr sz="1200" spc="-5" dirty="0">
                <a:latin typeface="Times New Roman"/>
                <a:cs typeface="Times New Roman"/>
              </a:rPr>
              <a:t>Plan companies social media campaigns </a:t>
            </a:r>
            <a:r>
              <a:rPr sz="1200" dirty="0">
                <a:latin typeface="Times New Roman"/>
                <a:cs typeface="Times New Roman"/>
              </a:rPr>
              <a:t>to </a:t>
            </a:r>
            <a:r>
              <a:rPr sz="1200" spc="-5" dirty="0">
                <a:latin typeface="Times New Roman"/>
                <a:cs typeface="Times New Roman"/>
              </a:rPr>
              <a:t>reach your exact target market with </a:t>
            </a:r>
            <a:r>
              <a:rPr sz="1200" dirty="0">
                <a:latin typeface="Times New Roman"/>
                <a:cs typeface="Times New Roman"/>
              </a:rPr>
              <a:t>the </a:t>
            </a:r>
            <a:r>
              <a:rPr sz="1200" spc="-5" dirty="0">
                <a:latin typeface="Times New Roman"/>
                <a:cs typeface="Times New Roman"/>
              </a:rPr>
              <a:t>right communication  message.</a:t>
            </a:r>
            <a:endParaRPr sz="1200">
              <a:latin typeface="Times New Roman"/>
              <a:cs typeface="Times New Roman"/>
            </a:endParaRPr>
          </a:p>
        </p:txBody>
      </p:sp>
      <p:sp>
        <p:nvSpPr>
          <p:cNvPr id="4" name="object 4"/>
          <p:cNvSpPr/>
          <p:nvPr/>
        </p:nvSpPr>
        <p:spPr>
          <a:xfrm>
            <a:off x="721943" y="3359681"/>
            <a:ext cx="980796" cy="1343354"/>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528319" y="4814455"/>
            <a:ext cx="6704330" cy="553085"/>
          </a:xfrm>
          <a:prstGeom prst="rect">
            <a:avLst/>
          </a:prstGeom>
        </p:spPr>
        <p:txBody>
          <a:bodyPr vert="horz" wrap="square" lIns="0" tIns="12700" rIns="0" bIns="0" rtlCol="0">
            <a:spAutoFit/>
          </a:bodyPr>
          <a:lstStyle/>
          <a:p>
            <a:pPr marL="12700" marR="5080">
              <a:lnSpc>
                <a:spcPct val="144200"/>
              </a:lnSpc>
              <a:spcBef>
                <a:spcPts val="100"/>
              </a:spcBef>
            </a:pPr>
            <a:r>
              <a:rPr sz="1200" spc="-5" dirty="0">
                <a:latin typeface="Times New Roman"/>
                <a:cs typeface="Times New Roman"/>
              </a:rPr>
              <a:t>Understanding brand message and creating interactive videos </a:t>
            </a:r>
            <a:r>
              <a:rPr sz="1200" dirty="0">
                <a:latin typeface="Times New Roman"/>
                <a:cs typeface="Times New Roman"/>
              </a:rPr>
              <a:t>to </a:t>
            </a:r>
            <a:r>
              <a:rPr sz="1200" spc="-5" dirty="0">
                <a:latin typeface="Times New Roman"/>
                <a:cs typeface="Times New Roman"/>
              </a:rPr>
              <a:t>showcase your brand presence </a:t>
            </a:r>
            <a:r>
              <a:rPr sz="1200" dirty="0">
                <a:latin typeface="Times New Roman"/>
                <a:cs typeface="Times New Roman"/>
              </a:rPr>
              <a:t>is our  </a:t>
            </a:r>
            <a:r>
              <a:rPr sz="1200" spc="-5" dirty="0">
                <a:latin typeface="Times New Roman"/>
                <a:cs typeface="Times New Roman"/>
              </a:rPr>
              <a:t>speciality.</a:t>
            </a:r>
            <a:endParaRPr sz="1200">
              <a:latin typeface="Times New Roman"/>
              <a:cs typeface="Times New Roman"/>
            </a:endParaRPr>
          </a:p>
        </p:txBody>
      </p:sp>
      <p:sp>
        <p:nvSpPr>
          <p:cNvPr id="6" name="object 6"/>
          <p:cNvSpPr/>
          <p:nvPr/>
        </p:nvSpPr>
        <p:spPr>
          <a:xfrm>
            <a:off x="674332" y="5768396"/>
            <a:ext cx="1095064" cy="1209971"/>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528319" y="7170534"/>
            <a:ext cx="562927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Creating custom mailer designs and execute them </a:t>
            </a:r>
            <a:r>
              <a:rPr sz="1200" dirty="0">
                <a:latin typeface="Times New Roman"/>
                <a:cs typeface="Times New Roman"/>
              </a:rPr>
              <a:t>to </a:t>
            </a:r>
            <a:r>
              <a:rPr sz="1200" spc="-5" dirty="0">
                <a:latin typeface="Times New Roman"/>
                <a:cs typeface="Times New Roman"/>
              </a:rPr>
              <a:t>drive your </a:t>
            </a:r>
            <a:r>
              <a:rPr sz="1200" dirty="0">
                <a:latin typeface="Times New Roman"/>
                <a:cs typeface="Times New Roman"/>
              </a:rPr>
              <a:t>inbound </a:t>
            </a:r>
            <a:r>
              <a:rPr sz="1200" spc="-5" dirty="0">
                <a:latin typeface="Times New Roman"/>
                <a:cs typeface="Times New Roman"/>
              </a:rPr>
              <a:t>marketing</a:t>
            </a:r>
            <a:r>
              <a:rPr sz="1200" spc="160" dirty="0">
                <a:latin typeface="Times New Roman"/>
                <a:cs typeface="Times New Roman"/>
              </a:rPr>
              <a:t> </a:t>
            </a:r>
            <a:r>
              <a:rPr sz="1200" spc="-5" dirty="0">
                <a:latin typeface="Times New Roman"/>
                <a:cs typeface="Times New Roman"/>
              </a:rPr>
              <a:t>strategy.</a:t>
            </a:r>
            <a:endParaRPr sz="1200">
              <a:latin typeface="Times New Roman"/>
              <a:cs typeface="Times New Roman"/>
            </a:endParaRPr>
          </a:p>
        </p:txBody>
      </p:sp>
      <p:sp>
        <p:nvSpPr>
          <p:cNvPr id="8" name="object 8"/>
          <p:cNvSpPr/>
          <p:nvPr/>
        </p:nvSpPr>
        <p:spPr>
          <a:xfrm>
            <a:off x="740988" y="7780076"/>
            <a:ext cx="952229" cy="1209971"/>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528319" y="9180576"/>
            <a:ext cx="5495925" cy="240029"/>
          </a:xfrm>
          <a:prstGeom prst="rect">
            <a:avLst/>
          </a:prstGeom>
        </p:spPr>
        <p:txBody>
          <a:bodyPr vert="horz" wrap="square" lIns="0" tIns="13335" rIns="0" bIns="0" rtlCol="0">
            <a:spAutoFit/>
          </a:bodyPr>
          <a:lstStyle/>
          <a:p>
            <a:pPr marL="12700">
              <a:lnSpc>
                <a:spcPct val="100000"/>
              </a:lnSpc>
              <a:spcBef>
                <a:spcPts val="105"/>
              </a:spcBef>
            </a:pPr>
            <a:r>
              <a:rPr sz="1200" spc="-5" dirty="0">
                <a:latin typeface="Times New Roman"/>
                <a:cs typeface="Times New Roman"/>
              </a:rPr>
              <a:t>Creating brand partnerships </a:t>
            </a:r>
            <a:r>
              <a:rPr sz="1200" dirty="0">
                <a:latin typeface="Times New Roman"/>
                <a:cs typeface="Times New Roman"/>
              </a:rPr>
              <a:t>by </a:t>
            </a:r>
            <a:r>
              <a:rPr sz="1200" spc="-5" dirty="0">
                <a:latin typeface="Times New Roman"/>
                <a:cs typeface="Times New Roman"/>
              </a:rPr>
              <a:t>leveraging an ecosystem with over </a:t>
            </a:r>
            <a:r>
              <a:rPr sz="1200" dirty="0">
                <a:latin typeface="Times New Roman"/>
                <a:cs typeface="Times New Roman"/>
              </a:rPr>
              <a:t>30,000 </a:t>
            </a:r>
            <a:r>
              <a:rPr sz="1200" spc="-5" dirty="0">
                <a:latin typeface="Times New Roman"/>
                <a:cs typeface="Times New Roman"/>
              </a:rPr>
              <a:t>active</a:t>
            </a:r>
            <a:r>
              <a:rPr sz="1200" spc="155" dirty="0">
                <a:latin typeface="Times New Roman"/>
                <a:cs typeface="Times New Roman"/>
              </a:rPr>
              <a:t> </a:t>
            </a:r>
            <a:r>
              <a:rPr sz="1200" dirty="0">
                <a:latin typeface="Times New Roman"/>
                <a:cs typeface="Times New Roman"/>
              </a:rPr>
              <a:t>partners</a:t>
            </a:r>
            <a:r>
              <a:rPr sz="1400" dirty="0">
                <a:latin typeface="Times New Roman"/>
                <a:cs typeface="Times New Roman"/>
              </a:rPr>
              <a:t>.</a:t>
            </a:r>
            <a:endParaRPr sz="1400">
              <a:latin typeface="Times New Roman"/>
              <a:cs typeface="Times New Roman"/>
            </a:endParaRPr>
          </a:p>
        </p:txBody>
      </p:sp>
      <p:sp>
        <p:nvSpPr>
          <p:cNvPr id="10" name="object 10"/>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861060"/>
            <a:ext cx="3666490" cy="240029"/>
          </a:xfrm>
          <a:prstGeom prst="rect">
            <a:avLst/>
          </a:prstGeom>
        </p:spPr>
        <p:txBody>
          <a:bodyPr vert="horz" wrap="square" lIns="0" tIns="13335" rIns="0" bIns="0" rtlCol="0">
            <a:spAutoFit/>
          </a:bodyPr>
          <a:lstStyle/>
          <a:p>
            <a:pPr marL="12700">
              <a:lnSpc>
                <a:spcPct val="100000"/>
              </a:lnSpc>
              <a:spcBef>
                <a:spcPts val="105"/>
              </a:spcBef>
            </a:pPr>
            <a:r>
              <a:rPr sz="1400" b="1" u="heavy" spc="-5" dirty="0">
                <a:uFill>
                  <a:solidFill>
                    <a:srgbClr val="000000"/>
                  </a:solidFill>
                </a:uFill>
                <a:latin typeface="Times New Roman"/>
                <a:cs typeface="Times New Roman"/>
              </a:rPr>
              <a:t>Omni Channel Strategy and Business</a:t>
            </a:r>
            <a:r>
              <a:rPr sz="1400" b="1" u="heavy" spc="25"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Solutions</a:t>
            </a:r>
            <a:r>
              <a:rPr sz="1400" b="1" spc="-5" dirty="0">
                <a:latin typeface="Times New Roman"/>
                <a:cs typeface="Times New Roman"/>
              </a:rPr>
              <a:t>:</a:t>
            </a:r>
            <a:endParaRPr sz="1400">
              <a:latin typeface="Times New Roman"/>
              <a:cs typeface="Times New Roman"/>
            </a:endParaRPr>
          </a:p>
        </p:txBody>
      </p:sp>
      <p:sp>
        <p:nvSpPr>
          <p:cNvPr id="3" name="object 3"/>
          <p:cNvSpPr/>
          <p:nvPr/>
        </p:nvSpPr>
        <p:spPr>
          <a:xfrm>
            <a:off x="740988" y="1282469"/>
            <a:ext cx="952229" cy="134335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28319" y="2839340"/>
            <a:ext cx="6703059" cy="553085"/>
          </a:xfrm>
          <a:prstGeom prst="rect">
            <a:avLst/>
          </a:prstGeom>
        </p:spPr>
        <p:txBody>
          <a:bodyPr vert="horz" wrap="square" lIns="0" tIns="12700" rIns="0" bIns="0" rtlCol="0">
            <a:spAutoFit/>
          </a:bodyPr>
          <a:lstStyle/>
          <a:p>
            <a:pPr marL="12700" marR="5080">
              <a:lnSpc>
                <a:spcPct val="144200"/>
              </a:lnSpc>
              <a:spcBef>
                <a:spcPts val="100"/>
              </a:spcBef>
            </a:pPr>
            <a:r>
              <a:rPr sz="1200" spc="-5" dirty="0">
                <a:latin typeface="Times New Roman"/>
                <a:cs typeface="Times New Roman"/>
              </a:rPr>
              <a:t>Designing and developing, visually appealing and functional websites which are accessible </a:t>
            </a:r>
            <a:r>
              <a:rPr sz="1200" dirty="0">
                <a:latin typeface="Times New Roman"/>
                <a:cs typeface="Times New Roman"/>
              </a:rPr>
              <a:t>to </a:t>
            </a:r>
            <a:r>
              <a:rPr sz="1200" spc="-5" dirty="0">
                <a:latin typeface="Times New Roman"/>
                <a:cs typeface="Times New Roman"/>
              </a:rPr>
              <a:t>your audience  across multiple platforms. </a:t>
            </a:r>
            <a:r>
              <a:rPr sz="1200" dirty="0">
                <a:latin typeface="Times New Roman"/>
                <a:cs typeface="Times New Roman"/>
              </a:rPr>
              <a:t>We </a:t>
            </a:r>
            <a:r>
              <a:rPr sz="1200" spc="-5" dirty="0">
                <a:latin typeface="Times New Roman"/>
                <a:cs typeface="Times New Roman"/>
              </a:rPr>
              <a:t>ensure that whatever we deliver has </a:t>
            </a:r>
            <a:r>
              <a:rPr sz="1200" dirty="0">
                <a:latin typeface="Times New Roman"/>
                <a:cs typeface="Times New Roman"/>
              </a:rPr>
              <a:t>the </a:t>
            </a:r>
            <a:r>
              <a:rPr sz="1200" spc="-5" dirty="0">
                <a:latin typeface="Times New Roman"/>
                <a:cs typeface="Times New Roman"/>
              </a:rPr>
              <a:t>highest quality </a:t>
            </a:r>
            <a:r>
              <a:rPr sz="1200" dirty="0">
                <a:latin typeface="Times New Roman"/>
                <a:cs typeface="Times New Roman"/>
              </a:rPr>
              <a:t>of</a:t>
            </a:r>
            <a:r>
              <a:rPr sz="1200" spc="145" dirty="0">
                <a:latin typeface="Times New Roman"/>
                <a:cs typeface="Times New Roman"/>
              </a:rPr>
              <a:t> </a:t>
            </a:r>
            <a:r>
              <a:rPr sz="1200" spc="-5" dirty="0">
                <a:latin typeface="Times New Roman"/>
                <a:cs typeface="Times New Roman"/>
              </a:rPr>
              <a:t>experience.</a:t>
            </a:r>
            <a:endParaRPr sz="1200">
              <a:latin typeface="Times New Roman"/>
              <a:cs typeface="Times New Roman"/>
            </a:endParaRPr>
          </a:p>
        </p:txBody>
      </p:sp>
      <p:sp>
        <p:nvSpPr>
          <p:cNvPr id="5" name="object 5"/>
          <p:cNvSpPr/>
          <p:nvPr/>
        </p:nvSpPr>
        <p:spPr>
          <a:xfrm>
            <a:off x="740988" y="3659909"/>
            <a:ext cx="952229" cy="1343354"/>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528319" y="5195443"/>
            <a:ext cx="586740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Creating integrated campaigns </a:t>
            </a:r>
            <a:r>
              <a:rPr sz="1200" dirty="0">
                <a:latin typeface="Times New Roman"/>
                <a:cs typeface="Times New Roman"/>
              </a:rPr>
              <a:t>to </a:t>
            </a:r>
            <a:r>
              <a:rPr sz="1200" spc="-5" dirty="0">
                <a:latin typeface="Times New Roman"/>
                <a:cs typeface="Times New Roman"/>
              </a:rPr>
              <a:t>create brand presence and recall </a:t>
            </a:r>
            <a:r>
              <a:rPr sz="1200" dirty="0">
                <a:latin typeface="Times New Roman"/>
                <a:cs typeface="Times New Roman"/>
              </a:rPr>
              <a:t>in the mind of </a:t>
            </a:r>
            <a:r>
              <a:rPr sz="1200" spc="-5" dirty="0">
                <a:latin typeface="Times New Roman"/>
                <a:cs typeface="Times New Roman"/>
              </a:rPr>
              <a:t>your</a:t>
            </a:r>
            <a:r>
              <a:rPr sz="1200" spc="160" dirty="0">
                <a:latin typeface="Times New Roman"/>
                <a:cs typeface="Times New Roman"/>
              </a:rPr>
              <a:t> </a:t>
            </a:r>
            <a:r>
              <a:rPr sz="1200" spc="-5" dirty="0">
                <a:latin typeface="Times New Roman"/>
                <a:cs typeface="Times New Roman"/>
              </a:rPr>
              <a:t>audience.</a:t>
            </a:r>
            <a:endParaRPr sz="1200">
              <a:latin typeface="Times New Roman"/>
              <a:cs typeface="Times New Roman"/>
            </a:endParaRPr>
          </a:p>
        </p:txBody>
      </p:sp>
      <p:sp>
        <p:nvSpPr>
          <p:cNvPr id="7" name="object 7"/>
          <p:cNvSpPr/>
          <p:nvPr/>
        </p:nvSpPr>
        <p:spPr>
          <a:xfrm>
            <a:off x="740988" y="5689522"/>
            <a:ext cx="952229" cy="1238553"/>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528319" y="7053991"/>
            <a:ext cx="6703059" cy="987425"/>
          </a:xfrm>
          <a:prstGeom prst="rect">
            <a:avLst/>
          </a:prstGeom>
        </p:spPr>
        <p:txBody>
          <a:bodyPr vert="horz" wrap="square" lIns="0" tIns="635" rIns="0" bIns="0" rtlCol="0">
            <a:spAutoFit/>
          </a:bodyPr>
          <a:lstStyle/>
          <a:p>
            <a:pPr marL="12700" marR="5080">
              <a:lnSpc>
                <a:spcPct val="142800"/>
              </a:lnSpc>
              <a:spcBef>
                <a:spcPts val="5"/>
              </a:spcBef>
            </a:pPr>
            <a:r>
              <a:rPr sz="1200" spc="-5" dirty="0">
                <a:latin typeface="Times New Roman"/>
                <a:cs typeface="Times New Roman"/>
              </a:rPr>
              <a:t>We help understand </a:t>
            </a:r>
            <a:r>
              <a:rPr sz="1200" dirty="0">
                <a:latin typeface="Times New Roman"/>
                <a:cs typeface="Times New Roman"/>
              </a:rPr>
              <a:t>the </a:t>
            </a:r>
            <a:r>
              <a:rPr sz="1200" spc="-5" dirty="0">
                <a:latin typeface="Times New Roman"/>
                <a:cs typeface="Times New Roman"/>
              </a:rPr>
              <a:t>key pain areas </a:t>
            </a:r>
            <a:r>
              <a:rPr sz="1200" dirty="0">
                <a:latin typeface="Times New Roman"/>
                <a:cs typeface="Times New Roman"/>
              </a:rPr>
              <a:t>of </a:t>
            </a:r>
            <a:r>
              <a:rPr sz="1200" spc="-5" dirty="0">
                <a:latin typeface="Times New Roman"/>
                <a:cs typeface="Times New Roman"/>
              </a:rPr>
              <a:t>your </a:t>
            </a:r>
            <a:r>
              <a:rPr sz="1200" dirty="0">
                <a:latin typeface="Times New Roman"/>
                <a:cs typeface="Times New Roman"/>
              </a:rPr>
              <a:t>CRM </a:t>
            </a:r>
            <a:r>
              <a:rPr sz="1200" spc="-5" dirty="0">
                <a:latin typeface="Times New Roman"/>
                <a:cs typeface="Times New Roman"/>
              </a:rPr>
              <a:t>process and ensure </a:t>
            </a:r>
            <a:r>
              <a:rPr sz="1200" dirty="0">
                <a:latin typeface="Times New Roman"/>
                <a:cs typeface="Times New Roman"/>
              </a:rPr>
              <a:t>the </a:t>
            </a:r>
            <a:r>
              <a:rPr sz="1200" spc="-5" dirty="0">
                <a:latin typeface="Times New Roman"/>
                <a:cs typeface="Times New Roman"/>
              </a:rPr>
              <a:t>elimination </a:t>
            </a:r>
            <a:r>
              <a:rPr sz="1200" dirty="0">
                <a:latin typeface="Times New Roman"/>
                <a:cs typeface="Times New Roman"/>
              </a:rPr>
              <a:t>of </a:t>
            </a:r>
            <a:r>
              <a:rPr sz="1200" spc="-5" dirty="0">
                <a:latin typeface="Times New Roman"/>
                <a:cs typeface="Times New Roman"/>
              </a:rPr>
              <a:t>negative  impression </a:t>
            </a:r>
            <a:r>
              <a:rPr sz="1200" dirty="0">
                <a:latin typeface="Times New Roman"/>
                <a:cs typeface="Times New Roman"/>
              </a:rPr>
              <a:t>of </a:t>
            </a:r>
            <a:r>
              <a:rPr sz="1200" spc="-5" dirty="0">
                <a:latin typeface="Times New Roman"/>
                <a:cs typeface="Times New Roman"/>
              </a:rPr>
              <a:t>your brand across </a:t>
            </a:r>
            <a:r>
              <a:rPr sz="1200" dirty="0">
                <a:latin typeface="Times New Roman"/>
                <a:cs typeface="Times New Roman"/>
              </a:rPr>
              <a:t>the</a:t>
            </a:r>
            <a:r>
              <a:rPr sz="1200" spc="15" dirty="0">
                <a:latin typeface="Times New Roman"/>
                <a:cs typeface="Times New Roman"/>
              </a:rPr>
              <a:t> </a:t>
            </a:r>
            <a:r>
              <a:rPr sz="1200" spc="-5" dirty="0">
                <a:latin typeface="Times New Roman"/>
                <a:cs typeface="Times New Roman"/>
              </a:rPr>
              <a:t>web</a:t>
            </a:r>
            <a:r>
              <a:rPr sz="1400" spc="-5" dirty="0">
                <a:latin typeface="Times New Roman"/>
                <a:cs typeface="Times New Roman"/>
              </a:rPr>
              <a:t>.</a:t>
            </a:r>
            <a:endParaRPr sz="1400">
              <a:latin typeface="Times New Roman"/>
              <a:cs typeface="Times New Roman"/>
            </a:endParaRPr>
          </a:p>
          <a:p>
            <a:pPr>
              <a:lnSpc>
                <a:spcPct val="100000"/>
              </a:lnSpc>
              <a:spcBef>
                <a:spcPts val="20"/>
              </a:spcBef>
            </a:pPr>
            <a:endParaRPr sz="1400">
              <a:latin typeface="Times New Roman"/>
              <a:cs typeface="Times New Roman"/>
            </a:endParaRPr>
          </a:p>
          <a:p>
            <a:pPr marL="12700">
              <a:lnSpc>
                <a:spcPct val="100000"/>
              </a:lnSpc>
            </a:pPr>
            <a:r>
              <a:rPr sz="1400" b="1" u="heavy" spc="-5" dirty="0">
                <a:uFill>
                  <a:solidFill>
                    <a:srgbClr val="000000"/>
                  </a:solidFill>
                </a:uFill>
                <a:latin typeface="Times New Roman"/>
                <a:cs typeface="Times New Roman"/>
              </a:rPr>
              <a:t>Mobile App</a:t>
            </a:r>
            <a:r>
              <a:rPr sz="1400" b="1" u="heavy" spc="-10"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Development:</a:t>
            </a:r>
            <a:endParaRPr sz="1400">
              <a:latin typeface="Times New Roman"/>
              <a:cs typeface="Times New Roman"/>
            </a:endParaRPr>
          </a:p>
        </p:txBody>
      </p:sp>
      <p:sp>
        <p:nvSpPr>
          <p:cNvPr id="9" name="object 9"/>
          <p:cNvSpPr/>
          <p:nvPr/>
        </p:nvSpPr>
        <p:spPr>
          <a:xfrm>
            <a:off x="721943" y="8238005"/>
            <a:ext cx="1028408" cy="1343354"/>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557168"/>
            <a:ext cx="6704330" cy="566420"/>
          </a:xfrm>
          <a:prstGeom prst="rect">
            <a:avLst/>
          </a:prstGeom>
        </p:spPr>
        <p:txBody>
          <a:bodyPr vert="horz" wrap="square" lIns="0" tIns="635" rIns="0" bIns="0" rtlCol="0">
            <a:spAutoFit/>
          </a:bodyPr>
          <a:lstStyle/>
          <a:p>
            <a:pPr marL="12700" marR="5080">
              <a:lnSpc>
                <a:spcPct val="142800"/>
              </a:lnSpc>
              <a:spcBef>
                <a:spcPts val="5"/>
              </a:spcBef>
            </a:pPr>
            <a:r>
              <a:rPr sz="1200" spc="-5" dirty="0">
                <a:latin typeface="Times New Roman"/>
                <a:cs typeface="Times New Roman"/>
              </a:rPr>
              <a:t>Specially designed enterprise and retail apps </a:t>
            </a:r>
            <a:r>
              <a:rPr sz="1200" dirty="0">
                <a:latin typeface="Times New Roman"/>
                <a:cs typeface="Times New Roman"/>
              </a:rPr>
              <a:t>to </a:t>
            </a:r>
            <a:r>
              <a:rPr sz="1200" spc="-5" dirty="0">
                <a:latin typeface="Times New Roman"/>
                <a:cs typeface="Times New Roman"/>
              </a:rPr>
              <a:t>ensure that your buyers can easily find and purchase  products, leveraging technology </a:t>
            </a:r>
            <a:r>
              <a:rPr sz="1200" dirty="0">
                <a:latin typeface="Times New Roman"/>
                <a:cs typeface="Times New Roman"/>
              </a:rPr>
              <a:t>in </a:t>
            </a:r>
            <a:r>
              <a:rPr sz="1200" spc="-5" dirty="0">
                <a:latin typeface="Times New Roman"/>
                <a:cs typeface="Times New Roman"/>
              </a:rPr>
              <a:t>your favour </a:t>
            </a:r>
            <a:r>
              <a:rPr sz="1200" dirty="0">
                <a:latin typeface="Times New Roman"/>
                <a:cs typeface="Times New Roman"/>
              </a:rPr>
              <a:t>to </a:t>
            </a:r>
            <a:r>
              <a:rPr sz="1200" spc="-5" dirty="0">
                <a:latin typeface="Times New Roman"/>
                <a:cs typeface="Times New Roman"/>
              </a:rPr>
              <a:t>increase your</a:t>
            </a:r>
            <a:r>
              <a:rPr sz="1200" spc="75" dirty="0">
                <a:latin typeface="Times New Roman"/>
                <a:cs typeface="Times New Roman"/>
              </a:rPr>
              <a:t> </a:t>
            </a:r>
            <a:r>
              <a:rPr sz="1200" spc="-5" dirty="0">
                <a:latin typeface="Times New Roman"/>
                <a:cs typeface="Times New Roman"/>
              </a:rPr>
              <a:t>revenues</a:t>
            </a:r>
            <a:r>
              <a:rPr sz="1400" spc="-5" dirty="0">
                <a:latin typeface="Times New Roman"/>
                <a:cs typeface="Times New Roman"/>
              </a:rPr>
              <a:t>.</a:t>
            </a:r>
            <a:endParaRPr sz="1400">
              <a:latin typeface="Times New Roman"/>
              <a:cs typeface="Times New Roman"/>
            </a:endParaRPr>
          </a:p>
        </p:txBody>
      </p:sp>
      <p:sp>
        <p:nvSpPr>
          <p:cNvPr id="3" name="object 3"/>
          <p:cNvSpPr/>
          <p:nvPr/>
        </p:nvSpPr>
        <p:spPr>
          <a:xfrm>
            <a:off x="579109" y="1836831"/>
            <a:ext cx="1275987" cy="131477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28319" y="3263011"/>
            <a:ext cx="6700520" cy="553085"/>
          </a:xfrm>
          <a:prstGeom prst="rect">
            <a:avLst/>
          </a:prstGeom>
        </p:spPr>
        <p:txBody>
          <a:bodyPr vert="horz" wrap="square" lIns="0" tIns="12700" rIns="0" bIns="0" rtlCol="0">
            <a:spAutoFit/>
          </a:bodyPr>
          <a:lstStyle/>
          <a:p>
            <a:pPr marL="12700" marR="5080">
              <a:lnSpc>
                <a:spcPct val="144200"/>
              </a:lnSpc>
              <a:spcBef>
                <a:spcPts val="100"/>
              </a:spcBef>
            </a:pPr>
            <a:r>
              <a:rPr sz="1200" spc="-5" dirty="0">
                <a:latin typeface="Times New Roman"/>
                <a:cs typeface="Times New Roman"/>
              </a:rPr>
              <a:t>Our visualizers </a:t>
            </a:r>
            <a:r>
              <a:rPr sz="1200" dirty="0">
                <a:latin typeface="Times New Roman"/>
                <a:cs typeface="Times New Roman"/>
              </a:rPr>
              <a:t>think out of the box </a:t>
            </a:r>
            <a:r>
              <a:rPr sz="1200" spc="-5" dirty="0">
                <a:latin typeface="Times New Roman"/>
                <a:cs typeface="Times New Roman"/>
              </a:rPr>
              <a:t>every day, </a:t>
            </a:r>
            <a:r>
              <a:rPr sz="1200" dirty="0">
                <a:latin typeface="Times New Roman"/>
                <a:cs typeface="Times New Roman"/>
              </a:rPr>
              <a:t>thus </a:t>
            </a:r>
            <a:r>
              <a:rPr sz="1200" spc="-5" dirty="0">
                <a:latin typeface="Times New Roman"/>
                <a:cs typeface="Times New Roman"/>
              </a:rPr>
              <a:t>helping you </a:t>
            </a:r>
            <a:r>
              <a:rPr sz="1200" dirty="0">
                <a:latin typeface="Times New Roman"/>
                <a:cs typeface="Times New Roman"/>
              </a:rPr>
              <a:t>to </a:t>
            </a:r>
            <a:r>
              <a:rPr sz="1200" spc="-5" dirty="0">
                <a:latin typeface="Times New Roman"/>
                <a:cs typeface="Times New Roman"/>
              </a:rPr>
              <a:t>leverage </a:t>
            </a:r>
            <a:r>
              <a:rPr sz="1200" dirty="0">
                <a:latin typeface="Times New Roman"/>
                <a:cs typeface="Times New Roman"/>
              </a:rPr>
              <a:t>on </a:t>
            </a:r>
            <a:r>
              <a:rPr sz="1200" spc="-5" dirty="0">
                <a:latin typeface="Times New Roman"/>
                <a:cs typeface="Times New Roman"/>
              </a:rPr>
              <a:t>existing content through  innovative concepts </a:t>
            </a:r>
            <a:r>
              <a:rPr sz="1200" dirty="0">
                <a:latin typeface="Times New Roman"/>
                <a:cs typeface="Times New Roman"/>
              </a:rPr>
              <a:t>to </a:t>
            </a:r>
            <a:r>
              <a:rPr sz="1200" spc="-5" dirty="0">
                <a:latin typeface="Times New Roman"/>
                <a:cs typeface="Times New Roman"/>
              </a:rPr>
              <a:t>gain</a:t>
            </a:r>
            <a:r>
              <a:rPr sz="1200" spc="5" dirty="0">
                <a:latin typeface="Times New Roman"/>
                <a:cs typeface="Times New Roman"/>
              </a:rPr>
              <a:t> </a:t>
            </a:r>
            <a:r>
              <a:rPr sz="1200" spc="-5" dirty="0">
                <a:latin typeface="Times New Roman"/>
                <a:cs typeface="Times New Roman"/>
              </a:rPr>
              <a:t>revenue.</a:t>
            </a:r>
            <a:endParaRPr sz="1200">
              <a:latin typeface="Times New Roman"/>
              <a:cs typeface="Times New Roman"/>
            </a:endParaRPr>
          </a:p>
        </p:txBody>
      </p:sp>
      <p:sp>
        <p:nvSpPr>
          <p:cNvPr id="5" name="object 5"/>
          <p:cNvSpPr/>
          <p:nvPr/>
        </p:nvSpPr>
        <p:spPr>
          <a:xfrm>
            <a:off x="731465" y="4093109"/>
            <a:ext cx="971274" cy="1333827"/>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528319" y="5552850"/>
            <a:ext cx="6706870" cy="987425"/>
          </a:xfrm>
          <a:prstGeom prst="rect">
            <a:avLst/>
          </a:prstGeom>
        </p:spPr>
        <p:txBody>
          <a:bodyPr vert="horz" wrap="square" lIns="0" tIns="635" rIns="0" bIns="0" rtlCol="0">
            <a:spAutoFit/>
          </a:bodyPr>
          <a:lstStyle/>
          <a:p>
            <a:pPr marL="12700" marR="5080">
              <a:lnSpc>
                <a:spcPct val="142800"/>
              </a:lnSpc>
              <a:spcBef>
                <a:spcPts val="5"/>
              </a:spcBef>
            </a:pPr>
            <a:r>
              <a:rPr sz="1200" spc="-5" dirty="0">
                <a:latin typeface="Times New Roman"/>
                <a:cs typeface="Times New Roman"/>
              </a:rPr>
              <a:t>Apps specifically conceptualized and designed </a:t>
            </a:r>
            <a:r>
              <a:rPr sz="1200" dirty="0">
                <a:latin typeface="Times New Roman"/>
                <a:cs typeface="Times New Roman"/>
              </a:rPr>
              <a:t>to </a:t>
            </a:r>
            <a:r>
              <a:rPr sz="1200" spc="-5" dirty="0">
                <a:latin typeface="Times New Roman"/>
                <a:cs typeface="Times New Roman"/>
              </a:rPr>
              <a:t>meet your business objectives. Our team </a:t>
            </a:r>
            <a:r>
              <a:rPr sz="1200" dirty="0">
                <a:latin typeface="Times New Roman"/>
                <a:cs typeface="Times New Roman"/>
              </a:rPr>
              <a:t>of </a:t>
            </a:r>
            <a:r>
              <a:rPr sz="1200" spc="-5" dirty="0">
                <a:latin typeface="Times New Roman"/>
                <a:cs typeface="Times New Roman"/>
              </a:rPr>
              <a:t>highly skilled  visualizers, designers and developers, ensure that your users will experience </a:t>
            </a:r>
            <a:r>
              <a:rPr sz="1200" dirty="0">
                <a:latin typeface="Times New Roman"/>
                <a:cs typeface="Times New Roman"/>
              </a:rPr>
              <a:t>only the</a:t>
            </a:r>
            <a:r>
              <a:rPr sz="1200" spc="110" dirty="0">
                <a:latin typeface="Times New Roman"/>
                <a:cs typeface="Times New Roman"/>
              </a:rPr>
              <a:t> </a:t>
            </a:r>
            <a:r>
              <a:rPr sz="1200" dirty="0">
                <a:latin typeface="Times New Roman"/>
                <a:cs typeface="Times New Roman"/>
              </a:rPr>
              <a:t>best</a:t>
            </a:r>
            <a:r>
              <a:rPr sz="1400" dirty="0">
                <a:latin typeface="Times New Roman"/>
                <a:cs typeface="Times New Roman"/>
              </a:rPr>
              <a:t>.</a:t>
            </a:r>
            <a:endParaRPr sz="1400">
              <a:latin typeface="Times New Roman"/>
              <a:cs typeface="Times New Roman"/>
            </a:endParaRPr>
          </a:p>
          <a:p>
            <a:pPr>
              <a:lnSpc>
                <a:spcPct val="100000"/>
              </a:lnSpc>
              <a:spcBef>
                <a:spcPts val="20"/>
              </a:spcBef>
            </a:pPr>
            <a:endParaRPr sz="1400">
              <a:latin typeface="Times New Roman"/>
              <a:cs typeface="Times New Roman"/>
            </a:endParaRPr>
          </a:p>
          <a:p>
            <a:pPr marL="12700">
              <a:lnSpc>
                <a:spcPct val="100000"/>
              </a:lnSpc>
            </a:pPr>
            <a:r>
              <a:rPr sz="1400" b="1" u="heavy" spc="-5" dirty="0">
                <a:uFill>
                  <a:solidFill>
                    <a:srgbClr val="000000"/>
                  </a:solidFill>
                </a:uFill>
                <a:latin typeface="Times New Roman"/>
                <a:cs typeface="Times New Roman"/>
              </a:rPr>
              <a:t>Digital </a:t>
            </a:r>
            <a:r>
              <a:rPr sz="1400" b="1" u="heavy" dirty="0">
                <a:uFill>
                  <a:solidFill>
                    <a:srgbClr val="000000"/>
                  </a:solidFill>
                </a:uFill>
                <a:latin typeface="Times New Roman"/>
                <a:cs typeface="Times New Roman"/>
              </a:rPr>
              <a:t>Media </a:t>
            </a:r>
            <a:r>
              <a:rPr sz="1400" b="1" u="heavy" spc="-5" dirty="0">
                <a:uFill>
                  <a:solidFill>
                    <a:srgbClr val="000000"/>
                  </a:solidFill>
                </a:uFill>
                <a:latin typeface="Times New Roman"/>
                <a:cs typeface="Times New Roman"/>
              </a:rPr>
              <a:t>Distribution </a:t>
            </a:r>
            <a:r>
              <a:rPr sz="1400" b="1" u="heavy" dirty="0">
                <a:uFill>
                  <a:solidFill>
                    <a:srgbClr val="000000"/>
                  </a:solidFill>
                </a:uFill>
                <a:latin typeface="Times New Roman"/>
                <a:cs typeface="Times New Roman"/>
              </a:rPr>
              <a:t>and</a:t>
            </a:r>
            <a:r>
              <a:rPr sz="1400" b="1" u="heavy" spc="-50"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Solutions:</a:t>
            </a:r>
            <a:endParaRPr sz="1400">
              <a:latin typeface="Times New Roman"/>
              <a:cs typeface="Times New Roman"/>
            </a:endParaRPr>
          </a:p>
        </p:txBody>
      </p:sp>
      <p:sp>
        <p:nvSpPr>
          <p:cNvPr id="7" name="object 7"/>
          <p:cNvSpPr/>
          <p:nvPr/>
        </p:nvSpPr>
        <p:spPr>
          <a:xfrm>
            <a:off x="740988" y="6736865"/>
            <a:ext cx="952229" cy="1343354"/>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528319" y="8207648"/>
            <a:ext cx="6704965" cy="566420"/>
          </a:xfrm>
          <a:prstGeom prst="rect">
            <a:avLst/>
          </a:prstGeom>
        </p:spPr>
        <p:txBody>
          <a:bodyPr vert="horz" wrap="square" lIns="0" tIns="635" rIns="0" bIns="0" rtlCol="0">
            <a:spAutoFit/>
          </a:bodyPr>
          <a:lstStyle/>
          <a:p>
            <a:pPr marL="12700" marR="5080">
              <a:lnSpc>
                <a:spcPct val="142800"/>
              </a:lnSpc>
              <a:spcBef>
                <a:spcPts val="5"/>
              </a:spcBef>
            </a:pPr>
            <a:r>
              <a:rPr sz="1200" spc="-5" dirty="0">
                <a:latin typeface="Times New Roman"/>
                <a:cs typeface="Times New Roman"/>
              </a:rPr>
              <a:t>Brand campaigns </a:t>
            </a:r>
            <a:r>
              <a:rPr sz="1200" dirty="0">
                <a:latin typeface="Times New Roman"/>
                <a:cs typeface="Times New Roman"/>
              </a:rPr>
              <a:t>using a mix of </a:t>
            </a:r>
            <a:r>
              <a:rPr sz="1200" spc="-5" dirty="0">
                <a:latin typeface="Times New Roman"/>
                <a:cs typeface="Times New Roman"/>
              </a:rPr>
              <a:t>media and marketing. </a:t>
            </a:r>
            <a:r>
              <a:rPr sz="1200" dirty="0">
                <a:latin typeface="Times New Roman"/>
                <a:cs typeface="Times New Roman"/>
              </a:rPr>
              <a:t>We </a:t>
            </a:r>
            <a:r>
              <a:rPr sz="1200" spc="-5" dirty="0">
                <a:latin typeface="Times New Roman"/>
                <a:cs typeface="Times New Roman"/>
              </a:rPr>
              <a:t>partner with </a:t>
            </a:r>
            <a:r>
              <a:rPr sz="1200" dirty="0">
                <a:latin typeface="Times New Roman"/>
                <a:cs typeface="Times New Roman"/>
              </a:rPr>
              <a:t>some of the </a:t>
            </a:r>
            <a:r>
              <a:rPr sz="1200" spc="-5" dirty="0">
                <a:latin typeface="Times New Roman"/>
                <a:cs typeface="Times New Roman"/>
              </a:rPr>
              <a:t>largest </a:t>
            </a:r>
            <a:r>
              <a:rPr sz="1200" dirty="0">
                <a:latin typeface="Times New Roman"/>
                <a:cs typeface="Times New Roman"/>
              </a:rPr>
              <a:t>music </a:t>
            </a:r>
            <a:r>
              <a:rPr sz="1200" spc="-5" dirty="0">
                <a:latin typeface="Times New Roman"/>
                <a:cs typeface="Times New Roman"/>
              </a:rPr>
              <a:t>labels  globally</a:t>
            </a:r>
            <a:r>
              <a:rPr sz="1400" spc="-5" dirty="0">
                <a:latin typeface="Times New Roman"/>
                <a:cs typeface="Times New Roman"/>
              </a:rPr>
              <a:t>.</a:t>
            </a:r>
            <a:endParaRPr sz="1400">
              <a:latin typeface="Times New Roman"/>
              <a:cs typeface="Times New Roman"/>
            </a:endParaRPr>
          </a:p>
        </p:txBody>
      </p:sp>
      <p:sp>
        <p:nvSpPr>
          <p:cNvPr id="9" name="object 9"/>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26720" y="411891"/>
            <a:ext cx="1180764" cy="1314772"/>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528319" y="1838071"/>
            <a:ext cx="6708775" cy="553085"/>
          </a:xfrm>
          <a:prstGeom prst="rect">
            <a:avLst/>
          </a:prstGeom>
        </p:spPr>
        <p:txBody>
          <a:bodyPr vert="horz" wrap="square" lIns="0" tIns="12700" rIns="0" bIns="0" rtlCol="0">
            <a:spAutoFit/>
          </a:bodyPr>
          <a:lstStyle/>
          <a:p>
            <a:pPr marL="12700" marR="5080">
              <a:lnSpc>
                <a:spcPct val="144200"/>
              </a:lnSpc>
              <a:spcBef>
                <a:spcPts val="100"/>
              </a:spcBef>
            </a:pPr>
            <a:r>
              <a:rPr sz="1200" spc="-5" dirty="0">
                <a:latin typeface="Times New Roman"/>
                <a:cs typeface="Times New Roman"/>
              </a:rPr>
              <a:t>Distribution </a:t>
            </a:r>
            <a:r>
              <a:rPr sz="1200" dirty="0">
                <a:latin typeface="Times New Roman"/>
                <a:cs typeface="Times New Roman"/>
              </a:rPr>
              <a:t>of </a:t>
            </a:r>
            <a:r>
              <a:rPr sz="1200" spc="-5" dirty="0">
                <a:latin typeface="Times New Roman"/>
                <a:cs typeface="Times New Roman"/>
              </a:rPr>
              <a:t>music, videos </a:t>
            </a:r>
            <a:r>
              <a:rPr sz="1200" dirty="0">
                <a:latin typeface="Times New Roman"/>
                <a:cs typeface="Times New Roman"/>
              </a:rPr>
              <a:t>&amp; </a:t>
            </a:r>
            <a:r>
              <a:rPr sz="1200" spc="-5" dirty="0">
                <a:latin typeface="Times New Roman"/>
                <a:cs typeface="Times New Roman"/>
              </a:rPr>
              <a:t>other digital content across devices. Our platform and analytics power </a:t>
            </a:r>
            <a:r>
              <a:rPr sz="1200" dirty="0">
                <a:latin typeface="Times New Roman"/>
                <a:cs typeface="Times New Roman"/>
              </a:rPr>
              <a:t>some  of the </a:t>
            </a:r>
            <a:r>
              <a:rPr sz="1200" spc="-5" dirty="0">
                <a:latin typeface="Times New Roman"/>
                <a:cs typeface="Times New Roman"/>
              </a:rPr>
              <a:t>largest labels globally.</a:t>
            </a:r>
            <a:endParaRPr sz="1200">
              <a:latin typeface="Times New Roman"/>
              <a:cs typeface="Times New Roman"/>
            </a:endParaRPr>
          </a:p>
        </p:txBody>
      </p:sp>
      <p:sp>
        <p:nvSpPr>
          <p:cNvPr id="4" name="object 4"/>
          <p:cNvSpPr/>
          <p:nvPr/>
        </p:nvSpPr>
        <p:spPr>
          <a:xfrm>
            <a:off x="702899" y="2993547"/>
            <a:ext cx="1009363" cy="1314772"/>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528319" y="4500499"/>
            <a:ext cx="514159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Want </a:t>
            </a:r>
            <a:r>
              <a:rPr sz="1200" dirty="0">
                <a:latin typeface="Times New Roman"/>
                <a:cs typeface="Times New Roman"/>
              </a:rPr>
              <a:t>to </a:t>
            </a:r>
            <a:r>
              <a:rPr sz="1200" spc="-5" dirty="0">
                <a:latin typeface="Times New Roman"/>
                <a:cs typeface="Times New Roman"/>
              </a:rPr>
              <a:t>launch </a:t>
            </a:r>
            <a:r>
              <a:rPr sz="1200" dirty="0">
                <a:latin typeface="Times New Roman"/>
                <a:cs typeface="Times New Roman"/>
              </a:rPr>
              <a:t>a </a:t>
            </a:r>
            <a:r>
              <a:rPr sz="1200" spc="-5" dirty="0">
                <a:latin typeface="Times New Roman"/>
                <a:cs typeface="Times New Roman"/>
              </a:rPr>
              <a:t>story telling campaign </a:t>
            </a:r>
            <a:r>
              <a:rPr sz="1200" dirty="0">
                <a:latin typeface="Times New Roman"/>
                <a:cs typeface="Times New Roman"/>
              </a:rPr>
              <a:t>built </a:t>
            </a:r>
            <a:r>
              <a:rPr sz="1200" spc="-5" dirty="0">
                <a:latin typeface="Times New Roman"/>
                <a:cs typeface="Times New Roman"/>
              </a:rPr>
              <a:t>around music/videos/films</a:t>
            </a:r>
            <a:r>
              <a:rPr sz="1200" spc="150" dirty="0">
                <a:latin typeface="Times New Roman"/>
                <a:cs typeface="Times New Roman"/>
              </a:rPr>
              <a:t> </a:t>
            </a:r>
            <a:r>
              <a:rPr sz="1200" spc="-5" dirty="0">
                <a:latin typeface="Times New Roman"/>
                <a:cs typeface="Times New Roman"/>
              </a:rPr>
              <a:t>celebrities.</a:t>
            </a:r>
            <a:endParaRPr sz="1200">
              <a:latin typeface="Times New Roman"/>
              <a:cs typeface="Times New Roman"/>
            </a:endParaRPr>
          </a:p>
        </p:txBody>
      </p:sp>
      <p:sp>
        <p:nvSpPr>
          <p:cNvPr id="6" name="object 6"/>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24</a:t>
            </a:fld>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568439"/>
            <a:ext cx="3510915" cy="240029"/>
          </a:xfrm>
          <a:prstGeom prst="rect">
            <a:avLst/>
          </a:prstGeom>
        </p:spPr>
        <p:txBody>
          <a:bodyPr vert="horz" wrap="square" lIns="0" tIns="13335" rIns="0" bIns="0" rtlCol="0">
            <a:spAutoFit/>
          </a:bodyPr>
          <a:lstStyle/>
          <a:p>
            <a:pPr marL="12700">
              <a:lnSpc>
                <a:spcPct val="100000"/>
              </a:lnSpc>
              <a:spcBef>
                <a:spcPts val="105"/>
              </a:spcBef>
            </a:pPr>
            <a:r>
              <a:rPr sz="1400" b="1" u="heavy" spc="-5" dirty="0">
                <a:uFill>
                  <a:solidFill>
                    <a:srgbClr val="000000"/>
                  </a:solidFill>
                </a:uFill>
                <a:latin typeface="Times New Roman"/>
                <a:cs typeface="Times New Roman"/>
              </a:rPr>
              <a:t>4.1 MAJOR CLIENTS </a:t>
            </a:r>
            <a:r>
              <a:rPr sz="1400" b="1" u="heavy" dirty="0">
                <a:uFill>
                  <a:solidFill>
                    <a:srgbClr val="000000"/>
                  </a:solidFill>
                </a:uFill>
                <a:latin typeface="Times New Roman"/>
                <a:cs typeface="Times New Roman"/>
              </a:rPr>
              <a:t>OF THE</a:t>
            </a:r>
            <a:r>
              <a:rPr sz="1400" b="1" u="heavy" spc="-70"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COMPANY:</a:t>
            </a:r>
            <a:endParaRPr sz="1400">
              <a:latin typeface="Times New Roman"/>
              <a:cs typeface="Times New Roman"/>
            </a:endParaRPr>
          </a:p>
        </p:txBody>
      </p:sp>
      <p:grpSp>
        <p:nvGrpSpPr>
          <p:cNvPr id="3" name="object 3"/>
          <p:cNvGrpSpPr/>
          <p:nvPr/>
        </p:nvGrpSpPr>
        <p:grpSpPr>
          <a:xfrm>
            <a:off x="541019" y="900684"/>
            <a:ext cx="6659880" cy="5029200"/>
            <a:chOff x="541019" y="900684"/>
            <a:chExt cx="6659880" cy="5029200"/>
          </a:xfrm>
        </p:grpSpPr>
        <p:sp>
          <p:nvSpPr>
            <p:cNvPr id="4" name="object 4"/>
            <p:cNvSpPr/>
            <p:nvPr/>
          </p:nvSpPr>
          <p:spPr>
            <a:xfrm>
              <a:off x="541019" y="900684"/>
              <a:ext cx="6659880" cy="255879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41019" y="3406140"/>
              <a:ext cx="6659880" cy="2523743"/>
            </a:xfrm>
            <a:prstGeom prst="rect">
              <a:avLst/>
            </a:prstGeom>
            <a:blipFill>
              <a:blip r:embed="rId3" cstate="print"/>
              <a:stretch>
                <a:fillRect/>
              </a:stretch>
            </a:blipFill>
          </p:spPr>
          <p:txBody>
            <a:bodyPr wrap="square" lIns="0" tIns="0" rIns="0" bIns="0" rtlCol="0"/>
            <a:lstStyle/>
            <a:p>
              <a:endParaRPr/>
            </a:p>
          </p:txBody>
        </p:sp>
      </p:grpSp>
      <p:sp>
        <p:nvSpPr>
          <p:cNvPr id="6" name="object 6"/>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653923"/>
            <a:ext cx="6710680" cy="4490720"/>
          </a:xfrm>
          <a:prstGeom prst="rect">
            <a:avLst/>
          </a:prstGeom>
        </p:spPr>
        <p:txBody>
          <a:bodyPr vert="horz" wrap="square" lIns="0" tIns="12700" rIns="0" bIns="0" rtlCol="0">
            <a:spAutoFit/>
          </a:bodyPr>
          <a:lstStyle/>
          <a:p>
            <a:pPr marR="308610" algn="ctr">
              <a:lnSpc>
                <a:spcPct val="100000"/>
              </a:lnSpc>
              <a:spcBef>
                <a:spcPts val="100"/>
              </a:spcBef>
            </a:pPr>
            <a:r>
              <a:rPr sz="1800" b="1" u="heavy" dirty="0">
                <a:uFill>
                  <a:solidFill>
                    <a:srgbClr val="000000"/>
                  </a:solidFill>
                </a:uFill>
                <a:latin typeface="Times New Roman"/>
                <a:cs typeface="Times New Roman"/>
              </a:rPr>
              <a:t>6. </a:t>
            </a:r>
            <a:r>
              <a:rPr sz="1800" b="1" u="heavy" spc="-5" dirty="0">
                <a:uFill>
                  <a:solidFill>
                    <a:srgbClr val="000000"/>
                  </a:solidFill>
                </a:uFill>
                <a:latin typeface="Times New Roman"/>
                <a:cs typeface="Times New Roman"/>
              </a:rPr>
              <a:t>INDUSTRY ANALYSIS</a:t>
            </a:r>
            <a:endParaRPr sz="1800">
              <a:latin typeface="Times New Roman"/>
              <a:cs typeface="Times New Roman"/>
            </a:endParaRPr>
          </a:p>
          <a:p>
            <a:pPr marL="12700" marR="5080" algn="just">
              <a:lnSpc>
                <a:spcPct val="143800"/>
              </a:lnSpc>
              <a:spcBef>
                <a:spcPts val="350"/>
              </a:spcBef>
            </a:pPr>
            <a:r>
              <a:rPr sz="1200" spc="-5" dirty="0">
                <a:latin typeface="Times New Roman"/>
                <a:cs typeface="Times New Roman"/>
              </a:rPr>
              <a:t>The American Media and Entertainment (M&amp;E) Industry, </a:t>
            </a:r>
            <a:r>
              <a:rPr sz="1200" dirty="0">
                <a:latin typeface="Times New Roman"/>
                <a:cs typeface="Times New Roman"/>
              </a:rPr>
              <a:t>one of the most </a:t>
            </a:r>
            <a:r>
              <a:rPr sz="1200" spc="-5" dirty="0">
                <a:latin typeface="Times New Roman"/>
                <a:cs typeface="Times New Roman"/>
              </a:rPr>
              <a:t>vibrant and </a:t>
            </a:r>
            <a:r>
              <a:rPr sz="1200" dirty="0">
                <a:latin typeface="Times New Roman"/>
                <a:cs typeface="Times New Roman"/>
              </a:rPr>
              <a:t>exciting </a:t>
            </a:r>
            <a:r>
              <a:rPr sz="1200" spc="-5" dirty="0">
                <a:latin typeface="Times New Roman"/>
                <a:cs typeface="Times New Roman"/>
              </a:rPr>
              <a:t>industries </a:t>
            </a:r>
            <a:r>
              <a:rPr sz="1200" dirty="0">
                <a:latin typeface="Times New Roman"/>
                <a:cs typeface="Times New Roman"/>
              </a:rPr>
              <a:t>in  the </a:t>
            </a:r>
            <a:r>
              <a:rPr sz="1200" spc="-5" dirty="0">
                <a:latin typeface="Times New Roman"/>
                <a:cs typeface="Times New Roman"/>
              </a:rPr>
              <a:t>world, has had </a:t>
            </a:r>
            <a:r>
              <a:rPr sz="1200" dirty="0">
                <a:latin typeface="Times New Roman"/>
                <a:cs typeface="Times New Roman"/>
              </a:rPr>
              <a:t>a </a:t>
            </a:r>
            <a:r>
              <a:rPr sz="1200" spc="-5" dirty="0">
                <a:latin typeface="Times New Roman"/>
                <a:cs typeface="Times New Roman"/>
              </a:rPr>
              <a:t>tremendous impact </a:t>
            </a:r>
            <a:r>
              <a:rPr sz="1200" dirty="0">
                <a:latin typeface="Times New Roman"/>
                <a:cs typeface="Times New Roman"/>
              </a:rPr>
              <a:t>on the </a:t>
            </a:r>
            <a:r>
              <a:rPr sz="1200" spc="-5" dirty="0">
                <a:latin typeface="Times New Roman"/>
                <a:cs typeface="Times New Roman"/>
              </a:rPr>
              <a:t>lives and </a:t>
            </a:r>
            <a:r>
              <a:rPr sz="1200" dirty="0">
                <a:latin typeface="Times New Roman"/>
                <a:cs typeface="Times New Roman"/>
              </a:rPr>
              <a:t>the </a:t>
            </a:r>
            <a:r>
              <a:rPr sz="1200" spc="-5" dirty="0">
                <a:latin typeface="Times New Roman"/>
                <a:cs typeface="Times New Roman"/>
              </a:rPr>
              <a:t>American economy. As </a:t>
            </a:r>
            <a:r>
              <a:rPr sz="1200" dirty="0">
                <a:latin typeface="Times New Roman"/>
                <a:cs typeface="Times New Roman"/>
              </a:rPr>
              <a:t>the </a:t>
            </a:r>
            <a:r>
              <a:rPr sz="1200" spc="-5" dirty="0">
                <a:latin typeface="Times New Roman"/>
                <a:cs typeface="Times New Roman"/>
              </a:rPr>
              <a:t>M&amp;E industry  widens </a:t>
            </a:r>
            <a:r>
              <a:rPr sz="1200" dirty="0">
                <a:latin typeface="Times New Roman"/>
                <a:cs typeface="Times New Roman"/>
              </a:rPr>
              <a:t>its </a:t>
            </a:r>
            <a:r>
              <a:rPr sz="1200" spc="-5" dirty="0">
                <a:latin typeface="Times New Roman"/>
                <a:cs typeface="Times New Roman"/>
              </a:rPr>
              <a:t>reach, </a:t>
            </a:r>
            <a:r>
              <a:rPr sz="1200" dirty="0">
                <a:latin typeface="Times New Roman"/>
                <a:cs typeface="Times New Roman"/>
              </a:rPr>
              <a:t>it </a:t>
            </a:r>
            <a:r>
              <a:rPr sz="1200" spc="-5" dirty="0">
                <a:latin typeface="Times New Roman"/>
                <a:cs typeface="Times New Roman"/>
              </a:rPr>
              <a:t>plays </a:t>
            </a:r>
            <a:r>
              <a:rPr sz="1200" dirty="0">
                <a:latin typeface="Times New Roman"/>
                <a:cs typeface="Times New Roman"/>
              </a:rPr>
              <a:t>a </a:t>
            </a:r>
            <a:r>
              <a:rPr sz="1200" spc="-5" dirty="0">
                <a:latin typeface="Times New Roman"/>
                <a:cs typeface="Times New Roman"/>
              </a:rPr>
              <a:t>critical role </a:t>
            </a:r>
            <a:r>
              <a:rPr sz="1200" dirty="0">
                <a:latin typeface="Times New Roman"/>
                <a:cs typeface="Times New Roman"/>
              </a:rPr>
              <a:t>in </a:t>
            </a:r>
            <a:r>
              <a:rPr sz="1200" spc="-5" dirty="0">
                <a:latin typeface="Times New Roman"/>
                <a:cs typeface="Times New Roman"/>
              </a:rPr>
              <a:t>creating awareness </a:t>
            </a:r>
            <a:r>
              <a:rPr sz="1200" dirty="0">
                <a:latin typeface="Times New Roman"/>
                <a:cs typeface="Times New Roman"/>
              </a:rPr>
              <a:t>on </a:t>
            </a:r>
            <a:r>
              <a:rPr sz="1200" spc="-5" dirty="0">
                <a:latin typeface="Times New Roman"/>
                <a:cs typeface="Times New Roman"/>
              </a:rPr>
              <a:t>issues affecting, channelling </a:t>
            </a:r>
            <a:r>
              <a:rPr sz="1200" dirty="0">
                <a:latin typeface="Times New Roman"/>
                <a:cs typeface="Times New Roman"/>
              </a:rPr>
              <a:t>the </a:t>
            </a:r>
            <a:r>
              <a:rPr sz="1200" spc="-5" dirty="0">
                <a:latin typeface="Times New Roman"/>
                <a:cs typeface="Times New Roman"/>
              </a:rPr>
              <a:t>energy </a:t>
            </a:r>
            <a:r>
              <a:rPr sz="1200" dirty="0">
                <a:latin typeface="Times New Roman"/>
                <a:cs typeface="Times New Roman"/>
              </a:rPr>
              <a:t>of  </a:t>
            </a:r>
            <a:r>
              <a:rPr sz="1200" spc="-5" dirty="0">
                <a:latin typeface="Times New Roman"/>
                <a:cs typeface="Times New Roman"/>
              </a:rPr>
              <a:t>and </a:t>
            </a:r>
            <a:r>
              <a:rPr sz="1200" dirty="0">
                <a:latin typeface="Times New Roman"/>
                <a:cs typeface="Times New Roman"/>
              </a:rPr>
              <a:t>building </a:t>
            </a:r>
            <a:r>
              <a:rPr sz="1200" spc="-5" dirty="0">
                <a:latin typeface="Times New Roman"/>
                <a:cs typeface="Times New Roman"/>
              </a:rPr>
              <a:t>aspirations among USA’s millions. As </a:t>
            </a:r>
            <a:r>
              <a:rPr sz="1200" dirty="0">
                <a:latin typeface="Times New Roman"/>
                <a:cs typeface="Times New Roman"/>
              </a:rPr>
              <a:t>it </a:t>
            </a:r>
            <a:r>
              <a:rPr sz="1200" spc="-5" dirty="0">
                <a:latin typeface="Times New Roman"/>
                <a:cs typeface="Times New Roman"/>
              </a:rPr>
              <a:t>entertains and informs </a:t>
            </a:r>
            <a:r>
              <a:rPr sz="1200" dirty="0">
                <a:latin typeface="Times New Roman"/>
                <a:cs typeface="Times New Roman"/>
              </a:rPr>
              <a:t>the </a:t>
            </a:r>
            <a:r>
              <a:rPr sz="1200" spc="-5" dirty="0">
                <a:latin typeface="Times New Roman"/>
                <a:cs typeface="Times New Roman"/>
              </a:rPr>
              <a:t>country, </a:t>
            </a:r>
            <a:r>
              <a:rPr sz="1200" dirty="0">
                <a:latin typeface="Times New Roman"/>
                <a:cs typeface="Times New Roman"/>
              </a:rPr>
              <a:t>the </a:t>
            </a:r>
            <a:r>
              <a:rPr sz="1200" spc="-5" dirty="0">
                <a:latin typeface="Times New Roman"/>
                <a:cs typeface="Times New Roman"/>
              </a:rPr>
              <a:t>M&amp;E industry  has been </a:t>
            </a:r>
            <a:r>
              <a:rPr sz="1200" dirty="0">
                <a:latin typeface="Times New Roman"/>
                <a:cs typeface="Times New Roman"/>
              </a:rPr>
              <a:t>a </a:t>
            </a:r>
            <a:r>
              <a:rPr sz="1200" spc="-5" dirty="0">
                <a:latin typeface="Times New Roman"/>
                <a:cs typeface="Times New Roman"/>
              </a:rPr>
              <a:t>catalyst for </a:t>
            </a:r>
            <a:r>
              <a:rPr sz="1200" dirty="0">
                <a:latin typeface="Times New Roman"/>
                <a:cs typeface="Times New Roman"/>
              </a:rPr>
              <a:t>the </a:t>
            </a:r>
            <a:r>
              <a:rPr sz="1200" spc="-5" dirty="0">
                <a:latin typeface="Times New Roman"/>
                <a:cs typeface="Times New Roman"/>
              </a:rPr>
              <a:t>growth </a:t>
            </a:r>
            <a:r>
              <a:rPr sz="1200" dirty="0">
                <a:latin typeface="Times New Roman"/>
                <a:cs typeface="Times New Roman"/>
              </a:rPr>
              <a:t>of </a:t>
            </a:r>
            <a:r>
              <a:rPr sz="1200" spc="-5" dirty="0">
                <a:latin typeface="Times New Roman"/>
                <a:cs typeface="Times New Roman"/>
              </a:rPr>
              <a:t>large parts </a:t>
            </a:r>
            <a:r>
              <a:rPr sz="1200" dirty="0">
                <a:latin typeface="Times New Roman"/>
                <a:cs typeface="Times New Roman"/>
              </a:rPr>
              <a:t>of the </a:t>
            </a:r>
            <a:r>
              <a:rPr sz="1200" spc="-5" dirty="0">
                <a:latin typeface="Times New Roman"/>
                <a:cs typeface="Times New Roman"/>
              </a:rPr>
              <a:t>American economy. M&amp;E industry consist </a:t>
            </a:r>
            <a:r>
              <a:rPr sz="1200" dirty="0">
                <a:latin typeface="Times New Roman"/>
                <a:cs typeface="Times New Roman"/>
              </a:rPr>
              <a:t>of </a:t>
            </a:r>
            <a:r>
              <a:rPr sz="1200" spc="-5" dirty="0">
                <a:latin typeface="Times New Roman"/>
                <a:cs typeface="Times New Roman"/>
              </a:rPr>
              <a:t>TV,  Print, Films, Radio, Music, OOH, Animation and VFX, Gaming and Digital</a:t>
            </a:r>
            <a:r>
              <a:rPr sz="1200" spc="85" dirty="0">
                <a:latin typeface="Times New Roman"/>
                <a:cs typeface="Times New Roman"/>
              </a:rPr>
              <a:t> </a:t>
            </a:r>
            <a:r>
              <a:rPr sz="1200" spc="-5" dirty="0">
                <a:latin typeface="Times New Roman"/>
                <a:cs typeface="Times New Roman"/>
              </a:rPr>
              <a:t>Advertising.</a:t>
            </a:r>
            <a:endParaRPr sz="1200">
              <a:latin typeface="Times New Roman"/>
              <a:cs typeface="Times New Roman"/>
            </a:endParaRPr>
          </a:p>
          <a:p>
            <a:pPr marL="12700" marR="9525" algn="just">
              <a:lnSpc>
                <a:spcPct val="143700"/>
              </a:lnSpc>
              <a:spcBef>
                <a:spcPts val="800"/>
              </a:spcBef>
            </a:pPr>
            <a:r>
              <a:rPr sz="1200" spc="-5" dirty="0">
                <a:latin typeface="Times New Roman"/>
                <a:cs typeface="Times New Roman"/>
              </a:rPr>
              <a:t>The </a:t>
            </a:r>
            <a:r>
              <a:rPr sz="1200" b="1" spc="-5" dirty="0">
                <a:latin typeface="Times New Roman"/>
                <a:cs typeface="Times New Roman"/>
              </a:rPr>
              <a:t>FICCI-KPMG </a:t>
            </a:r>
            <a:r>
              <a:rPr sz="1200" b="1" dirty="0">
                <a:latin typeface="Times New Roman"/>
                <a:cs typeface="Times New Roman"/>
              </a:rPr>
              <a:t>2014 </a:t>
            </a:r>
            <a:r>
              <a:rPr sz="1200" spc="-5" dirty="0">
                <a:latin typeface="Times New Roman"/>
                <a:cs typeface="Times New Roman"/>
              </a:rPr>
              <a:t>Report 'The Stage </a:t>
            </a:r>
            <a:r>
              <a:rPr sz="1200" spc="-10" dirty="0">
                <a:latin typeface="Times New Roman"/>
                <a:cs typeface="Times New Roman"/>
              </a:rPr>
              <a:t>Is </a:t>
            </a:r>
            <a:r>
              <a:rPr sz="1200" spc="-5" dirty="0">
                <a:latin typeface="Times New Roman"/>
                <a:cs typeface="Times New Roman"/>
              </a:rPr>
              <a:t>Set' showing </a:t>
            </a:r>
            <a:r>
              <a:rPr sz="1200" dirty="0">
                <a:latin typeface="Times New Roman"/>
                <a:cs typeface="Times New Roman"/>
              </a:rPr>
              <a:t>the </a:t>
            </a:r>
            <a:r>
              <a:rPr sz="1200" spc="-5" dirty="0">
                <a:latin typeface="Times New Roman"/>
                <a:cs typeface="Times New Roman"/>
              </a:rPr>
              <a:t>American media and entertainment (M&amp;E)  industry has grown </a:t>
            </a:r>
            <a:r>
              <a:rPr sz="1200" dirty="0">
                <a:latin typeface="Times New Roman"/>
                <a:cs typeface="Times New Roman"/>
              </a:rPr>
              <a:t>by 11.8 </a:t>
            </a:r>
            <a:r>
              <a:rPr sz="1200" spc="-5" dirty="0">
                <a:latin typeface="Times New Roman"/>
                <a:cs typeface="Times New Roman"/>
              </a:rPr>
              <a:t>per cent </a:t>
            </a:r>
            <a:r>
              <a:rPr sz="1200" dirty="0">
                <a:latin typeface="Times New Roman"/>
                <a:cs typeface="Times New Roman"/>
              </a:rPr>
              <a:t>in 2013 </a:t>
            </a:r>
            <a:r>
              <a:rPr sz="1200" spc="-5" dirty="0">
                <a:latin typeface="Times New Roman"/>
                <a:cs typeface="Times New Roman"/>
              </a:rPr>
              <a:t>while comparing with </a:t>
            </a:r>
            <a:r>
              <a:rPr sz="1200" dirty="0">
                <a:latin typeface="Times New Roman"/>
                <a:cs typeface="Times New Roman"/>
              </a:rPr>
              <a:t>2012 </a:t>
            </a:r>
            <a:r>
              <a:rPr sz="1200" spc="-5" dirty="0">
                <a:latin typeface="Times New Roman"/>
                <a:cs typeface="Times New Roman"/>
              </a:rPr>
              <a:t>and touched </a:t>
            </a:r>
            <a:r>
              <a:rPr sz="1200" dirty="0">
                <a:latin typeface="Times New Roman"/>
                <a:cs typeface="Times New Roman"/>
              </a:rPr>
              <a:t>Rs 918 billion. </a:t>
            </a:r>
            <a:r>
              <a:rPr sz="1200" spc="-10" dirty="0">
                <a:latin typeface="Times New Roman"/>
                <a:cs typeface="Times New Roman"/>
              </a:rPr>
              <a:t>It </a:t>
            </a:r>
            <a:r>
              <a:rPr sz="1200" dirty="0">
                <a:latin typeface="Times New Roman"/>
                <a:cs typeface="Times New Roman"/>
              </a:rPr>
              <a:t>is  </a:t>
            </a:r>
            <a:r>
              <a:rPr sz="1200" spc="-5" dirty="0">
                <a:latin typeface="Times New Roman"/>
                <a:cs typeface="Times New Roman"/>
              </a:rPr>
              <a:t>expected </a:t>
            </a:r>
            <a:r>
              <a:rPr sz="1200" dirty="0">
                <a:latin typeface="Times New Roman"/>
                <a:cs typeface="Times New Roman"/>
              </a:rPr>
              <a:t>to </a:t>
            </a:r>
            <a:r>
              <a:rPr sz="1200" spc="-5" dirty="0">
                <a:latin typeface="Times New Roman"/>
                <a:cs typeface="Times New Roman"/>
              </a:rPr>
              <a:t>touch </a:t>
            </a:r>
            <a:r>
              <a:rPr sz="1200" dirty="0">
                <a:latin typeface="Times New Roman"/>
                <a:cs typeface="Times New Roman"/>
              </a:rPr>
              <a:t>Rs 1785.8 billion by 2018, </a:t>
            </a:r>
            <a:r>
              <a:rPr sz="1200" spc="-5" dirty="0">
                <a:latin typeface="Times New Roman"/>
                <a:cs typeface="Times New Roman"/>
              </a:rPr>
              <a:t>with </a:t>
            </a:r>
            <a:r>
              <a:rPr sz="1200" dirty="0">
                <a:latin typeface="Times New Roman"/>
                <a:cs typeface="Times New Roman"/>
              </a:rPr>
              <a:t>a </a:t>
            </a:r>
            <a:r>
              <a:rPr sz="1200" spc="-5" dirty="0">
                <a:latin typeface="Times New Roman"/>
                <a:cs typeface="Times New Roman"/>
              </a:rPr>
              <a:t>CAGR </a:t>
            </a:r>
            <a:r>
              <a:rPr sz="1200" dirty="0">
                <a:latin typeface="Times New Roman"/>
                <a:cs typeface="Times New Roman"/>
              </a:rPr>
              <a:t>of 14.2 </a:t>
            </a:r>
            <a:r>
              <a:rPr sz="1200" spc="-5" dirty="0">
                <a:latin typeface="Times New Roman"/>
                <a:cs typeface="Times New Roman"/>
              </a:rPr>
              <a:t>per</a:t>
            </a:r>
            <a:r>
              <a:rPr sz="1200" spc="-15" dirty="0">
                <a:latin typeface="Times New Roman"/>
                <a:cs typeface="Times New Roman"/>
              </a:rPr>
              <a:t> </a:t>
            </a:r>
            <a:r>
              <a:rPr sz="1200" spc="-5" dirty="0">
                <a:latin typeface="Times New Roman"/>
                <a:cs typeface="Times New Roman"/>
              </a:rPr>
              <a:t>cent.</a:t>
            </a:r>
            <a:endParaRPr sz="1200">
              <a:latin typeface="Times New Roman"/>
              <a:cs typeface="Times New Roman"/>
            </a:endParaRPr>
          </a:p>
          <a:p>
            <a:pPr marL="12700" marR="9525" algn="just">
              <a:lnSpc>
                <a:spcPct val="143700"/>
              </a:lnSpc>
              <a:spcBef>
                <a:spcPts val="800"/>
              </a:spcBef>
            </a:pPr>
            <a:r>
              <a:rPr sz="1200" spc="-5" dirty="0">
                <a:latin typeface="Times New Roman"/>
                <a:cs typeface="Times New Roman"/>
              </a:rPr>
              <a:t>By </a:t>
            </a:r>
            <a:r>
              <a:rPr sz="1200" dirty="0">
                <a:latin typeface="Times New Roman"/>
                <a:cs typeface="Times New Roman"/>
              </a:rPr>
              <a:t>the </a:t>
            </a:r>
            <a:r>
              <a:rPr sz="1200" spc="-5" dirty="0">
                <a:latin typeface="Times New Roman"/>
                <a:cs typeface="Times New Roman"/>
              </a:rPr>
              <a:t>end </a:t>
            </a:r>
            <a:r>
              <a:rPr sz="1200" dirty="0">
                <a:latin typeface="Times New Roman"/>
                <a:cs typeface="Times New Roman"/>
              </a:rPr>
              <a:t>of 2014, the </a:t>
            </a:r>
            <a:r>
              <a:rPr sz="1200" spc="-5" dirty="0">
                <a:latin typeface="Times New Roman"/>
                <a:cs typeface="Times New Roman"/>
              </a:rPr>
              <a:t>industry </a:t>
            </a:r>
            <a:r>
              <a:rPr sz="1200" dirty="0">
                <a:latin typeface="Times New Roman"/>
                <a:cs typeface="Times New Roman"/>
              </a:rPr>
              <a:t>is </a:t>
            </a:r>
            <a:r>
              <a:rPr sz="1200" spc="-5" dirty="0">
                <a:latin typeface="Times New Roman"/>
                <a:cs typeface="Times New Roman"/>
              </a:rPr>
              <a:t>expected </a:t>
            </a:r>
            <a:r>
              <a:rPr sz="1200" dirty="0">
                <a:latin typeface="Times New Roman"/>
                <a:cs typeface="Times New Roman"/>
              </a:rPr>
              <a:t>to </a:t>
            </a:r>
            <a:r>
              <a:rPr sz="1200" spc="-5" dirty="0">
                <a:latin typeface="Times New Roman"/>
                <a:cs typeface="Times New Roman"/>
              </a:rPr>
              <a:t>stand at </a:t>
            </a:r>
            <a:r>
              <a:rPr sz="1200" dirty="0">
                <a:latin typeface="Times New Roman"/>
                <a:cs typeface="Times New Roman"/>
              </a:rPr>
              <a:t>Rs 1039 billion. </a:t>
            </a:r>
            <a:r>
              <a:rPr sz="1200" spc="-5" dirty="0">
                <a:latin typeface="Times New Roman"/>
                <a:cs typeface="Times New Roman"/>
              </a:rPr>
              <a:t>Additionally, digital advertising has  shown promising growth </a:t>
            </a:r>
            <a:r>
              <a:rPr sz="1200" dirty="0">
                <a:latin typeface="Times New Roman"/>
                <a:cs typeface="Times New Roman"/>
              </a:rPr>
              <a:t>in 2013 </a:t>
            </a:r>
            <a:r>
              <a:rPr sz="1200" spc="-5" dirty="0">
                <a:latin typeface="Times New Roman"/>
                <a:cs typeface="Times New Roman"/>
              </a:rPr>
              <a:t>while comparing with </a:t>
            </a:r>
            <a:r>
              <a:rPr sz="1200" dirty="0">
                <a:latin typeface="Times New Roman"/>
                <a:cs typeface="Times New Roman"/>
              </a:rPr>
              <a:t>2012, </a:t>
            </a:r>
            <a:r>
              <a:rPr sz="1200" spc="-5" dirty="0">
                <a:latin typeface="Times New Roman"/>
                <a:cs typeface="Times New Roman"/>
              </a:rPr>
              <a:t>which </a:t>
            </a:r>
            <a:r>
              <a:rPr sz="1200" dirty="0">
                <a:latin typeface="Times New Roman"/>
                <a:cs typeface="Times New Roman"/>
              </a:rPr>
              <a:t>is </a:t>
            </a:r>
            <a:r>
              <a:rPr sz="1200" spc="-5" dirty="0">
                <a:latin typeface="Times New Roman"/>
                <a:cs typeface="Times New Roman"/>
              </a:rPr>
              <a:t>about </a:t>
            </a:r>
            <a:r>
              <a:rPr sz="1200" dirty="0">
                <a:latin typeface="Times New Roman"/>
                <a:cs typeface="Times New Roman"/>
              </a:rPr>
              <a:t>38.7 </a:t>
            </a:r>
            <a:r>
              <a:rPr sz="1200" spc="-5" dirty="0">
                <a:latin typeface="Times New Roman"/>
                <a:cs typeface="Times New Roman"/>
              </a:rPr>
              <a:t>per cent, followed </a:t>
            </a:r>
            <a:r>
              <a:rPr sz="1200" dirty="0">
                <a:latin typeface="Times New Roman"/>
                <a:cs typeface="Times New Roman"/>
              </a:rPr>
              <a:t>by  </a:t>
            </a:r>
            <a:r>
              <a:rPr sz="1200" spc="-5" dirty="0">
                <a:latin typeface="Times New Roman"/>
                <a:cs typeface="Times New Roman"/>
              </a:rPr>
              <a:t>gaming which grew </a:t>
            </a:r>
            <a:r>
              <a:rPr sz="1200" dirty="0">
                <a:latin typeface="Times New Roman"/>
                <a:cs typeface="Times New Roman"/>
              </a:rPr>
              <a:t>by 25.5 </a:t>
            </a:r>
            <a:r>
              <a:rPr sz="1200" spc="-5" dirty="0">
                <a:latin typeface="Times New Roman"/>
                <a:cs typeface="Times New Roman"/>
              </a:rPr>
              <a:t>per cent. As for </a:t>
            </a:r>
            <a:r>
              <a:rPr sz="1200" dirty="0">
                <a:latin typeface="Times New Roman"/>
                <a:cs typeface="Times New Roman"/>
              </a:rPr>
              <a:t>the 2018 </a:t>
            </a:r>
            <a:r>
              <a:rPr sz="1200" spc="-5" dirty="0">
                <a:latin typeface="Times New Roman"/>
                <a:cs typeface="Times New Roman"/>
              </a:rPr>
              <a:t>prediction: Digital advertising </a:t>
            </a:r>
            <a:r>
              <a:rPr sz="1200" dirty="0">
                <a:latin typeface="Times New Roman"/>
                <a:cs typeface="Times New Roman"/>
              </a:rPr>
              <a:t>is </a:t>
            </a:r>
            <a:r>
              <a:rPr sz="1200" spc="-5" dirty="0">
                <a:latin typeface="Times New Roman"/>
                <a:cs typeface="Times New Roman"/>
              </a:rPr>
              <a:t>expected </a:t>
            </a:r>
            <a:r>
              <a:rPr sz="1200" dirty="0">
                <a:latin typeface="Times New Roman"/>
                <a:cs typeface="Times New Roman"/>
              </a:rPr>
              <a:t>to </a:t>
            </a:r>
            <a:r>
              <a:rPr sz="1200" spc="-5" dirty="0">
                <a:latin typeface="Times New Roman"/>
                <a:cs typeface="Times New Roman"/>
              </a:rPr>
              <a:t>lead </a:t>
            </a:r>
            <a:r>
              <a:rPr sz="1200" dirty="0">
                <a:latin typeface="Times New Roman"/>
                <a:cs typeface="Times New Roman"/>
              </a:rPr>
              <a:t>the  </a:t>
            </a:r>
            <a:r>
              <a:rPr sz="1200" spc="-5" dirty="0">
                <a:latin typeface="Times New Roman"/>
                <a:cs typeface="Times New Roman"/>
              </a:rPr>
              <a:t>CAGR with </a:t>
            </a:r>
            <a:r>
              <a:rPr sz="1200" dirty="0">
                <a:latin typeface="Times New Roman"/>
                <a:cs typeface="Times New Roman"/>
              </a:rPr>
              <a:t>27.7 </a:t>
            </a:r>
            <a:r>
              <a:rPr sz="1200" spc="-5" dirty="0">
                <a:latin typeface="Times New Roman"/>
                <a:cs typeface="Times New Roman"/>
              </a:rPr>
              <a:t>per cent, followed </a:t>
            </a:r>
            <a:r>
              <a:rPr sz="1200" dirty="0">
                <a:latin typeface="Times New Roman"/>
                <a:cs typeface="Times New Roman"/>
              </a:rPr>
              <a:t>by </a:t>
            </a:r>
            <a:r>
              <a:rPr sz="1200" spc="-5" dirty="0">
                <a:latin typeface="Times New Roman"/>
                <a:cs typeface="Times New Roman"/>
              </a:rPr>
              <a:t>radio with </a:t>
            </a:r>
            <a:r>
              <a:rPr sz="1200" dirty="0">
                <a:latin typeface="Times New Roman"/>
                <a:cs typeface="Times New Roman"/>
              </a:rPr>
              <a:t>18.1 </a:t>
            </a:r>
            <a:r>
              <a:rPr sz="1200" spc="-5" dirty="0">
                <a:latin typeface="Times New Roman"/>
                <a:cs typeface="Times New Roman"/>
              </a:rPr>
              <a:t>per cent. Gaming and television are expected </a:t>
            </a:r>
            <a:r>
              <a:rPr sz="1200" dirty="0">
                <a:latin typeface="Times New Roman"/>
                <a:cs typeface="Times New Roman"/>
              </a:rPr>
              <a:t>to  </a:t>
            </a:r>
            <a:r>
              <a:rPr sz="1200" spc="-5" dirty="0">
                <a:latin typeface="Times New Roman"/>
                <a:cs typeface="Times New Roman"/>
              </a:rPr>
              <a:t>register </a:t>
            </a:r>
            <a:r>
              <a:rPr sz="1200" dirty="0">
                <a:latin typeface="Times New Roman"/>
                <a:cs typeface="Times New Roman"/>
              </a:rPr>
              <a:t>a </a:t>
            </a:r>
            <a:r>
              <a:rPr sz="1200" spc="-5" dirty="0">
                <a:latin typeface="Times New Roman"/>
                <a:cs typeface="Times New Roman"/>
              </a:rPr>
              <a:t>CAGR </a:t>
            </a:r>
            <a:r>
              <a:rPr sz="1200" dirty="0">
                <a:latin typeface="Times New Roman"/>
                <a:cs typeface="Times New Roman"/>
              </a:rPr>
              <a:t>of 16.2 </a:t>
            </a:r>
            <a:r>
              <a:rPr sz="1200" spc="-5" dirty="0">
                <a:latin typeface="Times New Roman"/>
                <a:cs typeface="Times New Roman"/>
              </a:rPr>
              <a:t>per cent each, followed </a:t>
            </a:r>
            <a:r>
              <a:rPr sz="1200" dirty="0">
                <a:latin typeface="Times New Roman"/>
                <a:cs typeface="Times New Roman"/>
              </a:rPr>
              <a:t>by </a:t>
            </a:r>
            <a:r>
              <a:rPr sz="1200" spc="-5" dirty="0">
                <a:latin typeface="Times New Roman"/>
                <a:cs typeface="Times New Roman"/>
              </a:rPr>
              <a:t>growth rates </a:t>
            </a:r>
            <a:r>
              <a:rPr sz="1200" dirty="0">
                <a:latin typeface="Times New Roman"/>
                <a:cs typeface="Times New Roman"/>
              </a:rPr>
              <a:t>of </a:t>
            </a:r>
            <a:r>
              <a:rPr sz="1200" spc="-5" dirty="0">
                <a:latin typeface="Times New Roman"/>
                <a:cs typeface="Times New Roman"/>
              </a:rPr>
              <a:t>animation and VFX (15.9 per cent),  </a:t>
            </a:r>
            <a:r>
              <a:rPr sz="1200" dirty="0">
                <a:latin typeface="Times New Roman"/>
                <a:cs typeface="Times New Roman"/>
              </a:rPr>
              <a:t>music </a:t>
            </a:r>
            <a:r>
              <a:rPr sz="1200" spc="-5" dirty="0">
                <a:latin typeface="Times New Roman"/>
                <a:cs typeface="Times New Roman"/>
              </a:rPr>
              <a:t>(13.2 per cent), films (11.9 per cent) and OOH with </a:t>
            </a:r>
            <a:r>
              <a:rPr sz="1200" dirty="0">
                <a:latin typeface="Times New Roman"/>
                <a:cs typeface="Times New Roman"/>
              </a:rPr>
              <a:t>9.2 </a:t>
            </a:r>
            <a:r>
              <a:rPr sz="1200" spc="-5" dirty="0">
                <a:latin typeface="Times New Roman"/>
                <a:cs typeface="Times New Roman"/>
              </a:rPr>
              <a:t>per cent expected</a:t>
            </a:r>
            <a:r>
              <a:rPr sz="1200" spc="100" dirty="0">
                <a:latin typeface="Times New Roman"/>
                <a:cs typeface="Times New Roman"/>
              </a:rPr>
              <a:t> </a:t>
            </a:r>
            <a:r>
              <a:rPr sz="1200" spc="-5" dirty="0">
                <a:latin typeface="Times New Roman"/>
                <a:cs typeface="Times New Roman"/>
              </a:rPr>
              <a:t>CAGR.</a:t>
            </a:r>
            <a:endParaRPr sz="1200">
              <a:latin typeface="Times New Roman"/>
              <a:cs typeface="Times New Roman"/>
            </a:endParaRPr>
          </a:p>
        </p:txBody>
      </p:sp>
      <p:sp>
        <p:nvSpPr>
          <p:cNvPr id="3" name="object 3"/>
          <p:cNvSpPr/>
          <p:nvPr/>
        </p:nvSpPr>
        <p:spPr>
          <a:xfrm>
            <a:off x="725269" y="5618571"/>
            <a:ext cx="5518216" cy="342332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550303"/>
            <a:ext cx="6710680" cy="3383279"/>
          </a:xfrm>
          <a:prstGeom prst="rect">
            <a:avLst/>
          </a:prstGeom>
        </p:spPr>
        <p:txBody>
          <a:bodyPr vert="horz" wrap="square" lIns="0" tIns="12065" rIns="0" bIns="0" rtlCol="0">
            <a:spAutoFit/>
          </a:bodyPr>
          <a:lstStyle/>
          <a:p>
            <a:pPr marL="12700" marR="8255" algn="just">
              <a:lnSpc>
                <a:spcPct val="143600"/>
              </a:lnSpc>
              <a:spcBef>
                <a:spcPts val="95"/>
              </a:spcBef>
            </a:pPr>
            <a:r>
              <a:rPr sz="1200" spc="-5" dirty="0">
                <a:latin typeface="Times New Roman"/>
                <a:cs typeface="Times New Roman"/>
              </a:rPr>
              <a:t>According </a:t>
            </a:r>
            <a:r>
              <a:rPr sz="1200" dirty="0">
                <a:latin typeface="Times New Roman"/>
                <a:cs typeface="Times New Roman"/>
              </a:rPr>
              <a:t>to the </a:t>
            </a:r>
            <a:r>
              <a:rPr sz="1200" spc="-5" dirty="0">
                <a:latin typeface="Times New Roman"/>
                <a:cs typeface="Times New Roman"/>
              </a:rPr>
              <a:t>annual advertising expenditure report from </a:t>
            </a:r>
            <a:r>
              <a:rPr sz="1200" b="1" spc="-5" dirty="0">
                <a:latin typeface="Times New Roman"/>
                <a:cs typeface="Times New Roman"/>
              </a:rPr>
              <a:t>GroupM</a:t>
            </a:r>
            <a:r>
              <a:rPr sz="1200" spc="-5" dirty="0">
                <a:latin typeface="Times New Roman"/>
                <a:cs typeface="Times New Roman"/>
              </a:rPr>
              <a:t>, The digital media advertising  revenues for </a:t>
            </a:r>
            <a:r>
              <a:rPr sz="1200" dirty="0">
                <a:latin typeface="Times New Roman"/>
                <a:cs typeface="Times New Roman"/>
              </a:rPr>
              <a:t>the </a:t>
            </a:r>
            <a:r>
              <a:rPr sz="1200" spc="-5" dirty="0">
                <a:latin typeface="Times New Roman"/>
                <a:cs typeface="Times New Roman"/>
              </a:rPr>
              <a:t>year </a:t>
            </a:r>
            <a:r>
              <a:rPr sz="1200" dirty="0">
                <a:latin typeface="Times New Roman"/>
                <a:cs typeface="Times New Roman"/>
              </a:rPr>
              <a:t>2013 is </a:t>
            </a:r>
            <a:r>
              <a:rPr sz="1200" spc="-5" dirty="0">
                <a:latin typeface="Times New Roman"/>
                <a:cs typeface="Times New Roman"/>
              </a:rPr>
              <a:t>estimated at </a:t>
            </a:r>
            <a:r>
              <a:rPr sz="1200" dirty="0">
                <a:latin typeface="Times New Roman"/>
                <a:cs typeface="Times New Roman"/>
              </a:rPr>
              <a:t>Rs 2,520.1 </a:t>
            </a:r>
            <a:r>
              <a:rPr sz="1200" spc="-5" dirty="0">
                <a:latin typeface="Times New Roman"/>
                <a:cs typeface="Times New Roman"/>
              </a:rPr>
              <a:t>crore (around </a:t>
            </a:r>
            <a:r>
              <a:rPr sz="1200" dirty="0">
                <a:latin typeface="Times New Roman"/>
                <a:cs typeface="Times New Roman"/>
              </a:rPr>
              <a:t>$405 </a:t>
            </a:r>
            <a:r>
              <a:rPr sz="1200" spc="-5" dirty="0">
                <a:latin typeface="Times New Roman"/>
                <a:cs typeface="Times New Roman"/>
              </a:rPr>
              <a:t>million) </a:t>
            </a:r>
            <a:r>
              <a:rPr sz="1200" dirty="0">
                <a:latin typeface="Times New Roman"/>
                <a:cs typeface="Times New Roman"/>
              </a:rPr>
              <a:t>, up 30% </a:t>
            </a:r>
            <a:r>
              <a:rPr sz="1200" spc="-5" dirty="0">
                <a:latin typeface="Times New Roman"/>
                <a:cs typeface="Times New Roman"/>
              </a:rPr>
              <a:t>from </a:t>
            </a:r>
            <a:r>
              <a:rPr sz="1200" dirty="0">
                <a:latin typeface="Times New Roman"/>
                <a:cs typeface="Times New Roman"/>
              </a:rPr>
              <a:t>Rs 1,938.6  </a:t>
            </a:r>
            <a:r>
              <a:rPr sz="1200" spc="-5" dirty="0">
                <a:latin typeface="Times New Roman"/>
                <a:cs typeface="Times New Roman"/>
              </a:rPr>
              <a:t>crore </a:t>
            </a:r>
            <a:r>
              <a:rPr sz="1200" dirty="0">
                <a:latin typeface="Times New Roman"/>
                <a:cs typeface="Times New Roman"/>
              </a:rPr>
              <a:t>in 2012,. </a:t>
            </a:r>
            <a:r>
              <a:rPr sz="1200" spc="-5" dirty="0">
                <a:latin typeface="Times New Roman"/>
                <a:cs typeface="Times New Roman"/>
              </a:rPr>
              <a:t>Digital contributed </a:t>
            </a:r>
            <a:r>
              <a:rPr sz="1200" dirty="0">
                <a:latin typeface="Times New Roman"/>
                <a:cs typeface="Times New Roman"/>
              </a:rPr>
              <a:t>to 6.5% of the </a:t>
            </a:r>
            <a:r>
              <a:rPr sz="1200" spc="-5" dirty="0">
                <a:latin typeface="Times New Roman"/>
                <a:cs typeface="Times New Roman"/>
              </a:rPr>
              <a:t>total media advertising expenditure </a:t>
            </a:r>
            <a:r>
              <a:rPr sz="1200" dirty="0">
                <a:latin typeface="Times New Roman"/>
                <a:cs typeface="Times New Roman"/>
              </a:rPr>
              <a:t>in 2013, up </a:t>
            </a:r>
            <a:r>
              <a:rPr sz="1200" spc="-5" dirty="0">
                <a:latin typeface="Times New Roman"/>
                <a:cs typeface="Times New Roman"/>
              </a:rPr>
              <a:t>from </a:t>
            </a:r>
            <a:r>
              <a:rPr sz="1200" dirty="0">
                <a:latin typeface="Times New Roman"/>
                <a:cs typeface="Times New Roman"/>
              </a:rPr>
              <a:t>5.5%  </a:t>
            </a:r>
            <a:r>
              <a:rPr sz="1200" spc="-5" dirty="0">
                <a:latin typeface="Times New Roman"/>
                <a:cs typeface="Times New Roman"/>
              </a:rPr>
              <a:t>share </a:t>
            </a:r>
            <a:r>
              <a:rPr sz="1200" dirty="0">
                <a:latin typeface="Times New Roman"/>
                <a:cs typeface="Times New Roman"/>
              </a:rPr>
              <a:t>in</a:t>
            </a:r>
            <a:r>
              <a:rPr sz="1200" spc="-5" dirty="0">
                <a:latin typeface="Times New Roman"/>
                <a:cs typeface="Times New Roman"/>
              </a:rPr>
              <a:t> </a:t>
            </a:r>
            <a:r>
              <a:rPr sz="1200" dirty="0">
                <a:latin typeface="Times New Roman"/>
                <a:cs typeface="Times New Roman"/>
              </a:rPr>
              <a:t>2012.</a:t>
            </a:r>
            <a:endParaRPr sz="1200">
              <a:latin typeface="Times New Roman"/>
              <a:cs typeface="Times New Roman"/>
            </a:endParaRPr>
          </a:p>
          <a:p>
            <a:pPr marL="12700" marR="5080" algn="just">
              <a:lnSpc>
                <a:spcPct val="143700"/>
              </a:lnSpc>
              <a:spcBef>
                <a:spcPts val="800"/>
              </a:spcBef>
            </a:pPr>
            <a:r>
              <a:rPr sz="1200" spc="-10" dirty="0">
                <a:latin typeface="Times New Roman"/>
                <a:cs typeface="Times New Roman"/>
              </a:rPr>
              <a:t>It </a:t>
            </a:r>
            <a:r>
              <a:rPr sz="1200" dirty="0">
                <a:latin typeface="Times New Roman"/>
                <a:cs typeface="Times New Roman"/>
              </a:rPr>
              <a:t>is </a:t>
            </a:r>
            <a:r>
              <a:rPr sz="1200" spc="-5" dirty="0">
                <a:latin typeface="Times New Roman"/>
                <a:cs typeface="Times New Roman"/>
              </a:rPr>
              <a:t>estimated that </a:t>
            </a:r>
            <a:r>
              <a:rPr sz="1200" dirty="0">
                <a:latin typeface="Times New Roman"/>
                <a:cs typeface="Times New Roman"/>
              </a:rPr>
              <a:t>the </a:t>
            </a:r>
            <a:r>
              <a:rPr sz="1200" spc="-5" dirty="0">
                <a:latin typeface="Times New Roman"/>
                <a:cs typeface="Times New Roman"/>
              </a:rPr>
              <a:t>total internet user base will reach </a:t>
            </a:r>
            <a:r>
              <a:rPr sz="1200" dirty="0">
                <a:latin typeface="Times New Roman"/>
                <a:cs typeface="Times New Roman"/>
              </a:rPr>
              <a:t>494 Million by the </a:t>
            </a:r>
            <a:r>
              <a:rPr sz="1200" spc="-5" dirty="0">
                <a:latin typeface="Times New Roman"/>
                <a:cs typeface="Times New Roman"/>
              </a:rPr>
              <a:t>end </a:t>
            </a:r>
            <a:r>
              <a:rPr sz="1200" dirty="0">
                <a:latin typeface="Times New Roman"/>
                <a:cs typeface="Times New Roman"/>
              </a:rPr>
              <a:t>of 2018 </a:t>
            </a:r>
            <a:r>
              <a:rPr sz="1200" spc="-5" dirty="0">
                <a:latin typeface="Times New Roman"/>
                <a:cs typeface="Times New Roman"/>
              </a:rPr>
              <a:t>as against </a:t>
            </a:r>
            <a:r>
              <a:rPr sz="1200" dirty="0">
                <a:latin typeface="Times New Roman"/>
                <a:cs typeface="Times New Roman"/>
              </a:rPr>
              <a:t>938  </a:t>
            </a:r>
            <a:r>
              <a:rPr sz="1200" spc="-5" dirty="0">
                <a:latin typeface="Times New Roman"/>
                <a:cs typeface="Times New Roman"/>
              </a:rPr>
              <a:t>million TV viewers </a:t>
            </a:r>
            <a:r>
              <a:rPr sz="1200" dirty="0">
                <a:latin typeface="Times New Roman"/>
                <a:cs typeface="Times New Roman"/>
              </a:rPr>
              <a:t>in the </a:t>
            </a:r>
            <a:r>
              <a:rPr sz="1200" spc="-5" dirty="0">
                <a:latin typeface="Times New Roman"/>
                <a:cs typeface="Times New Roman"/>
              </a:rPr>
              <a:t>same year. This means that </a:t>
            </a:r>
            <a:r>
              <a:rPr sz="1200" dirty="0">
                <a:latin typeface="Times New Roman"/>
                <a:cs typeface="Times New Roman"/>
              </a:rPr>
              <a:t>the </a:t>
            </a:r>
            <a:r>
              <a:rPr sz="1200" spc="-5" dirty="0">
                <a:latin typeface="Times New Roman"/>
                <a:cs typeface="Times New Roman"/>
              </a:rPr>
              <a:t>internet user population will </a:t>
            </a:r>
            <a:r>
              <a:rPr sz="1200" dirty="0">
                <a:latin typeface="Times New Roman"/>
                <a:cs typeface="Times New Roman"/>
              </a:rPr>
              <a:t>be </a:t>
            </a:r>
            <a:r>
              <a:rPr sz="1200" spc="-5" dirty="0">
                <a:latin typeface="Times New Roman"/>
                <a:cs typeface="Times New Roman"/>
              </a:rPr>
              <a:t>approximately </a:t>
            </a:r>
            <a:r>
              <a:rPr sz="1200" dirty="0">
                <a:latin typeface="Times New Roman"/>
                <a:cs typeface="Times New Roman"/>
              </a:rPr>
              <a:t>53  </a:t>
            </a:r>
            <a:r>
              <a:rPr sz="1200" spc="-5" dirty="0">
                <a:latin typeface="Times New Roman"/>
                <a:cs typeface="Times New Roman"/>
              </a:rPr>
              <a:t>per cent </a:t>
            </a:r>
            <a:r>
              <a:rPr sz="1200" dirty="0">
                <a:latin typeface="Times New Roman"/>
                <a:cs typeface="Times New Roman"/>
              </a:rPr>
              <a:t>of the </a:t>
            </a:r>
            <a:r>
              <a:rPr sz="1200" spc="-5" dirty="0">
                <a:latin typeface="Times New Roman"/>
                <a:cs typeface="Times New Roman"/>
              </a:rPr>
              <a:t>total number </a:t>
            </a:r>
            <a:r>
              <a:rPr sz="1200" dirty="0">
                <a:latin typeface="Times New Roman"/>
                <a:cs typeface="Times New Roman"/>
              </a:rPr>
              <a:t>of </a:t>
            </a:r>
            <a:r>
              <a:rPr sz="1200" spc="-5" dirty="0">
                <a:latin typeface="Times New Roman"/>
                <a:cs typeface="Times New Roman"/>
              </a:rPr>
              <a:t>TV viewer </a:t>
            </a:r>
            <a:r>
              <a:rPr sz="1200" dirty="0">
                <a:latin typeface="Times New Roman"/>
                <a:cs typeface="Times New Roman"/>
              </a:rPr>
              <a:t>in the </a:t>
            </a:r>
            <a:r>
              <a:rPr sz="1200" spc="-5" dirty="0">
                <a:latin typeface="Times New Roman"/>
                <a:cs typeface="Times New Roman"/>
              </a:rPr>
              <a:t>country </a:t>
            </a:r>
            <a:r>
              <a:rPr sz="1200" dirty="0">
                <a:latin typeface="Times New Roman"/>
                <a:cs typeface="Times New Roman"/>
              </a:rPr>
              <a:t>in 2018 </a:t>
            </a:r>
            <a:r>
              <a:rPr sz="1200" spc="-5" dirty="0">
                <a:latin typeface="Times New Roman"/>
                <a:cs typeface="Times New Roman"/>
              </a:rPr>
              <a:t>compared </a:t>
            </a:r>
            <a:r>
              <a:rPr sz="1200" dirty="0">
                <a:latin typeface="Times New Roman"/>
                <a:cs typeface="Times New Roman"/>
              </a:rPr>
              <a:t>to 27 </a:t>
            </a:r>
            <a:r>
              <a:rPr sz="1200" spc="-5" dirty="0">
                <a:latin typeface="Times New Roman"/>
                <a:cs typeface="Times New Roman"/>
              </a:rPr>
              <a:t>per cent </a:t>
            </a:r>
            <a:r>
              <a:rPr sz="1200" dirty="0">
                <a:latin typeface="Times New Roman"/>
                <a:cs typeface="Times New Roman"/>
              </a:rPr>
              <a:t>in 2013. </a:t>
            </a:r>
            <a:r>
              <a:rPr sz="1200" spc="-5" dirty="0">
                <a:latin typeface="Times New Roman"/>
                <a:cs typeface="Times New Roman"/>
              </a:rPr>
              <a:t>This shift  towards </a:t>
            </a:r>
            <a:r>
              <a:rPr sz="1200" dirty="0">
                <a:latin typeface="Times New Roman"/>
                <a:cs typeface="Times New Roman"/>
              </a:rPr>
              <a:t>the </a:t>
            </a:r>
            <a:r>
              <a:rPr sz="1200" spc="-5" dirty="0">
                <a:latin typeface="Times New Roman"/>
                <a:cs typeface="Times New Roman"/>
              </a:rPr>
              <a:t>digital media </a:t>
            </a:r>
            <a:r>
              <a:rPr sz="1200" dirty="0">
                <a:latin typeface="Times New Roman"/>
                <a:cs typeface="Times New Roman"/>
              </a:rPr>
              <a:t>is </a:t>
            </a:r>
            <a:r>
              <a:rPr sz="1200" spc="-5" dirty="0">
                <a:latin typeface="Times New Roman"/>
                <a:cs typeface="Times New Roman"/>
              </a:rPr>
              <a:t>important for digital media strategists </a:t>
            </a:r>
            <a:r>
              <a:rPr sz="1200" dirty="0">
                <a:latin typeface="Times New Roman"/>
                <a:cs typeface="Times New Roman"/>
              </a:rPr>
              <a:t>to </a:t>
            </a:r>
            <a:r>
              <a:rPr sz="1200" spc="-5" dirty="0">
                <a:latin typeface="Times New Roman"/>
                <a:cs typeface="Times New Roman"/>
              </a:rPr>
              <a:t>consider, </a:t>
            </a:r>
            <a:r>
              <a:rPr sz="1200" dirty="0">
                <a:latin typeface="Times New Roman"/>
                <a:cs typeface="Times New Roman"/>
              </a:rPr>
              <a:t>in </a:t>
            </a:r>
            <a:r>
              <a:rPr sz="1200" spc="-5" dirty="0">
                <a:latin typeface="Times New Roman"/>
                <a:cs typeface="Times New Roman"/>
              </a:rPr>
              <a:t>order balancing their  marketing budgets between </a:t>
            </a:r>
            <a:r>
              <a:rPr sz="1200" dirty="0">
                <a:latin typeface="Times New Roman"/>
                <a:cs typeface="Times New Roman"/>
              </a:rPr>
              <a:t>online </a:t>
            </a:r>
            <a:r>
              <a:rPr sz="1200" spc="-5" dirty="0">
                <a:latin typeface="Times New Roman"/>
                <a:cs typeface="Times New Roman"/>
              </a:rPr>
              <a:t>media and traditional TV</a:t>
            </a:r>
            <a:r>
              <a:rPr sz="1200" spc="45" dirty="0">
                <a:latin typeface="Times New Roman"/>
                <a:cs typeface="Times New Roman"/>
              </a:rPr>
              <a:t> </a:t>
            </a:r>
            <a:r>
              <a:rPr sz="1200" spc="-5" dirty="0">
                <a:latin typeface="Times New Roman"/>
                <a:cs typeface="Times New Roman"/>
              </a:rPr>
              <a:t>strategy.</a:t>
            </a:r>
            <a:endParaRPr sz="1200">
              <a:latin typeface="Times New Roman"/>
              <a:cs typeface="Times New Roman"/>
            </a:endParaRPr>
          </a:p>
          <a:p>
            <a:pPr marL="12700" marR="11430" algn="just">
              <a:lnSpc>
                <a:spcPct val="143800"/>
              </a:lnSpc>
              <a:spcBef>
                <a:spcPts val="810"/>
              </a:spcBef>
            </a:pPr>
            <a:r>
              <a:rPr sz="1200" spc="-5" dirty="0">
                <a:latin typeface="Times New Roman"/>
                <a:cs typeface="Times New Roman"/>
              </a:rPr>
              <a:t>IAMAI </a:t>
            </a:r>
            <a:r>
              <a:rPr sz="1200" dirty="0">
                <a:latin typeface="Times New Roman"/>
                <a:cs typeface="Times New Roman"/>
              </a:rPr>
              <a:t>&amp; </a:t>
            </a:r>
            <a:r>
              <a:rPr sz="1200" spc="-5" dirty="0">
                <a:latin typeface="Times New Roman"/>
                <a:cs typeface="Times New Roman"/>
              </a:rPr>
              <a:t>IMRB report </a:t>
            </a:r>
            <a:r>
              <a:rPr sz="1200" dirty="0">
                <a:latin typeface="Times New Roman"/>
                <a:cs typeface="Times New Roman"/>
              </a:rPr>
              <a:t>of </a:t>
            </a:r>
            <a:r>
              <a:rPr sz="1200" spc="-5" dirty="0">
                <a:latin typeface="Times New Roman"/>
                <a:cs typeface="Times New Roman"/>
              </a:rPr>
              <a:t>March </a:t>
            </a:r>
            <a:r>
              <a:rPr sz="1200" dirty="0">
                <a:latin typeface="Times New Roman"/>
                <a:cs typeface="Times New Roman"/>
              </a:rPr>
              <a:t>2013 </a:t>
            </a:r>
            <a:r>
              <a:rPr sz="1200" spc="-5" dirty="0">
                <a:latin typeface="Times New Roman"/>
                <a:cs typeface="Times New Roman"/>
              </a:rPr>
              <a:t>showing trends </a:t>
            </a:r>
            <a:r>
              <a:rPr sz="1200" dirty="0">
                <a:latin typeface="Times New Roman"/>
                <a:cs typeface="Times New Roman"/>
              </a:rPr>
              <a:t>in </a:t>
            </a:r>
            <a:r>
              <a:rPr sz="1200" spc="-5" dirty="0">
                <a:latin typeface="Times New Roman"/>
                <a:cs typeface="Times New Roman"/>
              </a:rPr>
              <a:t>breakup </a:t>
            </a:r>
            <a:r>
              <a:rPr sz="1200" dirty="0">
                <a:latin typeface="Times New Roman"/>
                <a:cs typeface="Times New Roman"/>
              </a:rPr>
              <a:t>of </a:t>
            </a:r>
            <a:r>
              <a:rPr sz="1200" spc="-5" dirty="0">
                <a:latin typeface="Times New Roman"/>
                <a:cs typeface="Times New Roman"/>
              </a:rPr>
              <a:t>Digital ad market among various ad  types </a:t>
            </a:r>
            <a:r>
              <a:rPr sz="1200" dirty="0">
                <a:latin typeface="Times New Roman"/>
                <a:cs typeface="Times New Roman"/>
              </a:rPr>
              <a:t>like </a:t>
            </a:r>
            <a:r>
              <a:rPr sz="1200" spc="-5" dirty="0">
                <a:latin typeface="Times New Roman"/>
                <a:cs typeface="Times New Roman"/>
              </a:rPr>
              <a:t>search ads, display ads, </a:t>
            </a:r>
            <a:r>
              <a:rPr sz="1200" dirty="0">
                <a:latin typeface="Times New Roman"/>
                <a:cs typeface="Times New Roman"/>
              </a:rPr>
              <a:t>mobile </a:t>
            </a:r>
            <a:r>
              <a:rPr sz="1200" spc="-5" dirty="0">
                <a:latin typeface="Times New Roman"/>
                <a:cs typeface="Times New Roman"/>
              </a:rPr>
              <a:t>ads, social media ads, email ads and video ads. By seeing </a:t>
            </a:r>
            <a:r>
              <a:rPr sz="1200" dirty="0">
                <a:latin typeface="Times New Roman"/>
                <a:cs typeface="Times New Roman"/>
              </a:rPr>
              <a:t>this  </a:t>
            </a:r>
            <a:r>
              <a:rPr sz="1200" spc="-5" dirty="0">
                <a:latin typeface="Times New Roman"/>
                <a:cs typeface="Times New Roman"/>
              </a:rPr>
              <a:t>breakup we can understand marketer are giving importance </a:t>
            </a:r>
            <a:r>
              <a:rPr sz="1200" dirty="0">
                <a:latin typeface="Times New Roman"/>
                <a:cs typeface="Times New Roman"/>
              </a:rPr>
              <a:t>to </a:t>
            </a:r>
            <a:r>
              <a:rPr sz="1200" spc="-5" dirty="0">
                <a:latin typeface="Times New Roman"/>
                <a:cs typeface="Times New Roman"/>
              </a:rPr>
              <a:t>all venues </a:t>
            </a:r>
            <a:r>
              <a:rPr sz="1200" dirty="0">
                <a:latin typeface="Times New Roman"/>
                <a:cs typeface="Times New Roman"/>
              </a:rPr>
              <a:t>to </a:t>
            </a:r>
            <a:r>
              <a:rPr sz="1200" spc="-5" dirty="0">
                <a:latin typeface="Times New Roman"/>
                <a:cs typeface="Times New Roman"/>
              </a:rPr>
              <a:t>place</a:t>
            </a:r>
            <a:r>
              <a:rPr sz="1200" spc="110" dirty="0">
                <a:latin typeface="Times New Roman"/>
                <a:cs typeface="Times New Roman"/>
              </a:rPr>
              <a:t> </a:t>
            </a:r>
            <a:r>
              <a:rPr sz="1200" spc="-5" dirty="0">
                <a:latin typeface="Times New Roman"/>
                <a:cs typeface="Times New Roman"/>
              </a:rPr>
              <a:t>ads.</a:t>
            </a:r>
            <a:endParaRPr sz="1200">
              <a:latin typeface="Times New Roman"/>
              <a:cs typeface="Times New Roman"/>
            </a:endParaRPr>
          </a:p>
        </p:txBody>
      </p:sp>
      <p:sp>
        <p:nvSpPr>
          <p:cNvPr id="3" name="object 3"/>
          <p:cNvSpPr/>
          <p:nvPr/>
        </p:nvSpPr>
        <p:spPr>
          <a:xfrm>
            <a:off x="559308" y="4111752"/>
            <a:ext cx="5623560" cy="295198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28319" y="7559167"/>
            <a:ext cx="6706870" cy="813435"/>
          </a:xfrm>
          <a:prstGeom prst="rect">
            <a:avLst/>
          </a:prstGeom>
        </p:spPr>
        <p:txBody>
          <a:bodyPr vert="horz" wrap="square" lIns="0" tIns="12065" rIns="0" bIns="0" rtlCol="0">
            <a:spAutoFit/>
          </a:bodyPr>
          <a:lstStyle/>
          <a:p>
            <a:pPr marL="12700" marR="5080" algn="just">
              <a:lnSpc>
                <a:spcPct val="143700"/>
              </a:lnSpc>
              <a:spcBef>
                <a:spcPts val="95"/>
              </a:spcBef>
            </a:pPr>
            <a:r>
              <a:rPr sz="1200" spc="-5" dirty="0">
                <a:latin typeface="Times New Roman"/>
                <a:cs typeface="Times New Roman"/>
              </a:rPr>
              <a:t>Some </a:t>
            </a:r>
            <a:r>
              <a:rPr sz="1200" dirty="0">
                <a:latin typeface="Times New Roman"/>
                <a:cs typeface="Times New Roman"/>
              </a:rPr>
              <a:t>of the </a:t>
            </a:r>
            <a:r>
              <a:rPr sz="1200" spc="-5" dirty="0">
                <a:latin typeface="Times New Roman"/>
                <a:cs typeface="Times New Roman"/>
              </a:rPr>
              <a:t>key players </a:t>
            </a:r>
            <a:r>
              <a:rPr sz="1200" dirty="0">
                <a:latin typeface="Times New Roman"/>
                <a:cs typeface="Times New Roman"/>
              </a:rPr>
              <a:t>in the </a:t>
            </a:r>
            <a:r>
              <a:rPr sz="1200" spc="-5" dirty="0">
                <a:latin typeface="Times New Roman"/>
                <a:cs typeface="Times New Roman"/>
              </a:rPr>
              <a:t>Digital advertising are Ogilvy </a:t>
            </a:r>
            <a:r>
              <a:rPr sz="1200" dirty="0">
                <a:latin typeface="Times New Roman"/>
                <a:cs typeface="Times New Roman"/>
              </a:rPr>
              <a:t>&amp; </a:t>
            </a:r>
            <a:r>
              <a:rPr sz="1200" spc="-5" dirty="0">
                <a:latin typeface="Times New Roman"/>
                <a:cs typeface="Times New Roman"/>
              </a:rPr>
              <a:t>Mather, </a:t>
            </a:r>
            <a:r>
              <a:rPr sz="1200" dirty="0">
                <a:latin typeface="Times New Roman"/>
                <a:cs typeface="Times New Roman"/>
              </a:rPr>
              <a:t>Web </a:t>
            </a:r>
            <a:r>
              <a:rPr sz="1200" spc="-5" dirty="0">
                <a:latin typeface="Times New Roman"/>
                <a:cs typeface="Times New Roman"/>
              </a:rPr>
              <a:t>chutney, IBS, Isobar, </a:t>
            </a:r>
            <a:r>
              <a:rPr sz="1200" dirty="0">
                <a:latin typeface="Times New Roman"/>
                <a:cs typeface="Times New Roman"/>
              </a:rPr>
              <a:t>Maxus,  22 </a:t>
            </a:r>
            <a:r>
              <a:rPr sz="1200" spc="-5" dirty="0">
                <a:latin typeface="Times New Roman"/>
                <a:cs typeface="Times New Roman"/>
              </a:rPr>
              <a:t>Feet, Grey Digital, </a:t>
            </a:r>
            <a:r>
              <a:rPr sz="1200" dirty="0">
                <a:latin typeface="Times New Roman"/>
                <a:cs typeface="Times New Roman"/>
              </a:rPr>
              <a:t>Mind </a:t>
            </a:r>
            <a:r>
              <a:rPr sz="1200" spc="-5" dirty="0">
                <a:latin typeface="Times New Roman"/>
                <a:cs typeface="Times New Roman"/>
              </a:rPr>
              <a:t>Share, Interactive Avenues, Omnicom Media Group, Digital Law </a:t>
            </a:r>
            <a:r>
              <a:rPr sz="1200" dirty="0">
                <a:latin typeface="Times New Roman"/>
                <a:cs typeface="Times New Roman"/>
              </a:rPr>
              <a:t>&amp; </a:t>
            </a:r>
            <a:r>
              <a:rPr sz="1200" spc="-5" dirty="0">
                <a:latin typeface="Times New Roman"/>
                <a:cs typeface="Times New Roman"/>
              </a:rPr>
              <a:t>Kenneth,  Pinstrom.</a:t>
            </a:r>
            <a:endParaRPr sz="1200">
              <a:latin typeface="Times New Roman"/>
              <a:cs typeface="Times New Roman"/>
            </a:endParaRPr>
          </a:p>
        </p:txBody>
      </p:sp>
      <p:sp>
        <p:nvSpPr>
          <p:cNvPr id="5" name="object 5"/>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27</a:t>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626363"/>
            <a:ext cx="2432050" cy="240029"/>
          </a:xfrm>
          <a:prstGeom prst="rect">
            <a:avLst/>
          </a:prstGeom>
        </p:spPr>
        <p:txBody>
          <a:bodyPr vert="horz" wrap="square" lIns="0" tIns="13335" rIns="0" bIns="0" rtlCol="0">
            <a:spAutoFit/>
          </a:bodyPr>
          <a:lstStyle/>
          <a:p>
            <a:pPr marL="12700">
              <a:lnSpc>
                <a:spcPct val="100000"/>
              </a:lnSpc>
              <a:spcBef>
                <a:spcPts val="105"/>
              </a:spcBef>
            </a:pPr>
            <a:r>
              <a:rPr sz="1400" b="1" u="heavy" spc="-5" dirty="0">
                <a:uFill>
                  <a:solidFill>
                    <a:srgbClr val="000000"/>
                  </a:solidFill>
                </a:uFill>
                <a:latin typeface="Times New Roman"/>
                <a:cs typeface="Times New Roman"/>
              </a:rPr>
              <a:t>5.1 Business Model </a:t>
            </a:r>
            <a:r>
              <a:rPr sz="1400" b="1" u="heavy" dirty="0">
                <a:uFill>
                  <a:solidFill>
                    <a:srgbClr val="000000"/>
                  </a:solidFill>
                </a:uFill>
                <a:latin typeface="Times New Roman"/>
                <a:cs typeface="Times New Roman"/>
              </a:rPr>
              <a:t>of</a:t>
            </a:r>
            <a:r>
              <a:rPr sz="1400" b="1" u="heavy" spc="-10"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Industry:</a:t>
            </a:r>
            <a:endParaRPr sz="1400">
              <a:latin typeface="Times New Roman"/>
              <a:cs typeface="Times New Roman"/>
            </a:endParaRPr>
          </a:p>
        </p:txBody>
      </p:sp>
      <p:sp>
        <p:nvSpPr>
          <p:cNvPr id="3" name="object 3"/>
          <p:cNvSpPr/>
          <p:nvPr/>
        </p:nvSpPr>
        <p:spPr>
          <a:xfrm>
            <a:off x="559308" y="1245108"/>
            <a:ext cx="5731764" cy="253288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28319" y="3944226"/>
            <a:ext cx="184785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ATD- Agency Trading</a:t>
            </a:r>
            <a:r>
              <a:rPr sz="1200" b="1" spc="-45" dirty="0">
                <a:latin typeface="Times New Roman"/>
                <a:cs typeface="Times New Roman"/>
              </a:rPr>
              <a:t> </a:t>
            </a:r>
            <a:r>
              <a:rPr sz="1200" b="1" spc="-5" dirty="0">
                <a:latin typeface="Times New Roman"/>
                <a:cs typeface="Times New Roman"/>
              </a:rPr>
              <a:t>Desk</a:t>
            </a:r>
            <a:endParaRPr sz="1200">
              <a:latin typeface="Times New Roman"/>
              <a:cs typeface="Times New Roman"/>
            </a:endParaRPr>
          </a:p>
        </p:txBody>
      </p:sp>
      <p:sp>
        <p:nvSpPr>
          <p:cNvPr id="5" name="object 5"/>
          <p:cNvSpPr txBox="1"/>
          <p:nvPr/>
        </p:nvSpPr>
        <p:spPr>
          <a:xfrm>
            <a:off x="2657348" y="3944226"/>
            <a:ext cx="1891664"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DSP- Demand </a:t>
            </a:r>
            <a:r>
              <a:rPr sz="1200" b="1" dirty="0">
                <a:latin typeface="Times New Roman"/>
                <a:cs typeface="Times New Roman"/>
              </a:rPr>
              <a:t>Side</a:t>
            </a:r>
            <a:r>
              <a:rPr sz="1200" b="1" spc="-55" dirty="0">
                <a:latin typeface="Times New Roman"/>
                <a:cs typeface="Times New Roman"/>
              </a:rPr>
              <a:t> </a:t>
            </a:r>
            <a:r>
              <a:rPr sz="1200" b="1" spc="-5" dirty="0">
                <a:latin typeface="Times New Roman"/>
                <a:cs typeface="Times New Roman"/>
              </a:rPr>
              <a:t>Platform</a:t>
            </a:r>
            <a:endParaRPr sz="1200">
              <a:latin typeface="Times New Roman"/>
              <a:cs typeface="Times New Roman"/>
            </a:endParaRPr>
          </a:p>
        </p:txBody>
      </p:sp>
      <p:sp>
        <p:nvSpPr>
          <p:cNvPr id="6" name="object 6"/>
          <p:cNvSpPr txBox="1"/>
          <p:nvPr/>
        </p:nvSpPr>
        <p:spPr>
          <a:xfrm>
            <a:off x="5019547" y="3944226"/>
            <a:ext cx="1755775"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Times New Roman"/>
                <a:cs typeface="Times New Roman"/>
              </a:rPr>
              <a:t>SSP- </a:t>
            </a:r>
            <a:r>
              <a:rPr sz="1200" b="1" spc="-5" dirty="0">
                <a:latin typeface="Times New Roman"/>
                <a:cs typeface="Times New Roman"/>
              </a:rPr>
              <a:t>Selling </a:t>
            </a:r>
            <a:r>
              <a:rPr sz="1200" b="1" dirty="0">
                <a:latin typeface="Times New Roman"/>
                <a:cs typeface="Times New Roman"/>
              </a:rPr>
              <a:t>Side</a:t>
            </a:r>
            <a:r>
              <a:rPr sz="1200" b="1" spc="-25" dirty="0">
                <a:latin typeface="Times New Roman"/>
                <a:cs typeface="Times New Roman"/>
              </a:rPr>
              <a:t> </a:t>
            </a:r>
            <a:r>
              <a:rPr sz="1200" b="1" spc="-5" dirty="0">
                <a:latin typeface="Times New Roman"/>
                <a:cs typeface="Times New Roman"/>
              </a:rPr>
              <a:t>Platform</a:t>
            </a:r>
            <a:endParaRPr sz="1200">
              <a:latin typeface="Times New Roman"/>
              <a:cs typeface="Times New Roman"/>
            </a:endParaRPr>
          </a:p>
        </p:txBody>
      </p:sp>
      <p:sp>
        <p:nvSpPr>
          <p:cNvPr id="7" name="object 7"/>
          <p:cNvSpPr txBox="1"/>
          <p:nvPr/>
        </p:nvSpPr>
        <p:spPr>
          <a:xfrm>
            <a:off x="528319" y="4305300"/>
            <a:ext cx="6708775" cy="4547235"/>
          </a:xfrm>
          <a:prstGeom prst="rect">
            <a:avLst/>
          </a:prstGeom>
        </p:spPr>
        <p:txBody>
          <a:bodyPr vert="horz" wrap="square" lIns="0" tIns="13335" rIns="0" bIns="0" rtlCol="0">
            <a:spAutoFit/>
          </a:bodyPr>
          <a:lstStyle/>
          <a:p>
            <a:pPr marL="12700" algn="just">
              <a:lnSpc>
                <a:spcPct val="100000"/>
              </a:lnSpc>
              <a:spcBef>
                <a:spcPts val="105"/>
              </a:spcBef>
            </a:pPr>
            <a:r>
              <a:rPr sz="1400" b="1" u="heavy" spc="-5" dirty="0">
                <a:uFill>
                  <a:solidFill>
                    <a:srgbClr val="000000"/>
                  </a:solidFill>
                </a:uFill>
                <a:latin typeface="Times New Roman"/>
                <a:cs typeface="Times New Roman"/>
              </a:rPr>
              <a:t>5.1.1 About</a:t>
            </a:r>
            <a:r>
              <a:rPr sz="1400" b="1" u="heavy" spc="-25" dirty="0">
                <a:uFill>
                  <a:solidFill>
                    <a:srgbClr val="000000"/>
                  </a:solidFill>
                </a:uFill>
                <a:latin typeface="Times New Roman"/>
                <a:cs typeface="Times New Roman"/>
              </a:rPr>
              <a:t> </a:t>
            </a:r>
            <a:r>
              <a:rPr sz="1400" b="1" u="heavy" dirty="0">
                <a:uFill>
                  <a:solidFill>
                    <a:srgbClr val="000000"/>
                  </a:solidFill>
                </a:uFill>
                <a:latin typeface="Times New Roman"/>
                <a:cs typeface="Times New Roman"/>
              </a:rPr>
              <a:t>Process</a:t>
            </a:r>
            <a:endParaRPr sz="1400">
              <a:latin typeface="Times New Roman"/>
              <a:cs typeface="Times New Roman"/>
            </a:endParaRPr>
          </a:p>
          <a:p>
            <a:pPr marL="12700" marR="6985" algn="just">
              <a:lnSpc>
                <a:spcPct val="143800"/>
              </a:lnSpc>
              <a:spcBef>
                <a:spcPts val="925"/>
              </a:spcBef>
            </a:pPr>
            <a:r>
              <a:rPr sz="1200" spc="-5" dirty="0">
                <a:latin typeface="Times New Roman"/>
                <a:cs typeface="Times New Roman"/>
              </a:rPr>
              <a:t>Clients would give authority </a:t>
            </a:r>
            <a:r>
              <a:rPr sz="1200" dirty="0">
                <a:latin typeface="Times New Roman"/>
                <a:cs typeface="Times New Roman"/>
              </a:rPr>
              <a:t>to </a:t>
            </a:r>
            <a:r>
              <a:rPr sz="1200" spc="-5" dirty="0">
                <a:latin typeface="Times New Roman"/>
                <a:cs typeface="Times New Roman"/>
              </a:rPr>
              <a:t>agencies, </a:t>
            </a:r>
            <a:r>
              <a:rPr sz="1200" dirty="0">
                <a:latin typeface="Times New Roman"/>
                <a:cs typeface="Times New Roman"/>
              </a:rPr>
              <a:t>to </a:t>
            </a:r>
            <a:r>
              <a:rPr sz="1200" spc="-5" dirty="0">
                <a:latin typeface="Times New Roman"/>
                <a:cs typeface="Times New Roman"/>
              </a:rPr>
              <a:t>wear </a:t>
            </a:r>
            <a:r>
              <a:rPr sz="1200" dirty="0">
                <a:latin typeface="Times New Roman"/>
                <a:cs typeface="Times New Roman"/>
              </a:rPr>
              <a:t>the </a:t>
            </a:r>
            <a:r>
              <a:rPr sz="1200" spc="-5" dirty="0">
                <a:latin typeface="Times New Roman"/>
                <a:cs typeface="Times New Roman"/>
              </a:rPr>
              <a:t>shoes </a:t>
            </a:r>
            <a:r>
              <a:rPr sz="1200" dirty="0">
                <a:latin typeface="Times New Roman"/>
                <a:cs typeface="Times New Roman"/>
              </a:rPr>
              <a:t>of </a:t>
            </a:r>
            <a:r>
              <a:rPr sz="1200" spc="-5" dirty="0">
                <a:latin typeface="Times New Roman"/>
                <a:cs typeface="Times New Roman"/>
              </a:rPr>
              <a:t>clients. Agency will create ads, which may </a:t>
            </a:r>
            <a:r>
              <a:rPr sz="1200" dirty="0">
                <a:latin typeface="Times New Roman"/>
                <a:cs typeface="Times New Roman"/>
              </a:rPr>
              <a:t>be  </a:t>
            </a:r>
            <a:r>
              <a:rPr sz="1200" spc="-5" dirty="0">
                <a:latin typeface="Times New Roman"/>
                <a:cs typeface="Times New Roman"/>
              </a:rPr>
              <a:t>banner ads </a:t>
            </a:r>
            <a:r>
              <a:rPr sz="1200" dirty="0">
                <a:latin typeface="Times New Roman"/>
                <a:cs typeface="Times New Roman"/>
              </a:rPr>
              <a:t>or </a:t>
            </a:r>
            <a:r>
              <a:rPr sz="1200" spc="-5" dirty="0">
                <a:latin typeface="Times New Roman"/>
                <a:cs typeface="Times New Roman"/>
              </a:rPr>
              <a:t>videos. After </a:t>
            </a:r>
            <a:r>
              <a:rPr sz="1200" dirty="0">
                <a:latin typeface="Times New Roman"/>
                <a:cs typeface="Times New Roman"/>
              </a:rPr>
              <a:t>the </a:t>
            </a:r>
            <a:r>
              <a:rPr sz="1200" spc="-5" dirty="0">
                <a:latin typeface="Times New Roman"/>
                <a:cs typeface="Times New Roman"/>
              </a:rPr>
              <a:t>creation and getting approval from clients, agency while find </a:t>
            </a:r>
            <a:r>
              <a:rPr sz="1200" dirty="0">
                <a:latin typeface="Times New Roman"/>
                <a:cs typeface="Times New Roman"/>
              </a:rPr>
              <a:t>out the </a:t>
            </a:r>
            <a:r>
              <a:rPr sz="1200" spc="-5" dirty="0">
                <a:latin typeface="Times New Roman"/>
                <a:cs typeface="Times New Roman"/>
              </a:rPr>
              <a:t>portals  </a:t>
            </a:r>
            <a:r>
              <a:rPr sz="1200" dirty="0">
                <a:latin typeface="Times New Roman"/>
                <a:cs typeface="Times New Roman"/>
              </a:rPr>
              <a:t>or </a:t>
            </a:r>
            <a:r>
              <a:rPr sz="1200" spc="-5" dirty="0">
                <a:latin typeface="Times New Roman"/>
                <a:cs typeface="Times New Roman"/>
              </a:rPr>
              <a:t>websites where </a:t>
            </a:r>
            <a:r>
              <a:rPr sz="1200" dirty="0">
                <a:latin typeface="Times New Roman"/>
                <a:cs typeface="Times New Roman"/>
              </a:rPr>
              <a:t>the </a:t>
            </a:r>
            <a:r>
              <a:rPr sz="1200" spc="-5" dirty="0">
                <a:latin typeface="Times New Roman"/>
                <a:cs typeface="Times New Roman"/>
              </a:rPr>
              <a:t>T.G </a:t>
            </a:r>
            <a:r>
              <a:rPr sz="1200" dirty="0">
                <a:latin typeface="Times New Roman"/>
                <a:cs typeface="Times New Roman"/>
              </a:rPr>
              <a:t>is </a:t>
            </a:r>
            <a:r>
              <a:rPr sz="1200" spc="-5" dirty="0">
                <a:latin typeface="Times New Roman"/>
                <a:cs typeface="Times New Roman"/>
              </a:rPr>
              <a:t>present. Later give </a:t>
            </a:r>
            <a:r>
              <a:rPr sz="1200" dirty="0">
                <a:latin typeface="Times New Roman"/>
                <a:cs typeface="Times New Roman"/>
              </a:rPr>
              <a:t>the </a:t>
            </a:r>
            <a:r>
              <a:rPr sz="1200" spc="-5" dirty="0">
                <a:latin typeface="Times New Roman"/>
                <a:cs typeface="Times New Roman"/>
              </a:rPr>
              <a:t>order </a:t>
            </a:r>
            <a:r>
              <a:rPr sz="1200" dirty="0">
                <a:latin typeface="Times New Roman"/>
                <a:cs typeface="Times New Roman"/>
              </a:rPr>
              <a:t>to </a:t>
            </a:r>
            <a:r>
              <a:rPr sz="1200" spc="-5" dirty="0">
                <a:latin typeface="Times New Roman"/>
                <a:cs typeface="Times New Roman"/>
              </a:rPr>
              <a:t>DSP </a:t>
            </a:r>
            <a:r>
              <a:rPr sz="1200" dirty="0">
                <a:latin typeface="Times New Roman"/>
                <a:cs typeface="Times New Roman"/>
              </a:rPr>
              <a:t>or </a:t>
            </a:r>
            <a:r>
              <a:rPr sz="1200" spc="-5" dirty="0">
                <a:latin typeface="Times New Roman"/>
                <a:cs typeface="Times New Roman"/>
              </a:rPr>
              <a:t>ATD, </a:t>
            </a:r>
            <a:r>
              <a:rPr sz="1200" dirty="0">
                <a:latin typeface="Times New Roman"/>
                <a:cs typeface="Times New Roman"/>
              </a:rPr>
              <a:t>this </a:t>
            </a:r>
            <a:r>
              <a:rPr sz="1200" spc="-5" dirty="0">
                <a:latin typeface="Times New Roman"/>
                <a:cs typeface="Times New Roman"/>
              </a:rPr>
              <a:t>order contains details  regarding where </a:t>
            </a:r>
            <a:r>
              <a:rPr sz="1200" dirty="0">
                <a:latin typeface="Times New Roman"/>
                <a:cs typeface="Times New Roman"/>
              </a:rPr>
              <a:t>to </a:t>
            </a:r>
            <a:r>
              <a:rPr sz="1200" spc="-5" dirty="0">
                <a:latin typeface="Times New Roman"/>
                <a:cs typeface="Times New Roman"/>
              </a:rPr>
              <a:t>place ads </a:t>
            </a:r>
            <a:r>
              <a:rPr sz="1200" dirty="0">
                <a:latin typeface="Times New Roman"/>
                <a:cs typeface="Times New Roman"/>
              </a:rPr>
              <a:t>or </a:t>
            </a:r>
            <a:r>
              <a:rPr sz="1200" spc="-5" dirty="0">
                <a:latin typeface="Times New Roman"/>
                <a:cs typeface="Times New Roman"/>
              </a:rPr>
              <a:t>which portal </a:t>
            </a:r>
            <a:r>
              <a:rPr sz="1200" dirty="0">
                <a:latin typeface="Times New Roman"/>
                <a:cs typeface="Times New Roman"/>
              </a:rPr>
              <a:t>is </a:t>
            </a:r>
            <a:r>
              <a:rPr sz="1200" spc="-5" dirty="0">
                <a:latin typeface="Times New Roman"/>
                <a:cs typeface="Times New Roman"/>
              </a:rPr>
              <a:t>requiring </a:t>
            </a:r>
            <a:r>
              <a:rPr sz="1200" dirty="0">
                <a:latin typeface="Times New Roman"/>
                <a:cs typeface="Times New Roman"/>
              </a:rPr>
              <a:t>to </a:t>
            </a:r>
            <a:r>
              <a:rPr sz="1200" spc="-5" dirty="0">
                <a:latin typeface="Times New Roman"/>
                <a:cs typeface="Times New Roman"/>
              </a:rPr>
              <a:t>placing </a:t>
            </a:r>
            <a:r>
              <a:rPr sz="1200" dirty="0">
                <a:latin typeface="Times New Roman"/>
                <a:cs typeface="Times New Roman"/>
              </a:rPr>
              <a:t>the </a:t>
            </a:r>
            <a:r>
              <a:rPr sz="1200" spc="-5" dirty="0">
                <a:latin typeface="Times New Roman"/>
                <a:cs typeface="Times New Roman"/>
              </a:rPr>
              <a:t>ad. This DSP/ ATD will </a:t>
            </a:r>
            <a:r>
              <a:rPr sz="1200" dirty="0">
                <a:latin typeface="Times New Roman"/>
                <a:cs typeface="Times New Roman"/>
              </a:rPr>
              <a:t>bid in </a:t>
            </a:r>
            <a:r>
              <a:rPr sz="1200" spc="-5" dirty="0">
                <a:latin typeface="Times New Roman"/>
                <a:cs typeface="Times New Roman"/>
              </a:rPr>
              <a:t>ad  exchange for that portal. Otherwise agency can directly approach </a:t>
            </a:r>
            <a:r>
              <a:rPr sz="1200" dirty="0">
                <a:latin typeface="Times New Roman"/>
                <a:cs typeface="Times New Roman"/>
              </a:rPr>
              <a:t>to </a:t>
            </a:r>
            <a:r>
              <a:rPr sz="1200" spc="-5" dirty="0">
                <a:latin typeface="Times New Roman"/>
                <a:cs typeface="Times New Roman"/>
              </a:rPr>
              <a:t>ad networks and give orders. These ad  networks </a:t>
            </a:r>
            <a:r>
              <a:rPr sz="1200" dirty="0">
                <a:latin typeface="Times New Roman"/>
                <a:cs typeface="Times New Roman"/>
              </a:rPr>
              <a:t>buy the </a:t>
            </a:r>
            <a:r>
              <a:rPr sz="1200" spc="-5" dirty="0">
                <a:latin typeface="Times New Roman"/>
                <a:cs typeface="Times New Roman"/>
              </a:rPr>
              <a:t>inventories from publisher and give </a:t>
            </a:r>
            <a:r>
              <a:rPr sz="1200" dirty="0">
                <a:latin typeface="Times New Roman"/>
                <a:cs typeface="Times New Roman"/>
              </a:rPr>
              <a:t>to </a:t>
            </a:r>
            <a:r>
              <a:rPr sz="1200" spc="-5" dirty="0">
                <a:latin typeface="Times New Roman"/>
                <a:cs typeface="Times New Roman"/>
              </a:rPr>
              <a:t>agency. From publisher view </a:t>
            </a:r>
            <a:r>
              <a:rPr sz="1200" dirty="0">
                <a:latin typeface="Times New Roman"/>
                <a:cs typeface="Times New Roman"/>
              </a:rPr>
              <a:t>he </a:t>
            </a:r>
            <a:r>
              <a:rPr sz="1200" spc="-5" dirty="0">
                <a:latin typeface="Times New Roman"/>
                <a:cs typeface="Times New Roman"/>
              </a:rPr>
              <a:t>can sell inventories  through Ad networks </a:t>
            </a:r>
            <a:r>
              <a:rPr sz="1200" dirty="0">
                <a:latin typeface="Times New Roman"/>
                <a:cs typeface="Times New Roman"/>
              </a:rPr>
              <a:t>or </a:t>
            </a:r>
            <a:r>
              <a:rPr sz="1200" spc="-5" dirty="0">
                <a:latin typeface="Times New Roman"/>
                <a:cs typeface="Times New Roman"/>
              </a:rPr>
              <a:t>through SSP. </a:t>
            </a:r>
            <a:r>
              <a:rPr sz="1200" spc="-10" dirty="0">
                <a:latin typeface="Times New Roman"/>
                <a:cs typeface="Times New Roman"/>
              </a:rPr>
              <a:t>If </a:t>
            </a:r>
            <a:r>
              <a:rPr sz="1200" spc="-5" dirty="0">
                <a:latin typeface="Times New Roman"/>
                <a:cs typeface="Times New Roman"/>
              </a:rPr>
              <a:t>publisher give </a:t>
            </a:r>
            <a:r>
              <a:rPr sz="1200" dirty="0">
                <a:latin typeface="Times New Roman"/>
                <a:cs typeface="Times New Roman"/>
              </a:rPr>
              <a:t>to </a:t>
            </a:r>
            <a:r>
              <a:rPr sz="1200" spc="-5" dirty="0">
                <a:latin typeface="Times New Roman"/>
                <a:cs typeface="Times New Roman"/>
              </a:rPr>
              <a:t>SSP, they will place </a:t>
            </a:r>
            <a:r>
              <a:rPr sz="1200" dirty="0">
                <a:latin typeface="Times New Roman"/>
                <a:cs typeface="Times New Roman"/>
              </a:rPr>
              <a:t>those </a:t>
            </a:r>
            <a:r>
              <a:rPr sz="1200" spc="-5" dirty="0">
                <a:latin typeface="Times New Roman"/>
                <a:cs typeface="Times New Roman"/>
              </a:rPr>
              <a:t>space </a:t>
            </a:r>
            <a:r>
              <a:rPr sz="1200" dirty="0">
                <a:latin typeface="Times New Roman"/>
                <a:cs typeface="Times New Roman"/>
              </a:rPr>
              <a:t>in </a:t>
            </a:r>
            <a:r>
              <a:rPr sz="1200" spc="-5" dirty="0">
                <a:latin typeface="Times New Roman"/>
                <a:cs typeface="Times New Roman"/>
              </a:rPr>
              <a:t>ad exchange  for bidding. Through ad exchange DSP/ATD will </a:t>
            </a:r>
            <a:r>
              <a:rPr sz="1200" dirty="0">
                <a:latin typeface="Times New Roman"/>
                <a:cs typeface="Times New Roman"/>
              </a:rPr>
              <a:t>buy those </a:t>
            </a:r>
            <a:r>
              <a:rPr sz="1200" spc="-5" dirty="0">
                <a:latin typeface="Times New Roman"/>
                <a:cs typeface="Times New Roman"/>
              </a:rPr>
              <a:t>inventories. Bidding will </a:t>
            </a:r>
            <a:r>
              <a:rPr sz="1200" dirty="0">
                <a:latin typeface="Times New Roman"/>
                <a:cs typeface="Times New Roman"/>
              </a:rPr>
              <a:t>not only </a:t>
            </a:r>
            <a:r>
              <a:rPr sz="1200" spc="-5" dirty="0">
                <a:latin typeface="Times New Roman"/>
                <a:cs typeface="Times New Roman"/>
              </a:rPr>
              <a:t>for space </a:t>
            </a:r>
            <a:r>
              <a:rPr sz="1200" dirty="0">
                <a:latin typeface="Times New Roman"/>
                <a:cs typeface="Times New Roman"/>
              </a:rPr>
              <a:t>but  </a:t>
            </a:r>
            <a:r>
              <a:rPr sz="1200" spc="-5" dirty="0">
                <a:latin typeface="Times New Roman"/>
                <a:cs typeface="Times New Roman"/>
              </a:rPr>
              <a:t>also for T.G which required for</a:t>
            </a:r>
            <a:r>
              <a:rPr sz="1200" spc="35" dirty="0">
                <a:latin typeface="Times New Roman"/>
                <a:cs typeface="Times New Roman"/>
              </a:rPr>
              <a:t> </a:t>
            </a:r>
            <a:r>
              <a:rPr sz="1200" spc="-5" dirty="0">
                <a:latin typeface="Times New Roman"/>
                <a:cs typeface="Times New Roman"/>
              </a:rPr>
              <a:t>clients.</a:t>
            </a:r>
            <a:endParaRPr sz="1200">
              <a:latin typeface="Times New Roman"/>
              <a:cs typeface="Times New Roman"/>
            </a:endParaRPr>
          </a:p>
          <a:p>
            <a:pPr marL="12700" marR="6350" algn="just">
              <a:lnSpc>
                <a:spcPct val="143100"/>
              </a:lnSpc>
              <a:spcBef>
                <a:spcPts val="805"/>
              </a:spcBef>
            </a:pPr>
            <a:r>
              <a:rPr sz="1200" b="1" spc="-5" dirty="0">
                <a:latin typeface="Times New Roman"/>
                <a:cs typeface="Times New Roman"/>
              </a:rPr>
              <a:t>Ad exchanges </a:t>
            </a:r>
            <a:r>
              <a:rPr sz="1200" spc="-5" dirty="0">
                <a:latin typeface="Times New Roman"/>
                <a:cs typeface="Times New Roman"/>
              </a:rPr>
              <a:t>are technology platforms that facilitate </a:t>
            </a:r>
            <a:r>
              <a:rPr sz="1200" dirty="0">
                <a:latin typeface="Times New Roman"/>
                <a:cs typeface="Times New Roman"/>
              </a:rPr>
              <a:t>the bids </a:t>
            </a:r>
            <a:r>
              <a:rPr sz="1200" spc="-5" dirty="0">
                <a:latin typeface="Times New Roman"/>
                <a:cs typeface="Times New Roman"/>
              </a:rPr>
              <a:t>for buying and selling </a:t>
            </a:r>
            <a:r>
              <a:rPr sz="1200" dirty="0">
                <a:latin typeface="Times New Roman"/>
                <a:cs typeface="Times New Roman"/>
              </a:rPr>
              <a:t>of online </a:t>
            </a:r>
            <a:r>
              <a:rPr sz="1200" spc="-5" dirty="0">
                <a:latin typeface="Times New Roman"/>
                <a:cs typeface="Times New Roman"/>
              </a:rPr>
              <a:t>media  advertising inventory from multiple ad networks. The approach </a:t>
            </a:r>
            <a:r>
              <a:rPr sz="1200" dirty="0">
                <a:latin typeface="Times New Roman"/>
                <a:cs typeface="Times New Roman"/>
              </a:rPr>
              <a:t>is </a:t>
            </a:r>
            <a:r>
              <a:rPr sz="1200" spc="-5" dirty="0">
                <a:latin typeface="Times New Roman"/>
                <a:cs typeface="Times New Roman"/>
              </a:rPr>
              <a:t>technology-driven as opposed </a:t>
            </a:r>
            <a:r>
              <a:rPr sz="1200" dirty="0">
                <a:latin typeface="Times New Roman"/>
                <a:cs typeface="Times New Roman"/>
              </a:rPr>
              <a:t>to the  </a:t>
            </a:r>
            <a:r>
              <a:rPr sz="1200" spc="-5" dirty="0">
                <a:latin typeface="Times New Roman"/>
                <a:cs typeface="Times New Roman"/>
              </a:rPr>
              <a:t>historical approach </a:t>
            </a:r>
            <a:r>
              <a:rPr sz="1200" dirty="0">
                <a:latin typeface="Times New Roman"/>
                <a:cs typeface="Times New Roman"/>
              </a:rPr>
              <a:t>of </a:t>
            </a:r>
            <a:r>
              <a:rPr sz="1200" spc="-5" dirty="0">
                <a:latin typeface="Times New Roman"/>
                <a:cs typeface="Times New Roman"/>
              </a:rPr>
              <a:t>negotiating price </a:t>
            </a:r>
            <a:r>
              <a:rPr sz="1200" dirty="0">
                <a:latin typeface="Times New Roman"/>
                <a:cs typeface="Times New Roman"/>
              </a:rPr>
              <a:t>on </a:t>
            </a:r>
            <a:r>
              <a:rPr sz="1200" spc="-5" dirty="0">
                <a:latin typeface="Times New Roman"/>
                <a:cs typeface="Times New Roman"/>
              </a:rPr>
              <a:t>media</a:t>
            </a:r>
            <a:r>
              <a:rPr sz="1200" spc="15" dirty="0">
                <a:latin typeface="Times New Roman"/>
                <a:cs typeface="Times New Roman"/>
              </a:rPr>
              <a:t> </a:t>
            </a:r>
            <a:r>
              <a:rPr sz="1200" dirty="0">
                <a:latin typeface="Times New Roman"/>
                <a:cs typeface="Times New Roman"/>
              </a:rPr>
              <a:t>inventory</a:t>
            </a:r>
            <a:r>
              <a:rPr sz="1400" dirty="0">
                <a:latin typeface="Times New Roman"/>
                <a:cs typeface="Times New Roman"/>
              </a:rPr>
              <a:t>.</a:t>
            </a:r>
            <a:endParaRPr sz="1400">
              <a:latin typeface="Times New Roman"/>
              <a:cs typeface="Times New Roman"/>
            </a:endParaRPr>
          </a:p>
          <a:p>
            <a:pPr marL="12700" marR="5080" algn="just">
              <a:lnSpc>
                <a:spcPct val="143700"/>
              </a:lnSpc>
              <a:spcBef>
                <a:spcPts val="930"/>
              </a:spcBef>
            </a:pPr>
            <a:r>
              <a:rPr sz="1200" dirty="0">
                <a:latin typeface="Times New Roman"/>
                <a:cs typeface="Times New Roman"/>
              </a:rPr>
              <a:t>A </a:t>
            </a:r>
            <a:r>
              <a:rPr sz="1200" b="1" spc="-5" dirty="0">
                <a:latin typeface="Times New Roman"/>
                <a:cs typeface="Times New Roman"/>
              </a:rPr>
              <a:t>demand-side platform (DSP) </a:t>
            </a:r>
            <a:r>
              <a:rPr sz="1200" dirty="0">
                <a:latin typeface="Times New Roman"/>
                <a:cs typeface="Times New Roman"/>
              </a:rPr>
              <a:t>is a </a:t>
            </a:r>
            <a:r>
              <a:rPr sz="1200" spc="-5" dirty="0">
                <a:latin typeface="Times New Roman"/>
                <a:cs typeface="Times New Roman"/>
              </a:rPr>
              <a:t>system that allows buyers </a:t>
            </a:r>
            <a:r>
              <a:rPr sz="1200" dirty="0">
                <a:latin typeface="Times New Roman"/>
                <a:cs typeface="Times New Roman"/>
              </a:rPr>
              <a:t>of </a:t>
            </a:r>
            <a:r>
              <a:rPr sz="1200" spc="-5" dirty="0">
                <a:latin typeface="Times New Roman"/>
                <a:cs typeface="Times New Roman"/>
              </a:rPr>
              <a:t>digital advertising inventory </a:t>
            </a:r>
            <a:r>
              <a:rPr sz="1200" dirty="0">
                <a:latin typeface="Times New Roman"/>
                <a:cs typeface="Times New Roman"/>
              </a:rPr>
              <a:t>to </a:t>
            </a:r>
            <a:r>
              <a:rPr sz="1200" spc="-5" dirty="0">
                <a:latin typeface="Times New Roman"/>
                <a:cs typeface="Times New Roman"/>
              </a:rPr>
              <a:t>manage  multiple ad exchange and data exchange accounts through </a:t>
            </a:r>
            <a:r>
              <a:rPr sz="1200" dirty="0">
                <a:latin typeface="Times New Roman"/>
                <a:cs typeface="Times New Roman"/>
              </a:rPr>
              <a:t>one </a:t>
            </a:r>
            <a:r>
              <a:rPr sz="1200" spc="-5" dirty="0">
                <a:latin typeface="Times New Roman"/>
                <a:cs typeface="Times New Roman"/>
              </a:rPr>
              <a:t>interface. Real-time </a:t>
            </a:r>
            <a:r>
              <a:rPr sz="1200" dirty="0">
                <a:latin typeface="Times New Roman"/>
                <a:cs typeface="Times New Roman"/>
              </a:rPr>
              <a:t>bidding </a:t>
            </a:r>
            <a:r>
              <a:rPr sz="1200" spc="-5" dirty="0">
                <a:latin typeface="Times New Roman"/>
                <a:cs typeface="Times New Roman"/>
              </a:rPr>
              <a:t>for displaying  </a:t>
            </a:r>
            <a:r>
              <a:rPr sz="1200" dirty="0">
                <a:latin typeface="Times New Roman"/>
                <a:cs typeface="Times New Roman"/>
              </a:rPr>
              <a:t>online </a:t>
            </a:r>
            <a:r>
              <a:rPr sz="1200" spc="-5" dirty="0">
                <a:latin typeface="Times New Roman"/>
                <a:cs typeface="Times New Roman"/>
              </a:rPr>
              <a:t>ads takes place within </a:t>
            </a:r>
            <a:r>
              <a:rPr sz="1200" dirty="0">
                <a:latin typeface="Times New Roman"/>
                <a:cs typeface="Times New Roman"/>
              </a:rPr>
              <a:t>the </a:t>
            </a:r>
            <a:r>
              <a:rPr sz="1200" spc="-5" dirty="0">
                <a:latin typeface="Times New Roman"/>
                <a:cs typeface="Times New Roman"/>
              </a:rPr>
              <a:t>ad exchanges, and </a:t>
            </a:r>
            <a:r>
              <a:rPr sz="1200" dirty="0">
                <a:latin typeface="Times New Roman"/>
                <a:cs typeface="Times New Roman"/>
              </a:rPr>
              <a:t>by </a:t>
            </a:r>
            <a:r>
              <a:rPr sz="1200" spc="-5" dirty="0">
                <a:latin typeface="Times New Roman"/>
                <a:cs typeface="Times New Roman"/>
              </a:rPr>
              <a:t>utilizing </a:t>
            </a:r>
            <a:r>
              <a:rPr sz="1200" dirty="0">
                <a:latin typeface="Times New Roman"/>
                <a:cs typeface="Times New Roman"/>
              </a:rPr>
              <a:t>a </a:t>
            </a:r>
            <a:r>
              <a:rPr sz="1200" spc="-5" dirty="0">
                <a:latin typeface="Times New Roman"/>
                <a:cs typeface="Times New Roman"/>
              </a:rPr>
              <a:t>DSP, marketers can manage their</a:t>
            </a:r>
            <a:r>
              <a:rPr sz="1200" spc="185" dirty="0">
                <a:latin typeface="Times New Roman"/>
                <a:cs typeface="Times New Roman"/>
              </a:rPr>
              <a:t> </a:t>
            </a:r>
            <a:r>
              <a:rPr sz="1200" spc="-5" dirty="0">
                <a:latin typeface="Times New Roman"/>
                <a:cs typeface="Times New Roman"/>
              </a:rPr>
              <a:t>bidsfor</a:t>
            </a:r>
            <a:endParaRPr sz="1200">
              <a:latin typeface="Times New Roman"/>
              <a:cs typeface="Times New Roman"/>
            </a:endParaRPr>
          </a:p>
        </p:txBody>
      </p:sp>
      <p:sp>
        <p:nvSpPr>
          <p:cNvPr id="8" name="object 8"/>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550303"/>
            <a:ext cx="6708775" cy="9249410"/>
          </a:xfrm>
          <a:prstGeom prst="rect">
            <a:avLst/>
          </a:prstGeom>
        </p:spPr>
        <p:txBody>
          <a:bodyPr vert="horz" wrap="square" lIns="0" tIns="11430" rIns="0" bIns="0" rtlCol="0">
            <a:spAutoFit/>
          </a:bodyPr>
          <a:lstStyle/>
          <a:p>
            <a:pPr marL="12700" marR="5080" algn="just">
              <a:lnSpc>
                <a:spcPct val="143800"/>
              </a:lnSpc>
              <a:spcBef>
                <a:spcPts val="90"/>
              </a:spcBef>
            </a:pPr>
            <a:r>
              <a:rPr sz="1200" spc="-5" dirty="0">
                <a:latin typeface="Times New Roman"/>
                <a:cs typeface="Times New Roman"/>
              </a:rPr>
              <a:t>The banners and </a:t>
            </a:r>
            <a:r>
              <a:rPr sz="1200" dirty="0">
                <a:latin typeface="Times New Roman"/>
                <a:cs typeface="Times New Roman"/>
              </a:rPr>
              <a:t>the </a:t>
            </a:r>
            <a:r>
              <a:rPr sz="1200" spc="-5" dirty="0">
                <a:latin typeface="Times New Roman"/>
                <a:cs typeface="Times New Roman"/>
              </a:rPr>
              <a:t>pricing for </a:t>
            </a:r>
            <a:r>
              <a:rPr sz="1200" dirty="0">
                <a:latin typeface="Times New Roman"/>
                <a:cs typeface="Times New Roman"/>
              </a:rPr>
              <a:t>the </a:t>
            </a:r>
            <a:r>
              <a:rPr sz="1200" spc="-5" dirty="0">
                <a:latin typeface="Times New Roman"/>
                <a:cs typeface="Times New Roman"/>
              </a:rPr>
              <a:t>data that they are layering </a:t>
            </a:r>
            <a:r>
              <a:rPr sz="1200" dirty="0">
                <a:latin typeface="Times New Roman"/>
                <a:cs typeface="Times New Roman"/>
              </a:rPr>
              <a:t>on to </a:t>
            </a:r>
            <a:r>
              <a:rPr sz="1200" spc="-5" dirty="0">
                <a:latin typeface="Times New Roman"/>
                <a:cs typeface="Times New Roman"/>
              </a:rPr>
              <a:t>target their audiences. </a:t>
            </a:r>
            <a:r>
              <a:rPr sz="1200" dirty="0">
                <a:latin typeface="Times New Roman"/>
                <a:cs typeface="Times New Roman"/>
              </a:rPr>
              <a:t>A </a:t>
            </a:r>
            <a:r>
              <a:rPr sz="1200" b="1" spc="-5" dirty="0">
                <a:latin typeface="Times New Roman"/>
                <a:cs typeface="Times New Roman"/>
              </a:rPr>
              <a:t>supply-side  platform </a:t>
            </a:r>
            <a:r>
              <a:rPr sz="1200" b="1" dirty="0">
                <a:latin typeface="Times New Roman"/>
                <a:cs typeface="Times New Roman"/>
              </a:rPr>
              <a:t>or </a:t>
            </a:r>
            <a:r>
              <a:rPr sz="1200" b="1" spc="-5" dirty="0">
                <a:latin typeface="Times New Roman"/>
                <a:cs typeface="Times New Roman"/>
              </a:rPr>
              <a:t>sell-side platform (SSP) </a:t>
            </a:r>
            <a:r>
              <a:rPr sz="1200" dirty="0">
                <a:latin typeface="Times New Roman"/>
                <a:cs typeface="Times New Roman"/>
              </a:rPr>
              <a:t>is a </a:t>
            </a:r>
            <a:r>
              <a:rPr sz="1200" spc="-5" dirty="0">
                <a:latin typeface="Times New Roman"/>
                <a:cs typeface="Times New Roman"/>
              </a:rPr>
              <a:t>technology platform, web publishers </a:t>
            </a:r>
            <a:r>
              <a:rPr sz="1200" dirty="0">
                <a:latin typeface="Times New Roman"/>
                <a:cs typeface="Times New Roman"/>
              </a:rPr>
              <a:t>of the </a:t>
            </a:r>
            <a:r>
              <a:rPr sz="1200" spc="-5" dirty="0">
                <a:latin typeface="Times New Roman"/>
                <a:cs typeface="Times New Roman"/>
              </a:rPr>
              <a:t>world </a:t>
            </a:r>
            <a:r>
              <a:rPr sz="1200" dirty="0">
                <a:latin typeface="Times New Roman"/>
                <a:cs typeface="Times New Roman"/>
              </a:rPr>
              <a:t>use a </a:t>
            </a:r>
            <a:r>
              <a:rPr sz="1200" spc="-5" dirty="0">
                <a:latin typeface="Times New Roman"/>
                <a:cs typeface="Times New Roman"/>
              </a:rPr>
              <a:t>supply-  </a:t>
            </a:r>
            <a:r>
              <a:rPr sz="1200" dirty="0">
                <a:latin typeface="Times New Roman"/>
                <a:cs typeface="Times New Roman"/>
              </a:rPr>
              <a:t>side </a:t>
            </a:r>
            <a:r>
              <a:rPr sz="1200" spc="-5" dirty="0">
                <a:latin typeface="Times New Roman"/>
                <a:cs typeface="Times New Roman"/>
              </a:rPr>
              <a:t>platform </a:t>
            </a:r>
            <a:r>
              <a:rPr sz="1200" dirty="0">
                <a:latin typeface="Times New Roman"/>
                <a:cs typeface="Times New Roman"/>
              </a:rPr>
              <a:t>to </a:t>
            </a:r>
            <a:r>
              <a:rPr sz="1200" spc="-5" dirty="0">
                <a:latin typeface="Times New Roman"/>
                <a:cs typeface="Times New Roman"/>
              </a:rPr>
              <a:t>automate and optimize </a:t>
            </a:r>
            <a:r>
              <a:rPr sz="1200" dirty="0">
                <a:latin typeface="Times New Roman"/>
                <a:cs typeface="Times New Roman"/>
              </a:rPr>
              <a:t>the </a:t>
            </a:r>
            <a:r>
              <a:rPr sz="1200" spc="-5" dirty="0">
                <a:latin typeface="Times New Roman"/>
                <a:cs typeface="Times New Roman"/>
              </a:rPr>
              <a:t>selling </a:t>
            </a:r>
            <a:r>
              <a:rPr sz="1200" dirty="0">
                <a:latin typeface="Times New Roman"/>
                <a:cs typeface="Times New Roman"/>
              </a:rPr>
              <a:t>of </a:t>
            </a:r>
            <a:r>
              <a:rPr sz="1200" spc="-5" dirty="0">
                <a:latin typeface="Times New Roman"/>
                <a:cs typeface="Times New Roman"/>
              </a:rPr>
              <a:t>their </a:t>
            </a:r>
            <a:r>
              <a:rPr sz="1200" dirty="0">
                <a:latin typeface="Times New Roman"/>
                <a:cs typeface="Times New Roman"/>
              </a:rPr>
              <a:t>online </a:t>
            </a:r>
            <a:r>
              <a:rPr sz="1200" spc="-5" dirty="0">
                <a:latin typeface="Times New Roman"/>
                <a:cs typeface="Times New Roman"/>
              </a:rPr>
              <a:t>media</a:t>
            </a:r>
            <a:r>
              <a:rPr sz="1200" dirty="0">
                <a:latin typeface="Times New Roman"/>
                <a:cs typeface="Times New Roman"/>
              </a:rPr>
              <a:t> </a:t>
            </a:r>
            <a:r>
              <a:rPr sz="1200" spc="-5" dirty="0">
                <a:latin typeface="Times New Roman"/>
                <a:cs typeface="Times New Roman"/>
              </a:rPr>
              <a:t>space.</a:t>
            </a:r>
            <a:endParaRPr sz="1200">
              <a:latin typeface="Times New Roman"/>
              <a:cs typeface="Times New Roman"/>
            </a:endParaRPr>
          </a:p>
          <a:p>
            <a:pPr>
              <a:lnSpc>
                <a:spcPct val="100000"/>
              </a:lnSpc>
              <a:spcBef>
                <a:spcPts val="30"/>
              </a:spcBef>
            </a:pPr>
            <a:endParaRPr sz="1200">
              <a:latin typeface="Times New Roman"/>
              <a:cs typeface="Times New Roman"/>
            </a:endParaRPr>
          </a:p>
          <a:p>
            <a:pPr marL="279400" lvl="1" indent="-266700" algn="just">
              <a:lnSpc>
                <a:spcPct val="100000"/>
              </a:lnSpc>
              <a:buFont typeface="Times New Roman"/>
              <a:buAutoNum type="arabicPeriod" startAt="2"/>
              <a:tabLst>
                <a:tab pos="279400" algn="l"/>
              </a:tabLst>
            </a:pPr>
            <a:r>
              <a:rPr sz="1400" b="1" u="heavy" spc="-5" dirty="0">
                <a:uFill>
                  <a:solidFill>
                    <a:srgbClr val="000000"/>
                  </a:solidFill>
                </a:uFill>
                <a:latin typeface="Times New Roman"/>
                <a:cs typeface="Times New Roman"/>
              </a:rPr>
              <a:t>Porter’s Five Model Analysis of Digital Advertising</a:t>
            </a:r>
            <a:r>
              <a:rPr sz="1400" b="1" u="heavy"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Industry:</a:t>
            </a:r>
            <a:endParaRPr sz="1400">
              <a:latin typeface="Times New Roman"/>
              <a:cs typeface="Times New Roman"/>
            </a:endParaRPr>
          </a:p>
          <a:p>
            <a:pPr marL="12700" marR="6985" algn="just">
              <a:lnSpc>
                <a:spcPct val="143900"/>
              </a:lnSpc>
              <a:spcBef>
                <a:spcPts val="120"/>
              </a:spcBef>
            </a:pPr>
            <a:r>
              <a:rPr sz="1200" spc="-5" dirty="0">
                <a:latin typeface="Times New Roman"/>
                <a:cs typeface="Times New Roman"/>
              </a:rPr>
              <a:t>Porter’s model will help analysis </a:t>
            </a:r>
            <a:r>
              <a:rPr sz="1200" dirty="0">
                <a:latin typeface="Times New Roman"/>
                <a:cs typeface="Times New Roman"/>
              </a:rPr>
              <a:t>the </a:t>
            </a:r>
            <a:r>
              <a:rPr sz="1200" spc="-5" dirty="0">
                <a:latin typeface="Times New Roman"/>
                <a:cs typeface="Times New Roman"/>
              </a:rPr>
              <a:t>industry and understand where </a:t>
            </a:r>
            <a:r>
              <a:rPr sz="1200" dirty="0">
                <a:latin typeface="Times New Roman"/>
                <a:cs typeface="Times New Roman"/>
              </a:rPr>
              <a:t>the </a:t>
            </a:r>
            <a:r>
              <a:rPr sz="1200" spc="-5" dirty="0">
                <a:latin typeface="Times New Roman"/>
                <a:cs typeface="Times New Roman"/>
              </a:rPr>
              <a:t>power lies </a:t>
            </a:r>
            <a:r>
              <a:rPr sz="1200" dirty="0">
                <a:latin typeface="Times New Roman"/>
                <a:cs typeface="Times New Roman"/>
              </a:rPr>
              <a:t>in the </a:t>
            </a:r>
            <a:r>
              <a:rPr sz="1200" spc="-5" dirty="0">
                <a:latin typeface="Times New Roman"/>
                <a:cs typeface="Times New Roman"/>
              </a:rPr>
              <a:t>business. Here </a:t>
            </a:r>
            <a:r>
              <a:rPr sz="1200" dirty="0">
                <a:latin typeface="Times New Roman"/>
                <a:cs typeface="Times New Roman"/>
              </a:rPr>
              <a:t>I </a:t>
            </a:r>
            <a:r>
              <a:rPr sz="1200" spc="-5" dirty="0">
                <a:latin typeface="Times New Roman"/>
                <a:cs typeface="Times New Roman"/>
              </a:rPr>
              <a:t>am  </a:t>
            </a:r>
            <a:r>
              <a:rPr sz="1200" dirty="0">
                <a:latin typeface="Times New Roman"/>
                <a:cs typeface="Times New Roman"/>
              </a:rPr>
              <a:t>using </a:t>
            </a:r>
            <a:r>
              <a:rPr sz="1200" spc="-5" dirty="0">
                <a:latin typeface="Times New Roman"/>
                <a:cs typeface="Times New Roman"/>
              </a:rPr>
              <a:t>porter’s model </a:t>
            </a:r>
            <a:r>
              <a:rPr sz="1200" dirty="0">
                <a:latin typeface="Times New Roman"/>
                <a:cs typeface="Times New Roman"/>
              </a:rPr>
              <a:t>to </a:t>
            </a:r>
            <a:r>
              <a:rPr sz="1200" spc="-5" dirty="0">
                <a:latin typeface="Times New Roman"/>
                <a:cs typeface="Times New Roman"/>
              </a:rPr>
              <a:t>understand digital advertising industry </a:t>
            </a:r>
            <a:r>
              <a:rPr sz="1200" dirty="0">
                <a:latin typeface="Times New Roman"/>
                <a:cs typeface="Times New Roman"/>
              </a:rPr>
              <a:t>in </a:t>
            </a:r>
            <a:r>
              <a:rPr sz="1200" spc="-5" dirty="0">
                <a:latin typeface="Times New Roman"/>
                <a:cs typeface="Times New Roman"/>
              </a:rPr>
              <a:t>USA. Generally, </a:t>
            </a:r>
            <a:r>
              <a:rPr sz="1200" dirty="0">
                <a:latin typeface="Times New Roman"/>
                <a:cs typeface="Times New Roman"/>
              </a:rPr>
              <a:t>in the </a:t>
            </a:r>
            <a:r>
              <a:rPr sz="1200" spc="-5" dirty="0">
                <a:latin typeface="Times New Roman"/>
                <a:cs typeface="Times New Roman"/>
              </a:rPr>
              <a:t>American  advertising industry, contracts are </a:t>
            </a:r>
            <a:r>
              <a:rPr sz="1200" dirty="0">
                <a:latin typeface="Times New Roman"/>
                <a:cs typeface="Times New Roman"/>
              </a:rPr>
              <a:t>long </a:t>
            </a:r>
            <a:r>
              <a:rPr sz="1200" spc="-5" dirty="0">
                <a:latin typeface="Times New Roman"/>
                <a:cs typeface="Times New Roman"/>
              </a:rPr>
              <a:t>termed, and customers are likely </a:t>
            </a:r>
            <a:r>
              <a:rPr sz="1200" dirty="0">
                <a:latin typeface="Times New Roman"/>
                <a:cs typeface="Times New Roman"/>
              </a:rPr>
              <a:t>to </a:t>
            </a:r>
            <a:r>
              <a:rPr sz="1200" spc="-5" dirty="0">
                <a:latin typeface="Times New Roman"/>
                <a:cs typeface="Times New Roman"/>
              </a:rPr>
              <a:t>keep going back </a:t>
            </a:r>
            <a:r>
              <a:rPr sz="1200" dirty="0">
                <a:latin typeface="Times New Roman"/>
                <a:cs typeface="Times New Roman"/>
              </a:rPr>
              <a:t>to the </a:t>
            </a:r>
            <a:r>
              <a:rPr sz="1200" spc="-5" dirty="0">
                <a:latin typeface="Times New Roman"/>
                <a:cs typeface="Times New Roman"/>
              </a:rPr>
              <a:t>same  advertiser </a:t>
            </a:r>
            <a:r>
              <a:rPr sz="1200" dirty="0">
                <a:latin typeface="Times New Roman"/>
                <a:cs typeface="Times New Roman"/>
              </a:rPr>
              <a:t>so long </a:t>
            </a:r>
            <a:r>
              <a:rPr sz="1200" spc="-5" dirty="0">
                <a:latin typeface="Times New Roman"/>
                <a:cs typeface="Times New Roman"/>
              </a:rPr>
              <a:t>as results were obtained </a:t>
            </a:r>
            <a:r>
              <a:rPr sz="1200" dirty="0">
                <a:latin typeface="Times New Roman"/>
                <a:cs typeface="Times New Roman"/>
              </a:rPr>
              <a:t>the </a:t>
            </a:r>
            <a:r>
              <a:rPr sz="1200" spc="-5" dirty="0">
                <a:latin typeface="Times New Roman"/>
                <a:cs typeface="Times New Roman"/>
              </a:rPr>
              <a:t>first</a:t>
            </a:r>
            <a:r>
              <a:rPr sz="1200" spc="35" dirty="0">
                <a:latin typeface="Times New Roman"/>
                <a:cs typeface="Times New Roman"/>
              </a:rPr>
              <a:t> </a:t>
            </a:r>
            <a:r>
              <a:rPr sz="1200" spc="-5" dirty="0">
                <a:latin typeface="Times New Roman"/>
                <a:cs typeface="Times New Roman"/>
              </a:rPr>
              <a:t>time.</a:t>
            </a:r>
            <a:endParaRPr sz="1200">
              <a:latin typeface="Times New Roman"/>
              <a:cs typeface="Times New Roman"/>
            </a:endParaRPr>
          </a:p>
          <a:p>
            <a:pPr>
              <a:lnSpc>
                <a:spcPct val="100000"/>
              </a:lnSpc>
              <a:spcBef>
                <a:spcPts val="45"/>
              </a:spcBef>
            </a:pPr>
            <a:endParaRPr sz="1200">
              <a:latin typeface="Times New Roman"/>
              <a:cs typeface="Times New Roman"/>
            </a:endParaRPr>
          </a:p>
          <a:p>
            <a:pPr marL="469900" lvl="2" indent="-228600">
              <a:lnSpc>
                <a:spcPct val="100000"/>
              </a:lnSpc>
              <a:spcBef>
                <a:spcPts val="5"/>
              </a:spcBef>
              <a:buAutoNum type="arabicParenR"/>
              <a:tabLst>
                <a:tab pos="469900" algn="l"/>
              </a:tabLst>
            </a:pPr>
            <a:r>
              <a:rPr sz="1200" b="1" spc="-10" dirty="0">
                <a:latin typeface="Times New Roman"/>
                <a:cs typeface="Times New Roman"/>
              </a:rPr>
              <a:t>Threats </a:t>
            </a:r>
            <a:r>
              <a:rPr sz="1200" b="1" dirty="0">
                <a:latin typeface="Times New Roman"/>
                <a:cs typeface="Times New Roman"/>
              </a:rPr>
              <a:t>of </a:t>
            </a:r>
            <a:r>
              <a:rPr sz="1200" b="1" spc="-5" dirty="0">
                <a:latin typeface="Times New Roman"/>
                <a:cs typeface="Times New Roman"/>
              </a:rPr>
              <a:t>New</a:t>
            </a:r>
            <a:r>
              <a:rPr sz="1200" b="1" spc="5" dirty="0">
                <a:latin typeface="Times New Roman"/>
                <a:cs typeface="Times New Roman"/>
              </a:rPr>
              <a:t> </a:t>
            </a:r>
            <a:r>
              <a:rPr sz="1200" b="1" spc="-5" dirty="0">
                <a:latin typeface="Times New Roman"/>
                <a:cs typeface="Times New Roman"/>
              </a:rPr>
              <a:t>Entry</a:t>
            </a:r>
            <a:endParaRPr sz="1200">
              <a:latin typeface="Times New Roman"/>
              <a:cs typeface="Times New Roman"/>
            </a:endParaRPr>
          </a:p>
          <a:p>
            <a:pPr marL="698500" lvl="3" indent="-229235">
              <a:lnSpc>
                <a:spcPct val="100000"/>
              </a:lnSpc>
              <a:spcBef>
                <a:spcPts val="620"/>
              </a:spcBef>
              <a:buFont typeface="Wingdings"/>
              <a:buChar char=""/>
              <a:tabLst>
                <a:tab pos="698500" algn="l"/>
              </a:tabLst>
            </a:pPr>
            <a:r>
              <a:rPr sz="1200" spc="-5" dirty="0">
                <a:latin typeface="Times New Roman"/>
                <a:cs typeface="Times New Roman"/>
              </a:rPr>
              <a:t>Full service agencies have high demand </a:t>
            </a:r>
            <a:r>
              <a:rPr sz="1200" dirty="0">
                <a:latin typeface="Times New Roman"/>
                <a:cs typeface="Times New Roman"/>
              </a:rPr>
              <a:t>in</a:t>
            </a:r>
            <a:r>
              <a:rPr sz="1200" spc="50" dirty="0">
                <a:latin typeface="Times New Roman"/>
                <a:cs typeface="Times New Roman"/>
              </a:rPr>
              <a:t> </a:t>
            </a:r>
            <a:r>
              <a:rPr sz="1200" spc="-5" dirty="0">
                <a:latin typeface="Times New Roman"/>
                <a:cs typeface="Times New Roman"/>
              </a:rPr>
              <a:t>Market.</a:t>
            </a:r>
            <a:endParaRPr sz="1200">
              <a:latin typeface="Times New Roman"/>
              <a:cs typeface="Times New Roman"/>
            </a:endParaRPr>
          </a:p>
          <a:p>
            <a:pPr marL="698500" lvl="3" indent="-229235">
              <a:lnSpc>
                <a:spcPct val="100000"/>
              </a:lnSpc>
              <a:spcBef>
                <a:spcPts val="640"/>
              </a:spcBef>
              <a:buFont typeface="Wingdings"/>
              <a:buChar char=""/>
              <a:tabLst>
                <a:tab pos="698500" algn="l"/>
              </a:tabLst>
            </a:pPr>
            <a:r>
              <a:rPr sz="1200" spc="-5" dirty="0">
                <a:latin typeface="Times New Roman"/>
                <a:cs typeface="Times New Roman"/>
              </a:rPr>
              <a:t>Lack </a:t>
            </a:r>
            <a:r>
              <a:rPr sz="1200" dirty="0">
                <a:latin typeface="Times New Roman"/>
                <a:cs typeface="Times New Roman"/>
              </a:rPr>
              <a:t>of </a:t>
            </a:r>
            <a:r>
              <a:rPr sz="1200" spc="-5" dirty="0">
                <a:latin typeface="Times New Roman"/>
                <a:cs typeface="Times New Roman"/>
              </a:rPr>
              <a:t>getting efficient work force </a:t>
            </a:r>
            <a:r>
              <a:rPr sz="1200" dirty="0">
                <a:latin typeface="Times New Roman"/>
                <a:cs typeface="Times New Roman"/>
              </a:rPr>
              <a:t>is a </a:t>
            </a:r>
            <a:r>
              <a:rPr sz="1200" spc="-5" dirty="0">
                <a:latin typeface="Times New Roman"/>
                <a:cs typeface="Times New Roman"/>
              </a:rPr>
              <a:t>threat </a:t>
            </a:r>
            <a:r>
              <a:rPr sz="1200" dirty="0">
                <a:latin typeface="Times New Roman"/>
                <a:cs typeface="Times New Roman"/>
              </a:rPr>
              <a:t>in </a:t>
            </a:r>
            <a:r>
              <a:rPr sz="1200" spc="-5" dirty="0">
                <a:latin typeface="Times New Roman"/>
                <a:cs typeface="Times New Roman"/>
              </a:rPr>
              <a:t>digital</a:t>
            </a:r>
            <a:r>
              <a:rPr sz="1200" spc="55" dirty="0">
                <a:latin typeface="Times New Roman"/>
                <a:cs typeface="Times New Roman"/>
              </a:rPr>
              <a:t> </a:t>
            </a:r>
            <a:r>
              <a:rPr sz="1200" spc="-5" dirty="0">
                <a:latin typeface="Times New Roman"/>
                <a:cs typeface="Times New Roman"/>
              </a:rPr>
              <a:t>advertising.</a:t>
            </a:r>
            <a:endParaRPr sz="1200">
              <a:latin typeface="Times New Roman"/>
              <a:cs typeface="Times New Roman"/>
            </a:endParaRPr>
          </a:p>
          <a:p>
            <a:pPr marL="697865" marR="12700" lvl="3" indent="-228600">
              <a:lnSpc>
                <a:spcPts val="2080"/>
              </a:lnSpc>
              <a:spcBef>
                <a:spcPts val="160"/>
              </a:spcBef>
              <a:buFont typeface="Wingdings"/>
              <a:buChar char=""/>
              <a:tabLst>
                <a:tab pos="698500" algn="l"/>
              </a:tabLst>
            </a:pPr>
            <a:r>
              <a:rPr sz="1200" dirty="0">
                <a:latin typeface="Times New Roman"/>
                <a:cs typeface="Times New Roman"/>
              </a:rPr>
              <a:t>Cost of </a:t>
            </a:r>
            <a:r>
              <a:rPr sz="1200" spc="-5" dirty="0">
                <a:latin typeface="Times New Roman"/>
                <a:cs typeface="Times New Roman"/>
              </a:rPr>
              <a:t>setting </a:t>
            </a:r>
            <a:r>
              <a:rPr sz="1200" dirty="0">
                <a:latin typeface="Times New Roman"/>
                <a:cs typeface="Times New Roman"/>
              </a:rPr>
              <a:t>up a </a:t>
            </a:r>
            <a:r>
              <a:rPr sz="1200" spc="-5" dirty="0">
                <a:latin typeface="Times New Roman"/>
                <a:cs typeface="Times New Roman"/>
              </a:rPr>
              <a:t>digital agency </a:t>
            </a:r>
            <a:r>
              <a:rPr sz="1200" dirty="0">
                <a:latin typeface="Times New Roman"/>
                <a:cs typeface="Times New Roman"/>
              </a:rPr>
              <a:t>is </a:t>
            </a:r>
            <a:r>
              <a:rPr sz="1200" spc="-20" dirty="0">
                <a:latin typeface="Times New Roman"/>
                <a:cs typeface="Times New Roman"/>
              </a:rPr>
              <a:t>low. </a:t>
            </a:r>
            <a:r>
              <a:rPr sz="1200" spc="-5" dirty="0">
                <a:latin typeface="Times New Roman"/>
                <a:cs typeface="Times New Roman"/>
              </a:rPr>
              <a:t>But agencies need </a:t>
            </a:r>
            <a:r>
              <a:rPr sz="1200" dirty="0">
                <a:latin typeface="Times New Roman"/>
                <a:cs typeface="Times New Roman"/>
              </a:rPr>
              <a:t>to </a:t>
            </a:r>
            <a:r>
              <a:rPr sz="1200" spc="-5" dirty="0">
                <a:latin typeface="Times New Roman"/>
                <a:cs typeface="Times New Roman"/>
              </a:rPr>
              <a:t>invest </a:t>
            </a:r>
            <a:r>
              <a:rPr sz="1200" dirty="0">
                <a:latin typeface="Times New Roman"/>
                <a:cs typeface="Times New Roman"/>
              </a:rPr>
              <a:t>a </a:t>
            </a:r>
            <a:r>
              <a:rPr sz="1200" spc="-5" dirty="0">
                <a:latin typeface="Times New Roman"/>
                <a:cs typeface="Times New Roman"/>
              </a:rPr>
              <a:t>huge amount </a:t>
            </a:r>
            <a:r>
              <a:rPr sz="1200" dirty="0">
                <a:latin typeface="Times New Roman"/>
                <a:cs typeface="Times New Roman"/>
              </a:rPr>
              <a:t>in </a:t>
            </a:r>
            <a:r>
              <a:rPr sz="1200" spc="-5" dirty="0">
                <a:latin typeface="Times New Roman"/>
                <a:cs typeface="Times New Roman"/>
              </a:rPr>
              <a:t>backend  function </a:t>
            </a:r>
            <a:r>
              <a:rPr sz="1200" dirty="0">
                <a:latin typeface="Times New Roman"/>
                <a:cs typeface="Times New Roman"/>
              </a:rPr>
              <a:t>like</a:t>
            </a:r>
            <a:r>
              <a:rPr sz="1200" spc="-20" dirty="0">
                <a:latin typeface="Times New Roman"/>
                <a:cs typeface="Times New Roman"/>
              </a:rPr>
              <a:t> </a:t>
            </a:r>
            <a:r>
              <a:rPr sz="1200" spc="-10" dirty="0">
                <a:latin typeface="Times New Roman"/>
                <a:cs typeface="Times New Roman"/>
              </a:rPr>
              <a:t>technology.</a:t>
            </a:r>
            <a:endParaRPr sz="1200">
              <a:latin typeface="Times New Roman"/>
              <a:cs typeface="Times New Roman"/>
            </a:endParaRPr>
          </a:p>
          <a:p>
            <a:pPr marL="698500" lvl="3" indent="-229235">
              <a:lnSpc>
                <a:spcPct val="100000"/>
              </a:lnSpc>
              <a:spcBef>
                <a:spcPts val="440"/>
              </a:spcBef>
              <a:buFont typeface="Wingdings"/>
              <a:buChar char=""/>
              <a:tabLst>
                <a:tab pos="698500" algn="l"/>
              </a:tabLst>
            </a:pPr>
            <a:r>
              <a:rPr sz="1200" spc="-5" dirty="0">
                <a:latin typeface="Times New Roman"/>
                <a:cs typeface="Times New Roman"/>
              </a:rPr>
              <a:t>Getting</a:t>
            </a:r>
            <a:r>
              <a:rPr sz="1200" spc="204" dirty="0">
                <a:latin typeface="Times New Roman"/>
                <a:cs typeface="Times New Roman"/>
              </a:rPr>
              <a:t> </a:t>
            </a:r>
            <a:r>
              <a:rPr sz="1200" spc="-5" dirty="0">
                <a:latin typeface="Times New Roman"/>
                <a:cs typeface="Times New Roman"/>
              </a:rPr>
              <a:t>clients</a:t>
            </a:r>
            <a:r>
              <a:rPr sz="1200" spc="235" dirty="0">
                <a:latin typeface="Times New Roman"/>
                <a:cs typeface="Times New Roman"/>
              </a:rPr>
              <a:t> </a:t>
            </a:r>
            <a:r>
              <a:rPr sz="1200" dirty="0">
                <a:latin typeface="Times New Roman"/>
                <a:cs typeface="Times New Roman"/>
              </a:rPr>
              <a:t>in</a:t>
            </a:r>
            <a:r>
              <a:rPr sz="1200" spc="204" dirty="0">
                <a:latin typeface="Times New Roman"/>
                <a:cs typeface="Times New Roman"/>
              </a:rPr>
              <a:t> </a:t>
            </a:r>
            <a:r>
              <a:rPr sz="1200" dirty="0">
                <a:latin typeface="Times New Roman"/>
                <a:cs typeface="Times New Roman"/>
              </a:rPr>
              <a:t>the</a:t>
            </a:r>
            <a:r>
              <a:rPr sz="1200" spc="229" dirty="0">
                <a:latin typeface="Times New Roman"/>
                <a:cs typeface="Times New Roman"/>
              </a:rPr>
              <a:t> </a:t>
            </a:r>
            <a:r>
              <a:rPr sz="1200" spc="-5" dirty="0">
                <a:latin typeface="Times New Roman"/>
                <a:cs typeface="Times New Roman"/>
              </a:rPr>
              <a:t>initial</a:t>
            </a:r>
            <a:r>
              <a:rPr sz="1200" spc="215" dirty="0">
                <a:latin typeface="Times New Roman"/>
                <a:cs typeface="Times New Roman"/>
              </a:rPr>
              <a:t> </a:t>
            </a:r>
            <a:r>
              <a:rPr sz="1200" spc="-5" dirty="0">
                <a:latin typeface="Times New Roman"/>
                <a:cs typeface="Times New Roman"/>
              </a:rPr>
              <a:t>stage</a:t>
            </a:r>
            <a:r>
              <a:rPr sz="1200" spc="225" dirty="0">
                <a:latin typeface="Times New Roman"/>
                <a:cs typeface="Times New Roman"/>
              </a:rPr>
              <a:t> </a:t>
            </a:r>
            <a:r>
              <a:rPr sz="1200" dirty="0">
                <a:latin typeface="Times New Roman"/>
                <a:cs typeface="Times New Roman"/>
              </a:rPr>
              <a:t>is</a:t>
            </a:r>
            <a:r>
              <a:rPr sz="1200" spc="225" dirty="0">
                <a:latin typeface="Times New Roman"/>
                <a:cs typeface="Times New Roman"/>
              </a:rPr>
              <a:t> </a:t>
            </a:r>
            <a:r>
              <a:rPr sz="1200" dirty="0">
                <a:latin typeface="Times New Roman"/>
                <a:cs typeface="Times New Roman"/>
              </a:rPr>
              <a:t>a</a:t>
            </a:r>
            <a:r>
              <a:rPr sz="1200" spc="220" dirty="0">
                <a:latin typeface="Times New Roman"/>
                <a:cs typeface="Times New Roman"/>
              </a:rPr>
              <a:t> </a:t>
            </a:r>
            <a:r>
              <a:rPr sz="1200" dirty="0">
                <a:latin typeface="Times New Roman"/>
                <a:cs typeface="Times New Roman"/>
              </a:rPr>
              <a:t>bit</a:t>
            </a:r>
            <a:r>
              <a:rPr sz="1200" spc="220" dirty="0">
                <a:latin typeface="Times New Roman"/>
                <a:cs typeface="Times New Roman"/>
              </a:rPr>
              <a:t> </a:t>
            </a:r>
            <a:r>
              <a:rPr sz="1200" spc="-5" dirty="0">
                <a:latin typeface="Times New Roman"/>
                <a:cs typeface="Times New Roman"/>
              </a:rPr>
              <a:t>difficult,</a:t>
            </a:r>
            <a:r>
              <a:rPr sz="1200" spc="210" dirty="0">
                <a:latin typeface="Times New Roman"/>
                <a:cs typeface="Times New Roman"/>
              </a:rPr>
              <a:t> </a:t>
            </a:r>
            <a:r>
              <a:rPr sz="1200" spc="-5" dirty="0">
                <a:latin typeface="Times New Roman"/>
                <a:cs typeface="Times New Roman"/>
              </a:rPr>
              <a:t>because</a:t>
            </a:r>
            <a:r>
              <a:rPr sz="1200" spc="225" dirty="0">
                <a:latin typeface="Times New Roman"/>
                <a:cs typeface="Times New Roman"/>
              </a:rPr>
              <a:t> </a:t>
            </a:r>
            <a:r>
              <a:rPr sz="1200" spc="-5" dirty="0">
                <a:latin typeface="Times New Roman"/>
                <a:cs typeface="Times New Roman"/>
              </a:rPr>
              <a:t>clients</a:t>
            </a:r>
            <a:r>
              <a:rPr sz="1200" spc="225" dirty="0">
                <a:latin typeface="Times New Roman"/>
                <a:cs typeface="Times New Roman"/>
              </a:rPr>
              <a:t> </a:t>
            </a:r>
            <a:r>
              <a:rPr sz="1200" spc="-5" dirty="0">
                <a:latin typeface="Times New Roman"/>
                <a:cs typeface="Times New Roman"/>
              </a:rPr>
              <a:t>will</a:t>
            </a:r>
            <a:r>
              <a:rPr sz="1200" spc="225" dirty="0">
                <a:latin typeface="Times New Roman"/>
                <a:cs typeface="Times New Roman"/>
              </a:rPr>
              <a:t> </a:t>
            </a:r>
            <a:r>
              <a:rPr sz="1200" spc="-5" dirty="0">
                <a:latin typeface="Times New Roman"/>
                <a:cs typeface="Times New Roman"/>
              </a:rPr>
              <a:t>usually</a:t>
            </a:r>
            <a:r>
              <a:rPr sz="1200" spc="220" dirty="0">
                <a:latin typeface="Times New Roman"/>
                <a:cs typeface="Times New Roman"/>
              </a:rPr>
              <a:t> </a:t>
            </a:r>
            <a:r>
              <a:rPr sz="1200" dirty="0">
                <a:latin typeface="Times New Roman"/>
                <a:cs typeface="Times New Roman"/>
              </a:rPr>
              <a:t>look</a:t>
            </a:r>
            <a:r>
              <a:rPr sz="1200" spc="225" dirty="0">
                <a:latin typeface="Times New Roman"/>
                <a:cs typeface="Times New Roman"/>
              </a:rPr>
              <a:t> </a:t>
            </a:r>
            <a:r>
              <a:rPr sz="1200" dirty="0">
                <a:latin typeface="Times New Roman"/>
                <a:cs typeface="Times New Roman"/>
              </a:rPr>
              <a:t>the</a:t>
            </a:r>
            <a:r>
              <a:rPr sz="1200" spc="220" dirty="0">
                <a:latin typeface="Times New Roman"/>
                <a:cs typeface="Times New Roman"/>
              </a:rPr>
              <a:t> </a:t>
            </a:r>
            <a:r>
              <a:rPr sz="1200" spc="-5" dirty="0">
                <a:latin typeface="Times New Roman"/>
                <a:cs typeface="Times New Roman"/>
              </a:rPr>
              <a:t>past</a:t>
            </a:r>
            <a:endParaRPr sz="1200">
              <a:latin typeface="Times New Roman"/>
              <a:cs typeface="Times New Roman"/>
            </a:endParaRPr>
          </a:p>
          <a:p>
            <a:pPr marL="697865">
              <a:lnSpc>
                <a:spcPct val="100000"/>
              </a:lnSpc>
              <a:spcBef>
                <a:spcPts val="640"/>
              </a:spcBef>
            </a:pPr>
            <a:r>
              <a:rPr sz="1200" spc="-5" dirty="0">
                <a:latin typeface="Times New Roman"/>
                <a:cs typeface="Times New Roman"/>
              </a:rPr>
              <a:t>experience </a:t>
            </a:r>
            <a:r>
              <a:rPr sz="1200" dirty="0">
                <a:latin typeface="Times New Roman"/>
                <a:cs typeface="Times New Roman"/>
              </a:rPr>
              <a:t>of </a:t>
            </a:r>
            <a:r>
              <a:rPr sz="1200" spc="-10" dirty="0">
                <a:latin typeface="Times New Roman"/>
                <a:cs typeface="Times New Roman"/>
              </a:rPr>
              <a:t>agency.</a:t>
            </a:r>
            <a:endParaRPr sz="1200">
              <a:latin typeface="Times New Roman"/>
              <a:cs typeface="Times New Roman"/>
            </a:endParaRPr>
          </a:p>
          <a:p>
            <a:pPr marL="698500" lvl="3" indent="-229235">
              <a:lnSpc>
                <a:spcPct val="100000"/>
              </a:lnSpc>
              <a:spcBef>
                <a:spcPts val="620"/>
              </a:spcBef>
              <a:buFont typeface="Wingdings"/>
              <a:buChar char=""/>
              <a:tabLst>
                <a:tab pos="698500" algn="l"/>
              </a:tabLst>
            </a:pPr>
            <a:r>
              <a:rPr sz="1200" spc="-5" dirty="0">
                <a:latin typeface="Times New Roman"/>
                <a:cs typeface="Times New Roman"/>
              </a:rPr>
              <a:t>Government regulations </a:t>
            </a:r>
            <a:r>
              <a:rPr sz="1200" dirty="0">
                <a:latin typeface="Times New Roman"/>
                <a:cs typeface="Times New Roman"/>
              </a:rPr>
              <a:t>in the </a:t>
            </a:r>
            <a:r>
              <a:rPr sz="1200" spc="-5" dirty="0">
                <a:latin typeface="Times New Roman"/>
                <a:cs typeface="Times New Roman"/>
              </a:rPr>
              <a:t>digital advertising are </a:t>
            </a:r>
            <a:r>
              <a:rPr sz="1200" spc="-20" dirty="0">
                <a:latin typeface="Times New Roman"/>
                <a:cs typeface="Times New Roman"/>
              </a:rPr>
              <a:t>low. </a:t>
            </a:r>
            <a:r>
              <a:rPr sz="1200" spc="-5" dirty="0">
                <a:latin typeface="Times New Roman"/>
                <a:cs typeface="Times New Roman"/>
              </a:rPr>
              <a:t>While comparing with M&amp;E</a:t>
            </a:r>
            <a:r>
              <a:rPr sz="1200" spc="125" dirty="0">
                <a:latin typeface="Times New Roman"/>
                <a:cs typeface="Times New Roman"/>
              </a:rPr>
              <a:t> </a:t>
            </a:r>
            <a:r>
              <a:rPr sz="1200" spc="-10" dirty="0">
                <a:latin typeface="Times New Roman"/>
                <a:cs typeface="Times New Roman"/>
              </a:rPr>
              <a:t>industry.</a:t>
            </a:r>
            <a:endParaRPr sz="1200">
              <a:latin typeface="Times New Roman"/>
              <a:cs typeface="Times New Roman"/>
            </a:endParaRPr>
          </a:p>
          <a:p>
            <a:pPr marL="469900" lvl="2" indent="-228600">
              <a:lnSpc>
                <a:spcPct val="100000"/>
              </a:lnSpc>
              <a:spcBef>
                <a:spcPts val="640"/>
              </a:spcBef>
              <a:buAutoNum type="arabicParenR"/>
              <a:tabLst>
                <a:tab pos="469900" algn="l"/>
              </a:tabLst>
            </a:pPr>
            <a:r>
              <a:rPr sz="1200" b="1" spc="-5" dirty="0">
                <a:latin typeface="Times New Roman"/>
                <a:cs typeface="Times New Roman"/>
              </a:rPr>
              <a:t>Bargaining power </a:t>
            </a:r>
            <a:r>
              <a:rPr sz="1200" b="1" dirty="0">
                <a:latin typeface="Times New Roman"/>
                <a:cs typeface="Times New Roman"/>
              </a:rPr>
              <a:t>of</a:t>
            </a:r>
            <a:r>
              <a:rPr sz="1200" b="1" spc="-35" dirty="0">
                <a:latin typeface="Times New Roman"/>
                <a:cs typeface="Times New Roman"/>
              </a:rPr>
              <a:t> </a:t>
            </a:r>
            <a:r>
              <a:rPr sz="1200" b="1" spc="-5" dirty="0">
                <a:latin typeface="Times New Roman"/>
                <a:cs typeface="Times New Roman"/>
              </a:rPr>
              <a:t>suppliers</a:t>
            </a:r>
            <a:endParaRPr sz="1200">
              <a:latin typeface="Times New Roman"/>
              <a:cs typeface="Times New Roman"/>
            </a:endParaRPr>
          </a:p>
          <a:p>
            <a:pPr marL="697865" marR="11430" lvl="3" indent="-228600">
              <a:lnSpc>
                <a:spcPts val="2080"/>
              </a:lnSpc>
              <a:spcBef>
                <a:spcPts val="160"/>
              </a:spcBef>
              <a:buFont typeface="Wingdings"/>
              <a:buChar char=""/>
              <a:tabLst>
                <a:tab pos="698500" algn="l"/>
              </a:tabLst>
            </a:pPr>
            <a:r>
              <a:rPr sz="1200" spc="-5" dirty="0">
                <a:latin typeface="Times New Roman"/>
                <a:cs typeface="Times New Roman"/>
              </a:rPr>
              <a:t>Lot </a:t>
            </a:r>
            <a:r>
              <a:rPr sz="1200" dirty="0">
                <a:latin typeface="Times New Roman"/>
                <a:cs typeface="Times New Roman"/>
              </a:rPr>
              <a:t>of </a:t>
            </a:r>
            <a:r>
              <a:rPr sz="1200" spc="-5" dirty="0">
                <a:latin typeface="Times New Roman"/>
                <a:cs typeface="Times New Roman"/>
              </a:rPr>
              <a:t>suppliers are there, </a:t>
            </a:r>
            <a:r>
              <a:rPr sz="1200" dirty="0">
                <a:latin typeface="Times New Roman"/>
                <a:cs typeface="Times New Roman"/>
              </a:rPr>
              <a:t>but some </a:t>
            </a:r>
            <a:r>
              <a:rPr sz="1200" spc="-5" dirty="0">
                <a:latin typeface="Times New Roman"/>
                <a:cs typeface="Times New Roman"/>
              </a:rPr>
              <a:t>suppliers who have high reach and affinity will charge high  price for placing ads </a:t>
            </a:r>
            <a:r>
              <a:rPr sz="1200" dirty="0">
                <a:latin typeface="Times New Roman"/>
                <a:cs typeface="Times New Roman"/>
              </a:rPr>
              <a:t>in </a:t>
            </a:r>
            <a:r>
              <a:rPr sz="1200" spc="-5" dirty="0">
                <a:latin typeface="Times New Roman"/>
                <a:cs typeface="Times New Roman"/>
              </a:rPr>
              <a:t>their</a:t>
            </a:r>
            <a:r>
              <a:rPr sz="1200" spc="25" dirty="0">
                <a:latin typeface="Times New Roman"/>
                <a:cs typeface="Times New Roman"/>
              </a:rPr>
              <a:t> </a:t>
            </a:r>
            <a:r>
              <a:rPr sz="1200" spc="-5" dirty="0">
                <a:latin typeface="Times New Roman"/>
                <a:cs typeface="Times New Roman"/>
              </a:rPr>
              <a:t>portals.</a:t>
            </a:r>
            <a:endParaRPr sz="1200">
              <a:latin typeface="Times New Roman"/>
              <a:cs typeface="Times New Roman"/>
            </a:endParaRPr>
          </a:p>
          <a:p>
            <a:pPr marL="698500" lvl="3" indent="-229235">
              <a:lnSpc>
                <a:spcPct val="100000"/>
              </a:lnSpc>
              <a:spcBef>
                <a:spcPts val="440"/>
              </a:spcBef>
              <a:buFont typeface="Wingdings"/>
              <a:buChar char=""/>
              <a:tabLst>
                <a:tab pos="698500" algn="l"/>
              </a:tabLst>
            </a:pPr>
            <a:r>
              <a:rPr sz="1200" spc="-5" dirty="0">
                <a:latin typeface="Times New Roman"/>
                <a:cs typeface="Times New Roman"/>
              </a:rPr>
              <a:t>Real </a:t>
            </a:r>
            <a:r>
              <a:rPr sz="1200" dirty="0">
                <a:latin typeface="Times New Roman"/>
                <a:cs typeface="Times New Roman"/>
              </a:rPr>
              <a:t>time bidding </a:t>
            </a:r>
            <a:r>
              <a:rPr sz="1200" spc="-5" dirty="0">
                <a:latin typeface="Times New Roman"/>
                <a:cs typeface="Times New Roman"/>
              </a:rPr>
              <a:t>will lead </a:t>
            </a:r>
            <a:r>
              <a:rPr sz="1200" dirty="0">
                <a:latin typeface="Times New Roman"/>
                <a:cs typeface="Times New Roman"/>
              </a:rPr>
              <a:t>to </a:t>
            </a:r>
            <a:r>
              <a:rPr sz="1200" spc="-5" dirty="0">
                <a:latin typeface="Times New Roman"/>
                <a:cs typeface="Times New Roman"/>
              </a:rPr>
              <a:t>increase </a:t>
            </a:r>
            <a:r>
              <a:rPr sz="1200" dirty="0">
                <a:latin typeface="Times New Roman"/>
                <a:cs typeface="Times New Roman"/>
              </a:rPr>
              <a:t>the </a:t>
            </a:r>
            <a:r>
              <a:rPr sz="1200" spc="-5" dirty="0">
                <a:latin typeface="Times New Roman"/>
                <a:cs typeface="Times New Roman"/>
              </a:rPr>
              <a:t>demand </a:t>
            </a:r>
            <a:r>
              <a:rPr sz="1200" dirty="0">
                <a:latin typeface="Times New Roman"/>
                <a:cs typeface="Times New Roman"/>
              </a:rPr>
              <a:t>of some</a:t>
            </a:r>
            <a:r>
              <a:rPr sz="1200" spc="10" dirty="0">
                <a:latin typeface="Times New Roman"/>
                <a:cs typeface="Times New Roman"/>
              </a:rPr>
              <a:t> </a:t>
            </a:r>
            <a:r>
              <a:rPr sz="1200" spc="-5" dirty="0">
                <a:latin typeface="Times New Roman"/>
                <a:cs typeface="Times New Roman"/>
              </a:rPr>
              <a:t>portals.</a:t>
            </a:r>
            <a:endParaRPr sz="1200">
              <a:latin typeface="Times New Roman"/>
              <a:cs typeface="Times New Roman"/>
            </a:endParaRPr>
          </a:p>
          <a:p>
            <a:pPr marL="698500" lvl="3" indent="-229235">
              <a:lnSpc>
                <a:spcPct val="100000"/>
              </a:lnSpc>
              <a:spcBef>
                <a:spcPts val="640"/>
              </a:spcBef>
              <a:buFont typeface="Wingdings"/>
              <a:buChar char=""/>
              <a:tabLst>
                <a:tab pos="698500" algn="l"/>
              </a:tabLst>
            </a:pPr>
            <a:r>
              <a:rPr sz="1200" spc="-5" dirty="0">
                <a:latin typeface="Times New Roman"/>
                <a:cs typeface="Times New Roman"/>
              </a:rPr>
              <a:t>Bargaining power </a:t>
            </a:r>
            <a:r>
              <a:rPr sz="1200" dirty="0">
                <a:latin typeface="Times New Roman"/>
                <a:cs typeface="Times New Roman"/>
              </a:rPr>
              <a:t>of </a:t>
            </a:r>
            <a:r>
              <a:rPr sz="1200" spc="-5" dirty="0">
                <a:latin typeface="Times New Roman"/>
                <a:cs typeface="Times New Roman"/>
              </a:rPr>
              <a:t>suppliers, who provide data and information are very</a:t>
            </a:r>
            <a:r>
              <a:rPr sz="1200" spc="90" dirty="0">
                <a:latin typeface="Times New Roman"/>
                <a:cs typeface="Times New Roman"/>
              </a:rPr>
              <a:t> </a:t>
            </a:r>
            <a:r>
              <a:rPr sz="1200" spc="-5" dirty="0">
                <a:latin typeface="Times New Roman"/>
                <a:cs typeface="Times New Roman"/>
              </a:rPr>
              <a:t>high.</a:t>
            </a:r>
            <a:endParaRPr sz="1200">
              <a:latin typeface="Times New Roman"/>
              <a:cs typeface="Times New Roman"/>
            </a:endParaRPr>
          </a:p>
          <a:p>
            <a:pPr marL="698500" lvl="3" indent="-229235">
              <a:lnSpc>
                <a:spcPct val="100000"/>
              </a:lnSpc>
              <a:spcBef>
                <a:spcPts val="620"/>
              </a:spcBef>
              <a:buFont typeface="Wingdings"/>
              <a:buChar char=""/>
              <a:tabLst>
                <a:tab pos="698500" algn="l"/>
              </a:tabLst>
            </a:pPr>
            <a:r>
              <a:rPr sz="1200" spc="-5" dirty="0">
                <a:latin typeface="Times New Roman"/>
                <a:cs typeface="Times New Roman"/>
              </a:rPr>
              <a:t>Seasonal campaigns </a:t>
            </a:r>
            <a:r>
              <a:rPr sz="1200" dirty="0">
                <a:latin typeface="Times New Roman"/>
                <a:cs typeface="Times New Roman"/>
              </a:rPr>
              <a:t>put </a:t>
            </a:r>
            <a:r>
              <a:rPr sz="1200" spc="-5" dirty="0">
                <a:latin typeface="Times New Roman"/>
                <a:cs typeface="Times New Roman"/>
              </a:rPr>
              <a:t>pressure </a:t>
            </a:r>
            <a:r>
              <a:rPr sz="1200" dirty="0">
                <a:latin typeface="Times New Roman"/>
                <a:cs typeface="Times New Roman"/>
              </a:rPr>
              <a:t>on supply side to </a:t>
            </a:r>
            <a:r>
              <a:rPr sz="1200" spc="-5" dirty="0">
                <a:latin typeface="Times New Roman"/>
                <a:cs typeface="Times New Roman"/>
              </a:rPr>
              <a:t>charge</a:t>
            </a:r>
            <a:r>
              <a:rPr sz="1200" spc="15" dirty="0">
                <a:latin typeface="Times New Roman"/>
                <a:cs typeface="Times New Roman"/>
              </a:rPr>
              <a:t> </a:t>
            </a:r>
            <a:r>
              <a:rPr sz="1200" spc="-5" dirty="0">
                <a:latin typeface="Times New Roman"/>
                <a:cs typeface="Times New Roman"/>
              </a:rPr>
              <a:t>high.</a:t>
            </a:r>
            <a:endParaRPr sz="1200">
              <a:latin typeface="Times New Roman"/>
              <a:cs typeface="Times New Roman"/>
            </a:endParaRPr>
          </a:p>
          <a:p>
            <a:pPr marL="698500" lvl="3" indent="-229235">
              <a:lnSpc>
                <a:spcPct val="100000"/>
              </a:lnSpc>
              <a:spcBef>
                <a:spcPts val="640"/>
              </a:spcBef>
              <a:buFont typeface="Wingdings"/>
              <a:buChar char=""/>
              <a:tabLst>
                <a:tab pos="698500" algn="l"/>
              </a:tabLst>
            </a:pPr>
            <a:r>
              <a:rPr sz="1200" spc="-5" dirty="0">
                <a:latin typeface="Times New Roman"/>
                <a:cs typeface="Times New Roman"/>
              </a:rPr>
              <a:t>Employee </a:t>
            </a:r>
            <a:r>
              <a:rPr sz="1200" dirty="0">
                <a:latin typeface="Times New Roman"/>
                <a:cs typeface="Times New Roman"/>
              </a:rPr>
              <a:t>or </a:t>
            </a:r>
            <a:r>
              <a:rPr sz="1200" spc="-5" dirty="0">
                <a:latin typeface="Times New Roman"/>
                <a:cs typeface="Times New Roman"/>
              </a:rPr>
              <a:t>work force with proper knowledge </a:t>
            </a:r>
            <a:r>
              <a:rPr sz="1200" dirty="0">
                <a:latin typeface="Times New Roman"/>
                <a:cs typeface="Times New Roman"/>
              </a:rPr>
              <a:t>is</a:t>
            </a:r>
            <a:r>
              <a:rPr sz="1200" spc="40" dirty="0">
                <a:latin typeface="Times New Roman"/>
                <a:cs typeface="Times New Roman"/>
              </a:rPr>
              <a:t> </a:t>
            </a:r>
            <a:r>
              <a:rPr sz="1200" spc="-5" dirty="0">
                <a:latin typeface="Times New Roman"/>
                <a:cs typeface="Times New Roman"/>
              </a:rPr>
              <a:t>limited.</a:t>
            </a:r>
            <a:endParaRPr sz="1200">
              <a:latin typeface="Times New Roman"/>
              <a:cs typeface="Times New Roman"/>
            </a:endParaRPr>
          </a:p>
          <a:p>
            <a:pPr marL="469900" lvl="2" indent="-228600">
              <a:lnSpc>
                <a:spcPct val="100000"/>
              </a:lnSpc>
              <a:spcBef>
                <a:spcPts val="620"/>
              </a:spcBef>
              <a:buAutoNum type="arabicParenR"/>
              <a:tabLst>
                <a:tab pos="469900" algn="l"/>
              </a:tabLst>
            </a:pPr>
            <a:r>
              <a:rPr sz="1200" b="1" spc="-5" dirty="0">
                <a:latin typeface="Times New Roman"/>
                <a:cs typeface="Times New Roman"/>
              </a:rPr>
              <a:t>Bargaining power </a:t>
            </a:r>
            <a:r>
              <a:rPr sz="1200" b="1" dirty="0">
                <a:latin typeface="Times New Roman"/>
                <a:cs typeface="Times New Roman"/>
              </a:rPr>
              <a:t>of</a:t>
            </a:r>
            <a:r>
              <a:rPr sz="1200" b="1" spc="-35" dirty="0">
                <a:latin typeface="Times New Roman"/>
                <a:cs typeface="Times New Roman"/>
              </a:rPr>
              <a:t> </a:t>
            </a:r>
            <a:r>
              <a:rPr sz="1200" b="1" spc="-5" dirty="0">
                <a:latin typeface="Times New Roman"/>
                <a:cs typeface="Times New Roman"/>
              </a:rPr>
              <a:t>buyers</a:t>
            </a:r>
            <a:endParaRPr sz="1200">
              <a:latin typeface="Times New Roman"/>
              <a:cs typeface="Times New Roman"/>
            </a:endParaRPr>
          </a:p>
          <a:p>
            <a:pPr marL="698500" lvl="3" indent="-229235">
              <a:lnSpc>
                <a:spcPct val="100000"/>
              </a:lnSpc>
              <a:spcBef>
                <a:spcPts val="640"/>
              </a:spcBef>
              <a:buFont typeface="Wingdings"/>
              <a:buChar char=""/>
              <a:tabLst>
                <a:tab pos="698500" algn="l"/>
              </a:tabLst>
            </a:pPr>
            <a:r>
              <a:rPr sz="1200" spc="-5" dirty="0">
                <a:latin typeface="Times New Roman"/>
                <a:cs typeface="Times New Roman"/>
              </a:rPr>
              <a:t>Buyer are </a:t>
            </a:r>
            <a:r>
              <a:rPr sz="1200" dirty="0">
                <a:latin typeface="Times New Roman"/>
                <a:cs typeface="Times New Roman"/>
              </a:rPr>
              <a:t>the </a:t>
            </a:r>
            <a:r>
              <a:rPr sz="1200" spc="-5" dirty="0">
                <a:latin typeface="Times New Roman"/>
                <a:cs typeface="Times New Roman"/>
              </a:rPr>
              <a:t>clients </a:t>
            </a:r>
            <a:r>
              <a:rPr sz="1200" dirty="0">
                <a:latin typeface="Times New Roman"/>
                <a:cs typeface="Times New Roman"/>
              </a:rPr>
              <a:t>of </a:t>
            </a:r>
            <a:r>
              <a:rPr sz="1200" spc="-5" dirty="0">
                <a:latin typeface="Times New Roman"/>
                <a:cs typeface="Times New Roman"/>
              </a:rPr>
              <a:t>agencies, basically buyers are high idea</a:t>
            </a:r>
            <a:r>
              <a:rPr sz="1200" spc="80" dirty="0">
                <a:latin typeface="Times New Roman"/>
                <a:cs typeface="Times New Roman"/>
              </a:rPr>
              <a:t> </a:t>
            </a:r>
            <a:r>
              <a:rPr sz="1200" spc="-5" dirty="0">
                <a:latin typeface="Times New Roman"/>
                <a:cs typeface="Times New Roman"/>
              </a:rPr>
              <a:t>seekers.</a:t>
            </a:r>
            <a:endParaRPr sz="1200">
              <a:latin typeface="Times New Roman"/>
              <a:cs typeface="Times New Roman"/>
            </a:endParaRPr>
          </a:p>
          <a:p>
            <a:pPr marL="698500" lvl="3" indent="-229235">
              <a:lnSpc>
                <a:spcPct val="100000"/>
              </a:lnSpc>
              <a:spcBef>
                <a:spcPts val="620"/>
              </a:spcBef>
              <a:buFont typeface="Wingdings"/>
              <a:buChar char=""/>
              <a:tabLst>
                <a:tab pos="698500" algn="l"/>
              </a:tabLst>
            </a:pPr>
            <a:r>
              <a:rPr sz="1200" spc="-5" dirty="0">
                <a:latin typeface="Times New Roman"/>
                <a:cs typeface="Times New Roman"/>
              </a:rPr>
              <a:t>Clients will choose agencies which have good experience </a:t>
            </a:r>
            <a:r>
              <a:rPr sz="1200" dirty="0">
                <a:latin typeface="Times New Roman"/>
                <a:cs typeface="Times New Roman"/>
              </a:rPr>
              <a:t>in</a:t>
            </a:r>
            <a:r>
              <a:rPr sz="1200" spc="65" dirty="0">
                <a:latin typeface="Times New Roman"/>
                <a:cs typeface="Times New Roman"/>
              </a:rPr>
              <a:t> </a:t>
            </a:r>
            <a:r>
              <a:rPr sz="1200" spc="-10" dirty="0">
                <a:latin typeface="Times New Roman"/>
                <a:cs typeface="Times New Roman"/>
              </a:rPr>
              <a:t>industry.</a:t>
            </a:r>
            <a:endParaRPr sz="1200">
              <a:latin typeface="Times New Roman"/>
              <a:cs typeface="Times New Roman"/>
            </a:endParaRPr>
          </a:p>
          <a:p>
            <a:pPr marL="698500" lvl="3" indent="-229235">
              <a:lnSpc>
                <a:spcPct val="100000"/>
              </a:lnSpc>
              <a:spcBef>
                <a:spcPts val="640"/>
              </a:spcBef>
              <a:buFont typeface="Wingdings"/>
              <a:buChar char=""/>
              <a:tabLst>
                <a:tab pos="698500" algn="l"/>
              </a:tabLst>
            </a:pPr>
            <a:r>
              <a:rPr sz="1200" spc="-5" dirty="0">
                <a:latin typeface="Times New Roman"/>
                <a:cs typeface="Times New Roman"/>
              </a:rPr>
              <a:t>Clients </a:t>
            </a:r>
            <a:r>
              <a:rPr sz="1200" dirty="0">
                <a:latin typeface="Times New Roman"/>
                <a:cs typeface="Times New Roman"/>
              </a:rPr>
              <a:t>like long </a:t>
            </a:r>
            <a:r>
              <a:rPr sz="1200" spc="-5" dirty="0">
                <a:latin typeface="Times New Roman"/>
                <a:cs typeface="Times New Roman"/>
              </a:rPr>
              <a:t>term relationships with agencies, </a:t>
            </a:r>
            <a:r>
              <a:rPr sz="1200" dirty="0">
                <a:latin typeface="Times New Roman"/>
                <a:cs typeface="Times New Roman"/>
              </a:rPr>
              <a:t>so </a:t>
            </a:r>
            <a:r>
              <a:rPr sz="1200" spc="-5" dirty="0">
                <a:latin typeface="Times New Roman"/>
                <a:cs typeface="Times New Roman"/>
              </a:rPr>
              <a:t>they also try </a:t>
            </a:r>
            <a:r>
              <a:rPr sz="1200" dirty="0">
                <a:latin typeface="Times New Roman"/>
                <a:cs typeface="Times New Roman"/>
              </a:rPr>
              <a:t>to </a:t>
            </a:r>
            <a:r>
              <a:rPr sz="1200" spc="-5" dirty="0">
                <a:latin typeface="Times New Roman"/>
                <a:cs typeface="Times New Roman"/>
              </a:rPr>
              <a:t>adjust with</a:t>
            </a:r>
            <a:r>
              <a:rPr sz="1200" spc="90" dirty="0">
                <a:latin typeface="Times New Roman"/>
                <a:cs typeface="Times New Roman"/>
              </a:rPr>
              <a:t> </a:t>
            </a:r>
            <a:r>
              <a:rPr sz="1200" spc="-5" dirty="0">
                <a:latin typeface="Times New Roman"/>
                <a:cs typeface="Times New Roman"/>
              </a:rPr>
              <a:t>agencies.</a:t>
            </a:r>
            <a:endParaRPr sz="1200">
              <a:latin typeface="Times New Roman"/>
              <a:cs typeface="Times New Roman"/>
            </a:endParaRPr>
          </a:p>
          <a:p>
            <a:pPr marL="698500" lvl="3" indent="-229235">
              <a:lnSpc>
                <a:spcPct val="100000"/>
              </a:lnSpc>
              <a:spcBef>
                <a:spcPts val="765"/>
              </a:spcBef>
              <a:buSzPct val="116666"/>
              <a:buFont typeface="Wingdings"/>
              <a:buChar char=""/>
              <a:tabLst>
                <a:tab pos="698500" algn="l"/>
              </a:tabLst>
            </a:pPr>
            <a:r>
              <a:rPr sz="1200" spc="-5" dirty="0">
                <a:latin typeface="Times New Roman"/>
                <a:cs typeface="Times New Roman"/>
              </a:rPr>
              <a:t>Clients can ask agencies </a:t>
            </a:r>
            <a:r>
              <a:rPr sz="1200" dirty="0">
                <a:latin typeface="Times New Roman"/>
                <a:cs typeface="Times New Roman"/>
              </a:rPr>
              <a:t>to </a:t>
            </a:r>
            <a:r>
              <a:rPr sz="1200" spc="-5" dirty="0">
                <a:latin typeface="Times New Roman"/>
                <a:cs typeface="Times New Roman"/>
              </a:rPr>
              <a:t>change pattern </a:t>
            </a:r>
            <a:r>
              <a:rPr sz="1200" dirty="0">
                <a:latin typeface="Times New Roman"/>
                <a:cs typeface="Times New Roman"/>
              </a:rPr>
              <a:t>of </a:t>
            </a:r>
            <a:r>
              <a:rPr sz="1200" spc="-5" dirty="0">
                <a:latin typeface="Times New Roman"/>
                <a:cs typeface="Times New Roman"/>
              </a:rPr>
              <a:t>campaigns at any</a:t>
            </a:r>
            <a:r>
              <a:rPr sz="1200" spc="80" dirty="0">
                <a:latin typeface="Times New Roman"/>
                <a:cs typeface="Times New Roman"/>
              </a:rPr>
              <a:t> </a:t>
            </a:r>
            <a:r>
              <a:rPr sz="1200" spc="-5" dirty="0">
                <a:latin typeface="Times New Roman"/>
                <a:cs typeface="Times New Roman"/>
              </a:rPr>
              <a:t>time.</a:t>
            </a:r>
            <a:endParaRPr sz="1200">
              <a:latin typeface="Times New Roman"/>
              <a:cs typeface="Times New Roman"/>
            </a:endParaRPr>
          </a:p>
          <a:p>
            <a:pPr marL="697865" marR="7620" lvl="3" indent="-228600">
              <a:lnSpc>
                <a:spcPts val="2080"/>
              </a:lnSpc>
              <a:spcBef>
                <a:spcPts val="160"/>
              </a:spcBef>
              <a:buFont typeface="Wingdings"/>
              <a:buChar char=""/>
              <a:tabLst>
                <a:tab pos="698500" algn="l"/>
              </a:tabLst>
            </a:pPr>
            <a:r>
              <a:rPr sz="1200" spc="-5" dirty="0">
                <a:latin typeface="Times New Roman"/>
                <a:cs typeface="Times New Roman"/>
              </a:rPr>
              <a:t>Clients </a:t>
            </a:r>
            <a:r>
              <a:rPr sz="1200" dirty="0">
                <a:latin typeface="Times New Roman"/>
                <a:cs typeface="Times New Roman"/>
              </a:rPr>
              <a:t>like </a:t>
            </a:r>
            <a:r>
              <a:rPr sz="1200" spc="-15" dirty="0">
                <a:latin typeface="Times New Roman"/>
                <a:cs typeface="Times New Roman"/>
              </a:rPr>
              <a:t>MNC’s </a:t>
            </a:r>
            <a:r>
              <a:rPr sz="1200" spc="-5" dirty="0">
                <a:latin typeface="Times New Roman"/>
                <a:cs typeface="Times New Roman"/>
              </a:rPr>
              <a:t>have high power over agencies, </a:t>
            </a:r>
            <a:r>
              <a:rPr sz="1200" dirty="0">
                <a:latin typeface="Times New Roman"/>
                <a:cs typeface="Times New Roman"/>
              </a:rPr>
              <a:t>but </a:t>
            </a:r>
            <a:r>
              <a:rPr sz="1200" spc="-20" dirty="0">
                <a:latin typeface="Times New Roman"/>
                <a:cs typeface="Times New Roman"/>
              </a:rPr>
              <a:t>SME’s </a:t>
            </a:r>
            <a:r>
              <a:rPr sz="1200" spc="-5" dirty="0">
                <a:latin typeface="Times New Roman"/>
                <a:cs typeface="Times New Roman"/>
              </a:rPr>
              <a:t>will satisfy with performance </a:t>
            </a:r>
            <a:r>
              <a:rPr sz="1200" dirty="0">
                <a:latin typeface="Times New Roman"/>
                <a:cs typeface="Times New Roman"/>
              </a:rPr>
              <a:t>of  </a:t>
            </a:r>
            <a:r>
              <a:rPr sz="1200" spc="-5" dirty="0">
                <a:latin typeface="Times New Roman"/>
                <a:cs typeface="Times New Roman"/>
              </a:rPr>
              <a:t>agencies.</a:t>
            </a:r>
            <a:endParaRPr sz="1200">
              <a:latin typeface="Times New Roman"/>
              <a:cs typeface="Times New Roman"/>
            </a:endParaRPr>
          </a:p>
          <a:p>
            <a:pPr marL="698500" lvl="3" indent="-229235">
              <a:lnSpc>
                <a:spcPct val="100000"/>
              </a:lnSpc>
              <a:spcBef>
                <a:spcPts val="445"/>
              </a:spcBef>
              <a:buFont typeface="Wingdings"/>
              <a:buChar char=""/>
              <a:tabLst>
                <a:tab pos="698500" algn="l"/>
              </a:tabLst>
            </a:pPr>
            <a:r>
              <a:rPr sz="1200" spc="-5" dirty="0">
                <a:latin typeface="Times New Roman"/>
                <a:cs typeface="Times New Roman"/>
              </a:rPr>
              <a:t>Backward integration </a:t>
            </a:r>
            <a:r>
              <a:rPr sz="1200" dirty="0">
                <a:latin typeface="Times New Roman"/>
                <a:cs typeface="Times New Roman"/>
              </a:rPr>
              <a:t>by </a:t>
            </a:r>
            <a:r>
              <a:rPr sz="1200" spc="-5" dirty="0">
                <a:latin typeface="Times New Roman"/>
                <a:cs typeface="Times New Roman"/>
              </a:rPr>
              <a:t>buyers </a:t>
            </a:r>
            <a:r>
              <a:rPr sz="1200" dirty="0">
                <a:latin typeface="Times New Roman"/>
                <a:cs typeface="Times New Roman"/>
              </a:rPr>
              <a:t>is not</a:t>
            </a:r>
            <a:r>
              <a:rPr sz="1200" spc="20" dirty="0">
                <a:latin typeface="Times New Roman"/>
                <a:cs typeface="Times New Roman"/>
              </a:rPr>
              <a:t> </a:t>
            </a:r>
            <a:r>
              <a:rPr sz="1200" spc="-5" dirty="0">
                <a:latin typeface="Times New Roman"/>
                <a:cs typeface="Times New Roman"/>
              </a:rPr>
              <a:t>possible.</a:t>
            </a:r>
            <a:endParaRPr sz="1200">
              <a:latin typeface="Times New Roman"/>
              <a:cs typeface="Times New Roman"/>
            </a:endParaRPr>
          </a:p>
          <a:p>
            <a:pPr marL="469900" lvl="2" indent="-228600">
              <a:lnSpc>
                <a:spcPct val="100000"/>
              </a:lnSpc>
              <a:spcBef>
                <a:spcPts val="635"/>
              </a:spcBef>
              <a:buAutoNum type="arabicParenR"/>
              <a:tabLst>
                <a:tab pos="469900" algn="l"/>
              </a:tabLst>
            </a:pPr>
            <a:r>
              <a:rPr sz="1200" b="1" spc="-10" dirty="0">
                <a:latin typeface="Times New Roman"/>
                <a:cs typeface="Times New Roman"/>
              </a:rPr>
              <a:t>Threats </a:t>
            </a:r>
            <a:r>
              <a:rPr sz="1200" b="1" dirty="0">
                <a:latin typeface="Times New Roman"/>
                <a:cs typeface="Times New Roman"/>
              </a:rPr>
              <a:t>of </a:t>
            </a:r>
            <a:r>
              <a:rPr sz="1200" b="1" spc="-5" dirty="0">
                <a:latin typeface="Times New Roman"/>
                <a:cs typeface="Times New Roman"/>
              </a:rPr>
              <a:t>substitutes</a:t>
            </a:r>
            <a:endParaRPr sz="1200">
              <a:latin typeface="Times New Roman"/>
              <a:cs typeface="Times New Roman"/>
            </a:endParaRPr>
          </a:p>
          <a:p>
            <a:pPr marL="698500" lvl="3" indent="-229235">
              <a:lnSpc>
                <a:spcPct val="100000"/>
              </a:lnSpc>
              <a:spcBef>
                <a:spcPts val="625"/>
              </a:spcBef>
              <a:buFont typeface="Wingdings"/>
              <a:buChar char=""/>
              <a:tabLst>
                <a:tab pos="698500" algn="l"/>
              </a:tabLst>
            </a:pPr>
            <a:r>
              <a:rPr sz="1200" spc="-5" dirty="0">
                <a:latin typeface="Times New Roman"/>
                <a:cs typeface="Times New Roman"/>
              </a:rPr>
              <a:t>No. </a:t>
            </a:r>
            <a:r>
              <a:rPr sz="1200" dirty="0">
                <a:latin typeface="Times New Roman"/>
                <a:cs typeface="Times New Roman"/>
              </a:rPr>
              <a:t>of </a:t>
            </a:r>
            <a:r>
              <a:rPr sz="1200" spc="-5" dirty="0">
                <a:latin typeface="Times New Roman"/>
                <a:cs typeface="Times New Roman"/>
              </a:rPr>
              <a:t>substitutes </a:t>
            </a:r>
            <a:r>
              <a:rPr sz="1200" dirty="0">
                <a:latin typeface="Times New Roman"/>
                <a:cs typeface="Times New Roman"/>
              </a:rPr>
              <a:t>is </a:t>
            </a:r>
            <a:r>
              <a:rPr sz="1200" spc="-5" dirty="0">
                <a:latin typeface="Times New Roman"/>
                <a:cs typeface="Times New Roman"/>
              </a:rPr>
              <a:t>high, substitutes include Print media, </a:t>
            </a:r>
            <a:r>
              <a:rPr sz="1200" spc="-50" dirty="0">
                <a:latin typeface="Times New Roman"/>
                <a:cs typeface="Times New Roman"/>
              </a:rPr>
              <a:t>TV, </a:t>
            </a:r>
            <a:r>
              <a:rPr sz="1200" spc="-5" dirty="0">
                <a:latin typeface="Times New Roman"/>
                <a:cs typeface="Times New Roman"/>
              </a:rPr>
              <a:t>OOH and</a:t>
            </a:r>
            <a:r>
              <a:rPr sz="1200" spc="175" dirty="0">
                <a:latin typeface="Times New Roman"/>
                <a:cs typeface="Times New Roman"/>
              </a:rPr>
              <a:t> </a:t>
            </a:r>
            <a:r>
              <a:rPr sz="1200" spc="-5" dirty="0">
                <a:latin typeface="Times New Roman"/>
                <a:cs typeface="Times New Roman"/>
              </a:rPr>
              <a:t>Radio.</a:t>
            </a:r>
            <a:endParaRPr sz="1200">
              <a:latin typeface="Times New Roman"/>
              <a:cs typeface="Times New Roman"/>
            </a:endParaRPr>
          </a:p>
          <a:p>
            <a:pPr marL="698500" lvl="3" indent="-229235">
              <a:lnSpc>
                <a:spcPct val="100000"/>
              </a:lnSpc>
              <a:spcBef>
                <a:spcPts val="770"/>
              </a:spcBef>
              <a:buSzPct val="116666"/>
              <a:buFont typeface="Wingdings"/>
              <a:buChar char=""/>
              <a:tabLst>
                <a:tab pos="698500" algn="l"/>
              </a:tabLst>
            </a:pPr>
            <a:r>
              <a:rPr sz="1200" spc="-5" dirty="0">
                <a:latin typeface="Times New Roman"/>
                <a:cs typeface="Times New Roman"/>
              </a:rPr>
              <a:t>Substitutes are </a:t>
            </a:r>
            <a:r>
              <a:rPr sz="1200" dirty="0">
                <a:latin typeface="Times New Roman"/>
                <a:cs typeface="Times New Roman"/>
              </a:rPr>
              <a:t>too </a:t>
            </a:r>
            <a:r>
              <a:rPr sz="1200" spc="-5" dirty="0">
                <a:latin typeface="Times New Roman"/>
                <a:cs typeface="Times New Roman"/>
              </a:rPr>
              <a:t>popular among buyers. They had high demand </a:t>
            </a:r>
            <a:r>
              <a:rPr sz="1200" dirty="0">
                <a:latin typeface="Times New Roman"/>
                <a:cs typeface="Times New Roman"/>
              </a:rPr>
              <a:t>in </a:t>
            </a:r>
            <a:r>
              <a:rPr sz="1200" spc="-5" dirty="0">
                <a:latin typeface="Times New Roman"/>
                <a:cs typeface="Times New Roman"/>
              </a:rPr>
              <a:t>past</a:t>
            </a:r>
            <a:r>
              <a:rPr sz="1200" spc="125" dirty="0">
                <a:latin typeface="Times New Roman"/>
                <a:cs typeface="Times New Roman"/>
              </a:rPr>
              <a:t> </a:t>
            </a:r>
            <a:r>
              <a:rPr sz="1200" spc="-5" dirty="0">
                <a:latin typeface="Times New Roman"/>
                <a:cs typeface="Times New Roman"/>
              </a:rPr>
              <a:t>years.</a:t>
            </a:r>
            <a:endParaRPr sz="1200">
              <a:latin typeface="Times New Roman"/>
              <a:cs typeface="Times New Roman"/>
            </a:endParaRPr>
          </a:p>
        </p:txBody>
      </p:sp>
      <p:sp>
        <p:nvSpPr>
          <p:cNvPr id="3" name="object 3"/>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85820" y="879475"/>
            <a:ext cx="760730" cy="299720"/>
          </a:xfrm>
          <a:prstGeom prst="rect">
            <a:avLst/>
          </a:prstGeom>
        </p:spPr>
        <p:txBody>
          <a:bodyPr vert="horz" wrap="square" lIns="0" tIns="12700" rIns="0" bIns="0" rtlCol="0">
            <a:spAutoFit/>
          </a:bodyPr>
          <a:lstStyle/>
          <a:p>
            <a:pPr marL="12700">
              <a:lnSpc>
                <a:spcPct val="100000"/>
              </a:lnSpc>
              <a:spcBef>
                <a:spcPts val="100"/>
              </a:spcBef>
            </a:pPr>
            <a:r>
              <a:rPr sz="1800" b="1" u="heavy" spc="-5" dirty="0">
                <a:uFill>
                  <a:solidFill>
                    <a:srgbClr val="000000"/>
                  </a:solidFill>
                </a:uFill>
                <a:latin typeface="Times New Roman"/>
                <a:cs typeface="Times New Roman"/>
              </a:rPr>
              <a:t>INDE</a:t>
            </a:r>
            <a:r>
              <a:rPr sz="1800" b="1" u="heavy" dirty="0">
                <a:uFill>
                  <a:solidFill>
                    <a:srgbClr val="000000"/>
                  </a:solidFill>
                </a:uFill>
                <a:latin typeface="Times New Roman"/>
                <a:cs typeface="Times New Roman"/>
              </a:rPr>
              <a:t>X</a:t>
            </a:r>
            <a:endParaRPr sz="1800">
              <a:latin typeface="Times New Roman"/>
              <a:cs typeface="Times New Roman"/>
            </a:endParaRPr>
          </a:p>
        </p:txBody>
      </p:sp>
      <p:graphicFrame>
        <p:nvGraphicFramePr>
          <p:cNvPr id="3" name="object 3"/>
          <p:cNvGraphicFramePr>
            <a:graphicFrameLocks noGrp="1"/>
          </p:cNvGraphicFramePr>
          <p:nvPr/>
        </p:nvGraphicFramePr>
        <p:xfrm>
          <a:off x="1002791" y="1673225"/>
          <a:ext cx="5548629" cy="7653649"/>
        </p:xfrm>
        <a:graphic>
          <a:graphicData uri="http://schemas.openxmlformats.org/drawingml/2006/table">
            <a:tbl>
              <a:tblPr firstRow="1" bandRow="1">
                <a:tableStyleId>{2D5ABB26-0587-4C30-8999-92F81FD0307C}</a:tableStyleId>
              </a:tblPr>
              <a:tblGrid>
                <a:gridCol w="730250">
                  <a:extLst>
                    <a:ext uri="{9D8B030D-6E8A-4147-A177-3AD203B41FA5}">
                      <a16:colId xmlns:a16="http://schemas.microsoft.com/office/drawing/2014/main" val="20000"/>
                    </a:ext>
                  </a:extLst>
                </a:gridCol>
                <a:gridCol w="4088129">
                  <a:extLst>
                    <a:ext uri="{9D8B030D-6E8A-4147-A177-3AD203B41FA5}">
                      <a16:colId xmlns:a16="http://schemas.microsoft.com/office/drawing/2014/main" val="20001"/>
                    </a:ext>
                  </a:extLst>
                </a:gridCol>
                <a:gridCol w="730250">
                  <a:extLst>
                    <a:ext uri="{9D8B030D-6E8A-4147-A177-3AD203B41FA5}">
                      <a16:colId xmlns:a16="http://schemas.microsoft.com/office/drawing/2014/main" val="20002"/>
                    </a:ext>
                  </a:extLst>
                </a:gridCol>
              </a:tblGrid>
              <a:tr h="747395">
                <a:tc>
                  <a:txBody>
                    <a:bodyPr/>
                    <a:lstStyle/>
                    <a:p>
                      <a:pPr>
                        <a:lnSpc>
                          <a:spcPct val="100000"/>
                        </a:lnSpc>
                        <a:spcBef>
                          <a:spcPts val="5"/>
                        </a:spcBef>
                      </a:pPr>
                      <a:endParaRPr sz="1350">
                        <a:latin typeface="Times New Roman"/>
                        <a:cs typeface="Times New Roman"/>
                      </a:endParaRPr>
                    </a:p>
                    <a:p>
                      <a:pPr marL="1270" algn="ctr">
                        <a:lnSpc>
                          <a:spcPct val="100000"/>
                        </a:lnSpc>
                      </a:pPr>
                      <a:r>
                        <a:rPr sz="1400" b="1" u="sng" dirty="0">
                          <a:uFill>
                            <a:solidFill>
                              <a:srgbClr val="000000"/>
                            </a:solidFill>
                          </a:uFill>
                          <a:latin typeface="Carlito"/>
                          <a:cs typeface="Carlito"/>
                        </a:rPr>
                        <a:t>SR.</a:t>
                      </a:r>
                      <a:r>
                        <a:rPr sz="1400" b="1" u="sng" spc="-30" dirty="0">
                          <a:uFill>
                            <a:solidFill>
                              <a:srgbClr val="000000"/>
                            </a:solidFill>
                          </a:uFill>
                          <a:latin typeface="Carlito"/>
                          <a:cs typeface="Carlito"/>
                        </a:rPr>
                        <a:t> </a:t>
                      </a:r>
                      <a:r>
                        <a:rPr sz="1400" b="1" u="sng" spc="-5" dirty="0">
                          <a:uFill>
                            <a:solidFill>
                              <a:srgbClr val="000000"/>
                            </a:solidFill>
                          </a:uFill>
                          <a:latin typeface="Carlito"/>
                          <a:cs typeface="Carlito"/>
                        </a:rPr>
                        <a:t>NO.</a:t>
                      </a:r>
                      <a:endParaRPr sz="1400">
                        <a:latin typeface="Carlito"/>
                        <a:cs typeface="Carlito"/>
                      </a:endParaRPr>
                    </a:p>
                  </a:txBody>
                  <a:tcPr marL="0" marR="0" marT="6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5"/>
                        </a:spcBef>
                      </a:pPr>
                      <a:endParaRPr sz="1350" dirty="0">
                        <a:latin typeface="Times New Roman"/>
                        <a:cs typeface="Times New Roman"/>
                      </a:endParaRPr>
                    </a:p>
                    <a:p>
                      <a:pPr marL="67945">
                        <a:lnSpc>
                          <a:spcPct val="100000"/>
                        </a:lnSpc>
                      </a:pPr>
                      <a:r>
                        <a:rPr sz="1400" b="1" u="sng" dirty="0">
                          <a:uFill>
                            <a:solidFill>
                              <a:srgbClr val="000000"/>
                            </a:solidFill>
                          </a:uFill>
                          <a:latin typeface="Carlito"/>
                          <a:cs typeface="Carlito"/>
                        </a:rPr>
                        <a:t>NAME OF THE</a:t>
                      </a:r>
                      <a:r>
                        <a:rPr sz="1400" b="1" u="sng" spc="-40" dirty="0">
                          <a:uFill>
                            <a:solidFill>
                              <a:srgbClr val="000000"/>
                            </a:solidFill>
                          </a:uFill>
                          <a:latin typeface="Carlito"/>
                          <a:cs typeface="Carlito"/>
                        </a:rPr>
                        <a:t> </a:t>
                      </a:r>
                      <a:r>
                        <a:rPr sz="1400" b="1" u="sng" spc="-5" dirty="0">
                          <a:uFill>
                            <a:solidFill>
                              <a:srgbClr val="000000"/>
                            </a:solidFill>
                          </a:uFill>
                          <a:latin typeface="Carlito"/>
                          <a:cs typeface="Carlito"/>
                        </a:rPr>
                        <a:t>TOPIC</a:t>
                      </a:r>
                      <a:endParaRPr sz="1400" dirty="0">
                        <a:latin typeface="Carlito"/>
                        <a:cs typeface="Carlito"/>
                      </a:endParaRPr>
                    </a:p>
                  </a:txBody>
                  <a:tcPr marL="0" marR="0" marT="6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22885" marR="154940" indent="-58419">
                        <a:lnSpc>
                          <a:spcPct val="109300"/>
                        </a:lnSpc>
                        <a:spcBef>
                          <a:spcPts val="475"/>
                        </a:spcBef>
                      </a:pPr>
                      <a:r>
                        <a:rPr sz="1400" b="1" u="sng" spc="-5" dirty="0">
                          <a:uFill>
                            <a:solidFill>
                              <a:srgbClr val="000000"/>
                            </a:solidFill>
                          </a:uFill>
                          <a:latin typeface="Carlito"/>
                          <a:cs typeface="Carlito"/>
                        </a:rPr>
                        <a:t>P</a:t>
                      </a:r>
                      <a:r>
                        <a:rPr sz="1400" b="1" u="sng" dirty="0">
                          <a:uFill>
                            <a:solidFill>
                              <a:srgbClr val="000000"/>
                            </a:solidFill>
                          </a:uFill>
                          <a:latin typeface="Carlito"/>
                          <a:cs typeface="Carlito"/>
                        </a:rPr>
                        <a:t>A</a:t>
                      </a:r>
                      <a:r>
                        <a:rPr sz="1400" b="1" u="sng" spc="-10" dirty="0">
                          <a:uFill>
                            <a:solidFill>
                              <a:srgbClr val="000000"/>
                            </a:solidFill>
                          </a:uFill>
                          <a:latin typeface="Carlito"/>
                          <a:cs typeface="Carlito"/>
                        </a:rPr>
                        <a:t>G</a:t>
                      </a:r>
                      <a:r>
                        <a:rPr sz="1400" b="1" u="sng" dirty="0">
                          <a:uFill>
                            <a:solidFill>
                              <a:srgbClr val="000000"/>
                            </a:solidFill>
                          </a:uFill>
                          <a:latin typeface="Carlito"/>
                          <a:cs typeface="Carlito"/>
                        </a:rPr>
                        <a:t>E </a:t>
                      </a:r>
                      <a:r>
                        <a:rPr sz="1400" b="1" dirty="0">
                          <a:latin typeface="Carlito"/>
                          <a:cs typeface="Carlito"/>
                        </a:rPr>
                        <a:t> </a:t>
                      </a:r>
                      <a:r>
                        <a:rPr sz="1400" b="1" u="sng" spc="-5" dirty="0">
                          <a:uFill>
                            <a:solidFill>
                              <a:srgbClr val="000000"/>
                            </a:solidFill>
                          </a:uFill>
                          <a:latin typeface="Carlito"/>
                          <a:cs typeface="Carlito"/>
                        </a:rPr>
                        <a:t>NO.</a:t>
                      </a:r>
                      <a:endParaRPr sz="1400">
                        <a:latin typeface="Carlito"/>
                        <a:cs typeface="Carlito"/>
                      </a:endParaRPr>
                    </a:p>
                  </a:txBody>
                  <a:tcPr marL="0" marR="0" marT="603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398144">
                <a:tc>
                  <a:txBody>
                    <a:bodyPr/>
                    <a:lstStyle/>
                    <a:p>
                      <a:pPr algn="ctr">
                        <a:lnSpc>
                          <a:spcPct val="100000"/>
                        </a:lnSpc>
                        <a:spcBef>
                          <a:spcPts val="185"/>
                        </a:spcBef>
                      </a:pPr>
                      <a:r>
                        <a:rPr sz="1400" b="1" u="sng" dirty="0">
                          <a:uFill>
                            <a:solidFill>
                              <a:srgbClr val="000000"/>
                            </a:solidFill>
                          </a:uFill>
                          <a:latin typeface="Carlito"/>
                          <a:cs typeface="Carlito"/>
                        </a:rPr>
                        <a:t>1</a:t>
                      </a:r>
                      <a:endParaRPr sz="1400">
                        <a:latin typeface="Carlito"/>
                        <a:cs typeface="Carlito"/>
                      </a:endParaRPr>
                    </a:p>
                  </a:txBody>
                  <a:tcPr marL="0" marR="0" marT="234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70"/>
                        </a:spcBef>
                      </a:pPr>
                      <a:r>
                        <a:rPr sz="1600" b="1" u="heavy" spc="-5" dirty="0">
                          <a:uFill>
                            <a:solidFill>
                              <a:srgbClr val="000000"/>
                            </a:solidFill>
                          </a:uFill>
                          <a:latin typeface="Times New Roman"/>
                          <a:cs typeface="Times New Roman"/>
                        </a:rPr>
                        <a:t>Executive</a:t>
                      </a:r>
                      <a:r>
                        <a:rPr sz="1600" b="1" u="heavy" spc="-10"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Summary</a:t>
                      </a:r>
                      <a:endParaRPr sz="1600" dirty="0">
                        <a:latin typeface="Times New Roman"/>
                        <a:cs typeface="Times New Roman"/>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70" algn="ctr">
                        <a:lnSpc>
                          <a:spcPct val="100000"/>
                        </a:lnSpc>
                        <a:spcBef>
                          <a:spcPts val="185"/>
                        </a:spcBef>
                      </a:pPr>
                      <a:r>
                        <a:rPr sz="1400" b="1" u="sng" dirty="0">
                          <a:uFill>
                            <a:solidFill>
                              <a:srgbClr val="000000"/>
                            </a:solidFill>
                          </a:uFill>
                          <a:latin typeface="Carlito"/>
                          <a:cs typeface="Carlito"/>
                        </a:rPr>
                        <a:t>6</a:t>
                      </a:r>
                      <a:endParaRPr sz="1400">
                        <a:latin typeface="Carlito"/>
                        <a:cs typeface="Carlito"/>
                      </a:endParaRPr>
                    </a:p>
                  </a:txBody>
                  <a:tcPr marL="0" marR="0" marT="234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398145">
                <a:tc>
                  <a:txBody>
                    <a:bodyPr/>
                    <a:lstStyle/>
                    <a:p>
                      <a:pPr algn="ctr">
                        <a:lnSpc>
                          <a:spcPct val="100000"/>
                        </a:lnSpc>
                        <a:spcBef>
                          <a:spcPts val="180"/>
                        </a:spcBef>
                      </a:pPr>
                      <a:r>
                        <a:rPr sz="1400" b="1" u="sng" dirty="0">
                          <a:uFill>
                            <a:solidFill>
                              <a:srgbClr val="000000"/>
                            </a:solidFill>
                          </a:uFill>
                          <a:latin typeface="Carlito"/>
                          <a:cs typeface="Carlito"/>
                        </a:rPr>
                        <a:t>2</a:t>
                      </a:r>
                      <a:endParaRPr sz="1400">
                        <a:latin typeface="Carlito"/>
                        <a:cs typeface="Carlito"/>
                      </a:endParaRPr>
                    </a:p>
                  </a:txBody>
                  <a:tcPr marL="0" marR="0" marT="2286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65"/>
                        </a:spcBef>
                      </a:pPr>
                      <a:r>
                        <a:rPr sz="1600" b="1" u="heavy" spc="-5" dirty="0">
                          <a:uFill>
                            <a:solidFill>
                              <a:srgbClr val="000000"/>
                            </a:solidFill>
                          </a:uFill>
                          <a:latin typeface="Times New Roman"/>
                          <a:cs typeface="Times New Roman"/>
                        </a:rPr>
                        <a:t>Introduction</a:t>
                      </a:r>
                      <a:endParaRPr sz="1600" dirty="0">
                        <a:latin typeface="Times New Roman"/>
                        <a:cs typeface="Times New Roman"/>
                      </a:endParaRPr>
                    </a:p>
                  </a:txBody>
                  <a:tcPr marL="0" marR="0" marT="825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70" algn="ctr">
                        <a:lnSpc>
                          <a:spcPct val="100000"/>
                        </a:lnSpc>
                        <a:spcBef>
                          <a:spcPts val="180"/>
                        </a:spcBef>
                      </a:pPr>
                      <a:r>
                        <a:rPr sz="1400" b="1" u="sng" dirty="0">
                          <a:uFill>
                            <a:solidFill>
                              <a:srgbClr val="000000"/>
                            </a:solidFill>
                          </a:uFill>
                          <a:latin typeface="Carlito"/>
                          <a:cs typeface="Carlito"/>
                        </a:rPr>
                        <a:t>7</a:t>
                      </a:r>
                      <a:endParaRPr sz="1400">
                        <a:latin typeface="Carlito"/>
                        <a:cs typeface="Carlito"/>
                      </a:endParaRPr>
                    </a:p>
                  </a:txBody>
                  <a:tcPr marL="0" marR="0" marT="2286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398145">
                <a:tc>
                  <a:txBody>
                    <a:bodyPr/>
                    <a:lstStyle/>
                    <a:p>
                      <a:pPr algn="ctr">
                        <a:lnSpc>
                          <a:spcPct val="100000"/>
                        </a:lnSpc>
                        <a:spcBef>
                          <a:spcPts val="175"/>
                        </a:spcBef>
                      </a:pPr>
                      <a:r>
                        <a:rPr sz="1400" b="1" u="sng" dirty="0">
                          <a:uFill>
                            <a:solidFill>
                              <a:srgbClr val="000000"/>
                            </a:solidFill>
                          </a:uFill>
                          <a:latin typeface="Carlito"/>
                          <a:cs typeface="Carlito"/>
                        </a:rPr>
                        <a:t>3</a:t>
                      </a:r>
                      <a:endParaRPr sz="1400">
                        <a:latin typeface="Carlito"/>
                        <a:cs typeface="Carlito"/>
                      </a:endParaRPr>
                    </a:p>
                  </a:txBody>
                  <a:tcPr marL="0" marR="0" marT="222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60"/>
                        </a:spcBef>
                      </a:pPr>
                      <a:r>
                        <a:rPr sz="1600" b="1" u="heavy" spc="-5" dirty="0">
                          <a:uFill>
                            <a:solidFill>
                              <a:srgbClr val="000000"/>
                            </a:solidFill>
                          </a:uFill>
                          <a:latin typeface="Times New Roman"/>
                          <a:cs typeface="Times New Roman"/>
                        </a:rPr>
                        <a:t>Research</a:t>
                      </a:r>
                      <a:r>
                        <a:rPr sz="1600" b="1" u="heavy"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Methodology</a:t>
                      </a:r>
                      <a:endParaRPr sz="1600" dirty="0">
                        <a:latin typeface="Times New Roman"/>
                        <a:cs typeface="Times New Roman"/>
                      </a:endParaRPr>
                    </a:p>
                  </a:txBody>
                  <a:tcPr marL="0" marR="0" marT="76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75"/>
                        </a:spcBef>
                      </a:pPr>
                      <a:r>
                        <a:rPr sz="1400" b="1" u="sng" dirty="0">
                          <a:uFill>
                            <a:solidFill>
                              <a:srgbClr val="000000"/>
                            </a:solidFill>
                          </a:uFill>
                          <a:latin typeface="Carlito"/>
                          <a:cs typeface="Carlito"/>
                        </a:rPr>
                        <a:t>12</a:t>
                      </a:r>
                      <a:endParaRPr sz="1400">
                        <a:latin typeface="Carlito"/>
                        <a:cs typeface="Carlito"/>
                      </a:endParaRPr>
                    </a:p>
                  </a:txBody>
                  <a:tcPr marL="0" marR="0" marT="222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398145">
                <a:tc>
                  <a:txBody>
                    <a:bodyPr/>
                    <a:lstStyle/>
                    <a:p>
                      <a:pPr algn="ctr">
                        <a:lnSpc>
                          <a:spcPct val="100000"/>
                        </a:lnSpc>
                        <a:spcBef>
                          <a:spcPts val="175"/>
                        </a:spcBef>
                      </a:pPr>
                      <a:r>
                        <a:rPr sz="1400" b="1" u="sng" dirty="0">
                          <a:uFill>
                            <a:solidFill>
                              <a:srgbClr val="000000"/>
                            </a:solidFill>
                          </a:uFill>
                          <a:latin typeface="Carlito"/>
                          <a:cs typeface="Carlito"/>
                        </a:rPr>
                        <a:t>4</a:t>
                      </a:r>
                      <a:endParaRPr sz="1400">
                        <a:latin typeface="Carlito"/>
                        <a:cs typeface="Carlito"/>
                      </a:endParaRPr>
                    </a:p>
                  </a:txBody>
                  <a:tcPr marL="0" marR="0" marT="222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60"/>
                        </a:spcBef>
                      </a:pPr>
                      <a:r>
                        <a:rPr sz="1600" b="1" u="heavy" spc="-5" dirty="0">
                          <a:uFill>
                            <a:solidFill>
                              <a:srgbClr val="000000"/>
                            </a:solidFill>
                          </a:uFill>
                          <a:latin typeface="Times New Roman"/>
                          <a:cs typeface="Times New Roman"/>
                        </a:rPr>
                        <a:t>Data Collection</a:t>
                      </a:r>
                      <a:endParaRPr sz="1600" dirty="0">
                        <a:latin typeface="Times New Roman"/>
                        <a:cs typeface="Times New Roman"/>
                      </a:endParaRPr>
                    </a:p>
                  </a:txBody>
                  <a:tcPr marL="0" marR="0" marT="76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75"/>
                        </a:spcBef>
                      </a:pPr>
                      <a:r>
                        <a:rPr sz="1400" b="1" u="sng" dirty="0">
                          <a:uFill>
                            <a:solidFill>
                              <a:srgbClr val="000000"/>
                            </a:solidFill>
                          </a:uFill>
                          <a:latin typeface="Carlito"/>
                          <a:cs typeface="Carlito"/>
                        </a:rPr>
                        <a:t>13</a:t>
                      </a:r>
                      <a:endParaRPr sz="1400">
                        <a:latin typeface="Carlito"/>
                        <a:cs typeface="Carlito"/>
                      </a:endParaRPr>
                    </a:p>
                  </a:txBody>
                  <a:tcPr marL="0" marR="0" marT="222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398144">
                <a:tc>
                  <a:txBody>
                    <a:bodyPr/>
                    <a:lstStyle/>
                    <a:p>
                      <a:pPr algn="ctr">
                        <a:lnSpc>
                          <a:spcPct val="100000"/>
                        </a:lnSpc>
                        <a:spcBef>
                          <a:spcPts val="185"/>
                        </a:spcBef>
                      </a:pPr>
                      <a:r>
                        <a:rPr sz="1400" b="1" u="sng" dirty="0">
                          <a:uFill>
                            <a:solidFill>
                              <a:srgbClr val="000000"/>
                            </a:solidFill>
                          </a:uFill>
                          <a:latin typeface="Carlito"/>
                          <a:cs typeface="Carlito"/>
                        </a:rPr>
                        <a:t>5</a:t>
                      </a:r>
                      <a:endParaRPr sz="1400">
                        <a:latin typeface="Carlito"/>
                        <a:cs typeface="Carlito"/>
                      </a:endParaRPr>
                    </a:p>
                  </a:txBody>
                  <a:tcPr marL="0" marR="0" marT="234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65"/>
                        </a:spcBef>
                      </a:pPr>
                      <a:r>
                        <a:rPr sz="1600" b="1" u="heavy" spc="-5" dirty="0">
                          <a:uFill>
                            <a:solidFill>
                              <a:srgbClr val="000000"/>
                            </a:solidFill>
                          </a:uFill>
                          <a:latin typeface="Times New Roman"/>
                          <a:cs typeface="Times New Roman"/>
                        </a:rPr>
                        <a:t>Company Profile</a:t>
                      </a:r>
                      <a:endParaRPr sz="1600">
                        <a:latin typeface="Times New Roman"/>
                        <a:cs typeface="Times New Roman"/>
                      </a:endParaRPr>
                    </a:p>
                  </a:txBody>
                  <a:tcPr marL="0" marR="0" marT="825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85"/>
                        </a:spcBef>
                      </a:pPr>
                      <a:r>
                        <a:rPr sz="1400" b="1" u="sng" dirty="0">
                          <a:uFill>
                            <a:solidFill>
                              <a:srgbClr val="000000"/>
                            </a:solidFill>
                          </a:uFill>
                          <a:latin typeface="Carlito"/>
                          <a:cs typeface="Carlito"/>
                        </a:rPr>
                        <a:t>18</a:t>
                      </a:r>
                      <a:endParaRPr sz="1400">
                        <a:latin typeface="Carlito"/>
                        <a:cs typeface="Carlito"/>
                      </a:endParaRPr>
                    </a:p>
                  </a:txBody>
                  <a:tcPr marL="0" marR="0" marT="234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r h="398145">
                <a:tc>
                  <a:txBody>
                    <a:bodyPr/>
                    <a:lstStyle/>
                    <a:p>
                      <a:pPr algn="ctr">
                        <a:lnSpc>
                          <a:spcPct val="100000"/>
                        </a:lnSpc>
                        <a:spcBef>
                          <a:spcPts val="180"/>
                        </a:spcBef>
                      </a:pPr>
                      <a:r>
                        <a:rPr sz="1400" b="1" u="sng" dirty="0">
                          <a:uFill>
                            <a:solidFill>
                              <a:srgbClr val="000000"/>
                            </a:solidFill>
                          </a:uFill>
                          <a:latin typeface="Carlito"/>
                          <a:cs typeface="Carlito"/>
                        </a:rPr>
                        <a:t>6</a:t>
                      </a:r>
                      <a:endParaRPr sz="1400">
                        <a:latin typeface="Carlito"/>
                        <a:cs typeface="Carlito"/>
                      </a:endParaRPr>
                    </a:p>
                  </a:txBody>
                  <a:tcPr marL="0" marR="0" marT="2286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65"/>
                        </a:spcBef>
                      </a:pPr>
                      <a:r>
                        <a:rPr sz="1600" b="1" u="heavy" spc="-5" dirty="0">
                          <a:uFill>
                            <a:solidFill>
                              <a:srgbClr val="000000"/>
                            </a:solidFill>
                          </a:uFill>
                          <a:latin typeface="Times New Roman"/>
                          <a:cs typeface="Times New Roman"/>
                        </a:rPr>
                        <a:t>Industry</a:t>
                      </a:r>
                      <a:r>
                        <a:rPr sz="1600" b="1" u="heavy" spc="5"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Analysis</a:t>
                      </a:r>
                      <a:endParaRPr sz="1600" dirty="0">
                        <a:latin typeface="Times New Roman"/>
                        <a:cs typeface="Times New Roman"/>
                      </a:endParaRPr>
                    </a:p>
                  </a:txBody>
                  <a:tcPr marL="0" marR="0" marT="825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80"/>
                        </a:spcBef>
                      </a:pPr>
                      <a:r>
                        <a:rPr sz="1400" b="1" u="sng" dirty="0">
                          <a:uFill>
                            <a:solidFill>
                              <a:srgbClr val="000000"/>
                            </a:solidFill>
                          </a:uFill>
                          <a:latin typeface="Carlito"/>
                          <a:cs typeface="Carlito"/>
                        </a:rPr>
                        <a:t>23</a:t>
                      </a:r>
                      <a:endParaRPr sz="1400">
                        <a:latin typeface="Carlito"/>
                        <a:cs typeface="Carlito"/>
                      </a:endParaRPr>
                    </a:p>
                  </a:txBody>
                  <a:tcPr marL="0" marR="0" marT="2286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6"/>
                  </a:ext>
                </a:extLst>
              </a:tr>
              <a:tr h="398145">
                <a:tc>
                  <a:txBody>
                    <a:bodyPr/>
                    <a:lstStyle/>
                    <a:p>
                      <a:pPr algn="ctr">
                        <a:lnSpc>
                          <a:spcPct val="100000"/>
                        </a:lnSpc>
                        <a:spcBef>
                          <a:spcPts val="175"/>
                        </a:spcBef>
                      </a:pPr>
                      <a:r>
                        <a:rPr sz="1400" b="1" u="sng" dirty="0">
                          <a:uFill>
                            <a:solidFill>
                              <a:srgbClr val="000000"/>
                            </a:solidFill>
                          </a:uFill>
                          <a:latin typeface="Carlito"/>
                          <a:cs typeface="Carlito"/>
                        </a:rPr>
                        <a:t>7</a:t>
                      </a:r>
                      <a:endParaRPr sz="1400">
                        <a:latin typeface="Carlito"/>
                        <a:cs typeface="Carlito"/>
                      </a:endParaRPr>
                    </a:p>
                  </a:txBody>
                  <a:tcPr marL="0" marR="0" marT="222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8110">
                        <a:lnSpc>
                          <a:spcPct val="100000"/>
                        </a:lnSpc>
                        <a:spcBef>
                          <a:spcPts val="60"/>
                        </a:spcBef>
                      </a:pPr>
                      <a:r>
                        <a:rPr sz="1600" b="1" u="heavy" spc="-5" dirty="0">
                          <a:uFill>
                            <a:solidFill>
                              <a:srgbClr val="000000"/>
                            </a:solidFill>
                          </a:uFill>
                          <a:latin typeface="Times New Roman"/>
                          <a:cs typeface="Times New Roman"/>
                        </a:rPr>
                        <a:t>Literature</a:t>
                      </a:r>
                      <a:r>
                        <a:rPr sz="1600" b="1" u="heavy"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Review</a:t>
                      </a:r>
                      <a:endParaRPr sz="1600" dirty="0">
                        <a:latin typeface="Times New Roman"/>
                        <a:cs typeface="Times New Roman"/>
                      </a:endParaRPr>
                    </a:p>
                  </a:txBody>
                  <a:tcPr marL="0" marR="0" marT="76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75"/>
                        </a:spcBef>
                      </a:pPr>
                      <a:r>
                        <a:rPr sz="1400" b="1" u="sng" dirty="0">
                          <a:uFill>
                            <a:solidFill>
                              <a:srgbClr val="000000"/>
                            </a:solidFill>
                          </a:uFill>
                          <a:latin typeface="Carlito"/>
                          <a:cs typeface="Carlito"/>
                        </a:rPr>
                        <a:t>28</a:t>
                      </a:r>
                      <a:endParaRPr sz="1400">
                        <a:latin typeface="Carlito"/>
                        <a:cs typeface="Carlito"/>
                      </a:endParaRPr>
                    </a:p>
                  </a:txBody>
                  <a:tcPr marL="0" marR="0" marT="222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7"/>
                  </a:ext>
                </a:extLst>
              </a:tr>
              <a:tr h="398144">
                <a:tc>
                  <a:txBody>
                    <a:bodyPr/>
                    <a:lstStyle/>
                    <a:p>
                      <a:pPr algn="ctr">
                        <a:lnSpc>
                          <a:spcPct val="100000"/>
                        </a:lnSpc>
                        <a:spcBef>
                          <a:spcPts val="175"/>
                        </a:spcBef>
                      </a:pPr>
                      <a:r>
                        <a:rPr sz="1400" b="1" u="sng" dirty="0">
                          <a:uFill>
                            <a:solidFill>
                              <a:srgbClr val="000000"/>
                            </a:solidFill>
                          </a:uFill>
                          <a:latin typeface="Carlito"/>
                          <a:cs typeface="Carlito"/>
                        </a:rPr>
                        <a:t>8</a:t>
                      </a:r>
                      <a:endParaRPr sz="1400">
                        <a:latin typeface="Carlito"/>
                        <a:cs typeface="Carlito"/>
                      </a:endParaRPr>
                    </a:p>
                  </a:txBody>
                  <a:tcPr marL="0" marR="0" marT="222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60"/>
                        </a:spcBef>
                      </a:pPr>
                      <a:r>
                        <a:rPr sz="1600" b="1" u="heavy" spc="-5" dirty="0">
                          <a:uFill>
                            <a:solidFill>
                              <a:srgbClr val="000000"/>
                            </a:solidFill>
                          </a:uFill>
                          <a:latin typeface="Times New Roman"/>
                          <a:cs typeface="Times New Roman"/>
                        </a:rPr>
                        <a:t>Digital</a:t>
                      </a:r>
                      <a:r>
                        <a:rPr sz="1600" b="1" u="heavy" spc="-10"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Marketing</a:t>
                      </a:r>
                      <a:endParaRPr sz="1600" dirty="0">
                        <a:latin typeface="Times New Roman"/>
                        <a:cs typeface="Times New Roman"/>
                      </a:endParaRPr>
                    </a:p>
                  </a:txBody>
                  <a:tcPr marL="0" marR="0" marT="76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75"/>
                        </a:spcBef>
                      </a:pPr>
                      <a:r>
                        <a:rPr sz="1400" b="1" u="sng" dirty="0">
                          <a:uFill>
                            <a:solidFill>
                              <a:srgbClr val="000000"/>
                            </a:solidFill>
                          </a:uFill>
                          <a:latin typeface="Carlito"/>
                          <a:cs typeface="Carlito"/>
                        </a:rPr>
                        <a:t>31</a:t>
                      </a:r>
                      <a:endParaRPr sz="1400">
                        <a:latin typeface="Carlito"/>
                        <a:cs typeface="Carlito"/>
                      </a:endParaRPr>
                    </a:p>
                  </a:txBody>
                  <a:tcPr marL="0" marR="0" marT="222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8"/>
                  </a:ext>
                </a:extLst>
              </a:tr>
              <a:tr h="398145">
                <a:tc>
                  <a:txBody>
                    <a:bodyPr/>
                    <a:lstStyle/>
                    <a:p>
                      <a:pPr algn="ctr">
                        <a:lnSpc>
                          <a:spcPct val="100000"/>
                        </a:lnSpc>
                        <a:spcBef>
                          <a:spcPts val="185"/>
                        </a:spcBef>
                      </a:pPr>
                      <a:r>
                        <a:rPr sz="1400" b="1" u="sng" dirty="0">
                          <a:uFill>
                            <a:solidFill>
                              <a:srgbClr val="000000"/>
                            </a:solidFill>
                          </a:uFill>
                          <a:latin typeface="Carlito"/>
                          <a:cs typeface="Carlito"/>
                        </a:rPr>
                        <a:t>9</a:t>
                      </a:r>
                      <a:endParaRPr sz="1400">
                        <a:latin typeface="Carlito"/>
                        <a:cs typeface="Carlito"/>
                      </a:endParaRPr>
                    </a:p>
                  </a:txBody>
                  <a:tcPr marL="0" marR="0" marT="234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65"/>
                        </a:spcBef>
                      </a:pPr>
                      <a:r>
                        <a:rPr sz="1600" b="1" u="heavy" spc="-5" dirty="0">
                          <a:uFill>
                            <a:solidFill>
                              <a:srgbClr val="000000"/>
                            </a:solidFill>
                          </a:uFill>
                          <a:latin typeface="Times New Roman"/>
                          <a:cs typeface="Times New Roman"/>
                        </a:rPr>
                        <a:t>Digital Marketing</a:t>
                      </a:r>
                      <a:r>
                        <a:rPr sz="1600" b="1" u="heavy" spc="5"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Channels</a:t>
                      </a:r>
                      <a:endParaRPr sz="1600" dirty="0">
                        <a:latin typeface="Times New Roman"/>
                        <a:cs typeface="Times New Roman"/>
                      </a:endParaRPr>
                    </a:p>
                  </a:txBody>
                  <a:tcPr marL="0" marR="0" marT="825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85"/>
                        </a:spcBef>
                      </a:pPr>
                      <a:r>
                        <a:rPr sz="1400" b="1" u="sng" dirty="0">
                          <a:uFill>
                            <a:solidFill>
                              <a:srgbClr val="000000"/>
                            </a:solidFill>
                          </a:uFill>
                          <a:latin typeface="Carlito"/>
                          <a:cs typeface="Carlito"/>
                        </a:rPr>
                        <a:t>33</a:t>
                      </a:r>
                      <a:endParaRPr sz="1400">
                        <a:latin typeface="Carlito"/>
                        <a:cs typeface="Carlito"/>
                      </a:endParaRPr>
                    </a:p>
                  </a:txBody>
                  <a:tcPr marL="0" marR="0" marT="234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9"/>
                  </a:ext>
                </a:extLst>
              </a:tr>
              <a:tr h="398144">
                <a:tc>
                  <a:txBody>
                    <a:bodyPr/>
                    <a:lstStyle/>
                    <a:p>
                      <a:pPr marL="1270" algn="ctr">
                        <a:lnSpc>
                          <a:spcPct val="100000"/>
                        </a:lnSpc>
                        <a:spcBef>
                          <a:spcPts val="180"/>
                        </a:spcBef>
                      </a:pPr>
                      <a:r>
                        <a:rPr sz="1400" b="1" u="sng" dirty="0">
                          <a:uFill>
                            <a:solidFill>
                              <a:srgbClr val="000000"/>
                            </a:solidFill>
                          </a:uFill>
                          <a:latin typeface="Carlito"/>
                          <a:cs typeface="Carlito"/>
                        </a:rPr>
                        <a:t>10</a:t>
                      </a:r>
                      <a:endParaRPr sz="1400">
                        <a:latin typeface="Carlito"/>
                        <a:cs typeface="Carlito"/>
                      </a:endParaRPr>
                    </a:p>
                  </a:txBody>
                  <a:tcPr marL="0" marR="0" marT="2286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65"/>
                        </a:spcBef>
                      </a:pPr>
                      <a:r>
                        <a:rPr sz="1600" b="1" u="heavy" spc="-5" dirty="0">
                          <a:uFill>
                            <a:solidFill>
                              <a:srgbClr val="000000"/>
                            </a:solidFill>
                          </a:uFill>
                          <a:latin typeface="Times New Roman"/>
                          <a:cs typeface="Times New Roman"/>
                        </a:rPr>
                        <a:t>AIDMA </a:t>
                      </a:r>
                      <a:r>
                        <a:rPr sz="1600" b="1" u="heavy" dirty="0">
                          <a:uFill>
                            <a:solidFill>
                              <a:srgbClr val="000000"/>
                            </a:solidFill>
                          </a:uFill>
                          <a:latin typeface="Times New Roman"/>
                          <a:cs typeface="Times New Roman"/>
                        </a:rPr>
                        <a:t>as </a:t>
                      </a:r>
                      <a:r>
                        <a:rPr sz="1600" b="1" u="heavy" spc="-5" dirty="0">
                          <a:uFill>
                            <a:solidFill>
                              <a:srgbClr val="000000"/>
                            </a:solidFill>
                          </a:uFill>
                          <a:latin typeface="Times New Roman"/>
                          <a:cs typeface="Times New Roman"/>
                        </a:rPr>
                        <a:t>AISAS in Digital</a:t>
                      </a:r>
                      <a:r>
                        <a:rPr sz="1600" b="1" u="heavy" spc="10"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Era</a:t>
                      </a:r>
                      <a:endParaRPr sz="1600">
                        <a:latin typeface="Times New Roman"/>
                        <a:cs typeface="Times New Roman"/>
                      </a:endParaRPr>
                    </a:p>
                  </a:txBody>
                  <a:tcPr marL="0" marR="0" marT="825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80"/>
                        </a:spcBef>
                      </a:pPr>
                      <a:r>
                        <a:rPr sz="1400" b="1" u="sng" dirty="0">
                          <a:uFill>
                            <a:solidFill>
                              <a:srgbClr val="000000"/>
                            </a:solidFill>
                          </a:uFill>
                          <a:latin typeface="Carlito"/>
                          <a:cs typeface="Carlito"/>
                        </a:rPr>
                        <a:t>47</a:t>
                      </a:r>
                      <a:endParaRPr sz="1400">
                        <a:latin typeface="Carlito"/>
                        <a:cs typeface="Carlito"/>
                      </a:endParaRPr>
                    </a:p>
                  </a:txBody>
                  <a:tcPr marL="0" marR="0" marT="2286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0"/>
                  </a:ext>
                </a:extLst>
              </a:tr>
              <a:tr h="612139">
                <a:tc>
                  <a:txBody>
                    <a:bodyPr/>
                    <a:lstStyle/>
                    <a:p>
                      <a:pPr marL="1270" algn="ctr">
                        <a:lnSpc>
                          <a:spcPct val="100000"/>
                        </a:lnSpc>
                        <a:spcBef>
                          <a:spcPts val="1020"/>
                        </a:spcBef>
                      </a:pPr>
                      <a:r>
                        <a:rPr sz="1400" b="1" u="sng" dirty="0">
                          <a:uFill>
                            <a:solidFill>
                              <a:srgbClr val="000000"/>
                            </a:solidFill>
                          </a:uFill>
                          <a:latin typeface="Carlito"/>
                          <a:cs typeface="Carlito"/>
                        </a:rPr>
                        <a:t>11</a:t>
                      </a:r>
                      <a:endParaRPr sz="1400">
                        <a:latin typeface="Carlito"/>
                        <a:cs typeface="Carlito"/>
                      </a:endParaRPr>
                    </a:p>
                  </a:txBody>
                  <a:tcPr marL="0" marR="0" marT="1295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8110">
                        <a:lnSpc>
                          <a:spcPts val="1839"/>
                        </a:lnSpc>
                      </a:pPr>
                      <a:r>
                        <a:rPr sz="1600" b="1" u="heavy" spc="-5" dirty="0">
                          <a:uFill>
                            <a:solidFill>
                              <a:srgbClr val="000000"/>
                            </a:solidFill>
                          </a:uFill>
                          <a:latin typeface="Times New Roman"/>
                          <a:cs typeface="Times New Roman"/>
                        </a:rPr>
                        <a:t>Digital Marketing impact on</a:t>
                      </a:r>
                      <a:r>
                        <a:rPr sz="1600" b="1" u="heavy" spc="10"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Revenue</a:t>
                      </a:r>
                      <a:endParaRPr sz="1600" dirty="0">
                        <a:latin typeface="Times New Roman"/>
                        <a:cs typeface="Times New Roman"/>
                      </a:endParaRPr>
                    </a:p>
                    <a:p>
                      <a:pPr marL="67945">
                        <a:lnSpc>
                          <a:spcPct val="100000"/>
                        </a:lnSpc>
                        <a:spcBef>
                          <a:spcPts val="70"/>
                        </a:spcBef>
                      </a:pPr>
                      <a:r>
                        <a:rPr sz="1600" b="1" u="heavy" spc="-5" dirty="0">
                          <a:uFill>
                            <a:solidFill>
                              <a:srgbClr val="000000"/>
                            </a:solidFill>
                          </a:uFill>
                          <a:latin typeface="Times New Roman"/>
                          <a:cs typeface="Times New Roman"/>
                        </a:rPr>
                        <a:t>Generation</a:t>
                      </a:r>
                      <a:endParaRPr sz="16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020"/>
                        </a:spcBef>
                      </a:pPr>
                      <a:r>
                        <a:rPr sz="1400" b="1" u="sng" dirty="0">
                          <a:uFill>
                            <a:solidFill>
                              <a:srgbClr val="000000"/>
                            </a:solidFill>
                          </a:uFill>
                          <a:latin typeface="Carlito"/>
                          <a:cs typeface="Carlito"/>
                        </a:rPr>
                        <a:t>49</a:t>
                      </a:r>
                      <a:endParaRPr sz="1400">
                        <a:latin typeface="Carlito"/>
                        <a:cs typeface="Carlito"/>
                      </a:endParaRPr>
                    </a:p>
                  </a:txBody>
                  <a:tcPr marL="0" marR="0" marT="1295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1"/>
                  </a:ext>
                </a:extLst>
              </a:tr>
              <a:tr h="398145">
                <a:tc>
                  <a:txBody>
                    <a:bodyPr/>
                    <a:lstStyle/>
                    <a:p>
                      <a:pPr marL="1270" algn="ctr">
                        <a:lnSpc>
                          <a:spcPct val="100000"/>
                        </a:lnSpc>
                        <a:spcBef>
                          <a:spcPts val="180"/>
                        </a:spcBef>
                      </a:pPr>
                      <a:r>
                        <a:rPr sz="1400" b="1" u="sng" dirty="0">
                          <a:uFill>
                            <a:solidFill>
                              <a:srgbClr val="000000"/>
                            </a:solidFill>
                          </a:uFill>
                          <a:latin typeface="Carlito"/>
                          <a:cs typeface="Carlito"/>
                        </a:rPr>
                        <a:t>12</a:t>
                      </a:r>
                      <a:endParaRPr sz="1400">
                        <a:latin typeface="Carlito"/>
                        <a:cs typeface="Carlito"/>
                      </a:endParaRPr>
                    </a:p>
                  </a:txBody>
                  <a:tcPr marL="0" marR="0" marT="2286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65"/>
                        </a:spcBef>
                      </a:pPr>
                      <a:r>
                        <a:rPr sz="1600" b="1" u="heavy" spc="-5" dirty="0">
                          <a:uFill>
                            <a:solidFill>
                              <a:srgbClr val="000000"/>
                            </a:solidFill>
                          </a:uFill>
                          <a:latin typeface="Times New Roman"/>
                          <a:cs typeface="Times New Roman"/>
                        </a:rPr>
                        <a:t>Research</a:t>
                      </a:r>
                      <a:r>
                        <a:rPr sz="1600" b="1" u="heavy"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Prolems</a:t>
                      </a:r>
                      <a:endParaRPr sz="1600" dirty="0">
                        <a:latin typeface="Times New Roman"/>
                        <a:cs typeface="Times New Roman"/>
                      </a:endParaRPr>
                    </a:p>
                  </a:txBody>
                  <a:tcPr marL="0" marR="0" marT="825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80"/>
                        </a:spcBef>
                      </a:pPr>
                      <a:r>
                        <a:rPr sz="1400" b="1" u="sng" dirty="0">
                          <a:uFill>
                            <a:solidFill>
                              <a:srgbClr val="000000"/>
                            </a:solidFill>
                          </a:uFill>
                          <a:latin typeface="Carlito"/>
                          <a:cs typeface="Carlito"/>
                        </a:rPr>
                        <a:t>50</a:t>
                      </a:r>
                      <a:endParaRPr sz="1400">
                        <a:latin typeface="Carlito"/>
                        <a:cs typeface="Carlito"/>
                      </a:endParaRPr>
                    </a:p>
                  </a:txBody>
                  <a:tcPr marL="0" marR="0" marT="2286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2"/>
                  </a:ext>
                </a:extLst>
              </a:tr>
              <a:tr h="398145">
                <a:tc>
                  <a:txBody>
                    <a:bodyPr/>
                    <a:lstStyle/>
                    <a:p>
                      <a:pPr marL="1270" algn="ctr">
                        <a:lnSpc>
                          <a:spcPct val="100000"/>
                        </a:lnSpc>
                        <a:spcBef>
                          <a:spcPts val="180"/>
                        </a:spcBef>
                      </a:pPr>
                      <a:r>
                        <a:rPr sz="1400" b="1" u="sng" dirty="0">
                          <a:uFill>
                            <a:solidFill>
                              <a:srgbClr val="000000"/>
                            </a:solidFill>
                          </a:uFill>
                          <a:latin typeface="Carlito"/>
                          <a:cs typeface="Carlito"/>
                        </a:rPr>
                        <a:t>13</a:t>
                      </a:r>
                      <a:endParaRPr sz="1400">
                        <a:latin typeface="Carlito"/>
                        <a:cs typeface="Carlito"/>
                      </a:endParaRPr>
                    </a:p>
                  </a:txBody>
                  <a:tcPr marL="0" marR="0" marT="2286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65"/>
                        </a:spcBef>
                      </a:pPr>
                      <a:r>
                        <a:rPr sz="1600" b="1" u="heavy" spc="-5" dirty="0">
                          <a:uFill>
                            <a:solidFill>
                              <a:srgbClr val="000000"/>
                            </a:solidFill>
                          </a:uFill>
                          <a:latin typeface="Times New Roman"/>
                          <a:cs typeface="Times New Roman"/>
                        </a:rPr>
                        <a:t>Findings</a:t>
                      </a:r>
                      <a:endParaRPr sz="1600" dirty="0">
                        <a:latin typeface="Times New Roman"/>
                        <a:cs typeface="Times New Roman"/>
                      </a:endParaRPr>
                    </a:p>
                  </a:txBody>
                  <a:tcPr marL="0" marR="0" marT="825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80"/>
                        </a:spcBef>
                      </a:pPr>
                      <a:r>
                        <a:rPr sz="1400" b="1" u="sng" dirty="0">
                          <a:uFill>
                            <a:solidFill>
                              <a:srgbClr val="000000"/>
                            </a:solidFill>
                          </a:uFill>
                          <a:latin typeface="Carlito"/>
                          <a:cs typeface="Carlito"/>
                        </a:rPr>
                        <a:t>51</a:t>
                      </a:r>
                      <a:endParaRPr sz="1400">
                        <a:latin typeface="Carlito"/>
                        <a:cs typeface="Carlito"/>
                      </a:endParaRPr>
                    </a:p>
                  </a:txBody>
                  <a:tcPr marL="0" marR="0" marT="2286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3"/>
                  </a:ext>
                </a:extLst>
              </a:tr>
              <a:tr h="398145">
                <a:tc>
                  <a:txBody>
                    <a:bodyPr/>
                    <a:lstStyle/>
                    <a:p>
                      <a:pPr marL="1270" algn="ctr">
                        <a:lnSpc>
                          <a:spcPct val="100000"/>
                        </a:lnSpc>
                        <a:spcBef>
                          <a:spcPts val="175"/>
                        </a:spcBef>
                      </a:pPr>
                      <a:r>
                        <a:rPr sz="1400" b="1" u="sng" dirty="0">
                          <a:uFill>
                            <a:solidFill>
                              <a:srgbClr val="000000"/>
                            </a:solidFill>
                          </a:uFill>
                          <a:latin typeface="Carlito"/>
                          <a:cs typeface="Carlito"/>
                        </a:rPr>
                        <a:t>14</a:t>
                      </a:r>
                      <a:endParaRPr sz="1400">
                        <a:latin typeface="Carlito"/>
                        <a:cs typeface="Carlito"/>
                      </a:endParaRPr>
                    </a:p>
                  </a:txBody>
                  <a:tcPr marL="0" marR="0" marT="222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60"/>
                        </a:spcBef>
                      </a:pPr>
                      <a:r>
                        <a:rPr sz="1600" b="1" u="heavy" spc="-5" dirty="0">
                          <a:uFill>
                            <a:solidFill>
                              <a:srgbClr val="000000"/>
                            </a:solidFill>
                          </a:uFill>
                          <a:latin typeface="Times New Roman"/>
                          <a:cs typeface="Times New Roman"/>
                        </a:rPr>
                        <a:t>Learnings</a:t>
                      </a:r>
                      <a:endParaRPr sz="1600" dirty="0">
                        <a:latin typeface="Times New Roman"/>
                        <a:cs typeface="Times New Roman"/>
                      </a:endParaRPr>
                    </a:p>
                  </a:txBody>
                  <a:tcPr marL="0" marR="0" marT="76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75"/>
                        </a:spcBef>
                      </a:pPr>
                      <a:r>
                        <a:rPr sz="1400" b="1" u="sng" dirty="0">
                          <a:uFill>
                            <a:solidFill>
                              <a:srgbClr val="000000"/>
                            </a:solidFill>
                          </a:uFill>
                          <a:latin typeface="Carlito"/>
                          <a:cs typeface="Carlito"/>
                        </a:rPr>
                        <a:t>58</a:t>
                      </a:r>
                      <a:endParaRPr sz="1400">
                        <a:latin typeface="Carlito"/>
                        <a:cs typeface="Carlito"/>
                      </a:endParaRPr>
                    </a:p>
                  </a:txBody>
                  <a:tcPr marL="0" marR="0" marT="222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4"/>
                  </a:ext>
                </a:extLst>
              </a:tr>
              <a:tr h="398145">
                <a:tc>
                  <a:txBody>
                    <a:bodyPr/>
                    <a:lstStyle/>
                    <a:p>
                      <a:pPr marL="1270" algn="ctr">
                        <a:lnSpc>
                          <a:spcPct val="100000"/>
                        </a:lnSpc>
                        <a:spcBef>
                          <a:spcPts val="185"/>
                        </a:spcBef>
                      </a:pPr>
                      <a:r>
                        <a:rPr sz="1400" b="1" u="sng" dirty="0">
                          <a:uFill>
                            <a:solidFill>
                              <a:srgbClr val="000000"/>
                            </a:solidFill>
                          </a:uFill>
                          <a:latin typeface="Carlito"/>
                          <a:cs typeface="Carlito"/>
                        </a:rPr>
                        <a:t>15</a:t>
                      </a:r>
                      <a:endParaRPr sz="1400">
                        <a:latin typeface="Carlito"/>
                        <a:cs typeface="Carlito"/>
                      </a:endParaRPr>
                    </a:p>
                  </a:txBody>
                  <a:tcPr marL="0" marR="0" marT="234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70"/>
                        </a:spcBef>
                      </a:pPr>
                      <a:r>
                        <a:rPr sz="1600" b="1" u="heavy" spc="-5" dirty="0">
                          <a:uFill>
                            <a:solidFill>
                              <a:srgbClr val="000000"/>
                            </a:solidFill>
                          </a:uFill>
                          <a:latin typeface="Times New Roman"/>
                          <a:cs typeface="Times New Roman"/>
                        </a:rPr>
                        <a:t>Conclusion</a:t>
                      </a:r>
                      <a:endParaRPr sz="1600">
                        <a:latin typeface="Times New Roman"/>
                        <a:cs typeface="Times New Roman"/>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85"/>
                        </a:spcBef>
                      </a:pPr>
                      <a:r>
                        <a:rPr sz="1400" b="1" u="sng" dirty="0">
                          <a:uFill>
                            <a:solidFill>
                              <a:srgbClr val="000000"/>
                            </a:solidFill>
                          </a:uFill>
                          <a:latin typeface="Carlito"/>
                          <a:cs typeface="Carlito"/>
                        </a:rPr>
                        <a:t>59</a:t>
                      </a:r>
                      <a:endParaRPr sz="1400">
                        <a:latin typeface="Carlito"/>
                        <a:cs typeface="Carlito"/>
                      </a:endParaRPr>
                    </a:p>
                  </a:txBody>
                  <a:tcPr marL="0" marR="0" marT="234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5"/>
                  </a:ext>
                </a:extLst>
              </a:tr>
              <a:tr h="360044">
                <a:tc>
                  <a:txBody>
                    <a:bodyPr/>
                    <a:lstStyle/>
                    <a:p>
                      <a:pPr marL="1270" algn="ctr">
                        <a:lnSpc>
                          <a:spcPct val="100000"/>
                        </a:lnSpc>
                        <a:spcBef>
                          <a:spcPts val="25"/>
                        </a:spcBef>
                      </a:pPr>
                      <a:r>
                        <a:rPr sz="1400" b="1" u="sng" dirty="0">
                          <a:uFill>
                            <a:solidFill>
                              <a:srgbClr val="000000"/>
                            </a:solidFill>
                          </a:uFill>
                          <a:latin typeface="Carlito"/>
                          <a:cs typeface="Carlito"/>
                        </a:rPr>
                        <a:t>16</a:t>
                      </a:r>
                      <a:endParaRPr sz="1400">
                        <a:latin typeface="Carlito"/>
                        <a:cs typeface="Carlito"/>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845"/>
                        </a:lnSpc>
                      </a:pPr>
                      <a:r>
                        <a:rPr sz="1600" b="1" u="heavy" spc="-5" dirty="0">
                          <a:uFill>
                            <a:solidFill>
                              <a:srgbClr val="000000"/>
                            </a:solidFill>
                          </a:uFill>
                          <a:latin typeface="Times New Roman"/>
                          <a:cs typeface="Times New Roman"/>
                        </a:rPr>
                        <a:t>Biliography</a:t>
                      </a:r>
                      <a:endParaRPr sz="16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5"/>
                        </a:spcBef>
                      </a:pPr>
                      <a:r>
                        <a:rPr sz="1400" b="1" u="sng" dirty="0">
                          <a:uFill>
                            <a:solidFill>
                              <a:srgbClr val="000000"/>
                            </a:solidFill>
                          </a:uFill>
                          <a:latin typeface="Carlito"/>
                          <a:cs typeface="Carlito"/>
                        </a:rPr>
                        <a:t>60</a:t>
                      </a:r>
                      <a:endParaRPr sz="1400" dirty="0">
                        <a:latin typeface="Carlito"/>
                        <a:cs typeface="Carlito"/>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6"/>
                  </a:ext>
                </a:extLst>
              </a:tr>
              <a:tr h="360045">
                <a:tc>
                  <a:txBody>
                    <a:bodyPr/>
                    <a:lstStyle/>
                    <a:p>
                      <a:pPr>
                        <a:lnSpc>
                          <a:spcPct val="100000"/>
                        </a:lnSpc>
                      </a:pP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7"/>
                  </a:ext>
                </a:extLst>
              </a:tr>
            </a:tbl>
          </a:graphicData>
        </a:graphic>
      </p:graphicFrame>
      <p:sp>
        <p:nvSpPr>
          <p:cNvPr id="4" name="object 4"/>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3</a:t>
            </a:fld>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56919" y="390284"/>
            <a:ext cx="6475730" cy="3442335"/>
          </a:xfrm>
          <a:prstGeom prst="rect">
            <a:avLst/>
          </a:prstGeom>
        </p:spPr>
        <p:txBody>
          <a:bodyPr vert="horz" wrap="square" lIns="0" tIns="12700" rIns="0" bIns="0" rtlCol="0">
            <a:spAutoFit/>
          </a:bodyPr>
          <a:lstStyle/>
          <a:p>
            <a:pPr marL="469265" marR="5080" indent="-228600">
              <a:lnSpc>
                <a:spcPct val="143300"/>
              </a:lnSpc>
              <a:spcBef>
                <a:spcPts val="100"/>
              </a:spcBef>
              <a:buFont typeface="Wingdings"/>
              <a:buChar char=""/>
              <a:tabLst>
                <a:tab pos="469900" algn="l"/>
              </a:tabLst>
            </a:pPr>
            <a:r>
              <a:rPr sz="1200" spc="-5" dirty="0">
                <a:latin typeface="Times New Roman"/>
                <a:cs typeface="Times New Roman"/>
              </a:rPr>
              <a:t>Main competitor for Digital advertising </a:t>
            </a:r>
            <a:r>
              <a:rPr sz="1200" dirty="0">
                <a:latin typeface="Times New Roman"/>
                <a:cs typeface="Times New Roman"/>
              </a:rPr>
              <a:t>is </a:t>
            </a:r>
            <a:r>
              <a:rPr sz="1200" spc="-5" dirty="0">
                <a:latin typeface="Times New Roman"/>
                <a:cs typeface="Times New Roman"/>
              </a:rPr>
              <a:t>TVC, </a:t>
            </a:r>
            <a:r>
              <a:rPr sz="1200" dirty="0">
                <a:latin typeface="Times New Roman"/>
                <a:cs typeface="Times New Roman"/>
              </a:rPr>
              <a:t>but </a:t>
            </a:r>
            <a:r>
              <a:rPr sz="1200" spc="-5" dirty="0">
                <a:latin typeface="Times New Roman"/>
                <a:cs typeface="Times New Roman"/>
              </a:rPr>
              <a:t>trends are </a:t>
            </a:r>
            <a:r>
              <a:rPr sz="1200" dirty="0">
                <a:latin typeface="Times New Roman"/>
                <a:cs typeface="Times New Roman"/>
              </a:rPr>
              <a:t>now </a:t>
            </a:r>
            <a:r>
              <a:rPr sz="1200" spc="-5" dirty="0">
                <a:latin typeface="Times New Roman"/>
                <a:cs typeface="Times New Roman"/>
              </a:rPr>
              <a:t>changing FICCI-KPMG  report </a:t>
            </a:r>
            <a:r>
              <a:rPr sz="1200" dirty="0">
                <a:latin typeface="Times New Roman"/>
                <a:cs typeface="Times New Roman"/>
              </a:rPr>
              <a:t>of 2014 </a:t>
            </a:r>
            <a:r>
              <a:rPr sz="1200" spc="-5" dirty="0">
                <a:latin typeface="Times New Roman"/>
                <a:cs typeface="Times New Roman"/>
              </a:rPr>
              <a:t>showing growth </a:t>
            </a:r>
            <a:r>
              <a:rPr sz="1200" dirty="0">
                <a:latin typeface="Times New Roman"/>
                <a:cs typeface="Times New Roman"/>
              </a:rPr>
              <a:t>of </a:t>
            </a:r>
            <a:r>
              <a:rPr sz="1200" spc="-5" dirty="0">
                <a:latin typeface="Times New Roman"/>
                <a:cs typeface="Times New Roman"/>
              </a:rPr>
              <a:t>digital </a:t>
            </a:r>
            <a:r>
              <a:rPr sz="1200" dirty="0">
                <a:latin typeface="Times New Roman"/>
                <a:cs typeface="Times New Roman"/>
              </a:rPr>
              <a:t>is </a:t>
            </a:r>
            <a:r>
              <a:rPr sz="1200" spc="-5" dirty="0">
                <a:latin typeface="Times New Roman"/>
                <a:cs typeface="Times New Roman"/>
              </a:rPr>
              <a:t>very high while comparing with others</a:t>
            </a:r>
            <a:r>
              <a:rPr sz="1200" spc="110" dirty="0">
                <a:latin typeface="Times New Roman"/>
                <a:cs typeface="Times New Roman"/>
              </a:rPr>
              <a:t> </a:t>
            </a:r>
            <a:r>
              <a:rPr sz="1200" spc="-5" dirty="0">
                <a:latin typeface="Times New Roman"/>
                <a:cs typeface="Times New Roman"/>
              </a:rPr>
              <a:t>media.</a:t>
            </a:r>
            <a:endParaRPr sz="1200">
              <a:latin typeface="Times New Roman"/>
              <a:cs typeface="Times New Roman"/>
            </a:endParaRPr>
          </a:p>
          <a:p>
            <a:pPr marL="469900" indent="-229235">
              <a:lnSpc>
                <a:spcPct val="100000"/>
              </a:lnSpc>
              <a:spcBef>
                <a:spcPts val="635"/>
              </a:spcBef>
              <a:buFont typeface="Wingdings"/>
              <a:buChar char=""/>
              <a:tabLst>
                <a:tab pos="469900" algn="l"/>
              </a:tabLst>
            </a:pPr>
            <a:r>
              <a:rPr sz="1200" spc="-5" dirty="0">
                <a:latin typeface="Times New Roman"/>
                <a:cs typeface="Times New Roman"/>
              </a:rPr>
              <a:t>But media consumption through radio </a:t>
            </a:r>
            <a:r>
              <a:rPr sz="1200" dirty="0">
                <a:latin typeface="Times New Roman"/>
                <a:cs typeface="Times New Roman"/>
              </a:rPr>
              <a:t>is </a:t>
            </a:r>
            <a:r>
              <a:rPr sz="1200" spc="-5" dirty="0">
                <a:latin typeface="Times New Roman"/>
                <a:cs typeface="Times New Roman"/>
              </a:rPr>
              <a:t>increasing</a:t>
            </a:r>
            <a:r>
              <a:rPr sz="1200" spc="25" dirty="0">
                <a:latin typeface="Times New Roman"/>
                <a:cs typeface="Times New Roman"/>
              </a:rPr>
              <a:t> </a:t>
            </a:r>
            <a:r>
              <a:rPr sz="1200" spc="-20" dirty="0">
                <a:latin typeface="Times New Roman"/>
                <a:cs typeface="Times New Roman"/>
              </a:rPr>
              <a:t>now.</a:t>
            </a:r>
            <a:endParaRPr sz="1200">
              <a:latin typeface="Times New Roman"/>
              <a:cs typeface="Times New Roman"/>
            </a:endParaRPr>
          </a:p>
          <a:p>
            <a:pPr marL="241300" indent="-228600">
              <a:lnSpc>
                <a:spcPct val="100000"/>
              </a:lnSpc>
              <a:spcBef>
                <a:spcPts val="625"/>
              </a:spcBef>
              <a:buAutoNum type="arabicParenR" startAt="5"/>
              <a:tabLst>
                <a:tab pos="241300" algn="l"/>
              </a:tabLst>
            </a:pPr>
            <a:r>
              <a:rPr sz="1200" b="1" spc="-5" dirty="0">
                <a:latin typeface="Times New Roman"/>
                <a:cs typeface="Times New Roman"/>
              </a:rPr>
              <a:t>Rivalry </a:t>
            </a:r>
            <a:r>
              <a:rPr sz="1200" b="1" dirty="0">
                <a:latin typeface="Times New Roman"/>
                <a:cs typeface="Times New Roman"/>
              </a:rPr>
              <a:t>by </a:t>
            </a:r>
            <a:r>
              <a:rPr sz="1200" b="1" spc="-5" dirty="0">
                <a:latin typeface="Times New Roman"/>
                <a:cs typeface="Times New Roman"/>
              </a:rPr>
              <a:t>existing</a:t>
            </a:r>
            <a:r>
              <a:rPr sz="1200" b="1" spc="-15" dirty="0">
                <a:latin typeface="Times New Roman"/>
                <a:cs typeface="Times New Roman"/>
              </a:rPr>
              <a:t> </a:t>
            </a:r>
            <a:r>
              <a:rPr sz="1200" b="1" spc="-5" dirty="0">
                <a:latin typeface="Times New Roman"/>
                <a:cs typeface="Times New Roman"/>
              </a:rPr>
              <a:t>competitors</a:t>
            </a:r>
            <a:endParaRPr sz="1200">
              <a:latin typeface="Times New Roman"/>
              <a:cs typeface="Times New Roman"/>
            </a:endParaRPr>
          </a:p>
          <a:p>
            <a:pPr marL="469265" marR="5080" lvl="1" indent="-228600">
              <a:lnSpc>
                <a:spcPct val="143300"/>
              </a:lnSpc>
              <a:spcBef>
                <a:spcPts val="10"/>
              </a:spcBef>
              <a:buFont typeface="Wingdings"/>
              <a:buChar char=""/>
              <a:tabLst>
                <a:tab pos="469900" algn="l"/>
              </a:tabLst>
            </a:pPr>
            <a:r>
              <a:rPr sz="1200" spc="-5" dirty="0">
                <a:latin typeface="Times New Roman"/>
                <a:cs typeface="Times New Roman"/>
              </a:rPr>
              <a:t>At present competitors are </a:t>
            </a:r>
            <a:r>
              <a:rPr sz="1200" spc="-20" dirty="0">
                <a:latin typeface="Times New Roman"/>
                <a:cs typeface="Times New Roman"/>
              </a:rPr>
              <a:t>low, </a:t>
            </a:r>
            <a:r>
              <a:rPr sz="1200" dirty="0">
                <a:latin typeface="Times New Roman"/>
                <a:cs typeface="Times New Roman"/>
              </a:rPr>
              <a:t>but it </a:t>
            </a:r>
            <a:r>
              <a:rPr sz="1200" spc="-5" dirty="0">
                <a:latin typeface="Times New Roman"/>
                <a:cs typeface="Times New Roman"/>
              </a:rPr>
              <a:t>can </a:t>
            </a:r>
            <a:r>
              <a:rPr sz="1200" dirty="0">
                <a:latin typeface="Times New Roman"/>
                <a:cs typeface="Times New Roman"/>
              </a:rPr>
              <a:t>be </a:t>
            </a:r>
            <a:r>
              <a:rPr sz="1200" spc="-5" dirty="0">
                <a:latin typeface="Times New Roman"/>
                <a:cs typeface="Times New Roman"/>
              </a:rPr>
              <a:t>increase </a:t>
            </a:r>
            <a:r>
              <a:rPr sz="1200" dirty="0">
                <a:latin typeface="Times New Roman"/>
                <a:cs typeface="Times New Roman"/>
              </a:rPr>
              <a:t>in </a:t>
            </a:r>
            <a:r>
              <a:rPr sz="1200" spc="-5" dirty="0">
                <a:latin typeface="Times New Roman"/>
                <a:cs typeface="Times New Roman"/>
              </a:rPr>
              <a:t>future. Because </a:t>
            </a:r>
            <a:r>
              <a:rPr sz="1200" dirty="0">
                <a:latin typeface="Times New Roman"/>
                <a:cs typeface="Times New Roman"/>
              </a:rPr>
              <a:t>lot </a:t>
            </a:r>
            <a:r>
              <a:rPr sz="1200" spc="-5" dirty="0">
                <a:latin typeface="Times New Roman"/>
                <a:cs typeface="Times New Roman"/>
              </a:rPr>
              <a:t>new players are  coming </a:t>
            </a:r>
            <a:r>
              <a:rPr sz="1200" dirty="0">
                <a:latin typeface="Times New Roman"/>
                <a:cs typeface="Times New Roman"/>
              </a:rPr>
              <a:t>to the</a:t>
            </a:r>
            <a:r>
              <a:rPr sz="1200" spc="-20" dirty="0">
                <a:latin typeface="Times New Roman"/>
                <a:cs typeface="Times New Roman"/>
              </a:rPr>
              <a:t> </a:t>
            </a:r>
            <a:r>
              <a:rPr sz="1200" spc="-10" dirty="0">
                <a:latin typeface="Times New Roman"/>
                <a:cs typeface="Times New Roman"/>
              </a:rPr>
              <a:t>industry.</a:t>
            </a:r>
            <a:endParaRPr sz="1200">
              <a:latin typeface="Times New Roman"/>
              <a:cs typeface="Times New Roman"/>
            </a:endParaRPr>
          </a:p>
          <a:p>
            <a:pPr marL="469900" lvl="1" indent="-229235">
              <a:lnSpc>
                <a:spcPct val="100000"/>
              </a:lnSpc>
              <a:spcBef>
                <a:spcPts val="640"/>
              </a:spcBef>
              <a:buFont typeface="Wingdings"/>
              <a:buChar char=""/>
              <a:tabLst>
                <a:tab pos="469900" algn="l"/>
              </a:tabLst>
            </a:pPr>
            <a:r>
              <a:rPr sz="1200" spc="-5" dirty="0">
                <a:latin typeface="Times New Roman"/>
                <a:cs typeface="Times New Roman"/>
              </a:rPr>
              <a:t>Existing competitors have high profile clients and clients loyal toward</a:t>
            </a:r>
            <a:r>
              <a:rPr sz="1200" spc="90" dirty="0">
                <a:latin typeface="Times New Roman"/>
                <a:cs typeface="Times New Roman"/>
              </a:rPr>
              <a:t> </a:t>
            </a:r>
            <a:r>
              <a:rPr sz="1200" spc="-5" dirty="0">
                <a:latin typeface="Times New Roman"/>
                <a:cs typeface="Times New Roman"/>
              </a:rPr>
              <a:t>them.</a:t>
            </a:r>
            <a:endParaRPr sz="1200">
              <a:latin typeface="Times New Roman"/>
              <a:cs typeface="Times New Roman"/>
            </a:endParaRPr>
          </a:p>
          <a:p>
            <a:pPr marL="469900" lvl="1" indent="-229235">
              <a:lnSpc>
                <a:spcPct val="100000"/>
              </a:lnSpc>
              <a:spcBef>
                <a:spcPts val="620"/>
              </a:spcBef>
              <a:buFont typeface="Wingdings"/>
              <a:buChar char=""/>
              <a:tabLst>
                <a:tab pos="469900" algn="l"/>
              </a:tabLst>
            </a:pPr>
            <a:r>
              <a:rPr sz="1200" dirty="0">
                <a:latin typeface="Times New Roman"/>
                <a:cs typeface="Times New Roman"/>
              </a:rPr>
              <a:t>Most of the </a:t>
            </a:r>
            <a:r>
              <a:rPr sz="1200" spc="-5" dirty="0">
                <a:latin typeface="Times New Roman"/>
                <a:cs typeface="Times New Roman"/>
              </a:rPr>
              <a:t>traditional agencies are </a:t>
            </a:r>
            <a:r>
              <a:rPr sz="1200" dirty="0">
                <a:latin typeface="Times New Roman"/>
                <a:cs typeface="Times New Roman"/>
              </a:rPr>
              <a:t>now </a:t>
            </a:r>
            <a:r>
              <a:rPr sz="1200" spc="-5" dirty="0">
                <a:latin typeface="Times New Roman"/>
                <a:cs typeface="Times New Roman"/>
              </a:rPr>
              <a:t>concentrating </a:t>
            </a:r>
            <a:r>
              <a:rPr sz="1200" dirty="0">
                <a:latin typeface="Times New Roman"/>
                <a:cs typeface="Times New Roman"/>
              </a:rPr>
              <a:t>in </a:t>
            </a:r>
            <a:r>
              <a:rPr sz="1200" spc="-5" dirty="0">
                <a:latin typeface="Times New Roman"/>
                <a:cs typeface="Times New Roman"/>
              </a:rPr>
              <a:t>digital</a:t>
            </a:r>
            <a:r>
              <a:rPr sz="1200" spc="20" dirty="0">
                <a:latin typeface="Times New Roman"/>
                <a:cs typeface="Times New Roman"/>
              </a:rPr>
              <a:t> </a:t>
            </a:r>
            <a:r>
              <a:rPr sz="1200" spc="-5" dirty="0">
                <a:latin typeface="Times New Roman"/>
                <a:cs typeface="Times New Roman"/>
              </a:rPr>
              <a:t>also.</a:t>
            </a:r>
            <a:endParaRPr sz="1200">
              <a:latin typeface="Times New Roman"/>
              <a:cs typeface="Times New Roman"/>
            </a:endParaRPr>
          </a:p>
          <a:p>
            <a:pPr marL="469900" lvl="1" indent="-229235">
              <a:lnSpc>
                <a:spcPct val="100000"/>
              </a:lnSpc>
              <a:spcBef>
                <a:spcPts val="640"/>
              </a:spcBef>
              <a:buFont typeface="Wingdings"/>
              <a:buChar char=""/>
              <a:tabLst>
                <a:tab pos="469900" algn="l"/>
              </a:tabLst>
            </a:pPr>
            <a:r>
              <a:rPr sz="1200" spc="-5" dirty="0">
                <a:latin typeface="Times New Roman"/>
                <a:cs typeface="Times New Roman"/>
              </a:rPr>
              <a:t>Existing firms </a:t>
            </a:r>
            <a:r>
              <a:rPr sz="1200" dirty="0">
                <a:latin typeface="Times New Roman"/>
                <a:cs typeface="Times New Roman"/>
              </a:rPr>
              <a:t>in the </a:t>
            </a:r>
            <a:r>
              <a:rPr sz="1200" spc="-5" dirty="0">
                <a:latin typeface="Times New Roman"/>
                <a:cs typeface="Times New Roman"/>
              </a:rPr>
              <a:t>Industry are creating variety and </a:t>
            </a:r>
            <a:r>
              <a:rPr sz="1200" dirty="0">
                <a:latin typeface="Times New Roman"/>
                <a:cs typeface="Times New Roman"/>
              </a:rPr>
              <a:t>unique </a:t>
            </a:r>
            <a:r>
              <a:rPr sz="1200" spc="-5" dirty="0">
                <a:latin typeface="Times New Roman"/>
                <a:cs typeface="Times New Roman"/>
              </a:rPr>
              <a:t>campaign for</a:t>
            </a:r>
            <a:r>
              <a:rPr sz="1200" spc="85" dirty="0">
                <a:latin typeface="Times New Roman"/>
                <a:cs typeface="Times New Roman"/>
              </a:rPr>
              <a:t> </a:t>
            </a:r>
            <a:r>
              <a:rPr sz="1200" spc="-5" dirty="0">
                <a:latin typeface="Times New Roman"/>
                <a:cs typeface="Times New Roman"/>
              </a:rPr>
              <a:t>clients.</a:t>
            </a:r>
            <a:endParaRPr sz="1200">
              <a:latin typeface="Times New Roman"/>
              <a:cs typeface="Times New Roman"/>
            </a:endParaRPr>
          </a:p>
          <a:p>
            <a:pPr marL="469900" lvl="1" indent="-229235">
              <a:lnSpc>
                <a:spcPct val="100000"/>
              </a:lnSpc>
              <a:spcBef>
                <a:spcPts val="620"/>
              </a:spcBef>
              <a:buFont typeface="Wingdings"/>
              <a:buChar char=""/>
              <a:tabLst>
                <a:tab pos="469900" algn="l"/>
              </a:tabLst>
            </a:pPr>
            <a:r>
              <a:rPr sz="1200" dirty="0">
                <a:latin typeface="Times New Roman"/>
                <a:cs typeface="Times New Roman"/>
              </a:rPr>
              <a:t>Most of the </a:t>
            </a:r>
            <a:r>
              <a:rPr sz="1200" spc="-5" dirty="0">
                <a:latin typeface="Times New Roman"/>
                <a:cs typeface="Times New Roman"/>
              </a:rPr>
              <a:t>firms have efficient backend support </a:t>
            </a:r>
            <a:r>
              <a:rPr sz="1200" dirty="0">
                <a:latin typeface="Times New Roman"/>
                <a:cs typeface="Times New Roman"/>
              </a:rPr>
              <a:t>in</a:t>
            </a:r>
            <a:r>
              <a:rPr sz="1200" spc="15" dirty="0">
                <a:latin typeface="Times New Roman"/>
                <a:cs typeface="Times New Roman"/>
              </a:rPr>
              <a:t> </a:t>
            </a:r>
            <a:r>
              <a:rPr sz="1200" spc="-10" dirty="0">
                <a:latin typeface="Times New Roman"/>
                <a:cs typeface="Times New Roman"/>
              </a:rPr>
              <a:t>technology.</a:t>
            </a:r>
            <a:endParaRPr sz="1200">
              <a:latin typeface="Times New Roman"/>
              <a:cs typeface="Times New Roman"/>
            </a:endParaRPr>
          </a:p>
          <a:p>
            <a:pPr marL="469265" marR="5080" lvl="1" indent="-228600">
              <a:lnSpc>
                <a:spcPct val="143300"/>
              </a:lnSpc>
              <a:spcBef>
                <a:spcPts val="15"/>
              </a:spcBef>
              <a:buFont typeface="Wingdings"/>
              <a:buChar char=""/>
              <a:tabLst>
                <a:tab pos="469900" algn="l"/>
              </a:tabLst>
            </a:pPr>
            <a:r>
              <a:rPr sz="1200" spc="-5" dirty="0">
                <a:latin typeface="Times New Roman"/>
                <a:cs typeface="Times New Roman"/>
              </a:rPr>
              <a:t>Existing firms have </a:t>
            </a:r>
            <a:r>
              <a:rPr sz="1200" dirty="0">
                <a:latin typeface="Times New Roman"/>
                <a:cs typeface="Times New Roman"/>
              </a:rPr>
              <a:t>the </a:t>
            </a:r>
            <a:r>
              <a:rPr sz="1200" spc="-5" dirty="0">
                <a:latin typeface="Times New Roman"/>
                <a:cs typeface="Times New Roman"/>
              </a:rPr>
              <a:t>expertise manpower and firms giving good remunerations </a:t>
            </a:r>
            <a:r>
              <a:rPr sz="1200" dirty="0">
                <a:latin typeface="Times New Roman"/>
                <a:cs typeface="Times New Roman"/>
              </a:rPr>
              <a:t>to </a:t>
            </a:r>
            <a:r>
              <a:rPr sz="1200" spc="-5" dirty="0">
                <a:latin typeface="Times New Roman"/>
                <a:cs typeface="Times New Roman"/>
              </a:rPr>
              <a:t>employees.  </a:t>
            </a:r>
            <a:r>
              <a:rPr sz="1200" dirty="0">
                <a:latin typeface="Times New Roman"/>
                <a:cs typeface="Times New Roman"/>
              </a:rPr>
              <a:t>So </a:t>
            </a:r>
            <a:r>
              <a:rPr sz="1200" spc="-5" dirty="0">
                <a:latin typeface="Times New Roman"/>
                <a:cs typeface="Times New Roman"/>
              </a:rPr>
              <a:t>employees are loyal towards</a:t>
            </a:r>
            <a:r>
              <a:rPr sz="1200" spc="20" dirty="0">
                <a:latin typeface="Times New Roman"/>
                <a:cs typeface="Times New Roman"/>
              </a:rPr>
              <a:t> </a:t>
            </a:r>
            <a:r>
              <a:rPr sz="1200" spc="-5" dirty="0">
                <a:latin typeface="Times New Roman"/>
                <a:cs typeface="Times New Roman"/>
              </a:rPr>
              <a:t>employers.</a:t>
            </a:r>
            <a:endParaRPr sz="1200">
              <a:latin typeface="Times New Roman"/>
              <a:cs typeface="Times New Roman"/>
            </a:endParaRPr>
          </a:p>
          <a:p>
            <a:pPr marL="469900" lvl="1" indent="-229235">
              <a:lnSpc>
                <a:spcPct val="100000"/>
              </a:lnSpc>
              <a:spcBef>
                <a:spcPts val="635"/>
              </a:spcBef>
              <a:buFont typeface="Wingdings"/>
              <a:buChar char=""/>
              <a:tabLst>
                <a:tab pos="469900" algn="l"/>
              </a:tabLst>
            </a:pPr>
            <a:r>
              <a:rPr sz="1200" spc="-5" dirty="0">
                <a:latin typeface="Times New Roman"/>
                <a:cs typeface="Times New Roman"/>
              </a:rPr>
              <a:t>Some firms are popular </a:t>
            </a:r>
            <a:r>
              <a:rPr sz="1200" dirty="0">
                <a:latin typeface="Times New Roman"/>
                <a:cs typeface="Times New Roman"/>
              </a:rPr>
              <a:t>due to </a:t>
            </a:r>
            <a:r>
              <a:rPr sz="1200" spc="-5" dirty="0">
                <a:latin typeface="Times New Roman"/>
                <a:cs typeface="Times New Roman"/>
              </a:rPr>
              <a:t>execution </a:t>
            </a:r>
            <a:r>
              <a:rPr sz="1200" dirty="0">
                <a:latin typeface="Times New Roman"/>
                <a:cs typeface="Times New Roman"/>
              </a:rPr>
              <a:t>of </a:t>
            </a:r>
            <a:r>
              <a:rPr sz="1200" spc="-5" dirty="0">
                <a:latin typeface="Times New Roman"/>
                <a:cs typeface="Times New Roman"/>
              </a:rPr>
              <a:t>innovative</a:t>
            </a:r>
            <a:r>
              <a:rPr sz="1200" spc="25" dirty="0">
                <a:latin typeface="Times New Roman"/>
                <a:cs typeface="Times New Roman"/>
              </a:rPr>
              <a:t> </a:t>
            </a:r>
            <a:r>
              <a:rPr sz="1200" spc="-5" dirty="0">
                <a:latin typeface="Times New Roman"/>
                <a:cs typeface="Times New Roman"/>
              </a:rPr>
              <a:t>campaigns.</a:t>
            </a:r>
            <a:endParaRPr sz="1200">
              <a:latin typeface="Times New Roman"/>
              <a:cs typeface="Times New Roman"/>
            </a:endParaRPr>
          </a:p>
        </p:txBody>
      </p:sp>
      <p:sp>
        <p:nvSpPr>
          <p:cNvPr id="3" name="object 3"/>
          <p:cNvSpPr/>
          <p:nvPr/>
        </p:nvSpPr>
        <p:spPr>
          <a:xfrm>
            <a:off x="1321308" y="4273296"/>
            <a:ext cx="5103876" cy="492252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670560"/>
            <a:ext cx="6707505" cy="2721610"/>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Times New Roman"/>
                <a:cs typeface="Times New Roman"/>
              </a:rPr>
              <a:t>Conclusion </a:t>
            </a:r>
            <a:r>
              <a:rPr sz="1400" b="1" dirty="0">
                <a:latin typeface="Times New Roman"/>
                <a:cs typeface="Times New Roman"/>
              </a:rPr>
              <a:t>of </a:t>
            </a:r>
            <a:r>
              <a:rPr sz="1400" b="1" spc="-5" dirty="0">
                <a:latin typeface="Times New Roman"/>
                <a:cs typeface="Times New Roman"/>
              </a:rPr>
              <a:t>Porter’s Five </a:t>
            </a:r>
            <a:r>
              <a:rPr sz="1400" b="1" dirty="0">
                <a:latin typeface="Times New Roman"/>
                <a:cs typeface="Times New Roman"/>
              </a:rPr>
              <a:t>Force</a:t>
            </a:r>
            <a:r>
              <a:rPr sz="1400" b="1" spc="-40" dirty="0">
                <a:latin typeface="Times New Roman"/>
                <a:cs typeface="Times New Roman"/>
              </a:rPr>
              <a:t> </a:t>
            </a:r>
            <a:r>
              <a:rPr sz="1400" b="1" spc="-5" dirty="0">
                <a:latin typeface="Times New Roman"/>
                <a:cs typeface="Times New Roman"/>
              </a:rPr>
              <a:t>Analysis</a:t>
            </a:r>
            <a:endParaRPr sz="1400">
              <a:latin typeface="Times New Roman"/>
              <a:cs typeface="Times New Roman"/>
            </a:endParaRPr>
          </a:p>
          <a:p>
            <a:pPr>
              <a:lnSpc>
                <a:spcPct val="100000"/>
              </a:lnSpc>
              <a:spcBef>
                <a:spcPts val="45"/>
              </a:spcBef>
            </a:pPr>
            <a:endParaRPr sz="1300">
              <a:latin typeface="Times New Roman"/>
              <a:cs typeface="Times New Roman"/>
            </a:endParaRPr>
          </a:p>
          <a:p>
            <a:pPr marL="469900" indent="-228600">
              <a:lnSpc>
                <a:spcPct val="100000"/>
              </a:lnSpc>
              <a:spcBef>
                <a:spcPts val="5"/>
              </a:spcBef>
              <a:buFont typeface="Wingdings"/>
              <a:buChar char=""/>
              <a:tabLst>
                <a:tab pos="469900" algn="l"/>
              </a:tabLst>
            </a:pPr>
            <a:r>
              <a:rPr sz="1200" spc="-5" dirty="0">
                <a:latin typeface="Times New Roman"/>
                <a:cs typeface="Times New Roman"/>
              </a:rPr>
              <a:t>Low threats for new</a:t>
            </a:r>
            <a:r>
              <a:rPr sz="1200" spc="15" dirty="0">
                <a:latin typeface="Times New Roman"/>
                <a:cs typeface="Times New Roman"/>
              </a:rPr>
              <a:t> </a:t>
            </a:r>
            <a:r>
              <a:rPr sz="1200" spc="-15" dirty="0">
                <a:latin typeface="Times New Roman"/>
                <a:cs typeface="Times New Roman"/>
              </a:rPr>
              <a:t>entry.</a:t>
            </a:r>
            <a:endParaRPr sz="1200">
              <a:latin typeface="Times New Roman"/>
              <a:cs typeface="Times New Roman"/>
            </a:endParaRPr>
          </a:p>
          <a:p>
            <a:pPr marL="469900" indent="-228600">
              <a:lnSpc>
                <a:spcPct val="100000"/>
              </a:lnSpc>
              <a:spcBef>
                <a:spcPts val="635"/>
              </a:spcBef>
              <a:buFont typeface="Wingdings"/>
              <a:buChar char=""/>
              <a:tabLst>
                <a:tab pos="469900" algn="l"/>
              </a:tabLst>
            </a:pPr>
            <a:r>
              <a:rPr sz="1200" spc="-5" dirty="0">
                <a:latin typeface="Times New Roman"/>
                <a:cs typeface="Times New Roman"/>
              </a:rPr>
              <a:t>High bargaining power </a:t>
            </a:r>
            <a:r>
              <a:rPr sz="1200" dirty="0">
                <a:latin typeface="Times New Roman"/>
                <a:cs typeface="Times New Roman"/>
              </a:rPr>
              <a:t>of</a:t>
            </a:r>
            <a:r>
              <a:rPr sz="1200" spc="20" dirty="0">
                <a:latin typeface="Times New Roman"/>
                <a:cs typeface="Times New Roman"/>
              </a:rPr>
              <a:t> </a:t>
            </a:r>
            <a:r>
              <a:rPr sz="1200" spc="-5" dirty="0">
                <a:latin typeface="Times New Roman"/>
                <a:cs typeface="Times New Roman"/>
              </a:rPr>
              <a:t>suppliers.</a:t>
            </a:r>
            <a:endParaRPr sz="1200">
              <a:latin typeface="Times New Roman"/>
              <a:cs typeface="Times New Roman"/>
            </a:endParaRPr>
          </a:p>
          <a:p>
            <a:pPr marL="469265" marR="7620" indent="-228600">
              <a:lnSpc>
                <a:spcPts val="2080"/>
              </a:lnSpc>
              <a:spcBef>
                <a:spcPts val="160"/>
              </a:spcBef>
              <a:buFont typeface="Wingdings"/>
              <a:buChar char=""/>
              <a:tabLst>
                <a:tab pos="469900" algn="l"/>
              </a:tabLst>
            </a:pPr>
            <a:r>
              <a:rPr sz="1200" spc="-5" dirty="0">
                <a:latin typeface="Times New Roman"/>
                <a:cs typeface="Times New Roman"/>
              </a:rPr>
              <a:t>Bargaining power </a:t>
            </a:r>
            <a:r>
              <a:rPr sz="1200" dirty="0">
                <a:latin typeface="Times New Roman"/>
                <a:cs typeface="Times New Roman"/>
              </a:rPr>
              <a:t>of </a:t>
            </a:r>
            <a:r>
              <a:rPr sz="1200" spc="-5" dirty="0">
                <a:latin typeface="Times New Roman"/>
                <a:cs typeface="Times New Roman"/>
              </a:rPr>
              <a:t>buyer </a:t>
            </a:r>
            <a:r>
              <a:rPr sz="1200" dirty="0">
                <a:latin typeface="Times New Roman"/>
                <a:cs typeface="Times New Roman"/>
              </a:rPr>
              <a:t>is </a:t>
            </a:r>
            <a:r>
              <a:rPr sz="1200" spc="-5" dirty="0">
                <a:latin typeface="Times New Roman"/>
                <a:cs typeface="Times New Roman"/>
              </a:rPr>
              <a:t>medium, </a:t>
            </a:r>
            <a:r>
              <a:rPr sz="1200" dirty="0">
                <a:latin typeface="Times New Roman"/>
                <a:cs typeface="Times New Roman"/>
              </a:rPr>
              <a:t>but in </a:t>
            </a:r>
            <a:r>
              <a:rPr sz="1200" spc="-5" dirty="0">
                <a:latin typeface="Times New Roman"/>
                <a:cs typeface="Times New Roman"/>
              </a:rPr>
              <a:t>coming year there </a:t>
            </a:r>
            <a:r>
              <a:rPr sz="1200" dirty="0">
                <a:latin typeface="Times New Roman"/>
                <a:cs typeface="Times New Roman"/>
              </a:rPr>
              <a:t>is </a:t>
            </a:r>
            <a:r>
              <a:rPr sz="1200" spc="-5" dirty="0">
                <a:latin typeface="Times New Roman"/>
                <a:cs typeface="Times New Roman"/>
              </a:rPr>
              <a:t>chance for increase. Due </a:t>
            </a:r>
            <a:r>
              <a:rPr sz="1200" dirty="0">
                <a:latin typeface="Times New Roman"/>
                <a:cs typeface="Times New Roman"/>
              </a:rPr>
              <a:t>to lot of  </a:t>
            </a:r>
            <a:r>
              <a:rPr sz="1200" spc="-5" dirty="0">
                <a:latin typeface="Times New Roman"/>
                <a:cs typeface="Times New Roman"/>
              </a:rPr>
              <a:t>players are coming </a:t>
            </a:r>
            <a:r>
              <a:rPr sz="1200" dirty="0">
                <a:latin typeface="Times New Roman"/>
                <a:cs typeface="Times New Roman"/>
              </a:rPr>
              <a:t>to</a:t>
            </a:r>
            <a:r>
              <a:rPr sz="1200" spc="15" dirty="0">
                <a:latin typeface="Times New Roman"/>
                <a:cs typeface="Times New Roman"/>
              </a:rPr>
              <a:t> </a:t>
            </a:r>
            <a:r>
              <a:rPr sz="1200" spc="-10" dirty="0">
                <a:latin typeface="Times New Roman"/>
                <a:cs typeface="Times New Roman"/>
              </a:rPr>
              <a:t>industry.</a:t>
            </a:r>
            <a:endParaRPr sz="1200">
              <a:latin typeface="Times New Roman"/>
              <a:cs typeface="Times New Roman"/>
            </a:endParaRPr>
          </a:p>
          <a:p>
            <a:pPr marL="469900" indent="-228600">
              <a:lnSpc>
                <a:spcPct val="100000"/>
              </a:lnSpc>
              <a:spcBef>
                <a:spcPts val="445"/>
              </a:spcBef>
              <a:buFont typeface="Wingdings"/>
              <a:buChar char=""/>
              <a:tabLst>
                <a:tab pos="469900" algn="l"/>
              </a:tabLst>
            </a:pPr>
            <a:r>
              <a:rPr sz="1200" spc="-5" dirty="0">
                <a:latin typeface="Times New Roman"/>
                <a:cs typeface="Times New Roman"/>
              </a:rPr>
              <a:t>Threats </a:t>
            </a:r>
            <a:r>
              <a:rPr sz="1200" dirty="0">
                <a:latin typeface="Times New Roman"/>
                <a:cs typeface="Times New Roman"/>
              </a:rPr>
              <a:t>of the </a:t>
            </a:r>
            <a:r>
              <a:rPr sz="1200" spc="-5" dirty="0">
                <a:latin typeface="Times New Roman"/>
                <a:cs typeface="Times New Roman"/>
              </a:rPr>
              <a:t>substitutes are high, </a:t>
            </a:r>
            <a:r>
              <a:rPr sz="1200" dirty="0">
                <a:latin typeface="Times New Roman"/>
                <a:cs typeface="Times New Roman"/>
              </a:rPr>
              <a:t>but it </a:t>
            </a:r>
            <a:r>
              <a:rPr sz="1200" spc="-5" dirty="0">
                <a:latin typeface="Times New Roman"/>
                <a:cs typeface="Times New Roman"/>
              </a:rPr>
              <a:t>will change </a:t>
            </a:r>
            <a:r>
              <a:rPr sz="1200" dirty="0">
                <a:latin typeface="Times New Roman"/>
                <a:cs typeface="Times New Roman"/>
              </a:rPr>
              <a:t>in </a:t>
            </a:r>
            <a:r>
              <a:rPr sz="1200" spc="-5" dirty="0">
                <a:latin typeface="Times New Roman"/>
                <a:cs typeface="Times New Roman"/>
              </a:rPr>
              <a:t>coming</a:t>
            </a:r>
            <a:r>
              <a:rPr sz="1200" spc="45" dirty="0">
                <a:latin typeface="Times New Roman"/>
                <a:cs typeface="Times New Roman"/>
              </a:rPr>
              <a:t> </a:t>
            </a:r>
            <a:r>
              <a:rPr sz="1200" spc="-5" dirty="0">
                <a:latin typeface="Times New Roman"/>
                <a:cs typeface="Times New Roman"/>
              </a:rPr>
              <a:t>years.</a:t>
            </a:r>
            <a:endParaRPr sz="1200">
              <a:latin typeface="Times New Roman"/>
              <a:cs typeface="Times New Roman"/>
            </a:endParaRPr>
          </a:p>
          <a:p>
            <a:pPr marL="469265" marR="9525" indent="-228600">
              <a:lnSpc>
                <a:spcPct val="143300"/>
              </a:lnSpc>
              <a:spcBef>
                <a:spcPts val="10"/>
              </a:spcBef>
              <a:buFont typeface="Wingdings"/>
              <a:buChar char=""/>
              <a:tabLst>
                <a:tab pos="469900" algn="l"/>
              </a:tabLst>
            </a:pPr>
            <a:r>
              <a:rPr sz="1200" spc="-5" dirty="0">
                <a:latin typeface="Times New Roman"/>
                <a:cs typeface="Times New Roman"/>
              </a:rPr>
              <a:t>Rivalry </a:t>
            </a:r>
            <a:r>
              <a:rPr sz="1200" dirty="0">
                <a:latin typeface="Times New Roman"/>
                <a:cs typeface="Times New Roman"/>
              </a:rPr>
              <a:t>by </a:t>
            </a:r>
            <a:r>
              <a:rPr sz="1200" spc="-5" dirty="0">
                <a:latin typeface="Times New Roman"/>
                <a:cs typeface="Times New Roman"/>
              </a:rPr>
              <a:t>existing competitors </a:t>
            </a:r>
            <a:r>
              <a:rPr sz="1200" dirty="0">
                <a:latin typeface="Times New Roman"/>
                <a:cs typeface="Times New Roman"/>
              </a:rPr>
              <a:t>is </a:t>
            </a:r>
            <a:r>
              <a:rPr sz="1200" spc="-5" dirty="0">
                <a:latin typeface="Times New Roman"/>
                <a:cs typeface="Times New Roman"/>
              </a:rPr>
              <a:t>high, </a:t>
            </a:r>
            <a:r>
              <a:rPr sz="1200" dirty="0">
                <a:latin typeface="Times New Roman"/>
                <a:cs typeface="Times New Roman"/>
              </a:rPr>
              <a:t>but possible to </a:t>
            </a:r>
            <a:r>
              <a:rPr sz="1200" spc="-5" dirty="0">
                <a:latin typeface="Times New Roman"/>
                <a:cs typeface="Times New Roman"/>
              </a:rPr>
              <a:t>break </a:t>
            </a:r>
            <a:r>
              <a:rPr sz="1200" dirty="0">
                <a:latin typeface="Times New Roman"/>
                <a:cs typeface="Times New Roman"/>
              </a:rPr>
              <a:t>it by doing some unique </a:t>
            </a:r>
            <a:r>
              <a:rPr sz="1200" spc="-5" dirty="0">
                <a:latin typeface="Times New Roman"/>
                <a:cs typeface="Times New Roman"/>
              </a:rPr>
              <a:t>campaign for  client.</a:t>
            </a:r>
            <a:endParaRPr sz="1200">
              <a:latin typeface="Times New Roman"/>
              <a:cs typeface="Times New Roman"/>
            </a:endParaRPr>
          </a:p>
          <a:p>
            <a:pPr marL="469265" marR="5080" indent="-228600">
              <a:lnSpc>
                <a:spcPct val="143300"/>
              </a:lnSpc>
              <a:spcBef>
                <a:spcPts val="15"/>
              </a:spcBef>
              <a:buFont typeface="Wingdings"/>
              <a:buChar char=""/>
              <a:tabLst>
                <a:tab pos="469900" algn="l"/>
              </a:tabLst>
            </a:pPr>
            <a:r>
              <a:rPr sz="1200" spc="-5" dirty="0">
                <a:latin typeface="Times New Roman"/>
                <a:cs typeface="Times New Roman"/>
              </a:rPr>
              <a:t>American market </a:t>
            </a:r>
            <a:r>
              <a:rPr sz="1200" dirty="0">
                <a:latin typeface="Times New Roman"/>
                <a:cs typeface="Times New Roman"/>
              </a:rPr>
              <a:t>is a </a:t>
            </a:r>
            <a:r>
              <a:rPr sz="1200" spc="-5" dirty="0">
                <a:latin typeface="Times New Roman"/>
                <a:cs typeface="Times New Roman"/>
              </a:rPr>
              <a:t>potential market for digital advertising </a:t>
            </a:r>
            <a:r>
              <a:rPr sz="1200" dirty="0">
                <a:latin typeface="Times New Roman"/>
                <a:cs typeface="Times New Roman"/>
              </a:rPr>
              <a:t>due to </a:t>
            </a:r>
            <a:r>
              <a:rPr sz="1200" spc="-5" dirty="0">
                <a:latin typeface="Times New Roman"/>
                <a:cs typeface="Times New Roman"/>
              </a:rPr>
              <a:t>high internet and </a:t>
            </a:r>
            <a:r>
              <a:rPr sz="1200" dirty="0">
                <a:latin typeface="Times New Roman"/>
                <a:cs typeface="Times New Roman"/>
              </a:rPr>
              <a:t>mobile  </a:t>
            </a:r>
            <a:r>
              <a:rPr sz="1200" spc="-5" dirty="0">
                <a:latin typeface="Times New Roman"/>
                <a:cs typeface="Times New Roman"/>
              </a:rPr>
              <a:t>penetration.</a:t>
            </a:r>
            <a:endParaRPr sz="1200">
              <a:latin typeface="Times New Roman"/>
              <a:cs typeface="Times New Roman"/>
            </a:endParaRPr>
          </a:p>
        </p:txBody>
      </p:sp>
      <p:sp>
        <p:nvSpPr>
          <p:cNvPr id="3" name="object 3"/>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31</a:t>
            </a:fld>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653923"/>
            <a:ext cx="6708140" cy="2930525"/>
          </a:xfrm>
          <a:prstGeom prst="rect">
            <a:avLst/>
          </a:prstGeom>
        </p:spPr>
        <p:txBody>
          <a:bodyPr vert="horz" wrap="square" lIns="0" tIns="12700" rIns="0" bIns="0" rtlCol="0">
            <a:spAutoFit/>
          </a:bodyPr>
          <a:lstStyle/>
          <a:p>
            <a:pPr marR="269240" algn="ctr">
              <a:lnSpc>
                <a:spcPct val="100000"/>
              </a:lnSpc>
              <a:spcBef>
                <a:spcPts val="100"/>
              </a:spcBef>
            </a:pPr>
            <a:r>
              <a:rPr sz="1800" b="1" u="heavy" dirty="0">
                <a:uFill>
                  <a:solidFill>
                    <a:srgbClr val="000000"/>
                  </a:solidFill>
                </a:uFill>
                <a:latin typeface="Times New Roman"/>
                <a:cs typeface="Times New Roman"/>
              </a:rPr>
              <a:t>7. </a:t>
            </a:r>
            <a:r>
              <a:rPr sz="1800" b="1" u="heavy" spc="-5" dirty="0">
                <a:uFill>
                  <a:solidFill>
                    <a:srgbClr val="000000"/>
                  </a:solidFill>
                </a:uFill>
                <a:latin typeface="Times New Roman"/>
                <a:cs typeface="Times New Roman"/>
              </a:rPr>
              <a:t>LITERATURE</a:t>
            </a:r>
            <a:r>
              <a:rPr sz="1800" b="1" u="heavy" dirty="0">
                <a:uFill>
                  <a:solidFill>
                    <a:srgbClr val="000000"/>
                  </a:solidFill>
                </a:uFill>
                <a:latin typeface="Times New Roman"/>
                <a:cs typeface="Times New Roman"/>
              </a:rPr>
              <a:t> </a:t>
            </a:r>
            <a:r>
              <a:rPr sz="1800" b="1" u="heavy" spc="-5" dirty="0">
                <a:uFill>
                  <a:solidFill>
                    <a:srgbClr val="000000"/>
                  </a:solidFill>
                </a:uFill>
                <a:latin typeface="Times New Roman"/>
                <a:cs typeface="Times New Roman"/>
              </a:rPr>
              <a:t>REVIEW</a:t>
            </a:r>
            <a:endParaRPr sz="1800">
              <a:latin typeface="Times New Roman"/>
              <a:cs typeface="Times New Roman"/>
            </a:endParaRPr>
          </a:p>
          <a:p>
            <a:pPr marL="12700" marR="9525" algn="just">
              <a:lnSpc>
                <a:spcPct val="144500"/>
              </a:lnSpc>
              <a:spcBef>
                <a:spcPts val="400"/>
              </a:spcBef>
            </a:pPr>
            <a:r>
              <a:rPr sz="1100" spc="-5" dirty="0">
                <a:latin typeface="Times New Roman"/>
                <a:cs typeface="Times New Roman"/>
              </a:rPr>
              <a:t>1. Neelika Arora 32has published research article </a:t>
            </a:r>
            <a:r>
              <a:rPr sz="1100" dirty="0">
                <a:latin typeface="Times New Roman"/>
                <a:cs typeface="Times New Roman"/>
              </a:rPr>
              <a:t>entitled </a:t>
            </a:r>
            <a:r>
              <a:rPr sz="1100" spc="-5" dirty="0">
                <a:latin typeface="Times New Roman"/>
                <a:cs typeface="Times New Roman"/>
              </a:rPr>
              <a:t>“Trends </a:t>
            </a:r>
            <a:r>
              <a:rPr sz="1100" dirty="0">
                <a:latin typeface="Times New Roman"/>
                <a:cs typeface="Times New Roman"/>
              </a:rPr>
              <a:t>in </a:t>
            </a:r>
            <a:r>
              <a:rPr sz="1100" spc="-5" dirty="0">
                <a:latin typeface="Times New Roman"/>
                <a:cs typeface="Times New Roman"/>
              </a:rPr>
              <a:t>Online Advertising” </a:t>
            </a:r>
            <a:r>
              <a:rPr sz="1100" dirty="0">
                <a:latin typeface="Times New Roman"/>
                <a:cs typeface="Times New Roman"/>
              </a:rPr>
              <a:t>in </a:t>
            </a:r>
            <a:r>
              <a:rPr sz="1100" spc="-5" dirty="0">
                <a:latin typeface="Times New Roman"/>
                <a:cs typeface="Times New Roman"/>
              </a:rPr>
              <a:t>advertising Express,  Dec2013.</a:t>
            </a:r>
            <a:endParaRPr sz="1100">
              <a:latin typeface="Times New Roman"/>
              <a:cs typeface="Times New Roman"/>
            </a:endParaRPr>
          </a:p>
          <a:p>
            <a:pPr marL="12700" algn="just">
              <a:lnSpc>
                <a:spcPct val="100000"/>
              </a:lnSpc>
              <a:spcBef>
                <a:spcPts val="560"/>
              </a:spcBef>
            </a:pPr>
            <a:r>
              <a:rPr sz="1200" spc="-5" dirty="0">
                <a:latin typeface="Times New Roman"/>
                <a:cs typeface="Times New Roman"/>
              </a:rPr>
              <a:t>The</a:t>
            </a:r>
            <a:r>
              <a:rPr sz="1200" spc="120" dirty="0">
                <a:latin typeface="Times New Roman"/>
                <a:cs typeface="Times New Roman"/>
              </a:rPr>
              <a:t> </a:t>
            </a:r>
            <a:r>
              <a:rPr sz="1200" spc="-5" dirty="0">
                <a:latin typeface="Times New Roman"/>
                <a:cs typeface="Times New Roman"/>
              </a:rPr>
              <a:t>global</a:t>
            </a:r>
            <a:r>
              <a:rPr sz="1200" spc="125" dirty="0">
                <a:latin typeface="Times New Roman"/>
                <a:cs typeface="Times New Roman"/>
              </a:rPr>
              <a:t> </a:t>
            </a:r>
            <a:r>
              <a:rPr sz="1200" dirty="0">
                <a:latin typeface="Times New Roman"/>
                <a:cs typeface="Times New Roman"/>
              </a:rPr>
              <a:t>online</a:t>
            </a:r>
            <a:r>
              <a:rPr sz="1200" spc="105" dirty="0">
                <a:latin typeface="Times New Roman"/>
                <a:cs typeface="Times New Roman"/>
              </a:rPr>
              <a:t> </a:t>
            </a:r>
            <a:r>
              <a:rPr sz="1200" spc="-5" dirty="0">
                <a:latin typeface="Times New Roman"/>
                <a:cs typeface="Times New Roman"/>
              </a:rPr>
              <a:t>advertising</a:t>
            </a:r>
            <a:r>
              <a:rPr sz="1200" spc="110" dirty="0">
                <a:latin typeface="Times New Roman"/>
                <a:cs typeface="Times New Roman"/>
              </a:rPr>
              <a:t> </a:t>
            </a:r>
            <a:r>
              <a:rPr sz="1200" spc="-5" dirty="0">
                <a:latin typeface="Times New Roman"/>
                <a:cs typeface="Times New Roman"/>
              </a:rPr>
              <a:t>revenues</a:t>
            </a:r>
            <a:r>
              <a:rPr sz="1200" spc="125" dirty="0">
                <a:latin typeface="Times New Roman"/>
                <a:cs typeface="Times New Roman"/>
              </a:rPr>
              <a:t> </a:t>
            </a:r>
            <a:r>
              <a:rPr sz="1200" spc="-5" dirty="0">
                <a:latin typeface="Times New Roman"/>
                <a:cs typeface="Times New Roman"/>
              </a:rPr>
              <a:t>are</a:t>
            </a:r>
            <a:r>
              <a:rPr sz="1200" spc="135" dirty="0">
                <a:latin typeface="Times New Roman"/>
                <a:cs typeface="Times New Roman"/>
              </a:rPr>
              <a:t> </a:t>
            </a:r>
            <a:r>
              <a:rPr sz="1200" spc="-5" dirty="0">
                <a:latin typeface="Times New Roman"/>
                <a:cs typeface="Times New Roman"/>
              </a:rPr>
              <a:t>expected</a:t>
            </a:r>
            <a:r>
              <a:rPr sz="1200" spc="125" dirty="0">
                <a:latin typeface="Times New Roman"/>
                <a:cs typeface="Times New Roman"/>
              </a:rPr>
              <a:t> </a:t>
            </a:r>
            <a:r>
              <a:rPr sz="1200" dirty="0">
                <a:latin typeface="Times New Roman"/>
                <a:cs typeface="Times New Roman"/>
              </a:rPr>
              <a:t>to</a:t>
            </a:r>
            <a:r>
              <a:rPr sz="1200" spc="110" dirty="0">
                <a:latin typeface="Times New Roman"/>
                <a:cs typeface="Times New Roman"/>
              </a:rPr>
              <a:t> </a:t>
            </a:r>
            <a:r>
              <a:rPr sz="1200" spc="-5" dirty="0">
                <a:latin typeface="Times New Roman"/>
                <a:cs typeface="Times New Roman"/>
              </a:rPr>
              <a:t>touch</a:t>
            </a:r>
            <a:r>
              <a:rPr sz="1200" spc="125" dirty="0">
                <a:latin typeface="Times New Roman"/>
                <a:cs typeface="Times New Roman"/>
              </a:rPr>
              <a:t> </a:t>
            </a:r>
            <a:r>
              <a:rPr sz="1200" spc="-5" dirty="0">
                <a:latin typeface="Times New Roman"/>
                <a:cs typeface="Times New Roman"/>
              </a:rPr>
              <a:t>US</a:t>
            </a:r>
            <a:r>
              <a:rPr sz="1200" spc="114" dirty="0">
                <a:latin typeface="Times New Roman"/>
                <a:cs typeface="Times New Roman"/>
              </a:rPr>
              <a:t> </a:t>
            </a:r>
            <a:r>
              <a:rPr sz="1200" dirty="0">
                <a:latin typeface="Times New Roman"/>
                <a:cs typeface="Times New Roman"/>
              </a:rPr>
              <a:t>$10bn</a:t>
            </a:r>
            <a:r>
              <a:rPr sz="1200" spc="130" dirty="0">
                <a:latin typeface="Times New Roman"/>
                <a:cs typeface="Times New Roman"/>
              </a:rPr>
              <a:t> </a:t>
            </a:r>
            <a:r>
              <a:rPr sz="1200" dirty="0">
                <a:latin typeface="Times New Roman"/>
                <a:cs typeface="Times New Roman"/>
              </a:rPr>
              <a:t>by</a:t>
            </a:r>
            <a:r>
              <a:rPr sz="1200" spc="125" dirty="0">
                <a:latin typeface="Times New Roman"/>
                <a:cs typeface="Times New Roman"/>
              </a:rPr>
              <a:t> </a:t>
            </a:r>
            <a:r>
              <a:rPr sz="1200" dirty="0">
                <a:latin typeface="Times New Roman"/>
                <a:cs typeface="Times New Roman"/>
              </a:rPr>
              <a:t>2015.</a:t>
            </a:r>
            <a:r>
              <a:rPr sz="1200" spc="110" dirty="0">
                <a:latin typeface="Times New Roman"/>
                <a:cs typeface="Times New Roman"/>
              </a:rPr>
              <a:t> </a:t>
            </a:r>
            <a:r>
              <a:rPr sz="1200" spc="-10" dirty="0">
                <a:latin typeface="Times New Roman"/>
                <a:cs typeface="Times New Roman"/>
              </a:rPr>
              <a:t>In</a:t>
            </a:r>
            <a:r>
              <a:rPr sz="1200" spc="135" dirty="0">
                <a:latin typeface="Times New Roman"/>
                <a:cs typeface="Times New Roman"/>
              </a:rPr>
              <a:t> </a:t>
            </a:r>
            <a:r>
              <a:rPr sz="1200" spc="-5" dirty="0">
                <a:latin typeface="Times New Roman"/>
                <a:cs typeface="Times New Roman"/>
              </a:rPr>
              <a:t>USA,</a:t>
            </a:r>
            <a:r>
              <a:rPr sz="1200" spc="125" dirty="0">
                <a:latin typeface="Times New Roman"/>
                <a:cs typeface="Times New Roman"/>
              </a:rPr>
              <a:t> </a:t>
            </a:r>
            <a:r>
              <a:rPr sz="1200" dirty="0">
                <a:latin typeface="Times New Roman"/>
                <a:cs typeface="Times New Roman"/>
              </a:rPr>
              <a:t>the</a:t>
            </a:r>
            <a:r>
              <a:rPr sz="1200" spc="110" dirty="0">
                <a:latin typeface="Times New Roman"/>
                <a:cs typeface="Times New Roman"/>
              </a:rPr>
              <a:t> </a:t>
            </a:r>
            <a:r>
              <a:rPr sz="1200" spc="-5" dirty="0">
                <a:latin typeface="Times New Roman"/>
                <a:cs typeface="Times New Roman"/>
              </a:rPr>
              <a:t>revenues</a:t>
            </a:r>
            <a:r>
              <a:rPr sz="1200" spc="125" dirty="0">
                <a:latin typeface="Times New Roman"/>
                <a:cs typeface="Times New Roman"/>
              </a:rPr>
              <a:t> </a:t>
            </a:r>
            <a:r>
              <a:rPr sz="1200" spc="-5" dirty="0">
                <a:latin typeface="Times New Roman"/>
                <a:cs typeface="Times New Roman"/>
              </a:rPr>
              <a:t>at</a:t>
            </a:r>
            <a:endParaRPr sz="1200">
              <a:latin typeface="Times New Roman"/>
              <a:cs typeface="Times New Roman"/>
            </a:endParaRPr>
          </a:p>
          <a:p>
            <a:pPr marL="12700" marR="5080" algn="just">
              <a:lnSpc>
                <a:spcPct val="143800"/>
              </a:lnSpc>
              <a:spcBef>
                <a:spcPts val="5"/>
              </a:spcBef>
            </a:pPr>
            <a:r>
              <a:rPr sz="1200" spc="-5" dirty="0">
                <a:latin typeface="Times New Roman"/>
                <a:cs typeface="Times New Roman"/>
              </a:rPr>
              <a:t>present are estimated </a:t>
            </a:r>
            <a:r>
              <a:rPr sz="1200" dirty="0">
                <a:latin typeface="Times New Roman"/>
                <a:cs typeface="Times New Roman"/>
              </a:rPr>
              <a:t>to be Rs.80 </a:t>
            </a:r>
            <a:r>
              <a:rPr sz="1200" spc="-5" dirty="0">
                <a:latin typeface="Times New Roman"/>
                <a:cs typeface="Times New Roman"/>
              </a:rPr>
              <a:t>cr. and are expected </a:t>
            </a:r>
            <a:r>
              <a:rPr sz="1200" dirty="0">
                <a:latin typeface="Times New Roman"/>
                <a:cs typeface="Times New Roman"/>
              </a:rPr>
              <a:t>to </a:t>
            </a:r>
            <a:r>
              <a:rPr sz="1200" spc="-5" dirty="0">
                <a:latin typeface="Times New Roman"/>
                <a:cs typeface="Times New Roman"/>
              </a:rPr>
              <a:t>increase </a:t>
            </a:r>
            <a:r>
              <a:rPr sz="1200" dirty="0">
                <a:latin typeface="Times New Roman"/>
                <a:cs typeface="Times New Roman"/>
              </a:rPr>
              <a:t>six </a:t>
            </a:r>
            <a:r>
              <a:rPr sz="1200" spc="-5" dirty="0">
                <a:latin typeface="Times New Roman"/>
                <a:cs typeface="Times New Roman"/>
              </a:rPr>
              <a:t>times more within </a:t>
            </a:r>
            <a:r>
              <a:rPr sz="1200" dirty="0">
                <a:latin typeface="Times New Roman"/>
                <a:cs typeface="Times New Roman"/>
              </a:rPr>
              <a:t>the next </a:t>
            </a:r>
            <a:r>
              <a:rPr sz="1200" spc="-5" dirty="0">
                <a:latin typeface="Times New Roman"/>
                <a:cs typeface="Times New Roman"/>
              </a:rPr>
              <a:t>five years.  </a:t>
            </a:r>
            <a:r>
              <a:rPr sz="1200" spc="-10" dirty="0">
                <a:latin typeface="Times New Roman"/>
                <a:cs typeface="Times New Roman"/>
              </a:rPr>
              <a:t>In </a:t>
            </a:r>
            <a:r>
              <a:rPr sz="1200" spc="-5" dirty="0">
                <a:latin typeface="Times New Roman"/>
                <a:cs typeface="Times New Roman"/>
              </a:rPr>
              <a:t>USA, Internet as </a:t>
            </a:r>
            <a:r>
              <a:rPr sz="1200" dirty="0">
                <a:latin typeface="Times New Roman"/>
                <a:cs typeface="Times New Roman"/>
              </a:rPr>
              <a:t>a </a:t>
            </a:r>
            <a:r>
              <a:rPr sz="1200" spc="-5" dirty="0">
                <a:latin typeface="Times New Roman"/>
                <a:cs typeface="Times New Roman"/>
              </a:rPr>
              <a:t>medium </a:t>
            </a:r>
            <a:r>
              <a:rPr sz="1200" dirty="0">
                <a:latin typeface="Times New Roman"/>
                <a:cs typeface="Times New Roman"/>
              </a:rPr>
              <a:t>is </a:t>
            </a:r>
            <a:r>
              <a:rPr sz="1200" spc="-5" dirty="0">
                <a:latin typeface="Times New Roman"/>
                <a:cs typeface="Times New Roman"/>
              </a:rPr>
              <a:t>accepted </a:t>
            </a:r>
            <a:r>
              <a:rPr sz="1200" dirty="0">
                <a:latin typeface="Times New Roman"/>
                <a:cs typeface="Times New Roman"/>
              </a:rPr>
              <a:t>by a </a:t>
            </a:r>
            <a:r>
              <a:rPr sz="1200" spc="-5" dirty="0">
                <a:latin typeface="Times New Roman"/>
                <a:cs typeface="Times New Roman"/>
              </a:rPr>
              <a:t>wider industrial segment that includes automobiles, telecom,  education, banking, insurance, credit cards, FMCG (Fast </a:t>
            </a:r>
            <a:r>
              <a:rPr sz="1200" dirty="0">
                <a:latin typeface="Times New Roman"/>
                <a:cs typeface="Times New Roman"/>
              </a:rPr>
              <a:t>Moving </a:t>
            </a:r>
            <a:r>
              <a:rPr sz="1200" spc="-5" dirty="0">
                <a:latin typeface="Times New Roman"/>
                <a:cs typeface="Times New Roman"/>
              </a:rPr>
              <a:t>Consumer Goods), apparel/clothing,  durables, media, business services and tourism. Out </a:t>
            </a:r>
            <a:r>
              <a:rPr sz="1200" dirty="0">
                <a:latin typeface="Times New Roman"/>
                <a:cs typeface="Times New Roman"/>
              </a:rPr>
              <a:t>of </a:t>
            </a:r>
            <a:r>
              <a:rPr sz="1200" spc="-5" dirty="0">
                <a:latin typeface="Times New Roman"/>
                <a:cs typeface="Times New Roman"/>
              </a:rPr>
              <a:t>these, </a:t>
            </a:r>
            <a:r>
              <a:rPr sz="1200" dirty="0">
                <a:latin typeface="Times New Roman"/>
                <a:cs typeface="Times New Roman"/>
              </a:rPr>
              <a:t>it is </a:t>
            </a:r>
            <a:r>
              <a:rPr sz="1200" spc="-5" dirty="0">
                <a:latin typeface="Times New Roman"/>
                <a:cs typeface="Times New Roman"/>
              </a:rPr>
              <a:t>estimated that </a:t>
            </a:r>
            <a:r>
              <a:rPr sz="1200" dirty="0">
                <a:latin typeface="Times New Roman"/>
                <a:cs typeface="Times New Roman"/>
              </a:rPr>
              <a:t>the </a:t>
            </a:r>
            <a:r>
              <a:rPr sz="1200" spc="-5" dirty="0">
                <a:latin typeface="Times New Roman"/>
                <a:cs typeface="Times New Roman"/>
              </a:rPr>
              <a:t>banking, FMCG and  insurance sectors together account for </a:t>
            </a:r>
            <a:r>
              <a:rPr sz="1200" dirty="0">
                <a:latin typeface="Times New Roman"/>
                <a:cs typeface="Times New Roman"/>
              </a:rPr>
              <a:t>45% of the </a:t>
            </a:r>
            <a:r>
              <a:rPr sz="1200" spc="-5" dirty="0">
                <a:latin typeface="Times New Roman"/>
                <a:cs typeface="Times New Roman"/>
              </a:rPr>
              <a:t>total advertising spend. </a:t>
            </a:r>
            <a:r>
              <a:rPr sz="1200" spc="-10" dirty="0">
                <a:latin typeface="Times New Roman"/>
                <a:cs typeface="Times New Roman"/>
              </a:rPr>
              <a:t>In </a:t>
            </a:r>
            <a:r>
              <a:rPr sz="1200" spc="-5" dirty="0">
                <a:latin typeface="Times New Roman"/>
                <a:cs typeface="Times New Roman"/>
              </a:rPr>
              <a:t>comparison </a:t>
            </a:r>
            <a:r>
              <a:rPr sz="1200" dirty="0">
                <a:latin typeface="Times New Roman"/>
                <a:cs typeface="Times New Roman"/>
              </a:rPr>
              <a:t>to this, </a:t>
            </a:r>
            <a:r>
              <a:rPr sz="1200" spc="-5" dirty="0">
                <a:latin typeface="Times New Roman"/>
                <a:cs typeface="Times New Roman"/>
              </a:rPr>
              <a:t>automotive,  travel and retail spend </a:t>
            </a:r>
            <a:r>
              <a:rPr sz="1200" dirty="0">
                <a:latin typeface="Times New Roman"/>
                <a:cs typeface="Times New Roman"/>
              </a:rPr>
              <a:t>37% of the </a:t>
            </a:r>
            <a:r>
              <a:rPr sz="1200" spc="-5" dirty="0">
                <a:latin typeface="Times New Roman"/>
                <a:cs typeface="Times New Roman"/>
              </a:rPr>
              <a:t>total advertising revenue and financial service companies spend </a:t>
            </a:r>
            <a:r>
              <a:rPr sz="1200" dirty="0">
                <a:latin typeface="Times New Roman"/>
                <a:cs typeface="Times New Roman"/>
              </a:rPr>
              <a:t>12% </a:t>
            </a:r>
            <a:r>
              <a:rPr sz="1200" spc="-5" dirty="0">
                <a:latin typeface="Times New Roman"/>
                <a:cs typeface="Times New Roman"/>
              </a:rPr>
              <a:t>only.  Some </a:t>
            </a:r>
            <a:r>
              <a:rPr sz="1200" dirty="0">
                <a:latin typeface="Times New Roman"/>
                <a:cs typeface="Times New Roman"/>
              </a:rPr>
              <a:t>of the top </a:t>
            </a:r>
            <a:r>
              <a:rPr sz="1200" spc="-5" dirty="0">
                <a:latin typeface="Times New Roman"/>
                <a:cs typeface="Times New Roman"/>
              </a:rPr>
              <a:t>spenders </a:t>
            </a:r>
            <a:r>
              <a:rPr sz="1200" dirty="0">
                <a:latin typeface="Times New Roman"/>
                <a:cs typeface="Times New Roman"/>
              </a:rPr>
              <a:t>in </a:t>
            </a:r>
            <a:r>
              <a:rPr sz="1200" spc="-5" dirty="0">
                <a:latin typeface="Times New Roman"/>
                <a:cs typeface="Times New Roman"/>
              </a:rPr>
              <a:t>USA are automobiles, followed </a:t>
            </a:r>
            <a:r>
              <a:rPr sz="1200" dirty="0">
                <a:latin typeface="Times New Roman"/>
                <a:cs typeface="Times New Roman"/>
              </a:rPr>
              <a:t>by </a:t>
            </a:r>
            <a:r>
              <a:rPr sz="1200" spc="-5" dirty="0">
                <a:latin typeface="Times New Roman"/>
                <a:cs typeface="Times New Roman"/>
              </a:rPr>
              <a:t>brands </a:t>
            </a:r>
            <a:r>
              <a:rPr sz="1200" dirty="0">
                <a:latin typeface="Times New Roman"/>
                <a:cs typeface="Times New Roman"/>
              </a:rPr>
              <a:t>like </a:t>
            </a:r>
            <a:r>
              <a:rPr sz="1200" spc="-5" dirty="0">
                <a:latin typeface="Times New Roman"/>
                <a:cs typeface="Times New Roman"/>
              </a:rPr>
              <a:t>Pepsodent, Kelloggs,</a:t>
            </a:r>
            <a:r>
              <a:rPr sz="1200" spc="135" dirty="0">
                <a:latin typeface="Times New Roman"/>
                <a:cs typeface="Times New Roman"/>
              </a:rPr>
              <a:t> </a:t>
            </a:r>
            <a:r>
              <a:rPr sz="1200" spc="-5" dirty="0">
                <a:latin typeface="Times New Roman"/>
                <a:cs typeface="Times New Roman"/>
              </a:rPr>
              <a:t>Cadbury,</a:t>
            </a:r>
            <a:endParaRPr sz="1200">
              <a:latin typeface="Times New Roman"/>
              <a:cs typeface="Times New Roman"/>
            </a:endParaRPr>
          </a:p>
        </p:txBody>
      </p:sp>
      <p:sp>
        <p:nvSpPr>
          <p:cNvPr id="3" name="object 3"/>
          <p:cNvSpPr txBox="1"/>
          <p:nvPr/>
        </p:nvSpPr>
        <p:spPr>
          <a:xfrm>
            <a:off x="528319" y="4023462"/>
            <a:ext cx="6711315" cy="5208905"/>
          </a:xfrm>
          <a:prstGeom prst="rect">
            <a:avLst/>
          </a:prstGeom>
        </p:spPr>
        <p:txBody>
          <a:bodyPr vert="horz" wrap="square" lIns="0" tIns="13335" rIns="0" bIns="0" rtlCol="0">
            <a:spAutoFit/>
          </a:bodyPr>
          <a:lstStyle/>
          <a:p>
            <a:pPr marL="12700" marR="6350" algn="just">
              <a:lnSpc>
                <a:spcPct val="143800"/>
              </a:lnSpc>
              <a:spcBef>
                <a:spcPts val="105"/>
              </a:spcBef>
            </a:pPr>
            <a:r>
              <a:rPr sz="1200" spc="-5" dirty="0">
                <a:latin typeface="Times New Roman"/>
                <a:cs typeface="Times New Roman"/>
              </a:rPr>
              <a:t>HDFC (Housing Development Finance Corporation Ltd.) loans and Sunsilk. </a:t>
            </a:r>
            <a:r>
              <a:rPr sz="1200" spc="-10" dirty="0">
                <a:latin typeface="Times New Roman"/>
                <a:cs typeface="Times New Roman"/>
              </a:rPr>
              <a:t>In </a:t>
            </a:r>
            <a:r>
              <a:rPr sz="1200" spc="-5" dirty="0">
                <a:latin typeface="Times New Roman"/>
                <a:cs typeface="Times New Roman"/>
              </a:rPr>
              <a:t>addition </a:t>
            </a:r>
            <a:r>
              <a:rPr sz="1200" dirty="0">
                <a:latin typeface="Times New Roman"/>
                <a:cs typeface="Times New Roman"/>
              </a:rPr>
              <a:t>to </a:t>
            </a:r>
            <a:r>
              <a:rPr sz="1200" spc="-5" dirty="0">
                <a:latin typeface="Times New Roman"/>
                <a:cs typeface="Times New Roman"/>
              </a:rPr>
              <a:t>these </a:t>
            </a:r>
            <a:r>
              <a:rPr sz="1200" dirty="0">
                <a:latin typeface="Times New Roman"/>
                <a:cs typeface="Times New Roman"/>
              </a:rPr>
              <a:t>the </a:t>
            </a:r>
            <a:r>
              <a:rPr sz="1200" spc="-5" dirty="0">
                <a:latin typeface="Times New Roman"/>
                <a:cs typeface="Times New Roman"/>
              </a:rPr>
              <a:t>early  adopters </a:t>
            </a:r>
            <a:r>
              <a:rPr sz="1200" dirty="0">
                <a:latin typeface="Times New Roman"/>
                <a:cs typeface="Times New Roman"/>
              </a:rPr>
              <a:t>in the </a:t>
            </a:r>
            <a:r>
              <a:rPr sz="1200" spc="-5" dirty="0">
                <a:latin typeface="Times New Roman"/>
                <a:cs typeface="Times New Roman"/>
              </a:rPr>
              <a:t>field </a:t>
            </a:r>
            <a:r>
              <a:rPr sz="1200" dirty="0">
                <a:latin typeface="Times New Roman"/>
                <a:cs typeface="Times New Roman"/>
              </a:rPr>
              <a:t>of </a:t>
            </a:r>
            <a:r>
              <a:rPr sz="1200" spc="-5" dirty="0">
                <a:latin typeface="Times New Roman"/>
                <a:cs typeface="Times New Roman"/>
              </a:rPr>
              <a:t>finance and </a:t>
            </a:r>
            <a:r>
              <a:rPr sz="1200" spc="-10" dirty="0">
                <a:latin typeface="Times New Roman"/>
                <a:cs typeface="Times New Roman"/>
              </a:rPr>
              <a:t>IT </a:t>
            </a:r>
            <a:r>
              <a:rPr sz="1200" spc="-5" dirty="0">
                <a:latin typeface="Times New Roman"/>
                <a:cs typeface="Times New Roman"/>
              </a:rPr>
              <a:t>are also increasing their spending. Globally, </a:t>
            </a:r>
            <a:r>
              <a:rPr sz="1200" dirty="0">
                <a:latin typeface="Times New Roman"/>
                <a:cs typeface="Times New Roman"/>
              </a:rPr>
              <a:t>the </a:t>
            </a:r>
            <a:r>
              <a:rPr sz="1200" spc="-5" dirty="0">
                <a:latin typeface="Times New Roman"/>
                <a:cs typeface="Times New Roman"/>
              </a:rPr>
              <a:t>trend </a:t>
            </a:r>
            <a:r>
              <a:rPr sz="1200" dirty="0">
                <a:latin typeface="Times New Roman"/>
                <a:cs typeface="Times New Roman"/>
              </a:rPr>
              <a:t>is </a:t>
            </a:r>
            <a:r>
              <a:rPr sz="1200" spc="-5" dirty="0">
                <a:latin typeface="Times New Roman"/>
                <a:cs typeface="Times New Roman"/>
              </a:rPr>
              <a:t>that almost  </a:t>
            </a:r>
            <a:r>
              <a:rPr sz="1200" dirty="0">
                <a:latin typeface="Times New Roman"/>
                <a:cs typeface="Times New Roman"/>
              </a:rPr>
              <a:t>60% of the </a:t>
            </a:r>
            <a:r>
              <a:rPr sz="1200" spc="-5" dirty="0">
                <a:latin typeface="Times New Roman"/>
                <a:cs typeface="Times New Roman"/>
              </a:rPr>
              <a:t>revenue goes </a:t>
            </a:r>
            <a:r>
              <a:rPr sz="1200" dirty="0">
                <a:latin typeface="Times New Roman"/>
                <a:cs typeface="Times New Roman"/>
              </a:rPr>
              <a:t>to </a:t>
            </a:r>
            <a:r>
              <a:rPr sz="1200" spc="-5" dirty="0">
                <a:latin typeface="Times New Roman"/>
                <a:cs typeface="Times New Roman"/>
              </a:rPr>
              <a:t>five firms- Goggle, Yahoo, Microsoft, AOL(America Online Launchers), and  Overture. Approximately, </a:t>
            </a:r>
            <a:r>
              <a:rPr sz="1200" dirty="0">
                <a:latin typeface="Times New Roman"/>
                <a:cs typeface="Times New Roman"/>
              </a:rPr>
              <a:t>90% of the </a:t>
            </a:r>
            <a:r>
              <a:rPr sz="1200" spc="-5" dirty="0">
                <a:latin typeface="Times New Roman"/>
                <a:cs typeface="Times New Roman"/>
              </a:rPr>
              <a:t>Goggle revenues come from advertising. </a:t>
            </a:r>
            <a:r>
              <a:rPr sz="1200" spc="-10" dirty="0">
                <a:latin typeface="Times New Roman"/>
                <a:cs typeface="Times New Roman"/>
              </a:rPr>
              <a:t>In </a:t>
            </a:r>
            <a:r>
              <a:rPr sz="1200" spc="-5" dirty="0">
                <a:latin typeface="Times New Roman"/>
                <a:cs typeface="Times New Roman"/>
              </a:rPr>
              <a:t>USA, portals </a:t>
            </a:r>
            <a:r>
              <a:rPr sz="1200" dirty="0">
                <a:latin typeface="Times New Roman"/>
                <a:cs typeface="Times New Roman"/>
              </a:rPr>
              <a:t>like  </a:t>
            </a:r>
            <a:r>
              <a:rPr sz="1200" spc="-5" dirty="0">
                <a:latin typeface="Times New Roman"/>
                <a:cs typeface="Times New Roman"/>
              </a:rPr>
              <a:t>USAtimes.com, exchange4media.com, rediffmail.com, agencyfaqs.com etc are attracting major </a:t>
            </a:r>
            <a:r>
              <a:rPr sz="1200" dirty="0">
                <a:latin typeface="Times New Roman"/>
                <a:cs typeface="Times New Roman"/>
              </a:rPr>
              <a:t>online  </a:t>
            </a:r>
            <a:r>
              <a:rPr sz="1200" spc="-5" dirty="0">
                <a:latin typeface="Times New Roman"/>
                <a:cs typeface="Times New Roman"/>
              </a:rPr>
              <a:t>spender.</a:t>
            </a:r>
            <a:endParaRPr sz="1200">
              <a:latin typeface="Times New Roman"/>
              <a:cs typeface="Times New Roman"/>
            </a:endParaRPr>
          </a:p>
          <a:p>
            <a:pPr marL="12700" marR="7620" algn="just">
              <a:lnSpc>
                <a:spcPct val="143300"/>
              </a:lnSpc>
              <a:spcBef>
                <a:spcPts val="805"/>
              </a:spcBef>
            </a:pPr>
            <a:r>
              <a:rPr sz="1200" spc="-5" dirty="0">
                <a:latin typeface="Times New Roman"/>
                <a:cs typeface="Times New Roman"/>
              </a:rPr>
              <a:t>This article explains demographic profile </a:t>
            </a:r>
            <a:r>
              <a:rPr sz="1200" dirty="0">
                <a:latin typeface="Times New Roman"/>
                <a:cs typeface="Times New Roman"/>
              </a:rPr>
              <a:t>of </a:t>
            </a:r>
            <a:r>
              <a:rPr sz="1200" spc="-5" dirty="0">
                <a:latin typeface="Times New Roman"/>
                <a:cs typeface="Times New Roman"/>
              </a:rPr>
              <a:t>American users. </a:t>
            </a:r>
            <a:r>
              <a:rPr sz="1200" spc="-10" dirty="0">
                <a:latin typeface="Times New Roman"/>
                <a:cs typeface="Times New Roman"/>
              </a:rPr>
              <a:t>It </a:t>
            </a:r>
            <a:r>
              <a:rPr sz="1200" spc="-5" dirty="0">
                <a:latin typeface="Times New Roman"/>
                <a:cs typeface="Times New Roman"/>
              </a:rPr>
              <a:t>also gives </a:t>
            </a:r>
            <a:r>
              <a:rPr sz="1200" dirty="0">
                <a:latin typeface="Times New Roman"/>
                <a:cs typeface="Times New Roman"/>
              </a:rPr>
              <a:t>the </a:t>
            </a:r>
            <a:r>
              <a:rPr sz="1200" spc="-5" dirty="0">
                <a:latin typeface="Times New Roman"/>
                <a:cs typeface="Times New Roman"/>
              </a:rPr>
              <a:t>comparison between global  trend and American trend, which </a:t>
            </a:r>
            <a:r>
              <a:rPr sz="1200" dirty="0">
                <a:latin typeface="Times New Roman"/>
                <a:cs typeface="Times New Roman"/>
              </a:rPr>
              <a:t>is </a:t>
            </a:r>
            <a:r>
              <a:rPr sz="1200" spc="-5" dirty="0">
                <a:latin typeface="Times New Roman"/>
                <a:cs typeface="Times New Roman"/>
              </a:rPr>
              <a:t>useful for </a:t>
            </a:r>
            <a:r>
              <a:rPr sz="1200" dirty="0">
                <a:latin typeface="Times New Roman"/>
                <a:cs typeface="Times New Roman"/>
              </a:rPr>
              <a:t>my </a:t>
            </a:r>
            <a:r>
              <a:rPr sz="1200" spc="-5" dirty="0">
                <a:latin typeface="Times New Roman"/>
                <a:cs typeface="Times New Roman"/>
              </a:rPr>
              <a:t>research</a:t>
            </a:r>
            <a:r>
              <a:rPr sz="1200" spc="65" dirty="0">
                <a:latin typeface="Times New Roman"/>
                <a:cs typeface="Times New Roman"/>
              </a:rPr>
              <a:t> </a:t>
            </a:r>
            <a:r>
              <a:rPr sz="1200" spc="-5" dirty="0">
                <a:latin typeface="Times New Roman"/>
                <a:cs typeface="Times New Roman"/>
              </a:rPr>
              <a:t>work.</a:t>
            </a:r>
            <a:endParaRPr sz="1200">
              <a:latin typeface="Times New Roman"/>
              <a:cs typeface="Times New Roman"/>
            </a:endParaRPr>
          </a:p>
          <a:p>
            <a:pPr>
              <a:lnSpc>
                <a:spcPct val="100000"/>
              </a:lnSpc>
              <a:spcBef>
                <a:spcPts val="35"/>
              </a:spcBef>
            </a:pPr>
            <a:endParaRPr sz="1200">
              <a:latin typeface="Times New Roman"/>
              <a:cs typeface="Times New Roman"/>
            </a:endParaRPr>
          </a:p>
          <a:p>
            <a:pPr marL="146050" indent="-133985" algn="just">
              <a:lnSpc>
                <a:spcPct val="100000"/>
              </a:lnSpc>
              <a:spcBef>
                <a:spcPts val="5"/>
              </a:spcBef>
              <a:buSzPct val="108333"/>
              <a:buAutoNum type="arabicPeriod" startAt="2"/>
              <a:tabLst>
                <a:tab pos="146685" algn="l"/>
              </a:tabLst>
            </a:pPr>
            <a:r>
              <a:rPr sz="1200" spc="-5" dirty="0">
                <a:latin typeface="Times New Roman"/>
                <a:cs typeface="Times New Roman"/>
              </a:rPr>
              <a:t>Sumanjeet37 has published article </a:t>
            </a:r>
            <a:r>
              <a:rPr sz="1200" dirty="0">
                <a:latin typeface="Times New Roman"/>
                <a:cs typeface="Times New Roman"/>
              </a:rPr>
              <a:t>on </a:t>
            </a:r>
            <a:r>
              <a:rPr sz="1200" spc="-5" dirty="0">
                <a:latin typeface="Times New Roman"/>
                <a:cs typeface="Times New Roman"/>
              </a:rPr>
              <a:t>“On Line Banner Advertising” </a:t>
            </a:r>
            <a:r>
              <a:rPr sz="1200" dirty="0">
                <a:latin typeface="Times New Roman"/>
                <a:cs typeface="Times New Roman"/>
              </a:rPr>
              <a:t>in </a:t>
            </a:r>
            <a:r>
              <a:rPr sz="1200" spc="-5" dirty="0">
                <a:latin typeface="Times New Roman"/>
                <a:cs typeface="Times New Roman"/>
              </a:rPr>
              <a:t>American Journal </a:t>
            </a:r>
            <a:r>
              <a:rPr sz="1200" dirty="0">
                <a:latin typeface="Times New Roman"/>
                <a:cs typeface="Times New Roman"/>
              </a:rPr>
              <a:t>of</a:t>
            </a:r>
            <a:r>
              <a:rPr sz="1200" spc="190" dirty="0">
                <a:latin typeface="Times New Roman"/>
                <a:cs typeface="Times New Roman"/>
              </a:rPr>
              <a:t> </a:t>
            </a:r>
            <a:r>
              <a:rPr sz="1200" spc="-5" dirty="0">
                <a:latin typeface="Times New Roman"/>
                <a:cs typeface="Times New Roman"/>
              </a:rPr>
              <a:t>Marketing.</a:t>
            </a:r>
            <a:endParaRPr sz="1200">
              <a:latin typeface="Times New Roman"/>
              <a:cs typeface="Times New Roman"/>
            </a:endParaRPr>
          </a:p>
          <a:p>
            <a:pPr marL="12700" marR="5080" algn="just">
              <a:lnSpc>
                <a:spcPct val="143800"/>
              </a:lnSpc>
              <a:spcBef>
                <a:spcPts val="910"/>
              </a:spcBef>
            </a:pPr>
            <a:r>
              <a:rPr sz="1200" spc="-5" dirty="0">
                <a:latin typeface="Times New Roman"/>
                <a:cs typeface="Times New Roman"/>
              </a:rPr>
              <a:t>Online banner advertising has great potential as an advertising medium. </a:t>
            </a:r>
            <a:r>
              <a:rPr sz="1200" spc="-10" dirty="0">
                <a:latin typeface="Times New Roman"/>
                <a:cs typeface="Times New Roman"/>
              </a:rPr>
              <a:t>It </a:t>
            </a:r>
            <a:r>
              <a:rPr sz="1200" dirty="0">
                <a:latin typeface="Times New Roman"/>
                <a:cs typeface="Times New Roman"/>
              </a:rPr>
              <a:t>is </a:t>
            </a:r>
            <a:r>
              <a:rPr sz="1200" spc="-5" dirty="0">
                <a:latin typeface="Times New Roman"/>
                <a:cs typeface="Times New Roman"/>
              </a:rPr>
              <a:t>easy </a:t>
            </a:r>
            <a:r>
              <a:rPr sz="1200" dirty="0">
                <a:latin typeface="Times New Roman"/>
                <a:cs typeface="Times New Roman"/>
              </a:rPr>
              <a:t>to </a:t>
            </a:r>
            <a:r>
              <a:rPr sz="1200" spc="-5" dirty="0">
                <a:latin typeface="Times New Roman"/>
                <a:cs typeface="Times New Roman"/>
              </a:rPr>
              <a:t>create, place and use. </a:t>
            </a:r>
            <a:r>
              <a:rPr sz="1200" spc="-10" dirty="0">
                <a:latin typeface="Times New Roman"/>
                <a:cs typeface="Times New Roman"/>
              </a:rPr>
              <a:t>It  </a:t>
            </a:r>
            <a:r>
              <a:rPr sz="1200" spc="-5" dirty="0">
                <a:latin typeface="Times New Roman"/>
                <a:cs typeface="Times New Roman"/>
              </a:rPr>
              <a:t>offers companies targeting well educated, innovative, affluent males/females </a:t>
            </a:r>
            <a:r>
              <a:rPr sz="1200" dirty="0">
                <a:latin typeface="Times New Roman"/>
                <a:cs typeface="Times New Roman"/>
              </a:rPr>
              <a:t>or </a:t>
            </a:r>
            <a:r>
              <a:rPr sz="1200" spc="-5" dirty="0">
                <a:latin typeface="Times New Roman"/>
                <a:cs typeface="Times New Roman"/>
              </a:rPr>
              <a:t>students with great potential  for success as their segments are highly</a:t>
            </a:r>
            <a:r>
              <a:rPr sz="1200" spc="45" dirty="0">
                <a:latin typeface="Times New Roman"/>
                <a:cs typeface="Times New Roman"/>
              </a:rPr>
              <a:t> </a:t>
            </a:r>
            <a:r>
              <a:rPr sz="1200" spc="-5" dirty="0">
                <a:latin typeface="Times New Roman"/>
                <a:cs typeface="Times New Roman"/>
              </a:rPr>
              <a:t>represented.</a:t>
            </a:r>
            <a:endParaRPr sz="1200">
              <a:latin typeface="Times New Roman"/>
              <a:cs typeface="Times New Roman"/>
            </a:endParaRPr>
          </a:p>
          <a:p>
            <a:pPr marL="12700" marR="5080" algn="just">
              <a:lnSpc>
                <a:spcPct val="143700"/>
              </a:lnSpc>
              <a:spcBef>
                <a:spcPts val="810"/>
              </a:spcBef>
              <a:buAutoNum type="arabicPeriod" startAt="3"/>
              <a:tabLst>
                <a:tab pos="198755" algn="l"/>
              </a:tabLst>
            </a:pPr>
            <a:r>
              <a:rPr sz="1200" spc="-5" dirty="0">
                <a:latin typeface="Times New Roman"/>
                <a:cs typeface="Times New Roman"/>
              </a:rPr>
              <a:t>Jaffrey Graham45 has published </a:t>
            </a:r>
            <a:r>
              <a:rPr sz="1200" dirty="0">
                <a:latin typeface="Times New Roman"/>
                <a:cs typeface="Times New Roman"/>
              </a:rPr>
              <a:t>his </a:t>
            </a:r>
            <a:r>
              <a:rPr sz="1200" spc="-5" dirty="0">
                <a:latin typeface="Times New Roman"/>
                <a:cs typeface="Times New Roman"/>
              </a:rPr>
              <a:t>article entitled “Web advertising’s future e-Marketing strategy”  Morgan Stanley Dean Witter published an equity research report analysing </a:t>
            </a:r>
            <a:r>
              <a:rPr sz="1200" dirty="0">
                <a:latin typeface="Times New Roman"/>
                <a:cs typeface="Times New Roman"/>
              </a:rPr>
              <a:t>the </a:t>
            </a:r>
            <a:r>
              <a:rPr sz="1200" spc="-5" dirty="0">
                <a:latin typeface="Times New Roman"/>
                <a:cs typeface="Times New Roman"/>
              </a:rPr>
              <a:t>Internet marketing and  advertising industry. The report studies research from </a:t>
            </a:r>
            <a:r>
              <a:rPr sz="1200" dirty="0">
                <a:latin typeface="Times New Roman"/>
                <a:cs typeface="Times New Roman"/>
              </a:rPr>
              <a:t>dozens of </a:t>
            </a:r>
            <a:r>
              <a:rPr sz="1200" spc="-5" dirty="0">
                <a:latin typeface="Times New Roman"/>
                <a:cs typeface="Times New Roman"/>
              </a:rPr>
              <a:t>companies and calculates </a:t>
            </a:r>
            <a:r>
              <a:rPr sz="1200" dirty="0">
                <a:latin typeface="Times New Roman"/>
                <a:cs typeface="Times New Roman"/>
              </a:rPr>
              <a:t>the </a:t>
            </a:r>
            <a:r>
              <a:rPr sz="1200" spc="-5" dirty="0">
                <a:latin typeface="Times New Roman"/>
                <a:cs typeface="Times New Roman"/>
              </a:rPr>
              <a:t>cost and  effectiveness </a:t>
            </a:r>
            <a:r>
              <a:rPr sz="1200" dirty="0">
                <a:latin typeface="Times New Roman"/>
                <a:cs typeface="Times New Roman"/>
              </a:rPr>
              <a:t>of </a:t>
            </a:r>
            <a:r>
              <a:rPr sz="1200" spc="-5" dirty="0">
                <a:latin typeface="Times New Roman"/>
                <a:cs typeface="Times New Roman"/>
              </a:rPr>
              <a:t>advertising across various media. Branding </a:t>
            </a:r>
            <a:r>
              <a:rPr sz="1200" dirty="0">
                <a:latin typeface="Times New Roman"/>
                <a:cs typeface="Times New Roman"/>
              </a:rPr>
              <a:t>on the </a:t>
            </a:r>
            <a:r>
              <a:rPr sz="1200" spc="-5" dirty="0">
                <a:latin typeface="Times New Roman"/>
                <a:cs typeface="Times New Roman"/>
              </a:rPr>
              <a:t>Internet works. For existing brands, </a:t>
            </a:r>
            <a:r>
              <a:rPr sz="1200" dirty="0">
                <a:latin typeface="Times New Roman"/>
                <a:cs typeface="Times New Roman"/>
              </a:rPr>
              <a:t>the  </a:t>
            </a:r>
            <a:r>
              <a:rPr sz="1200" spc="-5" dirty="0">
                <a:latin typeface="Times New Roman"/>
                <a:cs typeface="Times New Roman"/>
              </a:rPr>
              <a:t>Internet </a:t>
            </a:r>
            <a:r>
              <a:rPr sz="1200" dirty="0">
                <a:latin typeface="Times New Roman"/>
                <a:cs typeface="Times New Roman"/>
              </a:rPr>
              <a:t>is </a:t>
            </a:r>
            <a:r>
              <a:rPr sz="1200" spc="-5" dirty="0">
                <a:latin typeface="Times New Roman"/>
                <a:cs typeface="Times New Roman"/>
              </a:rPr>
              <a:t>more effective </a:t>
            </a:r>
            <a:r>
              <a:rPr sz="1200" dirty="0">
                <a:latin typeface="Times New Roman"/>
                <a:cs typeface="Times New Roman"/>
              </a:rPr>
              <a:t>in </a:t>
            </a:r>
            <a:r>
              <a:rPr sz="1200" spc="-5" dirty="0">
                <a:latin typeface="Times New Roman"/>
                <a:cs typeface="Times New Roman"/>
              </a:rPr>
              <a:t>driving recall than television, magazines, and newspapers and at least as good </a:t>
            </a:r>
            <a:r>
              <a:rPr sz="1200" dirty="0">
                <a:latin typeface="Times New Roman"/>
                <a:cs typeface="Times New Roman"/>
              </a:rPr>
              <a:t>in  </a:t>
            </a:r>
            <a:r>
              <a:rPr sz="1200" spc="-5" dirty="0">
                <a:latin typeface="Times New Roman"/>
                <a:cs typeface="Times New Roman"/>
              </a:rPr>
              <a:t>generating product interest.</a:t>
            </a:r>
            <a:endParaRPr sz="1200">
              <a:latin typeface="Times New Roman"/>
              <a:cs typeface="Times New Roman"/>
            </a:endParaRPr>
          </a:p>
        </p:txBody>
      </p:sp>
      <p:sp>
        <p:nvSpPr>
          <p:cNvPr id="4" name="object 4"/>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32</a:t>
            </a:fld>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550303"/>
            <a:ext cx="6718300" cy="9294495"/>
          </a:xfrm>
          <a:prstGeom prst="rect">
            <a:avLst/>
          </a:prstGeom>
        </p:spPr>
        <p:txBody>
          <a:bodyPr vert="horz" wrap="square" lIns="0" tIns="11430" rIns="0" bIns="0" rtlCol="0">
            <a:spAutoFit/>
          </a:bodyPr>
          <a:lstStyle/>
          <a:p>
            <a:pPr marL="12700" marR="15875" algn="just">
              <a:lnSpc>
                <a:spcPct val="143800"/>
              </a:lnSpc>
              <a:spcBef>
                <a:spcPts val="90"/>
              </a:spcBef>
              <a:buAutoNum type="arabicPeriod" startAt="4"/>
              <a:tabLst>
                <a:tab pos="167005" algn="l"/>
              </a:tabLst>
            </a:pPr>
            <a:r>
              <a:rPr sz="1200" spc="-5" dirty="0">
                <a:latin typeface="Times New Roman"/>
                <a:cs typeface="Times New Roman"/>
              </a:rPr>
              <a:t>Advertising </a:t>
            </a:r>
            <a:r>
              <a:rPr sz="1200" dirty="0">
                <a:latin typeface="Times New Roman"/>
                <a:cs typeface="Times New Roman"/>
              </a:rPr>
              <a:t>in </a:t>
            </a:r>
            <a:r>
              <a:rPr sz="1200" spc="-5" dirty="0">
                <a:latin typeface="Times New Roman"/>
                <a:cs typeface="Times New Roman"/>
              </a:rPr>
              <a:t>social media: How consumers act after seeing social ads. Adapted from Nielsen (2012: 10).  Social media has </a:t>
            </a:r>
            <a:r>
              <a:rPr sz="1200" dirty="0">
                <a:latin typeface="Times New Roman"/>
                <a:cs typeface="Times New Roman"/>
              </a:rPr>
              <a:t>not only </a:t>
            </a:r>
            <a:r>
              <a:rPr sz="1200" spc="-5" dirty="0">
                <a:latin typeface="Times New Roman"/>
                <a:cs typeface="Times New Roman"/>
              </a:rPr>
              <a:t>changed </a:t>
            </a:r>
            <a:r>
              <a:rPr sz="1200" dirty="0">
                <a:latin typeface="Times New Roman"/>
                <a:cs typeface="Times New Roman"/>
              </a:rPr>
              <a:t>how </a:t>
            </a:r>
            <a:r>
              <a:rPr sz="1200" spc="-5" dirty="0">
                <a:latin typeface="Times New Roman"/>
                <a:cs typeface="Times New Roman"/>
              </a:rPr>
              <a:t>people communicate online, </a:t>
            </a:r>
            <a:r>
              <a:rPr sz="1200" dirty="0">
                <a:latin typeface="Times New Roman"/>
                <a:cs typeface="Times New Roman"/>
              </a:rPr>
              <a:t>but it </a:t>
            </a:r>
            <a:r>
              <a:rPr sz="1200" spc="-5" dirty="0">
                <a:latin typeface="Times New Roman"/>
                <a:cs typeface="Times New Roman"/>
              </a:rPr>
              <a:t>has also changed </a:t>
            </a:r>
            <a:r>
              <a:rPr sz="1200" dirty="0">
                <a:latin typeface="Times New Roman"/>
                <a:cs typeface="Times New Roman"/>
              </a:rPr>
              <a:t>the </a:t>
            </a:r>
            <a:r>
              <a:rPr sz="1200" spc="-5" dirty="0">
                <a:latin typeface="Times New Roman"/>
                <a:cs typeface="Times New Roman"/>
              </a:rPr>
              <a:t>consumption  </a:t>
            </a:r>
            <a:r>
              <a:rPr sz="1200" dirty="0">
                <a:latin typeface="Times New Roman"/>
                <a:cs typeface="Times New Roman"/>
              </a:rPr>
              <a:t>of </a:t>
            </a:r>
            <a:r>
              <a:rPr sz="1200" spc="-5" dirty="0">
                <a:latin typeface="Times New Roman"/>
                <a:cs typeface="Times New Roman"/>
              </a:rPr>
              <a:t>other media </a:t>
            </a:r>
            <a:r>
              <a:rPr sz="1200" dirty="0">
                <a:latin typeface="Times New Roman"/>
                <a:cs typeface="Times New Roman"/>
              </a:rPr>
              <a:t>too. </a:t>
            </a:r>
            <a:r>
              <a:rPr sz="1200" spc="-5" dirty="0">
                <a:latin typeface="Times New Roman"/>
                <a:cs typeface="Times New Roman"/>
              </a:rPr>
              <a:t>Online social connections are used </a:t>
            </a:r>
            <a:r>
              <a:rPr sz="1200" dirty="0">
                <a:latin typeface="Times New Roman"/>
                <a:cs typeface="Times New Roman"/>
              </a:rPr>
              <a:t>to </a:t>
            </a:r>
            <a:r>
              <a:rPr sz="1200" spc="-5" dirty="0">
                <a:latin typeface="Times New Roman"/>
                <a:cs typeface="Times New Roman"/>
              </a:rPr>
              <a:t>filter, discuss, disseminate, and validate</a:t>
            </a:r>
            <a:r>
              <a:rPr sz="1200" spc="180" dirty="0">
                <a:latin typeface="Times New Roman"/>
                <a:cs typeface="Times New Roman"/>
              </a:rPr>
              <a:t> </a:t>
            </a:r>
            <a:r>
              <a:rPr sz="1200" spc="-5" dirty="0">
                <a:latin typeface="Times New Roman"/>
                <a:cs typeface="Times New Roman"/>
              </a:rPr>
              <a:t>news,</a:t>
            </a:r>
            <a:endParaRPr sz="1200">
              <a:latin typeface="Times New Roman"/>
              <a:cs typeface="Times New Roman"/>
            </a:endParaRPr>
          </a:p>
          <a:p>
            <a:pPr marL="12700" marR="16510" algn="just">
              <a:lnSpc>
                <a:spcPct val="143800"/>
              </a:lnSpc>
              <a:spcBef>
                <a:spcPts val="800"/>
              </a:spcBef>
            </a:pPr>
            <a:r>
              <a:rPr sz="1200" spc="-5" dirty="0">
                <a:latin typeface="Times New Roman"/>
                <a:cs typeface="Times New Roman"/>
              </a:rPr>
              <a:t>entertainment, and products for consumption. (Ryan </a:t>
            </a:r>
            <a:r>
              <a:rPr sz="1200" dirty="0">
                <a:latin typeface="Times New Roman"/>
                <a:cs typeface="Times New Roman"/>
              </a:rPr>
              <a:t>2011: 15) </a:t>
            </a:r>
            <a:r>
              <a:rPr sz="1200" spc="-5" dirty="0">
                <a:latin typeface="Times New Roman"/>
                <a:cs typeface="Times New Roman"/>
              </a:rPr>
              <a:t>The next chapters will explain more about  each </a:t>
            </a:r>
            <a:r>
              <a:rPr sz="1200" dirty="0">
                <a:latin typeface="Times New Roman"/>
                <a:cs typeface="Times New Roman"/>
              </a:rPr>
              <a:t>of the </a:t>
            </a:r>
            <a:r>
              <a:rPr sz="1200" spc="-5" dirty="0">
                <a:latin typeface="Times New Roman"/>
                <a:cs typeface="Times New Roman"/>
              </a:rPr>
              <a:t>world‘s current </a:t>
            </a:r>
            <a:r>
              <a:rPr sz="1200" dirty="0">
                <a:latin typeface="Times New Roman"/>
                <a:cs typeface="Times New Roman"/>
              </a:rPr>
              <a:t>most </a:t>
            </a:r>
            <a:r>
              <a:rPr sz="1200" spc="-5" dirty="0">
                <a:latin typeface="Times New Roman"/>
                <a:cs typeface="Times New Roman"/>
              </a:rPr>
              <a:t>widely used social medias. There are, </a:t>
            </a:r>
            <a:r>
              <a:rPr sz="1200" dirty="0">
                <a:latin typeface="Times New Roman"/>
                <a:cs typeface="Times New Roman"/>
              </a:rPr>
              <a:t>of </a:t>
            </a:r>
            <a:r>
              <a:rPr sz="1200" spc="-5" dirty="0">
                <a:latin typeface="Times New Roman"/>
                <a:cs typeface="Times New Roman"/>
              </a:rPr>
              <a:t>course, many other social  networks and applications (apps) available </a:t>
            </a:r>
            <a:r>
              <a:rPr sz="1200" dirty="0">
                <a:latin typeface="Times New Roman"/>
                <a:cs typeface="Times New Roman"/>
              </a:rPr>
              <a:t>but </a:t>
            </a:r>
            <a:r>
              <a:rPr sz="1200" spc="-5" dirty="0">
                <a:latin typeface="Times New Roman"/>
                <a:cs typeface="Times New Roman"/>
              </a:rPr>
              <a:t>considering </a:t>
            </a:r>
            <a:r>
              <a:rPr sz="1200" dirty="0">
                <a:latin typeface="Times New Roman"/>
                <a:cs typeface="Times New Roman"/>
              </a:rPr>
              <a:t>the </a:t>
            </a:r>
            <a:r>
              <a:rPr sz="1200" spc="-5" dirty="0">
                <a:latin typeface="Times New Roman"/>
                <a:cs typeface="Times New Roman"/>
              </a:rPr>
              <a:t>study, </a:t>
            </a:r>
            <a:r>
              <a:rPr sz="1200" dirty="0">
                <a:latin typeface="Times New Roman"/>
                <a:cs typeface="Times New Roman"/>
              </a:rPr>
              <a:t>the </a:t>
            </a:r>
            <a:r>
              <a:rPr sz="1200" spc="-5" dirty="0">
                <a:latin typeface="Times New Roman"/>
                <a:cs typeface="Times New Roman"/>
              </a:rPr>
              <a:t>focus </a:t>
            </a:r>
            <a:r>
              <a:rPr sz="1200" dirty="0">
                <a:latin typeface="Times New Roman"/>
                <a:cs typeface="Times New Roman"/>
              </a:rPr>
              <a:t>is on the </a:t>
            </a:r>
            <a:r>
              <a:rPr sz="1200" spc="-5" dirty="0">
                <a:latin typeface="Times New Roman"/>
                <a:cs typeface="Times New Roman"/>
              </a:rPr>
              <a:t>main</a:t>
            </a:r>
            <a:r>
              <a:rPr sz="1200" spc="135" dirty="0">
                <a:latin typeface="Times New Roman"/>
                <a:cs typeface="Times New Roman"/>
              </a:rPr>
              <a:t> </a:t>
            </a:r>
            <a:r>
              <a:rPr sz="1200" spc="-5" dirty="0">
                <a:latin typeface="Times New Roman"/>
                <a:cs typeface="Times New Roman"/>
              </a:rPr>
              <a:t>Medias.</a:t>
            </a:r>
            <a:endParaRPr sz="1200">
              <a:latin typeface="Times New Roman"/>
              <a:cs typeface="Times New Roman"/>
            </a:endParaRPr>
          </a:p>
          <a:p>
            <a:pPr marL="12700" marR="13970" algn="just">
              <a:lnSpc>
                <a:spcPct val="143800"/>
              </a:lnSpc>
              <a:spcBef>
                <a:spcPts val="795"/>
              </a:spcBef>
              <a:buAutoNum type="arabicPeriod" startAt="5"/>
              <a:tabLst>
                <a:tab pos="171450" algn="l"/>
              </a:tabLst>
            </a:pPr>
            <a:r>
              <a:rPr sz="1200" spc="-5" dirty="0">
                <a:latin typeface="Times New Roman"/>
                <a:cs typeface="Times New Roman"/>
              </a:rPr>
              <a:t>Vikas Bondar has published </a:t>
            </a:r>
            <a:r>
              <a:rPr sz="1200" dirty="0">
                <a:latin typeface="Times New Roman"/>
                <a:cs typeface="Times New Roman"/>
              </a:rPr>
              <a:t>his </a:t>
            </a:r>
            <a:r>
              <a:rPr sz="1200" spc="-5" dirty="0">
                <a:latin typeface="Times New Roman"/>
                <a:cs typeface="Times New Roman"/>
              </a:rPr>
              <a:t>article </a:t>
            </a:r>
            <a:r>
              <a:rPr sz="1200" dirty="0">
                <a:latin typeface="Times New Roman"/>
                <a:cs typeface="Times New Roman"/>
              </a:rPr>
              <a:t>on </a:t>
            </a:r>
            <a:r>
              <a:rPr sz="1200" spc="-5" dirty="0">
                <a:latin typeface="Times New Roman"/>
                <a:cs typeface="Times New Roman"/>
              </a:rPr>
              <a:t>“sales and marketing strategies” Internet </a:t>
            </a:r>
            <a:r>
              <a:rPr sz="1200" dirty="0">
                <a:latin typeface="Times New Roman"/>
                <a:cs typeface="Times New Roman"/>
              </a:rPr>
              <a:t>is a </a:t>
            </a:r>
            <a:r>
              <a:rPr sz="1200" spc="-5" dirty="0">
                <a:latin typeface="Times New Roman"/>
                <a:cs typeface="Times New Roman"/>
              </a:rPr>
              <a:t>really good thing.  The Internet gives people </a:t>
            </a:r>
            <a:r>
              <a:rPr sz="1200" dirty="0">
                <a:latin typeface="Times New Roman"/>
                <a:cs typeface="Times New Roman"/>
              </a:rPr>
              <a:t>a </a:t>
            </a:r>
            <a:r>
              <a:rPr sz="1200" spc="-10" dirty="0">
                <a:latin typeface="Times New Roman"/>
                <a:cs typeface="Times New Roman"/>
              </a:rPr>
              <a:t>gre </a:t>
            </a:r>
            <a:r>
              <a:rPr sz="1200" spc="-5" dirty="0">
                <a:latin typeface="Times New Roman"/>
                <a:cs typeface="Times New Roman"/>
              </a:rPr>
              <a:t>ater amount </a:t>
            </a:r>
            <a:r>
              <a:rPr sz="1200" dirty="0">
                <a:latin typeface="Times New Roman"/>
                <a:cs typeface="Times New Roman"/>
              </a:rPr>
              <a:t>of </a:t>
            </a:r>
            <a:r>
              <a:rPr sz="1200" spc="-5" dirty="0">
                <a:latin typeface="Times New Roman"/>
                <a:cs typeface="Times New Roman"/>
              </a:rPr>
              <a:t>information as we need. </a:t>
            </a:r>
            <a:r>
              <a:rPr sz="1200" spc="-10" dirty="0">
                <a:latin typeface="Times New Roman"/>
                <a:cs typeface="Times New Roman"/>
              </a:rPr>
              <a:t>It </a:t>
            </a:r>
            <a:r>
              <a:rPr sz="1200" dirty="0">
                <a:latin typeface="Times New Roman"/>
                <a:cs typeface="Times New Roman"/>
              </a:rPr>
              <a:t>is the </a:t>
            </a:r>
            <a:r>
              <a:rPr sz="1200" spc="-5" dirty="0">
                <a:latin typeface="Times New Roman"/>
                <a:cs typeface="Times New Roman"/>
              </a:rPr>
              <a:t>best way </a:t>
            </a:r>
            <a:r>
              <a:rPr sz="1200" dirty="0">
                <a:latin typeface="Times New Roman"/>
                <a:cs typeface="Times New Roman"/>
              </a:rPr>
              <a:t>to </a:t>
            </a:r>
            <a:r>
              <a:rPr sz="1200" spc="-5" dirty="0">
                <a:latin typeface="Times New Roman"/>
                <a:cs typeface="Times New Roman"/>
              </a:rPr>
              <a:t>get </a:t>
            </a:r>
            <a:r>
              <a:rPr sz="1200" dirty="0">
                <a:latin typeface="Times New Roman"/>
                <a:cs typeface="Times New Roman"/>
              </a:rPr>
              <a:t>a </a:t>
            </a:r>
            <a:r>
              <a:rPr sz="1200" spc="-5" dirty="0">
                <a:latin typeface="Times New Roman"/>
                <a:cs typeface="Times New Roman"/>
              </a:rPr>
              <a:t>comparison  </a:t>
            </a:r>
            <a:r>
              <a:rPr sz="1200" dirty="0">
                <a:latin typeface="Times New Roman"/>
                <a:cs typeface="Times New Roman"/>
              </a:rPr>
              <a:t>of the </a:t>
            </a:r>
            <a:r>
              <a:rPr sz="1200" spc="-5" dirty="0">
                <a:latin typeface="Times New Roman"/>
                <a:cs typeface="Times New Roman"/>
              </a:rPr>
              <a:t>products that we need. </a:t>
            </a:r>
            <a:r>
              <a:rPr sz="1200" spc="-10" dirty="0">
                <a:latin typeface="Times New Roman"/>
                <a:cs typeface="Times New Roman"/>
              </a:rPr>
              <a:t>If </a:t>
            </a:r>
            <a:r>
              <a:rPr sz="1200" spc="-5" dirty="0">
                <a:latin typeface="Times New Roman"/>
                <a:cs typeface="Times New Roman"/>
              </a:rPr>
              <a:t>we are interested </a:t>
            </a:r>
            <a:r>
              <a:rPr sz="1200" dirty="0">
                <a:latin typeface="Times New Roman"/>
                <a:cs typeface="Times New Roman"/>
              </a:rPr>
              <a:t>in </a:t>
            </a:r>
            <a:r>
              <a:rPr sz="1200" spc="-5" dirty="0">
                <a:latin typeface="Times New Roman"/>
                <a:cs typeface="Times New Roman"/>
              </a:rPr>
              <a:t>buying, </a:t>
            </a:r>
            <a:r>
              <a:rPr sz="1200" dirty="0">
                <a:latin typeface="Times New Roman"/>
                <a:cs typeface="Times New Roman"/>
              </a:rPr>
              <a:t>it is </a:t>
            </a:r>
            <a:r>
              <a:rPr sz="1200" spc="-5" dirty="0">
                <a:latin typeface="Times New Roman"/>
                <a:cs typeface="Times New Roman"/>
              </a:rPr>
              <a:t>best for </a:t>
            </a:r>
            <a:r>
              <a:rPr sz="1200" dirty="0">
                <a:latin typeface="Times New Roman"/>
                <a:cs typeface="Times New Roman"/>
              </a:rPr>
              <a:t>us to </a:t>
            </a:r>
            <a:r>
              <a:rPr sz="1200" spc="-5" dirty="0">
                <a:latin typeface="Times New Roman"/>
                <a:cs typeface="Times New Roman"/>
              </a:rPr>
              <a:t>check </a:t>
            </a:r>
            <a:r>
              <a:rPr sz="1200" dirty="0">
                <a:latin typeface="Times New Roman"/>
                <a:cs typeface="Times New Roman"/>
              </a:rPr>
              <a:t>the Web </a:t>
            </a:r>
            <a:r>
              <a:rPr sz="1200" spc="-5" dirty="0">
                <a:latin typeface="Times New Roman"/>
                <a:cs typeface="Times New Roman"/>
              </a:rPr>
              <a:t>sites. Also </a:t>
            </a:r>
            <a:r>
              <a:rPr sz="1200" dirty="0">
                <a:latin typeface="Times New Roman"/>
                <a:cs typeface="Times New Roman"/>
              </a:rPr>
              <a:t>if  </a:t>
            </a:r>
            <a:r>
              <a:rPr sz="1200" spc="-5" dirty="0">
                <a:latin typeface="Times New Roman"/>
                <a:cs typeface="Times New Roman"/>
              </a:rPr>
              <a:t>we would </a:t>
            </a:r>
            <a:r>
              <a:rPr sz="1200" dirty="0">
                <a:latin typeface="Times New Roman"/>
                <a:cs typeface="Times New Roman"/>
              </a:rPr>
              <a:t>like to </a:t>
            </a:r>
            <a:r>
              <a:rPr sz="1200" spc="-5" dirty="0">
                <a:latin typeface="Times New Roman"/>
                <a:cs typeface="Times New Roman"/>
              </a:rPr>
              <a:t>make </a:t>
            </a:r>
            <a:r>
              <a:rPr sz="1200" dirty="0">
                <a:latin typeface="Times New Roman"/>
                <a:cs typeface="Times New Roman"/>
              </a:rPr>
              <a:t>our </a:t>
            </a:r>
            <a:r>
              <a:rPr sz="1200" spc="-5" dirty="0">
                <a:latin typeface="Times New Roman"/>
                <a:cs typeface="Times New Roman"/>
              </a:rPr>
              <a:t>own </a:t>
            </a:r>
            <a:r>
              <a:rPr sz="1200" dirty="0">
                <a:latin typeface="Times New Roman"/>
                <a:cs typeface="Times New Roman"/>
              </a:rPr>
              <a:t>Web </a:t>
            </a:r>
            <a:r>
              <a:rPr sz="1200" spc="-5" dirty="0">
                <a:latin typeface="Times New Roman"/>
                <a:cs typeface="Times New Roman"/>
              </a:rPr>
              <a:t>page we can </a:t>
            </a:r>
            <a:r>
              <a:rPr sz="1200" dirty="0">
                <a:latin typeface="Times New Roman"/>
                <a:cs typeface="Times New Roman"/>
              </a:rPr>
              <a:t>do this, </a:t>
            </a:r>
            <a:r>
              <a:rPr sz="1200" spc="-5" dirty="0">
                <a:latin typeface="Times New Roman"/>
                <a:cs typeface="Times New Roman"/>
              </a:rPr>
              <a:t>without paying </a:t>
            </a:r>
            <a:r>
              <a:rPr sz="1200" dirty="0">
                <a:latin typeface="Times New Roman"/>
                <a:cs typeface="Times New Roman"/>
              </a:rPr>
              <a:t>a lot of </a:t>
            </a:r>
            <a:r>
              <a:rPr sz="1200" spc="-5" dirty="0">
                <a:latin typeface="Times New Roman"/>
                <a:cs typeface="Times New Roman"/>
              </a:rPr>
              <a:t>money. From where </a:t>
            </a:r>
            <a:r>
              <a:rPr sz="1200" dirty="0">
                <a:latin typeface="Times New Roman"/>
                <a:cs typeface="Times New Roman"/>
              </a:rPr>
              <a:t>do </a:t>
            </a:r>
            <a:r>
              <a:rPr sz="1200" spc="-5" dirty="0">
                <a:latin typeface="Times New Roman"/>
                <a:cs typeface="Times New Roman"/>
              </a:rPr>
              <a:t>we  set all </a:t>
            </a:r>
            <a:r>
              <a:rPr sz="1200" dirty="0">
                <a:latin typeface="Times New Roman"/>
                <a:cs typeface="Times New Roman"/>
              </a:rPr>
              <a:t>this </a:t>
            </a:r>
            <a:r>
              <a:rPr sz="1200" spc="-5" dirty="0">
                <a:latin typeface="Times New Roman"/>
                <a:cs typeface="Times New Roman"/>
              </a:rPr>
              <a:t>information? The answer </a:t>
            </a:r>
            <a:r>
              <a:rPr sz="1200" dirty="0">
                <a:latin typeface="Times New Roman"/>
                <a:cs typeface="Times New Roman"/>
              </a:rPr>
              <a:t>is </a:t>
            </a:r>
            <a:r>
              <a:rPr sz="1200" spc="-5" dirty="0">
                <a:latin typeface="Times New Roman"/>
                <a:cs typeface="Times New Roman"/>
              </a:rPr>
              <a:t>from advertising, which we see, everywhere: </a:t>
            </a:r>
            <a:r>
              <a:rPr sz="1200" dirty="0">
                <a:latin typeface="Times New Roman"/>
                <a:cs typeface="Times New Roman"/>
              </a:rPr>
              <a:t>on </a:t>
            </a:r>
            <a:r>
              <a:rPr sz="1200" spc="-5" dirty="0">
                <a:latin typeface="Times New Roman"/>
                <a:cs typeface="Times New Roman"/>
              </a:rPr>
              <a:t>TV, </a:t>
            </a:r>
            <a:r>
              <a:rPr sz="1200" dirty="0">
                <a:latin typeface="Times New Roman"/>
                <a:cs typeface="Times New Roman"/>
              </a:rPr>
              <a:t>on the </a:t>
            </a:r>
            <a:r>
              <a:rPr sz="1200" spc="-5" dirty="0">
                <a:latin typeface="Times New Roman"/>
                <a:cs typeface="Times New Roman"/>
              </a:rPr>
              <a:t>Internet,  </a:t>
            </a:r>
            <a:r>
              <a:rPr sz="1200" dirty="0">
                <a:latin typeface="Times New Roman"/>
                <a:cs typeface="Times New Roman"/>
              </a:rPr>
              <a:t>in the </a:t>
            </a:r>
            <a:r>
              <a:rPr sz="1200" spc="-5" dirty="0">
                <a:latin typeface="Times New Roman"/>
                <a:cs typeface="Times New Roman"/>
              </a:rPr>
              <a:t>newspapers and more. Year after year we get more and more new, interesting information and </a:t>
            </a:r>
            <a:r>
              <a:rPr sz="1200" dirty="0">
                <a:latin typeface="Times New Roman"/>
                <a:cs typeface="Times New Roman"/>
              </a:rPr>
              <a:t>in the  </a:t>
            </a:r>
            <a:r>
              <a:rPr sz="1200" spc="-5" dirty="0">
                <a:latin typeface="Times New Roman"/>
                <a:cs typeface="Times New Roman"/>
              </a:rPr>
              <a:t>future </a:t>
            </a:r>
            <a:r>
              <a:rPr sz="1200" dirty="0">
                <a:latin typeface="Times New Roman"/>
                <a:cs typeface="Times New Roman"/>
              </a:rPr>
              <a:t>the </a:t>
            </a:r>
            <a:r>
              <a:rPr sz="1200" spc="-5" dirty="0">
                <a:latin typeface="Times New Roman"/>
                <a:cs typeface="Times New Roman"/>
              </a:rPr>
              <a:t>Internet </a:t>
            </a:r>
            <a:r>
              <a:rPr sz="1200" dirty="0">
                <a:latin typeface="Times New Roman"/>
                <a:cs typeface="Times New Roman"/>
              </a:rPr>
              <a:t>use </a:t>
            </a:r>
            <a:r>
              <a:rPr sz="1200" spc="-5" dirty="0">
                <a:latin typeface="Times New Roman"/>
                <a:cs typeface="Times New Roman"/>
              </a:rPr>
              <a:t>will increase more than now. This article </a:t>
            </a:r>
            <a:r>
              <a:rPr sz="1200" dirty="0">
                <a:latin typeface="Times New Roman"/>
                <a:cs typeface="Times New Roman"/>
              </a:rPr>
              <a:t>explains how </a:t>
            </a:r>
            <a:r>
              <a:rPr sz="1200" spc="-5" dirty="0">
                <a:latin typeface="Times New Roman"/>
                <a:cs typeface="Times New Roman"/>
              </a:rPr>
              <a:t>internet </a:t>
            </a:r>
            <a:r>
              <a:rPr sz="1200" dirty="0">
                <a:latin typeface="Times New Roman"/>
                <a:cs typeface="Times New Roman"/>
              </a:rPr>
              <a:t>is </a:t>
            </a:r>
            <a:r>
              <a:rPr sz="1200" spc="-5" dirty="0">
                <a:latin typeface="Times New Roman"/>
                <a:cs typeface="Times New Roman"/>
              </a:rPr>
              <a:t>useful </a:t>
            </a:r>
            <a:r>
              <a:rPr sz="1200" dirty="0">
                <a:latin typeface="Times New Roman"/>
                <a:cs typeface="Times New Roman"/>
              </a:rPr>
              <a:t>tool </a:t>
            </a:r>
            <a:r>
              <a:rPr sz="1200" spc="-5" dirty="0">
                <a:latin typeface="Times New Roman"/>
                <a:cs typeface="Times New Roman"/>
              </a:rPr>
              <a:t>for  advertisement.</a:t>
            </a:r>
            <a:endParaRPr sz="1200">
              <a:latin typeface="Times New Roman"/>
              <a:cs typeface="Times New Roman"/>
            </a:endParaRPr>
          </a:p>
          <a:p>
            <a:pPr marL="12700" marR="15240" algn="just">
              <a:lnSpc>
                <a:spcPct val="143700"/>
              </a:lnSpc>
              <a:spcBef>
                <a:spcPts val="800"/>
              </a:spcBef>
              <a:buAutoNum type="arabicPeriod" startAt="5"/>
              <a:tabLst>
                <a:tab pos="175895" algn="l"/>
              </a:tabLst>
            </a:pPr>
            <a:r>
              <a:rPr sz="1200" spc="-5" dirty="0">
                <a:latin typeface="Times New Roman"/>
                <a:cs typeface="Times New Roman"/>
              </a:rPr>
              <a:t>According </a:t>
            </a:r>
            <a:r>
              <a:rPr sz="1200" dirty="0">
                <a:latin typeface="Times New Roman"/>
                <a:cs typeface="Times New Roman"/>
              </a:rPr>
              <a:t>to </a:t>
            </a:r>
            <a:r>
              <a:rPr sz="1200" spc="-5" dirty="0">
                <a:latin typeface="Times New Roman"/>
                <a:cs typeface="Times New Roman"/>
              </a:rPr>
              <a:t>Garder‘s survey (2013), </a:t>
            </a:r>
            <a:r>
              <a:rPr sz="1200" dirty="0">
                <a:latin typeface="Times New Roman"/>
                <a:cs typeface="Times New Roman"/>
              </a:rPr>
              <a:t>the top </a:t>
            </a:r>
            <a:r>
              <a:rPr sz="1200" spc="-5" dirty="0">
                <a:latin typeface="Times New Roman"/>
                <a:cs typeface="Times New Roman"/>
              </a:rPr>
              <a:t>priority </a:t>
            </a:r>
            <a:r>
              <a:rPr sz="1200" dirty="0">
                <a:latin typeface="Times New Roman"/>
                <a:cs typeface="Times New Roman"/>
              </a:rPr>
              <a:t>in </a:t>
            </a:r>
            <a:r>
              <a:rPr sz="1200" spc="-5" dirty="0">
                <a:latin typeface="Times New Roman"/>
                <a:cs typeface="Times New Roman"/>
              </a:rPr>
              <a:t>digital marketing investment will </a:t>
            </a:r>
            <a:r>
              <a:rPr sz="1200" dirty="0">
                <a:latin typeface="Times New Roman"/>
                <a:cs typeface="Times New Roman"/>
              </a:rPr>
              <a:t>be to </a:t>
            </a:r>
            <a:r>
              <a:rPr sz="1200" spc="-5" dirty="0">
                <a:latin typeface="Times New Roman"/>
                <a:cs typeface="Times New Roman"/>
              </a:rPr>
              <a:t>improve  commerce experiences through social marketing, content creation and management and </a:t>
            </a:r>
            <a:r>
              <a:rPr sz="1200" dirty="0">
                <a:latin typeface="Times New Roman"/>
                <a:cs typeface="Times New Roman"/>
              </a:rPr>
              <a:t>mobile </a:t>
            </a:r>
            <a:r>
              <a:rPr sz="1200" spc="-5" dirty="0">
                <a:latin typeface="Times New Roman"/>
                <a:cs typeface="Times New Roman"/>
              </a:rPr>
              <a:t>marketing.  Key findings also revealed that </a:t>
            </a:r>
            <a:r>
              <a:rPr sz="1200" dirty="0">
                <a:latin typeface="Times New Roman"/>
                <a:cs typeface="Times New Roman"/>
              </a:rPr>
              <a:t>a </a:t>
            </a:r>
            <a:r>
              <a:rPr sz="1200" spc="-5" dirty="0">
                <a:latin typeface="Times New Roman"/>
                <a:cs typeface="Times New Roman"/>
              </a:rPr>
              <a:t>company’s marketing success relies </a:t>
            </a:r>
            <a:r>
              <a:rPr sz="1200" dirty="0">
                <a:latin typeface="Times New Roman"/>
                <a:cs typeface="Times New Roman"/>
              </a:rPr>
              <a:t>mostly on </a:t>
            </a:r>
            <a:r>
              <a:rPr sz="1200" spc="-5" dirty="0">
                <a:latin typeface="Times New Roman"/>
                <a:cs typeface="Times New Roman"/>
              </a:rPr>
              <a:t>their website, social  marketing, and digital advertising, which are all parts </a:t>
            </a:r>
            <a:r>
              <a:rPr sz="1200" dirty="0">
                <a:latin typeface="Times New Roman"/>
                <a:cs typeface="Times New Roman"/>
              </a:rPr>
              <a:t>of </a:t>
            </a:r>
            <a:r>
              <a:rPr sz="1200" spc="-5" dirty="0">
                <a:latin typeface="Times New Roman"/>
                <a:cs typeface="Times New Roman"/>
              </a:rPr>
              <a:t>digital marketing. </a:t>
            </a:r>
            <a:r>
              <a:rPr sz="1200" spc="-10" dirty="0">
                <a:latin typeface="Times New Roman"/>
                <a:cs typeface="Times New Roman"/>
              </a:rPr>
              <a:t>In </a:t>
            </a:r>
            <a:r>
              <a:rPr sz="1200" spc="-5" dirty="0">
                <a:latin typeface="Times New Roman"/>
                <a:cs typeface="Times New Roman"/>
              </a:rPr>
              <a:t>addition, savings made </a:t>
            </a:r>
            <a:r>
              <a:rPr sz="1200" dirty="0">
                <a:latin typeface="Times New Roman"/>
                <a:cs typeface="Times New Roman"/>
              </a:rPr>
              <a:t>by  using </a:t>
            </a:r>
            <a:r>
              <a:rPr sz="1200" spc="-5" dirty="0">
                <a:latin typeface="Times New Roman"/>
                <a:cs typeface="Times New Roman"/>
              </a:rPr>
              <a:t>digital marketing can </a:t>
            </a:r>
            <a:r>
              <a:rPr sz="1200" dirty="0">
                <a:latin typeface="Times New Roman"/>
                <a:cs typeface="Times New Roman"/>
              </a:rPr>
              <a:t>be </a:t>
            </a:r>
            <a:r>
              <a:rPr sz="1200" spc="-5" dirty="0">
                <a:latin typeface="Times New Roman"/>
                <a:cs typeface="Times New Roman"/>
              </a:rPr>
              <a:t>reinvested elsewhere. Normally, companies spend </a:t>
            </a:r>
            <a:r>
              <a:rPr sz="1200" dirty="0">
                <a:latin typeface="Times New Roman"/>
                <a:cs typeface="Times New Roman"/>
              </a:rPr>
              <a:t>10 </a:t>
            </a:r>
            <a:r>
              <a:rPr sz="1200" spc="-5" dirty="0">
                <a:latin typeface="Times New Roman"/>
                <a:cs typeface="Times New Roman"/>
              </a:rPr>
              <a:t>percent </a:t>
            </a:r>
            <a:r>
              <a:rPr sz="1200" dirty="0">
                <a:latin typeface="Times New Roman"/>
                <a:cs typeface="Times New Roman"/>
              </a:rPr>
              <a:t>of </a:t>
            </a:r>
            <a:r>
              <a:rPr sz="1200" spc="-5" dirty="0">
                <a:latin typeface="Times New Roman"/>
                <a:cs typeface="Times New Roman"/>
              </a:rPr>
              <a:t>their revenue  </a:t>
            </a:r>
            <a:r>
              <a:rPr sz="1200" dirty="0">
                <a:latin typeface="Times New Roman"/>
                <a:cs typeface="Times New Roman"/>
              </a:rPr>
              <a:t>on </a:t>
            </a:r>
            <a:r>
              <a:rPr sz="1200" spc="-5" dirty="0">
                <a:latin typeface="Times New Roman"/>
                <a:cs typeface="Times New Roman"/>
              </a:rPr>
              <a:t>marketing and </a:t>
            </a:r>
            <a:r>
              <a:rPr sz="1200" dirty="0">
                <a:latin typeface="Times New Roman"/>
                <a:cs typeface="Times New Roman"/>
              </a:rPr>
              <a:t>2.4 </a:t>
            </a:r>
            <a:r>
              <a:rPr sz="1200" spc="-5" dirty="0">
                <a:latin typeface="Times New Roman"/>
                <a:cs typeface="Times New Roman"/>
              </a:rPr>
              <a:t>percent </a:t>
            </a:r>
            <a:r>
              <a:rPr sz="1200" dirty="0">
                <a:latin typeface="Times New Roman"/>
                <a:cs typeface="Times New Roman"/>
              </a:rPr>
              <a:t>on </a:t>
            </a:r>
            <a:r>
              <a:rPr sz="1200" spc="-5" dirty="0">
                <a:latin typeface="Times New Roman"/>
                <a:cs typeface="Times New Roman"/>
              </a:rPr>
              <a:t>digital marketing, which will increase </a:t>
            </a:r>
            <a:r>
              <a:rPr sz="1200" dirty="0">
                <a:latin typeface="Times New Roman"/>
                <a:cs typeface="Times New Roman"/>
              </a:rPr>
              <a:t>to 9 </a:t>
            </a:r>
            <a:r>
              <a:rPr sz="1200" spc="-5" dirty="0">
                <a:latin typeface="Times New Roman"/>
                <a:cs typeface="Times New Roman"/>
              </a:rPr>
              <a:t>percent </a:t>
            </a:r>
            <a:r>
              <a:rPr sz="1200" dirty="0">
                <a:latin typeface="Times New Roman"/>
                <a:cs typeface="Times New Roman"/>
              </a:rPr>
              <a:t>in the</a:t>
            </a:r>
            <a:r>
              <a:rPr sz="1200" spc="105" dirty="0">
                <a:latin typeface="Times New Roman"/>
                <a:cs typeface="Times New Roman"/>
              </a:rPr>
              <a:t> </a:t>
            </a:r>
            <a:r>
              <a:rPr sz="1200" spc="-5" dirty="0">
                <a:latin typeface="Times New Roman"/>
                <a:cs typeface="Times New Roman"/>
              </a:rPr>
              <a:t>future.</a:t>
            </a:r>
            <a:endParaRPr sz="1200">
              <a:latin typeface="Times New Roman"/>
              <a:cs typeface="Times New Roman"/>
            </a:endParaRPr>
          </a:p>
          <a:p>
            <a:pPr marL="12700" marR="12700" algn="just">
              <a:lnSpc>
                <a:spcPct val="143700"/>
              </a:lnSpc>
              <a:spcBef>
                <a:spcPts val="800"/>
              </a:spcBef>
              <a:buSzPct val="91666"/>
              <a:buAutoNum type="arabicPeriod" startAt="5"/>
              <a:tabLst>
                <a:tab pos="127000" algn="l"/>
              </a:tabLst>
            </a:pPr>
            <a:r>
              <a:rPr sz="1200" dirty="0">
                <a:latin typeface="Times New Roman"/>
                <a:cs typeface="Times New Roman"/>
              </a:rPr>
              <a:t>J </a:t>
            </a:r>
            <a:r>
              <a:rPr sz="1200" spc="-5" dirty="0">
                <a:latin typeface="Times New Roman"/>
                <a:cs typeface="Times New Roman"/>
              </a:rPr>
              <a:t>Suresh Reddy26 has published article </a:t>
            </a:r>
            <a:r>
              <a:rPr sz="1200" dirty="0">
                <a:latin typeface="Times New Roman"/>
                <a:cs typeface="Times New Roman"/>
              </a:rPr>
              <a:t>in </a:t>
            </a:r>
            <a:r>
              <a:rPr sz="1200" spc="-5" dirty="0">
                <a:latin typeface="Times New Roman"/>
                <a:cs typeface="Times New Roman"/>
              </a:rPr>
              <a:t>American Journal </a:t>
            </a:r>
            <a:r>
              <a:rPr sz="1200" dirty="0">
                <a:latin typeface="Times New Roman"/>
                <a:cs typeface="Times New Roman"/>
              </a:rPr>
              <a:t>of </a:t>
            </a:r>
            <a:r>
              <a:rPr sz="1200" spc="-5" dirty="0">
                <a:latin typeface="Times New Roman"/>
                <a:cs typeface="Times New Roman"/>
              </a:rPr>
              <a:t>Marketing. Title </a:t>
            </a:r>
            <a:r>
              <a:rPr sz="1200" dirty="0">
                <a:latin typeface="Times New Roman"/>
                <a:cs typeface="Times New Roman"/>
              </a:rPr>
              <a:t>of </a:t>
            </a:r>
            <a:r>
              <a:rPr sz="1200" spc="-5" dirty="0">
                <a:latin typeface="Times New Roman"/>
                <a:cs typeface="Times New Roman"/>
              </a:rPr>
              <a:t>article </a:t>
            </a:r>
            <a:r>
              <a:rPr sz="1200" dirty="0">
                <a:latin typeface="Times New Roman"/>
                <a:cs typeface="Times New Roman"/>
              </a:rPr>
              <a:t>is </a:t>
            </a:r>
            <a:r>
              <a:rPr sz="1200" spc="-5" dirty="0">
                <a:latin typeface="Times New Roman"/>
                <a:cs typeface="Times New Roman"/>
              </a:rPr>
              <a:t>“Impact </a:t>
            </a:r>
            <a:r>
              <a:rPr sz="1200" dirty="0">
                <a:latin typeface="Times New Roman"/>
                <a:cs typeface="Times New Roman"/>
              </a:rPr>
              <a:t>of </a:t>
            </a:r>
            <a:r>
              <a:rPr sz="1200" spc="-5" dirty="0">
                <a:latin typeface="Times New Roman"/>
                <a:cs typeface="Times New Roman"/>
              </a:rPr>
              <a:t>E-  commerce </a:t>
            </a:r>
            <a:r>
              <a:rPr sz="1200" dirty="0">
                <a:latin typeface="Times New Roman"/>
                <a:cs typeface="Times New Roman"/>
              </a:rPr>
              <a:t>on </a:t>
            </a:r>
            <a:r>
              <a:rPr sz="1200" spc="-5" dirty="0">
                <a:latin typeface="Times New Roman"/>
                <a:cs typeface="Times New Roman"/>
              </a:rPr>
              <a:t>marketing”. Marketing </a:t>
            </a:r>
            <a:r>
              <a:rPr sz="1200" dirty="0">
                <a:latin typeface="Times New Roman"/>
                <a:cs typeface="Times New Roman"/>
              </a:rPr>
              <a:t>is one of the </a:t>
            </a:r>
            <a:r>
              <a:rPr sz="1200" spc="-5" dirty="0">
                <a:latin typeface="Times New Roman"/>
                <a:cs typeface="Times New Roman"/>
              </a:rPr>
              <a:t>business function </a:t>
            </a:r>
            <a:r>
              <a:rPr sz="1200" dirty="0">
                <a:latin typeface="Times New Roman"/>
                <a:cs typeface="Times New Roman"/>
              </a:rPr>
              <a:t>most </a:t>
            </a:r>
            <a:r>
              <a:rPr sz="1200" spc="-5" dirty="0">
                <a:latin typeface="Times New Roman"/>
                <a:cs typeface="Times New Roman"/>
              </a:rPr>
              <a:t>dramatically affected </a:t>
            </a:r>
            <a:r>
              <a:rPr sz="1200" dirty="0">
                <a:latin typeface="Times New Roman"/>
                <a:cs typeface="Times New Roman"/>
              </a:rPr>
              <a:t>by </a:t>
            </a:r>
            <a:r>
              <a:rPr sz="1200" spc="-5" dirty="0">
                <a:latin typeface="Times New Roman"/>
                <a:cs typeface="Times New Roman"/>
              </a:rPr>
              <a:t>emerging  information technologies. Internet </a:t>
            </a:r>
            <a:r>
              <a:rPr sz="1200" dirty="0">
                <a:latin typeface="Times New Roman"/>
                <a:cs typeface="Times New Roman"/>
              </a:rPr>
              <a:t>is </a:t>
            </a:r>
            <a:r>
              <a:rPr sz="1200" spc="-5" dirty="0">
                <a:latin typeface="Times New Roman"/>
                <a:cs typeface="Times New Roman"/>
              </a:rPr>
              <a:t>providing companies new channels </a:t>
            </a:r>
            <a:r>
              <a:rPr sz="1200" dirty="0">
                <a:latin typeface="Times New Roman"/>
                <a:cs typeface="Times New Roman"/>
              </a:rPr>
              <a:t>of </a:t>
            </a:r>
            <a:r>
              <a:rPr sz="1200" spc="-5" dirty="0">
                <a:latin typeface="Times New Roman"/>
                <a:cs typeface="Times New Roman"/>
              </a:rPr>
              <a:t>communication and interaction.  </a:t>
            </a:r>
            <a:r>
              <a:rPr sz="1200" spc="-10" dirty="0">
                <a:latin typeface="Times New Roman"/>
                <a:cs typeface="Times New Roman"/>
              </a:rPr>
              <a:t>It </a:t>
            </a:r>
            <a:r>
              <a:rPr sz="1200" spc="-5" dirty="0">
                <a:latin typeface="Times New Roman"/>
                <a:cs typeface="Times New Roman"/>
              </a:rPr>
              <a:t>can create closer </a:t>
            </a:r>
            <a:r>
              <a:rPr sz="1200" spc="-10" dirty="0">
                <a:latin typeface="Times New Roman"/>
                <a:cs typeface="Times New Roman"/>
              </a:rPr>
              <a:t>yet </a:t>
            </a:r>
            <a:r>
              <a:rPr sz="1200" spc="-5" dirty="0">
                <a:latin typeface="Times New Roman"/>
                <a:cs typeface="Times New Roman"/>
              </a:rPr>
              <a:t>more cost effective relationships with customers </a:t>
            </a:r>
            <a:r>
              <a:rPr sz="1200" dirty="0">
                <a:latin typeface="Times New Roman"/>
                <a:cs typeface="Times New Roman"/>
              </a:rPr>
              <a:t>in </a:t>
            </a:r>
            <a:r>
              <a:rPr sz="1200" spc="-5" dirty="0">
                <a:latin typeface="Times New Roman"/>
                <a:cs typeface="Times New Roman"/>
              </a:rPr>
              <a:t>sales, marketing and customer  support. Companies can useweb </a:t>
            </a:r>
            <a:r>
              <a:rPr sz="1200" dirty="0">
                <a:latin typeface="Times New Roman"/>
                <a:cs typeface="Times New Roman"/>
              </a:rPr>
              <a:t>to </a:t>
            </a:r>
            <a:r>
              <a:rPr sz="1200" spc="-5" dirty="0">
                <a:latin typeface="Times New Roman"/>
                <a:cs typeface="Times New Roman"/>
              </a:rPr>
              <a:t>provide ongoing information, service and support. </a:t>
            </a:r>
            <a:r>
              <a:rPr sz="1200" spc="-10" dirty="0">
                <a:latin typeface="Times New Roman"/>
                <a:cs typeface="Times New Roman"/>
              </a:rPr>
              <a:t>It </a:t>
            </a:r>
            <a:r>
              <a:rPr sz="1200" spc="-5" dirty="0">
                <a:latin typeface="Times New Roman"/>
                <a:cs typeface="Times New Roman"/>
              </a:rPr>
              <a:t>also creates </a:t>
            </a:r>
            <a:r>
              <a:rPr sz="1200" dirty="0">
                <a:latin typeface="Times New Roman"/>
                <a:cs typeface="Times New Roman"/>
              </a:rPr>
              <a:t>positive  </a:t>
            </a:r>
            <a:r>
              <a:rPr sz="1200" spc="-5" dirty="0">
                <a:latin typeface="Times New Roman"/>
                <a:cs typeface="Times New Roman"/>
              </a:rPr>
              <a:t>interaction with customers that can serve as </a:t>
            </a:r>
            <a:r>
              <a:rPr sz="1200" dirty="0">
                <a:latin typeface="Times New Roman"/>
                <a:cs typeface="Times New Roman"/>
              </a:rPr>
              <a:t>the </a:t>
            </a:r>
            <a:r>
              <a:rPr sz="1200" spc="-5" dirty="0">
                <a:latin typeface="Times New Roman"/>
                <a:cs typeface="Times New Roman"/>
              </a:rPr>
              <a:t>foundation for </a:t>
            </a:r>
            <a:r>
              <a:rPr sz="1200" dirty="0">
                <a:latin typeface="Times New Roman"/>
                <a:cs typeface="Times New Roman"/>
              </a:rPr>
              <a:t>long </a:t>
            </a:r>
            <a:r>
              <a:rPr sz="1200" spc="-5" dirty="0">
                <a:latin typeface="Times New Roman"/>
                <a:cs typeface="Times New Roman"/>
              </a:rPr>
              <a:t>term relationships and encourage repeat  purchases.</a:t>
            </a:r>
            <a:endParaRPr sz="1200">
              <a:latin typeface="Times New Roman"/>
              <a:cs typeface="Times New Roman"/>
            </a:endParaRPr>
          </a:p>
          <a:p>
            <a:pPr marL="12700" marR="5080" algn="just">
              <a:lnSpc>
                <a:spcPct val="151800"/>
              </a:lnSpc>
              <a:spcBef>
                <a:spcPts val="785"/>
              </a:spcBef>
              <a:buSzPct val="90909"/>
              <a:buAutoNum type="arabicPeriod" startAt="5"/>
              <a:tabLst>
                <a:tab pos="120650" algn="l"/>
              </a:tabLst>
            </a:pPr>
            <a:r>
              <a:rPr sz="1100" spc="-5" dirty="0">
                <a:latin typeface="Carlito"/>
                <a:cs typeface="Carlito"/>
              </a:rPr>
              <a:t>Economic times published article </a:t>
            </a:r>
            <a:r>
              <a:rPr sz="1100" spc="5" dirty="0">
                <a:latin typeface="Carlito"/>
                <a:cs typeface="Carlito"/>
              </a:rPr>
              <a:t>on </a:t>
            </a:r>
            <a:r>
              <a:rPr sz="1100" spc="-5" dirty="0">
                <a:latin typeface="Carlito"/>
                <a:cs typeface="Carlito"/>
              </a:rPr>
              <a:t>“American companies using digital marketing </a:t>
            </a:r>
            <a:r>
              <a:rPr sz="1100" dirty="0">
                <a:latin typeface="Carlito"/>
                <a:cs typeface="Carlito"/>
              </a:rPr>
              <a:t>for </a:t>
            </a:r>
            <a:r>
              <a:rPr sz="1100" spc="-5" dirty="0">
                <a:latin typeface="Carlito"/>
                <a:cs typeface="Carlito"/>
              </a:rPr>
              <a:t>competitive advantage” in  </a:t>
            </a:r>
            <a:r>
              <a:rPr sz="1100" dirty="0">
                <a:latin typeface="Carlito"/>
                <a:cs typeface="Carlito"/>
              </a:rPr>
              <a:t>Oct</a:t>
            </a:r>
            <a:r>
              <a:rPr sz="1100" spc="-25" dirty="0">
                <a:latin typeface="Carlito"/>
                <a:cs typeface="Carlito"/>
              </a:rPr>
              <a:t> </a:t>
            </a:r>
            <a:r>
              <a:rPr sz="1100" spc="-5" dirty="0">
                <a:latin typeface="Carlito"/>
                <a:cs typeface="Carlito"/>
              </a:rPr>
              <a:t>2014.</a:t>
            </a:r>
            <a:endParaRPr sz="1100">
              <a:latin typeface="Carlito"/>
              <a:cs typeface="Carlito"/>
            </a:endParaRPr>
          </a:p>
          <a:p>
            <a:pPr marL="12700" marR="13970" algn="just">
              <a:lnSpc>
                <a:spcPct val="143600"/>
              </a:lnSpc>
              <a:spcBef>
                <a:spcPts val="840"/>
              </a:spcBef>
            </a:pPr>
            <a:r>
              <a:rPr sz="1200" spc="-5" dirty="0">
                <a:latin typeface="Times New Roman"/>
                <a:cs typeface="Times New Roman"/>
              </a:rPr>
              <a:t>According </a:t>
            </a:r>
            <a:r>
              <a:rPr sz="1200" dirty="0">
                <a:latin typeface="Times New Roman"/>
                <a:cs typeface="Times New Roman"/>
              </a:rPr>
              <a:t>to this </a:t>
            </a:r>
            <a:r>
              <a:rPr sz="1200" spc="-5" dirty="0">
                <a:latin typeface="Times New Roman"/>
                <a:cs typeface="Times New Roman"/>
              </a:rPr>
              <a:t>article </a:t>
            </a:r>
            <a:r>
              <a:rPr sz="1200" dirty="0">
                <a:latin typeface="Times New Roman"/>
                <a:cs typeface="Times New Roman"/>
              </a:rPr>
              <a:t>a </a:t>
            </a:r>
            <a:r>
              <a:rPr sz="1200" spc="-5" dirty="0">
                <a:latin typeface="Times New Roman"/>
                <a:cs typeface="Times New Roman"/>
              </a:rPr>
              <a:t>growing number </a:t>
            </a:r>
            <a:r>
              <a:rPr sz="1200" dirty="0">
                <a:latin typeface="Times New Roman"/>
                <a:cs typeface="Times New Roman"/>
              </a:rPr>
              <a:t>of </a:t>
            </a:r>
            <a:r>
              <a:rPr sz="1200" spc="-5" dirty="0">
                <a:latin typeface="Times New Roman"/>
                <a:cs typeface="Times New Roman"/>
              </a:rPr>
              <a:t>marketers </a:t>
            </a:r>
            <a:r>
              <a:rPr sz="1200" dirty="0">
                <a:latin typeface="Times New Roman"/>
                <a:cs typeface="Times New Roman"/>
              </a:rPr>
              <a:t>in </a:t>
            </a:r>
            <a:r>
              <a:rPr sz="1200" spc="-5" dirty="0">
                <a:latin typeface="Times New Roman"/>
                <a:cs typeface="Times New Roman"/>
              </a:rPr>
              <a:t>USA are leveraging digital marketing </a:t>
            </a:r>
            <a:r>
              <a:rPr sz="1200" dirty="0">
                <a:latin typeface="Times New Roman"/>
                <a:cs typeface="Times New Roman"/>
              </a:rPr>
              <a:t>to </a:t>
            </a:r>
            <a:r>
              <a:rPr sz="1200" spc="-5" dirty="0">
                <a:latin typeface="Times New Roman"/>
                <a:cs typeface="Times New Roman"/>
              </a:rPr>
              <a:t>increase  their competitive advantage, </a:t>
            </a:r>
            <a:r>
              <a:rPr sz="1200" dirty="0">
                <a:latin typeface="Times New Roman"/>
                <a:cs typeface="Times New Roman"/>
              </a:rPr>
              <a:t>a </a:t>
            </a:r>
            <a:r>
              <a:rPr sz="1200" spc="-5" dirty="0">
                <a:latin typeface="Times New Roman"/>
                <a:cs typeface="Times New Roman"/>
              </a:rPr>
              <a:t>research </a:t>
            </a:r>
            <a:r>
              <a:rPr sz="1200" dirty="0">
                <a:latin typeface="Times New Roman"/>
                <a:cs typeface="Times New Roman"/>
              </a:rPr>
              <a:t>by </a:t>
            </a:r>
            <a:r>
              <a:rPr sz="1200" spc="-5" dirty="0">
                <a:latin typeface="Times New Roman"/>
                <a:cs typeface="Times New Roman"/>
              </a:rPr>
              <a:t>Adobe and </a:t>
            </a:r>
            <a:r>
              <a:rPr sz="1200" dirty="0">
                <a:latin typeface="Times New Roman"/>
                <a:cs typeface="Times New Roman"/>
              </a:rPr>
              <a:t>CMO </a:t>
            </a:r>
            <a:r>
              <a:rPr sz="1200" spc="-5" dirty="0">
                <a:latin typeface="Times New Roman"/>
                <a:cs typeface="Times New Roman"/>
              </a:rPr>
              <a:t>Council has revealed. According </a:t>
            </a:r>
            <a:r>
              <a:rPr sz="1200" dirty="0">
                <a:latin typeface="Times New Roman"/>
                <a:cs typeface="Times New Roman"/>
              </a:rPr>
              <a:t>to the </a:t>
            </a:r>
            <a:r>
              <a:rPr sz="1200" spc="-5" dirty="0">
                <a:latin typeface="Times New Roman"/>
                <a:cs typeface="Times New Roman"/>
              </a:rPr>
              <a:t>study,  USA leads </a:t>
            </a:r>
            <a:r>
              <a:rPr sz="1200" dirty="0">
                <a:latin typeface="Times New Roman"/>
                <a:cs typeface="Times New Roman"/>
              </a:rPr>
              <a:t>in the </a:t>
            </a:r>
            <a:r>
              <a:rPr sz="1200" spc="-5" dirty="0">
                <a:latin typeface="Times New Roman"/>
                <a:cs typeface="Times New Roman"/>
              </a:rPr>
              <a:t>confidence </a:t>
            </a:r>
            <a:r>
              <a:rPr sz="1200" dirty="0">
                <a:latin typeface="Times New Roman"/>
                <a:cs typeface="Times New Roman"/>
              </a:rPr>
              <a:t>in </a:t>
            </a:r>
            <a:r>
              <a:rPr sz="1200" spc="-5" dirty="0">
                <a:latin typeface="Times New Roman"/>
                <a:cs typeface="Times New Roman"/>
              </a:rPr>
              <a:t>digital marketing as </a:t>
            </a:r>
            <a:r>
              <a:rPr sz="1200" dirty="0">
                <a:latin typeface="Times New Roman"/>
                <a:cs typeface="Times New Roman"/>
              </a:rPr>
              <a:t>a </a:t>
            </a:r>
            <a:r>
              <a:rPr sz="1200" spc="-5" dirty="0">
                <a:latin typeface="Times New Roman"/>
                <a:cs typeface="Times New Roman"/>
              </a:rPr>
              <a:t>driver </a:t>
            </a:r>
            <a:r>
              <a:rPr sz="1200" dirty="0">
                <a:latin typeface="Times New Roman"/>
                <a:cs typeface="Times New Roman"/>
              </a:rPr>
              <a:t>of </a:t>
            </a:r>
            <a:r>
              <a:rPr sz="1200" spc="-5" dirty="0">
                <a:latin typeface="Times New Roman"/>
                <a:cs typeface="Times New Roman"/>
              </a:rPr>
              <a:t>competitive advantage. Ninety-six per cent </a:t>
            </a:r>
            <a:r>
              <a:rPr sz="1200" dirty="0">
                <a:latin typeface="Times New Roman"/>
                <a:cs typeface="Times New Roman"/>
              </a:rPr>
              <a:t>of  the </a:t>
            </a:r>
            <a:r>
              <a:rPr sz="1200" spc="-5" dirty="0">
                <a:latin typeface="Times New Roman"/>
                <a:cs typeface="Times New Roman"/>
              </a:rPr>
              <a:t>American marketers have high confidence </a:t>
            </a:r>
            <a:r>
              <a:rPr sz="1200" dirty="0">
                <a:latin typeface="Times New Roman"/>
                <a:cs typeface="Times New Roman"/>
              </a:rPr>
              <a:t>in the </a:t>
            </a:r>
            <a:r>
              <a:rPr sz="1200" spc="-5" dirty="0">
                <a:latin typeface="Times New Roman"/>
                <a:cs typeface="Times New Roman"/>
              </a:rPr>
              <a:t>ability </a:t>
            </a:r>
            <a:r>
              <a:rPr sz="1200" dirty="0">
                <a:latin typeface="Times New Roman"/>
                <a:cs typeface="Times New Roman"/>
              </a:rPr>
              <a:t>of </a:t>
            </a:r>
            <a:r>
              <a:rPr sz="1200" spc="-5" dirty="0">
                <a:latin typeface="Times New Roman"/>
                <a:cs typeface="Times New Roman"/>
              </a:rPr>
              <a:t>digital marketing </a:t>
            </a:r>
            <a:r>
              <a:rPr sz="1200" dirty="0">
                <a:latin typeface="Times New Roman"/>
                <a:cs typeface="Times New Roman"/>
              </a:rPr>
              <a:t>to </a:t>
            </a:r>
            <a:r>
              <a:rPr sz="1200" spc="-5" dirty="0">
                <a:latin typeface="Times New Roman"/>
                <a:cs typeface="Times New Roman"/>
              </a:rPr>
              <a:t>drive</a:t>
            </a:r>
            <a:r>
              <a:rPr sz="1200" spc="120" dirty="0">
                <a:latin typeface="Times New Roman"/>
                <a:cs typeface="Times New Roman"/>
              </a:rPr>
              <a:t> </a:t>
            </a:r>
            <a:r>
              <a:rPr sz="1200" spc="-5" dirty="0">
                <a:latin typeface="Times New Roman"/>
                <a:cs typeface="Times New Roman"/>
              </a:rPr>
              <a:t>competitive</a:t>
            </a:r>
            <a:endParaRPr sz="1200">
              <a:latin typeface="Times New Roman"/>
              <a:cs typeface="Times New Roman"/>
            </a:endParaRPr>
          </a:p>
        </p:txBody>
      </p:sp>
      <p:sp>
        <p:nvSpPr>
          <p:cNvPr id="3" name="object 3"/>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33</a:t>
            </a:fld>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446659"/>
            <a:ext cx="6720205" cy="9058275"/>
          </a:xfrm>
          <a:prstGeom prst="rect">
            <a:avLst/>
          </a:prstGeom>
        </p:spPr>
        <p:txBody>
          <a:bodyPr vert="horz" wrap="square" lIns="0" tIns="13335" rIns="0" bIns="0" rtlCol="0">
            <a:spAutoFit/>
          </a:bodyPr>
          <a:lstStyle/>
          <a:p>
            <a:pPr marL="12700" marR="17145">
              <a:lnSpc>
                <a:spcPct val="143700"/>
              </a:lnSpc>
              <a:spcBef>
                <a:spcPts val="105"/>
              </a:spcBef>
            </a:pPr>
            <a:r>
              <a:rPr sz="1200" spc="-5" dirty="0">
                <a:latin typeface="Times New Roman"/>
                <a:cs typeface="Times New Roman"/>
              </a:rPr>
              <a:t>advantage. </a:t>
            </a:r>
            <a:r>
              <a:rPr sz="1200" spc="-10" dirty="0">
                <a:latin typeface="Times New Roman"/>
                <a:cs typeface="Times New Roman"/>
              </a:rPr>
              <a:t>It </a:t>
            </a:r>
            <a:r>
              <a:rPr sz="1200" dirty="0">
                <a:latin typeface="Times New Roman"/>
                <a:cs typeface="Times New Roman"/>
              </a:rPr>
              <a:t>is </a:t>
            </a:r>
            <a:r>
              <a:rPr sz="1200" spc="-5" dirty="0">
                <a:latin typeface="Times New Roman"/>
                <a:cs typeface="Times New Roman"/>
              </a:rPr>
              <a:t>among </a:t>
            </a:r>
            <a:r>
              <a:rPr sz="1200" dirty="0">
                <a:latin typeface="Times New Roman"/>
                <a:cs typeface="Times New Roman"/>
              </a:rPr>
              <a:t>the </a:t>
            </a:r>
            <a:r>
              <a:rPr sz="1200" spc="-5" dirty="0">
                <a:latin typeface="Times New Roman"/>
                <a:cs typeface="Times New Roman"/>
              </a:rPr>
              <a:t>highest </a:t>
            </a:r>
            <a:r>
              <a:rPr sz="1200" dirty="0">
                <a:latin typeface="Times New Roman"/>
                <a:cs typeface="Times New Roman"/>
              </a:rPr>
              <a:t>in </a:t>
            </a:r>
            <a:r>
              <a:rPr sz="1200" spc="-5" dirty="0">
                <a:latin typeface="Times New Roman"/>
                <a:cs typeface="Times New Roman"/>
              </a:rPr>
              <a:t>Asia-Pacific APAC with </a:t>
            </a:r>
            <a:r>
              <a:rPr sz="1200" dirty="0">
                <a:latin typeface="Times New Roman"/>
                <a:cs typeface="Times New Roman"/>
              </a:rPr>
              <a:t>only </a:t>
            </a:r>
            <a:r>
              <a:rPr sz="1200" spc="-5" dirty="0">
                <a:latin typeface="Times New Roman"/>
                <a:cs typeface="Times New Roman"/>
              </a:rPr>
              <a:t>Australia leading with </a:t>
            </a:r>
            <a:r>
              <a:rPr sz="1200" dirty="0">
                <a:latin typeface="Times New Roman"/>
                <a:cs typeface="Times New Roman"/>
              </a:rPr>
              <a:t>97 </a:t>
            </a:r>
            <a:r>
              <a:rPr sz="1200" spc="-5" dirty="0">
                <a:latin typeface="Times New Roman"/>
                <a:cs typeface="Times New Roman"/>
              </a:rPr>
              <a:t>per cent, </a:t>
            </a:r>
            <a:r>
              <a:rPr sz="1200" dirty="0">
                <a:latin typeface="Times New Roman"/>
                <a:cs typeface="Times New Roman"/>
              </a:rPr>
              <a:t>the  </a:t>
            </a:r>
            <a:r>
              <a:rPr sz="1200" spc="-5" dirty="0">
                <a:latin typeface="Times New Roman"/>
                <a:cs typeface="Times New Roman"/>
              </a:rPr>
              <a:t>research said. However, while American marketers believe that </a:t>
            </a:r>
            <a:r>
              <a:rPr sz="1200" dirty="0">
                <a:latin typeface="Times New Roman"/>
                <a:cs typeface="Times New Roman"/>
              </a:rPr>
              <a:t>the </a:t>
            </a:r>
            <a:r>
              <a:rPr sz="1200" spc="-5" dirty="0">
                <a:latin typeface="Times New Roman"/>
                <a:cs typeface="Times New Roman"/>
              </a:rPr>
              <a:t>key driver </a:t>
            </a:r>
            <a:r>
              <a:rPr sz="1200" dirty="0">
                <a:latin typeface="Times New Roman"/>
                <a:cs typeface="Times New Roman"/>
              </a:rPr>
              <a:t>to </a:t>
            </a:r>
            <a:r>
              <a:rPr sz="1200" spc="-5" dirty="0">
                <a:latin typeface="Times New Roman"/>
                <a:cs typeface="Times New Roman"/>
              </a:rPr>
              <a:t>adopting digital </a:t>
            </a:r>
            <a:r>
              <a:rPr sz="1200" dirty="0">
                <a:latin typeface="Times New Roman"/>
                <a:cs typeface="Times New Roman"/>
              </a:rPr>
              <a:t>is a  </a:t>
            </a:r>
            <a:r>
              <a:rPr sz="1200" spc="-5" dirty="0">
                <a:latin typeface="Times New Roman"/>
                <a:cs typeface="Times New Roman"/>
              </a:rPr>
              <a:t>growing internet population (70 per cent </a:t>
            </a:r>
            <a:r>
              <a:rPr sz="1200" dirty="0">
                <a:latin typeface="Times New Roman"/>
                <a:cs typeface="Times New Roman"/>
              </a:rPr>
              <a:t>in </a:t>
            </a:r>
            <a:r>
              <a:rPr sz="1200" spc="-5" dirty="0">
                <a:latin typeface="Times New Roman"/>
                <a:cs typeface="Times New Roman"/>
              </a:rPr>
              <a:t>USA against </a:t>
            </a:r>
            <a:r>
              <a:rPr sz="1200" dirty="0">
                <a:latin typeface="Times New Roman"/>
                <a:cs typeface="Times New Roman"/>
              </a:rPr>
              <a:t>59 </a:t>
            </a:r>
            <a:r>
              <a:rPr sz="1200" spc="-5" dirty="0">
                <a:latin typeface="Times New Roman"/>
                <a:cs typeface="Times New Roman"/>
              </a:rPr>
              <a:t>per cent </a:t>
            </a:r>
            <a:r>
              <a:rPr sz="1200" dirty="0">
                <a:latin typeface="Times New Roman"/>
                <a:cs typeface="Times New Roman"/>
              </a:rPr>
              <a:t>in </a:t>
            </a:r>
            <a:r>
              <a:rPr sz="1200" spc="-5" dirty="0">
                <a:latin typeface="Times New Roman"/>
                <a:cs typeface="Times New Roman"/>
              </a:rPr>
              <a:t>APAC), their belief that customer  preference and digital dependence drive </a:t>
            </a:r>
            <a:r>
              <a:rPr sz="1200" dirty="0">
                <a:latin typeface="Times New Roman"/>
                <a:cs typeface="Times New Roman"/>
              </a:rPr>
              <a:t>the </a:t>
            </a:r>
            <a:r>
              <a:rPr sz="1200" spc="-5" dirty="0">
                <a:latin typeface="Times New Roman"/>
                <a:cs typeface="Times New Roman"/>
              </a:rPr>
              <a:t>adoption </a:t>
            </a:r>
            <a:r>
              <a:rPr sz="1200" dirty="0">
                <a:latin typeface="Times New Roman"/>
                <a:cs typeface="Times New Roman"/>
              </a:rPr>
              <a:t>of </a:t>
            </a:r>
            <a:r>
              <a:rPr sz="1200" spc="-5" dirty="0">
                <a:latin typeface="Times New Roman"/>
                <a:cs typeface="Times New Roman"/>
              </a:rPr>
              <a:t>digital, and that digital can engage </a:t>
            </a:r>
            <a:r>
              <a:rPr sz="1200" dirty="0">
                <a:latin typeface="Times New Roman"/>
                <a:cs typeface="Times New Roman"/>
              </a:rPr>
              <a:t>the </a:t>
            </a:r>
            <a:r>
              <a:rPr sz="1200" spc="-5" dirty="0">
                <a:latin typeface="Times New Roman"/>
                <a:cs typeface="Times New Roman"/>
              </a:rPr>
              <a:t>audience, </a:t>
            </a:r>
            <a:r>
              <a:rPr sz="1200" dirty="0">
                <a:latin typeface="Times New Roman"/>
                <a:cs typeface="Times New Roman"/>
              </a:rPr>
              <a:t>is  </a:t>
            </a:r>
            <a:r>
              <a:rPr sz="1200" spc="-5" dirty="0">
                <a:latin typeface="Times New Roman"/>
                <a:cs typeface="Times New Roman"/>
              </a:rPr>
              <a:t>lower than </a:t>
            </a:r>
            <a:r>
              <a:rPr sz="1200" dirty="0">
                <a:latin typeface="Times New Roman"/>
                <a:cs typeface="Times New Roman"/>
              </a:rPr>
              <a:t>the </a:t>
            </a:r>
            <a:r>
              <a:rPr sz="1200" spc="-5" dirty="0">
                <a:latin typeface="Times New Roman"/>
                <a:cs typeface="Times New Roman"/>
              </a:rPr>
              <a:t>APAC averages, </a:t>
            </a:r>
            <a:r>
              <a:rPr sz="1200" dirty="0">
                <a:latin typeface="Times New Roman"/>
                <a:cs typeface="Times New Roman"/>
              </a:rPr>
              <a:t>it</a:t>
            </a:r>
            <a:r>
              <a:rPr sz="1200" spc="5" dirty="0">
                <a:latin typeface="Times New Roman"/>
                <a:cs typeface="Times New Roman"/>
              </a:rPr>
              <a:t> </a:t>
            </a:r>
            <a:r>
              <a:rPr sz="1200" spc="-5" dirty="0">
                <a:latin typeface="Times New Roman"/>
                <a:cs typeface="Times New Roman"/>
              </a:rPr>
              <a:t>added.</a:t>
            </a:r>
            <a:endParaRPr sz="1200">
              <a:latin typeface="Times New Roman"/>
              <a:cs typeface="Times New Roman"/>
            </a:endParaRPr>
          </a:p>
          <a:p>
            <a:pPr marL="12700" marR="20320">
              <a:lnSpc>
                <a:spcPct val="143300"/>
              </a:lnSpc>
              <a:spcBef>
                <a:spcPts val="15"/>
              </a:spcBef>
            </a:pPr>
            <a:r>
              <a:rPr sz="1200" spc="-5" dirty="0">
                <a:latin typeface="Times New Roman"/>
                <a:cs typeface="Times New Roman"/>
              </a:rPr>
              <a:t>The </a:t>
            </a:r>
            <a:r>
              <a:rPr sz="1200" dirty="0">
                <a:latin typeface="Times New Roman"/>
                <a:cs typeface="Times New Roman"/>
              </a:rPr>
              <a:t>2014 </a:t>
            </a:r>
            <a:r>
              <a:rPr sz="1200" spc="-5" dirty="0">
                <a:latin typeface="Times New Roman"/>
                <a:cs typeface="Times New Roman"/>
              </a:rPr>
              <a:t>Adobe APAC Digital Marketing Performance Dashboard was compiled through quantitative  surveys with over </a:t>
            </a:r>
            <a:r>
              <a:rPr sz="1200" dirty="0">
                <a:latin typeface="Times New Roman"/>
                <a:cs typeface="Times New Roman"/>
              </a:rPr>
              <a:t>800 </a:t>
            </a:r>
            <a:r>
              <a:rPr sz="1200" spc="-5" dirty="0">
                <a:latin typeface="Times New Roman"/>
                <a:cs typeface="Times New Roman"/>
              </a:rPr>
              <a:t>marketers across </a:t>
            </a:r>
            <a:r>
              <a:rPr sz="1200" dirty="0">
                <a:latin typeface="Times New Roman"/>
                <a:cs typeface="Times New Roman"/>
              </a:rPr>
              <a:t>the</a:t>
            </a:r>
            <a:r>
              <a:rPr sz="1200" spc="40" dirty="0">
                <a:latin typeface="Times New Roman"/>
                <a:cs typeface="Times New Roman"/>
              </a:rPr>
              <a:t> </a:t>
            </a:r>
            <a:r>
              <a:rPr sz="1200" spc="-5" dirty="0">
                <a:latin typeface="Times New Roman"/>
                <a:cs typeface="Times New Roman"/>
              </a:rPr>
              <a:t>region.</a:t>
            </a:r>
            <a:endParaRPr sz="1200">
              <a:latin typeface="Times New Roman"/>
              <a:cs typeface="Times New Roman"/>
            </a:endParaRPr>
          </a:p>
          <a:p>
            <a:pPr marL="12700" marR="13335" algn="just">
              <a:lnSpc>
                <a:spcPct val="143700"/>
              </a:lnSpc>
              <a:spcBef>
                <a:spcPts val="5"/>
              </a:spcBef>
            </a:pPr>
            <a:r>
              <a:rPr sz="1200" spc="-5" dirty="0">
                <a:latin typeface="Times New Roman"/>
                <a:cs typeface="Times New Roman"/>
              </a:rPr>
              <a:t>Marketers from Australia, Korea, China, USA, Hong Kong, Singapore and other countries were covered.  "However, while USA </a:t>
            </a:r>
            <a:r>
              <a:rPr sz="1200" dirty="0">
                <a:latin typeface="Times New Roman"/>
                <a:cs typeface="Times New Roman"/>
              </a:rPr>
              <a:t>is </a:t>
            </a:r>
            <a:r>
              <a:rPr sz="1200" spc="-5" dirty="0">
                <a:latin typeface="Times New Roman"/>
                <a:cs typeface="Times New Roman"/>
              </a:rPr>
              <a:t>an emerging leader </a:t>
            </a:r>
            <a:r>
              <a:rPr sz="1200" dirty="0">
                <a:latin typeface="Times New Roman"/>
                <a:cs typeface="Times New Roman"/>
              </a:rPr>
              <a:t>in </a:t>
            </a:r>
            <a:r>
              <a:rPr sz="1200" spc="-5" dirty="0">
                <a:latin typeface="Times New Roman"/>
                <a:cs typeface="Times New Roman"/>
              </a:rPr>
              <a:t>Digital Marketing, </a:t>
            </a:r>
            <a:r>
              <a:rPr sz="1200" dirty="0">
                <a:latin typeface="Times New Roman"/>
                <a:cs typeface="Times New Roman"/>
              </a:rPr>
              <a:t>it </a:t>
            </a:r>
            <a:r>
              <a:rPr sz="1200" spc="-5" dirty="0">
                <a:latin typeface="Times New Roman"/>
                <a:cs typeface="Times New Roman"/>
              </a:rPr>
              <a:t>has dipped </a:t>
            </a:r>
            <a:r>
              <a:rPr sz="1200" dirty="0">
                <a:latin typeface="Times New Roman"/>
                <a:cs typeface="Times New Roman"/>
              </a:rPr>
              <a:t>in its </a:t>
            </a:r>
            <a:r>
              <a:rPr sz="1200" spc="-5" dirty="0">
                <a:latin typeface="Times New Roman"/>
                <a:cs typeface="Times New Roman"/>
              </a:rPr>
              <a:t>own performance </a:t>
            </a:r>
            <a:r>
              <a:rPr sz="1200" dirty="0">
                <a:latin typeface="Times New Roman"/>
                <a:cs typeface="Times New Roman"/>
              </a:rPr>
              <a:t>this  </a:t>
            </a:r>
            <a:r>
              <a:rPr sz="1200" spc="-5" dirty="0">
                <a:latin typeface="Times New Roman"/>
                <a:cs typeface="Times New Roman"/>
              </a:rPr>
              <a:t>year as compared </a:t>
            </a:r>
            <a:r>
              <a:rPr sz="1200" dirty="0">
                <a:latin typeface="Times New Roman"/>
                <a:cs typeface="Times New Roman"/>
              </a:rPr>
              <a:t>to the </a:t>
            </a:r>
            <a:r>
              <a:rPr sz="1200" spc="-5" dirty="0">
                <a:latin typeface="Times New Roman"/>
                <a:cs typeface="Times New Roman"/>
              </a:rPr>
              <a:t>previous year. </a:t>
            </a:r>
            <a:r>
              <a:rPr sz="1200" spc="-10" dirty="0">
                <a:latin typeface="Times New Roman"/>
                <a:cs typeface="Times New Roman"/>
              </a:rPr>
              <a:t>It </a:t>
            </a:r>
            <a:r>
              <a:rPr sz="1200" dirty="0">
                <a:latin typeface="Times New Roman"/>
                <a:cs typeface="Times New Roman"/>
              </a:rPr>
              <a:t>is </a:t>
            </a:r>
            <a:r>
              <a:rPr sz="1200" spc="-5" dirty="0">
                <a:latin typeface="Times New Roman"/>
                <a:cs typeface="Times New Roman"/>
              </a:rPr>
              <a:t>important </a:t>
            </a:r>
            <a:r>
              <a:rPr sz="1200" dirty="0">
                <a:latin typeface="Times New Roman"/>
                <a:cs typeface="Times New Roman"/>
              </a:rPr>
              <a:t>to note </a:t>
            </a:r>
            <a:r>
              <a:rPr sz="1200" spc="-5" dirty="0">
                <a:latin typeface="Times New Roman"/>
                <a:cs typeface="Times New Roman"/>
              </a:rPr>
              <a:t>that USA scored much higher than </a:t>
            </a:r>
            <a:r>
              <a:rPr sz="1200" dirty="0">
                <a:latin typeface="Times New Roman"/>
                <a:cs typeface="Times New Roman"/>
              </a:rPr>
              <a:t>the </a:t>
            </a:r>
            <a:r>
              <a:rPr sz="1200" spc="-5" dirty="0">
                <a:latin typeface="Times New Roman"/>
                <a:cs typeface="Times New Roman"/>
              </a:rPr>
              <a:t>APAC  average last year," </a:t>
            </a:r>
            <a:r>
              <a:rPr sz="1200" dirty="0">
                <a:latin typeface="Times New Roman"/>
                <a:cs typeface="Times New Roman"/>
              </a:rPr>
              <a:t>it </a:t>
            </a:r>
            <a:r>
              <a:rPr sz="1200" spc="-5" dirty="0">
                <a:latin typeface="Times New Roman"/>
                <a:cs typeface="Times New Roman"/>
              </a:rPr>
              <a:t>said.Adobe Managing Director South Asia Umang Bedi said that customer preference  and digital dependence would increase along with </a:t>
            </a:r>
            <a:r>
              <a:rPr sz="1200" dirty="0">
                <a:latin typeface="Times New Roman"/>
                <a:cs typeface="Times New Roman"/>
              </a:rPr>
              <a:t>the </a:t>
            </a:r>
            <a:r>
              <a:rPr sz="1200" spc="-5" dirty="0">
                <a:latin typeface="Times New Roman"/>
                <a:cs typeface="Times New Roman"/>
              </a:rPr>
              <a:t>increase </a:t>
            </a:r>
            <a:r>
              <a:rPr sz="1200" dirty="0">
                <a:latin typeface="Times New Roman"/>
                <a:cs typeface="Times New Roman"/>
              </a:rPr>
              <a:t>in </a:t>
            </a:r>
            <a:r>
              <a:rPr sz="1200" spc="-5" dirty="0">
                <a:latin typeface="Times New Roman"/>
                <a:cs typeface="Times New Roman"/>
              </a:rPr>
              <a:t>penetration </a:t>
            </a:r>
            <a:r>
              <a:rPr sz="1200" dirty="0">
                <a:latin typeface="Times New Roman"/>
                <a:cs typeface="Times New Roman"/>
              </a:rPr>
              <a:t>of </a:t>
            </a:r>
            <a:r>
              <a:rPr sz="1200" spc="-5" dirty="0">
                <a:latin typeface="Times New Roman"/>
                <a:cs typeface="Times New Roman"/>
              </a:rPr>
              <a:t>internet </a:t>
            </a:r>
            <a:r>
              <a:rPr sz="1200" dirty="0">
                <a:latin typeface="Times New Roman"/>
                <a:cs typeface="Times New Roman"/>
              </a:rPr>
              <a:t>in the </a:t>
            </a:r>
            <a:r>
              <a:rPr sz="1200" spc="-5" dirty="0">
                <a:latin typeface="Times New Roman"/>
                <a:cs typeface="Times New Roman"/>
              </a:rPr>
              <a:t>American  market. "Therefore, what would matter </a:t>
            </a:r>
            <a:r>
              <a:rPr sz="1200" dirty="0">
                <a:latin typeface="Times New Roman"/>
                <a:cs typeface="Times New Roman"/>
              </a:rPr>
              <a:t>is how the </a:t>
            </a:r>
            <a:r>
              <a:rPr sz="1200" spc="-5" dirty="0">
                <a:latin typeface="Times New Roman"/>
                <a:cs typeface="Times New Roman"/>
              </a:rPr>
              <a:t>American marketers are able </a:t>
            </a:r>
            <a:r>
              <a:rPr sz="1200" dirty="0">
                <a:latin typeface="Times New Roman"/>
                <a:cs typeface="Times New Roman"/>
              </a:rPr>
              <a:t>to </a:t>
            </a:r>
            <a:r>
              <a:rPr sz="1200" spc="-5" dirty="0">
                <a:latin typeface="Times New Roman"/>
                <a:cs typeface="Times New Roman"/>
              </a:rPr>
              <a:t>increase engagement and  activate audience through digital marketing. This presents challenges </a:t>
            </a:r>
            <a:r>
              <a:rPr sz="1200" dirty="0">
                <a:latin typeface="Times New Roman"/>
                <a:cs typeface="Times New Roman"/>
              </a:rPr>
              <a:t>in </a:t>
            </a:r>
            <a:r>
              <a:rPr sz="1200" spc="-5" dirty="0">
                <a:latin typeface="Times New Roman"/>
                <a:cs typeface="Times New Roman"/>
              </a:rPr>
              <a:t>programme planning, execution and  </a:t>
            </a:r>
            <a:r>
              <a:rPr sz="1200" dirty="0">
                <a:latin typeface="Times New Roman"/>
                <a:cs typeface="Times New Roman"/>
              </a:rPr>
              <a:t>most </a:t>
            </a:r>
            <a:r>
              <a:rPr sz="1200" spc="-5" dirty="0">
                <a:latin typeface="Times New Roman"/>
                <a:cs typeface="Times New Roman"/>
              </a:rPr>
              <a:t>importantly measurement," </a:t>
            </a:r>
            <a:r>
              <a:rPr sz="1200" dirty="0">
                <a:latin typeface="Times New Roman"/>
                <a:cs typeface="Times New Roman"/>
              </a:rPr>
              <a:t>he </a:t>
            </a:r>
            <a:r>
              <a:rPr sz="1200" spc="-5" dirty="0">
                <a:latin typeface="Times New Roman"/>
                <a:cs typeface="Times New Roman"/>
              </a:rPr>
              <a:t>added. The </a:t>
            </a:r>
            <a:r>
              <a:rPr sz="1200" dirty="0">
                <a:latin typeface="Times New Roman"/>
                <a:cs typeface="Times New Roman"/>
              </a:rPr>
              <a:t>study </a:t>
            </a:r>
            <a:r>
              <a:rPr sz="1200" spc="-5" dirty="0">
                <a:latin typeface="Times New Roman"/>
                <a:cs typeface="Times New Roman"/>
              </a:rPr>
              <a:t>also revealed that compared </a:t>
            </a:r>
            <a:r>
              <a:rPr sz="1200" dirty="0">
                <a:latin typeface="Times New Roman"/>
                <a:cs typeface="Times New Roman"/>
              </a:rPr>
              <a:t>to </a:t>
            </a:r>
            <a:r>
              <a:rPr sz="1200" spc="-5" dirty="0">
                <a:latin typeface="Times New Roman"/>
                <a:cs typeface="Times New Roman"/>
              </a:rPr>
              <a:t>their APAC  counterparts, American marketers are receiving lesser support from channel and sales teams for increasing  digital spends. However they are </a:t>
            </a:r>
            <a:r>
              <a:rPr sz="1200" dirty="0">
                <a:latin typeface="Times New Roman"/>
                <a:cs typeface="Times New Roman"/>
              </a:rPr>
              <a:t>doing </a:t>
            </a:r>
            <a:r>
              <a:rPr sz="1200" spc="-5" dirty="0">
                <a:latin typeface="Times New Roman"/>
                <a:cs typeface="Times New Roman"/>
              </a:rPr>
              <a:t>better as compared </a:t>
            </a:r>
            <a:r>
              <a:rPr sz="1200" dirty="0">
                <a:latin typeface="Times New Roman"/>
                <a:cs typeface="Times New Roman"/>
              </a:rPr>
              <a:t>to </a:t>
            </a:r>
            <a:r>
              <a:rPr sz="1200" spc="-5" dirty="0">
                <a:latin typeface="Times New Roman"/>
                <a:cs typeface="Times New Roman"/>
              </a:rPr>
              <a:t>last year suggesting that departments that have  </a:t>
            </a:r>
            <a:r>
              <a:rPr sz="1200" dirty="0">
                <a:latin typeface="Times New Roman"/>
                <a:cs typeface="Times New Roman"/>
              </a:rPr>
              <a:t>a </a:t>
            </a:r>
            <a:r>
              <a:rPr sz="1200" spc="-5" dirty="0">
                <a:latin typeface="Times New Roman"/>
                <a:cs typeface="Times New Roman"/>
              </a:rPr>
              <a:t>customer interface are realising </a:t>
            </a:r>
            <a:r>
              <a:rPr sz="1200" dirty="0">
                <a:latin typeface="Times New Roman"/>
                <a:cs typeface="Times New Roman"/>
              </a:rPr>
              <a:t>the </a:t>
            </a:r>
            <a:r>
              <a:rPr sz="1200" spc="-5" dirty="0">
                <a:latin typeface="Times New Roman"/>
                <a:cs typeface="Times New Roman"/>
              </a:rPr>
              <a:t>importance </a:t>
            </a:r>
            <a:r>
              <a:rPr sz="1200" dirty="0">
                <a:latin typeface="Times New Roman"/>
                <a:cs typeface="Times New Roman"/>
              </a:rPr>
              <a:t>of </a:t>
            </a:r>
            <a:r>
              <a:rPr sz="1200" spc="-5" dirty="0">
                <a:latin typeface="Times New Roman"/>
                <a:cs typeface="Times New Roman"/>
              </a:rPr>
              <a:t>digital marketing </a:t>
            </a:r>
            <a:r>
              <a:rPr sz="1200" dirty="0">
                <a:latin typeface="Times New Roman"/>
                <a:cs typeface="Times New Roman"/>
              </a:rPr>
              <a:t>in </a:t>
            </a:r>
            <a:r>
              <a:rPr sz="1200" spc="-5" dirty="0">
                <a:latin typeface="Times New Roman"/>
                <a:cs typeface="Times New Roman"/>
              </a:rPr>
              <a:t>augmenting their</a:t>
            </a:r>
            <a:r>
              <a:rPr sz="1200" spc="95" dirty="0">
                <a:latin typeface="Times New Roman"/>
                <a:cs typeface="Times New Roman"/>
              </a:rPr>
              <a:t> </a:t>
            </a:r>
            <a:r>
              <a:rPr sz="1200" spc="-5" dirty="0">
                <a:latin typeface="Times New Roman"/>
                <a:cs typeface="Times New Roman"/>
              </a:rPr>
              <a:t>effort.</a:t>
            </a:r>
            <a:endParaRPr sz="1200">
              <a:latin typeface="Times New Roman"/>
              <a:cs typeface="Times New Roman"/>
            </a:endParaRPr>
          </a:p>
          <a:p>
            <a:pPr marL="12700" marR="5080" algn="just">
              <a:lnSpc>
                <a:spcPct val="149800"/>
              </a:lnSpc>
              <a:spcBef>
                <a:spcPts val="1035"/>
              </a:spcBef>
            </a:pPr>
            <a:r>
              <a:rPr sz="1200" dirty="0">
                <a:latin typeface="Times New Roman"/>
                <a:cs typeface="Times New Roman"/>
              </a:rPr>
              <a:t>9. </a:t>
            </a:r>
            <a:r>
              <a:rPr sz="1200" spc="-5" dirty="0">
                <a:latin typeface="Times New Roman"/>
                <a:cs typeface="Times New Roman"/>
              </a:rPr>
              <a:t>Andy mallinson </a:t>
            </a:r>
            <a:r>
              <a:rPr sz="1200" dirty="0">
                <a:latin typeface="Times New Roman"/>
                <a:cs typeface="Times New Roman"/>
              </a:rPr>
              <a:t>in </a:t>
            </a:r>
            <a:r>
              <a:rPr sz="1200" spc="-5" dirty="0">
                <a:latin typeface="Times New Roman"/>
                <a:cs typeface="Times New Roman"/>
              </a:rPr>
              <a:t>digital marketing magazine </a:t>
            </a:r>
            <a:r>
              <a:rPr sz="1200" dirty="0">
                <a:latin typeface="Times New Roman"/>
                <a:cs typeface="Times New Roman"/>
              </a:rPr>
              <a:t>on </a:t>
            </a:r>
            <a:r>
              <a:rPr sz="1200" spc="-5" dirty="0">
                <a:latin typeface="Times New Roman"/>
                <a:cs typeface="Times New Roman"/>
              </a:rPr>
              <a:t>Jan </a:t>
            </a:r>
            <a:r>
              <a:rPr sz="1200" dirty="0">
                <a:latin typeface="Times New Roman"/>
                <a:cs typeface="Times New Roman"/>
              </a:rPr>
              <a:t>23 2015 </a:t>
            </a:r>
            <a:r>
              <a:rPr sz="1200" spc="-5" dirty="0">
                <a:latin typeface="Times New Roman"/>
                <a:cs typeface="Times New Roman"/>
              </a:rPr>
              <a:t>published article titles </a:t>
            </a:r>
            <a:r>
              <a:rPr sz="1200" dirty="0">
                <a:latin typeface="Times New Roman"/>
                <a:cs typeface="Times New Roman"/>
              </a:rPr>
              <a:t>how </a:t>
            </a:r>
            <a:r>
              <a:rPr sz="1200" spc="-5" dirty="0">
                <a:latin typeface="Times New Roman"/>
                <a:cs typeface="Times New Roman"/>
              </a:rPr>
              <a:t>social media  engagement will impact </a:t>
            </a:r>
            <a:r>
              <a:rPr sz="1200" dirty="0">
                <a:latin typeface="Times New Roman"/>
                <a:cs typeface="Times New Roman"/>
              </a:rPr>
              <a:t>the </a:t>
            </a:r>
            <a:r>
              <a:rPr sz="1200" spc="-5" dirty="0">
                <a:latin typeface="Times New Roman"/>
                <a:cs typeface="Times New Roman"/>
              </a:rPr>
              <a:t>retail space </a:t>
            </a:r>
            <a:r>
              <a:rPr sz="1200" dirty="0">
                <a:latin typeface="Times New Roman"/>
                <a:cs typeface="Times New Roman"/>
              </a:rPr>
              <a:t>it </a:t>
            </a:r>
            <a:r>
              <a:rPr sz="1200" spc="-5" dirty="0">
                <a:latin typeface="Times New Roman"/>
                <a:cs typeface="Times New Roman"/>
              </a:rPr>
              <a:t>says </a:t>
            </a:r>
            <a:r>
              <a:rPr sz="1100" spc="-5" dirty="0">
                <a:latin typeface="Carlito"/>
                <a:cs typeface="Carlito"/>
              </a:rPr>
              <a:t>Retailers mustn’t underestimate </a:t>
            </a:r>
            <a:r>
              <a:rPr sz="1100" dirty="0">
                <a:latin typeface="Carlito"/>
                <a:cs typeface="Carlito"/>
              </a:rPr>
              <a:t>the power of </a:t>
            </a:r>
            <a:r>
              <a:rPr sz="1100" spc="-5" dirty="0">
                <a:latin typeface="Carlito"/>
                <a:cs typeface="Carlito"/>
              </a:rPr>
              <a:t>social engagement  as </a:t>
            </a:r>
            <a:r>
              <a:rPr sz="1100" dirty="0">
                <a:latin typeface="Carlito"/>
                <a:cs typeface="Carlito"/>
              </a:rPr>
              <a:t>a </a:t>
            </a:r>
            <a:r>
              <a:rPr sz="1100" spc="-5" dirty="0">
                <a:latin typeface="Carlito"/>
                <a:cs typeface="Carlito"/>
              </a:rPr>
              <a:t>method </a:t>
            </a:r>
            <a:r>
              <a:rPr sz="1100" dirty="0">
                <a:latin typeface="Carlito"/>
                <a:cs typeface="Carlito"/>
              </a:rPr>
              <a:t>of </a:t>
            </a:r>
            <a:r>
              <a:rPr sz="1100" spc="-5" dirty="0">
                <a:latin typeface="Carlito"/>
                <a:cs typeface="Carlito"/>
              </a:rPr>
              <a:t>generating sales. This </a:t>
            </a:r>
            <a:r>
              <a:rPr sz="1100" dirty="0">
                <a:latin typeface="Carlito"/>
                <a:cs typeface="Carlito"/>
              </a:rPr>
              <a:t>was </a:t>
            </a:r>
            <a:r>
              <a:rPr sz="1100" spc="-5" dirty="0">
                <a:latin typeface="Carlito"/>
                <a:cs typeface="Carlito"/>
              </a:rPr>
              <a:t>proved by Wanted Shoes, </a:t>
            </a:r>
            <a:r>
              <a:rPr sz="1100" dirty="0">
                <a:latin typeface="Carlito"/>
                <a:cs typeface="Carlito"/>
              </a:rPr>
              <a:t>who </a:t>
            </a:r>
            <a:r>
              <a:rPr sz="1100" spc="-5" dirty="0">
                <a:latin typeface="Carlito"/>
                <a:cs typeface="Carlito"/>
              </a:rPr>
              <a:t>recently worked with us </a:t>
            </a:r>
            <a:r>
              <a:rPr sz="1100" dirty="0">
                <a:latin typeface="Carlito"/>
                <a:cs typeface="Carlito"/>
              </a:rPr>
              <a:t>to </a:t>
            </a:r>
            <a:r>
              <a:rPr sz="1100" spc="-5" dirty="0">
                <a:latin typeface="Carlito"/>
                <a:cs typeface="Carlito"/>
              </a:rPr>
              <a:t>design and  integrate </a:t>
            </a:r>
            <a:r>
              <a:rPr sz="1100" dirty="0">
                <a:latin typeface="Carlito"/>
                <a:cs typeface="Carlito"/>
              </a:rPr>
              <a:t>a </a:t>
            </a:r>
            <a:r>
              <a:rPr sz="1100" spc="-5" dirty="0">
                <a:latin typeface="Carlito"/>
                <a:cs typeface="Carlito"/>
              </a:rPr>
              <a:t>‘social catalogue’ </a:t>
            </a:r>
            <a:r>
              <a:rPr sz="1100" dirty="0">
                <a:latin typeface="Carlito"/>
                <a:cs typeface="Carlito"/>
              </a:rPr>
              <a:t>onto </a:t>
            </a:r>
            <a:r>
              <a:rPr sz="1100" spc="-5" dirty="0">
                <a:latin typeface="Carlito"/>
                <a:cs typeface="Carlito"/>
              </a:rPr>
              <a:t>their site. </a:t>
            </a:r>
            <a:r>
              <a:rPr sz="1100" dirty="0">
                <a:latin typeface="Carlito"/>
                <a:cs typeface="Carlito"/>
              </a:rPr>
              <a:t>The </a:t>
            </a:r>
            <a:r>
              <a:rPr sz="1100" spc="-5" dirty="0">
                <a:latin typeface="Carlito"/>
                <a:cs typeface="Carlito"/>
              </a:rPr>
              <a:t>social catalogue depicted real-life images </a:t>
            </a:r>
            <a:r>
              <a:rPr sz="1100" dirty="0">
                <a:latin typeface="Carlito"/>
                <a:cs typeface="Carlito"/>
              </a:rPr>
              <a:t>of </a:t>
            </a:r>
            <a:r>
              <a:rPr sz="1100" spc="-5" dirty="0">
                <a:latin typeface="Carlito"/>
                <a:cs typeface="Carlito"/>
              </a:rPr>
              <a:t>products that  customers had recently purchased. </a:t>
            </a:r>
            <a:r>
              <a:rPr sz="1100" dirty="0">
                <a:latin typeface="Carlito"/>
                <a:cs typeface="Carlito"/>
              </a:rPr>
              <a:t>When </a:t>
            </a:r>
            <a:r>
              <a:rPr sz="1100" spc="-5" dirty="0">
                <a:latin typeface="Carlito"/>
                <a:cs typeface="Carlito"/>
              </a:rPr>
              <a:t>hovering </a:t>
            </a:r>
            <a:r>
              <a:rPr sz="1100" dirty="0">
                <a:latin typeface="Carlito"/>
                <a:cs typeface="Carlito"/>
              </a:rPr>
              <a:t>over a </a:t>
            </a:r>
            <a:r>
              <a:rPr sz="1100" spc="-5" dirty="0">
                <a:latin typeface="Carlito"/>
                <a:cs typeface="Carlito"/>
              </a:rPr>
              <a:t>post, users </a:t>
            </a:r>
            <a:r>
              <a:rPr sz="1100" dirty="0">
                <a:latin typeface="Carlito"/>
                <a:cs typeface="Carlito"/>
              </a:rPr>
              <a:t>of the </a:t>
            </a:r>
            <a:r>
              <a:rPr sz="1100" spc="-5" dirty="0">
                <a:latin typeface="Carlito"/>
                <a:cs typeface="Carlito"/>
              </a:rPr>
              <a:t>site were </a:t>
            </a:r>
            <a:r>
              <a:rPr sz="1100" dirty="0">
                <a:latin typeface="Carlito"/>
                <a:cs typeface="Carlito"/>
              </a:rPr>
              <a:t>then </a:t>
            </a:r>
            <a:r>
              <a:rPr sz="1100" spc="-5" dirty="0">
                <a:latin typeface="Carlito"/>
                <a:cs typeface="Carlito"/>
              </a:rPr>
              <a:t>directed </a:t>
            </a:r>
            <a:r>
              <a:rPr sz="1100" dirty="0">
                <a:latin typeface="Carlito"/>
                <a:cs typeface="Carlito"/>
              </a:rPr>
              <a:t>to a </a:t>
            </a:r>
            <a:r>
              <a:rPr sz="1100" spc="-5" dirty="0">
                <a:latin typeface="Carlito"/>
                <a:cs typeface="Carlito"/>
              </a:rPr>
              <a:t>link </a:t>
            </a:r>
            <a:r>
              <a:rPr sz="1100" dirty="0">
                <a:latin typeface="Carlito"/>
                <a:cs typeface="Carlito"/>
              </a:rPr>
              <a:t>to </a:t>
            </a:r>
            <a:r>
              <a:rPr sz="1100" spc="-5" dirty="0">
                <a:latin typeface="Carlito"/>
                <a:cs typeface="Carlito"/>
              </a:rPr>
              <a:t>buy  </a:t>
            </a:r>
            <a:r>
              <a:rPr sz="1100" dirty="0">
                <a:latin typeface="Carlito"/>
                <a:cs typeface="Carlito"/>
              </a:rPr>
              <a:t>the </a:t>
            </a:r>
            <a:r>
              <a:rPr sz="1100" spc="-5" dirty="0">
                <a:latin typeface="Carlito"/>
                <a:cs typeface="Carlito"/>
              </a:rPr>
              <a:t>exact </a:t>
            </a:r>
            <a:r>
              <a:rPr sz="1100" dirty="0">
                <a:latin typeface="Carlito"/>
                <a:cs typeface="Carlito"/>
              </a:rPr>
              <a:t>shoe </a:t>
            </a:r>
            <a:r>
              <a:rPr sz="1100" spc="-5" dirty="0">
                <a:latin typeface="Carlito"/>
                <a:cs typeface="Carlito"/>
              </a:rPr>
              <a:t>displayed in </a:t>
            </a:r>
            <a:r>
              <a:rPr sz="1100" dirty="0">
                <a:latin typeface="Carlito"/>
                <a:cs typeface="Carlito"/>
              </a:rPr>
              <a:t>the </a:t>
            </a:r>
            <a:r>
              <a:rPr sz="1100" spc="-5" dirty="0">
                <a:latin typeface="Carlito"/>
                <a:cs typeface="Carlito"/>
              </a:rPr>
              <a:t>picture, </a:t>
            </a:r>
            <a:r>
              <a:rPr sz="1100" dirty="0">
                <a:latin typeface="Carlito"/>
                <a:cs typeface="Carlito"/>
              </a:rPr>
              <a:t>or </a:t>
            </a:r>
            <a:r>
              <a:rPr sz="1100" spc="-5" dirty="0">
                <a:latin typeface="Carlito"/>
                <a:cs typeface="Carlito"/>
              </a:rPr>
              <a:t>alternatively, </a:t>
            </a:r>
            <a:r>
              <a:rPr sz="1100" dirty="0">
                <a:latin typeface="Carlito"/>
                <a:cs typeface="Carlito"/>
              </a:rPr>
              <a:t>were </a:t>
            </a:r>
            <a:r>
              <a:rPr sz="1100" spc="-5" dirty="0">
                <a:latin typeface="Carlito"/>
                <a:cs typeface="Carlito"/>
              </a:rPr>
              <a:t>able </a:t>
            </a:r>
            <a:r>
              <a:rPr sz="1100" dirty="0">
                <a:latin typeface="Carlito"/>
                <a:cs typeface="Carlito"/>
              </a:rPr>
              <a:t>to </a:t>
            </a:r>
            <a:r>
              <a:rPr sz="1100" spc="-5" dirty="0">
                <a:latin typeface="Carlito"/>
                <a:cs typeface="Carlito"/>
              </a:rPr>
              <a:t>shop </a:t>
            </a:r>
            <a:r>
              <a:rPr sz="1100" dirty="0">
                <a:latin typeface="Carlito"/>
                <a:cs typeface="Carlito"/>
              </a:rPr>
              <a:t>for other </a:t>
            </a:r>
            <a:r>
              <a:rPr sz="1100" spc="-5" dirty="0">
                <a:latin typeface="Carlito"/>
                <a:cs typeface="Carlito"/>
              </a:rPr>
              <a:t>shoes </a:t>
            </a:r>
            <a:r>
              <a:rPr sz="1100" dirty="0">
                <a:latin typeface="Carlito"/>
                <a:cs typeface="Carlito"/>
              </a:rPr>
              <a:t>from </a:t>
            </a:r>
            <a:r>
              <a:rPr sz="1100" spc="-5" dirty="0">
                <a:latin typeface="Carlito"/>
                <a:cs typeface="Carlito"/>
              </a:rPr>
              <a:t>that</a:t>
            </a:r>
            <a:r>
              <a:rPr sz="1100" spc="-40" dirty="0">
                <a:latin typeface="Carlito"/>
                <a:cs typeface="Carlito"/>
              </a:rPr>
              <a:t> </a:t>
            </a:r>
            <a:r>
              <a:rPr sz="1100" spc="-5" dirty="0">
                <a:latin typeface="Carlito"/>
                <a:cs typeface="Carlito"/>
              </a:rPr>
              <a:t>designer.</a:t>
            </a:r>
            <a:endParaRPr sz="1100">
              <a:latin typeface="Carlito"/>
              <a:cs typeface="Carlito"/>
            </a:endParaRPr>
          </a:p>
          <a:p>
            <a:pPr>
              <a:lnSpc>
                <a:spcPct val="100000"/>
              </a:lnSpc>
              <a:spcBef>
                <a:spcPts val="5"/>
              </a:spcBef>
            </a:pPr>
            <a:endParaRPr sz="950">
              <a:latin typeface="Carlito"/>
              <a:cs typeface="Carlito"/>
            </a:endParaRPr>
          </a:p>
          <a:p>
            <a:pPr marL="12700" marR="17780" algn="just">
              <a:lnSpc>
                <a:spcPct val="143600"/>
              </a:lnSpc>
              <a:spcBef>
                <a:spcPts val="5"/>
              </a:spcBef>
            </a:pPr>
            <a:r>
              <a:rPr sz="1200" spc="-5" dirty="0">
                <a:latin typeface="Times New Roman"/>
                <a:cs typeface="Times New Roman"/>
              </a:rPr>
              <a:t>Supporting </a:t>
            </a:r>
            <a:r>
              <a:rPr sz="1200" dirty="0">
                <a:latin typeface="Times New Roman"/>
                <a:cs typeface="Times New Roman"/>
              </a:rPr>
              <a:t>the </a:t>
            </a:r>
            <a:r>
              <a:rPr sz="1200" spc="-5" dirty="0">
                <a:latin typeface="Times New Roman"/>
                <a:cs typeface="Times New Roman"/>
              </a:rPr>
              <a:t>concept that that social media engagement can facilitate purchase orders, according </a:t>
            </a:r>
            <a:r>
              <a:rPr sz="1200" dirty="0">
                <a:latin typeface="Times New Roman"/>
                <a:cs typeface="Times New Roman"/>
              </a:rPr>
              <a:t>to  </a:t>
            </a:r>
            <a:r>
              <a:rPr sz="1200" spc="-5" dirty="0">
                <a:latin typeface="Times New Roman"/>
                <a:cs typeface="Times New Roman"/>
              </a:rPr>
              <a:t>Nielsen, </a:t>
            </a:r>
            <a:r>
              <a:rPr sz="1200" dirty="0">
                <a:latin typeface="Times New Roman"/>
                <a:cs typeface="Times New Roman"/>
              </a:rPr>
              <a:t>77% of </a:t>
            </a:r>
            <a:r>
              <a:rPr sz="1200" spc="-5" dirty="0">
                <a:latin typeface="Times New Roman"/>
                <a:cs typeface="Times New Roman"/>
              </a:rPr>
              <a:t>shoppers say ‘social exposure’ and validation </a:t>
            </a:r>
            <a:r>
              <a:rPr sz="1200" dirty="0">
                <a:latin typeface="Times New Roman"/>
                <a:cs typeface="Times New Roman"/>
              </a:rPr>
              <a:t>to a </a:t>
            </a:r>
            <a:r>
              <a:rPr sz="1200" spc="-5" dirty="0">
                <a:latin typeface="Times New Roman"/>
                <a:cs typeface="Times New Roman"/>
              </a:rPr>
              <a:t>product </a:t>
            </a:r>
            <a:r>
              <a:rPr sz="1200" dirty="0">
                <a:latin typeface="Times New Roman"/>
                <a:cs typeface="Times New Roman"/>
              </a:rPr>
              <a:t>is the most </a:t>
            </a:r>
            <a:r>
              <a:rPr sz="1200" spc="-5" dirty="0">
                <a:latin typeface="Times New Roman"/>
                <a:cs typeface="Times New Roman"/>
              </a:rPr>
              <a:t>persuasive source </a:t>
            </a:r>
            <a:r>
              <a:rPr sz="1200" dirty="0">
                <a:latin typeface="Times New Roman"/>
                <a:cs typeface="Times New Roman"/>
              </a:rPr>
              <a:t>of  </a:t>
            </a:r>
            <a:r>
              <a:rPr sz="1200" spc="-5" dirty="0">
                <a:latin typeface="Times New Roman"/>
                <a:cs typeface="Times New Roman"/>
              </a:rPr>
              <a:t>information, and does indeed drive them </a:t>
            </a:r>
            <a:r>
              <a:rPr sz="1200" dirty="0">
                <a:latin typeface="Times New Roman"/>
                <a:cs typeface="Times New Roman"/>
              </a:rPr>
              <a:t>to </a:t>
            </a:r>
            <a:r>
              <a:rPr sz="1200" spc="-5" dirty="0">
                <a:latin typeface="Times New Roman"/>
                <a:cs typeface="Times New Roman"/>
              </a:rPr>
              <a:t>make more purchases. After all, we mustn’t forget </a:t>
            </a:r>
            <a:r>
              <a:rPr sz="1200" dirty="0">
                <a:latin typeface="Times New Roman"/>
                <a:cs typeface="Times New Roman"/>
              </a:rPr>
              <a:t>how </a:t>
            </a:r>
            <a:r>
              <a:rPr sz="1200" spc="-5" dirty="0">
                <a:latin typeface="Times New Roman"/>
                <a:cs typeface="Times New Roman"/>
              </a:rPr>
              <a:t>powerful  </a:t>
            </a:r>
            <a:r>
              <a:rPr sz="1200" dirty="0">
                <a:latin typeface="Times New Roman"/>
                <a:cs typeface="Times New Roman"/>
              </a:rPr>
              <a:t>the </a:t>
            </a:r>
            <a:r>
              <a:rPr sz="1200" spc="-5" dirty="0">
                <a:latin typeface="Times New Roman"/>
                <a:cs typeface="Times New Roman"/>
              </a:rPr>
              <a:t>trust </a:t>
            </a:r>
            <a:r>
              <a:rPr sz="1200" dirty="0">
                <a:latin typeface="Times New Roman"/>
                <a:cs typeface="Times New Roman"/>
              </a:rPr>
              <a:t>of our </a:t>
            </a:r>
            <a:r>
              <a:rPr sz="1200" spc="-5" dirty="0">
                <a:latin typeface="Times New Roman"/>
                <a:cs typeface="Times New Roman"/>
              </a:rPr>
              <a:t>peers can be, and </a:t>
            </a:r>
            <a:r>
              <a:rPr sz="1200" dirty="0">
                <a:latin typeface="Times New Roman"/>
                <a:cs typeface="Times New Roman"/>
              </a:rPr>
              <a:t>this </a:t>
            </a:r>
            <a:r>
              <a:rPr sz="1200" spc="-5" dirty="0">
                <a:latin typeface="Times New Roman"/>
                <a:cs typeface="Times New Roman"/>
              </a:rPr>
              <a:t>has </a:t>
            </a:r>
            <a:r>
              <a:rPr sz="1200" dirty="0">
                <a:latin typeface="Times New Roman"/>
                <a:cs typeface="Times New Roman"/>
              </a:rPr>
              <a:t>a </a:t>
            </a:r>
            <a:r>
              <a:rPr sz="1200" spc="-5" dirty="0">
                <a:latin typeface="Times New Roman"/>
                <a:cs typeface="Times New Roman"/>
              </a:rPr>
              <a:t>direct impact </a:t>
            </a:r>
            <a:r>
              <a:rPr sz="1200" dirty="0">
                <a:latin typeface="Times New Roman"/>
                <a:cs typeface="Times New Roman"/>
              </a:rPr>
              <a:t>of </a:t>
            </a:r>
            <a:r>
              <a:rPr sz="1200" spc="-5" dirty="0">
                <a:latin typeface="Times New Roman"/>
                <a:cs typeface="Times New Roman"/>
              </a:rPr>
              <a:t>driving</a:t>
            </a:r>
            <a:r>
              <a:rPr sz="1200" spc="60" dirty="0">
                <a:latin typeface="Times New Roman"/>
                <a:cs typeface="Times New Roman"/>
              </a:rPr>
              <a:t> </a:t>
            </a:r>
            <a:r>
              <a:rPr sz="1200" spc="-5" dirty="0">
                <a:latin typeface="Times New Roman"/>
                <a:cs typeface="Times New Roman"/>
              </a:rPr>
              <a:t>revenue.</a:t>
            </a:r>
            <a:endParaRPr sz="1200">
              <a:latin typeface="Times New Roman"/>
              <a:cs typeface="Times New Roman"/>
            </a:endParaRPr>
          </a:p>
          <a:p>
            <a:pPr marL="12700" marR="14604" algn="just">
              <a:lnSpc>
                <a:spcPct val="143700"/>
              </a:lnSpc>
              <a:spcBef>
                <a:spcPts val="750"/>
              </a:spcBef>
            </a:pPr>
            <a:r>
              <a:rPr sz="1200" spc="-5" dirty="0">
                <a:latin typeface="Times New Roman"/>
                <a:cs typeface="Times New Roman"/>
              </a:rPr>
              <a:t>As Wanted Shoes experienced, </a:t>
            </a:r>
            <a:r>
              <a:rPr sz="1200" dirty="0">
                <a:latin typeface="Times New Roman"/>
                <a:cs typeface="Times New Roman"/>
              </a:rPr>
              <a:t>by </a:t>
            </a:r>
            <a:r>
              <a:rPr sz="1200" spc="-5" dirty="0">
                <a:latin typeface="Times New Roman"/>
                <a:cs typeface="Times New Roman"/>
              </a:rPr>
              <a:t>showcasing </a:t>
            </a:r>
            <a:r>
              <a:rPr sz="1200" dirty="0">
                <a:latin typeface="Times New Roman"/>
                <a:cs typeface="Times New Roman"/>
              </a:rPr>
              <a:t>its </a:t>
            </a:r>
            <a:r>
              <a:rPr sz="1200" spc="-5" dirty="0">
                <a:latin typeface="Times New Roman"/>
                <a:cs typeface="Times New Roman"/>
              </a:rPr>
              <a:t>products </a:t>
            </a:r>
            <a:r>
              <a:rPr sz="1200" dirty="0">
                <a:latin typeface="Times New Roman"/>
                <a:cs typeface="Times New Roman"/>
              </a:rPr>
              <a:t>in a </a:t>
            </a:r>
            <a:r>
              <a:rPr sz="1200" spc="-5" dirty="0">
                <a:latin typeface="Times New Roman"/>
                <a:cs typeface="Times New Roman"/>
              </a:rPr>
              <a:t>customer driven catalogue, they were able </a:t>
            </a:r>
            <a:r>
              <a:rPr sz="1200" dirty="0">
                <a:latin typeface="Times New Roman"/>
                <a:cs typeface="Times New Roman"/>
              </a:rPr>
              <a:t>to  boost </a:t>
            </a:r>
            <a:r>
              <a:rPr sz="1200" spc="-5" dirty="0">
                <a:latin typeface="Times New Roman"/>
                <a:cs typeface="Times New Roman"/>
              </a:rPr>
              <a:t>revenue and encourage more people </a:t>
            </a:r>
            <a:r>
              <a:rPr sz="1200" dirty="0">
                <a:latin typeface="Times New Roman"/>
                <a:cs typeface="Times New Roman"/>
              </a:rPr>
              <a:t>to </a:t>
            </a:r>
            <a:r>
              <a:rPr sz="1200" spc="-5" dirty="0">
                <a:latin typeface="Times New Roman"/>
                <a:cs typeface="Times New Roman"/>
              </a:rPr>
              <a:t>engage with their brand. Following </a:t>
            </a:r>
            <a:r>
              <a:rPr sz="1200" dirty="0">
                <a:latin typeface="Times New Roman"/>
                <a:cs typeface="Times New Roman"/>
              </a:rPr>
              <a:t>this example </a:t>
            </a:r>
            <a:r>
              <a:rPr sz="1200" spc="-5" dirty="0">
                <a:latin typeface="Times New Roman"/>
                <a:cs typeface="Times New Roman"/>
              </a:rPr>
              <a:t>as well as </a:t>
            </a:r>
            <a:r>
              <a:rPr sz="1200" dirty="0">
                <a:latin typeface="Times New Roman"/>
                <a:cs typeface="Times New Roman"/>
              </a:rPr>
              <a:t>the  </a:t>
            </a:r>
            <a:r>
              <a:rPr sz="1200" spc="-5" dirty="0">
                <a:latin typeface="Times New Roman"/>
                <a:cs typeface="Times New Roman"/>
              </a:rPr>
              <a:t>other retail giants that have enjoyed impressive results through social channels, </a:t>
            </a:r>
            <a:r>
              <a:rPr sz="1200" dirty="0">
                <a:latin typeface="Times New Roman"/>
                <a:cs typeface="Times New Roman"/>
              </a:rPr>
              <a:t>the </a:t>
            </a:r>
            <a:r>
              <a:rPr sz="1200" spc="-5" dirty="0">
                <a:latin typeface="Times New Roman"/>
                <a:cs typeface="Times New Roman"/>
              </a:rPr>
              <a:t>retailer that ignores </a:t>
            </a:r>
            <a:r>
              <a:rPr sz="1200" dirty="0">
                <a:latin typeface="Times New Roman"/>
                <a:cs typeface="Times New Roman"/>
              </a:rPr>
              <a:t>the  </a:t>
            </a:r>
            <a:r>
              <a:rPr sz="1200" spc="-5" dirty="0">
                <a:latin typeface="Times New Roman"/>
                <a:cs typeface="Times New Roman"/>
              </a:rPr>
              <a:t>power </a:t>
            </a:r>
            <a:r>
              <a:rPr sz="1200" dirty="0">
                <a:latin typeface="Times New Roman"/>
                <a:cs typeface="Times New Roman"/>
              </a:rPr>
              <a:t>of </a:t>
            </a:r>
            <a:r>
              <a:rPr sz="1200" spc="-5" dirty="0">
                <a:latin typeface="Times New Roman"/>
                <a:cs typeface="Times New Roman"/>
              </a:rPr>
              <a:t>social engagement </a:t>
            </a:r>
            <a:r>
              <a:rPr sz="1200" dirty="0">
                <a:latin typeface="Times New Roman"/>
                <a:cs typeface="Times New Roman"/>
              </a:rPr>
              <a:t>in 2015 </a:t>
            </a:r>
            <a:r>
              <a:rPr sz="1200" spc="-5" dirty="0">
                <a:latin typeface="Times New Roman"/>
                <a:cs typeface="Times New Roman"/>
              </a:rPr>
              <a:t>could potentially </a:t>
            </a:r>
            <a:r>
              <a:rPr sz="1200" dirty="0">
                <a:latin typeface="Times New Roman"/>
                <a:cs typeface="Times New Roman"/>
              </a:rPr>
              <a:t>miss out on a </a:t>
            </a:r>
            <a:r>
              <a:rPr sz="1200" spc="-5" dirty="0">
                <a:latin typeface="Times New Roman"/>
                <a:cs typeface="Times New Roman"/>
              </a:rPr>
              <a:t>substantial revenue stream </a:t>
            </a:r>
            <a:r>
              <a:rPr sz="1200" dirty="0">
                <a:latin typeface="Times New Roman"/>
                <a:cs typeface="Times New Roman"/>
              </a:rPr>
              <a:t>– one </a:t>
            </a:r>
            <a:r>
              <a:rPr sz="1200" spc="-5" dirty="0">
                <a:latin typeface="Times New Roman"/>
                <a:cs typeface="Times New Roman"/>
              </a:rPr>
              <a:t>that  could decide </a:t>
            </a:r>
            <a:r>
              <a:rPr sz="1200" dirty="0">
                <a:latin typeface="Times New Roman"/>
                <a:cs typeface="Times New Roman"/>
              </a:rPr>
              <a:t>the </a:t>
            </a:r>
            <a:r>
              <a:rPr sz="1200" spc="-5" dirty="0">
                <a:latin typeface="Times New Roman"/>
                <a:cs typeface="Times New Roman"/>
              </a:rPr>
              <a:t>difference between success and failure </a:t>
            </a:r>
            <a:r>
              <a:rPr sz="1200" dirty="0">
                <a:latin typeface="Times New Roman"/>
                <a:cs typeface="Times New Roman"/>
              </a:rPr>
              <a:t>in </a:t>
            </a:r>
            <a:r>
              <a:rPr sz="1200" spc="-5" dirty="0">
                <a:latin typeface="Times New Roman"/>
                <a:cs typeface="Times New Roman"/>
              </a:rPr>
              <a:t>an increasingly competitive retail</a:t>
            </a:r>
            <a:r>
              <a:rPr sz="1200" spc="185" dirty="0">
                <a:latin typeface="Times New Roman"/>
                <a:cs typeface="Times New Roman"/>
              </a:rPr>
              <a:t> </a:t>
            </a:r>
            <a:r>
              <a:rPr sz="1200" spc="-5" dirty="0">
                <a:latin typeface="Times New Roman"/>
                <a:cs typeface="Times New Roman"/>
              </a:rPr>
              <a:t>landscape</a:t>
            </a:r>
            <a:r>
              <a:rPr sz="1200" spc="-5" dirty="0">
                <a:solidFill>
                  <a:srgbClr val="333333"/>
                </a:solidFill>
                <a:latin typeface="Times New Roman"/>
                <a:cs typeface="Times New Roman"/>
              </a:rPr>
              <a:t>.</a:t>
            </a:r>
            <a:endParaRPr sz="1200">
              <a:latin typeface="Times New Roman"/>
              <a:cs typeface="Times New Roman"/>
            </a:endParaRPr>
          </a:p>
        </p:txBody>
      </p:sp>
      <p:sp>
        <p:nvSpPr>
          <p:cNvPr id="3" name="object 3"/>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34</a:t>
            </a:fld>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57120" y="832231"/>
            <a:ext cx="2760980" cy="299720"/>
          </a:xfrm>
          <a:prstGeom prst="rect">
            <a:avLst/>
          </a:prstGeom>
        </p:spPr>
        <p:txBody>
          <a:bodyPr vert="horz" wrap="square" lIns="0" tIns="12700" rIns="0" bIns="0" rtlCol="0">
            <a:spAutoFit/>
          </a:bodyPr>
          <a:lstStyle/>
          <a:p>
            <a:pPr marL="12700">
              <a:lnSpc>
                <a:spcPct val="100000"/>
              </a:lnSpc>
              <a:spcBef>
                <a:spcPts val="100"/>
              </a:spcBef>
            </a:pPr>
            <a:r>
              <a:rPr sz="1800" b="1" u="heavy" dirty="0">
                <a:uFill>
                  <a:solidFill>
                    <a:srgbClr val="000000"/>
                  </a:solidFill>
                </a:uFill>
                <a:latin typeface="Times New Roman"/>
                <a:cs typeface="Times New Roman"/>
              </a:rPr>
              <a:t>8. </a:t>
            </a:r>
            <a:r>
              <a:rPr sz="1800" b="1" u="heavy" spc="-5" dirty="0">
                <a:uFill>
                  <a:solidFill>
                    <a:srgbClr val="000000"/>
                  </a:solidFill>
                </a:uFill>
                <a:latin typeface="Times New Roman"/>
                <a:cs typeface="Times New Roman"/>
              </a:rPr>
              <a:t>DIGITAL</a:t>
            </a:r>
            <a:r>
              <a:rPr sz="1800" b="1" u="heavy" spc="-60" dirty="0">
                <a:uFill>
                  <a:solidFill>
                    <a:srgbClr val="000000"/>
                  </a:solidFill>
                </a:uFill>
                <a:latin typeface="Times New Roman"/>
                <a:cs typeface="Times New Roman"/>
              </a:rPr>
              <a:t> </a:t>
            </a:r>
            <a:r>
              <a:rPr sz="1800" b="1" u="heavy" spc="-5" dirty="0">
                <a:uFill>
                  <a:solidFill>
                    <a:srgbClr val="000000"/>
                  </a:solidFill>
                </a:uFill>
                <a:latin typeface="Times New Roman"/>
                <a:cs typeface="Times New Roman"/>
              </a:rPr>
              <a:t>MARKETING</a:t>
            </a:r>
            <a:endParaRPr sz="1800">
              <a:latin typeface="Times New Roman"/>
              <a:cs typeface="Times New Roman"/>
            </a:endParaRPr>
          </a:p>
        </p:txBody>
      </p:sp>
      <p:sp>
        <p:nvSpPr>
          <p:cNvPr id="3" name="object 3"/>
          <p:cNvSpPr txBox="1"/>
          <p:nvPr/>
        </p:nvSpPr>
        <p:spPr>
          <a:xfrm>
            <a:off x="528319" y="1406639"/>
            <a:ext cx="6714490" cy="2450465"/>
          </a:xfrm>
          <a:prstGeom prst="rect">
            <a:avLst/>
          </a:prstGeom>
        </p:spPr>
        <p:txBody>
          <a:bodyPr vert="horz" wrap="square" lIns="0" tIns="13335" rIns="0" bIns="0" rtlCol="0">
            <a:spAutoFit/>
          </a:bodyPr>
          <a:lstStyle/>
          <a:p>
            <a:pPr marL="12700">
              <a:lnSpc>
                <a:spcPct val="100000"/>
              </a:lnSpc>
              <a:spcBef>
                <a:spcPts val="105"/>
              </a:spcBef>
            </a:pPr>
            <a:r>
              <a:rPr sz="1400" b="1" u="heavy" spc="-5" dirty="0">
                <a:uFill>
                  <a:solidFill>
                    <a:srgbClr val="000000"/>
                  </a:solidFill>
                </a:uFill>
                <a:latin typeface="Times New Roman"/>
                <a:cs typeface="Times New Roman"/>
              </a:rPr>
              <a:t>Meaning:</a:t>
            </a:r>
            <a:endParaRPr sz="1400">
              <a:latin typeface="Times New Roman"/>
              <a:cs typeface="Times New Roman"/>
            </a:endParaRPr>
          </a:p>
          <a:p>
            <a:pPr>
              <a:lnSpc>
                <a:spcPct val="100000"/>
              </a:lnSpc>
              <a:spcBef>
                <a:spcPts val="15"/>
              </a:spcBef>
            </a:pPr>
            <a:endParaRPr sz="1300">
              <a:latin typeface="Times New Roman"/>
              <a:cs typeface="Times New Roman"/>
            </a:endParaRPr>
          </a:p>
          <a:p>
            <a:pPr marL="12700" marR="8255" algn="just">
              <a:lnSpc>
                <a:spcPct val="143700"/>
              </a:lnSpc>
              <a:spcBef>
                <a:spcPts val="5"/>
              </a:spcBef>
            </a:pPr>
            <a:r>
              <a:rPr sz="1200" b="1" spc="-5" dirty="0">
                <a:latin typeface="Times New Roman"/>
                <a:cs typeface="Times New Roman"/>
              </a:rPr>
              <a:t>Digital Marketing </a:t>
            </a:r>
            <a:r>
              <a:rPr sz="1200" spc="-5" dirty="0">
                <a:latin typeface="Times New Roman"/>
                <a:cs typeface="Times New Roman"/>
              </a:rPr>
              <a:t>(also Online Marketing, Internet Marketing </a:t>
            </a:r>
            <a:r>
              <a:rPr sz="1200" dirty="0">
                <a:latin typeface="Times New Roman"/>
                <a:cs typeface="Times New Roman"/>
              </a:rPr>
              <a:t>or Web </a:t>
            </a:r>
            <a:r>
              <a:rPr sz="1200" spc="-5" dirty="0">
                <a:latin typeface="Times New Roman"/>
                <a:cs typeface="Times New Roman"/>
              </a:rPr>
              <a:t>Marketing) </a:t>
            </a:r>
            <a:r>
              <a:rPr sz="1200" dirty="0">
                <a:latin typeface="Times New Roman"/>
                <a:cs typeface="Times New Roman"/>
              </a:rPr>
              <a:t>is a </a:t>
            </a:r>
            <a:r>
              <a:rPr sz="1200" spc="-5" dirty="0">
                <a:latin typeface="Times New Roman"/>
                <a:cs typeface="Times New Roman"/>
              </a:rPr>
              <a:t>collective name for  marketing activity carried </a:t>
            </a:r>
            <a:r>
              <a:rPr sz="1200" dirty="0">
                <a:latin typeface="Times New Roman"/>
                <a:cs typeface="Times New Roman"/>
              </a:rPr>
              <a:t>out </a:t>
            </a:r>
            <a:r>
              <a:rPr sz="1200" spc="-5" dirty="0">
                <a:latin typeface="Times New Roman"/>
                <a:cs typeface="Times New Roman"/>
              </a:rPr>
              <a:t>online, as opposed </a:t>
            </a:r>
            <a:r>
              <a:rPr sz="1200" dirty="0">
                <a:latin typeface="Times New Roman"/>
                <a:cs typeface="Times New Roman"/>
              </a:rPr>
              <a:t>to </a:t>
            </a:r>
            <a:r>
              <a:rPr sz="1200" spc="-5" dirty="0">
                <a:latin typeface="Times New Roman"/>
                <a:cs typeface="Times New Roman"/>
              </a:rPr>
              <a:t>traditional marketing through print media, </a:t>
            </a:r>
            <a:r>
              <a:rPr sz="1200" dirty="0">
                <a:latin typeface="Times New Roman"/>
                <a:cs typeface="Times New Roman"/>
              </a:rPr>
              <a:t>live  </a:t>
            </a:r>
            <a:r>
              <a:rPr sz="1200" spc="-5" dirty="0">
                <a:latin typeface="Times New Roman"/>
                <a:cs typeface="Times New Roman"/>
              </a:rPr>
              <a:t>promotions, </a:t>
            </a:r>
            <a:r>
              <a:rPr sz="1200" dirty="0">
                <a:latin typeface="Times New Roman"/>
                <a:cs typeface="Times New Roman"/>
              </a:rPr>
              <a:t>tv </a:t>
            </a:r>
            <a:r>
              <a:rPr sz="1200" spc="-5" dirty="0">
                <a:latin typeface="Times New Roman"/>
                <a:cs typeface="Times New Roman"/>
              </a:rPr>
              <a:t>and radio advertisement.</a:t>
            </a:r>
            <a:endParaRPr sz="1200">
              <a:latin typeface="Times New Roman"/>
              <a:cs typeface="Times New Roman"/>
            </a:endParaRPr>
          </a:p>
          <a:p>
            <a:pPr>
              <a:lnSpc>
                <a:spcPct val="100000"/>
              </a:lnSpc>
              <a:spcBef>
                <a:spcPts val="30"/>
              </a:spcBef>
            </a:pPr>
            <a:endParaRPr sz="1200">
              <a:latin typeface="Times New Roman"/>
              <a:cs typeface="Times New Roman"/>
            </a:endParaRPr>
          </a:p>
          <a:p>
            <a:pPr marL="12700" marR="5080" algn="just">
              <a:lnSpc>
                <a:spcPct val="143600"/>
              </a:lnSpc>
            </a:pPr>
            <a:r>
              <a:rPr sz="1200" spc="-5" dirty="0">
                <a:latin typeface="Times New Roman"/>
                <a:cs typeface="Times New Roman"/>
              </a:rPr>
              <a:t>The rapid growth </a:t>
            </a:r>
            <a:r>
              <a:rPr sz="1200" dirty="0">
                <a:latin typeface="Times New Roman"/>
                <a:cs typeface="Times New Roman"/>
              </a:rPr>
              <a:t>of </a:t>
            </a:r>
            <a:r>
              <a:rPr sz="1200" spc="-5" dirty="0">
                <a:latin typeface="Times New Roman"/>
                <a:cs typeface="Times New Roman"/>
              </a:rPr>
              <a:t>Digital Marketing Industry </a:t>
            </a:r>
            <a:r>
              <a:rPr sz="1200" dirty="0">
                <a:latin typeface="Times New Roman"/>
                <a:cs typeface="Times New Roman"/>
              </a:rPr>
              <a:t>is a </a:t>
            </a:r>
            <a:r>
              <a:rPr sz="1200" spc="-5" dirty="0">
                <a:latin typeface="Times New Roman"/>
                <a:cs typeface="Times New Roman"/>
              </a:rPr>
              <a:t>direct consequence </a:t>
            </a:r>
            <a:r>
              <a:rPr sz="1200" dirty="0">
                <a:latin typeface="Times New Roman"/>
                <a:cs typeface="Times New Roman"/>
              </a:rPr>
              <a:t>of the </a:t>
            </a:r>
            <a:r>
              <a:rPr sz="1200" spc="-5" dirty="0">
                <a:latin typeface="Times New Roman"/>
                <a:cs typeface="Times New Roman"/>
              </a:rPr>
              <a:t>global phenomenon that </a:t>
            </a:r>
            <a:r>
              <a:rPr sz="1200" dirty="0">
                <a:latin typeface="Times New Roman"/>
                <a:cs typeface="Times New Roman"/>
              </a:rPr>
              <a:t>is the  </a:t>
            </a:r>
            <a:r>
              <a:rPr sz="1200" spc="-5" dirty="0">
                <a:latin typeface="Times New Roman"/>
                <a:cs typeface="Times New Roman"/>
              </a:rPr>
              <a:t>Internet, and effectiveness </a:t>
            </a:r>
            <a:r>
              <a:rPr sz="1200" dirty="0">
                <a:latin typeface="Times New Roman"/>
                <a:cs typeface="Times New Roman"/>
              </a:rPr>
              <a:t>of </a:t>
            </a:r>
            <a:r>
              <a:rPr sz="1200" spc="-5" dirty="0">
                <a:latin typeface="Times New Roman"/>
                <a:cs typeface="Times New Roman"/>
              </a:rPr>
              <a:t>Digital Marketing channels </a:t>
            </a:r>
            <a:r>
              <a:rPr sz="1200" dirty="0">
                <a:latin typeface="Times New Roman"/>
                <a:cs typeface="Times New Roman"/>
              </a:rPr>
              <a:t>in </a:t>
            </a:r>
            <a:r>
              <a:rPr sz="1200" spc="-5" dirty="0">
                <a:latin typeface="Times New Roman"/>
                <a:cs typeface="Times New Roman"/>
              </a:rPr>
              <a:t>generating revenue and awareness. Compared  </a:t>
            </a:r>
            <a:r>
              <a:rPr sz="1200" dirty="0">
                <a:latin typeface="Times New Roman"/>
                <a:cs typeface="Times New Roman"/>
              </a:rPr>
              <a:t>to </a:t>
            </a:r>
            <a:r>
              <a:rPr sz="1200" spc="-5" dirty="0">
                <a:latin typeface="Times New Roman"/>
                <a:cs typeface="Times New Roman"/>
              </a:rPr>
              <a:t>traditional methods </a:t>
            </a:r>
            <a:r>
              <a:rPr sz="1200" dirty="0">
                <a:latin typeface="Times New Roman"/>
                <a:cs typeface="Times New Roman"/>
              </a:rPr>
              <a:t>of </a:t>
            </a:r>
            <a:r>
              <a:rPr sz="1200" spc="-5" dirty="0">
                <a:latin typeface="Times New Roman"/>
                <a:cs typeface="Times New Roman"/>
              </a:rPr>
              <a:t>advertising, Digital Marketing offers rather realistic costs (particularly important  for small- and medium-size businesses and start-ups), accurate targeting and excellent</a:t>
            </a:r>
            <a:r>
              <a:rPr sz="1200" spc="125" dirty="0">
                <a:latin typeface="Times New Roman"/>
                <a:cs typeface="Times New Roman"/>
              </a:rPr>
              <a:t> </a:t>
            </a:r>
            <a:r>
              <a:rPr sz="1200" spc="-5" dirty="0">
                <a:latin typeface="Times New Roman"/>
                <a:cs typeface="Times New Roman"/>
              </a:rPr>
              <a:t>reporting.</a:t>
            </a:r>
            <a:endParaRPr sz="1200">
              <a:latin typeface="Times New Roman"/>
              <a:cs typeface="Times New Roman"/>
            </a:endParaRPr>
          </a:p>
        </p:txBody>
      </p:sp>
      <p:sp>
        <p:nvSpPr>
          <p:cNvPr id="4" name="object 4"/>
          <p:cNvSpPr/>
          <p:nvPr/>
        </p:nvSpPr>
        <p:spPr>
          <a:xfrm>
            <a:off x="541019" y="4111752"/>
            <a:ext cx="5934456" cy="41910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528319" y="8764105"/>
            <a:ext cx="6705600" cy="892175"/>
          </a:xfrm>
          <a:prstGeom prst="rect">
            <a:avLst/>
          </a:prstGeom>
        </p:spPr>
        <p:txBody>
          <a:bodyPr vert="horz" wrap="square" lIns="0" tIns="125095" rIns="0" bIns="0" rtlCol="0">
            <a:spAutoFit/>
          </a:bodyPr>
          <a:lstStyle/>
          <a:p>
            <a:pPr marL="12700">
              <a:lnSpc>
                <a:spcPct val="100000"/>
              </a:lnSpc>
              <a:spcBef>
                <a:spcPts val="985"/>
              </a:spcBef>
            </a:pPr>
            <a:r>
              <a:rPr sz="1400" b="1" u="heavy" spc="-5" dirty="0">
                <a:uFill>
                  <a:solidFill>
                    <a:srgbClr val="000000"/>
                  </a:solidFill>
                </a:uFill>
                <a:latin typeface="Times New Roman"/>
                <a:cs typeface="Times New Roman"/>
              </a:rPr>
              <a:t>7.1 Types of Digital</a:t>
            </a:r>
            <a:r>
              <a:rPr sz="1400" b="1" u="heavy" spc="-15" dirty="0">
                <a:uFill>
                  <a:solidFill>
                    <a:srgbClr val="000000"/>
                  </a:solidFill>
                </a:uFill>
                <a:latin typeface="Times New Roman"/>
                <a:cs typeface="Times New Roman"/>
              </a:rPr>
              <a:t> </a:t>
            </a:r>
            <a:r>
              <a:rPr sz="1400" b="1" u="heavy" dirty="0">
                <a:uFill>
                  <a:solidFill>
                    <a:srgbClr val="000000"/>
                  </a:solidFill>
                </a:uFill>
                <a:latin typeface="Times New Roman"/>
                <a:cs typeface="Times New Roman"/>
              </a:rPr>
              <a:t>Marketing</a:t>
            </a:r>
            <a:endParaRPr sz="1400">
              <a:latin typeface="Times New Roman"/>
              <a:cs typeface="Times New Roman"/>
            </a:endParaRPr>
          </a:p>
          <a:p>
            <a:pPr marL="12700" marR="5080">
              <a:lnSpc>
                <a:spcPct val="143300"/>
              </a:lnSpc>
              <a:spcBef>
                <a:spcPts val="125"/>
              </a:spcBef>
            </a:pPr>
            <a:r>
              <a:rPr sz="1200" spc="-10" dirty="0">
                <a:latin typeface="Times New Roman"/>
                <a:cs typeface="Times New Roman"/>
              </a:rPr>
              <a:t>In </a:t>
            </a:r>
            <a:r>
              <a:rPr sz="1200" spc="-5" dirty="0">
                <a:latin typeface="Times New Roman"/>
                <a:cs typeface="Times New Roman"/>
              </a:rPr>
              <a:t>normal </a:t>
            </a:r>
            <a:r>
              <a:rPr sz="1200" dirty="0">
                <a:latin typeface="Times New Roman"/>
                <a:cs typeface="Times New Roman"/>
              </a:rPr>
              <a:t>outbound </a:t>
            </a:r>
            <a:r>
              <a:rPr sz="1200" spc="-5" dirty="0">
                <a:latin typeface="Times New Roman"/>
                <a:cs typeface="Times New Roman"/>
              </a:rPr>
              <a:t>marketing, we will </a:t>
            </a:r>
            <a:r>
              <a:rPr sz="1200" dirty="0">
                <a:latin typeface="Times New Roman"/>
                <a:cs typeface="Times New Roman"/>
              </a:rPr>
              <a:t>use pull </a:t>
            </a:r>
            <a:r>
              <a:rPr sz="1200" spc="-5" dirty="0">
                <a:latin typeface="Times New Roman"/>
                <a:cs typeface="Times New Roman"/>
              </a:rPr>
              <a:t>and </a:t>
            </a:r>
            <a:r>
              <a:rPr sz="1200" dirty="0">
                <a:latin typeface="Times New Roman"/>
                <a:cs typeface="Times New Roman"/>
              </a:rPr>
              <a:t>push </a:t>
            </a:r>
            <a:r>
              <a:rPr sz="1200" spc="-5" dirty="0">
                <a:latin typeface="Times New Roman"/>
                <a:cs typeface="Times New Roman"/>
              </a:rPr>
              <a:t>marketing strategy. Like that </a:t>
            </a:r>
            <a:r>
              <a:rPr sz="1200" dirty="0">
                <a:latin typeface="Times New Roman"/>
                <a:cs typeface="Times New Roman"/>
              </a:rPr>
              <a:t>in </a:t>
            </a:r>
            <a:r>
              <a:rPr sz="1200" spc="-5" dirty="0">
                <a:latin typeface="Times New Roman"/>
                <a:cs typeface="Times New Roman"/>
              </a:rPr>
              <a:t>digital marketing  also </a:t>
            </a:r>
            <a:r>
              <a:rPr sz="1200" dirty="0">
                <a:latin typeface="Times New Roman"/>
                <a:cs typeface="Times New Roman"/>
              </a:rPr>
              <a:t>pull </a:t>
            </a:r>
            <a:r>
              <a:rPr sz="1200" spc="-5" dirty="0">
                <a:latin typeface="Times New Roman"/>
                <a:cs typeface="Times New Roman"/>
              </a:rPr>
              <a:t>and </a:t>
            </a:r>
            <a:r>
              <a:rPr sz="1200" dirty="0">
                <a:latin typeface="Times New Roman"/>
                <a:cs typeface="Times New Roman"/>
              </a:rPr>
              <a:t>push </a:t>
            </a:r>
            <a:r>
              <a:rPr sz="1200" spc="-5" dirty="0">
                <a:latin typeface="Times New Roman"/>
                <a:cs typeface="Times New Roman"/>
              </a:rPr>
              <a:t>are types.</a:t>
            </a:r>
            <a:endParaRPr sz="1200">
              <a:latin typeface="Times New Roman"/>
              <a:cs typeface="Times New Roman"/>
            </a:endParaRPr>
          </a:p>
        </p:txBody>
      </p:sp>
      <p:sp>
        <p:nvSpPr>
          <p:cNvPr id="6" name="object 6"/>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35</a:t>
            </a:fld>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550303"/>
            <a:ext cx="6710680" cy="6214745"/>
          </a:xfrm>
          <a:prstGeom prst="rect">
            <a:avLst/>
          </a:prstGeom>
        </p:spPr>
        <p:txBody>
          <a:bodyPr vert="horz" wrap="square" lIns="0" tIns="11430" rIns="0" bIns="0" rtlCol="0">
            <a:spAutoFit/>
          </a:bodyPr>
          <a:lstStyle/>
          <a:p>
            <a:pPr marL="12700" marR="8255" algn="just">
              <a:lnSpc>
                <a:spcPct val="143800"/>
              </a:lnSpc>
              <a:spcBef>
                <a:spcPts val="90"/>
              </a:spcBef>
            </a:pPr>
            <a:r>
              <a:rPr sz="1200" spc="-10" dirty="0">
                <a:latin typeface="Times New Roman"/>
                <a:cs typeface="Times New Roman"/>
              </a:rPr>
              <a:t>In </a:t>
            </a:r>
            <a:r>
              <a:rPr sz="1200" dirty="0">
                <a:latin typeface="Times New Roman"/>
                <a:cs typeface="Times New Roman"/>
              </a:rPr>
              <a:t>push </a:t>
            </a:r>
            <a:r>
              <a:rPr sz="1200" spc="-5" dirty="0">
                <a:latin typeface="Times New Roman"/>
                <a:cs typeface="Times New Roman"/>
              </a:rPr>
              <a:t>digital marketing </a:t>
            </a:r>
            <a:r>
              <a:rPr sz="1200" dirty="0">
                <a:latin typeface="Times New Roman"/>
                <a:cs typeface="Times New Roman"/>
              </a:rPr>
              <a:t>the </a:t>
            </a:r>
            <a:r>
              <a:rPr sz="1200" spc="-5" dirty="0">
                <a:latin typeface="Times New Roman"/>
                <a:cs typeface="Times New Roman"/>
              </a:rPr>
              <a:t>marketer sends </a:t>
            </a:r>
            <a:r>
              <a:rPr sz="1200" dirty="0">
                <a:latin typeface="Times New Roman"/>
                <a:cs typeface="Times New Roman"/>
              </a:rPr>
              <a:t>a </a:t>
            </a:r>
            <a:r>
              <a:rPr sz="1200" spc="-5" dirty="0">
                <a:latin typeface="Times New Roman"/>
                <a:cs typeface="Times New Roman"/>
              </a:rPr>
              <a:t>message without </a:t>
            </a:r>
            <a:r>
              <a:rPr sz="1200" dirty="0">
                <a:latin typeface="Times New Roman"/>
                <a:cs typeface="Times New Roman"/>
              </a:rPr>
              <a:t>the </a:t>
            </a:r>
            <a:r>
              <a:rPr sz="1200" spc="-5" dirty="0">
                <a:latin typeface="Times New Roman"/>
                <a:cs typeface="Times New Roman"/>
              </a:rPr>
              <a:t>recipient actively seeking </a:t>
            </a:r>
            <a:r>
              <a:rPr sz="1200" dirty="0">
                <a:latin typeface="Times New Roman"/>
                <a:cs typeface="Times New Roman"/>
              </a:rPr>
              <a:t>the </a:t>
            </a:r>
            <a:r>
              <a:rPr sz="1200" spc="-5" dirty="0">
                <a:latin typeface="Times New Roman"/>
                <a:cs typeface="Times New Roman"/>
              </a:rPr>
              <a:t>content,  such as display advertising </a:t>
            </a:r>
            <a:r>
              <a:rPr sz="1200" dirty="0">
                <a:latin typeface="Times New Roman"/>
                <a:cs typeface="Times New Roman"/>
              </a:rPr>
              <a:t>on </a:t>
            </a:r>
            <a:r>
              <a:rPr sz="1200" spc="-5" dirty="0">
                <a:latin typeface="Times New Roman"/>
                <a:cs typeface="Times New Roman"/>
              </a:rPr>
              <a:t>websites and news blogs. Email, </a:t>
            </a:r>
            <a:r>
              <a:rPr sz="1200" dirty="0">
                <a:latin typeface="Times New Roman"/>
                <a:cs typeface="Times New Roman"/>
              </a:rPr>
              <a:t>text </a:t>
            </a:r>
            <a:r>
              <a:rPr sz="1200" spc="-5" dirty="0">
                <a:latin typeface="Times New Roman"/>
                <a:cs typeface="Times New Roman"/>
              </a:rPr>
              <a:t>messaging and web feeds with  customized</a:t>
            </a:r>
            <a:endParaRPr sz="1200">
              <a:latin typeface="Times New Roman"/>
              <a:cs typeface="Times New Roman"/>
            </a:endParaRPr>
          </a:p>
          <a:p>
            <a:pPr marL="12700" marR="8255" algn="just">
              <a:lnSpc>
                <a:spcPct val="143700"/>
              </a:lnSpc>
              <a:spcBef>
                <a:spcPts val="800"/>
              </a:spcBef>
            </a:pPr>
            <a:r>
              <a:rPr sz="1200" spc="-5" dirty="0">
                <a:latin typeface="Times New Roman"/>
                <a:cs typeface="Times New Roman"/>
              </a:rPr>
              <a:t>Contents can also </a:t>
            </a:r>
            <a:r>
              <a:rPr sz="1200" dirty="0">
                <a:latin typeface="Times New Roman"/>
                <a:cs typeface="Times New Roman"/>
              </a:rPr>
              <a:t>be </a:t>
            </a:r>
            <a:r>
              <a:rPr sz="1200" spc="-5" dirty="0">
                <a:latin typeface="Times New Roman"/>
                <a:cs typeface="Times New Roman"/>
              </a:rPr>
              <a:t>classed as </a:t>
            </a:r>
            <a:r>
              <a:rPr sz="1200" dirty="0">
                <a:latin typeface="Times New Roman"/>
                <a:cs typeface="Times New Roman"/>
              </a:rPr>
              <a:t>push </a:t>
            </a:r>
            <a:r>
              <a:rPr sz="1200" spc="-5" dirty="0">
                <a:latin typeface="Times New Roman"/>
                <a:cs typeface="Times New Roman"/>
              </a:rPr>
              <a:t>digital marketing when </a:t>
            </a:r>
            <a:r>
              <a:rPr sz="1200" dirty="0">
                <a:latin typeface="Times New Roman"/>
                <a:cs typeface="Times New Roman"/>
              </a:rPr>
              <a:t>the </a:t>
            </a:r>
            <a:r>
              <a:rPr sz="1200" spc="-5" dirty="0">
                <a:latin typeface="Times New Roman"/>
                <a:cs typeface="Times New Roman"/>
              </a:rPr>
              <a:t>recipient has </a:t>
            </a:r>
            <a:r>
              <a:rPr sz="1200" dirty="0">
                <a:latin typeface="Times New Roman"/>
                <a:cs typeface="Times New Roman"/>
              </a:rPr>
              <a:t>not </a:t>
            </a:r>
            <a:r>
              <a:rPr sz="1200" spc="-5" dirty="0">
                <a:latin typeface="Times New Roman"/>
                <a:cs typeface="Times New Roman"/>
              </a:rPr>
              <a:t>actively sought </a:t>
            </a:r>
            <a:r>
              <a:rPr sz="1200" dirty="0">
                <a:latin typeface="Times New Roman"/>
                <a:cs typeface="Times New Roman"/>
              </a:rPr>
              <a:t>the  </a:t>
            </a:r>
            <a:r>
              <a:rPr sz="1200" spc="-5" dirty="0">
                <a:latin typeface="Times New Roman"/>
                <a:cs typeface="Times New Roman"/>
              </a:rPr>
              <a:t>marketing message. </a:t>
            </a:r>
            <a:r>
              <a:rPr sz="1200" dirty="0">
                <a:latin typeface="Times New Roman"/>
                <a:cs typeface="Times New Roman"/>
              </a:rPr>
              <a:t>Push </a:t>
            </a:r>
            <a:r>
              <a:rPr sz="1200" spc="-5" dirty="0">
                <a:latin typeface="Times New Roman"/>
                <a:cs typeface="Times New Roman"/>
              </a:rPr>
              <a:t>marketing allows you </a:t>
            </a:r>
            <a:r>
              <a:rPr sz="1200" dirty="0">
                <a:latin typeface="Times New Roman"/>
                <a:cs typeface="Times New Roman"/>
              </a:rPr>
              <a:t>to </a:t>
            </a:r>
            <a:r>
              <a:rPr sz="1200" spc="-5" dirty="0">
                <a:latin typeface="Times New Roman"/>
                <a:cs typeface="Times New Roman"/>
              </a:rPr>
              <a:t>target your demographics and </a:t>
            </a:r>
            <a:r>
              <a:rPr sz="1200" dirty="0">
                <a:latin typeface="Times New Roman"/>
                <a:cs typeface="Times New Roman"/>
              </a:rPr>
              <a:t>use </a:t>
            </a:r>
            <a:r>
              <a:rPr sz="1200" spc="-5" dirty="0">
                <a:latin typeface="Times New Roman"/>
                <a:cs typeface="Times New Roman"/>
              </a:rPr>
              <a:t>your marketing dollars  </a:t>
            </a:r>
            <a:r>
              <a:rPr sz="1200" dirty="0">
                <a:latin typeface="Times New Roman"/>
                <a:cs typeface="Times New Roman"/>
              </a:rPr>
              <a:t>to </a:t>
            </a:r>
            <a:r>
              <a:rPr sz="1200" spc="-5" dirty="0">
                <a:latin typeface="Times New Roman"/>
                <a:cs typeface="Times New Roman"/>
              </a:rPr>
              <a:t>promote your product </a:t>
            </a:r>
            <a:r>
              <a:rPr sz="1200" dirty="0">
                <a:latin typeface="Times New Roman"/>
                <a:cs typeface="Times New Roman"/>
              </a:rPr>
              <a:t>to the </a:t>
            </a:r>
            <a:r>
              <a:rPr sz="1200" spc="-5" dirty="0">
                <a:latin typeface="Times New Roman"/>
                <a:cs typeface="Times New Roman"/>
              </a:rPr>
              <a:t>people you </a:t>
            </a:r>
            <a:r>
              <a:rPr sz="1200" dirty="0">
                <a:latin typeface="Times New Roman"/>
                <a:cs typeface="Times New Roman"/>
              </a:rPr>
              <a:t>know </a:t>
            </a:r>
            <a:r>
              <a:rPr sz="1200" spc="-5" dirty="0">
                <a:latin typeface="Times New Roman"/>
                <a:cs typeface="Times New Roman"/>
              </a:rPr>
              <a:t>are interested </a:t>
            </a:r>
            <a:r>
              <a:rPr sz="1200" dirty="0">
                <a:latin typeface="Times New Roman"/>
                <a:cs typeface="Times New Roman"/>
              </a:rPr>
              <a:t>in </a:t>
            </a:r>
            <a:r>
              <a:rPr sz="1200" spc="-5" dirty="0">
                <a:latin typeface="Times New Roman"/>
                <a:cs typeface="Times New Roman"/>
              </a:rPr>
              <a:t>what you have </a:t>
            </a:r>
            <a:r>
              <a:rPr sz="1200" dirty="0">
                <a:latin typeface="Times New Roman"/>
                <a:cs typeface="Times New Roman"/>
              </a:rPr>
              <a:t>to </a:t>
            </a:r>
            <a:r>
              <a:rPr sz="1200" spc="-5" dirty="0">
                <a:latin typeface="Times New Roman"/>
                <a:cs typeface="Times New Roman"/>
              </a:rPr>
              <a:t>sell. </a:t>
            </a:r>
            <a:r>
              <a:rPr sz="1200" dirty="0">
                <a:latin typeface="Times New Roman"/>
                <a:cs typeface="Times New Roman"/>
              </a:rPr>
              <a:t>A push </a:t>
            </a:r>
            <a:r>
              <a:rPr sz="1200" spc="-5" dirty="0">
                <a:latin typeface="Times New Roman"/>
                <a:cs typeface="Times New Roman"/>
              </a:rPr>
              <a:t>marketing  campaign can </a:t>
            </a:r>
            <a:r>
              <a:rPr sz="1200" dirty="0">
                <a:latin typeface="Times New Roman"/>
                <a:cs typeface="Times New Roman"/>
              </a:rPr>
              <a:t>be </a:t>
            </a:r>
            <a:r>
              <a:rPr sz="1200" spc="-5" dirty="0">
                <a:latin typeface="Times New Roman"/>
                <a:cs typeface="Times New Roman"/>
              </a:rPr>
              <a:t>more expensive when </a:t>
            </a:r>
            <a:r>
              <a:rPr sz="1200" dirty="0">
                <a:latin typeface="Times New Roman"/>
                <a:cs typeface="Times New Roman"/>
              </a:rPr>
              <a:t>it </a:t>
            </a:r>
            <a:r>
              <a:rPr sz="1200" spc="-5" dirty="0">
                <a:latin typeface="Times New Roman"/>
                <a:cs typeface="Times New Roman"/>
              </a:rPr>
              <a:t>comes </a:t>
            </a:r>
            <a:r>
              <a:rPr sz="1200" dirty="0">
                <a:latin typeface="Times New Roman"/>
                <a:cs typeface="Times New Roman"/>
              </a:rPr>
              <a:t>to </a:t>
            </a:r>
            <a:r>
              <a:rPr sz="1200" spc="-5" dirty="0">
                <a:latin typeface="Times New Roman"/>
                <a:cs typeface="Times New Roman"/>
              </a:rPr>
              <a:t>upfront costs, </a:t>
            </a:r>
            <a:r>
              <a:rPr sz="1200" dirty="0">
                <a:latin typeface="Times New Roman"/>
                <a:cs typeface="Times New Roman"/>
              </a:rPr>
              <a:t>so </a:t>
            </a:r>
            <a:r>
              <a:rPr sz="1200" spc="-5" dirty="0">
                <a:latin typeface="Times New Roman"/>
                <a:cs typeface="Times New Roman"/>
              </a:rPr>
              <a:t>you really need </a:t>
            </a:r>
            <a:r>
              <a:rPr sz="1200" dirty="0">
                <a:latin typeface="Times New Roman"/>
                <a:cs typeface="Times New Roman"/>
              </a:rPr>
              <a:t>to be </a:t>
            </a:r>
            <a:r>
              <a:rPr sz="1200" spc="-5" dirty="0">
                <a:latin typeface="Times New Roman"/>
                <a:cs typeface="Times New Roman"/>
              </a:rPr>
              <a:t>sure that your  marketing </a:t>
            </a:r>
            <a:r>
              <a:rPr sz="1200" dirty="0">
                <a:latin typeface="Times New Roman"/>
                <a:cs typeface="Times New Roman"/>
              </a:rPr>
              <a:t>is </a:t>
            </a:r>
            <a:r>
              <a:rPr sz="1200" spc="-5" dirty="0">
                <a:latin typeface="Times New Roman"/>
                <a:cs typeface="Times New Roman"/>
              </a:rPr>
              <a:t>going </a:t>
            </a:r>
            <a:r>
              <a:rPr sz="1200" dirty="0">
                <a:latin typeface="Times New Roman"/>
                <a:cs typeface="Times New Roman"/>
              </a:rPr>
              <a:t>to </a:t>
            </a:r>
            <a:r>
              <a:rPr sz="1200" spc="-5" dirty="0">
                <a:latin typeface="Times New Roman"/>
                <a:cs typeface="Times New Roman"/>
              </a:rPr>
              <a:t>reach </a:t>
            </a:r>
            <a:r>
              <a:rPr sz="1200" dirty="0">
                <a:latin typeface="Times New Roman"/>
                <a:cs typeface="Times New Roman"/>
              </a:rPr>
              <a:t>the </a:t>
            </a:r>
            <a:r>
              <a:rPr sz="1200" spc="-5" dirty="0">
                <a:latin typeface="Times New Roman"/>
                <a:cs typeface="Times New Roman"/>
              </a:rPr>
              <a:t>right people at </a:t>
            </a:r>
            <a:r>
              <a:rPr sz="1200" dirty="0">
                <a:latin typeface="Times New Roman"/>
                <a:cs typeface="Times New Roman"/>
              </a:rPr>
              <a:t>the </a:t>
            </a:r>
            <a:r>
              <a:rPr sz="1200" spc="-5" dirty="0">
                <a:latin typeface="Times New Roman"/>
                <a:cs typeface="Times New Roman"/>
              </a:rPr>
              <a:t>right time. Behaviour targeting </a:t>
            </a:r>
            <a:r>
              <a:rPr sz="1200" dirty="0">
                <a:latin typeface="Times New Roman"/>
                <a:cs typeface="Times New Roman"/>
              </a:rPr>
              <a:t>is </a:t>
            </a:r>
            <a:r>
              <a:rPr sz="1200" spc="-5" dirty="0">
                <a:latin typeface="Times New Roman"/>
                <a:cs typeface="Times New Roman"/>
              </a:rPr>
              <a:t>good </a:t>
            </a:r>
            <a:r>
              <a:rPr sz="1200" dirty="0">
                <a:latin typeface="Times New Roman"/>
                <a:cs typeface="Times New Roman"/>
              </a:rPr>
              <a:t>example </a:t>
            </a:r>
            <a:r>
              <a:rPr sz="1200" spc="-5" dirty="0">
                <a:latin typeface="Times New Roman"/>
                <a:cs typeface="Times New Roman"/>
              </a:rPr>
              <a:t>for </a:t>
            </a:r>
            <a:r>
              <a:rPr sz="1200" dirty="0">
                <a:latin typeface="Times New Roman"/>
                <a:cs typeface="Times New Roman"/>
              </a:rPr>
              <a:t>push  </a:t>
            </a:r>
            <a:r>
              <a:rPr sz="1200" spc="-5" dirty="0">
                <a:latin typeface="Times New Roman"/>
                <a:cs typeface="Times New Roman"/>
              </a:rPr>
              <a:t>digital marketing.</a:t>
            </a:r>
            <a:endParaRPr sz="1200">
              <a:latin typeface="Times New Roman"/>
              <a:cs typeface="Times New Roman"/>
            </a:endParaRPr>
          </a:p>
          <a:p>
            <a:pPr marL="12700" marR="6350" algn="just">
              <a:lnSpc>
                <a:spcPct val="143600"/>
              </a:lnSpc>
              <a:spcBef>
                <a:spcPts val="815"/>
              </a:spcBef>
            </a:pPr>
            <a:r>
              <a:rPr sz="1200" spc="-10" dirty="0">
                <a:latin typeface="Times New Roman"/>
                <a:cs typeface="Times New Roman"/>
              </a:rPr>
              <a:t>In </a:t>
            </a:r>
            <a:r>
              <a:rPr sz="1200" dirty="0">
                <a:latin typeface="Times New Roman"/>
                <a:cs typeface="Times New Roman"/>
              </a:rPr>
              <a:t>Pull </a:t>
            </a:r>
            <a:r>
              <a:rPr sz="1200" spc="-5" dirty="0">
                <a:latin typeface="Times New Roman"/>
                <a:cs typeface="Times New Roman"/>
              </a:rPr>
              <a:t>digital marketing includes blogging, email marketing, social media, info graphics and other forms </a:t>
            </a:r>
            <a:r>
              <a:rPr sz="1200" dirty="0">
                <a:latin typeface="Times New Roman"/>
                <a:cs typeface="Times New Roman"/>
              </a:rPr>
              <a:t>of  </a:t>
            </a:r>
            <a:r>
              <a:rPr sz="1200" spc="-5" dirty="0">
                <a:latin typeface="Times New Roman"/>
                <a:cs typeface="Times New Roman"/>
              </a:rPr>
              <a:t>visual messaging and search engine optimization (SEO). </a:t>
            </a:r>
            <a:r>
              <a:rPr sz="1200" dirty="0">
                <a:latin typeface="Times New Roman"/>
                <a:cs typeface="Times New Roman"/>
              </a:rPr>
              <a:t>A pull </a:t>
            </a:r>
            <a:r>
              <a:rPr sz="1200" spc="-5" dirty="0">
                <a:latin typeface="Times New Roman"/>
                <a:cs typeface="Times New Roman"/>
              </a:rPr>
              <a:t>marketing campaign also includes </a:t>
            </a:r>
            <a:r>
              <a:rPr sz="1200" dirty="0">
                <a:latin typeface="Times New Roman"/>
                <a:cs typeface="Times New Roman"/>
              </a:rPr>
              <a:t>public  </a:t>
            </a:r>
            <a:r>
              <a:rPr sz="1200" spc="-5" dirty="0">
                <a:latin typeface="Times New Roman"/>
                <a:cs typeface="Times New Roman"/>
              </a:rPr>
              <a:t>relations </a:t>
            </a:r>
            <a:r>
              <a:rPr sz="1200" dirty="0">
                <a:latin typeface="Times New Roman"/>
                <a:cs typeface="Times New Roman"/>
              </a:rPr>
              <a:t>or </a:t>
            </a:r>
            <a:r>
              <a:rPr sz="1200" spc="-5" dirty="0">
                <a:latin typeface="Times New Roman"/>
                <a:cs typeface="Times New Roman"/>
              </a:rPr>
              <a:t>other </a:t>
            </a:r>
            <a:r>
              <a:rPr sz="1200" spc="-10" dirty="0">
                <a:latin typeface="Times New Roman"/>
                <a:cs typeface="Times New Roman"/>
              </a:rPr>
              <a:t>ways </a:t>
            </a:r>
            <a:r>
              <a:rPr sz="1200" dirty="0">
                <a:latin typeface="Times New Roman"/>
                <a:cs typeface="Times New Roman"/>
              </a:rPr>
              <a:t>of </a:t>
            </a:r>
            <a:r>
              <a:rPr sz="1200" spc="-5" dirty="0">
                <a:latin typeface="Times New Roman"/>
                <a:cs typeface="Times New Roman"/>
              </a:rPr>
              <a:t>reaching </a:t>
            </a:r>
            <a:r>
              <a:rPr sz="1200" dirty="0">
                <a:latin typeface="Times New Roman"/>
                <a:cs typeface="Times New Roman"/>
              </a:rPr>
              <a:t>out to </a:t>
            </a:r>
            <a:r>
              <a:rPr sz="1200" spc="-5" dirty="0">
                <a:latin typeface="Times New Roman"/>
                <a:cs typeface="Times New Roman"/>
              </a:rPr>
              <a:t>potential </a:t>
            </a:r>
            <a:r>
              <a:rPr sz="1200" dirty="0">
                <a:latin typeface="Times New Roman"/>
                <a:cs typeface="Times New Roman"/>
              </a:rPr>
              <a:t>or </a:t>
            </a:r>
            <a:r>
              <a:rPr sz="1200" spc="-5" dirty="0">
                <a:latin typeface="Times New Roman"/>
                <a:cs typeface="Times New Roman"/>
              </a:rPr>
              <a:t>already realized customers who you want </a:t>
            </a:r>
            <a:r>
              <a:rPr sz="1200" dirty="0">
                <a:latin typeface="Times New Roman"/>
                <a:cs typeface="Times New Roman"/>
              </a:rPr>
              <a:t>to </a:t>
            </a:r>
            <a:r>
              <a:rPr sz="1200" spc="-5" dirty="0">
                <a:latin typeface="Times New Roman"/>
                <a:cs typeface="Times New Roman"/>
              </a:rPr>
              <a:t>keep  engaged.</a:t>
            </a:r>
            <a:endParaRPr sz="1200">
              <a:latin typeface="Times New Roman"/>
              <a:cs typeface="Times New Roman"/>
            </a:endParaRPr>
          </a:p>
          <a:p>
            <a:pPr marL="12700" marR="9525" algn="just">
              <a:lnSpc>
                <a:spcPct val="143900"/>
              </a:lnSpc>
              <a:spcBef>
                <a:spcPts val="795"/>
              </a:spcBef>
            </a:pPr>
            <a:r>
              <a:rPr sz="1200" spc="-5" dirty="0">
                <a:latin typeface="Times New Roman"/>
                <a:cs typeface="Times New Roman"/>
              </a:rPr>
              <a:t>While </a:t>
            </a:r>
            <a:r>
              <a:rPr sz="1200" dirty="0">
                <a:latin typeface="Times New Roman"/>
                <a:cs typeface="Times New Roman"/>
              </a:rPr>
              <a:t>a pull </a:t>
            </a:r>
            <a:r>
              <a:rPr sz="1200" spc="-5" dirty="0">
                <a:latin typeface="Times New Roman"/>
                <a:cs typeface="Times New Roman"/>
              </a:rPr>
              <a:t>marketing campaign can </a:t>
            </a:r>
            <a:r>
              <a:rPr sz="1200" dirty="0">
                <a:latin typeface="Times New Roman"/>
                <a:cs typeface="Times New Roman"/>
              </a:rPr>
              <a:t>be </a:t>
            </a:r>
            <a:r>
              <a:rPr sz="1200" spc="-5" dirty="0">
                <a:latin typeface="Times New Roman"/>
                <a:cs typeface="Times New Roman"/>
              </a:rPr>
              <a:t>less </a:t>
            </a:r>
            <a:r>
              <a:rPr sz="1200" dirty="0">
                <a:latin typeface="Times New Roman"/>
                <a:cs typeface="Times New Roman"/>
              </a:rPr>
              <a:t>expensive to </a:t>
            </a:r>
            <a:r>
              <a:rPr sz="1200" spc="-5" dirty="0">
                <a:latin typeface="Times New Roman"/>
                <a:cs typeface="Times New Roman"/>
              </a:rPr>
              <a:t>get started, you will incur costs </a:t>
            </a:r>
            <a:r>
              <a:rPr sz="1200" dirty="0">
                <a:latin typeface="Times New Roman"/>
                <a:cs typeface="Times New Roman"/>
              </a:rPr>
              <a:t>in </a:t>
            </a:r>
            <a:r>
              <a:rPr sz="1200" spc="-5" dirty="0">
                <a:latin typeface="Times New Roman"/>
                <a:cs typeface="Times New Roman"/>
              </a:rPr>
              <a:t>other ways. For  example, </a:t>
            </a:r>
            <a:r>
              <a:rPr sz="1200" dirty="0">
                <a:latin typeface="Times New Roman"/>
                <a:cs typeface="Times New Roman"/>
              </a:rPr>
              <a:t>if </a:t>
            </a:r>
            <a:r>
              <a:rPr sz="1200" spc="-5" dirty="0">
                <a:latin typeface="Times New Roman"/>
                <a:cs typeface="Times New Roman"/>
              </a:rPr>
              <a:t>you are running </a:t>
            </a:r>
            <a:r>
              <a:rPr sz="1200" dirty="0">
                <a:latin typeface="Times New Roman"/>
                <a:cs typeface="Times New Roman"/>
              </a:rPr>
              <a:t>a </a:t>
            </a:r>
            <a:r>
              <a:rPr sz="1200" spc="-5" dirty="0">
                <a:latin typeface="Times New Roman"/>
                <a:cs typeface="Times New Roman"/>
              </a:rPr>
              <a:t>social media campaign, you will need </a:t>
            </a:r>
            <a:r>
              <a:rPr sz="1200" dirty="0">
                <a:latin typeface="Times New Roman"/>
                <a:cs typeface="Times New Roman"/>
              </a:rPr>
              <a:t>to </a:t>
            </a:r>
            <a:r>
              <a:rPr sz="1200" spc="-5" dirty="0">
                <a:latin typeface="Times New Roman"/>
                <a:cs typeface="Times New Roman"/>
              </a:rPr>
              <a:t>hire someone </a:t>
            </a:r>
            <a:r>
              <a:rPr sz="1200" dirty="0">
                <a:latin typeface="Times New Roman"/>
                <a:cs typeface="Times New Roman"/>
              </a:rPr>
              <a:t>to </a:t>
            </a:r>
            <a:r>
              <a:rPr sz="1200" spc="-5" dirty="0">
                <a:latin typeface="Times New Roman"/>
                <a:cs typeface="Times New Roman"/>
              </a:rPr>
              <a:t>manage your social  media and respond </a:t>
            </a:r>
            <a:r>
              <a:rPr sz="1200" dirty="0">
                <a:latin typeface="Times New Roman"/>
                <a:cs typeface="Times New Roman"/>
              </a:rPr>
              <a:t>to </a:t>
            </a:r>
            <a:r>
              <a:rPr sz="1200" spc="-5" dirty="0">
                <a:latin typeface="Times New Roman"/>
                <a:cs typeface="Times New Roman"/>
              </a:rPr>
              <a:t>people who leave comments </a:t>
            </a:r>
            <a:r>
              <a:rPr sz="1200" dirty="0">
                <a:latin typeface="Times New Roman"/>
                <a:cs typeface="Times New Roman"/>
              </a:rPr>
              <a:t>or </a:t>
            </a:r>
            <a:r>
              <a:rPr sz="1200" spc="-5" dirty="0">
                <a:latin typeface="Times New Roman"/>
                <a:cs typeface="Times New Roman"/>
              </a:rPr>
              <a:t>ask questions. Social media gets people talking and  that has </a:t>
            </a:r>
            <a:r>
              <a:rPr sz="1200" dirty="0">
                <a:latin typeface="Times New Roman"/>
                <a:cs typeface="Times New Roman"/>
              </a:rPr>
              <a:t>a </a:t>
            </a:r>
            <a:r>
              <a:rPr sz="1200" spc="-5" dirty="0">
                <a:latin typeface="Times New Roman"/>
                <a:cs typeface="Times New Roman"/>
              </a:rPr>
              <a:t>major impact </a:t>
            </a:r>
            <a:r>
              <a:rPr sz="1200" dirty="0">
                <a:latin typeface="Times New Roman"/>
                <a:cs typeface="Times New Roman"/>
              </a:rPr>
              <a:t>on</a:t>
            </a:r>
            <a:r>
              <a:rPr sz="1200" spc="5" dirty="0">
                <a:latin typeface="Times New Roman"/>
                <a:cs typeface="Times New Roman"/>
              </a:rPr>
              <a:t> </a:t>
            </a:r>
            <a:r>
              <a:rPr sz="1200" spc="-5" dirty="0">
                <a:latin typeface="Times New Roman"/>
                <a:cs typeface="Times New Roman"/>
              </a:rPr>
              <a:t>sales.</a:t>
            </a:r>
            <a:endParaRPr sz="1200">
              <a:latin typeface="Times New Roman"/>
              <a:cs typeface="Times New Roman"/>
            </a:endParaRPr>
          </a:p>
          <a:p>
            <a:pPr marL="12700" marR="5080" algn="just">
              <a:lnSpc>
                <a:spcPct val="143800"/>
              </a:lnSpc>
              <a:spcBef>
                <a:spcPts val="795"/>
              </a:spcBef>
            </a:pPr>
            <a:r>
              <a:rPr sz="1200" spc="-5" dirty="0">
                <a:latin typeface="Times New Roman"/>
                <a:cs typeface="Times New Roman"/>
              </a:rPr>
              <a:t>Pull marketing also requires </a:t>
            </a:r>
            <a:r>
              <a:rPr sz="1200" dirty="0">
                <a:latin typeface="Times New Roman"/>
                <a:cs typeface="Times New Roman"/>
              </a:rPr>
              <a:t>a </a:t>
            </a:r>
            <a:r>
              <a:rPr sz="1200" spc="-5" dirty="0">
                <a:latin typeface="Times New Roman"/>
                <a:cs typeface="Times New Roman"/>
              </a:rPr>
              <a:t>greater investment </a:t>
            </a:r>
            <a:r>
              <a:rPr sz="1200" dirty="0">
                <a:latin typeface="Times New Roman"/>
                <a:cs typeface="Times New Roman"/>
              </a:rPr>
              <a:t>in </a:t>
            </a:r>
            <a:r>
              <a:rPr sz="1200" spc="-5" dirty="0">
                <a:latin typeface="Times New Roman"/>
                <a:cs typeface="Times New Roman"/>
              </a:rPr>
              <a:t>time, </a:t>
            </a:r>
            <a:r>
              <a:rPr sz="1200" dirty="0">
                <a:latin typeface="Times New Roman"/>
                <a:cs typeface="Times New Roman"/>
              </a:rPr>
              <a:t>but it </a:t>
            </a:r>
            <a:r>
              <a:rPr sz="1200" spc="-5" dirty="0">
                <a:latin typeface="Times New Roman"/>
                <a:cs typeface="Times New Roman"/>
              </a:rPr>
              <a:t>gives you more ability </a:t>
            </a:r>
            <a:r>
              <a:rPr sz="1200" dirty="0">
                <a:latin typeface="Times New Roman"/>
                <a:cs typeface="Times New Roman"/>
              </a:rPr>
              <a:t>to </a:t>
            </a:r>
            <a:r>
              <a:rPr sz="1200" spc="-5" dirty="0">
                <a:latin typeface="Times New Roman"/>
                <a:cs typeface="Times New Roman"/>
              </a:rPr>
              <a:t>entertain your  customers and educate them about your company. But don't get confused </a:t>
            </a:r>
            <a:r>
              <a:rPr sz="1200" dirty="0">
                <a:latin typeface="Times New Roman"/>
                <a:cs typeface="Times New Roman"/>
              </a:rPr>
              <a:t>by </a:t>
            </a:r>
            <a:r>
              <a:rPr sz="1200" spc="-5" dirty="0">
                <a:latin typeface="Times New Roman"/>
                <a:cs typeface="Times New Roman"/>
              </a:rPr>
              <a:t>seeing Email </a:t>
            </a:r>
            <a:r>
              <a:rPr sz="1200" dirty="0">
                <a:latin typeface="Times New Roman"/>
                <a:cs typeface="Times New Roman"/>
              </a:rPr>
              <a:t>in push </a:t>
            </a:r>
            <a:r>
              <a:rPr sz="1200" spc="-5" dirty="0">
                <a:latin typeface="Times New Roman"/>
                <a:cs typeface="Times New Roman"/>
              </a:rPr>
              <a:t>and </a:t>
            </a:r>
            <a:r>
              <a:rPr sz="1200" dirty="0">
                <a:latin typeface="Times New Roman"/>
                <a:cs typeface="Times New Roman"/>
              </a:rPr>
              <a:t>pull,  </a:t>
            </a:r>
            <a:r>
              <a:rPr sz="1200" spc="-5" dirty="0">
                <a:latin typeface="Times New Roman"/>
                <a:cs typeface="Times New Roman"/>
              </a:rPr>
              <a:t>there </a:t>
            </a:r>
            <a:r>
              <a:rPr sz="1200" dirty="0">
                <a:latin typeface="Times New Roman"/>
                <a:cs typeface="Times New Roman"/>
              </a:rPr>
              <a:t>is a </a:t>
            </a:r>
            <a:r>
              <a:rPr sz="1200" spc="-5" dirty="0">
                <a:latin typeface="Times New Roman"/>
                <a:cs typeface="Times New Roman"/>
              </a:rPr>
              <a:t>difference. </a:t>
            </a:r>
            <a:r>
              <a:rPr sz="1200" spc="-10" dirty="0">
                <a:latin typeface="Times New Roman"/>
                <a:cs typeface="Times New Roman"/>
              </a:rPr>
              <a:t>If </a:t>
            </a:r>
            <a:r>
              <a:rPr sz="1200" spc="-5" dirty="0">
                <a:latin typeface="Times New Roman"/>
                <a:cs typeface="Times New Roman"/>
              </a:rPr>
              <a:t>marketer </a:t>
            </a:r>
            <a:r>
              <a:rPr sz="1200" dirty="0">
                <a:latin typeface="Times New Roman"/>
                <a:cs typeface="Times New Roman"/>
              </a:rPr>
              <a:t>is </a:t>
            </a:r>
            <a:r>
              <a:rPr sz="1200" spc="-5" dirty="0">
                <a:latin typeface="Times New Roman"/>
                <a:cs typeface="Times New Roman"/>
              </a:rPr>
              <a:t>sending emails with customized content </a:t>
            </a:r>
            <a:r>
              <a:rPr sz="1200" dirty="0">
                <a:latin typeface="Times New Roman"/>
                <a:cs typeface="Times New Roman"/>
              </a:rPr>
              <a:t>or </a:t>
            </a:r>
            <a:r>
              <a:rPr sz="1200" spc="-5" dirty="0">
                <a:latin typeface="Times New Roman"/>
                <a:cs typeface="Times New Roman"/>
              </a:rPr>
              <a:t>banners </a:t>
            </a:r>
            <a:r>
              <a:rPr sz="1200" dirty="0">
                <a:latin typeface="Times New Roman"/>
                <a:cs typeface="Times New Roman"/>
              </a:rPr>
              <a:t>to </a:t>
            </a:r>
            <a:r>
              <a:rPr sz="1200" spc="-5" dirty="0">
                <a:latin typeface="Times New Roman"/>
                <a:cs typeface="Times New Roman"/>
              </a:rPr>
              <a:t>specific group </a:t>
            </a:r>
            <a:r>
              <a:rPr sz="1200" dirty="0">
                <a:latin typeface="Times New Roman"/>
                <a:cs typeface="Times New Roman"/>
              </a:rPr>
              <a:t>of  </a:t>
            </a:r>
            <a:r>
              <a:rPr sz="1200" spc="-5" dirty="0">
                <a:latin typeface="Times New Roman"/>
                <a:cs typeface="Times New Roman"/>
              </a:rPr>
              <a:t>customers </a:t>
            </a:r>
            <a:r>
              <a:rPr sz="1200" dirty="0">
                <a:latin typeface="Times New Roman"/>
                <a:cs typeface="Times New Roman"/>
              </a:rPr>
              <a:t>is push </a:t>
            </a:r>
            <a:r>
              <a:rPr sz="1200" spc="-5" dirty="0">
                <a:latin typeface="Times New Roman"/>
                <a:cs typeface="Times New Roman"/>
              </a:rPr>
              <a:t>digital marketing. </a:t>
            </a:r>
            <a:r>
              <a:rPr sz="1200" spc="-10" dirty="0">
                <a:latin typeface="Times New Roman"/>
                <a:cs typeface="Times New Roman"/>
              </a:rPr>
              <a:t>If </a:t>
            </a:r>
            <a:r>
              <a:rPr sz="1200" spc="-5" dirty="0">
                <a:latin typeface="Times New Roman"/>
                <a:cs typeface="Times New Roman"/>
              </a:rPr>
              <a:t>marketer </a:t>
            </a:r>
            <a:r>
              <a:rPr sz="1200" dirty="0">
                <a:latin typeface="Times New Roman"/>
                <a:cs typeface="Times New Roman"/>
              </a:rPr>
              <a:t>is </a:t>
            </a:r>
            <a:r>
              <a:rPr sz="1200" spc="-5" dirty="0">
                <a:latin typeface="Times New Roman"/>
                <a:cs typeface="Times New Roman"/>
              </a:rPr>
              <a:t>sending emails with </a:t>
            </a:r>
            <a:r>
              <a:rPr sz="1200" dirty="0">
                <a:latin typeface="Times New Roman"/>
                <a:cs typeface="Times New Roman"/>
              </a:rPr>
              <a:t>the </a:t>
            </a:r>
            <a:r>
              <a:rPr sz="1200" spc="-5" dirty="0">
                <a:latin typeface="Times New Roman"/>
                <a:cs typeface="Times New Roman"/>
              </a:rPr>
              <a:t>same content </a:t>
            </a:r>
            <a:r>
              <a:rPr sz="1200" dirty="0">
                <a:latin typeface="Times New Roman"/>
                <a:cs typeface="Times New Roman"/>
              </a:rPr>
              <a:t>or </a:t>
            </a:r>
            <a:r>
              <a:rPr sz="1200" spc="-5" dirty="0">
                <a:latin typeface="Times New Roman"/>
                <a:cs typeface="Times New Roman"/>
              </a:rPr>
              <a:t>banner </a:t>
            </a:r>
            <a:r>
              <a:rPr sz="1200" dirty="0">
                <a:latin typeface="Times New Roman"/>
                <a:cs typeface="Times New Roman"/>
              </a:rPr>
              <a:t>to </a:t>
            </a:r>
            <a:r>
              <a:rPr sz="1200" spc="-5" dirty="0">
                <a:latin typeface="Times New Roman"/>
                <a:cs typeface="Times New Roman"/>
              </a:rPr>
              <a:t>all  customers </a:t>
            </a:r>
            <a:r>
              <a:rPr sz="1200" dirty="0">
                <a:latin typeface="Times New Roman"/>
                <a:cs typeface="Times New Roman"/>
              </a:rPr>
              <a:t>is pull </a:t>
            </a:r>
            <a:r>
              <a:rPr sz="1200" spc="-5" dirty="0">
                <a:latin typeface="Times New Roman"/>
                <a:cs typeface="Times New Roman"/>
              </a:rPr>
              <a:t>digital</a:t>
            </a:r>
            <a:r>
              <a:rPr sz="1200" spc="-10" dirty="0">
                <a:latin typeface="Times New Roman"/>
                <a:cs typeface="Times New Roman"/>
              </a:rPr>
              <a:t> </a:t>
            </a:r>
            <a:r>
              <a:rPr sz="1200" spc="-5" dirty="0">
                <a:latin typeface="Times New Roman"/>
                <a:cs typeface="Times New Roman"/>
              </a:rPr>
              <a:t>marketing.</a:t>
            </a:r>
            <a:endParaRPr sz="1200">
              <a:latin typeface="Times New Roman"/>
              <a:cs typeface="Times New Roman"/>
            </a:endParaRPr>
          </a:p>
        </p:txBody>
      </p:sp>
      <p:sp>
        <p:nvSpPr>
          <p:cNvPr id="3" name="object 3"/>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36</a:t>
            </a:fld>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528319" y="832231"/>
            <a:ext cx="6711315" cy="2951480"/>
          </a:xfrm>
          <a:prstGeom prst="rect">
            <a:avLst/>
          </a:prstGeom>
        </p:spPr>
        <p:txBody>
          <a:bodyPr vert="horz" wrap="square" lIns="0" tIns="12700" rIns="0" bIns="0" rtlCol="0">
            <a:spAutoFit/>
          </a:bodyPr>
          <a:lstStyle/>
          <a:p>
            <a:pPr marR="252729" algn="ctr">
              <a:lnSpc>
                <a:spcPct val="100000"/>
              </a:lnSpc>
              <a:spcBef>
                <a:spcPts val="100"/>
              </a:spcBef>
            </a:pPr>
            <a:r>
              <a:rPr sz="1800" b="1" u="heavy" dirty="0">
                <a:uFill>
                  <a:solidFill>
                    <a:srgbClr val="000000"/>
                  </a:solidFill>
                </a:uFill>
                <a:latin typeface="Times New Roman"/>
                <a:cs typeface="Times New Roman"/>
              </a:rPr>
              <a:t>9. </a:t>
            </a:r>
            <a:r>
              <a:rPr sz="1800" b="1" u="heavy" spc="-5" dirty="0">
                <a:uFill>
                  <a:solidFill>
                    <a:srgbClr val="000000"/>
                  </a:solidFill>
                </a:uFill>
                <a:latin typeface="Times New Roman"/>
                <a:cs typeface="Times New Roman"/>
              </a:rPr>
              <a:t>DIGITAL MARKETING</a:t>
            </a:r>
            <a:r>
              <a:rPr sz="1800" b="1" u="heavy" spc="10" dirty="0">
                <a:uFill>
                  <a:solidFill>
                    <a:srgbClr val="000000"/>
                  </a:solidFill>
                </a:uFill>
                <a:latin typeface="Times New Roman"/>
                <a:cs typeface="Times New Roman"/>
              </a:rPr>
              <a:t> </a:t>
            </a:r>
            <a:r>
              <a:rPr sz="1800" b="1" u="heavy" spc="-5" dirty="0">
                <a:uFill>
                  <a:solidFill>
                    <a:srgbClr val="000000"/>
                  </a:solidFill>
                </a:uFill>
                <a:latin typeface="Times New Roman"/>
                <a:cs typeface="Times New Roman"/>
              </a:rPr>
              <a:t>CHANNELS:</a:t>
            </a:r>
            <a:endParaRPr sz="1800" dirty="0">
              <a:latin typeface="Times New Roman"/>
              <a:cs typeface="Times New Roman"/>
            </a:endParaRPr>
          </a:p>
          <a:p>
            <a:pPr>
              <a:lnSpc>
                <a:spcPct val="100000"/>
              </a:lnSpc>
            </a:pPr>
            <a:endParaRPr sz="2050" dirty="0">
              <a:latin typeface="Times New Roman"/>
              <a:cs typeface="Times New Roman"/>
            </a:endParaRPr>
          </a:p>
          <a:p>
            <a:pPr marL="12700" algn="just">
              <a:lnSpc>
                <a:spcPct val="100000"/>
              </a:lnSpc>
            </a:pPr>
            <a:r>
              <a:rPr sz="1600" b="1" u="heavy" spc="-5" dirty="0">
                <a:uFill>
                  <a:solidFill>
                    <a:srgbClr val="000000"/>
                  </a:solidFill>
                </a:uFill>
                <a:latin typeface="Times New Roman"/>
                <a:cs typeface="Times New Roman"/>
              </a:rPr>
              <a:t>8.1 SEO (Search Engine</a:t>
            </a:r>
            <a:r>
              <a:rPr sz="1600" b="1" u="heavy" spc="10"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Optimization):</a:t>
            </a:r>
            <a:endParaRPr sz="1600" dirty="0">
              <a:latin typeface="Times New Roman"/>
              <a:cs typeface="Times New Roman"/>
            </a:endParaRPr>
          </a:p>
          <a:p>
            <a:pPr marL="12700" marR="5080" algn="just">
              <a:lnSpc>
                <a:spcPts val="1380"/>
              </a:lnSpc>
              <a:spcBef>
                <a:spcPts val="1435"/>
              </a:spcBef>
            </a:pPr>
            <a:r>
              <a:rPr sz="1200" b="1" spc="-5" dirty="0">
                <a:latin typeface="Times New Roman"/>
                <a:cs typeface="Times New Roman"/>
              </a:rPr>
              <a:t>Search engine optimization </a:t>
            </a:r>
            <a:r>
              <a:rPr sz="1200" spc="-5" dirty="0">
                <a:latin typeface="Times New Roman"/>
                <a:cs typeface="Times New Roman"/>
              </a:rPr>
              <a:t>(</a:t>
            </a:r>
            <a:r>
              <a:rPr sz="1200" b="1" spc="-5" dirty="0">
                <a:latin typeface="Times New Roman"/>
                <a:cs typeface="Times New Roman"/>
              </a:rPr>
              <a:t>SEO</a:t>
            </a:r>
            <a:r>
              <a:rPr sz="1200" spc="-5" dirty="0">
                <a:latin typeface="Times New Roman"/>
                <a:cs typeface="Times New Roman"/>
              </a:rPr>
              <a:t>) </a:t>
            </a:r>
            <a:r>
              <a:rPr sz="1200" dirty="0">
                <a:latin typeface="Times New Roman"/>
                <a:cs typeface="Times New Roman"/>
              </a:rPr>
              <a:t>is the </a:t>
            </a:r>
            <a:r>
              <a:rPr sz="1200" spc="-5" dirty="0">
                <a:latin typeface="Times New Roman"/>
                <a:cs typeface="Times New Roman"/>
              </a:rPr>
              <a:t>process </a:t>
            </a:r>
            <a:r>
              <a:rPr sz="1200" dirty="0">
                <a:latin typeface="Times New Roman"/>
                <a:cs typeface="Times New Roman"/>
              </a:rPr>
              <a:t>of </a:t>
            </a:r>
            <a:r>
              <a:rPr sz="1200" spc="-5" dirty="0">
                <a:latin typeface="Times New Roman"/>
                <a:cs typeface="Times New Roman"/>
              </a:rPr>
              <a:t>affecting </a:t>
            </a:r>
            <a:r>
              <a:rPr sz="1200" dirty="0">
                <a:latin typeface="Times New Roman"/>
                <a:cs typeface="Times New Roman"/>
              </a:rPr>
              <a:t>the </a:t>
            </a:r>
            <a:r>
              <a:rPr sz="1200" spc="-5" dirty="0">
                <a:latin typeface="Times New Roman"/>
                <a:cs typeface="Times New Roman"/>
              </a:rPr>
              <a:t>visibility </a:t>
            </a:r>
            <a:r>
              <a:rPr sz="1200" dirty="0">
                <a:latin typeface="Times New Roman"/>
                <a:cs typeface="Times New Roman"/>
              </a:rPr>
              <a:t>of a </a:t>
            </a:r>
            <a:r>
              <a:rPr sz="1200" spc="-5" dirty="0">
                <a:latin typeface="Times New Roman"/>
                <a:cs typeface="Times New Roman"/>
              </a:rPr>
              <a:t>website </a:t>
            </a:r>
            <a:r>
              <a:rPr sz="1200" dirty="0">
                <a:latin typeface="Times New Roman"/>
                <a:cs typeface="Times New Roman"/>
              </a:rPr>
              <a:t>or a </a:t>
            </a:r>
            <a:r>
              <a:rPr sz="1200" spc="-5" dirty="0">
                <a:latin typeface="Times New Roman"/>
                <a:cs typeface="Times New Roman"/>
              </a:rPr>
              <a:t>web page </a:t>
            </a:r>
            <a:r>
              <a:rPr sz="1200" dirty="0">
                <a:latin typeface="Times New Roman"/>
                <a:cs typeface="Times New Roman"/>
              </a:rPr>
              <a:t>in a  </a:t>
            </a:r>
            <a:r>
              <a:rPr sz="1200" spc="-5" dirty="0">
                <a:latin typeface="Times New Roman"/>
                <a:cs typeface="Times New Roman"/>
              </a:rPr>
              <a:t>search engine's "natural" </a:t>
            </a:r>
            <a:r>
              <a:rPr sz="1200" dirty="0">
                <a:latin typeface="Times New Roman"/>
                <a:cs typeface="Times New Roman"/>
              </a:rPr>
              <a:t>or </a:t>
            </a:r>
            <a:r>
              <a:rPr sz="1200" spc="-5" dirty="0">
                <a:latin typeface="Times New Roman"/>
                <a:cs typeface="Times New Roman"/>
              </a:rPr>
              <a:t>un-paid ("organic") search results. SEO may target different </a:t>
            </a:r>
            <a:r>
              <a:rPr sz="1200" dirty="0">
                <a:latin typeface="Times New Roman"/>
                <a:cs typeface="Times New Roman"/>
              </a:rPr>
              <a:t>kinds of </a:t>
            </a:r>
            <a:r>
              <a:rPr sz="1200" spc="-5" dirty="0">
                <a:latin typeface="Times New Roman"/>
                <a:cs typeface="Times New Roman"/>
              </a:rPr>
              <a:t>search,  including image search, local search, video search, academic search, news search and industry-specific  vertical search</a:t>
            </a:r>
            <a:r>
              <a:rPr sz="1200" spc="10" dirty="0">
                <a:latin typeface="Times New Roman"/>
                <a:cs typeface="Times New Roman"/>
              </a:rPr>
              <a:t> </a:t>
            </a:r>
            <a:r>
              <a:rPr sz="1200" spc="-5" dirty="0">
                <a:latin typeface="Times New Roman"/>
                <a:cs typeface="Times New Roman"/>
              </a:rPr>
              <a:t>engines.</a:t>
            </a:r>
            <a:endParaRPr sz="1200" dirty="0">
              <a:latin typeface="Times New Roman"/>
              <a:cs typeface="Times New Roman"/>
            </a:endParaRPr>
          </a:p>
          <a:p>
            <a:pPr>
              <a:lnSpc>
                <a:spcPct val="100000"/>
              </a:lnSpc>
              <a:spcBef>
                <a:spcPts val="20"/>
              </a:spcBef>
            </a:pPr>
            <a:endParaRPr sz="1200" dirty="0">
              <a:latin typeface="Times New Roman"/>
              <a:cs typeface="Times New Roman"/>
            </a:endParaRPr>
          </a:p>
          <a:p>
            <a:pPr marL="12700" marR="7620" algn="just">
              <a:lnSpc>
                <a:spcPts val="1380"/>
              </a:lnSpc>
            </a:pPr>
            <a:r>
              <a:rPr sz="1200" spc="-5" dirty="0">
                <a:latin typeface="Times New Roman"/>
                <a:cs typeface="Times New Roman"/>
              </a:rPr>
              <a:t>As an Internet marketing strategy, SEO considers </a:t>
            </a:r>
            <a:r>
              <a:rPr sz="1200" dirty="0">
                <a:latin typeface="Times New Roman"/>
                <a:cs typeface="Times New Roman"/>
              </a:rPr>
              <a:t>how </a:t>
            </a:r>
            <a:r>
              <a:rPr sz="1200" spc="-5" dirty="0">
                <a:latin typeface="Times New Roman"/>
                <a:cs typeface="Times New Roman"/>
              </a:rPr>
              <a:t>search engines work, what people search for, </a:t>
            </a:r>
            <a:r>
              <a:rPr sz="1200" dirty="0">
                <a:latin typeface="Times New Roman"/>
                <a:cs typeface="Times New Roman"/>
              </a:rPr>
              <a:t>the  </a:t>
            </a:r>
            <a:r>
              <a:rPr sz="1200" spc="-5" dirty="0">
                <a:latin typeface="Times New Roman"/>
                <a:cs typeface="Times New Roman"/>
              </a:rPr>
              <a:t>actual search terms </a:t>
            </a:r>
            <a:r>
              <a:rPr sz="1200" dirty="0">
                <a:latin typeface="Times New Roman"/>
                <a:cs typeface="Times New Roman"/>
              </a:rPr>
              <a:t>or </a:t>
            </a:r>
            <a:r>
              <a:rPr sz="1200" spc="-5" dirty="0">
                <a:latin typeface="Times New Roman"/>
                <a:cs typeface="Times New Roman"/>
              </a:rPr>
              <a:t>keywords typed </a:t>
            </a:r>
            <a:r>
              <a:rPr sz="1200" dirty="0">
                <a:latin typeface="Times New Roman"/>
                <a:cs typeface="Times New Roman"/>
              </a:rPr>
              <a:t>into </a:t>
            </a:r>
            <a:r>
              <a:rPr sz="1200" spc="-5" dirty="0">
                <a:latin typeface="Times New Roman"/>
                <a:cs typeface="Times New Roman"/>
              </a:rPr>
              <a:t>search engines and which search engines are preferred </a:t>
            </a:r>
            <a:r>
              <a:rPr sz="1200" dirty="0">
                <a:latin typeface="Times New Roman"/>
                <a:cs typeface="Times New Roman"/>
              </a:rPr>
              <a:t>by </a:t>
            </a:r>
            <a:r>
              <a:rPr sz="1200" spc="-5" dirty="0">
                <a:latin typeface="Times New Roman"/>
                <a:cs typeface="Times New Roman"/>
              </a:rPr>
              <a:t>their  targeted audience. Optimizing </a:t>
            </a:r>
            <a:r>
              <a:rPr sz="1200" dirty="0">
                <a:latin typeface="Times New Roman"/>
                <a:cs typeface="Times New Roman"/>
              </a:rPr>
              <a:t>a </a:t>
            </a:r>
            <a:r>
              <a:rPr sz="1200" spc="-5" dirty="0">
                <a:latin typeface="Times New Roman"/>
                <a:cs typeface="Times New Roman"/>
              </a:rPr>
              <a:t>website may </a:t>
            </a:r>
            <a:r>
              <a:rPr sz="1200" dirty="0">
                <a:latin typeface="Times New Roman"/>
                <a:cs typeface="Times New Roman"/>
              </a:rPr>
              <a:t>involve </a:t>
            </a:r>
            <a:r>
              <a:rPr sz="1200" spc="-5" dirty="0">
                <a:latin typeface="Times New Roman"/>
                <a:cs typeface="Times New Roman"/>
              </a:rPr>
              <a:t>editing </a:t>
            </a:r>
            <a:r>
              <a:rPr sz="1200" dirty="0">
                <a:latin typeface="Times New Roman"/>
                <a:cs typeface="Times New Roman"/>
              </a:rPr>
              <a:t>its </a:t>
            </a:r>
            <a:r>
              <a:rPr sz="1200" spc="-5" dirty="0">
                <a:latin typeface="Times New Roman"/>
                <a:cs typeface="Times New Roman"/>
              </a:rPr>
              <a:t>content, HTML and associated coding </a:t>
            </a:r>
            <a:r>
              <a:rPr sz="1200" dirty="0">
                <a:latin typeface="Times New Roman"/>
                <a:cs typeface="Times New Roman"/>
              </a:rPr>
              <a:t>to  both </a:t>
            </a:r>
            <a:r>
              <a:rPr sz="1200" spc="-5" dirty="0">
                <a:latin typeface="Times New Roman"/>
                <a:cs typeface="Times New Roman"/>
              </a:rPr>
              <a:t>increase </a:t>
            </a:r>
            <a:r>
              <a:rPr sz="1200" dirty="0">
                <a:latin typeface="Times New Roman"/>
                <a:cs typeface="Times New Roman"/>
              </a:rPr>
              <a:t>its </a:t>
            </a:r>
            <a:r>
              <a:rPr sz="1200" spc="-5" dirty="0">
                <a:latin typeface="Times New Roman"/>
                <a:cs typeface="Times New Roman"/>
              </a:rPr>
              <a:t>relevance </a:t>
            </a:r>
            <a:r>
              <a:rPr sz="1200" dirty="0">
                <a:latin typeface="Times New Roman"/>
                <a:cs typeface="Times New Roman"/>
              </a:rPr>
              <a:t>to </a:t>
            </a:r>
            <a:r>
              <a:rPr sz="1200" spc="-5" dirty="0">
                <a:latin typeface="Times New Roman"/>
                <a:cs typeface="Times New Roman"/>
              </a:rPr>
              <a:t>specific keywords and </a:t>
            </a:r>
            <a:r>
              <a:rPr sz="1200" dirty="0">
                <a:latin typeface="Times New Roman"/>
                <a:cs typeface="Times New Roman"/>
              </a:rPr>
              <a:t>to </a:t>
            </a:r>
            <a:r>
              <a:rPr sz="1200" spc="-5" dirty="0">
                <a:latin typeface="Times New Roman"/>
                <a:cs typeface="Times New Roman"/>
              </a:rPr>
              <a:t>remove barriers </a:t>
            </a:r>
            <a:r>
              <a:rPr sz="1200" dirty="0">
                <a:latin typeface="Times New Roman"/>
                <a:cs typeface="Times New Roman"/>
              </a:rPr>
              <a:t>to the </a:t>
            </a:r>
            <a:r>
              <a:rPr sz="1200" spc="-5" dirty="0">
                <a:latin typeface="Times New Roman"/>
                <a:cs typeface="Times New Roman"/>
              </a:rPr>
              <a:t>indexing activities </a:t>
            </a:r>
            <a:r>
              <a:rPr sz="1200" dirty="0">
                <a:latin typeface="Times New Roman"/>
                <a:cs typeface="Times New Roman"/>
              </a:rPr>
              <a:t>of </a:t>
            </a:r>
            <a:r>
              <a:rPr sz="1200" spc="-5" dirty="0">
                <a:latin typeface="Times New Roman"/>
                <a:cs typeface="Times New Roman"/>
              </a:rPr>
              <a:t>search  engines. Promoting </a:t>
            </a:r>
            <a:r>
              <a:rPr sz="1200" dirty="0">
                <a:latin typeface="Times New Roman"/>
                <a:cs typeface="Times New Roman"/>
              </a:rPr>
              <a:t>a site to </a:t>
            </a:r>
            <a:r>
              <a:rPr sz="1200" spc="-5" dirty="0">
                <a:latin typeface="Times New Roman"/>
                <a:cs typeface="Times New Roman"/>
              </a:rPr>
              <a:t>increase </a:t>
            </a:r>
            <a:r>
              <a:rPr sz="1200" dirty="0">
                <a:latin typeface="Times New Roman"/>
                <a:cs typeface="Times New Roman"/>
              </a:rPr>
              <a:t>the </a:t>
            </a:r>
            <a:r>
              <a:rPr sz="1200" spc="-5" dirty="0">
                <a:latin typeface="Times New Roman"/>
                <a:cs typeface="Times New Roman"/>
              </a:rPr>
              <a:t>number </a:t>
            </a:r>
            <a:r>
              <a:rPr sz="1200" dirty="0">
                <a:latin typeface="Times New Roman"/>
                <a:cs typeface="Times New Roman"/>
              </a:rPr>
              <a:t>of </a:t>
            </a:r>
            <a:r>
              <a:rPr sz="1200" spc="-5" dirty="0">
                <a:latin typeface="Times New Roman"/>
                <a:cs typeface="Times New Roman"/>
              </a:rPr>
              <a:t>back </a:t>
            </a:r>
            <a:r>
              <a:rPr sz="1200" dirty="0">
                <a:latin typeface="Times New Roman"/>
                <a:cs typeface="Times New Roman"/>
              </a:rPr>
              <a:t>links, or inbound links, </a:t>
            </a:r>
            <a:r>
              <a:rPr sz="1200" spc="-5" dirty="0">
                <a:latin typeface="Times New Roman"/>
                <a:cs typeface="Times New Roman"/>
              </a:rPr>
              <a:t>social </a:t>
            </a:r>
            <a:r>
              <a:rPr sz="1200" dirty="0">
                <a:latin typeface="Times New Roman"/>
                <a:cs typeface="Times New Roman"/>
              </a:rPr>
              <a:t>book </a:t>
            </a:r>
            <a:r>
              <a:rPr sz="1200" spc="-5" dirty="0">
                <a:latin typeface="Times New Roman"/>
                <a:cs typeface="Times New Roman"/>
              </a:rPr>
              <a:t>marking,  directory </a:t>
            </a:r>
            <a:r>
              <a:rPr sz="1200" dirty="0">
                <a:latin typeface="Times New Roman"/>
                <a:cs typeface="Times New Roman"/>
              </a:rPr>
              <a:t>submission is the </a:t>
            </a:r>
            <a:r>
              <a:rPr sz="1200" spc="-5" dirty="0">
                <a:latin typeface="Times New Roman"/>
                <a:cs typeface="Times New Roman"/>
              </a:rPr>
              <a:t>SEO</a:t>
            </a:r>
            <a:r>
              <a:rPr sz="1200" spc="-25" dirty="0">
                <a:latin typeface="Times New Roman"/>
                <a:cs typeface="Times New Roman"/>
              </a:rPr>
              <a:t> </a:t>
            </a:r>
            <a:r>
              <a:rPr sz="1200" spc="-5" dirty="0">
                <a:latin typeface="Times New Roman"/>
                <a:cs typeface="Times New Roman"/>
              </a:rPr>
              <a:t>tactic.</a:t>
            </a:r>
            <a:endParaRPr sz="1200" dirty="0">
              <a:latin typeface="Times New Roman"/>
              <a:cs typeface="Times New Roman"/>
            </a:endParaRPr>
          </a:p>
        </p:txBody>
      </p:sp>
      <p:grpSp>
        <p:nvGrpSpPr>
          <p:cNvPr id="4" name="object 4"/>
          <p:cNvGrpSpPr/>
          <p:nvPr/>
        </p:nvGrpSpPr>
        <p:grpSpPr>
          <a:xfrm>
            <a:off x="541019" y="3951732"/>
            <a:ext cx="5934710" cy="2867025"/>
            <a:chOff x="541019" y="3951732"/>
            <a:chExt cx="5934710" cy="2867025"/>
          </a:xfrm>
        </p:grpSpPr>
        <p:sp>
          <p:nvSpPr>
            <p:cNvPr id="5" name="object 5"/>
            <p:cNvSpPr/>
            <p:nvPr/>
          </p:nvSpPr>
          <p:spPr>
            <a:xfrm>
              <a:off x="541019" y="3951732"/>
              <a:ext cx="5934456" cy="286664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483927" y="5555932"/>
              <a:ext cx="831215" cy="438150"/>
            </a:xfrm>
            <a:custGeom>
              <a:avLst/>
              <a:gdLst/>
              <a:ahLst/>
              <a:cxnLst/>
              <a:rect l="l" t="t" r="r" b="b"/>
              <a:pathLst>
                <a:path w="831214" h="438150">
                  <a:moveTo>
                    <a:pt x="831214" y="438150"/>
                  </a:moveTo>
                  <a:lnTo>
                    <a:pt x="0" y="438150"/>
                  </a:lnTo>
                  <a:lnTo>
                    <a:pt x="0" y="0"/>
                  </a:lnTo>
                  <a:lnTo>
                    <a:pt x="831214" y="0"/>
                  </a:lnTo>
                  <a:lnTo>
                    <a:pt x="831214" y="4762"/>
                  </a:lnTo>
                  <a:lnTo>
                    <a:pt x="9525" y="4762"/>
                  </a:lnTo>
                  <a:lnTo>
                    <a:pt x="4762" y="9525"/>
                  </a:lnTo>
                  <a:lnTo>
                    <a:pt x="9525" y="9525"/>
                  </a:lnTo>
                  <a:lnTo>
                    <a:pt x="9525" y="428625"/>
                  </a:lnTo>
                  <a:lnTo>
                    <a:pt x="4762" y="428625"/>
                  </a:lnTo>
                  <a:lnTo>
                    <a:pt x="9525" y="433387"/>
                  </a:lnTo>
                  <a:lnTo>
                    <a:pt x="831214" y="433387"/>
                  </a:lnTo>
                  <a:lnTo>
                    <a:pt x="831214" y="438150"/>
                  </a:lnTo>
                  <a:close/>
                </a:path>
                <a:path w="831214" h="438150">
                  <a:moveTo>
                    <a:pt x="9525" y="9525"/>
                  </a:moveTo>
                  <a:lnTo>
                    <a:pt x="4762" y="9525"/>
                  </a:lnTo>
                  <a:lnTo>
                    <a:pt x="9525" y="4762"/>
                  </a:lnTo>
                  <a:lnTo>
                    <a:pt x="9525" y="9525"/>
                  </a:lnTo>
                  <a:close/>
                </a:path>
                <a:path w="831214" h="438150">
                  <a:moveTo>
                    <a:pt x="821689" y="9525"/>
                  </a:moveTo>
                  <a:lnTo>
                    <a:pt x="9525" y="9525"/>
                  </a:lnTo>
                  <a:lnTo>
                    <a:pt x="9525" y="4762"/>
                  </a:lnTo>
                  <a:lnTo>
                    <a:pt x="821689" y="4762"/>
                  </a:lnTo>
                  <a:lnTo>
                    <a:pt x="821689" y="9525"/>
                  </a:lnTo>
                  <a:close/>
                </a:path>
                <a:path w="831214" h="438150">
                  <a:moveTo>
                    <a:pt x="821689" y="433387"/>
                  </a:moveTo>
                  <a:lnTo>
                    <a:pt x="821689" y="4762"/>
                  </a:lnTo>
                  <a:lnTo>
                    <a:pt x="826452" y="9525"/>
                  </a:lnTo>
                  <a:lnTo>
                    <a:pt x="831214" y="9525"/>
                  </a:lnTo>
                  <a:lnTo>
                    <a:pt x="831214" y="428625"/>
                  </a:lnTo>
                  <a:lnTo>
                    <a:pt x="826452" y="428625"/>
                  </a:lnTo>
                  <a:lnTo>
                    <a:pt x="821689" y="433387"/>
                  </a:lnTo>
                  <a:close/>
                </a:path>
                <a:path w="831214" h="438150">
                  <a:moveTo>
                    <a:pt x="831214" y="9525"/>
                  </a:moveTo>
                  <a:lnTo>
                    <a:pt x="826452" y="9525"/>
                  </a:lnTo>
                  <a:lnTo>
                    <a:pt x="821689" y="4762"/>
                  </a:lnTo>
                  <a:lnTo>
                    <a:pt x="831214" y="4762"/>
                  </a:lnTo>
                  <a:lnTo>
                    <a:pt x="831214" y="9525"/>
                  </a:lnTo>
                  <a:close/>
                </a:path>
                <a:path w="831214" h="438150">
                  <a:moveTo>
                    <a:pt x="9525" y="433387"/>
                  </a:moveTo>
                  <a:lnTo>
                    <a:pt x="4762" y="428625"/>
                  </a:lnTo>
                  <a:lnTo>
                    <a:pt x="9525" y="428625"/>
                  </a:lnTo>
                  <a:lnTo>
                    <a:pt x="9525" y="433387"/>
                  </a:lnTo>
                  <a:close/>
                </a:path>
                <a:path w="831214" h="438150">
                  <a:moveTo>
                    <a:pt x="821689" y="433387"/>
                  </a:moveTo>
                  <a:lnTo>
                    <a:pt x="9525" y="433387"/>
                  </a:lnTo>
                  <a:lnTo>
                    <a:pt x="9525" y="428625"/>
                  </a:lnTo>
                  <a:lnTo>
                    <a:pt x="821689" y="428625"/>
                  </a:lnTo>
                  <a:lnTo>
                    <a:pt x="821689" y="433387"/>
                  </a:lnTo>
                  <a:close/>
                </a:path>
                <a:path w="831214" h="438150">
                  <a:moveTo>
                    <a:pt x="831214" y="433387"/>
                  </a:moveTo>
                  <a:lnTo>
                    <a:pt x="821689" y="433387"/>
                  </a:lnTo>
                  <a:lnTo>
                    <a:pt x="826452" y="428625"/>
                  </a:lnTo>
                  <a:lnTo>
                    <a:pt x="831214" y="428625"/>
                  </a:lnTo>
                  <a:lnTo>
                    <a:pt x="831214" y="433387"/>
                  </a:lnTo>
                  <a:close/>
                </a:path>
              </a:pathLst>
            </a:custGeom>
            <a:solidFill>
              <a:srgbClr val="000000"/>
            </a:solidFill>
          </p:spPr>
          <p:txBody>
            <a:bodyPr wrap="square" lIns="0" tIns="0" rIns="0" bIns="0" rtlCol="0"/>
            <a:lstStyle/>
            <a:p>
              <a:endParaRPr/>
            </a:p>
          </p:txBody>
        </p:sp>
      </p:grpSp>
      <p:sp>
        <p:nvSpPr>
          <p:cNvPr id="7" name="object 7"/>
          <p:cNvSpPr txBox="1"/>
          <p:nvPr/>
        </p:nvSpPr>
        <p:spPr>
          <a:xfrm>
            <a:off x="528319" y="6979920"/>
            <a:ext cx="2040889" cy="240029"/>
          </a:xfrm>
          <a:prstGeom prst="rect">
            <a:avLst/>
          </a:prstGeom>
        </p:spPr>
        <p:txBody>
          <a:bodyPr vert="horz" wrap="square" lIns="0" tIns="13335" rIns="0" bIns="0" rtlCol="0">
            <a:spAutoFit/>
          </a:bodyPr>
          <a:lstStyle/>
          <a:p>
            <a:pPr marL="12700">
              <a:lnSpc>
                <a:spcPct val="100000"/>
              </a:lnSpc>
              <a:spcBef>
                <a:spcPts val="105"/>
              </a:spcBef>
            </a:pPr>
            <a:r>
              <a:rPr sz="1400" b="1" u="heavy" spc="-5" dirty="0">
                <a:uFill>
                  <a:solidFill>
                    <a:srgbClr val="000000"/>
                  </a:solidFill>
                </a:uFill>
                <a:latin typeface="Times New Roman"/>
                <a:cs typeface="Times New Roman"/>
              </a:rPr>
              <a:t>8.1.1 Directory</a:t>
            </a:r>
            <a:r>
              <a:rPr sz="1400" b="1" u="heavy" spc="-20"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submission</a:t>
            </a:r>
            <a:endParaRPr sz="1400">
              <a:latin typeface="Times New Roman"/>
              <a:cs typeface="Times New Roman"/>
            </a:endParaRPr>
          </a:p>
        </p:txBody>
      </p:sp>
      <p:sp>
        <p:nvSpPr>
          <p:cNvPr id="8" name="object 8"/>
          <p:cNvSpPr txBox="1"/>
          <p:nvPr/>
        </p:nvSpPr>
        <p:spPr>
          <a:xfrm>
            <a:off x="540384" y="7328535"/>
            <a:ext cx="6697980" cy="174625"/>
          </a:xfrm>
          <a:prstGeom prst="rect">
            <a:avLst/>
          </a:prstGeom>
          <a:solidFill>
            <a:srgbClr val="FBFBFB"/>
          </a:solidFill>
        </p:spPr>
        <p:txBody>
          <a:bodyPr vert="horz" wrap="square" lIns="0" tIns="0" rIns="0" bIns="0" rtlCol="0">
            <a:spAutoFit/>
          </a:bodyPr>
          <a:lstStyle/>
          <a:p>
            <a:pPr marL="635">
              <a:lnSpc>
                <a:spcPts val="1365"/>
              </a:lnSpc>
            </a:pPr>
            <a:r>
              <a:rPr sz="1200" spc="-10" dirty="0">
                <a:latin typeface="Times New Roman"/>
                <a:cs typeface="Times New Roman"/>
              </a:rPr>
              <a:t>It</a:t>
            </a:r>
            <a:r>
              <a:rPr sz="1200" spc="210" dirty="0">
                <a:latin typeface="Times New Roman"/>
                <a:cs typeface="Times New Roman"/>
              </a:rPr>
              <a:t> </a:t>
            </a:r>
            <a:r>
              <a:rPr sz="1200" dirty="0">
                <a:latin typeface="Times New Roman"/>
                <a:cs typeface="Times New Roman"/>
              </a:rPr>
              <a:t>is</a:t>
            </a:r>
            <a:r>
              <a:rPr sz="1200" spc="225" dirty="0">
                <a:latin typeface="Times New Roman"/>
                <a:cs typeface="Times New Roman"/>
              </a:rPr>
              <a:t> </a:t>
            </a:r>
            <a:r>
              <a:rPr sz="1200" dirty="0">
                <a:latin typeface="Times New Roman"/>
                <a:cs typeface="Times New Roman"/>
              </a:rPr>
              <a:t>a</a:t>
            </a:r>
            <a:r>
              <a:rPr sz="1200" spc="200" dirty="0">
                <a:latin typeface="Times New Roman"/>
                <a:cs typeface="Times New Roman"/>
              </a:rPr>
              <a:t> </a:t>
            </a:r>
            <a:r>
              <a:rPr sz="1200" spc="-5" dirty="0">
                <a:latin typeface="Times New Roman"/>
                <a:cs typeface="Times New Roman"/>
              </a:rPr>
              <a:t>part</a:t>
            </a:r>
            <a:r>
              <a:rPr sz="1200" spc="225" dirty="0">
                <a:latin typeface="Times New Roman"/>
                <a:cs typeface="Times New Roman"/>
              </a:rPr>
              <a:t> </a:t>
            </a:r>
            <a:r>
              <a:rPr sz="1200" dirty="0">
                <a:latin typeface="Times New Roman"/>
                <a:cs typeface="Times New Roman"/>
              </a:rPr>
              <a:t>of</a:t>
            </a:r>
            <a:r>
              <a:rPr sz="1200" spc="210" dirty="0">
                <a:latin typeface="Times New Roman"/>
                <a:cs typeface="Times New Roman"/>
              </a:rPr>
              <a:t> </a:t>
            </a:r>
            <a:r>
              <a:rPr sz="1200" spc="-5" dirty="0">
                <a:latin typeface="Times New Roman"/>
                <a:cs typeface="Times New Roman"/>
              </a:rPr>
              <a:t>SEO</a:t>
            </a:r>
            <a:r>
              <a:rPr sz="1200" spc="204" dirty="0">
                <a:latin typeface="Times New Roman"/>
                <a:cs typeface="Times New Roman"/>
              </a:rPr>
              <a:t> </a:t>
            </a:r>
            <a:r>
              <a:rPr sz="1200" spc="-5" dirty="0">
                <a:latin typeface="Times New Roman"/>
                <a:cs typeface="Times New Roman"/>
              </a:rPr>
              <a:t>(Search</a:t>
            </a:r>
            <a:r>
              <a:rPr sz="1200" spc="225" dirty="0">
                <a:latin typeface="Times New Roman"/>
                <a:cs typeface="Times New Roman"/>
              </a:rPr>
              <a:t> </a:t>
            </a:r>
            <a:r>
              <a:rPr sz="1200" spc="-5" dirty="0">
                <a:latin typeface="Times New Roman"/>
                <a:cs typeface="Times New Roman"/>
              </a:rPr>
              <a:t>Engine</a:t>
            </a:r>
            <a:r>
              <a:rPr sz="1200" spc="200" dirty="0">
                <a:latin typeface="Times New Roman"/>
                <a:cs typeface="Times New Roman"/>
              </a:rPr>
              <a:t> </a:t>
            </a:r>
            <a:r>
              <a:rPr sz="1200" spc="-5" dirty="0">
                <a:latin typeface="Times New Roman"/>
                <a:cs typeface="Times New Roman"/>
              </a:rPr>
              <a:t>Optimization)</a:t>
            </a:r>
            <a:r>
              <a:rPr sz="1200" spc="210" dirty="0">
                <a:latin typeface="Times New Roman"/>
                <a:cs typeface="Times New Roman"/>
              </a:rPr>
              <a:t> </a:t>
            </a:r>
            <a:r>
              <a:rPr sz="1200" spc="-5" dirty="0">
                <a:latin typeface="Times New Roman"/>
                <a:cs typeface="Times New Roman"/>
              </a:rPr>
              <a:t>off</a:t>
            </a:r>
            <a:r>
              <a:rPr sz="1200" spc="220" dirty="0">
                <a:latin typeface="Times New Roman"/>
                <a:cs typeface="Times New Roman"/>
              </a:rPr>
              <a:t> </a:t>
            </a:r>
            <a:r>
              <a:rPr sz="1200" spc="-5" dirty="0">
                <a:latin typeface="Times New Roman"/>
                <a:cs typeface="Times New Roman"/>
              </a:rPr>
              <a:t>page</a:t>
            </a:r>
            <a:r>
              <a:rPr sz="1200" spc="215" dirty="0">
                <a:latin typeface="Times New Roman"/>
                <a:cs typeface="Times New Roman"/>
              </a:rPr>
              <a:t> </a:t>
            </a:r>
            <a:r>
              <a:rPr sz="1200" spc="-5" dirty="0">
                <a:latin typeface="Times New Roman"/>
                <a:cs typeface="Times New Roman"/>
              </a:rPr>
              <a:t>work.</a:t>
            </a:r>
            <a:r>
              <a:rPr sz="1200" spc="225" dirty="0">
                <a:latin typeface="Times New Roman"/>
                <a:cs typeface="Times New Roman"/>
              </a:rPr>
              <a:t> </a:t>
            </a:r>
            <a:r>
              <a:rPr sz="1200" spc="-5" dirty="0">
                <a:latin typeface="Times New Roman"/>
                <a:cs typeface="Times New Roman"/>
              </a:rPr>
              <a:t>Directory</a:t>
            </a:r>
            <a:r>
              <a:rPr sz="1200" spc="225" dirty="0">
                <a:latin typeface="Times New Roman"/>
                <a:cs typeface="Times New Roman"/>
              </a:rPr>
              <a:t> </a:t>
            </a:r>
            <a:r>
              <a:rPr sz="1200" spc="-5" dirty="0">
                <a:latin typeface="Times New Roman"/>
                <a:cs typeface="Times New Roman"/>
              </a:rPr>
              <a:t>Submissions</a:t>
            </a:r>
            <a:r>
              <a:rPr sz="1200" spc="210" dirty="0">
                <a:latin typeface="Times New Roman"/>
                <a:cs typeface="Times New Roman"/>
              </a:rPr>
              <a:t> </a:t>
            </a:r>
            <a:r>
              <a:rPr sz="1200" dirty="0">
                <a:latin typeface="Times New Roman"/>
                <a:cs typeface="Times New Roman"/>
              </a:rPr>
              <a:t>is</a:t>
            </a:r>
            <a:r>
              <a:rPr sz="1200" spc="215" dirty="0">
                <a:latin typeface="Times New Roman"/>
                <a:cs typeface="Times New Roman"/>
              </a:rPr>
              <a:t> </a:t>
            </a:r>
            <a:r>
              <a:rPr sz="1200" dirty="0">
                <a:latin typeface="Times New Roman"/>
                <a:cs typeface="Times New Roman"/>
              </a:rPr>
              <a:t>a</a:t>
            </a:r>
            <a:r>
              <a:rPr sz="1200" spc="215" dirty="0">
                <a:latin typeface="Times New Roman"/>
                <a:cs typeface="Times New Roman"/>
              </a:rPr>
              <a:t> </a:t>
            </a:r>
            <a:r>
              <a:rPr sz="1200" spc="-5" dirty="0">
                <a:latin typeface="Times New Roman"/>
                <a:cs typeface="Times New Roman"/>
              </a:rPr>
              <a:t>process</a:t>
            </a:r>
            <a:r>
              <a:rPr sz="1200" spc="225" dirty="0">
                <a:latin typeface="Times New Roman"/>
                <a:cs typeface="Times New Roman"/>
              </a:rPr>
              <a:t> </a:t>
            </a:r>
            <a:r>
              <a:rPr sz="1200" dirty="0">
                <a:latin typeface="Times New Roman"/>
                <a:cs typeface="Times New Roman"/>
              </a:rPr>
              <a:t>of</a:t>
            </a:r>
            <a:endParaRPr sz="1200">
              <a:latin typeface="Times New Roman"/>
              <a:cs typeface="Times New Roman"/>
            </a:endParaRPr>
          </a:p>
        </p:txBody>
      </p:sp>
      <p:sp>
        <p:nvSpPr>
          <p:cNvPr id="9" name="object 9"/>
          <p:cNvSpPr txBox="1"/>
          <p:nvPr/>
        </p:nvSpPr>
        <p:spPr>
          <a:xfrm>
            <a:off x="540384" y="7591425"/>
            <a:ext cx="6697980" cy="174625"/>
          </a:xfrm>
          <a:prstGeom prst="rect">
            <a:avLst/>
          </a:prstGeom>
          <a:solidFill>
            <a:srgbClr val="FBFBFB"/>
          </a:solidFill>
        </p:spPr>
        <p:txBody>
          <a:bodyPr vert="horz" wrap="square" lIns="0" tIns="0" rIns="0" bIns="0" rtlCol="0">
            <a:spAutoFit/>
          </a:bodyPr>
          <a:lstStyle/>
          <a:p>
            <a:pPr marL="635">
              <a:lnSpc>
                <a:spcPts val="1360"/>
              </a:lnSpc>
            </a:pPr>
            <a:r>
              <a:rPr sz="1200" spc="-5" dirty="0">
                <a:latin typeface="Times New Roman"/>
                <a:cs typeface="Times New Roman"/>
              </a:rPr>
              <a:t>submitting your </a:t>
            </a:r>
            <a:r>
              <a:rPr sz="1200" dirty="0">
                <a:latin typeface="Times New Roman"/>
                <a:cs typeface="Times New Roman"/>
              </a:rPr>
              <a:t>Website </a:t>
            </a:r>
            <a:r>
              <a:rPr sz="1200" spc="-5" dirty="0">
                <a:latin typeface="Times New Roman"/>
                <a:cs typeface="Times New Roman"/>
              </a:rPr>
              <a:t>URL </a:t>
            </a:r>
            <a:r>
              <a:rPr sz="1200" dirty="0">
                <a:latin typeface="Times New Roman"/>
                <a:cs typeface="Times New Roman"/>
              </a:rPr>
              <a:t>to </a:t>
            </a:r>
            <a:r>
              <a:rPr sz="1200" spc="-5" dirty="0">
                <a:latin typeface="Times New Roman"/>
                <a:cs typeface="Times New Roman"/>
              </a:rPr>
              <a:t>theme related Directory </a:t>
            </a:r>
            <a:r>
              <a:rPr sz="1200" dirty="0">
                <a:latin typeface="Times New Roman"/>
                <a:cs typeface="Times New Roman"/>
              </a:rPr>
              <a:t>like if </a:t>
            </a:r>
            <a:r>
              <a:rPr sz="1200" spc="-5" dirty="0">
                <a:latin typeface="Times New Roman"/>
                <a:cs typeface="Times New Roman"/>
              </a:rPr>
              <a:t>your </a:t>
            </a:r>
            <a:r>
              <a:rPr sz="1200" dirty="0">
                <a:latin typeface="Times New Roman"/>
                <a:cs typeface="Times New Roman"/>
              </a:rPr>
              <a:t>site is</a:t>
            </a:r>
            <a:r>
              <a:rPr sz="1200" spc="200" dirty="0">
                <a:latin typeface="Times New Roman"/>
                <a:cs typeface="Times New Roman"/>
              </a:rPr>
              <a:t> </a:t>
            </a:r>
            <a:r>
              <a:rPr sz="1200" spc="-5" dirty="0">
                <a:latin typeface="Times New Roman"/>
                <a:cs typeface="Times New Roman"/>
              </a:rPr>
              <a:t>Health Related you </a:t>
            </a:r>
            <a:r>
              <a:rPr sz="1200" dirty="0">
                <a:latin typeface="Times New Roman"/>
                <a:cs typeface="Times New Roman"/>
              </a:rPr>
              <a:t>should</a:t>
            </a:r>
            <a:endParaRPr sz="1200">
              <a:latin typeface="Times New Roman"/>
              <a:cs typeface="Times New Roman"/>
            </a:endParaRPr>
          </a:p>
        </p:txBody>
      </p:sp>
      <p:sp>
        <p:nvSpPr>
          <p:cNvPr id="10" name="object 10"/>
          <p:cNvSpPr txBox="1"/>
          <p:nvPr/>
        </p:nvSpPr>
        <p:spPr>
          <a:xfrm>
            <a:off x="540384" y="7854315"/>
            <a:ext cx="5412740" cy="174625"/>
          </a:xfrm>
          <a:prstGeom prst="rect">
            <a:avLst/>
          </a:prstGeom>
          <a:solidFill>
            <a:srgbClr val="FBFBFB"/>
          </a:solidFill>
        </p:spPr>
        <p:txBody>
          <a:bodyPr vert="horz" wrap="square" lIns="0" tIns="0" rIns="0" bIns="0" rtlCol="0">
            <a:spAutoFit/>
          </a:bodyPr>
          <a:lstStyle/>
          <a:p>
            <a:pPr marL="635">
              <a:lnSpc>
                <a:spcPts val="1365"/>
              </a:lnSpc>
            </a:pPr>
            <a:r>
              <a:rPr sz="1200" spc="-5" dirty="0">
                <a:latin typeface="Times New Roman"/>
                <a:cs typeface="Times New Roman"/>
              </a:rPr>
              <a:t>Submit your </a:t>
            </a:r>
            <a:r>
              <a:rPr sz="1200" dirty="0">
                <a:latin typeface="Times New Roman"/>
                <a:cs typeface="Times New Roman"/>
              </a:rPr>
              <a:t>site </a:t>
            </a:r>
            <a:r>
              <a:rPr sz="1200" spc="-5" dirty="0">
                <a:latin typeface="Times New Roman"/>
                <a:cs typeface="Times New Roman"/>
              </a:rPr>
              <a:t>URL </a:t>
            </a:r>
            <a:r>
              <a:rPr sz="1200" dirty="0">
                <a:latin typeface="Times New Roman"/>
                <a:cs typeface="Times New Roman"/>
              </a:rPr>
              <a:t>to </a:t>
            </a:r>
            <a:r>
              <a:rPr sz="1200" spc="-5" dirty="0">
                <a:latin typeface="Times New Roman"/>
                <a:cs typeface="Times New Roman"/>
              </a:rPr>
              <a:t>Health related directories sites for getting Back </a:t>
            </a:r>
            <a:r>
              <a:rPr sz="1200" dirty="0">
                <a:latin typeface="Times New Roman"/>
                <a:cs typeface="Times New Roman"/>
              </a:rPr>
              <a:t>link </a:t>
            </a:r>
            <a:r>
              <a:rPr sz="1200" spc="-5" dirty="0">
                <a:latin typeface="Times New Roman"/>
                <a:cs typeface="Times New Roman"/>
              </a:rPr>
              <a:t>from</a:t>
            </a:r>
            <a:r>
              <a:rPr sz="1200" spc="140" dirty="0">
                <a:latin typeface="Times New Roman"/>
                <a:cs typeface="Times New Roman"/>
              </a:rPr>
              <a:t> </a:t>
            </a:r>
            <a:r>
              <a:rPr sz="1200" spc="-5" dirty="0">
                <a:latin typeface="Times New Roman"/>
                <a:cs typeface="Times New Roman"/>
              </a:rPr>
              <a:t>them.</a:t>
            </a:r>
            <a:endParaRPr sz="1200">
              <a:latin typeface="Times New Roman"/>
              <a:cs typeface="Times New Roman"/>
            </a:endParaRPr>
          </a:p>
        </p:txBody>
      </p:sp>
      <p:sp>
        <p:nvSpPr>
          <p:cNvPr id="11" name="object 11"/>
          <p:cNvSpPr/>
          <p:nvPr/>
        </p:nvSpPr>
        <p:spPr>
          <a:xfrm>
            <a:off x="540385" y="8218170"/>
            <a:ext cx="586740" cy="1844039"/>
          </a:xfrm>
          <a:custGeom>
            <a:avLst/>
            <a:gdLst/>
            <a:ahLst/>
            <a:cxnLst/>
            <a:rect l="l" t="t" r="r" b="b"/>
            <a:pathLst>
              <a:path w="586740" h="1844040">
                <a:moveTo>
                  <a:pt x="586740" y="1584960"/>
                </a:moveTo>
                <a:lnTo>
                  <a:pt x="0" y="1584960"/>
                </a:lnTo>
                <a:lnTo>
                  <a:pt x="0" y="1844040"/>
                </a:lnTo>
                <a:lnTo>
                  <a:pt x="586740" y="1844040"/>
                </a:lnTo>
                <a:lnTo>
                  <a:pt x="586740" y="1584960"/>
                </a:lnTo>
                <a:close/>
              </a:path>
              <a:path w="586740" h="1844040">
                <a:moveTo>
                  <a:pt x="586740" y="1188720"/>
                </a:moveTo>
                <a:lnTo>
                  <a:pt x="0" y="1188720"/>
                </a:lnTo>
                <a:lnTo>
                  <a:pt x="0" y="1584325"/>
                </a:lnTo>
                <a:lnTo>
                  <a:pt x="586740" y="1584325"/>
                </a:lnTo>
                <a:lnTo>
                  <a:pt x="586740" y="1188720"/>
                </a:lnTo>
                <a:close/>
              </a:path>
              <a:path w="586740" h="1844040">
                <a:moveTo>
                  <a:pt x="586740" y="792480"/>
                </a:moveTo>
                <a:lnTo>
                  <a:pt x="0" y="792480"/>
                </a:lnTo>
                <a:lnTo>
                  <a:pt x="0" y="1188085"/>
                </a:lnTo>
                <a:lnTo>
                  <a:pt x="586740" y="1188085"/>
                </a:lnTo>
                <a:lnTo>
                  <a:pt x="586740" y="792480"/>
                </a:lnTo>
                <a:close/>
              </a:path>
              <a:path w="586740" h="1844040">
                <a:moveTo>
                  <a:pt x="586740" y="396240"/>
                </a:moveTo>
                <a:lnTo>
                  <a:pt x="0" y="396240"/>
                </a:lnTo>
                <a:lnTo>
                  <a:pt x="0" y="791845"/>
                </a:lnTo>
                <a:lnTo>
                  <a:pt x="586740" y="791845"/>
                </a:lnTo>
                <a:lnTo>
                  <a:pt x="586740" y="396240"/>
                </a:lnTo>
                <a:close/>
              </a:path>
              <a:path w="586740" h="1844040">
                <a:moveTo>
                  <a:pt x="586740" y="0"/>
                </a:moveTo>
                <a:lnTo>
                  <a:pt x="0" y="0"/>
                </a:lnTo>
                <a:lnTo>
                  <a:pt x="0" y="395605"/>
                </a:lnTo>
                <a:lnTo>
                  <a:pt x="586740" y="395605"/>
                </a:lnTo>
                <a:lnTo>
                  <a:pt x="586740" y="0"/>
                </a:lnTo>
                <a:close/>
              </a:path>
            </a:pathLst>
          </a:custGeom>
          <a:solidFill>
            <a:srgbClr val="FBFBFB"/>
          </a:solidFill>
        </p:spPr>
        <p:txBody>
          <a:bodyPr wrap="square" lIns="0" tIns="0" rIns="0" bIns="0" rtlCol="0"/>
          <a:lstStyle/>
          <a:p>
            <a:endParaRPr/>
          </a:p>
        </p:txBody>
      </p:sp>
      <p:sp>
        <p:nvSpPr>
          <p:cNvPr id="12" name="object 12"/>
          <p:cNvSpPr txBox="1"/>
          <p:nvPr/>
        </p:nvSpPr>
        <p:spPr>
          <a:xfrm>
            <a:off x="3571747" y="5575553"/>
            <a:ext cx="577215" cy="394335"/>
          </a:xfrm>
          <a:prstGeom prst="rect">
            <a:avLst/>
          </a:prstGeom>
        </p:spPr>
        <p:txBody>
          <a:bodyPr vert="horz" wrap="square" lIns="0" tIns="12700" rIns="0" bIns="0" rtlCol="0">
            <a:spAutoFit/>
          </a:bodyPr>
          <a:lstStyle/>
          <a:p>
            <a:pPr marL="12700" marR="5080">
              <a:lnSpc>
                <a:spcPct val="110000"/>
              </a:lnSpc>
              <a:spcBef>
                <a:spcPts val="100"/>
              </a:spcBef>
            </a:pPr>
            <a:r>
              <a:rPr sz="1100" b="1" spc="-5" dirty="0">
                <a:solidFill>
                  <a:srgbClr val="FF0000"/>
                </a:solidFill>
                <a:latin typeface="Carlito"/>
                <a:cs typeface="Carlito"/>
              </a:rPr>
              <a:t>SEO </a:t>
            </a:r>
            <a:r>
              <a:rPr sz="1100" b="1" dirty="0">
                <a:solidFill>
                  <a:srgbClr val="FF0000"/>
                </a:solidFill>
                <a:latin typeface="Carlito"/>
                <a:cs typeface="Carlito"/>
              </a:rPr>
              <a:t>OR  </a:t>
            </a:r>
            <a:r>
              <a:rPr sz="1100" b="1" spc="-5" dirty="0">
                <a:solidFill>
                  <a:srgbClr val="FF0000"/>
                </a:solidFill>
                <a:latin typeface="Carlito"/>
                <a:cs typeface="Carlito"/>
              </a:rPr>
              <a:t>O</a:t>
            </a:r>
            <a:r>
              <a:rPr sz="1100" b="1" dirty="0">
                <a:solidFill>
                  <a:srgbClr val="FF0000"/>
                </a:solidFill>
                <a:latin typeface="Carlito"/>
                <a:cs typeface="Carlito"/>
              </a:rPr>
              <a:t>RG</a:t>
            </a:r>
            <a:r>
              <a:rPr sz="1100" b="1" spc="-10" dirty="0">
                <a:solidFill>
                  <a:srgbClr val="FF0000"/>
                </a:solidFill>
                <a:latin typeface="Carlito"/>
                <a:cs typeface="Carlito"/>
              </a:rPr>
              <a:t>AN</a:t>
            </a:r>
            <a:r>
              <a:rPr sz="1100" b="1" spc="5" dirty="0">
                <a:solidFill>
                  <a:srgbClr val="FF0000"/>
                </a:solidFill>
                <a:latin typeface="Carlito"/>
                <a:cs typeface="Carlito"/>
              </a:rPr>
              <a:t>I</a:t>
            </a:r>
            <a:r>
              <a:rPr sz="1100" b="1" dirty="0">
                <a:solidFill>
                  <a:srgbClr val="FF0000"/>
                </a:solidFill>
                <a:latin typeface="Carlito"/>
                <a:cs typeface="Carlito"/>
              </a:rPr>
              <a:t>C</a:t>
            </a:r>
            <a:endParaRPr sz="1100">
              <a:latin typeface="Carlito"/>
              <a:cs typeface="Carlito"/>
            </a:endParaRPr>
          </a:p>
        </p:txBody>
      </p:sp>
      <p:grpSp>
        <p:nvGrpSpPr>
          <p:cNvPr id="13" name="object 13"/>
          <p:cNvGrpSpPr/>
          <p:nvPr/>
        </p:nvGrpSpPr>
        <p:grpSpPr>
          <a:xfrm>
            <a:off x="304291" y="304800"/>
            <a:ext cx="6951345" cy="10082530"/>
            <a:chOff x="304291" y="304800"/>
            <a:chExt cx="6951345" cy="10082530"/>
          </a:xfrm>
        </p:grpSpPr>
        <p:sp>
          <p:nvSpPr>
            <p:cNvPr id="14" name="object 14"/>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Lst>
            </a:custGeom>
            <a:ln w="6096">
              <a:solidFill>
                <a:srgbClr val="000000"/>
              </a:solidFill>
            </a:ln>
          </p:spPr>
          <p:txBody>
            <a:bodyPr wrap="square" lIns="0" tIns="0" rIns="0" bIns="0" rtlCol="0"/>
            <a:lstStyle/>
            <a:p>
              <a:endParaRPr/>
            </a:p>
          </p:txBody>
        </p:sp>
        <p:sp>
          <p:nvSpPr>
            <p:cNvPr id="15" name="object 15"/>
            <p:cNvSpPr/>
            <p:nvPr/>
          </p:nvSpPr>
          <p:spPr>
            <a:xfrm>
              <a:off x="1135697" y="5775642"/>
              <a:ext cx="2819400" cy="952500"/>
            </a:xfrm>
            <a:custGeom>
              <a:avLst/>
              <a:gdLst/>
              <a:ahLst/>
              <a:cxnLst/>
              <a:rect l="l" t="t" r="r" b="b"/>
              <a:pathLst>
                <a:path w="2819400" h="952500">
                  <a:moveTo>
                    <a:pt x="2819400" y="952500"/>
                  </a:moveTo>
                  <a:lnTo>
                    <a:pt x="0" y="952500"/>
                  </a:lnTo>
                  <a:lnTo>
                    <a:pt x="0" y="0"/>
                  </a:lnTo>
                  <a:lnTo>
                    <a:pt x="2819400" y="0"/>
                  </a:lnTo>
                  <a:lnTo>
                    <a:pt x="2819400" y="14287"/>
                  </a:lnTo>
                  <a:lnTo>
                    <a:pt x="28575" y="14287"/>
                  </a:lnTo>
                  <a:lnTo>
                    <a:pt x="14287" y="28575"/>
                  </a:lnTo>
                  <a:lnTo>
                    <a:pt x="28575" y="28575"/>
                  </a:lnTo>
                  <a:lnTo>
                    <a:pt x="28575" y="923925"/>
                  </a:lnTo>
                  <a:lnTo>
                    <a:pt x="14287" y="923925"/>
                  </a:lnTo>
                  <a:lnTo>
                    <a:pt x="28575" y="938212"/>
                  </a:lnTo>
                  <a:lnTo>
                    <a:pt x="2819400" y="938212"/>
                  </a:lnTo>
                  <a:lnTo>
                    <a:pt x="2819400" y="952500"/>
                  </a:lnTo>
                  <a:close/>
                </a:path>
                <a:path w="2819400" h="952500">
                  <a:moveTo>
                    <a:pt x="28575" y="28575"/>
                  </a:moveTo>
                  <a:lnTo>
                    <a:pt x="14287" y="28575"/>
                  </a:lnTo>
                  <a:lnTo>
                    <a:pt x="28575" y="14287"/>
                  </a:lnTo>
                  <a:lnTo>
                    <a:pt x="28575" y="28575"/>
                  </a:lnTo>
                  <a:close/>
                </a:path>
                <a:path w="2819400" h="952500">
                  <a:moveTo>
                    <a:pt x="2790825" y="28575"/>
                  </a:moveTo>
                  <a:lnTo>
                    <a:pt x="28575" y="28575"/>
                  </a:lnTo>
                  <a:lnTo>
                    <a:pt x="28575" y="14287"/>
                  </a:lnTo>
                  <a:lnTo>
                    <a:pt x="2790825" y="14287"/>
                  </a:lnTo>
                  <a:lnTo>
                    <a:pt x="2790825" y="28575"/>
                  </a:lnTo>
                  <a:close/>
                </a:path>
                <a:path w="2819400" h="952500">
                  <a:moveTo>
                    <a:pt x="2790825" y="938212"/>
                  </a:moveTo>
                  <a:lnTo>
                    <a:pt x="2790825" y="14287"/>
                  </a:lnTo>
                  <a:lnTo>
                    <a:pt x="2805112" y="28575"/>
                  </a:lnTo>
                  <a:lnTo>
                    <a:pt x="2819400" y="28575"/>
                  </a:lnTo>
                  <a:lnTo>
                    <a:pt x="2819400" y="923925"/>
                  </a:lnTo>
                  <a:lnTo>
                    <a:pt x="2805112" y="923925"/>
                  </a:lnTo>
                  <a:lnTo>
                    <a:pt x="2790825" y="938212"/>
                  </a:lnTo>
                  <a:close/>
                </a:path>
                <a:path w="2819400" h="952500">
                  <a:moveTo>
                    <a:pt x="2819400" y="28575"/>
                  </a:moveTo>
                  <a:lnTo>
                    <a:pt x="2805112" y="28575"/>
                  </a:lnTo>
                  <a:lnTo>
                    <a:pt x="2790825" y="14287"/>
                  </a:lnTo>
                  <a:lnTo>
                    <a:pt x="2819400" y="14287"/>
                  </a:lnTo>
                  <a:lnTo>
                    <a:pt x="2819400" y="28575"/>
                  </a:lnTo>
                  <a:close/>
                </a:path>
                <a:path w="2819400" h="952500">
                  <a:moveTo>
                    <a:pt x="28575" y="938212"/>
                  </a:moveTo>
                  <a:lnTo>
                    <a:pt x="14287" y="923925"/>
                  </a:lnTo>
                  <a:lnTo>
                    <a:pt x="28575" y="923925"/>
                  </a:lnTo>
                  <a:lnTo>
                    <a:pt x="28575" y="938212"/>
                  </a:lnTo>
                  <a:close/>
                </a:path>
                <a:path w="2819400" h="952500">
                  <a:moveTo>
                    <a:pt x="2790825" y="938212"/>
                  </a:moveTo>
                  <a:lnTo>
                    <a:pt x="28575" y="938212"/>
                  </a:lnTo>
                  <a:lnTo>
                    <a:pt x="28575" y="923925"/>
                  </a:lnTo>
                  <a:lnTo>
                    <a:pt x="2790825" y="923925"/>
                  </a:lnTo>
                  <a:lnTo>
                    <a:pt x="2790825" y="938212"/>
                  </a:lnTo>
                  <a:close/>
                </a:path>
                <a:path w="2819400" h="952500">
                  <a:moveTo>
                    <a:pt x="2819400" y="938212"/>
                  </a:moveTo>
                  <a:lnTo>
                    <a:pt x="2790825" y="938212"/>
                  </a:lnTo>
                  <a:lnTo>
                    <a:pt x="2805112" y="923925"/>
                  </a:lnTo>
                  <a:lnTo>
                    <a:pt x="2819400" y="923925"/>
                  </a:lnTo>
                  <a:lnTo>
                    <a:pt x="2819400" y="938212"/>
                  </a:lnTo>
                  <a:close/>
                </a:path>
              </a:pathLst>
            </a:custGeom>
            <a:solidFill>
              <a:srgbClr val="FFC000"/>
            </a:solidFill>
          </p:spPr>
          <p:txBody>
            <a:bodyPr wrap="square" lIns="0" tIns="0" rIns="0" bIns="0" rtlCol="0"/>
            <a:lstStyle/>
            <a:p>
              <a:endParaRPr/>
            </a:p>
          </p:txBody>
        </p:sp>
        <p:sp>
          <p:nvSpPr>
            <p:cNvPr id="16" name="object 16"/>
            <p:cNvSpPr/>
            <p:nvPr/>
          </p:nvSpPr>
          <p:spPr>
            <a:xfrm>
              <a:off x="7252335" y="310896"/>
              <a:ext cx="0" cy="10076180"/>
            </a:xfrm>
            <a:custGeom>
              <a:avLst/>
              <a:gdLst/>
              <a:ahLst/>
              <a:cxnLst/>
              <a:rect l="l" t="t" r="r" b="b"/>
              <a:pathLst>
                <a:path h="10076180">
                  <a:moveTo>
                    <a:pt x="0" y="0"/>
                  </a:moveTo>
                  <a:lnTo>
                    <a:pt x="0" y="10076180"/>
                  </a:lnTo>
                </a:path>
              </a:pathLst>
            </a:custGeom>
            <a:ln w="6096">
              <a:solidFill>
                <a:srgbClr val="000000"/>
              </a:solidFill>
            </a:ln>
          </p:spPr>
          <p:txBody>
            <a:bodyPr wrap="square" lIns="0" tIns="0" rIns="0" bIns="0" rtlCol="0"/>
            <a:lstStyle/>
            <a:p>
              <a:endParaRPr/>
            </a:p>
          </p:txBody>
        </p:sp>
      </p:gr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37</a:t>
            </a:fld>
            <a:endParaRPr dirty="0"/>
          </a:p>
        </p:txBody>
      </p:sp>
      <p:pic>
        <p:nvPicPr>
          <p:cNvPr id="18" name="Picture 17">
            <a:extLst>
              <a:ext uri="{FF2B5EF4-FFF2-40B4-BE49-F238E27FC236}">
                <a16:creationId xmlns:a16="http://schemas.microsoft.com/office/drawing/2014/main" id="{3ECB2F2A-A6E2-483B-B123-1E3CE53EBA1F}"/>
              </a:ext>
            </a:extLst>
          </p:cNvPr>
          <p:cNvPicPr>
            <a:picLocks noChangeAspect="1"/>
          </p:cNvPicPr>
          <p:nvPr/>
        </p:nvPicPr>
        <p:blipFill>
          <a:blip r:embed="rId3"/>
          <a:stretch>
            <a:fillRect/>
          </a:stretch>
        </p:blipFill>
        <p:spPr>
          <a:xfrm>
            <a:off x="1797055" y="8133720"/>
            <a:ext cx="3657596" cy="1844039"/>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0385" y="288289"/>
            <a:ext cx="6659880" cy="2637155"/>
          </a:xfrm>
          <a:custGeom>
            <a:avLst/>
            <a:gdLst/>
            <a:ahLst/>
            <a:cxnLst/>
            <a:rect l="l" t="t" r="r" b="b"/>
            <a:pathLst>
              <a:path w="6659880" h="2637155">
                <a:moveTo>
                  <a:pt x="6659867" y="2329180"/>
                </a:moveTo>
                <a:lnTo>
                  <a:pt x="0" y="2329180"/>
                </a:lnTo>
                <a:lnTo>
                  <a:pt x="0" y="2637155"/>
                </a:lnTo>
                <a:lnTo>
                  <a:pt x="6659867" y="2637155"/>
                </a:lnTo>
                <a:lnTo>
                  <a:pt x="6659867" y="2329180"/>
                </a:lnTo>
                <a:close/>
              </a:path>
              <a:path w="6659880" h="2637155">
                <a:moveTo>
                  <a:pt x="6659867" y="2153920"/>
                </a:moveTo>
                <a:lnTo>
                  <a:pt x="0" y="2153920"/>
                </a:lnTo>
                <a:lnTo>
                  <a:pt x="0" y="2328545"/>
                </a:lnTo>
                <a:lnTo>
                  <a:pt x="6659867" y="2328545"/>
                </a:lnTo>
                <a:lnTo>
                  <a:pt x="6659867" y="2153920"/>
                </a:lnTo>
                <a:close/>
              </a:path>
              <a:path w="6659880" h="2637155">
                <a:moveTo>
                  <a:pt x="6659867" y="1845310"/>
                </a:moveTo>
                <a:lnTo>
                  <a:pt x="0" y="1845310"/>
                </a:lnTo>
                <a:lnTo>
                  <a:pt x="0" y="2153285"/>
                </a:lnTo>
                <a:lnTo>
                  <a:pt x="6659867" y="2153285"/>
                </a:lnTo>
                <a:lnTo>
                  <a:pt x="6659867" y="1845310"/>
                </a:lnTo>
                <a:close/>
              </a:path>
              <a:path w="6659880" h="2637155">
                <a:moveTo>
                  <a:pt x="6659867" y="1670050"/>
                </a:moveTo>
                <a:lnTo>
                  <a:pt x="0" y="1670050"/>
                </a:lnTo>
                <a:lnTo>
                  <a:pt x="0" y="1844675"/>
                </a:lnTo>
                <a:lnTo>
                  <a:pt x="6659867" y="1844675"/>
                </a:lnTo>
                <a:lnTo>
                  <a:pt x="6659867" y="1670050"/>
                </a:lnTo>
                <a:close/>
              </a:path>
              <a:path w="6659880" h="2637155">
                <a:moveTo>
                  <a:pt x="6659867" y="1494790"/>
                </a:moveTo>
                <a:lnTo>
                  <a:pt x="0" y="1494790"/>
                </a:lnTo>
                <a:lnTo>
                  <a:pt x="0" y="1669415"/>
                </a:lnTo>
                <a:lnTo>
                  <a:pt x="6659867" y="1669415"/>
                </a:lnTo>
                <a:lnTo>
                  <a:pt x="6659867" y="1494790"/>
                </a:lnTo>
                <a:close/>
              </a:path>
              <a:path w="6659880" h="2637155">
                <a:moveTo>
                  <a:pt x="6659867" y="1186180"/>
                </a:moveTo>
                <a:lnTo>
                  <a:pt x="0" y="1186180"/>
                </a:lnTo>
                <a:lnTo>
                  <a:pt x="0" y="1494155"/>
                </a:lnTo>
                <a:lnTo>
                  <a:pt x="6659867" y="1494155"/>
                </a:lnTo>
                <a:lnTo>
                  <a:pt x="6659867" y="1186180"/>
                </a:lnTo>
                <a:close/>
              </a:path>
              <a:path w="6659880" h="2637155">
                <a:moveTo>
                  <a:pt x="6659867" y="1010920"/>
                </a:moveTo>
                <a:lnTo>
                  <a:pt x="0" y="1010920"/>
                </a:lnTo>
                <a:lnTo>
                  <a:pt x="0" y="1185545"/>
                </a:lnTo>
                <a:lnTo>
                  <a:pt x="6659867" y="1185545"/>
                </a:lnTo>
                <a:lnTo>
                  <a:pt x="6659867" y="1010920"/>
                </a:lnTo>
                <a:close/>
              </a:path>
              <a:path w="6659880" h="2637155">
                <a:moveTo>
                  <a:pt x="6659867" y="835660"/>
                </a:moveTo>
                <a:lnTo>
                  <a:pt x="0" y="835660"/>
                </a:lnTo>
                <a:lnTo>
                  <a:pt x="0" y="1010285"/>
                </a:lnTo>
                <a:lnTo>
                  <a:pt x="6659867" y="1010285"/>
                </a:lnTo>
                <a:lnTo>
                  <a:pt x="6659867" y="835660"/>
                </a:lnTo>
                <a:close/>
              </a:path>
              <a:path w="6659880" h="2637155">
                <a:moveTo>
                  <a:pt x="6659867" y="0"/>
                </a:moveTo>
                <a:lnTo>
                  <a:pt x="0" y="0"/>
                </a:lnTo>
                <a:lnTo>
                  <a:pt x="0" y="395605"/>
                </a:lnTo>
                <a:lnTo>
                  <a:pt x="0" y="835025"/>
                </a:lnTo>
                <a:lnTo>
                  <a:pt x="6659867" y="835025"/>
                </a:lnTo>
                <a:lnTo>
                  <a:pt x="6659867" y="395605"/>
                </a:lnTo>
                <a:lnTo>
                  <a:pt x="6659867" y="0"/>
                </a:lnTo>
                <a:close/>
              </a:path>
            </a:pathLst>
          </a:custGeom>
          <a:solidFill>
            <a:srgbClr val="FBFBFB"/>
          </a:solidFill>
        </p:spPr>
        <p:txBody>
          <a:bodyPr wrap="square" lIns="0" tIns="0" rIns="0" bIns="0" rtlCol="0"/>
          <a:lstStyle/>
          <a:p>
            <a:endParaRPr/>
          </a:p>
        </p:txBody>
      </p:sp>
      <p:sp>
        <p:nvSpPr>
          <p:cNvPr id="3" name="object 3"/>
          <p:cNvSpPr txBox="1"/>
          <p:nvPr/>
        </p:nvSpPr>
        <p:spPr>
          <a:xfrm>
            <a:off x="528319" y="658368"/>
            <a:ext cx="6708775" cy="2144395"/>
          </a:xfrm>
          <a:prstGeom prst="rect">
            <a:avLst/>
          </a:prstGeom>
        </p:spPr>
        <p:txBody>
          <a:bodyPr vert="horz" wrap="square" lIns="0" tIns="13335" rIns="0" bIns="0" rtlCol="0">
            <a:spAutoFit/>
          </a:bodyPr>
          <a:lstStyle/>
          <a:p>
            <a:pPr marL="12700">
              <a:lnSpc>
                <a:spcPct val="100000"/>
              </a:lnSpc>
              <a:spcBef>
                <a:spcPts val="105"/>
              </a:spcBef>
            </a:pPr>
            <a:r>
              <a:rPr sz="1200" b="1" u="heavy" spc="-5" dirty="0">
                <a:uFill>
                  <a:solidFill>
                    <a:srgbClr val="000000"/>
                  </a:solidFill>
                </a:uFill>
                <a:latin typeface="Times New Roman"/>
                <a:cs typeface="Times New Roman"/>
              </a:rPr>
              <a:t>Types </a:t>
            </a:r>
            <a:r>
              <a:rPr sz="1200" b="1" u="heavy" dirty="0">
                <a:uFill>
                  <a:solidFill>
                    <a:srgbClr val="000000"/>
                  </a:solidFill>
                </a:uFill>
                <a:latin typeface="Times New Roman"/>
                <a:cs typeface="Times New Roman"/>
              </a:rPr>
              <a:t>of </a:t>
            </a:r>
            <a:r>
              <a:rPr sz="1200" b="1" u="heavy" spc="-5" dirty="0">
                <a:uFill>
                  <a:solidFill>
                    <a:srgbClr val="000000"/>
                  </a:solidFill>
                </a:uFill>
                <a:latin typeface="Times New Roman"/>
                <a:cs typeface="Times New Roman"/>
              </a:rPr>
              <a:t>Directories</a:t>
            </a:r>
            <a:r>
              <a:rPr sz="1400" b="1" spc="-5" dirty="0">
                <a:latin typeface="Times New Roman"/>
                <a:cs typeface="Times New Roman"/>
              </a:rPr>
              <a:t>: </a:t>
            </a:r>
            <a:r>
              <a:rPr sz="1400" spc="-5" dirty="0">
                <a:latin typeface="Times New Roman"/>
                <a:cs typeface="Times New Roman"/>
              </a:rPr>
              <a:t>–</a:t>
            </a:r>
            <a:r>
              <a:rPr sz="1200" spc="-5" dirty="0">
                <a:latin typeface="Times New Roman"/>
                <a:cs typeface="Times New Roman"/>
              </a:rPr>
              <a:t>There are basically three types </a:t>
            </a:r>
            <a:r>
              <a:rPr sz="1200" dirty="0">
                <a:latin typeface="Times New Roman"/>
                <a:cs typeface="Times New Roman"/>
              </a:rPr>
              <a:t>of </a:t>
            </a:r>
            <a:r>
              <a:rPr sz="1200" spc="-5" dirty="0">
                <a:latin typeface="Times New Roman"/>
                <a:cs typeface="Times New Roman"/>
              </a:rPr>
              <a:t>Directories</a:t>
            </a:r>
            <a:r>
              <a:rPr sz="1200" spc="65" dirty="0">
                <a:latin typeface="Times New Roman"/>
                <a:cs typeface="Times New Roman"/>
              </a:rPr>
              <a:t> </a:t>
            </a:r>
            <a:r>
              <a:rPr sz="1200" spc="-5" dirty="0">
                <a:latin typeface="Times New Roman"/>
                <a:cs typeface="Times New Roman"/>
              </a:rPr>
              <a:t>Submissions</a:t>
            </a:r>
            <a:endParaRPr sz="1200">
              <a:latin typeface="Times New Roman"/>
              <a:cs typeface="Times New Roman"/>
            </a:endParaRPr>
          </a:p>
          <a:p>
            <a:pPr>
              <a:lnSpc>
                <a:spcPct val="100000"/>
              </a:lnSpc>
              <a:spcBef>
                <a:spcPts val="50"/>
              </a:spcBef>
            </a:pPr>
            <a:endParaRPr sz="1600">
              <a:latin typeface="Times New Roman"/>
              <a:cs typeface="Times New Roman"/>
            </a:endParaRPr>
          </a:p>
          <a:p>
            <a:pPr marL="12700" marR="5080" algn="just">
              <a:lnSpc>
                <a:spcPts val="1380"/>
              </a:lnSpc>
              <a:buFont typeface="Times New Roman"/>
              <a:buAutoNum type="arabicPeriod"/>
              <a:tabLst>
                <a:tab pos="180340" algn="l"/>
              </a:tabLst>
            </a:pPr>
            <a:r>
              <a:rPr sz="1200" b="1" spc="-5" dirty="0">
                <a:latin typeface="Times New Roman"/>
                <a:cs typeface="Times New Roman"/>
              </a:rPr>
              <a:t>Paid </a:t>
            </a:r>
            <a:r>
              <a:rPr sz="1200" b="1" dirty="0">
                <a:latin typeface="Times New Roman"/>
                <a:cs typeface="Times New Roman"/>
              </a:rPr>
              <a:t>or </a:t>
            </a:r>
            <a:r>
              <a:rPr sz="1200" b="1" spc="-5" dirty="0">
                <a:latin typeface="Times New Roman"/>
                <a:cs typeface="Times New Roman"/>
              </a:rPr>
              <a:t>Featured Web Listing: </a:t>
            </a:r>
            <a:r>
              <a:rPr sz="1200" dirty="0">
                <a:latin typeface="Times New Roman"/>
                <a:cs typeface="Times New Roman"/>
              </a:rPr>
              <a:t>– </a:t>
            </a:r>
            <a:r>
              <a:rPr sz="1200" spc="-10" dirty="0">
                <a:latin typeface="Times New Roman"/>
                <a:cs typeface="Times New Roman"/>
              </a:rPr>
              <a:t>In </a:t>
            </a:r>
            <a:r>
              <a:rPr sz="1200" dirty="0">
                <a:latin typeface="Times New Roman"/>
                <a:cs typeface="Times New Roman"/>
              </a:rPr>
              <a:t>this </a:t>
            </a:r>
            <a:r>
              <a:rPr sz="1200" spc="-5" dirty="0">
                <a:latin typeface="Times New Roman"/>
                <a:cs typeface="Times New Roman"/>
              </a:rPr>
              <a:t>type </a:t>
            </a:r>
            <a:r>
              <a:rPr sz="1200" dirty="0">
                <a:latin typeface="Times New Roman"/>
                <a:cs typeface="Times New Roman"/>
              </a:rPr>
              <a:t>of </a:t>
            </a:r>
            <a:r>
              <a:rPr sz="1200" spc="-5" dirty="0">
                <a:latin typeface="Times New Roman"/>
                <a:cs typeface="Times New Roman"/>
              </a:rPr>
              <a:t>Directories Submission </a:t>
            </a:r>
            <a:r>
              <a:rPr sz="1200" dirty="0">
                <a:latin typeface="Times New Roman"/>
                <a:cs typeface="Times New Roman"/>
              </a:rPr>
              <a:t>the </a:t>
            </a:r>
            <a:r>
              <a:rPr sz="1200" spc="-5" dirty="0">
                <a:latin typeface="Times New Roman"/>
                <a:cs typeface="Times New Roman"/>
              </a:rPr>
              <a:t>owner </a:t>
            </a:r>
            <a:r>
              <a:rPr sz="1200" dirty="0">
                <a:latin typeface="Times New Roman"/>
                <a:cs typeface="Times New Roman"/>
              </a:rPr>
              <a:t>of </a:t>
            </a:r>
            <a:r>
              <a:rPr sz="1200" spc="-5" dirty="0">
                <a:latin typeface="Times New Roman"/>
                <a:cs typeface="Times New Roman"/>
              </a:rPr>
              <a:t>Directories Site  Will Charge for Submission and your </a:t>
            </a:r>
            <a:r>
              <a:rPr sz="1200" dirty="0">
                <a:latin typeface="Times New Roman"/>
                <a:cs typeface="Times New Roman"/>
              </a:rPr>
              <a:t>link </a:t>
            </a:r>
            <a:r>
              <a:rPr sz="1200" spc="-5" dirty="0">
                <a:latin typeface="Times New Roman"/>
                <a:cs typeface="Times New Roman"/>
              </a:rPr>
              <a:t>will approved hand </a:t>
            </a:r>
            <a:r>
              <a:rPr sz="1200" dirty="0">
                <a:latin typeface="Times New Roman"/>
                <a:cs typeface="Times New Roman"/>
              </a:rPr>
              <a:t>to </a:t>
            </a:r>
            <a:r>
              <a:rPr sz="1200" spc="-5" dirty="0">
                <a:latin typeface="Times New Roman"/>
                <a:cs typeface="Times New Roman"/>
              </a:rPr>
              <a:t>hand </a:t>
            </a:r>
            <a:r>
              <a:rPr sz="1200" dirty="0">
                <a:latin typeface="Times New Roman"/>
                <a:cs typeface="Times New Roman"/>
              </a:rPr>
              <a:t>or </a:t>
            </a:r>
            <a:r>
              <a:rPr sz="1200" spc="-5" dirty="0">
                <a:latin typeface="Times New Roman"/>
                <a:cs typeface="Times New Roman"/>
              </a:rPr>
              <a:t>within </a:t>
            </a:r>
            <a:r>
              <a:rPr sz="1200" dirty="0">
                <a:latin typeface="Times New Roman"/>
                <a:cs typeface="Times New Roman"/>
              </a:rPr>
              <a:t>24 </a:t>
            </a:r>
            <a:r>
              <a:rPr sz="1200" spc="-5" dirty="0">
                <a:latin typeface="Times New Roman"/>
                <a:cs typeface="Times New Roman"/>
              </a:rPr>
              <a:t>hours you will get fast  back </a:t>
            </a:r>
            <a:r>
              <a:rPr sz="1200" dirty="0">
                <a:latin typeface="Times New Roman"/>
                <a:cs typeface="Times New Roman"/>
              </a:rPr>
              <a:t>links </a:t>
            </a:r>
            <a:r>
              <a:rPr sz="1200" spc="-5" dirty="0">
                <a:latin typeface="Times New Roman"/>
                <a:cs typeface="Times New Roman"/>
              </a:rPr>
              <a:t>from </a:t>
            </a:r>
            <a:r>
              <a:rPr sz="1200" dirty="0">
                <a:latin typeface="Times New Roman"/>
                <a:cs typeface="Times New Roman"/>
              </a:rPr>
              <a:t>this </a:t>
            </a:r>
            <a:r>
              <a:rPr sz="1200" spc="-5" dirty="0">
                <a:latin typeface="Times New Roman"/>
                <a:cs typeface="Times New Roman"/>
              </a:rPr>
              <a:t>type </a:t>
            </a:r>
            <a:r>
              <a:rPr sz="1200" dirty="0">
                <a:latin typeface="Times New Roman"/>
                <a:cs typeface="Times New Roman"/>
              </a:rPr>
              <a:t>of submission. Some </a:t>
            </a:r>
            <a:r>
              <a:rPr sz="1200" spc="-5" dirty="0">
                <a:latin typeface="Times New Roman"/>
                <a:cs typeface="Times New Roman"/>
              </a:rPr>
              <a:t>sites offer </a:t>
            </a:r>
            <a:r>
              <a:rPr sz="1200" dirty="0">
                <a:latin typeface="Times New Roman"/>
                <a:cs typeface="Times New Roman"/>
              </a:rPr>
              <a:t>this </a:t>
            </a:r>
            <a:r>
              <a:rPr sz="1200" spc="-5" dirty="0">
                <a:latin typeface="Times New Roman"/>
                <a:cs typeface="Times New Roman"/>
              </a:rPr>
              <a:t>package for yearly </a:t>
            </a:r>
            <a:r>
              <a:rPr sz="1200" dirty="0">
                <a:latin typeface="Times New Roman"/>
                <a:cs typeface="Times New Roman"/>
              </a:rPr>
              <a:t>or</a:t>
            </a:r>
            <a:r>
              <a:rPr sz="1200" spc="25" dirty="0">
                <a:latin typeface="Times New Roman"/>
                <a:cs typeface="Times New Roman"/>
              </a:rPr>
              <a:t> </a:t>
            </a:r>
            <a:r>
              <a:rPr sz="1200" spc="-5" dirty="0">
                <a:latin typeface="Times New Roman"/>
                <a:cs typeface="Times New Roman"/>
              </a:rPr>
              <a:t>lifetime.</a:t>
            </a:r>
            <a:endParaRPr sz="1200">
              <a:latin typeface="Times New Roman"/>
              <a:cs typeface="Times New Roman"/>
            </a:endParaRPr>
          </a:p>
          <a:p>
            <a:pPr marL="12700" marR="6350" algn="just">
              <a:lnSpc>
                <a:spcPts val="1380"/>
              </a:lnSpc>
              <a:spcBef>
                <a:spcPts val="1055"/>
              </a:spcBef>
              <a:buFont typeface="Times New Roman"/>
              <a:buAutoNum type="arabicPeriod"/>
              <a:tabLst>
                <a:tab pos="182245" algn="l"/>
              </a:tabLst>
            </a:pPr>
            <a:r>
              <a:rPr sz="1200" b="1" spc="-5" dirty="0">
                <a:latin typeface="Times New Roman"/>
                <a:cs typeface="Times New Roman"/>
              </a:rPr>
              <a:t>Free </a:t>
            </a:r>
            <a:r>
              <a:rPr sz="1200" b="1" dirty="0">
                <a:latin typeface="Times New Roman"/>
                <a:cs typeface="Times New Roman"/>
              </a:rPr>
              <a:t>or </a:t>
            </a:r>
            <a:r>
              <a:rPr sz="1200" b="1" spc="-5" dirty="0">
                <a:latin typeface="Times New Roman"/>
                <a:cs typeface="Times New Roman"/>
              </a:rPr>
              <a:t>Regular Web Listing</a:t>
            </a:r>
            <a:r>
              <a:rPr sz="1200" spc="-5" dirty="0">
                <a:latin typeface="Times New Roman"/>
                <a:cs typeface="Times New Roman"/>
              </a:rPr>
              <a:t>: </a:t>
            </a:r>
            <a:r>
              <a:rPr sz="1200" dirty="0">
                <a:latin typeface="Times New Roman"/>
                <a:cs typeface="Times New Roman"/>
              </a:rPr>
              <a:t>– </a:t>
            </a:r>
            <a:r>
              <a:rPr sz="1200" spc="-10" dirty="0">
                <a:latin typeface="Times New Roman"/>
                <a:cs typeface="Times New Roman"/>
              </a:rPr>
              <a:t>It </a:t>
            </a:r>
            <a:r>
              <a:rPr sz="1200" dirty="0">
                <a:latin typeface="Times New Roman"/>
                <a:cs typeface="Times New Roman"/>
              </a:rPr>
              <a:t>is </a:t>
            </a:r>
            <a:r>
              <a:rPr sz="1200" spc="-5" dirty="0">
                <a:latin typeface="Times New Roman"/>
                <a:cs typeface="Times New Roman"/>
              </a:rPr>
              <a:t>free for Directory Submission </a:t>
            </a:r>
            <a:r>
              <a:rPr sz="1200" dirty="0">
                <a:latin typeface="Times New Roman"/>
                <a:cs typeface="Times New Roman"/>
              </a:rPr>
              <a:t>no one </a:t>
            </a:r>
            <a:r>
              <a:rPr sz="1200" spc="-5" dirty="0">
                <a:latin typeface="Times New Roman"/>
                <a:cs typeface="Times New Roman"/>
              </a:rPr>
              <a:t>charge for free </a:t>
            </a:r>
            <a:r>
              <a:rPr sz="1200" dirty="0">
                <a:latin typeface="Times New Roman"/>
                <a:cs typeface="Times New Roman"/>
              </a:rPr>
              <a:t>or </a:t>
            </a:r>
            <a:r>
              <a:rPr sz="1200" spc="-5" dirty="0">
                <a:latin typeface="Times New Roman"/>
                <a:cs typeface="Times New Roman"/>
              </a:rPr>
              <a:t>regular  submission </a:t>
            </a:r>
            <a:r>
              <a:rPr sz="1200" dirty="0">
                <a:latin typeface="Times New Roman"/>
                <a:cs typeface="Times New Roman"/>
              </a:rPr>
              <a:t>but </a:t>
            </a:r>
            <a:r>
              <a:rPr sz="1200" spc="-5" dirty="0">
                <a:latin typeface="Times New Roman"/>
                <a:cs typeface="Times New Roman"/>
              </a:rPr>
              <a:t>there </a:t>
            </a:r>
            <a:r>
              <a:rPr sz="1200" dirty="0">
                <a:latin typeface="Times New Roman"/>
                <a:cs typeface="Times New Roman"/>
              </a:rPr>
              <a:t>is no </a:t>
            </a:r>
            <a:r>
              <a:rPr sz="1200" spc="-5" dirty="0">
                <a:latin typeface="Times New Roman"/>
                <a:cs typeface="Times New Roman"/>
              </a:rPr>
              <a:t>guarantee for getting approved your </a:t>
            </a:r>
            <a:r>
              <a:rPr sz="1200" dirty="0">
                <a:latin typeface="Times New Roman"/>
                <a:cs typeface="Times New Roman"/>
              </a:rPr>
              <a:t>link by </a:t>
            </a:r>
            <a:r>
              <a:rPr sz="1200" spc="-5" dirty="0">
                <a:latin typeface="Times New Roman"/>
                <a:cs typeface="Times New Roman"/>
              </a:rPr>
              <a:t>Administrator and </a:t>
            </a:r>
            <a:r>
              <a:rPr sz="1200" dirty="0">
                <a:latin typeface="Times New Roman"/>
                <a:cs typeface="Times New Roman"/>
              </a:rPr>
              <a:t>it </a:t>
            </a:r>
            <a:r>
              <a:rPr sz="1200" spc="-5" dirty="0">
                <a:latin typeface="Times New Roman"/>
                <a:cs typeface="Times New Roman"/>
              </a:rPr>
              <a:t>will take </a:t>
            </a:r>
            <a:r>
              <a:rPr sz="1200" dirty="0">
                <a:latin typeface="Times New Roman"/>
                <a:cs typeface="Times New Roman"/>
              </a:rPr>
              <a:t>lots of  </a:t>
            </a:r>
            <a:r>
              <a:rPr sz="1200" spc="-5" dirty="0">
                <a:latin typeface="Times New Roman"/>
                <a:cs typeface="Times New Roman"/>
              </a:rPr>
              <a:t>time.</a:t>
            </a:r>
            <a:endParaRPr sz="1200">
              <a:latin typeface="Times New Roman"/>
              <a:cs typeface="Times New Roman"/>
            </a:endParaRPr>
          </a:p>
          <a:p>
            <a:pPr marL="12700" marR="11430" algn="just">
              <a:lnSpc>
                <a:spcPts val="1380"/>
              </a:lnSpc>
              <a:spcBef>
                <a:spcPts val="1045"/>
              </a:spcBef>
              <a:buFont typeface="Times New Roman"/>
              <a:buAutoNum type="arabicPeriod"/>
              <a:tabLst>
                <a:tab pos="191135" algn="l"/>
              </a:tabLst>
            </a:pPr>
            <a:r>
              <a:rPr sz="1200" b="1" spc="-5" dirty="0">
                <a:latin typeface="Times New Roman"/>
                <a:cs typeface="Times New Roman"/>
              </a:rPr>
              <a:t>Reciprocal Regular Web Listing</a:t>
            </a:r>
            <a:r>
              <a:rPr sz="1200" spc="-5" dirty="0">
                <a:latin typeface="Times New Roman"/>
                <a:cs typeface="Times New Roman"/>
              </a:rPr>
              <a:t>: </a:t>
            </a:r>
            <a:r>
              <a:rPr sz="1200" dirty="0">
                <a:latin typeface="Times New Roman"/>
                <a:cs typeface="Times New Roman"/>
              </a:rPr>
              <a:t>– </a:t>
            </a:r>
            <a:r>
              <a:rPr sz="1200" spc="-10" dirty="0">
                <a:latin typeface="Times New Roman"/>
                <a:cs typeface="Times New Roman"/>
              </a:rPr>
              <a:t>In </a:t>
            </a:r>
            <a:r>
              <a:rPr sz="1200" dirty="0">
                <a:latin typeface="Times New Roman"/>
                <a:cs typeface="Times New Roman"/>
              </a:rPr>
              <a:t>this a </a:t>
            </a:r>
            <a:r>
              <a:rPr sz="1200" spc="-5" dirty="0">
                <a:latin typeface="Times New Roman"/>
                <a:cs typeface="Times New Roman"/>
              </a:rPr>
              <a:t>reciprocal </a:t>
            </a:r>
            <a:r>
              <a:rPr sz="1200" dirty="0">
                <a:latin typeface="Times New Roman"/>
                <a:cs typeface="Times New Roman"/>
              </a:rPr>
              <a:t>link must be submit to </a:t>
            </a:r>
            <a:r>
              <a:rPr sz="1200" spc="-5" dirty="0">
                <a:latin typeface="Times New Roman"/>
                <a:cs typeface="Times New Roman"/>
              </a:rPr>
              <a:t>your </a:t>
            </a:r>
            <a:r>
              <a:rPr sz="1200" dirty="0">
                <a:latin typeface="Times New Roman"/>
                <a:cs typeface="Times New Roman"/>
              </a:rPr>
              <a:t>site </a:t>
            </a:r>
            <a:r>
              <a:rPr sz="1200" spc="-5" dirty="0">
                <a:latin typeface="Times New Roman"/>
                <a:cs typeface="Times New Roman"/>
              </a:rPr>
              <a:t>when you  activate Directory Link then Directory administrator will approve your</a:t>
            </a:r>
            <a:r>
              <a:rPr sz="1200" spc="85" dirty="0">
                <a:latin typeface="Times New Roman"/>
                <a:cs typeface="Times New Roman"/>
              </a:rPr>
              <a:t> </a:t>
            </a:r>
            <a:r>
              <a:rPr sz="1200" dirty="0">
                <a:latin typeface="Times New Roman"/>
                <a:cs typeface="Times New Roman"/>
              </a:rPr>
              <a:t>link.</a:t>
            </a:r>
            <a:endParaRPr sz="1200">
              <a:latin typeface="Times New Roman"/>
              <a:cs typeface="Times New Roman"/>
            </a:endParaRPr>
          </a:p>
        </p:txBody>
      </p:sp>
      <p:grpSp>
        <p:nvGrpSpPr>
          <p:cNvPr id="4" name="object 4"/>
          <p:cNvGrpSpPr/>
          <p:nvPr/>
        </p:nvGrpSpPr>
        <p:grpSpPr>
          <a:xfrm>
            <a:off x="540384" y="2926080"/>
            <a:ext cx="6659880" cy="2870200"/>
            <a:chOff x="540384" y="2926080"/>
            <a:chExt cx="6659880" cy="2870200"/>
          </a:xfrm>
        </p:grpSpPr>
        <p:sp>
          <p:nvSpPr>
            <p:cNvPr id="5" name="object 5"/>
            <p:cNvSpPr/>
            <p:nvPr/>
          </p:nvSpPr>
          <p:spPr>
            <a:xfrm>
              <a:off x="540384" y="2926080"/>
              <a:ext cx="6659880" cy="2694940"/>
            </a:xfrm>
            <a:custGeom>
              <a:avLst/>
              <a:gdLst/>
              <a:ahLst/>
              <a:cxnLst/>
              <a:rect l="l" t="t" r="r" b="b"/>
              <a:pathLst>
                <a:path w="6659880" h="2694940">
                  <a:moveTo>
                    <a:pt x="6659880" y="2694940"/>
                  </a:moveTo>
                  <a:lnTo>
                    <a:pt x="0" y="2694940"/>
                  </a:lnTo>
                  <a:lnTo>
                    <a:pt x="0" y="0"/>
                  </a:lnTo>
                  <a:lnTo>
                    <a:pt x="6659880" y="0"/>
                  </a:lnTo>
                  <a:lnTo>
                    <a:pt x="6659880" y="2694940"/>
                  </a:lnTo>
                  <a:close/>
                </a:path>
              </a:pathLst>
            </a:custGeom>
            <a:solidFill>
              <a:srgbClr val="FBFBFB"/>
            </a:solidFill>
          </p:spPr>
          <p:txBody>
            <a:bodyPr wrap="square" lIns="0" tIns="0" rIns="0" bIns="0" rtlCol="0"/>
            <a:lstStyle/>
            <a:p>
              <a:endParaRPr/>
            </a:p>
          </p:txBody>
        </p:sp>
        <p:sp>
          <p:nvSpPr>
            <p:cNvPr id="6" name="object 6"/>
            <p:cNvSpPr/>
            <p:nvPr/>
          </p:nvSpPr>
          <p:spPr>
            <a:xfrm>
              <a:off x="541019" y="2926080"/>
              <a:ext cx="3162300" cy="2532888"/>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40384" y="5621655"/>
              <a:ext cx="6659880" cy="174625"/>
            </a:xfrm>
            <a:custGeom>
              <a:avLst/>
              <a:gdLst/>
              <a:ahLst/>
              <a:cxnLst/>
              <a:rect l="l" t="t" r="r" b="b"/>
              <a:pathLst>
                <a:path w="6659880" h="174625">
                  <a:moveTo>
                    <a:pt x="6659880" y="174625"/>
                  </a:moveTo>
                  <a:lnTo>
                    <a:pt x="0" y="174625"/>
                  </a:lnTo>
                  <a:lnTo>
                    <a:pt x="0" y="0"/>
                  </a:lnTo>
                  <a:lnTo>
                    <a:pt x="6659880" y="0"/>
                  </a:lnTo>
                  <a:lnTo>
                    <a:pt x="6659880" y="174625"/>
                  </a:lnTo>
                  <a:close/>
                </a:path>
              </a:pathLst>
            </a:custGeom>
            <a:solidFill>
              <a:srgbClr val="FBFBFB"/>
            </a:solidFill>
          </p:spPr>
          <p:txBody>
            <a:bodyPr wrap="square" lIns="0" tIns="0" rIns="0" bIns="0" rtlCol="0"/>
            <a:lstStyle/>
            <a:p>
              <a:endParaRPr/>
            </a:p>
          </p:txBody>
        </p:sp>
      </p:grpSp>
      <p:sp>
        <p:nvSpPr>
          <p:cNvPr id="8" name="object 8"/>
          <p:cNvSpPr txBox="1"/>
          <p:nvPr/>
        </p:nvSpPr>
        <p:spPr>
          <a:xfrm>
            <a:off x="528319" y="5599303"/>
            <a:ext cx="2428875" cy="208279"/>
          </a:xfrm>
          <a:prstGeom prst="rect">
            <a:avLst/>
          </a:prstGeom>
        </p:spPr>
        <p:txBody>
          <a:bodyPr vert="horz" wrap="square" lIns="0" tIns="12700" rIns="0" bIns="0" rtlCol="0">
            <a:spAutoFit/>
          </a:bodyPr>
          <a:lstStyle/>
          <a:p>
            <a:pPr marL="12700">
              <a:lnSpc>
                <a:spcPct val="100000"/>
              </a:lnSpc>
              <a:spcBef>
                <a:spcPts val="100"/>
              </a:spcBef>
            </a:pPr>
            <a:r>
              <a:rPr sz="1200" b="1" u="heavy" spc="-5" dirty="0">
                <a:uFill>
                  <a:solidFill>
                    <a:srgbClr val="000000"/>
                  </a:solidFill>
                </a:uFill>
                <a:latin typeface="Times New Roman"/>
                <a:cs typeface="Times New Roman"/>
              </a:rPr>
              <a:t>Types </a:t>
            </a:r>
            <a:r>
              <a:rPr sz="1200" b="1" u="heavy" dirty="0">
                <a:uFill>
                  <a:solidFill>
                    <a:srgbClr val="000000"/>
                  </a:solidFill>
                </a:uFill>
                <a:latin typeface="Times New Roman"/>
                <a:cs typeface="Times New Roman"/>
              </a:rPr>
              <a:t>of </a:t>
            </a:r>
            <a:r>
              <a:rPr sz="1200" b="1" u="heavy" spc="-5" dirty="0">
                <a:uFill>
                  <a:solidFill>
                    <a:srgbClr val="000000"/>
                  </a:solidFill>
                </a:uFill>
                <a:latin typeface="Times New Roman"/>
                <a:cs typeface="Times New Roman"/>
              </a:rPr>
              <a:t>Directory Submission</a:t>
            </a:r>
            <a:r>
              <a:rPr sz="1200" b="1" u="heavy" spc="-25" dirty="0">
                <a:uFill>
                  <a:solidFill>
                    <a:srgbClr val="000000"/>
                  </a:solidFill>
                </a:uFill>
                <a:latin typeface="Times New Roman"/>
                <a:cs typeface="Times New Roman"/>
              </a:rPr>
              <a:t> </a:t>
            </a:r>
            <a:r>
              <a:rPr sz="1200" b="1" u="heavy" dirty="0">
                <a:uFill>
                  <a:solidFill>
                    <a:srgbClr val="000000"/>
                  </a:solidFill>
                </a:uFill>
                <a:latin typeface="Times New Roman"/>
                <a:cs typeface="Times New Roman"/>
              </a:rPr>
              <a:t>Ways</a:t>
            </a:r>
            <a:endParaRPr sz="1200">
              <a:latin typeface="Times New Roman"/>
              <a:cs typeface="Times New Roman"/>
            </a:endParaRPr>
          </a:p>
        </p:txBody>
      </p:sp>
      <p:sp>
        <p:nvSpPr>
          <p:cNvPr id="9" name="object 9"/>
          <p:cNvSpPr txBox="1"/>
          <p:nvPr/>
        </p:nvSpPr>
        <p:spPr>
          <a:xfrm>
            <a:off x="445134" y="5974715"/>
            <a:ext cx="6793230" cy="1103630"/>
          </a:xfrm>
          <a:prstGeom prst="rect">
            <a:avLst/>
          </a:prstGeom>
          <a:solidFill>
            <a:srgbClr val="FBFBFB"/>
          </a:solidFill>
        </p:spPr>
        <p:txBody>
          <a:bodyPr vert="horz" wrap="square" lIns="0" tIns="1270" rIns="0" bIns="0" rtlCol="0">
            <a:spAutoFit/>
          </a:bodyPr>
          <a:lstStyle/>
          <a:p>
            <a:pPr marL="227965" indent="-228600" algn="just">
              <a:lnSpc>
                <a:spcPts val="1380"/>
              </a:lnSpc>
              <a:spcBef>
                <a:spcPts val="10"/>
              </a:spcBef>
              <a:buFont typeface="Times New Roman"/>
              <a:buAutoNum type="arabicPeriod"/>
              <a:tabLst>
                <a:tab pos="552450" algn="l"/>
                <a:tab pos="553085" algn="l"/>
              </a:tabLst>
            </a:pPr>
            <a:r>
              <a:rPr dirty="0"/>
              <a:t>	</a:t>
            </a:r>
            <a:r>
              <a:rPr sz="1200" b="1" spc="-5" dirty="0">
                <a:latin typeface="Times New Roman"/>
                <a:cs typeface="Times New Roman"/>
              </a:rPr>
              <a:t>Automated Directory Submission: </a:t>
            </a:r>
            <a:r>
              <a:rPr sz="1200" dirty="0">
                <a:latin typeface="Times New Roman"/>
                <a:cs typeface="Times New Roman"/>
              </a:rPr>
              <a:t>– </a:t>
            </a:r>
            <a:r>
              <a:rPr sz="1200" spc="-10" dirty="0">
                <a:latin typeface="Times New Roman"/>
                <a:cs typeface="Times New Roman"/>
              </a:rPr>
              <a:t>In </a:t>
            </a:r>
            <a:r>
              <a:rPr sz="1200" dirty="0">
                <a:latin typeface="Times New Roman"/>
                <a:cs typeface="Times New Roman"/>
              </a:rPr>
              <a:t>this </a:t>
            </a:r>
            <a:r>
              <a:rPr sz="1200" spc="-5" dirty="0">
                <a:latin typeface="Times New Roman"/>
                <a:cs typeface="Times New Roman"/>
              </a:rPr>
              <a:t>way </a:t>
            </a:r>
            <a:r>
              <a:rPr sz="1200" dirty="0">
                <a:latin typeface="Times New Roman"/>
                <a:cs typeface="Times New Roman"/>
              </a:rPr>
              <a:t>of submission </a:t>
            </a:r>
            <a:r>
              <a:rPr sz="1200" spc="-5" dirty="0">
                <a:latin typeface="Times New Roman"/>
                <a:cs typeface="Times New Roman"/>
              </a:rPr>
              <a:t>many software and </a:t>
            </a:r>
            <a:r>
              <a:rPr sz="1200" dirty="0">
                <a:latin typeface="Times New Roman"/>
                <a:cs typeface="Times New Roman"/>
              </a:rPr>
              <a:t>tools </a:t>
            </a:r>
            <a:r>
              <a:rPr sz="1200" spc="-5" dirty="0">
                <a:latin typeface="Times New Roman"/>
                <a:cs typeface="Times New Roman"/>
              </a:rPr>
              <a:t>are used </a:t>
            </a:r>
            <a:r>
              <a:rPr sz="1200" dirty="0">
                <a:latin typeface="Times New Roman"/>
                <a:cs typeface="Times New Roman"/>
              </a:rPr>
              <a:t>to  submit </a:t>
            </a:r>
            <a:r>
              <a:rPr sz="1200" spc="-5" dirty="0">
                <a:latin typeface="Times New Roman"/>
                <a:cs typeface="Times New Roman"/>
              </a:rPr>
              <a:t>directories </a:t>
            </a:r>
            <a:r>
              <a:rPr sz="1200" dirty="0">
                <a:latin typeface="Times New Roman"/>
                <a:cs typeface="Times New Roman"/>
              </a:rPr>
              <a:t>it </a:t>
            </a:r>
            <a:r>
              <a:rPr sz="1200" spc="-5" dirty="0">
                <a:latin typeface="Times New Roman"/>
                <a:cs typeface="Times New Roman"/>
              </a:rPr>
              <a:t>will save </a:t>
            </a:r>
            <a:r>
              <a:rPr sz="1200" dirty="0">
                <a:latin typeface="Times New Roman"/>
                <a:cs typeface="Times New Roman"/>
              </a:rPr>
              <a:t>time </a:t>
            </a:r>
            <a:r>
              <a:rPr sz="1200" spc="-5" dirty="0">
                <a:latin typeface="Times New Roman"/>
                <a:cs typeface="Times New Roman"/>
              </a:rPr>
              <a:t>and with </a:t>
            </a:r>
            <a:r>
              <a:rPr sz="1200" dirty="0">
                <a:latin typeface="Times New Roman"/>
                <a:cs typeface="Times New Roman"/>
              </a:rPr>
              <a:t>the </a:t>
            </a:r>
            <a:r>
              <a:rPr sz="1200" spc="-5" dirty="0">
                <a:latin typeface="Times New Roman"/>
                <a:cs typeface="Times New Roman"/>
              </a:rPr>
              <a:t>help </a:t>
            </a:r>
            <a:r>
              <a:rPr sz="1200" dirty="0">
                <a:latin typeface="Times New Roman"/>
                <a:cs typeface="Times New Roman"/>
              </a:rPr>
              <a:t>of </a:t>
            </a:r>
            <a:r>
              <a:rPr sz="1200" spc="-5" dirty="0">
                <a:latin typeface="Times New Roman"/>
                <a:cs typeface="Times New Roman"/>
              </a:rPr>
              <a:t>automated huge amount </a:t>
            </a:r>
            <a:r>
              <a:rPr sz="1200" dirty="0">
                <a:latin typeface="Times New Roman"/>
                <a:cs typeface="Times New Roman"/>
              </a:rPr>
              <a:t>of submission done in  </a:t>
            </a:r>
            <a:r>
              <a:rPr sz="1200" spc="-5" dirty="0">
                <a:latin typeface="Times New Roman"/>
                <a:cs typeface="Times New Roman"/>
              </a:rPr>
              <a:t>short time.</a:t>
            </a:r>
            <a:endParaRPr sz="1200">
              <a:latin typeface="Times New Roman"/>
              <a:cs typeface="Times New Roman"/>
            </a:endParaRPr>
          </a:p>
          <a:p>
            <a:pPr marL="95885" algn="just">
              <a:lnSpc>
                <a:spcPts val="1380"/>
              </a:lnSpc>
              <a:spcBef>
                <a:spcPts val="190"/>
              </a:spcBef>
              <a:buSzPct val="116666"/>
              <a:buFont typeface="Times New Roman"/>
              <a:buAutoNum type="arabicPeriod"/>
              <a:tabLst>
                <a:tab pos="553085" algn="l"/>
              </a:tabLst>
            </a:pPr>
            <a:r>
              <a:rPr sz="1200" b="1" spc="-5" dirty="0">
                <a:latin typeface="Times New Roman"/>
                <a:cs typeface="Times New Roman"/>
              </a:rPr>
              <a:t>Manually Directory Submission: </a:t>
            </a:r>
            <a:r>
              <a:rPr sz="1200" dirty="0">
                <a:latin typeface="Times New Roman"/>
                <a:cs typeface="Times New Roman"/>
              </a:rPr>
              <a:t>– </a:t>
            </a:r>
            <a:r>
              <a:rPr sz="1200" spc="-10" dirty="0">
                <a:latin typeface="Times New Roman"/>
                <a:cs typeface="Times New Roman"/>
              </a:rPr>
              <a:t>It </a:t>
            </a:r>
            <a:r>
              <a:rPr sz="1200" dirty="0">
                <a:latin typeface="Times New Roman"/>
                <a:cs typeface="Times New Roman"/>
              </a:rPr>
              <a:t>is done by </a:t>
            </a:r>
            <a:r>
              <a:rPr sz="1200" spc="-5" dirty="0">
                <a:latin typeface="Times New Roman"/>
                <a:cs typeface="Times New Roman"/>
              </a:rPr>
              <a:t>manually and </a:t>
            </a:r>
            <a:r>
              <a:rPr sz="1200" dirty="0">
                <a:latin typeface="Times New Roman"/>
                <a:cs typeface="Times New Roman"/>
              </a:rPr>
              <a:t>it </a:t>
            </a:r>
            <a:r>
              <a:rPr sz="1200" spc="-5" dirty="0">
                <a:latin typeface="Times New Roman"/>
                <a:cs typeface="Times New Roman"/>
              </a:rPr>
              <a:t>will take </a:t>
            </a:r>
            <a:r>
              <a:rPr sz="1200" dirty="0">
                <a:latin typeface="Times New Roman"/>
                <a:cs typeface="Times New Roman"/>
              </a:rPr>
              <a:t>lots of time to do  </a:t>
            </a:r>
            <a:r>
              <a:rPr sz="1200" spc="-5" dirty="0">
                <a:latin typeface="Times New Roman"/>
                <a:cs typeface="Times New Roman"/>
              </a:rPr>
              <a:t>directory </a:t>
            </a:r>
            <a:r>
              <a:rPr sz="1200" dirty="0">
                <a:latin typeface="Times New Roman"/>
                <a:cs typeface="Times New Roman"/>
              </a:rPr>
              <a:t>submissions.</a:t>
            </a:r>
            <a:endParaRPr sz="1200">
              <a:latin typeface="Times New Roman"/>
              <a:cs typeface="Times New Roman"/>
            </a:endParaRPr>
          </a:p>
          <a:p>
            <a:pPr marL="553085" marR="21590" indent="-457200" algn="just">
              <a:lnSpc>
                <a:spcPts val="1565"/>
              </a:lnSpc>
              <a:buFont typeface="Times New Roman"/>
              <a:buAutoNum type="arabicPeriod"/>
              <a:tabLst>
                <a:tab pos="553085" algn="l"/>
              </a:tabLst>
            </a:pPr>
            <a:r>
              <a:rPr sz="1400" b="1" u="heavy" spc="-5" dirty="0">
                <a:uFill>
                  <a:solidFill>
                    <a:srgbClr val="000000"/>
                  </a:solidFill>
                </a:uFill>
                <a:latin typeface="Times New Roman"/>
                <a:cs typeface="Times New Roman"/>
              </a:rPr>
              <a:t>Process </a:t>
            </a:r>
            <a:r>
              <a:rPr sz="1400" b="1" u="heavy" dirty="0">
                <a:uFill>
                  <a:solidFill>
                    <a:srgbClr val="000000"/>
                  </a:solidFill>
                </a:uFill>
                <a:latin typeface="Times New Roman"/>
                <a:cs typeface="Times New Roman"/>
              </a:rPr>
              <a:t>of </a:t>
            </a:r>
            <a:r>
              <a:rPr sz="1400" b="1" u="heavy" spc="-5" dirty="0">
                <a:uFill>
                  <a:solidFill>
                    <a:srgbClr val="000000"/>
                  </a:solidFill>
                </a:uFill>
                <a:latin typeface="Times New Roman"/>
                <a:cs typeface="Times New Roman"/>
              </a:rPr>
              <a:t>Directories</a:t>
            </a:r>
            <a:r>
              <a:rPr sz="1400" b="1" u="heavy" spc="-35"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Submissions</a:t>
            </a:r>
            <a:endParaRPr sz="1400">
              <a:latin typeface="Times New Roman"/>
              <a:cs typeface="Times New Roman"/>
            </a:endParaRPr>
          </a:p>
        </p:txBody>
      </p:sp>
      <p:sp>
        <p:nvSpPr>
          <p:cNvPr id="10" name="object 10"/>
          <p:cNvSpPr txBox="1"/>
          <p:nvPr/>
        </p:nvSpPr>
        <p:spPr>
          <a:xfrm>
            <a:off x="768984" y="7256780"/>
            <a:ext cx="6431280" cy="2014855"/>
          </a:xfrm>
          <a:prstGeom prst="rect">
            <a:avLst/>
          </a:prstGeom>
          <a:solidFill>
            <a:srgbClr val="FBFBFB"/>
          </a:solidFill>
        </p:spPr>
        <p:txBody>
          <a:bodyPr vert="horz" wrap="square" lIns="0" tIns="0" rIns="0" bIns="0" rtlCol="0">
            <a:spAutoFit/>
          </a:bodyPr>
          <a:lstStyle/>
          <a:p>
            <a:pPr marL="229235" indent="-228600">
              <a:lnSpc>
                <a:spcPts val="1335"/>
              </a:lnSpc>
              <a:buAutoNum type="arabicPeriod"/>
              <a:tabLst>
                <a:tab pos="229235" algn="l"/>
              </a:tabLst>
            </a:pPr>
            <a:r>
              <a:rPr sz="1200" spc="-5" dirty="0">
                <a:latin typeface="Times New Roman"/>
                <a:cs typeface="Times New Roman"/>
              </a:rPr>
              <a:t>Open </a:t>
            </a:r>
            <a:r>
              <a:rPr sz="1200" dirty="0">
                <a:latin typeface="Times New Roman"/>
                <a:cs typeface="Times New Roman"/>
              </a:rPr>
              <a:t>a </a:t>
            </a:r>
            <a:r>
              <a:rPr sz="1200" spc="-5" dirty="0">
                <a:latin typeface="Times New Roman"/>
                <a:cs typeface="Times New Roman"/>
              </a:rPr>
              <a:t>Directory</a:t>
            </a:r>
            <a:r>
              <a:rPr sz="1200" spc="-60" dirty="0">
                <a:latin typeface="Times New Roman"/>
                <a:cs typeface="Times New Roman"/>
              </a:rPr>
              <a:t> </a:t>
            </a:r>
            <a:r>
              <a:rPr sz="1200" dirty="0">
                <a:latin typeface="Times New Roman"/>
                <a:cs typeface="Times New Roman"/>
              </a:rPr>
              <a:t>Site</a:t>
            </a:r>
            <a:endParaRPr sz="1200">
              <a:latin typeface="Times New Roman"/>
              <a:cs typeface="Times New Roman"/>
            </a:endParaRPr>
          </a:p>
          <a:p>
            <a:pPr marL="229235" indent="-228600">
              <a:lnSpc>
                <a:spcPts val="1380"/>
              </a:lnSpc>
              <a:buAutoNum type="arabicPeriod"/>
              <a:tabLst>
                <a:tab pos="229235" algn="l"/>
              </a:tabLst>
            </a:pPr>
            <a:r>
              <a:rPr sz="1200" spc="-5" dirty="0">
                <a:latin typeface="Times New Roman"/>
                <a:cs typeface="Times New Roman"/>
              </a:rPr>
              <a:t>Click </a:t>
            </a:r>
            <a:r>
              <a:rPr sz="1200" dirty="0">
                <a:latin typeface="Times New Roman"/>
                <a:cs typeface="Times New Roman"/>
              </a:rPr>
              <a:t>on Submit</a:t>
            </a:r>
            <a:r>
              <a:rPr sz="1200" spc="-90" dirty="0">
                <a:latin typeface="Times New Roman"/>
                <a:cs typeface="Times New Roman"/>
              </a:rPr>
              <a:t> </a:t>
            </a:r>
            <a:r>
              <a:rPr sz="1200" spc="-5" dirty="0">
                <a:latin typeface="Times New Roman"/>
                <a:cs typeface="Times New Roman"/>
              </a:rPr>
              <a:t>Link</a:t>
            </a:r>
            <a:endParaRPr sz="1200">
              <a:latin typeface="Times New Roman"/>
              <a:cs typeface="Times New Roman"/>
            </a:endParaRPr>
          </a:p>
          <a:p>
            <a:pPr marL="229235" indent="-228600">
              <a:lnSpc>
                <a:spcPts val="1380"/>
              </a:lnSpc>
              <a:buAutoNum type="arabicPeriod"/>
              <a:tabLst>
                <a:tab pos="229235" algn="l"/>
              </a:tabLst>
            </a:pPr>
            <a:r>
              <a:rPr sz="1200" dirty="0">
                <a:latin typeface="Times New Roman"/>
                <a:cs typeface="Times New Roman"/>
              </a:rPr>
              <a:t>Choose </a:t>
            </a:r>
            <a:r>
              <a:rPr sz="1200" spc="-5" dirty="0">
                <a:latin typeface="Times New Roman"/>
                <a:cs typeface="Times New Roman"/>
              </a:rPr>
              <a:t>your </a:t>
            </a:r>
            <a:r>
              <a:rPr sz="1200" dirty="0">
                <a:latin typeface="Times New Roman"/>
                <a:cs typeface="Times New Roman"/>
              </a:rPr>
              <a:t>link </a:t>
            </a:r>
            <a:r>
              <a:rPr sz="1200" spc="-5" dirty="0">
                <a:latin typeface="Times New Roman"/>
                <a:cs typeface="Times New Roman"/>
              </a:rPr>
              <a:t>type </a:t>
            </a:r>
            <a:r>
              <a:rPr sz="1200" dirty="0">
                <a:latin typeface="Times New Roman"/>
                <a:cs typeface="Times New Roman"/>
              </a:rPr>
              <a:t>like </a:t>
            </a:r>
            <a:r>
              <a:rPr sz="1200" spc="-5" dirty="0">
                <a:latin typeface="Times New Roman"/>
                <a:cs typeface="Times New Roman"/>
              </a:rPr>
              <a:t>Reciprocal Link Free, Regular Link Free and Featured Lifetime</a:t>
            </a:r>
            <a:r>
              <a:rPr sz="1200" spc="125" dirty="0">
                <a:latin typeface="Times New Roman"/>
                <a:cs typeface="Times New Roman"/>
              </a:rPr>
              <a:t> </a:t>
            </a:r>
            <a:r>
              <a:rPr sz="1200" spc="-5" dirty="0">
                <a:latin typeface="Times New Roman"/>
                <a:cs typeface="Times New Roman"/>
              </a:rPr>
              <a:t>Link.</a:t>
            </a:r>
            <a:endParaRPr sz="1200">
              <a:latin typeface="Times New Roman"/>
              <a:cs typeface="Times New Roman"/>
            </a:endParaRPr>
          </a:p>
          <a:p>
            <a:pPr marL="229235" indent="-228600">
              <a:lnSpc>
                <a:spcPts val="1380"/>
              </a:lnSpc>
              <a:buAutoNum type="arabicPeriod"/>
              <a:tabLst>
                <a:tab pos="229235" algn="l"/>
              </a:tabLst>
            </a:pPr>
            <a:r>
              <a:rPr sz="1200" spc="-5" dirty="0">
                <a:latin typeface="Times New Roman"/>
                <a:cs typeface="Times New Roman"/>
              </a:rPr>
              <a:t>Fill your Site</a:t>
            </a:r>
            <a:r>
              <a:rPr sz="1200" spc="10" dirty="0">
                <a:latin typeface="Times New Roman"/>
                <a:cs typeface="Times New Roman"/>
              </a:rPr>
              <a:t> </a:t>
            </a:r>
            <a:r>
              <a:rPr sz="1200" spc="-5" dirty="0">
                <a:latin typeface="Times New Roman"/>
                <a:cs typeface="Times New Roman"/>
              </a:rPr>
              <a:t>Title</a:t>
            </a:r>
            <a:endParaRPr sz="1200">
              <a:latin typeface="Times New Roman"/>
              <a:cs typeface="Times New Roman"/>
            </a:endParaRPr>
          </a:p>
          <a:p>
            <a:pPr marL="229235" indent="-228600">
              <a:lnSpc>
                <a:spcPts val="1380"/>
              </a:lnSpc>
              <a:buAutoNum type="arabicPeriod"/>
              <a:tabLst>
                <a:tab pos="229235" algn="l"/>
              </a:tabLst>
            </a:pPr>
            <a:r>
              <a:rPr sz="1200" spc="-5" dirty="0">
                <a:latin typeface="Times New Roman"/>
                <a:cs typeface="Times New Roman"/>
              </a:rPr>
              <a:t>Fill your Website</a:t>
            </a:r>
            <a:r>
              <a:rPr sz="1200" spc="10" dirty="0">
                <a:latin typeface="Times New Roman"/>
                <a:cs typeface="Times New Roman"/>
              </a:rPr>
              <a:t> </a:t>
            </a:r>
            <a:r>
              <a:rPr sz="1200" spc="-5" dirty="0">
                <a:latin typeface="Times New Roman"/>
                <a:cs typeface="Times New Roman"/>
              </a:rPr>
              <a:t>URL</a:t>
            </a:r>
            <a:endParaRPr sz="1200">
              <a:latin typeface="Times New Roman"/>
              <a:cs typeface="Times New Roman"/>
            </a:endParaRPr>
          </a:p>
          <a:p>
            <a:pPr marL="229235" indent="-228600">
              <a:lnSpc>
                <a:spcPts val="1380"/>
              </a:lnSpc>
              <a:buAutoNum type="arabicPeriod"/>
              <a:tabLst>
                <a:tab pos="229235" algn="l"/>
              </a:tabLst>
            </a:pPr>
            <a:r>
              <a:rPr sz="1200" spc="-5" dirty="0">
                <a:latin typeface="Times New Roman"/>
                <a:cs typeface="Times New Roman"/>
              </a:rPr>
              <a:t>Fill Owner Name</a:t>
            </a:r>
            <a:endParaRPr sz="1200">
              <a:latin typeface="Times New Roman"/>
              <a:cs typeface="Times New Roman"/>
            </a:endParaRPr>
          </a:p>
          <a:p>
            <a:pPr marL="229235" indent="-228600">
              <a:lnSpc>
                <a:spcPts val="1380"/>
              </a:lnSpc>
              <a:buAutoNum type="arabicPeriod"/>
              <a:tabLst>
                <a:tab pos="229235" algn="l"/>
              </a:tabLst>
            </a:pPr>
            <a:r>
              <a:rPr sz="1200" spc="-5" dirty="0">
                <a:latin typeface="Times New Roman"/>
                <a:cs typeface="Times New Roman"/>
              </a:rPr>
              <a:t>Fill Owner E-mail</a:t>
            </a:r>
            <a:r>
              <a:rPr sz="1200" dirty="0">
                <a:latin typeface="Times New Roman"/>
                <a:cs typeface="Times New Roman"/>
              </a:rPr>
              <a:t> id</a:t>
            </a:r>
            <a:endParaRPr sz="1200">
              <a:latin typeface="Times New Roman"/>
              <a:cs typeface="Times New Roman"/>
            </a:endParaRPr>
          </a:p>
          <a:p>
            <a:pPr marL="229235" indent="-228600">
              <a:lnSpc>
                <a:spcPts val="1380"/>
              </a:lnSpc>
              <a:buAutoNum type="arabicPeriod"/>
              <a:tabLst>
                <a:tab pos="229235" algn="l"/>
              </a:tabLst>
            </a:pPr>
            <a:r>
              <a:rPr sz="1200" spc="-5" dirty="0">
                <a:latin typeface="Times New Roman"/>
                <a:cs typeface="Times New Roman"/>
              </a:rPr>
              <a:t>Fill </a:t>
            </a:r>
            <a:r>
              <a:rPr sz="1200" dirty="0">
                <a:latin typeface="Times New Roman"/>
                <a:cs typeface="Times New Roman"/>
              </a:rPr>
              <a:t>if </a:t>
            </a:r>
            <a:r>
              <a:rPr sz="1200" spc="-5" dirty="0">
                <a:latin typeface="Times New Roman"/>
                <a:cs typeface="Times New Roman"/>
              </a:rPr>
              <a:t>you </a:t>
            </a:r>
            <a:r>
              <a:rPr sz="1200" dirty="0">
                <a:latin typeface="Times New Roman"/>
                <a:cs typeface="Times New Roman"/>
              </a:rPr>
              <a:t>Choose </a:t>
            </a:r>
            <a:r>
              <a:rPr sz="1200" spc="-5" dirty="0">
                <a:latin typeface="Times New Roman"/>
                <a:cs typeface="Times New Roman"/>
              </a:rPr>
              <a:t>Reciprocal</a:t>
            </a:r>
            <a:r>
              <a:rPr sz="1200" spc="5" dirty="0">
                <a:latin typeface="Times New Roman"/>
                <a:cs typeface="Times New Roman"/>
              </a:rPr>
              <a:t> </a:t>
            </a:r>
            <a:r>
              <a:rPr sz="1200" spc="-5" dirty="0">
                <a:latin typeface="Times New Roman"/>
                <a:cs typeface="Times New Roman"/>
              </a:rPr>
              <a:t>Link</a:t>
            </a:r>
            <a:endParaRPr sz="1200">
              <a:latin typeface="Times New Roman"/>
              <a:cs typeface="Times New Roman"/>
            </a:endParaRPr>
          </a:p>
          <a:p>
            <a:pPr marL="229235" indent="-228600">
              <a:lnSpc>
                <a:spcPts val="1380"/>
              </a:lnSpc>
              <a:buAutoNum type="arabicPeriod"/>
              <a:tabLst>
                <a:tab pos="229235" algn="l"/>
              </a:tabLst>
            </a:pPr>
            <a:r>
              <a:rPr sz="1200" spc="-5" dirty="0">
                <a:latin typeface="Times New Roman"/>
                <a:cs typeface="Times New Roman"/>
              </a:rPr>
              <a:t>Fill </a:t>
            </a:r>
            <a:r>
              <a:rPr sz="1200" dirty="0">
                <a:latin typeface="Times New Roman"/>
                <a:cs typeface="Times New Roman"/>
              </a:rPr>
              <a:t>Website</a:t>
            </a:r>
            <a:r>
              <a:rPr sz="1200" spc="-15" dirty="0">
                <a:latin typeface="Times New Roman"/>
                <a:cs typeface="Times New Roman"/>
              </a:rPr>
              <a:t> </a:t>
            </a:r>
            <a:r>
              <a:rPr sz="1200" spc="-5" dirty="0">
                <a:latin typeface="Times New Roman"/>
                <a:cs typeface="Times New Roman"/>
              </a:rPr>
              <a:t>Description</a:t>
            </a:r>
            <a:endParaRPr sz="1200">
              <a:latin typeface="Times New Roman"/>
              <a:cs typeface="Times New Roman"/>
            </a:endParaRPr>
          </a:p>
          <a:p>
            <a:pPr marL="229235" indent="-228600">
              <a:lnSpc>
                <a:spcPts val="1380"/>
              </a:lnSpc>
              <a:buAutoNum type="arabicPeriod"/>
              <a:tabLst>
                <a:tab pos="229235" algn="l"/>
              </a:tabLst>
            </a:pPr>
            <a:r>
              <a:rPr sz="1200" dirty="0">
                <a:latin typeface="Times New Roman"/>
                <a:cs typeface="Times New Roman"/>
              </a:rPr>
              <a:t>Choose </a:t>
            </a:r>
            <a:r>
              <a:rPr sz="1200" spc="-5" dirty="0">
                <a:latin typeface="Times New Roman"/>
                <a:cs typeface="Times New Roman"/>
              </a:rPr>
              <a:t>Category related </a:t>
            </a:r>
            <a:r>
              <a:rPr sz="1200" dirty="0">
                <a:latin typeface="Times New Roman"/>
                <a:cs typeface="Times New Roman"/>
              </a:rPr>
              <a:t>to </a:t>
            </a:r>
            <a:r>
              <a:rPr sz="1200" spc="-5" dirty="0">
                <a:latin typeface="Times New Roman"/>
                <a:cs typeface="Times New Roman"/>
              </a:rPr>
              <a:t>your</a:t>
            </a:r>
            <a:r>
              <a:rPr sz="1200" spc="15" dirty="0">
                <a:latin typeface="Times New Roman"/>
                <a:cs typeface="Times New Roman"/>
              </a:rPr>
              <a:t> </a:t>
            </a:r>
            <a:r>
              <a:rPr sz="1200" dirty="0">
                <a:latin typeface="Times New Roman"/>
                <a:cs typeface="Times New Roman"/>
              </a:rPr>
              <a:t>Site</a:t>
            </a:r>
            <a:endParaRPr sz="1200">
              <a:latin typeface="Times New Roman"/>
              <a:cs typeface="Times New Roman"/>
            </a:endParaRPr>
          </a:p>
          <a:p>
            <a:pPr marL="229235" indent="-228600">
              <a:lnSpc>
                <a:spcPts val="1410"/>
              </a:lnSpc>
              <a:buAutoNum type="arabicPeriod"/>
              <a:tabLst>
                <a:tab pos="229235" algn="l"/>
              </a:tabLst>
            </a:pPr>
            <a:r>
              <a:rPr sz="1200" spc="-5" dirty="0">
                <a:latin typeface="Times New Roman"/>
                <a:cs typeface="Times New Roman"/>
              </a:rPr>
              <a:t>Then Click </a:t>
            </a:r>
            <a:r>
              <a:rPr sz="1200" dirty="0">
                <a:latin typeface="Times New Roman"/>
                <a:cs typeface="Times New Roman"/>
              </a:rPr>
              <a:t>on </a:t>
            </a:r>
            <a:r>
              <a:rPr sz="1200" spc="-5" dirty="0">
                <a:latin typeface="Times New Roman"/>
                <a:cs typeface="Times New Roman"/>
              </a:rPr>
              <a:t>Submit Link</a:t>
            </a:r>
            <a:endParaRPr sz="1200">
              <a:latin typeface="Times New Roman"/>
              <a:cs typeface="Times New Roman"/>
            </a:endParaRPr>
          </a:p>
        </p:txBody>
      </p:sp>
      <p:sp>
        <p:nvSpPr>
          <p:cNvPr id="11" name="object 11"/>
          <p:cNvSpPr txBox="1"/>
          <p:nvPr/>
        </p:nvSpPr>
        <p:spPr>
          <a:xfrm>
            <a:off x="540384" y="9450070"/>
            <a:ext cx="6659880" cy="349885"/>
          </a:xfrm>
          <a:prstGeom prst="rect">
            <a:avLst/>
          </a:prstGeom>
          <a:solidFill>
            <a:srgbClr val="FBFBFB"/>
          </a:solidFill>
        </p:spPr>
        <p:txBody>
          <a:bodyPr vert="horz" wrap="square" lIns="0" tIns="2540" rIns="0" bIns="0" rtlCol="0">
            <a:spAutoFit/>
          </a:bodyPr>
          <a:lstStyle/>
          <a:p>
            <a:pPr marL="635" marR="244475">
              <a:lnSpc>
                <a:spcPts val="1380"/>
              </a:lnSpc>
              <a:spcBef>
                <a:spcPts val="20"/>
              </a:spcBef>
            </a:pPr>
            <a:r>
              <a:rPr sz="1200" spc="-5" dirty="0">
                <a:latin typeface="Times New Roman"/>
                <a:cs typeface="Times New Roman"/>
              </a:rPr>
              <a:t>Then Confirmation Message will Display for your Submission and you will received </a:t>
            </a:r>
            <a:r>
              <a:rPr sz="1200" dirty="0">
                <a:latin typeface="Times New Roman"/>
                <a:cs typeface="Times New Roman"/>
              </a:rPr>
              <a:t>a </a:t>
            </a:r>
            <a:r>
              <a:rPr sz="1200" spc="-5" dirty="0">
                <a:latin typeface="Times New Roman"/>
                <a:cs typeface="Times New Roman"/>
              </a:rPr>
              <a:t>confirmation mail  you </a:t>
            </a:r>
            <a:r>
              <a:rPr sz="1200" dirty="0">
                <a:latin typeface="Times New Roman"/>
                <a:cs typeface="Times New Roman"/>
              </a:rPr>
              <a:t>must </a:t>
            </a:r>
            <a:r>
              <a:rPr sz="1200" spc="-5" dirty="0">
                <a:latin typeface="Times New Roman"/>
                <a:cs typeface="Times New Roman"/>
              </a:rPr>
              <a:t>confirm </a:t>
            </a:r>
            <a:r>
              <a:rPr sz="1200" dirty="0">
                <a:latin typeface="Times New Roman"/>
                <a:cs typeface="Times New Roman"/>
              </a:rPr>
              <a:t>it by </a:t>
            </a:r>
            <a:r>
              <a:rPr sz="1200" spc="-5" dirty="0">
                <a:latin typeface="Times New Roman"/>
                <a:cs typeface="Times New Roman"/>
              </a:rPr>
              <a:t>clicking that </a:t>
            </a:r>
            <a:r>
              <a:rPr sz="1200" dirty="0">
                <a:latin typeface="Times New Roman"/>
                <a:cs typeface="Times New Roman"/>
              </a:rPr>
              <a:t>link some </a:t>
            </a:r>
            <a:r>
              <a:rPr sz="1200" spc="-5" dirty="0">
                <a:latin typeface="Times New Roman"/>
                <a:cs typeface="Times New Roman"/>
              </a:rPr>
              <a:t>sties send confirmation mail </a:t>
            </a:r>
            <a:r>
              <a:rPr sz="1200" dirty="0">
                <a:latin typeface="Times New Roman"/>
                <a:cs typeface="Times New Roman"/>
              </a:rPr>
              <a:t>some </a:t>
            </a:r>
            <a:r>
              <a:rPr sz="1200" spc="-5" dirty="0">
                <a:latin typeface="Times New Roman"/>
                <a:cs typeface="Times New Roman"/>
              </a:rPr>
              <a:t>doesn’t send</a:t>
            </a:r>
            <a:r>
              <a:rPr sz="1200" spc="85" dirty="0">
                <a:latin typeface="Times New Roman"/>
                <a:cs typeface="Times New Roman"/>
              </a:rPr>
              <a:t> </a:t>
            </a:r>
            <a:r>
              <a:rPr sz="1200" dirty="0">
                <a:latin typeface="Times New Roman"/>
                <a:cs typeface="Times New Roman"/>
              </a:rPr>
              <a:t>it.</a:t>
            </a:r>
            <a:endParaRPr sz="1200">
              <a:latin typeface="Times New Roman"/>
              <a:cs typeface="Times New Roman"/>
            </a:endParaRPr>
          </a:p>
        </p:txBody>
      </p:sp>
      <p:sp>
        <p:nvSpPr>
          <p:cNvPr id="12" name="object 12"/>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38</a:t>
            </a:fld>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85544" y="3169920"/>
            <a:ext cx="3781044" cy="2214371"/>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528319" y="644639"/>
            <a:ext cx="6708140" cy="2401298"/>
          </a:xfrm>
          <a:prstGeom prst="rect">
            <a:avLst/>
          </a:prstGeom>
        </p:spPr>
        <p:txBody>
          <a:bodyPr vert="horz" wrap="square" lIns="0" tIns="13335" rIns="0" bIns="0" rtlCol="0">
            <a:spAutoFit/>
          </a:bodyPr>
          <a:lstStyle/>
          <a:p>
            <a:pPr marL="12700" algn="just">
              <a:lnSpc>
                <a:spcPct val="100000"/>
              </a:lnSpc>
              <a:spcBef>
                <a:spcPts val="105"/>
              </a:spcBef>
            </a:pPr>
            <a:r>
              <a:rPr sz="1400" b="1" u="heavy" spc="-5" dirty="0">
                <a:uFill>
                  <a:solidFill>
                    <a:srgbClr val="000000"/>
                  </a:solidFill>
                </a:uFill>
                <a:latin typeface="Times New Roman"/>
                <a:cs typeface="Times New Roman"/>
              </a:rPr>
              <a:t>8.1.2 Social</a:t>
            </a:r>
            <a:r>
              <a:rPr sz="1400" b="1" u="heavy" spc="-20"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bookmarking:</a:t>
            </a:r>
            <a:endParaRPr sz="1400" dirty="0">
              <a:latin typeface="Times New Roman"/>
              <a:cs typeface="Times New Roman"/>
            </a:endParaRPr>
          </a:p>
          <a:p>
            <a:pPr>
              <a:lnSpc>
                <a:spcPct val="100000"/>
              </a:lnSpc>
              <a:spcBef>
                <a:spcPts val="55"/>
              </a:spcBef>
            </a:pPr>
            <a:endParaRPr sz="1200" dirty="0">
              <a:latin typeface="Times New Roman"/>
              <a:cs typeface="Times New Roman"/>
            </a:endParaRPr>
          </a:p>
          <a:p>
            <a:pPr marL="12700" marR="5080" algn="just">
              <a:lnSpc>
                <a:spcPts val="1380"/>
              </a:lnSpc>
            </a:pPr>
            <a:r>
              <a:rPr sz="1200" spc="-5" dirty="0">
                <a:latin typeface="Times New Roman"/>
                <a:cs typeface="Times New Roman"/>
              </a:rPr>
              <a:t>Essentially, </a:t>
            </a:r>
            <a:r>
              <a:rPr lang="en-IN" sz="1200" spc="-5" dirty="0">
                <a:latin typeface="Times New Roman"/>
                <a:cs typeface="Times New Roman"/>
              </a:rPr>
              <a:t>a social bookmark </a:t>
            </a:r>
            <a:r>
              <a:rPr sz="1200" dirty="0">
                <a:latin typeface="Times New Roman"/>
                <a:cs typeface="Times New Roman"/>
              </a:rPr>
              <a:t>is a link </a:t>
            </a:r>
            <a:r>
              <a:rPr sz="1200" spc="-5" dirty="0">
                <a:latin typeface="Times New Roman"/>
                <a:cs typeface="Times New Roman"/>
              </a:rPr>
              <a:t>that people </a:t>
            </a:r>
            <a:r>
              <a:rPr sz="1200" dirty="0">
                <a:latin typeface="Times New Roman"/>
                <a:cs typeface="Times New Roman"/>
              </a:rPr>
              <a:t>post to </a:t>
            </a:r>
            <a:r>
              <a:rPr sz="1200" spc="-5" dirty="0">
                <a:latin typeface="Times New Roman"/>
                <a:cs typeface="Times New Roman"/>
              </a:rPr>
              <a:t>social websites for others </a:t>
            </a:r>
            <a:r>
              <a:rPr sz="1200" dirty="0">
                <a:latin typeface="Times New Roman"/>
                <a:cs typeface="Times New Roman"/>
              </a:rPr>
              <a:t>to </a:t>
            </a:r>
            <a:r>
              <a:rPr sz="1200" spc="-5" dirty="0">
                <a:latin typeface="Times New Roman"/>
                <a:cs typeface="Times New Roman"/>
              </a:rPr>
              <a:t>see because they find  </a:t>
            </a:r>
            <a:r>
              <a:rPr sz="1200" dirty="0">
                <a:latin typeface="Times New Roman"/>
                <a:cs typeface="Times New Roman"/>
              </a:rPr>
              <a:t>it </a:t>
            </a:r>
            <a:r>
              <a:rPr sz="1200" spc="-5" dirty="0">
                <a:latin typeface="Times New Roman"/>
                <a:cs typeface="Times New Roman"/>
              </a:rPr>
              <a:t>interesting, valuable </a:t>
            </a:r>
            <a:r>
              <a:rPr sz="1200" dirty="0">
                <a:latin typeface="Times New Roman"/>
                <a:cs typeface="Times New Roman"/>
              </a:rPr>
              <a:t>or </a:t>
            </a:r>
            <a:r>
              <a:rPr sz="1200" spc="-5" dirty="0">
                <a:latin typeface="Times New Roman"/>
                <a:cs typeface="Times New Roman"/>
              </a:rPr>
              <a:t>cool. </a:t>
            </a:r>
            <a:r>
              <a:rPr sz="1200" spc="-10" dirty="0">
                <a:latin typeface="Times New Roman"/>
                <a:cs typeface="Times New Roman"/>
              </a:rPr>
              <a:t>In </a:t>
            </a:r>
            <a:r>
              <a:rPr sz="1200" dirty="0">
                <a:latin typeface="Times New Roman"/>
                <a:cs typeface="Times New Roman"/>
              </a:rPr>
              <a:t>a </a:t>
            </a:r>
            <a:r>
              <a:rPr sz="1200" spc="-10" dirty="0">
                <a:latin typeface="Times New Roman"/>
                <a:cs typeface="Times New Roman"/>
              </a:rPr>
              <a:t>way, </a:t>
            </a:r>
            <a:r>
              <a:rPr sz="1200" spc="-5" dirty="0">
                <a:latin typeface="Times New Roman"/>
                <a:cs typeface="Times New Roman"/>
              </a:rPr>
              <a:t>social bookmarks are </a:t>
            </a:r>
            <a:r>
              <a:rPr sz="1200" dirty="0">
                <a:latin typeface="Times New Roman"/>
                <a:cs typeface="Times New Roman"/>
              </a:rPr>
              <a:t>just like the </a:t>
            </a:r>
            <a:r>
              <a:rPr sz="1200" spc="-5" dirty="0">
                <a:latin typeface="Times New Roman"/>
                <a:cs typeface="Times New Roman"/>
              </a:rPr>
              <a:t>bookmarks you already have </a:t>
            </a:r>
            <a:r>
              <a:rPr sz="1200" dirty="0">
                <a:latin typeface="Times New Roman"/>
                <a:cs typeface="Times New Roman"/>
              </a:rPr>
              <a:t>on  </a:t>
            </a:r>
            <a:r>
              <a:rPr sz="1200" spc="-5" dirty="0">
                <a:latin typeface="Times New Roman"/>
                <a:cs typeface="Times New Roman"/>
              </a:rPr>
              <a:t>your private computer. The difference between </a:t>
            </a:r>
            <a:r>
              <a:rPr sz="1200" dirty="0">
                <a:latin typeface="Times New Roman"/>
                <a:cs typeface="Times New Roman"/>
              </a:rPr>
              <a:t>the </a:t>
            </a:r>
            <a:r>
              <a:rPr sz="1200" spc="-5" dirty="0">
                <a:latin typeface="Times New Roman"/>
                <a:cs typeface="Times New Roman"/>
              </a:rPr>
              <a:t>two </a:t>
            </a:r>
            <a:r>
              <a:rPr sz="1200" dirty="0">
                <a:latin typeface="Times New Roman"/>
                <a:cs typeface="Times New Roman"/>
              </a:rPr>
              <a:t>is </a:t>
            </a:r>
            <a:r>
              <a:rPr sz="1200" spc="-5" dirty="0">
                <a:latin typeface="Times New Roman"/>
                <a:cs typeface="Times New Roman"/>
              </a:rPr>
              <a:t>that social bookmarks are saved </a:t>
            </a:r>
            <a:r>
              <a:rPr sz="1200" dirty="0">
                <a:latin typeface="Times New Roman"/>
                <a:cs typeface="Times New Roman"/>
              </a:rPr>
              <a:t>to the </a:t>
            </a:r>
            <a:r>
              <a:rPr sz="1200" spc="-5" dirty="0">
                <a:latin typeface="Times New Roman"/>
                <a:cs typeface="Times New Roman"/>
              </a:rPr>
              <a:t>web where  they can </a:t>
            </a:r>
            <a:r>
              <a:rPr sz="1200" dirty="0">
                <a:latin typeface="Times New Roman"/>
                <a:cs typeface="Times New Roman"/>
              </a:rPr>
              <a:t>be </a:t>
            </a:r>
            <a:r>
              <a:rPr sz="1200" spc="-5" dirty="0">
                <a:latin typeface="Times New Roman"/>
                <a:cs typeface="Times New Roman"/>
              </a:rPr>
              <a:t>easily shared while private bookmarks are saved </a:t>
            </a:r>
            <a:r>
              <a:rPr sz="1200" dirty="0">
                <a:latin typeface="Times New Roman"/>
                <a:cs typeface="Times New Roman"/>
              </a:rPr>
              <a:t>to </a:t>
            </a:r>
            <a:r>
              <a:rPr sz="1200" spc="-5" dirty="0">
                <a:latin typeface="Times New Roman"/>
                <a:cs typeface="Times New Roman"/>
              </a:rPr>
              <a:t>your own browser. The idea behind social  bookmarking </a:t>
            </a:r>
            <a:r>
              <a:rPr sz="1200" dirty="0">
                <a:latin typeface="Times New Roman"/>
                <a:cs typeface="Times New Roman"/>
              </a:rPr>
              <a:t>is </a:t>
            </a:r>
            <a:r>
              <a:rPr sz="1200" spc="-5" dirty="0">
                <a:latin typeface="Times New Roman"/>
                <a:cs typeface="Times New Roman"/>
              </a:rPr>
              <a:t>simple: </a:t>
            </a:r>
            <a:r>
              <a:rPr sz="1200" dirty="0">
                <a:latin typeface="Times New Roman"/>
                <a:cs typeface="Times New Roman"/>
              </a:rPr>
              <a:t>post links </a:t>
            </a:r>
            <a:r>
              <a:rPr lang="en-US" sz="1200" dirty="0">
                <a:latin typeface="Times New Roman"/>
                <a:cs typeface="Times New Roman"/>
              </a:rPr>
              <a:t>on popular social bookmarking websites </a:t>
            </a:r>
            <a:r>
              <a:rPr sz="1200" dirty="0">
                <a:latin typeface="Times New Roman"/>
                <a:cs typeface="Times New Roman"/>
              </a:rPr>
              <a:t>to </a:t>
            </a:r>
            <a:r>
              <a:rPr sz="1200" spc="-5" dirty="0">
                <a:latin typeface="Times New Roman"/>
                <a:cs typeface="Times New Roman"/>
              </a:rPr>
              <a:t>increase your own traffic and  gain an ongoing stream </a:t>
            </a:r>
            <a:r>
              <a:rPr sz="1200" dirty="0">
                <a:latin typeface="Times New Roman"/>
                <a:cs typeface="Times New Roman"/>
              </a:rPr>
              <a:t>of </a:t>
            </a:r>
            <a:r>
              <a:rPr sz="1200" spc="-5" dirty="0">
                <a:latin typeface="Times New Roman"/>
                <a:cs typeface="Times New Roman"/>
              </a:rPr>
              <a:t>new readers and customers. Content that are openly shared with other Internet  users literally have unlimited growth potential. For example, </a:t>
            </a:r>
            <a:r>
              <a:rPr sz="1200" dirty="0">
                <a:latin typeface="Times New Roman"/>
                <a:cs typeface="Times New Roman"/>
              </a:rPr>
              <a:t>one link </a:t>
            </a:r>
            <a:r>
              <a:rPr sz="1200" spc="-5" dirty="0">
                <a:latin typeface="Times New Roman"/>
                <a:cs typeface="Times New Roman"/>
              </a:rPr>
              <a:t>can quickly multiply and reach  thoAmericands </a:t>
            </a:r>
            <a:r>
              <a:rPr sz="1200" dirty="0">
                <a:latin typeface="Times New Roman"/>
                <a:cs typeface="Times New Roman"/>
              </a:rPr>
              <a:t>of </a:t>
            </a:r>
            <a:r>
              <a:rPr sz="1200" spc="-5" dirty="0">
                <a:latin typeface="Times New Roman"/>
                <a:cs typeface="Times New Roman"/>
              </a:rPr>
              <a:t>desktops across </a:t>
            </a:r>
            <a:r>
              <a:rPr sz="1200" dirty="0">
                <a:latin typeface="Times New Roman"/>
                <a:cs typeface="Times New Roman"/>
              </a:rPr>
              <a:t>the </a:t>
            </a:r>
            <a:r>
              <a:rPr sz="1200" spc="-5" dirty="0">
                <a:latin typeface="Times New Roman"/>
                <a:cs typeface="Times New Roman"/>
              </a:rPr>
              <a:t>world </a:t>
            </a:r>
            <a:r>
              <a:rPr sz="1200" dirty="0">
                <a:latin typeface="Times New Roman"/>
                <a:cs typeface="Times New Roman"/>
              </a:rPr>
              <a:t>if one </a:t>
            </a:r>
            <a:r>
              <a:rPr sz="1200" spc="-5" dirty="0">
                <a:latin typeface="Times New Roman"/>
                <a:cs typeface="Times New Roman"/>
              </a:rPr>
              <a:t>user passes </a:t>
            </a:r>
            <a:r>
              <a:rPr sz="1200" dirty="0">
                <a:latin typeface="Times New Roman"/>
                <a:cs typeface="Times New Roman"/>
              </a:rPr>
              <a:t>it on to </a:t>
            </a:r>
            <a:r>
              <a:rPr sz="1200" spc="-5" dirty="0">
                <a:latin typeface="Times New Roman"/>
                <a:cs typeface="Times New Roman"/>
              </a:rPr>
              <a:t>others, and </a:t>
            </a:r>
            <a:r>
              <a:rPr sz="1200" dirty="0">
                <a:latin typeface="Times New Roman"/>
                <a:cs typeface="Times New Roman"/>
              </a:rPr>
              <a:t>those </a:t>
            </a:r>
            <a:r>
              <a:rPr sz="1200" spc="-5" dirty="0">
                <a:latin typeface="Times New Roman"/>
                <a:cs typeface="Times New Roman"/>
              </a:rPr>
              <a:t>users </a:t>
            </a:r>
            <a:r>
              <a:rPr sz="1200" dirty="0">
                <a:latin typeface="Times New Roman"/>
                <a:cs typeface="Times New Roman"/>
              </a:rPr>
              <a:t>in </a:t>
            </a:r>
            <a:r>
              <a:rPr sz="1200" spc="-5" dirty="0">
                <a:latin typeface="Times New Roman"/>
                <a:cs typeface="Times New Roman"/>
              </a:rPr>
              <a:t>turn </a:t>
            </a:r>
            <a:r>
              <a:rPr sz="1200" dirty="0">
                <a:latin typeface="Times New Roman"/>
                <a:cs typeface="Times New Roman"/>
              </a:rPr>
              <a:t>do the  </a:t>
            </a:r>
            <a:r>
              <a:rPr sz="1200" spc="-5" dirty="0">
                <a:latin typeface="Times New Roman"/>
                <a:cs typeface="Times New Roman"/>
              </a:rPr>
              <a:t>same, and </a:t>
            </a:r>
            <a:r>
              <a:rPr sz="1200" dirty="0">
                <a:latin typeface="Times New Roman"/>
                <a:cs typeface="Times New Roman"/>
              </a:rPr>
              <a:t>so on. </a:t>
            </a:r>
            <a:r>
              <a:rPr sz="1200" spc="-5" dirty="0">
                <a:latin typeface="Times New Roman"/>
                <a:cs typeface="Times New Roman"/>
              </a:rPr>
              <a:t>Online marketing has gravitated away from true-and-tried ad and affiliate marketing toward  </a:t>
            </a:r>
            <a:r>
              <a:rPr sz="1200" dirty="0">
                <a:latin typeface="Times New Roman"/>
                <a:cs typeface="Times New Roman"/>
              </a:rPr>
              <a:t>the </a:t>
            </a:r>
            <a:r>
              <a:rPr sz="1200" spc="-5" dirty="0">
                <a:latin typeface="Times New Roman"/>
                <a:cs typeface="Times New Roman"/>
              </a:rPr>
              <a:t>rapidly growing world </a:t>
            </a:r>
            <a:r>
              <a:rPr sz="1200" dirty="0">
                <a:latin typeface="Times New Roman"/>
                <a:cs typeface="Times New Roman"/>
              </a:rPr>
              <a:t>of </a:t>
            </a:r>
            <a:r>
              <a:rPr sz="1200" spc="-5" dirty="0">
                <a:latin typeface="Times New Roman"/>
                <a:cs typeface="Times New Roman"/>
              </a:rPr>
              <a:t>global social networking</a:t>
            </a:r>
            <a:r>
              <a:rPr lang="en-IN" sz="1200" spc="-5" dirty="0">
                <a:latin typeface="Times New Roman"/>
                <a:cs typeface="Times New Roman"/>
              </a:rPr>
              <a:t>. Social bookmarking </a:t>
            </a:r>
            <a:r>
              <a:rPr sz="1200" dirty="0">
                <a:latin typeface="Times New Roman"/>
                <a:cs typeface="Times New Roman"/>
              </a:rPr>
              <a:t>is a </a:t>
            </a:r>
            <a:r>
              <a:rPr sz="1200" spc="-5" dirty="0">
                <a:latin typeface="Times New Roman"/>
                <a:cs typeface="Times New Roman"/>
              </a:rPr>
              <a:t>great traffic-boosting search  engine optimization (SEO) strategy because it’s easy, effective and</a:t>
            </a:r>
            <a:r>
              <a:rPr sz="1200" spc="70" dirty="0">
                <a:latin typeface="Times New Roman"/>
                <a:cs typeface="Times New Roman"/>
              </a:rPr>
              <a:t> </a:t>
            </a:r>
            <a:r>
              <a:rPr sz="1200" spc="-5" dirty="0">
                <a:latin typeface="Times New Roman"/>
                <a:cs typeface="Times New Roman"/>
              </a:rPr>
              <a:t>trendy.</a:t>
            </a:r>
            <a:endParaRPr sz="1200" dirty="0">
              <a:latin typeface="Times New Roman"/>
              <a:cs typeface="Times New Roman"/>
            </a:endParaRPr>
          </a:p>
        </p:txBody>
      </p:sp>
      <p:sp>
        <p:nvSpPr>
          <p:cNvPr id="4" name="object 4"/>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39</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3219" y="984758"/>
            <a:ext cx="1235710" cy="360045"/>
          </a:xfrm>
          <a:prstGeom prst="rect">
            <a:avLst/>
          </a:prstGeom>
        </p:spPr>
        <p:txBody>
          <a:bodyPr vert="horz" wrap="square" lIns="0" tIns="12065" rIns="0" bIns="0" rtlCol="0">
            <a:spAutoFit/>
          </a:bodyPr>
          <a:lstStyle/>
          <a:p>
            <a:pPr marL="12700">
              <a:lnSpc>
                <a:spcPct val="100000"/>
              </a:lnSpc>
              <a:spcBef>
                <a:spcPts val="95"/>
              </a:spcBef>
            </a:pPr>
            <a:r>
              <a:rPr sz="2200" b="1" i="1" u="heavy" spc="-5" dirty="0">
                <a:uFill>
                  <a:solidFill>
                    <a:srgbClr val="000000"/>
                  </a:solidFill>
                </a:uFill>
                <a:latin typeface="Times New Roman"/>
                <a:cs typeface="Times New Roman"/>
              </a:rPr>
              <a:t>Certificate</a:t>
            </a:r>
            <a:endParaRPr sz="2200">
              <a:latin typeface="Times New Roman"/>
              <a:cs typeface="Times New Roman"/>
            </a:endParaRPr>
          </a:p>
        </p:txBody>
      </p:sp>
      <p:sp>
        <p:nvSpPr>
          <p:cNvPr id="3" name="object 3"/>
          <p:cNvSpPr txBox="1"/>
          <p:nvPr/>
        </p:nvSpPr>
        <p:spPr>
          <a:xfrm>
            <a:off x="528319" y="1760220"/>
            <a:ext cx="6705600" cy="2236959"/>
          </a:xfrm>
          <a:prstGeom prst="rect">
            <a:avLst/>
          </a:prstGeom>
        </p:spPr>
        <p:txBody>
          <a:bodyPr vert="horz" wrap="square" lIns="0" tIns="13335" rIns="0" bIns="0" rtlCol="0">
            <a:spAutoFit/>
          </a:bodyPr>
          <a:lstStyle/>
          <a:p>
            <a:pPr marL="12700" algn="just">
              <a:lnSpc>
                <a:spcPct val="150000"/>
              </a:lnSpc>
            </a:pPr>
            <a:r>
              <a:rPr sz="1400" spc="-5" dirty="0">
                <a:latin typeface="Times New Roman"/>
                <a:cs typeface="Times New Roman"/>
              </a:rPr>
              <a:t>This</a:t>
            </a:r>
            <a:r>
              <a:rPr sz="1400" spc="95" dirty="0">
                <a:latin typeface="Times New Roman"/>
                <a:cs typeface="Times New Roman"/>
              </a:rPr>
              <a:t> </a:t>
            </a:r>
            <a:r>
              <a:rPr sz="1400" spc="-5" dirty="0">
                <a:latin typeface="Times New Roman"/>
                <a:cs typeface="Times New Roman"/>
              </a:rPr>
              <a:t>is</a:t>
            </a:r>
            <a:r>
              <a:rPr sz="1400" spc="100" dirty="0">
                <a:latin typeface="Times New Roman"/>
                <a:cs typeface="Times New Roman"/>
              </a:rPr>
              <a:t> </a:t>
            </a:r>
            <a:r>
              <a:rPr sz="1400" dirty="0">
                <a:latin typeface="Times New Roman"/>
                <a:cs typeface="Times New Roman"/>
              </a:rPr>
              <a:t>to</a:t>
            </a:r>
            <a:r>
              <a:rPr sz="1400" spc="100" dirty="0">
                <a:latin typeface="Times New Roman"/>
                <a:cs typeface="Times New Roman"/>
              </a:rPr>
              <a:t> </a:t>
            </a:r>
            <a:r>
              <a:rPr sz="1400" dirty="0">
                <a:latin typeface="Times New Roman"/>
                <a:cs typeface="Times New Roman"/>
              </a:rPr>
              <a:t>certify</a:t>
            </a:r>
            <a:r>
              <a:rPr sz="1400" spc="90" dirty="0">
                <a:latin typeface="Times New Roman"/>
                <a:cs typeface="Times New Roman"/>
              </a:rPr>
              <a:t> </a:t>
            </a:r>
            <a:r>
              <a:rPr sz="1400" dirty="0">
                <a:latin typeface="Times New Roman"/>
                <a:cs typeface="Times New Roman"/>
              </a:rPr>
              <a:t>that</a:t>
            </a:r>
            <a:r>
              <a:rPr sz="1400" spc="100" dirty="0">
                <a:latin typeface="Times New Roman"/>
                <a:cs typeface="Times New Roman"/>
              </a:rPr>
              <a:t> </a:t>
            </a:r>
            <a:r>
              <a:rPr lang="en-IN" sz="1400" b="1" u="heavy" spc="-5" dirty="0">
                <a:uFill>
                  <a:solidFill>
                    <a:srgbClr val="000000"/>
                  </a:solidFill>
                </a:uFill>
                <a:latin typeface="Times New Roman"/>
                <a:cs typeface="Times New Roman"/>
              </a:rPr>
              <a:t>Mr</a:t>
            </a:r>
            <a:r>
              <a:rPr lang="en-IN" sz="1400" b="1" u="sng" spc="-5" dirty="0">
                <a:uFill>
                  <a:solidFill>
                    <a:srgbClr val="000000"/>
                  </a:solidFill>
                </a:uFill>
                <a:latin typeface="Times New Roman"/>
                <a:cs typeface="Times New Roman"/>
              </a:rPr>
              <a:t>.</a:t>
            </a:r>
            <a:r>
              <a:rPr lang="en-IN" sz="1400" b="1" u="sng" spc="105" dirty="0">
                <a:uFill>
                  <a:solidFill>
                    <a:srgbClr val="000000"/>
                  </a:solidFill>
                </a:uFill>
                <a:latin typeface="Times New Roman"/>
                <a:cs typeface="Times New Roman"/>
              </a:rPr>
              <a:t> </a:t>
            </a:r>
            <a:r>
              <a:rPr lang="en-IN" sz="1400" b="1" u="sng" dirty="0">
                <a:latin typeface="Times New Roman" panose="02020603050405020304" pitchFamily="18" charset="0"/>
                <a:cs typeface="Times New Roman" panose="02020603050405020304" pitchFamily="18" charset="0"/>
              </a:rPr>
              <a:t>HARSHAL PRAKASH DESHMUKH </a:t>
            </a:r>
            <a:r>
              <a:rPr sz="1400" spc="-5" dirty="0">
                <a:latin typeface="Times New Roman"/>
                <a:cs typeface="Times New Roman"/>
              </a:rPr>
              <a:t>has</a:t>
            </a:r>
            <a:r>
              <a:rPr sz="1400" spc="100" dirty="0">
                <a:latin typeface="Times New Roman"/>
                <a:cs typeface="Times New Roman"/>
              </a:rPr>
              <a:t> </a:t>
            </a:r>
            <a:r>
              <a:rPr sz="1400" dirty="0">
                <a:latin typeface="Times New Roman"/>
                <a:cs typeface="Times New Roman"/>
              </a:rPr>
              <a:t>worked</a:t>
            </a:r>
            <a:r>
              <a:rPr sz="1400" spc="95" dirty="0">
                <a:latin typeface="Times New Roman"/>
                <a:cs typeface="Times New Roman"/>
              </a:rPr>
              <a:t> </a:t>
            </a:r>
            <a:r>
              <a:rPr sz="1400" dirty="0">
                <a:latin typeface="Times New Roman"/>
                <a:cs typeface="Times New Roman"/>
              </a:rPr>
              <a:t>&amp;</a:t>
            </a:r>
            <a:r>
              <a:rPr sz="1400" spc="110" dirty="0">
                <a:latin typeface="Times New Roman"/>
                <a:cs typeface="Times New Roman"/>
              </a:rPr>
              <a:t> </a:t>
            </a:r>
            <a:r>
              <a:rPr sz="1400" spc="-5" dirty="0">
                <a:latin typeface="Times New Roman"/>
                <a:cs typeface="Times New Roman"/>
              </a:rPr>
              <a:t>duly</a:t>
            </a:r>
            <a:r>
              <a:rPr sz="1400" spc="100" dirty="0">
                <a:latin typeface="Times New Roman"/>
                <a:cs typeface="Times New Roman"/>
              </a:rPr>
              <a:t> </a:t>
            </a:r>
            <a:r>
              <a:rPr sz="1400" spc="-5" dirty="0">
                <a:latin typeface="Times New Roman"/>
                <a:cs typeface="Times New Roman"/>
              </a:rPr>
              <a:t>completed</a:t>
            </a:r>
            <a:r>
              <a:rPr sz="1400" spc="100" dirty="0">
                <a:latin typeface="Times New Roman"/>
                <a:cs typeface="Times New Roman"/>
              </a:rPr>
              <a:t> </a:t>
            </a:r>
            <a:r>
              <a:rPr sz="1400" dirty="0">
                <a:latin typeface="Times New Roman"/>
                <a:cs typeface="Times New Roman"/>
              </a:rPr>
              <a:t>his</a:t>
            </a:r>
            <a:r>
              <a:rPr sz="1400" spc="90" dirty="0">
                <a:latin typeface="Times New Roman"/>
                <a:cs typeface="Times New Roman"/>
              </a:rPr>
              <a:t> </a:t>
            </a:r>
            <a:r>
              <a:rPr sz="1400" dirty="0">
                <a:latin typeface="Times New Roman"/>
                <a:cs typeface="Times New Roman"/>
              </a:rPr>
              <a:t>Project</a:t>
            </a:r>
            <a:r>
              <a:rPr sz="1400" spc="100" dirty="0">
                <a:latin typeface="Times New Roman"/>
                <a:cs typeface="Times New Roman"/>
              </a:rPr>
              <a:t> </a:t>
            </a:r>
            <a:r>
              <a:rPr sz="1400" spc="-5" dirty="0">
                <a:latin typeface="Times New Roman"/>
                <a:cs typeface="Times New Roman"/>
              </a:rPr>
              <a:t>Work</a:t>
            </a:r>
            <a:r>
              <a:rPr sz="1400" spc="114" dirty="0">
                <a:latin typeface="Times New Roman"/>
                <a:cs typeface="Times New Roman"/>
              </a:rPr>
              <a:t> </a:t>
            </a:r>
            <a:r>
              <a:rPr sz="1400" spc="-5" dirty="0">
                <a:latin typeface="Times New Roman"/>
                <a:cs typeface="Times New Roman"/>
              </a:rPr>
              <a:t>for</a:t>
            </a:r>
            <a:r>
              <a:rPr lang="en-US" sz="1400" spc="-5" dirty="0">
                <a:latin typeface="Times New Roman"/>
                <a:cs typeface="Times New Roman"/>
              </a:rPr>
              <a:t> </a:t>
            </a:r>
            <a:r>
              <a:rPr lang="en-US" sz="1400" dirty="0">
                <a:latin typeface="Times New Roman"/>
                <a:cs typeface="Times New Roman"/>
              </a:rPr>
              <a:t>the degree of </a:t>
            </a:r>
            <a:r>
              <a:rPr lang="en-US" sz="1400" b="1" u="heavy" spc="-5" dirty="0">
                <a:uFill>
                  <a:solidFill>
                    <a:srgbClr val="000000"/>
                  </a:solidFill>
                </a:uFill>
                <a:latin typeface="Times New Roman"/>
                <a:cs typeface="Times New Roman"/>
              </a:rPr>
              <a:t>Bachelor </a:t>
            </a:r>
            <a:r>
              <a:rPr lang="en-US" sz="1400" b="1" u="heavy" dirty="0">
                <a:uFill>
                  <a:solidFill>
                    <a:srgbClr val="000000"/>
                  </a:solidFill>
                </a:uFill>
                <a:latin typeface="Times New Roman"/>
                <a:cs typeface="Times New Roman"/>
              </a:rPr>
              <a:t>of </a:t>
            </a:r>
            <a:r>
              <a:rPr lang="en-US" sz="1400" b="1" u="heavy" spc="-5" dirty="0">
                <a:uFill>
                  <a:solidFill>
                    <a:srgbClr val="000000"/>
                  </a:solidFill>
                </a:uFill>
                <a:latin typeface="Times New Roman"/>
                <a:cs typeface="Times New Roman"/>
              </a:rPr>
              <a:t>Management Studies</a:t>
            </a:r>
            <a:r>
              <a:rPr lang="en-US" sz="1400" b="1" spc="-5" dirty="0">
                <a:latin typeface="Times New Roman"/>
                <a:cs typeface="Times New Roman"/>
              </a:rPr>
              <a:t> </a:t>
            </a:r>
            <a:r>
              <a:rPr lang="en-US" sz="1400" spc="-5" dirty="0">
                <a:latin typeface="Times New Roman"/>
                <a:cs typeface="Times New Roman"/>
              </a:rPr>
              <a:t>under </a:t>
            </a:r>
            <a:r>
              <a:rPr lang="en-US" sz="1400" dirty="0">
                <a:latin typeface="Times New Roman"/>
                <a:cs typeface="Times New Roman"/>
              </a:rPr>
              <a:t>the </a:t>
            </a:r>
            <a:r>
              <a:rPr lang="en-US" sz="1400" spc="-5" dirty="0">
                <a:latin typeface="Times New Roman"/>
                <a:cs typeface="Times New Roman"/>
              </a:rPr>
              <a:t>Faculty </a:t>
            </a:r>
            <a:r>
              <a:rPr lang="en-US" sz="1400" dirty="0">
                <a:latin typeface="Times New Roman"/>
                <a:cs typeface="Times New Roman"/>
              </a:rPr>
              <a:t>of </a:t>
            </a:r>
            <a:r>
              <a:rPr lang="en-US" sz="1400" spc="-5" dirty="0">
                <a:latin typeface="Times New Roman"/>
                <a:cs typeface="Times New Roman"/>
              </a:rPr>
              <a:t>Commerce </a:t>
            </a:r>
            <a:r>
              <a:rPr lang="en-US" sz="1400" dirty="0">
                <a:latin typeface="Times New Roman"/>
                <a:cs typeface="Times New Roman"/>
              </a:rPr>
              <a:t>in the  </a:t>
            </a:r>
            <a:r>
              <a:rPr lang="en-US" sz="1400" spc="-5" dirty="0">
                <a:latin typeface="Times New Roman"/>
                <a:cs typeface="Times New Roman"/>
              </a:rPr>
              <a:t>subject  of  Marketing  </a:t>
            </a:r>
            <a:r>
              <a:rPr lang="en-US" sz="1400" dirty="0">
                <a:latin typeface="Times New Roman"/>
                <a:cs typeface="Times New Roman"/>
              </a:rPr>
              <a:t>and  his  </a:t>
            </a:r>
            <a:r>
              <a:rPr lang="en-US" sz="1400" spc="-5" dirty="0">
                <a:latin typeface="Times New Roman"/>
                <a:cs typeface="Times New Roman"/>
              </a:rPr>
              <a:t>project  </a:t>
            </a:r>
            <a:r>
              <a:rPr lang="en-US" sz="1400" dirty="0">
                <a:latin typeface="Times New Roman"/>
                <a:cs typeface="Times New Roman"/>
              </a:rPr>
              <a:t>is  </a:t>
            </a:r>
            <a:r>
              <a:rPr lang="en-US" sz="1400" spc="-5" dirty="0">
                <a:latin typeface="Times New Roman"/>
                <a:cs typeface="Times New Roman"/>
              </a:rPr>
              <a:t>entitled,  </a:t>
            </a:r>
            <a:r>
              <a:rPr lang="en-US" sz="1400" b="1" u="heavy" spc="-5" dirty="0">
                <a:uFill>
                  <a:solidFill>
                    <a:srgbClr val="000000"/>
                  </a:solidFill>
                </a:uFill>
                <a:latin typeface="Carlito"/>
                <a:cs typeface="Carlito"/>
              </a:rPr>
              <a:t>“</a:t>
            </a:r>
            <a:r>
              <a:rPr lang="en-US" sz="1400" b="1" u="heavy" spc="-5" dirty="0">
                <a:uFill>
                  <a:solidFill>
                    <a:srgbClr val="000000"/>
                  </a:solidFill>
                </a:uFill>
                <a:latin typeface="Times New Roman"/>
                <a:cs typeface="Times New Roman"/>
              </a:rPr>
              <a:t>Digital  </a:t>
            </a:r>
            <a:r>
              <a:rPr lang="en-US" sz="1400" b="1" u="heavy" dirty="0">
                <a:uFill>
                  <a:solidFill>
                    <a:srgbClr val="000000"/>
                  </a:solidFill>
                </a:uFill>
                <a:latin typeface="Times New Roman"/>
                <a:cs typeface="Times New Roman"/>
              </a:rPr>
              <a:t>Marketing  &amp;  </a:t>
            </a:r>
            <a:r>
              <a:rPr lang="en-US" sz="1400" b="1" u="heavy" spc="-5" dirty="0">
                <a:uFill>
                  <a:solidFill>
                    <a:srgbClr val="000000"/>
                  </a:solidFill>
                </a:uFill>
                <a:latin typeface="Times New Roman"/>
                <a:cs typeface="Times New Roman"/>
              </a:rPr>
              <a:t>It</a:t>
            </a:r>
            <a:r>
              <a:rPr lang="en-US" sz="1400" b="1" u="heavy" spc="-5" dirty="0">
                <a:uFill>
                  <a:solidFill>
                    <a:srgbClr val="000000"/>
                  </a:solidFill>
                </a:uFill>
                <a:latin typeface="Carlito"/>
                <a:cs typeface="Carlito"/>
              </a:rPr>
              <a:t>’</a:t>
            </a:r>
            <a:r>
              <a:rPr lang="en-US" sz="1400" b="1" u="heavy" spc="-5" dirty="0">
                <a:uFill>
                  <a:solidFill>
                    <a:srgbClr val="000000"/>
                  </a:solidFill>
                </a:uFill>
                <a:latin typeface="Times New Roman"/>
                <a:cs typeface="Times New Roman"/>
              </a:rPr>
              <a:t>s  Effects</a:t>
            </a:r>
            <a:r>
              <a:rPr lang="en-US" sz="1400" b="1" u="heavy" spc="240" dirty="0">
                <a:uFill>
                  <a:solidFill>
                    <a:srgbClr val="000000"/>
                  </a:solidFill>
                </a:uFill>
                <a:latin typeface="Times New Roman"/>
                <a:cs typeface="Times New Roman"/>
              </a:rPr>
              <a:t> </a:t>
            </a:r>
            <a:r>
              <a:rPr lang="en-US" sz="1400" b="1" u="heavy" spc="5" dirty="0">
                <a:uFill>
                  <a:solidFill>
                    <a:srgbClr val="000000"/>
                  </a:solidFill>
                </a:uFill>
                <a:latin typeface="Times New Roman"/>
                <a:cs typeface="Times New Roman"/>
              </a:rPr>
              <a:t>on</a:t>
            </a:r>
            <a:r>
              <a:rPr lang="en-US" sz="1400" dirty="0">
                <a:latin typeface="Times New Roman"/>
                <a:cs typeface="Times New Roman"/>
              </a:rPr>
              <a:t> </a:t>
            </a:r>
            <a:r>
              <a:rPr sz="1400" b="1" u="heavy" spc="-5" dirty="0">
                <a:uFill>
                  <a:solidFill>
                    <a:srgbClr val="000000"/>
                  </a:solidFill>
                </a:uFill>
                <a:latin typeface="Times New Roman"/>
                <a:cs typeface="Times New Roman"/>
              </a:rPr>
              <a:t>Business </a:t>
            </a:r>
            <a:r>
              <a:rPr sz="1400" b="1" u="heavy" dirty="0">
                <a:uFill>
                  <a:solidFill>
                    <a:srgbClr val="000000"/>
                  </a:solidFill>
                </a:uFill>
                <a:latin typeface="Times New Roman"/>
                <a:cs typeface="Times New Roman"/>
              </a:rPr>
              <a:t>with reference to </a:t>
            </a:r>
            <a:r>
              <a:rPr sz="1400" b="1" u="heavy" spc="-5" dirty="0">
                <a:uFill>
                  <a:solidFill>
                    <a:srgbClr val="000000"/>
                  </a:solidFill>
                </a:uFill>
                <a:latin typeface="Times New Roman"/>
                <a:cs typeface="Times New Roman"/>
              </a:rPr>
              <a:t>Branex</a:t>
            </a:r>
            <a:r>
              <a:rPr sz="1400" b="1" u="heavy" spc="-5" dirty="0">
                <a:uFill>
                  <a:solidFill>
                    <a:srgbClr val="000000"/>
                  </a:solidFill>
                </a:uFill>
                <a:latin typeface="Carlito"/>
                <a:cs typeface="Carlito"/>
              </a:rPr>
              <a:t>”</a:t>
            </a:r>
            <a:r>
              <a:rPr sz="1400" b="1" spc="-5" dirty="0">
                <a:latin typeface="Carlito"/>
                <a:cs typeface="Carlito"/>
              </a:rPr>
              <a:t> </a:t>
            </a:r>
            <a:r>
              <a:rPr sz="1400" spc="-5" dirty="0">
                <a:latin typeface="Times New Roman"/>
                <a:cs typeface="Times New Roman"/>
              </a:rPr>
              <a:t>under my</a:t>
            </a:r>
            <a:r>
              <a:rPr sz="1400" dirty="0">
                <a:latin typeface="Times New Roman"/>
                <a:cs typeface="Times New Roman"/>
              </a:rPr>
              <a:t> </a:t>
            </a:r>
            <a:r>
              <a:rPr sz="1400" spc="-5" dirty="0">
                <a:latin typeface="Times New Roman"/>
                <a:cs typeface="Times New Roman"/>
              </a:rPr>
              <a:t>supervision.</a:t>
            </a:r>
            <a:endParaRPr sz="1400" dirty="0">
              <a:latin typeface="Times New Roman"/>
              <a:cs typeface="Times New Roman"/>
            </a:endParaRPr>
          </a:p>
          <a:p>
            <a:pPr marL="12700" marR="12065" algn="just">
              <a:lnSpc>
                <a:spcPct val="150000"/>
              </a:lnSpc>
            </a:pPr>
            <a:r>
              <a:rPr sz="1400" dirty="0">
                <a:latin typeface="Times New Roman"/>
                <a:cs typeface="Times New Roman"/>
              </a:rPr>
              <a:t>I </a:t>
            </a:r>
            <a:r>
              <a:rPr sz="1400" spc="-5" dirty="0">
                <a:latin typeface="Times New Roman"/>
                <a:cs typeface="Times New Roman"/>
              </a:rPr>
              <a:t>further </a:t>
            </a:r>
            <a:r>
              <a:rPr sz="1400" dirty="0">
                <a:latin typeface="Times New Roman"/>
                <a:cs typeface="Times New Roman"/>
              </a:rPr>
              <a:t>certify that the </a:t>
            </a:r>
            <a:r>
              <a:rPr sz="1400" spc="-5" dirty="0">
                <a:latin typeface="Times New Roman"/>
                <a:cs typeface="Times New Roman"/>
              </a:rPr>
              <a:t>entire </a:t>
            </a:r>
            <a:r>
              <a:rPr sz="1400" dirty="0">
                <a:latin typeface="Times New Roman"/>
                <a:cs typeface="Times New Roman"/>
              </a:rPr>
              <a:t>work has </a:t>
            </a:r>
            <a:r>
              <a:rPr sz="1400" spc="-5" dirty="0">
                <a:latin typeface="Times New Roman"/>
                <a:cs typeface="Times New Roman"/>
              </a:rPr>
              <a:t>been done </a:t>
            </a:r>
            <a:r>
              <a:rPr sz="1400" spc="5" dirty="0">
                <a:latin typeface="Times New Roman"/>
                <a:cs typeface="Times New Roman"/>
              </a:rPr>
              <a:t>by </a:t>
            </a:r>
            <a:r>
              <a:rPr sz="1400" dirty="0">
                <a:latin typeface="Times New Roman"/>
                <a:cs typeface="Times New Roman"/>
              </a:rPr>
              <a:t>the </a:t>
            </a:r>
            <a:r>
              <a:rPr sz="1400" spc="-5" dirty="0">
                <a:latin typeface="Times New Roman"/>
                <a:cs typeface="Times New Roman"/>
              </a:rPr>
              <a:t>learner under my guidance </a:t>
            </a:r>
            <a:r>
              <a:rPr sz="1400" dirty="0">
                <a:latin typeface="Times New Roman"/>
                <a:cs typeface="Times New Roman"/>
              </a:rPr>
              <a:t>&amp; that  </a:t>
            </a:r>
            <a:r>
              <a:rPr sz="1400" spc="-5" dirty="0">
                <a:latin typeface="Times New Roman"/>
                <a:cs typeface="Times New Roman"/>
              </a:rPr>
              <a:t>no part </a:t>
            </a:r>
            <a:r>
              <a:rPr sz="1400" dirty="0">
                <a:latin typeface="Times New Roman"/>
                <a:cs typeface="Times New Roman"/>
              </a:rPr>
              <a:t>of it has </a:t>
            </a:r>
            <a:r>
              <a:rPr sz="1400" spc="-5" dirty="0">
                <a:latin typeface="Times New Roman"/>
                <a:cs typeface="Times New Roman"/>
              </a:rPr>
              <a:t>been submitted previously </a:t>
            </a:r>
            <a:r>
              <a:rPr sz="1400" dirty="0">
                <a:latin typeface="Times New Roman"/>
                <a:cs typeface="Times New Roman"/>
              </a:rPr>
              <a:t>for any Degree or </a:t>
            </a:r>
            <a:r>
              <a:rPr sz="1400" spc="-5" dirty="0">
                <a:latin typeface="Times New Roman"/>
                <a:cs typeface="Times New Roman"/>
              </a:rPr>
              <a:t>Diploma </a:t>
            </a:r>
            <a:r>
              <a:rPr sz="1400" dirty="0">
                <a:latin typeface="Times New Roman"/>
                <a:cs typeface="Times New Roman"/>
              </a:rPr>
              <a:t>of any</a:t>
            </a:r>
            <a:r>
              <a:rPr sz="1400" spc="-5" dirty="0">
                <a:latin typeface="Times New Roman"/>
                <a:cs typeface="Times New Roman"/>
              </a:rPr>
              <a:t> University.</a:t>
            </a:r>
            <a:endParaRPr sz="2000" dirty="0">
              <a:latin typeface="Times New Roman"/>
              <a:cs typeface="Times New Roman"/>
            </a:endParaRPr>
          </a:p>
          <a:p>
            <a:pPr marL="12700" algn="just">
              <a:lnSpc>
                <a:spcPct val="150000"/>
              </a:lnSpc>
            </a:pPr>
            <a:r>
              <a:rPr sz="1400" dirty="0">
                <a:latin typeface="Times New Roman"/>
                <a:cs typeface="Times New Roman"/>
              </a:rPr>
              <a:t>It is his own work &amp; </a:t>
            </a:r>
            <a:r>
              <a:rPr sz="1400" spc="-5" dirty="0">
                <a:latin typeface="Times New Roman"/>
                <a:cs typeface="Times New Roman"/>
              </a:rPr>
              <a:t>facts </a:t>
            </a:r>
            <a:r>
              <a:rPr sz="1400" dirty="0">
                <a:latin typeface="Times New Roman"/>
                <a:cs typeface="Times New Roman"/>
              </a:rPr>
              <a:t>reported </a:t>
            </a:r>
            <a:r>
              <a:rPr sz="1400" spc="5" dirty="0">
                <a:latin typeface="Times New Roman"/>
                <a:cs typeface="Times New Roman"/>
              </a:rPr>
              <a:t>by </a:t>
            </a:r>
            <a:r>
              <a:rPr sz="1400" dirty="0">
                <a:latin typeface="Times New Roman"/>
                <a:cs typeface="Times New Roman"/>
              </a:rPr>
              <a:t>his </a:t>
            </a:r>
            <a:r>
              <a:rPr sz="1400" spc="-5" dirty="0">
                <a:latin typeface="Times New Roman"/>
                <a:cs typeface="Times New Roman"/>
              </a:rPr>
              <a:t>personal findings </a:t>
            </a:r>
            <a:r>
              <a:rPr sz="1400" dirty="0">
                <a:latin typeface="Times New Roman"/>
                <a:cs typeface="Times New Roman"/>
              </a:rPr>
              <a:t>&amp;</a:t>
            </a:r>
            <a:r>
              <a:rPr sz="1400" spc="-80" dirty="0">
                <a:latin typeface="Times New Roman"/>
                <a:cs typeface="Times New Roman"/>
              </a:rPr>
              <a:t> </a:t>
            </a:r>
            <a:r>
              <a:rPr sz="1400" spc="-5" dirty="0">
                <a:latin typeface="Times New Roman"/>
                <a:cs typeface="Times New Roman"/>
              </a:rPr>
              <a:t>investigations.</a:t>
            </a:r>
            <a:endParaRPr sz="1400" dirty="0">
              <a:latin typeface="Times New Roman"/>
              <a:cs typeface="Times New Roman"/>
            </a:endParaRPr>
          </a:p>
        </p:txBody>
      </p:sp>
      <p:sp>
        <p:nvSpPr>
          <p:cNvPr id="4" name="object 4"/>
          <p:cNvSpPr txBox="1"/>
          <p:nvPr/>
        </p:nvSpPr>
        <p:spPr>
          <a:xfrm>
            <a:off x="4423664" y="6714731"/>
            <a:ext cx="2794635" cy="240029"/>
          </a:xfrm>
          <a:prstGeom prst="rect">
            <a:avLst/>
          </a:prstGeom>
        </p:spPr>
        <p:txBody>
          <a:bodyPr vert="horz" wrap="square" lIns="0" tIns="13335" rIns="0" bIns="0" rtlCol="0">
            <a:spAutoFit/>
          </a:bodyPr>
          <a:lstStyle/>
          <a:p>
            <a:pPr marL="12700">
              <a:lnSpc>
                <a:spcPct val="100000"/>
              </a:lnSpc>
              <a:spcBef>
                <a:spcPts val="105"/>
              </a:spcBef>
            </a:pPr>
            <a:r>
              <a:rPr sz="1400" spc="-5" dirty="0">
                <a:latin typeface="Times New Roman"/>
                <a:cs typeface="Times New Roman"/>
              </a:rPr>
              <a:t>Name </a:t>
            </a:r>
            <a:r>
              <a:rPr sz="1400" dirty="0">
                <a:latin typeface="Times New Roman"/>
                <a:cs typeface="Times New Roman"/>
              </a:rPr>
              <a:t>&amp; </a:t>
            </a:r>
            <a:r>
              <a:rPr sz="1400" spc="-5" dirty="0">
                <a:latin typeface="Times New Roman"/>
                <a:cs typeface="Times New Roman"/>
              </a:rPr>
              <a:t>Signature of Guiding</a:t>
            </a:r>
            <a:r>
              <a:rPr sz="1400" spc="-10" dirty="0">
                <a:latin typeface="Times New Roman"/>
                <a:cs typeface="Times New Roman"/>
              </a:rPr>
              <a:t> </a:t>
            </a:r>
            <a:r>
              <a:rPr sz="1400" spc="-5" dirty="0">
                <a:latin typeface="Times New Roman"/>
                <a:cs typeface="Times New Roman"/>
              </a:rPr>
              <a:t>Teacher</a:t>
            </a:r>
            <a:endParaRPr sz="1400">
              <a:latin typeface="Times New Roman"/>
              <a:cs typeface="Times New Roman"/>
            </a:endParaRPr>
          </a:p>
        </p:txBody>
      </p:sp>
      <p:sp>
        <p:nvSpPr>
          <p:cNvPr id="5" name="object 5"/>
          <p:cNvSpPr txBox="1"/>
          <p:nvPr/>
        </p:nvSpPr>
        <p:spPr>
          <a:xfrm>
            <a:off x="528319" y="8004048"/>
            <a:ext cx="1521460" cy="240029"/>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Date of </a:t>
            </a:r>
            <a:r>
              <a:rPr sz="1400" spc="-5" dirty="0">
                <a:latin typeface="Times New Roman"/>
                <a:cs typeface="Times New Roman"/>
              </a:rPr>
              <a:t>Submission</a:t>
            </a:r>
            <a:r>
              <a:rPr sz="1400" spc="-80" dirty="0">
                <a:latin typeface="Times New Roman"/>
                <a:cs typeface="Times New Roman"/>
              </a:rPr>
              <a:t> </a:t>
            </a:r>
            <a:r>
              <a:rPr sz="1400" dirty="0">
                <a:latin typeface="Times New Roman"/>
                <a:cs typeface="Times New Roman"/>
              </a:rPr>
              <a:t>:</a:t>
            </a:r>
            <a:endParaRPr sz="1400">
              <a:latin typeface="Times New Roman"/>
              <a:cs typeface="Times New Roman"/>
            </a:endParaRPr>
          </a:p>
        </p:txBody>
      </p:sp>
      <p:sp>
        <p:nvSpPr>
          <p:cNvPr id="6" name="object 6"/>
          <p:cNvSpPr/>
          <p:nvPr/>
        </p:nvSpPr>
        <p:spPr>
          <a:xfrm>
            <a:off x="2344115" y="5465762"/>
            <a:ext cx="887704" cy="833120"/>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2483599" y="5712714"/>
            <a:ext cx="615315" cy="394335"/>
          </a:xfrm>
          <a:prstGeom prst="rect">
            <a:avLst/>
          </a:prstGeom>
        </p:spPr>
        <p:txBody>
          <a:bodyPr vert="horz" wrap="square" lIns="0" tIns="12065" rIns="0" bIns="0" rtlCol="0">
            <a:spAutoFit/>
          </a:bodyPr>
          <a:lstStyle/>
          <a:p>
            <a:pPr marL="90170" marR="5080" indent="-78105">
              <a:lnSpc>
                <a:spcPct val="110000"/>
              </a:lnSpc>
              <a:spcBef>
                <a:spcPts val="95"/>
              </a:spcBef>
            </a:pPr>
            <a:r>
              <a:rPr sz="1100" i="1" spc="-5" dirty="0">
                <a:latin typeface="Times New Roman"/>
                <a:cs typeface="Times New Roman"/>
              </a:rPr>
              <a:t>Seal of</a:t>
            </a:r>
            <a:r>
              <a:rPr sz="1100" i="1" spc="-90" dirty="0">
                <a:latin typeface="Times New Roman"/>
                <a:cs typeface="Times New Roman"/>
              </a:rPr>
              <a:t> </a:t>
            </a:r>
            <a:r>
              <a:rPr sz="1100" i="1" dirty="0">
                <a:latin typeface="Times New Roman"/>
                <a:cs typeface="Times New Roman"/>
              </a:rPr>
              <a:t>the  </a:t>
            </a:r>
            <a:r>
              <a:rPr sz="1100" i="1" spc="-5" dirty="0">
                <a:latin typeface="Times New Roman"/>
                <a:cs typeface="Times New Roman"/>
              </a:rPr>
              <a:t>College</a:t>
            </a:r>
            <a:endParaRPr sz="1100" dirty="0">
              <a:latin typeface="Times New Roman"/>
              <a:cs typeface="Times New Roman"/>
            </a:endParaRPr>
          </a:p>
        </p:txBody>
      </p:sp>
      <p:sp>
        <p:nvSpPr>
          <p:cNvPr id="8" name="object 8"/>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4</a:t>
            </a:fld>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2919" y="673849"/>
            <a:ext cx="6760845" cy="1148715"/>
          </a:xfrm>
          <a:prstGeom prst="rect">
            <a:avLst/>
          </a:prstGeom>
        </p:spPr>
        <p:txBody>
          <a:bodyPr vert="horz" wrap="square" lIns="0" tIns="12065" rIns="0" bIns="0" rtlCol="0">
            <a:spAutoFit/>
          </a:bodyPr>
          <a:lstStyle/>
          <a:p>
            <a:pPr marL="38100" algn="just">
              <a:lnSpc>
                <a:spcPct val="100000"/>
              </a:lnSpc>
              <a:spcBef>
                <a:spcPts val="95"/>
              </a:spcBef>
            </a:pPr>
            <a:r>
              <a:rPr sz="1600" b="1" u="heavy" spc="-5" dirty="0">
                <a:uFill>
                  <a:solidFill>
                    <a:srgbClr val="000000"/>
                  </a:solidFill>
                </a:uFill>
                <a:latin typeface="Times New Roman"/>
                <a:cs typeface="Times New Roman"/>
              </a:rPr>
              <a:t>8.2 SEM (Search Engine</a:t>
            </a:r>
            <a:r>
              <a:rPr sz="1600" b="1" u="heavy" spc="10"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Marketing</a:t>
            </a:r>
            <a:r>
              <a:rPr sz="1600" b="1" i="1" u="heavy" spc="-5" dirty="0">
                <a:uFill>
                  <a:solidFill>
                    <a:srgbClr val="000000"/>
                  </a:solidFill>
                </a:uFill>
                <a:latin typeface="Times New Roman"/>
                <a:cs typeface="Times New Roman"/>
              </a:rPr>
              <a:t>)</a:t>
            </a:r>
            <a:r>
              <a:rPr sz="1600" b="1" u="heavy" spc="-5" dirty="0">
                <a:uFill>
                  <a:solidFill>
                    <a:srgbClr val="000000"/>
                  </a:solidFill>
                </a:uFill>
                <a:latin typeface="Times New Roman"/>
                <a:cs typeface="Times New Roman"/>
              </a:rPr>
              <a:t>:</a:t>
            </a:r>
            <a:endParaRPr sz="1600">
              <a:latin typeface="Times New Roman"/>
              <a:cs typeface="Times New Roman"/>
            </a:endParaRPr>
          </a:p>
          <a:p>
            <a:pPr marL="38100" marR="30480" algn="just">
              <a:lnSpc>
                <a:spcPts val="1380"/>
              </a:lnSpc>
              <a:spcBef>
                <a:spcPts val="1445"/>
              </a:spcBef>
            </a:pPr>
            <a:r>
              <a:rPr sz="1200" b="1" spc="-5" dirty="0">
                <a:latin typeface="Times New Roman"/>
                <a:cs typeface="Times New Roman"/>
              </a:rPr>
              <a:t>Search engine marketing </a:t>
            </a:r>
            <a:r>
              <a:rPr sz="1200" spc="-5" dirty="0">
                <a:latin typeface="Times New Roman"/>
                <a:cs typeface="Times New Roman"/>
              </a:rPr>
              <a:t>(</a:t>
            </a:r>
            <a:r>
              <a:rPr sz="1200" b="1" spc="-5" dirty="0">
                <a:latin typeface="Times New Roman"/>
                <a:cs typeface="Times New Roman"/>
              </a:rPr>
              <a:t>SEM</a:t>
            </a:r>
            <a:r>
              <a:rPr sz="1200" spc="-5" dirty="0">
                <a:latin typeface="Times New Roman"/>
                <a:cs typeface="Times New Roman"/>
              </a:rPr>
              <a:t>) </a:t>
            </a:r>
            <a:r>
              <a:rPr sz="1200" dirty="0">
                <a:latin typeface="Times New Roman"/>
                <a:cs typeface="Times New Roman"/>
              </a:rPr>
              <a:t>is a </a:t>
            </a:r>
            <a:r>
              <a:rPr sz="1200" spc="-5" dirty="0">
                <a:latin typeface="Times New Roman"/>
                <a:cs typeface="Times New Roman"/>
              </a:rPr>
              <a:t>form </a:t>
            </a:r>
            <a:r>
              <a:rPr sz="1200" dirty="0">
                <a:latin typeface="Times New Roman"/>
                <a:cs typeface="Times New Roman"/>
              </a:rPr>
              <a:t>of </a:t>
            </a:r>
            <a:r>
              <a:rPr sz="1200" spc="-5" dirty="0">
                <a:latin typeface="Times New Roman"/>
                <a:cs typeface="Times New Roman"/>
              </a:rPr>
              <a:t>Internet marketing that involves </a:t>
            </a:r>
            <a:r>
              <a:rPr sz="1200" dirty="0">
                <a:latin typeface="Times New Roman"/>
                <a:cs typeface="Times New Roman"/>
              </a:rPr>
              <a:t>the </a:t>
            </a:r>
            <a:r>
              <a:rPr sz="1200" spc="-5" dirty="0">
                <a:latin typeface="Times New Roman"/>
                <a:cs typeface="Times New Roman"/>
              </a:rPr>
              <a:t>promotion </a:t>
            </a:r>
            <a:r>
              <a:rPr sz="1200" dirty="0">
                <a:latin typeface="Times New Roman"/>
                <a:cs typeface="Times New Roman"/>
              </a:rPr>
              <a:t>of </a:t>
            </a:r>
            <a:r>
              <a:rPr sz="1200" spc="-5" dirty="0">
                <a:latin typeface="Times New Roman"/>
                <a:cs typeface="Times New Roman"/>
              </a:rPr>
              <a:t>websites </a:t>
            </a:r>
            <a:r>
              <a:rPr sz="1200" dirty="0">
                <a:latin typeface="Times New Roman"/>
                <a:cs typeface="Times New Roman"/>
              </a:rPr>
              <a:t>by  </a:t>
            </a:r>
            <a:r>
              <a:rPr sz="1200" spc="-5" dirty="0">
                <a:latin typeface="Times New Roman"/>
                <a:cs typeface="Times New Roman"/>
              </a:rPr>
              <a:t>increasing their visibility </a:t>
            </a:r>
            <a:r>
              <a:rPr sz="1200" dirty="0">
                <a:latin typeface="Times New Roman"/>
                <a:cs typeface="Times New Roman"/>
              </a:rPr>
              <a:t>in </a:t>
            </a:r>
            <a:r>
              <a:rPr sz="1200" spc="-5" dirty="0">
                <a:latin typeface="Times New Roman"/>
                <a:cs typeface="Times New Roman"/>
              </a:rPr>
              <a:t>search engine results pages (SERPs) through optimization and advertising.</a:t>
            </a:r>
            <a:r>
              <a:rPr sz="1125" spc="-7" baseline="29629" dirty="0">
                <a:latin typeface="Times New Roman"/>
                <a:cs typeface="Times New Roman"/>
              </a:rPr>
              <a:t>] </a:t>
            </a:r>
            <a:r>
              <a:rPr sz="1200" spc="-5" dirty="0">
                <a:latin typeface="Times New Roman"/>
                <a:cs typeface="Times New Roman"/>
              </a:rPr>
              <a:t>SEM  may </a:t>
            </a:r>
            <a:r>
              <a:rPr sz="1200" dirty="0">
                <a:latin typeface="Times New Roman"/>
                <a:cs typeface="Times New Roman"/>
              </a:rPr>
              <a:t>use </a:t>
            </a:r>
            <a:r>
              <a:rPr sz="1200" spc="-5" dirty="0">
                <a:latin typeface="Times New Roman"/>
                <a:cs typeface="Times New Roman"/>
              </a:rPr>
              <a:t>search engine optimization (SEO), which adjusts </a:t>
            </a:r>
            <a:r>
              <a:rPr sz="1200" dirty="0">
                <a:latin typeface="Times New Roman"/>
                <a:cs typeface="Times New Roman"/>
              </a:rPr>
              <a:t>or </a:t>
            </a:r>
            <a:r>
              <a:rPr sz="1200" spc="-5" dirty="0">
                <a:latin typeface="Times New Roman"/>
                <a:cs typeface="Times New Roman"/>
              </a:rPr>
              <a:t>rewrites website content </a:t>
            </a:r>
            <a:r>
              <a:rPr sz="1200" dirty="0">
                <a:latin typeface="Times New Roman"/>
                <a:cs typeface="Times New Roman"/>
              </a:rPr>
              <a:t>to </a:t>
            </a:r>
            <a:r>
              <a:rPr sz="1200" spc="-5" dirty="0">
                <a:latin typeface="Times New Roman"/>
                <a:cs typeface="Times New Roman"/>
              </a:rPr>
              <a:t>achieve </a:t>
            </a:r>
            <a:r>
              <a:rPr sz="1200" dirty="0">
                <a:latin typeface="Times New Roman"/>
                <a:cs typeface="Times New Roman"/>
              </a:rPr>
              <a:t>a </a:t>
            </a:r>
            <a:r>
              <a:rPr sz="1200" spc="-5" dirty="0">
                <a:latin typeface="Times New Roman"/>
                <a:cs typeface="Times New Roman"/>
              </a:rPr>
              <a:t>higher  ranking </a:t>
            </a:r>
            <a:r>
              <a:rPr sz="1200" dirty="0">
                <a:latin typeface="Times New Roman"/>
                <a:cs typeface="Times New Roman"/>
              </a:rPr>
              <a:t>in </a:t>
            </a:r>
            <a:r>
              <a:rPr sz="1200" spc="-5" dirty="0">
                <a:latin typeface="Times New Roman"/>
                <a:cs typeface="Times New Roman"/>
              </a:rPr>
              <a:t>search engine results pages, </a:t>
            </a:r>
            <a:r>
              <a:rPr sz="1200" dirty="0">
                <a:latin typeface="Times New Roman"/>
                <a:cs typeface="Times New Roman"/>
              </a:rPr>
              <a:t>or use </a:t>
            </a:r>
            <a:r>
              <a:rPr sz="1200" spc="-5" dirty="0">
                <a:latin typeface="Times New Roman"/>
                <a:cs typeface="Times New Roman"/>
              </a:rPr>
              <a:t>pay per click</a:t>
            </a:r>
            <a:r>
              <a:rPr sz="1200" spc="50" dirty="0">
                <a:latin typeface="Times New Roman"/>
                <a:cs typeface="Times New Roman"/>
              </a:rPr>
              <a:t> </a:t>
            </a:r>
            <a:r>
              <a:rPr sz="1200" spc="-5" dirty="0">
                <a:latin typeface="Times New Roman"/>
                <a:cs typeface="Times New Roman"/>
              </a:rPr>
              <a:t>listings.</a:t>
            </a:r>
            <a:endParaRPr sz="1200">
              <a:latin typeface="Times New Roman"/>
              <a:cs typeface="Times New Roman"/>
            </a:endParaRPr>
          </a:p>
        </p:txBody>
      </p:sp>
      <p:grpSp>
        <p:nvGrpSpPr>
          <p:cNvPr id="3" name="object 3"/>
          <p:cNvGrpSpPr/>
          <p:nvPr/>
        </p:nvGrpSpPr>
        <p:grpSpPr>
          <a:xfrm>
            <a:off x="541019" y="1987296"/>
            <a:ext cx="5934710" cy="3324225"/>
            <a:chOff x="541019" y="1987296"/>
            <a:chExt cx="5934710" cy="3324225"/>
          </a:xfrm>
        </p:grpSpPr>
        <p:sp>
          <p:nvSpPr>
            <p:cNvPr id="4" name="object 4"/>
            <p:cNvSpPr/>
            <p:nvPr/>
          </p:nvSpPr>
          <p:spPr>
            <a:xfrm>
              <a:off x="541019" y="1987296"/>
              <a:ext cx="5934456" cy="332384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059872" y="3728402"/>
              <a:ext cx="1524000" cy="1457325"/>
            </a:xfrm>
            <a:custGeom>
              <a:avLst/>
              <a:gdLst/>
              <a:ahLst/>
              <a:cxnLst/>
              <a:rect l="l" t="t" r="r" b="b"/>
              <a:pathLst>
                <a:path w="1524000" h="1457325">
                  <a:moveTo>
                    <a:pt x="1524000" y="1457325"/>
                  </a:moveTo>
                  <a:lnTo>
                    <a:pt x="0" y="1457325"/>
                  </a:lnTo>
                  <a:lnTo>
                    <a:pt x="0" y="0"/>
                  </a:lnTo>
                  <a:lnTo>
                    <a:pt x="1524000" y="0"/>
                  </a:lnTo>
                  <a:lnTo>
                    <a:pt x="1524000" y="14287"/>
                  </a:lnTo>
                  <a:lnTo>
                    <a:pt x="28575" y="14287"/>
                  </a:lnTo>
                  <a:lnTo>
                    <a:pt x="14287" y="28575"/>
                  </a:lnTo>
                  <a:lnTo>
                    <a:pt x="28575" y="28575"/>
                  </a:lnTo>
                  <a:lnTo>
                    <a:pt x="28575" y="1428750"/>
                  </a:lnTo>
                  <a:lnTo>
                    <a:pt x="14287" y="1428750"/>
                  </a:lnTo>
                  <a:lnTo>
                    <a:pt x="28575" y="1443037"/>
                  </a:lnTo>
                  <a:lnTo>
                    <a:pt x="1524000" y="1443037"/>
                  </a:lnTo>
                  <a:lnTo>
                    <a:pt x="1524000" y="1457325"/>
                  </a:lnTo>
                  <a:close/>
                </a:path>
                <a:path w="1524000" h="1457325">
                  <a:moveTo>
                    <a:pt x="28575" y="28575"/>
                  </a:moveTo>
                  <a:lnTo>
                    <a:pt x="14287" y="28575"/>
                  </a:lnTo>
                  <a:lnTo>
                    <a:pt x="28575" y="14287"/>
                  </a:lnTo>
                  <a:lnTo>
                    <a:pt x="28575" y="28575"/>
                  </a:lnTo>
                  <a:close/>
                </a:path>
                <a:path w="1524000" h="1457325">
                  <a:moveTo>
                    <a:pt x="1495425" y="28575"/>
                  </a:moveTo>
                  <a:lnTo>
                    <a:pt x="28575" y="28575"/>
                  </a:lnTo>
                  <a:lnTo>
                    <a:pt x="28575" y="14287"/>
                  </a:lnTo>
                  <a:lnTo>
                    <a:pt x="1495425" y="14287"/>
                  </a:lnTo>
                  <a:lnTo>
                    <a:pt x="1495425" y="28575"/>
                  </a:lnTo>
                  <a:close/>
                </a:path>
                <a:path w="1524000" h="1457325">
                  <a:moveTo>
                    <a:pt x="1495425" y="1443037"/>
                  </a:moveTo>
                  <a:lnTo>
                    <a:pt x="1495425" y="14287"/>
                  </a:lnTo>
                  <a:lnTo>
                    <a:pt x="1509712" y="28575"/>
                  </a:lnTo>
                  <a:lnTo>
                    <a:pt x="1524000" y="28575"/>
                  </a:lnTo>
                  <a:lnTo>
                    <a:pt x="1524000" y="1428750"/>
                  </a:lnTo>
                  <a:lnTo>
                    <a:pt x="1509712" y="1428750"/>
                  </a:lnTo>
                  <a:lnTo>
                    <a:pt x="1495425" y="1443037"/>
                  </a:lnTo>
                  <a:close/>
                </a:path>
                <a:path w="1524000" h="1457325">
                  <a:moveTo>
                    <a:pt x="1524000" y="28575"/>
                  </a:moveTo>
                  <a:lnTo>
                    <a:pt x="1509712" y="28575"/>
                  </a:lnTo>
                  <a:lnTo>
                    <a:pt x="1495425" y="14287"/>
                  </a:lnTo>
                  <a:lnTo>
                    <a:pt x="1524000" y="14287"/>
                  </a:lnTo>
                  <a:lnTo>
                    <a:pt x="1524000" y="28575"/>
                  </a:lnTo>
                  <a:close/>
                </a:path>
                <a:path w="1524000" h="1457325">
                  <a:moveTo>
                    <a:pt x="28575" y="1443037"/>
                  </a:moveTo>
                  <a:lnTo>
                    <a:pt x="14287" y="1428750"/>
                  </a:lnTo>
                  <a:lnTo>
                    <a:pt x="28575" y="1428750"/>
                  </a:lnTo>
                  <a:lnTo>
                    <a:pt x="28575" y="1443037"/>
                  </a:lnTo>
                  <a:close/>
                </a:path>
                <a:path w="1524000" h="1457325">
                  <a:moveTo>
                    <a:pt x="1495425" y="1443037"/>
                  </a:moveTo>
                  <a:lnTo>
                    <a:pt x="28575" y="1443037"/>
                  </a:lnTo>
                  <a:lnTo>
                    <a:pt x="28575" y="1428750"/>
                  </a:lnTo>
                  <a:lnTo>
                    <a:pt x="1495425" y="1428750"/>
                  </a:lnTo>
                  <a:lnTo>
                    <a:pt x="1495425" y="1443037"/>
                  </a:lnTo>
                  <a:close/>
                </a:path>
                <a:path w="1524000" h="1457325">
                  <a:moveTo>
                    <a:pt x="1524000" y="1443037"/>
                  </a:moveTo>
                  <a:lnTo>
                    <a:pt x="1495425" y="1443037"/>
                  </a:lnTo>
                  <a:lnTo>
                    <a:pt x="1509712" y="1428750"/>
                  </a:lnTo>
                  <a:lnTo>
                    <a:pt x="1524000" y="1428750"/>
                  </a:lnTo>
                  <a:lnTo>
                    <a:pt x="1524000" y="1443037"/>
                  </a:lnTo>
                  <a:close/>
                </a:path>
              </a:pathLst>
            </a:custGeom>
            <a:solidFill>
              <a:srgbClr val="4E6028"/>
            </a:solidFill>
          </p:spPr>
          <p:txBody>
            <a:bodyPr wrap="square" lIns="0" tIns="0" rIns="0" bIns="0" rtlCol="0"/>
            <a:lstStyle/>
            <a:p>
              <a:endParaRPr/>
            </a:p>
          </p:txBody>
        </p:sp>
        <p:sp>
          <p:nvSpPr>
            <p:cNvPr id="6" name="object 6"/>
            <p:cNvSpPr/>
            <p:nvPr/>
          </p:nvSpPr>
          <p:spPr>
            <a:xfrm>
              <a:off x="5280977" y="4839017"/>
              <a:ext cx="1109345" cy="267970"/>
            </a:xfrm>
            <a:custGeom>
              <a:avLst/>
              <a:gdLst/>
              <a:ahLst/>
              <a:cxnLst/>
              <a:rect l="l" t="t" r="r" b="b"/>
              <a:pathLst>
                <a:path w="1109345" h="267970">
                  <a:moveTo>
                    <a:pt x="1109345" y="267970"/>
                  </a:moveTo>
                  <a:lnTo>
                    <a:pt x="0" y="267970"/>
                  </a:lnTo>
                  <a:lnTo>
                    <a:pt x="0" y="0"/>
                  </a:lnTo>
                  <a:lnTo>
                    <a:pt x="1109345" y="0"/>
                  </a:lnTo>
                  <a:lnTo>
                    <a:pt x="1109345" y="4762"/>
                  </a:lnTo>
                  <a:lnTo>
                    <a:pt x="9525" y="4762"/>
                  </a:lnTo>
                  <a:lnTo>
                    <a:pt x="4762" y="9525"/>
                  </a:lnTo>
                  <a:lnTo>
                    <a:pt x="9525" y="9525"/>
                  </a:lnTo>
                  <a:lnTo>
                    <a:pt x="9525" y="258445"/>
                  </a:lnTo>
                  <a:lnTo>
                    <a:pt x="4762" y="258445"/>
                  </a:lnTo>
                  <a:lnTo>
                    <a:pt x="9525" y="263207"/>
                  </a:lnTo>
                  <a:lnTo>
                    <a:pt x="1109345" y="263207"/>
                  </a:lnTo>
                  <a:lnTo>
                    <a:pt x="1109345" y="267970"/>
                  </a:lnTo>
                  <a:close/>
                </a:path>
                <a:path w="1109345" h="267970">
                  <a:moveTo>
                    <a:pt x="9525" y="9525"/>
                  </a:moveTo>
                  <a:lnTo>
                    <a:pt x="4762" y="9525"/>
                  </a:lnTo>
                  <a:lnTo>
                    <a:pt x="9525" y="4762"/>
                  </a:lnTo>
                  <a:lnTo>
                    <a:pt x="9525" y="9525"/>
                  </a:lnTo>
                  <a:close/>
                </a:path>
                <a:path w="1109345" h="267970">
                  <a:moveTo>
                    <a:pt x="1099820" y="9525"/>
                  </a:moveTo>
                  <a:lnTo>
                    <a:pt x="9525" y="9525"/>
                  </a:lnTo>
                  <a:lnTo>
                    <a:pt x="9525" y="4762"/>
                  </a:lnTo>
                  <a:lnTo>
                    <a:pt x="1099820" y="4762"/>
                  </a:lnTo>
                  <a:lnTo>
                    <a:pt x="1099820" y="9525"/>
                  </a:lnTo>
                  <a:close/>
                </a:path>
                <a:path w="1109345" h="267970">
                  <a:moveTo>
                    <a:pt x="1099820" y="263207"/>
                  </a:moveTo>
                  <a:lnTo>
                    <a:pt x="1099820" y="4762"/>
                  </a:lnTo>
                  <a:lnTo>
                    <a:pt x="1104582" y="9525"/>
                  </a:lnTo>
                  <a:lnTo>
                    <a:pt x="1109345" y="9525"/>
                  </a:lnTo>
                  <a:lnTo>
                    <a:pt x="1109345" y="258445"/>
                  </a:lnTo>
                  <a:lnTo>
                    <a:pt x="1104582" y="258445"/>
                  </a:lnTo>
                  <a:lnTo>
                    <a:pt x="1099820" y="263207"/>
                  </a:lnTo>
                  <a:close/>
                </a:path>
                <a:path w="1109345" h="267970">
                  <a:moveTo>
                    <a:pt x="1109345" y="9525"/>
                  </a:moveTo>
                  <a:lnTo>
                    <a:pt x="1104582" y="9525"/>
                  </a:lnTo>
                  <a:lnTo>
                    <a:pt x="1099820" y="4762"/>
                  </a:lnTo>
                  <a:lnTo>
                    <a:pt x="1109345" y="4762"/>
                  </a:lnTo>
                  <a:lnTo>
                    <a:pt x="1109345" y="9525"/>
                  </a:lnTo>
                  <a:close/>
                </a:path>
                <a:path w="1109345" h="267970">
                  <a:moveTo>
                    <a:pt x="9525" y="263207"/>
                  </a:moveTo>
                  <a:lnTo>
                    <a:pt x="4762" y="258445"/>
                  </a:lnTo>
                  <a:lnTo>
                    <a:pt x="9525" y="258445"/>
                  </a:lnTo>
                  <a:lnTo>
                    <a:pt x="9525" y="263207"/>
                  </a:lnTo>
                  <a:close/>
                </a:path>
                <a:path w="1109345" h="267970">
                  <a:moveTo>
                    <a:pt x="1099820" y="263207"/>
                  </a:moveTo>
                  <a:lnTo>
                    <a:pt x="9525" y="263207"/>
                  </a:lnTo>
                  <a:lnTo>
                    <a:pt x="9525" y="258445"/>
                  </a:lnTo>
                  <a:lnTo>
                    <a:pt x="1099820" y="258445"/>
                  </a:lnTo>
                  <a:lnTo>
                    <a:pt x="1099820" y="263207"/>
                  </a:lnTo>
                  <a:close/>
                </a:path>
                <a:path w="1109345" h="267970">
                  <a:moveTo>
                    <a:pt x="1109345" y="263207"/>
                  </a:moveTo>
                  <a:lnTo>
                    <a:pt x="1099820" y="263207"/>
                  </a:lnTo>
                  <a:lnTo>
                    <a:pt x="1104582" y="258445"/>
                  </a:lnTo>
                  <a:lnTo>
                    <a:pt x="1109345" y="258445"/>
                  </a:lnTo>
                  <a:lnTo>
                    <a:pt x="1109345" y="263207"/>
                  </a:lnTo>
                  <a:close/>
                </a:path>
              </a:pathLst>
            </a:custGeom>
            <a:solidFill>
              <a:srgbClr val="000000"/>
            </a:solidFill>
          </p:spPr>
          <p:txBody>
            <a:bodyPr wrap="square" lIns="0" tIns="0" rIns="0" bIns="0" rtlCol="0"/>
            <a:lstStyle/>
            <a:p>
              <a:endParaRPr/>
            </a:p>
          </p:txBody>
        </p:sp>
      </p:grpSp>
      <p:sp>
        <p:nvSpPr>
          <p:cNvPr id="7" name="object 7"/>
          <p:cNvSpPr txBox="1"/>
          <p:nvPr/>
        </p:nvSpPr>
        <p:spPr>
          <a:xfrm>
            <a:off x="528319" y="4875276"/>
            <a:ext cx="6744970" cy="5466240"/>
          </a:xfrm>
          <a:prstGeom prst="rect">
            <a:avLst/>
          </a:prstGeom>
        </p:spPr>
        <p:txBody>
          <a:bodyPr vert="horz" wrap="square" lIns="0" tIns="13335" rIns="0" bIns="0" rtlCol="0">
            <a:spAutoFit/>
          </a:bodyPr>
          <a:lstStyle/>
          <a:p>
            <a:pPr marR="1011555" algn="r">
              <a:lnSpc>
                <a:spcPct val="100000"/>
              </a:lnSpc>
              <a:spcBef>
                <a:spcPts val="105"/>
              </a:spcBef>
            </a:pPr>
            <a:r>
              <a:rPr sz="1100" b="1" spc="-5" dirty="0">
                <a:solidFill>
                  <a:srgbClr val="76923B"/>
                </a:solidFill>
                <a:latin typeface="Carlito"/>
                <a:cs typeface="Carlito"/>
              </a:rPr>
              <a:t>SEM/PAID</a:t>
            </a:r>
            <a:r>
              <a:rPr sz="1100" b="1" spc="-85" dirty="0">
                <a:solidFill>
                  <a:srgbClr val="76923B"/>
                </a:solidFill>
                <a:latin typeface="Carlito"/>
                <a:cs typeface="Carlito"/>
              </a:rPr>
              <a:t> </a:t>
            </a:r>
            <a:r>
              <a:rPr sz="1100" b="1" dirty="0">
                <a:solidFill>
                  <a:srgbClr val="76923B"/>
                </a:solidFill>
                <a:latin typeface="Carlito"/>
                <a:cs typeface="Carlito"/>
              </a:rPr>
              <a:t>ADS</a:t>
            </a:r>
            <a:endParaRPr sz="1100" dirty="0">
              <a:latin typeface="Carlito"/>
              <a:cs typeface="Carlito"/>
            </a:endParaRPr>
          </a:p>
          <a:p>
            <a:pPr>
              <a:lnSpc>
                <a:spcPct val="100000"/>
              </a:lnSpc>
            </a:pPr>
            <a:endParaRPr sz="1100" dirty="0">
              <a:latin typeface="Carlito"/>
              <a:cs typeface="Carlito"/>
            </a:endParaRPr>
          </a:p>
          <a:p>
            <a:pPr>
              <a:lnSpc>
                <a:spcPct val="100000"/>
              </a:lnSpc>
            </a:pPr>
            <a:endParaRPr sz="1550" dirty="0">
              <a:latin typeface="Carlito"/>
              <a:cs typeface="Carlito"/>
            </a:endParaRPr>
          </a:p>
          <a:p>
            <a:pPr marL="12700" algn="just">
              <a:lnSpc>
                <a:spcPct val="100000"/>
              </a:lnSpc>
            </a:pPr>
            <a:r>
              <a:rPr sz="1200" spc="-5" dirty="0">
                <a:latin typeface="Times New Roman"/>
                <a:cs typeface="Times New Roman"/>
              </a:rPr>
              <a:t>There </a:t>
            </a:r>
            <a:r>
              <a:rPr sz="1200" dirty="0">
                <a:latin typeface="Times New Roman"/>
                <a:cs typeface="Times New Roman"/>
              </a:rPr>
              <a:t>are four categories of methods </a:t>
            </a:r>
            <a:r>
              <a:rPr sz="1200" spc="-5" dirty="0">
                <a:latin typeface="Times New Roman"/>
                <a:cs typeface="Times New Roman"/>
              </a:rPr>
              <a:t>and </a:t>
            </a:r>
            <a:r>
              <a:rPr sz="1200" dirty="0">
                <a:latin typeface="Times New Roman"/>
                <a:cs typeface="Times New Roman"/>
              </a:rPr>
              <a:t>metrics </a:t>
            </a:r>
            <a:r>
              <a:rPr sz="1200" spc="-5" dirty="0">
                <a:latin typeface="Times New Roman"/>
                <a:cs typeface="Times New Roman"/>
              </a:rPr>
              <a:t>used </a:t>
            </a:r>
            <a:r>
              <a:rPr sz="1200" dirty="0">
                <a:latin typeface="Times New Roman"/>
                <a:cs typeface="Times New Roman"/>
              </a:rPr>
              <a:t>to optimize websites through search engine</a:t>
            </a:r>
            <a:r>
              <a:rPr sz="1200" spc="150" dirty="0">
                <a:latin typeface="Times New Roman"/>
                <a:cs typeface="Times New Roman"/>
              </a:rPr>
              <a:t> </a:t>
            </a:r>
            <a:r>
              <a:rPr sz="1200" dirty="0">
                <a:latin typeface="Times New Roman"/>
                <a:cs typeface="Times New Roman"/>
              </a:rPr>
              <a:t>marketing.</a:t>
            </a:r>
          </a:p>
          <a:p>
            <a:pPr marL="12700" marR="39370" algn="just">
              <a:lnSpc>
                <a:spcPts val="1380"/>
              </a:lnSpc>
              <a:spcBef>
                <a:spcPts val="635"/>
              </a:spcBef>
              <a:buFont typeface="Times New Roman"/>
              <a:buAutoNum type="arabicPeriod"/>
              <a:tabLst>
                <a:tab pos="193040" algn="l"/>
              </a:tabLst>
            </a:pPr>
            <a:r>
              <a:rPr lang="en-IN" sz="1200" b="1" dirty="0">
                <a:latin typeface="Times New Roman"/>
                <a:cs typeface="Times New Roman"/>
              </a:rPr>
              <a:t>Keyword research </a:t>
            </a:r>
            <a:r>
              <a:rPr sz="1200" b="1" dirty="0">
                <a:latin typeface="Times New Roman"/>
                <a:cs typeface="Times New Roman"/>
              </a:rPr>
              <a:t>and </a:t>
            </a:r>
            <a:r>
              <a:rPr sz="1200" b="1" spc="-5" dirty="0">
                <a:latin typeface="Times New Roman"/>
                <a:cs typeface="Times New Roman"/>
              </a:rPr>
              <a:t>analysis </a:t>
            </a:r>
            <a:r>
              <a:rPr sz="1200" spc="-5" dirty="0">
                <a:latin typeface="Times New Roman"/>
                <a:cs typeface="Times New Roman"/>
              </a:rPr>
              <a:t>involves three steps ensuring </a:t>
            </a:r>
            <a:r>
              <a:rPr sz="1200" dirty="0">
                <a:latin typeface="Times New Roman"/>
                <a:cs typeface="Times New Roman"/>
              </a:rPr>
              <a:t>the site </a:t>
            </a:r>
            <a:r>
              <a:rPr sz="1200" spc="-5" dirty="0">
                <a:latin typeface="Times New Roman"/>
                <a:cs typeface="Times New Roman"/>
              </a:rPr>
              <a:t>can </a:t>
            </a:r>
            <a:r>
              <a:rPr sz="1200" dirty="0">
                <a:latin typeface="Times New Roman"/>
                <a:cs typeface="Times New Roman"/>
              </a:rPr>
              <a:t>be </a:t>
            </a:r>
            <a:r>
              <a:rPr sz="1200" spc="-5" dirty="0">
                <a:latin typeface="Times New Roman"/>
                <a:cs typeface="Times New Roman"/>
              </a:rPr>
              <a:t>indexed </a:t>
            </a:r>
            <a:r>
              <a:rPr sz="1200" dirty="0">
                <a:latin typeface="Times New Roman"/>
                <a:cs typeface="Times New Roman"/>
              </a:rPr>
              <a:t>in the </a:t>
            </a:r>
            <a:r>
              <a:rPr sz="1200" spc="-5" dirty="0">
                <a:latin typeface="Times New Roman"/>
                <a:cs typeface="Times New Roman"/>
              </a:rPr>
              <a:t>search  engines, finding </a:t>
            </a:r>
            <a:r>
              <a:rPr sz="1200" dirty="0">
                <a:latin typeface="Times New Roman"/>
                <a:cs typeface="Times New Roman"/>
              </a:rPr>
              <a:t>the most </a:t>
            </a:r>
            <a:r>
              <a:rPr sz="1200" spc="-5" dirty="0">
                <a:latin typeface="Times New Roman"/>
                <a:cs typeface="Times New Roman"/>
              </a:rPr>
              <a:t>relevant and popular keywords for </a:t>
            </a:r>
            <a:r>
              <a:rPr sz="1200" dirty="0">
                <a:latin typeface="Times New Roman"/>
                <a:cs typeface="Times New Roman"/>
              </a:rPr>
              <a:t>the site </a:t>
            </a:r>
            <a:r>
              <a:rPr sz="1200" spc="-5" dirty="0">
                <a:latin typeface="Times New Roman"/>
                <a:cs typeface="Times New Roman"/>
              </a:rPr>
              <a:t>and </a:t>
            </a:r>
            <a:r>
              <a:rPr sz="1200" dirty="0">
                <a:latin typeface="Times New Roman"/>
                <a:cs typeface="Times New Roman"/>
              </a:rPr>
              <a:t>its </a:t>
            </a:r>
            <a:r>
              <a:rPr sz="1200" spc="-5" dirty="0">
                <a:latin typeface="Times New Roman"/>
                <a:cs typeface="Times New Roman"/>
              </a:rPr>
              <a:t>products, and </a:t>
            </a:r>
            <a:r>
              <a:rPr sz="1200" dirty="0">
                <a:latin typeface="Times New Roman"/>
                <a:cs typeface="Times New Roman"/>
              </a:rPr>
              <a:t>using those  </a:t>
            </a:r>
            <a:r>
              <a:rPr sz="1200" spc="-5" dirty="0">
                <a:latin typeface="Times New Roman"/>
                <a:cs typeface="Times New Roman"/>
              </a:rPr>
              <a:t>keywords </a:t>
            </a:r>
            <a:r>
              <a:rPr sz="1200" dirty="0">
                <a:latin typeface="Times New Roman"/>
                <a:cs typeface="Times New Roman"/>
              </a:rPr>
              <a:t>on the site in a </a:t>
            </a:r>
            <a:r>
              <a:rPr sz="1200" spc="-5" dirty="0">
                <a:latin typeface="Times New Roman"/>
                <a:cs typeface="Times New Roman"/>
              </a:rPr>
              <a:t>way that will generate and convert traffic. </a:t>
            </a:r>
            <a:r>
              <a:rPr sz="1200" dirty="0">
                <a:latin typeface="Times New Roman"/>
                <a:cs typeface="Times New Roman"/>
              </a:rPr>
              <a:t>A </a:t>
            </a:r>
            <a:r>
              <a:rPr sz="1200" spc="-5" dirty="0">
                <a:latin typeface="Times New Roman"/>
                <a:cs typeface="Times New Roman"/>
              </a:rPr>
              <a:t>follow-on effect </a:t>
            </a:r>
            <a:r>
              <a:rPr sz="1200" dirty="0">
                <a:latin typeface="Times New Roman"/>
                <a:cs typeface="Times New Roman"/>
              </a:rPr>
              <a:t>of </a:t>
            </a:r>
            <a:r>
              <a:rPr sz="1200" spc="-5" dirty="0">
                <a:latin typeface="Times New Roman"/>
                <a:cs typeface="Times New Roman"/>
              </a:rPr>
              <a:t>keyword analysis  and research </a:t>
            </a:r>
            <a:r>
              <a:rPr sz="1200" dirty="0">
                <a:latin typeface="Times New Roman"/>
                <a:cs typeface="Times New Roman"/>
              </a:rPr>
              <a:t>is the </a:t>
            </a:r>
            <a:r>
              <a:rPr sz="1200" spc="-5" dirty="0">
                <a:latin typeface="Times New Roman"/>
                <a:cs typeface="Times New Roman"/>
              </a:rPr>
              <a:t>search perception impact. Search perception impact describes </a:t>
            </a:r>
            <a:r>
              <a:rPr sz="1200" dirty="0">
                <a:latin typeface="Times New Roman"/>
                <a:cs typeface="Times New Roman"/>
              </a:rPr>
              <a:t>the </a:t>
            </a:r>
            <a:r>
              <a:rPr sz="1200" spc="-5" dirty="0">
                <a:latin typeface="Times New Roman"/>
                <a:cs typeface="Times New Roman"/>
              </a:rPr>
              <a:t>identified impact </a:t>
            </a:r>
            <a:r>
              <a:rPr sz="1200" dirty="0">
                <a:latin typeface="Times New Roman"/>
                <a:cs typeface="Times New Roman"/>
              </a:rPr>
              <a:t>of a  </a:t>
            </a:r>
            <a:r>
              <a:rPr sz="1200" spc="-5" dirty="0">
                <a:latin typeface="Times New Roman"/>
                <a:cs typeface="Times New Roman"/>
              </a:rPr>
              <a:t>brand's search results </a:t>
            </a:r>
            <a:r>
              <a:rPr sz="1200" dirty="0">
                <a:latin typeface="Times New Roman"/>
                <a:cs typeface="Times New Roman"/>
              </a:rPr>
              <a:t>on </a:t>
            </a:r>
            <a:r>
              <a:rPr sz="1200" spc="-5" dirty="0">
                <a:latin typeface="Times New Roman"/>
                <a:cs typeface="Times New Roman"/>
              </a:rPr>
              <a:t>consumer perception, including title and Meta tags, </a:t>
            </a:r>
            <a:r>
              <a:rPr sz="1200" dirty="0">
                <a:latin typeface="Times New Roman"/>
                <a:cs typeface="Times New Roman"/>
              </a:rPr>
              <a:t>site </a:t>
            </a:r>
            <a:r>
              <a:rPr sz="1200" spc="-5" dirty="0">
                <a:latin typeface="Times New Roman"/>
                <a:cs typeface="Times New Roman"/>
              </a:rPr>
              <a:t>indexing, and keyword  focus. As </a:t>
            </a:r>
            <a:r>
              <a:rPr sz="1200" dirty="0">
                <a:latin typeface="Times New Roman"/>
                <a:cs typeface="Times New Roman"/>
              </a:rPr>
              <a:t>online </a:t>
            </a:r>
            <a:r>
              <a:rPr sz="1200" spc="-5" dirty="0">
                <a:latin typeface="Times New Roman"/>
                <a:cs typeface="Times New Roman"/>
              </a:rPr>
              <a:t>searching </a:t>
            </a:r>
            <a:r>
              <a:rPr sz="1200" dirty="0">
                <a:latin typeface="Times New Roman"/>
                <a:cs typeface="Times New Roman"/>
              </a:rPr>
              <a:t>is </a:t>
            </a:r>
            <a:r>
              <a:rPr sz="1200" spc="-5" dirty="0">
                <a:latin typeface="Times New Roman"/>
                <a:cs typeface="Times New Roman"/>
              </a:rPr>
              <a:t>often </a:t>
            </a:r>
            <a:r>
              <a:rPr sz="1200" dirty="0">
                <a:latin typeface="Times New Roman"/>
                <a:cs typeface="Times New Roman"/>
              </a:rPr>
              <a:t>the </a:t>
            </a:r>
            <a:r>
              <a:rPr sz="1200" spc="-5" dirty="0">
                <a:latin typeface="Times New Roman"/>
                <a:cs typeface="Times New Roman"/>
              </a:rPr>
              <a:t>first step for potential consumers/customers, </a:t>
            </a:r>
            <a:r>
              <a:rPr sz="1200" dirty="0">
                <a:latin typeface="Times New Roman"/>
                <a:cs typeface="Times New Roman"/>
              </a:rPr>
              <a:t>the </a:t>
            </a:r>
            <a:r>
              <a:rPr sz="1200" spc="-5" dirty="0">
                <a:latin typeface="Times New Roman"/>
                <a:cs typeface="Times New Roman"/>
              </a:rPr>
              <a:t>search perception  impact shapes </a:t>
            </a:r>
            <a:r>
              <a:rPr sz="1200" dirty="0">
                <a:latin typeface="Times New Roman"/>
                <a:cs typeface="Times New Roman"/>
              </a:rPr>
              <a:t>the </a:t>
            </a:r>
            <a:r>
              <a:rPr sz="1200" spc="-5" dirty="0">
                <a:latin typeface="Times New Roman"/>
                <a:cs typeface="Times New Roman"/>
              </a:rPr>
              <a:t>brand impression for each</a:t>
            </a:r>
            <a:r>
              <a:rPr sz="1200" spc="40" dirty="0">
                <a:latin typeface="Times New Roman"/>
                <a:cs typeface="Times New Roman"/>
              </a:rPr>
              <a:t> </a:t>
            </a:r>
            <a:r>
              <a:rPr sz="1200" spc="-5" dirty="0">
                <a:latin typeface="Times New Roman"/>
                <a:cs typeface="Times New Roman"/>
              </a:rPr>
              <a:t>individual.</a:t>
            </a:r>
            <a:endParaRPr sz="1200" dirty="0">
              <a:latin typeface="Times New Roman"/>
              <a:cs typeface="Times New Roman"/>
            </a:endParaRPr>
          </a:p>
          <a:p>
            <a:pPr marL="12700" marR="44450" algn="just">
              <a:lnSpc>
                <a:spcPts val="1380"/>
              </a:lnSpc>
              <a:spcBef>
                <a:spcPts val="600"/>
              </a:spcBef>
              <a:buFont typeface="Times New Roman"/>
              <a:buAutoNum type="arabicPeriod"/>
              <a:tabLst>
                <a:tab pos="187960" algn="l"/>
              </a:tabLst>
            </a:pPr>
            <a:r>
              <a:rPr sz="1200" b="1" spc="-5" dirty="0">
                <a:latin typeface="Times New Roman"/>
                <a:cs typeface="Times New Roman"/>
              </a:rPr>
              <a:t>Website saturation </a:t>
            </a:r>
            <a:r>
              <a:rPr sz="1200" b="1" dirty="0">
                <a:latin typeface="Times New Roman"/>
                <a:cs typeface="Times New Roman"/>
              </a:rPr>
              <a:t>and </a:t>
            </a:r>
            <a:r>
              <a:rPr sz="1200" b="1" spc="-5" dirty="0">
                <a:latin typeface="Times New Roman"/>
                <a:cs typeface="Times New Roman"/>
              </a:rPr>
              <a:t>popularity</a:t>
            </a:r>
            <a:r>
              <a:rPr sz="1200" spc="-5" dirty="0">
                <a:latin typeface="Times New Roman"/>
                <a:cs typeface="Times New Roman"/>
              </a:rPr>
              <a:t>, </a:t>
            </a:r>
            <a:r>
              <a:rPr sz="1200" dirty="0">
                <a:latin typeface="Times New Roman"/>
                <a:cs typeface="Times New Roman"/>
              </a:rPr>
              <a:t>or how </a:t>
            </a:r>
            <a:r>
              <a:rPr sz="1200" spc="-5" dirty="0">
                <a:latin typeface="Times New Roman"/>
                <a:cs typeface="Times New Roman"/>
              </a:rPr>
              <a:t>much presence </a:t>
            </a:r>
            <a:r>
              <a:rPr sz="1200" dirty="0">
                <a:latin typeface="Times New Roman"/>
                <a:cs typeface="Times New Roman"/>
              </a:rPr>
              <a:t>a </a:t>
            </a:r>
            <a:r>
              <a:rPr sz="1200" spc="-5" dirty="0">
                <a:latin typeface="Times New Roman"/>
                <a:cs typeface="Times New Roman"/>
              </a:rPr>
              <a:t>website has </a:t>
            </a:r>
            <a:r>
              <a:rPr sz="1200" dirty="0">
                <a:latin typeface="Times New Roman"/>
                <a:cs typeface="Times New Roman"/>
              </a:rPr>
              <a:t>on </a:t>
            </a:r>
            <a:r>
              <a:rPr sz="1200" spc="-5" dirty="0">
                <a:latin typeface="Times New Roman"/>
                <a:cs typeface="Times New Roman"/>
              </a:rPr>
              <a:t>search engines, can </a:t>
            </a:r>
            <a:r>
              <a:rPr sz="1200" dirty="0">
                <a:latin typeface="Times New Roman"/>
                <a:cs typeface="Times New Roman"/>
              </a:rPr>
              <a:t>be  </a:t>
            </a:r>
            <a:r>
              <a:rPr sz="1200" spc="-5" dirty="0">
                <a:latin typeface="Times New Roman"/>
                <a:cs typeface="Times New Roman"/>
              </a:rPr>
              <a:t>analyzed through </a:t>
            </a:r>
            <a:r>
              <a:rPr sz="1200" dirty="0">
                <a:latin typeface="Times New Roman"/>
                <a:cs typeface="Times New Roman"/>
              </a:rPr>
              <a:t>the </a:t>
            </a:r>
            <a:r>
              <a:rPr sz="1200" spc="-5" dirty="0">
                <a:latin typeface="Times New Roman"/>
                <a:cs typeface="Times New Roman"/>
              </a:rPr>
              <a:t>number </a:t>
            </a:r>
            <a:r>
              <a:rPr sz="1200" dirty="0">
                <a:latin typeface="Times New Roman"/>
                <a:cs typeface="Times New Roman"/>
              </a:rPr>
              <a:t>of </a:t>
            </a:r>
            <a:r>
              <a:rPr sz="1200" spc="-5" dirty="0">
                <a:latin typeface="Times New Roman"/>
                <a:cs typeface="Times New Roman"/>
              </a:rPr>
              <a:t>pages </a:t>
            </a:r>
            <a:r>
              <a:rPr sz="1200" dirty="0">
                <a:latin typeface="Times New Roman"/>
                <a:cs typeface="Times New Roman"/>
              </a:rPr>
              <a:t>of the site </a:t>
            </a:r>
            <a:r>
              <a:rPr sz="1200" spc="-5" dirty="0">
                <a:latin typeface="Times New Roman"/>
                <a:cs typeface="Times New Roman"/>
              </a:rPr>
              <a:t>that are indexed </a:t>
            </a:r>
            <a:r>
              <a:rPr sz="1200" dirty="0">
                <a:latin typeface="Times New Roman"/>
                <a:cs typeface="Times New Roman"/>
              </a:rPr>
              <a:t>on </a:t>
            </a:r>
            <a:r>
              <a:rPr sz="1200" spc="-5" dirty="0">
                <a:latin typeface="Times New Roman"/>
                <a:cs typeface="Times New Roman"/>
              </a:rPr>
              <a:t>search engines (saturation) and </a:t>
            </a:r>
            <a:r>
              <a:rPr sz="1200" dirty="0">
                <a:latin typeface="Times New Roman"/>
                <a:cs typeface="Times New Roman"/>
              </a:rPr>
              <a:t>how </a:t>
            </a:r>
            <a:r>
              <a:rPr lang="en-IN" sz="1200" dirty="0">
                <a:latin typeface="Times New Roman"/>
                <a:cs typeface="Times New Roman"/>
              </a:rPr>
              <a:t> many backlinks </a:t>
            </a:r>
            <a:r>
              <a:rPr sz="1200" dirty="0">
                <a:latin typeface="Times New Roman"/>
                <a:cs typeface="Times New Roman"/>
              </a:rPr>
              <a:t>the site </a:t>
            </a:r>
            <a:r>
              <a:rPr sz="1200" spc="-5" dirty="0">
                <a:latin typeface="Times New Roman"/>
                <a:cs typeface="Times New Roman"/>
              </a:rPr>
              <a:t>has (popularity). </a:t>
            </a:r>
            <a:r>
              <a:rPr sz="1200" spc="-10" dirty="0">
                <a:latin typeface="Times New Roman"/>
                <a:cs typeface="Times New Roman"/>
              </a:rPr>
              <a:t>It </a:t>
            </a:r>
            <a:r>
              <a:rPr sz="1200" spc="-5" dirty="0">
                <a:latin typeface="Times New Roman"/>
                <a:cs typeface="Times New Roman"/>
              </a:rPr>
              <a:t>requires pages </a:t>
            </a:r>
            <a:r>
              <a:rPr sz="1200" dirty="0">
                <a:latin typeface="Times New Roman"/>
                <a:cs typeface="Times New Roman"/>
              </a:rPr>
              <a:t>to </a:t>
            </a:r>
            <a:r>
              <a:rPr sz="1200" spc="-5" dirty="0">
                <a:latin typeface="Times New Roman"/>
                <a:cs typeface="Times New Roman"/>
              </a:rPr>
              <a:t>contain keywords people are </a:t>
            </a:r>
            <a:r>
              <a:rPr sz="1200" dirty="0">
                <a:latin typeface="Times New Roman"/>
                <a:cs typeface="Times New Roman"/>
              </a:rPr>
              <a:t>looking </a:t>
            </a:r>
            <a:r>
              <a:rPr sz="1200" spc="-5" dirty="0">
                <a:latin typeface="Times New Roman"/>
                <a:cs typeface="Times New Roman"/>
              </a:rPr>
              <a:t>for and  ensure that they rank high enough </a:t>
            </a:r>
            <a:r>
              <a:rPr sz="1200" dirty="0">
                <a:latin typeface="Times New Roman"/>
                <a:cs typeface="Times New Roman"/>
              </a:rPr>
              <a:t>in </a:t>
            </a:r>
            <a:r>
              <a:rPr sz="1200" spc="-5" dirty="0">
                <a:latin typeface="Times New Roman"/>
                <a:cs typeface="Times New Roman"/>
              </a:rPr>
              <a:t>searchengine rankings. </a:t>
            </a:r>
            <a:r>
              <a:rPr sz="1200" dirty="0">
                <a:latin typeface="Times New Roman"/>
                <a:cs typeface="Times New Roman"/>
              </a:rPr>
              <a:t>Most </a:t>
            </a:r>
            <a:r>
              <a:rPr sz="1200" spc="-5" dirty="0">
                <a:latin typeface="Times New Roman"/>
                <a:cs typeface="Times New Roman"/>
              </a:rPr>
              <a:t>search engines include </a:t>
            </a:r>
            <a:r>
              <a:rPr sz="1200" dirty="0">
                <a:latin typeface="Times New Roman"/>
                <a:cs typeface="Times New Roman"/>
              </a:rPr>
              <a:t>some </a:t>
            </a:r>
            <a:r>
              <a:rPr sz="1200" spc="-5" dirty="0">
                <a:latin typeface="Times New Roman"/>
                <a:cs typeface="Times New Roman"/>
              </a:rPr>
              <a:t>formof</a:t>
            </a:r>
            <a:r>
              <a:rPr sz="1200" spc="204" dirty="0">
                <a:latin typeface="Times New Roman"/>
                <a:cs typeface="Times New Roman"/>
              </a:rPr>
              <a:t> </a:t>
            </a:r>
            <a:r>
              <a:rPr sz="1200" dirty="0">
                <a:latin typeface="Times New Roman"/>
                <a:cs typeface="Times New Roman"/>
              </a:rPr>
              <a:t>link</a:t>
            </a:r>
          </a:p>
          <a:p>
            <a:pPr marL="12700" marR="40005" algn="just">
              <a:lnSpc>
                <a:spcPts val="1380"/>
              </a:lnSpc>
              <a:spcBef>
                <a:spcPts val="600"/>
              </a:spcBef>
            </a:pPr>
            <a:r>
              <a:rPr sz="1200" spc="-5" dirty="0">
                <a:latin typeface="Times New Roman"/>
                <a:cs typeface="Times New Roman"/>
              </a:rPr>
              <a:t>Popularity </a:t>
            </a:r>
            <a:r>
              <a:rPr sz="1200" dirty="0">
                <a:latin typeface="Times New Roman"/>
                <a:cs typeface="Times New Roman"/>
              </a:rPr>
              <a:t>in </a:t>
            </a:r>
            <a:r>
              <a:rPr sz="1200" spc="-5" dirty="0">
                <a:latin typeface="Times New Roman"/>
                <a:cs typeface="Times New Roman"/>
              </a:rPr>
              <a:t>their ranking algorithms. The following are major </a:t>
            </a:r>
            <a:r>
              <a:rPr sz="1200" dirty="0">
                <a:latin typeface="Times New Roman"/>
                <a:cs typeface="Times New Roman"/>
              </a:rPr>
              <a:t>tools </a:t>
            </a:r>
            <a:r>
              <a:rPr sz="1200" spc="-5" dirty="0">
                <a:latin typeface="Times New Roman"/>
                <a:cs typeface="Times New Roman"/>
              </a:rPr>
              <a:t>measuring various aspects </a:t>
            </a:r>
            <a:r>
              <a:rPr sz="1200" dirty="0">
                <a:latin typeface="Times New Roman"/>
                <a:cs typeface="Times New Roman"/>
              </a:rPr>
              <a:t>of </a:t>
            </a:r>
            <a:r>
              <a:rPr sz="1200" spc="-5" dirty="0">
                <a:latin typeface="Times New Roman"/>
                <a:cs typeface="Times New Roman"/>
              </a:rPr>
              <a:t>saturation  and </a:t>
            </a:r>
            <a:r>
              <a:rPr sz="1200" dirty="0">
                <a:latin typeface="Times New Roman"/>
                <a:cs typeface="Times New Roman"/>
              </a:rPr>
              <a:t>link </a:t>
            </a:r>
            <a:r>
              <a:rPr sz="1200" spc="-5" dirty="0">
                <a:latin typeface="Times New Roman"/>
                <a:cs typeface="Times New Roman"/>
              </a:rPr>
              <a:t>popularity: Link Popularity, Top </a:t>
            </a:r>
            <a:r>
              <a:rPr sz="1200" dirty="0">
                <a:latin typeface="Times New Roman"/>
                <a:cs typeface="Times New Roman"/>
              </a:rPr>
              <a:t>10 </a:t>
            </a:r>
            <a:r>
              <a:rPr sz="1200" spc="-5" dirty="0">
                <a:latin typeface="Times New Roman"/>
                <a:cs typeface="Times New Roman"/>
              </a:rPr>
              <a:t>Google Analysis, and Market leap’s Link Popularity and Search  Engine</a:t>
            </a:r>
            <a:r>
              <a:rPr sz="1200" spc="-10" dirty="0">
                <a:latin typeface="Times New Roman"/>
                <a:cs typeface="Times New Roman"/>
              </a:rPr>
              <a:t> </a:t>
            </a:r>
            <a:r>
              <a:rPr sz="1200" spc="-5" dirty="0">
                <a:latin typeface="Times New Roman"/>
                <a:cs typeface="Times New Roman"/>
              </a:rPr>
              <a:t>Saturation.</a:t>
            </a:r>
            <a:endParaRPr sz="1200" dirty="0">
              <a:latin typeface="Times New Roman"/>
              <a:cs typeface="Times New Roman"/>
            </a:endParaRPr>
          </a:p>
          <a:p>
            <a:pPr marL="12700" algn="just">
              <a:lnSpc>
                <a:spcPct val="100000"/>
              </a:lnSpc>
              <a:spcBef>
                <a:spcPts val="495"/>
              </a:spcBef>
            </a:pPr>
            <a:r>
              <a:rPr sz="1400" b="1" u="heavy" spc="-5" dirty="0">
                <a:solidFill>
                  <a:srgbClr val="242424"/>
                </a:solidFill>
                <a:uFill>
                  <a:solidFill>
                    <a:srgbClr val="242424"/>
                  </a:solidFill>
                </a:uFill>
                <a:latin typeface="Times New Roman"/>
                <a:cs typeface="Times New Roman"/>
              </a:rPr>
              <a:t>8.2.1 </a:t>
            </a:r>
            <a:r>
              <a:rPr sz="1400" b="1" u="heavy" dirty="0">
                <a:solidFill>
                  <a:srgbClr val="242424"/>
                </a:solidFill>
                <a:uFill>
                  <a:solidFill>
                    <a:srgbClr val="242424"/>
                  </a:solidFill>
                </a:uFill>
                <a:latin typeface="Times New Roman"/>
                <a:cs typeface="Times New Roman"/>
              </a:rPr>
              <a:t>Pay per click</a:t>
            </a:r>
            <a:r>
              <a:rPr sz="1400" b="1" u="heavy" spc="-45" dirty="0">
                <a:solidFill>
                  <a:srgbClr val="242424"/>
                </a:solidFill>
                <a:uFill>
                  <a:solidFill>
                    <a:srgbClr val="242424"/>
                  </a:solidFill>
                </a:uFill>
                <a:latin typeface="Times New Roman"/>
                <a:cs typeface="Times New Roman"/>
              </a:rPr>
              <a:t> </a:t>
            </a:r>
            <a:r>
              <a:rPr sz="1400" b="1" u="heavy" dirty="0">
                <a:solidFill>
                  <a:srgbClr val="242424"/>
                </a:solidFill>
                <a:uFill>
                  <a:solidFill>
                    <a:srgbClr val="242424"/>
                  </a:solidFill>
                </a:uFill>
                <a:latin typeface="Times New Roman"/>
                <a:cs typeface="Times New Roman"/>
              </a:rPr>
              <a:t>(ppc):</a:t>
            </a:r>
            <a:endParaRPr sz="1400" dirty="0">
              <a:latin typeface="Times New Roman"/>
              <a:cs typeface="Times New Roman"/>
            </a:endParaRPr>
          </a:p>
          <a:p>
            <a:pPr marL="12700" marR="40005" algn="just">
              <a:lnSpc>
                <a:spcPts val="1380"/>
              </a:lnSpc>
              <a:spcBef>
                <a:spcPts val="645"/>
              </a:spcBef>
            </a:pPr>
            <a:r>
              <a:rPr lang="en-US" sz="1200" spc="-5" dirty="0">
                <a:latin typeface="Times New Roman"/>
                <a:cs typeface="Times New Roman"/>
              </a:rPr>
              <a:t>Pay per click (PPC), also called cost per click, </a:t>
            </a:r>
            <a:r>
              <a:rPr lang="en-US" sz="1200" dirty="0" err="1">
                <a:latin typeface="Times New Roman"/>
                <a:cs typeface="Times New Roman"/>
              </a:rPr>
              <a:t>isan</a:t>
            </a:r>
            <a:r>
              <a:rPr lang="en-US" sz="1200" dirty="0">
                <a:latin typeface="Times New Roman"/>
                <a:cs typeface="Times New Roman"/>
              </a:rPr>
              <a:t> internet advertising model used to direct traffic to  websites, in which advertisers pay the publisher (typically a website owner) when the ad is clicked. It is  defined simply as “the amount spent to get an advertisement clicked.”</a:t>
            </a:r>
          </a:p>
          <a:p>
            <a:pPr marL="12700" marR="40005" algn="just">
              <a:lnSpc>
                <a:spcPts val="1380"/>
              </a:lnSpc>
              <a:spcBef>
                <a:spcPts val="645"/>
              </a:spcBef>
            </a:pPr>
            <a:r>
              <a:rPr lang="en-US" sz="1200" dirty="0">
                <a:latin typeface="Times New Roman"/>
                <a:cs typeface="Times New Roman"/>
              </a:rPr>
              <a:t>With search engines, advertisers typically bid on keyword phrases relevant to their target market. Content  sites commonly charge a fixed price per click rather than use a bidding system. PPC "display"  advertisements, also known as "banner" ads, are shown on web sites or search engine results with related  content that have agreed to show ads.</a:t>
            </a:r>
          </a:p>
          <a:p>
            <a:pPr marL="12700" marR="40005" algn="just">
              <a:lnSpc>
                <a:spcPts val="1380"/>
              </a:lnSpc>
              <a:spcBef>
                <a:spcPts val="645"/>
              </a:spcBef>
            </a:pPr>
            <a:endParaRPr lang="en-US" sz="1200" dirty="0">
              <a:latin typeface="Times New Roman"/>
              <a:cs typeface="Times New Roman"/>
            </a:endParaRPr>
          </a:p>
        </p:txBody>
      </p:sp>
      <p:sp>
        <p:nvSpPr>
          <p:cNvPr id="8" name="object 8"/>
          <p:cNvSpPr/>
          <p:nvPr/>
        </p:nvSpPr>
        <p:spPr>
          <a:xfrm>
            <a:off x="2967672" y="3137217"/>
            <a:ext cx="1111250" cy="241300"/>
          </a:xfrm>
          <a:custGeom>
            <a:avLst/>
            <a:gdLst/>
            <a:ahLst/>
            <a:cxnLst/>
            <a:rect l="l" t="t" r="r" b="b"/>
            <a:pathLst>
              <a:path w="1111250" h="241300">
                <a:moveTo>
                  <a:pt x="1111250" y="241300"/>
                </a:moveTo>
                <a:lnTo>
                  <a:pt x="0" y="241300"/>
                </a:lnTo>
                <a:lnTo>
                  <a:pt x="0" y="0"/>
                </a:lnTo>
                <a:lnTo>
                  <a:pt x="1111250" y="0"/>
                </a:lnTo>
                <a:lnTo>
                  <a:pt x="1111250" y="4762"/>
                </a:lnTo>
                <a:lnTo>
                  <a:pt x="9525" y="4762"/>
                </a:lnTo>
                <a:lnTo>
                  <a:pt x="4762" y="9525"/>
                </a:lnTo>
                <a:lnTo>
                  <a:pt x="9525" y="9525"/>
                </a:lnTo>
                <a:lnTo>
                  <a:pt x="9525" y="231775"/>
                </a:lnTo>
                <a:lnTo>
                  <a:pt x="4762" y="231775"/>
                </a:lnTo>
                <a:lnTo>
                  <a:pt x="9525" y="236537"/>
                </a:lnTo>
                <a:lnTo>
                  <a:pt x="1111250" y="236537"/>
                </a:lnTo>
                <a:lnTo>
                  <a:pt x="1111250" y="241300"/>
                </a:lnTo>
                <a:close/>
              </a:path>
              <a:path w="1111250" h="241300">
                <a:moveTo>
                  <a:pt x="9525" y="9525"/>
                </a:moveTo>
                <a:lnTo>
                  <a:pt x="4762" y="9525"/>
                </a:lnTo>
                <a:lnTo>
                  <a:pt x="9525" y="4762"/>
                </a:lnTo>
                <a:lnTo>
                  <a:pt x="9525" y="9525"/>
                </a:lnTo>
                <a:close/>
              </a:path>
              <a:path w="1111250" h="241300">
                <a:moveTo>
                  <a:pt x="1101725" y="9525"/>
                </a:moveTo>
                <a:lnTo>
                  <a:pt x="9525" y="9525"/>
                </a:lnTo>
                <a:lnTo>
                  <a:pt x="9525" y="4762"/>
                </a:lnTo>
                <a:lnTo>
                  <a:pt x="1101725" y="4762"/>
                </a:lnTo>
                <a:lnTo>
                  <a:pt x="1101725" y="9525"/>
                </a:lnTo>
                <a:close/>
              </a:path>
              <a:path w="1111250" h="241300">
                <a:moveTo>
                  <a:pt x="1101725" y="236537"/>
                </a:moveTo>
                <a:lnTo>
                  <a:pt x="1101725" y="4762"/>
                </a:lnTo>
                <a:lnTo>
                  <a:pt x="1106487" y="9525"/>
                </a:lnTo>
                <a:lnTo>
                  <a:pt x="1111250" y="9525"/>
                </a:lnTo>
                <a:lnTo>
                  <a:pt x="1111250" y="231775"/>
                </a:lnTo>
                <a:lnTo>
                  <a:pt x="1106487" y="231775"/>
                </a:lnTo>
                <a:lnTo>
                  <a:pt x="1101725" y="236537"/>
                </a:lnTo>
                <a:close/>
              </a:path>
              <a:path w="1111250" h="241300">
                <a:moveTo>
                  <a:pt x="1111250" y="9525"/>
                </a:moveTo>
                <a:lnTo>
                  <a:pt x="1106487" y="9525"/>
                </a:lnTo>
                <a:lnTo>
                  <a:pt x="1101725" y="4762"/>
                </a:lnTo>
                <a:lnTo>
                  <a:pt x="1111250" y="4762"/>
                </a:lnTo>
                <a:lnTo>
                  <a:pt x="1111250" y="9525"/>
                </a:lnTo>
                <a:close/>
              </a:path>
              <a:path w="1111250" h="241300">
                <a:moveTo>
                  <a:pt x="9525" y="236537"/>
                </a:moveTo>
                <a:lnTo>
                  <a:pt x="4762" y="231775"/>
                </a:lnTo>
                <a:lnTo>
                  <a:pt x="9525" y="231775"/>
                </a:lnTo>
                <a:lnTo>
                  <a:pt x="9525" y="236537"/>
                </a:lnTo>
                <a:close/>
              </a:path>
              <a:path w="1111250" h="241300">
                <a:moveTo>
                  <a:pt x="1101725" y="236537"/>
                </a:moveTo>
                <a:lnTo>
                  <a:pt x="9525" y="236537"/>
                </a:lnTo>
                <a:lnTo>
                  <a:pt x="9525" y="231775"/>
                </a:lnTo>
                <a:lnTo>
                  <a:pt x="1101725" y="231775"/>
                </a:lnTo>
                <a:lnTo>
                  <a:pt x="1101725" y="236537"/>
                </a:lnTo>
                <a:close/>
              </a:path>
              <a:path w="1111250" h="241300">
                <a:moveTo>
                  <a:pt x="1111250" y="236537"/>
                </a:moveTo>
                <a:lnTo>
                  <a:pt x="1101725" y="236537"/>
                </a:lnTo>
                <a:lnTo>
                  <a:pt x="1106487" y="231775"/>
                </a:lnTo>
                <a:lnTo>
                  <a:pt x="1111250" y="231775"/>
                </a:lnTo>
                <a:lnTo>
                  <a:pt x="1111250" y="236537"/>
                </a:lnTo>
                <a:close/>
              </a:path>
            </a:pathLst>
          </a:custGeom>
          <a:solidFill>
            <a:srgbClr val="000000"/>
          </a:solidFill>
        </p:spPr>
        <p:txBody>
          <a:bodyPr wrap="square" lIns="0" tIns="0" rIns="0" bIns="0" rtlCol="0"/>
          <a:lstStyle/>
          <a:p>
            <a:endParaRPr/>
          </a:p>
        </p:txBody>
      </p:sp>
      <p:sp>
        <p:nvSpPr>
          <p:cNvPr id="9" name="object 9"/>
          <p:cNvSpPr txBox="1"/>
          <p:nvPr/>
        </p:nvSpPr>
        <p:spPr>
          <a:xfrm>
            <a:off x="3056635" y="3172968"/>
            <a:ext cx="896619" cy="194310"/>
          </a:xfrm>
          <a:prstGeom prst="rect">
            <a:avLst/>
          </a:prstGeom>
        </p:spPr>
        <p:txBody>
          <a:bodyPr vert="horz" wrap="square" lIns="0" tIns="13335" rIns="0" bIns="0" rtlCol="0">
            <a:spAutoFit/>
          </a:bodyPr>
          <a:lstStyle/>
          <a:p>
            <a:pPr marL="12700">
              <a:lnSpc>
                <a:spcPct val="100000"/>
              </a:lnSpc>
              <a:spcBef>
                <a:spcPts val="105"/>
              </a:spcBef>
            </a:pPr>
            <a:r>
              <a:rPr sz="1100" b="1" spc="-5" dirty="0">
                <a:solidFill>
                  <a:srgbClr val="76923B"/>
                </a:solidFill>
                <a:latin typeface="Carlito"/>
                <a:cs typeface="Carlito"/>
              </a:rPr>
              <a:t>SEM/PAID</a:t>
            </a:r>
            <a:r>
              <a:rPr sz="1100" b="1" spc="-65" dirty="0">
                <a:solidFill>
                  <a:srgbClr val="76923B"/>
                </a:solidFill>
                <a:latin typeface="Carlito"/>
                <a:cs typeface="Carlito"/>
              </a:rPr>
              <a:t> </a:t>
            </a:r>
            <a:r>
              <a:rPr sz="1100" b="1" dirty="0">
                <a:solidFill>
                  <a:srgbClr val="76923B"/>
                </a:solidFill>
                <a:latin typeface="Carlito"/>
                <a:cs typeface="Carlito"/>
              </a:rPr>
              <a:t>ADS</a:t>
            </a:r>
            <a:endParaRPr sz="1100">
              <a:latin typeface="Carlito"/>
              <a:cs typeface="Carlito"/>
            </a:endParaRPr>
          </a:p>
        </p:txBody>
      </p:sp>
      <p:sp>
        <p:nvSpPr>
          <p:cNvPr id="10" name="object 10"/>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40</a:t>
            </a:fld>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516763"/>
            <a:ext cx="6711950" cy="1336040"/>
          </a:xfrm>
          <a:prstGeom prst="rect">
            <a:avLst/>
          </a:prstGeom>
        </p:spPr>
        <p:txBody>
          <a:bodyPr vert="horz" wrap="square" lIns="0" tIns="24765" rIns="0" bIns="0" rtlCol="0">
            <a:spAutoFit/>
          </a:bodyPr>
          <a:lstStyle/>
          <a:p>
            <a:pPr marL="12700" marR="5080" algn="just">
              <a:lnSpc>
                <a:spcPts val="1380"/>
              </a:lnSpc>
              <a:spcBef>
                <a:spcPts val="195"/>
              </a:spcBef>
            </a:pPr>
            <a:r>
              <a:rPr sz="1200" spc="-10" dirty="0">
                <a:latin typeface="Times New Roman"/>
                <a:cs typeface="Times New Roman"/>
              </a:rPr>
              <a:t>In </a:t>
            </a:r>
            <a:r>
              <a:rPr sz="1200" spc="-5" dirty="0">
                <a:latin typeface="Times New Roman"/>
                <a:cs typeface="Times New Roman"/>
              </a:rPr>
              <a:t>contrast </a:t>
            </a:r>
            <a:r>
              <a:rPr sz="1200" dirty="0">
                <a:latin typeface="Times New Roman"/>
                <a:cs typeface="Times New Roman"/>
              </a:rPr>
              <a:t>to the </a:t>
            </a:r>
            <a:r>
              <a:rPr sz="1200" spc="-5" dirty="0">
                <a:latin typeface="Times New Roman"/>
                <a:cs typeface="Times New Roman"/>
              </a:rPr>
              <a:t>generalized portal, which seeks </a:t>
            </a:r>
            <a:r>
              <a:rPr sz="1200" dirty="0">
                <a:latin typeface="Times New Roman"/>
                <a:cs typeface="Times New Roman"/>
              </a:rPr>
              <a:t>to </a:t>
            </a:r>
            <a:r>
              <a:rPr sz="1200" spc="-5" dirty="0">
                <a:latin typeface="Times New Roman"/>
                <a:cs typeface="Times New Roman"/>
              </a:rPr>
              <a:t>drive </a:t>
            </a:r>
            <a:r>
              <a:rPr sz="1200" dirty="0">
                <a:latin typeface="Times New Roman"/>
                <a:cs typeface="Times New Roman"/>
              </a:rPr>
              <a:t>a </a:t>
            </a:r>
            <a:r>
              <a:rPr sz="1200" spc="-5" dirty="0">
                <a:latin typeface="Times New Roman"/>
                <a:cs typeface="Times New Roman"/>
              </a:rPr>
              <a:t>high </a:t>
            </a:r>
            <a:r>
              <a:rPr sz="1200" dirty="0">
                <a:latin typeface="Times New Roman"/>
                <a:cs typeface="Times New Roman"/>
              </a:rPr>
              <a:t>volume of </a:t>
            </a:r>
            <a:r>
              <a:rPr sz="1200" spc="-5" dirty="0">
                <a:latin typeface="Times New Roman"/>
                <a:cs typeface="Times New Roman"/>
              </a:rPr>
              <a:t>traffic </a:t>
            </a:r>
            <a:r>
              <a:rPr sz="1200" dirty="0">
                <a:latin typeface="Times New Roman"/>
                <a:cs typeface="Times New Roman"/>
              </a:rPr>
              <a:t>to one </a:t>
            </a:r>
            <a:r>
              <a:rPr sz="1200" spc="-5" dirty="0">
                <a:latin typeface="Times New Roman"/>
                <a:cs typeface="Times New Roman"/>
              </a:rPr>
              <a:t>site, </a:t>
            </a:r>
            <a:r>
              <a:rPr sz="1200" dirty="0">
                <a:latin typeface="Times New Roman"/>
                <a:cs typeface="Times New Roman"/>
              </a:rPr>
              <a:t>PPC  </a:t>
            </a:r>
            <a:r>
              <a:rPr sz="1200" spc="-5" dirty="0">
                <a:latin typeface="Times New Roman"/>
                <a:cs typeface="Times New Roman"/>
              </a:rPr>
              <a:t>implements </a:t>
            </a:r>
            <a:r>
              <a:rPr sz="1200" dirty="0">
                <a:latin typeface="Times New Roman"/>
                <a:cs typeface="Times New Roman"/>
              </a:rPr>
              <a:t>the </a:t>
            </a:r>
            <a:r>
              <a:rPr sz="1200" spc="-5" dirty="0">
                <a:latin typeface="Times New Roman"/>
                <a:cs typeface="Times New Roman"/>
              </a:rPr>
              <a:t>so-called affiliate model, which provides purchase opportunities wherever people may </a:t>
            </a:r>
            <a:r>
              <a:rPr sz="1200" dirty="0">
                <a:latin typeface="Times New Roman"/>
                <a:cs typeface="Times New Roman"/>
              </a:rPr>
              <a:t>be  </a:t>
            </a:r>
            <a:r>
              <a:rPr sz="1200" spc="-5" dirty="0">
                <a:latin typeface="Times New Roman"/>
                <a:cs typeface="Times New Roman"/>
              </a:rPr>
              <a:t>surfing. </a:t>
            </a:r>
            <a:r>
              <a:rPr sz="1200" spc="-10" dirty="0">
                <a:latin typeface="Times New Roman"/>
                <a:cs typeface="Times New Roman"/>
              </a:rPr>
              <a:t>It </a:t>
            </a:r>
            <a:r>
              <a:rPr sz="1200" spc="-5" dirty="0">
                <a:latin typeface="Times New Roman"/>
                <a:cs typeface="Times New Roman"/>
              </a:rPr>
              <a:t>does </a:t>
            </a:r>
            <a:r>
              <a:rPr sz="1200" dirty="0">
                <a:latin typeface="Times New Roman"/>
                <a:cs typeface="Times New Roman"/>
              </a:rPr>
              <a:t>this by </a:t>
            </a:r>
            <a:r>
              <a:rPr sz="1200" spc="-5" dirty="0">
                <a:latin typeface="Times New Roman"/>
                <a:cs typeface="Times New Roman"/>
              </a:rPr>
              <a:t>offering financial incentives (in </a:t>
            </a:r>
            <a:r>
              <a:rPr sz="1200" dirty="0">
                <a:latin typeface="Times New Roman"/>
                <a:cs typeface="Times New Roman"/>
              </a:rPr>
              <a:t>the </a:t>
            </a:r>
            <a:r>
              <a:rPr sz="1200" spc="-5" dirty="0">
                <a:latin typeface="Times New Roman"/>
                <a:cs typeface="Times New Roman"/>
              </a:rPr>
              <a:t>form </a:t>
            </a:r>
            <a:r>
              <a:rPr sz="1200" dirty="0">
                <a:latin typeface="Times New Roman"/>
                <a:cs typeface="Times New Roman"/>
              </a:rPr>
              <a:t>of a </a:t>
            </a:r>
            <a:r>
              <a:rPr sz="1200" spc="-5" dirty="0">
                <a:latin typeface="Times New Roman"/>
                <a:cs typeface="Times New Roman"/>
              </a:rPr>
              <a:t>percentage </a:t>
            </a:r>
            <a:r>
              <a:rPr sz="1200" dirty="0">
                <a:latin typeface="Times New Roman"/>
                <a:cs typeface="Times New Roman"/>
              </a:rPr>
              <a:t>of </a:t>
            </a:r>
            <a:r>
              <a:rPr sz="1200" spc="-5" dirty="0">
                <a:latin typeface="Times New Roman"/>
                <a:cs typeface="Times New Roman"/>
              </a:rPr>
              <a:t>revenue) </a:t>
            </a:r>
            <a:r>
              <a:rPr sz="1200" dirty="0">
                <a:latin typeface="Times New Roman"/>
                <a:cs typeface="Times New Roman"/>
              </a:rPr>
              <a:t>to </a:t>
            </a:r>
            <a:r>
              <a:rPr sz="1200" spc="-5" dirty="0">
                <a:latin typeface="Times New Roman"/>
                <a:cs typeface="Times New Roman"/>
              </a:rPr>
              <a:t>affiliated  partner sites. The affiliates provide purchase-point click-through </a:t>
            </a:r>
            <a:r>
              <a:rPr sz="1200" dirty="0">
                <a:latin typeface="Times New Roman"/>
                <a:cs typeface="Times New Roman"/>
              </a:rPr>
              <a:t>to the </a:t>
            </a:r>
            <a:r>
              <a:rPr sz="1200" spc="-5" dirty="0">
                <a:latin typeface="Times New Roman"/>
                <a:cs typeface="Times New Roman"/>
              </a:rPr>
              <a:t>merchant. </a:t>
            </a:r>
            <a:r>
              <a:rPr sz="1200" spc="-10" dirty="0">
                <a:latin typeface="Times New Roman"/>
                <a:cs typeface="Times New Roman"/>
              </a:rPr>
              <a:t>It </a:t>
            </a:r>
            <a:r>
              <a:rPr sz="1200" dirty="0">
                <a:latin typeface="Times New Roman"/>
                <a:cs typeface="Times New Roman"/>
              </a:rPr>
              <a:t>is a </a:t>
            </a:r>
            <a:r>
              <a:rPr sz="1200" spc="-5" dirty="0">
                <a:latin typeface="Times New Roman"/>
                <a:cs typeface="Times New Roman"/>
              </a:rPr>
              <a:t>pay-for-performance  model: </a:t>
            </a:r>
            <a:r>
              <a:rPr sz="1200" spc="-10" dirty="0">
                <a:latin typeface="Times New Roman"/>
                <a:cs typeface="Times New Roman"/>
              </a:rPr>
              <a:t>If </a:t>
            </a:r>
            <a:r>
              <a:rPr sz="1200" spc="-5" dirty="0">
                <a:latin typeface="Times New Roman"/>
                <a:cs typeface="Times New Roman"/>
              </a:rPr>
              <a:t>an affiliate does </a:t>
            </a:r>
            <a:r>
              <a:rPr sz="1200" dirty="0">
                <a:latin typeface="Times New Roman"/>
                <a:cs typeface="Times New Roman"/>
              </a:rPr>
              <a:t>not </a:t>
            </a:r>
            <a:r>
              <a:rPr sz="1200" spc="-5" dirty="0">
                <a:latin typeface="Times New Roman"/>
                <a:cs typeface="Times New Roman"/>
              </a:rPr>
              <a:t>generate sales, </a:t>
            </a:r>
            <a:r>
              <a:rPr sz="1200" dirty="0">
                <a:latin typeface="Times New Roman"/>
                <a:cs typeface="Times New Roman"/>
              </a:rPr>
              <a:t>it </a:t>
            </a:r>
            <a:r>
              <a:rPr sz="1200" spc="-5" dirty="0">
                <a:latin typeface="Times New Roman"/>
                <a:cs typeface="Times New Roman"/>
              </a:rPr>
              <a:t>represents </a:t>
            </a:r>
            <a:r>
              <a:rPr sz="1200" dirty="0">
                <a:latin typeface="Times New Roman"/>
                <a:cs typeface="Times New Roman"/>
              </a:rPr>
              <a:t>no </a:t>
            </a:r>
            <a:r>
              <a:rPr sz="1200" spc="-5" dirty="0">
                <a:latin typeface="Times New Roman"/>
                <a:cs typeface="Times New Roman"/>
              </a:rPr>
              <a:t>cost </a:t>
            </a:r>
            <a:r>
              <a:rPr sz="1200" dirty="0">
                <a:latin typeface="Times New Roman"/>
                <a:cs typeface="Times New Roman"/>
              </a:rPr>
              <a:t>to the </a:t>
            </a:r>
            <a:r>
              <a:rPr sz="1200" spc="-5" dirty="0">
                <a:latin typeface="Times New Roman"/>
                <a:cs typeface="Times New Roman"/>
              </a:rPr>
              <a:t>merchant. Variations include banner  exchange, pay-per-click, and revenue sharing</a:t>
            </a:r>
            <a:r>
              <a:rPr sz="1200" spc="25" dirty="0">
                <a:latin typeface="Times New Roman"/>
                <a:cs typeface="Times New Roman"/>
              </a:rPr>
              <a:t> </a:t>
            </a:r>
            <a:r>
              <a:rPr sz="1200" spc="-5" dirty="0">
                <a:latin typeface="Times New Roman"/>
                <a:cs typeface="Times New Roman"/>
              </a:rPr>
              <a:t>programs.</a:t>
            </a:r>
            <a:endParaRPr sz="1200">
              <a:latin typeface="Times New Roman"/>
              <a:cs typeface="Times New Roman"/>
            </a:endParaRPr>
          </a:p>
          <a:p>
            <a:pPr marL="12700" algn="just">
              <a:lnSpc>
                <a:spcPct val="100000"/>
              </a:lnSpc>
              <a:spcBef>
                <a:spcPts val="505"/>
              </a:spcBef>
            </a:pPr>
            <a:r>
              <a:rPr sz="1200" b="1" spc="-5" dirty="0">
                <a:solidFill>
                  <a:srgbClr val="242424"/>
                </a:solidFill>
                <a:latin typeface="Times New Roman"/>
                <a:cs typeface="Times New Roman"/>
              </a:rPr>
              <a:t>Pay-per-click </a:t>
            </a:r>
            <a:r>
              <a:rPr sz="1200" b="1" dirty="0">
                <a:solidFill>
                  <a:srgbClr val="242424"/>
                </a:solidFill>
                <a:latin typeface="Times New Roman"/>
                <a:cs typeface="Times New Roman"/>
              </a:rPr>
              <a:t>= </a:t>
            </a:r>
            <a:r>
              <a:rPr sz="1200" b="1" spc="-5" dirty="0">
                <a:solidFill>
                  <a:srgbClr val="242424"/>
                </a:solidFill>
                <a:latin typeface="Times New Roman"/>
                <a:cs typeface="Times New Roman"/>
              </a:rPr>
              <a:t>Advertising cost </a:t>
            </a:r>
            <a:r>
              <a:rPr sz="1200" b="1" dirty="0">
                <a:solidFill>
                  <a:srgbClr val="242424"/>
                </a:solidFill>
                <a:latin typeface="Times New Roman"/>
                <a:cs typeface="Times New Roman"/>
              </a:rPr>
              <a:t>÷ </a:t>
            </a:r>
            <a:r>
              <a:rPr sz="1200" b="1" spc="-5" dirty="0">
                <a:solidFill>
                  <a:srgbClr val="242424"/>
                </a:solidFill>
                <a:latin typeface="Times New Roman"/>
                <a:cs typeface="Times New Roman"/>
              </a:rPr>
              <a:t>Ads</a:t>
            </a:r>
            <a:r>
              <a:rPr sz="1200" b="1" spc="10" dirty="0">
                <a:solidFill>
                  <a:srgbClr val="242424"/>
                </a:solidFill>
                <a:latin typeface="Times New Roman"/>
                <a:cs typeface="Times New Roman"/>
              </a:rPr>
              <a:t> </a:t>
            </a:r>
            <a:r>
              <a:rPr sz="1200" b="1" spc="-5" dirty="0">
                <a:solidFill>
                  <a:srgbClr val="242424"/>
                </a:solidFill>
                <a:latin typeface="Times New Roman"/>
                <a:cs typeface="Times New Roman"/>
              </a:rPr>
              <a:t>clicked</a:t>
            </a:r>
            <a:endParaRPr sz="1200">
              <a:latin typeface="Times New Roman"/>
              <a:cs typeface="Times New Roman"/>
            </a:endParaRPr>
          </a:p>
        </p:txBody>
      </p:sp>
      <p:sp>
        <p:nvSpPr>
          <p:cNvPr id="3" name="object 3"/>
          <p:cNvSpPr txBox="1"/>
          <p:nvPr/>
        </p:nvSpPr>
        <p:spPr>
          <a:xfrm>
            <a:off x="528319" y="2398903"/>
            <a:ext cx="6713220" cy="6103594"/>
          </a:xfrm>
          <a:prstGeom prst="rect">
            <a:avLst/>
          </a:prstGeom>
        </p:spPr>
        <p:txBody>
          <a:bodyPr vert="horz" wrap="square" lIns="0" tIns="24765" rIns="0" bIns="0" rtlCol="0">
            <a:spAutoFit/>
          </a:bodyPr>
          <a:lstStyle/>
          <a:p>
            <a:pPr marL="12700" marR="7620" algn="just">
              <a:lnSpc>
                <a:spcPts val="1380"/>
              </a:lnSpc>
              <a:spcBef>
                <a:spcPts val="195"/>
              </a:spcBef>
            </a:pPr>
            <a:r>
              <a:rPr lang="en-US" sz="1200" spc="-5" dirty="0">
                <a:solidFill>
                  <a:srgbClr val="242424"/>
                </a:solidFill>
                <a:latin typeface="Times New Roman"/>
                <a:cs typeface="Times New Roman"/>
              </a:rPr>
              <a:t>There are two primary models for determining pay-per-click: flat-rate and bid-based. </a:t>
            </a:r>
            <a:r>
              <a:rPr lang="en-US" sz="1200" spc="-10" dirty="0">
                <a:solidFill>
                  <a:srgbClr val="242424"/>
                </a:solidFill>
                <a:latin typeface="Times New Roman"/>
                <a:cs typeface="Times New Roman"/>
              </a:rPr>
              <a:t>In </a:t>
            </a:r>
            <a:r>
              <a:rPr lang="en-US" sz="1200" dirty="0">
                <a:solidFill>
                  <a:srgbClr val="242424"/>
                </a:solidFill>
                <a:latin typeface="Times New Roman"/>
                <a:cs typeface="Times New Roman"/>
              </a:rPr>
              <a:t>both </a:t>
            </a:r>
            <a:r>
              <a:rPr lang="en-US" sz="1200" spc="-5" dirty="0">
                <a:solidFill>
                  <a:srgbClr val="242424"/>
                </a:solidFill>
                <a:latin typeface="Times New Roman"/>
                <a:cs typeface="Times New Roman"/>
              </a:rPr>
              <a:t>cases, </a:t>
            </a:r>
            <a:r>
              <a:rPr lang="en-US" sz="1200" dirty="0">
                <a:solidFill>
                  <a:srgbClr val="242424"/>
                </a:solidFill>
                <a:latin typeface="Times New Roman"/>
                <a:cs typeface="Times New Roman"/>
              </a:rPr>
              <a:t>the  </a:t>
            </a:r>
            <a:r>
              <a:rPr lang="en-US" sz="1200" spc="-5" dirty="0">
                <a:solidFill>
                  <a:srgbClr val="242424"/>
                </a:solidFill>
                <a:latin typeface="Times New Roman"/>
                <a:cs typeface="Times New Roman"/>
              </a:rPr>
              <a:t>advertiser </a:t>
            </a:r>
            <a:r>
              <a:rPr lang="en-US" sz="1200" dirty="0">
                <a:solidFill>
                  <a:srgbClr val="242424"/>
                </a:solidFill>
                <a:latin typeface="Times New Roman"/>
                <a:cs typeface="Times New Roman"/>
              </a:rPr>
              <a:t>must </a:t>
            </a:r>
            <a:r>
              <a:rPr lang="en-US" sz="1200" spc="-5" dirty="0">
                <a:solidFill>
                  <a:srgbClr val="242424"/>
                </a:solidFill>
                <a:latin typeface="Times New Roman"/>
                <a:cs typeface="Times New Roman"/>
              </a:rPr>
              <a:t>consider </a:t>
            </a:r>
            <a:r>
              <a:rPr lang="en-US" sz="1200" dirty="0">
                <a:solidFill>
                  <a:srgbClr val="242424"/>
                </a:solidFill>
                <a:latin typeface="Times New Roman"/>
                <a:cs typeface="Times New Roman"/>
              </a:rPr>
              <a:t>the </a:t>
            </a:r>
            <a:r>
              <a:rPr lang="en-US" sz="1200" spc="-5" dirty="0">
                <a:solidFill>
                  <a:srgbClr val="242424"/>
                </a:solidFill>
                <a:latin typeface="Times New Roman"/>
                <a:cs typeface="Times New Roman"/>
              </a:rPr>
              <a:t>potential value </a:t>
            </a:r>
            <a:r>
              <a:rPr lang="en-US" sz="1200" dirty="0">
                <a:solidFill>
                  <a:srgbClr val="242424"/>
                </a:solidFill>
                <a:latin typeface="Times New Roman"/>
                <a:cs typeface="Times New Roman"/>
              </a:rPr>
              <a:t>of a </a:t>
            </a:r>
            <a:r>
              <a:rPr lang="en-US" sz="1200" spc="-5" dirty="0">
                <a:solidFill>
                  <a:srgbClr val="242424"/>
                </a:solidFill>
                <a:latin typeface="Times New Roman"/>
                <a:cs typeface="Times New Roman"/>
              </a:rPr>
              <a:t>click from </a:t>
            </a:r>
            <a:r>
              <a:rPr lang="en-US" sz="1200" dirty="0">
                <a:solidFill>
                  <a:srgbClr val="242424"/>
                </a:solidFill>
                <a:latin typeface="Times New Roman"/>
                <a:cs typeface="Times New Roman"/>
              </a:rPr>
              <a:t>a </a:t>
            </a:r>
            <a:r>
              <a:rPr lang="en-US" sz="1200" spc="-5" dirty="0">
                <a:solidFill>
                  <a:srgbClr val="242424"/>
                </a:solidFill>
                <a:latin typeface="Times New Roman"/>
                <a:cs typeface="Times New Roman"/>
              </a:rPr>
              <a:t>given source. This value </a:t>
            </a:r>
            <a:r>
              <a:rPr lang="en-US" sz="1200" dirty="0">
                <a:solidFill>
                  <a:srgbClr val="242424"/>
                </a:solidFill>
                <a:latin typeface="Times New Roman"/>
                <a:cs typeface="Times New Roman"/>
              </a:rPr>
              <a:t>is </a:t>
            </a:r>
            <a:r>
              <a:rPr lang="en-US" sz="1200" spc="-5" dirty="0">
                <a:solidFill>
                  <a:srgbClr val="242424"/>
                </a:solidFill>
                <a:latin typeface="Times New Roman"/>
                <a:cs typeface="Times New Roman"/>
              </a:rPr>
              <a:t>based </a:t>
            </a:r>
            <a:r>
              <a:rPr lang="en-US" sz="1200" dirty="0">
                <a:solidFill>
                  <a:srgbClr val="242424"/>
                </a:solidFill>
                <a:latin typeface="Times New Roman"/>
                <a:cs typeface="Times New Roman"/>
              </a:rPr>
              <a:t>on the </a:t>
            </a:r>
            <a:r>
              <a:rPr lang="en-US" sz="1200" spc="-5" dirty="0">
                <a:solidFill>
                  <a:srgbClr val="242424"/>
                </a:solidFill>
                <a:latin typeface="Times New Roman"/>
                <a:cs typeface="Times New Roman"/>
              </a:rPr>
              <a:t>type </a:t>
            </a:r>
            <a:r>
              <a:rPr lang="en-US" sz="1200" dirty="0">
                <a:solidFill>
                  <a:srgbClr val="242424"/>
                </a:solidFill>
                <a:latin typeface="Times New Roman"/>
                <a:cs typeface="Times New Roman"/>
              </a:rPr>
              <a:t>of  </a:t>
            </a:r>
            <a:r>
              <a:rPr lang="en-US" sz="1200" spc="-5" dirty="0">
                <a:solidFill>
                  <a:srgbClr val="242424"/>
                </a:solidFill>
                <a:latin typeface="Times New Roman"/>
                <a:cs typeface="Times New Roman"/>
              </a:rPr>
              <a:t>individual </a:t>
            </a:r>
            <a:r>
              <a:rPr lang="en-US" sz="1200" dirty="0">
                <a:solidFill>
                  <a:srgbClr val="242424"/>
                </a:solidFill>
                <a:latin typeface="Times New Roman"/>
                <a:cs typeface="Times New Roman"/>
              </a:rPr>
              <a:t>the </a:t>
            </a:r>
            <a:r>
              <a:rPr lang="en-US" sz="1200" spc="-5" dirty="0">
                <a:solidFill>
                  <a:srgbClr val="242424"/>
                </a:solidFill>
                <a:latin typeface="Times New Roman"/>
                <a:cs typeface="Times New Roman"/>
              </a:rPr>
              <a:t>advertiser </a:t>
            </a:r>
            <a:r>
              <a:rPr lang="en-US" sz="1200" dirty="0">
                <a:solidFill>
                  <a:srgbClr val="242424"/>
                </a:solidFill>
                <a:latin typeface="Times New Roman"/>
                <a:cs typeface="Times New Roman"/>
              </a:rPr>
              <a:t>is </a:t>
            </a:r>
            <a:r>
              <a:rPr lang="en-US" sz="1200" spc="-5" dirty="0">
                <a:solidFill>
                  <a:srgbClr val="242424"/>
                </a:solidFill>
                <a:latin typeface="Times New Roman"/>
                <a:cs typeface="Times New Roman"/>
              </a:rPr>
              <a:t>expecting </a:t>
            </a:r>
            <a:r>
              <a:rPr lang="en-US" sz="1200" dirty="0">
                <a:solidFill>
                  <a:srgbClr val="242424"/>
                </a:solidFill>
                <a:latin typeface="Times New Roman"/>
                <a:cs typeface="Times New Roman"/>
              </a:rPr>
              <a:t>to </a:t>
            </a:r>
            <a:r>
              <a:rPr lang="en-US" sz="1200" spc="-5" dirty="0">
                <a:solidFill>
                  <a:srgbClr val="242424"/>
                </a:solidFill>
                <a:latin typeface="Times New Roman"/>
                <a:cs typeface="Times New Roman"/>
              </a:rPr>
              <a:t>receive as </a:t>
            </a:r>
            <a:r>
              <a:rPr lang="en-US" sz="1200" dirty="0">
                <a:solidFill>
                  <a:srgbClr val="242424"/>
                </a:solidFill>
                <a:latin typeface="Times New Roman"/>
                <a:cs typeface="Times New Roman"/>
              </a:rPr>
              <a:t>a </a:t>
            </a:r>
            <a:r>
              <a:rPr lang="en-US" sz="1200" spc="-5" dirty="0">
                <a:solidFill>
                  <a:srgbClr val="242424"/>
                </a:solidFill>
                <a:latin typeface="Times New Roman"/>
                <a:cs typeface="Times New Roman"/>
              </a:rPr>
              <a:t>visitor </a:t>
            </a:r>
            <a:r>
              <a:rPr lang="en-US" sz="1200" dirty="0">
                <a:solidFill>
                  <a:srgbClr val="242424"/>
                </a:solidFill>
                <a:latin typeface="Times New Roman"/>
                <a:cs typeface="Times New Roman"/>
              </a:rPr>
              <a:t>to his or </a:t>
            </a:r>
            <a:r>
              <a:rPr lang="en-US" sz="1200" spc="-5" dirty="0">
                <a:solidFill>
                  <a:srgbClr val="242424"/>
                </a:solidFill>
                <a:latin typeface="Times New Roman"/>
                <a:cs typeface="Times New Roman"/>
              </a:rPr>
              <a:t>her website, and what </a:t>
            </a:r>
            <a:r>
              <a:rPr lang="en-US" sz="1200" dirty="0">
                <a:solidFill>
                  <a:srgbClr val="242424"/>
                </a:solidFill>
                <a:latin typeface="Times New Roman"/>
                <a:cs typeface="Times New Roman"/>
              </a:rPr>
              <a:t>the </a:t>
            </a:r>
            <a:r>
              <a:rPr lang="en-US" sz="1200" spc="-5" dirty="0">
                <a:solidFill>
                  <a:srgbClr val="242424"/>
                </a:solidFill>
                <a:latin typeface="Times New Roman"/>
                <a:cs typeface="Times New Roman"/>
              </a:rPr>
              <a:t>advertiser can  gain from that </a:t>
            </a:r>
            <a:r>
              <a:rPr lang="en-US" sz="1200" dirty="0">
                <a:solidFill>
                  <a:srgbClr val="242424"/>
                </a:solidFill>
                <a:latin typeface="Times New Roman"/>
                <a:cs typeface="Times New Roman"/>
              </a:rPr>
              <a:t>visit, </a:t>
            </a:r>
            <a:r>
              <a:rPr lang="en-US" sz="1200" spc="-5" dirty="0">
                <a:solidFill>
                  <a:srgbClr val="242424"/>
                </a:solidFill>
                <a:latin typeface="Times New Roman"/>
                <a:cs typeface="Times New Roman"/>
              </a:rPr>
              <a:t>usually revenue, </a:t>
            </a:r>
            <a:r>
              <a:rPr lang="en-US" sz="1200" dirty="0">
                <a:solidFill>
                  <a:srgbClr val="242424"/>
                </a:solidFill>
                <a:latin typeface="Times New Roman"/>
                <a:cs typeface="Times New Roman"/>
              </a:rPr>
              <a:t>both in the </a:t>
            </a:r>
            <a:r>
              <a:rPr lang="en-US" sz="1200" spc="-5" dirty="0">
                <a:solidFill>
                  <a:srgbClr val="242424"/>
                </a:solidFill>
                <a:latin typeface="Times New Roman"/>
                <a:cs typeface="Times New Roman"/>
              </a:rPr>
              <a:t>short term as well as </a:t>
            </a:r>
            <a:r>
              <a:rPr lang="en-US" sz="1200" dirty="0">
                <a:solidFill>
                  <a:srgbClr val="242424"/>
                </a:solidFill>
                <a:latin typeface="Times New Roman"/>
                <a:cs typeface="Times New Roman"/>
              </a:rPr>
              <a:t>in the long </a:t>
            </a:r>
            <a:r>
              <a:rPr lang="en-US" sz="1200" spc="-5" dirty="0">
                <a:solidFill>
                  <a:srgbClr val="242424"/>
                </a:solidFill>
                <a:latin typeface="Times New Roman"/>
                <a:cs typeface="Times New Roman"/>
              </a:rPr>
              <a:t>term. As with other forms  </a:t>
            </a:r>
            <a:r>
              <a:rPr lang="en-US" sz="1200" dirty="0">
                <a:solidFill>
                  <a:srgbClr val="242424"/>
                </a:solidFill>
                <a:latin typeface="Times New Roman"/>
                <a:cs typeface="Times New Roman"/>
              </a:rPr>
              <a:t>of </a:t>
            </a:r>
            <a:r>
              <a:rPr lang="en-US" sz="1200" spc="-5" dirty="0">
                <a:solidFill>
                  <a:srgbClr val="242424"/>
                </a:solidFill>
                <a:latin typeface="Times New Roman"/>
                <a:cs typeface="Times New Roman"/>
              </a:rPr>
              <a:t>advertising targeting </a:t>
            </a:r>
            <a:r>
              <a:rPr lang="en-US" sz="1200" dirty="0">
                <a:solidFill>
                  <a:srgbClr val="242424"/>
                </a:solidFill>
                <a:latin typeface="Times New Roman"/>
                <a:cs typeface="Times New Roman"/>
              </a:rPr>
              <a:t>is </a:t>
            </a:r>
            <a:r>
              <a:rPr lang="en-US" sz="1200" spc="-5" dirty="0">
                <a:solidFill>
                  <a:srgbClr val="242424"/>
                </a:solidFill>
                <a:latin typeface="Times New Roman"/>
                <a:cs typeface="Times New Roman"/>
              </a:rPr>
              <a:t>key, and factors that often play </a:t>
            </a:r>
            <a:r>
              <a:rPr lang="en-US" sz="1200" dirty="0">
                <a:solidFill>
                  <a:srgbClr val="242424"/>
                </a:solidFill>
                <a:latin typeface="Times New Roman"/>
                <a:cs typeface="Times New Roman"/>
              </a:rPr>
              <a:t>into PPC </a:t>
            </a:r>
            <a:r>
              <a:rPr lang="en-US" sz="1200" spc="-5" dirty="0">
                <a:solidFill>
                  <a:srgbClr val="242424"/>
                </a:solidFill>
                <a:latin typeface="Times New Roman"/>
                <a:cs typeface="Times New Roman"/>
              </a:rPr>
              <a:t>campaigns include </a:t>
            </a:r>
            <a:r>
              <a:rPr lang="en-US" sz="1200" dirty="0">
                <a:solidFill>
                  <a:srgbClr val="242424"/>
                </a:solidFill>
                <a:latin typeface="Times New Roman"/>
                <a:cs typeface="Times New Roman"/>
              </a:rPr>
              <a:t>the </a:t>
            </a:r>
            <a:r>
              <a:rPr lang="en-US" sz="1200" spc="-5" dirty="0">
                <a:solidFill>
                  <a:srgbClr val="242424"/>
                </a:solidFill>
                <a:latin typeface="Times New Roman"/>
                <a:cs typeface="Times New Roman"/>
              </a:rPr>
              <a:t>target's interest  (often defined </a:t>
            </a:r>
            <a:r>
              <a:rPr lang="en-US" sz="1200" dirty="0">
                <a:solidFill>
                  <a:srgbClr val="242424"/>
                </a:solidFill>
                <a:latin typeface="Times New Roman"/>
                <a:cs typeface="Times New Roman"/>
              </a:rPr>
              <a:t>by a </a:t>
            </a:r>
            <a:r>
              <a:rPr lang="en-US" sz="1200" spc="-5" dirty="0">
                <a:solidFill>
                  <a:srgbClr val="242424"/>
                </a:solidFill>
                <a:latin typeface="Times New Roman"/>
                <a:cs typeface="Times New Roman"/>
              </a:rPr>
              <a:t>search term they have entered </a:t>
            </a:r>
            <a:r>
              <a:rPr lang="en-US" sz="1200" dirty="0">
                <a:solidFill>
                  <a:srgbClr val="242424"/>
                </a:solidFill>
                <a:latin typeface="Times New Roman"/>
                <a:cs typeface="Times New Roman"/>
              </a:rPr>
              <a:t>into a </a:t>
            </a:r>
            <a:r>
              <a:rPr lang="en-US" sz="1200" spc="-5" dirty="0">
                <a:solidFill>
                  <a:srgbClr val="242424"/>
                </a:solidFill>
                <a:latin typeface="Times New Roman"/>
                <a:cs typeface="Times New Roman"/>
              </a:rPr>
              <a:t>search engine, </a:t>
            </a:r>
            <a:r>
              <a:rPr lang="en-US" sz="1200" dirty="0">
                <a:solidFill>
                  <a:srgbClr val="242424"/>
                </a:solidFill>
                <a:latin typeface="Times New Roman"/>
                <a:cs typeface="Times New Roman"/>
              </a:rPr>
              <a:t>or the </a:t>
            </a:r>
            <a:r>
              <a:rPr lang="en-US" sz="1200" spc="-5" dirty="0">
                <a:solidFill>
                  <a:srgbClr val="242424"/>
                </a:solidFill>
                <a:latin typeface="Times New Roman"/>
                <a:cs typeface="Times New Roman"/>
              </a:rPr>
              <a:t>content </a:t>
            </a:r>
            <a:r>
              <a:rPr lang="en-US" sz="1200" dirty="0">
                <a:solidFill>
                  <a:srgbClr val="242424"/>
                </a:solidFill>
                <a:latin typeface="Times New Roman"/>
                <a:cs typeface="Times New Roman"/>
              </a:rPr>
              <a:t>of a </a:t>
            </a:r>
            <a:r>
              <a:rPr lang="en-US" sz="1200" spc="-5" dirty="0">
                <a:solidFill>
                  <a:srgbClr val="242424"/>
                </a:solidFill>
                <a:latin typeface="Times New Roman"/>
                <a:cs typeface="Times New Roman"/>
              </a:rPr>
              <a:t>page that they are  browsing), intent (e.g., </a:t>
            </a:r>
            <a:r>
              <a:rPr lang="en-US" sz="1200" dirty="0">
                <a:solidFill>
                  <a:srgbClr val="242424"/>
                </a:solidFill>
                <a:latin typeface="Times New Roman"/>
                <a:cs typeface="Times New Roman"/>
              </a:rPr>
              <a:t>to </a:t>
            </a:r>
            <a:r>
              <a:rPr lang="en-US" sz="1200" spc="-5" dirty="0">
                <a:solidFill>
                  <a:srgbClr val="242424"/>
                </a:solidFill>
                <a:latin typeface="Times New Roman"/>
                <a:cs typeface="Times New Roman"/>
              </a:rPr>
              <a:t>purchase </a:t>
            </a:r>
            <a:r>
              <a:rPr lang="en-US" sz="1200" dirty="0">
                <a:solidFill>
                  <a:srgbClr val="242424"/>
                </a:solidFill>
                <a:latin typeface="Times New Roman"/>
                <a:cs typeface="Times New Roman"/>
              </a:rPr>
              <a:t>or </a:t>
            </a:r>
            <a:r>
              <a:rPr lang="en-US" sz="1200" spc="-5" dirty="0">
                <a:solidFill>
                  <a:srgbClr val="242424"/>
                </a:solidFill>
                <a:latin typeface="Times New Roman"/>
                <a:cs typeface="Times New Roman"/>
              </a:rPr>
              <a:t>not), location </a:t>
            </a:r>
            <a:r>
              <a:rPr lang="en-US" sz="1200" spc="-5" dirty="0">
                <a:latin typeface="Times New Roman"/>
                <a:cs typeface="Times New Roman"/>
              </a:rPr>
              <a:t>(for geo targeting), and the day and time that they are  browsing.</a:t>
            </a:r>
          </a:p>
          <a:p>
            <a:pPr marL="12700" marR="7620" algn="just">
              <a:lnSpc>
                <a:spcPts val="1380"/>
              </a:lnSpc>
              <a:spcBef>
                <a:spcPts val="195"/>
              </a:spcBef>
            </a:pPr>
            <a:r>
              <a:rPr lang="en-US" sz="1200" spc="-5" dirty="0">
                <a:latin typeface="Times New Roman"/>
                <a:cs typeface="Times New Roman"/>
              </a:rPr>
              <a:t>Flat-rate PPC</a:t>
            </a:r>
          </a:p>
          <a:p>
            <a:pPr marL="12700" marR="7620" algn="just">
              <a:lnSpc>
                <a:spcPts val="1380"/>
              </a:lnSpc>
              <a:spcBef>
                <a:spcPts val="195"/>
              </a:spcBef>
            </a:pPr>
            <a:r>
              <a:rPr lang="en-US" sz="1200" spc="-5" dirty="0">
                <a:latin typeface="Times New Roman"/>
                <a:cs typeface="Times New Roman"/>
              </a:rPr>
              <a:t>In the flat-rate model, the advertiser and publisher agree upon a fixed amount that will be paid for each click.  In many cases the publisher has a rate card that lists the pay-per-click (PPC) within different areas of their  website or network. These various amounts are often related to the content on pages, with content that  generally attracts more valuable visitors having a higher PPC than content that attracts less valuable visitors.  However, in many cases advertisers can negotiate lower rates, especially when committing to a long-term or  high-value contract. The flat-rate model is particularly common to comparison shopping engines, which  typically publish rate </a:t>
            </a:r>
            <a:r>
              <a:rPr lang="en-US" sz="1200" spc="-5" dirty="0" err="1">
                <a:latin typeface="Times New Roman"/>
                <a:cs typeface="Times New Roman"/>
              </a:rPr>
              <a:t>cards.However</a:t>
            </a:r>
            <a:r>
              <a:rPr lang="en-US" sz="1200" spc="-5" dirty="0">
                <a:latin typeface="Times New Roman"/>
                <a:cs typeface="Times New Roman"/>
              </a:rPr>
              <a:t>, these rates are sometimes minimal, and advertisers can pay more for  greater visibility. These sites are usually neatly compartmentalized into product or service categories,  allowing a high degree of targeting by advertisers. In many cases, the entire core content of these sites is  paid ads.</a:t>
            </a:r>
          </a:p>
          <a:p>
            <a:pPr marL="12700" marR="7620" algn="just">
              <a:lnSpc>
                <a:spcPts val="1380"/>
              </a:lnSpc>
              <a:spcBef>
                <a:spcPts val="195"/>
              </a:spcBef>
            </a:pPr>
            <a:r>
              <a:rPr lang="en-US" sz="1200" spc="-5" dirty="0">
                <a:latin typeface="Times New Roman"/>
                <a:cs typeface="Times New Roman"/>
              </a:rPr>
              <a:t>Bid-Based PPC:</a:t>
            </a:r>
          </a:p>
          <a:p>
            <a:pPr marL="12700" marR="7620" algn="just">
              <a:lnSpc>
                <a:spcPts val="1380"/>
              </a:lnSpc>
              <a:spcBef>
                <a:spcPts val="195"/>
              </a:spcBef>
            </a:pPr>
            <a:endParaRPr lang="en-US" sz="1200" spc="-5" dirty="0">
              <a:latin typeface="Times New Roman"/>
              <a:cs typeface="Times New Roman"/>
            </a:endParaRPr>
          </a:p>
          <a:p>
            <a:pPr marL="12700" marR="7620" algn="just">
              <a:lnSpc>
                <a:spcPts val="1380"/>
              </a:lnSpc>
              <a:spcBef>
                <a:spcPts val="195"/>
              </a:spcBef>
            </a:pPr>
            <a:r>
              <a:rPr lang="en-US" sz="1200" spc="-5" dirty="0">
                <a:latin typeface="Times New Roman"/>
                <a:cs typeface="Times New Roman"/>
              </a:rPr>
              <a:t>With the bid-based PPC model, the advertiser is allowed to bid, to compete against similar advertisers in a  private auction. Each of the bidding advertisers lets the publisher know the maximum amount they are  willing to pay for a given ad spot or keyword. The winning advertisers then pay for each click on their  advertisement, based on the amount they bid. The common practice amongst bid-based PPC websites such  as Google Ad Words, is to charge a small amount more than the next highest bidder. As you can see, </a:t>
            </a:r>
            <a:r>
              <a:rPr lang="en-US" sz="1200" spc="-5" dirty="0" err="1">
                <a:latin typeface="Times New Roman"/>
                <a:cs typeface="Times New Roman"/>
              </a:rPr>
              <a:t>Payper</a:t>
            </a:r>
            <a:r>
              <a:rPr lang="en-US" sz="1200" spc="-5" dirty="0">
                <a:latin typeface="Times New Roman"/>
                <a:cs typeface="Times New Roman"/>
              </a:rPr>
              <a:t>  Click can be a massively effective means of directing targeted traffic to your website, and is relatively  inexpensive. While there is the risk of click fraud, most of the major Pay Per Click providers such as  Google or Yahoo, have employed several automated systems to prevent abusive clicks by corrupt web  developers or competitors out to cost you additional money. If used properly, you can find new customers  with ease using Pay per Click. It might also be beneficial to find a reputable pay per click company to assist  you with your campaigns.</a:t>
            </a:r>
          </a:p>
          <a:p>
            <a:pPr marL="12700" marR="7620" algn="just">
              <a:lnSpc>
                <a:spcPts val="1380"/>
              </a:lnSpc>
              <a:spcBef>
                <a:spcPts val="195"/>
              </a:spcBef>
            </a:pPr>
            <a:endParaRPr lang="en-US" sz="1200" dirty="0">
              <a:latin typeface="Times New Roman"/>
              <a:cs typeface="Times New Roman"/>
            </a:endParaRPr>
          </a:p>
        </p:txBody>
      </p:sp>
      <p:sp>
        <p:nvSpPr>
          <p:cNvPr id="4" name="object 4"/>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41</a:t>
            </a:fld>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612889"/>
            <a:ext cx="3229610" cy="268605"/>
          </a:xfrm>
          <a:prstGeom prst="rect">
            <a:avLst/>
          </a:prstGeom>
        </p:spPr>
        <p:txBody>
          <a:bodyPr vert="horz" wrap="square" lIns="0" tIns="12065" rIns="0" bIns="0" rtlCol="0">
            <a:spAutoFit/>
          </a:bodyPr>
          <a:lstStyle/>
          <a:p>
            <a:pPr marL="12700">
              <a:lnSpc>
                <a:spcPct val="100000"/>
              </a:lnSpc>
              <a:spcBef>
                <a:spcPts val="95"/>
              </a:spcBef>
            </a:pPr>
            <a:r>
              <a:rPr sz="1600" b="1" u="heavy" spc="-5" dirty="0">
                <a:uFill>
                  <a:solidFill>
                    <a:srgbClr val="000000"/>
                  </a:solidFill>
                </a:uFill>
                <a:latin typeface="Times New Roman"/>
                <a:cs typeface="Times New Roman"/>
              </a:rPr>
              <a:t>8.3. SMM (Social Media</a:t>
            </a:r>
            <a:r>
              <a:rPr sz="1600" b="1" u="heavy" spc="5"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Marketing):</a:t>
            </a:r>
            <a:endParaRPr sz="1600">
              <a:latin typeface="Times New Roman"/>
              <a:cs typeface="Times New Roman"/>
            </a:endParaRPr>
          </a:p>
        </p:txBody>
      </p:sp>
      <p:sp>
        <p:nvSpPr>
          <p:cNvPr id="3" name="object 3"/>
          <p:cNvSpPr/>
          <p:nvPr/>
        </p:nvSpPr>
        <p:spPr>
          <a:xfrm>
            <a:off x="541019" y="1215261"/>
            <a:ext cx="6172200" cy="174587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28319" y="3226435"/>
            <a:ext cx="6710680" cy="4338320"/>
          </a:xfrm>
          <a:prstGeom prst="rect">
            <a:avLst/>
          </a:prstGeom>
        </p:spPr>
        <p:txBody>
          <a:bodyPr vert="horz" wrap="square" lIns="0" tIns="24765" rIns="0" bIns="0" rtlCol="0">
            <a:spAutoFit/>
          </a:bodyPr>
          <a:lstStyle/>
          <a:p>
            <a:pPr marL="12700" marR="5080" algn="just">
              <a:lnSpc>
                <a:spcPts val="1380"/>
              </a:lnSpc>
              <a:spcBef>
                <a:spcPts val="195"/>
              </a:spcBef>
            </a:pPr>
            <a:r>
              <a:rPr sz="1200" b="1" spc="-5" dirty="0">
                <a:latin typeface="Times New Roman"/>
                <a:cs typeface="Times New Roman"/>
              </a:rPr>
              <a:t>Social media marketing </a:t>
            </a:r>
            <a:r>
              <a:rPr sz="1200" dirty="0">
                <a:latin typeface="Times New Roman"/>
                <a:cs typeface="Times New Roman"/>
              </a:rPr>
              <a:t>is the </a:t>
            </a:r>
            <a:r>
              <a:rPr sz="1200" spc="-5" dirty="0">
                <a:latin typeface="Times New Roman"/>
                <a:cs typeface="Times New Roman"/>
              </a:rPr>
              <a:t>process </a:t>
            </a:r>
            <a:r>
              <a:rPr sz="1200" dirty="0">
                <a:latin typeface="Times New Roman"/>
                <a:cs typeface="Times New Roman"/>
              </a:rPr>
              <a:t>of </a:t>
            </a:r>
            <a:r>
              <a:rPr sz="1200" spc="-5" dirty="0">
                <a:latin typeface="Times New Roman"/>
                <a:cs typeface="Times New Roman"/>
              </a:rPr>
              <a:t>gaining website traffic </a:t>
            </a:r>
            <a:r>
              <a:rPr sz="1200" dirty="0">
                <a:latin typeface="Times New Roman"/>
                <a:cs typeface="Times New Roman"/>
              </a:rPr>
              <a:t>or </a:t>
            </a:r>
            <a:r>
              <a:rPr sz="1200" spc="-5" dirty="0">
                <a:latin typeface="Times New Roman"/>
                <a:cs typeface="Times New Roman"/>
              </a:rPr>
              <a:t>attention through social media sites.  Social media marketing programs usually center </a:t>
            </a:r>
            <a:r>
              <a:rPr sz="1200" dirty="0">
                <a:latin typeface="Times New Roman"/>
                <a:cs typeface="Times New Roman"/>
              </a:rPr>
              <a:t>on </a:t>
            </a:r>
            <a:r>
              <a:rPr sz="1200" spc="-5" dirty="0">
                <a:latin typeface="Times New Roman"/>
                <a:cs typeface="Times New Roman"/>
              </a:rPr>
              <a:t>efforts </a:t>
            </a:r>
            <a:r>
              <a:rPr sz="1200" dirty="0">
                <a:latin typeface="Times New Roman"/>
                <a:cs typeface="Times New Roman"/>
              </a:rPr>
              <a:t>to </a:t>
            </a:r>
            <a:r>
              <a:rPr sz="1200" spc="-5" dirty="0">
                <a:latin typeface="Times New Roman"/>
                <a:cs typeface="Times New Roman"/>
              </a:rPr>
              <a:t>create content that attracts attention and  encourages readers </a:t>
            </a:r>
            <a:r>
              <a:rPr sz="1200" dirty="0">
                <a:latin typeface="Times New Roman"/>
                <a:cs typeface="Times New Roman"/>
              </a:rPr>
              <a:t>to </a:t>
            </a:r>
            <a:r>
              <a:rPr sz="1200" spc="-5" dirty="0">
                <a:latin typeface="Times New Roman"/>
                <a:cs typeface="Times New Roman"/>
              </a:rPr>
              <a:t>share </a:t>
            </a:r>
            <a:r>
              <a:rPr sz="1200" dirty="0">
                <a:latin typeface="Times New Roman"/>
                <a:cs typeface="Times New Roman"/>
              </a:rPr>
              <a:t>it </a:t>
            </a:r>
            <a:r>
              <a:rPr sz="1200" spc="-5" dirty="0">
                <a:latin typeface="Times New Roman"/>
                <a:cs typeface="Times New Roman"/>
              </a:rPr>
              <a:t>across their social networks. The resulting electronic word </a:t>
            </a:r>
            <a:r>
              <a:rPr sz="1200" dirty="0">
                <a:latin typeface="Times New Roman"/>
                <a:cs typeface="Times New Roman"/>
              </a:rPr>
              <a:t>of mouth </a:t>
            </a:r>
            <a:r>
              <a:rPr sz="1200" spc="-5" dirty="0">
                <a:latin typeface="Times New Roman"/>
                <a:cs typeface="Times New Roman"/>
              </a:rPr>
              <a:t>(eWoM)  refers </a:t>
            </a:r>
            <a:r>
              <a:rPr sz="1200" dirty="0">
                <a:latin typeface="Times New Roman"/>
                <a:cs typeface="Times New Roman"/>
              </a:rPr>
              <a:t>to </a:t>
            </a:r>
            <a:r>
              <a:rPr sz="1200" spc="-5" dirty="0">
                <a:latin typeface="Times New Roman"/>
                <a:cs typeface="Times New Roman"/>
              </a:rPr>
              <a:t>any statement consumers share </a:t>
            </a:r>
            <a:r>
              <a:rPr sz="1200" dirty="0">
                <a:latin typeface="Times New Roman"/>
                <a:cs typeface="Times New Roman"/>
              </a:rPr>
              <a:t>via the </a:t>
            </a:r>
            <a:r>
              <a:rPr sz="1200" spc="-5" dirty="0">
                <a:latin typeface="Times New Roman"/>
                <a:cs typeface="Times New Roman"/>
              </a:rPr>
              <a:t>Internet (e.g., web sites, social networks, instant messages,  news feeds) about an event, product, service, brand </a:t>
            </a:r>
            <a:r>
              <a:rPr sz="1200" dirty="0">
                <a:latin typeface="Times New Roman"/>
                <a:cs typeface="Times New Roman"/>
              </a:rPr>
              <a:t>or </a:t>
            </a:r>
            <a:r>
              <a:rPr sz="1200" spc="-5" dirty="0">
                <a:latin typeface="Times New Roman"/>
                <a:cs typeface="Times New Roman"/>
              </a:rPr>
              <a:t>company. When </a:t>
            </a:r>
            <a:r>
              <a:rPr sz="1200" dirty="0">
                <a:latin typeface="Times New Roman"/>
                <a:cs typeface="Times New Roman"/>
              </a:rPr>
              <a:t>the </a:t>
            </a:r>
            <a:r>
              <a:rPr sz="1200" spc="-5" dirty="0">
                <a:latin typeface="Times New Roman"/>
                <a:cs typeface="Times New Roman"/>
              </a:rPr>
              <a:t>underlying message spreads from  user </a:t>
            </a:r>
            <a:r>
              <a:rPr sz="1200" dirty="0">
                <a:latin typeface="Times New Roman"/>
                <a:cs typeface="Times New Roman"/>
              </a:rPr>
              <a:t>to </a:t>
            </a:r>
            <a:r>
              <a:rPr sz="1200" spc="-5" dirty="0">
                <a:latin typeface="Times New Roman"/>
                <a:cs typeface="Times New Roman"/>
              </a:rPr>
              <a:t>user and presumably resonates because </a:t>
            </a:r>
            <a:r>
              <a:rPr sz="1200" dirty="0">
                <a:latin typeface="Times New Roman"/>
                <a:cs typeface="Times New Roman"/>
              </a:rPr>
              <a:t>it </a:t>
            </a:r>
            <a:r>
              <a:rPr sz="1200" spc="-5" dirty="0">
                <a:latin typeface="Times New Roman"/>
                <a:cs typeface="Times New Roman"/>
              </a:rPr>
              <a:t>appears </a:t>
            </a:r>
            <a:r>
              <a:rPr sz="1200" dirty="0">
                <a:latin typeface="Times New Roman"/>
                <a:cs typeface="Times New Roman"/>
              </a:rPr>
              <a:t>to </a:t>
            </a:r>
            <a:r>
              <a:rPr sz="1200" spc="-5" dirty="0">
                <a:latin typeface="Times New Roman"/>
                <a:cs typeface="Times New Roman"/>
              </a:rPr>
              <a:t>come from </a:t>
            </a:r>
            <a:r>
              <a:rPr sz="1200" dirty="0">
                <a:latin typeface="Times New Roman"/>
                <a:cs typeface="Times New Roman"/>
              </a:rPr>
              <a:t>a </a:t>
            </a:r>
            <a:r>
              <a:rPr sz="1200" spc="-5" dirty="0">
                <a:latin typeface="Times New Roman"/>
                <a:cs typeface="Times New Roman"/>
              </a:rPr>
              <a:t>trusted, third-party source, as  opposed </a:t>
            </a:r>
            <a:r>
              <a:rPr sz="1200" dirty="0">
                <a:latin typeface="Times New Roman"/>
                <a:cs typeface="Times New Roman"/>
              </a:rPr>
              <a:t>to the </a:t>
            </a:r>
            <a:r>
              <a:rPr sz="1200" spc="-5" dirty="0">
                <a:latin typeface="Times New Roman"/>
                <a:cs typeface="Times New Roman"/>
              </a:rPr>
              <a:t>brand </a:t>
            </a:r>
            <a:r>
              <a:rPr sz="1200" dirty="0">
                <a:latin typeface="Times New Roman"/>
                <a:cs typeface="Times New Roman"/>
              </a:rPr>
              <a:t>or </a:t>
            </a:r>
            <a:r>
              <a:rPr sz="1200" spc="-5" dirty="0">
                <a:latin typeface="Times New Roman"/>
                <a:cs typeface="Times New Roman"/>
              </a:rPr>
              <a:t>company itself, </a:t>
            </a:r>
            <a:r>
              <a:rPr sz="1200" dirty="0">
                <a:latin typeface="Times New Roman"/>
                <a:cs typeface="Times New Roman"/>
              </a:rPr>
              <a:t>this </a:t>
            </a:r>
            <a:r>
              <a:rPr sz="1200" spc="-5" dirty="0">
                <a:latin typeface="Times New Roman"/>
                <a:cs typeface="Times New Roman"/>
              </a:rPr>
              <a:t>form </a:t>
            </a:r>
            <a:r>
              <a:rPr sz="1200" dirty="0">
                <a:latin typeface="Times New Roman"/>
                <a:cs typeface="Times New Roman"/>
              </a:rPr>
              <a:t>of </a:t>
            </a:r>
            <a:r>
              <a:rPr sz="1200" spc="-5" dirty="0">
                <a:latin typeface="Times New Roman"/>
                <a:cs typeface="Times New Roman"/>
              </a:rPr>
              <a:t>marketing results </a:t>
            </a:r>
            <a:r>
              <a:rPr sz="1200" dirty="0">
                <a:latin typeface="Times New Roman"/>
                <a:cs typeface="Times New Roman"/>
              </a:rPr>
              <a:t>in </a:t>
            </a:r>
            <a:r>
              <a:rPr sz="1200" spc="-5" dirty="0">
                <a:latin typeface="Times New Roman"/>
                <a:cs typeface="Times New Roman"/>
              </a:rPr>
              <a:t>earned media rather than paid  media.</a:t>
            </a:r>
            <a:endParaRPr sz="1200">
              <a:latin typeface="Times New Roman"/>
              <a:cs typeface="Times New Roman"/>
            </a:endParaRPr>
          </a:p>
          <a:p>
            <a:pPr>
              <a:lnSpc>
                <a:spcPct val="100000"/>
              </a:lnSpc>
              <a:spcBef>
                <a:spcPts val="20"/>
              </a:spcBef>
            </a:pPr>
            <a:endParaRPr sz="1100">
              <a:latin typeface="Times New Roman"/>
              <a:cs typeface="Times New Roman"/>
            </a:endParaRPr>
          </a:p>
          <a:p>
            <a:pPr marL="411480" lvl="2" indent="-399415" algn="just">
              <a:lnSpc>
                <a:spcPct val="100000"/>
              </a:lnSpc>
              <a:spcBef>
                <a:spcPts val="5"/>
              </a:spcBef>
              <a:buAutoNum type="arabicPeriod"/>
              <a:tabLst>
                <a:tab pos="412115" algn="l"/>
              </a:tabLst>
            </a:pPr>
            <a:r>
              <a:rPr sz="1400" b="1" u="heavy" spc="-5" dirty="0">
                <a:uFill>
                  <a:solidFill>
                    <a:srgbClr val="000000"/>
                  </a:solidFill>
                </a:uFill>
                <a:latin typeface="Times New Roman"/>
                <a:cs typeface="Times New Roman"/>
              </a:rPr>
              <a:t>Engagement</a:t>
            </a:r>
            <a:endParaRPr sz="1400">
              <a:latin typeface="Times New Roman"/>
              <a:cs typeface="Times New Roman"/>
            </a:endParaRPr>
          </a:p>
          <a:p>
            <a:pPr lvl="2">
              <a:lnSpc>
                <a:spcPct val="100000"/>
              </a:lnSpc>
              <a:spcBef>
                <a:spcPts val="5"/>
              </a:spcBef>
              <a:buFont typeface="Times New Roman"/>
              <a:buAutoNum type="arabicPeriod"/>
            </a:pPr>
            <a:endParaRPr sz="1950">
              <a:latin typeface="Times New Roman"/>
              <a:cs typeface="Times New Roman"/>
            </a:endParaRPr>
          </a:p>
          <a:p>
            <a:pPr marL="12700" marR="6985" algn="just">
              <a:lnSpc>
                <a:spcPts val="1380"/>
              </a:lnSpc>
            </a:pPr>
            <a:r>
              <a:rPr sz="1200" spc="-10" dirty="0">
                <a:latin typeface="Times New Roman"/>
                <a:cs typeface="Times New Roman"/>
              </a:rPr>
              <a:t>In </a:t>
            </a:r>
            <a:r>
              <a:rPr sz="1200" dirty="0">
                <a:latin typeface="Times New Roman"/>
                <a:cs typeface="Times New Roman"/>
              </a:rPr>
              <a:t>the context of the </a:t>
            </a:r>
            <a:r>
              <a:rPr sz="1200" spc="-5" dirty="0">
                <a:latin typeface="Times New Roman"/>
                <a:cs typeface="Times New Roman"/>
              </a:rPr>
              <a:t>social web, engagement means that customers and stakeholders are participants rather  than viewers. Social media </a:t>
            </a:r>
            <a:r>
              <a:rPr sz="1200" dirty="0">
                <a:latin typeface="Times New Roman"/>
                <a:cs typeface="Times New Roman"/>
              </a:rPr>
              <a:t>in </a:t>
            </a:r>
            <a:r>
              <a:rPr sz="1200" spc="-5" dirty="0">
                <a:latin typeface="Times New Roman"/>
                <a:cs typeface="Times New Roman"/>
              </a:rPr>
              <a:t>business allows anyone and everyone </a:t>
            </a:r>
            <a:r>
              <a:rPr sz="1200" dirty="0">
                <a:latin typeface="Times New Roman"/>
                <a:cs typeface="Times New Roman"/>
              </a:rPr>
              <a:t>to </a:t>
            </a:r>
            <a:r>
              <a:rPr sz="1200" spc="-5" dirty="0">
                <a:latin typeface="Times New Roman"/>
                <a:cs typeface="Times New Roman"/>
              </a:rPr>
              <a:t>express and share an </a:t>
            </a:r>
            <a:r>
              <a:rPr sz="1200" dirty="0">
                <a:latin typeface="Times New Roman"/>
                <a:cs typeface="Times New Roman"/>
              </a:rPr>
              <a:t>opinion or </a:t>
            </a:r>
            <a:r>
              <a:rPr sz="1200" spc="-5" dirty="0">
                <a:latin typeface="Times New Roman"/>
                <a:cs typeface="Times New Roman"/>
              </a:rPr>
              <a:t>an  idea somewhere along </a:t>
            </a:r>
            <a:r>
              <a:rPr sz="1200" dirty="0">
                <a:latin typeface="Times New Roman"/>
                <a:cs typeface="Times New Roman"/>
              </a:rPr>
              <a:t>the business’s </a:t>
            </a:r>
            <a:r>
              <a:rPr sz="1200" spc="-5" dirty="0">
                <a:latin typeface="Times New Roman"/>
                <a:cs typeface="Times New Roman"/>
              </a:rPr>
              <a:t>path </a:t>
            </a:r>
            <a:r>
              <a:rPr sz="1200" dirty="0">
                <a:latin typeface="Times New Roman"/>
                <a:cs typeface="Times New Roman"/>
              </a:rPr>
              <a:t>to </a:t>
            </a:r>
            <a:r>
              <a:rPr sz="1200" spc="-5" dirty="0">
                <a:latin typeface="Times New Roman"/>
                <a:cs typeface="Times New Roman"/>
              </a:rPr>
              <a:t>market. Each participating customer becomes part </a:t>
            </a:r>
            <a:r>
              <a:rPr sz="1200" dirty="0">
                <a:latin typeface="Times New Roman"/>
                <a:cs typeface="Times New Roman"/>
              </a:rPr>
              <a:t>of the  </a:t>
            </a:r>
            <a:r>
              <a:rPr sz="1200" spc="-5" dirty="0">
                <a:latin typeface="Times New Roman"/>
                <a:cs typeface="Times New Roman"/>
              </a:rPr>
              <a:t>marketing department, as other customers read their comments </a:t>
            </a:r>
            <a:r>
              <a:rPr sz="1200" dirty="0">
                <a:latin typeface="Times New Roman"/>
                <a:cs typeface="Times New Roman"/>
              </a:rPr>
              <a:t>or </a:t>
            </a:r>
            <a:r>
              <a:rPr sz="1200" spc="-5" dirty="0">
                <a:latin typeface="Times New Roman"/>
                <a:cs typeface="Times New Roman"/>
              </a:rPr>
              <a:t>reviews. The engagement process </a:t>
            </a:r>
            <a:r>
              <a:rPr sz="1200" dirty="0">
                <a:latin typeface="Times New Roman"/>
                <a:cs typeface="Times New Roman"/>
              </a:rPr>
              <a:t>is </a:t>
            </a:r>
            <a:r>
              <a:rPr sz="1200" spc="-5" dirty="0">
                <a:latin typeface="Times New Roman"/>
                <a:cs typeface="Times New Roman"/>
              </a:rPr>
              <a:t>then  fundamental </a:t>
            </a:r>
            <a:r>
              <a:rPr sz="1200" dirty="0">
                <a:latin typeface="Times New Roman"/>
                <a:cs typeface="Times New Roman"/>
              </a:rPr>
              <a:t>to </a:t>
            </a:r>
            <a:r>
              <a:rPr sz="1200" spc="-5" dirty="0">
                <a:latin typeface="Times New Roman"/>
                <a:cs typeface="Times New Roman"/>
              </a:rPr>
              <a:t>successful social media</a:t>
            </a:r>
            <a:r>
              <a:rPr sz="1200" spc="10" dirty="0">
                <a:latin typeface="Times New Roman"/>
                <a:cs typeface="Times New Roman"/>
              </a:rPr>
              <a:t> </a:t>
            </a:r>
            <a:r>
              <a:rPr sz="1200" spc="-5" dirty="0">
                <a:latin typeface="Times New Roman"/>
                <a:cs typeface="Times New Roman"/>
              </a:rPr>
              <a:t>marketing.</a:t>
            </a:r>
            <a:endParaRPr sz="1200">
              <a:latin typeface="Times New Roman"/>
              <a:cs typeface="Times New Roman"/>
            </a:endParaRPr>
          </a:p>
          <a:p>
            <a:pPr>
              <a:lnSpc>
                <a:spcPct val="100000"/>
              </a:lnSpc>
              <a:spcBef>
                <a:spcPts val="25"/>
              </a:spcBef>
            </a:pPr>
            <a:endParaRPr sz="1100">
              <a:latin typeface="Times New Roman"/>
              <a:cs typeface="Times New Roman"/>
            </a:endParaRPr>
          </a:p>
          <a:p>
            <a:pPr marL="411480" lvl="2" indent="-399415" algn="just">
              <a:lnSpc>
                <a:spcPct val="100000"/>
              </a:lnSpc>
              <a:buAutoNum type="arabicPeriod" startAt="2"/>
              <a:tabLst>
                <a:tab pos="412115" algn="l"/>
              </a:tabLst>
            </a:pPr>
            <a:r>
              <a:rPr sz="1400" b="1" u="heavy" spc="-5" dirty="0">
                <a:uFill>
                  <a:solidFill>
                    <a:srgbClr val="000000"/>
                  </a:solidFill>
                </a:uFill>
                <a:latin typeface="Times New Roman"/>
                <a:cs typeface="Times New Roman"/>
              </a:rPr>
              <a:t>Facebook</a:t>
            </a:r>
            <a:r>
              <a:rPr sz="1400" b="1" u="heavy" spc="-10"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Marketing</a:t>
            </a:r>
            <a:endParaRPr sz="1400">
              <a:latin typeface="Times New Roman"/>
              <a:cs typeface="Times New Roman"/>
            </a:endParaRPr>
          </a:p>
          <a:p>
            <a:pPr>
              <a:lnSpc>
                <a:spcPct val="100000"/>
              </a:lnSpc>
              <a:spcBef>
                <a:spcPts val="10"/>
              </a:spcBef>
            </a:pPr>
            <a:endParaRPr sz="1950">
              <a:latin typeface="Times New Roman"/>
              <a:cs typeface="Times New Roman"/>
            </a:endParaRPr>
          </a:p>
          <a:p>
            <a:pPr marL="12700" marR="11430" algn="just">
              <a:lnSpc>
                <a:spcPts val="1380"/>
              </a:lnSpc>
            </a:pPr>
            <a:r>
              <a:rPr sz="1200" spc="-5" dirty="0">
                <a:latin typeface="Times New Roman"/>
                <a:cs typeface="Times New Roman"/>
              </a:rPr>
              <a:t>Facebook </a:t>
            </a:r>
            <a:r>
              <a:rPr sz="1200" dirty="0">
                <a:latin typeface="Times New Roman"/>
                <a:cs typeface="Times New Roman"/>
              </a:rPr>
              <a:t>is the </a:t>
            </a:r>
            <a:r>
              <a:rPr sz="1200" spc="-5" dirty="0">
                <a:latin typeface="Times New Roman"/>
                <a:cs typeface="Times New Roman"/>
              </a:rPr>
              <a:t>world's mostpopular social network for </a:t>
            </a:r>
            <a:r>
              <a:rPr sz="1200" dirty="0">
                <a:latin typeface="Times New Roman"/>
                <a:cs typeface="Times New Roman"/>
              </a:rPr>
              <a:t>both </a:t>
            </a:r>
            <a:r>
              <a:rPr sz="1200" spc="-5" dirty="0">
                <a:latin typeface="Times New Roman"/>
                <a:cs typeface="Times New Roman"/>
              </a:rPr>
              <a:t>businesses and individuals. With over </a:t>
            </a:r>
            <a:r>
              <a:rPr sz="1200" dirty="0">
                <a:latin typeface="Times New Roman"/>
                <a:cs typeface="Times New Roman"/>
              </a:rPr>
              <a:t>one  </a:t>
            </a:r>
            <a:r>
              <a:rPr sz="1200" spc="-5" dirty="0">
                <a:latin typeface="Times New Roman"/>
                <a:cs typeface="Times New Roman"/>
              </a:rPr>
              <a:t>billion users, your friends and fans are likely already </a:t>
            </a:r>
            <a:r>
              <a:rPr sz="1200" dirty="0">
                <a:latin typeface="Times New Roman"/>
                <a:cs typeface="Times New Roman"/>
              </a:rPr>
              <a:t>using the </a:t>
            </a:r>
            <a:r>
              <a:rPr sz="1200" spc="-5" dirty="0">
                <a:latin typeface="Times New Roman"/>
                <a:cs typeface="Times New Roman"/>
              </a:rPr>
              <a:t>platform and you </a:t>
            </a:r>
            <a:r>
              <a:rPr sz="1200" dirty="0">
                <a:latin typeface="Times New Roman"/>
                <a:cs typeface="Times New Roman"/>
              </a:rPr>
              <a:t>should be too. </a:t>
            </a:r>
            <a:r>
              <a:rPr sz="1200" spc="-10" dirty="0">
                <a:latin typeface="Times New Roman"/>
                <a:cs typeface="Times New Roman"/>
              </a:rPr>
              <a:t>In </a:t>
            </a:r>
            <a:r>
              <a:rPr sz="1200" spc="-5" dirty="0">
                <a:latin typeface="Times New Roman"/>
                <a:cs typeface="Times New Roman"/>
              </a:rPr>
              <a:t>fact,  people are </a:t>
            </a:r>
            <a:r>
              <a:rPr sz="1200" b="1" dirty="0">
                <a:latin typeface="Times New Roman"/>
                <a:cs typeface="Times New Roman"/>
              </a:rPr>
              <a:t>51% </a:t>
            </a:r>
            <a:r>
              <a:rPr sz="1200" b="1" spc="-5" dirty="0">
                <a:latin typeface="Times New Roman"/>
                <a:cs typeface="Times New Roman"/>
              </a:rPr>
              <a:t>more likely to make </a:t>
            </a:r>
            <a:r>
              <a:rPr sz="1200" b="1" dirty="0">
                <a:latin typeface="Times New Roman"/>
                <a:cs typeface="Times New Roman"/>
              </a:rPr>
              <a:t>a </a:t>
            </a:r>
            <a:r>
              <a:rPr sz="1200" b="1" spc="-5" dirty="0">
                <a:latin typeface="Times New Roman"/>
                <a:cs typeface="Times New Roman"/>
              </a:rPr>
              <a:t>purchase after "liking" </a:t>
            </a:r>
            <a:r>
              <a:rPr sz="1200" b="1" dirty="0">
                <a:latin typeface="Times New Roman"/>
                <a:cs typeface="Times New Roman"/>
              </a:rPr>
              <a:t>a </a:t>
            </a:r>
            <a:r>
              <a:rPr sz="1200" b="1" spc="-5" dirty="0">
                <a:latin typeface="Times New Roman"/>
                <a:cs typeface="Times New Roman"/>
              </a:rPr>
              <a:t>brand </a:t>
            </a:r>
            <a:r>
              <a:rPr sz="1200" b="1" dirty="0">
                <a:latin typeface="Times New Roman"/>
                <a:cs typeface="Times New Roman"/>
              </a:rPr>
              <a:t>on </a:t>
            </a:r>
            <a:r>
              <a:rPr sz="1200" b="1" spc="-5" dirty="0">
                <a:latin typeface="Times New Roman"/>
                <a:cs typeface="Times New Roman"/>
              </a:rPr>
              <a:t>Facebook. </a:t>
            </a:r>
            <a:r>
              <a:rPr sz="1200" spc="-5" dirty="0">
                <a:latin typeface="Times New Roman"/>
                <a:cs typeface="Times New Roman"/>
              </a:rPr>
              <a:t>Face </a:t>
            </a:r>
            <a:r>
              <a:rPr sz="1200" dirty="0">
                <a:latin typeface="Times New Roman"/>
                <a:cs typeface="Times New Roman"/>
              </a:rPr>
              <a:t>book  </a:t>
            </a:r>
            <a:r>
              <a:rPr sz="1200" spc="-5" dirty="0">
                <a:latin typeface="Times New Roman"/>
                <a:cs typeface="Times New Roman"/>
              </a:rPr>
              <a:t>marketing requires </a:t>
            </a:r>
            <a:r>
              <a:rPr sz="1200" dirty="0">
                <a:latin typeface="Times New Roman"/>
                <a:cs typeface="Times New Roman"/>
              </a:rPr>
              <a:t>a </a:t>
            </a:r>
            <a:r>
              <a:rPr sz="1200" spc="-5" dirty="0">
                <a:latin typeface="Times New Roman"/>
                <a:cs typeface="Times New Roman"/>
              </a:rPr>
              <a:t>good intellects and </a:t>
            </a:r>
            <a:r>
              <a:rPr sz="1200" dirty="0">
                <a:latin typeface="Times New Roman"/>
                <a:cs typeface="Times New Roman"/>
              </a:rPr>
              <a:t>unique thinking to </a:t>
            </a:r>
            <a:r>
              <a:rPr sz="1200" spc="-5" dirty="0">
                <a:latin typeface="Times New Roman"/>
                <a:cs typeface="Times New Roman"/>
              </a:rPr>
              <a:t>make </a:t>
            </a:r>
            <a:r>
              <a:rPr sz="1200" dirty="0">
                <a:latin typeface="Times New Roman"/>
                <a:cs typeface="Times New Roman"/>
              </a:rPr>
              <a:t>the </a:t>
            </a:r>
            <a:r>
              <a:rPr sz="1200" spc="-5" dirty="0">
                <a:latin typeface="Times New Roman"/>
                <a:cs typeface="Times New Roman"/>
              </a:rPr>
              <a:t>campaign</a:t>
            </a:r>
            <a:r>
              <a:rPr sz="1200" spc="45" dirty="0">
                <a:latin typeface="Times New Roman"/>
                <a:cs typeface="Times New Roman"/>
              </a:rPr>
              <a:t> </a:t>
            </a:r>
            <a:r>
              <a:rPr sz="1200" spc="-5" dirty="0">
                <a:latin typeface="Times New Roman"/>
                <a:cs typeface="Times New Roman"/>
              </a:rPr>
              <a:t>effective.</a:t>
            </a:r>
            <a:endParaRPr sz="1200">
              <a:latin typeface="Times New Roman"/>
              <a:cs typeface="Times New Roman"/>
            </a:endParaRPr>
          </a:p>
        </p:txBody>
      </p:sp>
      <p:sp>
        <p:nvSpPr>
          <p:cNvPr id="5" name="object 5"/>
          <p:cNvSpPr/>
          <p:nvPr/>
        </p:nvSpPr>
        <p:spPr>
          <a:xfrm>
            <a:off x="541019" y="7731252"/>
            <a:ext cx="5943600" cy="184861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42</a:t>
            </a:fld>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617334"/>
            <a:ext cx="6708140" cy="6461384"/>
          </a:xfrm>
          <a:prstGeom prst="rect">
            <a:avLst/>
          </a:prstGeom>
        </p:spPr>
        <p:txBody>
          <a:bodyPr vert="horz" wrap="square" lIns="0" tIns="5715" rIns="0" bIns="0" rtlCol="0">
            <a:spAutoFit/>
          </a:bodyPr>
          <a:lstStyle/>
          <a:p>
            <a:pPr marL="12700" marR="8890" algn="just">
              <a:lnSpc>
                <a:spcPts val="1570"/>
              </a:lnSpc>
              <a:spcBef>
                <a:spcPts val="45"/>
              </a:spcBef>
            </a:pPr>
            <a:r>
              <a:rPr sz="1200" spc="-10" dirty="0">
                <a:latin typeface="Times New Roman"/>
                <a:cs typeface="Times New Roman"/>
              </a:rPr>
              <a:t>In </a:t>
            </a:r>
            <a:r>
              <a:rPr sz="1200" spc="-5" dirty="0">
                <a:latin typeface="Times New Roman"/>
                <a:cs typeface="Times New Roman"/>
              </a:rPr>
              <a:t>face </a:t>
            </a:r>
            <a:r>
              <a:rPr sz="1200" dirty="0">
                <a:latin typeface="Times New Roman"/>
                <a:cs typeface="Times New Roman"/>
              </a:rPr>
              <a:t>book </a:t>
            </a:r>
            <a:r>
              <a:rPr sz="1200" spc="-5" dirty="0">
                <a:latin typeface="Times New Roman"/>
                <a:cs typeface="Times New Roman"/>
              </a:rPr>
              <a:t>marketing </a:t>
            </a:r>
            <a:r>
              <a:rPr sz="1200" dirty="0">
                <a:latin typeface="Times New Roman"/>
                <a:cs typeface="Times New Roman"/>
              </a:rPr>
              <a:t>in </a:t>
            </a:r>
            <a:r>
              <a:rPr sz="1200" spc="-5" dirty="0">
                <a:latin typeface="Times New Roman"/>
                <a:cs typeface="Times New Roman"/>
              </a:rPr>
              <a:t>fact </a:t>
            </a:r>
            <a:r>
              <a:rPr sz="1200" dirty="0">
                <a:latin typeface="Times New Roman"/>
                <a:cs typeface="Times New Roman"/>
              </a:rPr>
              <a:t>in </a:t>
            </a:r>
            <a:r>
              <a:rPr sz="1200" spc="-5" dirty="0">
                <a:latin typeface="Times New Roman"/>
                <a:cs typeface="Times New Roman"/>
              </a:rPr>
              <a:t>visual /web marketing your content speaks </a:t>
            </a:r>
            <a:r>
              <a:rPr sz="1200" dirty="0">
                <a:latin typeface="Times New Roman"/>
                <a:cs typeface="Times New Roman"/>
              </a:rPr>
              <a:t>a loud </a:t>
            </a:r>
            <a:r>
              <a:rPr sz="1200" spc="-5" dirty="0">
                <a:latin typeface="Times New Roman"/>
                <a:cs typeface="Times New Roman"/>
              </a:rPr>
              <a:t>that </a:t>
            </a:r>
            <a:r>
              <a:rPr sz="1200" dirty="0">
                <a:latin typeface="Times New Roman"/>
                <a:cs typeface="Times New Roman"/>
              </a:rPr>
              <a:t>is </a:t>
            </a:r>
            <a:r>
              <a:rPr sz="1200" spc="-5" dirty="0">
                <a:latin typeface="Times New Roman"/>
                <a:cs typeface="Times New Roman"/>
              </a:rPr>
              <a:t>why make sure  your content </a:t>
            </a:r>
            <a:r>
              <a:rPr sz="1200" dirty="0">
                <a:latin typeface="Times New Roman"/>
                <a:cs typeface="Times New Roman"/>
              </a:rPr>
              <a:t>should be </a:t>
            </a:r>
            <a:r>
              <a:rPr sz="1200" spc="-5" dirty="0">
                <a:latin typeface="Times New Roman"/>
                <a:cs typeface="Times New Roman"/>
              </a:rPr>
              <a:t>relevant </a:t>
            </a:r>
            <a:r>
              <a:rPr sz="1200" dirty="0">
                <a:latin typeface="Times New Roman"/>
                <a:cs typeface="Times New Roman"/>
              </a:rPr>
              <a:t>to </a:t>
            </a:r>
            <a:r>
              <a:rPr sz="1200" spc="-5" dirty="0">
                <a:latin typeface="Times New Roman"/>
                <a:cs typeface="Times New Roman"/>
              </a:rPr>
              <a:t>your audience and</a:t>
            </a:r>
            <a:r>
              <a:rPr sz="1200" spc="45" dirty="0">
                <a:latin typeface="Times New Roman"/>
                <a:cs typeface="Times New Roman"/>
              </a:rPr>
              <a:t> </a:t>
            </a:r>
            <a:r>
              <a:rPr sz="1200" spc="-5" dirty="0">
                <a:latin typeface="Times New Roman"/>
                <a:cs typeface="Times New Roman"/>
              </a:rPr>
              <a:t>business</a:t>
            </a:r>
            <a:r>
              <a:rPr sz="1400" spc="-5" dirty="0">
                <a:latin typeface="Times New Roman"/>
                <a:cs typeface="Times New Roman"/>
              </a:rPr>
              <a:t>.</a:t>
            </a:r>
            <a:endParaRPr sz="1400" dirty="0">
              <a:latin typeface="Times New Roman"/>
              <a:cs typeface="Times New Roman"/>
            </a:endParaRPr>
          </a:p>
          <a:p>
            <a:pPr marL="12700" algn="just">
              <a:lnSpc>
                <a:spcPct val="100000"/>
              </a:lnSpc>
              <a:spcBef>
                <a:spcPts val="1305"/>
              </a:spcBef>
            </a:pPr>
            <a:r>
              <a:rPr sz="1200" b="1" spc="-5" dirty="0">
                <a:latin typeface="Times New Roman"/>
                <a:cs typeface="Times New Roman"/>
              </a:rPr>
              <a:t>Facebook </a:t>
            </a:r>
            <a:r>
              <a:rPr sz="1200" b="1" dirty="0">
                <a:latin typeface="Times New Roman"/>
                <a:cs typeface="Times New Roman"/>
              </a:rPr>
              <a:t>is a </a:t>
            </a:r>
            <a:r>
              <a:rPr sz="1200" b="1" spc="-5" dirty="0">
                <a:latin typeface="Times New Roman"/>
                <a:cs typeface="Times New Roman"/>
              </a:rPr>
              <a:t>low-cost marketing</a:t>
            </a:r>
            <a:r>
              <a:rPr sz="1200" b="1" spc="5" dirty="0">
                <a:latin typeface="Times New Roman"/>
                <a:cs typeface="Times New Roman"/>
              </a:rPr>
              <a:t> </a:t>
            </a:r>
            <a:r>
              <a:rPr sz="1200" b="1" spc="-5" dirty="0">
                <a:latin typeface="Times New Roman"/>
                <a:cs typeface="Times New Roman"/>
              </a:rPr>
              <a:t>strategy</a:t>
            </a:r>
            <a:endParaRPr sz="1200" dirty="0">
              <a:latin typeface="Times New Roman"/>
              <a:cs typeface="Times New Roman"/>
            </a:endParaRPr>
          </a:p>
          <a:p>
            <a:pPr marL="12700" marR="5080" algn="just">
              <a:lnSpc>
                <a:spcPts val="1380"/>
              </a:lnSpc>
              <a:spcBef>
                <a:spcPts val="350"/>
              </a:spcBef>
            </a:pPr>
            <a:r>
              <a:rPr sz="1200" spc="-5" dirty="0">
                <a:latin typeface="Times New Roman"/>
                <a:cs typeface="Times New Roman"/>
              </a:rPr>
              <a:t>Marketing activities that would cost </a:t>
            </a:r>
            <a:r>
              <a:rPr sz="1200" dirty="0">
                <a:latin typeface="Times New Roman"/>
                <a:cs typeface="Times New Roman"/>
              </a:rPr>
              <a:t>the </a:t>
            </a:r>
            <a:r>
              <a:rPr sz="1200" spc="-5" dirty="0">
                <a:latin typeface="Times New Roman"/>
                <a:cs typeface="Times New Roman"/>
              </a:rPr>
              <a:t>Americands </a:t>
            </a:r>
            <a:r>
              <a:rPr sz="1200" dirty="0">
                <a:latin typeface="Times New Roman"/>
                <a:cs typeface="Times New Roman"/>
              </a:rPr>
              <a:t>of </a:t>
            </a:r>
            <a:r>
              <a:rPr sz="1200" spc="-5" dirty="0">
                <a:latin typeface="Times New Roman"/>
                <a:cs typeface="Times New Roman"/>
              </a:rPr>
              <a:t>dollars through other channels can </a:t>
            </a:r>
            <a:r>
              <a:rPr sz="1200" dirty="0">
                <a:latin typeface="Times New Roman"/>
                <a:cs typeface="Times New Roman"/>
              </a:rPr>
              <a:t>be </a:t>
            </a:r>
            <a:r>
              <a:rPr sz="1200" spc="-5" dirty="0">
                <a:latin typeface="Times New Roman"/>
                <a:cs typeface="Times New Roman"/>
              </a:rPr>
              <a:t>used </a:t>
            </a:r>
            <a:r>
              <a:rPr sz="1200" dirty="0">
                <a:latin typeface="Times New Roman"/>
                <a:cs typeface="Times New Roman"/>
              </a:rPr>
              <a:t>on </a:t>
            </a:r>
            <a:r>
              <a:rPr sz="1200" spc="-5" dirty="0">
                <a:latin typeface="Times New Roman"/>
                <a:cs typeface="Times New Roman"/>
              </a:rPr>
              <a:t>Face  </a:t>
            </a:r>
            <a:r>
              <a:rPr sz="1200" dirty="0">
                <a:latin typeface="Times New Roman"/>
                <a:cs typeface="Times New Roman"/>
              </a:rPr>
              <a:t>book </a:t>
            </a:r>
            <a:r>
              <a:rPr sz="1200" spc="-5" dirty="0">
                <a:latin typeface="Times New Roman"/>
                <a:cs typeface="Times New Roman"/>
              </a:rPr>
              <a:t>for </a:t>
            </a:r>
            <a:r>
              <a:rPr sz="1200" dirty="0">
                <a:latin typeface="Times New Roman"/>
                <a:cs typeface="Times New Roman"/>
              </a:rPr>
              <a:t>a </a:t>
            </a:r>
            <a:r>
              <a:rPr sz="1200" spc="-5" dirty="0">
                <a:latin typeface="Times New Roman"/>
                <a:cs typeface="Times New Roman"/>
              </a:rPr>
              <a:t>fraction </a:t>
            </a:r>
            <a:r>
              <a:rPr sz="1200" dirty="0">
                <a:latin typeface="Times New Roman"/>
                <a:cs typeface="Times New Roman"/>
              </a:rPr>
              <a:t>of the </a:t>
            </a:r>
            <a:r>
              <a:rPr sz="1200" spc="-5" dirty="0">
                <a:latin typeface="Times New Roman"/>
                <a:cs typeface="Times New Roman"/>
              </a:rPr>
              <a:t>cost. This makes </a:t>
            </a:r>
            <a:r>
              <a:rPr sz="1200" dirty="0">
                <a:latin typeface="Times New Roman"/>
                <a:cs typeface="Times New Roman"/>
              </a:rPr>
              <a:t>it </a:t>
            </a:r>
            <a:r>
              <a:rPr sz="1200" spc="-5" dirty="0">
                <a:latin typeface="Times New Roman"/>
                <a:cs typeface="Times New Roman"/>
              </a:rPr>
              <a:t>ideal for small </a:t>
            </a:r>
            <a:r>
              <a:rPr sz="1200" dirty="0">
                <a:latin typeface="Times New Roman"/>
                <a:cs typeface="Times New Roman"/>
              </a:rPr>
              <a:t>to </a:t>
            </a:r>
            <a:r>
              <a:rPr sz="1200" spc="-5" dirty="0">
                <a:latin typeface="Times New Roman"/>
                <a:cs typeface="Times New Roman"/>
              </a:rPr>
              <a:t>medium businesses with </a:t>
            </a:r>
            <a:r>
              <a:rPr sz="1200" dirty="0">
                <a:latin typeface="Times New Roman"/>
                <a:cs typeface="Times New Roman"/>
              </a:rPr>
              <a:t>a </a:t>
            </a:r>
            <a:r>
              <a:rPr sz="1200" spc="-5" dirty="0">
                <a:latin typeface="Times New Roman"/>
                <a:cs typeface="Times New Roman"/>
              </a:rPr>
              <a:t>limited marketing  budget. Larger businesses can also trial marketing concepts and themes through Facebook before  committing </a:t>
            </a:r>
            <a:r>
              <a:rPr sz="1200" dirty="0">
                <a:latin typeface="Times New Roman"/>
                <a:cs typeface="Times New Roman"/>
              </a:rPr>
              <a:t>to </a:t>
            </a:r>
            <a:r>
              <a:rPr sz="1200" spc="-5" dirty="0">
                <a:latin typeface="Times New Roman"/>
                <a:cs typeface="Times New Roman"/>
              </a:rPr>
              <a:t>bigger</a:t>
            </a:r>
            <a:r>
              <a:rPr sz="1200" spc="-10" dirty="0">
                <a:latin typeface="Times New Roman"/>
                <a:cs typeface="Times New Roman"/>
              </a:rPr>
              <a:t> </a:t>
            </a:r>
            <a:r>
              <a:rPr sz="1200" spc="-5" dirty="0">
                <a:latin typeface="Times New Roman"/>
                <a:cs typeface="Times New Roman"/>
              </a:rPr>
              <a:t>campaigns.</a:t>
            </a:r>
            <a:endParaRPr sz="1200" dirty="0">
              <a:latin typeface="Times New Roman"/>
              <a:cs typeface="Times New Roman"/>
            </a:endParaRPr>
          </a:p>
          <a:p>
            <a:pPr marL="12700" algn="just">
              <a:lnSpc>
                <a:spcPct val="100000"/>
              </a:lnSpc>
              <a:spcBef>
                <a:spcPts val="105"/>
              </a:spcBef>
            </a:pPr>
            <a:r>
              <a:rPr sz="1200" b="1" spc="-5" dirty="0">
                <a:latin typeface="Times New Roman"/>
                <a:cs typeface="Times New Roman"/>
              </a:rPr>
              <a:t>Share basic information </a:t>
            </a:r>
            <a:r>
              <a:rPr sz="1200" b="1" dirty="0">
                <a:latin typeface="Times New Roman"/>
                <a:cs typeface="Times New Roman"/>
              </a:rPr>
              <a:t>about your</a:t>
            </a:r>
            <a:r>
              <a:rPr sz="1200" b="1" spc="5" dirty="0">
                <a:latin typeface="Times New Roman"/>
                <a:cs typeface="Times New Roman"/>
              </a:rPr>
              <a:t> </a:t>
            </a:r>
            <a:r>
              <a:rPr sz="1200" b="1" spc="-5" dirty="0">
                <a:latin typeface="Times New Roman"/>
                <a:cs typeface="Times New Roman"/>
              </a:rPr>
              <a:t>business</a:t>
            </a:r>
            <a:endParaRPr sz="1200" dirty="0">
              <a:latin typeface="Times New Roman"/>
              <a:cs typeface="Times New Roman"/>
            </a:endParaRPr>
          </a:p>
          <a:p>
            <a:pPr marL="12700" marR="252729" algn="just">
              <a:lnSpc>
                <a:spcPts val="1380"/>
              </a:lnSpc>
              <a:spcBef>
                <a:spcPts val="720"/>
              </a:spcBef>
            </a:pPr>
            <a:r>
              <a:rPr sz="1200" spc="-5" dirty="0">
                <a:latin typeface="Times New Roman"/>
                <a:cs typeface="Times New Roman"/>
              </a:rPr>
              <a:t>Your Facebook page </a:t>
            </a:r>
            <a:r>
              <a:rPr sz="1200" dirty="0">
                <a:latin typeface="Times New Roman"/>
                <a:cs typeface="Times New Roman"/>
              </a:rPr>
              <a:t>is a </a:t>
            </a:r>
            <a:r>
              <a:rPr sz="1200" spc="-5" dirty="0">
                <a:latin typeface="Times New Roman"/>
                <a:cs typeface="Times New Roman"/>
              </a:rPr>
              <a:t>place where you can publicise your business name, address and contact details,  and briefly describe your products and services. You can also talk about your staff, history, </a:t>
            </a:r>
            <a:r>
              <a:rPr sz="1200" dirty="0">
                <a:latin typeface="Times New Roman"/>
                <a:cs typeface="Times New Roman"/>
              </a:rPr>
              <a:t>or </a:t>
            </a:r>
            <a:r>
              <a:rPr sz="1200" spc="-5" dirty="0">
                <a:latin typeface="Times New Roman"/>
                <a:cs typeface="Times New Roman"/>
              </a:rPr>
              <a:t>any other  aspect </a:t>
            </a:r>
            <a:r>
              <a:rPr sz="1200" dirty="0">
                <a:latin typeface="Times New Roman"/>
                <a:cs typeface="Times New Roman"/>
              </a:rPr>
              <a:t>of </a:t>
            </a:r>
            <a:r>
              <a:rPr sz="1200" spc="-5" dirty="0">
                <a:latin typeface="Times New Roman"/>
                <a:cs typeface="Times New Roman"/>
              </a:rPr>
              <a:t>your business that </a:t>
            </a:r>
            <a:r>
              <a:rPr sz="1200" dirty="0">
                <a:latin typeface="Times New Roman"/>
                <a:cs typeface="Times New Roman"/>
              </a:rPr>
              <a:t>is </a:t>
            </a:r>
            <a:r>
              <a:rPr sz="1200" spc="-5" dirty="0">
                <a:latin typeface="Times New Roman"/>
                <a:cs typeface="Times New Roman"/>
              </a:rPr>
              <a:t>likely </a:t>
            </a:r>
            <a:r>
              <a:rPr sz="1200" dirty="0">
                <a:latin typeface="Times New Roman"/>
                <a:cs typeface="Times New Roman"/>
              </a:rPr>
              <a:t>to </a:t>
            </a:r>
            <a:r>
              <a:rPr sz="1200" spc="-5" dirty="0">
                <a:latin typeface="Times New Roman"/>
                <a:cs typeface="Times New Roman"/>
              </a:rPr>
              <a:t>attract other Face </a:t>
            </a:r>
            <a:r>
              <a:rPr sz="1200" dirty="0">
                <a:latin typeface="Times New Roman"/>
                <a:cs typeface="Times New Roman"/>
              </a:rPr>
              <a:t>book </a:t>
            </a:r>
            <a:r>
              <a:rPr sz="1200" spc="-5" dirty="0">
                <a:latin typeface="Times New Roman"/>
                <a:cs typeface="Times New Roman"/>
              </a:rPr>
              <a:t>users and create interest </a:t>
            </a:r>
            <a:r>
              <a:rPr sz="1200" dirty="0">
                <a:latin typeface="Times New Roman"/>
                <a:cs typeface="Times New Roman"/>
              </a:rPr>
              <a:t>in </a:t>
            </a:r>
            <a:r>
              <a:rPr sz="1200" spc="-5" dirty="0">
                <a:latin typeface="Times New Roman"/>
                <a:cs typeface="Times New Roman"/>
              </a:rPr>
              <a:t>what you</a:t>
            </a:r>
            <a:r>
              <a:rPr sz="1200" spc="195" dirty="0">
                <a:latin typeface="Times New Roman"/>
                <a:cs typeface="Times New Roman"/>
              </a:rPr>
              <a:t> </a:t>
            </a:r>
            <a:r>
              <a:rPr sz="1200" dirty="0">
                <a:latin typeface="Times New Roman"/>
                <a:cs typeface="Times New Roman"/>
              </a:rPr>
              <a:t>do.</a:t>
            </a:r>
          </a:p>
          <a:p>
            <a:pPr>
              <a:lnSpc>
                <a:spcPct val="100000"/>
              </a:lnSpc>
              <a:spcBef>
                <a:spcPts val="10"/>
              </a:spcBef>
            </a:pPr>
            <a:endParaRPr sz="1150" dirty="0">
              <a:latin typeface="Times New Roman"/>
              <a:cs typeface="Times New Roman"/>
            </a:endParaRPr>
          </a:p>
          <a:p>
            <a:pPr marL="12700" algn="just">
              <a:lnSpc>
                <a:spcPct val="100000"/>
              </a:lnSpc>
            </a:pPr>
            <a:r>
              <a:rPr sz="1200" b="1" spc="-5" dirty="0">
                <a:latin typeface="Times New Roman"/>
                <a:cs typeface="Times New Roman"/>
              </a:rPr>
              <a:t>Share pictures </a:t>
            </a:r>
            <a:r>
              <a:rPr sz="1200" b="1" dirty="0">
                <a:latin typeface="Times New Roman"/>
                <a:cs typeface="Times New Roman"/>
              </a:rPr>
              <a:t>and </a:t>
            </a:r>
            <a:r>
              <a:rPr sz="1200" b="1" spc="-5" dirty="0">
                <a:latin typeface="Times New Roman"/>
                <a:cs typeface="Times New Roman"/>
              </a:rPr>
              <a:t>videos from </a:t>
            </a:r>
            <a:r>
              <a:rPr sz="1200" b="1" dirty="0">
                <a:latin typeface="Times New Roman"/>
                <a:cs typeface="Times New Roman"/>
              </a:rPr>
              <a:t>your </a:t>
            </a:r>
            <a:r>
              <a:rPr sz="1200" b="1" spc="-5" dirty="0">
                <a:latin typeface="Times New Roman"/>
                <a:cs typeface="Times New Roman"/>
              </a:rPr>
              <a:t>business</a:t>
            </a:r>
            <a:endParaRPr sz="1200" dirty="0">
              <a:latin typeface="Times New Roman"/>
              <a:cs typeface="Times New Roman"/>
            </a:endParaRPr>
          </a:p>
          <a:p>
            <a:pPr marL="12700" marR="251460" algn="just">
              <a:lnSpc>
                <a:spcPts val="1380"/>
              </a:lnSpc>
              <a:spcBef>
                <a:spcPts val="855"/>
              </a:spcBef>
            </a:pPr>
            <a:r>
              <a:rPr sz="1200" spc="-5" dirty="0">
                <a:latin typeface="Times New Roman"/>
                <a:cs typeface="Times New Roman"/>
              </a:rPr>
              <a:t>As well as allowing you </a:t>
            </a:r>
            <a:r>
              <a:rPr sz="1200" dirty="0">
                <a:latin typeface="Times New Roman"/>
                <a:cs typeface="Times New Roman"/>
              </a:rPr>
              <a:t>to post </a:t>
            </a:r>
            <a:r>
              <a:rPr sz="1200" spc="-5" dirty="0">
                <a:latin typeface="Times New Roman"/>
                <a:cs typeface="Times New Roman"/>
              </a:rPr>
              <a:t>text, Face </a:t>
            </a:r>
            <a:r>
              <a:rPr sz="1200" dirty="0">
                <a:latin typeface="Times New Roman"/>
                <a:cs typeface="Times New Roman"/>
              </a:rPr>
              <a:t>book </a:t>
            </a:r>
            <a:r>
              <a:rPr sz="1200" spc="-5" dirty="0">
                <a:latin typeface="Times New Roman"/>
                <a:cs typeface="Times New Roman"/>
              </a:rPr>
              <a:t>lets you upload pictures and videos from your business.  This can </a:t>
            </a:r>
            <a:r>
              <a:rPr sz="1200" dirty="0">
                <a:latin typeface="Times New Roman"/>
                <a:cs typeface="Times New Roman"/>
              </a:rPr>
              <a:t>be a </a:t>
            </a:r>
            <a:r>
              <a:rPr sz="1200" spc="-5" dirty="0">
                <a:latin typeface="Times New Roman"/>
                <a:cs typeface="Times New Roman"/>
              </a:rPr>
              <a:t>powerful way </a:t>
            </a:r>
            <a:r>
              <a:rPr sz="1200" dirty="0">
                <a:latin typeface="Times New Roman"/>
                <a:cs typeface="Times New Roman"/>
              </a:rPr>
              <a:t>to </a:t>
            </a:r>
            <a:r>
              <a:rPr sz="1200" spc="-5" dirty="0">
                <a:latin typeface="Times New Roman"/>
                <a:cs typeface="Times New Roman"/>
              </a:rPr>
              <a:t>communicate with customers and potential customers, allowing them </a:t>
            </a:r>
            <a:r>
              <a:rPr sz="1200" dirty="0">
                <a:latin typeface="Times New Roman"/>
                <a:cs typeface="Times New Roman"/>
              </a:rPr>
              <a:t>to  </a:t>
            </a:r>
            <a:r>
              <a:rPr sz="1200" spc="-5" dirty="0">
                <a:latin typeface="Times New Roman"/>
                <a:cs typeface="Times New Roman"/>
              </a:rPr>
              <a:t>see your product </a:t>
            </a:r>
            <a:r>
              <a:rPr sz="1200" dirty="0">
                <a:latin typeface="Times New Roman"/>
                <a:cs typeface="Times New Roman"/>
              </a:rPr>
              <a:t>or </a:t>
            </a:r>
            <a:r>
              <a:rPr sz="1200" spc="-5" dirty="0">
                <a:latin typeface="Times New Roman"/>
                <a:cs typeface="Times New Roman"/>
              </a:rPr>
              <a:t>service without having </a:t>
            </a:r>
            <a:r>
              <a:rPr sz="1200" dirty="0">
                <a:latin typeface="Times New Roman"/>
                <a:cs typeface="Times New Roman"/>
              </a:rPr>
              <a:t>to visit </a:t>
            </a:r>
            <a:r>
              <a:rPr sz="1200" spc="-5" dirty="0">
                <a:latin typeface="Times New Roman"/>
                <a:cs typeface="Times New Roman"/>
              </a:rPr>
              <a:t>your</a:t>
            </a:r>
            <a:r>
              <a:rPr sz="1200" spc="40" dirty="0">
                <a:latin typeface="Times New Roman"/>
                <a:cs typeface="Times New Roman"/>
              </a:rPr>
              <a:t> </a:t>
            </a:r>
            <a:r>
              <a:rPr sz="1200" spc="-5" dirty="0">
                <a:latin typeface="Times New Roman"/>
                <a:cs typeface="Times New Roman"/>
              </a:rPr>
              <a:t>premises.</a:t>
            </a:r>
            <a:endParaRPr sz="1200" dirty="0">
              <a:latin typeface="Times New Roman"/>
              <a:cs typeface="Times New Roman"/>
            </a:endParaRPr>
          </a:p>
          <a:p>
            <a:pPr>
              <a:lnSpc>
                <a:spcPct val="100000"/>
              </a:lnSpc>
              <a:spcBef>
                <a:spcPts val="35"/>
              </a:spcBef>
            </a:pPr>
            <a:endParaRPr sz="1200" dirty="0">
              <a:latin typeface="Times New Roman"/>
              <a:cs typeface="Times New Roman"/>
            </a:endParaRPr>
          </a:p>
          <a:p>
            <a:pPr marL="12700" marR="248285" algn="just">
              <a:lnSpc>
                <a:spcPts val="1380"/>
              </a:lnSpc>
            </a:pPr>
            <a:r>
              <a:rPr sz="1200" spc="-5" dirty="0">
                <a:latin typeface="Times New Roman"/>
                <a:cs typeface="Times New Roman"/>
              </a:rPr>
              <a:t>Facebook also allows users </a:t>
            </a:r>
            <a:r>
              <a:rPr sz="1200" dirty="0">
                <a:latin typeface="Times New Roman"/>
                <a:cs typeface="Times New Roman"/>
              </a:rPr>
              <a:t>to </a:t>
            </a:r>
            <a:r>
              <a:rPr sz="1200" spc="-5" dirty="0">
                <a:latin typeface="Times New Roman"/>
                <a:cs typeface="Times New Roman"/>
              </a:rPr>
              <a:t>'tag' </a:t>
            </a:r>
            <a:r>
              <a:rPr sz="1200" dirty="0">
                <a:latin typeface="Times New Roman"/>
                <a:cs typeface="Times New Roman"/>
              </a:rPr>
              <a:t>photos to </a:t>
            </a:r>
            <a:r>
              <a:rPr sz="1200" spc="-5" dirty="0">
                <a:latin typeface="Times New Roman"/>
                <a:cs typeface="Times New Roman"/>
              </a:rPr>
              <a:t>indicate </a:t>
            </a:r>
            <a:r>
              <a:rPr sz="1200" dirty="0">
                <a:latin typeface="Times New Roman"/>
                <a:cs typeface="Times New Roman"/>
              </a:rPr>
              <a:t>if a </a:t>
            </a:r>
            <a:r>
              <a:rPr sz="1200" spc="-5" dirty="0">
                <a:latin typeface="Times New Roman"/>
                <a:cs typeface="Times New Roman"/>
              </a:rPr>
              <a:t>Face </a:t>
            </a:r>
            <a:r>
              <a:rPr sz="1200" dirty="0">
                <a:latin typeface="Times New Roman"/>
                <a:cs typeface="Times New Roman"/>
              </a:rPr>
              <a:t>book </a:t>
            </a:r>
            <a:r>
              <a:rPr sz="1200" spc="-5" dirty="0">
                <a:latin typeface="Times New Roman"/>
                <a:cs typeface="Times New Roman"/>
              </a:rPr>
              <a:t>friend appears </a:t>
            </a:r>
            <a:r>
              <a:rPr sz="1200" dirty="0">
                <a:latin typeface="Times New Roman"/>
                <a:cs typeface="Times New Roman"/>
              </a:rPr>
              <a:t>in </a:t>
            </a:r>
            <a:r>
              <a:rPr sz="1200" spc="-5" dirty="0">
                <a:latin typeface="Times New Roman"/>
                <a:cs typeface="Times New Roman"/>
              </a:rPr>
              <a:t>them. This  function can </a:t>
            </a:r>
            <a:r>
              <a:rPr sz="1200" dirty="0">
                <a:latin typeface="Times New Roman"/>
                <a:cs typeface="Times New Roman"/>
              </a:rPr>
              <a:t>be </a:t>
            </a:r>
            <a:r>
              <a:rPr sz="1200" spc="-5" dirty="0">
                <a:latin typeface="Times New Roman"/>
                <a:cs typeface="Times New Roman"/>
              </a:rPr>
              <a:t>used </a:t>
            </a:r>
            <a:r>
              <a:rPr sz="1200" dirty="0">
                <a:latin typeface="Times New Roman"/>
                <a:cs typeface="Times New Roman"/>
              </a:rPr>
              <a:t>to </a:t>
            </a:r>
            <a:r>
              <a:rPr sz="1200" spc="-5" dirty="0">
                <a:latin typeface="Times New Roman"/>
                <a:cs typeface="Times New Roman"/>
              </a:rPr>
              <a:t>promote your business. For example, </a:t>
            </a:r>
            <a:r>
              <a:rPr sz="1200" dirty="0">
                <a:latin typeface="Times New Roman"/>
                <a:cs typeface="Times New Roman"/>
              </a:rPr>
              <a:t>a tour </a:t>
            </a:r>
            <a:r>
              <a:rPr sz="1200" spc="-5" dirty="0">
                <a:latin typeface="Times New Roman"/>
                <a:cs typeface="Times New Roman"/>
              </a:rPr>
              <a:t>operator could </a:t>
            </a:r>
            <a:r>
              <a:rPr sz="1200" dirty="0">
                <a:latin typeface="Times New Roman"/>
                <a:cs typeface="Times New Roman"/>
              </a:rPr>
              <a:t>post a photo on </a:t>
            </a:r>
            <a:r>
              <a:rPr sz="1200" spc="-5" dirty="0">
                <a:latin typeface="Times New Roman"/>
                <a:cs typeface="Times New Roman"/>
              </a:rPr>
              <a:t>their  page </a:t>
            </a:r>
            <a:r>
              <a:rPr sz="1200" dirty="0">
                <a:latin typeface="Times New Roman"/>
                <a:cs typeface="Times New Roman"/>
              </a:rPr>
              <a:t>of a </a:t>
            </a:r>
            <a:r>
              <a:rPr sz="1200" spc="-5" dirty="0">
                <a:latin typeface="Times New Roman"/>
                <a:cs typeface="Times New Roman"/>
              </a:rPr>
              <a:t>group going white-water rafting, then invite each participant </a:t>
            </a:r>
            <a:r>
              <a:rPr sz="1200" dirty="0">
                <a:latin typeface="Times New Roman"/>
                <a:cs typeface="Times New Roman"/>
              </a:rPr>
              <a:t>to </a:t>
            </a:r>
            <a:r>
              <a:rPr sz="1200" spc="-5" dirty="0">
                <a:latin typeface="Times New Roman"/>
                <a:cs typeface="Times New Roman"/>
              </a:rPr>
              <a:t>tag their image </a:t>
            </a:r>
            <a:r>
              <a:rPr sz="1200" dirty="0">
                <a:latin typeface="Times New Roman"/>
                <a:cs typeface="Times New Roman"/>
              </a:rPr>
              <a:t>in the photo.  </a:t>
            </a:r>
            <a:r>
              <a:rPr sz="1200" spc="-5" dirty="0">
                <a:latin typeface="Times New Roman"/>
                <a:cs typeface="Times New Roman"/>
              </a:rPr>
              <a:t>Each tagged image will </a:t>
            </a:r>
            <a:r>
              <a:rPr sz="1200" dirty="0">
                <a:latin typeface="Times New Roman"/>
                <a:cs typeface="Times New Roman"/>
              </a:rPr>
              <a:t>show up </a:t>
            </a:r>
            <a:r>
              <a:rPr sz="1200" spc="-5" dirty="0">
                <a:latin typeface="Times New Roman"/>
                <a:cs typeface="Times New Roman"/>
              </a:rPr>
              <a:t>as an update </a:t>
            </a:r>
            <a:r>
              <a:rPr sz="1200" dirty="0">
                <a:latin typeface="Times New Roman"/>
                <a:cs typeface="Times New Roman"/>
              </a:rPr>
              <a:t>on the </a:t>
            </a:r>
            <a:r>
              <a:rPr sz="1200" spc="-5" dirty="0">
                <a:latin typeface="Times New Roman"/>
                <a:cs typeface="Times New Roman"/>
              </a:rPr>
              <a:t>participant's Facebook account, where their friends  will see </a:t>
            </a:r>
            <a:r>
              <a:rPr sz="1200" dirty="0">
                <a:latin typeface="Times New Roman"/>
                <a:cs typeface="Times New Roman"/>
              </a:rPr>
              <a:t>it too. </a:t>
            </a:r>
            <a:r>
              <a:rPr sz="1200" spc="-5" dirty="0">
                <a:latin typeface="Times New Roman"/>
                <a:cs typeface="Times New Roman"/>
              </a:rPr>
              <a:t>This increases </a:t>
            </a:r>
            <a:r>
              <a:rPr sz="1200" dirty="0">
                <a:latin typeface="Times New Roman"/>
                <a:cs typeface="Times New Roman"/>
              </a:rPr>
              <a:t>the </a:t>
            </a:r>
            <a:r>
              <a:rPr sz="1200" spc="-5" dirty="0">
                <a:latin typeface="Times New Roman"/>
                <a:cs typeface="Times New Roman"/>
              </a:rPr>
              <a:t>level </a:t>
            </a:r>
            <a:r>
              <a:rPr sz="1200" dirty="0">
                <a:latin typeface="Times New Roman"/>
                <a:cs typeface="Times New Roman"/>
              </a:rPr>
              <a:t>of </a:t>
            </a:r>
            <a:r>
              <a:rPr sz="1200" spc="-5" dirty="0">
                <a:latin typeface="Times New Roman"/>
                <a:cs typeface="Times New Roman"/>
              </a:rPr>
              <a:t>interest </a:t>
            </a:r>
            <a:r>
              <a:rPr sz="1200" dirty="0">
                <a:latin typeface="Times New Roman"/>
                <a:cs typeface="Times New Roman"/>
              </a:rPr>
              <a:t>in the </a:t>
            </a:r>
            <a:r>
              <a:rPr sz="1200" spc="-5" dirty="0">
                <a:latin typeface="Times New Roman"/>
                <a:cs typeface="Times New Roman"/>
              </a:rPr>
              <a:t>picture, and your</a:t>
            </a:r>
            <a:r>
              <a:rPr sz="1200" spc="75" dirty="0">
                <a:latin typeface="Times New Roman"/>
                <a:cs typeface="Times New Roman"/>
              </a:rPr>
              <a:t> </a:t>
            </a:r>
            <a:r>
              <a:rPr sz="1200" spc="-5" dirty="0">
                <a:latin typeface="Times New Roman"/>
                <a:cs typeface="Times New Roman"/>
              </a:rPr>
              <a:t>business.</a:t>
            </a:r>
            <a:endParaRPr sz="1200" dirty="0">
              <a:latin typeface="Times New Roman"/>
              <a:cs typeface="Times New Roman"/>
            </a:endParaRPr>
          </a:p>
          <a:p>
            <a:pPr>
              <a:lnSpc>
                <a:spcPct val="100000"/>
              </a:lnSpc>
              <a:spcBef>
                <a:spcPts val="35"/>
              </a:spcBef>
            </a:pPr>
            <a:endParaRPr lang="en-US" sz="1200" dirty="0">
              <a:latin typeface="Times New Roman"/>
              <a:cs typeface="Times New Roman"/>
            </a:endParaRPr>
          </a:p>
          <a:p>
            <a:pPr>
              <a:lnSpc>
                <a:spcPct val="100000"/>
              </a:lnSpc>
              <a:spcBef>
                <a:spcPts val="35"/>
              </a:spcBef>
            </a:pPr>
            <a:r>
              <a:rPr lang="en-US" sz="1200" dirty="0">
                <a:latin typeface="Times New Roman"/>
                <a:cs typeface="Times New Roman"/>
              </a:rPr>
              <a:t>If you do decide to use tagging, be careful. It can be a privacy issue, and some Facebook users are  sensitive about being tagged in photographs. For this reason, it is better to ask participants to do the  </a:t>
            </a:r>
            <a:r>
              <a:rPr lang="en-US" sz="1200" spc="-5" dirty="0">
                <a:latin typeface="Times New Roman"/>
                <a:cs typeface="Times New Roman"/>
              </a:rPr>
              <a:t>tagging, rather than </a:t>
            </a:r>
            <a:r>
              <a:rPr lang="en-US" sz="1200" dirty="0">
                <a:latin typeface="Times New Roman"/>
                <a:cs typeface="Times New Roman"/>
              </a:rPr>
              <a:t>doing it on </a:t>
            </a:r>
            <a:r>
              <a:rPr lang="en-US" sz="1200" spc="-5" dirty="0">
                <a:latin typeface="Times New Roman"/>
                <a:cs typeface="Times New Roman"/>
              </a:rPr>
              <a:t>their behalf. </a:t>
            </a:r>
            <a:r>
              <a:rPr lang="en-US" sz="1200" b="1" dirty="0">
                <a:latin typeface="Times New Roman"/>
                <a:cs typeface="Times New Roman"/>
              </a:rPr>
              <a:t>Talk </a:t>
            </a:r>
            <a:r>
              <a:rPr lang="en-US" sz="1200" b="1" spc="-5" dirty="0">
                <a:latin typeface="Times New Roman"/>
                <a:cs typeface="Times New Roman"/>
              </a:rPr>
              <a:t>to existing </a:t>
            </a:r>
            <a:r>
              <a:rPr lang="en-US" sz="1200" b="1" dirty="0">
                <a:latin typeface="Times New Roman"/>
                <a:cs typeface="Times New Roman"/>
              </a:rPr>
              <a:t>and </a:t>
            </a:r>
            <a:r>
              <a:rPr lang="en-US" sz="1200" b="1" spc="-5" dirty="0">
                <a:latin typeface="Times New Roman"/>
                <a:cs typeface="Times New Roman"/>
              </a:rPr>
              <a:t>potential</a:t>
            </a:r>
            <a:r>
              <a:rPr lang="en-US" sz="1200" b="1" spc="40" dirty="0">
                <a:latin typeface="Times New Roman"/>
                <a:cs typeface="Times New Roman"/>
              </a:rPr>
              <a:t> </a:t>
            </a:r>
            <a:r>
              <a:rPr lang="en-US" sz="1200" b="1" spc="-5" dirty="0">
                <a:latin typeface="Times New Roman"/>
                <a:cs typeface="Times New Roman"/>
              </a:rPr>
              <a:t>customers.</a:t>
            </a:r>
            <a:endParaRPr lang="en-US" sz="1200" dirty="0">
              <a:latin typeface="Times New Roman"/>
              <a:cs typeface="Times New Roman"/>
            </a:endParaRPr>
          </a:p>
          <a:p>
            <a:pPr>
              <a:lnSpc>
                <a:spcPct val="100000"/>
              </a:lnSpc>
              <a:spcBef>
                <a:spcPts val="35"/>
              </a:spcBef>
            </a:pPr>
            <a:endParaRPr sz="1200" dirty="0">
              <a:latin typeface="Times New Roman"/>
              <a:cs typeface="Times New Roman"/>
            </a:endParaRPr>
          </a:p>
          <a:p>
            <a:pPr marL="12700" marR="5080" algn="just">
              <a:lnSpc>
                <a:spcPts val="1380"/>
              </a:lnSpc>
            </a:pPr>
            <a:r>
              <a:rPr sz="1200" spc="-5" dirty="0">
                <a:latin typeface="Times New Roman"/>
                <a:cs typeface="Times New Roman"/>
              </a:rPr>
              <a:t>You can </a:t>
            </a:r>
            <a:r>
              <a:rPr sz="1200" dirty="0">
                <a:latin typeface="Times New Roman"/>
                <a:cs typeface="Times New Roman"/>
              </a:rPr>
              <a:t>use </a:t>
            </a:r>
            <a:r>
              <a:rPr sz="1200" spc="-5" dirty="0">
                <a:latin typeface="Times New Roman"/>
                <a:cs typeface="Times New Roman"/>
              </a:rPr>
              <a:t>Facebook </a:t>
            </a:r>
            <a:r>
              <a:rPr sz="1200" dirty="0">
                <a:latin typeface="Times New Roman"/>
                <a:cs typeface="Times New Roman"/>
              </a:rPr>
              <a:t>to </a:t>
            </a:r>
            <a:r>
              <a:rPr sz="1200" spc="-5" dirty="0">
                <a:latin typeface="Times New Roman"/>
                <a:cs typeface="Times New Roman"/>
              </a:rPr>
              <a:t>'talk' </a:t>
            </a:r>
            <a:r>
              <a:rPr sz="1200" dirty="0">
                <a:latin typeface="Times New Roman"/>
                <a:cs typeface="Times New Roman"/>
              </a:rPr>
              <a:t>to </a:t>
            </a:r>
            <a:r>
              <a:rPr sz="1200" spc="-5" dirty="0">
                <a:latin typeface="Times New Roman"/>
                <a:cs typeface="Times New Roman"/>
              </a:rPr>
              <a:t>existing and potential customers </a:t>
            </a:r>
            <a:r>
              <a:rPr sz="1200" dirty="0">
                <a:latin typeface="Times New Roman"/>
                <a:cs typeface="Times New Roman"/>
              </a:rPr>
              <a:t>by posting </a:t>
            </a:r>
            <a:r>
              <a:rPr sz="1200" spc="-5" dirty="0">
                <a:latin typeface="Times New Roman"/>
                <a:cs typeface="Times New Roman"/>
              </a:rPr>
              <a:t>and receiving messages. But  don't </a:t>
            </a:r>
            <a:r>
              <a:rPr sz="1200" dirty="0">
                <a:latin typeface="Times New Roman"/>
                <a:cs typeface="Times New Roman"/>
              </a:rPr>
              <a:t>use </a:t>
            </a:r>
            <a:r>
              <a:rPr sz="1200" spc="-5" dirty="0">
                <a:latin typeface="Times New Roman"/>
                <a:cs typeface="Times New Roman"/>
              </a:rPr>
              <a:t>Facebook </a:t>
            </a:r>
            <a:r>
              <a:rPr sz="1200" dirty="0">
                <a:latin typeface="Times New Roman"/>
                <a:cs typeface="Times New Roman"/>
              </a:rPr>
              <a:t>to </a:t>
            </a:r>
            <a:r>
              <a:rPr sz="1200" spc="-5" dirty="0">
                <a:latin typeface="Times New Roman"/>
                <a:cs typeface="Times New Roman"/>
              </a:rPr>
              <a:t>aggressively promote your products </a:t>
            </a:r>
            <a:r>
              <a:rPr sz="1200" dirty="0">
                <a:latin typeface="Times New Roman"/>
                <a:cs typeface="Times New Roman"/>
              </a:rPr>
              <a:t>or </a:t>
            </a:r>
            <a:r>
              <a:rPr sz="1200" spc="-5" dirty="0">
                <a:latin typeface="Times New Roman"/>
                <a:cs typeface="Times New Roman"/>
              </a:rPr>
              <a:t>services. You'll have much greater success </a:t>
            </a:r>
            <a:r>
              <a:rPr sz="1200" dirty="0">
                <a:latin typeface="Times New Roman"/>
                <a:cs typeface="Times New Roman"/>
              </a:rPr>
              <a:t>if  </a:t>
            </a:r>
            <a:r>
              <a:rPr sz="1200" spc="-5" dirty="0">
                <a:latin typeface="Times New Roman"/>
                <a:cs typeface="Times New Roman"/>
              </a:rPr>
              <a:t>you share information related </a:t>
            </a:r>
            <a:r>
              <a:rPr sz="1200" dirty="0">
                <a:latin typeface="Times New Roman"/>
                <a:cs typeface="Times New Roman"/>
              </a:rPr>
              <a:t>to </a:t>
            </a:r>
            <a:r>
              <a:rPr sz="1200" spc="-5" dirty="0">
                <a:latin typeface="Times New Roman"/>
                <a:cs typeface="Times New Roman"/>
              </a:rPr>
              <a:t>your business that </a:t>
            </a:r>
            <a:r>
              <a:rPr sz="1200" dirty="0">
                <a:latin typeface="Times New Roman"/>
                <a:cs typeface="Times New Roman"/>
              </a:rPr>
              <a:t>is </a:t>
            </a:r>
            <a:r>
              <a:rPr sz="1200" spc="-5" dirty="0">
                <a:latin typeface="Times New Roman"/>
                <a:cs typeface="Times New Roman"/>
              </a:rPr>
              <a:t>actually useful </a:t>
            </a:r>
            <a:r>
              <a:rPr sz="1200" dirty="0">
                <a:latin typeface="Times New Roman"/>
                <a:cs typeface="Times New Roman"/>
              </a:rPr>
              <a:t>or </a:t>
            </a:r>
            <a:r>
              <a:rPr sz="1200" spc="-5" dirty="0">
                <a:latin typeface="Times New Roman"/>
                <a:cs typeface="Times New Roman"/>
              </a:rPr>
              <a:t>interesting </a:t>
            </a:r>
            <a:r>
              <a:rPr sz="1200" dirty="0">
                <a:latin typeface="Times New Roman"/>
                <a:cs typeface="Times New Roman"/>
              </a:rPr>
              <a:t>to </a:t>
            </a:r>
            <a:r>
              <a:rPr sz="1200" spc="-5" dirty="0">
                <a:latin typeface="Times New Roman"/>
                <a:cs typeface="Times New Roman"/>
              </a:rPr>
              <a:t>other users. This  increases your credibility and promotes your business </a:t>
            </a:r>
            <a:r>
              <a:rPr sz="1200" dirty="0">
                <a:latin typeface="Times New Roman"/>
                <a:cs typeface="Times New Roman"/>
              </a:rPr>
              <a:t>by building </a:t>
            </a:r>
            <a:r>
              <a:rPr sz="1200" spc="-5" dirty="0">
                <a:latin typeface="Times New Roman"/>
                <a:cs typeface="Times New Roman"/>
              </a:rPr>
              <a:t>long-term relationships with other users.  For example, </a:t>
            </a:r>
            <a:r>
              <a:rPr sz="1200" dirty="0">
                <a:latin typeface="Times New Roman"/>
                <a:cs typeface="Times New Roman"/>
              </a:rPr>
              <a:t>a </a:t>
            </a:r>
            <a:r>
              <a:rPr sz="1200" spc="-5" dirty="0">
                <a:latin typeface="Times New Roman"/>
                <a:cs typeface="Times New Roman"/>
              </a:rPr>
              <a:t>veterinarian could </a:t>
            </a:r>
            <a:r>
              <a:rPr sz="1200" dirty="0">
                <a:latin typeface="Times New Roman"/>
                <a:cs typeface="Times New Roman"/>
              </a:rPr>
              <a:t>post tips </a:t>
            </a:r>
            <a:r>
              <a:rPr sz="1200" spc="-5" dirty="0">
                <a:latin typeface="Times New Roman"/>
                <a:cs typeface="Times New Roman"/>
              </a:rPr>
              <a:t>for </a:t>
            </a:r>
            <a:r>
              <a:rPr sz="1200" dirty="0">
                <a:latin typeface="Times New Roman"/>
                <a:cs typeface="Times New Roman"/>
              </a:rPr>
              <a:t>looking </a:t>
            </a:r>
            <a:r>
              <a:rPr sz="1200" spc="-5" dirty="0">
                <a:latin typeface="Times New Roman"/>
                <a:cs typeface="Times New Roman"/>
              </a:rPr>
              <a:t>after pets, </a:t>
            </a:r>
            <a:r>
              <a:rPr sz="1200" dirty="0">
                <a:latin typeface="Times New Roman"/>
                <a:cs typeface="Times New Roman"/>
              </a:rPr>
              <a:t>timing </a:t>
            </a:r>
            <a:r>
              <a:rPr sz="1200" spc="-5" dirty="0">
                <a:latin typeface="Times New Roman"/>
                <a:cs typeface="Times New Roman"/>
              </a:rPr>
              <a:t>them according </a:t>
            </a:r>
            <a:r>
              <a:rPr sz="1200" dirty="0">
                <a:latin typeface="Times New Roman"/>
                <a:cs typeface="Times New Roman"/>
              </a:rPr>
              <a:t>to </a:t>
            </a:r>
            <a:r>
              <a:rPr sz="1200" spc="-5" dirty="0">
                <a:latin typeface="Times New Roman"/>
                <a:cs typeface="Times New Roman"/>
              </a:rPr>
              <a:t>when particular  health issues arise (e.g. ticks </a:t>
            </a:r>
            <a:r>
              <a:rPr sz="1200" dirty="0">
                <a:latin typeface="Times New Roman"/>
                <a:cs typeface="Times New Roman"/>
              </a:rPr>
              <a:t>in</a:t>
            </a:r>
            <a:r>
              <a:rPr sz="1200" spc="25" dirty="0">
                <a:latin typeface="Times New Roman"/>
                <a:cs typeface="Times New Roman"/>
              </a:rPr>
              <a:t> </a:t>
            </a:r>
            <a:r>
              <a:rPr sz="1200" spc="-5" dirty="0">
                <a:latin typeface="Times New Roman"/>
                <a:cs typeface="Times New Roman"/>
              </a:rPr>
              <a:t>summer).</a:t>
            </a:r>
            <a:endParaRPr sz="1200" dirty="0">
              <a:latin typeface="Times New Roman"/>
              <a:cs typeface="Times New Roman"/>
            </a:endParaRPr>
          </a:p>
        </p:txBody>
      </p:sp>
      <p:sp>
        <p:nvSpPr>
          <p:cNvPr id="3" name="object 3"/>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43</a:t>
            </a:fld>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464934"/>
            <a:ext cx="6744970" cy="9282430"/>
          </a:xfrm>
          <a:prstGeom prst="rect">
            <a:avLst/>
          </a:prstGeom>
        </p:spPr>
        <p:txBody>
          <a:bodyPr vert="horz" wrap="square" lIns="0" tIns="24765" rIns="0" bIns="0" rtlCol="0">
            <a:spAutoFit/>
          </a:bodyPr>
          <a:lstStyle/>
          <a:p>
            <a:pPr marL="12700" marR="47625" algn="just">
              <a:lnSpc>
                <a:spcPts val="1380"/>
              </a:lnSpc>
              <a:spcBef>
                <a:spcPts val="195"/>
              </a:spcBef>
            </a:pPr>
            <a:r>
              <a:rPr sz="1200" spc="-5" dirty="0">
                <a:latin typeface="Times New Roman"/>
                <a:cs typeface="Times New Roman"/>
              </a:rPr>
              <a:t>You </a:t>
            </a:r>
            <a:r>
              <a:rPr sz="1200" dirty="0">
                <a:latin typeface="Times New Roman"/>
                <a:cs typeface="Times New Roman"/>
              </a:rPr>
              <a:t>should </a:t>
            </a:r>
            <a:r>
              <a:rPr sz="1200" spc="-5" dirty="0">
                <a:latin typeface="Times New Roman"/>
                <a:cs typeface="Times New Roman"/>
              </a:rPr>
              <a:t>also listen as much as you talk. Paying attention </a:t>
            </a:r>
            <a:r>
              <a:rPr sz="1200" dirty="0">
                <a:latin typeface="Times New Roman"/>
                <a:cs typeface="Times New Roman"/>
              </a:rPr>
              <a:t>to </a:t>
            </a:r>
            <a:r>
              <a:rPr sz="1200" spc="-5" dirty="0">
                <a:latin typeface="Times New Roman"/>
                <a:cs typeface="Times New Roman"/>
              </a:rPr>
              <a:t>what </a:t>
            </a:r>
            <a:r>
              <a:rPr sz="1200" dirty="0">
                <a:latin typeface="Times New Roman"/>
                <a:cs typeface="Times New Roman"/>
              </a:rPr>
              <a:t>the </a:t>
            </a:r>
            <a:r>
              <a:rPr sz="1200" spc="-5" dirty="0">
                <a:latin typeface="Times New Roman"/>
                <a:cs typeface="Times New Roman"/>
              </a:rPr>
              <a:t>market </a:t>
            </a:r>
            <a:r>
              <a:rPr sz="1200" dirty="0">
                <a:latin typeface="Times New Roman"/>
                <a:cs typeface="Times New Roman"/>
              </a:rPr>
              <a:t>thinks </a:t>
            </a:r>
            <a:r>
              <a:rPr sz="1200" spc="-5" dirty="0">
                <a:latin typeface="Times New Roman"/>
                <a:cs typeface="Times New Roman"/>
              </a:rPr>
              <a:t>about your business,  your industry, </a:t>
            </a:r>
            <a:r>
              <a:rPr sz="1200" dirty="0">
                <a:latin typeface="Times New Roman"/>
                <a:cs typeface="Times New Roman"/>
              </a:rPr>
              <a:t>a </a:t>
            </a:r>
            <a:r>
              <a:rPr sz="1200" spc="-5" dirty="0">
                <a:latin typeface="Times New Roman"/>
                <a:cs typeface="Times New Roman"/>
              </a:rPr>
              <a:t>product </a:t>
            </a:r>
            <a:r>
              <a:rPr sz="1200" dirty="0">
                <a:latin typeface="Times New Roman"/>
                <a:cs typeface="Times New Roman"/>
              </a:rPr>
              <a:t>or a </a:t>
            </a:r>
            <a:r>
              <a:rPr sz="1200" spc="-5" dirty="0">
                <a:latin typeface="Times New Roman"/>
                <a:cs typeface="Times New Roman"/>
              </a:rPr>
              <a:t>marketing campaign can provide valuable</a:t>
            </a:r>
            <a:r>
              <a:rPr sz="1200" spc="90" dirty="0">
                <a:latin typeface="Times New Roman"/>
                <a:cs typeface="Times New Roman"/>
              </a:rPr>
              <a:t> </a:t>
            </a:r>
            <a:r>
              <a:rPr sz="1200" spc="-5" dirty="0">
                <a:latin typeface="Times New Roman"/>
                <a:cs typeface="Times New Roman"/>
              </a:rPr>
              <a:t>insights.</a:t>
            </a:r>
            <a:endParaRPr sz="1200">
              <a:latin typeface="Times New Roman"/>
              <a:cs typeface="Times New Roman"/>
            </a:endParaRPr>
          </a:p>
          <a:p>
            <a:pPr marL="12700" algn="just">
              <a:lnSpc>
                <a:spcPct val="100000"/>
              </a:lnSpc>
              <a:spcBef>
                <a:spcPts val="110"/>
              </a:spcBef>
            </a:pPr>
            <a:r>
              <a:rPr sz="1200" b="1" spc="-5" dirty="0">
                <a:latin typeface="Times New Roman"/>
                <a:cs typeface="Times New Roman"/>
              </a:rPr>
              <a:t>Provide customer support</a:t>
            </a:r>
            <a:endParaRPr sz="1200">
              <a:latin typeface="Times New Roman"/>
              <a:cs typeface="Times New Roman"/>
            </a:endParaRPr>
          </a:p>
          <a:p>
            <a:pPr marL="12700" marR="41275" algn="just">
              <a:lnSpc>
                <a:spcPts val="1380"/>
              </a:lnSpc>
              <a:spcBef>
                <a:spcPts val="345"/>
              </a:spcBef>
            </a:pPr>
            <a:r>
              <a:rPr sz="1200" spc="-5" dirty="0">
                <a:latin typeface="Times New Roman"/>
                <a:cs typeface="Times New Roman"/>
              </a:rPr>
              <a:t>Customers can </a:t>
            </a:r>
            <a:r>
              <a:rPr sz="1200" dirty="0">
                <a:latin typeface="Times New Roman"/>
                <a:cs typeface="Times New Roman"/>
              </a:rPr>
              <a:t>post </a:t>
            </a:r>
            <a:r>
              <a:rPr sz="1200" spc="-5" dirty="0">
                <a:latin typeface="Times New Roman"/>
                <a:cs typeface="Times New Roman"/>
              </a:rPr>
              <a:t>after-sales questions </a:t>
            </a:r>
            <a:r>
              <a:rPr sz="1200" dirty="0">
                <a:latin typeface="Times New Roman"/>
                <a:cs typeface="Times New Roman"/>
              </a:rPr>
              <a:t>on </a:t>
            </a:r>
            <a:r>
              <a:rPr sz="1200" spc="-5" dirty="0">
                <a:latin typeface="Times New Roman"/>
                <a:cs typeface="Times New Roman"/>
              </a:rPr>
              <a:t>your Facebook wall, and your staff can answer them there. This  </a:t>
            </a:r>
            <a:r>
              <a:rPr sz="1200" dirty="0">
                <a:latin typeface="Times New Roman"/>
                <a:cs typeface="Times New Roman"/>
              </a:rPr>
              <a:t>is </a:t>
            </a:r>
            <a:r>
              <a:rPr sz="1200" spc="-5" dirty="0">
                <a:latin typeface="Times New Roman"/>
                <a:cs typeface="Times New Roman"/>
              </a:rPr>
              <a:t>often more efficient than staff answering </a:t>
            </a:r>
            <a:r>
              <a:rPr sz="1200" dirty="0">
                <a:latin typeface="Times New Roman"/>
                <a:cs typeface="Times New Roman"/>
              </a:rPr>
              <a:t>phone </a:t>
            </a:r>
            <a:r>
              <a:rPr sz="1200" spc="-5" dirty="0">
                <a:latin typeface="Times New Roman"/>
                <a:cs typeface="Times New Roman"/>
              </a:rPr>
              <a:t>calls, and allows other customers </a:t>
            </a:r>
            <a:r>
              <a:rPr sz="1200" dirty="0">
                <a:latin typeface="Times New Roman"/>
                <a:cs typeface="Times New Roman"/>
              </a:rPr>
              <a:t>to </a:t>
            </a:r>
            <a:r>
              <a:rPr sz="1200" spc="-5" dirty="0">
                <a:latin typeface="Times New Roman"/>
                <a:cs typeface="Times New Roman"/>
              </a:rPr>
              <a:t>read common  questions and answers without having </a:t>
            </a:r>
            <a:r>
              <a:rPr sz="1200" dirty="0">
                <a:latin typeface="Times New Roman"/>
                <a:cs typeface="Times New Roman"/>
              </a:rPr>
              <a:t>to </a:t>
            </a:r>
            <a:r>
              <a:rPr sz="1200" spc="-5" dirty="0">
                <a:latin typeface="Times New Roman"/>
                <a:cs typeface="Times New Roman"/>
              </a:rPr>
              <a:t>approach you</a:t>
            </a:r>
            <a:r>
              <a:rPr sz="1200" spc="50" dirty="0">
                <a:latin typeface="Times New Roman"/>
                <a:cs typeface="Times New Roman"/>
              </a:rPr>
              <a:t> </a:t>
            </a:r>
            <a:r>
              <a:rPr sz="1200" spc="-5" dirty="0">
                <a:latin typeface="Times New Roman"/>
                <a:cs typeface="Times New Roman"/>
              </a:rPr>
              <a:t>individually.</a:t>
            </a:r>
            <a:endParaRPr sz="1200">
              <a:latin typeface="Times New Roman"/>
              <a:cs typeface="Times New Roman"/>
            </a:endParaRPr>
          </a:p>
          <a:p>
            <a:pPr marL="12700" algn="just">
              <a:lnSpc>
                <a:spcPct val="100000"/>
              </a:lnSpc>
              <a:spcBef>
                <a:spcPts val="95"/>
              </a:spcBef>
            </a:pPr>
            <a:r>
              <a:rPr sz="1200" b="1" spc="-5" dirty="0">
                <a:latin typeface="Times New Roman"/>
                <a:cs typeface="Times New Roman"/>
              </a:rPr>
              <a:t>Raise brand awareness </a:t>
            </a:r>
            <a:r>
              <a:rPr sz="1200" b="1" dirty="0">
                <a:latin typeface="Times New Roman"/>
                <a:cs typeface="Times New Roman"/>
              </a:rPr>
              <a:t>and </a:t>
            </a:r>
            <a:r>
              <a:rPr sz="1200" b="1" spc="-5" dirty="0">
                <a:latin typeface="Times New Roman"/>
                <a:cs typeface="Times New Roman"/>
              </a:rPr>
              <a:t>promote positive</a:t>
            </a:r>
            <a:r>
              <a:rPr sz="1200" b="1" dirty="0">
                <a:latin typeface="Times New Roman"/>
                <a:cs typeface="Times New Roman"/>
              </a:rPr>
              <a:t> </a:t>
            </a:r>
            <a:r>
              <a:rPr sz="1200" b="1" spc="-5" dirty="0">
                <a:latin typeface="Times New Roman"/>
                <a:cs typeface="Times New Roman"/>
              </a:rPr>
              <a:t>word-of-mouth</a:t>
            </a:r>
            <a:endParaRPr sz="1200">
              <a:latin typeface="Times New Roman"/>
              <a:cs typeface="Times New Roman"/>
            </a:endParaRPr>
          </a:p>
          <a:p>
            <a:pPr marL="12700" marR="41275" algn="just">
              <a:lnSpc>
                <a:spcPts val="1380"/>
              </a:lnSpc>
              <a:spcBef>
                <a:spcPts val="240"/>
              </a:spcBef>
            </a:pPr>
            <a:r>
              <a:rPr sz="1200" spc="-5" dirty="0">
                <a:latin typeface="Times New Roman"/>
                <a:cs typeface="Times New Roman"/>
              </a:rPr>
              <a:t>You can increase your business's profile </a:t>
            </a:r>
            <a:r>
              <a:rPr sz="1200" dirty="0">
                <a:latin typeface="Times New Roman"/>
                <a:cs typeface="Times New Roman"/>
              </a:rPr>
              <a:t>on </a:t>
            </a:r>
            <a:r>
              <a:rPr sz="1200" spc="-5" dirty="0">
                <a:latin typeface="Times New Roman"/>
                <a:cs typeface="Times New Roman"/>
              </a:rPr>
              <a:t>Facebook </a:t>
            </a:r>
            <a:r>
              <a:rPr sz="1200" dirty="0">
                <a:latin typeface="Times New Roman"/>
                <a:cs typeface="Times New Roman"/>
              </a:rPr>
              <a:t>by </a:t>
            </a:r>
            <a:r>
              <a:rPr sz="1200" spc="-5" dirty="0">
                <a:latin typeface="Times New Roman"/>
                <a:cs typeface="Times New Roman"/>
              </a:rPr>
              <a:t>encouraging existing and potential customers </a:t>
            </a:r>
            <a:r>
              <a:rPr sz="1200" dirty="0">
                <a:latin typeface="Times New Roman"/>
                <a:cs typeface="Times New Roman"/>
              </a:rPr>
              <a:t>to  </a:t>
            </a:r>
            <a:r>
              <a:rPr sz="1200" spc="-5" dirty="0">
                <a:latin typeface="Times New Roman"/>
                <a:cs typeface="Times New Roman"/>
              </a:rPr>
              <a:t>click </a:t>
            </a:r>
            <a:r>
              <a:rPr sz="1200" dirty="0">
                <a:latin typeface="Times New Roman"/>
                <a:cs typeface="Times New Roman"/>
              </a:rPr>
              <a:t>the </a:t>
            </a:r>
            <a:r>
              <a:rPr sz="1200" spc="-5" dirty="0">
                <a:latin typeface="Times New Roman"/>
                <a:cs typeface="Times New Roman"/>
              </a:rPr>
              <a:t>'Like' </a:t>
            </a:r>
            <a:r>
              <a:rPr sz="1200" dirty="0">
                <a:latin typeface="Times New Roman"/>
                <a:cs typeface="Times New Roman"/>
              </a:rPr>
              <a:t>button on </a:t>
            </a:r>
            <a:r>
              <a:rPr sz="1200" spc="-5" dirty="0">
                <a:latin typeface="Times New Roman"/>
                <a:cs typeface="Times New Roman"/>
              </a:rPr>
              <a:t>your Facebook page. Once they </a:t>
            </a:r>
            <a:r>
              <a:rPr sz="1200" dirty="0">
                <a:latin typeface="Times New Roman"/>
                <a:cs typeface="Times New Roman"/>
              </a:rPr>
              <a:t>like </a:t>
            </a:r>
            <a:r>
              <a:rPr sz="1200" spc="-5" dirty="0">
                <a:latin typeface="Times New Roman"/>
                <a:cs typeface="Times New Roman"/>
              </a:rPr>
              <a:t>your page, your customers will receive your  updates </a:t>
            </a:r>
            <a:r>
              <a:rPr sz="1200" dirty="0">
                <a:latin typeface="Times New Roman"/>
                <a:cs typeface="Times New Roman"/>
              </a:rPr>
              <a:t>on </a:t>
            </a:r>
            <a:r>
              <a:rPr sz="1200" spc="-5" dirty="0">
                <a:latin typeface="Times New Roman"/>
                <a:cs typeface="Times New Roman"/>
              </a:rPr>
              <a:t>their wall, where their friends will also see them. This helps </a:t>
            </a:r>
            <a:r>
              <a:rPr sz="1200" dirty="0">
                <a:latin typeface="Times New Roman"/>
                <a:cs typeface="Times New Roman"/>
              </a:rPr>
              <a:t>to build </a:t>
            </a:r>
            <a:r>
              <a:rPr sz="1200" spc="-5" dirty="0">
                <a:latin typeface="Times New Roman"/>
                <a:cs typeface="Times New Roman"/>
              </a:rPr>
              <a:t>awareness </a:t>
            </a:r>
            <a:r>
              <a:rPr sz="1200" dirty="0">
                <a:latin typeface="Times New Roman"/>
                <a:cs typeface="Times New Roman"/>
              </a:rPr>
              <a:t>of </a:t>
            </a:r>
            <a:r>
              <a:rPr sz="1200" spc="-5" dirty="0">
                <a:latin typeface="Times New Roman"/>
                <a:cs typeface="Times New Roman"/>
              </a:rPr>
              <a:t>your business,  and </a:t>
            </a:r>
            <a:r>
              <a:rPr sz="1200" dirty="0">
                <a:latin typeface="Times New Roman"/>
                <a:cs typeface="Times New Roman"/>
              </a:rPr>
              <a:t>to </a:t>
            </a:r>
            <a:r>
              <a:rPr sz="1200" spc="-5" dirty="0">
                <a:latin typeface="Times New Roman"/>
                <a:cs typeface="Times New Roman"/>
              </a:rPr>
              <a:t>associate your friends with your brand. Customers can also </a:t>
            </a:r>
            <a:r>
              <a:rPr sz="1200" dirty="0">
                <a:latin typeface="Times New Roman"/>
                <a:cs typeface="Times New Roman"/>
              </a:rPr>
              <a:t>post positive </a:t>
            </a:r>
            <a:r>
              <a:rPr sz="1200" spc="-5" dirty="0">
                <a:latin typeface="Times New Roman"/>
                <a:cs typeface="Times New Roman"/>
              </a:rPr>
              <a:t>messages about your  products </a:t>
            </a:r>
            <a:r>
              <a:rPr sz="1200" dirty="0">
                <a:latin typeface="Times New Roman"/>
                <a:cs typeface="Times New Roman"/>
              </a:rPr>
              <a:t>or </a:t>
            </a:r>
            <a:r>
              <a:rPr sz="1200" spc="-5" dirty="0">
                <a:latin typeface="Times New Roman"/>
                <a:cs typeface="Times New Roman"/>
              </a:rPr>
              <a:t>services, shared </a:t>
            </a:r>
            <a:r>
              <a:rPr sz="1200" dirty="0">
                <a:latin typeface="Times New Roman"/>
                <a:cs typeface="Times New Roman"/>
              </a:rPr>
              <a:t>on </a:t>
            </a:r>
            <a:r>
              <a:rPr sz="1200" spc="-5" dirty="0">
                <a:latin typeface="Times New Roman"/>
                <a:cs typeface="Times New Roman"/>
              </a:rPr>
              <a:t>their walls for all their friends </a:t>
            </a:r>
            <a:r>
              <a:rPr sz="1200" dirty="0">
                <a:latin typeface="Times New Roman"/>
                <a:cs typeface="Times New Roman"/>
              </a:rPr>
              <a:t>to</a:t>
            </a:r>
            <a:r>
              <a:rPr sz="1200" spc="65" dirty="0">
                <a:latin typeface="Times New Roman"/>
                <a:cs typeface="Times New Roman"/>
              </a:rPr>
              <a:t> </a:t>
            </a:r>
            <a:r>
              <a:rPr sz="1200" spc="-5" dirty="0">
                <a:latin typeface="Times New Roman"/>
                <a:cs typeface="Times New Roman"/>
              </a:rPr>
              <a:t>see.</a:t>
            </a:r>
            <a:endParaRPr sz="1200">
              <a:latin typeface="Times New Roman"/>
              <a:cs typeface="Times New Roman"/>
            </a:endParaRPr>
          </a:p>
          <a:p>
            <a:pPr marL="12700" algn="just">
              <a:lnSpc>
                <a:spcPct val="100000"/>
              </a:lnSpc>
              <a:spcBef>
                <a:spcPts val="110"/>
              </a:spcBef>
            </a:pPr>
            <a:r>
              <a:rPr sz="1200" b="1" spc="-5" dirty="0">
                <a:latin typeface="Times New Roman"/>
                <a:cs typeface="Times New Roman"/>
              </a:rPr>
              <a:t>Facebook can steer traffic to </a:t>
            </a:r>
            <a:r>
              <a:rPr sz="1200" b="1" dirty="0">
                <a:latin typeface="Times New Roman"/>
                <a:cs typeface="Times New Roman"/>
              </a:rPr>
              <a:t>your</a:t>
            </a:r>
            <a:r>
              <a:rPr sz="1200" b="1" spc="15" dirty="0">
                <a:latin typeface="Times New Roman"/>
                <a:cs typeface="Times New Roman"/>
              </a:rPr>
              <a:t> </a:t>
            </a:r>
            <a:r>
              <a:rPr sz="1200" b="1" spc="-5" dirty="0">
                <a:latin typeface="Times New Roman"/>
                <a:cs typeface="Times New Roman"/>
              </a:rPr>
              <a:t>website</a:t>
            </a:r>
            <a:endParaRPr sz="1200">
              <a:latin typeface="Times New Roman"/>
              <a:cs typeface="Times New Roman"/>
            </a:endParaRPr>
          </a:p>
          <a:p>
            <a:pPr marL="12700" marR="5080" algn="just">
              <a:lnSpc>
                <a:spcPts val="1380"/>
              </a:lnSpc>
              <a:spcBef>
                <a:spcPts val="229"/>
              </a:spcBef>
            </a:pPr>
            <a:r>
              <a:rPr sz="1200" spc="-5" dirty="0">
                <a:latin typeface="Times New Roman"/>
                <a:cs typeface="Times New Roman"/>
              </a:rPr>
              <a:t>You can include </a:t>
            </a:r>
            <a:r>
              <a:rPr sz="1200" dirty="0">
                <a:latin typeface="Times New Roman"/>
                <a:cs typeface="Times New Roman"/>
              </a:rPr>
              <a:t>a link to </a:t>
            </a:r>
            <a:r>
              <a:rPr sz="1200" spc="-5" dirty="0">
                <a:latin typeface="Times New Roman"/>
                <a:cs typeface="Times New Roman"/>
              </a:rPr>
              <a:t>your website </a:t>
            </a:r>
            <a:r>
              <a:rPr sz="1200" dirty="0">
                <a:latin typeface="Times New Roman"/>
                <a:cs typeface="Times New Roman"/>
              </a:rPr>
              <a:t>on </a:t>
            </a:r>
            <a:r>
              <a:rPr sz="1200" spc="-5" dirty="0">
                <a:latin typeface="Times New Roman"/>
                <a:cs typeface="Times New Roman"/>
              </a:rPr>
              <a:t>your Facebook page. Indeed, many businesses report that </a:t>
            </a:r>
            <a:r>
              <a:rPr sz="1200" dirty="0">
                <a:latin typeface="Times New Roman"/>
                <a:cs typeface="Times New Roman"/>
              </a:rPr>
              <a:t>the  </a:t>
            </a:r>
            <a:r>
              <a:rPr sz="1200" spc="-5" dirty="0">
                <a:latin typeface="Times New Roman"/>
                <a:cs typeface="Times New Roman"/>
              </a:rPr>
              <a:t>greatest benefit </a:t>
            </a:r>
            <a:r>
              <a:rPr sz="1200" dirty="0">
                <a:latin typeface="Times New Roman"/>
                <a:cs typeface="Times New Roman"/>
              </a:rPr>
              <a:t>of </a:t>
            </a:r>
            <a:r>
              <a:rPr sz="1200" spc="-5" dirty="0">
                <a:latin typeface="Times New Roman"/>
                <a:cs typeface="Times New Roman"/>
              </a:rPr>
              <a:t>Facebook </a:t>
            </a:r>
            <a:r>
              <a:rPr sz="1200" dirty="0">
                <a:latin typeface="Times New Roman"/>
                <a:cs typeface="Times New Roman"/>
              </a:rPr>
              <a:t>is the </a:t>
            </a:r>
            <a:r>
              <a:rPr sz="1200" spc="-5" dirty="0">
                <a:latin typeface="Times New Roman"/>
                <a:cs typeface="Times New Roman"/>
              </a:rPr>
              <a:t>extra traffic that </a:t>
            </a:r>
            <a:r>
              <a:rPr sz="1200" dirty="0">
                <a:latin typeface="Times New Roman"/>
                <a:cs typeface="Times New Roman"/>
              </a:rPr>
              <a:t>it </a:t>
            </a:r>
            <a:r>
              <a:rPr sz="1200" spc="-5" dirty="0">
                <a:latin typeface="Times New Roman"/>
                <a:cs typeface="Times New Roman"/>
              </a:rPr>
              <a:t>steers </a:t>
            </a:r>
            <a:r>
              <a:rPr sz="1200" dirty="0">
                <a:latin typeface="Times New Roman"/>
                <a:cs typeface="Times New Roman"/>
              </a:rPr>
              <a:t>to </a:t>
            </a:r>
            <a:r>
              <a:rPr sz="1200" spc="-5" dirty="0">
                <a:latin typeface="Times New Roman"/>
                <a:cs typeface="Times New Roman"/>
              </a:rPr>
              <a:t>their site. Visitors who come </a:t>
            </a:r>
            <a:r>
              <a:rPr sz="1200" dirty="0">
                <a:latin typeface="Times New Roman"/>
                <a:cs typeface="Times New Roman"/>
              </a:rPr>
              <a:t>to the </a:t>
            </a:r>
            <a:r>
              <a:rPr sz="1200" spc="-5" dirty="0">
                <a:latin typeface="Times New Roman"/>
                <a:cs typeface="Times New Roman"/>
              </a:rPr>
              <a:t>website  can </a:t>
            </a:r>
            <a:r>
              <a:rPr sz="1200" dirty="0">
                <a:latin typeface="Times New Roman"/>
                <a:cs typeface="Times New Roman"/>
              </a:rPr>
              <a:t>be exposed to </a:t>
            </a:r>
            <a:r>
              <a:rPr sz="1200" spc="-5" dirty="0">
                <a:latin typeface="Times New Roman"/>
                <a:cs typeface="Times New Roman"/>
              </a:rPr>
              <a:t>stronger marketing messages and, often, </a:t>
            </a:r>
            <a:r>
              <a:rPr sz="1200" dirty="0">
                <a:latin typeface="Times New Roman"/>
                <a:cs typeface="Times New Roman"/>
              </a:rPr>
              <a:t>the option of </a:t>
            </a:r>
            <a:r>
              <a:rPr sz="1200" spc="-5" dirty="0">
                <a:latin typeface="Times New Roman"/>
                <a:cs typeface="Times New Roman"/>
              </a:rPr>
              <a:t>buying goods and services.  </a:t>
            </a:r>
            <a:r>
              <a:rPr sz="1200" dirty="0">
                <a:latin typeface="Times New Roman"/>
                <a:cs typeface="Times New Roman"/>
              </a:rPr>
              <a:t>Customers </a:t>
            </a:r>
            <a:r>
              <a:rPr sz="1200" spc="-5" dirty="0">
                <a:latin typeface="Times New Roman"/>
                <a:cs typeface="Times New Roman"/>
              </a:rPr>
              <a:t>who come </a:t>
            </a:r>
            <a:r>
              <a:rPr sz="1200" dirty="0">
                <a:latin typeface="Times New Roman"/>
                <a:cs typeface="Times New Roman"/>
              </a:rPr>
              <a:t>to your website from Facebook are likely to be more receptive </a:t>
            </a:r>
            <a:r>
              <a:rPr sz="1200" spc="-5" dirty="0">
                <a:latin typeface="Times New Roman"/>
                <a:cs typeface="Times New Roman"/>
              </a:rPr>
              <a:t>than </a:t>
            </a:r>
            <a:r>
              <a:rPr sz="1200" dirty="0">
                <a:latin typeface="Times New Roman"/>
                <a:cs typeface="Times New Roman"/>
              </a:rPr>
              <a:t>the average visitor,  </a:t>
            </a:r>
            <a:r>
              <a:rPr sz="1200" spc="-5" dirty="0">
                <a:latin typeface="Times New Roman"/>
                <a:cs typeface="Times New Roman"/>
              </a:rPr>
              <a:t>because they already </a:t>
            </a:r>
            <a:r>
              <a:rPr sz="1200" dirty="0">
                <a:latin typeface="Times New Roman"/>
                <a:cs typeface="Times New Roman"/>
              </a:rPr>
              <a:t>know </a:t>
            </a:r>
            <a:r>
              <a:rPr sz="1200" spc="-5" dirty="0">
                <a:latin typeface="Times New Roman"/>
                <a:cs typeface="Times New Roman"/>
              </a:rPr>
              <a:t>something about your business and were motivated </a:t>
            </a:r>
            <a:r>
              <a:rPr sz="1200" dirty="0">
                <a:latin typeface="Times New Roman"/>
                <a:cs typeface="Times New Roman"/>
              </a:rPr>
              <a:t>to </a:t>
            </a:r>
            <a:r>
              <a:rPr sz="1200" spc="-5" dirty="0">
                <a:latin typeface="Times New Roman"/>
                <a:cs typeface="Times New Roman"/>
              </a:rPr>
              <a:t>click </a:t>
            </a:r>
            <a:r>
              <a:rPr sz="1200" dirty="0">
                <a:latin typeface="Times New Roman"/>
                <a:cs typeface="Times New Roman"/>
              </a:rPr>
              <a:t>the </a:t>
            </a:r>
            <a:r>
              <a:rPr sz="1200" spc="-5" dirty="0">
                <a:latin typeface="Times New Roman"/>
                <a:cs typeface="Times New Roman"/>
              </a:rPr>
              <a:t>website</a:t>
            </a:r>
            <a:r>
              <a:rPr sz="1200" spc="155" dirty="0">
                <a:latin typeface="Times New Roman"/>
                <a:cs typeface="Times New Roman"/>
              </a:rPr>
              <a:t> </a:t>
            </a:r>
            <a:r>
              <a:rPr sz="1200" dirty="0">
                <a:latin typeface="Times New Roman"/>
                <a:cs typeface="Times New Roman"/>
              </a:rPr>
              <a:t>link.</a:t>
            </a:r>
            <a:endParaRPr sz="1200">
              <a:latin typeface="Times New Roman"/>
              <a:cs typeface="Times New Roman"/>
            </a:endParaRPr>
          </a:p>
          <a:p>
            <a:pPr marL="12700" algn="just">
              <a:lnSpc>
                <a:spcPct val="100000"/>
              </a:lnSpc>
              <a:spcBef>
                <a:spcPts val="105"/>
              </a:spcBef>
            </a:pPr>
            <a:r>
              <a:rPr sz="1200" b="1" spc="-5" dirty="0">
                <a:latin typeface="Times New Roman"/>
                <a:cs typeface="Times New Roman"/>
              </a:rPr>
              <a:t>Targeted advertising</a:t>
            </a:r>
            <a:endParaRPr sz="1200">
              <a:latin typeface="Times New Roman"/>
              <a:cs typeface="Times New Roman"/>
            </a:endParaRPr>
          </a:p>
          <a:p>
            <a:pPr marL="12700" marR="41275" algn="just">
              <a:lnSpc>
                <a:spcPct val="103299"/>
              </a:lnSpc>
              <a:spcBef>
                <a:spcPts val="590"/>
              </a:spcBef>
            </a:pPr>
            <a:r>
              <a:rPr sz="1200" spc="-5" dirty="0">
                <a:latin typeface="Times New Roman"/>
                <a:cs typeface="Times New Roman"/>
              </a:rPr>
              <a:t>Facebook was designed as an interactive </a:t>
            </a:r>
            <a:r>
              <a:rPr sz="1200" dirty="0">
                <a:latin typeface="Times New Roman"/>
                <a:cs typeface="Times New Roman"/>
              </a:rPr>
              <a:t>online </a:t>
            </a:r>
            <a:r>
              <a:rPr sz="1200" spc="-5" dirty="0">
                <a:latin typeface="Times New Roman"/>
                <a:cs typeface="Times New Roman"/>
              </a:rPr>
              <a:t>forum that encourages members </a:t>
            </a:r>
            <a:r>
              <a:rPr sz="1200" dirty="0">
                <a:latin typeface="Times New Roman"/>
                <a:cs typeface="Times New Roman"/>
              </a:rPr>
              <a:t>to </a:t>
            </a:r>
            <a:r>
              <a:rPr sz="1200" spc="-5" dirty="0">
                <a:latin typeface="Times New Roman"/>
                <a:cs typeface="Times New Roman"/>
              </a:rPr>
              <a:t>share information </a:t>
            </a:r>
            <a:r>
              <a:rPr sz="1200" dirty="0">
                <a:latin typeface="Times New Roman"/>
                <a:cs typeface="Times New Roman"/>
              </a:rPr>
              <a:t>via  photos, </a:t>
            </a:r>
            <a:r>
              <a:rPr sz="1200" spc="-5" dirty="0">
                <a:latin typeface="Times New Roman"/>
                <a:cs typeface="Times New Roman"/>
              </a:rPr>
              <a:t>video clips, </a:t>
            </a:r>
            <a:r>
              <a:rPr sz="1200" dirty="0">
                <a:latin typeface="Times New Roman"/>
                <a:cs typeface="Times New Roman"/>
              </a:rPr>
              <a:t>links </a:t>
            </a:r>
            <a:r>
              <a:rPr sz="1200" spc="-5" dirty="0">
                <a:latin typeface="Times New Roman"/>
                <a:cs typeface="Times New Roman"/>
              </a:rPr>
              <a:t>and written </a:t>
            </a:r>
            <a:r>
              <a:rPr sz="1200" dirty="0">
                <a:latin typeface="Times New Roman"/>
                <a:cs typeface="Times New Roman"/>
              </a:rPr>
              <a:t>posts. </a:t>
            </a:r>
            <a:r>
              <a:rPr sz="1200" spc="-5" dirty="0">
                <a:latin typeface="Times New Roman"/>
                <a:cs typeface="Times New Roman"/>
              </a:rPr>
              <a:t>While account owners ultimately have control </a:t>
            </a:r>
            <a:r>
              <a:rPr sz="1200" dirty="0">
                <a:latin typeface="Times New Roman"/>
                <a:cs typeface="Times New Roman"/>
              </a:rPr>
              <a:t>of </a:t>
            </a:r>
            <a:r>
              <a:rPr sz="1200" spc="-5" dirty="0">
                <a:latin typeface="Times New Roman"/>
                <a:cs typeface="Times New Roman"/>
              </a:rPr>
              <a:t>what remains  </a:t>
            </a:r>
            <a:r>
              <a:rPr sz="1200" dirty="0">
                <a:latin typeface="Times New Roman"/>
                <a:cs typeface="Times New Roman"/>
              </a:rPr>
              <a:t>on </a:t>
            </a:r>
            <a:r>
              <a:rPr sz="1200" spc="-5" dirty="0">
                <a:latin typeface="Times New Roman"/>
                <a:cs typeface="Times New Roman"/>
              </a:rPr>
              <a:t>their </a:t>
            </a:r>
            <a:r>
              <a:rPr sz="1200" dirty="0">
                <a:latin typeface="Times New Roman"/>
                <a:cs typeface="Times New Roman"/>
              </a:rPr>
              <a:t>public </a:t>
            </a:r>
            <a:r>
              <a:rPr sz="1200" spc="-5" dirty="0">
                <a:latin typeface="Times New Roman"/>
                <a:cs typeface="Times New Roman"/>
              </a:rPr>
              <a:t>profile, there </a:t>
            </a:r>
            <a:r>
              <a:rPr sz="1200" dirty="0">
                <a:latin typeface="Times New Roman"/>
                <a:cs typeface="Times New Roman"/>
              </a:rPr>
              <a:t>is </a:t>
            </a:r>
            <a:r>
              <a:rPr sz="1200" spc="-5" dirty="0">
                <a:latin typeface="Times New Roman"/>
                <a:cs typeface="Times New Roman"/>
              </a:rPr>
              <a:t>little control over who </a:t>
            </a:r>
            <a:r>
              <a:rPr sz="1200" dirty="0">
                <a:latin typeface="Times New Roman"/>
                <a:cs typeface="Times New Roman"/>
              </a:rPr>
              <a:t>posts </a:t>
            </a:r>
            <a:r>
              <a:rPr sz="1200" spc="-5" dirty="0">
                <a:latin typeface="Times New Roman"/>
                <a:cs typeface="Times New Roman"/>
              </a:rPr>
              <a:t>information </a:t>
            </a:r>
            <a:r>
              <a:rPr sz="1200" dirty="0">
                <a:latin typeface="Times New Roman"/>
                <a:cs typeface="Times New Roman"/>
              </a:rPr>
              <a:t>or </a:t>
            </a:r>
            <a:r>
              <a:rPr sz="1200" spc="-5" dirty="0">
                <a:latin typeface="Times New Roman"/>
                <a:cs typeface="Times New Roman"/>
              </a:rPr>
              <a:t>what </a:t>
            </a:r>
            <a:r>
              <a:rPr sz="1200" dirty="0">
                <a:latin typeface="Times New Roman"/>
                <a:cs typeface="Times New Roman"/>
              </a:rPr>
              <a:t>those posts </a:t>
            </a:r>
            <a:r>
              <a:rPr sz="1200" spc="-5" dirty="0">
                <a:latin typeface="Times New Roman"/>
                <a:cs typeface="Times New Roman"/>
              </a:rPr>
              <a:t>contain. </a:t>
            </a:r>
            <a:r>
              <a:rPr sz="1200" spc="-10" dirty="0">
                <a:latin typeface="Times New Roman"/>
                <a:cs typeface="Times New Roman"/>
              </a:rPr>
              <a:t>It </a:t>
            </a:r>
            <a:r>
              <a:rPr sz="1200" dirty="0">
                <a:latin typeface="Times New Roman"/>
                <a:cs typeface="Times New Roman"/>
              </a:rPr>
              <a:t>is  </a:t>
            </a:r>
            <a:r>
              <a:rPr sz="1200" spc="-5" dirty="0">
                <a:latin typeface="Times New Roman"/>
                <a:cs typeface="Times New Roman"/>
              </a:rPr>
              <a:t>relatively easy for </a:t>
            </a:r>
            <a:r>
              <a:rPr sz="1200" dirty="0">
                <a:latin typeface="Times New Roman"/>
                <a:cs typeface="Times New Roman"/>
              </a:rPr>
              <a:t>a </a:t>
            </a:r>
            <a:r>
              <a:rPr sz="1200" spc="-5" dirty="0">
                <a:latin typeface="Times New Roman"/>
                <a:cs typeface="Times New Roman"/>
              </a:rPr>
              <a:t>competitor, angry customer </a:t>
            </a:r>
            <a:r>
              <a:rPr sz="1200" dirty="0">
                <a:latin typeface="Times New Roman"/>
                <a:cs typeface="Times New Roman"/>
              </a:rPr>
              <a:t>or </a:t>
            </a:r>
            <a:r>
              <a:rPr sz="1200" spc="-5" dirty="0">
                <a:latin typeface="Times New Roman"/>
                <a:cs typeface="Times New Roman"/>
              </a:rPr>
              <a:t>disgruntled employee </a:t>
            </a:r>
            <a:r>
              <a:rPr sz="1200" dirty="0">
                <a:latin typeface="Times New Roman"/>
                <a:cs typeface="Times New Roman"/>
              </a:rPr>
              <a:t>to post </a:t>
            </a:r>
            <a:r>
              <a:rPr sz="1200" spc="-5" dirty="0">
                <a:latin typeface="Times New Roman"/>
                <a:cs typeface="Times New Roman"/>
              </a:rPr>
              <a:t>accusatory comments that  are inflammatory, derogatory </a:t>
            </a:r>
            <a:r>
              <a:rPr sz="1200" dirty="0">
                <a:latin typeface="Times New Roman"/>
                <a:cs typeface="Times New Roman"/>
              </a:rPr>
              <a:t>or </a:t>
            </a:r>
            <a:r>
              <a:rPr sz="1200" spc="-5" dirty="0">
                <a:latin typeface="Times New Roman"/>
                <a:cs typeface="Times New Roman"/>
              </a:rPr>
              <a:t>otherwise slanderous </a:t>
            </a:r>
            <a:r>
              <a:rPr sz="1200" dirty="0">
                <a:latin typeface="Times New Roman"/>
                <a:cs typeface="Times New Roman"/>
              </a:rPr>
              <a:t>to </a:t>
            </a:r>
            <a:r>
              <a:rPr sz="1200" spc="-5" dirty="0">
                <a:latin typeface="Times New Roman"/>
                <a:cs typeface="Times New Roman"/>
              </a:rPr>
              <a:t>your business </a:t>
            </a:r>
            <a:r>
              <a:rPr sz="1200" dirty="0">
                <a:latin typeface="Times New Roman"/>
                <a:cs typeface="Times New Roman"/>
              </a:rPr>
              <a:t>on </a:t>
            </a:r>
            <a:r>
              <a:rPr sz="1200" spc="-5" dirty="0">
                <a:latin typeface="Times New Roman"/>
                <a:cs typeface="Times New Roman"/>
              </a:rPr>
              <a:t>your Facebook wall. Even well-  meaning posters may </a:t>
            </a:r>
            <a:r>
              <a:rPr sz="1200" dirty="0">
                <a:latin typeface="Times New Roman"/>
                <a:cs typeface="Times New Roman"/>
              </a:rPr>
              <a:t>use </a:t>
            </a:r>
            <a:r>
              <a:rPr sz="1200" spc="-5" dirty="0">
                <a:latin typeface="Times New Roman"/>
                <a:cs typeface="Times New Roman"/>
              </a:rPr>
              <a:t>language </a:t>
            </a:r>
            <a:r>
              <a:rPr sz="1200" dirty="0">
                <a:latin typeface="Times New Roman"/>
                <a:cs typeface="Times New Roman"/>
              </a:rPr>
              <a:t>or photos </a:t>
            </a:r>
            <a:r>
              <a:rPr sz="1200" spc="-5" dirty="0">
                <a:latin typeface="Times New Roman"/>
                <a:cs typeface="Times New Roman"/>
              </a:rPr>
              <a:t>that are </a:t>
            </a:r>
            <a:r>
              <a:rPr sz="1200" dirty="0">
                <a:latin typeface="Times New Roman"/>
                <a:cs typeface="Times New Roman"/>
              </a:rPr>
              <a:t>not in line </a:t>
            </a:r>
            <a:r>
              <a:rPr sz="1200" spc="-5" dirty="0">
                <a:latin typeface="Times New Roman"/>
                <a:cs typeface="Times New Roman"/>
              </a:rPr>
              <a:t>with </a:t>
            </a:r>
            <a:r>
              <a:rPr sz="1200" dirty="0">
                <a:latin typeface="Times New Roman"/>
                <a:cs typeface="Times New Roman"/>
              </a:rPr>
              <a:t>the </a:t>
            </a:r>
            <a:r>
              <a:rPr sz="1200" spc="-5" dirty="0">
                <a:latin typeface="Times New Roman"/>
                <a:cs typeface="Times New Roman"/>
              </a:rPr>
              <a:t>image you want </a:t>
            </a:r>
            <a:r>
              <a:rPr sz="1200" dirty="0">
                <a:latin typeface="Times New Roman"/>
                <a:cs typeface="Times New Roman"/>
              </a:rPr>
              <a:t>to </a:t>
            </a:r>
            <a:r>
              <a:rPr sz="1200" spc="-5" dirty="0">
                <a:latin typeface="Times New Roman"/>
                <a:cs typeface="Times New Roman"/>
              </a:rPr>
              <a:t>maintain for  your business. Maintaining vigilant control over </a:t>
            </a:r>
            <a:r>
              <a:rPr sz="1200" dirty="0">
                <a:latin typeface="Times New Roman"/>
                <a:cs typeface="Times New Roman"/>
              </a:rPr>
              <a:t>the </a:t>
            </a:r>
            <a:r>
              <a:rPr sz="1200" spc="-5" dirty="0">
                <a:latin typeface="Times New Roman"/>
                <a:cs typeface="Times New Roman"/>
              </a:rPr>
              <a:t>content that appears </a:t>
            </a:r>
            <a:r>
              <a:rPr sz="1200" dirty="0">
                <a:latin typeface="Times New Roman"/>
                <a:cs typeface="Times New Roman"/>
              </a:rPr>
              <a:t>on </a:t>
            </a:r>
            <a:r>
              <a:rPr sz="1200" spc="-5" dirty="0">
                <a:latin typeface="Times New Roman"/>
                <a:cs typeface="Times New Roman"/>
              </a:rPr>
              <a:t>your Facebook page takes </a:t>
            </a:r>
            <a:r>
              <a:rPr sz="1200" dirty="0">
                <a:latin typeface="Times New Roman"/>
                <a:cs typeface="Times New Roman"/>
              </a:rPr>
              <a:t>the  </a:t>
            </a:r>
            <a:r>
              <a:rPr sz="1200" spc="-5" dirty="0">
                <a:latin typeface="Times New Roman"/>
                <a:cs typeface="Times New Roman"/>
              </a:rPr>
              <a:t>time and effort </a:t>
            </a:r>
            <a:r>
              <a:rPr sz="1200" dirty="0">
                <a:latin typeface="Times New Roman"/>
                <a:cs typeface="Times New Roman"/>
              </a:rPr>
              <a:t>of </a:t>
            </a:r>
            <a:r>
              <a:rPr sz="1200" spc="-5" dirty="0">
                <a:latin typeface="Times New Roman"/>
                <a:cs typeface="Times New Roman"/>
              </a:rPr>
              <a:t>approved content monitors, which can </a:t>
            </a:r>
            <a:r>
              <a:rPr sz="1200" dirty="0">
                <a:latin typeface="Times New Roman"/>
                <a:cs typeface="Times New Roman"/>
              </a:rPr>
              <a:t>be </a:t>
            </a:r>
            <a:r>
              <a:rPr sz="1200" spc="-5" dirty="0">
                <a:latin typeface="Times New Roman"/>
                <a:cs typeface="Times New Roman"/>
              </a:rPr>
              <a:t>costly and time-consuming for small business  owners.</a:t>
            </a:r>
            <a:endParaRPr sz="1200">
              <a:latin typeface="Times New Roman"/>
              <a:cs typeface="Times New Roman"/>
            </a:endParaRPr>
          </a:p>
          <a:p>
            <a:pPr marL="12700" algn="just">
              <a:lnSpc>
                <a:spcPct val="100000"/>
              </a:lnSpc>
              <a:spcBef>
                <a:spcPts val="850"/>
              </a:spcBef>
            </a:pPr>
            <a:r>
              <a:rPr sz="1200" b="1" spc="-5" dirty="0">
                <a:latin typeface="Times New Roman"/>
                <a:cs typeface="Times New Roman"/>
              </a:rPr>
              <a:t>Cost </a:t>
            </a:r>
            <a:r>
              <a:rPr sz="1200" b="1" dirty="0">
                <a:latin typeface="Times New Roman"/>
                <a:cs typeface="Times New Roman"/>
              </a:rPr>
              <a:t>of</a:t>
            </a:r>
            <a:r>
              <a:rPr sz="1200" b="1" spc="-10" dirty="0">
                <a:latin typeface="Times New Roman"/>
                <a:cs typeface="Times New Roman"/>
              </a:rPr>
              <a:t> </a:t>
            </a:r>
            <a:r>
              <a:rPr sz="1200" b="1" spc="-5" dirty="0">
                <a:latin typeface="Times New Roman"/>
                <a:cs typeface="Times New Roman"/>
              </a:rPr>
              <a:t>Maintenance</a:t>
            </a:r>
            <a:endParaRPr sz="1200">
              <a:latin typeface="Times New Roman"/>
              <a:cs typeface="Times New Roman"/>
            </a:endParaRPr>
          </a:p>
          <a:p>
            <a:pPr marL="12700" marR="40640" algn="just">
              <a:lnSpc>
                <a:spcPts val="1380"/>
              </a:lnSpc>
              <a:spcBef>
                <a:spcPts val="240"/>
              </a:spcBef>
            </a:pPr>
            <a:r>
              <a:rPr sz="1200" spc="-5" dirty="0">
                <a:latin typeface="Times New Roman"/>
                <a:cs typeface="Times New Roman"/>
              </a:rPr>
              <a:t>Content pages </a:t>
            </a:r>
            <a:r>
              <a:rPr sz="1200" dirty="0">
                <a:latin typeface="Times New Roman"/>
                <a:cs typeface="Times New Roman"/>
              </a:rPr>
              <a:t>must </a:t>
            </a:r>
            <a:r>
              <a:rPr sz="1200" spc="-5" dirty="0">
                <a:latin typeface="Times New Roman"/>
                <a:cs typeface="Times New Roman"/>
              </a:rPr>
              <a:t>continually </a:t>
            </a:r>
            <a:r>
              <a:rPr sz="1200" dirty="0">
                <a:latin typeface="Times New Roman"/>
                <a:cs typeface="Times New Roman"/>
              </a:rPr>
              <a:t>be </a:t>
            </a:r>
            <a:r>
              <a:rPr sz="1200" spc="-5" dirty="0">
                <a:latin typeface="Times New Roman"/>
                <a:cs typeface="Times New Roman"/>
              </a:rPr>
              <a:t>updated with new information that readers will find useful, beneficial </a:t>
            </a:r>
            <a:r>
              <a:rPr sz="1200" dirty="0">
                <a:latin typeface="Times New Roman"/>
                <a:cs typeface="Times New Roman"/>
              </a:rPr>
              <a:t>or  </a:t>
            </a:r>
            <a:r>
              <a:rPr sz="1200" spc="-5" dirty="0">
                <a:latin typeface="Times New Roman"/>
                <a:cs typeface="Times New Roman"/>
              </a:rPr>
              <a:t>interesting for Facebook marketing </a:t>
            </a:r>
            <a:r>
              <a:rPr sz="1200" dirty="0">
                <a:latin typeface="Times New Roman"/>
                <a:cs typeface="Times New Roman"/>
              </a:rPr>
              <a:t>to be </a:t>
            </a:r>
            <a:r>
              <a:rPr sz="1200" spc="-5" dirty="0">
                <a:latin typeface="Times New Roman"/>
                <a:cs typeface="Times New Roman"/>
              </a:rPr>
              <a:t>effective. This requires development </a:t>
            </a:r>
            <a:r>
              <a:rPr sz="1200" dirty="0">
                <a:latin typeface="Times New Roman"/>
                <a:cs typeface="Times New Roman"/>
              </a:rPr>
              <a:t>of a </a:t>
            </a:r>
            <a:r>
              <a:rPr sz="1200" spc="-5" dirty="0">
                <a:latin typeface="Times New Roman"/>
                <a:cs typeface="Times New Roman"/>
              </a:rPr>
              <a:t>detailed innovative social  media marketing strategy </a:t>
            </a:r>
            <a:r>
              <a:rPr sz="1200" dirty="0">
                <a:latin typeface="Times New Roman"/>
                <a:cs typeface="Times New Roman"/>
              </a:rPr>
              <a:t>a </a:t>
            </a:r>
            <a:r>
              <a:rPr sz="1200" spc="-5" dirty="0">
                <a:latin typeface="Times New Roman"/>
                <a:cs typeface="Times New Roman"/>
              </a:rPr>
              <a:t>costly investment for small advertising budgets. Facebook marketing strategies  include video product demonstrations, interactive forums and </a:t>
            </a:r>
            <a:r>
              <a:rPr sz="1200" dirty="0">
                <a:latin typeface="Times New Roman"/>
                <a:cs typeface="Times New Roman"/>
              </a:rPr>
              <a:t>online </a:t>
            </a:r>
            <a:r>
              <a:rPr sz="1200" spc="-5" dirty="0">
                <a:latin typeface="Times New Roman"/>
                <a:cs typeface="Times New Roman"/>
              </a:rPr>
              <a:t>contests, all </a:t>
            </a:r>
            <a:r>
              <a:rPr sz="1200" dirty="0">
                <a:latin typeface="Times New Roman"/>
                <a:cs typeface="Times New Roman"/>
              </a:rPr>
              <a:t>of </a:t>
            </a:r>
            <a:r>
              <a:rPr sz="1200" spc="-5" dirty="0">
                <a:latin typeface="Times New Roman"/>
                <a:cs typeface="Times New Roman"/>
              </a:rPr>
              <a:t>which </a:t>
            </a:r>
            <a:r>
              <a:rPr sz="1200" dirty="0">
                <a:latin typeface="Times New Roman"/>
                <a:cs typeface="Times New Roman"/>
              </a:rPr>
              <a:t>must be </a:t>
            </a:r>
            <a:r>
              <a:rPr sz="1200" spc="-5" dirty="0">
                <a:latin typeface="Times New Roman"/>
                <a:cs typeface="Times New Roman"/>
              </a:rPr>
              <a:t>created,  uploaded, monitored and maintained </a:t>
            </a:r>
            <a:r>
              <a:rPr sz="1200" dirty="0">
                <a:latin typeface="Times New Roman"/>
                <a:cs typeface="Times New Roman"/>
              </a:rPr>
              <a:t>by a </a:t>
            </a:r>
            <a:r>
              <a:rPr sz="1200" spc="-5" dirty="0">
                <a:latin typeface="Times New Roman"/>
                <a:cs typeface="Times New Roman"/>
              </a:rPr>
              <a:t>business owner, staff member </a:t>
            </a:r>
            <a:r>
              <a:rPr sz="1200" dirty="0">
                <a:latin typeface="Times New Roman"/>
                <a:cs typeface="Times New Roman"/>
              </a:rPr>
              <a:t>or </a:t>
            </a:r>
            <a:r>
              <a:rPr sz="1200" spc="-5" dirty="0">
                <a:latin typeface="Times New Roman"/>
                <a:cs typeface="Times New Roman"/>
              </a:rPr>
              <a:t>social media advertising</a:t>
            </a:r>
            <a:r>
              <a:rPr sz="1200" spc="220" dirty="0">
                <a:latin typeface="Times New Roman"/>
                <a:cs typeface="Times New Roman"/>
              </a:rPr>
              <a:t> </a:t>
            </a:r>
            <a:r>
              <a:rPr sz="1200" spc="-5" dirty="0">
                <a:latin typeface="Times New Roman"/>
                <a:cs typeface="Times New Roman"/>
              </a:rPr>
              <a:t>agency.</a:t>
            </a:r>
            <a:endParaRPr sz="1200">
              <a:latin typeface="Times New Roman"/>
              <a:cs typeface="Times New Roman"/>
            </a:endParaRPr>
          </a:p>
          <a:p>
            <a:pPr marL="12700">
              <a:lnSpc>
                <a:spcPct val="100000"/>
              </a:lnSpc>
              <a:spcBef>
                <a:spcPts val="95"/>
              </a:spcBef>
            </a:pPr>
            <a:r>
              <a:rPr sz="1200" b="1" spc="-5" dirty="0">
                <a:latin typeface="Times New Roman"/>
                <a:cs typeface="Times New Roman"/>
              </a:rPr>
              <a:t>Competition</a:t>
            </a:r>
            <a:endParaRPr sz="1200">
              <a:latin typeface="Times New Roman"/>
              <a:cs typeface="Times New Roman"/>
            </a:endParaRPr>
          </a:p>
          <a:p>
            <a:pPr marL="12700" marR="323215">
              <a:lnSpc>
                <a:spcPts val="1380"/>
              </a:lnSpc>
              <a:spcBef>
                <a:spcPts val="240"/>
              </a:spcBef>
            </a:pPr>
            <a:r>
              <a:rPr sz="1200" spc="-5" dirty="0">
                <a:latin typeface="Times New Roman"/>
                <a:cs typeface="Times New Roman"/>
              </a:rPr>
              <a:t>Marketing platforms executed </a:t>
            </a:r>
            <a:r>
              <a:rPr sz="1200" dirty="0">
                <a:latin typeface="Times New Roman"/>
                <a:cs typeface="Times New Roman"/>
              </a:rPr>
              <a:t>via </a:t>
            </a:r>
            <a:r>
              <a:rPr sz="1200" spc="-5" dirty="0">
                <a:latin typeface="Times New Roman"/>
                <a:cs typeface="Times New Roman"/>
              </a:rPr>
              <a:t>Facebook are open </a:t>
            </a:r>
            <a:r>
              <a:rPr sz="1200" dirty="0">
                <a:latin typeface="Times New Roman"/>
                <a:cs typeface="Times New Roman"/>
              </a:rPr>
              <a:t>to </a:t>
            </a:r>
            <a:r>
              <a:rPr sz="1200" spc="-5" dirty="0">
                <a:latin typeface="Times New Roman"/>
                <a:cs typeface="Times New Roman"/>
              </a:rPr>
              <a:t>easy duplication </a:t>
            </a:r>
            <a:r>
              <a:rPr sz="1200" dirty="0">
                <a:latin typeface="Times New Roman"/>
                <a:cs typeface="Times New Roman"/>
              </a:rPr>
              <a:t>by </a:t>
            </a:r>
            <a:r>
              <a:rPr sz="1200" spc="-5" dirty="0">
                <a:latin typeface="Times New Roman"/>
                <a:cs typeface="Times New Roman"/>
              </a:rPr>
              <a:t>competitors. Rival business  owners can easily </a:t>
            </a:r>
            <a:r>
              <a:rPr sz="1200" dirty="0">
                <a:latin typeface="Times New Roman"/>
                <a:cs typeface="Times New Roman"/>
              </a:rPr>
              <a:t>pose </a:t>
            </a:r>
            <a:r>
              <a:rPr sz="1200" spc="-5" dirty="0">
                <a:latin typeface="Times New Roman"/>
                <a:cs typeface="Times New Roman"/>
              </a:rPr>
              <a:t>as “friends” </a:t>
            </a:r>
            <a:r>
              <a:rPr sz="1200" dirty="0">
                <a:latin typeface="Times New Roman"/>
                <a:cs typeface="Times New Roman"/>
              </a:rPr>
              <a:t>or </a:t>
            </a:r>
            <a:r>
              <a:rPr sz="1200" spc="-5" dirty="0">
                <a:latin typeface="Times New Roman"/>
                <a:cs typeface="Times New Roman"/>
              </a:rPr>
              <a:t>“fans” </a:t>
            </a:r>
            <a:r>
              <a:rPr sz="1200" dirty="0">
                <a:latin typeface="Times New Roman"/>
                <a:cs typeface="Times New Roman"/>
              </a:rPr>
              <a:t>to </a:t>
            </a:r>
            <a:r>
              <a:rPr sz="1200" spc="-5" dirty="0">
                <a:latin typeface="Times New Roman"/>
                <a:cs typeface="Times New Roman"/>
              </a:rPr>
              <a:t>gain access </a:t>
            </a:r>
            <a:r>
              <a:rPr sz="1200" dirty="0">
                <a:latin typeface="Times New Roman"/>
                <a:cs typeface="Times New Roman"/>
              </a:rPr>
              <a:t>to </a:t>
            </a:r>
            <a:r>
              <a:rPr sz="1200" spc="-5" dirty="0">
                <a:latin typeface="Times New Roman"/>
                <a:cs typeface="Times New Roman"/>
              </a:rPr>
              <a:t>your content. </a:t>
            </a:r>
            <a:r>
              <a:rPr sz="1200" dirty="0">
                <a:latin typeface="Times New Roman"/>
                <a:cs typeface="Times New Roman"/>
              </a:rPr>
              <a:t>Photos, </a:t>
            </a:r>
            <a:r>
              <a:rPr sz="1200" spc="-5" dirty="0">
                <a:latin typeface="Times New Roman"/>
                <a:cs typeface="Times New Roman"/>
              </a:rPr>
              <a:t>artwork and other  images posted </a:t>
            </a:r>
            <a:r>
              <a:rPr sz="1200" dirty="0">
                <a:latin typeface="Times New Roman"/>
                <a:cs typeface="Times New Roman"/>
              </a:rPr>
              <a:t>to </a:t>
            </a:r>
            <a:r>
              <a:rPr sz="1200" spc="-5" dirty="0">
                <a:latin typeface="Times New Roman"/>
                <a:cs typeface="Times New Roman"/>
              </a:rPr>
              <a:t>your </a:t>
            </a:r>
            <a:r>
              <a:rPr sz="1200" dirty="0">
                <a:latin typeface="Times New Roman"/>
                <a:cs typeface="Times New Roman"/>
              </a:rPr>
              <a:t>site </a:t>
            </a:r>
            <a:r>
              <a:rPr sz="1200" spc="-5" dirty="0">
                <a:latin typeface="Times New Roman"/>
                <a:cs typeface="Times New Roman"/>
              </a:rPr>
              <a:t>are easily accessed and reused </a:t>
            </a:r>
            <a:r>
              <a:rPr sz="1200" dirty="0">
                <a:latin typeface="Times New Roman"/>
                <a:cs typeface="Times New Roman"/>
              </a:rPr>
              <a:t>by </a:t>
            </a:r>
            <a:r>
              <a:rPr sz="1200" spc="-5" dirty="0">
                <a:latin typeface="Times New Roman"/>
                <a:cs typeface="Times New Roman"/>
              </a:rPr>
              <a:t>visitors and can </a:t>
            </a:r>
            <a:r>
              <a:rPr sz="1200" dirty="0">
                <a:latin typeface="Times New Roman"/>
                <a:cs typeface="Times New Roman"/>
              </a:rPr>
              <a:t>show up in </a:t>
            </a:r>
            <a:r>
              <a:rPr sz="1200" spc="-5" dirty="0">
                <a:latin typeface="Times New Roman"/>
                <a:cs typeface="Times New Roman"/>
              </a:rPr>
              <a:t>other places you  may </a:t>
            </a:r>
            <a:r>
              <a:rPr sz="1200" dirty="0">
                <a:latin typeface="Times New Roman"/>
                <a:cs typeface="Times New Roman"/>
              </a:rPr>
              <a:t>not </a:t>
            </a:r>
            <a:r>
              <a:rPr sz="1200" spc="-5" dirty="0">
                <a:latin typeface="Times New Roman"/>
                <a:cs typeface="Times New Roman"/>
              </a:rPr>
              <a:t>approve of.</a:t>
            </a:r>
            <a:endParaRPr sz="1200">
              <a:latin typeface="Times New Roman"/>
              <a:cs typeface="Times New Roman"/>
            </a:endParaRPr>
          </a:p>
          <a:p>
            <a:pPr marL="12700">
              <a:lnSpc>
                <a:spcPct val="100000"/>
              </a:lnSpc>
              <a:spcBef>
                <a:spcPts val="110"/>
              </a:spcBef>
            </a:pPr>
            <a:r>
              <a:rPr sz="1200" b="1" spc="-5" dirty="0">
                <a:latin typeface="Times New Roman"/>
                <a:cs typeface="Times New Roman"/>
              </a:rPr>
              <a:t>Professionalism</a:t>
            </a:r>
            <a:endParaRPr sz="1200">
              <a:latin typeface="Times New Roman"/>
              <a:cs typeface="Times New Roman"/>
            </a:endParaRPr>
          </a:p>
          <a:p>
            <a:pPr marL="12700" marR="38100" algn="just">
              <a:lnSpc>
                <a:spcPts val="1380"/>
              </a:lnSpc>
              <a:spcBef>
                <a:spcPts val="229"/>
              </a:spcBef>
            </a:pPr>
            <a:r>
              <a:rPr sz="1200" spc="-5" dirty="0">
                <a:latin typeface="Times New Roman"/>
                <a:cs typeface="Times New Roman"/>
              </a:rPr>
              <a:t>Social media platforms </a:t>
            </a:r>
            <a:r>
              <a:rPr sz="1200" dirty="0">
                <a:latin typeface="Times New Roman"/>
                <a:cs typeface="Times New Roman"/>
              </a:rPr>
              <a:t>like </a:t>
            </a:r>
            <a:r>
              <a:rPr sz="1200" spc="-5" dirty="0">
                <a:latin typeface="Times New Roman"/>
                <a:cs typeface="Times New Roman"/>
              </a:rPr>
              <a:t>Facebook were created </a:t>
            </a:r>
            <a:r>
              <a:rPr sz="1200" dirty="0">
                <a:latin typeface="Times New Roman"/>
                <a:cs typeface="Times New Roman"/>
              </a:rPr>
              <a:t>to </a:t>
            </a:r>
            <a:r>
              <a:rPr sz="1200" spc="-5" dirty="0">
                <a:latin typeface="Times New Roman"/>
                <a:cs typeface="Times New Roman"/>
              </a:rPr>
              <a:t>facilitate </a:t>
            </a:r>
            <a:r>
              <a:rPr sz="1200" dirty="0">
                <a:latin typeface="Times New Roman"/>
                <a:cs typeface="Times New Roman"/>
              </a:rPr>
              <a:t>the </a:t>
            </a:r>
            <a:r>
              <a:rPr sz="1200" spc="-5" dirty="0">
                <a:latin typeface="Times New Roman"/>
                <a:cs typeface="Times New Roman"/>
              </a:rPr>
              <a:t>casual sharing </a:t>
            </a:r>
            <a:r>
              <a:rPr sz="1200" dirty="0">
                <a:latin typeface="Times New Roman"/>
                <a:cs typeface="Times New Roman"/>
              </a:rPr>
              <a:t>of </a:t>
            </a:r>
            <a:r>
              <a:rPr sz="1200" spc="-5" dirty="0">
                <a:latin typeface="Times New Roman"/>
                <a:cs typeface="Times New Roman"/>
              </a:rPr>
              <a:t>information that may  </a:t>
            </a:r>
            <a:r>
              <a:rPr sz="1200" dirty="0">
                <a:latin typeface="Times New Roman"/>
                <a:cs typeface="Times New Roman"/>
              </a:rPr>
              <a:t>not </a:t>
            </a:r>
            <a:r>
              <a:rPr sz="1200" spc="-5" dirty="0">
                <a:latin typeface="Times New Roman"/>
                <a:cs typeface="Times New Roman"/>
              </a:rPr>
              <a:t>mesh with </a:t>
            </a:r>
            <a:r>
              <a:rPr sz="1200" dirty="0">
                <a:latin typeface="Times New Roman"/>
                <a:cs typeface="Times New Roman"/>
              </a:rPr>
              <a:t>the </a:t>
            </a:r>
            <a:r>
              <a:rPr sz="1200" spc="-5" dirty="0">
                <a:latin typeface="Times New Roman"/>
                <a:cs typeface="Times New Roman"/>
              </a:rPr>
              <a:t>professional reputation you want </a:t>
            </a:r>
            <a:r>
              <a:rPr sz="1200" dirty="0">
                <a:latin typeface="Times New Roman"/>
                <a:cs typeface="Times New Roman"/>
              </a:rPr>
              <a:t>to </a:t>
            </a:r>
            <a:r>
              <a:rPr sz="1200" spc="-5" dirty="0">
                <a:latin typeface="Times New Roman"/>
                <a:cs typeface="Times New Roman"/>
              </a:rPr>
              <a:t>establish for your business. For example, Facebook  marketing </a:t>
            </a:r>
            <a:r>
              <a:rPr sz="1200" dirty="0">
                <a:latin typeface="Times New Roman"/>
                <a:cs typeface="Times New Roman"/>
              </a:rPr>
              <a:t>of a </a:t>
            </a:r>
            <a:r>
              <a:rPr sz="1200" spc="-5" dirty="0">
                <a:latin typeface="Times New Roman"/>
                <a:cs typeface="Times New Roman"/>
              </a:rPr>
              <a:t>nightclub needs </a:t>
            </a:r>
            <a:r>
              <a:rPr sz="1200" dirty="0">
                <a:latin typeface="Times New Roman"/>
                <a:cs typeface="Times New Roman"/>
              </a:rPr>
              <a:t>to be </a:t>
            </a:r>
            <a:r>
              <a:rPr sz="1200" spc="-5" dirty="0">
                <a:latin typeface="Times New Roman"/>
                <a:cs typeface="Times New Roman"/>
              </a:rPr>
              <a:t>vastly different from Facebook marketing </a:t>
            </a:r>
            <a:r>
              <a:rPr sz="1200" dirty="0">
                <a:latin typeface="Times New Roman"/>
                <a:cs typeface="Times New Roman"/>
              </a:rPr>
              <a:t>of a </a:t>
            </a:r>
            <a:r>
              <a:rPr sz="1200" spc="-5" dirty="0">
                <a:latin typeface="Times New Roman"/>
                <a:cs typeface="Times New Roman"/>
              </a:rPr>
              <a:t>doctor’s office </a:t>
            </a:r>
            <a:r>
              <a:rPr sz="1200" dirty="0">
                <a:latin typeface="Times New Roman"/>
                <a:cs typeface="Times New Roman"/>
              </a:rPr>
              <a:t>or </a:t>
            </a:r>
            <a:r>
              <a:rPr sz="1200" spc="-5" dirty="0">
                <a:latin typeface="Times New Roman"/>
                <a:cs typeface="Times New Roman"/>
              </a:rPr>
              <a:t>law  practice. Care </a:t>
            </a:r>
            <a:r>
              <a:rPr sz="1200" dirty="0">
                <a:latin typeface="Times New Roman"/>
                <a:cs typeface="Times New Roman"/>
              </a:rPr>
              <a:t>must be </a:t>
            </a:r>
            <a:r>
              <a:rPr sz="1200" spc="-5" dirty="0">
                <a:latin typeface="Times New Roman"/>
                <a:cs typeface="Times New Roman"/>
              </a:rPr>
              <a:t>taken </a:t>
            </a:r>
            <a:r>
              <a:rPr sz="1200" dirty="0">
                <a:latin typeface="Times New Roman"/>
                <a:cs typeface="Times New Roman"/>
              </a:rPr>
              <a:t>to </a:t>
            </a:r>
            <a:r>
              <a:rPr sz="1200" spc="-5" dirty="0">
                <a:latin typeface="Times New Roman"/>
                <a:cs typeface="Times New Roman"/>
              </a:rPr>
              <a:t>develop and maintain </a:t>
            </a:r>
            <a:r>
              <a:rPr sz="1200" dirty="0">
                <a:latin typeface="Times New Roman"/>
                <a:cs typeface="Times New Roman"/>
              </a:rPr>
              <a:t>a </a:t>
            </a:r>
            <a:r>
              <a:rPr sz="1200" spc="-5" dirty="0">
                <a:latin typeface="Times New Roman"/>
                <a:cs typeface="Times New Roman"/>
              </a:rPr>
              <a:t>Facebook presence that reflects your corporate  philosophy, </a:t>
            </a:r>
            <a:r>
              <a:rPr sz="1200" dirty="0">
                <a:latin typeface="Times New Roman"/>
                <a:cs typeface="Times New Roman"/>
              </a:rPr>
              <a:t>or it </a:t>
            </a:r>
            <a:r>
              <a:rPr sz="1200" spc="-5" dirty="0">
                <a:latin typeface="Times New Roman"/>
                <a:cs typeface="Times New Roman"/>
              </a:rPr>
              <a:t>could place your company at </a:t>
            </a:r>
            <a:r>
              <a:rPr sz="1200" dirty="0">
                <a:latin typeface="Times New Roman"/>
                <a:cs typeface="Times New Roman"/>
              </a:rPr>
              <a:t>a</a:t>
            </a:r>
            <a:r>
              <a:rPr sz="1200" spc="55" dirty="0">
                <a:latin typeface="Times New Roman"/>
                <a:cs typeface="Times New Roman"/>
              </a:rPr>
              <a:t> </a:t>
            </a:r>
            <a:r>
              <a:rPr sz="1200" spc="-5" dirty="0">
                <a:latin typeface="Times New Roman"/>
                <a:cs typeface="Times New Roman"/>
              </a:rPr>
              <a:t>disadvantage.</a:t>
            </a:r>
            <a:endParaRPr sz="1200">
              <a:latin typeface="Times New Roman"/>
              <a:cs typeface="Times New Roman"/>
            </a:endParaRPr>
          </a:p>
          <a:p>
            <a:pPr marL="56515" algn="just">
              <a:lnSpc>
                <a:spcPts val="1545"/>
              </a:lnSpc>
            </a:pPr>
            <a:r>
              <a:rPr sz="1400" b="1" u="heavy" spc="-5" dirty="0">
                <a:uFill>
                  <a:solidFill>
                    <a:srgbClr val="000000"/>
                  </a:solidFill>
                </a:uFill>
                <a:latin typeface="Times New Roman"/>
                <a:cs typeface="Times New Roman"/>
              </a:rPr>
              <a:t>8.3.3 Twitter marketing </a:t>
            </a:r>
            <a:r>
              <a:rPr sz="1400" b="1" u="heavy" dirty="0">
                <a:uFill>
                  <a:solidFill>
                    <a:srgbClr val="000000"/>
                  </a:solidFill>
                </a:uFill>
                <a:latin typeface="Times New Roman"/>
                <a:cs typeface="Times New Roman"/>
              </a:rPr>
              <a:t>(A </a:t>
            </a:r>
            <a:r>
              <a:rPr sz="1400" b="1" u="heavy" spc="-5" dirty="0">
                <a:uFill>
                  <a:solidFill>
                    <a:srgbClr val="000000"/>
                  </a:solidFill>
                </a:uFill>
                <a:latin typeface="Times New Roman"/>
                <a:cs typeface="Times New Roman"/>
              </a:rPr>
              <a:t>game </a:t>
            </a:r>
            <a:r>
              <a:rPr sz="1400" b="1" u="heavy" dirty="0">
                <a:uFill>
                  <a:solidFill>
                    <a:srgbClr val="000000"/>
                  </a:solidFill>
                </a:uFill>
                <a:latin typeface="Times New Roman"/>
                <a:cs typeface="Times New Roman"/>
              </a:rPr>
              <a:t>of 140</a:t>
            </a:r>
            <a:r>
              <a:rPr sz="1400" b="1" u="heavy" spc="-15"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characters)</a:t>
            </a:r>
            <a:endParaRPr sz="1400">
              <a:latin typeface="Times New Roman"/>
              <a:cs typeface="Times New Roman"/>
            </a:endParaRPr>
          </a:p>
          <a:p>
            <a:pPr marL="12700" marR="36195" algn="just">
              <a:lnSpc>
                <a:spcPts val="1380"/>
              </a:lnSpc>
              <a:spcBef>
                <a:spcPts val="60"/>
              </a:spcBef>
            </a:pPr>
            <a:r>
              <a:rPr sz="1200" spc="-5" dirty="0">
                <a:latin typeface="Times New Roman"/>
                <a:cs typeface="Times New Roman"/>
              </a:rPr>
              <a:t>Twitter’s flexible, real-time platform allows you </a:t>
            </a:r>
            <a:r>
              <a:rPr sz="1200" dirty="0">
                <a:latin typeface="Times New Roman"/>
                <a:cs typeface="Times New Roman"/>
              </a:rPr>
              <a:t>to </a:t>
            </a:r>
            <a:r>
              <a:rPr sz="1200" spc="-5" dirty="0">
                <a:latin typeface="Times New Roman"/>
                <a:cs typeface="Times New Roman"/>
              </a:rPr>
              <a:t>get creative and drive results at </a:t>
            </a:r>
            <a:r>
              <a:rPr sz="1200" dirty="0">
                <a:latin typeface="Times New Roman"/>
                <a:cs typeface="Times New Roman"/>
              </a:rPr>
              <a:t>the </a:t>
            </a:r>
            <a:r>
              <a:rPr sz="1200" spc="-5" dirty="0">
                <a:latin typeface="Times New Roman"/>
                <a:cs typeface="Times New Roman"/>
              </a:rPr>
              <a:t>same time. Whether  you’re </a:t>
            </a:r>
            <a:r>
              <a:rPr sz="1200" dirty="0">
                <a:latin typeface="Times New Roman"/>
                <a:cs typeface="Times New Roman"/>
              </a:rPr>
              <a:t>looking to </a:t>
            </a:r>
            <a:r>
              <a:rPr sz="1200" spc="-5" dirty="0">
                <a:latin typeface="Times New Roman"/>
                <a:cs typeface="Times New Roman"/>
              </a:rPr>
              <a:t>drive sales, increase brand awareness </a:t>
            </a:r>
            <a:r>
              <a:rPr sz="1200" dirty="0">
                <a:latin typeface="Times New Roman"/>
                <a:cs typeface="Times New Roman"/>
              </a:rPr>
              <a:t>or </a:t>
            </a:r>
            <a:r>
              <a:rPr sz="1200" spc="-5" dirty="0">
                <a:latin typeface="Times New Roman"/>
                <a:cs typeface="Times New Roman"/>
              </a:rPr>
              <a:t>launch </a:t>
            </a:r>
            <a:r>
              <a:rPr sz="1200" dirty="0">
                <a:latin typeface="Times New Roman"/>
                <a:cs typeface="Times New Roman"/>
              </a:rPr>
              <a:t>a </a:t>
            </a:r>
            <a:r>
              <a:rPr sz="1200" spc="-5" dirty="0">
                <a:latin typeface="Times New Roman"/>
                <a:cs typeface="Times New Roman"/>
              </a:rPr>
              <a:t>product. Twitter marketing </a:t>
            </a:r>
            <a:r>
              <a:rPr sz="1200" dirty="0">
                <a:latin typeface="Times New Roman"/>
                <a:cs typeface="Times New Roman"/>
              </a:rPr>
              <a:t>is not </a:t>
            </a:r>
            <a:r>
              <a:rPr sz="1200" spc="-5" dirty="0">
                <a:latin typeface="Times New Roman"/>
                <a:cs typeface="Times New Roman"/>
              </a:rPr>
              <a:t>much  popular than face </a:t>
            </a:r>
            <a:r>
              <a:rPr sz="1200" dirty="0">
                <a:latin typeface="Times New Roman"/>
                <a:cs typeface="Times New Roman"/>
              </a:rPr>
              <a:t>book but still it </a:t>
            </a:r>
            <a:r>
              <a:rPr sz="1200" spc="-5" dirty="0">
                <a:latin typeface="Times New Roman"/>
                <a:cs typeface="Times New Roman"/>
              </a:rPr>
              <a:t>has an impact </a:t>
            </a:r>
            <a:r>
              <a:rPr sz="1200" dirty="0">
                <a:latin typeface="Times New Roman"/>
                <a:cs typeface="Times New Roman"/>
              </a:rPr>
              <a:t>on</a:t>
            </a:r>
            <a:r>
              <a:rPr sz="1200" spc="20" dirty="0">
                <a:latin typeface="Times New Roman"/>
                <a:cs typeface="Times New Roman"/>
              </a:rPr>
              <a:t> </a:t>
            </a:r>
            <a:r>
              <a:rPr sz="1200" spc="-5" dirty="0">
                <a:latin typeface="Times New Roman"/>
                <a:cs typeface="Times New Roman"/>
              </a:rPr>
              <a:t>audience</a:t>
            </a:r>
            <a:endParaRPr sz="1200">
              <a:latin typeface="Times New Roman"/>
              <a:cs typeface="Times New Roman"/>
            </a:endParaRPr>
          </a:p>
        </p:txBody>
      </p:sp>
      <p:sp>
        <p:nvSpPr>
          <p:cNvPr id="3" name="object 3"/>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44</a:t>
            </a:fld>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2280031"/>
            <a:ext cx="6706870" cy="1840864"/>
          </a:xfrm>
          <a:prstGeom prst="rect">
            <a:avLst/>
          </a:prstGeom>
        </p:spPr>
        <p:txBody>
          <a:bodyPr vert="horz" wrap="square" lIns="0" tIns="12700" rIns="0" bIns="0" rtlCol="0">
            <a:spAutoFit/>
          </a:bodyPr>
          <a:lstStyle/>
          <a:p>
            <a:pPr marL="12700" algn="just">
              <a:lnSpc>
                <a:spcPts val="1410"/>
              </a:lnSpc>
              <a:spcBef>
                <a:spcPts val="100"/>
              </a:spcBef>
            </a:pPr>
            <a:r>
              <a:rPr sz="1200" spc="-5" dirty="0">
                <a:latin typeface="Times New Roman"/>
                <a:cs typeface="Times New Roman"/>
              </a:rPr>
              <a:t>The very first </a:t>
            </a:r>
            <a:r>
              <a:rPr sz="1200" dirty="0">
                <a:latin typeface="Times New Roman"/>
                <a:cs typeface="Times New Roman"/>
              </a:rPr>
              <a:t>thing in </a:t>
            </a:r>
            <a:r>
              <a:rPr sz="1200" spc="-5" dirty="0">
                <a:latin typeface="Times New Roman"/>
                <a:cs typeface="Times New Roman"/>
              </a:rPr>
              <a:t>twitter marketing you need </a:t>
            </a:r>
            <a:r>
              <a:rPr sz="1200" dirty="0">
                <a:latin typeface="Times New Roman"/>
                <a:cs typeface="Times New Roman"/>
              </a:rPr>
              <a:t>to </a:t>
            </a:r>
            <a:r>
              <a:rPr sz="1200" spc="-5" dirty="0">
                <a:latin typeface="Times New Roman"/>
                <a:cs typeface="Times New Roman"/>
              </a:rPr>
              <a:t>understand and learn </a:t>
            </a:r>
            <a:r>
              <a:rPr sz="1200" dirty="0">
                <a:latin typeface="Times New Roman"/>
                <a:cs typeface="Times New Roman"/>
              </a:rPr>
              <a:t>the </a:t>
            </a:r>
            <a:r>
              <a:rPr sz="1200" spc="-5" dirty="0">
                <a:latin typeface="Times New Roman"/>
                <a:cs typeface="Times New Roman"/>
              </a:rPr>
              <a:t>twitter terminologies</a:t>
            </a:r>
            <a:r>
              <a:rPr sz="1200" spc="155" dirty="0">
                <a:latin typeface="Times New Roman"/>
                <a:cs typeface="Times New Roman"/>
              </a:rPr>
              <a:t> </a:t>
            </a:r>
            <a:r>
              <a:rPr sz="1200" spc="-5" dirty="0">
                <a:latin typeface="Times New Roman"/>
                <a:cs typeface="Times New Roman"/>
              </a:rPr>
              <a:t>well.</a:t>
            </a:r>
            <a:endParaRPr sz="1200">
              <a:latin typeface="Times New Roman"/>
              <a:cs typeface="Times New Roman"/>
            </a:endParaRPr>
          </a:p>
          <a:p>
            <a:pPr marL="355600" lvl="2" indent="-342900" algn="just">
              <a:lnSpc>
                <a:spcPts val="1380"/>
              </a:lnSpc>
              <a:buAutoNum type="arabicPeriod" startAt="4"/>
              <a:tabLst>
                <a:tab pos="355600" algn="l"/>
              </a:tabLst>
            </a:pPr>
            <a:r>
              <a:rPr sz="1200" b="1" u="heavy" spc="-5" dirty="0">
                <a:uFill>
                  <a:solidFill>
                    <a:srgbClr val="000000"/>
                  </a:solidFill>
                </a:uFill>
                <a:latin typeface="Times New Roman"/>
                <a:cs typeface="Times New Roman"/>
              </a:rPr>
              <a:t>.HASHTAG</a:t>
            </a:r>
            <a:endParaRPr sz="1200">
              <a:latin typeface="Times New Roman"/>
              <a:cs typeface="Times New Roman"/>
            </a:endParaRPr>
          </a:p>
          <a:p>
            <a:pPr marL="12700" marR="10160" algn="just">
              <a:lnSpc>
                <a:spcPts val="1380"/>
              </a:lnSpc>
              <a:spcBef>
                <a:spcPts val="65"/>
              </a:spcBef>
            </a:pPr>
            <a:r>
              <a:rPr sz="1200" dirty="0">
                <a:latin typeface="Times New Roman"/>
                <a:cs typeface="Times New Roman"/>
              </a:rPr>
              <a:t>A </a:t>
            </a:r>
            <a:r>
              <a:rPr sz="1200" spc="-5" dirty="0">
                <a:latin typeface="Times New Roman"/>
                <a:cs typeface="Times New Roman"/>
              </a:rPr>
              <a:t>hashtag </a:t>
            </a:r>
            <a:r>
              <a:rPr sz="1200" dirty="0">
                <a:latin typeface="Times New Roman"/>
                <a:cs typeface="Times New Roman"/>
              </a:rPr>
              <a:t>is </a:t>
            </a:r>
            <a:r>
              <a:rPr sz="1200" spc="-5" dirty="0">
                <a:latin typeface="Times New Roman"/>
                <a:cs typeface="Times New Roman"/>
              </a:rPr>
              <a:t>any word beginning with </a:t>
            </a:r>
            <a:r>
              <a:rPr sz="1200" dirty="0">
                <a:latin typeface="Times New Roman"/>
                <a:cs typeface="Times New Roman"/>
              </a:rPr>
              <a:t>the # </a:t>
            </a:r>
            <a:r>
              <a:rPr sz="1200" spc="-5" dirty="0">
                <a:latin typeface="Times New Roman"/>
                <a:cs typeface="Times New Roman"/>
              </a:rPr>
              <a:t>sign. People </a:t>
            </a:r>
            <a:r>
              <a:rPr sz="1200" dirty="0">
                <a:latin typeface="Times New Roman"/>
                <a:cs typeface="Times New Roman"/>
              </a:rPr>
              <a:t>use </a:t>
            </a:r>
            <a:r>
              <a:rPr sz="1200" spc="-5" dirty="0">
                <a:latin typeface="Times New Roman"/>
                <a:cs typeface="Times New Roman"/>
              </a:rPr>
              <a:t>hashtags </a:t>
            </a:r>
            <a:r>
              <a:rPr sz="1200" dirty="0">
                <a:latin typeface="Times New Roman"/>
                <a:cs typeface="Times New Roman"/>
              </a:rPr>
              <a:t>to </a:t>
            </a:r>
            <a:r>
              <a:rPr sz="1200" spc="-5" dirty="0">
                <a:latin typeface="Times New Roman"/>
                <a:cs typeface="Times New Roman"/>
              </a:rPr>
              <a:t>organize conversations around </a:t>
            </a:r>
            <a:r>
              <a:rPr sz="1200" dirty="0">
                <a:latin typeface="Times New Roman"/>
                <a:cs typeface="Times New Roman"/>
              </a:rPr>
              <a:t>a  </a:t>
            </a:r>
            <a:r>
              <a:rPr sz="1200" spc="-5" dirty="0">
                <a:latin typeface="Times New Roman"/>
                <a:cs typeface="Times New Roman"/>
              </a:rPr>
              <a:t>specific topic. Clicking </a:t>
            </a:r>
            <a:r>
              <a:rPr sz="1200" dirty="0">
                <a:latin typeface="Times New Roman"/>
                <a:cs typeface="Times New Roman"/>
              </a:rPr>
              <a:t>on a </a:t>
            </a:r>
            <a:r>
              <a:rPr sz="1200" spc="-5" dirty="0">
                <a:latin typeface="Times New Roman"/>
                <a:cs typeface="Times New Roman"/>
              </a:rPr>
              <a:t>hashtag takes you </a:t>
            </a:r>
            <a:r>
              <a:rPr sz="1200" dirty="0">
                <a:latin typeface="Times New Roman"/>
                <a:cs typeface="Times New Roman"/>
              </a:rPr>
              <a:t>to </a:t>
            </a:r>
            <a:r>
              <a:rPr sz="1200" spc="-5" dirty="0">
                <a:latin typeface="Times New Roman"/>
                <a:cs typeface="Times New Roman"/>
              </a:rPr>
              <a:t>search results for that</a:t>
            </a:r>
            <a:r>
              <a:rPr sz="1200" spc="80" dirty="0">
                <a:latin typeface="Times New Roman"/>
                <a:cs typeface="Times New Roman"/>
              </a:rPr>
              <a:t> </a:t>
            </a:r>
            <a:r>
              <a:rPr sz="1200" spc="-5" dirty="0">
                <a:latin typeface="Times New Roman"/>
                <a:cs typeface="Times New Roman"/>
              </a:rPr>
              <a:t>term.</a:t>
            </a:r>
            <a:endParaRPr sz="1200">
              <a:latin typeface="Times New Roman"/>
              <a:cs typeface="Times New Roman"/>
            </a:endParaRPr>
          </a:p>
          <a:p>
            <a:pPr marL="411480" lvl="2" indent="-399415" algn="just">
              <a:lnSpc>
                <a:spcPts val="1655"/>
              </a:lnSpc>
              <a:spcBef>
                <a:spcPts val="85"/>
              </a:spcBef>
              <a:buFont typeface="Times New Roman"/>
              <a:buAutoNum type="arabicPeriod" startAt="5"/>
              <a:tabLst>
                <a:tab pos="412115" algn="l"/>
              </a:tabLst>
            </a:pPr>
            <a:r>
              <a:rPr sz="1400" b="1" u="heavy" dirty="0">
                <a:uFill>
                  <a:solidFill>
                    <a:srgbClr val="000000"/>
                  </a:solidFill>
                </a:uFill>
                <a:latin typeface="Times New Roman"/>
                <a:cs typeface="Times New Roman"/>
              </a:rPr>
              <a:t>Pinterest:</a:t>
            </a:r>
            <a:endParaRPr sz="1400">
              <a:latin typeface="Times New Roman"/>
              <a:cs typeface="Times New Roman"/>
            </a:endParaRPr>
          </a:p>
          <a:p>
            <a:pPr marL="12700" marR="5080" algn="just">
              <a:lnSpc>
                <a:spcPts val="1380"/>
              </a:lnSpc>
              <a:spcBef>
                <a:spcPts val="75"/>
              </a:spcBef>
            </a:pPr>
            <a:r>
              <a:rPr sz="1200" spc="-10" dirty="0">
                <a:latin typeface="Times New Roman"/>
                <a:cs typeface="Times New Roman"/>
              </a:rPr>
              <a:t>It </a:t>
            </a:r>
            <a:r>
              <a:rPr sz="1200" dirty="0">
                <a:latin typeface="Times New Roman"/>
                <a:cs typeface="Times New Roman"/>
              </a:rPr>
              <a:t>is a </a:t>
            </a:r>
            <a:r>
              <a:rPr sz="1200" spc="-5" dirty="0">
                <a:latin typeface="Times New Roman"/>
                <a:cs typeface="Times New Roman"/>
              </a:rPr>
              <a:t>visual discovery social network. </a:t>
            </a:r>
            <a:r>
              <a:rPr sz="1200" spc="-10" dirty="0">
                <a:latin typeface="Times New Roman"/>
                <a:cs typeface="Times New Roman"/>
              </a:rPr>
              <a:t>It </a:t>
            </a:r>
            <a:r>
              <a:rPr sz="1200" dirty="0">
                <a:latin typeface="Times New Roman"/>
                <a:cs typeface="Times New Roman"/>
              </a:rPr>
              <a:t>is a </a:t>
            </a:r>
            <a:r>
              <a:rPr sz="1200" spc="-5" dirty="0">
                <a:latin typeface="Times New Roman"/>
                <a:cs typeface="Times New Roman"/>
              </a:rPr>
              <a:t>way </a:t>
            </a:r>
            <a:r>
              <a:rPr sz="1200" dirty="0">
                <a:latin typeface="Times New Roman"/>
                <a:cs typeface="Times New Roman"/>
              </a:rPr>
              <a:t>of </a:t>
            </a:r>
            <a:r>
              <a:rPr sz="1200" spc="-5" dirty="0">
                <a:latin typeface="Times New Roman"/>
                <a:cs typeface="Times New Roman"/>
              </a:rPr>
              <a:t>sharing images </a:t>
            </a:r>
            <a:r>
              <a:rPr sz="1200" dirty="0">
                <a:latin typeface="Times New Roman"/>
                <a:cs typeface="Times New Roman"/>
              </a:rPr>
              <a:t>of </a:t>
            </a:r>
            <a:r>
              <a:rPr sz="1200" spc="-5" dirty="0">
                <a:latin typeface="Times New Roman"/>
                <a:cs typeface="Times New Roman"/>
              </a:rPr>
              <a:t>anything, from fashion </a:t>
            </a:r>
            <a:r>
              <a:rPr sz="1200" dirty="0">
                <a:latin typeface="Times New Roman"/>
                <a:cs typeface="Times New Roman"/>
              </a:rPr>
              <a:t>to </a:t>
            </a:r>
            <a:r>
              <a:rPr sz="1200" spc="-5" dirty="0">
                <a:latin typeface="Times New Roman"/>
                <a:cs typeface="Times New Roman"/>
              </a:rPr>
              <a:t>pets </a:t>
            </a:r>
            <a:r>
              <a:rPr sz="1200" dirty="0">
                <a:latin typeface="Times New Roman"/>
                <a:cs typeface="Times New Roman"/>
              </a:rPr>
              <a:t>to pot  </a:t>
            </a:r>
            <a:r>
              <a:rPr sz="1200" spc="-5" dirty="0">
                <a:latin typeface="Times New Roman"/>
                <a:cs typeface="Times New Roman"/>
              </a:rPr>
              <a:t>plants. You can create your own </a:t>
            </a:r>
            <a:r>
              <a:rPr sz="1200" dirty="0">
                <a:latin typeface="Times New Roman"/>
                <a:cs typeface="Times New Roman"/>
              </a:rPr>
              <a:t>online </a:t>
            </a:r>
            <a:r>
              <a:rPr sz="1200" spc="-5" dirty="0">
                <a:latin typeface="Times New Roman"/>
                <a:cs typeface="Times New Roman"/>
              </a:rPr>
              <a:t>pinboards </a:t>
            </a:r>
            <a:r>
              <a:rPr sz="1200" dirty="0">
                <a:latin typeface="Times New Roman"/>
                <a:cs typeface="Times New Roman"/>
              </a:rPr>
              <a:t>to suits </a:t>
            </a:r>
            <a:r>
              <a:rPr sz="1200" spc="-5" dirty="0">
                <a:latin typeface="Times New Roman"/>
                <a:cs typeface="Times New Roman"/>
              </a:rPr>
              <a:t>any theme and share </a:t>
            </a:r>
            <a:r>
              <a:rPr sz="1200" dirty="0">
                <a:latin typeface="Times New Roman"/>
                <a:cs typeface="Times New Roman"/>
              </a:rPr>
              <a:t>it </a:t>
            </a:r>
            <a:r>
              <a:rPr sz="1200" spc="-5" dirty="0">
                <a:latin typeface="Times New Roman"/>
                <a:cs typeface="Times New Roman"/>
              </a:rPr>
              <a:t>with likeminded</a:t>
            </a:r>
            <a:r>
              <a:rPr sz="1200" spc="150" dirty="0">
                <a:latin typeface="Times New Roman"/>
                <a:cs typeface="Times New Roman"/>
              </a:rPr>
              <a:t> </a:t>
            </a:r>
            <a:r>
              <a:rPr sz="1200" spc="-5" dirty="0">
                <a:latin typeface="Times New Roman"/>
                <a:cs typeface="Times New Roman"/>
              </a:rPr>
              <a:t>people.</a:t>
            </a:r>
            <a:endParaRPr sz="1200">
              <a:latin typeface="Times New Roman"/>
              <a:cs typeface="Times New Roman"/>
            </a:endParaRPr>
          </a:p>
          <a:p>
            <a:pPr marL="12700" marR="5080" algn="just">
              <a:lnSpc>
                <a:spcPts val="1380"/>
              </a:lnSpc>
            </a:pPr>
            <a:r>
              <a:rPr sz="1200" spc="-5" dirty="0">
                <a:latin typeface="Times New Roman"/>
                <a:cs typeface="Times New Roman"/>
              </a:rPr>
              <a:t>Pinterest completely revolves around </a:t>
            </a:r>
            <a:r>
              <a:rPr sz="1200" dirty="0">
                <a:latin typeface="Times New Roman"/>
                <a:cs typeface="Times New Roman"/>
              </a:rPr>
              <a:t>the </a:t>
            </a:r>
            <a:r>
              <a:rPr sz="1200" spc="-5" dirty="0">
                <a:latin typeface="Times New Roman"/>
                <a:cs typeface="Times New Roman"/>
              </a:rPr>
              <a:t>premise </a:t>
            </a:r>
            <a:r>
              <a:rPr sz="1200" dirty="0">
                <a:latin typeface="Times New Roman"/>
                <a:cs typeface="Times New Roman"/>
              </a:rPr>
              <a:t>of </a:t>
            </a:r>
            <a:r>
              <a:rPr sz="1200" spc="-5" dirty="0">
                <a:latin typeface="Times New Roman"/>
                <a:cs typeface="Times New Roman"/>
              </a:rPr>
              <a:t>being creative and visual. </a:t>
            </a:r>
            <a:r>
              <a:rPr sz="1200" dirty="0">
                <a:latin typeface="Times New Roman"/>
                <a:cs typeface="Times New Roman"/>
              </a:rPr>
              <a:t>70% </a:t>
            </a:r>
            <a:r>
              <a:rPr sz="1200" spc="-5" dirty="0">
                <a:latin typeface="Times New Roman"/>
                <a:cs typeface="Times New Roman"/>
              </a:rPr>
              <a:t>users are female and  aged between </a:t>
            </a:r>
            <a:r>
              <a:rPr sz="1200" dirty="0">
                <a:latin typeface="Times New Roman"/>
                <a:cs typeface="Times New Roman"/>
              </a:rPr>
              <a:t>25 </a:t>
            </a:r>
            <a:r>
              <a:rPr sz="1200" spc="-5" dirty="0">
                <a:latin typeface="Times New Roman"/>
                <a:cs typeface="Times New Roman"/>
              </a:rPr>
              <a:t>and </a:t>
            </a:r>
            <a:r>
              <a:rPr sz="1200" dirty="0">
                <a:latin typeface="Times New Roman"/>
                <a:cs typeface="Times New Roman"/>
              </a:rPr>
              <a:t>44. So if </a:t>
            </a:r>
            <a:r>
              <a:rPr sz="1200" spc="-5" dirty="0">
                <a:latin typeface="Times New Roman"/>
                <a:cs typeface="Times New Roman"/>
              </a:rPr>
              <a:t>you are targeting women pinterest </a:t>
            </a:r>
            <a:r>
              <a:rPr sz="1200" dirty="0">
                <a:latin typeface="Times New Roman"/>
                <a:cs typeface="Times New Roman"/>
              </a:rPr>
              <a:t>is the </a:t>
            </a:r>
            <a:r>
              <a:rPr sz="1200" spc="-5" dirty="0">
                <a:latin typeface="Times New Roman"/>
                <a:cs typeface="Times New Roman"/>
              </a:rPr>
              <a:t>right platform. Pinterest </a:t>
            </a:r>
            <a:r>
              <a:rPr sz="1200" dirty="0">
                <a:latin typeface="Times New Roman"/>
                <a:cs typeface="Times New Roman"/>
              </a:rPr>
              <a:t>is now one  of the top 10 </a:t>
            </a:r>
            <a:r>
              <a:rPr sz="1200" spc="-5" dirty="0">
                <a:latin typeface="Times New Roman"/>
                <a:cs typeface="Times New Roman"/>
              </a:rPr>
              <a:t>social networking sites tracked </a:t>
            </a:r>
            <a:r>
              <a:rPr sz="1200" dirty="0">
                <a:latin typeface="Times New Roman"/>
                <a:cs typeface="Times New Roman"/>
              </a:rPr>
              <a:t>by </a:t>
            </a:r>
            <a:r>
              <a:rPr sz="1200" spc="-5" dirty="0">
                <a:latin typeface="Times New Roman"/>
                <a:cs typeface="Times New Roman"/>
              </a:rPr>
              <a:t>Hit</a:t>
            </a:r>
            <a:r>
              <a:rPr sz="1200" dirty="0">
                <a:latin typeface="Times New Roman"/>
                <a:cs typeface="Times New Roman"/>
              </a:rPr>
              <a:t> </a:t>
            </a:r>
            <a:r>
              <a:rPr sz="1200" spc="-5" dirty="0">
                <a:latin typeface="Times New Roman"/>
                <a:cs typeface="Times New Roman"/>
              </a:rPr>
              <a:t>wise.</a:t>
            </a:r>
            <a:endParaRPr sz="1200">
              <a:latin typeface="Times New Roman"/>
              <a:cs typeface="Times New Roman"/>
            </a:endParaRPr>
          </a:p>
        </p:txBody>
      </p:sp>
      <p:sp>
        <p:nvSpPr>
          <p:cNvPr id="3" name="object 3"/>
          <p:cNvSpPr/>
          <p:nvPr/>
        </p:nvSpPr>
        <p:spPr>
          <a:xfrm>
            <a:off x="541019" y="4110228"/>
            <a:ext cx="5943600" cy="32004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28319" y="7559167"/>
            <a:ext cx="6704965" cy="1822450"/>
          </a:xfrm>
          <a:prstGeom prst="rect">
            <a:avLst/>
          </a:prstGeom>
        </p:spPr>
        <p:txBody>
          <a:bodyPr vert="horz" wrap="square" lIns="0" tIns="91440" rIns="0" bIns="0" rtlCol="0">
            <a:spAutoFit/>
          </a:bodyPr>
          <a:lstStyle/>
          <a:p>
            <a:pPr marL="12700" algn="just">
              <a:lnSpc>
                <a:spcPct val="100000"/>
              </a:lnSpc>
              <a:spcBef>
                <a:spcPts val="720"/>
              </a:spcBef>
            </a:pPr>
            <a:r>
              <a:rPr sz="1200" b="1" u="heavy" dirty="0">
                <a:uFill>
                  <a:solidFill>
                    <a:srgbClr val="000000"/>
                  </a:solidFill>
                </a:uFill>
                <a:latin typeface="Times New Roman"/>
                <a:cs typeface="Times New Roman"/>
              </a:rPr>
              <a:t>How </a:t>
            </a:r>
            <a:r>
              <a:rPr sz="1200" b="1" u="heavy" spc="-5" dirty="0">
                <a:uFill>
                  <a:solidFill>
                    <a:srgbClr val="000000"/>
                  </a:solidFill>
                </a:uFill>
                <a:latin typeface="Times New Roman"/>
                <a:cs typeface="Times New Roman"/>
              </a:rPr>
              <a:t>brands can </a:t>
            </a:r>
            <a:r>
              <a:rPr sz="1200" b="1" u="heavy" dirty="0">
                <a:uFill>
                  <a:solidFill>
                    <a:srgbClr val="000000"/>
                  </a:solidFill>
                </a:uFill>
                <a:latin typeface="Times New Roman"/>
                <a:cs typeface="Times New Roman"/>
              </a:rPr>
              <a:t>use</a:t>
            </a:r>
            <a:r>
              <a:rPr sz="1200" b="1" u="heavy" spc="-20" dirty="0">
                <a:uFill>
                  <a:solidFill>
                    <a:srgbClr val="000000"/>
                  </a:solidFill>
                </a:uFill>
                <a:latin typeface="Times New Roman"/>
                <a:cs typeface="Times New Roman"/>
              </a:rPr>
              <a:t> </a:t>
            </a:r>
            <a:r>
              <a:rPr sz="1200" b="1" u="heavy" spc="-5" dirty="0">
                <a:uFill>
                  <a:solidFill>
                    <a:srgbClr val="000000"/>
                  </a:solidFill>
                </a:uFill>
                <a:latin typeface="Times New Roman"/>
                <a:cs typeface="Times New Roman"/>
              </a:rPr>
              <a:t>pinterest</a:t>
            </a:r>
            <a:endParaRPr sz="1200">
              <a:latin typeface="Times New Roman"/>
              <a:cs typeface="Times New Roman"/>
            </a:endParaRPr>
          </a:p>
          <a:p>
            <a:pPr marL="12700" marR="244475" algn="just">
              <a:lnSpc>
                <a:spcPts val="1380"/>
              </a:lnSpc>
              <a:spcBef>
                <a:spcPts val="720"/>
              </a:spcBef>
            </a:pPr>
            <a:r>
              <a:rPr sz="1200" spc="-5" dirty="0">
                <a:latin typeface="Times New Roman"/>
                <a:cs typeface="Times New Roman"/>
              </a:rPr>
              <a:t>Pinterest does </a:t>
            </a:r>
            <a:r>
              <a:rPr sz="1200" dirty="0">
                <a:latin typeface="Times New Roman"/>
                <a:cs typeface="Times New Roman"/>
              </a:rPr>
              <a:t>not </a:t>
            </a:r>
            <a:r>
              <a:rPr sz="1200" spc="-5" dirty="0">
                <a:latin typeface="Times New Roman"/>
                <a:cs typeface="Times New Roman"/>
              </a:rPr>
              <a:t>encourage product pushing, </a:t>
            </a:r>
            <a:r>
              <a:rPr sz="1200" dirty="0">
                <a:latin typeface="Times New Roman"/>
                <a:cs typeface="Times New Roman"/>
              </a:rPr>
              <a:t>this </a:t>
            </a:r>
            <a:r>
              <a:rPr sz="1200" spc="-5" dirty="0">
                <a:latin typeface="Times New Roman"/>
                <a:cs typeface="Times New Roman"/>
              </a:rPr>
              <a:t>means brands </a:t>
            </a:r>
            <a:r>
              <a:rPr sz="1200" dirty="0">
                <a:latin typeface="Times New Roman"/>
                <a:cs typeface="Times New Roman"/>
              </a:rPr>
              <a:t>must look </a:t>
            </a:r>
            <a:r>
              <a:rPr sz="1200" spc="-5" dirty="0">
                <a:latin typeface="Times New Roman"/>
                <a:cs typeface="Times New Roman"/>
              </a:rPr>
              <a:t>at crating boards that are  culture and lifestyle related. You can create boards </a:t>
            </a:r>
            <a:r>
              <a:rPr sz="1200" dirty="0">
                <a:latin typeface="Times New Roman"/>
                <a:cs typeface="Times New Roman"/>
              </a:rPr>
              <a:t>on </a:t>
            </a:r>
            <a:r>
              <a:rPr sz="1200" spc="-5" dirty="0">
                <a:latin typeface="Times New Roman"/>
                <a:cs typeface="Times New Roman"/>
              </a:rPr>
              <a:t>trends, behind </a:t>
            </a:r>
            <a:r>
              <a:rPr sz="1200" dirty="0">
                <a:latin typeface="Times New Roman"/>
                <a:cs typeface="Times New Roman"/>
              </a:rPr>
              <a:t>the </a:t>
            </a:r>
            <a:r>
              <a:rPr sz="1200" spc="-5" dirty="0">
                <a:latin typeface="Times New Roman"/>
                <a:cs typeface="Times New Roman"/>
              </a:rPr>
              <a:t>scenes, preliminary sketches for  products.</a:t>
            </a:r>
            <a:endParaRPr sz="1200">
              <a:latin typeface="Times New Roman"/>
              <a:cs typeface="Times New Roman"/>
            </a:endParaRPr>
          </a:p>
          <a:p>
            <a:pPr>
              <a:lnSpc>
                <a:spcPct val="100000"/>
              </a:lnSpc>
              <a:spcBef>
                <a:spcPts val="20"/>
              </a:spcBef>
            </a:pPr>
            <a:endParaRPr sz="1700">
              <a:latin typeface="Times New Roman"/>
              <a:cs typeface="Times New Roman"/>
            </a:endParaRPr>
          </a:p>
          <a:p>
            <a:pPr marL="12700" algn="just">
              <a:lnSpc>
                <a:spcPct val="100000"/>
              </a:lnSpc>
            </a:pPr>
            <a:r>
              <a:rPr sz="1400" b="1" u="heavy" spc="-5" dirty="0">
                <a:uFill>
                  <a:solidFill>
                    <a:srgbClr val="000000"/>
                  </a:solidFill>
                </a:uFill>
                <a:latin typeface="Times New Roman"/>
                <a:cs typeface="Times New Roman"/>
              </a:rPr>
              <a:t>8.3.6</a:t>
            </a:r>
            <a:r>
              <a:rPr sz="1400" b="1" u="heavy" spc="-15"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Instagram:</a:t>
            </a:r>
            <a:endParaRPr sz="1400">
              <a:latin typeface="Times New Roman"/>
              <a:cs typeface="Times New Roman"/>
            </a:endParaRPr>
          </a:p>
          <a:p>
            <a:pPr marL="12700" marR="5080">
              <a:lnSpc>
                <a:spcPts val="1380"/>
              </a:lnSpc>
              <a:spcBef>
                <a:spcPts val="850"/>
              </a:spcBef>
            </a:pPr>
            <a:r>
              <a:rPr sz="1200" spc="-5" dirty="0">
                <a:latin typeface="Times New Roman"/>
                <a:cs typeface="Times New Roman"/>
              </a:rPr>
              <a:t>Instagram, </a:t>
            </a:r>
            <a:r>
              <a:rPr sz="1200" dirty="0">
                <a:latin typeface="Times New Roman"/>
                <a:cs typeface="Times New Roman"/>
              </a:rPr>
              <a:t>the </a:t>
            </a:r>
            <a:r>
              <a:rPr sz="1200" spc="-5" dirty="0">
                <a:latin typeface="Times New Roman"/>
                <a:cs typeface="Times New Roman"/>
              </a:rPr>
              <a:t>new revolutionary photo-sharing program, making </a:t>
            </a:r>
            <a:r>
              <a:rPr sz="1200" dirty="0">
                <a:latin typeface="Times New Roman"/>
                <a:cs typeface="Times New Roman"/>
              </a:rPr>
              <a:t>it </a:t>
            </a:r>
            <a:r>
              <a:rPr sz="1200" spc="-5" dirty="0">
                <a:latin typeface="Times New Roman"/>
                <a:cs typeface="Times New Roman"/>
              </a:rPr>
              <a:t>easier than ever </a:t>
            </a:r>
            <a:r>
              <a:rPr sz="1200" dirty="0">
                <a:latin typeface="Times New Roman"/>
                <a:cs typeface="Times New Roman"/>
              </a:rPr>
              <a:t>to </a:t>
            </a:r>
            <a:r>
              <a:rPr sz="1200" spc="-5" dirty="0">
                <a:latin typeface="Times New Roman"/>
                <a:cs typeface="Times New Roman"/>
              </a:rPr>
              <a:t>share your best  pictures with </a:t>
            </a:r>
            <a:r>
              <a:rPr sz="1200" dirty="0">
                <a:latin typeface="Times New Roman"/>
                <a:cs typeface="Times New Roman"/>
              </a:rPr>
              <a:t>the </a:t>
            </a:r>
            <a:r>
              <a:rPr sz="1200" spc="-5" dirty="0">
                <a:latin typeface="Times New Roman"/>
                <a:cs typeface="Times New Roman"/>
              </a:rPr>
              <a:t>world. The social media program allow you </a:t>
            </a:r>
            <a:r>
              <a:rPr sz="1200" dirty="0">
                <a:latin typeface="Times New Roman"/>
                <a:cs typeface="Times New Roman"/>
              </a:rPr>
              <a:t>to </a:t>
            </a:r>
            <a:r>
              <a:rPr sz="1200" spc="-5" dirty="0">
                <a:latin typeface="Times New Roman"/>
                <a:cs typeface="Times New Roman"/>
              </a:rPr>
              <a:t>upload, add digital filters, and then </a:t>
            </a:r>
            <a:r>
              <a:rPr sz="1200" dirty="0">
                <a:latin typeface="Times New Roman"/>
                <a:cs typeface="Times New Roman"/>
              </a:rPr>
              <a:t>post</a:t>
            </a:r>
            <a:r>
              <a:rPr sz="1200" spc="254" dirty="0">
                <a:latin typeface="Times New Roman"/>
                <a:cs typeface="Times New Roman"/>
              </a:rPr>
              <a:t> </a:t>
            </a:r>
            <a:r>
              <a:rPr sz="1200" spc="-5" dirty="0">
                <a:latin typeface="Times New Roman"/>
                <a:cs typeface="Times New Roman"/>
              </a:rPr>
              <a:t>your</a:t>
            </a:r>
            <a:endParaRPr sz="1200">
              <a:latin typeface="Times New Roman"/>
              <a:cs typeface="Times New Roman"/>
            </a:endParaRPr>
          </a:p>
        </p:txBody>
      </p:sp>
      <p:sp>
        <p:nvSpPr>
          <p:cNvPr id="5" name="object 5"/>
          <p:cNvSpPr/>
          <p:nvPr/>
        </p:nvSpPr>
        <p:spPr>
          <a:xfrm>
            <a:off x="815339" y="379476"/>
            <a:ext cx="6074664" cy="183184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45</a:t>
            </a:fld>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440563"/>
            <a:ext cx="6706870" cy="1259840"/>
          </a:xfrm>
          <a:prstGeom prst="rect">
            <a:avLst/>
          </a:prstGeom>
        </p:spPr>
        <p:txBody>
          <a:bodyPr vert="horz" wrap="square" lIns="0" tIns="24765" rIns="0" bIns="0" rtlCol="0">
            <a:spAutoFit/>
          </a:bodyPr>
          <a:lstStyle/>
          <a:p>
            <a:pPr marL="12700" marR="5080" algn="just">
              <a:lnSpc>
                <a:spcPts val="1380"/>
              </a:lnSpc>
              <a:spcBef>
                <a:spcPts val="195"/>
              </a:spcBef>
            </a:pPr>
            <a:r>
              <a:rPr sz="1200" spc="-5" dirty="0">
                <a:latin typeface="Times New Roman"/>
                <a:cs typeface="Times New Roman"/>
              </a:rPr>
              <a:t>pictures </a:t>
            </a:r>
            <a:r>
              <a:rPr sz="1200" dirty="0">
                <a:latin typeface="Times New Roman"/>
                <a:cs typeface="Times New Roman"/>
              </a:rPr>
              <a:t>on </a:t>
            </a:r>
            <a:r>
              <a:rPr sz="1200" spc="-5" dirty="0">
                <a:latin typeface="Times New Roman"/>
                <a:cs typeface="Times New Roman"/>
              </a:rPr>
              <a:t>your Instagram-feed, as well as other social networking sites. You can connect your Instagram  account with Facebook, Twitter, Tumblr, Flickr,Foursquare and your email account. This makes </a:t>
            </a:r>
            <a:r>
              <a:rPr sz="1200" dirty="0">
                <a:latin typeface="Times New Roman"/>
                <a:cs typeface="Times New Roman"/>
              </a:rPr>
              <a:t>it </a:t>
            </a:r>
            <a:r>
              <a:rPr sz="1200" spc="-5" dirty="0">
                <a:latin typeface="Times New Roman"/>
                <a:cs typeface="Times New Roman"/>
              </a:rPr>
              <a:t>easy </a:t>
            </a:r>
            <a:r>
              <a:rPr sz="1200" dirty="0">
                <a:latin typeface="Times New Roman"/>
                <a:cs typeface="Times New Roman"/>
              </a:rPr>
              <a:t>to  </a:t>
            </a:r>
            <a:r>
              <a:rPr sz="1200" spc="-5" dirty="0">
                <a:latin typeface="Times New Roman"/>
                <a:cs typeface="Times New Roman"/>
              </a:rPr>
              <a:t>share your pictures </a:t>
            </a:r>
            <a:r>
              <a:rPr sz="1200" dirty="0">
                <a:latin typeface="Times New Roman"/>
                <a:cs typeface="Times New Roman"/>
              </a:rPr>
              <a:t>on </a:t>
            </a:r>
            <a:r>
              <a:rPr sz="1200" spc="-5" dirty="0">
                <a:latin typeface="Times New Roman"/>
                <a:cs typeface="Times New Roman"/>
              </a:rPr>
              <a:t>multiple platforms all at</a:t>
            </a:r>
            <a:r>
              <a:rPr sz="1200" spc="50" dirty="0">
                <a:latin typeface="Times New Roman"/>
                <a:cs typeface="Times New Roman"/>
              </a:rPr>
              <a:t> </a:t>
            </a:r>
            <a:r>
              <a:rPr sz="1200" spc="-5" dirty="0">
                <a:latin typeface="Times New Roman"/>
                <a:cs typeface="Times New Roman"/>
              </a:rPr>
              <a:t>once.</a:t>
            </a:r>
            <a:endParaRPr sz="1200">
              <a:latin typeface="Times New Roman"/>
              <a:cs typeface="Times New Roman"/>
            </a:endParaRPr>
          </a:p>
          <a:p>
            <a:pPr marL="12700" marR="248285" algn="just">
              <a:lnSpc>
                <a:spcPts val="1380"/>
              </a:lnSpc>
            </a:pPr>
            <a:r>
              <a:rPr sz="1200" spc="-5" dirty="0">
                <a:latin typeface="Times New Roman"/>
                <a:cs typeface="Times New Roman"/>
              </a:rPr>
              <a:t>When </a:t>
            </a:r>
            <a:r>
              <a:rPr sz="1200" dirty="0">
                <a:latin typeface="Times New Roman"/>
                <a:cs typeface="Times New Roman"/>
              </a:rPr>
              <a:t>it </a:t>
            </a:r>
            <a:r>
              <a:rPr sz="1200" spc="-5" dirty="0">
                <a:latin typeface="Times New Roman"/>
                <a:cs typeface="Times New Roman"/>
              </a:rPr>
              <a:t>comes </a:t>
            </a:r>
            <a:r>
              <a:rPr sz="1200" dirty="0">
                <a:latin typeface="Times New Roman"/>
                <a:cs typeface="Times New Roman"/>
              </a:rPr>
              <a:t>to </a:t>
            </a:r>
            <a:r>
              <a:rPr sz="1200" spc="-5" dirty="0">
                <a:latin typeface="Times New Roman"/>
                <a:cs typeface="Times New Roman"/>
              </a:rPr>
              <a:t>brands and businesses, Instagram goal </a:t>
            </a:r>
            <a:r>
              <a:rPr sz="1200" dirty="0">
                <a:latin typeface="Times New Roman"/>
                <a:cs typeface="Times New Roman"/>
              </a:rPr>
              <a:t>is to </a:t>
            </a:r>
            <a:r>
              <a:rPr sz="1200" spc="-5" dirty="0">
                <a:latin typeface="Times New Roman"/>
                <a:cs typeface="Times New Roman"/>
              </a:rPr>
              <a:t>help companies </a:t>
            </a:r>
            <a:r>
              <a:rPr sz="1200" dirty="0">
                <a:latin typeface="Times New Roman"/>
                <a:cs typeface="Times New Roman"/>
              </a:rPr>
              <a:t>to </a:t>
            </a:r>
            <a:r>
              <a:rPr sz="1200" spc="-5" dirty="0">
                <a:latin typeface="Times New Roman"/>
                <a:cs typeface="Times New Roman"/>
              </a:rPr>
              <a:t>reach their respective  audiences through captivating imagery </a:t>
            </a:r>
            <a:r>
              <a:rPr sz="1200" dirty="0">
                <a:latin typeface="Times New Roman"/>
                <a:cs typeface="Times New Roman"/>
              </a:rPr>
              <a:t>in a </a:t>
            </a:r>
            <a:r>
              <a:rPr sz="1200" spc="-5" dirty="0">
                <a:latin typeface="Times New Roman"/>
                <a:cs typeface="Times New Roman"/>
              </a:rPr>
              <a:t>rich, visual environment. Moreover, Instagram provides </a:t>
            </a:r>
            <a:r>
              <a:rPr sz="1200" dirty="0">
                <a:latin typeface="Times New Roman"/>
                <a:cs typeface="Times New Roman"/>
              </a:rPr>
              <a:t>a  </a:t>
            </a:r>
            <a:r>
              <a:rPr sz="1200" spc="-5" dirty="0">
                <a:latin typeface="Times New Roman"/>
                <a:cs typeface="Times New Roman"/>
              </a:rPr>
              <a:t>platform where user and company can communicate publicly and directly, making itself an ideal  platform for companies </a:t>
            </a:r>
            <a:r>
              <a:rPr sz="1200" dirty="0">
                <a:latin typeface="Times New Roman"/>
                <a:cs typeface="Times New Roman"/>
              </a:rPr>
              <a:t>to </a:t>
            </a:r>
            <a:r>
              <a:rPr sz="1200" spc="-5" dirty="0">
                <a:latin typeface="Times New Roman"/>
                <a:cs typeface="Times New Roman"/>
              </a:rPr>
              <a:t>connect with their current and potential</a:t>
            </a:r>
            <a:r>
              <a:rPr sz="1200" spc="65" dirty="0">
                <a:latin typeface="Times New Roman"/>
                <a:cs typeface="Times New Roman"/>
              </a:rPr>
              <a:t> </a:t>
            </a:r>
            <a:r>
              <a:rPr sz="1200" spc="-5" dirty="0">
                <a:latin typeface="Times New Roman"/>
                <a:cs typeface="Times New Roman"/>
              </a:rPr>
              <a:t>customers.</a:t>
            </a:r>
            <a:endParaRPr sz="1200">
              <a:latin typeface="Times New Roman"/>
              <a:cs typeface="Times New Roman"/>
            </a:endParaRPr>
          </a:p>
        </p:txBody>
      </p:sp>
      <p:sp>
        <p:nvSpPr>
          <p:cNvPr id="3" name="object 3"/>
          <p:cNvSpPr/>
          <p:nvPr/>
        </p:nvSpPr>
        <p:spPr>
          <a:xfrm>
            <a:off x="541019" y="1953768"/>
            <a:ext cx="5943600" cy="359054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28319" y="5615940"/>
            <a:ext cx="6708140" cy="1320165"/>
          </a:xfrm>
          <a:prstGeom prst="rect">
            <a:avLst/>
          </a:prstGeom>
        </p:spPr>
        <p:txBody>
          <a:bodyPr vert="horz" wrap="square" lIns="0" tIns="13335" rIns="0" bIns="0" rtlCol="0">
            <a:spAutoFit/>
          </a:bodyPr>
          <a:lstStyle/>
          <a:p>
            <a:pPr marL="12700" algn="just">
              <a:lnSpc>
                <a:spcPts val="1655"/>
              </a:lnSpc>
              <a:spcBef>
                <a:spcPts val="105"/>
              </a:spcBef>
            </a:pPr>
            <a:r>
              <a:rPr sz="1400" b="1" u="heavy" spc="-5" dirty="0">
                <a:uFill>
                  <a:solidFill>
                    <a:srgbClr val="000000"/>
                  </a:solidFill>
                </a:uFill>
                <a:latin typeface="Times New Roman"/>
                <a:cs typeface="Times New Roman"/>
              </a:rPr>
              <a:t>8.3.7 </a:t>
            </a:r>
            <a:r>
              <a:rPr sz="1400" b="1" u="heavy" dirty="0">
                <a:uFill>
                  <a:solidFill>
                    <a:srgbClr val="000000"/>
                  </a:solidFill>
                </a:uFill>
                <a:latin typeface="Times New Roman"/>
                <a:cs typeface="Times New Roman"/>
              </a:rPr>
              <a:t>Google</a:t>
            </a:r>
            <a:r>
              <a:rPr sz="1400" b="1" u="heavy" spc="-25" dirty="0">
                <a:uFill>
                  <a:solidFill>
                    <a:srgbClr val="000000"/>
                  </a:solidFill>
                </a:uFill>
                <a:latin typeface="Times New Roman"/>
                <a:cs typeface="Times New Roman"/>
              </a:rPr>
              <a:t> </a:t>
            </a:r>
            <a:r>
              <a:rPr sz="1400" b="1" u="heavy" dirty="0">
                <a:uFill>
                  <a:solidFill>
                    <a:srgbClr val="000000"/>
                  </a:solidFill>
                </a:uFill>
                <a:latin typeface="Times New Roman"/>
                <a:cs typeface="Times New Roman"/>
              </a:rPr>
              <a:t>+:</a:t>
            </a:r>
            <a:endParaRPr sz="1400">
              <a:latin typeface="Times New Roman"/>
              <a:cs typeface="Times New Roman"/>
            </a:endParaRPr>
          </a:p>
          <a:p>
            <a:pPr marL="12700" marR="5080" algn="just">
              <a:lnSpc>
                <a:spcPct val="95700"/>
              </a:lnSpc>
              <a:spcBef>
                <a:spcPts val="35"/>
              </a:spcBef>
            </a:pPr>
            <a:r>
              <a:rPr sz="1200" spc="-5" dirty="0">
                <a:latin typeface="Times New Roman"/>
                <a:cs typeface="Times New Roman"/>
              </a:rPr>
              <a:t>Google has described Google+ as </a:t>
            </a:r>
            <a:r>
              <a:rPr sz="1200" dirty="0">
                <a:latin typeface="Times New Roman"/>
                <a:cs typeface="Times New Roman"/>
              </a:rPr>
              <a:t>a </a:t>
            </a:r>
            <a:r>
              <a:rPr sz="1200" spc="-5" dirty="0">
                <a:latin typeface="Times New Roman"/>
                <a:cs typeface="Times New Roman"/>
              </a:rPr>
              <a:t>"social layer" that enhances many </a:t>
            </a:r>
            <a:r>
              <a:rPr sz="1200" dirty="0">
                <a:latin typeface="Times New Roman"/>
                <a:cs typeface="Times New Roman"/>
              </a:rPr>
              <a:t>of its online </a:t>
            </a:r>
            <a:r>
              <a:rPr sz="1200" spc="-5" dirty="0">
                <a:latin typeface="Times New Roman"/>
                <a:cs typeface="Times New Roman"/>
              </a:rPr>
              <a:t>properties, and that </a:t>
            </a:r>
            <a:r>
              <a:rPr sz="1200" dirty="0">
                <a:latin typeface="Times New Roman"/>
                <a:cs typeface="Times New Roman"/>
              </a:rPr>
              <a:t>it is  not simply a </a:t>
            </a:r>
            <a:r>
              <a:rPr sz="1200" spc="-5" dirty="0">
                <a:latin typeface="Times New Roman"/>
                <a:cs typeface="Times New Roman"/>
              </a:rPr>
              <a:t>social networking website, </a:t>
            </a:r>
            <a:r>
              <a:rPr sz="1200" dirty="0">
                <a:latin typeface="Times New Roman"/>
                <a:cs typeface="Times New Roman"/>
              </a:rPr>
              <a:t>but </a:t>
            </a:r>
            <a:r>
              <a:rPr sz="1200" spc="-5" dirty="0">
                <a:latin typeface="Times New Roman"/>
                <a:cs typeface="Times New Roman"/>
              </a:rPr>
              <a:t>also an authorship </a:t>
            </a:r>
            <a:r>
              <a:rPr sz="1200" dirty="0">
                <a:latin typeface="Times New Roman"/>
                <a:cs typeface="Times New Roman"/>
              </a:rPr>
              <a:t>tool </a:t>
            </a:r>
            <a:r>
              <a:rPr sz="1200" spc="-5" dirty="0">
                <a:latin typeface="Times New Roman"/>
                <a:cs typeface="Times New Roman"/>
              </a:rPr>
              <a:t>that associates web-content directly with  </a:t>
            </a:r>
            <a:r>
              <a:rPr sz="1200" dirty="0">
                <a:latin typeface="Times New Roman"/>
                <a:cs typeface="Times New Roman"/>
              </a:rPr>
              <a:t>its </a:t>
            </a:r>
            <a:r>
              <a:rPr sz="1200" spc="-5" dirty="0">
                <a:latin typeface="Times New Roman"/>
                <a:cs typeface="Times New Roman"/>
              </a:rPr>
              <a:t>owner/author. </a:t>
            </a:r>
            <a:r>
              <a:rPr sz="1200" spc="-10" dirty="0">
                <a:latin typeface="Times New Roman"/>
                <a:cs typeface="Times New Roman"/>
              </a:rPr>
              <a:t>It </a:t>
            </a:r>
            <a:r>
              <a:rPr sz="1200" dirty="0">
                <a:latin typeface="Times New Roman"/>
                <a:cs typeface="Times New Roman"/>
              </a:rPr>
              <a:t>is the </a:t>
            </a:r>
            <a:r>
              <a:rPr sz="1200" spc="-5" dirty="0">
                <a:latin typeface="Times New Roman"/>
                <a:cs typeface="Times New Roman"/>
              </a:rPr>
              <a:t>second-largest social networking </a:t>
            </a:r>
            <a:r>
              <a:rPr sz="1200" dirty="0">
                <a:latin typeface="Times New Roman"/>
                <a:cs typeface="Times New Roman"/>
              </a:rPr>
              <a:t>site in the </a:t>
            </a:r>
            <a:r>
              <a:rPr sz="1200" spc="-5" dirty="0">
                <a:latin typeface="Times New Roman"/>
                <a:cs typeface="Times New Roman"/>
              </a:rPr>
              <a:t>world after Facebook. </a:t>
            </a:r>
            <a:r>
              <a:rPr sz="1200" dirty="0">
                <a:latin typeface="Times New Roman"/>
                <a:cs typeface="Times New Roman"/>
              </a:rPr>
              <a:t>540 </a:t>
            </a:r>
            <a:r>
              <a:rPr sz="1200" spc="-5" dirty="0">
                <a:latin typeface="Times New Roman"/>
                <a:cs typeface="Times New Roman"/>
              </a:rPr>
              <a:t>million  monthly active users are part </a:t>
            </a:r>
            <a:r>
              <a:rPr sz="1200" dirty="0">
                <a:latin typeface="Times New Roman"/>
                <a:cs typeface="Times New Roman"/>
              </a:rPr>
              <a:t>of the </a:t>
            </a:r>
            <a:r>
              <a:rPr sz="1200" spc="-5" dirty="0">
                <a:latin typeface="Times New Roman"/>
                <a:cs typeface="Times New Roman"/>
              </a:rPr>
              <a:t>Identity service site, </a:t>
            </a:r>
            <a:r>
              <a:rPr sz="1200" dirty="0">
                <a:latin typeface="Times New Roman"/>
                <a:cs typeface="Times New Roman"/>
              </a:rPr>
              <a:t>by </a:t>
            </a:r>
            <a:r>
              <a:rPr sz="1200" spc="-5" dirty="0">
                <a:latin typeface="Times New Roman"/>
                <a:cs typeface="Times New Roman"/>
              </a:rPr>
              <a:t>interacting socially with Google+'s enhanced  properties, </a:t>
            </a:r>
            <a:r>
              <a:rPr sz="1200" dirty="0">
                <a:latin typeface="Times New Roman"/>
                <a:cs typeface="Times New Roman"/>
              </a:rPr>
              <a:t>like </a:t>
            </a:r>
            <a:r>
              <a:rPr sz="1200" spc="-5" dirty="0">
                <a:latin typeface="Times New Roman"/>
                <a:cs typeface="Times New Roman"/>
              </a:rPr>
              <a:t>Gmail, +1 </a:t>
            </a:r>
            <a:r>
              <a:rPr sz="1200" dirty="0">
                <a:latin typeface="Times New Roman"/>
                <a:cs typeface="Times New Roman"/>
              </a:rPr>
              <a:t>button, </a:t>
            </a:r>
            <a:r>
              <a:rPr sz="1200" spc="-5" dirty="0">
                <a:latin typeface="Times New Roman"/>
                <a:cs typeface="Times New Roman"/>
              </a:rPr>
              <a:t>and YouTube comments.In October </a:t>
            </a:r>
            <a:r>
              <a:rPr sz="1200" dirty="0">
                <a:latin typeface="Times New Roman"/>
                <a:cs typeface="Times New Roman"/>
              </a:rPr>
              <a:t>2013, </a:t>
            </a:r>
            <a:r>
              <a:rPr sz="1200" spc="-5" dirty="0">
                <a:latin typeface="Times New Roman"/>
                <a:cs typeface="Times New Roman"/>
              </a:rPr>
              <a:t>Google counted </a:t>
            </a:r>
            <a:r>
              <a:rPr sz="1200" dirty="0">
                <a:latin typeface="Times New Roman"/>
                <a:cs typeface="Times New Roman"/>
              </a:rPr>
              <a:t>540 </a:t>
            </a:r>
            <a:r>
              <a:rPr sz="1200" spc="-5" dirty="0">
                <a:latin typeface="Times New Roman"/>
                <a:cs typeface="Times New Roman"/>
              </a:rPr>
              <a:t>million  active users who used at least </a:t>
            </a:r>
            <a:r>
              <a:rPr sz="1200" dirty="0">
                <a:latin typeface="Times New Roman"/>
                <a:cs typeface="Times New Roman"/>
              </a:rPr>
              <a:t>one </a:t>
            </a:r>
            <a:r>
              <a:rPr sz="1200" spc="-5" dirty="0">
                <a:latin typeface="Times New Roman"/>
                <a:cs typeface="Times New Roman"/>
              </a:rPr>
              <a:t>Google+ service, </a:t>
            </a:r>
            <a:r>
              <a:rPr sz="1200" dirty="0">
                <a:latin typeface="Times New Roman"/>
                <a:cs typeface="Times New Roman"/>
              </a:rPr>
              <a:t>of </a:t>
            </a:r>
            <a:r>
              <a:rPr sz="1200" spc="-5" dirty="0">
                <a:latin typeface="Times New Roman"/>
                <a:cs typeface="Times New Roman"/>
              </a:rPr>
              <a:t>which </a:t>
            </a:r>
            <a:r>
              <a:rPr sz="1200" dirty="0">
                <a:latin typeface="Times New Roman"/>
                <a:cs typeface="Times New Roman"/>
              </a:rPr>
              <a:t>300 </a:t>
            </a:r>
            <a:r>
              <a:rPr sz="1200" spc="-5" dirty="0">
                <a:latin typeface="Times New Roman"/>
                <a:cs typeface="Times New Roman"/>
              </a:rPr>
              <a:t>million users are active </a:t>
            </a:r>
            <a:r>
              <a:rPr sz="1200" dirty="0">
                <a:latin typeface="Times New Roman"/>
                <a:cs typeface="Times New Roman"/>
              </a:rPr>
              <a:t>in </a:t>
            </a:r>
            <a:r>
              <a:rPr sz="1200" spc="-5" dirty="0">
                <a:latin typeface="Times New Roman"/>
                <a:cs typeface="Times New Roman"/>
              </a:rPr>
              <a:t>"the</a:t>
            </a:r>
            <a:r>
              <a:rPr sz="1200" spc="204" dirty="0">
                <a:latin typeface="Times New Roman"/>
                <a:cs typeface="Times New Roman"/>
              </a:rPr>
              <a:t> </a:t>
            </a:r>
            <a:r>
              <a:rPr sz="1200" spc="-5" dirty="0">
                <a:latin typeface="Times New Roman"/>
                <a:cs typeface="Times New Roman"/>
              </a:rPr>
              <a:t>stream"</a:t>
            </a:r>
            <a:r>
              <a:rPr sz="1400" spc="-5" dirty="0">
                <a:latin typeface="Times New Roman"/>
                <a:cs typeface="Times New Roman"/>
              </a:rPr>
              <a:t>.</a:t>
            </a:r>
            <a:endParaRPr sz="1400">
              <a:latin typeface="Times New Roman"/>
              <a:cs typeface="Times New Roman"/>
            </a:endParaRPr>
          </a:p>
        </p:txBody>
      </p:sp>
      <p:sp>
        <p:nvSpPr>
          <p:cNvPr id="5" name="object 5"/>
          <p:cNvSpPr/>
          <p:nvPr/>
        </p:nvSpPr>
        <p:spPr>
          <a:xfrm>
            <a:off x="541019" y="6926580"/>
            <a:ext cx="5934456" cy="223875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46</a:t>
            </a:fld>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440563"/>
            <a:ext cx="6711315" cy="5349240"/>
          </a:xfrm>
          <a:prstGeom prst="rect">
            <a:avLst/>
          </a:prstGeom>
        </p:spPr>
        <p:txBody>
          <a:bodyPr vert="horz" wrap="square" lIns="0" tIns="24765" rIns="0" bIns="0" rtlCol="0">
            <a:spAutoFit/>
          </a:bodyPr>
          <a:lstStyle/>
          <a:p>
            <a:pPr marL="12700" marR="5080" algn="just">
              <a:lnSpc>
                <a:spcPts val="1380"/>
              </a:lnSpc>
              <a:spcBef>
                <a:spcPts val="195"/>
              </a:spcBef>
            </a:pPr>
            <a:r>
              <a:rPr sz="1200" spc="-5" dirty="0">
                <a:latin typeface="Times New Roman"/>
                <a:cs typeface="Times New Roman"/>
              </a:rPr>
              <a:t>With </a:t>
            </a:r>
            <a:r>
              <a:rPr sz="1200" dirty="0">
                <a:latin typeface="Times New Roman"/>
                <a:cs typeface="Times New Roman"/>
              </a:rPr>
              <a:t>most </a:t>
            </a:r>
            <a:r>
              <a:rPr sz="1200" spc="-5" dirty="0">
                <a:latin typeface="Times New Roman"/>
                <a:cs typeface="Times New Roman"/>
              </a:rPr>
              <a:t>marketers comfortable with </a:t>
            </a:r>
            <a:r>
              <a:rPr sz="1200" dirty="0">
                <a:latin typeface="Times New Roman"/>
                <a:cs typeface="Times New Roman"/>
              </a:rPr>
              <a:t>using </a:t>
            </a:r>
            <a:r>
              <a:rPr sz="1200" spc="-5" dirty="0">
                <a:latin typeface="Times New Roman"/>
                <a:cs typeface="Times New Roman"/>
              </a:rPr>
              <a:t>Facebook for their primary social media marketing tactics they  </a:t>
            </a:r>
            <a:r>
              <a:rPr sz="1200" dirty="0">
                <a:latin typeface="Times New Roman"/>
                <a:cs typeface="Times New Roman"/>
              </a:rPr>
              <a:t>quite </a:t>
            </a:r>
            <a:r>
              <a:rPr sz="1200" spc="-5" dirty="0">
                <a:latin typeface="Times New Roman"/>
                <a:cs typeface="Times New Roman"/>
              </a:rPr>
              <a:t>often don’t see </a:t>
            </a:r>
            <a:r>
              <a:rPr sz="1200" dirty="0">
                <a:latin typeface="Times New Roman"/>
                <a:cs typeface="Times New Roman"/>
              </a:rPr>
              <a:t>the </a:t>
            </a:r>
            <a:r>
              <a:rPr sz="1200" spc="-5" dirty="0">
                <a:latin typeface="Times New Roman"/>
                <a:cs typeface="Times New Roman"/>
              </a:rPr>
              <a:t>other opportunities. Here are </a:t>
            </a:r>
            <a:r>
              <a:rPr sz="1200" dirty="0">
                <a:latin typeface="Times New Roman"/>
                <a:cs typeface="Times New Roman"/>
              </a:rPr>
              <a:t>some </a:t>
            </a:r>
            <a:r>
              <a:rPr sz="1200" spc="-5" dirty="0">
                <a:latin typeface="Times New Roman"/>
                <a:cs typeface="Times New Roman"/>
              </a:rPr>
              <a:t>compelling reasons </a:t>
            </a:r>
            <a:r>
              <a:rPr sz="1200" dirty="0">
                <a:latin typeface="Times New Roman"/>
                <a:cs typeface="Times New Roman"/>
              </a:rPr>
              <a:t>to </a:t>
            </a:r>
            <a:r>
              <a:rPr sz="1200" spc="-5" dirty="0">
                <a:latin typeface="Times New Roman"/>
                <a:cs typeface="Times New Roman"/>
              </a:rPr>
              <a:t>register and start </a:t>
            </a:r>
            <a:r>
              <a:rPr sz="1200" dirty="0">
                <a:latin typeface="Times New Roman"/>
                <a:cs typeface="Times New Roman"/>
              </a:rPr>
              <a:t>using a  </a:t>
            </a:r>
            <a:r>
              <a:rPr sz="1200" spc="-5" dirty="0">
                <a:latin typeface="Times New Roman"/>
                <a:cs typeface="Times New Roman"/>
              </a:rPr>
              <a:t>Google+ page </a:t>
            </a:r>
            <a:r>
              <a:rPr sz="1200" dirty="0">
                <a:latin typeface="Times New Roman"/>
                <a:cs typeface="Times New Roman"/>
              </a:rPr>
              <a:t>to </a:t>
            </a:r>
            <a:r>
              <a:rPr sz="1200" spc="-5" dirty="0">
                <a:latin typeface="Times New Roman"/>
                <a:cs typeface="Times New Roman"/>
              </a:rPr>
              <a:t>complement your Facebook page, your social media and digital marketing</a:t>
            </a:r>
            <a:r>
              <a:rPr sz="1200" spc="180" dirty="0">
                <a:latin typeface="Times New Roman"/>
                <a:cs typeface="Times New Roman"/>
              </a:rPr>
              <a:t> </a:t>
            </a:r>
            <a:r>
              <a:rPr sz="1200" spc="-5" dirty="0">
                <a:latin typeface="Times New Roman"/>
                <a:cs typeface="Times New Roman"/>
              </a:rPr>
              <a:t>activities.</a:t>
            </a:r>
            <a:endParaRPr sz="1200">
              <a:latin typeface="Times New Roman"/>
              <a:cs typeface="Times New Roman"/>
            </a:endParaRPr>
          </a:p>
          <a:p>
            <a:pPr marL="12700" algn="just">
              <a:lnSpc>
                <a:spcPts val="1315"/>
              </a:lnSpc>
            </a:pPr>
            <a:r>
              <a:rPr sz="1200" b="1" spc="-5" dirty="0">
                <a:latin typeface="Times New Roman"/>
                <a:cs typeface="Times New Roman"/>
              </a:rPr>
              <a:t>Google+ hangouts</a:t>
            </a:r>
            <a:endParaRPr sz="1200">
              <a:latin typeface="Times New Roman"/>
              <a:cs typeface="Times New Roman"/>
            </a:endParaRPr>
          </a:p>
          <a:p>
            <a:pPr marL="12700" marR="9525" algn="just">
              <a:lnSpc>
                <a:spcPts val="1380"/>
              </a:lnSpc>
              <a:spcBef>
                <a:spcPts val="65"/>
              </a:spcBef>
            </a:pPr>
            <a:r>
              <a:rPr sz="1200" spc="-5" dirty="0">
                <a:latin typeface="Times New Roman"/>
                <a:cs typeface="Times New Roman"/>
              </a:rPr>
              <a:t>Google+ hangouts have been an important part </a:t>
            </a:r>
            <a:r>
              <a:rPr sz="1200" dirty="0">
                <a:latin typeface="Times New Roman"/>
                <a:cs typeface="Times New Roman"/>
              </a:rPr>
              <a:t>of the </a:t>
            </a:r>
            <a:r>
              <a:rPr sz="1200" spc="-5" dirty="0">
                <a:latin typeface="Times New Roman"/>
                <a:cs typeface="Times New Roman"/>
              </a:rPr>
              <a:t>Google+ platform since day one. They allow you </a:t>
            </a:r>
            <a:r>
              <a:rPr sz="1200" dirty="0">
                <a:latin typeface="Times New Roman"/>
                <a:cs typeface="Times New Roman"/>
              </a:rPr>
              <a:t>to  </a:t>
            </a:r>
            <a:r>
              <a:rPr sz="1200" spc="-5" dirty="0">
                <a:latin typeface="Times New Roman"/>
                <a:cs typeface="Times New Roman"/>
              </a:rPr>
              <a:t>create </a:t>
            </a:r>
            <a:r>
              <a:rPr sz="1200" dirty="0">
                <a:latin typeface="Times New Roman"/>
                <a:cs typeface="Times New Roman"/>
              </a:rPr>
              <a:t>online </a:t>
            </a:r>
            <a:r>
              <a:rPr sz="1200" spc="-5" dirty="0">
                <a:latin typeface="Times New Roman"/>
                <a:cs typeface="Times New Roman"/>
              </a:rPr>
              <a:t>meetings that are limited </a:t>
            </a:r>
            <a:r>
              <a:rPr sz="1200" dirty="0">
                <a:latin typeface="Times New Roman"/>
                <a:cs typeface="Times New Roman"/>
              </a:rPr>
              <a:t>to 10 </a:t>
            </a:r>
            <a:r>
              <a:rPr sz="1200" spc="-5" dirty="0">
                <a:latin typeface="Times New Roman"/>
                <a:cs typeface="Times New Roman"/>
              </a:rPr>
              <a:t>active users </a:t>
            </a:r>
            <a:r>
              <a:rPr sz="1200" dirty="0">
                <a:latin typeface="Times New Roman"/>
                <a:cs typeface="Times New Roman"/>
              </a:rPr>
              <a:t>but it </a:t>
            </a:r>
            <a:r>
              <a:rPr sz="1200" spc="-5" dirty="0">
                <a:latin typeface="Times New Roman"/>
                <a:cs typeface="Times New Roman"/>
              </a:rPr>
              <a:t>allows you </a:t>
            </a:r>
            <a:r>
              <a:rPr sz="1200" dirty="0">
                <a:latin typeface="Times New Roman"/>
                <a:cs typeface="Times New Roman"/>
              </a:rPr>
              <a:t>to </a:t>
            </a:r>
            <a:r>
              <a:rPr sz="1200" spc="-5" dirty="0">
                <a:latin typeface="Times New Roman"/>
                <a:cs typeface="Times New Roman"/>
              </a:rPr>
              <a:t>stream YouTube video </a:t>
            </a:r>
            <a:r>
              <a:rPr sz="1200" dirty="0">
                <a:latin typeface="Times New Roman"/>
                <a:cs typeface="Times New Roman"/>
              </a:rPr>
              <a:t>to </a:t>
            </a:r>
            <a:r>
              <a:rPr sz="1200" spc="-5" dirty="0">
                <a:latin typeface="Times New Roman"/>
                <a:cs typeface="Times New Roman"/>
              </a:rPr>
              <a:t>an  unlimited number </a:t>
            </a:r>
            <a:r>
              <a:rPr sz="1200" dirty="0">
                <a:latin typeface="Times New Roman"/>
                <a:cs typeface="Times New Roman"/>
              </a:rPr>
              <a:t>of </a:t>
            </a:r>
            <a:r>
              <a:rPr sz="1200" spc="-5" dirty="0">
                <a:latin typeface="Times New Roman"/>
                <a:cs typeface="Times New Roman"/>
              </a:rPr>
              <a:t>viewers. Hangouts provide </a:t>
            </a:r>
            <a:r>
              <a:rPr sz="1200" dirty="0">
                <a:latin typeface="Times New Roman"/>
                <a:cs typeface="Times New Roman"/>
              </a:rPr>
              <a:t>a </a:t>
            </a:r>
            <a:r>
              <a:rPr sz="1200" spc="-5" dirty="0">
                <a:latin typeface="Times New Roman"/>
                <a:cs typeface="Times New Roman"/>
              </a:rPr>
              <a:t>way </a:t>
            </a:r>
            <a:r>
              <a:rPr sz="1200" dirty="0">
                <a:latin typeface="Times New Roman"/>
                <a:cs typeface="Times New Roman"/>
              </a:rPr>
              <a:t>to </a:t>
            </a:r>
            <a:r>
              <a:rPr sz="1200" spc="-5" dirty="0">
                <a:latin typeface="Times New Roman"/>
                <a:cs typeface="Times New Roman"/>
              </a:rPr>
              <a:t>engage with small groups </a:t>
            </a:r>
            <a:r>
              <a:rPr sz="1200" dirty="0">
                <a:latin typeface="Times New Roman"/>
                <a:cs typeface="Times New Roman"/>
              </a:rPr>
              <a:t>of </a:t>
            </a:r>
            <a:r>
              <a:rPr sz="1200" spc="-5" dirty="0">
                <a:latin typeface="Times New Roman"/>
                <a:cs typeface="Times New Roman"/>
              </a:rPr>
              <a:t>customers that you  may want </a:t>
            </a:r>
            <a:r>
              <a:rPr sz="1200" dirty="0">
                <a:latin typeface="Times New Roman"/>
                <a:cs typeface="Times New Roman"/>
              </a:rPr>
              <a:t>to </a:t>
            </a:r>
            <a:r>
              <a:rPr sz="1200" spc="-5" dirty="0">
                <a:latin typeface="Times New Roman"/>
                <a:cs typeface="Times New Roman"/>
              </a:rPr>
              <a:t>share important information and/or</a:t>
            </a:r>
            <a:r>
              <a:rPr sz="1200" spc="30" dirty="0">
                <a:latin typeface="Times New Roman"/>
                <a:cs typeface="Times New Roman"/>
              </a:rPr>
              <a:t> </a:t>
            </a:r>
            <a:r>
              <a:rPr sz="1200" spc="-5" dirty="0">
                <a:latin typeface="Times New Roman"/>
                <a:cs typeface="Times New Roman"/>
              </a:rPr>
              <a:t>educate.</a:t>
            </a:r>
            <a:endParaRPr sz="1200">
              <a:latin typeface="Times New Roman"/>
              <a:cs typeface="Times New Roman"/>
            </a:endParaRPr>
          </a:p>
          <a:p>
            <a:pPr marL="12700" algn="just">
              <a:lnSpc>
                <a:spcPts val="1315"/>
              </a:lnSpc>
            </a:pPr>
            <a:r>
              <a:rPr sz="1200" b="1" spc="-5" dirty="0">
                <a:latin typeface="Times New Roman"/>
                <a:cs typeface="Times New Roman"/>
              </a:rPr>
              <a:t>No update filtering</a:t>
            </a:r>
            <a:endParaRPr sz="1200">
              <a:latin typeface="Times New Roman"/>
              <a:cs typeface="Times New Roman"/>
            </a:endParaRPr>
          </a:p>
          <a:p>
            <a:pPr marL="12700" marR="10160" algn="just">
              <a:lnSpc>
                <a:spcPts val="1380"/>
              </a:lnSpc>
              <a:spcBef>
                <a:spcPts val="65"/>
              </a:spcBef>
            </a:pPr>
            <a:r>
              <a:rPr sz="1200" spc="-5" dirty="0">
                <a:latin typeface="Times New Roman"/>
                <a:cs typeface="Times New Roman"/>
              </a:rPr>
              <a:t>Google </a:t>
            </a:r>
            <a:r>
              <a:rPr sz="1200" dirty="0">
                <a:latin typeface="Times New Roman"/>
                <a:cs typeface="Times New Roman"/>
              </a:rPr>
              <a:t>doesn’t </a:t>
            </a:r>
            <a:r>
              <a:rPr sz="1200" spc="-5" dirty="0">
                <a:latin typeface="Times New Roman"/>
                <a:cs typeface="Times New Roman"/>
              </a:rPr>
              <a:t>need </a:t>
            </a:r>
            <a:r>
              <a:rPr sz="1200" dirty="0">
                <a:latin typeface="Times New Roman"/>
                <a:cs typeface="Times New Roman"/>
              </a:rPr>
              <a:t>to </a:t>
            </a:r>
            <a:r>
              <a:rPr sz="1200" spc="-5" dirty="0">
                <a:latin typeface="Times New Roman"/>
                <a:cs typeface="Times New Roman"/>
              </a:rPr>
              <a:t>make money from Google+ as </a:t>
            </a:r>
            <a:r>
              <a:rPr sz="1200" dirty="0">
                <a:latin typeface="Times New Roman"/>
                <a:cs typeface="Times New Roman"/>
              </a:rPr>
              <a:t>its </a:t>
            </a:r>
            <a:r>
              <a:rPr sz="1200" spc="-5" dirty="0">
                <a:latin typeface="Times New Roman"/>
                <a:cs typeface="Times New Roman"/>
              </a:rPr>
              <a:t>major revenue (over </a:t>
            </a:r>
            <a:r>
              <a:rPr sz="1200" dirty="0">
                <a:latin typeface="Times New Roman"/>
                <a:cs typeface="Times New Roman"/>
              </a:rPr>
              <a:t>$30 </a:t>
            </a:r>
            <a:r>
              <a:rPr sz="1200" spc="-5" dirty="0">
                <a:latin typeface="Times New Roman"/>
                <a:cs typeface="Times New Roman"/>
              </a:rPr>
              <a:t>billion) </a:t>
            </a:r>
            <a:r>
              <a:rPr sz="1200" dirty="0">
                <a:latin typeface="Times New Roman"/>
                <a:cs typeface="Times New Roman"/>
              </a:rPr>
              <a:t>is </a:t>
            </a:r>
            <a:r>
              <a:rPr sz="1200" spc="-5" dirty="0">
                <a:latin typeface="Times New Roman"/>
                <a:cs typeface="Times New Roman"/>
              </a:rPr>
              <a:t>from </a:t>
            </a:r>
            <a:r>
              <a:rPr sz="1200" dirty="0">
                <a:latin typeface="Times New Roman"/>
                <a:cs typeface="Times New Roman"/>
              </a:rPr>
              <a:t>its  </a:t>
            </a:r>
            <a:r>
              <a:rPr sz="1200" spc="-5" dirty="0">
                <a:latin typeface="Times New Roman"/>
                <a:cs typeface="Times New Roman"/>
              </a:rPr>
              <a:t>Google ad words and search advertising. </a:t>
            </a:r>
            <a:r>
              <a:rPr sz="1200" spc="-10" dirty="0">
                <a:latin typeface="Times New Roman"/>
                <a:cs typeface="Times New Roman"/>
              </a:rPr>
              <a:t>It </a:t>
            </a:r>
            <a:r>
              <a:rPr sz="1200" dirty="0">
                <a:latin typeface="Times New Roman"/>
                <a:cs typeface="Times New Roman"/>
              </a:rPr>
              <a:t>doesn’t </a:t>
            </a:r>
            <a:r>
              <a:rPr sz="1200" spc="-5" dirty="0">
                <a:latin typeface="Times New Roman"/>
                <a:cs typeface="Times New Roman"/>
              </a:rPr>
              <a:t>need </a:t>
            </a:r>
            <a:r>
              <a:rPr sz="1200" dirty="0">
                <a:latin typeface="Times New Roman"/>
                <a:cs typeface="Times New Roman"/>
              </a:rPr>
              <a:t>to </a:t>
            </a:r>
            <a:r>
              <a:rPr sz="1200" spc="-5" dirty="0">
                <a:latin typeface="Times New Roman"/>
                <a:cs typeface="Times New Roman"/>
              </a:rPr>
              <a:t>force you </a:t>
            </a:r>
            <a:r>
              <a:rPr sz="1200" dirty="0">
                <a:latin typeface="Times New Roman"/>
                <a:cs typeface="Times New Roman"/>
              </a:rPr>
              <a:t>to </a:t>
            </a:r>
            <a:r>
              <a:rPr sz="1200" spc="-5" dirty="0">
                <a:latin typeface="Times New Roman"/>
                <a:cs typeface="Times New Roman"/>
              </a:rPr>
              <a:t>pay </a:t>
            </a:r>
            <a:r>
              <a:rPr sz="1200" dirty="0">
                <a:latin typeface="Times New Roman"/>
                <a:cs typeface="Times New Roman"/>
              </a:rPr>
              <a:t>to be visible on </a:t>
            </a:r>
            <a:r>
              <a:rPr sz="1200" spc="-5" dirty="0">
                <a:latin typeface="Times New Roman"/>
                <a:cs typeface="Times New Roman"/>
              </a:rPr>
              <a:t>Google+.  Facebook has increasingly applied </a:t>
            </a:r>
            <a:r>
              <a:rPr sz="1200" dirty="0">
                <a:latin typeface="Times New Roman"/>
                <a:cs typeface="Times New Roman"/>
              </a:rPr>
              <a:t>its </a:t>
            </a:r>
            <a:r>
              <a:rPr sz="1200" spc="-5" dirty="0">
                <a:latin typeface="Times New Roman"/>
                <a:cs typeface="Times New Roman"/>
              </a:rPr>
              <a:t>Edge rank technology that filters </a:t>
            </a:r>
            <a:r>
              <a:rPr sz="1200" dirty="0">
                <a:latin typeface="Times New Roman"/>
                <a:cs typeface="Times New Roman"/>
              </a:rPr>
              <a:t>the </a:t>
            </a:r>
            <a:r>
              <a:rPr sz="1200" spc="-5" dirty="0">
                <a:latin typeface="Times New Roman"/>
                <a:cs typeface="Times New Roman"/>
              </a:rPr>
              <a:t>updates that are seen </a:t>
            </a:r>
            <a:r>
              <a:rPr sz="1200" dirty="0">
                <a:latin typeface="Times New Roman"/>
                <a:cs typeface="Times New Roman"/>
              </a:rPr>
              <a:t>by </a:t>
            </a:r>
            <a:r>
              <a:rPr sz="1200" spc="-5" dirty="0">
                <a:latin typeface="Times New Roman"/>
                <a:cs typeface="Times New Roman"/>
              </a:rPr>
              <a:t>people  that have liked your </a:t>
            </a:r>
            <a:r>
              <a:rPr sz="1200" dirty="0">
                <a:latin typeface="Times New Roman"/>
                <a:cs typeface="Times New Roman"/>
              </a:rPr>
              <a:t>brand’s </a:t>
            </a:r>
            <a:r>
              <a:rPr sz="1200" spc="-5" dirty="0">
                <a:latin typeface="Times New Roman"/>
                <a:cs typeface="Times New Roman"/>
              </a:rPr>
              <a:t>“Facebook </a:t>
            </a:r>
            <a:r>
              <a:rPr sz="1200" dirty="0">
                <a:latin typeface="Times New Roman"/>
                <a:cs typeface="Times New Roman"/>
              </a:rPr>
              <a:t>page”. Some </a:t>
            </a:r>
            <a:r>
              <a:rPr sz="1200" spc="-5" dirty="0">
                <a:latin typeface="Times New Roman"/>
                <a:cs typeface="Times New Roman"/>
              </a:rPr>
              <a:t>research shows </a:t>
            </a:r>
            <a:r>
              <a:rPr sz="1200" dirty="0">
                <a:latin typeface="Times New Roman"/>
                <a:cs typeface="Times New Roman"/>
              </a:rPr>
              <a:t>it </a:t>
            </a:r>
            <a:r>
              <a:rPr sz="1200" spc="-5" dirty="0">
                <a:latin typeface="Times New Roman"/>
                <a:cs typeface="Times New Roman"/>
              </a:rPr>
              <a:t>at less than </a:t>
            </a:r>
            <a:r>
              <a:rPr sz="1200" dirty="0">
                <a:latin typeface="Times New Roman"/>
                <a:cs typeface="Times New Roman"/>
              </a:rPr>
              <a:t>15% </a:t>
            </a:r>
            <a:r>
              <a:rPr sz="1200" spc="-5" dirty="0">
                <a:latin typeface="Times New Roman"/>
                <a:cs typeface="Times New Roman"/>
              </a:rPr>
              <a:t>and shrinking. This  </a:t>
            </a:r>
            <a:r>
              <a:rPr sz="1200" dirty="0">
                <a:latin typeface="Times New Roman"/>
                <a:cs typeface="Times New Roman"/>
              </a:rPr>
              <a:t>is so </a:t>
            </a:r>
            <a:r>
              <a:rPr sz="1200" spc="-5" dirty="0">
                <a:latin typeface="Times New Roman"/>
                <a:cs typeface="Times New Roman"/>
              </a:rPr>
              <a:t>they can force you </a:t>
            </a:r>
            <a:r>
              <a:rPr sz="1200" dirty="0">
                <a:latin typeface="Times New Roman"/>
                <a:cs typeface="Times New Roman"/>
              </a:rPr>
              <a:t>to </a:t>
            </a:r>
            <a:r>
              <a:rPr sz="1200" spc="-5" dirty="0">
                <a:latin typeface="Times New Roman"/>
                <a:cs typeface="Times New Roman"/>
              </a:rPr>
              <a:t>spend </a:t>
            </a:r>
            <a:r>
              <a:rPr sz="1200" dirty="0">
                <a:latin typeface="Times New Roman"/>
                <a:cs typeface="Times New Roman"/>
              </a:rPr>
              <a:t>to </a:t>
            </a:r>
            <a:r>
              <a:rPr sz="1200" spc="-5" dirty="0">
                <a:latin typeface="Times New Roman"/>
                <a:cs typeface="Times New Roman"/>
              </a:rPr>
              <a:t>advertise </a:t>
            </a:r>
            <a:r>
              <a:rPr sz="1200" dirty="0">
                <a:latin typeface="Times New Roman"/>
                <a:cs typeface="Times New Roman"/>
              </a:rPr>
              <a:t>on </a:t>
            </a:r>
            <a:r>
              <a:rPr sz="1200" spc="-5" dirty="0">
                <a:latin typeface="Times New Roman"/>
                <a:cs typeface="Times New Roman"/>
              </a:rPr>
              <a:t>Facebook </a:t>
            </a:r>
            <a:r>
              <a:rPr sz="1200" dirty="0">
                <a:latin typeface="Times New Roman"/>
                <a:cs typeface="Times New Roman"/>
              </a:rPr>
              <a:t>to </a:t>
            </a:r>
            <a:r>
              <a:rPr sz="1200" spc="-5" dirty="0">
                <a:latin typeface="Times New Roman"/>
                <a:cs typeface="Times New Roman"/>
              </a:rPr>
              <a:t>get attention. </a:t>
            </a:r>
            <a:r>
              <a:rPr sz="1200" spc="-10" dirty="0">
                <a:latin typeface="Times New Roman"/>
                <a:cs typeface="Times New Roman"/>
              </a:rPr>
              <a:t>It </a:t>
            </a:r>
            <a:r>
              <a:rPr sz="1200" spc="-5" dirty="0">
                <a:latin typeface="Times New Roman"/>
                <a:cs typeface="Times New Roman"/>
              </a:rPr>
              <a:t>has become </a:t>
            </a:r>
            <a:r>
              <a:rPr sz="1200" dirty="0">
                <a:latin typeface="Times New Roman"/>
                <a:cs typeface="Times New Roman"/>
              </a:rPr>
              <a:t>“</a:t>
            </a:r>
            <a:r>
              <a:rPr sz="1200" i="1" dirty="0">
                <a:latin typeface="Times New Roman"/>
                <a:cs typeface="Times New Roman"/>
              </a:rPr>
              <a:t>pay to </a:t>
            </a:r>
            <a:r>
              <a:rPr sz="1200" i="1" spc="-5" dirty="0">
                <a:latin typeface="Times New Roman"/>
                <a:cs typeface="Times New Roman"/>
              </a:rPr>
              <a:t>play</a:t>
            </a:r>
            <a:r>
              <a:rPr sz="1200" spc="-5" dirty="0">
                <a:latin typeface="Times New Roman"/>
                <a:cs typeface="Times New Roman"/>
              </a:rPr>
              <a:t>”  Google </a:t>
            </a:r>
            <a:r>
              <a:rPr sz="1200" dirty="0">
                <a:latin typeface="Times New Roman"/>
                <a:cs typeface="Times New Roman"/>
              </a:rPr>
              <a:t>plus </a:t>
            </a:r>
            <a:r>
              <a:rPr sz="1200" spc="-5" dirty="0">
                <a:latin typeface="Times New Roman"/>
                <a:cs typeface="Times New Roman"/>
              </a:rPr>
              <a:t>does </a:t>
            </a:r>
            <a:r>
              <a:rPr sz="1200" dirty="0">
                <a:latin typeface="Times New Roman"/>
                <a:cs typeface="Times New Roman"/>
              </a:rPr>
              <a:t>not </a:t>
            </a:r>
            <a:r>
              <a:rPr sz="1200" spc="-5" dirty="0">
                <a:latin typeface="Times New Roman"/>
                <a:cs typeface="Times New Roman"/>
              </a:rPr>
              <a:t>filter (censor) your updates </a:t>
            </a:r>
            <a:r>
              <a:rPr sz="1200" dirty="0">
                <a:latin typeface="Times New Roman"/>
                <a:cs typeface="Times New Roman"/>
              </a:rPr>
              <a:t>to </a:t>
            </a:r>
            <a:r>
              <a:rPr sz="1200" spc="-5" dirty="0">
                <a:latin typeface="Times New Roman"/>
                <a:cs typeface="Times New Roman"/>
              </a:rPr>
              <a:t>followers that are following your</a:t>
            </a:r>
            <a:r>
              <a:rPr sz="1200" spc="110" dirty="0">
                <a:latin typeface="Times New Roman"/>
                <a:cs typeface="Times New Roman"/>
              </a:rPr>
              <a:t> </a:t>
            </a:r>
            <a:r>
              <a:rPr sz="1200" spc="-5" dirty="0">
                <a:latin typeface="Times New Roman"/>
                <a:cs typeface="Times New Roman"/>
              </a:rPr>
              <a:t>page.</a:t>
            </a:r>
            <a:endParaRPr sz="1200">
              <a:latin typeface="Times New Roman"/>
              <a:cs typeface="Times New Roman"/>
            </a:endParaRPr>
          </a:p>
          <a:p>
            <a:pPr marL="12700" algn="just">
              <a:lnSpc>
                <a:spcPts val="1315"/>
              </a:lnSpc>
            </a:pPr>
            <a:r>
              <a:rPr sz="1200" b="1" spc="-5" dirty="0">
                <a:latin typeface="Times New Roman"/>
                <a:cs typeface="Times New Roman"/>
              </a:rPr>
              <a:t>No </a:t>
            </a:r>
            <a:r>
              <a:rPr sz="1200" b="1" dirty="0">
                <a:latin typeface="Times New Roman"/>
                <a:cs typeface="Times New Roman"/>
              </a:rPr>
              <a:t>ads</a:t>
            </a:r>
            <a:endParaRPr sz="1200">
              <a:latin typeface="Times New Roman"/>
              <a:cs typeface="Times New Roman"/>
            </a:endParaRPr>
          </a:p>
          <a:p>
            <a:pPr marL="12700" marR="10795" algn="just">
              <a:lnSpc>
                <a:spcPts val="1380"/>
              </a:lnSpc>
              <a:spcBef>
                <a:spcPts val="70"/>
              </a:spcBef>
            </a:pPr>
            <a:r>
              <a:rPr sz="1200" spc="-5" dirty="0">
                <a:latin typeface="Times New Roman"/>
                <a:cs typeface="Times New Roman"/>
              </a:rPr>
              <a:t>Point two leads </a:t>
            </a:r>
            <a:r>
              <a:rPr sz="1200" dirty="0">
                <a:latin typeface="Times New Roman"/>
                <a:cs typeface="Times New Roman"/>
              </a:rPr>
              <a:t>to </a:t>
            </a:r>
            <a:r>
              <a:rPr sz="1200" spc="-5" dirty="0">
                <a:latin typeface="Times New Roman"/>
                <a:cs typeface="Times New Roman"/>
              </a:rPr>
              <a:t>another advantage. There are </a:t>
            </a:r>
            <a:r>
              <a:rPr sz="1200" dirty="0">
                <a:latin typeface="Times New Roman"/>
                <a:cs typeface="Times New Roman"/>
              </a:rPr>
              <a:t>no </a:t>
            </a:r>
            <a:r>
              <a:rPr sz="1200" spc="-5" dirty="0">
                <a:latin typeface="Times New Roman"/>
                <a:cs typeface="Times New Roman"/>
              </a:rPr>
              <a:t>annoying advertisements </a:t>
            </a:r>
            <a:r>
              <a:rPr sz="1200" dirty="0">
                <a:latin typeface="Times New Roman"/>
                <a:cs typeface="Times New Roman"/>
              </a:rPr>
              <a:t>on </a:t>
            </a:r>
            <a:r>
              <a:rPr sz="1200" spc="-5" dirty="0">
                <a:latin typeface="Times New Roman"/>
                <a:cs typeface="Times New Roman"/>
              </a:rPr>
              <a:t>Google </a:t>
            </a:r>
            <a:r>
              <a:rPr sz="1200" dirty="0">
                <a:latin typeface="Times New Roman"/>
                <a:cs typeface="Times New Roman"/>
              </a:rPr>
              <a:t>plus. </a:t>
            </a:r>
            <a:r>
              <a:rPr sz="1200" spc="-5" dirty="0">
                <a:latin typeface="Times New Roman"/>
                <a:cs typeface="Times New Roman"/>
              </a:rPr>
              <a:t>No distractions  and </a:t>
            </a:r>
            <a:r>
              <a:rPr sz="1200" dirty="0">
                <a:latin typeface="Times New Roman"/>
                <a:cs typeface="Times New Roman"/>
              </a:rPr>
              <a:t>no one </a:t>
            </a:r>
            <a:r>
              <a:rPr sz="1200" spc="-5" dirty="0">
                <a:latin typeface="Times New Roman"/>
                <a:cs typeface="Times New Roman"/>
              </a:rPr>
              <a:t>wanting </a:t>
            </a:r>
            <a:r>
              <a:rPr sz="1200" dirty="0">
                <a:latin typeface="Times New Roman"/>
                <a:cs typeface="Times New Roman"/>
              </a:rPr>
              <a:t>to </a:t>
            </a:r>
            <a:r>
              <a:rPr sz="1200" spc="-5" dirty="0">
                <a:latin typeface="Times New Roman"/>
                <a:cs typeface="Times New Roman"/>
              </a:rPr>
              <a:t>sell you weight </a:t>
            </a:r>
            <a:r>
              <a:rPr sz="1200" dirty="0">
                <a:latin typeface="Times New Roman"/>
                <a:cs typeface="Times New Roman"/>
              </a:rPr>
              <a:t>loss or </a:t>
            </a:r>
            <a:r>
              <a:rPr sz="1200" spc="-5" dirty="0">
                <a:latin typeface="Times New Roman"/>
                <a:cs typeface="Times New Roman"/>
              </a:rPr>
              <a:t>dating</a:t>
            </a:r>
            <a:r>
              <a:rPr sz="1200" spc="25" dirty="0">
                <a:latin typeface="Times New Roman"/>
                <a:cs typeface="Times New Roman"/>
              </a:rPr>
              <a:t> </a:t>
            </a:r>
            <a:r>
              <a:rPr sz="1200" spc="-5" dirty="0">
                <a:latin typeface="Times New Roman"/>
                <a:cs typeface="Times New Roman"/>
              </a:rPr>
              <a:t>services.</a:t>
            </a:r>
            <a:endParaRPr sz="1200">
              <a:latin typeface="Times New Roman"/>
              <a:cs typeface="Times New Roman"/>
            </a:endParaRPr>
          </a:p>
          <a:p>
            <a:pPr>
              <a:lnSpc>
                <a:spcPct val="100000"/>
              </a:lnSpc>
              <a:spcBef>
                <a:spcPts val="15"/>
              </a:spcBef>
            </a:pPr>
            <a:endParaRPr sz="1100">
              <a:latin typeface="Times New Roman"/>
              <a:cs typeface="Times New Roman"/>
            </a:endParaRPr>
          </a:p>
          <a:p>
            <a:pPr marL="12700" algn="just">
              <a:lnSpc>
                <a:spcPts val="1410"/>
              </a:lnSpc>
            </a:pPr>
            <a:r>
              <a:rPr sz="1200" b="1" spc="-5" dirty="0">
                <a:latin typeface="Times New Roman"/>
                <a:cs typeface="Times New Roman"/>
              </a:rPr>
              <a:t>Social</a:t>
            </a:r>
            <a:r>
              <a:rPr sz="1200" b="1" spc="-15" dirty="0">
                <a:latin typeface="Times New Roman"/>
                <a:cs typeface="Times New Roman"/>
              </a:rPr>
              <a:t> </a:t>
            </a:r>
            <a:r>
              <a:rPr sz="1200" b="1" dirty="0">
                <a:latin typeface="Times New Roman"/>
                <a:cs typeface="Times New Roman"/>
              </a:rPr>
              <a:t>signals</a:t>
            </a:r>
            <a:endParaRPr sz="1200">
              <a:latin typeface="Times New Roman"/>
              <a:cs typeface="Times New Roman"/>
            </a:endParaRPr>
          </a:p>
          <a:p>
            <a:pPr marL="12700" marR="9525" algn="just">
              <a:lnSpc>
                <a:spcPts val="1380"/>
              </a:lnSpc>
              <a:spcBef>
                <a:spcPts val="70"/>
              </a:spcBef>
            </a:pPr>
            <a:r>
              <a:rPr sz="1200" spc="-5" dirty="0">
                <a:latin typeface="Times New Roman"/>
                <a:cs typeface="Times New Roman"/>
              </a:rPr>
              <a:t>Google wanted </a:t>
            </a:r>
            <a:r>
              <a:rPr sz="1200" dirty="0">
                <a:latin typeface="Times New Roman"/>
                <a:cs typeface="Times New Roman"/>
              </a:rPr>
              <a:t>to </a:t>
            </a:r>
            <a:r>
              <a:rPr sz="1200" spc="-5" dirty="0">
                <a:latin typeface="Times New Roman"/>
                <a:cs typeface="Times New Roman"/>
              </a:rPr>
              <a:t>enhance </a:t>
            </a:r>
            <a:r>
              <a:rPr sz="1200" dirty="0">
                <a:latin typeface="Times New Roman"/>
                <a:cs typeface="Times New Roman"/>
              </a:rPr>
              <a:t>its </a:t>
            </a:r>
            <a:r>
              <a:rPr sz="1200" spc="-5" dirty="0">
                <a:latin typeface="Times New Roman"/>
                <a:cs typeface="Times New Roman"/>
              </a:rPr>
              <a:t>search engine capabilities </a:t>
            </a:r>
            <a:r>
              <a:rPr sz="1200" dirty="0">
                <a:latin typeface="Times New Roman"/>
                <a:cs typeface="Times New Roman"/>
              </a:rPr>
              <a:t>by </a:t>
            </a:r>
            <a:r>
              <a:rPr sz="1200" spc="-5" dirty="0">
                <a:latin typeface="Times New Roman"/>
                <a:cs typeface="Times New Roman"/>
              </a:rPr>
              <a:t>having humans </a:t>
            </a:r>
            <a:r>
              <a:rPr sz="1200" dirty="0">
                <a:latin typeface="Times New Roman"/>
                <a:cs typeface="Times New Roman"/>
              </a:rPr>
              <a:t>vote on </a:t>
            </a:r>
            <a:r>
              <a:rPr sz="1200" spc="-5" dirty="0">
                <a:latin typeface="Times New Roman"/>
                <a:cs typeface="Times New Roman"/>
              </a:rPr>
              <a:t>what content they liked.  (That </a:t>
            </a:r>
            <a:r>
              <a:rPr sz="1200" dirty="0">
                <a:latin typeface="Times New Roman"/>
                <a:cs typeface="Times New Roman"/>
              </a:rPr>
              <a:t>is the </a:t>
            </a:r>
            <a:r>
              <a:rPr sz="1200" spc="-5" dirty="0">
                <a:latin typeface="Times New Roman"/>
                <a:cs typeface="Times New Roman"/>
              </a:rPr>
              <a:t>Google+ button). This </a:t>
            </a:r>
            <a:r>
              <a:rPr sz="1200" dirty="0">
                <a:latin typeface="Times New Roman"/>
                <a:cs typeface="Times New Roman"/>
              </a:rPr>
              <a:t>is now built into </a:t>
            </a:r>
            <a:r>
              <a:rPr sz="1200" spc="-5" dirty="0">
                <a:latin typeface="Times New Roman"/>
                <a:cs typeface="Times New Roman"/>
              </a:rPr>
              <a:t>Google’s search algorithms </a:t>
            </a:r>
            <a:r>
              <a:rPr sz="1200" dirty="0">
                <a:latin typeface="Times New Roman"/>
                <a:cs typeface="Times New Roman"/>
              </a:rPr>
              <a:t>to </a:t>
            </a:r>
            <a:r>
              <a:rPr sz="1200" spc="-5" dirty="0">
                <a:latin typeface="Times New Roman"/>
                <a:cs typeface="Times New Roman"/>
              </a:rPr>
              <a:t>ensure that Google  remains relevant </a:t>
            </a:r>
            <a:r>
              <a:rPr sz="1200" dirty="0">
                <a:latin typeface="Times New Roman"/>
                <a:cs typeface="Times New Roman"/>
              </a:rPr>
              <a:t>on the </a:t>
            </a:r>
            <a:r>
              <a:rPr sz="1200" spc="-5" dirty="0">
                <a:latin typeface="Times New Roman"/>
                <a:cs typeface="Times New Roman"/>
              </a:rPr>
              <a:t>web. This makes certain that your content </a:t>
            </a:r>
            <a:r>
              <a:rPr sz="1200" dirty="0">
                <a:latin typeface="Times New Roman"/>
                <a:cs typeface="Times New Roman"/>
              </a:rPr>
              <a:t>is </a:t>
            </a:r>
            <a:r>
              <a:rPr sz="1200" spc="-5" dirty="0">
                <a:latin typeface="Times New Roman"/>
                <a:cs typeface="Times New Roman"/>
              </a:rPr>
              <a:t>receiving votes (social signals) when  you are participating </a:t>
            </a:r>
            <a:r>
              <a:rPr sz="1200" dirty="0">
                <a:latin typeface="Times New Roman"/>
                <a:cs typeface="Times New Roman"/>
              </a:rPr>
              <a:t>on</a:t>
            </a:r>
            <a:r>
              <a:rPr sz="1200" spc="25" dirty="0">
                <a:latin typeface="Times New Roman"/>
                <a:cs typeface="Times New Roman"/>
              </a:rPr>
              <a:t> </a:t>
            </a:r>
            <a:r>
              <a:rPr sz="1200" spc="-5" dirty="0">
                <a:latin typeface="Times New Roman"/>
                <a:cs typeface="Times New Roman"/>
              </a:rPr>
              <a:t>Google+.</a:t>
            </a:r>
            <a:endParaRPr sz="1200">
              <a:latin typeface="Times New Roman"/>
              <a:cs typeface="Times New Roman"/>
            </a:endParaRPr>
          </a:p>
          <a:p>
            <a:pPr>
              <a:lnSpc>
                <a:spcPct val="100000"/>
              </a:lnSpc>
              <a:spcBef>
                <a:spcPts val="50"/>
              </a:spcBef>
            </a:pPr>
            <a:endParaRPr sz="1250">
              <a:latin typeface="Times New Roman"/>
              <a:cs typeface="Times New Roman"/>
            </a:endParaRPr>
          </a:p>
          <a:p>
            <a:pPr marL="12700" algn="just">
              <a:lnSpc>
                <a:spcPts val="1655"/>
              </a:lnSpc>
            </a:pPr>
            <a:r>
              <a:rPr sz="1400" b="1" u="heavy" spc="-5" dirty="0">
                <a:uFill>
                  <a:solidFill>
                    <a:srgbClr val="000000"/>
                  </a:solidFill>
                </a:uFill>
                <a:latin typeface="Times New Roman"/>
                <a:cs typeface="Times New Roman"/>
              </a:rPr>
              <a:t>8.3.8 </a:t>
            </a:r>
            <a:r>
              <a:rPr sz="1400" b="1" u="heavy" dirty="0">
                <a:uFill>
                  <a:solidFill>
                    <a:srgbClr val="000000"/>
                  </a:solidFill>
                </a:uFill>
                <a:latin typeface="Times New Roman"/>
                <a:cs typeface="Times New Roman"/>
              </a:rPr>
              <a:t>You</a:t>
            </a:r>
            <a:r>
              <a:rPr sz="1400" b="1" u="heavy" spc="-30"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tube</a:t>
            </a:r>
            <a:endParaRPr sz="1400">
              <a:latin typeface="Times New Roman"/>
              <a:cs typeface="Times New Roman"/>
            </a:endParaRPr>
          </a:p>
          <a:p>
            <a:pPr marL="12700" marR="12065" algn="just">
              <a:lnSpc>
                <a:spcPts val="1380"/>
              </a:lnSpc>
              <a:spcBef>
                <a:spcPts val="70"/>
              </a:spcBef>
            </a:pPr>
            <a:r>
              <a:rPr sz="1200" spc="-5" dirty="0">
                <a:latin typeface="Times New Roman"/>
                <a:cs typeface="Times New Roman"/>
              </a:rPr>
              <a:t>YouTube </a:t>
            </a:r>
            <a:r>
              <a:rPr sz="1200" dirty="0">
                <a:latin typeface="Times New Roman"/>
                <a:cs typeface="Times New Roman"/>
              </a:rPr>
              <a:t>is a </a:t>
            </a:r>
            <a:r>
              <a:rPr sz="1200" spc="-5" dirty="0">
                <a:latin typeface="Times New Roman"/>
                <a:cs typeface="Times New Roman"/>
              </a:rPr>
              <a:t>video Social Networking site, and </a:t>
            </a:r>
            <a:r>
              <a:rPr sz="1200" dirty="0">
                <a:latin typeface="Times New Roman"/>
                <a:cs typeface="Times New Roman"/>
              </a:rPr>
              <a:t>the 2nd most </a:t>
            </a:r>
            <a:r>
              <a:rPr sz="1200" spc="-5" dirty="0">
                <a:latin typeface="Times New Roman"/>
                <a:cs typeface="Times New Roman"/>
              </a:rPr>
              <a:t>popular search </a:t>
            </a:r>
            <a:r>
              <a:rPr sz="1200" dirty="0">
                <a:latin typeface="Times New Roman"/>
                <a:cs typeface="Times New Roman"/>
              </a:rPr>
              <a:t>site on the </a:t>
            </a:r>
            <a:r>
              <a:rPr sz="1200" spc="-5" dirty="0">
                <a:latin typeface="Times New Roman"/>
                <a:cs typeface="Times New Roman"/>
              </a:rPr>
              <a:t>Internet after  Google, who owns YouTube. YouTube video watching </a:t>
            </a:r>
            <a:r>
              <a:rPr sz="1200" dirty="0">
                <a:latin typeface="Times New Roman"/>
                <a:cs typeface="Times New Roman"/>
              </a:rPr>
              <a:t>is a </a:t>
            </a:r>
            <a:r>
              <a:rPr sz="1200" spc="-5" dirty="0">
                <a:latin typeface="Times New Roman"/>
                <a:cs typeface="Times New Roman"/>
              </a:rPr>
              <a:t>significant activity </a:t>
            </a:r>
            <a:r>
              <a:rPr sz="1200" dirty="0">
                <a:latin typeface="Times New Roman"/>
                <a:cs typeface="Times New Roman"/>
              </a:rPr>
              <a:t>on the </a:t>
            </a:r>
            <a:r>
              <a:rPr sz="1200" spc="-5" dirty="0">
                <a:latin typeface="Times New Roman"/>
                <a:cs typeface="Times New Roman"/>
              </a:rPr>
              <a:t>Internet, with over </a:t>
            </a:r>
            <a:r>
              <a:rPr sz="1200" dirty="0">
                <a:latin typeface="Times New Roman"/>
                <a:cs typeface="Times New Roman"/>
              </a:rPr>
              <a:t>1  </a:t>
            </a:r>
            <a:r>
              <a:rPr sz="1200" spc="-5" dirty="0">
                <a:latin typeface="Times New Roman"/>
                <a:cs typeface="Times New Roman"/>
              </a:rPr>
              <a:t>billion visits </a:t>
            </a:r>
            <a:r>
              <a:rPr sz="1200" dirty="0">
                <a:latin typeface="Times New Roman"/>
                <a:cs typeface="Times New Roman"/>
              </a:rPr>
              <a:t>to </a:t>
            </a:r>
            <a:r>
              <a:rPr sz="1200" spc="-5" dirty="0">
                <a:latin typeface="Times New Roman"/>
                <a:cs typeface="Times New Roman"/>
              </a:rPr>
              <a:t>YouTube daily and over </a:t>
            </a:r>
            <a:r>
              <a:rPr sz="1200" dirty="0">
                <a:latin typeface="Times New Roman"/>
                <a:cs typeface="Times New Roman"/>
              </a:rPr>
              <a:t>100 </a:t>
            </a:r>
            <a:r>
              <a:rPr sz="1200" spc="-5" dirty="0">
                <a:latin typeface="Times New Roman"/>
                <a:cs typeface="Times New Roman"/>
              </a:rPr>
              <a:t>million videos watched daily. And it's easy for anyone who sees  your video </a:t>
            </a:r>
            <a:r>
              <a:rPr sz="1200" dirty="0">
                <a:latin typeface="Times New Roman"/>
                <a:cs typeface="Times New Roman"/>
              </a:rPr>
              <a:t>to </a:t>
            </a:r>
            <a:r>
              <a:rPr sz="1200" spc="-5" dirty="0">
                <a:latin typeface="Times New Roman"/>
                <a:cs typeface="Times New Roman"/>
              </a:rPr>
              <a:t>rate </a:t>
            </a:r>
            <a:r>
              <a:rPr sz="1200" dirty="0">
                <a:latin typeface="Times New Roman"/>
                <a:cs typeface="Times New Roman"/>
              </a:rPr>
              <a:t>it </a:t>
            </a:r>
            <a:r>
              <a:rPr sz="1200" spc="-5" dirty="0">
                <a:latin typeface="Times New Roman"/>
                <a:cs typeface="Times New Roman"/>
              </a:rPr>
              <a:t>and share </a:t>
            </a:r>
            <a:r>
              <a:rPr sz="1200" dirty="0">
                <a:latin typeface="Times New Roman"/>
                <a:cs typeface="Times New Roman"/>
              </a:rPr>
              <a:t>it </a:t>
            </a:r>
            <a:r>
              <a:rPr sz="1200" spc="-5" dirty="0">
                <a:latin typeface="Times New Roman"/>
                <a:cs typeface="Times New Roman"/>
              </a:rPr>
              <a:t>with </a:t>
            </a:r>
            <a:r>
              <a:rPr sz="1200" dirty="0">
                <a:latin typeface="Times New Roman"/>
                <a:cs typeface="Times New Roman"/>
              </a:rPr>
              <a:t>his </a:t>
            </a:r>
            <a:r>
              <a:rPr sz="1200" spc="-5" dirty="0">
                <a:latin typeface="Times New Roman"/>
                <a:cs typeface="Times New Roman"/>
              </a:rPr>
              <a:t>Social</a:t>
            </a:r>
            <a:r>
              <a:rPr sz="1200" spc="15" dirty="0">
                <a:latin typeface="Times New Roman"/>
                <a:cs typeface="Times New Roman"/>
              </a:rPr>
              <a:t> </a:t>
            </a:r>
            <a:r>
              <a:rPr sz="1200" spc="-5" dirty="0">
                <a:latin typeface="Times New Roman"/>
                <a:cs typeface="Times New Roman"/>
              </a:rPr>
              <a:t>Network.</a:t>
            </a:r>
            <a:endParaRPr sz="1200">
              <a:latin typeface="Times New Roman"/>
              <a:cs typeface="Times New Roman"/>
            </a:endParaRPr>
          </a:p>
        </p:txBody>
      </p:sp>
      <p:sp>
        <p:nvSpPr>
          <p:cNvPr id="3" name="object 3"/>
          <p:cNvSpPr/>
          <p:nvPr/>
        </p:nvSpPr>
        <p:spPr>
          <a:xfrm>
            <a:off x="541019" y="5954268"/>
            <a:ext cx="5934456" cy="26289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47</a:t>
            </a:fld>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468719"/>
            <a:ext cx="6710680" cy="9664312"/>
          </a:xfrm>
          <a:prstGeom prst="rect">
            <a:avLst/>
          </a:prstGeom>
        </p:spPr>
        <p:txBody>
          <a:bodyPr vert="horz" wrap="square" lIns="0" tIns="53340" rIns="0" bIns="0" rtlCol="0">
            <a:spAutoFit/>
          </a:bodyPr>
          <a:lstStyle/>
          <a:p>
            <a:pPr marL="12700">
              <a:lnSpc>
                <a:spcPct val="100000"/>
              </a:lnSpc>
              <a:spcBef>
                <a:spcPts val="420"/>
              </a:spcBef>
            </a:pPr>
            <a:r>
              <a:rPr sz="1400" b="1" u="heavy" spc="-5" dirty="0">
                <a:uFill>
                  <a:solidFill>
                    <a:srgbClr val="000000"/>
                  </a:solidFill>
                </a:uFill>
                <a:latin typeface="Times New Roman"/>
                <a:cs typeface="Times New Roman"/>
              </a:rPr>
              <a:t>Pros:</a:t>
            </a:r>
            <a:endParaRPr sz="1400" dirty="0">
              <a:latin typeface="Times New Roman"/>
              <a:cs typeface="Times New Roman"/>
            </a:endParaRPr>
          </a:p>
          <a:p>
            <a:pPr marL="12700">
              <a:lnSpc>
                <a:spcPct val="100000"/>
              </a:lnSpc>
              <a:spcBef>
                <a:spcPts val="275"/>
              </a:spcBef>
            </a:pPr>
            <a:r>
              <a:rPr sz="1200" b="1" spc="-5" dirty="0">
                <a:latin typeface="Times New Roman"/>
                <a:cs typeface="Times New Roman"/>
              </a:rPr>
              <a:t>Vast Audiences </a:t>
            </a:r>
            <a:r>
              <a:rPr sz="1200" b="1" dirty="0">
                <a:latin typeface="Times New Roman"/>
                <a:cs typeface="Times New Roman"/>
              </a:rPr>
              <a:t>for your</a:t>
            </a:r>
            <a:r>
              <a:rPr sz="1200" b="1" spc="-15" dirty="0">
                <a:latin typeface="Times New Roman"/>
                <a:cs typeface="Times New Roman"/>
              </a:rPr>
              <a:t> </a:t>
            </a:r>
            <a:r>
              <a:rPr sz="1200" b="1" spc="-5" dirty="0">
                <a:latin typeface="Times New Roman"/>
                <a:cs typeface="Times New Roman"/>
              </a:rPr>
              <a:t>Video</a:t>
            </a:r>
            <a:endParaRPr sz="1200" dirty="0">
              <a:latin typeface="Times New Roman"/>
              <a:cs typeface="Times New Roman"/>
            </a:endParaRPr>
          </a:p>
          <a:p>
            <a:pPr>
              <a:lnSpc>
                <a:spcPct val="100000"/>
              </a:lnSpc>
              <a:spcBef>
                <a:spcPts val="50"/>
              </a:spcBef>
            </a:pPr>
            <a:endParaRPr sz="1350" dirty="0">
              <a:latin typeface="Times New Roman"/>
              <a:cs typeface="Times New Roman"/>
            </a:endParaRPr>
          </a:p>
          <a:p>
            <a:pPr marL="12700" marR="6985" algn="just">
              <a:lnSpc>
                <a:spcPts val="1380"/>
              </a:lnSpc>
              <a:spcBef>
                <a:spcPts val="5"/>
              </a:spcBef>
            </a:pPr>
            <a:r>
              <a:rPr sz="1200" spc="-5" dirty="0">
                <a:latin typeface="Times New Roman"/>
                <a:cs typeface="Times New Roman"/>
              </a:rPr>
              <a:t>The success </a:t>
            </a:r>
            <a:r>
              <a:rPr sz="1200" dirty="0">
                <a:latin typeface="Times New Roman"/>
                <a:cs typeface="Times New Roman"/>
              </a:rPr>
              <a:t>of </a:t>
            </a:r>
            <a:r>
              <a:rPr sz="1200" spc="-5" dirty="0">
                <a:latin typeface="Times New Roman"/>
                <a:cs typeface="Times New Roman"/>
              </a:rPr>
              <a:t>any business depend </a:t>
            </a:r>
            <a:r>
              <a:rPr sz="1200" dirty="0">
                <a:latin typeface="Times New Roman"/>
                <a:cs typeface="Times New Roman"/>
              </a:rPr>
              <a:t>upon its </a:t>
            </a:r>
            <a:r>
              <a:rPr sz="1200" spc="-5" dirty="0">
                <a:latin typeface="Times New Roman"/>
                <a:cs typeface="Times New Roman"/>
              </a:rPr>
              <a:t>visibility and youtube gives you that very much required  exposure with little </a:t>
            </a:r>
            <a:r>
              <a:rPr sz="1200" dirty="0">
                <a:latin typeface="Times New Roman"/>
                <a:cs typeface="Times New Roman"/>
              </a:rPr>
              <a:t>or no </a:t>
            </a:r>
            <a:r>
              <a:rPr sz="1200" spc="-5" dirty="0">
                <a:latin typeface="Times New Roman"/>
                <a:cs typeface="Times New Roman"/>
              </a:rPr>
              <a:t>effort at all. </a:t>
            </a:r>
            <a:r>
              <a:rPr sz="1200" spc="-10" dirty="0">
                <a:latin typeface="Times New Roman"/>
                <a:cs typeface="Times New Roman"/>
              </a:rPr>
              <a:t>It </a:t>
            </a:r>
            <a:r>
              <a:rPr sz="1200" dirty="0">
                <a:latin typeface="Times New Roman"/>
                <a:cs typeface="Times New Roman"/>
              </a:rPr>
              <a:t>is just the </a:t>
            </a:r>
            <a:r>
              <a:rPr sz="1200" spc="-5" dirty="0">
                <a:latin typeface="Times New Roman"/>
                <a:cs typeface="Times New Roman"/>
              </a:rPr>
              <a:t>matter </a:t>
            </a:r>
            <a:r>
              <a:rPr sz="1200" dirty="0">
                <a:latin typeface="Times New Roman"/>
                <a:cs typeface="Times New Roman"/>
              </a:rPr>
              <a:t>of </a:t>
            </a:r>
            <a:r>
              <a:rPr sz="1200" spc="-5" dirty="0">
                <a:latin typeface="Times New Roman"/>
                <a:cs typeface="Times New Roman"/>
              </a:rPr>
              <a:t>selection </a:t>
            </a:r>
            <a:r>
              <a:rPr sz="1200" dirty="0">
                <a:latin typeface="Times New Roman"/>
                <a:cs typeface="Times New Roman"/>
              </a:rPr>
              <a:t>of </a:t>
            </a:r>
            <a:r>
              <a:rPr sz="1200" spc="-5" dirty="0">
                <a:latin typeface="Times New Roman"/>
                <a:cs typeface="Times New Roman"/>
              </a:rPr>
              <a:t>uploading your video under right  place, under right category. </a:t>
            </a:r>
            <a:r>
              <a:rPr sz="1200" dirty="0">
                <a:latin typeface="Times New Roman"/>
                <a:cs typeface="Times New Roman"/>
              </a:rPr>
              <a:t>So it is </a:t>
            </a:r>
            <a:r>
              <a:rPr sz="1200" spc="-5" dirty="0">
                <a:latin typeface="Times New Roman"/>
                <a:cs typeface="Times New Roman"/>
              </a:rPr>
              <a:t>very easy and more likely </a:t>
            </a:r>
            <a:r>
              <a:rPr sz="1200" dirty="0">
                <a:latin typeface="Times New Roman"/>
                <a:cs typeface="Times New Roman"/>
              </a:rPr>
              <a:t>to </a:t>
            </a:r>
            <a:r>
              <a:rPr sz="1200" spc="-5" dirty="0">
                <a:latin typeface="Times New Roman"/>
                <a:cs typeface="Times New Roman"/>
              </a:rPr>
              <a:t>reach masses when you </a:t>
            </a:r>
            <a:r>
              <a:rPr sz="1200" dirty="0">
                <a:latin typeface="Times New Roman"/>
                <a:cs typeface="Times New Roman"/>
              </a:rPr>
              <a:t>use </a:t>
            </a:r>
            <a:r>
              <a:rPr sz="1200" spc="-5" dirty="0">
                <a:latin typeface="Times New Roman"/>
                <a:cs typeface="Times New Roman"/>
              </a:rPr>
              <a:t>youtube for  your videos, and hence chances </a:t>
            </a:r>
            <a:r>
              <a:rPr sz="1200" dirty="0">
                <a:latin typeface="Times New Roman"/>
                <a:cs typeface="Times New Roman"/>
              </a:rPr>
              <a:t>of </a:t>
            </a:r>
            <a:r>
              <a:rPr sz="1200" spc="-5" dirty="0">
                <a:latin typeface="Times New Roman"/>
                <a:cs typeface="Times New Roman"/>
              </a:rPr>
              <a:t>clever video </a:t>
            </a:r>
            <a:r>
              <a:rPr sz="1200" dirty="0">
                <a:latin typeface="Times New Roman"/>
                <a:cs typeface="Times New Roman"/>
              </a:rPr>
              <a:t>to </a:t>
            </a:r>
            <a:r>
              <a:rPr sz="1200" spc="-5" dirty="0">
                <a:latin typeface="Times New Roman"/>
                <a:cs typeface="Times New Roman"/>
              </a:rPr>
              <a:t>grab viewers’ attention and </a:t>
            </a:r>
            <a:r>
              <a:rPr sz="1200" spc="-10" dirty="0">
                <a:latin typeface="Times New Roman"/>
                <a:cs typeface="Times New Roman"/>
              </a:rPr>
              <a:t>go </a:t>
            </a:r>
            <a:r>
              <a:rPr sz="1200" spc="-5" dirty="0">
                <a:latin typeface="Times New Roman"/>
                <a:cs typeface="Times New Roman"/>
              </a:rPr>
              <a:t>viral, </a:t>
            </a:r>
            <a:r>
              <a:rPr sz="1200" dirty="0">
                <a:latin typeface="Times New Roman"/>
                <a:cs typeface="Times New Roman"/>
              </a:rPr>
              <a:t>is quite </a:t>
            </a:r>
            <a:r>
              <a:rPr sz="1200" spc="-5" dirty="0">
                <a:latin typeface="Times New Roman"/>
                <a:cs typeface="Times New Roman"/>
              </a:rPr>
              <a:t>high </a:t>
            </a:r>
            <a:r>
              <a:rPr sz="1200" dirty="0">
                <a:latin typeface="Times New Roman"/>
                <a:cs typeface="Times New Roman"/>
              </a:rPr>
              <a:t>on  </a:t>
            </a:r>
            <a:r>
              <a:rPr sz="1200" spc="-5" dirty="0">
                <a:latin typeface="Times New Roman"/>
                <a:cs typeface="Times New Roman"/>
              </a:rPr>
              <a:t>youtube, when self-hosted videos(websites). Anybody can embed videos </a:t>
            </a:r>
            <a:r>
              <a:rPr sz="1200" dirty="0">
                <a:latin typeface="Times New Roman"/>
                <a:cs typeface="Times New Roman"/>
              </a:rPr>
              <a:t>on </a:t>
            </a:r>
            <a:r>
              <a:rPr sz="1200" spc="-5" dirty="0">
                <a:latin typeface="Times New Roman"/>
                <a:cs typeface="Times New Roman"/>
              </a:rPr>
              <a:t>their websites, blogs etc. and </a:t>
            </a:r>
            <a:r>
              <a:rPr sz="1200" dirty="0">
                <a:latin typeface="Times New Roman"/>
                <a:cs typeface="Times New Roman"/>
              </a:rPr>
              <a:t>if  </a:t>
            </a:r>
            <a:r>
              <a:rPr sz="1200" spc="-5" dirty="0">
                <a:latin typeface="Times New Roman"/>
                <a:cs typeface="Times New Roman"/>
              </a:rPr>
              <a:t>good, your video will also </a:t>
            </a:r>
            <a:r>
              <a:rPr sz="1200" dirty="0">
                <a:latin typeface="Times New Roman"/>
                <a:cs typeface="Times New Roman"/>
              </a:rPr>
              <a:t>be </a:t>
            </a:r>
            <a:r>
              <a:rPr sz="1200" spc="-5" dirty="0">
                <a:latin typeface="Times New Roman"/>
                <a:cs typeface="Times New Roman"/>
              </a:rPr>
              <a:t>approachable from </a:t>
            </a:r>
            <a:r>
              <a:rPr sz="1200" dirty="0">
                <a:latin typeface="Times New Roman"/>
                <a:cs typeface="Times New Roman"/>
              </a:rPr>
              <a:t>outside of </a:t>
            </a:r>
            <a:r>
              <a:rPr sz="1200" spc="-5" dirty="0">
                <a:latin typeface="Times New Roman"/>
                <a:cs typeface="Times New Roman"/>
              </a:rPr>
              <a:t>youtube. </a:t>
            </a:r>
            <a:r>
              <a:rPr sz="1200" spc="-10" dirty="0">
                <a:latin typeface="Times New Roman"/>
                <a:cs typeface="Times New Roman"/>
              </a:rPr>
              <a:t>In </a:t>
            </a:r>
            <a:r>
              <a:rPr sz="1200" spc="-5" dirty="0">
                <a:latin typeface="Times New Roman"/>
                <a:cs typeface="Times New Roman"/>
              </a:rPr>
              <a:t>case you want your video </a:t>
            </a:r>
            <a:r>
              <a:rPr sz="1200" dirty="0">
                <a:latin typeface="Times New Roman"/>
                <a:cs typeface="Times New Roman"/>
              </a:rPr>
              <a:t>to be  </a:t>
            </a:r>
            <a:r>
              <a:rPr sz="1200" spc="-5" dirty="0">
                <a:latin typeface="Times New Roman"/>
                <a:cs typeface="Times New Roman"/>
              </a:rPr>
              <a:t>viewed </a:t>
            </a:r>
            <a:r>
              <a:rPr sz="1200" dirty="0">
                <a:latin typeface="Times New Roman"/>
                <a:cs typeface="Times New Roman"/>
              </a:rPr>
              <a:t>by </a:t>
            </a:r>
            <a:r>
              <a:rPr sz="1200" spc="-5" dirty="0">
                <a:latin typeface="Times New Roman"/>
                <a:cs typeface="Times New Roman"/>
              </a:rPr>
              <a:t>selected number </a:t>
            </a:r>
            <a:r>
              <a:rPr sz="1200" dirty="0">
                <a:latin typeface="Times New Roman"/>
                <a:cs typeface="Times New Roman"/>
              </a:rPr>
              <a:t>of </a:t>
            </a:r>
            <a:r>
              <a:rPr sz="1200" spc="-5" dirty="0">
                <a:latin typeface="Times New Roman"/>
                <a:cs typeface="Times New Roman"/>
              </a:rPr>
              <a:t>people. You can </a:t>
            </a:r>
            <a:r>
              <a:rPr sz="1200" dirty="0">
                <a:latin typeface="Times New Roman"/>
                <a:cs typeface="Times New Roman"/>
              </a:rPr>
              <a:t>do </a:t>
            </a:r>
            <a:r>
              <a:rPr sz="1200" spc="-5" dirty="0">
                <a:latin typeface="Times New Roman"/>
                <a:cs typeface="Times New Roman"/>
              </a:rPr>
              <a:t>that </a:t>
            </a:r>
            <a:r>
              <a:rPr sz="1200" dirty="0">
                <a:latin typeface="Times New Roman"/>
                <a:cs typeface="Times New Roman"/>
              </a:rPr>
              <a:t>by </a:t>
            </a:r>
            <a:r>
              <a:rPr sz="1200" spc="-5" dirty="0">
                <a:latin typeface="Times New Roman"/>
                <a:cs typeface="Times New Roman"/>
              </a:rPr>
              <a:t>making </a:t>
            </a:r>
            <a:r>
              <a:rPr sz="1200" dirty="0">
                <a:latin typeface="Times New Roman"/>
                <a:cs typeface="Times New Roman"/>
              </a:rPr>
              <a:t>it</a:t>
            </a:r>
            <a:r>
              <a:rPr sz="1200" spc="60" dirty="0">
                <a:latin typeface="Times New Roman"/>
                <a:cs typeface="Times New Roman"/>
              </a:rPr>
              <a:t> </a:t>
            </a:r>
            <a:r>
              <a:rPr sz="1200" spc="-5" dirty="0">
                <a:latin typeface="Times New Roman"/>
                <a:cs typeface="Times New Roman"/>
              </a:rPr>
              <a:t>private.</a:t>
            </a:r>
            <a:endParaRPr sz="1200" dirty="0">
              <a:latin typeface="Times New Roman"/>
              <a:cs typeface="Times New Roman"/>
            </a:endParaRPr>
          </a:p>
          <a:p>
            <a:pPr marL="12700" algn="just">
              <a:lnSpc>
                <a:spcPts val="1345"/>
              </a:lnSpc>
            </a:pPr>
            <a:r>
              <a:rPr sz="1200" b="1" dirty="0">
                <a:latin typeface="Times New Roman"/>
                <a:cs typeface="Times New Roman"/>
              </a:rPr>
              <a:t>Save </a:t>
            </a:r>
            <a:r>
              <a:rPr sz="1200" b="1" spc="-5" dirty="0">
                <a:latin typeface="Times New Roman"/>
                <a:cs typeface="Times New Roman"/>
              </a:rPr>
              <a:t>Dollars with Free Video</a:t>
            </a:r>
            <a:r>
              <a:rPr sz="1200" b="1" spc="10" dirty="0">
                <a:latin typeface="Times New Roman"/>
                <a:cs typeface="Times New Roman"/>
              </a:rPr>
              <a:t> </a:t>
            </a:r>
            <a:r>
              <a:rPr sz="1200" b="1" spc="-5" dirty="0">
                <a:latin typeface="Times New Roman"/>
                <a:cs typeface="Times New Roman"/>
              </a:rPr>
              <a:t>Hosting</a:t>
            </a:r>
            <a:endParaRPr sz="1200" dirty="0">
              <a:latin typeface="Times New Roman"/>
              <a:cs typeface="Times New Roman"/>
            </a:endParaRPr>
          </a:p>
          <a:p>
            <a:pPr marL="12700" marR="10160" algn="just">
              <a:lnSpc>
                <a:spcPts val="1380"/>
              </a:lnSpc>
              <a:spcBef>
                <a:spcPts val="840"/>
              </a:spcBef>
            </a:pPr>
            <a:r>
              <a:rPr sz="1200" spc="-10" dirty="0">
                <a:latin typeface="Times New Roman"/>
                <a:cs typeface="Times New Roman"/>
              </a:rPr>
              <a:t>If </a:t>
            </a:r>
            <a:r>
              <a:rPr sz="1200" spc="-5" dirty="0">
                <a:latin typeface="Times New Roman"/>
                <a:cs typeface="Times New Roman"/>
              </a:rPr>
              <a:t>you are planning </a:t>
            </a:r>
            <a:r>
              <a:rPr sz="1200" dirty="0">
                <a:latin typeface="Times New Roman"/>
                <a:cs typeface="Times New Roman"/>
              </a:rPr>
              <a:t>to host </a:t>
            </a:r>
            <a:r>
              <a:rPr sz="1200" spc="-5" dirty="0">
                <a:latin typeface="Times New Roman"/>
                <a:cs typeface="Times New Roman"/>
              </a:rPr>
              <a:t>your videos </a:t>
            </a:r>
            <a:r>
              <a:rPr sz="1200" dirty="0">
                <a:latin typeface="Times New Roman"/>
                <a:cs typeface="Times New Roman"/>
              </a:rPr>
              <a:t>on </a:t>
            </a:r>
            <a:r>
              <a:rPr sz="1200" spc="-5" dirty="0">
                <a:latin typeface="Times New Roman"/>
                <a:cs typeface="Times New Roman"/>
              </a:rPr>
              <a:t>your own video </a:t>
            </a:r>
            <a:r>
              <a:rPr sz="1200" dirty="0">
                <a:latin typeface="Times New Roman"/>
                <a:cs typeface="Times New Roman"/>
              </a:rPr>
              <a:t>hosting </a:t>
            </a:r>
            <a:r>
              <a:rPr sz="1200" spc="-5" dirty="0">
                <a:latin typeface="Times New Roman"/>
                <a:cs typeface="Times New Roman"/>
              </a:rPr>
              <a:t>server </a:t>
            </a:r>
            <a:r>
              <a:rPr sz="1200" dirty="0">
                <a:latin typeface="Times New Roman"/>
                <a:cs typeface="Times New Roman"/>
              </a:rPr>
              <a:t>or thinking </a:t>
            </a:r>
            <a:r>
              <a:rPr sz="1200" spc="-5" dirty="0">
                <a:latin typeface="Times New Roman"/>
                <a:cs typeface="Times New Roman"/>
              </a:rPr>
              <a:t>about getting licence  from </a:t>
            </a:r>
            <a:r>
              <a:rPr sz="1200" dirty="0">
                <a:latin typeface="Times New Roman"/>
                <a:cs typeface="Times New Roman"/>
              </a:rPr>
              <a:t>a </a:t>
            </a:r>
            <a:r>
              <a:rPr sz="1200" spc="-5" dirty="0">
                <a:latin typeface="Times New Roman"/>
                <a:cs typeface="Times New Roman"/>
              </a:rPr>
              <a:t>video platform then you have </a:t>
            </a:r>
            <a:r>
              <a:rPr sz="1200" dirty="0">
                <a:latin typeface="Times New Roman"/>
                <a:cs typeface="Times New Roman"/>
              </a:rPr>
              <a:t>to </a:t>
            </a:r>
            <a:r>
              <a:rPr sz="1200" spc="-5" dirty="0">
                <a:latin typeface="Times New Roman"/>
                <a:cs typeface="Times New Roman"/>
              </a:rPr>
              <a:t>take </a:t>
            </a:r>
            <a:r>
              <a:rPr sz="1200" dirty="0">
                <a:latin typeface="Times New Roman"/>
                <a:cs typeface="Times New Roman"/>
              </a:rPr>
              <a:t>in </a:t>
            </a:r>
            <a:r>
              <a:rPr sz="1200" spc="-5" dirty="0">
                <a:latin typeface="Times New Roman"/>
                <a:cs typeface="Times New Roman"/>
              </a:rPr>
              <a:t>account, </a:t>
            </a:r>
            <a:r>
              <a:rPr sz="1200" dirty="0">
                <a:latin typeface="Times New Roman"/>
                <a:cs typeface="Times New Roman"/>
              </a:rPr>
              <a:t>this </a:t>
            </a:r>
            <a:r>
              <a:rPr sz="1200" spc="-5" dirty="0">
                <a:latin typeface="Times New Roman"/>
                <a:cs typeface="Times New Roman"/>
              </a:rPr>
              <a:t>extra burden </a:t>
            </a:r>
            <a:r>
              <a:rPr sz="1200" dirty="0">
                <a:latin typeface="Times New Roman"/>
                <a:cs typeface="Times New Roman"/>
              </a:rPr>
              <a:t>of </a:t>
            </a:r>
            <a:r>
              <a:rPr sz="1200" spc="-5" dirty="0">
                <a:latin typeface="Times New Roman"/>
                <a:cs typeface="Times New Roman"/>
              </a:rPr>
              <a:t>dollars </a:t>
            </a:r>
            <a:r>
              <a:rPr sz="1200" dirty="0">
                <a:latin typeface="Times New Roman"/>
                <a:cs typeface="Times New Roman"/>
              </a:rPr>
              <a:t>on </a:t>
            </a:r>
            <a:r>
              <a:rPr sz="1200" spc="-5" dirty="0">
                <a:latin typeface="Times New Roman"/>
                <a:cs typeface="Times New Roman"/>
              </a:rPr>
              <a:t>your wallet. Though  Google </a:t>
            </a:r>
            <a:r>
              <a:rPr sz="1200" dirty="0">
                <a:latin typeface="Times New Roman"/>
                <a:cs typeface="Times New Roman"/>
              </a:rPr>
              <a:t>don’t </a:t>
            </a:r>
            <a:r>
              <a:rPr sz="1200" spc="-5" dirty="0">
                <a:latin typeface="Times New Roman"/>
                <a:cs typeface="Times New Roman"/>
              </a:rPr>
              <a:t>promote commercial video sharing </a:t>
            </a:r>
            <a:r>
              <a:rPr sz="1200" dirty="0">
                <a:latin typeface="Times New Roman"/>
                <a:cs typeface="Times New Roman"/>
              </a:rPr>
              <a:t>but </a:t>
            </a:r>
            <a:r>
              <a:rPr sz="1200" spc="-5" dirty="0">
                <a:latin typeface="Times New Roman"/>
                <a:cs typeface="Times New Roman"/>
              </a:rPr>
              <a:t>has </a:t>
            </a:r>
            <a:r>
              <a:rPr sz="1200" dirty="0">
                <a:latin typeface="Times New Roman"/>
                <a:cs typeface="Times New Roman"/>
              </a:rPr>
              <a:t>now </a:t>
            </a:r>
            <a:r>
              <a:rPr sz="1200" spc="-5" dirty="0">
                <a:latin typeface="Times New Roman"/>
                <a:cs typeface="Times New Roman"/>
              </a:rPr>
              <a:t>made an amendment </a:t>
            </a:r>
            <a:r>
              <a:rPr sz="1200" dirty="0">
                <a:latin typeface="Times New Roman"/>
                <a:cs typeface="Times New Roman"/>
              </a:rPr>
              <a:t>in the </a:t>
            </a:r>
            <a:r>
              <a:rPr sz="1200" spc="-5" dirty="0">
                <a:latin typeface="Times New Roman"/>
                <a:cs typeface="Times New Roman"/>
              </a:rPr>
              <a:t>terms and  conditions for </a:t>
            </a:r>
            <a:r>
              <a:rPr sz="1200" b="1" spc="-5" dirty="0">
                <a:latin typeface="Times New Roman"/>
                <a:cs typeface="Times New Roman"/>
              </a:rPr>
              <a:t>sharing original contents </a:t>
            </a:r>
            <a:r>
              <a:rPr sz="1200" b="1" dirty="0">
                <a:latin typeface="Times New Roman"/>
                <a:cs typeface="Times New Roman"/>
              </a:rPr>
              <a:t>of </a:t>
            </a:r>
            <a:r>
              <a:rPr sz="1200" b="1" spc="-5" dirty="0">
                <a:latin typeface="Times New Roman"/>
                <a:cs typeface="Times New Roman"/>
              </a:rPr>
              <a:t>brands</a:t>
            </a:r>
            <a:r>
              <a:rPr sz="1200" spc="-5" dirty="0">
                <a:latin typeface="Times New Roman"/>
                <a:cs typeface="Times New Roman"/>
              </a:rPr>
              <a:t>. </a:t>
            </a:r>
            <a:r>
              <a:rPr sz="1200" spc="-10" dirty="0">
                <a:latin typeface="Times New Roman"/>
                <a:cs typeface="Times New Roman"/>
              </a:rPr>
              <a:t>It </a:t>
            </a:r>
            <a:r>
              <a:rPr sz="1200" dirty="0">
                <a:latin typeface="Times New Roman"/>
                <a:cs typeface="Times New Roman"/>
              </a:rPr>
              <a:t>is one time </a:t>
            </a:r>
            <a:r>
              <a:rPr sz="1200" spc="-5" dirty="0">
                <a:latin typeface="Times New Roman"/>
                <a:cs typeface="Times New Roman"/>
              </a:rPr>
              <a:t>investment and you would </a:t>
            </a:r>
            <a:r>
              <a:rPr sz="1200" dirty="0">
                <a:latin typeface="Times New Roman"/>
                <a:cs typeface="Times New Roman"/>
              </a:rPr>
              <a:t>be </a:t>
            </a:r>
            <a:r>
              <a:rPr sz="1200" spc="-5" dirty="0">
                <a:latin typeface="Times New Roman"/>
                <a:cs typeface="Times New Roman"/>
              </a:rPr>
              <a:t>happy </a:t>
            </a:r>
            <a:r>
              <a:rPr sz="1200" dirty="0">
                <a:latin typeface="Times New Roman"/>
                <a:cs typeface="Times New Roman"/>
              </a:rPr>
              <a:t>to  </a:t>
            </a:r>
            <a:r>
              <a:rPr sz="1200" spc="-5" dirty="0">
                <a:latin typeface="Times New Roman"/>
                <a:cs typeface="Times New Roman"/>
              </a:rPr>
              <a:t>upload your content </a:t>
            </a:r>
            <a:r>
              <a:rPr sz="1200" dirty="0">
                <a:latin typeface="Times New Roman"/>
                <a:cs typeface="Times New Roman"/>
              </a:rPr>
              <a:t>on </a:t>
            </a:r>
            <a:r>
              <a:rPr sz="1200" spc="-5" dirty="0">
                <a:latin typeface="Times New Roman"/>
                <a:cs typeface="Times New Roman"/>
              </a:rPr>
              <a:t>YouTube as you are </a:t>
            </a:r>
            <a:r>
              <a:rPr sz="1200" dirty="0">
                <a:latin typeface="Times New Roman"/>
                <a:cs typeface="Times New Roman"/>
              </a:rPr>
              <a:t>still </a:t>
            </a:r>
            <a:r>
              <a:rPr sz="1200" spc="-5" dirty="0">
                <a:latin typeface="Times New Roman"/>
                <a:cs typeface="Times New Roman"/>
              </a:rPr>
              <a:t>saving </a:t>
            </a:r>
            <a:r>
              <a:rPr sz="1200" dirty="0">
                <a:latin typeface="Times New Roman"/>
                <a:cs typeface="Times New Roman"/>
              </a:rPr>
              <a:t>the </a:t>
            </a:r>
            <a:r>
              <a:rPr sz="1200" spc="-5" dirty="0">
                <a:latin typeface="Times New Roman"/>
                <a:cs typeface="Times New Roman"/>
              </a:rPr>
              <a:t>additional design and functional costs. Hence, </a:t>
            </a:r>
            <a:r>
              <a:rPr sz="1200" dirty="0">
                <a:latin typeface="Times New Roman"/>
                <a:cs typeface="Times New Roman"/>
              </a:rPr>
              <a:t>if  </a:t>
            </a:r>
            <a:r>
              <a:rPr sz="1200" spc="-5" dirty="0">
                <a:latin typeface="Times New Roman"/>
                <a:cs typeface="Times New Roman"/>
              </a:rPr>
              <a:t>you compare </a:t>
            </a:r>
            <a:r>
              <a:rPr sz="1200" dirty="0">
                <a:latin typeface="Times New Roman"/>
                <a:cs typeface="Times New Roman"/>
              </a:rPr>
              <a:t>the </a:t>
            </a:r>
            <a:r>
              <a:rPr sz="1200" spc="-5" dirty="0">
                <a:latin typeface="Times New Roman"/>
                <a:cs typeface="Times New Roman"/>
              </a:rPr>
              <a:t>current cost for licences </a:t>
            </a:r>
            <a:r>
              <a:rPr sz="1200" dirty="0">
                <a:latin typeface="Times New Roman"/>
                <a:cs typeface="Times New Roman"/>
              </a:rPr>
              <a:t>of </a:t>
            </a:r>
            <a:r>
              <a:rPr sz="1200" spc="-5" dirty="0">
                <a:latin typeface="Times New Roman"/>
                <a:cs typeface="Times New Roman"/>
              </a:rPr>
              <a:t>video platform </a:t>
            </a:r>
            <a:r>
              <a:rPr sz="1200" b="1" spc="-5" dirty="0">
                <a:latin typeface="Times New Roman"/>
                <a:cs typeface="Times New Roman"/>
              </a:rPr>
              <a:t>YouTube brand channel </a:t>
            </a:r>
            <a:r>
              <a:rPr sz="1200" dirty="0">
                <a:latin typeface="Times New Roman"/>
                <a:cs typeface="Times New Roman"/>
              </a:rPr>
              <a:t>is a </a:t>
            </a:r>
            <a:r>
              <a:rPr sz="1200" spc="-5" dirty="0">
                <a:latin typeface="Times New Roman"/>
                <a:cs typeface="Times New Roman"/>
              </a:rPr>
              <a:t>smart</a:t>
            </a:r>
            <a:r>
              <a:rPr sz="1200" spc="130" dirty="0">
                <a:latin typeface="Times New Roman"/>
                <a:cs typeface="Times New Roman"/>
              </a:rPr>
              <a:t> </a:t>
            </a:r>
            <a:r>
              <a:rPr sz="1200" spc="-5" dirty="0">
                <a:latin typeface="Times New Roman"/>
                <a:cs typeface="Times New Roman"/>
              </a:rPr>
              <a:t>bet.</a:t>
            </a:r>
            <a:endParaRPr sz="1200" dirty="0">
              <a:latin typeface="Times New Roman"/>
              <a:cs typeface="Times New Roman"/>
            </a:endParaRPr>
          </a:p>
          <a:p>
            <a:pPr marL="12700">
              <a:lnSpc>
                <a:spcPct val="100000"/>
              </a:lnSpc>
              <a:spcBef>
                <a:spcPts val="680"/>
              </a:spcBef>
            </a:pPr>
            <a:r>
              <a:rPr sz="1600" b="1" u="heavy" spc="-5" dirty="0">
                <a:uFill>
                  <a:solidFill>
                    <a:srgbClr val="000000"/>
                  </a:solidFill>
                </a:uFill>
                <a:latin typeface="Times New Roman"/>
                <a:cs typeface="Times New Roman"/>
              </a:rPr>
              <a:t>8.4 </a:t>
            </a:r>
            <a:r>
              <a:rPr sz="1600" b="1" u="heavy" spc="-10" dirty="0">
                <a:uFill>
                  <a:solidFill>
                    <a:srgbClr val="000000"/>
                  </a:solidFill>
                </a:uFill>
                <a:latin typeface="Times New Roman"/>
                <a:cs typeface="Times New Roman"/>
              </a:rPr>
              <a:t>ODA </a:t>
            </a:r>
            <a:r>
              <a:rPr sz="1600" b="1" u="heavy" spc="-5" dirty="0">
                <a:uFill>
                  <a:solidFill>
                    <a:srgbClr val="000000"/>
                  </a:solidFill>
                </a:uFill>
                <a:latin typeface="Times New Roman"/>
                <a:cs typeface="Times New Roman"/>
              </a:rPr>
              <a:t>(Online Display</a:t>
            </a:r>
            <a:r>
              <a:rPr sz="1600" b="1" u="heavy" spc="25"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Ads):</a:t>
            </a:r>
            <a:endParaRPr sz="1600" dirty="0">
              <a:latin typeface="Times New Roman"/>
              <a:cs typeface="Times New Roman"/>
            </a:endParaRPr>
          </a:p>
          <a:p>
            <a:pPr marL="12700">
              <a:lnSpc>
                <a:spcPct val="100000"/>
              </a:lnSpc>
              <a:spcBef>
                <a:spcPts val="290"/>
              </a:spcBef>
            </a:pPr>
            <a:r>
              <a:rPr sz="1200" b="1" spc="-5" dirty="0">
                <a:latin typeface="Times New Roman"/>
                <a:cs typeface="Times New Roman"/>
              </a:rPr>
              <a:t>Display</a:t>
            </a:r>
            <a:r>
              <a:rPr sz="1200" b="1" spc="125" dirty="0">
                <a:latin typeface="Times New Roman"/>
                <a:cs typeface="Times New Roman"/>
              </a:rPr>
              <a:t> </a:t>
            </a:r>
            <a:r>
              <a:rPr sz="1200" b="1" spc="-5" dirty="0">
                <a:latin typeface="Times New Roman"/>
                <a:cs typeface="Times New Roman"/>
              </a:rPr>
              <a:t>advertising</a:t>
            </a:r>
            <a:r>
              <a:rPr sz="1200" b="1" spc="125" dirty="0">
                <a:latin typeface="Times New Roman"/>
                <a:cs typeface="Times New Roman"/>
              </a:rPr>
              <a:t> </a:t>
            </a:r>
            <a:r>
              <a:rPr sz="1200" dirty="0">
                <a:latin typeface="Times New Roman"/>
                <a:cs typeface="Times New Roman"/>
              </a:rPr>
              <a:t>is</a:t>
            </a:r>
            <a:r>
              <a:rPr sz="1200" spc="125" dirty="0">
                <a:latin typeface="Times New Roman"/>
                <a:cs typeface="Times New Roman"/>
              </a:rPr>
              <a:t> </a:t>
            </a:r>
            <a:r>
              <a:rPr sz="1200" dirty="0">
                <a:latin typeface="Times New Roman"/>
                <a:cs typeface="Times New Roman"/>
              </a:rPr>
              <a:t>a</a:t>
            </a:r>
            <a:r>
              <a:rPr sz="1200" spc="130" dirty="0">
                <a:latin typeface="Times New Roman"/>
                <a:cs typeface="Times New Roman"/>
              </a:rPr>
              <a:t> </a:t>
            </a:r>
            <a:r>
              <a:rPr sz="1200" spc="-5" dirty="0">
                <a:latin typeface="Times New Roman"/>
                <a:cs typeface="Times New Roman"/>
              </a:rPr>
              <a:t>type</a:t>
            </a:r>
            <a:r>
              <a:rPr sz="1200" spc="135" dirty="0">
                <a:latin typeface="Times New Roman"/>
                <a:cs typeface="Times New Roman"/>
              </a:rPr>
              <a:t> </a:t>
            </a:r>
            <a:r>
              <a:rPr sz="1200" dirty="0">
                <a:latin typeface="Times New Roman"/>
                <a:cs typeface="Times New Roman"/>
              </a:rPr>
              <a:t>of</a:t>
            </a:r>
            <a:r>
              <a:rPr sz="1200" spc="120" dirty="0">
                <a:latin typeface="Times New Roman"/>
                <a:cs typeface="Times New Roman"/>
              </a:rPr>
              <a:t> </a:t>
            </a:r>
            <a:r>
              <a:rPr lang="en-IN" sz="1200" spc="120" dirty="0">
                <a:latin typeface="Times New Roman"/>
                <a:cs typeface="Times New Roman"/>
              </a:rPr>
              <a:t>advertising </a:t>
            </a:r>
            <a:r>
              <a:rPr sz="1200" spc="-5" dirty="0">
                <a:latin typeface="Times New Roman"/>
                <a:cs typeface="Times New Roman"/>
              </a:rPr>
              <a:t>that</a:t>
            </a:r>
            <a:r>
              <a:rPr sz="1200" spc="125" dirty="0">
                <a:latin typeface="Times New Roman"/>
                <a:cs typeface="Times New Roman"/>
              </a:rPr>
              <a:t> </a:t>
            </a:r>
            <a:r>
              <a:rPr sz="1200" dirty="0">
                <a:latin typeface="Times New Roman"/>
                <a:cs typeface="Times New Roman"/>
              </a:rPr>
              <a:t>is</a:t>
            </a:r>
            <a:r>
              <a:rPr sz="1200" spc="130" dirty="0">
                <a:latin typeface="Times New Roman"/>
                <a:cs typeface="Times New Roman"/>
              </a:rPr>
              <a:t> </a:t>
            </a:r>
            <a:r>
              <a:rPr sz="1200" spc="-5" dirty="0">
                <a:latin typeface="Times New Roman"/>
                <a:cs typeface="Times New Roman"/>
              </a:rPr>
              <a:t>located</a:t>
            </a:r>
            <a:r>
              <a:rPr sz="1200" spc="135" dirty="0">
                <a:latin typeface="Times New Roman"/>
                <a:cs typeface="Times New Roman"/>
              </a:rPr>
              <a:t> </a:t>
            </a:r>
            <a:r>
              <a:rPr sz="1200" dirty="0">
                <a:latin typeface="Times New Roman"/>
                <a:cs typeface="Times New Roman"/>
              </a:rPr>
              <a:t>on</a:t>
            </a:r>
            <a:r>
              <a:rPr sz="1200" spc="125" dirty="0">
                <a:latin typeface="Times New Roman"/>
                <a:cs typeface="Times New Roman"/>
              </a:rPr>
              <a:t> </a:t>
            </a:r>
            <a:r>
              <a:rPr sz="1200" spc="-5" dirty="0">
                <a:latin typeface="Times New Roman"/>
                <a:cs typeface="Times New Roman"/>
              </a:rPr>
              <a:t>websites.</a:t>
            </a:r>
            <a:r>
              <a:rPr sz="1200" spc="135" dirty="0">
                <a:latin typeface="Times New Roman"/>
                <a:cs typeface="Times New Roman"/>
              </a:rPr>
              <a:t> </a:t>
            </a:r>
            <a:r>
              <a:rPr sz="1200" spc="-10" dirty="0">
                <a:latin typeface="Times New Roman"/>
                <a:cs typeface="Times New Roman"/>
              </a:rPr>
              <a:t>It</a:t>
            </a:r>
            <a:r>
              <a:rPr sz="1200" spc="155" dirty="0">
                <a:latin typeface="Times New Roman"/>
                <a:cs typeface="Times New Roman"/>
              </a:rPr>
              <a:t> </a:t>
            </a:r>
            <a:r>
              <a:rPr sz="1200" spc="-5" dirty="0">
                <a:latin typeface="Times New Roman"/>
                <a:cs typeface="Times New Roman"/>
              </a:rPr>
              <a:t>can</a:t>
            </a:r>
            <a:r>
              <a:rPr sz="1200" spc="125" dirty="0">
                <a:latin typeface="Times New Roman"/>
                <a:cs typeface="Times New Roman"/>
              </a:rPr>
              <a:t> </a:t>
            </a:r>
            <a:r>
              <a:rPr sz="1200" dirty="0">
                <a:latin typeface="Times New Roman"/>
                <a:cs typeface="Times New Roman"/>
              </a:rPr>
              <a:t>be</a:t>
            </a:r>
            <a:r>
              <a:rPr sz="1200" spc="130" dirty="0">
                <a:latin typeface="Times New Roman"/>
                <a:cs typeface="Times New Roman"/>
              </a:rPr>
              <a:t> </a:t>
            </a:r>
            <a:r>
              <a:rPr sz="1200" spc="-5" dirty="0">
                <a:latin typeface="Times New Roman"/>
                <a:cs typeface="Times New Roman"/>
              </a:rPr>
              <a:t>seen</a:t>
            </a:r>
            <a:r>
              <a:rPr sz="1200" spc="140" dirty="0">
                <a:latin typeface="Times New Roman"/>
                <a:cs typeface="Times New Roman"/>
              </a:rPr>
              <a:t> </a:t>
            </a:r>
            <a:r>
              <a:rPr sz="1200" dirty="0">
                <a:latin typeface="Times New Roman"/>
                <a:cs typeface="Times New Roman"/>
              </a:rPr>
              <a:t>in</a:t>
            </a:r>
            <a:r>
              <a:rPr sz="1200" spc="125" dirty="0">
                <a:latin typeface="Times New Roman"/>
                <a:cs typeface="Times New Roman"/>
              </a:rPr>
              <a:t> </a:t>
            </a:r>
            <a:r>
              <a:rPr sz="1200" dirty="0">
                <a:latin typeface="Times New Roman"/>
                <a:cs typeface="Times New Roman"/>
              </a:rPr>
              <a:t>a</a:t>
            </a:r>
            <a:r>
              <a:rPr sz="1200" spc="130" dirty="0">
                <a:latin typeface="Times New Roman"/>
                <a:cs typeface="Times New Roman"/>
              </a:rPr>
              <a:t> </a:t>
            </a:r>
            <a:r>
              <a:rPr sz="1200" spc="-5" dirty="0">
                <a:latin typeface="Times New Roman"/>
                <a:cs typeface="Times New Roman"/>
              </a:rPr>
              <a:t>wide</a:t>
            </a:r>
            <a:r>
              <a:rPr sz="1200" spc="120" dirty="0">
                <a:latin typeface="Times New Roman"/>
                <a:cs typeface="Times New Roman"/>
              </a:rPr>
              <a:t> </a:t>
            </a:r>
            <a:r>
              <a:rPr sz="1200" spc="-5" dirty="0">
                <a:latin typeface="Times New Roman"/>
                <a:cs typeface="Times New Roman"/>
              </a:rPr>
              <a:t>range</a:t>
            </a:r>
            <a:r>
              <a:rPr sz="1200" spc="145" dirty="0">
                <a:latin typeface="Times New Roman"/>
                <a:cs typeface="Times New Roman"/>
              </a:rPr>
              <a:t> </a:t>
            </a:r>
            <a:r>
              <a:rPr sz="1200" dirty="0">
                <a:latin typeface="Times New Roman"/>
                <a:cs typeface="Times New Roman"/>
              </a:rPr>
              <a:t>of</a:t>
            </a:r>
          </a:p>
          <a:p>
            <a:pPr marL="12700">
              <a:lnSpc>
                <a:spcPct val="100000"/>
              </a:lnSpc>
              <a:spcBef>
                <a:spcPts val="625"/>
              </a:spcBef>
            </a:pPr>
            <a:r>
              <a:rPr sz="1200" spc="-5" dirty="0">
                <a:latin typeface="Times New Roman"/>
                <a:cs typeface="Times New Roman"/>
              </a:rPr>
              <a:t>different formats  and  contains items such  as  texts, images,  flash,  video and  audio. The  main purpose </a:t>
            </a:r>
            <a:r>
              <a:rPr sz="1200" dirty="0">
                <a:latin typeface="Times New Roman"/>
                <a:cs typeface="Times New Roman"/>
              </a:rPr>
              <a:t>is</a:t>
            </a:r>
            <a:r>
              <a:rPr sz="1200" spc="55" dirty="0">
                <a:latin typeface="Times New Roman"/>
                <a:cs typeface="Times New Roman"/>
              </a:rPr>
              <a:t> </a:t>
            </a:r>
            <a:r>
              <a:rPr sz="1200" dirty="0">
                <a:latin typeface="Times New Roman"/>
                <a:cs typeface="Times New Roman"/>
              </a:rPr>
              <a:t>to</a:t>
            </a:r>
          </a:p>
          <a:p>
            <a:pPr marL="12700" marR="8890">
              <a:lnSpc>
                <a:spcPct val="143300"/>
              </a:lnSpc>
              <a:spcBef>
                <a:spcPts val="10"/>
              </a:spcBef>
            </a:pPr>
            <a:r>
              <a:rPr sz="1200" spc="-5" dirty="0">
                <a:latin typeface="Times New Roman"/>
                <a:cs typeface="Times New Roman"/>
              </a:rPr>
              <a:t>deliver general advertisements and brand messages </a:t>
            </a:r>
            <a:r>
              <a:rPr sz="1200" dirty="0">
                <a:latin typeface="Times New Roman"/>
                <a:cs typeface="Times New Roman"/>
              </a:rPr>
              <a:t>to the plus 40 </a:t>
            </a:r>
            <a:r>
              <a:rPr sz="1200" spc="-5" dirty="0">
                <a:latin typeface="Times New Roman"/>
                <a:cs typeface="Times New Roman"/>
              </a:rPr>
              <a:t>million people connected </a:t>
            </a:r>
            <a:r>
              <a:rPr sz="1200" dirty="0">
                <a:latin typeface="Times New Roman"/>
                <a:cs typeface="Times New Roman"/>
              </a:rPr>
              <a:t>to the </a:t>
            </a:r>
            <a:r>
              <a:rPr sz="1200" spc="-5" dirty="0">
                <a:latin typeface="Times New Roman"/>
                <a:cs typeface="Times New Roman"/>
              </a:rPr>
              <a:t>Internet  each </a:t>
            </a:r>
            <a:r>
              <a:rPr sz="1200" dirty="0">
                <a:latin typeface="Times New Roman"/>
                <a:cs typeface="Times New Roman"/>
              </a:rPr>
              <a:t>month.</a:t>
            </a:r>
          </a:p>
          <a:p>
            <a:pPr marL="12700" marR="6985" indent="53340">
              <a:lnSpc>
                <a:spcPct val="143300"/>
              </a:lnSpc>
              <a:spcBef>
                <a:spcPts val="615"/>
              </a:spcBef>
            </a:pPr>
            <a:r>
              <a:rPr sz="1200" spc="-10" dirty="0">
                <a:latin typeface="Times New Roman"/>
                <a:cs typeface="Times New Roman"/>
              </a:rPr>
              <a:t>It </a:t>
            </a:r>
            <a:r>
              <a:rPr sz="1200" dirty="0">
                <a:latin typeface="Times New Roman"/>
                <a:cs typeface="Times New Roman"/>
              </a:rPr>
              <a:t>is </a:t>
            </a:r>
            <a:r>
              <a:rPr sz="1200" spc="-5" dirty="0">
                <a:latin typeface="Times New Roman"/>
                <a:cs typeface="Times New Roman"/>
              </a:rPr>
              <a:t>important </a:t>
            </a:r>
            <a:r>
              <a:rPr sz="1200" dirty="0">
                <a:latin typeface="Times New Roman"/>
                <a:cs typeface="Times New Roman"/>
              </a:rPr>
              <a:t>to </a:t>
            </a:r>
            <a:r>
              <a:rPr sz="1200" spc="-5" dirty="0">
                <a:latin typeface="Times New Roman"/>
                <a:cs typeface="Times New Roman"/>
              </a:rPr>
              <a:t>choose </a:t>
            </a:r>
            <a:r>
              <a:rPr sz="1200" dirty="0">
                <a:latin typeface="Times New Roman"/>
                <a:cs typeface="Times New Roman"/>
              </a:rPr>
              <a:t>the </a:t>
            </a:r>
            <a:r>
              <a:rPr sz="1200" spc="-5" dirty="0">
                <a:latin typeface="Times New Roman"/>
                <a:cs typeface="Times New Roman"/>
              </a:rPr>
              <a:t>right format because </a:t>
            </a:r>
            <a:r>
              <a:rPr sz="1200" dirty="0">
                <a:latin typeface="Times New Roman"/>
                <a:cs typeface="Times New Roman"/>
              </a:rPr>
              <a:t>it </a:t>
            </a:r>
            <a:r>
              <a:rPr sz="1200" spc="-5" dirty="0">
                <a:latin typeface="Times New Roman"/>
                <a:cs typeface="Times New Roman"/>
              </a:rPr>
              <a:t>will help </a:t>
            </a:r>
            <a:r>
              <a:rPr sz="1200" dirty="0">
                <a:latin typeface="Times New Roman"/>
                <a:cs typeface="Times New Roman"/>
              </a:rPr>
              <a:t>to </a:t>
            </a:r>
            <a:r>
              <a:rPr sz="1200" spc="-5" dirty="0">
                <a:latin typeface="Times New Roman"/>
                <a:cs typeface="Times New Roman"/>
              </a:rPr>
              <a:t>make </a:t>
            </a:r>
            <a:r>
              <a:rPr sz="1200" dirty="0">
                <a:latin typeface="Times New Roman"/>
                <a:cs typeface="Times New Roman"/>
              </a:rPr>
              <a:t>the most of the </a:t>
            </a:r>
            <a:r>
              <a:rPr sz="1200" spc="-5" dirty="0">
                <a:latin typeface="Times New Roman"/>
                <a:cs typeface="Times New Roman"/>
              </a:rPr>
              <a:t>medium. </a:t>
            </a:r>
            <a:r>
              <a:rPr sz="1200" spc="-10" dirty="0">
                <a:latin typeface="Times New Roman"/>
                <a:cs typeface="Times New Roman"/>
              </a:rPr>
              <a:t>It </a:t>
            </a:r>
            <a:r>
              <a:rPr sz="1200" dirty="0">
                <a:latin typeface="Times New Roman"/>
                <a:cs typeface="Times New Roman"/>
              </a:rPr>
              <a:t>is </a:t>
            </a:r>
            <a:r>
              <a:rPr sz="1200" spc="-5" dirty="0">
                <a:latin typeface="Times New Roman"/>
                <a:cs typeface="Times New Roman"/>
              </a:rPr>
              <a:t>also  possible </a:t>
            </a:r>
            <a:r>
              <a:rPr sz="1200" dirty="0">
                <a:latin typeface="Times New Roman"/>
                <a:cs typeface="Times New Roman"/>
              </a:rPr>
              <a:t>to</a:t>
            </a:r>
            <a:r>
              <a:rPr sz="1200" spc="-5" dirty="0">
                <a:latin typeface="Times New Roman"/>
                <a:cs typeface="Times New Roman"/>
              </a:rPr>
              <a:t> add:</a:t>
            </a:r>
            <a:endParaRPr sz="1200" dirty="0">
              <a:latin typeface="Times New Roman"/>
              <a:cs typeface="Times New Roman"/>
            </a:endParaRPr>
          </a:p>
          <a:p>
            <a:pPr>
              <a:lnSpc>
                <a:spcPct val="100000"/>
              </a:lnSpc>
              <a:spcBef>
                <a:spcPts val="15"/>
              </a:spcBef>
            </a:pPr>
            <a:endParaRPr sz="1750" dirty="0">
              <a:latin typeface="Times New Roman"/>
              <a:cs typeface="Times New Roman"/>
            </a:endParaRPr>
          </a:p>
          <a:p>
            <a:pPr marL="469900" indent="-442595">
              <a:lnSpc>
                <a:spcPct val="100000"/>
              </a:lnSpc>
              <a:buSzPct val="83333"/>
              <a:buFont typeface="Symbol"/>
              <a:buChar char=""/>
              <a:tabLst>
                <a:tab pos="469265" algn="l"/>
                <a:tab pos="469900" algn="l"/>
              </a:tabLst>
            </a:pPr>
            <a:r>
              <a:rPr sz="1200" spc="-5" dirty="0">
                <a:latin typeface="Times New Roman"/>
                <a:cs typeface="Times New Roman"/>
              </a:rPr>
              <a:t>Video</a:t>
            </a:r>
            <a:endParaRPr sz="1200" dirty="0">
              <a:latin typeface="Times New Roman"/>
              <a:cs typeface="Times New Roman"/>
            </a:endParaRPr>
          </a:p>
          <a:p>
            <a:pPr marL="469900" indent="-442595">
              <a:lnSpc>
                <a:spcPct val="100000"/>
              </a:lnSpc>
              <a:spcBef>
                <a:spcPts val="755"/>
              </a:spcBef>
              <a:buSzPct val="83333"/>
              <a:buFont typeface="Symbol"/>
              <a:buChar char=""/>
              <a:tabLst>
                <a:tab pos="469265" algn="l"/>
                <a:tab pos="469900" algn="l"/>
              </a:tabLst>
            </a:pPr>
            <a:r>
              <a:rPr sz="1200" spc="-5" dirty="0">
                <a:latin typeface="Times New Roman"/>
                <a:cs typeface="Times New Roman"/>
              </a:rPr>
              <a:t>Expendables: flash files that expand when </a:t>
            </a:r>
            <a:r>
              <a:rPr sz="1200" dirty="0">
                <a:latin typeface="Times New Roman"/>
                <a:cs typeface="Times New Roman"/>
              </a:rPr>
              <a:t>the </a:t>
            </a:r>
            <a:r>
              <a:rPr sz="1200" spc="-5" dirty="0">
                <a:latin typeface="Times New Roman"/>
                <a:cs typeface="Times New Roman"/>
              </a:rPr>
              <a:t>user interacts </a:t>
            </a:r>
            <a:r>
              <a:rPr sz="1200" dirty="0">
                <a:latin typeface="Times New Roman"/>
                <a:cs typeface="Times New Roman"/>
              </a:rPr>
              <a:t>on mouse</a:t>
            </a:r>
            <a:r>
              <a:rPr sz="1200" spc="75" dirty="0">
                <a:latin typeface="Times New Roman"/>
                <a:cs typeface="Times New Roman"/>
              </a:rPr>
              <a:t> </a:t>
            </a:r>
            <a:r>
              <a:rPr sz="1200" spc="-5" dirty="0">
                <a:latin typeface="Times New Roman"/>
                <a:cs typeface="Times New Roman"/>
              </a:rPr>
              <a:t>over</a:t>
            </a:r>
            <a:endParaRPr sz="1200" dirty="0">
              <a:latin typeface="Times New Roman"/>
              <a:cs typeface="Times New Roman"/>
            </a:endParaRPr>
          </a:p>
          <a:p>
            <a:pPr marL="469900" indent="-442595">
              <a:lnSpc>
                <a:spcPct val="100000"/>
              </a:lnSpc>
              <a:spcBef>
                <a:spcPts val="745"/>
              </a:spcBef>
              <a:buSzPct val="83333"/>
              <a:buFont typeface="Symbol"/>
              <a:buChar char=""/>
              <a:tabLst>
                <a:tab pos="469265" algn="l"/>
                <a:tab pos="469900" algn="l"/>
              </a:tabLst>
            </a:pPr>
            <a:r>
              <a:rPr sz="1200" spc="-5" dirty="0">
                <a:latin typeface="Times New Roman"/>
                <a:cs typeface="Times New Roman"/>
              </a:rPr>
              <a:t>Overlays: ads that appear and that </a:t>
            </a:r>
            <a:r>
              <a:rPr sz="1200" dirty="0">
                <a:latin typeface="Times New Roman"/>
                <a:cs typeface="Times New Roman"/>
              </a:rPr>
              <a:t>it is </a:t>
            </a:r>
            <a:r>
              <a:rPr sz="1200" spc="-5" dirty="0">
                <a:latin typeface="Times New Roman"/>
                <a:cs typeface="Times New Roman"/>
              </a:rPr>
              <a:t>possible </a:t>
            </a:r>
            <a:r>
              <a:rPr sz="1200" dirty="0">
                <a:latin typeface="Times New Roman"/>
                <a:cs typeface="Times New Roman"/>
              </a:rPr>
              <a:t>to </a:t>
            </a:r>
            <a:r>
              <a:rPr sz="1200" spc="-5" dirty="0">
                <a:latin typeface="Times New Roman"/>
                <a:cs typeface="Times New Roman"/>
              </a:rPr>
              <a:t>remove clicking </a:t>
            </a:r>
            <a:r>
              <a:rPr sz="1200" dirty="0">
                <a:latin typeface="Times New Roman"/>
                <a:cs typeface="Times New Roman"/>
              </a:rPr>
              <a:t>a </a:t>
            </a:r>
            <a:r>
              <a:rPr sz="1200" spc="-5" dirty="0">
                <a:latin typeface="Times New Roman"/>
                <a:cs typeface="Times New Roman"/>
              </a:rPr>
              <a:t>close</a:t>
            </a:r>
            <a:r>
              <a:rPr sz="1200" spc="75" dirty="0">
                <a:latin typeface="Times New Roman"/>
                <a:cs typeface="Times New Roman"/>
              </a:rPr>
              <a:t> </a:t>
            </a:r>
            <a:r>
              <a:rPr sz="1200" dirty="0">
                <a:latin typeface="Times New Roman"/>
                <a:cs typeface="Times New Roman"/>
              </a:rPr>
              <a:t>button;</a:t>
            </a:r>
          </a:p>
          <a:p>
            <a:pPr marL="469900" indent="-442595">
              <a:lnSpc>
                <a:spcPct val="100000"/>
              </a:lnSpc>
              <a:spcBef>
                <a:spcPts val="755"/>
              </a:spcBef>
              <a:buSzPct val="83333"/>
              <a:buFont typeface="Symbol"/>
              <a:buChar char=""/>
              <a:tabLst>
                <a:tab pos="469265" algn="l"/>
                <a:tab pos="469900" algn="l"/>
              </a:tabLst>
            </a:pPr>
            <a:r>
              <a:rPr sz="1200" spc="-5" dirty="0">
                <a:latin typeface="Times New Roman"/>
                <a:cs typeface="Times New Roman"/>
              </a:rPr>
              <a:t>Sponsorship: including </a:t>
            </a:r>
            <a:r>
              <a:rPr sz="1200" dirty="0">
                <a:latin typeface="Times New Roman"/>
                <a:cs typeface="Times New Roman"/>
              </a:rPr>
              <a:t>a </a:t>
            </a:r>
            <a:r>
              <a:rPr sz="1200" spc="-5" dirty="0">
                <a:latin typeface="Times New Roman"/>
                <a:cs typeface="Times New Roman"/>
              </a:rPr>
              <a:t>logo </a:t>
            </a:r>
            <a:r>
              <a:rPr sz="1200" dirty="0">
                <a:latin typeface="Times New Roman"/>
                <a:cs typeface="Times New Roman"/>
              </a:rPr>
              <a:t>or </a:t>
            </a:r>
            <a:r>
              <a:rPr sz="1200" spc="-5" dirty="0">
                <a:latin typeface="Times New Roman"/>
                <a:cs typeface="Times New Roman"/>
              </a:rPr>
              <a:t>adding </a:t>
            </a:r>
            <a:r>
              <a:rPr sz="1200" dirty="0">
                <a:latin typeface="Times New Roman"/>
                <a:cs typeface="Times New Roman"/>
              </a:rPr>
              <a:t>a </a:t>
            </a:r>
            <a:r>
              <a:rPr sz="1200" spc="-5" dirty="0">
                <a:latin typeface="Times New Roman"/>
                <a:cs typeface="Times New Roman"/>
              </a:rPr>
              <a:t>brand </a:t>
            </a:r>
            <a:r>
              <a:rPr sz="1200" dirty="0">
                <a:latin typeface="Times New Roman"/>
                <a:cs typeface="Times New Roman"/>
              </a:rPr>
              <a:t>to the </a:t>
            </a:r>
            <a:r>
              <a:rPr sz="1200" spc="-5" dirty="0">
                <a:latin typeface="Times New Roman"/>
                <a:cs typeface="Times New Roman"/>
              </a:rPr>
              <a:t>design </a:t>
            </a:r>
            <a:r>
              <a:rPr sz="1200" dirty="0">
                <a:latin typeface="Times New Roman"/>
                <a:cs typeface="Times New Roman"/>
              </a:rPr>
              <a:t>of a </a:t>
            </a:r>
            <a:r>
              <a:rPr sz="1200" spc="-5" dirty="0">
                <a:latin typeface="Times New Roman"/>
                <a:cs typeface="Times New Roman"/>
              </a:rPr>
              <a:t>web</a:t>
            </a:r>
            <a:r>
              <a:rPr sz="1200" spc="50" dirty="0">
                <a:latin typeface="Times New Roman"/>
                <a:cs typeface="Times New Roman"/>
              </a:rPr>
              <a:t> </a:t>
            </a:r>
            <a:r>
              <a:rPr sz="1200" spc="-5" dirty="0">
                <a:latin typeface="Times New Roman"/>
                <a:cs typeface="Times New Roman"/>
              </a:rPr>
              <a:t>site.</a:t>
            </a:r>
            <a:endParaRPr sz="1200" dirty="0">
              <a:latin typeface="Times New Roman"/>
              <a:cs typeface="Times New Roman"/>
            </a:endParaRPr>
          </a:p>
          <a:p>
            <a:pPr marL="12700" marR="5080">
              <a:lnSpc>
                <a:spcPct val="144200"/>
              </a:lnSpc>
              <a:spcBef>
                <a:spcPts val="590"/>
              </a:spcBef>
            </a:pPr>
            <a:r>
              <a:rPr sz="1200" spc="-5" dirty="0">
                <a:latin typeface="Times New Roman"/>
                <a:cs typeface="Times New Roman"/>
              </a:rPr>
              <a:t>To help </a:t>
            </a:r>
            <a:r>
              <a:rPr sz="1200" dirty="0">
                <a:latin typeface="Times New Roman"/>
                <a:cs typeface="Times New Roman"/>
              </a:rPr>
              <a:t>to </a:t>
            </a:r>
            <a:r>
              <a:rPr sz="1200" spc="-5" dirty="0">
                <a:latin typeface="Times New Roman"/>
                <a:cs typeface="Times New Roman"/>
              </a:rPr>
              <a:t>better selecting </a:t>
            </a:r>
            <a:r>
              <a:rPr sz="1200" dirty="0">
                <a:latin typeface="Times New Roman"/>
                <a:cs typeface="Times New Roman"/>
              </a:rPr>
              <a:t>the </a:t>
            </a:r>
            <a:r>
              <a:rPr sz="1200" spc="-5" dirty="0">
                <a:latin typeface="Times New Roman"/>
                <a:cs typeface="Times New Roman"/>
              </a:rPr>
              <a:t>right format for type </a:t>
            </a:r>
            <a:r>
              <a:rPr sz="1200" dirty="0">
                <a:latin typeface="Times New Roman"/>
                <a:cs typeface="Times New Roman"/>
              </a:rPr>
              <a:t>of </a:t>
            </a:r>
            <a:r>
              <a:rPr sz="1200" spc="-5" dirty="0">
                <a:latin typeface="Times New Roman"/>
                <a:cs typeface="Times New Roman"/>
              </a:rPr>
              <a:t>ad, </a:t>
            </a:r>
            <a:r>
              <a:rPr lang="en-IN" sz="1200" spc="-5" dirty="0">
                <a:latin typeface="Times New Roman"/>
                <a:cs typeface="Times New Roman"/>
              </a:rPr>
              <a:t>Interactive Advertising Bureau </a:t>
            </a:r>
            <a:r>
              <a:rPr sz="1200" spc="-5" dirty="0">
                <a:latin typeface="Times New Roman"/>
                <a:cs typeface="Times New Roman"/>
              </a:rPr>
              <a:t>has realized </a:t>
            </a:r>
            <a:r>
              <a:rPr sz="1200" dirty="0">
                <a:latin typeface="Times New Roman"/>
                <a:cs typeface="Times New Roman"/>
              </a:rPr>
              <a:t>a  </a:t>
            </a:r>
            <a:r>
              <a:rPr sz="1200" spc="-5" dirty="0">
                <a:latin typeface="Times New Roman"/>
                <a:cs typeface="Times New Roman"/>
              </a:rPr>
              <a:t>Display Standard Ad Unit Portfolio that works as guideline that can </a:t>
            </a:r>
            <a:r>
              <a:rPr sz="1200" dirty="0">
                <a:latin typeface="Times New Roman"/>
                <a:cs typeface="Times New Roman"/>
              </a:rPr>
              <a:t>be </a:t>
            </a:r>
            <a:r>
              <a:rPr sz="1200" spc="-5" dirty="0">
                <a:latin typeface="Times New Roman"/>
                <a:cs typeface="Times New Roman"/>
              </a:rPr>
              <a:t>followed </a:t>
            </a:r>
            <a:r>
              <a:rPr sz="1200" dirty="0">
                <a:latin typeface="Times New Roman"/>
                <a:cs typeface="Times New Roman"/>
              </a:rPr>
              <a:t>by the</a:t>
            </a:r>
            <a:r>
              <a:rPr sz="1200" spc="114" dirty="0">
                <a:latin typeface="Times New Roman"/>
                <a:cs typeface="Times New Roman"/>
              </a:rPr>
              <a:t> </a:t>
            </a:r>
            <a:r>
              <a:rPr sz="1200" spc="-5" dirty="0">
                <a:latin typeface="Times New Roman"/>
                <a:cs typeface="Times New Roman"/>
              </a:rPr>
              <a:t>creative.</a:t>
            </a:r>
            <a:endParaRPr sz="1200" dirty="0">
              <a:latin typeface="Times New Roman"/>
              <a:cs typeface="Times New Roman"/>
            </a:endParaRPr>
          </a:p>
          <a:p>
            <a:pPr>
              <a:lnSpc>
                <a:spcPct val="100000"/>
              </a:lnSpc>
              <a:spcBef>
                <a:spcPts val="5"/>
              </a:spcBef>
            </a:pPr>
            <a:endParaRPr sz="1050" dirty="0">
              <a:latin typeface="Times New Roman"/>
              <a:cs typeface="Times New Roman"/>
            </a:endParaRPr>
          </a:p>
          <a:p>
            <a:pPr marL="12700">
              <a:lnSpc>
                <a:spcPct val="100000"/>
              </a:lnSpc>
            </a:pPr>
            <a:r>
              <a:rPr sz="1400" b="1" u="heavy" spc="-5" dirty="0">
                <a:uFill>
                  <a:solidFill>
                    <a:srgbClr val="000000"/>
                  </a:solidFill>
                </a:uFill>
                <a:latin typeface="Times New Roman"/>
                <a:cs typeface="Times New Roman"/>
              </a:rPr>
              <a:t>Standard</a:t>
            </a:r>
            <a:r>
              <a:rPr sz="1400" b="1" u="heavy" spc="-25" dirty="0">
                <a:uFill>
                  <a:solidFill>
                    <a:srgbClr val="000000"/>
                  </a:solidFill>
                </a:uFill>
                <a:latin typeface="Times New Roman"/>
                <a:cs typeface="Times New Roman"/>
              </a:rPr>
              <a:t> </a:t>
            </a:r>
            <a:r>
              <a:rPr sz="1400" b="1" u="heavy" dirty="0">
                <a:uFill>
                  <a:solidFill>
                    <a:srgbClr val="000000"/>
                  </a:solidFill>
                </a:uFill>
                <a:latin typeface="Times New Roman"/>
                <a:cs typeface="Times New Roman"/>
              </a:rPr>
              <a:t>size</a:t>
            </a:r>
            <a:endParaRPr sz="1400" dirty="0">
              <a:latin typeface="Times New Roman"/>
              <a:cs typeface="Times New Roman"/>
            </a:endParaRPr>
          </a:p>
          <a:p>
            <a:pPr marL="12700" marR="6350">
              <a:lnSpc>
                <a:spcPct val="143300"/>
              </a:lnSpc>
              <a:spcBef>
                <a:spcPts val="730"/>
              </a:spcBef>
            </a:pPr>
            <a:r>
              <a:rPr lang="en-IN" sz="1200" spc="-5" dirty="0">
                <a:latin typeface="Times New Roman"/>
                <a:cs typeface="Times New Roman"/>
              </a:rPr>
              <a:t>IAB </a:t>
            </a:r>
            <a:r>
              <a:rPr sz="1200" spc="-5" dirty="0">
                <a:latin typeface="Times New Roman"/>
                <a:cs typeface="Times New Roman"/>
              </a:rPr>
              <a:t>has also created </a:t>
            </a:r>
            <a:r>
              <a:rPr sz="1200" dirty="0">
                <a:latin typeface="Times New Roman"/>
                <a:cs typeface="Times New Roman"/>
              </a:rPr>
              <a:t>a </a:t>
            </a:r>
            <a:r>
              <a:rPr sz="1200" spc="-5" dirty="0">
                <a:latin typeface="Times New Roman"/>
                <a:cs typeface="Times New Roman"/>
              </a:rPr>
              <a:t>universal standard for display ad </a:t>
            </a:r>
            <a:r>
              <a:rPr sz="1200" dirty="0">
                <a:latin typeface="Times New Roman"/>
                <a:cs typeface="Times New Roman"/>
              </a:rPr>
              <a:t>sizes </a:t>
            </a:r>
            <a:r>
              <a:rPr sz="1200" spc="-5" dirty="0">
                <a:latin typeface="Times New Roman"/>
                <a:cs typeface="Times New Roman"/>
              </a:rPr>
              <a:t>Page text. There are four dimensions that have  been decided as universal and are</a:t>
            </a:r>
            <a:r>
              <a:rPr sz="1200" spc="45" dirty="0">
                <a:latin typeface="Times New Roman"/>
                <a:cs typeface="Times New Roman"/>
              </a:rPr>
              <a:t> </a:t>
            </a:r>
            <a:r>
              <a:rPr sz="1200" spc="-5" dirty="0">
                <a:latin typeface="Times New Roman"/>
                <a:cs typeface="Times New Roman"/>
              </a:rPr>
              <a:t>respectively:</a:t>
            </a:r>
            <a:endParaRPr sz="1200" dirty="0">
              <a:latin typeface="Times New Roman"/>
              <a:cs typeface="Times New Roman"/>
            </a:endParaRPr>
          </a:p>
          <a:p>
            <a:pPr>
              <a:lnSpc>
                <a:spcPct val="100000"/>
              </a:lnSpc>
              <a:spcBef>
                <a:spcPts val="15"/>
              </a:spcBef>
            </a:pPr>
            <a:endParaRPr sz="1750" dirty="0">
              <a:latin typeface="Times New Roman"/>
              <a:cs typeface="Times New Roman"/>
            </a:endParaRPr>
          </a:p>
          <a:p>
            <a:pPr marL="469900" indent="-442595">
              <a:lnSpc>
                <a:spcPct val="100000"/>
              </a:lnSpc>
              <a:buSzPct val="83333"/>
              <a:buFont typeface="Symbol"/>
              <a:buChar char=""/>
              <a:tabLst>
                <a:tab pos="469265" algn="l"/>
                <a:tab pos="469900" algn="l"/>
              </a:tabLst>
            </a:pPr>
            <a:r>
              <a:rPr sz="1200" spc="-5" dirty="0">
                <a:latin typeface="Times New Roman"/>
                <a:cs typeface="Times New Roman"/>
              </a:rPr>
              <a:t>Banner </a:t>
            </a:r>
            <a:r>
              <a:rPr sz="1200" dirty="0">
                <a:latin typeface="Times New Roman"/>
                <a:cs typeface="Times New Roman"/>
              </a:rPr>
              <a:t>728 x</a:t>
            </a:r>
            <a:r>
              <a:rPr sz="1200" spc="-5" dirty="0">
                <a:latin typeface="Times New Roman"/>
                <a:cs typeface="Times New Roman"/>
              </a:rPr>
              <a:t> </a:t>
            </a:r>
            <a:r>
              <a:rPr sz="1200" dirty="0">
                <a:latin typeface="Times New Roman"/>
                <a:cs typeface="Times New Roman"/>
              </a:rPr>
              <a:t>90</a:t>
            </a:r>
          </a:p>
          <a:p>
            <a:pPr marL="469900" indent="-442595">
              <a:lnSpc>
                <a:spcPct val="100000"/>
              </a:lnSpc>
              <a:spcBef>
                <a:spcPts val="755"/>
              </a:spcBef>
              <a:buSzPct val="83333"/>
              <a:buFont typeface="Symbol"/>
              <a:buChar char=""/>
              <a:tabLst>
                <a:tab pos="469265" algn="l"/>
                <a:tab pos="469900" algn="l"/>
              </a:tabLst>
            </a:pPr>
            <a:r>
              <a:rPr sz="1200" spc="-5" dirty="0">
                <a:latin typeface="Times New Roman"/>
                <a:cs typeface="Times New Roman"/>
              </a:rPr>
              <a:t>Rectangle </a:t>
            </a:r>
            <a:r>
              <a:rPr sz="1200" dirty="0">
                <a:latin typeface="Times New Roman"/>
                <a:cs typeface="Times New Roman"/>
              </a:rPr>
              <a:t>336 x</a:t>
            </a:r>
            <a:r>
              <a:rPr sz="1200" spc="-5" dirty="0">
                <a:latin typeface="Times New Roman"/>
                <a:cs typeface="Times New Roman"/>
              </a:rPr>
              <a:t> </a:t>
            </a:r>
            <a:r>
              <a:rPr sz="1200" dirty="0">
                <a:latin typeface="Times New Roman"/>
                <a:cs typeface="Times New Roman"/>
              </a:rPr>
              <a:t>280</a:t>
            </a:r>
          </a:p>
          <a:p>
            <a:pPr marL="469900" indent="-442595">
              <a:lnSpc>
                <a:spcPct val="100000"/>
              </a:lnSpc>
              <a:spcBef>
                <a:spcPts val="745"/>
              </a:spcBef>
              <a:buSzPct val="83333"/>
              <a:buFont typeface="Symbol"/>
              <a:buChar char=""/>
              <a:tabLst>
                <a:tab pos="469265" algn="l"/>
                <a:tab pos="469900" algn="l"/>
              </a:tabLst>
            </a:pPr>
            <a:r>
              <a:rPr sz="1200" spc="-5" dirty="0">
                <a:latin typeface="Times New Roman"/>
                <a:cs typeface="Times New Roman"/>
              </a:rPr>
              <a:t>Skyscraper </a:t>
            </a:r>
            <a:r>
              <a:rPr sz="1200" dirty="0">
                <a:latin typeface="Times New Roman"/>
                <a:cs typeface="Times New Roman"/>
              </a:rPr>
              <a:t>160 x</a:t>
            </a:r>
            <a:r>
              <a:rPr sz="1200" spc="5" dirty="0">
                <a:latin typeface="Times New Roman"/>
                <a:cs typeface="Times New Roman"/>
              </a:rPr>
              <a:t> </a:t>
            </a:r>
            <a:r>
              <a:rPr sz="1200" dirty="0">
                <a:latin typeface="Times New Roman"/>
                <a:cs typeface="Times New Roman"/>
              </a:rPr>
              <a:t>600</a:t>
            </a:r>
          </a:p>
          <a:p>
            <a:pPr marL="469900" indent="-442595">
              <a:lnSpc>
                <a:spcPct val="100000"/>
              </a:lnSpc>
              <a:spcBef>
                <a:spcPts val="755"/>
              </a:spcBef>
              <a:buSzPct val="83333"/>
              <a:buFont typeface="Symbol"/>
              <a:buChar char=""/>
              <a:tabLst>
                <a:tab pos="469265" algn="l"/>
                <a:tab pos="469900" algn="l"/>
              </a:tabLst>
            </a:pPr>
            <a:r>
              <a:rPr sz="1200" spc="-5" dirty="0">
                <a:latin typeface="Times New Roman"/>
                <a:cs typeface="Times New Roman"/>
              </a:rPr>
              <a:t>Square </a:t>
            </a:r>
            <a:r>
              <a:rPr sz="1200" dirty="0">
                <a:latin typeface="Times New Roman"/>
                <a:cs typeface="Times New Roman"/>
              </a:rPr>
              <a:t>250 x</a:t>
            </a:r>
            <a:r>
              <a:rPr sz="1200" spc="-5" dirty="0">
                <a:latin typeface="Times New Roman"/>
                <a:cs typeface="Times New Roman"/>
              </a:rPr>
              <a:t> </a:t>
            </a:r>
            <a:r>
              <a:rPr sz="1200" dirty="0">
                <a:latin typeface="Times New Roman"/>
                <a:cs typeface="Times New Roman"/>
              </a:rPr>
              <a:t>250</a:t>
            </a:r>
          </a:p>
        </p:txBody>
      </p:sp>
      <p:sp>
        <p:nvSpPr>
          <p:cNvPr id="3" name="object 3"/>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48</a:t>
            </a:fld>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2978150"/>
            <a:ext cx="6748145" cy="6714017"/>
          </a:xfrm>
          <a:prstGeom prst="rect">
            <a:avLst/>
          </a:prstGeom>
        </p:spPr>
        <p:txBody>
          <a:bodyPr vert="horz" wrap="square" lIns="0" tIns="12065" rIns="0" bIns="0" rtlCol="0">
            <a:spAutoFit/>
          </a:bodyPr>
          <a:lstStyle/>
          <a:p>
            <a:pPr marL="317500" lvl="1" indent="-304800" algn="just">
              <a:lnSpc>
                <a:spcPct val="100000"/>
              </a:lnSpc>
              <a:spcBef>
                <a:spcPts val="95"/>
              </a:spcBef>
              <a:buAutoNum type="arabicPeriod" startAt="5"/>
              <a:tabLst>
                <a:tab pos="317500" algn="l"/>
              </a:tabLst>
            </a:pPr>
            <a:r>
              <a:rPr sz="1600" b="1" u="heavy" spc="-5" dirty="0">
                <a:uFill>
                  <a:solidFill>
                    <a:srgbClr val="000000"/>
                  </a:solidFill>
                </a:uFill>
                <a:latin typeface="Times New Roman"/>
                <a:cs typeface="Times New Roman"/>
              </a:rPr>
              <a:t>MMT (Mobile</a:t>
            </a:r>
            <a:r>
              <a:rPr sz="1600" b="1" u="heavy" spc="-10"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Marketing):</a:t>
            </a:r>
            <a:endParaRPr sz="1600" dirty="0">
              <a:latin typeface="Times New Roman"/>
              <a:cs typeface="Times New Roman"/>
            </a:endParaRPr>
          </a:p>
          <a:p>
            <a:pPr marL="12700" marR="45720" algn="just">
              <a:lnSpc>
                <a:spcPts val="1380"/>
              </a:lnSpc>
              <a:spcBef>
                <a:spcPts val="965"/>
              </a:spcBef>
            </a:pPr>
            <a:r>
              <a:rPr sz="1200" b="1" spc="-5" dirty="0">
                <a:latin typeface="Times New Roman"/>
                <a:cs typeface="Times New Roman"/>
              </a:rPr>
              <a:t>Mobile marketing </a:t>
            </a:r>
            <a:r>
              <a:rPr sz="1200" dirty="0">
                <a:latin typeface="Times New Roman"/>
                <a:cs typeface="Times New Roman"/>
              </a:rPr>
              <a:t>is </a:t>
            </a:r>
            <a:r>
              <a:rPr sz="1200" spc="-5" dirty="0">
                <a:latin typeface="Times New Roman"/>
                <a:cs typeface="Times New Roman"/>
              </a:rPr>
              <a:t>marketing </a:t>
            </a:r>
            <a:r>
              <a:rPr sz="1200" dirty="0">
                <a:latin typeface="Times New Roman"/>
                <a:cs typeface="Times New Roman"/>
              </a:rPr>
              <a:t>on or </a:t>
            </a:r>
            <a:r>
              <a:rPr sz="1200" spc="-5" dirty="0">
                <a:latin typeface="Times New Roman"/>
                <a:cs typeface="Times New Roman"/>
              </a:rPr>
              <a:t>with </a:t>
            </a:r>
            <a:r>
              <a:rPr sz="1200" dirty="0">
                <a:latin typeface="Times New Roman"/>
                <a:cs typeface="Times New Roman"/>
              </a:rPr>
              <a:t>a mobile </a:t>
            </a:r>
            <a:r>
              <a:rPr sz="1200" spc="-5" dirty="0">
                <a:latin typeface="Times New Roman"/>
                <a:cs typeface="Times New Roman"/>
              </a:rPr>
              <a:t>device, such as </a:t>
            </a:r>
            <a:r>
              <a:rPr sz="1200" dirty="0">
                <a:latin typeface="Times New Roman"/>
                <a:cs typeface="Times New Roman"/>
              </a:rPr>
              <a:t>a</a:t>
            </a:r>
            <a:r>
              <a:rPr lang="en-IN" sz="1200" spc="-5" dirty="0">
                <a:latin typeface="Times New Roman"/>
                <a:cs typeface="Times New Roman"/>
              </a:rPr>
              <a:t> </a:t>
            </a:r>
            <a:r>
              <a:rPr sz="1200" dirty="0">
                <a:latin typeface="Times New Roman"/>
                <a:cs typeface="Times New Roman"/>
              </a:rPr>
              <a:t>Mobile </a:t>
            </a:r>
            <a:r>
              <a:rPr sz="1200" spc="-5" dirty="0">
                <a:latin typeface="Times New Roman"/>
                <a:cs typeface="Times New Roman"/>
              </a:rPr>
              <a:t>marketing can  plague customers with </a:t>
            </a:r>
            <a:r>
              <a:rPr sz="1200" dirty="0">
                <a:latin typeface="Times New Roman"/>
                <a:cs typeface="Times New Roman"/>
              </a:rPr>
              <a:t>time </a:t>
            </a:r>
            <a:r>
              <a:rPr sz="1200" spc="-5" dirty="0">
                <a:latin typeface="Times New Roman"/>
                <a:cs typeface="Times New Roman"/>
              </a:rPr>
              <a:t>and location sensitive, personalized information that promotes goods, services  and ideas. </a:t>
            </a:r>
            <a:r>
              <a:rPr sz="1200" spc="-10" dirty="0">
                <a:latin typeface="Times New Roman"/>
                <a:cs typeface="Times New Roman"/>
              </a:rPr>
              <a:t>In </a:t>
            </a:r>
            <a:r>
              <a:rPr sz="1200" dirty="0">
                <a:latin typeface="Times New Roman"/>
                <a:cs typeface="Times New Roman"/>
              </a:rPr>
              <a:t>a </a:t>
            </a:r>
            <a:r>
              <a:rPr sz="1200" spc="-5" dirty="0">
                <a:latin typeface="Times New Roman"/>
                <a:cs typeface="Times New Roman"/>
              </a:rPr>
              <a:t>more theoretical manner, academic </a:t>
            </a:r>
            <a:r>
              <a:rPr lang="en-IN" sz="1200" spc="-5" dirty="0">
                <a:latin typeface="Times New Roman"/>
                <a:cs typeface="Times New Roman"/>
              </a:rPr>
              <a:t>Andreas Kaplan </a:t>
            </a:r>
            <a:r>
              <a:rPr sz="1200" spc="-5" dirty="0">
                <a:latin typeface="Times New Roman"/>
                <a:cs typeface="Times New Roman"/>
              </a:rPr>
              <a:t>defines mobile marketing as "any  marketing activity conducted through </a:t>
            </a:r>
            <a:r>
              <a:rPr sz="1200" dirty="0">
                <a:latin typeface="Times New Roman"/>
                <a:cs typeface="Times New Roman"/>
              </a:rPr>
              <a:t>a ubiquitous </a:t>
            </a:r>
            <a:r>
              <a:rPr sz="1200" spc="-5" dirty="0">
                <a:latin typeface="Times New Roman"/>
                <a:cs typeface="Times New Roman"/>
              </a:rPr>
              <a:t>network </a:t>
            </a:r>
            <a:r>
              <a:rPr sz="1200" dirty="0">
                <a:latin typeface="Times New Roman"/>
                <a:cs typeface="Times New Roman"/>
              </a:rPr>
              <a:t>to </a:t>
            </a:r>
            <a:r>
              <a:rPr sz="1200" spc="-5" dirty="0">
                <a:latin typeface="Times New Roman"/>
                <a:cs typeface="Times New Roman"/>
              </a:rPr>
              <a:t>which consumers are constantly connected  </a:t>
            </a:r>
            <a:r>
              <a:rPr sz="1200" dirty="0">
                <a:latin typeface="Times New Roman"/>
                <a:cs typeface="Times New Roman"/>
              </a:rPr>
              <a:t>using a </a:t>
            </a:r>
            <a:r>
              <a:rPr sz="1200" spc="-5" dirty="0">
                <a:latin typeface="Times New Roman"/>
                <a:cs typeface="Times New Roman"/>
              </a:rPr>
              <a:t>personal </a:t>
            </a:r>
            <a:r>
              <a:rPr sz="1200" dirty="0">
                <a:latin typeface="Times New Roman"/>
                <a:cs typeface="Times New Roman"/>
              </a:rPr>
              <a:t>mobile</a:t>
            </a:r>
            <a:r>
              <a:rPr sz="1200" spc="-15" dirty="0">
                <a:latin typeface="Times New Roman"/>
                <a:cs typeface="Times New Roman"/>
              </a:rPr>
              <a:t> </a:t>
            </a:r>
            <a:r>
              <a:rPr sz="1200" spc="-5" dirty="0">
                <a:latin typeface="Times New Roman"/>
                <a:cs typeface="Times New Roman"/>
              </a:rPr>
              <a:t>device".</a:t>
            </a:r>
            <a:endParaRPr sz="1200" dirty="0">
              <a:latin typeface="Times New Roman"/>
              <a:cs typeface="Times New Roman"/>
            </a:endParaRPr>
          </a:p>
          <a:p>
            <a:pPr marL="12700" marR="45720" algn="just">
              <a:lnSpc>
                <a:spcPts val="1380"/>
              </a:lnSpc>
            </a:pPr>
            <a:r>
              <a:rPr sz="1200" dirty="0">
                <a:latin typeface="Times New Roman"/>
                <a:cs typeface="Times New Roman"/>
              </a:rPr>
              <a:t>Mobile </a:t>
            </a:r>
            <a:r>
              <a:rPr sz="1200" spc="-5" dirty="0">
                <a:latin typeface="Times New Roman"/>
                <a:cs typeface="Times New Roman"/>
              </a:rPr>
              <a:t>marketing </a:t>
            </a:r>
            <a:r>
              <a:rPr sz="1200" dirty="0">
                <a:latin typeface="Times New Roman"/>
                <a:cs typeface="Times New Roman"/>
              </a:rPr>
              <a:t>via SMS </a:t>
            </a:r>
            <a:r>
              <a:rPr sz="1200" spc="-5" dirty="0">
                <a:latin typeface="Times New Roman"/>
                <a:cs typeface="Times New Roman"/>
              </a:rPr>
              <a:t>has expanded rapidly </a:t>
            </a:r>
            <a:r>
              <a:rPr sz="1200" dirty="0">
                <a:latin typeface="Times New Roman"/>
                <a:cs typeface="Times New Roman"/>
              </a:rPr>
              <a:t>in </a:t>
            </a:r>
            <a:r>
              <a:rPr sz="1200" spc="-5" dirty="0">
                <a:latin typeface="Times New Roman"/>
                <a:cs typeface="Times New Roman"/>
              </a:rPr>
              <a:t>Europe and Asia as </a:t>
            </a:r>
            <a:r>
              <a:rPr sz="1200" dirty="0">
                <a:latin typeface="Times New Roman"/>
                <a:cs typeface="Times New Roman"/>
              </a:rPr>
              <a:t>a </a:t>
            </a:r>
            <a:r>
              <a:rPr sz="1200" spc="-5" dirty="0">
                <a:latin typeface="Times New Roman"/>
                <a:cs typeface="Times New Roman"/>
              </a:rPr>
              <a:t>new channel </a:t>
            </a:r>
            <a:r>
              <a:rPr sz="1200" dirty="0">
                <a:latin typeface="Times New Roman"/>
                <a:cs typeface="Times New Roman"/>
              </a:rPr>
              <a:t>to </a:t>
            </a:r>
            <a:r>
              <a:rPr sz="1200" spc="-5" dirty="0">
                <a:latin typeface="Times New Roman"/>
                <a:cs typeface="Times New Roman"/>
              </a:rPr>
              <a:t>reach </a:t>
            </a:r>
            <a:r>
              <a:rPr sz="1200" dirty="0">
                <a:latin typeface="Times New Roman"/>
                <a:cs typeface="Times New Roman"/>
              </a:rPr>
              <a:t>the  </a:t>
            </a:r>
            <a:r>
              <a:rPr sz="1200" spc="-5" dirty="0">
                <a:latin typeface="Times New Roman"/>
                <a:cs typeface="Times New Roman"/>
              </a:rPr>
              <a:t>consumer. </a:t>
            </a:r>
            <a:r>
              <a:rPr sz="1200" dirty="0">
                <a:latin typeface="Times New Roman"/>
                <a:cs typeface="Times New Roman"/>
              </a:rPr>
              <a:t>SMS </a:t>
            </a:r>
            <a:r>
              <a:rPr sz="1200" spc="-5" dirty="0">
                <a:latin typeface="Times New Roman"/>
                <a:cs typeface="Times New Roman"/>
              </a:rPr>
              <a:t>initially received negative media coverage </a:t>
            </a:r>
            <a:r>
              <a:rPr sz="1200" dirty="0">
                <a:latin typeface="Times New Roman"/>
                <a:cs typeface="Times New Roman"/>
              </a:rPr>
              <a:t>in </a:t>
            </a:r>
            <a:r>
              <a:rPr sz="1200" spc="-5" dirty="0">
                <a:latin typeface="Times New Roman"/>
                <a:cs typeface="Times New Roman"/>
              </a:rPr>
              <a:t>many parts </a:t>
            </a:r>
            <a:r>
              <a:rPr sz="1200" dirty="0">
                <a:latin typeface="Times New Roman"/>
                <a:cs typeface="Times New Roman"/>
              </a:rPr>
              <a:t>of </a:t>
            </a:r>
            <a:r>
              <a:rPr sz="1200" spc="-5" dirty="0">
                <a:latin typeface="Times New Roman"/>
                <a:cs typeface="Times New Roman"/>
              </a:rPr>
              <a:t>Europe for being </a:t>
            </a:r>
            <a:r>
              <a:rPr sz="1200" dirty="0">
                <a:latin typeface="Times New Roman"/>
                <a:cs typeface="Times New Roman"/>
              </a:rPr>
              <a:t>a </a:t>
            </a:r>
            <a:r>
              <a:rPr sz="1200" spc="-5" dirty="0">
                <a:latin typeface="Times New Roman"/>
                <a:cs typeface="Times New Roman"/>
              </a:rPr>
              <a:t>new form </a:t>
            </a:r>
            <a:r>
              <a:rPr sz="1200" dirty="0">
                <a:latin typeface="Times New Roman"/>
                <a:cs typeface="Times New Roman"/>
              </a:rPr>
              <a:t>of  </a:t>
            </a:r>
            <a:r>
              <a:rPr sz="1200" spc="-5" dirty="0">
                <a:latin typeface="Times New Roman"/>
                <a:cs typeface="Times New Roman"/>
              </a:rPr>
              <a:t>spam as </a:t>
            </a:r>
            <a:r>
              <a:rPr sz="1200" dirty="0">
                <a:latin typeface="Times New Roman"/>
                <a:cs typeface="Times New Roman"/>
              </a:rPr>
              <a:t>some </a:t>
            </a:r>
            <a:r>
              <a:rPr sz="1200" spc="-5" dirty="0">
                <a:latin typeface="Times New Roman"/>
                <a:cs typeface="Times New Roman"/>
              </a:rPr>
              <a:t>advertisers purchased </a:t>
            </a:r>
            <a:r>
              <a:rPr sz="1200" dirty="0">
                <a:latin typeface="Times New Roman"/>
                <a:cs typeface="Times New Roman"/>
              </a:rPr>
              <a:t>lists </a:t>
            </a:r>
            <a:r>
              <a:rPr sz="1200" spc="-5" dirty="0">
                <a:latin typeface="Times New Roman"/>
                <a:cs typeface="Times New Roman"/>
              </a:rPr>
              <a:t>and sent unsolicited content </a:t>
            </a:r>
            <a:r>
              <a:rPr sz="1200" dirty="0">
                <a:latin typeface="Times New Roman"/>
                <a:cs typeface="Times New Roman"/>
              </a:rPr>
              <a:t>to </a:t>
            </a:r>
            <a:r>
              <a:rPr sz="1200" spc="-5" dirty="0">
                <a:latin typeface="Times New Roman"/>
                <a:cs typeface="Times New Roman"/>
              </a:rPr>
              <a:t>consumer's phones; however, as  guidelines are </a:t>
            </a:r>
            <a:r>
              <a:rPr sz="1200" dirty="0">
                <a:latin typeface="Times New Roman"/>
                <a:cs typeface="Times New Roman"/>
              </a:rPr>
              <a:t>put in </a:t>
            </a:r>
            <a:r>
              <a:rPr sz="1200" spc="-5" dirty="0">
                <a:latin typeface="Times New Roman"/>
                <a:cs typeface="Times New Roman"/>
              </a:rPr>
              <a:t>place </a:t>
            </a:r>
            <a:r>
              <a:rPr sz="1200" dirty="0">
                <a:latin typeface="Times New Roman"/>
                <a:cs typeface="Times New Roman"/>
              </a:rPr>
              <a:t>by the mobile </a:t>
            </a:r>
            <a:r>
              <a:rPr sz="1200" spc="-5" dirty="0">
                <a:latin typeface="Times New Roman"/>
                <a:cs typeface="Times New Roman"/>
              </a:rPr>
              <a:t>operators, </a:t>
            </a:r>
            <a:r>
              <a:rPr sz="1200" dirty="0">
                <a:latin typeface="Times New Roman"/>
                <a:cs typeface="Times New Roman"/>
              </a:rPr>
              <a:t>SMS </a:t>
            </a:r>
            <a:r>
              <a:rPr sz="1200" spc="-5" dirty="0">
                <a:latin typeface="Times New Roman"/>
                <a:cs typeface="Times New Roman"/>
              </a:rPr>
              <a:t>has become </a:t>
            </a:r>
            <a:r>
              <a:rPr sz="1200" dirty="0">
                <a:latin typeface="Times New Roman"/>
                <a:cs typeface="Times New Roman"/>
              </a:rPr>
              <a:t>the most </a:t>
            </a:r>
            <a:r>
              <a:rPr sz="1200" spc="-5" dirty="0">
                <a:latin typeface="Times New Roman"/>
                <a:cs typeface="Times New Roman"/>
              </a:rPr>
              <a:t>popular branch </a:t>
            </a:r>
            <a:r>
              <a:rPr sz="1200" dirty="0">
                <a:latin typeface="Times New Roman"/>
                <a:cs typeface="Times New Roman"/>
              </a:rPr>
              <a:t>of the Mobile  </a:t>
            </a:r>
            <a:r>
              <a:rPr sz="1200" spc="-5" dirty="0">
                <a:latin typeface="Times New Roman"/>
                <a:cs typeface="Times New Roman"/>
              </a:rPr>
              <a:t>Marketing industry with several </a:t>
            </a:r>
            <a:r>
              <a:rPr sz="1200" dirty="0">
                <a:latin typeface="Times New Roman"/>
                <a:cs typeface="Times New Roman"/>
              </a:rPr>
              <a:t>100 </a:t>
            </a:r>
            <a:r>
              <a:rPr sz="1200" spc="-5" dirty="0">
                <a:latin typeface="Times New Roman"/>
                <a:cs typeface="Times New Roman"/>
              </a:rPr>
              <a:t>million advertising </a:t>
            </a:r>
            <a:r>
              <a:rPr sz="1200" dirty="0">
                <a:latin typeface="Times New Roman"/>
                <a:cs typeface="Times New Roman"/>
              </a:rPr>
              <a:t>SMS </a:t>
            </a:r>
            <a:r>
              <a:rPr sz="1200" spc="-5" dirty="0">
                <a:latin typeface="Times New Roman"/>
                <a:cs typeface="Times New Roman"/>
              </a:rPr>
              <a:t>sent </a:t>
            </a:r>
            <a:r>
              <a:rPr sz="1200" dirty="0">
                <a:latin typeface="Times New Roman"/>
                <a:cs typeface="Times New Roman"/>
              </a:rPr>
              <a:t>out </a:t>
            </a:r>
            <a:r>
              <a:rPr sz="1200" spc="-5" dirty="0">
                <a:latin typeface="Times New Roman"/>
                <a:cs typeface="Times New Roman"/>
              </a:rPr>
              <a:t>every</a:t>
            </a:r>
            <a:r>
              <a:rPr sz="1200" spc="45" dirty="0">
                <a:latin typeface="Times New Roman"/>
                <a:cs typeface="Times New Roman"/>
              </a:rPr>
              <a:t> </a:t>
            </a:r>
            <a:r>
              <a:rPr sz="1200" dirty="0">
                <a:latin typeface="Times New Roman"/>
                <a:cs typeface="Times New Roman"/>
              </a:rPr>
              <a:t>month.</a:t>
            </a:r>
          </a:p>
          <a:p>
            <a:pPr marL="411480" lvl="2" indent="-399415" algn="just">
              <a:lnSpc>
                <a:spcPct val="100000"/>
              </a:lnSpc>
              <a:spcBef>
                <a:spcPts val="555"/>
              </a:spcBef>
              <a:buAutoNum type="arabicPeriod"/>
              <a:tabLst>
                <a:tab pos="412115" algn="l"/>
              </a:tabLst>
            </a:pPr>
            <a:r>
              <a:rPr sz="1400" b="1" u="heavy" dirty="0">
                <a:solidFill>
                  <a:srgbClr val="242424"/>
                </a:solidFill>
                <a:uFill>
                  <a:solidFill>
                    <a:srgbClr val="242424"/>
                  </a:solidFill>
                </a:uFill>
                <a:latin typeface="Times New Roman"/>
                <a:cs typeface="Times New Roman"/>
              </a:rPr>
              <a:t>Ways </a:t>
            </a:r>
            <a:r>
              <a:rPr sz="1400" b="1" u="heavy" spc="-5" dirty="0">
                <a:solidFill>
                  <a:srgbClr val="242424"/>
                </a:solidFill>
                <a:uFill>
                  <a:solidFill>
                    <a:srgbClr val="242424"/>
                  </a:solidFill>
                </a:uFill>
                <a:latin typeface="Times New Roman"/>
                <a:cs typeface="Times New Roman"/>
              </a:rPr>
              <a:t>of mobile</a:t>
            </a:r>
            <a:r>
              <a:rPr sz="1400" b="1" u="heavy" spc="-30" dirty="0">
                <a:solidFill>
                  <a:srgbClr val="242424"/>
                </a:solidFill>
                <a:uFill>
                  <a:solidFill>
                    <a:srgbClr val="242424"/>
                  </a:solidFill>
                </a:uFill>
                <a:latin typeface="Times New Roman"/>
                <a:cs typeface="Times New Roman"/>
              </a:rPr>
              <a:t> </a:t>
            </a:r>
            <a:r>
              <a:rPr sz="1400" b="1" u="heavy" spc="-5" dirty="0">
                <a:solidFill>
                  <a:srgbClr val="242424"/>
                </a:solidFill>
                <a:uFill>
                  <a:solidFill>
                    <a:srgbClr val="242424"/>
                  </a:solidFill>
                </a:uFill>
                <a:latin typeface="Times New Roman"/>
                <a:cs typeface="Times New Roman"/>
              </a:rPr>
              <a:t>marketing</a:t>
            </a:r>
            <a:r>
              <a:rPr sz="1400" b="1" spc="-5" dirty="0">
                <a:solidFill>
                  <a:srgbClr val="242424"/>
                </a:solidFill>
                <a:latin typeface="Times New Roman"/>
                <a:cs typeface="Times New Roman"/>
              </a:rPr>
              <a:t>:</a:t>
            </a:r>
            <a:endParaRPr sz="1400" dirty="0">
              <a:latin typeface="Times New Roman"/>
              <a:cs typeface="Times New Roman"/>
            </a:endParaRPr>
          </a:p>
          <a:p>
            <a:pPr marL="12700">
              <a:lnSpc>
                <a:spcPct val="100000"/>
              </a:lnSpc>
              <a:spcBef>
                <a:spcPts val="600"/>
              </a:spcBef>
            </a:pPr>
            <a:r>
              <a:rPr sz="1400" b="1" u="heavy" spc="-5" dirty="0">
                <a:solidFill>
                  <a:srgbClr val="242424"/>
                </a:solidFill>
                <a:uFill>
                  <a:solidFill>
                    <a:srgbClr val="242424"/>
                  </a:solidFill>
                </a:uFill>
                <a:latin typeface="Times New Roman"/>
                <a:cs typeface="Times New Roman"/>
              </a:rPr>
              <a:t>MMS</a:t>
            </a:r>
            <a:endParaRPr sz="1400" dirty="0">
              <a:latin typeface="Times New Roman"/>
              <a:cs typeface="Times New Roman"/>
            </a:endParaRPr>
          </a:p>
          <a:p>
            <a:pPr marL="12700" marR="42545" algn="just">
              <a:lnSpc>
                <a:spcPts val="1380"/>
              </a:lnSpc>
              <a:spcBef>
                <a:spcPts val="645"/>
              </a:spcBef>
            </a:pPr>
            <a:r>
              <a:rPr sz="1200" dirty="0">
                <a:latin typeface="Times New Roman"/>
                <a:cs typeface="Times New Roman"/>
              </a:rPr>
              <a:t>MMS mobile </a:t>
            </a:r>
            <a:r>
              <a:rPr sz="1200" spc="-5" dirty="0">
                <a:latin typeface="Times New Roman"/>
                <a:cs typeface="Times New Roman"/>
              </a:rPr>
              <a:t>marketing can contain </a:t>
            </a:r>
            <a:r>
              <a:rPr sz="1200" dirty="0">
                <a:latin typeface="Times New Roman"/>
                <a:cs typeface="Times New Roman"/>
              </a:rPr>
              <a:t>a </a:t>
            </a:r>
            <a:r>
              <a:rPr sz="1200" spc="-5" dirty="0">
                <a:latin typeface="Times New Roman"/>
                <a:cs typeface="Times New Roman"/>
              </a:rPr>
              <a:t>timed slideshow </a:t>
            </a:r>
            <a:r>
              <a:rPr sz="1200" dirty="0">
                <a:latin typeface="Times New Roman"/>
                <a:cs typeface="Times New Roman"/>
              </a:rPr>
              <a:t>of </a:t>
            </a:r>
            <a:r>
              <a:rPr sz="1200" spc="-5" dirty="0">
                <a:latin typeface="Times New Roman"/>
                <a:cs typeface="Times New Roman"/>
              </a:rPr>
              <a:t>images, text, audio and video. This </a:t>
            </a:r>
            <a:r>
              <a:rPr sz="1200" dirty="0">
                <a:latin typeface="Times New Roman"/>
                <a:cs typeface="Times New Roman"/>
              </a:rPr>
              <a:t>mobile </a:t>
            </a:r>
            <a:r>
              <a:rPr sz="1200" spc="-5" dirty="0">
                <a:latin typeface="Times New Roman"/>
                <a:cs typeface="Times New Roman"/>
              </a:rPr>
              <a:t>content  </a:t>
            </a:r>
            <a:r>
              <a:rPr sz="1200" dirty="0">
                <a:latin typeface="Times New Roman"/>
                <a:cs typeface="Times New Roman"/>
              </a:rPr>
              <a:t>is </a:t>
            </a:r>
            <a:r>
              <a:rPr sz="1200" spc="-5" dirty="0">
                <a:latin typeface="Times New Roman"/>
                <a:cs typeface="Times New Roman"/>
              </a:rPr>
              <a:t>delivered </a:t>
            </a:r>
            <a:r>
              <a:rPr sz="1200" dirty="0">
                <a:latin typeface="Times New Roman"/>
                <a:cs typeface="Times New Roman"/>
              </a:rPr>
              <a:t>via </a:t>
            </a:r>
            <a:r>
              <a:rPr lang="en-IN" sz="1200" dirty="0">
                <a:latin typeface="Times New Roman"/>
                <a:cs typeface="Times New Roman"/>
              </a:rPr>
              <a:t>MMS </a:t>
            </a:r>
            <a:r>
              <a:rPr sz="1200" spc="-5" dirty="0">
                <a:latin typeface="Times New Roman"/>
                <a:cs typeface="Times New Roman"/>
              </a:rPr>
              <a:t>(Multimedia Message Service). Nearly all new phones produced with </a:t>
            </a:r>
            <a:r>
              <a:rPr sz="1200" dirty="0">
                <a:latin typeface="Times New Roman"/>
                <a:cs typeface="Times New Roman"/>
              </a:rPr>
              <a:t>a </a:t>
            </a:r>
            <a:r>
              <a:rPr sz="1200" spc="-5" dirty="0">
                <a:latin typeface="Times New Roman"/>
                <a:cs typeface="Times New Roman"/>
              </a:rPr>
              <a:t>color screen  are capable </a:t>
            </a:r>
            <a:r>
              <a:rPr sz="1200" dirty="0">
                <a:latin typeface="Times New Roman"/>
                <a:cs typeface="Times New Roman"/>
              </a:rPr>
              <a:t>of </a:t>
            </a:r>
            <a:r>
              <a:rPr sz="1200" spc="-5" dirty="0">
                <a:latin typeface="Times New Roman"/>
                <a:cs typeface="Times New Roman"/>
              </a:rPr>
              <a:t>sending and receiving standard </a:t>
            </a:r>
            <a:r>
              <a:rPr sz="1200" dirty="0">
                <a:latin typeface="Times New Roman"/>
                <a:cs typeface="Times New Roman"/>
              </a:rPr>
              <a:t>MMS </a:t>
            </a:r>
            <a:r>
              <a:rPr sz="1200" spc="-5" dirty="0">
                <a:latin typeface="Times New Roman"/>
                <a:cs typeface="Times New Roman"/>
              </a:rPr>
              <a:t>message. Brands are able </a:t>
            </a:r>
            <a:r>
              <a:rPr sz="1200" dirty="0">
                <a:latin typeface="Times New Roman"/>
                <a:cs typeface="Times New Roman"/>
              </a:rPr>
              <a:t>to both </a:t>
            </a:r>
            <a:r>
              <a:rPr sz="1200" spc="-5" dirty="0">
                <a:latin typeface="Times New Roman"/>
                <a:cs typeface="Times New Roman"/>
              </a:rPr>
              <a:t>send (mobile  terminated) and receive (mobile originated) rich content through </a:t>
            </a:r>
            <a:r>
              <a:rPr sz="1200" dirty="0">
                <a:latin typeface="Times New Roman"/>
                <a:cs typeface="Times New Roman"/>
              </a:rPr>
              <a:t>MMS </a:t>
            </a:r>
            <a:r>
              <a:rPr sz="1200" spc="-5" dirty="0">
                <a:latin typeface="Times New Roman"/>
                <a:cs typeface="Times New Roman"/>
              </a:rPr>
              <a:t>A2P (application-to-person) </a:t>
            </a:r>
            <a:r>
              <a:rPr sz="1200" dirty="0">
                <a:latin typeface="Times New Roman"/>
                <a:cs typeface="Times New Roman"/>
              </a:rPr>
              <a:t>mobile  </a:t>
            </a:r>
            <a:r>
              <a:rPr sz="1200" spc="-5" dirty="0">
                <a:latin typeface="Times New Roman"/>
                <a:cs typeface="Times New Roman"/>
              </a:rPr>
              <a:t>networks </a:t>
            </a:r>
            <a:r>
              <a:rPr sz="1200" dirty="0">
                <a:latin typeface="Times New Roman"/>
                <a:cs typeface="Times New Roman"/>
              </a:rPr>
              <a:t>to mobile </a:t>
            </a:r>
            <a:r>
              <a:rPr sz="1200" spc="-5" dirty="0">
                <a:latin typeface="Times New Roman"/>
                <a:cs typeface="Times New Roman"/>
              </a:rPr>
              <a:t>subscribers. </a:t>
            </a:r>
            <a:r>
              <a:rPr sz="1200" spc="-10" dirty="0">
                <a:latin typeface="Times New Roman"/>
                <a:cs typeface="Times New Roman"/>
              </a:rPr>
              <a:t>In </a:t>
            </a:r>
            <a:r>
              <a:rPr sz="1200" dirty="0">
                <a:latin typeface="Times New Roman"/>
                <a:cs typeface="Times New Roman"/>
              </a:rPr>
              <a:t>some </a:t>
            </a:r>
            <a:r>
              <a:rPr sz="1200" spc="-5" dirty="0">
                <a:latin typeface="Times New Roman"/>
                <a:cs typeface="Times New Roman"/>
              </a:rPr>
              <a:t>networks, brands are also able </a:t>
            </a:r>
            <a:r>
              <a:rPr sz="1200" dirty="0">
                <a:latin typeface="Times New Roman"/>
                <a:cs typeface="Times New Roman"/>
              </a:rPr>
              <a:t>to sponsor </a:t>
            </a:r>
            <a:r>
              <a:rPr sz="1200" spc="-5" dirty="0">
                <a:latin typeface="Times New Roman"/>
                <a:cs typeface="Times New Roman"/>
              </a:rPr>
              <a:t>messages that are sent  </a:t>
            </a:r>
            <a:r>
              <a:rPr sz="1200" dirty="0">
                <a:latin typeface="Times New Roman"/>
                <a:cs typeface="Times New Roman"/>
              </a:rPr>
              <a:t>P2P</a:t>
            </a:r>
            <a:r>
              <a:rPr sz="1200" spc="-25" dirty="0">
                <a:latin typeface="Times New Roman"/>
                <a:cs typeface="Times New Roman"/>
              </a:rPr>
              <a:t> </a:t>
            </a:r>
            <a:r>
              <a:rPr sz="1200" spc="-5" dirty="0">
                <a:latin typeface="Times New Roman"/>
                <a:cs typeface="Times New Roman"/>
              </a:rPr>
              <a:t>(person-to-person).</a:t>
            </a:r>
            <a:endParaRPr sz="1200" dirty="0">
              <a:latin typeface="Times New Roman"/>
              <a:cs typeface="Times New Roman"/>
            </a:endParaRPr>
          </a:p>
          <a:p>
            <a:pPr marL="12700" marR="48895" algn="just">
              <a:lnSpc>
                <a:spcPts val="1380"/>
              </a:lnSpc>
              <a:spcBef>
                <a:spcPts val="595"/>
              </a:spcBef>
            </a:pPr>
            <a:r>
              <a:rPr sz="1200" spc="-5" dirty="0">
                <a:latin typeface="Times New Roman"/>
                <a:cs typeface="Times New Roman"/>
              </a:rPr>
              <a:t>Good examples </a:t>
            </a:r>
            <a:r>
              <a:rPr sz="1200" dirty="0">
                <a:latin typeface="Times New Roman"/>
                <a:cs typeface="Times New Roman"/>
              </a:rPr>
              <a:t>of </a:t>
            </a:r>
            <a:r>
              <a:rPr sz="1200" spc="-5" dirty="0">
                <a:latin typeface="Times New Roman"/>
                <a:cs typeface="Times New Roman"/>
              </a:rPr>
              <a:t>mobile-originated </a:t>
            </a:r>
            <a:r>
              <a:rPr sz="1200" dirty="0">
                <a:latin typeface="Times New Roman"/>
                <a:cs typeface="Times New Roman"/>
              </a:rPr>
              <a:t>MMS </a:t>
            </a:r>
            <a:r>
              <a:rPr sz="1200" spc="-5" dirty="0">
                <a:latin typeface="Times New Roman"/>
                <a:cs typeface="Times New Roman"/>
              </a:rPr>
              <a:t>marketing campaigns are </a:t>
            </a:r>
            <a:r>
              <a:rPr lang="en-IN" sz="1200" spc="-5" dirty="0">
                <a:latin typeface="Times New Roman"/>
                <a:cs typeface="Times New Roman"/>
              </a:rPr>
              <a:t>Motorola's</a:t>
            </a:r>
            <a:r>
              <a:rPr sz="1200" spc="-5" dirty="0">
                <a:latin typeface="Times New Roman"/>
                <a:cs typeface="Times New Roman"/>
              </a:rPr>
              <a:t>ongoing campaigns  at </a:t>
            </a:r>
            <a:r>
              <a:rPr lang="en-IN" sz="1200" spc="-5" dirty="0">
                <a:latin typeface="Times New Roman"/>
                <a:cs typeface="Times New Roman"/>
              </a:rPr>
              <a:t>House of Blues</a:t>
            </a:r>
            <a:r>
              <a:rPr sz="1200" spc="-5" dirty="0">
                <a:latin typeface="Times New Roman"/>
                <a:cs typeface="Times New Roman"/>
              </a:rPr>
              <a:t>venues, where </a:t>
            </a:r>
            <a:r>
              <a:rPr sz="1200" dirty="0">
                <a:latin typeface="Times New Roman"/>
                <a:cs typeface="Times New Roman"/>
              </a:rPr>
              <a:t>the </a:t>
            </a:r>
            <a:r>
              <a:rPr sz="1200" spc="-5" dirty="0">
                <a:latin typeface="Times New Roman"/>
                <a:cs typeface="Times New Roman"/>
              </a:rPr>
              <a:t>brand allows </a:t>
            </a:r>
            <a:r>
              <a:rPr sz="1200" dirty="0">
                <a:latin typeface="Times New Roman"/>
                <a:cs typeface="Times New Roman"/>
              </a:rPr>
              <a:t>the </a:t>
            </a:r>
            <a:r>
              <a:rPr sz="1200" spc="-5" dirty="0">
                <a:latin typeface="Times New Roman"/>
                <a:cs typeface="Times New Roman"/>
              </a:rPr>
              <a:t>consumer </a:t>
            </a:r>
            <a:r>
              <a:rPr sz="1200" dirty="0">
                <a:latin typeface="Times New Roman"/>
                <a:cs typeface="Times New Roman"/>
              </a:rPr>
              <a:t>to </a:t>
            </a:r>
            <a:r>
              <a:rPr sz="1200" spc="-5" dirty="0">
                <a:latin typeface="Times New Roman"/>
                <a:cs typeface="Times New Roman"/>
              </a:rPr>
              <a:t>send their </a:t>
            </a:r>
            <a:r>
              <a:rPr sz="1200" dirty="0">
                <a:latin typeface="Times New Roman"/>
                <a:cs typeface="Times New Roman"/>
              </a:rPr>
              <a:t>mobile photos to the </a:t>
            </a:r>
            <a:r>
              <a:rPr sz="1200" spc="-5" dirty="0">
                <a:latin typeface="Times New Roman"/>
                <a:cs typeface="Times New Roman"/>
              </a:rPr>
              <a:t>LED  board </a:t>
            </a:r>
            <a:r>
              <a:rPr sz="1200" dirty="0">
                <a:latin typeface="Times New Roman"/>
                <a:cs typeface="Times New Roman"/>
              </a:rPr>
              <a:t>in </a:t>
            </a:r>
            <a:r>
              <a:rPr sz="1200" spc="-5" dirty="0">
                <a:latin typeface="Times New Roman"/>
                <a:cs typeface="Times New Roman"/>
              </a:rPr>
              <a:t>real-time as well as </a:t>
            </a:r>
            <a:r>
              <a:rPr sz="1200" dirty="0">
                <a:latin typeface="Times New Roman"/>
                <a:cs typeface="Times New Roman"/>
              </a:rPr>
              <a:t>blog </a:t>
            </a:r>
            <a:r>
              <a:rPr sz="1200" spc="-5" dirty="0">
                <a:latin typeface="Times New Roman"/>
                <a:cs typeface="Times New Roman"/>
              </a:rPr>
              <a:t>their images</a:t>
            </a:r>
            <a:r>
              <a:rPr sz="1200" spc="25" dirty="0">
                <a:latin typeface="Times New Roman"/>
                <a:cs typeface="Times New Roman"/>
              </a:rPr>
              <a:t> </a:t>
            </a:r>
            <a:r>
              <a:rPr sz="1200" spc="-5" dirty="0">
                <a:latin typeface="Times New Roman"/>
                <a:cs typeface="Times New Roman"/>
              </a:rPr>
              <a:t>online.</a:t>
            </a:r>
            <a:endParaRPr sz="1200" dirty="0">
              <a:latin typeface="Times New Roman"/>
              <a:cs typeface="Times New Roman"/>
            </a:endParaRPr>
          </a:p>
          <a:p>
            <a:pPr marL="12700" algn="just">
              <a:lnSpc>
                <a:spcPct val="100000"/>
              </a:lnSpc>
              <a:spcBef>
                <a:spcPts val="500"/>
              </a:spcBef>
            </a:pPr>
            <a:r>
              <a:rPr sz="1400" b="1" u="heavy" spc="-5" dirty="0">
                <a:uFill>
                  <a:solidFill>
                    <a:srgbClr val="000000"/>
                  </a:solidFill>
                </a:uFill>
                <a:latin typeface="Times New Roman"/>
                <a:cs typeface="Times New Roman"/>
              </a:rPr>
              <a:t>Mobile </a:t>
            </a:r>
            <a:r>
              <a:rPr sz="1400" b="1" u="heavy" dirty="0">
                <a:uFill>
                  <a:solidFill>
                    <a:srgbClr val="000000"/>
                  </a:solidFill>
                </a:uFill>
                <a:latin typeface="Times New Roman"/>
                <a:cs typeface="Times New Roman"/>
              </a:rPr>
              <a:t>web</a:t>
            </a:r>
            <a:r>
              <a:rPr sz="1400" b="1" u="heavy" spc="-20"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marketing</a:t>
            </a:r>
            <a:endParaRPr sz="1400" dirty="0">
              <a:latin typeface="Times New Roman"/>
              <a:cs typeface="Times New Roman"/>
            </a:endParaRPr>
          </a:p>
          <a:p>
            <a:pPr marL="12700" marR="5080" algn="just">
              <a:lnSpc>
                <a:spcPts val="1380"/>
              </a:lnSpc>
              <a:spcBef>
                <a:spcPts val="835"/>
              </a:spcBef>
            </a:pPr>
            <a:r>
              <a:rPr sz="1200" spc="-5" dirty="0">
                <a:latin typeface="Times New Roman"/>
                <a:cs typeface="Times New Roman"/>
              </a:rPr>
              <a:t>Google and Yahoo! as </a:t>
            </a:r>
            <a:r>
              <a:rPr sz="1200" dirty="0">
                <a:latin typeface="Times New Roman"/>
                <a:cs typeface="Times New Roman"/>
              </a:rPr>
              <a:t>on </a:t>
            </a:r>
            <a:r>
              <a:rPr sz="1200" spc="-5" dirty="0">
                <a:latin typeface="Times New Roman"/>
                <a:cs typeface="Times New Roman"/>
              </a:rPr>
              <a:t>web pages specifically meant for access </a:t>
            </a:r>
            <a:r>
              <a:rPr sz="1200" dirty="0">
                <a:latin typeface="Times New Roman"/>
                <a:cs typeface="Times New Roman"/>
              </a:rPr>
              <a:t>by mobile </a:t>
            </a:r>
            <a:r>
              <a:rPr sz="1200" spc="-5" dirty="0">
                <a:latin typeface="Times New Roman"/>
                <a:cs typeface="Times New Roman"/>
              </a:rPr>
              <a:t>devices </a:t>
            </a:r>
            <a:r>
              <a:rPr sz="1200" dirty="0">
                <a:latin typeface="Times New Roman"/>
                <a:cs typeface="Times New Roman"/>
              </a:rPr>
              <a:t>is </a:t>
            </a:r>
            <a:r>
              <a:rPr sz="1200" spc="-5" dirty="0">
                <a:latin typeface="Times New Roman"/>
                <a:cs typeface="Times New Roman"/>
              </a:rPr>
              <a:t>also an </a:t>
            </a:r>
            <a:r>
              <a:rPr sz="1200" dirty="0">
                <a:latin typeface="Times New Roman"/>
                <a:cs typeface="Times New Roman"/>
              </a:rPr>
              <a:t>option.  </a:t>
            </a:r>
            <a:r>
              <a:rPr sz="1200" spc="-5" dirty="0">
                <a:latin typeface="Times New Roman"/>
                <a:cs typeface="Times New Roman"/>
              </a:rPr>
              <a:t>The </a:t>
            </a:r>
            <a:r>
              <a:rPr lang="en-IN" sz="1200" spc="-5" dirty="0">
                <a:latin typeface="Times New Roman"/>
                <a:cs typeface="Times New Roman"/>
              </a:rPr>
              <a:t>Mobile Marketing Association</a:t>
            </a:r>
            <a:r>
              <a:rPr sz="1200" spc="-5" dirty="0">
                <a:latin typeface="Times New Roman"/>
                <a:cs typeface="Times New Roman"/>
              </a:rPr>
              <a:t>provides </a:t>
            </a:r>
            <a:r>
              <a:rPr sz="1200" dirty="0">
                <a:latin typeface="Times New Roman"/>
                <a:cs typeface="Times New Roman"/>
              </a:rPr>
              <a:t>a </a:t>
            </a:r>
            <a:r>
              <a:rPr sz="1200" spc="-5" dirty="0">
                <a:latin typeface="Times New Roman"/>
                <a:cs typeface="Times New Roman"/>
              </a:rPr>
              <a:t>set </a:t>
            </a:r>
            <a:r>
              <a:rPr sz="1200" dirty="0">
                <a:latin typeface="Times New Roman"/>
                <a:cs typeface="Times New Roman"/>
              </a:rPr>
              <a:t>of </a:t>
            </a:r>
            <a:r>
              <a:rPr sz="1200" spc="-5" dirty="0">
                <a:latin typeface="Times New Roman"/>
                <a:cs typeface="Times New Roman"/>
              </a:rPr>
              <a:t>guidelines and standards that give </a:t>
            </a:r>
            <a:r>
              <a:rPr sz="1200" dirty="0">
                <a:latin typeface="Times New Roman"/>
                <a:cs typeface="Times New Roman"/>
              </a:rPr>
              <a:t>the </a:t>
            </a:r>
            <a:r>
              <a:rPr sz="1200" spc="-5" dirty="0">
                <a:latin typeface="Times New Roman"/>
                <a:cs typeface="Times New Roman"/>
              </a:rPr>
              <a:t>recommended  format </a:t>
            </a:r>
            <a:r>
              <a:rPr sz="1200" dirty="0">
                <a:latin typeface="Times New Roman"/>
                <a:cs typeface="Times New Roman"/>
              </a:rPr>
              <a:t>of </a:t>
            </a:r>
            <a:r>
              <a:rPr sz="1200" spc="-5" dirty="0">
                <a:latin typeface="Times New Roman"/>
                <a:cs typeface="Times New Roman"/>
              </a:rPr>
              <a:t>ads, presentation, and metrics used </a:t>
            </a:r>
            <a:r>
              <a:rPr sz="1200" dirty="0">
                <a:latin typeface="Times New Roman"/>
                <a:cs typeface="Times New Roman"/>
              </a:rPr>
              <a:t>in </a:t>
            </a:r>
            <a:r>
              <a:rPr sz="1200" spc="-5" dirty="0">
                <a:latin typeface="Times New Roman"/>
                <a:cs typeface="Times New Roman"/>
              </a:rPr>
              <a:t>reporting. Google, Yahoo, and other major </a:t>
            </a:r>
            <a:r>
              <a:rPr sz="1200" dirty="0">
                <a:latin typeface="Times New Roman"/>
                <a:cs typeface="Times New Roman"/>
              </a:rPr>
              <a:t>mobile </a:t>
            </a:r>
            <a:r>
              <a:rPr sz="1200" spc="-5" dirty="0">
                <a:latin typeface="Times New Roman"/>
                <a:cs typeface="Times New Roman"/>
              </a:rPr>
              <a:t>content  providers have been selling advertising placement </a:t>
            </a:r>
            <a:r>
              <a:rPr sz="1200" dirty="0">
                <a:latin typeface="Times New Roman"/>
                <a:cs typeface="Times New Roman"/>
              </a:rPr>
              <a:t>on </a:t>
            </a:r>
            <a:r>
              <a:rPr sz="1200" spc="-5" dirty="0">
                <a:latin typeface="Times New Roman"/>
                <a:cs typeface="Times New Roman"/>
              </a:rPr>
              <a:t>their properties for years already as </a:t>
            </a:r>
            <a:r>
              <a:rPr sz="1200" dirty="0">
                <a:latin typeface="Times New Roman"/>
                <a:cs typeface="Times New Roman"/>
              </a:rPr>
              <a:t>of the time of this  writing. Advertising networks focused on mobile properties, SMS resellers </a:t>
            </a:r>
            <a:r>
              <a:rPr sz="1200" spc="-5" dirty="0">
                <a:latin typeface="Times New Roman"/>
                <a:cs typeface="Times New Roman"/>
              </a:rPr>
              <a:t>and </a:t>
            </a:r>
            <a:r>
              <a:rPr sz="1200" dirty="0">
                <a:latin typeface="Times New Roman"/>
                <a:cs typeface="Times New Roman"/>
              </a:rPr>
              <a:t>advertisers are also available.  </a:t>
            </a:r>
            <a:r>
              <a:rPr sz="1200" spc="-5" dirty="0">
                <a:latin typeface="Times New Roman"/>
                <a:cs typeface="Times New Roman"/>
              </a:rPr>
              <a:t>Additionally, web forms </a:t>
            </a:r>
            <a:r>
              <a:rPr sz="1200" dirty="0">
                <a:latin typeface="Times New Roman"/>
                <a:cs typeface="Times New Roman"/>
              </a:rPr>
              <a:t>on </a:t>
            </a:r>
            <a:r>
              <a:rPr sz="1200" spc="-5" dirty="0">
                <a:latin typeface="Times New Roman"/>
                <a:cs typeface="Times New Roman"/>
              </a:rPr>
              <a:t>web pages can </a:t>
            </a:r>
            <a:r>
              <a:rPr sz="1200" dirty="0">
                <a:latin typeface="Times New Roman"/>
                <a:cs typeface="Times New Roman"/>
              </a:rPr>
              <a:t>be </a:t>
            </a:r>
            <a:r>
              <a:rPr sz="1200" spc="-5" dirty="0">
                <a:latin typeface="Times New Roman"/>
                <a:cs typeface="Times New Roman"/>
              </a:rPr>
              <a:t>used </a:t>
            </a:r>
            <a:r>
              <a:rPr sz="1200" dirty="0">
                <a:latin typeface="Times New Roman"/>
                <a:cs typeface="Times New Roman"/>
              </a:rPr>
              <a:t>to </a:t>
            </a:r>
            <a:r>
              <a:rPr sz="1200" spc="-5" dirty="0">
                <a:latin typeface="Times New Roman"/>
                <a:cs typeface="Times New Roman"/>
              </a:rPr>
              <a:t>integrate with </a:t>
            </a:r>
            <a:r>
              <a:rPr sz="1200" dirty="0">
                <a:latin typeface="Times New Roman"/>
                <a:cs typeface="Times New Roman"/>
              </a:rPr>
              <a:t>mobile </a:t>
            </a:r>
            <a:r>
              <a:rPr sz="1200" spc="-5" dirty="0">
                <a:latin typeface="Times New Roman"/>
                <a:cs typeface="Times New Roman"/>
              </a:rPr>
              <a:t>texting sources for reminders  about meetings, seminars and other important events that assume users are </a:t>
            </a:r>
            <a:r>
              <a:rPr sz="1200" dirty="0">
                <a:latin typeface="Times New Roman"/>
                <a:cs typeface="Times New Roman"/>
              </a:rPr>
              <a:t>not </a:t>
            </a:r>
            <a:r>
              <a:rPr sz="1200" spc="-5" dirty="0">
                <a:latin typeface="Times New Roman"/>
                <a:cs typeface="Times New Roman"/>
              </a:rPr>
              <a:t>always at their computers. </a:t>
            </a:r>
            <a:r>
              <a:rPr sz="1200" spc="-10" dirty="0">
                <a:latin typeface="Times New Roman"/>
                <a:cs typeface="Times New Roman"/>
              </a:rPr>
              <a:t>In  </a:t>
            </a:r>
            <a:r>
              <a:rPr sz="1200" spc="-5" dirty="0">
                <a:latin typeface="Times New Roman"/>
                <a:cs typeface="Times New Roman"/>
              </a:rPr>
              <a:t>addition </a:t>
            </a:r>
            <a:r>
              <a:rPr sz="1200" dirty="0">
                <a:latin typeface="Times New Roman"/>
                <a:cs typeface="Times New Roman"/>
              </a:rPr>
              <a:t>Mobile </a:t>
            </a:r>
            <a:r>
              <a:rPr sz="1200" spc="-5" dirty="0">
                <a:latin typeface="Times New Roman"/>
                <a:cs typeface="Times New Roman"/>
              </a:rPr>
              <a:t>websites are another aspect </a:t>
            </a:r>
            <a:r>
              <a:rPr sz="1200" dirty="0">
                <a:latin typeface="Times New Roman"/>
                <a:cs typeface="Times New Roman"/>
              </a:rPr>
              <a:t>of mobile </a:t>
            </a:r>
            <a:r>
              <a:rPr sz="1200" spc="-5" dirty="0">
                <a:latin typeface="Times New Roman"/>
                <a:cs typeface="Times New Roman"/>
              </a:rPr>
              <a:t>web marketing and can </a:t>
            </a:r>
            <a:r>
              <a:rPr sz="1200" dirty="0">
                <a:latin typeface="Times New Roman"/>
                <a:cs typeface="Times New Roman"/>
              </a:rPr>
              <a:t>be a tool </a:t>
            </a:r>
            <a:r>
              <a:rPr sz="1200" spc="-5" dirty="0">
                <a:latin typeface="Times New Roman"/>
                <a:cs typeface="Times New Roman"/>
              </a:rPr>
              <a:t>than can used </a:t>
            </a:r>
            <a:r>
              <a:rPr sz="1200" dirty="0">
                <a:latin typeface="Times New Roman"/>
                <a:cs typeface="Times New Roman"/>
              </a:rPr>
              <a:t>to </a:t>
            </a:r>
            <a:r>
              <a:rPr sz="1200" spc="-5" dirty="0">
                <a:latin typeface="Times New Roman"/>
                <a:cs typeface="Times New Roman"/>
              </a:rPr>
              <a:t>help  make purchasing goods and services easier as well as create better communication opportunities between  trades.</a:t>
            </a:r>
            <a:endParaRPr sz="1200" dirty="0">
              <a:latin typeface="Times New Roman"/>
              <a:cs typeface="Times New Roman"/>
            </a:endParaRPr>
          </a:p>
        </p:txBody>
      </p:sp>
      <p:sp>
        <p:nvSpPr>
          <p:cNvPr id="3" name="object 3"/>
          <p:cNvSpPr/>
          <p:nvPr/>
        </p:nvSpPr>
        <p:spPr>
          <a:xfrm>
            <a:off x="757427" y="370332"/>
            <a:ext cx="6048756" cy="248564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49</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585720" y="903859"/>
            <a:ext cx="2233295" cy="299720"/>
          </a:xfrm>
          <a:prstGeom prst="rect">
            <a:avLst/>
          </a:prstGeom>
        </p:spPr>
        <p:txBody>
          <a:bodyPr vert="horz" wrap="square" lIns="0" tIns="12700" rIns="0" bIns="0" rtlCol="0">
            <a:spAutoFit/>
          </a:bodyPr>
          <a:lstStyle/>
          <a:p>
            <a:pPr marL="12700">
              <a:lnSpc>
                <a:spcPct val="100000"/>
              </a:lnSpc>
              <a:spcBef>
                <a:spcPts val="100"/>
              </a:spcBef>
            </a:pPr>
            <a:r>
              <a:rPr sz="1800" b="1" u="heavy" spc="-5" dirty="0">
                <a:uFill>
                  <a:solidFill>
                    <a:srgbClr val="000000"/>
                  </a:solidFill>
                </a:uFill>
                <a:latin typeface="Times New Roman"/>
                <a:cs typeface="Times New Roman"/>
              </a:rPr>
              <a:t>Declaration by</a:t>
            </a:r>
            <a:r>
              <a:rPr sz="1800" b="1" u="heavy" spc="-35" dirty="0">
                <a:uFill>
                  <a:solidFill>
                    <a:srgbClr val="000000"/>
                  </a:solidFill>
                </a:uFill>
                <a:latin typeface="Times New Roman"/>
                <a:cs typeface="Times New Roman"/>
              </a:rPr>
              <a:t> </a:t>
            </a:r>
            <a:r>
              <a:rPr sz="1800" b="1" u="heavy" spc="-5" dirty="0">
                <a:uFill>
                  <a:solidFill>
                    <a:srgbClr val="000000"/>
                  </a:solidFill>
                </a:uFill>
                <a:latin typeface="Times New Roman"/>
                <a:cs typeface="Times New Roman"/>
              </a:rPr>
              <a:t>learner</a:t>
            </a:r>
            <a:endParaRPr sz="1800">
              <a:latin typeface="Times New Roman"/>
              <a:cs typeface="Times New Roman"/>
            </a:endParaRPr>
          </a:p>
        </p:txBody>
      </p:sp>
      <p:sp>
        <p:nvSpPr>
          <p:cNvPr id="3" name="object 3"/>
          <p:cNvSpPr txBox="1"/>
          <p:nvPr/>
        </p:nvSpPr>
        <p:spPr>
          <a:xfrm>
            <a:off x="528319" y="1727454"/>
            <a:ext cx="6703059" cy="3703320"/>
          </a:xfrm>
          <a:prstGeom prst="rect">
            <a:avLst/>
          </a:prstGeom>
        </p:spPr>
        <p:txBody>
          <a:bodyPr vert="horz" wrap="square" lIns="0" tIns="12065" rIns="0" bIns="0" rtlCol="0">
            <a:spAutoFit/>
          </a:bodyPr>
          <a:lstStyle/>
          <a:p>
            <a:pPr marL="12700" marR="5080" algn="just">
              <a:lnSpc>
                <a:spcPct val="143600"/>
              </a:lnSpc>
              <a:spcBef>
                <a:spcPts val="95"/>
              </a:spcBef>
            </a:pPr>
            <a:r>
              <a:rPr sz="1400" dirty="0">
                <a:solidFill>
                  <a:srgbClr val="202429"/>
                </a:solidFill>
                <a:latin typeface="Times New Roman"/>
                <a:cs typeface="Times New Roman"/>
              </a:rPr>
              <a:t>I the </a:t>
            </a:r>
            <a:r>
              <a:rPr sz="1400" spc="-5" dirty="0">
                <a:solidFill>
                  <a:srgbClr val="202429"/>
                </a:solidFill>
                <a:latin typeface="Times New Roman"/>
                <a:cs typeface="Times New Roman"/>
              </a:rPr>
              <a:t>undersigned </a:t>
            </a:r>
            <a:r>
              <a:rPr sz="1400" b="1" u="heavy" spc="-5" dirty="0">
                <a:solidFill>
                  <a:srgbClr val="202429"/>
                </a:solidFill>
                <a:uFill>
                  <a:solidFill>
                    <a:srgbClr val="202429"/>
                  </a:solidFill>
                </a:uFill>
                <a:latin typeface="Times New Roman"/>
                <a:cs typeface="Times New Roman"/>
              </a:rPr>
              <a:t>MR</a:t>
            </a:r>
            <a:r>
              <a:rPr lang="en-US" sz="1400" b="1" u="heavy" spc="-5" dirty="0">
                <a:solidFill>
                  <a:srgbClr val="202429"/>
                </a:solidFill>
                <a:uFill>
                  <a:solidFill>
                    <a:srgbClr val="202429"/>
                  </a:solidFill>
                </a:uFill>
                <a:latin typeface="Times New Roman"/>
                <a:cs typeface="Times New Roman"/>
              </a:rPr>
              <a:t>.</a:t>
            </a:r>
            <a:r>
              <a:rPr lang="en-US" sz="1400" b="1" dirty="0">
                <a:latin typeface="Times New Roman" panose="02020603050405020304" pitchFamily="18" charset="0"/>
                <a:cs typeface="Times New Roman" panose="02020603050405020304" pitchFamily="18" charset="0"/>
              </a:rPr>
              <a:t> HARSHAL  PRAKASH DESHMUKH </a:t>
            </a:r>
            <a:r>
              <a:rPr sz="1400" spc="-5" dirty="0">
                <a:solidFill>
                  <a:srgbClr val="202429"/>
                </a:solidFill>
                <a:latin typeface="Times New Roman"/>
                <a:cs typeface="Times New Roman"/>
              </a:rPr>
              <a:t>here by, declare </a:t>
            </a:r>
            <a:r>
              <a:rPr sz="1400" dirty="0">
                <a:solidFill>
                  <a:srgbClr val="202429"/>
                </a:solidFill>
                <a:latin typeface="Times New Roman"/>
                <a:cs typeface="Times New Roman"/>
              </a:rPr>
              <a:t>that the work  </a:t>
            </a:r>
            <a:r>
              <a:rPr sz="1400" spc="-5" dirty="0">
                <a:solidFill>
                  <a:srgbClr val="202429"/>
                </a:solidFill>
                <a:latin typeface="Times New Roman"/>
                <a:cs typeface="Times New Roman"/>
              </a:rPr>
              <a:t>embodied </a:t>
            </a:r>
            <a:r>
              <a:rPr sz="1400" dirty="0">
                <a:solidFill>
                  <a:srgbClr val="202429"/>
                </a:solidFill>
                <a:latin typeface="Times New Roman"/>
                <a:cs typeface="Times New Roman"/>
              </a:rPr>
              <a:t>in </a:t>
            </a:r>
            <a:r>
              <a:rPr sz="1400" spc="-5" dirty="0">
                <a:solidFill>
                  <a:srgbClr val="202429"/>
                </a:solidFill>
                <a:latin typeface="Times New Roman"/>
                <a:cs typeface="Times New Roman"/>
              </a:rPr>
              <a:t>this project </a:t>
            </a:r>
            <a:r>
              <a:rPr sz="1400" dirty="0">
                <a:solidFill>
                  <a:srgbClr val="202429"/>
                </a:solidFill>
                <a:latin typeface="Times New Roman"/>
                <a:cs typeface="Times New Roman"/>
              </a:rPr>
              <a:t>work titled “</a:t>
            </a:r>
            <a:r>
              <a:rPr sz="1400" u="heavy" dirty="0">
                <a:solidFill>
                  <a:srgbClr val="202429"/>
                </a:solidFill>
                <a:uFill>
                  <a:solidFill>
                    <a:srgbClr val="202429"/>
                  </a:solidFill>
                </a:uFill>
                <a:latin typeface="Times New Roman"/>
                <a:cs typeface="Times New Roman"/>
              </a:rPr>
              <a:t> </a:t>
            </a:r>
            <a:r>
              <a:rPr sz="1400" b="1" u="heavy" spc="-5" dirty="0">
                <a:solidFill>
                  <a:srgbClr val="202429"/>
                </a:solidFill>
                <a:uFill>
                  <a:solidFill>
                    <a:srgbClr val="202429"/>
                  </a:solidFill>
                </a:uFill>
                <a:latin typeface="Times New Roman"/>
                <a:cs typeface="Times New Roman"/>
              </a:rPr>
              <a:t>DIGITAL MARKETING </a:t>
            </a:r>
            <a:r>
              <a:rPr sz="1400" b="1" u="heavy" dirty="0">
                <a:solidFill>
                  <a:srgbClr val="202429"/>
                </a:solidFill>
                <a:uFill>
                  <a:solidFill>
                    <a:srgbClr val="202429"/>
                  </a:solidFill>
                </a:uFill>
                <a:latin typeface="Times New Roman"/>
                <a:cs typeface="Times New Roman"/>
              </a:rPr>
              <a:t>&amp; </a:t>
            </a:r>
            <a:r>
              <a:rPr sz="1400" b="1" u="heavy" spc="-5" dirty="0">
                <a:solidFill>
                  <a:srgbClr val="202429"/>
                </a:solidFill>
                <a:uFill>
                  <a:solidFill>
                    <a:srgbClr val="202429"/>
                  </a:solidFill>
                </a:uFill>
                <a:latin typeface="Times New Roman"/>
                <a:cs typeface="Times New Roman"/>
              </a:rPr>
              <a:t>IT’S EFFECTS </a:t>
            </a:r>
            <a:r>
              <a:rPr sz="1400" b="1" u="heavy" dirty="0">
                <a:solidFill>
                  <a:srgbClr val="202429"/>
                </a:solidFill>
                <a:uFill>
                  <a:solidFill>
                    <a:srgbClr val="202429"/>
                  </a:solidFill>
                </a:uFill>
                <a:latin typeface="Times New Roman"/>
                <a:cs typeface="Times New Roman"/>
              </a:rPr>
              <a:t>ON  </a:t>
            </a:r>
            <a:r>
              <a:rPr sz="1400" b="1" u="heavy" spc="-5" dirty="0">
                <a:solidFill>
                  <a:srgbClr val="202429"/>
                </a:solidFill>
                <a:uFill>
                  <a:solidFill>
                    <a:srgbClr val="202429"/>
                  </a:solidFill>
                </a:uFill>
                <a:latin typeface="Times New Roman"/>
                <a:cs typeface="Times New Roman"/>
              </a:rPr>
              <a:t>BUSINESS WITH REFERENCE </a:t>
            </a:r>
            <a:r>
              <a:rPr sz="1400" b="1" u="heavy" dirty="0">
                <a:solidFill>
                  <a:srgbClr val="202429"/>
                </a:solidFill>
                <a:uFill>
                  <a:solidFill>
                    <a:srgbClr val="202429"/>
                  </a:solidFill>
                </a:uFill>
                <a:latin typeface="Times New Roman"/>
                <a:cs typeface="Times New Roman"/>
              </a:rPr>
              <a:t>TO </a:t>
            </a:r>
            <a:r>
              <a:rPr sz="1400" b="1" u="heavy" spc="-5" dirty="0">
                <a:solidFill>
                  <a:srgbClr val="202429"/>
                </a:solidFill>
                <a:uFill>
                  <a:solidFill>
                    <a:srgbClr val="202429"/>
                  </a:solidFill>
                </a:uFill>
                <a:latin typeface="Times New Roman"/>
                <a:cs typeface="Times New Roman"/>
              </a:rPr>
              <a:t>BRANEX”</a:t>
            </a:r>
            <a:r>
              <a:rPr sz="1400" spc="-5" dirty="0">
                <a:solidFill>
                  <a:srgbClr val="202429"/>
                </a:solidFill>
                <a:latin typeface="Times New Roman"/>
                <a:cs typeface="Times New Roman"/>
              </a:rPr>
              <a:t>, forms my </a:t>
            </a:r>
            <a:r>
              <a:rPr sz="1400" dirty="0">
                <a:solidFill>
                  <a:srgbClr val="202429"/>
                </a:solidFill>
                <a:latin typeface="Times New Roman"/>
                <a:cs typeface="Times New Roman"/>
              </a:rPr>
              <a:t>own </a:t>
            </a:r>
            <a:r>
              <a:rPr sz="1400" spc="-5" dirty="0">
                <a:solidFill>
                  <a:srgbClr val="202429"/>
                </a:solidFill>
                <a:latin typeface="Times New Roman"/>
                <a:cs typeface="Times New Roman"/>
              </a:rPr>
              <a:t>contribution </a:t>
            </a:r>
            <a:r>
              <a:rPr sz="1400" dirty="0">
                <a:solidFill>
                  <a:srgbClr val="202429"/>
                </a:solidFill>
                <a:latin typeface="Times New Roman"/>
                <a:cs typeface="Times New Roman"/>
              </a:rPr>
              <a:t>to the  </a:t>
            </a:r>
            <a:r>
              <a:rPr sz="1400" spc="-5" dirty="0">
                <a:solidFill>
                  <a:srgbClr val="202429"/>
                </a:solidFill>
                <a:latin typeface="Times New Roman"/>
                <a:cs typeface="Times New Roman"/>
              </a:rPr>
              <a:t>research </a:t>
            </a:r>
            <a:r>
              <a:rPr sz="1400" dirty="0">
                <a:solidFill>
                  <a:srgbClr val="202429"/>
                </a:solidFill>
                <a:latin typeface="Times New Roman"/>
                <a:cs typeface="Times New Roman"/>
              </a:rPr>
              <a:t>work carried out </a:t>
            </a:r>
            <a:r>
              <a:rPr sz="1400" spc="-5" dirty="0">
                <a:solidFill>
                  <a:srgbClr val="202429"/>
                </a:solidFill>
                <a:latin typeface="Times New Roman"/>
                <a:cs typeface="Times New Roman"/>
              </a:rPr>
              <a:t>under </a:t>
            </a:r>
            <a:r>
              <a:rPr sz="1400" dirty="0">
                <a:solidFill>
                  <a:srgbClr val="202429"/>
                </a:solidFill>
                <a:latin typeface="Times New Roman"/>
                <a:cs typeface="Times New Roman"/>
              </a:rPr>
              <a:t>the </a:t>
            </a:r>
            <a:r>
              <a:rPr sz="1400" spc="-5" dirty="0">
                <a:solidFill>
                  <a:srgbClr val="202429"/>
                </a:solidFill>
                <a:latin typeface="Times New Roman"/>
                <a:cs typeface="Times New Roman"/>
              </a:rPr>
              <a:t>guidance</a:t>
            </a:r>
            <a:r>
              <a:rPr sz="1400" spc="-55" dirty="0">
                <a:solidFill>
                  <a:srgbClr val="202429"/>
                </a:solidFill>
                <a:latin typeface="Times New Roman"/>
                <a:cs typeface="Times New Roman"/>
              </a:rPr>
              <a:t> </a:t>
            </a:r>
            <a:r>
              <a:rPr sz="1400" dirty="0">
                <a:solidFill>
                  <a:srgbClr val="202429"/>
                </a:solidFill>
                <a:latin typeface="Times New Roman"/>
                <a:cs typeface="Times New Roman"/>
              </a:rPr>
              <a:t>of</a:t>
            </a:r>
            <a:endParaRPr sz="1400" dirty="0">
              <a:latin typeface="Times New Roman"/>
              <a:cs typeface="Times New Roman"/>
            </a:endParaRPr>
          </a:p>
          <a:p>
            <a:pPr marL="12700" marR="6350" algn="just">
              <a:lnSpc>
                <a:spcPct val="143900"/>
              </a:lnSpc>
              <a:spcBef>
                <a:spcPts val="800"/>
              </a:spcBef>
            </a:pPr>
            <a:r>
              <a:rPr sz="1400" b="1" u="heavy" spc="-5" dirty="0">
                <a:solidFill>
                  <a:srgbClr val="202429"/>
                </a:solidFill>
                <a:uFill>
                  <a:solidFill>
                    <a:srgbClr val="202429"/>
                  </a:solidFill>
                </a:uFill>
                <a:latin typeface="Times New Roman"/>
                <a:cs typeface="Times New Roman"/>
              </a:rPr>
              <a:t>PROF. SUMEET MHATRE</a:t>
            </a:r>
            <a:r>
              <a:rPr sz="1400" b="1" spc="-5" dirty="0">
                <a:solidFill>
                  <a:srgbClr val="202429"/>
                </a:solidFill>
                <a:latin typeface="Times New Roman"/>
                <a:cs typeface="Times New Roman"/>
              </a:rPr>
              <a:t> </a:t>
            </a:r>
            <a:r>
              <a:rPr sz="1400" dirty="0">
                <a:solidFill>
                  <a:srgbClr val="202429"/>
                </a:solidFill>
                <a:latin typeface="Times New Roman"/>
                <a:cs typeface="Times New Roman"/>
              </a:rPr>
              <a:t>is a </a:t>
            </a:r>
            <a:r>
              <a:rPr sz="1400" spc="-5" dirty="0">
                <a:solidFill>
                  <a:srgbClr val="202429"/>
                </a:solidFill>
                <a:latin typeface="Times New Roman"/>
                <a:cs typeface="Times New Roman"/>
              </a:rPr>
              <a:t>result </a:t>
            </a:r>
            <a:r>
              <a:rPr sz="1400" dirty="0">
                <a:solidFill>
                  <a:srgbClr val="202429"/>
                </a:solidFill>
                <a:latin typeface="Times New Roman"/>
                <a:cs typeface="Times New Roman"/>
              </a:rPr>
              <a:t>of </a:t>
            </a:r>
            <a:r>
              <a:rPr sz="1400" spc="-5" dirty="0">
                <a:solidFill>
                  <a:srgbClr val="202429"/>
                </a:solidFill>
                <a:latin typeface="Times New Roman"/>
                <a:cs typeface="Times New Roman"/>
              </a:rPr>
              <a:t>my </a:t>
            </a:r>
            <a:r>
              <a:rPr sz="1400" dirty="0">
                <a:solidFill>
                  <a:srgbClr val="202429"/>
                </a:solidFill>
                <a:latin typeface="Times New Roman"/>
                <a:cs typeface="Times New Roman"/>
              </a:rPr>
              <a:t>own research work </a:t>
            </a:r>
            <a:r>
              <a:rPr sz="1400" spc="-5" dirty="0">
                <a:solidFill>
                  <a:srgbClr val="202429"/>
                </a:solidFill>
                <a:latin typeface="Times New Roman"/>
                <a:cs typeface="Times New Roman"/>
              </a:rPr>
              <a:t>and has </a:t>
            </a:r>
            <a:r>
              <a:rPr sz="1400" dirty="0">
                <a:solidFill>
                  <a:srgbClr val="202429"/>
                </a:solidFill>
                <a:latin typeface="Times New Roman"/>
                <a:cs typeface="Times New Roman"/>
              </a:rPr>
              <a:t>not </a:t>
            </a:r>
            <a:r>
              <a:rPr sz="1400" spc="-5" dirty="0">
                <a:solidFill>
                  <a:srgbClr val="202429"/>
                </a:solidFill>
                <a:latin typeface="Times New Roman"/>
                <a:cs typeface="Times New Roman"/>
              </a:rPr>
              <a:t>been  previously submitted </a:t>
            </a:r>
            <a:r>
              <a:rPr sz="1400" dirty="0">
                <a:solidFill>
                  <a:srgbClr val="202429"/>
                </a:solidFill>
                <a:latin typeface="Times New Roman"/>
                <a:cs typeface="Times New Roman"/>
              </a:rPr>
              <a:t>to any </a:t>
            </a:r>
            <a:r>
              <a:rPr sz="1400" spc="-5" dirty="0">
                <a:solidFill>
                  <a:srgbClr val="202429"/>
                </a:solidFill>
                <a:latin typeface="Times New Roman"/>
                <a:cs typeface="Times New Roman"/>
              </a:rPr>
              <a:t>other University </a:t>
            </a:r>
            <a:r>
              <a:rPr sz="1400" dirty="0">
                <a:solidFill>
                  <a:srgbClr val="202429"/>
                </a:solidFill>
                <a:latin typeface="Times New Roman"/>
                <a:cs typeface="Times New Roman"/>
              </a:rPr>
              <a:t>for any </a:t>
            </a:r>
            <a:r>
              <a:rPr sz="1400" spc="-5" dirty="0">
                <a:solidFill>
                  <a:srgbClr val="202429"/>
                </a:solidFill>
                <a:latin typeface="Times New Roman"/>
                <a:cs typeface="Times New Roman"/>
              </a:rPr>
              <a:t>other Degree/ Diploma </a:t>
            </a:r>
            <a:r>
              <a:rPr sz="1400" dirty="0">
                <a:solidFill>
                  <a:srgbClr val="202429"/>
                </a:solidFill>
                <a:latin typeface="Times New Roman"/>
                <a:cs typeface="Times New Roman"/>
              </a:rPr>
              <a:t>to this or any  </a:t>
            </a:r>
            <a:r>
              <a:rPr sz="1400" spc="-5" dirty="0">
                <a:solidFill>
                  <a:srgbClr val="202429"/>
                </a:solidFill>
                <a:latin typeface="Times New Roman"/>
                <a:cs typeface="Times New Roman"/>
              </a:rPr>
              <a:t>other</a:t>
            </a:r>
            <a:r>
              <a:rPr sz="1400" spc="-20" dirty="0">
                <a:solidFill>
                  <a:srgbClr val="202429"/>
                </a:solidFill>
                <a:latin typeface="Times New Roman"/>
                <a:cs typeface="Times New Roman"/>
              </a:rPr>
              <a:t> </a:t>
            </a:r>
            <a:r>
              <a:rPr sz="1400" spc="-5" dirty="0">
                <a:solidFill>
                  <a:srgbClr val="202429"/>
                </a:solidFill>
                <a:latin typeface="Times New Roman"/>
                <a:cs typeface="Times New Roman"/>
              </a:rPr>
              <a:t>University.</a:t>
            </a:r>
            <a:endParaRPr sz="1400" dirty="0">
              <a:latin typeface="Times New Roman"/>
              <a:cs typeface="Times New Roman"/>
            </a:endParaRPr>
          </a:p>
          <a:p>
            <a:pPr marL="12700" marR="7620" algn="just">
              <a:lnSpc>
                <a:spcPct val="143600"/>
              </a:lnSpc>
              <a:spcBef>
                <a:spcPts val="805"/>
              </a:spcBef>
            </a:pPr>
            <a:r>
              <a:rPr sz="1400" spc="-5" dirty="0">
                <a:solidFill>
                  <a:srgbClr val="202429"/>
                </a:solidFill>
                <a:latin typeface="Times New Roman"/>
                <a:cs typeface="Times New Roman"/>
              </a:rPr>
              <a:t>Wherever reference </a:t>
            </a:r>
            <a:r>
              <a:rPr sz="1400" dirty="0">
                <a:solidFill>
                  <a:srgbClr val="202429"/>
                </a:solidFill>
                <a:latin typeface="Times New Roman"/>
                <a:cs typeface="Times New Roman"/>
              </a:rPr>
              <a:t>has </a:t>
            </a:r>
            <a:r>
              <a:rPr sz="1400" spc="-5" dirty="0">
                <a:solidFill>
                  <a:srgbClr val="202429"/>
                </a:solidFill>
                <a:latin typeface="Times New Roman"/>
                <a:cs typeface="Times New Roman"/>
              </a:rPr>
              <a:t>been </a:t>
            </a:r>
            <a:r>
              <a:rPr sz="1400" dirty="0">
                <a:solidFill>
                  <a:srgbClr val="202429"/>
                </a:solidFill>
                <a:latin typeface="Times New Roman"/>
                <a:cs typeface="Times New Roman"/>
              </a:rPr>
              <a:t>made to </a:t>
            </a:r>
            <a:r>
              <a:rPr sz="1400" spc="-5" dirty="0">
                <a:solidFill>
                  <a:srgbClr val="202429"/>
                </a:solidFill>
                <a:latin typeface="Times New Roman"/>
                <a:cs typeface="Times New Roman"/>
              </a:rPr>
              <a:t>previous works </a:t>
            </a:r>
            <a:r>
              <a:rPr sz="1400" dirty="0">
                <a:solidFill>
                  <a:srgbClr val="202429"/>
                </a:solidFill>
                <a:latin typeface="Times New Roman"/>
                <a:cs typeface="Times New Roman"/>
              </a:rPr>
              <a:t>of </a:t>
            </a:r>
            <a:r>
              <a:rPr sz="1400" spc="-5" dirty="0">
                <a:solidFill>
                  <a:srgbClr val="202429"/>
                </a:solidFill>
                <a:latin typeface="Times New Roman"/>
                <a:cs typeface="Times New Roman"/>
              </a:rPr>
              <a:t>others, </a:t>
            </a:r>
            <a:r>
              <a:rPr sz="1400" dirty="0">
                <a:solidFill>
                  <a:srgbClr val="202429"/>
                </a:solidFill>
                <a:latin typeface="Times New Roman"/>
                <a:cs typeface="Times New Roman"/>
              </a:rPr>
              <a:t>it has </a:t>
            </a:r>
            <a:r>
              <a:rPr sz="1400" spc="-5" dirty="0">
                <a:solidFill>
                  <a:srgbClr val="202429"/>
                </a:solidFill>
                <a:latin typeface="Times New Roman"/>
                <a:cs typeface="Times New Roman"/>
              </a:rPr>
              <a:t>been clearly indicated  </a:t>
            </a:r>
            <a:r>
              <a:rPr sz="1400" dirty="0">
                <a:solidFill>
                  <a:srgbClr val="202429"/>
                </a:solidFill>
                <a:latin typeface="Times New Roman"/>
                <a:cs typeface="Times New Roman"/>
              </a:rPr>
              <a:t>as such </a:t>
            </a:r>
            <a:r>
              <a:rPr sz="1400" spc="-5" dirty="0">
                <a:solidFill>
                  <a:srgbClr val="202429"/>
                </a:solidFill>
                <a:latin typeface="Times New Roman"/>
                <a:cs typeface="Times New Roman"/>
              </a:rPr>
              <a:t>and included </a:t>
            </a:r>
            <a:r>
              <a:rPr sz="1400" dirty="0">
                <a:solidFill>
                  <a:srgbClr val="202429"/>
                </a:solidFill>
                <a:latin typeface="Times New Roman"/>
                <a:cs typeface="Times New Roman"/>
              </a:rPr>
              <a:t>in the</a:t>
            </a:r>
            <a:r>
              <a:rPr sz="1400" spc="-50" dirty="0">
                <a:solidFill>
                  <a:srgbClr val="202429"/>
                </a:solidFill>
                <a:latin typeface="Times New Roman"/>
                <a:cs typeface="Times New Roman"/>
              </a:rPr>
              <a:t> </a:t>
            </a:r>
            <a:r>
              <a:rPr sz="1400" spc="-5" dirty="0">
                <a:solidFill>
                  <a:srgbClr val="202429"/>
                </a:solidFill>
                <a:latin typeface="Times New Roman"/>
                <a:cs typeface="Times New Roman"/>
              </a:rPr>
              <a:t>bibliography.</a:t>
            </a:r>
            <a:endParaRPr sz="1400" dirty="0">
              <a:latin typeface="Times New Roman"/>
              <a:cs typeface="Times New Roman"/>
            </a:endParaRPr>
          </a:p>
          <a:p>
            <a:pPr marL="12700" marR="7620" algn="just">
              <a:lnSpc>
                <a:spcPct val="143600"/>
              </a:lnSpc>
              <a:spcBef>
                <a:spcPts val="805"/>
              </a:spcBef>
            </a:pPr>
            <a:r>
              <a:rPr sz="1400" dirty="0">
                <a:solidFill>
                  <a:srgbClr val="202429"/>
                </a:solidFill>
                <a:latin typeface="Times New Roman"/>
                <a:cs typeface="Times New Roman"/>
              </a:rPr>
              <a:t>I, </a:t>
            </a:r>
            <a:r>
              <a:rPr sz="1400" spc="-5" dirty="0">
                <a:solidFill>
                  <a:srgbClr val="202429"/>
                </a:solidFill>
                <a:latin typeface="Times New Roman"/>
                <a:cs typeface="Times New Roman"/>
              </a:rPr>
              <a:t>here </a:t>
            </a:r>
            <a:r>
              <a:rPr sz="1400" spc="5" dirty="0">
                <a:solidFill>
                  <a:srgbClr val="202429"/>
                </a:solidFill>
                <a:latin typeface="Times New Roman"/>
                <a:cs typeface="Times New Roman"/>
              </a:rPr>
              <a:t>by </a:t>
            </a:r>
            <a:r>
              <a:rPr sz="1400" spc="-5" dirty="0">
                <a:solidFill>
                  <a:srgbClr val="202429"/>
                </a:solidFill>
                <a:latin typeface="Times New Roman"/>
                <a:cs typeface="Times New Roman"/>
              </a:rPr>
              <a:t>further declare </a:t>
            </a:r>
            <a:r>
              <a:rPr sz="1400" dirty="0">
                <a:solidFill>
                  <a:srgbClr val="202429"/>
                </a:solidFill>
                <a:latin typeface="Times New Roman"/>
                <a:cs typeface="Times New Roman"/>
              </a:rPr>
              <a:t>that all </a:t>
            </a:r>
            <a:r>
              <a:rPr sz="1400" spc="-5" dirty="0">
                <a:solidFill>
                  <a:srgbClr val="202429"/>
                </a:solidFill>
                <a:latin typeface="Times New Roman"/>
                <a:cs typeface="Times New Roman"/>
              </a:rPr>
              <a:t>information </a:t>
            </a:r>
            <a:r>
              <a:rPr sz="1400" dirty="0">
                <a:solidFill>
                  <a:srgbClr val="202429"/>
                </a:solidFill>
                <a:latin typeface="Times New Roman"/>
                <a:cs typeface="Times New Roman"/>
              </a:rPr>
              <a:t>of this </a:t>
            </a:r>
            <a:r>
              <a:rPr sz="1400" spc="-5" dirty="0">
                <a:solidFill>
                  <a:srgbClr val="202429"/>
                </a:solidFill>
                <a:latin typeface="Times New Roman"/>
                <a:cs typeface="Times New Roman"/>
              </a:rPr>
              <a:t>document has been obtained </a:t>
            </a:r>
            <a:r>
              <a:rPr sz="1400" dirty="0">
                <a:solidFill>
                  <a:srgbClr val="202429"/>
                </a:solidFill>
                <a:latin typeface="Times New Roman"/>
                <a:cs typeface="Times New Roman"/>
              </a:rPr>
              <a:t>and  </a:t>
            </a:r>
            <a:r>
              <a:rPr sz="1400" spc="-5" dirty="0">
                <a:solidFill>
                  <a:srgbClr val="202429"/>
                </a:solidFill>
                <a:latin typeface="Times New Roman"/>
                <a:cs typeface="Times New Roman"/>
              </a:rPr>
              <a:t>presented </a:t>
            </a:r>
            <a:r>
              <a:rPr sz="1400" dirty="0">
                <a:solidFill>
                  <a:srgbClr val="202429"/>
                </a:solidFill>
                <a:latin typeface="Times New Roman"/>
                <a:cs typeface="Times New Roman"/>
              </a:rPr>
              <a:t>in </a:t>
            </a:r>
            <a:r>
              <a:rPr sz="1400" spc="-5" dirty="0">
                <a:solidFill>
                  <a:srgbClr val="202429"/>
                </a:solidFill>
                <a:latin typeface="Times New Roman"/>
                <a:cs typeface="Times New Roman"/>
              </a:rPr>
              <a:t>accordance </a:t>
            </a:r>
            <a:r>
              <a:rPr sz="1400" dirty="0">
                <a:solidFill>
                  <a:srgbClr val="202429"/>
                </a:solidFill>
                <a:latin typeface="Times New Roman"/>
                <a:cs typeface="Times New Roman"/>
              </a:rPr>
              <a:t>with </a:t>
            </a:r>
            <a:r>
              <a:rPr sz="1400" spc="-5" dirty="0">
                <a:solidFill>
                  <a:srgbClr val="202429"/>
                </a:solidFill>
                <a:latin typeface="Times New Roman"/>
                <a:cs typeface="Times New Roman"/>
              </a:rPr>
              <a:t>academic </a:t>
            </a:r>
            <a:r>
              <a:rPr sz="1400" dirty="0">
                <a:solidFill>
                  <a:srgbClr val="202429"/>
                </a:solidFill>
                <a:latin typeface="Times New Roman"/>
                <a:cs typeface="Times New Roman"/>
              </a:rPr>
              <a:t>rules and </a:t>
            </a:r>
            <a:r>
              <a:rPr sz="1400" spc="-5" dirty="0">
                <a:solidFill>
                  <a:srgbClr val="202429"/>
                </a:solidFill>
                <a:latin typeface="Times New Roman"/>
                <a:cs typeface="Times New Roman"/>
              </a:rPr>
              <a:t>ethical</a:t>
            </a:r>
            <a:r>
              <a:rPr sz="1400" spc="-65" dirty="0">
                <a:solidFill>
                  <a:srgbClr val="202429"/>
                </a:solidFill>
                <a:latin typeface="Times New Roman"/>
                <a:cs typeface="Times New Roman"/>
              </a:rPr>
              <a:t> </a:t>
            </a:r>
            <a:r>
              <a:rPr sz="1400" spc="-5" dirty="0">
                <a:solidFill>
                  <a:srgbClr val="202429"/>
                </a:solidFill>
                <a:latin typeface="Times New Roman"/>
                <a:cs typeface="Times New Roman"/>
              </a:rPr>
              <a:t>conduct.</a:t>
            </a:r>
            <a:endParaRPr sz="1400" dirty="0">
              <a:latin typeface="Times New Roman"/>
              <a:cs typeface="Times New Roman"/>
            </a:endParaRPr>
          </a:p>
        </p:txBody>
      </p:sp>
      <p:sp>
        <p:nvSpPr>
          <p:cNvPr id="4" name="object 4"/>
          <p:cNvSpPr txBox="1"/>
          <p:nvPr/>
        </p:nvSpPr>
        <p:spPr>
          <a:xfrm>
            <a:off x="5530850" y="6853428"/>
            <a:ext cx="1524000" cy="228909"/>
          </a:xfrm>
          <a:prstGeom prst="rect">
            <a:avLst/>
          </a:prstGeom>
        </p:spPr>
        <p:txBody>
          <a:bodyPr vert="horz" wrap="square" lIns="0" tIns="13335" rIns="0" bIns="0" rtlCol="0">
            <a:spAutoFit/>
          </a:bodyPr>
          <a:lstStyle/>
          <a:p>
            <a:pPr marL="12700">
              <a:lnSpc>
                <a:spcPct val="100000"/>
              </a:lnSpc>
              <a:spcBef>
                <a:spcPts val="105"/>
              </a:spcBef>
            </a:pPr>
            <a:r>
              <a:rPr lang="en-US" sz="1400" b="1" dirty="0">
                <a:latin typeface="Times New Roman" panose="02020603050405020304" pitchFamily="18" charset="0"/>
                <a:cs typeface="Times New Roman" panose="02020603050405020304" pitchFamily="18" charset="0"/>
              </a:rPr>
              <a:t>Harshal Deshmukh</a:t>
            </a:r>
            <a:endParaRPr sz="1400" dirty="0">
              <a:latin typeface="Times New Roman"/>
              <a:cs typeface="Times New Roman"/>
            </a:endParaRPr>
          </a:p>
        </p:txBody>
      </p:sp>
      <p:sp>
        <p:nvSpPr>
          <p:cNvPr id="5" name="object 5"/>
          <p:cNvSpPr txBox="1"/>
          <p:nvPr/>
        </p:nvSpPr>
        <p:spPr>
          <a:xfrm>
            <a:off x="528319" y="7425665"/>
            <a:ext cx="1778000" cy="668655"/>
          </a:xfrm>
          <a:prstGeom prst="rect">
            <a:avLst/>
          </a:prstGeom>
        </p:spPr>
        <p:txBody>
          <a:bodyPr vert="horz" wrap="square" lIns="0" tIns="120650" rIns="0" bIns="0" rtlCol="0">
            <a:spAutoFit/>
          </a:bodyPr>
          <a:lstStyle/>
          <a:p>
            <a:pPr marL="12700">
              <a:lnSpc>
                <a:spcPct val="100000"/>
              </a:lnSpc>
              <a:spcBef>
                <a:spcPts val="950"/>
              </a:spcBef>
            </a:pPr>
            <a:r>
              <a:rPr sz="1400" spc="-5" dirty="0">
                <a:solidFill>
                  <a:srgbClr val="202429"/>
                </a:solidFill>
                <a:latin typeface="Times New Roman"/>
                <a:cs typeface="Times New Roman"/>
              </a:rPr>
              <a:t>Certified</a:t>
            </a:r>
            <a:r>
              <a:rPr sz="1400" spc="-15" dirty="0">
                <a:solidFill>
                  <a:srgbClr val="202429"/>
                </a:solidFill>
                <a:latin typeface="Times New Roman"/>
                <a:cs typeface="Times New Roman"/>
              </a:rPr>
              <a:t> </a:t>
            </a:r>
            <a:r>
              <a:rPr sz="1400" spc="5" dirty="0">
                <a:solidFill>
                  <a:srgbClr val="202429"/>
                </a:solidFill>
                <a:latin typeface="Times New Roman"/>
                <a:cs typeface="Times New Roman"/>
              </a:rPr>
              <a:t>by</a:t>
            </a:r>
            <a:endParaRPr sz="1400">
              <a:latin typeface="Times New Roman"/>
              <a:cs typeface="Times New Roman"/>
            </a:endParaRPr>
          </a:p>
          <a:p>
            <a:pPr marL="12700">
              <a:lnSpc>
                <a:spcPct val="100000"/>
              </a:lnSpc>
              <a:spcBef>
                <a:spcPts val="850"/>
              </a:spcBef>
            </a:pPr>
            <a:r>
              <a:rPr sz="1400" b="1" u="heavy" spc="-5" dirty="0">
                <a:solidFill>
                  <a:srgbClr val="202429"/>
                </a:solidFill>
                <a:uFill>
                  <a:solidFill>
                    <a:srgbClr val="202429"/>
                  </a:solidFill>
                </a:uFill>
                <a:latin typeface="Times New Roman"/>
                <a:cs typeface="Times New Roman"/>
              </a:rPr>
              <a:t>PROF. Sumeet</a:t>
            </a:r>
            <a:r>
              <a:rPr sz="1400" b="1" u="heavy" spc="-45" dirty="0">
                <a:solidFill>
                  <a:srgbClr val="202429"/>
                </a:solidFill>
                <a:uFill>
                  <a:solidFill>
                    <a:srgbClr val="202429"/>
                  </a:solidFill>
                </a:uFill>
                <a:latin typeface="Times New Roman"/>
                <a:cs typeface="Times New Roman"/>
              </a:rPr>
              <a:t> </a:t>
            </a:r>
            <a:r>
              <a:rPr sz="1400" b="1" u="heavy" spc="-5" dirty="0">
                <a:solidFill>
                  <a:srgbClr val="202429"/>
                </a:solidFill>
                <a:uFill>
                  <a:solidFill>
                    <a:srgbClr val="202429"/>
                  </a:solidFill>
                </a:uFill>
                <a:latin typeface="Times New Roman"/>
                <a:cs typeface="Times New Roman"/>
              </a:rPr>
              <a:t>Mhatre</a:t>
            </a:r>
            <a:endParaRPr sz="1400">
              <a:latin typeface="Times New Roman"/>
              <a:cs typeface="Times New Roman"/>
            </a:endParaRPr>
          </a:p>
        </p:txBody>
      </p:sp>
      <p:sp>
        <p:nvSpPr>
          <p:cNvPr id="6" name="object 6"/>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5</a:t>
            </a:fld>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7239" y="636336"/>
            <a:ext cx="6744970" cy="6702476"/>
          </a:xfrm>
          <a:prstGeom prst="rect">
            <a:avLst/>
          </a:prstGeom>
        </p:spPr>
        <p:txBody>
          <a:bodyPr vert="horz" wrap="square" lIns="0" tIns="13335" rIns="0" bIns="0" rtlCol="0">
            <a:spAutoFit/>
          </a:bodyPr>
          <a:lstStyle/>
          <a:p>
            <a:pPr marL="12700">
              <a:lnSpc>
                <a:spcPct val="100000"/>
              </a:lnSpc>
              <a:spcBef>
                <a:spcPts val="105"/>
              </a:spcBef>
            </a:pPr>
            <a:r>
              <a:rPr sz="1400" b="1" u="heavy" dirty="0">
                <a:uFill>
                  <a:solidFill>
                    <a:srgbClr val="000000"/>
                  </a:solidFill>
                </a:uFill>
                <a:latin typeface="Times New Roman"/>
                <a:cs typeface="Times New Roman"/>
              </a:rPr>
              <a:t>QR</a:t>
            </a:r>
            <a:r>
              <a:rPr sz="1400" b="1" u="heavy" spc="-15"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codes</a:t>
            </a:r>
            <a:endParaRPr sz="1400" dirty="0">
              <a:latin typeface="Times New Roman"/>
              <a:cs typeface="Times New Roman"/>
            </a:endParaRPr>
          </a:p>
          <a:p>
            <a:pPr>
              <a:lnSpc>
                <a:spcPct val="100000"/>
              </a:lnSpc>
              <a:spcBef>
                <a:spcPts val="30"/>
              </a:spcBef>
            </a:pPr>
            <a:endParaRPr sz="1400" dirty="0">
              <a:latin typeface="Times New Roman"/>
              <a:cs typeface="Times New Roman"/>
            </a:endParaRPr>
          </a:p>
          <a:p>
            <a:pPr marL="12700" marR="9525" algn="just">
              <a:lnSpc>
                <a:spcPts val="1380"/>
              </a:lnSpc>
            </a:pPr>
            <a:r>
              <a:rPr lang="en-IN" sz="1200" spc="-5" dirty="0">
                <a:latin typeface="Times New Roman"/>
                <a:cs typeface="Times New Roman"/>
              </a:rPr>
              <a:t>QR codes </a:t>
            </a:r>
            <a:r>
              <a:rPr sz="1200" spc="-5" dirty="0">
                <a:latin typeface="Times New Roman"/>
                <a:cs typeface="Times New Roman"/>
              </a:rPr>
              <a:t>allow </a:t>
            </a:r>
            <a:r>
              <a:rPr sz="1200" dirty="0">
                <a:latin typeface="Times New Roman"/>
                <a:cs typeface="Times New Roman"/>
              </a:rPr>
              <a:t>a </a:t>
            </a:r>
            <a:r>
              <a:rPr sz="1200" spc="-5" dirty="0">
                <a:latin typeface="Times New Roman"/>
                <a:cs typeface="Times New Roman"/>
              </a:rPr>
              <a:t>customer </a:t>
            </a:r>
            <a:r>
              <a:rPr sz="1200" dirty="0">
                <a:latin typeface="Times New Roman"/>
                <a:cs typeface="Times New Roman"/>
              </a:rPr>
              <a:t>to visit a </a:t>
            </a:r>
            <a:r>
              <a:rPr sz="1200" spc="-5" dirty="0">
                <a:latin typeface="Times New Roman"/>
                <a:cs typeface="Times New Roman"/>
              </a:rPr>
              <a:t>web page address </a:t>
            </a:r>
            <a:r>
              <a:rPr sz="1200" dirty="0">
                <a:latin typeface="Times New Roman"/>
                <a:cs typeface="Times New Roman"/>
              </a:rPr>
              <a:t>by </a:t>
            </a:r>
            <a:r>
              <a:rPr sz="1200" spc="-5" dirty="0">
                <a:latin typeface="Times New Roman"/>
                <a:cs typeface="Times New Roman"/>
              </a:rPr>
              <a:t>scanning </a:t>
            </a:r>
            <a:r>
              <a:rPr sz="1200" dirty="0">
                <a:latin typeface="Times New Roman"/>
                <a:cs typeface="Times New Roman"/>
              </a:rPr>
              <a:t>a 2D </a:t>
            </a:r>
            <a:r>
              <a:rPr sz="1200" spc="-5" dirty="0">
                <a:latin typeface="Times New Roman"/>
                <a:cs typeface="Times New Roman"/>
              </a:rPr>
              <a:t>image with their phone's camera,  instead </a:t>
            </a:r>
            <a:r>
              <a:rPr sz="1200" dirty="0">
                <a:latin typeface="Times New Roman"/>
                <a:cs typeface="Times New Roman"/>
              </a:rPr>
              <a:t>of </a:t>
            </a:r>
            <a:r>
              <a:rPr sz="1200" spc="-5" dirty="0">
                <a:latin typeface="Times New Roman"/>
                <a:cs typeface="Times New Roman"/>
              </a:rPr>
              <a:t>manually entering </a:t>
            </a:r>
            <a:r>
              <a:rPr sz="1200" dirty="0">
                <a:latin typeface="Times New Roman"/>
                <a:cs typeface="Times New Roman"/>
              </a:rPr>
              <a:t>a </a:t>
            </a:r>
            <a:r>
              <a:rPr sz="1200" spc="-5" dirty="0">
                <a:latin typeface="Times New Roman"/>
                <a:cs typeface="Times New Roman"/>
              </a:rPr>
              <a:t>URL. The resultant URLs typically include tracking features which would </a:t>
            </a:r>
            <a:r>
              <a:rPr sz="1200" dirty="0">
                <a:latin typeface="Times New Roman"/>
                <a:cs typeface="Times New Roman"/>
              </a:rPr>
              <a:t>be  </a:t>
            </a:r>
            <a:r>
              <a:rPr sz="1200" spc="-5" dirty="0">
                <a:latin typeface="Times New Roman"/>
                <a:cs typeface="Times New Roman"/>
              </a:rPr>
              <a:t>unwieldy </a:t>
            </a:r>
            <a:r>
              <a:rPr sz="1200" dirty="0">
                <a:latin typeface="Times New Roman"/>
                <a:cs typeface="Times New Roman"/>
              </a:rPr>
              <a:t>if </a:t>
            </a:r>
            <a:r>
              <a:rPr sz="1200" spc="-5" dirty="0">
                <a:latin typeface="Times New Roman"/>
                <a:cs typeface="Times New Roman"/>
              </a:rPr>
              <a:t>typed </a:t>
            </a:r>
            <a:r>
              <a:rPr sz="1200" dirty="0">
                <a:latin typeface="Times New Roman"/>
                <a:cs typeface="Times New Roman"/>
              </a:rPr>
              <a:t>by the </a:t>
            </a:r>
            <a:r>
              <a:rPr sz="1200" spc="-5" dirty="0">
                <a:latin typeface="Times New Roman"/>
                <a:cs typeface="Times New Roman"/>
              </a:rPr>
              <a:t>customer. Originally approved as an </a:t>
            </a:r>
            <a:r>
              <a:rPr sz="1200" spc="-10" dirty="0">
                <a:latin typeface="Times New Roman"/>
                <a:cs typeface="Times New Roman"/>
              </a:rPr>
              <a:t>ISS </a:t>
            </a:r>
            <a:r>
              <a:rPr sz="1200" spc="-5" dirty="0">
                <a:latin typeface="Times New Roman"/>
                <a:cs typeface="Times New Roman"/>
              </a:rPr>
              <a:t>standard </a:t>
            </a:r>
            <a:r>
              <a:rPr sz="1200" dirty="0">
                <a:latin typeface="Times New Roman"/>
                <a:cs typeface="Times New Roman"/>
              </a:rPr>
              <a:t>in 1997, </a:t>
            </a:r>
            <a:r>
              <a:rPr lang="en-IN" sz="1200" dirty="0">
                <a:latin typeface="Times New Roman"/>
                <a:cs typeface="Times New Roman"/>
              </a:rPr>
              <a:t>Denso-Wave </a:t>
            </a:r>
            <a:r>
              <a:rPr sz="1200" spc="-5" dirty="0">
                <a:latin typeface="Times New Roman"/>
                <a:cs typeface="Times New Roman"/>
              </a:rPr>
              <a:t>first</a:t>
            </a:r>
            <a:endParaRPr sz="1200" dirty="0">
              <a:latin typeface="Times New Roman"/>
              <a:cs typeface="Times New Roman"/>
            </a:endParaRPr>
          </a:p>
          <a:p>
            <a:pPr marL="12700" marR="11430" algn="just">
              <a:lnSpc>
                <a:spcPts val="1380"/>
              </a:lnSpc>
              <a:spcBef>
                <a:spcPts val="600"/>
              </a:spcBef>
            </a:pPr>
            <a:r>
              <a:rPr lang="en-US" sz="1200" spc="-5" dirty="0">
                <a:latin typeface="Times New Roman"/>
                <a:cs typeface="Times New Roman"/>
              </a:rPr>
              <a:t>Developed </a:t>
            </a:r>
            <a:r>
              <a:rPr lang="en-US" sz="1200" dirty="0">
                <a:latin typeface="Times New Roman"/>
                <a:cs typeface="Times New Roman"/>
              </a:rPr>
              <a:t>the </a:t>
            </a:r>
            <a:r>
              <a:rPr lang="en-US" sz="1200" spc="-5" dirty="0">
                <a:latin typeface="Times New Roman"/>
                <a:cs typeface="Times New Roman"/>
              </a:rPr>
              <a:t>standard for tracking automobile parts </a:t>
            </a:r>
            <a:r>
              <a:rPr lang="en-US" sz="1200" dirty="0">
                <a:latin typeface="Times New Roman"/>
                <a:cs typeface="Times New Roman"/>
              </a:rPr>
              <a:t>in </a:t>
            </a:r>
            <a:r>
              <a:rPr lang="en-US" sz="1200" spc="-5" dirty="0" err="1">
                <a:latin typeface="Times New Roman"/>
                <a:cs typeface="Times New Roman"/>
              </a:rPr>
              <a:t>Japan.QR</a:t>
            </a:r>
            <a:r>
              <a:rPr lang="en-US" sz="1200" spc="-5" dirty="0">
                <a:latin typeface="Times New Roman"/>
                <a:cs typeface="Times New Roman"/>
              </a:rPr>
              <a:t> codes have been growing </a:t>
            </a:r>
            <a:r>
              <a:rPr lang="en-US" sz="1200" dirty="0">
                <a:latin typeface="Times New Roman"/>
                <a:cs typeface="Times New Roman"/>
              </a:rPr>
              <a:t>in </a:t>
            </a:r>
            <a:r>
              <a:rPr lang="en-US" sz="1200" spc="-5" dirty="0">
                <a:latin typeface="Times New Roman"/>
                <a:cs typeface="Times New Roman"/>
              </a:rPr>
              <a:t>popularity </a:t>
            </a:r>
            <a:r>
              <a:rPr lang="en-US" sz="1200" dirty="0">
                <a:latin typeface="Times New Roman"/>
                <a:cs typeface="Times New Roman"/>
              </a:rPr>
              <a:t>in  </a:t>
            </a:r>
            <a:r>
              <a:rPr lang="en-US" sz="1200" spc="-5" dirty="0">
                <a:latin typeface="Times New Roman"/>
                <a:cs typeface="Times New Roman"/>
              </a:rPr>
              <a:t>Asia and Europe, </a:t>
            </a:r>
            <a:r>
              <a:rPr lang="en-US" sz="1200" dirty="0">
                <a:latin typeface="Times New Roman"/>
                <a:cs typeface="Times New Roman"/>
              </a:rPr>
              <a:t>but </a:t>
            </a:r>
            <a:r>
              <a:rPr lang="en-US" sz="1200" spc="-5" dirty="0">
                <a:latin typeface="Times New Roman"/>
                <a:cs typeface="Times New Roman"/>
              </a:rPr>
              <a:t>have been </a:t>
            </a:r>
            <a:r>
              <a:rPr lang="en-US" sz="1200" dirty="0">
                <a:latin typeface="Times New Roman"/>
                <a:cs typeface="Times New Roman"/>
              </a:rPr>
              <a:t>slow to be </a:t>
            </a:r>
            <a:r>
              <a:rPr lang="en-US" sz="1200" spc="-5" dirty="0">
                <a:latin typeface="Times New Roman"/>
                <a:cs typeface="Times New Roman"/>
              </a:rPr>
              <a:t>adopted </a:t>
            </a:r>
            <a:r>
              <a:rPr lang="en-US" sz="1200" dirty="0">
                <a:latin typeface="Times New Roman"/>
                <a:cs typeface="Times New Roman"/>
              </a:rPr>
              <a:t>in </a:t>
            </a:r>
            <a:r>
              <a:rPr lang="en-US" sz="1200" spc="-5" dirty="0">
                <a:latin typeface="Times New Roman"/>
                <a:cs typeface="Times New Roman"/>
              </a:rPr>
              <a:t>North America. </a:t>
            </a:r>
            <a:r>
              <a:rPr lang="en-US" sz="1200" dirty="0">
                <a:latin typeface="Times New Roman"/>
                <a:cs typeface="Times New Roman"/>
              </a:rPr>
              <a:t>Some </a:t>
            </a:r>
            <a:r>
              <a:rPr lang="en-US" sz="1200" spc="-5" dirty="0">
                <a:latin typeface="Times New Roman"/>
                <a:cs typeface="Times New Roman"/>
              </a:rPr>
              <a:t>high-profile QR campaigns </a:t>
            </a:r>
            <a:r>
              <a:rPr lang="en-US" sz="1200" dirty="0">
                <a:latin typeface="Times New Roman"/>
                <a:cs typeface="Times New Roman"/>
              </a:rPr>
              <a:t>in  the </a:t>
            </a:r>
            <a:r>
              <a:rPr lang="en-US" sz="1200" spc="-5" dirty="0">
                <a:latin typeface="Times New Roman"/>
                <a:cs typeface="Times New Roman"/>
              </a:rPr>
              <a:t>United States have included billboards </a:t>
            </a:r>
            <a:r>
              <a:rPr lang="en-US" sz="1200" dirty="0">
                <a:latin typeface="Times New Roman"/>
                <a:cs typeface="Times New Roman"/>
              </a:rPr>
              <a:t>by Calvin Klein in Times Square, QR codes for  every SKU in Home Depot and Best Buy stores, and a scavenger hunt </a:t>
            </a:r>
            <a:r>
              <a:rPr lang="en-US" sz="1200" spc="-5" dirty="0">
                <a:latin typeface="Times New Roman"/>
                <a:cs typeface="Times New Roman"/>
              </a:rPr>
              <a:t>promotingStarbucks and Lady  Gaga.Apple pass </a:t>
            </a:r>
            <a:r>
              <a:rPr lang="en-US" sz="1200" spc="-5" dirty="0" err="1">
                <a:latin typeface="Times New Roman"/>
                <a:cs typeface="Times New Roman"/>
              </a:rPr>
              <a:t>bookImplemented</a:t>
            </a:r>
            <a:r>
              <a:rPr lang="en-US" sz="1200" spc="-5" dirty="0">
                <a:latin typeface="Times New Roman"/>
                <a:cs typeface="Times New Roman"/>
              </a:rPr>
              <a:t> as a native app for iOS6, has employed QR codes as one of the ways  that the iPhone (or iPod Touch) users can take a real world action. I.e. scan the Barcode on their Passbook  Pass. In addition to QR codes, the Passbook (application) also supports PDF417 and Aztec 2D Barcodes.</a:t>
            </a:r>
          </a:p>
          <a:p>
            <a:pPr marL="12700" marR="11430" algn="just">
              <a:lnSpc>
                <a:spcPts val="1380"/>
              </a:lnSpc>
              <a:spcBef>
                <a:spcPts val="600"/>
              </a:spcBef>
            </a:pPr>
            <a:r>
              <a:rPr lang="en-US" sz="1200" spc="-5" dirty="0">
                <a:latin typeface="Times New Roman"/>
                <a:cs typeface="Times New Roman"/>
              </a:rPr>
              <a:t>8.6 EMT (Email Marketing)</a:t>
            </a:r>
          </a:p>
          <a:p>
            <a:pPr marL="12700" marR="11430" algn="just">
              <a:lnSpc>
                <a:spcPts val="1380"/>
              </a:lnSpc>
              <a:spcBef>
                <a:spcPts val="600"/>
              </a:spcBef>
            </a:pPr>
            <a:r>
              <a:rPr lang="en-US" sz="1200" spc="-5" dirty="0">
                <a:latin typeface="Times New Roman"/>
                <a:cs typeface="Times New Roman"/>
              </a:rPr>
              <a:t>Email marketing is directly marketing a commercial message to a group of people using email. In its  broadest sense, every email sent to a potential or current customer could be considered email marketing. It  usually involves using email to send ads, request business, or solicit sales or donations, and is meant to build  loyalty, trust, or brand awareness. Email marketing can be done to either sold lists or a current customer  database. Broadly, the term is usually used to refer to sending email messages with the purpose of enhancing  the relationship of a merchant with its current or previous customers, to encourage customer loyalty and  repeat business, acquiring new customers or convincing current customers to purchase something  immediately, and adding advertisements to email messages sent by other companies to their customers.</a:t>
            </a:r>
          </a:p>
          <a:p>
            <a:pPr marL="12700" marR="11430" algn="just">
              <a:lnSpc>
                <a:spcPts val="1380"/>
              </a:lnSpc>
              <a:spcBef>
                <a:spcPts val="600"/>
              </a:spcBef>
            </a:pPr>
            <a:r>
              <a:rPr lang="en-US" sz="1200" spc="-5" dirty="0">
                <a:latin typeface="Times New Roman"/>
                <a:cs typeface="Times New Roman"/>
              </a:rPr>
              <a:t>Types of email marketing</a:t>
            </a:r>
          </a:p>
          <a:p>
            <a:pPr marL="12700" marR="11430" algn="just">
              <a:lnSpc>
                <a:spcPts val="1380"/>
              </a:lnSpc>
              <a:spcBef>
                <a:spcPts val="600"/>
              </a:spcBef>
            </a:pPr>
            <a:r>
              <a:rPr lang="en-US" sz="1200" spc="-5" dirty="0">
                <a:latin typeface="Times New Roman"/>
                <a:cs typeface="Times New Roman"/>
              </a:rPr>
              <a:t>Email marketing can be carried out through different types of emails:</a:t>
            </a:r>
          </a:p>
          <a:p>
            <a:pPr marL="12700" marR="11430" algn="just">
              <a:lnSpc>
                <a:spcPts val="1380"/>
              </a:lnSpc>
              <a:spcBef>
                <a:spcPts val="600"/>
              </a:spcBef>
            </a:pPr>
            <a:r>
              <a:rPr lang="en-US" sz="1200" spc="-5" dirty="0">
                <a:latin typeface="Times New Roman"/>
                <a:cs typeface="Times New Roman"/>
              </a:rPr>
              <a:t>Transactional emails</a:t>
            </a:r>
          </a:p>
          <a:p>
            <a:pPr marL="12700" marR="11430" algn="just">
              <a:lnSpc>
                <a:spcPts val="1380"/>
              </a:lnSpc>
              <a:spcBef>
                <a:spcPts val="600"/>
              </a:spcBef>
            </a:pPr>
            <a:r>
              <a:rPr lang="en-US" sz="1200" spc="-5" dirty="0">
                <a:latin typeface="Times New Roman"/>
                <a:cs typeface="Times New Roman"/>
              </a:rPr>
              <a:t>Transactional emails are usually triggered based on a customer’s action with a company. To be qualified as  transactional or relationship messages, these communications' primary purpose must be "to facilitate,  complete, or confirm a commercial transactions that the recipient has previously agreed to enter into with the  Sender", along with a few other narrow definitions of transactional messaging. Triggered transactional  messages include dropped basket messages, password reset emails, purchase or order confirmation emails,  order status emails, reorder emails and email receipts.</a:t>
            </a:r>
          </a:p>
          <a:p>
            <a:pPr marL="12700" marR="11430" algn="just">
              <a:lnSpc>
                <a:spcPts val="1380"/>
              </a:lnSpc>
              <a:spcBef>
                <a:spcPts val="600"/>
              </a:spcBef>
            </a:pPr>
            <a:r>
              <a:rPr lang="en-US" sz="1200" spc="-5" dirty="0">
                <a:latin typeface="Times New Roman"/>
                <a:cs typeface="Times New Roman"/>
              </a:rPr>
              <a:t>The primary purpose of a transactional email is to convey information regarding the action that triggered it.  But, due to its high open rates (51.3% compared to 36.6% for email newsletters), transactional emails are an</a:t>
            </a:r>
          </a:p>
          <a:p>
            <a:pPr marL="12700" marR="11430" algn="just">
              <a:lnSpc>
                <a:spcPts val="1380"/>
              </a:lnSpc>
              <a:spcBef>
                <a:spcPts val="600"/>
              </a:spcBef>
            </a:pPr>
            <a:endParaRPr lang="en-US" sz="1200" dirty="0">
              <a:latin typeface="Times New Roman"/>
              <a:cs typeface="Times New Roman"/>
            </a:endParaRPr>
          </a:p>
        </p:txBody>
      </p:sp>
      <p:sp>
        <p:nvSpPr>
          <p:cNvPr id="3" name="object 3"/>
          <p:cNvSpPr txBox="1"/>
          <p:nvPr/>
        </p:nvSpPr>
        <p:spPr>
          <a:xfrm>
            <a:off x="518350" y="7070164"/>
            <a:ext cx="674497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opportunity to engage customers: to introduce or extend the email relationship </a:t>
            </a:r>
            <a:r>
              <a:rPr sz="1200" spc="-5" dirty="0">
                <a:latin typeface="Times New Roman"/>
                <a:cs typeface="Times New Roman"/>
              </a:rPr>
              <a:t>with </a:t>
            </a:r>
            <a:r>
              <a:rPr sz="1200" dirty="0">
                <a:latin typeface="Times New Roman"/>
                <a:cs typeface="Times New Roman"/>
              </a:rPr>
              <a:t>customers or</a:t>
            </a:r>
            <a:r>
              <a:rPr sz="1200" spc="175" dirty="0">
                <a:latin typeface="Times New Roman"/>
                <a:cs typeface="Times New Roman"/>
              </a:rPr>
              <a:t> </a:t>
            </a:r>
            <a:r>
              <a:rPr sz="1200" dirty="0">
                <a:latin typeface="Times New Roman"/>
                <a:cs typeface="Times New Roman"/>
              </a:rPr>
              <a:t>subscribers,</a:t>
            </a:r>
          </a:p>
        </p:txBody>
      </p:sp>
      <p:sp>
        <p:nvSpPr>
          <p:cNvPr id="4" name="object 4"/>
          <p:cNvSpPr txBox="1"/>
          <p:nvPr/>
        </p:nvSpPr>
        <p:spPr>
          <a:xfrm>
            <a:off x="545146" y="7223144"/>
            <a:ext cx="6711315" cy="1497846"/>
          </a:xfrm>
          <a:prstGeom prst="rect">
            <a:avLst/>
          </a:prstGeom>
        </p:spPr>
        <p:txBody>
          <a:bodyPr vert="horz" wrap="square" lIns="0" tIns="81280" rIns="0" bIns="0" rtlCol="0">
            <a:spAutoFit/>
          </a:bodyPr>
          <a:lstStyle/>
          <a:p>
            <a:pPr marL="12700" algn="just">
              <a:lnSpc>
                <a:spcPct val="100000"/>
              </a:lnSpc>
              <a:spcBef>
                <a:spcPts val="640"/>
              </a:spcBef>
            </a:pPr>
            <a:r>
              <a:rPr sz="1200" dirty="0">
                <a:latin typeface="Times New Roman"/>
                <a:cs typeface="Times New Roman"/>
              </a:rPr>
              <a:t>to </a:t>
            </a:r>
            <a:r>
              <a:rPr sz="1200" spc="-5" dirty="0">
                <a:latin typeface="Times New Roman"/>
                <a:cs typeface="Times New Roman"/>
              </a:rPr>
              <a:t>anticipate and answer questions </a:t>
            </a:r>
            <a:r>
              <a:rPr sz="1200" dirty="0">
                <a:latin typeface="Times New Roman"/>
                <a:cs typeface="Times New Roman"/>
              </a:rPr>
              <a:t>or to </a:t>
            </a:r>
            <a:r>
              <a:rPr sz="1200" spc="-5" dirty="0">
                <a:latin typeface="Times New Roman"/>
                <a:cs typeface="Times New Roman"/>
              </a:rPr>
              <a:t>cross-sell </a:t>
            </a:r>
            <a:r>
              <a:rPr sz="1200" dirty="0">
                <a:latin typeface="Times New Roman"/>
                <a:cs typeface="Times New Roman"/>
              </a:rPr>
              <a:t>or </a:t>
            </a:r>
            <a:r>
              <a:rPr sz="1200" spc="-5" dirty="0">
                <a:latin typeface="Times New Roman"/>
                <a:cs typeface="Times New Roman"/>
              </a:rPr>
              <a:t>up-sell products </a:t>
            </a:r>
            <a:r>
              <a:rPr sz="1200" dirty="0">
                <a:latin typeface="Times New Roman"/>
                <a:cs typeface="Times New Roman"/>
              </a:rPr>
              <a:t>or</a:t>
            </a:r>
            <a:r>
              <a:rPr sz="1200" spc="45" dirty="0">
                <a:latin typeface="Times New Roman"/>
                <a:cs typeface="Times New Roman"/>
              </a:rPr>
              <a:t> </a:t>
            </a:r>
            <a:r>
              <a:rPr sz="1200" spc="-5" dirty="0">
                <a:latin typeface="Times New Roman"/>
                <a:cs typeface="Times New Roman"/>
              </a:rPr>
              <a:t>services.</a:t>
            </a:r>
            <a:endParaRPr sz="1200" dirty="0">
              <a:latin typeface="Times New Roman"/>
              <a:cs typeface="Times New Roman"/>
            </a:endParaRPr>
          </a:p>
          <a:p>
            <a:pPr marL="12700" marR="5080" algn="just">
              <a:lnSpc>
                <a:spcPts val="1380"/>
              </a:lnSpc>
              <a:spcBef>
                <a:spcPts val="635"/>
              </a:spcBef>
            </a:pPr>
            <a:r>
              <a:rPr lang="en-US" sz="1200" spc="-5" dirty="0">
                <a:latin typeface="Times New Roman"/>
                <a:cs typeface="Times New Roman"/>
              </a:rPr>
              <a:t>Many email newsletter software vendors offer transactional email support, which gives companies </a:t>
            </a:r>
            <a:r>
              <a:rPr lang="en-US" sz="1200" dirty="0">
                <a:latin typeface="Times New Roman"/>
                <a:cs typeface="Times New Roman"/>
              </a:rPr>
              <a:t>the </a:t>
            </a:r>
            <a:r>
              <a:rPr lang="en-US" sz="1200" spc="-5" dirty="0">
                <a:latin typeface="Times New Roman"/>
                <a:cs typeface="Times New Roman"/>
              </a:rPr>
              <a:t>ability  </a:t>
            </a:r>
            <a:r>
              <a:rPr lang="en-US" sz="1200" dirty="0">
                <a:latin typeface="Times New Roman"/>
                <a:cs typeface="Times New Roman"/>
              </a:rPr>
              <a:t>to </a:t>
            </a:r>
            <a:r>
              <a:rPr lang="en-US" sz="1200" spc="-5" dirty="0">
                <a:latin typeface="Times New Roman"/>
                <a:cs typeface="Times New Roman"/>
              </a:rPr>
              <a:t>include promotional messages within </a:t>
            </a:r>
            <a:r>
              <a:rPr lang="en-US" sz="1200" dirty="0">
                <a:latin typeface="Times New Roman"/>
                <a:cs typeface="Times New Roman"/>
              </a:rPr>
              <a:t>the body of </a:t>
            </a:r>
            <a:r>
              <a:rPr lang="en-US" sz="1200" spc="-5" dirty="0">
                <a:latin typeface="Times New Roman"/>
                <a:cs typeface="Times New Roman"/>
              </a:rPr>
              <a:t>transactional emails. There are also software vendors  that offer specialized transactional email marketing services, which include providing targeted and  personalized transactional email messages and running specific marketing campaigns (such as customer  referral programs).</a:t>
            </a:r>
          </a:p>
          <a:p>
            <a:pPr marL="12700" marR="5080" algn="just">
              <a:lnSpc>
                <a:spcPts val="1380"/>
              </a:lnSpc>
              <a:spcBef>
                <a:spcPts val="635"/>
              </a:spcBef>
            </a:pPr>
            <a:r>
              <a:rPr lang="en-US" sz="1400" b="1" u="heavy" spc="-5" dirty="0">
                <a:uFill>
                  <a:solidFill>
                    <a:srgbClr val="000000"/>
                  </a:solidFill>
                </a:uFill>
                <a:latin typeface="Times New Roman"/>
                <a:cs typeface="Times New Roman"/>
              </a:rPr>
              <a:t>Direct</a:t>
            </a:r>
            <a:r>
              <a:rPr lang="en-US" sz="1400" b="1" u="heavy" spc="-10" dirty="0">
                <a:uFill>
                  <a:solidFill>
                    <a:srgbClr val="000000"/>
                  </a:solidFill>
                </a:uFill>
                <a:latin typeface="Times New Roman"/>
                <a:cs typeface="Times New Roman"/>
              </a:rPr>
              <a:t> </a:t>
            </a:r>
            <a:r>
              <a:rPr lang="en-US" sz="1400" b="1" u="heavy" spc="-5" dirty="0">
                <a:uFill>
                  <a:solidFill>
                    <a:srgbClr val="000000"/>
                  </a:solidFill>
                </a:uFill>
                <a:latin typeface="Times New Roman"/>
                <a:cs typeface="Times New Roman"/>
              </a:rPr>
              <a:t>emails</a:t>
            </a:r>
            <a:endParaRPr lang="en-US" sz="1400" dirty="0">
              <a:latin typeface="Times New Roman"/>
              <a:cs typeface="Times New Roman"/>
            </a:endParaRPr>
          </a:p>
        </p:txBody>
      </p:sp>
      <p:sp>
        <p:nvSpPr>
          <p:cNvPr id="5" name="object 5"/>
          <p:cNvSpPr txBox="1"/>
          <p:nvPr/>
        </p:nvSpPr>
        <p:spPr>
          <a:xfrm>
            <a:off x="528319" y="8738743"/>
            <a:ext cx="6708140" cy="734060"/>
          </a:xfrm>
          <a:prstGeom prst="rect">
            <a:avLst/>
          </a:prstGeom>
        </p:spPr>
        <p:txBody>
          <a:bodyPr vert="horz" wrap="square" lIns="0" tIns="24765" rIns="0" bIns="0" rtlCol="0">
            <a:spAutoFit/>
          </a:bodyPr>
          <a:lstStyle/>
          <a:p>
            <a:pPr marL="12700" marR="5080" algn="just">
              <a:lnSpc>
                <a:spcPts val="1380"/>
              </a:lnSpc>
              <a:spcBef>
                <a:spcPts val="195"/>
              </a:spcBef>
            </a:pPr>
            <a:r>
              <a:rPr sz="1200" spc="-5" dirty="0">
                <a:latin typeface="Times New Roman"/>
                <a:cs typeface="Times New Roman"/>
              </a:rPr>
              <a:t>Direct email </a:t>
            </a:r>
            <a:r>
              <a:rPr sz="1200" dirty="0">
                <a:latin typeface="Times New Roman"/>
                <a:cs typeface="Times New Roman"/>
              </a:rPr>
              <a:t>or </a:t>
            </a:r>
            <a:r>
              <a:rPr sz="1200" spc="-5" dirty="0">
                <a:latin typeface="Times New Roman"/>
                <a:cs typeface="Times New Roman"/>
              </a:rPr>
              <a:t>interruption based marketing involves sending an email solely </a:t>
            </a:r>
            <a:r>
              <a:rPr sz="1200" dirty="0">
                <a:latin typeface="Times New Roman"/>
                <a:cs typeface="Times New Roman"/>
              </a:rPr>
              <a:t>to </a:t>
            </a:r>
            <a:r>
              <a:rPr sz="1200" spc="-5" dirty="0">
                <a:latin typeface="Times New Roman"/>
                <a:cs typeface="Times New Roman"/>
              </a:rPr>
              <a:t>communicate </a:t>
            </a:r>
            <a:r>
              <a:rPr sz="1200" dirty="0">
                <a:latin typeface="Times New Roman"/>
                <a:cs typeface="Times New Roman"/>
              </a:rPr>
              <a:t>a </a:t>
            </a:r>
            <a:r>
              <a:rPr sz="1200" spc="-5" dirty="0">
                <a:latin typeface="Times New Roman"/>
                <a:cs typeface="Times New Roman"/>
              </a:rPr>
              <a:t>promotional  message (for example, an announcement </a:t>
            </a:r>
            <a:r>
              <a:rPr sz="1200" dirty="0">
                <a:latin typeface="Times New Roman"/>
                <a:cs typeface="Times New Roman"/>
              </a:rPr>
              <a:t>of a </a:t>
            </a:r>
            <a:r>
              <a:rPr sz="1200" spc="-5" dirty="0">
                <a:latin typeface="Times New Roman"/>
                <a:cs typeface="Times New Roman"/>
              </a:rPr>
              <a:t>special offer </a:t>
            </a:r>
            <a:r>
              <a:rPr sz="1200" dirty="0">
                <a:latin typeface="Times New Roman"/>
                <a:cs typeface="Times New Roman"/>
              </a:rPr>
              <a:t>or a </a:t>
            </a:r>
            <a:r>
              <a:rPr sz="1200" spc="-5" dirty="0">
                <a:latin typeface="Times New Roman"/>
                <a:cs typeface="Times New Roman"/>
              </a:rPr>
              <a:t>catalog </a:t>
            </a:r>
            <a:r>
              <a:rPr sz="1200" dirty="0">
                <a:latin typeface="Times New Roman"/>
                <a:cs typeface="Times New Roman"/>
              </a:rPr>
              <a:t>of </a:t>
            </a:r>
            <a:r>
              <a:rPr sz="1200" spc="-5" dirty="0">
                <a:latin typeface="Times New Roman"/>
                <a:cs typeface="Times New Roman"/>
              </a:rPr>
              <a:t>products). Companies usually  collect </a:t>
            </a:r>
            <a:r>
              <a:rPr sz="1200" dirty="0">
                <a:latin typeface="Times New Roman"/>
                <a:cs typeface="Times New Roman"/>
              </a:rPr>
              <a:t>a list of </a:t>
            </a:r>
            <a:r>
              <a:rPr sz="1200" spc="-5" dirty="0">
                <a:latin typeface="Times New Roman"/>
                <a:cs typeface="Times New Roman"/>
              </a:rPr>
              <a:t>customer </a:t>
            </a:r>
            <a:r>
              <a:rPr sz="1200" dirty="0">
                <a:latin typeface="Times New Roman"/>
                <a:cs typeface="Times New Roman"/>
              </a:rPr>
              <a:t>or </a:t>
            </a:r>
            <a:r>
              <a:rPr sz="1200" spc="-5" dirty="0">
                <a:latin typeface="Times New Roman"/>
                <a:cs typeface="Times New Roman"/>
              </a:rPr>
              <a:t>prospect email addresses </a:t>
            </a:r>
            <a:r>
              <a:rPr sz="1200" dirty="0">
                <a:latin typeface="Times New Roman"/>
                <a:cs typeface="Times New Roman"/>
              </a:rPr>
              <a:t>to </a:t>
            </a:r>
            <a:r>
              <a:rPr sz="1200" spc="-5" dirty="0">
                <a:latin typeface="Times New Roman"/>
                <a:cs typeface="Times New Roman"/>
              </a:rPr>
              <a:t>send direct promotional messages </a:t>
            </a:r>
            <a:r>
              <a:rPr sz="1200" dirty="0">
                <a:latin typeface="Times New Roman"/>
                <a:cs typeface="Times New Roman"/>
              </a:rPr>
              <a:t>to, or </a:t>
            </a:r>
            <a:r>
              <a:rPr sz="1200" spc="-5" dirty="0">
                <a:latin typeface="Times New Roman"/>
                <a:cs typeface="Times New Roman"/>
              </a:rPr>
              <a:t>they can  also rent </a:t>
            </a:r>
            <a:r>
              <a:rPr sz="1200" dirty="0">
                <a:latin typeface="Times New Roman"/>
                <a:cs typeface="Times New Roman"/>
              </a:rPr>
              <a:t>a list of </a:t>
            </a:r>
            <a:r>
              <a:rPr sz="1200" spc="-5" dirty="0">
                <a:latin typeface="Times New Roman"/>
                <a:cs typeface="Times New Roman"/>
              </a:rPr>
              <a:t>email addresses from service companies, </a:t>
            </a:r>
            <a:r>
              <a:rPr sz="1200" dirty="0">
                <a:latin typeface="Times New Roman"/>
                <a:cs typeface="Times New Roman"/>
              </a:rPr>
              <a:t>but </a:t>
            </a:r>
            <a:r>
              <a:rPr sz="1200" spc="-5" dirty="0">
                <a:latin typeface="Times New Roman"/>
                <a:cs typeface="Times New Roman"/>
              </a:rPr>
              <a:t>safe mail marketing </a:t>
            </a:r>
            <a:r>
              <a:rPr sz="1200" dirty="0">
                <a:latin typeface="Times New Roman"/>
                <a:cs typeface="Times New Roman"/>
              </a:rPr>
              <a:t>is </a:t>
            </a:r>
            <a:r>
              <a:rPr sz="1200" spc="-5" dirty="0">
                <a:latin typeface="Times New Roman"/>
                <a:cs typeface="Times New Roman"/>
              </a:rPr>
              <a:t>also</a:t>
            </a:r>
            <a:r>
              <a:rPr sz="1200" spc="105" dirty="0">
                <a:latin typeface="Times New Roman"/>
                <a:cs typeface="Times New Roman"/>
              </a:rPr>
              <a:t> </a:t>
            </a:r>
            <a:r>
              <a:rPr sz="1200" spc="-5" dirty="0">
                <a:latin typeface="Times New Roman"/>
                <a:cs typeface="Times New Roman"/>
              </a:rPr>
              <a:t>used.</a:t>
            </a:r>
            <a:endParaRPr sz="1200">
              <a:latin typeface="Times New Roman"/>
              <a:cs typeface="Times New Roman"/>
            </a:endParaRPr>
          </a:p>
        </p:txBody>
      </p:sp>
      <p:sp>
        <p:nvSpPr>
          <p:cNvPr id="6" name="object 6"/>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50</a:t>
            </a:fld>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99920" y="742315"/>
            <a:ext cx="4145279"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10. </a:t>
            </a:r>
            <a:r>
              <a:rPr sz="1800" b="1" u="heavy" spc="-5" dirty="0">
                <a:uFill>
                  <a:solidFill>
                    <a:srgbClr val="000000"/>
                  </a:solidFill>
                </a:uFill>
                <a:latin typeface="Times New Roman"/>
                <a:cs typeface="Times New Roman"/>
              </a:rPr>
              <a:t>AIDMA AS AISAS IN DIGITAL</a:t>
            </a:r>
            <a:r>
              <a:rPr sz="1800" b="1" u="heavy" spc="-10" dirty="0">
                <a:uFill>
                  <a:solidFill>
                    <a:srgbClr val="000000"/>
                  </a:solidFill>
                </a:uFill>
                <a:latin typeface="Times New Roman"/>
                <a:cs typeface="Times New Roman"/>
              </a:rPr>
              <a:t> </a:t>
            </a:r>
            <a:r>
              <a:rPr sz="1800" b="1" u="heavy" spc="-5" dirty="0">
                <a:uFill>
                  <a:solidFill>
                    <a:srgbClr val="000000"/>
                  </a:solidFill>
                </a:uFill>
                <a:latin typeface="Times New Roman"/>
                <a:cs typeface="Times New Roman"/>
              </a:rPr>
              <a:t>ERA</a:t>
            </a:r>
            <a:endParaRPr sz="1800">
              <a:latin typeface="Times New Roman"/>
              <a:cs typeface="Times New Roman"/>
            </a:endParaRPr>
          </a:p>
        </p:txBody>
      </p:sp>
      <p:sp>
        <p:nvSpPr>
          <p:cNvPr id="3" name="object 3"/>
          <p:cNvSpPr txBox="1"/>
          <p:nvPr/>
        </p:nvSpPr>
        <p:spPr>
          <a:xfrm>
            <a:off x="528319" y="1518031"/>
            <a:ext cx="6707505" cy="1185545"/>
          </a:xfrm>
          <a:prstGeom prst="rect">
            <a:avLst/>
          </a:prstGeom>
        </p:spPr>
        <p:txBody>
          <a:bodyPr vert="horz" wrap="square" lIns="0" tIns="24765" rIns="0" bIns="0" rtlCol="0">
            <a:spAutoFit/>
          </a:bodyPr>
          <a:lstStyle/>
          <a:p>
            <a:pPr marL="12700" marR="6985" algn="just">
              <a:lnSpc>
                <a:spcPts val="1380"/>
              </a:lnSpc>
              <a:spcBef>
                <a:spcPts val="195"/>
              </a:spcBef>
            </a:pPr>
            <a:r>
              <a:rPr sz="1200" spc="-5" dirty="0">
                <a:latin typeface="Times New Roman"/>
                <a:cs typeface="Times New Roman"/>
              </a:rPr>
              <a:t>AIDMA widely accepted model describing </a:t>
            </a:r>
            <a:r>
              <a:rPr sz="1200" dirty="0">
                <a:latin typeface="Times New Roman"/>
                <a:cs typeface="Times New Roman"/>
              </a:rPr>
              <a:t>the </a:t>
            </a:r>
            <a:r>
              <a:rPr sz="1200" spc="-5" dirty="0">
                <a:latin typeface="Times New Roman"/>
                <a:cs typeface="Times New Roman"/>
              </a:rPr>
              <a:t>psychological process leading </a:t>
            </a:r>
            <a:r>
              <a:rPr sz="1200" dirty="0">
                <a:latin typeface="Times New Roman"/>
                <a:cs typeface="Times New Roman"/>
              </a:rPr>
              <a:t>up to the </a:t>
            </a:r>
            <a:r>
              <a:rPr sz="1200" spc="-5" dirty="0">
                <a:latin typeface="Times New Roman"/>
                <a:cs typeface="Times New Roman"/>
              </a:rPr>
              <a:t>consumer’s decision  </a:t>
            </a:r>
            <a:r>
              <a:rPr sz="1200" dirty="0">
                <a:latin typeface="Times New Roman"/>
                <a:cs typeface="Times New Roman"/>
              </a:rPr>
              <a:t>to </a:t>
            </a:r>
            <a:r>
              <a:rPr sz="1200" spc="-5" dirty="0">
                <a:latin typeface="Times New Roman"/>
                <a:cs typeface="Times New Roman"/>
              </a:rPr>
              <a:t>purchase </a:t>
            </a:r>
            <a:r>
              <a:rPr sz="1200" dirty="0">
                <a:latin typeface="Times New Roman"/>
                <a:cs typeface="Times New Roman"/>
              </a:rPr>
              <a:t>a </a:t>
            </a:r>
            <a:r>
              <a:rPr sz="1200" spc="-5" dirty="0">
                <a:latin typeface="Times New Roman"/>
                <a:cs typeface="Times New Roman"/>
              </a:rPr>
              <a:t>product. This model </a:t>
            </a:r>
            <a:r>
              <a:rPr sz="1200" dirty="0">
                <a:latin typeface="Times New Roman"/>
                <a:cs typeface="Times New Roman"/>
              </a:rPr>
              <a:t>is </a:t>
            </a:r>
            <a:r>
              <a:rPr sz="1200" spc="-5" dirty="0">
                <a:latin typeface="Times New Roman"/>
                <a:cs typeface="Times New Roman"/>
              </a:rPr>
              <a:t>similar </a:t>
            </a:r>
            <a:r>
              <a:rPr sz="1200" dirty="0">
                <a:latin typeface="Times New Roman"/>
                <a:cs typeface="Times New Roman"/>
              </a:rPr>
              <a:t>to </a:t>
            </a:r>
            <a:r>
              <a:rPr sz="1200" spc="-5" dirty="0">
                <a:latin typeface="Times New Roman"/>
                <a:cs typeface="Times New Roman"/>
              </a:rPr>
              <a:t>AIDA model. The AIDMA Model was first advocated </a:t>
            </a:r>
            <a:r>
              <a:rPr sz="1200" dirty="0">
                <a:latin typeface="Times New Roman"/>
                <a:cs typeface="Times New Roman"/>
              </a:rPr>
              <a:t>by  </a:t>
            </a:r>
            <a:r>
              <a:rPr sz="1200" spc="-5" dirty="0">
                <a:latin typeface="Times New Roman"/>
                <a:cs typeface="Times New Roman"/>
              </a:rPr>
              <a:t>Roland Hall, an American economist, around</a:t>
            </a:r>
            <a:r>
              <a:rPr sz="1200" spc="30" dirty="0">
                <a:latin typeface="Times New Roman"/>
                <a:cs typeface="Times New Roman"/>
              </a:rPr>
              <a:t> </a:t>
            </a:r>
            <a:r>
              <a:rPr sz="1200" dirty="0">
                <a:latin typeface="Times New Roman"/>
                <a:cs typeface="Times New Roman"/>
              </a:rPr>
              <a:t>1920.</a:t>
            </a:r>
            <a:endParaRPr sz="1200">
              <a:latin typeface="Times New Roman"/>
              <a:cs typeface="Times New Roman"/>
            </a:endParaRPr>
          </a:p>
          <a:p>
            <a:pPr marL="12700" marR="5080" algn="just">
              <a:lnSpc>
                <a:spcPts val="1380"/>
              </a:lnSpc>
              <a:spcBef>
                <a:spcPts val="790"/>
              </a:spcBef>
            </a:pPr>
            <a:r>
              <a:rPr sz="1200" spc="-5" dirty="0">
                <a:latin typeface="Times New Roman"/>
                <a:cs typeface="Times New Roman"/>
              </a:rPr>
              <a:t>According </a:t>
            </a:r>
            <a:r>
              <a:rPr sz="1200" dirty="0">
                <a:latin typeface="Times New Roman"/>
                <a:cs typeface="Times New Roman"/>
              </a:rPr>
              <a:t>to this </a:t>
            </a:r>
            <a:r>
              <a:rPr sz="1200" spc="-5" dirty="0">
                <a:latin typeface="Times New Roman"/>
                <a:cs typeface="Times New Roman"/>
              </a:rPr>
              <a:t>model, there are five key processes: Attention, </a:t>
            </a:r>
            <a:r>
              <a:rPr sz="1200" dirty="0">
                <a:latin typeface="Times New Roman"/>
                <a:cs typeface="Times New Roman"/>
              </a:rPr>
              <a:t>in </a:t>
            </a:r>
            <a:r>
              <a:rPr sz="1200" spc="-5" dirty="0">
                <a:latin typeface="Times New Roman"/>
                <a:cs typeface="Times New Roman"/>
              </a:rPr>
              <a:t>which </a:t>
            </a:r>
            <a:r>
              <a:rPr sz="1200" dirty="0">
                <a:latin typeface="Times New Roman"/>
                <a:cs typeface="Times New Roman"/>
              </a:rPr>
              <a:t>the </a:t>
            </a:r>
            <a:r>
              <a:rPr sz="1200" spc="-5" dirty="0">
                <a:latin typeface="Times New Roman"/>
                <a:cs typeface="Times New Roman"/>
              </a:rPr>
              <a:t>consumer first notices </a:t>
            </a:r>
            <a:r>
              <a:rPr sz="1200" dirty="0">
                <a:latin typeface="Times New Roman"/>
                <a:cs typeface="Times New Roman"/>
              </a:rPr>
              <a:t>the  </a:t>
            </a:r>
            <a:r>
              <a:rPr sz="1200" spc="-5" dirty="0">
                <a:latin typeface="Times New Roman"/>
                <a:cs typeface="Times New Roman"/>
              </a:rPr>
              <a:t>product </a:t>
            </a:r>
            <a:r>
              <a:rPr sz="1200" dirty="0">
                <a:latin typeface="Times New Roman"/>
                <a:cs typeface="Times New Roman"/>
              </a:rPr>
              <a:t>or </a:t>
            </a:r>
            <a:r>
              <a:rPr sz="1200" spc="-5" dirty="0">
                <a:latin typeface="Times New Roman"/>
                <a:cs typeface="Times New Roman"/>
              </a:rPr>
              <a:t>advertisement, followed </a:t>
            </a:r>
            <a:r>
              <a:rPr sz="1200" dirty="0">
                <a:latin typeface="Times New Roman"/>
                <a:cs typeface="Times New Roman"/>
              </a:rPr>
              <a:t>by </a:t>
            </a:r>
            <a:r>
              <a:rPr sz="1200" spc="-5" dirty="0">
                <a:latin typeface="Times New Roman"/>
                <a:cs typeface="Times New Roman"/>
              </a:rPr>
              <a:t>Interest, Desire, Memory, and Action. This model has been used  extensively </a:t>
            </a:r>
            <a:r>
              <a:rPr sz="1200" dirty="0">
                <a:latin typeface="Times New Roman"/>
                <a:cs typeface="Times New Roman"/>
              </a:rPr>
              <a:t>in the </a:t>
            </a:r>
            <a:r>
              <a:rPr sz="1200" spc="-5" dirty="0">
                <a:latin typeface="Times New Roman"/>
                <a:cs typeface="Times New Roman"/>
              </a:rPr>
              <a:t>advertising and marketing</a:t>
            </a:r>
            <a:r>
              <a:rPr sz="1200" spc="10" dirty="0">
                <a:latin typeface="Times New Roman"/>
                <a:cs typeface="Times New Roman"/>
              </a:rPr>
              <a:t> </a:t>
            </a:r>
            <a:r>
              <a:rPr sz="1200" spc="-5" dirty="0">
                <a:latin typeface="Times New Roman"/>
                <a:cs typeface="Times New Roman"/>
              </a:rPr>
              <a:t>industries.</a:t>
            </a:r>
            <a:endParaRPr sz="1200">
              <a:latin typeface="Times New Roman"/>
              <a:cs typeface="Times New Roman"/>
            </a:endParaRPr>
          </a:p>
        </p:txBody>
      </p:sp>
      <p:sp>
        <p:nvSpPr>
          <p:cNvPr id="4" name="object 4"/>
          <p:cNvSpPr/>
          <p:nvPr/>
        </p:nvSpPr>
        <p:spPr>
          <a:xfrm>
            <a:off x="564267" y="3167175"/>
            <a:ext cx="5523980" cy="537562"/>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528319" y="4224655"/>
            <a:ext cx="6708775" cy="1536065"/>
          </a:xfrm>
          <a:prstGeom prst="rect">
            <a:avLst/>
          </a:prstGeom>
        </p:spPr>
        <p:txBody>
          <a:bodyPr vert="horz" wrap="square" lIns="0" tIns="24765" rIns="0" bIns="0" rtlCol="0">
            <a:spAutoFit/>
          </a:bodyPr>
          <a:lstStyle/>
          <a:p>
            <a:pPr marL="12700" marR="6985" algn="just">
              <a:lnSpc>
                <a:spcPts val="1380"/>
              </a:lnSpc>
              <a:spcBef>
                <a:spcPts val="195"/>
              </a:spcBef>
            </a:pPr>
            <a:r>
              <a:rPr sz="1200" b="1" spc="-5" dirty="0">
                <a:latin typeface="Times New Roman"/>
                <a:cs typeface="Times New Roman"/>
              </a:rPr>
              <a:t>AISAS </a:t>
            </a:r>
            <a:r>
              <a:rPr sz="1200" dirty="0">
                <a:latin typeface="Times New Roman"/>
                <a:cs typeface="Times New Roman"/>
              </a:rPr>
              <a:t>is a </a:t>
            </a:r>
            <a:r>
              <a:rPr sz="1200" spc="-5" dirty="0">
                <a:latin typeface="Times New Roman"/>
                <a:cs typeface="Times New Roman"/>
              </a:rPr>
              <a:t>process model </a:t>
            </a:r>
            <a:r>
              <a:rPr sz="1200" dirty="0">
                <a:latin typeface="Times New Roman"/>
                <a:cs typeface="Times New Roman"/>
              </a:rPr>
              <a:t>of </a:t>
            </a:r>
            <a:r>
              <a:rPr sz="1200" spc="-5" dirty="0">
                <a:latin typeface="Times New Roman"/>
                <a:cs typeface="Times New Roman"/>
              </a:rPr>
              <a:t>consumers purchasing activities </a:t>
            </a:r>
            <a:r>
              <a:rPr sz="1200" dirty="0">
                <a:latin typeface="Times New Roman"/>
                <a:cs typeface="Times New Roman"/>
              </a:rPr>
              <a:t>in the </a:t>
            </a:r>
            <a:r>
              <a:rPr sz="1200" spc="-5" dirty="0">
                <a:latin typeface="Times New Roman"/>
                <a:cs typeface="Times New Roman"/>
              </a:rPr>
              <a:t>Internet age. AISAS </a:t>
            </a:r>
            <a:r>
              <a:rPr sz="1200" dirty="0">
                <a:latin typeface="Times New Roman"/>
                <a:cs typeface="Times New Roman"/>
              </a:rPr>
              <a:t>is a </a:t>
            </a:r>
            <a:r>
              <a:rPr sz="1200" spc="-5" dirty="0">
                <a:latin typeface="Times New Roman"/>
                <a:cs typeface="Times New Roman"/>
              </a:rPr>
              <a:t>consumption  behaviour model that has been advocated </a:t>
            </a:r>
            <a:r>
              <a:rPr sz="1200" dirty="0">
                <a:latin typeface="Times New Roman"/>
                <a:cs typeface="Times New Roman"/>
              </a:rPr>
              <a:t>by </a:t>
            </a:r>
            <a:r>
              <a:rPr sz="1200" spc="-5" dirty="0">
                <a:latin typeface="Times New Roman"/>
                <a:cs typeface="Times New Roman"/>
              </a:rPr>
              <a:t>Dentsu since </a:t>
            </a:r>
            <a:r>
              <a:rPr sz="1200" dirty="0">
                <a:latin typeface="Times New Roman"/>
                <a:cs typeface="Times New Roman"/>
              </a:rPr>
              <a:t>2004. </a:t>
            </a:r>
            <a:r>
              <a:rPr sz="1200" spc="-10" dirty="0">
                <a:latin typeface="Times New Roman"/>
                <a:cs typeface="Times New Roman"/>
              </a:rPr>
              <a:t>It </a:t>
            </a:r>
            <a:r>
              <a:rPr sz="1200" spc="-5" dirty="0">
                <a:latin typeface="Times New Roman"/>
                <a:cs typeface="Times New Roman"/>
              </a:rPr>
              <a:t>was developed </a:t>
            </a:r>
            <a:r>
              <a:rPr sz="1200" dirty="0">
                <a:latin typeface="Times New Roman"/>
                <a:cs typeface="Times New Roman"/>
              </a:rPr>
              <a:t>to </a:t>
            </a:r>
            <a:r>
              <a:rPr sz="1200" spc="-5" dirty="0">
                <a:latin typeface="Times New Roman"/>
                <a:cs typeface="Times New Roman"/>
              </a:rPr>
              <a:t>observe behaviours  based </a:t>
            </a:r>
            <a:r>
              <a:rPr sz="1200" dirty="0">
                <a:latin typeface="Times New Roman"/>
                <a:cs typeface="Times New Roman"/>
              </a:rPr>
              <a:t>on the </a:t>
            </a:r>
            <a:r>
              <a:rPr sz="1200" spc="-5" dirty="0">
                <a:latin typeface="Times New Roman"/>
                <a:cs typeface="Times New Roman"/>
              </a:rPr>
              <a:t>understanding that </a:t>
            </a:r>
            <a:r>
              <a:rPr sz="1200" dirty="0">
                <a:latin typeface="Times New Roman"/>
                <a:cs typeface="Times New Roman"/>
              </a:rPr>
              <a:t>the </a:t>
            </a:r>
            <a:r>
              <a:rPr sz="1200" spc="-5" dirty="0">
                <a:latin typeface="Times New Roman"/>
                <a:cs typeface="Times New Roman"/>
              </a:rPr>
              <a:t>Internet has become prevalent, and that consumers </a:t>
            </a:r>
            <a:r>
              <a:rPr sz="1200" dirty="0">
                <a:latin typeface="Times New Roman"/>
                <a:cs typeface="Times New Roman"/>
              </a:rPr>
              <a:t>now </a:t>
            </a:r>
            <a:r>
              <a:rPr sz="1200" spc="-5" dirty="0">
                <a:latin typeface="Times New Roman"/>
                <a:cs typeface="Times New Roman"/>
              </a:rPr>
              <a:t>have access </a:t>
            </a:r>
            <a:r>
              <a:rPr sz="1200" dirty="0">
                <a:latin typeface="Times New Roman"/>
                <a:cs typeface="Times New Roman"/>
              </a:rPr>
              <a:t>to  </a:t>
            </a:r>
            <a:r>
              <a:rPr sz="1200" spc="-5" dirty="0">
                <a:latin typeface="Times New Roman"/>
                <a:cs typeface="Times New Roman"/>
              </a:rPr>
              <a:t>environments </a:t>
            </a:r>
            <a:r>
              <a:rPr sz="1200" dirty="0">
                <a:latin typeface="Times New Roman"/>
                <a:cs typeface="Times New Roman"/>
              </a:rPr>
              <a:t>in </a:t>
            </a:r>
            <a:r>
              <a:rPr sz="1200" spc="-5" dirty="0">
                <a:latin typeface="Times New Roman"/>
                <a:cs typeface="Times New Roman"/>
              </a:rPr>
              <a:t>which they can obtain and transmit information</a:t>
            </a:r>
            <a:r>
              <a:rPr sz="1200" spc="60" dirty="0">
                <a:latin typeface="Times New Roman"/>
                <a:cs typeface="Times New Roman"/>
              </a:rPr>
              <a:t> </a:t>
            </a:r>
            <a:r>
              <a:rPr sz="1200" spc="-5" dirty="0">
                <a:latin typeface="Times New Roman"/>
                <a:cs typeface="Times New Roman"/>
              </a:rPr>
              <a:t>themselves.</a:t>
            </a:r>
            <a:endParaRPr sz="1200">
              <a:latin typeface="Times New Roman"/>
              <a:cs typeface="Times New Roman"/>
            </a:endParaRPr>
          </a:p>
          <a:p>
            <a:pPr marL="12700" marR="5080" algn="just">
              <a:lnSpc>
                <a:spcPts val="1380"/>
              </a:lnSpc>
              <a:spcBef>
                <a:spcPts val="790"/>
              </a:spcBef>
            </a:pPr>
            <a:r>
              <a:rPr sz="1200" spc="-10" dirty="0">
                <a:latin typeface="Times New Roman"/>
                <a:cs typeface="Times New Roman"/>
              </a:rPr>
              <a:t>In </a:t>
            </a:r>
            <a:r>
              <a:rPr sz="1200" dirty="0">
                <a:latin typeface="Times New Roman"/>
                <a:cs typeface="Times New Roman"/>
              </a:rPr>
              <a:t>this </a:t>
            </a:r>
            <a:r>
              <a:rPr sz="1200" spc="-5" dirty="0">
                <a:latin typeface="Times New Roman"/>
                <a:cs typeface="Times New Roman"/>
              </a:rPr>
              <a:t>model, </a:t>
            </a:r>
            <a:r>
              <a:rPr sz="1200" dirty="0">
                <a:latin typeface="Times New Roman"/>
                <a:cs typeface="Times New Roman"/>
              </a:rPr>
              <a:t>the </a:t>
            </a:r>
            <a:r>
              <a:rPr sz="1200" spc="-5" dirty="0">
                <a:latin typeface="Times New Roman"/>
                <a:cs typeface="Times New Roman"/>
              </a:rPr>
              <a:t>key processes are: Attention, </a:t>
            </a:r>
            <a:r>
              <a:rPr sz="1200" dirty="0">
                <a:latin typeface="Times New Roman"/>
                <a:cs typeface="Times New Roman"/>
              </a:rPr>
              <a:t>in </a:t>
            </a:r>
            <a:r>
              <a:rPr sz="1200" spc="-5" dirty="0">
                <a:latin typeface="Times New Roman"/>
                <a:cs typeface="Times New Roman"/>
              </a:rPr>
              <a:t>which </a:t>
            </a:r>
            <a:r>
              <a:rPr sz="1200" dirty="0">
                <a:latin typeface="Times New Roman"/>
                <a:cs typeface="Times New Roman"/>
              </a:rPr>
              <a:t>the </a:t>
            </a:r>
            <a:r>
              <a:rPr sz="1200" spc="-5" dirty="0">
                <a:latin typeface="Times New Roman"/>
                <a:cs typeface="Times New Roman"/>
              </a:rPr>
              <a:t>consumer first notices </a:t>
            </a:r>
            <a:r>
              <a:rPr sz="1200" dirty="0">
                <a:latin typeface="Times New Roman"/>
                <a:cs typeface="Times New Roman"/>
              </a:rPr>
              <a:t>the </a:t>
            </a:r>
            <a:r>
              <a:rPr sz="1200" spc="-5" dirty="0">
                <a:latin typeface="Times New Roman"/>
                <a:cs typeface="Times New Roman"/>
              </a:rPr>
              <a:t>product </a:t>
            </a:r>
            <a:r>
              <a:rPr sz="1200" dirty="0">
                <a:latin typeface="Times New Roman"/>
                <a:cs typeface="Times New Roman"/>
              </a:rPr>
              <a:t>or  </a:t>
            </a:r>
            <a:r>
              <a:rPr sz="1200" spc="-5" dirty="0">
                <a:latin typeface="Times New Roman"/>
                <a:cs typeface="Times New Roman"/>
              </a:rPr>
              <a:t>advertisement, followed </a:t>
            </a:r>
            <a:r>
              <a:rPr sz="1200" dirty="0">
                <a:latin typeface="Times New Roman"/>
                <a:cs typeface="Times New Roman"/>
              </a:rPr>
              <a:t>by </a:t>
            </a:r>
            <a:r>
              <a:rPr sz="1200" spc="-5" dirty="0">
                <a:latin typeface="Times New Roman"/>
                <a:cs typeface="Times New Roman"/>
              </a:rPr>
              <a:t>Interest. After </a:t>
            </a:r>
            <a:r>
              <a:rPr sz="1200" dirty="0">
                <a:latin typeface="Times New Roman"/>
                <a:cs typeface="Times New Roman"/>
              </a:rPr>
              <a:t>this, the </a:t>
            </a:r>
            <a:r>
              <a:rPr sz="1200" spc="-5" dirty="0">
                <a:latin typeface="Times New Roman"/>
                <a:cs typeface="Times New Roman"/>
              </a:rPr>
              <a:t>consumer Searches for information, and then makes </a:t>
            </a:r>
            <a:r>
              <a:rPr sz="1200" dirty="0">
                <a:latin typeface="Times New Roman"/>
                <a:cs typeface="Times New Roman"/>
              </a:rPr>
              <a:t>a  </a:t>
            </a:r>
            <a:r>
              <a:rPr sz="1200" spc="-5" dirty="0">
                <a:latin typeface="Times New Roman"/>
                <a:cs typeface="Times New Roman"/>
              </a:rPr>
              <a:t>purchase (Action), after which information </a:t>
            </a:r>
            <a:r>
              <a:rPr sz="1200" dirty="0">
                <a:latin typeface="Times New Roman"/>
                <a:cs typeface="Times New Roman"/>
              </a:rPr>
              <a:t>is </a:t>
            </a:r>
            <a:r>
              <a:rPr sz="1200" spc="-5" dirty="0">
                <a:latin typeface="Times New Roman"/>
                <a:cs typeface="Times New Roman"/>
              </a:rPr>
              <a:t>shared with others. </a:t>
            </a:r>
            <a:r>
              <a:rPr sz="1200" spc="-10" dirty="0">
                <a:latin typeface="Times New Roman"/>
                <a:cs typeface="Times New Roman"/>
              </a:rPr>
              <a:t>In </a:t>
            </a:r>
            <a:r>
              <a:rPr sz="1200" spc="-5" dirty="0">
                <a:latin typeface="Times New Roman"/>
                <a:cs typeface="Times New Roman"/>
              </a:rPr>
              <a:t>comparison </a:t>
            </a:r>
            <a:r>
              <a:rPr sz="1200" dirty="0">
                <a:latin typeface="Times New Roman"/>
                <a:cs typeface="Times New Roman"/>
              </a:rPr>
              <a:t>to </a:t>
            </a:r>
            <a:r>
              <a:rPr sz="1200" spc="-5" dirty="0">
                <a:latin typeface="Times New Roman"/>
                <a:cs typeface="Times New Roman"/>
              </a:rPr>
              <a:t>“AIDMA,” </a:t>
            </a:r>
            <a:r>
              <a:rPr sz="1200" dirty="0">
                <a:latin typeface="Times New Roman"/>
                <a:cs typeface="Times New Roman"/>
              </a:rPr>
              <a:t>the  </a:t>
            </a:r>
            <a:r>
              <a:rPr sz="1200" spc="-5" dirty="0">
                <a:latin typeface="Times New Roman"/>
                <a:cs typeface="Times New Roman"/>
              </a:rPr>
              <a:t>psychological process has become more compact, and </a:t>
            </a:r>
            <a:r>
              <a:rPr sz="1200" dirty="0">
                <a:latin typeface="Times New Roman"/>
                <a:cs typeface="Times New Roman"/>
              </a:rPr>
              <a:t>the </a:t>
            </a:r>
            <a:r>
              <a:rPr sz="1200" spc="-5" dirty="0">
                <a:latin typeface="Times New Roman"/>
                <a:cs typeface="Times New Roman"/>
              </a:rPr>
              <a:t>Action process has</a:t>
            </a:r>
            <a:r>
              <a:rPr sz="1200" spc="105" dirty="0">
                <a:latin typeface="Times New Roman"/>
                <a:cs typeface="Times New Roman"/>
              </a:rPr>
              <a:t> </a:t>
            </a:r>
            <a:r>
              <a:rPr sz="1200" spc="-5" dirty="0">
                <a:latin typeface="Times New Roman"/>
                <a:cs typeface="Times New Roman"/>
              </a:rPr>
              <a:t>expanded.</a:t>
            </a:r>
            <a:endParaRPr sz="1200">
              <a:latin typeface="Times New Roman"/>
              <a:cs typeface="Times New Roman"/>
            </a:endParaRPr>
          </a:p>
        </p:txBody>
      </p:sp>
      <p:sp>
        <p:nvSpPr>
          <p:cNvPr id="6" name="object 6"/>
          <p:cNvSpPr/>
          <p:nvPr/>
        </p:nvSpPr>
        <p:spPr>
          <a:xfrm>
            <a:off x="564267" y="6224065"/>
            <a:ext cx="5523980" cy="537562"/>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528319" y="7077583"/>
            <a:ext cx="6709409" cy="2745740"/>
          </a:xfrm>
          <a:prstGeom prst="rect">
            <a:avLst/>
          </a:prstGeom>
        </p:spPr>
        <p:txBody>
          <a:bodyPr vert="horz" wrap="square" lIns="0" tIns="20320" rIns="0" bIns="0" rtlCol="0">
            <a:spAutoFit/>
          </a:bodyPr>
          <a:lstStyle/>
          <a:p>
            <a:pPr marL="12700" marR="5080" algn="just">
              <a:lnSpc>
                <a:spcPct val="95600"/>
              </a:lnSpc>
              <a:spcBef>
                <a:spcPts val="160"/>
              </a:spcBef>
            </a:pPr>
            <a:r>
              <a:rPr sz="1200" spc="-5" dirty="0">
                <a:latin typeface="Times New Roman"/>
                <a:cs typeface="Times New Roman"/>
              </a:rPr>
              <a:t>These changes are shown </a:t>
            </a:r>
            <a:r>
              <a:rPr sz="1200" dirty="0">
                <a:latin typeface="Times New Roman"/>
                <a:cs typeface="Times New Roman"/>
              </a:rPr>
              <a:t>how </a:t>
            </a:r>
            <a:r>
              <a:rPr sz="1200" spc="-5" dirty="0">
                <a:latin typeface="Times New Roman"/>
                <a:cs typeface="Times New Roman"/>
              </a:rPr>
              <a:t>presences </a:t>
            </a:r>
            <a:r>
              <a:rPr sz="1200" dirty="0">
                <a:latin typeface="Times New Roman"/>
                <a:cs typeface="Times New Roman"/>
              </a:rPr>
              <a:t>in </a:t>
            </a:r>
            <a:r>
              <a:rPr sz="1200" spc="-5" dirty="0">
                <a:latin typeface="Times New Roman"/>
                <a:cs typeface="Times New Roman"/>
              </a:rPr>
              <a:t>digital are important for brands. Brands can able </a:t>
            </a:r>
            <a:r>
              <a:rPr sz="1200" dirty="0">
                <a:latin typeface="Times New Roman"/>
                <a:cs typeface="Times New Roman"/>
              </a:rPr>
              <a:t>to </a:t>
            </a:r>
            <a:r>
              <a:rPr sz="1200" spc="-5" dirty="0">
                <a:latin typeface="Times New Roman"/>
                <a:cs typeface="Times New Roman"/>
              </a:rPr>
              <a:t>create  awareness and internet without digital. But </a:t>
            </a:r>
            <a:r>
              <a:rPr sz="1200" dirty="0">
                <a:latin typeface="Times New Roman"/>
                <a:cs typeface="Times New Roman"/>
              </a:rPr>
              <a:t>it </a:t>
            </a:r>
            <a:r>
              <a:rPr sz="1200" spc="-5" dirty="0">
                <a:latin typeface="Times New Roman"/>
                <a:cs typeface="Times New Roman"/>
              </a:rPr>
              <a:t>will </a:t>
            </a:r>
            <a:r>
              <a:rPr sz="1200" dirty="0">
                <a:latin typeface="Times New Roman"/>
                <a:cs typeface="Times New Roman"/>
              </a:rPr>
              <a:t>not </a:t>
            </a:r>
            <a:r>
              <a:rPr sz="1200" spc="-5" dirty="0">
                <a:latin typeface="Times New Roman"/>
                <a:cs typeface="Times New Roman"/>
              </a:rPr>
              <a:t>lead </a:t>
            </a:r>
            <a:r>
              <a:rPr sz="1200" dirty="0">
                <a:latin typeface="Times New Roman"/>
                <a:cs typeface="Times New Roman"/>
              </a:rPr>
              <a:t>to </a:t>
            </a:r>
            <a:r>
              <a:rPr sz="1200" spc="-5" dirty="0">
                <a:latin typeface="Times New Roman"/>
                <a:cs typeface="Times New Roman"/>
              </a:rPr>
              <a:t>action </a:t>
            </a:r>
            <a:r>
              <a:rPr sz="1200" dirty="0">
                <a:latin typeface="Times New Roman"/>
                <a:cs typeface="Times New Roman"/>
              </a:rPr>
              <a:t>in </a:t>
            </a:r>
            <a:r>
              <a:rPr sz="1200" spc="-5" dirty="0">
                <a:latin typeface="Times New Roman"/>
                <a:cs typeface="Times New Roman"/>
              </a:rPr>
              <a:t>current scenario. Customers need  more information </a:t>
            </a:r>
            <a:r>
              <a:rPr sz="1200" dirty="0">
                <a:latin typeface="Times New Roman"/>
                <a:cs typeface="Times New Roman"/>
              </a:rPr>
              <a:t>in </a:t>
            </a:r>
            <a:r>
              <a:rPr sz="1200" spc="-5" dirty="0">
                <a:latin typeface="Times New Roman"/>
                <a:cs typeface="Times New Roman"/>
              </a:rPr>
              <a:t>present era; they are information seeker and always search for best deal. Brands can’t  sustain without digital</a:t>
            </a:r>
            <a:r>
              <a:rPr sz="1200" spc="-10" dirty="0">
                <a:latin typeface="Times New Roman"/>
                <a:cs typeface="Times New Roman"/>
              </a:rPr>
              <a:t> </a:t>
            </a:r>
            <a:r>
              <a:rPr sz="1200" spc="-5" dirty="0">
                <a:latin typeface="Times New Roman"/>
                <a:cs typeface="Times New Roman"/>
              </a:rPr>
              <a:t>media.</a:t>
            </a:r>
            <a:endParaRPr sz="1200">
              <a:latin typeface="Times New Roman"/>
              <a:cs typeface="Times New Roman"/>
            </a:endParaRPr>
          </a:p>
          <a:p>
            <a:pPr marL="12700" algn="just">
              <a:lnSpc>
                <a:spcPct val="100000"/>
              </a:lnSpc>
              <a:spcBef>
                <a:spcPts val="725"/>
              </a:spcBef>
            </a:pPr>
            <a:r>
              <a:rPr sz="1400" b="1" u="heavy" spc="-5" dirty="0">
                <a:uFill>
                  <a:solidFill>
                    <a:srgbClr val="000000"/>
                  </a:solidFill>
                </a:uFill>
                <a:latin typeface="Times New Roman"/>
                <a:cs typeface="Times New Roman"/>
              </a:rPr>
              <a:t>Advantages </a:t>
            </a:r>
            <a:r>
              <a:rPr sz="1400" b="1" u="heavy" dirty="0">
                <a:uFill>
                  <a:solidFill>
                    <a:srgbClr val="000000"/>
                  </a:solidFill>
                </a:uFill>
                <a:latin typeface="Times New Roman"/>
                <a:cs typeface="Times New Roman"/>
              </a:rPr>
              <a:t>of </a:t>
            </a:r>
            <a:r>
              <a:rPr sz="1400" b="1" u="heavy" spc="-5" dirty="0">
                <a:uFill>
                  <a:solidFill>
                    <a:srgbClr val="000000"/>
                  </a:solidFill>
                </a:uFill>
                <a:latin typeface="Times New Roman"/>
                <a:cs typeface="Times New Roman"/>
              </a:rPr>
              <a:t>Digital</a:t>
            </a:r>
            <a:r>
              <a:rPr sz="1400" b="1" u="heavy" spc="-20"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Marketing</a:t>
            </a:r>
            <a:endParaRPr sz="1400">
              <a:latin typeface="Times New Roman"/>
              <a:cs typeface="Times New Roman"/>
            </a:endParaRPr>
          </a:p>
          <a:p>
            <a:pPr marL="12700" marR="8890" algn="just">
              <a:lnSpc>
                <a:spcPts val="1380"/>
              </a:lnSpc>
              <a:spcBef>
                <a:spcPts val="850"/>
              </a:spcBef>
            </a:pPr>
            <a:r>
              <a:rPr sz="1200" spc="-5" dirty="0">
                <a:latin typeface="Times New Roman"/>
                <a:cs typeface="Times New Roman"/>
              </a:rPr>
              <a:t>Digital Advertising </a:t>
            </a:r>
            <a:r>
              <a:rPr sz="1200" dirty="0">
                <a:latin typeface="Times New Roman"/>
                <a:cs typeface="Times New Roman"/>
              </a:rPr>
              <a:t>is </a:t>
            </a:r>
            <a:r>
              <a:rPr sz="1200" spc="-5" dirty="0">
                <a:latin typeface="Times New Roman"/>
                <a:cs typeface="Times New Roman"/>
              </a:rPr>
              <a:t>increasingly an inherent budgetary component </a:t>
            </a:r>
            <a:r>
              <a:rPr sz="1200" dirty="0">
                <a:latin typeface="Times New Roman"/>
                <a:cs typeface="Times New Roman"/>
              </a:rPr>
              <a:t>of </a:t>
            </a:r>
            <a:r>
              <a:rPr sz="1200" spc="-5" dirty="0">
                <a:latin typeface="Times New Roman"/>
                <a:cs typeface="Times New Roman"/>
              </a:rPr>
              <a:t>many organizations today.  Organizations </a:t>
            </a:r>
            <a:r>
              <a:rPr sz="1200" dirty="0">
                <a:latin typeface="Times New Roman"/>
                <a:cs typeface="Times New Roman"/>
              </a:rPr>
              <a:t>of </a:t>
            </a:r>
            <a:r>
              <a:rPr sz="1200" spc="-5" dirty="0">
                <a:latin typeface="Times New Roman"/>
                <a:cs typeface="Times New Roman"/>
              </a:rPr>
              <a:t>all sizes </a:t>
            </a:r>
            <a:r>
              <a:rPr sz="1200" dirty="0">
                <a:latin typeface="Times New Roman"/>
                <a:cs typeface="Times New Roman"/>
              </a:rPr>
              <a:t>use the </a:t>
            </a:r>
            <a:r>
              <a:rPr sz="1200" spc="-5" dirty="0">
                <a:latin typeface="Times New Roman"/>
                <a:cs typeface="Times New Roman"/>
              </a:rPr>
              <a:t>medium </a:t>
            </a:r>
            <a:r>
              <a:rPr sz="1200" dirty="0">
                <a:latin typeface="Times New Roman"/>
                <a:cs typeface="Times New Roman"/>
              </a:rPr>
              <a:t>to </a:t>
            </a:r>
            <a:r>
              <a:rPr sz="1200" spc="-5" dirty="0">
                <a:latin typeface="Times New Roman"/>
                <a:cs typeface="Times New Roman"/>
              </a:rPr>
              <a:t>promote their products and services. </a:t>
            </a:r>
            <a:r>
              <a:rPr sz="1200" dirty="0">
                <a:latin typeface="Times New Roman"/>
                <a:cs typeface="Times New Roman"/>
              </a:rPr>
              <a:t>So </a:t>
            </a:r>
            <a:r>
              <a:rPr sz="1200" spc="-5" dirty="0">
                <a:latin typeface="Times New Roman"/>
                <a:cs typeface="Times New Roman"/>
              </a:rPr>
              <a:t>well, why </a:t>
            </a:r>
            <a:r>
              <a:rPr sz="1200" dirty="0">
                <a:latin typeface="Times New Roman"/>
                <a:cs typeface="Times New Roman"/>
              </a:rPr>
              <a:t>do so </a:t>
            </a:r>
            <a:r>
              <a:rPr sz="1200" spc="-5" dirty="0">
                <a:latin typeface="Times New Roman"/>
                <a:cs typeface="Times New Roman"/>
              </a:rPr>
              <a:t>many  organizations </a:t>
            </a:r>
            <a:r>
              <a:rPr sz="1200" dirty="0">
                <a:latin typeface="Times New Roman"/>
                <a:cs typeface="Times New Roman"/>
              </a:rPr>
              <a:t>use the </a:t>
            </a:r>
            <a:r>
              <a:rPr sz="1200" spc="-5" dirty="0">
                <a:latin typeface="Times New Roman"/>
                <a:cs typeface="Times New Roman"/>
              </a:rPr>
              <a:t>medium? Simply </a:t>
            </a:r>
            <a:r>
              <a:rPr sz="1200" dirty="0">
                <a:latin typeface="Times New Roman"/>
                <a:cs typeface="Times New Roman"/>
              </a:rPr>
              <a:t>put, it is due to the </a:t>
            </a:r>
            <a:r>
              <a:rPr sz="1200" spc="-5" dirty="0">
                <a:latin typeface="Times New Roman"/>
                <a:cs typeface="Times New Roman"/>
              </a:rPr>
              <a:t>numerous advantages that </a:t>
            </a:r>
            <a:r>
              <a:rPr sz="1200" dirty="0">
                <a:latin typeface="Times New Roman"/>
                <a:cs typeface="Times New Roman"/>
              </a:rPr>
              <a:t>online </a:t>
            </a:r>
            <a:r>
              <a:rPr sz="1200" spc="-5" dirty="0">
                <a:latin typeface="Times New Roman"/>
                <a:cs typeface="Times New Roman"/>
              </a:rPr>
              <a:t>advertising  offers. These are discussed </a:t>
            </a:r>
            <a:r>
              <a:rPr sz="1200" dirty="0">
                <a:latin typeface="Times New Roman"/>
                <a:cs typeface="Times New Roman"/>
              </a:rPr>
              <a:t>in the </a:t>
            </a:r>
            <a:r>
              <a:rPr sz="1200" spc="-5" dirty="0">
                <a:latin typeface="Times New Roman"/>
                <a:cs typeface="Times New Roman"/>
              </a:rPr>
              <a:t>paragraphs</a:t>
            </a:r>
            <a:r>
              <a:rPr sz="1200" spc="35" dirty="0">
                <a:latin typeface="Times New Roman"/>
                <a:cs typeface="Times New Roman"/>
              </a:rPr>
              <a:t> </a:t>
            </a:r>
            <a:r>
              <a:rPr sz="1200" spc="-5" dirty="0">
                <a:latin typeface="Times New Roman"/>
                <a:cs typeface="Times New Roman"/>
              </a:rPr>
              <a:t>ahead.</a:t>
            </a:r>
            <a:endParaRPr sz="1200">
              <a:latin typeface="Times New Roman"/>
              <a:cs typeface="Times New Roman"/>
            </a:endParaRPr>
          </a:p>
          <a:p>
            <a:pPr marL="12700">
              <a:lnSpc>
                <a:spcPct val="100000"/>
              </a:lnSpc>
              <a:spcBef>
                <a:spcPts val="705"/>
              </a:spcBef>
            </a:pPr>
            <a:r>
              <a:rPr sz="1200" b="1" u="heavy" spc="-5" dirty="0">
                <a:uFill>
                  <a:solidFill>
                    <a:srgbClr val="000000"/>
                  </a:solidFill>
                </a:uFill>
                <a:latin typeface="Times New Roman"/>
                <a:cs typeface="Times New Roman"/>
              </a:rPr>
              <a:t>Reach</a:t>
            </a:r>
            <a:endParaRPr sz="1200">
              <a:latin typeface="Times New Roman"/>
              <a:cs typeface="Times New Roman"/>
            </a:endParaRPr>
          </a:p>
          <a:p>
            <a:pPr marL="12700" marR="5715" algn="just">
              <a:lnSpc>
                <a:spcPts val="1380"/>
              </a:lnSpc>
              <a:spcBef>
                <a:spcPts val="830"/>
              </a:spcBef>
            </a:pPr>
            <a:r>
              <a:rPr sz="1200" spc="-5" dirty="0">
                <a:latin typeface="Times New Roman"/>
                <a:cs typeface="Times New Roman"/>
              </a:rPr>
              <a:t>The ability </a:t>
            </a:r>
            <a:r>
              <a:rPr sz="1200" dirty="0">
                <a:latin typeface="Times New Roman"/>
                <a:cs typeface="Times New Roman"/>
              </a:rPr>
              <a:t>of the online </a:t>
            </a:r>
            <a:r>
              <a:rPr sz="1200" spc="-5" dirty="0">
                <a:latin typeface="Times New Roman"/>
                <a:cs typeface="Times New Roman"/>
              </a:rPr>
              <a:t>medium </a:t>
            </a:r>
            <a:r>
              <a:rPr sz="1200" dirty="0">
                <a:latin typeface="Times New Roman"/>
                <a:cs typeface="Times New Roman"/>
              </a:rPr>
              <a:t>to </a:t>
            </a:r>
            <a:r>
              <a:rPr sz="1200" spc="-5" dirty="0">
                <a:latin typeface="Times New Roman"/>
                <a:cs typeface="Times New Roman"/>
              </a:rPr>
              <a:t>target </a:t>
            </a:r>
            <a:r>
              <a:rPr sz="1200" dirty="0">
                <a:latin typeface="Times New Roman"/>
                <a:cs typeface="Times New Roman"/>
              </a:rPr>
              <a:t>a </a:t>
            </a:r>
            <a:r>
              <a:rPr sz="1200" spc="-5" dirty="0">
                <a:latin typeface="Times New Roman"/>
                <a:cs typeface="Times New Roman"/>
              </a:rPr>
              <a:t>certain demographic </a:t>
            </a:r>
            <a:r>
              <a:rPr sz="1200" dirty="0">
                <a:latin typeface="Times New Roman"/>
                <a:cs typeface="Times New Roman"/>
              </a:rPr>
              <a:t>of </a:t>
            </a:r>
            <a:r>
              <a:rPr sz="1200" spc="-5" dirty="0">
                <a:latin typeface="Times New Roman"/>
                <a:cs typeface="Times New Roman"/>
              </a:rPr>
              <a:t>users </a:t>
            </a:r>
            <a:r>
              <a:rPr sz="1200" dirty="0">
                <a:latin typeface="Times New Roman"/>
                <a:cs typeface="Times New Roman"/>
              </a:rPr>
              <a:t>is one of the </a:t>
            </a:r>
            <a:r>
              <a:rPr sz="1200" spc="-5" dirty="0">
                <a:latin typeface="Times New Roman"/>
                <a:cs typeface="Times New Roman"/>
              </a:rPr>
              <a:t>greatest advantages </a:t>
            </a:r>
            <a:r>
              <a:rPr sz="1200" dirty="0">
                <a:latin typeface="Times New Roman"/>
                <a:cs typeface="Times New Roman"/>
              </a:rPr>
              <a:t>of  </a:t>
            </a:r>
            <a:r>
              <a:rPr sz="1200" spc="-5" dirty="0">
                <a:latin typeface="Times New Roman"/>
                <a:cs typeface="Times New Roman"/>
              </a:rPr>
              <a:t>digital advertising. </a:t>
            </a:r>
            <a:r>
              <a:rPr sz="1200" spc="-10" dirty="0">
                <a:latin typeface="Times New Roman"/>
                <a:cs typeface="Times New Roman"/>
              </a:rPr>
              <a:t>In </a:t>
            </a:r>
            <a:r>
              <a:rPr sz="1200" spc="-5" dirty="0">
                <a:latin typeface="Times New Roman"/>
                <a:cs typeface="Times New Roman"/>
              </a:rPr>
              <a:t>addition, </a:t>
            </a:r>
            <a:r>
              <a:rPr sz="1200" dirty="0">
                <a:latin typeface="Times New Roman"/>
                <a:cs typeface="Times New Roman"/>
              </a:rPr>
              <a:t>the </a:t>
            </a:r>
            <a:r>
              <a:rPr sz="1200" spc="-5" dirty="0">
                <a:latin typeface="Times New Roman"/>
                <a:cs typeface="Times New Roman"/>
              </a:rPr>
              <a:t>geographical reach </a:t>
            </a:r>
            <a:r>
              <a:rPr sz="1200" dirty="0">
                <a:latin typeface="Times New Roman"/>
                <a:cs typeface="Times New Roman"/>
              </a:rPr>
              <a:t>of the online </a:t>
            </a:r>
            <a:r>
              <a:rPr sz="1200" spc="-5" dirty="0">
                <a:latin typeface="Times New Roman"/>
                <a:cs typeface="Times New Roman"/>
              </a:rPr>
              <a:t>medium </a:t>
            </a:r>
            <a:r>
              <a:rPr sz="1200" dirty="0">
                <a:latin typeface="Times New Roman"/>
                <a:cs typeface="Times New Roman"/>
              </a:rPr>
              <a:t>is </a:t>
            </a:r>
            <a:r>
              <a:rPr sz="1200" spc="-5" dirty="0">
                <a:latin typeface="Times New Roman"/>
                <a:cs typeface="Times New Roman"/>
              </a:rPr>
              <a:t>far greater than that </a:t>
            </a:r>
            <a:r>
              <a:rPr sz="1200" dirty="0">
                <a:latin typeface="Times New Roman"/>
                <a:cs typeface="Times New Roman"/>
              </a:rPr>
              <a:t>of  </a:t>
            </a:r>
            <a:r>
              <a:rPr sz="1200" spc="-5" dirty="0">
                <a:latin typeface="Times New Roman"/>
                <a:cs typeface="Times New Roman"/>
              </a:rPr>
              <a:t>traditional media. It’s </a:t>
            </a:r>
            <a:r>
              <a:rPr sz="1200" dirty="0">
                <a:latin typeface="Times New Roman"/>
                <a:cs typeface="Times New Roman"/>
              </a:rPr>
              <a:t>not only </a:t>
            </a:r>
            <a:r>
              <a:rPr sz="1200" spc="-5" dirty="0">
                <a:latin typeface="Times New Roman"/>
                <a:cs typeface="Times New Roman"/>
              </a:rPr>
              <a:t>cost effective </a:t>
            </a:r>
            <a:r>
              <a:rPr sz="1200" dirty="0">
                <a:latin typeface="Times New Roman"/>
                <a:cs typeface="Times New Roman"/>
              </a:rPr>
              <a:t>to </a:t>
            </a:r>
            <a:r>
              <a:rPr sz="1200" spc="-5" dirty="0">
                <a:latin typeface="Times New Roman"/>
                <a:cs typeface="Times New Roman"/>
              </a:rPr>
              <a:t>achieve </a:t>
            </a:r>
            <a:r>
              <a:rPr sz="1200" dirty="0">
                <a:latin typeface="Times New Roman"/>
                <a:cs typeface="Times New Roman"/>
              </a:rPr>
              <a:t>a </a:t>
            </a:r>
            <a:r>
              <a:rPr sz="1200" spc="-5" dirty="0">
                <a:latin typeface="Times New Roman"/>
                <a:cs typeface="Times New Roman"/>
              </a:rPr>
              <a:t>wider geographic area </a:t>
            </a:r>
            <a:r>
              <a:rPr sz="1200" dirty="0">
                <a:latin typeface="Times New Roman"/>
                <a:cs typeface="Times New Roman"/>
              </a:rPr>
              <a:t>but the </a:t>
            </a:r>
            <a:r>
              <a:rPr sz="1200" spc="-5" dirty="0">
                <a:latin typeface="Times New Roman"/>
                <a:cs typeface="Times New Roman"/>
              </a:rPr>
              <a:t>ads can also</a:t>
            </a:r>
            <a:r>
              <a:rPr sz="1200" spc="145" dirty="0">
                <a:latin typeface="Times New Roman"/>
                <a:cs typeface="Times New Roman"/>
              </a:rPr>
              <a:t> </a:t>
            </a:r>
            <a:r>
              <a:rPr sz="1200" dirty="0">
                <a:latin typeface="Times New Roman"/>
                <a:cs typeface="Times New Roman"/>
              </a:rPr>
              <a:t>be</a:t>
            </a:r>
            <a:endParaRPr sz="1200">
              <a:latin typeface="Times New Roman"/>
              <a:cs typeface="Times New Roman"/>
            </a:endParaRPr>
          </a:p>
        </p:txBody>
      </p:sp>
      <p:sp>
        <p:nvSpPr>
          <p:cNvPr id="8" name="object 8"/>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51</a:t>
            </a:fld>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541134"/>
            <a:ext cx="6710680" cy="5966460"/>
          </a:xfrm>
          <a:prstGeom prst="rect">
            <a:avLst/>
          </a:prstGeom>
        </p:spPr>
        <p:txBody>
          <a:bodyPr vert="horz" wrap="square" lIns="0" tIns="24765" rIns="0" bIns="0" rtlCol="0">
            <a:spAutoFit/>
          </a:bodyPr>
          <a:lstStyle/>
          <a:p>
            <a:pPr marL="12700" marR="6985" algn="just">
              <a:lnSpc>
                <a:spcPts val="1380"/>
              </a:lnSpc>
              <a:spcBef>
                <a:spcPts val="195"/>
              </a:spcBef>
            </a:pPr>
            <a:r>
              <a:rPr sz="1200" spc="-5" dirty="0">
                <a:latin typeface="Times New Roman"/>
                <a:cs typeface="Times New Roman"/>
              </a:rPr>
              <a:t>targeted </a:t>
            </a:r>
            <a:r>
              <a:rPr sz="1200" dirty="0">
                <a:latin typeface="Times New Roman"/>
                <a:cs typeface="Times New Roman"/>
              </a:rPr>
              <a:t>to the </a:t>
            </a:r>
            <a:r>
              <a:rPr sz="1200" spc="-5" dirty="0">
                <a:latin typeface="Times New Roman"/>
                <a:cs typeface="Times New Roman"/>
              </a:rPr>
              <a:t>desired audience. For example, </a:t>
            </a:r>
            <a:r>
              <a:rPr sz="1200" dirty="0">
                <a:latin typeface="Times New Roman"/>
                <a:cs typeface="Times New Roman"/>
              </a:rPr>
              <a:t>if </a:t>
            </a:r>
            <a:r>
              <a:rPr sz="1200" spc="-5" dirty="0">
                <a:latin typeface="Times New Roman"/>
                <a:cs typeface="Times New Roman"/>
              </a:rPr>
              <a:t>an advertiser </a:t>
            </a:r>
            <a:r>
              <a:rPr sz="1200" dirty="0">
                <a:latin typeface="Times New Roman"/>
                <a:cs typeface="Times New Roman"/>
              </a:rPr>
              <a:t>is </a:t>
            </a:r>
            <a:r>
              <a:rPr sz="1200" spc="-5" dirty="0">
                <a:latin typeface="Times New Roman"/>
                <a:cs typeface="Times New Roman"/>
              </a:rPr>
              <a:t>keen </a:t>
            </a:r>
            <a:r>
              <a:rPr sz="1200" dirty="0">
                <a:latin typeface="Times New Roman"/>
                <a:cs typeface="Times New Roman"/>
              </a:rPr>
              <a:t>on </a:t>
            </a:r>
            <a:r>
              <a:rPr sz="1200" spc="-5" dirty="0">
                <a:latin typeface="Times New Roman"/>
                <a:cs typeface="Times New Roman"/>
              </a:rPr>
              <a:t>selling </a:t>
            </a:r>
            <a:r>
              <a:rPr sz="1200" dirty="0">
                <a:latin typeface="Times New Roman"/>
                <a:cs typeface="Times New Roman"/>
              </a:rPr>
              <a:t>his or </a:t>
            </a:r>
            <a:r>
              <a:rPr sz="1200" spc="-5" dirty="0">
                <a:latin typeface="Times New Roman"/>
                <a:cs typeface="Times New Roman"/>
              </a:rPr>
              <a:t>her products targeted  </a:t>
            </a:r>
            <a:r>
              <a:rPr sz="1200" dirty="0">
                <a:latin typeface="Times New Roman"/>
                <a:cs typeface="Times New Roman"/>
              </a:rPr>
              <a:t>to a </a:t>
            </a:r>
            <a:r>
              <a:rPr sz="1200" spc="-5" dirty="0">
                <a:latin typeface="Times New Roman"/>
                <a:cs typeface="Times New Roman"/>
              </a:rPr>
              <a:t>certain demographic </a:t>
            </a:r>
            <a:r>
              <a:rPr sz="1200" dirty="0">
                <a:latin typeface="Times New Roman"/>
                <a:cs typeface="Times New Roman"/>
              </a:rPr>
              <a:t>of </a:t>
            </a:r>
            <a:r>
              <a:rPr sz="1200" spc="-5" dirty="0">
                <a:latin typeface="Times New Roman"/>
                <a:cs typeface="Times New Roman"/>
              </a:rPr>
              <a:t>people, </a:t>
            </a:r>
            <a:r>
              <a:rPr sz="1200" dirty="0">
                <a:latin typeface="Times New Roman"/>
                <a:cs typeface="Times New Roman"/>
              </a:rPr>
              <a:t>it is quite possible </a:t>
            </a:r>
            <a:r>
              <a:rPr sz="1200" spc="-5" dirty="0">
                <a:latin typeface="Times New Roman"/>
                <a:cs typeface="Times New Roman"/>
              </a:rPr>
              <a:t>through </a:t>
            </a:r>
            <a:r>
              <a:rPr sz="1200" dirty="0">
                <a:latin typeface="Times New Roman"/>
                <a:cs typeface="Times New Roman"/>
              </a:rPr>
              <a:t>online </a:t>
            </a:r>
            <a:r>
              <a:rPr sz="1200" spc="-5" dirty="0">
                <a:latin typeface="Times New Roman"/>
                <a:cs typeface="Times New Roman"/>
              </a:rPr>
              <a:t>advertising. Digital advertising has  matured </a:t>
            </a:r>
            <a:r>
              <a:rPr sz="1200" dirty="0">
                <a:latin typeface="Times New Roman"/>
                <a:cs typeface="Times New Roman"/>
              </a:rPr>
              <a:t>to the extent </a:t>
            </a:r>
            <a:r>
              <a:rPr sz="1200" spc="-5" dirty="0">
                <a:latin typeface="Times New Roman"/>
                <a:cs typeface="Times New Roman"/>
              </a:rPr>
              <a:t>that web publishers, media agencies and advertisers themselves </a:t>
            </a:r>
            <a:r>
              <a:rPr sz="1200" dirty="0">
                <a:latin typeface="Times New Roman"/>
                <a:cs typeface="Times New Roman"/>
              </a:rPr>
              <a:t>know the </a:t>
            </a:r>
            <a:r>
              <a:rPr sz="1200" spc="-5" dirty="0">
                <a:latin typeface="Times New Roman"/>
                <a:cs typeface="Times New Roman"/>
              </a:rPr>
              <a:t>optimal </a:t>
            </a:r>
            <a:r>
              <a:rPr sz="1200" spc="-10" dirty="0">
                <a:latin typeface="Times New Roman"/>
                <a:cs typeface="Times New Roman"/>
              </a:rPr>
              <a:t>ways  </a:t>
            </a:r>
            <a:r>
              <a:rPr sz="1200" spc="-5" dirty="0">
                <a:latin typeface="Times New Roman"/>
                <a:cs typeface="Times New Roman"/>
              </a:rPr>
              <a:t>and websites for </a:t>
            </a:r>
            <a:r>
              <a:rPr sz="1200" dirty="0">
                <a:latin typeface="Times New Roman"/>
                <a:cs typeface="Times New Roman"/>
              </a:rPr>
              <a:t>a </a:t>
            </a:r>
            <a:r>
              <a:rPr sz="1200" spc="-5" dirty="0">
                <a:latin typeface="Times New Roman"/>
                <a:cs typeface="Times New Roman"/>
              </a:rPr>
              <a:t>certain category </a:t>
            </a:r>
            <a:r>
              <a:rPr sz="1200" dirty="0">
                <a:latin typeface="Times New Roman"/>
                <a:cs typeface="Times New Roman"/>
              </a:rPr>
              <a:t>of </a:t>
            </a:r>
            <a:r>
              <a:rPr sz="1200" spc="-5" dirty="0">
                <a:latin typeface="Times New Roman"/>
                <a:cs typeface="Times New Roman"/>
              </a:rPr>
              <a:t>products </a:t>
            </a:r>
            <a:r>
              <a:rPr sz="1200" dirty="0">
                <a:latin typeface="Times New Roman"/>
                <a:cs typeface="Times New Roman"/>
              </a:rPr>
              <a:t>or</a:t>
            </a:r>
            <a:r>
              <a:rPr sz="1200" spc="35" dirty="0">
                <a:latin typeface="Times New Roman"/>
                <a:cs typeface="Times New Roman"/>
              </a:rPr>
              <a:t> </a:t>
            </a:r>
            <a:r>
              <a:rPr sz="1200" spc="-5" dirty="0">
                <a:latin typeface="Times New Roman"/>
                <a:cs typeface="Times New Roman"/>
              </a:rPr>
              <a:t>services.</a:t>
            </a:r>
            <a:endParaRPr sz="1200">
              <a:latin typeface="Times New Roman"/>
              <a:cs typeface="Times New Roman"/>
            </a:endParaRPr>
          </a:p>
          <a:p>
            <a:pPr marL="12700">
              <a:lnSpc>
                <a:spcPct val="100000"/>
              </a:lnSpc>
              <a:spcBef>
                <a:spcPts val="710"/>
              </a:spcBef>
            </a:pPr>
            <a:r>
              <a:rPr sz="1200" b="1" u="heavy" spc="-5" dirty="0">
                <a:uFill>
                  <a:solidFill>
                    <a:srgbClr val="000000"/>
                  </a:solidFill>
                </a:uFill>
                <a:latin typeface="Times New Roman"/>
                <a:cs typeface="Times New Roman"/>
              </a:rPr>
              <a:t>Measurement</a:t>
            </a:r>
            <a:endParaRPr sz="1200">
              <a:latin typeface="Times New Roman"/>
              <a:cs typeface="Times New Roman"/>
            </a:endParaRPr>
          </a:p>
          <a:p>
            <a:pPr>
              <a:lnSpc>
                <a:spcPct val="100000"/>
              </a:lnSpc>
              <a:spcBef>
                <a:spcPts val="25"/>
              </a:spcBef>
            </a:pPr>
            <a:endParaRPr sz="1300">
              <a:latin typeface="Times New Roman"/>
              <a:cs typeface="Times New Roman"/>
            </a:endParaRPr>
          </a:p>
          <a:p>
            <a:pPr marL="12700" marR="6985" algn="just">
              <a:lnSpc>
                <a:spcPts val="1380"/>
              </a:lnSpc>
            </a:pPr>
            <a:r>
              <a:rPr sz="1200" spc="-5" dirty="0">
                <a:latin typeface="Times New Roman"/>
                <a:cs typeface="Times New Roman"/>
              </a:rPr>
              <a:t>With various </a:t>
            </a:r>
            <a:r>
              <a:rPr sz="1200" dirty="0">
                <a:latin typeface="Times New Roman"/>
                <a:cs typeface="Times New Roman"/>
              </a:rPr>
              <a:t>tools </a:t>
            </a:r>
            <a:r>
              <a:rPr sz="1200" spc="-5" dirty="0">
                <a:latin typeface="Times New Roman"/>
                <a:cs typeface="Times New Roman"/>
              </a:rPr>
              <a:t>becoming available, tracking effectiveness </a:t>
            </a:r>
            <a:r>
              <a:rPr sz="1200" dirty="0">
                <a:latin typeface="Times New Roman"/>
                <a:cs typeface="Times New Roman"/>
              </a:rPr>
              <a:t>of </a:t>
            </a:r>
            <a:r>
              <a:rPr sz="1200" spc="-5" dirty="0">
                <a:latin typeface="Times New Roman"/>
                <a:cs typeface="Times New Roman"/>
              </a:rPr>
              <a:t>ad campaigns </a:t>
            </a:r>
            <a:r>
              <a:rPr sz="1200" dirty="0">
                <a:latin typeface="Times New Roman"/>
                <a:cs typeface="Times New Roman"/>
              </a:rPr>
              <a:t>is </a:t>
            </a:r>
            <a:r>
              <a:rPr sz="1200" spc="-5" dirty="0">
                <a:latin typeface="Times New Roman"/>
                <a:cs typeface="Times New Roman"/>
              </a:rPr>
              <a:t>becoming </a:t>
            </a:r>
            <a:r>
              <a:rPr sz="1200" dirty="0">
                <a:latin typeface="Times New Roman"/>
                <a:cs typeface="Times New Roman"/>
              </a:rPr>
              <a:t>possible </a:t>
            </a:r>
            <a:r>
              <a:rPr sz="1200" spc="-5" dirty="0">
                <a:latin typeface="Times New Roman"/>
                <a:cs typeface="Times New Roman"/>
              </a:rPr>
              <a:t>today.  </a:t>
            </a:r>
            <a:r>
              <a:rPr sz="1200" spc="-10" dirty="0">
                <a:latin typeface="Times New Roman"/>
                <a:cs typeface="Times New Roman"/>
              </a:rPr>
              <a:t>In </a:t>
            </a:r>
            <a:r>
              <a:rPr sz="1200" spc="-5" dirty="0">
                <a:latin typeface="Times New Roman"/>
                <a:cs typeface="Times New Roman"/>
              </a:rPr>
              <a:t>other words, measuring Return </a:t>
            </a:r>
            <a:r>
              <a:rPr sz="1200" dirty="0">
                <a:latin typeface="Times New Roman"/>
                <a:cs typeface="Times New Roman"/>
              </a:rPr>
              <a:t>of </a:t>
            </a:r>
            <a:r>
              <a:rPr sz="1200" spc="-5" dirty="0">
                <a:latin typeface="Times New Roman"/>
                <a:cs typeface="Times New Roman"/>
              </a:rPr>
              <a:t>Investment </a:t>
            </a:r>
            <a:r>
              <a:rPr sz="1200" spc="-10" dirty="0">
                <a:latin typeface="Times New Roman"/>
                <a:cs typeface="Times New Roman"/>
              </a:rPr>
              <a:t>(ROI) </a:t>
            </a:r>
            <a:r>
              <a:rPr sz="1200" dirty="0">
                <a:latin typeface="Times New Roman"/>
                <a:cs typeface="Times New Roman"/>
              </a:rPr>
              <a:t>is </a:t>
            </a:r>
            <a:r>
              <a:rPr sz="1200" spc="-5" dirty="0">
                <a:latin typeface="Times New Roman"/>
                <a:cs typeface="Times New Roman"/>
              </a:rPr>
              <a:t>increasingly </a:t>
            </a:r>
            <a:r>
              <a:rPr sz="1200" dirty="0">
                <a:latin typeface="Times New Roman"/>
                <a:cs typeface="Times New Roman"/>
              </a:rPr>
              <a:t>possible </a:t>
            </a:r>
            <a:r>
              <a:rPr sz="1200" spc="-5" dirty="0">
                <a:latin typeface="Times New Roman"/>
                <a:cs typeface="Times New Roman"/>
              </a:rPr>
              <a:t>today. Organizations that  were previously reluctant </a:t>
            </a:r>
            <a:r>
              <a:rPr sz="1200" dirty="0">
                <a:latin typeface="Times New Roman"/>
                <a:cs typeface="Times New Roman"/>
              </a:rPr>
              <a:t>to </a:t>
            </a:r>
            <a:r>
              <a:rPr sz="1200" spc="-5" dirty="0">
                <a:latin typeface="Times New Roman"/>
                <a:cs typeface="Times New Roman"/>
              </a:rPr>
              <a:t>spend online, </a:t>
            </a:r>
            <a:r>
              <a:rPr sz="1200" dirty="0">
                <a:latin typeface="Times New Roman"/>
                <a:cs typeface="Times New Roman"/>
              </a:rPr>
              <a:t>now </a:t>
            </a:r>
            <a:r>
              <a:rPr sz="1200" spc="-5" dirty="0">
                <a:latin typeface="Times New Roman"/>
                <a:cs typeface="Times New Roman"/>
              </a:rPr>
              <a:t>realize that </a:t>
            </a:r>
            <a:r>
              <a:rPr sz="1200" dirty="0">
                <a:latin typeface="Times New Roman"/>
                <a:cs typeface="Times New Roman"/>
              </a:rPr>
              <a:t>the online </a:t>
            </a:r>
            <a:r>
              <a:rPr sz="1200" spc="-5" dirty="0">
                <a:latin typeface="Times New Roman"/>
                <a:cs typeface="Times New Roman"/>
              </a:rPr>
              <a:t>medium does offer means </a:t>
            </a:r>
            <a:r>
              <a:rPr sz="1200" dirty="0">
                <a:latin typeface="Times New Roman"/>
                <a:cs typeface="Times New Roman"/>
              </a:rPr>
              <a:t>to </a:t>
            </a:r>
            <a:r>
              <a:rPr sz="1200" spc="-5" dirty="0">
                <a:latin typeface="Times New Roman"/>
                <a:cs typeface="Times New Roman"/>
              </a:rPr>
              <a:t>alleviate  any such fears. Moreover, when properly designed </a:t>
            </a:r>
            <a:r>
              <a:rPr sz="1200" dirty="0">
                <a:latin typeface="Times New Roman"/>
                <a:cs typeface="Times New Roman"/>
              </a:rPr>
              <a:t>online </a:t>
            </a:r>
            <a:r>
              <a:rPr sz="1200" spc="-5" dirty="0">
                <a:latin typeface="Times New Roman"/>
                <a:cs typeface="Times New Roman"/>
              </a:rPr>
              <a:t>marketing campaigns generate </a:t>
            </a:r>
            <a:r>
              <a:rPr sz="1200" dirty="0">
                <a:latin typeface="Times New Roman"/>
                <a:cs typeface="Times New Roman"/>
              </a:rPr>
              <a:t>the </a:t>
            </a:r>
            <a:r>
              <a:rPr sz="1200" spc="-5" dirty="0">
                <a:latin typeface="Times New Roman"/>
                <a:cs typeface="Times New Roman"/>
              </a:rPr>
              <a:t>desired results,  advertisers are further encouraged </a:t>
            </a:r>
            <a:r>
              <a:rPr sz="1200" dirty="0">
                <a:latin typeface="Times New Roman"/>
                <a:cs typeface="Times New Roman"/>
              </a:rPr>
              <a:t>to </a:t>
            </a:r>
            <a:r>
              <a:rPr sz="1200" spc="-5" dirty="0">
                <a:latin typeface="Times New Roman"/>
                <a:cs typeface="Times New Roman"/>
              </a:rPr>
              <a:t>continue advertising</a:t>
            </a:r>
            <a:r>
              <a:rPr sz="1200" spc="55" dirty="0">
                <a:latin typeface="Times New Roman"/>
                <a:cs typeface="Times New Roman"/>
              </a:rPr>
              <a:t> </a:t>
            </a:r>
            <a:r>
              <a:rPr sz="1200" spc="-5" dirty="0">
                <a:latin typeface="Times New Roman"/>
                <a:cs typeface="Times New Roman"/>
              </a:rPr>
              <a:t>online.</a:t>
            </a:r>
            <a:endParaRPr sz="1200">
              <a:latin typeface="Times New Roman"/>
              <a:cs typeface="Times New Roman"/>
            </a:endParaRPr>
          </a:p>
          <a:p>
            <a:pPr marL="12700" algn="just">
              <a:lnSpc>
                <a:spcPct val="100000"/>
              </a:lnSpc>
              <a:spcBef>
                <a:spcPts val="710"/>
              </a:spcBef>
            </a:pPr>
            <a:r>
              <a:rPr sz="1200" b="1" u="heavy" spc="-5" dirty="0">
                <a:uFill>
                  <a:solidFill>
                    <a:srgbClr val="000000"/>
                  </a:solidFill>
                </a:uFill>
                <a:latin typeface="Times New Roman"/>
                <a:cs typeface="Times New Roman"/>
              </a:rPr>
              <a:t>Interactive </a:t>
            </a:r>
            <a:r>
              <a:rPr sz="1200" b="1" u="heavy" dirty="0">
                <a:uFill>
                  <a:solidFill>
                    <a:srgbClr val="000000"/>
                  </a:solidFill>
                </a:uFill>
                <a:latin typeface="Times New Roman"/>
                <a:cs typeface="Times New Roman"/>
              </a:rPr>
              <a:t>and</a:t>
            </a:r>
            <a:r>
              <a:rPr sz="1200" b="1" u="heavy" spc="-5" dirty="0">
                <a:uFill>
                  <a:solidFill>
                    <a:srgbClr val="000000"/>
                  </a:solidFill>
                </a:uFill>
                <a:latin typeface="Times New Roman"/>
                <a:cs typeface="Times New Roman"/>
              </a:rPr>
              <a:t> Engagement</a:t>
            </a:r>
            <a:endParaRPr sz="1200">
              <a:latin typeface="Times New Roman"/>
              <a:cs typeface="Times New Roman"/>
            </a:endParaRPr>
          </a:p>
          <a:p>
            <a:pPr marL="12700" marR="9525" algn="just">
              <a:lnSpc>
                <a:spcPts val="1380"/>
              </a:lnSpc>
              <a:spcBef>
                <a:spcPts val="830"/>
              </a:spcBef>
            </a:pPr>
            <a:r>
              <a:rPr sz="1200" spc="-5" dirty="0">
                <a:latin typeface="Times New Roman"/>
                <a:cs typeface="Times New Roman"/>
              </a:rPr>
              <a:t>The Internet </a:t>
            </a:r>
            <a:r>
              <a:rPr sz="1200" dirty="0">
                <a:latin typeface="Times New Roman"/>
                <a:cs typeface="Times New Roman"/>
              </a:rPr>
              <a:t>is </a:t>
            </a:r>
            <a:r>
              <a:rPr sz="1200" spc="-5" dirty="0">
                <a:latin typeface="Times New Roman"/>
                <a:cs typeface="Times New Roman"/>
              </a:rPr>
              <a:t>arguably </a:t>
            </a:r>
            <a:r>
              <a:rPr sz="1200" dirty="0">
                <a:latin typeface="Times New Roman"/>
                <a:cs typeface="Times New Roman"/>
              </a:rPr>
              <a:t>the most </a:t>
            </a:r>
            <a:r>
              <a:rPr sz="1200" spc="-5" dirty="0">
                <a:latin typeface="Times New Roman"/>
                <a:cs typeface="Times New Roman"/>
              </a:rPr>
              <a:t>interactive and engaging medium among various others. Interactive  campaigns have become </a:t>
            </a:r>
            <a:r>
              <a:rPr sz="1200" dirty="0">
                <a:latin typeface="Times New Roman"/>
                <a:cs typeface="Times New Roman"/>
              </a:rPr>
              <a:t>a </a:t>
            </a:r>
            <a:r>
              <a:rPr sz="1200" spc="-5" dirty="0">
                <a:latin typeface="Times New Roman"/>
                <a:cs typeface="Times New Roman"/>
              </a:rPr>
              <a:t>norm with </a:t>
            </a:r>
            <a:r>
              <a:rPr sz="1200" dirty="0">
                <a:latin typeface="Times New Roman"/>
                <a:cs typeface="Times New Roman"/>
              </a:rPr>
              <a:t>the </a:t>
            </a:r>
            <a:r>
              <a:rPr sz="1200" spc="-5" dirty="0">
                <a:latin typeface="Times New Roman"/>
                <a:cs typeface="Times New Roman"/>
              </a:rPr>
              <a:t>power </a:t>
            </a:r>
            <a:r>
              <a:rPr sz="1200" dirty="0">
                <a:latin typeface="Times New Roman"/>
                <a:cs typeface="Times New Roman"/>
              </a:rPr>
              <a:t>of the online </a:t>
            </a:r>
            <a:r>
              <a:rPr sz="1200" spc="-5" dirty="0">
                <a:latin typeface="Times New Roman"/>
                <a:cs typeface="Times New Roman"/>
              </a:rPr>
              <a:t>medium. One such advertisement worth  mentioning</a:t>
            </a:r>
            <a:r>
              <a:rPr sz="1200" spc="50" dirty="0">
                <a:latin typeface="Times New Roman"/>
                <a:cs typeface="Times New Roman"/>
              </a:rPr>
              <a:t> </a:t>
            </a:r>
            <a:r>
              <a:rPr sz="1200" dirty="0">
                <a:latin typeface="Times New Roman"/>
                <a:cs typeface="Times New Roman"/>
              </a:rPr>
              <a:t>is</a:t>
            </a:r>
            <a:r>
              <a:rPr sz="1200" spc="50" dirty="0">
                <a:latin typeface="Times New Roman"/>
                <a:cs typeface="Times New Roman"/>
              </a:rPr>
              <a:t> </a:t>
            </a:r>
            <a:r>
              <a:rPr sz="1200" dirty="0">
                <a:latin typeface="Times New Roman"/>
                <a:cs typeface="Times New Roman"/>
              </a:rPr>
              <a:t>the</a:t>
            </a:r>
            <a:r>
              <a:rPr sz="1200" spc="45" dirty="0">
                <a:latin typeface="Times New Roman"/>
                <a:cs typeface="Times New Roman"/>
              </a:rPr>
              <a:t> </a:t>
            </a:r>
            <a:r>
              <a:rPr sz="1200" spc="-5" dirty="0">
                <a:latin typeface="Times New Roman"/>
                <a:cs typeface="Times New Roman"/>
              </a:rPr>
              <a:t>campaign</a:t>
            </a:r>
            <a:r>
              <a:rPr sz="1200" spc="65" dirty="0">
                <a:latin typeface="Times New Roman"/>
                <a:cs typeface="Times New Roman"/>
              </a:rPr>
              <a:t> </a:t>
            </a:r>
            <a:r>
              <a:rPr sz="1200" dirty="0">
                <a:latin typeface="Times New Roman"/>
                <a:cs typeface="Times New Roman"/>
              </a:rPr>
              <a:t>by</a:t>
            </a:r>
            <a:r>
              <a:rPr sz="1200" spc="65" dirty="0">
                <a:latin typeface="Times New Roman"/>
                <a:cs typeface="Times New Roman"/>
              </a:rPr>
              <a:t> </a:t>
            </a:r>
            <a:r>
              <a:rPr sz="1200" spc="-5" dirty="0">
                <a:latin typeface="Times New Roman"/>
                <a:cs typeface="Times New Roman"/>
              </a:rPr>
              <a:t>AXE</a:t>
            </a:r>
            <a:r>
              <a:rPr sz="1200" spc="60" dirty="0">
                <a:latin typeface="Times New Roman"/>
                <a:cs typeface="Times New Roman"/>
              </a:rPr>
              <a:t> </a:t>
            </a:r>
            <a:r>
              <a:rPr sz="1200" spc="-5" dirty="0">
                <a:latin typeface="Times New Roman"/>
                <a:cs typeface="Times New Roman"/>
              </a:rPr>
              <a:t>where</a:t>
            </a:r>
            <a:r>
              <a:rPr sz="1200" spc="70" dirty="0">
                <a:latin typeface="Times New Roman"/>
                <a:cs typeface="Times New Roman"/>
              </a:rPr>
              <a:t> </a:t>
            </a:r>
            <a:r>
              <a:rPr sz="1200" dirty="0">
                <a:latin typeface="Times New Roman"/>
                <a:cs typeface="Times New Roman"/>
              </a:rPr>
              <a:t>the</a:t>
            </a:r>
            <a:r>
              <a:rPr sz="1200" spc="45" dirty="0">
                <a:latin typeface="Times New Roman"/>
                <a:cs typeface="Times New Roman"/>
              </a:rPr>
              <a:t> </a:t>
            </a:r>
            <a:r>
              <a:rPr sz="1200" spc="-5" dirty="0">
                <a:latin typeface="Times New Roman"/>
                <a:cs typeface="Times New Roman"/>
              </a:rPr>
              <a:t>end</a:t>
            </a:r>
            <a:r>
              <a:rPr sz="1200" spc="75" dirty="0">
                <a:latin typeface="Times New Roman"/>
                <a:cs typeface="Times New Roman"/>
              </a:rPr>
              <a:t> </a:t>
            </a:r>
            <a:r>
              <a:rPr sz="1200" spc="-5" dirty="0">
                <a:latin typeface="Times New Roman"/>
                <a:cs typeface="Times New Roman"/>
              </a:rPr>
              <a:t>user</a:t>
            </a:r>
            <a:r>
              <a:rPr sz="1200" spc="60" dirty="0">
                <a:latin typeface="Times New Roman"/>
                <a:cs typeface="Times New Roman"/>
              </a:rPr>
              <a:t> </a:t>
            </a:r>
            <a:r>
              <a:rPr sz="1200" spc="-5" dirty="0">
                <a:latin typeface="Times New Roman"/>
                <a:cs typeface="Times New Roman"/>
              </a:rPr>
              <a:t>could</a:t>
            </a:r>
            <a:r>
              <a:rPr sz="1200" spc="50" dirty="0">
                <a:latin typeface="Times New Roman"/>
                <a:cs typeface="Times New Roman"/>
              </a:rPr>
              <a:t> </a:t>
            </a:r>
            <a:r>
              <a:rPr sz="1200" spc="-5" dirty="0">
                <a:latin typeface="Times New Roman"/>
                <a:cs typeface="Times New Roman"/>
              </a:rPr>
              <a:t>alter</a:t>
            </a:r>
            <a:r>
              <a:rPr sz="1200" spc="70" dirty="0">
                <a:latin typeface="Times New Roman"/>
                <a:cs typeface="Times New Roman"/>
              </a:rPr>
              <a:t> </a:t>
            </a:r>
            <a:r>
              <a:rPr sz="1200" dirty="0">
                <a:latin typeface="Times New Roman"/>
                <a:cs typeface="Times New Roman"/>
              </a:rPr>
              <a:t>the</a:t>
            </a:r>
            <a:r>
              <a:rPr sz="1200" spc="50" dirty="0">
                <a:latin typeface="Times New Roman"/>
                <a:cs typeface="Times New Roman"/>
              </a:rPr>
              <a:t> </a:t>
            </a:r>
            <a:r>
              <a:rPr sz="1200" dirty="0">
                <a:latin typeface="Times New Roman"/>
                <a:cs typeface="Times New Roman"/>
              </a:rPr>
              <a:t>smile</a:t>
            </a:r>
            <a:r>
              <a:rPr sz="1200" spc="45" dirty="0">
                <a:latin typeface="Times New Roman"/>
                <a:cs typeface="Times New Roman"/>
              </a:rPr>
              <a:t> </a:t>
            </a:r>
            <a:r>
              <a:rPr sz="1200" dirty="0">
                <a:latin typeface="Times New Roman"/>
                <a:cs typeface="Times New Roman"/>
              </a:rPr>
              <a:t>of</a:t>
            </a:r>
            <a:r>
              <a:rPr sz="1200" spc="60" dirty="0">
                <a:latin typeface="Times New Roman"/>
                <a:cs typeface="Times New Roman"/>
              </a:rPr>
              <a:t> </a:t>
            </a:r>
            <a:r>
              <a:rPr sz="1200" dirty="0">
                <a:latin typeface="Times New Roman"/>
                <a:cs typeface="Times New Roman"/>
              </a:rPr>
              <a:t>a</a:t>
            </a:r>
            <a:r>
              <a:rPr sz="1200" spc="60" dirty="0">
                <a:latin typeface="Times New Roman"/>
                <a:cs typeface="Times New Roman"/>
              </a:rPr>
              <a:t> </a:t>
            </a:r>
            <a:r>
              <a:rPr sz="1200" spc="-5" dirty="0">
                <a:latin typeface="Times New Roman"/>
                <a:cs typeface="Times New Roman"/>
              </a:rPr>
              <a:t>woman</a:t>
            </a:r>
            <a:r>
              <a:rPr sz="1200" spc="65" dirty="0">
                <a:latin typeface="Times New Roman"/>
                <a:cs typeface="Times New Roman"/>
              </a:rPr>
              <a:t> </a:t>
            </a:r>
            <a:r>
              <a:rPr sz="1200" spc="-5" dirty="0">
                <a:latin typeface="Times New Roman"/>
                <a:cs typeface="Times New Roman"/>
              </a:rPr>
              <a:t>as</a:t>
            </a:r>
            <a:r>
              <a:rPr sz="1200" spc="65" dirty="0">
                <a:latin typeface="Times New Roman"/>
                <a:cs typeface="Times New Roman"/>
              </a:rPr>
              <a:t> </a:t>
            </a:r>
            <a:r>
              <a:rPr sz="1200" spc="-5" dirty="0">
                <a:latin typeface="Times New Roman"/>
                <a:cs typeface="Times New Roman"/>
              </a:rPr>
              <a:t>he/she</a:t>
            </a:r>
            <a:r>
              <a:rPr sz="1200" spc="60" dirty="0">
                <a:latin typeface="Times New Roman"/>
                <a:cs typeface="Times New Roman"/>
              </a:rPr>
              <a:t> </a:t>
            </a:r>
            <a:r>
              <a:rPr sz="1200" spc="-5" dirty="0">
                <a:latin typeface="Times New Roman"/>
                <a:cs typeface="Times New Roman"/>
              </a:rPr>
              <a:t>liked</a:t>
            </a:r>
            <a:r>
              <a:rPr sz="1200" spc="50" dirty="0">
                <a:latin typeface="Times New Roman"/>
                <a:cs typeface="Times New Roman"/>
              </a:rPr>
              <a:t> </a:t>
            </a:r>
            <a:r>
              <a:rPr sz="1200" dirty="0">
                <a:latin typeface="Times New Roman"/>
                <a:cs typeface="Times New Roman"/>
              </a:rPr>
              <a:t>to</a:t>
            </a:r>
            <a:endParaRPr sz="1200">
              <a:latin typeface="Times New Roman"/>
              <a:cs typeface="Times New Roman"/>
            </a:endParaRPr>
          </a:p>
          <a:p>
            <a:pPr marL="12700" marR="5715" algn="just">
              <a:lnSpc>
                <a:spcPts val="1380"/>
              </a:lnSpc>
            </a:pPr>
            <a:r>
              <a:rPr sz="1200" spc="-5" dirty="0">
                <a:latin typeface="Times New Roman"/>
                <a:cs typeface="Times New Roman"/>
              </a:rPr>
              <a:t>i.e. </a:t>
            </a:r>
            <a:r>
              <a:rPr sz="1200" dirty="0">
                <a:latin typeface="Times New Roman"/>
                <a:cs typeface="Times New Roman"/>
              </a:rPr>
              <a:t>in </a:t>
            </a:r>
            <a:r>
              <a:rPr sz="1200" spc="-5" dirty="0">
                <a:latin typeface="Times New Roman"/>
                <a:cs typeface="Times New Roman"/>
              </a:rPr>
              <a:t>an interactive framework. The advertisement struck an instant chord with </a:t>
            </a:r>
            <a:r>
              <a:rPr sz="1200" dirty="0">
                <a:latin typeface="Times New Roman"/>
                <a:cs typeface="Times New Roman"/>
              </a:rPr>
              <a:t>the </a:t>
            </a:r>
            <a:r>
              <a:rPr sz="1200" spc="-5" dirty="0">
                <a:latin typeface="Times New Roman"/>
                <a:cs typeface="Times New Roman"/>
              </a:rPr>
              <a:t>youth </a:t>
            </a:r>
            <a:r>
              <a:rPr sz="1200" dirty="0">
                <a:latin typeface="Times New Roman"/>
                <a:cs typeface="Times New Roman"/>
              </a:rPr>
              <a:t>to </a:t>
            </a:r>
            <a:r>
              <a:rPr sz="1200" spc="-5" dirty="0">
                <a:latin typeface="Times New Roman"/>
                <a:cs typeface="Times New Roman"/>
              </a:rPr>
              <a:t>which AXE </a:t>
            </a:r>
            <a:r>
              <a:rPr sz="1200" dirty="0">
                <a:latin typeface="Times New Roman"/>
                <a:cs typeface="Times New Roman"/>
              </a:rPr>
              <a:t>the  </a:t>
            </a:r>
            <a:r>
              <a:rPr sz="1200" spc="-5" dirty="0">
                <a:latin typeface="Times New Roman"/>
                <a:cs typeface="Times New Roman"/>
              </a:rPr>
              <a:t>brand </a:t>
            </a:r>
            <a:r>
              <a:rPr sz="1200" dirty="0">
                <a:latin typeface="Times New Roman"/>
                <a:cs typeface="Times New Roman"/>
              </a:rPr>
              <a:t>is </a:t>
            </a:r>
            <a:r>
              <a:rPr sz="1200" spc="-5" dirty="0">
                <a:latin typeface="Times New Roman"/>
                <a:cs typeface="Times New Roman"/>
              </a:rPr>
              <a:t>positioned for Customers are basically </a:t>
            </a:r>
            <a:r>
              <a:rPr sz="1200" dirty="0">
                <a:latin typeface="Times New Roman"/>
                <a:cs typeface="Times New Roman"/>
              </a:rPr>
              <a:t>just a </a:t>
            </a:r>
            <a:r>
              <a:rPr sz="1200" spc="-5" dirty="0">
                <a:latin typeface="Times New Roman"/>
                <a:cs typeface="Times New Roman"/>
              </a:rPr>
              <a:t>click away from </a:t>
            </a:r>
            <a:r>
              <a:rPr sz="1200" dirty="0">
                <a:latin typeface="Times New Roman"/>
                <a:cs typeface="Times New Roman"/>
              </a:rPr>
              <a:t>the </a:t>
            </a:r>
            <a:r>
              <a:rPr sz="1200" spc="-5" dirty="0">
                <a:latin typeface="Times New Roman"/>
                <a:cs typeface="Times New Roman"/>
              </a:rPr>
              <a:t>advertisers. </a:t>
            </a:r>
            <a:r>
              <a:rPr sz="1200" spc="-10" dirty="0">
                <a:latin typeface="Times New Roman"/>
                <a:cs typeface="Times New Roman"/>
              </a:rPr>
              <a:t>In </a:t>
            </a:r>
            <a:r>
              <a:rPr sz="1200" spc="-5" dirty="0">
                <a:latin typeface="Times New Roman"/>
                <a:cs typeface="Times New Roman"/>
              </a:rPr>
              <a:t>other words, direct  response between end users and advertisers </a:t>
            </a:r>
            <a:r>
              <a:rPr sz="1200" dirty="0">
                <a:latin typeface="Times New Roman"/>
                <a:cs typeface="Times New Roman"/>
              </a:rPr>
              <a:t>is possible </a:t>
            </a:r>
            <a:r>
              <a:rPr sz="1200" spc="-5" dirty="0">
                <a:latin typeface="Times New Roman"/>
                <a:cs typeface="Times New Roman"/>
              </a:rPr>
              <a:t>through </a:t>
            </a:r>
            <a:r>
              <a:rPr sz="1200" dirty="0">
                <a:latin typeface="Times New Roman"/>
                <a:cs typeface="Times New Roman"/>
              </a:rPr>
              <a:t>the online</a:t>
            </a:r>
            <a:r>
              <a:rPr sz="1200" spc="45" dirty="0">
                <a:latin typeface="Times New Roman"/>
                <a:cs typeface="Times New Roman"/>
              </a:rPr>
              <a:t> </a:t>
            </a:r>
            <a:r>
              <a:rPr sz="1200" spc="-5" dirty="0">
                <a:latin typeface="Times New Roman"/>
                <a:cs typeface="Times New Roman"/>
              </a:rPr>
              <a:t>medium.</a:t>
            </a:r>
            <a:endParaRPr sz="1200">
              <a:latin typeface="Times New Roman"/>
              <a:cs typeface="Times New Roman"/>
            </a:endParaRPr>
          </a:p>
          <a:p>
            <a:pPr marL="12700">
              <a:lnSpc>
                <a:spcPct val="100000"/>
              </a:lnSpc>
              <a:spcBef>
                <a:spcPts val="705"/>
              </a:spcBef>
            </a:pPr>
            <a:r>
              <a:rPr sz="1200" b="1" u="heavy" spc="-5" dirty="0">
                <a:uFill>
                  <a:solidFill>
                    <a:srgbClr val="000000"/>
                  </a:solidFill>
                </a:uFill>
                <a:latin typeface="Times New Roman"/>
                <a:cs typeface="Times New Roman"/>
              </a:rPr>
              <a:t>Time</a:t>
            </a:r>
            <a:endParaRPr sz="1200">
              <a:latin typeface="Times New Roman"/>
              <a:cs typeface="Times New Roman"/>
            </a:endParaRPr>
          </a:p>
          <a:p>
            <a:pPr marL="12700" marR="5080" algn="just">
              <a:lnSpc>
                <a:spcPts val="1380"/>
              </a:lnSpc>
              <a:spcBef>
                <a:spcPts val="840"/>
              </a:spcBef>
            </a:pPr>
            <a:r>
              <a:rPr sz="1200" spc="-5" dirty="0">
                <a:latin typeface="Times New Roman"/>
                <a:cs typeface="Times New Roman"/>
              </a:rPr>
              <a:t>Through </a:t>
            </a:r>
            <a:r>
              <a:rPr sz="1200" dirty="0">
                <a:latin typeface="Times New Roman"/>
                <a:cs typeface="Times New Roman"/>
              </a:rPr>
              <a:t>the </a:t>
            </a:r>
            <a:r>
              <a:rPr sz="1200" spc="-5" dirty="0">
                <a:latin typeface="Times New Roman"/>
                <a:cs typeface="Times New Roman"/>
              </a:rPr>
              <a:t>Internet, an advertiser can reach </a:t>
            </a:r>
            <a:r>
              <a:rPr sz="1200" dirty="0">
                <a:latin typeface="Times New Roman"/>
                <a:cs typeface="Times New Roman"/>
              </a:rPr>
              <a:t>a </a:t>
            </a:r>
            <a:r>
              <a:rPr sz="1200" spc="-5" dirty="0">
                <a:latin typeface="Times New Roman"/>
                <a:cs typeface="Times New Roman"/>
              </a:rPr>
              <a:t>desired target group </a:t>
            </a:r>
            <a:r>
              <a:rPr sz="1200" dirty="0">
                <a:latin typeface="Times New Roman"/>
                <a:cs typeface="Times New Roman"/>
              </a:rPr>
              <a:t>or </a:t>
            </a:r>
            <a:r>
              <a:rPr sz="1200" spc="-5" dirty="0">
                <a:latin typeface="Times New Roman"/>
                <a:cs typeface="Times New Roman"/>
              </a:rPr>
              <a:t>demographic </a:t>
            </a:r>
            <a:r>
              <a:rPr sz="1200" dirty="0">
                <a:latin typeface="Times New Roman"/>
                <a:cs typeface="Times New Roman"/>
              </a:rPr>
              <a:t>in a </a:t>
            </a:r>
            <a:r>
              <a:rPr sz="1200" spc="-5" dirty="0">
                <a:latin typeface="Times New Roman"/>
                <a:cs typeface="Times New Roman"/>
              </a:rPr>
              <a:t>much shorter </a:t>
            </a:r>
            <a:r>
              <a:rPr sz="1200" dirty="0">
                <a:latin typeface="Times New Roman"/>
                <a:cs typeface="Times New Roman"/>
              </a:rPr>
              <a:t>time  </a:t>
            </a:r>
            <a:r>
              <a:rPr sz="1200" spc="-5" dirty="0">
                <a:latin typeface="Times New Roman"/>
                <a:cs typeface="Times New Roman"/>
              </a:rPr>
              <a:t>frame. For example, </a:t>
            </a:r>
            <a:r>
              <a:rPr sz="1200" dirty="0">
                <a:latin typeface="Times New Roman"/>
                <a:cs typeface="Times New Roman"/>
              </a:rPr>
              <a:t>if </a:t>
            </a:r>
            <a:r>
              <a:rPr sz="1200" spc="-5" dirty="0">
                <a:latin typeface="Times New Roman"/>
                <a:cs typeface="Times New Roman"/>
              </a:rPr>
              <a:t>an advertiser needs </a:t>
            </a:r>
            <a:r>
              <a:rPr sz="1200" dirty="0">
                <a:latin typeface="Times New Roman"/>
                <a:cs typeface="Times New Roman"/>
              </a:rPr>
              <a:t>to </a:t>
            </a:r>
            <a:r>
              <a:rPr sz="1200" spc="-5" dirty="0">
                <a:latin typeface="Times New Roman"/>
                <a:cs typeface="Times New Roman"/>
              </a:rPr>
              <a:t>plan </a:t>
            </a:r>
            <a:r>
              <a:rPr sz="1200" dirty="0">
                <a:latin typeface="Times New Roman"/>
                <a:cs typeface="Times New Roman"/>
              </a:rPr>
              <a:t>some </a:t>
            </a:r>
            <a:r>
              <a:rPr sz="1200" spc="-5" dirty="0">
                <a:latin typeface="Times New Roman"/>
                <a:cs typeface="Times New Roman"/>
              </a:rPr>
              <a:t>sort </a:t>
            </a:r>
            <a:r>
              <a:rPr sz="1200" dirty="0">
                <a:latin typeface="Times New Roman"/>
                <a:cs typeface="Times New Roman"/>
              </a:rPr>
              <a:t>of </a:t>
            </a:r>
            <a:r>
              <a:rPr sz="1200" spc="-5" dirty="0">
                <a:latin typeface="Times New Roman"/>
                <a:cs typeface="Times New Roman"/>
              </a:rPr>
              <a:t>ambush marketing, </a:t>
            </a:r>
            <a:r>
              <a:rPr sz="1200" dirty="0">
                <a:latin typeface="Times New Roman"/>
                <a:cs typeface="Times New Roman"/>
              </a:rPr>
              <a:t>the online </a:t>
            </a:r>
            <a:r>
              <a:rPr sz="1200" spc="-5" dirty="0">
                <a:latin typeface="Times New Roman"/>
                <a:cs typeface="Times New Roman"/>
              </a:rPr>
              <a:t>medium can </a:t>
            </a:r>
            <a:r>
              <a:rPr sz="1200" dirty="0">
                <a:latin typeface="Times New Roman"/>
                <a:cs typeface="Times New Roman"/>
              </a:rPr>
              <a:t>be  </a:t>
            </a:r>
            <a:r>
              <a:rPr sz="1200" spc="-5" dirty="0">
                <a:latin typeface="Times New Roman"/>
                <a:cs typeface="Times New Roman"/>
              </a:rPr>
              <a:t>an effective means </a:t>
            </a:r>
            <a:r>
              <a:rPr sz="1200" dirty="0">
                <a:latin typeface="Times New Roman"/>
                <a:cs typeface="Times New Roman"/>
              </a:rPr>
              <a:t>of </a:t>
            </a:r>
            <a:r>
              <a:rPr sz="1200" spc="-5" dirty="0">
                <a:latin typeface="Times New Roman"/>
                <a:cs typeface="Times New Roman"/>
              </a:rPr>
              <a:t>achieving </a:t>
            </a:r>
            <a:r>
              <a:rPr sz="1200" dirty="0">
                <a:latin typeface="Times New Roman"/>
                <a:cs typeface="Times New Roman"/>
              </a:rPr>
              <a:t>it. </a:t>
            </a:r>
            <a:r>
              <a:rPr sz="1200" spc="-5" dirty="0">
                <a:latin typeface="Times New Roman"/>
                <a:cs typeface="Times New Roman"/>
              </a:rPr>
              <a:t>Even otherwise i.e. for regular marketing campaigns, </a:t>
            </a:r>
            <a:r>
              <a:rPr sz="1200" dirty="0">
                <a:latin typeface="Times New Roman"/>
                <a:cs typeface="Times New Roman"/>
              </a:rPr>
              <a:t>the </a:t>
            </a:r>
            <a:r>
              <a:rPr sz="1200" spc="-5" dirty="0">
                <a:latin typeface="Times New Roman"/>
                <a:cs typeface="Times New Roman"/>
              </a:rPr>
              <a:t>total </a:t>
            </a:r>
            <a:r>
              <a:rPr sz="1200" dirty="0">
                <a:latin typeface="Times New Roman"/>
                <a:cs typeface="Times New Roman"/>
              </a:rPr>
              <a:t>time  </a:t>
            </a:r>
            <a:r>
              <a:rPr sz="1200" spc="-5" dirty="0">
                <a:latin typeface="Times New Roman"/>
                <a:cs typeface="Times New Roman"/>
              </a:rPr>
              <a:t>necessary </a:t>
            </a:r>
            <a:r>
              <a:rPr sz="1200" dirty="0">
                <a:latin typeface="Times New Roman"/>
                <a:cs typeface="Times New Roman"/>
              </a:rPr>
              <a:t>to </a:t>
            </a:r>
            <a:r>
              <a:rPr sz="1200" spc="-5" dirty="0">
                <a:latin typeface="Times New Roman"/>
                <a:cs typeface="Times New Roman"/>
              </a:rPr>
              <a:t>complete an </a:t>
            </a:r>
            <a:r>
              <a:rPr sz="1200" dirty="0">
                <a:latin typeface="Times New Roman"/>
                <a:cs typeface="Times New Roman"/>
              </a:rPr>
              <a:t>online </a:t>
            </a:r>
            <a:r>
              <a:rPr sz="1200" spc="-5" dirty="0">
                <a:latin typeface="Times New Roman"/>
                <a:cs typeface="Times New Roman"/>
              </a:rPr>
              <a:t>advertising campaign </a:t>
            </a:r>
            <a:r>
              <a:rPr sz="1200" dirty="0">
                <a:latin typeface="Times New Roman"/>
                <a:cs typeface="Times New Roman"/>
              </a:rPr>
              <a:t>is </a:t>
            </a:r>
            <a:r>
              <a:rPr sz="1200" spc="-5" dirty="0">
                <a:latin typeface="Times New Roman"/>
                <a:cs typeface="Times New Roman"/>
              </a:rPr>
              <a:t>less than that </a:t>
            </a:r>
            <a:r>
              <a:rPr sz="1200" dirty="0">
                <a:latin typeface="Times New Roman"/>
                <a:cs typeface="Times New Roman"/>
              </a:rPr>
              <a:t>of </a:t>
            </a:r>
            <a:r>
              <a:rPr sz="1200" spc="-5" dirty="0">
                <a:latin typeface="Times New Roman"/>
                <a:cs typeface="Times New Roman"/>
              </a:rPr>
              <a:t>traditional advertising</a:t>
            </a:r>
            <a:r>
              <a:rPr sz="1200" spc="165" dirty="0">
                <a:latin typeface="Times New Roman"/>
                <a:cs typeface="Times New Roman"/>
              </a:rPr>
              <a:t> </a:t>
            </a:r>
            <a:r>
              <a:rPr sz="1200" spc="-5" dirty="0">
                <a:latin typeface="Times New Roman"/>
                <a:cs typeface="Times New Roman"/>
              </a:rPr>
              <a:t>methods.</a:t>
            </a:r>
            <a:endParaRPr sz="1200">
              <a:latin typeface="Times New Roman"/>
              <a:cs typeface="Times New Roman"/>
            </a:endParaRPr>
          </a:p>
          <a:p>
            <a:pPr marL="12700">
              <a:lnSpc>
                <a:spcPct val="100000"/>
              </a:lnSpc>
              <a:spcBef>
                <a:spcPts val="695"/>
              </a:spcBef>
            </a:pPr>
            <a:r>
              <a:rPr sz="1200" b="1" u="heavy" spc="-5" dirty="0">
                <a:uFill>
                  <a:solidFill>
                    <a:srgbClr val="000000"/>
                  </a:solidFill>
                </a:uFill>
                <a:latin typeface="Times New Roman"/>
                <a:cs typeface="Times New Roman"/>
              </a:rPr>
              <a:t>Cost</a:t>
            </a:r>
            <a:endParaRPr sz="1200">
              <a:latin typeface="Times New Roman"/>
              <a:cs typeface="Times New Roman"/>
            </a:endParaRPr>
          </a:p>
          <a:p>
            <a:pPr marL="12700" marR="5715" algn="just">
              <a:lnSpc>
                <a:spcPct val="143800"/>
              </a:lnSpc>
              <a:spcBef>
                <a:spcPts val="210"/>
              </a:spcBef>
            </a:pPr>
            <a:r>
              <a:rPr sz="1200" spc="-5" dirty="0">
                <a:latin typeface="Times New Roman"/>
                <a:cs typeface="Times New Roman"/>
              </a:rPr>
              <a:t>When compared </a:t>
            </a:r>
            <a:r>
              <a:rPr sz="1200" dirty="0">
                <a:latin typeface="Times New Roman"/>
                <a:cs typeface="Times New Roman"/>
              </a:rPr>
              <a:t>to </a:t>
            </a:r>
            <a:r>
              <a:rPr sz="1200" spc="-5" dirty="0">
                <a:latin typeface="Times New Roman"/>
                <a:cs typeface="Times New Roman"/>
              </a:rPr>
              <a:t>traditional forms </a:t>
            </a:r>
            <a:r>
              <a:rPr sz="1200" dirty="0">
                <a:latin typeface="Times New Roman"/>
                <a:cs typeface="Times New Roman"/>
              </a:rPr>
              <a:t>of </a:t>
            </a:r>
            <a:r>
              <a:rPr sz="1200" spc="-5" dirty="0">
                <a:latin typeface="Times New Roman"/>
                <a:cs typeface="Times New Roman"/>
              </a:rPr>
              <a:t>advertising, digital advertising </a:t>
            </a:r>
            <a:r>
              <a:rPr sz="1200" dirty="0">
                <a:latin typeface="Times New Roman"/>
                <a:cs typeface="Times New Roman"/>
              </a:rPr>
              <a:t>is </a:t>
            </a:r>
            <a:r>
              <a:rPr sz="1200" spc="-5" dirty="0">
                <a:latin typeface="Times New Roman"/>
                <a:cs typeface="Times New Roman"/>
              </a:rPr>
              <a:t>cheaper. Various payment models  are available between </a:t>
            </a:r>
            <a:r>
              <a:rPr sz="1200" dirty="0">
                <a:latin typeface="Times New Roman"/>
                <a:cs typeface="Times New Roman"/>
              </a:rPr>
              <a:t>the </a:t>
            </a:r>
            <a:r>
              <a:rPr sz="1200" spc="-5" dirty="0">
                <a:latin typeface="Times New Roman"/>
                <a:cs typeface="Times New Roman"/>
              </a:rPr>
              <a:t>advertisers and publishers. Many </a:t>
            </a:r>
            <a:r>
              <a:rPr sz="1200" dirty="0">
                <a:latin typeface="Times New Roman"/>
                <a:cs typeface="Times New Roman"/>
              </a:rPr>
              <a:t>a </a:t>
            </a:r>
            <a:r>
              <a:rPr sz="1200" spc="-5" dirty="0">
                <a:latin typeface="Times New Roman"/>
                <a:cs typeface="Times New Roman"/>
              </a:rPr>
              <a:t>time, advertisers are charged </a:t>
            </a:r>
            <a:r>
              <a:rPr sz="1200" dirty="0">
                <a:latin typeface="Times New Roman"/>
                <a:cs typeface="Times New Roman"/>
              </a:rPr>
              <a:t>only </a:t>
            </a:r>
            <a:r>
              <a:rPr sz="1200" spc="-5" dirty="0">
                <a:latin typeface="Times New Roman"/>
                <a:cs typeface="Times New Roman"/>
              </a:rPr>
              <a:t>when visitors  click </a:t>
            </a:r>
            <a:r>
              <a:rPr sz="1200" dirty="0">
                <a:latin typeface="Times New Roman"/>
                <a:cs typeface="Times New Roman"/>
              </a:rPr>
              <a:t>on </a:t>
            </a:r>
            <a:r>
              <a:rPr sz="1200" spc="-5" dirty="0">
                <a:latin typeface="Times New Roman"/>
                <a:cs typeface="Times New Roman"/>
              </a:rPr>
              <a:t>their ads. The various payment models are discussed </a:t>
            </a:r>
            <a:r>
              <a:rPr sz="1200" dirty="0">
                <a:latin typeface="Times New Roman"/>
                <a:cs typeface="Times New Roman"/>
              </a:rPr>
              <a:t>in </a:t>
            </a:r>
            <a:r>
              <a:rPr sz="1200" spc="-5" dirty="0">
                <a:latin typeface="Times New Roman"/>
                <a:cs typeface="Times New Roman"/>
              </a:rPr>
              <a:t>detail </a:t>
            </a:r>
            <a:r>
              <a:rPr sz="1200" dirty="0">
                <a:latin typeface="Times New Roman"/>
                <a:cs typeface="Times New Roman"/>
              </a:rPr>
              <a:t>in the next</a:t>
            </a:r>
            <a:r>
              <a:rPr sz="1200" spc="75" dirty="0">
                <a:latin typeface="Times New Roman"/>
                <a:cs typeface="Times New Roman"/>
              </a:rPr>
              <a:t> </a:t>
            </a:r>
            <a:r>
              <a:rPr sz="1200" spc="-5" dirty="0">
                <a:latin typeface="Times New Roman"/>
                <a:cs typeface="Times New Roman"/>
              </a:rPr>
              <a:t>section.</a:t>
            </a:r>
            <a:endParaRPr sz="1200">
              <a:latin typeface="Times New Roman"/>
              <a:cs typeface="Times New Roman"/>
            </a:endParaRPr>
          </a:p>
          <a:p>
            <a:pPr marL="12700" algn="just">
              <a:lnSpc>
                <a:spcPct val="100000"/>
              </a:lnSpc>
              <a:spcBef>
                <a:spcPts val="830"/>
              </a:spcBef>
            </a:pPr>
            <a:r>
              <a:rPr sz="1200" b="1" spc="-5" dirty="0">
                <a:latin typeface="Times New Roman"/>
                <a:cs typeface="Times New Roman"/>
              </a:rPr>
              <a:t>Cost –Per- Action (CPA)</a:t>
            </a:r>
            <a:r>
              <a:rPr sz="1200" spc="-5" dirty="0">
                <a:latin typeface="Times New Roman"/>
                <a:cs typeface="Times New Roman"/>
              </a:rPr>
              <a:t>: </a:t>
            </a:r>
            <a:r>
              <a:rPr sz="1200" dirty="0">
                <a:latin typeface="Times New Roman"/>
                <a:cs typeface="Times New Roman"/>
              </a:rPr>
              <a:t>Cost of </a:t>
            </a:r>
            <a:r>
              <a:rPr sz="1200" spc="-5" dirty="0">
                <a:latin typeface="Times New Roman"/>
                <a:cs typeface="Times New Roman"/>
              </a:rPr>
              <a:t>advertising based </a:t>
            </a:r>
            <a:r>
              <a:rPr sz="1200" dirty="0">
                <a:latin typeface="Times New Roman"/>
                <a:cs typeface="Times New Roman"/>
              </a:rPr>
              <a:t>on a visitor </a:t>
            </a:r>
            <a:r>
              <a:rPr sz="1200" spc="-5" dirty="0">
                <a:latin typeface="Times New Roman"/>
                <a:cs typeface="Times New Roman"/>
              </a:rPr>
              <a:t>taking </a:t>
            </a:r>
            <a:r>
              <a:rPr sz="1200" dirty="0">
                <a:latin typeface="Times New Roman"/>
                <a:cs typeface="Times New Roman"/>
              </a:rPr>
              <a:t>some </a:t>
            </a:r>
            <a:r>
              <a:rPr sz="1200" spc="-5" dirty="0">
                <a:latin typeface="Times New Roman"/>
                <a:cs typeface="Times New Roman"/>
              </a:rPr>
              <a:t>specifically defined</a:t>
            </a:r>
            <a:r>
              <a:rPr sz="1200" spc="105" dirty="0">
                <a:latin typeface="Times New Roman"/>
                <a:cs typeface="Times New Roman"/>
              </a:rPr>
              <a:t> </a:t>
            </a:r>
            <a:r>
              <a:rPr sz="1200" spc="-5" dirty="0">
                <a:latin typeface="Times New Roman"/>
                <a:cs typeface="Times New Roman"/>
              </a:rPr>
              <a:t>action</a:t>
            </a:r>
            <a:endParaRPr sz="1200">
              <a:latin typeface="Times New Roman"/>
              <a:cs typeface="Times New Roman"/>
            </a:endParaRPr>
          </a:p>
        </p:txBody>
      </p:sp>
      <p:sp>
        <p:nvSpPr>
          <p:cNvPr id="3" name="object 3"/>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52</a:t>
            </a:fld>
            <a:endParaRP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611264"/>
            <a:ext cx="6711315" cy="8357234"/>
          </a:xfrm>
          <a:prstGeom prst="rect">
            <a:avLst/>
          </a:prstGeom>
        </p:spPr>
        <p:txBody>
          <a:bodyPr vert="horz" wrap="square" lIns="0" tIns="12700" rIns="0" bIns="0" rtlCol="0">
            <a:spAutoFit/>
          </a:bodyPr>
          <a:lstStyle/>
          <a:p>
            <a:pPr marL="2569845" marR="684530" indent="-1897380">
              <a:lnSpc>
                <a:spcPct val="123300"/>
              </a:lnSpc>
              <a:spcBef>
                <a:spcPts val="100"/>
              </a:spcBef>
            </a:pPr>
            <a:r>
              <a:rPr sz="1800" b="1" u="heavy" spc="-35" dirty="0">
                <a:uFill>
                  <a:solidFill>
                    <a:srgbClr val="000000"/>
                  </a:solidFill>
                </a:uFill>
                <a:latin typeface="Times New Roman"/>
                <a:cs typeface="Times New Roman"/>
              </a:rPr>
              <a:t>11. </a:t>
            </a:r>
            <a:r>
              <a:rPr sz="1800" b="1" u="heavy" spc="-25" dirty="0">
                <a:uFill>
                  <a:solidFill>
                    <a:srgbClr val="000000"/>
                  </a:solidFill>
                </a:uFill>
                <a:latin typeface="Times New Roman"/>
                <a:cs typeface="Times New Roman"/>
              </a:rPr>
              <a:t>DIGITAL </a:t>
            </a:r>
            <a:r>
              <a:rPr sz="1800" b="1" u="heavy" spc="-5" dirty="0">
                <a:uFill>
                  <a:solidFill>
                    <a:srgbClr val="000000"/>
                  </a:solidFill>
                </a:uFill>
                <a:latin typeface="Times New Roman"/>
                <a:cs typeface="Times New Roman"/>
              </a:rPr>
              <a:t>MARKETING </a:t>
            </a:r>
            <a:r>
              <a:rPr sz="1800" b="1" u="heavy" spc="-25" dirty="0">
                <a:uFill>
                  <a:solidFill>
                    <a:srgbClr val="000000"/>
                  </a:solidFill>
                </a:uFill>
                <a:latin typeface="Times New Roman"/>
                <a:cs typeface="Times New Roman"/>
              </a:rPr>
              <a:t>IMPACT </a:t>
            </a:r>
            <a:r>
              <a:rPr sz="1800" b="1" u="heavy" dirty="0">
                <a:uFill>
                  <a:solidFill>
                    <a:srgbClr val="000000"/>
                  </a:solidFill>
                </a:uFill>
                <a:latin typeface="Times New Roman"/>
                <a:cs typeface="Times New Roman"/>
              </a:rPr>
              <a:t>ON</a:t>
            </a:r>
            <a:r>
              <a:rPr sz="1800" b="1" u="heavy" spc="-75" dirty="0">
                <a:uFill>
                  <a:solidFill>
                    <a:srgbClr val="000000"/>
                  </a:solidFill>
                </a:uFill>
                <a:latin typeface="Times New Roman"/>
                <a:cs typeface="Times New Roman"/>
              </a:rPr>
              <a:t> </a:t>
            </a:r>
            <a:r>
              <a:rPr sz="1800" b="1" u="heavy" spc="-5" dirty="0">
                <a:uFill>
                  <a:solidFill>
                    <a:srgbClr val="000000"/>
                  </a:solidFill>
                </a:uFill>
                <a:latin typeface="Times New Roman"/>
                <a:cs typeface="Times New Roman"/>
              </a:rPr>
              <a:t>REVENUE  </a:t>
            </a:r>
            <a:r>
              <a:rPr sz="1800" b="1" u="heavy" spc="-20" dirty="0">
                <a:uFill>
                  <a:solidFill>
                    <a:srgbClr val="000000"/>
                  </a:solidFill>
                </a:uFill>
                <a:latin typeface="Times New Roman"/>
                <a:cs typeface="Times New Roman"/>
              </a:rPr>
              <a:t>GENERATION</a:t>
            </a:r>
            <a:endParaRPr sz="1800">
              <a:latin typeface="Times New Roman"/>
              <a:cs typeface="Times New Roman"/>
            </a:endParaRPr>
          </a:p>
          <a:p>
            <a:pPr marL="12700" marR="6985" algn="just">
              <a:lnSpc>
                <a:spcPct val="143700"/>
              </a:lnSpc>
              <a:spcBef>
                <a:spcPts val="439"/>
              </a:spcBef>
            </a:pPr>
            <a:r>
              <a:rPr sz="1200" spc="-5" dirty="0">
                <a:latin typeface="Times New Roman"/>
                <a:cs typeface="Times New Roman"/>
              </a:rPr>
              <a:t>Digital marketing </a:t>
            </a:r>
            <a:r>
              <a:rPr sz="1200" dirty="0">
                <a:latin typeface="Times New Roman"/>
                <a:cs typeface="Times New Roman"/>
              </a:rPr>
              <a:t>is a </a:t>
            </a:r>
            <a:r>
              <a:rPr sz="1200" spc="-5" dirty="0">
                <a:latin typeface="Times New Roman"/>
                <a:cs typeface="Times New Roman"/>
              </a:rPr>
              <a:t>new trend </a:t>
            </a:r>
            <a:r>
              <a:rPr sz="1200" dirty="0">
                <a:latin typeface="Times New Roman"/>
                <a:cs typeface="Times New Roman"/>
              </a:rPr>
              <a:t>in </a:t>
            </a:r>
            <a:r>
              <a:rPr sz="1200" spc="-5" dirty="0">
                <a:latin typeface="Times New Roman"/>
                <a:cs typeface="Times New Roman"/>
              </a:rPr>
              <a:t>marketing, </a:t>
            </a:r>
            <a:r>
              <a:rPr sz="1200" dirty="0">
                <a:latin typeface="Times New Roman"/>
                <a:cs typeface="Times New Roman"/>
              </a:rPr>
              <a:t>unlike </a:t>
            </a:r>
            <a:r>
              <a:rPr sz="1200" spc="-5" dirty="0">
                <a:latin typeface="Times New Roman"/>
                <a:cs typeface="Times New Roman"/>
              </a:rPr>
              <a:t>traditional marketing </a:t>
            </a:r>
            <a:r>
              <a:rPr sz="1200" dirty="0">
                <a:latin typeface="Times New Roman"/>
                <a:cs typeface="Times New Roman"/>
              </a:rPr>
              <a:t>most of </a:t>
            </a:r>
            <a:r>
              <a:rPr sz="1200" spc="-5" dirty="0">
                <a:latin typeface="Times New Roman"/>
                <a:cs typeface="Times New Roman"/>
              </a:rPr>
              <a:t>companies </a:t>
            </a:r>
            <a:r>
              <a:rPr sz="1200" dirty="0">
                <a:latin typeface="Times New Roman"/>
                <a:cs typeface="Times New Roman"/>
              </a:rPr>
              <a:t>not use </a:t>
            </a:r>
            <a:r>
              <a:rPr sz="1200" spc="-5" dirty="0">
                <a:latin typeface="Times New Roman"/>
                <a:cs typeface="Times New Roman"/>
              </a:rPr>
              <a:t>their  own marketing channels for digital marketing </a:t>
            </a:r>
            <a:r>
              <a:rPr sz="1200" dirty="0">
                <a:latin typeface="Times New Roman"/>
                <a:cs typeface="Times New Roman"/>
              </a:rPr>
              <a:t>mostly it </a:t>
            </a:r>
            <a:r>
              <a:rPr sz="1200" spc="-5" dirty="0">
                <a:latin typeface="Times New Roman"/>
                <a:cs typeface="Times New Roman"/>
              </a:rPr>
              <a:t>can </a:t>
            </a:r>
            <a:r>
              <a:rPr sz="1200" dirty="0">
                <a:latin typeface="Times New Roman"/>
                <a:cs typeface="Times New Roman"/>
              </a:rPr>
              <a:t>be </a:t>
            </a:r>
            <a:r>
              <a:rPr sz="1200" spc="-5" dirty="0">
                <a:latin typeface="Times New Roman"/>
                <a:cs typeface="Times New Roman"/>
              </a:rPr>
              <a:t>outsourced </a:t>
            </a:r>
            <a:r>
              <a:rPr sz="1200" dirty="0">
                <a:latin typeface="Times New Roman"/>
                <a:cs typeface="Times New Roman"/>
              </a:rPr>
              <a:t>to </a:t>
            </a:r>
            <a:r>
              <a:rPr sz="1200" spc="-5" dirty="0">
                <a:latin typeface="Times New Roman"/>
                <a:cs typeface="Times New Roman"/>
              </a:rPr>
              <a:t>third parties </a:t>
            </a:r>
            <a:r>
              <a:rPr sz="1200" dirty="0">
                <a:latin typeface="Times New Roman"/>
                <a:cs typeface="Times New Roman"/>
              </a:rPr>
              <a:t>like </a:t>
            </a:r>
            <a:r>
              <a:rPr sz="1200" spc="-5" dirty="0">
                <a:latin typeface="Times New Roman"/>
                <a:cs typeface="Times New Roman"/>
              </a:rPr>
              <a:t>digital  marketing agencies </a:t>
            </a:r>
            <a:r>
              <a:rPr sz="1200" dirty="0">
                <a:latin typeface="Times New Roman"/>
                <a:cs typeface="Times New Roman"/>
              </a:rPr>
              <a:t>like </a:t>
            </a:r>
            <a:r>
              <a:rPr sz="1200" spc="-5" dirty="0">
                <a:latin typeface="Times New Roman"/>
                <a:cs typeface="Times New Roman"/>
              </a:rPr>
              <a:t>Branex consultancy </a:t>
            </a:r>
            <a:r>
              <a:rPr sz="1200" dirty="0">
                <a:latin typeface="Times New Roman"/>
                <a:cs typeface="Times New Roman"/>
              </a:rPr>
              <a:t>ltd. </a:t>
            </a:r>
            <a:r>
              <a:rPr sz="1200" spc="-5" dirty="0">
                <a:latin typeface="Times New Roman"/>
                <a:cs typeface="Times New Roman"/>
              </a:rPr>
              <a:t>Companies </a:t>
            </a:r>
            <a:r>
              <a:rPr sz="1200" dirty="0">
                <a:latin typeface="Times New Roman"/>
                <a:cs typeface="Times New Roman"/>
              </a:rPr>
              <a:t>like </a:t>
            </a:r>
            <a:r>
              <a:rPr sz="1200" spc="-5" dirty="0">
                <a:latin typeface="Times New Roman"/>
                <a:cs typeface="Times New Roman"/>
              </a:rPr>
              <a:t>Branex generating revenue </a:t>
            </a:r>
            <a:r>
              <a:rPr sz="1200" dirty="0">
                <a:latin typeface="Times New Roman"/>
                <a:cs typeface="Times New Roman"/>
              </a:rPr>
              <a:t>using </a:t>
            </a:r>
            <a:r>
              <a:rPr sz="1200" spc="-5" dirty="0">
                <a:latin typeface="Times New Roman"/>
                <a:cs typeface="Times New Roman"/>
              </a:rPr>
              <a:t>digital  marketing </a:t>
            </a:r>
            <a:r>
              <a:rPr sz="1200" dirty="0">
                <a:latin typeface="Times New Roman"/>
                <a:cs typeface="Times New Roman"/>
              </a:rPr>
              <a:t>it </a:t>
            </a:r>
            <a:r>
              <a:rPr sz="1200" spc="-5" dirty="0">
                <a:latin typeface="Times New Roman"/>
                <a:cs typeface="Times New Roman"/>
              </a:rPr>
              <a:t>has great impact </a:t>
            </a:r>
            <a:r>
              <a:rPr sz="1200" dirty="0">
                <a:latin typeface="Times New Roman"/>
                <a:cs typeface="Times New Roman"/>
              </a:rPr>
              <a:t>on </a:t>
            </a:r>
            <a:r>
              <a:rPr sz="1200" spc="-5" dirty="0">
                <a:latin typeface="Times New Roman"/>
                <a:cs typeface="Times New Roman"/>
              </a:rPr>
              <a:t>revenue model </a:t>
            </a:r>
            <a:r>
              <a:rPr sz="1200" dirty="0">
                <a:latin typeface="Times New Roman"/>
                <a:cs typeface="Times New Roman"/>
              </a:rPr>
              <a:t>of </a:t>
            </a:r>
            <a:r>
              <a:rPr sz="1200" spc="-5" dirty="0">
                <a:latin typeface="Times New Roman"/>
                <a:cs typeface="Times New Roman"/>
              </a:rPr>
              <a:t>these companies. Spending’s </a:t>
            </a:r>
            <a:r>
              <a:rPr sz="1200" dirty="0">
                <a:latin typeface="Times New Roman"/>
                <a:cs typeface="Times New Roman"/>
              </a:rPr>
              <a:t>of </a:t>
            </a:r>
            <a:r>
              <a:rPr sz="1200" spc="-5" dirty="0">
                <a:latin typeface="Times New Roman"/>
                <a:cs typeface="Times New Roman"/>
              </a:rPr>
              <a:t>various companies </a:t>
            </a:r>
            <a:r>
              <a:rPr sz="1200" dirty="0">
                <a:latin typeface="Times New Roman"/>
                <a:cs typeface="Times New Roman"/>
              </a:rPr>
              <a:t>on  </a:t>
            </a:r>
            <a:r>
              <a:rPr sz="1200" spc="-5" dirty="0">
                <a:latin typeface="Times New Roman"/>
                <a:cs typeface="Times New Roman"/>
              </a:rPr>
              <a:t>digital marketing </a:t>
            </a:r>
            <a:r>
              <a:rPr sz="1200" dirty="0">
                <a:latin typeface="Times New Roman"/>
                <a:cs typeface="Times New Roman"/>
              </a:rPr>
              <a:t>is a </a:t>
            </a:r>
            <a:r>
              <a:rPr sz="1200" spc="-5" dirty="0">
                <a:latin typeface="Times New Roman"/>
                <a:cs typeface="Times New Roman"/>
              </a:rPr>
              <a:t>revenue for digital marketing agencies </a:t>
            </a:r>
            <a:r>
              <a:rPr sz="1200" dirty="0">
                <a:latin typeface="Times New Roman"/>
                <a:cs typeface="Times New Roman"/>
              </a:rPr>
              <a:t>like</a:t>
            </a:r>
            <a:r>
              <a:rPr sz="1200" spc="55" dirty="0">
                <a:latin typeface="Times New Roman"/>
                <a:cs typeface="Times New Roman"/>
              </a:rPr>
              <a:t> </a:t>
            </a:r>
            <a:r>
              <a:rPr sz="1200" spc="-5" dirty="0">
                <a:latin typeface="Times New Roman"/>
                <a:cs typeface="Times New Roman"/>
              </a:rPr>
              <a:t>Branex.</a:t>
            </a:r>
            <a:endParaRPr sz="1200">
              <a:latin typeface="Times New Roman"/>
              <a:cs typeface="Times New Roman"/>
            </a:endParaRPr>
          </a:p>
          <a:p>
            <a:pPr marL="411480" lvl="1" indent="-399415">
              <a:lnSpc>
                <a:spcPct val="100000"/>
              </a:lnSpc>
              <a:spcBef>
                <a:spcPts val="605"/>
              </a:spcBef>
              <a:buFont typeface="Times New Roman"/>
              <a:buAutoNum type="arabicPeriod"/>
              <a:tabLst>
                <a:tab pos="412115" algn="l"/>
              </a:tabLst>
            </a:pPr>
            <a:r>
              <a:rPr sz="1600" b="1" u="heavy" spc="-10" dirty="0">
                <a:uFill>
                  <a:solidFill>
                    <a:srgbClr val="000000"/>
                  </a:solidFill>
                </a:uFill>
                <a:latin typeface="Times New Roman"/>
                <a:cs typeface="Times New Roman"/>
              </a:rPr>
              <a:t>Digital </a:t>
            </a:r>
            <a:r>
              <a:rPr sz="1600" b="1" u="heavy" spc="-15" dirty="0">
                <a:uFill>
                  <a:solidFill>
                    <a:srgbClr val="000000"/>
                  </a:solidFill>
                </a:uFill>
                <a:latin typeface="Times New Roman"/>
                <a:cs typeface="Times New Roman"/>
              </a:rPr>
              <a:t>agencies: </a:t>
            </a:r>
            <a:r>
              <a:rPr sz="1600" b="1" u="heavy" spc="-10" dirty="0">
                <a:uFill>
                  <a:solidFill>
                    <a:srgbClr val="000000"/>
                  </a:solidFill>
                </a:uFill>
                <a:latin typeface="Times New Roman"/>
                <a:cs typeface="Times New Roman"/>
              </a:rPr>
              <a:t>types </a:t>
            </a:r>
            <a:r>
              <a:rPr sz="1600" b="1" u="heavy" spc="-15" dirty="0">
                <a:uFill>
                  <a:solidFill>
                    <a:srgbClr val="000000"/>
                  </a:solidFill>
                </a:uFill>
                <a:latin typeface="Times New Roman"/>
                <a:cs typeface="Times New Roman"/>
              </a:rPr>
              <a:t>and</a:t>
            </a:r>
            <a:r>
              <a:rPr sz="1600" b="1" u="heavy" spc="-75" dirty="0">
                <a:uFill>
                  <a:solidFill>
                    <a:srgbClr val="000000"/>
                  </a:solidFill>
                </a:uFill>
                <a:latin typeface="Times New Roman"/>
                <a:cs typeface="Times New Roman"/>
              </a:rPr>
              <a:t> </a:t>
            </a:r>
            <a:r>
              <a:rPr sz="1600" b="1" u="heavy" spc="-15" dirty="0">
                <a:uFill>
                  <a:solidFill>
                    <a:srgbClr val="000000"/>
                  </a:solidFill>
                </a:uFill>
                <a:latin typeface="Times New Roman"/>
                <a:cs typeface="Times New Roman"/>
              </a:rPr>
              <a:t>services</a:t>
            </a:r>
            <a:endParaRPr sz="1600">
              <a:latin typeface="Times New Roman"/>
              <a:cs typeface="Times New Roman"/>
            </a:endParaRPr>
          </a:p>
          <a:p>
            <a:pPr marL="12700" marR="5080" algn="just">
              <a:lnSpc>
                <a:spcPct val="143800"/>
              </a:lnSpc>
              <a:spcBef>
                <a:spcPts val="60"/>
              </a:spcBef>
            </a:pPr>
            <a:r>
              <a:rPr sz="1200" spc="-5" dirty="0">
                <a:latin typeface="Times New Roman"/>
                <a:cs typeface="Times New Roman"/>
              </a:rPr>
              <a:t>Digital agencies are as varied as </a:t>
            </a:r>
            <a:r>
              <a:rPr sz="1200" dirty="0">
                <a:latin typeface="Times New Roman"/>
                <a:cs typeface="Times New Roman"/>
              </a:rPr>
              <a:t>the </a:t>
            </a:r>
            <a:r>
              <a:rPr sz="1200" spc="-5" dirty="0">
                <a:latin typeface="Times New Roman"/>
                <a:cs typeface="Times New Roman"/>
              </a:rPr>
              <a:t>needs </a:t>
            </a:r>
            <a:r>
              <a:rPr sz="1200" dirty="0">
                <a:latin typeface="Times New Roman"/>
                <a:cs typeface="Times New Roman"/>
              </a:rPr>
              <a:t>of the </a:t>
            </a:r>
            <a:r>
              <a:rPr sz="1200" spc="-5" dirty="0">
                <a:latin typeface="Times New Roman"/>
                <a:cs typeface="Times New Roman"/>
              </a:rPr>
              <a:t>advertisers and marketers who hire them. At </a:t>
            </a:r>
            <a:r>
              <a:rPr sz="1200" dirty="0">
                <a:latin typeface="Times New Roman"/>
                <a:cs typeface="Times New Roman"/>
              </a:rPr>
              <a:t>the </a:t>
            </a:r>
            <a:r>
              <a:rPr sz="1200" spc="-5" dirty="0">
                <a:latin typeface="Times New Roman"/>
                <a:cs typeface="Times New Roman"/>
              </a:rPr>
              <a:t>high end,  for global enterprises, are </a:t>
            </a:r>
            <a:r>
              <a:rPr sz="1200" dirty="0">
                <a:latin typeface="Times New Roman"/>
                <a:cs typeface="Times New Roman"/>
              </a:rPr>
              <a:t>the </a:t>
            </a:r>
            <a:r>
              <a:rPr sz="1200" spc="-5" dirty="0">
                <a:latin typeface="Times New Roman"/>
                <a:cs typeface="Times New Roman"/>
              </a:rPr>
              <a:t>agency </a:t>
            </a:r>
            <a:r>
              <a:rPr sz="1200" dirty="0">
                <a:latin typeface="Times New Roman"/>
                <a:cs typeface="Times New Roman"/>
              </a:rPr>
              <a:t>holding </a:t>
            </a:r>
            <a:r>
              <a:rPr sz="1200" spc="-5" dirty="0">
                <a:latin typeface="Times New Roman"/>
                <a:cs typeface="Times New Roman"/>
              </a:rPr>
              <a:t>companies with hundreds </a:t>
            </a:r>
            <a:r>
              <a:rPr sz="1200" dirty="0">
                <a:latin typeface="Times New Roman"/>
                <a:cs typeface="Times New Roman"/>
              </a:rPr>
              <a:t>of </a:t>
            </a:r>
            <a:r>
              <a:rPr sz="1200" spc="-5" dirty="0">
                <a:latin typeface="Times New Roman"/>
                <a:cs typeface="Times New Roman"/>
              </a:rPr>
              <a:t>full-service digital agencies  around </a:t>
            </a:r>
            <a:r>
              <a:rPr sz="1200" dirty="0">
                <a:latin typeface="Times New Roman"/>
                <a:cs typeface="Times New Roman"/>
              </a:rPr>
              <a:t>the </a:t>
            </a:r>
            <a:r>
              <a:rPr sz="1200" spc="-5" dirty="0">
                <a:latin typeface="Times New Roman"/>
                <a:cs typeface="Times New Roman"/>
              </a:rPr>
              <a:t>world. There are also </a:t>
            </a:r>
            <a:r>
              <a:rPr sz="1200" dirty="0">
                <a:latin typeface="Times New Roman"/>
                <a:cs typeface="Times New Roman"/>
              </a:rPr>
              <a:t>boutique </a:t>
            </a:r>
            <a:r>
              <a:rPr sz="1200" spc="-5" dirty="0">
                <a:latin typeface="Times New Roman"/>
                <a:cs typeface="Times New Roman"/>
              </a:rPr>
              <a:t>and specialty agencies that provide channel-specific digital  marketing services such as </a:t>
            </a:r>
            <a:r>
              <a:rPr sz="1200" dirty="0">
                <a:latin typeface="Times New Roman"/>
                <a:cs typeface="Times New Roman"/>
              </a:rPr>
              <a:t>mobile </a:t>
            </a:r>
            <a:r>
              <a:rPr sz="1200" spc="-5" dirty="0">
                <a:latin typeface="Times New Roman"/>
                <a:cs typeface="Times New Roman"/>
              </a:rPr>
              <a:t>messaging programs, social media marketing, </a:t>
            </a:r>
            <a:r>
              <a:rPr sz="1200" dirty="0">
                <a:latin typeface="Times New Roman"/>
                <a:cs typeface="Times New Roman"/>
              </a:rPr>
              <a:t>or </a:t>
            </a:r>
            <a:r>
              <a:rPr sz="1200" spc="-5" dirty="0">
                <a:latin typeface="Times New Roman"/>
                <a:cs typeface="Times New Roman"/>
              </a:rPr>
              <a:t>SEO link-building  campaigns. And there are agencies that focus </a:t>
            </a:r>
            <a:r>
              <a:rPr sz="1200" dirty="0">
                <a:latin typeface="Times New Roman"/>
                <a:cs typeface="Times New Roman"/>
              </a:rPr>
              <a:t>on </a:t>
            </a:r>
            <a:r>
              <a:rPr sz="1200" spc="-5" dirty="0">
                <a:latin typeface="Times New Roman"/>
                <a:cs typeface="Times New Roman"/>
              </a:rPr>
              <a:t>strategy and professional services, such as branding </a:t>
            </a:r>
            <a:r>
              <a:rPr sz="1200" dirty="0">
                <a:latin typeface="Times New Roman"/>
                <a:cs typeface="Times New Roman"/>
              </a:rPr>
              <a:t>or </a:t>
            </a:r>
            <a:r>
              <a:rPr sz="1200" spc="-5" dirty="0">
                <a:latin typeface="Times New Roman"/>
                <a:cs typeface="Times New Roman"/>
              </a:rPr>
              <a:t>web  design. Like any organization, each type </a:t>
            </a:r>
            <a:r>
              <a:rPr sz="1200" dirty="0">
                <a:latin typeface="Times New Roman"/>
                <a:cs typeface="Times New Roman"/>
              </a:rPr>
              <a:t>of </a:t>
            </a:r>
            <a:r>
              <a:rPr sz="1200" spc="-5" dirty="0">
                <a:latin typeface="Times New Roman"/>
                <a:cs typeface="Times New Roman"/>
              </a:rPr>
              <a:t>agency has </a:t>
            </a:r>
            <a:r>
              <a:rPr sz="1200" dirty="0">
                <a:latin typeface="Times New Roman"/>
                <a:cs typeface="Times New Roman"/>
              </a:rPr>
              <a:t>its </a:t>
            </a:r>
            <a:r>
              <a:rPr sz="1200" spc="-5" dirty="0">
                <a:latin typeface="Times New Roman"/>
                <a:cs typeface="Times New Roman"/>
              </a:rPr>
              <a:t>own strengths, weaknesses, and culture. Digital  agencies also can </a:t>
            </a:r>
            <a:r>
              <a:rPr sz="1200" dirty="0">
                <a:latin typeface="Times New Roman"/>
                <a:cs typeface="Times New Roman"/>
              </a:rPr>
              <a:t>be </a:t>
            </a:r>
            <a:r>
              <a:rPr sz="1200" spc="-5" dirty="0">
                <a:latin typeface="Times New Roman"/>
                <a:cs typeface="Times New Roman"/>
              </a:rPr>
              <a:t>differentiated </a:t>
            </a:r>
            <a:r>
              <a:rPr sz="1200" dirty="0">
                <a:latin typeface="Times New Roman"/>
                <a:cs typeface="Times New Roman"/>
              </a:rPr>
              <a:t>by </a:t>
            </a:r>
            <a:r>
              <a:rPr sz="1200" spc="-5" dirty="0">
                <a:latin typeface="Times New Roman"/>
                <a:cs typeface="Times New Roman"/>
              </a:rPr>
              <a:t>their focus </a:t>
            </a:r>
            <a:r>
              <a:rPr sz="1200" dirty="0">
                <a:latin typeface="Times New Roman"/>
                <a:cs typeface="Times New Roman"/>
              </a:rPr>
              <a:t>on </a:t>
            </a:r>
            <a:r>
              <a:rPr sz="1200" spc="-5" dirty="0">
                <a:latin typeface="Times New Roman"/>
                <a:cs typeface="Times New Roman"/>
              </a:rPr>
              <a:t>professional services versus proprietary technology  platforms. Agencies that emphasize their professional services capabilities recommend and </a:t>
            </a:r>
            <a:r>
              <a:rPr sz="1200" dirty="0">
                <a:latin typeface="Times New Roman"/>
                <a:cs typeface="Times New Roman"/>
              </a:rPr>
              <a:t>use </a:t>
            </a:r>
            <a:r>
              <a:rPr sz="1200" spc="-5" dirty="0">
                <a:latin typeface="Times New Roman"/>
                <a:cs typeface="Times New Roman"/>
              </a:rPr>
              <a:t>third-party  technology such as PPC campaign management platforms, SEO </a:t>
            </a:r>
            <a:r>
              <a:rPr sz="1200" dirty="0">
                <a:latin typeface="Times New Roman"/>
                <a:cs typeface="Times New Roman"/>
              </a:rPr>
              <a:t>tools, </a:t>
            </a:r>
            <a:r>
              <a:rPr sz="1200" spc="-5" dirty="0">
                <a:latin typeface="Times New Roman"/>
                <a:cs typeface="Times New Roman"/>
              </a:rPr>
              <a:t>and social media management  platforms </a:t>
            </a:r>
            <a:r>
              <a:rPr sz="1200" dirty="0">
                <a:latin typeface="Times New Roman"/>
                <a:cs typeface="Times New Roman"/>
              </a:rPr>
              <a:t>to </a:t>
            </a:r>
            <a:r>
              <a:rPr sz="1200" spc="-5" dirty="0">
                <a:latin typeface="Times New Roman"/>
                <a:cs typeface="Times New Roman"/>
              </a:rPr>
              <a:t>manage their clients’ data and digital campaigns. These agencies view their role as strategists  that can analyse and interpret data </a:t>
            </a:r>
            <a:r>
              <a:rPr sz="1200" dirty="0">
                <a:latin typeface="Times New Roman"/>
                <a:cs typeface="Times New Roman"/>
              </a:rPr>
              <a:t>to </a:t>
            </a:r>
            <a:r>
              <a:rPr sz="1200" spc="-5" dirty="0">
                <a:latin typeface="Times New Roman"/>
                <a:cs typeface="Times New Roman"/>
              </a:rPr>
              <a:t>provide actionable results and achieve their clients’ goals.Agencies that  develop and offer proprietary </a:t>
            </a:r>
            <a:r>
              <a:rPr sz="1200" dirty="0">
                <a:latin typeface="Times New Roman"/>
                <a:cs typeface="Times New Roman"/>
              </a:rPr>
              <a:t>tools </a:t>
            </a:r>
            <a:r>
              <a:rPr sz="1200" spc="-5" dirty="0">
                <a:latin typeface="Times New Roman"/>
                <a:cs typeface="Times New Roman"/>
              </a:rPr>
              <a:t>view their platforms as </a:t>
            </a:r>
            <a:r>
              <a:rPr sz="1200" dirty="0">
                <a:latin typeface="Times New Roman"/>
                <a:cs typeface="Times New Roman"/>
              </a:rPr>
              <a:t>a </a:t>
            </a:r>
            <a:r>
              <a:rPr sz="1200" spc="-5" dirty="0">
                <a:latin typeface="Times New Roman"/>
                <a:cs typeface="Times New Roman"/>
              </a:rPr>
              <a:t>competitive advantage over third-party toolsets  that are widely available. The plethora </a:t>
            </a:r>
            <a:r>
              <a:rPr sz="1200" dirty="0">
                <a:latin typeface="Times New Roman"/>
                <a:cs typeface="Times New Roman"/>
              </a:rPr>
              <a:t>of </a:t>
            </a:r>
            <a:r>
              <a:rPr sz="1200" spc="-5" dirty="0">
                <a:latin typeface="Times New Roman"/>
                <a:cs typeface="Times New Roman"/>
              </a:rPr>
              <a:t>digital channels has left many advertisers drowning </a:t>
            </a:r>
            <a:r>
              <a:rPr sz="1200" dirty="0">
                <a:latin typeface="Times New Roman"/>
                <a:cs typeface="Times New Roman"/>
              </a:rPr>
              <a:t>in </a:t>
            </a:r>
            <a:r>
              <a:rPr sz="1200" spc="-5" dirty="0">
                <a:latin typeface="Times New Roman"/>
                <a:cs typeface="Times New Roman"/>
              </a:rPr>
              <a:t>data. By  providing technology platforms that are </a:t>
            </a:r>
            <a:r>
              <a:rPr sz="1200" dirty="0">
                <a:latin typeface="Times New Roman"/>
                <a:cs typeface="Times New Roman"/>
              </a:rPr>
              <a:t>built </a:t>
            </a:r>
            <a:r>
              <a:rPr sz="1200" spc="-5" dirty="0">
                <a:latin typeface="Times New Roman"/>
                <a:cs typeface="Times New Roman"/>
              </a:rPr>
              <a:t>and customized </a:t>
            </a:r>
            <a:r>
              <a:rPr sz="1200" dirty="0">
                <a:latin typeface="Times New Roman"/>
                <a:cs typeface="Times New Roman"/>
              </a:rPr>
              <a:t>to </a:t>
            </a:r>
            <a:r>
              <a:rPr sz="1200" spc="-5" dirty="0">
                <a:latin typeface="Times New Roman"/>
                <a:cs typeface="Times New Roman"/>
              </a:rPr>
              <a:t>client needs, these agencies believe they are  providing </a:t>
            </a:r>
            <a:r>
              <a:rPr sz="1200" dirty="0">
                <a:latin typeface="Times New Roman"/>
                <a:cs typeface="Times New Roman"/>
              </a:rPr>
              <a:t>unique </a:t>
            </a:r>
            <a:r>
              <a:rPr sz="1200" spc="-5" dirty="0">
                <a:latin typeface="Times New Roman"/>
                <a:cs typeface="Times New Roman"/>
              </a:rPr>
              <a:t>and critical automation </a:t>
            </a:r>
            <a:r>
              <a:rPr sz="1200" dirty="0">
                <a:latin typeface="Times New Roman"/>
                <a:cs typeface="Times New Roman"/>
              </a:rPr>
              <a:t>tools </a:t>
            </a:r>
            <a:r>
              <a:rPr sz="1200" spc="-5" dirty="0">
                <a:latin typeface="Times New Roman"/>
                <a:cs typeface="Times New Roman"/>
              </a:rPr>
              <a:t>that collect, analyse, and optimize data for their</a:t>
            </a:r>
            <a:r>
              <a:rPr sz="1200" spc="155" dirty="0">
                <a:latin typeface="Times New Roman"/>
                <a:cs typeface="Times New Roman"/>
              </a:rPr>
              <a:t> </a:t>
            </a:r>
            <a:r>
              <a:rPr sz="1200" spc="-5" dirty="0">
                <a:latin typeface="Times New Roman"/>
                <a:cs typeface="Times New Roman"/>
              </a:rPr>
              <a:t>clients.</a:t>
            </a:r>
            <a:endParaRPr sz="1200">
              <a:latin typeface="Times New Roman"/>
              <a:cs typeface="Times New Roman"/>
            </a:endParaRPr>
          </a:p>
          <a:p>
            <a:pPr>
              <a:lnSpc>
                <a:spcPct val="100000"/>
              </a:lnSpc>
              <a:spcBef>
                <a:spcPts val="45"/>
              </a:spcBef>
            </a:pPr>
            <a:endParaRPr sz="1800">
              <a:latin typeface="Times New Roman"/>
              <a:cs typeface="Times New Roman"/>
            </a:endParaRPr>
          </a:p>
          <a:p>
            <a:pPr marL="361315" lvl="1" indent="-349250">
              <a:lnSpc>
                <a:spcPct val="100000"/>
              </a:lnSpc>
              <a:buAutoNum type="arabicPeriod" startAt="2"/>
              <a:tabLst>
                <a:tab pos="361950" algn="l"/>
              </a:tabLst>
            </a:pPr>
            <a:r>
              <a:rPr sz="1400" b="1" u="heavy" spc="-10" dirty="0">
                <a:uFill>
                  <a:solidFill>
                    <a:srgbClr val="000000"/>
                  </a:solidFill>
                </a:uFill>
                <a:latin typeface="Times New Roman"/>
                <a:cs typeface="Times New Roman"/>
              </a:rPr>
              <a:t>The </a:t>
            </a:r>
            <a:r>
              <a:rPr sz="1400" b="1" u="heavy" spc="-15" dirty="0">
                <a:uFill>
                  <a:solidFill>
                    <a:srgbClr val="000000"/>
                  </a:solidFill>
                </a:uFill>
                <a:latin typeface="Times New Roman"/>
                <a:cs typeface="Times New Roman"/>
              </a:rPr>
              <a:t>Benefits </a:t>
            </a:r>
            <a:r>
              <a:rPr sz="1400" b="1" u="heavy" spc="-5" dirty="0">
                <a:uFill>
                  <a:solidFill>
                    <a:srgbClr val="000000"/>
                  </a:solidFill>
                </a:uFill>
                <a:latin typeface="Times New Roman"/>
                <a:cs typeface="Times New Roman"/>
              </a:rPr>
              <a:t>of </a:t>
            </a:r>
            <a:r>
              <a:rPr sz="1400" b="1" u="heavy" spc="-10" dirty="0">
                <a:uFill>
                  <a:solidFill>
                    <a:srgbClr val="000000"/>
                  </a:solidFill>
                </a:uFill>
                <a:latin typeface="Times New Roman"/>
                <a:cs typeface="Times New Roman"/>
              </a:rPr>
              <a:t>working with </a:t>
            </a:r>
            <a:r>
              <a:rPr sz="1400" b="1" u="heavy" dirty="0">
                <a:uFill>
                  <a:solidFill>
                    <a:srgbClr val="000000"/>
                  </a:solidFill>
                </a:uFill>
                <a:latin typeface="Times New Roman"/>
                <a:cs typeface="Times New Roman"/>
              </a:rPr>
              <a:t>a </a:t>
            </a:r>
            <a:r>
              <a:rPr sz="1400" b="1" u="heavy" spc="-10" dirty="0">
                <a:uFill>
                  <a:solidFill>
                    <a:srgbClr val="000000"/>
                  </a:solidFill>
                </a:uFill>
                <a:latin typeface="Times New Roman"/>
                <a:cs typeface="Times New Roman"/>
              </a:rPr>
              <a:t>digital</a:t>
            </a:r>
            <a:r>
              <a:rPr sz="1400" b="1" u="heavy" spc="-175" dirty="0">
                <a:uFill>
                  <a:solidFill>
                    <a:srgbClr val="000000"/>
                  </a:solidFill>
                </a:uFill>
                <a:latin typeface="Times New Roman"/>
                <a:cs typeface="Times New Roman"/>
              </a:rPr>
              <a:t> </a:t>
            </a:r>
            <a:r>
              <a:rPr sz="1400" b="1" u="heavy" spc="-10" dirty="0">
                <a:uFill>
                  <a:solidFill>
                    <a:srgbClr val="000000"/>
                  </a:solidFill>
                </a:uFill>
                <a:latin typeface="Times New Roman"/>
                <a:cs typeface="Times New Roman"/>
              </a:rPr>
              <a:t>agency</a:t>
            </a:r>
            <a:endParaRPr sz="1400">
              <a:latin typeface="Times New Roman"/>
              <a:cs typeface="Times New Roman"/>
            </a:endParaRPr>
          </a:p>
          <a:p>
            <a:pPr lvl="1">
              <a:lnSpc>
                <a:spcPct val="100000"/>
              </a:lnSpc>
              <a:spcBef>
                <a:spcPts val="10"/>
              </a:spcBef>
              <a:buAutoNum type="arabicPeriod" startAt="2"/>
            </a:pPr>
            <a:endParaRPr sz="1950">
              <a:latin typeface="Times New Roman"/>
              <a:cs typeface="Times New Roman"/>
            </a:endParaRPr>
          </a:p>
          <a:p>
            <a:pPr marL="12700">
              <a:lnSpc>
                <a:spcPct val="100000"/>
              </a:lnSpc>
            </a:pPr>
            <a:r>
              <a:rPr sz="1200" spc="-5" dirty="0">
                <a:latin typeface="Times New Roman"/>
                <a:cs typeface="Times New Roman"/>
              </a:rPr>
              <a:t>Agencies owned </a:t>
            </a:r>
            <a:r>
              <a:rPr sz="1200" dirty="0">
                <a:latin typeface="Times New Roman"/>
                <a:cs typeface="Times New Roman"/>
              </a:rPr>
              <a:t>by </a:t>
            </a:r>
            <a:r>
              <a:rPr sz="1200" spc="-5" dirty="0">
                <a:latin typeface="Times New Roman"/>
                <a:cs typeface="Times New Roman"/>
              </a:rPr>
              <a:t>large media </a:t>
            </a:r>
            <a:r>
              <a:rPr sz="1200" dirty="0">
                <a:latin typeface="Times New Roman"/>
                <a:cs typeface="Times New Roman"/>
              </a:rPr>
              <a:t>or holding </a:t>
            </a:r>
            <a:r>
              <a:rPr sz="1200" spc="-5" dirty="0">
                <a:latin typeface="Times New Roman"/>
                <a:cs typeface="Times New Roman"/>
              </a:rPr>
              <a:t>companies can provide </a:t>
            </a:r>
            <a:r>
              <a:rPr sz="1200" dirty="0">
                <a:latin typeface="Times New Roman"/>
                <a:cs typeface="Times New Roman"/>
              </a:rPr>
              <a:t>the </a:t>
            </a:r>
            <a:r>
              <a:rPr sz="1200" spc="-5" dirty="0">
                <a:latin typeface="Times New Roman"/>
                <a:cs typeface="Times New Roman"/>
              </a:rPr>
              <a:t>following</a:t>
            </a:r>
            <a:r>
              <a:rPr sz="1200" spc="75" dirty="0">
                <a:latin typeface="Times New Roman"/>
                <a:cs typeface="Times New Roman"/>
              </a:rPr>
              <a:t> </a:t>
            </a:r>
            <a:r>
              <a:rPr sz="1200" spc="-5" dirty="0">
                <a:latin typeface="Times New Roman"/>
                <a:cs typeface="Times New Roman"/>
              </a:rPr>
              <a:t>benefits:</a:t>
            </a:r>
            <a:endParaRPr sz="1200">
              <a:latin typeface="Times New Roman"/>
              <a:cs typeface="Times New Roman"/>
            </a:endParaRPr>
          </a:p>
          <a:p>
            <a:pPr>
              <a:lnSpc>
                <a:spcPct val="100000"/>
              </a:lnSpc>
              <a:spcBef>
                <a:spcPts val="20"/>
              </a:spcBef>
            </a:pPr>
            <a:endParaRPr sz="1900">
              <a:latin typeface="Times New Roman"/>
              <a:cs typeface="Times New Roman"/>
            </a:endParaRPr>
          </a:p>
          <a:p>
            <a:pPr marL="469900" lvl="2" indent="-228600">
              <a:lnSpc>
                <a:spcPct val="100000"/>
              </a:lnSpc>
              <a:buFont typeface="Symbol"/>
              <a:buChar char=""/>
              <a:tabLst>
                <a:tab pos="469265" algn="l"/>
                <a:tab pos="469900" algn="l"/>
              </a:tabLst>
            </a:pPr>
            <a:r>
              <a:rPr sz="1200" spc="-5" dirty="0">
                <a:latin typeface="Times New Roman"/>
                <a:cs typeface="Times New Roman"/>
              </a:rPr>
              <a:t>Diversity </a:t>
            </a:r>
            <a:r>
              <a:rPr sz="1200" dirty="0">
                <a:latin typeface="Times New Roman"/>
                <a:cs typeface="Times New Roman"/>
              </a:rPr>
              <a:t>of </a:t>
            </a:r>
            <a:r>
              <a:rPr sz="1200" spc="-5" dirty="0">
                <a:latin typeface="Times New Roman"/>
                <a:cs typeface="Times New Roman"/>
              </a:rPr>
              <a:t>capabilities from co-owned media</a:t>
            </a:r>
            <a:r>
              <a:rPr sz="1200" spc="20" dirty="0">
                <a:latin typeface="Times New Roman"/>
                <a:cs typeface="Times New Roman"/>
              </a:rPr>
              <a:t> </a:t>
            </a:r>
            <a:r>
              <a:rPr sz="1200" spc="-5" dirty="0">
                <a:latin typeface="Times New Roman"/>
                <a:cs typeface="Times New Roman"/>
              </a:rPr>
              <a:t>properties.</a:t>
            </a:r>
            <a:endParaRPr sz="1200">
              <a:latin typeface="Times New Roman"/>
              <a:cs typeface="Times New Roman"/>
            </a:endParaRPr>
          </a:p>
          <a:p>
            <a:pPr marL="469900" lvl="2" indent="-228600">
              <a:lnSpc>
                <a:spcPct val="100000"/>
              </a:lnSpc>
              <a:spcBef>
                <a:spcPts val="925"/>
              </a:spcBef>
              <a:buFont typeface="Symbol"/>
              <a:buChar char=""/>
              <a:tabLst>
                <a:tab pos="469265" algn="l"/>
                <a:tab pos="469900" algn="l"/>
              </a:tabLst>
            </a:pPr>
            <a:r>
              <a:rPr sz="1200" spc="-5" dirty="0">
                <a:latin typeface="Times New Roman"/>
                <a:cs typeface="Times New Roman"/>
              </a:rPr>
              <a:t>Built-in sister agency relationships and priority</a:t>
            </a:r>
            <a:r>
              <a:rPr sz="1200" spc="30" dirty="0">
                <a:latin typeface="Times New Roman"/>
                <a:cs typeface="Times New Roman"/>
              </a:rPr>
              <a:t> </a:t>
            </a:r>
            <a:r>
              <a:rPr sz="1200" spc="-5" dirty="0">
                <a:latin typeface="Times New Roman"/>
                <a:cs typeface="Times New Roman"/>
              </a:rPr>
              <a:t>referrals.</a:t>
            </a:r>
            <a:endParaRPr sz="1200">
              <a:latin typeface="Times New Roman"/>
              <a:cs typeface="Times New Roman"/>
            </a:endParaRPr>
          </a:p>
          <a:p>
            <a:pPr marL="469900" lvl="2" indent="-228600">
              <a:lnSpc>
                <a:spcPct val="100000"/>
              </a:lnSpc>
              <a:spcBef>
                <a:spcPts val="915"/>
              </a:spcBef>
              <a:buFont typeface="Symbol"/>
              <a:buChar char=""/>
              <a:tabLst>
                <a:tab pos="469265" algn="l"/>
                <a:tab pos="469900" algn="l"/>
              </a:tabLst>
            </a:pPr>
            <a:r>
              <a:rPr sz="1200" spc="-5" dirty="0">
                <a:latin typeface="Times New Roman"/>
                <a:cs typeface="Times New Roman"/>
              </a:rPr>
              <a:t>In-network</a:t>
            </a:r>
            <a:r>
              <a:rPr sz="1200" spc="5" dirty="0">
                <a:latin typeface="Times New Roman"/>
                <a:cs typeface="Times New Roman"/>
              </a:rPr>
              <a:t> </a:t>
            </a:r>
            <a:r>
              <a:rPr sz="1200" spc="-5" dirty="0">
                <a:latin typeface="Times New Roman"/>
                <a:cs typeface="Times New Roman"/>
              </a:rPr>
              <a:t>efficiencies.</a:t>
            </a:r>
            <a:endParaRPr sz="1200">
              <a:latin typeface="Times New Roman"/>
              <a:cs typeface="Times New Roman"/>
            </a:endParaRPr>
          </a:p>
        </p:txBody>
      </p:sp>
      <p:sp>
        <p:nvSpPr>
          <p:cNvPr id="3" name="object 3"/>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53</a:t>
            </a:fld>
            <a:endParaRP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85519" y="699643"/>
            <a:ext cx="4320540" cy="4894580"/>
          </a:xfrm>
          <a:prstGeom prst="rect">
            <a:avLst/>
          </a:prstGeom>
        </p:spPr>
        <p:txBody>
          <a:bodyPr vert="horz" wrap="square" lIns="0" tIns="12700" rIns="0" bIns="0" rtlCol="0">
            <a:spAutoFit/>
          </a:bodyPr>
          <a:lstStyle/>
          <a:p>
            <a:pPr marL="1155700">
              <a:lnSpc>
                <a:spcPct val="100000"/>
              </a:lnSpc>
              <a:spcBef>
                <a:spcPts val="100"/>
              </a:spcBef>
            </a:pPr>
            <a:r>
              <a:rPr sz="1800" b="1" u="heavy" spc="-5" dirty="0">
                <a:uFill>
                  <a:solidFill>
                    <a:srgbClr val="000000"/>
                  </a:solidFill>
                </a:uFill>
                <a:latin typeface="Times New Roman"/>
                <a:cs typeface="Times New Roman"/>
              </a:rPr>
              <a:t>12.RESEARCH</a:t>
            </a:r>
            <a:r>
              <a:rPr sz="1800" b="1" u="heavy" dirty="0">
                <a:uFill>
                  <a:solidFill>
                    <a:srgbClr val="000000"/>
                  </a:solidFill>
                </a:uFill>
                <a:latin typeface="Times New Roman"/>
                <a:cs typeface="Times New Roman"/>
              </a:rPr>
              <a:t> </a:t>
            </a:r>
            <a:r>
              <a:rPr sz="1800" b="1" u="heavy" spc="-5" dirty="0">
                <a:uFill>
                  <a:solidFill>
                    <a:srgbClr val="000000"/>
                  </a:solidFill>
                </a:uFill>
                <a:latin typeface="Times New Roman"/>
                <a:cs typeface="Times New Roman"/>
              </a:rPr>
              <a:t>PROBLEMS</a:t>
            </a:r>
            <a:endParaRPr sz="1800">
              <a:latin typeface="Times New Roman"/>
              <a:cs typeface="Times New Roman"/>
            </a:endParaRPr>
          </a:p>
          <a:p>
            <a:pPr>
              <a:lnSpc>
                <a:spcPct val="100000"/>
              </a:lnSpc>
              <a:spcBef>
                <a:spcPts val="50"/>
              </a:spcBef>
            </a:pPr>
            <a:endParaRPr sz="2900">
              <a:latin typeface="Times New Roman"/>
              <a:cs typeface="Times New Roman"/>
            </a:endParaRPr>
          </a:p>
          <a:p>
            <a:pPr marL="12700">
              <a:lnSpc>
                <a:spcPct val="100000"/>
              </a:lnSpc>
            </a:pPr>
            <a:r>
              <a:rPr sz="1400" b="1" u="heavy" spc="-20" dirty="0">
                <a:uFill>
                  <a:solidFill>
                    <a:srgbClr val="000000"/>
                  </a:solidFill>
                </a:uFill>
                <a:latin typeface="Times New Roman"/>
                <a:cs typeface="Times New Roman"/>
              </a:rPr>
              <a:t>Technical </a:t>
            </a:r>
            <a:r>
              <a:rPr sz="1400" b="1" u="heavy" spc="-5" dirty="0">
                <a:uFill>
                  <a:solidFill>
                    <a:srgbClr val="000000"/>
                  </a:solidFill>
                </a:uFill>
                <a:latin typeface="Times New Roman"/>
                <a:cs typeface="Times New Roman"/>
              </a:rPr>
              <a:t>Aspects </a:t>
            </a:r>
            <a:r>
              <a:rPr sz="1400" b="1" u="heavy" dirty="0">
                <a:uFill>
                  <a:solidFill>
                    <a:srgbClr val="000000"/>
                  </a:solidFill>
                </a:uFill>
                <a:latin typeface="Times New Roman"/>
                <a:cs typeface="Times New Roman"/>
              </a:rPr>
              <a:t>of</a:t>
            </a:r>
            <a:r>
              <a:rPr sz="1400" b="1" u="heavy" spc="-85" dirty="0">
                <a:uFill>
                  <a:solidFill>
                    <a:srgbClr val="000000"/>
                  </a:solidFill>
                </a:uFill>
                <a:latin typeface="Times New Roman"/>
                <a:cs typeface="Times New Roman"/>
              </a:rPr>
              <a:t> </a:t>
            </a:r>
            <a:r>
              <a:rPr sz="1400" b="1" u="heavy" spc="-10" dirty="0">
                <a:uFill>
                  <a:solidFill>
                    <a:srgbClr val="000000"/>
                  </a:solidFill>
                </a:uFill>
                <a:latin typeface="Times New Roman"/>
                <a:cs typeface="Times New Roman"/>
              </a:rPr>
              <a:t>problem:</a:t>
            </a:r>
            <a:endParaRPr sz="1400">
              <a:latin typeface="Times New Roman"/>
              <a:cs typeface="Times New Roman"/>
            </a:endParaRPr>
          </a:p>
          <a:p>
            <a:pPr>
              <a:lnSpc>
                <a:spcPct val="100000"/>
              </a:lnSpc>
              <a:spcBef>
                <a:spcPts val="50"/>
              </a:spcBef>
            </a:pPr>
            <a:endParaRPr sz="1550">
              <a:latin typeface="Times New Roman"/>
              <a:cs typeface="Times New Roman"/>
            </a:endParaRPr>
          </a:p>
          <a:p>
            <a:pPr marL="469900" indent="-228600">
              <a:lnSpc>
                <a:spcPct val="100000"/>
              </a:lnSpc>
              <a:buFont typeface="Symbol"/>
              <a:buChar char=""/>
              <a:tabLst>
                <a:tab pos="469265" algn="l"/>
                <a:tab pos="469900" algn="l"/>
              </a:tabLst>
            </a:pPr>
            <a:r>
              <a:rPr sz="1200" spc="-5" dirty="0">
                <a:latin typeface="Times New Roman"/>
                <a:cs typeface="Times New Roman"/>
              </a:rPr>
              <a:t>Finding </a:t>
            </a:r>
            <a:r>
              <a:rPr sz="1200" dirty="0">
                <a:latin typeface="Times New Roman"/>
                <a:cs typeface="Times New Roman"/>
              </a:rPr>
              <a:t>the online </a:t>
            </a:r>
            <a:r>
              <a:rPr sz="1200" spc="-5" dirty="0">
                <a:latin typeface="Times New Roman"/>
                <a:cs typeface="Times New Roman"/>
              </a:rPr>
              <a:t>presence </a:t>
            </a:r>
            <a:r>
              <a:rPr sz="1200" dirty="0">
                <a:latin typeface="Times New Roman"/>
                <a:cs typeface="Times New Roman"/>
              </a:rPr>
              <a:t>of the</a:t>
            </a:r>
            <a:r>
              <a:rPr sz="1200" spc="-20" dirty="0">
                <a:latin typeface="Times New Roman"/>
                <a:cs typeface="Times New Roman"/>
              </a:rPr>
              <a:t> </a:t>
            </a:r>
            <a:r>
              <a:rPr sz="1200" spc="-5" dirty="0">
                <a:latin typeface="Times New Roman"/>
                <a:cs typeface="Times New Roman"/>
              </a:rPr>
              <a:t>client.</a:t>
            </a:r>
            <a:endParaRPr sz="1200">
              <a:latin typeface="Times New Roman"/>
              <a:cs typeface="Times New Roman"/>
            </a:endParaRPr>
          </a:p>
          <a:p>
            <a:pPr marL="469900" indent="-228600">
              <a:lnSpc>
                <a:spcPct val="100000"/>
              </a:lnSpc>
              <a:spcBef>
                <a:spcPts val="720"/>
              </a:spcBef>
              <a:buFont typeface="Symbol"/>
              <a:buChar char=""/>
              <a:tabLst>
                <a:tab pos="469265" algn="l"/>
                <a:tab pos="469900" algn="l"/>
              </a:tabLst>
            </a:pPr>
            <a:r>
              <a:rPr sz="1200" spc="-5" dirty="0">
                <a:latin typeface="Times New Roman"/>
                <a:cs typeface="Times New Roman"/>
              </a:rPr>
              <a:t>Understanding why </a:t>
            </a:r>
            <a:r>
              <a:rPr sz="1200" dirty="0">
                <a:latin typeface="Times New Roman"/>
                <a:cs typeface="Times New Roman"/>
              </a:rPr>
              <a:t>it is so </a:t>
            </a:r>
            <a:r>
              <a:rPr sz="1200" spc="-5" dirty="0">
                <a:latin typeface="Times New Roman"/>
                <a:cs typeface="Times New Roman"/>
              </a:rPr>
              <a:t>weak.</a:t>
            </a:r>
            <a:endParaRPr sz="1200">
              <a:latin typeface="Times New Roman"/>
              <a:cs typeface="Times New Roman"/>
            </a:endParaRPr>
          </a:p>
          <a:p>
            <a:pPr marL="469900" indent="-228600">
              <a:lnSpc>
                <a:spcPct val="100000"/>
              </a:lnSpc>
              <a:spcBef>
                <a:spcPts val="720"/>
              </a:spcBef>
              <a:buFont typeface="Symbol"/>
              <a:buChar char=""/>
              <a:tabLst>
                <a:tab pos="469265" algn="l"/>
                <a:tab pos="469900" algn="l"/>
              </a:tabLst>
            </a:pPr>
            <a:r>
              <a:rPr sz="1200" spc="-5" dirty="0">
                <a:latin typeface="Times New Roman"/>
                <a:cs typeface="Times New Roman"/>
              </a:rPr>
              <a:t>Identifying what </a:t>
            </a:r>
            <a:r>
              <a:rPr sz="1200" dirty="0">
                <a:latin typeface="Times New Roman"/>
                <a:cs typeface="Times New Roman"/>
              </a:rPr>
              <a:t>solutions </a:t>
            </a:r>
            <a:r>
              <a:rPr sz="1200" spc="-5" dirty="0">
                <a:latin typeface="Times New Roman"/>
                <a:cs typeface="Times New Roman"/>
              </a:rPr>
              <a:t>would </a:t>
            </a:r>
            <a:r>
              <a:rPr sz="1200" dirty="0">
                <a:latin typeface="Times New Roman"/>
                <a:cs typeface="Times New Roman"/>
              </a:rPr>
              <a:t>be </a:t>
            </a:r>
            <a:r>
              <a:rPr sz="1200" spc="-5" dirty="0">
                <a:latin typeface="Times New Roman"/>
                <a:cs typeface="Times New Roman"/>
              </a:rPr>
              <a:t>better for particular</a:t>
            </a:r>
            <a:r>
              <a:rPr sz="1200" spc="60" dirty="0">
                <a:latin typeface="Times New Roman"/>
                <a:cs typeface="Times New Roman"/>
              </a:rPr>
              <a:t> </a:t>
            </a:r>
            <a:r>
              <a:rPr sz="1200" spc="-5" dirty="0">
                <a:latin typeface="Times New Roman"/>
                <a:cs typeface="Times New Roman"/>
              </a:rPr>
              <a:t>client.</a:t>
            </a:r>
            <a:endParaRPr sz="1200">
              <a:latin typeface="Times New Roman"/>
              <a:cs typeface="Times New Roman"/>
            </a:endParaRPr>
          </a:p>
          <a:p>
            <a:pPr marL="469900" indent="-228600">
              <a:lnSpc>
                <a:spcPct val="100000"/>
              </a:lnSpc>
              <a:spcBef>
                <a:spcPts val="720"/>
              </a:spcBef>
              <a:buFont typeface="Symbol"/>
              <a:buChar char=""/>
              <a:tabLst>
                <a:tab pos="469265" algn="l"/>
                <a:tab pos="469900" algn="l"/>
              </a:tabLst>
            </a:pPr>
            <a:r>
              <a:rPr sz="1200" spc="-5" dirty="0">
                <a:latin typeface="Times New Roman"/>
                <a:cs typeface="Times New Roman"/>
              </a:rPr>
              <a:t>How </a:t>
            </a:r>
            <a:r>
              <a:rPr sz="1200" dirty="0">
                <a:latin typeface="Times New Roman"/>
                <a:cs typeface="Times New Roman"/>
              </a:rPr>
              <a:t>to </a:t>
            </a:r>
            <a:r>
              <a:rPr sz="1200" spc="-5" dirty="0">
                <a:latin typeface="Times New Roman"/>
                <a:cs typeface="Times New Roman"/>
              </a:rPr>
              <a:t>improve their presence,</a:t>
            </a:r>
            <a:r>
              <a:rPr sz="1200" spc="10" dirty="0">
                <a:latin typeface="Times New Roman"/>
                <a:cs typeface="Times New Roman"/>
              </a:rPr>
              <a:t> </a:t>
            </a:r>
            <a:r>
              <a:rPr sz="1200" spc="-5" dirty="0">
                <a:latin typeface="Times New Roman"/>
                <a:cs typeface="Times New Roman"/>
              </a:rPr>
              <a:t>etc.</a:t>
            </a:r>
            <a:endParaRPr sz="1200">
              <a:latin typeface="Times New Roman"/>
              <a:cs typeface="Times New Roman"/>
            </a:endParaRPr>
          </a:p>
          <a:p>
            <a:pPr>
              <a:lnSpc>
                <a:spcPct val="100000"/>
              </a:lnSpc>
              <a:spcBef>
                <a:spcPts val="5"/>
              </a:spcBef>
              <a:buFont typeface="Symbol"/>
              <a:buChar char=""/>
            </a:pPr>
            <a:endParaRPr sz="1400">
              <a:latin typeface="Times New Roman"/>
              <a:cs typeface="Times New Roman"/>
            </a:endParaRPr>
          </a:p>
          <a:p>
            <a:pPr marL="12700">
              <a:lnSpc>
                <a:spcPct val="100000"/>
              </a:lnSpc>
            </a:pPr>
            <a:r>
              <a:rPr sz="1400" b="1" u="heavy" spc="-5" dirty="0">
                <a:uFill>
                  <a:solidFill>
                    <a:srgbClr val="000000"/>
                  </a:solidFill>
                </a:uFill>
                <a:latin typeface="Times New Roman"/>
                <a:cs typeface="Times New Roman"/>
              </a:rPr>
              <a:t>Managerial </a:t>
            </a:r>
            <a:r>
              <a:rPr sz="1400" b="1" u="heavy" dirty="0">
                <a:uFill>
                  <a:solidFill>
                    <a:srgbClr val="000000"/>
                  </a:solidFill>
                </a:uFill>
                <a:latin typeface="Times New Roman"/>
                <a:cs typeface="Times New Roman"/>
              </a:rPr>
              <a:t>Aspect of the</a:t>
            </a:r>
            <a:r>
              <a:rPr sz="1400" b="1" u="heavy" spc="-45"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problem</a:t>
            </a:r>
            <a:r>
              <a:rPr sz="1400" u="heavy" spc="-5" dirty="0">
                <a:uFill>
                  <a:solidFill>
                    <a:srgbClr val="000000"/>
                  </a:solidFill>
                </a:uFill>
                <a:latin typeface="Times New Roman"/>
                <a:cs typeface="Times New Roman"/>
              </a:rPr>
              <a:t>:</a:t>
            </a:r>
            <a:endParaRPr sz="1400">
              <a:latin typeface="Times New Roman"/>
              <a:cs typeface="Times New Roman"/>
            </a:endParaRPr>
          </a:p>
          <a:p>
            <a:pPr>
              <a:lnSpc>
                <a:spcPct val="100000"/>
              </a:lnSpc>
              <a:spcBef>
                <a:spcPts val="15"/>
              </a:spcBef>
            </a:pPr>
            <a:endParaRPr sz="1400">
              <a:latin typeface="Times New Roman"/>
              <a:cs typeface="Times New Roman"/>
            </a:endParaRPr>
          </a:p>
          <a:p>
            <a:pPr marL="469900" indent="-228600">
              <a:lnSpc>
                <a:spcPct val="100000"/>
              </a:lnSpc>
              <a:buFont typeface="Symbol"/>
              <a:buChar char=""/>
              <a:tabLst>
                <a:tab pos="469265" algn="l"/>
                <a:tab pos="469900" algn="l"/>
              </a:tabLst>
            </a:pPr>
            <a:r>
              <a:rPr sz="1200" spc="-40" dirty="0">
                <a:latin typeface="Times New Roman"/>
                <a:cs typeface="Times New Roman"/>
              </a:rPr>
              <a:t>To </a:t>
            </a:r>
            <a:r>
              <a:rPr sz="1200" spc="-5" dirty="0">
                <a:latin typeface="Times New Roman"/>
                <a:cs typeface="Times New Roman"/>
              </a:rPr>
              <a:t>define SWOT for </a:t>
            </a:r>
            <a:r>
              <a:rPr sz="1200" dirty="0">
                <a:latin typeface="Times New Roman"/>
                <a:cs typeface="Times New Roman"/>
              </a:rPr>
              <a:t>the</a:t>
            </a:r>
            <a:r>
              <a:rPr sz="1200" spc="15" dirty="0">
                <a:latin typeface="Times New Roman"/>
                <a:cs typeface="Times New Roman"/>
              </a:rPr>
              <a:t> </a:t>
            </a:r>
            <a:r>
              <a:rPr sz="1200" spc="-5" dirty="0">
                <a:latin typeface="Times New Roman"/>
                <a:cs typeface="Times New Roman"/>
              </a:rPr>
              <a:t>client.</a:t>
            </a:r>
            <a:endParaRPr sz="1200">
              <a:latin typeface="Times New Roman"/>
              <a:cs typeface="Times New Roman"/>
            </a:endParaRPr>
          </a:p>
          <a:p>
            <a:pPr marL="469900" indent="-228600">
              <a:lnSpc>
                <a:spcPct val="100000"/>
              </a:lnSpc>
              <a:spcBef>
                <a:spcPts val="720"/>
              </a:spcBef>
              <a:buFont typeface="Symbol"/>
              <a:buChar char=""/>
              <a:tabLst>
                <a:tab pos="469265" algn="l"/>
                <a:tab pos="469900" algn="l"/>
              </a:tabLst>
            </a:pPr>
            <a:r>
              <a:rPr sz="1200" spc="-40" dirty="0">
                <a:latin typeface="Times New Roman"/>
                <a:cs typeface="Times New Roman"/>
              </a:rPr>
              <a:t>To </a:t>
            </a:r>
            <a:r>
              <a:rPr sz="1200" spc="-5" dirty="0">
                <a:latin typeface="Times New Roman"/>
                <a:cs typeface="Times New Roman"/>
              </a:rPr>
              <a:t>define their requirements and </a:t>
            </a:r>
            <a:r>
              <a:rPr sz="1200" dirty="0">
                <a:latin typeface="Times New Roman"/>
                <a:cs typeface="Times New Roman"/>
              </a:rPr>
              <a:t>the </a:t>
            </a:r>
            <a:r>
              <a:rPr sz="1200" spc="-5" dirty="0">
                <a:latin typeface="Times New Roman"/>
                <a:cs typeface="Times New Roman"/>
              </a:rPr>
              <a:t>corresponding</a:t>
            </a:r>
            <a:r>
              <a:rPr sz="1200" spc="75" dirty="0">
                <a:latin typeface="Times New Roman"/>
                <a:cs typeface="Times New Roman"/>
              </a:rPr>
              <a:t> </a:t>
            </a:r>
            <a:r>
              <a:rPr sz="1200" dirty="0">
                <a:latin typeface="Times New Roman"/>
                <a:cs typeface="Times New Roman"/>
              </a:rPr>
              <a:t>solutions.</a:t>
            </a:r>
            <a:endParaRPr sz="1200">
              <a:latin typeface="Times New Roman"/>
              <a:cs typeface="Times New Roman"/>
            </a:endParaRPr>
          </a:p>
          <a:p>
            <a:pPr marL="469900" indent="-228600">
              <a:lnSpc>
                <a:spcPct val="100000"/>
              </a:lnSpc>
              <a:spcBef>
                <a:spcPts val="720"/>
              </a:spcBef>
              <a:buFont typeface="Symbol"/>
              <a:buChar char=""/>
              <a:tabLst>
                <a:tab pos="469265" algn="l"/>
                <a:tab pos="469900" algn="l"/>
              </a:tabLst>
            </a:pPr>
            <a:r>
              <a:rPr sz="1200" spc="-40" dirty="0">
                <a:latin typeface="Times New Roman"/>
                <a:cs typeface="Times New Roman"/>
              </a:rPr>
              <a:t>To </a:t>
            </a:r>
            <a:r>
              <a:rPr sz="1200" spc="-5" dirty="0">
                <a:latin typeface="Times New Roman"/>
                <a:cs typeface="Times New Roman"/>
              </a:rPr>
              <a:t>define </a:t>
            </a:r>
            <a:r>
              <a:rPr sz="1200" dirty="0">
                <a:latin typeface="Times New Roman"/>
                <a:cs typeface="Times New Roman"/>
              </a:rPr>
              <a:t>the </a:t>
            </a:r>
            <a:r>
              <a:rPr sz="1200" spc="-5" dirty="0">
                <a:latin typeface="Times New Roman"/>
                <a:cs typeface="Times New Roman"/>
              </a:rPr>
              <a:t>gap analysis for </a:t>
            </a:r>
            <a:r>
              <a:rPr sz="1200" dirty="0">
                <a:latin typeface="Times New Roman"/>
                <a:cs typeface="Times New Roman"/>
              </a:rPr>
              <a:t>the</a:t>
            </a:r>
            <a:r>
              <a:rPr sz="1200" spc="40" dirty="0">
                <a:latin typeface="Times New Roman"/>
                <a:cs typeface="Times New Roman"/>
              </a:rPr>
              <a:t> </a:t>
            </a:r>
            <a:r>
              <a:rPr sz="1200" spc="-5" dirty="0">
                <a:latin typeface="Times New Roman"/>
                <a:cs typeface="Times New Roman"/>
              </a:rPr>
              <a:t>client.</a:t>
            </a:r>
            <a:endParaRPr sz="1200">
              <a:latin typeface="Times New Roman"/>
              <a:cs typeface="Times New Roman"/>
            </a:endParaRPr>
          </a:p>
          <a:p>
            <a:pPr>
              <a:lnSpc>
                <a:spcPct val="100000"/>
              </a:lnSpc>
              <a:spcBef>
                <a:spcPts val="5"/>
              </a:spcBef>
              <a:buFont typeface="Symbol"/>
              <a:buChar char=""/>
            </a:pPr>
            <a:endParaRPr sz="1400">
              <a:latin typeface="Times New Roman"/>
              <a:cs typeface="Times New Roman"/>
            </a:endParaRPr>
          </a:p>
          <a:p>
            <a:pPr marL="12700">
              <a:lnSpc>
                <a:spcPct val="100000"/>
              </a:lnSpc>
            </a:pPr>
            <a:r>
              <a:rPr sz="1400" b="1" u="heavy" spc="-5" dirty="0">
                <a:uFill>
                  <a:solidFill>
                    <a:srgbClr val="000000"/>
                  </a:solidFill>
                </a:uFill>
                <a:latin typeface="Times New Roman"/>
                <a:cs typeface="Times New Roman"/>
              </a:rPr>
              <a:t>Business Aspect </a:t>
            </a:r>
            <a:r>
              <a:rPr sz="1400" b="1" u="heavy" dirty="0">
                <a:uFill>
                  <a:solidFill>
                    <a:srgbClr val="000000"/>
                  </a:solidFill>
                </a:uFill>
                <a:latin typeface="Times New Roman"/>
                <a:cs typeface="Times New Roman"/>
              </a:rPr>
              <a:t>of the</a:t>
            </a:r>
            <a:r>
              <a:rPr sz="1400" b="1" u="heavy" spc="-30"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problem:</a:t>
            </a:r>
            <a:endParaRPr sz="1400">
              <a:latin typeface="Times New Roman"/>
              <a:cs typeface="Times New Roman"/>
            </a:endParaRPr>
          </a:p>
          <a:p>
            <a:pPr>
              <a:lnSpc>
                <a:spcPct val="100000"/>
              </a:lnSpc>
              <a:spcBef>
                <a:spcPts val="30"/>
              </a:spcBef>
            </a:pPr>
            <a:endParaRPr sz="1400">
              <a:latin typeface="Times New Roman"/>
              <a:cs typeface="Times New Roman"/>
            </a:endParaRPr>
          </a:p>
          <a:p>
            <a:pPr marL="469900" indent="-228600">
              <a:lnSpc>
                <a:spcPct val="100000"/>
              </a:lnSpc>
              <a:buFont typeface="Symbol"/>
              <a:buChar char=""/>
              <a:tabLst>
                <a:tab pos="469265" algn="l"/>
                <a:tab pos="469900" algn="l"/>
              </a:tabLst>
            </a:pPr>
            <a:r>
              <a:rPr sz="1200" spc="-40" dirty="0">
                <a:latin typeface="Times New Roman"/>
                <a:cs typeface="Times New Roman"/>
              </a:rPr>
              <a:t>To </a:t>
            </a:r>
            <a:r>
              <a:rPr sz="1200" spc="-5" dirty="0">
                <a:latin typeface="Times New Roman"/>
                <a:cs typeface="Times New Roman"/>
              </a:rPr>
              <a:t>find better business opportunity for</a:t>
            </a:r>
            <a:r>
              <a:rPr sz="1200" spc="40" dirty="0">
                <a:latin typeface="Times New Roman"/>
                <a:cs typeface="Times New Roman"/>
              </a:rPr>
              <a:t> </a:t>
            </a:r>
            <a:r>
              <a:rPr sz="1200" spc="-25" dirty="0">
                <a:latin typeface="Times New Roman"/>
                <a:cs typeface="Times New Roman"/>
              </a:rPr>
              <a:t>ROW.</a:t>
            </a:r>
            <a:endParaRPr sz="1200">
              <a:latin typeface="Times New Roman"/>
              <a:cs typeface="Times New Roman"/>
            </a:endParaRPr>
          </a:p>
          <a:p>
            <a:pPr marL="469900" indent="-228600">
              <a:lnSpc>
                <a:spcPct val="100000"/>
              </a:lnSpc>
              <a:spcBef>
                <a:spcPts val="705"/>
              </a:spcBef>
              <a:buFont typeface="Symbol"/>
              <a:buChar char=""/>
              <a:tabLst>
                <a:tab pos="469265" algn="l"/>
                <a:tab pos="469900" algn="l"/>
              </a:tabLst>
            </a:pPr>
            <a:r>
              <a:rPr sz="1200" spc="-40" dirty="0">
                <a:latin typeface="Times New Roman"/>
                <a:cs typeface="Times New Roman"/>
              </a:rPr>
              <a:t>To </a:t>
            </a:r>
            <a:r>
              <a:rPr sz="1200" spc="-5" dirty="0">
                <a:latin typeface="Times New Roman"/>
                <a:cs typeface="Times New Roman"/>
              </a:rPr>
              <a:t>resolve </a:t>
            </a:r>
            <a:r>
              <a:rPr sz="1200" dirty="0">
                <a:latin typeface="Times New Roman"/>
                <a:cs typeface="Times New Roman"/>
              </a:rPr>
              <a:t>the </a:t>
            </a:r>
            <a:r>
              <a:rPr sz="1200" spc="-15" dirty="0">
                <a:latin typeface="Times New Roman"/>
                <a:cs typeface="Times New Roman"/>
              </a:rPr>
              <a:t>client’s </a:t>
            </a:r>
            <a:r>
              <a:rPr sz="1200" spc="-5" dirty="0">
                <a:latin typeface="Times New Roman"/>
                <a:cs typeface="Times New Roman"/>
              </a:rPr>
              <a:t>problem </a:t>
            </a:r>
            <a:r>
              <a:rPr sz="1200" dirty="0">
                <a:latin typeface="Times New Roman"/>
                <a:cs typeface="Times New Roman"/>
              </a:rPr>
              <a:t>in </a:t>
            </a:r>
            <a:r>
              <a:rPr sz="1200" spc="-5" dirty="0">
                <a:latin typeface="Times New Roman"/>
                <a:cs typeface="Times New Roman"/>
              </a:rPr>
              <a:t>terms </a:t>
            </a:r>
            <a:r>
              <a:rPr sz="1200" dirty="0">
                <a:latin typeface="Times New Roman"/>
                <a:cs typeface="Times New Roman"/>
              </a:rPr>
              <a:t>of</a:t>
            </a:r>
            <a:r>
              <a:rPr sz="1200" spc="55" dirty="0">
                <a:latin typeface="Times New Roman"/>
                <a:cs typeface="Times New Roman"/>
              </a:rPr>
              <a:t> </a:t>
            </a:r>
            <a:r>
              <a:rPr sz="1200" spc="-10" dirty="0">
                <a:latin typeface="Times New Roman"/>
                <a:cs typeface="Times New Roman"/>
              </a:rPr>
              <a:t>ROI.</a:t>
            </a:r>
            <a:endParaRPr sz="1200">
              <a:latin typeface="Times New Roman"/>
              <a:cs typeface="Times New Roman"/>
            </a:endParaRPr>
          </a:p>
          <a:p>
            <a:pPr marL="469900" indent="-228600">
              <a:lnSpc>
                <a:spcPct val="100000"/>
              </a:lnSpc>
              <a:spcBef>
                <a:spcPts val="720"/>
              </a:spcBef>
              <a:buFont typeface="Symbol"/>
              <a:buChar char=""/>
              <a:tabLst>
                <a:tab pos="469265" algn="l"/>
                <a:tab pos="469900" algn="l"/>
              </a:tabLst>
            </a:pPr>
            <a:r>
              <a:rPr sz="1200" spc="-5" dirty="0">
                <a:latin typeface="Times New Roman"/>
                <a:cs typeface="Times New Roman"/>
              </a:rPr>
              <a:t>Competitive benefits and bets pricing</a:t>
            </a:r>
            <a:r>
              <a:rPr sz="1200" spc="25" dirty="0">
                <a:latin typeface="Times New Roman"/>
                <a:cs typeface="Times New Roman"/>
              </a:rPr>
              <a:t> </a:t>
            </a:r>
            <a:r>
              <a:rPr sz="1200" spc="-5" dirty="0">
                <a:latin typeface="Times New Roman"/>
                <a:cs typeface="Times New Roman"/>
              </a:rPr>
              <a:t>offering.</a:t>
            </a:r>
            <a:endParaRPr sz="1200">
              <a:latin typeface="Times New Roman"/>
              <a:cs typeface="Times New Roman"/>
            </a:endParaRPr>
          </a:p>
        </p:txBody>
      </p:sp>
      <p:sp>
        <p:nvSpPr>
          <p:cNvPr id="3" name="object 3"/>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54</a:t>
            </a:fld>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56919" y="567055"/>
            <a:ext cx="6481445" cy="8493125"/>
          </a:xfrm>
          <a:prstGeom prst="rect">
            <a:avLst/>
          </a:prstGeom>
        </p:spPr>
        <p:txBody>
          <a:bodyPr vert="horz" wrap="square" lIns="0" tIns="12700" rIns="0" bIns="0" rtlCol="0">
            <a:spAutoFit/>
          </a:bodyPr>
          <a:lstStyle/>
          <a:p>
            <a:pPr marL="2070100">
              <a:lnSpc>
                <a:spcPct val="100000"/>
              </a:lnSpc>
              <a:spcBef>
                <a:spcPts val="100"/>
              </a:spcBef>
            </a:pPr>
            <a:r>
              <a:rPr sz="1800" b="1" u="heavy" dirty="0">
                <a:uFill>
                  <a:solidFill>
                    <a:srgbClr val="000000"/>
                  </a:solidFill>
                </a:uFill>
                <a:latin typeface="Times New Roman"/>
                <a:cs typeface="Times New Roman"/>
              </a:rPr>
              <a:t>13.</a:t>
            </a:r>
            <a:r>
              <a:rPr sz="1800" b="1" u="heavy" spc="-5" dirty="0">
                <a:uFill>
                  <a:solidFill>
                    <a:srgbClr val="000000"/>
                  </a:solidFill>
                </a:uFill>
                <a:latin typeface="Times New Roman"/>
                <a:cs typeface="Times New Roman"/>
              </a:rPr>
              <a:t> FINDINGS</a:t>
            </a:r>
            <a:endParaRPr sz="1800">
              <a:latin typeface="Times New Roman"/>
              <a:cs typeface="Times New Roman"/>
            </a:endParaRPr>
          </a:p>
          <a:p>
            <a:pPr marL="241300" indent="-228600" algn="just">
              <a:lnSpc>
                <a:spcPct val="100000"/>
              </a:lnSpc>
              <a:spcBef>
                <a:spcPts val="985"/>
              </a:spcBef>
              <a:buAutoNum type="arabicPeriod"/>
              <a:tabLst>
                <a:tab pos="241300" algn="l"/>
              </a:tabLst>
            </a:pPr>
            <a:r>
              <a:rPr sz="1200" dirty="0">
                <a:latin typeface="Times New Roman"/>
                <a:cs typeface="Times New Roman"/>
              </a:rPr>
              <a:t>Most of the </a:t>
            </a:r>
            <a:r>
              <a:rPr sz="1200" spc="-5" dirty="0">
                <a:latin typeface="Times New Roman"/>
                <a:cs typeface="Times New Roman"/>
              </a:rPr>
              <a:t>real sector people actually understanding </a:t>
            </a:r>
            <a:r>
              <a:rPr sz="1200" dirty="0">
                <a:latin typeface="Times New Roman"/>
                <a:cs typeface="Times New Roman"/>
              </a:rPr>
              <a:t>the </a:t>
            </a:r>
            <a:r>
              <a:rPr sz="1200" spc="-5" dirty="0">
                <a:latin typeface="Times New Roman"/>
                <a:cs typeface="Times New Roman"/>
              </a:rPr>
              <a:t>value and opportunities </a:t>
            </a:r>
            <a:r>
              <a:rPr sz="1200" dirty="0">
                <a:latin typeface="Times New Roman"/>
                <a:cs typeface="Times New Roman"/>
              </a:rPr>
              <a:t>of </a:t>
            </a:r>
            <a:r>
              <a:rPr sz="1200" spc="-5" dirty="0">
                <a:latin typeface="Times New Roman"/>
                <a:cs typeface="Times New Roman"/>
              </a:rPr>
              <a:t>digital</a:t>
            </a:r>
            <a:r>
              <a:rPr sz="1200" spc="235" dirty="0">
                <a:latin typeface="Times New Roman"/>
                <a:cs typeface="Times New Roman"/>
              </a:rPr>
              <a:t> </a:t>
            </a:r>
            <a:r>
              <a:rPr sz="1200" spc="-5" dirty="0">
                <a:latin typeface="Times New Roman"/>
                <a:cs typeface="Times New Roman"/>
              </a:rPr>
              <a:t>marketing.</a:t>
            </a:r>
            <a:endParaRPr sz="1200">
              <a:latin typeface="Times New Roman"/>
              <a:cs typeface="Times New Roman"/>
            </a:endParaRPr>
          </a:p>
          <a:p>
            <a:pPr marL="241300" indent="-228600" algn="just">
              <a:lnSpc>
                <a:spcPct val="100000"/>
              </a:lnSpc>
              <a:spcBef>
                <a:spcPts val="620"/>
              </a:spcBef>
              <a:buAutoNum type="arabicPeriod"/>
              <a:tabLst>
                <a:tab pos="241300" algn="l"/>
              </a:tabLst>
            </a:pPr>
            <a:r>
              <a:rPr sz="1200" spc="-15" dirty="0">
                <a:latin typeface="Times New Roman"/>
                <a:cs typeface="Times New Roman"/>
              </a:rPr>
              <a:t>With </a:t>
            </a:r>
            <a:r>
              <a:rPr sz="1200" dirty="0">
                <a:latin typeface="Times New Roman"/>
                <a:cs typeface="Times New Roman"/>
              </a:rPr>
              <a:t>the study of </a:t>
            </a:r>
            <a:r>
              <a:rPr sz="1200" spc="-5" dirty="0">
                <a:latin typeface="Times New Roman"/>
                <a:cs typeface="Times New Roman"/>
              </a:rPr>
              <a:t>digital marketing </a:t>
            </a:r>
            <a:r>
              <a:rPr sz="1200" dirty="0">
                <a:latin typeface="Times New Roman"/>
                <a:cs typeface="Times New Roman"/>
              </a:rPr>
              <a:t>I </a:t>
            </a:r>
            <a:r>
              <a:rPr sz="1200" spc="-5" dirty="0">
                <a:latin typeface="Times New Roman"/>
                <a:cs typeface="Times New Roman"/>
              </a:rPr>
              <a:t>came </a:t>
            </a:r>
            <a:r>
              <a:rPr sz="1200" dirty="0">
                <a:latin typeface="Times New Roman"/>
                <a:cs typeface="Times New Roman"/>
              </a:rPr>
              <a:t>to its </a:t>
            </a:r>
            <a:r>
              <a:rPr sz="1200" spc="-5" dirty="0">
                <a:latin typeface="Times New Roman"/>
                <a:cs typeface="Times New Roman"/>
              </a:rPr>
              <a:t>emergence and extreme growth </a:t>
            </a:r>
            <a:r>
              <a:rPr sz="1200" dirty="0">
                <a:latin typeface="Times New Roman"/>
                <a:cs typeface="Times New Roman"/>
              </a:rPr>
              <a:t>in </a:t>
            </a:r>
            <a:r>
              <a:rPr sz="1200" spc="-10" dirty="0">
                <a:latin typeface="Times New Roman"/>
                <a:cs typeface="Times New Roman"/>
              </a:rPr>
              <a:t>today’s</a:t>
            </a:r>
            <a:r>
              <a:rPr sz="1200" spc="70" dirty="0">
                <a:latin typeface="Times New Roman"/>
                <a:cs typeface="Times New Roman"/>
              </a:rPr>
              <a:t> </a:t>
            </a:r>
            <a:r>
              <a:rPr sz="1200" spc="-5" dirty="0">
                <a:latin typeface="Times New Roman"/>
                <a:cs typeface="Times New Roman"/>
              </a:rPr>
              <a:t>scenario.</a:t>
            </a:r>
            <a:endParaRPr sz="1200">
              <a:latin typeface="Times New Roman"/>
              <a:cs typeface="Times New Roman"/>
            </a:endParaRPr>
          </a:p>
          <a:p>
            <a:pPr marL="240665" marR="12065" indent="-228600" algn="just">
              <a:lnSpc>
                <a:spcPct val="143300"/>
              </a:lnSpc>
              <a:spcBef>
                <a:spcPts val="15"/>
              </a:spcBef>
              <a:buAutoNum type="arabicPeriod"/>
              <a:tabLst>
                <a:tab pos="241300" algn="l"/>
              </a:tabLst>
            </a:pPr>
            <a:r>
              <a:rPr sz="1200" spc="-5" dirty="0">
                <a:latin typeface="Times New Roman"/>
                <a:cs typeface="Times New Roman"/>
              </a:rPr>
              <a:t>What </a:t>
            </a:r>
            <a:r>
              <a:rPr sz="1200" dirty="0">
                <a:latin typeface="Times New Roman"/>
                <a:cs typeface="Times New Roman"/>
              </a:rPr>
              <a:t>I </a:t>
            </a:r>
            <a:r>
              <a:rPr sz="1200" spc="-5" dirty="0">
                <a:latin typeface="Times New Roman"/>
                <a:cs typeface="Times New Roman"/>
              </a:rPr>
              <a:t>found </a:t>
            </a:r>
            <a:r>
              <a:rPr sz="1200" dirty="0">
                <a:latin typeface="Times New Roman"/>
                <a:cs typeface="Times New Roman"/>
              </a:rPr>
              <a:t>in </a:t>
            </a:r>
            <a:r>
              <a:rPr sz="1200" spc="-5" dirty="0">
                <a:latin typeface="Times New Roman"/>
                <a:cs typeface="Times New Roman"/>
              </a:rPr>
              <a:t>client servicing </a:t>
            </a:r>
            <a:r>
              <a:rPr sz="1200" dirty="0">
                <a:latin typeface="Times New Roman"/>
                <a:cs typeface="Times New Roman"/>
              </a:rPr>
              <a:t>is </a:t>
            </a:r>
            <a:r>
              <a:rPr sz="1200" spc="-5" dirty="0">
                <a:latin typeface="Times New Roman"/>
                <a:cs typeface="Times New Roman"/>
              </a:rPr>
              <a:t>convincing clients </a:t>
            </a:r>
            <a:r>
              <a:rPr sz="1200" dirty="0">
                <a:latin typeface="Times New Roman"/>
                <a:cs typeface="Times New Roman"/>
              </a:rPr>
              <a:t>is bit </a:t>
            </a:r>
            <a:r>
              <a:rPr sz="1200" spc="-5" dirty="0">
                <a:latin typeface="Times New Roman"/>
                <a:cs typeface="Times New Roman"/>
              </a:rPr>
              <a:t>complex as they </a:t>
            </a:r>
            <a:r>
              <a:rPr sz="1200" dirty="0">
                <a:latin typeface="Times New Roman"/>
                <a:cs typeface="Times New Roman"/>
              </a:rPr>
              <a:t>too </a:t>
            </a:r>
            <a:r>
              <a:rPr sz="1200" spc="-5" dirty="0">
                <a:latin typeface="Times New Roman"/>
                <a:cs typeface="Times New Roman"/>
              </a:rPr>
              <a:t>have complete  knowledge about </a:t>
            </a:r>
            <a:r>
              <a:rPr sz="1200" dirty="0">
                <a:latin typeface="Times New Roman"/>
                <a:cs typeface="Times New Roman"/>
              </a:rPr>
              <a:t>the </a:t>
            </a:r>
            <a:r>
              <a:rPr sz="1200" spc="-5" dirty="0">
                <a:latin typeface="Times New Roman"/>
                <a:cs typeface="Times New Roman"/>
              </a:rPr>
              <a:t>digital marketing and also explaining </a:t>
            </a:r>
            <a:r>
              <a:rPr sz="1200" dirty="0">
                <a:latin typeface="Times New Roman"/>
                <a:cs typeface="Times New Roman"/>
              </a:rPr>
              <a:t>how </a:t>
            </a:r>
            <a:r>
              <a:rPr sz="1200" spc="-5" dirty="0">
                <a:latin typeface="Times New Roman"/>
                <a:cs typeface="Times New Roman"/>
              </a:rPr>
              <a:t>we are better than</a:t>
            </a:r>
            <a:r>
              <a:rPr sz="1200" spc="125" dirty="0">
                <a:latin typeface="Times New Roman"/>
                <a:cs typeface="Times New Roman"/>
              </a:rPr>
              <a:t> </a:t>
            </a:r>
            <a:r>
              <a:rPr sz="1200" spc="-5" dirty="0">
                <a:latin typeface="Times New Roman"/>
                <a:cs typeface="Times New Roman"/>
              </a:rPr>
              <a:t>others.</a:t>
            </a:r>
            <a:endParaRPr sz="1200">
              <a:latin typeface="Times New Roman"/>
              <a:cs typeface="Times New Roman"/>
            </a:endParaRPr>
          </a:p>
          <a:p>
            <a:pPr marL="240665" marR="6350" indent="-228600" algn="just">
              <a:lnSpc>
                <a:spcPct val="143800"/>
              </a:lnSpc>
              <a:spcBef>
                <a:spcPts val="5"/>
              </a:spcBef>
              <a:buAutoNum type="arabicPeriod"/>
              <a:tabLst>
                <a:tab pos="241300" algn="l"/>
              </a:tabLst>
            </a:pPr>
            <a:r>
              <a:rPr sz="1200" dirty="0">
                <a:latin typeface="Times New Roman"/>
                <a:cs typeface="Times New Roman"/>
              </a:rPr>
              <a:t>Most of the </a:t>
            </a:r>
            <a:r>
              <a:rPr sz="1200" spc="-5" dirty="0">
                <a:latin typeface="Times New Roman"/>
                <a:cs typeface="Times New Roman"/>
              </a:rPr>
              <a:t>sectors initially </a:t>
            </a:r>
            <a:r>
              <a:rPr sz="1200" dirty="0">
                <a:latin typeface="Times New Roman"/>
                <a:cs typeface="Times New Roman"/>
              </a:rPr>
              <a:t>opt </a:t>
            </a:r>
            <a:r>
              <a:rPr sz="1200" spc="-5" dirty="0">
                <a:latin typeface="Times New Roman"/>
                <a:cs typeface="Times New Roman"/>
              </a:rPr>
              <a:t>for </a:t>
            </a:r>
            <a:r>
              <a:rPr sz="1200" dirty="0">
                <a:latin typeface="Times New Roman"/>
                <a:cs typeface="Times New Roman"/>
              </a:rPr>
              <a:t>the </a:t>
            </a:r>
            <a:r>
              <a:rPr sz="1200" spc="-5" dirty="0">
                <a:latin typeface="Times New Roman"/>
                <a:cs typeface="Times New Roman"/>
              </a:rPr>
              <a:t>digital marketing channels name search engine optimization,  search engine marketing and social media marketing and later they will </a:t>
            </a:r>
            <a:r>
              <a:rPr sz="1200" dirty="0">
                <a:latin typeface="Times New Roman"/>
                <a:cs typeface="Times New Roman"/>
              </a:rPr>
              <a:t>think </a:t>
            </a:r>
            <a:r>
              <a:rPr sz="1200" spc="-5" dirty="0">
                <a:latin typeface="Times New Roman"/>
                <a:cs typeface="Times New Roman"/>
              </a:rPr>
              <a:t>about other channels  which mean these three channel high</a:t>
            </a:r>
            <a:r>
              <a:rPr sz="1200" spc="45" dirty="0">
                <a:latin typeface="Times New Roman"/>
                <a:cs typeface="Times New Roman"/>
              </a:rPr>
              <a:t> </a:t>
            </a:r>
            <a:r>
              <a:rPr sz="1200" spc="-5" dirty="0">
                <a:latin typeface="Times New Roman"/>
                <a:cs typeface="Times New Roman"/>
              </a:rPr>
              <a:t>acceptance.</a:t>
            </a:r>
            <a:endParaRPr sz="1200">
              <a:latin typeface="Times New Roman"/>
              <a:cs typeface="Times New Roman"/>
            </a:endParaRPr>
          </a:p>
          <a:p>
            <a:pPr marL="240665" marR="6350" indent="-228600" algn="just">
              <a:lnSpc>
                <a:spcPts val="2080"/>
              </a:lnSpc>
              <a:spcBef>
                <a:spcPts val="160"/>
              </a:spcBef>
              <a:buAutoNum type="arabicPeriod"/>
              <a:tabLst>
                <a:tab pos="241300" algn="l"/>
              </a:tabLst>
            </a:pPr>
            <a:r>
              <a:rPr sz="1200" spc="-10" dirty="0">
                <a:latin typeface="Times New Roman"/>
                <a:cs typeface="Times New Roman"/>
              </a:rPr>
              <a:t>It </a:t>
            </a:r>
            <a:r>
              <a:rPr sz="1200" dirty="0">
                <a:latin typeface="Times New Roman"/>
                <a:cs typeface="Times New Roman"/>
              </a:rPr>
              <a:t>is </a:t>
            </a:r>
            <a:r>
              <a:rPr sz="1200" spc="-5" dirty="0">
                <a:latin typeface="Times New Roman"/>
                <a:cs typeface="Times New Roman"/>
              </a:rPr>
              <a:t>easier </a:t>
            </a:r>
            <a:r>
              <a:rPr sz="1200" dirty="0">
                <a:latin typeface="Times New Roman"/>
                <a:cs typeface="Times New Roman"/>
              </a:rPr>
              <a:t>to </a:t>
            </a:r>
            <a:r>
              <a:rPr sz="1200" spc="-5" dirty="0">
                <a:latin typeface="Times New Roman"/>
                <a:cs typeface="Times New Roman"/>
              </a:rPr>
              <a:t>approach </a:t>
            </a:r>
            <a:r>
              <a:rPr sz="1200" dirty="0">
                <a:latin typeface="Times New Roman"/>
                <a:cs typeface="Times New Roman"/>
              </a:rPr>
              <a:t>a </a:t>
            </a:r>
            <a:r>
              <a:rPr sz="1200" spc="-10" dirty="0">
                <a:latin typeface="Times New Roman"/>
                <a:cs typeface="Times New Roman"/>
              </a:rPr>
              <a:t>company’s </a:t>
            </a:r>
            <a:r>
              <a:rPr sz="1200" dirty="0">
                <a:latin typeface="Times New Roman"/>
                <a:cs typeface="Times New Roman"/>
              </a:rPr>
              <a:t>if </a:t>
            </a:r>
            <a:r>
              <a:rPr sz="1200" spc="-5" dirty="0">
                <a:latin typeface="Times New Roman"/>
                <a:cs typeface="Times New Roman"/>
              </a:rPr>
              <a:t>you first send them an E-mailer </a:t>
            </a:r>
            <a:r>
              <a:rPr sz="1200" dirty="0">
                <a:latin typeface="Times New Roman"/>
                <a:cs typeface="Times New Roman"/>
              </a:rPr>
              <a:t>to </a:t>
            </a:r>
            <a:r>
              <a:rPr sz="1200" spc="-5" dirty="0">
                <a:latin typeface="Times New Roman"/>
                <a:cs typeface="Times New Roman"/>
              </a:rPr>
              <a:t>related sector and then call  them </a:t>
            </a:r>
            <a:r>
              <a:rPr sz="1200" dirty="0">
                <a:latin typeface="Times New Roman"/>
                <a:cs typeface="Times New Roman"/>
              </a:rPr>
              <a:t>in </a:t>
            </a:r>
            <a:r>
              <a:rPr sz="1200" spc="-5" dirty="0">
                <a:latin typeface="Times New Roman"/>
                <a:cs typeface="Times New Roman"/>
              </a:rPr>
              <a:t>fact sometimes </a:t>
            </a:r>
            <a:r>
              <a:rPr sz="1200" dirty="0">
                <a:latin typeface="Times New Roman"/>
                <a:cs typeface="Times New Roman"/>
              </a:rPr>
              <a:t>the </a:t>
            </a:r>
            <a:r>
              <a:rPr sz="1200" spc="-5" dirty="0">
                <a:latin typeface="Times New Roman"/>
                <a:cs typeface="Times New Roman"/>
              </a:rPr>
              <a:t>company itself call having seen </a:t>
            </a:r>
            <a:r>
              <a:rPr sz="1200" dirty="0">
                <a:latin typeface="Times New Roman"/>
                <a:cs typeface="Times New Roman"/>
              </a:rPr>
              <a:t>the</a:t>
            </a:r>
            <a:r>
              <a:rPr sz="1200" spc="45" dirty="0">
                <a:latin typeface="Times New Roman"/>
                <a:cs typeface="Times New Roman"/>
              </a:rPr>
              <a:t> </a:t>
            </a:r>
            <a:r>
              <a:rPr sz="1200" spc="-10" dirty="0">
                <a:latin typeface="Times New Roman"/>
                <a:cs typeface="Times New Roman"/>
              </a:rPr>
              <a:t>E-mailer.</a:t>
            </a:r>
            <a:endParaRPr sz="1200">
              <a:latin typeface="Times New Roman"/>
              <a:cs typeface="Times New Roman"/>
            </a:endParaRPr>
          </a:p>
          <a:p>
            <a:pPr marL="241300" indent="-228600" algn="just">
              <a:lnSpc>
                <a:spcPct val="100000"/>
              </a:lnSpc>
              <a:spcBef>
                <a:spcPts val="445"/>
              </a:spcBef>
              <a:buAutoNum type="arabicPeriod"/>
              <a:tabLst>
                <a:tab pos="241300" algn="l"/>
              </a:tabLst>
            </a:pPr>
            <a:r>
              <a:rPr sz="1200" spc="-5" dirty="0">
                <a:latin typeface="Times New Roman"/>
                <a:cs typeface="Times New Roman"/>
              </a:rPr>
              <a:t>American customers are highly information seekers. They collect more information about</a:t>
            </a:r>
            <a:r>
              <a:rPr sz="1200" spc="-65" dirty="0">
                <a:latin typeface="Times New Roman"/>
                <a:cs typeface="Times New Roman"/>
              </a:rPr>
              <a:t> </a:t>
            </a:r>
            <a:r>
              <a:rPr sz="1200" spc="-10" dirty="0">
                <a:latin typeface="Times New Roman"/>
                <a:cs typeface="Times New Roman"/>
              </a:rPr>
              <a:t>quality,</a:t>
            </a:r>
            <a:endParaRPr sz="1200">
              <a:latin typeface="Times New Roman"/>
              <a:cs typeface="Times New Roman"/>
            </a:endParaRPr>
          </a:p>
          <a:p>
            <a:pPr marL="240665" algn="just">
              <a:lnSpc>
                <a:spcPct val="100000"/>
              </a:lnSpc>
              <a:spcBef>
                <a:spcPts val="635"/>
              </a:spcBef>
            </a:pPr>
            <a:r>
              <a:rPr sz="1200" spc="-5" dirty="0">
                <a:latin typeface="Times New Roman"/>
                <a:cs typeface="Times New Roman"/>
              </a:rPr>
              <a:t>price and refer customer’s experiences before purchasing </a:t>
            </a:r>
            <a:r>
              <a:rPr sz="1200" dirty="0">
                <a:latin typeface="Times New Roman"/>
                <a:cs typeface="Times New Roman"/>
              </a:rPr>
              <a:t>a</a:t>
            </a:r>
            <a:r>
              <a:rPr sz="1200" spc="65" dirty="0">
                <a:latin typeface="Times New Roman"/>
                <a:cs typeface="Times New Roman"/>
              </a:rPr>
              <a:t> </a:t>
            </a:r>
            <a:r>
              <a:rPr sz="1200" spc="-5" dirty="0">
                <a:latin typeface="Times New Roman"/>
                <a:cs typeface="Times New Roman"/>
              </a:rPr>
              <a:t>product.</a:t>
            </a:r>
            <a:endParaRPr sz="1200">
              <a:latin typeface="Times New Roman"/>
              <a:cs typeface="Times New Roman"/>
            </a:endParaRPr>
          </a:p>
          <a:p>
            <a:pPr marL="240665" marR="5080" indent="-228600" algn="just">
              <a:lnSpc>
                <a:spcPts val="2080"/>
              </a:lnSpc>
              <a:spcBef>
                <a:spcPts val="160"/>
              </a:spcBef>
              <a:buAutoNum type="arabicPeriod" startAt="7"/>
              <a:tabLst>
                <a:tab pos="241300" algn="l"/>
              </a:tabLst>
            </a:pPr>
            <a:r>
              <a:rPr sz="1200" spc="-5" dirty="0">
                <a:latin typeface="Times New Roman"/>
                <a:cs typeface="Times New Roman"/>
              </a:rPr>
              <a:t>Advertisements have high impact for creating </a:t>
            </a:r>
            <a:r>
              <a:rPr sz="1200" dirty="0">
                <a:latin typeface="Times New Roman"/>
                <a:cs typeface="Times New Roman"/>
              </a:rPr>
              <a:t>stimulus in </a:t>
            </a:r>
            <a:r>
              <a:rPr sz="1200" spc="-5" dirty="0">
                <a:latin typeface="Times New Roman"/>
                <a:cs typeface="Times New Roman"/>
              </a:rPr>
              <a:t>American customers. But </a:t>
            </a:r>
            <a:r>
              <a:rPr sz="1200" dirty="0">
                <a:latin typeface="Times New Roman"/>
                <a:cs typeface="Times New Roman"/>
              </a:rPr>
              <a:t>this </a:t>
            </a:r>
            <a:r>
              <a:rPr sz="1200" spc="-5" dirty="0">
                <a:latin typeface="Times New Roman"/>
                <a:cs typeface="Times New Roman"/>
              </a:rPr>
              <a:t>stimulus will  </a:t>
            </a:r>
            <a:r>
              <a:rPr sz="1200" spc="-10" dirty="0">
                <a:latin typeface="Times New Roman"/>
                <a:cs typeface="Times New Roman"/>
              </a:rPr>
              <a:t>get </a:t>
            </a:r>
            <a:r>
              <a:rPr sz="1200" dirty="0">
                <a:latin typeface="Times New Roman"/>
                <a:cs typeface="Times New Roman"/>
              </a:rPr>
              <a:t>in to </a:t>
            </a:r>
            <a:r>
              <a:rPr sz="1200" spc="-5" dirty="0">
                <a:latin typeface="Times New Roman"/>
                <a:cs typeface="Times New Roman"/>
              </a:rPr>
              <a:t>action </a:t>
            </a:r>
            <a:r>
              <a:rPr sz="1200" dirty="0">
                <a:latin typeface="Times New Roman"/>
                <a:cs typeface="Times New Roman"/>
              </a:rPr>
              <a:t>only </a:t>
            </a:r>
            <a:r>
              <a:rPr sz="1200" spc="-5" dirty="0">
                <a:latin typeface="Times New Roman"/>
                <a:cs typeface="Times New Roman"/>
              </a:rPr>
              <a:t>through </a:t>
            </a:r>
            <a:r>
              <a:rPr sz="1200" dirty="0">
                <a:latin typeface="Times New Roman"/>
                <a:cs typeface="Times New Roman"/>
              </a:rPr>
              <a:t>opinion</a:t>
            </a:r>
            <a:r>
              <a:rPr sz="1200" spc="10" dirty="0">
                <a:latin typeface="Times New Roman"/>
                <a:cs typeface="Times New Roman"/>
              </a:rPr>
              <a:t> </a:t>
            </a:r>
            <a:r>
              <a:rPr sz="1200" spc="-5" dirty="0">
                <a:latin typeface="Times New Roman"/>
                <a:cs typeface="Times New Roman"/>
              </a:rPr>
              <a:t>leaders.</a:t>
            </a:r>
            <a:endParaRPr sz="1200">
              <a:latin typeface="Times New Roman"/>
              <a:cs typeface="Times New Roman"/>
            </a:endParaRPr>
          </a:p>
          <a:p>
            <a:pPr marL="241300" indent="-228600" algn="just">
              <a:lnSpc>
                <a:spcPct val="100000"/>
              </a:lnSpc>
              <a:spcBef>
                <a:spcPts val="445"/>
              </a:spcBef>
              <a:buAutoNum type="arabicPeriod" startAt="7"/>
              <a:tabLst>
                <a:tab pos="241300" algn="l"/>
              </a:tabLst>
            </a:pPr>
            <a:r>
              <a:rPr sz="1200" spc="-5" dirty="0">
                <a:latin typeface="Times New Roman"/>
                <a:cs typeface="Times New Roman"/>
              </a:rPr>
              <a:t>American consumers have high tendency </a:t>
            </a:r>
            <a:r>
              <a:rPr sz="1200" dirty="0">
                <a:latin typeface="Times New Roman"/>
                <a:cs typeface="Times New Roman"/>
              </a:rPr>
              <a:t>to </a:t>
            </a:r>
            <a:r>
              <a:rPr sz="1200" spc="-10" dirty="0">
                <a:latin typeface="Times New Roman"/>
                <a:cs typeface="Times New Roman"/>
              </a:rPr>
              <a:t>go </a:t>
            </a:r>
            <a:r>
              <a:rPr sz="1200" spc="-5" dirty="0">
                <a:latin typeface="Times New Roman"/>
                <a:cs typeface="Times New Roman"/>
              </a:rPr>
              <a:t>for </a:t>
            </a:r>
            <a:r>
              <a:rPr sz="1200" dirty="0">
                <a:latin typeface="Times New Roman"/>
                <a:cs typeface="Times New Roman"/>
              </a:rPr>
              <a:t>online </a:t>
            </a:r>
            <a:r>
              <a:rPr sz="1200" spc="-5" dirty="0">
                <a:latin typeface="Times New Roman"/>
                <a:cs typeface="Times New Roman"/>
              </a:rPr>
              <a:t>purchase. They have high affinity </a:t>
            </a:r>
            <a:r>
              <a:rPr sz="1200" dirty="0">
                <a:latin typeface="Times New Roman"/>
                <a:cs typeface="Times New Roman"/>
              </a:rPr>
              <a:t>to</a:t>
            </a:r>
            <a:r>
              <a:rPr sz="1200" spc="100" dirty="0">
                <a:latin typeface="Times New Roman"/>
                <a:cs typeface="Times New Roman"/>
              </a:rPr>
              <a:t> </a:t>
            </a:r>
            <a:r>
              <a:rPr sz="1200" spc="-10" dirty="0">
                <a:latin typeface="Times New Roman"/>
                <a:cs typeface="Times New Roman"/>
              </a:rPr>
              <a:t>go</a:t>
            </a:r>
            <a:endParaRPr sz="1200">
              <a:latin typeface="Times New Roman"/>
              <a:cs typeface="Times New Roman"/>
            </a:endParaRPr>
          </a:p>
          <a:p>
            <a:pPr marL="240665">
              <a:lnSpc>
                <a:spcPct val="100000"/>
              </a:lnSpc>
              <a:spcBef>
                <a:spcPts val="635"/>
              </a:spcBef>
            </a:pPr>
            <a:r>
              <a:rPr sz="1200" dirty="0">
                <a:latin typeface="Times New Roman"/>
                <a:cs typeface="Times New Roman"/>
              </a:rPr>
              <a:t>online </a:t>
            </a:r>
            <a:r>
              <a:rPr sz="1200" spc="-5" dirty="0">
                <a:latin typeface="Times New Roman"/>
                <a:cs typeface="Times New Roman"/>
              </a:rPr>
              <a:t>for electronic products and</a:t>
            </a:r>
            <a:r>
              <a:rPr sz="1200" spc="15" dirty="0">
                <a:latin typeface="Times New Roman"/>
                <a:cs typeface="Times New Roman"/>
              </a:rPr>
              <a:t> </a:t>
            </a:r>
            <a:r>
              <a:rPr sz="1200" spc="-5" dirty="0">
                <a:latin typeface="Times New Roman"/>
                <a:cs typeface="Times New Roman"/>
              </a:rPr>
              <a:t>apparels.</a:t>
            </a:r>
            <a:endParaRPr sz="1200">
              <a:latin typeface="Times New Roman"/>
              <a:cs typeface="Times New Roman"/>
            </a:endParaRPr>
          </a:p>
          <a:p>
            <a:pPr marL="240665" indent="-228600">
              <a:lnSpc>
                <a:spcPct val="100000"/>
              </a:lnSpc>
              <a:spcBef>
                <a:spcPts val="625"/>
              </a:spcBef>
              <a:buAutoNum type="arabicPeriod" startAt="9"/>
              <a:tabLst>
                <a:tab pos="241300" algn="l"/>
              </a:tabLst>
            </a:pPr>
            <a:r>
              <a:rPr sz="1200" spc="-5" dirty="0">
                <a:latin typeface="Times New Roman"/>
                <a:cs typeface="Times New Roman"/>
              </a:rPr>
              <a:t>One</a:t>
            </a:r>
            <a:r>
              <a:rPr sz="1200" spc="120" dirty="0">
                <a:latin typeface="Times New Roman"/>
                <a:cs typeface="Times New Roman"/>
              </a:rPr>
              <a:t> </a:t>
            </a:r>
            <a:r>
              <a:rPr sz="1200" dirty="0">
                <a:latin typeface="Times New Roman"/>
                <a:cs typeface="Times New Roman"/>
              </a:rPr>
              <a:t>of</a:t>
            </a:r>
            <a:r>
              <a:rPr sz="1200" spc="130" dirty="0">
                <a:latin typeface="Times New Roman"/>
                <a:cs typeface="Times New Roman"/>
              </a:rPr>
              <a:t> </a:t>
            </a:r>
            <a:r>
              <a:rPr sz="1200" dirty="0">
                <a:latin typeface="Times New Roman"/>
                <a:cs typeface="Times New Roman"/>
              </a:rPr>
              <a:t>the</a:t>
            </a:r>
            <a:r>
              <a:rPr sz="1200" spc="130" dirty="0">
                <a:latin typeface="Times New Roman"/>
                <a:cs typeface="Times New Roman"/>
              </a:rPr>
              <a:t> </a:t>
            </a:r>
            <a:r>
              <a:rPr sz="1200" spc="-5" dirty="0">
                <a:latin typeface="Times New Roman"/>
                <a:cs typeface="Times New Roman"/>
              </a:rPr>
              <a:t>current</a:t>
            </a:r>
            <a:r>
              <a:rPr sz="1200" spc="135" dirty="0">
                <a:latin typeface="Times New Roman"/>
                <a:cs typeface="Times New Roman"/>
              </a:rPr>
              <a:t> </a:t>
            </a:r>
            <a:r>
              <a:rPr sz="1200" spc="-5" dirty="0">
                <a:latin typeface="Times New Roman"/>
                <a:cs typeface="Times New Roman"/>
              </a:rPr>
              <a:t>trends</a:t>
            </a:r>
            <a:r>
              <a:rPr sz="1200" spc="125" dirty="0">
                <a:latin typeface="Times New Roman"/>
                <a:cs typeface="Times New Roman"/>
              </a:rPr>
              <a:t> </a:t>
            </a:r>
            <a:r>
              <a:rPr sz="1200" dirty="0">
                <a:latin typeface="Times New Roman"/>
                <a:cs typeface="Times New Roman"/>
              </a:rPr>
              <a:t>in</a:t>
            </a:r>
            <a:r>
              <a:rPr sz="1200" spc="65" dirty="0">
                <a:latin typeface="Times New Roman"/>
                <a:cs typeface="Times New Roman"/>
              </a:rPr>
              <a:t> </a:t>
            </a:r>
            <a:r>
              <a:rPr sz="1200" spc="-5" dirty="0">
                <a:latin typeface="Times New Roman"/>
                <a:cs typeface="Times New Roman"/>
              </a:rPr>
              <a:t>American</a:t>
            </a:r>
            <a:r>
              <a:rPr sz="1200" spc="135" dirty="0">
                <a:latin typeface="Times New Roman"/>
                <a:cs typeface="Times New Roman"/>
              </a:rPr>
              <a:t> </a:t>
            </a:r>
            <a:r>
              <a:rPr sz="1200" spc="-5" dirty="0">
                <a:latin typeface="Times New Roman"/>
                <a:cs typeface="Times New Roman"/>
              </a:rPr>
              <a:t>youth</a:t>
            </a:r>
            <a:r>
              <a:rPr sz="1200" spc="135" dirty="0">
                <a:latin typeface="Times New Roman"/>
                <a:cs typeface="Times New Roman"/>
              </a:rPr>
              <a:t> </a:t>
            </a:r>
            <a:r>
              <a:rPr sz="1200" spc="-5" dirty="0">
                <a:latin typeface="Times New Roman"/>
                <a:cs typeface="Times New Roman"/>
              </a:rPr>
              <a:t>and</a:t>
            </a:r>
            <a:r>
              <a:rPr sz="1200" spc="135" dirty="0">
                <a:latin typeface="Times New Roman"/>
                <a:cs typeface="Times New Roman"/>
              </a:rPr>
              <a:t> </a:t>
            </a:r>
            <a:r>
              <a:rPr sz="1200" spc="-5" dirty="0">
                <a:latin typeface="Times New Roman"/>
                <a:cs typeface="Times New Roman"/>
              </a:rPr>
              <a:t>young</a:t>
            </a:r>
            <a:r>
              <a:rPr sz="1200" spc="75" dirty="0">
                <a:latin typeface="Times New Roman"/>
                <a:cs typeface="Times New Roman"/>
              </a:rPr>
              <a:t> </a:t>
            </a:r>
            <a:r>
              <a:rPr sz="1200" spc="-5" dirty="0">
                <a:latin typeface="Times New Roman"/>
                <a:cs typeface="Times New Roman"/>
              </a:rPr>
              <a:t>Americans</a:t>
            </a:r>
            <a:r>
              <a:rPr sz="1200" spc="135" dirty="0">
                <a:latin typeface="Times New Roman"/>
                <a:cs typeface="Times New Roman"/>
              </a:rPr>
              <a:t> </a:t>
            </a:r>
            <a:r>
              <a:rPr sz="1200" spc="-5" dirty="0">
                <a:latin typeface="Times New Roman"/>
                <a:cs typeface="Times New Roman"/>
              </a:rPr>
              <a:t>are</a:t>
            </a:r>
            <a:r>
              <a:rPr sz="1200" spc="145" dirty="0">
                <a:latin typeface="Times New Roman"/>
                <a:cs typeface="Times New Roman"/>
              </a:rPr>
              <a:t> </a:t>
            </a:r>
            <a:r>
              <a:rPr sz="1200" spc="-5" dirty="0">
                <a:latin typeface="Times New Roman"/>
                <a:cs typeface="Times New Roman"/>
              </a:rPr>
              <a:t>watching</a:t>
            </a:r>
            <a:r>
              <a:rPr sz="1200" spc="135" dirty="0">
                <a:latin typeface="Times New Roman"/>
                <a:cs typeface="Times New Roman"/>
              </a:rPr>
              <a:t> </a:t>
            </a:r>
            <a:r>
              <a:rPr sz="1200" dirty="0">
                <a:latin typeface="Times New Roman"/>
                <a:cs typeface="Times New Roman"/>
              </a:rPr>
              <a:t>the</a:t>
            </a:r>
            <a:r>
              <a:rPr sz="1200" spc="105" dirty="0">
                <a:latin typeface="Times New Roman"/>
                <a:cs typeface="Times New Roman"/>
              </a:rPr>
              <a:t> </a:t>
            </a:r>
            <a:r>
              <a:rPr sz="1200" spc="-30" dirty="0">
                <a:latin typeface="Times New Roman"/>
                <a:cs typeface="Times New Roman"/>
              </a:rPr>
              <a:t>T.V</a:t>
            </a:r>
            <a:r>
              <a:rPr sz="1200" spc="95" dirty="0">
                <a:latin typeface="Times New Roman"/>
                <a:cs typeface="Times New Roman"/>
              </a:rPr>
              <a:t> </a:t>
            </a:r>
            <a:r>
              <a:rPr sz="1200" spc="-5" dirty="0">
                <a:latin typeface="Times New Roman"/>
                <a:cs typeface="Times New Roman"/>
              </a:rPr>
              <a:t>programs</a:t>
            </a:r>
            <a:endParaRPr sz="1200">
              <a:latin typeface="Times New Roman"/>
              <a:cs typeface="Times New Roman"/>
            </a:endParaRPr>
          </a:p>
          <a:p>
            <a:pPr marL="240665" marR="12065">
              <a:lnSpc>
                <a:spcPct val="143300"/>
              </a:lnSpc>
              <a:spcBef>
                <a:spcPts val="10"/>
              </a:spcBef>
            </a:pPr>
            <a:r>
              <a:rPr sz="1200" dirty="0">
                <a:latin typeface="Times New Roman"/>
                <a:cs typeface="Times New Roman"/>
              </a:rPr>
              <a:t>via online </a:t>
            </a:r>
            <a:r>
              <a:rPr sz="1200" spc="-5" dirty="0">
                <a:latin typeface="Times New Roman"/>
                <a:cs typeface="Times New Roman"/>
              </a:rPr>
              <a:t>portals. May </a:t>
            </a:r>
            <a:r>
              <a:rPr sz="1200" dirty="0">
                <a:latin typeface="Times New Roman"/>
                <a:cs typeface="Times New Roman"/>
              </a:rPr>
              <a:t>be the </a:t>
            </a:r>
            <a:r>
              <a:rPr sz="1200" spc="-5" dirty="0">
                <a:latin typeface="Times New Roman"/>
                <a:cs typeface="Times New Roman"/>
              </a:rPr>
              <a:t>main reason </a:t>
            </a:r>
            <a:r>
              <a:rPr sz="1200" dirty="0">
                <a:latin typeface="Times New Roman"/>
                <a:cs typeface="Times New Roman"/>
              </a:rPr>
              <a:t>is </a:t>
            </a:r>
            <a:r>
              <a:rPr sz="1200" spc="-5" dirty="0">
                <a:latin typeface="Times New Roman"/>
                <a:cs typeface="Times New Roman"/>
              </a:rPr>
              <a:t>convenience </a:t>
            </a:r>
            <a:r>
              <a:rPr sz="1200" dirty="0">
                <a:latin typeface="Times New Roman"/>
                <a:cs typeface="Times New Roman"/>
              </a:rPr>
              <a:t>of </a:t>
            </a:r>
            <a:r>
              <a:rPr sz="1200" spc="-5" dirty="0">
                <a:latin typeface="Times New Roman"/>
                <a:cs typeface="Times New Roman"/>
              </a:rPr>
              <a:t>time, they can watch programs which  they had skipped </a:t>
            </a:r>
            <a:r>
              <a:rPr sz="1200" dirty="0">
                <a:latin typeface="Times New Roman"/>
                <a:cs typeface="Times New Roman"/>
              </a:rPr>
              <a:t>due to some </a:t>
            </a:r>
            <a:r>
              <a:rPr sz="1200" spc="-5" dirty="0">
                <a:latin typeface="Times New Roman"/>
                <a:cs typeface="Times New Roman"/>
              </a:rPr>
              <a:t>reasons.</a:t>
            </a:r>
            <a:endParaRPr sz="1200">
              <a:latin typeface="Times New Roman"/>
              <a:cs typeface="Times New Roman"/>
            </a:endParaRPr>
          </a:p>
          <a:p>
            <a:pPr marL="240665" marR="10160" indent="-228600" algn="just">
              <a:lnSpc>
                <a:spcPct val="143700"/>
              </a:lnSpc>
              <a:spcBef>
                <a:spcPts val="5"/>
              </a:spcBef>
              <a:buAutoNum type="arabicPeriod" startAt="10"/>
              <a:tabLst>
                <a:tab pos="241300" algn="l"/>
              </a:tabLst>
            </a:pPr>
            <a:r>
              <a:rPr sz="1200" spc="-5" dirty="0">
                <a:latin typeface="Times New Roman"/>
                <a:cs typeface="Times New Roman"/>
              </a:rPr>
              <a:t>The same </a:t>
            </a:r>
            <a:r>
              <a:rPr sz="1200" dirty="0">
                <a:latin typeface="Times New Roman"/>
                <a:cs typeface="Times New Roman"/>
              </a:rPr>
              <a:t>thing is </a:t>
            </a:r>
            <a:r>
              <a:rPr sz="1200" spc="-5" dirty="0">
                <a:latin typeface="Times New Roman"/>
                <a:cs typeface="Times New Roman"/>
              </a:rPr>
              <a:t>happening for </a:t>
            </a:r>
            <a:r>
              <a:rPr sz="1200" dirty="0">
                <a:latin typeface="Times New Roman"/>
                <a:cs typeface="Times New Roman"/>
              </a:rPr>
              <a:t>the </a:t>
            </a:r>
            <a:r>
              <a:rPr sz="1200" spc="-5" dirty="0">
                <a:latin typeface="Times New Roman"/>
                <a:cs typeface="Times New Roman"/>
              </a:rPr>
              <a:t>newspaper also, people have more affinity towards </a:t>
            </a:r>
            <a:r>
              <a:rPr sz="1200" dirty="0">
                <a:latin typeface="Times New Roman"/>
                <a:cs typeface="Times New Roman"/>
              </a:rPr>
              <a:t>online </a:t>
            </a:r>
            <a:r>
              <a:rPr sz="1200" spc="-5" dirty="0">
                <a:latin typeface="Times New Roman"/>
                <a:cs typeface="Times New Roman"/>
              </a:rPr>
              <a:t>news  portals. Here's </a:t>
            </a:r>
            <a:r>
              <a:rPr sz="1200" dirty="0">
                <a:latin typeface="Times New Roman"/>
                <a:cs typeface="Times New Roman"/>
              </a:rPr>
              <a:t>the </a:t>
            </a:r>
            <a:r>
              <a:rPr sz="1200" spc="-5" dirty="0">
                <a:latin typeface="Times New Roman"/>
                <a:cs typeface="Times New Roman"/>
              </a:rPr>
              <a:t>reason may </a:t>
            </a:r>
            <a:r>
              <a:rPr sz="1200" dirty="0">
                <a:latin typeface="Times New Roman"/>
                <a:cs typeface="Times New Roman"/>
              </a:rPr>
              <a:t>be </a:t>
            </a:r>
            <a:r>
              <a:rPr sz="1200" spc="-5" dirty="0">
                <a:latin typeface="Times New Roman"/>
                <a:cs typeface="Times New Roman"/>
              </a:rPr>
              <a:t>they can </a:t>
            </a:r>
            <a:r>
              <a:rPr sz="1200" spc="-10" dirty="0">
                <a:latin typeface="Times New Roman"/>
                <a:cs typeface="Times New Roman"/>
              </a:rPr>
              <a:t>get </a:t>
            </a:r>
            <a:r>
              <a:rPr sz="1200" spc="-5" dirty="0">
                <a:latin typeface="Times New Roman"/>
                <a:cs typeface="Times New Roman"/>
              </a:rPr>
              <a:t>news updates very early; they </a:t>
            </a:r>
            <a:r>
              <a:rPr sz="1200" spc="-10" dirty="0">
                <a:latin typeface="Times New Roman"/>
                <a:cs typeface="Times New Roman"/>
              </a:rPr>
              <a:t>don’t </a:t>
            </a:r>
            <a:r>
              <a:rPr sz="1200" spc="-5" dirty="0">
                <a:latin typeface="Times New Roman"/>
                <a:cs typeface="Times New Roman"/>
              </a:rPr>
              <a:t>need </a:t>
            </a:r>
            <a:r>
              <a:rPr sz="1200" dirty="0">
                <a:latin typeface="Times New Roman"/>
                <a:cs typeface="Times New Roman"/>
              </a:rPr>
              <a:t>to </a:t>
            </a:r>
            <a:r>
              <a:rPr sz="1200" spc="-5" dirty="0">
                <a:latin typeface="Times New Roman"/>
                <a:cs typeface="Times New Roman"/>
              </a:rPr>
              <a:t>wait for  daily</a:t>
            </a:r>
            <a:r>
              <a:rPr sz="1200" spc="-20" dirty="0">
                <a:latin typeface="Times New Roman"/>
                <a:cs typeface="Times New Roman"/>
              </a:rPr>
              <a:t> </a:t>
            </a:r>
            <a:r>
              <a:rPr sz="1200" spc="-5" dirty="0">
                <a:latin typeface="Times New Roman"/>
                <a:cs typeface="Times New Roman"/>
              </a:rPr>
              <a:t>newspapers.</a:t>
            </a:r>
            <a:endParaRPr sz="1200">
              <a:latin typeface="Times New Roman"/>
              <a:cs typeface="Times New Roman"/>
            </a:endParaRPr>
          </a:p>
          <a:p>
            <a:pPr marL="240665" marR="11430" indent="-228600" algn="just">
              <a:lnSpc>
                <a:spcPts val="2080"/>
              </a:lnSpc>
              <a:spcBef>
                <a:spcPts val="160"/>
              </a:spcBef>
              <a:buAutoNum type="arabicPeriod" startAt="10"/>
              <a:tabLst>
                <a:tab pos="241300" algn="l"/>
              </a:tabLst>
            </a:pPr>
            <a:r>
              <a:rPr sz="1200" spc="-10" dirty="0">
                <a:latin typeface="Times New Roman"/>
                <a:cs typeface="Times New Roman"/>
              </a:rPr>
              <a:t>In </a:t>
            </a:r>
            <a:r>
              <a:rPr sz="1200" dirty="0">
                <a:latin typeface="Times New Roman"/>
                <a:cs typeface="Times New Roman"/>
              </a:rPr>
              <a:t>both of </a:t>
            </a:r>
            <a:r>
              <a:rPr sz="1200" spc="-5" dirty="0">
                <a:latin typeface="Times New Roman"/>
                <a:cs typeface="Times New Roman"/>
              </a:rPr>
              <a:t>these cases, </a:t>
            </a:r>
            <a:r>
              <a:rPr sz="1200" dirty="0">
                <a:latin typeface="Times New Roman"/>
                <a:cs typeface="Times New Roman"/>
              </a:rPr>
              <a:t>one </a:t>
            </a:r>
            <a:r>
              <a:rPr sz="1200" spc="-5" dirty="0">
                <a:latin typeface="Times New Roman"/>
                <a:cs typeface="Times New Roman"/>
              </a:rPr>
              <a:t>opportunity </a:t>
            </a:r>
            <a:r>
              <a:rPr sz="1200" dirty="0">
                <a:latin typeface="Times New Roman"/>
                <a:cs typeface="Times New Roman"/>
              </a:rPr>
              <a:t>is lost </a:t>
            </a:r>
            <a:r>
              <a:rPr sz="1200" spc="-5" dirty="0">
                <a:latin typeface="Times New Roman"/>
                <a:cs typeface="Times New Roman"/>
              </a:rPr>
              <a:t>for marketer and </a:t>
            </a:r>
            <a:r>
              <a:rPr sz="1200" dirty="0">
                <a:latin typeface="Times New Roman"/>
                <a:cs typeface="Times New Roman"/>
              </a:rPr>
              <a:t>one </a:t>
            </a:r>
            <a:r>
              <a:rPr sz="1200" spc="-5" dirty="0">
                <a:latin typeface="Times New Roman"/>
                <a:cs typeface="Times New Roman"/>
              </a:rPr>
              <a:t>opportunity </a:t>
            </a:r>
            <a:r>
              <a:rPr sz="1200" dirty="0">
                <a:latin typeface="Times New Roman"/>
                <a:cs typeface="Times New Roman"/>
              </a:rPr>
              <a:t>is </a:t>
            </a:r>
            <a:r>
              <a:rPr sz="1200" spc="-10" dirty="0">
                <a:latin typeface="Times New Roman"/>
                <a:cs typeface="Times New Roman"/>
              </a:rPr>
              <a:t>emerging </a:t>
            </a:r>
            <a:r>
              <a:rPr sz="1200" spc="-5" dirty="0">
                <a:latin typeface="Times New Roman"/>
                <a:cs typeface="Times New Roman"/>
              </a:rPr>
              <a:t>for them  </a:t>
            </a:r>
            <a:r>
              <a:rPr sz="1200" dirty="0">
                <a:latin typeface="Times New Roman"/>
                <a:cs typeface="Times New Roman"/>
              </a:rPr>
              <a:t>to </a:t>
            </a:r>
            <a:r>
              <a:rPr sz="1200" spc="-5" dirty="0">
                <a:latin typeface="Times New Roman"/>
                <a:cs typeface="Times New Roman"/>
              </a:rPr>
              <a:t>reach their</a:t>
            </a:r>
            <a:r>
              <a:rPr sz="1200" spc="-35" dirty="0">
                <a:latin typeface="Times New Roman"/>
                <a:cs typeface="Times New Roman"/>
              </a:rPr>
              <a:t> </a:t>
            </a:r>
            <a:r>
              <a:rPr sz="1200" spc="-25" dirty="0">
                <a:latin typeface="Times New Roman"/>
                <a:cs typeface="Times New Roman"/>
              </a:rPr>
              <a:t>T.G.</a:t>
            </a:r>
            <a:endParaRPr sz="1200">
              <a:latin typeface="Times New Roman"/>
              <a:cs typeface="Times New Roman"/>
            </a:endParaRPr>
          </a:p>
          <a:p>
            <a:pPr marL="241300" indent="-228600" algn="just">
              <a:lnSpc>
                <a:spcPct val="100000"/>
              </a:lnSpc>
              <a:spcBef>
                <a:spcPts val="445"/>
              </a:spcBef>
              <a:buAutoNum type="arabicPeriod" startAt="10"/>
              <a:tabLst>
                <a:tab pos="241300" algn="l"/>
              </a:tabLst>
            </a:pPr>
            <a:r>
              <a:rPr sz="1200" spc="-5" dirty="0">
                <a:latin typeface="Times New Roman"/>
                <a:cs typeface="Times New Roman"/>
              </a:rPr>
              <a:t>More than </a:t>
            </a:r>
            <a:r>
              <a:rPr sz="1200" dirty="0">
                <a:latin typeface="Times New Roman"/>
                <a:cs typeface="Times New Roman"/>
              </a:rPr>
              <a:t>90% of the </a:t>
            </a:r>
            <a:r>
              <a:rPr sz="1200" spc="-5" dirty="0">
                <a:latin typeface="Times New Roman"/>
                <a:cs typeface="Times New Roman"/>
              </a:rPr>
              <a:t>samples have </a:t>
            </a:r>
            <a:r>
              <a:rPr sz="1200" dirty="0">
                <a:latin typeface="Times New Roman"/>
                <a:cs typeface="Times New Roman"/>
              </a:rPr>
              <a:t>a mobile or </a:t>
            </a:r>
            <a:r>
              <a:rPr sz="1200" spc="-5" dirty="0">
                <a:latin typeface="Times New Roman"/>
                <a:cs typeface="Times New Roman"/>
              </a:rPr>
              <a:t>Smartphone and laptops </a:t>
            </a:r>
            <a:r>
              <a:rPr sz="1200" dirty="0">
                <a:latin typeface="Times New Roman"/>
                <a:cs typeface="Times New Roman"/>
              </a:rPr>
              <a:t>or PC. 96% of </a:t>
            </a:r>
            <a:r>
              <a:rPr sz="1200" spc="-5" dirty="0">
                <a:latin typeface="Times New Roman"/>
                <a:cs typeface="Times New Roman"/>
              </a:rPr>
              <a:t>samples</a:t>
            </a:r>
            <a:r>
              <a:rPr sz="1200" spc="225" dirty="0">
                <a:latin typeface="Times New Roman"/>
                <a:cs typeface="Times New Roman"/>
              </a:rPr>
              <a:t> </a:t>
            </a:r>
            <a:r>
              <a:rPr sz="1200" spc="-5" dirty="0">
                <a:latin typeface="Times New Roman"/>
                <a:cs typeface="Times New Roman"/>
              </a:rPr>
              <a:t>have</a:t>
            </a:r>
            <a:endParaRPr sz="1200">
              <a:latin typeface="Times New Roman"/>
              <a:cs typeface="Times New Roman"/>
            </a:endParaRPr>
          </a:p>
          <a:p>
            <a:pPr marL="240665" algn="just">
              <a:lnSpc>
                <a:spcPct val="100000"/>
              </a:lnSpc>
              <a:spcBef>
                <a:spcPts val="635"/>
              </a:spcBef>
            </a:pPr>
            <a:r>
              <a:rPr sz="1200" spc="-5" dirty="0">
                <a:latin typeface="Times New Roman"/>
                <a:cs typeface="Times New Roman"/>
              </a:rPr>
              <a:t>an internet connection </a:t>
            </a:r>
            <a:r>
              <a:rPr sz="1200" dirty="0">
                <a:latin typeface="Times New Roman"/>
                <a:cs typeface="Times New Roman"/>
              </a:rPr>
              <a:t>is </a:t>
            </a:r>
            <a:r>
              <a:rPr sz="1200" spc="-5" dirty="0">
                <a:latin typeface="Times New Roman"/>
                <a:cs typeface="Times New Roman"/>
              </a:rPr>
              <a:t>any </a:t>
            </a:r>
            <a:r>
              <a:rPr sz="1200" dirty="0">
                <a:latin typeface="Times New Roman"/>
                <a:cs typeface="Times New Roman"/>
              </a:rPr>
              <a:t>of </a:t>
            </a:r>
            <a:r>
              <a:rPr sz="1200" spc="-5" dirty="0">
                <a:latin typeface="Times New Roman"/>
                <a:cs typeface="Times New Roman"/>
              </a:rPr>
              <a:t>these gadgets, </a:t>
            </a:r>
            <a:r>
              <a:rPr sz="1200" dirty="0">
                <a:latin typeface="Times New Roman"/>
                <a:cs typeface="Times New Roman"/>
              </a:rPr>
              <a:t>this </a:t>
            </a:r>
            <a:r>
              <a:rPr sz="1200" spc="-5" dirty="0">
                <a:latin typeface="Times New Roman"/>
                <a:cs typeface="Times New Roman"/>
              </a:rPr>
              <a:t>showing </a:t>
            </a:r>
            <a:r>
              <a:rPr sz="1200" dirty="0">
                <a:latin typeface="Times New Roman"/>
                <a:cs typeface="Times New Roman"/>
              </a:rPr>
              <a:t>the </a:t>
            </a:r>
            <a:r>
              <a:rPr sz="1200" spc="-5" dirty="0">
                <a:latin typeface="Times New Roman"/>
                <a:cs typeface="Times New Roman"/>
              </a:rPr>
              <a:t>penetration </a:t>
            </a:r>
            <a:r>
              <a:rPr sz="1200" dirty="0">
                <a:latin typeface="Times New Roman"/>
                <a:cs typeface="Times New Roman"/>
              </a:rPr>
              <a:t>of </a:t>
            </a:r>
            <a:r>
              <a:rPr sz="1200" spc="-5" dirty="0">
                <a:latin typeface="Times New Roman"/>
                <a:cs typeface="Times New Roman"/>
              </a:rPr>
              <a:t>internet </a:t>
            </a:r>
            <a:r>
              <a:rPr sz="1200" dirty="0">
                <a:latin typeface="Times New Roman"/>
                <a:cs typeface="Times New Roman"/>
              </a:rPr>
              <a:t>in</a:t>
            </a:r>
            <a:r>
              <a:rPr sz="1200" spc="110" dirty="0">
                <a:latin typeface="Times New Roman"/>
                <a:cs typeface="Times New Roman"/>
              </a:rPr>
              <a:t> </a:t>
            </a:r>
            <a:r>
              <a:rPr sz="1200" spc="-5" dirty="0">
                <a:latin typeface="Times New Roman"/>
                <a:cs typeface="Times New Roman"/>
              </a:rPr>
              <a:t>USA.</a:t>
            </a:r>
            <a:endParaRPr sz="1200">
              <a:latin typeface="Times New Roman"/>
              <a:cs typeface="Times New Roman"/>
            </a:endParaRPr>
          </a:p>
          <a:p>
            <a:pPr marL="240665" marR="5715" indent="-228600">
              <a:lnSpc>
                <a:spcPct val="143300"/>
              </a:lnSpc>
              <a:spcBef>
                <a:spcPts val="5"/>
              </a:spcBef>
              <a:buAutoNum type="arabicPeriod" startAt="13"/>
              <a:tabLst>
                <a:tab pos="241300" algn="l"/>
              </a:tabLst>
            </a:pPr>
            <a:r>
              <a:rPr sz="1200" spc="-10" dirty="0">
                <a:latin typeface="Times New Roman"/>
                <a:cs typeface="Times New Roman"/>
              </a:rPr>
              <a:t>If </a:t>
            </a:r>
            <a:r>
              <a:rPr sz="1200" spc="-5" dirty="0">
                <a:latin typeface="Times New Roman"/>
                <a:cs typeface="Times New Roman"/>
              </a:rPr>
              <a:t>we take tablet, penetration </a:t>
            </a:r>
            <a:r>
              <a:rPr sz="1200" dirty="0">
                <a:latin typeface="Times New Roman"/>
                <a:cs typeface="Times New Roman"/>
              </a:rPr>
              <a:t>in </a:t>
            </a:r>
            <a:r>
              <a:rPr sz="1200" spc="-5" dirty="0">
                <a:latin typeface="Times New Roman"/>
                <a:cs typeface="Times New Roman"/>
              </a:rPr>
              <a:t>American </a:t>
            </a:r>
            <a:r>
              <a:rPr sz="1200" dirty="0">
                <a:latin typeface="Times New Roman"/>
                <a:cs typeface="Times New Roman"/>
              </a:rPr>
              <a:t>is </a:t>
            </a:r>
            <a:r>
              <a:rPr sz="1200" spc="-20" dirty="0">
                <a:latin typeface="Times New Roman"/>
                <a:cs typeface="Times New Roman"/>
              </a:rPr>
              <a:t>low. </a:t>
            </a:r>
            <a:r>
              <a:rPr sz="1200" spc="-5" dirty="0">
                <a:latin typeface="Times New Roman"/>
                <a:cs typeface="Times New Roman"/>
              </a:rPr>
              <a:t>But </a:t>
            </a:r>
            <a:r>
              <a:rPr sz="1200" dirty="0">
                <a:latin typeface="Times New Roman"/>
                <a:cs typeface="Times New Roman"/>
              </a:rPr>
              <a:t>it </a:t>
            </a:r>
            <a:r>
              <a:rPr sz="1200" spc="-5" dirty="0">
                <a:latin typeface="Times New Roman"/>
                <a:cs typeface="Times New Roman"/>
              </a:rPr>
              <a:t>doesn’t mean that </a:t>
            </a:r>
            <a:r>
              <a:rPr sz="1200" dirty="0">
                <a:latin typeface="Times New Roman"/>
                <a:cs typeface="Times New Roman"/>
              </a:rPr>
              <a:t>no one is using </a:t>
            </a:r>
            <a:r>
              <a:rPr sz="1200" spc="-5" dirty="0">
                <a:latin typeface="Times New Roman"/>
                <a:cs typeface="Times New Roman"/>
              </a:rPr>
              <a:t>tabs. More  than</a:t>
            </a:r>
            <a:r>
              <a:rPr sz="1200" spc="50" dirty="0">
                <a:latin typeface="Times New Roman"/>
                <a:cs typeface="Times New Roman"/>
              </a:rPr>
              <a:t> </a:t>
            </a:r>
            <a:r>
              <a:rPr sz="1200" dirty="0">
                <a:latin typeface="Times New Roman"/>
                <a:cs typeface="Times New Roman"/>
              </a:rPr>
              <a:t>30%</a:t>
            </a:r>
            <a:r>
              <a:rPr sz="1200" spc="50" dirty="0">
                <a:latin typeface="Times New Roman"/>
                <a:cs typeface="Times New Roman"/>
              </a:rPr>
              <a:t> </a:t>
            </a:r>
            <a:r>
              <a:rPr sz="1200" dirty="0">
                <a:latin typeface="Times New Roman"/>
                <a:cs typeface="Times New Roman"/>
              </a:rPr>
              <a:t>of</a:t>
            </a:r>
            <a:r>
              <a:rPr sz="1200" spc="60" dirty="0">
                <a:latin typeface="Times New Roman"/>
                <a:cs typeface="Times New Roman"/>
              </a:rPr>
              <a:t> </a:t>
            </a:r>
            <a:r>
              <a:rPr sz="1200" spc="-5" dirty="0">
                <a:latin typeface="Times New Roman"/>
                <a:cs typeface="Times New Roman"/>
              </a:rPr>
              <a:t>samples</a:t>
            </a:r>
            <a:r>
              <a:rPr sz="1200" spc="55" dirty="0">
                <a:latin typeface="Times New Roman"/>
                <a:cs typeface="Times New Roman"/>
              </a:rPr>
              <a:t> </a:t>
            </a:r>
            <a:r>
              <a:rPr sz="1200" spc="-5" dirty="0">
                <a:latin typeface="Times New Roman"/>
                <a:cs typeface="Times New Roman"/>
              </a:rPr>
              <a:t>have</a:t>
            </a:r>
            <a:r>
              <a:rPr sz="1200" spc="65" dirty="0">
                <a:latin typeface="Times New Roman"/>
                <a:cs typeface="Times New Roman"/>
              </a:rPr>
              <a:t> </a:t>
            </a:r>
            <a:r>
              <a:rPr sz="1200" spc="-5" dirty="0">
                <a:latin typeface="Times New Roman"/>
                <a:cs typeface="Times New Roman"/>
              </a:rPr>
              <a:t>tablet.</a:t>
            </a:r>
            <a:r>
              <a:rPr sz="1200" spc="50" dirty="0">
                <a:latin typeface="Times New Roman"/>
                <a:cs typeface="Times New Roman"/>
              </a:rPr>
              <a:t> </a:t>
            </a:r>
            <a:r>
              <a:rPr sz="1200" spc="-5" dirty="0">
                <a:latin typeface="Times New Roman"/>
                <a:cs typeface="Times New Roman"/>
              </a:rPr>
              <a:t>For</a:t>
            </a:r>
            <a:r>
              <a:rPr sz="1200" spc="65" dirty="0">
                <a:latin typeface="Times New Roman"/>
                <a:cs typeface="Times New Roman"/>
              </a:rPr>
              <a:t> </a:t>
            </a:r>
            <a:r>
              <a:rPr sz="1200" spc="-5" dirty="0">
                <a:latin typeface="Times New Roman"/>
                <a:cs typeface="Times New Roman"/>
              </a:rPr>
              <a:t>brands</a:t>
            </a:r>
            <a:r>
              <a:rPr sz="1200" spc="70" dirty="0">
                <a:latin typeface="Times New Roman"/>
                <a:cs typeface="Times New Roman"/>
              </a:rPr>
              <a:t> </a:t>
            </a:r>
            <a:r>
              <a:rPr sz="1200" spc="-5" dirty="0">
                <a:latin typeface="Times New Roman"/>
                <a:cs typeface="Times New Roman"/>
              </a:rPr>
              <a:t>they</a:t>
            </a:r>
            <a:r>
              <a:rPr sz="1200" spc="55" dirty="0">
                <a:latin typeface="Times New Roman"/>
                <a:cs typeface="Times New Roman"/>
              </a:rPr>
              <a:t> </a:t>
            </a:r>
            <a:r>
              <a:rPr sz="1200" spc="-5" dirty="0">
                <a:latin typeface="Times New Roman"/>
                <a:cs typeface="Times New Roman"/>
              </a:rPr>
              <a:t>are</a:t>
            </a:r>
            <a:r>
              <a:rPr sz="1200" spc="60" dirty="0">
                <a:latin typeface="Times New Roman"/>
                <a:cs typeface="Times New Roman"/>
              </a:rPr>
              <a:t> </a:t>
            </a:r>
            <a:r>
              <a:rPr sz="1200" spc="-5" dirty="0">
                <a:latin typeface="Times New Roman"/>
                <a:cs typeface="Times New Roman"/>
              </a:rPr>
              <a:t>getting</a:t>
            </a:r>
            <a:r>
              <a:rPr sz="1200" spc="70" dirty="0">
                <a:latin typeface="Times New Roman"/>
                <a:cs typeface="Times New Roman"/>
              </a:rPr>
              <a:t> </a:t>
            </a:r>
            <a:r>
              <a:rPr sz="1200" spc="-5" dirty="0">
                <a:latin typeface="Times New Roman"/>
                <a:cs typeface="Times New Roman"/>
              </a:rPr>
              <a:t>three</a:t>
            </a:r>
            <a:r>
              <a:rPr sz="1200" spc="65" dirty="0">
                <a:latin typeface="Times New Roman"/>
                <a:cs typeface="Times New Roman"/>
              </a:rPr>
              <a:t> </a:t>
            </a:r>
            <a:r>
              <a:rPr sz="1200" spc="-5" dirty="0">
                <a:latin typeface="Times New Roman"/>
                <a:cs typeface="Times New Roman"/>
              </a:rPr>
              <a:t>more</a:t>
            </a:r>
            <a:r>
              <a:rPr sz="1200" spc="45" dirty="0">
                <a:latin typeface="Times New Roman"/>
                <a:cs typeface="Times New Roman"/>
              </a:rPr>
              <a:t> </a:t>
            </a:r>
            <a:r>
              <a:rPr sz="1200" spc="-5" dirty="0">
                <a:latin typeface="Times New Roman"/>
                <a:cs typeface="Times New Roman"/>
              </a:rPr>
              <a:t>platforms</a:t>
            </a:r>
            <a:r>
              <a:rPr sz="1200" spc="55" dirty="0">
                <a:latin typeface="Times New Roman"/>
                <a:cs typeface="Times New Roman"/>
              </a:rPr>
              <a:t> </a:t>
            </a:r>
            <a:r>
              <a:rPr sz="1200" dirty="0">
                <a:latin typeface="Times New Roman"/>
                <a:cs typeface="Times New Roman"/>
              </a:rPr>
              <a:t>to</a:t>
            </a:r>
            <a:r>
              <a:rPr sz="1200" spc="55" dirty="0">
                <a:latin typeface="Times New Roman"/>
                <a:cs typeface="Times New Roman"/>
              </a:rPr>
              <a:t> </a:t>
            </a:r>
            <a:r>
              <a:rPr sz="1200" spc="-5" dirty="0">
                <a:latin typeface="Times New Roman"/>
                <a:cs typeface="Times New Roman"/>
              </a:rPr>
              <a:t>reach</a:t>
            </a:r>
            <a:r>
              <a:rPr sz="1200" spc="65" dirty="0">
                <a:latin typeface="Times New Roman"/>
                <a:cs typeface="Times New Roman"/>
              </a:rPr>
              <a:t> </a:t>
            </a:r>
            <a:r>
              <a:rPr sz="1200" spc="-5" dirty="0">
                <a:latin typeface="Times New Roman"/>
                <a:cs typeface="Times New Roman"/>
              </a:rPr>
              <a:t>their</a:t>
            </a:r>
            <a:r>
              <a:rPr sz="1200" spc="40" dirty="0">
                <a:latin typeface="Times New Roman"/>
                <a:cs typeface="Times New Roman"/>
              </a:rPr>
              <a:t> </a:t>
            </a:r>
            <a:r>
              <a:rPr sz="1200" spc="-30" dirty="0">
                <a:latin typeface="Times New Roman"/>
                <a:cs typeface="Times New Roman"/>
              </a:rPr>
              <a:t>T.G</a:t>
            </a:r>
            <a:endParaRPr sz="1200">
              <a:latin typeface="Times New Roman"/>
              <a:cs typeface="Times New Roman"/>
            </a:endParaRPr>
          </a:p>
          <a:p>
            <a:pPr marL="240665">
              <a:lnSpc>
                <a:spcPct val="100000"/>
              </a:lnSpc>
              <a:spcBef>
                <a:spcPts val="635"/>
              </a:spcBef>
            </a:pPr>
            <a:r>
              <a:rPr sz="1200" spc="-5" dirty="0">
                <a:latin typeface="Times New Roman"/>
                <a:cs typeface="Times New Roman"/>
              </a:rPr>
              <a:t>and engage</a:t>
            </a:r>
            <a:r>
              <a:rPr sz="1200" spc="5" dirty="0">
                <a:latin typeface="Times New Roman"/>
                <a:cs typeface="Times New Roman"/>
              </a:rPr>
              <a:t> </a:t>
            </a:r>
            <a:r>
              <a:rPr sz="1200" spc="-5" dirty="0">
                <a:latin typeface="Times New Roman"/>
                <a:cs typeface="Times New Roman"/>
              </a:rPr>
              <a:t>them.</a:t>
            </a:r>
            <a:endParaRPr sz="1200">
              <a:latin typeface="Times New Roman"/>
              <a:cs typeface="Times New Roman"/>
            </a:endParaRPr>
          </a:p>
          <a:p>
            <a:pPr marL="240665" indent="-228600">
              <a:lnSpc>
                <a:spcPct val="100000"/>
              </a:lnSpc>
              <a:spcBef>
                <a:spcPts val="625"/>
              </a:spcBef>
              <a:buAutoNum type="arabicPeriod" startAt="14"/>
              <a:tabLst>
                <a:tab pos="241300" algn="l"/>
              </a:tabLst>
            </a:pPr>
            <a:r>
              <a:rPr sz="1200" dirty="0">
                <a:latin typeface="Times New Roman"/>
                <a:cs typeface="Times New Roman"/>
              </a:rPr>
              <a:t>33%</a:t>
            </a:r>
            <a:r>
              <a:rPr sz="1200" spc="65" dirty="0">
                <a:latin typeface="Times New Roman"/>
                <a:cs typeface="Times New Roman"/>
              </a:rPr>
              <a:t> </a:t>
            </a:r>
            <a:r>
              <a:rPr sz="1200" dirty="0">
                <a:latin typeface="Times New Roman"/>
                <a:cs typeface="Times New Roman"/>
              </a:rPr>
              <a:t>of</a:t>
            </a:r>
            <a:r>
              <a:rPr sz="1200" spc="70" dirty="0">
                <a:latin typeface="Times New Roman"/>
                <a:cs typeface="Times New Roman"/>
              </a:rPr>
              <a:t> </a:t>
            </a:r>
            <a:r>
              <a:rPr sz="1200" dirty="0">
                <a:latin typeface="Times New Roman"/>
                <a:cs typeface="Times New Roman"/>
              </a:rPr>
              <a:t>the</a:t>
            </a:r>
            <a:r>
              <a:rPr sz="1200" spc="70" dirty="0">
                <a:latin typeface="Times New Roman"/>
                <a:cs typeface="Times New Roman"/>
              </a:rPr>
              <a:t> </a:t>
            </a:r>
            <a:r>
              <a:rPr sz="1200" spc="-5" dirty="0">
                <a:latin typeface="Times New Roman"/>
                <a:cs typeface="Times New Roman"/>
              </a:rPr>
              <a:t>samples</a:t>
            </a:r>
            <a:r>
              <a:rPr sz="1200" spc="90" dirty="0">
                <a:latin typeface="Times New Roman"/>
                <a:cs typeface="Times New Roman"/>
              </a:rPr>
              <a:t> </a:t>
            </a:r>
            <a:r>
              <a:rPr sz="1200" spc="-5" dirty="0">
                <a:latin typeface="Times New Roman"/>
                <a:cs typeface="Times New Roman"/>
              </a:rPr>
              <a:t>are</a:t>
            </a:r>
            <a:r>
              <a:rPr sz="1200" spc="80" dirty="0">
                <a:latin typeface="Times New Roman"/>
                <a:cs typeface="Times New Roman"/>
              </a:rPr>
              <a:t> </a:t>
            </a:r>
            <a:r>
              <a:rPr sz="1200" dirty="0">
                <a:latin typeface="Times New Roman"/>
                <a:cs typeface="Times New Roman"/>
              </a:rPr>
              <a:t>using</a:t>
            </a:r>
            <a:r>
              <a:rPr sz="1200" spc="65" dirty="0">
                <a:latin typeface="Times New Roman"/>
                <a:cs typeface="Times New Roman"/>
              </a:rPr>
              <a:t> </a:t>
            </a:r>
            <a:r>
              <a:rPr sz="1200" spc="-5" dirty="0">
                <a:latin typeface="Times New Roman"/>
                <a:cs typeface="Times New Roman"/>
              </a:rPr>
              <a:t>these</a:t>
            </a:r>
            <a:r>
              <a:rPr sz="1200" spc="80" dirty="0">
                <a:latin typeface="Times New Roman"/>
                <a:cs typeface="Times New Roman"/>
              </a:rPr>
              <a:t> </a:t>
            </a:r>
            <a:r>
              <a:rPr sz="1200" spc="-5" dirty="0">
                <a:latin typeface="Times New Roman"/>
                <a:cs typeface="Times New Roman"/>
              </a:rPr>
              <a:t>gadgets</a:t>
            </a:r>
            <a:r>
              <a:rPr sz="1200" spc="90" dirty="0">
                <a:latin typeface="Times New Roman"/>
                <a:cs typeface="Times New Roman"/>
              </a:rPr>
              <a:t> </a:t>
            </a:r>
            <a:r>
              <a:rPr sz="1200" spc="-5" dirty="0">
                <a:latin typeface="Times New Roman"/>
                <a:cs typeface="Times New Roman"/>
              </a:rPr>
              <a:t>while</a:t>
            </a:r>
            <a:r>
              <a:rPr sz="1200" spc="70" dirty="0">
                <a:latin typeface="Times New Roman"/>
                <a:cs typeface="Times New Roman"/>
              </a:rPr>
              <a:t> </a:t>
            </a:r>
            <a:r>
              <a:rPr sz="1200" spc="-5" dirty="0">
                <a:latin typeface="Times New Roman"/>
                <a:cs typeface="Times New Roman"/>
              </a:rPr>
              <a:t>they</a:t>
            </a:r>
            <a:r>
              <a:rPr sz="1200" spc="75" dirty="0">
                <a:latin typeface="Times New Roman"/>
                <a:cs typeface="Times New Roman"/>
              </a:rPr>
              <a:t> </a:t>
            </a:r>
            <a:r>
              <a:rPr sz="1200" spc="-5" dirty="0">
                <a:latin typeface="Times New Roman"/>
                <a:cs typeface="Times New Roman"/>
              </a:rPr>
              <a:t>are</a:t>
            </a:r>
            <a:r>
              <a:rPr sz="1200" spc="80" dirty="0">
                <a:latin typeface="Times New Roman"/>
                <a:cs typeface="Times New Roman"/>
              </a:rPr>
              <a:t> </a:t>
            </a:r>
            <a:r>
              <a:rPr sz="1200" spc="-5" dirty="0">
                <a:latin typeface="Times New Roman"/>
                <a:cs typeface="Times New Roman"/>
              </a:rPr>
              <a:t>with</a:t>
            </a:r>
            <a:r>
              <a:rPr sz="1200" spc="75" dirty="0">
                <a:latin typeface="Times New Roman"/>
                <a:cs typeface="Times New Roman"/>
              </a:rPr>
              <a:t> </a:t>
            </a:r>
            <a:r>
              <a:rPr sz="1200" spc="-5" dirty="0">
                <a:latin typeface="Times New Roman"/>
                <a:cs typeface="Times New Roman"/>
              </a:rPr>
              <a:t>their</a:t>
            </a:r>
            <a:r>
              <a:rPr sz="1200" spc="85" dirty="0">
                <a:latin typeface="Times New Roman"/>
                <a:cs typeface="Times New Roman"/>
              </a:rPr>
              <a:t> </a:t>
            </a:r>
            <a:r>
              <a:rPr sz="1200" spc="-5" dirty="0">
                <a:latin typeface="Times New Roman"/>
                <a:cs typeface="Times New Roman"/>
              </a:rPr>
              <a:t>friends,</a:t>
            </a:r>
            <a:r>
              <a:rPr sz="1200" spc="75" dirty="0">
                <a:latin typeface="Times New Roman"/>
                <a:cs typeface="Times New Roman"/>
              </a:rPr>
              <a:t> </a:t>
            </a:r>
            <a:r>
              <a:rPr sz="1200" dirty="0">
                <a:latin typeface="Times New Roman"/>
                <a:cs typeface="Times New Roman"/>
              </a:rPr>
              <a:t>so</a:t>
            </a:r>
            <a:r>
              <a:rPr sz="1200" spc="75" dirty="0">
                <a:latin typeface="Times New Roman"/>
                <a:cs typeface="Times New Roman"/>
              </a:rPr>
              <a:t> </a:t>
            </a:r>
            <a:r>
              <a:rPr sz="1200" dirty="0">
                <a:latin typeface="Times New Roman"/>
                <a:cs typeface="Times New Roman"/>
              </a:rPr>
              <a:t>just</a:t>
            </a:r>
            <a:r>
              <a:rPr sz="1200" spc="75" dirty="0">
                <a:latin typeface="Times New Roman"/>
                <a:cs typeface="Times New Roman"/>
              </a:rPr>
              <a:t> </a:t>
            </a:r>
            <a:r>
              <a:rPr sz="1200" dirty="0">
                <a:latin typeface="Times New Roman"/>
                <a:cs typeface="Times New Roman"/>
              </a:rPr>
              <a:t>think</a:t>
            </a:r>
            <a:r>
              <a:rPr sz="1200" spc="65" dirty="0">
                <a:latin typeface="Times New Roman"/>
                <a:cs typeface="Times New Roman"/>
              </a:rPr>
              <a:t> </a:t>
            </a:r>
            <a:r>
              <a:rPr sz="1200" spc="-5" dirty="0">
                <a:latin typeface="Times New Roman"/>
                <a:cs typeface="Times New Roman"/>
              </a:rPr>
              <a:t>about</a:t>
            </a:r>
            <a:r>
              <a:rPr sz="1200" spc="90" dirty="0">
                <a:latin typeface="Times New Roman"/>
                <a:cs typeface="Times New Roman"/>
              </a:rPr>
              <a:t> </a:t>
            </a:r>
            <a:r>
              <a:rPr sz="1200" dirty="0">
                <a:latin typeface="Times New Roman"/>
                <a:cs typeface="Times New Roman"/>
              </a:rPr>
              <a:t>the</a:t>
            </a:r>
            <a:endParaRPr sz="1200">
              <a:latin typeface="Times New Roman"/>
              <a:cs typeface="Times New Roman"/>
            </a:endParaRPr>
          </a:p>
          <a:p>
            <a:pPr marL="240665" marR="9525">
              <a:lnSpc>
                <a:spcPct val="143300"/>
              </a:lnSpc>
              <a:spcBef>
                <a:spcPts val="10"/>
              </a:spcBef>
            </a:pPr>
            <a:r>
              <a:rPr sz="1200" spc="-5" dirty="0">
                <a:latin typeface="Times New Roman"/>
                <a:cs typeface="Times New Roman"/>
              </a:rPr>
              <a:t>reach. </a:t>
            </a:r>
            <a:r>
              <a:rPr sz="1200" spc="-10" dirty="0">
                <a:latin typeface="Times New Roman"/>
                <a:cs typeface="Times New Roman"/>
              </a:rPr>
              <a:t>If </a:t>
            </a:r>
            <a:r>
              <a:rPr sz="1200" dirty="0">
                <a:latin typeface="Times New Roman"/>
                <a:cs typeface="Times New Roman"/>
              </a:rPr>
              <a:t>one </a:t>
            </a:r>
            <a:r>
              <a:rPr sz="1200" spc="-5" dirty="0">
                <a:latin typeface="Times New Roman"/>
                <a:cs typeface="Times New Roman"/>
              </a:rPr>
              <a:t>person noticed something which </a:t>
            </a:r>
            <a:r>
              <a:rPr sz="1200" dirty="0">
                <a:latin typeface="Times New Roman"/>
                <a:cs typeface="Times New Roman"/>
              </a:rPr>
              <a:t>is </a:t>
            </a:r>
            <a:r>
              <a:rPr sz="1200" spc="-5" dirty="0">
                <a:latin typeface="Times New Roman"/>
                <a:cs typeface="Times New Roman"/>
              </a:rPr>
              <a:t>cool and awesome they will surely communicate </a:t>
            </a:r>
            <a:r>
              <a:rPr sz="1200" dirty="0">
                <a:latin typeface="Times New Roman"/>
                <a:cs typeface="Times New Roman"/>
              </a:rPr>
              <a:t>to  </a:t>
            </a:r>
            <a:r>
              <a:rPr sz="1200" spc="-5" dirty="0">
                <a:latin typeface="Times New Roman"/>
                <a:cs typeface="Times New Roman"/>
              </a:rPr>
              <a:t>others.</a:t>
            </a:r>
            <a:endParaRPr sz="1200">
              <a:latin typeface="Times New Roman"/>
              <a:cs typeface="Times New Roman"/>
            </a:endParaRPr>
          </a:p>
        </p:txBody>
      </p:sp>
      <p:sp>
        <p:nvSpPr>
          <p:cNvPr id="3" name="object 3"/>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55</a:t>
            </a:fld>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608203"/>
            <a:ext cx="4369435" cy="208279"/>
          </a:xfrm>
          <a:prstGeom prst="rect">
            <a:avLst/>
          </a:prstGeom>
        </p:spPr>
        <p:txBody>
          <a:bodyPr vert="horz" wrap="square" lIns="0" tIns="12700" rIns="0" bIns="0" rtlCol="0">
            <a:spAutoFit/>
          </a:bodyPr>
          <a:lstStyle/>
          <a:p>
            <a:pPr marL="12700">
              <a:lnSpc>
                <a:spcPct val="100000"/>
              </a:lnSpc>
              <a:spcBef>
                <a:spcPts val="100"/>
              </a:spcBef>
            </a:pPr>
            <a:r>
              <a:rPr sz="1200" b="1" spc="-15" dirty="0">
                <a:latin typeface="Times New Roman"/>
                <a:cs typeface="Times New Roman"/>
              </a:rPr>
              <a:t>Figure</a:t>
            </a:r>
            <a:r>
              <a:rPr sz="1200" spc="-15" dirty="0">
                <a:latin typeface="Times New Roman"/>
                <a:cs typeface="Times New Roman"/>
              </a:rPr>
              <a:t>: </a:t>
            </a:r>
            <a:r>
              <a:rPr sz="1200" spc="-10" dirty="0">
                <a:latin typeface="Times New Roman"/>
                <a:cs typeface="Times New Roman"/>
              </a:rPr>
              <a:t>Digital </a:t>
            </a:r>
            <a:r>
              <a:rPr sz="1200" spc="-15" dirty="0">
                <a:latin typeface="Times New Roman"/>
                <a:cs typeface="Times New Roman"/>
              </a:rPr>
              <a:t>Marketing </a:t>
            </a:r>
            <a:r>
              <a:rPr sz="1200" spc="-10" dirty="0">
                <a:latin typeface="Times New Roman"/>
                <a:cs typeface="Times New Roman"/>
              </a:rPr>
              <a:t>Budget </a:t>
            </a:r>
            <a:r>
              <a:rPr sz="1200" spc="-5" dirty="0">
                <a:latin typeface="Times New Roman"/>
                <a:cs typeface="Times New Roman"/>
              </a:rPr>
              <a:t>as </a:t>
            </a:r>
            <a:r>
              <a:rPr sz="1200" dirty="0">
                <a:latin typeface="Times New Roman"/>
                <a:cs typeface="Times New Roman"/>
              </a:rPr>
              <a:t>a </a:t>
            </a:r>
            <a:r>
              <a:rPr sz="1200" spc="-15" dirty="0">
                <a:latin typeface="Times New Roman"/>
                <a:cs typeface="Times New Roman"/>
              </a:rPr>
              <a:t>Percentage </a:t>
            </a:r>
            <a:r>
              <a:rPr sz="1200" dirty="0">
                <a:latin typeface="Times New Roman"/>
                <a:cs typeface="Times New Roman"/>
              </a:rPr>
              <a:t>of </a:t>
            </a:r>
            <a:r>
              <a:rPr sz="1200" spc="-10" dirty="0">
                <a:latin typeface="Times New Roman"/>
                <a:cs typeface="Times New Roman"/>
              </a:rPr>
              <a:t>Company</a:t>
            </a:r>
            <a:r>
              <a:rPr sz="1200" spc="-160" dirty="0">
                <a:latin typeface="Times New Roman"/>
                <a:cs typeface="Times New Roman"/>
              </a:rPr>
              <a:t> </a:t>
            </a:r>
            <a:r>
              <a:rPr sz="1200" spc="-10" dirty="0">
                <a:latin typeface="Times New Roman"/>
                <a:cs typeface="Times New Roman"/>
              </a:rPr>
              <a:t>Revenue</a:t>
            </a:r>
            <a:endParaRPr sz="1200">
              <a:latin typeface="Times New Roman"/>
              <a:cs typeface="Times New Roman"/>
            </a:endParaRPr>
          </a:p>
        </p:txBody>
      </p:sp>
      <p:sp>
        <p:nvSpPr>
          <p:cNvPr id="3" name="object 3"/>
          <p:cNvSpPr/>
          <p:nvPr/>
        </p:nvSpPr>
        <p:spPr>
          <a:xfrm>
            <a:off x="577530" y="1021080"/>
            <a:ext cx="5841607" cy="302976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28319" y="4398391"/>
            <a:ext cx="6748145" cy="3998595"/>
          </a:xfrm>
          <a:prstGeom prst="rect">
            <a:avLst/>
          </a:prstGeom>
        </p:spPr>
        <p:txBody>
          <a:bodyPr vert="horz" wrap="square" lIns="0" tIns="12700" rIns="0" bIns="0" rtlCol="0">
            <a:spAutoFit/>
          </a:bodyPr>
          <a:lstStyle/>
          <a:p>
            <a:pPr marL="469265" marR="46355" indent="-228600">
              <a:lnSpc>
                <a:spcPct val="144200"/>
              </a:lnSpc>
              <a:spcBef>
                <a:spcPts val="100"/>
              </a:spcBef>
              <a:buFont typeface="Wingdings"/>
              <a:buChar char=""/>
              <a:tabLst>
                <a:tab pos="469900" algn="l"/>
              </a:tabLst>
            </a:pPr>
            <a:r>
              <a:rPr sz="1200" spc="-10" dirty="0">
                <a:latin typeface="Times New Roman"/>
                <a:cs typeface="Times New Roman"/>
              </a:rPr>
              <a:t>Data was gathered from responses </a:t>
            </a:r>
            <a:r>
              <a:rPr sz="1200" spc="-5" dirty="0">
                <a:latin typeface="Times New Roman"/>
                <a:cs typeface="Times New Roman"/>
              </a:rPr>
              <a:t>to the </a:t>
            </a:r>
            <a:r>
              <a:rPr sz="1200" spc="-10" dirty="0">
                <a:latin typeface="Times New Roman"/>
                <a:cs typeface="Times New Roman"/>
              </a:rPr>
              <a:t>following question: What </a:t>
            </a:r>
            <a:r>
              <a:rPr sz="1200" spc="-15" dirty="0">
                <a:latin typeface="Times New Roman"/>
                <a:cs typeface="Times New Roman"/>
              </a:rPr>
              <a:t>percentage </a:t>
            </a:r>
            <a:r>
              <a:rPr sz="1200" dirty="0">
                <a:latin typeface="Times New Roman"/>
                <a:cs typeface="Times New Roman"/>
              </a:rPr>
              <a:t>of </a:t>
            </a:r>
            <a:r>
              <a:rPr sz="1200" spc="-10" dirty="0">
                <a:latin typeface="Times New Roman"/>
                <a:cs typeface="Times New Roman"/>
              </a:rPr>
              <a:t>your </a:t>
            </a:r>
            <a:r>
              <a:rPr sz="1200" spc="-15" dirty="0">
                <a:latin typeface="Times New Roman"/>
                <a:cs typeface="Times New Roman"/>
              </a:rPr>
              <a:t>organization's  </a:t>
            </a:r>
            <a:r>
              <a:rPr sz="1200" spc="-10" dirty="0">
                <a:latin typeface="Times New Roman"/>
                <a:cs typeface="Times New Roman"/>
              </a:rPr>
              <a:t>total marketing expense </a:t>
            </a:r>
            <a:r>
              <a:rPr sz="1200" spc="-15" dirty="0">
                <a:latin typeface="Times New Roman"/>
                <a:cs typeface="Times New Roman"/>
              </a:rPr>
              <a:t>budget </a:t>
            </a:r>
            <a:r>
              <a:rPr sz="1200" spc="-5" dirty="0">
                <a:latin typeface="Times New Roman"/>
                <a:cs typeface="Times New Roman"/>
              </a:rPr>
              <a:t>is </a:t>
            </a:r>
            <a:r>
              <a:rPr sz="1200" spc="-10" dirty="0">
                <a:latin typeface="Times New Roman"/>
                <a:cs typeface="Times New Roman"/>
              </a:rPr>
              <a:t>allocated </a:t>
            </a:r>
            <a:r>
              <a:rPr sz="1200" spc="-5" dirty="0">
                <a:latin typeface="Times New Roman"/>
                <a:cs typeface="Times New Roman"/>
              </a:rPr>
              <a:t>to </a:t>
            </a:r>
            <a:r>
              <a:rPr sz="1200" spc="-10" dirty="0">
                <a:latin typeface="Times New Roman"/>
                <a:cs typeface="Times New Roman"/>
              </a:rPr>
              <a:t>digital marketing </a:t>
            </a:r>
            <a:r>
              <a:rPr sz="1200" spc="-5" dirty="0">
                <a:latin typeface="Times New Roman"/>
                <a:cs typeface="Times New Roman"/>
              </a:rPr>
              <a:t>in</a:t>
            </a:r>
            <a:r>
              <a:rPr sz="1200" spc="-185" dirty="0">
                <a:latin typeface="Times New Roman"/>
                <a:cs typeface="Times New Roman"/>
              </a:rPr>
              <a:t> </a:t>
            </a:r>
            <a:r>
              <a:rPr sz="1200" spc="-10" dirty="0">
                <a:latin typeface="Times New Roman"/>
                <a:cs typeface="Times New Roman"/>
              </a:rPr>
              <a:t>2014?</a:t>
            </a:r>
            <a:endParaRPr sz="1200">
              <a:latin typeface="Times New Roman"/>
              <a:cs typeface="Times New Roman"/>
            </a:endParaRPr>
          </a:p>
          <a:p>
            <a:pPr>
              <a:lnSpc>
                <a:spcPct val="100000"/>
              </a:lnSpc>
            </a:pPr>
            <a:endParaRPr sz="1300">
              <a:latin typeface="Times New Roman"/>
              <a:cs typeface="Times New Roman"/>
            </a:endParaRPr>
          </a:p>
          <a:p>
            <a:pPr marL="12700" algn="just">
              <a:lnSpc>
                <a:spcPts val="1410"/>
              </a:lnSpc>
              <a:spcBef>
                <a:spcPts val="745"/>
              </a:spcBef>
            </a:pPr>
            <a:r>
              <a:rPr sz="1200" spc="-10" dirty="0">
                <a:latin typeface="Times New Roman"/>
                <a:cs typeface="Times New Roman"/>
              </a:rPr>
              <a:t>Digital </a:t>
            </a:r>
            <a:r>
              <a:rPr sz="1200" spc="-15" dirty="0">
                <a:latin typeface="Times New Roman"/>
                <a:cs typeface="Times New Roman"/>
              </a:rPr>
              <a:t>Advertising Accounts </a:t>
            </a:r>
            <a:r>
              <a:rPr sz="1200" spc="-10" dirty="0">
                <a:latin typeface="Times New Roman"/>
                <a:cs typeface="Times New Roman"/>
              </a:rPr>
              <a:t>for 12.5% </a:t>
            </a:r>
            <a:r>
              <a:rPr sz="1200" dirty="0">
                <a:latin typeface="Times New Roman"/>
                <a:cs typeface="Times New Roman"/>
              </a:rPr>
              <a:t>of </a:t>
            </a:r>
            <a:r>
              <a:rPr sz="1200" spc="-10" dirty="0">
                <a:latin typeface="Times New Roman"/>
                <a:cs typeface="Times New Roman"/>
              </a:rPr>
              <a:t>Digital </a:t>
            </a:r>
            <a:r>
              <a:rPr sz="1200" spc="-15" dirty="0">
                <a:latin typeface="Times New Roman"/>
                <a:cs typeface="Times New Roman"/>
              </a:rPr>
              <a:t>Marketing</a:t>
            </a:r>
            <a:r>
              <a:rPr sz="1200" spc="-135" dirty="0">
                <a:latin typeface="Times New Roman"/>
                <a:cs typeface="Times New Roman"/>
              </a:rPr>
              <a:t> </a:t>
            </a:r>
            <a:r>
              <a:rPr sz="1200" spc="-10" dirty="0">
                <a:latin typeface="Times New Roman"/>
                <a:cs typeface="Times New Roman"/>
              </a:rPr>
              <a:t>Budgets</a:t>
            </a:r>
            <a:endParaRPr sz="1200">
              <a:latin typeface="Times New Roman"/>
              <a:cs typeface="Times New Roman"/>
            </a:endParaRPr>
          </a:p>
          <a:p>
            <a:pPr marL="12700" marR="44450" algn="just">
              <a:lnSpc>
                <a:spcPts val="1380"/>
              </a:lnSpc>
              <a:spcBef>
                <a:spcPts val="70"/>
              </a:spcBef>
            </a:pPr>
            <a:r>
              <a:rPr sz="1200" spc="-15" dirty="0">
                <a:latin typeface="Times New Roman"/>
                <a:cs typeface="Times New Roman"/>
              </a:rPr>
              <a:t>Marketing </a:t>
            </a:r>
            <a:r>
              <a:rPr sz="1200" spc="-10" dirty="0">
                <a:latin typeface="Times New Roman"/>
                <a:cs typeface="Times New Roman"/>
              </a:rPr>
              <a:t>leaders support </a:t>
            </a:r>
            <a:r>
              <a:rPr sz="1200" dirty="0">
                <a:latin typeface="Times New Roman"/>
                <a:cs typeface="Times New Roman"/>
              </a:rPr>
              <a:t>a </a:t>
            </a:r>
            <a:r>
              <a:rPr sz="1200" spc="-10" dirty="0">
                <a:latin typeface="Times New Roman"/>
                <a:cs typeface="Times New Roman"/>
              </a:rPr>
              <a:t>diverse and </a:t>
            </a:r>
            <a:r>
              <a:rPr sz="1200" spc="-15" dirty="0">
                <a:latin typeface="Times New Roman"/>
                <a:cs typeface="Times New Roman"/>
              </a:rPr>
              <a:t>increasingly </a:t>
            </a:r>
            <a:r>
              <a:rPr sz="1200" spc="-10" dirty="0">
                <a:latin typeface="Times New Roman"/>
                <a:cs typeface="Times New Roman"/>
              </a:rPr>
              <a:t>complex marketing </a:t>
            </a:r>
            <a:r>
              <a:rPr sz="1200" spc="-5" dirty="0">
                <a:latin typeface="Times New Roman"/>
                <a:cs typeface="Times New Roman"/>
              </a:rPr>
              <a:t>mix. We </a:t>
            </a:r>
            <a:r>
              <a:rPr sz="1200" spc="-10" dirty="0">
                <a:latin typeface="Times New Roman"/>
                <a:cs typeface="Times New Roman"/>
              </a:rPr>
              <a:t>asked marketers </a:t>
            </a:r>
            <a:r>
              <a:rPr sz="1200" spc="-5" dirty="0">
                <a:latin typeface="Times New Roman"/>
                <a:cs typeface="Times New Roman"/>
              </a:rPr>
              <a:t>how </a:t>
            </a:r>
            <a:r>
              <a:rPr sz="1200" spc="-10" dirty="0">
                <a:latin typeface="Times New Roman"/>
                <a:cs typeface="Times New Roman"/>
              </a:rPr>
              <a:t>much  of their digital marketing budget </a:t>
            </a:r>
            <a:r>
              <a:rPr sz="1200" spc="-15" dirty="0">
                <a:latin typeface="Times New Roman"/>
                <a:cs typeface="Times New Roman"/>
              </a:rPr>
              <a:t>they're </a:t>
            </a:r>
            <a:r>
              <a:rPr sz="1200" spc="-10" dirty="0">
                <a:latin typeface="Times New Roman"/>
                <a:cs typeface="Times New Roman"/>
              </a:rPr>
              <a:t>allocating </a:t>
            </a:r>
            <a:r>
              <a:rPr sz="1200" spc="-5" dirty="0">
                <a:latin typeface="Times New Roman"/>
                <a:cs typeface="Times New Roman"/>
              </a:rPr>
              <a:t>to </a:t>
            </a:r>
            <a:r>
              <a:rPr sz="1200" spc="-15" dirty="0">
                <a:latin typeface="Times New Roman"/>
                <a:cs typeface="Times New Roman"/>
              </a:rPr>
              <a:t>different </a:t>
            </a:r>
            <a:r>
              <a:rPr sz="1200" spc="-10" dirty="0">
                <a:latin typeface="Times New Roman"/>
                <a:cs typeface="Times New Roman"/>
              </a:rPr>
              <a:t>activities such </a:t>
            </a:r>
            <a:r>
              <a:rPr sz="1200" spc="-5" dirty="0">
                <a:latin typeface="Times New Roman"/>
                <a:cs typeface="Times New Roman"/>
              </a:rPr>
              <a:t>as </a:t>
            </a:r>
            <a:r>
              <a:rPr sz="1200" spc="-10" dirty="0">
                <a:latin typeface="Times New Roman"/>
                <a:cs typeface="Times New Roman"/>
              </a:rPr>
              <a:t>mobile marketing or</a:t>
            </a:r>
            <a:r>
              <a:rPr sz="1200" spc="-175" dirty="0">
                <a:latin typeface="Times New Roman"/>
                <a:cs typeface="Times New Roman"/>
              </a:rPr>
              <a:t> </a:t>
            </a:r>
            <a:r>
              <a:rPr sz="1200" spc="-15" dirty="0">
                <a:latin typeface="Times New Roman"/>
                <a:cs typeface="Times New Roman"/>
              </a:rPr>
              <a:t>analytics.</a:t>
            </a:r>
            <a:endParaRPr sz="1200">
              <a:latin typeface="Times New Roman"/>
              <a:cs typeface="Times New Roman"/>
            </a:endParaRPr>
          </a:p>
          <a:p>
            <a:pPr>
              <a:lnSpc>
                <a:spcPct val="100000"/>
              </a:lnSpc>
              <a:spcBef>
                <a:spcPts val="20"/>
              </a:spcBef>
            </a:pPr>
            <a:endParaRPr sz="1150">
              <a:latin typeface="Times New Roman"/>
              <a:cs typeface="Times New Roman"/>
            </a:endParaRPr>
          </a:p>
          <a:p>
            <a:pPr marL="12700" marR="5080" algn="just">
              <a:lnSpc>
                <a:spcPct val="95800"/>
              </a:lnSpc>
            </a:pPr>
            <a:r>
              <a:rPr sz="1200" spc="-10" dirty="0">
                <a:latin typeface="Times New Roman"/>
                <a:cs typeface="Times New Roman"/>
              </a:rPr>
              <a:t>Below Figure shows that marketers </a:t>
            </a:r>
            <a:r>
              <a:rPr sz="1200" spc="-15" dirty="0">
                <a:latin typeface="Times New Roman"/>
                <a:cs typeface="Times New Roman"/>
              </a:rPr>
              <a:t>allocated </a:t>
            </a:r>
            <a:r>
              <a:rPr sz="1200" spc="-10" dirty="0">
                <a:latin typeface="Times New Roman"/>
                <a:cs typeface="Times New Roman"/>
              </a:rPr>
              <a:t>12.5% </a:t>
            </a:r>
            <a:r>
              <a:rPr sz="1200" spc="-5" dirty="0">
                <a:latin typeface="Times New Roman"/>
                <a:cs typeface="Times New Roman"/>
              </a:rPr>
              <a:t>the </a:t>
            </a:r>
            <a:r>
              <a:rPr sz="1200" spc="-15" dirty="0">
                <a:latin typeface="Times New Roman"/>
                <a:cs typeface="Times New Roman"/>
              </a:rPr>
              <a:t>biggest </a:t>
            </a:r>
            <a:r>
              <a:rPr sz="1200" spc="-10" dirty="0">
                <a:latin typeface="Times New Roman"/>
                <a:cs typeface="Times New Roman"/>
              </a:rPr>
              <a:t>share of their digital marketing </a:t>
            </a:r>
            <a:r>
              <a:rPr sz="1200" spc="-15" dirty="0">
                <a:latin typeface="Times New Roman"/>
                <a:cs typeface="Times New Roman"/>
              </a:rPr>
              <a:t>budget </a:t>
            </a:r>
            <a:r>
              <a:rPr sz="1200" spc="-5" dirty="0">
                <a:latin typeface="Times New Roman"/>
                <a:cs typeface="Times New Roman"/>
              </a:rPr>
              <a:t>to  </a:t>
            </a:r>
            <a:r>
              <a:rPr sz="1200" spc="-10" dirty="0">
                <a:latin typeface="Times New Roman"/>
                <a:cs typeface="Times New Roman"/>
              </a:rPr>
              <a:t>digital </a:t>
            </a:r>
            <a:r>
              <a:rPr sz="1200" spc="-15" dirty="0">
                <a:latin typeface="Times New Roman"/>
                <a:cs typeface="Times New Roman"/>
              </a:rPr>
              <a:t>advertising. </a:t>
            </a:r>
            <a:r>
              <a:rPr sz="1200" spc="-10" dirty="0">
                <a:latin typeface="Times New Roman"/>
                <a:cs typeface="Times New Roman"/>
              </a:rPr>
              <a:t>Still, marketers wrestle with digital </a:t>
            </a:r>
            <a:r>
              <a:rPr sz="1200" spc="-15" dirty="0">
                <a:latin typeface="Times New Roman"/>
                <a:cs typeface="Times New Roman"/>
              </a:rPr>
              <a:t>advertising's effectiveness. Advertising </a:t>
            </a:r>
            <a:r>
              <a:rPr sz="1200" spc="-10" dirty="0">
                <a:latin typeface="Times New Roman"/>
                <a:cs typeface="Times New Roman"/>
              </a:rPr>
              <a:t>agencies,  </a:t>
            </a:r>
            <a:r>
              <a:rPr sz="1200" spc="-15" dirty="0">
                <a:latin typeface="Times New Roman"/>
                <a:cs typeface="Times New Roman"/>
              </a:rPr>
              <a:t>technology </a:t>
            </a:r>
            <a:r>
              <a:rPr sz="1200" spc="-10" dirty="0">
                <a:latin typeface="Times New Roman"/>
                <a:cs typeface="Times New Roman"/>
              </a:rPr>
              <a:t>providers and brand </a:t>
            </a:r>
            <a:r>
              <a:rPr sz="1200" spc="-15" dirty="0">
                <a:latin typeface="Times New Roman"/>
                <a:cs typeface="Times New Roman"/>
              </a:rPr>
              <a:t>advertisers </a:t>
            </a:r>
            <a:r>
              <a:rPr sz="1200" spc="-5" dirty="0">
                <a:latin typeface="Times New Roman"/>
                <a:cs typeface="Times New Roman"/>
              </a:rPr>
              <a:t>are </a:t>
            </a:r>
            <a:r>
              <a:rPr sz="1200" spc="-15" dirty="0">
                <a:latin typeface="Times New Roman"/>
                <a:cs typeface="Times New Roman"/>
              </a:rPr>
              <a:t>working </a:t>
            </a:r>
            <a:r>
              <a:rPr sz="1200" spc="-5" dirty="0">
                <a:latin typeface="Times New Roman"/>
                <a:cs typeface="Times New Roman"/>
              </a:rPr>
              <a:t>to </a:t>
            </a:r>
            <a:r>
              <a:rPr sz="1200" spc="-15" dirty="0">
                <a:latin typeface="Times New Roman"/>
                <a:cs typeface="Times New Roman"/>
              </a:rPr>
              <a:t>address </a:t>
            </a:r>
            <a:r>
              <a:rPr sz="1200" spc="-5" dirty="0">
                <a:latin typeface="Times New Roman"/>
                <a:cs typeface="Times New Roman"/>
              </a:rPr>
              <a:t>this </a:t>
            </a:r>
            <a:r>
              <a:rPr sz="1200" spc="-10" dirty="0">
                <a:latin typeface="Times New Roman"/>
                <a:cs typeface="Times New Roman"/>
              </a:rPr>
              <a:t>concern by </a:t>
            </a:r>
            <a:r>
              <a:rPr sz="1200" spc="-15" dirty="0">
                <a:latin typeface="Times New Roman"/>
                <a:cs typeface="Times New Roman"/>
              </a:rPr>
              <a:t>improving measurement  standards </a:t>
            </a:r>
            <a:r>
              <a:rPr sz="1200" spc="-10" dirty="0">
                <a:latin typeface="Times New Roman"/>
                <a:cs typeface="Times New Roman"/>
              </a:rPr>
              <a:t>and </a:t>
            </a:r>
            <a:r>
              <a:rPr sz="1200" spc="-15" dirty="0">
                <a:latin typeface="Times New Roman"/>
                <a:cs typeface="Times New Roman"/>
              </a:rPr>
              <a:t>formats.Content </a:t>
            </a:r>
            <a:r>
              <a:rPr sz="1200" spc="-10" dirty="0">
                <a:latin typeface="Times New Roman"/>
                <a:cs typeface="Times New Roman"/>
              </a:rPr>
              <a:t>creation and management account for </a:t>
            </a:r>
            <a:r>
              <a:rPr sz="1200" spc="-5" dirty="0">
                <a:latin typeface="Times New Roman"/>
                <a:cs typeface="Times New Roman"/>
              </a:rPr>
              <a:t>the </a:t>
            </a:r>
            <a:r>
              <a:rPr sz="1200" spc="-10" dirty="0">
                <a:latin typeface="Times New Roman"/>
                <a:cs typeface="Times New Roman"/>
              </a:rPr>
              <a:t>second largest share of digital  marketing budgets. This </a:t>
            </a:r>
            <a:r>
              <a:rPr sz="1200" spc="-5" dirty="0">
                <a:latin typeface="Times New Roman"/>
                <a:cs typeface="Times New Roman"/>
              </a:rPr>
              <a:t>is </a:t>
            </a:r>
            <a:r>
              <a:rPr sz="1200" spc="-10" dirty="0">
                <a:latin typeface="Times New Roman"/>
                <a:cs typeface="Times New Roman"/>
              </a:rPr>
              <a:t>driven, </a:t>
            </a:r>
            <a:r>
              <a:rPr sz="1200" spc="-5" dirty="0">
                <a:latin typeface="Times New Roman"/>
                <a:cs typeface="Times New Roman"/>
              </a:rPr>
              <a:t>in </a:t>
            </a:r>
            <a:r>
              <a:rPr sz="1200" spc="-10" dirty="0">
                <a:latin typeface="Times New Roman"/>
                <a:cs typeface="Times New Roman"/>
              </a:rPr>
              <a:t>part, </a:t>
            </a:r>
            <a:r>
              <a:rPr sz="1200" dirty="0">
                <a:latin typeface="Times New Roman"/>
                <a:cs typeface="Times New Roman"/>
              </a:rPr>
              <a:t>by </a:t>
            </a:r>
            <a:r>
              <a:rPr sz="1200" spc="-10" dirty="0">
                <a:latin typeface="Times New Roman"/>
                <a:cs typeface="Times New Roman"/>
              </a:rPr>
              <a:t>the desire </a:t>
            </a:r>
            <a:r>
              <a:rPr sz="1200" spc="-5" dirty="0">
                <a:latin typeface="Times New Roman"/>
                <a:cs typeface="Times New Roman"/>
              </a:rPr>
              <a:t>to </a:t>
            </a:r>
            <a:r>
              <a:rPr sz="1200" spc="-10" dirty="0">
                <a:latin typeface="Times New Roman"/>
                <a:cs typeface="Times New Roman"/>
              </a:rPr>
              <a:t>populate </a:t>
            </a:r>
            <a:r>
              <a:rPr sz="1200" spc="-5" dirty="0">
                <a:latin typeface="Times New Roman"/>
                <a:cs typeface="Times New Roman"/>
              </a:rPr>
              <a:t>the </a:t>
            </a:r>
            <a:r>
              <a:rPr sz="1200" spc="-10" dirty="0">
                <a:latin typeface="Times New Roman"/>
                <a:cs typeface="Times New Roman"/>
              </a:rPr>
              <a:t>infinite appetites </a:t>
            </a:r>
            <a:r>
              <a:rPr sz="1200" dirty="0">
                <a:latin typeface="Times New Roman"/>
                <a:cs typeface="Times New Roman"/>
              </a:rPr>
              <a:t>of </a:t>
            </a:r>
            <a:r>
              <a:rPr sz="1200" spc="-10" dirty="0">
                <a:latin typeface="Times New Roman"/>
                <a:cs typeface="Times New Roman"/>
              </a:rPr>
              <a:t>inbound marketing  </a:t>
            </a:r>
            <a:r>
              <a:rPr sz="1200" spc="-15" dirty="0">
                <a:latin typeface="Times New Roman"/>
                <a:cs typeface="Times New Roman"/>
              </a:rPr>
              <a:t>channels. </a:t>
            </a:r>
            <a:r>
              <a:rPr sz="1200" spc="-10" dirty="0">
                <a:latin typeface="Times New Roman"/>
                <a:cs typeface="Times New Roman"/>
              </a:rPr>
              <a:t>Social </a:t>
            </a:r>
            <a:r>
              <a:rPr sz="1200" spc="-15" dirty="0">
                <a:latin typeface="Times New Roman"/>
                <a:cs typeface="Times New Roman"/>
              </a:rPr>
              <a:t>networks, </a:t>
            </a:r>
            <a:r>
              <a:rPr sz="1200" spc="-10" dirty="0">
                <a:latin typeface="Times New Roman"/>
                <a:cs typeface="Times New Roman"/>
              </a:rPr>
              <a:t>customer forums, and </a:t>
            </a:r>
            <a:r>
              <a:rPr sz="1200" spc="-5" dirty="0">
                <a:latin typeface="Times New Roman"/>
                <a:cs typeface="Times New Roman"/>
              </a:rPr>
              <a:t>the </a:t>
            </a:r>
            <a:r>
              <a:rPr sz="1200" spc="-15" dirty="0">
                <a:latin typeface="Times New Roman"/>
                <a:cs typeface="Times New Roman"/>
              </a:rPr>
              <a:t>blogosphere </a:t>
            </a:r>
            <a:r>
              <a:rPr sz="1200" spc="-10" dirty="0">
                <a:latin typeface="Times New Roman"/>
                <a:cs typeface="Times New Roman"/>
              </a:rPr>
              <a:t>are examples that drive inbound inquiries </a:t>
            </a:r>
            <a:r>
              <a:rPr sz="1200" dirty="0">
                <a:latin typeface="Times New Roman"/>
                <a:cs typeface="Times New Roman"/>
              </a:rPr>
              <a:t>or  </a:t>
            </a:r>
            <a:r>
              <a:rPr sz="1200" spc="-10" dirty="0">
                <a:latin typeface="Times New Roman"/>
                <a:cs typeface="Times New Roman"/>
              </a:rPr>
              <a:t>actions. However, you need </a:t>
            </a:r>
            <a:r>
              <a:rPr sz="1200" dirty="0">
                <a:latin typeface="Times New Roman"/>
                <a:cs typeface="Times New Roman"/>
              </a:rPr>
              <a:t>to </a:t>
            </a:r>
            <a:r>
              <a:rPr sz="1200" spc="-10" dirty="0">
                <a:latin typeface="Times New Roman"/>
                <a:cs typeface="Times New Roman"/>
              </a:rPr>
              <a:t>create content </a:t>
            </a:r>
            <a:r>
              <a:rPr sz="1200" spc="-5" dirty="0">
                <a:latin typeface="Times New Roman"/>
                <a:cs typeface="Times New Roman"/>
              </a:rPr>
              <a:t>that </a:t>
            </a:r>
            <a:r>
              <a:rPr sz="1200" spc="-10" dirty="0">
                <a:latin typeface="Times New Roman"/>
                <a:cs typeface="Times New Roman"/>
              </a:rPr>
              <a:t>delivers </a:t>
            </a:r>
            <a:r>
              <a:rPr sz="1200" spc="-5" dirty="0">
                <a:latin typeface="Times New Roman"/>
                <a:cs typeface="Times New Roman"/>
              </a:rPr>
              <a:t>the </a:t>
            </a:r>
            <a:r>
              <a:rPr sz="1200" spc="-10" dirty="0">
                <a:latin typeface="Times New Roman"/>
                <a:cs typeface="Times New Roman"/>
              </a:rPr>
              <a:t>right message </a:t>
            </a:r>
            <a:r>
              <a:rPr sz="1200" dirty="0">
                <a:latin typeface="Times New Roman"/>
                <a:cs typeface="Times New Roman"/>
              </a:rPr>
              <a:t>to </a:t>
            </a:r>
            <a:r>
              <a:rPr sz="1200" spc="-5" dirty="0">
                <a:latin typeface="Times New Roman"/>
                <a:cs typeface="Times New Roman"/>
              </a:rPr>
              <a:t>the </a:t>
            </a:r>
            <a:r>
              <a:rPr sz="1200" spc="-10" dirty="0">
                <a:latin typeface="Times New Roman"/>
                <a:cs typeface="Times New Roman"/>
              </a:rPr>
              <a:t>right person </a:t>
            </a:r>
            <a:r>
              <a:rPr sz="1200" spc="-5" dirty="0">
                <a:latin typeface="Times New Roman"/>
                <a:cs typeface="Times New Roman"/>
              </a:rPr>
              <a:t>at the </a:t>
            </a:r>
            <a:r>
              <a:rPr sz="1200" spc="-10" dirty="0">
                <a:latin typeface="Times New Roman"/>
                <a:cs typeface="Times New Roman"/>
              </a:rPr>
              <a:t>right </a:t>
            </a:r>
            <a:r>
              <a:rPr sz="1200" spc="-5" dirty="0">
                <a:latin typeface="Times New Roman"/>
                <a:cs typeface="Times New Roman"/>
              </a:rPr>
              <a:t>time,  </a:t>
            </a:r>
            <a:r>
              <a:rPr sz="1200" spc="-15" dirty="0">
                <a:latin typeface="Times New Roman"/>
                <a:cs typeface="Times New Roman"/>
              </a:rPr>
              <a:t>regardless </a:t>
            </a:r>
            <a:r>
              <a:rPr sz="1200" dirty="0">
                <a:latin typeface="Times New Roman"/>
                <a:cs typeface="Times New Roman"/>
              </a:rPr>
              <a:t>of </a:t>
            </a:r>
            <a:r>
              <a:rPr sz="1200" spc="-5" dirty="0">
                <a:latin typeface="Times New Roman"/>
                <a:cs typeface="Times New Roman"/>
              </a:rPr>
              <a:t>how the </a:t>
            </a:r>
            <a:r>
              <a:rPr sz="1200" spc="-10" dirty="0">
                <a:latin typeface="Times New Roman"/>
                <a:cs typeface="Times New Roman"/>
              </a:rPr>
              <a:t>dialogue gets started. That means content </a:t>
            </a:r>
            <a:r>
              <a:rPr sz="1200" spc="-5" dirty="0">
                <a:latin typeface="Times New Roman"/>
                <a:cs typeface="Times New Roman"/>
              </a:rPr>
              <a:t>is </a:t>
            </a:r>
            <a:r>
              <a:rPr sz="1200" spc="-10" dirty="0">
                <a:latin typeface="Times New Roman"/>
                <a:cs typeface="Times New Roman"/>
              </a:rPr>
              <a:t>equally needed </a:t>
            </a:r>
            <a:r>
              <a:rPr sz="1200" spc="-5" dirty="0">
                <a:latin typeface="Times New Roman"/>
                <a:cs typeface="Times New Roman"/>
              </a:rPr>
              <a:t>to </a:t>
            </a:r>
            <a:r>
              <a:rPr sz="1200" spc="-10" dirty="0">
                <a:latin typeface="Times New Roman"/>
                <a:cs typeface="Times New Roman"/>
              </a:rPr>
              <a:t>meet </a:t>
            </a:r>
            <a:r>
              <a:rPr sz="1200" spc="-5" dirty="0">
                <a:latin typeface="Times New Roman"/>
                <a:cs typeface="Times New Roman"/>
              </a:rPr>
              <a:t>the </a:t>
            </a:r>
            <a:r>
              <a:rPr sz="1200" spc="-10" dirty="0">
                <a:latin typeface="Times New Roman"/>
                <a:cs typeface="Times New Roman"/>
              </a:rPr>
              <a:t>demands of  </a:t>
            </a:r>
            <a:r>
              <a:rPr sz="1200" spc="-15" dirty="0">
                <a:latin typeface="Times New Roman"/>
                <a:cs typeface="Times New Roman"/>
              </a:rPr>
              <a:t>outbound </a:t>
            </a:r>
            <a:r>
              <a:rPr sz="1200" spc="-10" dirty="0">
                <a:latin typeface="Times New Roman"/>
                <a:cs typeface="Times New Roman"/>
              </a:rPr>
              <a:t>marketing </a:t>
            </a:r>
            <a:r>
              <a:rPr sz="1200" spc="-5" dirty="0">
                <a:latin typeface="Times New Roman"/>
                <a:cs typeface="Times New Roman"/>
              </a:rPr>
              <a:t>as </a:t>
            </a:r>
            <a:r>
              <a:rPr sz="1200" spc="-10" dirty="0">
                <a:latin typeface="Times New Roman"/>
                <a:cs typeface="Times New Roman"/>
              </a:rPr>
              <a:t>well. The enormous </a:t>
            </a:r>
            <a:r>
              <a:rPr sz="1200" spc="-15" dirty="0">
                <a:latin typeface="Times New Roman"/>
                <a:cs typeface="Times New Roman"/>
              </a:rPr>
              <a:t>pressure </a:t>
            </a:r>
            <a:r>
              <a:rPr sz="1200" spc="-5" dirty="0">
                <a:latin typeface="Times New Roman"/>
                <a:cs typeface="Times New Roman"/>
              </a:rPr>
              <a:t>to </a:t>
            </a:r>
            <a:r>
              <a:rPr sz="1200" spc="-10" dirty="0">
                <a:latin typeface="Times New Roman"/>
                <a:cs typeface="Times New Roman"/>
              </a:rPr>
              <a:t>create, manage and </a:t>
            </a:r>
            <a:r>
              <a:rPr sz="1200" spc="-15" dirty="0">
                <a:latin typeface="Times New Roman"/>
                <a:cs typeface="Times New Roman"/>
              </a:rPr>
              <a:t>distribute </a:t>
            </a:r>
            <a:r>
              <a:rPr sz="1200" spc="-10" dirty="0">
                <a:latin typeface="Times New Roman"/>
                <a:cs typeface="Times New Roman"/>
              </a:rPr>
              <a:t>content for multiple  marketing activities </a:t>
            </a:r>
            <a:r>
              <a:rPr sz="1200" spc="-15" dirty="0">
                <a:latin typeface="Times New Roman"/>
                <a:cs typeface="Times New Roman"/>
              </a:rPr>
              <a:t>through </a:t>
            </a:r>
            <a:r>
              <a:rPr sz="1200" spc="-10" dirty="0">
                <a:latin typeface="Times New Roman"/>
                <a:cs typeface="Times New Roman"/>
              </a:rPr>
              <a:t>the right </a:t>
            </a:r>
            <a:r>
              <a:rPr sz="1200" spc="-15" dirty="0">
                <a:latin typeface="Times New Roman"/>
                <a:cs typeface="Times New Roman"/>
              </a:rPr>
              <a:t>channels </a:t>
            </a:r>
            <a:r>
              <a:rPr sz="1200" spc="-10" dirty="0">
                <a:latin typeface="Times New Roman"/>
                <a:cs typeface="Times New Roman"/>
              </a:rPr>
              <a:t>will only </a:t>
            </a:r>
            <a:r>
              <a:rPr sz="1200" spc="-15" dirty="0">
                <a:latin typeface="Times New Roman"/>
                <a:cs typeface="Times New Roman"/>
              </a:rPr>
              <a:t>increase ascustomers </a:t>
            </a:r>
            <a:r>
              <a:rPr sz="1200" spc="-10" dirty="0">
                <a:latin typeface="Times New Roman"/>
                <a:cs typeface="Times New Roman"/>
              </a:rPr>
              <a:t>use more digital channels for  </a:t>
            </a:r>
            <a:r>
              <a:rPr sz="1200" spc="-15" dirty="0">
                <a:latin typeface="Times New Roman"/>
                <a:cs typeface="Times New Roman"/>
              </a:rPr>
              <a:t>collaboration, researching </a:t>
            </a:r>
            <a:r>
              <a:rPr sz="1200" spc="-10" dirty="0">
                <a:latin typeface="Times New Roman"/>
                <a:cs typeface="Times New Roman"/>
              </a:rPr>
              <a:t>and acquisition </a:t>
            </a:r>
            <a:r>
              <a:rPr sz="1200" dirty="0">
                <a:latin typeface="Times New Roman"/>
                <a:cs typeface="Times New Roman"/>
              </a:rPr>
              <a:t>of </a:t>
            </a:r>
            <a:r>
              <a:rPr sz="1200" spc="-10" dirty="0">
                <a:latin typeface="Times New Roman"/>
                <a:cs typeface="Times New Roman"/>
              </a:rPr>
              <a:t>products and</a:t>
            </a:r>
            <a:r>
              <a:rPr sz="1200" spc="-135" dirty="0">
                <a:latin typeface="Times New Roman"/>
                <a:cs typeface="Times New Roman"/>
              </a:rPr>
              <a:t> </a:t>
            </a:r>
            <a:r>
              <a:rPr sz="1200" spc="-10" dirty="0">
                <a:latin typeface="Times New Roman"/>
                <a:cs typeface="Times New Roman"/>
              </a:rPr>
              <a:t>services.</a:t>
            </a:r>
            <a:endParaRPr sz="1200">
              <a:latin typeface="Times New Roman"/>
              <a:cs typeface="Times New Roman"/>
            </a:endParaRPr>
          </a:p>
          <a:p>
            <a:pPr marL="12700" marR="42545" algn="just">
              <a:lnSpc>
                <a:spcPts val="1380"/>
              </a:lnSpc>
              <a:spcBef>
                <a:spcPts val="35"/>
              </a:spcBef>
            </a:pPr>
            <a:r>
              <a:rPr sz="1200" spc="-5" dirty="0">
                <a:latin typeface="Times New Roman"/>
                <a:cs typeface="Times New Roman"/>
              </a:rPr>
              <a:t>Top </a:t>
            </a:r>
            <a:r>
              <a:rPr sz="1200" spc="-10" dirty="0">
                <a:latin typeface="Times New Roman"/>
                <a:cs typeface="Times New Roman"/>
              </a:rPr>
              <a:t>priorities for </a:t>
            </a:r>
            <a:r>
              <a:rPr sz="1200" spc="-15" dirty="0">
                <a:latin typeface="Times New Roman"/>
                <a:cs typeface="Times New Roman"/>
              </a:rPr>
              <a:t>increased </a:t>
            </a:r>
            <a:r>
              <a:rPr sz="1200" spc="-10" dirty="0">
                <a:latin typeface="Times New Roman"/>
                <a:cs typeface="Times New Roman"/>
              </a:rPr>
              <a:t>budgets </a:t>
            </a:r>
            <a:r>
              <a:rPr sz="1200" spc="-5" dirty="0">
                <a:latin typeface="Times New Roman"/>
                <a:cs typeface="Times New Roman"/>
              </a:rPr>
              <a:t>in </a:t>
            </a:r>
            <a:r>
              <a:rPr sz="1200" spc="-10" dirty="0">
                <a:latin typeface="Times New Roman"/>
                <a:cs typeface="Times New Roman"/>
              </a:rPr>
              <a:t>2014 </a:t>
            </a:r>
            <a:r>
              <a:rPr sz="1200" spc="-5" dirty="0">
                <a:latin typeface="Times New Roman"/>
                <a:cs typeface="Times New Roman"/>
              </a:rPr>
              <a:t>are </a:t>
            </a:r>
            <a:r>
              <a:rPr sz="1200" spc="-15" dirty="0">
                <a:latin typeface="Times New Roman"/>
                <a:cs typeface="Times New Roman"/>
              </a:rPr>
              <a:t>commerce experiences, </a:t>
            </a:r>
            <a:r>
              <a:rPr sz="1200" spc="-10" dirty="0">
                <a:latin typeface="Times New Roman"/>
                <a:cs typeface="Times New Roman"/>
              </a:rPr>
              <a:t>social and mobile </a:t>
            </a:r>
            <a:r>
              <a:rPr sz="1200" spc="-15" dirty="0">
                <a:latin typeface="Times New Roman"/>
                <a:cs typeface="Times New Roman"/>
              </a:rPr>
              <a:t>marketing, </a:t>
            </a:r>
            <a:r>
              <a:rPr sz="1200" spc="-10" dirty="0">
                <a:latin typeface="Times New Roman"/>
                <a:cs typeface="Times New Roman"/>
              </a:rPr>
              <a:t>and  content creation and management. </a:t>
            </a:r>
            <a:r>
              <a:rPr sz="1200" spc="-5" dirty="0">
                <a:latin typeface="Times New Roman"/>
                <a:cs typeface="Times New Roman"/>
              </a:rPr>
              <a:t>See </a:t>
            </a:r>
            <a:r>
              <a:rPr sz="1200" spc="-10" dirty="0">
                <a:latin typeface="Times New Roman"/>
                <a:cs typeface="Times New Roman"/>
              </a:rPr>
              <a:t>"Digital </a:t>
            </a:r>
            <a:r>
              <a:rPr sz="1200" spc="-15" dirty="0">
                <a:latin typeface="Times New Roman"/>
                <a:cs typeface="Times New Roman"/>
              </a:rPr>
              <a:t>Marketers Escalate </a:t>
            </a:r>
            <a:r>
              <a:rPr sz="1200" spc="-10" dirty="0">
                <a:latin typeface="Times New Roman"/>
                <a:cs typeface="Times New Roman"/>
              </a:rPr>
              <a:t>Investments </a:t>
            </a:r>
            <a:r>
              <a:rPr sz="1200" spc="-5" dirty="0">
                <a:latin typeface="Times New Roman"/>
                <a:cs typeface="Times New Roman"/>
              </a:rPr>
              <a:t>to </a:t>
            </a:r>
            <a:r>
              <a:rPr sz="1200" spc="-15" dirty="0">
                <a:latin typeface="Times New Roman"/>
                <a:cs typeface="Times New Roman"/>
              </a:rPr>
              <a:t>Support </a:t>
            </a:r>
            <a:r>
              <a:rPr sz="1200" spc="-10" dirty="0">
                <a:latin typeface="Times New Roman"/>
                <a:cs typeface="Times New Roman"/>
              </a:rPr>
              <a:t>Commerce  </a:t>
            </a:r>
            <a:r>
              <a:rPr sz="1200" spc="-15" dirty="0">
                <a:latin typeface="Times New Roman"/>
                <a:cs typeface="Times New Roman"/>
              </a:rPr>
              <a:t>Experiences" </a:t>
            </a:r>
            <a:r>
              <a:rPr sz="1200" spc="-5" dirty="0">
                <a:latin typeface="Times New Roman"/>
                <a:cs typeface="Times New Roman"/>
              </a:rPr>
              <a:t>to </a:t>
            </a:r>
            <a:r>
              <a:rPr sz="1200" spc="-10" dirty="0">
                <a:latin typeface="Times New Roman"/>
                <a:cs typeface="Times New Roman"/>
              </a:rPr>
              <a:t>learn why enhancing </a:t>
            </a:r>
            <a:r>
              <a:rPr sz="1200" spc="-15" dirty="0">
                <a:latin typeface="Times New Roman"/>
                <a:cs typeface="Times New Roman"/>
              </a:rPr>
              <a:t>commerce experiences </a:t>
            </a:r>
            <a:r>
              <a:rPr sz="1200" spc="-5" dirty="0">
                <a:latin typeface="Times New Roman"/>
                <a:cs typeface="Times New Roman"/>
              </a:rPr>
              <a:t>is </a:t>
            </a:r>
            <a:r>
              <a:rPr sz="1200" dirty="0">
                <a:latin typeface="Times New Roman"/>
                <a:cs typeface="Times New Roman"/>
              </a:rPr>
              <a:t>a </a:t>
            </a:r>
            <a:r>
              <a:rPr sz="1200" spc="-10" dirty="0">
                <a:latin typeface="Times New Roman"/>
                <a:cs typeface="Times New Roman"/>
              </a:rPr>
              <a:t>business</a:t>
            </a:r>
            <a:r>
              <a:rPr sz="1200" spc="-165" dirty="0">
                <a:latin typeface="Times New Roman"/>
                <a:cs typeface="Times New Roman"/>
              </a:rPr>
              <a:t> </a:t>
            </a:r>
            <a:r>
              <a:rPr sz="1200" spc="-10" dirty="0">
                <a:latin typeface="Times New Roman"/>
                <a:cs typeface="Times New Roman"/>
              </a:rPr>
              <a:t>imperative.</a:t>
            </a:r>
            <a:endParaRPr sz="1200">
              <a:latin typeface="Times New Roman"/>
              <a:cs typeface="Times New Roman"/>
            </a:endParaRPr>
          </a:p>
        </p:txBody>
      </p:sp>
      <p:sp>
        <p:nvSpPr>
          <p:cNvPr id="5" name="object 5"/>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56</a:t>
            </a:fld>
            <a:endParaRP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527431"/>
            <a:ext cx="3972560" cy="208279"/>
          </a:xfrm>
          <a:prstGeom prst="rect">
            <a:avLst/>
          </a:prstGeom>
        </p:spPr>
        <p:txBody>
          <a:bodyPr vert="horz" wrap="square" lIns="0" tIns="12700" rIns="0" bIns="0" rtlCol="0">
            <a:spAutoFit/>
          </a:bodyPr>
          <a:lstStyle/>
          <a:p>
            <a:pPr marL="12700">
              <a:lnSpc>
                <a:spcPct val="100000"/>
              </a:lnSpc>
              <a:spcBef>
                <a:spcPts val="100"/>
              </a:spcBef>
            </a:pPr>
            <a:r>
              <a:rPr sz="1200" spc="-15" dirty="0">
                <a:latin typeface="Times New Roman"/>
                <a:cs typeface="Times New Roman"/>
              </a:rPr>
              <a:t>Figure: </a:t>
            </a:r>
            <a:r>
              <a:rPr sz="1200" spc="-10" dirty="0">
                <a:latin typeface="Times New Roman"/>
                <a:cs typeface="Times New Roman"/>
              </a:rPr>
              <a:t>How </a:t>
            </a:r>
            <a:r>
              <a:rPr sz="1200" spc="-15" dirty="0">
                <a:latin typeface="Times New Roman"/>
                <a:cs typeface="Times New Roman"/>
              </a:rPr>
              <a:t>Marketers </a:t>
            </a:r>
            <a:r>
              <a:rPr sz="1200" spc="-10" dirty="0">
                <a:latin typeface="Times New Roman"/>
                <a:cs typeface="Times New Roman"/>
              </a:rPr>
              <a:t>Allocate Their Digital </a:t>
            </a:r>
            <a:r>
              <a:rPr sz="1200" spc="-15" dirty="0">
                <a:latin typeface="Times New Roman"/>
                <a:cs typeface="Times New Roman"/>
              </a:rPr>
              <a:t>Marketing</a:t>
            </a:r>
            <a:r>
              <a:rPr sz="1200" spc="-80" dirty="0">
                <a:latin typeface="Times New Roman"/>
                <a:cs typeface="Times New Roman"/>
              </a:rPr>
              <a:t> </a:t>
            </a:r>
            <a:r>
              <a:rPr sz="1200" spc="-10" dirty="0">
                <a:latin typeface="Times New Roman"/>
                <a:cs typeface="Times New Roman"/>
              </a:rPr>
              <a:t>Budgets</a:t>
            </a:r>
            <a:endParaRPr sz="1200">
              <a:latin typeface="Times New Roman"/>
              <a:cs typeface="Times New Roman"/>
            </a:endParaRPr>
          </a:p>
        </p:txBody>
      </p:sp>
      <p:sp>
        <p:nvSpPr>
          <p:cNvPr id="3" name="object 3"/>
          <p:cNvSpPr/>
          <p:nvPr/>
        </p:nvSpPr>
        <p:spPr>
          <a:xfrm>
            <a:off x="564982" y="813816"/>
            <a:ext cx="5088009" cy="4210811"/>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28319" y="4919598"/>
            <a:ext cx="6714490" cy="4686300"/>
          </a:xfrm>
          <a:prstGeom prst="rect">
            <a:avLst/>
          </a:prstGeom>
        </p:spPr>
        <p:txBody>
          <a:bodyPr vert="horz" wrap="square" lIns="0" tIns="13335" rIns="0" bIns="0" rtlCol="0">
            <a:spAutoFit/>
          </a:bodyPr>
          <a:lstStyle/>
          <a:p>
            <a:pPr marL="469265" marR="12065" indent="-228600" algn="just">
              <a:lnSpc>
                <a:spcPct val="143800"/>
              </a:lnSpc>
              <a:spcBef>
                <a:spcPts val="105"/>
              </a:spcBef>
              <a:buFont typeface="Wingdings"/>
              <a:buChar char=""/>
              <a:tabLst>
                <a:tab pos="469900" algn="l"/>
              </a:tabLst>
            </a:pPr>
            <a:r>
              <a:rPr sz="1200" spc="-10" dirty="0">
                <a:solidFill>
                  <a:srgbClr val="333333"/>
                </a:solidFill>
                <a:latin typeface="Times New Roman"/>
                <a:cs typeface="Times New Roman"/>
              </a:rPr>
              <a:t>Data was gathered from responses </a:t>
            </a:r>
            <a:r>
              <a:rPr sz="1200" spc="-5" dirty="0">
                <a:solidFill>
                  <a:srgbClr val="333333"/>
                </a:solidFill>
                <a:latin typeface="Times New Roman"/>
                <a:cs typeface="Times New Roman"/>
              </a:rPr>
              <a:t>to </a:t>
            </a:r>
            <a:r>
              <a:rPr sz="1200" spc="-10" dirty="0">
                <a:solidFill>
                  <a:srgbClr val="333333"/>
                </a:solidFill>
                <a:latin typeface="Times New Roman"/>
                <a:cs typeface="Times New Roman"/>
              </a:rPr>
              <a:t>the following question: How much </a:t>
            </a:r>
            <a:r>
              <a:rPr sz="1200" dirty="0">
                <a:solidFill>
                  <a:srgbClr val="333333"/>
                </a:solidFill>
                <a:latin typeface="Times New Roman"/>
                <a:cs typeface="Times New Roman"/>
              </a:rPr>
              <a:t>of </a:t>
            </a:r>
            <a:r>
              <a:rPr sz="1200" spc="-5" dirty="0">
                <a:solidFill>
                  <a:srgbClr val="333333"/>
                </a:solidFill>
                <a:latin typeface="Times New Roman"/>
                <a:cs typeface="Times New Roman"/>
              </a:rPr>
              <a:t>the </a:t>
            </a:r>
            <a:r>
              <a:rPr sz="1200" spc="-10" dirty="0">
                <a:solidFill>
                  <a:srgbClr val="333333"/>
                </a:solidFill>
                <a:latin typeface="Times New Roman"/>
                <a:cs typeface="Times New Roman"/>
              </a:rPr>
              <a:t>2014 digital marketing  expense budget </a:t>
            </a:r>
            <a:r>
              <a:rPr sz="1200" spc="-5" dirty="0">
                <a:solidFill>
                  <a:srgbClr val="333333"/>
                </a:solidFill>
                <a:latin typeface="Times New Roman"/>
                <a:cs typeface="Times New Roman"/>
              </a:rPr>
              <a:t>is </a:t>
            </a:r>
            <a:r>
              <a:rPr sz="1200" spc="-10" dirty="0">
                <a:solidFill>
                  <a:srgbClr val="333333"/>
                </a:solidFill>
                <a:latin typeface="Times New Roman"/>
                <a:cs typeface="Times New Roman"/>
              </a:rPr>
              <a:t>your </a:t>
            </a:r>
            <a:r>
              <a:rPr sz="1200" spc="-15" dirty="0">
                <a:solidFill>
                  <a:srgbClr val="333333"/>
                </a:solidFill>
                <a:latin typeface="Times New Roman"/>
                <a:cs typeface="Times New Roman"/>
              </a:rPr>
              <a:t>organization spending </a:t>
            </a:r>
            <a:r>
              <a:rPr sz="1200" spc="-10" dirty="0">
                <a:solidFill>
                  <a:srgbClr val="333333"/>
                </a:solidFill>
                <a:latin typeface="Times New Roman"/>
                <a:cs typeface="Times New Roman"/>
              </a:rPr>
              <a:t>on each </a:t>
            </a:r>
            <a:r>
              <a:rPr sz="1200" dirty="0">
                <a:solidFill>
                  <a:srgbClr val="333333"/>
                </a:solidFill>
                <a:latin typeface="Times New Roman"/>
                <a:cs typeface="Times New Roman"/>
              </a:rPr>
              <a:t>of </a:t>
            </a:r>
            <a:r>
              <a:rPr sz="1200" spc="-10" dirty="0">
                <a:solidFill>
                  <a:srgbClr val="333333"/>
                </a:solidFill>
                <a:latin typeface="Times New Roman"/>
                <a:cs typeface="Times New Roman"/>
              </a:rPr>
              <a:t>the activities listed? This includes personnel  costs, </a:t>
            </a:r>
            <a:r>
              <a:rPr sz="1200" spc="-15" dirty="0">
                <a:solidFill>
                  <a:srgbClr val="333333"/>
                </a:solidFill>
                <a:latin typeface="Times New Roman"/>
                <a:cs typeface="Times New Roman"/>
              </a:rPr>
              <a:t>software </a:t>
            </a:r>
            <a:r>
              <a:rPr sz="1200" spc="-10" dirty="0">
                <a:solidFill>
                  <a:srgbClr val="333333"/>
                </a:solidFill>
                <a:latin typeface="Times New Roman"/>
                <a:cs typeface="Times New Roman"/>
              </a:rPr>
              <a:t>and externally </a:t>
            </a:r>
            <a:r>
              <a:rPr sz="1200" spc="-15" dirty="0">
                <a:solidFill>
                  <a:srgbClr val="333333"/>
                </a:solidFill>
                <a:latin typeface="Times New Roman"/>
                <a:cs typeface="Times New Roman"/>
              </a:rPr>
              <a:t>purchased</a:t>
            </a:r>
            <a:r>
              <a:rPr sz="1200" spc="-90" dirty="0">
                <a:solidFill>
                  <a:srgbClr val="333333"/>
                </a:solidFill>
                <a:latin typeface="Times New Roman"/>
                <a:cs typeface="Times New Roman"/>
              </a:rPr>
              <a:t> </a:t>
            </a:r>
            <a:r>
              <a:rPr sz="1200" spc="-10" dirty="0">
                <a:solidFill>
                  <a:srgbClr val="333333"/>
                </a:solidFill>
                <a:latin typeface="Times New Roman"/>
                <a:cs typeface="Times New Roman"/>
              </a:rPr>
              <a:t>services.</a:t>
            </a:r>
            <a:endParaRPr sz="12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050">
              <a:latin typeface="Times New Roman"/>
              <a:cs typeface="Times New Roman"/>
            </a:endParaRPr>
          </a:p>
          <a:p>
            <a:pPr marL="12700" algn="just">
              <a:lnSpc>
                <a:spcPct val="100000"/>
              </a:lnSpc>
            </a:pPr>
            <a:r>
              <a:rPr sz="1200" spc="-10" dirty="0">
                <a:latin typeface="Times New Roman"/>
                <a:cs typeface="Times New Roman"/>
              </a:rPr>
              <a:t>48. </a:t>
            </a:r>
            <a:r>
              <a:rPr sz="1200" spc="-5" dirty="0">
                <a:latin typeface="Times New Roman"/>
                <a:cs typeface="Times New Roman"/>
              </a:rPr>
              <a:t>41% </a:t>
            </a:r>
            <a:r>
              <a:rPr sz="1200" spc="-10" dirty="0">
                <a:latin typeface="Times New Roman"/>
                <a:cs typeface="Times New Roman"/>
              </a:rPr>
              <a:t>of </a:t>
            </a:r>
            <a:r>
              <a:rPr sz="1200" spc="-15" dirty="0">
                <a:latin typeface="Times New Roman"/>
                <a:cs typeface="Times New Roman"/>
              </a:rPr>
              <a:t>Marketers </a:t>
            </a:r>
            <a:r>
              <a:rPr sz="1200" spc="-5" dirty="0">
                <a:latin typeface="Times New Roman"/>
                <a:cs typeface="Times New Roman"/>
              </a:rPr>
              <a:t>Say </a:t>
            </a:r>
            <a:r>
              <a:rPr sz="1200" spc="-10" dirty="0">
                <a:latin typeface="Times New Roman"/>
                <a:cs typeface="Times New Roman"/>
              </a:rPr>
              <a:t>That Savings from Digital </a:t>
            </a:r>
            <a:r>
              <a:rPr sz="1200" spc="-15" dirty="0">
                <a:latin typeface="Times New Roman"/>
                <a:cs typeface="Times New Roman"/>
              </a:rPr>
              <a:t>Marketing </a:t>
            </a:r>
            <a:r>
              <a:rPr sz="1200" spc="-10" dirty="0">
                <a:latin typeface="Times New Roman"/>
                <a:cs typeface="Times New Roman"/>
              </a:rPr>
              <a:t>Are</a:t>
            </a:r>
            <a:r>
              <a:rPr sz="1200" spc="-165" dirty="0">
                <a:latin typeface="Times New Roman"/>
                <a:cs typeface="Times New Roman"/>
              </a:rPr>
              <a:t> </a:t>
            </a:r>
            <a:r>
              <a:rPr sz="1200" spc="-15" dirty="0">
                <a:latin typeface="Times New Roman"/>
                <a:cs typeface="Times New Roman"/>
              </a:rPr>
              <a:t>Reinvested.</a:t>
            </a:r>
            <a:endParaRPr sz="1200">
              <a:latin typeface="Times New Roman"/>
              <a:cs typeface="Times New Roman"/>
            </a:endParaRPr>
          </a:p>
          <a:p>
            <a:pPr marL="12700" marR="7620" algn="just">
              <a:lnSpc>
                <a:spcPct val="143700"/>
              </a:lnSpc>
              <a:spcBef>
                <a:spcPts val="10"/>
              </a:spcBef>
            </a:pPr>
            <a:r>
              <a:rPr sz="1200" spc="-5" dirty="0">
                <a:latin typeface="Times New Roman"/>
                <a:cs typeface="Times New Roman"/>
              </a:rPr>
              <a:t>We </a:t>
            </a:r>
            <a:r>
              <a:rPr sz="1200" spc="-10" dirty="0">
                <a:latin typeface="Times New Roman"/>
                <a:cs typeface="Times New Roman"/>
              </a:rPr>
              <a:t>asked marketers </a:t>
            </a:r>
            <a:r>
              <a:rPr sz="1200" spc="-5" dirty="0">
                <a:latin typeface="Times New Roman"/>
                <a:cs typeface="Times New Roman"/>
              </a:rPr>
              <a:t>to </a:t>
            </a:r>
            <a:r>
              <a:rPr sz="1200" spc="-10" dirty="0">
                <a:latin typeface="Times New Roman"/>
                <a:cs typeface="Times New Roman"/>
              </a:rPr>
              <a:t>identify </a:t>
            </a:r>
            <a:r>
              <a:rPr sz="1200" spc="-5" dirty="0">
                <a:latin typeface="Times New Roman"/>
                <a:cs typeface="Times New Roman"/>
              </a:rPr>
              <a:t>how </a:t>
            </a:r>
            <a:r>
              <a:rPr sz="1200" spc="-10" dirty="0">
                <a:latin typeface="Times New Roman"/>
                <a:cs typeface="Times New Roman"/>
              </a:rPr>
              <a:t>they're funding their digital marketing activities. </a:t>
            </a:r>
            <a:r>
              <a:rPr sz="1200" spc="-5" dirty="0">
                <a:latin typeface="Times New Roman"/>
                <a:cs typeface="Times New Roman"/>
              </a:rPr>
              <a:t>We </a:t>
            </a:r>
            <a:r>
              <a:rPr sz="1200" spc="-10" dirty="0">
                <a:latin typeface="Times New Roman"/>
                <a:cs typeface="Times New Roman"/>
              </a:rPr>
              <a:t>found that digital  </a:t>
            </a:r>
            <a:r>
              <a:rPr sz="1200" spc="-15" dirty="0">
                <a:latin typeface="Times New Roman"/>
                <a:cs typeface="Times New Roman"/>
              </a:rPr>
              <a:t>marketing's effectiveness </a:t>
            </a:r>
            <a:r>
              <a:rPr sz="1200" spc="-10" dirty="0">
                <a:latin typeface="Times New Roman"/>
                <a:cs typeface="Times New Roman"/>
              </a:rPr>
              <a:t>helps stretch digital marketing </a:t>
            </a:r>
            <a:r>
              <a:rPr sz="1200" spc="-15" dirty="0">
                <a:latin typeface="Times New Roman"/>
                <a:cs typeface="Times New Roman"/>
              </a:rPr>
              <a:t>budgets. </a:t>
            </a:r>
            <a:r>
              <a:rPr sz="1200" spc="-10" dirty="0">
                <a:latin typeface="Times New Roman"/>
                <a:cs typeface="Times New Roman"/>
              </a:rPr>
              <a:t>Below Figure shows that </a:t>
            </a:r>
            <a:r>
              <a:rPr sz="1200" spc="-5" dirty="0">
                <a:latin typeface="Times New Roman"/>
                <a:cs typeface="Times New Roman"/>
              </a:rPr>
              <a:t>two in </a:t>
            </a:r>
            <a:r>
              <a:rPr sz="1200" spc="-10" dirty="0">
                <a:latin typeface="Times New Roman"/>
                <a:cs typeface="Times New Roman"/>
              </a:rPr>
              <a:t>five  marketers </a:t>
            </a:r>
            <a:r>
              <a:rPr sz="1200" spc="-5" dirty="0">
                <a:latin typeface="Times New Roman"/>
                <a:cs typeface="Times New Roman"/>
              </a:rPr>
              <a:t>are </a:t>
            </a:r>
            <a:r>
              <a:rPr sz="1200" spc="-10" dirty="0">
                <a:latin typeface="Times New Roman"/>
                <a:cs typeface="Times New Roman"/>
              </a:rPr>
              <a:t>realizing </a:t>
            </a:r>
            <a:r>
              <a:rPr sz="1200" spc="-15" dirty="0">
                <a:latin typeface="Times New Roman"/>
                <a:cs typeface="Times New Roman"/>
              </a:rPr>
              <a:t>savings </a:t>
            </a:r>
            <a:r>
              <a:rPr sz="1200" spc="-10" dirty="0">
                <a:latin typeface="Times New Roman"/>
                <a:cs typeface="Times New Roman"/>
              </a:rPr>
              <a:t>from digital marketing compared with </a:t>
            </a:r>
            <a:r>
              <a:rPr sz="1200" spc="-15" dirty="0">
                <a:latin typeface="Times New Roman"/>
                <a:cs typeface="Times New Roman"/>
              </a:rPr>
              <a:t>traditional </a:t>
            </a:r>
            <a:r>
              <a:rPr sz="1200" spc="-10" dirty="0">
                <a:latin typeface="Times New Roman"/>
                <a:cs typeface="Times New Roman"/>
              </a:rPr>
              <a:t>techniques. And</a:t>
            </a:r>
            <a:r>
              <a:rPr sz="1200" spc="-195" dirty="0">
                <a:latin typeface="Times New Roman"/>
                <a:cs typeface="Times New Roman"/>
              </a:rPr>
              <a:t> </a:t>
            </a:r>
            <a:r>
              <a:rPr sz="1200" spc="-15" dirty="0">
                <a:latin typeface="Times New Roman"/>
                <a:cs typeface="Times New Roman"/>
              </a:rPr>
              <a:t>they're</a:t>
            </a:r>
            <a:endParaRPr sz="1200">
              <a:latin typeface="Times New Roman"/>
              <a:cs typeface="Times New Roman"/>
            </a:endParaRPr>
          </a:p>
          <a:p>
            <a:pPr>
              <a:lnSpc>
                <a:spcPct val="100000"/>
              </a:lnSpc>
              <a:spcBef>
                <a:spcPts val="5"/>
              </a:spcBef>
            </a:pPr>
            <a:endParaRPr sz="1800">
              <a:latin typeface="Times New Roman"/>
              <a:cs typeface="Times New Roman"/>
            </a:endParaRPr>
          </a:p>
          <a:p>
            <a:pPr marL="12700" marR="5080" algn="just">
              <a:lnSpc>
                <a:spcPct val="143300"/>
              </a:lnSpc>
            </a:pPr>
            <a:r>
              <a:rPr sz="1200" spc="-10" dirty="0">
                <a:latin typeface="Times New Roman"/>
                <a:cs typeface="Times New Roman"/>
              </a:rPr>
              <a:t>taking that money and reinvesting </a:t>
            </a:r>
            <a:r>
              <a:rPr sz="1200" spc="-5" dirty="0">
                <a:latin typeface="Times New Roman"/>
                <a:cs typeface="Times New Roman"/>
              </a:rPr>
              <a:t>it into </a:t>
            </a:r>
            <a:r>
              <a:rPr sz="1200" spc="-10" dirty="0">
                <a:latin typeface="Times New Roman"/>
                <a:cs typeface="Times New Roman"/>
              </a:rPr>
              <a:t>more digital </a:t>
            </a:r>
            <a:r>
              <a:rPr sz="1200" spc="-15" dirty="0">
                <a:latin typeface="Times New Roman"/>
                <a:cs typeface="Times New Roman"/>
              </a:rPr>
              <a:t>marketing. </a:t>
            </a:r>
            <a:r>
              <a:rPr sz="1200" spc="-10" dirty="0">
                <a:latin typeface="Times New Roman"/>
                <a:cs typeface="Times New Roman"/>
              </a:rPr>
              <a:t>Fifty-nine percent of </a:t>
            </a:r>
            <a:r>
              <a:rPr sz="1200" spc="-5" dirty="0">
                <a:latin typeface="Times New Roman"/>
                <a:cs typeface="Times New Roman"/>
              </a:rPr>
              <a:t>the </a:t>
            </a:r>
            <a:r>
              <a:rPr sz="1200" spc="-10" dirty="0">
                <a:latin typeface="Times New Roman"/>
                <a:cs typeface="Times New Roman"/>
              </a:rPr>
              <a:t>marketers </a:t>
            </a:r>
            <a:r>
              <a:rPr sz="1200" spc="-5" dirty="0">
                <a:latin typeface="Times New Roman"/>
                <a:cs typeface="Times New Roman"/>
              </a:rPr>
              <a:t>in </a:t>
            </a:r>
            <a:r>
              <a:rPr sz="1200" spc="-10" dirty="0">
                <a:latin typeface="Times New Roman"/>
                <a:cs typeface="Times New Roman"/>
              </a:rPr>
              <a:t>retail  </a:t>
            </a:r>
            <a:r>
              <a:rPr sz="1200" spc="-15" dirty="0">
                <a:latin typeface="Times New Roman"/>
                <a:cs typeface="Times New Roman"/>
              </a:rPr>
              <a:t>organizations </a:t>
            </a:r>
            <a:r>
              <a:rPr sz="1200" spc="-10" dirty="0">
                <a:latin typeface="Times New Roman"/>
                <a:cs typeface="Times New Roman"/>
              </a:rPr>
              <a:t>report that </a:t>
            </a:r>
            <a:r>
              <a:rPr sz="1200" spc="-5" dirty="0">
                <a:latin typeface="Times New Roman"/>
                <a:cs typeface="Times New Roman"/>
              </a:rPr>
              <a:t>this is </a:t>
            </a:r>
            <a:r>
              <a:rPr sz="1200" spc="-15" dirty="0">
                <a:latin typeface="Times New Roman"/>
                <a:cs typeface="Times New Roman"/>
              </a:rPr>
              <a:t>happening </a:t>
            </a:r>
            <a:r>
              <a:rPr sz="1200" spc="-10" dirty="0">
                <a:latin typeface="Times New Roman"/>
                <a:cs typeface="Times New Roman"/>
              </a:rPr>
              <a:t>compared with only 28% </a:t>
            </a:r>
            <a:r>
              <a:rPr sz="1200" spc="-5" dirty="0">
                <a:latin typeface="Times New Roman"/>
                <a:cs typeface="Times New Roman"/>
              </a:rPr>
              <a:t>in</a:t>
            </a:r>
            <a:r>
              <a:rPr sz="1200" spc="-165" dirty="0">
                <a:latin typeface="Times New Roman"/>
                <a:cs typeface="Times New Roman"/>
              </a:rPr>
              <a:t> </a:t>
            </a:r>
            <a:r>
              <a:rPr sz="1200" spc="-15" dirty="0">
                <a:latin typeface="Times New Roman"/>
                <a:cs typeface="Times New Roman"/>
              </a:rPr>
              <a:t>manufacturing.</a:t>
            </a:r>
            <a:endParaRPr sz="1200">
              <a:latin typeface="Times New Roman"/>
              <a:cs typeface="Times New Roman"/>
            </a:endParaRPr>
          </a:p>
          <a:p>
            <a:pPr marL="12700" marR="5715" algn="just">
              <a:lnSpc>
                <a:spcPct val="143800"/>
              </a:lnSpc>
              <a:spcBef>
                <a:spcPts val="5"/>
              </a:spcBef>
            </a:pPr>
            <a:r>
              <a:rPr sz="1200" spc="-10" dirty="0">
                <a:latin typeface="Times New Roman"/>
                <a:cs typeface="Times New Roman"/>
              </a:rPr>
              <a:t>On average, 28% of marketers say they've reduced their </a:t>
            </a:r>
            <a:r>
              <a:rPr sz="1200" spc="-15" dirty="0">
                <a:latin typeface="Times New Roman"/>
                <a:cs typeface="Times New Roman"/>
              </a:rPr>
              <a:t>traditional </a:t>
            </a:r>
            <a:r>
              <a:rPr sz="1200" spc="-10" dirty="0">
                <a:latin typeface="Times New Roman"/>
                <a:cs typeface="Times New Roman"/>
              </a:rPr>
              <a:t>advertising budget </a:t>
            </a:r>
            <a:r>
              <a:rPr sz="1200" spc="-5" dirty="0">
                <a:latin typeface="Times New Roman"/>
                <a:cs typeface="Times New Roman"/>
              </a:rPr>
              <a:t>to </a:t>
            </a:r>
            <a:r>
              <a:rPr sz="1200" spc="-10" dirty="0">
                <a:latin typeface="Times New Roman"/>
                <a:cs typeface="Times New Roman"/>
              </a:rPr>
              <a:t>fund digital marketing  activities. Thirty-four percent </a:t>
            </a:r>
            <a:r>
              <a:rPr sz="1200" dirty="0">
                <a:latin typeface="Times New Roman"/>
                <a:cs typeface="Times New Roman"/>
              </a:rPr>
              <a:t>of </a:t>
            </a:r>
            <a:r>
              <a:rPr sz="1200" spc="-5" dirty="0">
                <a:latin typeface="Times New Roman"/>
                <a:cs typeface="Times New Roman"/>
              </a:rPr>
              <a:t>the </a:t>
            </a:r>
            <a:r>
              <a:rPr sz="1200" spc="-10" dirty="0">
                <a:latin typeface="Times New Roman"/>
                <a:cs typeface="Times New Roman"/>
              </a:rPr>
              <a:t>marketers </a:t>
            </a:r>
            <a:r>
              <a:rPr sz="1200" spc="-5" dirty="0">
                <a:latin typeface="Times New Roman"/>
                <a:cs typeface="Times New Roman"/>
              </a:rPr>
              <a:t>at </a:t>
            </a:r>
            <a:r>
              <a:rPr sz="1200" spc="-15" dirty="0">
                <a:latin typeface="Times New Roman"/>
                <a:cs typeface="Times New Roman"/>
              </a:rPr>
              <a:t>high-tech </a:t>
            </a:r>
            <a:r>
              <a:rPr sz="1200" spc="-10" dirty="0">
                <a:latin typeface="Times New Roman"/>
                <a:cs typeface="Times New Roman"/>
              </a:rPr>
              <a:t>companies are more likely </a:t>
            </a:r>
            <a:r>
              <a:rPr sz="1200" spc="-5" dirty="0">
                <a:latin typeface="Times New Roman"/>
                <a:cs typeface="Times New Roman"/>
              </a:rPr>
              <a:t>to </a:t>
            </a:r>
            <a:r>
              <a:rPr sz="1200" spc="-10" dirty="0">
                <a:latin typeface="Times New Roman"/>
                <a:cs typeface="Times New Roman"/>
              </a:rPr>
              <a:t>take this approach  </a:t>
            </a:r>
            <a:r>
              <a:rPr sz="1200" spc="-15" dirty="0">
                <a:latin typeface="Times New Roman"/>
                <a:cs typeface="Times New Roman"/>
              </a:rPr>
              <a:t>compared</a:t>
            </a:r>
            <a:r>
              <a:rPr sz="1200" spc="-30" dirty="0">
                <a:latin typeface="Times New Roman"/>
                <a:cs typeface="Times New Roman"/>
              </a:rPr>
              <a:t> </a:t>
            </a:r>
            <a:r>
              <a:rPr sz="1200" spc="-10" dirty="0">
                <a:latin typeface="Times New Roman"/>
                <a:cs typeface="Times New Roman"/>
              </a:rPr>
              <a:t>with</a:t>
            </a:r>
            <a:r>
              <a:rPr sz="1200" spc="-25" dirty="0">
                <a:latin typeface="Times New Roman"/>
                <a:cs typeface="Times New Roman"/>
              </a:rPr>
              <a:t> </a:t>
            </a:r>
            <a:r>
              <a:rPr sz="1200" spc="-10" dirty="0">
                <a:latin typeface="Times New Roman"/>
                <a:cs typeface="Times New Roman"/>
              </a:rPr>
              <a:t>only</a:t>
            </a:r>
            <a:r>
              <a:rPr sz="1200" spc="-25" dirty="0">
                <a:latin typeface="Times New Roman"/>
                <a:cs typeface="Times New Roman"/>
              </a:rPr>
              <a:t> </a:t>
            </a:r>
            <a:r>
              <a:rPr sz="1200" spc="-5" dirty="0">
                <a:latin typeface="Times New Roman"/>
                <a:cs typeface="Times New Roman"/>
              </a:rPr>
              <a:t>19%</a:t>
            </a:r>
            <a:r>
              <a:rPr sz="1200" spc="-30" dirty="0">
                <a:latin typeface="Times New Roman"/>
                <a:cs typeface="Times New Roman"/>
              </a:rPr>
              <a:t> </a:t>
            </a:r>
            <a:r>
              <a:rPr sz="1200" dirty="0">
                <a:latin typeface="Times New Roman"/>
                <a:cs typeface="Times New Roman"/>
              </a:rPr>
              <a:t>of</a:t>
            </a:r>
            <a:r>
              <a:rPr sz="1200" spc="-30" dirty="0">
                <a:latin typeface="Times New Roman"/>
                <a:cs typeface="Times New Roman"/>
              </a:rPr>
              <a:t> </a:t>
            </a:r>
            <a:r>
              <a:rPr sz="1200" spc="-5" dirty="0">
                <a:latin typeface="Times New Roman"/>
                <a:cs typeface="Times New Roman"/>
              </a:rPr>
              <a:t>the</a:t>
            </a:r>
            <a:r>
              <a:rPr sz="1200" spc="-30" dirty="0">
                <a:latin typeface="Times New Roman"/>
                <a:cs typeface="Times New Roman"/>
              </a:rPr>
              <a:t> </a:t>
            </a:r>
            <a:r>
              <a:rPr sz="1200" spc="-10" dirty="0">
                <a:latin typeface="Times New Roman"/>
                <a:cs typeface="Times New Roman"/>
              </a:rPr>
              <a:t>marketers</a:t>
            </a:r>
            <a:r>
              <a:rPr sz="1200" spc="-25" dirty="0">
                <a:latin typeface="Times New Roman"/>
                <a:cs typeface="Times New Roman"/>
              </a:rPr>
              <a:t> </a:t>
            </a:r>
            <a:r>
              <a:rPr sz="1200" spc="-5" dirty="0">
                <a:latin typeface="Times New Roman"/>
                <a:cs typeface="Times New Roman"/>
              </a:rPr>
              <a:t>at</a:t>
            </a:r>
            <a:r>
              <a:rPr sz="1200" spc="-35" dirty="0">
                <a:latin typeface="Times New Roman"/>
                <a:cs typeface="Times New Roman"/>
              </a:rPr>
              <a:t> </a:t>
            </a:r>
            <a:r>
              <a:rPr sz="1200" spc="-10" dirty="0">
                <a:latin typeface="Times New Roman"/>
                <a:cs typeface="Times New Roman"/>
              </a:rPr>
              <a:t>financial</a:t>
            </a:r>
            <a:r>
              <a:rPr sz="1200" spc="-25" dirty="0">
                <a:latin typeface="Times New Roman"/>
                <a:cs typeface="Times New Roman"/>
              </a:rPr>
              <a:t> </a:t>
            </a:r>
            <a:r>
              <a:rPr sz="1200" spc="-10" dirty="0">
                <a:latin typeface="Times New Roman"/>
                <a:cs typeface="Times New Roman"/>
              </a:rPr>
              <a:t>services</a:t>
            </a:r>
            <a:r>
              <a:rPr sz="1200" spc="-25" dirty="0">
                <a:latin typeface="Times New Roman"/>
                <a:cs typeface="Times New Roman"/>
              </a:rPr>
              <a:t> </a:t>
            </a:r>
            <a:r>
              <a:rPr sz="1200" spc="-10" dirty="0">
                <a:latin typeface="Times New Roman"/>
                <a:cs typeface="Times New Roman"/>
              </a:rPr>
              <a:t>and</a:t>
            </a:r>
            <a:r>
              <a:rPr sz="1200" spc="-40" dirty="0">
                <a:latin typeface="Times New Roman"/>
                <a:cs typeface="Times New Roman"/>
              </a:rPr>
              <a:t> </a:t>
            </a:r>
            <a:r>
              <a:rPr sz="1200" spc="-10" dirty="0">
                <a:latin typeface="Times New Roman"/>
                <a:cs typeface="Times New Roman"/>
              </a:rPr>
              <a:t>insurance</a:t>
            </a:r>
            <a:r>
              <a:rPr sz="1200" spc="-30" dirty="0">
                <a:latin typeface="Times New Roman"/>
                <a:cs typeface="Times New Roman"/>
              </a:rPr>
              <a:t> </a:t>
            </a:r>
            <a:r>
              <a:rPr sz="1200" spc="-10" dirty="0">
                <a:latin typeface="Times New Roman"/>
                <a:cs typeface="Times New Roman"/>
              </a:rPr>
              <a:t>firms.</a:t>
            </a:r>
            <a:endParaRPr sz="1200">
              <a:latin typeface="Times New Roman"/>
              <a:cs typeface="Times New Roman"/>
            </a:endParaRPr>
          </a:p>
          <a:p>
            <a:pPr marL="12700" algn="just">
              <a:lnSpc>
                <a:spcPct val="100000"/>
              </a:lnSpc>
              <a:spcBef>
                <a:spcPts val="625"/>
              </a:spcBef>
            </a:pPr>
            <a:r>
              <a:rPr sz="1200" spc="-15" dirty="0">
                <a:latin typeface="Times New Roman"/>
                <a:cs typeface="Times New Roman"/>
              </a:rPr>
              <a:t>Reinvesting</a:t>
            </a:r>
            <a:r>
              <a:rPr sz="1200" spc="130" dirty="0">
                <a:latin typeface="Times New Roman"/>
                <a:cs typeface="Times New Roman"/>
              </a:rPr>
              <a:t> </a:t>
            </a:r>
            <a:r>
              <a:rPr sz="1200" spc="-15" dirty="0">
                <a:latin typeface="Times New Roman"/>
                <a:cs typeface="Times New Roman"/>
              </a:rPr>
              <a:t>savings</a:t>
            </a:r>
            <a:r>
              <a:rPr sz="1200" spc="145" dirty="0">
                <a:latin typeface="Times New Roman"/>
                <a:cs typeface="Times New Roman"/>
              </a:rPr>
              <a:t> </a:t>
            </a:r>
            <a:r>
              <a:rPr sz="1200" spc="-10" dirty="0">
                <a:latin typeface="Times New Roman"/>
                <a:cs typeface="Times New Roman"/>
              </a:rPr>
              <a:t>into</a:t>
            </a:r>
            <a:r>
              <a:rPr sz="1200" spc="135" dirty="0">
                <a:latin typeface="Times New Roman"/>
                <a:cs typeface="Times New Roman"/>
              </a:rPr>
              <a:t> </a:t>
            </a:r>
            <a:r>
              <a:rPr sz="1200" spc="-10" dirty="0">
                <a:latin typeface="Times New Roman"/>
                <a:cs typeface="Times New Roman"/>
              </a:rPr>
              <a:t>digital</a:t>
            </a:r>
            <a:r>
              <a:rPr sz="1200" spc="130" dirty="0">
                <a:latin typeface="Times New Roman"/>
                <a:cs typeface="Times New Roman"/>
              </a:rPr>
              <a:t> </a:t>
            </a:r>
            <a:r>
              <a:rPr sz="1200" spc="-10" dirty="0">
                <a:latin typeface="Times New Roman"/>
                <a:cs typeface="Times New Roman"/>
              </a:rPr>
              <a:t>marketing</a:t>
            </a:r>
            <a:r>
              <a:rPr sz="1200" spc="130" dirty="0">
                <a:latin typeface="Times New Roman"/>
                <a:cs typeface="Times New Roman"/>
              </a:rPr>
              <a:t> </a:t>
            </a:r>
            <a:r>
              <a:rPr sz="1200" spc="-10" dirty="0">
                <a:latin typeface="Times New Roman"/>
                <a:cs typeface="Times New Roman"/>
              </a:rPr>
              <a:t>activities</a:t>
            </a:r>
            <a:r>
              <a:rPr sz="1200" spc="135" dirty="0">
                <a:latin typeface="Times New Roman"/>
                <a:cs typeface="Times New Roman"/>
              </a:rPr>
              <a:t> </a:t>
            </a:r>
            <a:r>
              <a:rPr sz="1200" spc="-5" dirty="0">
                <a:latin typeface="Times New Roman"/>
                <a:cs typeface="Times New Roman"/>
              </a:rPr>
              <a:t>is</a:t>
            </a:r>
            <a:r>
              <a:rPr sz="1200" spc="130" dirty="0">
                <a:latin typeface="Times New Roman"/>
                <a:cs typeface="Times New Roman"/>
              </a:rPr>
              <a:t> </a:t>
            </a:r>
            <a:r>
              <a:rPr sz="1200" dirty="0">
                <a:latin typeface="Times New Roman"/>
                <a:cs typeface="Times New Roman"/>
              </a:rPr>
              <a:t>a</a:t>
            </a:r>
            <a:r>
              <a:rPr sz="1200" spc="140" dirty="0">
                <a:latin typeface="Times New Roman"/>
                <a:cs typeface="Times New Roman"/>
              </a:rPr>
              <a:t> </a:t>
            </a:r>
            <a:r>
              <a:rPr sz="1200" spc="-10" dirty="0">
                <a:latin typeface="Times New Roman"/>
                <a:cs typeface="Times New Roman"/>
              </a:rPr>
              <a:t>smart</a:t>
            </a:r>
            <a:r>
              <a:rPr sz="1200" spc="130" dirty="0">
                <a:latin typeface="Times New Roman"/>
                <a:cs typeface="Times New Roman"/>
              </a:rPr>
              <a:t> </a:t>
            </a:r>
            <a:r>
              <a:rPr sz="1200" spc="-10" dirty="0">
                <a:latin typeface="Times New Roman"/>
                <a:cs typeface="Times New Roman"/>
              </a:rPr>
              <a:t>move.</a:t>
            </a:r>
            <a:r>
              <a:rPr sz="1200" spc="140" dirty="0">
                <a:latin typeface="Times New Roman"/>
                <a:cs typeface="Times New Roman"/>
              </a:rPr>
              <a:t> </a:t>
            </a:r>
            <a:r>
              <a:rPr sz="1200" spc="-10" dirty="0">
                <a:latin typeface="Times New Roman"/>
                <a:cs typeface="Times New Roman"/>
              </a:rPr>
              <a:t>And</a:t>
            </a:r>
            <a:r>
              <a:rPr sz="1200" spc="120" dirty="0">
                <a:latin typeface="Times New Roman"/>
                <a:cs typeface="Times New Roman"/>
              </a:rPr>
              <a:t> </a:t>
            </a:r>
            <a:r>
              <a:rPr sz="1200" spc="-10" dirty="0">
                <a:latin typeface="Times New Roman"/>
                <a:cs typeface="Times New Roman"/>
              </a:rPr>
              <a:t>it's</a:t>
            </a:r>
            <a:r>
              <a:rPr sz="1200" spc="145" dirty="0">
                <a:latin typeface="Times New Roman"/>
                <a:cs typeface="Times New Roman"/>
              </a:rPr>
              <a:t> </a:t>
            </a:r>
            <a:r>
              <a:rPr sz="1200" dirty="0">
                <a:latin typeface="Times New Roman"/>
                <a:cs typeface="Times New Roman"/>
              </a:rPr>
              <a:t>a</a:t>
            </a:r>
            <a:r>
              <a:rPr sz="1200" spc="130" dirty="0">
                <a:latin typeface="Times New Roman"/>
                <a:cs typeface="Times New Roman"/>
              </a:rPr>
              <a:t> </a:t>
            </a:r>
            <a:r>
              <a:rPr sz="1200" spc="-10" dirty="0">
                <a:latin typeface="Times New Roman"/>
                <a:cs typeface="Times New Roman"/>
              </a:rPr>
              <a:t>relatively</a:t>
            </a:r>
            <a:r>
              <a:rPr sz="1200" spc="130" dirty="0">
                <a:latin typeface="Times New Roman"/>
                <a:cs typeface="Times New Roman"/>
              </a:rPr>
              <a:t> </a:t>
            </a:r>
            <a:r>
              <a:rPr sz="1200" spc="-10" dirty="0">
                <a:latin typeface="Times New Roman"/>
                <a:cs typeface="Times New Roman"/>
              </a:rPr>
              <a:t>new</a:t>
            </a:r>
            <a:r>
              <a:rPr sz="1200" spc="125" dirty="0">
                <a:latin typeface="Times New Roman"/>
                <a:cs typeface="Times New Roman"/>
              </a:rPr>
              <a:t> </a:t>
            </a:r>
            <a:r>
              <a:rPr sz="1200" spc="-10" dirty="0">
                <a:latin typeface="Times New Roman"/>
                <a:cs typeface="Times New Roman"/>
              </a:rPr>
              <a:t>activity</a:t>
            </a:r>
            <a:r>
              <a:rPr sz="1200" spc="135" dirty="0">
                <a:latin typeface="Times New Roman"/>
                <a:cs typeface="Times New Roman"/>
              </a:rPr>
              <a:t> </a:t>
            </a:r>
            <a:r>
              <a:rPr sz="1200" spc="-5" dirty="0">
                <a:latin typeface="Times New Roman"/>
                <a:cs typeface="Times New Roman"/>
              </a:rPr>
              <a:t>in</a:t>
            </a:r>
            <a:r>
              <a:rPr sz="1200" spc="130" dirty="0">
                <a:latin typeface="Times New Roman"/>
                <a:cs typeface="Times New Roman"/>
              </a:rPr>
              <a:t> </a:t>
            </a:r>
            <a:r>
              <a:rPr sz="1200" dirty="0">
                <a:latin typeface="Times New Roman"/>
                <a:cs typeface="Times New Roman"/>
              </a:rPr>
              <a:t>a</a:t>
            </a:r>
            <a:endParaRPr sz="1200">
              <a:latin typeface="Times New Roman"/>
              <a:cs typeface="Times New Roman"/>
            </a:endParaRPr>
          </a:p>
          <a:p>
            <a:pPr marL="12700" marR="8890" algn="just">
              <a:lnSpc>
                <a:spcPct val="143300"/>
              </a:lnSpc>
              <a:spcBef>
                <a:spcPts val="10"/>
              </a:spcBef>
            </a:pPr>
            <a:r>
              <a:rPr sz="1200" spc="-10" dirty="0">
                <a:latin typeface="Times New Roman"/>
                <a:cs typeface="Times New Roman"/>
              </a:rPr>
              <a:t>corporate culture where </a:t>
            </a:r>
            <a:r>
              <a:rPr sz="1200" spc="-15" dirty="0">
                <a:latin typeface="Times New Roman"/>
                <a:cs typeface="Times New Roman"/>
              </a:rPr>
              <a:t>technology </a:t>
            </a:r>
            <a:r>
              <a:rPr sz="1200" spc="-10" dirty="0">
                <a:latin typeface="Times New Roman"/>
                <a:cs typeface="Times New Roman"/>
              </a:rPr>
              <a:t>has primarily been used </a:t>
            </a:r>
            <a:r>
              <a:rPr sz="1200" spc="-5" dirty="0">
                <a:latin typeface="Times New Roman"/>
                <a:cs typeface="Times New Roman"/>
              </a:rPr>
              <a:t>in </a:t>
            </a:r>
            <a:r>
              <a:rPr sz="1200" spc="-15" dirty="0">
                <a:latin typeface="Times New Roman"/>
                <a:cs typeface="Times New Roman"/>
              </a:rPr>
              <a:t>recent </a:t>
            </a:r>
            <a:r>
              <a:rPr sz="1200" spc="-10" dirty="0">
                <a:latin typeface="Times New Roman"/>
                <a:cs typeface="Times New Roman"/>
              </a:rPr>
              <a:t>years </a:t>
            </a:r>
            <a:r>
              <a:rPr sz="1200" spc="-5" dirty="0">
                <a:latin typeface="Times New Roman"/>
                <a:cs typeface="Times New Roman"/>
              </a:rPr>
              <a:t>to </a:t>
            </a:r>
            <a:r>
              <a:rPr sz="1200" spc="-10" dirty="0">
                <a:latin typeface="Times New Roman"/>
                <a:cs typeface="Times New Roman"/>
              </a:rPr>
              <a:t>cut costs. </a:t>
            </a:r>
            <a:r>
              <a:rPr sz="1200" spc="-5" dirty="0">
                <a:latin typeface="Times New Roman"/>
                <a:cs typeface="Times New Roman"/>
              </a:rPr>
              <a:t>We </a:t>
            </a:r>
            <a:r>
              <a:rPr sz="1200" spc="-10" dirty="0">
                <a:latin typeface="Times New Roman"/>
                <a:cs typeface="Times New Roman"/>
              </a:rPr>
              <a:t>don't recommend  chasing shiny new objects </a:t>
            </a:r>
            <a:r>
              <a:rPr sz="1200" spc="-15" dirty="0">
                <a:latin typeface="Times New Roman"/>
                <a:cs typeface="Times New Roman"/>
              </a:rPr>
              <a:t>unreservedly. </a:t>
            </a:r>
            <a:r>
              <a:rPr sz="1200" spc="-10" dirty="0">
                <a:latin typeface="Times New Roman"/>
                <a:cs typeface="Times New Roman"/>
              </a:rPr>
              <a:t>Rather, we suggest </a:t>
            </a:r>
            <a:r>
              <a:rPr sz="1200" spc="-15" dirty="0">
                <a:latin typeface="Times New Roman"/>
                <a:cs typeface="Times New Roman"/>
              </a:rPr>
              <a:t>supporting </a:t>
            </a:r>
            <a:r>
              <a:rPr sz="1200" dirty="0">
                <a:latin typeface="Times New Roman"/>
                <a:cs typeface="Times New Roman"/>
              </a:rPr>
              <a:t>a </a:t>
            </a:r>
            <a:r>
              <a:rPr sz="1200" spc="-10" dirty="0">
                <a:latin typeface="Times New Roman"/>
                <a:cs typeface="Times New Roman"/>
              </a:rPr>
              <a:t>culture that </a:t>
            </a:r>
            <a:r>
              <a:rPr sz="1200" spc="-5" dirty="0">
                <a:latin typeface="Times New Roman"/>
                <a:cs typeface="Times New Roman"/>
              </a:rPr>
              <a:t>is </a:t>
            </a:r>
            <a:r>
              <a:rPr sz="1200" spc="-10" dirty="0">
                <a:latin typeface="Times New Roman"/>
                <a:cs typeface="Times New Roman"/>
              </a:rPr>
              <a:t>agile and keeps</a:t>
            </a:r>
            <a:r>
              <a:rPr sz="1200" spc="-220" dirty="0">
                <a:latin typeface="Times New Roman"/>
                <a:cs typeface="Times New Roman"/>
              </a:rPr>
              <a:t> </a:t>
            </a:r>
            <a:r>
              <a:rPr sz="1200" spc="-5" dirty="0">
                <a:latin typeface="Times New Roman"/>
                <a:cs typeface="Times New Roman"/>
              </a:rPr>
              <a:t>an</a:t>
            </a:r>
            <a:endParaRPr sz="1200">
              <a:latin typeface="Times New Roman"/>
              <a:cs typeface="Times New Roman"/>
            </a:endParaRPr>
          </a:p>
        </p:txBody>
      </p:sp>
      <p:sp>
        <p:nvSpPr>
          <p:cNvPr id="5" name="object 5"/>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57</a:t>
            </a:fld>
            <a:endParaRP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2920" y="653923"/>
            <a:ext cx="1727200" cy="299720"/>
          </a:xfrm>
          <a:prstGeom prst="rect">
            <a:avLst/>
          </a:prstGeom>
        </p:spPr>
        <p:txBody>
          <a:bodyPr vert="horz" wrap="square" lIns="0" tIns="12700" rIns="0" bIns="0" rtlCol="0">
            <a:spAutoFit/>
          </a:bodyPr>
          <a:lstStyle/>
          <a:p>
            <a:pPr marL="12700">
              <a:lnSpc>
                <a:spcPct val="100000"/>
              </a:lnSpc>
              <a:spcBef>
                <a:spcPts val="100"/>
              </a:spcBef>
            </a:pPr>
            <a:r>
              <a:rPr sz="1800" b="1" u="heavy" dirty="0">
                <a:uFill>
                  <a:solidFill>
                    <a:srgbClr val="000000"/>
                  </a:solidFill>
                </a:uFill>
                <a:latin typeface="Times New Roman"/>
                <a:cs typeface="Times New Roman"/>
              </a:rPr>
              <a:t>14.</a:t>
            </a:r>
            <a:r>
              <a:rPr sz="1800" b="1" u="heavy" spc="-65" dirty="0">
                <a:uFill>
                  <a:solidFill>
                    <a:srgbClr val="000000"/>
                  </a:solidFill>
                </a:uFill>
                <a:latin typeface="Times New Roman"/>
                <a:cs typeface="Times New Roman"/>
              </a:rPr>
              <a:t> </a:t>
            </a:r>
            <a:r>
              <a:rPr sz="1800" b="1" u="heavy" spc="-5" dirty="0">
                <a:uFill>
                  <a:solidFill>
                    <a:srgbClr val="000000"/>
                  </a:solidFill>
                </a:uFill>
                <a:latin typeface="Times New Roman"/>
                <a:cs typeface="Times New Roman"/>
              </a:rPr>
              <a:t>LEARNINGS</a:t>
            </a:r>
            <a:endParaRPr sz="1800">
              <a:latin typeface="Times New Roman"/>
              <a:cs typeface="Times New Roman"/>
            </a:endParaRPr>
          </a:p>
        </p:txBody>
      </p:sp>
      <p:sp>
        <p:nvSpPr>
          <p:cNvPr id="3" name="object 3"/>
          <p:cNvSpPr txBox="1"/>
          <p:nvPr/>
        </p:nvSpPr>
        <p:spPr>
          <a:xfrm>
            <a:off x="528319" y="1237614"/>
            <a:ext cx="6710680" cy="8698865"/>
          </a:xfrm>
          <a:prstGeom prst="rect">
            <a:avLst/>
          </a:prstGeom>
        </p:spPr>
        <p:txBody>
          <a:bodyPr vert="horz" wrap="square" lIns="0" tIns="92075" rIns="0" bIns="0" rtlCol="0">
            <a:spAutoFit/>
          </a:bodyPr>
          <a:lstStyle/>
          <a:p>
            <a:pPr marL="241300" indent="-228600">
              <a:lnSpc>
                <a:spcPct val="100000"/>
              </a:lnSpc>
              <a:spcBef>
                <a:spcPts val="725"/>
              </a:spcBef>
              <a:buFont typeface="Wingdings"/>
              <a:buChar char=""/>
              <a:tabLst>
                <a:tab pos="240665" algn="l"/>
                <a:tab pos="241300" algn="l"/>
              </a:tabLst>
            </a:pPr>
            <a:r>
              <a:rPr sz="1200" spc="-5" dirty="0">
                <a:latin typeface="Times New Roman"/>
                <a:cs typeface="Times New Roman"/>
              </a:rPr>
              <a:t>Get </a:t>
            </a:r>
            <a:r>
              <a:rPr sz="1200" dirty="0">
                <a:latin typeface="Times New Roman"/>
                <a:cs typeface="Times New Roman"/>
              </a:rPr>
              <a:t>to know </a:t>
            </a:r>
            <a:r>
              <a:rPr sz="1200" spc="-5" dirty="0">
                <a:latin typeface="Times New Roman"/>
                <a:cs typeface="Times New Roman"/>
              </a:rPr>
              <a:t>about challenges and opportunities for digital marketing </a:t>
            </a:r>
            <a:r>
              <a:rPr sz="1200" dirty="0">
                <a:latin typeface="Times New Roman"/>
                <a:cs typeface="Times New Roman"/>
              </a:rPr>
              <a:t>in</a:t>
            </a:r>
            <a:r>
              <a:rPr sz="1200" spc="65" dirty="0">
                <a:latin typeface="Times New Roman"/>
                <a:cs typeface="Times New Roman"/>
              </a:rPr>
              <a:t> </a:t>
            </a:r>
            <a:r>
              <a:rPr sz="1200" spc="-5" dirty="0">
                <a:latin typeface="Times New Roman"/>
                <a:cs typeface="Times New Roman"/>
              </a:rPr>
              <a:t>USA.</a:t>
            </a:r>
            <a:endParaRPr sz="1200">
              <a:latin typeface="Times New Roman"/>
              <a:cs typeface="Times New Roman"/>
            </a:endParaRPr>
          </a:p>
          <a:p>
            <a:pPr marL="241300" indent="-228600">
              <a:lnSpc>
                <a:spcPct val="100000"/>
              </a:lnSpc>
              <a:spcBef>
                <a:spcPts val="620"/>
              </a:spcBef>
              <a:buFont typeface="Wingdings"/>
              <a:buChar char=""/>
              <a:tabLst>
                <a:tab pos="240665" algn="l"/>
                <a:tab pos="241300" algn="l"/>
              </a:tabLst>
            </a:pPr>
            <a:r>
              <a:rPr sz="1200" spc="-5" dirty="0">
                <a:latin typeface="Times New Roman"/>
                <a:cs typeface="Times New Roman"/>
              </a:rPr>
              <a:t>Gain basic understanding </a:t>
            </a:r>
            <a:r>
              <a:rPr sz="1200" dirty="0">
                <a:latin typeface="Times New Roman"/>
                <a:cs typeface="Times New Roman"/>
              </a:rPr>
              <a:t>of </a:t>
            </a:r>
            <a:r>
              <a:rPr sz="1200" spc="-5" dirty="0">
                <a:latin typeface="Times New Roman"/>
                <a:cs typeface="Times New Roman"/>
              </a:rPr>
              <a:t>SEO, SEM, </a:t>
            </a:r>
            <a:r>
              <a:rPr sz="1200" dirty="0">
                <a:latin typeface="Times New Roman"/>
                <a:cs typeface="Times New Roman"/>
              </a:rPr>
              <a:t>SMM, </a:t>
            </a:r>
            <a:r>
              <a:rPr sz="1200" spc="-5" dirty="0">
                <a:latin typeface="Times New Roman"/>
                <a:cs typeface="Times New Roman"/>
              </a:rPr>
              <a:t>ORM,</a:t>
            </a:r>
            <a:r>
              <a:rPr sz="1200" spc="10" dirty="0">
                <a:latin typeface="Times New Roman"/>
                <a:cs typeface="Times New Roman"/>
              </a:rPr>
              <a:t> </a:t>
            </a:r>
            <a:r>
              <a:rPr sz="1200" spc="-5" dirty="0">
                <a:latin typeface="Times New Roman"/>
                <a:cs typeface="Times New Roman"/>
              </a:rPr>
              <a:t>etc.</a:t>
            </a:r>
            <a:endParaRPr sz="1200">
              <a:latin typeface="Times New Roman"/>
              <a:cs typeface="Times New Roman"/>
            </a:endParaRPr>
          </a:p>
          <a:p>
            <a:pPr marL="241300" marR="5715" indent="-228600">
              <a:lnSpc>
                <a:spcPct val="143300"/>
              </a:lnSpc>
              <a:spcBef>
                <a:spcPts val="15"/>
              </a:spcBef>
              <a:buFont typeface="Wingdings"/>
              <a:buChar char=""/>
              <a:tabLst>
                <a:tab pos="240665" algn="l"/>
                <a:tab pos="241300" algn="l"/>
              </a:tabLst>
            </a:pPr>
            <a:r>
              <a:rPr sz="1200" spc="-5" dirty="0">
                <a:latin typeface="Times New Roman"/>
                <a:cs typeface="Times New Roman"/>
              </a:rPr>
              <a:t>Fulfilling each and every requirement </a:t>
            </a:r>
            <a:r>
              <a:rPr sz="1200" dirty="0">
                <a:latin typeface="Times New Roman"/>
                <a:cs typeface="Times New Roman"/>
              </a:rPr>
              <a:t>of </a:t>
            </a:r>
            <a:r>
              <a:rPr sz="1200" spc="-5" dirty="0">
                <a:latin typeface="Times New Roman"/>
                <a:cs typeface="Times New Roman"/>
              </a:rPr>
              <a:t>client </a:t>
            </a:r>
            <a:r>
              <a:rPr sz="1200" dirty="0">
                <a:latin typeface="Times New Roman"/>
                <a:cs typeface="Times New Roman"/>
              </a:rPr>
              <a:t>is </a:t>
            </a:r>
            <a:r>
              <a:rPr sz="1200" spc="-5" dirty="0">
                <a:latin typeface="Times New Roman"/>
                <a:cs typeface="Times New Roman"/>
              </a:rPr>
              <a:t>very important regardless </a:t>
            </a:r>
            <a:r>
              <a:rPr sz="1200" dirty="0">
                <a:latin typeface="Times New Roman"/>
                <a:cs typeface="Times New Roman"/>
              </a:rPr>
              <a:t>of </a:t>
            </a:r>
            <a:r>
              <a:rPr sz="1200" spc="-5" dirty="0">
                <a:latin typeface="Times New Roman"/>
                <a:cs typeface="Times New Roman"/>
              </a:rPr>
              <a:t>whether that requirement  </a:t>
            </a:r>
            <a:r>
              <a:rPr sz="1200" dirty="0">
                <a:latin typeface="Times New Roman"/>
                <a:cs typeface="Times New Roman"/>
              </a:rPr>
              <a:t>is </a:t>
            </a:r>
            <a:r>
              <a:rPr sz="1200" spc="-5" dirty="0">
                <a:latin typeface="Times New Roman"/>
                <a:cs typeface="Times New Roman"/>
              </a:rPr>
              <a:t>small </a:t>
            </a:r>
            <a:r>
              <a:rPr sz="1200" dirty="0">
                <a:latin typeface="Times New Roman"/>
                <a:cs typeface="Times New Roman"/>
              </a:rPr>
              <a:t>or</a:t>
            </a:r>
            <a:r>
              <a:rPr sz="1200" spc="-20" dirty="0">
                <a:latin typeface="Times New Roman"/>
                <a:cs typeface="Times New Roman"/>
              </a:rPr>
              <a:t> </a:t>
            </a:r>
            <a:r>
              <a:rPr sz="1200" spc="-5" dirty="0">
                <a:latin typeface="Times New Roman"/>
                <a:cs typeface="Times New Roman"/>
              </a:rPr>
              <a:t>big.</a:t>
            </a:r>
            <a:endParaRPr sz="1200">
              <a:latin typeface="Times New Roman"/>
              <a:cs typeface="Times New Roman"/>
            </a:endParaRPr>
          </a:p>
          <a:p>
            <a:pPr marL="241300" indent="-228600">
              <a:lnSpc>
                <a:spcPct val="100000"/>
              </a:lnSpc>
              <a:spcBef>
                <a:spcPts val="635"/>
              </a:spcBef>
              <a:buFont typeface="Wingdings"/>
              <a:buChar char=""/>
              <a:tabLst>
                <a:tab pos="240665" algn="l"/>
                <a:tab pos="241300" algn="l"/>
              </a:tabLst>
            </a:pPr>
            <a:r>
              <a:rPr sz="1200" dirty="0">
                <a:latin typeface="Times New Roman"/>
                <a:cs typeface="Times New Roman"/>
              </a:rPr>
              <a:t>I </a:t>
            </a:r>
            <a:r>
              <a:rPr sz="1200" spc="-5" dirty="0">
                <a:latin typeface="Times New Roman"/>
                <a:cs typeface="Times New Roman"/>
              </a:rPr>
              <a:t>learned </a:t>
            </a:r>
            <a:r>
              <a:rPr sz="1200" dirty="0">
                <a:latin typeface="Times New Roman"/>
                <a:cs typeface="Times New Roman"/>
              </a:rPr>
              <a:t>how to </a:t>
            </a:r>
            <a:r>
              <a:rPr sz="1200" spc="-5" dirty="0">
                <a:latin typeface="Times New Roman"/>
                <a:cs typeface="Times New Roman"/>
              </a:rPr>
              <a:t>pitch </a:t>
            </a:r>
            <a:r>
              <a:rPr sz="1200" dirty="0">
                <a:latin typeface="Times New Roman"/>
                <a:cs typeface="Times New Roman"/>
              </a:rPr>
              <a:t>the </a:t>
            </a:r>
            <a:r>
              <a:rPr sz="1200" spc="-5" dirty="0">
                <a:latin typeface="Times New Roman"/>
                <a:cs typeface="Times New Roman"/>
              </a:rPr>
              <a:t>client while</a:t>
            </a:r>
            <a:r>
              <a:rPr sz="1200" spc="-10" dirty="0">
                <a:latin typeface="Times New Roman"/>
                <a:cs typeface="Times New Roman"/>
              </a:rPr>
              <a:t> </a:t>
            </a:r>
            <a:r>
              <a:rPr sz="1200" spc="-5" dirty="0">
                <a:latin typeface="Times New Roman"/>
                <a:cs typeface="Times New Roman"/>
              </a:rPr>
              <a:t>meeting.</a:t>
            </a:r>
            <a:endParaRPr sz="1200">
              <a:latin typeface="Times New Roman"/>
              <a:cs typeface="Times New Roman"/>
            </a:endParaRPr>
          </a:p>
          <a:p>
            <a:pPr marL="241300" indent="-228600">
              <a:lnSpc>
                <a:spcPct val="100000"/>
              </a:lnSpc>
              <a:spcBef>
                <a:spcPts val="625"/>
              </a:spcBef>
              <a:buFont typeface="Wingdings"/>
              <a:buChar char=""/>
              <a:tabLst>
                <a:tab pos="240665" algn="l"/>
                <a:tab pos="241300" algn="l"/>
              </a:tabLst>
            </a:pPr>
            <a:r>
              <a:rPr sz="1200" dirty="0">
                <a:latin typeface="Times New Roman"/>
                <a:cs typeface="Times New Roman"/>
              </a:rPr>
              <a:t>I </a:t>
            </a:r>
            <a:r>
              <a:rPr sz="1200" spc="-5" dirty="0">
                <a:latin typeface="Times New Roman"/>
                <a:cs typeface="Times New Roman"/>
              </a:rPr>
              <a:t>experienced </a:t>
            </a:r>
            <a:r>
              <a:rPr sz="1200" dirty="0">
                <a:latin typeface="Times New Roman"/>
                <a:cs typeface="Times New Roman"/>
              </a:rPr>
              <a:t>the </a:t>
            </a:r>
            <a:r>
              <a:rPr sz="1200" spc="-5" dirty="0">
                <a:latin typeface="Times New Roman"/>
                <a:cs typeface="Times New Roman"/>
              </a:rPr>
              <a:t>corporate feeling which gives </a:t>
            </a:r>
            <a:r>
              <a:rPr sz="1200" dirty="0">
                <a:latin typeface="Times New Roman"/>
                <a:cs typeface="Times New Roman"/>
              </a:rPr>
              <a:t>me a </a:t>
            </a:r>
            <a:r>
              <a:rPr sz="1200" spc="-5" dirty="0">
                <a:latin typeface="Times New Roman"/>
                <a:cs typeface="Times New Roman"/>
              </a:rPr>
              <a:t>good</a:t>
            </a:r>
            <a:r>
              <a:rPr sz="1200" spc="25" dirty="0">
                <a:latin typeface="Times New Roman"/>
                <a:cs typeface="Times New Roman"/>
              </a:rPr>
              <a:t> </a:t>
            </a:r>
            <a:r>
              <a:rPr sz="1200" spc="-5" dirty="0">
                <a:latin typeface="Times New Roman"/>
                <a:cs typeface="Times New Roman"/>
              </a:rPr>
              <a:t>exposure.</a:t>
            </a:r>
            <a:endParaRPr sz="1200">
              <a:latin typeface="Times New Roman"/>
              <a:cs typeface="Times New Roman"/>
            </a:endParaRPr>
          </a:p>
          <a:p>
            <a:pPr marL="241300" indent="-228600">
              <a:lnSpc>
                <a:spcPct val="100000"/>
              </a:lnSpc>
              <a:spcBef>
                <a:spcPts val="635"/>
              </a:spcBef>
              <a:buFont typeface="Wingdings"/>
              <a:buChar char=""/>
              <a:tabLst>
                <a:tab pos="240665" algn="l"/>
                <a:tab pos="241300" algn="l"/>
              </a:tabLst>
            </a:pPr>
            <a:r>
              <a:rPr sz="1200" dirty="0">
                <a:latin typeface="Times New Roman"/>
                <a:cs typeface="Times New Roman"/>
              </a:rPr>
              <a:t>I </a:t>
            </a:r>
            <a:r>
              <a:rPr sz="1200" spc="-5" dirty="0">
                <a:latin typeface="Times New Roman"/>
                <a:cs typeface="Times New Roman"/>
              </a:rPr>
              <a:t>was able </a:t>
            </a:r>
            <a:r>
              <a:rPr sz="1200" dirty="0">
                <a:latin typeface="Times New Roman"/>
                <a:cs typeface="Times New Roman"/>
              </a:rPr>
              <a:t>to put in </a:t>
            </a:r>
            <a:r>
              <a:rPr sz="1200" spc="-5" dirty="0">
                <a:latin typeface="Times New Roman"/>
                <a:cs typeface="Times New Roman"/>
              </a:rPr>
              <a:t>practice what </a:t>
            </a:r>
            <a:r>
              <a:rPr sz="1200" dirty="0">
                <a:latin typeface="Times New Roman"/>
                <a:cs typeface="Times New Roman"/>
              </a:rPr>
              <a:t>I </a:t>
            </a:r>
            <a:r>
              <a:rPr sz="1200" spc="-5" dirty="0">
                <a:latin typeface="Times New Roman"/>
                <a:cs typeface="Times New Roman"/>
              </a:rPr>
              <a:t>have learnt </a:t>
            </a:r>
            <a:r>
              <a:rPr sz="1200" dirty="0">
                <a:latin typeface="Times New Roman"/>
                <a:cs typeface="Times New Roman"/>
              </a:rPr>
              <a:t>in my </a:t>
            </a:r>
            <a:r>
              <a:rPr sz="1200" spc="-5" dirty="0">
                <a:latin typeface="Times New Roman"/>
                <a:cs typeface="Times New Roman"/>
              </a:rPr>
              <a:t>first year </a:t>
            </a:r>
            <a:r>
              <a:rPr sz="1200" dirty="0">
                <a:latin typeface="Times New Roman"/>
                <a:cs typeface="Times New Roman"/>
              </a:rPr>
              <a:t>of </a:t>
            </a:r>
            <a:r>
              <a:rPr sz="1200" spc="-5" dirty="0">
                <a:latin typeface="Times New Roman"/>
                <a:cs typeface="Times New Roman"/>
              </a:rPr>
              <a:t>marketing management</a:t>
            </a:r>
            <a:r>
              <a:rPr sz="1200" spc="125" dirty="0">
                <a:latin typeface="Times New Roman"/>
                <a:cs typeface="Times New Roman"/>
              </a:rPr>
              <a:t> </a:t>
            </a:r>
            <a:r>
              <a:rPr sz="1200" spc="-5" dirty="0">
                <a:latin typeface="Times New Roman"/>
                <a:cs typeface="Times New Roman"/>
              </a:rPr>
              <a:t>curriculum.</a:t>
            </a:r>
            <a:endParaRPr sz="1200">
              <a:latin typeface="Times New Roman"/>
              <a:cs typeface="Times New Roman"/>
            </a:endParaRPr>
          </a:p>
          <a:p>
            <a:pPr marL="241300" marR="10160" indent="-228600">
              <a:lnSpc>
                <a:spcPts val="2080"/>
              </a:lnSpc>
              <a:spcBef>
                <a:spcPts val="160"/>
              </a:spcBef>
              <a:buFont typeface="Wingdings"/>
              <a:buChar char=""/>
              <a:tabLst>
                <a:tab pos="240665" algn="l"/>
                <a:tab pos="241300" algn="l"/>
              </a:tabLst>
            </a:pPr>
            <a:r>
              <a:rPr sz="1200" spc="-5" dirty="0">
                <a:latin typeface="Times New Roman"/>
                <a:cs typeface="Times New Roman"/>
              </a:rPr>
              <a:t>Leadership quality, it’s all about </a:t>
            </a:r>
            <a:r>
              <a:rPr sz="1200" dirty="0">
                <a:latin typeface="Times New Roman"/>
                <a:cs typeface="Times New Roman"/>
              </a:rPr>
              <a:t>the </a:t>
            </a:r>
            <a:r>
              <a:rPr sz="1200" spc="-5" dirty="0">
                <a:latin typeface="Times New Roman"/>
                <a:cs typeface="Times New Roman"/>
              </a:rPr>
              <a:t>impact you have </a:t>
            </a:r>
            <a:r>
              <a:rPr sz="1200" dirty="0">
                <a:latin typeface="Times New Roman"/>
                <a:cs typeface="Times New Roman"/>
              </a:rPr>
              <a:t>on </a:t>
            </a:r>
            <a:r>
              <a:rPr sz="1200" spc="-5" dirty="0">
                <a:latin typeface="Times New Roman"/>
                <a:cs typeface="Times New Roman"/>
              </a:rPr>
              <a:t>other people. You need </a:t>
            </a:r>
            <a:r>
              <a:rPr sz="1200" dirty="0">
                <a:latin typeface="Times New Roman"/>
                <a:cs typeface="Times New Roman"/>
              </a:rPr>
              <a:t>to </a:t>
            </a:r>
            <a:r>
              <a:rPr sz="1200" spc="-5" dirty="0">
                <a:latin typeface="Times New Roman"/>
                <a:cs typeface="Times New Roman"/>
              </a:rPr>
              <a:t>have leaders within  an organization. Leaders will deal with </a:t>
            </a:r>
            <a:r>
              <a:rPr sz="1200" dirty="0">
                <a:latin typeface="Times New Roman"/>
                <a:cs typeface="Times New Roman"/>
              </a:rPr>
              <a:t>the </a:t>
            </a:r>
            <a:r>
              <a:rPr sz="1200" spc="-5" dirty="0">
                <a:latin typeface="Times New Roman"/>
                <a:cs typeface="Times New Roman"/>
              </a:rPr>
              <a:t>customer, project, etc. as </a:t>
            </a:r>
            <a:r>
              <a:rPr sz="1200" dirty="0">
                <a:latin typeface="Times New Roman"/>
                <a:cs typeface="Times New Roman"/>
              </a:rPr>
              <a:t>a</a:t>
            </a:r>
            <a:r>
              <a:rPr sz="1200" spc="80" dirty="0">
                <a:latin typeface="Times New Roman"/>
                <a:cs typeface="Times New Roman"/>
              </a:rPr>
              <a:t> </a:t>
            </a:r>
            <a:r>
              <a:rPr sz="1200" spc="-5" dirty="0">
                <a:latin typeface="Times New Roman"/>
                <a:cs typeface="Times New Roman"/>
              </a:rPr>
              <a:t>leader.</a:t>
            </a:r>
            <a:endParaRPr sz="1200">
              <a:latin typeface="Times New Roman"/>
              <a:cs typeface="Times New Roman"/>
            </a:endParaRPr>
          </a:p>
          <a:p>
            <a:pPr marL="241300" indent="-228600">
              <a:lnSpc>
                <a:spcPct val="100000"/>
              </a:lnSpc>
              <a:spcBef>
                <a:spcPts val="445"/>
              </a:spcBef>
              <a:buFont typeface="Wingdings"/>
              <a:buChar char=""/>
              <a:tabLst>
                <a:tab pos="240665" algn="l"/>
                <a:tab pos="241300" algn="l"/>
              </a:tabLst>
            </a:pPr>
            <a:r>
              <a:rPr sz="1200" spc="-5" dirty="0">
                <a:latin typeface="Times New Roman"/>
                <a:cs typeface="Times New Roman"/>
              </a:rPr>
              <a:t>Healthy</a:t>
            </a:r>
            <a:r>
              <a:rPr sz="1200" spc="50" dirty="0">
                <a:latin typeface="Times New Roman"/>
                <a:cs typeface="Times New Roman"/>
              </a:rPr>
              <a:t> </a:t>
            </a:r>
            <a:r>
              <a:rPr sz="1200" spc="-5" dirty="0">
                <a:latin typeface="Times New Roman"/>
                <a:cs typeface="Times New Roman"/>
              </a:rPr>
              <a:t>Competition</a:t>
            </a:r>
            <a:r>
              <a:rPr sz="1200" spc="45" dirty="0">
                <a:latin typeface="Times New Roman"/>
                <a:cs typeface="Times New Roman"/>
              </a:rPr>
              <a:t> </a:t>
            </a:r>
            <a:r>
              <a:rPr sz="1200" spc="-5" dirty="0">
                <a:latin typeface="Times New Roman"/>
                <a:cs typeface="Times New Roman"/>
              </a:rPr>
              <a:t>forced</a:t>
            </a:r>
            <a:r>
              <a:rPr sz="1200" spc="50" dirty="0">
                <a:latin typeface="Times New Roman"/>
                <a:cs typeface="Times New Roman"/>
              </a:rPr>
              <a:t> </a:t>
            </a:r>
            <a:r>
              <a:rPr sz="1200" dirty="0">
                <a:latin typeface="Times New Roman"/>
                <a:cs typeface="Times New Roman"/>
              </a:rPr>
              <a:t>to</a:t>
            </a:r>
            <a:r>
              <a:rPr sz="1200" spc="45" dirty="0">
                <a:latin typeface="Times New Roman"/>
                <a:cs typeface="Times New Roman"/>
              </a:rPr>
              <a:t> </a:t>
            </a:r>
            <a:r>
              <a:rPr sz="1200" dirty="0">
                <a:latin typeface="Times New Roman"/>
                <a:cs typeface="Times New Roman"/>
              </a:rPr>
              <a:t>do</a:t>
            </a:r>
            <a:r>
              <a:rPr sz="1200" spc="50" dirty="0">
                <a:latin typeface="Times New Roman"/>
                <a:cs typeface="Times New Roman"/>
              </a:rPr>
              <a:t> </a:t>
            </a:r>
            <a:r>
              <a:rPr sz="1200" spc="-5" dirty="0">
                <a:latin typeface="Times New Roman"/>
                <a:cs typeface="Times New Roman"/>
              </a:rPr>
              <a:t>better</a:t>
            </a:r>
            <a:r>
              <a:rPr sz="1200" spc="50" dirty="0">
                <a:latin typeface="Times New Roman"/>
                <a:cs typeface="Times New Roman"/>
              </a:rPr>
              <a:t> </a:t>
            </a:r>
            <a:r>
              <a:rPr sz="1200" dirty="0">
                <a:latin typeface="Times New Roman"/>
                <a:cs typeface="Times New Roman"/>
              </a:rPr>
              <a:t>job</a:t>
            </a:r>
            <a:r>
              <a:rPr sz="1200" spc="50" dirty="0">
                <a:latin typeface="Times New Roman"/>
                <a:cs typeface="Times New Roman"/>
              </a:rPr>
              <a:t> </a:t>
            </a:r>
            <a:r>
              <a:rPr sz="1200" dirty="0">
                <a:latin typeface="Times New Roman"/>
                <a:cs typeface="Times New Roman"/>
              </a:rPr>
              <a:t>the</a:t>
            </a:r>
            <a:r>
              <a:rPr sz="1200" spc="40" dirty="0">
                <a:latin typeface="Times New Roman"/>
                <a:cs typeface="Times New Roman"/>
              </a:rPr>
              <a:t> </a:t>
            </a:r>
            <a:r>
              <a:rPr sz="1200" spc="-5" dirty="0">
                <a:latin typeface="Times New Roman"/>
                <a:cs typeface="Times New Roman"/>
              </a:rPr>
              <a:t>trick</a:t>
            </a:r>
            <a:r>
              <a:rPr sz="1200" spc="50" dirty="0">
                <a:latin typeface="Times New Roman"/>
                <a:cs typeface="Times New Roman"/>
              </a:rPr>
              <a:t> </a:t>
            </a:r>
            <a:r>
              <a:rPr sz="1200" dirty="0">
                <a:latin typeface="Times New Roman"/>
                <a:cs typeface="Times New Roman"/>
              </a:rPr>
              <a:t>is</a:t>
            </a:r>
            <a:r>
              <a:rPr sz="1200" spc="45" dirty="0">
                <a:latin typeface="Times New Roman"/>
                <a:cs typeface="Times New Roman"/>
              </a:rPr>
              <a:t> </a:t>
            </a:r>
            <a:r>
              <a:rPr sz="1200" dirty="0">
                <a:latin typeface="Times New Roman"/>
                <a:cs typeface="Times New Roman"/>
              </a:rPr>
              <a:t>to</a:t>
            </a:r>
            <a:r>
              <a:rPr sz="1200" spc="50" dirty="0">
                <a:latin typeface="Times New Roman"/>
                <a:cs typeface="Times New Roman"/>
              </a:rPr>
              <a:t> </a:t>
            </a:r>
            <a:r>
              <a:rPr sz="1200" spc="-5" dirty="0">
                <a:latin typeface="Times New Roman"/>
                <a:cs typeface="Times New Roman"/>
              </a:rPr>
              <a:t>learn</a:t>
            </a:r>
            <a:r>
              <a:rPr sz="1200" spc="55" dirty="0">
                <a:latin typeface="Times New Roman"/>
                <a:cs typeface="Times New Roman"/>
              </a:rPr>
              <a:t> </a:t>
            </a:r>
            <a:r>
              <a:rPr sz="1200" spc="-5" dirty="0">
                <a:latin typeface="Times New Roman"/>
                <a:cs typeface="Times New Roman"/>
              </a:rPr>
              <a:t>from</a:t>
            </a:r>
            <a:r>
              <a:rPr sz="1200" spc="55" dirty="0">
                <a:latin typeface="Times New Roman"/>
                <a:cs typeface="Times New Roman"/>
              </a:rPr>
              <a:t> </a:t>
            </a:r>
            <a:r>
              <a:rPr sz="1200" spc="-5" dirty="0">
                <a:latin typeface="Times New Roman"/>
                <a:cs typeface="Times New Roman"/>
              </a:rPr>
              <a:t>your</a:t>
            </a:r>
            <a:r>
              <a:rPr sz="1200" spc="65" dirty="0">
                <a:latin typeface="Times New Roman"/>
                <a:cs typeface="Times New Roman"/>
              </a:rPr>
              <a:t> </a:t>
            </a:r>
            <a:r>
              <a:rPr sz="1200" spc="-5" dirty="0">
                <a:latin typeface="Times New Roman"/>
                <a:cs typeface="Times New Roman"/>
              </a:rPr>
              <a:t>competitors</a:t>
            </a:r>
            <a:r>
              <a:rPr sz="1200" spc="50" dirty="0">
                <a:latin typeface="Times New Roman"/>
                <a:cs typeface="Times New Roman"/>
              </a:rPr>
              <a:t> </a:t>
            </a:r>
            <a:r>
              <a:rPr sz="1200" spc="-5" dirty="0">
                <a:latin typeface="Times New Roman"/>
                <a:cs typeface="Times New Roman"/>
              </a:rPr>
              <a:t>quicker</a:t>
            </a:r>
            <a:r>
              <a:rPr sz="1200" spc="65" dirty="0">
                <a:latin typeface="Times New Roman"/>
                <a:cs typeface="Times New Roman"/>
              </a:rPr>
              <a:t> </a:t>
            </a:r>
            <a:r>
              <a:rPr sz="1200" spc="-5" dirty="0">
                <a:latin typeface="Times New Roman"/>
                <a:cs typeface="Times New Roman"/>
              </a:rPr>
              <a:t>than</a:t>
            </a:r>
            <a:r>
              <a:rPr sz="1200" spc="40" dirty="0">
                <a:latin typeface="Times New Roman"/>
                <a:cs typeface="Times New Roman"/>
              </a:rPr>
              <a:t> </a:t>
            </a:r>
            <a:r>
              <a:rPr sz="1200" spc="-5" dirty="0">
                <a:latin typeface="Times New Roman"/>
                <a:cs typeface="Times New Roman"/>
              </a:rPr>
              <a:t>they</a:t>
            </a:r>
            <a:endParaRPr sz="1200">
              <a:latin typeface="Times New Roman"/>
              <a:cs typeface="Times New Roman"/>
            </a:endParaRPr>
          </a:p>
          <a:p>
            <a:pPr marL="241300">
              <a:lnSpc>
                <a:spcPct val="100000"/>
              </a:lnSpc>
              <a:spcBef>
                <a:spcPts val="635"/>
              </a:spcBef>
            </a:pPr>
            <a:r>
              <a:rPr sz="1200" spc="-5" dirty="0">
                <a:latin typeface="Times New Roman"/>
                <a:cs typeface="Times New Roman"/>
              </a:rPr>
              <a:t>can learn from you. Always </a:t>
            </a:r>
            <a:r>
              <a:rPr sz="1200" dirty="0">
                <a:latin typeface="Times New Roman"/>
                <a:cs typeface="Times New Roman"/>
              </a:rPr>
              <a:t>look </a:t>
            </a:r>
            <a:r>
              <a:rPr sz="1200" spc="-5" dirty="0">
                <a:latin typeface="Times New Roman"/>
                <a:cs typeface="Times New Roman"/>
              </a:rPr>
              <a:t>for your competitors’</a:t>
            </a:r>
            <a:r>
              <a:rPr sz="1200" spc="85" dirty="0">
                <a:latin typeface="Times New Roman"/>
                <a:cs typeface="Times New Roman"/>
              </a:rPr>
              <a:t> </a:t>
            </a:r>
            <a:r>
              <a:rPr sz="1200" spc="-5" dirty="0">
                <a:latin typeface="Times New Roman"/>
                <a:cs typeface="Times New Roman"/>
              </a:rPr>
              <a:t>strengths.</a:t>
            </a:r>
            <a:endParaRPr sz="1200">
              <a:latin typeface="Times New Roman"/>
              <a:cs typeface="Times New Roman"/>
            </a:endParaRPr>
          </a:p>
          <a:p>
            <a:pPr marL="241300" indent="-228600">
              <a:lnSpc>
                <a:spcPct val="100000"/>
              </a:lnSpc>
              <a:spcBef>
                <a:spcPts val="625"/>
              </a:spcBef>
              <a:buFont typeface="Wingdings"/>
              <a:buChar char=""/>
              <a:tabLst>
                <a:tab pos="240665" algn="l"/>
                <a:tab pos="241300" algn="l"/>
              </a:tabLst>
            </a:pPr>
            <a:r>
              <a:rPr sz="1200" spc="-5" dirty="0">
                <a:latin typeface="Times New Roman"/>
                <a:cs typeface="Times New Roman"/>
              </a:rPr>
              <a:t>Digital marketing work </a:t>
            </a:r>
            <a:r>
              <a:rPr sz="1200" dirty="0">
                <a:latin typeface="Times New Roman"/>
                <a:cs typeface="Times New Roman"/>
              </a:rPr>
              <a:t>is </a:t>
            </a:r>
            <a:r>
              <a:rPr sz="1200" spc="-5" dirty="0">
                <a:latin typeface="Times New Roman"/>
                <a:cs typeface="Times New Roman"/>
              </a:rPr>
              <a:t>all about </a:t>
            </a:r>
            <a:r>
              <a:rPr sz="1200" dirty="0">
                <a:latin typeface="Times New Roman"/>
                <a:cs typeface="Times New Roman"/>
              </a:rPr>
              <a:t>a </a:t>
            </a:r>
            <a:r>
              <a:rPr sz="1200" spc="-5" dirty="0">
                <a:latin typeface="Times New Roman"/>
                <a:cs typeface="Times New Roman"/>
              </a:rPr>
              <a:t>team work and </a:t>
            </a:r>
            <a:r>
              <a:rPr sz="1200" dirty="0">
                <a:latin typeface="Times New Roman"/>
                <a:cs typeface="Times New Roman"/>
              </a:rPr>
              <a:t>it </a:t>
            </a:r>
            <a:r>
              <a:rPr sz="1200" spc="-5" dirty="0">
                <a:latin typeface="Times New Roman"/>
                <a:cs typeface="Times New Roman"/>
              </a:rPr>
              <a:t>always try </a:t>
            </a:r>
            <a:r>
              <a:rPr sz="1200" dirty="0">
                <a:latin typeface="Times New Roman"/>
                <a:cs typeface="Times New Roman"/>
              </a:rPr>
              <a:t>to </a:t>
            </a:r>
            <a:r>
              <a:rPr sz="1200" spc="-5" dirty="0">
                <a:latin typeface="Times New Roman"/>
                <a:cs typeface="Times New Roman"/>
              </a:rPr>
              <a:t>give best </a:t>
            </a:r>
            <a:r>
              <a:rPr sz="1200" dirty="0">
                <a:latin typeface="Times New Roman"/>
                <a:cs typeface="Times New Roman"/>
              </a:rPr>
              <a:t>out of</a:t>
            </a:r>
            <a:r>
              <a:rPr sz="1200" spc="114" dirty="0">
                <a:latin typeface="Times New Roman"/>
                <a:cs typeface="Times New Roman"/>
              </a:rPr>
              <a:t> </a:t>
            </a:r>
            <a:r>
              <a:rPr sz="1200" spc="-5" dirty="0">
                <a:latin typeface="Times New Roman"/>
                <a:cs typeface="Times New Roman"/>
              </a:rPr>
              <a:t>all.</a:t>
            </a:r>
            <a:endParaRPr sz="1200">
              <a:latin typeface="Times New Roman"/>
              <a:cs typeface="Times New Roman"/>
            </a:endParaRPr>
          </a:p>
          <a:p>
            <a:pPr marL="241300" marR="6985" indent="-228600">
              <a:lnSpc>
                <a:spcPct val="143300"/>
              </a:lnSpc>
              <a:spcBef>
                <a:spcPts val="10"/>
              </a:spcBef>
              <a:buFont typeface="Wingdings"/>
              <a:buChar char=""/>
              <a:tabLst>
                <a:tab pos="240665" algn="l"/>
                <a:tab pos="241300" algn="l"/>
              </a:tabLst>
            </a:pPr>
            <a:r>
              <a:rPr sz="1200" spc="-5" dirty="0">
                <a:latin typeface="Times New Roman"/>
                <a:cs typeface="Times New Roman"/>
              </a:rPr>
              <a:t>Time management </a:t>
            </a:r>
            <a:r>
              <a:rPr sz="1200" dirty="0">
                <a:latin typeface="Times New Roman"/>
                <a:cs typeface="Times New Roman"/>
              </a:rPr>
              <a:t>is the big </a:t>
            </a:r>
            <a:r>
              <a:rPr sz="1200" spc="-5" dirty="0">
                <a:latin typeface="Times New Roman"/>
                <a:cs typeface="Times New Roman"/>
              </a:rPr>
              <a:t>management lesson </a:t>
            </a:r>
            <a:r>
              <a:rPr sz="1200" dirty="0">
                <a:latin typeface="Times New Roman"/>
                <a:cs typeface="Times New Roman"/>
              </a:rPr>
              <a:t>I </a:t>
            </a:r>
            <a:r>
              <a:rPr sz="1200" spc="-5" dirty="0">
                <a:latin typeface="Times New Roman"/>
                <a:cs typeface="Times New Roman"/>
              </a:rPr>
              <a:t>have learnt as make individual more divert </a:t>
            </a:r>
            <a:r>
              <a:rPr sz="1200" dirty="0">
                <a:latin typeface="Times New Roman"/>
                <a:cs typeface="Times New Roman"/>
              </a:rPr>
              <a:t>to </a:t>
            </a:r>
            <a:r>
              <a:rPr sz="1200" spc="-5" dirty="0">
                <a:latin typeface="Times New Roman"/>
                <a:cs typeface="Times New Roman"/>
              </a:rPr>
              <a:t>words </a:t>
            </a:r>
            <a:r>
              <a:rPr sz="1200" dirty="0">
                <a:latin typeface="Times New Roman"/>
                <a:cs typeface="Times New Roman"/>
              </a:rPr>
              <a:t>it  </a:t>
            </a:r>
            <a:r>
              <a:rPr sz="1200" spc="-5" dirty="0">
                <a:latin typeface="Times New Roman"/>
                <a:cs typeface="Times New Roman"/>
              </a:rPr>
              <a:t>work.</a:t>
            </a:r>
            <a:endParaRPr sz="1200">
              <a:latin typeface="Times New Roman"/>
              <a:cs typeface="Times New Roman"/>
            </a:endParaRPr>
          </a:p>
          <a:p>
            <a:pPr marL="241300" marR="12065" indent="-228600">
              <a:lnSpc>
                <a:spcPct val="143300"/>
              </a:lnSpc>
              <a:spcBef>
                <a:spcPts val="15"/>
              </a:spcBef>
              <a:buFont typeface="Wingdings"/>
              <a:buChar char=""/>
              <a:tabLst>
                <a:tab pos="240665" algn="l"/>
                <a:tab pos="241300" algn="l"/>
              </a:tabLst>
            </a:pPr>
            <a:r>
              <a:rPr sz="1200" spc="-5" dirty="0">
                <a:latin typeface="Times New Roman"/>
                <a:cs typeface="Times New Roman"/>
              </a:rPr>
              <a:t>How </a:t>
            </a:r>
            <a:r>
              <a:rPr sz="1200" dirty="0">
                <a:latin typeface="Times New Roman"/>
                <a:cs typeface="Times New Roman"/>
              </a:rPr>
              <a:t>to do a </a:t>
            </a:r>
            <a:r>
              <a:rPr sz="1200" spc="-5" dirty="0">
                <a:latin typeface="Times New Roman"/>
                <a:cs typeface="Times New Roman"/>
              </a:rPr>
              <a:t>formal communication, </a:t>
            </a:r>
            <a:r>
              <a:rPr sz="1200" dirty="0">
                <a:latin typeface="Times New Roman"/>
                <a:cs typeface="Times New Roman"/>
              </a:rPr>
              <a:t>the </a:t>
            </a:r>
            <a:r>
              <a:rPr sz="1200" spc="-5" dirty="0">
                <a:latin typeface="Times New Roman"/>
                <a:cs typeface="Times New Roman"/>
              </a:rPr>
              <a:t>way </a:t>
            </a:r>
            <a:r>
              <a:rPr sz="1200" dirty="0">
                <a:latin typeface="Times New Roman"/>
                <a:cs typeface="Times New Roman"/>
              </a:rPr>
              <a:t>how to </a:t>
            </a:r>
            <a:r>
              <a:rPr sz="1200" spc="-5" dirty="0">
                <a:latin typeface="Times New Roman"/>
                <a:cs typeface="Times New Roman"/>
              </a:rPr>
              <a:t>communicate with each level </a:t>
            </a:r>
            <a:r>
              <a:rPr sz="1200" dirty="0">
                <a:latin typeface="Times New Roman"/>
                <a:cs typeface="Times New Roman"/>
              </a:rPr>
              <a:t>of </a:t>
            </a:r>
            <a:r>
              <a:rPr sz="1200" spc="-5" dirty="0">
                <a:latin typeface="Times New Roman"/>
                <a:cs typeface="Times New Roman"/>
              </a:rPr>
              <a:t>management </a:t>
            </a:r>
            <a:r>
              <a:rPr sz="1200" dirty="0">
                <a:latin typeface="Times New Roman"/>
                <a:cs typeface="Times New Roman"/>
              </a:rPr>
              <a:t>to </a:t>
            </a:r>
            <a:r>
              <a:rPr sz="1200" spc="-5" dirty="0">
                <a:latin typeface="Times New Roman"/>
                <a:cs typeface="Times New Roman"/>
              </a:rPr>
              <a:t>get  work done.</a:t>
            </a:r>
            <a:endParaRPr sz="1200">
              <a:latin typeface="Times New Roman"/>
              <a:cs typeface="Times New Roman"/>
            </a:endParaRPr>
          </a:p>
          <a:p>
            <a:pPr marL="241300" indent="-228600">
              <a:lnSpc>
                <a:spcPct val="100000"/>
              </a:lnSpc>
              <a:spcBef>
                <a:spcPts val="635"/>
              </a:spcBef>
              <a:buFont typeface="Wingdings"/>
              <a:buChar char=""/>
              <a:tabLst>
                <a:tab pos="240665" algn="l"/>
                <a:tab pos="241300" algn="l"/>
              </a:tabLst>
            </a:pPr>
            <a:r>
              <a:rPr sz="1200" b="1" spc="-5" dirty="0">
                <a:latin typeface="Times New Roman"/>
                <a:cs typeface="Times New Roman"/>
              </a:rPr>
              <a:t>Every </a:t>
            </a:r>
            <a:r>
              <a:rPr sz="1200" b="1" dirty="0">
                <a:latin typeface="Times New Roman"/>
                <a:cs typeface="Times New Roman"/>
              </a:rPr>
              <a:t>day </a:t>
            </a:r>
            <a:r>
              <a:rPr sz="1200" b="1" spc="-5" dirty="0">
                <a:latin typeface="Times New Roman"/>
                <a:cs typeface="Times New Roman"/>
              </a:rPr>
              <a:t>same task, </a:t>
            </a:r>
            <a:r>
              <a:rPr sz="1200" b="1" dirty="0">
                <a:latin typeface="Times New Roman"/>
                <a:cs typeface="Times New Roman"/>
              </a:rPr>
              <a:t>but </a:t>
            </a:r>
            <a:r>
              <a:rPr sz="1200" b="1" spc="-5" dirty="0">
                <a:latin typeface="Times New Roman"/>
                <a:cs typeface="Times New Roman"/>
              </a:rPr>
              <a:t>the situations </a:t>
            </a:r>
            <a:r>
              <a:rPr sz="1200" b="1" spc="-10" dirty="0">
                <a:latin typeface="Times New Roman"/>
                <a:cs typeface="Times New Roman"/>
              </a:rPr>
              <a:t>are</a:t>
            </a:r>
            <a:r>
              <a:rPr sz="1200" b="1" spc="-15" dirty="0">
                <a:latin typeface="Times New Roman"/>
                <a:cs typeface="Times New Roman"/>
              </a:rPr>
              <a:t> </a:t>
            </a:r>
            <a:r>
              <a:rPr sz="1200" b="1" spc="-5" dirty="0">
                <a:latin typeface="Times New Roman"/>
                <a:cs typeface="Times New Roman"/>
              </a:rPr>
              <a:t>different</a:t>
            </a:r>
            <a:endParaRPr sz="1200">
              <a:latin typeface="Times New Roman"/>
              <a:cs typeface="Times New Roman"/>
            </a:endParaRPr>
          </a:p>
          <a:p>
            <a:pPr marL="241300" algn="just">
              <a:lnSpc>
                <a:spcPct val="100000"/>
              </a:lnSpc>
              <a:spcBef>
                <a:spcPts val="625"/>
              </a:spcBef>
            </a:pPr>
            <a:r>
              <a:rPr sz="1200" spc="-25" dirty="0">
                <a:latin typeface="Times New Roman"/>
                <a:cs typeface="Times New Roman"/>
              </a:rPr>
              <a:t>It’s</a:t>
            </a:r>
            <a:r>
              <a:rPr sz="1200" spc="75" dirty="0">
                <a:latin typeface="Times New Roman"/>
                <a:cs typeface="Times New Roman"/>
              </a:rPr>
              <a:t> </a:t>
            </a:r>
            <a:r>
              <a:rPr sz="1200" dirty="0">
                <a:latin typeface="Times New Roman"/>
                <a:cs typeface="Times New Roman"/>
              </a:rPr>
              <a:t>not</a:t>
            </a:r>
            <a:r>
              <a:rPr sz="1200" spc="75" dirty="0">
                <a:latin typeface="Times New Roman"/>
                <a:cs typeface="Times New Roman"/>
              </a:rPr>
              <a:t> </a:t>
            </a:r>
            <a:r>
              <a:rPr sz="1200" dirty="0">
                <a:latin typeface="Times New Roman"/>
                <a:cs typeface="Times New Roman"/>
              </a:rPr>
              <a:t>only</a:t>
            </a:r>
            <a:r>
              <a:rPr sz="1200" spc="65" dirty="0">
                <a:latin typeface="Times New Roman"/>
                <a:cs typeface="Times New Roman"/>
              </a:rPr>
              <a:t> </a:t>
            </a:r>
            <a:r>
              <a:rPr sz="1200" spc="-5" dirty="0">
                <a:latin typeface="Times New Roman"/>
                <a:cs typeface="Times New Roman"/>
              </a:rPr>
              <a:t>from</a:t>
            </a:r>
            <a:r>
              <a:rPr sz="1200" spc="80" dirty="0">
                <a:latin typeface="Times New Roman"/>
                <a:cs typeface="Times New Roman"/>
              </a:rPr>
              <a:t> </a:t>
            </a:r>
            <a:r>
              <a:rPr sz="1200" dirty="0">
                <a:latin typeface="Times New Roman"/>
                <a:cs typeface="Times New Roman"/>
              </a:rPr>
              <a:t>my</a:t>
            </a:r>
            <a:r>
              <a:rPr sz="1200" spc="75" dirty="0">
                <a:latin typeface="Times New Roman"/>
                <a:cs typeface="Times New Roman"/>
              </a:rPr>
              <a:t> </a:t>
            </a:r>
            <a:r>
              <a:rPr sz="1200" spc="-5" dirty="0">
                <a:latin typeface="Times New Roman"/>
                <a:cs typeface="Times New Roman"/>
              </a:rPr>
              <a:t>experience,</a:t>
            </a:r>
            <a:r>
              <a:rPr sz="1200" spc="75" dirty="0">
                <a:latin typeface="Times New Roman"/>
                <a:cs typeface="Times New Roman"/>
              </a:rPr>
              <a:t> </a:t>
            </a:r>
            <a:r>
              <a:rPr sz="1200" dirty="0">
                <a:latin typeface="Times New Roman"/>
                <a:cs typeface="Times New Roman"/>
              </a:rPr>
              <a:t>but</a:t>
            </a:r>
            <a:r>
              <a:rPr sz="1200" spc="80" dirty="0">
                <a:latin typeface="Times New Roman"/>
                <a:cs typeface="Times New Roman"/>
              </a:rPr>
              <a:t> </a:t>
            </a:r>
            <a:r>
              <a:rPr sz="1200" spc="-5" dirty="0">
                <a:latin typeface="Times New Roman"/>
                <a:cs typeface="Times New Roman"/>
              </a:rPr>
              <a:t>also</a:t>
            </a:r>
            <a:r>
              <a:rPr sz="1200" spc="65" dirty="0">
                <a:latin typeface="Times New Roman"/>
                <a:cs typeface="Times New Roman"/>
              </a:rPr>
              <a:t> </a:t>
            </a:r>
            <a:r>
              <a:rPr sz="1200" spc="-5" dirty="0">
                <a:latin typeface="Times New Roman"/>
                <a:cs typeface="Times New Roman"/>
              </a:rPr>
              <a:t>from</a:t>
            </a:r>
            <a:r>
              <a:rPr sz="1200" spc="90" dirty="0">
                <a:latin typeface="Times New Roman"/>
                <a:cs typeface="Times New Roman"/>
              </a:rPr>
              <a:t> </a:t>
            </a:r>
            <a:r>
              <a:rPr sz="1200" dirty="0">
                <a:latin typeface="Times New Roman"/>
                <a:cs typeface="Times New Roman"/>
              </a:rPr>
              <a:t>my</a:t>
            </a:r>
            <a:r>
              <a:rPr sz="1200" spc="70" dirty="0">
                <a:latin typeface="Times New Roman"/>
                <a:cs typeface="Times New Roman"/>
              </a:rPr>
              <a:t> </a:t>
            </a:r>
            <a:r>
              <a:rPr sz="1200" spc="-5" dirty="0">
                <a:latin typeface="Times New Roman"/>
                <a:cs typeface="Times New Roman"/>
              </a:rPr>
              <a:t>observation.</a:t>
            </a:r>
            <a:r>
              <a:rPr sz="1200" spc="15" dirty="0">
                <a:latin typeface="Times New Roman"/>
                <a:cs typeface="Times New Roman"/>
              </a:rPr>
              <a:t> </a:t>
            </a:r>
            <a:r>
              <a:rPr sz="1200" spc="-5" dirty="0">
                <a:latin typeface="Times New Roman"/>
                <a:cs typeface="Times New Roman"/>
              </a:rPr>
              <a:t>All</a:t>
            </a:r>
            <a:r>
              <a:rPr sz="1200" spc="75" dirty="0">
                <a:latin typeface="Times New Roman"/>
                <a:cs typeface="Times New Roman"/>
              </a:rPr>
              <a:t> </a:t>
            </a:r>
            <a:r>
              <a:rPr sz="1200" spc="-5" dirty="0">
                <a:latin typeface="Times New Roman"/>
                <a:cs typeface="Times New Roman"/>
              </a:rPr>
              <a:t>colleagues</a:t>
            </a:r>
            <a:r>
              <a:rPr sz="1200" spc="65" dirty="0">
                <a:latin typeface="Times New Roman"/>
                <a:cs typeface="Times New Roman"/>
              </a:rPr>
              <a:t> </a:t>
            </a:r>
            <a:r>
              <a:rPr sz="1200" spc="-5" dirty="0">
                <a:latin typeface="Times New Roman"/>
                <a:cs typeface="Times New Roman"/>
              </a:rPr>
              <a:t>are</a:t>
            </a:r>
            <a:r>
              <a:rPr sz="1200" spc="85" dirty="0">
                <a:latin typeface="Times New Roman"/>
                <a:cs typeface="Times New Roman"/>
              </a:rPr>
              <a:t> </a:t>
            </a:r>
            <a:r>
              <a:rPr sz="1200" dirty="0">
                <a:latin typeface="Times New Roman"/>
                <a:cs typeface="Times New Roman"/>
              </a:rPr>
              <a:t>doing</a:t>
            </a:r>
            <a:r>
              <a:rPr sz="1200" spc="75" dirty="0">
                <a:latin typeface="Times New Roman"/>
                <a:cs typeface="Times New Roman"/>
              </a:rPr>
              <a:t> </a:t>
            </a:r>
            <a:r>
              <a:rPr sz="1200" dirty="0">
                <a:latin typeface="Times New Roman"/>
                <a:cs typeface="Times New Roman"/>
              </a:rPr>
              <a:t>the</a:t>
            </a:r>
            <a:r>
              <a:rPr sz="1200" spc="70" dirty="0">
                <a:latin typeface="Times New Roman"/>
                <a:cs typeface="Times New Roman"/>
              </a:rPr>
              <a:t> </a:t>
            </a:r>
            <a:r>
              <a:rPr sz="1200" spc="-5" dirty="0">
                <a:latin typeface="Times New Roman"/>
                <a:cs typeface="Times New Roman"/>
              </a:rPr>
              <a:t>same</a:t>
            </a:r>
            <a:r>
              <a:rPr sz="1200" spc="75" dirty="0">
                <a:latin typeface="Times New Roman"/>
                <a:cs typeface="Times New Roman"/>
              </a:rPr>
              <a:t> </a:t>
            </a:r>
            <a:r>
              <a:rPr sz="1200" spc="-5" dirty="0">
                <a:latin typeface="Times New Roman"/>
                <a:cs typeface="Times New Roman"/>
              </a:rPr>
              <a:t>type</a:t>
            </a:r>
            <a:endParaRPr sz="1200">
              <a:latin typeface="Times New Roman"/>
              <a:cs typeface="Times New Roman"/>
            </a:endParaRPr>
          </a:p>
          <a:p>
            <a:pPr marL="241300" marR="5080" algn="just">
              <a:lnSpc>
                <a:spcPct val="143600"/>
              </a:lnSpc>
              <a:spcBef>
                <a:spcPts val="5"/>
              </a:spcBef>
            </a:pPr>
            <a:r>
              <a:rPr sz="1200" dirty="0">
                <a:latin typeface="Times New Roman"/>
                <a:cs typeface="Times New Roman"/>
              </a:rPr>
              <a:t>of </a:t>
            </a:r>
            <a:r>
              <a:rPr sz="1200" spc="-5" dirty="0">
                <a:latin typeface="Times New Roman"/>
                <a:cs typeface="Times New Roman"/>
              </a:rPr>
              <a:t>work, </a:t>
            </a:r>
            <a:r>
              <a:rPr sz="1200" dirty="0">
                <a:latin typeface="Times New Roman"/>
                <a:cs typeface="Times New Roman"/>
              </a:rPr>
              <a:t>but the </a:t>
            </a:r>
            <a:r>
              <a:rPr sz="1200" spc="-5" dirty="0">
                <a:latin typeface="Times New Roman"/>
                <a:cs typeface="Times New Roman"/>
              </a:rPr>
              <a:t>situation </a:t>
            </a:r>
            <a:r>
              <a:rPr sz="1200" dirty="0">
                <a:latin typeface="Times New Roman"/>
                <a:cs typeface="Times New Roman"/>
              </a:rPr>
              <a:t>is </a:t>
            </a:r>
            <a:r>
              <a:rPr sz="1200" spc="-5" dirty="0">
                <a:latin typeface="Times New Roman"/>
                <a:cs typeface="Times New Roman"/>
              </a:rPr>
              <a:t>different. Sometime they have problem with </a:t>
            </a:r>
            <a:r>
              <a:rPr sz="1200" dirty="0">
                <a:latin typeface="Times New Roman"/>
                <a:cs typeface="Times New Roman"/>
              </a:rPr>
              <a:t>a </a:t>
            </a:r>
            <a:r>
              <a:rPr sz="1200" spc="-5" dirty="0">
                <a:latin typeface="Times New Roman"/>
                <a:cs typeface="Times New Roman"/>
              </a:rPr>
              <a:t>client, </a:t>
            </a:r>
            <a:r>
              <a:rPr sz="1200" dirty="0">
                <a:latin typeface="Times New Roman"/>
                <a:cs typeface="Times New Roman"/>
              </a:rPr>
              <a:t>but on the </a:t>
            </a:r>
            <a:r>
              <a:rPr sz="1200" spc="-5" dirty="0">
                <a:latin typeface="Times New Roman"/>
                <a:cs typeface="Times New Roman"/>
              </a:rPr>
              <a:t>next day  they problems with vendors </a:t>
            </a:r>
            <a:r>
              <a:rPr sz="1200" dirty="0">
                <a:latin typeface="Times New Roman"/>
                <a:cs typeface="Times New Roman"/>
              </a:rPr>
              <a:t>or </a:t>
            </a:r>
            <a:r>
              <a:rPr sz="1200" spc="-5" dirty="0">
                <a:latin typeface="Times New Roman"/>
                <a:cs typeface="Times New Roman"/>
              </a:rPr>
              <a:t>with creative team. While coming </a:t>
            </a:r>
            <a:r>
              <a:rPr sz="1200" dirty="0">
                <a:latin typeface="Times New Roman"/>
                <a:cs typeface="Times New Roman"/>
              </a:rPr>
              <a:t>to </a:t>
            </a:r>
            <a:r>
              <a:rPr sz="1200" spc="-5" dirty="0">
                <a:latin typeface="Times New Roman"/>
                <a:cs typeface="Times New Roman"/>
              </a:rPr>
              <a:t>me, </a:t>
            </a:r>
            <a:r>
              <a:rPr sz="1200" dirty="0">
                <a:latin typeface="Times New Roman"/>
                <a:cs typeface="Times New Roman"/>
              </a:rPr>
              <a:t>my </a:t>
            </a:r>
            <a:r>
              <a:rPr sz="1200" spc="-5" dirty="0">
                <a:latin typeface="Times New Roman"/>
                <a:cs typeface="Times New Roman"/>
              </a:rPr>
              <a:t>first </a:t>
            </a:r>
            <a:r>
              <a:rPr sz="1200" dirty="0">
                <a:latin typeface="Times New Roman"/>
                <a:cs typeface="Times New Roman"/>
              </a:rPr>
              <a:t>month </a:t>
            </a:r>
            <a:r>
              <a:rPr sz="1200" spc="-5" dirty="0">
                <a:latin typeface="Times New Roman"/>
                <a:cs typeface="Times New Roman"/>
              </a:rPr>
              <a:t>was more  concentrated with pitch presentation. Industry </a:t>
            </a:r>
            <a:r>
              <a:rPr sz="1200" dirty="0">
                <a:latin typeface="Times New Roman"/>
                <a:cs typeface="Times New Roman"/>
              </a:rPr>
              <a:t>or </a:t>
            </a:r>
            <a:r>
              <a:rPr sz="1200" spc="-5" dirty="0">
                <a:latin typeface="Times New Roman"/>
                <a:cs typeface="Times New Roman"/>
              </a:rPr>
              <a:t>clients are different </a:t>
            </a:r>
            <a:r>
              <a:rPr sz="1200" dirty="0">
                <a:latin typeface="Times New Roman"/>
                <a:cs typeface="Times New Roman"/>
              </a:rPr>
              <a:t>or </a:t>
            </a:r>
            <a:r>
              <a:rPr sz="1200" spc="-5" dirty="0">
                <a:latin typeface="Times New Roman"/>
                <a:cs typeface="Times New Roman"/>
              </a:rPr>
              <a:t>requirements </a:t>
            </a:r>
            <a:r>
              <a:rPr sz="1200" dirty="0">
                <a:latin typeface="Times New Roman"/>
                <a:cs typeface="Times New Roman"/>
              </a:rPr>
              <a:t>of the </a:t>
            </a:r>
            <a:r>
              <a:rPr sz="1200" spc="-5" dirty="0">
                <a:latin typeface="Times New Roman"/>
                <a:cs typeface="Times New Roman"/>
              </a:rPr>
              <a:t>client are  different, </a:t>
            </a:r>
            <a:r>
              <a:rPr sz="1200" dirty="0">
                <a:latin typeface="Times New Roman"/>
                <a:cs typeface="Times New Roman"/>
              </a:rPr>
              <a:t>but </a:t>
            </a:r>
            <a:r>
              <a:rPr sz="1200" spc="-5" dirty="0">
                <a:latin typeface="Times New Roman"/>
                <a:cs typeface="Times New Roman"/>
              </a:rPr>
              <a:t>contents </a:t>
            </a:r>
            <a:r>
              <a:rPr sz="1200" dirty="0">
                <a:latin typeface="Times New Roman"/>
                <a:cs typeface="Times New Roman"/>
              </a:rPr>
              <a:t>or the </a:t>
            </a:r>
            <a:r>
              <a:rPr sz="1200" spc="-5" dirty="0">
                <a:latin typeface="Times New Roman"/>
                <a:cs typeface="Times New Roman"/>
              </a:rPr>
              <a:t>flow </a:t>
            </a:r>
            <a:r>
              <a:rPr sz="1200" dirty="0">
                <a:latin typeface="Times New Roman"/>
                <a:cs typeface="Times New Roman"/>
              </a:rPr>
              <a:t>of </a:t>
            </a:r>
            <a:r>
              <a:rPr sz="1200" spc="-5" dirty="0">
                <a:latin typeface="Times New Roman"/>
                <a:cs typeface="Times New Roman"/>
              </a:rPr>
              <a:t>pitch presentations are</a:t>
            </a:r>
            <a:r>
              <a:rPr sz="1200" spc="20" dirty="0">
                <a:latin typeface="Times New Roman"/>
                <a:cs typeface="Times New Roman"/>
              </a:rPr>
              <a:t> </a:t>
            </a:r>
            <a:r>
              <a:rPr sz="1200" spc="-5" dirty="0">
                <a:latin typeface="Times New Roman"/>
                <a:cs typeface="Times New Roman"/>
              </a:rPr>
              <a:t>same.</a:t>
            </a:r>
            <a:endParaRPr sz="1200">
              <a:latin typeface="Times New Roman"/>
              <a:cs typeface="Times New Roman"/>
            </a:endParaRPr>
          </a:p>
          <a:p>
            <a:pPr marL="241300" indent="-228600" algn="just">
              <a:lnSpc>
                <a:spcPct val="100000"/>
              </a:lnSpc>
              <a:spcBef>
                <a:spcPts val="640"/>
              </a:spcBef>
              <a:buFont typeface="Wingdings"/>
              <a:buChar char=""/>
              <a:tabLst>
                <a:tab pos="241300" algn="l"/>
              </a:tabLst>
            </a:pPr>
            <a:r>
              <a:rPr sz="1200" b="1" spc="-5" dirty="0">
                <a:latin typeface="Times New Roman"/>
                <a:cs typeface="Times New Roman"/>
              </a:rPr>
              <a:t>Observation </a:t>
            </a:r>
            <a:r>
              <a:rPr sz="1200" b="1" dirty="0">
                <a:latin typeface="Times New Roman"/>
                <a:cs typeface="Times New Roman"/>
              </a:rPr>
              <a:t>is </a:t>
            </a:r>
            <a:r>
              <a:rPr sz="1200" b="1" spc="-5" dirty="0">
                <a:latin typeface="Times New Roman"/>
                <a:cs typeface="Times New Roman"/>
              </a:rPr>
              <a:t>the best</a:t>
            </a:r>
            <a:r>
              <a:rPr sz="1200" b="1" spc="5" dirty="0">
                <a:latin typeface="Times New Roman"/>
                <a:cs typeface="Times New Roman"/>
              </a:rPr>
              <a:t> </a:t>
            </a:r>
            <a:r>
              <a:rPr sz="1200" b="1" spc="-5" dirty="0">
                <a:latin typeface="Times New Roman"/>
                <a:cs typeface="Times New Roman"/>
              </a:rPr>
              <a:t>teacher</a:t>
            </a:r>
            <a:endParaRPr sz="1200">
              <a:latin typeface="Times New Roman"/>
              <a:cs typeface="Times New Roman"/>
            </a:endParaRPr>
          </a:p>
          <a:p>
            <a:pPr marL="241300" algn="just">
              <a:lnSpc>
                <a:spcPct val="100000"/>
              </a:lnSpc>
              <a:spcBef>
                <a:spcPts val="620"/>
              </a:spcBef>
            </a:pPr>
            <a:r>
              <a:rPr sz="1200" spc="-5" dirty="0">
                <a:latin typeface="Times New Roman"/>
                <a:cs typeface="Times New Roman"/>
              </a:rPr>
              <a:t>There</a:t>
            </a:r>
            <a:r>
              <a:rPr sz="1200" spc="30" dirty="0">
                <a:latin typeface="Times New Roman"/>
                <a:cs typeface="Times New Roman"/>
              </a:rPr>
              <a:t> </a:t>
            </a:r>
            <a:r>
              <a:rPr sz="1200" spc="-5" dirty="0">
                <a:latin typeface="Times New Roman"/>
                <a:cs typeface="Times New Roman"/>
              </a:rPr>
              <a:t>are</a:t>
            </a:r>
            <a:r>
              <a:rPr sz="1200" spc="45" dirty="0">
                <a:latin typeface="Times New Roman"/>
                <a:cs typeface="Times New Roman"/>
              </a:rPr>
              <a:t> </a:t>
            </a:r>
            <a:r>
              <a:rPr sz="1200" dirty="0">
                <a:latin typeface="Times New Roman"/>
                <a:cs typeface="Times New Roman"/>
              </a:rPr>
              <a:t>lots</a:t>
            </a:r>
            <a:r>
              <a:rPr sz="1200" spc="30" dirty="0">
                <a:latin typeface="Times New Roman"/>
                <a:cs typeface="Times New Roman"/>
              </a:rPr>
              <a:t> </a:t>
            </a:r>
            <a:r>
              <a:rPr sz="1200" dirty="0">
                <a:latin typeface="Times New Roman"/>
                <a:cs typeface="Times New Roman"/>
              </a:rPr>
              <a:t>of</a:t>
            </a:r>
            <a:r>
              <a:rPr sz="1200" spc="25" dirty="0">
                <a:latin typeface="Times New Roman"/>
                <a:cs typeface="Times New Roman"/>
              </a:rPr>
              <a:t> </a:t>
            </a:r>
            <a:r>
              <a:rPr sz="1200" spc="-5" dirty="0">
                <a:latin typeface="Times New Roman"/>
                <a:cs typeface="Times New Roman"/>
              </a:rPr>
              <a:t>situations</a:t>
            </a:r>
            <a:r>
              <a:rPr sz="1200" spc="25" dirty="0">
                <a:latin typeface="Times New Roman"/>
                <a:cs typeface="Times New Roman"/>
              </a:rPr>
              <a:t> </a:t>
            </a:r>
            <a:r>
              <a:rPr sz="1200" spc="-5" dirty="0">
                <a:latin typeface="Times New Roman"/>
                <a:cs typeface="Times New Roman"/>
              </a:rPr>
              <a:t>where</a:t>
            </a:r>
            <a:r>
              <a:rPr sz="1200" spc="45" dirty="0">
                <a:latin typeface="Times New Roman"/>
                <a:cs typeface="Times New Roman"/>
              </a:rPr>
              <a:t> </a:t>
            </a:r>
            <a:r>
              <a:rPr sz="1200" dirty="0">
                <a:latin typeface="Times New Roman"/>
                <a:cs typeface="Times New Roman"/>
              </a:rPr>
              <a:t>I</a:t>
            </a:r>
            <a:r>
              <a:rPr sz="1200" spc="35" dirty="0">
                <a:latin typeface="Times New Roman"/>
                <a:cs typeface="Times New Roman"/>
              </a:rPr>
              <a:t> </a:t>
            </a:r>
            <a:r>
              <a:rPr sz="1200" spc="-5" dirty="0">
                <a:latin typeface="Times New Roman"/>
                <a:cs typeface="Times New Roman"/>
              </a:rPr>
              <a:t>am</a:t>
            </a:r>
            <a:r>
              <a:rPr sz="1200" spc="30" dirty="0">
                <a:latin typeface="Times New Roman"/>
                <a:cs typeface="Times New Roman"/>
              </a:rPr>
              <a:t> </a:t>
            </a:r>
            <a:r>
              <a:rPr sz="1200" spc="-5" dirty="0">
                <a:latin typeface="Times New Roman"/>
                <a:cs typeface="Times New Roman"/>
              </a:rPr>
              <a:t>completely</a:t>
            </a:r>
            <a:r>
              <a:rPr sz="1200" spc="35" dirty="0">
                <a:latin typeface="Times New Roman"/>
                <a:cs typeface="Times New Roman"/>
              </a:rPr>
              <a:t> </a:t>
            </a:r>
            <a:r>
              <a:rPr sz="1200" spc="-5" dirty="0">
                <a:latin typeface="Times New Roman"/>
                <a:cs typeface="Times New Roman"/>
              </a:rPr>
              <a:t>blank</a:t>
            </a:r>
            <a:r>
              <a:rPr sz="1200" spc="40" dirty="0">
                <a:latin typeface="Times New Roman"/>
                <a:cs typeface="Times New Roman"/>
              </a:rPr>
              <a:t> </a:t>
            </a:r>
            <a:r>
              <a:rPr sz="1200" spc="-5" dirty="0">
                <a:latin typeface="Times New Roman"/>
                <a:cs typeface="Times New Roman"/>
              </a:rPr>
              <a:t>and</a:t>
            </a:r>
            <a:r>
              <a:rPr sz="1200" spc="40" dirty="0">
                <a:latin typeface="Times New Roman"/>
                <a:cs typeface="Times New Roman"/>
              </a:rPr>
              <a:t> </a:t>
            </a:r>
            <a:r>
              <a:rPr sz="1200" dirty="0">
                <a:latin typeface="Times New Roman"/>
                <a:cs typeface="Times New Roman"/>
              </a:rPr>
              <a:t>I</a:t>
            </a:r>
            <a:r>
              <a:rPr sz="1200" spc="35" dirty="0">
                <a:latin typeface="Times New Roman"/>
                <a:cs typeface="Times New Roman"/>
              </a:rPr>
              <a:t> </a:t>
            </a:r>
            <a:r>
              <a:rPr sz="1200" spc="-10" dirty="0">
                <a:latin typeface="Times New Roman"/>
                <a:cs typeface="Times New Roman"/>
              </a:rPr>
              <a:t>don’t</a:t>
            </a:r>
            <a:r>
              <a:rPr sz="1200" spc="30" dirty="0">
                <a:latin typeface="Times New Roman"/>
                <a:cs typeface="Times New Roman"/>
              </a:rPr>
              <a:t> </a:t>
            </a:r>
            <a:r>
              <a:rPr sz="1200" dirty="0">
                <a:latin typeface="Times New Roman"/>
                <a:cs typeface="Times New Roman"/>
              </a:rPr>
              <a:t>know</a:t>
            </a:r>
            <a:r>
              <a:rPr sz="1200" spc="30" dirty="0">
                <a:latin typeface="Times New Roman"/>
                <a:cs typeface="Times New Roman"/>
              </a:rPr>
              <a:t> </a:t>
            </a:r>
            <a:r>
              <a:rPr sz="1200" dirty="0">
                <a:latin typeface="Times New Roman"/>
                <a:cs typeface="Times New Roman"/>
              </a:rPr>
              <a:t>how</a:t>
            </a:r>
            <a:r>
              <a:rPr sz="1200" spc="25" dirty="0">
                <a:latin typeface="Times New Roman"/>
                <a:cs typeface="Times New Roman"/>
              </a:rPr>
              <a:t> </a:t>
            </a:r>
            <a:r>
              <a:rPr sz="1200" dirty="0">
                <a:latin typeface="Times New Roman"/>
                <a:cs typeface="Times New Roman"/>
              </a:rPr>
              <a:t>to</a:t>
            </a:r>
            <a:r>
              <a:rPr sz="1200" spc="40" dirty="0">
                <a:latin typeface="Times New Roman"/>
                <a:cs typeface="Times New Roman"/>
              </a:rPr>
              <a:t> </a:t>
            </a:r>
            <a:r>
              <a:rPr sz="1200" dirty="0">
                <a:latin typeface="Times New Roman"/>
                <a:cs typeface="Times New Roman"/>
              </a:rPr>
              <a:t>do</a:t>
            </a:r>
            <a:r>
              <a:rPr sz="1200" spc="25" dirty="0">
                <a:latin typeface="Times New Roman"/>
                <a:cs typeface="Times New Roman"/>
              </a:rPr>
              <a:t> </a:t>
            </a:r>
            <a:r>
              <a:rPr sz="1200" dirty="0">
                <a:latin typeface="Times New Roman"/>
                <a:cs typeface="Times New Roman"/>
              </a:rPr>
              <a:t>some</a:t>
            </a:r>
            <a:r>
              <a:rPr sz="1200" spc="30" dirty="0">
                <a:latin typeface="Times New Roman"/>
                <a:cs typeface="Times New Roman"/>
              </a:rPr>
              <a:t> </a:t>
            </a:r>
            <a:r>
              <a:rPr sz="1200" spc="-5" dirty="0">
                <a:latin typeface="Times New Roman"/>
                <a:cs typeface="Times New Roman"/>
              </a:rPr>
              <a:t>task.</a:t>
            </a:r>
            <a:r>
              <a:rPr sz="1200" spc="25" dirty="0">
                <a:latin typeface="Times New Roman"/>
                <a:cs typeface="Times New Roman"/>
              </a:rPr>
              <a:t> </a:t>
            </a:r>
            <a:r>
              <a:rPr sz="1200" spc="-10" dirty="0">
                <a:latin typeface="Times New Roman"/>
                <a:cs typeface="Times New Roman"/>
              </a:rPr>
              <a:t>In</a:t>
            </a:r>
            <a:r>
              <a:rPr sz="1200" spc="50" dirty="0">
                <a:latin typeface="Times New Roman"/>
                <a:cs typeface="Times New Roman"/>
              </a:rPr>
              <a:t> </a:t>
            </a:r>
            <a:r>
              <a:rPr sz="1200" dirty="0">
                <a:latin typeface="Times New Roman"/>
                <a:cs typeface="Times New Roman"/>
              </a:rPr>
              <a:t>those</a:t>
            </a:r>
            <a:endParaRPr sz="1200">
              <a:latin typeface="Times New Roman"/>
              <a:cs typeface="Times New Roman"/>
            </a:endParaRPr>
          </a:p>
          <a:p>
            <a:pPr marL="241300" marR="12700" algn="just">
              <a:lnSpc>
                <a:spcPct val="143300"/>
              </a:lnSpc>
              <a:spcBef>
                <a:spcPts val="15"/>
              </a:spcBef>
            </a:pPr>
            <a:r>
              <a:rPr sz="1200" spc="-5" dirty="0">
                <a:latin typeface="Times New Roman"/>
                <a:cs typeface="Times New Roman"/>
              </a:rPr>
              <a:t>situations </a:t>
            </a:r>
            <a:r>
              <a:rPr sz="1200" dirty="0">
                <a:latin typeface="Times New Roman"/>
                <a:cs typeface="Times New Roman"/>
              </a:rPr>
              <a:t>I </a:t>
            </a:r>
            <a:r>
              <a:rPr sz="1200" spc="-5" dirty="0">
                <a:latin typeface="Times New Roman"/>
                <a:cs typeface="Times New Roman"/>
              </a:rPr>
              <a:t>observed </a:t>
            </a:r>
            <a:r>
              <a:rPr sz="1200" dirty="0">
                <a:latin typeface="Times New Roman"/>
                <a:cs typeface="Times New Roman"/>
              </a:rPr>
              <a:t>my </a:t>
            </a:r>
            <a:r>
              <a:rPr sz="1200" spc="-5" dirty="0">
                <a:latin typeface="Times New Roman"/>
                <a:cs typeface="Times New Roman"/>
              </a:rPr>
              <a:t>colleagues </a:t>
            </a:r>
            <a:r>
              <a:rPr sz="1200" dirty="0">
                <a:latin typeface="Times New Roman"/>
                <a:cs typeface="Times New Roman"/>
              </a:rPr>
              <a:t>to know how </a:t>
            </a:r>
            <a:r>
              <a:rPr sz="1200" spc="-5" dirty="0">
                <a:latin typeface="Times New Roman"/>
                <a:cs typeface="Times New Roman"/>
              </a:rPr>
              <a:t>they are </a:t>
            </a:r>
            <a:r>
              <a:rPr sz="1200" dirty="0">
                <a:latin typeface="Times New Roman"/>
                <a:cs typeface="Times New Roman"/>
              </a:rPr>
              <a:t>doing it </a:t>
            </a:r>
            <a:r>
              <a:rPr sz="1200" spc="-5" dirty="0">
                <a:latin typeface="Times New Roman"/>
                <a:cs typeface="Times New Roman"/>
              </a:rPr>
              <a:t>and </a:t>
            </a:r>
            <a:r>
              <a:rPr sz="1200" dirty="0">
                <a:latin typeface="Times New Roman"/>
                <a:cs typeface="Times New Roman"/>
              </a:rPr>
              <a:t>I </a:t>
            </a:r>
            <a:r>
              <a:rPr sz="1200" spc="-5" dirty="0">
                <a:latin typeface="Times New Roman"/>
                <a:cs typeface="Times New Roman"/>
              </a:rPr>
              <a:t>understood </a:t>
            </a:r>
            <a:r>
              <a:rPr sz="1200" dirty="0">
                <a:latin typeface="Times New Roman"/>
                <a:cs typeface="Times New Roman"/>
              </a:rPr>
              <a:t>the </a:t>
            </a:r>
            <a:r>
              <a:rPr sz="1200" spc="-5" dirty="0">
                <a:latin typeface="Times New Roman"/>
                <a:cs typeface="Times New Roman"/>
              </a:rPr>
              <a:t>importance </a:t>
            </a:r>
            <a:r>
              <a:rPr sz="1200" dirty="0">
                <a:latin typeface="Times New Roman"/>
                <a:cs typeface="Times New Roman"/>
              </a:rPr>
              <a:t>of  </a:t>
            </a:r>
            <a:r>
              <a:rPr sz="1200" spc="-5" dirty="0">
                <a:latin typeface="Times New Roman"/>
                <a:cs typeface="Times New Roman"/>
              </a:rPr>
              <a:t>observation.</a:t>
            </a:r>
            <a:endParaRPr sz="1200">
              <a:latin typeface="Times New Roman"/>
              <a:cs typeface="Times New Roman"/>
            </a:endParaRPr>
          </a:p>
          <a:p>
            <a:pPr marL="241300" indent="-228600" algn="just">
              <a:lnSpc>
                <a:spcPct val="100000"/>
              </a:lnSpc>
              <a:spcBef>
                <a:spcPts val="625"/>
              </a:spcBef>
              <a:buFont typeface="Wingdings"/>
              <a:buChar char=""/>
              <a:tabLst>
                <a:tab pos="241300" algn="l"/>
              </a:tabLst>
            </a:pPr>
            <a:r>
              <a:rPr sz="1200" b="1" spc="-20" dirty="0">
                <a:latin typeface="Times New Roman"/>
                <a:cs typeface="Times New Roman"/>
              </a:rPr>
              <a:t>Work </a:t>
            </a:r>
            <a:r>
              <a:rPr sz="1200" b="1" spc="-5" dirty="0">
                <a:latin typeface="Times New Roman"/>
                <a:cs typeface="Times New Roman"/>
              </a:rPr>
              <a:t>life</a:t>
            </a:r>
            <a:r>
              <a:rPr sz="1200" b="1" dirty="0">
                <a:latin typeface="Times New Roman"/>
                <a:cs typeface="Times New Roman"/>
              </a:rPr>
              <a:t> </a:t>
            </a:r>
            <a:r>
              <a:rPr sz="1200" b="1" spc="-5" dirty="0">
                <a:latin typeface="Times New Roman"/>
                <a:cs typeface="Times New Roman"/>
              </a:rPr>
              <a:t>balancing</a:t>
            </a:r>
            <a:endParaRPr sz="1200">
              <a:latin typeface="Times New Roman"/>
              <a:cs typeface="Times New Roman"/>
            </a:endParaRPr>
          </a:p>
          <a:p>
            <a:pPr marL="241300" marR="8255" algn="just">
              <a:lnSpc>
                <a:spcPct val="143700"/>
              </a:lnSpc>
              <a:spcBef>
                <a:spcPts val="5"/>
              </a:spcBef>
            </a:pPr>
            <a:r>
              <a:rPr sz="1200" spc="-5" dirty="0">
                <a:latin typeface="Times New Roman"/>
                <a:cs typeface="Times New Roman"/>
              </a:rPr>
              <a:t>This </a:t>
            </a:r>
            <a:r>
              <a:rPr sz="1200" dirty="0">
                <a:latin typeface="Times New Roman"/>
                <a:cs typeface="Times New Roman"/>
              </a:rPr>
              <a:t>is the most </a:t>
            </a:r>
            <a:r>
              <a:rPr sz="1200" spc="-5" dirty="0">
                <a:latin typeface="Times New Roman"/>
                <a:cs typeface="Times New Roman"/>
              </a:rPr>
              <a:t>important learning for me. This research thought </a:t>
            </a:r>
            <a:r>
              <a:rPr sz="1200" dirty="0">
                <a:latin typeface="Times New Roman"/>
                <a:cs typeface="Times New Roman"/>
              </a:rPr>
              <a:t>me how to </a:t>
            </a:r>
            <a:r>
              <a:rPr sz="1200" spc="-5" dirty="0">
                <a:latin typeface="Times New Roman"/>
                <a:cs typeface="Times New Roman"/>
              </a:rPr>
              <a:t>balance your personal  responsibility and professional responsibility together and </a:t>
            </a:r>
            <a:r>
              <a:rPr sz="1200" dirty="0">
                <a:latin typeface="Times New Roman"/>
                <a:cs typeface="Times New Roman"/>
              </a:rPr>
              <a:t>how to </a:t>
            </a:r>
            <a:r>
              <a:rPr sz="1200" spc="-5" dirty="0">
                <a:latin typeface="Times New Roman"/>
                <a:cs typeface="Times New Roman"/>
              </a:rPr>
              <a:t>enjoy life even after getting </a:t>
            </a:r>
            <a:r>
              <a:rPr sz="1200" dirty="0">
                <a:latin typeface="Times New Roman"/>
                <a:cs typeface="Times New Roman"/>
              </a:rPr>
              <a:t>a job.  </a:t>
            </a:r>
            <a:r>
              <a:rPr sz="1200" spc="-20" dirty="0">
                <a:latin typeface="Times New Roman"/>
                <a:cs typeface="Times New Roman"/>
              </a:rPr>
              <a:t>Working </a:t>
            </a:r>
            <a:r>
              <a:rPr sz="1200" dirty="0">
                <a:latin typeface="Times New Roman"/>
                <a:cs typeface="Times New Roman"/>
              </a:rPr>
              <a:t>in </a:t>
            </a:r>
            <a:r>
              <a:rPr sz="1200" spc="-5" dirty="0">
                <a:latin typeface="Times New Roman"/>
                <a:cs typeface="Times New Roman"/>
              </a:rPr>
              <a:t>an agency </a:t>
            </a:r>
            <a:r>
              <a:rPr sz="1200" dirty="0">
                <a:latin typeface="Times New Roman"/>
                <a:cs typeface="Times New Roman"/>
              </a:rPr>
              <a:t>is not </a:t>
            </a:r>
            <a:r>
              <a:rPr sz="1200" spc="-5" dirty="0">
                <a:latin typeface="Times New Roman"/>
                <a:cs typeface="Times New Roman"/>
              </a:rPr>
              <a:t>an easy task, </a:t>
            </a:r>
            <a:r>
              <a:rPr sz="1200" dirty="0">
                <a:latin typeface="Times New Roman"/>
                <a:cs typeface="Times New Roman"/>
              </a:rPr>
              <a:t>the </a:t>
            </a:r>
            <a:r>
              <a:rPr sz="1200" spc="-5" dirty="0">
                <a:latin typeface="Times New Roman"/>
                <a:cs typeface="Times New Roman"/>
              </a:rPr>
              <a:t>person wants </a:t>
            </a:r>
            <a:r>
              <a:rPr sz="1200" dirty="0">
                <a:latin typeface="Times New Roman"/>
                <a:cs typeface="Times New Roman"/>
              </a:rPr>
              <a:t>to </a:t>
            </a:r>
            <a:r>
              <a:rPr sz="1200" spc="-5" dirty="0">
                <a:latin typeface="Times New Roman"/>
                <a:cs typeface="Times New Roman"/>
              </a:rPr>
              <a:t>face </a:t>
            </a:r>
            <a:r>
              <a:rPr sz="1200" dirty="0">
                <a:latin typeface="Times New Roman"/>
                <a:cs typeface="Times New Roman"/>
              </a:rPr>
              <a:t>a lot of </a:t>
            </a:r>
            <a:r>
              <a:rPr sz="1200" spc="-5" dirty="0">
                <a:latin typeface="Times New Roman"/>
                <a:cs typeface="Times New Roman"/>
              </a:rPr>
              <a:t>stress and challenges. </a:t>
            </a:r>
            <a:r>
              <a:rPr sz="1200" dirty="0">
                <a:latin typeface="Times New Roman"/>
                <a:cs typeface="Times New Roman"/>
              </a:rPr>
              <a:t>I </a:t>
            </a:r>
            <a:r>
              <a:rPr sz="1200" spc="-5" dirty="0">
                <a:latin typeface="Times New Roman"/>
                <a:cs typeface="Times New Roman"/>
              </a:rPr>
              <a:t>am </a:t>
            </a:r>
            <a:r>
              <a:rPr sz="1200" dirty="0">
                <a:latin typeface="Times New Roman"/>
                <a:cs typeface="Times New Roman"/>
              </a:rPr>
              <a:t>the  only </a:t>
            </a:r>
            <a:r>
              <a:rPr sz="1200" spc="-5" dirty="0">
                <a:latin typeface="Times New Roman"/>
                <a:cs typeface="Times New Roman"/>
              </a:rPr>
              <a:t>person </a:t>
            </a:r>
            <a:r>
              <a:rPr sz="1200" dirty="0">
                <a:latin typeface="Times New Roman"/>
                <a:cs typeface="Times New Roman"/>
              </a:rPr>
              <a:t>in my </a:t>
            </a:r>
            <a:r>
              <a:rPr sz="1200" spc="-5" dirty="0">
                <a:latin typeface="Times New Roman"/>
                <a:cs typeface="Times New Roman"/>
              </a:rPr>
              <a:t>office leaving </a:t>
            </a:r>
            <a:r>
              <a:rPr sz="1200" spc="-15" dirty="0">
                <a:latin typeface="Times New Roman"/>
                <a:cs typeface="Times New Roman"/>
              </a:rPr>
              <a:t>early, </a:t>
            </a:r>
            <a:r>
              <a:rPr sz="1200" spc="-5" dirty="0">
                <a:latin typeface="Times New Roman"/>
                <a:cs typeface="Times New Roman"/>
              </a:rPr>
              <a:t>while comparing with others. Because </a:t>
            </a:r>
            <a:r>
              <a:rPr sz="1200" dirty="0">
                <a:latin typeface="Times New Roman"/>
                <a:cs typeface="Times New Roman"/>
              </a:rPr>
              <a:t>my </a:t>
            </a:r>
            <a:r>
              <a:rPr sz="1200" spc="-5" dirty="0">
                <a:latin typeface="Times New Roman"/>
                <a:cs typeface="Times New Roman"/>
              </a:rPr>
              <a:t>colleagues have </a:t>
            </a:r>
            <a:r>
              <a:rPr sz="1200" dirty="0">
                <a:latin typeface="Times New Roman"/>
                <a:cs typeface="Times New Roman"/>
              </a:rPr>
              <a:t>lots of  </a:t>
            </a:r>
            <a:r>
              <a:rPr sz="1200" spc="-5" dirty="0">
                <a:latin typeface="Times New Roman"/>
                <a:cs typeface="Times New Roman"/>
              </a:rPr>
              <a:t>work, sometime they will leave </a:t>
            </a:r>
            <a:r>
              <a:rPr sz="1200" dirty="0">
                <a:latin typeface="Times New Roman"/>
                <a:cs typeface="Times New Roman"/>
              </a:rPr>
              <a:t>by </a:t>
            </a:r>
            <a:r>
              <a:rPr sz="1200" spc="-5" dirty="0">
                <a:latin typeface="Times New Roman"/>
                <a:cs typeface="Times New Roman"/>
              </a:rPr>
              <a:t>late night </a:t>
            </a:r>
            <a:r>
              <a:rPr sz="1200" spc="-15" dirty="0">
                <a:latin typeface="Times New Roman"/>
                <a:cs typeface="Times New Roman"/>
              </a:rPr>
              <a:t>only. </a:t>
            </a:r>
            <a:r>
              <a:rPr sz="1200" spc="-5" dirty="0">
                <a:latin typeface="Times New Roman"/>
                <a:cs typeface="Times New Roman"/>
              </a:rPr>
              <a:t>But they are really enjoying all </a:t>
            </a:r>
            <a:r>
              <a:rPr sz="1200" dirty="0">
                <a:latin typeface="Times New Roman"/>
                <a:cs typeface="Times New Roman"/>
              </a:rPr>
              <a:t>the </a:t>
            </a:r>
            <a:r>
              <a:rPr sz="1200" spc="-5" dirty="0">
                <a:latin typeface="Times New Roman"/>
                <a:cs typeface="Times New Roman"/>
              </a:rPr>
              <a:t>moments </a:t>
            </a:r>
            <a:r>
              <a:rPr sz="1200" dirty="0">
                <a:latin typeface="Times New Roman"/>
                <a:cs typeface="Times New Roman"/>
              </a:rPr>
              <a:t>in </a:t>
            </a:r>
            <a:r>
              <a:rPr sz="1200" spc="-5" dirty="0">
                <a:latin typeface="Times New Roman"/>
                <a:cs typeface="Times New Roman"/>
              </a:rPr>
              <a:t>their  life. They don’t have any difference between professional life and personal</a:t>
            </a:r>
            <a:r>
              <a:rPr sz="1200" spc="75" dirty="0">
                <a:latin typeface="Times New Roman"/>
                <a:cs typeface="Times New Roman"/>
              </a:rPr>
              <a:t> </a:t>
            </a:r>
            <a:r>
              <a:rPr sz="1200" spc="-5" dirty="0">
                <a:latin typeface="Times New Roman"/>
                <a:cs typeface="Times New Roman"/>
              </a:rPr>
              <a:t>life.</a:t>
            </a:r>
            <a:endParaRPr sz="1200">
              <a:latin typeface="Times New Roman"/>
              <a:cs typeface="Times New Roman"/>
            </a:endParaRPr>
          </a:p>
        </p:txBody>
      </p:sp>
      <p:sp>
        <p:nvSpPr>
          <p:cNvPr id="4" name="object 4"/>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58</a:t>
            </a:fld>
            <a:endParaRP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13379" y="649351"/>
            <a:ext cx="1917700" cy="299720"/>
          </a:xfrm>
          <a:prstGeom prst="rect">
            <a:avLst/>
          </a:prstGeom>
        </p:spPr>
        <p:txBody>
          <a:bodyPr vert="horz" wrap="square" lIns="0" tIns="12700" rIns="0" bIns="0" rtlCol="0">
            <a:spAutoFit/>
          </a:bodyPr>
          <a:lstStyle/>
          <a:p>
            <a:pPr marL="12700">
              <a:lnSpc>
                <a:spcPct val="100000"/>
              </a:lnSpc>
              <a:spcBef>
                <a:spcPts val="100"/>
              </a:spcBef>
            </a:pPr>
            <a:r>
              <a:rPr sz="1800" b="1" u="heavy" dirty="0">
                <a:uFill>
                  <a:solidFill>
                    <a:srgbClr val="000000"/>
                  </a:solidFill>
                </a:uFill>
                <a:latin typeface="Times New Roman"/>
                <a:cs typeface="Times New Roman"/>
              </a:rPr>
              <a:t>15.</a:t>
            </a:r>
            <a:r>
              <a:rPr sz="1800" b="1" u="heavy" spc="-60" dirty="0">
                <a:uFill>
                  <a:solidFill>
                    <a:srgbClr val="000000"/>
                  </a:solidFill>
                </a:uFill>
                <a:latin typeface="Times New Roman"/>
                <a:cs typeface="Times New Roman"/>
              </a:rPr>
              <a:t> </a:t>
            </a:r>
            <a:r>
              <a:rPr sz="1800" b="1" u="heavy" spc="-5" dirty="0">
                <a:uFill>
                  <a:solidFill>
                    <a:srgbClr val="000000"/>
                  </a:solidFill>
                </a:uFill>
                <a:latin typeface="Times New Roman"/>
                <a:cs typeface="Times New Roman"/>
              </a:rPr>
              <a:t>CONCLUSION</a:t>
            </a:r>
            <a:endParaRPr sz="1800">
              <a:latin typeface="Times New Roman"/>
              <a:cs typeface="Times New Roman"/>
            </a:endParaRPr>
          </a:p>
        </p:txBody>
      </p:sp>
      <p:sp>
        <p:nvSpPr>
          <p:cNvPr id="3" name="object 3"/>
          <p:cNvSpPr txBox="1"/>
          <p:nvPr/>
        </p:nvSpPr>
        <p:spPr>
          <a:xfrm>
            <a:off x="528319" y="1071473"/>
            <a:ext cx="6711315" cy="5163185"/>
          </a:xfrm>
          <a:prstGeom prst="rect">
            <a:avLst/>
          </a:prstGeom>
        </p:spPr>
        <p:txBody>
          <a:bodyPr vert="horz" wrap="square" lIns="0" tIns="12065" rIns="0" bIns="0" rtlCol="0">
            <a:spAutoFit/>
          </a:bodyPr>
          <a:lstStyle/>
          <a:p>
            <a:pPr marL="12700" marR="7620" algn="just">
              <a:lnSpc>
                <a:spcPct val="143700"/>
              </a:lnSpc>
              <a:spcBef>
                <a:spcPts val="95"/>
              </a:spcBef>
            </a:pPr>
            <a:r>
              <a:rPr sz="1200" spc="-5" dirty="0">
                <a:latin typeface="Times New Roman"/>
                <a:cs typeface="Times New Roman"/>
              </a:rPr>
              <a:t>The successful completion </a:t>
            </a:r>
            <a:r>
              <a:rPr sz="1200" dirty="0">
                <a:latin typeface="Times New Roman"/>
                <a:cs typeface="Times New Roman"/>
              </a:rPr>
              <a:t>of this </a:t>
            </a:r>
            <a:r>
              <a:rPr sz="1200" spc="-5" dirty="0">
                <a:latin typeface="Times New Roman"/>
                <a:cs typeface="Times New Roman"/>
              </a:rPr>
              <a:t>research indicates that </a:t>
            </a:r>
            <a:r>
              <a:rPr sz="1200" dirty="0">
                <a:latin typeface="Times New Roman"/>
                <a:cs typeface="Times New Roman"/>
              </a:rPr>
              <a:t>the </a:t>
            </a:r>
            <a:r>
              <a:rPr sz="1200" spc="-5" dirty="0">
                <a:latin typeface="Times New Roman"/>
                <a:cs typeface="Times New Roman"/>
              </a:rPr>
              <a:t>future </a:t>
            </a:r>
            <a:r>
              <a:rPr sz="1200" dirty="0">
                <a:latin typeface="Times New Roman"/>
                <a:cs typeface="Times New Roman"/>
              </a:rPr>
              <a:t>of </a:t>
            </a:r>
            <a:r>
              <a:rPr sz="1200" spc="-5" dirty="0">
                <a:latin typeface="Times New Roman"/>
                <a:cs typeface="Times New Roman"/>
              </a:rPr>
              <a:t>marketing </a:t>
            </a:r>
            <a:r>
              <a:rPr sz="1200" dirty="0">
                <a:latin typeface="Times New Roman"/>
                <a:cs typeface="Times New Roman"/>
              </a:rPr>
              <a:t>is in the </a:t>
            </a:r>
            <a:r>
              <a:rPr sz="1200" spc="-5" dirty="0">
                <a:latin typeface="Times New Roman"/>
                <a:cs typeface="Times New Roman"/>
              </a:rPr>
              <a:t>hands </a:t>
            </a:r>
            <a:r>
              <a:rPr sz="1200" dirty="0">
                <a:latin typeface="Times New Roman"/>
                <a:cs typeface="Times New Roman"/>
              </a:rPr>
              <a:t>of </a:t>
            </a:r>
            <a:r>
              <a:rPr sz="1200" spc="-5" dirty="0">
                <a:latin typeface="Times New Roman"/>
                <a:cs typeface="Times New Roman"/>
              </a:rPr>
              <a:t>digital.  Digital marketing </a:t>
            </a:r>
            <a:r>
              <a:rPr sz="1200" dirty="0">
                <a:latin typeface="Times New Roman"/>
                <a:cs typeface="Times New Roman"/>
              </a:rPr>
              <a:t>is not only </a:t>
            </a:r>
            <a:r>
              <a:rPr sz="1200" spc="-5" dirty="0">
                <a:latin typeface="Times New Roman"/>
                <a:cs typeface="Times New Roman"/>
              </a:rPr>
              <a:t>concerned with placing ads </a:t>
            </a:r>
            <a:r>
              <a:rPr sz="1200" dirty="0">
                <a:latin typeface="Times New Roman"/>
                <a:cs typeface="Times New Roman"/>
              </a:rPr>
              <a:t>in </a:t>
            </a:r>
            <a:r>
              <a:rPr sz="1200" spc="-5" dirty="0">
                <a:latin typeface="Times New Roman"/>
                <a:cs typeface="Times New Roman"/>
              </a:rPr>
              <a:t>portals, </a:t>
            </a:r>
            <a:r>
              <a:rPr sz="1200" dirty="0">
                <a:latin typeface="Times New Roman"/>
                <a:cs typeface="Times New Roman"/>
              </a:rPr>
              <a:t>it </a:t>
            </a:r>
            <a:r>
              <a:rPr sz="1200" spc="-5" dirty="0">
                <a:latin typeface="Times New Roman"/>
                <a:cs typeface="Times New Roman"/>
              </a:rPr>
              <a:t>consists </a:t>
            </a:r>
            <a:r>
              <a:rPr sz="1200" dirty="0">
                <a:latin typeface="Times New Roman"/>
                <a:cs typeface="Times New Roman"/>
              </a:rPr>
              <a:t>of </a:t>
            </a:r>
            <a:r>
              <a:rPr sz="1200" spc="-5" dirty="0">
                <a:latin typeface="Times New Roman"/>
                <a:cs typeface="Times New Roman"/>
              </a:rPr>
              <a:t>integrated services and  integrated channels. Marketers want </a:t>
            </a:r>
            <a:r>
              <a:rPr sz="1200" dirty="0">
                <a:latin typeface="Times New Roman"/>
                <a:cs typeface="Times New Roman"/>
              </a:rPr>
              <a:t>to use </a:t>
            </a:r>
            <a:r>
              <a:rPr sz="1200" spc="-5" dirty="0">
                <a:latin typeface="Times New Roman"/>
                <a:cs typeface="Times New Roman"/>
              </a:rPr>
              <a:t>these components </a:t>
            </a:r>
            <a:r>
              <a:rPr sz="1200" dirty="0">
                <a:latin typeface="Times New Roman"/>
                <a:cs typeface="Times New Roman"/>
              </a:rPr>
              <a:t>in </a:t>
            </a:r>
            <a:r>
              <a:rPr sz="1200" spc="-5" dirty="0">
                <a:latin typeface="Times New Roman"/>
                <a:cs typeface="Times New Roman"/>
              </a:rPr>
              <a:t>an effective way </a:t>
            </a:r>
            <a:r>
              <a:rPr sz="1200" dirty="0">
                <a:latin typeface="Times New Roman"/>
                <a:cs typeface="Times New Roman"/>
              </a:rPr>
              <a:t>to </a:t>
            </a:r>
            <a:r>
              <a:rPr sz="1200" spc="-5" dirty="0">
                <a:latin typeface="Times New Roman"/>
                <a:cs typeface="Times New Roman"/>
              </a:rPr>
              <a:t>reach target groups and  </a:t>
            </a:r>
            <a:r>
              <a:rPr sz="1200" dirty="0">
                <a:latin typeface="Times New Roman"/>
                <a:cs typeface="Times New Roman"/>
              </a:rPr>
              <a:t>to build a </a:t>
            </a:r>
            <a:r>
              <a:rPr sz="1200" spc="-5" dirty="0">
                <a:latin typeface="Times New Roman"/>
                <a:cs typeface="Times New Roman"/>
              </a:rPr>
              <a:t>brand. </a:t>
            </a:r>
            <a:r>
              <a:rPr sz="1200" spc="-10" dirty="0">
                <a:latin typeface="Times New Roman"/>
                <a:cs typeface="Times New Roman"/>
              </a:rPr>
              <a:t>In </a:t>
            </a:r>
            <a:r>
              <a:rPr sz="1200" dirty="0">
                <a:latin typeface="Times New Roman"/>
                <a:cs typeface="Times New Roman"/>
              </a:rPr>
              <a:t>this </a:t>
            </a:r>
            <a:r>
              <a:rPr sz="1200" spc="-5" dirty="0">
                <a:latin typeface="Times New Roman"/>
                <a:cs typeface="Times New Roman"/>
              </a:rPr>
              <a:t>digital era marketer </a:t>
            </a:r>
            <a:r>
              <a:rPr sz="1200" dirty="0">
                <a:latin typeface="Times New Roman"/>
                <a:cs typeface="Times New Roman"/>
              </a:rPr>
              <a:t>is not the </a:t>
            </a:r>
            <a:r>
              <a:rPr sz="1200" spc="-5" dirty="0">
                <a:latin typeface="Times New Roman"/>
                <a:cs typeface="Times New Roman"/>
              </a:rPr>
              <a:t>custodian for </a:t>
            </a:r>
            <a:r>
              <a:rPr sz="1200" dirty="0">
                <a:latin typeface="Times New Roman"/>
                <a:cs typeface="Times New Roman"/>
              </a:rPr>
              <a:t>a </a:t>
            </a:r>
            <a:r>
              <a:rPr sz="1200" spc="-5" dirty="0">
                <a:latin typeface="Times New Roman"/>
                <a:cs typeface="Times New Roman"/>
              </a:rPr>
              <a:t>brand, people who are connected  across </a:t>
            </a:r>
            <a:r>
              <a:rPr sz="1200" dirty="0">
                <a:latin typeface="Times New Roman"/>
                <a:cs typeface="Times New Roman"/>
              </a:rPr>
              <a:t>the </a:t>
            </a:r>
            <a:r>
              <a:rPr sz="1200" spc="-5" dirty="0">
                <a:latin typeface="Times New Roman"/>
                <a:cs typeface="Times New Roman"/>
              </a:rPr>
              <a:t>digital platforms are </a:t>
            </a:r>
            <a:r>
              <a:rPr sz="1200" dirty="0">
                <a:latin typeface="Times New Roman"/>
                <a:cs typeface="Times New Roman"/>
              </a:rPr>
              <a:t>the</a:t>
            </a:r>
            <a:r>
              <a:rPr sz="1200" spc="35" dirty="0">
                <a:latin typeface="Times New Roman"/>
                <a:cs typeface="Times New Roman"/>
              </a:rPr>
              <a:t> </a:t>
            </a:r>
            <a:r>
              <a:rPr sz="1200" spc="-5" dirty="0">
                <a:latin typeface="Times New Roman"/>
                <a:cs typeface="Times New Roman"/>
              </a:rPr>
              <a:t>custodians.</a:t>
            </a:r>
            <a:endParaRPr sz="1200">
              <a:latin typeface="Times New Roman"/>
              <a:cs typeface="Times New Roman"/>
            </a:endParaRPr>
          </a:p>
          <a:p>
            <a:pPr marL="12700" marR="5080" algn="just">
              <a:lnSpc>
                <a:spcPct val="143800"/>
              </a:lnSpc>
              <a:spcBef>
                <a:spcPts val="795"/>
              </a:spcBef>
            </a:pPr>
            <a:r>
              <a:rPr sz="1200" spc="-5" dirty="0">
                <a:latin typeface="Times New Roman"/>
                <a:cs typeface="Times New Roman"/>
              </a:rPr>
              <a:t>Brands want </a:t>
            </a:r>
            <a:r>
              <a:rPr sz="1200" dirty="0">
                <a:latin typeface="Times New Roman"/>
                <a:cs typeface="Times New Roman"/>
              </a:rPr>
              <a:t>to build </a:t>
            </a:r>
            <a:r>
              <a:rPr sz="1200" spc="-5" dirty="0">
                <a:latin typeface="Times New Roman"/>
                <a:cs typeface="Times New Roman"/>
              </a:rPr>
              <a:t>their presence over digital platform, because customers have high affinity towards  digital media than other media’s. More than that customers are highly information seekers and digital media  </a:t>
            </a:r>
            <a:r>
              <a:rPr sz="1200" dirty="0">
                <a:latin typeface="Times New Roman"/>
                <a:cs typeface="Times New Roman"/>
              </a:rPr>
              <a:t>is the only </a:t>
            </a:r>
            <a:r>
              <a:rPr sz="1200" spc="-5" dirty="0">
                <a:latin typeface="Times New Roman"/>
                <a:cs typeface="Times New Roman"/>
              </a:rPr>
              <a:t>platform for two way communication between brands and</a:t>
            </a:r>
            <a:r>
              <a:rPr sz="1200" spc="65" dirty="0">
                <a:latin typeface="Times New Roman"/>
                <a:cs typeface="Times New Roman"/>
              </a:rPr>
              <a:t> </a:t>
            </a:r>
            <a:r>
              <a:rPr sz="1200" spc="-5" dirty="0">
                <a:latin typeface="Times New Roman"/>
                <a:cs typeface="Times New Roman"/>
              </a:rPr>
              <a:t>customers.</a:t>
            </a:r>
            <a:endParaRPr sz="1200">
              <a:latin typeface="Times New Roman"/>
              <a:cs typeface="Times New Roman"/>
            </a:endParaRPr>
          </a:p>
          <a:p>
            <a:pPr marL="12700" marR="5080" algn="just">
              <a:lnSpc>
                <a:spcPct val="143800"/>
              </a:lnSpc>
              <a:spcBef>
                <a:spcPts val="800"/>
              </a:spcBef>
            </a:pPr>
            <a:r>
              <a:rPr sz="1200" spc="-5" dirty="0">
                <a:latin typeface="Times New Roman"/>
                <a:cs typeface="Times New Roman"/>
              </a:rPr>
              <a:t>Digital media </a:t>
            </a:r>
            <a:r>
              <a:rPr sz="1200" dirty="0">
                <a:latin typeface="Times New Roman"/>
                <a:cs typeface="Times New Roman"/>
              </a:rPr>
              <a:t>is the </a:t>
            </a:r>
            <a:r>
              <a:rPr sz="1200" spc="-5" dirty="0">
                <a:latin typeface="Times New Roman"/>
                <a:cs typeface="Times New Roman"/>
              </a:rPr>
              <a:t>best platform </a:t>
            </a:r>
            <a:r>
              <a:rPr sz="1200" dirty="0">
                <a:latin typeface="Times New Roman"/>
                <a:cs typeface="Times New Roman"/>
              </a:rPr>
              <a:t>to </a:t>
            </a:r>
            <a:r>
              <a:rPr sz="1200" spc="-5" dirty="0">
                <a:latin typeface="Times New Roman"/>
                <a:cs typeface="Times New Roman"/>
              </a:rPr>
              <a:t>convert </a:t>
            </a:r>
            <a:r>
              <a:rPr sz="1200" dirty="0">
                <a:latin typeface="Times New Roman"/>
                <a:cs typeface="Times New Roman"/>
              </a:rPr>
              <a:t>a </a:t>
            </a:r>
            <a:r>
              <a:rPr sz="1200" spc="-5" dirty="0">
                <a:latin typeface="Times New Roman"/>
                <a:cs typeface="Times New Roman"/>
              </a:rPr>
              <a:t>product </a:t>
            </a:r>
            <a:r>
              <a:rPr sz="1200" dirty="0">
                <a:latin typeface="Times New Roman"/>
                <a:cs typeface="Times New Roman"/>
              </a:rPr>
              <a:t>to a </a:t>
            </a:r>
            <a:r>
              <a:rPr sz="1200" spc="-5" dirty="0">
                <a:latin typeface="Times New Roman"/>
                <a:cs typeface="Times New Roman"/>
              </a:rPr>
              <a:t>brand. Because </a:t>
            </a:r>
            <a:r>
              <a:rPr sz="1200" dirty="0">
                <a:latin typeface="Times New Roman"/>
                <a:cs typeface="Times New Roman"/>
              </a:rPr>
              <a:t>it is </a:t>
            </a:r>
            <a:r>
              <a:rPr sz="1200" spc="-5" dirty="0">
                <a:latin typeface="Times New Roman"/>
                <a:cs typeface="Times New Roman"/>
              </a:rPr>
              <a:t>more cost effective and </a:t>
            </a:r>
            <a:r>
              <a:rPr sz="1200" dirty="0">
                <a:latin typeface="Times New Roman"/>
                <a:cs typeface="Times New Roman"/>
              </a:rPr>
              <a:t>it  </a:t>
            </a:r>
            <a:r>
              <a:rPr sz="1200" spc="-5" dirty="0">
                <a:latin typeface="Times New Roman"/>
                <a:cs typeface="Times New Roman"/>
              </a:rPr>
              <a:t>provide </a:t>
            </a:r>
            <a:r>
              <a:rPr sz="1200" dirty="0">
                <a:latin typeface="Times New Roman"/>
                <a:cs typeface="Times New Roman"/>
              </a:rPr>
              <a:t>lot of </a:t>
            </a:r>
            <a:r>
              <a:rPr sz="1200" spc="-5" dirty="0">
                <a:latin typeface="Times New Roman"/>
                <a:cs typeface="Times New Roman"/>
              </a:rPr>
              <a:t>touch </a:t>
            </a:r>
            <a:r>
              <a:rPr sz="1200" dirty="0">
                <a:latin typeface="Times New Roman"/>
                <a:cs typeface="Times New Roman"/>
              </a:rPr>
              <a:t>points to </a:t>
            </a:r>
            <a:r>
              <a:rPr sz="1200" spc="-5" dirty="0">
                <a:latin typeface="Times New Roman"/>
                <a:cs typeface="Times New Roman"/>
              </a:rPr>
              <a:t>marketer. Brands can able </a:t>
            </a:r>
            <a:r>
              <a:rPr sz="1200" dirty="0">
                <a:latin typeface="Times New Roman"/>
                <a:cs typeface="Times New Roman"/>
              </a:rPr>
              <a:t>to </a:t>
            </a:r>
            <a:r>
              <a:rPr sz="1200" spc="-5" dirty="0">
                <a:latin typeface="Times New Roman"/>
                <a:cs typeface="Times New Roman"/>
              </a:rPr>
              <a:t>engage their target group </a:t>
            </a:r>
            <a:r>
              <a:rPr sz="1200" dirty="0">
                <a:latin typeface="Times New Roman"/>
                <a:cs typeface="Times New Roman"/>
              </a:rPr>
              <a:t>in </a:t>
            </a:r>
            <a:r>
              <a:rPr sz="1200" spc="-5" dirty="0">
                <a:latin typeface="Times New Roman"/>
                <a:cs typeface="Times New Roman"/>
              </a:rPr>
              <a:t>an effective way  through digital platforms. Digital media </a:t>
            </a:r>
            <a:r>
              <a:rPr sz="1200" dirty="0">
                <a:latin typeface="Times New Roman"/>
                <a:cs typeface="Times New Roman"/>
              </a:rPr>
              <a:t>is not only </a:t>
            </a:r>
            <a:r>
              <a:rPr sz="1200" spc="-5" dirty="0">
                <a:latin typeface="Times New Roman"/>
                <a:cs typeface="Times New Roman"/>
              </a:rPr>
              <a:t>for engagement, brands can increase their customers </a:t>
            </a:r>
            <a:r>
              <a:rPr sz="1200" dirty="0">
                <a:latin typeface="Times New Roman"/>
                <a:cs typeface="Times New Roman"/>
              </a:rPr>
              <a:t>or  </a:t>
            </a:r>
            <a:r>
              <a:rPr sz="1200" spc="-5" dirty="0">
                <a:latin typeface="Times New Roman"/>
                <a:cs typeface="Times New Roman"/>
              </a:rPr>
              <a:t>they can retain their existing customers. Digital platforms help </a:t>
            </a:r>
            <a:r>
              <a:rPr sz="1200" dirty="0">
                <a:latin typeface="Times New Roman"/>
                <a:cs typeface="Times New Roman"/>
              </a:rPr>
              <a:t>to </a:t>
            </a:r>
            <a:r>
              <a:rPr sz="1200" spc="-5" dirty="0">
                <a:latin typeface="Times New Roman"/>
                <a:cs typeface="Times New Roman"/>
              </a:rPr>
              <a:t>increase </a:t>
            </a:r>
            <a:r>
              <a:rPr sz="1200" dirty="0">
                <a:latin typeface="Times New Roman"/>
                <a:cs typeface="Times New Roman"/>
              </a:rPr>
              <a:t>the </a:t>
            </a:r>
            <a:r>
              <a:rPr sz="1200" spc="-5" dirty="0">
                <a:latin typeface="Times New Roman"/>
                <a:cs typeface="Times New Roman"/>
              </a:rPr>
              <a:t>impact </a:t>
            </a:r>
            <a:r>
              <a:rPr sz="1200" dirty="0">
                <a:latin typeface="Times New Roman"/>
                <a:cs typeface="Times New Roman"/>
              </a:rPr>
              <a:t>of </a:t>
            </a:r>
            <a:r>
              <a:rPr sz="1200" spc="-5" dirty="0">
                <a:latin typeface="Times New Roman"/>
                <a:cs typeface="Times New Roman"/>
              </a:rPr>
              <a:t>brand recall </a:t>
            </a:r>
            <a:r>
              <a:rPr sz="1200" dirty="0">
                <a:latin typeface="Times New Roman"/>
                <a:cs typeface="Times New Roman"/>
              </a:rPr>
              <a:t>in </a:t>
            </a:r>
            <a:r>
              <a:rPr sz="1200" spc="-5" dirty="0">
                <a:latin typeface="Times New Roman"/>
                <a:cs typeface="Times New Roman"/>
              </a:rPr>
              <a:t>target  groups.</a:t>
            </a:r>
            <a:endParaRPr sz="1200">
              <a:latin typeface="Times New Roman"/>
              <a:cs typeface="Times New Roman"/>
            </a:endParaRPr>
          </a:p>
          <a:p>
            <a:pPr marL="12700" marR="8890" algn="just">
              <a:lnSpc>
                <a:spcPct val="143700"/>
              </a:lnSpc>
              <a:spcBef>
                <a:spcPts val="795"/>
              </a:spcBef>
            </a:pPr>
            <a:r>
              <a:rPr sz="1200" spc="-5" dirty="0">
                <a:latin typeface="Times New Roman"/>
                <a:cs typeface="Times New Roman"/>
              </a:rPr>
              <a:t>Importance </a:t>
            </a:r>
            <a:r>
              <a:rPr sz="1200" dirty="0">
                <a:latin typeface="Times New Roman"/>
                <a:cs typeface="Times New Roman"/>
              </a:rPr>
              <a:t>of </a:t>
            </a:r>
            <a:r>
              <a:rPr sz="1200" spc="-5" dirty="0">
                <a:latin typeface="Times New Roman"/>
                <a:cs typeface="Times New Roman"/>
              </a:rPr>
              <a:t>digital presence increasing importance </a:t>
            </a:r>
            <a:r>
              <a:rPr sz="1200" dirty="0">
                <a:latin typeface="Times New Roman"/>
                <a:cs typeface="Times New Roman"/>
              </a:rPr>
              <a:t>of </a:t>
            </a:r>
            <a:r>
              <a:rPr sz="1200" spc="-5" dirty="0">
                <a:latin typeface="Times New Roman"/>
                <a:cs typeface="Times New Roman"/>
              </a:rPr>
              <a:t>digital agencies, </a:t>
            </a:r>
            <a:r>
              <a:rPr sz="1200" dirty="0">
                <a:latin typeface="Times New Roman"/>
                <a:cs typeface="Times New Roman"/>
              </a:rPr>
              <a:t>so </a:t>
            </a:r>
            <a:r>
              <a:rPr sz="1200" spc="-5" dirty="0">
                <a:latin typeface="Times New Roman"/>
                <a:cs typeface="Times New Roman"/>
              </a:rPr>
              <a:t>they making money through  digital advertising raising </a:t>
            </a:r>
            <a:r>
              <a:rPr sz="1200" dirty="0">
                <a:latin typeface="Times New Roman"/>
                <a:cs typeface="Times New Roman"/>
              </a:rPr>
              <a:t>of </a:t>
            </a:r>
            <a:r>
              <a:rPr sz="1200" spc="-5" dirty="0">
                <a:latin typeface="Times New Roman"/>
                <a:cs typeface="Times New Roman"/>
              </a:rPr>
              <a:t>digital marketing consciousness making money for digital agencies </a:t>
            </a:r>
            <a:r>
              <a:rPr sz="1200" dirty="0">
                <a:latin typeface="Times New Roman"/>
                <a:cs typeface="Times New Roman"/>
              </a:rPr>
              <a:t>by </a:t>
            </a:r>
            <a:r>
              <a:rPr sz="1200" spc="-5" dirty="0">
                <a:latin typeface="Times New Roman"/>
                <a:cs typeface="Times New Roman"/>
              </a:rPr>
              <a:t>which  they are </a:t>
            </a:r>
            <a:r>
              <a:rPr sz="1200" dirty="0">
                <a:latin typeface="Times New Roman"/>
                <a:cs typeface="Times New Roman"/>
              </a:rPr>
              <a:t>booming </a:t>
            </a:r>
            <a:r>
              <a:rPr sz="1200" spc="-5" dirty="0">
                <a:latin typeface="Times New Roman"/>
                <a:cs typeface="Times New Roman"/>
              </a:rPr>
              <a:t>and making more money with small</a:t>
            </a:r>
            <a:r>
              <a:rPr sz="1200" spc="20" dirty="0">
                <a:latin typeface="Times New Roman"/>
                <a:cs typeface="Times New Roman"/>
              </a:rPr>
              <a:t> </a:t>
            </a:r>
            <a:r>
              <a:rPr sz="1200" spc="-5" dirty="0">
                <a:latin typeface="Times New Roman"/>
                <a:cs typeface="Times New Roman"/>
              </a:rPr>
              <a:t>investments.</a:t>
            </a:r>
            <a:endParaRPr sz="1200">
              <a:latin typeface="Times New Roman"/>
              <a:cs typeface="Times New Roman"/>
            </a:endParaRPr>
          </a:p>
          <a:p>
            <a:pPr marL="12700" marR="7620" algn="just">
              <a:lnSpc>
                <a:spcPct val="143300"/>
              </a:lnSpc>
              <a:spcBef>
                <a:spcPts val="820"/>
              </a:spcBef>
            </a:pPr>
            <a:r>
              <a:rPr sz="1200" dirty="0">
                <a:latin typeface="Times New Roman"/>
                <a:cs typeface="Times New Roman"/>
              </a:rPr>
              <a:t>I </a:t>
            </a:r>
            <a:r>
              <a:rPr sz="1200" spc="-5" dirty="0">
                <a:latin typeface="Times New Roman"/>
                <a:cs typeface="Times New Roman"/>
              </a:rPr>
              <a:t>honestly believe that </a:t>
            </a:r>
            <a:r>
              <a:rPr sz="1200" dirty="0">
                <a:latin typeface="Times New Roman"/>
                <a:cs typeface="Times New Roman"/>
              </a:rPr>
              <a:t>this </a:t>
            </a:r>
            <a:r>
              <a:rPr sz="1200" spc="-5" dirty="0">
                <a:latin typeface="Times New Roman"/>
                <a:cs typeface="Times New Roman"/>
              </a:rPr>
              <a:t>project report will </a:t>
            </a:r>
            <a:r>
              <a:rPr sz="1200" dirty="0">
                <a:latin typeface="Times New Roman"/>
                <a:cs typeface="Times New Roman"/>
              </a:rPr>
              <a:t>be </a:t>
            </a:r>
            <a:r>
              <a:rPr sz="1200" spc="-5" dirty="0">
                <a:latin typeface="Times New Roman"/>
                <a:cs typeface="Times New Roman"/>
              </a:rPr>
              <a:t>at </a:t>
            </a:r>
            <a:r>
              <a:rPr sz="1200" dirty="0">
                <a:latin typeface="Times New Roman"/>
                <a:cs typeface="Times New Roman"/>
              </a:rPr>
              <a:t>most </a:t>
            </a:r>
            <a:r>
              <a:rPr sz="1200" spc="-5" dirty="0">
                <a:latin typeface="Times New Roman"/>
                <a:cs typeface="Times New Roman"/>
              </a:rPr>
              <a:t>useful for marketers </a:t>
            </a:r>
            <a:r>
              <a:rPr sz="1200" dirty="0">
                <a:latin typeface="Times New Roman"/>
                <a:cs typeface="Times New Roman"/>
              </a:rPr>
              <a:t>to </a:t>
            </a:r>
            <a:r>
              <a:rPr sz="1200" spc="-5" dirty="0">
                <a:latin typeface="Times New Roman"/>
                <a:cs typeface="Times New Roman"/>
              </a:rPr>
              <a:t>understand </a:t>
            </a:r>
            <a:r>
              <a:rPr sz="1200" dirty="0">
                <a:latin typeface="Times New Roman"/>
                <a:cs typeface="Times New Roman"/>
              </a:rPr>
              <a:t>the </a:t>
            </a:r>
            <a:r>
              <a:rPr sz="1200" spc="-5" dirty="0">
                <a:latin typeface="Times New Roman"/>
                <a:cs typeface="Times New Roman"/>
              </a:rPr>
              <a:t>digital  marketing and </a:t>
            </a:r>
            <a:r>
              <a:rPr sz="1200" dirty="0">
                <a:latin typeface="Times New Roman"/>
                <a:cs typeface="Times New Roman"/>
              </a:rPr>
              <a:t>to </a:t>
            </a:r>
            <a:r>
              <a:rPr sz="1200" spc="-5" dirty="0">
                <a:latin typeface="Times New Roman"/>
                <a:cs typeface="Times New Roman"/>
              </a:rPr>
              <a:t>plan for future</a:t>
            </a:r>
            <a:r>
              <a:rPr sz="1200" spc="30" dirty="0">
                <a:latin typeface="Times New Roman"/>
                <a:cs typeface="Times New Roman"/>
              </a:rPr>
              <a:t> </a:t>
            </a:r>
            <a:r>
              <a:rPr sz="1200" spc="-5" dirty="0">
                <a:latin typeface="Times New Roman"/>
                <a:cs typeface="Times New Roman"/>
              </a:rPr>
              <a:t>strategies.</a:t>
            </a:r>
            <a:endParaRPr sz="1200">
              <a:latin typeface="Times New Roman"/>
              <a:cs typeface="Times New Roman"/>
            </a:endParaRPr>
          </a:p>
        </p:txBody>
      </p:sp>
      <p:sp>
        <p:nvSpPr>
          <p:cNvPr id="4" name="object 4"/>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59</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57704" y="1076071"/>
            <a:ext cx="2590800" cy="299720"/>
          </a:xfrm>
          <a:prstGeom prst="rect">
            <a:avLst/>
          </a:prstGeom>
        </p:spPr>
        <p:txBody>
          <a:bodyPr vert="horz" wrap="square" lIns="0" tIns="12700" rIns="0" bIns="0" rtlCol="0">
            <a:spAutoFit/>
          </a:bodyPr>
          <a:lstStyle/>
          <a:p>
            <a:pPr marL="12700">
              <a:lnSpc>
                <a:spcPct val="100000"/>
              </a:lnSpc>
              <a:spcBef>
                <a:spcPts val="100"/>
              </a:spcBef>
            </a:pPr>
            <a:r>
              <a:rPr sz="1800" b="1" u="heavy" spc="-5" dirty="0">
                <a:uFill>
                  <a:solidFill>
                    <a:srgbClr val="000000"/>
                  </a:solidFill>
                </a:uFill>
                <a:latin typeface="Times New Roman"/>
                <a:cs typeface="Times New Roman"/>
              </a:rPr>
              <a:t>ACKNOWLEDGEMENT</a:t>
            </a:r>
            <a:endParaRPr sz="1800">
              <a:latin typeface="Times New Roman"/>
              <a:cs typeface="Times New Roman"/>
            </a:endParaRPr>
          </a:p>
        </p:txBody>
      </p:sp>
      <p:sp>
        <p:nvSpPr>
          <p:cNvPr id="3" name="object 3"/>
          <p:cNvSpPr txBox="1"/>
          <p:nvPr/>
        </p:nvSpPr>
        <p:spPr>
          <a:xfrm>
            <a:off x="528319" y="1890522"/>
            <a:ext cx="6602730" cy="5746750"/>
          </a:xfrm>
          <a:prstGeom prst="rect">
            <a:avLst/>
          </a:prstGeom>
        </p:spPr>
        <p:txBody>
          <a:bodyPr vert="horz" wrap="square" lIns="0" tIns="12065" rIns="0" bIns="0" rtlCol="0">
            <a:spAutoFit/>
          </a:bodyPr>
          <a:lstStyle/>
          <a:p>
            <a:pPr marL="12700" marR="73025">
              <a:lnSpc>
                <a:spcPct val="143600"/>
              </a:lnSpc>
              <a:spcBef>
                <a:spcPts val="95"/>
              </a:spcBef>
            </a:pPr>
            <a:r>
              <a:rPr sz="1400" spc="-5" dirty="0">
                <a:solidFill>
                  <a:srgbClr val="202429"/>
                </a:solidFill>
                <a:latin typeface="Times New Roman"/>
                <a:cs typeface="Times New Roman"/>
              </a:rPr>
              <a:t>To </a:t>
            </a:r>
            <a:r>
              <a:rPr sz="1400" dirty="0">
                <a:solidFill>
                  <a:srgbClr val="202429"/>
                </a:solidFill>
                <a:latin typeface="Times New Roman"/>
                <a:cs typeface="Times New Roman"/>
              </a:rPr>
              <a:t>list who all have </a:t>
            </a:r>
            <a:r>
              <a:rPr sz="1400" spc="-5" dirty="0">
                <a:solidFill>
                  <a:srgbClr val="202429"/>
                </a:solidFill>
                <a:latin typeface="Times New Roman"/>
                <a:cs typeface="Times New Roman"/>
              </a:rPr>
              <a:t>helped me </a:t>
            </a:r>
            <a:r>
              <a:rPr sz="1400" dirty="0">
                <a:solidFill>
                  <a:srgbClr val="202429"/>
                </a:solidFill>
                <a:latin typeface="Times New Roman"/>
                <a:cs typeface="Times New Roman"/>
              </a:rPr>
              <a:t>is </a:t>
            </a:r>
            <a:r>
              <a:rPr sz="1400" spc="-5" dirty="0">
                <a:solidFill>
                  <a:srgbClr val="202429"/>
                </a:solidFill>
                <a:latin typeface="Times New Roman"/>
                <a:cs typeface="Times New Roman"/>
              </a:rPr>
              <a:t>difficult </a:t>
            </a:r>
            <a:r>
              <a:rPr sz="1400" dirty="0">
                <a:solidFill>
                  <a:srgbClr val="202429"/>
                </a:solidFill>
                <a:latin typeface="Times New Roman"/>
                <a:cs typeface="Times New Roman"/>
              </a:rPr>
              <a:t>because they are so </a:t>
            </a:r>
            <a:r>
              <a:rPr sz="1400" spc="-5" dirty="0">
                <a:solidFill>
                  <a:srgbClr val="202429"/>
                </a:solidFill>
                <a:latin typeface="Times New Roman"/>
                <a:cs typeface="Times New Roman"/>
              </a:rPr>
              <a:t>numerous </a:t>
            </a:r>
            <a:r>
              <a:rPr sz="1400" dirty="0">
                <a:solidFill>
                  <a:srgbClr val="202429"/>
                </a:solidFill>
                <a:latin typeface="Times New Roman"/>
                <a:cs typeface="Times New Roman"/>
              </a:rPr>
              <a:t>and the </a:t>
            </a:r>
            <a:r>
              <a:rPr sz="1400" spc="-5" dirty="0">
                <a:solidFill>
                  <a:srgbClr val="202429"/>
                </a:solidFill>
                <a:latin typeface="Times New Roman"/>
                <a:cs typeface="Times New Roman"/>
              </a:rPr>
              <a:t>depth </a:t>
            </a:r>
            <a:r>
              <a:rPr sz="1400" dirty="0">
                <a:solidFill>
                  <a:srgbClr val="202429"/>
                </a:solidFill>
                <a:latin typeface="Times New Roman"/>
                <a:cs typeface="Times New Roman"/>
              </a:rPr>
              <a:t>is so  </a:t>
            </a:r>
            <a:r>
              <a:rPr sz="1400" spc="-5" dirty="0">
                <a:solidFill>
                  <a:srgbClr val="202429"/>
                </a:solidFill>
                <a:latin typeface="Times New Roman"/>
                <a:cs typeface="Times New Roman"/>
              </a:rPr>
              <a:t>enormous.</a:t>
            </a:r>
            <a:endParaRPr sz="1400">
              <a:latin typeface="Times New Roman"/>
              <a:cs typeface="Times New Roman"/>
            </a:endParaRPr>
          </a:p>
          <a:p>
            <a:pPr marL="12700" marR="19685">
              <a:lnSpc>
                <a:spcPct val="144300"/>
              </a:lnSpc>
              <a:spcBef>
                <a:spcPts val="795"/>
              </a:spcBef>
            </a:pPr>
            <a:r>
              <a:rPr sz="1400" dirty="0">
                <a:solidFill>
                  <a:srgbClr val="202429"/>
                </a:solidFill>
                <a:latin typeface="Times New Roman"/>
                <a:cs typeface="Times New Roman"/>
              </a:rPr>
              <a:t>I would like to </a:t>
            </a:r>
            <a:r>
              <a:rPr sz="1400" spc="-5" dirty="0">
                <a:solidFill>
                  <a:srgbClr val="202429"/>
                </a:solidFill>
                <a:latin typeface="Times New Roman"/>
                <a:cs typeface="Times New Roman"/>
              </a:rPr>
              <a:t>acknowledge </a:t>
            </a:r>
            <a:r>
              <a:rPr sz="1400" dirty="0">
                <a:solidFill>
                  <a:srgbClr val="202429"/>
                </a:solidFill>
                <a:latin typeface="Times New Roman"/>
                <a:cs typeface="Times New Roman"/>
              </a:rPr>
              <a:t>the </a:t>
            </a:r>
            <a:r>
              <a:rPr sz="1400" spc="-5" dirty="0">
                <a:solidFill>
                  <a:srgbClr val="202429"/>
                </a:solidFill>
                <a:latin typeface="Times New Roman"/>
                <a:cs typeface="Times New Roman"/>
              </a:rPr>
              <a:t>following </a:t>
            </a:r>
            <a:r>
              <a:rPr sz="1400" dirty="0">
                <a:solidFill>
                  <a:srgbClr val="202429"/>
                </a:solidFill>
                <a:latin typeface="Times New Roman"/>
                <a:cs typeface="Times New Roman"/>
              </a:rPr>
              <a:t>as </a:t>
            </a:r>
            <a:r>
              <a:rPr sz="1400" spc="-5" dirty="0">
                <a:solidFill>
                  <a:srgbClr val="202429"/>
                </a:solidFill>
                <a:latin typeface="Times New Roman"/>
                <a:cs typeface="Times New Roman"/>
              </a:rPr>
              <a:t>being idealistic channels and </a:t>
            </a:r>
            <a:r>
              <a:rPr sz="1400" dirty="0">
                <a:solidFill>
                  <a:srgbClr val="202429"/>
                </a:solidFill>
                <a:latin typeface="Times New Roman"/>
                <a:cs typeface="Times New Roman"/>
              </a:rPr>
              <a:t>fresh </a:t>
            </a:r>
            <a:r>
              <a:rPr sz="1400" spc="-5" dirty="0">
                <a:solidFill>
                  <a:srgbClr val="202429"/>
                </a:solidFill>
                <a:latin typeface="Times New Roman"/>
                <a:cs typeface="Times New Roman"/>
              </a:rPr>
              <a:t>dimensions  in </a:t>
            </a:r>
            <a:r>
              <a:rPr sz="1400" dirty="0">
                <a:solidFill>
                  <a:srgbClr val="202429"/>
                </a:solidFill>
                <a:latin typeface="Times New Roman"/>
                <a:cs typeface="Times New Roman"/>
              </a:rPr>
              <a:t>the </a:t>
            </a:r>
            <a:r>
              <a:rPr sz="1400" spc="-5" dirty="0">
                <a:solidFill>
                  <a:srgbClr val="202429"/>
                </a:solidFill>
                <a:latin typeface="Times New Roman"/>
                <a:cs typeface="Times New Roman"/>
              </a:rPr>
              <a:t>completion </a:t>
            </a:r>
            <a:r>
              <a:rPr sz="1400" dirty="0">
                <a:solidFill>
                  <a:srgbClr val="202429"/>
                </a:solidFill>
                <a:latin typeface="Times New Roman"/>
                <a:cs typeface="Times New Roman"/>
              </a:rPr>
              <a:t>of this</a:t>
            </a:r>
            <a:r>
              <a:rPr sz="1400" spc="-45" dirty="0">
                <a:solidFill>
                  <a:srgbClr val="202429"/>
                </a:solidFill>
                <a:latin typeface="Times New Roman"/>
                <a:cs typeface="Times New Roman"/>
              </a:rPr>
              <a:t> </a:t>
            </a:r>
            <a:r>
              <a:rPr sz="1400" spc="-5" dirty="0">
                <a:solidFill>
                  <a:srgbClr val="202429"/>
                </a:solidFill>
                <a:latin typeface="Times New Roman"/>
                <a:cs typeface="Times New Roman"/>
              </a:rPr>
              <a:t>project.</a:t>
            </a:r>
            <a:endParaRPr sz="1400">
              <a:latin typeface="Times New Roman"/>
              <a:cs typeface="Times New Roman"/>
            </a:endParaRPr>
          </a:p>
          <a:p>
            <a:pPr marL="12700" marR="141605">
              <a:lnSpc>
                <a:spcPct val="143600"/>
              </a:lnSpc>
              <a:spcBef>
                <a:spcPts val="800"/>
              </a:spcBef>
            </a:pPr>
            <a:r>
              <a:rPr sz="1400" dirty="0">
                <a:solidFill>
                  <a:srgbClr val="202429"/>
                </a:solidFill>
                <a:latin typeface="Times New Roman"/>
                <a:cs typeface="Times New Roman"/>
              </a:rPr>
              <a:t>I take </a:t>
            </a:r>
            <a:r>
              <a:rPr sz="1400" spc="-5" dirty="0">
                <a:solidFill>
                  <a:srgbClr val="202429"/>
                </a:solidFill>
                <a:latin typeface="Times New Roman"/>
                <a:cs typeface="Times New Roman"/>
              </a:rPr>
              <a:t>this opportunity </a:t>
            </a:r>
            <a:r>
              <a:rPr sz="1400" dirty="0">
                <a:solidFill>
                  <a:srgbClr val="202429"/>
                </a:solidFill>
                <a:latin typeface="Times New Roman"/>
                <a:cs typeface="Times New Roman"/>
              </a:rPr>
              <a:t>to </a:t>
            </a:r>
            <a:r>
              <a:rPr sz="1400" spc="-5" dirty="0">
                <a:solidFill>
                  <a:srgbClr val="202429"/>
                </a:solidFill>
                <a:latin typeface="Times New Roman"/>
                <a:cs typeface="Times New Roman"/>
              </a:rPr>
              <a:t>thank </a:t>
            </a:r>
            <a:r>
              <a:rPr sz="1400" dirty="0">
                <a:solidFill>
                  <a:srgbClr val="202429"/>
                </a:solidFill>
                <a:latin typeface="Times New Roman"/>
                <a:cs typeface="Times New Roman"/>
              </a:rPr>
              <a:t>the </a:t>
            </a:r>
            <a:r>
              <a:rPr sz="1400" b="1" u="heavy" spc="-5" dirty="0">
                <a:solidFill>
                  <a:srgbClr val="202429"/>
                </a:solidFill>
                <a:uFill>
                  <a:solidFill>
                    <a:srgbClr val="202429"/>
                  </a:solidFill>
                </a:uFill>
                <a:latin typeface="Times New Roman"/>
                <a:cs typeface="Times New Roman"/>
              </a:rPr>
              <a:t>University of Mumbai</a:t>
            </a:r>
            <a:r>
              <a:rPr sz="1400" b="1" spc="-5" dirty="0">
                <a:solidFill>
                  <a:srgbClr val="202429"/>
                </a:solidFill>
                <a:latin typeface="Times New Roman"/>
                <a:cs typeface="Times New Roman"/>
              </a:rPr>
              <a:t> </a:t>
            </a:r>
            <a:r>
              <a:rPr sz="1400" dirty="0">
                <a:solidFill>
                  <a:srgbClr val="202429"/>
                </a:solidFill>
                <a:latin typeface="Times New Roman"/>
                <a:cs typeface="Times New Roman"/>
              </a:rPr>
              <a:t>for </a:t>
            </a:r>
            <a:r>
              <a:rPr sz="1400" spc="-5" dirty="0">
                <a:solidFill>
                  <a:srgbClr val="202429"/>
                </a:solidFill>
                <a:latin typeface="Times New Roman"/>
                <a:cs typeface="Times New Roman"/>
              </a:rPr>
              <a:t>giving me </a:t>
            </a:r>
            <a:r>
              <a:rPr sz="1400" dirty="0">
                <a:solidFill>
                  <a:srgbClr val="202429"/>
                </a:solidFill>
                <a:latin typeface="Times New Roman"/>
                <a:cs typeface="Times New Roman"/>
              </a:rPr>
              <a:t>chance to </a:t>
            </a:r>
            <a:r>
              <a:rPr sz="1400" spc="5" dirty="0">
                <a:solidFill>
                  <a:srgbClr val="202429"/>
                </a:solidFill>
                <a:latin typeface="Times New Roman"/>
                <a:cs typeface="Times New Roman"/>
              </a:rPr>
              <a:t>do </a:t>
            </a:r>
            <a:r>
              <a:rPr sz="1400" dirty="0">
                <a:solidFill>
                  <a:srgbClr val="202429"/>
                </a:solidFill>
                <a:latin typeface="Times New Roman"/>
                <a:cs typeface="Times New Roman"/>
              </a:rPr>
              <a:t>this  </a:t>
            </a:r>
            <a:r>
              <a:rPr sz="1400" spc="-5" dirty="0">
                <a:solidFill>
                  <a:srgbClr val="202429"/>
                </a:solidFill>
                <a:latin typeface="Times New Roman"/>
                <a:cs typeface="Times New Roman"/>
              </a:rPr>
              <a:t>project.</a:t>
            </a:r>
            <a:endParaRPr sz="1400">
              <a:latin typeface="Times New Roman"/>
              <a:cs typeface="Times New Roman"/>
            </a:endParaRPr>
          </a:p>
          <a:p>
            <a:pPr marL="12700" marR="478790">
              <a:lnSpc>
                <a:spcPct val="143600"/>
              </a:lnSpc>
              <a:spcBef>
                <a:spcPts val="805"/>
              </a:spcBef>
            </a:pPr>
            <a:r>
              <a:rPr sz="1400" dirty="0">
                <a:solidFill>
                  <a:srgbClr val="202429"/>
                </a:solidFill>
                <a:latin typeface="Times New Roman"/>
                <a:cs typeface="Times New Roman"/>
              </a:rPr>
              <a:t>I would like to </a:t>
            </a:r>
            <a:r>
              <a:rPr sz="1400" spc="-5" dirty="0">
                <a:solidFill>
                  <a:srgbClr val="202429"/>
                </a:solidFill>
                <a:latin typeface="Times New Roman"/>
                <a:cs typeface="Times New Roman"/>
              </a:rPr>
              <a:t>thank my </a:t>
            </a:r>
            <a:r>
              <a:rPr sz="1400" b="1" u="heavy" spc="-5" dirty="0">
                <a:solidFill>
                  <a:srgbClr val="202429"/>
                </a:solidFill>
                <a:uFill>
                  <a:solidFill>
                    <a:srgbClr val="202429"/>
                  </a:solidFill>
                </a:uFill>
                <a:latin typeface="Times New Roman"/>
                <a:cs typeface="Times New Roman"/>
              </a:rPr>
              <a:t>Principal</a:t>
            </a:r>
            <a:r>
              <a:rPr sz="1400" u="heavy" spc="-5" dirty="0">
                <a:solidFill>
                  <a:srgbClr val="202429"/>
                </a:solidFill>
                <a:uFill>
                  <a:solidFill>
                    <a:srgbClr val="202429"/>
                  </a:solidFill>
                </a:uFill>
                <a:latin typeface="Times New Roman"/>
                <a:cs typeface="Times New Roman"/>
              </a:rPr>
              <a:t>, </a:t>
            </a:r>
            <a:r>
              <a:rPr sz="1400" b="1" u="heavy" spc="-5" dirty="0">
                <a:solidFill>
                  <a:srgbClr val="202429"/>
                </a:solidFill>
                <a:uFill>
                  <a:solidFill>
                    <a:srgbClr val="202429"/>
                  </a:solidFill>
                </a:uFill>
                <a:latin typeface="Times New Roman"/>
                <a:cs typeface="Times New Roman"/>
              </a:rPr>
              <a:t>Lata Kasturi</a:t>
            </a:r>
            <a:r>
              <a:rPr sz="1400" b="1" spc="-5" dirty="0">
                <a:solidFill>
                  <a:srgbClr val="202429"/>
                </a:solidFill>
                <a:latin typeface="Times New Roman"/>
                <a:cs typeface="Times New Roman"/>
              </a:rPr>
              <a:t> </a:t>
            </a:r>
            <a:r>
              <a:rPr sz="1400" dirty="0">
                <a:solidFill>
                  <a:srgbClr val="202429"/>
                </a:solidFill>
                <a:latin typeface="Times New Roman"/>
                <a:cs typeface="Times New Roman"/>
              </a:rPr>
              <a:t>Menon for </a:t>
            </a:r>
            <a:r>
              <a:rPr sz="1400" spc="-5" dirty="0">
                <a:solidFill>
                  <a:srgbClr val="202429"/>
                </a:solidFill>
                <a:latin typeface="Times New Roman"/>
                <a:cs typeface="Times New Roman"/>
              </a:rPr>
              <a:t>providing </a:t>
            </a:r>
            <a:r>
              <a:rPr sz="1400" dirty="0">
                <a:solidFill>
                  <a:srgbClr val="202429"/>
                </a:solidFill>
                <a:latin typeface="Times New Roman"/>
                <a:cs typeface="Times New Roman"/>
              </a:rPr>
              <a:t>the </a:t>
            </a:r>
            <a:r>
              <a:rPr sz="1400" spc="-5" dirty="0">
                <a:solidFill>
                  <a:srgbClr val="202429"/>
                </a:solidFill>
                <a:latin typeface="Times New Roman"/>
                <a:cs typeface="Times New Roman"/>
              </a:rPr>
              <a:t>necessary  facilities </a:t>
            </a:r>
            <a:r>
              <a:rPr sz="1400" dirty="0">
                <a:solidFill>
                  <a:srgbClr val="202429"/>
                </a:solidFill>
                <a:latin typeface="Times New Roman"/>
                <a:cs typeface="Times New Roman"/>
              </a:rPr>
              <a:t>required for </a:t>
            </a:r>
            <a:r>
              <a:rPr sz="1400" spc="-5" dirty="0">
                <a:solidFill>
                  <a:srgbClr val="202429"/>
                </a:solidFill>
                <a:latin typeface="Times New Roman"/>
                <a:cs typeface="Times New Roman"/>
              </a:rPr>
              <a:t>completion </a:t>
            </a:r>
            <a:r>
              <a:rPr sz="1400" dirty="0">
                <a:solidFill>
                  <a:srgbClr val="202429"/>
                </a:solidFill>
                <a:latin typeface="Times New Roman"/>
                <a:cs typeface="Times New Roman"/>
              </a:rPr>
              <a:t>of </a:t>
            </a:r>
            <a:r>
              <a:rPr sz="1400" spc="-5" dirty="0">
                <a:solidFill>
                  <a:srgbClr val="202429"/>
                </a:solidFill>
                <a:latin typeface="Times New Roman"/>
                <a:cs typeface="Times New Roman"/>
              </a:rPr>
              <a:t>this</a:t>
            </a:r>
            <a:r>
              <a:rPr sz="1400" spc="-50" dirty="0">
                <a:solidFill>
                  <a:srgbClr val="202429"/>
                </a:solidFill>
                <a:latin typeface="Times New Roman"/>
                <a:cs typeface="Times New Roman"/>
              </a:rPr>
              <a:t> </a:t>
            </a:r>
            <a:r>
              <a:rPr sz="1400" spc="-5" dirty="0">
                <a:solidFill>
                  <a:srgbClr val="202429"/>
                </a:solidFill>
                <a:latin typeface="Times New Roman"/>
                <a:cs typeface="Times New Roman"/>
              </a:rPr>
              <a:t>project.</a:t>
            </a:r>
            <a:endParaRPr sz="1400">
              <a:latin typeface="Times New Roman"/>
              <a:cs typeface="Times New Roman"/>
            </a:endParaRPr>
          </a:p>
          <a:p>
            <a:pPr marL="12700" marR="5080">
              <a:lnSpc>
                <a:spcPct val="143600"/>
              </a:lnSpc>
              <a:spcBef>
                <a:spcPts val="805"/>
              </a:spcBef>
            </a:pPr>
            <a:r>
              <a:rPr sz="1400" dirty="0">
                <a:solidFill>
                  <a:srgbClr val="202429"/>
                </a:solidFill>
                <a:latin typeface="Times New Roman"/>
                <a:cs typeface="Times New Roman"/>
              </a:rPr>
              <a:t>I take </a:t>
            </a:r>
            <a:r>
              <a:rPr sz="1400" spc="-5" dirty="0">
                <a:solidFill>
                  <a:srgbClr val="202429"/>
                </a:solidFill>
                <a:latin typeface="Times New Roman"/>
                <a:cs typeface="Times New Roman"/>
              </a:rPr>
              <a:t>this opportunity </a:t>
            </a:r>
            <a:r>
              <a:rPr sz="1400" dirty="0">
                <a:solidFill>
                  <a:srgbClr val="202429"/>
                </a:solidFill>
                <a:latin typeface="Times New Roman"/>
                <a:cs typeface="Times New Roman"/>
              </a:rPr>
              <a:t>to </a:t>
            </a:r>
            <a:r>
              <a:rPr sz="1400" spc="-5" dirty="0">
                <a:solidFill>
                  <a:srgbClr val="202429"/>
                </a:solidFill>
                <a:latin typeface="Times New Roman"/>
                <a:cs typeface="Times New Roman"/>
              </a:rPr>
              <a:t>thank </a:t>
            </a:r>
            <a:r>
              <a:rPr sz="1400" dirty="0">
                <a:solidFill>
                  <a:srgbClr val="202429"/>
                </a:solidFill>
                <a:latin typeface="Times New Roman"/>
                <a:cs typeface="Times New Roman"/>
              </a:rPr>
              <a:t>our </a:t>
            </a:r>
            <a:r>
              <a:rPr sz="1400" spc="-5" dirty="0">
                <a:solidFill>
                  <a:srgbClr val="202429"/>
                </a:solidFill>
                <a:latin typeface="Times New Roman"/>
                <a:cs typeface="Times New Roman"/>
              </a:rPr>
              <a:t>coordinator </a:t>
            </a:r>
            <a:r>
              <a:rPr sz="1400" b="1" u="heavy" spc="-5" dirty="0">
                <a:solidFill>
                  <a:srgbClr val="202429"/>
                </a:solidFill>
                <a:uFill>
                  <a:solidFill>
                    <a:srgbClr val="202429"/>
                  </a:solidFill>
                </a:uFill>
                <a:latin typeface="Times New Roman"/>
                <a:cs typeface="Times New Roman"/>
              </a:rPr>
              <a:t>Prof. Sumeet Mhatre</a:t>
            </a:r>
            <a:r>
              <a:rPr sz="1400" spc="-5" dirty="0">
                <a:solidFill>
                  <a:srgbClr val="202429"/>
                </a:solidFill>
                <a:latin typeface="Times New Roman"/>
                <a:cs typeface="Times New Roman"/>
              </a:rPr>
              <a:t>, </a:t>
            </a:r>
            <a:r>
              <a:rPr sz="1400" dirty="0">
                <a:solidFill>
                  <a:srgbClr val="202429"/>
                </a:solidFill>
                <a:latin typeface="Times New Roman"/>
                <a:cs typeface="Times New Roman"/>
              </a:rPr>
              <a:t>for his moral </a:t>
            </a:r>
            <a:r>
              <a:rPr sz="1400" spc="-5" dirty="0">
                <a:solidFill>
                  <a:srgbClr val="202429"/>
                </a:solidFill>
                <a:latin typeface="Times New Roman"/>
                <a:cs typeface="Times New Roman"/>
              </a:rPr>
              <a:t>support  and</a:t>
            </a:r>
            <a:r>
              <a:rPr sz="1400" spc="-15" dirty="0">
                <a:solidFill>
                  <a:srgbClr val="202429"/>
                </a:solidFill>
                <a:latin typeface="Times New Roman"/>
                <a:cs typeface="Times New Roman"/>
              </a:rPr>
              <a:t> </a:t>
            </a:r>
            <a:r>
              <a:rPr sz="1400" spc="-5" dirty="0">
                <a:solidFill>
                  <a:srgbClr val="202429"/>
                </a:solidFill>
                <a:latin typeface="Times New Roman"/>
                <a:cs typeface="Times New Roman"/>
              </a:rPr>
              <a:t>guidance.</a:t>
            </a:r>
            <a:endParaRPr sz="1400">
              <a:latin typeface="Times New Roman"/>
              <a:cs typeface="Times New Roman"/>
            </a:endParaRPr>
          </a:p>
          <a:p>
            <a:pPr marL="12700" marR="120014">
              <a:lnSpc>
                <a:spcPct val="143600"/>
              </a:lnSpc>
              <a:spcBef>
                <a:spcPts val="805"/>
              </a:spcBef>
            </a:pPr>
            <a:r>
              <a:rPr sz="1400" dirty="0">
                <a:solidFill>
                  <a:srgbClr val="202429"/>
                </a:solidFill>
                <a:latin typeface="Times New Roman"/>
                <a:cs typeface="Times New Roman"/>
              </a:rPr>
              <a:t>I would also like </a:t>
            </a:r>
            <a:r>
              <a:rPr sz="1400" spc="-5" dirty="0">
                <a:solidFill>
                  <a:srgbClr val="202429"/>
                </a:solidFill>
                <a:latin typeface="Times New Roman"/>
                <a:cs typeface="Times New Roman"/>
              </a:rPr>
              <a:t>to </a:t>
            </a:r>
            <a:r>
              <a:rPr sz="1400" dirty="0">
                <a:solidFill>
                  <a:srgbClr val="202429"/>
                </a:solidFill>
                <a:latin typeface="Times New Roman"/>
                <a:cs typeface="Times New Roman"/>
              </a:rPr>
              <a:t>express </a:t>
            </a:r>
            <a:r>
              <a:rPr sz="1400" spc="-5" dirty="0">
                <a:solidFill>
                  <a:srgbClr val="202429"/>
                </a:solidFill>
                <a:latin typeface="Times New Roman"/>
                <a:cs typeface="Times New Roman"/>
              </a:rPr>
              <a:t>my sincere gratitude towards my </a:t>
            </a:r>
            <a:r>
              <a:rPr sz="1400" b="1" u="heavy" spc="-5" dirty="0">
                <a:solidFill>
                  <a:srgbClr val="202429"/>
                </a:solidFill>
                <a:uFill>
                  <a:solidFill>
                    <a:srgbClr val="202429"/>
                  </a:solidFill>
                </a:uFill>
                <a:latin typeface="Times New Roman"/>
                <a:cs typeface="Times New Roman"/>
              </a:rPr>
              <a:t>Project Guide </a:t>
            </a:r>
            <a:r>
              <a:rPr sz="1400" b="1" u="heavy" dirty="0">
                <a:solidFill>
                  <a:srgbClr val="202429"/>
                </a:solidFill>
                <a:uFill>
                  <a:solidFill>
                    <a:srgbClr val="202429"/>
                  </a:solidFill>
                </a:uFill>
                <a:latin typeface="Times New Roman"/>
                <a:cs typeface="Times New Roman"/>
              </a:rPr>
              <a:t>Prof. </a:t>
            </a:r>
            <a:r>
              <a:rPr sz="1400" b="1" u="heavy" spc="-5" dirty="0">
                <a:solidFill>
                  <a:srgbClr val="202429"/>
                </a:solidFill>
                <a:uFill>
                  <a:solidFill>
                    <a:srgbClr val="202429"/>
                  </a:solidFill>
                </a:uFill>
                <a:latin typeface="Times New Roman"/>
                <a:cs typeface="Times New Roman"/>
              </a:rPr>
              <a:t>Sumeet  Mhatre</a:t>
            </a:r>
            <a:r>
              <a:rPr sz="1400" b="1" spc="-5" dirty="0">
                <a:solidFill>
                  <a:srgbClr val="202429"/>
                </a:solidFill>
                <a:latin typeface="Times New Roman"/>
                <a:cs typeface="Times New Roman"/>
              </a:rPr>
              <a:t> </a:t>
            </a:r>
            <a:r>
              <a:rPr sz="1400" dirty="0">
                <a:solidFill>
                  <a:srgbClr val="202429"/>
                </a:solidFill>
                <a:latin typeface="Times New Roman"/>
                <a:cs typeface="Times New Roman"/>
              </a:rPr>
              <a:t>whose </a:t>
            </a:r>
            <a:r>
              <a:rPr sz="1400" spc="-5" dirty="0">
                <a:solidFill>
                  <a:srgbClr val="202429"/>
                </a:solidFill>
                <a:latin typeface="Times New Roman"/>
                <a:cs typeface="Times New Roman"/>
              </a:rPr>
              <a:t>guidance and care </a:t>
            </a:r>
            <a:r>
              <a:rPr sz="1400" dirty="0">
                <a:solidFill>
                  <a:srgbClr val="202429"/>
                </a:solidFill>
                <a:latin typeface="Times New Roman"/>
                <a:cs typeface="Times New Roman"/>
              </a:rPr>
              <a:t>made the </a:t>
            </a:r>
            <a:r>
              <a:rPr sz="1400" spc="-5" dirty="0">
                <a:solidFill>
                  <a:srgbClr val="202429"/>
                </a:solidFill>
                <a:latin typeface="Times New Roman"/>
                <a:cs typeface="Times New Roman"/>
              </a:rPr>
              <a:t>project</a:t>
            </a:r>
            <a:r>
              <a:rPr sz="1400" spc="-25" dirty="0">
                <a:solidFill>
                  <a:srgbClr val="202429"/>
                </a:solidFill>
                <a:latin typeface="Times New Roman"/>
                <a:cs typeface="Times New Roman"/>
              </a:rPr>
              <a:t> </a:t>
            </a:r>
            <a:r>
              <a:rPr sz="1400" spc="-5" dirty="0">
                <a:solidFill>
                  <a:srgbClr val="202429"/>
                </a:solidFill>
                <a:latin typeface="Times New Roman"/>
                <a:cs typeface="Times New Roman"/>
              </a:rPr>
              <a:t>successful.</a:t>
            </a:r>
            <a:endParaRPr sz="1400">
              <a:latin typeface="Times New Roman"/>
              <a:cs typeface="Times New Roman"/>
            </a:endParaRPr>
          </a:p>
          <a:p>
            <a:pPr marL="12700" marR="158750">
              <a:lnSpc>
                <a:spcPct val="143600"/>
              </a:lnSpc>
              <a:spcBef>
                <a:spcPts val="800"/>
              </a:spcBef>
            </a:pPr>
            <a:r>
              <a:rPr sz="1400" dirty="0">
                <a:solidFill>
                  <a:srgbClr val="202429"/>
                </a:solidFill>
                <a:latin typeface="Times New Roman"/>
                <a:cs typeface="Times New Roman"/>
              </a:rPr>
              <a:t>I would like o </a:t>
            </a:r>
            <a:r>
              <a:rPr sz="1400" spc="-5" dirty="0">
                <a:solidFill>
                  <a:srgbClr val="202429"/>
                </a:solidFill>
                <a:latin typeface="Times New Roman"/>
                <a:cs typeface="Times New Roman"/>
              </a:rPr>
              <a:t>thank my </a:t>
            </a:r>
            <a:r>
              <a:rPr sz="1400" dirty="0">
                <a:solidFill>
                  <a:srgbClr val="202429"/>
                </a:solidFill>
                <a:latin typeface="Times New Roman"/>
                <a:cs typeface="Times New Roman"/>
              </a:rPr>
              <a:t>College </a:t>
            </a:r>
            <a:r>
              <a:rPr sz="1400" spc="-5" dirty="0">
                <a:solidFill>
                  <a:srgbClr val="202429"/>
                </a:solidFill>
                <a:latin typeface="Times New Roman"/>
                <a:cs typeface="Times New Roman"/>
              </a:rPr>
              <a:t>Library, for having provided </a:t>
            </a:r>
            <a:r>
              <a:rPr sz="1400" dirty="0">
                <a:solidFill>
                  <a:srgbClr val="202429"/>
                </a:solidFill>
                <a:latin typeface="Times New Roman"/>
                <a:cs typeface="Times New Roman"/>
              </a:rPr>
              <a:t>various reference books </a:t>
            </a:r>
            <a:r>
              <a:rPr sz="1400" spc="-5" dirty="0">
                <a:solidFill>
                  <a:srgbClr val="202429"/>
                </a:solidFill>
                <a:latin typeface="Times New Roman"/>
                <a:cs typeface="Times New Roman"/>
              </a:rPr>
              <a:t>and  magazines related </a:t>
            </a:r>
            <a:r>
              <a:rPr sz="1400" dirty="0">
                <a:solidFill>
                  <a:srgbClr val="202429"/>
                </a:solidFill>
                <a:latin typeface="Times New Roman"/>
                <a:cs typeface="Times New Roman"/>
              </a:rPr>
              <a:t>to </a:t>
            </a:r>
            <a:r>
              <a:rPr sz="1400" spc="-5" dirty="0">
                <a:solidFill>
                  <a:srgbClr val="202429"/>
                </a:solidFill>
                <a:latin typeface="Times New Roman"/>
                <a:cs typeface="Times New Roman"/>
              </a:rPr>
              <a:t>my</a:t>
            </a:r>
            <a:r>
              <a:rPr sz="1400" spc="-20" dirty="0">
                <a:solidFill>
                  <a:srgbClr val="202429"/>
                </a:solidFill>
                <a:latin typeface="Times New Roman"/>
                <a:cs typeface="Times New Roman"/>
              </a:rPr>
              <a:t> </a:t>
            </a:r>
            <a:r>
              <a:rPr sz="1400" spc="-5" dirty="0">
                <a:solidFill>
                  <a:srgbClr val="202429"/>
                </a:solidFill>
                <a:latin typeface="Times New Roman"/>
                <a:cs typeface="Times New Roman"/>
              </a:rPr>
              <a:t>project.</a:t>
            </a:r>
            <a:endParaRPr sz="1400">
              <a:latin typeface="Times New Roman"/>
              <a:cs typeface="Times New Roman"/>
            </a:endParaRPr>
          </a:p>
          <a:p>
            <a:pPr>
              <a:lnSpc>
                <a:spcPct val="100000"/>
              </a:lnSpc>
              <a:spcBef>
                <a:spcPts val="50"/>
              </a:spcBef>
            </a:pPr>
            <a:endParaRPr sz="1350">
              <a:latin typeface="Times New Roman"/>
              <a:cs typeface="Times New Roman"/>
            </a:endParaRPr>
          </a:p>
          <a:p>
            <a:pPr marL="12700" marR="20320">
              <a:lnSpc>
                <a:spcPct val="96100"/>
              </a:lnSpc>
            </a:pPr>
            <a:r>
              <a:rPr sz="1400" spc="-5" dirty="0">
                <a:solidFill>
                  <a:srgbClr val="202429"/>
                </a:solidFill>
                <a:latin typeface="Times New Roman"/>
                <a:cs typeface="Times New Roman"/>
              </a:rPr>
              <a:t>Lastly, </a:t>
            </a:r>
            <a:r>
              <a:rPr sz="1400" dirty="0">
                <a:solidFill>
                  <a:srgbClr val="202429"/>
                </a:solidFill>
                <a:latin typeface="Times New Roman"/>
                <a:cs typeface="Times New Roman"/>
              </a:rPr>
              <a:t>I would like to </a:t>
            </a:r>
            <a:r>
              <a:rPr sz="1400" spc="-5" dirty="0">
                <a:solidFill>
                  <a:srgbClr val="202429"/>
                </a:solidFill>
                <a:latin typeface="Times New Roman"/>
                <a:cs typeface="Times New Roman"/>
              </a:rPr>
              <a:t>thank </a:t>
            </a:r>
            <a:r>
              <a:rPr sz="1400" dirty="0">
                <a:solidFill>
                  <a:srgbClr val="202429"/>
                </a:solidFill>
                <a:latin typeface="Times New Roman"/>
                <a:cs typeface="Times New Roman"/>
              </a:rPr>
              <a:t>each and every </a:t>
            </a:r>
            <a:r>
              <a:rPr sz="1400" spc="-5" dirty="0">
                <a:solidFill>
                  <a:srgbClr val="202429"/>
                </a:solidFill>
                <a:latin typeface="Times New Roman"/>
                <a:cs typeface="Times New Roman"/>
              </a:rPr>
              <a:t>person </a:t>
            </a:r>
            <a:r>
              <a:rPr sz="1400" dirty="0">
                <a:solidFill>
                  <a:srgbClr val="202429"/>
                </a:solidFill>
                <a:latin typeface="Times New Roman"/>
                <a:cs typeface="Times New Roman"/>
              </a:rPr>
              <a:t>who </a:t>
            </a:r>
            <a:r>
              <a:rPr sz="1400" spc="-5" dirty="0">
                <a:solidFill>
                  <a:srgbClr val="202429"/>
                </a:solidFill>
                <a:latin typeface="Times New Roman"/>
                <a:cs typeface="Times New Roman"/>
              </a:rPr>
              <a:t>directly </a:t>
            </a:r>
            <a:r>
              <a:rPr sz="1400" dirty="0">
                <a:solidFill>
                  <a:srgbClr val="202429"/>
                </a:solidFill>
                <a:latin typeface="Times New Roman"/>
                <a:cs typeface="Times New Roman"/>
              </a:rPr>
              <a:t>or </a:t>
            </a:r>
            <a:r>
              <a:rPr sz="1400" spc="-5" dirty="0">
                <a:solidFill>
                  <a:srgbClr val="202429"/>
                </a:solidFill>
                <a:latin typeface="Times New Roman"/>
                <a:cs typeface="Times New Roman"/>
              </a:rPr>
              <a:t>indirectly helped me in  </a:t>
            </a:r>
            <a:r>
              <a:rPr sz="1400" dirty="0">
                <a:solidFill>
                  <a:srgbClr val="202429"/>
                </a:solidFill>
                <a:latin typeface="Times New Roman"/>
                <a:cs typeface="Times New Roman"/>
              </a:rPr>
              <a:t>the </a:t>
            </a:r>
            <a:r>
              <a:rPr sz="1400" spc="-5" dirty="0">
                <a:solidFill>
                  <a:srgbClr val="202429"/>
                </a:solidFill>
                <a:latin typeface="Times New Roman"/>
                <a:cs typeface="Times New Roman"/>
              </a:rPr>
              <a:t>completion </a:t>
            </a:r>
            <a:r>
              <a:rPr sz="1400" dirty="0">
                <a:solidFill>
                  <a:srgbClr val="202429"/>
                </a:solidFill>
                <a:latin typeface="Times New Roman"/>
                <a:cs typeface="Times New Roman"/>
              </a:rPr>
              <a:t>of the </a:t>
            </a:r>
            <a:r>
              <a:rPr sz="1400" spc="-5" dirty="0">
                <a:solidFill>
                  <a:srgbClr val="202429"/>
                </a:solidFill>
                <a:latin typeface="Times New Roman"/>
                <a:cs typeface="Times New Roman"/>
              </a:rPr>
              <a:t>project </a:t>
            </a:r>
            <a:r>
              <a:rPr sz="1400" dirty="0">
                <a:solidFill>
                  <a:srgbClr val="202429"/>
                </a:solidFill>
                <a:latin typeface="Times New Roman"/>
                <a:cs typeface="Times New Roman"/>
              </a:rPr>
              <a:t>especially </a:t>
            </a:r>
            <a:r>
              <a:rPr sz="1400" spc="-5" dirty="0">
                <a:solidFill>
                  <a:srgbClr val="202429"/>
                </a:solidFill>
                <a:latin typeface="Times New Roman"/>
                <a:cs typeface="Times New Roman"/>
              </a:rPr>
              <a:t>my </a:t>
            </a:r>
            <a:r>
              <a:rPr sz="1400" dirty="0">
                <a:solidFill>
                  <a:srgbClr val="202429"/>
                </a:solidFill>
                <a:latin typeface="Times New Roman"/>
                <a:cs typeface="Times New Roman"/>
              </a:rPr>
              <a:t>Parents and Peers who </a:t>
            </a:r>
            <a:r>
              <a:rPr sz="1400" spc="-5" dirty="0">
                <a:solidFill>
                  <a:srgbClr val="202429"/>
                </a:solidFill>
                <a:latin typeface="Times New Roman"/>
                <a:cs typeface="Times New Roman"/>
              </a:rPr>
              <a:t>supported me throughout  my</a:t>
            </a:r>
            <a:r>
              <a:rPr sz="1400" spc="-15" dirty="0">
                <a:solidFill>
                  <a:srgbClr val="202429"/>
                </a:solidFill>
                <a:latin typeface="Times New Roman"/>
                <a:cs typeface="Times New Roman"/>
              </a:rPr>
              <a:t> </a:t>
            </a:r>
            <a:r>
              <a:rPr sz="1400" dirty="0">
                <a:solidFill>
                  <a:srgbClr val="202429"/>
                </a:solidFill>
                <a:latin typeface="Times New Roman"/>
                <a:cs typeface="Times New Roman"/>
              </a:rPr>
              <a:t>project.</a:t>
            </a:r>
            <a:endParaRPr sz="1400">
              <a:latin typeface="Times New Roman"/>
              <a:cs typeface="Times New Roman"/>
            </a:endParaRPr>
          </a:p>
        </p:txBody>
      </p:sp>
      <p:sp>
        <p:nvSpPr>
          <p:cNvPr id="4" name="object 4"/>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6</a:t>
            </a:fld>
            <a:endParaRP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785364" y="756031"/>
            <a:ext cx="2171700" cy="299720"/>
          </a:xfrm>
          <a:prstGeom prst="rect">
            <a:avLst/>
          </a:prstGeom>
        </p:spPr>
        <p:txBody>
          <a:bodyPr vert="horz" wrap="square" lIns="0" tIns="12700" rIns="0" bIns="0" rtlCol="0">
            <a:spAutoFit/>
          </a:bodyPr>
          <a:lstStyle/>
          <a:p>
            <a:pPr marL="12700">
              <a:lnSpc>
                <a:spcPct val="100000"/>
              </a:lnSpc>
              <a:spcBef>
                <a:spcPts val="100"/>
              </a:spcBef>
            </a:pPr>
            <a:r>
              <a:rPr sz="1800" b="1" u="heavy" dirty="0">
                <a:uFill>
                  <a:solidFill>
                    <a:srgbClr val="000000"/>
                  </a:solidFill>
                </a:uFill>
                <a:latin typeface="Times New Roman"/>
                <a:cs typeface="Times New Roman"/>
              </a:rPr>
              <a:t>16.</a:t>
            </a:r>
            <a:r>
              <a:rPr sz="1800" b="1" u="heavy" spc="-60" dirty="0">
                <a:uFill>
                  <a:solidFill>
                    <a:srgbClr val="000000"/>
                  </a:solidFill>
                </a:uFill>
                <a:latin typeface="Times New Roman"/>
                <a:cs typeface="Times New Roman"/>
              </a:rPr>
              <a:t> </a:t>
            </a:r>
            <a:r>
              <a:rPr sz="1800" b="1" u="heavy" spc="-5" dirty="0">
                <a:uFill>
                  <a:solidFill>
                    <a:srgbClr val="000000"/>
                  </a:solidFill>
                </a:uFill>
                <a:latin typeface="Times New Roman"/>
                <a:cs typeface="Times New Roman"/>
              </a:rPr>
              <a:t>BIBLIOGRAPHY</a:t>
            </a:r>
            <a:endParaRPr sz="1800">
              <a:latin typeface="Times New Roman"/>
              <a:cs typeface="Times New Roman"/>
            </a:endParaRPr>
          </a:p>
        </p:txBody>
      </p:sp>
      <p:sp>
        <p:nvSpPr>
          <p:cNvPr id="3" name="object 3"/>
          <p:cNvSpPr txBox="1"/>
          <p:nvPr/>
        </p:nvSpPr>
        <p:spPr>
          <a:xfrm>
            <a:off x="528319" y="2246376"/>
            <a:ext cx="2218690" cy="1056640"/>
          </a:xfrm>
          <a:prstGeom prst="rect">
            <a:avLst/>
          </a:prstGeom>
        </p:spPr>
        <p:txBody>
          <a:bodyPr vert="horz" wrap="square" lIns="0" tIns="13335" rIns="0" bIns="0" rtlCol="0">
            <a:spAutoFit/>
          </a:bodyPr>
          <a:lstStyle/>
          <a:p>
            <a:pPr marL="279400" indent="-266700">
              <a:lnSpc>
                <a:spcPct val="100000"/>
              </a:lnSpc>
              <a:spcBef>
                <a:spcPts val="105"/>
              </a:spcBef>
              <a:buClr>
                <a:srgbClr val="000000"/>
              </a:buClr>
              <a:buFont typeface="Wingdings"/>
              <a:buChar char=""/>
              <a:tabLst>
                <a:tab pos="278765" algn="l"/>
                <a:tab pos="279400" algn="l"/>
              </a:tabLst>
            </a:pPr>
            <a:r>
              <a:rPr sz="1400" u="sng" spc="-5" dirty="0">
                <a:solidFill>
                  <a:srgbClr val="0000FF"/>
                </a:solidFill>
                <a:uFill>
                  <a:solidFill>
                    <a:srgbClr val="0000FF"/>
                  </a:solidFill>
                </a:uFill>
                <a:latin typeface="Times New Roman"/>
                <a:cs typeface="Times New Roman"/>
                <a:hlinkClick r:id="rId2"/>
              </a:rPr>
              <a:t>www.google.com</a:t>
            </a:r>
            <a:endParaRPr sz="1400">
              <a:latin typeface="Times New Roman"/>
              <a:cs typeface="Times New Roman"/>
            </a:endParaRPr>
          </a:p>
          <a:p>
            <a:pPr>
              <a:lnSpc>
                <a:spcPct val="100000"/>
              </a:lnSpc>
              <a:spcBef>
                <a:spcPts val="40"/>
              </a:spcBef>
              <a:buFont typeface="Wingdings"/>
              <a:buChar char=""/>
            </a:pPr>
            <a:endParaRPr sz="1300">
              <a:latin typeface="Times New Roman"/>
              <a:cs typeface="Times New Roman"/>
            </a:endParaRPr>
          </a:p>
          <a:p>
            <a:pPr marL="279400" indent="-266700">
              <a:lnSpc>
                <a:spcPct val="100000"/>
              </a:lnSpc>
              <a:buClr>
                <a:srgbClr val="000000"/>
              </a:buClr>
              <a:buFont typeface="Wingdings"/>
              <a:buChar char=""/>
              <a:tabLst>
                <a:tab pos="278765" algn="l"/>
                <a:tab pos="279400" algn="l"/>
              </a:tabLst>
            </a:pPr>
            <a:r>
              <a:rPr sz="1400" u="sng" spc="-5" dirty="0">
                <a:solidFill>
                  <a:srgbClr val="0000FF"/>
                </a:solidFill>
                <a:uFill>
                  <a:solidFill>
                    <a:srgbClr val="0000FF"/>
                  </a:solidFill>
                </a:uFill>
                <a:latin typeface="Times New Roman"/>
                <a:cs typeface="Times New Roman"/>
                <a:hlinkClick r:id="rId3"/>
              </a:rPr>
              <a:t>www.wikipedia.com</a:t>
            </a:r>
            <a:endParaRPr sz="1400">
              <a:latin typeface="Times New Roman"/>
              <a:cs typeface="Times New Roman"/>
            </a:endParaRPr>
          </a:p>
          <a:p>
            <a:pPr>
              <a:lnSpc>
                <a:spcPct val="100000"/>
              </a:lnSpc>
              <a:spcBef>
                <a:spcPts val="40"/>
              </a:spcBef>
              <a:buFont typeface="Wingdings"/>
              <a:buChar char=""/>
            </a:pPr>
            <a:endParaRPr sz="1300">
              <a:latin typeface="Times New Roman"/>
              <a:cs typeface="Times New Roman"/>
            </a:endParaRPr>
          </a:p>
          <a:p>
            <a:pPr marL="279400" indent="-266700">
              <a:lnSpc>
                <a:spcPct val="100000"/>
              </a:lnSpc>
              <a:buClr>
                <a:srgbClr val="000000"/>
              </a:buClr>
              <a:buFont typeface="Wingdings"/>
              <a:buChar char=""/>
              <a:tabLst>
                <a:tab pos="278765" algn="l"/>
                <a:tab pos="279400" algn="l"/>
              </a:tabLst>
            </a:pPr>
            <a:r>
              <a:rPr sz="1400" u="sng" spc="-5" dirty="0">
                <a:solidFill>
                  <a:srgbClr val="0000FF"/>
                </a:solidFill>
                <a:uFill>
                  <a:solidFill>
                    <a:srgbClr val="0000FF"/>
                  </a:solidFill>
                </a:uFill>
                <a:latin typeface="Times New Roman"/>
                <a:cs typeface="Times New Roman"/>
                <a:hlinkClick r:id="rId4"/>
              </a:rPr>
              <a:t>www.informationvine.com</a:t>
            </a:r>
            <a:endParaRPr sz="1400">
              <a:latin typeface="Times New Roman"/>
              <a:cs typeface="Times New Roman"/>
            </a:endParaRPr>
          </a:p>
        </p:txBody>
      </p:sp>
      <p:sp>
        <p:nvSpPr>
          <p:cNvPr id="4" name="object 4"/>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60</a:t>
            </a:fld>
            <a:endParaRPr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291" y="307848"/>
            <a:ext cx="6951345" cy="0"/>
          </a:xfrm>
          <a:custGeom>
            <a:avLst/>
            <a:gdLst/>
            <a:ahLst/>
            <a:cxnLst/>
            <a:rect l="l" t="t" r="r" b="b"/>
            <a:pathLst>
              <a:path w="6951345">
                <a:moveTo>
                  <a:pt x="0" y="0"/>
                </a:moveTo>
                <a:lnTo>
                  <a:pt x="6951090" y="0"/>
                </a:lnTo>
              </a:path>
            </a:pathLst>
          </a:custGeom>
          <a:ln w="6096">
            <a:solidFill>
              <a:srgbClr val="000000"/>
            </a:solidFill>
          </a:ln>
        </p:spPr>
        <p:txBody>
          <a:bodyPr wrap="square" lIns="0" tIns="0" rIns="0" bIns="0" rtlCol="0"/>
          <a:lstStyle/>
          <a:p>
            <a:endParaRPr/>
          </a:p>
        </p:txBody>
      </p:sp>
      <p:sp>
        <p:nvSpPr>
          <p:cNvPr id="3" name="object 3"/>
          <p:cNvSpPr/>
          <p:nvPr/>
        </p:nvSpPr>
        <p:spPr>
          <a:xfrm>
            <a:off x="304291" y="304800"/>
            <a:ext cx="6951345" cy="10082530"/>
          </a:xfrm>
          <a:custGeom>
            <a:avLst/>
            <a:gdLst/>
            <a:ahLst/>
            <a:cxnLst/>
            <a:rect l="l" t="t" r="r" b="b"/>
            <a:pathLst>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4" name="object 4"/>
          <p:cNvSpPr txBox="1">
            <a:spLocks noGrp="1"/>
          </p:cNvSpPr>
          <p:nvPr>
            <p:ph type="sldNum" sz="quarter" idx="7"/>
          </p:nvPr>
        </p:nvSpPr>
        <p:spPr>
          <a:xfrm>
            <a:off x="3761219" y="10166733"/>
            <a:ext cx="219075" cy="165734"/>
          </a:xfrm>
          <a:prstGeom prst="rect">
            <a:avLst/>
          </a:prstGeom>
        </p:spPr>
        <p:txBody>
          <a:bodyPr vert="horz" wrap="square" lIns="0" tIns="0" rIns="0" bIns="0" rtlCol="0">
            <a:spAutoFit/>
          </a:bodyPr>
          <a:lstStyle/>
          <a:p>
            <a:pPr marL="38100">
              <a:lnSpc>
                <a:spcPts val="1150"/>
              </a:lnSpc>
            </a:pPr>
            <a:fld id="{81D60167-4931-47E6-BA6A-407CBD079E47}" type="slidenum">
              <a:rPr dirty="0"/>
              <a:t>61</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1019" y="1699260"/>
            <a:ext cx="4809490" cy="0"/>
          </a:xfrm>
          <a:custGeom>
            <a:avLst/>
            <a:gdLst/>
            <a:ahLst/>
            <a:cxnLst/>
            <a:rect l="l" t="t" r="r" b="b"/>
            <a:pathLst>
              <a:path w="4809490">
                <a:moveTo>
                  <a:pt x="0" y="0"/>
                </a:moveTo>
                <a:lnTo>
                  <a:pt x="4809490" y="0"/>
                </a:lnTo>
              </a:path>
            </a:pathLst>
          </a:custGeom>
          <a:ln w="15240">
            <a:solidFill>
              <a:srgbClr val="000000"/>
            </a:solidFill>
          </a:ln>
        </p:spPr>
        <p:txBody>
          <a:bodyPr wrap="square" lIns="0" tIns="0" rIns="0" bIns="0" rtlCol="0"/>
          <a:lstStyle/>
          <a:p>
            <a:endParaRPr/>
          </a:p>
        </p:txBody>
      </p:sp>
      <p:sp>
        <p:nvSpPr>
          <p:cNvPr id="3" name="object 3"/>
          <p:cNvSpPr txBox="1"/>
          <p:nvPr/>
        </p:nvSpPr>
        <p:spPr>
          <a:xfrm>
            <a:off x="477519" y="532003"/>
            <a:ext cx="6798945" cy="5783580"/>
          </a:xfrm>
          <a:prstGeom prst="rect">
            <a:avLst/>
          </a:prstGeom>
        </p:spPr>
        <p:txBody>
          <a:bodyPr vert="horz" wrap="square" lIns="0" tIns="125095" rIns="0" bIns="0" rtlCol="0">
            <a:spAutoFit/>
          </a:bodyPr>
          <a:lstStyle/>
          <a:p>
            <a:pPr marL="1663700">
              <a:lnSpc>
                <a:spcPct val="100000"/>
              </a:lnSpc>
              <a:spcBef>
                <a:spcPts val="985"/>
              </a:spcBef>
            </a:pPr>
            <a:r>
              <a:rPr sz="1800" b="1" u="heavy" spc="-5" dirty="0">
                <a:uFill>
                  <a:solidFill>
                    <a:srgbClr val="000000"/>
                  </a:solidFill>
                </a:uFill>
                <a:latin typeface="Times New Roman"/>
                <a:cs typeface="Times New Roman"/>
              </a:rPr>
              <a:t>1.EXECUTIVE</a:t>
            </a:r>
            <a:r>
              <a:rPr sz="1800" b="1" u="heavy" dirty="0">
                <a:uFill>
                  <a:solidFill>
                    <a:srgbClr val="000000"/>
                  </a:solidFill>
                </a:uFill>
                <a:latin typeface="Times New Roman"/>
                <a:cs typeface="Times New Roman"/>
              </a:rPr>
              <a:t> </a:t>
            </a:r>
            <a:r>
              <a:rPr sz="1800" b="1" u="heavy" spc="-5" dirty="0">
                <a:uFill>
                  <a:solidFill>
                    <a:srgbClr val="000000"/>
                  </a:solidFill>
                </a:uFill>
                <a:latin typeface="Times New Roman"/>
                <a:cs typeface="Times New Roman"/>
              </a:rPr>
              <a:t>SUMMARY</a:t>
            </a:r>
            <a:endParaRPr sz="1800">
              <a:latin typeface="Times New Roman"/>
              <a:cs typeface="Times New Roman"/>
            </a:endParaRPr>
          </a:p>
          <a:p>
            <a:pPr marL="63500">
              <a:lnSpc>
                <a:spcPct val="100000"/>
              </a:lnSpc>
              <a:spcBef>
                <a:spcPts val="890"/>
              </a:spcBef>
            </a:pPr>
            <a:r>
              <a:rPr sz="1600" b="1" u="heavy" spc="-10" dirty="0">
                <a:uFill>
                  <a:solidFill>
                    <a:srgbClr val="000000"/>
                  </a:solidFill>
                </a:uFill>
                <a:latin typeface="Times New Roman"/>
                <a:cs typeface="Times New Roman"/>
              </a:rPr>
              <a:t>Project </a:t>
            </a:r>
            <a:r>
              <a:rPr sz="1600" b="1" u="heavy" spc="-5" dirty="0">
                <a:uFill>
                  <a:solidFill>
                    <a:srgbClr val="000000"/>
                  </a:solidFill>
                </a:uFill>
                <a:latin typeface="Times New Roman"/>
                <a:cs typeface="Times New Roman"/>
              </a:rPr>
              <a:t>title</a:t>
            </a:r>
            <a:r>
              <a:rPr sz="1800" b="1" spc="-5" dirty="0">
                <a:latin typeface="Times New Roman"/>
                <a:cs typeface="Times New Roman"/>
              </a:rPr>
              <a:t>:</a:t>
            </a:r>
            <a:r>
              <a:rPr sz="1800" b="1" dirty="0">
                <a:latin typeface="Times New Roman"/>
                <a:cs typeface="Times New Roman"/>
              </a:rPr>
              <a:t> -</a:t>
            </a:r>
            <a:endParaRPr sz="1800">
              <a:latin typeface="Times New Roman"/>
              <a:cs typeface="Times New Roman"/>
            </a:endParaRPr>
          </a:p>
          <a:p>
            <a:pPr marL="63500">
              <a:lnSpc>
                <a:spcPct val="100000"/>
              </a:lnSpc>
              <a:spcBef>
                <a:spcPts val="1620"/>
              </a:spcBef>
            </a:pPr>
            <a:r>
              <a:rPr sz="1725" b="1" spc="-7" baseline="28985" dirty="0">
                <a:latin typeface="Times New Roman"/>
                <a:cs typeface="Times New Roman"/>
              </a:rPr>
              <a:t>“</a:t>
            </a:r>
            <a:r>
              <a:rPr sz="1200" b="1" spc="-5" dirty="0">
                <a:latin typeface="Times New Roman"/>
                <a:cs typeface="Times New Roman"/>
              </a:rPr>
              <a:t>Digital Marketing </a:t>
            </a:r>
            <a:r>
              <a:rPr sz="1200" b="1" dirty="0">
                <a:latin typeface="Times New Roman"/>
                <a:cs typeface="Times New Roman"/>
              </a:rPr>
              <a:t>&amp; </a:t>
            </a:r>
            <a:r>
              <a:rPr sz="1200" b="1" spc="-5" dirty="0">
                <a:latin typeface="Times New Roman"/>
                <a:cs typeface="Times New Roman"/>
              </a:rPr>
              <a:t>its effects </a:t>
            </a:r>
            <a:r>
              <a:rPr sz="1200" b="1" dirty="0">
                <a:latin typeface="Times New Roman"/>
                <a:cs typeface="Times New Roman"/>
              </a:rPr>
              <a:t>on </a:t>
            </a:r>
            <a:r>
              <a:rPr sz="1200" b="1" spc="-5" dirty="0">
                <a:latin typeface="Times New Roman"/>
                <a:cs typeface="Times New Roman"/>
              </a:rPr>
              <a:t>the Business with </a:t>
            </a:r>
            <a:r>
              <a:rPr sz="1200" b="1" spc="-10" dirty="0">
                <a:latin typeface="Times New Roman"/>
                <a:cs typeface="Times New Roman"/>
              </a:rPr>
              <a:t>reference </a:t>
            </a:r>
            <a:r>
              <a:rPr sz="1200" b="1" spc="-5" dirty="0">
                <a:latin typeface="Times New Roman"/>
                <a:cs typeface="Times New Roman"/>
              </a:rPr>
              <a:t>to</a:t>
            </a:r>
            <a:r>
              <a:rPr sz="1200" b="1" spc="50" dirty="0">
                <a:latin typeface="Times New Roman"/>
                <a:cs typeface="Times New Roman"/>
              </a:rPr>
              <a:t> </a:t>
            </a:r>
            <a:r>
              <a:rPr sz="1200" b="1" dirty="0">
                <a:latin typeface="Times New Roman"/>
                <a:cs typeface="Times New Roman"/>
              </a:rPr>
              <a:t>Branex</a:t>
            </a:r>
            <a:r>
              <a:rPr sz="1125" b="1" baseline="29629" dirty="0">
                <a:latin typeface="Times New Roman"/>
                <a:cs typeface="Times New Roman"/>
              </a:rPr>
              <a:t>.</a:t>
            </a:r>
            <a:r>
              <a:rPr sz="1125" b="1" i="1" baseline="29629" dirty="0">
                <a:latin typeface="Times New Roman"/>
                <a:cs typeface="Times New Roman"/>
              </a:rPr>
              <a:t>”</a:t>
            </a:r>
            <a:endParaRPr sz="1125" baseline="29629">
              <a:latin typeface="Times New Roman"/>
              <a:cs typeface="Times New Roman"/>
            </a:endParaRPr>
          </a:p>
          <a:p>
            <a:pPr marL="63500" marR="43180" algn="just">
              <a:lnSpc>
                <a:spcPct val="114999"/>
              </a:lnSpc>
              <a:spcBef>
                <a:spcPts val="960"/>
              </a:spcBef>
            </a:pPr>
            <a:r>
              <a:rPr sz="1200" spc="-5" dirty="0">
                <a:latin typeface="Times New Roman"/>
                <a:cs typeface="Times New Roman"/>
              </a:rPr>
              <a:t>Digital marketing </a:t>
            </a:r>
            <a:r>
              <a:rPr sz="1200" dirty="0">
                <a:latin typeface="Times New Roman"/>
                <a:cs typeface="Times New Roman"/>
              </a:rPr>
              <a:t>is </a:t>
            </a:r>
            <a:r>
              <a:rPr sz="1200" spc="-5" dirty="0">
                <a:latin typeface="Times New Roman"/>
                <a:cs typeface="Times New Roman"/>
              </a:rPr>
              <a:t>marketing that makes </a:t>
            </a:r>
            <a:r>
              <a:rPr sz="1200" dirty="0">
                <a:latin typeface="Times New Roman"/>
                <a:cs typeface="Times New Roman"/>
              </a:rPr>
              <a:t>use of </a:t>
            </a:r>
            <a:r>
              <a:rPr sz="1200" spc="-5" dirty="0">
                <a:latin typeface="Times New Roman"/>
                <a:cs typeface="Times New Roman"/>
              </a:rPr>
              <a:t>electronic devices (computers) such as personal computers,  smartphones, cell phones, tablets and game consoles </a:t>
            </a:r>
            <a:r>
              <a:rPr sz="1200" dirty="0">
                <a:latin typeface="Times New Roman"/>
                <a:cs typeface="Times New Roman"/>
              </a:rPr>
              <a:t>to </a:t>
            </a:r>
            <a:r>
              <a:rPr sz="1200" spc="-5" dirty="0">
                <a:latin typeface="Times New Roman"/>
                <a:cs typeface="Times New Roman"/>
              </a:rPr>
              <a:t>engage with stakeholders. Digital marketing applies  technologies </a:t>
            </a:r>
            <a:r>
              <a:rPr sz="1200" dirty="0">
                <a:latin typeface="Times New Roman"/>
                <a:cs typeface="Times New Roman"/>
              </a:rPr>
              <a:t>or </a:t>
            </a:r>
            <a:r>
              <a:rPr sz="1200" spc="-5" dirty="0">
                <a:latin typeface="Times New Roman"/>
                <a:cs typeface="Times New Roman"/>
              </a:rPr>
              <a:t>platforms such as websites, e-mail, apps (classic and mobile) and social</a:t>
            </a:r>
            <a:r>
              <a:rPr sz="1200" spc="155" dirty="0">
                <a:latin typeface="Times New Roman"/>
                <a:cs typeface="Times New Roman"/>
              </a:rPr>
              <a:t> </a:t>
            </a:r>
            <a:r>
              <a:rPr sz="1200" spc="-5" dirty="0">
                <a:latin typeface="Times New Roman"/>
                <a:cs typeface="Times New Roman"/>
              </a:rPr>
              <a:t>networks</a:t>
            </a:r>
            <a:r>
              <a:rPr sz="1125" spc="-7" baseline="29629" dirty="0">
                <a:latin typeface="Times New Roman"/>
                <a:cs typeface="Times New Roman"/>
              </a:rPr>
              <a:t>.</a:t>
            </a:r>
            <a:endParaRPr sz="1125" baseline="29629">
              <a:latin typeface="Times New Roman"/>
              <a:cs typeface="Times New Roman"/>
            </a:endParaRPr>
          </a:p>
          <a:p>
            <a:pPr marL="63500" marR="43180" algn="just">
              <a:lnSpc>
                <a:spcPct val="114999"/>
              </a:lnSpc>
              <a:spcBef>
                <a:spcPts val="695"/>
              </a:spcBef>
            </a:pPr>
            <a:r>
              <a:rPr sz="1200" spc="-5" dirty="0">
                <a:latin typeface="Times New Roman"/>
                <a:cs typeface="Times New Roman"/>
              </a:rPr>
              <a:t>Branex consultancy </a:t>
            </a:r>
            <a:r>
              <a:rPr sz="1200" dirty="0">
                <a:latin typeface="Times New Roman"/>
                <a:cs typeface="Times New Roman"/>
              </a:rPr>
              <a:t>solutions </a:t>
            </a:r>
            <a:r>
              <a:rPr sz="1200" spc="-5" dirty="0">
                <a:latin typeface="Times New Roman"/>
                <a:cs typeface="Times New Roman"/>
              </a:rPr>
              <a:t>PvtLtd has </a:t>
            </a:r>
            <a:r>
              <a:rPr sz="1200" spc="-10" dirty="0">
                <a:latin typeface="Times New Roman"/>
                <a:cs typeface="Times New Roman"/>
              </a:rPr>
              <a:t>emerged </a:t>
            </a:r>
            <a:r>
              <a:rPr sz="1200" spc="-5" dirty="0">
                <a:latin typeface="Times New Roman"/>
                <a:cs typeface="Times New Roman"/>
              </a:rPr>
              <a:t>as </a:t>
            </a:r>
            <a:r>
              <a:rPr sz="1200" dirty="0">
                <a:latin typeface="Times New Roman"/>
                <a:cs typeface="Times New Roman"/>
              </a:rPr>
              <a:t>one of the </a:t>
            </a:r>
            <a:r>
              <a:rPr sz="1200" spc="-5" dirty="0">
                <a:latin typeface="Times New Roman"/>
                <a:cs typeface="Times New Roman"/>
              </a:rPr>
              <a:t>best </a:t>
            </a:r>
            <a:r>
              <a:rPr sz="1200" dirty="0">
                <a:latin typeface="Times New Roman"/>
                <a:cs typeface="Times New Roman"/>
              </a:rPr>
              <a:t>online </a:t>
            </a:r>
            <a:r>
              <a:rPr sz="1200" spc="-5" dirty="0">
                <a:latin typeface="Times New Roman"/>
                <a:cs typeface="Times New Roman"/>
              </a:rPr>
              <a:t>media companies </a:t>
            </a:r>
            <a:r>
              <a:rPr sz="1200" dirty="0">
                <a:latin typeface="Times New Roman"/>
                <a:cs typeface="Times New Roman"/>
              </a:rPr>
              <a:t>in the  </a:t>
            </a:r>
            <a:r>
              <a:rPr sz="1200" spc="-5" dirty="0">
                <a:latin typeface="Times New Roman"/>
                <a:cs typeface="Times New Roman"/>
              </a:rPr>
              <a:t>American marketplace. The company </a:t>
            </a:r>
            <a:r>
              <a:rPr sz="1200" spc="-10" dirty="0">
                <a:latin typeface="Times New Roman"/>
                <a:cs typeface="Times New Roman"/>
              </a:rPr>
              <a:t>offers </a:t>
            </a:r>
            <a:r>
              <a:rPr sz="1200" dirty="0">
                <a:latin typeface="Times New Roman"/>
                <a:cs typeface="Times New Roman"/>
              </a:rPr>
              <a:t>a </a:t>
            </a:r>
            <a:r>
              <a:rPr sz="1200" spc="-5" dirty="0">
                <a:latin typeface="Times New Roman"/>
                <a:cs typeface="Times New Roman"/>
              </a:rPr>
              <a:t>plethora </a:t>
            </a:r>
            <a:r>
              <a:rPr sz="1200" dirty="0">
                <a:latin typeface="Times New Roman"/>
                <a:cs typeface="Times New Roman"/>
              </a:rPr>
              <a:t>of </a:t>
            </a:r>
            <a:r>
              <a:rPr sz="1200" spc="-5" dirty="0">
                <a:latin typeface="Times New Roman"/>
                <a:cs typeface="Times New Roman"/>
              </a:rPr>
              <a:t>services </a:t>
            </a:r>
            <a:r>
              <a:rPr sz="1200" dirty="0">
                <a:latin typeface="Times New Roman"/>
                <a:cs typeface="Times New Roman"/>
              </a:rPr>
              <a:t>in </a:t>
            </a:r>
            <a:r>
              <a:rPr sz="1200" spc="-5" dirty="0">
                <a:latin typeface="Times New Roman"/>
                <a:cs typeface="Times New Roman"/>
              </a:rPr>
              <a:t>all </a:t>
            </a:r>
            <a:r>
              <a:rPr sz="1200" dirty="0">
                <a:latin typeface="Times New Roman"/>
                <a:cs typeface="Times New Roman"/>
              </a:rPr>
              <a:t>online </a:t>
            </a:r>
            <a:r>
              <a:rPr sz="1200" spc="-5" dirty="0">
                <a:latin typeface="Times New Roman"/>
                <a:cs typeface="Times New Roman"/>
              </a:rPr>
              <a:t>media platforms. The  </a:t>
            </a:r>
            <a:r>
              <a:rPr sz="1200" spc="-10" dirty="0">
                <a:latin typeface="Times New Roman"/>
                <a:cs typeface="Times New Roman"/>
              </a:rPr>
              <a:t>offerings </a:t>
            </a:r>
            <a:r>
              <a:rPr sz="1200" spc="-5" dirty="0">
                <a:latin typeface="Times New Roman"/>
                <a:cs typeface="Times New Roman"/>
              </a:rPr>
              <a:t>include marketing and consulting </a:t>
            </a:r>
            <a:r>
              <a:rPr sz="1200" dirty="0">
                <a:latin typeface="Times New Roman"/>
                <a:cs typeface="Times New Roman"/>
              </a:rPr>
              <a:t>on </a:t>
            </a:r>
            <a:r>
              <a:rPr sz="1200" spc="-5" dirty="0">
                <a:latin typeface="Times New Roman"/>
                <a:cs typeface="Times New Roman"/>
              </a:rPr>
              <a:t>Facebook, </a:t>
            </a:r>
            <a:r>
              <a:rPr sz="1200" spc="-20" dirty="0">
                <a:latin typeface="Times New Roman"/>
                <a:cs typeface="Times New Roman"/>
              </a:rPr>
              <a:t>Twitter, </a:t>
            </a:r>
            <a:r>
              <a:rPr sz="1200" spc="-5" dirty="0">
                <a:latin typeface="Times New Roman"/>
                <a:cs typeface="Times New Roman"/>
              </a:rPr>
              <a:t>LinkedIn, SlideShare, </a:t>
            </a:r>
            <a:r>
              <a:rPr sz="1200" spc="-25" dirty="0">
                <a:latin typeface="Times New Roman"/>
                <a:cs typeface="Times New Roman"/>
              </a:rPr>
              <a:t>YouTube, </a:t>
            </a:r>
            <a:r>
              <a:rPr sz="1200" spc="-5" dirty="0">
                <a:latin typeface="Times New Roman"/>
                <a:cs typeface="Times New Roman"/>
              </a:rPr>
              <a:t>and  Google. Though </a:t>
            </a:r>
            <a:r>
              <a:rPr sz="1200" dirty="0">
                <a:latin typeface="Times New Roman"/>
                <a:cs typeface="Times New Roman"/>
              </a:rPr>
              <a:t>the </a:t>
            </a:r>
            <a:r>
              <a:rPr sz="1200" spc="-5" dirty="0">
                <a:latin typeface="Times New Roman"/>
                <a:cs typeface="Times New Roman"/>
              </a:rPr>
              <a:t>company was started </a:t>
            </a:r>
            <a:r>
              <a:rPr sz="1200" dirty="0">
                <a:latin typeface="Times New Roman"/>
                <a:cs typeface="Times New Roman"/>
              </a:rPr>
              <a:t>only </a:t>
            </a:r>
            <a:r>
              <a:rPr sz="1200" spc="-5" dirty="0">
                <a:latin typeface="Times New Roman"/>
                <a:cs typeface="Times New Roman"/>
              </a:rPr>
              <a:t>two years ago, </a:t>
            </a:r>
            <a:r>
              <a:rPr sz="1200" dirty="0">
                <a:latin typeface="Times New Roman"/>
                <a:cs typeface="Times New Roman"/>
              </a:rPr>
              <a:t>it is </a:t>
            </a:r>
            <a:r>
              <a:rPr sz="1200" spc="-5" dirty="0">
                <a:latin typeface="Times New Roman"/>
                <a:cs typeface="Times New Roman"/>
              </a:rPr>
              <a:t>way ahead </a:t>
            </a:r>
            <a:r>
              <a:rPr sz="1200" dirty="0">
                <a:latin typeface="Times New Roman"/>
                <a:cs typeface="Times New Roman"/>
              </a:rPr>
              <a:t>of most of </a:t>
            </a:r>
            <a:r>
              <a:rPr sz="1200" spc="-5" dirty="0">
                <a:latin typeface="Times New Roman"/>
                <a:cs typeface="Times New Roman"/>
              </a:rPr>
              <a:t>competitors through  </a:t>
            </a:r>
            <a:r>
              <a:rPr sz="1200" dirty="0">
                <a:latin typeface="Times New Roman"/>
                <a:cs typeface="Times New Roman"/>
              </a:rPr>
              <a:t>its </a:t>
            </a:r>
            <a:r>
              <a:rPr sz="1200" spc="-5" dirty="0">
                <a:latin typeface="Times New Roman"/>
                <a:cs typeface="Times New Roman"/>
              </a:rPr>
              <a:t>relentless pursuit </a:t>
            </a:r>
            <a:r>
              <a:rPr sz="1200" dirty="0">
                <a:latin typeface="Times New Roman"/>
                <a:cs typeface="Times New Roman"/>
              </a:rPr>
              <a:t>of </a:t>
            </a:r>
            <a:r>
              <a:rPr sz="1200" spc="-5" dirty="0">
                <a:latin typeface="Times New Roman"/>
                <a:cs typeface="Times New Roman"/>
              </a:rPr>
              <a:t>perfection and enormous amount </a:t>
            </a:r>
            <a:r>
              <a:rPr sz="1200" dirty="0">
                <a:latin typeface="Times New Roman"/>
                <a:cs typeface="Times New Roman"/>
              </a:rPr>
              <a:t>of </a:t>
            </a:r>
            <a:r>
              <a:rPr sz="1200" spc="-5" dirty="0">
                <a:latin typeface="Times New Roman"/>
                <a:cs typeface="Times New Roman"/>
              </a:rPr>
              <a:t>creativity which they </a:t>
            </a:r>
            <a:r>
              <a:rPr sz="1200" dirty="0">
                <a:latin typeface="Times New Roman"/>
                <a:cs typeface="Times New Roman"/>
              </a:rPr>
              <a:t>put in </a:t>
            </a:r>
            <a:r>
              <a:rPr sz="1200" spc="-5" dirty="0">
                <a:latin typeface="Times New Roman"/>
                <a:cs typeface="Times New Roman"/>
              </a:rPr>
              <a:t>their work. The firm  worked with multiple brands </a:t>
            </a:r>
            <a:r>
              <a:rPr sz="1200" dirty="0">
                <a:latin typeface="Times New Roman"/>
                <a:cs typeface="Times New Roman"/>
              </a:rPr>
              <a:t>on </a:t>
            </a:r>
            <a:r>
              <a:rPr sz="1200" spc="-5" dirty="0">
                <a:latin typeface="Times New Roman"/>
                <a:cs typeface="Times New Roman"/>
              </a:rPr>
              <a:t>social media and currently have </a:t>
            </a:r>
            <a:r>
              <a:rPr sz="1200" dirty="0">
                <a:latin typeface="Times New Roman"/>
                <a:cs typeface="Times New Roman"/>
              </a:rPr>
              <a:t>4 out of </a:t>
            </a:r>
            <a:r>
              <a:rPr sz="1200" spc="-30" dirty="0">
                <a:latin typeface="Times New Roman"/>
                <a:cs typeface="Times New Roman"/>
              </a:rPr>
              <a:t>Top </a:t>
            </a:r>
            <a:r>
              <a:rPr sz="1200" dirty="0">
                <a:latin typeface="Times New Roman"/>
                <a:cs typeface="Times New Roman"/>
              </a:rPr>
              <a:t>30 </a:t>
            </a:r>
            <a:r>
              <a:rPr sz="1200" spc="-5" dirty="0">
                <a:latin typeface="Times New Roman"/>
                <a:cs typeface="Times New Roman"/>
              </a:rPr>
              <a:t>brands </a:t>
            </a:r>
            <a:r>
              <a:rPr sz="1200" dirty="0">
                <a:latin typeface="Times New Roman"/>
                <a:cs typeface="Times New Roman"/>
              </a:rPr>
              <a:t>in </a:t>
            </a:r>
            <a:r>
              <a:rPr sz="1200" spc="-5" dirty="0">
                <a:latin typeface="Times New Roman"/>
                <a:cs typeface="Times New Roman"/>
              </a:rPr>
              <a:t>Facebook</a:t>
            </a:r>
            <a:r>
              <a:rPr sz="1200" spc="165" dirty="0">
                <a:latin typeface="Times New Roman"/>
                <a:cs typeface="Times New Roman"/>
              </a:rPr>
              <a:t> </a:t>
            </a:r>
            <a:r>
              <a:rPr sz="1200" spc="-5" dirty="0">
                <a:latin typeface="Times New Roman"/>
                <a:cs typeface="Times New Roman"/>
              </a:rPr>
              <a:t>USA.</a:t>
            </a:r>
            <a:endParaRPr sz="1200">
              <a:latin typeface="Times New Roman"/>
              <a:cs typeface="Times New Roman"/>
            </a:endParaRPr>
          </a:p>
          <a:p>
            <a:pPr marL="63500" marR="44450" algn="just">
              <a:lnSpc>
                <a:spcPct val="114999"/>
              </a:lnSpc>
              <a:spcBef>
                <a:spcPts val="710"/>
              </a:spcBef>
            </a:pPr>
            <a:r>
              <a:rPr sz="1200" spc="-5" dirty="0">
                <a:latin typeface="Times New Roman"/>
                <a:cs typeface="Times New Roman"/>
              </a:rPr>
              <a:t>The project was </a:t>
            </a:r>
            <a:r>
              <a:rPr sz="1200" dirty="0">
                <a:latin typeface="Times New Roman"/>
                <a:cs typeface="Times New Roman"/>
              </a:rPr>
              <a:t>in the </a:t>
            </a:r>
            <a:r>
              <a:rPr sz="1200" spc="-5" dirty="0">
                <a:latin typeface="Times New Roman"/>
                <a:cs typeface="Times New Roman"/>
              </a:rPr>
              <a:t>marketing department </a:t>
            </a:r>
            <a:r>
              <a:rPr sz="1200" dirty="0">
                <a:latin typeface="Times New Roman"/>
                <a:cs typeface="Times New Roman"/>
              </a:rPr>
              <a:t>of </a:t>
            </a:r>
            <a:r>
              <a:rPr sz="1200" spc="-5" dirty="0">
                <a:latin typeface="Times New Roman"/>
                <a:cs typeface="Times New Roman"/>
              </a:rPr>
              <a:t>Branex. The project was “A </a:t>
            </a:r>
            <a:r>
              <a:rPr sz="1200" dirty="0">
                <a:latin typeface="Times New Roman"/>
                <a:cs typeface="Times New Roman"/>
              </a:rPr>
              <a:t>study on </a:t>
            </a:r>
            <a:r>
              <a:rPr sz="1200" spc="-5" dirty="0">
                <a:latin typeface="Times New Roman"/>
                <a:cs typeface="Times New Roman"/>
              </a:rPr>
              <a:t>digital marketing and  </a:t>
            </a:r>
            <a:r>
              <a:rPr sz="1200" dirty="0">
                <a:latin typeface="Times New Roman"/>
                <a:cs typeface="Times New Roman"/>
              </a:rPr>
              <a:t>its </a:t>
            </a:r>
            <a:r>
              <a:rPr sz="1200" spc="-5" dirty="0">
                <a:latin typeface="Times New Roman"/>
                <a:cs typeface="Times New Roman"/>
              </a:rPr>
              <a:t>impact </a:t>
            </a:r>
            <a:r>
              <a:rPr sz="1200" dirty="0">
                <a:latin typeface="Times New Roman"/>
                <a:cs typeface="Times New Roman"/>
              </a:rPr>
              <a:t>on </a:t>
            </a:r>
            <a:r>
              <a:rPr sz="1200" spc="-5" dirty="0">
                <a:latin typeface="Times New Roman"/>
                <a:cs typeface="Times New Roman"/>
              </a:rPr>
              <a:t>revenue generation with reference </a:t>
            </a:r>
            <a:r>
              <a:rPr sz="1200" dirty="0">
                <a:latin typeface="Times New Roman"/>
                <a:cs typeface="Times New Roman"/>
              </a:rPr>
              <a:t>to </a:t>
            </a:r>
            <a:r>
              <a:rPr sz="1200" spc="-5" dirty="0">
                <a:latin typeface="Times New Roman"/>
                <a:cs typeface="Times New Roman"/>
              </a:rPr>
              <a:t>Branex</a:t>
            </a:r>
            <a:r>
              <a:rPr sz="1200" i="1" spc="-5" dirty="0">
                <a:latin typeface="Times New Roman"/>
                <a:cs typeface="Times New Roman"/>
              </a:rPr>
              <a:t>”. </a:t>
            </a:r>
            <a:r>
              <a:rPr sz="1200" spc="-5" dirty="0">
                <a:latin typeface="Times New Roman"/>
                <a:cs typeface="Times New Roman"/>
              </a:rPr>
              <a:t>This report will help </a:t>
            </a:r>
            <a:r>
              <a:rPr sz="1200" dirty="0">
                <a:latin typeface="Times New Roman"/>
                <a:cs typeface="Times New Roman"/>
              </a:rPr>
              <a:t>to </a:t>
            </a:r>
            <a:r>
              <a:rPr sz="1200" spc="-5" dirty="0">
                <a:latin typeface="Times New Roman"/>
                <a:cs typeface="Times New Roman"/>
              </a:rPr>
              <a:t>get an idea about digital  marketing and </a:t>
            </a:r>
            <a:r>
              <a:rPr sz="1200" dirty="0">
                <a:latin typeface="Times New Roman"/>
                <a:cs typeface="Times New Roman"/>
              </a:rPr>
              <a:t>how the </a:t>
            </a:r>
            <a:r>
              <a:rPr sz="1200" spc="-5" dirty="0">
                <a:latin typeface="Times New Roman"/>
                <a:cs typeface="Times New Roman"/>
              </a:rPr>
              <a:t>digital marketing has impact </a:t>
            </a:r>
            <a:r>
              <a:rPr sz="1200" dirty="0">
                <a:latin typeface="Times New Roman"/>
                <a:cs typeface="Times New Roman"/>
              </a:rPr>
              <a:t>on </a:t>
            </a:r>
            <a:r>
              <a:rPr sz="1200" spc="-5" dirty="0">
                <a:latin typeface="Times New Roman"/>
                <a:cs typeface="Times New Roman"/>
              </a:rPr>
              <a:t>revenue generation for digital marketing companies  and with reference </a:t>
            </a:r>
            <a:r>
              <a:rPr sz="1200" dirty="0">
                <a:latin typeface="Times New Roman"/>
                <a:cs typeface="Times New Roman"/>
              </a:rPr>
              <a:t>to </a:t>
            </a:r>
            <a:r>
              <a:rPr sz="1200" spc="-5" dirty="0">
                <a:latin typeface="Times New Roman"/>
                <a:cs typeface="Times New Roman"/>
              </a:rPr>
              <a:t>Branex. Through </a:t>
            </a:r>
            <a:r>
              <a:rPr sz="1200" dirty="0">
                <a:latin typeface="Times New Roman"/>
                <a:cs typeface="Times New Roman"/>
              </a:rPr>
              <a:t>this study </a:t>
            </a:r>
            <a:r>
              <a:rPr sz="1200" spc="-5" dirty="0">
                <a:latin typeface="Times New Roman"/>
                <a:cs typeface="Times New Roman"/>
              </a:rPr>
              <a:t>we will see </a:t>
            </a:r>
            <a:r>
              <a:rPr sz="1200" dirty="0">
                <a:latin typeface="Times New Roman"/>
                <a:cs typeface="Times New Roman"/>
              </a:rPr>
              <a:t>how online </a:t>
            </a:r>
            <a:r>
              <a:rPr sz="1200" spc="-5" dirty="0">
                <a:latin typeface="Times New Roman"/>
                <a:cs typeface="Times New Roman"/>
              </a:rPr>
              <a:t>media companies emerging </a:t>
            </a:r>
            <a:r>
              <a:rPr sz="1200" dirty="0">
                <a:latin typeface="Times New Roman"/>
                <a:cs typeface="Times New Roman"/>
              </a:rPr>
              <a:t>how  </a:t>
            </a:r>
            <a:r>
              <a:rPr sz="1200" spc="-5" dirty="0">
                <a:latin typeface="Times New Roman"/>
                <a:cs typeface="Times New Roman"/>
              </a:rPr>
              <a:t>they are generating revenue and </a:t>
            </a:r>
            <a:r>
              <a:rPr sz="1200" dirty="0">
                <a:latin typeface="Times New Roman"/>
                <a:cs typeface="Times New Roman"/>
              </a:rPr>
              <a:t>how </a:t>
            </a:r>
            <a:r>
              <a:rPr sz="1200" spc="-5" dirty="0">
                <a:latin typeface="Times New Roman"/>
                <a:cs typeface="Times New Roman"/>
              </a:rPr>
              <a:t>they are growing economically and revenue generation models </a:t>
            </a:r>
            <a:r>
              <a:rPr sz="1200" dirty="0">
                <a:latin typeface="Times New Roman"/>
                <a:cs typeface="Times New Roman"/>
              </a:rPr>
              <a:t>of  online </a:t>
            </a:r>
            <a:r>
              <a:rPr sz="1200" spc="-5" dirty="0">
                <a:latin typeface="Times New Roman"/>
                <a:cs typeface="Times New Roman"/>
              </a:rPr>
              <a:t>media companies particularly reference </a:t>
            </a:r>
            <a:r>
              <a:rPr sz="1200" dirty="0">
                <a:latin typeface="Times New Roman"/>
                <a:cs typeface="Times New Roman"/>
              </a:rPr>
              <a:t>to</a:t>
            </a:r>
            <a:r>
              <a:rPr sz="1200" spc="10" dirty="0">
                <a:latin typeface="Times New Roman"/>
                <a:cs typeface="Times New Roman"/>
              </a:rPr>
              <a:t> </a:t>
            </a:r>
            <a:r>
              <a:rPr sz="1200" spc="-5" dirty="0">
                <a:latin typeface="Times New Roman"/>
                <a:cs typeface="Times New Roman"/>
              </a:rPr>
              <a:t>Branex.</a:t>
            </a:r>
            <a:endParaRPr sz="1200">
              <a:latin typeface="Times New Roman"/>
              <a:cs typeface="Times New Roman"/>
            </a:endParaRPr>
          </a:p>
          <a:p>
            <a:pPr marL="63500" marR="43180" algn="just">
              <a:lnSpc>
                <a:spcPct val="114999"/>
              </a:lnSpc>
              <a:spcBef>
                <a:spcPts val="695"/>
              </a:spcBef>
            </a:pPr>
            <a:r>
              <a:rPr sz="1200" spc="-5" dirty="0">
                <a:latin typeface="Times New Roman"/>
                <a:cs typeface="Times New Roman"/>
              </a:rPr>
              <a:t>Main findings </a:t>
            </a:r>
            <a:r>
              <a:rPr sz="1200" dirty="0">
                <a:latin typeface="Times New Roman"/>
                <a:cs typeface="Times New Roman"/>
              </a:rPr>
              <a:t>of this </a:t>
            </a:r>
            <a:r>
              <a:rPr sz="1200" spc="-5" dirty="0">
                <a:latin typeface="Times New Roman"/>
                <a:cs typeface="Times New Roman"/>
              </a:rPr>
              <a:t>project are given here. American customers are highly information seekers. They  collect more information about </a:t>
            </a:r>
            <a:r>
              <a:rPr sz="1200" dirty="0">
                <a:latin typeface="Times New Roman"/>
                <a:cs typeface="Times New Roman"/>
              </a:rPr>
              <a:t>a </a:t>
            </a:r>
            <a:r>
              <a:rPr sz="1200" spc="-5" dirty="0">
                <a:latin typeface="Times New Roman"/>
                <a:cs typeface="Times New Roman"/>
              </a:rPr>
              <a:t>product before buying </a:t>
            </a:r>
            <a:r>
              <a:rPr sz="1200" dirty="0">
                <a:latin typeface="Times New Roman"/>
                <a:cs typeface="Times New Roman"/>
              </a:rPr>
              <a:t>it. </a:t>
            </a:r>
            <a:r>
              <a:rPr sz="1200" spc="-5" dirty="0">
                <a:latin typeface="Times New Roman"/>
                <a:cs typeface="Times New Roman"/>
              </a:rPr>
              <a:t>Internet penetration </a:t>
            </a:r>
            <a:r>
              <a:rPr sz="1200" dirty="0">
                <a:latin typeface="Times New Roman"/>
                <a:cs typeface="Times New Roman"/>
              </a:rPr>
              <a:t>in </a:t>
            </a:r>
            <a:r>
              <a:rPr sz="1200" spc="-5" dirty="0">
                <a:latin typeface="Times New Roman"/>
                <a:cs typeface="Times New Roman"/>
              </a:rPr>
              <a:t>USA </a:t>
            </a:r>
            <a:r>
              <a:rPr sz="1200" dirty="0">
                <a:latin typeface="Times New Roman"/>
                <a:cs typeface="Times New Roman"/>
              </a:rPr>
              <a:t>is </a:t>
            </a:r>
            <a:r>
              <a:rPr sz="1200" spc="-5" dirty="0">
                <a:latin typeface="Times New Roman"/>
                <a:cs typeface="Times New Roman"/>
              </a:rPr>
              <a:t>key player for </a:t>
            </a:r>
            <a:r>
              <a:rPr sz="1200" dirty="0">
                <a:latin typeface="Times New Roman"/>
                <a:cs typeface="Times New Roman"/>
              </a:rPr>
              <a:t>this  </a:t>
            </a:r>
            <a:r>
              <a:rPr sz="1200" spc="-5" dirty="0">
                <a:latin typeface="Times New Roman"/>
                <a:cs typeface="Times New Roman"/>
              </a:rPr>
              <a:t>phenomenon. </a:t>
            </a:r>
            <a:r>
              <a:rPr sz="1200" dirty="0">
                <a:latin typeface="Times New Roman"/>
                <a:cs typeface="Times New Roman"/>
              </a:rPr>
              <a:t>Most of </a:t>
            </a:r>
            <a:r>
              <a:rPr sz="1200" spc="-5" dirty="0">
                <a:latin typeface="Times New Roman"/>
                <a:cs typeface="Times New Roman"/>
              </a:rPr>
              <a:t>Americans are getting stimulus through advertisements, </a:t>
            </a:r>
            <a:r>
              <a:rPr sz="1200" dirty="0">
                <a:latin typeface="Times New Roman"/>
                <a:cs typeface="Times New Roman"/>
              </a:rPr>
              <a:t>but </a:t>
            </a:r>
            <a:r>
              <a:rPr sz="1200" spc="-5" dirty="0">
                <a:latin typeface="Times New Roman"/>
                <a:cs typeface="Times New Roman"/>
              </a:rPr>
              <a:t>they are </a:t>
            </a:r>
            <a:r>
              <a:rPr sz="1200" dirty="0">
                <a:latin typeface="Times New Roman"/>
                <a:cs typeface="Times New Roman"/>
              </a:rPr>
              <a:t>not </a:t>
            </a:r>
            <a:r>
              <a:rPr sz="1200" spc="-5" dirty="0">
                <a:latin typeface="Times New Roman"/>
                <a:cs typeface="Times New Roman"/>
              </a:rPr>
              <a:t>reaching </a:t>
            </a:r>
            <a:r>
              <a:rPr sz="1200" dirty="0">
                <a:latin typeface="Times New Roman"/>
                <a:cs typeface="Times New Roman"/>
              </a:rPr>
              <a:t>to  </a:t>
            </a:r>
            <a:r>
              <a:rPr sz="1200" spc="-5" dirty="0">
                <a:latin typeface="Times New Roman"/>
                <a:cs typeface="Times New Roman"/>
              </a:rPr>
              <a:t>end phase </a:t>
            </a:r>
            <a:r>
              <a:rPr sz="1200" dirty="0">
                <a:latin typeface="Times New Roman"/>
                <a:cs typeface="Times New Roman"/>
              </a:rPr>
              <a:t>of </a:t>
            </a:r>
            <a:r>
              <a:rPr sz="1200" spc="-5" dirty="0">
                <a:latin typeface="Times New Roman"/>
                <a:cs typeface="Times New Roman"/>
              </a:rPr>
              <a:t>customers purchase </a:t>
            </a:r>
            <a:r>
              <a:rPr sz="1200" spc="-10" dirty="0">
                <a:latin typeface="Times New Roman"/>
                <a:cs typeface="Times New Roman"/>
              </a:rPr>
              <a:t>journey, </a:t>
            </a:r>
            <a:r>
              <a:rPr sz="1200" spc="-5" dirty="0">
                <a:latin typeface="Times New Roman"/>
                <a:cs typeface="Times New Roman"/>
              </a:rPr>
              <a:t>mainly </a:t>
            </a:r>
            <a:r>
              <a:rPr sz="1200" dirty="0">
                <a:latin typeface="Times New Roman"/>
                <a:cs typeface="Times New Roman"/>
              </a:rPr>
              <a:t>in </a:t>
            </a:r>
            <a:r>
              <a:rPr sz="1200" spc="-5" dirty="0">
                <a:latin typeface="Times New Roman"/>
                <a:cs typeface="Times New Roman"/>
              </a:rPr>
              <a:t>high involvement purchases. Brands are getting more  touch </a:t>
            </a:r>
            <a:r>
              <a:rPr sz="1200" dirty="0">
                <a:latin typeface="Times New Roman"/>
                <a:cs typeface="Times New Roman"/>
              </a:rPr>
              <a:t>point to </a:t>
            </a:r>
            <a:r>
              <a:rPr sz="1200" spc="-5" dirty="0">
                <a:latin typeface="Times New Roman"/>
                <a:cs typeface="Times New Roman"/>
              </a:rPr>
              <a:t>reach their </a:t>
            </a:r>
            <a:r>
              <a:rPr sz="1200" spc="-10" dirty="0">
                <a:latin typeface="Times New Roman"/>
                <a:cs typeface="Times New Roman"/>
              </a:rPr>
              <a:t>target </a:t>
            </a:r>
            <a:r>
              <a:rPr sz="1200" spc="-5" dirty="0">
                <a:latin typeface="Times New Roman"/>
                <a:cs typeface="Times New Roman"/>
              </a:rPr>
              <a:t>group </a:t>
            </a:r>
            <a:r>
              <a:rPr sz="1200" dirty="0">
                <a:latin typeface="Times New Roman"/>
                <a:cs typeface="Times New Roman"/>
              </a:rPr>
              <a:t>in this </a:t>
            </a:r>
            <a:r>
              <a:rPr sz="1200" spc="-5" dirty="0">
                <a:latin typeface="Times New Roman"/>
                <a:cs typeface="Times New Roman"/>
              </a:rPr>
              <a:t>digital era. More details about findings are given </a:t>
            </a:r>
            <a:r>
              <a:rPr sz="1200" dirty="0">
                <a:latin typeface="Times New Roman"/>
                <a:cs typeface="Times New Roman"/>
              </a:rPr>
              <a:t>this</a:t>
            </a:r>
            <a:r>
              <a:rPr sz="1200" spc="175" dirty="0">
                <a:latin typeface="Times New Roman"/>
                <a:cs typeface="Times New Roman"/>
              </a:rPr>
              <a:t> </a:t>
            </a:r>
            <a:r>
              <a:rPr sz="1200" spc="-5" dirty="0">
                <a:latin typeface="Times New Roman"/>
                <a:cs typeface="Times New Roman"/>
              </a:rPr>
              <a:t>report.</a:t>
            </a:r>
            <a:endParaRPr sz="1200">
              <a:latin typeface="Times New Roman"/>
              <a:cs typeface="Times New Roman"/>
            </a:endParaRPr>
          </a:p>
        </p:txBody>
      </p:sp>
      <p:sp>
        <p:nvSpPr>
          <p:cNvPr id="4" name="object 4"/>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522859"/>
            <a:ext cx="6711315" cy="9237980"/>
          </a:xfrm>
          <a:prstGeom prst="rect">
            <a:avLst/>
          </a:prstGeom>
        </p:spPr>
        <p:txBody>
          <a:bodyPr vert="horz" wrap="square" lIns="0" tIns="12700" rIns="0" bIns="0" rtlCol="0">
            <a:spAutoFit/>
          </a:bodyPr>
          <a:lstStyle/>
          <a:p>
            <a:pPr marR="277495" algn="ctr">
              <a:lnSpc>
                <a:spcPct val="100000"/>
              </a:lnSpc>
              <a:spcBef>
                <a:spcPts val="100"/>
              </a:spcBef>
            </a:pPr>
            <a:r>
              <a:rPr sz="1800" b="1" u="heavy" dirty="0">
                <a:uFill>
                  <a:solidFill>
                    <a:srgbClr val="000000"/>
                  </a:solidFill>
                </a:uFill>
                <a:latin typeface="Times New Roman"/>
                <a:cs typeface="Times New Roman"/>
              </a:rPr>
              <a:t>2.</a:t>
            </a:r>
            <a:r>
              <a:rPr sz="1800" b="1" u="heavy" spc="-5" dirty="0">
                <a:uFill>
                  <a:solidFill>
                    <a:srgbClr val="000000"/>
                  </a:solidFill>
                </a:uFill>
                <a:latin typeface="Times New Roman"/>
                <a:cs typeface="Times New Roman"/>
              </a:rPr>
              <a:t> INTRODUCTION</a:t>
            </a:r>
            <a:endParaRPr sz="1800">
              <a:latin typeface="Times New Roman"/>
              <a:cs typeface="Times New Roman"/>
            </a:endParaRPr>
          </a:p>
          <a:p>
            <a:pPr marL="12700" marR="5080" algn="just">
              <a:lnSpc>
                <a:spcPct val="143800"/>
              </a:lnSpc>
              <a:spcBef>
                <a:spcPts val="700"/>
              </a:spcBef>
            </a:pPr>
            <a:r>
              <a:rPr sz="1200" spc="-5" dirty="0">
                <a:latin typeface="Times New Roman"/>
                <a:cs typeface="Times New Roman"/>
              </a:rPr>
              <a:t>To begin with, as </a:t>
            </a:r>
            <a:r>
              <a:rPr sz="1200" dirty="0">
                <a:latin typeface="Times New Roman"/>
                <a:cs typeface="Times New Roman"/>
              </a:rPr>
              <a:t>a </a:t>
            </a:r>
            <a:r>
              <a:rPr sz="1200" spc="-5" dirty="0">
                <a:latin typeface="Times New Roman"/>
                <a:cs typeface="Times New Roman"/>
              </a:rPr>
              <a:t>part </a:t>
            </a:r>
            <a:r>
              <a:rPr sz="1200" dirty="0">
                <a:latin typeface="Times New Roman"/>
                <a:cs typeface="Times New Roman"/>
              </a:rPr>
              <a:t>of the </a:t>
            </a:r>
            <a:r>
              <a:rPr sz="1200" spc="-5" dirty="0">
                <a:latin typeface="Times New Roman"/>
                <a:cs typeface="Times New Roman"/>
              </a:rPr>
              <a:t>curriculum </a:t>
            </a:r>
            <a:r>
              <a:rPr sz="1200" dirty="0">
                <a:latin typeface="Times New Roman"/>
                <a:cs typeface="Times New Roman"/>
              </a:rPr>
              <a:t>a </a:t>
            </a:r>
            <a:r>
              <a:rPr sz="1200" spc="-5" dirty="0">
                <a:latin typeface="Times New Roman"/>
                <a:cs typeface="Times New Roman"/>
              </a:rPr>
              <a:t>summer research programme was </a:t>
            </a:r>
            <a:r>
              <a:rPr sz="1200" dirty="0">
                <a:latin typeface="Times New Roman"/>
                <a:cs typeface="Times New Roman"/>
              </a:rPr>
              <a:t>to be </a:t>
            </a:r>
            <a:r>
              <a:rPr sz="1200" spc="-5" dirty="0">
                <a:latin typeface="Times New Roman"/>
                <a:cs typeface="Times New Roman"/>
              </a:rPr>
              <a:t>conducted for </a:t>
            </a:r>
            <a:r>
              <a:rPr sz="1200" dirty="0">
                <a:latin typeface="Times New Roman"/>
                <a:cs typeface="Times New Roman"/>
              </a:rPr>
              <a:t>a </a:t>
            </a:r>
            <a:r>
              <a:rPr sz="1200" spc="-5" dirty="0">
                <a:latin typeface="Times New Roman"/>
                <a:cs typeface="Times New Roman"/>
              </a:rPr>
              <a:t>period </a:t>
            </a:r>
            <a:r>
              <a:rPr sz="1200" dirty="0">
                <a:latin typeface="Times New Roman"/>
                <a:cs typeface="Times New Roman"/>
              </a:rPr>
              <a:t>of  </a:t>
            </a:r>
            <a:r>
              <a:rPr sz="1200" spc="-5" dirty="0">
                <a:latin typeface="Times New Roman"/>
                <a:cs typeface="Times New Roman"/>
              </a:rPr>
              <a:t>two </a:t>
            </a:r>
            <a:r>
              <a:rPr sz="1200" dirty="0">
                <a:latin typeface="Times New Roman"/>
                <a:cs typeface="Times New Roman"/>
              </a:rPr>
              <a:t>months. </a:t>
            </a:r>
            <a:r>
              <a:rPr sz="1200" spc="-5" dirty="0">
                <a:latin typeface="Times New Roman"/>
                <a:cs typeface="Times New Roman"/>
              </a:rPr>
              <a:t>Given </a:t>
            </a:r>
            <a:r>
              <a:rPr sz="1200" dirty="0">
                <a:latin typeface="Times New Roman"/>
                <a:cs typeface="Times New Roman"/>
              </a:rPr>
              <a:t>a </a:t>
            </a:r>
            <a:r>
              <a:rPr sz="1200" spc="-5" dirty="0">
                <a:latin typeface="Times New Roman"/>
                <a:cs typeface="Times New Roman"/>
              </a:rPr>
              <a:t>choice </a:t>
            </a:r>
            <a:r>
              <a:rPr sz="1200" dirty="0">
                <a:latin typeface="Times New Roman"/>
                <a:cs typeface="Times New Roman"/>
              </a:rPr>
              <a:t>one </a:t>
            </a:r>
            <a:r>
              <a:rPr sz="1200" spc="-5" dirty="0">
                <a:latin typeface="Times New Roman"/>
                <a:cs typeface="Times New Roman"/>
              </a:rPr>
              <a:t>was allowed </a:t>
            </a:r>
            <a:r>
              <a:rPr sz="1200" dirty="0">
                <a:latin typeface="Times New Roman"/>
                <a:cs typeface="Times New Roman"/>
              </a:rPr>
              <a:t>to </a:t>
            </a:r>
            <a:r>
              <a:rPr sz="1200" spc="-5" dirty="0">
                <a:latin typeface="Times New Roman"/>
                <a:cs typeface="Times New Roman"/>
              </a:rPr>
              <a:t>choose </a:t>
            </a:r>
            <a:r>
              <a:rPr sz="1200" dirty="0">
                <a:latin typeface="Times New Roman"/>
                <a:cs typeface="Times New Roman"/>
              </a:rPr>
              <a:t>the </a:t>
            </a:r>
            <a:r>
              <a:rPr sz="1200" spc="-5" dirty="0">
                <a:latin typeface="Times New Roman"/>
                <a:cs typeface="Times New Roman"/>
              </a:rPr>
              <a:t>field </a:t>
            </a:r>
            <a:r>
              <a:rPr sz="1200" dirty="0">
                <a:latin typeface="Times New Roman"/>
                <a:cs typeface="Times New Roman"/>
              </a:rPr>
              <a:t>in </a:t>
            </a:r>
            <a:r>
              <a:rPr sz="1200" spc="-5" dirty="0">
                <a:latin typeface="Times New Roman"/>
                <a:cs typeface="Times New Roman"/>
              </a:rPr>
              <a:t>which he/she was interested. As </a:t>
            </a:r>
            <a:r>
              <a:rPr sz="1200" dirty="0">
                <a:latin typeface="Times New Roman"/>
                <a:cs typeface="Times New Roman"/>
              </a:rPr>
              <a:t>my  </a:t>
            </a:r>
            <a:r>
              <a:rPr sz="1200" spc="-5" dirty="0">
                <a:latin typeface="Times New Roman"/>
                <a:cs typeface="Times New Roman"/>
              </a:rPr>
              <a:t>interest and curiosity was </a:t>
            </a:r>
            <a:r>
              <a:rPr sz="1200" dirty="0">
                <a:latin typeface="Times New Roman"/>
                <a:cs typeface="Times New Roman"/>
              </a:rPr>
              <a:t>in online or </a:t>
            </a:r>
            <a:r>
              <a:rPr sz="1200" spc="-5" dirty="0">
                <a:latin typeface="Times New Roman"/>
                <a:cs typeface="Times New Roman"/>
              </a:rPr>
              <a:t>digital marketing </a:t>
            </a:r>
            <a:r>
              <a:rPr sz="1200" dirty="0">
                <a:latin typeface="Times New Roman"/>
                <a:cs typeface="Times New Roman"/>
              </a:rPr>
              <a:t>I </a:t>
            </a:r>
            <a:r>
              <a:rPr sz="1200" spc="-5" dirty="0">
                <a:latin typeface="Times New Roman"/>
                <a:cs typeface="Times New Roman"/>
              </a:rPr>
              <a:t>choose </a:t>
            </a:r>
            <a:r>
              <a:rPr sz="1200" dirty="0">
                <a:latin typeface="Times New Roman"/>
                <a:cs typeface="Times New Roman"/>
              </a:rPr>
              <a:t>to </a:t>
            </a:r>
            <a:r>
              <a:rPr sz="1200" spc="-5" dirty="0">
                <a:latin typeface="Times New Roman"/>
                <a:cs typeface="Times New Roman"/>
              </a:rPr>
              <a:t>work with </a:t>
            </a:r>
            <a:r>
              <a:rPr sz="1200" dirty="0">
                <a:latin typeface="Times New Roman"/>
                <a:cs typeface="Times New Roman"/>
              </a:rPr>
              <a:t>a </a:t>
            </a:r>
            <a:r>
              <a:rPr sz="1200" spc="-5" dirty="0">
                <a:latin typeface="Times New Roman"/>
                <a:cs typeface="Times New Roman"/>
              </a:rPr>
              <a:t>start-up company named  Branex, </a:t>
            </a:r>
            <a:r>
              <a:rPr sz="1200" dirty="0">
                <a:latin typeface="Times New Roman"/>
                <a:cs typeface="Times New Roman"/>
              </a:rPr>
              <a:t>I </a:t>
            </a:r>
            <a:r>
              <a:rPr sz="1200" spc="-5" dirty="0">
                <a:latin typeface="Times New Roman"/>
                <a:cs typeface="Times New Roman"/>
              </a:rPr>
              <a:t>choose </a:t>
            </a:r>
            <a:r>
              <a:rPr sz="1200" dirty="0">
                <a:latin typeface="Times New Roman"/>
                <a:cs typeface="Times New Roman"/>
              </a:rPr>
              <a:t>the </a:t>
            </a:r>
            <a:r>
              <a:rPr sz="1200" spc="-5" dirty="0">
                <a:latin typeface="Times New Roman"/>
                <a:cs typeface="Times New Roman"/>
              </a:rPr>
              <a:t>start-up company because with start </a:t>
            </a:r>
            <a:r>
              <a:rPr sz="1200" dirty="0">
                <a:latin typeface="Times New Roman"/>
                <a:cs typeface="Times New Roman"/>
              </a:rPr>
              <a:t>I </a:t>
            </a:r>
            <a:r>
              <a:rPr sz="1200" spc="-5" dirty="0">
                <a:latin typeface="Times New Roman"/>
                <a:cs typeface="Times New Roman"/>
              </a:rPr>
              <a:t>can </a:t>
            </a:r>
            <a:r>
              <a:rPr sz="1200" dirty="0">
                <a:latin typeface="Times New Roman"/>
                <a:cs typeface="Times New Roman"/>
              </a:rPr>
              <a:t>explore </a:t>
            </a:r>
            <a:r>
              <a:rPr sz="1200" spc="-5" dirty="0">
                <a:latin typeface="Times New Roman"/>
                <a:cs typeface="Times New Roman"/>
              </a:rPr>
              <a:t>myself and why digital marketing?  Because </a:t>
            </a:r>
            <a:r>
              <a:rPr sz="1200" dirty="0">
                <a:latin typeface="Times New Roman"/>
                <a:cs typeface="Times New Roman"/>
              </a:rPr>
              <a:t>it is booming </a:t>
            </a:r>
            <a:r>
              <a:rPr sz="1200" spc="-5" dirty="0">
                <a:latin typeface="Times New Roman"/>
                <a:cs typeface="Times New Roman"/>
              </a:rPr>
              <a:t>industry, </a:t>
            </a:r>
            <a:r>
              <a:rPr sz="1200" dirty="0">
                <a:latin typeface="Times New Roman"/>
                <a:cs typeface="Times New Roman"/>
              </a:rPr>
              <a:t>the </a:t>
            </a:r>
            <a:r>
              <a:rPr sz="1200" spc="-5" dirty="0">
                <a:latin typeface="Times New Roman"/>
                <a:cs typeface="Times New Roman"/>
              </a:rPr>
              <a:t>growth </a:t>
            </a:r>
            <a:r>
              <a:rPr sz="1200" dirty="0">
                <a:latin typeface="Times New Roman"/>
                <a:cs typeface="Times New Roman"/>
              </a:rPr>
              <a:t>of </a:t>
            </a:r>
            <a:r>
              <a:rPr sz="1200" spc="-5" dirty="0">
                <a:latin typeface="Times New Roman"/>
                <a:cs typeface="Times New Roman"/>
              </a:rPr>
              <a:t>digital marketing </a:t>
            </a:r>
            <a:r>
              <a:rPr sz="1200" dirty="0">
                <a:latin typeface="Times New Roman"/>
                <a:cs typeface="Times New Roman"/>
              </a:rPr>
              <a:t>is </a:t>
            </a:r>
            <a:r>
              <a:rPr sz="1200" spc="-5" dirty="0">
                <a:latin typeface="Times New Roman"/>
                <a:cs typeface="Times New Roman"/>
              </a:rPr>
              <a:t>tremendous and expected </a:t>
            </a:r>
            <a:r>
              <a:rPr sz="1200" dirty="0">
                <a:latin typeface="Times New Roman"/>
                <a:cs typeface="Times New Roman"/>
              </a:rPr>
              <a:t>to </a:t>
            </a:r>
            <a:r>
              <a:rPr sz="1200" spc="-5" dirty="0">
                <a:latin typeface="Times New Roman"/>
                <a:cs typeface="Times New Roman"/>
              </a:rPr>
              <a:t>grow more.  Due </a:t>
            </a:r>
            <a:r>
              <a:rPr sz="1200" dirty="0">
                <a:latin typeface="Times New Roman"/>
                <a:cs typeface="Times New Roman"/>
              </a:rPr>
              <a:t>to this </a:t>
            </a:r>
            <a:r>
              <a:rPr sz="1200" spc="-5" dirty="0">
                <a:latin typeface="Times New Roman"/>
                <a:cs typeface="Times New Roman"/>
              </a:rPr>
              <a:t>summer research, </a:t>
            </a:r>
            <a:r>
              <a:rPr sz="1200" dirty="0">
                <a:latin typeface="Times New Roman"/>
                <a:cs typeface="Times New Roman"/>
              </a:rPr>
              <a:t>I </a:t>
            </a:r>
            <a:r>
              <a:rPr sz="1200" spc="-5" dirty="0">
                <a:latin typeface="Times New Roman"/>
                <a:cs typeface="Times New Roman"/>
              </a:rPr>
              <a:t>learnt every aspect </a:t>
            </a:r>
            <a:r>
              <a:rPr sz="1200" dirty="0">
                <a:latin typeface="Times New Roman"/>
                <a:cs typeface="Times New Roman"/>
              </a:rPr>
              <a:t>of </a:t>
            </a:r>
            <a:r>
              <a:rPr sz="1200" spc="-5" dirty="0">
                <a:latin typeface="Times New Roman"/>
                <a:cs typeface="Times New Roman"/>
              </a:rPr>
              <a:t>digital marketing include (business development  process, content writing, social media) Marketing practices have dramatically shifted with </a:t>
            </a:r>
            <a:r>
              <a:rPr sz="1200" dirty="0">
                <a:latin typeface="Times New Roman"/>
                <a:cs typeface="Times New Roman"/>
              </a:rPr>
              <a:t>the </a:t>
            </a:r>
            <a:r>
              <a:rPr sz="1200" spc="-5" dirty="0">
                <a:latin typeface="Times New Roman"/>
                <a:cs typeface="Times New Roman"/>
              </a:rPr>
              <a:t>rise </a:t>
            </a:r>
            <a:r>
              <a:rPr sz="1200" dirty="0">
                <a:latin typeface="Times New Roman"/>
                <a:cs typeface="Times New Roman"/>
              </a:rPr>
              <a:t>of </a:t>
            </a:r>
            <a:r>
              <a:rPr sz="1200" spc="-5" dirty="0">
                <a:latin typeface="Times New Roman"/>
                <a:cs typeface="Times New Roman"/>
              </a:rPr>
              <a:t>social  media and proliferation </a:t>
            </a:r>
            <a:r>
              <a:rPr sz="1200" dirty="0">
                <a:latin typeface="Times New Roman"/>
                <a:cs typeface="Times New Roman"/>
              </a:rPr>
              <a:t>of </a:t>
            </a:r>
            <a:r>
              <a:rPr sz="1200" spc="-5" dirty="0">
                <a:latin typeface="Times New Roman"/>
                <a:cs typeface="Times New Roman"/>
              </a:rPr>
              <a:t>devices, platforms, and applications. Your prospective and current customers are  trying </a:t>
            </a:r>
            <a:r>
              <a:rPr sz="1200" dirty="0">
                <a:latin typeface="Times New Roman"/>
                <a:cs typeface="Times New Roman"/>
              </a:rPr>
              <a:t>to </a:t>
            </a:r>
            <a:r>
              <a:rPr sz="1200" spc="-5" dirty="0">
                <a:latin typeface="Times New Roman"/>
                <a:cs typeface="Times New Roman"/>
              </a:rPr>
              <a:t>communicate with you, and you can listen and respond faster, and with more personalization than  ever before. This shifting environment presents new opportunities and challenges for marketers. With digital  marketing, it's easy </a:t>
            </a:r>
            <a:r>
              <a:rPr sz="1200" dirty="0">
                <a:latin typeface="Times New Roman"/>
                <a:cs typeface="Times New Roman"/>
              </a:rPr>
              <a:t>to </a:t>
            </a:r>
            <a:r>
              <a:rPr sz="1200" spc="-5" dirty="0">
                <a:latin typeface="Times New Roman"/>
                <a:cs typeface="Times New Roman"/>
              </a:rPr>
              <a:t>fall behind. Digital marketing equips you with </a:t>
            </a:r>
            <a:r>
              <a:rPr sz="1200" dirty="0">
                <a:latin typeface="Times New Roman"/>
                <a:cs typeface="Times New Roman"/>
              </a:rPr>
              <a:t>the tools </a:t>
            </a:r>
            <a:r>
              <a:rPr sz="1200" spc="-5" dirty="0">
                <a:latin typeface="Times New Roman"/>
                <a:cs typeface="Times New Roman"/>
              </a:rPr>
              <a:t>you need </a:t>
            </a:r>
            <a:r>
              <a:rPr sz="1200" dirty="0">
                <a:latin typeface="Times New Roman"/>
                <a:cs typeface="Times New Roman"/>
              </a:rPr>
              <a:t>to </a:t>
            </a:r>
            <a:r>
              <a:rPr sz="1200" spc="-5" dirty="0">
                <a:latin typeface="Times New Roman"/>
                <a:cs typeface="Times New Roman"/>
              </a:rPr>
              <a:t>assess your  organization’s social media and digital marketing strategy and helps you identify areas </a:t>
            </a:r>
            <a:r>
              <a:rPr sz="1200" dirty="0">
                <a:latin typeface="Times New Roman"/>
                <a:cs typeface="Times New Roman"/>
              </a:rPr>
              <a:t>of </a:t>
            </a:r>
            <a:r>
              <a:rPr sz="1200" spc="-5" dirty="0">
                <a:latin typeface="Times New Roman"/>
                <a:cs typeface="Times New Roman"/>
              </a:rPr>
              <a:t>improvement.  Useful for individuals from small- </a:t>
            </a:r>
            <a:r>
              <a:rPr sz="1200" dirty="0">
                <a:latin typeface="Times New Roman"/>
                <a:cs typeface="Times New Roman"/>
              </a:rPr>
              <a:t>to </a:t>
            </a:r>
            <a:r>
              <a:rPr sz="1200" spc="-5" dirty="0">
                <a:latin typeface="Times New Roman"/>
                <a:cs typeface="Times New Roman"/>
              </a:rPr>
              <a:t>medium-sized businesses who want </a:t>
            </a:r>
            <a:r>
              <a:rPr sz="1200" dirty="0">
                <a:latin typeface="Times New Roman"/>
                <a:cs typeface="Times New Roman"/>
              </a:rPr>
              <a:t>to use </a:t>
            </a:r>
            <a:r>
              <a:rPr sz="1200" spc="-5" dirty="0">
                <a:latin typeface="Times New Roman"/>
                <a:cs typeface="Times New Roman"/>
              </a:rPr>
              <a:t>new media as </a:t>
            </a:r>
            <a:r>
              <a:rPr sz="1200" dirty="0">
                <a:latin typeface="Times New Roman"/>
                <a:cs typeface="Times New Roman"/>
              </a:rPr>
              <a:t>a </a:t>
            </a:r>
            <a:r>
              <a:rPr sz="1200" spc="-5" dirty="0">
                <a:latin typeface="Times New Roman"/>
                <a:cs typeface="Times New Roman"/>
              </a:rPr>
              <a:t>vehicle for  growth.Organizations are leveraging digital marketing methods for successful marketing strategy  implementation </a:t>
            </a:r>
            <a:r>
              <a:rPr sz="1200" dirty="0">
                <a:latin typeface="Times New Roman"/>
                <a:cs typeface="Times New Roman"/>
              </a:rPr>
              <a:t>inbound </a:t>
            </a:r>
            <a:r>
              <a:rPr sz="1200" spc="-5" dirty="0">
                <a:latin typeface="Times New Roman"/>
                <a:cs typeface="Times New Roman"/>
              </a:rPr>
              <a:t>marketing through </a:t>
            </a:r>
            <a:r>
              <a:rPr sz="1200" dirty="0">
                <a:latin typeface="Times New Roman"/>
                <a:cs typeface="Times New Roman"/>
              </a:rPr>
              <a:t>publishing </a:t>
            </a:r>
            <a:r>
              <a:rPr sz="1200" spc="-5" dirty="0">
                <a:latin typeface="Times New Roman"/>
                <a:cs typeface="Times New Roman"/>
              </a:rPr>
              <a:t>content </a:t>
            </a:r>
            <a:r>
              <a:rPr sz="1200" dirty="0">
                <a:latin typeface="Times New Roman"/>
                <a:cs typeface="Times New Roman"/>
              </a:rPr>
              <a:t>online in the </a:t>
            </a:r>
            <a:r>
              <a:rPr sz="1200" spc="-5" dirty="0">
                <a:latin typeface="Times New Roman"/>
                <a:cs typeface="Times New Roman"/>
              </a:rPr>
              <a:t>form </a:t>
            </a:r>
            <a:r>
              <a:rPr sz="1200" dirty="0">
                <a:latin typeface="Times New Roman"/>
                <a:cs typeface="Times New Roman"/>
              </a:rPr>
              <a:t>of </a:t>
            </a:r>
            <a:r>
              <a:rPr sz="1200" spc="-5" dirty="0">
                <a:latin typeface="Times New Roman"/>
                <a:cs typeface="Times New Roman"/>
              </a:rPr>
              <a:t>portals, podcasts, e-  journals, </a:t>
            </a:r>
            <a:r>
              <a:rPr sz="1200" dirty="0">
                <a:latin typeface="Times New Roman"/>
                <a:cs typeface="Times New Roman"/>
              </a:rPr>
              <a:t>online </a:t>
            </a:r>
            <a:r>
              <a:rPr sz="1200" spc="-5" dirty="0">
                <a:latin typeface="Times New Roman"/>
                <a:cs typeface="Times New Roman"/>
              </a:rPr>
              <a:t>campaigns, social media marketing, search services; and </a:t>
            </a:r>
            <a:r>
              <a:rPr sz="1200" dirty="0">
                <a:latin typeface="Times New Roman"/>
                <a:cs typeface="Times New Roman"/>
              </a:rPr>
              <a:t>outbound </a:t>
            </a:r>
            <a:r>
              <a:rPr sz="1200" spc="-5" dirty="0">
                <a:latin typeface="Times New Roman"/>
                <a:cs typeface="Times New Roman"/>
              </a:rPr>
              <a:t>marketing including  email marketing, </a:t>
            </a:r>
            <a:r>
              <a:rPr sz="1200" dirty="0">
                <a:latin typeface="Times New Roman"/>
                <a:cs typeface="Times New Roman"/>
              </a:rPr>
              <a:t>RSS </a:t>
            </a:r>
            <a:r>
              <a:rPr sz="1200" spc="-5" dirty="0">
                <a:latin typeface="Times New Roman"/>
                <a:cs typeface="Times New Roman"/>
              </a:rPr>
              <a:t>(Really Simple Syndication) feeds and others. </a:t>
            </a:r>
            <a:r>
              <a:rPr sz="1200" dirty="0">
                <a:latin typeface="Times New Roman"/>
                <a:cs typeface="Times New Roman"/>
              </a:rPr>
              <a:t>A </a:t>
            </a:r>
            <a:r>
              <a:rPr sz="1200" spc="-5" dirty="0">
                <a:latin typeface="Times New Roman"/>
                <a:cs typeface="Times New Roman"/>
              </a:rPr>
              <a:t>recent survey </a:t>
            </a:r>
            <a:r>
              <a:rPr sz="1200" dirty="0">
                <a:latin typeface="Times New Roman"/>
                <a:cs typeface="Times New Roman"/>
              </a:rPr>
              <a:t>of 3300 </a:t>
            </a:r>
            <a:r>
              <a:rPr sz="1200" spc="-5" dirty="0">
                <a:latin typeface="Times New Roman"/>
                <a:cs typeface="Times New Roman"/>
              </a:rPr>
              <a:t>business  executives from various industries indicates that </a:t>
            </a:r>
            <a:r>
              <a:rPr sz="1200" dirty="0">
                <a:latin typeface="Times New Roman"/>
                <a:cs typeface="Times New Roman"/>
              </a:rPr>
              <a:t>on </a:t>
            </a:r>
            <a:r>
              <a:rPr sz="1200" spc="-5" dirty="0">
                <a:latin typeface="Times New Roman"/>
                <a:cs typeface="Times New Roman"/>
              </a:rPr>
              <a:t>an average, </a:t>
            </a:r>
            <a:r>
              <a:rPr sz="1200" dirty="0">
                <a:latin typeface="Times New Roman"/>
                <a:cs typeface="Times New Roman"/>
              </a:rPr>
              <a:t>34% of a </a:t>
            </a:r>
            <a:r>
              <a:rPr sz="1200" spc="-5" dirty="0">
                <a:latin typeface="Times New Roman"/>
                <a:cs typeface="Times New Roman"/>
              </a:rPr>
              <a:t>company’s leads come from  </a:t>
            </a:r>
            <a:r>
              <a:rPr sz="1200" dirty="0">
                <a:latin typeface="Times New Roman"/>
                <a:cs typeface="Times New Roman"/>
              </a:rPr>
              <a:t>inbound </a:t>
            </a:r>
            <a:r>
              <a:rPr sz="1200" spc="-5" dirty="0">
                <a:latin typeface="Times New Roman"/>
                <a:cs typeface="Times New Roman"/>
              </a:rPr>
              <a:t>marketing verses </a:t>
            </a:r>
            <a:r>
              <a:rPr sz="1200" dirty="0">
                <a:latin typeface="Times New Roman"/>
                <a:cs typeface="Times New Roman"/>
              </a:rPr>
              <a:t>22% </a:t>
            </a:r>
            <a:r>
              <a:rPr sz="1200" spc="-5" dirty="0">
                <a:latin typeface="Times New Roman"/>
                <a:cs typeface="Times New Roman"/>
              </a:rPr>
              <a:t>through</a:t>
            </a:r>
            <a:r>
              <a:rPr sz="1200" spc="-5" dirty="0">
                <a:solidFill>
                  <a:srgbClr val="5B5B5B"/>
                </a:solidFill>
                <a:latin typeface="Times New Roman"/>
                <a:cs typeface="Times New Roman"/>
              </a:rPr>
              <a:t>1 </a:t>
            </a:r>
            <a:r>
              <a:rPr sz="1200" dirty="0">
                <a:latin typeface="Times New Roman"/>
                <a:cs typeface="Times New Roman"/>
              </a:rPr>
              <a:t>outbound </a:t>
            </a:r>
            <a:r>
              <a:rPr sz="1200" spc="-5" dirty="0">
                <a:latin typeface="Times New Roman"/>
                <a:cs typeface="Times New Roman"/>
              </a:rPr>
              <a:t>marketing</a:t>
            </a:r>
            <a:r>
              <a:rPr sz="1200" spc="15" dirty="0">
                <a:latin typeface="Times New Roman"/>
                <a:cs typeface="Times New Roman"/>
              </a:rPr>
              <a:t> </a:t>
            </a:r>
            <a:r>
              <a:rPr sz="1200" dirty="0">
                <a:solidFill>
                  <a:srgbClr val="5B5B5B"/>
                </a:solidFill>
                <a:latin typeface="Times New Roman"/>
                <a:cs typeface="Times New Roman"/>
              </a:rPr>
              <a:t>.</a:t>
            </a:r>
            <a:endParaRPr sz="1200">
              <a:latin typeface="Times New Roman"/>
              <a:cs typeface="Times New Roman"/>
            </a:endParaRPr>
          </a:p>
          <a:p>
            <a:pPr marL="12700" algn="just">
              <a:lnSpc>
                <a:spcPct val="100000"/>
              </a:lnSpc>
              <a:spcBef>
                <a:spcPts val="595"/>
              </a:spcBef>
            </a:pPr>
            <a:r>
              <a:rPr sz="1400" b="1" u="heavy" spc="-5" dirty="0">
                <a:uFill>
                  <a:solidFill>
                    <a:srgbClr val="000000"/>
                  </a:solidFill>
                </a:uFill>
                <a:latin typeface="Times New Roman"/>
                <a:cs typeface="Times New Roman"/>
              </a:rPr>
              <a:t>2.1 Digital</a:t>
            </a:r>
            <a:r>
              <a:rPr sz="1400" b="1" u="heavy" spc="-25"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Marketing</a:t>
            </a:r>
            <a:r>
              <a:rPr sz="1600" b="1" spc="-5" dirty="0">
                <a:latin typeface="Times New Roman"/>
                <a:cs typeface="Times New Roman"/>
              </a:rPr>
              <a:t>:</a:t>
            </a:r>
            <a:r>
              <a:rPr sz="1200" b="1" spc="-5" dirty="0">
                <a:latin typeface="Times New Roman"/>
                <a:cs typeface="Times New Roman"/>
              </a:rPr>
              <a:t>-</a:t>
            </a:r>
            <a:endParaRPr sz="1200">
              <a:latin typeface="Times New Roman"/>
              <a:cs typeface="Times New Roman"/>
            </a:endParaRPr>
          </a:p>
          <a:p>
            <a:pPr marL="12700" marR="142875" algn="just">
              <a:lnSpc>
                <a:spcPct val="143700"/>
              </a:lnSpc>
              <a:spcBef>
                <a:spcPts val="240"/>
              </a:spcBef>
            </a:pPr>
            <a:r>
              <a:rPr sz="1200" spc="-5" dirty="0">
                <a:latin typeface="Times New Roman"/>
                <a:cs typeface="Times New Roman"/>
              </a:rPr>
              <a:t>Digital marketing can </a:t>
            </a:r>
            <a:r>
              <a:rPr sz="1200" dirty="0">
                <a:latin typeface="Times New Roman"/>
                <a:cs typeface="Times New Roman"/>
              </a:rPr>
              <a:t>be </a:t>
            </a:r>
            <a:r>
              <a:rPr sz="1200" spc="-5" dirty="0">
                <a:latin typeface="Times New Roman"/>
                <a:cs typeface="Times New Roman"/>
              </a:rPr>
              <a:t>defined as </a:t>
            </a:r>
            <a:r>
              <a:rPr sz="1200" dirty="0">
                <a:latin typeface="Times New Roman"/>
                <a:cs typeface="Times New Roman"/>
              </a:rPr>
              <a:t>the </a:t>
            </a:r>
            <a:r>
              <a:rPr sz="1200" spc="-5" dirty="0">
                <a:latin typeface="Times New Roman"/>
                <a:cs typeface="Times New Roman"/>
              </a:rPr>
              <a:t>process </a:t>
            </a:r>
            <a:r>
              <a:rPr sz="1200" dirty="0">
                <a:latin typeface="Times New Roman"/>
                <a:cs typeface="Times New Roman"/>
              </a:rPr>
              <a:t>of </a:t>
            </a:r>
            <a:r>
              <a:rPr sz="1200" spc="-5" dirty="0">
                <a:latin typeface="Times New Roman"/>
                <a:cs typeface="Times New Roman"/>
              </a:rPr>
              <a:t>promoting </a:t>
            </a:r>
            <a:r>
              <a:rPr sz="1200" dirty="0">
                <a:latin typeface="Times New Roman"/>
                <a:cs typeface="Times New Roman"/>
              </a:rPr>
              <a:t>of </a:t>
            </a:r>
            <a:r>
              <a:rPr sz="1200" spc="-5" dirty="0">
                <a:latin typeface="Times New Roman"/>
                <a:cs typeface="Times New Roman"/>
              </a:rPr>
              <a:t>brands </a:t>
            </a:r>
            <a:r>
              <a:rPr sz="1200" dirty="0">
                <a:latin typeface="Times New Roman"/>
                <a:cs typeface="Times New Roman"/>
              </a:rPr>
              <a:t>using </a:t>
            </a:r>
            <a:r>
              <a:rPr sz="1200" spc="-5" dirty="0">
                <a:latin typeface="Times New Roman"/>
                <a:cs typeface="Times New Roman"/>
              </a:rPr>
              <a:t>digital distribution channels  comprising internet, mobile and other interactive channels. The basic advantage </a:t>
            </a:r>
            <a:r>
              <a:rPr sz="1200" dirty="0">
                <a:latin typeface="Times New Roman"/>
                <a:cs typeface="Times New Roman"/>
              </a:rPr>
              <a:t>in this </a:t>
            </a:r>
            <a:r>
              <a:rPr sz="1200" spc="-5" dirty="0">
                <a:latin typeface="Times New Roman"/>
                <a:cs typeface="Times New Roman"/>
              </a:rPr>
              <a:t>form </a:t>
            </a:r>
            <a:r>
              <a:rPr sz="1200" dirty="0">
                <a:latin typeface="Times New Roman"/>
                <a:cs typeface="Times New Roman"/>
              </a:rPr>
              <a:t>of </a:t>
            </a:r>
            <a:r>
              <a:rPr sz="1200" spc="-5" dirty="0">
                <a:latin typeface="Times New Roman"/>
                <a:cs typeface="Times New Roman"/>
              </a:rPr>
              <a:t>advertising  lies </a:t>
            </a:r>
            <a:r>
              <a:rPr sz="1200" dirty="0">
                <a:latin typeface="Times New Roman"/>
                <a:cs typeface="Times New Roman"/>
              </a:rPr>
              <a:t>in its low </a:t>
            </a:r>
            <a:r>
              <a:rPr sz="1200" spc="-5" dirty="0">
                <a:latin typeface="Times New Roman"/>
                <a:cs typeface="Times New Roman"/>
              </a:rPr>
              <a:t>cost</a:t>
            </a:r>
            <a:r>
              <a:rPr sz="1200" spc="-25" dirty="0">
                <a:latin typeface="Times New Roman"/>
                <a:cs typeface="Times New Roman"/>
              </a:rPr>
              <a:t> </a:t>
            </a:r>
            <a:r>
              <a:rPr sz="1200" spc="-5" dirty="0">
                <a:latin typeface="Times New Roman"/>
                <a:cs typeface="Times New Roman"/>
              </a:rPr>
              <a:t>model.</a:t>
            </a:r>
            <a:endParaRPr sz="1200">
              <a:latin typeface="Times New Roman"/>
              <a:cs typeface="Times New Roman"/>
            </a:endParaRPr>
          </a:p>
          <a:p>
            <a:pPr marL="12700">
              <a:lnSpc>
                <a:spcPct val="100000"/>
              </a:lnSpc>
              <a:spcBef>
                <a:spcPts val="635"/>
              </a:spcBef>
            </a:pPr>
            <a:r>
              <a:rPr sz="1200" spc="-5" dirty="0">
                <a:latin typeface="Times New Roman"/>
                <a:cs typeface="Times New Roman"/>
              </a:rPr>
              <a:t>Digital Marketing can </a:t>
            </a:r>
            <a:r>
              <a:rPr sz="1200" dirty="0">
                <a:latin typeface="Times New Roman"/>
                <a:cs typeface="Times New Roman"/>
              </a:rPr>
              <a:t>be </a:t>
            </a:r>
            <a:r>
              <a:rPr sz="1200" spc="-5" dirty="0">
                <a:latin typeface="Times New Roman"/>
                <a:cs typeface="Times New Roman"/>
              </a:rPr>
              <a:t>classified </a:t>
            </a:r>
            <a:r>
              <a:rPr sz="1200" dirty="0">
                <a:latin typeface="Times New Roman"/>
                <a:cs typeface="Times New Roman"/>
              </a:rPr>
              <a:t>into Pull </a:t>
            </a:r>
            <a:r>
              <a:rPr sz="1200" spc="-5" dirty="0">
                <a:latin typeface="Times New Roman"/>
                <a:cs typeface="Times New Roman"/>
              </a:rPr>
              <a:t>and </a:t>
            </a:r>
            <a:r>
              <a:rPr sz="1200" dirty="0">
                <a:latin typeface="Times New Roman"/>
                <a:cs typeface="Times New Roman"/>
              </a:rPr>
              <a:t>Push</a:t>
            </a:r>
            <a:r>
              <a:rPr sz="1200" spc="25" dirty="0">
                <a:latin typeface="Times New Roman"/>
                <a:cs typeface="Times New Roman"/>
              </a:rPr>
              <a:t> </a:t>
            </a:r>
            <a:r>
              <a:rPr sz="1200" spc="-5" dirty="0">
                <a:latin typeface="Times New Roman"/>
                <a:cs typeface="Times New Roman"/>
              </a:rPr>
              <a:t>marketing.</a:t>
            </a:r>
            <a:endParaRPr sz="1200">
              <a:latin typeface="Times New Roman"/>
              <a:cs typeface="Times New Roman"/>
            </a:endParaRPr>
          </a:p>
          <a:p>
            <a:pPr marL="12700">
              <a:lnSpc>
                <a:spcPct val="100000"/>
              </a:lnSpc>
              <a:spcBef>
                <a:spcPts val="615"/>
              </a:spcBef>
            </a:pPr>
            <a:r>
              <a:rPr sz="1400" b="1" u="heavy" spc="-5" dirty="0">
                <a:uFill>
                  <a:solidFill>
                    <a:srgbClr val="000000"/>
                  </a:solidFill>
                </a:uFill>
                <a:latin typeface="Times New Roman"/>
                <a:cs typeface="Times New Roman"/>
              </a:rPr>
              <a:t>Pull</a:t>
            </a:r>
            <a:endParaRPr sz="1400">
              <a:latin typeface="Times New Roman"/>
              <a:cs typeface="Times New Roman"/>
            </a:endParaRPr>
          </a:p>
          <a:p>
            <a:pPr marL="12700" marR="109855" algn="just">
              <a:lnSpc>
                <a:spcPct val="143800"/>
              </a:lnSpc>
              <a:spcBef>
                <a:spcPts val="110"/>
              </a:spcBef>
            </a:pPr>
            <a:r>
              <a:rPr sz="1200" spc="-5" dirty="0">
                <a:latin typeface="Times New Roman"/>
                <a:cs typeface="Times New Roman"/>
              </a:rPr>
              <a:t>Pull digital marketing technologies </a:t>
            </a:r>
            <a:r>
              <a:rPr sz="1200" dirty="0">
                <a:latin typeface="Times New Roman"/>
                <a:cs typeface="Times New Roman"/>
              </a:rPr>
              <a:t>involve the </a:t>
            </a:r>
            <a:r>
              <a:rPr sz="1200" spc="-5" dirty="0">
                <a:latin typeface="Times New Roman"/>
                <a:cs typeface="Times New Roman"/>
              </a:rPr>
              <a:t>user having </a:t>
            </a:r>
            <a:r>
              <a:rPr sz="1200" dirty="0">
                <a:latin typeface="Times New Roman"/>
                <a:cs typeface="Times New Roman"/>
              </a:rPr>
              <a:t>to </a:t>
            </a:r>
            <a:r>
              <a:rPr sz="1200" spc="-5" dirty="0">
                <a:latin typeface="Times New Roman"/>
                <a:cs typeface="Times New Roman"/>
              </a:rPr>
              <a:t>seek </a:t>
            </a:r>
            <a:r>
              <a:rPr sz="1200" dirty="0">
                <a:latin typeface="Times New Roman"/>
                <a:cs typeface="Times New Roman"/>
              </a:rPr>
              <a:t>out </a:t>
            </a:r>
            <a:r>
              <a:rPr sz="1200" spc="-5" dirty="0">
                <a:latin typeface="Times New Roman"/>
                <a:cs typeface="Times New Roman"/>
              </a:rPr>
              <a:t>and directly grab (or </a:t>
            </a:r>
            <a:r>
              <a:rPr sz="1200" dirty="0">
                <a:latin typeface="Times New Roman"/>
                <a:cs typeface="Times New Roman"/>
              </a:rPr>
              <a:t>pull) the  content via </a:t>
            </a:r>
            <a:r>
              <a:rPr sz="1200" spc="-5" dirty="0">
                <a:latin typeface="Times New Roman"/>
                <a:cs typeface="Times New Roman"/>
              </a:rPr>
              <a:t>web </a:t>
            </a:r>
            <a:r>
              <a:rPr sz="1200" dirty="0">
                <a:latin typeface="Times New Roman"/>
                <a:cs typeface="Times New Roman"/>
              </a:rPr>
              <a:t>searches. </a:t>
            </a:r>
            <a:r>
              <a:rPr sz="1200" spc="-30" dirty="0">
                <a:latin typeface="Times New Roman"/>
                <a:cs typeface="Times New Roman"/>
              </a:rPr>
              <a:t>Web </a:t>
            </a:r>
            <a:r>
              <a:rPr sz="1200" spc="-5" dirty="0">
                <a:latin typeface="Times New Roman"/>
                <a:cs typeface="Times New Roman"/>
              </a:rPr>
              <a:t>site/blogs and streaming media </a:t>
            </a:r>
            <a:r>
              <a:rPr sz="1200" dirty="0">
                <a:latin typeface="Times New Roman"/>
                <a:cs typeface="Times New Roman"/>
              </a:rPr>
              <a:t>(audio </a:t>
            </a:r>
            <a:r>
              <a:rPr sz="1200" spc="-5" dirty="0">
                <a:latin typeface="Times New Roman"/>
                <a:cs typeface="Times New Roman"/>
              </a:rPr>
              <a:t>and video) </a:t>
            </a:r>
            <a:r>
              <a:rPr sz="1200" dirty="0">
                <a:latin typeface="Times New Roman"/>
                <a:cs typeface="Times New Roman"/>
              </a:rPr>
              <a:t>are good examples of this.  </a:t>
            </a:r>
            <a:r>
              <a:rPr sz="1200" spc="-10" dirty="0">
                <a:latin typeface="Times New Roman"/>
                <a:cs typeface="Times New Roman"/>
              </a:rPr>
              <a:t>In </a:t>
            </a:r>
            <a:r>
              <a:rPr sz="1200" spc="-5" dirty="0">
                <a:latin typeface="Times New Roman"/>
                <a:cs typeface="Times New Roman"/>
              </a:rPr>
              <a:t>each </a:t>
            </a:r>
            <a:r>
              <a:rPr sz="1200" dirty="0">
                <a:latin typeface="Times New Roman"/>
                <a:cs typeface="Times New Roman"/>
              </a:rPr>
              <a:t>of </a:t>
            </a:r>
            <a:r>
              <a:rPr sz="1200" spc="-5" dirty="0">
                <a:latin typeface="Times New Roman"/>
                <a:cs typeface="Times New Roman"/>
              </a:rPr>
              <a:t>these examples, users have </a:t>
            </a:r>
            <a:r>
              <a:rPr sz="1200" dirty="0">
                <a:latin typeface="Times New Roman"/>
                <a:cs typeface="Times New Roman"/>
              </a:rPr>
              <a:t>a </a:t>
            </a:r>
            <a:r>
              <a:rPr sz="1200" spc="-5" dirty="0">
                <a:latin typeface="Times New Roman"/>
                <a:cs typeface="Times New Roman"/>
              </a:rPr>
              <a:t>specific </a:t>
            </a:r>
            <a:r>
              <a:rPr sz="1200" dirty="0">
                <a:latin typeface="Times New Roman"/>
                <a:cs typeface="Times New Roman"/>
              </a:rPr>
              <a:t>link </a:t>
            </a:r>
            <a:r>
              <a:rPr sz="1200" spc="-5" dirty="0">
                <a:latin typeface="Times New Roman"/>
                <a:cs typeface="Times New Roman"/>
              </a:rPr>
              <a:t>(URL) </a:t>
            </a:r>
            <a:r>
              <a:rPr sz="1200" dirty="0">
                <a:latin typeface="Times New Roman"/>
                <a:cs typeface="Times New Roman"/>
              </a:rPr>
              <a:t>to </a:t>
            </a:r>
            <a:r>
              <a:rPr sz="1200" spc="-5" dirty="0">
                <a:latin typeface="Times New Roman"/>
                <a:cs typeface="Times New Roman"/>
              </a:rPr>
              <a:t>view </a:t>
            </a:r>
            <a:r>
              <a:rPr sz="1200" dirty="0">
                <a:latin typeface="Times New Roman"/>
                <a:cs typeface="Times New Roman"/>
              </a:rPr>
              <a:t>the</a:t>
            </a:r>
            <a:r>
              <a:rPr sz="1200" spc="85" dirty="0">
                <a:latin typeface="Times New Roman"/>
                <a:cs typeface="Times New Roman"/>
              </a:rPr>
              <a:t> </a:t>
            </a:r>
            <a:r>
              <a:rPr sz="1200" spc="-5" dirty="0">
                <a:latin typeface="Times New Roman"/>
                <a:cs typeface="Times New Roman"/>
              </a:rPr>
              <a:t>content.</a:t>
            </a:r>
            <a:endParaRPr sz="1200">
              <a:latin typeface="Times New Roman"/>
              <a:cs typeface="Times New Roman"/>
            </a:endParaRPr>
          </a:p>
          <a:p>
            <a:pPr marL="12700">
              <a:lnSpc>
                <a:spcPct val="100000"/>
              </a:lnSpc>
              <a:spcBef>
                <a:spcPts val="615"/>
              </a:spcBef>
            </a:pPr>
            <a:r>
              <a:rPr sz="1400" b="1" u="heavy" dirty="0">
                <a:uFill>
                  <a:solidFill>
                    <a:srgbClr val="000000"/>
                  </a:solidFill>
                </a:uFill>
                <a:latin typeface="Times New Roman"/>
                <a:cs typeface="Times New Roman"/>
              </a:rPr>
              <a:t>Push</a:t>
            </a:r>
            <a:endParaRPr sz="1400">
              <a:latin typeface="Times New Roman"/>
              <a:cs typeface="Times New Roman"/>
            </a:endParaRPr>
          </a:p>
          <a:p>
            <a:pPr marL="12700" marR="145415">
              <a:lnSpc>
                <a:spcPct val="143600"/>
              </a:lnSpc>
              <a:spcBef>
                <a:spcPts val="125"/>
              </a:spcBef>
            </a:pPr>
            <a:r>
              <a:rPr sz="1200" dirty="0">
                <a:latin typeface="Times New Roman"/>
                <a:cs typeface="Times New Roman"/>
              </a:rPr>
              <a:t>Push </a:t>
            </a:r>
            <a:r>
              <a:rPr sz="1200" spc="-5" dirty="0">
                <a:latin typeface="Times New Roman"/>
                <a:cs typeface="Times New Roman"/>
              </a:rPr>
              <a:t>digital marketing technologies </a:t>
            </a:r>
            <a:r>
              <a:rPr sz="1200" dirty="0">
                <a:latin typeface="Times New Roman"/>
                <a:cs typeface="Times New Roman"/>
              </a:rPr>
              <a:t>involve both the </a:t>
            </a:r>
            <a:r>
              <a:rPr sz="1200" spc="-5" dirty="0">
                <a:latin typeface="Times New Roman"/>
                <a:cs typeface="Times New Roman"/>
              </a:rPr>
              <a:t>marketer (creator </a:t>
            </a:r>
            <a:r>
              <a:rPr sz="1200" dirty="0">
                <a:latin typeface="Times New Roman"/>
                <a:cs typeface="Times New Roman"/>
              </a:rPr>
              <a:t>of the </a:t>
            </a:r>
            <a:r>
              <a:rPr sz="1200" spc="-5" dirty="0">
                <a:latin typeface="Times New Roman"/>
                <a:cs typeface="Times New Roman"/>
              </a:rPr>
              <a:t>message) as well as </a:t>
            </a:r>
            <a:r>
              <a:rPr sz="1200" dirty="0">
                <a:latin typeface="Times New Roman"/>
                <a:cs typeface="Times New Roman"/>
              </a:rPr>
              <a:t>the  </a:t>
            </a:r>
            <a:r>
              <a:rPr sz="1200" spc="-5" dirty="0">
                <a:latin typeface="Times New Roman"/>
                <a:cs typeface="Times New Roman"/>
              </a:rPr>
              <a:t>recipients (the user)</a:t>
            </a:r>
            <a:r>
              <a:rPr sz="1200" spc="-5" dirty="0">
                <a:latin typeface="Times New Roman"/>
                <a:cs typeface="Times New Roman"/>
                <a:hlinkClick r:id="rId2"/>
              </a:rPr>
              <a:t>. Email</a:t>
            </a:r>
            <a:r>
              <a:rPr sz="1200" spc="-5" dirty="0">
                <a:latin typeface="Times New Roman"/>
                <a:cs typeface="Times New Roman"/>
              </a:rPr>
              <a:t>, </a:t>
            </a:r>
            <a:r>
              <a:rPr sz="1200" spc="-5" dirty="0">
                <a:latin typeface="Times New Roman"/>
                <a:cs typeface="Times New Roman"/>
                <a:hlinkClick r:id="rId3"/>
              </a:rPr>
              <a:t>SMS</a:t>
            </a:r>
            <a:r>
              <a:rPr sz="1200" b="1" spc="-5" dirty="0">
                <a:latin typeface="Times New Roman"/>
                <a:cs typeface="Times New Roman"/>
              </a:rPr>
              <a:t>,</a:t>
            </a:r>
            <a:r>
              <a:rPr sz="1200" spc="-5" dirty="0">
                <a:latin typeface="Times New Roman"/>
                <a:cs typeface="Times New Roman"/>
                <a:hlinkClick r:id="rId4"/>
              </a:rPr>
              <a:t>RSS </a:t>
            </a:r>
            <a:r>
              <a:rPr sz="1200" spc="-5" dirty="0">
                <a:latin typeface="Times New Roman"/>
                <a:cs typeface="Times New Roman"/>
              </a:rPr>
              <a:t>are examples </a:t>
            </a:r>
            <a:r>
              <a:rPr sz="1200" dirty="0">
                <a:latin typeface="Times New Roman"/>
                <a:cs typeface="Times New Roman"/>
              </a:rPr>
              <a:t>of push </a:t>
            </a:r>
            <a:r>
              <a:rPr sz="1200" spc="-5" dirty="0">
                <a:latin typeface="Times New Roman"/>
                <a:cs typeface="Times New Roman"/>
              </a:rPr>
              <a:t>digital marketing. </a:t>
            </a:r>
            <a:r>
              <a:rPr sz="1200" spc="-10" dirty="0">
                <a:latin typeface="Times New Roman"/>
                <a:cs typeface="Times New Roman"/>
              </a:rPr>
              <a:t>In </a:t>
            </a:r>
            <a:r>
              <a:rPr sz="1200" spc="-5" dirty="0">
                <a:latin typeface="Times New Roman"/>
                <a:cs typeface="Times New Roman"/>
              </a:rPr>
              <a:t>each </a:t>
            </a:r>
            <a:r>
              <a:rPr sz="1200" dirty="0">
                <a:latin typeface="Times New Roman"/>
                <a:cs typeface="Times New Roman"/>
              </a:rPr>
              <a:t>of </a:t>
            </a:r>
            <a:r>
              <a:rPr sz="1200" spc="-5" dirty="0">
                <a:latin typeface="Times New Roman"/>
                <a:cs typeface="Times New Roman"/>
              </a:rPr>
              <a:t>these examples,  </a:t>
            </a:r>
            <a:r>
              <a:rPr sz="1200" dirty="0">
                <a:latin typeface="Times New Roman"/>
                <a:cs typeface="Times New Roman"/>
              </a:rPr>
              <a:t>the </a:t>
            </a:r>
            <a:r>
              <a:rPr sz="1200" spc="-5" dirty="0">
                <a:latin typeface="Times New Roman"/>
                <a:cs typeface="Times New Roman"/>
              </a:rPr>
              <a:t>marketer has </a:t>
            </a:r>
            <a:r>
              <a:rPr sz="1200" dirty="0">
                <a:latin typeface="Times New Roman"/>
                <a:cs typeface="Times New Roman"/>
              </a:rPr>
              <a:t>to </a:t>
            </a:r>
            <a:r>
              <a:rPr sz="1200" spc="-5" dirty="0">
                <a:latin typeface="Times New Roman"/>
                <a:cs typeface="Times New Roman"/>
              </a:rPr>
              <a:t>send (push) </a:t>
            </a:r>
            <a:r>
              <a:rPr sz="1200" dirty="0">
                <a:latin typeface="Times New Roman"/>
                <a:cs typeface="Times New Roman"/>
              </a:rPr>
              <a:t>the </a:t>
            </a:r>
            <a:r>
              <a:rPr sz="1200" spc="-5" dirty="0">
                <a:latin typeface="Times New Roman"/>
                <a:cs typeface="Times New Roman"/>
              </a:rPr>
              <a:t>messages </a:t>
            </a:r>
            <a:r>
              <a:rPr sz="1200" dirty="0">
                <a:latin typeface="Times New Roman"/>
                <a:cs typeface="Times New Roman"/>
              </a:rPr>
              <a:t>to the </a:t>
            </a:r>
            <a:r>
              <a:rPr sz="1200" spc="-5" dirty="0">
                <a:latin typeface="Times New Roman"/>
                <a:cs typeface="Times New Roman"/>
              </a:rPr>
              <a:t>users (subscribers) </a:t>
            </a:r>
            <a:r>
              <a:rPr sz="1200" dirty="0">
                <a:latin typeface="Times New Roman"/>
                <a:cs typeface="Times New Roman"/>
              </a:rPr>
              <a:t>in </a:t>
            </a:r>
            <a:r>
              <a:rPr sz="1200" spc="-5" dirty="0">
                <a:latin typeface="Times New Roman"/>
                <a:cs typeface="Times New Roman"/>
              </a:rPr>
              <a:t>order for </a:t>
            </a:r>
            <a:r>
              <a:rPr sz="1200" dirty="0">
                <a:latin typeface="Times New Roman"/>
                <a:cs typeface="Times New Roman"/>
              </a:rPr>
              <a:t>the </a:t>
            </a:r>
            <a:r>
              <a:rPr sz="1200" spc="-5" dirty="0">
                <a:latin typeface="Times New Roman"/>
                <a:cs typeface="Times New Roman"/>
              </a:rPr>
              <a:t>message </a:t>
            </a:r>
            <a:r>
              <a:rPr sz="1200" dirty="0">
                <a:latin typeface="Times New Roman"/>
                <a:cs typeface="Times New Roman"/>
              </a:rPr>
              <a:t>to be  </a:t>
            </a:r>
            <a:r>
              <a:rPr sz="1200" spc="-5" dirty="0">
                <a:latin typeface="Times New Roman"/>
                <a:cs typeface="Times New Roman"/>
              </a:rPr>
              <a:t>received.</a:t>
            </a:r>
            <a:endParaRPr sz="1200">
              <a:latin typeface="Times New Roman"/>
              <a:cs typeface="Times New Roman"/>
            </a:endParaRPr>
          </a:p>
        </p:txBody>
      </p:sp>
      <p:sp>
        <p:nvSpPr>
          <p:cNvPr id="3" name="object 3"/>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8</a:t>
            </a:fld>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612889"/>
            <a:ext cx="6710045" cy="9388475"/>
          </a:xfrm>
          <a:prstGeom prst="rect">
            <a:avLst/>
          </a:prstGeom>
        </p:spPr>
        <p:txBody>
          <a:bodyPr vert="horz" wrap="square" lIns="0" tIns="12065" rIns="0" bIns="0" rtlCol="0">
            <a:spAutoFit/>
          </a:bodyPr>
          <a:lstStyle/>
          <a:p>
            <a:pPr marL="464820" lvl="2" indent="-452755">
              <a:lnSpc>
                <a:spcPct val="100000"/>
              </a:lnSpc>
              <a:spcBef>
                <a:spcPts val="95"/>
              </a:spcBef>
              <a:buAutoNum type="arabicPeriod" startAt="2"/>
              <a:tabLst>
                <a:tab pos="465455" algn="l"/>
              </a:tabLst>
            </a:pPr>
            <a:r>
              <a:rPr sz="1600" b="1" u="heavy" spc="-30" dirty="0">
                <a:uFill>
                  <a:solidFill>
                    <a:srgbClr val="000000"/>
                  </a:solidFill>
                </a:uFill>
                <a:latin typeface="Times New Roman"/>
                <a:cs typeface="Times New Roman"/>
              </a:rPr>
              <a:t>Web </a:t>
            </a:r>
            <a:r>
              <a:rPr sz="1600" b="1" u="heavy" spc="-5" dirty="0">
                <a:uFill>
                  <a:solidFill>
                    <a:srgbClr val="000000"/>
                  </a:solidFill>
                </a:uFill>
                <a:latin typeface="Times New Roman"/>
                <a:cs typeface="Times New Roman"/>
              </a:rPr>
              <a:t>Site</a:t>
            </a:r>
            <a:r>
              <a:rPr sz="1600" b="1" u="heavy" spc="25"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Designing</a:t>
            </a:r>
            <a:endParaRPr sz="1600">
              <a:latin typeface="Times New Roman"/>
              <a:cs typeface="Times New Roman"/>
            </a:endParaRPr>
          </a:p>
          <a:p>
            <a:pPr marL="12700" marR="152400" algn="just">
              <a:lnSpc>
                <a:spcPct val="143700"/>
              </a:lnSpc>
              <a:spcBef>
                <a:spcPts val="235"/>
              </a:spcBef>
            </a:pPr>
            <a:r>
              <a:rPr sz="1200" spc="-5" dirty="0">
                <a:latin typeface="Times New Roman"/>
                <a:cs typeface="Times New Roman"/>
              </a:rPr>
              <a:t>From </a:t>
            </a:r>
            <a:r>
              <a:rPr sz="1200" dirty="0">
                <a:latin typeface="Times New Roman"/>
                <a:cs typeface="Times New Roman"/>
              </a:rPr>
              <a:t>the </a:t>
            </a:r>
            <a:r>
              <a:rPr sz="1200" spc="-5" dirty="0">
                <a:latin typeface="Times New Roman"/>
                <a:cs typeface="Times New Roman"/>
              </a:rPr>
              <a:t>initial process </a:t>
            </a:r>
            <a:r>
              <a:rPr sz="1200" dirty="0">
                <a:latin typeface="Times New Roman"/>
                <a:cs typeface="Times New Roman"/>
              </a:rPr>
              <a:t>of </a:t>
            </a:r>
            <a:r>
              <a:rPr sz="1200" spc="-5" dirty="0">
                <a:latin typeface="Times New Roman"/>
                <a:cs typeface="Times New Roman"/>
              </a:rPr>
              <a:t>taking </a:t>
            </a:r>
            <a:r>
              <a:rPr sz="1200" dirty="0">
                <a:latin typeface="Times New Roman"/>
                <a:cs typeface="Times New Roman"/>
              </a:rPr>
              <a:t>inputs </a:t>
            </a:r>
            <a:r>
              <a:rPr sz="1200" spc="-5" dirty="0">
                <a:latin typeface="Times New Roman"/>
                <a:cs typeface="Times New Roman"/>
              </a:rPr>
              <a:t>from clients, planning </a:t>
            </a:r>
            <a:r>
              <a:rPr sz="1200" dirty="0">
                <a:latin typeface="Times New Roman"/>
                <a:cs typeface="Times New Roman"/>
              </a:rPr>
              <a:t>on the </a:t>
            </a:r>
            <a:r>
              <a:rPr sz="1200" spc="-5" dirty="0">
                <a:latin typeface="Times New Roman"/>
                <a:cs typeface="Times New Roman"/>
              </a:rPr>
              <a:t>basis </a:t>
            </a:r>
            <a:r>
              <a:rPr sz="1200" dirty="0">
                <a:latin typeface="Times New Roman"/>
                <a:cs typeface="Times New Roman"/>
              </a:rPr>
              <a:t>of </a:t>
            </a:r>
            <a:r>
              <a:rPr sz="1200" spc="-5" dirty="0">
                <a:latin typeface="Times New Roman"/>
                <a:cs typeface="Times New Roman"/>
              </a:rPr>
              <a:t>such </a:t>
            </a:r>
            <a:r>
              <a:rPr sz="1200" dirty="0">
                <a:latin typeface="Times New Roman"/>
                <a:cs typeface="Times New Roman"/>
              </a:rPr>
              <a:t>inputs to </a:t>
            </a:r>
            <a:r>
              <a:rPr sz="1200" spc="-5" dirty="0">
                <a:latin typeface="Times New Roman"/>
                <a:cs typeface="Times New Roman"/>
              </a:rPr>
              <a:t>final  implementation and testing all are </a:t>
            </a:r>
            <a:r>
              <a:rPr sz="1200" dirty="0">
                <a:latin typeface="Times New Roman"/>
                <a:cs typeface="Times New Roman"/>
              </a:rPr>
              <a:t>done using </a:t>
            </a:r>
            <a:r>
              <a:rPr sz="1200" spc="-5" dirty="0">
                <a:latin typeface="Times New Roman"/>
                <a:cs typeface="Times New Roman"/>
              </a:rPr>
              <a:t>latest web designing techniques and </a:t>
            </a:r>
            <a:r>
              <a:rPr sz="1200" dirty="0">
                <a:latin typeface="Times New Roman"/>
                <a:cs typeface="Times New Roman"/>
              </a:rPr>
              <a:t>skills. </a:t>
            </a:r>
            <a:r>
              <a:rPr sz="1200" spc="-5" dirty="0">
                <a:latin typeface="Times New Roman"/>
                <a:cs typeface="Times New Roman"/>
              </a:rPr>
              <a:t>Our services  have </a:t>
            </a:r>
            <a:r>
              <a:rPr sz="1200" dirty="0">
                <a:latin typeface="Times New Roman"/>
                <a:cs typeface="Times New Roman"/>
              </a:rPr>
              <a:t>the </a:t>
            </a:r>
            <a:r>
              <a:rPr sz="1200" spc="-5" dirty="0">
                <a:latin typeface="Times New Roman"/>
                <a:cs typeface="Times New Roman"/>
              </a:rPr>
              <a:t>advantage </a:t>
            </a:r>
            <a:r>
              <a:rPr sz="1200" dirty="0">
                <a:latin typeface="Times New Roman"/>
                <a:cs typeface="Times New Roman"/>
              </a:rPr>
              <a:t>of </a:t>
            </a:r>
            <a:r>
              <a:rPr sz="1200" spc="-5" dirty="0">
                <a:latin typeface="Times New Roman"/>
                <a:cs typeface="Times New Roman"/>
              </a:rPr>
              <a:t>offering clarity </a:t>
            </a:r>
            <a:r>
              <a:rPr sz="1200" dirty="0">
                <a:latin typeface="Times New Roman"/>
                <a:cs typeface="Times New Roman"/>
              </a:rPr>
              <a:t>in its </a:t>
            </a:r>
            <a:r>
              <a:rPr sz="1200" spc="-5" dirty="0">
                <a:latin typeface="Times New Roman"/>
                <a:cs typeface="Times New Roman"/>
              </a:rPr>
              <a:t>design style, which </a:t>
            </a:r>
            <a:r>
              <a:rPr sz="1200" dirty="0">
                <a:latin typeface="Times New Roman"/>
                <a:cs typeface="Times New Roman"/>
              </a:rPr>
              <a:t>is </a:t>
            </a:r>
            <a:r>
              <a:rPr sz="1200" spc="-5" dirty="0">
                <a:latin typeface="Times New Roman"/>
                <a:cs typeface="Times New Roman"/>
              </a:rPr>
              <a:t>backed </a:t>
            </a:r>
            <a:r>
              <a:rPr sz="1200" dirty="0">
                <a:latin typeface="Times New Roman"/>
                <a:cs typeface="Times New Roman"/>
              </a:rPr>
              <a:t>up </a:t>
            </a:r>
            <a:r>
              <a:rPr sz="1200" spc="-5" dirty="0">
                <a:latin typeface="Times New Roman"/>
                <a:cs typeface="Times New Roman"/>
              </a:rPr>
              <a:t>with an easy and free flowing  content and latest technical </a:t>
            </a:r>
            <a:r>
              <a:rPr sz="1200" spc="-10" dirty="0">
                <a:latin typeface="Times New Roman"/>
                <a:cs typeface="Times New Roman"/>
              </a:rPr>
              <a:t>know-how. </a:t>
            </a:r>
            <a:r>
              <a:rPr sz="1200" spc="-5" dirty="0">
                <a:latin typeface="Times New Roman"/>
                <a:cs typeface="Times New Roman"/>
              </a:rPr>
              <a:t>Not </a:t>
            </a:r>
            <a:r>
              <a:rPr sz="1200" dirty="0">
                <a:latin typeface="Times New Roman"/>
                <a:cs typeface="Times New Roman"/>
              </a:rPr>
              <a:t>only </a:t>
            </a:r>
            <a:r>
              <a:rPr sz="1200" spc="-5" dirty="0">
                <a:latin typeface="Times New Roman"/>
                <a:cs typeface="Times New Roman"/>
              </a:rPr>
              <a:t>we provide affordable web </a:t>
            </a:r>
            <a:r>
              <a:rPr sz="1200" dirty="0">
                <a:latin typeface="Times New Roman"/>
                <a:cs typeface="Times New Roman"/>
              </a:rPr>
              <a:t>site </a:t>
            </a:r>
            <a:r>
              <a:rPr sz="1200" spc="-5" dirty="0">
                <a:latin typeface="Times New Roman"/>
                <a:cs typeface="Times New Roman"/>
              </a:rPr>
              <a:t>design and ecommerce  web development services </a:t>
            </a:r>
            <a:r>
              <a:rPr sz="1200" dirty="0">
                <a:latin typeface="Times New Roman"/>
                <a:cs typeface="Times New Roman"/>
              </a:rPr>
              <a:t>but </a:t>
            </a:r>
            <a:r>
              <a:rPr sz="1200" spc="-5" dirty="0">
                <a:latin typeface="Times New Roman"/>
                <a:cs typeface="Times New Roman"/>
              </a:rPr>
              <a:t>also search engine friendly designs. Our Service</a:t>
            </a:r>
            <a:r>
              <a:rPr sz="1200" spc="95" dirty="0">
                <a:latin typeface="Times New Roman"/>
                <a:cs typeface="Times New Roman"/>
              </a:rPr>
              <a:t> </a:t>
            </a:r>
            <a:r>
              <a:rPr sz="1200" spc="-5" dirty="0">
                <a:latin typeface="Times New Roman"/>
                <a:cs typeface="Times New Roman"/>
              </a:rPr>
              <a:t>Includes</a:t>
            </a:r>
            <a:endParaRPr sz="1200">
              <a:latin typeface="Times New Roman"/>
              <a:cs typeface="Times New Roman"/>
            </a:endParaRPr>
          </a:p>
          <a:p>
            <a:pPr marL="927100" lvl="3" indent="-229235" algn="just">
              <a:lnSpc>
                <a:spcPct val="100000"/>
              </a:lnSpc>
              <a:spcBef>
                <a:spcPts val="710"/>
              </a:spcBef>
              <a:buFont typeface="Symbol"/>
              <a:buChar char=""/>
              <a:tabLst>
                <a:tab pos="927100" algn="l"/>
              </a:tabLst>
            </a:pPr>
            <a:r>
              <a:rPr sz="1200" spc="-15" dirty="0">
                <a:latin typeface="Times New Roman"/>
                <a:cs typeface="Times New Roman"/>
              </a:rPr>
              <a:t>Website</a:t>
            </a:r>
            <a:r>
              <a:rPr sz="1200" spc="-10" dirty="0">
                <a:latin typeface="Times New Roman"/>
                <a:cs typeface="Times New Roman"/>
              </a:rPr>
              <a:t> </a:t>
            </a:r>
            <a:r>
              <a:rPr sz="1200" spc="-5" dirty="0">
                <a:latin typeface="Times New Roman"/>
                <a:cs typeface="Times New Roman"/>
              </a:rPr>
              <a:t>Design</a:t>
            </a:r>
            <a:endParaRPr sz="1200">
              <a:latin typeface="Times New Roman"/>
              <a:cs typeface="Times New Roman"/>
            </a:endParaRPr>
          </a:p>
          <a:p>
            <a:pPr marL="927100" lvl="3" indent="-229235" algn="just">
              <a:lnSpc>
                <a:spcPct val="100000"/>
              </a:lnSpc>
              <a:spcBef>
                <a:spcPts val="720"/>
              </a:spcBef>
              <a:buFont typeface="Symbol"/>
              <a:buChar char=""/>
              <a:tabLst>
                <a:tab pos="927100" algn="l"/>
              </a:tabLst>
            </a:pPr>
            <a:r>
              <a:rPr sz="1200" spc="-15" dirty="0">
                <a:latin typeface="Times New Roman"/>
                <a:cs typeface="Times New Roman"/>
              </a:rPr>
              <a:t>Website</a:t>
            </a:r>
            <a:r>
              <a:rPr sz="1200" spc="-10" dirty="0">
                <a:latin typeface="Times New Roman"/>
                <a:cs typeface="Times New Roman"/>
              </a:rPr>
              <a:t> </a:t>
            </a:r>
            <a:r>
              <a:rPr sz="1200" spc="-5" dirty="0">
                <a:latin typeface="Times New Roman"/>
                <a:cs typeface="Times New Roman"/>
              </a:rPr>
              <a:t>Redesign</a:t>
            </a:r>
            <a:endParaRPr sz="1200">
              <a:latin typeface="Times New Roman"/>
              <a:cs typeface="Times New Roman"/>
            </a:endParaRPr>
          </a:p>
          <a:p>
            <a:pPr marL="927100" lvl="3" indent="-229235">
              <a:lnSpc>
                <a:spcPct val="100000"/>
              </a:lnSpc>
              <a:spcBef>
                <a:spcPts val="720"/>
              </a:spcBef>
              <a:buFont typeface="Symbol"/>
              <a:buChar char=""/>
              <a:tabLst>
                <a:tab pos="926465" algn="l"/>
                <a:tab pos="927100" algn="l"/>
              </a:tabLst>
            </a:pPr>
            <a:r>
              <a:rPr sz="1200" spc="-5" dirty="0">
                <a:latin typeface="Times New Roman"/>
                <a:cs typeface="Times New Roman"/>
              </a:rPr>
              <a:t>Shopping Cart </a:t>
            </a:r>
            <a:r>
              <a:rPr sz="1200" spc="-35" dirty="0">
                <a:latin typeface="Times New Roman"/>
                <a:cs typeface="Times New Roman"/>
              </a:rPr>
              <a:t>Web</a:t>
            </a:r>
            <a:r>
              <a:rPr sz="1200" spc="-20" dirty="0">
                <a:latin typeface="Times New Roman"/>
                <a:cs typeface="Times New Roman"/>
              </a:rPr>
              <a:t> </a:t>
            </a:r>
            <a:r>
              <a:rPr sz="1200" spc="-5" dirty="0">
                <a:latin typeface="Times New Roman"/>
                <a:cs typeface="Times New Roman"/>
              </a:rPr>
              <a:t>Design</a:t>
            </a:r>
            <a:endParaRPr sz="1200">
              <a:latin typeface="Times New Roman"/>
              <a:cs typeface="Times New Roman"/>
            </a:endParaRPr>
          </a:p>
          <a:p>
            <a:pPr marL="927100" lvl="3" indent="-229235">
              <a:lnSpc>
                <a:spcPct val="100000"/>
              </a:lnSpc>
              <a:spcBef>
                <a:spcPts val="710"/>
              </a:spcBef>
              <a:buFont typeface="Symbol"/>
              <a:buChar char=""/>
              <a:tabLst>
                <a:tab pos="926465" algn="l"/>
                <a:tab pos="927100" algn="l"/>
              </a:tabLst>
            </a:pPr>
            <a:r>
              <a:rPr sz="1200" spc="-5" dirty="0">
                <a:latin typeface="Times New Roman"/>
                <a:cs typeface="Times New Roman"/>
              </a:rPr>
              <a:t>Detailed and Advanced Page</a:t>
            </a:r>
            <a:r>
              <a:rPr sz="1200" spc="-35" dirty="0">
                <a:latin typeface="Times New Roman"/>
                <a:cs typeface="Times New Roman"/>
              </a:rPr>
              <a:t> </a:t>
            </a:r>
            <a:r>
              <a:rPr sz="1200" spc="-5" dirty="0">
                <a:latin typeface="Times New Roman"/>
                <a:cs typeface="Times New Roman"/>
              </a:rPr>
              <a:t>Layout</a:t>
            </a:r>
            <a:endParaRPr sz="1200">
              <a:latin typeface="Times New Roman"/>
              <a:cs typeface="Times New Roman"/>
            </a:endParaRPr>
          </a:p>
          <a:p>
            <a:pPr marL="927100" lvl="3" indent="-229235">
              <a:lnSpc>
                <a:spcPct val="100000"/>
              </a:lnSpc>
              <a:spcBef>
                <a:spcPts val="720"/>
              </a:spcBef>
              <a:buFont typeface="Symbol"/>
              <a:buChar char=""/>
              <a:tabLst>
                <a:tab pos="926465" algn="l"/>
                <a:tab pos="927100" algn="l"/>
              </a:tabLst>
            </a:pPr>
            <a:r>
              <a:rPr sz="1200" spc="-5" dirty="0">
                <a:latin typeface="Times New Roman"/>
                <a:cs typeface="Times New Roman"/>
              </a:rPr>
              <a:t>Custom Logo</a:t>
            </a:r>
            <a:r>
              <a:rPr sz="1200" dirty="0">
                <a:latin typeface="Times New Roman"/>
                <a:cs typeface="Times New Roman"/>
              </a:rPr>
              <a:t> </a:t>
            </a:r>
            <a:r>
              <a:rPr sz="1200" spc="-5" dirty="0">
                <a:latin typeface="Times New Roman"/>
                <a:cs typeface="Times New Roman"/>
              </a:rPr>
              <a:t>Design</a:t>
            </a:r>
            <a:endParaRPr sz="1200">
              <a:latin typeface="Times New Roman"/>
              <a:cs typeface="Times New Roman"/>
            </a:endParaRPr>
          </a:p>
          <a:p>
            <a:pPr marL="927100" lvl="3" indent="-229235">
              <a:lnSpc>
                <a:spcPct val="100000"/>
              </a:lnSpc>
              <a:spcBef>
                <a:spcPts val="720"/>
              </a:spcBef>
              <a:buFont typeface="Symbol"/>
              <a:buChar char=""/>
              <a:tabLst>
                <a:tab pos="926465" algn="l"/>
                <a:tab pos="927100" algn="l"/>
              </a:tabLst>
            </a:pPr>
            <a:r>
              <a:rPr sz="1200" spc="-5" dirty="0">
                <a:latin typeface="Times New Roman"/>
                <a:cs typeface="Times New Roman"/>
              </a:rPr>
              <a:t>Banner</a:t>
            </a:r>
            <a:r>
              <a:rPr sz="1200" spc="-85" dirty="0">
                <a:latin typeface="Times New Roman"/>
                <a:cs typeface="Times New Roman"/>
              </a:rPr>
              <a:t> </a:t>
            </a:r>
            <a:r>
              <a:rPr sz="1200" spc="-5" dirty="0">
                <a:latin typeface="Times New Roman"/>
                <a:cs typeface="Times New Roman"/>
              </a:rPr>
              <a:t>Ads</a:t>
            </a:r>
            <a:endParaRPr sz="1200">
              <a:latin typeface="Times New Roman"/>
              <a:cs typeface="Times New Roman"/>
            </a:endParaRPr>
          </a:p>
          <a:p>
            <a:pPr marL="927100" lvl="3" indent="-229235">
              <a:lnSpc>
                <a:spcPct val="100000"/>
              </a:lnSpc>
              <a:spcBef>
                <a:spcPts val="710"/>
              </a:spcBef>
              <a:buSzPct val="116666"/>
              <a:buFont typeface="Symbol"/>
              <a:buChar char=""/>
              <a:tabLst>
                <a:tab pos="926465" algn="l"/>
                <a:tab pos="927100" algn="l"/>
              </a:tabLst>
            </a:pPr>
            <a:r>
              <a:rPr sz="1200" spc="-5" dirty="0">
                <a:latin typeface="Times New Roman"/>
                <a:cs typeface="Times New Roman"/>
              </a:rPr>
              <a:t>Custom Graphics Design </a:t>
            </a:r>
            <a:r>
              <a:rPr sz="1200" dirty="0">
                <a:latin typeface="Times New Roman"/>
                <a:cs typeface="Times New Roman"/>
              </a:rPr>
              <a:t>using </a:t>
            </a:r>
            <a:r>
              <a:rPr sz="1200" spc="-5" dirty="0">
                <a:latin typeface="Times New Roman"/>
                <a:cs typeface="Times New Roman"/>
              </a:rPr>
              <a:t>advanced design</a:t>
            </a:r>
            <a:r>
              <a:rPr sz="1200" spc="30" dirty="0">
                <a:latin typeface="Times New Roman"/>
                <a:cs typeface="Times New Roman"/>
              </a:rPr>
              <a:t> </a:t>
            </a:r>
            <a:r>
              <a:rPr sz="1200" dirty="0">
                <a:latin typeface="Times New Roman"/>
                <a:cs typeface="Times New Roman"/>
              </a:rPr>
              <a:t>tools</a:t>
            </a:r>
            <a:r>
              <a:rPr sz="1400" dirty="0">
                <a:latin typeface="Times New Roman"/>
                <a:cs typeface="Times New Roman"/>
              </a:rPr>
              <a:t>.</a:t>
            </a:r>
            <a:endParaRPr sz="1400">
              <a:latin typeface="Times New Roman"/>
              <a:cs typeface="Times New Roman"/>
            </a:endParaRPr>
          </a:p>
          <a:p>
            <a:pPr marL="317500" lvl="1" indent="-304800">
              <a:lnSpc>
                <a:spcPct val="100000"/>
              </a:lnSpc>
              <a:spcBef>
                <a:spcPts val="725"/>
              </a:spcBef>
              <a:buAutoNum type="arabicPeriod"/>
              <a:tabLst>
                <a:tab pos="317500" algn="l"/>
              </a:tabLst>
            </a:pPr>
            <a:r>
              <a:rPr sz="1600" b="1" u="heavy" spc="-5" dirty="0">
                <a:uFill>
                  <a:solidFill>
                    <a:srgbClr val="000000"/>
                  </a:solidFill>
                </a:uFill>
                <a:latin typeface="Times New Roman"/>
                <a:cs typeface="Times New Roman"/>
              </a:rPr>
              <a:t>Digital Marketing </a:t>
            </a:r>
            <a:r>
              <a:rPr sz="1600" b="1" u="heavy" dirty="0">
                <a:uFill>
                  <a:solidFill>
                    <a:srgbClr val="000000"/>
                  </a:solidFill>
                </a:uFill>
                <a:latin typeface="Times New Roman"/>
                <a:cs typeface="Times New Roman"/>
              </a:rPr>
              <a:t>Trends</a:t>
            </a:r>
            <a:r>
              <a:rPr sz="1400" b="1" dirty="0">
                <a:latin typeface="Times New Roman"/>
                <a:cs typeface="Times New Roman"/>
              </a:rPr>
              <a:t>:</a:t>
            </a:r>
            <a:endParaRPr sz="1400">
              <a:latin typeface="Times New Roman"/>
              <a:cs typeface="Times New Roman"/>
            </a:endParaRPr>
          </a:p>
          <a:p>
            <a:pPr marL="12700" marR="8890" algn="just">
              <a:lnSpc>
                <a:spcPct val="143300"/>
              </a:lnSpc>
              <a:spcBef>
                <a:spcPts val="245"/>
              </a:spcBef>
            </a:pPr>
            <a:r>
              <a:rPr sz="1200" spc="-5" dirty="0">
                <a:latin typeface="Times New Roman"/>
                <a:cs typeface="Times New Roman"/>
              </a:rPr>
              <a:t>Organizations are implementing </a:t>
            </a:r>
            <a:r>
              <a:rPr sz="1200" dirty="0">
                <a:latin typeface="Times New Roman"/>
                <a:cs typeface="Times New Roman"/>
              </a:rPr>
              <a:t>a </a:t>
            </a:r>
            <a:r>
              <a:rPr sz="1200" spc="-5" dirty="0">
                <a:latin typeface="Times New Roman"/>
                <a:cs typeface="Times New Roman"/>
              </a:rPr>
              <a:t>wide range </a:t>
            </a:r>
            <a:r>
              <a:rPr sz="1200" dirty="0">
                <a:latin typeface="Times New Roman"/>
                <a:cs typeface="Times New Roman"/>
              </a:rPr>
              <a:t>of </a:t>
            </a:r>
            <a:r>
              <a:rPr sz="1200" spc="-5" dirty="0">
                <a:latin typeface="Times New Roman"/>
                <a:cs typeface="Times New Roman"/>
              </a:rPr>
              <a:t>digital channels </a:t>
            </a:r>
            <a:r>
              <a:rPr sz="1200" dirty="0">
                <a:latin typeface="Times New Roman"/>
                <a:cs typeface="Times New Roman"/>
              </a:rPr>
              <a:t>so </a:t>
            </a:r>
            <a:r>
              <a:rPr sz="1200" spc="-5" dirty="0">
                <a:latin typeface="Times New Roman"/>
                <a:cs typeface="Times New Roman"/>
              </a:rPr>
              <a:t>as </a:t>
            </a:r>
            <a:r>
              <a:rPr sz="1200" dirty="0">
                <a:latin typeface="Times New Roman"/>
                <a:cs typeface="Times New Roman"/>
              </a:rPr>
              <a:t>to </a:t>
            </a:r>
            <a:r>
              <a:rPr sz="1200" spc="-5" dirty="0">
                <a:latin typeface="Times New Roman"/>
                <a:cs typeface="Times New Roman"/>
              </a:rPr>
              <a:t>engage customers </a:t>
            </a:r>
            <a:r>
              <a:rPr sz="1200" dirty="0">
                <a:latin typeface="Times New Roman"/>
                <a:cs typeface="Times New Roman"/>
              </a:rPr>
              <a:t>in a </a:t>
            </a:r>
            <a:r>
              <a:rPr sz="1200" spc="-5" dirty="0">
                <a:latin typeface="Times New Roman"/>
                <a:cs typeface="Times New Roman"/>
              </a:rPr>
              <a:t>more  personalized </a:t>
            </a:r>
            <a:r>
              <a:rPr sz="1200" spc="-10" dirty="0">
                <a:latin typeface="Times New Roman"/>
                <a:cs typeface="Times New Roman"/>
              </a:rPr>
              <a:t>way. </a:t>
            </a:r>
            <a:r>
              <a:rPr sz="1200" spc="-5" dirty="0">
                <a:latin typeface="Times New Roman"/>
                <a:cs typeface="Times New Roman"/>
              </a:rPr>
              <a:t>Digital marketing trends that organizations are rapidly embracing</a:t>
            </a:r>
            <a:r>
              <a:rPr sz="1200" spc="125" dirty="0">
                <a:latin typeface="Times New Roman"/>
                <a:cs typeface="Times New Roman"/>
              </a:rPr>
              <a:t> </a:t>
            </a:r>
            <a:r>
              <a:rPr sz="1200" spc="-5" dirty="0">
                <a:latin typeface="Times New Roman"/>
                <a:cs typeface="Times New Roman"/>
              </a:rPr>
              <a:t>include</a:t>
            </a:r>
            <a:endParaRPr sz="1200">
              <a:latin typeface="Times New Roman"/>
              <a:cs typeface="Times New Roman"/>
            </a:endParaRPr>
          </a:p>
          <a:p>
            <a:pPr marL="411480" lvl="2" indent="-399415" algn="just">
              <a:lnSpc>
                <a:spcPct val="100000"/>
              </a:lnSpc>
              <a:spcBef>
                <a:spcPts val="615"/>
              </a:spcBef>
              <a:buAutoNum type="arabicPeriod"/>
              <a:tabLst>
                <a:tab pos="412115" algn="l"/>
              </a:tabLst>
            </a:pPr>
            <a:r>
              <a:rPr sz="1400" b="1" u="heavy" spc="-5" dirty="0">
                <a:uFill>
                  <a:solidFill>
                    <a:srgbClr val="000000"/>
                  </a:solidFill>
                </a:uFill>
                <a:latin typeface="Times New Roman"/>
                <a:cs typeface="Times New Roman"/>
              </a:rPr>
              <a:t>Mobility</a:t>
            </a:r>
            <a:r>
              <a:rPr sz="1400" b="1" spc="-5" dirty="0">
                <a:latin typeface="Times New Roman"/>
                <a:cs typeface="Times New Roman"/>
              </a:rPr>
              <a:t>:</a:t>
            </a:r>
            <a:endParaRPr sz="1400">
              <a:latin typeface="Times New Roman"/>
              <a:cs typeface="Times New Roman"/>
            </a:endParaRPr>
          </a:p>
          <a:p>
            <a:pPr marL="12700" marR="6985" algn="just">
              <a:lnSpc>
                <a:spcPct val="143600"/>
              </a:lnSpc>
              <a:spcBef>
                <a:spcPts val="125"/>
              </a:spcBef>
            </a:pPr>
            <a:r>
              <a:rPr sz="1200" spc="-5" dirty="0">
                <a:latin typeface="Times New Roman"/>
                <a:cs typeface="Times New Roman"/>
              </a:rPr>
              <a:t>Business Insider's recent report indicates that globally, </a:t>
            </a:r>
            <a:r>
              <a:rPr sz="1200" dirty="0">
                <a:latin typeface="Times New Roman"/>
                <a:cs typeface="Times New Roman"/>
              </a:rPr>
              <a:t>one in </a:t>
            </a:r>
            <a:r>
              <a:rPr sz="1200" spc="-5" dirty="0">
                <a:latin typeface="Times New Roman"/>
                <a:cs typeface="Times New Roman"/>
              </a:rPr>
              <a:t>every five people owns </a:t>
            </a:r>
            <a:r>
              <a:rPr sz="1200" dirty="0">
                <a:latin typeface="Times New Roman"/>
                <a:cs typeface="Times New Roman"/>
              </a:rPr>
              <a:t>a </a:t>
            </a:r>
            <a:r>
              <a:rPr sz="1200" spc="-5" dirty="0">
                <a:latin typeface="Times New Roman"/>
                <a:cs typeface="Times New Roman"/>
              </a:rPr>
              <a:t>smart phone, and </a:t>
            </a:r>
            <a:r>
              <a:rPr sz="1200" dirty="0">
                <a:latin typeface="Times New Roman"/>
                <a:cs typeface="Times New Roman"/>
              </a:rPr>
              <a:t>one  in </a:t>
            </a:r>
            <a:r>
              <a:rPr sz="1200" spc="-5" dirty="0">
                <a:latin typeface="Times New Roman"/>
                <a:cs typeface="Times New Roman"/>
              </a:rPr>
              <a:t>every </a:t>
            </a:r>
            <a:r>
              <a:rPr sz="1200" dirty="0">
                <a:latin typeface="Times New Roman"/>
                <a:cs typeface="Times New Roman"/>
              </a:rPr>
              <a:t>17 </a:t>
            </a:r>
            <a:r>
              <a:rPr sz="1200" spc="-5" dirty="0">
                <a:latin typeface="Times New Roman"/>
                <a:cs typeface="Times New Roman"/>
              </a:rPr>
              <a:t>owns </a:t>
            </a:r>
            <a:r>
              <a:rPr sz="1200" dirty="0">
                <a:latin typeface="Times New Roman"/>
                <a:cs typeface="Times New Roman"/>
              </a:rPr>
              <a:t>a </a:t>
            </a:r>
            <a:r>
              <a:rPr sz="1200" spc="-5" dirty="0">
                <a:latin typeface="Times New Roman"/>
                <a:cs typeface="Times New Roman"/>
              </a:rPr>
              <a:t>tablet. That's an increase </a:t>
            </a:r>
            <a:r>
              <a:rPr sz="1200" dirty="0">
                <a:latin typeface="Times New Roman"/>
                <a:cs typeface="Times New Roman"/>
              </a:rPr>
              <a:t>of </a:t>
            </a:r>
            <a:r>
              <a:rPr sz="1200" spc="-5" dirty="0">
                <a:latin typeface="Times New Roman"/>
                <a:cs typeface="Times New Roman"/>
              </a:rPr>
              <a:t>nearly </a:t>
            </a:r>
            <a:r>
              <a:rPr sz="1200" dirty="0">
                <a:latin typeface="Times New Roman"/>
                <a:cs typeface="Times New Roman"/>
              </a:rPr>
              <a:t>1.3 billion </a:t>
            </a:r>
            <a:r>
              <a:rPr sz="1200" spc="-5" dirty="0">
                <a:latin typeface="Times New Roman"/>
                <a:cs typeface="Times New Roman"/>
              </a:rPr>
              <a:t>smartphones </a:t>
            </a:r>
            <a:r>
              <a:rPr sz="1200" dirty="0">
                <a:latin typeface="Times New Roman"/>
                <a:cs typeface="Times New Roman"/>
              </a:rPr>
              <a:t>in </a:t>
            </a:r>
            <a:r>
              <a:rPr sz="1200" spc="-5" dirty="0">
                <a:latin typeface="Times New Roman"/>
                <a:cs typeface="Times New Roman"/>
              </a:rPr>
              <a:t>last four years. Therefore  an increased user base accessing </a:t>
            </a:r>
            <a:r>
              <a:rPr sz="1200" dirty="0">
                <a:latin typeface="Times New Roman"/>
                <a:cs typeface="Times New Roman"/>
              </a:rPr>
              <a:t>the </a:t>
            </a:r>
            <a:r>
              <a:rPr sz="1200" spc="-5" dirty="0">
                <a:latin typeface="Times New Roman"/>
                <a:cs typeface="Times New Roman"/>
              </a:rPr>
              <a:t>internet </a:t>
            </a:r>
            <a:r>
              <a:rPr sz="1200" dirty="0">
                <a:latin typeface="Times New Roman"/>
                <a:cs typeface="Times New Roman"/>
              </a:rPr>
              <a:t>via </a:t>
            </a:r>
            <a:r>
              <a:rPr sz="1200" spc="-5" dirty="0">
                <a:latin typeface="Times New Roman"/>
                <a:cs typeface="Times New Roman"/>
              </a:rPr>
              <a:t>smartphones has prompted many companies </a:t>
            </a:r>
            <a:r>
              <a:rPr sz="1200" dirty="0">
                <a:latin typeface="Times New Roman"/>
                <a:cs typeface="Times New Roman"/>
              </a:rPr>
              <a:t>to </a:t>
            </a:r>
            <a:r>
              <a:rPr sz="1200" spc="-5" dirty="0">
                <a:latin typeface="Times New Roman"/>
                <a:cs typeface="Times New Roman"/>
              </a:rPr>
              <a:t>optimize  their </a:t>
            </a:r>
            <a:r>
              <a:rPr sz="1200" dirty="0">
                <a:latin typeface="Times New Roman"/>
                <a:cs typeface="Times New Roman"/>
              </a:rPr>
              <a:t>online </a:t>
            </a:r>
            <a:r>
              <a:rPr sz="1200" spc="-5" dirty="0">
                <a:latin typeface="Times New Roman"/>
                <a:cs typeface="Times New Roman"/>
              </a:rPr>
              <a:t>content for </a:t>
            </a:r>
            <a:r>
              <a:rPr sz="1200" dirty="0">
                <a:latin typeface="Times New Roman"/>
                <a:cs typeface="Times New Roman"/>
              </a:rPr>
              <a:t>mobile</a:t>
            </a:r>
            <a:r>
              <a:rPr sz="1200" spc="-15" dirty="0">
                <a:latin typeface="Times New Roman"/>
                <a:cs typeface="Times New Roman"/>
              </a:rPr>
              <a:t> </a:t>
            </a:r>
            <a:r>
              <a:rPr sz="1200" spc="-5" dirty="0">
                <a:latin typeface="Times New Roman"/>
                <a:cs typeface="Times New Roman"/>
              </a:rPr>
              <a:t>devices.</a:t>
            </a:r>
            <a:endParaRPr sz="1200">
              <a:latin typeface="Times New Roman"/>
              <a:cs typeface="Times New Roman"/>
            </a:endParaRPr>
          </a:p>
          <a:p>
            <a:pPr marL="411480" lvl="2" indent="-399415" algn="just">
              <a:lnSpc>
                <a:spcPct val="100000"/>
              </a:lnSpc>
              <a:spcBef>
                <a:spcPts val="615"/>
              </a:spcBef>
              <a:buAutoNum type="arabicPeriod" startAt="2"/>
              <a:tabLst>
                <a:tab pos="412115" algn="l"/>
              </a:tabLst>
            </a:pPr>
            <a:r>
              <a:rPr sz="1400" b="1" u="heavy" spc="-5" dirty="0">
                <a:uFill>
                  <a:solidFill>
                    <a:srgbClr val="000000"/>
                  </a:solidFill>
                </a:uFill>
                <a:latin typeface="Times New Roman"/>
                <a:cs typeface="Times New Roman"/>
              </a:rPr>
              <a:t>Social</a:t>
            </a:r>
            <a:r>
              <a:rPr sz="1400" b="1" u="heavy" spc="-15"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Media</a:t>
            </a:r>
            <a:r>
              <a:rPr sz="1400" b="1" spc="-5" dirty="0">
                <a:latin typeface="Times New Roman"/>
                <a:cs typeface="Times New Roman"/>
              </a:rPr>
              <a:t>:</a:t>
            </a:r>
            <a:endParaRPr sz="1400">
              <a:latin typeface="Times New Roman"/>
              <a:cs typeface="Times New Roman"/>
            </a:endParaRPr>
          </a:p>
          <a:p>
            <a:pPr marL="12700" marR="5080" algn="just">
              <a:lnSpc>
                <a:spcPct val="143700"/>
              </a:lnSpc>
              <a:spcBef>
                <a:spcPts val="125"/>
              </a:spcBef>
            </a:pPr>
            <a:r>
              <a:rPr sz="1200" spc="-5" dirty="0">
                <a:latin typeface="Times New Roman"/>
                <a:cs typeface="Times New Roman"/>
              </a:rPr>
              <a:t>Organizations are focusing </a:t>
            </a:r>
            <a:r>
              <a:rPr sz="1200" dirty="0">
                <a:latin typeface="Times New Roman"/>
                <a:cs typeface="Times New Roman"/>
              </a:rPr>
              <a:t>on </a:t>
            </a:r>
            <a:r>
              <a:rPr sz="1200" spc="-5" dirty="0">
                <a:latin typeface="Times New Roman"/>
                <a:cs typeface="Times New Roman"/>
              </a:rPr>
              <a:t>engaging with customers through social media </a:t>
            </a:r>
            <a:r>
              <a:rPr sz="1200" dirty="0">
                <a:latin typeface="Times New Roman"/>
                <a:cs typeface="Times New Roman"/>
              </a:rPr>
              <a:t>to </a:t>
            </a:r>
            <a:r>
              <a:rPr sz="1200" spc="-5" dirty="0">
                <a:latin typeface="Times New Roman"/>
                <a:cs typeface="Times New Roman"/>
              </a:rPr>
              <a:t>offer real-time interactions.  Social media helps organizations reach </a:t>
            </a:r>
            <a:r>
              <a:rPr sz="1200" dirty="0">
                <a:latin typeface="Times New Roman"/>
                <a:cs typeface="Times New Roman"/>
              </a:rPr>
              <a:t>out to a </a:t>
            </a:r>
            <a:r>
              <a:rPr sz="1200" spc="-5" dirty="0">
                <a:latin typeface="Times New Roman"/>
                <a:cs typeface="Times New Roman"/>
              </a:rPr>
              <a:t>vast </a:t>
            </a:r>
            <a:r>
              <a:rPr sz="1200" dirty="0">
                <a:latin typeface="Times New Roman"/>
                <a:cs typeface="Times New Roman"/>
              </a:rPr>
              <a:t>pool of </a:t>
            </a:r>
            <a:r>
              <a:rPr sz="1200" spc="-5" dirty="0">
                <a:latin typeface="Times New Roman"/>
                <a:cs typeface="Times New Roman"/>
              </a:rPr>
              <a:t>potential customers </a:t>
            </a:r>
            <a:r>
              <a:rPr sz="1200" dirty="0">
                <a:latin typeface="Times New Roman"/>
                <a:cs typeface="Times New Roman"/>
              </a:rPr>
              <a:t>by </a:t>
            </a:r>
            <a:r>
              <a:rPr sz="1200" spc="-5" dirty="0">
                <a:latin typeface="Times New Roman"/>
                <a:cs typeface="Times New Roman"/>
              </a:rPr>
              <a:t>supplying them with  medical and campaign-related</a:t>
            </a:r>
            <a:r>
              <a:rPr sz="1200" spc="10" dirty="0">
                <a:latin typeface="Times New Roman"/>
                <a:cs typeface="Times New Roman"/>
              </a:rPr>
              <a:t> </a:t>
            </a:r>
            <a:r>
              <a:rPr sz="1200" spc="-5" dirty="0">
                <a:latin typeface="Times New Roman"/>
                <a:cs typeface="Times New Roman"/>
              </a:rPr>
              <a:t>information.</a:t>
            </a:r>
            <a:endParaRPr sz="1200">
              <a:latin typeface="Times New Roman"/>
              <a:cs typeface="Times New Roman"/>
            </a:endParaRPr>
          </a:p>
          <a:p>
            <a:pPr marL="411480" lvl="2" indent="-399415" algn="just">
              <a:lnSpc>
                <a:spcPct val="100000"/>
              </a:lnSpc>
              <a:spcBef>
                <a:spcPts val="615"/>
              </a:spcBef>
              <a:buAutoNum type="arabicPeriod" startAt="3"/>
              <a:tabLst>
                <a:tab pos="412115" algn="l"/>
              </a:tabLst>
            </a:pPr>
            <a:r>
              <a:rPr sz="1400" b="1" u="heavy" spc="-5" dirty="0">
                <a:uFill>
                  <a:solidFill>
                    <a:srgbClr val="000000"/>
                  </a:solidFill>
                </a:uFill>
                <a:latin typeface="Times New Roman"/>
                <a:cs typeface="Times New Roman"/>
              </a:rPr>
              <a:t>Social-Local-Mobile</a:t>
            </a:r>
            <a:r>
              <a:rPr sz="1400" b="1" u="heavy" spc="-15"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Marketing</a:t>
            </a:r>
            <a:r>
              <a:rPr sz="1400" b="1" spc="-5" dirty="0">
                <a:latin typeface="Times New Roman"/>
                <a:cs typeface="Times New Roman"/>
              </a:rPr>
              <a:t>:</a:t>
            </a:r>
            <a:endParaRPr sz="1400">
              <a:latin typeface="Times New Roman"/>
              <a:cs typeface="Times New Roman"/>
            </a:endParaRPr>
          </a:p>
          <a:p>
            <a:pPr marL="12700" marR="6985" algn="just">
              <a:lnSpc>
                <a:spcPct val="143700"/>
              </a:lnSpc>
              <a:spcBef>
                <a:spcPts val="120"/>
              </a:spcBef>
            </a:pPr>
            <a:r>
              <a:rPr sz="1200" spc="-5" dirty="0">
                <a:latin typeface="Times New Roman"/>
                <a:cs typeface="Times New Roman"/>
              </a:rPr>
              <a:t>The growing popularity </a:t>
            </a:r>
            <a:r>
              <a:rPr sz="1200" dirty="0">
                <a:latin typeface="Times New Roman"/>
                <a:cs typeface="Times New Roman"/>
              </a:rPr>
              <a:t>of </a:t>
            </a:r>
            <a:r>
              <a:rPr sz="1200" spc="-5" dirty="0">
                <a:latin typeface="Times New Roman"/>
                <a:cs typeface="Times New Roman"/>
              </a:rPr>
              <a:t>smart </a:t>
            </a:r>
            <a:r>
              <a:rPr sz="1200" dirty="0">
                <a:latin typeface="Times New Roman"/>
                <a:cs typeface="Times New Roman"/>
              </a:rPr>
              <a:t>mobile </a:t>
            </a:r>
            <a:r>
              <a:rPr sz="1200" spc="-5" dirty="0">
                <a:latin typeface="Times New Roman"/>
                <a:cs typeface="Times New Roman"/>
              </a:rPr>
              <a:t>devices, increasing location based social activities </a:t>
            </a:r>
            <a:r>
              <a:rPr sz="1200" dirty="0">
                <a:latin typeface="Times New Roman"/>
                <a:cs typeface="Times New Roman"/>
              </a:rPr>
              <a:t>like </a:t>
            </a:r>
            <a:r>
              <a:rPr sz="1200" spc="-5" dirty="0">
                <a:latin typeface="Times New Roman"/>
                <a:cs typeface="Times New Roman"/>
              </a:rPr>
              <a:t>experience  sharing, review reading </a:t>
            </a:r>
            <a:r>
              <a:rPr sz="1200" dirty="0">
                <a:latin typeface="Times New Roman"/>
                <a:cs typeface="Times New Roman"/>
              </a:rPr>
              <a:t>via </a:t>
            </a:r>
            <a:r>
              <a:rPr sz="1200" spc="-5" dirty="0">
                <a:latin typeface="Times New Roman"/>
                <a:cs typeface="Times New Roman"/>
              </a:rPr>
              <a:t>social media and </a:t>
            </a:r>
            <a:r>
              <a:rPr sz="1200" dirty="0">
                <a:latin typeface="Times New Roman"/>
                <a:cs typeface="Times New Roman"/>
              </a:rPr>
              <a:t>the </a:t>
            </a:r>
            <a:r>
              <a:rPr sz="1200" spc="-5" dirty="0">
                <a:latin typeface="Times New Roman"/>
                <a:cs typeface="Times New Roman"/>
              </a:rPr>
              <a:t>evolution </a:t>
            </a:r>
            <a:r>
              <a:rPr sz="1200" dirty="0">
                <a:latin typeface="Times New Roman"/>
                <a:cs typeface="Times New Roman"/>
              </a:rPr>
              <a:t>of </a:t>
            </a:r>
            <a:r>
              <a:rPr sz="1200" spc="-5" dirty="0">
                <a:latin typeface="Times New Roman"/>
                <a:cs typeface="Times New Roman"/>
              </a:rPr>
              <a:t>Global Positioning System (GPS) are helping  companies leverage Social-Local-Mobile marketing</a:t>
            </a:r>
            <a:r>
              <a:rPr sz="1200" spc="20" dirty="0">
                <a:latin typeface="Times New Roman"/>
                <a:cs typeface="Times New Roman"/>
              </a:rPr>
              <a:t> </a:t>
            </a:r>
            <a:r>
              <a:rPr sz="1200" spc="-5" dirty="0">
                <a:latin typeface="Times New Roman"/>
                <a:cs typeface="Times New Roman"/>
              </a:rPr>
              <a:t>activities.</a:t>
            </a:r>
            <a:endParaRPr sz="1200">
              <a:latin typeface="Times New Roman"/>
              <a:cs typeface="Times New Roman"/>
            </a:endParaRPr>
          </a:p>
          <a:p>
            <a:pPr marL="411480" lvl="2" indent="-399415" algn="just">
              <a:lnSpc>
                <a:spcPct val="100000"/>
              </a:lnSpc>
              <a:spcBef>
                <a:spcPts val="615"/>
              </a:spcBef>
              <a:buAutoNum type="arabicPeriod" startAt="4"/>
              <a:tabLst>
                <a:tab pos="412115" algn="l"/>
              </a:tabLst>
            </a:pPr>
            <a:r>
              <a:rPr sz="1400" b="1" u="heavy" spc="-5" dirty="0">
                <a:uFill>
                  <a:solidFill>
                    <a:srgbClr val="000000"/>
                  </a:solidFill>
                </a:uFill>
                <a:latin typeface="Times New Roman"/>
                <a:cs typeface="Times New Roman"/>
              </a:rPr>
              <a:t>Personalized Content</a:t>
            </a:r>
            <a:r>
              <a:rPr sz="1400" b="1" u="heavy" spc="-15"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Marketing</a:t>
            </a:r>
            <a:r>
              <a:rPr sz="1400" b="1" spc="-5" dirty="0">
                <a:latin typeface="Times New Roman"/>
                <a:cs typeface="Times New Roman"/>
              </a:rPr>
              <a:t>:</a:t>
            </a:r>
            <a:endParaRPr sz="1400">
              <a:latin typeface="Times New Roman"/>
              <a:cs typeface="Times New Roman"/>
            </a:endParaRPr>
          </a:p>
          <a:p>
            <a:pPr marL="12700" marR="7620" algn="just">
              <a:lnSpc>
                <a:spcPct val="143400"/>
              </a:lnSpc>
              <a:spcBef>
                <a:spcPts val="130"/>
              </a:spcBef>
            </a:pPr>
            <a:r>
              <a:rPr sz="1200" spc="-5" dirty="0">
                <a:latin typeface="Times New Roman"/>
                <a:cs typeface="Times New Roman"/>
              </a:rPr>
              <a:t>Customer engagement, acquisition and retention have all taken </a:t>
            </a:r>
            <a:r>
              <a:rPr sz="1200" dirty="0">
                <a:latin typeface="Times New Roman"/>
                <a:cs typeface="Times New Roman"/>
              </a:rPr>
              <a:t>on a </a:t>
            </a:r>
            <a:r>
              <a:rPr sz="1200" spc="-5" dirty="0">
                <a:latin typeface="Times New Roman"/>
                <a:cs typeface="Times New Roman"/>
              </a:rPr>
              <a:t>new dimension with </a:t>
            </a:r>
            <a:r>
              <a:rPr sz="1200" dirty="0">
                <a:latin typeface="Times New Roman"/>
                <a:cs typeface="Times New Roman"/>
              </a:rPr>
              <a:t>the </a:t>
            </a:r>
            <a:r>
              <a:rPr sz="1200" spc="-5" dirty="0">
                <a:latin typeface="Times New Roman"/>
                <a:cs typeface="Times New Roman"/>
              </a:rPr>
              <a:t>delivery </a:t>
            </a:r>
            <a:r>
              <a:rPr sz="1200" dirty="0">
                <a:latin typeface="Times New Roman"/>
                <a:cs typeface="Times New Roman"/>
              </a:rPr>
              <a:t>of  </a:t>
            </a:r>
            <a:r>
              <a:rPr sz="1200" spc="-5" dirty="0">
                <a:latin typeface="Times New Roman"/>
                <a:cs typeface="Times New Roman"/>
              </a:rPr>
              <a:t>unique, personalized, and relevant messages through identified digital channels.Email </a:t>
            </a:r>
            <a:r>
              <a:rPr sz="1200" dirty="0">
                <a:latin typeface="Times New Roman"/>
                <a:cs typeface="Times New Roman"/>
              </a:rPr>
              <a:t>is one of the most  </a:t>
            </a:r>
            <a:r>
              <a:rPr sz="1200" spc="-5" dirty="0">
                <a:latin typeface="Times New Roman"/>
                <a:cs typeface="Times New Roman"/>
              </a:rPr>
              <a:t>preferred marketing channel </a:t>
            </a:r>
            <a:r>
              <a:rPr sz="1200" dirty="0">
                <a:latin typeface="Times New Roman"/>
                <a:cs typeface="Times New Roman"/>
              </a:rPr>
              <a:t>to </a:t>
            </a:r>
            <a:r>
              <a:rPr sz="1200" spc="-5" dirty="0">
                <a:latin typeface="Times New Roman"/>
                <a:cs typeface="Times New Roman"/>
              </a:rPr>
              <a:t>broadcast targeted organization messages and campaigns </a:t>
            </a:r>
            <a:r>
              <a:rPr sz="1200" dirty="0">
                <a:latin typeface="Times New Roman"/>
                <a:cs typeface="Times New Roman"/>
              </a:rPr>
              <a:t>to </a:t>
            </a:r>
            <a:r>
              <a:rPr sz="1200" spc="-5" dirty="0">
                <a:latin typeface="Times New Roman"/>
                <a:cs typeface="Times New Roman"/>
              </a:rPr>
              <a:t>existing and  prospective</a:t>
            </a:r>
            <a:r>
              <a:rPr sz="1200" spc="-10" dirty="0">
                <a:latin typeface="Times New Roman"/>
                <a:cs typeface="Times New Roman"/>
              </a:rPr>
              <a:t> </a:t>
            </a:r>
            <a:r>
              <a:rPr sz="1200" spc="-5" dirty="0">
                <a:latin typeface="Times New Roman"/>
                <a:cs typeface="Times New Roman"/>
              </a:rPr>
              <a:t>customers</a:t>
            </a:r>
            <a:r>
              <a:rPr sz="1400" spc="-5" dirty="0">
                <a:latin typeface="Times New Roman"/>
                <a:cs typeface="Times New Roman"/>
              </a:rPr>
              <a:t>.</a:t>
            </a:r>
            <a:endParaRPr sz="1400">
              <a:latin typeface="Times New Roman"/>
              <a:cs typeface="Times New Roman"/>
            </a:endParaRPr>
          </a:p>
        </p:txBody>
      </p:sp>
      <p:sp>
        <p:nvSpPr>
          <p:cNvPr id="3" name="object 3"/>
          <p:cNvSpPr/>
          <p:nvPr/>
        </p:nvSpPr>
        <p:spPr>
          <a:xfrm>
            <a:off x="304291" y="304800"/>
            <a:ext cx="6951345" cy="10082530"/>
          </a:xfrm>
          <a:custGeom>
            <a:avLst/>
            <a:gdLst/>
            <a:ahLst/>
            <a:cxnLst/>
            <a:rect l="l" t="t" r="r" b="b"/>
            <a:pathLst>
              <a:path w="6951345" h="10082530">
                <a:moveTo>
                  <a:pt x="0" y="3047"/>
                </a:moveTo>
                <a:lnTo>
                  <a:pt x="6951090" y="3047"/>
                </a:lnTo>
              </a:path>
              <a:path w="6951345" h="10082530">
                <a:moveTo>
                  <a:pt x="0" y="10079228"/>
                </a:moveTo>
                <a:lnTo>
                  <a:pt x="6951090" y="10079228"/>
                </a:lnTo>
              </a:path>
              <a:path w="6951345" h="10082530">
                <a:moveTo>
                  <a:pt x="3047" y="0"/>
                </a:moveTo>
                <a:lnTo>
                  <a:pt x="3047" y="10082276"/>
                </a:lnTo>
              </a:path>
              <a:path w="6951345" h="10082530">
                <a:moveTo>
                  <a:pt x="6948042" y="6096"/>
                </a:moveTo>
                <a:lnTo>
                  <a:pt x="6948042" y="10082276"/>
                </a:lnTo>
              </a:path>
            </a:pathLst>
          </a:custGeom>
          <a:ln w="6096">
            <a:solidFill>
              <a:srgbClr val="000000"/>
            </a:solidFill>
          </a:ln>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9</a:t>
            </a:fld>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TotalTime>
  <Words>17190</Words>
  <Application>Microsoft Office PowerPoint</Application>
  <PresentationFormat>Custom</PresentationFormat>
  <Paragraphs>862</Paragraphs>
  <Slides>61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Calibri</vt:lpstr>
      <vt:lpstr>Carlito</vt:lpstr>
      <vt:lpstr>Symbol</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manya</dc:creator>
  <cp:lastModifiedBy>Snehal</cp:lastModifiedBy>
  <cp:revision>6</cp:revision>
  <dcterms:created xsi:type="dcterms:W3CDTF">2022-01-11T07:25:51Z</dcterms:created>
  <dcterms:modified xsi:type="dcterms:W3CDTF">2022-04-03T15:52:17Z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2021-04-12T00:00:00Z</vt:filetime>
  </property>
  <property fmtid="{D5CDD505-2E9C-101B-9397-08002B2CF9AE}" pid="3" name="Creator">
    <vt:lpwstr>WPS Writer</vt:lpwstr>
  </property>
  <property fmtid="{D5CDD505-2E9C-101B-9397-08002B2CF9AE}" pid="4" name="LastSaved">
    <vt:filetime>2022-01-11T00:00:00Z</vt:filetime>
  </property>
</Properties>
</file>