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7" r:id="rId7"/>
    <p:sldId id="258" r:id="rId8"/>
    <p:sldId id="259" r:id="rId9"/>
    <p:sldId id="263" r:id="rId10"/>
    <p:sldId id="264" r:id="rId11"/>
    <p:sldId id="274" r:id="rId12"/>
    <p:sldId id="273" r:id="rId13"/>
    <p:sldId id="265" r:id="rId14"/>
    <p:sldId id="268" r:id="rId15"/>
    <p:sldId id="266" r:id="rId16"/>
    <p:sldId id="269" r:id="rId17"/>
    <p:sldId id="270" r:id="rId18"/>
    <p:sldId id="271" r:id="rId19"/>
    <p:sldId id="275" r:id="rId20"/>
    <p:sldId id="272"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20E20F-A62A-B4EB-22C4-D3D3E958E893}" v="557" dt="2024-07-14T10:32:15.872"/>
    <p1510:client id="{6620715C-3543-E603-80C3-1AE39FA53B5B}" v="81" dt="2024-07-14T10:35:51.589"/>
    <p1510:client id="{BE4B05DE-3CA8-192A-4075-3DEE1DC545CC}" v="1161" dt="2024-07-14T09:57:40.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Parshwa02/DA_Diwali_Sales_Analysis_pyth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403 Exploratory Analysis Icons, Logos, Symbols - Free in SVG, PNG, GIF |  IconScout">
            <a:extLst>
              <a:ext uri="{FF2B5EF4-FFF2-40B4-BE49-F238E27FC236}">
                <a16:creationId xmlns:a16="http://schemas.microsoft.com/office/drawing/2014/main" id="{2707B9D9-21BD-0159-B893-1E7510B541F5}"/>
              </a:ext>
            </a:extLst>
          </p:cNvPr>
          <p:cNvPicPr>
            <a:picLocks noChangeAspect="1"/>
          </p:cNvPicPr>
          <p:nvPr/>
        </p:nvPicPr>
        <p:blipFill>
          <a:blip r:embed="rId2">
            <a:alphaModFix amt="34000"/>
            <a:extLst>
              <a:ext uri="{BEBA8EAE-BF5A-486C-A8C5-ECC9F3942E4B}">
                <a14:imgProps xmlns:a14="http://schemas.microsoft.com/office/drawing/2010/main">
                  <a14:imgLayer r:embed="rId3">
                    <a14:imgEffect>
                      <a14:saturation sat="288000"/>
                    </a14:imgEffect>
                    <a14:imgEffect>
                      <a14:brightnessContrast bright="13000" contrast="4000"/>
                    </a14:imgEffect>
                  </a14:imgLayer>
                </a14:imgProps>
              </a:ext>
            </a:extLst>
          </a:blip>
          <a:stretch>
            <a:fillRect/>
          </a:stretch>
        </p:blipFill>
        <p:spPr>
          <a:xfrm>
            <a:off x="1323009" y="2421835"/>
            <a:ext cx="4344504" cy="4421810"/>
          </a:xfrm>
          <a:prstGeom prst="rect">
            <a:avLst/>
          </a:prstGeom>
          <a:effectLst/>
        </p:spPr>
      </p:pic>
      <p:sp>
        <p:nvSpPr>
          <p:cNvPr id="2" name="Title 1"/>
          <p:cNvSpPr>
            <a:spLocks noGrp="1"/>
          </p:cNvSpPr>
          <p:nvPr>
            <p:ph type="ctrTitle"/>
          </p:nvPr>
        </p:nvSpPr>
        <p:spPr>
          <a:xfrm>
            <a:off x="386523" y="1221754"/>
            <a:ext cx="9850781" cy="852559"/>
          </a:xfrm>
        </p:spPr>
        <p:txBody>
          <a:bodyPr>
            <a:noAutofit/>
          </a:bodyPr>
          <a:lstStyle/>
          <a:p>
            <a:r>
              <a:rPr lang="en-US" sz="5200" b="1">
                <a:solidFill>
                  <a:schemeClr val="bg1"/>
                </a:solidFill>
                <a:ea typeface="+mj-lt"/>
                <a:cs typeface="+mj-lt"/>
              </a:rPr>
              <a:t>Diwali Sales Data Analysis Project</a:t>
            </a:r>
          </a:p>
        </p:txBody>
      </p:sp>
      <p:sp>
        <p:nvSpPr>
          <p:cNvPr id="3" name="Subtitle 2"/>
          <p:cNvSpPr>
            <a:spLocks noGrp="1"/>
          </p:cNvSpPr>
          <p:nvPr>
            <p:ph type="subTitle" idx="1"/>
          </p:nvPr>
        </p:nvSpPr>
        <p:spPr>
          <a:xfrm>
            <a:off x="386522" y="2630212"/>
            <a:ext cx="6968436" cy="507242"/>
          </a:xfrm>
        </p:spPr>
        <p:txBody>
          <a:bodyPr vert="horz" lIns="91440" tIns="45720" rIns="91440" bIns="45720" rtlCol="0" anchor="t">
            <a:normAutofit/>
          </a:bodyPr>
          <a:lstStyle/>
          <a:p>
            <a:r>
              <a:rPr lang="en-US" sz="2800">
                <a:solidFill>
                  <a:schemeClr val="bg1"/>
                </a:solidFill>
                <a:ea typeface="+mn-lt"/>
                <a:cs typeface="+mn-lt"/>
              </a:rPr>
              <a:t>Exploratory Data Analysis (EDA) and Insights</a:t>
            </a:r>
            <a:endParaRPr lang="en-US" sz="2800">
              <a:solidFill>
                <a:schemeClr val="bg1"/>
              </a:solidFill>
            </a:endParaRPr>
          </a:p>
        </p:txBody>
      </p:sp>
      <p:sp>
        <p:nvSpPr>
          <p:cNvPr id="4" name="TextBox 3">
            <a:extLst>
              <a:ext uri="{FF2B5EF4-FFF2-40B4-BE49-F238E27FC236}">
                <a16:creationId xmlns:a16="http://schemas.microsoft.com/office/drawing/2014/main" id="{2CEF2D06-EFED-169A-6DFD-4404CB5CC53A}"/>
              </a:ext>
            </a:extLst>
          </p:cNvPr>
          <p:cNvSpPr txBox="1"/>
          <p:nvPr/>
        </p:nvSpPr>
        <p:spPr>
          <a:xfrm>
            <a:off x="9224211" y="5926543"/>
            <a:ext cx="24289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rPr>
              <a:t>By : Parshwa Jain</a:t>
            </a:r>
          </a:p>
        </p:txBody>
      </p:sp>
      <p:pic>
        <p:nvPicPr>
          <p:cNvPr id="6" name="Picture 5" descr="Exploratory analysis - Free computer icons">
            <a:extLst>
              <a:ext uri="{FF2B5EF4-FFF2-40B4-BE49-F238E27FC236}">
                <a16:creationId xmlns:a16="http://schemas.microsoft.com/office/drawing/2014/main" id="{0922FBF3-E955-B04D-FCFB-F538323F9786}"/>
              </a:ext>
            </a:extLst>
          </p:cNvPr>
          <p:cNvPicPr>
            <a:picLocks noChangeAspect="1"/>
          </p:cNvPicPr>
          <p:nvPr/>
        </p:nvPicPr>
        <p:blipFill>
          <a:blip r:embed="rId4"/>
          <a:stretch>
            <a:fillRect/>
          </a:stretch>
        </p:blipFill>
        <p:spPr>
          <a:xfrm>
            <a:off x="8655878" y="2421835"/>
            <a:ext cx="2997199" cy="300824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BE02B70-AA80-69E4-4AFC-11B9F9068F56}"/>
              </a:ext>
            </a:extLst>
          </p:cNvPr>
          <p:cNvSpPr>
            <a:spLocks noGrp="1"/>
          </p:cNvSpPr>
          <p:nvPr>
            <p:ph type="title"/>
          </p:nvPr>
        </p:nvSpPr>
        <p:spPr>
          <a:xfrm>
            <a:off x="873919" y="1877219"/>
            <a:ext cx="10432258" cy="1432721"/>
          </a:xfrm>
        </p:spPr>
        <p:txBody>
          <a:bodyPr>
            <a:noAutofit/>
          </a:bodyPr>
          <a:lstStyle/>
          <a:p>
            <a:pPr marL="1143000" indent="-1143000">
              <a:buFont typeface="Wingdings"/>
              <a:buChar char="Ø"/>
            </a:pPr>
            <a:r>
              <a:rPr lang="en-US" sz="5400">
                <a:solidFill>
                  <a:schemeClr val="bg1"/>
                </a:solidFill>
                <a:ea typeface="+mj-lt"/>
                <a:cs typeface="+mj-lt"/>
              </a:rPr>
              <a:t>Exploratory Data Analysis (EDA) Overview</a:t>
            </a:r>
            <a:endParaRPr lang="en-US" sz="5400">
              <a:solidFill>
                <a:schemeClr val="bg1"/>
              </a:solidFill>
            </a:endParaRPr>
          </a:p>
        </p:txBody>
      </p:sp>
      <p:sp>
        <p:nvSpPr>
          <p:cNvPr id="7" name="TextBox 6">
            <a:extLst>
              <a:ext uri="{FF2B5EF4-FFF2-40B4-BE49-F238E27FC236}">
                <a16:creationId xmlns:a16="http://schemas.microsoft.com/office/drawing/2014/main" id="{EC5FA579-2470-D975-1390-BF8251743AF4}"/>
              </a:ext>
            </a:extLst>
          </p:cNvPr>
          <p:cNvSpPr txBox="1"/>
          <p:nvPr/>
        </p:nvSpPr>
        <p:spPr>
          <a:xfrm>
            <a:off x="2081210" y="3664744"/>
            <a:ext cx="712470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ea typeface="+mn-lt"/>
                <a:cs typeface="+mn-lt"/>
              </a:rPr>
              <a:t>Explore relationships, patterns, and distributions in the dataset.</a:t>
            </a:r>
            <a:endParaRPr lang="en-US">
              <a:solidFill>
                <a:schemeClr val="bg1"/>
              </a:solidFill>
              <a:ea typeface="+mn-lt"/>
              <a:cs typeface="+mn-lt"/>
            </a:endParaRPr>
          </a:p>
        </p:txBody>
      </p:sp>
    </p:spTree>
    <p:extLst>
      <p:ext uri="{BB962C8B-B14F-4D97-AF65-F5344CB8AC3E}">
        <p14:creationId xmlns:p14="http://schemas.microsoft.com/office/powerpoint/2010/main" val="512863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 shot of a computer&#10;&#10;Description automatically generated">
            <a:extLst>
              <a:ext uri="{FF2B5EF4-FFF2-40B4-BE49-F238E27FC236}">
                <a16:creationId xmlns:a16="http://schemas.microsoft.com/office/drawing/2014/main" id="{1C4CD411-DE8F-2094-CF1C-4C744947DB55}"/>
              </a:ext>
            </a:extLst>
          </p:cNvPr>
          <p:cNvPicPr>
            <a:picLocks noChangeAspect="1"/>
          </p:cNvPicPr>
          <p:nvPr/>
        </p:nvPicPr>
        <p:blipFill>
          <a:blip r:embed="rId2"/>
          <a:stretch>
            <a:fillRect/>
          </a:stretch>
        </p:blipFill>
        <p:spPr>
          <a:xfrm>
            <a:off x="2313195" y="324195"/>
            <a:ext cx="7565611" cy="4961697"/>
          </a:xfrm>
          <a:prstGeom prst="rect">
            <a:avLst/>
          </a:prstGeom>
        </p:spPr>
      </p:pic>
      <p:sp>
        <p:nvSpPr>
          <p:cNvPr id="5" name="TextBox 4">
            <a:extLst>
              <a:ext uri="{FF2B5EF4-FFF2-40B4-BE49-F238E27FC236}">
                <a16:creationId xmlns:a16="http://schemas.microsoft.com/office/drawing/2014/main" id="{63DE8226-0B27-0EB8-E5A3-B10D9A33C353}"/>
              </a:ext>
            </a:extLst>
          </p:cNvPr>
          <p:cNvSpPr txBox="1"/>
          <p:nvPr/>
        </p:nvSpPr>
        <p:spPr>
          <a:xfrm>
            <a:off x="4492487" y="5652052"/>
            <a:ext cx="321806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ea typeface="+mn-lt"/>
                <a:cs typeface="+mn-lt"/>
              </a:rPr>
              <a:t>Total Orders by Gender</a:t>
            </a:r>
            <a:endParaRPr lang="en-US" sz="2400">
              <a:solidFill>
                <a:schemeClr val="bg1"/>
              </a:solidFill>
            </a:endParaRPr>
          </a:p>
        </p:txBody>
      </p:sp>
    </p:spTree>
    <p:extLst>
      <p:ext uri="{BB962C8B-B14F-4D97-AF65-F5344CB8AC3E}">
        <p14:creationId xmlns:p14="http://schemas.microsoft.com/office/powerpoint/2010/main" val="338365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graph&#10;&#10;Description automatically generated">
            <a:extLst>
              <a:ext uri="{FF2B5EF4-FFF2-40B4-BE49-F238E27FC236}">
                <a16:creationId xmlns:a16="http://schemas.microsoft.com/office/drawing/2014/main" id="{7B7AF794-D998-66BB-FC54-7D01A3B0140F}"/>
              </a:ext>
            </a:extLst>
          </p:cNvPr>
          <p:cNvPicPr>
            <a:picLocks noChangeAspect="1"/>
          </p:cNvPicPr>
          <p:nvPr/>
        </p:nvPicPr>
        <p:blipFill>
          <a:blip r:embed="rId2"/>
          <a:stretch>
            <a:fillRect/>
          </a:stretch>
        </p:blipFill>
        <p:spPr>
          <a:xfrm>
            <a:off x="2058780" y="343798"/>
            <a:ext cx="8063396" cy="4535971"/>
          </a:xfrm>
          <a:prstGeom prst="rect">
            <a:avLst/>
          </a:prstGeom>
        </p:spPr>
      </p:pic>
      <p:sp>
        <p:nvSpPr>
          <p:cNvPr id="5" name="TextBox 4">
            <a:extLst>
              <a:ext uri="{FF2B5EF4-FFF2-40B4-BE49-F238E27FC236}">
                <a16:creationId xmlns:a16="http://schemas.microsoft.com/office/drawing/2014/main" id="{F0CB9F86-4E8F-9894-60B9-204BA5173E47}"/>
              </a:ext>
            </a:extLst>
          </p:cNvPr>
          <p:cNvSpPr txBox="1"/>
          <p:nvPr/>
        </p:nvSpPr>
        <p:spPr>
          <a:xfrm>
            <a:off x="3597966" y="5232400"/>
            <a:ext cx="499606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ea typeface="+mn-lt"/>
                <a:cs typeface="+mn-lt"/>
              </a:rPr>
              <a:t>Total Amount (in millions) by Gender</a:t>
            </a:r>
            <a:endParaRPr lang="en-US">
              <a:solidFill>
                <a:schemeClr val="bg1"/>
              </a:solidFill>
              <a:ea typeface="+mn-lt"/>
              <a:cs typeface="+mn-lt"/>
            </a:endParaRPr>
          </a:p>
        </p:txBody>
      </p:sp>
    </p:spTree>
    <p:extLst>
      <p:ext uri="{BB962C8B-B14F-4D97-AF65-F5344CB8AC3E}">
        <p14:creationId xmlns:p14="http://schemas.microsoft.com/office/powerpoint/2010/main" val="2849777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AFC6E9-3B04-2954-E633-359885390AC5}"/>
              </a:ext>
            </a:extLst>
          </p:cNvPr>
          <p:cNvSpPr txBox="1"/>
          <p:nvPr/>
        </p:nvSpPr>
        <p:spPr>
          <a:xfrm>
            <a:off x="366712" y="283369"/>
            <a:ext cx="41362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800">
                <a:solidFill>
                  <a:schemeClr val="bg1"/>
                </a:solidFill>
              </a:rPr>
              <a:t> Total Orders By Gender</a:t>
            </a:r>
          </a:p>
        </p:txBody>
      </p:sp>
      <p:pic>
        <p:nvPicPr>
          <p:cNvPr id="8" name="Picture 7" descr="A screenshot of a computer&#10;&#10;Description automatically generated">
            <a:extLst>
              <a:ext uri="{FF2B5EF4-FFF2-40B4-BE49-F238E27FC236}">
                <a16:creationId xmlns:a16="http://schemas.microsoft.com/office/drawing/2014/main" id="{A742CA3E-BAF1-5E31-3D82-8CD6E8F69111}"/>
              </a:ext>
            </a:extLst>
          </p:cNvPr>
          <p:cNvPicPr>
            <a:picLocks noChangeAspect="1"/>
          </p:cNvPicPr>
          <p:nvPr/>
        </p:nvPicPr>
        <p:blipFill>
          <a:blip r:embed="rId2"/>
          <a:stretch>
            <a:fillRect/>
          </a:stretch>
        </p:blipFill>
        <p:spPr>
          <a:xfrm>
            <a:off x="5711377" y="71438"/>
            <a:ext cx="6377087" cy="6727033"/>
          </a:xfrm>
          <a:prstGeom prst="rect">
            <a:avLst/>
          </a:prstGeom>
        </p:spPr>
      </p:pic>
      <p:sp>
        <p:nvSpPr>
          <p:cNvPr id="9" name="TextBox 8">
            <a:extLst>
              <a:ext uri="{FF2B5EF4-FFF2-40B4-BE49-F238E27FC236}">
                <a16:creationId xmlns:a16="http://schemas.microsoft.com/office/drawing/2014/main" id="{32ECDE4A-D289-8D97-86CA-4BD00A1C06D5}"/>
              </a:ext>
            </a:extLst>
          </p:cNvPr>
          <p:cNvSpPr txBox="1"/>
          <p:nvPr/>
        </p:nvSpPr>
        <p:spPr>
          <a:xfrm>
            <a:off x="366712" y="2271712"/>
            <a:ext cx="48387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a:solidFill>
                  <a:schemeClr val="bg1"/>
                </a:solidFill>
                <a:latin typeface="system-ui"/>
              </a:rPr>
              <a:t>INSIGHTS :</a:t>
            </a:r>
            <a:endParaRPr lang="en-US" sz="2400" b="1">
              <a:solidFill>
                <a:schemeClr val="bg1"/>
              </a:solidFill>
            </a:endParaRPr>
          </a:p>
          <a:p>
            <a:endParaRPr lang="en-US" sz="2000" i="1">
              <a:solidFill>
                <a:schemeClr val="bg1"/>
              </a:solidFill>
              <a:latin typeface="system-ui"/>
            </a:endParaRPr>
          </a:p>
          <a:p>
            <a:r>
              <a:rPr lang="en-US" sz="2000" i="1">
                <a:solidFill>
                  <a:schemeClr val="bg1"/>
                </a:solidFill>
                <a:latin typeface="system-ui"/>
              </a:rPr>
              <a:t> From the above graphs, it is clear that females constitute the majority of buyers. Moreover, both the number of orders and the purchasing power of females are higher compared to males.</a:t>
            </a:r>
            <a:endParaRPr lang="en-US">
              <a:solidFill>
                <a:schemeClr val="bg1"/>
              </a:solidFill>
            </a:endParaRPr>
          </a:p>
        </p:txBody>
      </p:sp>
    </p:spTree>
    <p:extLst>
      <p:ext uri="{BB962C8B-B14F-4D97-AF65-F5344CB8AC3E}">
        <p14:creationId xmlns:p14="http://schemas.microsoft.com/office/powerpoint/2010/main" val="4206422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3D70F68B-25FC-76F8-6C96-D9A442BF1BAA}"/>
              </a:ext>
            </a:extLst>
          </p:cNvPr>
          <p:cNvPicPr>
            <a:picLocks noChangeAspect="1"/>
          </p:cNvPicPr>
          <p:nvPr/>
        </p:nvPicPr>
        <p:blipFill>
          <a:blip r:embed="rId2"/>
          <a:stretch>
            <a:fillRect/>
          </a:stretch>
        </p:blipFill>
        <p:spPr>
          <a:xfrm>
            <a:off x="6094896" y="171450"/>
            <a:ext cx="5943600" cy="6515100"/>
          </a:xfrm>
          <a:prstGeom prst="rect">
            <a:avLst/>
          </a:prstGeom>
        </p:spPr>
      </p:pic>
      <p:sp>
        <p:nvSpPr>
          <p:cNvPr id="6" name="TextBox 5">
            <a:extLst>
              <a:ext uri="{FF2B5EF4-FFF2-40B4-BE49-F238E27FC236}">
                <a16:creationId xmlns:a16="http://schemas.microsoft.com/office/drawing/2014/main" id="{828F2E20-E7BE-3997-B142-37D80A1D5262}"/>
              </a:ext>
            </a:extLst>
          </p:cNvPr>
          <p:cNvSpPr txBox="1"/>
          <p:nvPr/>
        </p:nvSpPr>
        <p:spPr>
          <a:xfrm>
            <a:off x="366712" y="283369"/>
            <a:ext cx="474362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800">
                <a:solidFill>
                  <a:schemeClr val="bg1"/>
                </a:solidFill>
              </a:rPr>
              <a:t> Total Orders By Age - Group</a:t>
            </a:r>
          </a:p>
        </p:txBody>
      </p:sp>
      <p:sp>
        <p:nvSpPr>
          <p:cNvPr id="8" name="TextBox 7">
            <a:extLst>
              <a:ext uri="{FF2B5EF4-FFF2-40B4-BE49-F238E27FC236}">
                <a16:creationId xmlns:a16="http://schemas.microsoft.com/office/drawing/2014/main" id="{3ED3163F-0E60-C2D3-A71F-3A57B7D3D71D}"/>
              </a:ext>
            </a:extLst>
          </p:cNvPr>
          <p:cNvSpPr txBox="1"/>
          <p:nvPr/>
        </p:nvSpPr>
        <p:spPr>
          <a:xfrm>
            <a:off x="366712" y="2271712"/>
            <a:ext cx="4750353"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a:solidFill>
                  <a:schemeClr val="bg1"/>
                </a:solidFill>
                <a:latin typeface="system-ui"/>
              </a:rPr>
              <a:t>INSIGHTS :</a:t>
            </a:r>
            <a:endParaRPr lang="en-US" sz="2400" b="1">
              <a:solidFill>
                <a:schemeClr val="bg1"/>
              </a:solidFill>
            </a:endParaRPr>
          </a:p>
          <a:p>
            <a:endParaRPr lang="en-US" sz="2000" i="1">
              <a:solidFill>
                <a:schemeClr val="bg1"/>
              </a:solidFill>
              <a:latin typeface="system-ui"/>
            </a:endParaRPr>
          </a:p>
          <a:p>
            <a:r>
              <a:rPr lang="en-US" sz="2000" i="1">
                <a:solidFill>
                  <a:schemeClr val="bg1"/>
                </a:solidFill>
                <a:latin typeface="system-ui"/>
              </a:rPr>
              <a:t> From the above graphs, it is evident that most buyers are females belonging to the age group of 26-35 years. This age group not only dominates in terms of the number of orders but also exhibits higher purchasing power compared to other age groups.</a:t>
            </a:r>
            <a:endParaRPr lang="en-US" sz="2000">
              <a:solidFill>
                <a:schemeClr val="bg1"/>
              </a:solidFill>
            </a:endParaRPr>
          </a:p>
        </p:txBody>
      </p:sp>
    </p:spTree>
    <p:extLst>
      <p:ext uri="{BB962C8B-B14F-4D97-AF65-F5344CB8AC3E}">
        <p14:creationId xmlns:p14="http://schemas.microsoft.com/office/powerpoint/2010/main" val="2271134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AE36AB62-35E9-6202-6EC4-C5666217A7A8}"/>
              </a:ext>
            </a:extLst>
          </p:cNvPr>
          <p:cNvPicPr>
            <a:picLocks noChangeAspect="1"/>
          </p:cNvPicPr>
          <p:nvPr/>
        </p:nvPicPr>
        <p:blipFill>
          <a:blip r:embed="rId2"/>
          <a:stretch>
            <a:fillRect/>
          </a:stretch>
        </p:blipFill>
        <p:spPr>
          <a:xfrm>
            <a:off x="5179218" y="180975"/>
            <a:ext cx="6810375" cy="6496050"/>
          </a:xfrm>
          <a:prstGeom prst="rect">
            <a:avLst/>
          </a:prstGeom>
        </p:spPr>
      </p:pic>
      <p:sp>
        <p:nvSpPr>
          <p:cNvPr id="6" name="TextBox 5">
            <a:extLst>
              <a:ext uri="{FF2B5EF4-FFF2-40B4-BE49-F238E27FC236}">
                <a16:creationId xmlns:a16="http://schemas.microsoft.com/office/drawing/2014/main" id="{20975C7B-9C2C-4C15-CCC0-A6396FEF521E}"/>
              </a:ext>
            </a:extLst>
          </p:cNvPr>
          <p:cNvSpPr txBox="1"/>
          <p:nvPr/>
        </p:nvSpPr>
        <p:spPr>
          <a:xfrm>
            <a:off x="377755" y="283369"/>
            <a:ext cx="441404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800">
                <a:solidFill>
                  <a:schemeClr val="bg1"/>
                </a:solidFill>
              </a:rPr>
              <a:t>  Total Orders By Top 10 States</a:t>
            </a:r>
          </a:p>
        </p:txBody>
      </p:sp>
      <p:sp>
        <p:nvSpPr>
          <p:cNvPr id="8" name="TextBox 7">
            <a:extLst>
              <a:ext uri="{FF2B5EF4-FFF2-40B4-BE49-F238E27FC236}">
                <a16:creationId xmlns:a16="http://schemas.microsoft.com/office/drawing/2014/main" id="{9726CC64-914B-34A8-1B00-76C21CA62D52}"/>
              </a:ext>
            </a:extLst>
          </p:cNvPr>
          <p:cNvSpPr txBox="1"/>
          <p:nvPr/>
        </p:nvSpPr>
        <p:spPr>
          <a:xfrm>
            <a:off x="377755" y="1719538"/>
            <a:ext cx="4155041" cy="47859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a:solidFill>
                  <a:schemeClr val="bg1"/>
                </a:solidFill>
                <a:latin typeface="system-ui"/>
              </a:rPr>
              <a:t>INSIGHTS :</a:t>
            </a:r>
            <a:endParaRPr lang="en-US" sz="2400" b="1">
              <a:solidFill>
                <a:schemeClr val="bg1"/>
              </a:solidFill>
            </a:endParaRPr>
          </a:p>
          <a:p>
            <a:endParaRPr lang="en-US" sz="900" i="1">
              <a:solidFill>
                <a:schemeClr val="bg1"/>
              </a:solidFill>
              <a:latin typeface="system-ui"/>
            </a:endParaRPr>
          </a:p>
          <a:p>
            <a:r>
              <a:rPr lang="en-US" sz="1400" i="1">
                <a:solidFill>
                  <a:schemeClr val="bg1"/>
                </a:solidFill>
                <a:latin typeface="Aptos"/>
              </a:rPr>
              <a:t> From the above graphs, it is evident that most buyers come from the top three states:</a:t>
            </a:r>
          </a:p>
          <a:p>
            <a:endParaRPr lang="en-US" sz="1400" i="1">
              <a:solidFill>
                <a:schemeClr val="bg1"/>
              </a:solidFill>
              <a:latin typeface="Aptos"/>
            </a:endParaRPr>
          </a:p>
          <a:p>
            <a:pPr marL="742950" lvl="1" indent="-285750">
              <a:buFont typeface="Courier New"/>
              <a:buChar char="o"/>
            </a:pPr>
            <a:r>
              <a:rPr lang="en-US" sz="1400" i="1">
                <a:solidFill>
                  <a:schemeClr val="bg1"/>
                </a:solidFill>
                <a:latin typeface="Aptos"/>
              </a:rPr>
              <a:t>Uttar Pradesh</a:t>
            </a:r>
          </a:p>
          <a:p>
            <a:pPr marL="742950" lvl="1" indent="-285750">
              <a:buFont typeface="Courier New"/>
              <a:buChar char="o"/>
            </a:pPr>
            <a:r>
              <a:rPr lang="en-US" sz="1400" i="1">
                <a:solidFill>
                  <a:schemeClr val="bg1"/>
                </a:solidFill>
                <a:latin typeface="Aptos"/>
              </a:rPr>
              <a:t>Maharashtra</a:t>
            </a:r>
          </a:p>
          <a:p>
            <a:pPr marL="742950" lvl="1" indent="-285750">
              <a:buFont typeface="Courier New"/>
              <a:buChar char="o"/>
            </a:pPr>
            <a:r>
              <a:rPr lang="en-US" sz="1400" i="1">
                <a:solidFill>
                  <a:schemeClr val="bg1"/>
                </a:solidFill>
                <a:latin typeface="Aptos"/>
              </a:rPr>
              <a:t>Karnataka.</a:t>
            </a:r>
          </a:p>
          <a:p>
            <a:endParaRPr lang="en-US" sz="1400" i="1">
              <a:solidFill>
                <a:schemeClr val="bg1"/>
              </a:solidFill>
              <a:latin typeface="Aptos"/>
            </a:endParaRPr>
          </a:p>
          <a:p>
            <a:r>
              <a:rPr lang="en-US" sz="1400" i="1">
                <a:solidFill>
                  <a:schemeClr val="bg1"/>
                </a:solidFill>
                <a:latin typeface="Aptos"/>
              </a:rPr>
              <a:t>These states also exhibit the highest number of orders and total purchase amounts in that order.</a:t>
            </a:r>
          </a:p>
          <a:p>
            <a:endParaRPr lang="en-US" sz="1400" i="1">
              <a:solidFill>
                <a:schemeClr val="bg1"/>
              </a:solidFill>
              <a:latin typeface="Aptos"/>
            </a:endParaRPr>
          </a:p>
          <a:p>
            <a:r>
              <a:rPr lang="en-US" sz="1400" i="1">
                <a:solidFill>
                  <a:schemeClr val="bg1"/>
                </a:solidFill>
                <a:latin typeface="Aptos"/>
              </a:rPr>
              <a:t> However, there are notable exceptions when examining specific states:</a:t>
            </a:r>
          </a:p>
          <a:p>
            <a:pPr marL="342900" indent="-342900">
              <a:buAutoNum type="arabicPeriod"/>
            </a:pPr>
            <a:endParaRPr lang="en-US" sz="1400" i="1">
              <a:solidFill>
                <a:schemeClr val="bg1"/>
              </a:solidFill>
              <a:latin typeface="Aptos"/>
            </a:endParaRPr>
          </a:p>
          <a:p>
            <a:pPr marL="342900" indent="-342900">
              <a:buAutoNum type="arabicPeriod"/>
            </a:pPr>
            <a:r>
              <a:rPr lang="en-US" sz="1400" i="1">
                <a:solidFill>
                  <a:schemeClr val="bg1"/>
                </a:solidFill>
                <a:latin typeface="Aptos"/>
              </a:rPr>
              <a:t>Haryana has fewer orders compared to Kerala, yet its total purchase amount surpasses that of Kerala.</a:t>
            </a:r>
          </a:p>
          <a:p>
            <a:pPr marL="342900" indent="-342900">
              <a:buAutoNum type="arabicPeriod"/>
            </a:pPr>
            <a:r>
              <a:rPr lang="en-US" sz="1400" i="1">
                <a:solidFill>
                  <a:schemeClr val="bg1"/>
                </a:solidFill>
                <a:latin typeface="Aptos"/>
              </a:rPr>
              <a:t>Kerala's total purchase amount is significantly lower than Bihar and Gujarat.</a:t>
            </a:r>
          </a:p>
          <a:p>
            <a:endParaRPr lang="en-US" sz="2000" i="1">
              <a:solidFill>
                <a:schemeClr val="bg1"/>
              </a:solidFill>
              <a:latin typeface="system-ui"/>
            </a:endParaRPr>
          </a:p>
        </p:txBody>
      </p:sp>
    </p:spTree>
    <p:extLst>
      <p:ext uri="{BB962C8B-B14F-4D97-AF65-F5344CB8AC3E}">
        <p14:creationId xmlns:p14="http://schemas.microsoft.com/office/powerpoint/2010/main" val="3154810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CE8B7B0C-E4C2-A0CB-87B2-14BFF5F8A4A5}"/>
              </a:ext>
            </a:extLst>
          </p:cNvPr>
          <p:cNvPicPr>
            <a:picLocks noChangeAspect="1"/>
          </p:cNvPicPr>
          <p:nvPr/>
        </p:nvPicPr>
        <p:blipFill>
          <a:blip r:embed="rId2"/>
          <a:stretch>
            <a:fillRect/>
          </a:stretch>
        </p:blipFill>
        <p:spPr>
          <a:xfrm>
            <a:off x="4643868" y="132522"/>
            <a:ext cx="7387916" cy="6592957"/>
          </a:xfrm>
          <a:prstGeom prst="rect">
            <a:avLst/>
          </a:prstGeom>
        </p:spPr>
      </p:pic>
      <p:sp>
        <p:nvSpPr>
          <p:cNvPr id="6" name="TextBox 5">
            <a:extLst>
              <a:ext uri="{FF2B5EF4-FFF2-40B4-BE49-F238E27FC236}">
                <a16:creationId xmlns:a16="http://schemas.microsoft.com/office/drawing/2014/main" id="{A6265373-2D63-B631-1877-506595C38B23}"/>
              </a:ext>
            </a:extLst>
          </p:cNvPr>
          <p:cNvSpPr txBox="1"/>
          <p:nvPr/>
        </p:nvSpPr>
        <p:spPr>
          <a:xfrm>
            <a:off x="156886" y="139804"/>
            <a:ext cx="421353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800">
                <a:solidFill>
                  <a:schemeClr val="bg1"/>
                </a:solidFill>
              </a:rPr>
              <a:t> Total Orders By </a:t>
            </a:r>
            <a:r>
              <a:rPr lang="en-US" sz="2800">
                <a:solidFill>
                  <a:schemeClr val="bg1"/>
                </a:solidFill>
                <a:ea typeface="+mn-lt"/>
                <a:cs typeface="+mn-lt"/>
              </a:rPr>
              <a:t>Marital Status</a:t>
            </a:r>
            <a:endParaRPr lang="en-US" sz="2800">
              <a:solidFill>
                <a:schemeClr val="bg1"/>
              </a:solidFill>
            </a:endParaRPr>
          </a:p>
        </p:txBody>
      </p:sp>
      <p:sp>
        <p:nvSpPr>
          <p:cNvPr id="8" name="TextBox 7">
            <a:extLst>
              <a:ext uri="{FF2B5EF4-FFF2-40B4-BE49-F238E27FC236}">
                <a16:creationId xmlns:a16="http://schemas.microsoft.com/office/drawing/2014/main" id="{0C2BD295-2F8B-B933-92C9-1023EC3413BF}"/>
              </a:ext>
            </a:extLst>
          </p:cNvPr>
          <p:cNvSpPr txBox="1"/>
          <p:nvPr/>
        </p:nvSpPr>
        <p:spPr>
          <a:xfrm>
            <a:off x="366712" y="2271712"/>
            <a:ext cx="4010440" cy="2923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a:solidFill>
                  <a:schemeClr val="bg1"/>
                </a:solidFill>
                <a:latin typeface="system-ui"/>
              </a:rPr>
              <a:t>INSIGHTS :</a:t>
            </a:r>
            <a:endParaRPr lang="en-US" sz="2400" b="1">
              <a:solidFill>
                <a:schemeClr val="bg1"/>
              </a:solidFill>
            </a:endParaRPr>
          </a:p>
          <a:p>
            <a:endParaRPr lang="en-US" sz="2000" i="1">
              <a:solidFill>
                <a:schemeClr val="bg1"/>
              </a:solidFill>
              <a:latin typeface="system-ui"/>
            </a:endParaRPr>
          </a:p>
          <a:p>
            <a:r>
              <a:rPr lang="en-US" sz="2000" i="1">
                <a:solidFill>
                  <a:schemeClr val="bg1"/>
                </a:solidFill>
                <a:latin typeface="system-ui"/>
              </a:rPr>
              <a:t> </a:t>
            </a:r>
            <a:r>
              <a:rPr lang="en-US" sz="2000" i="1">
                <a:solidFill>
                  <a:schemeClr val="bg1"/>
                </a:solidFill>
                <a:latin typeface="Aptos"/>
              </a:rPr>
              <a:t>From the above graphs, we can see that most of the buyers are unmarried females. Additionally, both the number of orders and the purchasing power are higher for unmarried individuals compared to married individuals.</a:t>
            </a:r>
          </a:p>
        </p:txBody>
      </p:sp>
    </p:spTree>
    <p:extLst>
      <p:ext uri="{BB962C8B-B14F-4D97-AF65-F5344CB8AC3E}">
        <p14:creationId xmlns:p14="http://schemas.microsoft.com/office/powerpoint/2010/main" val="86944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ECF1DF98-6328-33BF-2C47-6BC958623387}"/>
              </a:ext>
            </a:extLst>
          </p:cNvPr>
          <p:cNvPicPr>
            <a:picLocks noChangeAspect="1"/>
          </p:cNvPicPr>
          <p:nvPr/>
        </p:nvPicPr>
        <p:blipFill>
          <a:blip r:embed="rId2"/>
          <a:stretch>
            <a:fillRect/>
          </a:stretch>
        </p:blipFill>
        <p:spPr>
          <a:xfrm>
            <a:off x="6092490" y="132522"/>
            <a:ext cx="5926322" cy="6592957"/>
          </a:xfrm>
          <a:prstGeom prst="rect">
            <a:avLst/>
          </a:prstGeom>
        </p:spPr>
      </p:pic>
      <p:sp>
        <p:nvSpPr>
          <p:cNvPr id="6" name="TextBox 5">
            <a:extLst>
              <a:ext uri="{FF2B5EF4-FFF2-40B4-BE49-F238E27FC236}">
                <a16:creationId xmlns:a16="http://schemas.microsoft.com/office/drawing/2014/main" id="{32859207-2F67-8841-0ED5-82A95BBF761F}"/>
              </a:ext>
            </a:extLst>
          </p:cNvPr>
          <p:cNvSpPr txBox="1"/>
          <p:nvPr/>
        </p:nvSpPr>
        <p:spPr>
          <a:xfrm>
            <a:off x="366712" y="283369"/>
            <a:ext cx="493308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800">
                <a:solidFill>
                  <a:schemeClr val="bg1"/>
                </a:solidFill>
              </a:rPr>
              <a:t>  </a:t>
            </a:r>
            <a:r>
              <a:rPr lang="en-US" sz="2800">
                <a:solidFill>
                  <a:schemeClr val="bg1"/>
                </a:solidFill>
                <a:ea typeface="+mn-lt"/>
                <a:cs typeface="+mn-lt"/>
              </a:rPr>
              <a:t>Total Orders By Top 10 Occupation</a:t>
            </a:r>
            <a:endParaRPr lang="en-US" sz="2800">
              <a:solidFill>
                <a:schemeClr val="bg1"/>
              </a:solidFill>
            </a:endParaRPr>
          </a:p>
        </p:txBody>
      </p:sp>
      <p:sp>
        <p:nvSpPr>
          <p:cNvPr id="8" name="TextBox 7">
            <a:extLst>
              <a:ext uri="{FF2B5EF4-FFF2-40B4-BE49-F238E27FC236}">
                <a16:creationId xmlns:a16="http://schemas.microsoft.com/office/drawing/2014/main" id="{F853B21A-1318-8FA0-718C-7BE03E485CDF}"/>
              </a:ext>
            </a:extLst>
          </p:cNvPr>
          <p:cNvSpPr txBox="1"/>
          <p:nvPr/>
        </p:nvSpPr>
        <p:spPr>
          <a:xfrm>
            <a:off x="366712" y="1719538"/>
            <a:ext cx="4939127" cy="46935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a:solidFill>
                  <a:schemeClr val="bg1"/>
                </a:solidFill>
                <a:latin typeface="system-ui"/>
              </a:rPr>
              <a:t>INSIGHTS :</a:t>
            </a:r>
            <a:endParaRPr lang="en-US" sz="2400" b="1">
              <a:solidFill>
                <a:schemeClr val="bg1"/>
              </a:solidFill>
            </a:endParaRPr>
          </a:p>
          <a:p>
            <a:endParaRPr lang="en-US" sz="900" i="1">
              <a:solidFill>
                <a:schemeClr val="bg1"/>
              </a:solidFill>
              <a:latin typeface="system-ui"/>
            </a:endParaRPr>
          </a:p>
          <a:p>
            <a:r>
              <a:rPr lang="en-US" sz="1400" i="1">
                <a:solidFill>
                  <a:schemeClr val="bg1"/>
                </a:solidFill>
                <a:latin typeface="Aptos"/>
              </a:rPr>
              <a:t>  From the above graphs, we can see that most of the buyers are from the following top 3 occupation fields:</a:t>
            </a:r>
          </a:p>
          <a:p>
            <a:endParaRPr lang="en-US" sz="1400" i="1">
              <a:solidFill>
                <a:schemeClr val="bg1"/>
              </a:solidFill>
              <a:latin typeface="Aptos"/>
            </a:endParaRPr>
          </a:p>
          <a:p>
            <a:pPr marL="742950" lvl="1" indent="-285750">
              <a:buFont typeface="Courier New"/>
              <a:buChar char="o"/>
            </a:pPr>
            <a:r>
              <a:rPr lang="en-US" sz="1400" i="1">
                <a:solidFill>
                  <a:schemeClr val="bg1"/>
                </a:solidFill>
                <a:latin typeface="Aptos"/>
              </a:rPr>
              <a:t>IT Sector</a:t>
            </a:r>
          </a:p>
          <a:p>
            <a:pPr marL="742950" lvl="1" indent="-285750">
              <a:buFont typeface="Courier New"/>
              <a:buChar char="o"/>
            </a:pPr>
            <a:r>
              <a:rPr lang="en-US" sz="1400" i="1">
                <a:solidFill>
                  <a:schemeClr val="bg1"/>
                </a:solidFill>
                <a:latin typeface="Aptos"/>
              </a:rPr>
              <a:t>Healthcare</a:t>
            </a:r>
          </a:p>
          <a:p>
            <a:pPr marL="742950" lvl="1" indent="-285750">
              <a:buFont typeface="Courier New"/>
              <a:buChar char="o"/>
            </a:pPr>
            <a:r>
              <a:rPr lang="en-US" sz="1400" i="1">
                <a:solidFill>
                  <a:schemeClr val="bg1"/>
                </a:solidFill>
                <a:latin typeface="Aptos"/>
              </a:rPr>
              <a:t>Aviation</a:t>
            </a:r>
          </a:p>
          <a:p>
            <a:pPr lvl="1"/>
            <a:endParaRPr lang="en-US" sz="1400" i="1">
              <a:solidFill>
                <a:schemeClr val="bg1"/>
              </a:solidFill>
              <a:latin typeface="Aptos"/>
            </a:endParaRPr>
          </a:p>
          <a:p>
            <a:r>
              <a:rPr lang="en-US" sz="1400" i="1">
                <a:solidFill>
                  <a:schemeClr val="bg1"/>
                </a:solidFill>
                <a:latin typeface="Aptos"/>
              </a:rPr>
              <a:t>These occupation fields also have the highest number of orders and purchasing power compared to other occupation fields. Additionally, there are certain differences within particular occupation fields where:</a:t>
            </a:r>
          </a:p>
          <a:p>
            <a:endParaRPr lang="en-US" sz="1400" i="1">
              <a:solidFill>
                <a:schemeClr val="bg1"/>
              </a:solidFill>
              <a:latin typeface="Aptos"/>
            </a:endParaRPr>
          </a:p>
          <a:p>
            <a:pPr marL="285750" indent="-285750">
              <a:buFont typeface="Arial"/>
              <a:buChar char="•"/>
            </a:pPr>
            <a:r>
              <a:rPr lang="en-US" sz="1400" i="1">
                <a:solidFill>
                  <a:schemeClr val="bg1"/>
                </a:solidFill>
                <a:latin typeface="Aptos"/>
              </a:rPr>
              <a:t>The number of orders is lower, but the total amount spent is higher. Conversely, the number of orders is higher, but the total amount spent is lower.</a:t>
            </a:r>
          </a:p>
          <a:p>
            <a:pPr marL="285750" indent="-285750">
              <a:buFont typeface="Arial"/>
              <a:buChar char="•"/>
            </a:pPr>
            <a:endParaRPr lang="en-US" sz="1400" i="1">
              <a:solidFill>
                <a:schemeClr val="bg1"/>
              </a:solidFill>
              <a:latin typeface="Aptos"/>
            </a:endParaRPr>
          </a:p>
          <a:p>
            <a:pPr marL="285750" indent="-285750">
              <a:buFont typeface="Arial"/>
              <a:buChar char="•"/>
            </a:pPr>
            <a:r>
              <a:rPr lang="en-US" sz="1400" i="1">
                <a:solidFill>
                  <a:schemeClr val="bg1"/>
                </a:solidFill>
                <a:latin typeface="Aptos"/>
              </a:rPr>
              <a:t>This indicates varying purchasing behaviors and spending capacities across different occupation fields.</a:t>
            </a:r>
          </a:p>
          <a:p>
            <a:endParaRPr lang="en-US" sz="1400" i="1">
              <a:solidFill>
                <a:schemeClr val="bg1"/>
              </a:solidFill>
              <a:latin typeface="Aptos"/>
            </a:endParaRPr>
          </a:p>
        </p:txBody>
      </p:sp>
    </p:spTree>
    <p:extLst>
      <p:ext uri="{BB962C8B-B14F-4D97-AF65-F5344CB8AC3E}">
        <p14:creationId xmlns:p14="http://schemas.microsoft.com/office/powerpoint/2010/main" val="3869270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188BE16E-766B-1E8C-0E2F-09DBB9170CB7}"/>
              </a:ext>
            </a:extLst>
          </p:cNvPr>
          <p:cNvPicPr>
            <a:picLocks noChangeAspect="1"/>
          </p:cNvPicPr>
          <p:nvPr/>
        </p:nvPicPr>
        <p:blipFill>
          <a:blip r:embed="rId2"/>
          <a:stretch>
            <a:fillRect/>
          </a:stretch>
        </p:blipFill>
        <p:spPr>
          <a:xfrm>
            <a:off x="5342558" y="128588"/>
            <a:ext cx="6631057" cy="6600825"/>
          </a:xfrm>
          <a:prstGeom prst="rect">
            <a:avLst/>
          </a:prstGeom>
        </p:spPr>
      </p:pic>
      <p:sp>
        <p:nvSpPr>
          <p:cNvPr id="6" name="TextBox 5">
            <a:extLst>
              <a:ext uri="{FF2B5EF4-FFF2-40B4-BE49-F238E27FC236}">
                <a16:creationId xmlns:a16="http://schemas.microsoft.com/office/drawing/2014/main" id="{C8CDFEAA-3313-7355-C706-2D4EAC428794}"/>
              </a:ext>
            </a:extLst>
          </p:cNvPr>
          <p:cNvSpPr txBox="1"/>
          <p:nvPr/>
        </p:nvSpPr>
        <p:spPr>
          <a:xfrm>
            <a:off x="366712" y="283369"/>
            <a:ext cx="416004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800">
                <a:solidFill>
                  <a:schemeClr val="bg1"/>
                </a:solidFill>
              </a:rPr>
              <a:t>  </a:t>
            </a:r>
            <a:r>
              <a:rPr lang="en-US" sz="2800">
                <a:solidFill>
                  <a:schemeClr val="bg1"/>
                </a:solidFill>
                <a:ea typeface="+mn-lt"/>
                <a:cs typeface="+mn-lt"/>
              </a:rPr>
              <a:t>Total Orders By Top 10 Category</a:t>
            </a:r>
            <a:endParaRPr lang="en-US" sz="2800">
              <a:solidFill>
                <a:schemeClr val="bg1"/>
              </a:solidFill>
            </a:endParaRPr>
          </a:p>
        </p:txBody>
      </p:sp>
      <p:sp>
        <p:nvSpPr>
          <p:cNvPr id="8" name="TextBox 7">
            <a:extLst>
              <a:ext uri="{FF2B5EF4-FFF2-40B4-BE49-F238E27FC236}">
                <a16:creationId xmlns:a16="http://schemas.microsoft.com/office/drawing/2014/main" id="{9633505A-F5BA-B71F-855A-0A511DA00BDE}"/>
              </a:ext>
            </a:extLst>
          </p:cNvPr>
          <p:cNvSpPr txBox="1"/>
          <p:nvPr/>
        </p:nvSpPr>
        <p:spPr>
          <a:xfrm>
            <a:off x="366712" y="1719538"/>
            <a:ext cx="4751388" cy="52322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a:solidFill>
                  <a:schemeClr val="bg1"/>
                </a:solidFill>
                <a:latin typeface="system-ui"/>
              </a:rPr>
              <a:t>INSIGHTS :</a:t>
            </a:r>
            <a:endParaRPr lang="en-US" sz="2000" b="1">
              <a:solidFill>
                <a:schemeClr val="bg1"/>
              </a:solidFill>
            </a:endParaRPr>
          </a:p>
          <a:p>
            <a:endParaRPr lang="en-US" sz="800" i="1">
              <a:solidFill>
                <a:schemeClr val="bg1"/>
              </a:solidFill>
              <a:latin typeface="system-ui"/>
            </a:endParaRPr>
          </a:p>
          <a:p>
            <a:r>
              <a:rPr lang="en-US" sz="1200" i="1">
                <a:solidFill>
                  <a:schemeClr val="bg1"/>
                </a:solidFill>
                <a:latin typeface="Aptos"/>
              </a:rPr>
              <a:t>  </a:t>
            </a:r>
            <a:r>
              <a:rPr lang="en-US" sz="1400" i="1">
                <a:solidFill>
                  <a:schemeClr val="bg1"/>
                </a:solidFill>
                <a:latin typeface="Aptos"/>
              </a:rPr>
              <a:t> From the graphs, we can see that most of the buyers are females, and they primarily order from the following top 3 product categories:</a:t>
            </a:r>
          </a:p>
          <a:p>
            <a:endParaRPr lang="en-US" sz="1400" i="1">
              <a:solidFill>
                <a:schemeClr val="bg1"/>
              </a:solidFill>
              <a:latin typeface="Aptos"/>
            </a:endParaRPr>
          </a:p>
          <a:p>
            <a:pPr marL="742950" lvl="1" indent="-285750">
              <a:buFont typeface="Courier New"/>
              <a:buChar char="o"/>
            </a:pPr>
            <a:r>
              <a:rPr lang="en-US" sz="1400" i="1">
                <a:solidFill>
                  <a:schemeClr val="bg1"/>
                </a:solidFill>
                <a:latin typeface="Aptos"/>
              </a:rPr>
              <a:t>Clothing &amp; Apparel</a:t>
            </a:r>
          </a:p>
          <a:p>
            <a:pPr marL="742950" lvl="1" indent="-285750">
              <a:buFont typeface="Courier New"/>
              <a:buChar char="o"/>
            </a:pPr>
            <a:r>
              <a:rPr lang="en-US" sz="1400" i="1">
                <a:solidFill>
                  <a:schemeClr val="bg1"/>
                </a:solidFill>
                <a:latin typeface="Aptos"/>
              </a:rPr>
              <a:t>Electronics &amp; Gadgets</a:t>
            </a:r>
          </a:p>
          <a:p>
            <a:pPr marL="742950" lvl="1" indent="-285750">
              <a:buFont typeface="Courier New"/>
              <a:buChar char="o"/>
            </a:pPr>
            <a:r>
              <a:rPr lang="en-US" sz="1400" i="1">
                <a:solidFill>
                  <a:schemeClr val="bg1"/>
                </a:solidFill>
                <a:latin typeface="Aptos"/>
              </a:rPr>
              <a:t>Food</a:t>
            </a:r>
          </a:p>
          <a:p>
            <a:endParaRPr lang="en-US" sz="1400" i="1">
              <a:solidFill>
                <a:schemeClr val="bg1"/>
              </a:solidFill>
              <a:latin typeface="Aptos"/>
            </a:endParaRPr>
          </a:p>
          <a:p>
            <a:r>
              <a:rPr lang="en-US" sz="1400" i="1">
                <a:solidFill>
                  <a:schemeClr val="bg1"/>
                </a:solidFill>
                <a:latin typeface="Aptos"/>
              </a:rPr>
              <a:t> However, the number of orders is highest in the following product categories:</a:t>
            </a:r>
          </a:p>
          <a:p>
            <a:endParaRPr lang="en-US" sz="1400" i="1">
              <a:solidFill>
                <a:schemeClr val="bg1"/>
              </a:solidFill>
              <a:latin typeface="Aptos"/>
            </a:endParaRPr>
          </a:p>
          <a:p>
            <a:pPr marL="742950" lvl="1" indent="-285750">
              <a:buFont typeface="Courier New"/>
              <a:buChar char="o"/>
            </a:pPr>
            <a:r>
              <a:rPr lang="en-US" sz="1400" i="1">
                <a:solidFill>
                  <a:schemeClr val="bg1"/>
                </a:solidFill>
                <a:latin typeface="Aptos"/>
              </a:rPr>
              <a:t>Clothing &amp; Apparel</a:t>
            </a:r>
          </a:p>
          <a:p>
            <a:pPr marL="742950" lvl="1" indent="-285750">
              <a:buFont typeface="Courier New"/>
              <a:buChar char="o"/>
            </a:pPr>
            <a:r>
              <a:rPr lang="en-US" sz="1400" i="1">
                <a:solidFill>
                  <a:schemeClr val="bg1"/>
                </a:solidFill>
                <a:latin typeface="Aptos"/>
              </a:rPr>
              <a:t>Food</a:t>
            </a:r>
          </a:p>
          <a:p>
            <a:pPr marL="742950" lvl="1" indent="-285750">
              <a:buFont typeface="Courier New"/>
              <a:buChar char="o"/>
            </a:pPr>
            <a:r>
              <a:rPr lang="en-US" sz="1400" i="1">
                <a:solidFill>
                  <a:schemeClr val="bg1"/>
                </a:solidFill>
                <a:latin typeface="Aptos"/>
              </a:rPr>
              <a:t>Electronics &amp; Gadgets</a:t>
            </a:r>
          </a:p>
          <a:p>
            <a:endParaRPr lang="en-US" sz="1400" i="1">
              <a:solidFill>
                <a:schemeClr val="bg1"/>
              </a:solidFill>
              <a:latin typeface="Aptos"/>
            </a:endParaRPr>
          </a:p>
          <a:p>
            <a:r>
              <a:rPr lang="en-US" sz="1400" i="1">
                <a:solidFill>
                  <a:schemeClr val="bg1"/>
                </a:solidFill>
                <a:latin typeface="Aptos"/>
              </a:rPr>
              <a:t> And the total amount spent is highest in the following product categories:</a:t>
            </a:r>
          </a:p>
          <a:p>
            <a:endParaRPr lang="en-US" sz="1400" i="1">
              <a:solidFill>
                <a:schemeClr val="bg1"/>
              </a:solidFill>
              <a:latin typeface="Aptos"/>
            </a:endParaRPr>
          </a:p>
          <a:p>
            <a:pPr marL="742950" lvl="1" indent="-285750">
              <a:buFont typeface="Courier New"/>
              <a:buChar char="o"/>
            </a:pPr>
            <a:r>
              <a:rPr lang="en-US" sz="1400" i="1">
                <a:solidFill>
                  <a:schemeClr val="bg1"/>
                </a:solidFill>
                <a:latin typeface="Aptos"/>
              </a:rPr>
              <a:t>Food</a:t>
            </a:r>
          </a:p>
          <a:p>
            <a:pPr marL="742950" lvl="1" indent="-285750">
              <a:buFont typeface="Courier New"/>
              <a:buChar char="o"/>
            </a:pPr>
            <a:r>
              <a:rPr lang="en-US" sz="1400" i="1">
                <a:solidFill>
                  <a:schemeClr val="bg1"/>
                </a:solidFill>
                <a:latin typeface="Aptos"/>
              </a:rPr>
              <a:t>Clothing &amp; Apparel</a:t>
            </a:r>
          </a:p>
          <a:p>
            <a:pPr marL="742950" lvl="1" indent="-285750">
              <a:buFont typeface="Courier New"/>
              <a:buChar char="o"/>
            </a:pPr>
            <a:r>
              <a:rPr lang="en-US" sz="1400" i="1">
                <a:solidFill>
                  <a:schemeClr val="bg1"/>
                </a:solidFill>
                <a:latin typeface="Aptos"/>
              </a:rPr>
              <a:t>Electronics &amp; Gadgets</a:t>
            </a:r>
          </a:p>
          <a:p>
            <a:endParaRPr lang="en-US" sz="1200" i="1">
              <a:solidFill>
                <a:schemeClr val="bg1"/>
              </a:solidFill>
              <a:latin typeface="Aptos"/>
            </a:endParaRPr>
          </a:p>
        </p:txBody>
      </p:sp>
    </p:spTree>
    <p:extLst>
      <p:ext uri="{BB962C8B-B14F-4D97-AF65-F5344CB8AC3E}">
        <p14:creationId xmlns:p14="http://schemas.microsoft.com/office/powerpoint/2010/main" val="841208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rectangular object with black text&#10;&#10;Description automatically generated">
            <a:extLst>
              <a:ext uri="{FF2B5EF4-FFF2-40B4-BE49-F238E27FC236}">
                <a16:creationId xmlns:a16="http://schemas.microsoft.com/office/drawing/2014/main" id="{F8184447-5AFD-B3F3-12E0-FCAD0E1E034B}"/>
              </a:ext>
            </a:extLst>
          </p:cNvPr>
          <p:cNvPicPr>
            <a:picLocks noChangeAspect="1"/>
          </p:cNvPicPr>
          <p:nvPr/>
        </p:nvPicPr>
        <p:blipFill>
          <a:blip r:embed="rId2"/>
          <a:stretch>
            <a:fillRect/>
          </a:stretch>
        </p:blipFill>
        <p:spPr>
          <a:xfrm>
            <a:off x="244268" y="1709392"/>
            <a:ext cx="11692421" cy="1407214"/>
          </a:xfrm>
          <a:prstGeom prst="rect">
            <a:avLst/>
          </a:prstGeom>
        </p:spPr>
      </p:pic>
      <p:sp>
        <p:nvSpPr>
          <p:cNvPr id="5" name="TextBox 4">
            <a:extLst>
              <a:ext uri="{FF2B5EF4-FFF2-40B4-BE49-F238E27FC236}">
                <a16:creationId xmlns:a16="http://schemas.microsoft.com/office/drawing/2014/main" id="{C31B15D1-6AFE-FC08-6D25-AD9501B26A78}"/>
              </a:ext>
            </a:extLst>
          </p:cNvPr>
          <p:cNvSpPr txBox="1"/>
          <p:nvPr/>
        </p:nvSpPr>
        <p:spPr>
          <a:xfrm>
            <a:off x="1886227" y="3542748"/>
            <a:ext cx="84085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Creating new Column for </a:t>
            </a:r>
            <a:r>
              <a:rPr lang="en-US">
                <a:solidFill>
                  <a:schemeClr val="bg1"/>
                </a:solidFill>
                <a:ea typeface="+mn-lt"/>
                <a:cs typeface="+mn-lt"/>
              </a:rPr>
              <a:t>"Average Order Value (AOV)" using python in our dataset</a:t>
            </a:r>
            <a:endParaRPr lang="en-US">
              <a:solidFill>
                <a:schemeClr val="bg1"/>
              </a:solidFill>
            </a:endParaRPr>
          </a:p>
        </p:txBody>
      </p:sp>
    </p:spTree>
    <p:extLst>
      <p:ext uri="{BB962C8B-B14F-4D97-AF65-F5344CB8AC3E}">
        <p14:creationId xmlns:p14="http://schemas.microsoft.com/office/powerpoint/2010/main" val="4109950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92CA-97F7-5153-8334-BA6B4DEABD74}"/>
              </a:ext>
            </a:extLst>
          </p:cNvPr>
          <p:cNvSpPr>
            <a:spLocks noGrp="1"/>
          </p:cNvSpPr>
          <p:nvPr>
            <p:ph type="title"/>
          </p:nvPr>
        </p:nvSpPr>
        <p:spPr>
          <a:xfrm>
            <a:off x="3981450" y="-3969"/>
            <a:ext cx="4241007" cy="706439"/>
          </a:xfrm>
        </p:spPr>
        <p:txBody>
          <a:bodyPr>
            <a:normAutofit fontScale="90000"/>
          </a:bodyPr>
          <a:lstStyle/>
          <a:p>
            <a:pPr marL="685800" indent="-685800" algn="ctr">
              <a:buFont typeface="Wingdings"/>
              <a:buChar char="v"/>
            </a:pPr>
            <a:r>
              <a:rPr lang="en-US" sz="4800" b="1">
                <a:solidFill>
                  <a:schemeClr val="bg1"/>
                </a:solidFill>
                <a:ea typeface="+mj-lt"/>
                <a:cs typeface="+mj-lt"/>
              </a:rPr>
              <a:t>Introduction</a:t>
            </a:r>
            <a:endParaRPr lang="en-US" sz="4800" b="1">
              <a:solidFill>
                <a:schemeClr val="bg1"/>
              </a:solidFill>
            </a:endParaRPr>
          </a:p>
        </p:txBody>
      </p:sp>
      <p:sp>
        <p:nvSpPr>
          <p:cNvPr id="3" name="Content Placeholder 2">
            <a:extLst>
              <a:ext uri="{FF2B5EF4-FFF2-40B4-BE49-F238E27FC236}">
                <a16:creationId xmlns:a16="http://schemas.microsoft.com/office/drawing/2014/main" id="{C3A84132-FC51-1D49-1DF0-8B3CEF6E49BC}"/>
              </a:ext>
            </a:extLst>
          </p:cNvPr>
          <p:cNvSpPr>
            <a:spLocks noGrp="1"/>
          </p:cNvSpPr>
          <p:nvPr>
            <p:ph idx="1"/>
          </p:nvPr>
        </p:nvSpPr>
        <p:spPr>
          <a:xfrm>
            <a:off x="838200" y="920750"/>
            <a:ext cx="10503694" cy="5601493"/>
          </a:xfrm>
        </p:spPr>
        <p:txBody>
          <a:bodyPr vert="horz" lIns="91440" tIns="45720" rIns="91440" bIns="45720" rtlCol="0" anchor="t">
            <a:noAutofit/>
          </a:bodyPr>
          <a:lstStyle/>
          <a:p>
            <a:pPr marL="342900" indent="-342900">
              <a:buFont typeface="Wingdings" panose="020B0604020202020204" pitchFamily="34" charset="0"/>
              <a:buChar char="q"/>
            </a:pPr>
            <a:r>
              <a:rPr lang="en-US" sz="2400" b="1">
                <a:solidFill>
                  <a:schemeClr val="bg1"/>
                </a:solidFill>
              </a:rPr>
              <a:t>Objective :</a:t>
            </a:r>
            <a:endParaRPr lang="en-US" sz="2400">
              <a:solidFill>
                <a:schemeClr val="bg1"/>
              </a:solidFill>
            </a:endParaRPr>
          </a:p>
          <a:p>
            <a:pPr marL="0" indent="0">
              <a:buNone/>
            </a:pPr>
            <a:endParaRPr lang="en-US" sz="1000" b="1">
              <a:solidFill>
                <a:schemeClr val="bg1"/>
              </a:solidFill>
              <a:ea typeface="+mn-lt"/>
              <a:cs typeface="+mn-lt"/>
            </a:endParaRPr>
          </a:p>
          <a:p>
            <a:pPr marL="0" indent="0">
              <a:buNone/>
            </a:pPr>
            <a:r>
              <a:rPr lang="en-US" sz="2000">
                <a:solidFill>
                  <a:schemeClr val="bg1"/>
                </a:solidFill>
                <a:ea typeface="+mn-lt"/>
                <a:cs typeface="+mn-lt"/>
              </a:rPr>
              <a:t>  </a:t>
            </a:r>
            <a:r>
              <a:rPr lang="en-US" sz="1800">
                <a:solidFill>
                  <a:schemeClr val="bg1"/>
                </a:solidFill>
                <a:ea typeface="+mn-lt"/>
                <a:cs typeface="+mn-lt"/>
              </a:rPr>
              <a:t>The objective of this project is to conduct an in-depth analysis of Diwali sales data to uncover key insights into consumer behavior, regional trends, and product preferences during this festive period.</a:t>
            </a:r>
            <a:endParaRPr lang="en-US" sz="1800">
              <a:solidFill>
                <a:schemeClr val="bg1"/>
              </a:solidFill>
            </a:endParaRPr>
          </a:p>
          <a:p>
            <a:pPr>
              <a:buNone/>
            </a:pPr>
            <a:endParaRPr lang="en-US" sz="2000">
              <a:solidFill>
                <a:schemeClr val="bg1"/>
              </a:solidFill>
              <a:latin typeface="Aptos"/>
              <a:cs typeface="Segoe UI"/>
            </a:endParaRPr>
          </a:p>
          <a:p>
            <a:pPr marL="342900" indent="-342900">
              <a:buFont typeface="Wingdings" panose="020B0604020202020204" pitchFamily="34" charset="0"/>
              <a:buChar char="q"/>
            </a:pPr>
            <a:r>
              <a:rPr lang="en-US" sz="2400" b="1">
                <a:solidFill>
                  <a:schemeClr val="bg1"/>
                </a:solidFill>
                <a:latin typeface="Aptos"/>
                <a:cs typeface="Segoe UI"/>
              </a:rPr>
              <a:t>Importance :</a:t>
            </a:r>
          </a:p>
          <a:p>
            <a:pPr marL="0" indent="0">
              <a:buNone/>
            </a:pPr>
            <a:endParaRPr lang="en-US" sz="1000" b="1">
              <a:solidFill>
                <a:schemeClr val="bg1"/>
              </a:solidFill>
              <a:ea typeface="+mn-lt"/>
              <a:cs typeface="Segoe UI"/>
            </a:endParaRPr>
          </a:p>
          <a:p>
            <a:pPr marL="0" indent="0">
              <a:buNone/>
            </a:pPr>
            <a:r>
              <a:rPr lang="en-US" sz="2000">
                <a:solidFill>
                  <a:schemeClr val="bg1"/>
                </a:solidFill>
                <a:ea typeface="+mn-lt"/>
                <a:cs typeface="+mn-lt"/>
              </a:rPr>
              <a:t>  </a:t>
            </a:r>
            <a:r>
              <a:rPr lang="en-US" sz="1800">
                <a:solidFill>
                  <a:schemeClr val="bg1"/>
                </a:solidFill>
                <a:ea typeface="+mn-lt"/>
                <a:cs typeface="+mn-lt"/>
              </a:rPr>
              <a:t>Diwali, the festival of lights, marks a significant period of increased consumer spending across various product categories. Understanding the dynamics of consumer behavior during this festive season is crucial for businesses to optimize their marketing strategies and offerings.</a:t>
            </a:r>
          </a:p>
          <a:p>
            <a:pPr marL="0" indent="0">
              <a:buNone/>
            </a:pPr>
            <a:endParaRPr lang="en-US" sz="2000">
              <a:solidFill>
                <a:schemeClr val="bg1"/>
              </a:solidFill>
            </a:endParaRPr>
          </a:p>
          <a:p>
            <a:pPr marL="342900" indent="-342900">
              <a:buFont typeface="Wingdings" panose="020B0604020202020204" pitchFamily="34" charset="0"/>
              <a:buChar char="q"/>
            </a:pPr>
            <a:r>
              <a:rPr lang="en-US" sz="2400" b="1">
                <a:solidFill>
                  <a:schemeClr val="bg1"/>
                </a:solidFill>
              </a:rPr>
              <a:t>Dataset Overview :</a:t>
            </a:r>
          </a:p>
          <a:p>
            <a:pPr marL="0" indent="0">
              <a:buNone/>
            </a:pPr>
            <a:endParaRPr lang="en-US" sz="1000" b="1">
              <a:solidFill>
                <a:schemeClr val="bg1"/>
              </a:solidFill>
              <a:ea typeface="+mn-lt"/>
              <a:cs typeface="+mn-lt"/>
            </a:endParaRPr>
          </a:p>
          <a:p>
            <a:pPr lvl="1">
              <a:buFont typeface="Courier New"/>
              <a:buChar char="o"/>
            </a:pPr>
            <a:r>
              <a:rPr lang="en-US" sz="2000" b="1">
                <a:solidFill>
                  <a:schemeClr val="bg1"/>
                </a:solidFill>
                <a:ea typeface="+mn-lt"/>
                <a:cs typeface="+mn-lt"/>
              </a:rPr>
              <a:t>  </a:t>
            </a:r>
            <a:r>
              <a:rPr lang="en-US" sz="1800" b="1">
                <a:solidFill>
                  <a:schemeClr val="bg1"/>
                </a:solidFill>
                <a:ea typeface="+mn-lt"/>
                <a:cs typeface="+mn-lt"/>
              </a:rPr>
              <a:t>Dataset:</a:t>
            </a:r>
            <a:r>
              <a:rPr lang="en-US" sz="1800">
                <a:solidFill>
                  <a:schemeClr val="bg1"/>
                </a:solidFill>
                <a:ea typeface="+mn-lt"/>
                <a:cs typeface="+mn-lt"/>
              </a:rPr>
              <a:t> Diwali_Sales_Data.csv</a:t>
            </a:r>
            <a:endParaRPr lang="en-US" sz="1800">
              <a:solidFill>
                <a:schemeClr val="bg1"/>
              </a:solidFill>
            </a:endParaRPr>
          </a:p>
          <a:p>
            <a:pPr lvl="1">
              <a:buFont typeface="Courier New"/>
              <a:buChar char="o"/>
            </a:pPr>
            <a:r>
              <a:rPr lang="en-US" sz="1800" b="1">
                <a:solidFill>
                  <a:schemeClr val="bg1"/>
                </a:solidFill>
                <a:ea typeface="+mn-lt"/>
                <a:cs typeface="+mn-lt"/>
              </a:rPr>
              <a:t>  Source:</a:t>
            </a:r>
            <a:r>
              <a:rPr lang="en-US" sz="1800">
                <a:solidFill>
                  <a:schemeClr val="bg1"/>
                </a:solidFill>
                <a:ea typeface="+mn-lt"/>
                <a:cs typeface="+mn-lt"/>
              </a:rPr>
              <a:t> </a:t>
            </a:r>
            <a:r>
              <a:rPr lang="en-US" sz="1800">
                <a:solidFill>
                  <a:schemeClr val="bg1"/>
                </a:solidFill>
                <a:ea typeface="+mn-lt"/>
                <a:cs typeface="+mn-lt"/>
                <a:hlinkClick r:id="rId2">
                  <a:extLst>
                    <a:ext uri="{A12FA001-AC4F-418D-AE19-62706E023703}">
                      <ahyp:hlinkClr xmlns:ahyp="http://schemas.microsoft.com/office/drawing/2018/hyperlinkcolor" val="tx"/>
                    </a:ext>
                  </a:extLst>
                </a:hlinkClick>
              </a:rPr>
              <a:t>GitHub Link</a:t>
            </a:r>
            <a:endParaRPr lang="en-US" sz="1800">
              <a:solidFill>
                <a:schemeClr val="bg1"/>
              </a:solidFill>
              <a:hlinkClick r:id="" action="ppaction://noaction">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823905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graph&#10;&#10;Description automatically generated">
            <a:extLst>
              <a:ext uri="{FF2B5EF4-FFF2-40B4-BE49-F238E27FC236}">
                <a16:creationId xmlns:a16="http://schemas.microsoft.com/office/drawing/2014/main" id="{93B2792E-3A80-63C5-4C38-7B4CDCD5DBB6}"/>
              </a:ext>
            </a:extLst>
          </p:cNvPr>
          <p:cNvPicPr>
            <a:picLocks noChangeAspect="1"/>
          </p:cNvPicPr>
          <p:nvPr/>
        </p:nvPicPr>
        <p:blipFill>
          <a:blip r:embed="rId2"/>
          <a:stretch>
            <a:fillRect/>
          </a:stretch>
        </p:blipFill>
        <p:spPr>
          <a:xfrm>
            <a:off x="2188333" y="381966"/>
            <a:ext cx="7815332" cy="4536937"/>
          </a:xfrm>
          <a:prstGeom prst="rect">
            <a:avLst/>
          </a:prstGeom>
        </p:spPr>
      </p:pic>
      <p:sp>
        <p:nvSpPr>
          <p:cNvPr id="5" name="TextBox 4">
            <a:extLst>
              <a:ext uri="{FF2B5EF4-FFF2-40B4-BE49-F238E27FC236}">
                <a16:creationId xmlns:a16="http://schemas.microsoft.com/office/drawing/2014/main" id="{97901AA6-09C8-8A06-5B67-21C3B908898B}"/>
              </a:ext>
            </a:extLst>
          </p:cNvPr>
          <p:cNvSpPr txBox="1"/>
          <p:nvPr/>
        </p:nvSpPr>
        <p:spPr>
          <a:xfrm>
            <a:off x="1797878" y="5221356"/>
            <a:ext cx="860728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ea typeface="+mn-lt"/>
                <a:cs typeface="+mn-lt"/>
              </a:rPr>
              <a:t>Compare the Average Order Value (AOV) across different product categories.</a:t>
            </a:r>
            <a:endParaRPr lang="en-US">
              <a:solidFill>
                <a:schemeClr val="bg1"/>
              </a:solidFill>
              <a:ea typeface="+mn-lt"/>
              <a:cs typeface="+mn-lt"/>
            </a:endParaRPr>
          </a:p>
        </p:txBody>
      </p:sp>
    </p:spTree>
    <p:extLst>
      <p:ext uri="{BB962C8B-B14F-4D97-AF65-F5344CB8AC3E}">
        <p14:creationId xmlns:p14="http://schemas.microsoft.com/office/powerpoint/2010/main" val="4106988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B627B-B572-4C10-75DB-896BF44E8B99}"/>
              </a:ext>
            </a:extLst>
          </p:cNvPr>
          <p:cNvSpPr>
            <a:spLocks noGrp="1"/>
          </p:cNvSpPr>
          <p:nvPr>
            <p:ph type="title"/>
          </p:nvPr>
        </p:nvSpPr>
        <p:spPr/>
        <p:txBody>
          <a:bodyPr/>
          <a:lstStyle/>
          <a:p>
            <a:pPr marL="571500" indent="-571500" algn="ctr">
              <a:buFont typeface="Wingdings"/>
              <a:buChar char="v"/>
            </a:pPr>
            <a:r>
              <a:rPr lang="en-US">
                <a:solidFill>
                  <a:schemeClr val="bg1"/>
                </a:solidFill>
              </a:rPr>
              <a:t>  Conclusion </a:t>
            </a:r>
          </a:p>
        </p:txBody>
      </p:sp>
      <p:sp>
        <p:nvSpPr>
          <p:cNvPr id="3" name="Content Placeholder 2">
            <a:extLst>
              <a:ext uri="{FF2B5EF4-FFF2-40B4-BE49-F238E27FC236}">
                <a16:creationId xmlns:a16="http://schemas.microsoft.com/office/drawing/2014/main" id="{18BFBA4A-A1BE-2FD3-D196-4B5851FB96C0}"/>
              </a:ext>
            </a:extLst>
          </p:cNvPr>
          <p:cNvSpPr>
            <a:spLocks noGrp="1"/>
          </p:cNvSpPr>
          <p:nvPr>
            <p:ph idx="1"/>
          </p:nvPr>
        </p:nvSpPr>
        <p:spPr>
          <a:xfrm>
            <a:off x="838200" y="1715190"/>
            <a:ext cx="10880035" cy="4782033"/>
          </a:xfrm>
        </p:spPr>
        <p:txBody>
          <a:bodyPr vert="horz" lIns="91440" tIns="45720" rIns="91440" bIns="45720" rtlCol="0" anchor="t">
            <a:noAutofit/>
          </a:bodyPr>
          <a:lstStyle/>
          <a:p>
            <a:pPr marL="457200" indent="-457200">
              <a:buAutoNum type="arabicParenR"/>
            </a:pPr>
            <a:r>
              <a:rPr lang="en-US" sz="2000" b="1">
                <a:solidFill>
                  <a:schemeClr val="bg1"/>
                </a:solidFill>
                <a:ea typeface="+mn-lt"/>
                <a:cs typeface="+mn-lt"/>
              </a:rPr>
              <a:t>Gender Analysis:</a:t>
            </a:r>
            <a:endParaRPr lang="en-US" sz="2000" b="1">
              <a:solidFill>
                <a:schemeClr val="bg1"/>
              </a:solidFill>
            </a:endParaRPr>
          </a:p>
          <a:p>
            <a:pPr lvl="1">
              <a:buFont typeface="Courier New" panose="020B0604020202020204" pitchFamily="34" charset="0"/>
              <a:buChar char="o"/>
            </a:pPr>
            <a:r>
              <a:rPr lang="en-US" sz="1800">
                <a:solidFill>
                  <a:schemeClr val="bg1"/>
                </a:solidFill>
                <a:ea typeface="+mn-lt"/>
                <a:cs typeface="+mn-lt"/>
              </a:rPr>
              <a:t>Females dominate as buyers, with higher numbers of orders and greater purchasing power compared to males.</a:t>
            </a:r>
            <a:endParaRPr lang="en-US" sz="1800">
              <a:solidFill>
                <a:schemeClr val="bg1"/>
              </a:solidFill>
            </a:endParaRPr>
          </a:p>
          <a:p>
            <a:pPr marL="457200" lvl="1" indent="0">
              <a:buNone/>
            </a:pPr>
            <a:endParaRPr lang="en-US" sz="1800">
              <a:solidFill>
                <a:schemeClr val="bg1"/>
              </a:solidFill>
              <a:ea typeface="+mn-lt"/>
              <a:cs typeface="+mn-lt"/>
            </a:endParaRPr>
          </a:p>
          <a:p>
            <a:pPr>
              <a:buAutoNum type="arabicParenR"/>
            </a:pPr>
            <a:r>
              <a:rPr lang="en-US" sz="2000" b="1">
                <a:solidFill>
                  <a:schemeClr val="bg1"/>
                </a:solidFill>
                <a:ea typeface="+mn-lt"/>
                <a:cs typeface="+mn-lt"/>
              </a:rPr>
              <a:t>    Age Group Analysis:</a:t>
            </a:r>
            <a:endParaRPr lang="en-US" sz="2000" b="1">
              <a:solidFill>
                <a:schemeClr val="bg1"/>
              </a:solidFill>
            </a:endParaRPr>
          </a:p>
          <a:p>
            <a:pPr lvl="1">
              <a:buFont typeface="Courier New" panose="020B0604020202020204" pitchFamily="34" charset="0"/>
              <a:buChar char="o"/>
            </a:pPr>
            <a:r>
              <a:rPr lang="en-US" sz="1800">
                <a:solidFill>
                  <a:schemeClr val="bg1"/>
                </a:solidFill>
                <a:ea typeface="+mn-lt"/>
                <a:cs typeface="+mn-lt"/>
              </a:rPr>
              <a:t>The age group of 26-35 years shows the highest number of orders and significant purchasing power, indicating strong consumer activity during Diwali.</a:t>
            </a:r>
            <a:endParaRPr lang="en-US" sz="1800">
              <a:solidFill>
                <a:schemeClr val="bg1"/>
              </a:solidFill>
            </a:endParaRPr>
          </a:p>
          <a:p>
            <a:pPr marL="457200" lvl="1" indent="0">
              <a:buNone/>
            </a:pPr>
            <a:endParaRPr lang="en-US" sz="1800">
              <a:solidFill>
                <a:schemeClr val="bg1"/>
              </a:solidFill>
              <a:ea typeface="+mn-lt"/>
              <a:cs typeface="+mn-lt"/>
            </a:endParaRPr>
          </a:p>
          <a:p>
            <a:pPr>
              <a:buAutoNum type="arabicParenR"/>
            </a:pPr>
            <a:r>
              <a:rPr lang="en-US" sz="2000" b="1">
                <a:solidFill>
                  <a:schemeClr val="bg1"/>
                </a:solidFill>
                <a:ea typeface="+mn-lt"/>
                <a:cs typeface="+mn-lt"/>
              </a:rPr>
              <a:t>   State-wise Analysis:</a:t>
            </a:r>
            <a:endParaRPr lang="en-US" sz="2000" b="1">
              <a:solidFill>
                <a:schemeClr val="bg1"/>
              </a:solidFill>
            </a:endParaRPr>
          </a:p>
          <a:p>
            <a:pPr lvl="1">
              <a:buFont typeface="Courier New" panose="020B0604020202020204" pitchFamily="34" charset="0"/>
              <a:buChar char="o"/>
            </a:pPr>
            <a:r>
              <a:rPr lang="en-US" sz="1800">
                <a:solidFill>
                  <a:schemeClr val="bg1"/>
                </a:solidFill>
                <a:ea typeface="+mn-lt"/>
                <a:cs typeface="+mn-lt"/>
              </a:rPr>
              <a:t>Uttar Pradesh, Maharashtra, and Karnataka are the top states in terms of both number of orders and total purchase amounts.</a:t>
            </a:r>
            <a:endParaRPr lang="en-US" sz="1800">
              <a:solidFill>
                <a:schemeClr val="bg1"/>
              </a:solidFill>
            </a:endParaRPr>
          </a:p>
          <a:p>
            <a:pPr lvl="1">
              <a:buFont typeface="Courier New" panose="020B0604020202020204" pitchFamily="34" charset="0"/>
              <a:buChar char="o"/>
            </a:pPr>
            <a:r>
              <a:rPr lang="en-US" sz="1800">
                <a:solidFill>
                  <a:schemeClr val="bg1"/>
                </a:solidFill>
                <a:ea typeface="+mn-lt"/>
                <a:cs typeface="+mn-lt"/>
              </a:rPr>
              <a:t>Notable exceptions include Haryana, which despite fewer orders, exhibits higher total purchase amounts compared to Kerala.</a:t>
            </a:r>
            <a:endParaRPr lang="en-US" sz="1800">
              <a:solidFill>
                <a:schemeClr val="bg1"/>
              </a:solidFill>
            </a:endParaRPr>
          </a:p>
          <a:p>
            <a:pPr marL="457200" lvl="1" indent="0">
              <a:buNone/>
            </a:pPr>
            <a:endParaRPr lang="en-US" sz="1800">
              <a:solidFill>
                <a:schemeClr val="bg1"/>
              </a:solidFill>
              <a:ea typeface="+mn-lt"/>
              <a:cs typeface="+mn-lt"/>
            </a:endParaRPr>
          </a:p>
          <a:p>
            <a:pPr>
              <a:buAutoNum type="arabicParenR"/>
            </a:pPr>
            <a:endParaRPr lang="en-US" sz="1600">
              <a:solidFill>
                <a:schemeClr val="bg1"/>
              </a:solidFill>
            </a:endParaRPr>
          </a:p>
        </p:txBody>
      </p:sp>
    </p:spTree>
    <p:extLst>
      <p:ext uri="{BB962C8B-B14F-4D97-AF65-F5344CB8AC3E}">
        <p14:creationId xmlns:p14="http://schemas.microsoft.com/office/powerpoint/2010/main" val="2478600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27EACEE-C24A-12E8-C32E-4CA50B2FAD11}"/>
              </a:ext>
            </a:extLst>
          </p:cNvPr>
          <p:cNvSpPr>
            <a:spLocks noGrp="1"/>
          </p:cNvSpPr>
          <p:nvPr>
            <p:ph type="title"/>
          </p:nvPr>
        </p:nvSpPr>
        <p:spPr>
          <a:xfrm>
            <a:off x="838200" y="365125"/>
            <a:ext cx="10515600" cy="1325563"/>
          </a:xfrm>
        </p:spPr>
        <p:txBody>
          <a:bodyPr/>
          <a:lstStyle/>
          <a:p>
            <a:pPr marL="571500" indent="-571500" algn="ctr">
              <a:buFont typeface="Wingdings"/>
              <a:buChar char="v"/>
            </a:pPr>
            <a:r>
              <a:rPr lang="en-US">
                <a:solidFill>
                  <a:schemeClr val="bg1"/>
                </a:solidFill>
              </a:rPr>
              <a:t>  Conclusion </a:t>
            </a:r>
          </a:p>
        </p:txBody>
      </p:sp>
      <p:sp>
        <p:nvSpPr>
          <p:cNvPr id="7" name="Content Placeholder 2">
            <a:extLst>
              <a:ext uri="{FF2B5EF4-FFF2-40B4-BE49-F238E27FC236}">
                <a16:creationId xmlns:a16="http://schemas.microsoft.com/office/drawing/2014/main" id="{82DBE745-4CBE-CA6B-5B86-969EA5A5C7D2}"/>
              </a:ext>
            </a:extLst>
          </p:cNvPr>
          <p:cNvSpPr>
            <a:spLocks noGrp="1"/>
          </p:cNvSpPr>
          <p:nvPr>
            <p:ph idx="1"/>
          </p:nvPr>
        </p:nvSpPr>
        <p:spPr>
          <a:xfrm>
            <a:off x="838200" y="1825625"/>
            <a:ext cx="10946295" cy="4782033"/>
          </a:xfrm>
        </p:spPr>
        <p:txBody>
          <a:bodyPr vert="horz" lIns="91440" tIns="45720" rIns="91440" bIns="45720" rtlCol="0" anchor="t">
            <a:noAutofit/>
          </a:bodyPr>
          <a:lstStyle/>
          <a:p>
            <a:pPr marL="0" indent="0">
              <a:buNone/>
            </a:pPr>
            <a:r>
              <a:rPr lang="en-US" sz="2000" b="1">
                <a:solidFill>
                  <a:schemeClr val="bg1"/>
                </a:solidFill>
                <a:latin typeface="Aptos"/>
                <a:ea typeface="+mn-lt"/>
                <a:cs typeface="Arial"/>
              </a:rPr>
              <a:t>4)   Marital Status Analysis:</a:t>
            </a:r>
            <a:endParaRPr lang="en-US" sz="2000">
              <a:solidFill>
                <a:schemeClr val="bg1"/>
              </a:solidFill>
              <a:latin typeface="Aptos"/>
              <a:cs typeface="Arial"/>
            </a:endParaRPr>
          </a:p>
          <a:p>
            <a:pPr marL="971550" lvl="1" indent="-285750">
              <a:buFont typeface="Courier New,monospace"/>
              <a:buChar char="o"/>
            </a:pPr>
            <a:r>
              <a:rPr lang="en-US" sz="1800">
                <a:solidFill>
                  <a:schemeClr val="bg1"/>
                </a:solidFill>
                <a:latin typeface="Aptos"/>
                <a:ea typeface="+mn-lt"/>
                <a:cs typeface="Arial"/>
              </a:rPr>
              <a:t>Unmarried individuals, especially females, account for the majority of buyers, with higher orders and purchasing power than married individuals.</a:t>
            </a:r>
            <a:endParaRPr lang="en-US" sz="1800">
              <a:solidFill>
                <a:schemeClr val="bg1"/>
              </a:solidFill>
              <a:latin typeface="Aptos"/>
              <a:cs typeface="Arial"/>
            </a:endParaRPr>
          </a:p>
          <a:p>
            <a:pPr marL="457200" lvl="1" indent="0">
              <a:buNone/>
            </a:pPr>
            <a:endParaRPr lang="en-US" sz="1800">
              <a:solidFill>
                <a:srgbClr val="000000"/>
              </a:solidFill>
              <a:latin typeface="Aptos"/>
              <a:ea typeface="+mn-lt"/>
              <a:cs typeface="Arial"/>
            </a:endParaRPr>
          </a:p>
          <a:p>
            <a:pPr marL="0" indent="0">
              <a:buNone/>
            </a:pPr>
            <a:r>
              <a:rPr lang="en-US" sz="2000" b="1">
                <a:solidFill>
                  <a:schemeClr val="bg1"/>
                </a:solidFill>
                <a:latin typeface="Aptos"/>
                <a:ea typeface="+mn-lt"/>
                <a:cs typeface="Arial"/>
              </a:rPr>
              <a:t>5)   Occupation Analysis:</a:t>
            </a:r>
            <a:endParaRPr lang="en-US" sz="2000">
              <a:solidFill>
                <a:schemeClr val="bg1"/>
              </a:solidFill>
              <a:latin typeface="Aptos"/>
              <a:cs typeface="Arial"/>
            </a:endParaRPr>
          </a:p>
          <a:p>
            <a:pPr marL="971550" lvl="1" indent="-285750">
              <a:buFont typeface="Courier New,monospace"/>
              <a:buChar char="o"/>
            </a:pPr>
            <a:r>
              <a:rPr lang="en-US" sz="1800">
                <a:solidFill>
                  <a:schemeClr val="bg1"/>
                </a:solidFill>
                <a:latin typeface="Aptos"/>
                <a:ea typeface="+mn-lt"/>
                <a:cs typeface="Arial"/>
              </a:rPr>
              <a:t>The IT sector, Healthcare, and Aviation are the primary occupation fields with the highest number of orders and significant purchasing power.</a:t>
            </a:r>
            <a:endParaRPr lang="en-US" sz="1800">
              <a:solidFill>
                <a:schemeClr val="bg1"/>
              </a:solidFill>
              <a:latin typeface="Aptos"/>
              <a:cs typeface="Arial"/>
            </a:endParaRPr>
          </a:p>
          <a:p>
            <a:pPr marL="971550" lvl="1" indent="-285750">
              <a:buFont typeface="Courier New,monospace"/>
              <a:buChar char="o"/>
            </a:pPr>
            <a:r>
              <a:rPr lang="en-US" sz="1800">
                <a:solidFill>
                  <a:schemeClr val="bg1"/>
                </a:solidFill>
                <a:latin typeface="Aptos"/>
                <a:ea typeface="+mn-lt"/>
                <a:cs typeface="Arial"/>
              </a:rPr>
              <a:t>Variances within occupation fields highlight differing spending behaviors and capacities.</a:t>
            </a:r>
            <a:endParaRPr lang="en-US" sz="1800">
              <a:solidFill>
                <a:schemeClr val="bg1"/>
              </a:solidFill>
              <a:latin typeface="Aptos"/>
              <a:cs typeface="Arial"/>
            </a:endParaRPr>
          </a:p>
          <a:p>
            <a:pPr marL="457200" lvl="1" indent="0">
              <a:buNone/>
            </a:pPr>
            <a:endParaRPr lang="en-US" sz="1800">
              <a:solidFill>
                <a:srgbClr val="000000"/>
              </a:solidFill>
              <a:latin typeface="Aptos"/>
              <a:ea typeface="+mn-lt"/>
              <a:cs typeface="Arial"/>
            </a:endParaRPr>
          </a:p>
          <a:p>
            <a:pPr marL="0" indent="0">
              <a:buNone/>
            </a:pPr>
            <a:r>
              <a:rPr lang="en-US" sz="2000" b="1">
                <a:solidFill>
                  <a:schemeClr val="bg1"/>
                </a:solidFill>
                <a:latin typeface="Aptos"/>
                <a:ea typeface="+mn-lt"/>
                <a:cs typeface="Arial"/>
              </a:rPr>
              <a:t>6)   Product Category Analysis:</a:t>
            </a:r>
            <a:endParaRPr lang="en-US" sz="2000">
              <a:solidFill>
                <a:schemeClr val="bg1"/>
              </a:solidFill>
              <a:latin typeface="Aptos"/>
              <a:cs typeface="Arial"/>
            </a:endParaRPr>
          </a:p>
          <a:p>
            <a:pPr marL="971550" lvl="1" indent="-285750">
              <a:buFont typeface="Courier New,monospace"/>
              <a:buChar char="o"/>
            </a:pPr>
            <a:r>
              <a:rPr lang="en-US" sz="1800">
                <a:solidFill>
                  <a:schemeClr val="bg1"/>
                </a:solidFill>
                <a:latin typeface="Aptos"/>
                <a:ea typeface="+mn-lt"/>
                <a:cs typeface="Arial"/>
              </a:rPr>
              <a:t>Clothing &amp; Apparel, Electronics &amp; Gadgets, and Food are the top product categories in terms of buyer preference.</a:t>
            </a:r>
            <a:endParaRPr lang="en-US" sz="1800">
              <a:solidFill>
                <a:schemeClr val="bg1"/>
              </a:solidFill>
              <a:latin typeface="Aptos"/>
              <a:cs typeface="Arial"/>
            </a:endParaRPr>
          </a:p>
          <a:p>
            <a:pPr marL="971550" lvl="1" indent="-285750">
              <a:buFont typeface="Courier New,monospace"/>
              <a:buChar char="o"/>
            </a:pPr>
            <a:r>
              <a:rPr lang="en-US" sz="1800">
                <a:solidFill>
                  <a:schemeClr val="bg1"/>
                </a:solidFill>
                <a:latin typeface="Aptos"/>
                <a:ea typeface="+mn-lt"/>
                <a:cs typeface="Arial"/>
              </a:rPr>
              <a:t>While Clothing &amp; Apparel and Food lead in number of orders, Food surpasses in total purchase amounts.</a:t>
            </a:r>
          </a:p>
          <a:p>
            <a:pPr>
              <a:buFont typeface="Wingdings" panose="020B0604020202020204" pitchFamily="34" charset="0"/>
              <a:buChar char="Ø"/>
            </a:pPr>
            <a:endParaRPr lang="en-US" sz="1800">
              <a:solidFill>
                <a:srgbClr val="000000"/>
              </a:solidFill>
              <a:latin typeface="Aptos"/>
              <a:cs typeface="Arial"/>
            </a:endParaRPr>
          </a:p>
          <a:p>
            <a:pPr marL="0" indent="0">
              <a:buNone/>
            </a:pPr>
            <a:endParaRPr lang="en-US" sz="1800" b="1">
              <a:solidFill>
                <a:schemeClr val="bg1"/>
              </a:solidFill>
            </a:endParaRPr>
          </a:p>
        </p:txBody>
      </p:sp>
    </p:spTree>
    <p:extLst>
      <p:ext uri="{BB962C8B-B14F-4D97-AF65-F5344CB8AC3E}">
        <p14:creationId xmlns:p14="http://schemas.microsoft.com/office/powerpoint/2010/main" val="691802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3479F-60F8-7B7C-81C8-E23789A584B3}"/>
              </a:ext>
            </a:extLst>
          </p:cNvPr>
          <p:cNvSpPr>
            <a:spLocks noGrp="1"/>
          </p:cNvSpPr>
          <p:nvPr>
            <p:ph type="title"/>
          </p:nvPr>
        </p:nvSpPr>
        <p:spPr>
          <a:xfrm>
            <a:off x="1025939" y="928342"/>
            <a:ext cx="10140122" cy="4991997"/>
          </a:xfrm>
        </p:spPr>
        <p:txBody>
          <a:bodyPr>
            <a:normAutofit/>
          </a:bodyPr>
          <a:lstStyle/>
          <a:p>
            <a:r>
              <a:rPr lang="en-US" sz="8800" b="1">
                <a:solidFill>
                  <a:schemeClr val="bg1"/>
                </a:solidFill>
              </a:rPr>
              <a:t>THANK YOU !</a:t>
            </a:r>
          </a:p>
        </p:txBody>
      </p:sp>
    </p:spTree>
    <p:extLst>
      <p:ext uri="{BB962C8B-B14F-4D97-AF65-F5344CB8AC3E}">
        <p14:creationId xmlns:p14="http://schemas.microsoft.com/office/powerpoint/2010/main" val="299141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F070688-C350-CAEB-090A-9B368B496791}"/>
              </a:ext>
            </a:extLst>
          </p:cNvPr>
          <p:cNvSpPr>
            <a:spLocks noGrp="1"/>
          </p:cNvSpPr>
          <p:nvPr>
            <p:ph type="title"/>
          </p:nvPr>
        </p:nvSpPr>
        <p:spPr>
          <a:xfrm>
            <a:off x="969169" y="2996406"/>
            <a:ext cx="7550948" cy="873129"/>
          </a:xfrm>
        </p:spPr>
        <p:txBody>
          <a:bodyPr>
            <a:noAutofit/>
          </a:bodyPr>
          <a:lstStyle/>
          <a:p>
            <a:pPr marL="1143000" indent="-1143000">
              <a:buFont typeface="Wingdings"/>
              <a:buChar char="Ø"/>
            </a:pPr>
            <a:r>
              <a:rPr lang="en-US" sz="6600">
                <a:solidFill>
                  <a:schemeClr val="bg1"/>
                </a:solidFill>
                <a:ea typeface="+mj-lt"/>
                <a:cs typeface="+mj-lt"/>
              </a:rPr>
              <a:t> Dataset Overview</a:t>
            </a:r>
            <a:endParaRPr lang="en-US" sz="6600">
              <a:solidFill>
                <a:schemeClr val="bg1"/>
              </a:solidFill>
            </a:endParaRPr>
          </a:p>
        </p:txBody>
      </p:sp>
    </p:spTree>
    <p:extLst>
      <p:ext uri="{BB962C8B-B14F-4D97-AF65-F5344CB8AC3E}">
        <p14:creationId xmlns:p14="http://schemas.microsoft.com/office/powerpoint/2010/main" val="3081303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7C4A243B-AB8F-6826-7D03-9ED2F1685E93}"/>
              </a:ext>
            </a:extLst>
          </p:cNvPr>
          <p:cNvPicPr>
            <a:picLocks noChangeAspect="1"/>
          </p:cNvPicPr>
          <p:nvPr/>
        </p:nvPicPr>
        <p:blipFill>
          <a:blip r:embed="rId2"/>
          <a:stretch>
            <a:fillRect/>
          </a:stretch>
        </p:blipFill>
        <p:spPr>
          <a:xfrm>
            <a:off x="404812" y="398333"/>
            <a:ext cx="11382376" cy="2894272"/>
          </a:xfrm>
          <a:prstGeom prst="rect">
            <a:avLst/>
          </a:prstGeom>
        </p:spPr>
      </p:pic>
      <p:pic>
        <p:nvPicPr>
          <p:cNvPr id="5" name="Picture 4" descr="A white rectangular object with a black background&#10;&#10;Description automatically generated">
            <a:extLst>
              <a:ext uri="{FF2B5EF4-FFF2-40B4-BE49-F238E27FC236}">
                <a16:creationId xmlns:a16="http://schemas.microsoft.com/office/drawing/2014/main" id="{5D21E0C0-926D-BB86-0082-4719188E28C1}"/>
              </a:ext>
            </a:extLst>
          </p:cNvPr>
          <p:cNvPicPr>
            <a:picLocks noChangeAspect="1"/>
          </p:cNvPicPr>
          <p:nvPr/>
        </p:nvPicPr>
        <p:blipFill>
          <a:blip r:embed="rId3"/>
          <a:stretch>
            <a:fillRect/>
          </a:stretch>
        </p:blipFill>
        <p:spPr>
          <a:xfrm>
            <a:off x="402431" y="3631406"/>
            <a:ext cx="5838825" cy="809625"/>
          </a:xfrm>
          <a:prstGeom prst="rect">
            <a:avLst/>
          </a:prstGeom>
        </p:spPr>
      </p:pic>
      <p:sp>
        <p:nvSpPr>
          <p:cNvPr id="6" name="TextBox 5">
            <a:extLst>
              <a:ext uri="{FF2B5EF4-FFF2-40B4-BE49-F238E27FC236}">
                <a16:creationId xmlns:a16="http://schemas.microsoft.com/office/drawing/2014/main" id="{496B3A99-4207-D30E-DB0A-F6649568ECC9}"/>
              </a:ext>
            </a:extLst>
          </p:cNvPr>
          <p:cNvSpPr txBox="1"/>
          <p:nvPr/>
        </p:nvSpPr>
        <p:spPr>
          <a:xfrm>
            <a:off x="407894" y="4778546"/>
            <a:ext cx="570584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Courier New"/>
              <a:buChar char="o"/>
            </a:pPr>
            <a:r>
              <a:rPr lang="en-US" sz="2000">
                <a:solidFill>
                  <a:schemeClr val="bg1"/>
                </a:solidFill>
              </a:rPr>
              <a:t>This is the Dataset before the Data cleaning.</a:t>
            </a:r>
          </a:p>
          <a:p>
            <a:endParaRPr lang="en-US" sz="2000">
              <a:solidFill>
                <a:schemeClr val="bg1"/>
              </a:solidFill>
            </a:endParaRPr>
          </a:p>
          <a:p>
            <a:pPr marL="342900" indent="-342900">
              <a:buFont typeface="Courier New"/>
              <a:buChar char="o"/>
            </a:pPr>
            <a:r>
              <a:rPr lang="en-US" sz="2000">
                <a:solidFill>
                  <a:schemeClr val="bg1"/>
                </a:solidFill>
              </a:rPr>
              <a:t>It contains total 11251 rows and 15 columns.</a:t>
            </a:r>
          </a:p>
        </p:txBody>
      </p:sp>
    </p:spTree>
    <p:extLst>
      <p:ext uri="{BB962C8B-B14F-4D97-AF65-F5344CB8AC3E}">
        <p14:creationId xmlns:p14="http://schemas.microsoft.com/office/powerpoint/2010/main" val="3553432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EC33D9D0-08F0-B645-15E3-AC328A04F3DB}"/>
              </a:ext>
            </a:extLst>
          </p:cNvPr>
          <p:cNvPicPr>
            <a:picLocks noChangeAspect="1"/>
          </p:cNvPicPr>
          <p:nvPr/>
        </p:nvPicPr>
        <p:blipFill>
          <a:blip r:embed="rId2"/>
          <a:stretch>
            <a:fillRect/>
          </a:stretch>
        </p:blipFill>
        <p:spPr>
          <a:xfrm>
            <a:off x="3552825" y="221456"/>
            <a:ext cx="5086350" cy="5010150"/>
          </a:xfrm>
          <a:prstGeom prst="rect">
            <a:avLst/>
          </a:prstGeom>
        </p:spPr>
      </p:pic>
      <p:sp>
        <p:nvSpPr>
          <p:cNvPr id="5" name="TextBox 4">
            <a:extLst>
              <a:ext uri="{FF2B5EF4-FFF2-40B4-BE49-F238E27FC236}">
                <a16:creationId xmlns:a16="http://schemas.microsoft.com/office/drawing/2014/main" id="{503EDB9E-0902-817F-A6B7-3A22F6F3F03D}"/>
              </a:ext>
            </a:extLst>
          </p:cNvPr>
          <p:cNvSpPr txBox="1"/>
          <p:nvPr/>
        </p:nvSpPr>
        <p:spPr>
          <a:xfrm>
            <a:off x="938212" y="5438775"/>
            <a:ext cx="1032748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Courier New,monospace"/>
              <a:buChar char="o"/>
            </a:pPr>
            <a:r>
              <a:rPr lang="en-US" sz="2000">
                <a:solidFill>
                  <a:schemeClr val="bg1"/>
                </a:solidFill>
                <a:cs typeface="Arial"/>
              </a:rPr>
              <a:t>This is the information about dataset before the data cleaning.</a:t>
            </a:r>
          </a:p>
          <a:p>
            <a:endParaRPr lang="en-US" sz="2000">
              <a:solidFill>
                <a:schemeClr val="bg1"/>
              </a:solidFill>
              <a:cs typeface="Arial"/>
            </a:endParaRPr>
          </a:p>
          <a:p>
            <a:pPr marL="342900" indent="-342900">
              <a:buFont typeface="Courier New,monospace"/>
              <a:buChar char="o"/>
            </a:pPr>
            <a:r>
              <a:rPr lang="en-US" sz="2000">
                <a:solidFill>
                  <a:schemeClr val="bg1"/>
                </a:solidFill>
                <a:cs typeface="Arial"/>
              </a:rPr>
              <a:t>It displays column name, Non-Null values in our data and Data-Type for each column.</a:t>
            </a:r>
          </a:p>
        </p:txBody>
      </p:sp>
    </p:spTree>
    <p:extLst>
      <p:ext uri="{BB962C8B-B14F-4D97-AF65-F5344CB8AC3E}">
        <p14:creationId xmlns:p14="http://schemas.microsoft.com/office/powerpoint/2010/main" val="2513278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FA3CBFF1-405C-CC5F-CB63-478386EA5C4E}"/>
              </a:ext>
            </a:extLst>
          </p:cNvPr>
          <p:cNvPicPr>
            <a:picLocks noChangeAspect="1"/>
          </p:cNvPicPr>
          <p:nvPr/>
        </p:nvPicPr>
        <p:blipFill>
          <a:blip r:embed="rId2"/>
          <a:stretch>
            <a:fillRect/>
          </a:stretch>
        </p:blipFill>
        <p:spPr>
          <a:xfrm>
            <a:off x="2338318" y="159302"/>
            <a:ext cx="7526407" cy="5600701"/>
          </a:xfrm>
          <a:prstGeom prst="rect">
            <a:avLst/>
          </a:prstGeom>
        </p:spPr>
      </p:pic>
      <p:sp>
        <p:nvSpPr>
          <p:cNvPr id="5" name="TextBox 4">
            <a:extLst>
              <a:ext uri="{FF2B5EF4-FFF2-40B4-BE49-F238E27FC236}">
                <a16:creationId xmlns:a16="http://schemas.microsoft.com/office/drawing/2014/main" id="{67362887-B9ED-10D7-6754-7C542EF52019}"/>
              </a:ext>
            </a:extLst>
          </p:cNvPr>
          <p:cNvSpPr txBox="1"/>
          <p:nvPr/>
        </p:nvSpPr>
        <p:spPr>
          <a:xfrm>
            <a:off x="1035878" y="6027530"/>
            <a:ext cx="101202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ourier New"/>
              <a:buChar char="o"/>
            </a:pPr>
            <a:r>
              <a:rPr lang="en-US">
                <a:solidFill>
                  <a:schemeClr val="bg1"/>
                </a:solidFill>
                <a:ea typeface="+mn-lt"/>
                <a:cs typeface="+mn-lt"/>
              </a:rPr>
              <a:t>It will give the mathematical description for the specific columns that are mentioned.</a:t>
            </a:r>
            <a:endParaRPr lang="en-US">
              <a:solidFill>
                <a:schemeClr val="bg1"/>
              </a:solidFill>
            </a:endParaRPr>
          </a:p>
        </p:txBody>
      </p:sp>
    </p:spTree>
    <p:extLst>
      <p:ext uri="{BB962C8B-B14F-4D97-AF65-F5344CB8AC3E}">
        <p14:creationId xmlns:p14="http://schemas.microsoft.com/office/powerpoint/2010/main" val="3631760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BFD80-8FDF-651E-12A2-C16CF78FA3C4}"/>
              </a:ext>
            </a:extLst>
          </p:cNvPr>
          <p:cNvSpPr>
            <a:spLocks noGrp="1"/>
          </p:cNvSpPr>
          <p:nvPr>
            <p:ph type="title"/>
          </p:nvPr>
        </p:nvSpPr>
        <p:spPr>
          <a:xfrm>
            <a:off x="873919" y="1877219"/>
            <a:ext cx="8134352" cy="1385096"/>
          </a:xfrm>
        </p:spPr>
        <p:txBody>
          <a:bodyPr>
            <a:normAutofit/>
          </a:bodyPr>
          <a:lstStyle/>
          <a:p>
            <a:pPr marL="1143000" indent="-1143000">
              <a:buFont typeface="Wingdings"/>
              <a:buChar char="Ø"/>
            </a:pPr>
            <a:r>
              <a:rPr lang="en-US" sz="8800">
                <a:solidFill>
                  <a:schemeClr val="bg1"/>
                </a:solidFill>
                <a:ea typeface="+mj-lt"/>
                <a:cs typeface="+mj-lt"/>
              </a:rPr>
              <a:t> Data Cleaning</a:t>
            </a:r>
            <a:endParaRPr lang="en-US" sz="8800">
              <a:solidFill>
                <a:schemeClr val="bg1"/>
              </a:solidFill>
            </a:endParaRPr>
          </a:p>
        </p:txBody>
      </p:sp>
      <p:sp>
        <p:nvSpPr>
          <p:cNvPr id="4" name="TextBox 3">
            <a:extLst>
              <a:ext uri="{FF2B5EF4-FFF2-40B4-BE49-F238E27FC236}">
                <a16:creationId xmlns:a16="http://schemas.microsoft.com/office/drawing/2014/main" id="{670372EB-09EE-CAC5-DD57-1CCFB73BA935}"/>
              </a:ext>
            </a:extLst>
          </p:cNvPr>
          <p:cNvSpPr txBox="1"/>
          <p:nvPr/>
        </p:nvSpPr>
        <p:spPr>
          <a:xfrm>
            <a:off x="2366960" y="3426619"/>
            <a:ext cx="666035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ea typeface="+mn-lt"/>
                <a:cs typeface="+mn-lt"/>
              </a:rPr>
              <a:t>Prepare the dataset for analysis by ensuring data quality.</a:t>
            </a:r>
            <a:endParaRPr lang="en-US" sz="1400">
              <a:solidFill>
                <a:schemeClr val="bg1"/>
              </a:solidFill>
            </a:endParaRPr>
          </a:p>
        </p:txBody>
      </p:sp>
    </p:spTree>
    <p:extLst>
      <p:ext uri="{BB962C8B-B14F-4D97-AF65-F5344CB8AC3E}">
        <p14:creationId xmlns:p14="http://schemas.microsoft.com/office/powerpoint/2010/main" val="1536775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rectangular frame with black text&#10;&#10;Description automatically generated">
            <a:extLst>
              <a:ext uri="{FF2B5EF4-FFF2-40B4-BE49-F238E27FC236}">
                <a16:creationId xmlns:a16="http://schemas.microsoft.com/office/drawing/2014/main" id="{14E137E3-0F86-9B7E-7394-2E84B37586DB}"/>
              </a:ext>
            </a:extLst>
          </p:cNvPr>
          <p:cNvPicPr>
            <a:picLocks noChangeAspect="1"/>
          </p:cNvPicPr>
          <p:nvPr/>
        </p:nvPicPr>
        <p:blipFill>
          <a:blip r:embed="rId2"/>
          <a:stretch>
            <a:fillRect/>
          </a:stretch>
        </p:blipFill>
        <p:spPr>
          <a:xfrm>
            <a:off x="552450" y="216693"/>
            <a:ext cx="11087100" cy="923925"/>
          </a:xfrm>
          <a:prstGeom prst="rect">
            <a:avLst/>
          </a:prstGeom>
        </p:spPr>
      </p:pic>
      <p:sp>
        <p:nvSpPr>
          <p:cNvPr id="5" name="TextBox 4">
            <a:extLst>
              <a:ext uri="{FF2B5EF4-FFF2-40B4-BE49-F238E27FC236}">
                <a16:creationId xmlns:a16="http://schemas.microsoft.com/office/drawing/2014/main" id="{19192B02-D534-9F95-E7E4-8854A212B389}"/>
              </a:ext>
            </a:extLst>
          </p:cNvPr>
          <p:cNvSpPr txBox="1"/>
          <p:nvPr/>
        </p:nvSpPr>
        <p:spPr>
          <a:xfrm>
            <a:off x="545306" y="1521619"/>
            <a:ext cx="1110138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Courier New,monospace"/>
              <a:buChar char="o"/>
            </a:pPr>
            <a:r>
              <a:rPr lang="en-US" sz="2000">
                <a:solidFill>
                  <a:schemeClr val="bg1"/>
                </a:solidFill>
                <a:ea typeface="+mn-lt"/>
                <a:cs typeface="+mn-lt"/>
              </a:rPr>
              <a:t>This will drop unrelated/blank/unwanted columns from the dataset.</a:t>
            </a:r>
            <a:endParaRPr lang="en-US" sz="2000">
              <a:solidFill>
                <a:schemeClr val="bg1"/>
              </a:solidFill>
              <a:ea typeface="+mn-lt"/>
              <a:cs typeface="Arial"/>
            </a:endParaRPr>
          </a:p>
        </p:txBody>
      </p:sp>
      <p:pic>
        <p:nvPicPr>
          <p:cNvPr id="6" name="Picture 5" descr="A screenshot of a computer&#10;&#10;Description automatically generated">
            <a:extLst>
              <a:ext uri="{FF2B5EF4-FFF2-40B4-BE49-F238E27FC236}">
                <a16:creationId xmlns:a16="http://schemas.microsoft.com/office/drawing/2014/main" id="{8CFCAD8B-3076-4B58-D3C5-8A6017D4AF70}"/>
              </a:ext>
            </a:extLst>
          </p:cNvPr>
          <p:cNvPicPr>
            <a:picLocks noChangeAspect="1"/>
          </p:cNvPicPr>
          <p:nvPr/>
        </p:nvPicPr>
        <p:blipFill>
          <a:blip r:embed="rId3"/>
          <a:stretch>
            <a:fillRect/>
          </a:stretch>
        </p:blipFill>
        <p:spPr>
          <a:xfrm>
            <a:off x="1685925" y="2490787"/>
            <a:ext cx="8820150" cy="3876675"/>
          </a:xfrm>
          <a:prstGeom prst="rect">
            <a:avLst/>
          </a:prstGeom>
        </p:spPr>
      </p:pic>
    </p:spTree>
    <p:extLst>
      <p:ext uri="{BB962C8B-B14F-4D97-AF65-F5344CB8AC3E}">
        <p14:creationId xmlns:p14="http://schemas.microsoft.com/office/powerpoint/2010/main" val="97094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DA9908CF-7961-5B97-ACE0-2638EF7DDEAE}"/>
              </a:ext>
            </a:extLst>
          </p:cNvPr>
          <p:cNvPicPr>
            <a:picLocks noChangeAspect="1"/>
          </p:cNvPicPr>
          <p:nvPr/>
        </p:nvPicPr>
        <p:blipFill>
          <a:blip r:embed="rId2"/>
          <a:stretch>
            <a:fillRect/>
          </a:stretch>
        </p:blipFill>
        <p:spPr>
          <a:xfrm>
            <a:off x="1800225" y="1710221"/>
            <a:ext cx="8591550" cy="2266950"/>
          </a:xfrm>
          <a:prstGeom prst="rect">
            <a:avLst/>
          </a:prstGeom>
        </p:spPr>
      </p:pic>
      <p:sp>
        <p:nvSpPr>
          <p:cNvPr id="5" name="TextBox 4">
            <a:extLst>
              <a:ext uri="{FF2B5EF4-FFF2-40B4-BE49-F238E27FC236}">
                <a16:creationId xmlns:a16="http://schemas.microsoft.com/office/drawing/2014/main" id="{F5DAD3AC-6293-4944-B55B-A8B519048584}"/>
              </a:ext>
            </a:extLst>
          </p:cNvPr>
          <p:cNvSpPr txBox="1"/>
          <p:nvPr/>
        </p:nvSpPr>
        <p:spPr>
          <a:xfrm>
            <a:off x="1797879" y="4823791"/>
            <a:ext cx="85962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ourier New"/>
              <a:buChar char="o"/>
            </a:pPr>
            <a:r>
              <a:rPr lang="en-US">
                <a:solidFill>
                  <a:schemeClr val="bg1"/>
                </a:solidFill>
                <a:ea typeface="+mn-lt"/>
                <a:cs typeface="+mn-lt"/>
              </a:rPr>
              <a:t>This will drop all rows which has null value means it has any empty cell from the dataset.</a:t>
            </a:r>
            <a:endParaRPr lang="en-US">
              <a:solidFill>
                <a:schemeClr val="bg1"/>
              </a:solidFill>
            </a:endParaRPr>
          </a:p>
        </p:txBody>
      </p:sp>
    </p:spTree>
    <p:extLst>
      <p:ext uri="{BB962C8B-B14F-4D97-AF65-F5344CB8AC3E}">
        <p14:creationId xmlns:p14="http://schemas.microsoft.com/office/powerpoint/2010/main" val="353749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Diwali Sales Data Analysis Project</vt:lpstr>
      <vt:lpstr>Introduction</vt:lpstr>
      <vt:lpstr> Dataset Overview</vt:lpstr>
      <vt:lpstr>PowerPoint Presentation</vt:lpstr>
      <vt:lpstr>PowerPoint Presentation</vt:lpstr>
      <vt:lpstr>PowerPoint Presentation</vt:lpstr>
      <vt:lpstr> Data Cleaning</vt:lpstr>
      <vt:lpstr>PowerPoint Presentation</vt:lpstr>
      <vt:lpstr>PowerPoint Presentation</vt:lpstr>
      <vt:lpstr>Exploratory Data Analysis (EDA)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 </vt:lpstr>
      <vt:lpstr>  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2024-07-14T08:19:33Z</dcterms:created>
  <dcterms:modified xsi:type="dcterms:W3CDTF">2024-07-14T10:40:18Z</dcterms:modified>
</cp:coreProperties>
</file>