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82FB5-654B-6FB9-D622-357778C5E005}" v="600" dt="2024-07-16T09:19:10.773"/>
    <p1510:client id="{5020E20F-A62A-B4EB-22C4-D3D3E958E893}" v="557" dt="2024-07-14T10:32:15.872"/>
    <p1510:client id="{6620715C-3543-E603-80C3-1AE39FA53B5B}" v="81" dt="2024-07-14T10:35:51.589"/>
    <p1510:client id="{6A6B38DD-E79D-BB1D-81A5-86AA65222C1A}" v="59" dt="2024-07-16T09:26:56.639"/>
    <p1510:client id="{9654F8FA-8AF7-6A16-606A-0E938713C06D}" v="60" dt="2024-07-16T09:22:25.886"/>
    <p1510:client id="{9B7EBF99-15ED-D9C0-1B6A-A9268A1D5DB9}" v="3" dt="2024-07-16T09:32:27.544"/>
    <p1510:client id="{BE4B05DE-3CA8-192A-4075-3DEE1DC545CC}" v="1161" dt="2024-07-14T09:57:40.430"/>
    <p1510:client id="{EE65D262-F720-E2A3-3183-51FF5698E658}" v="79" dt="2024-07-16T09:32:06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shwa02/DA_SQL_Pizza_Sales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3" y="2812014"/>
            <a:ext cx="9254433" cy="1040297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+mj-lt"/>
                <a:cs typeface="+mj-lt"/>
              </a:rPr>
              <a:t>Pizza Sales Analysis Using SQL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2" y="4220472"/>
            <a:ext cx="8415131" cy="5955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Unlocking Insights from Pizza Sales Data Through SQL Queries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F2D06-EFED-169A-6DFD-4404CB5CC53A}"/>
              </a:ext>
            </a:extLst>
          </p:cNvPr>
          <p:cNvSpPr txBox="1"/>
          <p:nvPr/>
        </p:nvSpPr>
        <p:spPr>
          <a:xfrm>
            <a:off x="8892908" y="5926544"/>
            <a:ext cx="29811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By : Parshwa Jain</a:t>
            </a:r>
          </a:p>
        </p:txBody>
      </p:sp>
      <p:pic>
        <p:nvPicPr>
          <p:cNvPr id="9" name="Picture 8" descr="A pizza with a slice missing&#10;&#10;Description automatically generated">
            <a:extLst>
              <a:ext uri="{FF2B5EF4-FFF2-40B4-BE49-F238E27FC236}">
                <a16:creationId xmlns:a16="http://schemas.microsoft.com/office/drawing/2014/main" id="{8323C4CC-55D8-8127-9477-309AFFF8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37" y="-303558"/>
            <a:ext cx="3511551" cy="34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08 : Join relevant tables to find the category-wise distribution of pizzas.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195004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852A3-EADF-BE2F-DB81-674B2BDD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26" y="1716916"/>
            <a:ext cx="8124825" cy="214312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8BF541-521A-0919-CAE9-0A647E53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82" y="4424432"/>
            <a:ext cx="2686878" cy="20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" y="199473"/>
            <a:ext cx="12183163" cy="563564"/>
          </a:xfrm>
        </p:spPr>
        <p:txBody>
          <a:bodyPr>
            <a:noAutofit/>
          </a:bodyPr>
          <a:lstStyle/>
          <a:p>
            <a:r>
              <a:rPr lang="en-US" sz="2400" i="1" dirty="0">
                <a:ea typeface="+mj-lt"/>
                <a:cs typeface="+mj-lt"/>
              </a:rPr>
              <a:t>Problem 09 : Group the orders by date and calculate the average number of pizzas ordered per day.</a:t>
            </a:r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526308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23A19E-7CD2-DC07-1C3F-31B22DD3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80" y="1719675"/>
            <a:ext cx="6980997" cy="249099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62EFE2-404A-AA83-A6A2-65681DB2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89" y="4985647"/>
            <a:ext cx="3636065" cy="16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10 : Determine the top 3 most ordered pizza types based on revenue.</a:t>
            </a:r>
            <a:endParaRPr lang="en-US" sz="4800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614656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F79FE07-90E5-3933-37BF-AC5A2C9D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66" y="1356621"/>
            <a:ext cx="6089789" cy="307353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FF827-12FA-2962-FBAA-7108CD14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4841254"/>
            <a:ext cx="3190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3" y="199473"/>
            <a:ext cx="12194206" cy="618780"/>
          </a:xfrm>
        </p:spPr>
        <p:txBody>
          <a:bodyPr>
            <a:noAutofit/>
          </a:bodyPr>
          <a:lstStyle/>
          <a:p>
            <a:pPr algn="ctr"/>
            <a:r>
              <a:rPr lang="en-US" sz="2400" i="1" dirty="0">
                <a:ea typeface="+mj-lt"/>
                <a:cs typeface="+mj-lt"/>
              </a:rPr>
              <a:t>Problem 11 : Calculate the percentage contribution of each pizza type to total revenue.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6722165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1709C4-17CB-1346-2E45-5C8952CE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4" y="2024821"/>
            <a:ext cx="5718590" cy="38354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0572C3-8EA7-837A-8824-C7F7336F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76" y="2662237"/>
            <a:ext cx="3771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12 : Analyze the cumulative revenue generated over time.</a:t>
            </a:r>
            <a:endParaRPr lang="en-US" sz="4800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7042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2A85E92-FF57-F501-8153-3E458165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94" y="2101503"/>
            <a:ext cx="6019662" cy="350533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0868B4-4B39-3D0F-D17A-07B7167C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747" y="1883258"/>
            <a:ext cx="3257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Autofit/>
          </a:bodyPr>
          <a:lstStyle/>
          <a:p>
            <a:pPr algn="ctr"/>
            <a:r>
              <a:rPr lang="en-US" sz="2000" b="1" i="1" dirty="0">
                <a:ea typeface="+mj-lt"/>
                <a:cs typeface="+mj-lt"/>
              </a:rPr>
              <a:t>Problem 13 : Determine the top 3 most ordered pizza types based on revenue for each pizza category.</a:t>
            </a:r>
            <a:endParaRPr lang="en-US" sz="3600" b="1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6479209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0FAB761-4805-0574-F3F3-ED178050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1" y="1867521"/>
            <a:ext cx="5894043" cy="400643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17A9C6-2A47-0208-5FF2-35ED9167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69" y="2280064"/>
            <a:ext cx="5286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2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627B-B572-4C10-75DB-896BF44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/>
              <a:buChar char="v"/>
            </a:pPr>
            <a:r>
              <a:rPr lang="en-US">
                <a:solidFill>
                  <a:srgbClr val="000000"/>
                </a:solidFill>
              </a:rPr>
              <a:t>  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BA4A-A1BE-2FD3-D196-4B5851FB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65" y="1704146"/>
            <a:ext cx="11255513" cy="4804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The analysis of pizza sales data using SQL has provided us with a comprehensive understanding of the business's performance and customer preferences. Through basic, intermediate, and advanced queries, we were able to uncover significant insights that can guide strategic decisions:</a:t>
            </a:r>
            <a:endParaRPr lang="en-US" sz="22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b="1" u="sng" dirty="0">
                <a:ea typeface="+mn-lt"/>
                <a:cs typeface="+mn-lt"/>
              </a:rPr>
              <a:t>Total Orders and Revenue</a:t>
            </a:r>
            <a:r>
              <a:rPr lang="en-US" sz="2000" dirty="0">
                <a:ea typeface="+mn-lt"/>
                <a:cs typeface="+mn-lt"/>
              </a:rPr>
              <a:t>: We quantified the total number of orders placed and the total revenue generated, establishing a baseline for sales performance.</a:t>
            </a:r>
            <a:endParaRPr lang="en-US" sz="2000"/>
          </a:p>
          <a:p>
            <a:pPr marL="457200" lvl="1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b="1" u="sng" dirty="0">
                <a:ea typeface="+mn-lt"/>
                <a:cs typeface="+mn-lt"/>
              </a:rPr>
              <a:t>Product Insights</a:t>
            </a:r>
            <a:r>
              <a:rPr lang="en-US" sz="2000" dirty="0">
                <a:ea typeface="+mn-lt"/>
                <a:cs typeface="+mn-lt"/>
              </a:rPr>
              <a:t>: By identifying the highest-priced pizza and the most common pizza size   ordered, we gained insights into pricing strategies and customer preferences.</a:t>
            </a:r>
          </a:p>
          <a:p>
            <a:pPr marL="457200" lvl="1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000" b="1" u="sng" dirty="0">
                <a:ea typeface="+mn-lt"/>
                <a:cs typeface="+mn-lt"/>
              </a:rPr>
              <a:t>Top Performing Pizzas</a:t>
            </a:r>
            <a:r>
              <a:rPr lang="en-US" sz="2000" dirty="0">
                <a:ea typeface="+mn-lt"/>
                <a:cs typeface="+mn-lt"/>
              </a:rPr>
              <a:t>: Listing the top 5 most ordered pizza types along with their quantities   highlighted the best-sellers and potential focus areas for promotions.</a:t>
            </a:r>
          </a:p>
          <a:p>
            <a:pPr marL="457200" lvl="1" indent="0">
              <a:buNone/>
            </a:pPr>
            <a:endParaRPr lang="en-US" sz="2000" dirty="0">
              <a:latin typeface="Aptos Display"/>
              <a:ea typeface="+mn-lt"/>
              <a:cs typeface="Segoe UI"/>
            </a:endParaRPr>
          </a:p>
          <a:p>
            <a:pPr marL="457200" lvl="1" indent="0">
              <a:buNone/>
            </a:pPr>
            <a:endParaRPr lang="en-US" sz="20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7860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7EACEE-C24A-12E8-C32E-4CA50B2F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 algn="ctr">
              <a:buFont typeface="Wingdings"/>
              <a:buChar char="v"/>
            </a:pPr>
            <a:r>
              <a:rPr lang="en-US">
                <a:solidFill>
                  <a:srgbClr val="000000"/>
                </a:solidFill>
              </a:rPr>
              <a:t>  Conclusion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DBE745-4CBE-CA6B-5B86-969EA5A5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13" y="1538495"/>
            <a:ext cx="11277599" cy="47820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lvl="1" indent="0">
              <a:buNone/>
            </a:pPr>
            <a:r>
              <a:rPr lang="en-US" sz="2000" b="1" u="sng" dirty="0">
                <a:solidFill>
                  <a:srgbClr val="000000"/>
                </a:solidFill>
                <a:ea typeface="+mn-lt"/>
                <a:cs typeface="+mn-lt"/>
              </a:rPr>
              <a:t>Category and Temporal Analysis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Joining tables to find the total quantity of each pizza category ordered and the distribution of orders by hour of the day provided a deeper understanding of sales patterns.</a:t>
            </a:r>
            <a:endParaRPr lang="en-US" sz="2000" dirty="0">
              <a:ea typeface="+mn-lt"/>
              <a:cs typeface="+mn-lt"/>
            </a:endParaRPr>
          </a:p>
          <a:p>
            <a:pPr marL="228600" lvl="1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lvl="1" indent="0">
              <a:buNone/>
            </a:pPr>
            <a:r>
              <a:rPr lang="en-US" sz="2000" b="1" u="sng">
                <a:solidFill>
                  <a:srgbClr val="000000"/>
                </a:solidFill>
                <a:ea typeface="+mn-lt"/>
                <a:cs typeface="+mn-lt"/>
              </a:rPr>
              <a:t>Revenue Insights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Grouping orders by date and determining the top 3 most ordered pizza types based on revenue helped identify peak sales periods and high-performing products.</a:t>
            </a:r>
            <a:endParaRPr lang="en-US" sz="2000">
              <a:ea typeface="+mn-lt"/>
              <a:cs typeface="+mn-lt"/>
            </a:endParaRPr>
          </a:p>
          <a:p>
            <a:pPr marL="228600" lvl="1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lvl="1" indent="0">
              <a:buNone/>
            </a:pPr>
            <a:r>
              <a:rPr lang="en-US" sz="2000" b="1" u="sng" dirty="0">
                <a:solidFill>
                  <a:srgbClr val="000000"/>
                </a:solidFill>
                <a:ea typeface="+mn-lt"/>
                <a:cs typeface="+mn-lt"/>
              </a:rPr>
              <a:t>Advanced Metrics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Calculating the percentage contribution of each pizza type to total revenue and analyzing cumulative revenue over time offered a detailed view of financial performance.</a:t>
            </a:r>
            <a:endParaRPr lang="en-US" sz="2000"/>
          </a:p>
          <a:p>
            <a:pPr marL="228600" lvl="1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lvl="1" indent="0">
              <a:buNone/>
            </a:pPr>
            <a:r>
              <a:rPr lang="en-US" sz="2000" b="1" u="sng" dirty="0">
                <a:solidFill>
                  <a:srgbClr val="000000"/>
                </a:solidFill>
                <a:ea typeface="+mn-lt"/>
                <a:cs typeface="+mn-lt"/>
              </a:rPr>
              <a:t>Category-wise Performance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Identifying the top 3 most ordered pizza types based on revenue for each category provided actionable insights for targeted marketing and inventory management.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80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479F-60F8-7B7C-81C8-E23789A5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39" y="928342"/>
            <a:ext cx="10140122" cy="4991997"/>
          </a:xfrm>
        </p:spPr>
        <p:txBody>
          <a:bodyPr>
            <a:normAutofit/>
          </a:bodyPr>
          <a:lstStyle/>
          <a:p>
            <a:r>
              <a:rPr lang="en-US" sz="8800" b="1">
                <a:solidFill>
                  <a:schemeClr val="bg1"/>
                </a:solidFill>
              </a:rPr>
              <a:t>THANK YOU !</a:t>
            </a:r>
          </a:p>
        </p:txBody>
      </p:sp>
    </p:spTree>
    <p:extLst>
      <p:ext uri="{BB962C8B-B14F-4D97-AF65-F5344CB8AC3E}">
        <p14:creationId xmlns:p14="http://schemas.microsoft.com/office/powerpoint/2010/main" val="299141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92CA-97F7-5153-8334-BA6B4DE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07" y="294205"/>
            <a:ext cx="4241007" cy="706439"/>
          </a:xfrm>
        </p:spPr>
        <p:txBody>
          <a:bodyPr>
            <a:normAutofit fontScale="90000"/>
          </a:bodyPr>
          <a:lstStyle/>
          <a:p>
            <a:pPr marL="685800" indent="-685800" algn="ctr">
              <a:buFont typeface="Wingdings"/>
              <a:buChar char="v"/>
            </a:pPr>
            <a:r>
              <a:rPr lang="en-US" sz="4800" b="1">
                <a:solidFill>
                  <a:srgbClr val="000000"/>
                </a:solidFill>
                <a:ea typeface="+mj-lt"/>
                <a:cs typeface="+mj-lt"/>
              </a:rPr>
              <a:t>Introduction</a:t>
            </a:r>
            <a:endParaRPr lang="en-US" sz="4800" b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4132-FC51-1D49-1DF0-8B3CEF6E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95" y="1715880"/>
            <a:ext cx="9410392" cy="448610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In this project, we dive into the realm of pizza sales data to uncover valuable insights using SQL queries.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Our dataset comprises detailed sales information, including various types of pizzas, customer preferences, and sales trends.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By applying SQL techniques, we aim to address specific business questions and provide actionable insights that can help in strategic decision-making.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This presentation will guide you through the process, highlighting key findings and demonstrating the power of SQL in data analysis.</a:t>
            </a:r>
            <a:endParaRPr lang="en-US"/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  </a:t>
            </a: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Source :   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FFC00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US" sz="1800">
              <a:solidFill>
                <a:srgbClr val="FFC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2390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01 : Retrieve the total number of orders place.</a:t>
            </a:r>
            <a:endParaRPr lang="en-US" sz="2800" i="1"/>
          </a:p>
        </p:txBody>
      </p:sp>
      <p:pic>
        <p:nvPicPr>
          <p:cNvPr id="4" name="Picture 3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FE556739-89E7-4157-1119-3C827B36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8" y="1853856"/>
            <a:ext cx="6257925" cy="122872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366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A16FFAC-2CEE-06DE-818C-528213A1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68" y="4255880"/>
            <a:ext cx="3017906" cy="19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02 : Calculate the total revenue generated from pizza sales.</a:t>
            </a:r>
            <a:endParaRPr lang="en-US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084569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3139889-66C6-D585-A43C-2130C9A3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01" y="1459533"/>
            <a:ext cx="5823641" cy="2370759"/>
          </a:xfrm>
          <a:prstGeom prst="rect">
            <a:avLst/>
          </a:prstGeom>
        </p:spPr>
      </p:pic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334F6B56-591C-176E-4E03-741F99CD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03" y="4648269"/>
            <a:ext cx="2277993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03 : Identify the highest-priced pizza.</a:t>
            </a:r>
            <a:endParaRPr lang="en-US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526308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0DC60F6-0DA8-F4CA-8088-16B3F2AD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01" y="1484658"/>
            <a:ext cx="6162675" cy="27622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403CB-F31E-1776-07E8-9427D1D8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13" y="4886256"/>
            <a:ext cx="2864816" cy="14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04 : Identify the most common pizza size ordered.</a:t>
            </a:r>
            <a:endParaRPr lang="en-US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835526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2" name="Picture 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C705560-9F3D-3DC3-3006-9C9726DC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26" y="1467610"/>
            <a:ext cx="6296025" cy="31718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951866-0456-76F4-70BB-24BACF07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40" y="5295692"/>
            <a:ext cx="3486564" cy="11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3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05 : List the top 5 most ordered pizza types along with their quantities.</a:t>
            </a:r>
            <a:endParaRPr lang="en-US" i="1" dirty="0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636743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1AC2D9E-772D-DFB3-6594-024AE8BA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92" y="1357038"/>
            <a:ext cx="6741216" cy="328253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C069B2-E4C3-6880-2ECD-048AD290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4870104"/>
            <a:ext cx="3019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Autofit/>
          </a:bodyPr>
          <a:lstStyle/>
          <a:p>
            <a:pPr algn="ctr"/>
            <a:r>
              <a:rPr lang="en-US" sz="2400" i="1" dirty="0">
                <a:ea typeface="+mj-lt"/>
                <a:cs typeface="+mj-lt"/>
              </a:rPr>
              <a:t>Problem 06 : Join the necessary tables to find the total quantity of each pizza category ordered.</a:t>
            </a:r>
            <a:endParaRPr lang="en-US" sz="2400" i="1">
              <a:ea typeface="+mj-lt"/>
              <a:cs typeface="+mj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184426" y="4614656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E750E02-EB94-E0AC-3F63-4DF905AD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00" y="1594057"/>
            <a:ext cx="8783845" cy="28637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A34E86-79E8-28D1-EB89-1D67AB12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71" y="4966873"/>
            <a:ext cx="2000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BF23B-0696-D197-89F0-4722D6A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5" y="199473"/>
            <a:ext cx="11686208" cy="574607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ea typeface="+mj-lt"/>
                <a:cs typeface="+mj-lt"/>
              </a:rPr>
              <a:t>Problem 07 : Determine the distribution of orders by hour of the day.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ACF43EE-CBCE-ACD9-A80B-633D7A853704}"/>
              </a:ext>
            </a:extLst>
          </p:cNvPr>
          <p:cNvSpPr txBox="1">
            <a:spLocks/>
          </p:cNvSpPr>
          <p:nvPr/>
        </p:nvSpPr>
        <p:spPr>
          <a:xfrm>
            <a:off x="184426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q"/>
            </a:pPr>
            <a:r>
              <a:rPr lang="en-US" sz="2400" b="1" dirty="0">
                <a:ea typeface="+mj-lt"/>
                <a:cs typeface="+mj-lt"/>
              </a:rPr>
              <a:t>Query :</a:t>
            </a:r>
            <a:endParaRPr lang="en-US" sz="2400" b="1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02856B7-FC32-4613-1741-0A02BE0D3025}"/>
              </a:ext>
            </a:extLst>
          </p:cNvPr>
          <p:cNvSpPr txBox="1">
            <a:spLocks/>
          </p:cNvSpPr>
          <p:nvPr/>
        </p:nvSpPr>
        <p:spPr>
          <a:xfrm>
            <a:off x="6799469" y="1124917"/>
            <a:ext cx="1658731" cy="46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400" b="1" dirty="0">
                <a:ea typeface="+mj-lt"/>
                <a:cs typeface="+mj-lt"/>
              </a:rPr>
              <a:t>Result :</a:t>
            </a:r>
            <a:endParaRPr lang="en-US" sz="2400" b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2574CA-96FA-EDF4-5F10-0E961447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4" y="2257425"/>
            <a:ext cx="6018282" cy="20781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50B99CD-366E-B246-5D97-6C9E11DF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65" y="1713258"/>
            <a:ext cx="2638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Pizza Sales Analysis Using SQL</vt:lpstr>
      <vt:lpstr>Introduction</vt:lpstr>
      <vt:lpstr>Problem 01 : Retrieve the total number of orders place.</vt:lpstr>
      <vt:lpstr>Problem 02 : Calculate the total revenue generated from pizza sales.</vt:lpstr>
      <vt:lpstr>Problem 03 : Identify the highest-priced pizza.</vt:lpstr>
      <vt:lpstr>Problem 04 : Identify the most common pizza size ordered.</vt:lpstr>
      <vt:lpstr>Problem 05 : List the top 5 most ordered pizza types along with their quantities.</vt:lpstr>
      <vt:lpstr>Problem 06 : Join the necessary tables to find the total quantity of each pizza category ordered.</vt:lpstr>
      <vt:lpstr>Problem 07 : Determine the distribution of orders by hour of the day.</vt:lpstr>
      <vt:lpstr>Problem 08 : Join relevant tables to find the category-wise distribution of pizzas.</vt:lpstr>
      <vt:lpstr>Problem 09 : Group the orders by date and calculate the average number of pizzas ordered per day.</vt:lpstr>
      <vt:lpstr>Problem 10 : Determine the top 3 most ordered pizza types based on revenue.</vt:lpstr>
      <vt:lpstr>Problem 11 : Calculate the percentage contribution of each pizza type to total revenue.</vt:lpstr>
      <vt:lpstr>Problem 12 : Analyze the cumulative revenue generated over time.</vt:lpstr>
      <vt:lpstr>Problem 13 : Determine the top 3 most ordered pizza types based on revenue for each pizza category.</vt:lpstr>
      <vt:lpstr>  Conclusion </vt:lpstr>
      <vt:lpstr>  Conclusion </vt:lpstr>
      <vt:lpstr>THANK 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357</cp:revision>
  <dcterms:created xsi:type="dcterms:W3CDTF">2024-07-14T08:19:33Z</dcterms:created>
  <dcterms:modified xsi:type="dcterms:W3CDTF">2024-07-16T09:35:27Z</dcterms:modified>
</cp:coreProperties>
</file>