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08C414-677E-4EF3-BA45-B751A17042F1}">
  <a:tblStyle styleId="{2408C414-677E-4EF3-BA45-B751A17042F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f1dd85c0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f1dd85c0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f1dd85c0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f1dd85c0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f1dd85c0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f1dd85c0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f1dd85c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f1dd85c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f1dd85c0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f1dd85c0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f1dd85c0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f1dd85c0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f1dd85c0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f1dd85c0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f1dd85c0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f1dd85c0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f1dd85c0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f1dd85c0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f1dd85c0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f1dd85c0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1dd85c0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1dd85c0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f1dd85c0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f1dd85c0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f1dd85c03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f1dd85c0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f1dd85c03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f1dd85c03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e661e04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e661e04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e661e04e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e661e04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e661e04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e661e04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e661e04e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e661e04e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e661e04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e661e04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f1dd85c0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f1dd85c0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f1dd85c0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f1dd85c0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f1dd85c0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f1dd85c0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1dd85c0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f1dd85c0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1dd85c0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1dd85c0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f1dd85c0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f1dd85c0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1dd85c0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1dd85c0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36.png"/><Relationship Id="rId5" Type="http://schemas.openxmlformats.org/officeDocument/2006/relationships/image" Target="../media/image24.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30.png"/><Relationship Id="rId9"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13.png"/><Relationship Id="rId7" Type="http://schemas.openxmlformats.org/officeDocument/2006/relationships/image" Target="../media/image22.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3988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4C1130"/>
                </a:solidFill>
                <a:latin typeface="Times New Roman"/>
                <a:ea typeface="Times New Roman"/>
                <a:cs typeface="Times New Roman"/>
                <a:sym typeface="Times New Roman"/>
              </a:rPr>
              <a:t>The expressive power of pooling in Graph Neural</a:t>
            </a:r>
            <a:endParaRPr b="1" sz="3600">
              <a:solidFill>
                <a:srgbClr val="4C113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600">
                <a:solidFill>
                  <a:srgbClr val="4C1130"/>
                </a:solidFill>
                <a:latin typeface="Times New Roman"/>
                <a:ea typeface="Times New Roman"/>
                <a:cs typeface="Times New Roman"/>
                <a:sym typeface="Times New Roman"/>
              </a:rPr>
              <a:t>Networks</a:t>
            </a:r>
            <a:endParaRPr sz="5200">
              <a:solidFill>
                <a:srgbClr val="4C1130"/>
              </a:solidFill>
              <a:latin typeface="Times New Roman"/>
              <a:ea typeface="Times New Roman"/>
              <a:cs typeface="Times New Roman"/>
              <a:sym typeface="Times New Roman"/>
            </a:endParaRPr>
          </a:p>
        </p:txBody>
      </p:sp>
      <p:sp>
        <p:nvSpPr>
          <p:cNvPr id="129" name="Google Shape;129;p13"/>
          <p:cNvSpPr txBox="1"/>
          <p:nvPr>
            <p:ph idx="1" type="subTitle"/>
          </p:nvPr>
        </p:nvSpPr>
        <p:spPr>
          <a:xfrm>
            <a:off x="783525" y="3268300"/>
            <a:ext cx="7944600" cy="52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770">
                <a:solidFill>
                  <a:srgbClr val="000000"/>
                </a:solidFill>
              </a:rPr>
              <a:t>Birva Oza ( 202311050 )				           Parshwa Dand ( 202311016 )</a:t>
            </a:r>
            <a:endParaRPr sz="1770">
              <a:solidFill>
                <a:srgbClr val="000000"/>
              </a:solidFill>
            </a:endParaRPr>
          </a:p>
          <a:p>
            <a:pPr indent="0" lvl="0" marL="0" rtl="0" algn="l">
              <a:lnSpc>
                <a:spcPct val="95000"/>
              </a:lnSpc>
              <a:spcBef>
                <a:spcPts val="0"/>
              </a:spcBef>
              <a:spcAft>
                <a:spcPts val="0"/>
              </a:spcAft>
              <a:buSzPts val="605"/>
              <a:buNone/>
            </a:pPr>
            <a:r>
              <a:rPr lang="en" sz="1770">
                <a:solidFill>
                  <a:srgbClr val="000000"/>
                </a:solidFill>
              </a:rPr>
              <a:t>Harsh Vyas ( 202311015 ) 				  Ayushi Mehta ( 202311008 )</a:t>
            </a:r>
            <a:endParaRPr sz="1770">
              <a:solidFill>
                <a:srgbClr val="000000"/>
              </a:solidFill>
            </a:endParaRPr>
          </a:p>
          <a:p>
            <a:pPr indent="0" lvl="0" marL="0" rtl="0" algn="ctr">
              <a:lnSpc>
                <a:spcPct val="80000"/>
              </a:lnSpc>
              <a:spcBef>
                <a:spcPts val="0"/>
              </a:spcBef>
              <a:spcAft>
                <a:spcPts val="0"/>
              </a:spcAft>
              <a:buSzPts val="605"/>
              <a:buNone/>
            </a:pPr>
            <a:r>
              <a:t/>
            </a:r>
            <a:endParaRPr sz="8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312050" y="262300"/>
            <a:ext cx="4782000" cy="59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Expressiveness of Pooling Operators</a:t>
            </a:r>
            <a:endParaRPr sz="2400"/>
          </a:p>
          <a:p>
            <a:pPr indent="0" lvl="0" marL="0" rtl="0" algn="l">
              <a:spcBef>
                <a:spcPts val="0"/>
              </a:spcBef>
              <a:spcAft>
                <a:spcPts val="0"/>
              </a:spcAft>
              <a:buNone/>
            </a:pPr>
            <a:r>
              <a:t/>
            </a:r>
            <a:endParaRPr/>
          </a:p>
        </p:txBody>
      </p:sp>
      <p:pic>
        <p:nvPicPr>
          <p:cNvPr id="205" name="Google Shape;205;p22"/>
          <p:cNvPicPr preferRelativeResize="0"/>
          <p:nvPr/>
        </p:nvPicPr>
        <p:blipFill>
          <a:blip r:embed="rId3">
            <a:alphaModFix/>
          </a:blip>
          <a:stretch>
            <a:fillRect/>
          </a:stretch>
        </p:blipFill>
        <p:spPr>
          <a:xfrm>
            <a:off x="453138" y="4112675"/>
            <a:ext cx="8237726" cy="700750"/>
          </a:xfrm>
          <a:prstGeom prst="rect">
            <a:avLst/>
          </a:prstGeom>
          <a:noFill/>
          <a:ln>
            <a:noFill/>
          </a:ln>
        </p:spPr>
      </p:pic>
      <p:pic>
        <p:nvPicPr>
          <p:cNvPr id="206" name="Google Shape;206;p22"/>
          <p:cNvPicPr preferRelativeResize="0"/>
          <p:nvPr/>
        </p:nvPicPr>
        <p:blipFill>
          <a:blip r:embed="rId4">
            <a:alphaModFix/>
          </a:blip>
          <a:stretch>
            <a:fillRect/>
          </a:stretch>
        </p:blipFill>
        <p:spPr>
          <a:xfrm>
            <a:off x="742925" y="742448"/>
            <a:ext cx="7321199" cy="337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47650" y="274100"/>
            <a:ext cx="48378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Expressiveness of Pooling Operators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2" name="Google Shape;212;p23"/>
          <p:cNvSpPr txBox="1"/>
          <p:nvPr>
            <p:ph idx="1" type="body"/>
          </p:nvPr>
        </p:nvSpPr>
        <p:spPr>
          <a:xfrm>
            <a:off x="333375" y="815300"/>
            <a:ext cx="8447700" cy="39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Condition 1 :-</a:t>
            </a:r>
            <a:r>
              <a:rPr lang="en" sz="1600"/>
              <a:t> Under the assumption that the node features originate from a countable universe, it has been formally proven that there exists a function that, when applied to the node features, makes the sum over a multiset of node features injective. The universal approximation theorem guarantees that such a function. Due to the injectiveness of the coloring function of the WL algorithm, two graphs with different multisets of node features will be classified as non-isomorphic by the WL test and, therefore,                           can be implemented by an MLP.</a:t>
            </a:r>
            <a:endParaRPr sz="1600"/>
          </a:p>
          <a:p>
            <a:pPr indent="0" lvl="0" marL="0" rtl="0" algn="l">
              <a:spcBef>
                <a:spcPts val="1200"/>
              </a:spcBef>
              <a:spcAft>
                <a:spcPts val="0"/>
              </a:spcAft>
              <a:buNone/>
            </a:pPr>
            <a:r>
              <a:rPr b="1" lang="en" sz="1600"/>
              <a:t>Condition 2 :-</a:t>
            </a:r>
            <a:r>
              <a:rPr lang="en" sz="1600"/>
              <a:t> It</a:t>
            </a:r>
            <a:r>
              <a:rPr b="1" lang="en" sz="1600"/>
              <a:t> </a:t>
            </a:r>
            <a:r>
              <a:rPr lang="en" sz="1600"/>
              <a:t>implies that all nodes in the original graph must contribute to the supernodes. Moreover, letting the sum of the memberships sij to be a constant λ (usually, λ = 1), places a restriction on the formation of the super-nodes.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13" name="Google Shape;213;p23"/>
          <p:cNvPicPr preferRelativeResize="0"/>
          <p:nvPr/>
        </p:nvPicPr>
        <p:blipFill>
          <a:blip r:embed="rId3">
            <a:alphaModFix/>
          </a:blip>
          <a:stretch>
            <a:fillRect/>
          </a:stretch>
        </p:blipFill>
        <p:spPr>
          <a:xfrm>
            <a:off x="2924175" y="2317825"/>
            <a:ext cx="1153625" cy="253925"/>
          </a:xfrm>
          <a:prstGeom prst="rect">
            <a:avLst/>
          </a:prstGeom>
          <a:noFill/>
          <a:ln>
            <a:noFill/>
          </a:ln>
        </p:spPr>
      </p:pic>
      <p:sp>
        <p:nvSpPr>
          <p:cNvPr id="214" name="Google Shape;214;p23"/>
          <p:cNvSpPr txBox="1"/>
          <p:nvPr>
            <p:ph idx="1" type="body"/>
          </p:nvPr>
        </p:nvSpPr>
        <p:spPr>
          <a:xfrm>
            <a:off x="333375" y="3632275"/>
            <a:ext cx="8356500" cy="37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Condition 3 :- </a:t>
            </a:r>
            <a:r>
              <a:rPr lang="en" sz="1600"/>
              <a:t>It</a:t>
            </a:r>
            <a:r>
              <a:rPr b="1" lang="en" sz="1600"/>
              <a:t> </a:t>
            </a:r>
            <a:r>
              <a:rPr lang="en" sz="1600"/>
              <a:t>requires that the features of the supernodes        are a convex combination of the node features      . It is important to note that the conditions for the expressiveness only involve SELand RED, but not the CON function.</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15" name="Google Shape;215;p23"/>
          <p:cNvPicPr preferRelativeResize="0"/>
          <p:nvPr/>
        </p:nvPicPr>
        <p:blipFill>
          <a:blip r:embed="rId4">
            <a:alphaModFix/>
          </a:blip>
          <a:stretch>
            <a:fillRect/>
          </a:stretch>
        </p:blipFill>
        <p:spPr>
          <a:xfrm>
            <a:off x="5465671" y="3722200"/>
            <a:ext cx="312025" cy="277375"/>
          </a:xfrm>
          <a:prstGeom prst="rect">
            <a:avLst/>
          </a:prstGeom>
          <a:noFill/>
          <a:ln>
            <a:noFill/>
          </a:ln>
        </p:spPr>
      </p:pic>
      <p:pic>
        <p:nvPicPr>
          <p:cNvPr id="216" name="Google Shape;216;p23"/>
          <p:cNvPicPr preferRelativeResize="0"/>
          <p:nvPr/>
        </p:nvPicPr>
        <p:blipFill>
          <a:blip r:embed="rId5">
            <a:alphaModFix/>
          </a:blip>
          <a:stretch>
            <a:fillRect/>
          </a:stretch>
        </p:blipFill>
        <p:spPr>
          <a:xfrm>
            <a:off x="1600200" y="3999575"/>
            <a:ext cx="258000" cy="23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285750" y="283625"/>
            <a:ext cx="3408900" cy="5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Dense Pooling Operators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24"/>
          <p:cNvSpPr txBox="1"/>
          <p:nvPr/>
        </p:nvSpPr>
        <p:spPr>
          <a:xfrm>
            <a:off x="395850" y="939125"/>
            <a:ext cx="8352300" cy="3109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The density of a pooling operator is defined as the expected value of the ratio between the cardinality of a supernode and the number of nodes in the graph. A method is referred to as dense if the supernodes have cardinality O(N).</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Pooling methods can also be distinguished according to the number of nodes K of the pooled graph. If K is constant and independent of the input graph size, the pooling method is fixed. On the other hand, if the number of supernodes is a function of the input graph, the method is adaptive.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The method is said to be trainable, meaning that the operator has parameters that are learned by optimizing a task-driven loss function. Otherwise, the methods are non-trainable.</a:t>
            </a:r>
            <a:endParaRPr sz="1600">
              <a:latin typeface="Calibri"/>
              <a:ea typeface="Calibri"/>
              <a:cs typeface="Calibri"/>
              <a:sym typeface="Calibri"/>
            </a:endParaRPr>
          </a:p>
          <a:p>
            <a:pPr indent="0" lvl="0" marL="4572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266700" y="293150"/>
            <a:ext cx="33423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Dense Pooling Operators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p25"/>
          <p:cNvSpPr txBox="1"/>
          <p:nvPr>
            <p:ph idx="1" type="body"/>
          </p:nvPr>
        </p:nvSpPr>
        <p:spPr>
          <a:xfrm>
            <a:off x="352425" y="904875"/>
            <a:ext cx="8323800" cy="381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t>
            </a:r>
            <a:r>
              <a:rPr lang="en" sz="1600"/>
              <a:t>methods in this class of pooling operators are </a:t>
            </a:r>
            <a:r>
              <a:rPr b="1" lang="en" sz="1600"/>
              <a:t>DiffPool, MinCutPool, and DMoN</a:t>
            </a:r>
            <a:r>
              <a:rPr lang="en" sz="1600"/>
              <a:t>.</a:t>
            </a:r>
            <a:endParaRPr sz="1600"/>
          </a:p>
          <a:p>
            <a:pPr indent="-330200" lvl="0" marL="457200" rtl="0" algn="l">
              <a:spcBef>
                <a:spcPts val="1000"/>
              </a:spcBef>
              <a:spcAft>
                <a:spcPts val="0"/>
              </a:spcAft>
              <a:buSzPts val="1600"/>
              <a:buChar char="●"/>
            </a:pPr>
            <a:r>
              <a:rPr lang="en" sz="1600"/>
              <a:t>Besides being dense, all these operators are also trainable and fixed. </a:t>
            </a:r>
            <a:endParaRPr sz="1600"/>
          </a:p>
          <a:p>
            <a:pPr indent="-330200" lvl="0" marL="457200" rtl="0" algn="l">
              <a:spcBef>
                <a:spcPts val="1000"/>
              </a:spcBef>
              <a:spcAft>
                <a:spcPts val="0"/>
              </a:spcAft>
              <a:buSzPts val="1600"/>
              <a:buChar char="●"/>
            </a:pPr>
            <a:r>
              <a:rPr lang="en" sz="1600"/>
              <a:t>DiffPool, MinCutPool, and DMoN compute a cluster assignment matrix                          either with an MLP or an MP-layer, which is fed with the node features       and ends with a softmax.</a:t>
            </a:r>
            <a:endParaRPr sz="1600"/>
          </a:p>
          <a:p>
            <a:pPr indent="-330200" lvl="0" marL="457200" rtl="0" algn="l">
              <a:spcBef>
                <a:spcPts val="1000"/>
              </a:spcBef>
              <a:spcAft>
                <a:spcPts val="0"/>
              </a:spcAft>
              <a:buSzPts val="1600"/>
              <a:buChar char="●"/>
            </a:pPr>
            <a:r>
              <a:rPr lang="en" sz="1600"/>
              <a:t>The main difference among these methods is in how they define unsupervised auxiliary loss functions, which are used to inject a bias in how the clusters are formed. Thanks to the softmax normalization, the cluster assignments sum up to one, ensuring condition 2.</a:t>
            </a:r>
            <a:endParaRPr sz="1600"/>
          </a:p>
          <a:p>
            <a:pPr indent="-330200" lvl="0" marL="457200" rtl="0" algn="l">
              <a:spcBef>
                <a:spcPts val="1000"/>
              </a:spcBef>
              <a:spcAft>
                <a:spcPts val="0"/>
              </a:spcAft>
              <a:buSzPts val="1600"/>
              <a:buChar char="●"/>
            </a:pPr>
            <a:r>
              <a:rPr lang="en" sz="1600"/>
              <a:t>The pooled node features are computed as                         , making also condition 3 satisfied. </a:t>
            </a:r>
            <a:endParaRPr sz="1600"/>
          </a:p>
          <a:p>
            <a:pPr indent="-330200" lvl="0" marL="457200" rtl="0" algn="l">
              <a:spcBef>
                <a:spcPts val="1000"/>
              </a:spcBef>
              <a:spcAft>
                <a:spcPts val="0"/>
              </a:spcAft>
              <a:buSzPts val="1600"/>
              <a:buChar char="●"/>
            </a:pPr>
            <a:r>
              <a:rPr lang="en" sz="1600"/>
              <a:t>Therefore, we can say that all dense methods preserve the expressive power of the preceding MP layers.</a:t>
            </a:r>
            <a:endParaRPr sz="1600"/>
          </a:p>
          <a:p>
            <a:pPr indent="0" lvl="0" marL="0" rtl="0" algn="l">
              <a:spcBef>
                <a:spcPts val="10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29" name="Google Shape;229;p25"/>
          <p:cNvPicPr preferRelativeResize="0"/>
          <p:nvPr/>
        </p:nvPicPr>
        <p:blipFill>
          <a:blip r:embed="rId3">
            <a:alphaModFix/>
          </a:blip>
          <a:stretch>
            <a:fillRect/>
          </a:stretch>
        </p:blipFill>
        <p:spPr>
          <a:xfrm>
            <a:off x="6199800" y="2124700"/>
            <a:ext cx="255475" cy="235825"/>
          </a:xfrm>
          <a:prstGeom prst="rect">
            <a:avLst/>
          </a:prstGeom>
          <a:noFill/>
          <a:ln>
            <a:noFill/>
          </a:ln>
        </p:spPr>
      </p:pic>
      <p:pic>
        <p:nvPicPr>
          <p:cNvPr id="230" name="Google Shape;230;p25"/>
          <p:cNvPicPr preferRelativeResize="0"/>
          <p:nvPr/>
        </p:nvPicPr>
        <p:blipFill>
          <a:blip r:embed="rId4">
            <a:alphaModFix/>
          </a:blip>
          <a:stretch>
            <a:fillRect/>
          </a:stretch>
        </p:blipFill>
        <p:spPr>
          <a:xfrm>
            <a:off x="6771300" y="1800225"/>
            <a:ext cx="1066725" cy="276850"/>
          </a:xfrm>
          <a:prstGeom prst="rect">
            <a:avLst/>
          </a:prstGeom>
          <a:noFill/>
          <a:ln>
            <a:noFill/>
          </a:ln>
        </p:spPr>
      </p:pic>
      <p:pic>
        <p:nvPicPr>
          <p:cNvPr id="231" name="Google Shape;231;p25"/>
          <p:cNvPicPr preferRelativeResize="0"/>
          <p:nvPr/>
        </p:nvPicPr>
        <p:blipFill>
          <a:blip r:embed="rId5">
            <a:alphaModFix/>
          </a:blip>
          <a:stretch>
            <a:fillRect/>
          </a:stretch>
        </p:blipFill>
        <p:spPr>
          <a:xfrm>
            <a:off x="4543463" y="3448050"/>
            <a:ext cx="1066725" cy="3215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247650" y="293150"/>
            <a:ext cx="59901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Non-Expressive Sparse Pooling Operators</a:t>
            </a:r>
            <a:endParaRPr sz="2400"/>
          </a:p>
        </p:txBody>
      </p:sp>
      <p:sp>
        <p:nvSpPr>
          <p:cNvPr id="237" name="Google Shape;237;p26"/>
          <p:cNvSpPr txBox="1"/>
          <p:nvPr>
            <p:ph idx="1" type="body"/>
          </p:nvPr>
        </p:nvSpPr>
        <p:spPr>
          <a:xfrm>
            <a:off x="371475" y="891650"/>
            <a:ext cx="8390400" cy="3951600"/>
          </a:xfrm>
          <a:prstGeom prst="rect">
            <a:avLst/>
          </a:prstGeom>
        </p:spPr>
        <p:txBody>
          <a:bodyPr anchorCtr="0" anchor="t" bIns="91425" lIns="91425" spcFirstLastPara="1" rIns="91425" wrap="square" tIns="91425">
            <a:noAutofit/>
          </a:bodyPr>
          <a:lstStyle/>
          <a:p>
            <a:pPr indent="-330200" lvl="0" marL="171450" rtl="0" algn="l">
              <a:spcBef>
                <a:spcPts val="0"/>
              </a:spcBef>
              <a:spcAft>
                <a:spcPts val="0"/>
              </a:spcAft>
              <a:buSzPts val="1600"/>
              <a:buChar char="●"/>
            </a:pPr>
            <a:r>
              <a:rPr lang="en" sz="1600"/>
              <a:t>A</a:t>
            </a:r>
            <a:r>
              <a:rPr lang="en" sz="1600"/>
              <a:t> pooling operator is considered sparse if the supernodes generated have constant cardinality O(1).</a:t>
            </a:r>
            <a:endParaRPr sz="1600"/>
          </a:p>
          <a:p>
            <a:pPr indent="-330200" lvl="0" marL="171450" rtl="0" algn="l">
              <a:spcBef>
                <a:spcPts val="1000"/>
              </a:spcBef>
              <a:spcAft>
                <a:spcPts val="0"/>
              </a:spcAft>
              <a:buSzPts val="1600"/>
              <a:buChar char="●"/>
            </a:pPr>
            <a:r>
              <a:rPr lang="en" sz="1600"/>
              <a:t>Members of this category are </a:t>
            </a:r>
            <a:r>
              <a:rPr b="1" lang="en" sz="1600"/>
              <a:t>Top-k, AS-APool, SAGPool </a:t>
            </a:r>
            <a:r>
              <a:rPr lang="en" sz="1600"/>
              <a:t>and </a:t>
            </a:r>
            <a:r>
              <a:rPr b="1" lang="en" sz="1600"/>
              <a:t>PanPool</a:t>
            </a:r>
            <a:r>
              <a:rPr lang="en" sz="1600"/>
              <a:t>, which are also trainable and adaptive. </a:t>
            </a:r>
            <a:endParaRPr sz="1600"/>
          </a:p>
          <a:p>
            <a:pPr indent="-330200" lvl="0" marL="171450" rtl="0" algn="l">
              <a:spcBef>
                <a:spcPts val="1000"/>
              </a:spcBef>
              <a:spcAft>
                <a:spcPts val="0"/>
              </a:spcAft>
              <a:buSzPts val="1600"/>
              <a:buChar char="●"/>
            </a:pPr>
            <a:r>
              <a:rPr lang="en" sz="1600"/>
              <a:t>These methods reduce the graph by selecting a subset of its nodes based on a ranking score and they mainly differ in how their SEL function computes such a score.</a:t>
            </a:r>
            <a:endParaRPr sz="1600"/>
          </a:p>
          <a:p>
            <a:pPr indent="-330200" lvl="0" marL="171450" rtl="0" algn="l">
              <a:spcBef>
                <a:spcPts val="1000"/>
              </a:spcBef>
              <a:spcAft>
                <a:spcPts val="0"/>
              </a:spcAft>
              <a:buSzPts val="1600"/>
              <a:buChar char="●"/>
            </a:pPr>
            <a:r>
              <a:rPr b="1" lang="en" sz="1600"/>
              <a:t>Top-k :-</a:t>
            </a:r>
            <a:r>
              <a:rPr lang="en" sz="1600"/>
              <a:t> This method ranks nodes based on a score obtained by multiplying the node features with a trainable projection vector. A node i is kept (si = 1) if is among the top-K in the ranking and is discarded (si = 0) otherwise.</a:t>
            </a:r>
            <a:endParaRPr sz="1600"/>
          </a:p>
          <a:p>
            <a:pPr indent="-330200" lvl="0" marL="171450" rtl="0" algn="l">
              <a:spcBef>
                <a:spcPts val="1000"/>
              </a:spcBef>
              <a:spcAft>
                <a:spcPts val="0"/>
              </a:spcAft>
              <a:buSzPts val="1600"/>
              <a:buChar char="●"/>
            </a:pPr>
            <a:r>
              <a:rPr b="1" lang="en" sz="1600"/>
              <a:t>SAGPool :- </a:t>
            </a:r>
            <a:r>
              <a:rPr lang="en" sz="1600"/>
              <a:t>It simply replaces the projection vector with an MP layer to account for the graph’s structure when scoring the nodes.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257175" y="283625"/>
            <a:ext cx="54474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Non-Expressive Sparse Pooling Operators</a:t>
            </a:r>
            <a:endParaRPr sz="2400"/>
          </a:p>
          <a:p>
            <a:pPr indent="0" lvl="0" marL="0" rtl="0" algn="l">
              <a:spcBef>
                <a:spcPts val="0"/>
              </a:spcBef>
              <a:spcAft>
                <a:spcPts val="0"/>
              </a:spcAft>
              <a:buNone/>
            </a:pPr>
            <a:r>
              <a:t/>
            </a:r>
            <a:endParaRPr/>
          </a:p>
        </p:txBody>
      </p:sp>
      <p:sp>
        <p:nvSpPr>
          <p:cNvPr id="243" name="Google Shape;243;p27"/>
          <p:cNvSpPr txBox="1"/>
          <p:nvPr>
            <p:ph idx="1" type="body"/>
          </p:nvPr>
        </p:nvSpPr>
        <p:spPr>
          <a:xfrm>
            <a:off x="342900" y="885825"/>
            <a:ext cx="8276100" cy="3987300"/>
          </a:xfrm>
          <a:prstGeom prst="rect">
            <a:avLst/>
          </a:prstGeom>
        </p:spPr>
        <p:txBody>
          <a:bodyPr anchorCtr="0" anchor="t" bIns="91425" lIns="91425" spcFirstLastPara="1" rIns="91425" wrap="square" tIns="91425">
            <a:normAutofit lnSpcReduction="10000"/>
          </a:bodyPr>
          <a:lstStyle/>
          <a:p>
            <a:pPr indent="-330200" lvl="0" marL="228600" rtl="0" algn="l">
              <a:spcBef>
                <a:spcPts val="0"/>
              </a:spcBef>
              <a:spcAft>
                <a:spcPts val="0"/>
              </a:spcAft>
              <a:buSzPts val="1600"/>
              <a:buChar char="●"/>
            </a:pPr>
            <a:r>
              <a:rPr b="1" lang="en" sz="1600"/>
              <a:t>ASAPool :- </a:t>
            </a:r>
            <a:r>
              <a:rPr lang="en" sz="1600"/>
              <a:t>It examines all potential local clusters in the input graph given a fixed receptive field and it employs an attention mechanism to compute the cluster membership of the nodes. The clusters are subsequently scored using a particular MP operator.</a:t>
            </a:r>
            <a:endParaRPr sz="1600"/>
          </a:p>
          <a:p>
            <a:pPr indent="-330200" lvl="0" marL="228600" rtl="0" algn="l">
              <a:spcBef>
                <a:spcPts val="1000"/>
              </a:spcBef>
              <a:spcAft>
                <a:spcPts val="0"/>
              </a:spcAft>
              <a:buSzPts val="1600"/>
              <a:buChar char="●"/>
            </a:pPr>
            <a:r>
              <a:rPr b="1" lang="en" sz="1600"/>
              <a:t>PanPool :-</a:t>
            </a:r>
            <a:r>
              <a:rPr lang="en" sz="1600"/>
              <a:t>  The scores are obtained from the diagonal entries of the maximal entropy transition matrix, which is a generalization of the graph Laplacian.</a:t>
            </a:r>
            <a:endParaRPr sz="1600"/>
          </a:p>
          <a:p>
            <a:pPr indent="-330200" lvl="0" marL="228600" rtl="0" algn="l">
              <a:spcBef>
                <a:spcPts val="1000"/>
              </a:spcBef>
              <a:spcAft>
                <a:spcPts val="0"/>
              </a:spcAft>
              <a:buSzPts val="1600"/>
              <a:buChar char="●"/>
            </a:pPr>
            <a:r>
              <a:rPr lang="en" sz="1600"/>
              <a:t>Regardless of how the score is computed, all these methods generate a cluster assignment matrix S where not all the rows sum to a constant. Indeed, if a node is not selected, it is not assigned to any supernode in the coarsened graph. Therefore, these methods fail to meet condition 2.</a:t>
            </a:r>
            <a:endParaRPr sz="1600"/>
          </a:p>
          <a:p>
            <a:pPr indent="-330200" lvl="0" marL="228600" rtl="0" algn="l">
              <a:spcBef>
                <a:spcPts val="1000"/>
              </a:spcBef>
              <a:spcAft>
                <a:spcPts val="0"/>
              </a:spcAft>
              <a:buSzPts val="1600"/>
              <a:buChar char="●"/>
            </a:pPr>
            <a:r>
              <a:rPr lang="en" sz="1600"/>
              <a:t>The RED function of all these methods the features of each selected node are multiplied by its ranking score, making condition 3 also unsatisfied.</a:t>
            </a:r>
            <a:endParaRPr sz="1600"/>
          </a:p>
          <a:p>
            <a:pPr indent="0" lvl="0" marL="457200" rtl="0" algn="l">
              <a:spcBef>
                <a:spcPts val="1000"/>
              </a:spcBef>
              <a:spcAft>
                <a:spcPts val="1000"/>
              </a:spcAft>
              <a:buNone/>
            </a:pPr>
            <a:r>
              <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276225" y="283625"/>
            <a:ext cx="54852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Non-Expressive Sparse Pooling Operators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9" name="Google Shape;249;p28"/>
          <p:cNvPicPr preferRelativeResize="0"/>
          <p:nvPr/>
        </p:nvPicPr>
        <p:blipFill>
          <a:blip r:embed="rId3">
            <a:alphaModFix/>
          </a:blip>
          <a:stretch>
            <a:fillRect/>
          </a:stretch>
        </p:blipFill>
        <p:spPr>
          <a:xfrm>
            <a:off x="1725400" y="853325"/>
            <a:ext cx="5245707" cy="398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276225" y="283625"/>
            <a:ext cx="5247300" cy="6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Expressive Sparse Pooling Operator </a:t>
            </a:r>
            <a:endParaRPr sz="2400"/>
          </a:p>
        </p:txBody>
      </p:sp>
      <p:sp>
        <p:nvSpPr>
          <p:cNvPr id="255" name="Google Shape;255;p29"/>
          <p:cNvSpPr txBox="1"/>
          <p:nvPr>
            <p:ph idx="1" type="body"/>
          </p:nvPr>
        </p:nvSpPr>
        <p:spPr>
          <a:xfrm>
            <a:off x="352425" y="918125"/>
            <a:ext cx="8390400" cy="3797100"/>
          </a:xfrm>
          <a:prstGeom prst="rect">
            <a:avLst/>
          </a:prstGeom>
        </p:spPr>
        <p:txBody>
          <a:bodyPr anchorCtr="0" anchor="t" bIns="91425" lIns="91425" spcFirstLastPara="1" rIns="91425" wrap="square" tIns="91425">
            <a:noAutofit/>
          </a:bodyPr>
          <a:lstStyle/>
          <a:p>
            <a:pPr indent="-330200" lvl="0" marL="342900" rtl="0" algn="l">
              <a:spcBef>
                <a:spcPts val="0"/>
              </a:spcBef>
              <a:spcAft>
                <a:spcPts val="0"/>
              </a:spcAft>
              <a:buSzPts val="1600"/>
              <a:buChar char="●"/>
            </a:pPr>
            <a:r>
              <a:rPr lang="en" sz="1600"/>
              <a:t>T</a:t>
            </a:r>
            <a:r>
              <a:rPr lang="en" sz="1600"/>
              <a:t>hey assign each node in the original graph to exactly one supernode and, thus, satisfy condition 2.</a:t>
            </a:r>
            <a:endParaRPr sz="1600"/>
          </a:p>
          <a:p>
            <a:pPr indent="-330200" lvl="0" marL="342900" rtl="0" algn="l">
              <a:spcBef>
                <a:spcPts val="1000"/>
              </a:spcBef>
              <a:spcAft>
                <a:spcPts val="0"/>
              </a:spcAft>
              <a:buSzPts val="1600"/>
              <a:buChar char="●"/>
            </a:pPr>
            <a:r>
              <a:rPr lang="en" sz="1600"/>
              <a:t>In matrix form and letting λ = 1, the cluster assignment would be represented by a sparse matrix S that satisfies                     and where every row has one entry equal to one and the others equal to zero. </a:t>
            </a:r>
            <a:endParaRPr sz="1600"/>
          </a:p>
          <a:p>
            <a:pPr indent="-330200" lvl="0" marL="342900" rtl="0" algn="l">
              <a:spcBef>
                <a:spcPts val="1000"/>
              </a:spcBef>
              <a:spcAft>
                <a:spcPts val="0"/>
              </a:spcAft>
              <a:buSzPts val="1600"/>
              <a:buChar char="●"/>
            </a:pPr>
            <a:r>
              <a:rPr lang="en" sz="1600"/>
              <a:t>Some sparse pooling operators includes </a:t>
            </a:r>
            <a:r>
              <a:rPr b="1" lang="en" sz="1600"/>
              <a:t>Graclus, ECPool,</a:t>
            </a:r>
            <a:r>
              <a:rPr lang="en" sz="1600"/>
              <a:t> and </a:t>
            </a:r>
            <a:r>
              <a:rPr b="1" lang="en" sz="1600"/>
              <a:t>k-MISPool</a:t>
            </a:r>
            <a:r>
              <a:rPr lang="en" sz="1600"/>
              <a:t>. </a:t>
            </a:r>
            <a:endParaRPr sz="1600"/>
          </a:p>
          <a:p>
            <a:pPr indent="-330200" lvl="0" marL="342900" rtl="0" algn="l">
              <a:spcBef>
                <a:spcPts val="1000"/>
              </a:spcBef>
              <a:spcAft>
                <a:spcPts val="0"/>
              </a:spcAft>
              <a:buSzPts val="1600"/>
              <a:buChar char="●"/>
            </a:pPr>
            <a:r>
              <a:rPr b="1" lang="en" sz="1600"/>
              <a:t>Graclus :-  </a:t>
            </a:r>
            <a:r>
              <a:rPr lang="en" sz="1600"/>
              <a:t>It is a non-trainable, greedy bottom-up spectral clustering algorithm, which matches each vertex with the neighbor that is closest according to the graph connectivity. When Graclus is used to perform graph pooling, the RED function is usually implemented as a max_pool operation between the vertices assigned to the same cluster.</a:t>
            </a:r>
            <a:endParaRPr sz="1600"/>
          </a:p>
          <a:p>
            <a:pPr indent="-228600" lvl="0" marL="342900" rtl="0" algn="l">
              <a:spcBef>
                <a:spcPts val="1000"/>
              </a:spcBef>
              <a:spcAft>
                <a:spcPts val="0"/>
              </a:spcAft>
              <a:buNone/>
            </a:pPr>
            <a:r>
              <a:t/>
            </a:r>
            <a:endParaRPr b="1" sz="1600"/>
          </a:p>
          <a:p>
            <a:pPr indent="-228600" lvl="0" marL="342900" rtl="0" algn="l">
              <a:spcBef>
                <a:spcPts val="1000"/>
              </a:spcBef>
              <a:spcAft>
                <a:spcPts val="0"/>
              </a:spcAft>
              <a:buNone/>
            </a:pPr>
            <a:r>
              <a:t/>
            </a:r>
            <a:endParaRPr sz="1600"/>
          </a:p>
          <a:p>
            <a:pPr indent="-228600" lvl="0" marL="342900" rtl="0" algn="l">
              <a:spcBef>
                <a:spcPts val="1000"/>
              </a:spcBef>
              <a:spcAft>
                <a:spcPts val="1000"/>
              </a:spcAft>
              <a:buNone/>
            </a:pPr>
            <a:r>
              <a:t/>
            </a:r>
            <a:endParaRPr sz="1600"/>
          </a:p>
        </p:txBody>
      </p:sp>
      <p:pic>
        <p:nvPicPr>
          <p:cNvPr id="256" name="Google Shape;256;p29"/>
          <p:cNvPicPr preferRelativeResize="0"/>
          <p:nvPr/>
        </p:nvPicPr>
        <p:blipFill>
          <a:blip r:embed="rId3">
            <a:alphaModFix/>
          </a:blip>
          <a:stretch>
            <a:fillRect/>
          </a:stretch>
        </p:blipFill>
        <p:spPr>
          <a:xfrm>
            <a:off x="2586350" y="2013400"/>
            <a:ext cx="877675" cy="2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257175" y="302675"/>
            <a:ext cx="4761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Expressive Sparse Pooling Operator </a:t>
            </a:r>
            <a:endParaRPr sz="2400"/>
          </a:p>
          <a:p>
            <a:pPr indent="0" lvl="0" marL="0" rtl="0" algn="l">
              <a:spcBef>
                <a:spcPts val="0"/>
              </a:spcBef>
              <a:spcAft>
                <a:spcPts val="0"/>
              </a:spcAft>
              <a:buNone/>
            </a:pPr>
            <a:r>
              <a:t/>
            </a:r>
            <a:endParaRPr/>
          </a:p>
        </p:txBody>
      </p:sp>
      <p:sp>
        <p:nvSpPr>
          <p:cNvPr id="262" name="Google Shape;262;p30"/>
          <p:cNvSpPr txBox="1"/>
          <p:nvPr>
            <p:ph idx="1" type="body"/>
          </p:nvPr>
        </p:nvSpPr>
        <p:spPr>
          <a:xfrm>
            <a:off x="342900" y="847725"/>
            <a:ext cx="8381100" cy="38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ECPool :- </a:t>
            </a:r>
            <a:endParaRPr b="1" sz="1600"/>
          </a:p>
          <a:p>
            <a:pPr indent="-330200" lvl="0" marL="228600" rtl="0" algn="l">
              <a:spcBef>
                <a:spcPts val="1200"/>
              </a:spcBef>
              <a:spcAft>
                <a:spcPts val="0"/>
              </a:spcAft>
              <a:buClr>
                <a:srgbClr val="000000"/>
              </a:buClr>
              <a:buSzPts val="1600"/>
              <a:buChar char="●"/>
            </a:pPr>
            <a:r>
              <a:rPr lang="en" sz="1600">
                <a:solidFill>
                  <a:srgbClr val="000000"/>
                </a:solidFill>
              </a:rPr>
              <a:t>Then, iterates over each edge, starting from those with higher scores, and contracts it if neither nodes i and j are attached to an already contracted edge.</a:t>
            </a:r>
            <a:endParaRPr sz="1600">
              <a:solidFill>
                <a:srgbClr val="000000"/>
              </a:solidFill>
            </a:endParaRPr>
          </a:p>
          <a:p>
            <a:pPr indent="-330200" lvl="0" marL="228600" rtl="0" algn="l">
              <a:spcBef>
                <a:spcPts val="0"/>
              </a:spcBef>
              <a:spcAft>
                <a:spcPts val="0"/>
              </a:spcAft>
              <a:buClr>
                <a:srgbClr val="000000"/>
              </a:buClr>
              <a:buSzPts val="1600"/>
              <a:buChar char="●"/>
            </a:pPr>
            <a:r>
              <a:rPr lang="en" sz="1600">
                <a:solidFill>
                  <a:srgbClr val="000000"/>
                </a:solidFill>
              </a:rPr>
              <a:t>The endpoints of a contracted edge are merged into a new supernode                                     , while the remaining nodes become supernodes themselves. Since each supernode either contains the nodes of a contracted edge or is a node from the original graph, all columns of S have either one or two entries equal to one, while each row sums up to one.</a:t>
            </a:r>
            <a:endParaRPr sz="1600">
              <a:solidFill>
                <a:srgbClr val="000000"/>
              </a:solidFill>
            </a:endParaRPr>
          </a:p>
          <a:p>
            <a:pPr indent="0" lvl="0" marL="45720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ECPool met the expressiveness conditions.</a:t>
            </a:r>
            <a:endParaRPr sz="1600"/>
          </a:p>
        </p:txBody>
      </p:sp>
      <p:pic>
        <p:nvPicPr>
          <p:cNvPr id="263" name="Google Shape;263;p30"/>
          <p:cNvPicPr preferRelativeResize="0"/>
          <p:nvPr/>
        </p:nvPicPr>
        <p:blipFill>
          <a:blip r:embed="rId3">
            <a:alphaModFix/>
          </a:blip>
          <a:stretch>
            <a:fillRect/>
          </a:stretch>
        </p:blipFill>
        <p:spPr>
          <a:xfrm>
            <a:off x="1247775" y="958100"/>
            <a:ext cx="5475825" cy="267125"/>
          </a:xfrm>
          <a:prstGeom prst="rect">
            <a:avLst/>
          </a:prstGeom>
          <a:noFill/>
          <a:ln>
            <a:noFill/>
          </a:ln>
        </p:spPr>
      </p:pic>
      <p:pic>
        <p:nvPicPr>
          <p:cNvPr id="264" name="Google Shape;264;p30"/>
          <p:cNvPicPr preferRelativeResize="0"/>
          <p:nvPr/>
        </p:nvPicPr>
        <p:blipFill>
          <a:blip r:embed="rId4">
            <a:alphaModFix/>
          </a:blip>
          <a:stretch>
            <a:fillRect/>
          </a:stretch>
        </p:blipFill>
        <p:spPr>
          <a:xfrm>
            <a:off x="6457950" y="1933150"/>
            <a:ext cx="1665603" cy="267125"/>
          </a:xfrm>
          <a:prstGeom prst="rect">
            <a:avLst/>
          </a:prstGeom>
          <a:noFill/>
          <a:ln>
            <a:noFill/>
          </a:ln>
        </p:spPr>
      </p:pic>
      <p:pic>
        <p:nvPicPr>
          <p:cNvPr id="265" name="Google Shape;265;p30"/>
          <p:cNvPicPr preferRelativeResize="0"/>
          <p:nvPr/>
        </p:nvPicPr>
        <p:blipFill>
          <a:blip r:embed="rId5">
            <a:alphaModFix/>
          </a:blip>
          <a:stretch>
            <a:fillRect/>
          </a:stretch>
        </p:blipFill>
        <p:spPr>
          <a:xfrm>
            <a:off x="407050" y="3270675"/>
            <a:ext cx="8252801" cy="285116"/>
          </a:xfrm>
          <a:prstGeom prst="rect">
            <a:avLst/>
          </a:prstGeom>
          <a:noFill/>
          <a:ln>
            <a:noFill/>
          </a:ln>
        </p:spPr>
      </p:pic>
      <p:pic>
        <p:nvPicPr>
          <p:cNvPr id="266" name="Google Shape;266;p30"/>
          <p:cNvPicPr preferRelativeResize="0"/>
          <p:nvPr/>
        </p:nvPicPr>
        <p:blipFill>
          <a:blip r:embed="rId6">
            <a:alphaModFix/>
          </a:blip>
          <a:stretch>
            <a:fillRect/>
          </a:stretch>
        </p:blipFill>
        <p:spPr>
          <a:xfrm>
            <a:off x="407051" y="3555791"/>
            <a:ext cx="3422669" cy="2451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257175" y="293150"/>
            <a:ext cx="4742400" cy="58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Expressive Sparse Pooling Operator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p31"/>
          <p:cNvSpPr txBox="1"/>
          <p:nvPr>
            <p:ph idx="1" type="body"/>
          </p:nvPr>
        </p:nvSpPr>
        <p:spPr>
          <a:xfrm>
            <a:off x="361950" y="882050"/>
            <a:ext cx="8390400" cy="3745500"/>
          </a:xfrm>
          <a:prstGeom prst="rect">
            <a:avLst/>
          </a:prstGeom>
        </p:spPr>
        <p:txBody>
          <a:bodyPr anchorCtr="0" anchor="t" bIns="91425" lIns="91425" spcFirstLastPara="1" rIns="91425" wrap="square" tIns="91425">
            <a:normAutofit/>
          </a:bodyPr>
          <a:lstStyle/>
          <a:p>
            <a:pPr indent="-330200" lvl="0" marL="171450" rtl="0" algn="l">
              <a:spcBef>
                <a:spcPts val="0"/>
              </a:spcBef>
              <a:spcAft>
                <a:spcPts val="0"/>
              </a:spcAft>
              <a:buSzPts val="1600"/>
              <a:buChar char="●"/>
            </a:pPr>
            <a:r>
              <a:rPr b="1" lang="en" sz="1600"/>
              <a:t>k-MISPool :- </a:t>
            </a:r>
            <a:r>
              <a:rPr lang="en" sz="1600"/>
              <a:t>It identifies the supernodes with the centroids of the maximal k-independent sets of a graph. To speed up computation, the centroids are selected with a greedy approach based on a ranking vector π.</a:t>
            </a:r>
            <a:endParaRPr sz="1600"/>
          </a:p>
          <a:p>
            <a:pPr indent="-330200" lvl="0" marL="171450" rtl="0" algn="l">
              <a:spcBef>
                <a:spcPts val="1000"/>
              </a:spcBef>
              <a:spcAft>
                <a:spcPts val="0"/>
              </a:spcAft>
              <a:buSzPts val="1600"/>
              <a:buChar char="●"/>
            </a:pPr>
            <a:r>
              <a:rPr lang="en" sz="1600"/>
              <a:t>Since π can be obtained from a trainable projector p applied to the vertex features,                        , k-MISPool is a trainable pooling operator.</a:t>
            </a:r>
            <a:endParaRPr sz="1600"/>
          </a:p>
          <a:p>
            <a:pPr indent="-330200" lvl="0" marL="171450" rtl="0" algn="l">
              <a:spcBef>
                <a:spcPts val="1000"/>
              </a:spcBef>
              <a:spcAft>
                <a:spcPts val="0"/>
              </a:spcAft>
              <a:buSzPts val="1600"/>
              <a:buChar char="●"/>
            </a:pPr>
            <a:r>
              <a:rPr lang="en" sz="1600"/>
              <a:t>k-MISPool assigns each vertex to one of the centroids and aggregates the features of the vertex assigned to the same centroid with a sum_pool operation to create the features of the supernodes.</a:t>
            </a:r>
            <a:endParaRPr sz="1600"/>
          </a:p>
          <a:p>
            <a:pPr indent="-330200" lvl="0" marL="171450" rtl="0" algn="l">
              <a:spcBef>
                <a:spcPts val="1000"/>
              </a:spcBef>
              <a:spcAft>
                <a:spcPts val="0"/>
              </a:spcAft>
              <a:buSzPts val="1600"/>
              <a:buChar char="●"/>
            </a:pPr>
            <a:r>
              <a:rPr lang="en" sz="1600"/>
              <a:t>Therefore, k-MISPool satisfies the expressiveness conditions.</a:t>
            </a:r>
            <a:endParaRPr sz="1600"/>
          </a:p>
          <a:p>
            <a:pPr indent="-228600" lvl="0" marL="171450" rtl="0" algn="l">
              <a:spcBef>
                <a:spcPts val="1000"/>
              </a:spcBef>
              <a:spcAft>
                <a:spcPts val="1000"/>
              </a:spcAft>
              <a:buNone/>
            </a:pPr>
            <a:r>
              <a:t/>
            </a:r>
            <a:endParaRPr b="1" sz="1600"/>
          </a:p>
        </p:txBody>
      </p:sp>
      <p:pic>
        <p:nvPicPr>
          <p:cNvPr id="273" name="Google Shape;273;p31"/>
          <p:cNvPicPr preferRelativeResize="0"/>
          <p:nvPr/>
        </p:nvPicPr>
        <p:blipFill>
          <a:blip r:embed="rId3">
            <a:alphaModFix/>
          </a:blip>
          <a:stretch>
            <a:fillRect/>
          </a:stretch>
        </p:blipFill>
        <p:spPr>
          <a:xfrm>
            <a:off x="7514175" y="1943100"/>
            <a:ext cx="1005175" cy="2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87900" y="278100"/>
            <a:ext cx="1884300" cy="5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Introduction</a:t>
            </a:r>
            <a:endParaRPr sz="2400"/>
          </a:p>
        </p:txBody>
      </p:sp>
      <p:sp>
        <p:nvSpPr>
          <p:cNvPr id="135" name="Google Shape;135;p14"/>
          <p:cNvSpPr txBox="1"/>
          <p:nvPr>
            <p:ph idx="1" type="body"/>
          </p:nvPr>
        </p:nvSpPr>
        <p:spPr>
          <a:xfrm>
            <a:off x="372425" y="928225"/>
            <a:ext cx="7196700" cy="1542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C</a:t>
            </a:r>
            <a:r>
              <a:rPr lang="en" sz="1600"/>
              <a:t>haracterizing the expressive power of Graph Neural Networks (GNNs) in terms of their capabilities for testing graph isomorphism.</a:t>
            </a:r>
            <a:endParaRPr sz="1600"/>
          </a:p>
          <a:p>
            <a:pPr indent="-330200" lvl="0" marL="457200" rtl="0" algn="just">
              <a:spcBef>
                <a:spcPts val="0"/>
              </a:spcBef>
              <a:spcAft>
                <a:spcPts val="0"/>
              </a:spcAft>
              <a:buSzPts val="1600"/>
              <a:buChar char="●"/>
            </a:pPr>
            <a:r>
              <a:rPr lang="en" sz="1600"/>
              <a:t>GNNs with appropriately formulated message-passing (MP) layers ar</a:t>
            </a:r>
            <a:r>
              <a:rPr lang="en" sz="1600"/>
              <a:t>e</a:t>
            </a:r>
            <a:r>
              <a:rPr lang="en" sz="1600"/>
              <a:t>as effective as the Weisfeiler-Lehman isomorphism test (WL test) in distinguish graphs.</a:t>
            </a:r>
            <a:endParaRPr sz="1600"/>
          </a:p>
        </p:txBody>
      </p:sp>
      <p:pic>
        <p:nvPicPr>
          <p:cNvPr id="136" name="Google Shape;136;p14"/>
          <p:cNvPicPr preferRelativeResize="0"/>
          <p:nvPr/>
        </p:nvPicPr>
        <p:blipFill>
          <a:blip r:embed="rId3">
            <a:alphaModFix/>
          </a:blip>
          <a:stretch>
            <a:fillRect/>
          </a:stretch>
        </p:blipFill>
        <p:spPr>
          <a:xfrm>
            <a:off x="4876825" y="2354425"/>
            <a:ext cx="3864401" cy="2173750"/>
          </a:xfrm>
          <a:prstGeom prst="rect">
            <a:avLst/>
          </a:prstGeom>
          <a:noFill/>
          <a:ln>
            <a:noFill/>
          </a:ln>
        </p:spPr>
      </p:pic>
      <p:sp>
        <p:nvSpPr>
          <p:cNvPr id="137" name="Google Shape;137;p14"/>
          <p:cNvSpPr txBox="1"/>
          <p:nvPr/>
        </p:nvSpPr>
        <p:spPr>
          <a:xfrm>
            <a:off x="372425" y="2354425"/>
            <a:ext cx="4419600" cy="1847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By interleaving MP with pooling layers that gradually distill global graph properties through the computation of local summaries, it is possible to build deep GNNs that improve the accuracy in graph classification and node classification tasks.</a:t>
            </a:r>
            <a:endParaRPr sz="1600">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266700" y="283625"/>
            <a:ext cx="2942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EXPWL-1 Dataset</a:t>
            </a:r>
            <a:endParaRPr sz="2400"/>
          </a:p>
        </p:txBody>
      </p:sp>
      <p:sp>
        <p:nvSpPr>
          <p:cNvPr id="279" name="Google Shape;279;p32"/>
          <p:cNvSpPr txBox="1"/>
          <p:nvPr>
            <p:ph idx="1" type="body"/>
          </p:nvPr>
        </p:nvSpPr>
        <p:spPr>
          <a:xfrm>
            <a:off x="419100" y="866775"/>
            <a:ext cx="81144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A recent dataset called EXP was created for this purpose, but it's beyond the scope of our study. Hence, They've developed a modified version named EXPWL1. It includes graphs representing propositional formulas, each consisting of pairs (Gi, Hi) that are distinguishable by the WL test, encoding formulas with opposite SAT outcomes. Any GNN with the same expressive power as the WL test should be able to distinguish them with close to 100% accuracy. They've expanded the dataset to 3000 graphs, with each graph now averaging 55 to 76 nodes, to allow for aggressive pooling without simplifying the graph structure excessively.</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295275" y="312200"/>
            <a:ext cx="6837900" cy="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Steps per epoch</a:t>
            </a:r>
            <a:r>
              <a:rPr lang="en" sz="2400"/>
              <a:t> ( Paper Results vs Our Results )</a:t>
            </a:r>
            <a:endParaRPr sz="2400"/>
          </a:p>
        </p:txBody>
      </p:sp>
      <p:graphicFrame>
        <p:nvGraphicFramePr>
          <p:cNvPr id="285" name="Google Shape;285;p33"/>
          <p:cNvGraphicFramePr/>
          <p:nvPr/>
        </p:nvGraphicFramePr>
        <p:xfrm>
          <a:off x="676275" y="1047750"/>
          <a:ext cx="3000000" cy="3000000"/>
        </p:xfrm>
        <a:graphic>
          <a:graphicData uri="http://schemas.openxmlformats.org/drawingml/2006/table">
            <a:tbl>
              <a:tblPr>
                <a:noFill/>
                <a:tableStyleId>{2408C414-677E-4EF3-BA45-B751A17042F1}</a:tableStyleId>
              </a:tblPr>
              <a:tblGrid>
                <a:gridCol w="668975"/>
                <a:gridCol w="1144500"/>
                <a:gridCol w="1295400"/>
              </a:tblGrid>
              <a:tr h="234175">
                <a:tc>
                  <a:txBody>
                    <a:bodyPr/>
                    <a:lstStyle/>
                    <a:p>
                      <a:pPr indent="0" lvl="0" marL="0" rtl="0" algn="l">
                        <a:spcBef>
                          <a:spcPts val="0"/>
                        </a:spcBef>
                        <a:spcAft>
                          <a:spcPts val="0"/>
                        </a:spcAft>
                        <a:buNone/>
                      </a:pPr>
                      <a:r>
                        <a:rPr b="1" lang="en" sz="1300">
                          <a:latin typeface="Calibri"/>
                          <a:ea typeface="Calibri"/>
                          <a:cs typeface="Calibri"/>
                          <a:sym typeface="Calibri"/>
                        </a:rPr>
                        <a:t>Pooling </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s/epoch(In paper)</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s/epoch(Our observation)</a:t>
                      </a:r>
                      <a:endParaRPr b="1" sz="1300">
                        <a:latin typeface="Calibri"/>
                        <a:ea typeface="Calibri"/>
                        <a:cs typeface="Calibri"/>
                        <a:sym typeface="Calibri"/>
                      </a:endParaRPr>
                    </a:p>
                  </a:txBody>
                  <a:tcPr marT="63500" marB="63500" marR="63500" marL="63500" anchor="ctr"/>
                </a:tc>
              </a:tr>
              <a:tr h="254625">
                <a:tc>
                  <a:txBody>
                    <a:bodyPr/>
                    <a:lstStyle/>
                    <a:p>
                      <a:pPr indent="0" lvl="0" marL="0" rtl="0" algn="l">
                        <a:spcBef>
                          <a:spcPts val="0"/>
                        </a:spcBef>
                        <a:spcAft>
                          <a:spcPts val="0"/>
                        </a:spcAft>
                        <a:buNone/>
                      </a:pPr>
                      <a:r>
                        <a:rPr lang="en" sz="1300">
                          <a:latin typeface="Calibri"/>
                          <a:ea typeface="Calibri"/>
                          <a:cs typeface="Calibri"/>
                          <a:sym typeface="Calibri"/>
                        </a:rPr>
                        <a:t>No-pool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0.33s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1.98s</a:t>
                      </a:r>
                      <a:endParaRPr sz="1300">
                        <a:latin typeface="Calibri"/>
                        <a:ea typeface="Calibri"/>
                        <a:cs typeface="Calibri"/>
                        <a:sym typeface="Calibri"/>
                      </a:endParaRPr>
                    </a:p>
                  </a:txBody>
                  <a:tcPr marT="63500" marB="63500" marR="63500" marL="63500"/>
                </a:tc>
              </a:tr>
              <a:tr h="254625">
                <a:tc>
                  <a:txBody>
                    <a:bodyPr/>
                    <a:lstStyle/>
                    <a:p>
                      <a:pPr indent="0" lvl="0" marL="0" rtl="0" algn="l">
                        <a:spcBef>
                          <a:spcPts val="0"/>
                        </a:spcBef>
                        <a:spcAft>
                          <a:spcPts val="0"/>
                        </a:spcAft>
                        <a:buNone/>
                      </a:pPr>
                      <a:r>
                        <a:rPr lang="en" sz="1300">
                          <a:latin typeface="Calibri"/>
                          <a:ea typeface="Calibri"/>
                          <a:cs typeface="Calibri"/>
                          <a:sym typeface="Calibri"/>
                        </a:rPr>
                        <a:t>DiffPool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0.69s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2.00s</a:t>
                      </a:r>
                      <a:endParaRPr sz="1300">
                        <a:latin typeface="Calibri"/>
                        <a:ea typeface="Calibri"/>
                        <a:cs typeface="Calibri"/>
                        <a:sym typeface="Calibri"/>
                      </a:endParaRPr>
                    </a:p>
                  </a:txBody>
                  <a:tcPr marT="63500" marB="63500" marR="63500" marL="63500"/>
                </a:tc>
              </a:tr>
              <a:tr h="25462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DMoN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0.75s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2.28s</a:t>
                      </a:r>
                      <a:endParaRPr sz="1300">
                        <a:latin typeface="Calibri"/>
                        <a:ea typeface="Calibri"/>
                        <a:cs typeface="Calibri"/>
                        <a:sym typeface="Calibri"/>
                      </a:endParaRPr>
                    </a:p>
                  </a:txBody>
                  <a:tcPr marT="63500" marB="63500" marR="63500" marL="63500"/>
                </a:tc>
              </a:tr>
              <a:tr h="25462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MinCut</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0.72s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1.90s</a:t>
                      </a:r>
                      <a:endParaRPr sz="1300">
                        <a:latin typeface="Calibri"/>
                        <a:ea typeface="Calibri"/>
                        <a:cs typeface="Calibri"/>
                        <a:sym typeface="Calibri"/>
                      </a:endParaRPr>
                    </a:p>
                  </a:txBody>
                  <a:tcPr marT="63500" marB="63500" marR="63500" marL="63500"/>
                </a:tc>
              </a:tr>
              <a:tr h="25462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ECPool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20.71s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14.78s</a:t>
                      </a:r>
                      <a:endParaRPr sz="1300">
                        <a:latin typeface="Calibri"/>
                        <a:ea typeface="Calibri"/>
                        <a:cs typeface="Calibri"/>
                        <a:sym typeface="Calibri"/>
                      </a:endParaRPr>
                    </a:p>
                  </a:txBody>
                  <a:tcPr marT="63500" marB="63500" marR="63500" marL="63500"/>
                </a:tc>
              </a:tr>
              <a:tr h="26827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Graclus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1.00s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1.92s</a:t>
                      </a:r>
                      <a:endParaRPr sz="1300">
                        <a:latin typeface="Calibri"/>
                        <a:ea typeface="Calibri"/>
                        <a:cs typeface="Calibri"/>
                        <a:sym typeface="Calibri"/>
                      </a:endParaRPr>
                    </a:p>
                  </a:txBody>
                  <a:tcPr marT="63500" marB="63500" marR="63500" marL="63500"/>
                </a:tc>
              </a:tr>
              <a:tr h="25462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k-MIS</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1.17s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2.4s</a:t>
                      </a:r>
                      <a:endParaRPr sz="1300">
                        <a:latin typeface="Calibri"/>
                        <a:ea typeface="Calibri"/>
                        <a:cs typeface="Calibri"/>
                        <a:sym typeface="Calibri"/>
                      </a:endParaRPr>
                    </a:p>
                  </a:txBody>
                  <a:tcPr marT="63500" marB="63500" marR="63500" marL="63500"/>
                </a:tc>
              </a:tr>
              <a:tr h="254625">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Top-k</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0.47s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1.55s</a:t>
                      </a:r>
                      <a:endParaRPr sz="1300">
                        <a:latin typeface="Calibri"/>
                        <a:ea typeface="Calibri"/>
                        <a:cs typeface="Calibri"/>
                        <a:sym typeface="Calibri"/>
                      </a:endParaRPr>
                    </a:p>
                  </a:txBody>
                  <a:tcPr marT="63500" marB="63500" marR="63500" marL="63500"/>
                </a:tc>
              </a:tr>
            </a:tbl>
          </a:graphicData>
        </a:graphic>
      </p:graphicFrame>
      <p:graphicFrame>
        <p:nvGraphicFramePr>
          <p:cNvPr id="286" name="Google Shape;286;p33"/>
          <p:cNvGraphicFramePr/>
          <p:nvPr/>
        </p:nvGraphicFramePr>
        <p:xfrm>
          <a:off x="4337600" y="1047750"/>
          <a:ext cx="3000000" cy="3000000"/>
        </p:xfrm>
        <a:graphic>
          <a:graphicData uri="http://schemas.openxmlformats.org/drawingml/2006/table">
            <a:tbl>
              <a:tblPr>
                <a:noFill/>
                <a:tableStyleId>{2408C414-677E-4EF3-BA45-B751A17042F1}</a:tableStyleId>
              </a:tblPr>
              <a:tblGrid>
                <a:gridCol w="1005175"/>
                <a:gridCol w="1016675"/>
                <a:gridCol w="1538400"/>
              </a:tblGrid>
              <a:tr h="554825">
                <a:tc>
                  <a:txBody>
                    <a:bodyPr/>
                    <a:lstStyle/>
                    <a:p>
                      <a:pPr indent="0" lvl="0" marL="0" rtl="0" algn="l">
                        <a:spcBef>
                          <a:spcPts val="0"/>
                        </a:spcBef>
                        <a:spcAft>
                          <a:spcPts val="0"/>
                        </a:spcAft>
                        <a:buNone/>
                      </a:pPr>
                      <a:r>
                        <a:rPr b="1" lang="en" sz="1300">
                          <a:latin typeface="Calibri"/>
                          <a:ea typeface="Calibri"/>
                          <a:cs typeface="Calibri"/>
                          <a:sym typeface="Calibri"/>
                        </a:rPr>
                        <a:t>Pooling </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s/epoch(In paper)</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s/epoch(Our observation)</a:t>
                      </a:r>
                      <a:endParaRPr b="1" sz="1300">
                        <a:latin typeface="Calibri"/>
                        <a:ea typeface="Calibri"/>
                        <a:cs typeface="Calibri"/>
                        <a:sym typeface="Calibri"/>
                      </a:endParaRPr>
                    </a:p>
                  </a:txBody>
                  <a:tcPr marT="63500" marB="63500" marR="63500" marL="63500" anchor="ctr"/>
                </a:tc>
              </a:tr>
              <a:tr h="37435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Top-k</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0.47s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1.55s</a:t>
                      </a:r>
                      <a:endParaRPr sz="1300">
                        <a:latin typeface="Calibri"/>
                        <a:ea typeface="Calibri"/>
                        <a:cs typeface="Calibri"/>
                        <a:sym typeface="Calibri"/>
                      </a:endParaRPr>
                    </a:p>
                  </a:txBody>
                  <a:tcPr marT="63500" marB="63500" marR="63500" marL="63500"/>
                </a:tc>
              </a:tr>
              <a:tr h="37435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PanPool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3.82s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5.03s</a:t>
                      </a:r>
                      <a:endParaRPr sz="1300">
                        <a:latin typeface="Calibri"/>
                        <a:ea typeface="Calibri"/>
                        <a:cs typeface="Calibri"/>
                        <a:sym typeface="Calibri"/>
                      </a:endParaRPr>
                    </a:p>
                  </a:txBody>
                  <a:tcPr marT="63500" marB="63500" marR="63500" marL="63500"/>
                </a:tc>
              </a:tr>
              <a:tr h="37435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ASAPool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1.11s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3.37s</a:t>
                      </a:r>
                      <a:endParaRPr sz="1300">
                        <a:latin typeface="Calibri"/>
                        <a:ea typeface="Calibri"/>
                        <a:cs typeface="Calibri"/>
                        <a:sym typeface="Calibri"/>
                      </a:endParaRPr>
                    </a:p>
                  </a:txBody>
                  <a:tcPr marT="63500" marB="63500" marR="63500" marL="63500"/>
                </a:tc>
              </a:tr>
              <a:tr h="37435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SAGPool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0.59s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1.55s</a:t>
                      </a:r>
                      <a:endParaRPr sz="1300">
                        <a:latin typeface="Calibri"/>
                        <a:ea typeface="Calibri"/>
                        <a:cs typeface="Calibri"/>
                        <a:sym typeface="Calibri"/>
                      </a:endParaRPr>
                    </a:p>
                  </a:txBody>
                  <a:tcPr marT="63500" marB="63500" marR="63500" marL="63500"/>
                </a:tc>
              </a:tr>
              <a:tr h="37435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Rand-dense</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0.41s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1.67s</a:t>
                      </a:r>
                      <a:endParaRPr sz="1300">
                        <a:latin typeface="Calibri"/>
                        <a:ea typeface="Calibri"/>
                        <a:cs typeface="Calibri"/>
                        <a:sym typeface="Calibri"/>
                      </a:endParaRPr>
                    </a:p>
                  </a:txBody>
                  <a:tcPr marT="63500" marB="63500" marR="63500" marL="63500"/>
                </a:tc>
              </a:tr>
              <a:tr h="6150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Cmp-Graclus</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8.08s</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10.00s</a:t>
                      </a:r>
                      <a:endParaRPr sz="13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257175" y="264575"/>
            <a:ext cx="6399900" cy="6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Classification Results ( Paper vs Our Results )</a:t>
            </a:r>
            <a:endParaRPr sz="2400"/>
          </a:p>
        </p:txBody>
      </p:sp>
      <p:graphicFrame>
        <p:nvGraphicFramePr>
          <p:cNvPr id="292" name="Google Shape;292;p34"/>
          <p:cNvGraphicFramePr/>
          <p:nvPr/>
        </p:nvGraphicFramePr>
        <p:xfrm>
          <a:off x="404363" y="844850"/>
          <a:ext cx="3000000" cy="3000000"/>
        </p:xfrm>
        <a:graphic>
          <a:graphicData uri="http://schemas.openxmlformats.org/drawingml/2006/table">
            <a:tbl>
              <a:tblPr>
                <a:noFill/>
                <a:tableStyleId>{2408C414-677E-4EF3-BA45-B751A17042F1}</a:tableStyleId>
              </a:tblPr>
              <a:tblGrid>
                <a:gridCol w="809625"/>
                <a:gridCol w="914400"/>
                <a:gridCol w="1038225"/>
                <a:gridCol w="847725"/>
              </a:tblGrid>
              <a:tr h="12700">
                <a:tc>
                  <a:txBody>
                    <a:bodyPr/>
                    <a:lstStyle/>
                    <a:p>
                      <a:pPr indent="0" lvl="0" marL="0" rtl="0" algn="l">
                        <a:spcBef>
                          <a:spcPts val="0"/>
                        </a:spcBef>
                        <a:spcAft>
                          <a:spcPts val="0"/>
                        </a:spcAft>
                        <a:buNone/>
                      </a:pPr>
                      <a:r>
                        <a:rPr b="1" lang="en" sz="1300">
                          <a:latin typeface="Calibri"/>
                          <a:ea typeface="Calibri"/>
                          <a:cs typeface="Calibri"/>
                          <a:sym typeface="Calibri"/>
                        </a:rPr>
                        <a:t>Pooling </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Test Acc(In paper)</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Test Acc(Our observation)</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Expressive</a:t>
                      </a:r>
                      <a:endParaRPr b="1" sz="1300">
                        <a:latin typeface="Calibri"/>
                        <a:ea typeface="Calibri"/>
                        <a:cs typeface="Calibri"/>
                        <a:sym typeface="Calibri"/>
                      </a:endParaRPr>
                    </a:p>
                  </a:txBody>
                  <a:tcPr marT="63500" marB="63500" marR="63500" marL="63500" anchor="ctr"/>
                </a:tc>
              </a:tr>
              <a:tr h="12700">
                <a:tc>
                  <a:txBody>
                    <a:bodyPr/>
                    <a:lstStyle/>
                    <a:p>
                      <a:pPr indent="0" lvl="0" marL="0" rtl="0" algn="l">
                        <a:spcBef>
                          <a:spcPts val="0"/>
                        </a:spcBef>
                        <a:spcAft>
                          <a:spcPts val="0"/>
                        </a:spcAft>
                        <a:buNone/>
                      </a:pPr>
                      <a:r>
                        <a:rPr lang="en" sz="1300">
                          <a:latin typeface="Calibri"/>
                          <a:ea typeface="Calibri"/>
                          <a:cs typeface="Calibri"/>
                          <a:sym typeface="Calibri"/>
                        </a:rPr>
                        <a:t>No-pool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99.3</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99.7</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 sz="1300">
                          <a:latin typeface="Calibri"/>
                          <a:ea typeface="Calibri"/>
                          <a:cs typeface="Calibri"/>
                          <a:sym typeface="Calibri"/>
                        </a:rPr>
                        <a:t>DiffPool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97.0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98.3</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DMoN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99.0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98.6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MinCut</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98.8</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99.6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ECPool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100.0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100.0</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Graclus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99.9</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99.7</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bl>
          </a:graphicData>
        </a:graphic>
      </p:graphicFrame>
      <p:graphicFrame>
        <p:nvGraphicFramePr>
          <p:cNvPr id="293" name="Google Shape;293;p34"/>
          <p:cNvGraphicFramePr/>
          <p:nvPr/>
        </p:nvGraphicFramePr>
        <p:xfrm>
          <a:off x="4343400" y="892475"/>
          <a:ext cx="3000000" cy="3000000"/>
        </p:xfrm>
        <a:graphic>
          <a:graphicData uri="http://schemas.openxmlformats.org/drawingml/2006/table">
            <a:tbl>
              <a:tblPr>
                <a:noFill/>
                <a:tableStyleId>{2408C414-677E-4EF3-BA45-B751A17042F1}</a:tableStyleId>
              </a:tblPr>
              <a:tblGrid>
                <a:gridCol w="1149725"/>
                <a:gridCol w="800700"/>
                <a:gridCol w="1006000"/>
                <a:gridCol w="1057325"/>
              </a:tblGrid>
              <a:tr h="12700">
                <a:tc>
                  <a:txBody>
                    <a:bodyPr/>
                    <a:lstStyle/>
                    <a:p>
                      <a:pPr indent="0" lvl="0" marL="0" rtl="0" algn="l">
                        <a:spcBef>
                          <a:spcPts val="0"/>
                        </a:spcBef>
                        <a:spcAft>
                          <a:spcPts val="0"/>
                        </a:spcAft>
                        <a:buNone/>
                      </a:pPr>
                      <a:r>
                        <a:rPr b="1" lang="en" sz="1300">
                          <a:latin typeface="Calibri"/>
                          <a:ea typeface="Calibri"/>
                          <a:cs typeface="Calibri"/>
                          <a:sym typeface="Calibri"/>
                        </a:rPr>
                        <a:t>Pooling </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Test Acc(In paper)</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Test Acc(Our observation)</a:t>
                      </a:r>
                      <a:endParaRPr b="1" sz="1300">
                        <a:latin typeface="Calibri"/>
                        <a:ea typeface="Calibri"/>
                        <a:cs typeface="Calibri"/>
                        <a:sym typeface="Calibri"/>
                      </a:endParaRPr>
                    </a:p>
                  </a:txBody>
                  <a:tcPr marT="63500" marB="63500" marR="63500" marL="63500" anchor="ctr"/>
                </a:tc>
                <a:tc>
                  <a:txBody>
                    <a:bodyPr/>
                    <a:lstStyle/>
                    <a:p>
                      <a:pPr indent="0" lvl="0" marL="0" rtl="0" algn="l">
                        <a:spcBef>
                          <a:spcPts val="0"/>
                        </a:spcBef>
                        <a:spcAft>
                          <a:spcPts val="0"/>
                        </a:spcAft>
                        <a:buNone/>
                      </a:pPr>
                      <a:r>
                        <a:rPr b="1" lang="en" sz="1300">
                          <a:latin typeface="Calibri"/>
                          <a:ea typeface="Calibri"/>
                          <a:cs typeface="Calibri"/>
                          <a:sym typeface="Calibri"/>
                        </a:rPr>
                        <a:t>Expressive</a:t>
                      </a:r>
                      <a:endParaRPr b="1" sz="1300">
                        <a:latin typeface="Calibri"/>
                        <a:ea typeface="Calibri"/>
                        <a:cs typeface="Calibri"/>
                        <a:sym typeface="Calibri"/>
                      </a:endParaRPr>
                    </a:p>
                  </a:txBody>
                  <a:tcPr marT="63500" marB="63500" marR="63500" marL="63500" anchor="ctr"/>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k-MIS</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99.9</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100.0</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Top-k</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67.9</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49.6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PanPool</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63.2</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57.6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ASAPool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83.5</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84.3</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SAGPool </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79.5</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65.3</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r>
                        <a:rPr b="1" lang="en" sz="1300">
                          <a:solidFill>
                            <a:srgbClr val="FF0000"/>
                          </a:solidFill>
                          <a:latin typeface="Calibri"/>
                          <a:ea typeface="Calibri"/>
                          <a:cs typeface="Calibri"/>
                          <a:sym typeface="Calibri"/>
                        </a:rPr>
                        <a:t> </a:t>
                      </a:r>
                      <a:endParaRPr b="1" sz="1300">
                        <a:solidFill>
                          <a:srgbClr val="FF0000"/>
                        </a:solidFill>
                        <a:latin typeface="Calibri"/>
                        <a:ea typeface="Calibri"/>
                        <a:cs typeface="Calibri"/>
                        <a:sym typeface="Calibri"/>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Rand-dense</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91.7</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93.0</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r h="179500">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Cmp-Graclus</a:t>
                      </a:r>
                      <a:endParaRPr sz="1300">
                        <a:latin typeface="Calibri"/>
                        <a:ea typeface="Calibri"/>
                        <a:cs typeface="Calibri"/>
                        <a:sym typeface="Calibri"/>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Calibri"/>
                          <a:ea typeface="Calibri"/>
                          <a:cs typeface="Calibri"/>
                          <a:sym typeface="Calibri"/>
                        </a:rPr>
                        <a:t>91.9</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300">
                          <a:latin typeface="Calibri"/>
                          <a:ea typeface="Calibri"/>
                          <a:cs typeface="Calibri"/>
                          <a:sym typeface="Calibri"/>
                        </a:rPr>
                        <a:t>89.6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t>
                      </a:r>
                      <a:endParaRPr sz="1300" strike="sngStrike">
                        <a:solidFill>
                          <a:srgbClr val="078600"/>
                        </a:solidFill>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297300" y="314350"/>
            <a:ext cx="79344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Graph </a:t>
            </a:r>
            <a:r>
              <a:rPr lang="en" sz="2400"/>
              <a:t>Convolutional </a:t>
            </a:r>
            <a:r>
              <a:rPr lang="en" sz="2400"/>
              <a:t>Network (GCN)</a:t>
            </a:r>
            <a:endParaRPr sz="2400"/>
          </a:p>
        </p:txBody>
      </p:sp>
      <p:sp>
        <p:nvSpPr>
          <p:cNvPr id="299" name="Google Shape;299;p35"/>
          <p:cNvSpPr txBox="1"/>
          <p:nvPr/>
        </p:nvSpPr>
        <p:spPr>
          <a:xfrm>
            <a:off x="536700" y="924850"/>
            <a:ext cx="8255100" cy="3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Consider a graph G=(V,E) with N nodes and F initial features for each node. Node features are represented as X with dimension N×F.</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0" lvl="0" marL="0" rtl="0" algn="l">
              <a:spcBef>
                <a:spcPts val="0"/>
              </a:spcBef>
              <a:spcAft>
                <a:spcPts val="0"/>
              </a:spcAft>
              <a:buNone/>
            </a:pPr>
            <a:r>
              <a:rPr lang="en" sz="1600">
                <a:solidFill>
                  <a:schemeClr val="dk2"/>
                </a:solidFill>
                <a:latin typeface="Calibri"/>
                <a:ea typeface="Calibri"/>
                <a:cs typeface="Calibri"/>
                <a:sym typeface="Calibri"/>
              </a:rPr>
              <a:t>Convolutional Operation:</a:t>
            </a:r>
            <a:endParaRPr sz="1600">
              <a:solidFill>
                <a:schemeClr val="dk2"/>
              </a:solidFill>
              <a:latin typeface="Calibri"/>
              <a:ea typeface="Calibri"/>
              <a:cs typeface="Calibri"/>
              <a:sym typeface="Calibri"/>
            </a:endParaRPr>
          </a:p>
          <a:p>
            <a:pPr indent="0" lvl="0" marL="0" rtl="0" algn="l">
              <a:spcBef>
                <a:spcPts val="0"/>
              </a:spcBef>
              <a:spcAft>
                <a:spcPts val="0"/>
              </a:spcAft>
              <a:buNone/>
            </a:pPr>
            <a:r>
              <a:rPr lang="en" sz="1600">
                <a:solidFill>
                  <a:schemeClr val="dk2"/>
                </a:solidFill>
                <a:latin typeface="Calibri"/>
                <a:ea typeface="Calibri"/>
                <a:cs typeface="Calibri"/>
                <a:sym typeface="Calibri"/>
              </a:rPr>
              <a:t>H</a:t>
            </a:r>
            <a:r>
              <a:rPr baseline="30000" lang="en" sz="1600">
                <a:solidFill>
                  <a:schemeClr val="dk2"/>
                </a:solidFill>
                <a:latin typeface="Calibri"/>
                <a:ea typeface="Calibri"/>
                <a:cs typeface="Calibri"/>
                <a:sym typeface="Calibri"/>
              </a:rPr>
              <a:t>(l+1)</a:t>
            </a:r>
            <a:r>
              <a:rPr lang="en" sz="1600">
                <a:solidFill>
                  <a:schemeClr val="dk2"/>
                </a:solidFill>
                <a:latin typeface="Calibri"/>
                <a:ea typeface="Calibri"/>
                <a:cs typeface="Calibri"/>
                <a:sym typeface="Calibri"/>
              </a:rPr>
              <a:t> = </a:t>
            </a:r>
            <a:r>
              <a:rPr lang="en" sz="1600">
                <a:solidFill>
                  <a:schemeClr val="dk2"/>
                </a:solidFill>
                <a:latin typeface="Calibri"/>
                <a:ea typeface="Calibri"/>
                <a:cs typeface="Calibri"/>
                <a:sym typeface="Calibri"/>
              </a:rPr>
              <a:t>𝝈</a:t>
            </a:r>
            <a:r>
              <a:rPr lang="en" sz="1600">
                <a:solidFill>
                  <a:schemeClr val="dk2"/>
                </a:solidFill>
                <a:latin typeface="Calibri"/>
                <a:ea typeface="Calibri"/>
                <a:cs typeface="Calibri"/>
                <a:sym typeface="Calibri"/>
              </a:rPr>
              <a:t>(D</a:t>
            </a:r>
            <a:r>
              <a:rPr baseline="30000" lang="en" sz="1600">
                <a:solidFill>
                  <a:schemeClr val="dk2"/>
                </a:solidFill>
                <a:latin typeface="Calibri"/>
                <a:ea typeface="Calibri"/>
                <a:cs typeface="Calibri"/>
                <a:sym typeface="Calibri"/>
              </a:rPr>
              <a:t>-1/2</a:t>
            </a:r>
            <a:r>
              <a:rPr lang="en" sz="1600">
                <a:solidFill>
                  <a:schemeClr val="dk2"/>
                </a:solidFill>
                <a:latin typeface="Calibri"/>
                <a:ea typeface="Calibri"/>
                <a:cs typeface="Calibri"/>
                <a:sym typeface="Calibri"/>
              </a:rPr>
              <a:t> * A * D</a:t>
            </a:r>
            <a:r>
              <a:rPr baseline="30000" lang="en" sz="1600">
                <a:solidFill>
                  <a:schemeClr val="dk2"/>
                </a:solidFill>
                <a:latin typeface="Calibri"/>
                <a:ea typeface="Calibri"/>
                <a:cs typeface="Calibri"/>
                <a:sym typeface="Calibri"/>
              </a:rPr>
              <a:t>-1/2</a:t>
            </a:r>
            <a:r>
              <a:rPr lang="en" sz="1600">
                <a:solidFill>
                  <a:schemeClr val="dk2"/>
                </a:solidFill>
                <a:latin typeface="Calibri"/>
                <a:ea typeface="Calibri"/>
                <a:cs typeface="Calibri"/>
                <a:sym typeface="Calibri"/>
              </a:rPr>
              <a:t> * H</a:t>
            </a:r>
            <a:r>
              <a:rPr baseline="30000" lang="en" sz="1600">
                <a:solidFill>
                  <a:schemeClr val="dk2"/>
                </a:solidFill>
                <a:latin typeface="Calibri"/>
                <a:ea typeface="Calibri"/>
                <a:cs typeface="Calibri"/>
                <a:sym typeface="Calibri"/>
              </a:rPr>
              <a:t>(l)</a:t>
            </a:r>
            <a:r>
              <a:rPr lang="en" sz="1600">
                <a:solidFill>
                  <a:schemeClr val="dk2"/>
                </a:solidFill>
                <a:latin typeface="Calibri"/>
                <a:ea typeface="Calibri"/>
                <a:cs typeface="Calibri"/>
                <a:sym typeface="Calibri"/>
              </a:rPr>
              <a:t> * W</a:t>
            </a:r>
            <a:r>
              <a:rPr baseline="30000" lang="en" sz="1600">
                <a:solidFill>
                  <a:schemeClr val="dk2"/>
                </a:solidFill>
                <a:latin typeface="Calibri"/>
                <a:ea typeface="Calibri"/>
                <a:cs typeface="Calibri"/>
                <a:sym typeface="Calibri"/>
              </a:rPr>
              <a:t>(l)</a:t>
            </a:r>
            <a:r>
              <a:rPr lang="en" sz="1600">
                <a:solidFill>
                  <a:schemeClr val="dk2"/>
                </a:solidFill>
                <a:latin typeface="Calibri"/>
                <a:ea typeface="Calibri"/>
                <a:cs typeface="Calibri"/>
                <a:sym typeface="Calibri"/>
              </a:rPr>
              <a:t>)</a:t>
            </a:r>
            <a:endParaRPr sz="1600">
              <a:solidFill>
                <a:schemeClr val="dk2"/>
              </a:solidFill>
              <a:latin typeface="Calibri"/>
              <a:ea typeface="Calibri"/>
              <a:cs typeface="Calibri"/>
              <a:sym typeface="Calibri"/>
            </a:endParaRPr>
          </a:p>
          <a:p>
            <a:pPr indent="0" lvl="0" marL="0" rtl="0" algn="l">
              <a:spcBef>
                <a:spcPts val="0"/>
              </a:spcBef>
              <a:spcAft>
                <a:spcPts val="0"/>
              </a:spcAft>
              <a:buNone/>
            </a:pPr>
            <a:r>
              <a:rPr lang="en" sz="1600">
                <a:solidFill>
                  <a:schemeClr val="dk2"/>
                </a:solidFill>
                <a:latin typeface="Calibri"/>
                <a:ea typeface="Calibri"/>
                <a:cs typeface="Calibri"/>
                <a:sym typeface="Calibri"/>
              </a:rPr>
              <a:t>A = adjacency matrix + identity, D = diagonal degree matrix, W</a:t>
            </a:r>
            <a:r>
              <a:rPr baseline="30000" lang="en" sz="1600">
                <a:solidFill>
                  <a:schemeClr val="dk2"/>
                </a:solidFill>
                <a:latin typeface="Calibri"/>
                <a:ea typeface="Calibri"/>
                <a:cs typeface="Calibri"/>
                <a:sym typeface="Calibri"/>
              </a:rPr>
              <a:t>(l)</a:t>
            </a:r>
            <a:r>
              <a:rPr lang="en" sz="1600">
                <a:solidFill>
                  <a:schemeClr val="dk2"/>
                </a:solidFill>
                <a:latin typeface="Calibri"/>
                <a:ea typeface="Calibri"/>
                <a:cs typeface="Calibri"/>
                <a:sym typeface="Calibri"/>
              </a:rPr>
              <a:t> = weight matrix, </a:t>
            </a:r>
            <a:r>
              <a:rPr lang="en" sz="1600">
                <a:solidFill>
                  <a:schemeClr val="dk2"/>
                </a:solidFill>
                <a:latin typeface="Calibri"/>
                <a:ea typeface="Calibri"/>
                <a:cs typeface="Calibri"/>
                <a:sym typeface="Calibri"/>
              </a:rPr>
              <a:t>𝝈</a:t>
            </a:r>
            <a:r>
              <a:rPr lang="en" sz="1600">
                <a:solidFill>
                  <a:schemeClr val="dk2"/>
                </a:solidFill>
                <a:latin typeface="Calibri"/>
                <a:ea typeface="Calibri"/>
                <a:cs typeface="Calibri"/>
                <a:sym typeface="Calibri"/>
              </a:rPr>
              <a:t>= activation function,</a:t>
            </a:r>
            <a:r>
              <a:rPr lang="en" sz="1600">
                <a:solidFill>
                  <a:schemeClr val="dk2"/>
                </a:solidFill>
                <a:latin typeface="Calibri"/>
                <a:ea typeface="Calibri"/>
                <a:cs typeface="Calibri"/>
                <a:sym typeface="Calibri"/>
              </a:rPr>
              <a:t>H</a:t>
            </a:r>
            <a:r>
              <a:rPr baseline="30000" lang="en" sz="1600">
                <a:solidFill>
                  <a:schemeClr val="dk2"/>
                </a:solidFill>
                <a:latin typeface="Calibri"/>
                <a:ea typeface="Calibri"/>
                <a:cs typeface="Calibri"/>
                <a:sym typeface="Calibri"/>
              </a:rPr>
              <a:t>(l) </a:t>
            </a:r>
            <a:r>
              <a:rPr lang="en" sz="1600">
                <a:solidFill>
                  <a:schemeClr val="dk2"/>
                </a:solidFill>
                <a:latin typeface="Calibri"/>
                <a:ea typeface="Calibri"/>
                <a:cs typeface="Calibri"/>
                <a:sym typeface="Calibri"/>
              </a:rPr>
              <a:t>= the node features.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0" lvl="0" marL="0" rtl="0" algn="l">
              <a:spcBef>
                <a:spcPts val="0"/>
              </a:spcBef>
              <a:spcAft>
                <a:spcPts val="0"/>
              </a:spcAft>
              <a:buNone/>
            </a:pPr>
            <a:r>
              <a:rPr lang="en" sz="1600">
                <a:solidFill>
                  <a:schemeClr val="dk2"/>
                </a:solidFill>
                <a:latin typeface="Calibri"/>
                <a:ea typeface="Calibri"/>
                <a:cs typeface="Calibri"/>
                <a:sym typeface="Calibri"/>
              </a:rPr>
              <a:t>Aggregation :</a:t>
            </a:r>
            <a:endParaRPr sz="1600">
              <a:solidFill>
                <a:schemeClr val="dk2"/>
              </a:solidFill>
              <a:latin typeface="Calibri"/>
              <a:ea typeface="Calibri"/>
              <a:cs typeface="Calibri"/>
              <a:sym typeface="Calibri"/>
            </a:endParaRPr>
          </a:p>
          <a:p>
            <a:pPr indent="0" lvl="0" marL="0" rtl="0" algn="l">
              <a:spcBef>
                <a:spcPts val="0"/>
              </a:spcBef>
              <a:spcAft>
                <a:spcPts val="0"/>
              </a:spcAft>
              <a:buNone/>
            </a:pPr>
            <a:r>
              <a:rPr lang="en" sz="1600">
                <a:solidFill>
                  <a:schemeClr val="dk2"/>
                </a:solidFill>
                <a:latin typeface="Calibri"/>
                <a:ea typeface="Calibri"/>
                <a:cs typeface="Calibri"/>
                <a:sym typeface="Calibri"/>
              </a:rPr>
              <a:t>The convolved features are aggregated and transformed using a weight matrix W to obtain the updated node representations.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Graph Convolutional Network (GCN)</a:t>
            </a:r>
            <a:endParaRPr/>
          </a:p>
        </p:txBody>
      </p:sp>
      <p:sp>
        <p:nvSpPr>
          <p:cNvPr id="305" name="Google Shape;305;p36"/>
          <p:cNvSpPr txBox="1"/>
          <p:nvPr>
            <p:ph idx="1" type="body"/>
          </p:nvPr>
        </p:nvSpPr>
        <p:spPr>
          <a:xfrm>
            <a:off x="727500" y="1593500"/>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Readout Operation: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After multiple convolutional layers, a readout operation is performed to obtain a graph-level representation.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The readout function aggregates node features across the entire graph to produce a fixed-size representation.</a:t>
            </a:r>
            <a:endParaRPr sz="1600"/>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400"/>
              <a:t>Results</a:t>
            </a:r>
            <a:endParaRPr/>
          </a:p>
        </p:txBody>
      </p:sp>
      <p:sp>
        <p:nvSpPr>
          <p:cNvPr id="311" name="Google Shape;311;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12" name="Google Shape;312;p37"/>
          <p:cNvPicPr preferRelativeResize="0"/>
          <p:nvPr/>
        </p:nvPicPr>
        <p:blipFill>
          <a:blip r:embed="rId3">
            <a:alphaModFix/>
          </a:blip>
          <a:stretch>
            <a:fillRect/>
          </a:stretch>
        </p:blipFill>
        <p:spPr>
          <a:xfrm>
            <a:off x="980697" y="1503725"/>
            <a:ext cx="3591300" cy="2935000"/>
          </a:xfrm>
          <a:prstGeom prst="rect">
            <a:avLst/>
          </a:prstGeom>
          <a:noFill/>
          <a:ln>
            <a:noFill/>
          </a:ln>
        </p:spPr>
      </p:pic>
      <p:sp>
        <p:nvSpPr>
          <p:cNvPr id="313" name="Google Shape;313;p37"/>
          <p:cNvSpPr txBox="1"/>
          <p:nvPr/>
        </p:nvSpPr>
        <p:spPr>
          <a:xfrm>
            <a:off x="4422400" y="3395725"/>
            <a:ext cx="305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314" name="Google Shape;314;p37"/>
          <p:cNvSpPr/>
          <p:nvPr/>
        </p:nvSpPr>
        <p:spPr>
          <a:xfrm>
            <a:off x="4381650" y="3395725"/>
            <a:ext cx="305700" cy="24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15" name="Google Shape;315;p37"/>
          <p:cNvPicPr preferRelativeResize="0"/>
          <p:nvPr/>
        </p:nvPicPr>
        <p:blipFill>
          <a:blip r:embed="rId4">
            <a:alphaModFix/>
          </a:blip>
          <a:stretch>
            <a:fillRect/>
          </a:stretch>
        </p:blipFill>
        <p:spPr>
          <a:xfrm>
            <a:off x="4687344" y="1929625"/>
            <a:ext cx="3552779" cy="2448000"/>
          </a:xfrm>
          <a:prstGeom prst="rect">
            <a:avLst/>
          </a:prstGeom>
          <a:noFill/>
          <a:ln>
            <a:noFill/>
          </a:ln>
        </p:spPr>
      </p:pic>
      <p:pic>
        <p:nvPicPr>
          <p:cNvPr id="316" name="Google Shape;316;p37"/>
          <p:cNvPicPr preferRelativeResize="0"/>
          <p:nvPr/>
        </p:nvPicPr>
        <p:blipFill>
          <a:blip r:embed="rId5">
            <a:alphaModFix/>
          </a:blip>
          <a:stretch>
            <a:fillRect/>
          </a:stretch>
        </p:blipFill>
        <p:spPr>
          <a:xfrm>
            <a:off x="4687350" y="1581725"/>
            <a:ext cx="3503550" cy="40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429825" y="44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Analysis</a:t>
            </a:r>
            <a:endParaRPr sz="2400"/>
          </a:p>
        </p:txBody>
      </p:sp>
      <p:sp>
        <p:nvSpPr>
          <p:cNvPr id="322" name="Google Shape;322;p38"/>
          <p:cNvSpPr txBox="1"/>
          <p:nvPr>
            <p:ph idx="1" type="body"/>
          </p:nvPr>
        </p:nvSpPr>
        <p:spPr>
          <a:xfrm>
            <a:off x="378900" y="1144825"/>
            <a:ext cx="8280600" cy="3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Using Graph Convolutional Networks (GCNs) for isomorphic testing could be an interesting approach, but it may face some challenges due to the nature of isomorphism and the capabilities of GCNs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GCNs are powerful tools for learning representations of graph-structured data and performing tasks such as node classification, link prediction, and graph classification. However, directly applying GCNs to isomorphism testing might not be straightforward due to the following reasons: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Permutation Invariance</a:t>
            </a:r>
            <a:r>
              <a:rPr lang="en" sz="1600">
                <a:solidFill>
                  <a:srgbClr val="000000"/>
                </a:solidFill>
              </a:rPr>
              <a:t>.</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Complexity</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Limited Expressiveness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614350" y="45857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400"/>
              <a:t>Contribution</a:t>
            </a:r>
            <a:endParaRPr sz="3400"/>
          </a:p>
        </p:txBody>
      </p:sp>
      <p:sp>
        <p:nvSpPr>
          <p:cNvPr id="328" name="Google Shape;328;p39"/>
          <p:cNvSpPr txBox="1"/>
          <p:nvPr>
            <p:ph idx="1" type="body"/>
          </p:nvPr>
        </p:nvSpPr>
        <p:spPr>
          <a:xfrm>
            <a:off x="419625" y="1226300"/>
            <a:ext cx="7905300" cy="32124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lang="en">
                <a:solidFill>
                  <a:srgbClr val="000000"/>
                </a:solidFill>
              </a:rPr>
              <a:t>Parshwa and Ayushi collaborated closely throughout the project, jointly accomplishing various tasks. They worked together to import the EXPWL1 dataset and conducted preprocessing tasks necessary to make the dataset ready for experimentation. Additionally, they co-led the implementation and optimization of graph isomorphism tests. They explored and implemented several pooling operators, including DiffPool, panpool, graclus, ASAPool, and dense random pooling. They worked collaboratively to fine-tune the parameters of these pooling operators, aiming to optimize their effectiveness in preserving graph isomorphism while ensuring computational efficiency.</a:t>
            </a:r>
            <a:endParaRPr>
              <a:solidFill>
                <a:srgbClr val="000000"/>
              </a:solidFill>
            </a:endParaRPr>
          </a:p>
          <a:p>
            <a:pPr indent="0" lvl="0" marL="0" rtl="0" algn="just">
              <a:spcBef>
                <a:spcPts val="0"/>
              </a:spcBef>
              <a:spcAft>
                <a:spcPts val="0"/>
              </a:spcAft>
              <a:buNone/>
            </a:pPr>
            <a:r>
              <a:t/>
            </a:r>
            <a:endParaRPr>
              <a:solidFill>
                <a:srgbClr val="000000"/>
              </a:solidFill>
            </a:endParaRPr>
          </a:p>
          <a:p>
            <a:pPr indent="0" lvl="0" marL="0" rtl="0" algn="just">
              <a:spcBef>
                <a:spcPts val="0"/>
              </a:spcBef>
              <a:spcAft>
                <a:spcPts val="0"/>
              </a:spcAft>
              <a:buNone/>
            </a:pPr>
            <a:r>
              <a:rPr lang="en">
                <a:solidFill>
                  <a:srgbClr val="000000"/>
                </a:solidFill>
              </a:rPr>
              <a:t>Birva and Harsh collectively experimented with MinCutPool, Top-k Pool, SAGPool, EdgePool, and DMON Pooling operators, aiming to provide a comprehensive assessment of different pooling methodologies. They  fine-tuning hyperparameters, recognizing the critical role they play in optimizing the performance of Graph Neural Networks (GNNs) with different pooling operators. By meticulously adjusting parameters such as learning rates, epochs, and batch sizes, they sought to achieve superior results while ensuring the reproducibility of experimental findings. They meticulously documented the experimental procedures, code implementations, and parameter configurations.</a:t>
            </a:r>
            <a:endParaRPr>
              <a:solidFill>
                <a:srgbClr val="000000"/>
              </a:solidFil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rPr>
              <a:t>On challenging tasks like implementing Comp Graclus and k-MIS pooling, as well as incorporating Graph Convolutional Networks (GCNs), the team demonstrated effective teamwork and shared responsibility. Each member contributed to the implementation effort, ensuring accuracy and completeness in documenting the research process. Throughout the implementation process, team members provided support and assistance to one another, fostering a collaborative environment. Notably, each team member possessed a comprehensive understanding of every aspect of the research, including the intricacies of GCN implementation and its integration into the project's framework.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297300" y="314350"/>
            <a:ext cx="42747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Graph Neural Network (GNN)</a:t>
            </a:r>
            <a:endParaRPr sz="2400"/>
          </a:p>
        </p:txBody>
      </p:sp>
      <p:pic>
        <p:nvPicPr>
          <p:cNvPr id="143" name="Google Shape;143;p15"/>
          <p:cNvPicPr preferRelativeResize="0"/>
          <p:nvPr/>
        </p:nvPicPr>
        <p:blipFill>
          <a:blip r:embed="rId3">
            <a:alphaModFix/>
          </a:blip>
          <a:stretch>
            <a:fillRect/>
          </a:stretch>
        </p:blipFill>
        <p:spPr>
          <a:xfrm>
            <a:off x="357650" y="847850"/>
            <a:ext cx="7934325" cy="352425"/>
          </a:xfrm>
          <a:prstGeom prst="rect">
            <a:avLst/>
          </a:prstGeom>
          <a:noFill/>
          <a:ln>
            <a:noFill/>
          </a:ln>
        </p:spPr>
      </p:pic>
      <p:pic>
        <p:nvPicPr>
          <p:cNvPr id="144" name="Google Shape;144;p15"/>
          <p:cNvPicPr preferRelativeResize="0"/>
          <p:nvPr/>
        </p:nvPicPr>
        <p:blipFill>
          <a:blip r:embed="rId4">
            <a:alphaModFix/>
          </a:blip>
          <a:stretch>
            <a:fillRect/>
          </a:stretch>
        </p:blipFill>
        <p:spPr>
          <a:xfrm>
            <a:off x="357650" y="1212350"/>
            <a:ext cx="2105025" cy="361950"/>
          </a:xfrm>
          <a:prstGeom prst="rect">
            <a:avLst/>
          </a:prstGeom>
          <a:noFill/>
          <a:ln>
            <a:noFill/>
          </a:ln>
        </p:spPr>
      </p:pic>
      <p:pic>
        <p:nvPicPr>
          <p:cNvPr id="145" name="Google Shape;145;p15"/>
          <p:cNvPicPr preferRelativeResize="0"/>
          <p:nvPr/>
        </p:nvPicPr>
        <p:blipFill>
          <a:blip r:embed="rId5">
            <a:alphaModFix/>
          </a:blip>
          <a:stretch>
            <a:fillRect/>
          </a:stretch>
        </p:blipFill>
        <p:spPr>
          <a:xfrm>
            <a:off x="2390225" y="1264725"/>
            <a:ext cx="4848225" cy="257175"/>
          </a:xfrm>
          <a:prstGeom prst="rect">
            <a:avLst/>
          </a:prstGeom>
          <a:noFill/>
          <a:ln>
            <a:noFill/>
          </a:ln>
        </p:spPr>
      </p:pic>
      <p:pic>
        <p:nvPicPr>
          <p:cNvPr id="146" name="Google Shape;146;p15"/>
          <p:cNvPicPr preferRelativeResize="0"/>
          <p:nvPr/>
        </p:nvPicPr>
        <p:blipFill>
          <a:blip r:embed="rId6">
            <a:alphaModFix/>
          </a:blip>
          <a:stretch>
            <a:fillRect/>
          </a:stretch>
        </p:blipFill>
        <p:spPr>
          <a:xfrm>
            <a:off x="357650" y="1586375"/>
            <a:ext cx="1704975" cy="333375"/>
          </a:xfrm>
          <a:prstGeom prst="rect">
            <a:avLst/>
          </a:prstGeom>
          <a:noFill/>
          <a:ln>
            <a:noFill/>
          </a:ln>
        </p:spPr>
      </p:pic>
      <p:pic>
        <p:nvPicPr>
          <p:cNvPr id="147" name="Google Shape;147;p15"/>
          <p:cNvPicPr preferRelativeResize="0"/>
          <p:nvPr/>
        </p:nvPicPr>
        <p:blipFill>
          <a:blip r:embed="rId7">
            <a:alphaModFix/>
          </a:blip>
          <a:stretch>
            <a:fillRect/>
          </a:stretch>
        </p:blipFill>
        <p:spPr>
          <a:xfrm>
            <a:off x="1353000" y="1931825"/>
            <a:ext cx="5943600" cy="457200"/>
          </a:xfrm>
          <a:prstGeom prst="rect">
            <a:avLst/>
          </a:prstGeom>
          <a:noFill/>
          <a:ln>
            <a:noFill/>
          </a:ln>
        </p:spPr>
      </p:pic>
      <p:pic>
        <p:nvPicPr>
          <p:cNvPr id="148" name="Google Shape;148;p15"/>
          <p:cNvPicPr preferRelativeResize="0"/>
          <p:nvPr/>
        </p:nvPicPr>
        <p:blipFill>
          <a:blip r:embed="rId8">
            <a:alphaModFix/>
          </a:blip>
          <a:stretch>
            <a:fillRect/>
          </a:stretch>
        </p:blipFill>
        <p:spPr>
          <a:xfrm>
            <a:off x="429025" y="2460525"/>
            <a:ext cx="8285949" cy="534325"/>
          </a:xfrm>
          <a:prstGeom prst="rect">
            <a:avLst/>
          </a:prstGeom>
          <a:noFill/>
          <a:ln>
            <a:noFill/>
          </a:ln>
        </p:spPr>
      </p:pic>
      <p:pic>
        <p:nvPicPr>
          <p:cNvPr id="149" name="Google Shape;149;p15"/>
          <p:cNvPicPr preferRelativeResize="0"/>
          <p:nvPr/>
        </p:nvPicPr>
        <p:blipFill>
          <a:blip r:embed="rId9">
            <a:alphaModFix/>
          </a:blip>
          <a:stretch>
            <a:fillRect/>
          </a:stretch>
        </p:blipFill>
        <p:spPr>
          <a:xfrm>
            <a:off x="429025" y="2997825"/>
            <a:ext cx="872775" cy="207100"/>
          </a:xfrm>
          <a:prstGeom prst="rect">
            <a:avLst/>
          </a:prstGeom>
          <a:noFill/>
          <a:ln>
            <a:noFill/>
          </a:ln>
        </p:spPr>
      </p:pic>
      <p:pic>
        <p:nvPicPr>
          <p:cNvPr id="150" name="Google Shape;150;p15"/>
          <p:cNvPicPr preferRelativeResize="0"/>
          <p:nvPr/>
        </p:nvPicPr>
        <p:blipFill>
          <a:blip r:embed="rId10">
            <a:alphaModFix/>
          </a:blip>
          <a:stretch>
            <a:fillRect/>
          </a:stretch>
        </p:blipFill>
        <p:spPr>
          <a:xfrm>
            <a:off x="2729363" y="3305625"/>
            <a:ext cx="3190875" cy="457200"/>
          </a:xfrm>
          <a:prstGeom prst="rect">
            <a:avLst/>
          </a:prstGeom>
          <a:noFill/>
          <a:ln>
            <a:noFill/>
          </a:ln>
        </p:spPr>
      </p:pic>
      <p:pic>
        <p:nvPicPr>
          <p:cNvPr id="151" name="Google Shape;151;p15"/>
          <p:cNvPicPr preferRelativeResize="0"/>
          <p:nvPr/>
        </p:nvPicPr>
        <p:blipFill>
          <a:blip r:embed="rId11">
            <a:alphaModFix/>
          </a:blip>
          <a:stretch>
            <a:fillRect/>
          </a:stretch>
        </p:blipFill>
        <p:spPr>
          <a:xfrm>
            <a:off x="429025" y="3881071"/>
            <a:ext cx="8285951" cy="2845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251675" y="290200"/>
            <a:ext cx="57477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a:t>
            </a:r>
            <a:r>
              <a:rPr lang="en" sz="2400"/>
              <a:t> check </a:t>
            </a:r>
            <a:r>
              <a:rPr lang="en" sz="2400"/>
              <a:t>Expressiveness</a:t>
            </a:r>
            <a:r>
              <a:rPr lang="en" sz="2400"/>
              <a:t>????</a:t>
            </a:r>
            <a:endParaRPr sz="2400"/>
          </a:p>
        </p:txBody>
      </p:sp>
      <p:sp>
        <p:nvSpPr>
          <p:cNvPr id="157" name="Google Shape;157;p16"/>
          <p:cNvSpPr txBox="1"/>
          <p:nvPr>
            <p:ph idx="1" type="body"/>
          </p:nvPr>
        </p:nvSpPr>
        <p:spPr>
          <a:xfrm>
            <a:off x="299975" y="1165050"/>
            <a:ext cx="8307600" cy="281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most common approach is to simply measure the performance of a GNN with pooling layers on a downstream task, such as graph classification.</a:t>
            </a:r>
            <a:endParaRPr sz="1800"/>
          </a:p>
          <a:p>
            <a:pPr indent="-342900" lvl="0" marL="457200" rtl="0" algn="l">
              <a:spcBef>
                <a:spcPts val="1000"/>
              </a:spcBef>
              <a:spcAft>
                <a:spcPts val="0"/>
              </a:spcAft>
              <a:buSzPts val="1800"/>
              <a:buChar char="●"/>
            </a:pPr>
            <a:r>
              <a:rPr lang="en" sz="1800"/>
              <a:t>However, such an approach is highly empirical and provides an indirect evaluation affected by external factors like MP layers ,activation functions, normalization or dropout layers, and optimization algorithms.</a:t>
            </a:r>
            <a:endParaRPr sz="1800"/>
          </a:p>
          <a:p>
            <a:pPr indent="-342900" lvl="0" marL="457200" rtl="0" algn="l">
              <a:spcBef>
                <a:spcPts val="1000"/>
              </a:spcBef>
              <a:spcAft>
                <a:spcPts val="0"/>
              </a:spcAft>
              <a:buSzPts val="1800"/>
              <a:buChar char="●"/>
            </a:pPr>
            <a:r>
              <a:rPr lang="en" sz="1800"/>
              <a:t>The spectral similarity between the original and the coarsened graph topology and ii) its capability of reconstructing the features of the original graph from the coarsened one.</a:t>
            </a:r>
            <a:endParaRPr sz="1800"/>
          </a:p>
          <a:p>
            <a:pPr indent="0" lvl="0" marL="457200" rtl="0" algn="l">
              <a:spcBef>
                <a:spcPts val="1000"/>
              </a:spcBef>
              <a:spcAft>
                <a:spcPts val="10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60350" y="302275"/>
            <a:ext cx="47457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Expressive Power of GNN</a:t>
            </a:r>
            <a:endParaRPr sz="2400"/>
          </a:p>
        </p:txBody>
      </p:sp>
      <p:sp>
        <p:nvSpPr>
          <p:cNvPr id="163" name="Google Shape;163;p17"/>
          <p:cNvSpPr txBox="1"/>
          <p:nvPr>
            <p:ph idx="1" type="body"/>
          </p:nvPr>
        </p:nvSpPr>
        <p:spPr>
          <a:xfrm>
            <a:off x="179250" y="997375"/>
            <a:ext cx="8464500" cy="371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a:t>
            </a:r>
            <a:r>
              <a:rPr lang="en" sz="1800"/>
              <a:t>n exact test for graph isomorphism has a combinatorial complexity, the WL test for graph isomorphism is a computationally efficient yet effective test that can distinguish a broad range of graphs.</a:t>
            </a:r>
            <a:endParaRPr sz="1800"/>
          </a:p>
          <a:p>
            <a:pPr indent="-342900" lvl="0" marL="457200" rtl="0" algn="l">
              <a:spcBef>
                <a:spcPts val="1000"/>
              </a:spcBef>
              <a:spcAft>
                <a:spcPts val="0"/>
              </a:spcAft>
              <a:buSzPts val="1800"/>
              <a:buChar char="●"/>
            </a:pPr>
            <a:r>
              <a:rPr lang="en" sz="1800"/>
              <a:t>There is a strong analogy between an iteration of the WL-test and the aggregation scheme implemented by MP in GNNs.</a:t>
            </a:r>
            <a:endParaRPr sz="1800"/>
          </a:p>
          <a:p>
            <a:pPr indent="-342900" lvl="0" marL="457200" rtl="0" algn="l">
              <a:spcBef>
                <a:spcPts val="1000"/>
              </a:spcBef>
              <a:spcAft>
                <a:spcPts val="0"/>
              </a:spcAft>
              <a:buSzPts val="1800"/>
              <a:buChar char="●"/>
            </a:pPr>
            <a:r>
              <a:rPr lang="en" sz="1800"/>
              <a:t>The Graph Isomorphism Network (GIN) implements such an injective multiset function as:</a:t>
            </a:r>
            <a:endParaRPr sz="1800"/>
          </a:p>
          <a:p>
            <a:pPr indent="0" lvl="0" marL="457200" rtl="0" algn="l">
              <a:spcBef>
                <a:spcPts val="1000"/>
              </a:spcBef>
              <a:spcAft>
                <a:spcPts val="1000"/>
              </a:spcAft>
              <a:buNone/>
            </a:pPr>
            <a:r>
              <a:t/>
            </a:r>
            <a:endParaRPr sz="1800"/>
          </a:p>
        </p:txBody>
      </p:sp>
      <p:pic>
        <p:nvPicPr>
          <p:cNvPr id="164" name="Google Shape;164;p17"/>
          <p:cNvPicPr preferRelativeResize="0"/>
          <p:nvPr/>
        </p:nvPicPr>
        <p:blipFill>
          <a:blip r:embed="rId3">
            <a:alphaModFix/>
          </a:blip>
          <a:stretch>
            <a:fillRect/>
          </a:stretch>
        </p:blipFill>
        <p:spPr>
          <a:xfrm>
            <a:off x="2073475" y="3412550"/>
            <a:ext cx="4083000" cy="98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2050" y="290200"/>
            <a:ext cx="38280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Expressive Power of GNN</a:t>
            </a:r>
            <a:endParaRPr sz="2400"/>
          </a:p>
          <a:p>
            <a:pPr indent="0" lvl="0" marL="0" rtl="0" algn="l">
              <a:spcBef>
                <a:spcPts val="0"/>
              </a:spcBef>
              <a:spcAft>
                <a:spcPts val="0"/>
              </a:spcAft>
              <a:buNone/>
            </a:pPr>
            <a:r>
              <a:t/>
            </a:r>
            <a:endParaRPr sz="2400"/>
          </a:p>
        </p:txBody>
      </p:sp>
      <p:sp>
        <p:nvSpPr>
          <p:cNvPr id="170" name="Google Shape;170;p18"/>
          <p:cNvSpPr txBox="1"/>
          <p:nvPr>
            <p:ph idx="1" type="body"/>
          </p:nvPr>
        </p:nvSpPr>
        <p:spPr>
          <a:xfrm>
            <a:off x="312050" y="1024825"/>
            <a:ext cx="8343600" cy="24357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sz="1800"/>
              <a:t>Under the condition that the nodes’ features are from a countable multiset, the representational power of GIN equals that of the WL test.</a:t>
            </a:r>
            <a:endParaRPr sz="1800"/>
          </a:p>
          <a:p>
            <a:pPr indent="-342900" lvl="0" marL="457200" rtl="0" algn="l">
              <a:lnSpc>
                <a:spcPct val="105000"/>
              </a:lnSpc>
              <a:spcBef>
                <a:spcPts val="1000"/>
              </a:spcBef>
              <a:spcAft>
                <a:spcPts val="0"/>
              </a:spcAft>
              <a:buSzPts val="1800"/>
              <a:buChar char="●"/>
            </a:pPr>
            <a:r>
              <a:rPr lang="en" sz="1800"/>
              <a:t>Some GNNs can surpass the discriminative power of the WL test by using higher-order generalizations of MP operation.</a:t>
            </a:r>
            <a:endParaRPr sz="1800"/>
          </a:p>
          <a:p>
            <a:pPr indent="-342900" lvl="0" marL="457200" rtl="0" algn="l">
              <a:lnSpc>
                <a:spcPct val="105000"/>
              </a:lnSpc>
              <a:spcBef>
                <a:spcPts val="1000"/>
              </a:spcBef>
              <a:spcAft>
                <a:spcPts val="0"/>
              </a:spcAft>
              <a:buSzPts val="1800"/>
              <a:buChar char="●"/>
            </a:pPr>
            <a:r>
              <a:rPr lang="en" sz="1800"/>
              <a:t>The WL test for graph isomorphism is a computationally efficient yet effective test that can distinguish a broad range of graphs. The algorithm assigns to each graph vertex a color that depends on the multiset of labels of its neighbors and on its own color. At each iteration, the colors of the vertices are updated until convergence is reached.</a:t>
            </a:r>
            <a:endParaRPr sz="1800"/>
          </a:p>
          <a:p>
            <a:pPr indent="0" lvl="0" marL="0" rtl="0" algn="l">
              <a:lnSpc>
                <a:spcPct val="105000"/>
              </a:lnSpc>
              <a:spcBef>
                <a:spcPts val="1000"/>
              </a:spcBef>
              <a:spcAft>
                <a:spcPts val="0"/>
              </a:spcAft>
              <a:buSzPts val="688"/>
              <a:buNone/>
            </a:pPr>
            <a:r>
              <a:t/>
            </a:r>
            <a:endParaRPr sz="1800"/>
          </a:p>
          <a:p>
            <a:pPr indent="0" lvl="0" marL="0" rtl="0" algn="l">
              <a:lnSpc>
                <a:spcPct val="105000"/>
              </a:lnSpc>
              <a:spcBef>
                <a:spcPts val="1000"/>
              </a:spcBef>
              <a:spcAft>
                <a:spcPts val="1000"/>
              </a:spcAft>
              <a:buSzPts val="688"/>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287900" y="278125"/>
            <a:ext cx="38280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Graph Pooling Operators</a:t>
            </a:r>
            <a:endParaRPr sz="2400"/>
          </a:p>
        </p:txBody>
      </p:sp>
      <p:pic>
        <p:nvPicPr>
          <p:cNvPr id="176" name="Google Shape;176;p19"/>
          <p:cNvPicPr preferRelativeResize="0"/>
          <p:nvPr/>
        </p:nvPicPr>
        <p:blipFill>
          <a:blip r:embed="rId3">
            <a:alphaModFix/>
          </a:blip>
          <a:stretch>
            <a:fillRect/>
          </a:stretch>
        </p:blipFill>
        <p:spPr>
          <a:xfrm>
            <a:off x="357650" y="872050"/>
            <a:ext cx="8020050" cy="323850"/>
          </a:xfrm>
          <a:prstGeom prst="rect">
            <a:avLst/>
          </a:prstGeom>
          <a:noFill/>
          <a:ln>
            <a:noFill/>
          </a:ln>
        </p:spPr>
      </p:pic>
      <p:pic>
        <p:nvPicPr>
          <p:cNvPr id="177" name="Google Shape;177;p19"/>
          <p:cNvPicPr preferRelativeResize="0"/>
          <p:nvPr/>
        </p:nvPicPr>
        <p:blipFill>
          <a:blip r:embed="rId4">
            <a:alphaModFix/>
          </a:blip>
          <a:stretch>
            <a:fillRect/>
          </a:stretch>
        </p:blipFill>
        <p:spPr>
          <a:xfrm>
            <a:off x="357650" y="1195900"/>
            <a:ext cx="2076450" cy="314325"/>
          </a:xfrm>
          <a:prstGeom prst="rect">
            <a:avLst/>
          </a:prstGeom>
          <a:noFill/>
          <a:ln>
            <a:noFill/>
          </a:ln>
        </p:spPr>
      </p:pic>
      <p:sp>
        <p:nvSpPr>
          <p:cNvPr id="178" name="Google Shape;178;p19"/>
          <p:cNvSpPr txBox="1"/>
          <p:nvPr/>
        </p:nvSpPr>
        <p:spPr>
          <a:xfrm>
            <a:off x="287900" y="1510225"/>
            <a:ext cx="8019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To formally describe the POOL function, we adopt the Select-Reduce-Connect (SRC) framework, that expresses a graph pooling operator through the combination of three functions: selection, reduction, and connection.</a:t>
            </a:r>
            <a:endParaRPr sz="1900">
              <a:latin typeface="Times New Roman"/>
              <a:ea typeface="Times New Roman"/>
              <a:cs typeface="Times New Roman"/>
              <a:sym typeface="Times New Roman"/>
            </a:endParaRPr>
          </a:p>
        </p:txBody>
      </p:sp>
      <p:sp>
        <p:nvSpPr>
          <p:cNvPr id="179" name="Google Shape;179;p19"/>
          <p:cNvSpPr txBox="1"/>
          <p:nvPr/>
        </p:nvSpPr>
        <p:spPr>
          <a:xfrm>
            <a:off x="287900" y="2475625"/>
            <a:ext cx="831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The selection function (SEL) clusters the nodes of the input graph into subsets called supernodes.</a:t>
            </a:r>
            <a:endParaRPr sz="1900">
              <a:latin typeface="Times New Roman"/>
              <a:ea typeface="Times New Roman"/>
              <a:cs typeface="Times New Roman"/>
              <a:sym typeface="Times New Roman"/>
            </a:endParaRPr>
          </a:p>
        </p:txBody>
      </p:sp>
      <p:pic>
        <p:nvPicPr>
          <p:cNvPr id="180" name="Google Shape;180;p19"/>
          <p:cNvPicPr preferRelativeResize="0"/>
          <p:nvPr/>
        </p:nvPicPr>
        <p:blipFill>
          <a:blip r:embed="rId5">
            <a:alphaModFix/>
          </a:blip>
          <a:stretch>
            <a:fillRect/>
          </a:stretch>
        </p:blipFill>
        <p:spPr>
          <a:xfrm>
            <a:off x="357650" y="3224750"/>
            <a:ext cx="3371850" cy="352425"/>
          </a:xfrm>
          <a:prstGeom prst="rect">
            <a:avLst/>
          </a:prstGeom>
          <a:noFill/>
          <a:ln>
            <a:noFill/>
          </a:ln>
        </p:spPr>
      </p:pic>
      <p:pic>
        <p:nvPicPr>
          <p:cNvPr id="181" name="Google Shape;181;p19"/>
          <p:cNvPicPr preferRelativeResize="0"/>
          <p:nvPr/>
        </p:nvPicPr>
        <p:blipFill>
          <a:blip r:embed="rId6">
            <a:alphaModFix/>
          </a:blip>
          <a:stretch>
            <a:fillRect/>
          </a:stretch>
        </p:blipFill>
        <p:spPr>
          <a:xfrm>
            <a:off x="357650" y="3556800"/>
            <a:ext cx="7715250" cy="609600"/>
          </a:xfrm>
          <a:prstGeom prst="rect">
            <a:avLst/>
          </a:prstGeom>
          <a:noFill/>
          <a:ln>
            <a:noFill/>
          </a:ln>
        </p:spPr>
      </p:pic>
      <p:sp>
        <p:nvSpPr>
          <p:cNvPr id="182" name="Google Shape;182;p19"/>
          <p:cNvSpPr txBox="1"/>
          <p:nvPr/>
        </p:nvSpPr>
        <p:spPr>
          <a:xfrm>
            <a:off x="3729500" y="3081325"/>
            <a:ext cx="7821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with</a:t>
            </a:r>
            <a:endParaRPr sz="2100">
              <a:solidFill>
                <a:schemeClr val="dk2"/>
              </a:solidFill>
              <a:latin typeface="Times New Roman"/>
              <a:ea typeface="Times New Roman"/>
              <a:cs typeface="Times New Roman"/>
              <a:sym typeface="Times New Roman"/>
            </a:endParaRPr>
          </a:p>
        </p:txBody>
      </p:sp>
      <p:sp>
        <p:nvSpPr>
          <p:cNvPr id="183" name="Google Shape;183;p19"/>
          <p:cNvSpPr txBox="1"/>
          <p:nvPr/>
        </p:nvSpPr>
        <p:spPr>
          <a:xfrm>
            <a:off x="287900" y="4166400"/>
            <a:ext cx="8198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Typically, a node can be assigned to zero, one, or several supernodes, each with different scores.</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275825" y="314350"/>
            <a:ext cx="33573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Graph Pooling Operators</a:t>
            </a:r>
            <a:endParaRPr sz="2400"/>
          </a:p>
          <a:p>
            <a:pPr indent="0" lvl="0" marL="0" rtl="0" algn="l">
              <a:spcBef>
                <a:spcPts val="0"/>
              </a:spcBef>
              <a:spcAft>
                <a:spcPts val="0"/>
              </a:spcAft>
              <a:buNone/>
            </a:pPr>
            <a:r>
              <a:t/>
            </a:r>
            <a:endParaRPr/>
          </a:p>
        </p:txBody>
      </p:sp>
      <p:sp>
        <p:nvSpPr>
          <p:cNvPr id="189" name="Google Shape;189;p20"/>
          <p:cNvSpPr txBox="1"/>
          <p:nvPr/>
        </p:nvSpPr>
        <p:spPr>
          <a:xfrm>
            <a:off x="275825" y="816100"/>
            <a:ext cx="8306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The reduction function (RED) creates the pooled vertex features by aggregating the features of the vertices assigned to the same supernode.</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pic>
        <p:nvPicPr>
          <p:cNvPr id="190" name="Google Shape;190;p20"/>
          <p:cNvPicPr preferRelativeResize="0"/>
          <p:nvPr/>
        </p:nvPicPr>
        <p:blipFill>
          <a:blip r:embed="rId3">
            <a:alphaModFix/>
          </a:blip>
          <a:stretch>
            <a:fillRect/>
          </a:stretch>
        </p:blipFill>
        <p:spPr>
          <a:xfrm>
            <a:off x="3386188" y="1632050"/>
            <a:ext cx="2085975" cy="323850"/>
          </a:xfrm>
          <a:prstGeom prst="rect">
            <a:avLst/>
          </a:prstGeom>
          <a:noFill/>
          <a:ln>
            <a:noFill/>
          </a:ln>
        </p:spPr>
      </p:pic>
      <p:sp>
        <p:nvSpPr>
          <p:cNvPr id="191" name="Google Shape;191;p20"/>
          <p:cNvSpPr txBox="1"/>
          <p:nvPr/>
        </p:nvSpPr>
        <p:spPr>
          <a:xfrm>
            <a:off x="362050" y="2100875"/>
            <a:ext cx="7955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Finally, the connect function (CON) generates the edges, and potentially the edge features, by connecting the supernodes.</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299975" y="302275"/>
            <a:ext cx="52407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Expressiveness of Pooling Operators</a:t>
            </a:r>
            <a:endParaRPr sz="2400"/>
          </a:p>
        </p:txBody>
      </p:sp>
      <p:pic>
        <p:nvPicPr>
          <p:cNvPr id="197" name="Google Shape;197;p21"/>
          <p:cNvPicPr preferRelativeResize="0"/>
          <p:nvPr/>
        </p:nvPicPr>
        <p:blipFill>
          <a:blip r:embed="rId3">
            <a:alphaModFix/>
          </a:blip>
          <a:stretch>
            <a:fillRect/>
          </a:stretch>
        </p:blipFill>
        <p:spPr>
          <a:xfrm>
            <a:off x="299975" y="874750"/>
            <a:ext cx="8367850" cy="1606500"/>
          </a:xfrm>
          <a:prstGeom prst="rect">
            <a:avLst/>
          </a:prstGeom>
          <a:noFill/>
          <a:ln>
            <a:noFill/>
          </a:ln>
        </p:spPr>
      </p:pic>
      <p:pic>
        <p:nvPicPr>
          <p:cNvPr id="198" name="Google Shape;198;p21"/>
          <p:cNvPicPr preferRelativeResize="0"/>
          <p:nvPr/>
        </p:nvPicPr>
        <p:blipFill>
          <a:blip r:embed="rId4">
            <a:alphaModFix/>
          </a:blip>
          <a:stretch>
            <a:fillRect/>
          </a:stretch>
        </p:blipFill>
        <p:spPr>
          <a:xfrm>
            <a:off x="299975" y="2571750"/>
            <a:ext cx="8367849" cy="1544453"/>
          </a:xfrm>
          <a:prstGeom prst="rect">
            <a:avLst/>
          </a:prstGeom>
          <a:noFill/>
          <a:ln>
            <a:noFill/>
          </a:ln>
        </p:spPr>
      </p:pic>
      <p:pic>
        <p:nvPicPr>
          <p:cNvPr id="199" name="Google Shape;199;p21"/>
          <p:cNvPicPr preferRelativeResize="0"/>
          <p:nvPr/>
        </p:nvPicPr>
        <p:blipFill>
          <a:blip r:embed="rId5">
            <a:alphaModFix/>
          </a:blip>
          <a:stretch>
            <a:fillRect/>
          </a:stretch>
        </p:blipFill>
        <p:spPr>
          <a:xfrm>
            <a:off x="505875" y="4206700"/>
            <a:ext cx="8427599" cy="53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