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58360" y="1496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7AB226-B3A0-4934-AA71-3A163A7D49D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58360" y="1496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161C8B-0822-472F-ACD2-871C7FE8F59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93240" y="6365520"/>
            <a:ext cx="286560" cy="4118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1" descr=""/>
          <p:cNvPicPr/>
          <p:nvPr/>
        </p:nvPicPr>
        <p:blipFill>
          <a:blip r:embed="rId3"/>
          <a:stretch/>
        </p:blipFill>
        <p:spPr>
          <a:xfrm>
            <a:off x="9945000" y="6334920"/>
            <a:ext cx="2270520" cy="612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3457800" y="6473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F6079C-A96E-491D-B142-6E1A3EA5272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"/>
          <p:cNvPicPr/>
          <p:nvPr/>
        </p:nvPicPr>
        <p:blipFill>
          <a:blip r:embed="rId2"/>
          <a:stretch/>
        </p:blipFill>
        <p:spPr>
          <a:xfrm>
            <a:off x="93240" y="6365520"/>
            <a:ext cx="286560" cy="411840"/>
          </a:xfrm>
          <a:prstGeom prst="rect">
            <a:avLst/>
          </a:prstGeom>
          <a:ln w="0">
            <a:noFill/>
          </a:ln>
        </p:spPr>
      </p:pic>
      <p:pic>
        <p:nvPicPr>
          <p:cNvPr id="8" name="Picture 11" descr=""/>
          <p:cNvPicPr/>
          <p:nvPr/>
        </p:nvPicPr>
        <p:blipFill>
          <a:blip r:embed="rId3"/>
          <a:stretch/>
        </p:blipFill>
        <p:spPr>
          <a:xfrm>
            <a:off x="9945000" y="6334920"/>
            <a:ext cx="2270520" cy="6120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58360" y="1496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3457800" y="6473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21F7C3B-210C-44CB-9A7D-6C65B63B979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6560" y="285480"/>
            <a:ext cx="9910080" cy="132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e84b26"/>
                </a:solidFill>
                <a:latin typeface="Times New Roman"/>
              </a:rPr>
              <a:t>Tracking File Provenance with Parsl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173120" y="5058360"/>
            <a:ext cx="6857280" cy="101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84b26"/>
                </a:solidFill>
                <a:latin typeface="Calibri"/>
              </a:rPr>
              <a:t>Doug Friedel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e84b26"/>
                </a:solidFill>
                <a:latin typeface="Calibri"/>
              </a:rPr>
              <a:t>National Center for Supercomputing Applications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e84b26"/>
                </a:solidFill>
                <a:latin typeface="Calibri"/>
              </a:rPr>
              <a:t>University of Illinois at Urbana-Champaign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" name="Straight Connector 4"/>
          <p:cNvCxnSpPr/>
          <p:nvPr/>
        </p:nvCxnSpPr>
        <p:spPr>
          <a:xfrm>
            <a:off x="376200" y="2375640"/>
            <a:ext cx="11425320" cy="720"/>
          </a:xfrm>
          <a:prstGeom prst="straightConnector1">
            <a:avLst/>
          </a:prstGeom>
          <a:ln w="0">
            <a:solidFill>
              <a:srgbClr val="032c45"/>
            </a:solidFill>
          </a:ln>
        </p:spPr>
      </p:cxnSp>
      <p:cxnSp>
        <p:nvCxnSpPr>
          <p:cNvPr id="17" name="Straight Connector 5"/>
          <p:cNvCxnSpPr/>
          <p:nvPr/>
        </p:nvCxnSpPr>
        <p:spPr>
          <a:xfrm>
            <a:off x="376200" y="4465800"/>
            <a:ext cx="11425320" cy="720"/>
          </a:xfrm>
          <a:prstGeom prst="straightConnector1">
            <a:avLst/>
          </a:prstGeom>
          <a:ln w="0">
            <a:solidFill>
              <a:srgbClr val="032c45"/>
            </a:solidFill>
          </a:ln>
        </p:spPr>
      </p:cxn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507960" y="6123600"/>
            <a:ext cx="2494080" cy="914040"/>
          </a:xfrm>
          <a:prstGeom prst="rect">
            <a:avLst/>
          </a:prstGeom>
          <a:ln w="0">
            <a:noFill/>
          </a:ln>
        </p:spPr>
      </p:pic>
      <p:grpSp>
        <p:nvGrpSpPr>
          <p:cNvPr id="19" name=""/>
          <p:cNvGrpSpPr/>
          <p:nvPr/>
        </p:nvGrpSpPr>
        <p:grpSpPr>
          <a:xfrm>
            <a:off x="2432160" y="2775240"/>
            <a:ext cx="7327080" cy="1307520"/>
            <a:chOff x="2432160" y="2775240"/>
            <a:chExt cx="7327080" cy="1307520"/>
          </a:xfrm>
        </p:grpSpPr>
        <p:pic>
          <p:nvPicPr>
            <p:cNvPr id="20" name="" descr=""/>
            <p:cNvPicPr/>
            <p:nvPr/>
          </p:nvPicPr>
          <p:blipFill>
            <a:blip r:embed="rId2"/>
            <a:stretch/>
          </p:blipFill>
          <p:spPr>
            <a:xfrm>
              <a:off x="2432160" y="2822760"/>
              <a:ext cx="2983680" cy="121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" name="" descr=""/>
            <p:cNvPicPr/>
            <p:nvPr/>
          </p:nvPicPr>
          <p:blipFill>
            <a:blip r:embed="rId3"/>
            <a:stretch/>
          </p:blipFill>
          <p:spPr>
            <a:xfrm>
              <a:off x="6775560" y="2775240"/>
              <a:ext cx="2983680" cy="1307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File Provenance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58360" y="1028160"/>
            <a:ext cx="10514880" cy="51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What is file provenance?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When a file was created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How a file was created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e84b26"/>
              </a:buClr>
              <a:buSzPct val="5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By what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e84b26"/>
              </a:buClr>
              <a:buSzPct val="5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What input arguments were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e84b26"/>
              </a:buClr>
              <a:buSzPct val="5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What environment was used (e.g. conda packages, env vars)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What other functions used the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File provenance gives you the information needed to recreate the file exactly, and to know the entire history of a file within a workflow.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What Use is File Provenance?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58360" y="1100160"/>
            <a:ext cx="10514880" cy="50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Take an example: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You have a workflow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Dozens of tasks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Maybe it loops in time steps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It produces numerous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You want to run it many times with different parameters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When looking at the results you want to know how a specific file was </a:t>
            </a: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produced.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If you kept meticulous notes you could probably figure it out, but that </a:t>
            </a: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is a lot of work.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This is were file provenance comes into play.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File Provenance Tracking in Parsl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58360" y="1496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How do we track file provenance?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Utilized </a:t>
            </a:r>
            <a:r>
              <a:rPr b="0" i="1" lang="en-US" sz="2800" spc="-1" strike="noStrike">
                <a:solidFill>
                  <a:srgbClr val="032c45"/>
                </a:solidFill>
                <a:latin typeface="Calibri"/>
              </a:rPr>
              <a:t>Parsl</a:t>
            </a: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’s existing monitoring framework to: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Identify files that were used as inputs and/or outputs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Capture information (size, timestamps, etc.) about each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Capture what task created the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Capture what tasks used each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Capture the input arguments to each task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Capture the </a:t>
            </a:r>
            <a:r>
              <a:rPr b="0" i="1" lang="en-US" sz="2400" spc="-1" strike="noStrike">
                <a:solidFill>
                  <a:srgbClr val="032c45"/>
                </a:solidFill>
                <a:latin typeface="Calibri"/>
              </a:rPr>
              <a:t>Parsl</a:t>
            </a: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 execution environment (e.g. </a:t>
            </a:r>
            <a:r>
              <a:rPr b="0" lang="en-US" sz="2000" spc="-1" strike="noStrike">
                <a:solidFill>
                  <a:srgbClr val="032c45"/>
                </a:solidFill>
                <a:latin typeface="Bitstream Vera Sans Mono"/>
              </a:rPr>
              <a:t>worker_init</a:t>
            </a: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 from </a:t>
            </a:r>
            <a:r>
              <a:rPr b="0" i="1" lang="en-US" sz="2400" spc="-1" strike="noStrike">
                <a:solidFill>
                  <a:srgbClr val="032c45"/>
                </a:solidFill>
                <a:latin typeface="Calibri"/>
              </a:rPr>
              <a:t>Provider</a:t>
            </a: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The existing </a:t>
            </a:r>
            <a:r>
              <a:rPr b="0" i="1" lang="en-US" sz="2400" spc="-1" strike="noStrike">
                <a:solidFill>
                  <a:srgbClr val="032c45"/>
                </a:solidFill>
                <a:latin typeface="Calibri"/>
              </a:rPr>
              <a:t>Parsl</a:t>
            </a: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 monitoring visualization tool was modified to be able to view the </a:t>
            </a: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provenance information via a web interface.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Using File Provenance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58360" y="1496160"/>
            <a:ext cx="10514880" cy="101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Using file provenance is straight forward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Just add to your config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  <p:sp>
        <p:nvSpPr>
          <p:cNvPr id="34" name=""/>
          <p:cNvSpPr txBox="1"/>
          <p:nvPr/>
        </p:nvSpPr>
        <p:spPr>
          <a:xfrm>
            <a:off x="1143000" y="2886120"/>
            <a:ext cx="9679680" cy="2337840"/>
          </a:xfrm>
          <a:prstGeom prst="rect">
            <a:avLst/>
          </a:prstGeom>
          <a:noFill/>
          <a:ln w="18360">
            <a:solidFill>
              <a:srgbClr val="666666"/>
            </a:solidFill>
            <a:round/>
          </a:ln>
        </p:spPr>
        <p:txBody>
          <a:bodyPr wrap="none" lIns="99000" rIns="99000" tIns="54000" bIns="54000" anchor="t">
            <a:noAutofit/>
          </a:bodyPr>
          <a:p>
            <a:r>
              <a:rPr b="1" lang="en-US" sz="1600" spc="-1" strike="noStrike">
                <a:solidFill>
                  <a:srgbClr val="cc7832"/>
                </a:solidFill>
                <a:latin typeface="FreeMono"/>
                <a:ea typeface="JetBrains Mono"/>
              </a:rPr>
              <a:t>from</a:t>
            </a:r>
            <a:r>
              <a:rPr b="0" lang="en-US" sz="1600" spc="-1" strike="noStrike">
                <a:solidFill>
                  <a:srgbClr val="cc7832"/>
                </a:solidFill>
                <a:latin typeface="FreeMono"/>
                <a:ea typeface="JetBrains Mono"/>
              </a:rPr>
              <a:t> </a:t>
            </a:r>
            <a:r>
              <a:rPr b="0" lang="en-US" sz="1600" spc="-1" strike="noStrike">
                <a:solidFill>
                  <a:srgbClr val="333333"/>
                </a:solidFill>
                <a:latin typeface="FreeMono"/>
                <a:ea typeface="JetBrains Mono"/>
              </a:rPr>
              <a:t>parsl.monitoring.monitoring</a:t>
            </a:r>
            <a:r>
              <a:rPr b="0" lang="en-US" sz="1600" spc="-1" strike="noStrike">
                <a:solidFill>
                  <a:srgbClr val="a9b7c6"/>
                </a:solidFill>
                <a:latin typeface="FreeMono"/>
                <a:ea typeface="JetBrains Mono"/>
              </a:rPr>
              <a:t> </a:t>
            </a:r>
            <a:r>
              <a:rPr b="1" lang="en-US" sz="1600" spc="-1" strike="noStrike">
                <a:solidFill>
                  <a:srgbClr val="cc7832"/>
                </a:solidFill>
                <a:latin typeface="FreeMono"/>
                <a:ea typeface="JetBrains Mono"/>
              </a:rPr>
              <a:t>import</a:t>
            </a:r>
            <a:r>
              <a:rPr b="0" lang="en-US" sz="1600" spc="-1" strike="noStrike">
                <a:solidFill>
                  <a:srgbClr val="cc7832"/>
                </a:solidFill>
                <a:latin typeface="FreeMono"/>
                <a:ea typeface="JetBrains Mono"/>
              </a:rPr>
              <a:t> </a:t>
            </a:r>
            <a:r>
              <a:rPr b="0" lang="en-US" sz="1600" spc="-1" strike="noStrike">
                <a:solidFill>
                  <a:srgbClr val="333333"/>
                </a:solidFill>
                <a:latin typeface="FreeMono"/>
                <a:ea typeface="JetBrains Mono"/>
              </a:rPr>
              <a:t>MonitoringHub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config = </a:t>
            </a:r>
            <a:r>
              <a:rPr b="1" lang="en-US" sz="1600" spc="-1" strike="noStrike">
                <a:solidFill>
                  <a:srgbClr val="00a933"/>
                </a:solidFill>
                <a:latin typeface="FreeMono"/>
              </a:rPr>
              <a:t>Config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executors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=[...], 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Monitoring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= </a:t>
            </a:r>
            <a:r>
              <a:rPr b="1" lang="en-US" sz="1600" spc="-1" strike="noStrike">
                <a:solidFill>
                  <a:srgbClr val="00a933"/>
                </a:solidFill>
                <a:latin typeface="FreeMono"/>
              </a:rPr>
              <a:t>MonitoringHub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(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hub_address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=address_by_hostname(), 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                           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hub_port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=55055,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                           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monitoring_debug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=</a:t>
            </a:r>
            <a:r>
              <a:rPr b="1" lang="en-US" sz="1600" spc="-1" strike="noStrike">
                <a:solidFill>
                  <a:srgbClr val="ff4000"/>
                </a:solidFill>
                <a:latin typeface="FreeMono"/>
              </a:rPr>
              <a:t>True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                           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resource_monitoring_enabled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=</a:t>
            </a:r>
            <a:r>
              <a:rPr b="1" lang="en-US" sz="1600" spc="-1" strike="noStrike">
                <a:solidFill>
                  <a:srgbClr val="ff4000"/>
                </a:solidFill>
                <a:latin typeface="FreeMono"/>
              </a:rPr>
              <a:t>True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                           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resource_monitoring_interval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=1,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                           </a:t>
            </a:r>
            <a:r>
              <a:rPr b="0" lang="en-US" sz="1600" spc="-1" strike="noStrike">
                <a:solidFill>
                  <a:srgbClr val="2a6099"/>
                </a:solidFill>
                <a:latin typeface="FreeMono"/>
              </a:rPr>
              <a:t>capture_file_provenance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=</a:t>
            </a:r>
            <a:r>
              <a:rPr b="1" lang="en-US" sz="1600" spc="-1" strike="noStrike">
                <a:solidFill>
                  <a:srgbClr val="ff4000"/>
                </a:solidFill>
                <a:latin typeface="FreeMono"/>
              </a:rPr>
              <a:t>True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FreeMono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Free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Visualizing the Data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58360" y="9558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Visualizing the output of the file provenance tracking is straight forward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It is incorporated in the </a:t>
            </a:r>
            <a:r>
              <a:rPr b="0" lang="en-US" sz="2800" spc="-1" strike="noStrike">
                <a:solidFill>
                  <a:srgbClr val="032c45"/>
                </a:solidFill>
                <a:latin typeface="FreeMono"/>
              </a:rPr>
              <a:t>parsl-visualize</a:t>
            </a: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 script from the monitoring framework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  <p:pic>
        <p:nvPicPr>
          <p:cNvPr id="38" name="list" descr=""/>
          <p:cNvPicPr/>
          <p:nvPr/>
        </p:nvPicPr>
        <p:blipFill>
          <a:blip r:embed="rId2"/>
          <a:stretch/>
        </p:blipFill>
        <p:spPr>
          <a:xfrm>
            <a:off x="2939040" y="2286000"/>
            <a:ext cx="6313680" cy="4613400"/>
          </a:xfrm>
          <a:prstGeom prst="rect">
            <a:avLst/>
          </a:prstGeom>
          <a:ln w="0">
            <a:noFill/>
          </a:ln>
        </p:spPr>
      </p:pic>
      <p:pic>
        <p:nvPicPr>
          <p:cNvPr id="39" name="task" descr=""/>
          <p:cNvPicPr/>
          <p:nvPr/>
        </p:nvPicPr>
        <p:blipFill>
          <a:blip r:embed="rId3"/>
          <a:stretch/>
        </p:blipFill>
        <p:spPr>
          <a:xfrm>
            <a:off x="3558240" y="2271600"/>
            <a:ext cx="5075640" cy="5272200"/>
          </a:xfrm>
          <a:prstGeom prst="rect">
            <a:avLst/>
          </a:prstGeom>
          <a:ln w="0">
            <a:noFill/>
          </a:ln>
        </p:spPr>
      </p:pic>
      <p:pic>
        <p:nvPicPr>
          <p:cNvPr id="40" name="file_prov" descr=""/>
          <p:cNvPicPr/>
          <p:nvPr/>
        </p:nvPicPr>
        <p:blipFill>
          <a:blip r:embed="rId4"/>
          <a:stretch/>
        </p:blipFill>
        <p:spPr>
          <a:xfrm>
            <a:off x="3069720" y="2694600"/>
            <a:ext cx="6052320" cy="2791800"/>
          </a:xfrm>
          <a:prstGeom prst="rect">
            <a:avLst/>
          </a:prstGeom>
          <a:ln w="0">
            <a:noFill/>
          </a:ln>
        </p:spPr>
      </p:pic>
      <p:pic>
        <p:nvPicPr>
          <p:cNvPr id="41" name="detail" descr=""/>
          <p:cNvPicPr/>
          <p:nvPr/>
        </p:nvPicPr>
        <p:blipFill>
          <a:blip r:embed="rId5"/>
          <a:stretch/>
        </p:blipFill>
        <p:spPr>
          <a:xfrm>
            <a:off x="3124080" y="2271600"/>
            <a:ext cx="5943600" cy="4318920"/>
          </a:xfrm>
          <a:prstGeom prst="rect">
            <a:avLst/>
          </a:prstGeom>
          <a:ln w="0">
            <a:noFill/>
          </a:ln>
        </p:spPr>
      </p:pic>
      <p:pic>
        <p:nvPicPr>
          <p:cNvPr id="42" name="env" descr=""/>
          <p:cNvPicPr/>
          <p:nvPr/>
        </p:nvPicPr>
        <p:blipFill>
          <a:blip r:embed="rId6"/>
          <a:stretch/>
        </p:blipFill>
        <p:spPr>
          <a:xfrm>
            <a:off x="3717360" y="2286000"/>
            <a:ext cx="496944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Dynamically Created Files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58360" y="1100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One issue we came across are dynamically created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A File which is created in an App and appended to the </a:t>
            </a:r>
            <a:r>
              <a:rPr b="0" lang="en-US" sz="2800" spc="-1" strike="noStrike">
                <a:solidFill>
                  <a:srgbClr val="032c45"/>
                </a:solidFill>
                <a:latin typeface="FreeMono"/>
              </a:rPr>
              <a:t>outputs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This often happens when you don’t know how many files an App will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Unfortunately Parsl does not “know” about these files, they will not be </a:t>
            </a: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transferred and cannot be used as inputs to another App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e84b26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Our solution is the Dynamic File List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It acts just like a list, but is also a Future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It updates the Dataflow Kernel about new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e84b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Allows for Apps to rely on files that have no references at run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720" y="-142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Dynamically Created Files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58360" y="1100160"/>
            <a:ext cx="10514880" cy="530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32c45"/>
                </a:solidFill>
                <a:latin typeface="Calibri"/>
              </a:rPr>
              <a:t>An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2514600" y="1600200"/>
            <a:ext cx="3103560" cy="488628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</a:ln>
        </p:spPr>
        <p:txBody>
          <a:bodyPr wrap="none" lIns="99000" rIns="99000" tIns="54000" bIns="54000" anchor="t">
            <a:noAutofit/>
          </a:bodyPr>
          <a:p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@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python_app</a:t>
            </a:r>
            <a:br>
              <a:rPr sz="1200"/>
            </a:b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produce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outputs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[])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analyze(i)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File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f'file://path/to/file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{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}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.log}'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with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open(f.filepath,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'w'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)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# do some kind of anaylsis</a:t>
            </a:r>
            <a:br>
              <a:rPr sz="1200"/>
            </a:br>
            <a:r>
              <a:rPr b="0" lang="en-US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f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count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 int(random()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6897bb"/>
                </a:solidFill>
                <a:latin typeface="JetBrains Mono"/>
                <a:ea typeface="JetBrains Mono"/>
              </a:rPr>
              <a:t>10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fl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File(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f'file://path/to/master.log'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outputs.append(fl)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with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open(fl.filepath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'w'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log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log.write(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f'Producing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{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count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}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files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\n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range(count)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log.write(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f"Running analysis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{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}\n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outputs.append(analyze(i))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@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python_app</a:t>
            </a:r>
            <a:br>
              <a:rPr sz="1200"/>
            </a:b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consume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inputs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[]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range(len(inputs))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with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open(inputs[i].filepath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'r'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inp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content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inp.read()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# do something with the log content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outp = []</a:t>
            </a: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produce(outp)</a:t>
            </a: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consume(inputs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[outp[</a:t>
            </a:r>
            <a:r>
              <a:rPr b="0" lang="en-US" sz="1200" spc="-1" strike="noStrike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]])</a:t>
            </a: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r.result()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618960" y="1600560"/>
            <a:ext cx="3104280" cy="4887000"/>
          </a:xfrm>
          <a:prstGeom prst="rect">
            <a:avLst/>
          </a:prstGeom>
          <a:noFill/>
          <a:ln w="18360">
            <a:solidFill>
              <a:srgbClr val="00a933"/>
            </a:solidFill>
            <a:round/>
          </a:ln>
        </p:spPr>
        <p:txBody>
          <a:bodyPr wrap="none" lIns="99360" rIns="99360" tIns="54360" bIns="54360" anchor="t">
            <a:noAutofit/>
          </a:bodyPr>
          <a:p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@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python_app</a:t>
            </a:r>
            <a:br>
              <a:rPr sz="1200"/>
            </a:b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produce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outputs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[])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analyze(i)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File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f'file://path/to/file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{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}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.log}'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with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open(f.filepath,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'w'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)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# do some kind of anaylsis</a:t>
            </a:r>
            <a:br>
              <a:rPr sz="1200"/>
            </a:br>
            <a:r>
              <a:rPr b="0" lang="en-US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f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count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 int(random()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6897bb"/>
                </a:solidFill>
                <a:latin typeface="JetBrains Mono"/>
                <a:ea typeface="JetBrains Mono"/>
              </a:rPr>
              <a:t>10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fl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File(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f'file://path/to/master.log'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outputs.append(fl)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with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open(fl.filepath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'w'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log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log.write(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f'Producing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{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count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}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files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\n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range(count)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log.write(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f"Running analysis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{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}\n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outputs.append(analyze(i))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@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python_app</a:t>
            </a:r>
            <a:br>
              <a:rPr sz="1200"/>
            </a:b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consume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inputs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[]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range(len(inputs))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with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open(inputs[i].filepath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b="0" lang="en-US" sz="12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'r'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)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inp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content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inp.read()</a:t>
            </a:r>
            <a:br>
              <a:rPr sz="1200"/>
            </a:b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# do something with the log content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dfl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DynamicFileList()</a:t>
            </a: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f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produce(dfl)</a:t>
            </a: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</a:t>
            </a:r>
            <a:r>
              <a:rPr b="0" lang="en-US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consume(inputs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=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[dfl[</a:t>
            </a:r>
            <a:r>
              <a:rPr b="0" lang="en-US" sz="1200" spc="-1" strike="noStrike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b="0" lang="en-US" sz="1200" spc="-1" strike="noStrike">
                <a:solidFill>
                  <a:srgbClr val="e32873"/>
                </a:solidFill>
                <a:latin typeface="JetBrains Mono"/>
                <a:ea typeface="JetBrains Mono"/>
              </a:rPr>
              <a:t>:</a:t>
            </a: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]])</a:t>
            </a:r>
            <a:br>
              <a:rPr sz="1200"/>
            </a:br>
            <a:r>
              <a:rPr b="0" lang="en-US" sz="1200" spc="-1" strike="noStrike">
                <a:solidFill>
                  <a:srgbClr val="666666"/>
                </a:solidFill>
                <a:latin typeface="JetBrains Mono"/>
                <a:ea typeface="JetBrains Mono"/>
              </a:rPr>
              <a:t>r.result()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800600" y="6028200"/>
            <a:ext cx="685800" cy="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-63360" bIns="-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/>
          <p:nvPr/>
        </p:nvSpPr>
        <p:spPr>
          <a:xfrm>
            <a:off x="2346840" y="4043520"/>
            <a:ext cx="749736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32c45"/>
                </a:solidFill>
                <a:latin typeface="Calibri"/>
              </a:rPr>
              <a:t>This material is based in part upon work supported by the Department of Energy, National Nuclear Security Administration, under Award Number </a:t>
            </a:r>
            <a:r>
              <a:rPr b="0" i="1" lang="en-US" sz="2400" spc="-1" strike="noStrike">
                <a:solidFill>
                  <a:srgbClr val="032c45"/>
                </a:solidFill>
                <a:latin typeface="Calibri"/>
              </a:rPr>
              <a:t>DE-NA0003963.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8" descr=""/>
          <p:cNvPicPr/>
          <p:nvPr/>
        </p:nvPicPr>
        <p:blipFill>
          <a:blip r:embed="rId1"/>
          <a:stretch/>
        </p:blipFill>
        <p:spPr>
          <a:xfrm>
            <a:off x="3641040" y="1146600"/>
            <a:ext cx="4909320" cy="13237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57320" y="2801880"/>
            <a:ext cx="2876400" cy="89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84b26"/>
                </a:solidFill>
                <a:latin typeface="Calibri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08320" y="6123600"/>
            <a:ext cx="249408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</TotalTime>
  <Application>LibreOffice/24.2.5.2$Linux_X86_64 LibreOffice_project/420$Build-2</Application>
  <AppVersion>15.0000</AppVersion>
  <Words>50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2019-09-11T01:44:20Z</dcterms:created>
  <dc:creator>Microsoft Office User</dc:creator>
  <dc:description/>
  <dc:language>en-US</dc:language>
  <cp:lastModifiedBy/>
  <cp:lastPrinted>2019-09-29T13:51:37Z</cp:lastPrinted>
  <dcterms:modified xsi:type="dcterms:W3CDTF">2024-09-26T10:46:06Z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